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59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Τίτλο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0" name="Υπότιτλο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Στρογγυλεμένο ορθογώνιο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Στρογγύλεμα μίας γωνίας ορθογωνίου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Θέση τίτλου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39981B7-F6A7-4069-8CA2-D3E20B7503E8}" type="datetimeFigureOut">
              <a:rPr lang="el-GR" smtClean="0"/>
              <a:t>12/2/2015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24FE4C5-A2E6-41EA-AEB8-EA418923F74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22376" y="692696"/>
            <a:ext cx="7772400" cy="295631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</a:pPr>
            <a:r>
              <a:rPr lang="el-GR" altLang="en-US" sz="2800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Γραμματισμός</a:t>
            </a: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και σχεδιασμός γλωσσικού μαθήματος:</a:t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1.</a:t>
            </a: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Βασικές έννοιες</a:t>
            </a:r>
            <a:r>
              <a:rPr lang="en-US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7772400" cy="2232248"/>
          </a:xfrm>
        </p:spPr>
        <p:txBody>
          <a:bodyPr>
            <a:norm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n-US" altLang="en-US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ΓΛΩΣΣΑ-ΕΠΙΚΟΙΝΩΝΙΑ-ΛΟΓΟΣ-ΕΙΔΗ ΛΟΓΟΥ-ΓΡΑΜΜΑΤΙΣΜΟΣ</a:t>
            </a:r>
            <a:endParaRPr lang="el-GR" altLang="en-US" b="1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lnSpc>
                <a:spcPct val="95000"/>
              </a:lnSpc>
              <a:spcBef>
                <a:spcPct val="0"/>
              </a:spcBef>
            </a:pPr>
            <a:endParaRPr lang="el-GR" altLang="en-US" dirty="0"/>
          </a:p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l-GR" altLang="en-US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Υπεύθυνος Καθηγητής: Γιώργος Ανδρουλάκης</a:t>
            </a:r>
          </a:p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l-GR" altLang="en-US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ΠΤΔΕ Πανεπιστήμιο Θεσσαλίας</a:t>
            </a:r>
          </a:p>
          <a:p>
            <a:pPr algn="ctr">
              <a:lnSpc>
                <a:spcPct val="95000"/>
              </a:lnSpc>
              <a:spcBef>
                <a:spcPct val="0"/>
              </a:spcBef>
            </a:pPr>
            <a:endParaRPr lang="en-US" altLang="en-US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Users\πατσακούτι\Desktop\kentavr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229200"/>
            <a:ext cx="1116533" cy="111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77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3816424" cy="864096"/>
          </a:xfrm>
        </p:spPr>
        <p:txBody>
          <a:bodyPr/>
          <a:lstStyle/>
          <a:p>
            <a:r>
              <a:rPr lang="el-GR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Γραμματισμός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6200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el-GR" altLang="en-US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altLang="en-US" sz="2400" dirty="0" smtClean="0">
                <a:latin typeface="Tahoma" pitchFamily="34" charset="0"/>
                <a:cs typeface="Tahoma" pitchFamily="34" charset="0"/>
              </a:rPr>
              <a:t>Τι </a:t>
            </a:r>
            <a:r>
              <a:rPr lang="el-GR" altLang="en-US" sz="2400" dirty="0">
                <a:latin typeface="Tahoma" pitchFamily="34" charset="0"/>
                <a:cs typeface="Tahoma" pitchFamily="34" charset="0"/>
              </a:rPr>
              <a:t>είναι: </a:t>
            </a:r>
          </a:p>
          <a:p>
            <a:pPr algn="just">
              <a:lnSpc>
                <a:spcPct val="90000"/>
              </a:lnSpc>
              <a:buNone/>
            </a:pPr>
            <a:r>
              <a:rPr lang="el-GR" altLang="en-US" sz="2400" dirty="0">
                <a:latin typeface="Tahoma" pitchFamily="34" charset="0"/>
                <a:cs typeface="Tahoma" pitchFamily="34" charset="0"/>
              </a:rPr>
              <a:t>«ο έλεγχος των χρήσεων της γλώσσας» (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Gee 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1993)</a:t>
            </a:r>
            <a:endParaRPr lang="el-GR" altLang="en-US" sz="24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l-GR" altLang="en-US" sz="2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l-GR" altLang="en-US" sz="2400" dirty="0">
                <a:latin typeface="Tahoma" pitchFamily="34" charset="0"/>
                <a:cs typeface="Tahoma" pitchFamily="34" charset="0"/>
              </a:rPr>
              <a:t>γνωστική δραστηριότητα της γραφής και της ανάγνωσης λέξεων και </a:t>
            </a:r>
            <a:r>
              <a:rPr lang="en-US" altLang="en-US" sz="2400" dirty="0" err="1">
                <a:latin typeface="Tahoma" pitchFamily="34" charset="0"/>
                <a:cs typeface="Tahoma" pitchFamily="34" charset="0"/>
              </a:rPr>
              <a:t>μι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α κοινωνικά πλαισιωμένη διαδικασία παραγωγή</a:t>
            </a:r>
            <a:r>
              <a:rPr lang="el-GR" altLang="en-US" sz="2400" dirty="0">
                <a:latin typeface="Tahoma" pitchFamily="34" charset="0"/>
                <a:cs typeface="Tahoma" pitchFamily="34" charset="0"/>
              </a:rPr>
              <a:t>ς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 και επ</a:t>
            </a:r>
            <a:r>
              <a:rPr lang="en-US" altLang="en-US" sz="2400" dirty="0" err="1">
                <a:latin typeface="Tahoma" pitchFamily="34" charset="0"/>
                <a:cs typeface="Tahoma" pitchFamily="34" charset="0"/>
              </a:rPr>
              <a:t>εξεργ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ασία</a:t>
            </a:r>
            <a:r>
              <a:rPr lang="el-GR" altLang="en-US" sz="2400" dirty="0">
                <a:latin typeface="Tahoma" pitchFamily="34" charset="0"/>
                <a:cs typeface="Tahoma" pitchFamily="34" charset="0"/>
              </a:rPr>
              <a:t>ς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 err="1">
                <a:latin typeface="Tahoma" pitchFamily="34" charset="0"/>
                <a:cs typeface="Tahoma" pitchFamily="34" charset="0"/>
              </a:rPr>
              <a:t>μηνυμάτων</a:t>
            </a:r>
            <a:r>
              <a:rPr lang="el-GR" altLang="en-US" sz="2400" dirty="0">
                <a:latin typeface="Tahoma" pitchFamily="34" charset="0"/>
                <a:cs typeface="Tahoma" pitchFamily="34" charset="0"/>
              </a:rPr>
              <a:t>.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 </a:t>
            </a:r>
            <a:endParaRPr lang="el-GR" altLang="en-US" sz="24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l-GR" altLang="en-US" sz="2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l-GR" altLang="en-US" sz="2400" dirty="0">
                <a:latin typeface="Tahoma" pitchFamily="34" charset="0"/>
                <a:cs typeface="Tahoma" pitchFamily="34" charset="0"/>
              </a:rPr>
              <a:t>Δραστηριότητα – γλώσσα.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755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528392" cy="936104"/>
          </a:xfrm>
        </p:spPr>
        <p:txBody>
          <a:bodyPr/>
          <a:lstStyle/>
          <a:p>
            <a:r>
              <a:rPr lang="en-US" alt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ΓΛΩΣΣΑ</a:t>
            </a:r>
            <a:r>
              <a:rPr lang="el-GR" alt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(1/2)</a:t>
            </a:r>
            <a:endParaRPr lang="el-G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/>
          <a:lstStyle/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Γλώσσ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α: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σύστημ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 από 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σημεία και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λεκτικά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σύμ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βολα που εξυπηρετεί την επικοινωνία μεταξύ των ανθρώπων.</a:t>
            </a:r>
            <a:endParaRPr lang="en-US" altLang="en-US" dirty="0"/>
          </a:p>
          <a:p>
            <a:pPr marL="0" indent="0" algn="just">
              <a:lnSpc>
                <a:spcPct val="95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000000"/>
              </a:solidFill>
              <a:latin typeface="Arial" charset="0"/>
            </a:endParaRPr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σ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ύστημ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</a:t>
            </a:r>
            <a:endParaRPr lang="el-GR" altLang="en-US" dirty="0">
              <a:solidFill>
                <a:srgbClr val="000000"/>
              </a:solidFill>
              <a:latin typeface="Arial" charset="0"/>
            </a:endParaRPr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σημείο</a:t>
            </a:r>
            <a:endParaRPr lang="en-US" altLang="en-US" dirty="0"/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λεκτικό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σύμ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βολο</a:t>
            </a:r>
            <a:endParaRPr lang="en-US" altLang="en-US" dirty="0"/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επ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ικοινωνί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</a:t>
            </a:r>
            <a:endParaRPr lang="en-US" alt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63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3744416" cy="1051560"/>
          </a:xfrm>
        </p:spPr>
        <p:txBody>
          <a:bodyPr/>
          <a:lstStyle/>
          <a:p>
            <a:r>
              <a:rPr lang="en-US" altLang="en-US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ΓΛΩΣΣΑ (</a:t>
            </a:r>
            <a:r>
              <a:rPr lang="en-US" alt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l-GR" alt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/2</a:t>
            </a:r>
            <a:r>
              <a:rPr lang="en-US" alt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l-G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764016"/>
          </a:xfrm>
        </p:spPr>
        <p:txBody>
          <a:bodyPr>
            <a:normAutofit/>
          </a:bodyPr>
          <a:lstStyle/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b="1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F. de Saussure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Λόγος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langage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el-GR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Γλώσσ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(langue)</a:t>
            </a:r>
            <a:r>
              <a:rPr lang="el-GR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Ομιλί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(parole)</a:t>
            </a:r>
            <a:endParaRPr lang="en-US" altLang="en-US" sz="2400" dirty="0">
              <a:latin typeface="Tahoma" pitchFamily="34" charset="0"/>
              <a:cs typeface="Tahoma" pitchFamily="34" charset="0"/>
            </a:endParaRPr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b="1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N. Chomsky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Γλωσσική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ικ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ανότητα (competence) – Γλωσσική πλήρωση (performance)</a:t>
            </a:r>
            <a:endParaRPr lang="en-US" altLang="en-US" sz="2400" dirty="0">
              <a:latin typeface="Tahoma" pitchFamily="34" charset="0"/>
              <a:cs typeface="Tahoma" pitchFamily="34" charset="0"/>
            </a:endParaRPr>
          </a:p>
          <a:p>
            <a:pPr lvl="1" indent="-342900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en-US" b="1" i="1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Κοινωνιογλωσσολo</a:t>
            </a:r>
            <a:r>
              <a:rPr lang="el-GR" altLang="en-US" b="1" i="1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γία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Γλωσσική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ικ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ανότητα (competence) – Επικοινωνιακή ικανότητα (communicative competence) – </a:t>
            </a:r>
            <a:r>
              <a:rPr lang="el-GR" altLang="en-US" sz="2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Κοινωνικοπολιτισμική</a:t>
            </a:r>
            <a:r>
              <a:rPr lang="el-GR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ικανότητα (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sociocultural competence)</a:t>
            </a:r>
            <a:endParaRPr lang="en-US" altLang="en-US" sz="2400" dirty="0">
              <a:latin typeface="Tahoma" pitchFamily="34" charset="0"/>
              <a:cs typeface="Tahoma" pitchFamily="34" charset="0"/>
            </a:endParaRP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430525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2520280" cy="792088"/>
          </a:xfrm>
        </p:spPr>
        <p:txBody>
          <a:bodyPr/>
          <a:lstStyle/>
          <a:p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ΛΟΓΟΣ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980728"/>
            <a:ext cx="8327896" cy="5256584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Λόγος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(discourse):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μι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κατηγορία γλώσσας που σχετίζεται με εξειδικευμένες κοινωνικές πρακτικές.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δι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αμορφώνουν στάσεις, συμπεριφορές και σχέσεις εξουσίας των ατόμων που ενέχονται σ’ αυτές τις πρακτικές.</a:t>
            </a: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Λόγος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κοινωνικά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απ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οδεκτός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συνδυ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ασμός ανάμεσα σε τρόπους που χρησιμοποιούμε τη γλώσσα, που σκεφτόμαστε, αισθανόμαστε, πιστεύουμε, αξιολογούμε και δρούμε.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τρό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ποι αυτοί μπορούν να χρησιμοποιηθούν για να προσδώσουν σε κάποιον την ταυτότητα του μέλους μιας κοινωνικά σημαντικής ομάδας ή ενός κοινωνικού δικτύου ή να επισημάνουν ότι κάποιος διαδραματίζει έναν κοινωνικό ρόλο με σημασία </a:t>
            </a:r>
            <a:r>
              <a:rPr lang="en-US" altLang="en-US" sz="4400" dirty="0">
                <a:latin typeface="Tahoma" pitchFamily="34" charset="0"/>
                <a:cs typeface="Tahoma" pitchFamily="34" charset="0"/>
              </a:rPr>
              <a:t>(</a:t>
            </a:r>
            <a:r>
              <a:rPr lang="en-US" altLang="en-US" sz="4400" dirty="0" smtClean="0">
                <a:latin typeface="Tahoma" pitchFamily="34" charset="0"/>
                <a:cs typeface="Tahoma" pitchFamily="34" charset="0"/>
              </a:rPr>
              <a:t>Gee, 199</a:t>
            </a:r>
            <a:r>
              <a:rPr lang="el-GR" altLang="en-US" sz="44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altLang="en-US" sz="4400" dirty="0" smtClean="0">
                <a:latin typeface="Tahoma" pitchFamily="34" charset="0"/>
                <a:cs typeface="Tahoma" pitchFamily="34" charset="0"/>
              </a:rPr>
              <a:t>).</a:t>
            </a: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Λόγος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μι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συστηματικά οργανωμένη ομάδα δυνάμει δηλώσεων </a:t>
            </a:r>
            <a:r>
              <a:rPr lang="el-GR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που </a:t>
            </a: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λεκτικο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ποιούν τα νοήματα ενός θεσμού </a:t>
            </a:r>
            <a:r>
              <a:rPr lang="en-US" altLang="en-US" sz="4400" dirty="0">
                <a:latin typeface="Tahoma" pitchFamily="34" charset="0"/>
                <a:cs typeface="Tahoma" pitchFamily="34" charset="0"/>
              </a:rPr>
              <a:t>(</a:t>
            </a:r>
            <a:r>
              <a:rPr lang="en-US" altLang="en-US" sz="4400" dirty="0" smtClean="0">
                <a:latin typeface="Tahoma" pitchFamily="34" charset="0"/>
                <a:cs typeface="Tahoma" pitchFamily="34" charset="0"/>
              </a:rPr>
              <a:t>Kress, </a:t>
            </a:r>
            <a:r>
              <a:rPr lang="el-GR" altLang="en-US" sz="4400" dirty="0" smtClean="0">
                <a:latin typeface="Tahoma" pitchFamily="34" charset="0"/>
                <a:cs typeface="Tahoma" pitchFamily="34" charset="0"/>
              </a:rPr>
              <a:t>2003</a:t>
            </a:r>
            <a:r>
              <a:rPr lang="en-US" altLang="en-US" sz="4400" dirty="0" smtClean="0">
                <a:latin typeface="Tahoma" pitchFamily="34" charset="0"/>
                <a:cs typeface="Tahoma" pitchFamily="34" charset="0"/>
              </a:rPr>
              <a:t>).</a:t>
            </a: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sz="4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Βάση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4400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η </a:t>
            </a:r>
            <a:r>
              <a:rPr lang="en-US" altLang="en-US" sz="4400" i="1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γλώσσ</a:t>
            </a:r>
            <a:r>
              <a:rPr lang="en-US" altLang="en-US" sz="4400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αποτελεί πηγή κοινωνικά οριοθετημένων νοημάτων και όχι μέσης έκφρασης ατομικών ιδεών</a:t>
            </a:r>
            <a:r>
              <a:rPr lang="en-US" altLang="en-US" sz="4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n-US" altLang="en-US" sz="4400" dirty="0">
              <a:latin typeface="Tahoma" pitchFamily="34" charset="0"/>
              <a:cs typeface="Tahoma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913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600400" cy="720080"/>
          </a:xfrm>
        </p:spPr>
        <p:txBody>
          <a:bodyPr/>
          <a:lstStyle/>
          <a:p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ΕΙΔΟΣ ΛΟΓΟΥ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196752"/>
            <a:ext cx="8183880" cy="46200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Είδος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λόγου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(genre): κα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τηγορί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α, η οποία παράγεται μέσα από την αλληλεπίδραση των χαρακτηριστικών του κειμένου και των αναγνωστικών συνηθειών. Τα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είδη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δι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αμορφώνουν αλλά και περιορίζουν τα μηνύματα που δέχεται ο αναγνώστης από το κείμενο.</a:t>
            </a:r>
            <a:r>
              <a:rPr lang="el-GR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Είδος λόγου στη λογοτεχνία (</a:t>
            </a:r>
            <a:r>
              <a:rPr lang="en-US" altLang="en-US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Greimas</a:t>
            </a:r>
            <a:r>
              <a:rPr lang="en-US" altLang="en-US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1988).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endParaRPr lang="en-US" altLang="en-US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Είδος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λόγου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ειδικής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μορφής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π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εδίο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γνώσης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και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δράσης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το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οπ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οίο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χαρα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κτηρίζετ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αι από συγκεκριμένο θεματικό περιεχόμενο, ύφος και δομή (</a:t>
            </a:r>
            <a:r>
              <a:rPr lang="en-US" altLang="en-US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Kress, </a:t>
            </a:r>
            <a:r>
              <a:rPr lang="el-GR" altLang="en-US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2003</a:t>
            </a:r>
            <a:r>
              <a:rPr lang="en-US" altLang="en-US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).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endParaRPr lang="en-US" altLang="en-US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5000"/>
              </a:lnSpc>
              <a:spcBef>
                <a:spcPct val="0"/>
              </a:spcBef>
            </a:pP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Είδος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λόγου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έν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 σχετικά σταθερό σ</a:t>
            </a:r>
            <a:r>
              <a:rPr lang="el-GR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ύνολο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συμ</a:t>
            </a:r>
            <a:r>
              <a:rPr lang="en-US" altLang="en-US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βάσεων, το οποίο σχετίζεται με έναν κοινωνικά επικυρωμένο τύπο δραστηριότητας (</a:t>
            </a:r>
            <a:r>
              <a:rPr lang="en-US" altLang="en-US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Fairclough, 1989).</a:t>
            </a:r>
            <a:endParaRPr lang="en-US" altLang="en-US" dirty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48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Autofit/>
          </a:bodyPr>
          <a:lstStyle/>
          <a:p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Κοινό Πλαίσιο Αναφοράς </a:t>
            </a:r>
            <a:b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για τις Γλώσσες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772816"/>
            <a:ext cx="8183880" cy="4187952"/>
          </a:xfrm>
        </p:spPr>
        <p:txBody>
          <a:bodyPr>
            <a:normAutofit/>
          </a:bodyPr>
          <a:lstStyle/>
          <a:p>
            <a:pPr algn="just"/>
            <a:r>
              <a:rPr lang="el-GR" altLang="en-US" sz="2400" dirty="0">
                <a:latin typeface="Tahoma" pitchFamily="34" charset="0"/>
                <a:cs typeface="Tahoma" pitchFamily="34" charset="0"/>
              </a:rPr>
              <a:t>Ένα ολοκληρωμένο πλέγμα δεξιοτήτων</a:t>
            </a:r>
          </a:p>
          <a:p>
            <a:pPr algn="just"/>
            <a:r>
              <a:rPr lang="el-GR" altLang="en-US" sz="2400" dirty="0">
                <a:latin typeface="Tahoma" pitchFamily="34" charset="0"/>
                <a:cs typeface="Tahoma" pitchFamily="34" charset="0"/>
              </a:rPr>
              <a:t>Η μεσολάβηση ως δεξιότητα</a:t>
            </a:r>
          </a:p>
          <a:p>
            <a:pPr algn="just"/>
            <a:r>
              <a:rPr lang="el-GR" altLang="en-US" sz="2400" dirty="0">
                <a:latin typeface="Tahoma" pitchFamily="34" charset="0"/>
                <a:cs typeface="Tahoma" pitchFamily="34" charset="0"/>
              </a:rPr>
              <a:t>Επίπεδα γλωσσικής πραγμάτωσης</a:t>
            </a:r>
          </a:p>
          <a:p>
            <a:pPr algn="just"/>
            <a:r>
              <a:rPr lang="el-GR" altLang="en-US" sz="2400" dirty="0">
                <a:latin typeface="Tahoma" pitchFamily="34" charset="0"/>
                <a:cs typeface="Tahoma" pitchFamily="34" charset="0"/>
              </a:rPr>
              <a:t>Η </a:t>
            </a:r>
            <a:r>
              <a:rPr lang="el-GR" altLang="en-US" sz="2400" dirty="0" err="1">
                <a:latin typeface="Tahoma" pitchFamily="34" charset="0"/>
                <a:cs typeface="Tahoma" pitchFamily="34" charset="0"/>
              </a:rPr>
              <a:t>πραξιακή</a:t>
            </a:r>
            <a:r>
              <a:rPr lang="el-GR" altLang="en-US" sz="2400" dirty="0">
                <a:latin typeface="Tahoma" pitchFamily="34" charset="0"/>
                <a:cs typeface="Tahoma" pitchFamily="34" charset="0"/>
              </a:rPr>
              <a:t> προοπτική στη διδακτική της γλώσσας: από την επικοινωνία στην κοινωνική δράση, από την προετοιμασία στην εργασία με νόημα, από τον μαθητή στην ομάδα μαθητών.</a:t>
            </a:r>
            <a:endParaRPr lang="en-US" altLang="en-US" sz="2400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2549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7584" y="25540"/>
            <a:ext cx="8183880" cy="1051560"/>
          </a:xfrm>
        </p:spPr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24847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latin typeface="Tahoma" pitchFamily="34" charset="0"/>
                <a:cs typeface="Tahoma" pitchFamily="34" charset="0"/>
              </a:rPr>
              <a:t>Fairclough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, N. (1989). </a:t>
            </a:r>
            <a:r>
              <a:rPr lang="en-US" sz="2400" i="1" dirty="0">
                <a:latin typeface="Tahoma" pitchFamily="34" charset="0"/>
                <a:cs typeface="Tahoma" pitchFamily="34" charset="0"/>
              </a:rPr>
              <a:t>Language and power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. London: Longman. </a:t>
            </a:r>
            <a:endParaRPr lang="el-GR" altLang="en-US" sz="2400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Gee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J</a:t>
            </a:r>
            <a:r>
              <a:rPr lang="el-GR" altLang="en-US" sz="2400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altLang="en-US" sz="2400" dirty="0" smtClean="0">
                <a:latin typeface="Tahoma" pitchFamily="34" charset="0"/>
                <a:cs typeface="Tahoma" pitchFamily="34" charset="0"/>
              </a:rPr>
              <a:t>(1993)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l-GR" alt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i="1" dirty="0" smtClean="0">
                <a:latin typeface="Tahoma" pitchFamily="34" charset="0"/>
                <a:cs typeface="Tahoma" pitchFamily="34" charset="0"/>
              </a:rPr>
              <a:t>Social </a:t>
            </a:r>
            <a:r>
              <a:rPr lang="en-US" altLang="en-US" sz="2400" i="1" dirty="0">
                <a:latin typeface="Tahoma" pitchFamily="34" charset="0"/>
                <a:cs typeface="Tahoma" pitchFamily="34" charset="0"/>
              </a:rPr>
              <a:t>Linguistics and </a:t>
            </a:r>
            <a:r>
              <a:rPr lang="en-US" altLang="en-US" sz="2400" i="1" dirty="0" smtClean="0">
                <a:latin typeface="Tahoma" pitchFamily="34" charset="0"/>
                <a:cs typeface="Tahoma" pitchFamily="34" charset="0"/>
              </a:rPr>
              <a:t>Literacies:</a:t>
            </a:r>
            <a:r>
              <a:rPr lang="el-GR" altLang="en-US" sz="24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i="1" dirty="0" smtClean="0">
                <a:latin typeface="Tahoma" pitchFamily="34" charset="0"/>
                <a:cs typeface="Tahoma" pitchFamily="34" charset="0"/>
              </a:rPr>
              <a:t>Ideology </a:t>
            </a:r>
            <a:r>
              <a:rPr lang="en-US" altLang="en-US" sz="2400" i="1" dirty="0">
                <a:latin typeface="Tahoma" pitchFamily="34" charset="0"/>
                <a:cs typeface="Tahoma" pitchFamily="34" charset="0"/>
              </a:rPr>
              <a:t>in Discourses, Critical Perspectives on Literacy and </a:t>
            </a:r>
            <a:r>
              <a:rPr lang="en-US" altLang="en-US" sz="2400" i="1" dirty="0" smtClean="0">
                <a:latin typeface="Tahoma" pitchFamily="34" charset="0"/>
                <a:cs typeface="Tahoma" pitchFamily="34" charset="0"/>
              </a:rPr>
              <a:t>Education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l-GR" alt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London </a:t>
            </a:r>
            <a:r>
              <a:rPr lang="en-US" altLang="en-US" sz="2400" dirty="0">
                <a:latin typeface="Tahoma" pitchFamily="34" charset="0"/>
                <a:cs typeface="Tahoma" pitchFamily="34" charset="0"/>
              </a:rPr>
              <a:t>[England]: New York, 1990</a:t>
            </a: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.</a:t>
            </a:r>
            <a:endParaRPr lang="el-GR" altLang="en-US" sz="2400" dirty="0" smtClean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Greimas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, 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. J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(1988). </a:t>
            </a:r>
            <a:r>
              <a:rPr lang="en-US" sz="2400" i="1" dirty="0">
                <a:latin typeface="Tahoma" pitchFamily="34" charset="0"/>
                <a:cs typeface="Tahoma" pitchFamily="34" charset="0"/>
              </a:rPr>
              <a:t>Maupassant: The Semiotics of Text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. John </a:t>
            </a:r>
            <a:r>
              <a:rPr lang="en-US" sz="2400" dirty="0" err="1">
                <a:latin typeface="Tahoma" pitchFamily="34" charset="0"/>
                <a:cs typeface="Tahoma" pitchFamily="34" charset="0"/>
              </a:rPr>
              <a:t>Benjamins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Publishing Co.</a:t>
            </a:r>
          </a:p>
          <a:p>
            <a:pPr algn="just"/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Kress</a:t>
            </a:r>
            <a:r>
              <a:rPr lang="en-US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G. </a:t>
            </a:r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l-GR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2003</a:t>
            </a:r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). </a:t>
            </a:r>
            <a:r>
              <a:rPr lang="el-GR" altLang="en-US" sz="2400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Γλωσσικές διαδικασίες σε </a:t>
            </a:r>
            <a:r>
              <a:rPr lang="el-GR" altLang="en-US" sz="2400" i="1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κοινωνιοπολιτισμική</a:t>
            </a:r>
            <a:r>
              <a:rPr lang="el-GR" altLang="en-US" sz="2400" i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πρακτική</a:t>
            </a:r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el-GR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(μτφ. Ε. Γεωργιάδη</a:t>
            </a:r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). </a:t>
            </a:r>
            <a:r>
              <a:rPr lang="el-GR" altLang="en-US" sz="2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Αθήνα : Σαββάλας</a:t>
            </a:r>
            <a:r>
              <a:rPr lang="en-US" altLang="en-U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l-GR" altLang="en-US" sz="2400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03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52</TotalTime>
  <Words>511</Words>
  <Application>Microsoft Office PowerPoint</Application>
  <PresentationFormat>Προβολή στην οθόνη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Άποψη</vt:lpstr>
      <vt:lpstr>Γραμματισμός και σχεδιασμός γλωσσικού μαθήματος:  1. Βασικές έννοιες </vt:lpstr>
      <vt:lpstr>Γραμματισμός</vt:lpstr>
      <vt:lpstr>ΓΛΩΣΣΑ (1/2)</vt:lpstr>
      <vt:lpstr>ΓΛΩΣΣΑ (2/2)</vt:lpstr>
      <vt:lpstr>ΛΟΓΟΣ</vt:lpstr>
      <vt:lpstr>ΕΙΔΟΣ ΛΟΓΟΥ</vt:lpstr>
      <vt:lpstr>Κοινό Πλαίσιο Αναφοράς  για τις Γλώσσες</vt:lpstr>
      <vt:lpstr>Βιβλιογραφία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Γραμματισμός και σχεδιασμός γλωσσικού μαθήματος:  1η Θεματική ενότητα Βασικές έννοιες </dc:title>
  <dc:creator>πατσακούτι</dc:creator>
  <cp:lastModifiedBy>πατσακούτι</cp:lastModifiedBy>
  <cp:revision>8</cp:revision>
  <dcterms:created xsi:type="dcterms:W3CDTF">2015-02-12T09:43:27Z</dcterms:created>
  <dcterms:modified xsi:type="dcterms:W3CDTF">2015-02-12T10:45:00Z</dcterms:modified>
</cp:coreProperties>
</file>