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86"/>
  </p:notesMasterIdLst>
  <p:sldIdLst>
    <p:sldId id="370" r:id="rId2"/>
    <p:sldId id="298" r:id="rId3"/>
    <p:sldId id="299" r:id="rId4"/>
    <p:sldId id="300" r:id="rId5"/>
    <p:sldId id="302" r:id="rId6"/>
    <p:sldId id="295" r:id="rId7"/>
    <p:sldId id="303" r:id="rId8"/>
    <p:sldId id="365" r:id="rId9"/>
    <p:sldId id="289" r:id="rId10"/>
    <p:sldId id="304" r:id="rId11"/>
    <p:sldId id="305" r:id="rId12"/>
    <p:sldId id="307" r:id="rId13"/>
    <p:sldId id="306" r:id="rId14"/>
    <p:sldId id="260" r:id="rId15"/>
    <p:sldId id="256" r:id="rId16"/>
    <p:sldId id="281" r:id="rId17"/>
    <p:sldId id="258" r:id="rId18"/>
    <p:sldId id="308" r:id="rId19"/>
    <p:sldId id="297" r:id="rId20"/>
    <p:sldId id="309" r:id="rId21"/>
    <p:sldId id="311" r:id="rId22"/>
    <p:sldId id="313" r:id="rId23"/>
    <p:sldId id="366" r:id="rId24"/>
    <p:sldId id="314" r:id="rId25"/>
    <p:sldId id="367" r:id="rId26"/>
    <p:sldId id="315" r:id="rId27"/>
    <p:sldId id="265" r:id="rId28"/>
    <p:sldId id="317" r:id="rId29"/>
    <p:sldId id="327" r:id="rId30"/>
    <p:sldId id="318" r:id="rId31"/>
    <p:sldId id="319" r:id="rId32"/>
    <p:sldId id="320" r:id="rId33"/>
    <p:sldId id="321" r:id="rId34"/>
    <p:sldId id="322" r:id="rId35"/>
    <p:sldId id="324" r:id="rId36"/>
    <p:sldId id="325" r:id="rId37"/>
    <p:sldId id="268" r:id="rId38"/>
    <p:sldId id="326" r:id="rId39"/>
    <p:sldId id="328" r:id="rId40"/>
    <p:sldId id="346" r:id="rId41"/>
    <p:sldId id="329" r:id="rId42"/>
    <p:sldId id="330" r:id="rId43"/>
    <p:sldId id="262" r:id="rId44"/>
    <p:sldId id="332" r:id="rId45"/>
    <p:sldId id="352" r:id="rId46"/>
    <p:sldId id="334" r:id="rId47"/>
    <p:sldId id="335" r:id="rId48"/>
    <p:sldId id="336" r:id="rId49"/>
    <p:sldId id="345" r:id="rId50"/>
    <p:sldId id="331" r:id="rId51"/>
    <p:sldId id="348" r:id="rId52"/>
    <p:sldId id="356" r:id="rId53"/>
    <p:sldId id="353" r:id="rId54"/>
    <p:sldId id="354" r:id="rId55"/>
    <p:sldId id="339" r:id="rId56"/>
    <p:sldId id="360" r:id="rId57"/>
    <p:sldId id="362" r:id="rId58"/>
    <p:sldId id="350" r:id="rId59"/>
    <p:sldId id="358" r:id="rId60"/>
    <p:sldId id="349" r:id="rId61"/>
    <p:sldId id="357" r:id="rId62"/>
    <p:sldId id="359" r:id="rId63"/>
    <p:sldId id="363" r:id="rId64"/>
    <p:sldId id="364" r:id="rId65"/>
    <p:sldId id="291" r:id="rId66"/>
    <p:sldId id="293" r:id="rId67"/>
    <p:sldId id="287" r:id="rId68"/>
    <p:sldId id="292" r:id="rId69"/>
    <p:sldId id="344" r:id="rId70"/>
    <p:sldId id="369" r:id="rId71"/>
    <p:sldId id="294" r:id="rId72"/>
    <p:sldId id="290" r:id="rId73"/>
    <p:sldId id="270" r:id="rId74"/>
    <p:sldId id="271" r:id="rId75"/>
    <p:sldId id="277" r:id="rId76"/>
    <p:sldId id="338" r:id="rId77"/>
    <p:sldId id="337" r:id="rId78"/>
    <p:sldId id="274" r:id="rId79"/>
    <p:sldId id="276" r:id="rId80"/>
    <p:sldId id="283" r:id="rId81"/>
    <p:sldId id="371" r:id="rId82"/>
    <p:sldId id="372" r:id="rId83"/>
    <p:sldId id="373" r:id="rId84"/>
    <p:sldId id="374" r:id="rId85"/>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8" autoAdjust="0"/>
    <p:restoredTop sz="94660"/>
  </p:normalViewPr>
  <p:slideViewPr>
    <p:cSldViewPr>
      <p:cViewPr varScale="1">
        <p:scale>
          <a:sx n="65" d="100"/>
          <a:sy n="65" d="100"/>
        </p:scale>
        <p:origin x="15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956CC38-04C8-4518-9419-A084EEE51095}" type="datetimeFigureOut">
              <a:rPr lang="el-GR"/>
              <a:pPr>
                <a:defRPr/>
              </a:pPr>
              <a:t>2/6/2019</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A128E91-8049-4E18-A888-2F075C1B1FDA}" type="slidenum">
              <a:rPr lang="el-GR"/>
              <a:pPr>
                <a:defRPr/>
              </a:pPr>
              <a:t>‹#›</a:t>
            </a:fld>
            <a:endParaRPr lang="el-GR"/>
          </a:p>
        </p:txBody>
      </p:sp>
    </p:spTree>
    <p:extLst>
      <p:ext uri="{BB962C8B-B14F-4D97-AF65-F5344CB8AC3E}">
        <p14:creationId xmlns:p14="http://schemas.microsoft.com/office/powerpoint/2010/main" val="3312085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8353CA3-FF3A-4B29-A788-5D776DAFF4F7}" type="slidenum">
              <a:rPr lang="el-GR" altLang="el-GR" smtClean="0"/>
              <a:pPr/>
              <a:t>1</a:t>
            </a:fld>
            <a:endParaRPr lang="el-GR" altLang="el-GR" smtClean="0"/>
          </a:p>
        </p:txBody>
      </p:sp>
    </p:spTree>
    <p:extLst>
      <p:ext uri="{BB962C8B-B14F-4D97-AF65-F5344CB8AC3E}">
        <p14:creationId xmlns:p14="http://schemas.microsoft.com/office/powerpoint/2010/main" val="204943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11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82C4F8C-F819-4511-BE88-3E0E917EF8EE}" type="slidenum">
              <a:rPr lang="el-GR" altLang="el-GR" smtClean="0"/>
              <a:pPr/>
              <a:t>81</a:t>
            </a:fld>
            <a:endParaRPr lang="el-GR" altLang="el-GR" smtClean="0"/>
          </a:p>
        </p:txBody>
      </p:sp>
    </p:spTree>
    <p:extLst>
      <p:ext uri="{BB962C8B-B14F-4D97-AF65-F5344CB8AC3E}">
        <p14:creationId xmlns:p14="http://schemas.microsoft.com/office/powerpoint/2010/main" val="127631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931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40CF5B1-36A4-4129-9860-4E52B43B0D90}" type="slidenum">
              <a:rPr lang="el-GR" altLang="el-GR" smtClean="0"/>
              <a:pPr/>
              <a:t>82</a:t>
            </a:fld>
            <a:endParaRPr lang="el-GR" altLang="el-GR" smtClean="0"/>
          </a:p>
        </p:txBody>
      </p:sp>
    </p:spTree>
    <p:extLst>
      <p:ext uri="{BB962C8B-B14F-4D97-AF65-F5344CB8AC3E}">
        <p14:creationId xmlns:p14="http://schemas.microsoft.com/office/powerpoint/2010/main" val="75290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3EB8CA-158A-47B7-BC3B-EA7CECD4EB24}" type="slidenum">
              <a:rPr lang="el-GR" altLang="el-GR" smtClean="0"/>
              <a:pPr/>
              <a:t>83</a:t>
            </a:fld>
            <a:endParaRPr lang="el-GR" altLang="el-GR" smtClean="0"/>
          </a:p>
        </p:txBody>
      </p:sp>
    </p:spTree>
    <p:extLst>
      <p:ext uri="{BB962C8B-B14F-4D97-AF65-F5344CB8AC3E}">
        <p14:creationId xmlns:p14="http://schemas.microsoft.com/office/powerpoint/2010/main" val="4234418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860030-FFC5-437A-B12E-3F6FFA094FFC}" type="slidenum">
              <a:rPr lang="el-GR" altLang="el-GR" smtClean="0"/>
              <a:pPr/>
              <a:t>84</a:t>
            </a:fld>
            <a:endParaRPr lang="el-GR" altLang="el-GR" smtClean="0"/>
          </a:p>
        </p:txBody>
      </p:sp>
    </p:spTree>
    <p:extLst>
      <p:ext uri="{BB962C8B-B14F-4D97-AF65-F5344CB8AC3E}">
        <p14:creationId xmlns:p14="http://schemas.microsoft.com/office/powerpoint/2010/main" val="152526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lvl1pPr>
              <a:defRPr b="1">
                <a:solidFill>
                  <a:srgbClr val="0070C0"/>
                </a:solidFill>
              </a:defRPr>
            </a:lvl1pPr>
          </a:lstStyle>
          <a:p>
            <a:r>
              <a:rPr lang="el-GR" smtClean="0"/>
              <a:t>Στυλ κύριου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3 - Θέση ημερομηνίας"/>
          <p:cNvSpPr>
            <a:spLocks noGrp="1"/>
          </p:cNvSpPr>
          <p:nvPr>
            <p:ph type="dt" sz="half" idx="10"/>
          </p:nvPr>
        </p:nvSpPr>
        <p:spPr/>
        <p:txBody>
          <a:bodyPr/>
          <a:lstStyle>
            <a:lvl1pPr>
              <a:defRPr/>
            </a:lvl1pPr>
          </a:lstStyle>
          <a:p>
            <a:pPr>
              <a:defRPr/>
            </a:pPr>
            <a:endParaRPr lang="el-GR" altLang="el-GR"/>
          </a:p>
        </p:txBody>
      </p:sp>
      <p:sp>
        <p:nvSpPr>
          <p:cNvPr id="5" name="4 - Θέση υποσέλιδου"/>
          <p:cNvSpPr>
            <a:spLocks noGrp="1"/>
          </p:cNvSpPr>
          <p:nvPr>
            <p:ph type="ftr" sz="quarter" idx="11"/>
          </p:nvPr>
        </p:nvSpPr>
        <p:spPr/>
        <p:txBody>
          <a:bodyPr/>
          <a:lstStyle>
            <a:lvl1pPr>
              <a:defRPr/>
            </a:lvl1pPr>
          </a:lstStyle>
          <a:p>
            <a:pPr>
              <a:defRPr/>
            </a:pPr>
            <a:endParaRPr lang="el-GR" alt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0FBA08D-9A81-4721-9BAC-2507C18E4190}" type="slidenum">
              <a:rPr lang="el-GR" altLang="el-GR"/>
              <a:pPr>
                <a:defRPr/>
              </a:pPr>
              <a:t>‹#›</a:t>
            </a:fld>
            <a:endParaRPr lang="el-GR" altLang="el-GR"/>
          </a:p>
        </p:txBody>
      </p:sp>
    </p:spTree>
    <p:extLst>
      <p:ext uri="{BB962C8B-B14F-4D97-AF65-F5344CB8AC3E}">
        <p14:creationId xmlns:p14="http://schemas.microsoft.com/office/powerpoint/2010/main" val="362754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endParaRPr lang="el-GR" altLang="el-GR"/>
          </a:p>
        </p:txBody>
      </p:sp>
      <p:sp>
        <p:nvSpPr>
          <p:cNvPr id="5" name="4 - Θέση υποσέλιδου"/>
          <p:cNvSpPr>
            <a:spLocks noGrp="1"/>
          </p:cNvSpPr>
          <p:nvPr>
            <p:ph type="ftr" sz="quarter" idx="11"/>
          </p:nvPr>
        </p:nvSpPr>
        <p:spPr/>
        <p:txBody>
          <a:bodyPr/>
          <a:lstStyle>
            <a:lvl1pPr>
              <a:defRPr/>
            </a:lvl1pPr>
          </a:lstStyle>
          <a:p>
            <a:pPr>
              <a:defRPr/>
            </a:pPr>
            <a:endParaRPr lang="el-GR" alt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9DF8266D-5BAB-4238-AE65-2BFB9BC71C63}" type="slidenum">
              <a:rPr lang="el-GR" altLang="el-GR"/>
              <a:pPr>
                <a:defRPr/>
              </a:pPr>
              <a:t>‹#›</a:t>
            </a:fld>
            <a:endParaRPr lang="el-GR" altLang="el-GR"/>
          </a:p>
        </p:txBody>
      </p:sp>
    </p:spTree>
    <p:extLst>
      <p:ext uri="{BB962C8B-B14F-4D97-AF65-F5344CB8AC3E}">
        <p14:creationId xmlns:p14="http://schemas.microsoft.com/office/powerpoint/2010/main" val="392186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endParaRPr lang="el-GR" altLang="el-GR"/>
          </a:p>
        </p:txBody>
      </p:sp>
      <p:sp>
        <p:nvSpPr>
          <p:cNvPr id="5" name="4 - Θέση υποσέλιδου"/>
          <p:cNvSpPr>
            <a:spLocks noGrp="1"/>
          </p:cNvSpPr>
          <p:nvPr>
            <p:ph type="ftr" sz="quarter" idx="11"/>
          </p:nvPr>
        </p:nvSpPr>
        <p:spPr/>
        <p:txBody>
          <a:bodyPr/>
          <a:lstStyle>
            <a:lvl1pPr>
              <a:defRPr/>
            </a:lvl1pPr>
          </a:lstStyle>
          <a:p>
            <a:pPr>
              <a:defRPr/>
            </a:pPr>
            <a:endParaRPr lang="el-GR" alt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06BE95D-94DF-4F23-8432-7DBB5752BD79}" type="slidenum">
              <a:rPr lang="el-GR" altLang="el-GR"/>
              <a:pPr>
                <a:defRPr/>
              </a:pPr>
              <a:t>‹#›</a:t>
            </a:fld>
            <a:endParaRPr lang="el-GR" altLang="el-GR"/>
          </a:p>
        </p:txBody>
      </p:sp>
    </p:spTree>
    <p:extLst>
      <p:ext uri="{BB962C8B-B14F-4D97-AF65-F5344CB8AC3E}">
        <p14:creationId xmlns:p14="http://schemas.microsoft.com/office/powerpoint/2010/main" val="73962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8750"/>
            <a:ext cx="8229600" cy="1258888"/>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3638"/>
            <a:ext cx="2133600" cy="457200"/>
          </a:xfrm>
        </p:spPr>
        <p:txBody>
          <a:bodyPr/>
          <a:lstStyle>
            <a:lvl1pPr>
              <a:defRPr/>
            </a:lvl1pPr>
          </a:lstStyle>
          <a:p>
            <a:pPr>
              <a:defRPr/>
            </a:pPr>
            <a:endParaRPr lang="el-GR" altLang="el-GR"/>
          </a:p>
        </p:txBody>
      </p:sp>
      <p:sp>
        <p:nvSpPr>
          <p:cNvPr id="7" name="6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ltLang="el-GR"/>
          </a:p>
        </p:txBody>
      </p:sp>
      <p:sp>
        <p:nvSpPr>
          <p:cNvPr id="8" name="7 - Θέση αριθμού διαφάνειας"/>
          <p:cNvSpPr>
            <a:spLocks noGrp="1"/>
          </p:cNvSpPr>
          <p:nvPr>
            <p:ph type="sldNum" sz="quarter" idx="12"/>
          </p:nvPr>
        </p:nvSpPr>
        <p:spPr>
          <a:xfrm>
            <a:off x="6553200" y="6243638"/>
            <a:ext cx="2133600" cy="457200"/>
          </a:xfrm>
        </p:spPr>
        <p:txBody>
          <a:bodyPr/>
          <a:lstStyle>
            <a:lvl1pPr>
              <a:defRPr/>
            </a:lvl1pPr>
          </a:lstStyle>
          <a:p>
            <a:pPr>
              <a:defRPr/>
            </a:pPr>
            <a:fld id="{929BF72D-84C1-4B11-B150-27FD890974D1}" type="slidenum">
              <a:rPr lang="el-GR" altLang="el-GR"/>
              <a:pPr>
                <a:defRPr/>
              </a:pPr>
              <a:t>‹#›</a:t>
            </a:fld>
            <a:endParaRPr lang="el-GR" altLang="el-GR"/>
          </a:p>
        </p:txBody>
      </p:sp>
    </p:spTree>
    <p:extLst>
      <p:ext uri="{BB962C8B-B14F-4D97-AF65-F5344CB8AC3E}">
        <p14:creationId xmlns:p14="http://schemas.microsoft.com/office/powerpoint/2010/main" val="178711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4" name="TextBox 3"/>
          <p:cNvSpPr txBox="1"/>
          <p:nvPr/>
        </p:nvSpPr>
        <p:spPr>
          <a:xfrm>
            <a:off x="179388" y="6464300"/>
            <a:ext cx="7921625" cy="277813"/>
          </a:xfrm>
          <a:prstGeom prst="rect">
            <a:avLst/>
          </a:prstGeom>
          <a:solidFill>
            <a:schemeClr val="bg1">
              <a:lumMod val="95000"/>
            </a:schemeClr>
          </a:solidFill>
        </p:spPr>
        <p:txBody>
          <a:bodyPr>
            <a:spAutoFit/>
          </a:bodyPr>
          <a:lstStyle/>
          <a:p>
            <a:pPr>
              <a:defRPr/>
            </a:pPr>
            <a:r>
              <a:rPr lang="el-GR" sz="1200" dirty="0">
                <a:latin typeface="+mn-lt"/>
              </a:rPr>
              <a:t>Ενότητα 1.1: Λοιμώδη νοσήματα - Εμβολιασμοί</a:t>
            </a:r>
          </a:p>
        </p:txBody>
      </p:sp>
      <p:sp>
        <p:nvSpPr>
          <p:cNvPr id="5" name="TextBox 4"/>
          <p:cNvSpPr txBox="1"/>
          <p:nvPr/>
        </p:nvSpPr>
        <p:spPr>
          <a:xfrm>
            <a:off x="8234363" y="6464300"/>
            <a:ext cx="658812" cy="277813"/>
          </a:xfrm>
          <a:prstGeom prst="rect">
            <a:avLst/>
          </a:prstGeom>
          <a:solidFill>
            <a:schemeClr val="bg1">
              <a:lumMod val="95000"/>
            </a:schemeClr>
          </a:solidFill>
        </p:spPr>
        <p:txBody>
          <a:bodyPr>
            <a:spAutoFit/>
          </a:bodyPr>
          <a:lstStyle/>
          <a:p>
            <a:pPr algn="ctr">
              <a:defRPr/>
            </a:pPr>
            <a:r>
              <a:rPr lang="el-GR" sz="1200" dirty="0">
                <a:latin typeface="+mn-lt"/>
              </a:rPr>
              <a:t>-</a:t>
            </a:r>
            <a:fld id="{7EB9CC87-1FEC-4FAD-9DFC-571BABB39589}" type="slidenum">
              <a:rPr lang="el-GR" sz="1200">
                <a:latin typeface="+mn-lt"/>
              </a:rPr>
              <a:pPr algn="ctr">
                <a:defRPr/>
              </a:pPr>
              <a:t>‹#›</a:t>
            </a:fld>
            <a:r>
              <a:rPr lang="el-GR" sz="1200" dirty="0">
                <a:latin typeface="+mn-lt"/>
              </a:rPr>
              <a:t>-</a:t>
            </a:r>
          </a:p>
        </p:txBody>
      </p:sp>
      <p:sp>
        <p:nvSpPr>
          <p:cNvPr id="2" name="1 - Τίτλος"/>
          <p:cNvSpPr>
            <a:spLocks noGrp="1"/>
          </p:cNvSpPr>
          <p:nvPr>
            <p:ph type="title"/>
          </p:nvPr>
        </p:nvSpPr>
        <p:spPr>
          <a:xfrm>
            <a:off x="457200" y="274638"/>
            <a:ext cx="8229600" cy="987356"/>
          </a:xfrm>
        </p:spPr>
        <p:txBody>
          <a:bodyPr/>
          <a:lstStyle>
            <a:lvl1pPr>
              <a:defRPr b="1">
                <a:solidFill>
                  <a:schemeClr val="accent1"/>
                </a:solidFill>
              </a:defRPr>
            </a:lvl1pPr>
          </a:lstStyle>
          <a:p>
            <a:r>
              <a:rPr lang="el-GR" smtClean="0"/>
              <a:t>Στυλ κύριου τίτλου</a:t>
            </a:r>
            <a:endParaRPr lang="el-GR"/>
          </a:p>
        </p:txBody>
      </p:sp>
      <p:sp>
        <p:nvSpPr>
          <p:cNvPr id="3" name="2 - Θέση περιεχομένου"/>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50271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3 - Θέση ημερομηνίας"/>
          <p:cNvSpPr>
            <a:spLocks noGrp="1"/>
          </p:cNvSpPr>
          <p:nvPr>
            <p:ph type="dt" sz="half" idx="10"/>
          </p:nvPr>
        </p:nvSpPr>
        <p:spPr/>
        <p:txBody>
          <a:bodyPr/>
          <a:lstStyle>
            <a:lvl1pPr>
              <a:defRPr/>
            </a:lvl1pPr>
          </a:lstStyle>
          <a:p>
            <a:pPr>
              <a:defRPr/>
            </a:pPr>
            <a:endParaRPr lang="el-GR" altLang="el-GR"/>
          </a:p>
        </p:txBody>
      </p:sp>
      <p:sp>
        <p:nvSpPr>
          <p:cNvPr id="5" name="4 - Θέση υποσέλιδου"/>
          <p:cNvSpPr>
            <a:spLocks noGrp="1"/>
          </p:cNvSpPr>
          <p:nvPr>
            <p:ph type="ftr" sz="quarter" idx="11"/>
          </p:nvPr>
        </p:nvSpPr>
        <p:spPr/>
        <p:txBody>
          <a:bodyPr/>
          <a:lstStyle>
            <a:lvl1pPr>
              <a:defRPr/>
            </a:lvl1pPr>
          </a:lstStyle>
          <a:p>
            <a:pPr>
              <a:defRPr/>
            </a:pPr>
            <a:endParaRPr lang="el-GR" alt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B5EBCC3-8866-4CF6-9CFF-C9DD63DFA61D}" type="slidenum">
              <a:rPr lang="el-GR" altLang="el-GR"/>
              <a:pPr>
                <a:defRPr/>
              </a:pPr>
              <a:t>‹#›</a:t>
            </a:fld>
            <a:endParaRPr lang="el-GR" altLang="el-GR"/>
          </a:p>
        </p:txBody>
      </p:sp>
    </p:spTree>
    <p:extLst>
      <p:ext uri="{BB962C8B-B14F-4D97-AF65-F5344CB8AC3E}">
        <p14:creationId xmlns:p14="http://schemas.microsoft.com/office/powerpoint/2010/main" val="141962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endParaRPr lang="el-GR" altLang="el-GR"/>
          </a:p>
        </p:txBody>
      </p:sp>
      <p:sp>
        <p:nvSpPr>
          <p:cNvPr id="6" name="4 - Θέση υποσέλιδου"/>
          <p:cNvSpPr>
            <a:spLocks noGrp="1"/>
          </p:cNvSpPr>
          <p:nvPr>
            <p:ph type="ftr" sz="quarter" idx="11"/>
          </p:nvPr>
        </p:nvSpPr>
        <p:spPr/>
        <p:txBody>
          <a:bodyPr/>
          <a:lstStyle>
            <a:lvl1pPr>
              <a:defRPr/>
            </a:lvl1pPr>
          </a:lstStyle>
          <a:p>
            <a:pPr>
              <a:defRPr/>
            </a:pPr>
            <a:endParaRPr lang="el-GR" alt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FF893ED1-FD95-496B-AF98-B12159F4B8E1}" type="slidenum">
              <a:rPr lang="el-GR" altLang="el-GR"/>
              <a:pPr>
                <a:defRPr/>
              </a:pPr>
              <a:t>‹#›</a:t>
            </a:fld>
            <a:endParaRPr lang="el-GR" altLang="el-GR"/>
          </a:p>
        </p:txBody>
      </p:sp>
    </p:spTree>
    <p:extLst>
      <p:ext uri="{BB962C8B-B14F-4D97-AF65-F5344CB8AC3E}">
        <p14:creationId xmlns:p14="http://schemas.microsoft.com/office/powerpoint/2010/main" val="50181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endParaRPr lang="el-GR" altLang="el-GR"/>
          </a:p>
        </p:txBody>
      </p:sp>
      <p:sp>
        <p:nvSpPr>
          <p:cNvPr id="8" name="4 - Θέση υποσέλιδου"/>
          <p:cNvSpPr>
            <a:spLocks noGrp="1"/>
          </p:cNvSpPr>
          <p:nvPr>
            <p:ph type="ftr" sz="quarter" idx="11"/>
          </p:nvPr>
        </p:nvSpPr>
        <p:spPr/>
        <p:txBody>
          <a:bodyPr/>
          <a:lstStyle>
            <a:lvl1pPr>
              <a:defRPr/>
            </a:lvl1pPr>
          </a:lstStyle>
          <a:p>
            <a:pPr>
              <a:defRPr/>
            </a:pPr>
            <a:endParaRPr lang="el-GR" alt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ACD602EC-1C6A-474A-845B-246A108ECF65}" type="slidenum">
              <a:rPr lang="el-GR" altLang="el-GR"/>
              <a:pPr>
                <a:defRPr/>
              </a:pPr>
              <a:t>‹#›</a:t>
            </a:fld>
            <a:endParaRPr lang="el-GR" altLang="el-GR"/>
          </a:p>
        </p:txBody>
      </p:sp>
    </p:spTree>
    <p:extLst>
      <p:ext uri="{BB962C8B-B14F-4D97-AF65-F5344CB8AC3E}">
        <p14:creationId xmlns:p14="http://schemas.microsoft.com/office/powerpoint/2010/main" val="24536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endParaRPr lang="el-GR" altLang="el-GR"/>
          </a:p>
        </p:txBody>
      </p:sp>
      <p:sp>
        <p:nvSpPr>
          <p:cNvPr id="4" name="4 - Θέση υποσέλιδου"/>
          <p:cNvSpPr>
            <a:spLocks noGrp="1"/>
          </p:cNvSpPr>
          <p:nvPr>
            <p:ph type="ftr" sz="quarter" idx="11"/>
          </p:nvPr>
        </p:nvSpPr>
        <p:spPr/>
        <p:txBody>
          <a:bodyPr/>
          <a:lstStyle>
            <a:lvl1pPr>
              <a:defRPr/>
            </a:lvl1pPr>
          </a:lstStyle>
          <a:p>
            <a:pPr>
              <a:defRPr/>
            </a:pPr>
            <a:endParaRPr lang="el-GR" alt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5AF12646-430B-4A7B-91BA-3857CA723679}" type="slidenum">
              <a:rPr lang="el-GR" altLang="el-GR"/>
              <a:pPr>
                <a:defRPr/>
              </a:pPr>
              <a:t>‹#›</a:t>
            </a:fld>
            <a:endParaRPr lang="el-GR" altLang="el-GR"/>
          </a:p>
        </p:txBody>
      </p:sp>
    </p:spTree>
    <p:extLst>
      <p:ext uri="{BB962C8B-B14F-4D97-AF65-F5344CB8AC3E}">
        <p14:creationId xmlns:p14="http://schemas.microsoft.com/office/powerpoint/2010/main" val="66728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ltLang="el-GR"/>
          </a:p>
        </p:txBody>
      </p:sp>
      <p:sp>
        <p:nvSpPr>
          <p:cNvPr id="3" name="4 - Θέση υποσέλιδου"/>
          <p:cNvSpPr>
            <a:spLocks noGrp="1"/>
          </p:cNvSpPr>
          <p:nvPr>
            <p:ph type="ftr" sz="quarter" idx="11"/>
          </p:nvPr>
        </p:nvSpPr>
        <p:spPr/>
        <p:txBody>
          <a:bodyPr/>
          <a:lstStyle>
            <a:lvl1pPr>
              <a:defRPr/>
            </a:lvl1pPr>
          </a:lstStyle>
          <a:p>
            <a:pPr>
              <a:defRPr/>
            </a:pPr>
            <a:endParaRPr lang="el-GR" alt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F6F1E65A-3B49-40F4-9E3C-E6F4A6BE0FB0}" type="slidenum">
              <a:rPr lang="el-GR" altLang="el-GR"/>
              <a:pPr>
                <a:defRPr/>
              </a:pPr>
              <a:t>‹#›</a:t>
            </a:fld>
            <a:endParaRPr lang="el-GR" altLang="el-GR"/>
          </a:p>
        </p:txBody>
      </p:sp>
    </p:spTree>
    <p:extLst>
      <p:ext uri="{BB962C8B-B14F-4D97-AF65-F5344CB8AC3E}">
        <p14:creationId xmlns:p14="http://schemas.microsoft.com/office/powerpoint/2010/main" val="1246429784"/>
      </p:ext>
    </p:extLst>
  </p:cSld>
  <p:clrMapOvr>
    <a:masterClrMapping/>
  </p:clrMapOvr>
  <p:transition>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3 - Θέση ημερομηνίας"/>
          <p:cNvSpPr>
            <a:spLocks noGrp="1"/>
          </p:cNvSpPr>
          <p:nvPr>
            <p:ph type="dt" sz="half" idx="10"/>
          </p:nvPr>
        </p:nvSpPr>
        <p:spPr/>
        <p:txBody>
          <a:bodyPr/>
          <a:lstStyle>
            <a:lvl1pPr>
              <a:defRPr/>
            </a:lvl1pPr>
          </a:lstStyle>
          <a:p>
            <a:pPr>
              <a:defRPr/>
            </a:pPr>
            <a:endParaRPr lang="el-GR" altLang="el-GR"/>
          </a:p>
        </p:txBody>
      </p:sp>
      <p:sp>
        <p:nvSpPr>
          <p:cNvPr id="6" name="4 - Θέση υποσέλιδου"/>
          <p:cNvSpPr>
            <a:spLocks noGrp="1"/>
          </p:cNvSpPr>
          <p:nvPr>
            <p:ph type="ftr" sz="quarter" idx="11"/>
          </p:nvPr>
        </p:nvSpPr>
        <p:spPr/>
        <p:txBody>
          <a:bodyPr/>
          <a:lstStyle>
            <a:lvl1pPr>
              <a:defRPr/>
            </a:lvl1pPr>
          </a:lstStyle>
          <a:p>
            <a:pPr>
              <a:defRPr/>
            </a:pPr>
            <a:endParaRPr lang="el-GR" alt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33C12E09-3B23-479C-A61F-80E73BF2299E}" type="slidenum">
              <a:rPr lang="el-GR" altLang="el-GR"/>
              <a:pPr>
                <a:defRPr/>
              </a:pPr>
              <a:t>‹#›</a:t>
            </a:fld>
            <a:endParaRPr lang="el-GR" altLang="el-GR"/>
          </a:p>
        </p:txBody>
      </p:sp>
    </p:spTree>
    <p:extLst>
      <p:ext uri="{BB962C8B-B14F-4D97-AF65-F5344CB8AC3E}">
        <p14:creationId xmlns:p14="http://schemas.microsoft.com/office/powerpoint/2010/main" val="278971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3 - Θέση ημερομηνίας"/>
          <p:cNvSpPr>
            <a:spLocks noGrp="1"/>
          </p:cNvSpPr>
          <p:nvPr>
            <p:ph type="dt" sz="half" idx="10"/>
          </p:nvPr>
        </p:nvSpPr>
        <p:spPr/>
        <p:txBody>
          <a:bodyPr/>
          <a:lstStyle>
            <a:lvl1pPr>
              <a:defRPr/>
            </a:lvl1pPr>
          </a:lstStyle>
          <a:p>
            <a:pPr>
              <a:defRPr/>
            </a:pPr>
            <a:endParaRPr lang="el-GR" altLang="el-GR"/>
          </a:p>
        </p:txBody>
      </p:sp>
      <p:sp>
        <p:nvSpPr>
          <p:cNvPr id="6" name="4 - Θέση υποσέλιδου"/>
          <p:cNvSpPr>
            <a:spLocks noGrp="1"/>
          </p:cNvSpPr>
          <p:nvPr>
            <p:ph type="ftr" sz="quarter" idx="11"/>
          </p:nvPr>
        </p:nvSpPr>
        <p:spPr/>
        <p:txBody>
          <a:bodyPr/>
          <a:lstStyle>
            <a:lvl1pPr>
              <a:defRPr/>
            </a:lvl1pPr>
          </a:lstStyle>
          <a:p>
            <a:pPr>
              <a:defRPr/>
            </a:pPr>
            <a:endParaRPr lang="el-GR" alt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CC8A39A-D220-46AA-96F5-C36AC66A44B1}" type="slidenum">
              <a:rPr lang="el-GR" altLang="el-GR"/>
              <a:pPr>
                <a:defRPr/>
              </a:pPr>
              <a:t>‹#›</a:t>
            </a:fld>
            <a:endParaRPr lang="el-GR" altLang="el-GR"/>
          </a:p>
        </p:txBody>
      </p:sp>
    </p:spTree>
    <p:extLst>
      <p:ext uri="{BB962C8B-B14F-4D97-AF65-F5344CB8AC3E}">
        <p14:creationId xmlns:p14="http://schemas.microsoft.com/office/powerpoint/2010/main" val="75594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Kλικ για επεξεργασία του τίτλου</a:t>
            </a:r>
          </a:p>
        </p:txBody>
      </p:sp>
      <p:sp>
        <p:nvSpPr>
          <p:cNvPr id="3"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l-GR" alt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l-GR" alt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24E62B6-6488-433E-B44C-0F39546FE5E6}"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815" r:id="rId1"/>
    <p:sldLayoutId id="2147483824" r:id="rId2"/>
    <p:sldLayoutId id="2147483816" r:id="rId3"/>
    <p:sldLayoutId id="2147483817" r:id="rId4"/>
    <p:sldLayoutId id="2147483818" r:id="rId5"/>
    <p:sldLayoutId id="2147483819" r:id="rId6"/>
    <p:sldLayoutId id="2147483825" r:id="rId7"/>
    <p:sldLayoutId id="2147483820" r:id="rId8"/>
    <p:sldLayoutId id="2147483821" r:id="rId9"/>
    <p:sldLayoutId id="2147483822" r:id="rId10"/>
    <p:sldLayoutId id="2147483823" r:id="rId11"/>
    <p:sldLayoutId id="214748382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ca.wikipedia.org/wiki/Virus&amp;ei=fFcJVfiqBIXuUpqcg8gM&amp;bvm=bv.88198703,d.d24&amp;psig=AFQjCNGKrdhyhIYufr75l162vnbruSYt-g&amp;ust=1426761564343668"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en.wikipedia.org/wiki/Penicillin&amp;ei=jlYJVbWaBoG6UovXgoAJ&amp;bvm=bv.88198703,d.d24&amp;psig=AFQjCNGKrdhyhIYufr75l162vnbruSYt-g&amp;ust=1426761564343668"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en.wikipedia.org/wiki/Penicillin&amp;ei=jlYJVbWaBoG6UovXgoAJ&amp;bvm=bv.88198703,d.d24&amp;psig=AFQjCNGKrdhyhIYufr75l162vnbruSYt-g&amp;ust=1426761564343668"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wikipedia.org/wiki/File:PenicillinPSAedit.jp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en.wikipedia.org/wiki/Social_history_of_viruses&amp;ei=hFkJVZe9IIqxUbajgCg&amp;bvm=bv.88198703,d.d24&amp;psig=AFQjCNFFTjZ0dnnr5aoQTLJkVwKhaN-24A&amp;ust=1426762482332521"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en.wikipedia.org/wiki/Vaccine&amp;ei=_VkJVZ73KoKAUbfjgMgE&amp;psig=AFQjCNHuB4tH0Y5Rr7SyVjVy6jVTiutdHg&amp;ust=1426762621132605" TargetMode="Externa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hyperlink" Target="http://en.wikipedia.org/wiki/Jonas_Salk"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articles.mercola.com/sites/articles/archive/2010/09/07/indian-children-die-after-being-vaccinated.aspx&amp;ei=r1gJVeaMLIX-UOPwgfAE&amp;bvm=bv.88198703,d.d24&amp;psig=AFQjCNHDewD7n4kgJKRD9vIPJWSDgyx47w&amp;ust=1426762201779474"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YQjB0&amp;url=http://en.wikipedia.org/wiki/2009_flu_pandemic_vaccine&amp;ei=FFkJVYqcE4HnUMSDhMgD&amp;bvm=bv.88198703,d.d24&amp;psig=AFQjCNHqFB2mJ2_cP9_8reYYcocTTp6PFA&amp;ust=1426762382540014"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gr/url?sa=i&amp;rct=j&amp;q=&amp;esrc=s&amp;source=images&amp;cd=&amp;cad=rja&amp;uact=8&amp;ved=0CAYQjB0&amp;url=http://en.wikipedia.org/wiki/Louis_Pasteur&amp;ei=6lUJVaKiIYGqUcOageAN&amp;bvm=bv.88198703,d.d24&amp;psig=AFQjCNGKrdhyhIYufr75l162vnbruSYt-g&amp;ust=142676156434366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ctrTitle"/>
          </p:nvPr>
        </p:nvSpPr>
        <p:spPr>
          <a:xfrm>
            <a:off x="611188" y="1268413"/>
            <a:ext cx="7772400" cy="1439862"/>
          </a:xfrm>
        </p:spPr>
        <p:txBody>
          <a:bodyPr/>
          <a:lstStyle/>
          <a:p>
            <a:pPr eaLnBrk="1" hangingPunct="1"/>
            <a:r>
              <a:rPr lang="el-GR" altLang="el-GR" sz="5400" smtClean="0">
                <a:solidFill>
                  <a:srgbClr val="5075BC"/>
                </a:solidFill>
              </a:rPr>
              <a:t>Αγωγή υγείας</a:t>
            </a:r>
            <a:endParaRPr lang="el-GR" altLang="el-GR" sz="6600" smtClean="0"/>
          </a:p>
        </p:txBody>
      </p:sp>
      <p:sp>
        <p:nvSpPr>
          <p:cNvPr id="3" name="Υπότιτλος 2"/>
          <p:cNvSpPr>
            <a:spLocks noGrp="1"/>
          </p:cNvSpPr>
          <p:nvPr>
            <p:ph type="subTitle" idx="1"/>
          </p:nvPr>
        </p:nvSpPr>
        <p:spPr>
          <a:xfrm>
            <a:off x="395288" y="2924175"/>
            <a:ext cx="8323262" cy="3313113"/>
          </a:xfrm>
        </p:spPr>
        <p:txBody>
          <a:bodyPr>
            <a:noAutofit/>
          </a:bodyPr>
          <a:lstStyle/>
          <a:p>
            <a:pPr eaLnBrk="1" hangingPunct="1">
              <a:defRPr/>
            </a:pPr>
            <a:r>
              <a:rPr lang="el-GR" sz="2800" b="1" dirty="0" smtClean="0">
                <a:latin typeface="+mj-lt"/>
                <a:ea typeface="+mj-ea"/>
                <a:cs typeface="+mj-cs"/>
              </a:rPr>
              <a:t>Ενότητα 1.1</a:t>
            </a:r>
            <a:r>
              <a:rPr lang="en-US" sz="2800" dirty="0" smtClean="0">
                <a:latin typeface="+mj-lt"/>
                <a:ea typeface="+mj-ea"/>
                <a:cs typeface="+mj-cs"/>
              </a:rPr>
              <a:t> </a:t>
            </a:r>
            <a:endParaRPr lang="el-GR" sz="2800" dirty="0" smtClean="0">
              <a:latin typeface="+mj-lt"/>
              <a:ea typeface="+mj-ea"/>
              <a:cs typeface="+mj-cs"/>
            </a:endParaRPr>
          </a:p>
          <a:p>
            <a:pPr eaLnBrk="1" hangingPunct="1">
              <a:defRPr/>
            </a:pPr>
            <a:r>
              <a:rPr lang="el-GR" sz="3600" b="1" dirty="0" smtClean="0">
                <a:solidFill>
                  <a:srgbClr val="0070C0"/>
                </a:solidFill>
                <a:latin typeface="+mj-lt"/>
                <a:ea typeface="+mj-ea"/>
                <a:cs typeface="+mj-cs"/>
              </a:rPr>
              <a:t>Λοιμώδη νοσήματα - Εμβολιασμοί</a:t>
            </a:r>
            <a:endParaRPr lang="en-US" sz="3600" b="1" dirty="0" smtClean="0">
              <a:solidFill>
                <a:srgbClr val="0070C0"/>
              </a:solidFill>
              <a:latin typeface="+mj-lt"/>
              <a:ea typeface="+mj-ea"/>
              <a:cs typeface="+mj-cs"/>
            </a:endParaRPr>
          </a:p>
          <a:p>
            <a:pPr eaLnBrk="1" hangingPunct="1">
              <a:defRPr/>
            </a:pPr>
            <a:endParaRPr lang="en-US" sz="2800" dirty="0" smtClean="0"/>
          </a:p>
          <a:p>
            <a:pPr eaLnBrk="1" hangingPunct="1">
              <a:defRPr/>
            </a:pPr>
            <a:r>
              <a:rPr lang="el-GR" sz="2400" dirty="0" smtClean="0"/>
              <a:t>Ιουλία Νησιώτου</a:t>
            </a:r>
          </a:p>
          <a:p>
            <a:pPr eaLnBrk="1" hangingPunct="1">
              <a:defRPr/>
            </a:pPr>
            <a:r>
              <a:rPr lang="el-GR" sz="2400" dirty="0" smtClean="0"/>
              <a:t>Παιδαγωγικό </a:t>
            </a:r>
            <a:r>
              <a:rPr lang="el-GR" sz="2400" dirty="0" smtClean="0"/>
              <a:t>Τμήμα Ειδικής Αγωγής</a:t>
            </a:r>
            <a:endParaRPr lang="en-US" sz="2400" dirty="0" smtClean="0"/>
          </a:p>
          <a:p>
            <a:pPr eaLnBrk="1" hangingPunct="1">
              <a:defRPr/>
            </a:pPr>
            <a:endParaRPr lang="el-GR" sz="2800" dirty="0" smtClean="0"/>
          </a:p>
        </p:txBody>
      </p:sp>
      <p:pic>
        <p:nvPicPr>
          <p:cNvPr id="6148" name="Logo" descr="Λογότυπο ΠΘ"/>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441325"/>
            <a:ext cx="34766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 Θέση περιεχομένου"/>
          <p:cNvSpPr>
            <a:spLocks noGrp="1"/>
          </p:cNvSpPr>
          <p:nvPr>
            <p:ph idx="1"/>
          </p:nvPr>
        </p:nvSpPr>
        <p:spPr>
          <a:xfrm>
            <a:off x="539750" y="908050"/>
            <a:ext cx="8229600" cy="4525963"/>
          </a:xfrm>
        </p:spPr>
        <p:txBody>
          <a:bodyPr/>
          <a:lstStyle/>
          <a:p>
            <a:pPr eaLnBrk="1" hangingPunct="1">
              <a:lnSpc>
                <a:spcPct val="90000"/>
              </a:lnSpc>
            </a:pPr>
            <a:r>
              <a:rPr lang="el-GR" altLang="el-GR" sz="3000" smtClean="0"/>
              <a:t>Θεωρείται δίκαια ένας από τους ιδρυτές της Μικροβιολογίας, αφού συνέβαλε στην εξάλειψη του επιλόχειου πυρετού και καθιέρωσε τα εμβόλια της λύσσας και του άνθρακα των ζώων. </a:t>
            </a:r>
            <a:endParaRPr lang="en-US" altLang="el-GR" sz="3000" smtClean="0"/>
          </a:p>
          <a:p>
            <a:pPr eaLnBrk="1" hangingPunct="1">
              <a:lnSpc>
                <a:spcPct val="90000"/>
              </a:lnSpc>
            </a:pPr>
            <a:r>
              <a:rPr lang="el-GR" altLang="el-GR" sz="3000" smtClean="0"/>
              <a:t>Ανακάλυψε τη μέθοδο θερμικής αποστείρωσης του κρασιού και του γάλακτος (παστερίωση) και μελέτησε τη δομή των κρυστάλλων. Οι ανακαλύψεις του άνοιξαν το δρόμο για τη σύγχρονη άσηπτη χειρουργική και την παρασκευή εμβολίων.</a:t>
            </a:r>
          </a:p>
          <a:p>
            <a:pPr eaLnBrk="1" hangingPunct="1">
              <a:lnSpc>
                <a:spcPct val="90000"/>
              </a:lnSpc>
            </a:pPr>
            <a:endParaRPr lang="el-GR" altLang="el-GR" sz="3000" smtClean="0"/>
          </a:p>
          <a:p>
            <a:pPr eaLnBrk="1" hangingPunct="1">
              <a:lnSpc>
                <a:spcPct val="90000"/>
              </a:lnSpc>
            </a:pPr>
            <a:endParaRPr lang="el-GR" altLang="el-GR" sz="300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a:xfrm>
            <a:off x="457200" y="274638"/>
            <a:ext cx="8229600" cy="987425"/>
          </a:xfrm>
        </p:spPr>
        <p:txBody>
          <a:bodyPr/>
          <a:lstStyle/>
          <a:p>
            <a:pPr eaLnBrk="1" hangingPunct="1"/>
            <a:r>
              <a:rPr lang="el-GR" altLang="el-GR" smtClean="0"/>
              <a:t>Ιογενείς λοιμώξεις</a:t>
            </a:r>
          </a:p>
        </p:txBody>
      </p:sp>
      <p:sp>
        <p:nvSpPr>
          <p:cNvPr id="17411" name="2 - Θέση περιεχομένου"/>
          <p:cNvSpPr>
            <a:spLocks noGrp="1"/>
          </p:cNvSpPr>
          <p:nvPr>
            <p:ph idx="1"/>
          </p:nvPr>
        </p:nvSpPr>
        <p:spPr/>
        <p:txBody>
          <a:bodyPr/>
          <a:lstStyle/>
          <a:p>
            <a:pPr eaLnBrk="1" hangingPunct="1">
              <a:lnSpc>
                <a:spcPct val="80000"/>
              </a:lnSpc>
            </a:pPr>
            <a:r>
              <a:rPr lang="el-GR" altLang="el-GR" sz="3000" smtClean="0"/>
              <a:t>Οι ιοί είναι πολύ απλοί οργανισμοί, οι οποίοι διαθέτουν μια εξωτερική μεμβράνη και ένα πρωτεϊνικό περίβλημα, το οποίο προστατεύει το γενετικό τους υλικό (</a:t>
            </a:r>
            <a:r>
              <a:rPr lang="en-US" altLang="el-GR" sz="3000" smtClean="0"/>
              <a:t>DNA</a:t>
            </a:r>
            <a:r>
              <a:rPr lang="el-GR" altLang="el-GR" sz="3000" smtClean="0"/>
              <a:t>  ή  </a:t>
            </a:r>
            <a:r>
              <a:rPr lang="en-US" altLang="el-GR" sz="3000" smtClean="0"/>
              <a:t>RNA</a:t>
            </a:r>
            <a:r>
              <a:rPr lang="el-GR" altLang="el-GR" sz="3000" smtClean="0"/>
              <a:t> στους ρετρο-ιούς). </a:t>
            </a:r>
            <a:endParaRPr lang="en-US" altLang="el-GR" sz="3000" smtClean="0"/>
          </a:p>
          <a:p>
            <a:pPr eaLnBrk="1" hangingPunct="1">
              <a:lnSpc>
                <a:spcPct val="80000"/>
              </a:lnSpc>
            </a:pPr>
            <a:r>
              <a:rPr lang="el-GR" altLang="el-GR" sz="3000" smtClean="0"/>
              <a:t>Δεν μπορούν να ζήσουν ή να πολλαπλασιασθούν παρά μόνο αν εισέλθουν σε κύτταρα ανθρώπου ή ζώου, τα οποία «υποχρεώνουν» να παραγάγουν πολλά αντίγραφά τους, ώστε  στη συνέχεια να μολύνουν και άλλα κύτταρα και να προκαλέσουν νόσο.</a:t>
            </a:r>
          </a:p>
          <a:p>
            <a:pPr eaLnBrk="1" hangingPunct="1">
              <a:lnSpc>
                <a:spcPct val="80000"/>
              </a:lnSpc>
            </a:pPr>
            <a:endParaRPr lang="el-GR" altLang="el-GR" sz="30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d9GcQlWQ_uJov71MKHJv9hCtVj09ZlQzsKNASvnD67wcOMNY_P3iHXx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04813"/>
            <a:ext cx="61214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 Θέση περιεχομένου"/>
          <p:cNvSpPr>
            <a:spLocks noGrp="1"/>
          </p:cNvSpPr>
          <p:nvPr>
            <p:ph idx="1"/>
          </p:nvPr>
        </p:nvSpPr>
        <p:spPr>
          <a:xfrm>
            <a:off x="1116013" y="1600200"/>
            <a:ext cx="7570787" cy="2908300"/>
          </a:xfrm>
        </p:spPr>
        <p:txBody>
          <a:bodyPr/>
          <a:lstStyle/>
          <a:p>
            <a:pPr marL="0" indent="0" eaLnBrk="1" hangingPunct="1">
              <a:buFont typeface="Arial" panose="020B0604020202020204" pitchFamily="34" charset="0"/>
              <a:buNone/>
              <a:defRPr/>
            </a:pPr>
            <a:r>
              <a:rPr lang="el-GR" altLang="el-GR" dirty="0" smtClean="0"/>
              <a:t>Για να εισέλθουν σε κάποιο κύτταρο, οι ιοί πρέπει να ταιριάζουν με τους υποδοχείς στην επιφάνειά του, πχ ο ιός </a:t>
            </a:r>
            <a:r>
              <a:rPr lang="en-US" altLang="el-GR" dirty="0" smtClean="0"/>
              <a:t>HIV</a:t>
            </a:r>
            <a:r>
              <a:rPr lang="el-GR" altLang="el-GR" dirty="0" smtClean="0"/>
              <a:t> προσβάλλει εκλεκτικά τα Τ </a:t>
            </a:r>
            <a:r>
              <a:rPr lang="el-GR" altLang="el-GR" dirty="0" smtClean="0"/>
              <a:t>λεμφοκύτταρα, κύτταρα του ανοσοποιητικού συστήματος.</a:t>
            </a:r>
            <a:endParaRPr lang="el-GR" altLang="el-GR" dirty="0" smtClean="0"/>
          </a:p>
          <a:p>
            <a:pPr eaLnBrk="1" hangingPunct="1">
              <a:buFont typeface="Arial" panose="020B0604020202020204" pitchFamily="34" charset="0"/>
              <a:buNone/>
              <a:defRPr/>
            </a:pPr>
            <a:endParaRPr lang="el-GR" altLang="el-GR" dirty="0" smtClean="0"/>
          </a:p>
          <a:p>
            <a:pPr eaLnBrk="1" hangingPunct="1">
              <a:defRPr/>
            </a:pPr>
            <a:endParaRPr lang="el-GR" altLang="el-GR"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908050"/>
            <a:ext cx="49307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03263"/>
            <a:ext cx="75438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PjmIqkBoQnEjCdm-nuYBZ9PkzG8.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549275"/>
            <a:ext cx="648017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5364163" y="6092825"/>
            <a:ext cx="27320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i="1">
                <a:latin typeface="Arial" panose="020B0604020202020204" pitchFamily="34" charset="0"/>
              </a:rPr>
              <a:t>Πηγή:</a:t>
            </a:r>
            <a:r>
              <a:rPr lang="en-US" altLang="el-GR" sz="1200" i="1">
                <a:latin typeface="Arial" panose="020B0604020202020204" pitchFamily="34" charset="0"/>
              </a:rPr>
              <a:t>lecafedebatdejojo.eklablog.com</a:t>
            </a:r>
            <a:endParaRPr lang="en-US" altLang="el-GR" sz="12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eukemia_cells_that_contain_Epstein_Barrvirus_using_a_FA_staining_technique_PHIL_2984_lo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65175"/>
            <a:ext cx="68849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txBox="1">
            <a:spLocks noChangeArrowheads="1"/>
          </p:cNvSpPr>
          <p:nvPr/>
        </p:nvSpPr>
        <p:spPr bwMode="auto">
          <a:xfrm>
            <a:off x="5867400" y="5949950"/>
            <a:ext cx="2251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a:t>
            </a:r>
            <a:r>
              <a:rPr lang="en-US" altLang="el-GR" sz="1600" i="1">
                <a:latin typeface="Arial" panose="020B0604020202020204" pitchFamily="34" charset="0"/>
              </a:rPr>
              <a:t>en.wikipedia.org</a:t>
            </a:r>
            <a:r>
              <a:rPr lang="el-GR" altLang="el-GR" sz="1600" i="1">
                <a:latin typeface="Arial" panose="020B0604020202020204" pitchFamily="34" charset="0"/>
              </a:rPr>
              <a:t> </a:t>
            </a:r>
            <a:endParaRPr lang="en-US" altLang="el-GR" sz="1600" i="1">
              <a:latin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a:xfrm>
            <a:off x="457200" y="274638"/>
            <a:ext cx="8229600" cy="987425"/>
          </a:xfrm>
        </p:spPr>
        <p:txBody>
          <a:bodyPr/>
          <a:lstStyle/>
          <a:p>
            <a:pPr eaLnBrk="1" hangingPunct="1"/>
            <a:r>
              <a:rPr lang="el-GR" altLang="el-GR" smtClean="0"/>
              <a:t>Συνήθεις ιογενείς λοιμώξεις</a:t>
            </a:r>
          </a:p>
        </p:txBody>
      </p:sp>
      <p:sp>
        <p:nvSpPr>
          <p:cNvPr id="24579" name="2 - Θέση περιεχομένου"/>
          <p:cNvSpPr>
            <a:spLocks noGrp="1"/>
          </p:cNvSpPr>
          <p:nvPr>
            <p:ph idx="1"/>
          </p:nvPr>
        </p:nvSpPr>
        <p:spPr>
          <a:xfrm>
            <a:off x="2195513" y="1989138"/>
            <a:ext cx="5554662" cy="1900237"/>
          </a:xfrm>
        </p:spPr>
        <p:txBody>
          <a:bodyPr/>
          <a:lstStyle/>
          <a:p>
            <a:pPr eaLnBrk="1" hangingPunct="1"/>
            <a:r>
              <a:rPr lang="el-GR" altLang="el-GR" sz="4400" smtClean="0"/>
              <a:t>Γρίππη</a:t>
            </a:r>
          </a:p>
          <a:p>
            <a:pPr eaLnBrk="1" hangingPunct="1"/>
            <a:r>
              <a:rPr lang="el-GR" altLang="el-GR" sz="4400" smtClean="0"/>
              <a:t>Γαστρεντερίτιδες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11161_PHIL_snee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36613"/>
            <a:ext cx="6408737"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p:cNvSpPr txBox="1">
            <a:spLocks noChangeArrowheads="1"/>
          </p:cNvSpPr>
          <p:nvPr/>
        </p:nvSpPr>
        <p:spPr bwMode="auto">
          <a:xfrm>
            <a:off x="5795963" y="6021388"/>
            <a:ext cx="2309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a:xfrm>
            <a:off x="457200" y="274638"/>
            <a:ext cx="8229600" cy="987425"/>
          </a:xfrm>
        </p:spPr>
        <p:txBody>
          <a:bodyPr/>
          <a:lstStyle/>
          <a:p>
            <a:pPr eaLnBrk="1" hangingPunct="1"/>
            <a:r>
              <a:rPr lang="el-GR" altLang="el-GR" smtClean="0"/>
              <a:t>Αγωγή υγείας 1/2</a:t>
            </a:r>
          </a:p>
        </p:txBody>
      </p:sp>
      <p:sp>
        <p:nvSpPr>
          <p:cNvPr id="8195" name="Θέση περιεχομένου 2"/>
          <p:cNvSpPr>
            <a:spLocks noGrp="1"/>
          </p:cNvSpPr>
          <p:nvPr>
            <p:ph idx="1"/>
          </p:nvPr>
        </p:nvSpPr>
        <p:spPr>
          <a:xfrm>
            <a:off x="1403350" y="1844675"/>
            <a:ext cx="7212013" cy="3052763"/>
          </a:xfrm>
        </p:spPr>
        <p:txBody>
          <a:bodyPr/>
          <a:lstStyle/>
          <a:p>
            <a:pPr eaLnBrk="1" hangingPunct="1"/>
            <a:r>
              <a:rPr lang="el-GR" altLang="el-GR" smtClean="0"/>
              <a:t>ΝΕΟΙ</a:t>
            </a:r>
          </a:p>
          <a:p>
            <a:pPr eaLnBrk="1" hangingPunct="1"/>
            <a:r>
              <a:rPr lang="el-GR" altLang="el-GR" smtClean="0"/>
              <a:t>ΕΚΠΑΙΔΕΥΤΙΚΟΙ (μετάδοση γνώσεων, πρότυπο)</a:t>
            </a:r>
          </a:p>
          <a:p>
            <a:pPr eaLnBrk="1" hangingPunct="1"/>
            <a:r>
              <a:rPr lang="el-GR" altLang="el-GR" smtClean="0"/>
              <a:t>ΜΕΛΛΟΝΤΙΚΟΙ ΓΟΝΕΙΣ (συνήθειες, πρότυπο)</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a:xfrm>
            <a:off x="457200" y="274638"/>
            <a:ext cx="8229600" cy="987425"/>
          </a:xfrm>
        </p:spPr>
        <p:txBody>
          <a:bodyPr/>
          <a:lstStyle/>
          <a:p>
            <a:pPr eaLnBrk="1" hangingPunct="1"/>
            <a:r>
              <a:rPr lang="el-GR" altLang="el-GR" smtClean="0"/>
              <a:t>Ιλαρά</a:t>
            </a:r>
          </a:p>
        </p:txBody>
      </p:sp>
      <p:sp>
        <p:nvSpPr>
          <p:cNvPr id="26627" name="2 - Θέση περιεχομένου"/>
          <p:cNvSpPr>
            <a:spLocks noGrp="1"/>
          </p:cNvSpPr>
          <p:nvPr>
            <p:ph idx="1"/>
          </p:nvPr>
        </p:nvSpPr>
        <p:spPr>
          <a:xfrm>
            <a:off x="457200" y="1484313"/>
            <a:ext cx="8229600" cy="4525962"/>
          </a:xfrm>
        </p:spPr>
        <p:txBody>
          <a:bodyPr/>
          <a:lstStyle/>
          <a:p>
            <a:pPr eaLnBrk="1" hangingPunct="1"/>
            <a:r>
              <a:rPr lang="el-GR" altLang="el-GR" smtClean="0"/>
              <a:t>Μετάδοση με σταγονίδια, μέχρι και 4 μέρες μετά την εμφάνιση του εξανθήματος.</a:t>
            </a:r>
          </a:p>
          <a:p>
            <a:pPr eaLnBrk="1" hangingPunct="1"/>
            <a:r>
              <a:rPr lang="el-GR" altLang="el-GR" smtClean="0"/>
              <a:t>Πρόδρομο ή καταρροϊκό στάδιο 3 – 4 μέρες.</a:t>
            </a:r>
          </a:p>
          <a:p>
            <a:pPr eaLnBrk="1" hangingPunct="1"/>
            <a:r>
              <a:rPr lang="el-GR" altLang="el-GR" smtClean="0"/>
              <a:t>Εξανθηματικό στάδιο.  Πυρετός υψηλός, εξάνθημα  που διαρκεί 7 – 10 μέρες.</a:t>
            </a:r>
          </a:p>
          <a:p>
            <a:pPr eaLnBrk="1" hangingPunct="1"/>
            <a:r>
              <a:rPr lang="el-GR" altLang="el-GR" smtClean="0"/>
              <a:t>Επιπλοκές: πνευμονία, εγκεφαλίτιδα.</a:t>
            </a:r>
          </a:p>
          <a:p>
            <a:pPr eaLnBrk="1" hangingPunct="1"/>
            <a:r>
              <a:rPr lang="el-GR" altLang="el-GR" smtClean="0"/>
              <a:t>Προφύλαξη: εμβόλιο (Τριπλό εμβόλιο  Ιλαράς – Ερυθράς – Παρωτίτιδας).</a:t>
            </a:r>
          </a:p>
          <a:p>
            <a:pPr eaLnBrk="1" hangingPunct="1"/>
            <a:endParaRPr lang="el-GR" altLang="el-GR"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457200" y="274638"/>
            <a:ext cx="8229600" cy="987425"/>
          </a:xfrm>
        </p:spPr>
        <p:txBody>
          <a:bodyPr/>
          <a:lstStyle/>
          <a:p>
            <a:pPr eaLnBrk="1" hangingPunct="1"/>
            <a:r>
              <a:rPr lang="el-GR" altLang="el-GR" smtClean="0"/>
              <a:t>Ερυθρά</a:t>
            </a:r>
          </a:p>
        </p:txBody>
      </p:sp>
      <p:sp>
        <p:nvSpPr>
          <p:cNvPr id="27651" name="2 - Θέση περιεχομένου"/>
          <p:cNvSpPr>
            <a:spLocks noGrp="1"/>
          </p:cNvSpPr>
          <p:nvPr>
            <p:ph idx="1"/>
          </p:nvPr>
        </p:nvSpPr>
        <p:spPr/>
        <p:txBody>
          <a:bodyPr/>
          <a:lstStyle/>
          <a:p>
            <a:pPr eaLnBrk="1" hangingPunct="1"/>
            <a:r>
              <a:rPr lang="el-GR" altLang="el-GR" smtClean="0"/>
              <a:t>Μετάδοση με σταγονίδια μια εβδομάδα πριν και μετά το εξάνθημα.</a:t>
            </a:r>
          </a:p>
          <a:p>
            <a:pPr eaLnBrk="1" hangingPunct="1"/>
            <a:r>
              <a:rPr lang="el-GR" altLang="el-GR" smtClean="0"/>
              <a:t>Διόγκωση των λεμφαδένων του τραχήλου.</a:t>
            </a:r>
          </a:p>
          <a:p>
            <a:pPr eaLnBrk="1" hangingPunct="1"/>
            <a:r>
              <a:rPr lang="el-GR" altLang="el-GR" smtClean="0"/>
              <a:t>Εξάνθημα και μέτριος ή καθόλου πυρετός.</a:t>
            </a:r>
          </a:p>
          <a:p>
            <a:pPr eaLnBrk="1" hangingPunct="1"/>
            <a:r>
              <a:rPr lang="el-GR" altLang="el-GR" smtClean="0"/>
              <a:t>Προφύλαξη: εμβόλιο.</a:t>
            </a:r>
          </a:p>
          <a:p>
            <a:pPr eaLnBrk="1" hangingPunct="1"/>
            <a:endParaRPr lang="el-GR" altLang="el-GR"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457200" y="274638"/>
            <a:ext cx="8229600" cy="987425"/>
          </a:xfrm>
        </p:spPr>
        <p:txBody>
          <a:bodyPr/>
          <a:lstStyle/>
          <a:p>
            <a:pPr eaLnBrk="1" hangingPunct="1"/>
            <a:r>
              <a:rPr lang="el-GR" altLang="el-GR" smtClean="0"/>
              <a:t>Συγγενής ερυθρά  1/2</a:t>
            </a:r>
          </a:p>
        </p:txBody>
      </p:sp>
      <p:sp>
        <p:nvSpPr>
          <p:cNvPr id="28675" name="2 - Θέση περιεχομένου"/>
          <p:cNvSpPr>
            <a:spLocks noGrp="1"/>
          </p:cNvSpPr>
          <p:nvPr>
            <p:ph idx="1"/>
          </p:nvPr>
        </p:nvSpPr>
        <p:spPr>
          <a:xfrm>
            <a:off x="457200" y="1600200"/>
            <a:ext cx="8229600" cy="3916363"/>
          </a:xfrm>
        </p:spPr>
        <p:txBody>
          <a:bodyPr/>
          <a:lstStyle/>
          <a:p>
            <a:pPr marL="0" indent="0" eaLnBrk="1" hangingPunct="1">
              <a:buFont typeface="Arial" panose="020B0604020202020204" pitchFamily="34" charset="0"/>
              <a:buNone/>
            </a:pPr>
            <a:r>
              <a:rPr lang="el-GR" altLang="el-GR" smtClean="0"/>
              <a:t>Οι επιπτώσεις της είναι </a:t>
            </a:r>
            <a:r>
              <a:rPr lang="el-GR" altLang="el-GR" b="1" smtClean="0"/>
              <a:t>εμφανείς από τη γέννηση:</a:t>
            </a:r>
            <a:endParaRPr lang="el-GR" altLang="el-GR" smtClean="0"/>
          </a:p>
          <a:p>
            <a:pPr marL="0" indent="0" eaLnBrk="1" hangingPunct="1">
              <a:buFont typeface="Arial" panose="020B0604020202020204" pitchFamily="34" charset="0"/>
              <a:buNone/>
            </a:pPr>
            <a:r>
              <a:rPr lang="el-GR" altLang="el-GR" smtClean="0"/>
              <a:t>Νεογνό μικρό για την ηλικία κύησης, ηπατοσπληνική διόγκωση, ίκτερος, εξάνθημα, καταρράκτης, μικροφθαλμία, γλαύκωμα, χοριοαμφιβληστροειδίτιδα, μικροκεφαλία, καρδιοπάθεια</a:t>
            </a:r>
          </a:p>
          <a:p>
            <a:pPr marL="0" indent="0" eaLnBrk="1" hangingPunct="1"/>
            <a:endParaRPr lang="el-GR" altLang="el-GR"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a:xfrm>
            <a:off x="457200" y="274638"/>
            <a:ext cx="8229600" cy="987425"/>
          </a:xfrm>
        </p:spPr>
        <p:txBody>
          <a:bodyPr/>
          <a:lstStyle/>
          <a:p>
            <a:pPr eaLnBrk="1" hangingPunct="1"/>
            <a:r>
              <a:rPr lang="el-GR" altLang="el-GR" smtClean="0"/>
              <a:t>Συγγενής ερυθρά  2/2</a:t>
            </a:r>
          </a:p>
        </p:txBody>
      </p:sp>
      <p:sp>
        <p:nvSpPr>
          <p:cNvPr id="29699" name="Θέση περιεχομένου 2"/>
          <p:cNvSpPr>
            <a:spLocks noGrp="1"/>
          </p:cNvSpPr>
          <p:nvPr>
            <p:ph idx="1"/>
          </p:nvPr>
        </p:nvSpPr>
        <p:spPr/>
        <p:txBody>
          <a:bodyPr/>
          <a:lstStyle/>
          <a:p>
            <a:pPr marL="0" indent="0" eaLnBrk="1" hangingPunct="1">
              <a:buFont typeface="Arial" panose="020B0604020202020204" pitchFamily="34" charset="0"/>
              <a:buNone/>
            </a:pPr>
            <a:r>
              <a:rPr lang="el-GR" altLang="el-GR" sz="3000" b="1" smtClean="0">
                <a:solidFill>
                  <a:srgbClr val="000000"/>
                </a:solidFill>
              </a:rPr>
              <a:t> </a:t>
            </a:r>
          </a:p>
          <a:p>
            <a:pPr marL="0" indent="0" eaLnBrk="1" hangingPunct="1">
              <a:buFont typeface="Arial" panose="020B0604020202020204" pitchFamily="34" charset="0"/>
              <a:buNone/>
            </a:pPr>
            <a:r>
              <a:rPr lang="el-GR" altLang="el-GR" sz="3000" b="1" smtClean="0">
                <a:solidFill>
                  <a:srgbClr val="000000"/>
                </a:solidFill>
              </a:rPr>
              <a:t>ή εμφανίζονται αργότερα</a:t>
            </a:r>
            <a:endParaRPr lang="el-GR" altLang="el-GR" sz="3000" smtClean="0">
              <a:solidFill>
                <a:srgbClr val="000000"/>
              </a:solidFill>
            </a:endParaRPr>
          </a:p>
          <a:p>
            <a:pPr marL="0" indent="0" eaLnBrk="1" hangingPunct="1">
              <a:buFont typeface="Arial" panose="020B0604020202020204" pitchFamily="34" charset="0"/>
              <a:buNone/>
            </a:pPr>
            <a:r>
              <a:rPr lang="el-GR" altLang="el-GR" sz="3000" smtClean="0">
                <a:solidFill>
                  <a:srgbClr val="000000"/>
                </a:solidFill>
              </a:rPr>
              <a:t>βαρηκοΐα, κώφωση, σακχαρώδης διαβήτης, ψυχοκινητική καθυστέρηση, παρεγκεφαλίτιδα στην ήβη.</a:t>
            </a:r>
          </a:p>
          <a:p>
            <a:pPr marL="0" indent="0" eaLnBrk="1" hangingPunct="1"/>
            <a:endParaRPr lang="el-GR" altLang="el-GR"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a:xfrm>
            <a:off x="468313" y="333375"/>
            <a:ext cx="8229600" cy="1143000"/>
          </a:xfrm>
        </p:spPr>
        <p:txBody>
          <a:bodyPr/>
          <a:lstStyle/>
          <a:p>
            <a:pPr eaLnBrk="1" hangingPunct="1"/>
            <a:r>
              <a:rPr lang="el-GR" altLang="el-GR" sz="4000" smtClean="0"/>
              <a:t/>
            </a:r>
            <a:br>
              <a:rPr lang="el-GR" altLang="el-GR" sz="4000" smtClean="0"/>
            </a:br>
            <a:r>
              <a:rPr lang="el-GR" altLang="el-GR" sz="4000" smtClean="0"/>
              <a:t>Έγκυος που ήρθε σε επαφή </a:t>
            </a:r>
            <a:br>
              <a:rPr lang="el-GR" altLang="el-GR" sz="4000" smtClean="0"/>
            </a:br>
            <a:r>
              <a:rPr lang="el-GR" altLang="el-GR" sz="4000" smtClean="0"/>
              <a:t>με κρούσμα ερυθράς</a:t>
            </a:r>
            <a:br>
              <a:rPr lang="el-GR" altLang="el-GR" sz="4000" smtClean="0"/>
            </a:br>
            <a:endParaRPr lang="el-GR" altLang="el-GR" sz="4000" smtClean="0"/>
          </a:p>
        </p:txBody>
      </p:sp>
      <p:sp>
        <p:nvSpPr>
          <p:cNvPr id="30723" name="2 - Θέση περιεχομένου"/>
          <p:cNvSpPr>
            <a:spLocks noGrp="1"/>
          </p:cNvSpPr>
          <p:nvPr>
            <p:ph idx="1"/>
          </p:nvPr>
        </p:nvSpPr>
        <p:spPr>
          <a:xfrm>
            <a:off x="468313" y="1773238"/>
            <a:ext cx="8229600" cy="4525962"/>
          </a:xfrm>
        </p:spPr>
        <p:txBody>
          <a:bodyPr/>
          <a:lstStyle/>
          <a:p>
            <a:pPr eaLnBrk="1" hangingPunct="1">
              <a:lnSpc>
                <a:spcPct val="90000"/>
              </a:lnSpc>
            </a:pPr>
            <a:r>
              <a:rPr lang="el-GR" altLang="el-GR" smtClean="0"/>
              <a:t>Έλεγχος αντισωμάτων αμέσως.  Αν έχει ήδη αντισώματα-&gt; καμία ανησυχία.  </a:t>
            </a:r>
          </a:p>
          <a:p>
            <a:pPr eaLnBrk="1" hangingPunct="1">
              <a:lnSpc>
                <a:spcPct val="90000"/>
              </a:lnSpc>
            </a:pPr>
            <a:r>
              <a:rPr lang="el-GR" altLang="el-GR" smtClean="0"/>
              <a:t>Αν δεν έχει αντισώματα, επαναπροσδιορισμός των αντισωμάτων μετά από 2–4 εβδομάδες.</a:t>
            </a:r>
          </a:p>
          <a:p>
            <a:pPr eaLnBrk="1" hangingPunct="1">
              <a:lnSpc>
                <a:spcPct val="90000"/>
              </a:lnSpc>
            </a:pPr>
            <a:r>
              <a:rPr lang="el-GR" altLang="el-GR" smtClean="0"/>
              <a:t> Αν αυτά αυξηθούν, ένδειξη πρόσφατης μόλυνσης της εγκύου-&gt; ενημέρωση για τον κίνδυνο που διατρέχει το έμβρυο ανάλογα με το μήνα της κύησης. </a:t>
            </a:r>
          </a:p>
          <a:p>
            <a:pPr eaLnBrk="1" hangingPunct="1">
              <a:lnSpc>
                <a:spcPct val="90000"/>
              </a:lnSpc>
              <a:buFont typeface="Arial" panose="020B0604020202020204" pitchFamily="34" charset="0"/>
              <a:buNone/>
            </a:pPr>
            <a:endParaRPr lang="el-GR" altLang="el-GR"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a:xfrm>
            <a:off x="457200" y="274638"/>
            <a:ext cx="8229600" cy="1425575"/>
          </a:xfrm>
        </p:spPr>
        <p:txBody>
          <a:bodyPr/>
          <a:lstStyle/>
          <a:p>
            <a:pPr eaLnBrk="1" hangingPunct="1"/>
            <a:r>
              <a:rPr lang="el-GR" altLang="el-GR" smtClean="0"/>
              <a:t>Έγκυος που ήρθε σε επαφή με κρούσμα ερυθράς</a:t>
            </a:r>
          </a:p>
        </p:txBody>
      </p:sp>
      <p:sp>
        <p:nvSpPr>
          <p:cNvPr id="31747" name="Θέση περιεχομένου 2"/>
          <p:cNvSpPr>
            <a:spLocks noGrp="1"/>
          </p:cNvSpPr>
          <p:nvPr>
            <p:ph idx="1"/>
          </p:nvPr>
        </p:nvSpPr>
        <p:spPr>
          <a:xfrm>
            <a:off x="539750" y="2133600"/>
            <a:ext cx="8229600" cy="3024188"/>
          </a:xfrm>
        </p:spPr>
        <p:txBody>
          <a:bodyPr/>
          <a:lstStyle/>
          <a:p>
            <a:pPr eaLnBrk="1" hangingPunct="1"/>
            <a:r>
              <a:rPr lang="el-GR" altLang="el-GR" smtClean="0">
                <a:solidFill>
                  <a:srgbClr val="000000"/>
                </a:solidFill>
              </a:rPr>
              <a:t>Λοίμωξη στο 1</a:t>
            </a:r>
            <a:r>
              <a:rPr lang="el-GR" altLang="el-GR" baseline="30000" smtClean="0">
                <a:solidFill>
                  <a:srgbClr val="000000"/>
                </a:solidFill>
              </a:rPr>
              <a:t>ο</a:t>
            </a:r>
            <a:r>
              <a:rPr lang="el-GR" altLang="el-GR" smtClean="0">
                <a:solidFill>
                  <a:srgbClr val="000000"/>
                </a:solidFill>
              </a:rPr>
              <a:t> τρίμηνο είναι  ένδειξη για διακοπή της κύησης.</a:t>
            </a:r>
          </a:p>
          <a:p>
            <a:pPr eaLnBrk="1" hangingPunct="1"/>
            <a:r>
              <a:rPr lang="el-GR" altLang="el-GR" smtClean="0">
                <a:solidFill>
                  <a:srgbClr val="000000"/>
                </a:solidFill>
              </a:rPr>
              <a:t>Ομάδα υψηλού κινδύνου: Γυναίκες εκπαιδευτικοί και προσωπικό παιδικών σταθμών.</a:t>
            </a:r>
          </a:p>
          <a:p>
            <a:pPr eaLnBrk="1" hangingPunct="1"/>
            <a:endParaRPr lang="el-GR" altLang="el-GR" sz="400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457200" y="274638"/>
            <a:ext cx="8229600" cy="987425"/>
          </a:xfrm>
        </p:spPr>
        <p:txBody>
          <a:bodyPr/>
          <a:lstStyle/>
          <a:p>
            <a:pPr eaLnBrk="1" hangingPunct="1"/>
            <a:r>
              <a:rPr lang="el-GR" altLang="el-GR" smtClean="0"/>
              <a:t>Ανεμευλογία</a:t>
            </a:r>
          </a:p>
        </p:txBody>
      </p:sp>
      <p:sp>
        <p:nvSpPr>
          <p:cNvPr id="32771" name="2 - Θέση περιεχομένου"/>
          <p:cNvSpPr>
            <a:spLocks noGrp="1"/>
          </p:cNvSpPr>
          <p:nvPr>
            <p:ph idx="1"/>
          </p:nvPr>
        </p:nvSpPr>
        <p:spPr/>
        <p:txBody>
          <a:bodyPr/>
          <a:lstStyle/>
          <a:p>
            <a:pPr eaLnBrk="1" hangingPunct="1">
              <a:lnSpc>
                <a:spcPct val="90000"/>
              </a:lnSpc>
            </a:pPr>
            <a:r>
              <a:rPr lang="el-GR" altLang="el-GR" sz="2700" smtClean="0"/>
              <a:t>Μετάδοση με σταγονίδια και άμεση επαφή 2 μέρες πριν το εξάνθημα και 2 μετά.  Εξαιρετικά μεταδοτικό νόσημα.</a:t>
            </a:r>
          </a:p>
          <a:p>
            <a:pPr eaLnBrk="1" hangingPunct="1">
              <a:lnSpc>
                <a:spcPct val="90000"/>
              </a:lnSpc>
            </a:pPr>
            <a:r>
              <a:rPr lang="el-GR" altLang="el-GR" sz="2700" smtClean="0"/>
              <a:t>Χρόνος επώασης 11 – 21 μέρες.</a:t>
            </a:r>
          </a:p>
          <a:p>
            <a:pPr eaLnBrk="1" hangingPunct="1">
              <a:lnSpc>
                <a:spcPct val="90000"/>
              </a:lnSpc>
            </a:pPr>
            <a:r>
              <a:rPr lang="el-GR" altLang="el-GR" sz="2700" smtClean="0"/>
              <a:t>Πυρετός, εξάνθημα: ερυθρές κηλίδες που εξελίσσονται σε βλατίδες και στη συνέχεια σε φυσαλίδες στον κορμό και τον τριχωτό της κεφαλής. </a:t>
            </a:r>
          </a:p>
          <a:p>
            <a:pPr eaLnBrk="1" hangingPunct="1">
              <a:lnSpc>
                <a:spcPct val="90000"/>
              </a:lnSpc>
            </a:pPr>
            <a:r>
              <a:rPr lang="el-GR" altLang="el-GR" sz="2700" b="1" smtClean="0"/>
              <a:t>Έντονος κνησμός.</a:t>
            </a:r>
            <a:endParaRPr lang="el-GR" altLang="el-GR" sz="2700" smtClean="0"/>
          </a:p>
          <a:p>
            <a:pPr eaLnBrk="1" hangingPunct="1">
              <a:lnSpc>
                <a:spcPct val="90000"/>
              </a:lnSpc>
            </a:pPr>
            <a:r>
              <a:rPr lang="el-GR" altLang="el-GR" sz="2700" smtClean="0"/>
              <a:t>Επιπλοκές: Πνευμονία, εγκεφαλίτιδα. </a:t>
            </a:r>
          </a:p>
          <a:p>
            <a:pPr eaLnBrk="1" hangingPunct="1">
              <a:lnSpc>
                <a:spcPct val="90000"/>
              </a:lnSpc>
            </a:pPr>
            <a:r>
              <a:rPr lang="el-GR" altLang="el-GR" sz="2700" smtClean="0"/>
              <a:t> Προφύλαξη: εμβόλιο</a:t>
            </a:r>
            <a:r>
              <a:rPr lang="el-GR" altLang="el-GR" sz="2700" b="1" smtClean="0"/>
              <a:t> </a:t>
            </a:r>
            <a:endParaRPr lang="el-GR" altLang="el-GR" sz="270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665163"/>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Ορθογώνιο 2"/>
          <p:cNvSpPr>
            <a:spLocks noChangeArrowheads="1"/>
          </p:cNvSpPr>
          <p:nvPr/>
        </p:nvSpPr>
        <p:spPr bwMode="auto">
          <a:xfrm>
            <a:off x="6300788" y="6092825"/>
            <a:ext cx="183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ca.wikipedia.org</a:t>
            </a:r>
            <a:endParaRPr lang="el-GR" altLang="el-GR"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457200" y="274638"/>
            <a:ext cx="8229600" cy="987425"/>
          </a:xfrm>
        </p:spPr>
        <p:txBody>
          <a:bodyPr/>
          <a:lstStyle/>
          <a:p>
            <a:pPr eaLnBrk="1" hangingPunct="1"/>
            <a:r>
              <a:rPr lang="el-GR" altLang="el-GR" smtClean="0"/>
              <a:t>Ηπατίτιδες</a:t>
            </a:r>
          </a:p>
        </p:txBody>
      </p:sp>
      <p:sp>
        <p:nvSpPr>
          <p:cNvPr id="34819" name="2 - Θέση περιεχομένου"/>
          <p:cNvSpPr>
            <a:spLocks noGrp="1"/>
          </p:cNvSpPr>
          <p:nvPr>
            <p:ph idx="1"/>
          </p:nvPr>
        </p:nvSpPr>
        <p:spPr>
          <a:xfrm>
            <a:off x="611188" y="1412875"/>
            <a:ext cx="8229600" cy="4525963"/>
          </a:xfrm>
        </p:spPr>
        <p:txBody>
          <a:bodyPr/>
          <a:lstStyle/>
          <a:p>
            <a:pPr marL="0" indent="0" eaLnBrk="1" hangingPunct="1">
              <a:buFont typeface="Arial" panose="020B0604020202020204" pitchFamily="34" charset="0"/>
              <a:buNone/>
            </a:pPr>
            <a:r>
              <a:rPr lang="el-GR" altLang="el-GR" smtClean="0"/>
              <a:t>Συνήθως οφείλονται σε ιούς οι οποίοι προσβάλλουν το ήπαρ (συκώτι) και διαταράσσουν, συνήθως προσωρινά, τη λειτουργία του. </a:t>
            </a:r>
          </a:p>
          <a:p>
            <a:pPr marL="0" indent="0" eaLnBrk="1" hangingPunct="1">
              <a:buFont typeface="Arial" panose="020B0604020202020204" pitchFamily="34" charset="0"/>
              <a:buNone/>
            </a:pPr>
            <a:r>
              <a:rPr lang="el-GR" altLang="el-GR" smtClean="0"/>
              <a:t>Μερικές φορές μπορεί να επιφέρουν και το θάνατο, αν η εξέλιξή τους είναι κεραυνοβόλα και καταστραφεί το πολύτιμο αυτό όργανο. </a:t>
            </a:r>
          </a:p>
          <a:p>
            <a:pPr marL="0" indent="0" eaLnBrk="1" hangingPunct="1">
              <a:buFont typeface="Arial" panose="020B0604020202020204" pitchFamily="34" charset="0"/>
              <a:buNone/>
            </a:pPr>
            <a:r>
              <a:rPr lang="el-GR" altLang="el-GR" smtClean="0"/>
              <a:t>Οι πιο συχνές είναι:</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utoimmune_hepatitis_-_cropped_-_very_high_ma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49275"/>
            <a:ext cx="6021387"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3"/>
          <p:cNvSpPr txBox="1">
            <a:spLocks noChangeArrowheads="1"/>
          </p:cNvSpPr>
          <p:nvPr/>
        </p:nvSpPr>
        <p:spPr bwMode="auto">
          <a:xfrm>
            <a:off x="5651500" y="6021388"/>
            <a:ext cx="251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i="1">
                <a:latin typeface="Arial" panose="020B0604020202020204" pitchFamily="34" charset="0"/>
              </a:rPr>
              <a:t>Πηγή: </a:t>
            </a:r>
            <a:r>
              <a:rPr lang="en-US" altLang="el-GR" sz="1800" i="1">
                <a:latin typeface="Arial" panose="020B0604020202020204" pitchFamily="34" charset="0"/>
              </a:rPr>
              <a:t>en.wikipedia.org</a:t>
            </a:r>
            <a:endParaRPr lang="en-US" altLang="el-GR" sz="1800">
              <a:latin typeface="Arial" panose="020B060402020202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title"/>
          </p:nvPr>
        </p:nvSpPr>
        <p:spPr>
          <a:xfrm>
            <a:off x="755650" y="423863"/>
            <a:ext cx="7777163" cy="701675"/>
          </a:xfrm>
        </p:spPr>
        <p:txBody>
          <a:bodyPr/>
          <a:lstStyle/>
          <a:p>
            <a:pPr eaLnBrk="1" hangingPunct="1"/>
            <a:r>
              <a:rPr lang="el-GR" altLang="el-GR" smtClean="0"/>
              <a:t>Αγωγή υγείας 1/2</a:t>
            </a:r>
          </a:p>
        </p:txBody>
      </p:sp>
      <p:sp>
        <p:nvSpPr>
          <p:cNvPr id="9219" name="AutoShape 2" descr="Image result for υγεια θεα"/>
          <p:cNvSpPr>
            <a:spLocks noChangeAspect="1" noChangeArrowheads="1"/>
          </p:cNvSpPr>
          <p:nvPr/>
        </p:nvSpPr>
        <p:spPr bwMode="auto">
          <a:xfrm>
            <a:off x="123825" y="-315913"/>
            <a:ext cx="67627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9220" name="AutoShape 4" descr="Image result for υγεια θεα"/>
          <p:cNvSpPr>
            <a:spLocks noChangeAspect="1" noChangeArrowheads="1"/>
          </p:cNvSpPr>
          <p:nvPr/>
        </p:nvSpPr>
        <p:spPr bwMode="auto">
          <a:xfrm>
            <a:off x="155575" y="-411163"/>
            <a:ext cx="67627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9221" name="AutoShape 6" descr="Image result for υγεια θεα"/>
          <p:cNvSpPr>
            <a:spLocks noChangeAspect="1" noChangeArrowheads="1"/>
          </p:cNvSpPr>
          <p:nvPr/>
        </p:nvSpPr>
        <p:spPr bwMode="auto">
          <a:xfrm>
            <a:off x="307975" y="-258763"/>
            <a:ext cx="67627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pic>
        <p:nvPicPr>
          <p:cNvPr id="9222" name="Picture 8" descr="http://www.sakketosaggelos.gr/Images/Uploaded/image003%28230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2060575"/>
            <a:ext cx="202882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Θέση περιεχομένου 1"/>
          <p:cNvSpPr>
            <a:spLocks noGrp="1"/>
          </p:cNvSpPr>
          <p:nvPr>
            <p:ph idx="1"/>
          </p:nvPr>
        </p:nvSpPr>
        <p:spPr>
          <a:xfrm>
            <a:off x="3059113" y="1341438"/>
            <a:ext cx="5699125" cy="5040312"/>
          </a:xfrm>
        </p:spPr>
        <p:txBody>
          <a:bodyPr/>
          <a:lstStyle/>
          <a:p>
            <a:pPr eaLnBrk="1" hangingPunct="1"/>
            <a:r>
              <a:rPr lang="el-GR" altLang="el-GR" smtClean="0"/>
              <a:t>ΓΝΩΡΙΖΩ ΤΟ ΣΩΜΑ ΜΟΥ</a:t>
            </a:r>
          </a:p>
          <a:p>
            <a:pPr eaLnBrk="1" hangingPunct="1"/>
            <a:r>
              <a:rPr lang="el-GR" altLang="el-GR" smtClean="0"/>
              <a:t>ΠΡΟΛΗΨΗ ΚΑΙ ΘΕΡΑΠΕΙΑ ΛΟΜΩΔΩΝ ΝΟΣΗΜΑΤΩΝ</a:t>
            </a:r>
          </a:p>
          <a:p>
            <a:pPr eaLnBrk="1" hangingPunct="1"/>
            <a:r>
              <a:rPr lang="el-GR" altLang="el-GR" smtClean="0"/>
              <a:t>ΣΕΞΟΥΑΛΙΚΗ ΥΓΕΙΑ- ΑΝΑΠΑΡΑΓΩΓΙΚΗ ΙΚΑΝΟΤΗΤΑ</a:t>
            </a:r>
          </a:p>
          <a:p>
            <a:pPr eaLnBrk="1" hangingPunct="1"/>
            <a:r>
              <a:rPr lang="el-GR" altLang="el-GR" smtClean="0"/>
              <a:t>ΔΙΑΤΡΟΦΗ</a:t>
            </a:r>
          </a:p>
          <a:p>
            <a:pPr eaLnBrk="1" hangingPunct="1"/>
            <a:r>
              <a:rPr lang="el-GR" altLang="el-GR" smtClean="0"/>
              <a:t>ΠΡΟΛΗΨΗ ΝΟΣΗΜΑΤΩΝ ΦΘΟΡΑΣ</a:t>
            </a:r>
          </a:p>
          <a:p>
            <a:pPr eaLnBrk="1" hangingPunct="1"/>
            <a:r>
              <a:rPr lang="el-GR" altLang="el-GR" smtClean="0"/>
              <a:t>ΨΥΧΙΚΗ ΥΓΕΙΑ</a:t>
            </a:r>
          </a:p>
          <a:p>
            <a:pPr eaLnBrk="1" hangingPunct="1"/>
            <a:endParaRPr lang="el-GR" altLang="el-GR"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a:xfrm>
            <a:off x="395288" y="115888"/>
            <a:ext cx="8229600" cy="987425"/>
          </a:xfrm>
        </p:spPr>
        <p:txBody>
          <a:bodyPr/>
          <a:lstStyle/>
          <a:p>
            <a:pPr eaLnBrk="1" hangingPunct="1"/>
            <a:r>
              <a:rPr lang="el-GR" altLang="el-GR" smtClean="0"/>
              <a:t>Λοιμώδης ηπατίτιδα Α</a:t>
            </a:r>
          </a:p>
        </p:txBody>
      </p:sp>
      <p:sp>
        <p:nvSpPr>
          <p:cNvPr id="36867" name="2 - Θέση περιεχομένου"/>
          <p:cNvSpPr>
            <a:spLocks noGrp="1"/>
          </p:cNvSpPr>
          <p:nvPr>
            <p:ph idx="1"/>
          </p:nvPr>
        </p:nvSpPr>
        <p:spPr>
          <a:xfrm>
            <a:off x="539750" y="1270000"/>
            <a:ext cx="8229600" cy="5111750"/>
          </a:xfrm>
        </p:spPr>
        <p:txBody>
          <a:bodyPr/>
          <a:lstStyle/>
          <a:p>
            <a:pPr eaLnBrk="1" hangingPunct="1">
              <a:lnSpc>
                <a:spcPct val="80000"/>
              </a:lnSpc>
            </a:pPr>
            <a:r>
              <a:rPr lang="el-GR" altLang="el-GR" sz="2800" dirty="0" smtClean="0"/>
              <a:t>Οφείλεται στον ιό της Ανθρώπινης Ηπατίτιδας Α  (</a:t>
            </a:r>
            <a:r>
              <a:rPr lang="en-US" altLang="el-GR" sz="2800" dirty="0" smtClean="0"/>
              <a:t>HAV</a:t>
            </a:r>
            <a:r>
              <a:rPr lang="el-GR" altLang="el-GR" sz="2800" dirty="0" smtClean="0"/>
              <a:t>)</a:t>
            </a:r>
          </a:p>
          <a:p>
            <a:pPr eaLnBrk="1" hangingPunct="1">
              <a:lnSpc>
                <a:spcPct val="80000"/>
              </a:lnSpc>
            </a:pPr>
            <a:r>
              <a:rPr lang="el-GR" altLang="el-GR" sz="2800" dirty="0" smtClean="0"/>
              <a:t>Νόσος της παιδικής ηλικίας.  «Νόσος των άπλυτων χεριών».</a:t>
            </a:r>
          </a:p>
          <a:p>
            <a:pPr eaLnBrk="1" hangingPunct="1">
              <a:lnSpc>
                <a:spcPct val="80000"/>
              </a:lnSpc>
            </a:pPr>
            <a:r>
              <a:rPr lang="el-GR" altLang="el-GR" sz="2800" dirty="0" smtClean="0"/>
              <a:t>Μετάδοση </a:t>
            </a:r>
            <a:r>
              <a:rPr lang="el-GR" altLang="el-GR" sz="2800" dirty="0" err="1" smtClean="0"/>
              <a:t>εντεροστοματική</a:t>
            </a:r>
            <a:r>
              <a:rPr lang="el-GR" altLang="el-GR" sz="2800" dirty="0" smtClean="0"/>
              <a:t>.</a:t>
            </a:r>
          </a:p>
          <a:p>
            <a:pPr eaLnBrk="1" hangingPunct="1">
              <a:lnSpc>
                <a:spcPct val="80000"/>
              </a:lnSpc>
            </a:pPr>
            <a:r>
              <a:rPr lang="el-GR" altLang="el-GR" sz="2800" dirty="0" smtClean="0"/>
              <a:t>Χρόνος επωάσεως 15 – 50 μέρες.  Πρόδρομη περίοδος 1 εβδομάδα: αδιαθεσία, ανορεξία, κοιλιακά άλγη και ναυτία.  Ακολουθεί </a:t>
            </a:r>
            <a:r>
              <a:rPr lang="el-GR" altLang="el-GR" sz="2800" b="1" dirty="0" smtClean="0"/>
              <a:t>ίκτερος (</a:t>
            </a:r>
            <a:r>
              <a:rPr lang="el-GR" altLang="el-GR" sz="2800" dirty="0" smtClean="0"/>
              <a:t>κίτρινη </a:t>
            </a:r>
            <a:r>
              <a:rPr lang="el-GR" altLang="el-GR" sz="2800" dirty="0" smtClean="0"/>
              <a:t>χρώση του δέρματος και των </a:t>
            </a:r>
            <a:r>
              <a:rPr lang="el-GR" altLang="el-GR" sz="2800" dirty="0" smtClean="0"/>
              <a:t>ματιών).</a:t>
            </a:r>
            <a:endParaRPr lang="el-GR" altLang="el-GR" sz="2800" dirty="0" smtClean="0"/>
          </a:p>
          <a:p>
            <a:pPr eaLnBrk="1" hangingPunct="1">
              <a:lnSpc>
                <a:spcPct val="80000"/>
              </a:lnSpc>
            </a:pPr>
            <a:r>
              <a:rPr lang="el-GR" altLang="el-GR" sz="2800" dirty="0" smtClean="0"/>
              <a:t>Ίαση σε 1 – 2 εβδομάδες.  Το παιδί παραμένει στο κρεβάτι επί 1 εβδομάδα και απομακρύνεται από τα άλλα παιδιά για 2 – 3 εβδομάδες.</a:t>
            </a:r>
          </a:p>
          <a:p>
            <a:pPr eaLnBrk="1" hangingPunct="1">
              <a:lnSpc>
                <a:spcPct val="80000"/>
              </a:lnSpc>
            </a:pPr>
            <a:r>
              <a:rPr lang="el-GR" altLang="el-GR" sz="2800" dirty="0" smtClean="0"/>
              <a:t>Εμβόλιο.</a:t>
            </a:r>
          </a:p>
          <a:p>
            <a:pPr eaLnBrk="1" hangingPunct="1">
              <a:lnSpc>
                <a:spcPct val="80000"/>
              </a:lnSpc>
              <a:buFont typeface="Arial" panose="020B0604020202020204" pitchFamily="34" charset="0"/>
              <a:buNone/>
            </a:pPr>
            <a:r>
              <a:rPr lang="el-GR" altLang="el-GR" sz="2800" dirty="0" smtClean="0"/>
              <a:t> </a:t>
            </a:r>
          </a:p>
          <a:p>
            <a:pPr eaLnBrk="1" hangingPunct="1">
              <a:lnSpc>
                <a:spcPct val="80000"/>
              </a:lnSpc>
            </a:pPr>
            <a:endParaRPr lang="el-GR" altLang="el-GR" sz="2800"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a:xfrm>
            <a:off x="457200" y="274638"/>
            <a:ext cx="8229600" cy="987425"/>
          </a:xfrm>
        </p:spPr>
        <p:txBody>
          <a:bodyPr/>
          <a:lstStyle/>
          <a:p>
            <a:pPr eaLnBrk="1" hangingPunct="1"/>
            <a:r>
              <a:rPr lang="el-GR" altLang="el-GR" smtClean="0"/>
              <a:t>Ηπατίτιδα Β</a:t>
            </a:r>
          </a:p>
        </p:txBody>
      </p:sp>
      <p:sp>
        <p:nvSpPr>
          <p:cNvPr id="37891" name="2 - Θέση περιεχομένου"/>
          <p:cNvSpPr>
            <a:spLocks noGrp="1"/>
          </p:cNvSpPr>
          <p:nvPr>
            <p:ph idx="1"/>
          </p:nvPr>
        </p:nvSpPr>
        <p:spPr>
          <a:xfrm>
            <a:off x="463550" y="1484313"/>
            <a:ext cx="8229600" cy="4681537"/>
          </a:xfrm>
        </p:spPr>
        <p:txBody>
          <a:bodyPr/>
          <a:lstStyle/>
          <a:p>
            <a:pPr eaLnBrk="1" hangingPunct="1">
              <a:lnSpc>
                <a:spcPct val="80000"/>
              </a:lnSpc>
            </a:pPr>
            <a:r>
              <a:rPr lang="el-GR" altLang="el-GR" sz="2800" dirty="0" smtClean="0"/>
              <a:t>Οφείλεται στον ιό της Ανθρώπινης Ηπατίτιδας </a:t>
            </a:r>
            <a:r>
              <a:rPr lang="en-US" altLang="el-GR" sz="2800" dirty="0" smtClean="0"/>
              <a:t>B</a:t>
            </a:r>
            <a:r>
              <a:rPr lang="el-GR" altLang="el-GR" sz="2800" dirty="0" smtClean="0"/>
              <a:t> (</a:t>
            </a:r>
            <a:r>
              <a:rPr lang="en-US" altLang="el-GR" sz="2800" dirty="0" smtClean="0"/>
              <a:t>HBV</a:t>
            </a:r>
            <a:r>
              <a:rPr lang="el-GR" altLang="el-GR" sz="2800" dirty="0" smtClean="0"/>
              <a:t>)</a:t>
            </a:r>
          </a:p>
          <a:p>
            <a:pPr eaLnBrk="1" hangingPunct="1">
              <a:lnSpc>
                <a:spcPct val="80000"/>
              </a:lnSpc>
            </a:pPr>
            <a:r>
              <a:rPr lang="el-GR" altLang="el-GR" sz="2800" dirty="0" smtClean="0"/>
              <a:t>Μετάδοση με το αίμα (κυρίως) και το σπέρμα. Επίσης με τα κολπικά υγρά και το μητρικό </a:t>
            </a:r>
            <a:r>
              <a:rPr lang="el-GR" altLang="el-GR" sz="2800" dirty="0" smtClean="0"/>
              <a:t>γάλα (θεωρείται και σεξουαλικώς </a:t>
            </a:r>
            <a:r>
              <a:rPr lang="el-GR" altLang="el-GR" sz="2800" dirty="0" smtClean="0"/>
              <a:t>μεταδιδόμενο νόσημα).</a:t>
            </a:r>
          </a:p>
          <a:p>
            <a:pPr eaLnBrk="1" hangingPunct="1">
              <a:lnSpc>
                <a:spcPct val="80000"/>
              </a:lnSpc>
            </a:pPr>
            <a:r>
              <a:rPr lang="el-GR" altLang="el-GR" sz="2800" dirty="0" smtClean="0"/>
              <a:t>Σπάνια στα παιδιά, εκτός από τα νεογνά γυναικών φορέων της ηπατίτιδας.</a:t>
            </a:r>
          </a:p>
          <a:p>
            <a:pPr eaLnBrk="1" hangingPunct="1">
              <a:lnSpc>
                <a:spcPct val="80000"/>
              </a:lnSpc>
            </a:pPr>
            <a:r>
              <a:rPr lang="el-GR" altLang="el-GR" sz="2800" dirty="0" smtClean="0"/>
              <a:t>Χρόνος επωάσεως 50 – 180 μέρες.</a:t>
            </a:r>
          </a:p>
          <a:p>
            <a:pPr eaLnBrk="1" hangingPunct="1">
              <a:lnSpc>
                <a:spcPct val="80000"/>
              </a:lnSpc>
            </a:pPr>
            <a:r>
              <a:rPr lang="el-GR" altLang="el-GR" sz="2800" dirty="0" smtClean="0"/>
              <a:t>10% των </a:t>
            </a:r>
            <a:r>
              <a:rPr lang="el-GR" altLang="el-GR" sz="2800" dirty="0" err="1" smtClean="0"/>
              <a:t>προσβληθέντων</a:t>
            </a:r>
            <a:r>
              <a:rPr lang="el-GR" altLang="el-GR" sz="2800" dirty="0" smtClean="0"/>
              <a:t> θα μεταπέσουν σε χρόνια ηπατίτιδα -&gt; κίρρωση -&gt; </a:t>
            </a:r>
            <a:r>
              <a:rPr lang="el-GR" altLang="el-GR" sz="2800" dirty="0" err="1" smtClean="0"/>
              <a:t>ηπατοκυτταρικό</a:t>
            </a:r>
            <a:r>
              <a:rPr lang="el-GR" altLang="el-GR" sz="2800" dirty="0" smtClean="0"/>
              <a:t> καρκίνο.</a:t>
            </a:r>
          </a:p>
          <a:p>
            <a:pPr eaLnBrk="1" hangingPunct="1">
              <a:lnSpc>
                <a:spcPct val="80000"/>
              </a:lnSpc>
            </a:pPr>
            <a:r>
              <a:rPr lang="el-GR" altLang="el-GR" sz="2800" dirty="0" smtClean="0"/>
              <a:t>Εμβόλιο.  </a:t>
            </a:r>
          </a:p>
          <a:p>
            <a:pPr eaLnBrk="1" hangingPunct="1">
              <a:lnSpc>
                <a:spcPct val="80000"/>
              </a:lnSpc>
            </a:pPr>
            <a:endParaRPr lang="el-GR" altLang="el-GR" sz="2800"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457200" y="274638"/>
            <a:ext cx="8229600" cy="987425"/>
          </a:xfrm>
        </p:spPr>
        <p:txBody>
          <a:bodyPr/>
          <a:lstStyle/>
          <a:p>
            <a:pPr eaLnBrk="1" hangingPunct="1"/>
            <a:r>
              <a:rPr lang="el-GR" altLang="el-GR" dirty="0" smtClean="0"/>
              <a:t>Ηπατίτιδα </a:t>
            </a:r>
            <a:r>
              <a:rPr lang="en-US" altLang="el-GR" dirty="0" smtClean="0"/>
              <a:t>C</a:t>
            </a:r>
            <a:endParaRPr lang="el-GR" altLang="el-GR" dirty="0" smtClean="0"/>
          </a:p>
        </p:txBody>
      </p:sp>
      <p:sp>
        <p:nvSpPr>
          <p:cNvPr id="38915" name="2 - Θέση περιεχομένου"/>
          <p:cNvSpPr>
            <a:spLocks noGrp="1"/>
          </p:cNvSpPr>
          <p:nvPr>
            <p:ph idx="1"/>
          </p:nvPr>
        </p:nvSpPr>
        <p:spPr>
          <a:ln w="38100"/>
        </p:spPr>
        <p:txBody>
          <a:bodyPr/>
          <a:lstStyle/>
          <a:p>
            <a:pPr eaLnBrk="1" hangingPunct="1">
              <a:lnSpc>
                <a:spcPct val="90000"/>
              </a:lnSpc>
            </a:pPr>
            <a:r>
              <a:rPr lang="el-GR" altLang="el-GR" sz="2700" dirty="0" smtClean="0"/>
              <a:t>Οφείλεται στον ιό της Ανθρώπινης Ηπατίτιδας </a:t>
            </a:r>
            <a:r>
              <a:rPr lang="en-US" altLang="el-GR" sz="2700" dirty="0" smtClean="0"/>
              <a:t>C</a:t>
            </a:r>
            <a:r>
              <a:rPr lang="el-GR" altLang="el-GR" sz="2700" dirty="0" smtClean="0"/>
              <a:t> (</a:t>
            </a:r>
            <a:r>
              <a:rPr lang="en-US" altLang="el-GR" sz="2700" dirty="0" smtClean="0"/>
              <a:t>HCV</a:t>
            </a:r>
            <a:r>
              <a:rPr lang="el-GR" altLang="el-GR" sz="2700" dirty="0" smtClean="0"/>
              <a:t>)</a:t>
            </a:r>
          </a:p>
          <a:p>
            <a:pPr eaLnBrk="1" hangingPunct="1">
              <a:lnSpc>
                <a:spcPct val="90000"/>
              </a:lnSpc>
            </a:pPr>
            <a:r>
              <a:rPr lang="el-GR" altLang="el-GR" sz="2700" dirty="0" smtClean="0"/>
              <a:t>Μετάδοση με το αίμα.  Μετάπτωση σε χρόνια ηπατίτιδα.</a:t>
            </a:r>
          </a:p>
          <a:p>
            <a:pPr eaLnBrk="1" hangingPunct="1">
              <a:lnSpc>
                <a:spcPct val="90000"/>
              </a:lnSpc>
            </a:pPr>
            <a:r>
              <a:rPr lang="el-GR" altLang="el-GR" sz="2700" dirty="0" smtClean="0"/>
              <a:t>Δεν υπάρχει εμβόλιο, αλλά είναι σπανιότερη από τις άλλες ηπατίτιδες </a:t>
            </a:r>
          </a:p>
          <a:p>
            <a:pPr eaLnBrk="1" hangingPunct="1">
              <a:lnSpc>
                <a:spcPct val="90000"/>
              </a:lnSpc>
              <a:buFont typeface="Arial" panose="020B0604020202020204" pitchFamily="34" charset="0"/>
              <a:buNone/>
            </a:pPr>
            <a:r>
              <a:rPr lang="el-GR" altLang="el-GR" sz="2700" dirty="0" smtClean="0"/>
              <a:t> </a:t>
            </a:r>
          </a:p>
          <a:p>
            <a:pPr eaLnBrk="1" hangingPunct="1">
              <a:lnSpc>
                <a:spcPct val="90000"/>
              </a:lnSpc>
              <a:buFont typeface="Arial" panose="020B0604020202020204" pitchFamily="34" charset="0"/>
              <a:buNone/>
            </a:pPr>
            <a:r>
              <a:rPr lang="el-GR" altLang="el-GR" sz="2700" dirty="0" smtClean="0"/>
              <a:t>    </a:t>
            </a:r>
            <a:r>
              <a:rPr lang="el-GR" altLang="el-GR" sz="2700" u="sng" dirty="0" smtClean="0"/>
              <a:t>Η ηπατίτιδα Β και </a:t>
            </a:r>
            <a:r>
              <a:rPr lang="en-US" altLang="el-GR" sz="2700" u="sng" dirty="0" smtClean="0"/>
              <a:t>C</a:t>
            </a:r>
            <a:r>
              <a:rPr lang="el-GR" altLang="el-GR" sz="2700" u="sng" dirty="0" smtClean="0"/>
              <a:t> έχουν και σεξουαλική μετάδοση, καθώς και κάθετη μετάδοση (από την έγκυο ή θηλάζουσα μητέρα στο μωρό). </a:t>
            </a:r>
          </a:p>
          <a:p>
            <a:pPr eaLnBrk="1" hangingPunct="1">
              <a:lnSpc>
                <a:spcPct val="90000"/>
              </a:lnSpc>
              <a:buFont typeface="Arial" panose="020B0604020202020204" pitchFamily="34" charset="0"/>
              <a:buNone/>
            </a:pPr>
            <a:r>
              <a:rPr lang="el-GR" altLang="el-GR" sz="2700" u="sng" dirty="0" smtClean="0"/>
              <a:t>    Η </a:t>
            </a:r>
            <a:r>
              <a:rPr lang="el-GR" altLang="el-GR" sz="2700" u="sng" dirty="0" smtClean="0"/>
              <a:t>ηπατίτιδα Α μεταδίδεται μόνο </a:t>
            </a:r>
            <a:r>
              <a:rPr lang="el-GR" altLang="el-GR" sz="2700" u="sng" dirty="0" err="1" smtClean="0"/>
              <a:t>εντεροστοματικά</a:t>
            </a:r>
            <a:r>
              <a:rPr lang="el-GR" altLang="el-GR" sz="2700" u="sng" dirty="0" smtClean="0"/>
              <a:t>. </a:t>
            </a:r>
          </a:p>
          <a:p>
            <a:pPr eaLnBrk="1" hangingPunct="1">
              <a:lnSpc>
                <a:spcPct val="90000"/>
              </a:lnSpc>
            </a:pPr>
            <a:endParaRPr lang="el-GR" altLang="el-GR" sz="2700" u="sng"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87425"/>
          </a:xfrm>
        </p:spPr>
        <p:txBody>
          <a:bodyPr>
            <a:normAutofit fontScale="90000"/>
          </a:bodyPr>
          <a:lstStyle/>
          <a:p>
            <a:pPr eaLnBrk="1" hangingPunct="1">
              <a:defRPr/>
            </a:pPr>
            <a:r>
              <a:rPr lang="el-GR" altLang="el-GR" sz="3600" dirty="0" smtClean="0"/>
              <a:t>Ιός των </a:t>
            </a:r>
            <a:r>
              <a:rPr lang="el-GR" altLang="el-GR" sz="3600" dirty="0" err="1" smtClean="0"/>
              <a:t>μεγαλοκυτταρικών</a:t>
            </a:r>
            <a:r>
              <a:rPr lang="el-GR" altLang="el-GR" sz="3600" dirty="0" smtClean="0"/>
              <a:t> εγκλείστων (</a:t>
            </a:r>
            <a:r>
              <a:rPr lang="en-US" altLang="el-GR" sz="3600" dirty="0" smtClean="0"/>
              <a:t>CMV</a:t>
            </a:r>
            <a:r>
              <a:rPr lang="el-GR" altLang="el-GR" sz="3600" dirty="0" smtClean="0"/>
              <a:t>)</a:t>
            </a:r>
          </a:p>
        </p:txBody>
      </p:sp>
      <p:sp>
        <p:nvSpPr>
          <p:cNvPr id="39939" name="2 - Θέση περιεχομένου"/>
          <p:cNvSpPr>
            <a:spLocks noGrp="1"/>
          </p:cNvSpPr>
          <p:nvPr>
            <p:ph idx="1"/>
          </p:nvPr>
        </p:nvSpPr>
        <p:spPr/>
        <p:txBody>
          <a:bodyPr/>
          <a:lstStyle/>
          <a:p>
            <a:pPr eaLnBrk="1" hangingPunct="1">
              <a:lnSpc>
                <a:spcPct val="80000"/>
              </a:lnSpc>
              <a:buFont typeface="Arial" panose="020B0604020202020204" pitchFamily="34" charset="0"/>
              <a:buNone/>
            </a:pPr>
            <a:r>
              <a:rPr lang="el-GR" altLang="el-GR" sz="2700" smtClean="0"/>
              <a:t>    Λοίμωξη της εγκύου-&gt;   ιαιμία -&gt; μόλυνση του πλακούντα-&gt; μόλυνση του εμβρύου</a:t>
            </a:r>
          </a:p>
          <a:p>
            <a:pPr eaLnBrk="1" hangingPunct="1">
              <a:lnSpc>
                <a:spcPct val="80000"/>
              </a:lnSpc>
              <a:buFont typeface="Arial" panose="020B0604020202020204" pitchFamily="34" charset="0"/>
              <a:buNone/>
            </a:pPr>
            <a:r>
              <a:rPr lang="el-GR" altLang="el-GR" sz="2700" b="1" smtClean="0"/>
              <a:t>    Μόνιμες επιπτώσεις:</a:t>
            </a:r>
            <a:r>
              <a:rPr lang="el-GR" altLang="el-GR" sz="2700" smtClean="0"/>
              <a:t> διανοητική υστέρηση, κώφωση, εγκεφαλική δυσλειτουργία, εγκεφαλική παράλυση. Προσβάλλει 0,15- 2% των νεογνών</a:t>
            </a:r>
          </a:p>
          <a:p>
            <a:pPr eaLnBrk="1" hangingPunct="1">
              <a:lnSpc>
                <a:spcPct val="80000"/>
              </a:lnSpc>
            </a:pPr>
            <a:r>
              <a:rPr lang="el-GR" altLang="el-GR" sz="2700" smtClean="0"/>
              <a:t>Συχνότερο αίτιο νευροαισθητηριακής βαρηκοΐας</a:t>
            </a:r>
          </a:p>
          <a:p>
            <a:pPr eaLnBrk="1" hangingPunct="1">
              <a:lnSpc>
                <a:spcPct val="80000"/>
              </a:lnSpc>
            </a:pPr>
            <a:r>
              <a:rPr lang="el-GR" altLang="el-GR" sz="2700" smtClean="0"/>
              <a:t>Συχνότερο αίτιο Νοητικής Καθυστέρησης  και Εγκεφαλικής Παράλυσης.</a:t>
            </a:r>
          </a:p>
          <a:p>
            <a:pPr eaLnBrk="1" hangingPunct="1">
              <a:lnSpc>
                <a:spcPct val="80000"/>
              </a:lnSpc>
            </a:pPr>
            <a:r>
              <a:rPr lang="el-GR" altLang="el-GR" sz="2700" smtClean="0"/>
              <a:t>5% των προσβληθέντων νεογνών πεθαίνουν</a:t>
            </a:r>
          </a:p>
          <a:p>
            <a:pPr eaLnBrk="1" hangingPunct="1">
              <a:lnSpc>
                <a:spcPct val="80000"/>
              </a:lnSpc>
            </a:pPr>
            <a:r>
              <a:rPr lang="el-GR" altLang="el-GR" sz="2700" smtClean="0"/>
              <a:t>Δυσλειτουργίες που απαιτούν δια βίου αποκατάσταση σε αυτά που επιζούν</a:t>
            </a:r>
          </a:p>
          <a:p>
            <a:pPr eaLnBrk="1" hangingPunct="1">
              <a:lnSpc>
                <a:spcPct val="80000"/>
              </a:lnSpc>
            </a:pPr>
            <a:endParaRPr lang="el-GR" altLang="el-GR" sz="270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457200" y="274638"/>
            <a:ext cx="8229600" cy="987425"/>
          </a:xfrm>
        </p:spPr>
        <p:txBody>
          <a:bodyPr/>
          <a:lstStyle/>
          <a:p>
            <a:pPr eaLnBrk="1" hangingPunct="1"/>
            <a:r>
              <a:rPr lang="el-GR" altLang="el-GR" smtClean="0"/>
              <a:t>Μετάδοση του </a:t>
            </a:r>
            <a:r>
              <a:rPr lang="en-US" altLang="el-GR" smtClean="0"/>
              <a:t>CMV</a:t>
            </a:r>
            <a:endParaRPr lang="el-GR" altLang="el-GR" smtClean="0"/>
          </a:p>
        </p:txBody>
      </p:sp>
      <p:sp>
        <p:nvSpPr>
          <p:cNvPr id="40963" name="2 - Θέση περιεχομένου"/>
          <p:cNvSpPr>
            <a:spLocks noGrp="1"/>
          </p:cNvSpPr>
          <p:nvPr>
            <p:ph idx="1"/>
          </p:nvPr>
        </p:nvSpPr>
        <p:spPr/>
        <p:txBody>
          <a:bodyPr/>
          <a:lstStyle/>
          <a:p>
            <a:pPr eaLnBrk="1" hangingPunct="1">
              <a:lnSpc>
                <a:spcPct val="80000"/>
              </a:lnSpc>
            </a:pPr>
            <a:r>
              <a:rPr lang="el-GR" altLang="el-GR" sz="2400" smtClean="0"/>
              <a:t>Έμβρυο</a:t>
            </a:r>
            <a:r>
              <a:rPr lang="en-US" altLang="el-GR" sz="2400" smtClean="0"/>
              <a:t>: </a:t>
            </a:r>
            <a:r>
              <a:rPr lang="el-GR" altLang="el-GR" sz="2400" smtClean="0"/>
              <a:t>κάθετη μετάδοση</a:t>
            </a:r>
          </a:p>
          <a:p>
            <a:pPr eaLnBrk="1" hangingPunct="1">
              <a:lnSpc>
                <a:spcPct val="80000"/>
              </a:lnSpc>
            </a:pPr>
            <a:r>
              <a:rPr lang="el-GR" altLang="el-GR" sz="2400" smtClean="0"/>
              <a:t>Μητρικός θηλασμός</a:t>
            </a:r>
          </a:p>
          <a:p>
            <a:pPr eaLnBrk="1" hangingPunct="1">
              <a:lnSpc>
                <a:spcPct val="80000"/>
              </a:lnSpc>
            </a:pPr>
            <a:r>
              <a:rPr lang="el-GR" altLang="el-GR" sz="2400" smtClean="0"/>
              <a:t>Μετάγγιση αίματος, μεταμόσχευση οργάνου</a:t>
            </a:r>
          </a:p>
          <a:p>
            <a:pPr eaLnBrk="1" hangingPunct="1">
              <a:lnSpc>
                <a:spcPct val="80000"/>
              </a:lnSpc>
            </a:pPr>
            <a:r>
              <a:rPr lang="el-GR" altLang="el-GR" sz="2400" smtClean="0"/>
              <a:t>Παιδιά και ενήλικες: κυρίως μέσω βιολογικών υγρών (ούρα, σάλιο κλπ)</a:t>
            </a:r>
          </a:p>
          <a:p>
            <a:pPr eaLnBrk="1" hangingPunct="1">
              <a:lnSpc>
                <a:spcPct val="80000"/>
              </a:lnSpc>
              <a:buFont typeface="Arial" panose="020B0604020202020204" pitchFamily="34" charset="0"/>
              <a:buNone/>
            </a:pPr>
            <a:r>
              <a:rPr lang="el-GR" altLang="el-GR" sz="2400" b="1" smtClean="0"/>
              <a:t> </a:t>
            </a:r>
            <a:endParaRPr lang="el-GR" altLang="el-GR" sz="2400" smtClean="0"/>
          </a:p>
          <a:p>
            <a:pPr eaLnBrk="1" hangingPunct="1">
              <a:lnSpc>
                <a:spcPct val="80000"/>
              </a:lnSpc>
            </a:pPr>
            <a:r>
              <a:rPr lang="el-GR" altLang="el-GR" sz="2400" smtClean="0"/>
              <a:t>Διάρκεια αποβολής του ιού μετά από την πρωτολοίμωξη: Ενήλικες 2-3 εβδομάδες, Μικρά παιδιά μήνες μέχρι χρόνια. Επομένως, ο </a:t>
            </a:r>
            <a:r>
              <a:rPr lang="en-US" altLang="el-GR" sz="2400" smtClean="0"/>
              <a:t>CMV</a:t>
            </a:r>
            <a:r>
              <a:rPr lang="el-GR" altLang="el-GR" sz="2400" smtClean="0"/>
              <a:t> μεταδίδεται κυρίως από τα  μικρά παιδιά-&gt; κίνδυνος για τις εγκυμονούσες, μητέρες, εκπαιδευτικούς, νοσηλεύτριες, προσωπικό παιδικών σταθμών. </a:t>
            </a:r>
          </a:p>
          <a:p>
            <a:pPr eaLnBrk="1" hangingPunct="1">
              <a:lnSpc>
                <a:spcPct val="80000"/>
              </a:lnSpc>
              <a:buFont typeface="Arial" panose="020B0604020202020204" pitchFamily="34" charset="0"/>
              <a:buNone/>
            </a:pPr>
            <a:r>
              <a:rPr lang="el-GR" altLang="el-GR" sz="2400" b="1" smtClean="0"/>
              <a:t>      Πρόληψη της μετάδοσης του </a:t>
            </a:r>
            <a:r>
              <a:rPr lang="en-US" altLang="el-GR" sz="2400" b="1" smtClean="0"/>
              <a:t>CMV</a:t>
            </a:r>
            <a:r>
              <a:rPr lang="el-GR" altLang="el-GR" sz="2400" b="1" smtClean="0"/>
              <a:t>: καλό πλύσιμο των χεριών</a:t>
            </a:r>
            <a:endParaRPr lang="el-GR" altLang="el-GR" sz="2400" smtClean="0"/>
          </a:p>
          <a:p>
            <a:pPr eaLnBrk="1" hangingPunct="1">
              <a:lnSpc>
                <a:spcPct val="80000"/>
              </a:lnSpc>
              <a:buFont typeface="Arial" panose="020B0604020202020204" pitchFamily="34" charset="0"/>
              <a:buNone/>
            </a:pPr>
            <a:r>
              <a:rPr lang="el-GR" altLang="el-GR" sz="2400" smtClean="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2 - Θέση περιεχομένου"/>
          <p:cNvSpPr>
            <a:spLocks noGrp="1"/>
          </p:cNvSpPr>
          <p:nvPr>
            <p:ph idx="1"/>
          </p:nvPr>
        </p:nvSpPr>
        <p:spPr>
          <a:xfrm>
            <a:off x="539750" y="1484313"/>
            <a:ext cx="8229600" cy="3313112"/>
          </a:xfrm>
        </p:spPr>
        <p:txBody>
          <a:bodyPr/>
          <a:lstStyle/>
          <a:p>
            <a:pPr marL="0" indent="0" eaLnBrk="1" hangingPunct="1">
              <a:buFont typeface="Arial" panose="020B0604020202020204" pitchFamily="34" charset="0"/>
              <a:buNone/>
            </a:pPr>
            <a:r>
              <a:rPr lang="el-GR" altLang="el-GR" sz="3600" b="1" smtClean="0"/>
              <a:t>Ο</a:t>
            </a:r>
            <a:r>
              <a:rPr lang="el-GR" altLang="el-GR" sz="3600" smtClean="0"/>
              <a:t> </a:t>
            </a:r>
            <a:r>
              <a:rPr lang="el-GR" altLang="el-GR" sz="3600" b="1" smtClean="0"/>
              <a:t>ανθρώπινος παπιλλόμα-ιος των γεννητικών οργάνων (</a:t>
            </a:r>
            <a:r>
              <a:rPr lang="en-US" altLang="el-GR" sz="3600" b="1" smtClean="0"/>
              <a:t>HPV</a:t>
            </a:r>
            <a:r>
              <a:rPr lang="el-GR" altLang="el-GR" sz="3600" b="1" smtClean="0"/>
              <a:t>) </a:t>
            </a:r>
            <a:r>
              <a:rPr lang="el-GR" altLang="el-GR" sz="3600" smtClean="0"/>
              <a:t>και ο</a:t>
            </a:r>
          </a:p>
          <a:p>
            <a:pPr marL="0" indent="0" eaLnBrk="1" hangingPunct="1">
              <a:buFont typeface="Arial" panose="020B0604020202020204" pitchFamily="34" charset="0"/>
              <a:buNone/>
            </a:pPr>
            <a:r>
              <a:rPr lang="el-GR" altLang="el-GR" sz="3600" b="1" smtClean="0"/>
              <a:t>Ιός της ανοσοανεπάρκειας του ανθρώπου (</a:t>
            </a:r>
            <a:r>
              <a:rPr lang="en-US" altLang="el-GR" sz="3600" b="1" smtClean="0"/>
              <a:t>HIV</a:t>
            </a:r>
            <a:r>
              <a:rPr lang="el-GR" altLang="el-GR" sz="3600" b="1" smtClean="0"/>
              <a:t>) </a:t>
            </a:r>
            <a:r>
              <a:rPr lang="el-GR" altLang="el-GR" sz="3600" smtClean="0"/>
              <a:t>θα εξετασθούν παρακάτω (σεξουαλικώς μεταδιδόμενα νοσήματα).</a:t>
            </a:r>
          </a:p>
          <a:p>
            <a:pPr marL="0" indent="0" eaLnBrk="1" hangingPunct="1"/>
            <a:endParaRPr lang="el-GR" altLang="el-GR" sz="360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3 - Τίτλος"/>
          <p:cNvSpPr>
            <a:spLocks noGrp="1"/>
          </p:cNvSpPr>
          <p:nvPr>
            <p:ph type="title"/>
          </p:nvPr>
        </p:nvSpPr>
        <p:spPr>
          <a:xfrm>
            <a:off x="457200" y="274638"/>
            <a:ext cx="8229600" cy="706437"/>
          </a:xfrm>
        </p:spPr>
        <p:txBody>
          <a:bodyPr/>
          <a:lstStyle/>
          <a:p>
            <a:pPr eaLnBrk="1" hangingPunct="1"/>
            <a:r>
              <a:rPr lang="el-GR" altLang="el-GR" smtClean="0">
                <a:solidFill>
                  <a:srgbClr val="0070C0"/>
                </a:solidFill>
              </a:rPr>
              <a:t>Πολυομυελίτιδα</a:t>
            </a:r>
          </a:p>
        </p:txBody>
      </p:sp>
      <p:pic>
        <p:nvPicPr>
          <p:cNvPr id="44035" name="Content Placeholder 3" descr="indian-boy-with-polio.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95738" y="1196975"/>
            <a:ext cx="4864100" cy="3290888"/>
          </a:xfrm>
        </p:spPr>
      </p:pic>
      <p:pic>
        <p:nvPicPr>
          <p:cNvPr id="44036" name="Picture 4" descr="Polio_sequel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3027362"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5"/>
          <p:cNvSpPr txBox="1">
            <a:spLocks noChangeArrowheads="1"/>
          </p:cNvSpPr>
          <p:nvPr/>
        </p:nvSpPr>
        <p:spPr bwMode="auto">
          <a:xfrm>
            <a:off x="6227763" y="5445125"/>
            <a:ext cx="22526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it.wikipedia.org</a:t>
            </a:r>
          </a:p>
          <a:p>
            <a:pPr>
              <a:spcBef>
                <a:spcPct val="0"/>
              </a:spcBef>
              <a:buFontTx/>
              <a:buNone/>
            </a:pPr>
            <a:r>
              <a:rPr lang="en-US" altLang="el-GR" sz="1600" i="1">
                <a:latin typeface="Arial" panose="020B0604020202020204" pitchFamily="34" charset="0"/>
              </a:rPr>
              <a:t>          www.reddit.com</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5 - Τίτλος"/>
          <p:cNvSpPr>
            <a:spLocks noGrp="1"/>
          </p:cNvSpPr>
          <p:nvPr>
            <p:ph type="title"/>
          </p:nvPr>
        </p:nvSpPr>
        <p:spPr>
          <a:xfrm>
            <a:off x="457200" y="274638"/>
            <a:ext cx="8229600" cy="987425"/>
          </a:xfrm>
        </p:spPr>
        <p:txBody>
          <a:bodyPr/>
          <a:lstStyle/>
          <a:p>
            <a:pPr eaLnBrk="1" hangingPunct="1"/>
            <a:r>
              <a:rPr lang="el-GR" altLang="el-GR" smtClean="0"/>
              <a:t>Λύσσα</a:t>
            </a:r>
          </a:p>
        </p:txBody>
      </p:sp>
      <p:pic>
        <p:nvPicPr>
          <p:cNvPr id="45059" name="Picture 2" descr="ea05b96e150c3cff3d52d6dc8ac56e4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2875"/>
            <a:ext cx="34956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descr="Rabies_pati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412875"/>
            <a:ext cx="46434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5"/>
          <p:cNvSpPr txBox="1">
            <a:spLocks noChangeArrowheads="1"/>
          </p:cNvSpPr>
          <p:nvPr/>
        </p:nvSpPr>
        <p:spPr bwMode="auto">
          <a:xfrm>
            <a:off x="6443663" y="5516563"/>
            <a:ext cx="25749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a:t>
            </a:r>
            <a:r>
              <a:rPr lang="en-US" altLang="el-GR" sz="1600" i="1">
                <a:latin typeface="Arial" panose="020B0604020202020204" pitchFamily="34" charset="0"/>
              </a:rPr>
              <a:t> en.wikipedia.org</a:t>
            </a:r>
          </a:p>
          <a:p>
            <a:pPr>
              <a:spcBef>
                <a:spcPct val="0"/>
              </a:spcBef>
              <a:buFontTx/>
              <a:buNone/>
            </a:pPr>
            <a:r>
              <a:rPr lang="en-US" altLang="el-GR" sz="1600" i="1">
                <a:latin typeface="Arial" panose="020B0604020202020204" pitchFamily="34" charset="0"/>
              </a:rPr>
              <a:t>          www.examiner.com</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Τίτλος"/>
          <p:cNvSpPr>
            <a:spLocks noGrp="1"/>
          </p:cNvSpPr>
          <p:nvPr>
            <p:ph type="title"/>
          </p:nvPr>
        </p:nvSpPr>
        <p:spPr>
          <a:xfrm>
            <a:off x="457200" y="274638"/>
            <a:ext cx="8229600" cy="987425"/>
          </a:xfrm>
        </p:spPr>
        <p:txBody>
          <a:bodyPr/>
          <a:lstStyle/>
          <a:p>
            <a:pPr eaLnBrk="1" hangingPunct="1"/>
            <a:r>
              <a:rPr lang="el-GR" altLang="el-GR" smtClean="0"/>
              <a:t>Ευλογία</a:t>
            </a:r>
          </a:p>
        </p:txBody>
      </p:sp>
      <p:pic>
        <p:nvPicPr>
          <p:cNvPr id="46083" name="Θέση περιεχομένου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0300" y="1412875"/>
            <a:ext cx="6883400" cy="4525963"/>
          </a:xfrm>
        </p:spPr>
      </p:pic>
      <p:sp>
        <p:nvSpPr>
          <p:cNvPr id="46084" name="Ορθογώνιο 3"/>
          <p:cNvSpPr>
            <a:spLocks noChangeArrowheads="1"/>
          </p:cNvSpPr>
          <p:nvPr/>
        </p:nvSpPr>
        <p:spPr bwMode="auto">
          <a:xfrm>
            <a:off x="6300788" y="5957888"/>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en.wikipedia.org</a:t>
            </a:r>
            <a:endParaRPr lang="el-GR" altLang="el-GR" sz="180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457200" y="274638"/>
            <a:ext cx="8229600" cy="1354137"/>
          </a:xfrm>
        </p:spPr>
        <p:txBody>
          <a:bodyPr/>
          <a:lstStyle/>
          <a:p>
            <a:pPr eaLnBrk="1" hangingPunct="1"/>
            <a:r>
              <a:rPr lang="el-GR" altLang="el-GR" smtClean="0"/>
              <a:t>ΜΙΚΡΟΒΙΑΚΕΣ (ΒΑΚΤΗΡΙΔΙΑΚΕΣ) ΛΟΙΜΩΞΕΙΣ</a:t>
            </a:r>
          </a:p>
        </p:txBody>
      </p:sp>
      <p:sp>
        <p:nvSpPr>
          <p:cNvPr id="47107" name="2 - Θέση περιεχομένου"/>
          <p:cNvSpPr>
            <a:spLocks noGrp="1"/>
          </p:cNvSpPr>
          <p:nvPr>
            <p:ph idx="1"/>
          </p:nvPr>
        </p:nvSpPr>
        <p:spPr>
          <a:xfrm>
            <a:off x="727075" y="2205038"/>
            <a:ext cx="7689850" cy="3240087"/>
          </a:xfrm>
        </p:spPr>
        <p:txBody>
          <a:bodyPr/>
          <a:lstStyle/>
          <a:p>
            <a:pPr eaLnBrk="1" hangingPunct="1">
              <a:buFont typeface="Arial" panose="020B0604020202020204" pitchFamily="34" charset="0"/>
              <a:buNone/>
            </a:pPr>
            <a:r>
              <a:rPr lang="el-GR" altLang="el-GR" smtClean="0"/>
              <a:t>   </a:t>
            </a:r>
            <a:r>
              <a:rPr lang="en-US" altLang="el-GR" smtClean="0"/>
              <a:t> </a:t>
            </a:r>
            <a:r>
              <a:rPr lang="el-GR" altLang="el-GR" smtClean="0"/>
              <a:t>Τα βακτηριακά  κύτταρα διαθέτουν </a:t>
            </a:r>
            <a:r>
              <a:rPr lang="en-US" altLang="el-GR" smtClean="0"/>
              <a:t>DNA</a:t>
            </a:r>
            <a:r>
              <a:rPr lang="el-GR" altLang="el-GR" smtClean="0"/>
              <a:t>, αλλά δεν έχουν διαφοροποιημένο πυρήνα (προκαρυωτικά κύτταρα</a:t>
            </a:r>
            <a:r>
              <a:rPr lang="en-US" altLang="el-GR" smtClean="0"/>
              <a:t>)</a:t>
            </a:r>
            <a:r>
              <a:rPr lang="el-GR" altLang="el-GR" smtClean="0"/>
              <a:t>. Είναι ορατά με το κοινό μικροσκόπιο.</a:t>
            </a:r>
          </a:p>
          <a:p>
            <a:pPr eaLnBrk="1" hangingPunct="1">
              <a:buFont typeface="Arial" panose="020B0604020202020204" pitchFamily="34" charset="0"/>
              <a:buNone/>
            </a:pPr>
            <a:r>
              <a:rPr lang="el-GR" altLang="el-GR" smtClean="0"/>
              <a:t>    Καλλιεργούνται σε ειδικά υλικά.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179388" y="404813"/>
            <a:ext cx="8785225" cy="573087"/>
          </a:xfrm>
        </p:spPr>
        <p:txBody>
          <a:bodyPr/>
          <a:lstStyle/>
          <a:p>
            <a:pPr eaLnBrk="1" hangingPunct="1"/>
            <a:r>
              <a:rPr lang="el-GR" altLang="el-GR" smtClean="0">
                <a:solidFill>
                  <a:srgbClr val="0070C0"/>
                </a:solidFill>
              </a:rPr>
              <a:t>Ι. Λοιμώδη νοσήματα - Εμβολιασμοί</a:t>
            </a:r>
          </a:p>
        </p:txBody>
      </p:sp>
      <p:pic>
        <p:nvPicPr>
          <p:cNvPr id="10243" name="Content Placeholder 3" descr="8c9d61d0-63a1-44f7-a6b0-453f2996b56cimage6.jpeg"/>
          <p:cNvPicPr>
            <a:picLocks noGrp="1" noChangeAspect="1"/>
          </p:cNvPicPr>
          <p:nvPr>
            <p:ph idx="1"/>
          </p:nvPr>
        </p:nvPicPr>
        <p:blipFill>
          <a:blip r:embed="rId2">
            <a:extLst>
              <a:ext uri="{28A0092B-C50C-407E-A947-70E740481C1C}">
                <a14:useLocalDpi xmlns:a14="http://schemas.microsoft.com/office/drawing/2010/main" val="0"/>
              </a:ext>
            </a:extLst>
          </a:blip>
          <a:srcRect l="-11743" r="-11743" b="6396"/>
          <a:stretch>
            <a:fillRect/>
          </a:stretch>
        </p:blipFill>
        <p:spPr>
          <a:xfrm>
            <a:off x="1547813" y="1341438"/>
            <a:ext cx="6245225" cy="4238625"/>
          </a:xfrm>
        </p:spPr>
      </p:pic>
      <p:sp>
        <p:nvSpPr>
          <p:cNvPr id="10244" name="TextBox 4"/>
          <p:cNvSpPr txBox="1">
            <a:spLocks noChangeArrowheads="1"/>
          </p:cNvSpPr>
          <p:nvPr/>
        </p:nvSpPr>
        <p:spPr bwMode="auto">
          <a:xfrm>
            <a:off x="5940425" y="6021388"/>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i="1">
                <a:latin typeface="Arial" panose="020B0604020202020204" pitchFamily="34" charset="0"/>
              </a:rPr>
              <a:t>Πηγή: </a:t>
            </a:r>
            <a:r>
              <a:rPr lang="en-US" altLang="el-GR" sz="1400" i="1">
                <a:latin typeface="Arial" panose="020B0604020202020204" pitchFamily="34" charset="0"/>
              </a:rPr>
              <a:t>app.emaze.com</a:t>
            </a:r>
            <a:r>
              <a:rPr lang="el-GR" altLang="el-GR" sz="1400" i="1">
                <a:latin typeface="Arial" panose="020B0604020202020204" pitchFamily="34" charset="0"/>
              </a:rPr>
              <a:t> </a:t>
            </a:r>
            <a:endParaRPr lang="en-US" altLang="el-GR" sz="1400" i="1">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2 - Θέση περιεχομένου"/>
          <p:cNvSpPr>
            <a:spLocks noGrp="1"/>
          </p:cNvSpPr>
          <p:nvPr>
            <p:ph idx="1"/>
          </p:nvPr>
        </p:nvSpPr>
        <p:spPr>
          <a:xfrm>
            <a:off x="468313" y="1196975"/>
            <a:ext cx="8229600" cy="4525963"/>
          </a:xfrm>
        </p:spPr>
        <p:txBody>
          <a:bodyPr/>
          <a:lstStyle/>
          <a:p>
            <a:pPr eaLnBrk="1" hangingPunct="1">
              <a:buFont typeface="Arial" panose="020B0604020202020204" pitchFamily="34" charset="0"/>
              <a:buNone/>
            </a:pPr>
            <a:r>
              <a:rPr lang="en-US" altLang="el-GR" smtClean="0"/>
              <a:t>    </a:t>
            </a:r>
            <a:r>
              <a:rPr lang="el-GR" altLang="el-GR" smtClean="0"/>
              <a:t>Το όνομα "βακτήρια" ή "βακτηρίδια" προέρχεται από  την αρχαία ελληνική λέξη βακτηρία (ράβδος, μπαστούνι), λόγω του σχήματος που είχαν τα πρώτα μικρόβια που παρατηρήθηκαν. Μπορεί, όμως, να έχουν και άλλο σχήμα, πχ. σφαιρικό, οπότε ονομάζονται κόκκοι</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4" descr="Αποτέλεσμα εικόνας για bacteri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9155" name="AutoShape 6" descr="Αποτέλεσμα εικόνας για bacteri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49156" name="5 - Τίτλος"/>
          <p:cNvSpPr>
            <a:spLocks noGrp="1"/>
          </p:cNvSpPr>
          <p:nvPr>
            <p:ph type="title"/>
          </p:nvPr>
        </p:nvSpPr>
        <p:spPr>
          <a:xfrm>
            <a:off x="457200" y="274638"/>
            <a:ext cx="8229600" cy="987425"/>
          </a:xfrm>
        </p:spPr>
        <p:txBody>
          <a:bodyPr/>
          <a:lstStyle/>
          <a:p>
            <a:pPr eaLnBrk="1" hangingPunct="1"/>
            <a:r>
              <a:rPr lang="el-GR" altLang="el-GR" smtClean="0"/>
              <a:t>Βακτήρια 1/2</a:t>
            </a:r>
          </a:p>
        </p:txBody>
      </p:sp>
      <p:pic>
        <p:nvPicPr>
          <p:cNvPr id="49157" name="Picture 1" descr="Bacteria_photomicrograp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81163"/>
            <a:ext cx="4116388"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descr="Hospital-associated_Methicillin-resistant_Staphylococcus_aureus_(MRSA)_Bacter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1681163"/>
            <a:ext cx="382587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3"/>
          <p:cNvSpPr txBox="1">
            <a:spLocks noChangeArrowheads="1"/>
          </p:cNvSpPr>
          <p:nvPr/>
        </p:nvSpPr>
        <p:spPr bwMode="auto">
          <a:xfrm>
            <a:off x="6083300" y="5805488"/>
            <a:ext cx="30273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commons.wikimedia.org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3 - Τίτλος"/>
          <p:cNvSpPr>
            <a:spLocks noGrp="1"/>
          </p:cNvSpPr>
          <p:nvPr>
            <p:ph type="title"/>
          </p:nvPr>
        </p:nvSpPr>
        <p:spPr>
          <a:xfrm>
            <a:off x="457200" y="144463"/>
            <a:ext cx="8229600" cy="987425"/>
          </a:xfrm>
        </p:spPr>
        <p:txBody>
          <a:bodyPr/>
          <a:lstStyle/>
          <a:p>
            <a:pPr eaLnBrk="1" hangingPunct="1"/>
            <a:r>
              <a:rPr lang="el-GR" altLang="el-GR" smtClean="0">
                <a:solidFill>
                  <a:srgbClr val="0070C0"/>
                </a:solidFill>
              </a:rPr>
              <a:t>Βακτήρια 2</a:t>
            </a:r>
            <a:r>
              <a:rPr lang="en-US" altLang="el-GR" smtClean="0">
                <a:solidFill>
                  <a:srgbClr val="0070C0"/>
                </a:solidFill>
              </a:rPr>
              <a:t>/2</a:t>
            </a:r>
            <a:endParaRPr lang="el-GR" altLang="el-GR" smtClean="0">
              <a:solidFill>
                <a:srgbClr val="0070C0"/>
              </a:solidFill>
            </a:endParaRPr>
          </a:p>
        </p:txBody>
      </p:sp>
      <p:pic>
        <p:nvPicPr>
          <p:cNvPr id="50179" name="Picture 1" descr="13743456084_43f090cfa0_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413"/>
            <a:ext cx="40941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descr="Providencia_alcalifacie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68413"/>
            <a:ext cx="37639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3"/>
          <p:cNvSpPr txBox="1">
            <a:spLocks noChangeArrowheads="1"/>
          </p:cNvSpPr>
          <p:nvPr/>
        </p:nvSpPr>
        <p:spPr bwMode="auto">
          <a:xfrm>
            <a:off x="6727825" y="5949950"/>
            <a:ext cx="1943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i="1">
                <a:latin typeface="Arial" panose="020B0604020202020204" pitchFamily="34" charset="0"/>
              </a:rPr>
              <a:t>Πηγή: </a:t>
            </a:r>
            <a:r>
              <a:rPr lang="en-US" altLang="el-GR" sz="1200" i="1">
                <a:latin typeface="Arial" panose="020B0604020202020204" pitchFamily="34" charset="0"/>
              </a:rPr>
              <a:t>en.wikipedia.org          www.flickr.com</a:t>
            </a:r>
            <a:endParaRPr lang="en-US" altLang="el-GR" sz="1400">
              <a:latin typeface="Arial" panose="020B0604020202020204"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https://c1.staticflickr.com/1/96/246373027_9c9f21ef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575945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3 - Τίτλος"/>
          <p:cNvSpPr>
            <a:spLocks noGrp="1"/>
          </p:cNvSpPr>
          <p:nvPr>
            <p:ph type="title"/>
          </p:nvPr>
        </p:nvSpPr>
        <p:spPr>
          <a:xfrm>
            <a:off x="457200" y="274638"/>
            <a:ext cx="8229600" cy="987425"/>
          </a:xfrm>
        </p:spPr>
        <p:txBody>
          <a:bodyPr/>
          <a:lstStyle/>
          <a:p>
            <a:pPr eaLnBrk="1" hangingPunct="1"/>
            <a:r>
              <a:rPr lang="el-GR" altLang="el-GR" smtClean="0">
                <a:solidFill>
                  <a:srgbClr val="0070C0"/>
                </a:solidFill>
              </a:rPr>
              <a:t>Πνευμονιόκοκκος</a:t>
            </a:r>
          </a:p>
        </p:txBody>
      </p:sp>
      <p:sp>
        <p:nvSpPr>
          <p:cNvPr id="51204" name="TextBox 1"/>
          <p:cNvSpPr txBox="1">
            <a:spLocks noChangeArrowheads="1"/>
          </p:cNvSpPr>
          <p:nvPr/>
        </p:nvSpPr>
        <p:spPr bwMode="auto">
          <a:xfrm>
            <a:off x="6632575" y="5949950"/>
            <a:ext cx="16398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i="1">
                <a:latin typeface="Arial" panose="020B0604020202020204" pitchFamily="34" charset="0"/>
              </a:rPr>
              <a:t>Πηγή: </a:t>
            </a:r>
            <a:r>
              <a:rPr lang="en-US" altLang="el-GR" sz="1200" i="1">
                <a:latin typeface="Arial" panose="020B0604020202020204" pitchFamily="34" charset="0"/>
              </a:rPr>
              <a:t>www.flickr.com</a:t>
            </a:r>
          </a:p>
          <a:p>
            <a:pPr>
              <a:spcBef>
                <a:spcPct val="0"/>
              </a:spcBef>
              <a:buFontTx/>
              <a:buNone/>
            </a:pPr>
            <a:endParaRPr lang="en-US" altLang="el-GR" sz="1400">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4 - Τίτλος"/>
          <p:cNvSpPr>
            <a:spLocks noGrp="1"/>
          </p:cNvSpPr>
          <p:nvPr>
            <p:ph type="title"/>
          </p:nvPr>
        </p:nvSpPr>
        <p:spPr>
          <a:xfrm>
            <a:off x="457200" y="274638"/>
            <a:ext cx="8229600" cy="987425"/>
          </a:xfrm>
        </p:spPr>
        <p:txBody>
          <a:bodyPr/>
          <a:lstStyle/>
          <a:p>
            <a:pPr eaLnBrk="1" hangingPunct="1"/>
            <a:r>
              <a:rPr lang="el-GR" altLang="el-GR" smtClean="0">
                <a:solidFill>
                  <a:srgbClr val="0070C0"/>
                </a:solidFill>
              </a:rPr>
              <a:t>Στρεπτόκοκκος</a:t>
            </a:r>
          </a:p>
        </p:txBody>
      </p:sp>
      <p:pic>
        <p:nvPicPr>
          <p:cNvPr id="52227" name="Picture 1" descr="Streptococc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73213"/>
            <a:ext cx="4610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Streptococcus_pyogenes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238" y="1638300"/>
            <a:ext cx="335756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3"/>
          <p:cNvSpPr txBox="1">
            <a:spLocks noChangeArrowheads="1"/>
          </p:cNvSpPr>
          <p:nvPr/>
        </p:nvSpPr>
        <p:spPr bwMode="auto">
          <a:xfrm>
            <a:off x="6588125" y="5805488"/>
            <a:ext cx="23098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4 - Τίτλος"/>
          <p:cNvSpPr>
            <a:spLocks noGrp="1"/>
          </p:cNvSpPr>
          <p:nvPr>
            <p:ph type="title"/>
          </p:nvPr>
        </p:nvSpPr>
        <p:spPr>
          <a:xfrm>
            <a:off x="457200" y="274638"/>
            <a:ext cx="8229600" cy="987425"/>
          </a:xfrm>
        </p:spPr>
        <p:txBody>
          <a:bodyPr/>
          <a:lstStyle/>
          <a:p>
            <a:pPr eaLnBrk="1" hangingPunct="1"/>
            <a:r>
              <a:rPr lang="el-GR" altLang="el-GR" smtClean="0"/>
              <a:t>Αμυγδαλίτιδα – Οστρακιά</a:t>
            </a:r>
          </a:p>
        </p:txBody>
      </p:sp>
      <p:sp>
        <p:nvSpPr>
          <p:cNvPr id="53251" name="5 - Θέση περιεχομένου"/>
          <p:cNvSpPr>
            <a:spLocks noGrp="1"/>
          </p:cNvSpPr>
          <p:nvPr>
            <p:ph idx="1"/>
          </p:nvPr>
        </p:nvSpPr>
        <p:spPr>
          <a:xfrm>
            <a:off x="539750" y="1844675"/>
            <a:ext cx="8229600" cy="3052763"/>
          </a:xfrm>
        </p:spPr>
        <p:txBody>
          <a:bodyPr/>
          <a:lstStyle/>
          <a:p>
            <a:pPr eaLnBrk="1" hangingPunct="1"/>
            <a:r>
              <a:rPr lang="el-GR" altLang="el-GR" smtClean="0"/>
              <a:t>Οφείλονται σε ένα τύπο Στρεπτοκόκκου.</a:t>
            </a:r>
          </a:p>
          <a:p>
            <a:pPr eaLnBrk="1" hangingPunct="1"/>
            <a:r>
              <a:rPr lang="el-GR" altLang="el-GR" smtClean="0"/>
              <a:t>Επιπλοκές: Νεφρίτιδα, ρευματικός πυρετός.</a:t>
            </a:r>
          </a:p>
          <a:p>
            <a:pPr eaLnBrk="1" hangingPunct="1"/>
            <a:r>
              <a:rPr lang="el-GR" altLang="el-GR" smtClean="0"/>
              <a:t>Θεραπεία:  Χορήγηση αντιβιοτικού επί 10 μέρες.</a:t>
            </a:r>
          </a:p>
          <a:p>
            <a:pPr eaLnBrk="1" hangingPunct="1">
              <a:buFont typeface="Arial" panose="020B0604020202020204" pitchFamily="34" charset="0"/>
              <a:buNone/>
            </a:pPr>
            <a:endParaRPr lang="el-GR" altLang="el-GR" smtClean="0"/>
          </a:p>
          <a:p>
            <a:pPr eaLnBrk="1" hangingPunct="1"/>
            <a:endParaRPr lang="el-GR" altLang="el-GR"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Αποτέλεσμα εικόνας για streptococcus pyogen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54275" name="AutoShape 4" descr="data:image/jpeg;base64,/9j/4AAQSkZJRgABAQAAAQABAAD/2wCEAAkGBxQSEhQUEhQVFBUVFRQUFBUUFBQVFBQUFBQWFhQUFBQYHCggGBolHBQUITEhJSkrLi4uFx8zODMsNygtLisBCgoKDg0OFxAQFywcHBwsLCwsLCwsLCwsLCwsLCwsLCwsLCwsLCwsLCwsLCwsLCwsLCwsLCwsLDc3LCwsLCssLP/AABEIANYA7AMBEQACEQEDEQH/xAAbAAACAwEBAQAAAAAAAAAAAAAAAQIFBgMEB//EADgQAAIBAgIGBwgCAQUBAAAAAAABAgMRBAUGEiExUdEiQVJykZKyExQVMjNhcbEjgQcWQmLB0qH/xAAZAQEBAQEBAQAAAAAAAAAAAAAAAQIDBAX/xAAoEQEAAgIDAQADAAICAgMAAAAAAQIDERIhMQQTIkEyURRCgaEjUmH/2gAMAwEAAhEDEQA/ANRisTPXn05fNL/c+LI7aQjiZ9ufmfMi6gveZ9uXmlzB0HiZ9ufmlzCagliZ9uXmlzC9JLEz7cvNLmE0JYmfbn5nzKsRBPEz7c/M+YSIge3n25+aXMi6HvM+3LzPmEmD95n25eZg6L3mfbl5nzBqCeJn25eaXMGoNYmfbl5pcwagSxE+3PzS5lNQPeZ9uXmlzBqCeJn25eZkNQFiZ9ufmYIiA8VPty80uY0agLEz7cvNLmDQeJn25eaXMoTxU+3LzS5kNQSxU+3LzS5hdaN4mfbn5pcwsa9JYmfbn5pcxtnQ96n25+aXMprs/eZ9ufmlzIaJ4qfbn5pcykaHvM+3PzS5kNQuckqycHeTfSe9t9URDE+qnF/PPvS9TDcOSChDZCTQELASKbEkBFMgcpAEWBJsCLAEgAAbASYANARQMihMITAdgIpDZIsA7CAgAIGwoBtd5F9N99+mJWLeqvFrpz70v2RqHJBo7AK4QWAkkUDII2ALCVV2Z55Rw7SqSs31I3jxXyR07VwzMb3pwoaUYaSuqiX5N/8AGyR1pn8W+9rSjXjNKUWmn1o5TWazqXN0RBIIQAArBfEPaK9rq/Aup1tePW02RkkAABVMJJEgK4PDuVBcikwC5UXWR/JLvv0xEM29V2L+efel+2RuJchC6IJ2AGgG5AIBsBMChz/RynirOV1Jbmjphz2xbiC9rzEREszW0Amvlmn+T24/urHsOEzliNa22GQZc8PSUG7nkz5fyW2YKWiJmyzucXcMoRJEalRRV20l9yRufGopNvFNnufwoQuuk3sVmdsOC2S2nfHi13byGe0aw1etW9vJvVvf+uB7votjpThEdvJlz2veIp5Dd6x8vbRxRQARYAUNEkAAxsJgDASQkXuRfTfffpiWGLeqvFfPPvS/bDceORAIB2AbAjYBgIAsAyaVEodgAIVxIUt2wxMtVjb5dpNjq9SrOEpasYvdfYfX+ela1iYh3va3lIWmiuXUcRDVm3KUXf7GfovlxzyjXbwzFp3FrN1haMacVGKskfOm027lqlIpHSZGxFgJk2Au10AaNBCYAAwFcqiTIi7yL6b779MSwxb1W4t9Ofel+2RqHIKdgqLCGDQAAABBAFDAdiiNiAYUpLYYmFidMjX0NU6znKb1W22vz9z3V+zVIjXcMZL5bf3pfZTk9PDpqC39b3nDJmvl1yc8eLhPLe1i0c3VBszMrEbZjSbStUElStJ328FY9eH5+Xd/HbhwjcvDk+nGtGXtVtSurdf2NX+T/wCkudbVtPfTyf6yrVKtqcejfdvdjpX5aRX9p7W2WlZ1pfZRpXCtU9m04vcvyccnyzSvKJSZrPjRo8m2NGzW4CZnkunB4ymnq68dbhdXN8ba3puMc6domNscdHYuzS8yL6b7z9MSw529VeL+efel+2G48QABAQCCmgBhAwEA2FAQmwEABQwIjSJICLYNuOJi3F24MzvU7WJ0+TSwVSNaUZq72uz677j63OLUiYJ3M9vHSlUg5Wha/wDx3Is9/wBIyUrK/wBF8x9gpzqU+juvbbf7HHPinJqIntzrNL228Gc42nKaqYe8ZXvJcHxR0w86xxv3DpNIjurQ4DTT2dBe0TlUu0vuvucL/JFr/r1DcRGt2ePG6V4iq4ypRcVu2K93+TtT5cVZ1btznPWrnm2c4ul7Nybi3G7FMWGd6jemvzxP8UeM1lKM3U2y6Ts9qOtbz5EaJ5T35DZ5ZpdTp6lObcti6Z48vy2tu0NdeT3Ly6V6WvW9nQdkrNyXXfqOny/PX/v2zNuL6L/j+vOeEjKp8zk/1Gx5c3CLzEOdrbnYxnzz70v2zkseOSCmmAADAi0F/h3CABgK4DuFRSAZUBBEKLBJDYUkJRzxOIjCLlJqKXWzHGbdQ1FXy3PantMU505aybVmtyPr4Kax6mEzco6fSMJhYOEbxi20ruy2nyrzMWmNucY6zHcOeY5PTq03TtZPhss+JaZLUtyiVikR/j0xGYaGVKUZTg9a25JbT21+qt51KUm1O5UuW4acqkYzg5K6Vmn/AGeqdRXey+WLPq2By2nTgoxikt58i97XnuSMdYgszymnXjacb8PsTHe1P8WppEs3X0GhKpdSajw6z1x9s67jti0XnraeY6Ewm04PVtZNfgmP7LRvlG04Wienkw+g/wDLecrwXi/sdLfZE01EdrMWn19S0cpKNLVWxKVl+NWJ49zbuVmNPBivnn3pepkluPHKwCQUXCGmA1IBFCsQANmUBBFsAAQQ7BSk0SFiNvFj8zp0YOc5Ky4bTdcdr24xDcUlV/6ww+za9v23HX/h5CYrrbLaY5xOu1CCepvVv933PRgw/j7me1teIjVWcw6m7QhdtvcuJ6qz3uXG1uFfX1XRjCzp0Iqpe++z6j5f0Wra+4YxTMxuVucdOpMkwkuaoxveyv8Agvf+2YpWJ8di6aK5NBIulSGkKxNC7yP6b779MTUMW9VmJ2VJ96XqZG4jpByAjYoLEAwGBEBpAK4UDaGigsAEA0BCU0ld7PyZmf5DURMvn+mGfVZVPZU9keMd8vwz6fy4KxHKYbvlrjjr16ch0blVpP3hySe7btX3M5/q42/SHkrkvaZ1Kzp6GUEknd2d73OE/bka/HOtTK2nldPU1dVWtZO2235PP+S/LltqtIhWZTorToT103J9V+o75PqteutMcN23LQ2PPEOwRUDAEQDRQJFDZAgAC7yP5Jd9+mJqGLeq3FLpz70v2yNRHTgyNHcqGiBMBACCGgvZAMARQwAghIzKsZ/kDF1IqEItpO+tY93wUiZ3MOszNcfJY6I5avYRlUinLerrajH15J56rLxY457mzR2PLp38IulDGkCBACmipKOqQNoAuE0iVTbIEA0Bd5F9N99+mJqGLeq3FfUn3pftmdtx45WCiwQgouEMBAMbAAARYDuFIIjN7GZmf41X2Hy9YipWxtm9fp2XWrJn2qVimHfnTn9mSY6/9PqFNWS6j409rWNRCRVKQBFANlAkRdEwmggBgRAaBskAMB2CLzIvpvvv0xLDN/VXi10596XqYbjxxuRTTCGArAICm0kzr3WClbWu7HX5scZbamdOtafpNnfIs5hiYa0djW9Fz4JxTqXkxZotM1/qzscdu52AQQWAdgOVe2q78Npid76bpE7YrRl4f3qerdO71b7t59TP+T8MR/HLPWPyRtubHzW0bFQIBthQBFhDigCQBcoCAaAQCAdwLzI30H3n6Ylhi3qqxb6c+9L9sjUT0hcKiUDAEQFyTOlhgf8AIGZPWVJrotXv13+x6fir7Z7J1XHH/wCqPRnNJYetFLc2k/7PpXr+WkxL5P0Uik86vrcJXSfE+JMamYeituVYk9YrQkwhANAcasbprjsMTOparPbDYDRupSxOs5JR1rp337dx9T/lVvi1Hrn9FLWnbexPmw3HkGyoSAdiqjIiHFDai43/AKNIthDsUIgY2EAXAiBe5Ev43336Ylhi3qsxUunPvS/bI3DigAoYUERFozMbJlQ6TZLGvTbtecVeL+4w5Jx21/HfHaJ6l88pqVJuVSDcouyb3XR9ulq26iXHJSLbh9H0WzxYmG2ykur7Hz/q+f8AHbcePNhy/wDSel5Y80PQLgJsAuAjFvFfOdOsXOOIitqWqmtu/afW+CK8PGs9p/HqG5yLEOpQpye9xVzwZ6xXJMQ8+G0zXt7zk6lYoACxN6FfnuNdKjOS3pNo3hiLXiG4pLL6G59VrTlGbcla/wCD3fXipFd1hzrM89NlGR892mrohLkaATGgXBokAAXuRy6D779MSwxb1VYtdOfel6mRuHO5VBEIAYAA2ZmIFfmeWwrQlFxW37dfElbzS24dKX1PbHZTltTA1XUqu1Nda6/6Pq2zVz0itfXmzYLXycqfxscszqliPpyu+DPFlw3xf5Q1XJWZ1/Vi0cdtlYq6JoGg0ZkZXTKnhnq+2laS3W325Hr+Kcv/AF8at/hO15ldWlGjDUklGy1bs45IvN53Dhj1xe6M09zXic+49h16EpcRuZ8NPPi8fTpR1qkko8eRvHS17aiD+bZzOtLo+ybwz1pfjcuJ6cfyzFv/AJI6TlGumNWZ4vEycbynfY0lsseua4qd605xeYbfRrR33ZOTd5SW1cDwfR9H5P1jx0xx3yaCNM4OlrOoc4kgABMGpDALgXmRfI++/TEsMW9VeKfTn3pfthqHK4aBEIoaIGwABE0beLNsujXpuEuv/wCEpecduVXXHk4/+Xz3F5fXy968ZXu7JrbZfc+xj+in0RqYcb4N/s1GQ6URlSvXkou+99Z5s/yzFv08cceS0bizQ4fGQmtaEk1xueS1LVnUw9EWi0dOuultb2GP7oiNqLHaWYenLV1tZ/8AHbY9EfJktGybRX1kcZlNfF4jXSbg3dSe5RPXXJXDTW+4Zy5It/ied6P4mMl7PWlFJJWe7+iYvrpMbnqSccah4aMMbCaX8l1+TtGTDb3TF8eo6XmkdPGzhSsn8vSUd9/uefBkw1tKxua9oYfI8TWw7jUbTunHWfAl/ppTJEw64rRxmJWmi+i3sbyq2lJ7Lb1Y5fT9X5I1WXKKztpqGEhD5Yxj+EkeSZtPst6dLCIDNGiYAAMAuArkAUXmRfTfffpiahi3qqxf1J96X7ZGoc5BYBAwEwBIoACxAIhDlWw0Zq0kmuDRnuJ3C8tM7pFotGtFeztCS3cD0fP9Vsc/tO2914a0zmJ0cxdGHQk3t2qLZ7afbivbuHOmPqXryzLcdOlKMpOMWrdJ7SZc+GLRMQxjia2GA0Ek5J1Z7N7S6zE/dH8hcsTaW7w2HUIqMdiSsjwWmbTuVrWKxEOiiY4w1tBxV9xdG0tUcTZoaJFzUQbIqCwDQA2BFgACB0ZAWKLvIvpvvv0xNQxb1V4r6k+/L9sy1HjkyqLEC1gGAWALBTsEFgABMkwbKyJxXadxpEIsuhJl0FLZtbtxuXS6RhNNXi7rihMTHsJCTZkJIoCAKBMBMAQAwGhoRkAJBTCLvIvpvvv0xNQxb1WYpdOfel+2ZbhxEkncBXAGAWAAC4CAYCAdhsIQGxI8+YY2NKDnJ7l4lpWb203WNvn2a6aSrU5wUdW+5refTxfNWlome0pM7mJaLQGq5ULu+9nn+7XPpwxzu0w1GtY8bqjcBsBXAEgQGigSIEwSLgIAuAAXmRP+N99+mJYYt6q8W+nPvS/bDUOSCk0QOwkMAuAENk2VdByKguArkJFwgClJkmR870zqVauIVO9obLK9l+WfR+bjXHyby/pXcPNpFhadCnRpwUW5LWnJbbtfcvzWve8zKUmPxTLc6KwisNT1VZNX/s8n0TM5JccMxra0bOLolEBADCmkERAd7AJgEQCQAAgLzIl/G++/TErFvVXi/nn3pephqPHEimAMCuzTO6VBXnJX4LedceC2SeulUuK01pqm5Qi2+B6I+OYtq0s45m++vFXT07qNS/jTfVa+z8nS3x44/qUi/KY/iuhpfipy2eCizrXBh8ZvS0f19ByavOdKMqitJ8T5+eta3mKz0zhtaa/s95xdgAJACAUjNvBjdKNGJ1p+0py223P/AKPTg+qKRxmHaYreupVeTaK1ZztXTUI/f9Hpv9VYruvrhNeP6x4+g4WhGnBRjsSVkfPm02nckREeOqChgCChhAmCAmA5O4kQQDsAgAEEBe5E+hLvv0xLDFvVVin059+XqYa/jlcii4JeHOPaOlJUvntsLSYi8b8dsEVm37MNleidarNvEXS67u7Z77/VWtf1cL2mL/r42WF0fowhqKCa677bngvmyWtvbdJ4du+GyqjTVo04q+/YjNrXt7JvU7d4YOC2qEV+Eift/smdvRYsIGyoLhSTCGwEAnEzoAiF2GaQ0A0AgEAMAITCSZRG4BcpsiBNhBcKvMh+nLvv0xLDFvVXjPnn3pftka/jkxpZ2iwAzIY0AsAaAEUMBAO4CuA7ADAAABsAuArg0QDQV5MRmNKD1ZTSb6rnWuG9o3EdMTesS9MXfajn4u9gimAmDQuCeiEAKL3Ivpvvv0xEMW9VWL+pPvS9TJ/Wv443CgoCEQYJDCC4XY1gFcaDB/DbBokAWAChENlOooq7aX5LETM9Qm4/24PH092vG7+6NfjvrxPyU/29FzDRAlJsSrJ6YZ9UoOMaae1fN/0ez5MNLxM2ZvS0xuFLleQ1sU1WqycU3tvvZ6Mn2UxfpRYrWavoNGGqkuCsfLtebTsiNJtgk2DRXCaAaREICi8yH6cu+/TEsMW9VuL+effl6mRqPHnYXRkADQbAEAwEA0gAAYBcISYWDbAVxIx+mGX4irJeyb1bbk7bT2fLnx03y9b/AAVvDwZVolW1oyqTst7S2s62++utRDP4a6b2nCyS4Hz5nfbMRpO5GkGxI41sLCfzRUrbrq5n9o/xlqLTHTrGKWxbBpnZpmkKUR2sTo7hAAARuNkaA7Nr3IV/HLvv0xNQxb1zxGUzc5O8dspPe+tv7GdHJzWT1OMPF8i9ryHwepxh4y5E0coHwepxh4vkIg5QPg9TjDxlyLo5QHk0+MPF8iaOUD4PPjDxfIpyHwepxh4y5DRyHwepxh4vkTRyJZPU4w8XyLo5H8HqcYeL5A5D4NPjDxfIHILJ6nGHi+RNHKD+EVOMPF8ho5Qj8GqcYeL5DRzReRz4w8ZcjPFquTRxyWfGHjLkXjpJufwepxh4y5F7TmXwapxh4y5DUrzgLJanGHjLkNJyg/g1TjDxlyGjkXwWpxh4vkNLzhL4NPjHxlyGjlBPJqnGHjLkVORfBqnGHi+RNHIfBqnGHi+Q0ci+DVOMPGXILygvgtTjDxlyLpOUBZLU4w8Zf+Qc1vlGXyhBpuPzN7G+C+wSZ2//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54276" name="AutoShape 10" descr="Αποτέλεσμα εικόνας για streptococcus throa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54277" name="5 - Τίτλος"/>
          <p:cNvSpPr>
            <a:spLocks noGrp="1"/>
          </p:cNvSpPr>
          <p:nvPr>
            <p:ph type="title"/>
          </p:nvPr>
        </p:nvSpPr>
        <p:spPr>
          <a:xfrm>
            <a:off x="457200" y="176213"/>
            <a:ext cx="8229600" cy="987425"/>
          </a:xfrm>
        </p:spPr>
        <p:txBody>
          <a:bodyPr/>
          <a:lstStyle/>
          <a:p>
            <a:pPr eaLnBrk="1" hangingPunct="1"/>
            <a:r>
              <a:rPr lang="el-GR" altLang="el-GR" smtClean="0"/>
              <a:t>Αμυγδαλίτιδα 1</a:t>
            </a:r>
            <a:r>
              <a:rPr lang="en-US" altLang="el-GR" smtClean="0"/>
              <a:t>/2</a:t>
            </a:r>
            <a:endParaRPr lang="el-GR" altLang="el-GR" smtClean="0"/>
          </a:p>
        </p:txBody>
      </p:sp>
      <p:pic>
        <p:nvPicPr>
          <p:cNvPr id="54278" name="Picture 1" descr="Blausen_0860_Tonsils&amp;Throat_Anatom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200150"/>
            <a:ext cx="570547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2"/>
          <p:cNvSpPr txBox="1">
            <a:spLocks noChangeArrowheads="1"/>
          </p:cNvSpPr>
          <p:nvPr/>
        </p:nvSpPr>
        <p:spPr bwMode="auto">
          <a:xfrm>
            <a:off x="6156325" y="5961063"/>
            <a:ext cx="23098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Αποτέλεσμα εικόνας για streptococcus throa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55299" name="AutoShape 4" descr="Αποτέλεσμα εικόνας για streptococcus throa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pic>
        <p:nvPicPr>
          <p:cNvPr id="55300" name="Picture 6" descr="A set of large tonsils in the back of the throat covered in white exud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3" y="1266825"/>
            <a:ext cx="49434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4 - Τίτλος"/>
          <p:cNvSpPr>
            <a:spLocks noGrp="1"/>
          </p:cNvSpPr>
          <p:nvPr>
            <p:ph type="title"/>
          </p:nvPr>
        </p:nvSpPr>
        <p:spPr>
          <a:xfrm>
            <a:off x="457200" y="274638"/>
            <a:ext cx="8229600" cy="987425"/>
          </a:xfrm>
        </p:spPr>
        <p:txBody>
          <a:bodyPr/>
          <a:lstStyle/>
          <a:p>
            <a:pPr eaLnBrk="1" hangingPunct="1"/>
            <a:r>
              <a:rPr lang="el-GR" altLang="el-GR" smtClean="0"/>
              <a:t>Αμυγδαλίτιδα 2</a:t>
            </a:r>
            <a:r>
              <a:rPr lang="en-US" altLang="el-GR" smtClean="0"/>
              <a:t>/2</a:t>
            </a:r>
            <a:endParaRPr lang="el-GR" altLang="el-GR" smtClean="0"/>
          </a:p>
        </p:txBody>
      </p:sp>
      <p:sp>
        <p:nvSpPr>
          <p:cNvPr id="55302" name="TextBox 1"/>
          <p:cNvSpPr txBox="1">
            <a:spLocks noChangeArrowheads="1"/>
          </p:cNvSpPr>
          <p:nvPr/>
        </p:nvSpPr>
        <p:spPr bwMode="auto">
          <a:xfrm>
            <a:off x="6659563" y="5949950"/>
            <a:ext cx="23098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http://upload.wikimedia.org/wikipedia/commons/thumb/a/a3/Scarlet_Fever.jpg/640px-Scarlet_F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92213"/>
            <a:ext cx="45370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2 - Τίτλος"/>
          <p:cNvSpPr>
            <a:spLocks noGrp="1"/>
          </p:cNvSpPr>
          <p:nvPr>
            <p:ph type="title"/>
          </p:nvPr>
        </p:nvSpPr>
        <p:spPr>
          <a:xfrm>
            <a:off x="468313" y="204788"/>
            <a:ext cx="8229600" cy="987425"/>
          </a:xfrm>
        </p:spPr>
        <p:txBody>
          <a:bodyPr/>
          <a:lstStyle/>
          <a:p>
            <a:pPr eaLnBrk="1" hangingPunct="1"/>
            <a:r>
              <a:rPr lang="el-GR" altLang="el-GR" smtClean="0"/>
              <a:t>Οστρακιά 1</a:t>
            </a:r>
            <a:r>
              <a:rPr lang="en-US" altLang="el-GR" smtClean="0"/>
              <a:t> </a:t>
            </a:r>
            <a:endParaRPr lang="el-GR" altLang="el-GR" smtClean="0"/>
          </a:p>
        </p:txBody>
      </p:sp>
      <p:sp>
        <p:nvSpPr>
          <p:cNvPr id="56324" name="TextBox 1"/>
          <p:cNvSpPr txBox="1">
            <a:spLocks noChangeArrowheads="1"/>
          </p:cNvSpPr>
          <p:nvPr/>
        </p:nvSpPr>
        <p:spPr bwMode="auto">
          <a:xfrm>
            <a:off x="6550025" y="6067425"/>
            <a:ext cx="23082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Τίτλος"/>
          <p:cNvSpPr>
            <a:spLocks noGrp="1"/>
          </p:cNvSpPr>
          <p:nvPr>
            <p:ph type="title"/>
          </p:nvPr>
        </p:nvSpPr>
        <p:spPr>
          <a:xfrm>
            <a:off x="457200" y="274638"/>
            <a:ext cx="8229600" cy="987425"/>
          </a:xfrm>
        </p:spPr>
        <p:txBody>
          <a:bodyPr/>
          <a:lstStyle/>
          <a:p>
            <a:pPr eaLnBrk="1" hangingPunct="1"/>
            <a:r>
              <a:rPr lang="el-GR" altLang="el-GR" smtClean="0"/>
              <a:t>Οστρακιά 2 καβαλιώτης</a:t>
            </a:r>
          </a:p>
        </p:txBody>
      </p:sp>
      <p:pic>
        <p:nvPicPr>
          <p:cNvPr id="57347" name="Picture 2" descr="C:\Users\user\Downloads\57-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1412875"/>
            <a:ext cx="3959225" cy="440055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περιεχομένου 2"/>
          <p:cNvSpPr>
            <a:spLocks noGrp="1"/>
          </p:cNvSpPr>
          <p:nvPr>
            <p:ph idx="1"/>
          </p:nvPr>
        </p:nvSpPr>
        <p:spPr>
          <a:xfrm>
            <a:off x="611188" y="620713"/>
            <a:ext cx="8229600" cy="5256212"/>
          </a:xfrm>
        </p:spPr>
        <p:txBody>
          <a:bodyPr/>
          <a:lstStyle/>
          <a:p>
            <a:pPr eaLnBrk="1" hangingPunct="1">
              <a:lnSpc>
                <a:spcPct val="90000"/>
              </a:lnSpc>
              <a:buFont typeface="Wingdings 3" panose="05040102010807070707" pitchFamily="18" charset="2"/>
              <a:buChar char=""/>
            </a:pPr>
            <a:r>
              <a:rPr lang="el-GR" altLang="el-GR" b="1" dirty="0" smtClean="0">
                <a:solidFill>
                  <a:srgbClr val="404040"/>
                </a:solidFill>
              </a:rPr>
              <a:t>Λοιμώδη ή μεταδοτικά </a:t>
            </a:r>
            <a:r>
              <a:rPr lang="el-GR" altLang="el-GR" dirty="0" smtClean="0">
                <a:solidFill>
                  <a:srgbClr val="404040"/>
                </a:solidFill>
              </a:rPr>
              <a:t>ονομάζονται τα νοσήματα που οφείλονται σε «λοιμογόνους» παράγοντες, δηλαδή μικροοργανισμούς. (Λοιμός= επιδημία). </a:t>
            </a:r>
          </a:p>
          <a:p>
            <a:pPr eaLnBrk="1" hangingPunct="1">
              <a:lnSpc>
                <a:spcPct val="90000"/>
              </a:lnSpc>
              <a:buFont typeface="Wingdings 3" panose="05040102010807070707" pitchFamily="18" charset="2"/>
              <a:buChar char=""/>
            </a:pPr>
            <a:endParaRPr lang="el-GR" altLang="el-GR" dirty="0" smtClean="0">
              <a:solidFill>
                <a:srgbClr val="404040"/>
              </a:solidFill>
            </a:endParaRPr>
          </a:p>
          <a:p>
            <a:pPr eaLnBrk="1" hangingPunct="1">
              <a:lnSpc>
                <a:spcPct val="90000"/>
              </a:lnSpc>
              <a:buFont typeface="Wingdings 3" panose="05040102010807070707" pitchFamily="18" charset="2"/>
              <a:buNone/>
            </a:pPr>
            <a:r>
              <a:rPr lang="el-GR" altLang="el-GR" b="1" dirty="0" smtClean="0">
                <a:solidFill>
                  <a:srgbClr val="404040"/>
                </a:solidFill>
              </a:rPr>
              <a:t>ΛΟΙΜΟΓΟΝΟΙ ΠΑΡΑΓΟΝΤΕΣ</a:t>
            </a:r>
            <a:r>
              <a:rPr lang="en-US" altLang="el-GR" b="1" dirty="0" smtClean="0">
                <a:solidFill>
                  <a:srgbClr val="404040"/>
                </a:solidFill>
              </a:rPr>
              <a:t>:</a:t>
            </a:r>
            <a:endParaRPr lang="el-GR" altLang="el-GR" dirty="0" smtClean="0">
              <a:solidFill>
                <a:srgbClr val="404040"/>
              </a:solidFill>
            </a:endParaRPr>
          </a:p>
          <a:p>
            <a:pPr eaLnBrk="1" hangingPunct="1">
              <a:lnSpc>
                <a:spcPct val="90000"/>
              </a:lnSpc>
              <a:buFont typeface="Wingdings 3" panose="05040102010807070707" pitchFamily="18" charset="2"/>
              <a:buChar char=""/>
            </a:pPr>
            <a:r>
              <a:rPr lang="el-GR" altLang="el-GR" dirty="0" smtClean="0">
                <a:solidFill>
                  <a:srgbClr val="404040"/>
                </a:solidFill>
              </a:rPr>
              <a:t>Ιοί</a:t>
            </a:r>
          </a:p>
          <a:p>
            <a:pPr eaLnBrk="1" hangingPunct="1">
              <a:lnSpc>
                <a:spcPct val="90000"/>
              </a:lnSpc>
              <a:buFont typeface="Wingdings 3" panose="05040102010807070707" pitchFamily="18" charset="2"/>
              <a:buChar char=""/>
            </a:pPr>
            <a:r>
              <a:rPr lang="el-GR" altLang="el-GR" dirty="0" smtClean="0">
                <a:solidFill>
                  <a:srgbClr val="404040"/>
                </a:solidFill>
              </a:rPr>
              <a:t>Βακτήρια </a:t>
            </a:r>
            <a:endParaRPr lang="el-GR" altLang="el-GR" dirty="0" smtClean="0">
              <a:solidFill>
                <a:srgbClr val="404040"/>
              </a:solidFill>
            </a:endParaRPr>
          </a:p>
          <a:p>
            <a:pPr eaLnBrk="1" hangingPunct="1">
              <a:lnSpc>
                <a:spcPct val="90000"/>
              </a:lnSpc>
              <a:buFont typeface="Wingdings 3" panose="05040102010807070707" pitchFamily="18" charset="2"/>
              <a:buChar char=""/>
            </a:pPr>
            <a:r>
              <a:rPr lang="el-GR" altLang="el-GR" dirty="0" smtClean="0">
                <a:solidFill>
                  <a:srgbClr val="404040"/>
                </a:solidFill>
              </a:rPr>
              <a:t>Μύκητες</a:t>
            </a:r>
          </a:p>
          <a:p>
            <a:pPr eaLnBrk="1" hangingPunct="1">
              <a:lnSpc>
                <a:spcPct val="90000"/>
              </a:lnSpc>
              <a:buFont typeface="Wingdings 3" panose="05040102010807070707" pitchFamily="18" charset="2"/>
              <a:buChar char=""/>
            </a:pPr>
            <a:r>
              <a:rPr lang="el-GR" altLang="el-GR" dirty="0" smtClean="0">
                <a:solidFill>
                  <a:srgbClr val="404040"/>
                </a:solidFill>
              </a:rPr>
              <a:t>Παράσιτα</a:t>
            </a:r>
          </a:p>
          <a:p>
            <a:pPr eaLnBrk="1" hangingPunct="1">
              <a:lnSpc>
                <a:spcPct val="90000"/>
              </a:lnSpc>
              <a:buFont typeface="Wingdings 3" panose="05040102010807070707" pitchFamily="18" charset="2"/>
              <a:buNone/>
            </a:pPr>
            <a:r>
              <a:rPr lang="en-US" altLang="el-GR" b="1" i="1" dirty="0" smtClean="0">
                <a:solidFill>
                  <a:srgbClr val="404040"/>
                </a:solidFill>
              </a:rPr>
              <a:t> </a:t>
            </a:r>
            <a:endParaRPr lang="el-GR" altLang="el-GR" dirty="0" smtClean="0">
              <a:solidFill>
                <a:srgbClr val="40404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4 - Τίτλος"/>
          <p:cNvSpPr>
            <a:spLocks noGrp="1"/>
          </p:cNvSpPr>
          <p:nvPr>
            <p:ph type="title"/>
          </p:nvPr>
        </p:nvSpPr>
        <p:spPr>
          <a:xfrm>
            <a:off x="457200" y="274638"/>
            <a:ext cx="8229600" cy="987425"/>
          </a:xfrm>
        </p:spPr>
        <p:txBody>
          <a:bodyPr/>
          <a:lstStyle/>
          <a:p>
            <a:pPr eaLnBrk="1" hangingPunct="1"/>
            <a:r>
              <a:rPr lang="el-GR" altLang="el-GR" smtClean="0"/>
              <a:t>Σταφυλόκοκκος</a:t>
            </a:r>
          </a:p>
        </p:txBody>
      </p:sp>
      <p:pic>
        <p:nvPicPr>
          <p:cNvPr id="58371" name="Picture 1" descr="Staphylococcus_aureus_VISA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1341438"/>
            <a:ext cx="5976937"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2"/>
          <p:cNvSpPr txBox="1">
            <a:spLocks noChangeArrowheads="1"/>
          </p:cNvSpPr>
          <p:nvPr/>
        </p:nvSpPr>
        <p:spPr bwMode="auto">
          <a:xfrm>
            <a:off x="6516688" y="5805488"/>
            <a:ext cx="23082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4 - Τίτλος"/>
          <p:cNvSpPr>
            <a:spLocks noGrp="1"/>
          </p:cNvSpPr>
          <p:nvPr>
            <p:ph type="title"/>
          </p:nvPr>
        </p:nvSpPr>
        <p:spPr>
          <a:xfrm>
            <a:off x="457200" y="274638"/>
            <a:ext cx="8229600" cy="987425"/>
          </a:xfrm>
        </p:spPr>
        <p:txBody>
          <a:bodyPr/>
          <a:lstStyle/>
          <a:p>
            <a:pPr eaLnBrk="1" hangingPunct="1"/>
            <a:r>
              <a:rPr lang="el-GR" altLang="el-GR" smtClean="0"/>
              <a:t>Μηνιγγιτιδόκοκκος</a:t>
            </a:r>
          </a:p>
        </p:txBody>
      </p:sp>
      <p:pic>
        <p:nvPicPr>
          <p:cNvPr id="59395" name="Picture 1" descr="Meningitis_Histopatholog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1412875"/>
            <a:ext cx="50069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2"/>
          <p:cNvSpPr txBox="1">
            <a:spLocks noChangeArrowheads="1"/>
          </p:cNvSpPr>
          <p:nvPr/>
        </p:nvSpPr>
        <p:spPr bwMode="auto">
          <a:xfrm>
            <a:off x="6376988" y="5949950"/>
            <a:ext cx="23098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en.wikipedia.org</a:t>
            </a:r>
          </a:p>
          <a:p>
            <a:pPr>
              <a:spcBef>
                <a:spcPct val="0"/>
              </a:spcBef>
              <a:buFontTx/>
              <a:buNone/>
            </a:pPr>
            <a:endParaRPr lang="en-US" altLang="el-GR" sz="1800">
              <a:latin typeface="Arial" panose="020B0604020202020204" pitchFamily="34"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Nd9GcR_z_yFdYegHZ9LRWKV1jw9W12YcAwjer2SyjNBk806TgOwDBq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484313"/>
            <a:ext cx="264636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4 - Τίτλος"/>
          <p:cNvSpPr>
            <a:spLocks noGrp="1"/>
          </p:cNvSpPr>
          <p:nvPr>
            <p:ph type="title"/>
          </p:nvPr>
        </p:nvSpPr>
        <p:spPr>
          <a:xfrm>
            <a:off x="457200" y="274638"/>
            <a:ext cx="8229600" cy="987425"/>
          </a:xfrm>
        </p:spPr>
        <p:txBody>
          <a:bodyPr/>
          <a:lstStyle/>
          <a:p>
            <a:pPr eaLnBrk="1" hangingPunct="1"/>
            <a:r>
              <a:rPr lang="en-US" altLang="el-GR" smtClean="0"/>
              <a:t/>
            </a:r>
            <a:br>
              <a:rPr lang="en-US" altLang="el-GR" smtClean="0"/>
            </a:br>
            <a:r>
              <a:rPr lang="el-GR" altLang="el-GR" smtClean="0"/>
              <a:t>Μηνιγγίτιδα</a:t>
            </a:r>
            <a:r>
              <a:rPr lang="en-US" altLang="el-GR" smtClean="0"/>
              <a:t>  1/2</a:t>
            </a:r>
            <a:r>
              <a:rPr lang="el-GR" altLang="el-GR" smtClean="0"/>
              <a:t/>
            </a:r>
            <a:br>
              <a:rPr lang="el-GR" altLang="el-GR" smtClean="0"/>
            </a:br>
            <a:endParaRPr lang="el-GR" altLang="el-GR" smtClean="0"/>
          </a:p>
        </p:txBody>
      </p:sp>
      <p:sp>
        <p:nvSpPr>
          <p:cNvPr id="60420" name="6 - Ορθογώνιο"/>
          <p:cNvSpPr>
            <a:spLocks noChangeArrowheads="1"/>
          </p:cNvSpPr>
          <p:nvPr/>
        </p:nvSpPr>
        <p:spPr bwMode="auto">
          <a:xfrm>
            <a:off x="827088" y="5732463"/>
            <a:ext cx="807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a:latin typeface="Arial" panose="020B0604020202020204" pitchFamily="34" charset="0"/>
              </a:rPr>
              <a:t>Οι μήνιγγες αποτελούν τα τρία προστατευτικά περιβλήματα του εγκεφάλου.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a:xfrm>
            <a:off x="457200" y="274638"/>
            <a:ext cx="8229600" cy="987425"/>
          </a:xfrm>
        </p:spPr>
        <p:txBody>
          <a:bodyPr/>
          <a:lstStyle/>
          <a:p>
            <a:pPr eaLnBrk="1" hangingPunct="1"/>
            <a:r>
              <a:rPr lang="el-GR" altLang="el-GR" smtClean="0"/>
              <a:t>Μηνιγγίτιδα</a:t>
            </a:r>
            <a:r>
              <a:rPr lang="en-US" altLang="el-GR" smtClean="0"/>
              <a:t> 2/2</a:t>
            </a:r>
            <a:endParaRPr lang="el-GR" altLang="el-GR" smtClean="0"/>
          </a:p>
        </p:txBody>
      </p:sp>
      <p:sp>
        <p:nvSpPr>
          <p:cNvPr id="61443" name="2 - Θέση περιεχομένου"/>
          <p:cNvSpPr>
            <a:spLocks noGrp="1"/>
          </p:cNvSpPr>
          <p:nvPr>
            <p:ph idx="1"/>
          </p:nvPr>
        </p:nvSpPr>
        <p:spPr/>
        <p:txBody>
          <a:bodyPr/>
          <a:lstStyle/>
          <a:p>
            <a:pPr eaLnBrk="1" hangingPunct="1">
              <a:buFont typeface="Arial" panose="020B0604020202020204" pitchFamily="34" charset="0"/>
              <a:buNone/>
            </a:pPr>
            <a:r>
              <a:rPr lang="en-US" altLang="el-GR" smtClean="0"/>
              <a:t>    </a:t>
            </a:r>
            <a:r>
              <a:rPr lang="el-GR" altLang="el-GR" smtClean="0"/>
              <a:t>Μηνιγγίτιδα ονομάζουμε τη μόλυνση και φλεγμονή των μηνίγγων. Πολλοί λοιμογόνοι παράγοντες, μικρόβια, ιοί, μύκητες, μπορεί να διεισδύσουν στις μήνιγγες και να προκαλέσουν φλεγμονή και </a:t>
            </a:r>
            <a:br>
              <a:rPr lang="el-GR" altLang="el-GR" smtClean="0"/>
            </a:br>
            <a:r>
              <a:rPr lang="el-GR" altLang="el-GR" smtClean="0"/>
              <a:t>αλλοιώσεις στις μήνιγγες και την εγκεφαλική ουσία.</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3 - Ορθογώνιο"/>
          <p:cNvSpPr>
            <a:spLocks noChangeArrowheads="1"/>
          </p:cNvSpPr>
          <p:nvPr/>
        </p:nvSpPr>
        <p:spPr bwMode="auto">
          <a:xfrm>
            <a:off x="1042988" y="1125538"/>
            <a:ext cx="73453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3600"/>
              <a:t>Η πλειοψηφία των κρουσμάτων σε παιδιά &lt;5 ετών</a:t>
            </a:r>
            <a:r>
              <a:rPr lang="en-US" altLang="el-GR" sz="3600"/>
              <a:t>, </a:t>
            </a:r>
            <a:r>
              <a:rPr lang="el-GR" altLang="el-GR" sz="3600"/>
              <a:t>αλλά και σε εφήβους.</a:t>
            </a:r>
          </a:p>
          <a:p>
            <a:pPr>
              <a:spcBef>
                <a:spcPct val="0"/>
              </a:spcBef>
              <a:buFontTx/>
              <a:buNone/>
            </a:pPr>
            <a:r>
              <a:rPr lang="el-GR" altLang="el-GR" sz="3600"/>
              <a:t>Εκδηλώσεις: Πυρετός, έμετοι, κεφαλαλγία, αυχενική δυσκαμψία, σπασμοί, κώμα.</a:t>
            </a:r>
          </a:p>
          <a:p>
            <a:pPr>
              <a:spcBef>
                <a:spcPct val="0"/>
              </a:spcBef>
              <a:buFontTx/>
              <a:buNone/>
            </a:pPr>
            <a:r>
              <a:rPr lang="el-GR" altLang="el-GR" sz="3600"/>
              <a:t>Διάγνωση με  Οσφυονωτιαία παρακέντηση.</a:t>
            </a:r>
          </a:p>
          <a:p>
            <a:pPr>
              <a:spcBef>
                <a:spcPct val="0"/>
              </a:spcBef>
              <a:buFontTx/>
              <a:buNone/>
            </a:pPr>
            <a:endParaRPr lang="el-GR" altLang="el-GR" sz="1800">
              <a:latin typeface="Arial" panose="020B0604020202020204" pitchFamily="34"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2 - Τίτλος"/>
          <p:cNvSpPr>
            <a:spLocks noGrp="1"/>
          </p:cNvSpPr>
          <p:nvPr>
            <p:ph type="title"/>
          </p:nvPr>
        </p:nvSpPr>
        <p:spPr>
          <a:xfrm>
            <a:off x="457200" y="274638"/>
            <a:ext cx="8229600" cy="987425"/>
          </a:xfrm>
        </p:spPr>
        <p:txBody>
          <a:bodyPr/>
          <a:lstStyle/>
          <a:p>
            <a:pPr eaLnBrk="1" hangingPunct="1"/>
            <a:r>
              <a:rPr lang="el-GR" altLang="el-GR" smtClean="0"/>
              <a:t>Μηνιγγίτιδα-συμπτώματα</a:t>
            </a:r>
          </a:p>
        </p:txBody>
      </p:sp>
      <p:pic>
        <p:nvPicPr>
          <p:cNvPr id="63491" name="Picture 1" descr="351px-Symptoms_of_Meningiti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335088"/>
            <a:ext cx="413385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2"/>
          <p:cNvSpPr txBox="1">
            <a:spLocks noChangeArrowheads="1"/>
          </p:cNvSpPr>
          <p:nvPr/>
        </p:nvSpPr>
        <p:spPr bwMode="auto">
          <a:xfrm>
            <a:off x="6767513" y="6154738"/>
            <a:ext cx="22748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200" i="1">
                <a:latin typeface="Arial" panose="020B0604020202020204" pitchFamily="34" charset="0"/>
              </a:rPr>
              <a:t>Πηγή: </a:t>
            </a:r>
            <a:r>
              <a:rPr lang="en-US" altLang="el-GR" sz="1200" i="1">
                <a:latin typeface="Arial" panose="020B0604020202020204" pitchFamily="34" charset="0"/>
              </a:rPr>
              <a:t>commons.wikimedia.org</a:t>
            </a:r>
          </a:p>
          <a:p>
            <a:pPr>
              <a:spcBef>
                <a:spcPct val="0"/>
              </a:spcBef>
              <a:buFontTx/>
              <a:buNone/>
            </a:pPr>
            <a:endParaRPr lang="en-US" altLang="el-GR" sz="1400">
              <a:latin typeface="Arial" panose="020B0604020202020204" pitchFamily="34"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2 - Θέση περιεχομένου"/>
          <p:cNvSpPr>
            <a:spLocks noGrp="1"/>
          </p:cNvSpPr>
          <p:nvPr>
            <p:ph idx="1"/>
          </p:nvPr>
        </p:nvSpPr>
        <p:spPr>
          <a:xfrm>
            <a:off x="611188" y="1125538"/>
            <a:ext cx="8229600" cy="4525962"/>
          </a:xfrm>
        </p:spPr>
        <p:txBody>
          <a:bodyPr/>
          <a:lstStyle/>
          <a:p>
            <a:pPr eaLnBrk="1" hangingPunct="1"/>
            <a:r>
              <a:rPr lang="el-GR" altLang="el-GR" b="1" smtClean="0"/>
              <a:t>Θνητότητα 1-5%.  Επιπλοκές 10%.</a:t>
            </a:r>
            <a:r>
              <a:rPr lang="el-GR" altLang="el-GR" smtClean="0"/>
              <a:t>  (υδροκέφαλος, κώφωση, σπασμοί, διαταραχές του λόγου και της συμπεριφοράς).</a:t>
            </a:r>
          </a:p>
          <a:p>
            <a:pPr eaLnBrk="1" hangingPunct="1"/>
            <a:r>
              <a:rPr lang="el-GR" altLang="el-GR" smtClean="0"/>
              <a:t>Θεραπεία στο Νοσοκομείο με αντιβιοτικά.</a:t>
            </a:r>
          </a:p>
          <a:p>
            <a:pPr eaLnBrk="1" hangingPunct="1"/>
            <a:r>
              <a:rPr lang="el-GR" altLang="el-GR" smtClean="0"/>
              <a:t>Μετάδοση: σταγονίδια μικροβιοφορέων.</a:t>
            </a:r>
          </a:p>
          <a:p>
            <a:pPr eaLnBrk="1" hangingPunct="1"/>
            <a:r>
              <a:rPr lang="el-GR" altLang="el-GR" smtClean="0"/>
              <a:t>Συχνά σε οικογένειες με χαμηλό βιοτικό επίπεδο – ιδρύματα.</a:t>
            </a:r>
          </a:p>
          <a:p>
            <a:pPr eaLnBrk="1" hangingPunct="1"/>
            <a:endParaRPr lang="el-GR" altLang="el-GR"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rot="10800000" flipV="1">
            <a:off x="468313" y="1125538"/>
            <a:ext cx="8281987"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b="1"/>
              <a:t>Πρόληψη μετάδοσης: </a:t>
            </a:r>
            <a:endParaRPr lang="en-US" altLang="el-GR" b="1"/>
          </a:p>
          <a:p>
            <a:pPr>
              <a:spcBef>
                <a:spcPct val="0"/>
              </a:spcBef>
              <a:buFontTx/>
              <a:buNone/>
            </a:pPr>
            <a:r>
              <a:rPr lang="en-US" altLang="el-GR"/>
              <a:t>X</a:t>
            </a:r>
            <a:r>
              <a:rPr lang="el-GR" altLang="el-GR"/>
              <a:t>ορήγηση αντιβίωσης για 2 μέρες στα μέλη της οικογένειας και στο προσωπικό των παιδικών σταθμών. </a:t>
            </a:r>
          </a:p>
          <a:p>
            <a:pPr>
              <a:spcBef>
                <a:spcPct val="0"/>
              </a:spcBef>
              <a:buFontTx/>
              <a:buNone/>
            </a:pPr>
            <a:r>
              <a:rPr lang="el-GR" altLang="el-GR"/>
              <a:t>Δεν χρειάζεται απολύμανση του σχολείου στο οποίο συνέβη ένα κρούσμα, αλλά πολλές φορές γίνεται για ψυχολογικούς λόγους.</a:t>
            </a:r>
          </a:p>
          <a:p>
            <a:pPr>
              <a:spcBef>
                <a:spcPct val="0"/>
              </a:spcBef>
              <a:buFontTx/>
              <a:buNone/>
            </a:pPr>
            <a:endParaRPr lang="el-GR" altLang="el-GR"/>
          </a:p>
          <a:p>
            <a:pPr>
              <a:spcBef>
                <a:spcPct val="0"/>
              </a:spcBef>
              <a:buFontTx/>
              <a:buNone/>
            </a:pPr>
            <a:r>
              <a:rPr lang="el-GR" altLang="el-GR"/>
              <a:t>Εμβολιασμός.</a:t>
            </a:r>
          </a:p>
        </p:txBody>
      </p:sp>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Τίτλος"/>
          <p:cNvSpPr>
            <a:spLocks noGrp="1"/>
          </p:cNvSpPr>
          <p:nvPr>
            <p:ph type="title"/>
          </p:nvPr>
        </p:nvSpPr>
        <p:spPr>
          <a:xfrm>
            <a:off x="457200" y="274638"/>
            <a:ext cx="8229600" cy="987425"/>
          </a:xfrm>
        </p:spPr>
        <p:txBody>
          <a:bodyPr/>
          <a:lstStyle/>
          <a:p>
            <a:pPr eaLnBrk="1" hangingPunct="1"/>
            <a:r>
              <a:rPr lang="el-GR" altLang="el-GR" smtClean="0"/>
              <a:t>Κοκκύτης</a:t>
            </a:r>
          </a:p>
        </p:txBody>
      </p:sp>
      <p:sp>
        <p:nvSpPr>
          <p:cNvPr id="66563" name="2 - Θέση περιεχομένου"/>
          <p:cNvSpPr>
            <a:spLocks noGrp="1"/>
          </p:cNvSpPr>
          <p:nvPr>
            <p:ph idx="1"/>
          </p:nvPr>
        </p:nvSpPr>
        <p:spPr/>
        <p:txBody>
          <a:bodyPr/>
          <a:lstStyle/>
          <a:p>
            <a:pPr eaLnBrk="1" hangingPunct="1"/>
            <a:r>
              <a:rPr lang="el-GR" altLang="el-GR" smtClean="0"/>
              <a:t>Μετάδοση με σταγονίδια (βήχας).  </a:t>
            </a:r>
          </a:p>
          <a:p>
            <a:pPr eaLnBrk="1" hangingPunct="1"/>
            <a:r>
              <a:rPr lang="el-GR" altLang="el-GR" smtClean="0"/>
              <a:t>Βαρύτερος στα βρέφη (θνητότητα 0,2%) – νοσηλεία στο νοσοκομείο.</a:t>
            </a:r>
          </a:p>
          <a:p>
            <a:pPr eaLnBrk="1" hangingPunct="1"/>
            <a:r>
              <a:rPr lang="el-GR" altLang="el-GR" smtClean="0"/>
              <a:t>Επιπλοκές: πνευμονία, σπασμοί, εγκεφαλική αιμορραγία.</a:t>
            </a:r>
          </a:p>
          <a:p>
            <a:pPr eaLnBrk="1" hangingPunct="1"/>
            <a:r>
              <a:rPr lang="el-GR" altLang="el-GR" smtClean="0"/>
              <a:t>Πρόληψη: Εμβόλιο.  (Τριπλό: Διφθερίτιδα – Κοκκύτης – Τέτανος).</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Αποτέλεσμα εικόνας για TETANU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67587" name="4 - Τίτλος"/>
          <p:cNvSpPr>
            <a:spLocks noGrp="1"/>
          </p:cNvSpPr>
          <p:nvPr>
            <p:ph type="title"/>
          </p:nvPr>
        </p:nvSpPr>
        <p:spPr>
          <a:xfrm>
            <a:off x="457200" y="274638"/>
            <a:ext cx="8229600" cy="987425"/>
          </a:xfrm>
        </p:spPr>
        <p:txBody>
          <a:bodyPr/>
          <a:lstStyle/>
          <a:p>
            <a:pPr eaLnBrk="1" hangingPunct="1"/>
            <a:r>
              <a:rPr lang="el-GR" altLang="el-GR" smtClean="0"/>
              <a:t>Τέτανος </a:t>
            </a:r>
            <a:r>
              <a:rPr lang="en-US" altLang="el-GR" smtClean="0"/>
              <a:t> 1/2</a:t>
            </a:r>
            <a:endParaRPr lang="el-GR" altLang="el-GR" smtClean="0"/>
          </a:p>
        </p:txBody>
      </p:sp>
      <p:pic>
        <p:nvPicPr>
          <p:cNvPr id="67588" name="Picture 1" descr="risus+sardonic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39888"/>
            <a:ext cx="2520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descr="tetanu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38300"/>
            <a:ext cx="4344988"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3"/>
          <p:cNvSpPr txBox="1">
            <a:spLocks noChangeArrowheads="1"/>
          </p:cNvSpPr>
          <p:nvPr/>
        </p:nvSpPr>
        <p:spPr bwMode="auto">
          <a:xfrm>
            <a:off x="6227763" y="5732463"/>
            <a:ext cx="2674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a:t>
            </a:r>
            <a:r>
              <a:rPr lang="en-US" altLang="el-GR" sz="1600" i="1">
                <a:latin typeface="Arial" panose="020B0604020202020204" pitchFamily="34" charset="0"/>
              </a:rPr>
              <a:t> schnuffel7.npage.de</a:t>
            </a:r>
          </a:p>
          <a:p>
            <a:pPr>
              <a:spcBef>
                <a:spcPct val="0"/>
              </a:spcBef>
              <a:buFontTx/>
              <a:buNone/>
            </a:pPr>
            <a:r>
              <a:rPr lang="en-US" altLang="el-GR" sz="1600" i="1">
                <a:latin typeface="Arial" panose="020B0604020202020204" pitchFamily="34" charset="0"/>
              </a:rPr>
              <a:t>          </a:t>
            </a:r>
            <a:r>
              <a:rPr lang="el-GR" altLang="el-GR" sz="1600" i="1">
                <a:latin typeface="Arial" panose="020B0604020202020204" pitchFamily="34" charset="0"/>
              </a:rPr>
              <a:t> </a:t>
            </a:r>
            <a:r>
              <a:rPr lang="en-US" altLang="el-GR" sz="1600" i="1">
                <a:latin typeface="Arial" panose="020B0604020202020204" pitchFamily="34" charset="0"/>
              </a:rPr>
              <a:t>empills.com</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539750" y="476250"/>
            <a:ext cx="8229600" cy="652463"/>
          </a:xfrm>
        </p:spPr>
        <p:txBody>
          <a:bodyPr/>
          <a:lstStyle/>
          <a:p>
            <a:pPr eaLnBrk="1" hangingPunct="1"/>
            <a:r>
              <a:rPr lang="el-GR" altLang="el-GR" smtClean="0"/>
              <a:t>Ένας αόρατος μικρόκοσμος...</a:t>
            </a:r>
          </a:p>
        </p:txBody>
      </p:sp>
      <p:sp>
        <p:nvSpPr>
          <p:cNvPr id="12291" name="Rectangle 3"/>
          <p:cNvSpPr>
            <a:spLocks noGrp="1" noRot="1" noChangeArrowheads="1"/>
          </p:cNvSpPr>
          <p:nvPr>
            <p:ph idx="1"/>
          </p:nvPr>
        </p:nvSpPr>
        <p:spPr>
          <a:xfrm>
            <a:off x="468313" y="1557338"/>
            <a:ext cx="8229600" cy="3776662"/>
          </a:xfrm>
        </p:spPr>
        <p:txBody>
          <a:bodyPr/>
          <a:lstStyle/>
          <a:p>
            <a:pPr eaLnBrk="1" hangingPunct="1">
              <a:buFont typeface="Wingdings" panose="05000000000000000000" pitchFamily="2" charset="2"/>
              <a:buNone/>
            </a:pPr>
            <a:r>
              <a:rPr lang="en-US" altLang="el-GR" smtClean="0"/>
              <a:t>   </a:t>
            </a:r>
            <a:r>
              <a:rPr lang="el-GR" altLang="el-GR" smtClean="0"/>
              <a:t>Ένας ιός είναι 100 φορές μικρότερος από ένα μικρόβιο. </a:t>
            </a:r>
          </a:p>
          <a:p>
            <a:pPr eaLnBrk="1" hangingPunct="1">
              <a:buFont typeface="Wingdings" panose="05000000000000000000" pitchFamily="2" charset="2"/>
              <a:buNone/>
            </a:pPr>
            <a:r>
              <a:rPr lang="el-GR" altLang="el-GR" smtClean="0"/>
              <a:t>   Το μικρόβιο είναι 10 φορές μικρότερο από ένα ανθρώπινο κύτταρο, ενώ η διάμετρος του ανθρώπινου κυττάρου είναι 10 φορές μικρότερη από τη διάμετρο μιας ανθρώπινης τρίχας.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p:cNvSpPr>
            <a:spLocks noGrp="1"/>
          </p:cNvSpPr>
          <p:nvPr>
            <p:ph type="title"/>
          </p:nvPr>
        </p:nvSpPr>
        <p:spPr>
          <a:xfrm>
            <a:off x="457200" y="274638"/>
            <a:ext cx="8229600" cy="987425"/>
          </a:xfrm>
        </p:spPr>
        <p:txBody>
          <a:bodyPr/>
          <a:lstStyle/>
          <a:p>
            <a:pPr eaLnBrk="1" hangingPunct="1"/>
            <a:r>
              <a:rPr lang="en-US" altLang="el-GR" smtClean="0"/>
              <a:t>T</a:t>
            </a:r>
            <a:r>
              <a:rPr lang="el-GR" altLang="el-GR" smtClean="0"/>
              <a:t>έτανος</a:t>
            </a:r>
            <a:r>
              <a:rPr lang="en-US" altLang="el-GR" smtClean="0"/>
              <a:t> 2/2</a:t>
            </a:r>
            <a:endParaRPr lang="el-GR" altLang="el-GR" smtClean="0"/>
          </a:p>
        </p:txBody>
      </p:sp>
      <p:sp>
        <p:nvSpPr>
          <p:cNvPr id="68611" name="2 - Θέση περιεχομένου"/>
          <p:cNvSpPr>
            <a:spLocks noGrp="1"/>
          </p:cNvSpPr>
          <p:nvPr>
            <p:ph idx="1"/>
          </p:nvPr>
        </p:nvSpPr>
        <p:spPr/>
        <p:txBody>
          <a:bodyPr/>
          <a:lstStyle/>
          <a:p>
            <a:pPr eaLnBrk="1" hangingPunct="1"/>
            <a:r>
              <a:rPr lang="el-GR" altLang="el-GR" smtClean="0"/>
              <a:t>Το Κλωστηρίδιο του τετάνου σχηματίζει σπόρους, οι οποίοι του επιτρέπουν να επιβιώσει για μεγάλα χρονικά διαστήματα στο χώμα.</a:t>
            </a:r>
          </a:p>
          <a:p>
            <a:pPr eaLnBrk="1" hangingPunct="1"/>
            <a:r>
              <a:rPr lang="el-GR" altLang="el-GR" smtClean="0"/>
              <a:t>Εισέρχεται στο σώμα  αν επέλθει λύση της συνέχειας του δέρματος (τραύμα ή έγκαυμα), οπότε πολλαπλασιάζεται και παράγει τοξίνη -&gt; συσπάσεις και δυσκαμψία των μυών.</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3 - Ορθογώνιο"/>
          <p:cNvSpPr>
            <a:spLocks noChangeArrowheads="1"/>
          </p:cNvSpPr>
          <p:nvPr/>
        </p:nvSpPr>
        <p:spPr bwMode="auto">
          <a:xfrm>
            <a:off x="827088" y="1341438"/>
            <a:ext cx="79930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4000"/>
              <a:t>Χρόνος επώασης 3 μέρες – 3 εβδομάδες.</a:t>
            </a:r>
          </a:p>
          <a:p>
            <a:pPr>
              <a:spcBef>
                <a:spcPct val="0"/>
              </a:spcBef>
              <a:buFontTx/>
              <a:buNone/>
            </a:pPr>
            <a:r>
              <a:rPr lang="el-GR" altLang="el-GR" sz="4000"/>
              <a:t>Θνητότητα 10 – 40%.</a:t>
            </a:r>
          </a:p>
          <a:p>
            <a:pPr>
              <a:spcBef>
                <a:spcPct val="0"/>
              </a:spcBef>
              <a:buFontTx/>
              <a:buNone/>
            </a:pPr>
            <a:r>
              <a:rPr lang="el-GR" altLang="el-GR" sz="4000"/>
              <a:t>Πρόληψη: Καθορισμός τραύματος – Πενικιλίνη,</a:t>
            </a:r>
            <a:r>
              <a:rPr lang="en-US" altLang="el-GR" sz="4000"/>
              <a:t> </a:t>
            </a:r>
            <a:r>
              <a:rPr lang="el-GR" altLang="el-GR" sz="4000"/>
              <a:t>Αντιτετανικός ορός – Εμβολιασμός</a:t>
            </a:r>
          </a:p>
        </p:txBody>
      </p:sp>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Τίτλος"/>
          <p:cNvSpPr>
            <a:spLocks noGrp="1"/>
          </p:cNvSpPr>
          <p:nvPr>
            <p:ph type="title"/>
          </p:nvPr>
        </p:nvSpPr>
        <p:spPr>
          <a:xfrm>
            <a:off x="457200" y="274638"/>
            <a:ext cx="8229600" cy="987425"/>
          </a:xfrm>
        </p:spPr>
        <p:txBody>
          <a:bodyPr/>
          <a:lstStyle/>
          <a:p>
            <a:pPr eaLnBrk="1" hangingPunct="1"/>
            <a:r>
              <a:rPr lang="el-GR" altLang="el-GR" smtClean="0"/>
              <a:t>Αντιβιοτικά</a:t>
            </a:r>
          </a:p>
        </p:txBody>
      </p:sp>
      <p:sp>
        <p:nvSpPr>
          <p:cNvPr id="70659" name="2 - Θέση περιεχομένου"/>
          <p:cNvSpPr>
            <a:spLocks noGrp="1"/>
          </p:cNvSpPr>
          <p:nvPr>
            <p:ph idx="1"/>
          </p:nvPr>
        </p:nvSpPr>
        <p:spPr>
          <a:xfrm>
            <a:off x="457200" y="1484313"/>
            <a:ext cx="8507413" cy="4525962"/>
          </a:xfrm>
        </p:spPr>
        <p:txBody>
          <a:bodyPr/>
          <a:lstStyle/>
          <a:p>
            <a:pPr eaLnBrk="1" hangingPunct="1">
              <a:buFont typeface="Arial" panose="020B0604020202020204" pitchFamily="34" charset="0"/>
              <a:buNone/>
            </a:pPr>
            <a:r>
              <a:rPr lang="el-GR" altLang="el-GR" smtClean="0"/>
              <a:t>   Ουσίες με</a:t>
            </a:r>
            <a:r>
              <a:rPr lang="el-GR" altLang="el-GR" b="1" smtClean="0"/>
              <a:t> </a:t>
            </a:r>
            <a:r>
              <a:rPr lang="el-GR" altLang="el-GR" smtClean="0"/>
              <a:t>αντιβακτηριακή δράση. Οι πρώτες αντιβιοτικές ενώσεις που χρησιμοποιήθηκαν στη σύγχρονη ιατρική παρήχθησαν από ζωντανούς οργανισμούς, όπως η πενικιλλίνη από τον μύκητα </a:t>
            </a:r>
            <a:r>
              <a:rPr lang="el-GR" altLang="el-GR" i="1" smtClean="0"/>
              <a:t>Penicillium</a:t>
            </a:r>
            <a:r>
              <a:rPr lang="el-GR" altLang="el-GR" smtClean="0"/>
              <a:t> ή η στρεπτομυκίνη από το βακτήριο </a:t>
            </a:r>
            <a:r>
              <a:rPr lang="el-GR" altLang="el-GR" i="1" smtClean="0"/>
              <a:t>Streptomyces</a:t>
            </a:r>
            <a:r>
              <a:rPr lang="el-GR" altLang="el-GR" smtClean="0"/>
              <a:t>. </a:t>
            </a:r>
            <a:endParaRPr lang="en-US" altLang="el-GR" smtClean="0"/>
          </a:p>
          <a:p>
            <a:pPr eaLnBrk="1" hangingPunct="1">
              <a:buFont typeface="Arial" panose="020B0604020202020204" pitchFamily="34" charset="0"/>
              <a:buNone/>
            </a:pPr>
            <a:r>
              <a:rPr lang="en-US" altLang="el-GR" smtClean="0"/>
              <a:t>   </a:t>
            </a:r>
            <a:r>
              <a:rPr lang="el-GR" altLang="el-GR" smtClean="0"/>
              <a:t>Σήμερα πολλά αντιβιοτικά συντίθενται  χημικά.</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2 - Θέση περιεχομένου"/>
          <p:cNvSpPr>
            <a:spLocks noGrp="1"/>
          </p:cNvSpPr>
          <p:nvPr>
            <p:ph idx="1"/>
          </p:nvPr>
        </p:nvSpPr>
        <p:spPr>
          <a:xfrm>
            <a:off x="827088" y="1600200"/>
            <a:ext cx="7859712" cy="3557588"/>
          </a:xfrm>
        </p:spPr>
        <p:txBody>
          <a:bodyPr/>
          <a:lstStyle/>
          <a:p>
            <a:pPr marL="0" indent="0" eaLnBrk="1" hangingPunct="1">
              <a:buFont typeface="Arial" panose="020B0604020202020204" pitchFamily="34" charset="0"/>
              <a:buNone/>
            </a:pPr>
            <a:r>
              <a:rPr lang="el-GR" altLang="el-GR" sz="3600" smtClean="0"/>
              <a:t>Τα περισσότερα αντιβιοτικά δεν  καταστρέφουν τους ιούς.</a:t>
            </a:r>
            <a:r>
              <a:rPr lang="el-GR" altLang="el-GR" sz="3600" i="1" smtClean="0"/>
              <a:t> </a:t>
            </a:r>
            <a:endParaRPr lang="en-US" altLang="el-GR" sz="3600" i="1" smtClean="0"/>
          </a:p>
          <a:p>
            <a:pPr marL="0" indent="0" eaLnBrk="1" hangingPunct="1">
              <a:buFont typeface="Arial" panose="020B0604020202020204" pitchFamily="34" charset="0"/>
              <a:buNone/>
            </a:pPr>
            <a:r>
              <a:rPr lang="el-GR" altLang="el-GR" sz="3600" smtClean="0"/>
              <a:t>Πρέπει να χορηγούνται μόνο όταν είναι απαραίτητα, λόγω του κινδύνου ανάπτυξης αντοχής των μικροβίων.</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2 - Θέση περιεχομένου"/>
          <p:cNvSpPr>
            <a:spLocks noGrp="1"/>
          </p:cNvSpPr>
          <p:nvPr>
            <p:ph idx="1"/>
          </p:nvPr>
        </p:nvSpPr>
        <p:spPr>
          <a:xfrm>
            <a:off x="468313" y="1268413"/>
            <a:ext cx="8229600" cy="4525962"/>
          </a:xfrm>
        </p:spPr>
        <p:txBody>
          <a:bodyPr/>
          <a:lstStyle/>
          <a:p>
            <a:pPr eaLnBrk="1" hangingPunct="1">
              <a:buFont typeface="Arial" panose="020B0604020202020204" pitchFamily="34" charset="0"/>
              <a:buNone/>
            </a:pPr>
            <a:r>
              <a:rPr lang="el-GR" altLang="el-GR" smtClean="0"/>
              <a:t>    Ο </a:t>
            </a:r>
            <a:r>
              <a:rPr lang="en-GB" altLang="el-GR" smtClean="0"/>
              <a:t>Alexander Fleming</a:t>
            </a:r>
            <a:r>
              <a:rPr lang="el-GR" altLang="el-GR" smtClean="0"/>
              <a:t>, καταγόμενος από την Σκωτία, ανακάλυψε το πρώτο αντιβιοτικό, την πενικιλλίνη, που έμελε να αλλάξει τον κόσμο της σύγχρονης ιατρικής. Η πενικιλίνη και τα παράγωγά της έσωσαν και συνεχίζουν  να σώζουν τους ανθρώπους από τις μικροβιακές λοιμώξεις. </a:t>
            </a:r>
          </a:p>
          <a:p>
            <a:pPr eaLnBrk="1" hangingPunct="1"/>
            <a:endParaRPr lang="el-GR" altLang="el-GR"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57200" y="274638"/>
            <a:ext cx="8229600" cy="987425"/>
          </a:xfrm>
        </p:spPr>
        <p:txBody>
          <a:bodyPr/>
          <a:lstStyle/>
          <a:p>
            <a:pPr eaLnBrk="1" hangingPunct="1"/>
            <a:r>
              <a:rPr lang="en-GB" altLang="el-GR" sz="3600" smtClean="0">
                <a:solidFill>
                  <a:srgbClr val="0070C0"/>
                </a:solidFill>
              </a:rPr>
              <a:t>Alexander Fleming </a:t>
            </a:r>
            <a:r>
              <a:rPr lang="el-GR" altLang="el-GR" sz="3600" smtClean="0">
                <a:solidFill>
                  <a:srgbClr val="0070C0"/>
                </a:solidFill>
              </a:rPr>
              <a:t>, 1881-1955. </a:t>
            </a:r>
            <a:r>
              <a:rPr lang="en-US" altLang="el-GR" sz="3600" smtClean="0">
                <a:solidFill>
                  <a:srgbClr val="0070C0"/>
                </a:solidFill>
              </a:rPr>
              <a:t/>
            </a:r>
            <a:br>
              <a:rPr lang="en-US" altLang="el-GR" sz="3600" smtClean="0">
                <a:solidFill>
                  <a:srgbClr val="0070C0"/>
                </a:solidFill>
              </a:rPr>
            </a:br>
            <a:r>
              <a:rPr lang="el-GR" altLang="el-GR" sz="2400" smtClean="0">
                <a:solidFill>
                  <a:srgbClr val="0070C0"/>
                </a:solidFill>
              </a:rPr>
              <a:t>Βραβείο Νόμπελ Ιατρικής 1945.</a:t>
            </a:r>
            <a:r>
              <a:rPr lang="el-GR" altLang="el-GR" sz="3600" smtClean="0">
                <a:solidFill>
                  <a:srgbClr val="0070C0"/>
                </a:solidFill>
              </a:rPr>
              <a:t> </a:t>
            </a:r>
          </a:p>
        </p:txBody>
      </p:sp>
      <p:pic>
        <p:nvPicPr>
          <p:cNvPr id="73731" name="irc_mi" descr="flem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1188" y="1543050"/>
            <a:ext cx="5381625" cy="4314825"/>
          </a:xfrm>
          <a:noFill/>
        </p:spPr>
      </p:pic>
      <p:sp>
        <p:nvSpPr>
          <p:cNvPr id="73732" name="Ορθογώνιο 1"/>
          <p:cNvSpPr>
            <a:spLocks noChangeArrowheads="1"/>
          </p:cNvSpPr>
          <p:nvPr/>
        </p:nvSpPr>
        <p:spPr bwMode="auto">
          <a:xfrm>
            <a:off x="7164388" y="6021388"/>
            <a:ext cx="185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en.wikipedia.org</a:t>
            </a:r>
            <a:endParaRPr lang="el-GR" altLang="el-GR"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549275"/>
            <a:ext cx="6769100" cy="4895850"/>
          </a:xfrm>
        </p:spPr>
      </p:pic>
      <p:sp>
        <p:nvSpPr>
          <p:cNvPr id="74755" name="TextBox 2"/>
          <p:cNvSpPr txBox="1">
            <a:spLocks noChangeArrowheads="1"/>
          </p:cNvSpPr>
          <p:nvPr/>
        </p:nvSpPr>
        <p:spPr bwMode="auto">
          <a:xfrm>
            <a:off x="2803525" y="5661025"/>
            <a:ext cx="3394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a:latin typeface="Arial" panose="020B0604020202020204" pitchFamily="34" charset="0"/>
              </a:rPr>
              <a:t>Penicillium </a:t>
            </a:r>
            <a:r>
              <a:rPr lang="el-GR" altLang="el-GR" sz="1800">
                <a:latin typeface="Arial" panose="020B0604020202020204" pitchFamily="34" charset="0"/>
              </a:rPr>
              <a:t>σε καλλιέργεια </a:t>
            </a:r>
          </a:p>
          <a:p>
            <a:pPr>
              <a:spcBef>
                <a:spcPct val="0"/>
              </a:spcBef>
              <a:buFontTx/>
              <a:buNone/>
            </a:pPr>
            <a:r>
              <a:rPr lang="el-GR" altLang="el-GR" sz="1800">
                <a:latin typeface="Arial" panose="020B0604020202020204" pitchFamily="34" charset="0"/>
              </a:rPr>
              <a:t>Πηγή: </a:t>
            </a:r>
            <a:r>
              <a:rPr lang="en-GB" altLang="el-GR" sz="1800">
                <a:latin typeface="Arial" panose="020B0604020202020204" pitchFamily="34" charset="0"/>
              </a:rPr>
              <a:t>en.wikipedia.org</a:t>
            </a:r>
            <a:endParaRPr lang="el-GR" altLang="el-GR" sz="1800">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220px-PenicillinPSAedit">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692150"/>
            <a:ext cx="5761038" cy="4941888"/>
          </a:xfrm>
        </p:spPr>
      </p:pic>
      <p:sp>
        <p:nvSpPr>
          <p:cNvPr id="75779" name="TextBox 1"/>
          <p:cNvSpPr txBox="1">
            <a:spLocks noChangeArrowheads="1"/>
          </p:cNvSpPr>
          <p:nvPr/>
        </p:nvSpPr>
        <p:spPr bwMode="auto">
          <a:xfrm>
            <a:off x="6659563" y="6092825"/>
            <a:ext cx="2308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de.wikipedia.org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penicillinW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416800"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1"/>
          <p:cNvSpPr txBox="1">
            <a:spLocks noChangeArrowheads="1"/>
          </p:cNvSpPr>
          <p:nvPr/>
        </p:nvSpPr>
        <p:spPr bwMode="auto">
          <a:xfrm>
            <a:off x="6443663" y="6021388"/>
            <a:ext cx="2560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600" i="1">
                <a:latin typeface="Arial" panose="020B0604020202020204" pitchFamily="34" charset="0"/>
              </a:rPr>
              <a:t>Πηγή: </a:t>
            </a:r>
            <a:r>
              <a:rPr lang="en-US" altLang="el-GR" sz="1600" i="1">
                <a:latin typeface="Arial" panose="020B0604020202020204" pitchFamily="34" charset="0"/>
              </a:rPr>
              <a:t>www.cbsnews.com</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2 - Τίτλος"/>
          <p:cNvSpPr>
            <a:spLocks noGrp="1"/>
          </p:cNvSpPr>
          <p:nvPr>
            <p:ph type="title"/>
          </p:nvPr>
        </p:nvSpPr>
        <p:spPr>
          <a:xfrm>
            <a:off x="457200" y="274638"/>
            <a:ext cx="8229600" cy="1354137"/>
          </a:xfrm>
        </p:spPr>
        <p:txBody>
          <a:bodyPr/>
          <a:lstStyle/>
          <a:p>
            <a:pPr eaLnBrk="1" hangingPunct="1"/>
            <a:r>
              <a:rPr lang="el-GR" altLang="el-GR" smtClean="0"/>
              <a:t/>
            </a:r>
            <a:br>
              <a:rPr lang="el-GR" altLang="el-GR" smtClean="0"/>
            </a:br>
            <a:r>
              <a:rPr lang="el-GR" altLang="el-GR" smtClean="0"/>
              <a:t>Μηχανισμοί άμυνας </a:t>
            </a:r>
            <a:r>
              <a:rPr lang="en-US" altLang="el-GR" smtClean="0"/>
              <a:t/>
            </a:r>
            <a:br>
              <a:rPr lang="en-US" altLang="el-GR" smtClean="0"/>
            </a:br>
            <a:r>
              <a:rPr lang="el-GR" altLang="el-GR" smtClean="0"/>
              <a:t>στις λοιμώξεις</a:t>
            </a:r>
            <a:br>
              <a:rPr lang="el-GR" altLang="el-GR" smtClean="0"/>
            </a:br>
            <a:endParaRPr lang="el-GR" altLang="el-GR" smtClean="0"/>
          </a:p>
        </p:txBody>
      </p:sp>
      <p:sp>
        <p:nvSpPr>
          <p:cNvPr id="72707" name="3 - Θέση περιεχομένου"/>
          <p:cNvSpPr>
            <a:spLocks noGrp="1"/>
          </p:cNvSpPr>
          <p:nvPr>
            <p:ph idx="1"/>
          </p:nvPr>
        </p:nvSpPr>
        <p:spPr>
          <a:xfrm>
            <a:off x="457200" y="2060575"/>
            <a:ext cx="8229600" cy="3744913"/>
          </a:xfrm>
        </p:spPr>
        <p:txBody>
          <a:bodyPr/>
          <a:lstStyle/>
          <a:p>
            <a:pPr marL="0" indent="0" eaLnBrk="1" hangingPunct="1">
              <a:buFont typeface="Arial" panose="020B0604020202020204" pitchFamily="34" charset="0"/>
              <a:buNone/>
              <a:defRPr/>
            </a:pPr>
            <a:r>
              <a:rPr lang="el-GR" altLang="el-GR" dirty="0" smtClean="0"/>
              <a:t>Το </a:t>
            </a:r>
            <a:r>
              <a:rPr lang="el-GR" altLang="el-GR" b="1" dirty="0" smtClean="0"/>
              <a:t>ανοσοποιητικό σύστημα</a:t>
            </a:r>
            <a:r>
              <a:rPr lang="el-GR" altLang="el-GR" dirty="0" smtClean="0"/>
              <a:t> είναι ένα σύστημα οργάνων υπεύθυνο για την άμυνα του οργανισμού. Τα σημαντικότερα απ</a:t>
            </a:r>
            <a:r>
              <a:rPr lang="el-GR" altLang="en-US" dirty="0" smtClean="0"/>
              <a:t>’</a:t>
            </a:r>
            <a:r>
              <a:rPr lang="el-GR" altLang="el-GR" dirty="0" smtClean="0"/>
              <a:t> αυτά τα όργανα είναι ο Μυελός των οστών και ο θύμος αδένας που παράγουν τα  κύτταρα του ανοσοποιητικού συστήματος. Επίσης, ο σπλήνας και οι λεμφαδένες.</a:t>
            </a:r>
          </a:p>
          <a:p>
            <a:pPr eaLnBrk="1" hangingPunct="1">
              <a:defRPr/>
            </a:pPr>
            <a:endParaRPr lang="el-GR" altLang="el-GR" b="1" i="1" dirty="0" smtClean="0"/>
          </a:p>
          <a:p>
            <a:pPr eaLnBrk="1" hangingPunct="1">
              <a:defRPr/>
            </a:pPr>
            <a:endParaRPr lang="el-GR" altLang="el-GR"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2 - Θέση περιεχομένου"/>
          <p:cNvSpPr>
            <a:spLocks noGrp="1"/>
          </p:cNvSpPr>
          <p:nvPr>
            <p:ph idx="1"/>
          </p:nvPr>
        </p:nvSpPr>
        <p:spPr>
          <a:xfrm>
            <a:off x="457200" y="1600200"/>
            <a:ext cx="8229600" cy="3124200"/>
          </a:xfrm>
        </p:spPr>
        <p:txBody>
          <a:bodyPr/>
          <a:lstStyle/>
          <a:p>
            <a:pPr marL="0" indent="0" eaLnBrk="1" hangingPunct="1">
              <a:buFont typeface="Arial" panose="020B0604020202020204" pitchFamily="34" charset="0"/>
              <a:buNone/>
              <a:defRPr/>
            </a:pPr>
            <a:r>
              <a:rPr lang="el-GR" altLang="el-GR" dirty="0" smtClean="0"/>
              <a:t>Μέχρι το τέλος του 19</a:t>
            </a:r>
            <a:r>
              <a:rPr lang="el-GR" altLang="el-GR" baseline="30000" dirty="0" smtClean="0"/>
              <a:t>ου</a:t>
            </a:r>
            <a:r>
              <a:rPr lang="el-GR" altLang="el-GR" dirty="0" smtClean="0"/>
              <a:t> αιώνα, οι άνθρωποι, γνώριζαν μεν την ύπαρξη των μικροβίων, χάρη στα μικροσκόπια, αλλά αγνοούσαν το ρόλο τους και πίστευαν ότι τις επιδημίες προκαλούσαν τα «μιάσματα», δηλητηριώδεις ουσίες στον αέρα.</a:t>
            </a:r>
            <a:endParaRPr lang="en-US" altLang="el-GR" dirty="0" smtClean="0"/>
          </a:p>
          <a:p>
            <a:pPr eaLnBrk="1" hangingPunct="1">
              <a:buFont typeface="Arial" panose="020B0604020202020204" pitchFamily="34" charset="0"/>
              <a:buNone/>
              <a:defRPr/>
            </a:pPr>
            <a:endParaRPr lang="el-GR" altLang="el-GR" dirty="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Εικόνα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12875"/>
            <a:ext cx="662463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Τίτλος 3"/>
          <p:cNvSpPr>
            <a:spLocks noGrp="1"/>
          </p:cNvSpPr>
          <p:nvPr>
            <p:ph type="title"/>
          </p:nvPr>
        </p:nvSpPr>
        <p:spPr>
          <a:xfrm>
            <a:off x="457200" y="274638"/>
            <a:ext cx="8229600" cy="987425"/>
          </a:xfrm>
        </p:spPr>
        <p:txBody>
          <a:bodyPr/>
          <a:lstStyle/>
          <a:p>
            <a:pPr eaLnBrk="1" hangingPunct="1"/>
            <a:r>
              <a:rPr lang="el-GR" altLang="el-GR" smtClean="0"/>
              <a:t>Κύτταρα του αίματος</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http://upload.wikimedia.org/wikipedia/commons/8/82/SEM_blood_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913563"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1"/>
          <p:cNvSpPr txBox="1">
            <a:spLocks noChangeArrowheads="1"/>
          </p:cNvSpPr>
          <p:nvPr/>
        </p:nvSpPr>
        <p:spPr bwMode="auto">
          <a:xfrm>
            <a:off x="6443663" y="5949950"/>
            <a:ext cx="257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800" i="1">
                <a:latin typeface="Arial" panose="020B0604020202020204" pitchFamily="34" charset="0"/>
              </a:rPr>
              <a:t>Πηγή:</a:t>
            </a:r>
            <a:r>
              <a:rPr lang="en-US" altLang="el-GR" sz="1800" i="1">
                <a:latin typeface="Arial" panose="020B0604020202020204" pitchFamily="34" charset="0"/>
              </a:rPr>
              <a:t> en.wikipedia.org</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Lymphocyte_activation_simp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96448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2"/>
          <p:cNvSpPr txBox="1">
            <a:spLocks noChangeArrowheads="1"/>
          </p:cNvSpPr>
          <p:nvPr/>
        </p:nvSpPr>
        <p:spPr bwMode="auto">
          <a:xfrm>
            <a:off x="6372225" y="6092825"/>
            <a:ext cx="2622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l-GR" sz="1400" i="1">
                <a:latin typeface="Arial" panose="020B0604020202020204" pitchFamily="34" charset="0"/>
              </a:rPr>
              <a:t>Πηγή: </a:t>
            </a:r>
            <a:r>
              <a:rPr lang="en-US" altLang="el-GR" sz="1400" i="1">
                <a:latin typeface="Arial" panose="020B0604020202020204" pitchFamily="34" charset="0"/>
              </a:rPr>
              <a:t>commons.wikimedia.org</a:t>
            </a: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20713"/>
            <a:ext cx="68675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Ορθογώνιο 2"/>
          <p:cNvSpPr>
            <a:spLocks noChangeArrowheads="1"/>
          </p:cNvSpPr>
          <p:nvPr/>
        </p:nvSpPr>
        <p:spPr bwMode="auto">
          <a:xfrm>
            <a:off x="7058025" y="5949950"/>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en.wikipedia.org</a:t>
            </a:r>
            <a:endParaRPr lang="el-GR" altLang="el-GR"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620713"/>
            <a:ext cx="47529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Ορθογώνιο 2"/>
          <p:cNvSpPr>
            <a:spLocks noChangeArrowheads="1"/>
          </p:cNvSpPr>
          <p:nvPr/>
        </p:nvSpPr>
        <p:spPr bwMode="auto">
          <a:xfrm>
            <a:off x="7164388" y="594995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en.wikipedia.org</a:t>
            </a:r>
            <a:endParaRPr lang="el-GR" altLang="el-GR" sz="1800">
              <a:latin typeface="Arial" panose="020B0604020202020204" pitchFamily="34" charset="0"/>
            </a:endParaRPr>
          </a:p>
        </p:txBody>
      </p:sp>
      <p:sp>
        <p:nvSpPr>
          <p:cNvPr id="77828" name="TextBox 3"/>
          <p:cNvSpPr txBox="1">
            <a:spLocks noChangeArrowheads="1"/>
          </p:cNvSpPr>
          <p:nvPr/>
        </p:nvSpPr>
        <p:spPr bwMode="auto">
          <a:xfrm>
            <a:off x="468313" y="1268413"/>
            <a:ext cx="30956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US" altLang="el-GR" sz="2800" dirty="0" smtClean="0">
                <a:latin typeface="+mn-lt"/>
                <a:hlinkClick r:id="rId4" tooltip="Jonas Salk"/>
              </a:rPr>
              <a:t>Jonas Salk</a:t>
            </a:r>
            <a:r>
              <a:rPr lang="en-US" altLang="el-GR" sz="2800" dirty="0" smtClean="0">
                <a:latin typeface="+mn-lt"/>
              </a:rPr>
              <a:t> 1955 </a:t>
            </a:r>
            <a:r>
              <a:rPr lang="el-GR" altLang="el-GR" sz="2800" dirty="0" smtClean="0">
                <a:latin typeface="+mn-lt"/>
              </a:rPr>
              <a:t>κρατά δυο μπουκάλια καλλιέργειας τα οποία χρησιμοποίησε για την ανάπτυξη του εμβολίου της </a:t>
            </a:r>
            <a:r>
              <a:rPr lang="el-GR" altLang="el-GR" sz="2800" dirty="0" err="1" smtClean="0">
                <a:latin typeface="+mn-lt"/>
              </a:rPr>
              <a:t>πολυομυελίτιδας</a:t>
            </a:r>
            <a:endParaRPr lang="el-GR" altLang="el-GR" sz="2800" dirty="0" smtClean="0">
              <a:latin typeface="+mn-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araskeyi embolio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476250"/>
            <a:ext cx="27368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Users\user\Downloads\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51485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user\Downloads\76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20713"/>
            <a:ext cx="719613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263" y="908050"/>
            <a:ext cx="62182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Ορθογώνιο 2"/>
          <p:cNvSpPr>
            <a:spLocks noChangeArrowheads="1"/>
          </p:cNvSpPr>
          <p:nvPr/>
        </p:nvSpPr>
        <p:spPr bwMode="auto">
          <a:xfrm>
            <a:off x="6659563" y="6021388"/>
            <a:ext cx="2300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articles.mercola.com</a:t>
            </a:r>
            <a:endParaRPr lang="el-GR" altLang="el-GR"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92150"/>
            <a:ext cx="7488237"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Ορθογώνιο 2"/>
          <p:cNvSpPr>
            <a:spLocks noChangeArrowheads="1"/>
          </p:cNvSpPr>
          <p:nvPr/>
        </p:nvSpPr>
        <p:spPr bwMode="auto">
          <a:xfrm>
            <a:off x="7092950" y="594995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l-GR" sz="1800">
                <a:latin typeface="Arial" panose="020B0604020202020204" pitchFamily="34" charset="0"/>
                <a:hlinkClick r:id="rId3"/>
              </a:rPr>
              <a:t>en.wikipedia.org</a:t>
            </a:r>
            <a:endParaRPr lang="el-GR" altLang="el-GR"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Ορθογώνιο 3"/>
          <p:cNvSpPr>
            <a:spLocks noChangeArrowheads="1"/>
          </p:cNvSpPr>
          <p:nvPr/>
        </p:nvSpPr>
        <p:spPr bwMode="auto">
          <a:xfrm>
            <a:off x="1042988" y="1125538"/>
            <a:ext cx="7056437"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lgn="just">
              <a:spcBef>
                <a:spcPct val="0"/>
              </a:spcBef>
              <a:buFont typeface="Arial" panose="020B0604020202020204" pitchFamily="34" charset="0"/>
              <a:buNone/>
              <a:defRPr/>
            </a:pPr>
            <a:r>
              <a:rPr lang="el-GR" altLang="el-GR" dirty="0" smtClean="0">
                <a:latin typeface="+mn-lt"/>
              </a:rPr>
              <a:t>Το μεγάλο βήμα στην ανθρώπινη σκέψη έγινε από έναν χημικό, το Γάλλο </a:t>
            </a:r>
            <a:r>
              <a:rPr lang="el-GR" altLang="el-GR" b="1" dirty="0" smtClean="0">
                <a:latin typeface="+mn-lt"/>
              </a:rPr>
              <a:t>Λουδοβίκο Παστέρ,</a:t>
            </a:r>
            <a:r>
              <a:rPr lang="el-GR" altLang="el-GR" dirty="0" smtClean="0">
                <a:latin typeface="+mn-lt"/>
              </a:rPr>
              <a:t> ο οποίος απέδειξε ότι η ζύμωση, ή σήψη και η μόλυνση οφείλονται σε ζωντανούς </a:t>
            </a:r>
            <a:r>
              <a:rPr lang="el-GR" altLang="el-GR" dirty="0" err="1" smtClean="0">
                <a:latin typeface="+mn-lt"/>
              </a:rPr>
              <a:t>μικρο</a:t>
            </a:r>
            <a:r>
              <a:rPr lang="el-GR" altLang="el-GR" dirty="0" smtClean="0">
                <a:latin typeface="+mn-lt"/>
              </a:rPr>
              <a:t>-οργανισμούς  </a:t>
            </a:r>
            <a:r>
              <a:rPr lang="el-GR" altLang="el-GR" dirty="0" smtClean="0">
                <a:latin typeface="+mn-lt"/>
              </a:rPr>
              <a:t>και ότι οι μικροοργανισμοί ήταν το </a:t>
            </a:r>
            <a:r>
              <a:rPr lang="el-GR" altLang="el-GR" dirty="0" smtClean="0">
                <a:latin typeface="+mn-lt"/>
              </a:rPr>
              <a:t>αίτιο, </a:t>
            </a:r>
            <a:r>
              <a:rPr lang="el-GR" altLang="el-GR" dirty="0" smtClean="0">
                <a:latin typeface="+mn-lt"/>
              </a:rPr>
              <a:t>και όχι το </a:t>
            </a:r>
            <a:r>
              <a:rPr lang="el-GR" altLang="el-GR" dirty="0" smtClean="0">
                <a:latin typeface="+mn-lt"/>
              </a:rPr>
              <a:t>αποτέλεσμα, </a:t>
            </a:r>
            <a:r>
              <a:rPr lang="el-GR" altLang="el-GR" dirty="0" smtClean="0">
                <a:latin typeface="+mn-lt"/>
              </a:rPr>
              <a:t>αυτών των </a:t>
            </a:r>
            <a:r>
              <a:rPr lang="el-GR" altLang="el-GR" dirty="0" smtClean="0">
                <a:latin typeface="+mn-lt"/>
              </a:rPr>
              <a:t>διεργασιών.</a:t>
            </a:r>
            <a:endParaRPr lang="el-GR" altLang="el-GR" dirty="0" smtClean="0">
              <a:latin typeface="+mn-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2"/>
          <p:cNvSpPr>
            <a:spLocks noGrp="1"/>
          </p:cNvSpPr>
          <p:nvPr>
            <p:ph type="title"/>
          </p:nvPr>
        </p:nvSpPr>
        <p:spPr>
          <a:xfrm>
            <a:off x="539750" y="192088"/>
            <a:ext cx="8229600" cy="987425"/>
          </a:xfrm>
        </p:spPr>
        <p:txBody>
          <a:bodyPr/>
          <a:lstStyle/>
          <a:p>
            <a:pPr eaLnBrk="1" hangingPunct="1"/>
            <a:r>
              <a:rPr lang="el-GR" altLang="el-GR" smtClean="0"/>
              <a:t>Σχολικό περιβάλλον </a:t>
            </a:r>
          </a:p>
        </p:txBody>
      </p:sp>
      <p:sp>
        <p:nvSpPr>
          <p:cNvPr id="89091" name="Oval 3"/>
          <p:cNvSpPr>
            <a:spLocks noChangeArrowheads="1"/>
          </p:cNvSpPr>
          <p:nvPr/>
        </p:nvSpPr>
        <p:spPr bwMode="auto">
          <a:xfrm>
            <a:off x="2051050" y="1268413"/>
            <a:ext cx="5029200" cy="2971800"/>
          </a:xfrm>
          <a:prstGeom prst="ellipse">
            <a:avLst/>
          </a:prstGeom>
          <a:solidFill>
            <a:srgbClr val="3366FF"/>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89092" name="Oval 5"/>
          <p:cNvSpPr>
            <a:spLocks noChangeArrowheads="1"/>
          </p:cNvSpPr>
          <p:nvPr/>
        </p:nvSpPr>
        <p:spPr bwMode="auto">
          <a:xfrm>
            <a:off x="2700338" y="2565400"/>
            <a:ext cx="1371600" cy="917575"/>
          </a:xfrm>
          <a:prstGeom prst="ellipse">
            <a:avLst/>
          </a:prstGeom>
          <a:solidFill>
            <a:srgbClr val="FFFF0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89093" name="Oval 6"/>
          <p:cNvSpPr>
            <a:spLocks noChangeArrowheads="1"/>
          </p:cNvSpPr>
          <p:nvPr/>
        </p:nvSpPr>
        <p:spPr bwMode="auto">
          <a:xfrm>
            <a:off x="4932363" y="1916113"/>
            <a:ext cx="1371600" cy="914400"/>
          </a:xfrm>
          <a:prstGeom prst="ellipse">
            <a:avLst/>
          </a:prstGeom>
          <a:solidFill>
            <a:srgbClr val="FFFF0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l-GR" altLang="el-GR" sz="1800">
              <a:latin typeface="Arial" panose="020B0604020202020204" pitchFamily="34" charset="0"/>
            </a:endParaRPr>
          </a:p>
        </p:txBody>
      </p:sp>
      <p:sp>
        <p:nvSpPr>
          <p:cNvPr id="83975" name="Line 7"/>
          <p:cNvSpPr>
            <a:spLocks noChangeShapeType="1"/>
          </p:cNvSpPr>
          <p:nvPr/>
        </p:nvSpPr>
        <p:spPr bwMode="auto">
          <a:xfrm flipH="1">
            <a:off x="4067175" y="2420938"/>
            <a:ext cx="914400" cy="57150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l-GR"/>
          </a:p>
        </p:txBody>
      </p:sp>
      <p:sp>
        <p:nvSpPr>
          <p:cNvPr id="83976" name="Line 8"/>
          <p:cNvSpPr>
            <a:spLocks noChangeShapeType="1"/>
          </p:cNvSpPr>
          <p:nvPr/>
        </p:nvSpPr>
        <p:spPr bwMode="auto">
          <a:xfrm flipV="1">
            <a:off x="2438400" y="3505200"/>
            <a:ext cx="800100" cy="139541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l-GR"/>
          </a:p>
        </p:txBody>
      </p:sp>
      <p:sp>
        <p:nvSpPr>
          <p:cNvPr id="83977" name="Line 9"/>
          <p:cNvSpPr>
            <a:spLocks noChangeShapeType="1"/>
          </p:cNvSpPr>
          <p:nvPr/>
        </p:nvSpPr>
        <p:spPr bwMode="auto">
          <a:xfrm flipH="1" flipV="1">
            <a:off x="3505200" y="3505200"/>
            <a:ext cx="571500" cy="139541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el-GR"/>
          </a:p>
        </p:txBody>
      </p:sp>
      <p:sp>
        <p:nvSpPr>
          <p:cNvPr id="89097" name="Rectangle 10"/>
          <p:cNvSpPr>
            <a:spLocks noChangeArrowheads="1"/>
          </p:cNvSpPr>
          <p:nvPr/>
        </p:nvSpPr>
        <p:spPr bwMode="auto">
          <a:xfrm>
            <a:off x="2873375" y="2809875"/>
            <a:ext cx="930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a:latin typeface="Arial" panose="020B0604020202020204" pitchFamily="34" charset="0"/>
              </a:rPr>
              <a:t> </a:t>
            </a:r>
            <a:r>
              <a:rPr lang="el-GR" altLang="el-GR" sz="1400">
                <a:latin typeface="Arial" panose="020B0604020202020204" pitchFamily="34" charset="0"/>
              </a:rPr>
              <a:t>Μαθητές</a:t>
            </a:r>
          </a:p>
        </p:txBody>
      </p:sp>
      <p:sp>
        <p:nvSpPr>
          <p:cNvPr id="89098" name="Text Box 11"/>
          <p:cNvSpPr txBox="1">
            <a:spLocks noChangeArrowheads="1"/>
          </p:cNvSpPr>
          <p:nvPr/>
        </p:nvSpPr>
        <p:spPr bwMode="auto">
          <a:xfrm>
            <a:off x="4957763" y="2214563"/>
            <a:ext cx="144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400">
                <a:latin typeface="Arial" panose="020B0604020202020204" pitchFamily="34" charset="0"/>
              </a:rPr>
              <a:t>Εκπαιδευτικός</a:t>
            </a:r>
            <a:endParaRPr lang="fr-FR" altLang="el-GR" sz="1400">
              <a:latin typeface="Arial" panose="020B0604020202020204" pitchFamily="34" charset="0"/>
            </a:endParaRPr>
          </a:p>
        </p:txBody>
      </p:sp>
      <p:sp>
        <p:nvSpPr>
          <p:cNvPr id="89099" name="Text Box 12"/>
          <p:cNvSpPr txBox="1">
            <a:spLocks noChangeArrowheads="1"/>
          </p:cNvSpPr>
          <p:nvPr/>
        </p:nvSpPr>
        <p:spPr bwMode="auto">
          <a:xfrm>
            <a:off x="1042988" y="5373688"/>
            <a:ext cx="4465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l-GR" altLang="el-GR" sz="1800">
              <a:latin typeface="Arial" panose="020B0604020202020204" pitchFamily="34" charset="0"/>
            </a:endParaRPr>
          </a:p>
        </p:txBody>
      </p:sp>
      <p:sp>
        <p:nvSpPr>
          <p:cNvPr id="83981" name="Text Box 13"/>
          <p:cNvSpPr txBox="1">
            <a:spLocks noChangeArrowheads="1"/>
          </p:cNvSpPr>
          <p:nvPr/>
        </p:nvSpPr>
        <p:spPr bwMode="auto">
          <a:xfrm>
            <a:off x="1258888" y="4994275"/>
            <a:ext cx="5473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defRPr/>
            </a:pPr>
            <a:r>
              <a:rPr lang="el-GR" altLang="el-GR" sz="1800" dirty="0" smtClean="0">
                <a:latin typeface="+mn-lt"/>
              </a:rPr>
              <a:t>Οικογένεια		 ΜΜΕ</a:t>
            </a:r>
          </a:p>
          <a:p>
            <a:pPr eaLnBrk="1" hangingPunct="1">
              <a:spcBef>
                <a:spcPct val="0"/>
              </a:spcBef>
              <a:buFontTx/>
              <a:buNone/>
              <a:defRPr/>
            </a:pPr>
            <a:r>
              <a:rPr lang="el-GR" altLang="el-GR" sz="1800" dirty="0" smtClean="0">
                <a:latin typeface="+mn-lt"/>
              </a:rPr>
              <a:t>Μοντέλα διατροφής	 Εξωσχολικό περιβάλλον</a:t>
            </a:r>
          </a:p>
          <a:p>
            <a:pPr eaLnBrk="1" hangingPunct="1">
              <a:spcBef>
                <a:spcPct val="0"/>
              </a:spcBef>
              <a:buFontTx/>
              <a:buNone/>
              <a:defRPr/>
            </a:pPr>
            <a:r>
              <a:rPr lang="el-GR" altLang="el-GR" sz="1800" dirty="0" smtClean="0">
                <a:latin typeface="+mn-lt"/>
              </a:rPr>
              <a:t>Πρότυπα</a:t>
            </a:r>
            <a:endParaRPr lang="fr-FR" altLang="el-GR" sz="1800" dirty="0" smtClean="0">
              <a:latin typeface="+mn-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6"/>
          <p:cNvSpPr>
            <a:spLocks noGrp="1"/>
          </p:cNvSpPr>
          <p:nvPr>
            <p:ph type="ctrTitle"/>
          </p:nvPr>
        </p:nvSpPr>
        <p:spPr/>
        <p:txBody>
          <a:bodyPr/>
          <a:lstStyle/>
          <a:p>
            <a:pPr eaLnBrk="1" hangingPunct="1"/>
            <a:r>
              <a:rPr lang="el-GR" altLang="el-GR" smtClean="0"/>
              <a:t>Τέλος Ενότητας</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74638"/>
            <a:ext cx="8229600" cy="987425"/>
          </a:xfrm>
        </p:spPr>
        <p:txBody>
          <a:bodyPr/>
          <a:lstStyle/>
          <a:p>
            <a:pPr eaLnBrk="1" hangingPunct="1"/>
            <a:r>
              <a:rPr lang="el-GR" altLang="el-GR" smtClean="0"/>
              <a:t>Χρηματοδότηση</a:t>
            </a:r>
          </a:p>
        </p:txBody>
      </p:sp>
      <p:sp>
        <p:nvSpPr>
          <p:cNvPr id="92163" name="Content Placeholder 2"/>
          <p:cNvSpPr>
            <a:spLocks noGrp="1"/>
          </p:cNvSpPr>
          <p:nvPr>
            <p:ph idx="1"/>
          </p:nvPr>
        </p:nvSpPr>
        <p:spPr>
          <a:xfrm>
            <a:off x="457200" y="1341438"/>
            <a:ext cx="8229600" cy="3167062"/>
          </a:xfrm>
        </p:spPr>
        <p:txBody>
          <a:bodyPr/>
          <a:lstStyle/>
          <a:p>
            <a:pPr eaLnBrk="1" hangingPunct="1"/>
            <a:r>
              <a:rPr lang="el-GR" altLang="el-GR" sz="2000" smtClean="0"/>
              <a:t>Το παρόν εκπαιδευτικό υλικό έχει αναπτυχθεί στ</a:t>
            </a:r>
            <a:r>
              <a:rPr lang="en-US" altLang="el-GR" sz="2000" smtClean="0"/>
              <a:t>o</a:t>
            </a:r>
            <a:r>
              <a:rPr lang="el-GR" altLang="el-GR" sz="2000" smtClean="0"/>
              <a:t> πλαίσι</a:t>
            </a:r>
            <a:r>
              <a:rPr lang="en-US" altLang="el-GR" sz="2000" smtClean="0"/>
              <a:t>o</a:t>
            </a:r>
            <a:r>
              <a:rPr lang="el-GR" altLang="el-GR" sz="2000" smtClean="0"/>
              <a:t>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92164" name="Logo espa" descr="Λογότυπο Επιχειρησιακού Προγράμματος Εκπαίδευση και Δια βίου Μάθηση"/>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p:cNvSpPr>
            <a:spLocks noGrp="1"/>
          </p:cNvSpPr>
          <p:nvPr>
            <p:ph type="title"/>
          </p:nvPr>
        </p:nvSpPr>
        <p:spPr>
          <a:xfrm>
            <a:off x="511175" y="44450"/>
            <a:ext cx="8229600" cy="792163"/>
          </a:xfrm>
        </p:spPr>
        <p:txBody>
          <a:bodyPr/>
          <a:lstStyle/>
          <a:p>
            <a:pPr eaLnBrk="1" hangingPunct="1"/>
            <a:r>
              <a:rPr lang="el-GR" altLang="el-GR" smtClean="0"/>
              <a:t>Σημείωμα Αδειοδότησης</a:t>
            </a:r>
          </a:p>
        </p:txBody>
      </p:sp>
      <p:sp>
        <p:nvSpPr>
          <p:cNvPr id="94211" name="Content Placeholder"/>
          <p:cNvSpPr>
            <a:spLocks noGrp="1"/>
          </p:cNvSpPr>
          <p:nvPr>
            <p:ph idx="1"/>
          </p:nvPr>
        </p:nvSpPr>
        <p:spPr>
          <a:xfrm>
            <a:off x="120650" y="800100"/>
            <a:ext cx="8928100" cy="1657350"/>
          </a:xfrm>
        </p:spPr>
        <p:txBody>
          <a:bodyPr/>
          <a:lstStyle/>
          <a:p>
            <a:pPr marL="0" indent="0" eaLnBrk="1" hangingPunct="1">
              <a:buFont typeface="Arial" panose="020B0604020202020204" pitchFamily="34" charset="0"/>
              <a:buNone/>
            </a:pPr>
            <a:r>
              <a:rPr lang="el-GR" altLang="el-GR" sz="2000" smtClean="0"/>
              <a:t>Το παρόν υλικό διατίθεται με τους όρους </a:t>
            </a:r>
            <a:r>
              <a:rPr lang="el-GR" altLang="el-GR" sz="2000" b="1" smtClean="0"/>
              <a:t>της</a:t>
            </a:r>
            <a:r>
              <a:rPr lang="el-GR" altLang="el-GR" sz="2000" smtClean="0"/>
              <a:t>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anose="020B0604020202020204" pitchFamily="34" charset="0"/>
              <a:buNone/>
            </a:pPr>
            <a:endParaRPr lang="el-GR" altLang="el-GR" sz="2000" smtClean="0"/>
          </a:p>
        </p:txBody>
      </p:sp>
      <p:pic>
        <p:nvPicPr>
          <p:cNvPr id="94212" name="Picture copyright"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p:cNvSpPr txBox="1"/>
          <p:nvPr/>
        </p:nvSpPr>
        <p:spPr>
          <a:xfrm>
            <a:off x="107950" y="2924175"/>
            <a:ext cx="9036050" cy="3457575"/>
          </a:xfrm>
          <a:prstGeom prst="rect">
            <a:avLst/>
          </a:prstGeom>
        </p:spPr>
        <p:txBody>
          <a:bodyPr anchor="ctr">
            <a:normAutofit/>
          </a:bodyPr>
          <a:lstStyle/>
          <a:p>
            <a:pPr>
              <a:defRPr/>
            </a:pPr>
            <a:r>
              <a:rPr lang="el-GR" dirty="0"/>
              <a:t>[1] http://creativecommons.org/licenses/by-nc-sa/4.0/ </a:t>
            </a:r>
            <a:endParaRPr lang="en-US" dirty="0"/>
          </a:p>
          <a:p>
            <a:pPr>
              <a:defRPr/>
            </a:pPr>
            <a:endParaRPr lang="el-GR" dirty="0"/>
          </a:p>
          <a:p>
            <a:pPr>
              <a:defRPr/>
            </a:pPr>
            <a:r>
              <a:rPr lang="el-GR" dirty="0"/>
              <a:t>Ως </a:t>
            </a:r>
            <a:r>
              <a:rPr lang="el-GR" b="1" dirty="0"/>
              <a:t>Μη Εμπορική</a:t>
            </a:r>
            <a:r>
              <a:rPr lang="el-GR" dirty="0"/>
              <a:t> ορίζεται η χρήση:</a:t>
            </a:r>
          </a:p>
          <a:p>
            <a:pPr marL="342900" indent="-342900">
              <a:buFont typeface="Arial" panose="020B0604020202020204" pitchFamily="34" charset="0"/>
              <a:buChar char="•"/>
              <a:defRPr/>
            </a:pPr>
            <a:r>
              <a:rPr lang="el-GR" dirty="0"/>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t>που</a:t>
            </a:r>
            <a:r>
              <a:rPr lang="en-GB" dirty="0"/>
              <a:t> </a:t>
            </a:r>
            <a:r>
              <a:rPr lang="el-GR" dirty="0"/>
              <a:t>δεν προσπορίζει στο διανομέα του έργου και</a:t>
            </a:r>
            <a:r>
              <a:rPr lang="en-GB" dirty="0"/>
              <a:t> </a:t>
            </a:r>
            <a:r>
              <a:rPr lang="el-GR" dirty="0"/>
              <a:t>αδειοδόχο</a:t>
            </a:r>
            <a:r>
              <a:rPr lang="en-GB" dirty="0"/>
              <a:t> </a:t>
            </a:r>
            <a:r>
              <a:rPr lang="el-GR" dirty="0"/>
              <a:t>έμμεσο οικονομικό όφελος (π.χ. διαφημίσεις) από την προβολή του έργου σε διαδικτυακό τόπο</a:t>
            </a:r>
            <a:endParaRPr lang="en-US" dirty="0"/>
          </a:p>
          <a:p>
            <a:pPr marL="342900" indent="-342900">
              <a:buFont typeface="Arial" panose="020B0604020202020204" pitchFamily="34" charset="0"/>
              <a:buChar char="•"/>
              <a:defRPr/>
            </a:pPr>
            <a:endParaRPr lang="el-GR" dirty="0"/>
          </a:p>
          <a:p>
            <a:pPr>
              <a:defRPr/>
            </a:pPr>
            <a:r>
              <a:rPr lang="el-GR" dirty="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558800"/>
            <a:ext cx="9144000" cy="1143000"/>
          </a:xfrm>
        </p:spPr>
        <p:txBody>
          <a:bodyPr/>
          <a:lstStyle/>
          <a:p>
            <a:pPr eaLnBrk="1" hangingPunct="1"/>
            <a:r>
              <a:rPr lang="el-GR" altLang="el-GR" smtClean="0"/>
              <a:t>Σημείωμα Χρήσης Έργων Τρίτων</a:t>
            </a:r>
          </a:p>
        </p:txBody>
      </p:sp>
      <p:sp>
        <p:nvSpPr>
          <p:cNvPr id="96259" name="Content Placeholder 2"/>
          <p:cNvSpPr>
            <a:spLocks noGrp="1"/>
          </p:cNvSpPr>
          <p:nvPr>
            <p:ph idx="1"/>
          </p:nvPr>
        </p:nvSpPr>
        <p:spPr>
          <a:xfrm>
            <a:off x="971550" y="1722438"/>
            <a:ext cx="6913563" cy="3816350"/>
          </a:xfrm>
        </p:spPr>
        <p:txBody>
          <a:bodyPr/>
          <a:lstStyle/>
          <a:p>
            <a:pPr marL="0" indent="0" algn="ctr" eaLnBrk="1" hangingPunct="1">
              <a:buFont typeface="Arial" panose="020B0604020202020204" pitchFamily="34" charset="0"/>
              <a:buNone/>
            </a:pPr>
            <a:endParaRPr lang="en-US" altLang="el-GR" sz="2000" smtClean="0"/>
          </a:p>
          <a:p>
            <a:pPr marL="0" indent="0" algn="ctr" eaLnBrk="1" hangingPunct="1">
              <a:buFont typeface="Arial" panose="020B0604020202020204" pitchFamily="34" charset="0"/>
              <a:buNone/>
            </a:pPr>
            <a:endParaRPr lang="en-US" altLang="el-GR" sz="2000" smtClean="0"/>
          </a:p>
          <a:p>
            <a:pPr marL="0" indent="0" algn="ctr" eaLnBrk="1" hangingPunct="1">
              <a:buFont typeface="Arial" panose="020B0604020202020204" pitchFamily="34" charset="0"/>
              <a:buNone/>
            </a:pPr>
            <a:r>
              <a:rPr lang="el-GR" altLang="el-GR" sz="2000" smtClean="0"/>
              <a:t>Το Έργο αυτό κάνει χρήση των ακόλουθων έργων:</a:t>
            </a:r>
          </a:p>
          <a:p>
            <a:pPr marL="0" indent="0" algn="ctr" eaLnBrk="1" hangingPunct="1">
              <a:buFont typeface="Arial" panose="020B0604020202020204" pitchFamily="34" charset="0"/>
              <a:buNone/>
            </a:pPr>
            <a:r>
              <a:rPr lang="el-GR" altLang="el-GR" sz="2000" b="1" smtClean="0"/>
              <a:t>Εικόνες</a:t>
            </a:r>
            <a:r>
              <a:rPr lang="en-US" altLang="el-GR" sz="2000" b="1" smtClean="0"/>
              <a:t>/</a:t>
            </a:r>
            <a:r>
              <a:rPr lang="el-GR" altLang="el-GR" sz="2000" b="1" smtClean="0"/>
              <a:t>Φωτογραφίες</a:t>
            </a:r>
            <a:endParaRPr lang="en-US" altLang="el-GR" sz="2000" b="1" smtClean="0"/>
          </a:p>
          <a:p>
            <a:pPr marL="0" indent="0" algn="ctr" eaLnBrk="1" hangingPunct="1">
              <a:buFont typeface="Arial" panose="020B0604020202020204" pitchFamily="34" charset="0"/>
              <a:buNone/>
            </a:pPr>
            <a:endParaRPr lang="el-GR" altLang="el-GR" sz="2000" b="1" smtClean="0"/>
          </a:p>
          <a:p>
            <a:pPr marL="0" indent="0" algn="ctr" eaLnBrk="1" hangingPunct="1">
              <a:buFont typeface="Arial" panose="020B0604020202020204" pitchFamily="34" charset="0"/>
              <a:buNone/>
            </a:pPr>
            <a:r>
              <a:rPr lang="el-GR" altLang="el-GR" sz="2000" i="1" smtClean="0"/>
              <a:t>Τα εν λόγω έργα έχουν ανακτηθεί από το διαδίκτυο για εκπαιδευτικούς σκοπούς</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539750" y="260350"/>
            <a:ext cx="7772400" cy="884238"/>
          </a:xfrm>
        </p:spPr>
        <p:txBody>
          <a:bodyPr/>
          <a:lstStyle/>
          <a:p>
            <a:pPr eaLnBrk="1" hangingPunct="1"/>
            <a:r>
              <a:rPr lang="en-US" altLang="el-GR" smtClean="0"/>
              <a:t>Louis Pasteur</a:t>
            </a:r>
            <a:endParaRPr lang="el-GR" altLang="el-GR" smtClean="0"/>
          </a:p>
        </p:txBody>
      </p:sp>
      <p:sp>
        <p:nvSpPr>
          <p:cNvPr id="15363" name="Rectangle 3"/>
          <p:cNvSpPr>
            <a:spLocks noGrp="1" noRot="1" noChangeArrowheads="1"/>
          </p:cNvSpPr>
          <p:nvPr>
            <p:ph idx="1"/>
          </p:nvPr>
        </p:nvSpPr>
        <p:spPr>
          <a:xfrm>
            <a:off x="4932363" y="5876925"/>
            <a:ext cx="3090862" cy="431800"/>
          </a:xfrm>
        </p:spPr>
        <p:txBody>
          <a:bodyPr/>
          <a:lstStyle/>
          <a:p>
            <a:pPr algn="ctr" eaLnBrk="1" hangingPunct="1">
              <a:buFont typeface="Wingdings" panose="05000000000000000000" pitchFamily="2" charset="2"/>
              <a:buNone/>
            </a:pPr>
            <a:r>
              <a:rPr lang="el-GR" altLang="el-GR" sz="1200" i="1" smtClean="0"/>
              <a:t>Πηγή: </a:t>
            </a:r>
            <a:r>
              <a:rPr lang="en-GB" altLang="el-GR" sz="1200" i="1" smtClean="0">
                <a:hlinkClick r:id="rId2"/>
              </a:rPr>
              <a:t>en.wikipedia.org</a:t>
            </a:r>
            <a:endParaRPr lang="el-GR" altLang="el-GR" sz="1200" i="1" smtClean="0"/>
          </a:p>
        </p:txBody>
      </p:sp>
      <p:pic>
        <p:nvPicPr>
          <p:cNvPr id="1536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144588"/>
            <a:ext cx="52117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cla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lass" id="{A2BEF58C-2AA5-4091-B815-C1B0686454D5}" vid="{491EB830-406A-4F52-820B-94AF25C6C333}"/>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eclass</Template>
  <TotalTime>933</TotalTime>
  <Words>1951</Words>
  <Application>Microsoft Office PowerPoint</Application>
  <PresentationFormat>Προβολή στην οθόνη (4:3)</PresentationFormat>
  <Paragraphs>246</Paragraphs>
  <Slides>84</Slides>
  <Notes>5</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84</vt:i4>
      </vt:variant>
    </vt:vector>
  </HeadingPairs>
  <TitlesOfParts>
    <vt:vector size="90" baseType="lpstr">
      <vt:lpstr>MS PGothic</vt:lpstr>
      <vt:lpstr>Arial</vt:lpstr>
      <vt:lpstr>Calibri</vt:lpstr>
      <vt:lpstr>Wingdings</vt:lpstr>
      <vt:lpstr>Wingdings 3</vt:lpstr>
      <vt:lpstr>eclass</vt:lpstr>
      <vt:lpstr>Αγωγή υγείας</vt:lpstr>
      <vt:lpstr>Αγωγή υγείας 1/2</vt:lpstr>
      <vt:lpstr>Αγωγή υγείας 1/2</vt:lpstr>
      <vt:lpstr>Ι. Λοιμώδη νοσήματα - Εμβολιασμοί</vt:lpstr>
      <vt:lpstr>Παρουσίαση του PowerPoint</vt:lpstr>
      <vt:lpstr>Ένας αόρατος μικρόκοσμος...</vt:lpstr>
      <vt:lpstr>Παρουσίαση του PowerPoint</vt:lpstr>
      <vt:lpstr>Παρουσίαση του PowerPoint</vt:lpstr>
      <vt:lpstr>Louis Pasteur</vt:lpstr>
      <vt:lpstr>Παρουσίαση του PowerPoint</vt:lpstr>
      <vt:lpstr>Ιογενείς λοιμώξεις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Συνήθεις ιογενείς λοιμώξεις</vt:lpstr>
      <vt:lpstr>Παρουσίαση του PowerPoint</vt:lpstr>
      <vt:lpstr>Ιλαρά</vt:lpstr>
      <vt:lpstr>Ερυθρά</vt:lpstr>
      <vt:lpstr>Συγγενής ερυθρά  1/2</vt:lpstr>
      <vt:lpstr>Συγγενής ερυθρά  2/2</vt:lpstr>
      <vt:lpstr> Έγκυος που ήρθε σε επαφή  με κρούσμα ερυθράς </vt:lpstr>
      <vt:lpstr>Έγκυος που ήρθε σε επαφή με κρούσμα ερυθράς</vt:lpstr>
      <vt:lpstr>Ανεμευλογία</vt:lpstr>
      <vt:lpstr>Παρουσίαση του PowerPoint</vt:lpstr>
      <vt:lpstr>Ηπατίτιδες</vt:lpstr>
      <vt:lpstr>Παρουσίαση του PowerPoint</vt:lpstr>
      <vt:lpstr>Λοιμώδης ηπατίτιδα Α</vt:lpstr>
      <vt:lpstr>Ηπατίτιδα Β</vt:lpstr>
      <vt:lpstr>Ηπατίτιδα C</vt:lpstr>
      <vt:lpstr>Ιός των μεγαλοκυτταρικών εγκλείστων (CMV)</vt:lpstr>
      <vt:lpstr>Μετάδοση του CMV</vt:lpstr>
      <vt:lpstr>Παρουσίαση του PowerPoint</vt:lpstr>
      <vt:lpstr>Πολυομυελίτιδα</vt:lpstr>
      <vt:lpstr>Λύσσα</vt:lpstr>
      <vt:lpstr>Ευλογία</vt:lpstr>
      <vt:lpstr>ΜΙΚΡΟΒΙΑΚΕΣ (ΒΑΚΤΗΡΙΔΙΑΚΕΣ) ΛΟΙΜΩΞΕΙΣ</vt:lpstr>
      <vt:lpstr>Παρουσίαση του PowerPoint</vt:lpstr>
      <vt:lpstr>Βακτήρια 1/2</vt:lpstr>
      <vt:lpstr>Βακτήρια 2/2</vt:lpstr>
      <vt:lpstr>Πνευμονιόκοκκος</vt:lpstr>
      <vt:lpstr>Στρεπτόκοκκος</vt:lpstr>
      <vt:lpstr>Αμυγδαλίτιδα – Οστρακιά</vt:lpstr>
      <vt:lpstr>Αμυγδαλίτιδα 1/2</vt:lpstr>
      <vt:lpstr>Αμυγδαλίτιδα 2/2</vt:lpstr>
      <vt:lpstr>Οστρακιά 1 </vt:lpstr>
      <vt:lpstr>Οστρακιά 2 καβαλιώτης</vt:lpstr>
      <vt:lpstr>Σταφυλόκοκκος</vt:lpstr>
      <vt:lpstr>Μηνιγγιτιδόκοκκος</vt:lpstr>
      <vt:lpstr> Μηνιγγίτιδα  1/2 </vt:lpstr>
      <vt:lpstr>Μηνιγγίτιδα 2/2</vt:lpstr>
      <vt:lpstr>Παρουσίαση του PowerPoint</vt:lpstr>
      <vt:lpstr>Μηνιγγίτιδα-συμπτώματα</vt:lpstr>
      <vt:lpstr>Παρουσίαση του PowerPoint</vt:lpstr>
      <vt:lpstr>Παρουσίαση του PowerPoint</vt:lpstr>
      <vt:lpstr>Κοκκύτης</vt:lpstr>
      <vt:lpstr>Τέτανος  1/2</vt:lpstr>
      <vt:lpstr>Tέτανος 2/2</vt:lpstr>
      <vt:lpstr>Παρουσίαση του PowerPoint</vt:lpstr>
      <vt:lpstr>Αντιβιοτικά</vt:lpstr>
      <vt:lpstr>Παρουσίαση του PowerPoint</vt:lpstr>
      <vt:lpstr>Παρουσίαση του PowerPoint</vt:lpstr>
      <vt:lpstr>Alexander Fleming , 1881-1955.  Βραβείο Νόμπελ Ιατρικής 1945. </vt:lpstr>
      <vt:lpstr>Παρουσίαση του PowerPoint</vt:lpstr>
      <vt:lpstr>Παρουσίαση του PowerPoint</vt:lpstr>
      <vt:lpstr>Παρουσίαση του PowerPoint</vt:lpstr>
      <vt:lpstr> Μηχανισμοί άμυνας  στις λοιμώξεις </vt:lpstr>
      <vt:lpstr>Κύτταρα του αίματος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Σχολικό περιβάλλον </vt:lpstr>
      <vt:lpstr>Τέλος Ενότητας</vt:lpstr>
      <vt:lpstr>Χρηματοδότηση</vt:lpstr>
      <vt:lpstr>Σημείωμα Αδειοδότησης</vt:lpstr>
      <vt:lpstr>Σημείωμα Χρήσης Έργων Τρίτων</vt:lpstr>
    </vt:vector>
  </TitlesOfParts>
  <Company>University Of Thesaly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Kiriazis Vaitsis</dc:creator>
  <cp:lastModifiedBy>User</cp:lastModifiedBy>
  <cp:revision>99</cp:revision>
  <dcterms:created xsi:type="dcterms:W3CDTF">2002-10-24T09:09:02Z</dcterms:created>
  <dcterms:modified xsi:type="dcterms:W3CDTF">2019-06-02T04:45:25Z</dcterms:modified>
</cp:coreProperties>
</file>