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8" r:id="rId2"/>
    <p:sldId id="257" r:id="rId3"/>
    <p:sldId id="258" r:id="rId4"/>
    <p:sldId id="259" r:id="rId5"/>
    <p:sldId id="261" r:id="rId6"/>
    <p:sldId id="292" r:id="rId7"/>
    <p:sldId id="293" r:id="rId8"/>
    <p:sldId id="282" r:id="rId9"/>
    <p:sldId id="295" r:id="rId10"/>
    <p:sldId id="296" r:id="rId11"/>
    <p:sldId id="297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1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50917-3D5D-4FCB-86C8-C29280A03437}" type="datetimeFigureOut">
              <a:rPr lang="el-GR" smtClean="0"/>
              <a:t>8/6/2015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FFC49-A98E-4B9B-BAA6-9A4EFF6298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398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FFC49-A98E-4B9B-BAA6-9A4EFF629801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9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545B-D6F3-40A0-B43F-36746B9D2E7D}" type="datetime1">
              <a:rPr lang="el-GR" smtClean="0"/>
              <a:t>8/6/2015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80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4655-32E2-4A78-904D-077DB85A1A7C}" type="datetime1">
              <a:rPr lang="el-GR" smtClean="0"/>
              <a:t>8/6/2015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329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AF3B-85D0-40B0-8397-B6B38F0AEC7A}" type="datetime1">
              <a:rPr lang="el-GR" smtClean="0"/>
              <a:t>8/6/2015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004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A50D-EE9D-4AE9-9CB4-E6C08D61B366}" type="datetime1">
              <a:rPr lang="el-GR" smtClean="0"/>
              <a:t>8/6/2015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617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186B-F5E9-4D2D-9133-706D105F8A2F}" type="datetime1">
              <a:rPr lang="el-GR" smtClean="0"/>
              <a:t>8/6/2015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722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6A6B-43AB-482B-975B-732DE65220E2}" type="datetime1">
              <a:rPr lang="el-GR" smtClean="0"/>
              <a:t>8/6/2015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656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2A57-625D-454B-88CE-CBD3D647A6CD}" type="datetime1">
              <a:rPr lang="el-GR" smtClean="0"/>
              <a:t>8/6/2015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968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0828-9C74-491A-B294-B9465ACBCC5E}" type="datetime1">
              <a:rPr lang="el-GR" smtClean="0"/>
              <a:t>8/6/2015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208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57C7-3F03-4FCC-9E8B-32D72DEB6E61}" type="datetime1">
              <a:rPr lang="el-GR" smtClean="0"/>
              <a:t>8/6/2015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004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99EE-6034-4074-B5B2-947E697D8A98}" type="datetime1">
              <a:rPr lang="el-GR" smtClean="0"/>
              <a:t>8/6/2015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395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9C55-F212-493A-B1A3-A70679A96A33}" type="datetime1">
              <a:rPr lang="el-GR" smtClean="0"/>
              <a:t>8/6/2015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663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2EEB6-DCCF-4757-8AB8-2F26BDF38281}" type="datetime1">
              <a:rPr lang="el-GR" smtClean="0"/>
              <a:t>8/6/2015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664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wmf"/><Relationship Id="rId10" Type="http://schemas.openxmlformats.org/officeDocument/2006/relationships/image" Target="../media/image11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2393"/>
            <a:ext cx="7772400" cy="794519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l-GR" b="1" dirty="0" smtClean="0">
                <a:solidFill>
                  <a:schemeClr val="bg1"/>
                </a:solidFill>
              </a:rPr>
              <a:t>ΣΤΑΤΙΚΗ Ι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0" y="2684512"/>
            <a:ext cx="9144000" cy="672480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</a:rPr>
              <a:t>Ενότητα 1</a:t>
            </a:r>
            <a:r>
              <a:rPr lang="el-GR" b="1" baseline="30000" dirty="0" smtClean="0">
                <a:solidFill>
                  <a:schemeClr val="accent5">
                    <a:lumMod val="75000"/>
                  </a:schemeClr>
                </a:solidFill>
              </a:rPr>
              <a:t>η</a:t>
            </a:r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</a:rPr>
              <a:t>: Ο ΔΙΣΚΟΣ ΚΑΙ Η ΔΟΚΟΣ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7504" y="3356992"/>
            <a:ext cx="889248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b="1" dirty="0" smtClean="0">
                <a:solidFill>
                  <a:schemeClr val="tx1"/>
                </a:solidFill>
              </a:rPr>
              <a:t>Διάλεξη: Πλαίσια – διαγράμματα πλαισίων.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7" name="Subtitle 3"/>
          <p:cNvSpPr txBox="1">
            <a:spLocks/>
          </p:cNvSpPr>
          <p:nvPr/>
        </p:nvSpPr>
        <p:spPr>
          <a:xfrm>
            <a:off x="144016" y="4437112"/>
            <a:ext cx="889248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600" dirty="0" smtClean="0">
                <a:solidFill>
                  <a:schemeClr val="tx1"/>
                </a:solidFill>
              </a:rPr>
              <a:t>Καθηγητής Ε. Μυστακίδης</a:t>
            </a:r>
          </a:p>
          <a:p>
            <a:r>
              <a:rPr lang="el-GR" sz="2600" dirty="0" smtClean="0">
                <a:solidFill>
                  <a:schemeClr val="tx1"/>
                </a:solidFill>
              </a:rPr>
              <a:t>Τμήμα Πολιτικών Μηχανικών Π.Θ.</a:t>
            </a:r>
            <a:endParaRPr lang="el-GR" sz="2600" dirty="0">
              <a:solidFill>
                <a:schemeClr val="tx1"/>
              </a:solidFill>
            </a:endParaRPr>
          </a:p>
        </p:txBody>
      </p:sp>
      <p:pic>
        <p:nvPicPr>
          <p:cNvPr id="9" name="Picture 1" descr="Λογότυπο Πανεπιστήμιο Θεσσαλία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800"/>
            <a:ext cx="1472164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4"/>
          <p:cNvSpPr txBox="1">
            <a:spLocks/>
          </p:cNvSpPr>
          <p:nvPr/>
        </p:nvSpPr>
        <p:spPr>
          <a:xfrm>
            <a:off x="2195737" y="404664"/>
            <a:ext cx="266429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ΠΑΝΕΠΙΣΤΗΜΙΟ ΘΕΣΣΑΛΙΑΣ</a:t>
            </a:r>
            <a:endParaRPr lang="el-GR" sz="2800" b="1" dirty="0">
              <a:solidFill>
                <a:schemeClr val="tx1"/>
              </a:solidFill>
            </a:endParaRPr>
          </a:p>
        </p:txBody>
      </p:sp>
      <p:pic>
        <p:nvPicPr>
          <p:cNvPr id="22533" name="Picture 2" descr="Λογότυπο ανοιχτά ακαδημαϊκά μαθήματα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353"/>
            <a:ext cx="2235695" cy="181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3" descr="Λογότυπο ΕΣΠΑ 2007-2013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661248"/>
            <a:ext cx="4797921" cy="11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39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/>
              <a:t>2</a:t>
            </a:r>
            <a:r>
              <a:rPr lang="el-GR" sz="2800" b="1" baseline="30000" dirty="0"/>
              <a:t>η</a:t>
            </a:r>
            <a:r>
              <a:rPr lang="el-GR" sz="2800" b="1" dirty="0"/>
              <a:t> περίπτωση πλαισίων - σχεδιασμός διαγραμμάτων</a:t>
            </a:r>
            <a:endParaRPr lang="el-GR" sz="2800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23528" y="1600201"/>
            <a:ext cx="8229600" cy="10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Έστω ο συγκεκριμένος κόμβος του πλαισίου:</a:t>
            </a:r>
          </a:p>
        </p:txBody>
      </p:sp>
      <p:graphicFrame>
        <p:nvGraphicFramePr>
          <p:cNvPr id="4" name="Figure 1" descr="Εικόνα λεπτομέρειας του κόμβου του πλαισίου με τοποθετημένα τα φορτία διατομής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977589"/>
              </p:ext>
            </p:extLst>
          </p:nvPr>
        </p:nvGraphicFramePr>
        <p:xfrm>
          <a:off x="5960756" y="1665240"/>
          <a:ext cx="2931724" cy="39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" name="Picture (32-bit)" r:id="rId3" imgW="1857240" imgH="2486160" progId="MetafileCompanion32.Picture.1">
                  <p:embed/>
                </p:oleObj>
              </mc:Choice>
              <mc:Fallback>
                <p:oleObj name="Picture (32-bit)" r:id="rId3" imgW="1857240" imgH="248616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60756" y="1665240"/>
                        <a:ext cx="2931724" cy="39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271736" y="2132856"/>
            <a:ext cx="5668416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Γίνεται τομή στα τρία χαρακτηριστικά σημεία, κάτω, άνω και δεξιά του κόμβου και τοποθετούνται τα φορτία διατομής στα άκρα της τομής, </a:t>
            </a:r>
            <a:r>
              <a:rPr lang="en-US" sz="2400" i="1" dirty="0" smtClean="0"/>
              <a:t>M</a:t>
            </a:r>
            <a:r>
              <a:rPr lang="el-GR" sz="2400" i="1" baseline="30000" dirty="0" smtClean="0"/>
              <a:t>κ</a:t>
            </a:r>
            <a:r>
              <a:rPr lang="en-US" sz="2400" dirty="0" smtClean="0"/>
              <a:t>, </a:t>
            </a:r>
            <a:r>
              <a:rPr lang="en-US" sz="2400" i="1" dirty="0" smtClean="0"/>
              <a:t>Q</a:t>
            </a:r>
            <a:r>
              <a:rPr lang="el-GR" sz="2400" i="1" baseline="30000" dirty="0" smtClean="0"/>
              <a:t>κ</a:t>
            </a:r>
            <a:r>
              <a:rPr lang="en-US" sz="2400" dirty="0" smtClean="0"/>
              <a:t>, </a:t>
            </a:r>
            <a:r>
              <a:rPr lang="en-US" sz="2400" i="1" dirty="0" smtClean="0"/>
              <a:t>N</a:t>
            </a:r>
            <a:r>
              <a:rPr lang="el-GR" sz="2400" i="1" baseline="30000" dirty="0" smtClean="0"/>
              <a:t>κ</a:t>
            </a:r>
            <a:r>
              <a:rPr lang="el-GR" sz="2400" dirty="0" smtClean="0"/>
              <a:t>,</a:t>
            </a:r>
            <a:r>
              <a:rPr lang="el-GR" sz="2400" baseline="30000" dirty="0" smtClean="0"/>
              <a:t> </a:t>
            </a:r>
            <a:r>
              <a:rPr lang="en-US" sz="2400" i="1" dirty="0" smtClean="0"/>
              <a:t>M</a:t>
            </a:r>
            <a:r>
              <a:rPr lang="el-GR" sz="2400" i="1" baseline="30000" dirty="0" smtClean="0"/>
              <a:t>α</a:t>
            </a:r>
            <a:r>
              <a:rPr lang="en-US" sz="2400" dirty="0" smtClean="0"/>
              <a:t>, </a:t>
            </a:r>
            <a:r>
              <a:rPr lang="en-US" sz="2400" i="1" dirty="0" smtClean="0"/>
              <a:t>Q</a:t>
            </a:r>
            <a:r>
              <a:rPr lang="el-GR" sz="2400" i="1" baseline="30000" dirty="0" smtClean="0"/>
              <a:t>α</a:t>
            </a:r>
            <a:r>
              <a:rPr lang="en-US" sz="2400" dirty="0" smtClean="0"/>
              <a:t>, </a:t>
            </a:r>
            <a:r>
              <a:rPr lang="en-US" sz="2400" i="1" dirty="0" smtClean="0"/>
              <a:t>N</a:t>
            </a:r>
            <a:r>
              <a:rPr lang="el-GR" sz="2400" i="1" baseline="30000" dirty="0" smtClean="0"/>
              <a:t>α </a:t>
            </a:r>
            <a:r>
              <a:rPr lang="el-GR" sz="2400" dirty="0" smtClean="0"/>
              <a:t>και </a:t>
            </a:r>
            <a:r>
              <a:rPr lang="en-US" sz="2400" i="1" dirty="0" smtClean="0"/>
              <a:t>M</a:t>
            </a:r>
            <a:r>
              <a:rPr lang="el-GR" sz="2400" i="1" baseline="30000" dirty="0" smtClean="0"/>
              <a:t>δ</a:t>
            </a:r>
            <a:r>
              <a:rPr lang="en-US" sz="2400" dirty="0" smtClean="0"/>
              <a:t>, </a:t>
            </a:r>
            <a:r>
              <a:rPr lang="en-US" sz="2400" i="1" dirty="0" smtClean="0"/>
              <a:t>Q</a:t>
            </a:r>
            <a:r>
              <a:rPr lang="el-GR" sz="2400" i="1" baseline="30000" dirty="0" smtClean="0"/>
              <a:t>δ</a:t>
            </a:r>
            <a:r>
              <a:rPr lang="en-US" sz="2400" dirty="0" smtClean="0"/>
              <a:t>,</a:t>
            </a:r>
            <a:r>
              <a:rPr lang="en-US" sz="2400" i="1" dirty="0" smtClean="0"/>
              <a:t> N</a:t>
            </a:r>
            <a:r>
              <a:rPr lang="el-GR" sz="2400" i="1" baseline="30000" dirty="0" smtClean="0"/>
              <a:t>δ </a:t>
            </a:r>
            <a:r>
              <a:rPr lang="el-GR" sz="2400" dirty="0" smtClean="0"/>
              <a:t>αντίστοιχα.</a:t>
            </a:r>
            <a:endParaRPr lang="el-GR" sz="26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71736" y="4149080"/>
            <a:ext cx="5740424" cy="828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Για τους υπολογισμούς των μεγεθών λαμβάνονται οι συνθήκες: </a:t>
            </a:r>
          </a:p>
          <a:p>
            <a:pPr marL="0" indent="0">
              <a:buFont typeface="Arial" pitchFamily="34" charset="0"/>
              <a:buNone/>
            </a:pPr>
            <a:endParaRPr lang="el-GR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4"/>
              <p:cNvSpPr txBox="1"/>
              <p:nvPr/>
            </p:nvSpPr>
            <p:spPr>
              <a:xfrm>
                <a:off x="398654" y="4930791"/>
                <a:ext cx="4239174" cy="837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0, 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el-GR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0 </m:t>
                      </m:r>
                      <m:r>
                        <a:rPr lang="el-GR" sz="2000" b="0" i="1" smtClean="0">
                          <a:latin typeface="Cambria Math"/>
                        </a:rPr>
                        <m:t>𝜅𝛼𝜄</m:t>
                      </m:r>
                      <m:r>
                        <a:rPr lang="el-GR" sz="2000" b="0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l-G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3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54" y="4930791"/>
                <a:ext cx="4239174" cy="837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" descr="Σχήμα βέλος."/>
          <p:cNvSpPr/>
          <p:nvPr/>
        </p:nvSpPr>
        <p:spPr>
          <a:xfrm>
            <a:off x="257757" y="5752680"/>
            <a:ext cx="281795" cy="26860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568152" y="5661248"/>
            <a:ext cx="8396336" cy="828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Στην εξίσωση των ροπών τα πρόσημα εξαρτώνται από τη θέση που έχει τοποθετηθεί η ίνα αναφοράς. </a:t>
            </a:r>
          </a:p>
          <a:p>
            <a:pPr marL="0" indent="0">
              <a:buFont typeface="Arial" pitchFamily="34" charset="0"/>
              <a:buNone/>
            </a:pPr>
            <a:endParaRPr lang="el-GR" sz="2400" dirty="0" smtClean="0"/>
          </a:p>
        </p:txBody>
      </p:sp>
      <p:sp>
        <p:nvSpPr>
          <p:cNvPr id="2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17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Γενικά για τον υπολογισμό διαγραμμάτων πλαισίων</a:t>
            </a:r>
            <a:endParaRPr lang="el-GR" sz="2800" b="1" dirty="0"/>
          </a:p>
        </p:txBody>
      </p:sp>
      <p:sp>
        <p:nvSpPr>
          <p:cNvPr id="12" name="Right Arrow 1" descr="Σχήμα βέλος."/>
          <p:cNvSpPr/>
          <p:nvPr/>
        </p:nvSpPr>
        <p:spPr>
          <a:xfrm>
            <a:off x="202872" y="1144168"/>
            <a:ext cx="281795" cy="26860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Content Placeholder1"/>
          <p:cNvSpPr txBox="1">
            <a:spLocks/>
          </p:cNvSpPr>
          <p:nvPr/>
        </p:nvSpPr>
        <p:spPr>
          <a:xfrm>
            <a:off x="513267" y="1052736"/>
            <a:ext cx="8396336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Για κάθε είδος πλαισίου, </a:t>
            </a:r>
            <a:r>
              <a:rPr lang="el-GR" sz="2400" dirty="0"/>
              <a:t>α</a:t>
            </a:r>
            <a:r>
              <a:rPr lang="el-GR" sz="2400" dirty="0" smtClean="0"/>
              <a:t>φού υπολογιστούν τα μεγέθη </a:t>
            </a:r>
            <a:r>
              <a:rPr lang="el-GR" sz="2400" i="1" dirty="0" smtClean="0"/>
              <a:t>Μ</a:t>
            </a:r>
            <a:r>
              <a:rPr lang="en-US" sz="2400" dirty="0" smtClean="0"/>
              <a:t> </a:t>
            </a:r>
            <a:r>
              <a:rPr lang="el-GR" sz="2400" dirty="0" smtClean="0"/>
              <a:t>και </a:t>
            </a:r>
            <a:r>
              <a:rPr lang="en-US" sz="2400" i="1" dirty="0" smtClean="0"/>
              <a:t>Q</a:t>
            </a:r>
            <a:r>
              <a:rPr lang="en-US" sz="2400" dirty="0" smtClean="0"/>
              <a:t> </a:t>
            </a:r>
            <a:r>
              <a:rPr lang="el-GR" sz="2400" dirty="0" smtClean="0"/>
              <a:t>στα δύο άκρα κάθε επί μέρους τμήματός του, εφαρμόζεται η αρχή της ομόλογης δοκού για το σχεδιασμό των αντίστοιχων διαγραμμάτων. </a:t>
            </a:r>
          </a:p>
          <a:p>
            <a:pPr marL="0" indent="0">
              <a:buFont typeface="Arial" pitchFamily="34" charset="0"/>
              <a:buNone/>
            </a:pPr>
            <a:endParaRPr lang="el-GR" sz="2400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20046" y="2852936"/>
            <a:ext cx="9023953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ΒΗΜΑΤΑ ΥΠΟΛΟΓΙΣΜΟΥ ΔΙΑΓΡΑΜΜΑΤΩΝ ΠΛΑΙΣΙΩΝ: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Υπολογισμός ροπών και τεμνουσών σε όλα τα χαρακτηριστικά σημεία.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Εύρεση διαγραμμάτων </a:t>
            </a:r>
            <a:r>
              <a:rPr lang="el-GR" sz="2400" i="1" dirty="0" err="1" smtClean="0"/>
              <a:t>Μ</a:t>
            </a:r>
            <a:r>
              <a:rPr lang="el-GR" sz="2400" i="1" baseline="-25000" dirty="0" err="1" smtClean="0"/>
              <a:t>ο</a:t>
            </a:r>
            <a:r>
              <a:rPr lang="el-GR" sz="2400" dirty="0" smtClean="0"/>
              <a:t> και </a:t>
            </a:r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o</a:t>
            </a:r>
            <a:r>
              <a:rPr lang="el-GR" sz="2400" dirty="0"/>
              <a:t> </a:t>
            </a:r>
            <a:r>
              <a:rPr lang="el-GR" sz="2400" dirty="0" smtClean="0"/>
              <a:t>για </a:t>
            </a:r>
            <a:r>
              <a:rPr lang="el-GR" sz="2400" dirty="0" err="1" smtClean="0"/>
              <a:t>αμφιέρειστες</a:t>
            </a:r>
            <a:r>
              <a:rPr lang="el-GR" sz="2400" dirty="0" smtClean="0"/>
              <a:t> δοκούς αντίστοιχες των επί μέρους τμημάτων του πλαισίου.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Υπολογισμός διαγραμμάτων </a:t>
            </a:r>
            <a:r>
              <a:rPr lang="el-GR" sz="2400" i="1" dirty="0" smtClean="0"/>
              <a:t>Μ</a:t>
            </a:r>
            <a:r>
              <a:rPr lang="el-GR" sz="2400" dirty="0" smtClean="0"/>
              <a:t> και </a:t>
            </a:r>
            <a:r>
              <a:rPr lang="en-US" sz="2400" i="1" dirty="0" smtClean="0"/>
              <a:t>Q</a:t>
            </a:r>
            <a:r>
              <a:rPr lang="el-GR" sz="2400" dirty="0" smtClean="0"/>
              <a:t> του πλαισίου μέσω της μεθόδου της ομόλογης δοκού.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Από την ισορροπία δυνάμεων στους κόμβους υπολογίζονται τα </a:t>
            </a:r>
            <a:r>
              <a:rPr lang="el-GR" sz="2400" i="1" dirty="0" smtClean="0"/>
              <a:t>Ν.</a:t>
            </a:r>
            <a:endParaRPr lang="el-GR" i="1" dirty="0"/>
          </a:p>
        </p:txBody>
      </p:sp>
      <p:sp>
        <p:nvSpPr>
          <p:cNvPr id="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58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Πλαίσιο – ορισμός </a:t>
            </a:r>
            <a:endParaRPr lang="el-GR" sz="2800" b="1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8579296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u="sng" dirty="0" smtClean="0">
                <a:solidFill>
                  <a:schemeClr val="accent5">
                    <a:lumMod val="75000"/>
                  </a:schemeClr>
                </a:solidFill>
              </a:rPr>
              <a:t>Πλαίσια:</a:t>
            </a:r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sz="2800" dirty="0" smtClean="0"/>
              <a:t>φορείς (δίσκοι) που ο άξονάς τους είναι μια </a:t>
            </a:r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</a:rPr>
              <a:t>τεθλασμένη</a:t>
            </a:r>
            <a:r>
              <a:rPr lang="el-GR" sz="2800" dirty="0" smtClean="0"/>
              <a:t> (όχι ευθεία) γραμμή, ή υπάρχει </a:t>
            </a:r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</a:rPr>
              <a:t>διακλάδωση</a:t>
            </a:r>
            <a:r>
              <a:rPr lang="el-GR" sz="2800" dirty="0" smtClean="0"/>
              <a:t> στον άξονά τους.</a:t>
            </a:r>
          </a:p>
        </p:txBody>
      </p:sp>
      <p:graphicFrame>
        <p:nvGraphicFramePr>
          <p:cNvPr id="5" name="Figure 1" descr="Εικόνα που δείχνει τα δύο είδη πλαισίων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83930"/>
              </p:ext>
            </p:extLst>
          </p:nvPr>
        </p:nvGraphicFramePr>
        <p:xfrm>
          <a:off x="1331640" y="2996952"/>
          <a:ext cx="6624736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Picture (32-bit)" r:id="rId3" imgW="2800440" imgH="1400040" progId="MetafileCompanion32.Picture.1">
                  <p:embed/>
                </p:oleObj>
              </mc:Choice>
              <mc:Fallback>
                <p:oleObj name="Picture (32-bit)" r:id="rId3" imgW="2800440" imgH="140004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2996952"/>
                        <a:ext cx="6624736" cy="3312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7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1</a:t>
            </a:r>
            <a:r>
              <a:rPr lang="el-GR" sz="2800" b="1" baseline="30000" dirty="0" smtClean="0"/>
              <a:t>η</a:t>
            </a:r>
            <a:r>
              <a:rPr lang="el-GR" sz="2800" b="1" dirty="0" smtClean="0"/>
              <a:t> περίπτωση πλαισίων</a:t>
            </a:r>
            <a:endParaRPr lang="el-GR" sz="2800" b="1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u="sng" dirty="0" smtClean="0">
                <a:solidFill>
                  <a:schemeClr val="accent5">
                    <a:lumMod val="75000"/>
                  </a:schemeClr>
                </a:solidFill>
              </a:rPr>
              <a:t>ΠΕΡΙΠΤΩΣΗ 1</a:t>
            </a:r>
            <a:r>
              <a:rPr lang="el-GR" sz="2800" b="1" u="sng" baseline="30000" dirty="0" smtClean="0">
                <a:solidFill>
                  <a:schemeClr val="accent5">
                    <a:lumMod val="75000"/>
                  </a:schemeClr>
                </a:solidFill>
              </a:rPr>
              <a:t>η</a:t>
            </a:r>
            <a:endParaRPr lang="el-GR" sz="2800" b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l-GR" sz="28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1844824"/>
            <a:ext cx="871296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l-GR" sz="2400" dirty="0" smtClean="0"/>
              <a:t>Έστω πλαίσιο του οποίου ο άξονας είναι μια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τεθλασμένη γραμμή</a:t>
            </a:r>
            <a:r>
              <a:rPr lang="el-GR" sz="2400" dirty="0" smtClean="0"/>
              <a:t>.</a:t>
            </a:r>
          </a:p>
        </p:txBody>
      </p:sp>
      <p:graphicFrame>
        <p:nvGraphicFramePr>
          <p:cNvPr id="4" name="Figure 3" descr="Εικόνα πλαισίου του οποίου ο άξονας είναι μια τεθλασμένη γραμμή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84937"/>
              </p:ext>
            </p:extLst>
          </p:nvPr>
        </p:nvGraphicFramePr>
        <p:xfrm>
          <a:off x="4864998" y="2348880"/>
          <a:ext cx="4171498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Picture (32-bit)" r:id="rId3" imgW="1371600" imgH="828720" progId="MetafileCompanion32.Picture.1">
                  <p:embed/>
                </p:oleObj>
              </mc:Choice>
              <mc:Fallback>
                <p:oleObj name="Picture (32-bit)" r:id="rId3" imgW="1371600" imgH="82872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4998" y="2348880"/>
                        <a:ext cx="4171498" cy="2520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3"/>
          <p:cNvSpPr txBox="1">
            <a:spLocks/>
          </p:cNvSpPr>
          <p:nvPr/>
        </p:nvSpPr>
        <p:spPr>
          <a:xfrm>
            <a:off x="323528" y="2924944"/>
            <a:ext cx="4536504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l-GR" sz="2400" dirty="0" smtClean="0"/>
              <a:t>Συστήνεται η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ίνα αναφοράς </a:t>
            </a:r>
            <a:r>
              <a:rPr lang="el-GR" sz="2400" dirty="0" smtClean="0"/>
              <a:t>να τοποθετείται με τέτοιο τρόπο, ώστε να είναι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συνεχής</a:t>
            </a:r>
            <a:r>
              <a:rPr lang="el-GR" sz="2400" dirty="0" smtClean="0"/>
              <a:t>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51520" y="4943159"/>
            <a:ext cx="8784976" cy="1719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l-GR" sz="2400" dirty="0" smtClean="0"/>
              <a:t>Γενικά, οι φορείς αυτοί αντιμετωπίζονται με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«διάσπαση» </a:t>
            </a:r>
            <a:r>
              <a:rPr lang="el-GR" sz="2400" dirty="0" smtClean="0"/>
              <a:t>του πλαισίου στα επί μέρους τμήματά του και σε καθένα από αυτά εφαρμόζεται στη συνέχεια γνωστή μεθοδολογία (π.χ. της ομόλογης δοκού) για την εύρεση των διαγραμμάτων </a:t>
            </a:r>
            <a:r>
              <a:rPr lang="el-GR" sz="2400" i="1" dirty="0" smtClean="0"/>
              <a:t>Μ</a:t>
            </a:r>
            <a:r>
              <a:rPr lang="el-GR" sz="2400" dirty="0" smtClean="0"/>
              <a:t>, </a:t>
            </a:r>
            <a:r>
              <a:rPr lang="en-US" sz="2400" i="1" dirty="0" smtClean="0"/>
              <a:t>Q</a:t>
            </a:r>
            <a:r>
              <a:rPr lang="en-US" sz="2400" dirty="0" smtClean="0"/>
              <a:t>, </a:t>
            </a:r>
            <a:r>
              <a:rPr lang="el-GR" sz="2400" i="1" dirty="0" smtClean="0"/>
              <a:t>Ν</a:t>
            </a:r>
            <a:r>
              <a:rPr lang="el-GR" sz="2400" dirty="0" smtClean="0"/>
              <a:t>.</a:t>
            </a:r>
          </a:p>
        </p:txBody>
      </p:sp>
      <p:sp>
        <p:nvSpPr>
          <p:cNvPr id="2" name="Slide Number Placeholder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88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1</a:t>
            </a:r>
            <a:r>
              <a:rPr lang="el-GR" sz="2800" b="1" baseline="30000" dirty="0" smtClean="0"/>
              <a:t>η</a:t>
            </a:r>
            <a:r>
              <a:rPr lang="el-GR" sz="2800" b="1" dirty="0"/>
              <a:t> περίπτωση πλαισίων - </a:t>
            </a:r>
            <a:r>
              <a:rPr lang="el-GR" sz="2800" b="1" dirty="0" smtClean="0"/>
              <a:t>σχεδιασμός διαγραμμάτων</a:t>
            </a:r>
            <a:endParaRPr lang="el-GR" sz="2800" b="1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044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Τα διαγράμματα </a:t>
            </a:r>
            <a:r>
              <a:rPr lang="en-US" sz="2400" i="1" dirty="0" smtClean="0"/>
              <a:t>M</a:t>
            </a:r>
            <a:r>
              <a:rPr lang="en-US" sz="2400" dirty="0" smtClean="0"/>
              <a:t>, </a:t>
            </a:r>
            <a:r>
              <a:rPr lang="en-US" sz="2400" i="1" dirty="0" smtClean="0"/>
              <a:t>Q</a:t>
            </a:r>
            <a:r>
              <a:rPr lang="en-US" sz="2400" dirty="0" smtClean="0"/>
              <a:t>, </a:t>
            </a:r>
            <a:r>
              <a:rPr lang="en-US" sz="2400" i="1" dirty="0" smtClean="0"/>
              <a:t>N</a:t>
            </a:r>
            <a:r>
              <a:rPr lang="el-GR" sz="2400" dirty="0" smtClean="0"/>
              <a:t> σχεδιάζονται με αφετηρία τον άξονα του κάθε τμήματος και πάντα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κάθετα</a:t>
            </a:r>
            <a:r>
              <a:rPr lang="el-GR" sz="2400" dirty="0" smtClean="0"/>
              <a:t> σε αυτόν.</a:t>
            </a:r>
          </a:p>
          <a:p>
            <a:pPr marL="0" indent="0">
              <a:spcBef>
                <a:spcPts val="0"/>
              </a:spcBef>
              <a:buNone/>
            </a:pPr>
            <a:endParaRPr lang="el-GR" sz="24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Για εποπτικούς λόγους θα πρέπει τελικά τα διαγράμματα να απεικονίζονται σε όλο το φορέα.</a:t>
            </a:r>
            <a:endParaRPr lang="el-GR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3617640"/>
            <a:ext cx="3528392" cy="276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Ιδιαίτερη προσοχή θα πρέπει να δίνεται στα σημεία των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κόμβων</a:t>
            </a:r>
            <a:r>
              <a:rPr lang="el-GR" sz="2400" dirty="0" smtClean="0"/>
              <a:t> των πλαισίων, δηλ. στα σημεία που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αλλάζει η κλίση του άξονα του φορέα</a:t>
            </a:r>
            <a:r>
              <a:rPr lang="el-GR" sz="2400" dirty="0" smtClean="0"/>
              <a:t>.</a:t>
            </a:r>
            <a:endParaRPr lang="el-GR" sz="2600" dirty="0" smtClean="0"/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l-GR" sz="2600" dirty="0"/>
          </a:p>
        </p:txBody>
      </p:sp>
      <p:graphicFrame>
        <p:nvGraphicFramePr>
          <p:cNvPr id="5" name="Figure 4" descr="Εικόνα πλαισίου του οποίου ο άξονας είναι μια τεθλασμένη γραμμή, στην οποία επισημαίνεται και ο κόμβος του πλαισίου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134216"/>
              </p:ext>
            </p:extLst>
          </p:nvPr>
        </p:nvGraphicFramePr>
        <p:xfrm>
          <a:off x="4711532" y="3645024"/>
          <a:ext cx="4290684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Picture (32-bit)" r:id="rId3" imgW="1371600" imgH="828720" progId="MetafileCompanion32.Picture.1">
                  <p:embed/>
                </p:oleObj>
              </mc:Choice>
              <mc:Fallback>
                <p:oleObj name="Picture (32-bit)" r:id="rId3" imgW="1371600" imgH="82872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1532" y="3645024"/>
                        <a:ext cx="4290684" cy="259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49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/>
              <a:t>1</a:t>
            </a:r>
            <a:r>
              <a:rPr lang="el-GR" sz="2800" b="1" baseline="30000" dirty="0"/>
              <a:t>η</a:t>
            </a:r>
            <a:r>
              <a:rPr lang="el-GR" sz="2800" b="1" dirty="0"/>
              <a:t> περίπτωση πλαισίων - </a:t>
            </a:r>
            <a:r>
              <a:rPr lang="el-GR" sz="2800" b="1" dirty="0" smtClean="0"/>
              <a:t>κόμβοι</a:t>
            </a:r>
            <a:endParaRPr lang="el-GR" sz="2800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51520" y="1600201"/>
            <a:ext cx="8229600" cy="10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Έστω ο κόμβος του πλαισίου:</a:t>
            </a:r>
          </a:p>
        </p:txBody>
      </p:sp>
      <p:graphicFrame>
        <p:nvGraphicFramePr>
          <p:cNvPr id="6" name="Figure 1" descr="Εικόνα λεπτομέρειας του κόμβου του πλαισίου με τοποθετημένα τα φορτία διατομής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066765"/>
              </p:ext>
            </p:extLst>
          </p:nvPr>
        </p:nvGraphicFramePr>
        <p:xfrm>
          <a:off x="5796136" y="1124744"/>
          <a:ext cx="3260576" cy="27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2" name="Picture (32-bit)" r:id="rId3" imgW="2438280" imgH="1962000" progId="MetafileCompanion32.Picture.1">
                  <p:embed/>
                </p:oleObj>
              </mc:Choice>
              <mc:Fallback>
                <p:oleObj name="Picture (32-bit)" r:id="rId3" imgW="2438280" imgH="196200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96136" y="1124744"/>
                        <a:ext cx="3260576" cy="27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107504" y="2132856"/>
            <a:ext cx="5668416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Γίνεται τομή στα δύο χαρακτηριστικά σημεία, κάτω και δεξιά του κόμβου και τοποθετούνται τα φορτία διατομής στα δύο άκρα της τομής, </a:t>
            </a:r>
            <a:r>
              <a:rPr lang="en-US" sz="2400" i="1" dirty="0" smtClean="0"/>
              <a:t>M</a:t>
            </a:r>
            <a:r>
              <a:rPr lang="el-GR" sz="2400" i="1" baseline="30000" dirty="0" smtClean="0"/>
              <a:t>κ</a:t>
            </a:r>
            <a:r>
              <a:rPr lang="en-US" sz="2400" dirty="0" smtClean="0"/>
              <a:t>, </a:t>
            </a:r>
            <a:r>
              <a:rPr lang="en-US" sz="2400" i="1" dirty="0" smtClean="0"/>
              <a:t>Q</a:t>
            </a:r>
            <a:r>
              <a:rPr lang="el-GR" sz="2400" i="1" baseline="30000" dirty="0" smtClean="0"/>
              <a:t>κ</a:t>
            </a:r>
            <a:r>
              <a:rPr lang="en-US" sz="2400" dirty="0" smtClean="0"/>
              <a:t>, </a:t>
            </a:r>
            <a:r>
              <a:rPr lang="en-US" sz="2400" i="1" dirty="0" smtClean="0"/>
              <a:t>N</a:t>
            </a:r>
            <a:r>
              <a:rPr lang="el-GR" sz="2400" i="1" baseline="30000" dirty="0" smtClean="0"/>
              <a:t>κ </a:t>
            </a:r>
            <a:r>
              <a:rPr lang="el-GR" sz="2400" dirty="0" smtClean="0"/>
              <a:t>και </a:t>
            </a:r>
            <a:r>
              <a:rPr lang="en-US" sz="2400" i="1" dirty="0" smtClean="0"/>
              <a:t>M</a:t>
            </a:r>
            <a:r>
              <a:rPr lang="el-GR" sz="2400" i="1" baseline="30000" dirty="0" smtClean="0"/>
              <a:t>δ</a:t>
            </a:r>
            <a:r>
              <a:rPr lang="en-US" sz="2400" dirty="0" smtClean="0"/>
              <a:t>, </a:t>
            </a:r>
            <a:r>
              <a:rPr lang="en-US" sz="2400" i="1" dirty="0" smtClean="0"/>
              <a:t>Q</a:t>
            </a:r>
            <a:r>
              <a:rPr lang="el-GR" sz="2400" i="1" baseline="30000" dirty="0" smtClean="0"/>
              <a:t>δ</a:t>
            </a:r>
            <a:r>
              <a:rPr lang="en-US" sz="2400" dirty="0" smtClean="0"/>
              <a:t>, </a:t>
            </a:r>
            <a:r>
              <a:rPr lang="en-US" sz="2400" i="1" dirty="0" smtClean="0"/>
              <a:t>N</a:t>
            </a:r>
            <a:r>
              <a:rPr lang="el-GR" sz="2400" i="1" baseline="30000" dirty="0" smtClean="0"/>
              <a:t>δ </a:t>
            </a:r>
            <a:r>
              <a:rPr lang="el-GR" sz="2400" dirty="0" smtClean="0"/>
              <a:t>αντίστοιχα.</a:t>
            </a:r>
            <a:endParaRPr lang="el-GR" sz="26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71736" y="4149080"/>
            <a:ext cx="8784976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Από ισορροπία ροπών στον κόμβο: </a:t>
            </a:r>
          </a:p>
          <a:p>
            <a:pPr marL="0" indent="0">
              <a:buFont typeface="Arial" pitchFamily="34" charset="0"/>
              <a:buNone/>
            </a:pPr>
            <a:endParaRPr lang="el-GR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60032" y="3933056"/>
                <a:ext cx="2797048" cy="837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𝑀</m:t>
                          </m:r>
                        </m:e>
                      </m:nary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l-GR" sz="2000" b="0" i="1" smtClean="0">
                              <a:latin typeface="Cambria Math"/>
                            </a:rPr>
                            <m:t>𝜅</m:t>
                          </m:r>
                        </m:sup>
                      </m:sSup>
                      <m:r>
                        <a:rPr lang="el-GR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l-GR" sz="2000" b="0" i="1" smtClean="0">
                              <a:latin typeface="Cambria Math"/>
                            </a:rPr>
                            <m:t>𝛿</m:t>
                          </m:r>
                        </m:sup>
                      </m:sSup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933056"/>
                <a:ext cx="2797048" cy="837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5"/>
          <p:cNvSpPr txBox="1">
            <a:spLocks/>
          </p:cNvSpPr>
          <p:nvPr/>
        </p:nvSpPr>
        <p:spPr>
          <a:xfrm>
            <a:off x="267156" y="4725144"/>
            <a:ext cx="8789556" cy="2132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ΣΥΜΠΕΡΑΣΜΑ: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sz="2400" dirty="0" smtClean="0"/>
              <a:t>σε κόμβους πλαισίων χωρίς διακλάδωση του άξονα και εφόσον υπάρχει συνέχεια της ίνας αναφοράς, οι ροπές που προκύπτουν είναι ίσες σε μέγεθος και πρόσημο. Άρα,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αρκεί ο υπολογισμός της ροπής σε ένα μόνο σημείο του κόμβου </a:t>
            </a:r>
            <a:r>
              <a:rPr lang="el-GR" sz="2400" dirty="0" smtClean="0"/>
              <a:t>(είτε λίγο πριν, είτε λίγο μετά).</a:t>
            </a:r>
          </a:p>
          <a:p>
            <a:pPr marL="0" indent="0">
              <a:buFont typeface="Arial" pitchFamily="34" charset="0"/>
              <a:buNone/>
            </a:pPr>
            <a:endParaRPr lang="el-GR" dirty="0"/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30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/>
              <a:t>1</a:t>
            </a:r>
            <a:r>
              <a:rPr lang="el-GR" sz="2800" b="1" baseline="30000" dirty="0"/>
              <a:t>η</a:t>
            </a:r>
            <a:r>
              <a:rPr lang="el-GR" sz="2800" b="1" dirty="0"/>
              <a:t> περίπτωση πλαισίων </a:t>
            </a:r>
            <a:r>
              <a:rPr lang="el-GR" sz="2800" b="1" dirty="0" smtClean="0"/>
              <a:t>– κόμβοι με συνεχή ίνα αναφοράς</a:t>
            </a:r>
            <a:endParaRPr lang="el-GR" sz="2800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02840" y="1412776"/>
            <a:ext cx="8229600" cy="532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Ο ρόλος της θέσης της ίνας αναφοράς στο πλαίσιο:</a:t>
            </a:r>
          </a:p>
        </p:txBody>
      </p:sp>
      <p:graphicFrame>
        <p:nvGraphicFramePr>
          <p:cNvPr id="4" name="Figure 1" descr="Εικόνα λεπτομέρειας του κόμβου του πλαισίου με τοποθετημένα τα φορτία διατομής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324280"/>
              </p:ext>
            </p:extLst>
          </p:nvPr>
        </p:nvGraphicFramePr>
        <p:xfrm>
          <a:off x="5795963" y="1738362"/>
          <a:ext cx="3260725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2" name="Picture (32-bit)" r:id="rId3" imgW="2438280" imgH="1962000" progId="MetafileCompanion32.Picture.1">
                  <p:embed/>
                </p:oleObj>
              </mc:Choice>
              <mc:Fallback>
                <p:oleObj name="Picture (32-bit)" r:id="rId3" imgW="2438280" imgH="1962000" progId="MetafileCompanion32.Picture.1">
                  <p:embed/>
                  <p:pic>
                    <p:nvPicPr>
                      <p:cNvPr id="0" name="Object 5" descr="Εικόνα λεπτομέρειας του κόμβου του πλαισίου με τοποθετημένα τα φορτία διατομής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1738362"/>
                        <a:ext cx="3260725" cy="269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271736" y="1916832"/>
            <a:ext cx="5668416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Έστω ότι στον προηγούμενο κόμβο,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με συνέχεια της ίνας αναφοράς</a:t>
            </a:r>
            <a:r>
              <a:rPr lang="el-GR" sz="2400" dirty="0" smtClean="0"/>
              <a:t>, υπολογίζεται ροπή </a:t>
            </a:r>
            <a:r>
              <a:rPr lang="el-GR" sz="2400" i="1" dirty="0" smtClean="0"/>
              <a:t>Μ</a:t>
            </a:r>
            <a:r>
              <a:rPr lang="el-GR" sz="2400" i="1" baseline="30000" dirty="0" smtClean="0"/>
              <a:t>δ</a:t>
            </a:r>
            <a:r>
              <a:rPr lang="el-GR" sz="2400" i="1" dirty="0" smtClean="0"/>
              <a:t>=-10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kNm</a:t>
            </a:r>
            <a:r>
              <a:rPr lang="en-US" sz="2400" i="1" dirty="0" smtClean="0"/>
              <a:t>. </a:t>
            </a:r>
            <a:endParaRPr lang="el-GR" sz="2400" i="1" dirty="0" smtClean="0"/>
          </a:p>
          <a:p>
            <a:pPr marL="0" indent="0">
              <a:buNone/>
            </a:pPr>
            <a:r>
              <a:rPr lang="el-GR" sz="2400" dirty="0" smtClean="0"/>
              <a:t>Τότε, σύμφωνα και με τη γνωστή σύμβαση σχεδίασης των διαγραμμάτων ροπής, θα πρέπει να σχεδιαστεί:</a:t>
            </a:r>
            <a:endParaRPr lang="el-GR" sz="2600" i="1" dirty="0"/>
          </a:p>
        </p:txBody>
      </p:sp>
      <p:graphicFrame>
        <p:nvGraphicFramePr>
          <p:cNvPr id="5" name="Figure 2" descr="Εικόνα που δείχνει τη σύμβαση σχεδιάσης των διαγραμμάτων ροπής σε σχεση με την ίνα αναφοράς στον κόμβο του πλαισίου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163486"/>
              </p:ext>
            </p:extLst>
          </p:nvPr>
        </p:nvGraphicFramePr>
        <p:xfrm>
          <a:off x="3138767" y="4077072"/>
          <a:ext cx="3384376" cy="2532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3" name="Picture (32-bit)" r:id="rId5" imgW="1476360" imgH="1104840" progId="MetafileCompanion32.Picture.1">
                  <p:embed/>
                </p:oleObj>
              </mc:Choice>
              <mc:Fallback>
                <p:oleObj name="Picture (32-bit)" r:id="rId5" imgW="1476360" imgH="110484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38767" y="4077072"/>
                        <a:ext cx="3384376" cy="2532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54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2800" b="1" dirty="0"/>
              <a:t>1</a:t>
            </a:r>
            <a:r>
              <a:rPr lang="el-GR" sz="2800" b="1" baseline="30000" dirty="0"/>
              <a:t>η</a:t>
            </a:r>
            <a:r>
              <a:rPr lang="el-GR" sz="2800" b="1" dirty="0"/>
              <a:t> περίπτωση πλαισίων – κόμβοι με </a:t>
            </a:r>
            <a:r>
              <a:rPr lang="el-GR" sz="2800" b="1" dirty="0" smtClean="0"/>
              <a:t>μη συνεχή </a:t>
            </a:r>
            <a:r>
              <a:rPr lang="el-GR" sz="2800" b="1" dirty="0"/>
              <a:t>ίνα αναφοράς</a:t>
            </a:r>
            <a:endParaRPr lang="el-GR" sz="28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07504" y="1412776"/>
            <a:ext cx="5832648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Έστω τώρα ότι στον ίδιο κόμβο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δεν υπάρχει συνέχεια της ίνας αναφοράς</a:t>
            </a:r>
            <a:r>
              <a:rPr lang="en-US" sz="2400" i="1" dirty="0" smtClean="0"/>
              <a:t>.</a:t>
            </a:r>
            <a:r>
              <a:rPr lang="el-GR" sz="2400" i="1" dirty="0" smtClean="0"/>
              <a:t> </a:t>
            </a:r>
            <a:r>
              <a:rPr lang="el-GR" sz="2400" dirty="0" smtClean="0"/>
              <a:t>Τα φορτία διατομής για την περίπτωση αυτή απεικονίζονται στο σχήμα:</a:t>
            </a:r>
            <a:r>
              <a:rPr lang="en-US" sz="2400" i="1" dirty="0" smtClean="0"/>
              <a:t> </a:t>
            </a:r>
            <a:endParaRPr lang="el-GR" sz="2400" i="1" dirty="0" smtClean="0"/>
          </a:p>
        </p:txBody>
      </p:sp>
      <p:graphicFrame>
        <p:nvGraphicFramePr>
          <p:cNvPr id="3" name="Figure 1" descr="Εικόνα λεπτομέρειας του κόμβου του πλαισίου με τοποθετημένα τα φορτία διατομής και αλλαγή της θέσης της ίνας αναφοράς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934108"/>
              </p:ext>
            </p:extLst>
          </p:nvPr>
        </p:nvGraphicFramePr>
        <p:xfrm>
          <a:off x="5508104" y="1268760"/>
          <a:ext cx="3462291" cy="28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9" name="Picture (32-bit)" r:id="rId4" imgW="2419200" imgH="1962000" progId="MetafileCompanion32.Picture.1">
                  <p:embed/>
                </p:oleObj>
              </mc:Choice>
              <mc:Fallback>
                <p:oleObj name="Picture (32-bit)" r:id="rId4" imgW="2419200" imgH="196200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8104" y="1268760"/>
                        <a:ext cx="3462291" cy="28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31870" y="3212976"/>
            <a:ext cx="8784976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Από ισορροπία δυνάμεων στον κόμβο: </a:t>
            </a:r>
          </a:p>
          <a:p>
            <a:pPr marL="0" indent="0">
              <a:buFont typeface="Arial" pitchFamily="34" charset="0"/>
              <a:buNone/>
            </a:pPr>
            <a:endParaRPr lang="el-GR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3"/>
              <p:cNvSpPr txBox="1"/>
              <p:nvPr/>
            </p:nvSpPr>
            <p:spPr>
              <a:xfrm>
                <a:off x="611560" y="3573016"/>
                <a:ext cx="2926057" cy="837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𝑀</m:t>
                          </m:r>
                        </m:e>
                      </m:nary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l-GR" sz="2000" b="0" i="1" smtClean="0">
                              <a:latin typeface="Cambria Math"/>
                            </a:rPr>
                            <m:t>𝜅</m:t>
                          </m:r>
                        </m:sup>
                      </m:sSup>
                      <m:r>
                        <a:rPr lang="el-GR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l-GR" sz="2000" b="0" i="1" smtClean="0">
                              <a:latin typeface="Cambria Math"/>
                            </a:rPr>
                            <m:t>𝛿</m:t>
                          </m:r>
                        </m:sup>
                      </m:sSup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5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573016"/>
                <a:ext cx="2926057" cy="837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4"/>
          <p:cNvSpPr txBox="1">
            <a:spLocks/>
          </p:cNvSpPr>
          <p:nvPr/>
        </p:nvSpPr>
        <p:spPr>
          <a:xfrm>
            <a:off x="107504" y="5013176"/>
            <a:ext cx="5832648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Τότε, σύμφωνα και πάλι με τη σύμβαση σχεδίασης των διαγραμμάτων ροπής, θα πρέπει να σχεδιαστεί:</a:t>
            </a:r>
            <a:endParaRPr lang="el-GR" sz="2600" i="1" dirty="0"/>
          </a:p>
        </p:txBody>
      </p:sp>
      <p:graphicFrame>
        <p:nvGraphicFramePr>
          <p:cNvPr id="13" name="Figure 2" descr="Εικόνα που δείχνει τη σύμβαση σχεδιάσης των διαγραμμάτων ροπής σε σχεση με τη νέα θέση της ίνας αναφοράς στον κόμβο του πλαισίου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201099"/>
              </p:ext>
            </p:extLst>
          </p:nvPr>
        </p:nvGraphicFramePr>
        <p:xfrm>
          <a:off x="5720226" y="4293096"/>
          <a:ext cx="3346736" cy="2486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0" name="Picture (32-bit)" r:id="rId9" imgW="1333440" imgH="990720" progId="MetafileCompanion32.Picture.1">
                  <p:embed/>
                </p:oleObj>
              </mc:Choice>
              <mc:Fallback>
                <p:oleObj name="Picture (32-bit)" r:id="rId9" imgW="1333440" imgH="99072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20226" y="4293096"/>
                        <a:ext cx="3346736" cy="2486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367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/>
              <a:t>1</a:t>
            </a:r>
            <a:r>
              <a:rPr lang="el-GR" sz="2800" b="1" baseline="30000" dirty="0"/>
              <a:t>η</a:t>
            </a:r>
            <a:r>
              <a:rPr lang="el-GR" sz="2800" b="1" dirty="0"/>
              <a:t> περίπτωση πλαισίων – </a:t>
            </a:r>
            <a:r>
              <a:rPr lang="el-GR" sz="2800" b="1" dirty="0" smtClean="0"/>
              <a:t>παρατηρήσεις</a:t>
            </a:r>
            <a:endParaRPr lang="el-GR" sz="28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07504" y="1628800"/>
            <a:ext cx="8789556" cy="2132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ΠΑΡΑΤΗΡΗΣΗ: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sz="2400" dirty="0" smtClean="0"/>
              <a:t>παρά την αλλαγή της θέσης της ίνας αναφοράς, η </a:t>
            </a:r>
            <a:r>
              <a:rPr lang="el-GR" sz="2400" b="1" dirty="0" smtClean="0"/>
              <a:t>τοποθέτηση</a:t>
            </a:r>
            <a:r>
              <a:rPr lang="el-GR" sz="2400" dirty="0" smtClean="0"/>
              <a:t> του διαγράμματος των </a:t>
            </a:r>
            <a:r>
              <a:rPr lang="en-US" sz="2400" i="1" dirty="0" smtClean="0"/>
              <a:t>M</a:t>
            </a:r>
            <a:r>
              <a:rPr lang="el-GR" sz="2400" i="1" dirty="0" smtClean="0"/>
              <a:t> </a:t>
            </a:r>
            <a:r>
              <a:rPr lang="el-GR" sz="2400" dirty="0" smtClean="0"/>
              <a:t>πάνω στον άξονα του φορέα παραμένει η ίδια και απλώς υπάρχει σε κάποιο σημείο αλλαγή του προσήμου της ροπής</a:t>
            </a:r>
            <a:r>
              <a:rPr lang="en-US" sz="2400" dirty="0"/>
              <a:t>.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Το σχήμα του τελικού διαγράμματος των ροπών είναι το ίδιο και στις δύο περιπτώσεις</a:t>
            </a:r>
            <a:r>
              <a:rPr lang="el-GR" sz="2400" dirty="0" smtClean="0"/>
              <a:t>.</a:t>
            </a:r>
          </a:p>
          <a:p>
            <a:pPr marL="0" indent="0">
              <a:buFont typeface="Arial" pitchFamily="34" charset="0"/>
              <a:buNone/>
            </a:pPr>
            <a:endParaRPr lang="el-GR" dirty="0"/>
          </a:p>
        </p:txBody>
      </p:sp>
      <p:sp>
        <p:nvSpPr>
          <p:cNvPr id="10" name="Right Arrow 1" descr="Σχήμα βέλος."/>
          <p:cNvSpPr/>
          <p:nvPr/>
        </p:nvSpPr>
        <p:spPr>
          <a:xfrm>
            <a:off x="322716" y="4149080"/>
            <a:ext cx="281795" cy="26860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11560" y="4032448"/>
            <a:ext cx="8141484" cy="2564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Για τον υπολογισμό των τεμνουσών και αξονικών δυνάμεων σε κόμβους χωρίς διακλάδωση:  </a:t>
            </a:r>
            <a:r>
              <a:rPr lang="el-GR" sz="2400" dirty="0" smtClean="0"/>
              <a:t>εάν είναι γνωστά (μετά από υπολογισμό) τα </a:t>
            </a:r>
            <a:r>
              <a:rPr lang="en-US" sz="2400" i="1" dirty="0" smtClean="0"/>
              <a:t>Q</a:t>
            </a:r>
            <a:r>
              <a:rPr lang="en-US" sz="2400" dirty="0" smtClean="0"/>
              <a:t> </a:t>
            </a:r>
            <a:r>
              <a:rPr lang="el-GR" sz="2400" dirty="0" smtClean="0"/>
              <a:t>και </a:t>
            </a:r>
            <a:r>
              <a:rPr lang="el-GR" sz="2400" i="1" dirty="0" smtClean="0"/>
              <a:t>Ν</a:t>
            </a:r>
            <a:r>
              <a:rPr lang="en-US" sz="2400" dirty="0" smtClean="0"/>
              <a:t> </a:t>
            </a:r>
            <a:r>
              <a:rPr lang="el-GR" sz="2400" dirty="0" smtClean="0"/>
              <a:t>στη μια πλευρά του κόμβου, μπορούν να υπολογιστούν τα </a:t>
            </a:r>
            <a:r>
              <a:rPr lang="en-US" sz="2400" i="1" dirty="0" smtClean="0"/>
              <a:t>Q </a:t>
            </a:r>
            <a:r>
              <a:rPr lang="el-GR" sz="2400" dirty="0" smtClean="0"/>
              <a:t>και </a:t>
            </a:r>
            <a:r>
              <a:rPr lang="el-GR" sz="2400" i="1" dirty="0" smtClean="0"/>
              <a:t>Ν</a:t>
            </a:r>
            <a:r>
              <a:rPr lang="en-US" sz="2400" dirty="0" smtClean="0"/>
              <a:t> </a:t>
            </a:r>
            <a:r>
              <a:rPr lang="el-GR" sz="2400" dirty="0" smtClean="0"/>
              <a:t>στην άλλη πλευρά, μέσω της ισορροπίας δυνάμεων στον κόμβο.</a:t>
            </a:r>
            <a:endParaRPr lang="el-GR" dirty="0"/>
          </a:p>
        </p:txBody>
      </p:sp>
      <p:sp>
        <p:nvSpPr>
          <p:cNvPr id="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07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2</a:t>
            </a:r>
            <a:r>
              <a:rPr lang="el-GR" sz="2800" b="1" baseline="30000" dirty="0" smtClean="0"/>
              <a:t>η</a:t>
            </a:r>
            <a:r>
              <a:rPr lang="el-GR" sz="2800" b="1" dirty="0" smtClean="0"/>
              <a:t> </a:t>
            </a:r>
            <a:r>
              <a:rPr lang="el-GR" sz="2800" b="1" dirty="0"/>
              <a:t>περίπτωση </a:t>
            </a:r>
            <a:r>
              <a:rPr lang="el-GR" sz="2800" b="1" dirty="0" smtClean="0"/>
              <a:t>πλαισίων</a:t>
            </a:r>
            <a:endParaRPr lang="el-GR" sz="2800" b="1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u="sng" dirty="0" smtClean="0">
                <a:solidFill>
                  <a:schemeClr val="accent5">
                    <a:lumMod val="75000"/>
                  </a:schemeClr>
                </a:solidFill>
              </a:rPr>
              <a:t>ΠΕΡΙΠΤΩΣΗ 2</a:t>
            </a:r>
            <a:r>
              <a:rPr lang="el-GR" sz="2800" b="1" u="sng" baseline="30000" dirty="0" smtClean="0">
                <a:solidFill>
                  <a:schemeClr val="accent5">
                    <a:lumMod val="75000"/>
                  </a:schemeClr>
                </a:solidFill>
              </a:rPr>
              <a:t>η</a:t>
            </a:r>
            <a:endParaRPr lang="el-GR" sz="2800" b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l-GR" sz="28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1844824"/>
            <a:ext cx="871296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l-GR" sz="2400" dirty="0" smtClean="0"/>
              <a:t>Έστω πλαίσιο με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διακλάδωση στον άξονά </a:t>
            </a:r>
            <a:r>
              <a:rPr lang="el-GR" sz="2400" dirty="0" smtClean="0"/>
              <a:t>του.</a:t>
            </a:r>
          </a:p>
        </p:txBody>
      </p:sp>
      <p:graphicFrame>
        <p:nvGraphicFramePr>
          <p:cNvPr id="7" name="Figure 1" descr="Εικόνα πλαισίου με διακλάδωση στον άξονά του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666955"/>
              </p:ext>
            </p:extLst>
          </p:nvPr>
        </p:nvGraphicFramePr>
        <p:xfrm>
          <a:off x="6588224" y="1412776"/>
          <a:ext cx="1988693" cy="3247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" name="Picture (32-bit)" r:id="rId3" imgW="1038240" imgH="1695600" progId="MetafileCompanion32.Picture.1">
                  <p:embed/>
                </p:oleObj>
              </mc:Choice>
              <mc:Fallback>
                <p:oleObj name="Picture (32-bit)" r:id="rId3" imgW="1038240" imgH="169560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88224" y="1412776"/>
                        <a:ext cx="1988693" cy="3247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3"/>
          <p:cNvSpPr txBox="1">
            <a:spLocks/>
          </p:cNvSpPr>
          <p:nvPr/>
        </p:nvSpPr>
        <p:spPr>
          <a:xfrm>
            <a:off x="323528" y="2924944"/>
            <a:ext cx="5976664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l-GR" sz="2400" dirty="0" smtClean="0"/>
              <a:t>Στην περίπτωση αυτή, υποχρεωτικά θα υπάρχει κάποια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ασυνέχεια στην ίνα αναφοράς</a:t>
            </a:r>
            <a:r>
              <a:rPr lang="el-GR" sz="2400" dirty="0" smtClean="0"/>
              <a:t>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51520" y="4797152"/>
            <a:ext cx="8784976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l-GR" sz="2400" dirty="0" smtClean="0"/>
              <a:t>Σε τέτοιου είδους φορείς θα πρέπει να υπολογίζονται τα μεγέθη </a:t>
            </a:r>
            <a:r>
              <a:rPr lang="el-GR" sz="2400" i="1" dirty="0" smtClean="0"/>
              <a:t>Μ</a:t>
            </a:r>
            <a:r>
              <a:rPr lang="el-GR" sz="2400" dirty="0" smtClean="0"/>
              <a:t>, </a:t>
            </a:r>
            <a:r>
              <a:rPr lang="en-US" sz="2400" i="1" dirty="0" smtClean="0"/>
              <a:t>Q</a:t>
            </a:r>
            <a:r>
              <a:rPr lang="en-US" sz="2400" dirty="0" smtClean="0"/>
              <a:t>, </a:t>
            </a:r>
            <a:r>
              <a:rPr lang="el-GR" sz="2400" i="1" dirty="0" smtClean="0"/>
              <a:t>Ν</a:t>
            </a:r>
            <a:r>
              <a:rPr lang="el-GR" sz="2400" dirty="0" smtClean="0"/>
              <a:t> σε χαρακτηριστικά σημεία τόσα, όσα και ο αριθμός των μελών που συντρέχουν σε κάθε κόμβο. Για το πλαίσιο του σχήματος και συγκεκριμένα για το σημειούμενο κόμβο, τα χαρακτηριστικά σημεία είναι τρία.</a:t>
            </a:r>
          </a:p>
        </p:txBody>
      </p:sp>
      <p:sp>
        <p:nvSpPr>
          <p:cNvPr id="2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42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854</Words>
  <Application>Microsoft Office PowerPoint</Application>
  <PresentationFormat>On-screen Show (4:3)</PresentationFormat>
  <Paragraphs>65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Picture (32-bit)</vt:lpstr>
      <vt:lpstr>ΣΤΑΤΙΚΗ Ι</vt:lpstr>
      <vt:lpstr>Πλαίσιο – ορισμός </vt:lpstr>
      <vt:lpstr>1η περίπτωση πλαισίων</vt:lpstr>
      <vt:lpstr>1η περίπτωση πλαισίων - σχεδιασμός διαγραμμάτων</vt:lpstr>
      <vt:lpstr>1η περίπτωση πλαισίων - κόμβοι</vt:lpstr>
      <vt:lpstr>1η περίπτωση πλαισίων – κόμβοι με συνεχή ίνα αναφοράς</vt:lpstr>
      <vt:lpstr>1η περίπτωση πλαισίων – κόμβοι με μη συνεχή ίνα αναφοράς</vt:lpstr>
      <vt:lpstr>1η περίπτωση πλαισίων – παρατηρήσεις</vt:lpstr>
      <vt:lpstr>2η περίπτωση πλαισίων</vt:lpstr>
      <vt:lpstr>2η περίπτωση πλαισίων - σχεδιασμός διαγραμμάτων</vt:lpstr>
      <vt:lpstr>Γενικά για τον υπολογισμό διαγραμμάτων πλαισίων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Georgiadi-Stefanidi</dc:creator>
  <cp:lastModifiedBy>kelly</cp:lastModifiedBy>
  <cp:revision>136</cp:revision>
  <dcterms:created xsi:type="dcterms:W3CDTF">2013-03-08T16:01:01Z</dcterms:created>
  <dcterms:modified xsi:type="dcterms:W3CDTF">2015-06-08T08:23:43Z</dcterms:modified>
</cp:coreProperties>
</file>