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2.xml" ContentType="application/vnd.openxmlformats-officedocument.presentationml.notesSlide+xml"/>
  <Override PartName="/ppt/tags/tag42.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7"/>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337" r:id="rId23"/>
    <p:sldId id="282" r:id="rId24"/>
    <p:sldId id="338" r:id="rId25"/>
    <p:sldId id="280" r:id="rId26"/>
  </p:sldIdLst>
  <p:sldSz cx="9144000" cy="6858000" type="screen4x3"/>
  <p:notesSz cx="6858000" cy="9144000"/>
  <p:custDataLst>
    <p:tags r:id="rId2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4.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2.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notesSlide" Target="../notesSlides/notesSlide5.xml"/><Relationship Id="rId7" Type="http://schemas.openxmlformats.org/officeDocument/2006/relationships/slide" Target="slide1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6.xml"/><Relationship Id="rId9" Type="http://schemas.openxmlformats.org/officeDocument/2006/relationships/slide" Target="slide21.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556792"/>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068960"/>
            <a:ext cx="7776864" cy="3669432"/>
          </a:xfrm>
        </p:spPr>
        <p:txBody>
          <a:bodyPr>
            <a:noAutofit/>
          </a:bodyPr>
          <a:lstStyle/>
          <a:p>
            <a:r>
              <a:rPr lang="el-GR" sz="2800" b="1" dirty="0" smtClean="0"/>
              <a:t>Ενότητα </a:t>
            </a:r>
            <a:r>
              <a:rPr lang="en-US" sz="2800" b="1" dirty="0" smtClean="0"/>
              <a:t>2</a:t>
            </a:r>
            <a:r>
              <a:rPr lang="el-GR" sz="2800" b="1" dirty="0" smtClean="0"/>
              <a:t> (Μέρος Γ):</a:t>
            </a:r>
            <a:r>
              <a:rPr lang="en-US" sz="2800" dirty="0" smtClean="0"/>
              <a:t> </a:t>
            </a:r>
            <a:r>
              <a:rPr lang="el-GR" sz="2800" dirty="0" smtClean="0"/>
              <a:t>Προσδιορισμός Χημικής σύστασης γάλακτος.</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t>Προσδιορισμός Πρωτεϊνών (1 από 2)</a:t>
            </a:r>
            <a:endParaRPr lang="el-GR" sz="4000" dirty="0"/>
          </a:p>
        </p:txBody>
      </p:sp>
      <p:sp>
        <p:nvSpPr>
          <p:cNvPr id="2" name="Ορθογώνιο 1" descr="Πέρα από τις πρωτεΐνες, στο γάλα υπάρχουν και άλλες αζωτούχες ενώσεις. Για το λόγο αυτό όταν προσδιορίζουμε πρωτεΐνες θα πρέπει να γνωρίζουμε τα ακόλουθα:&#10;Ολικό Άζωτο (ΟΑ): εάν το πολλαπλασιάσουμε με το συντελεστή έξι κόμμα τριάντα οκτώ θα προσδιορίσουμε τις πρωτεΐνες του γάλακτος, &#10;Μη πρωτεϊνικό άζωτο (ΜΠΑ): είναι το άζωτο που είναι διαλυτό σε δώδεκα τοις εκατό τριχλωρικό οξύ,&#10;Μη καζεϊνικό άζωτο (ΜΚΑ): είναι το διήθημα που λαμβάνεται μετά από καθίζηση των πρωτεϊνών σε pH τέσσερα κόμμα έξι,&#10;Καζεϊνικό άζωτο (KA): προκύπτει από αφαίρεση του ΜΠΑ από το ΟΑ,&#10;"/>
          <p:cNvSpPr/>
          <p:nvPr/>
        </p:nvSpPr>
        <p:spPr>
          <a:xfrm>
            <a:off x="467544" y="1424965"/>
            <a:ext cx="8219256" cy="4524315"/>
          </a:xfrm>
          <a:prstGeom prst="rect">
            <a:avLst/>
          </a:prstGeom>
        </p:spPr>
        <p:txBody>
          <a:bodyPr wrap="square">
            <a:spAutoFit/>
          </a:bodyPr>
          <a:lstStyle/>
          <a:p>
            <a:r>
              <a:rPr lang="el-GR" altLang="el-GR" sz="2400" dirty="0"/>
              <a:t>Πέρα από τις πρωτεΐνες, στο γάλα υπάρχουν και άλλες αζωτούχες ενώσεις. Για το λόγο αυτό όταν προσδιορίζουμε πρωτεΐνες θα πρέπει να γνωρίζουμε τα ακόλουθα:</a:t>
            </a:r>
          </a:p>
          <a:p>
            <a:pPr marL="342900" indent="-342900">
              <a:buFont typeface="Arial" panose="020B0604020202020204" pitchFamily="34" charset="0"/>
              <a:buChar char="•"/>
            </a:pPr>
            <a:r>
              <a:rPr lang="el-GR" altLang="el-GR" sz="2400" dirty="0"/>
              <a:t>Ολικό Άζωτο (ΟΑ): εάν το πολλαπλασιάσουμε με το συντελεστή 6.38 θα προσδιορίσουμε τις πρωτεΐνες του </a:t>
            </a:r>
            <a:r>
              <a:rPr lang="el-GR" altLang="el-GR" sz="2400" dirty="0" smtClean="0"/>
              <a:t>γάλακτος, </a:t>
            </a:r>
            <a:endParaRPr lang="en-US" altLang="el-GR" sz="2400" dirty="0"/>
          </a:p>
          <a:p>
            <a:pPr marL="342900" indent="-342900">
              <a:buFont typeface="Arial" panose="020B0604020202020204" pitchFamily="34" charset="0"/>
              <a:buChar char="•"/>
            </a:pPr>
            <a:r>
              <a:rPr lang="el-GR" altLang="el-GR" sz="2400" dirty="0"/>
              <a:t>Μη πρωτεϊνικό άζωτο (ΜΠΑ): είναι το άζωτο που είναι διαλυτό σε 12% </a:t>
            </a:r>
            <a:r>
              <a:rPr lang="el-GR" altLang="el-GR" sz="2400" dirty="0" err="1"/>
              <a:t>τριχλωρικό</a:t>
            </a:r>
            <a:r>
              <a:rPr lang="el-GR" altLang="el-GR" sz="2400" dirty="0"/>
              <a:t> </a:t>
            </a:r>
            <a:r>
              <a:rPr lang="el-GR" altLang="el-GR" sz="2400" dirty="0" smtClean="0"/>
              <a:t>οξύ,</a:t>
            </a:r>
            <a:endParaRPr lang="en-US" altLang="el-GR" sz="2400" dirty="0"/>
          </a:p>
          <a:p>
            <a:pPr marL="342900" indent="-342900">
              <a:buFont typeface="Arial" panose="020B0604020202020204" pitchFamily="34" charset="0"/>
              <a:buChar char="•"/>
            </a:pPr>
            <a:r>
              <a:rPr lang="el-GR" altLang="el-GR" sz="2400" dirty="0"/>
              <a:t>Μη </a:t>
            </a:r>
            <a:r>
              <a:rPr lang="el-GR" altLang="el-GR" sz="2400" dirty="0" err="1"/>
              <a:t>καζεϊνικό</a:t>
            </a:r>
            <a:r>
              <a:rPr lang="el-GR" altLang="el-GR" sz="2400" dirty="0"/>
              <a:t> άζωτο (ΜΚΑ): είναι το διήθημα που λαμβάνεται μετά από καθίζηση των πρωτεϊνών σε </a:t>
            </a:r>
            <a:r>
              <a:rPr lang="en-US" altLang="el-GR" sz="2400" dirty="0"/>
              <a:t>pH</a:t>
            </a:r>
            <a:r>
              <a:rPr lang="el-GR" altLang="el-GR" sz="2400" dirty="0"/>
              <a:t> </a:t>
            </a:r>
            <a:r>
              <a:rPr lang="el-GR" altLang="el-GR" sz="2400" dirty="0" smtClean="0"/>
              <a:t>4.6,</a:t>
            </a:r>
            <a:endParaRPr lang="en-US" altLang="el-GR" sz="2400" dirty="0"/>
          </a:p>
          <a:p>
            <a:pPr marL="342900" indent="-342900">
              <a:buFont typeface="Arial" panose="020B0604020202020204" pitchFamily="34" charset="0"/>
              <a:buChar char="•"/>
            </a:pPr>
            <a:r>
              <a:rPr lang="el-GR" altLang="el-GR" sz="2400" dirty="0" err="1"/>
              <a:t>Καζεϊνικό</a:t>
            </a:r>
            <a:r>
              <a:rPr lang="el-GR" altLang="el-GR" sz="2400" dirty="0"/>
              <a:t> άζωτο (</a:t>
            </a:r>
            <a:r>
              <a:rPr lang="en-US" altLang="el-GR" sz="2400" dirty="0"/>
              <a:t>KA</a:t>
            </a:r>
            <a:r>
              <a:rPr lang="el-GR" altLang="el-GR" sz="2400" dirty="0"/>
              <a:t>): προκύπτει από αφαίρεση του ΜΠΑ από το </a:t>
            </a:r>
            <a:r>
              <a:rPr lang="el-GR" altLang="el-GR" sz="2400" dirty="0" smtClean="0"/>
              <a:t>ΟΑ,</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Χημικής σύστασης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altLang="el-GR" sz="4000" dirty="0"/>
              <a:t>Προσδιορισμός Πρωτεϊνών </a:t>
            </a:r>
            <a:r>
              <a:rPr lang="el-GR" altLang="el-GR" sz="4000" dirty="0" smtClean="0"/>
              <a:t>(2 </a:t>
            </a:r>
            <a:r>
              <a:rPr lang="el-GR" altLang="el-GR" sz="4000" dirty="0"/>
              <a:t>από 2)</a:t>
            </a:r>
            <a:endParaRPr lang="el-GR" sz="4000" dirty="0"/>
          </a:p>
        </p:txBody>
      </p:sp>
      <p:sp>
        <p:nvSpPr>
          <p:cNvPr id="2" name="Ορθογώνιο 1" descr="Η μέθοδος Kjedahl, αποτελεί τη μέθοδο αναφοράς για τον προσδιορισμό των πρωτεϊνών στο γάλα. &#10;&#10;Οι αυτόματοι αναλυτές προσδιορισμού των πρωτεϊνών εφαρμόζονται ευρέως στη βιομηχανία και βασίζονται στην απορρόφηση στην υπέρυθρη ακτινοβολία και σε μήκος κύματος τρία ως δέκα μm. Οι αυτόματοι αναλυτές συνήθως προσδιορίζουν όλα τα συστατικά του γάλακτος με βάση την απορρόφηση ενέργειας των διαφόρων χημικών ουσιών του γάλακτος σε διάφορα μήκη κύματος. &#10;"/>
          <p:cNvSpPr/>
          <p:nvPr/>
        </p:nvSpPr>
        <p:spPr>
          <a:xfrm>
            <a:off x="467544" y="1587564"/>
            <a:ext cx="8219256" cy="3785652"/>
          </a:xfrm>
          <a:prstGeom prst="rect">
            <a:avLst/>
          </a:prstGeom>
        </p:spPr>
        <p:txBody>
          <a:bodyPr wrap="square">
            <a:spAutoFit/>
          </a:bodyPr>
          <a:lstStyle/>
          <a:p>
            <a:pPr marL="342900" indent="-342900">
              <a:buFont typeface="Arial" panose="020B0604020202020204" pitchFamily="34" charset="0"/>
              <a:buChar char="•"/>
            </a:pPr>
            <a:r>
              <a:rPr lang="el-GR" altLang="el-GR" sz="2400" dirty="0"/>
              <a:t>Η μέθοδος </a:t>
            </a:r>
            <a:r>
              <a:rPr lang="en-US" altLang="el-GR" sz="2400" dirty="0" err="1"/>
              <a:t>Kjedahl</a:t>
            </a:r>
            <a:r>
              <a:rPr lang="el-GR" altLang="el-GR" sz="2400" dirty="0"/>
              <a:t>, αποτελεί τη μέθοδο αναφοράς για τον προσδιορισμό των πρωτεϊνών στο γάλα. </a:t>
            </a:r>
            <a:endParaRPr lang="el-GR" altLang="el-GR" sz="2400" dirty="0" smtClean="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Οι αυτόματοι αναλυτές προσδιορισμού των πρωτεϊνών εφαρμόζονται ευρέως στη βιομηχανία και βασίζονται στην απορρόφηση στην υπέρυθρη ακτινοβολία και σε μήκος κύματος 3-10μ</a:t>
            </a:r>
            <a:r>
              <a:rPr lang="en-US" altLang="el-GR" sz="2400" dirty="0"/>
              <a:t>m</a:t>
            </a:r>
            <a:r>
              <a:rPr lang="el-GR" altLang="el-GR" sz="2400" dirty="0"/>
              <a:t>. Οι αυτόματοι αναλυτές συνήθως προσδιορίζουν όλα τα συστατικά του γάλακτος με βάση την απορρόφηση ενέργειας των διαφόρων χημικών ουσιών του γάλακτος σε διάφορα μήκη κύματος.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Χημικής σύστασης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t>Προσδιορισμός Ολικών Στερεών</a:t>
            </a:r>
            <a:endParaRPr lang="el-GR" sz="4000" dirty="0"/>
          </a:p>
        </p:txBody>
      </p:sp>
      <p:sp>
        <p:nvSpPr>
          <p:cNvPr id="7" name="Rectangle 3" descr="Προσδιορίζονται με ξήρανση, με απομάκρυνση δηλαδή του νερού από το γάλα στους 102οC. &#10;&#10;Τα ολικά στερεά  μπορούν να υπολογιστούν επίσης με χρήση του τύπου, εφόσον γνωρίζουμε το ειδικό βάρος και την λιποπεριεκτικότητα του δείγματος γάλακτος: &#10;&#10;Ολικά Στερεά ίσο με ένα κόμμα δύο λ σύν 2.665 [100(εβ-1)/εβ]&#10;   Όπου         λ: λίπος&#10;                   εβ: ειδικό βάρος  &#10;&#10;Τέλος τα ολικά στερεά προσδιορίζονται και με αυτόματους αναλυτές με βάση την απορρόφηση τους σε υπέρυθρη ακτινοβολία.&#10;"/>
          <p:cNvSpPr txBox="1">
            <a:spLocks noChangeArrowheads="1"/>
          </p:cNvSpPr>
          <p:nvPr/>
        </p:nvSpPr>
        <p:spPr>
          <a:xfrm>
            <a:off x="457200" y="1268760"/>
            <a:ext cx="8229600" cy="50756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80000"/>
              </a:lnSpc>
            </a:pPr>
            <a:r>
              <a:rPr lang="el-GR" altLang="el-GR" sz="2400" dirty="0" smtClean="0"/>
              <a:t>Προσδιορίζονται με </a:t>
            </a:r>
            <a:r>
              <a:rPr lang="el-GR" altLang="el-GR" sz="2400" b="1" dirty="0" smtClean="0"/>
              <a:t>ξήρανση</a:t>
            </a:r>
            <a:r>
              <a:rPr lang="el-GR" altLang="el-GR" sz="2400" dirty="0" smtClean="0"/>
              <a:t>, με απομάκρυνση δηλαδή του νερού από το γάλα στους 102ο</a:t>
            </a:r>
            <a:r>
              <a:rPr lang="en-US" altLang="el-GR" sz="2400" dirty="0" smtClean="0"/>
              <a:t>C</a:t>
            </a:r>
            <a:r>
              <a:rPr lang="el-GR" altLang="el-GR" sz="2400" dirty="0" smtClean="0"/>
              <a:t>. </a:t>
            </a:r>
          </a:p>
          <a:p>
            <a:pPr>
              <a:lnSpc>
                <a:spcPct val="80000"/>
              </a:lnSpc>
              <a:buFont typeface="Wingdings" pitchFamily="2" charset="2"/>
              <a:buNone/>
            </a:pPr>
            <a:endParaRPr lang="el-GR" altLang="el-GR" sz="2400" dirty="0" smtClean="0"/>
          </a:p>
          <a:p>
            <a:pPr>
              <a:lnSpc>
                <a:spcPct val="80000"/>
              </a:lnSpc>
            </a:pPr>
            <a:r>
              <a:rPr lang="el-GR" altLang="el-GR" sz="2400" dirty="0" smtClean="0"/>
              <a:t>Τα ολικά στερεά  μπορούν να υπολογιστούν επίσης</a:t>
            </a:r>
            <a:r>
              <a:rPr lang="el-GR" altLang="el-GR" sz="2400" b="1" dirty="0" smtClean="0"/>
              <a:t> με χρήση του τύπου</a:t>
            </a:r>
            <a:r>
              <a:rPr lang="el-GR" altLang="el-GR" sz="2400" dirty="0" smtClean="0"/>
              <a:t>, εφόσον γνωρίζουμε το ειδικό βάρος και την </a:t>
            </a:r>
            <a:r>
              <a:rPr lang="el-GR" altLang="el-GR" sz="2400" dirty="0" err="1" smtClean="0"/>
              <a:t>λιποπεριεκτικότητα</a:t>
            </a:r>
            <a:r>
              <a:rPr lang="el-GR" altLang="el-GR" sz="2400" dirty="0" smtClean="0"/>
              <a:t> του δείγματος γάλακτος: </a:t>
            </a:r>
          </a:p>
          <a:p>
            <a:pPr>
              <a:lnSpc>
                <a:spcPct val="80000"/>
              </a:lnSpc>
              <a:buFont typeface="Wingdings" pitchFamily="2" charset="2"/>
              <a:buNone/>
            </a:pPr>
            <a:endParaRPr lang="el-GR" altLang="el-GR" sz="2400" dirty="0" smtClean="0"/>
          </a:p>
          <a:p>
            <a:pPr>
              <a:lnSpc>
                <a:spcPct val="80000"/>
              </a:lnSpc>
            </a:pPr>
            <a:r>
              <a:rPr lang="el-GR" altLang="el-GR" sz="2400" dirty="0" smtClean="0"/>
              <a:t>Ολικά Στερεά = 1.2 λ +2.665 [100(εβ-1)/εβ]</a:t>
            </a:r>
          </a:p>
          <a:p>
            <a:pPr>
              <a:lnSpc>
                <a:spcPct val="80000"/>
              </a:lnSpc>
              <a:buFont typeface="Wingdings" pitchFamily="2" charset="2"/>
              <a:buNone/>
            </a:pPr>
            <a:r>
              <a:rPr lang="el-GR" altLang="el-GR" sz="2400" dirty="0" smtClean="0"/>
              <a:t>   Όπου         λ: λίπος</a:t>
            </a:r>
          </a:p>
          <a:p>
            <a:pPr>
              <a:lnSpc>
                <a:spcPct val="80000"/>
              </a:lnSpc>
              <a:buFont typeface="Wingdings" pitchFamily="2" charset="2"/>
              <a:buNone/>
            </a:pPr>
            <a:r>
              <a:rPr lang="el-GR" altLang="el-GR" sz="2400" dirty="0" smtClean="0"/>
              <a:t>                   </a:t>
            </a:r>
            <a:r>
              <a:rPr lang="el-GR" altLang="el-GR" sz="2400" dirty="0" err="1" smtClean="0"/>
              <a:t>εβ</a:t>
            </a:r>
            <a:r>
              <a:rPr lang="el-GR" altLang="el-GR" sz="2400" dirty="0" smtClean="0"/>
              <a:t>: ειδικό βάρος  </a:t>
            </a:r>
          </a:p>
          <a:p>
            <a:pPr>
              <a:lnSpc>
                <a:spcPct val="80000"/>
              </a:lnSpc>
              <a:buFont typeface="Wingdings" pitchFamily="2" charset="2"/>
              <a:buNone/>
            </a:pPr>
            <a:endParaRPr lang="el-GR" altLang="el-GR" sz="2400" dirty="0" smtClean="0"/>
          </a:p>
          <a:p>
            <a:pPr>
              <a:lnSpc>
                <a:spcPct val="80000"/>
              </a:lnSpc>
            </a:pPr>
            <a:r>
              <a:rPr lang="el-GR" altLang="el-GR" sz="2400" dirty="0" smtClean="0"/>
              <a:t>Τέλος τα ολικά στερεά προσδιορίζονται και με </a:t>
            </a:r>
            <a:r>
              <a:rPr lang="el-GR" altLang="el-GR" sz="2400" b="1" dirty="0" smtClean="0"/>
              <a:t>αυτόματους αναλυτές</a:t>
            </a:r>
            <a:r>
              <a:rPr lang="el-GR" altLang="el-GR" sz="2400" dirty="0" smtClean="0"/>
              <a:t> με βάση την απορρόφηση τους σε υπέρυθρη ακτινοβολία.</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Χημικής σύστασης γάλακτος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t>Πειραματικό Μέρος</a:t>
            </a:r>
            <a:endParaRPr lang="el-GR" sz="4000" dirty="0"/>
          </a:p>
        </p:txBody>
      </p:sp>
      <p:sp>
        <p:nvSpPr>
          <p:cNvPr id="4" name="Ορθογώνιο 3" descr="Α. Προσδιορισμός Λίπους Γάλακτος κατά Gerber.&#10;&#10;Υλικά&#10;Βουτυρόμετρα γάλακτος Gerber (μηδέν ως δέκα τοις εκατό) , για το πρόβειο γάλα μηδέν ως δεκατέσσερα τοις εκατό,&#10;Ελαστικά πώματα κατάλληλα για βουτυρόμετρα,&#10;Σιφώνια γάλακτος έντεκα ml,&#10;Αυτόματοι μετρητές θειικού οξέος (δέκα ml) και αμυλικής αλκοόλης (ένα ml),&#10;Υδατόλουτρο στους εξηνταπέντε βαθμούς κελσίου συν πλήν δύο,&#10;Φυγόκεντρος Gerber (χίλιες ως χίλες διακόσιες στροφές ανα λεπτό),&#10;Θειικό οξύ πυκνότητας 1.820 ± 0.005 στους είκοσι βαθμούς κελσίου (ενενήντα  με ενενντα ένα τοις εκατό), (εκατό ml θειικό και έξι ως εφτά ml απεσταγμένου νερού,&#10;Αμυλική αλκοόλη χωρίς φουρφουρόλη. &#10;"/>
          <p:cNvSpPr/>
          <p:nvPr/>
        </p:nvSpPr>
        <p:spPr>
          <a:xfrm>
            <a:off x="467544" y="1052736"/>
            <a:ext cx="8219256" cy="5324535"/>
          </a:xfrm>
          <a:prstGeom prst="rect">
            <a:avLst/>
          </a:prstGeom>
        </p:spPr>
        <p:txBody>
          <a:bodyPr wrap="square">
            <a:spAutoFit/>
          </a:bodyPr>
          <a:lstStyle/>
          <a:p>
            <a:pPr fontAlgn="auto">
              <a:spcAft>
                <a:spcPts val="0"/>
              </a:spcAft>
              <a:buFont typeface="Wingdings" pitchFamily="2" charset="2"/>
              <a:buNone/>
              <a:defRPr/>
            </a:pPr>
            <a:r>
              <a:rPr lang="el-GR" sz="2400" dirty="0"/>
              <a:t>Α. </a:t>
            </a:r>
            <a:r>
              <a:rPr lang="el-GR" sz="2400" dirty="0" smtClean="0"/>
              <a:t>Προσδιορισμός Λίπους Γάλακτος κατά </a:t>
            </a:r>
            <a:r>
              <a:rPr lang="en-US" sz="2400" dirty="0" smtClean="0"/>
              <a:t>Gerber.</a:t>
            </a:r>
            <a:endParaRPr lang="el-GR" sz="2400" dirty="0"/>
          </a:p>
          <a:p>
            <a:pPr fontAlgn="auto">
              <a:spcAft>
                <a:spcPts val="0"/>
              </a:spcAft>
              <a:buFont typeface="Wingdings" pitchFamily="2" charset="2"/>
              <a:buNone/>
              <a:defRPr/>
            </a:pPr>
            <a:endParaRPr lang="el-GR" sz="2400" dirty="0"/>
          </a:p>
          <a:p>
            <a:pPr fontAlgn="auto">
              <a:spcAft>
                <a:spcPts val="0"/>
              </a:spcAft>
              <a:buFont typeface="Wingdings" pitchFamily="2" charset="2"/>
              <a:buNone/>
              <a:defRPr/>
            </a:pPr>
            <a:r>
              <a:rPr lang="el-GR" sz="2400" dirty="0"/>
              <a:t>Υλικά</a:t>
            </a:r>
          </a:p>
          <a:p>
            <a:pPr marL="342900" indent="-342900" fontAlgn="auto">
              <a:spcAft>
                <a:spcPts val="0"/>
              </a:spcAft>
              <a:buFont typeface="Arial" panose="020B0604020202020204" pitchFamily="34" charset="0"/>
              <a:buChar char="•"/>
              <a:defRPr/>
            </a:pPr>
            <a:r>
              <a:rPr lang="el-GR" sz="2400" dirty="0" err="1"/>
              <a:t>Βουτυρόμετρα</a:t>
            </a:r>
            <a:r>
              <a:rPr lang="el-GR" sz="2400" dirty="0"/>
              <a:t> γάλακτος </a:t>
            </a:r>
            <a:r>
              <a:rPr lang="en-US" sz="2400" dirty="0"/>
              <a:t>Gerber</a:t>
            </a:r>
            <a:r>
              <a:rPr lang="el-GR" sz="2400" dirty="0"/>
              <a:t> (0-10%) , για το πρόβειο γάλα 0-14</a:t>
            </a:r>
            <a:r>
              <a:rPr lang="el-GR" sz="2400" dirty="0" smtClean="0"/>
              <a:t>%</a:t>
            </a:r>
            <a:r>
              <a:rPr lang="en-GB" sz="2400" dirty="0" smtClean="0"/>
              <a:t>,</a:t>
            </a:r>
            <a:endParaRPr lang="el-GR" sz="2400" dirty="0"/>
          </a:p>
          <a:p>
            <a:pPr marL="342900" indent="-342900" fontAlgn="auto">
              <a:spcAft>
                <a:spcPts val="0"/>
              </a:spcAft>
              <a:buFont typeface="Arial" panose="020B0604020202020204" pitchFamily="34" charset="0"/>
              <a:buChar char="•"/>
              <a:defRPr/>
            </a:pPr>
            <a:r>
              <a:rPr lang="el-GR" sz="2400" dirty="0"/>
              <a:t>Ελαστικά πώματα κατάλληλα για </a:t>
            </a:r>
            <a:r>
              <a:rPr lang="el-GR" sz="2400" dirty="0" err="1" smtClean="0"/>
              <a:t>βουτυρόμετρα</a:t>
            </a:r>
            <a:r>
              <a:rPr lang="en-GB" sz="2400" dirty="0" smtClean="0"/>
              <a:t>,</a:t>
            </a:r>
            <a:endParaRPr lang="el-GR" sz="2400" dirty="0"/>
          </a:p>
          <a:p>
            <a:pPr marL="342900" indent="-342900" fontAlgn="auto">
              <a:spcAft>
                <a:spcPts val="0"/>
              </a:spcAft>
              <a:buFont typeface="Arial" panose="020B0604020202020204" pitchFamily="34" charset="0"/>
              <a:buChar char="•"/>
              <a:defRPr/>
            </a:pPr>
            <a:r>
              <a:rPr lang="el-GR" sz="2400" dirty="0"/>
              <a:t>Σιφώνια γάλακτος 11</a:t>
            </a:r>
            <a:r>
              <a:rPr lang="en-US" sz="2400" dirty="0" smtClean="0"/>
              <a:t>ml,</a:t>
            </a:r>
            <a:endParaRPr lang="el-GR" sz="2400" dirty="0"/>
          </a:p>
          <a:p>
            <a:pPr marL="342900" indent="-342900" fontAlgn="auto">
              <a:spcAft>
                <a:spcPts val="0"/>
              </a:spcAft>
              <a:buFont typeface="Arial" panose="020B0604020202020204" pitchFamily="34" charset="0"/>
              <a:buChar char="•"/>
              <a:defRPr/>
            </a:pPr>
            <a:r>
              <a:rPr lang="el-GR" sz="2400" dirty="0"/>
              <a:t>Αυτόματοι μετρητές θειικού οξέος (10</a:t>
            </a:r>
            <a:r>
              <a:rPr lang="en-US" sz="2400" dirty="0"/>
              <a:t>ml</a:t>
            </a:r>
            <a:r>
              <a:rPr lang="el-GR" sz="2400" dirty="0"/>
              <a:t>) και </a:t>
            </a:r>
            <a:r>
              <a:rPr lang="el-GR" sz="2400" dirty="0" err="1"/>
              <a:t>αμυλικής</a:t>
            </a:r>
            <a:r>
              <a:rPr lang="el-GR" sz="2400" dirty="0"/>
              <a:t> αλκοόλης (1</a:t>
            </a:r>
            <a:r>
              <a:rPr lang="en-US" sz="2400" dirty="0"/>
              <a:t>ml</a:t>
            </a:r>
            <a:r>
              <a:rPr lang="el-GR" sz="2400" dirty="0" smtClean="0"/>
              <a:t>)</a:t>
            </a:r>
            <a:r>
              <a:rPr lang="en-GB" sz="2400" dirty="0" smtClean="0"/>
              <a:t>,</a:t>
            </a:r>
            <a:endParaRPr lang="el-GR" sz="2400" dirty="0"/>
          </a:p>
          <a:p>
            <a:pPr marL="342900" indent="-342900" fontAlgn="auto">
              <a:spcAft>
                <a:spcPts val="0"/>
              </a:spcAft>
              <a:buFont typeface="Arial" panose="020B0604020202020204" pitchFamily="34" charset="0"/>
              <a:buChar char="•"/>
              <a:defRPr/>
            </a:pPr>
            <a:r>
              <a:rPr lang="el-GR" sz="2400" dirty="0" err="1"/>
              <a:t>Υδατόλουτρο</a:t>
            </a:r>
            <a:r>
              <a:rPr lang="el-GR" sz="2400" dirty="0"/>
              <a:t> στους 65 ± 2 </a:t>
            </a:r>
            <a:r>
              <a:rPr lang="en-US" sz="2400" dirty="0" err="1" smtClean="0"/>
              <a:t>oC</a:t>
            </a:r>
            <a:r>
              <a:rPr lang="en-US" sz="2400" dirty="0" smtClean="0"/>
              <a:t>,</a:t>
            </a:r>
            <a:endParaRPr lang="el-GR" sz="2400" dirty="0"/>
          </a:p>
          <a:p>
            <a:pPr marL="342900" indent="-342900" fontAlgn="auto">
              <a:spcAft>
                <a:spcPts val="0"/>
              </a:spcAft>
              <a:buFont typeface="Arial" panose="020B0604020202020204" pitchFamily="34" charset="0"/>
              <a:buChar char="•"/>
              <a:defRPr/>
            </a:pPr>
            <a:r>
              <a:rPr lang="el-GR" sz="2400" dirty="0"/>
              <a:t>Φυγόκεντρος </a:t>
            </a:r>
            <a:r>
              <a:rPr lang="en-US" sz="2400" dirty="0"/>
              <a:t>Gerber (1000 – 1200 </a:t>
            </a:r>
            <a:r>
              <a:rPr lang="el-GR" sz="2400" dirty="0"/>
              <a:t>στροφές / λεπτό</a:t>
            </a:r>
            <a:r>
              <a:rPr lang="el-GR" sz="2400" dirty="0" smtClean="0"/>
              <a:t>)</a:t>
            </a:r>
            <a:r>
              <a:rPr lang="en-GB" sz="2400" dirty="0" smtClean="0"/>
              <a:t>,</a:t>
            </a:r>
            <a:endParaRPr lang="el-GR" sz="2400" dirty="0"/>
          </a:p>
          <a:p>
            <a:pPr marL="342900" indent="-342900" fontAlgn="auto">
              <a:spcAft>
                <a:spcPts val="0"/>
              </a:spcAft>
              <a:buFont typeface="Arial" panose="020B0604020202020204" pitchFamily="34" charset="0"/>
              <a:buChar char="•"/>
              <a:defRPr/>
            </a:pPr>
            <a:r>
              <a:rPr lang="el-GR" sz="2400" dirty="0"/>
              <a:t>Θειικό οξύ πυκνότητας 1.820±0.005 στους 20ο</a:t>
            </a:r>
            <a:r>
              <a:rPr lang="en-US" sz="2400" dirty="0"/>
              <a:t>C</a:t>
            </a:r>
            <a:r>
              <a:rPr lang="el-GR" sz="2400" dirty="0"/>
              <a:t> (90-91%), (100</a:t>
            </a:r>
            <a:r>
              <a:rPr lang="en-US" sz="2400" dirty="0"/>
              <a:t>ml </a:t>
            </a:r>
            <a:r>
              <a:rPr lang="el-GR" sz="2400" dirty="0"/>
              <a:t>θειικό και 6- 7</a:t>
            </a:r>
            <a:r>
              <a:rPr lang="en-US" sz="2400" dirty="0"/>
              <a:t>ml </a:t>
            </a:r>
            <a:r>
              <a:rPr lang="el-GR" sz="2400" dirty="0" err="1"/>
              <a:t>απεσταγμένου</a:t>
            </a:r>
            <a:r>
              <a:rPr lang="el-GR" sz="2400" dirty="0"/>
              <a:t> </a:t>
            </a:r>
            <a:r>
              <a:rPr lang="el-GR" sz="2400" dirty="0" smtClean="0"/>
              <a:t>νερού</a:t>
            </a:r>
            <a:r>
              <a:rPr lang="en-GB" sz="2400" dirty="0" smtClean="0"/>
              <a:t>,</a:t>
            </a:r>
            <a:endParaRPr lang="el-GR" sz="2400" dirty="0"/>
          </a:p>
          <a:p>
            <a:pPr marL="342900" indent="-342900" fontAlgn="auto">
              <a:spcAft>
                <a:spcPts val="0"/>
              </a:spcAft>
              <a:buFont typeface="Arial" panose="020B0604020202020204" pitchFamily="34" charset="0"/>
              <a:buChar char="•"/>
              <a:defRPr/>
            </a:pPr>
            <a:r>
              <a:rPr lang="el-GR" sz="2400" dirty="0" err="1"/>
              <a:t>Αμυλική</a:t>
            </a:r>
            <a:r>
              <a:rPr lang="el-GR" sz="2400" dirty="0"/>
              <a:t> αλκοόλη χωρίς </a:t>
            </a:r>
            <a:r>
              <a:rPr lang="el-GR" sz="2400" dirty="0" err="1" smtClean="0"/>
              <a:t>φουρφουρόλη</a:t>
            </a:r>
            <a:r>
              <a:rPr lang="en-GB" sz="2400" dirty="0" smtClean="0"/>
              <a:t>.</a:t>
            </a:r>
            <a:r>
              <a:rPr lang="el-GR" sz="2400" dirty="0" smtClean="0"/>
              <a:t> </a:t>
            </a:r>
            <a:endParaRPr lang="el-GR" sz="2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Χημικής σύστασης γάλακτος</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t>Τεχνική (1 από 7)</a:t>
            </a:r>
            <a:endParaRPr lang="el-GR" sz="4000" dirty="0"/>
          </a:p>
        </p:txBody>
      </p:sp>
      <p:sp>
        <p:nvSpPr>
          <p:cNvPr id="13" name="Rectangle 3" descr="Θερμαίνουμε το δείγμα  στους είκοσι βαθμούς κελσίου και αναμιγνύουμε καλά χωρίς να σχηματιστεί αφρός ή διαχωρισμός της κρέμας. &#10;Αφήνουμε το γάλα σε ηρεμία για τρία με τέσσερα λεπτά λεπτά για να απομακρυνθεί ο αέρας. &#10;Πριν πάρουμε την ποσότητα που θέλουμε, αναστρέφουμε τη φιάλη δύο τρείς φορές χωρίς απότομες κινήσεις.&#10;Τοποθετούμε τα βουτυρόμετρα σε στατώ για βουτυρόμετρα, με τα στόμια προς τα πάνω και ανοιχτά. ,&#10;Τοποθετούμε σε κάθε βουτυρόμετρο δέκα ml θειικό οξύ (προσοχή να μην διαβρεχτεί ο λαιμός του βουτυρόμετρου, γιατί αυτό θα οδηγήσει σε απομάκρυνση του πώματος κατά την φυγοκέντρηση),&#10;Προσθέτουμε με αργό ρυθμό τα έντεκα ml γάλακτος με το σιφώνιο, υπό γωνία με το βουτυρόμετρο ,&#10;"/>
          <p:cNvSpPr>
            <a:spLocks noGrp="1" noChangeArrowheads="1"/>
          </p:cNvSpPr>
          <p:nvPr>
            <p:ph type="body" idx="1"/>
          </p:nvPr>
        </p:nvSpPr>
        <p:spPr>
          <a:xfrm>
            <a:off x="438200" y="966490"/>
            <a:ext cx="8219256" cy="5486846"/>
          </a:xfrm>
        </p:spPr>
        <p:txBody>
          <a:bodyPr>
            <a:noAutofit/>
          </a:bodyPr>
          <a:lstStyle/>
          <a:p>
            <a:pPr marL="342900" indent="-342900">
              <a:buFont typeface="Arial" panose="020B0604020202020204" pitchFamily="34" charset="0"/>
              <a:buChar char="•"/>
            </a:pPr>
            <a:r>
              <a:rPr lang="el-GR" altLang="el-GR" b="0" dirty="0"/>
              <a:t>Θερμαίνουμε το δείγμα  στους 20ο</a:t>
            </a:r>
            <a:r>
              <a:rPr lang="en-US" altLang="el-GR" b="0" dirty="0"/>
              <a:t>C</a:t>
            </a:r>
            <a:r>
              <a:rPr lang="el-GR" altLang="el-GR" b="0" dirty="0"/>
              <a:t> και αναμιγνύουμε καλά χωρίς να σχηματιστεί αφρός ή διαχωρισμός της </a:t>
            </a:r>
            <a:r>
              <a:rPr lang="el-GR" altLang="el-GR" b="0" dirty="0" smtClean="0"/>
              <a:t>κρέμας</a:t>
            </a:r>
            <a:r>
              <a:rPr lang="en-US" altLang="el-GR" b="0" dirty="0" smtClean="0"/>
              <a:t>,</a:t>
            </a:r>
            <a:r>
              <a:rPr lang="el-GR" altLang="el-GR" b="0" dirty="0" smtClean="0"/>
              <a:t> </a:t>
            </a:r>
            <a:endParaRPr lang="el-GR" altLang="el-GR" b="0" dirty="0"/>
          </a:p>
          <a:p>
            <a:pPr marL="342900" indent="-342900">
              <a:buFont typeface="Arial" panose="020B0604020202020204" pitchFamily="34" charset="0"/>
              <a:buChar char="•"/>
            </a:pPr>
            <a:r>
              <a:rPr lang="el-GR" altLang="el-GR" b="0" dirty="0"/>
              <a:t>Αφήνουμε το γάλα σε ηρεμία για 3-4 λεπτά για να απομακρυνθεί ο </a:t>
            </a:r>
            <a:r>
              <a:rPr lang="el-GR" altLang="el-GR" b="0" dirty="0" smtClean="0"/>
              <a:t>αέρας</a:t>
            </a:r>
            <a:r>
              <a:rPr lang="en-US" altLang="el-GR" b="0" dirty="0"/>
              <a:t>,</a:t>
            </a:r>
            <a:endParaRPr lang="el-GR" altLang="el-GR" b="0" dirty="0"/>
          </a:p>
          <a:p>
            <a:pPr marL="342900" indent="-342900">
              <a:buFont typeface="Arial" panose="020B0604020202020204" pitchFamily="34" charset="0"/>
              <a:buChar char="•"/>
            </a:pPr>
            <a:r>
              <a:rPr lang="el-GR" altLang="el-GR" b="0" dirty="0"/>
              <a:t>Πριν πάρουμε την ποσότητα που θέλουμε, αναστρέφουμε τη φιάλη 2-3 φορές χωρίς απότομες </a:t>
            </a:r>
            <a:r>
              <a:rPr lang="el-GR" altLang="el-GR" b="0" dirty="0" smtClean="0"/>
              <a:t>κινήσεις</a:t>
            </a:r>
            <a:r>
              <a:rPr lang="en-US" altLang="el-GR" b="0" dirty="0"/>
              <a:t>,</a:t>
            </a:r>
            <a:endParaRPr lang="el-GR" altLang="el-GR" b="0" dirty="0"/>
          </a:p>
          <a:p>
            <a:pPr marL="342900" indent="-342900">
              <a:buFont typeface="Arial" panose="020B0604020202020204" pitchFamily="34" charset="0"/>
              <a:buChar char="•"/>
            </a:pPr>
            <a:r>
              <a:rPr lang="el-GR" altLang="el-GR" b="0" dirty="0"/>
              <a:t>Τοποθετούμε τα </a:t>
            </a:r>
            <a:r>
              <a:rPr lang="el-GR" altLang="el-GR" b="0" dirty="0" err="1"/>
              <a:t>βουτυρόμετρα</a:t>
            </a:r>
            <a:r>
              <a:rPr lang="el-GR" altLang="el-GR" b="0" dirty="0"/>
              <a:t> σε </a:t>
            </a:r>
            <a:r>
              <a:rPr lang="el-GR" altLang="el-GR" b="0" dirty="0" err="1"/>
              <a:t>στατώ</a:t>
            </a:r>
            <a:r>
              <a:rPr lang="el-GR" altLang="el-GR" b="0" dirty="0"/>
              <a:t> για </a:t>
            </a:r>
            <a:r>
              <a:rPr lang="el-GR" altLang="el-GR" b="0" dirty="0" err="1"/>
              <a:t>βουτυρόμετρα</a:t>
            </a:r>
            <a:r>
              <a:rPr lang="el-GR" altLang="el-GR" b="0" dirty="0"/>
              <a:t>, με τα στόμια προς τα πάνω και </a:t>
            </a:r>
            <a:r>
              <a:rPr lang="el-GR" altLang="el-GR" b="0" dirty="0" smtClean="0"/>
              <a:t>ανοιχτά</a:t>
            </a:r>
            <a:r>
              <a:rPr lang="en-US" altLang="el-GR" b="0" dirty="0" smtClean="0"/>
              <a:t>,</a:t>
            </a:r>
            <a:r>
              <a:rPr lang="el-GR" altLang="el-GR" b="0" dirty="0" smtClean="0"/>
              <a:t> </a:t>
            </a:r>
            <a:endParaRPr lang="el-GR" altLang="el-GR" b="0" dirty="0"/>
          </a:p>
          <a:p>
            <a:pPr marL="342900" indent="-342900">
              <a:buFont typeface="Arial" panose="020B0604020202020204" pitchFamily="34" charset="0"/>
              <a:buChar char="•"/>
            </a:pPr>
            <a:r>
              <a:rPr lang="el-GR" altLang="el-GR" b="0" dirty="0"/>
              <a:t>Τοποθετούμε σε κάθε </a:t>
            </a:r>
            <a:r>
              <a:rPr lang="el-GR" altLang="el-GR" b="0" dirty="0" err="1"/>
              <a:t>βουτυρόμετρο</a:t>
            </a:r>
            <a:r>
              <a:rPr lang="el-GR" altLang="el-GR" b="0" dirty="0"/>
              <a:t> 10</a:t>
            </a:r>
            <a:r>
              <a:rPr lang="en-US" altLang="el-GR" b="0" dirty="0"/>
              <a:t>ml </a:t>
            </a:r>
            <a:r>
              <a:rPr lang="el-GR" altLang="el-GR" b="0" dirty="0"/>
              <a:t>θειικό οξύ (προσοχή να μην διαβρεχτεί ο λαιμός του </a:t>
            </a:r>
            <a:r>
              <a:rPr lang="el-GR" altLang="el-GR" b="0" dirty="0" err="1"/>
              <a:t>βουτυρόμετρου</a:t>
            </a:r>
            <a:r>
              <a:rPr lang="el-GR" altLang="el-GR" b="0" dirty="0"/>
              <a:t>, γιατί αυτό θα οδηγήσει σε απομάκρυνση του πώματος κατά την </a:t>
            </a:r>
            <a:r>
              <a:rPr lang="el-GR" altLang="el-GR" b="0" dirty="0" err="1"/>
              <a:t>φυγοκέντρηση</a:t>
            </a:r>
            <a:r>
              <a:rPr lang="el-GR" altLang="el-GR" b="0" dirty="0" smtClean="0"/>
              <a:t>)</a:t>
            </a:r>
            <a:r>
              <a:rPr lang="en-US" altLang="el-GR" b="0" dirty="0" smtClean="0"/>
              <a:t>,</a:t>
            </a:r>
            <a:endParaRPr lang="el-GR" altLang="el-GR" b="0" dirty="0"/>
          </a:p>
          <a:p>
            <a:pPr marL="342900" indent="-342900">
              <a:buFont typeface="Arial" panose="020B0604020202020204" pitchFamily="34" charset="0"/>
              <a:buChar char="•"/>
            </a:pPr>
            <a:r>
              <a:rPr lang="el-GR" altLang="el-GR" b="0" dirty="0"/>
              <a:t>Προσθέτουμε με αργό ρυθμό τα 11</a:t>
            </a:r>
            <a:r>
              <a:rPr lang="en-US" altLang="el-GR" b="0" dirty="0"/>
              <a:t>ml </a:t>
            </a:r>
            <a:r>
              <a:rPr lang="el-GR" altLang="el-GR" b="0" dirty="0"/>
              <a:t>γάλακτος με το σιφώνιο, υπό γωνία με το </a:t>
            </a:r>
            <a:r>
              <a:rPr lang="el-GR" altLang="el-GR" b="0" dirty="0" err="1" smtClean="0"/>
              <a:t>βουτυρόμετρο</a:t>
            </a:r>
            <a:r>
              <a:rPr lang="en-US" altLang="el-GR" b="0" dirty="0" smtClean="0"/>
              <a:t>,</a:t>
            </a:r>
            <a:r>
              <a:rPr lang="el-GR" altLang="el-GR" b="0" dirty="0" smtClean="0"/>
              <a:t> </a:t>
            </a:r>
            <a:endParaRPr lang="el-GR" altLang="el-GR"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Χημικής σύστασης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Τεχνική </a:t>
            </a:r>
            <a:r>
              <a:rPr lang="el-GR" altLang="el-GR" sz="4000" dirty="0" smtClean="0"/>
              <a:t>(</a:t>
            </a:r>
            <a:r>
              <a:rPr lang="en-US" altLang="el-GR" sz="4000" dirty="0" smtClean="0"/>
              <a:t>2</a:t>
            </a:r>
            <a:r>
              <a:rPr lang="el-GR" altLang="el-GR" sz="4000" dirty="0" smtClean="0"/>
              <a:t> </a:t>
            </a:r>
            <a:r>
              <a:rPr lang="el-GR" altLang="el-GR" sz="4000" dirty="0"/>
              <a:t>από </a:t>
            </a:r>
            <a:r>
              <a:rPr lang="el-GR" altLang="el-GR" sz="4000" dirty="0" smtClean="0"/>
              <a:t>7)</a:t>
            </a:r>
            <a:endParaRPr lang="el-GR" sz="4000" dirty="0"/>
          </a:p>
        </p:txBody>
      </p:sp>
      <p:sp>
        <p:nvSpPr>
          <p:cNvPr id="3" name="Ορθογώνιο 2" descr="Προσθέτουμε ένα ml αμυλικής αλκοόλης   (προσοχή να μην διαβρεχτεί ο λαιμός του βουτυρόμετρου),&#10;Πωματίζουμε τα βουτυρόμετρα χωρίς να τα ανακινήσουμε και χωρίς να διαβραχούν οι λαιμοί τους, &#10;Τοποθετούμε τα βουτυρόμετρα στο στατώ με κάλυμμα ασφαλείας ή αναταράσσουμε με κινήσεις αναστροφής μέχρι η καζεΐνη να διαλυθεί πλήρως (να διαλυθούν όλα τα πήγματα) (ΠΡΟΣΟΧΗ: προσεκτικοί χειρισμοί γιατί αναπτύσσεται θερμότητα), &#10;Τοποθετούμε στο υδατόλουτρο με τα πώματα προς τα κάτω σε υδατόλουτρο εξηντα πέντε βαθμούς κελσίου για πέντε λεπτά,&#10;Άμεσα τα τοποθετούμε στη φυγόκεντρο για να αποφύγουμε πτώση της θερμοκρασίας, &#10;"/>
          <p:cNvSpPr/>
          <p:nvPr/>
        </p:nvSpPr>
        <p:spPr>
          <a:xfrm>
            <a:off x="467544" y="1271657"/>
            <a:ext cx="8219256" cy="4893647"/>
          </a:xfrm>
          <a:prstGeom prst="rect">
            <a:avLst/>
          </a:prstGeom>
        </p:spPr>
        <p:txBody>
          <a:bodyPr wrap="square">
            <a:spAutoFit/>
          </a:bodyPr>
          <a:lstStyle/>
          <a:p>
            <a:pPr marL="342900" indent="-342900">
              <a:buFont typeface="Arial" panose="020B0604020202020204" pitchFamily="34" charset="0"/>
              <a:buChar char="•"/>
            </a:pPr>
            <a:r>
              <a:rPr lang="el-GR" altLang="el-GR" sz="2400" dirty="0"/>
              <a:t>Προσθέτουμε 1</a:t>
            </a:r>
            <a:r>
              <a:rPr lang="en-US" altLang="el-GR" sz="2400" dirty="0"/>
              <a:t>ml </a:t>
            </a:r>
            <a:r>
              <a:rPr lang="el-GR" altLang="el-GR" sz="2400" dirty="0" err="1"/>
              <a:t>αμυλικής</a:t>
            </a:r>
            <a:r>
              <a:rPr lang="el-GR" altLang="el-GR" sz="2400" dirty="0"/>
              <a:t> αλκοόλης   (προσοχή να μην διαβρεχτεί ο λαιμός του </a:t>
            </a:r>
            <a:r>
              <a:rPr lang="el-GR" altLang="el-GR" sz="2400" dirty="0" err="1"/>
              <a:t>βουτυρόμετρου</a:t>
            </a:r>
            <a:r>
              <a:rPr lang="el-GR" altLang="el-GR" sz="2400" dirty="0" smtClean="0"/>
              <a:t>)</a:t>
            </a:r>
            <a:r>
              <a:rPr lang="en-US" altLang="el-GR" sz="2400" dirty="0" smtClean="0"/>
              <a:t>,</a:t>
            </a:r>
            <a:endParaRPr lang="el-GR" altLang="el-GR" sz="2400" dirty="0"/>
          </a:p>
          <a:p>
            <a:pPr marL="342900" indent="-342900">
              <a:buFont typeface="Arial" panose="020B0604020202020204" pitchFamily="34" charset="0"/>
              <a:buChar char="•"/>
            </a:pPr>
            <a:r>
              <a:rPr lang="el-GR" altLang="el-GR" sz="2400" dirty="0"/>
              <a:t>Πωματίζουμε τα </a:t>
            </a:r>
            <a:r>
              <a:rPr lang="el-GR" altLang="el-GR" sz="2400" dirty="0" err="1"/>
              <a:t>βουτυρόμετρα</a:t>
            </a:r>
            <a:r>
              <a:rPr lang="el-GR" altLang="el-GR" sz="2400" dirty="0"/>
              <a:t> χωρίς να τα ανακινήσουμε και χωρίς να </a:t>
            </a:r>
            <a:r>
              <a:rPr lang="el-GR" altLang="el-GR" sz="2400" dirty="0" err="1"/>
              <a:t>διαβραχούν</a:t>
            </a:r>
            <a:r>
              <a:rPr lang="el-GR" altLang="el-GR" sz="2400" dirty="0"/>
              <a:t> οι λαιμοί </a:t>
            </a:r>
            <a:r>
              <a:rPr lang="el-GR" altLang="el-GR" sz="2400" dirty="0" smtClean="0"/>
              <a:t>τους</a:t>
            </a:r>
            <a:r>
              <a:rPr lang="en-US" altLang="el-GR" sz="2400" dirty="0" smtClean="0"/>
              <a:t>,</a:t>
            </a:r>
            <a:r>
              <a:rPr lang="el-GR" altLang="el-GR" sz="2400" dirty="0" smtClean="0"/>
              <a:t> </a:t>
            </a:r>
            <a:endParaRPr lang="el-GR" altLang="el-GR" sz="2400" dirty="0"/>
          </a:p>
          <a:p>
            <a:pPr marL="342900" indent="-342900">
              <a:buFont typeface="Arial" panose="020B0604020202020204" pitchFamily="34" charset="0"/>
              <a:buChar char="•"/>
            </a:pPr>
            <a:r>
              <a:rPr lang="el-GR" altLang="el-GR" sz="2400" dirty="0"/>
              <a:t>Τοποθετούμε τα </a:t>
            </a:r>
            <a:r>
              <a:rPr lang="el-GR" altLang="el-GR" sz="2400" dirty="0" err="1"/>
              <a:t>βουτυρόμετρα</a:t>
            </a:r>
            <a:r>
              <a:rPr lang="el-GR" altLang="el-GR" sz="2400" dirty="0"/>
              <a:t> στο </a:t>
            </a:r>
            <a:r>
              <a:rPr lang="el-GR" altLang="el-GR" sz="2400" dirty="0" err="1"/>
              <a:t>στατώ</a:t>
            </a:r>
            <a:r>
              <a:rPr lang="el-GR" altLang="el-GR" sz="2400" dirty="0"/>
              <a:t> με κάλυμμα ασφαλείας ή αναταράσσουμε με κινήσεις αναστροφής μέχρι η καζεΐνη να διαλυθεί πλήρως (να διαλυθούν όλα τα πήγματα) (ΠΡΟΣΟΧΗ: προσεκτικοί χειρισμοί γιατί αναπτύσσεται θερμότητα</a:t>
            </a:r>
            <a:r>
              <a:rPr lang="el-GR" altLang="el-GR" sz="2400" dirty="0" smtClean="0"/>
              <a:t>)</a:t>
            </a:r>
            <a:r>
              <a:rPr lang="en-US" altLang="el-GR" sz="2400" dirty="0" smtClean="0"/>
              <a:t>,</a:t>
            </a:r>
            <a:r>
              <a:rPr lang="el-GR" altLang="el-GR" sz="2400" dirty="0" smtClean="0"/>
              <a:t> </a:t>
            </a:r>
            <a:endParaRPr lang="el-GR" altLang="el-GR" sz="2400" dirty="0"/>
          </a:p>
          <a:p>
            <a:pPr marL="342900" indent="-342900">
              <a:buFont typeface="Arial" panose="020B0604020202020204" pitchFamily="34" charset="0"/>
              <a:buChar char="•"/>
            </a:pPr>
            <a:r>
              <a:rPr lang="el-GR" altLang="el-GR" sz="2400" dirty="0"/>
              <a:t>Τοποθετούμε στο </a:t>
            </a:r>
            <a:r>
              <a:rPr lang="el-GR" altLang="el-GR" sz="2400" dirty="0" err="1"/>
              <a:t>υδατόλουτρο</a:t>
            </a:r>
            <a:r>
              <a:rPr lang="el-GR" altLang="el-GR" sz="2400" dirty="0"/>
              <a:t> με τα πώματα προς τα κάτω σε </a:t>
            </a:r>
            <a:r>
              <a:rPr lang="el-GR" altLang="el-GR" sz="2400" dirty="0" err="1"/>
              <a:t>υδατόλουτρο</a:t>
            </a:r>
            <a:r>
              <a:rPr lang="el-GR" altLang="el-GR" sz="2400" dirty="0"/>
              <a:t> 65- 70</a:t>
            </a:r>
            <a:r>
              <a:rPr lang="en-US" altLang="el-GR" sz="2400" dirty="0"/>
              <a:t>C </a:t>
            </a:r>
            <a:r>
              <a:rPr lang="el-GR" altLang="el-GR" sz="2400" dirty="0"/>
              <a:t>για 5 </a:t>
            </a:r>
            <a:r>
              <a:rPr lang="el-GR" altLang="el-GR" sz="2400" dirty="0" smtClean="0"/>
              <a:t>λεπτά</a:t>
            </a:r>
            <a:r>
              <a:rPr lang="en-US" altLang="el-GR" sz="2400" dirty="0" smtClean="0"/>
              <a:t>,</a:t>
            </a:r>
            <a:endParaRPr lang="el-GR" altLang="el-GR" sz="2400" dirty="0"/>
          </a:p>
          <a:p>
            <a:pPr marL="342900" indent="-342900">
              <a:buFont typeface="Arial" panose="020B0604020202020204" pitchFamily="34" charset="0"/>
              <a:buChar char="•"/>
            </a:pPr>
            <a:r>
              <a:rPr lang="el-GR" altLang="el-GR" sz="2400" dirty="0"/>
              <a:t>Άμεσα τα τοποθετούμε στη φυγόκεντρο για να αποφύγουμε πτώση της </a:t>
            </a:r>
            <a:r>
              <a:rPr lang="el-GR" altLang="el-GR" sz="2400" dirty="0" smtClean="0"/>
              <a:t>θερμοκρασίας</a:t>
            </a:r>
            <a:r>
              <a:rPr lang="en-US" altLang="el-GR" sz="2400" dirty="0" smtClean="0"/>
              <a:t>,</a:t>
            </a:r>
            <a:r>
              <a:rPr lang="el-GR" altLang="el-GR" sz="2400" dirty="0" smtClean="0"/>
              <a:t> </a:t>
            </a:r>
            <a:endParaRPr lang="el-GR" altLang="el-GR" sz="2400"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Χημικής σύστασης γάλακτος</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Τεχνική </a:t>
            </a:r>
            <a:r>
              <a:rPr lang="el-GR" altLang="el-GR" dirty="0" smtClean="0"/>
              <a:t>(</a:t>
            </a:r>
            <a:r>
              <a:rPr lang="en-US" altLang="el-GR" dirty="0" smtClean="0"/>
              <a:t>3</a:t>
            </a:r>
            <a:r>
              <a:rPr lang="el-GR" altLang="el-GR" dirty="0" smtClean="0"/>
              <a:t> </a:t>
            </a:r>
            <a:r>
              <a:rPr lang="el-GR" altLang="el-GR" dirty="0"/>
              <a:t>από </a:t>
            </a:r>
            <a:r>
              <a:rPr lang="el-GR" altLang="el-GR" dirty="0" smtClean="0"/>
              <a:t>7)</a:t>
            </a:r>
            <a:endParaRPr lang="el-GR" dirty="0"/>
          </a:p>
        </p:txBody>
      </p:sp>
      <p:sp>
        <p:nvSpPr>
          <p:cNvPr id="2" name="Ορθογώνιο 1" descr="Ρυθμίζουμε στις χίλες με χίλιες διακόσιες στροφές ανα λεπτό για τέσσερα λεπτά, &#10;Τοποθετούμε τα βουτυρόμετρα με τα πώματα προς τα κάτω σε υδατόλουτρο εξηντα πέντε με εβδομήντα βαθμούς κελσίου για πέντε λεπτά (μέγιστος χρόνος δέκα λεπτά). &#10;Ανάγνωση στήλης λίπους. Η ανάγνωση πρέπει να γίνει ταχύτατα σε λιγότερο από δέκα δευτερόλεπτα και πραγματοποιείται ως εξής:&#10;&#10;Βγάζουμε τα βουτυρόμετρα από τη φυγόκεντρο και σκουπίζουμε με στεγνό ύφασμα την βαθμονομημένη κλίμακα,&#10;Κρατώντας με το πώμα προς τα κάτω, μετακινούμε το χαμηλότερο μέρος της στήλης λίπους σε ακέραια μονάδα με ελαφρά άνοδο του πώματος (η στήλη μετακινείται προς τα κάτω),&#10;"/>
          <p:cNvSpPr/>
          <p:nvPr/>
        </p:nvSpPr>
        <p:spPr>
          <a:xfrm>
            <a:off x="467544" y="836712"/>
            <a:ext cx="8219256" cy="5632311"/>
          </a:xfrm>
          <a:prstGeom prst="rect">
            <a:avLst/>
          </a:prstGeom>
        </p:spPr>
        <p:txBody>
          <a:bodyPr wrap="square">
            <a:spAutoFit/>
          </a:bodyPr>
          <a:lstStyle/>
          <a:p>
            <a:pPr marL="342900" indent="-342900">
              <a:buFont typeface="Arial" panose="020B0604020202020204" pitchFamily="34" charset="0"/>
              <a:buChar char="•"/>
            </a:pPr>
            <a:r>
              <a:rPr lang="el-GR" altLang="el-GR" sz="2400" dirty="0"/>
              <a:t>Ρυθμίζουμε στις 1000-1200 στροφές / λεπτό για 4 </a:t>
            </a:r>
            <a:r>
              <a:rPr lang="el-GR" altLang="el-GR" sz="2400" dirty="0" smtClean="0"/>
              <a:t>λεπτά, </a:t>
            </a:r>
            <a:endParaRPr lang="el-GR" altLang="el-GR" sz="2400" dirty="0"/>
          </a:p>
          <a:p>
            <a:pPr marL="342900" indent="-342900">
              <a:buFont typeface="Arial" panose="020B0604020202020204" pitchFamily="34" charset="0"/>
              <a:buChar char="•"/>
            </a:pPr>
            <a:r>
              <a:rPr lang="el-GR" altLang="el-GR" sz="2400" dirty="0"/>
              <a:t>Τοποθετούμε τα </a:t>
            </a:r>
            <a:r>
              <a:rPr lang="el-GR" altLang="el-GR" sz="2400" dirty="0" err="1"/>
              <a:t>βουτυρόμετρα</a:t>
            </a:r>
            <a:r>
              <a:rPr lang="el-GR" altLang="el-GR" sz="2400" dirty="0"/>
              <a:t> με τα πώματα προς τα κάτω σε </a:t>
            </a:r>
            <a:r>
              <a:rPr lang="el-GR" altLang="el-GR" sz="2400" dirty="0" err="1"/>
              <a:t>υδατόλουτρο</a:t>
            </a:r>
            <a:r>
              <a:rPr lang="el-GR" altLang="el-GR" sz="2400" dirty="0"/>
              <a:t> 65- 70</a:t>
            </a:r>
            <a:r>
              <a:rPr lang="en-US" altLang="el-GR" sz="2400" dirty="0"/>
              <a:t>C </a:t>
            </a:r>
            <a:r>
              <a:rPr lang="el-GR" altLang="el-GR" sz="2400" dirty="0"/>
              <a:t>για 5 λεπτά (μέγιστος χρόνος 10 λεπτά). </a:t>
            </a:r>
          </a:p>
          <a:p>
            <a:pPr marL="342900" indent="-342900">
              <a:buFont typeface="Arial" panose="020B0604020202020204" pitchFamily="34" charset="0"/>
              <a:buChar char="•"/>
            </a:pPr>
            <a:r>
              <a:rPr lang="el-GR" altLang="el-GR" sz="2400" dirty="0"/>
              <a:t>Ανάγνωση στήλης λίπους. Η ανάγνωση πρέπει να γίνει ταχύτατα σε λιγότερο από 10 δευτερόλεπτα και πραγματοποιείται ως εξής</a:t>
            </a:r>
            <a:r>
              <a:rPr lang="el-GR" altLang="el-GR" sz="2400" dirty="0" smtClean="0"/>
              <a:t>:</a:t>
            </a:r>
          </a:p>
          <a:p>
            <a:pPr marL="342900" indent="-342900">
              <a:buFont typeface="Arial" panose="020B0604020202020204" pitchFamily="34" charset="0"/>
              <a:buChar char="•"/>
            </a:pPr>
            <a:endParaRPr lang="el-GR" altLang="el-GR" sz="2400" dirty="0"/>
          </a:p>
          <a:p>
            <a:pPr marL="342900" indent="-342900">
              <a:buFont typeface="Wingdings" panose="05000000000000000000" pitchFamily="2" charset="2"/>
              <a:buChar char="§"/>
            </a:pPr>
            <a:r>
              <a:rPr lang="el-GR" altLang="el-GR" sz="2400" dirty="0"/>
              <a:t>Βγάζουμε τα </a:t>
            </a:r>
            <a:r>
              <a:rPr lang="el-GR" altLang="el-GR" sz="2400" dirty="0" err="1"/>
              <a:t>βουτυρόμετρα</a:t>
            </a:r>
            <a:r>
              <a:rPr lang="el-GR" altLang="el-GR" sz="2400" dirty="0"/>
              <a:t> από τη φυγόκεντρο και σκουπίζουμε με στεγνό ύφασμα την βαθμονομημένη </a:t>
            </a:r>
            <a:r>
              <a:rPr lang="el-GR" altLang="el-GR" sz="2400" dirty="0" smtClean="0"/>
              <a:t>κλίμακα,</a:t>
            </a:r>
            <a:endParaRPr lang="el-GR" altLang="el-GR" sz="2400" dirty="0"/>
          </a:p>
          <a:p>
            <a:pPr marL="342900" indent="-342900">
              <a:buFont typeface="Wingdings" panose="05000000000000000000" pitchFamily="2" charset="2"/>
              <a:buChar char="§"/>
            </a:pPr>
            <a:r>
              <a:rPr lang="el-GR" altLang="el-GR" sz="2400" dirty="0"/>
              <a:t>Κρατώντας με το πώμα προς τα κάτω, μετακινούμε το χαμηλότερο μέρος της στήλης λίπους σε ακέραια μονάδα με ελαφρά άνοδο του πώματος (η στήλη μετακινείται προς τα κάτω</a:t>
            </a:r>
            <a:r>
              <a:rPr lang="el-GR" altLang="el-GR" sz="2400" dirty="0" smtClean="0"/>
              <a:t>),</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Χημικής σύστασης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900435"/>
          </a:xfrm>
        </p:spPr>
        <p:txBody>
          <a:bodyPr>
            <a:normAutofit/>
          </a:bodyPr>
          <a:lstStyle/>
          <a:p>
            <a:r>
              <a:rPr lang="el-GR" altLang="el-GR" dirty="0"/>
              <a:t>Τεχνική </a:t>
            </a:r>
            <a:r>
              <a:rPr lang="el-GR" altLang="el-GR" dirty="0" smtClean="0"/>
              <a:t>(</a:t>
            </a:r>
            <a:r>
              <a:rPr lang="en-US" altLang="el-GR" dirty="0" smtClean="0"/>
              <a:t>4</a:t>
            </a:r>
            <a:r>
              <a:rPr lang="el-GR" altLang="el-GR" dirty="0" smtClean="0"/>
              <a:t> </a:t>
            </a:r>
            <a:r>
              <a:rPr lang="el-GR" altLang="el-GR" dirty="0"/>
              <a:t>από </a:t>
            </a:r>
            <a:r>
              <a:rPr lang="el-GR" altLang="el-GR" dirty="0" smtClean="0"/>
              <a:t>7)</a:t>
            </a:r>
            <a:endParaRPr lang="el-GR" dirty="0"/>
          </a:p>
        </p:txBody>
      </p:sp>
      <p:sp>
        <p:nvSpPr>
          <p:cNvPr id="6" name="Ορθογώνιο 5" descr="Ακινητοποιούμε το πώμα μόλις το χαμηλότερο μέρος της στήλης είναι σε ακέραια μονάδα,&#10;Διαβάζουμε το χαμηλότερο και το ανώτερο σημείο των μηνίσκων που σχηματίζονται με την επιφάνεια της στήλης λίπους στο κάτω και άνω μέρος αντίστοιχα,&#10;Επανελέγχουμε ότι το κατώτερο μέρος της στήλης δεν έχει μετακινηθεί και κάνουμε μια δεύτερη ανάγνωση. Εάν μετακινήθηκε το διορθώνουμε με τον τρόπο που αναφέρθηκε παραπάνω,&#10;Εάν σε δέκα δευτερόλεπτα δεν έχουμε ολοκληρώσει την ανάγνωση, επανατοποθετούμε το βουτυρόμετρο στο υδατόλουτρο για δύο τρία λεπτά και κάνουμε ανάγνωση αποτελέσματος εκ νέου,&#10;"/>
          <p:cNvSpPr/>
          <p:nvPr/>
        </p:nvSpPr>
        <p:spPr>
          <a:xfrm>
            <a:off x="467544" y="1189196"/>
            <a:ext cx="8208912" cy="4893647"/>
          </a:xfrm>
          <a:prstGeom prst="rect">
            <a:avLst/>
          </a:prstGeom>
        </p:spPr>
        <p:txBody>
          <a:bodyPr wrap="square">
            <a:spAutoFit/>
          </a:bodyPr>
          <a:lstStyle/>
          <a:p>
            <a:pPr marL="342900" indent="-342900">
              <a:buFont typeface="Arial" panose="020B0604020202020204" pitchFamily="34" charset="0"/>
              <a:buChar char="•"/>
            </a:pPr>
            <a:r>
              <a:rPr lang="el-GR" altLang="el-GR" sz="2400" dirty="0"/>
              <a:t>Ακινητοποιούμε το πώμα μόλις το χαμηλότερο μέρος της στήλης είναι σε ακέραια </a:t>
            </a:r>
            <a:r>
              <a:rPr lang="el-GR" altLang="el-GR" sz="2400" dirty="0" smtClean="0"/>
              <a:t>μονάδα,</a:t>
            </a:r>
            <a:endParaRPr lang="el-GR" altLang="el-GR" sz="2400" dirty="0"/>
          </a:p>
          <a:p>
            <a:pPr marL="342900" indent="-342900">
              <a:buFont typeface="Arial" panose="020B0604020202020204" pitchFamily="34" charset="0"/>
              <a:buChar char="•"/>
            </a:pPr>
            <a:r>
              <a:rPr lang="el-GR" altLang="el-GR" sz="2400" dirty="0"/>
              <a:t>Διαβάζουμε το χαμηλότερο και το ανώτερο σημείο των μηνίσκων που σχηματίζονται με την επιφάνεια της στήλης λίπους στο κάτω και άνω μέρος </a:t>
            </a:r>
            <a:r>
              <a:rPr lang="el-GR" altLang="el-GR" sz="2400" dirty="0" smtClean="0"/>
              <a:t>αντίστοιχα,</a:t>
            </a:r>
            <a:endParaRPr lang="el-GR" altLang="el-GR" sz="2400" dirty="0"/>
          </a:p>
          <a:p>
            <a:pPr marL="342900" indent="-342900">
              <a:buFont typeface="Arial" panose="020B0604020202020204" pitchFamily="34" charset="0"/>
              <a:buChar char="•"/>
            </a:pPr>
            <a:r>
              <a:rPr lang="el-GR" altLang="el-GR" sz="2400" dirty="0"/>
              <a:t>Επανελέγχουμε ότι το κατώτερο μέρος της στήλης δεν έχει μετακινηθεί και κάνουμε μια δεύτερη ανάγνωση. Εάν μετακινήθηκε το διορθώνουμε με τον τρόπο που αναφέρθηκε </a:t>
            </a:r>
            <a:r>
              <a:rPr lang="el-GR" altLang="el-GR" sz="2400" dirty="0" smtClean="0"/>
              <a:t>παραπάνω,</a:t>
            </a:r>
            <a:endParaRPr lang="el-GR" altLang="el-GR" sz="2400" dirty="0"/>
          </a:p>
          <a:p>
            <a:pPr marL="342900" indent="-342900">
              <a:buFont typeface="Arial" panose="020B0604020202020204" pitchFamily="34" charset="0"/>
              <a:buChar char="•"/>
            </a:pPr>
            <a:r>
              <a:rPr lang="el-GR" altLang="el-GR" sz="2400" dirty="0"/>
              <a:t>Εάν σε 10 δευτερόλεπτα δεν έχουμε ολοκληρώσει την ανάγνωση, επανατοποθετούμε το </a:t>
            </a:r>
            <a:r>
              <a:rPr lang="el-GR" altLang="el-GR" sz="2400" dirty="0" err="1"/>
              <a:t>βουτυρόμετρο</a:t>
            </a:r>
            <a:r>
              <a:rPr lang="el-GR" altLang="el-GR" sz="2400" dirty="0"/>
              <a:t> στο </a:t>
            </a:r>
            <a:r>
              <a:rPr lang="el-GR" altLang="el-GR" sz="2400" dirty="0" err="1"/>
              <a:t>υδατόλουτρο</a:t>
            </a:r>
            <a:r>
              <a:rPr lang="el-GR" altLang="el-GR" sz="2400" dirty="0"/>
              <a:t> για 2-3 λεπτά και κάνουμε ανάγνωση αποτελέσματος εκ </a:t>
            </a:r>
            <a:r>
              <a:rPr lang="el-GR" altLang="el-GR" sz="2400" dirty="0" smtClean="0"/>
              <a:t>νέου,</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Χημικής σύστασης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044451"/>
          </a:xfrm>
        </p:spPr>
        <p:txBody>
          <a:bodyPr>
            <a:noAutofit/>
          </a:bodyPr>
          <a:lstStyle/>
          <a:p>
            <a:r>
              <a:rPr lang="el-GR" altLang="el-GR" sz="4000" dirty="0"/>
              <a:t>Τεχνική </a:t>
            </a:r>
            <a:r>
              <a:rPr lang="el-GR" altLang="el-GR" sz="4000" dirty="0" smtClean="0"/>
              <a:t>(5 από 7)</a:t>
            </a:r>
            <a:endParaRPr lang="el-GR" sz="4000" dirty="0"/>
          </a:p>
        </p:txBody>
      </p:sp>
      <p:sp>
        <p:nvSpPr>
          <p:cNvPr id="10" name="TextBox 4"/>
          <p:cNvSpPr txBox="1">
            <a:spLocks noChangeArrowheads="1"/>
          </p:cNvSpPr>
          <p:nvPr>
            <p:custDataLst>
              <p:tags r:id="rId3"/>
            </p:custDataLst>
          </p:nvPr>
        </p:nvSpPr>
        <p:spPr bwMode="auto">
          <a:xfrm>
            <a:off x="395536" y="1696740"/>
            <a:ext cx="83185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anose="020B0604020202020204" pitchFamily="34" charset="0"/>
              <a:buChar char="•"/>
            </a:pPr>
            <a:r>
              <a:rPr lang="el-GR" altLang="el-GR" sz="2400" dirty="0" smtClean="0"/>
              <a:t>Η </a:t>
            </a:r>
            <a:r>
              <a:rPr lang="el-GR" altLang="el-GR" sz="2400" dirty="0"/>
              <a:t>διαφορά ανάγνωσης του άνω και κάτω μέρους της στήλης λίπους αντιπροσωπεύει την % περιεκτικότητα του δείγματος σε </a:t>
            </a:r>
            <a:r>
              <a:rPr lang="el-GR" altLang="el-GR" sz="2400" dirty="0" smtClean="0"/>
              <a:t>λίπος, </a:t>
            </a:r>
            <a:endParaRPr lang="el-GR" altLang="el-GR" sz="2400" dirty="0"/>
          </a:p>
          <a:p>
            <a:pPr marL="342900" indent="-342900">
              <a:buFont typeface="Arial" panose="020B0604020202020204" pitchFamily="34" charset="0"/>
              <a:buChar char="•"/>
            </a:pPr>
            <a:r>
              <a:rPr lang="el-GR" altLang="el-GR" sz="2400" dirty="0"/>
              <a:t>Εάν κατά την ανάγνωση παρατηρήσουμε μαύρη γραμμή (ακαθαρσίες του θειικού οξέος) στη διαχωριστική γραμμή του λίπους επαναλαμβάνουμε τη </a:t>
            </a:r>
            <a:r>
              <a:rPr lang="el-GR" altLang="el-GR" sz="2400" dirty="0" smtClean="0"/>
              <a:t>δοκιμή.</a:t>
            </a:r>
            <a:endParaRPr lang="el-GR" alt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Χημικής σύστασης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122709"/>
            <a:ext cx="8568952" cy="786011"/>
          </a:xfrm>
        </p:spPr>
        <p:txBody>
          <a:bodyPr>
            <a:noAutofit/>
          </a:bodyPr>
          <a:lstStyle/>
          <a:p>
            <a:pPr algn="ctr"/>
            <a:r>
              <a:rPr lang="el-GR" altLang="el-GR" dirty="0"/>
              <a:t>Τεχνική </a:t>
            </a:r>
            <a:r>
              <a:rPr lang="el-GR" altLang="el-GR" dirty="0" smtClean="0"/>
              <a:t>(6 από 7)</a:t>
            </a:r>
            <a:endParaRPr lang="el-GR" dirty="0"/>
          </a:p>
        </p:txBody>
      </p:sp>
      <p:grpSp>
        <p:nvGrpSpPr>
          <p:cNvPr id="7" name="Group 4" descr="Εικόνα, Βουτυρόμετρο.&#10;Το βουτυρόμετρο αποτελείαι από τα εξής μέρη:&#10;1) ΠΩΜΑ ,&#10;2) ΛΑΙΜΟΣ,&#10;3) ΣΩΜΑ ΒΟΥΤΥΡΟΜΕΤΡΟΥ  ΜΕ&#10;ΤΟ ΜΙΓΜΑ ΘΕΙΙΚΟΥ ΟΞΕΟΣ,&#10;4) ΣΤΗΛΗ ΛΙΠΟΥΣ,&#10;5) ΣΗΜΕΙΟ ΓΙΑ ΣΗΜΑΝΣΗ.&#10;&#10;&#10;&#10;&#10;&#10;"/>
          <p:cNvGrpSpPr>
            <a:grpSpLocks/>
          </p:cNvGrpSpPr>
          <p:nvPr/>
        </p:nvGrpSpPr>
        <p:grpSpPr bwMode="auto">
          <a:xfrm>
            <a:off x="2406410" y="1094939"/>
            <a:ext cx="4512884" cy="4998357"/>
            <a:chOff x="2919" y="1984"/>
            <a:chExt cx="7854" cy="6990"/>
          </a:xfrm>
        </p:grpSpPr>
        <p:pic>
          <p:nvPicPr>
            <p:cNvPr id="8" name="Picture 5"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3" y="1984"/>
              <a:ext cx="1755" cy="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descr="."/>
            <p:cNvSpPr txBox="1">
              <a:spLocks noChangeArrowheads="1"/>
            </p:cNvSpPr>
            <p:nvPr/>
          </p:nvSpPr>
          <p:spPr bwMode="auto">
            <a:xfrm>
              <a:off x="5724" y="8240"/>
              <a:ext cx="1122" cy="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1200" dirty="0">
                  <a:latin typeface="Times New Roman" pitchFamily="18" charset="0"/>
                </a:rPr>
                <a:t>ΠΩΜΑ </a:t>
              </a:r>
              <a:endParaRPr lang="el-GR" altLang="el-GR" dirty="0"/>
            </a:p>
          </p:txBody>
        </p:sp>
        <p:sp>
          <p:nvSpPr>
            <p:cNvPr id="12" name="Line 7" descr="."/>
            <p:cNvSpPr>
              <a:spLocks noChangeShapeType="1"/>
            </p:cNvSpPr>
            <p:nvPr/>
          </p:nvSpPr>
          <p:spPr bwMode="auto">
            <a:xfrm>
              <a:off x="6659" y="8512"/>
              <a:ext cx="748" cy="1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3" name="Text Box 8" descr="."/>
            <p:cNvSpPr txBox="1">
              <a:spLocks noChangeArrowheads="1"/>
            </p:cNvSpPr>
            <p:nvPr/>
          </p:nvSpPr>
          <p:spPr bwMode="auto">
            <a:xfrm>
              <a:off x="9277" y="7968"/>
              <a:ext cx="1496" cy="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1200" dirty="0">
                  <a:latin typeface="Times New Roman" pitchFamily="18" charset="0"/>
                </a:rPr>
                <a:t>ΛΑΙΜΟΣ </a:t>
              </a:r>
              <a:endParaRPr lang="el-GR" altLang="el-GR" dirty="0"/>
            </a:p>
          </p:txBody>
        </p:sp>
        <p:sp>
          <p:nvSpPr>
            <p:cNvPr id="14" name="Line 9" descr="."/>
            <p:cNvSpPr>
              <a:spLocks noChangeShapeType="1"/>
            </p:cNvSpPr>
            <p:nvPr/>
          </p:nvSpPr>
          <p:spPr bwMode="auto">
            <a:xfrm flipH="1">
              <a:off x="8342" y="8240"/>
              <a:ext cx="93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5" name="Text Box 10" descr="."/>
            <p:cNvSpPr txBox="1">
              <a:spLocks noChangeArrowheads="1"/>
            </p:cNvSpPr>
            <p:nvPr/>
          </p:nvSpPr>
          <p:spPr bwMode="auto">
            <a:xfrm>
              <a:off x="2919" y="6472"/>
              <a:ext cx="3740" cy="9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1200" dirty="0">
                  <a:latin typeface="Times New Roman" pitchFamily="18" charset="0"/>
                </a:rPr>
                <a:t>ΣΩΜΑ ΒΟΥΤΥΡΟΜΕΤΡΟΥ  ΜΕ</a:t>
              </a:r>
            </a:p>
            <a:p>
              <a:r>
                <a:rPr lang="el-GR" altLang="el-GR" sz="1200" dirty="0">
                  <a:latin typeface="Times New Roman" pitchFamily="18" charset="0"/>
                </a:rPr>
                <a:t>ΤΟ ΜΙΓΜΑ ΘΕΙΙΚΟΥ ΟΞΕΟΣ </a:t>
              </a:r>
            </a:p>
            <a:p>
              <a:endParaRPr lang="el-GR" altLang="el-GR" dirty="0"/>
            </a:p>
          </p:txBody>
        </p:sp>
        <p:sp>
          <p:nvSpPr>
            <p:cNvPr id="16" name="Line 11" descr="."/>
            <p:cNvSpPr>
              <a:spLocks noChangeShapeType="1"/>
            </p:cNvSpPr>
            <p:nvPr/>
          </p:nvSpPr>
          <p:spPr bwMode="auto">
            <a:xfrm>
              <a:off x="6472" y="6880"/>
              <a:ext cx="748" cy="1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7" name="Text Box 12" descr="."/>
            <p:cNvSpPr txBox="1">
              <a:spLocks noChangeArrowheads="1"/>
            </p:cNvSpPr>
            <p:nvPr/>
          </p:nvSpPr>
          <p:spPr bwMode="auto">
            <a:xfrm>
              <a:off x="9090" y="4568"/>
              <a:ext cx="1496" cy="8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1200" dirty="0">
                  <a:latin typeface="Times New Roman" pitchFamily="18" charset="0"/>
                </a:rPr>
                <a:t>ΣΤΗΛΗ ΛΙΠΟΥΣ</a:t>
              </a:r>
              <a:endParaRPr lang="el-GR" altLang="el-GR" dirty="0"/>
            </a:p>
          </p:txBody>
        </p:sp>
        <p:sp>
          <p:nvSpPr>
            <p:cNvPr id="18" name="Line 13" descr="."/>
            <p:cNvSpPr>
              <a:spLocks noChangeShapeType="1"/>
            </p:cNvSpPr>
            <p:nvPr/>
          </p:nvSpPr>
          <p:spPr bwMode="auto">
            <a:xfrm flipH="1">
              <a:off x="8155" y="4840"/>
              <a:ext cx="93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9" name="Text Box 14" descr="."/>
            <p:cNvSpPr txBox="1">
              <a:spLocks noChangeArrowheads="1"/>
            </p:cNvSpPr>
            <p:nvPr/>
          </p:nvSpPr>
          <p:spPr bwMode="auto">
            <a:xfrm>
              <a:off x="5350" y="2256"/>
              <a:ext cx="1870" cy="8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1200" dirty="0">
                  <a:latin typeface="Times New Roman" pitchFamily="18" charset="0"/>
                </a:rPr>
                <a:t>ΣΗΜΕΙΟ ΓΙΑ ΣΗΜΑΝΣΗ</a:t>
              </a:r>
              <a:endParaRPr lang="el-GR" altLang="el-GR" dirty="0"/>
            </a:p>
          </p:txBody>
        </p:sp>
        <p:sp>
          <p:nvSpPr>
            <p:cNvPr id="20" name="Line 15" descr="."/>
            <p:cNvSpPr>
              <a:spLocks noChangeShapeType="1"/>
            </p:cNvSpPr>
            <p:nvPr/>
          </p:nvSpPr>
          <p:spPr bwMode="auto">
            <a:xfrm>
              <a:off x="6846" y="2664"/>
              <a:ext cx="748" cy="1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Χημικής σύστασης γάλακτος</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Τεχνική </a:t>
            </a:r>
            <a:r>
              <a:rPr lang="el-GR" altLang="el-GR" sz="4000" dirty="0" smtClean="0"/>
              <a:t>(7 </a:t>
            </a:r>
            <a:r>
              <a:rPr lang="el-GR" altLang="el-GR" sz="4000" dirty="0"/>
              <a:t>από </a:t>
            </a:r>
            <a:r>
              <a:rPr lang="el-GR" altLang="el-GR" sz="4000" dirty="0" smtClean="0"/>
              <a:t>7)</a:t>
            </a:r>
            <a:endParaRPr lang="el-GR" sz="4000" dirty="0"/>
          </a:p>
        </p:txBody>
      </p:sp>
      <p:sp>
        <p:nvSpPr>
          <p:cNvPr id="2" name="Ορθογώνιο 1" descr="Προσοχή:&#10;&#10;Δεν προσθέτουμε ποτέ νερό στο θειικό οξύ,&#10;Χρησιμοποιούμε πάντα αυτόματους μετρητές ή ογκομετρικούς κυλίνδρους για την ογκομέτρηση του θειικού οξέος (ποτέ αναρρόφηση με το στόμα),&#10;Αν πέσει οξύ στο δέρμα μας ή στα ρούχα μας ξεπλένουμε με άφθονο νερό (η δράση του ξεκινά σε ένα λεπτό περίπου),&#10;Τα βουτυρόμετρα τα αδειάζουμε αμέσως μετά την ανάγνωση. Εάν κρυώσουν, το λίπος παγώνει και δεν μπορούν να καθαριστούν εύκολα. Μετά το άδειασμα καθαρίζονται  με χλιαρό νερό και απορρυπαντικό, ξεπλένονται με κρύο νερό και αφήνονται να στεγνώσουν πριν τη επόμενη χρήση. &#10;"/>
          <p:cNvSpPr/>
          <p:nvPr/>
        </p:nvSpPr>
        <p:spPr>
          <a:xfrm>
            <a:off x="457250" y="1268760"/>
            <a:ext cx="8280920" cy="4745915"/>
          </a:xfrm>
          <a:prstGeom prst="rect">
            <a:avLst/>
          </a:prstGeom>
        </p:spPr>
        <p:txBody>
          <a:bodyPr wrap="square">
            <a:spAutoFit/>
          </a:bodyPr>
          <a:lstStyle/>
          <a:p>
            <a:pPr lvl="1">
              <a:lnSpc>
                <a:spcPct val="90000"/>
              </a:lnSpc>
            </a:pPr>
            <a:r>
              <a:rPr lang="el-GR" altLang="el-GR" sz="2400" dirty="0" smtClean="0"/>
              <a:t>Προσοχή:</a:t>
            </a:r>
          </a:p>
          <a:p>
            <a:pPr lvl="1">
              <a:lnSpc>
                <a:spcPct val="90000"/>
              </a:lnSpc>
            </a:pPr>
            <a:endParaRPr lang="el-GR" altLang="el-GR" sz="2400" dirty="0" smtClean="0"/>
          </a:p>
          <a:p>
            <a:pPr marL="800100" lvl="1" indent="-342900">
              <a:lnSpc>
                <a:spcPct val="90000"/>
              </a:lnSpc>
              <a:buFont typeface="Arial" panose="020B0604020202020204" pitchFamily="34" charset="0"/>
              <a:buChar char="•"/>
            </a:pPr>
            <a:r>
              <a:rPr lang="el-GR" altLang="el-GR" sz="2400" dirty="0" smtClean="0"/>
              <a:t>Δεν </a:t>
            </a:r>
            <a:r>
              <a:rPr lang="el-GR" altLang="el-GR" sz="2400" dirty="0"/>
              <a:t>προσθέτουμε ποτέ νερό στο θειικό </a:t>
            </a:r>
            <a:r>
              <a:rPr lang="el-GR" altLang="el-GR" sz="2400" dirty="0" smtClean="0"/>
              <a:t>οξύ,</a:t>
            </a:r>
            <a:endParaRPr lang="el-GR" altLang="el-GR" sz="2400" dirty="0"/>
          </a:p>
          <a:p>
            <a:pPr marL="800100" lvl="1" indent="-342900">
              <a:lnSpc>
                <a:spcPct val="90000"/>
              </a:lnSpc>
              <a:buFont typeface="Arial" panose="020B0604020202020204" pitchFamily="34" charset="0"/>
              <a:buChar char="•"/>
            </a:pPr>
            <a:r>
              <a:rPr lang="el-GR" altLang="el-GR" sz="2400" dirty="0"/>
              <a:t>Χρησιμοποιούμε πάντα αυτόματους μετρητές ή ογκομετρικούς κυλίνδρους για την </a:t>
            </a:r>
            <a:r>
              <a:rPr lang="el-GR" altLang="el-GR" sz="2400" dirty="0" err="1"/>
              <a:t>ογκομέτρηση</a:t>
            </a:r>
            <a:r>
              <a:rPr lang="el-GR" altLang="el-GR" sz="2400" dirty="0"/>
              <a:t> του θειικού οξέος (ποτέ αναρρόφηση με το στόμα</a:t>
            </a:r>
            <a:r>
              <a:rPr lang="el-GR" altLang="el-GR" sz="2400" dirty="0" smtClean="0"/>
              <a:t>),</a:t>
            </a:r>
            <a:endParaRPr lang="el-GR" altLang="el-GR" sz="2400" dirty="0"/>
          </a:p>
          <a:p>
            <a:pPr marL="800100" lvl="1" indent="-342900">
              <a:lnSpc>
                <a:spcPct val="90000"/>
              </a:lnSpc>
              <a:buFont typeface="Arial" panose="020B0604020202020204" pitchFamily="34" charset="0"/>
              <a:buChar char="•"/>
            </a:pPr>
            <a:r>
              <a:rPr lang="el-GR" altLang="el-GR" sz="2400" dirty="0"/>
              <a:t>Αν πέσει οξύ στο δέρμα μας ή στα ρούχα μας ξεπλένουμε με άφθονο νερό (η δράση του ξεκινά σε 1 λεπτό περίπου</a:t>
            </a:r>
            <a:r>
              <a:rPr lang="el-GR" altLang="el-GR" sz="2400" dirty="0" smtClean="0"/>
              <a:t>),</a:t>
            </a:r>
            <a:endParaRPr lang="el-GR" altLang="el-GR" sz="2400" dirty="0"/>
          </a:p>
          <a:p>
            <a:pPr marL="800100" lvl="1" indent="-342900">
              <a:lnSpc>
                <a:spcPct val="90000"/>
              </a:lnSpc>
              <a:buFont typeface="Arial" panose="020B0604020202020204" pitchFamily="34" charset="0"/>
              <a:buChar char="•"/>
            </a:pPr>
            <a:r>
              <a:rPr lang="el-GR" altLang="el-GR" sz="2400" dirty="0"/>
              <a:t>Τα </a:t>
            </a:r>
            <a:r>
              <a:rPr lang="el-GR" altLang="el-GR" sz="2400" dirty="0" err="1"/>
              <a:t>βουτυρόμετρα</a:t>
            </a:r>
            <a:r>
              <a:rPr lang="el-GR" altLang="el-GR" sz="2400" dirty="0"/>
              <a:t> τα αδειάζουμε αμέσως μετά την ανάγνωση. Εάν κρυώσουν, το λίπος παγώνει και δεν μπορούν να καθαριστούν εύκολα. Μετά το άδειασμα καθαρίζονται  με χλιαρό νερό και απορρυπαντικό, ξεπλένονται με κρύο νερό και αφήνονται να στεγνώσουν πριν τη επόμενη χρήση. </a:t>
            </a: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Χημικής σύστασης γάλακτος</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r>
              <a:rPr lang="el-GR" altLang="el-GR" dirty="0" smtClean="0"/>
              <a:t>Προσδιορισμός Λίπους Τυριού κατά </a:t>
            </a:r>
            <a:r>
              <a:rPr lang="en-US" altLang="el-GR" dirty="0" smtClean="0"/>
              <a:t>Gerber – Van </a:t>
            </a:r>
            <a:r>
              <a:rPr lang="en-US" altLang="el-GR" dirty="0" err="1" smtClean="0"/>
              <a:t>Gulic</a:t>
            </a:r>
            <a:r>
              <a:rPr lang="en-US" altLang="el-GR" dirty="0" smtClean="0"/>
              <a:t> </a:t>
            </a:r>
            <a:r>
              <a:rPr lang="el-GR" altLang="el-GR" dirty="0" smtClean="0"/>
              <a:t>(1 από 3)</a:t>
            </a:r>
            <a:endParaRPr lang="el-GR" dirty="0"/>
          </a:p>
        </p:txBody>
      </p:sp>
      <p:sp>
        <p:nvSpPr>
          <p:cNvPr id="2" name="Ορθογώνιο 1" descr="Υλικά:&#10;&#10;Βουτυρόμετρα τυριού Gerber (μηδέν ως σαράντα τοις εκατό), &#10;Ελαστικά πώματα κατάλληλα για βουτυρόμετρα,&#10;Ζυγός, &#10;Αυτόματοι μετρητές θειικού οξέος (δέκα ml) και αμυλικής αλκοόλης (ένα ml),&#10;Υδατόλουτρο στους εξνταπέντε συν πλην δύο βαθμούς κελσίου,&#10;Φυγόκεντρος Gerber (χίλιες με χίλιες διακόσιες στροφές ανα λεπτό),&#10;Θειικό οξύ πυκνότητας 1.530±0.005 στους είκοσι βαθμούς κελσίου (πεντακόσια σαραντα δύο ml, θειικό σε  τελικό όγκο χίλια ml απεσταγμένου νερού),&#10;Αμυλική αλκοόλη χωρίς φουρφουρόλη. &#10;"/>
          <p:cNvSpPr/>
          <p:nvPr/>
        </p:nvSpPr>
        <p:spPr>
          <a:xfrm>
            <a:off x="467544" y="1412776"/>
            <a:ext cx="8208912" cy="4524315"/>
          </a:xfrm>
          <a:prstGeom prst="rect">
            <a:avLst/>
          </a:prstGeom>
        </p:spPr>
        <p:txBody>
          <a:bodyPr wrap="square">
            <a:spAutoFit/>
          </a:bodyPr>
          <a:lstStyle/>
          <a:p>
            <a:pPr fontAlgn="auto">
              <a:spcAft>
                <a:spcPts val="0"/>
              </a:spcAft>
              <a:defRPr/>
            </a:pPr>
            <a:r>
              <a:rPr lang="el-GR" sz="2400" dirty="0" smtClean="0"/>
              <a:t>Υλικά:</a:t>
            </a:r>
            <a:endParaRPr lang="el-GR" sz="2400" dirty="0"/>
          </a:p>
          <a:p>
            <a:pPr marL="342900" indent="-342900" fontAlgn="auto">
              <a:spcAft>
                <a:spcPts val="0"/>
              </a:spcAft>
              <a:buFont typeface="Arial" panose="020B0604020202020204" pitchFamily="34" charset="0"/>
              <a:buChar char="•"/>
              <a:defRPr/>
            </a:pPr>
            <a:endParaRPr lang="el-GR" sz="2400" dirty="0"/>
          </a:p>
          <a:p>
            <a:pPr marL="342900" indent="-342900" fontAlgn="auto">
              <a:spcAft>
                <a:spcPts val="0"/>
              </a:spcAft>
              <a:buFont typeface="Arial" panose="020B0604020202020204" pitchFamily="34" charset="0"/>
              <a:buChar char="•"/>
              <a:defRPr/>
            </a:pPr>
            <a:r>
              <a:rPr lang="el-GR" sz="2400" dirty="0" err="1"/>
              <a:t>Βουτυρόμετρα</a:t>
            </a:r>
            <a:r>
              <a:rPr lang="el-GR" sz="2400" dirty="0"/>
              <a:t> τυριού </a:t>
            </a:r>
            <a:r>
              <a:rPr lang="en-US" sz="2400" dirty="0"/>
              <a:t>Gerber</a:t>
            </a:r>
            <a:r>
              <a:rPr lang="el-GR" sz="2400" dirty="0"/>
              <a:t> (0-40</a:t>
            </a:r>
            <a:r>
              <a:rPr lang="el-GR" sz="2400" dirty="0" smtClean="0"/>
              <a:t>%), </a:t>
            </a:r>
            <a:endParaRPr lang="el-GR" sz="2400" dirty="0"/>
          </a:p>
          <a:p>
            <a:pPr marL="342900" indent="-342900" fontAlgn="auto">
              <a:spcAft>
                <a:spcPts val="0"/>
              </a:spcAft>
              <a:buFont typeface="Arial" panose="020B0604020202020204" pitchFamily="34" charset="0"/>
              <a:buChar char="•"/>
              <a:defRPr/>
            </a:pPr>
            <a:r>
              <a:rPr lang="el-GR" sz="2400" dirty="0"/>
              <a:t>Ελαστικά πώματα κατάλληλα για </a:t>
            </a:r>
            <a:r>
              <a:rPr lang="el-GR" sz="2400" dirty="0" err="1" smtClean="0"/>
              <a:t>βουτυρόμετρα</a:t>
            </a:r>
            <a:r>
              <a:rPr lang="el-GR" sz="2400" dirty="0" smtClean="0"/>
              <a:t>,</a:t>
            </a:r>
            <a:endParaRPr lang="el-GR" sz="2400" dirty="0"/>
          </a:p>
          <a:p>
            <a:pPr marL="342900" indent="-342900" fontAlgn="auto">
              <a:spcAft>
                <a:spcPts val="0"/>
              </a:spcAft>
              <a:buFont typeface="Arial" panose="020B0604020202020204" pitchFamily="34" charset="0"/>
              <a:buChar char="•"/>
              <a:defRPr/>
            </a:pPr>
            <a:r>
              <a:rPr lang="el-GR" sz="2400" dirty="0" smtClean="0"/>
              <a:t>Ζυγός, </a:t>
            </a:r>
            <a:endParaRPr lang="el-GR" sz="2400" dirty="0"/>
          </a:p>
          <a:p>
            <a:pPr marL="342900" indent="-342900" fontAlgn="auto">
              <a:spcAft>
                <a:spcPts val="0"/>
              </a:spcAft>
              <a:buFont typeface="Arial" panose="020B0604020202020204" pitchFamily="34" charset="0"/>
              <a:buChar char="•"/>
              <a:defRPr/>
            </a:pPr>
            <a:r>
              <a:rPr lang="el-GR" sz="2400" dirty="0"/>
              <a:t>Αυτόματοι μετρητές θειικού οξέος (10</a:t>
            </a:r>
            <a:r>
              <a:rPr lang="en-US" sz="2400" dirty="0"/>
              <a:t>ml</a:t>
            </a:r>
            <a:r>
              <a:rPr lang="el-GR" sz="2400" dirty="0"/>
              <a:t>) και </a:t>
            </a:r>
            <a:r>
              <a:rPr lang="el-GR" sz="2400" dirty="0" err="1"/>
              <a:t>αμυλικής</a:t>
            </a:r>
            <a:r>
              <a:rPr lang="el-GR" sz="2400" dirty="0"/>
              <a:t> αλκοόλης (1</a:t>
            </a:r>
            <a:r>
              <a:rPr lang="en-US" sz="2400" dirty="0"/>
              <a:t>ml</a:t>
            </a:r>
            <a:r>
              <a:rPr lang="el-GR" sz="2400" dirty="0" smtClean="0"/>
              <a:t>),</a:t>
            </a:r>
            <a:endParaRPr lang="el-GR" sz="2400" dirty="0"/>
          </a:p>
          <a:p>
            <a:pPr marL="342900" indent="-342900" fontAlgn="auto">
              <a:spcAft>
                <a:spcPts val="0"/>
              </a:spcAft>
              <a:buFont typeface="Arial" panose="020B0604020202020204" pitchFamily="34" charset="0"/>
              <a:buChar char="•"/>
              <a:defRPr/>
            </a:pPr>
            <a:r>
              <a:rPr lang="el-GR" sz="2400" dirty="0" err="1"/>
              <a:t>Υδατόλουτρο</a:t>
            </a:r>
            <a:r>
              <a:rPr lang="el-GR" sz="2400" dirty="0"/>
              <a:t> στους 65 ± 2 </a:t>
            </a:r>
            <a:r>
              <a:rPr lang="en-US" sz="2400" dirty="0" err="1" smtClean="0"/>
              <a:t>oC</a:t>
            </a:r>
            <a:r>
              <a:rPr lang="el-GR" sz="2400" dirty="0" smtClean="0"/>
              <a:t>,</a:t>
            </a:r>
            <a:endParaRPr lang="el-GR" sz="2400" dirty="0"/>
          </a:p>
          <a:p>
            <a:pPr marL="342900" indent="-342900" fontAlgn="auto">
              <a:spcAft>
                <a:spcPts val="0"/>
              </a:spcAft>
              <a:buFont typeface="Arial" panose="020B0604020202020204" pitchFamily="34" charset="0"/>
              <a:buChar char="•"/>
              <a:defRPr/>
            </a:pPr>
            <a:r>
              <a:rPr lang="el-GR" sz="2400" dirty="0"/>
              <a:t>Φυγόκεντρος </a:t>
            </a:r>
            <a:r>
              <a:rPr lang="en-US" sz="2400" dirty="0"/>
              <a:t>Gerber (1000 – 1200 </a:t>
            </a:r>
            <a:r>
              <a:rPr lang="el-GR" sz="2400" dirty="0"/>
              <a:t>στροφές / λεπτό</a:t>
            </a:r>
            <a:r>
              <a:rPr lang="el-GR" sz="2400" dirty="0" smtClean="0"/>
              <a:t>),</a:t>
            </a:r>
            <a:endParaRPr lang="el-GR" sz="2400" dirty="0"/>
          </a:p>
          <a:p>
            <a:pPr marL="342900" indent="-342900" fontAlgn="auto">
              <a:spcAft>
                <a:spcPts val="0"/>
              </a:spcAft>
              <a:buFont typeface="Arial" panose="020B0604020202020204" pitchFamily="34" charset="0"/>
              <a:buChar char="•"/>
              <a:defRPr/>
            </a:pPr>
            <a:r>
              <a:rPr lang="el-GR" sz="2400" dirty="0"/>
              <a:t>Θειικό οξύ πυκνότητας 1.530±0.005 στους 20ο</a:t>
            </a:r>
            <a:r>
              <a:rPr lang="en-US" sz="2400" dirty="0"/>
              <a:t>C</a:t>
            </a:r>
            <a:r>
              <a:rPr lang="el-GR" sz="2400" dirty="0"/>
              <a:t> (542</a:t>
            </a:r>
            <a:r>
              <a:rPr lang="en-US" sz="2400" dirty="0" smtClean="0"/>
              <a:t>ml</a:t>
            </a:r>
            <a:r>
              <a:rPr lang="el-GR" sz="2400" dirty="0" smtClean="0"/>
              <a:t>,</a:t>
            </a:r>
            <a:r>
              <a:rPr lang="en-US" sz="2400" dirty="0" smtClean="0"/>
              <a:t> </a:t>
            </a:r>
            <a:r>
              <a:rPr lang="el-GR" sz="2400" dirty="0"/>
              <a:t>θειικό σε  τελικό όγκο 1000</a:t>
            </a:r>
            <a:r>
              <a:rPr lang="en-US" sz="2400" dirty="0"/>
              <a:t>ml </a:t>
            </a:r>
            <a:r>
              <a:rPr lang="el-GR" sz="2400" dirty="0" err="1"/>
              <a:t>απεσταγμένου</a:t>
            </a:r>
            <a:r>
              <a:rPr lang="el-GR" sz="2400" dirty="0"/>
              <a:t> νερού</a:t>
            </a:r>
            <a:r>
              <a:rPr lang="el-GR" sz="2400" dirty="0" smtClean="0"/>
              <a:t>),</a:t>
            </a:r>
            <a:endParaRPr lang="el-GR" sz="2400" dirty="0"/>
          </a:p>
          <a:p>
            <a:pPr marL="342900" indent="-342900" fontAlgn="auto">
              <a:spcAft>
                <a:spcPts val="0"/>
              </a:spcAft>
              <a:buFont typeface="Arial" panose="020B0604020202020204" pitchFamily="34" charset="0"/>
              <a:buChar char="•"/>
              <a:defRPr/>
            </a:pPr>
            <a:r>
              <a:rPr lang="el-GR" sz="2400" dirty="0" err="1"/>
              <a:t>Αμυλική</a:t>
            </a:r>
            <a:r>
              <a:rPr lang="el-GR" sz="2400" dirty="0"/>
              <a:t> αλκοόλη χωρίς </a:t>
            </a:r>
            <a:r>
              <a:rPr lang="el-GR" sz="2400" dirty="0" err="1" smtClean="0"/>
              <a:t>φουρφουρόλη</a:t>
            </a:r>
            <a:r>
              <a:rPr lang="el-GR" sz="2400" dirty="0" smtClean="0"/>
              <a:t>. </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Χημικής σύστασης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138589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r>
              <a:rPr lang="el-GR" altLang="el-GR" dirty="0" smtClean="0"/>
              <a:t>Προσδιορισμός Λίπους Τυριού κατά </a:t>
            </a:r>
            <a:r>
              <a:rPr lang="en-US" altLang="el-GR" dirty="0" smtClean="0"/>
              <a:t>Gerber – Van </a:t>
            </a:r>
            <a:r>
              <a:rPr lang="en-US" altLang="el-GR" dirty="0" err="1" smtClean="0"/>
              <a:t>Gulic</a:t>
            </a:r>
            <a:r>
              <a:rPr lang="en-US" altLang="el-GR" dirty="0" smtClean="0"/>
              <a:t> </a:t>
            </a:r>
            <a:r>
              <a:rPr lang="el-GR" altLang="el-GR" dirty="0" smtClean="0"/>
              <a:t>(2 από 3)</a:t>
            </a:r>
            <a:endParaRPr lang="el-GR" dirty="0"/>
          </a:p>
        </p:txBody>
      </p:sp>
      <p:sp>
        <p:nvSpPr>
          <p:cNvPr id="2" name="Ορθογώνιο 1" descr="Τεχνική:&#10;&#10;Ζυγίζουμε στον υποδοχέα του βουτυρομέτρου τρία γρ τυρί κ τοποθετούμε τον υποδοχέα στο βουτυρόμετρο,&#10;Τοποθετούμε σε κάθε βουτυρόμετρο θειικό οξύ μέχρι να καλυφθεί το τυρί (προσοχή να μην διαβρεχτεί ο λαιμός του βουτυρόμετρου, γιατί αυτό θα οδηγήσει σε απομάκρυνση του πώματος κατά την φυγοκέντρηση),&#10;Τοποθετούμε στο υδατόλουτρο μέχρι να διαλυθεί το τυρί (αναδεύουμε συχνά),&#10;Προσθέτουμε ένα ml αμυλικής αλκοόλης   (προσοχή να μην διαβρεχτεί ο λαιμός του βουτυρόμετρου) και αναδεύουμε έντονα.&#10;"/>
          <p:cNvSpPr/>
          <p:nvPr/>
        </p:nvSpPr>
        <p:spPr>
          <a:xfrm>
            <a:off x="467544" y="1340768"/>
            <a:ext cx="8208912" cy="4893647"/>
          </a:xfrm>
          <a:prstGeom prst="rect">
            <a:avLst/>
          </a:prstGeom>
        </p:spPr>
        <p:txBody>
          <a:bodyPr wrap="square">
            <a:spAutoFit/>
          </a:bodyPr>
          <a:lstStyle/>
          <a:p>
            <a:pPr fontAlgn="auto">
              <a:spcAft>
                <a:spcPts val="0"/>
              </a:spcAft>
              <a:defRPr/>
            </a:pPr>
            <a:r>
              <a:rPr lang="el-GR" sz="2400" dirty="0" smtClean="0">
                <a:effectLst>
                  <a:outerShdw blurRad="38100" dist="38100" dir="2700000" algn="tl">
                    <a:srgbClr val="C0C0C0"/>
                  </a:outerShdw>
                </a:effectLst>
              </a:rPr>
              <a:t>Τεχνική:</a:t>
            </a:r>
          </a:p>
          <a:p>
            <a:pPr fontAlgn="auto">
              <a:spcAft>
                <a:spcPts val="0"/>
              </a:spcAft>
              <a:defRPr/>
            </a:pPr>
            <a:endParaRPr lang="el-GR" sz="2400" dirty="0">
              <a:effectLst>
                <a:outerShdw blurRad="38100" dist="38100" dir="2700000" algn="tl">
                  <a:srgbClr val="C0C0C0"/>
                </a:outerShdw>
              </a:effectLst>
            </a:endParaRPr>
          </a:p>
          <a:p>
            <a:pPr marL="342900" indent="-342900" fontAlgn="auto">
              <a:spcAft>
                <a:spcPts val="0"/>
              </a:spcAft>
              <a:buFont typeface="Arial" panose="020B0604020202020204" pitchFamily="34" charset="0"/>
              <a:buChar char="•"/>
              <a:defRPr/>
            </a:pPr>
            <a:r>
              <a:rPr lang="el-GR" sz="2400" dirty="0"/>
              <a:t>Ζυγίζουμε στον υποδοχέα του </a:t>
            </a:r>
            <a:r>
              <a:rPr lang="el-GR" sz="2400" dirty="0" err="1"/>
              <a:t>βουτυρομέτρου</a:t>
            </a:r>
            <a:r>
              <a:rPr lang="el-GR" sz="2400" dirty="0"/>
              <a:t> 3γρ τυρί κ τοποθετούμε τον υποδοχέα στο </a:t>
            </a:r>
            <a:r>
              <a:rPr lang="el-GR" sz="2400" dirty="0" err="1" smtClean="0"/>
              <a:t>βουτυρόμετρο</a:t>
            </a:r>
            <a:r>
              <a:rPr lang="el-GR" sz="2400" dirty="0" smtClean="0"/>
              <a:t>,</a:t>
            </a:r>
            <a:endParaRPr lang="el-GR" sz="2400" dirty="0"/>
          </a:p>
          <a:p>
            <a:pPr marL="342900" indent="-342900" fontAlgn="auto">
              <a:spcAft>
                <a:spcPts val="0"/>
              </a:spcAft>
              <a:buFont typeface="Arial" panose="020B0604020202020204" pitchFamily="34" charset="0"/>
              <a:buChar char="•"/>
              <a:defRPr/>
            </a:pPr>
            <a:r>
              <a:rPr lang="el-GR" sz="2400" dirty="0"/>
              <a:t>Τοποθετούμε σε κάθε </a:t>
            </a:r>
            <a:r>
              <a:rPr lang="el-GR" sz="2400" dirty="0" err="1"/>
              <a:t>βουτυρόμετρο</a:t>
            </a:r>
            <a:r>
              <a:rPr lang="el-GR" sz="2400" dirty="0"/>
              <a:t> θειικό οξύ μέχρι να καλυφθεί το τυρί (προσοχή να μην διαβρεχτεί ο λαιμός του </a:t>
            </a:r>
            <a:r>
              <a:rPr lang="el-GR" sz="2400" dirty="0" err="1"/>
              <a:t>βουτυρόμετρου</a:t>
            </a:r>
            <a:r>
              <a:rPr lang="el-GR" sz="2400" dirty="0"/>
              <a:t>, γιατί αυτό θα οδηγήσει σε απομάκρυνση του πώματος κατά την </a:t>
            </a:r>
            <a:r>
              <a:rPr lang="el-GR" sz="2400" dirty="0" err="1"/>
              <a:t>φυγοκέντρηση</a:t>
            </a:r>
            <a:r>
              <a:rPr lang="el-GR" sz="2400" dirty="0" smtClean="0"/>
              <a:t>),</a:t>
            </a:r>
            <a:endParaRPr lang="el-GR" sz="2400" dirty="0"/>
          </a:p>
          <a:p>
            <a:pPr marL="342900" indent="-342900" fontAlgn="auto">
              <a:spcAft>
                <a:spcPts val="0"/>
              </a:spcAft>
              <a:buFont typeface="Arial" panose="020B0604020202020204" pitchFamily="34" charset="0"/>
              <a:buChar char="•"/>
              <a:defRPr/>
            </a:pPr>
            <a:r>
              <a:rPr lang="el-GR" sz="2400" dirty="0"/>
              <a:t>Τοποθετούμε στο </a:t>
            </a:r>
            <a:r>
              <a:rPr lang="el-GR" sz="2400" dirty="0" err="1"/>
              <a:t>υδατόλουτρο</a:t>
            </a:r>
            <a:r>
              <a:rPr lang="el-GR" sz="2400" dirty="0"/>
              <a:t> μέχρι να διαλυθεί το τυρί (αναδεύουμε συχνά</a:t>
            </a:r>
            <a:r>
              <a:rPr lang="el-GR" sz="2400" dirty="0" smtClean="0"/>
              <a:t>),</a:t>
            </a:r>
            <a:endParaRPr lang="el-GR" sz="2400" dirty="0"/>
          </a:p>
          <a:p>
            <a:pPr marL="342900" indent="-342900" fontAlgn="auto">
              <a:spcAft>
                <a:spcPts val="0"/>
              </a:spcAft>
              <a:buFont typeface="Arial" panose="020B0604020202020204" pitchFamily="34" charset="0"/>
              <a:buChar char="•"/>
              <a:defRPr/>
            </a:pPr>
            <a:r>
              <a:rPr lang="el-GR" sz="2400" dirty="0"/>
              <a:t>Προσθέτουμε 1</a:t>
            </a:r>
            <a:r>
              <a:rPr lang="en-US" sz="2400" dirty="0"/>
              <a:t>ml </a:t>
            </a:r>
            <a:r>
              <a:rPr lang="el-GR" sz="2400" dirty="0" err="1"/>
              <a:t>αμυλικής</a:t>
            </a:r>
            <a:r>
              <a:rPr lang="el-GR" sz="2400" dirty="0"/>
              <a:t> αλκοόλης   (προσοχή να μην διαβρεχτεί ο λαιμός του </a:t>
            </a:r>
            <a:r>
              <a:rPr lang="el-GR" sz="2400" dirty="0" err="1"/>
              <a:t>βουτυρόμετρου</a:t>
            </a:r>
            <a:r>
              <a:rPr lang="el-GR" sz="2400" dirty="0"/>
              <a:t>) και αναδεύουμε </a:t>
            </a:r>
            <a:r>
              <a:rPr lang="el-GR" sz="2400" dirty="0" smtClean="0"/>
              <a:t>έντονα.</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Χημικής σύστασης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r>
              <a:rPr lang="el-GR" altLang="el-GR" dirty="0" smtClean="0"/>
              <a:t>Προσδιορισμός Λίπους Τυριού κατά</a:t>
            </a:r>
            <a:r>
              <a:rPr lang="en-GB" altLang="el-GR" dirty="0" smtClean="0"/>
              <a:t> Gerber – Van </a:t>
            </a:r>
            <a:r>
              <a:rPr lang="en-GB" altLang="el-GR" dirty="0" err="1" smtClean="0"/>
              <a:t>Gulic</a:t>
            </a:r>
            <a:r>
              <a:rPr lang="en-GB" altLang="el-GR" dirty="0" smtClean="0"/>
              <a:t> (</a:t>
            </a:r>
            <a:r>
              <a:rPr lang="el-GR" altLang="el-GR" dirty="0" smtClean="0"/>
              <a:t>3 από 3)</a:t>
            </a:r>
            <a:endParaRPr lang="el-GR" dirty="0"/>
          </a:p>
        </p:txBody>
      </p:sp>
      <p:sp>
        <p:nvSpPr>
          <p:cNvPr id="2" name="Ορθογώνιο 1" descr="Προσθέτουμε θειικό οξύ μέχρι τα τέσσερα πέμπτα της κλίμακας του βουτυρομέτρου,&#10;Πωματίζουμε και αναταράσσουμε με κινήσεις αναστροφής (ΠΡΟΣΟΧΗ: προσεκτικοί χειρισμοί γιατί αναπτύσσεται θερμότητα),&#10;Τοποθετούμε στο υδατόλουτρο με τα πώματα προς τα κάτω σε υδατόλουτρο εξηντα πέντε με εβδομηντα βαθμούς κελσίου για πέντε λεπτά,&#10;Άμεσα τα τοποθετούμε στη φυγόκεντρο για να αποφύγουμε πτώση της θερμοκρασίας, &#10;Ρυθμίζουμε στις χίλιες με χίλιες διακόσιες στροφές ανα λεπτό για πέντε λεπτά, &#10;Τοποθετούμε τα βουτυρόμετρα με τα πώματα προς τα κάτω σε υδατόλουτρο εξηντα πέντε με εβδομηντα βαθμούς κελσίου για πέντε λεπτά,&#10; (μέγιστος χρόνος δέκα λεπτά), &#10;Ανάγνωση στήλης λίπους. Η διαφορά ανάγνωσης του άνω και κάτω μέρους της στήλης λίπους αντιπροσωπεύει την επί τοις εκατό περιεκτικότητα του δείγματος σε λίπος. &#10;"/>
          <p:cNvSpPr/>
          <p:nvPr/>
        </p:nvSpPr>
        <p:spPr>
          <a:xfrm>
            <a:off x="467544" y="1412776"/>
            <a:ext cx="8208912" cy="4832092"/>
          </a:xfrm>
          <a:prstGeom prst="rect">
            <a:avLst/>
          </a:prstGeom>
        </p:spPr>
        <p:txBody>
          <a:bodyPr wrap="square">
            <a:spAutoFit/>
          </a:bodyPr>
          <a:lstStyle/>
          <a:p>
            <a:pPr marL="342900" indent="-342900" fontAlgn="auto">
              <a:spcAft>
                <a:spcPts val="0"/>
              </a:spcAft>
              <a:buFont typeface="Arial" panose="020B0604020202020204" pitchFamily="34" charset="0"/>
              <a:buChar char="•"/>
              <a:defRPr/>
            </a:pPr>
            <a:r>
              <a:rPr lang="el-GR" sz="2200" dirty="0"/>
              <a:t>Προσθέτουμε θειικό οξύ μέχρι τα 4/5 της κλίμακας του </a:t>
            </a:r>
            <a:r>
              <a:rPr lang="el-GR" sz="2200" dirty="0" err="1" smtClean="0"/>
              <a:t>βουτυρομέτρου</a:t>
            </a:r>
            <a:r>
              <a:rPr lang="el-GR" sz="2200" dirty="0" smtClean="0"/>
              <a:t>,</a:t>
            </a:r>
            <a:endParaRPr lang="el-GR" sz="2200" dirty="0"/>
          </a:p>
          <a:p>
            <a:pPr marL="342900" indent="-342900" fontAlgn="auto">
              <a:spcAft>
                <a:spcPts val="0"/>
              </a:spcAft>
              <a:buFont typeface="Arial" panose="020B0604020202020204" pitchFamily="34" charset="0"/>
              <a:buChar char="•"/>
              <a:defRPr/>
            </a:pPr>
            <a:r>
              <a:rPr lang="el-GR" sz="2200" dirty="0"/>
              <a:t>Πωματίζουμε και αναταράσσουμε με κινήσεις αναστροφής (ΠΡΟΣΟΧΗ: προσεκτικοί χειρισμοί γιατί αναπτύσσεται θερμότητα</a:t>
            </a:r>
            <a:r>
              <a:rPr lang="el-GR" sz="2200" dirty="0" smtClean="0"/>
              <a:t>),</a:t>
            </a:r>
            <a:endParaRPr lang="el-GR" sz="2200" dirty="0"/>
          </a:p>
          <a:p>
            <a:pPr marL="342900" indent="-342900" fontAlgn="auto">
              <a:spcAft>
                <a:spcPts val="0"/>
              </a:spcAft>
              <a:buFont typeface="Arial" panose="020B0604020202020204" pitchFamily="34" charset="0"/>
              <a:buChar char="•"/>
              <a:defRPr/>
            </a:pPr>
            <a:r>
              <a:rPr lang="el-GR" sz="2200" dirty="0"/>
              <a:t>Τοποθετούμε στο </a:t>
            </a:r>
            <a:r>
              <a:rPr lang="el-GR" sz="2200" dirty="0" err="1"/>
              <a:t>υδατόλουτρο</a:t>
            </a:r>
            <a:r>
              <a:rPr lang="el-GR" sz="2200" dirty="0"/>
              <a:t> με τα πώματα προς τα κάτω σε </a:t>
            </a:r>
            <a:r>
              <a:rPr lang="el-GR" sz="2200" dirty="0" err="1"/>
              <a:t>υδατόλουτρο</a:t>
            </a:r>
            <a:r>
              <a:rPr lang="el-GR" sz="2200" dirty="0"/>
              <a:t> 65- 70 ο</a:t>
            </a:r>
            <a:r>
              <a:rPr lang="en-US" sz="2200" dirty="0"/>
              <a:t>C </a:t>
            </a:r>
            <a:r>
              <a:rPr lang="el-GR" sz="2200" dirty="0"/>
              <a:t>για 5 </a:t>
            </a:r>
            <a:r>
              <a:rPr lang="el-GR" sz="2200" dirty="0" smtClean="0"/>
              <a:t>λεπτά,</a:t>
            </a:r>
            <a:endParaRPr lang="el-GR" sz="2200" dirty="0"/>
          </a:p>
          <a:p>
            <a:pPr marL="342900" indent="-342900" fontAlgn="auto">
              <a:spcAft>
                <a:spcPts val="0"/>
              </a:spcAft>
              <a:buFont typeface="Arial" panose="020B0604020202020204" pitchFamily="34" charset="0"/>
              <a:buChar char="•"/>
              <a:defRPr/>
            </a:pPr>
            <a:r>
              <a:rPr lang="el-GR" sz="2200" dirty="0"/>
              <a:t>Άμεσα τα τοποθετούμε στη φυγόκεντρο για να αποφύγουμε πτώση της </a:t>
            </a:r>
            <a:r>
              <a:rPr lang="el-GR" sz="2200" dirty="0" smtClean="0"/>
              <a:t>θερμοκρασίας, </a:t>
            </a:r>
            <a:endParaRPr lang="el-GR" sz="2200" dirty="0"/>
          </a:p>
          <a:p>
            <a:pPr marL="342900" indent="-342900" fontAlgn="auto">
              <a:spcAft>
                <a:spcPts val="0"/>
              </a:spcAft>
              <a:buFont typeface="Arial" panose="020B0604020202020204" pitchFamily="34" charset="0"/>
              <a:buChar char="•"/>
              <a:defRPr/>
            </a:pPr>
            <a:r>
              <a:rPr lang="el-GR" sz="2200" dirty="0"/>
              <a:t>Ρυθμίζουμε στις 1000-1200 στροφές / λεπτό για 5 </a:t>
            </a:r>
            <a:r>
              <a:rPr lang="el-GR" sz="2200" dirty="0" smtClean="0"/>
              <a:t>λεπτά, </a:t>
            </a:r>
            <a:endParaRPr lang="el-GR" sz="2200" dirty="0"/>
          </a:p>
          <a:p>
            <a:pPr marL="342900" indent="-342900" fontAlgn="auto">
              <a:spcAft>
                <a:spcPts val="0"/>
              </a:spcAft>
              <a:buFont typeface="Arial" panose="020B0604020202020204" pitchFamily="34" charset="0"/>
              <a:buChar char="•"/>
              <a:defRPr/>
            </a:pPr>
            <a:r>
              <a:rPr lang="el-GR" sz="2200" dirty="0"/>
              <a:t>Τοποθετούμε τα </a:t>
            </a:r>
            <a:r>
              <a:rPr lang="el-GR" sz="2200" dirty="0" err="1"/>
              <a:t>βουτυρόμετρα</a:t>
            </a:r>
            <a:r>
              <a:rPr lang="el-GR" sz="2200" dirty="0"/>
              <a:t> με τα πώματα προς τα κάτω σε </a:t>
            </a:r>
            <a:r>
              <a:rPr lang="el-GR" sz="2200" dirty="0" err="1"/>
              <a:t>υδατόλουτρο</a:t>
            </a:r>
            <a:r>
              <a:rPr lang="el-GR" sz="2200" dirty="0"/>
              <a:t> 65- 70 ο</a:t>
            </a:r>
            <a:r>
              <a:rPr lang="en-US" sz="2200" dirty="0"/>
              <a:t>C </a:t>
            </a:r>
            <a:r>
              <a:rPr lang="el-GR" sz="2200" dirty="0"/>
              <a:t>για 5 λεπτά (μέγιστος χρόνος 10 λεπτά</a:t>
            </a:r>
            <a:r>
              <a:rPr lang="el-GR" sz="2200" dirty="0" smtClean="0"/>
              <a:t>), </a:t>
            </a:r>
            <a:endParaRPr lang="el-GR" sz="2200" dirty="0"/>
          </a:p>
          <a:p>
            <a:pPr marL="342900" indent="-342900" fontAlgn="auto">
              <a:spcAft>
                <a:spcPts val="0"/>
              </a:spcAft>
              <a:buFont typeface="Arial" panose="020B0604020202020204" pitchFamily="34" charset="0"/>
              <a:buChar char="•"/>
              <a:defRPr/>
            </a:pPr>
            <a:r>
              <a:rPr lang="el-GR" sz="2200" dirty="0"/>
              <a:t>Ανάγνωση στήλης λίπους. Η διαφορά ανάγνωσης του άνω και κάτω μέρους της στήλης λίπους αντιπροσωπεύει την % περιεκτικότητα του δείγματος σε </a:t>
            </a:r>
            <a:r>
              <a:rPr lang="el-GR" sz="2200" dirty="0" smtClean="0"/>
              <a:t>λίπος. </a:t>
            </a:r>
            <a:endParaRPr lang="el-GR" sz="22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Χημικής σύστασης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575186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988840"/>
            <a:ext cx="8229600" cy="2891533"/>
          </a:xfrm>
        </p:spPr>
        <p:txBody>
          <a:bodyPr>
            <a:noAutofit/>
          </a:bodyPr>
          <a:lstStyle/>
          <a:p>
            <a:pPr>
              <a:lnSpc>
                <a:spcPct val="110000"/>
              </a:lnSpc>
            </a:pPr>
            <a:r>
              <a:rPr lang="el-GR" altLang="el-GR" sz="2800" dirty="0" smtClean="0"/>
              <a:t>Η κατανόηση της σημασίας του προσδιορισμού της χημικής σύστασης του γάλακτος για την παραγωγή ποιοτικών προϊόντων. Οι σπουδαστές θα εξοικειωθούν με κλασσικές και σύγχρονες αναλυτικές τεχνικές προσδιορισμού του λίπους, των πρωτεϊνών , της λακτόζης και των ολικών στερεών. </a:t>
            </a: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Χημικής σύστασης γάλακτος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00808"/>
            <a:ext cx="8208912" cy="3960440"/>
          </a:xfrm>
        </p:spPr>
        <p:txBody>
          <a:bodyPr>
            <a:noAutofit/>
          </a:bodyPr>
          <a:lstStyle/>
          <a:p>
            <a:pPr>
              <a:buFont typeface="Wingdings" pitchFamily="2" charset="2"/>
              <a:buChar char="§"/>
            </a:pPr>
            <a:r>
              <a:rPr lang="el-GR" altLang="el-GR" sz="2800" dirty="0" smtClean="0">
                <a:hlinkClick r:id="rId4" action="ppaction://hlinksldjump"/>
              </a:rPr>
              <a:t>Προσδιορισμός  Λίπους,</a:t>
            </a:r>
            <a:endParaRPr lang="el-GR" altLang="el-GR" sz="2800" dirty="0" smtClean="0"/>
          </a:p>
          <a:p>
            <a:pPr>
              <a:buFont typeface="Wingdings" pitchFamily="2" charset="2"/>
              <a:buChar char="§"/>
            </a:pPr>
            <a:r>
              <a:rPr lang="el-GR" altLang="el-GR" sz="2800" dirty="0" smtClean="0">
                <a:hlinkClick r:id="rId5" action="ppaction://hlinksldjump"/>
              </a:rPr>
              <a:t>Προσδιορισμός Λακτόζης,</a:t>
            </a:r>
            <a:endParaRPr lang="el-GR" altLang="el-GR" sz="2800" dirty="0" smtClean="0"/>
          </a:p>
          <a:p>
            <a:pPr>
              <a:buFont typeface="Wingdings" pitchFamily="2" charset="2"/>
              <a:buChar char="§"/>
            </a:pPr>
            <a:r>
              <a:rPr lang="el-GR" altLang="el-GR" sz="2800" dirty="0" smtClean="0">
                <a:hlinkClick r:id="rId6" action="ppaction://hlinksldjump"/>
              </a:rPr>
              <a:t>Προσδιορισμός Πρωτεϊνών,</a:t>
            </a:r>
            <a:endParaRPr lang="el-GR" altLang="el-GR" sz="2800" dirty="0" smtClean="0"/>
          </a:p>
          <a:p>
            <a:pPr>
              <a:buFont typeface="Wingdings" pitchFamily="2" charset="2"/>
              <a:buChar char="§"/>
            </a:pPr>
            <a:r>
              <a:rPr lang="el-GR" altLang="el-GR" sz="2800" dirty="0" smtClean="0">
                <a:hlinkClick r:id="rId7" action="ppaction://hlinksldjump"/>
              </a:rPr>
              <a:t>Προσδιορισμός Ολικών Στερεών,</a:t>
            </a:r>
            <a:endParaRPr lang="el-GR" altLang="el-GR" sz="2800" dirty="0" smtClean="0"/>
          </a:p>
          <a:p>
            <a:pPr>
              <a:buFont typeface="Wingdings" pitchFamily="2" charset="2"/>
              <a:buChar char="§"/>
            </a:pPr>
            <a:r>
              <a:rPr lang="el-GR" altLang="el-GR" sz="2800" dirty="0" smtClean="0">
                <a:hlinkClick r:id="rId8" action="ppaction://hlinksldjump"/>
              </a:rPr>
              <a:t>Πειραματικό Μέρος,</a:t>
            </a:r>
            <a:endParaRPr lang="el-GR" altLang="el-GR" sz="2800" dirty="0" smtClean="0"/>
          </a:p>
          <a:p>
            <a:pPr>
              <a:buFont typeface="Wingdings" pitchFamily="2" charset="2"/>
              <a:buChar char="§"/>
            </a:pPr>
            <a:r>
              <a:rPr lang="el-GR" altLang="el-GR" sz="2800" dirty="0" smtClean="0">
                <a:hlinkClick r:id="rId9" action="ppaction://hlinksldjump"/>
              </a:rPr>
              <a:t>Προσδιορισμός Λίπους Τυριού κατά </a:t>
            </a:r>
            <a:r>
              <a:rPr lang="en-US" altLang="el-GR" sz="2800" dirty="0" smtClean="0">
                <a:hlinkClick r:id="rId9" action="ppaction://hlinksldjump"/>
              </a:rPr>
              <a:t>Gerber – Van </a:t>
            </a:r>
            <a:r>
              <a:rPr lang="en-US" altLang="el-GR" sz="2800" dirty="0" err="1" smtClean="0">
                <a:hlinkClick r:id="rId9" action="ppaction://hlinksldjump"/>
              </a:rPr>
              <a:t>Gulic</a:t>
            </a:r>
            <a:r>
              <a:rPr lang="en-US" altLang="el-GR" sz="2800" dirty="0" smtClean="0">
                <a:hlinkClick r:id="rId9" action="ppaction://hlinksldjump"/>
              </a:rPr>
              <a:t>.</a:t>
            </a:r>
            <a:endParaRPr lang="en-US" altLang="el-GR" sz="2800" dirty="0" smtClean="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Χημικής σύστασης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altLang="el-GR" sz="4000" dirty="0" smtClean="0"/>
              <a:t>Προσδιορισμός  Λίπους (1 από 2)</a:t>
            </a:r>
            <a:endParaRPr lang="el-GR" sz="4000" dirty="0"/>
          </a:p>
        </p:txBody>
      </p:sp>
      <p:sp>
        <p:nvSpPr>
          <p:cNvPr id="23" name="Rectangle 3" descr="Για τον προσδιορισμό του λίπους χρησιμοποιούνται τόσο κλασσικές όσο και αυτοματοποιημένες μέθοδοι. Η μέθοδος Gerber είναι η πιο γνωστή κλασσική μέθοδος και η πλέον διαδεδομένη. Πλεονεκτεί έναντι άλλων κλασσικών μεθόδων, όπως ο προσδιορισμός του λίπους με εκχύλιση, που είναι χρονοβόρα και δύσκολη στην εφαρμογή της. &#10;Η μέθοδος Gerber στηρίζεται στην καταστροφή όλων των συστατικών του γάλακτος, με εξαίρεση το λίπος, με τη χρήση θειικού οξέος. Το οξύ διασπά και την μεμβράνη των λιποσφαιρίων και έτσι το λίπος απελευθερώνεται. Η λιπαρή ύλη διαχωρίζεται με τη βοήθεια αμυλικής αλκοόλης και της φυγοκέντρησης. &#10;&#10;"/>
          <p:cNvSpPr>
            <a:spLocks noGrp="1" noChangeArrowheads="1"/>
          </p:cNvSpPr>
          <p:nvPr>
            <p:ph idx="1"/>
            <p:custDataLst>
              <p:tags r:id="rId3"/>
            </p:custDataLst>
          </p:nvPr>
        </p:nvSpPr>
        <p:spPr>
          <a:xfrm>
            <a:off x="457200" y="1556792"/>
            <a:ext cx="8229600" cy="4151486"/>
          </a:xfrm>
        </p:spPr>
        <p:txBody>
          <a:bodyPr>
            <a:noAutofit/>
          </a:bodyPr>
          <a:lstStyle/>
          <a:p>
            <a:pPr>
              <a:lnSpc>
                <a:spcPct val="90000"/>
              </a:lnSpc>
            </a:pPr>
            <a:r>
              <a:rPr lang="el-GR" altLang="el-GR" sz="2400" dirty="0" smtClean="0"/>
              <a:t>Για τον προσδιορισμό του λίπους χρησιμοποιούνται τόσο κλασσικές όσο και αυτοματοποιημένες μέθοδοι. Η μέθοδος </a:t>
            </a:r>
            <a:r>
              <a:rPr lang="el-GR" altLang="el-GR" sz="2400" dirty="0" err="1" smtClean="0"/>
              <a:t>Gerber</a:t>
            </a:r>
            <a:r>
              <a:rPr lang="el-GR" altLang="el-GR" sz="2400" dirty="0" smtClean="0"/>
              <a:t> είναι η πιο γνωστή κλασσική μέθοδος και η πλέον διαδεδομένη. Πλεονεκτεί έναντι άλλων κλασσικών μεθόδων, όπως ο προσδιορισμός του λίπους με εκχύλιση, που είναι χρονοβόρα και δύσκολη στην εφαρμογή της. </a:t>
            </a:r>
          </a:p>
          <a:p>
            <a:pPr>
              <a:lnSpc>
                <a:spcPct val="90000"/>
              </a:lnSpc>
            </a:pPr>
            <a:r>
              <a:rPr lang="el-GR" altLang="el-GR" sz="2400" dirty="0"/>
              <a:t>Η μέθοδος </a:t>
            </a:r>
            <a:r>
              <a:rPr lang="en-US" altLang="el-GR" sz="2400" dirty="0"/>
              <a:t>Gerber</a:t>
            </a:r>
            <a:r>
              <a:rPr lang="el-GR" altLang="el-GR" sz="2400" dirty="0"/>
              <a:t> στηρίζεται στην καταστροφή όλων των συστατικών του γάλακτος, με εξαίρεση το λίπος, με τη χρήση θειικού οξέος. Το οξύ διασπά και την μεμβράνη των </a:t>
            </a:r>
            <a:r>
              <a:rPr lang="el-GR" altLang="el-GR" sz="2400" dirty="0" err="1"/>
              <a:t>λιποσφαιρίων</a:t>
            </a:r>
            <a:r>
              <a:rPr lang="el-GR" altLang="el-GR" sz="2400" dirty="0"/>
              <a:t> και έτσι το λίπος απελευθερώνεται. Η λιπαρή ύλη διαχωρίζεται με τη βοήθεια </a:t>
            </a:r>
            <a:r>
              <a:rPr lang="el-GR" altLang="el-GR" sz="2400" dirty="0" err="1"/>
              <a:t>αμυλικής</a:t>
            </a:r>
            <a:r>
              <a:rPr lang="el-GR" altLang="el-GR" sz="2400" dirty="0"/>
              <a:t> αλκοόλης και της </a:t>
            </a:r>
            <a:r>
              <a:rPr lang="el-GR" altLang="el-GR" sz="2400" dirty="0" err="1"/>
              <a:t>φυγοκέντρησης</a:t>
            </a:r>
            <a:r>
              <a:rPr lang="el-GR" altLang="el-GR" sz="2400" dirty="0"/>
              <a:t>. </a:t>
            </a:r>
          </a:p>
          <a:p>
            <a:pPr>
              <a:lnSpc>
                <a:spcPct val="90000"/>
              </a:lnSpc>
            </a:pP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Χημικής σύστασης γάλακτος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altLang="el-GR" sz="4000" dirty="0"/>
              <a:t>Προσδιορισμός  Λίπους </a:t>
            </a:r>
            <a:r>
              <a:rPr lang="el-GR" altLang="el-GR" sz="4000" dirty="0" smtClean="0"/>
              <a:t>(2 </a:t>
            </a:r>
            <a:r>
              <a:rPr lang="el-GR" altLang="el-GR" sz="4000" dirty="0"/>
              <a:t>από 2)</a:t>
            </a:r>
            <a:endParaRPr lang="el-GR" sz="4000" dirty="0"/>
          </a:p>
        </p:txBody>
      </p:sp>
      <p:sp>
        <p:nvSpPr>
          <p:cNvPr id="9" name="Rectangle 3"/>
          <p:cNvSpPr txBox="1">
            <a:spLocks noChangeArrowheads="1"/>
          </p:cNvSpPr>
          <p:nvPr>
            <p:custDataLst>
              <p:tags r:id="rId2"/>
            </p:custDataLst>
          </p:nvPr>
        </p:nvSpPr>
        <p:spPr>
          <a:xfrm>
            <a:off x="467544" y="1340768"/>
            <a:ext cx="8219256" cy="43204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l-GR" altLang="el-GR" sz="2400" dirty="0"/>
              <a:t>Ο προσδιορισμός του λίπους με εκχύλιση είναι μια μέθοδο με μεγάλη ακρίβεια, αλλά ιδιαίτερα χρονοβόρα. Χρησιμοποιείται ως μέθοδος αναφοράς για συγκριτικούς σκοπούς. Το λίπος προσδιορίζεται βαρομετρικά με εκχύλιση του με αιθυλικό και πετρελαϊκό αιθέρα, εξάτμιση των διαλυτών και ζύγισμα του υπολείμματος. Η  μεμβράνη των </a:t>
            </a:r>
            <a:r>
              <a:rPr lang="el-GR" altLang="el-GR" sz="2400" dirty="0" err="1"/>
              <a:t>λιποσφαιρίων</a:t>
            </a:r>
            <a:r>
              <a:rPr lang="el-GR" altLang="el-GR" sz="2400" dirty="0"/>
              <a:t> καταστρέφεται με προσθήκη αμμωνίας. </a:t>
            </a:r>
            <a:endParaRPr lang="el-GR" altLang="el-GR" sz="2400" dirty="0" smtClean="0"/>
          </a:p>
          <a:p>
            <a:pPr marL="342900" indent="-342900" algn="l">
              <a:buFont typeface="Arial" panose="020B0604020202020204" pitchFamily="34" charset="0"/>
              <a:buChar char="•"/>
            </a:pPr>
            <a:endParaRPr lang="el-GR" altLang="el-GR" sz="2400" dirty="0"/>
          </a:p>
          <a:p>
            <a:pPr marL="342900" indent="-342900" algn="l">
              <a:buFont typeface="Arial" panose="020B0604020202020204" pitchFamily="34" charset="0"/>
              <a:buChar char="•"/>
            </a:pPr>
            <a:r>
              <a:rPr lang="el-GR" altLang="el-GR" sz="2400" dirty="0"/>
              <a:t>Οι αυτόματοι αναλυτές χημικής σύστασης, άρα και λίπους, είναι αυτοί που χρησιμοποιούνται κυρίως σήμερα στη βιομηχανία. </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Χημικής σύστασης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t>Προσδιορισμός Λακτόζης (1 από 2)</a:t>
            </a:r>
            <a:endParaRPr lang="el-GR" sz="4000" dirty="0"/>
          </a:p>
        </p:txBody>
      </p:sp>
      <p:sp>
        <p:nvSpPr>
          <p:cNvPr id="7" name="2 - Θέση περιεχομένου" descr="Υπάρχουν πολλές μέθοδοι που βασίζονται σε διάφορες αρχές για τον προσδιορισμό της λακτόζης. Οι πλέον συχνές στην εφαρμογή είναι:&#10;Σπεκτροφωτομετρικές, &#10;Χλωραμίνης-Τ,&#10;Munso- Walke με αναγωγή θειικού χαλκού,&#10;Αναγωγή πικρικού οξέος,&#10;Ενζυματικές, &#10;Υγρή χρωματογραφία υψηλής πίεσης.&#10;"/>
          <p:cNvSpPr>
            <a:spLocks noGrp="1"/>
          </p:cNvSpPr>
          <p:nvPr>
            <p:ph idx="1"/>
          </p:nvPr>
        </p:nvSpPr>
        <p:spPr>
          <a:xfrm>
            <a:off x="467544" y="1340767"/>
            <a:ext cx="8219256" cy="4320481"/>
          </a:xfrm>
        </p:spPr>
        <p:txBody>
          <a:bodyPr>
            <a:noAutofit/>
          </a:bodyPr>
          <a:lstStyle/>
          <a:p>
            <a:pPr>
              <a:lnSpc>
                <a:spcPct val="90000"/>
              </a:lnSpc>
            </a:pPr>
            <a:r>
              <a:rPr lang="el-GR" altLang="el-GR" sz="2400" dirty="0"/>
              <a:t>Υπάρχουν πολλές μέθοδοι που βασίζονται σε διάφορες αρχές για τον προσδιορισμό της λακτόζης. Οι πλέον συχνές στην εφαρμογή είναι:</a:t>
            </a:r>
          </a:p>
          <a:p>
            <a:pPr lvl="1">
              <a:lnSpc>
                <a:spcPct val="90000"/>
              </a:lnSpc>
            </a:pPr>
            <a:r>
              <a:rPr lang="el-GR" altLang="el-GR" sz="2400" dirty="0" err="1" smtClean="0"/>
              <a:t>Σπεκτροφωτομετρικές</a:t>
            </a:r>
            <a:r>
              <a:rPr lang="el-GR" altLang="el-GR" sz="2400" dirty="0" smtClean="0"/>
              <a:t>, </a:t>
            </a:r>
            <a:endParaRPr lang="el-GR" altLang="el-GR" sz="2400" dirty="0"/>
          </a:p>
          <a:p>
            <a:pPr lvl="1">
              <a:lnSpc>
                <a:spcPct val="90000"/>
              </a:lnSpc>
            </a:pPr>
            <a:r>
              <a:rPr lang="el-GR" altLang="el-GR" sz="2400" dirty="0" err="1" smtClean="0"/>
              <a:t>Χλωραμίνης</a:t>
            </a:r>
            <a:r>
              <a:rPr lang="el-GR" altLang="el-GR" sz="2400" dirty="0" smtClean="0"/>
              <a:t>-Τ,</a:t>
            </a:r>
            <a:endParaRPr lang="en-US" altLang="el-GR" sz="2400" dirty="0"/>
          </a:p>
          <a:p>
            <a:pPr lvl="1">
              <a:lnSpc>
                <a:spcPct val="90000"/>
              </a:lnSpc>
            </a:pPr>
            <a:r>
              <a:rPr lang="en-US" altLang="el-GR" sz="2400" dirty="0" err="1"/>
              <a:t>Munso</a:t>
            </a:r>
            <a:r>
              <a:rPr lang="el-GR" altLang="el-GR" sz="2400" dirty="0"/>
              <a:t>- </a:t>
            </a:r>
            <a:r>
              <a:rPr lang="en-US" altLang="el-GR" sz="2400" dirty="0" err="1"/>
              <a:t>Walke</a:t>
            </a:r>
            <a:r>
              <a:rPr lang="el-GR" altLang="el-GR" sz="2400" dirty="0"/>
              <a:t> με αναγωγή θειικού </a:t>
            </a:r>
            <a:r>
              <a:rPr lang="el-GR" altLang="el-GR" sz="2400" dirty="0" smtClean="0"/>
              <a:t>χαλκού,</a:t>
            </a:r>
            <a:endParaRPr lang="el-GR" altLang="el-GR" sz="2400" dirty="0"/>
          </a:p>
          <a:p>
            <a:pPr lvl="1">
              <a:lnSpc>
                <a:spcPct val="90000"/>
              </a:lnSpc>
            </a:pPr>
            <a:r>
              <a:rPr lang="el-GR" altLang="el-GR" sz="2400" dirty="0"/>
              <a:t>Αναγωγή πικρικού </a:t>
            </a:r>
            <a:r>
              <a:rPr lang="el-GR" altLang="el-GR" sz="2400" dirty="0" smtClean="0"/>
              <a:t>οξέος,</a:t>
            </a:r>
            <a:endParaRPr lang="el-GR" altLang="el-GR" sz="2400" dirty="0"/>
          </a:p>
          <a:p>
            <a:pPr lvl="1">
              <a:lnSpc>
                <a:spcPct val="90000"/>
              </a:lnSpc>
            </a:pPr>
            <a:r>
              <a:rPr lang="el-GR" altLang="el-GR" sz="2400" dirty="0" err="1" smtClean="0"/>
              <a:t>Ενζυματικές</a:t>
            </a:r>
            <a:r>
              <a:rPr lang="el-GR" altLang="el-GR" sz="2400" dirty="0" smtClean="0"/>
              <a:t>, </a:t>
            </a:r>
            <a:endParaRPr lang="el-GR" altLang="el-GR" sz="2400" dirty="0"/>
          </a:p>
          <a:p>
            <a:pPr lvl="1">
              <a:lnSpc>
                <a:spcPct val="90000"/>
              </a:lnSpc>
            </a:pPr>
            <a:r>
              <a:rPr lang="el-GR" altLang="el-GR" sz="2400" dirty="0"/>
              <a:t>Υγρή χρωματογραφία υψηλής </a:t>
            </a:r>
            <a:r>
              <a:rPr lang="el-GR" altLang="el-GR" sz="2400" dirty="0" smtClean="0"/>
              <a:t>πίεσης.</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Χημικής σύστασης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0000"/>
              </a:lnSpc>
            </a:pPr>
            <a:r>
              <a:rPr lang="el-GR" altLang="el-GR" sz="4000" dirty="0"/>
              <a:t>Προσδιορισμός Λακτόζης </a:t>
            </a:r>
            <a:r>
              <a:rPr lang="el-GR" altLang="el-GR" sz="4000" dirty="0" smtClean="0"/>
              <a:t>(2 </a:t>
            </a:r>
            <a:r>
              <a:rPr lang="el-GR" altLang="el-GR" sz="4000" dirty="0"/>
              <a:t>από 2)</a:t>
            </a:r>
          </a:p>
        </p:txBody>
      </p:sp>
      <p:sp>
        <p:nvSpPr>
          <p:cNvPr id="8" name="Rectangle 3"/>
          <p:cNvSpPr txBox="1">
            <a:spLocks noChangeArrowheads="1"/>
          </p:cNvSpPr>
          <p:nvPr/>
        </p:nvSpPr>
        <p:spPr>
          <a:xfrm>
            <a:off x="395536" y="1565994"/>
            <a:ext cx="8229600" cy="359119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altLang="el-GR" sz="2400" dirty="0" smtClean="0"/>
              <a:t>Οι περισσότερες μέθοδοι έχουν δυσκολία στην εφαρμογή, λόγω της παρεμβολής άλλων σακχάρων κατά τον προσδιορισμό της λακτόζης. Οι </a:t>
            </a:r>
            <a:r>
              <a:rPr lang="el-GR" altLang="el-GR" sz="2400" dirty="0" err="1" smtClean="0"/>
              <a:t>ενζυματικές</a:t>
            </a:r>
            <a:r>
              <a:rPr lang="el-GR" altLang="el-GR" sz="2400" dirty="0" smtClean="0"/>
              <a:t> είναι αυτές που πλεονεκτούν ιδιαίτερα για εφαρμογή σε προϊόντα γάλακτος που έχουν υποστεί ζύμωση. </a:t>
            </a:r>
          </a:p>
          <a:p>
            <a:pPr>
              <a:buFont typeface="Wingdings" pitchFamily="2" charset="2"/>
              <a:buNone/>
            </a:pPr>
            <a:endParaRPr lang="el-GR" altLang="el-GR" sz="2400" dirty="0" smtClean="0"/>
          </a:p>
          <a:p>
            <a:r>
              <a:rPr lang="el-GR" altLang="el-GR" sz="2400" dirty="0" smtClean="0"/>
              <a:t>Υπάρχουν επίσης αυτόματοι αναλυτές για τον προσδιορισμό της λακτόζης, που εφαρμόζονται ευρέως στη βιομηχανία.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Χημικής σύστασης γάλακτος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2005 10:43:18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8,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3,7,10,9,"/>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E8329E52-8573-4602-A417-06FB832E40E6}">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4692</TotalTime>
  <Words>1876</Words>
  <Application>Microsoft Office PowerPoint</Application>
  <PresentationFormat>Προβολή στην οθόνη (4:3)</PresentationFormat>
  <Paragraphs>214</Paragraphs>
  <Slides>24</Slides>
  <Notes>23</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Προσδιορισμός  Λίπους (1 από 2)</vt:lpstr>
      <vt:lpstr>Προσδιορισμός  Λίπους (2 από 2)</vt:lpstr>
      <vt:lpstr>Προσδιορισμός Λακτόζης (1 από 2)</vt:lpstr>
      <vt:lpstr>Προσδιορισμός Λακτόζης (2 από 2)</vt:lpstr>
      <vt:lpstr>Προσδιορισμός Πρωτεϊνών (1 από 2)</vt:lpstr>
      <vt:lpstr>Προσδιορισμός Πρωτεϊνών (2 από 2)</vt:lpstr>
      <vt:lpstr>Προσδιορισμός Ολικών Στερεών</vt:lpstr>
      <vt:lpstr>Πειραματικό Μέρος</vt:lpstr>
      <vt:lpstr>Τεχνική (1 από 7)</vt:lpstr>
      <vt:lpstr>Τεχνική (2 από 7)</vt:lpstr>
      <vt:lpstr>Τεχνική (3 από 7)</vt:lpstr>
      <vt:lpstr>Τεχνική (4 από 7)</vt:lpstr>
      <vt:lpstr>Τεχνική (5 από 7)</vt:lpstr>
      <vt:lpstr>Τεχνική (6 από 7)</vt:lpstr>
      <vt:lpstr>Τεχνική (7 από 7)</vt:lpstr>
      <vt:lpstr>Προσδιορισμός Λίπους Τυριού κατά Gerber – Van Gulic (1 από 3)</vt:lpstr>
      <vt:lpstr>Προσδιορισμός Λίπους Τυριού κατά Gerber – Van Gulic (2 από 3)</vt:lpstr>
      <vt:lpstr>Προσδιορισμός Λίπους Τυριού κατά Gerber – Van Gulic (3 από 3)</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Προσδιορισμός Χημικής σύστασης γάλακτος.</dc:subject>
  <dc:creator>Ελένη Μαλισσιόβα</dc:creator>
  <cp:keywords>Προσδιορισμός Χημικής σύστασης γάλακτος</cp:keywords>
  <cp:lastModifiedBy>Windows User</cp:lastModifiedBy>
  <cp:revision>422</cp:revision>
  <dcterms:created xsi:type="dcterms:W3CDTF">2012-09-06T09:03:05Z</dcterms:created>
  <dcterms:modified xsi:type="dcterms:W3CDTF">2005-10-01T19:43:31Z</dcterms:modified>
</cp:coreProperties>
</file>