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8.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0.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4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4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3.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45.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6.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47.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1"/>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64"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5" r:id="rId28"/>
    <p:sldId id="366" r:id="rId29"/>
    <p:sldId id="367" r:id="rId30"/>
    <p:sldId id="368" r:id="rId31"/>
    <p:sldId id="369" r:id="rId32"/>
    <p:sldId id="371" r:id="rId33"/>
    <p:sldId id="370" r:id="rId34"/>
    <p:sldId id="372"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44" r:id="rId49"/>
    <p:sldId id="280" r:id="rId50"/>
  </p:sldIdLst>
  <p:sldSz cx="9144000" cy="6858000" type="screen4x3"/>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7" autoAdjust="0"/>
    <p:restoredTop sz="99339" autoAdjust="0"/>
  </p:normalViewPr>
  <p:slideViewPr>
    <p:cSldViewPr>
      <p:cViewPr varScale="1">
        <p:scale>
          <a:sx n="61" d="100"/>
          <a:sy n="61" d="100"/>
        </p:scale>
        <p:origin x="78" y="11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2258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554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60018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92860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37749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761072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071701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52317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927279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32283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436929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806117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480712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17205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96699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785865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156953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9670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814261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959773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39324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95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37.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notesSlide" Target="../notesSlides/notesSlide38.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notesSlide" Target="../notesSlides/notesSlide39.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4" Type="http://schemas.openxmlformats.org/officeDocument/2006/relationships/tags" Target="../tags/tag19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notesSlide" Target="../notesSlides/notesSlide40.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41.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notesSlide" Target="../notesSlides/notesSlide4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2.xml"/><Relationship Id="rId5" Type="http://schemas.openxmlformats.org/officeDocument/2006/relationships/tags" Target="../tags/tag202.xml"/><Relationship Id="rId4" Type="http://schemas.openxmlformats.org/officeDocument/2006/relationships/tags" Target="../tags/tag201.xml"/></Relationships>
</file>

<file path=ppt/slides/_rels/slide42.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notesSlide" Target="../notesSlides/notesSlide4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2.xml"/><Relationship Id="rId5" Type="http://schemas.openxmlformats.org/officeDocument/2006/relationships/tags" Target="../tags/tag207.xml"/><Relationship Id="rId4" Type="http://schemas.openxmlformats.org/officeDocument/2006/relationships/tags" Target="../tags/tag206.xml"/></Relationships>
</file>

<file path=ppt/slides/_rels/slide43.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notesSlide" Target="../notesSlides/notesSlide43.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2.xml"/><Relationship Id="rId5" Type="http://schemas.openxmlformats.org/officeDocument/2006/relationships/tags" Target="../tags/tag212.xml"/><Relationship Id="rId4" Type="http://schemas.openxmlformats.org/officeDocument/2006/relationships/tags" Target="../tags/tag211.xml"/></Relationships>
</file>

<file path=ppt/slides/_rels/slide44.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notesSlide" Target="../notesSlides/notesSlide4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2.xml"/><Relationship Id="rId5" Type="http://schemas.openxmlformats.org/officeDocument/2006/relationships/tags" Target="../tags/tag217.xml"/><Relationship Id="rId4" Type="http://schemas.openxmlformats.org/officeDocument/2006/relationships/tags" Target="../tags/tag216.xml"/></Relationships>
</file>

<file path=ppt/slides/_rels/slide45.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notesSlide" Target="../notesSlides/notesSlide45.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2.xml"/><Relationship Id="rId5" Type="http://schemas.openxmlformats.org/officeDocument/2006/relationships/tags" Target="../tags/tag222.xml"/><Relationship Id="rId4" Type="http://schemas.openxmlformats.org/officeDocument/2006/relationships/tags" Target="../tags/tag221.xml"/></Relationships>
</file>

<file path=ppt/slides/_rels/slide46.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notesSlide" Target="../notesSlides/notesSlide46.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Layout" Target="../slideLayouts/slideLayout2.xml"/><Relationship Id="rId5" Type="http://schemas.openxmlformats.org/officeDocument/2006/relationships/tags" Target="../tags/tag227.xml"/><Relationship Id="rId4" Type="http://schemas.openxmlformats.org/officeDocument/2006/relationships/tags" Target="../tags/tag226.xml"/></Relationships>
</file>

<file path=ppt/slides/_rels/slide47.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231.xml"/></Relationships>
</file>

<file path=ppt/slides/_rels/slide4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4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7.xml"/><Relationship Id="rId5" Type="http://schemas.openxmlformats.org/officeDocument/2006/relationships/tags" Target="../tags/tag22.xml"/><Relationship Id="rId10" Type="http://schemas.openxmlformats.org/officeDocument/2006/relationships/slide" Target="slide22.xml"/><Relationship Id="rId4" Type="http://schemas.openxmlformats.org/officeDocument/2006/relationships/tags" Target="../tags/tag21.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n-US" sz="2800" b="1" dirty="0" smtClean="0"/>
              <a:t>3</a:t>
            </a:r>
            <a:r>
              <a:rPr lang="el-GR" sz="2800" b="1" dirty="0" smtClean="0"/>
              <a:t>:</a:t>
            </a:r>
            <a:r>
              <a:rPr lang="en-US" sz="2800" b="1" dirty="0" smtClean="0"/>
              <a:t> </a:t>
            </a:r>
            <a:r>
              <a:rPr lang="el-GR" sz="2800" b="1" dirty="0"/>
              <a:t>Φροντίδα και θεραπευτική σχέση στα πλαίσια της Κοινωνικής Ψυχιατρικής</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dirty="0"/>
              <a:t>Η αρχή της συνέχειας της φροντίδας του ασθενούς σημαίνει</a:t>
            </a:r>
            <a:endParaRPr lang="en-US" sz="2800" b="0" dirty="0"/>
          </a:p>
        </p:txBody>
      </p:sp>
      <p:sp>
        <p:nvSpPr>
          <p:cNvPr id="9" name="Θέση περιεχομένου 8"/>
          <p:cNvSpPr>
            <a:spLocks noGrp="1"/>
          </p:cNvSpPr>
          <p:nvPr>
            <p:ph idx="1"/>
            <p:custDataLst>
              <p:tags r:id="rId3"/>
            </p:custDataLst>
          </p:nvPr>
        </p:nvSpPr>
        <p:spPr>
          <a:xfrm>
            <a:off x="457200" y="1916832"/>
            <a:ext cx="8147248" cy="2351139"/>
          </a:xfrm>
        </p:spPr>
        <p:txBody>
          <a:bodyPr>
            <a:noAutofit/>
          </a:bodyPr>
          <a:lstStyle/>
          <a:p>
            <a:r>
              <a:rPr lang="el-GR" altLang="el-GR" sz="2800" dirty="0"/>
              <a:t>Τη δυνατότητα της θεραπευτικής ομάδας να παραμένει υπεύθυνη για τον ασθενή σε όλες τις φάσεις της </a:t>
            </a:r>
            <a:r>
              <a:rPr lang="el-GR" altLang="el-GR" sz="2800" dirty="0" smtClean="0"/>
              <a:t>νόσου.</a:t>
            </a:r>
            <a:endParaRPr lang="el-GR" altLang="el-GR" sz="2800" dirty="0"/>
          </a:p>
          <a:p>
            <a:r>
              <a:rPr lang="el-GR" altLang="el-GR" sz="2800" dirty="0"/>
              <a:t>Και ανεξάρτητα από το είδος περίθαλψης το οποίο απαιτείται για τον ασθενή.</a:t>
            </a:r>
          </a:p>
          <a:p>
            <a:r>
              <a:rPr lang="el-GR" altLang="el-GR" sz="2800" dirty="0"/>
              <a:t>Με τον τρόπο αυτό διατηρείται η θεραπευτική σχέση και αποφεύγονται οι υποτροπές της νόσου.</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1671" y="535370"/>
            <a:ext cx="8229600" cy="940966"/>
          </a:xfrm>
        </p:spPr>
        <p:txBody>
          <a:bodyPr>
            <a:noAutofit/>
          </a:bodyPr>
          <a:lstStyle/>
          <a:p>
            <a:r>
              <a:rPr lang="el-GR" altLang="el-GR" dirty="0"/>
              <a:t>Η αρχή της αποτελεσματικής και πλήρους κάλυψης των αναγκών του πληθυσμού</a:t>
            </a:r>
            <a:endParaRPr lang="en-US" sz="2800" b="0" dirty="0"/>
          </a:p>
        </p:txBody>
      </p:sp>
      <p:sp>
        <p:nvSpPr>
          <p:cNvPr id="9" name="Θέση περιεχομένου 8"/>
          <p:cNvSpPr>
            <a:spLocks noGrp="1"/>
          </p:cNvSpPr>
          <p:nvPr>
            <p:ph idx="1"/>
            <p:custDataLst>
              <p:tags r:id="rId3"/>
            </p:custDataLst>
          </p:nvPr>
        </p:nvSpPr>
        <p:spPr>
          <a:xfrm>
            <a:off x="390364" y="2204864"/>
            <a:ext cx="8147248" cy="2351139"/>
          </a:xfrm>
        </p:spPr>
        <p:txBody>
          <a:bodyPr>
            <a:noAutofit/>
          </a:bodyPr>
          <a:lstStyle/>
          <a:p>
            <a:r>
              <a:rPr lang="el-GR" altLang="el-GR" sz="2800" dirty="0"/>
              <a:t>Υπονοεί το σχεδιασμό των υπηρεσιών μετά από τον προσδιορισμό των αναγκών του πληθυσμού του </a:t>
            </a:r>
            <a:r>
              <a:rPr lang="el-GR" altLang="el-GR" sz="2800" dirty="0" smtClean="0"/>
              <a:t>τομέα.</a:t>
            </a:r>
            <a:endParaRPr lang="el-GR" altLang="el-GR" sz="2800" dirty="0"/>
          </a:p>
          <a:p>
            <a:r>
              <a:rPr lang="el-GR" altLang="el-GR" sz="2800" dirty="0"/>
              <a:t>Την πλήρη κάλυψή τους με πρόληψη και θεραπεία των ψυχικών </a:t>
            </a:r>
            <a:r>
              <a:rPr lang="el-GR" altLang="el-GR" sz="2800" dirty="0" smtClean="0"/>
              <a:t>διαταραχών.</a:t>
            </a:r>
            <a:endParaRPr lang="el-GR" altLang="el-GR" sz="2800" dirty="0"/>
          </a:p>
          <a:p>
            <a:r>
              <a:rPr lang="el-GR" altLang="el-GR" sz="2800" dirty="0"/>
              <a:t>Και την ψυχοκοινωνική αποκατάσταση των ψυχικά πασχόντων.</a:t>
            </a:r>
          </a:p>
          <a:p>
            <a:endParaRPr lang="el-GR" altLang="el-GR" sz="2800" dirty="0"/>
          </a:p>
          <a:p>
            <a:endParaRPr lang="el-GR" altLang="el-GR" sz="28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2" y="404664"/>
            <a:ext cx="8375849" cy="940966"/>
          </a:xfrm>
        </p:spPr>
        <p:txBody>
          <a:bodyPr>
            <a:noAutofit/>
          </a:bodyPr>
          <a:lstStyle/>
          <a:p>
            <a:r>
              <a:rPr lang="el-GR" altLang="el-GR" sz="4000" dirty="0"/>
              <a:t>Η ψυχιατρική μεταρρύθμιση αποτελεί</a:t>
            </a:r>
            <a:endParaRPr lang="en-US" sz="24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r>
              <a:rPr lang="el-GR" altLang="el-GR" sz="2800" dirty="0"/>
              <a:t>Μια διεργασία η οποία περιλαμβάνει σταδιακές αλλαγές στην παροχή των υπηρεσιών ψυχιατρικής φροντίδας και την βαθμιαία μετάβαση από την ψυχιατρική του ασύλου στην περίθαλψη στην </a:t>
            </a:r>
            <a:r>
              <a:rPr lang="el-GR" altLang="el-GR" sz="2800" dirty="0" smtClean="0"/>
              <a:t>κοινότητα.</a:t>
            </a:r>
            <a:endParaRPr lang="el-GR" altLang="el-GR" sz="2800" dirty="0"/>
          </a:p>
          <a:p>
            <a:pPr>
              <a:buNone/>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p>
          <a:p>
            <a:pPr algn="ct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3" y="404664"/>
            <a:ext cx="8229600" cy="940966"/>
          </a:xfrm>
        </p:spPr>
        <p:txBody>
          <a:bodyPr>
            <a:noAutofit/>
          </a:bodyPr>
          <a:lstStyle/>
          <a:p>
            <a:r>
              <a:rPr lang="el-GR" altLang="el-GR" sz="3600" dirty="0"/>
              <a:t>Εναλλακτικές - Κοινοτικές μορφές ψυχιατρικής περίθαλψης</a:t>
            </a:r>
            <a:endParaRPr lang="en-US" sz="2000" b="0" dirty="0"/>
          </a:p>
        </p:txBody>
      </p:sp>
      <p:sp>
        <p:nvSpPr>
          <p:cNvPr id="9" name="Θέση περιεχομένου 8"/>
          <p:cNvSpPr>
            <a:spLocks noGrp="1"/>
          </p:cNvSpPr>
          <p:nvPr>
            <p:ph idx="1"/>
            <p:custDataLst>
              <p:tags r:id="rId3"/>
            </p:custDataLst>
          </p:nvPr>
        </p:nvSpPr>
        <p:spPr>
          <a:xfrm>
            <a:off x="571527" y="1552700"/>
            <a:ext cx="8147248" cy="2351139"/>
          </a:xfrm>
        </p:spPr>
        <p:txBody>
          <a:bodyPr>
            <a:noAutofit/>
          </a:bodyPr>
          <a:lstStyle/>
          <a:p>
            <a:r>
              <a:rPr lang="el-GR" altLang="el-GR" sz="2800" dirty="0"/>
              <a:t>Μονάδες νοσηλείας στα Γενικά </a:t>
            </a:r>
            <a:r>
              <a:rPr lang="el-GR" altLang="el-GR" sz="2800" dirty="0" smtClean="0"/>
              <a:t>Νοσοκομεία.</a:t>
            </a:r>
            <a:endParaRPr lang="el-GR" altLang="el-GR" sz="2800" dirty="0"/>
          </a:p>
          <a:p>
            <a:r>
              <a:rPr lang="el-GR" altLang="el-GR" sz="2800" dirty="0"/>
              <a:t>Κέντρα ψυχικής </a:t>
            </a:r>
            <a:r>
              <a:rPr lang="el-GR" altLang="el-GR" sz="2800" dirty="0" smtClean="0"/>
              <a:t>υγείας.</a:t>
            </a:r>
            <a:endParaRPr lang="el-GR" altLang="el-GR" sz="2800" dirty="0"/>
          </a:p>
          <a:p>
            <a:r>
              <a:rPr lang="el-GR" altLang="el-GR" sz="2800" dirty="0"/>
              <a:t>Κέντρα </a:t>
            </a:r>
            <a:r>
              <a:rPr lang="el-GR" altLang="el-GR" sz="2800" dirty="0" smtClean="0"/>
              <a:t>αποκατάστασης.</a:t>
            </a:r>
            <a:endParaRPr lang="el-GR" altLang="el-GR" sz="2800" dirty="0"/>
          </a:p>
          <a:p>
            <a:r>
              <a:rPr lang="el-GR" altLang="el-GR" sz="2800" dirty="0" smtClean="0"/>
              <a:t>Οικοτροφεία.</a:t>
            </a:r>
            <a:endParaRPr lang="el-GR" altLang="el-GR" sz="2800" dirty="0"/>
          </a:p>
          <a:p>
            <a:r>
              <a:rPr lang="el-GR" altLang="el-GR" sz="2800" dirty="0" smtClean="0"/>
              <a:t>Ξενώνες.</a:t>
            </a:r>
            <a:endParaRPr lang="el-GR" altLang="el-GR" sz="2800" dirty="0"/>
          </a:p>
          <a:p>
            <a:r>
              <a:rPr lang="el-GR" altLang="el-GR" sz="2800" dirty="0" smtClean="0"/>
              <a:t>Προστατευμένα διαμερίσματα.</a:t>
            </a:r>
            <a:endParaRPr lang="el-GR" altLang="el-GR" sz="2800" dirty="0"/>
          </a:p>
          <a:p>
            <a:r>
              <a:rPr lang="el-GR" altLang="el-GR" sz="2800" dirty="0"/>
              <a:t>Νοσοκομεία ημέρας </a:t>
            </a:r>
            <a:r>
              <a:rPr lang="el-GR" altLang="el-GR" sz="2800" dirty="0" smtClean="0"/>
              <a:t>.</a:t>
            </a:r>
            <a:endParaRPr lang="el-GR" altLang="el-GR" sz="2800" dirty="0"/>
          </a:p>
          <a:p>
            <a:r>
              <a:rPr lang="el-GR" altLang="el-GR" sz="2800" dirty="0"/>
              <a:t>Και άλλες εξειδικευμένες </a:t>
            </a:r>
            <a:r>
              <a:rPr lang="el-GR" altLang="el-GR" sz="2800" dirty="0" smtClean="0"/>
              <a:t>υπηρεσίες.</a:t>
            </a: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4000" dirty="0">
                <a:solidFill>
                  <a:srgbClr val="000000"/>
                </a:solidFill>
                <a:cs typeface="Times New Roman" charset="0"/>
              </a:rPr>
              <a:t>Αγωγή κοινότητας</a:t>
            </a:r>
            <a:endParaRPr lang="en-US" sz="2400" b="0" dirty="0"/>
          </a:p>
        </p:txBody>
      </p:sp>
      <p:sp>
        <p:nvSpPr>
          <p:cNvPr id="9" name="Θέση περιεχομένου 8"/>
          <p:cNvSpPr>
            <a:spLocks noGrp="1"/>
          </p:cNvSpPr>
          <p:nvPr>
            <p:ph idx="1"/>
            <p:custDataLst>
              <p:tags r:id="rId3"/>
            </p:custDataLst>
          </p:nvPr>
        </p:nvSpPr>
        <p:spPr>
          <a:xfrm>
            <a:off x="457200" y="1332319"/>
            <a:ext cx="8147248" cy="2351139"/>
          </a:xfrm>
        </p:spPr>
        <p:txBody>
          <a:bodyPr>
            <a:noAutofit/>
          </a:bodyPr>
          <a:lstStyle/>
          <a:p>
            <a:pPr>
              <a:lnSpc>
                <a:spcPct val="90000"/>
              </a:lnSpc>
            </a:pPr>
            <a:r>
              <a:rPr lang="el-GR" altLang="el-GR" sz="2400" dirty="0"/>
              <a:t>Με τον όρο αυτό εννοούμε την εργασία με τον πληθυσμό και την ευαισθητοποίησή του ούτως </a:t>
            </a:r>
            <a:r>
              <a:rPr lang="el-GR" altLang="el-GR" sz="2400" dirty="0" smtClean="0"/>
              <a:t>ώστε να </a:t>
            </a:r>
            <a:r>
              <a:rPr lang="el-GR" altLang="el-GR" sz="2400" dirty="0"/>
              <a:t>αλλάξει στάση απέναντι στην ψυχική νόσο.</a:t>
            </a:r>
          </a:p>
          <a:p>
            <a:pPr>
              <a:lnSpc>
                <a:spcPct val="90000"/>
              </a:lnSpc>
            </a:pPr>
            <a:r>
              <a:rPr lang="el-GR" altLang="el-GR" sz="2400" dirty="0"/>
              <a:t>Εννοούμε επίσης όλη τη διαδικασία εκπαίδευσης και κατάρτισης επιμέρους ομάδων του πληθυσμού (δασκάλων, αγροτικών ιατρών, αστυνομικών) ώστε να βοηθήσουν είτε εθελοντικά είτε στα πλαίσια των επαγγελματικών τους δραστηριοτήτων στο </a:t>
            </a:r>
            <a:r>
              <a:rPr lang="el-GR" altLang="el-GR" sz="2400" dirty="0" smtClean="0"/>
              <a:t>έργο της </a:t>
            </a:r>
            <a:r>
              <a:rPr lang="el-GR" altLang="el-GR" sz="2400" dirty="0"/>
              <a:t>πρόληψης και της θεραπείας των ψυχικών </a:t>
            </a:r>
            <a:r>
              <a:rPr lang="el-GR" altLang="el-GR" sz="2400" dirty="0" smtClean="0"/>
              <a:t>διαταραχών.</a:t>
            </a: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εργασία με την αγωγή κοινότητας απαιτεί</a:t>
            </a:r>
            <a:endParaRPr lang="en-US" sz="2800" b="0" dirty="0"/>
          </a:p>
        </p:txBody>
      </p:sp>
      <p:sp>
        <p:nvSpPr>
          <p:cNvPr id="9" name="Θέση περιεχομένου 8"/>
          <p:cNvSpPr>
            <a:spLocks noGrp="1"/>
          </p:cNvSpPr>
          <p:nvPr>
            <p:ph idx="1"/>
            <p:custDataLst>
              <p:tags r:id="rId3"/>
            </p:custDataLst>
          </p:nvPr>
        </p:nvSpPr>
        <p:spPr>
          <a:xfrm>
            <a:off x="457200" y="1700808"/>
            <a:ext cx="8147248" cy="2351139"/>
          </a:xfrm>
        </p:spPr>
        <p:txBody>
          <a:bodyPr>
            <a:noAutofit/>
          </a:bodyPr>
          <a:lstStyle/>
          <a:p>
            <a:r>
              <a:rPr lang="el-GR" altLang="el-GR" sz="2400" dirty="0" smtClean="0"/>
              <a:t>Γνώσεις ατομικής και κοινωνικής ψυχολογίας και λιγότερο γνώσεις ψυχοπαθολογίας και θεραπευτικής.</a:t>
            </a:r>
          </a:p>
          <a:p>
            <a:r>
              <a:rPr lang="el-GR" altLang="el-GR" sz="2400" dirty="0" smtClean="0"/>
              <a:t>Επίσης για 100.000 κατοίκους μια ομάδα 10-12 θεραπευτών αποτελεί μια καλή θεραπευτική αναλογία.</a:t>
            </a:r>
          </a:p>
          <a:p>
            <a:r>
              <a:rPr lang="el-GR" altLang="el-GR" sz="2400" dirty="0" smtClean="0"/>
              <a:t>Τέλος βασική προϋπόθεση της αγωγής κοινότητας είναι η σταθερότητα του πληθυσμού και των θεραπευτών που εργάζονται στη κοινότητα.</a:t>
            </a:r>
          </a:p>
          <a:p>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Οι τρόποι εργασίας με τον πληθυσμό είναι</a:t>
            </a:r>
            <a:endParaRPr lang="en-US" sz="2800" b="0" dirty="0"/>
          </a:p>
        </p:txBody>
      </p:sp>
      <p:sp>
        <p:nvSpPr>
          <p:cNvPr id="9" name="Θέση περιεχομένου 8"/>
          <p:cNvSpPr>
            <a:spLocks noGrp="1"/>
          </p:cNvSpPr>
          <p:nvPr>
            <p:ph idx="1"/>
            <p:custDataLst>
              <p:tags r:id="rId3"/>
            </p:custDataLst>
          </p:nvPr>
        </p:nvSpPr>
        <p:spPr>
          <a:xfrm>
            <a:off x="457200" y="1628800"/>
            <a:ext cx="8147248" cy="2351139"/>
          </a:xfrm>
        </p:spPr>
        <p:txBody>
          <a:bodyPr>
            <a:noAutofit/>
          </a:bodyPr>
          <a:lstStyle/>
          <a:p>
            <a:r>
              <a:rPr lang="el-GR" altLang="el-GR" sz="2800" dirty="0" smtClean="0"/>
              <a:t>Ομιλίες.</a:t>
            </a:r>
            <a:endParaRPr lang="el-GR" altLang="el-GR" sz="2800" dirty="0"/>
          </a:p>
          <a:p>
            <a:r>
              <a:rPr lang="el-GR" altLang="el-GR" sz="2800" dirty="0" smtClean="0"/>
              <a:t>Συζητήσεις.</a:t>
            </a:r>
            <a:endParaRPr lang="el-GR" altLang="el-GR" sz="2800" dirty="0"/>
          </a:p>
          <a:p>
            <a:r>
              <a:rPr lang="el-GR" altLang="el-GR" sz="2800" dirty="0" smtClean="0"/>
              <a:t>Σεμινάρια.</a:t>
            </a:r>
            <a:endParaRPr lang="el-GR" altLang="el-GR" sz="2800" dirty="0"/>
          </a:p>
          <a:p>
            <a:r>
              <a:rPr lang="el-GR" altLang="el-GR" sz="2800" dirty="0"/>
              <a:t>Κοινή αντιμετώπιση </a:t>
            </a:r>
            <a:r>
              <a:rPr lang="el-GR" altLang="el-GR" sz="2800" dirty="0" smtClean="0"/>
              <a:t>περιπτώσεων.</a:t>
            </a:r>
            <a:endParaRPr lang="el-GR" altLang="el-GR" sz="2800" dirty="0"/>
          </a:p>
          <a:p>
            <a:r>
              <a:rPr lang="el-GR" altLang="el-GR" sz="2800" dirty="0"/>
              <a:t>Πρέπει η κοινωνική ομάδα να γνωρίσει πως εργαζόμαστε και να μας </a:t>
            </a:r>
            <a:r>
              <a:rPr lang="el-GR" altLang="el-GR" sz="2800" dirty="0" smtClean="0"/>
              <a:t>δεχθεί.</a:t>
            </a:r>
            <a:endParaRPr lang="el-GR" altLang="el-GR" sz="2800" dirty="0"/>
          </a:p>
          <a:p>
            <a:r>
              <a:rPr lang="el-GR" altLang="el-GR" sz="2800" dirty="0"/>
              <a:t>Δεν είναι δυνατόν ένα κέντρο ψυχικής υγείας να λειτουργεί ως ξένο σώμα μέσα στην </a:t>
            </a:r>
            <a:r>
              <a:rPr lang="el-GR" altLang="el-GR" sz="2800" dirty="0" smtClean="0"/>
              <a:t>κοινότητα.</a:t>
            </a: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a:t>Η πρώτη προσδοκία της αγωγής κοινότητας αφορά την πρόληψη</a:t>
            </a:r>
            <a:endParaRPr lang="el-GR" dirty="0"/>
          </a:p>
        </p:txBody>
      </p:sp>
      <p:sp>
        <p:nvSpPr>
          <p:cNvPr id="9" name="Θέση περιεχομένου 8"/>
          <p:cNvSpPr>
            <a:spLocks noGrp="1"/>
          </p:cNvSpPr>
          <p:nvPr>
            <p:ph idx="1"/>
            <p:custDataLst>
              <p:tags r:id="rId3"/>
            </p:custDataLst>
          </p:nvPr>
        </p:nvSpPr>
        <p:spPr>
          <a:xfrm>
            <a:off x="215516" y="1988840"/>
            <a:ext cx="8712968" cy="2351139"/>
          </a:xfrm>
        </p:spPr>
        <p:txBody>
          <a:bodyPr>
            <a:noAutofit/>
          </a:bodyPr>
          <a:lstStyle/>
          <a:p>
            <a:pPr>
              <a:lnSpc>
                <a:spcPct val="90000"/>
              </a:lnSpc>
            </a:pPr>
            <a:r>
              <a:rPr lang="el-GR" altLang="el-GR" sz="2400" dirty="0"/>
              <a:t>Η δεύτερη προσδοκία αφορά την αποφυγή της </a:t>
            </a:r>
            <a:r>
              <a:rPr lang="el-GR" altLang="el-GR" sz="2400" dirty="0" smtClean="0"/>
              <a:t>υποτροπής.</a:t>
            </a:r>
            <a:endParaRPr lang="el-GR" altLang="el-GR" sz="2400" dirty="0"/>
          </a:p>
          <a:p>
            <a:pPr>
              <a:lnSpc>
                <a:spcPct val="90000"/>
              </a:lnSpc>
            </a:pPr>
            <a:r>
              <a:rPr lang="el-GR" altLang="el-GR" sz="2400" dirty="0"/>
              <a:t>Η Τρίτη αφορά την επικινδυνότητα η οποία δεν αποτελεί μια πραγματικότητα </a:t>
            </a:r>
            <a:r>
              <a:rPr lang="el-GR" altLang="el-GR" sz="2400" dirty="0" smtClean="0"/>
              <a:t>γιατί.</a:t>
            </a:r>
            <a:endParaRPr lang="el-GR" altLang="el-GR" sz="2400" dirty="0"/>
          </a:p>
          <a:p>
            <a:pPr>
              <a:lnSpc>
                <a:spcPct val="90000"/>
              </a:lnSpc>
            </a:pPr>
            <a:r>
              <a:rPr lang="el-GR" altLang="el-GR" sz="2400" dirty="0"/>
              <a:t>Ο ψυχικά πάσχων </a:t>
            </a:r>
            <a:r>
              <a:rPr lang="el-GR" altLang="el-GR" sz="2400" dirty="0" smtClean="0"/>
              <a:t>δεν </a:t>
            </a:r>
            <a:r>
              <a:rPr lang="el-GR" altLang="el-GR" sz="2400" dirty="0"/>
              <a:t>είναι πιο επικίνδυνος από το οποιοδήποτε άλλο άτομο και </a:t>
            </a:r>
            <a:r>
              <a:rPr lang="el-GR" altLang="el-GR" sz="2400" dirty="0" smtClean="0"/>
              <a:t>συχνά.</a:t>
            </a:r>
            <a:endParaRPr lang="el-GR" altLang="el-GR" sz="2400" dirty="0"/>
          </a:p>
          <a:p>
            <a:pPr>
              <a:lnSpc>
                <a:spcPct val="90000"/>
              </a:lnSpc>
            </a:pPr>
            <a:r>
              <a:rPr lang="el-GR" altLang="el-GR" sz="2400" dirty="0"/>
              <a:t>Πρωτογενώς επικίνδυνο είναι το περιβάλλον του αρρώστου </a:t>
            </a:r>
            <a:r>
              <a:rPr lang="el-GR" altLang="el-GR" sz="2400" dirty="0" smtClean="0"/>
              <a:t>και.</a:t>
            </a:r>
            <a:endParaRPr lang="el-GR" altLang="el-GR" sz="2400" dirty="0"/>
          </a:p>
          <a:p>
            <a:pPr>
              <a:lnSpc>
                <a:spcPct val="90000"/>
              </a:lnSpc>
            </a:pPr>
            <a:r>
              <a:rPr lang="el-GR" altLang="el-GR" sz="2400" dirty="0"/>
              <a:t>Ο σχιζοφρενής πριν γίνει επικίνδυνα επιθετικός βιώνει επανειλημμένες απορρίψεις από γονείς</a:t>
            </a:r>
            <a:r>
              <a:rPr lang="el-GR" altLang="el-GR" sz="2400" dirty="0" smtClean="0"/>
              <a:t>, συγγενείς </a:t>
            </a:r>
            <a:r>
              <a:rPr lang="el-GR" altLang="el-GR" sz="2400" dirty="0"/>
              <a:t>και </a:t>
            </a:r>
            <a:r>
              <a:rPr lang="el-GR" altLang="el-GR" sz="2400" dirty="0" smtClean="0"/>
              <a:t>φίλους.</a:t>
            </a:r>
            <a:endParaRPr lang="el-GR" altLang="el-GR" sz="24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Η παρέμβαση προλαβαίνει την εξέλιξη αυτή ως εξής</a:t>
            </a:r>
            <a:endParaRPr lang="en-US" sz="2800" b="0"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pPr>
              <a:lnSpc>
                <a:spcPct val="90000"/>
              </a:lnSpc>
            </a:pPr>
            <a:r>
              <a:rPr lang="el-GR" altLang="el-GR" sz="2800" dirty="0"/>
              <a:t>Μέσα από την ευαισθητοποίηση της κοινότητας βελτιώνονται οι σχέσεις του αρρώστου με τη οικογένειά του και τα μέλη της οικογένειας </a:t>
            </a:r>
            <a:r>
              <a:rPr lang="el-GR" altLang="el-GR" sz="2800" dirty="0" smtClean="0"/>
              <a:t>αποενοχοποιούνται.</a:t>
            </a:r>
            <a:endParaRPr lang="el-GR" altLang="el-GR" sz="2800" dirty="0"/>
          </a:p>
          <a:p>
            <a:pPr>
              <a:lnSpc>
                <a:spcPct val="90000"/>
              </a:lnSpc>
            </a:pPr>
            <a:r>
              <a:rPr lang="el-GR" altLang="el-GR" sz="2800" dirty="0"/>
              <a:t>Με τη συνεπή και τακτική παρακολούθηση δίδεται η δυνατότητα της έγκαιρης παρέμβασης και προλαμβάνεται η εξέλιξη της κρίσης (πριν φτάσει στην κορύφωσή της).</a:t>
            </a:r>
          </a:p>
          <a:p>
            <a:pPr>
              <a:lnSpc>
                <a:spcPct val="90000"/>
              </a:lnSpc>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Αντιμετώπιση Υποτροπής</a:t>
            </a:r>
            <a:endParaRPr lang="el-GR"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pPr>
              <a:lnSpc>
                <a:spcPct val="90000"/>
              </a:lnSpc>
              <a:defRPr/>
            </a:pPr>
            <a:r>
              <a:rPr lang="el-GR" altLang="el-GR" sz="2800" dirty="0"/>
              <a:t>Η αντιμετώπιση της υποτροπής στο σπίτι </a:t>
            </a:r>
            <a:r>
              <a:rPr lang="el-GR" altLang="el-GR" sz="2800" dirty="0" smtClean="0"/>
              <a:t>ενισχύει την υπευθυνότητα του αρρώστου και </a:t>
            </a:r>
            <a:r>
              <a:rPr lang="el-GR" altLang="el-GR" sz="2800" dirty="0"/>
              <a:t>τον καθιστά ικανό να καταλάβει το μέτρο της δικής του ευθύνης και να φερθεί </a:t>
            </a:r>
            <a:r>
              <a:rPr lang="el-GR" altLang="el-GR" sz="2800" dirty="0" smtClean="0"/>
              <a:t>ανάλογα.</a:t>
            </a:r>
            <a:endParaRPr lang="el-GR" altLang="el-GR" sz="2800" dirty="0"/>
          </a:p>
          <a:p>
            <a:pPr>
              <a:lnSpc>
                <a:spcPct val="90000"/>
              </a:lnSpc>
              <a:defRPr/>
            </a:pPr>
            <a:r>
              <a:rPr lang="el-GR" altLang="el-GR" sz="2800" dirty="0"/>
              <a:t>Οι υποτροπές και όταν ακόμη εμφανίζονται είναι μικρής </a:t>
            </a:r>
            <a:r>
              <a:rPr lang="el-GR" altLang="el-GR" sz="2800" dirty="0" smtClean="0"/>
              <a:t>έντασης.</a:t>
            </a:r>
            <a:endParaRPr lang="el-GR" altLang="el-GR" sz="2800" dirty="0"/>
          </a:p>
          <a:p>
            <a:pPr marL="0" indent="0">
              <a:buFont typeface="Wingdings" panose="05000000000000000000" pitchFamily="2" charset="2"/>
              <a:buNone/>
              <a:defRPr/>
            </a:pPr>
            <a:endParaRPr 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Αντίσταση</a:t>
            </a:r>
            <a:endParaRPr lang="en-US" sz="2800" b="0" dirty="0"/>
          </a:p>
        </p:txBody>
      </p:sp>
      <p:sp>
        <p:nvSpPr>
          <p:cNvPr id="9" name="Θέση περιεχομένου 8"/>
          <p:cNvSpPr>
            <a:spLocks noGrp="1"/>
          </p:cNvSpPr>
          <p:nvPr>
            <p:ph idx="1"/>
            <p:custDataLst>
              <p:tags r:id="rId3"/>
            </p:custDataLst>
          </p:nvPr>
        </p:nvSpPr>
        <p:spPr>
          <a:xfrm>
            <a:off x="215516" y="1177460"/>
            <a:ext cx="8712968" cy="2351139"/>
          </a:xfrm>
        </p:spPr>
        <p:txBody>
          <a:bodyPr>
            <a:noAutofit/>
          </a:bodyPr>
          <a:lstStyle/>
          <a:p>
            <a:pPr>
              <a:lnSpc>
                <a:spcPct val="90000"/>
              </a:lnSpc>
            </a:pPr>
            <a:r>
              <a:rPr lang="el-GR" altLang="el-GR" sz="2800" dirty="0"/>
              <a:t>μέσα από τη θεραπευτική </a:t>
            </a:r>
            <a:r>
              <a:rPr lang="el-GR" altLang="el-GR" sz="2800" dirty="0" smtClean="0"/>
              <a:t>διαδικασία.</a:t>
            </a:r>
            <a:endParaRPr lang="el-GR" altLang="el-GR" sz="2800" dirty="0"/>
          </a:p>
          <a:p>
            <a:pPr>
              <a:lnSpc>
                <a:spcPct val="90000"/>
              </a:lnSpc>
              <a:buNone/>
            </a:pPr>
            <a:r>
              <a:rPr lang="el-GR" altLang="el-GR" sz="2800" dirty="0"/>
              <a:t>    ο Θεραπευτής προσπαθεί για ενόραση και αλλαγή του ασθενούς αλλά ο </a:t>
            </a:r>
            <a:r>
              <a:rPr lang="el-GR" altLang="el-GR" sz="2800" dirty="0" smtClean="0"/>
              <a:t>ασθενής.</a:t>
            </a:r>
            <a:endParaRPr lang="el-GR" altLang="el-GR" sz="2800" dirty="0"/>
          </a:p>
          <a:p>
            <a:pPr>
              <a:lnSpc>
                <a:spcPct val="90000"/>
              </a:lnSpc>
              <a:buNone/>
            </a:pPr>
            <a:r>
              <a:rPr lang="el-GR" altLang="el-GR" sz="2800" dirty="0"/>
              <a:t>    επιθυμεί ασυνείδητα  να διαφυλάξει το </a:t>
            </a:r>
            <a:r>
              <a:rPr lang="en-US" altLang="el-GR" sz="2800" dirty="0"/>
              <a:t>status quo</a:t>
            </a:r>
            <a:r>
              <a:rPr lang="el-GR" altLang="el-GR" sz="2800" dirty="0"/>
              <a:t>, τα «κεκτημένα» αντιτιθέμενος στις προσπάθειες του θεραπευτή. </a:t>
            </a:r>
          </a:p>
          <a:p>
            <a:pPr>
              <a:lnSpc>
                <a:spcPct val="90000"/>
              </a:lnSpc>
              <a:buNone/>
            </a:pPr>
            <a:r>
              <a:rPr lang="el-GR" altLang="el-GR" sz="2800" dirty="0"/>
              <a:t>    Οι αντιστάσεις είναι πάντοτε παρούσες στην ψυχοθεραπευτική σχέση </a:t>
            </a:r>
            <a:r>
              <a:rPr lang="el-GR" altLang="el-GR" sz="2800" dirty="0" err="1" smtClean="0"/>
              <a:t>καιμ</a:t>
            </a:r>
            <a:r>
              <a:rPr lang="el-GR" altLang="el-GR" sz="2800" dirty="0" smtClean="0"/>
              <a:t> </a:t>
            </a:r>
            <a:r>
              <a:rPr lang="el-GR" altLang="el-GR" sz="2800" dirty="0" err="1" smtClean="0"/>
              <a:t>πορεί</a:t>
            </a:r>
            <a:r>
              <a:rPr lang="el-GR" altLang="el-GR" sz="2800" dirty="0" smtClean="0"/>
              <a:t> </a:t>
            </a:r>
            <a:r>
              <a:rPr lang="el-GR" altLang="el-GR" sz="2800" dirty="0"/>
              <a:t>να πάρουν διάφορες μορφές όπως η αργοπορία, η άρνηση λήψης φαρμάκων, η αδυναμία να θυμηθεί τις συμβουλές κ.α..</a:t>
            </a:r>
          </a:p>
          <a:p>
            <a:pPr>
              <a:lnSpc>
                <a:spcPct val="90000"/>
              </a:lnSpc>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dirty="0" smtClean="0"/>
              <a:t>Κατανόηση της Αντίστασης                   </a:t>
            </a:r>
            <a:r>
              <a:rPr lang="el-GR" dirty="0" smtClean="0"/>
              <a:t>και Θεραπεία</a:t>
            </a:r>
            <a:endParaRPr lang="en-US" sz="2800" b="0" dirty="0"/>
          </a:p>
        </p:txBody>
      </p:sp>
      <p:sp>
        <p:nvSpPr>
          <p:cNvPr id="9" name="Θέση περιεχομένου 8"/>
          <p:cNvSpPr>
            <a:spLocks noGrp="1"/>
          </p:cNvSpPr>
          <p:nvPr>
            <p:ph idx="1"/>
            <p:custDataLst>
              <p:tags r:id="rId3"/>
            </p:custDataLst>
          </p:nvPr>
        </p:nvSpPr>
        <p:spPr>
          <a:xfrm>
            <a:off x="123342" y="2734119"/>
            <a:ext cx="8712968" cy="2351139"/>
          </a:xfrm>
        </p:spPr>
        <p:txBody>
          <a:bodyPr>
            <a:noAutofit/>
          </a:bodyPr>
          <a:lstStyle/>
          <a:p>
            <a:pPr>
              <a:defRPr/>
            </a:pPr>
            <a:r>
              <a:rPr lang="el-GR" altLang="el-GR" sz="2800" dirty="0"/>
              <a:t>Παρά το γεγονός ότι η αντίσταση δημιουργεί δυσκολίες στη θεραπεία η κατανόησή της είναι σε μεγάλο βαθμό η θεραπεία.</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95622" y="260648"/>
            <a:ext cx="9324528" cy="940966"/>
          </a:xfrm>
        </p:spPr>
        <p:txBody>
          <a:bodyPr>
            <a:noAutofit/>
          </a:bodyPr>
          <a:lstStyle/>
          <a:p>
            <a:r>
              <a:rPr lang="el-GR" altLang="el-GR" dirty="0" smtClean="0"/>
              <a:t>Μεταβίβαση (α)</a:t>
            </a:r>
            <a:endParaRPr lang="en-US" sz="2800" b="0" dirty="0"/>
          </a:p>
        </p:txBody>
      </p:sp>
      <p:sp>
        <p:nvSpPr>
          <p:cNvPr id="9" name="Θέση περιεχομένου 8"/>
          <p:cNvSpPr>
            <a:spLocks noGrp="1"/>
          </p:cNvSpPr>
          <p:nvPr>
            <p:ph idx="1"/>
            <p:custDataLst>
              <p:tags r:id="rId3"/>
            </p:custDataLst>
          </p:nvPr>
        </p:nvSpPr>
        <p:spPr>
          <a:xfrm>
            <a:off x="539552" y="1628800"/>
            <a:ext cx="8712968" cy="2351139"/>
          </a:xfrm>
        </p:spPr>
        <p:txBody>
          <a:bodyPr>
            <a:noAutofit/>
          </a:bodyPr>
          <a:lstStyle/>
          <a:p>
            <a:r>
              <a:rPr lang="el-GR" altLang="el-GR" dirty="0"/>
              <a:t>Βασίζεται πάνω σε δύο </a:t>
            </a:r>
            <a:r>
              <a:rPr lang="el-GR" altLang="el-GR" dirty="0" smtClean="0"/>
              <a:t>δεδομένα.</a:t>
            </a:r>
            <a:endParaRPr lang="el-GR" altLang="el-GR" dirty="0"/>
          </a:p>
          <a:p>
            <a:r>
              <a:rPr lang="el-GR" altLang="el-GR" dirty="0"/>
              <a:t>Οι δομές της ψυχικής οργάνωσης αναπτύσσονται κατά την παιδική ηλικία και παραμένουν και στην ενήλικη </a:t>
            </a:r>
            <a:r>
              <a:rPr lang="el-GR" altLang="el-GR" dirty="0" smtClean="0"/>
              <a:t>ζωή.</a:t>
            </a:r>
            <a:endParaRPr lang="el-GR" altLang="el-GR" dirty="0"/>
          </a:p>
          <a:p>
            <a:r>
              <a:rPr lang="el-GR" altLang="el-GR" dirty="0"/>
              <a:t>Υποδηλώνει την τάση επανάληψης του παρελθόντος στο παρόν.</a:t>
            </a:r>
          </a:p>
          <a:p>
            <a:endParaRPr lang="el-GR" altLang="el-GR"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t>Μεταβίβαση </a:t>
            </a:r>
            <a:r>
              <a:rPr lang="el-GR" altLang="el-GR" dirty="0" smtClean="0"/>
              <a:t>(β)</a:t>
            </a:r>
            <a:endParaRPr lang="en-US" sz="2800" b="0" dirty="0"/>
          </a:p>
        </p:txBody>
      </p:sp>
      <p:sp>
        <p:nvSpPr>
          <p:cNvPr id="9" name="Θέση περιεχομένου 8"/>
          <p:cNvSpPr>
            <a:spLocks noGrp="1"/>
          </p:cNvSpPr>
          <p:nvPr>
            <p:ph idx="1"/>
            <p:custDataLst>
              <p:tags r:id="rId3"/>
            </p:custDataLst>
          </p:nvPr>
        </p:nvSpPr>
        <p:spPr>
          <a:xfrm>
            <a:off x="431032" y="1916832"/>
            <a:ext cx="8712968" cy="2351139"/>
          </a:xfrm>
        </p:spPr>
        <p:txBody>
          <a:bodyPr>
            <a:noAutofit/>
          </a:bodyPr>
          <a:lstStyle/>
          <a:p>
            <a:pPr>
              <a:lnSpc>
                <a:spcPct val="90000"/>
              </a:lnSpc>
            </a:pPr>
            <a:r>
              <a:rPr lang="el-GR" altLang="el-GR" sz="2800" dirty="0"/>
              <a:t>Κατά τη μεταβίβαση ο ασθενής βιώνει το θεραπευτή του ως μια σημαντική μορφή από το </a:t>
            </a:r>
            <a:r>
              <a:rPr lang="el-GR" altLang="el-GR" sz="2800" dirty="0" smtClean="0"/>
              <a:t>παρελθόν. </a:t>
            </a:r>
            <a:endParaRPr lang="el-GR" altLang="el-GR" sz="2800" dirty="0"/>
          </a:p>
          <a:p>
            <a:pPr>
              <a:lnSpc>
                <a:spcPct val="90000"/>
              </a:lnSpc>
            </a:pPr>
            <a:r>
              <a:rPr lang="el-GR" altLang="el-GR" sz="2800" dirty="0"/>
              <a:t>Χαρακτηριστικά αυτής της σημαντικής μορφής αποδίδονται στο </a:t>
            </a:r>
            <a:r>
              <a:rPr lang="el-GR" altLang="el-GR" sz="2800" dirty="0" smtClean="0"/>
              <a:t>θεραπευτή. </a:t>
            </a:r>
            <a:endParaRPr lang="el-GR" altLang="el-GR" sz="2800" dirty="0"/>
          </a:p>
          <a:p>
            <a:pPr>
              <a:lnSpc>
                <a:spcPct val="90000"/>
              </a:lnSpc>
            </a:pPr>
            <a:r>
              <a:rPr lang="el-GR" altLang="el-GR" sz="2800" dirty="0"/>
              <a:t>Τα συναισθήματα που συνδέονται με αυτή βιώνονται με τον ίδιο τρόπο στη σχέση με το θεραπευτή.</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88086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t>Μεταβίβαση </a:t>
            </a:r>
            <a:r>
              <a:rPr lang="el-GR" altLang="el-GR" dirty="0" smtClean="0"/>
              <a:t>(γ)</a:t>
            </a:r>
            <a:endParaRPr lang="en-US" sz="2800" b="0" dirty="0"/>
          </a:p>
        </p:txBody>
      </p:sp>
      <p:sp>
        <p:nvSpPr>
          <p:cNvPr id="9" name="Θέση περιεχομένου 8"/>
          <p:cNvSpPr>
            <a:spLocks noGrp="1"/>
          </p:cNvSpPr>
          <p:nvPr>
            <p:ph idx="1"/>
            <p:custDataLst>
              <p:tags r:id="rId3"/>
            </p:custDataLst>
          </p:nvPr>
        </p:nvSpPr>
        <p:spPr>
          <a:xfrm>
            <a:off x="179512" y="1201614"/>
            <a:ext cx="8856984" cy="2880320"/>
          </a:xfrm>
        </p:spPr>
        <p:txBody>
          <a:bodyPr>
            <a:noAutofit/>
          </a:bodyPr>
          <a:lstStyle/>
          <a:p>
            <a:r>
              <a:rPr lang="el-GR" altLang="el-GR" sz="2400" dirty="0"/>
              <a:t>Ο ασθενής ασυνείδητα </a:t>
            </a:r>
            <a:r>
              <a:rPr lang="el-GR" altLang="el-GR" sz="2400" dirty="0" err="1" smtClean="0"/>
              <a:t>επανενεργοποιεί</a:t>
            </a:r>
            <a:r>
              <a:rPr lang="el-GR" altLang="el-GR" sz="2400" dirty="0" smtClean="0"/>
              <a:t> </a:t>
            </a:r>
            <a:r>
              <a:rPr lang="el-GR" altLang="el-GR" sz="2400" dirty="0"/>
              <a:t>τη σχέση του παρελθόντος.</a:t>
            </a:r>
          </a:p>
          <a:p>
            <a:r>
              <a:rPr lang="el-GR" altLang="el-GR" sz="2400" dirty="0"/>
              <a:t>Προσφέρει έτσι στη θεραπεία ένα πλούτο πληροφοριών σχετικά με τις σχέσεις του παρελθόντος</a:t>
            </a:r>
            <a:r>
              <a:rPr lang="el-GR" altLang="el-GR" sz="2400" dirty="0" smtClean="0"/>
              <a:t>.</a:t>
            </a:r>
          </a:p>
          <a:p>
            <a:r>
              <a:rPr lang="el-GR" altLang="el-GR" sz="2400" dirty="0"/>
              <a:t>Παρά το γεγονός ότι η μεταβίβαση μπορεί να προέρχεται εν μέρει από πρώιμες μορφές προσκόλλησης κατά την παιδική ηλικία,</a:t>
            </a:r>
          </a:p>
          <a:p>
            <a:r>
              <a:rPr lang="el-GR" altLang="el-GR" sz="2400" dirty="0"/>
              <a:t>Επηρεάζεται επιπροσθέτως και από την πραγματική συμπεριφορά του θεραπευτή.</a:t>
            </a:r>
          </a:p>
          <a:p>
            <a:r>
              <a:rPr lang="el-GR" altLang="el-GR" sz="2400" dirty="0"/>
              <a:t>Ως εκ τούτου κάθε σχέση στο κλινικό πλαίσιο συνιστά μια μείξη μεταξύ της πραγματικής σχέσης και των μεταβιβαστικών φαινομένων.</a:t>
            </a:r>
          </a:p>
          <a:p>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t>Μεταβίβαση </a:t>
            </a:r>
            <a:r>
              <a:rPr lang="el-GR" altLang="el-GR" dirty="0" smtClean="0"/>
              <a:t>(δ)</a:t>
            </a:r>
            <a:endParaRPr lang="en-US" sz="2800" b="0" dirty="0"/>
          </a:p>
        </p:txBody>
      </p:sp>
      <p:sp>
        <p:nvSpPr>
          <p:cNvPr id="9" name="Θέση περιεχομένου 8"/>
          <p:cNvSpPr>
            <a:spLocks noGrp="1"/>
          </p:cNvSpPr>
          <p:nvPr>
            <p:ph idx="1"/>
            <p:custDataLst>
              <p:tags r:id="rId3"/>
            </p:custDataLst>
          </p:nvPr>
        </p:nvSpPr>
        <p:spPr>
          <a:xfrm>
            <a:off x="539552" y="1201614"/>
            <a:ext cx="8712968" cy="2351139"/>
          </a:xfrm>
        </p:spPr>
        <p:txBody>
          <a:bodyPr>
            <a:noAutofit/>
          </a:bodyPr>
          <a:lstStyle/>
          <a:p>
            <a:r>
              <a:rPr lang="el-GR" altLang="el-GR" sz="2800" dirty="0">
                <a:cs typeface="Times New Roman" panose="02020603050405020304" pitchFamily="18" charset="0"/>
              </a:rPr>
              <a:t>Στη σχέση με το θεραπευτή επαναλαμβάνουμε τη σχέση με τους γονείς. </a:t>
            </a:r>
            <a:endParaRPr lang="el-GR" altLang="el-GR" sz="2800" dirty="0"/>
          </a:p>
          <a:p>
            <a:r>
              <a:rPr lang="el-GR" altLang="el-GR" sz="2800" dirty="0">
                <a:cs typeface="Times New Roman" panose="02020603050405020304" pitchFamily="18" charset="0"/>
              </a:rPr>
              <a:t>Το έργο της ωρίμανσης ξαναπαίζεται από την αρχή και </a:t>
            </a:r>
            <a:r>
              <a:rPr lang="el-GR" altLang="el-GR" sz="2800" dirty="0" err="1">
                <a:cs typeface="Times New Roman" panose="02020603050405020304" pitchFamily="18" charset="0"/>
              </a:rPr>
              <a:t>γι</a:t>
            </a:r>
            <a:r>
              <a:rPr lang="el-GR" altLang="el-GR" sz="2800" dirty="0">
                <a:cs typeface="Times New Roman" panose="02020603050405020304" pitchFamily="18" charset="0"/>
              </a:rPr>
              <a:t> αυτό στη σχέση ψυχοθεραπείας πάντα παλινδρομούμε.</a:t>
            </a:r>
            <a:r>
              <a:rPr lang="el-GR" altLang="el-GR" sz="2800" dirty="0"/>
              <a:t> </a:t>
            </a:r>
            <a:endParaRPr lang="el-GR" altLang="el-GR" sz="2800" dirty="0" smtClean="0"/>
          </a:p>
          <a:p>
            <a:r>
              <a:rPr lang="el-GR" altLang="el-GR" sz="2800" dirty="0"/>
              <a:t>Η μεταβίβαση σε κάθε περίπτωση συνιστά πολύτιμο θεραπευτικό υλικό το οποίο μπορεί να κατανοηθεί.</a:t>
            </a:r>
          </a:p>
          <a:p>
            <a:endParaRPr lang="el-GR" altLang="el-GR" sz="2800" dirty="0"/>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err="1" smtClean="0"/>
              <a:t>Αντιμεταβίβαση</a:t>
            </a:r>
            <a:endParaRPr lang="en-US" b="0" dirty="0"/>
          </a:p>
        </p:txBody>
      </p:sp>
      <p:sp>
        <p:nvSpPr>
          <p:cNvPr id="9" name="Θέση περιεχομένου 8"/>
          <p:cNvSpPr>
            <a:spLocks noGrp="1"/>
          </p:cNvSpPr>
          <p:nvPr>
            <p:ph idx="1"/>
            <p:custDataLst>
              <p:tags r:id="rId3"/>
            </p:custDataLst>
          </p:nvPr>
        </p:nvSpPr>
        <p:spPr>
          <a:xfrm>
            <a:off x="431032" y="1052736"/>
            <a:ext cx="8712968" cy="2351139"/>
          </a:xfrm>
        </p:spPr>
        <p:txBody>
          <a:bodyPr>
            <a:noAutofit/>
          </a:bodyPr>
          <a:lstStyle/>
          <a:p>
            <a:pPr>
              <a:lnSpc>
                <a:spcPct val="90000"/>
              </a:lnSpc>
            </a:pPr>
            <a:r>
              <a:rPr lang="el-GR" altLang="el-GR" sz="2800" dirty="0"/>
              <a:t>Όπως οι ασθενείς αναπτύσσουν μεταβίβαση έτσι και οι θεραπευτές αναπτύσσουν </a:t>
            </a:r>
            <a:r>
              <a:rPr lang="el-GR" altLang="el-GR" sz="2800" dirty="0" err="1" smtClean="0"/>
              <a:t>αντιμεταβίβαση</a:t>
            </a:r>
            <a:r>
              <a:rPr lang="el-GR" altLang="el-GR" sz="2800" dirty="0" smtClean="0"/>
              <a:t>.</a:t>
            </a:r>
            <a:endParaRPr lang="el-GR" altLang="el-GR" sz="2800" dirty="0"/>
          </a:p>
          <a:p>
            <a:pPr>
              <a:lnSpc>
                <a:spcPct val="90000"/>
              </a:lnSpc>
            </a:pPr>
            <a:r>
              <a:rPr lang="el-GR" altLang="el-GR" sz="2800" dirty="0"/>
              <a:t>Η </a:t>
            </a:r>
            <a:r>
              <a:rPr lang="el-GR" altLang="el-GR" sz="2800" dirty="0" err="1"/>
              <a:t>αντιμεταβίβαση</a:t>
            </a:r>
            <a:r>
              <a:rPr lang="el-GR" altLang="el-GR" sz="2800" dirty="0"/>
              <a:t> στο θεραπευτή με τη μεταβίβαση στο </a:t>
            </a:r>
            <a:r>
              <a:rPr lang="el-GR" altLang="el-GR" sz="2800" dirty="0" err="1"/>
              <a:t>θεραπευόμενο</a:t>
            </a:r>
            <a:r>
              <a:rPr lang="el-GR" altLang="el-GR" sz="2800" dirty="0"/>
              <a:t> είναι ουσιαστικά ταυτόσημες διεργασίες,</a:t>
            </a:r>
          </a:p>
          <a:p>
            <a:pPr>
              <a:lnSpc>
                <a:spcPct val="90000"/>
              </a:lnSpc>
            </a:pPr>
            <a:r>
              <a:rPr lang="el-GR" altLang="el-GR" sz="2800" dirty="0"/>
              <a:t>Όπου ο καθένας βιώνει τον άλλο ως κάποιο πρόσωπο από το παρελθόν.</a:t>
            </a:r>
          </a:p>
          <a:p>
            <a:pPr>
              <a:lnSpc>
                <a:spcPct val="90000"/>
              </a:lnSpc>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t>Μηχανισμοί Άμυνας του ΕΓΩ </a:t>
            </a:r>
            <a:r>
              <a:rPr lang="el-GR" altLang="el-GR" sz="3600" dirty="0" smtClean="0"/>
              <a:t>(α)</a:t>
            </a:r>
            <a:endParaRPr lang="en-US" sz="3600" b="0" dirty="0"/>
          </a:p>
        </p:txBody>
      </p:sp>
      <p:sp>
        <p:nvSpPr>
          <p:cNvPr id="9" name="Θέση περιεχομένου 8"/>
          <p:cNvSpPr>
            <a:spLocks noGrp="1"/>
          </p:cNvSpPr>
          <p:nvPr>
            <p:ph idx="1"/>
            <p:custDataLst>
              <p:tags r:id="rId3"/>
            </p:custDataLst>
          </p:nvPr>
        </p:nvSpPr>
        <p:spPr>
          <a:xfrm>
            <a:off x="431032" y="1052736"/>
            <a:ext cx="8712968" cy="2351139"/>
          </a:xfrm>
        </p:spPr>
        <p:txBody>
          <a:bodyPr>
            <a:noAutofit/>
          </a:bodyPr>
          <a:lstStyle/>
          <a:p>
            <a:pPr>
              <a:lnSpc>
                <a:spcPct val="90000"/>
              </a:lnSpc>
            </a:pPr>
            <a:r>
              <a:rPr lang="el-GR" altLang="el-GR" sz="2800" dirty="0">
                <a:cs typeface="Times New Roman" panose="02020603050405020304" pitchFamily="18" charset="0"/>
              </a:rPr>
              <a:t>Το εγώ μας είναι ο </a:t>
            </a:r>
            <a:r>
              <a:rPr lang="el-GR" altLang="el-GR" sz="2800" dirty="0" err="1">
                <a:cs typeface="Times New Roman" panose="02020603050405020304" pitchFamily="18" charset="0"/>
              </a:rPr>
              <a:t>διευκολυντής</a:t>
            </a:r>
            <a:r>
              <a:rPr lang="el-GR" altLang="el-GR" sz="2800" dirty="0">
                <a:cs typeface="Times New Roman" panose="02020603050405020304" pitchFamily="18" charset="0"/>
              </a:rPr>
              <a:t> της επαφής του ατόμου με το περιβάλλον και θεωρούμε ότι μας αντιπροσωπεύει πλήρως. </a:t>
            </a:r>
            <a:endParaRPr lang="el-GR" altLang="el-GR" sz="2800" dirty="0"/>
          </a:p>
          <a:p>
            <a:pPr>
              <a:lnSpc>
                <a:spcPct val="90000"/>
              </a:lnSpc>
            </a:pPr>
            <a:r>
              <a:rPr lang="el-GR" altLang="el-GR" sz="2800" dirty="0">
                <a:cs typeface="Times New Roman" panose="02020603050405020304" pitchFamily="18" charset="0"/>
              </a:rPr>
              <a:t>Δέχεται πλήγματα από τις </a:t>
            </a:r>
            <a:r>
              <a:rPr lang="el-GR" altLang="el-GR" sz="2800" dirty="0" err="1">
                <a:cs typeface="Times New Roman" panose="02020603050405020304" pitchFamily="18" charset="0"/>
              </a:rPr>
              <a:t>ενορμήσεις</a:t>
            </a:r>
            <a:r>
              <a:rPr lang="el-GR" altLang="el-GR" sz="2800" dirty="0">
                <a:cs typeface="Times New Roman" panose="02020603050405020304" pitchFamily="18" charset="0"/>
              </a:rPr>
              <a:t>.</a:t>
            </a:r>
          </a:p>
          <a:p>
            <a:pPr>
              <a:lnSpc>
                <a:spcPct val="90000"/>
              </a:lnSpc>
            </a:pPr>
            <a:r>
              <a:rPr lang="el-GR" altLang="el-GR" sz="2800" dirty="0">
                <a:cs typeface="Times New Roman" panose="02020603050405020304" pitchFamily="18" charset="0"/>
              </a:rPr>
              <a:t>Είναι σαν το άλογο και τον αναβάτη το εγώ με το ασυνείδητο.</a:t>
            </a:r>
            <a:endParaRPr lang="el-GR" altLang="el-GR" sz="2800" dirty="0"/>
          </a:p>
          <a:p>
            <a:pPr>
              <a:lnSpc>
                <a:spcPct val="90000"/>
              </a:lnSpc>
            </a:pPr>
            <a:r>
              <a:rPr lang="el-GR" altLang="el-GR" sz="2800" dirty="0">
                <a:cs typeface="Times New Roman" panose="02020603050405020304" pitchFamily="18" charset="0"/>
              </a:rPr>
              <a:t> Το άλογο είναι το ασυνείδητο και το εγώ ο αναβάτης που προσπαθεί να κουμαντάρει το άλογο – ασυνείδητο και έχει προκύψει μέσα από το άλογο.</a:t>
            </a:r>
            <a:endParaRPr lang="el-GR" altLang="el-GR" sz="2800" dirty="0"/>
          </a:p>
          <a:p>
            <a:pPr>
              <a:lnSpc>
                <a:spcPct val="90000"/>
              </a:lnSpc>
            </a:pPr>
            <a:r>
              <a:rPr lang="el-GR" altLang="el-GR" sz="2800" dirty="0">
                <a:cs typeface="Times New Roman" panose="02020603050405020304" pitchFamily="18" charset="0"/>
              </a:rPr>
              <a:t>Το εγώ ανέλαβε και καθοδηγεί το σύνολο του ψυχισμού αλλά η δράση του δεν είναι πάντα επιτυχημένη. </a:t>
            </a:r>
          </a:p>
          <a:p>
            <a:pPr>
              <a:lnSpc>
                <a:spcPct val="90000"/>
              </a:lnSpc>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88248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t>Μηχανισμοί Άμυνας του ΕΓΩ(β</a:t>
            </a:r>
            <a:r>
              <a:rPr lang="el-GR" altLang="el-GR" sz="3600" dirty="0" smtClean="0"/>
              <a:t>)</a:t>
            </a:r>
            <a:endParaRPr lang="en-US" sz="3600" b="0" dirty="0"/>
          </a:p>
        </p:txBody>
      </p:sp>
      <p:sp>
        <p:nvSpPr>
          <p:cNvPr id="9" name="Θέση περιεχομένου 8"/>
          <p:cNvSpPr>
            <a:spLocks noGrp="1"/>
          </p:cNvSpPr>
          <p:nvPr>
            <p:ph idx="1"/>
            <p:custDataLst>
              <p:tags r:id="rId3"/>
            </p:custDataLst>
          </p:nvPr>
        </p:nvSpPr>
        <p:spPr>
          <a:xfrm>
            <a:off x="323528" y="1844824"/>
            <a:ext cx="8712968" cy="2351139"/>
          </a:xfrm>
        </p:spPr>
        <p:txBody>
          <a:bodyPr>
            <a:noAutofit/>
          </a:bodyPr>
          <a:lstStyle/>
          <a:p>
            <a:r>
              <a:rPr lang="el-GR" altLang="el-GR" sz="2800" dirty="0">
                <a:cs typeface="Times New Roman" panose="02020603050405020304" pitchFamily="18" charset="0"/>
              </a:rPr>
              <a:t>Όλες οι άμυνες είναι άμυνες του εγώ, εργαλεία του με τα οποία διαχειρίζεται τον ψυχισμό. </a:t>
            </a:r>
            <a:endParaRPr lang="el-GR" altLang="el-GR" sz="2800" dirty="0"/>
          </a:p>
          <a:p>
            <a:r>
              <a:rPr lang="el-GR" altLang="el-GR" sz="2800" dirty="0">
                <a:cs typeface="Times New Roman" panose="02020603050405020304" pitchFamily="18" charset="0"/>
              </a:rPr>
              <a:t>Δεν είναι όμως συνειδητά τα εργαλεία αυτά και γίνονται σε ασυνείδητο επίπεδο, αυτοματοποιημένα. </a:t>
            </a:r>
          </a:p>
          <a:p>
            <a:r>
              <a:rPr lang="el-GR" altLang="el-GR" sz="2800" dirty="0"/>
              <a:t>Το απαράδεκτο το αναλαμβάνουν οι μηχανισμοί άμυνας και το κάνουν </a:t>
            </a:r>
            <a:r>
              <a:rPr lang="el-GR" altLang="el-GR" sz="2800" dirty="0" smtClean="0"/>
              <a:t>ευπαρουσίαστο.</a:t>
            </a:r>
            <a:endParaRPr lang="el-GR" altLang="el-GR" sz="2800" dirty="0"/>
          </a:p>
          <a:p>
            <a:pPr>
              <a:buNone/>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2820010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t>Μηχανισμοί Άμυνας του ΕΓΩ(γ</a:t>
            </a:r>
            <a:r>
              <a:rPr lang="el-GR" altLang="el-GR" sz="3600" dirty="0" smtClean="0"/>
              <a:t>)</a:t>
            </a:r>
            <a:endParaRPr lang="en-US" sz="3600" b="0" dirty="0"/>
          </a:p>
        </p:txBody>
      </p:sp>
      <p:sp>
        <p:nvSpPr>
          <p:cNvPr id="9" name="Θέση περιεχομένου 8"/>
          <p:cNvSpPr>
            <a:spLocks noGrp="1"/>
          </p:cNvSpPr>
          <p:nvPr>
            <p:ph idx="1"/>
            <p:custDataLst>
              <p:tags r:id="rId3"/>
            </p:custDataLst>
          </p:nvPr>
        </p:nvSpPr>
        <p:spPr>
          <a:xfrm>
            <a:off x="215517" y="1124744"/>
            <a:ext cx="8712968" cy="2351139"/>
          </a:xfrm>
        </p:spPr>
        <p:txBody>
          <a:bodyPr>
            <a:noAutofit/>
          </a:bodyPr>
          <a:lstStyle/>
          <a:p>
            <a:r>
              <a:rPr lang="el-GR" altLang="el-GR" sz="2400" dirty="0">
                <a:cs typeface="Times New Roman" panose="02020603050405020304" pitchFamily="18" charset="0"/>
              </a:rPr>
              <a:t>Μέσω των μηχανισμών άμυνας το εγώ ανακουφίζει, ικανοποιεί και κρατάει τα πράγματα σε μια ηρεμία.</a:t>
            </a:r>
            <a:endParaRPr lang="el-GR" altLang="el-GR" sz="2400" dirty="0"/>
          </a:p>
          <a:p>
            <a:r>
              <a:rPr lang="el-GR" altLang="el-GR" sz="2400" dirty="0">
                <a:cs typeface="Times New Roman" panose="02020603050405020304" pitchFamily="18" charset="0"/>
              </a:rPr>
              <a:t> Αυτή είναι η αρχή της ηδονής σύμφωνα με την οποία ο ψυχισμός προσπαθεί με κάθε τρόπο να αποκομίσει ηδονή και να αποφύγει τη δυσαρέσκεια (η αρχή αυτή είναι αρχή του ασυνειδήτου). </a:t>
            </a:r>
            <a:endParaRPr lang="el-GR" altLang="el-GR" sz="2400" dirty="0" smtClean="0">
              <a:cs typeface="Times New Roman" panose="02020603050405020304" pitchFamily="18" charset="0"/>
            </a:endParaRPr>
          </a:p>
          <a:p>
            <a:r>
              <a:rPr lang="el-GR" altLang="el-GR" sz="2400" dirty="0">
                <a:cs typeface="Times New Roman" panose="02020603050405020304" pitchFamily="18" charset="0"/>
              </a:rPr>
              <a:t> Η αρχή της πραγματικότητας μας λέει ότι καλό είναι να ικανοποιηθείς αλλά όχι τώρα </a:t>
            </a:r>
            <a:r>
              <a:rPr lang="el-GR" altLang="el-GR" sz="2400" dirty="0" err="1">
                <a:cs typeface="Times New Roman" panose="02020603050405020304" pitchFamily="18" charset="0"/>
              </a:rPr>
              <a:t>ανέβαλέ</a:t>
            </a:r>
            <a:r>
              <a:rPr lang="el-GR" altLang="el-GR" sz="2400" dirty="0">
                <a:cs typeface="Times New Roman" panose="02020603050405020304" pitchFamily="18" charset="0"/>
              </a:rPr>
              <a:t> το, υπάρχουν και οι άλλοι γύρω σου και θα δημιουργηθεί πρόβλημα Ή </a:t>
            </a:r>
            <a:r>
              <a:rPr lang="el-GR" altLang="el-GR" sz="2400" dirty="0" err="1">
                <a:cs typeface="Times New Roman" panose="02020603050405020304" pitchFamily="18" charset="0"/>
              </a:rPr>
              <a:t>κάντο</a:t>
            </a:r>
            <a:r>
              <a:rPr lang="el-GR" altLang="el-GR" sz="2400" dirty="0">
                <a:cs typeface="Times New Roman" panose="02020603050405020304" pitchFamily="18" charset="0"/>
              </a:rPr>
              <a:t> με κάποιον άλλο τρόπο. </a:t>
            </a:r>
            <a:endParaRPr lang="el-GR" altLang="el-GR" sz="2400" dirty="0"/>
          </a:p>
          <a:p>
            <a:r>
              <a:rPr lang="el-GR" altLang="el-GR" sz="2400" dirty="0">
                <a:cs typeface="Times New Roman" panose="02020603050405020304" pitchFamily="18" charset="0"/>
              </a:rPr>
              <a:t>Η αρχή της πραγματικότητας χρησιμοποιείται από το εγώ.</a:t>
            </a:r>
          </a:p>
          <a:p>
            <a:endParaRPr lang="el-GR" altLang="el-GR" sz="2400" dirty="0"/>
          </a:p>
          <a:p>
            <a:endParaRPr lang="el-GR" altLang="el-GR" sz="2400"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994793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t>Μηχανισμοί Άμυνας του ΕΓΩ(δ</a:t>
            </a:r>
            <a:r>
              <a:rPr lang="el-GR" altLang="el-GR" sz="3600" dirty="0" smtClean="0"/>
              <a:t>)</a:t>
            </a:r>
            <a:endParaRPr lang="en-US" sz="3600" b="0"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pPr>
              <a:lnSpc>
                <a:spcPct val="90000"/>
              </a:lnSpc>
            </a:pPr>
            <a:r>
              <a:rPr lang="el-GR" altLang="el-GR" sz="2800" dirty="0">
                <a:cs typeface="Times New Roman" panose="02020603050405020304" pitchFamily="18" charset="0"/>
              </a:rPr>
              <a:t>Το θέμα με τους μηχανισμούς άμυνας είναι ότι όλοι τους χρησιμοποιούμε αλλά το ποσοστό στο οποίο τους χρησιμοποιούμε έχει σημασία.</a:t>
            </a:r>
          </a:p>
          <a:p>
            <a:pPr>
              <a:lnSpc>
                <a:spcPct val="90000"/>
              </a:lnSpc>
            </a:pPr>
            <a:r>
              <a:rPr lang="el-GR" altLang="el-GR" sz="2800" dirty="0">
                <a:cs typeface="Times New Roman" panose="02020603050405020304" pitchFamily="18" charset="0"/>
              </a:rPr>
              <a:t>Οι μηχανισμοί από τη μια μας απαλλάσσουν από το βάρος αλλά από την άλλη </a:t>
            </a:r>
            <a:r>
              <a:rPr lang="el-GR" altLang="el-GR" sz="2800" dirty="0"/>
              <a:t>μ</a:t>
            </a:r>
            <a:r>
              <a:rPr lang="el-GR" altLang="el-GR" sz="2800" dirty="0">
                <a:cs typeface="Times New Roman" panose="02020603050405020304" pitchFamily="18" charset="0"/>
              </a:rPr>
              <a:t>ας κάνουν πιο αδύναμους.</a:t>
            </a:r>
          </a:p>
          <a:p>
            <a:pPr>
              <a:lnSpc>
                <a:spcPct val="90000"/>
              </a:lnSpc>
              <a:buNone/>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525003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smtClean="0">
                <a:solidFill>
                  <a:srgbClr val="000000"/>
                </a:solidFill>
                <a:cs typeface="Times New Roman" charset="0"/>
              </a:rPr>
              <a:t>Είδη Μηχανισμών Άμυνας</a:t>
            </a:r>
            <a:endParaRPr lang="en-US" sz="3600" b="0" dirty="0"/>
          </a:p>
        </p:txBody>
      </p:sp>
      <p:sp>
        <p:nvSpPr>
          <p:cNvPr id="9" name="Θέση περιεχομένου 8"/>
          <p:cNvSpPr>
            <a:spLocks noGrp="1"/>
          </p:cNvSpPr>
          <p:nvPr>
            <p:ph idx="1"/>
            <p:custDataLst>
              <p:tags r:id="rId3"/>
            </p:custDataLst>
          </p:nvPr>
        </p:nvSpPr>
        <p:spPr>
          <a:xfrm>
            <a:off x="215517" y="1124744"/>
            <a:ext cx="8712968" cy="3816424"/>
          </a:xfrm>
        </p:spPr>
        <p:txBody>
          <a:bodyPr>
            <a:noAutofit/>
          </a:bodyPr>
          <a:lstStyle/>
          <a:p>
            <a:pPr marL="0" indent="0">
              <a:lnSpc>
                <a:spcPct val="90000"/>
              </a:lnSpc>
              <a:buNone/>
            </a:pPr>
            <a:r>
              <a:rPr lang="el-GR" altLang="el-GR" sz="2400" dirty="0">
                <a:cs typeface="Times New Roman" panose="02020603050405020304" pitchFamily="18" charset="0"/>
              </a:rPr>
              <a:t>Οι μηχανισμοί είναι δυο ειδών: </a:t>
            </a:r>
            <a:endParaRPr lang="el-GR" altLang="el-GR" sz="2400" dirty="0"/>
          </a:p>
          <a:p>
            <a:pPr>
              <a:lnSpc>
                <a:spcPct val="90000"/>
              </a:lnSpc>
            </a:pPr>
            <a:r>
              <a:rPr lang="el-GR" altLang="el-GR" sz="2400" dirty="0">
                <a:cs typeface="Times New Roman" panose="02020603050405020304" pitchFamily="18" charset="0"/>
              </a:rPr>
              <a:t>Πρώιμοι, ανώριμοι, </a:t>
            </a:r>
            <a:r>
              <a:rPr lang="el-GR" altLang="el-GR" sz="2400" dirty="0" err="1">
                <a:cs typeface="Times New Roman" panose="02020603050405020304" pitchFamily="18" charset="0"/>
              </a:rPr>
              <a:t>ψυχωσικοί</a:t>
            </a:r>
            <a:r>
              <a:rPr lang="el-GR" altLang="el-GR" sz="2400" dirty="0">
                <a:cs typeface="Times New Roman" panose="02020603050405020304" pitchFamily="18" charset="0"/>
              </a:rPr>
              <a:t>, </a:t>
            </a:r>
            <a:r>
              <a:rPr lang="el-GR" altLang="el-GR" sz="2400" dirty="0" err="1">
                <a:cs typeface="Times New Roman" panose="02020603050405020304" pitchFamily="18" charset="0"/>
              </a:rPr>
              <a:t>δυσπροσαρμοστικοί</a:t>
            </a:r>
            <a:r>
              <a:rPr lang="el-GR" altLang="el-GR" sz="2400" dirty="0">
                <a:cs typeface="Times New Roman" panose="02020603050405020304" pitchFamily="18" charset="0"/>
              </a:rPr>
              <a:t> όσοι αφορούν την οριοθέτηση εαυτού και περιβάλλοντος και</a:t>
            </a:r>
            <a:endParaRPr lang="el-GR" altLang="el-GR" sz="2400" dirty="0"/>
          </a:p>
          <a:p>
            <a:pPr>
              <a:lnSpc>
                <a:spcPct val="90000"/>
              </a:lnSpc>
            </a:pPr>
            <a:r>
              <a:rPr lang="el-GR" altLang="el-GR" sz="2400" dirty="0">
                <a:cs typeface="Times New Roman" panose="02020603050405020304" pitchFamily="18" charset="0"/>
              </a:rPr>
              <a:t>ώριμοι, νευρωτικοί, ανώτεροι όσοι αφορούν την οριοθέτηση μέσα μας.</a:t>
            </a:r>
            <a:r>
              <a:rPr lang="el-GR" altLang="el-GR" sz="2400" dirty="0"/>
              <a:t> </a:t>
            </a:r>
            <a:endParaRPr lang="el-GR" altLang="el-GR" sz="2400" dirty="0" smtClean="0"/>
          </a:p>
          <a:p>
            <a:pPr>
              <a:lnSpc>
                <a:spcPct val="90000"/>
              </a:lnSpc>
            </a:pPr>
            <a:endParaRPr lang="el-GR" altLang="el-GR" sz="2400" dirty="0"/>
          </a:p>
          <a:p>
            <a:pPr marL="0" indent="0">
              <a:lnSpc>
                <a:spcPct val="90000"/>
              </a:lnSpc>
              <a:buNone/>
            </a:pPr>
            <a:r>
              <a:rPr lang="el-GR" altLang="el-GR" sz="2400" dirty="0">
                <a:cs typeface="Times New Roman" panose="02020603050405020304" pitchFamily="18" charset="0"/>
              </a:rPr>
              <a:t>Οι πρωτόγονες άμυνες είναι συνηθισμένες στα παιδιά και στους </a:t>
            </a:r>
            <a:r>
              <a:rPr lang="el-GR" altLang="el-GR" sz="2400" dirty="0" err="1" smtClean="0">
                <a:cs typeface="Times New Roman" panose="02020603050405020304" pitchFamily="18" charset="0"/>
              </a:rPr>
              <a:t>ψυχωσικούς</a:t>
            </a:r>
            <a:r>
              <a:rPr lang="el-GR" altLang="el-GR" sz="2400" dirty="0" smtClean="0">
                <a:cs typeface="Times New Roman" panose="02020603050405020304" pitchFamily="18" charset="0"/>
              </a:rPr>
              <a:t> </a:t>
            </a:r>
            <a:r>
              <a:rPr lang="el-GR" altLang="el-GR" sz="2400" dirty="0">
                <a:cs typeface="Times New Roman" panose="02020603050405020304" pitchFamily="18" charset="0"/>
              </a:rPr>
              <a:t>και στα όνειρα όταν έχο</a:t>
            </a:r>
            <a:r>
              <a:rPr lang="el-GR" altLang="el-GR" sz="2400" dirty="0"/>
              <a:t>υ</a:t>
            </a:r>
            <a:r>
              <a:rPr lang="el-GR" altLang="el-GR" sz="2400" dirty="0">
                <a:cs typeface="Times New Roman" panose="02020603050405020304" pitchFamily="18" charset="0"/>
              </a:rPr>
              <a:t>με παλινδρομήσει στην ιστορία μας.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06869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cs typeface="Times New Roman" panose="02020603050405020304" pitchFamily="18" charset="0"/>
              </a:rPr>
              <a:t>Αντιδραστικός σχηματισμός</a:t>
            </a:r>
            <a:r>
              <a:rPr lang="el-GR" altLang="el-GR" sz="3600" dirty="0"/>
              <a:t> </a:t>
            </a:r>
            <a:endParaRPr lang="en-US" sz="3600" b="0" dirty="0"/>
          </a:p>
        </p:txBody>
      </p:sp>
      <p:sp>
        <p:nvSpPr>
          <p:cNvPr id="9" name="Θέση περιεχομένου 8"/>
          <p:cNvSpPr>
            <a:spLocks noGrp="1"/>
          </p:cNvSpPr>
          <p:nvPr>
            <p:ph idx="1"/>
            <p:custDataLst>
              <p:tags r:id="rId3"/>
            </p:custDataLst>
          </p:nvPr>
        </p:nvSpPr>
        <p:spPr>
          <a:xfrm>
            <a:off x="215517" y="1124744"/>
            <a:ext cx="8712968" cy="3816424"/>
          </a:xfrm>
        </p:spPr>
        <p:txBody>
          <a:bodyPr>
            <a:noAutofit/>
          </a:bodyPr>
          <a:lstStyle/>
          <a:p>
            <a:r>
              <a:rPr lang="el-GR" altLang="el-GR" sz="2400" dirty="0">
                <a:cs typeface="Times New Roman" panose="02020603050405020304" pitchFamily="18" charset="0"/>
              </a:rPr>
              <a:t>Εγώ σε μισώ και επειδή δεν με παίρνει σου δείχνω απεριόριστη αγάπη. </a:t>
            </a:r>
            <a:endParaRPr lang="el-GR" altLang="el-GR" sz="2400" dirty="0"/>
          </a:p>
          <a:p>
            <a:r>
              <a:rPr lang="el-GR" altLang="el-GR" sz="2400" dirty="0">
                <a:cs typeface="Times New Roman" panose="02020603050405020304" pitchFamily="18" charset="0"/>
              </a:rPr>
              <a:t>Κάποιοι πολύ επιθετικοί άνθρωποι συμπεριφέρονται πολύ καλά. </a:t>
            </a:r>
            <a:endParaRPr lang="el-GR" altLang="el-GR" sz="2400" dirty="0"/>
          </a:p>
          <a:p>
            <a:r>
              <a:rPr lang="el-GR" altLang="el-GR" sz="2400" dirty="0">
                <a:cs typeface="Times New Roman" panose="02020603050405020304" pitchFamily="18" charset="0"/>
              </a:rPr>
              <a:t>Αυτός ο μηχανισμός άμυνας αν υπάρξει στην παιδική ηλικία είναι πρόβλημα. </a:t>
            </a:r>
            <a:endParaRPr lang="el-GR" altLang="el-GR" sz="2400" dirty="0"/>
          </a:p>
          <a:p>
            <a:r>
              <a:rPr lang="el-GR" altLang="el-GR" sz="2400" dirty="0">
                <a:cs typeface="Times New Roman" panose="02020603050405020304" pitchFamily="18" charset="0"/>
              </a:rPr>
              <a:t>Στην ώριμη ζωή είναι φυσιολογικό να υπάρχει και αποτελεί ώριμο και εξελιγμένο μηχανισμό.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487421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smtClean="0">
                <a:cs typeface="Times New Roman" panose="02020603050405020304" pitchFamily="18" charset="0"/>
              </a:rPr>
              <a:t>Μετουσίωση</a:t>
            </a:r>
            <a:endParaRPr lang="en-US" sz="3600" b="0" dirty="0"/>
          </a:p>
        </p:txBody>
      </p:sp>
      <p:sp>
        <p:nvSpPr>
          <p:cNvPr id="9" name="Θέση περιεχομένου 8"/>
          <p:cNvSpPr>
            <a:spLocks noGrp="1"/>
          </p:cNvSpPr>
          <p:nvPr>
            <p:ph idx="1"/>
            <p:custDataLst>
              <p:tags r:id="rId3"/>
            </p:custDataLst>
          </p:nvPr>
        </p:nvSpPr>
        <p:spPr>
          <a:xfrm>
            <a:off x="215517" y="1124744"/>
            <a:ext cx="8712968" cy="3816424"/>
          </a:xfrm>
        </p:spPr>
        <p:txBody>
          <a:bodyPr>
            <a:noAutofit/>
          </a:bodyPr>
          <a:lstStyle/>
          <a:p>
            <a:r>
              <a:rPr lang="el-GR" altLang="el-GR" sz="2400" dirty="0">
                <a:cs typeface="Times New Roman" panose="02020603050405020304" pitchFamily="18" charset="0"/>
              </a:rPr>
              <a:t>Η μετουσίωση είναι ένας ώριμος μηχανισμός άμυνας που μας βοηθάει να αντλήσουμε ικανοποίηση μέσα από τη δουλειά μας, την δημιουργία και διάφορα άλλα «ανώτερα» πράγματα. </a:t>
            </a:r>
            <a:endParaRPr lang="el-GR" altLang="el-GR" sz="2400" dirty="0"/>
          </a:p>
          <a:p>
            <a:r>
              <a:rPr lang="el-GR" altLang="el-GR" sz="2400" dirty="0">
                <a:cs typeface="Times New Roman" panose="02020603050405020304" pitchFamily="18" charset="0"/>
              </a:rPr>
              <a:t>Όταν είμαστε παιδιά η επιθετικότητα βγαίνει αβίαστα και χωρίς άμυνες. </a:t>
            </a:r>
            <a:endParaRPr lang="el-GR" altLang="el-GR" sz="2400" dirty="0"/>
          </a:p>
          <a:p>
            <a:r>
              <a:rPr lang="el-GR" altLang="el-GR" sz="2400" dirty="0">
                <a:cs typeface="Times New Roman" panose="02020603050405020304" pitchFamily="18" charset="0"/>
              </a:rPr>
              <a:t>Μεγαλώνοντας αλλάζουμε και την τροποποιούμε βγάζοντάς την με πλάγιο τρόπο. </a:t>
            </a:r>
            <a:endParaRPr lang="el-GR" altLang="el-GR" sz="2400" dirty="0"/>
          </a:p>
          <a:p>
            <a:r>
              <a:rPr lang="el-GR" altLang="el-GR" sz="2400" dirty="0">
                <a:cs typeface="Times New Roman" panose="02020603050405020304" pitchFamily="18" charset="0"/>
              </a:rPr>
              <a:t>Την εκδηλώνουμε με ραφιναρισμένους τρόπους.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855061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smtClean="0">
                <a:cs typeface="Times New Roman" panose="02020603050405020304" pitchFamily="18" charset="0"/>
              </a:rPr>
              <a:t>Προβολή </a:t>
            </a:r>
            <a:endParaRPr lang="en-US" sz="3600" b="0" dirty="0"/>
          </a:p>
        </p:txBody>
      </p:sp>
      <p:sp>
        <p:nvSpPr>
          <p:cNvPr id="9" name="Θέση περιεχομένου 8"/>
          <p:cNvSpPr>
            <a:spLocks noGrp="1"/>
          </p:cNvSpPr>
          <p:nvPr>
            <p:ph idx="1"/>
            <p:custDataLst>
              <p:tags r:id="rId3"/>
            </p:custDataLst>
          </p:nvPr>
        </p:nvSpPr>
        <p:spPr>
          <a:xfrm>
            <a:off x="215517" y="1124744"/>
            <a:ext cx="8712968" cy="3816424"/>
          </a:xfrm>
        </p:spPr>
        <p:txBody>
          <a:bodyPr>
            <a:noAutofit/>
          </a:bodyPr>
          <a:lstStyle/>
          <a:p>
            <a:pPr>
              <a:lnSpc>
                <a:spcPct val="90000"/>
              </a:lnSpc>
            </a:pPr>
            <a:r>
              <a:rPr lang="el-GR" altLang="el-GR" sz="2400" dirty="0">
                <a:cs typeface="Times New Roman" panose="02020603050405020304" pitchFamily="18" charset="0"/>
              </a:rPr>
              <a:t>Κάτι ενοχλητικό μέσα μας το πετάμε έξω μας και σε όποιον να είναι. </a:t>
            </a:r>
            <a:endParaRPr lang="el-GR" altLang="el-GR" sz="2400" dirty="0"/>
          </a:p>
          <a:p>
            <a:pPr>
              <a:lnSpc>
                <a:spcPct val="90000"/>
              </a:lnSpc>
            </a:pPr>
            <a:r>
              <a:rPr lang="el-GR" altLang="el-GR" sz="2400" dirty="0">
                <a:cs typeface="Times New Roman" panose="02020603050405020304" pitchFamily="18" charset="0"/>
              </a:rPr>
              <a:t>Το που δεν μας ενδιαφέρει.</a:t>
            </a:r>
            <a:endParaRPr lang="el-GR" altLang="el-GR" sz="2400" dirty="0"/>
          </a:p>
          <a:p>
            <a:pPr>
              <a:lnSpc>
                <a:spcPct val="90000"/>
              </a:lnSpc>
            </a:pPr>
            <a:r>
              <a:rPr lang="el-GR" altLang="el-GR" sz="2400" dirty="0">
                <a:cs typeface="Times New Roman" panose="02020603050405020304" pitchFamily="18" charset="0"/>
              </a:rPr>
              <a:t> Τα καλά είναι δικά μας και τα κρατάμε τα ενοχλητικά είναι ξένα και τα πετάμε. </a:t>
            </a:r>
            <a:endParaRPr lang="el-GR" altLang="el-GR" sz="2400" dirty="0"/>
          </a:p>
          <a:p>
            <a:pPr>
              <a:lnSpc>
                <a:spcPct val="90000"/>
              </a:lnSpc>
            </a:pPr>
            <a:r>
              <a:rPr lang="el-GR" altLang="el-GR" sz="2400" dirty="0">
                <a:cs typeface="Times New Roman" panose="02020603050405020304" pitchFamily="18" charset="0"/>
              </a:rPr>
              <a:t>Ο ρατσισμός σε κοινωνικό επίπεδο είναι προβολή και όλα τα κακά τα κάνουν οι άλλοι, οι διαφορετικοί από μας. Οι Αλβανοί φταίνε για όλα. </a:t>
            </a:r>
          </a:p>
          <a:p>
            <a:pPr>
              <a:lnSpc>
                <a:spcPct val="90000"/>
              </a:lnSpc>
              <a:buNone/>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087302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err="1" smtClean="0">
                <a:cs typeface="Times New Roman" panose="02020603050405020304" pitchFamily="18" charset="0"/>
              </a:rPr>
              <a:t>Ενδοβολή</a:t>
            </a:r>
            <a:endParaRPr lang="en-US" sz="3600" b="0" dirty="0"/>
          </a:p>
        </p:txBody>
      </p:sp>
      <p:sp>
        <p:nvSpPr>
          <p:cNvPr id="9" name="Θέση περιεχομένου 8"/>
          <p:cNvSpPr>
            <a:spLocks noGrp="1"/>
          </p:cNvSpPr>
          <p:nvPr>
            <p:ph idx="1"/>
            <p:custDataLst>
              <p:tags r:id="rId3"/>
            </p:custDataLst>
          </p:nvPr>
        </p:nvSpPr>
        <p:spPr>
          <a:xfrm>
            <a:off x="215517" y="1124744"/>
            <a:ext cx="8712968" cy="3816424"/>
          </a:xfrm>
        </p:spPr>
        <p:txBody>
          <a:bodyPr>
            <a:noAutofit/>
          </a:bodyPr>
          <a:lstStyle/>
          <a:p>
            <a:r>
              <a:rPr lang="el-GR" altLang="el-GR" sz="2400" dirty="0">
                <a:cs typeface="Times New Roman" panose="02020603050405020304" pitchFamily="18" charset="0"/>
              </a:rPr>
              <a:t>Είναι το αντίθετο της προβολής και κάτι καλό εξωτερικό το κάνουμε δικό μας και το </a:t>
            </a:r>
            <a:r>
              <a:rPr lang="el-GR" altLang="el-GR" sz="2400" dirty="0" err="1">
                <a:cs typeface="Times New Roman" panose="02020603050405020304" pitchFamily="18" charset="0"/>
              </a:rPr>
              <a:t>ενδοβάλουμε</a:t>
            </a:r>
            <a:r>
              <a:rPr lang="el-GR" altLang="el-GR" sz="2400" dirty="0">
                <a:cs typeface="Times New Roman" panose="02020603050405020304" pitchFamily="18" charset="0"/>
              </a:rPr>
              <a:t>. </a:t>
            </a:r>
            <a:endParaRPr lang="el-GR" altLang="el-GR" sz="2400" dirty="0"/>
          </a:p>
          <a:p>
            <a:r>
              <a:rPr lang="el-GR" altLang="el-GR" sz="2400" dirty="0">
                <a:cs typeface="Times New Roman" panose="02020603050405020304" pitchFamily="18" charset="0"/>
              </a:rPr>
              <a:t>Παράδειγμα μικρά κορίτσια που συμπεριφέρονται σαν κυρίες και είναι σαν να έχουν καταπιεί τη μαμά τους</a:t>
            </a:r>
            <a:r>
              <a:rPr lang="el-GR" altLang="el-GR" sz="2400" dirty="0"/>
              <a:t> </a:t>
            </a:r>
          </a:p>
          <a:p>
            <a:r>
              <a:rPr lang="el-GR" altLang="el-GR" sz="2400" dirty="0">
                <a:cs typeface="Times New Roman" panose="02020603050405020304" pitchFamily="18" charset="0"/>
              </a:rPr>
              <a:t>Η </a:t>
            </a:r>
            <a:r>
              <a:rPr lang="el-GR" altLang="el-GR" sz="2400" dirty="0" err="1">
                <a:cs typeface="Times New Roman" panose="02020603050405020304" pitchFamily="18" charset="0"/>
              </a:rPr>
              <a:t>ενδοβολή</a:t>
            </a:r>
            <a:r>
              <a:rPr lang="el-GR" altLang="el-GR" sz="2400" dirty="0">
                <a:cs typeface="Times New Roman" panose="02020603050405020304" pitchFamily="18" charset="0"/>
              </a:rPr>
              <a:t> συνδέεται με την ταύτιση. Ταυτίζομαι γίνομαι ένα και ο άλλος αποτελεί τμήμα της δικής μου ταυτότητας. </a:t>
            </a:r>
          </a:p>
          <a:p>
            <a:r>
              <a:rPr lang="el-GR" altLang="el-GR" sz="2400" dirty="0">
                <a:cs typeface="Times New Roman" panose="02020603050405020304" pitchFamily="18" charset="0"/>
              </a:rPr>
              <a:t>Και η </a:t>
            </a:r>
            <a:r>
              <a:rPr lang="el-GR" altLang="el-GR" sz="2400" dirty="0" err="1">
                <a:cs typeface="Times New Roman" panose="02020603050405020304" pitchFamily="18" charset="0"/>
              </a:rPr>
              <a:t>ενδοβολή</a:t>
            </a:r>
            <a:r>
              <a:rPr lang="el-GR" altLang="el-GR" sz="2400" dirty="0">
                <a:cs typeface="Times New Roman" panose="02020603050405020304" pitchFamily="18" charset="0"/>
              </a:rPr>
              <a:t> εξυπηρετεί τη</a:t>
            </a:r>
            <a:r>
              <a:rPr lang="el-GR" altLang="el-GR" sz="2400" dirty="0"/>
              <a:t>ν</a:t>
            </a:r>
            <a:r>
              <a:rPr lang="el-GR" altLang="el-GR" sz="2400" dirty="0">
                <a:cs typeface="Times New Roman" panose="02020603050405020304" pitchFamily="18" charset="0"/>
              </a:rPr>
              <a:t> αρχή της ηδονής. Το εγώ συγκροτείται με την </a:t>
            </a:r>
            <a:r>
              <a:rPr lang="el-GR" altLang="el-GR" sz="2400" dirty="0" err="1">
                <a:cs typeface="Times New Roman" panose="02020603050405020304" pitchFamily="18" charset="0"/>
              </a:rPr>
              <a:t>ενδοβολή</a:t>
            </a:r>
            <a:r>
              <a:rPr lang="el-GR" altLang="el-GR" sz="2400" dirty="0">
                <a:cs typeface="Times New Roman" panose="02020603050405020304" pitchFamily="18" charset="0"/>
              </a:rPr>
              <a:t> όλων των στοιχείων που προκαλούν ηδονή και με την προβολή όλων εκείνων των στοιχείων που προκαλούν δυσαρέσκεια. </a:t>
            </a:r>
          </a:p>
          <a:p>
            <a:pPr>
              <a:buNone/>
            </a:pPr>
            <a:endParaRPr lang="el-GR" altLang="el-GR" sz="2400" dirty="0"/>
          </a:p>
          <a:p>
            <a:pPr>
              <a:buNone/>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173526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cs typeface="Times New Roman" panose="02020603050405020304" pitchFamily="18" charset="0"/>
              </a:rPr>
              <a:t>Διχοτόμηση ή σχάση</a:t>
            </a:r>
            <a:endParaRPr lang="en-US" sz="3600" b="0" dirty="0"/>
          </a:p>
        </p:txBody>
      </p:sp>
      <p:sp>
        <p:nvSpPr>
          <p:cNvPr id="9" name="Θέση περιεχομένου 8"/>
          <p:cNvSpPr>
            <a:spLocks noGrp="1"/>
          </p:cNvSpPr>
          <p:nvPr>
            <p:ph idx="1"/>
            <p:custDataLst>
              <p:tags r:id="rId3"/>
            </p:custDataLst>
          </p:nvPr>
        </p:nvSpPr>
        <p:spPr>
          <a:xfrm>
            <a:off x="215517" y="1124744"/>
            <a:ext cx="8712968" cy="3816424"/>
          </a:xfrm>
        </p:spPr>
        <p:txBody>
          <a:bodyPr>
            <a:noAutofit/>
          </a:bodyPr>
          <a:lstStyle/>
          <a:p>
            <a:pPr>
              <a:lnSpc>
                <a:spcPct val="90000"/>
              </a:lnSpc>
            </a:pPr>
            <a:r>
              <a:rPr lang="el-GR" altLang="el-GR" sz="2400" dirty="0" smtClean="0">
                <a:cs typeface="Times New Roman" panose="02020603050405020304" pitchFamily="18" charset="0"/>
              </a:rPr>
              <a:t>Κόβω </a:t>
            </a:r>
            <a:r>
              <a:rPr lang="el-GR" altLang="el-GR" sz="2400" dirty="0">
                <a:cs typeface="Times New Roman" panose="02020603050405020304" pitchFamily="18" charset="0"/>
              </a:rPr>
              <a:t>στα δυο ανομοιογενή πράγματα</a:t>
            </a:r>
            <a:endParaRPr lang="el-GR" altLang="el-GR" sz="2400" dirty="0"/>
          </a:p>
          <a:p>
            <a:pPr>
              <a:lnSpc>
                <a:spcPct val="90000"/>
              </a:lnSpc>
            </a:pPr>
            <a:r>
              <a:rPr lang="el-GR" altLang="el-GR" sz="2400" dirty="0">
                <a:cs typeface="Times New Roman" panose="02020603050405020304" pitchFamily="18" charset="0"/>
              </a:rPr>
              <a:t>Στο ένα κομμάτι του εγώ είμαι τίμιος και στο άλλο είμαι μοχθηρός και απαίσιος. Είμαι πότε το ένα και πότε το άλλο. </a:t>
            </a:r>
            <a:endParaRPr lang="el-GR" altLang="el-GR" sz="2400" dirty="0"/>
          </a:p>
          <a:p>
            <a:pPr>
              <a:lnSpc>
                <a:spcPct val="90000"/>
              </a:lnSpc>
            </a:pPr>
            <a:r>
              <a:rPr lang="el-GR" altLang="el-GR" sz="2400" dirty="0">
                <a:cs typeface="Times New Roman" panose="02020603050405020304" pitchFamily="18" charset="0"/>
              </a:rPr>
              <a:t>Έτσι ο ψυχισμός αντιμετωπίζει την ψυχική σύγκρουση διαχωρίζοντας τελείως δυο αντίθετες ψυχικές καταστάσεις και φροντίζοντας να παραμείνουν χώρια.</a:t>
            </a:r>
          </a:p>
          <a:p>
            <a:pPr>
              <a:lnSpc>
                <a:spcPct val="90000"/>
              </a:lnSpc>
            </a:pPr>
            <a:r>
              <a:rPr lang="el-GR" altLang="el-GR" sz="2400" dirty="0">
                <a:cs typeface="Times New Roman" panose="02020603050405020304" pitchFamily="18" charset="0"/>
              </a:rPr>
              <a:t>Το μηχανισμό αυτό τον βλέπουμε στα παραμύθια όπου έχουμε την καλή νεράιδα και την κακή μάγισσα.</a:t>
            </a:r>
            <a:endParaRPr lang="el-GR" altLang="el-GR" sz="2400" dirty="0"/>
          </a:p>
          <a:p>
            <a:pPr>
              <a:lnSpc>
                <a:spcPct val="90000"/>
              </a:lnSpc>
            </a:pPr>
            <a:r>
              <a:rPr lang="el-GR" altLang="el-GR" sz="2400" dirty="0">
                <a:cs typeface="Times New Roman" panose="02020603050405020304" pitchFamily="18" charset="0"/>
              </a:rPr>
              <a:t> Όλα τα καλά τα έχει η καλή νεράιδα και όλα τα κακά η κακή μάγισσα. </a:t>
            </a:r>
            <a:endParaRPr lang="el-GR" altLang="el-GR" sz="2400" dirty="0"/>
          </a:p>
          <a:p>
            <a:pPr>
              <a:lnSpc>
                <a:spcPct val="90000"/>
              </a:lnSpc>
            </a:pPr>
            <a:r>
              <a:rPr lang="el-GR" altLang="el-GR" sz="2400" dirty="0">
                <a:cs typeface="Times New Roman" panose="02020603050405020304" pitchFamily="18" charset="0"/>
              </a:rPr>
              <a:t>Τα παραμύθια έχουν κατασκευαστεί έτσι γιατί δουλεύουν με βάση το πώς δουλεύει ο ψυχισμός του παιδιού. </a:t>
            </a:r>
          </a:p>
          <a:p>
            <a:pPr>
              <a:lnSpc>
                <a:spcPct val="90000"/>
              </a:lnSpc>
            </a:pPr>
            <a:endParaRPr lang="el-GR" altLang="el-GR" sz="2400" dirty="0"/>
          </a:p>
          <a:p>
            <a:pPr>
              <a:lnSpc>
                <a:spcPct val="90000"/>
              </a:lnSpc>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1229716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smtClean="0">
                <a:cs typeface="Times New Roman" panose="02020603050405020304" pitchFamily="18" charset="0"/>
              </a:rPr>
              <a:t>Αμφιθυμία</a:t>
            </a:r>
            <a:endParaRPr lang="en-US" sz="3600" b="0" dirty="0"/>
          </a:p>
        </p:txBody>
      </p:sp>
      <p:sp>
        <p:nvSpPr>
          <p:cNvPr id="9" name="Θέση περιεχομένου 8"/>
          <p:cNvSpPr>
            <a:spLocks noGrp="1"/>
          </p:cNvSpPr>
          <p:nvPr>
            <p:ph idx="1"/>
            <p:custDataLst>
              <p:tags r:id="rId3"/>
            </p:custDataLst>
          </p:nvPr>
        </p:nvSpPr>
        <p:spPr>
          <a:xfrm>
            <a:off x="251520" y="1452737"/>
            <a:ext cx="8712968" cy="3816424"/>
          </a:xfrm>
        </p:spPr>
        <p:txBody>
          <a:bodyPr>
            <a:noAutofit/>
          </a:bodyPr>
          <a:lstStyle/>
          <a:p>
            <a:pPr algn="ctr"/>
            <a:r>
              <a:rPr lang="el-GR" altLang="el-GR" sz="3600" dirty="0">
                <a:cs typeface="Times New Roman" panose="02020603050405020304" pitchFamily="18" charset="0"/>
              </a:rPr>
              <a:t>Το αντίθετο της σχάσης είναι η αμφιθυμία το θέλω και δεν θέλω. </a:t>
            </a:r>
          </a:p>
          <a:p>
            <a:pPr algn="ctr">
              <a:buNone/>
            </a:pPr>
            <a:endParaRPr lang="el-GR" altLang="el-GR" sz="36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520058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err="1">
                <a:cs typeface="Times New Roman" panose="02020603050405020304" pitchFamily="18" charset="0"/>
              </a:rPr>
              <a:t>Προβλητική</a:t>
            </a:r>
            <a:r>
              <a:rPr lang="el-GR" altLang="el-GR" sz="3600" dirty="0">
                <a:cs typeface="Times New Roman" panose="02020603050405020304" pitchFamily="18" charset="0"/>
              </a:rPr>
              <a:t> </a:t>
            </a:r>
            <a:r>
              <a:rPr lang="el-GR" altLang="el-GR" sz="3600" dirty="0" smtClean="0">
                <a:cs typeface="Times New Roman" panose="02020603050405020304" pitchFamily="18" charset="0"/>
              </a:rPr>
              <a:t>ταύτιση (α)</a:t>
            </a:r>
            <a:endParaRPr lang="en-US" sz="3600" b="0" dirty="0"/>
          </a:p>
        </p:txBody>
      </p:sp>
      <p:sp>
        <p:nvSpPr>
          <p:cNvPr id="9" name="Θέση περιεχομένου 8"/>
          <p:cNvSpPr>
            <a:spLocks noGrp="1"/>
          </p:cNvSpPr>
          <p:nvPr>
            <p:ph idx="1"/>
            <p:custDataLst>
              <p:tags r:id="rId3"/>
            </p:custDataLst>
          </p:nvPr>
        </p:nvSpPr>
        <p:spPr>
          <a:xfrm>
            <a:off x="251520" y="1452737"/>
            <a:ext cx="8712968" cy="3816424"/>
          </a:xfrm>
        </p:spPr>
        <p:txBody>
          <a:bodyPr>
            <a:noAutofit/>
          </a:bodyPr>
          <a:lstStyle/>
          <a:p>
            <a:r>
              <a:rPr lang="el-GR" altLang="el-GR" dirty="0">
                <a:cs typeface="Times New Roman" panose="02020603050405020304" pitchFamily="18" charset="0"/>
              </a:rPr>
              <a:t>Ε</a:t>
            </a:r>
            <a:r>
              <a:rPr lang="el-GR" altLang="el-GR" dirty="0" smtClean="0">
                <a:cs typeface="Times New Roman" panose="02020603050405020304" pitchFamily="18" charset="0"/>
              </a:rPr>
              <a:t>ίναι </a:t>
            </a:r>
            <a:r>
              <a:rPr lang="el-GR" altLang="el-GR" dirty="0">
                <a:cs typeface="Times New Roman" panose="02020603050405020304" pitchFamily="18" charset="0"/>
              </a:rPr>
              <a:t>προβολή αλλά με μια πίεση στον άλλον να υιοθετήσει αυτό που του προβάλουμε. </a:t>
            </a:r>
            <a:endParaRPr lang="el-GR" altLang="el-GR" dirty="0"/>
          </a:p>
          <a:p>
            <a:r>
              <a:rPr lang="el-GR" altLang="el-GR" dirty="0">
                <a:cs typeface="Times New Roman" panose="02020603050405020304" pitchFamily="18" charset="0"/>
              </a:rPr>
              <a:t>Προβάλω κομμάτια της επιθετικότητάς μου και του θυμού μου και το κάνω τόσο πιεστικά που στο τέλος γινόσαστε κακοί μαζί μου. </a:t>
            </a:r>
            <a:endParaRPr lang="el-GR" altLang="el-GR" dirty="0"/>
          </a:p>
          <a:p>
            <a:r>
              <a:rPr lang="el-GR" altLang="el-GR" dirty="0">
                <a:cs typeface="Times New Roman" panose="02020603050405020304" pitchFamily="18" charset="0"/>
              </a:rPr>
              <a:t>Είναι σαν να ταυτίζεται ο ένας με την προβολή του άλλου.</a:t>
            </a:r>
            <a:r>
              <a:rPr lang="el-GR" altLang="el-GR"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09365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err="1">
                <a:cs typeface="Times New Roman" panose="02020603050405020304" pitchFamily="18" charset="0"/>
              </a:rPr>
              <a:t>Προβλητική</a:t>
            </a:r>
            <a:r>
              <a:rPr lang="el-GR" altLang="el-GR" sz="3600" dirty="0">
                <a:cs typeface="Times New Roman" panose="02020603050405020304" pitchFamily="18" charset="0"/>
              </a:rPr>
              <a:t> </a:t>
            </a:r>
            <a:r>
              <a:rPr lang="el-GR" altLang="el-GR" sz="3600" dirty="0" smtClean="0">
                <a:cs typeface="Times New Roman" panose="02020603050405020304" pitchFamily="18" charset="0"/>
              </a:rPr>
              <a:t>ταύτιση (β)</a:t>
            </a:r>
            <a:endParaRPr lang="en-US" sz="3600" b="0" dirty="0"/>
          </a:p>
        </p:txBody>
      </p:sp>
      <p:sp>
        <p:nvSpPr>
          <p:cNvPr id="9" name="Θέση περιεχομένου 8"/>
          <p:cNvSpPr>
            <a:spLocks noGrp="1"/>
          </p:cNvSpPr>
          <p:nvPr>
            <p:ph idx="1"/>
            <p:custDataLst>
              <p:tags r:id="rId3"/>
            </p:custDataLst>
          </p:nvPr>
        </p:nvSpPr>
        <p:spPr>
          <a:xfrm>
            <a:off x="125252" y="1193553"/>
            <a:ext cx="8712968" cy="3816424"/>
          </a:xfrm>
        </p:spPr>
        <p:txBody>
          <a:bodyPr>
            <a:noAutofit/>
          </a:bodyPr>
          <a:lstStyle/>
          <a:p>
            <a:r>
              <a:rPr lang="el-GR" altLang="el-GR" dirty="0">
                <a:cs typeface="Times New Roman" panose="02020603050405020304" pitchFamily="18" charset="0"/>
              </a:rPr>
              <a:t>Ο </a:t>
            </a:r>
            <a:r>
              <a:rPr lang="el-GR" altLang="el-GR" dirty="0" err="1">
                <a:cs typeface="Times New Roman" panose="02020603050405020304" pitchFamily="18" charset="0"/>
              </a:rPr>
              <a:t>θεραπευόμενος</a:t>
            </a:r>
            <a:r>
              <a:rPr lang="el-GR" altLang="el-GR" dirty="0">
                <a:cs typeface="Times New Roman" panose="02020603050405020304" pitchFamily="18" charset="0"/>
              </a:rPr>
              <a:t> μεταφέρει στον θεραπευτή την απελπισία και την αίσθηση </a:t>
            </a:r>
            <a:r>
              <a:rPr lang="el-GR" altLang="el-GR" dirty="0" err="1">
                <a:cs typeface="Times New Roman" panose="02020603050405020304" pitchFamily="18" charset="0"/>
              </a:rPr>
              <a:t>αβοηθησίας</a:t>
            </a:r>
            <a:r>
              <a:rPr lang="el-GR" altLang="el-GR" dirty="0">
                <a:cs typeface="Times New Roman" panose="02020603050405020304" pitchFamily="18" charset="0"/>
              </a:rPr>
              <a:t> που έχει και αυτός είναι σαν να νοιώθει ότι ο ασθενής είναι πράγματι αβοήθητος και στο τέλος καταλήγει να αισθάνεται ότι ίσως είναι ανίκανος και όχι καλά εκπαιδευμένος θεραπευτής. </a:t>
            </a:r>
            <a:endParaRPr lang="el-GR" altLang="el-GR" dirty="0"/>
          </a:p>
          <a:p>
            <a:r>
              <a:rPr lang="el-GR" altLang="el-GR" dirty="0">
                <a:cs typeface="Times New Roman" panose="02020603050405020304" pitchFamily="18" charset="0"/>
              </a:rPr>
              <a:t>Αυτό αποτελεί καλό θεραπευτικό εργαλείο γιατί ο θεραπευτής νοιώθει από πρώτο χέρι αυτό που ο </a:t>
            </a:r>
            <a:r>
              <a:rPr lang="el-GR" altLang="el-GR" dirty="0" err="1">
                <a:cs typeface="Times New Roman" panose="02020603050405020304" pitchFamily="18" charset="0"/>
              </a:rPr>
              <a:t>θεραπευόμενος</a:t>
            </a:r>
            <a:r>
              <a:rPr lang="el-GR" altLang="el-GR" dirty="0">
                <a:cs typeface="Times New Roman" panose="02020603050405020304" pitchFamily="18" charset="0"/>
              </a:rPr>
              <a:t> αισθάνεται. </a:t>
            </a:r>
          </a:p>
          <a:p>
            <a:endParaRPr lang="el-GR" altLang="el-GR"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19455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4000" dirty="0">
                <a:cs typeface="Times New Roman" panose="02020603050405020304" pitchFamily="18" charset="0"/>
              </a:rPr>
              <a:t>Άρνηση ή διάψευση </a:t>
            </a:r>
            <a:endParaRPr lang="en-US" sz="4000" b="0" dirty="0"/>
          </a:p>
        </p:txBody>
      </p:sp>
      <p:sp>
        <p:nvSpPr>
          <p:cNvPr id="9" name="Θέση περιεχομένου 8"/>
          <p:cNvSpPr>
            <a:spLocks noGrp="1"/>
          </p:cNvSpPr>
          <p:nvPr>
            <p:ph idx="1"/>
            <p:custDataLst>
              <p:tags r:id="rId3"/>
            </p:custDataLst>
          </p:nvPr>
        </p:nvSpPr>
        <p:spPr>
          <a:xfrm>
            <a:off x="125252" y="1193553"/>
            <a:ext cx="8712968" cy="3816424"/>
          </a:xfrm>
        </p:spPr>
        <p:txBody>
          <a:bodyPr>
            <a:noAutofit/>
          </a:bodyPr>
          <a:lstStyle/>
          <a:p>
            <a:pPr marL="0" indent="0">
              <a:lnSpc>
                <a:spcPct val="90000"/>
              </a:lnSpc>
              <a:buNone/>
            </a:pPr>
            <a:r>
              <a:rPr lang="el-GR" altLang="el-GR" sz="2800" dirty="0">
                <a:cs typeface="Times New Roman" panose="02020603050405020304" pitchFamily="18" charset="0"/>
              </a:rPr>
              <a:t>υπάρχουν δυο τύποι.</a:t>
            </a:r>
          </a:p>
          <a:p>
            <a:pPr>
              <a:lnSpc>
                <a:spcPct val="90000"/>
              </a:lnSpc>
            </a:pPr>
            <a:r>
              <a:rPr lang="el-GR" altLang="el-GR" sz="2800" dirty="0">
                <a:cs typeface="Times New Roman" panose="02020603050405020304" pitchFamily="18" charset="0"/>
              </a:rPr>
              <a:t>1</a:t>
            </a:r>
            <a:r>
              <a:rPr lang="el-GR" altLang="el-GR" sz="2800" baseline="30000" dirty="0">
                <a:cs typeface="Times New Roman" panose="02020603050405020304" pitchFamily="18" charset="0"/>
              </a:rPr>
              <a:t>ος</a:t>
            </a:r>
            <a:r>
              <a:rPr lang="el-GR" altLang="el-GR" sz="2800" dirty="0">
                <a:cs typeface="Times New Roman" panose="02020603050405020304" pitchFamily="18" charset="0"/>
              </a:rPr>
              <a:t> εγώ δεν είμαι ρατσιστής αλλά οι μαύροι είναι……Αυτός είναι μηχανισμός νευρωτικός και δεν δέχομαι κάτι για μένα ενοχλητικό όπως ο ρατσισμός</a:t>
            </a:r>
            <a:r>
              <a:rPr lang="el-GR" altLang="el-GR" sz="2800" dirty="0"/>
              <a:t> </a:t>
            </a:r>
            <a:endParaRPr lang="en-US" altLang="el-GR" sz="2800" dirty="0"/>
          </a:p>
          <a:p>
            <a:pPr>
              <a:lnSpc>
                <a:spcPct val="90000"/>
              </a:lnSpc>
            </a:pPr>
            <a:endParaRPr lang="en-US" altLang="el-GR" sz="2800" dirty="0"/>
          </a:p>
          <a:p>
            <a:pPr>
              <a:lnSpc>
                <a:spcPct val="90000"/>
              </a:lnSpc>
            </a:pPr>
            <a:r>
              <a:rPr lang="el-GR" altLang="el-GR" sz="2800" dirty="0">
                <a:cs typeface="Times New Roman" panose="02020603050405020304" pitchFamily="18" charset="0"/>
              </a:rPr>
              <a:t>Υπάρχει όμως και η άρνηση με απόρριψη των αισθήσεων και της πραγματικότητας. Πεθαίνει το παιδί μιας μητέρας και η μητέρα συνεχίζει να φροντίζει το δωμάτιό του σαν να ζει. Σε σοβαρές χρόνιες ασθένειες υπάρχει άρνηση.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541574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4000" dirty="0">
                <a:cs typeface="Times New Roman" panose="02020603050405020304" pitchFamily="18" charset="0"/>
              </a:rPr>
              <a:t>Απόσυρση</a:t>
            </a:r>
            <a:r>
              <a:rPr lang="el-GR" altLang="el-GR" sz="4000" dirty="0"/>
              <a:t> </a:t>
            </a:r>
            <a:endParaRPr lang="en-US" sz="4000" b="0" dirty="0"/>
          </a:p>
        </p:txBody>
      </p:sp>
      <p:sp>
        <p:nvSpPr>
          <p:cNvPr id="9" name="Θέση περιεχομένου 8"/>
          <p:cNvSpPr>
            <a:spLocks noGrp="1"/>
          </p:cNvSpPr>
          <p:nvPr>
            <p:ph idx="1"/>
            <p:custDataLst>
              <p:tags r:id="rId3"/>
            </p:custDataLst>
          </p:nvPr>
        </p:nvSpPr>
        <p:spPr>
          <a:xfrm>
            <a:off x="125252" y="1193553"/>
            <a:ext cx="8712968" cy="3816424"/>
          </a:xfrm>
        </p:spPr>
        <p:txBody>
          <a:bodyPr>
            <a:noAutofit/>
          </a:bodyPr>
          <a:lstStyle/>
          <a:p>
            <a:r>
              <a:rPr lang="el-GR" altLang="el-GR" sz="2800" dirty="0">
                <a:cs typeface="Times New Roman" panose="02020603050405020304" pitchFamily="18" charset="0"/>
              </a:rPr>
              <a:t>Στον ύπνο φυσιολογικά αποσύρουμε την ενέργειά μας από τον κόσμο. Στην αρρώστια επίσης κα όταν πονάμε αποσυρόμαστε και επικεντρώνουμε το ενδιαφέρον μας στον πόνο.</a:t>
            </a:r>
            <a:endParaRPr lang="en-US" altLang="el-GR" sz="2800" dirty="0">
              <a:cs typeface="Times New Roman" panose="02020603050405020304" pitchFamily="18" charset="0"/>
            </a:endParaRPr>
          </a:p>
          <a:p>
            <a:r>
              <a:rPr lang="el-GR" altLang="el-GR" sz="2800" dirty="0">
                <a:cs typeface="Times New Roman" panose="02020603050405020304" pitchFamily="18" charset="0"/>
              </a:rPr>
              <a:t> Στην παθολογία η απόσυρση παίρνει μεγάλες διαστάσεις. </a:t>
            </a:r>
            <a:endParaRPr lang="en-US" altLang="el-GR" sz="2800" dirty="0">
              <a:cs typeface="Times New Roman" panose="02020603050405020304" pitchFamily="18" charset="0"/>
            </a:endParaRPr>
          </a:p>
          <a:p>
            <a:r>
              <a:rPr lang="el-GR" altLang="el-GR" sz="2800" dirty="0" smtClean="0">
                <a:cs typeface="Times New Roman" panose="02020603050405020304" pitchFamily="18" charset="0"/>
              </a:rPr>
              <a:t> </a:t>
            </a:r>
            <a:r>
              <a:rPr lang="el-GR" altLang="el-GR" sz="2800" dirty="0">
                <a:cs typeface="Times New Roman" panose="02020603050405020304" pitchFamily="18" charset="0"/>
              </a:rPr>
              <a:t>Στον αυτισμό έχουμε πλήρη απόσυρση και ρήξη επικοινωνίας με το περιβάλλον. Είναι σαν να υπάρχει μια μαύρη τρύπα που συνεχώς απορροφά τα πάντα.</a:t>
            </a:r>
          </a:p>
          <a:p>
            <a:endParaRPr lang="el-GR" altLang="el-GR" sz="2800" dirty="0"/>
          </a:p>
          <a:p>
            <a:pPr>
              <a:buNone/>
            </a:pPr>
            <a:endParaRPr lang="el-GR" altLang="el-GR" sz="2800"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1713094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a:cs typeface="Times New Roman" panose="02020603050405020304" pitchFamily="18" charset="0"/>
              </a:rPr>
              <a:t>Εξιδανίκευση και υποτίμηση</a:t>
            </a:r>
            <a:r>
              <a:rPr lang="el-GR" altLang="el-GR" dirty="0"/>
              <a:t> </a:t>
            </a:r>
            <a:endParaRPr lang="en-US" b="0" dirty="0"/>
          </a:p>
        </p:txBody>
      </p:sp>
      <p:sp>
        <p:nvSpPr>
          <p:cNvPr id="9" name="Θέση περιεχομένου 8"/>
          <p:cNvSpPr>
            <a:spLocks noGrp="1"/>
          </p:cNvSpPr>
          <p:nvPr>
            <p:ph idx="1"/>
            <p:custDataLst>
              <p:tags r:id="rId3"/>
            </p:custDataLst>
          </p:nvPr>
        </p:nvSpPr>
        <p:spPr>
          <a:xfrm>
            <a:off x="125252" y="1193553"/>
            <a:ext cx="8712968" cy="3816424"/>
          </a:xfrm>
        </p:spPr>
        <p:txBody>
          <a:bodyPr>
            <a:noAutofit/>
          </a:bodyPr>
          <a:lstStyle/>
          <a:p>
            <a:r>
              <a:rPr lang="el-GR" altLang="el-GR" sz="3600" dirty="0">
                <a:cs typeface="Times New Roman" panose="02020603050405020304" pitchFamily="18" charset="0"/>
              </a:rPr>
              <a:t>Παράδειγμα: ο γιατρός μου είναι ο πιο καλός του κόσμου και μόλις κάτι στραβώσει γίνεται ο χειρότερος γιατρός. Το απόλυτο καλό και το απόλυτο κακό.</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824257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err="1">
                <a:cs typeface="Times New Roman" panose="02020603050405020304" pitchFamily="18" charset="0"/>
              </a:rPr>
              <a:t>Εκδραμάτιση</a:t>
            </a:r>
            <a:r>
              <a:rPr lang="el-GR" altLang="el-GR" dirty="0"/>
              <a:t> </a:t>
            </a:r>
            <a:endParaRPr lang="en-US" b="0" dirty="0"/>
          </a:p>
        </p:txBody>
      </p:sp>
      <p:sp>
        <p:nvSpPr>
          <p:cNvPr id="9" name="Θέση περιεχομένου 8"/>
          <p:cNvSpPr>
            <a:spLocks noGrp="1"/>
          </p:cNvSpPr>
          <p:nvPr>
            <p:ph idx="1"/>
            <p:custDataLst>
              <p:tags r:id="rId3"/>
            </p:custDataLst>
          </p:nvPr>
        </p:nvSpPr>
        <p:spPr>
          <a:xfrm>
            <a:off x="125252" y="1384599"/>
            <a:ext cx="8712968" cy="3816424"/>
          </a:xfrm>
        </p:spPr>
        <p:txBody>
          <a:bodyPr>
            <a:noAutofit/>
          </a:bodyPr>
          <a:lstStyle/>
          <a:p>
            <a:r>
              <a:rPr lang="el-GR" altLang="el-GR" sz="2800" dirty="0">
                <a:cs typeface="Times New Roman" panose="02020603050405020304" pitchFamily="18" charset="0"/>
              </a:rPr>
              <a:t>Προτού να καταλάβω το ψυχικό περιεχόμενο μιας επιθυμίας μου το κάνω πράξη. Έτσι βγάζω όλη τη συσσωρευμένη μου ενέργεια. </a:t>
            </a:r>
          </a:p>
          <a:p>
            <a:r>
              <a:rPr lang="el-GR" altLang="el-GR" sz="2800" dirty="0">
                <a:cs typeface="Times New Roman" panose="02020603050405020304" pitchFamily="18" charset="0"/>
              </a:rPr>
              <a:t>Μέσα από τις πράξεις εκφορτίζονται οι ασυνείδητες επιθυμίες μας προτού προλάβουν να γίνουν λόγια. </a:t>
            </a:r>
          </a:p>
          <a:p>
            <a:r>
              <a:rPr lang="el-GR" altLang="el-GR" sz="2800" dirty="0">
                <a:cs typeface="Times New Roman" panose="02020603050405020304" pitchFamily="18" charset="0"/>
              </a:rPr>
              <a:t>Μια απόπειρα αυτοκτονίας σε βαριά παθολογία μπορεί να είναι </a:t>
            </a:r>
            <a:r>
              <a:rPr lang="el-GR" altLang="el-GR" sz="2800" dirty="0" err="1">
                <a:cs typeface="Times New Roman" panose="02020603050405020304" pitchFamily="18" charset="0"/>
              </a:rPr>
              <a:t>εκδραμάτιση</a:t>
            </a:r>
            <a:r>
              <a:rPr lang="el-GR" altLang="el-GR" sz="2800" dirty="0">
                <a:cs typeface="Times New Roman" panose="02020603050405020304" pitchFamily="18" charset="0"/>
              </a:rPr>
              <a:t>.</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23473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336453"/>
            <a:ext cx="9324528" cy="940966"/>
          </a:xfrm>
        </p:spPr>
        <p:txBody>
          <a:bodyPr>
            <a:noAutofit/>
          </a:bodyPr>
          <a:lstStyle/>
          <a:p>
            <a:r>
              <a:rPr lang="el-GR" altLang="el-GR" dirty="0">
                <a:cs typeface="Times New Roman" panose="02020603050405020304" pitchFamily="18" charset="0"/>
              </a:rPr>
              <a:t>Το μίσος για τον πατέρα σε διάφορες περιπτώσεις και τι </a:t>
            </a:r>
            <a:r>
              <a:rPr lang="el-GR" altLang="el-GR" dirty="0" smtClean="0">
                <a:cs typeface="Times New Roman" panose="02020603050405020304" pitchFamily="18" charset="0"/>
              </a:rPr>
              <a:t>σημαίνει (α)</a:t>
            </a:r>
            <a:r>
              <a:rPr lang="el-GR" altLang="el-GR" dirty="0" smtClean="0"/>
              <a:t> </a:t>
            </a:r>
            <a:endParaRPr lang="en-US" b="0" dirty="0"/>
          </a:p>
        </p:txBody>
      </p:sp>
      <p:sp>
        <p:nvSpPr>
          <p:cNvPr id="9" name="Θέση περιεχομένου 8"/>
          <p:cNvSpPr>
            <a:spLocks noGrp="1"/>
          </p:cNvSpPr>
          <p:nvPr>
            <p:ph idx="1"/>
            <p:custDataLst>
              <p:tags r:id="rId3"/>
            </p:custDataLst>
          </p:nvPr>
        </p:nvSpPr>
        <p:spPr>
          <a:xfrm>
            <a:off x="0" y="2420888"/>
            <a:ext cx="8712968" cy="2332433"/>
          </a:xfrm>
        </p:spPr>
        <p:txBody>
          <a:bodyPr>
            <a:noAutofit/>
          </a:bodyPr>
          <a:lstStyle/>
          <a:p>
            <a:r>
              <a:rPr lang="el-GR" altLang="el-GR" sz="2800" dirty="0">
                <a:cs typeface="Times New Roman" panose="02020603050405020304" pitchFamily="18" charset="0"/>
              </a:rPr>
              <a:t>Σε </a:t>
            </a:r>
            <a:r>
              <a:rPr lang="el-GR" altLang="el-GR" sz="2800" dirty="0" err="1">
                <a:cs typeface="Times New Roman" panose="02020603050405020304" pitchFamily="18" charset="0"/>
              </a:rPr>
              <a:t>ψυχωσική</a:t>
            </a:r>
            <a:r>
              <a:rPr lang="el-GR" altLang="el-GR" sz="2800" dirty="0">
                <a:cs typeface="Times New Roman" panose="02020603050405020304" pitchFamily="18" charset="0"/>
              </a:rPr>
              <a:t> άμυνα</a:t>
            </a:r>
            <a:r>
              <a:rPr lang="el-GR" altLang="el-GR" sz="2800" dirty="0" smtClean="0">
                <a:cs typeface="Times New Roman" panose="02020603050405020304" pitchFamily="18" charset="0"/>
              </a:rPr>
              <a:t>: δεν </a:t>
            </a:r>
            <a:r>
              <a:rPr lang="el-GR" altLang="el-GR" sz="2800" dirty="0">
                <a:cs typeface="Times New Roman" panose="02020603050405020304" pitchFamily="18" charset="0"/>
              </a:rPr>
              <a:t>έχω πατέρα , πέθανε ο πατέρας </a:t>
            </a:r>
            <a:r>
              <a:rPr lang="el-GR" altLang="el-GR" sz="2800" dirty="0" smtClean="0">
                <a:cs typeface="Times New Roman" panose="02020603050405020304" pitchFamily="18" charset="0"/>
              </a:rPr>
              <a:t>μου.</a:t>
            </a:r>
            <a:endParaRPr lang="el-GR" altLang="el-GR" sz="2800" dirty="0">
              <a:cs typeface="Times New Roman" panose="02020603050405020304" pitchFamily="18" charset="0"/>
            </a:endParaRPr>
          </a:p>
          <a:p>
            <a:r>
              <a:rPr lang="el-GR" altLang="el-GR" sz="2800" dirty="0">
                <a:cs typeface="Times New Roman" panose="02020603050405020304" pitchFamily="18" charset="0"/>
              </a:rPr>
              <a:t>Σε προβολή: με μισεί ο πατέρας </a:t>
            </a:r>
            <a:r>
              <a:rPr lang="el-GR" altLang="el-GR" sz="2800" dirty="0" smtClean="0">
                <a:cs typeface="Times New Roman" panose="02020603050405020304" pitchFamily="18" charset="0"/>
              </a:rPr>
              <a:t>μου.</a:t>
            </a:r>
            <a:endParaRPr lang="el-GR" altLang="el-GR" sz="2800" dirty="0">
              <a:cs typeface="Times New Roman" panose="02020603050405020304" pitchFamily="18" charset="0"/>
            </a:endParaRPr>
          </a:p>
          <a:p>
            <a:r>
              <a:rPr lang="el-GR" altLang="el-GR" sz="2800" dirty="0">
                <a:cs typeface="Times New Roman" panose="02020603050405020304" pitchFamily="18" charset="0"/>
              </a:rPr>
              <a:t>Σε </a:t>
            </a:r>
            <a:r>
              <a:rPr lang="el-GR" altLang="el-GR" sz="2800" dirty="0" err="1">
                <a:cs typeface="Times New Roman" panose="02020603050405020304" pitchFamily="18" charset="0"/>
              </a:rPr>
              <a:t>εκδραμάτιση</a:t>
            </a:r>
            <a:r>
              <a:rPr lang="el-GR" altLang="el-GR" sz="2800" dirty="0" smtClean="0">
                <a:cs typeface="Times New Roman" panose="02020603050405020304" pitchFamily="18" charset="0"/>
              </a:rPr>
              <a:t>: χτυπάω </a:t>
            </a:r>
            <a:r>
              <a:rPr lang="el-GR" altLang="el-GR" sz="2800" dirty="0">
                <a:cs typeface="Times New Roman" panose="02020603050405020304" pitchFamily="18" charset="0"/>
              </a:rPr>
              <a:t>τον καθηγητή </a:t>
            </a:r>
            <a:r>
              <a:rPr lang="el-GR" altLang="el-GR" sz="2800" dirty="0" smtClean="0">
                <a:cs typeface="Times New Roman" panose="02020603050405020304" pitchFamily="18" charset="0"/>
              </a:rPr>
              <a:t>μου.</a:t>
            </a:r>
            <a:r>
              <a:rPr lang="el-GR" altLang="el-GR" sz="2800" dirty="0" smtClean="0"/>
              <a:t> </a:t>
            </a: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2059897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336453"/>
            <a:ext cx="9324528" cy="940966"/>
          </a:xfrm>
        </p:spPr>
        <p:txBody>
          <a:bodyPr>
            <a:noAutofit/>
          </a:bodyPr>
          <a:lstStyle/>
          <a:p>
            <a:r>
              <a:rPr lang="el-GR" altLang="el-GR" dirty="0">
                <a:cs typeface="Times New Roman" panose="02020603050405020304" pitchFamily="18" charset="0"/>
              </a:rPr>
              <a:t>Το μίσος για τον πατέρα σε διάφορες περιπτώσεις και τι </a:t>
            </a:r>
            <a:r>
              <a:rPr lang="el-GR" altLang="el-GR" dirty="0" smtClean="0">
                <a:cs typeface="Times New Roman" panose="02020603050405020304" pitchFamily="18" charset="0"/>
              </a:rPr>
              <a:t>σημαίνει (β)</a:t>
            </a:r>
            <a:r>
              <a:rPr lang="el-GR" altLang="el-GR" dirty="0" smtClean="0"/>
              <a:t> </a:t>
            </a:r>
            <a:endParaRPr lang="en-US" b="0" dirty="0"/>
          </a:p>
        </p:txBody>
      </p:sp>
      <p:sp>
        <p:nvSpPr>
          <p:cNvPr id="9" name="Θέση περιεχομένου 8"/>
          <p:cNvSpPr>
            <a:spLocks noGrp="1"/>
          </p:cNvSpPr>
          <p:nvPr>
            <p:ph idx="1"/>
            <p:custDataLst>
              <p:tags r:id="rId3"/>
            </p:custDataLst>
          </p:nvPr>
        </p:nvSpPr>
        <p:spPr>
          <a:xfrm>
            <a:off x="125252" y="2132856"/>
            <a:ext cx="8712968" cy="2332433"/>
          </a:xfrm>
        </p:spPr>
        <p:txBody>
          <a:bodyPr>
            <a:noAutofit/>
          </a:bodyPr>
          <a:lstStyle/>
          <a:p>
            <a:pPr>
              <a:lnSpc>
                <a:spcPct val="90000"/>
              </a:lnSpc>
            </a:pPr>
            <a:r>
              <a:rPr lang="el-GR" altLang="el-GR" sz="2400" b="1" dirty="0">
                <a:cs typeface="Times New Roman" panose="02020603050405020304" pitchFamily="18" charset="0"/>
              </a:rPr>
              <a:t>Σε μετάθεση: </a:t>
            </a:r>
            <a:r>
              <a:rPr lang="el-GR" altLang="el-GR" sz="2400" dirty="0">
                <a:cs typeface="Times New Roman" panose="02020603050405020304" pitchFamily="18" charset="0"/>
              </a:rPr>
              <a:t>μισώ τη δουλειά του πατέρα μου (η μετάθεση είναι πιο υγιής, πιο νευρωσικός μηχανισμός από την </a:t>
            </a:r>
            <a:r>
              <a:rPr lang="el-GR" altLang="el-GR" sz="2400" dirty="0" err="1">
                <a:cs typeface="Times New Roman" panose="02020603050405020304" pitchFamily="18" charset="0"/>
              </a:rPr>
              <a:t>εκδραμάτιση</a:t>
            </a:r>
            <a:r>
              <a:rPr lang="el-GR" altLang="el-GR" sz="2400" dirty="0">
                <a:cs typeface="Times New Roman" panose="02020603050405020304" pitchFamily="18" charset="0"/>
              </a:rPr>
              <a:t>).</a:t>
            </a:r>
          </a:p>
          <a:p>
            <a:pPr>
              <a:lnSpc>
                <a:spcPct val="90000"/>
              </a:lnSpc>
            </a:pPr>
            <a:r>
              <a:rPr lang="el-GR" altLang="el-GR" sz="2400" b="1" dirty="0">
                <a:cs typeface="Times New Roman" panose="02020603050405020304" pitchFamily="18" charset="0"/>
              </a:rPr>
              <a:t>Μόνωση: </a:t>
            </a:r>
            <a:r>
              <a:rPr lang="el-GR" altLang="el-GR" sz="2400" dirty="0">
                <a:cs typeface="Times New Roman" panose="02020603050405020304" pitchFamily="18" charset="0"/>
              </a:rPr>
              <a:t>αποδοκιμάζω τον τρόπο που ο πατέρας μου τρώει</a:t>
            </a:r>
          </a:p>
          <a:p>
            <a:pPr>
              <a:lnSpc>
                <a:spcPct val="90000"/>
              </a:lnSpc>
            </a:pPr>
            <a:r>
              <a:rPr lang="el-GR" altLang="el-GR" sz="2400" b="1" dirty="0" err="1">
                <a:cs typeface="Times New Roman" panose="02020603050405020304" pitchFamily="18" charset="0"/>
              </a:rPr>
              <a:t>Διανοητικοποίηση</a:t>
            </a:r>
            <a:r>
              <a:rPr lang="el-GR" altLang="el-GR" sz="2400" b="1" dirty="0">
                <a:cs typeface="Times New Roman" panose="02020603050405020304" pitchFamily="18" charset="0"/>
              </a:rPr>
              <a:t>: </a:t>
            </a:r>
            <a:r>
              <a:rPr lang="el-GR" altLang="el-GR" sz="2400" dirty="0">
                <a:cs typeface="Times New Roman" panose="02020603050405020304" pitchFamily="18" charset="0"/>
              </a:rPr>
              <a:t>δεν ξέρει ο πατέρας μου να </a:t>
            </a:r>
            <a:r>
              <a:rPr lang="el-GR" altLang="el-GR" sz="2400" dirty="0" smtClean="0">
                <a:cs typeface="Times New Roman" panose="02020603050405020304" pitchFamily="18" charset="0"/>
              </a:rPr>
              <a:t>ντύνεται.</a:t>
            </a:r>
            <a:endParaRPr lang="el-GR" altLang="el-GR" sz="2400" dirty="0">
              <a:cs typeface="Times New Roman" panose="02020603050405020304" pitchFamily="18" charset="0"/>
            </a:endParaRPr>
          </a:p>
          <a:p>
            <a:pPr>
              <a:lnSpc>
                <a:spcPct val="90000"/>
              </a:lnSpc>
            </a:pPr>
            <a:r>
              <a:rPr lang="el-GR" altLang="el-GR" sz="2400" b="1" dirty="0">
                <a:cs typeface="Times New Roman" panose="02020603050405020304" pitchFamily="18" charset="0"/>
              </a:rPr>
              <a:t>Απώθηση:</a:t>
            </a:r>
            <a:r>
              <a:rPr lang="el-GR" altLang="el-GR" sz="2400" dirty="0">
                <a:cs typeface="Times New Roman" panose="02020603050405020304" pitchFamily="18" charset="0"/>
              </a:rPr>
              <a:t> δεν ξέρω γιατί βαριέμαι και γιατί έχω τόσο άγχος (το συναίσθημα παραμένει γιατί δεν απωθείται ενώ απωθείται όλη η σκηνή και η αιτία που το προκάλεσε).</a:t>
            </a:r>
            <a:r>
              <a:rPr lang="el-GR" altLang="el-GR" sz="24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2202041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336453"/>
            <a:ext cx="9324528" cy="940966"/>
          </a:xfrm>
        </p:spPr>
        <p:txBody>
          <a:bodyPr>
            <a:noAutofit/>
          </a:bodyPr>
          <a:lstStyle/>
          <a:p>
            <a:r>
              <a:rPr lang="el-GR" altLang="el-GR" dirty="0">
                <a:cs typeface="Times New Roman" panose="02020603050405020304" pitchFamily="18" charset="0"/>
              </a:rPr>
              <a:t>Το μίσος για τον πατέρα σε διάφορες περιπτώσεις και τι </a:t>
            </a:r>
            <a:r>
              <a:rPr lang="el-GR" altLang="el-GR" dirty="0" smtClean="0">
                <a:cs typeface="Times New Roman" panose="02020603050405020304" pitchFamily="18" charset="0"/>
              </a:rPr>
              <a:t>σημαίνει (γ)</a:t>
            </a:r>
            <a:r>
              <a:rPr lang="el-GR" altLang="el-GR" dirty="0" smtClean="0"/>
              <a:t> </a:t>
            </a:r>
            <a:endParaRPr lang="en-US" b="0" dirty="0"/>
          </a:p>
        </p:txBody>
      </p:sp>
      <p:sp>
        <p:nvSpPr>
          <p:cNvPr id="9" name="Θέση περιεχομένου 8"/>
          <p:cNvSpPr>
            <a:spLocks noGrp="1"/>
          </p:cNvSpPr>
          <p:nvPr>
            <p:ph idx="1"/>
            <p:custDataLst>
              <p:tags r:id="rId3"/>
            </p:custDataLst>
          </p:nvPr>
        </p:nvSpPr>
        <p:spPr>
          <a:xfrm>
            <a:off x="125252" y="1772816"/>
            <a:ext cx="8712968" cy="2332433"/>
          </a:xfrm>
        </p:spPr>
        <p:txBody>
          <a:bodyPr>
            <a:noAutofit/>
          </a:bodyPr>
          <a:lstStyle/>
          <a:p>
            <a:r>
              <a:rPr lang="el-GR" altLang="el-GR" sz="2800" b="1" dirty="0">
                <a:cs typeface="Times New Roman" panose="02020603050405020304" pitchFamily="18" charset="0"/>
              </a:rPr>
              <a:t>Σχηματισμός αντίδρασης: </a:t>
            </a:r>
            <a:r>
              <a:rPr lang="el-GR" altLang="el-GR" sz="2800" dirty="0">
                <a:cs typeface="Times New Roman" panose="02020603050405020304" pitchFamily="18" charset="0"/>
              </a:rPr>
              <a:t>αγαπώ τον πατέρα μου και τον </a:t>
            </a:r>
            <a:r>
              <a:rPr lang="el-GR" altLang="el-GR" sz="2800" dirty="0" err="1" smtClean="0">
                <a:cs typeface="Times New Roman" panose="02020603050405020304" pitchFamily="18" charset="0"/>
              </a:rPr>
              <a:t>υπερπροστατεύω</a:t>
            </a:r>
            <a:r>
              <a:rPr lang="el-GR" altLang="el-GR" sz="2800" dirty="0" smtClean="0">
                <a:cs typeface="Times New Roman" panose="02020603050405020304" pitchFamily="18" charset="0"/>
              </a:rPr>
              <a:t>.</a:t>
            </a:r>
            <a:endParaRPr lang="el-GR" altLang="el-GR" sz="2800" dirty="0">
              <a:cs typeface="Times New Roman" panose="02020603050405020304" pitchFamily="18" charset="0"/>
            </a:endParaRPr>
          </a:p>
          <a:p>
            <a:r>
              <a:rPr lang="el-GR" altLang="el-GR" sz="2800" b="1" dirty="0">
                <a:cs typeface="Times New Roman" panose="02020603050405020304" pitchFamily="18" charset="0"/>
              </a:rPr>
              <a:t>Αλτρουισμός:</a:t>
            </a:r>
            <a:r>
              <a:rPr lang="el-GR" altLang="el-GR" sz="2800" dirty="0">
                <a:cs typeface="Times New Roman" panose="02020603050405020304" pitchFamily="18" charset="0"/>
              </a:rPr>
              <a:t> υπερασπίζομαι τον πατέρα μου και τα βάζω με το</a:t>
            </a:r>
            <a:r>
              <a:rPr lang="el-GR" altLang="el-GR" sz="2800" dirty="0"/>
              <a:t>υ</a:t>
            </a:r>
            <a:r>
              <a:rPr lang="el-GR" altLang="el-GR" sz="2800" dirty="0">
                <a:cs typeface="Times New Roman" panose="02020603050405020304" pitchFamily="18" charset="0"/>
              </a:rPr>
              <a:t>ς αντιπάλους του.</a:t>
            </a:r>
          </a:p>
          <a:p>
            <a:r>
              <a:rPr lang="el-GR" altLang="el-GR" sz="2800" b="1" dirty="0">
                <a:cs typeface="Times New Roman" panose="02020603050405020304" pitchFamily="18" charset="0"/>
              </a:rPr>
              <a:t>Μετουσίωση:</a:t>
            </a:r>
            <a:r>
              <a:rPr lang="el-GR" altLang="el-GR" sz="2800" dirty="0">
                <a:cs typeface="Times New Roman" panose="02020603050405020304" pitchFamily="18" charset="0"/>
              </a:rPr>
              <a:t> ανταγωνίζομαι τον πατέρα μου και κερδίζω με το να τον ξεπερνώ και να γίνομαι πιο επιτυχημένος </a:t>
            </a:r>
            <a:r>
              <a:rPr lang="el-GR" altLang="el-GR" sz="2800" dirty="0" err="1" smtClean="0">
                <a:cs typeface="Times New Roman" panose="02020603050405020304" pitchFamily="18" charset="0"/>
              </a:rPr>
              <a:t>απ’αυτόν</a:t>
            </a:r>
            <a:r>
              <a:rPr lang="el-GR" altLang="el-GR" sz="2800" dirty="0" smtClean="0">
                <a:cs typeface="Times New Roman" panose="02020603050405020304" pitchFamily="18" charset="0"/>
              </a:rPr>
              <a:t>.</a:t>
            </a:r>
            <a:r>
              <a:rPr lang="el-GR" altLang="el-GR" sz="2800" dirty="0" smtClean="0"/>
              <a:t> </a:t>
            </a: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2311267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6768752" cy="2878509"/>
          </a:xfrm>
        </p:spPr>
        <p:txBody>
          <a:bodyPr>
            <a:noAutofit/>
          </a:bodyPr>
          <a:lstStyle/>
          <a:p>
            <a:pPr lvl="1">
              <a:buFont typeface="Wingdings" pitchFamily="2" charset="2"/>
              <a:buChar char="§"/>
            </a:pPr>
            <a:r>
              <a:rPr lang="el-GR" sz="2400" dirty="0">
                <a:hlinkClick r:id="rId8" action="ppaction://hlinksldjump"/>
              </a:rPr>
              <a:t>Κοινωνική Ψυχιατρική.</a:t>
            </a:r>
            <a:endParaRPr lang="el-GR" sz="2400" dirty="0" smtClean="0">
              <a:hlinkClick r:id="rId8" action="ppaction://hlinksldjump"/>
            </a:endParaRPr>
          </a:p>
          <a:p>
            <a:pPr lvl="1">
              <a:buFont typeface="Wingdings" pitchFamily="2" charset="2"/>
              <a:buChar char="§"/>
            </a:pPr>
            <a:r>
              <a:rPr lang="el-GR" sz="2400" dirty="0">
                <a:hlinkClick r:id="rId9" action="ppaction://hlinksldjump"/>
              </a:rPr>
              <a:t>Αγωγή κοινότητας.</a:t>
            </a:r>
            <a:endParaRPr lang="el-GR" sz="2400" dirty="0" smtClean="0">
              <a:hlinkClick r:id="rId8" action="ppaction://hlinksldjump"/>
            </a:endParaRPr>
          </a:p>
          <a:p>
            <a:pPr lvl="1">
              <a:buFont typeface="Wingdings" pitchFamily="2" charset="2"/>
              <a:buChar char="§"/>
            </a:pPr>
            <a:r>
              <a:rPr lang="el-GR" sz="2400" dirty="0" smtClean="0">
                <a:hlinkClick r:id="rId10" action="ppaction://hlinksldjump"/>
              </a:rPr>
              <a:t>Μεταβίβαση.</a:t>
            </a:r>
            <a:endParaRPr lang="el-GR" sz="2400" dirty="0" smtClean="0"/>
          </a:p>
          <a:p>
            <a:pPr lvl="1">
              <a:buFont typeface="Wingdings" pitchFamily="2" charset="2"/>
              <a:buChar char="§"/>
            </a:pPr>
            <a:r>
              <a:rPr lang="el-GR" sz="2400" dirty="0" smtClean="0">
                <a:hlinkClick r:id="rId11" action="ppaction://hlinksldjump"/>
              </a:rPr>
              <a:t>Μηχανισμοί Άμυνας του ΕΓΩ. </a:t>
            </a:r>
            <a:endParaRPr lang="fi-FI" sz="2400" dirty="0"/>
          </a:p>
          <a:p>
            <a:pPr lvl="1">
              <a:buFont typeface="Wingdings" pitchFamily="2" charset="2"/>
              <a:buChar char="§"/>
            </a:pPr>
            <a:r>
              <a:rPr lang="el-GR" sz="2400" dirty="0">
                <a:hlinkClick r:id="rId12" action="ppaction://hlinksldjump"/>
              </a:rPr>
              <a:t>Το μίσος για τον </a:t>
            </a:r>
            <a:r>
              <a:rPr lang="el-GR" sz="2400" dirty="0" smtClean="0">
                <a:hlinkClick r:id="rId12" action="ppaction://hlinksldjump"/>
              </a:rPr>
              <a:t>πατέρα.</a:t>
            </a:r>
            <a:r>
              <a:rPr lang="el-GR" sz="2400" dirty="0">
                <a:hlinkClick r:id="rId12" action="ppaction://hlinksldjump"/>
              </a:rPr>
              <a:t/>
            </a:r>
            <a:br>
              <a:rPr lang="el-GR" sz="2400" dirty="0">
                <a:hlinkClick r:id="rId12" action="ppaction://hlinksldjump"/>
              </a:rPr>
            </a:br>
            <a:endParaRPr lang="en-US"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a:t>
            </a:r>
            <a:r>
              <a:rPr lang="el-GR" sz="1400" dirty="0" smtClean="0"/>
              <a:t>– Κοινοτική Ψυχιατρική</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dirty="0" smtClean="0"/>
              <a:t>Κοινωνική </a:t>
            </a:r>
            <a:r>
              <a:rPr lang="el-GR" dirty="0" smtClean="0"/>
              <a:t>Ψυχιατρική</a:t>
            </a:r>
            <a:endParaRPr lang="en-US" sz="2800" b="0" dirty="0"/>
          </a:p>
        </p:txBody>
      </p:sp>
      <p:sp>
        <p:nvSpPr>
          <p:cNvPr id="9" name="Θέση περιεχομένου 8"/>
          <p:cNvSpPr>
            <a:spLocks noGrp="1"/>
          </p:cNvSpPr>
          <p:nvPr>
            <p:ph idx="1"/>
            <p:custDataLst>
              <p:tags r:id="rId3"/>
            </p:custDataLst>
          </p:nvPr>
        </p:nvSpPr>
        <p:spPr>
          <a:xfrm>
            <a:off x="503548" y="1772816"/>
            <a:ext cx="7920880" cy="2351139"/>
          </a:xfrm>
        </p:spPr>
        <p:txBody>
          <a:bodyPr>
            <a:noAutofit/>
          </a:bodyPr>
          <a:lstStyle/>
          <a:p>
            <a:pPr algn="ctr"/>
            <a:r>
              <a:rPr lang="el-GR" altLang="el-GR" i="1" kern="0" dirty="0">
                <a:solidFill>
                  <a:srgbClr val="000000"/>
                </a:solidFill>
                <a:ea typeface="+mj-ea"/>
                <a:cs typeface="Times New Roman" panose="02020603050405020304" pitchFamily="18" charset="0"/>
              </a:rPr>
              <a:t>Η κοινωνική ψυχιατρική είναι η σύγχρονη ψυχιατρική.</a:t>
            </a:r>
          </a:p>
          <a:p>
            <a:pPr algn="ctr"/>
            <a:r>
              <a:rPr lang="el-GR" altLang="el-GR" i="1" kern="0" dirty="0">
                <a:solidFill>
                  <a:srgbClr val="000000"/>
                </a:solidFill>
                <a:ea typeface="+mj-ea"/>
                <a:cs typeface="Times New Roman" panose="02020603050405020304" pitchFamily="18" charset="0"/>
              </a:rPr>
              <a:t>Γιατί είναι ευρύτατα γνωστό ότι η συμμετοχή των κοινωνικών παραγόντων είναι αναμφισβήτητη στην αιτιολογία και εξέλιξη της ψυχικής </a:t>
            </a:r>
            <a:r>
              <a:rPr lang="el-GR" altLang="el-GR" i="1" kern="0" dirty="0" smtClean="0">
                <a:solidFill>
                  <a:srgbClr val="000000"/>
                </a:solidFill>
                <a:ea typeface="+mj-ea"/>
                <a:cs typeface="Times New Roman" panose="02020603050405020304" pitchFamily="18" charset="0"/>
              </a:rPr>
              <a:t>διαταραχής.</a:t>
            </a:r>
            <a:endParaRPr lang="el-GR" altLang="el-GR" i="1" kern="0" dirty="0">
              <a:solidFill>
                <a:srgbClr val="000000"/>
              </a:solidFill>
              <a:ea typeface="+mj-ea"/>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a:t>
            </a:r>
            <a:r>
              <a:rPr lang="el-GR" sz="1400" dirty="0" smtClean="0"/>
              <a:t>–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Ο όρος κοινοτική ψυχιατρική αφορά την παροχή υπηρεσιών</a:t>
            </a: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r>
              <a:rPr lang="el-GR" altLang="el-GR" dirty="0"/>
              <a:t>Στους ασθενείς μέσα στην κοινότητα χωρίς να τους απομακρύνουμε από το φυσικό και κοινωνικό τους περιβάλλον και με την ενεργητική συμμετοχή της κοινότητας.</a:t>
            </a:r>
          </a:p>
          <a:p>
            <a:r>
              <a:rPr lang="el-GR" altLang="el-GR" dirty="0"/>
              <a:t>Υλοποιείται με τη δημιουργία εναλλακτικών προς το άσυλο μορφών περίθαλψης για τους ασθενείς μιας συγκεκριμένης πληθυσμιακής περιοχής.</a:t>
            </a: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a:t>
            </a:r>
            <a:r>
              <a:rPr lang="el-GR" sz="1400" dirty="0" smtClean="0"/>
              <a:t>–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Η ανάπτυξη γίνεται </a:t>
            </a:r>
            <a:r>
              <a:rPr lang="el-GR" dirty="0" smtClean="0"/>
              <a:t>σύμφωνα         </a:t>
            </a:r>
            <a:r>
              <a:rPr lang="el-GR" dirty="0"/>
              <a:t>με τις αρχές</a:t>
            </a: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r>
              <a:rPr lang="el-GR" altLang="el-GR" sz="2800" dirty="0"/>
              <a:t>Της </a:t>
            </a:r>
            <a:r>
              <a:rPr lang="el-GR" altLang="el-GR" sz="2800" dirty="0" err="1"/>
              <a:t>τομεοποίησης</a:t>
            </a:r>
            <a:r>
              <a:rPr lang="el-GR" altLang="el-GR" sz="2800" dirty="0"/>
              <a:t>,</a:t>
            </a:r>
          </a:p>
          <a:p>
            <a:endParaRPr lang="el-GR" altLang="el-GR" sz="2800" dirty="0"/>
          </a:p>
          <a:p>
            <a:r>
              <a:rPr lang="el-GR" altLang="el-GR" sz="2800" dirty="0"/>
              <a:t>Της συνέχειας στη φροντίδα του </a:t>
            </a:r>
            <a:r>
              <a:rPr lang="el-GR" altLang="el-GR" sz="2800" dirty="0" smtClean="0"/>
              <a:t>ασθενούς.</a:t>
            </a:r>
            <a:endParaRPr lang="el-GR" altLang="el-GR" sz="2800" dirty="0"/>
          </a:p>
          <a:p>
            <a:endParaRPr lang="el-GR" altLang="el-GR" sz="2800" dirty="0"/>
          </a:p>
          <a:p>
            <a:r>
              <a:rPr lang="el-GR" altLang="el-GR" sz="2800" dirty="0"/>
              <a:t>Της πλήρους και αποτελεσματικής  κάλυψης των αναγκών του </a:t>
            </a:r>
            <a:r>
              <a:rPr lang="el-GR" altLang="el-GR" sz="2800" dirty="0" smtClean="0"/>
              <a:t>πληθυσμού.</a:t>
            </a:r>
            <a:endParaRPr lang="el-GR" altLang="el-GR" sz="2800" dirty="0"/>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a:t>
            </a:r>
            <a:r>
              <a:rPr lang="el-GR" sz="1400" dirty="0" smtClean="0"/>
              <a:t>–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92894"/>
            <a:ext cx="8229600" cy="940966"/>
          </a:xfrm>
        </p:spPr>
        <p:txBody>
          <a:bodyPr>
            <a:noAutofit/>
          </a:bodyPr>
          <a:lstStyle/>
          <a:p>
            <a:r>
              <a:rPr lang="el-GR" dirty="0"/>
              <a:t>Η αρχή της </a:t>
            </a:r>
            <a:r>
              <a:rPr lang="el-GR" dirty="0" err="1"/>
              <a:t>τομεοποίησης</a:t>
            </a:r>
            <a:r>
              <a:rPr lang="el-GR" dirty="0"/>
              <a:t> αφορά</a:t>
            </a:r>
            <a:endParaRPr lang="en-US" sz="2800" b="0" dirty="0"/>
          </a:p>
        </p:txBody>
      </p:sp>
      <p:sp>
        <p:nvSpPr>
          <p:cNvPr id="9" name="Θέση περιεχομένου 8"/>
          <p:cNvSpPr>
            <a:spLocks noGrp="1"/>
          </p:cNvSpPr>
          <p:nvPr>
            <p:ph idx="1"/>
            <p:custDataLst>
              <p:tags r:id="rId3"/>
            </p:custDataLst>
          </p:nvPr>
        </p:nvSpPr>
        <p:spPr>
          <a:xfrm>
            <a:off x="457200" y="1916832"/>
            <a:ext cx="8147248" cy="2351139"/>
          </a:xfrm>
        </p:spPr>
        <p:txBody>
          <a:bodyPr>
            <a:noAutofit/>
          </a:bodyPr>
          <a:lstStyle/>
          <a:p>
            <a:pPr>
              <a:lnSpc>
                <a:spcPct val="90000"/>
              </a:lnSpc>
            </a:pPr>
            <a:r>
              <a:rPr lang="el-GR" altLang="el-GR" sz="2800" dirty="0"/>
              <a:t>Τη διαίρεση της χώρας σε πληθυσμιακές και αντίστοιχες γεωγραφικές </a:t>
            </a:r>
            <a:r>
              <a:rPr lang="el-GR" altLang="el-GR" sz="2800" dirty="0" smtClean="0"/>
              <a:t>περιοχές.</a:t>
            </a:r>
            <a:endParaRPr lang="el-GR" altLang="el-GR" sz="2800" dirty="0"/>
          </a:p>
          <a:p>
            <a:pPr>
              <a:lnSpc>
                <a:spcPct val="90000"/>
              </a:lnSpc>
            </a:pPr>
            <a:r>
              <a:rPr lang="el-GR" altLang="el-GR" sz="2800" dirty="0"/>
              <a:t>Και τον προσδιορισμό των πληθυσμών για τους οποίους σχεδιάζεται το σύστημα της παροχής των </a:t>
            </a:r>
            <a:r>
              <a:rPr lang="el-GR" altLang="el-GR" sz="2800" dirty="0" smtClean="0"/>
              <a:t>υπηρεσιών.</a:t>
            </a:r>
            <a:endParaRPr lang="el-GR" altLang="el-GR" sz="2800" dirty="0"/>
          </a:p>
          <a:p>
            <a:pPr>
              <a:lnSpc>
                <a:spcPct val="90000"/>
              </a:lnSpc>
            </a:pPr>
            <a:r>
              <a:rPr lang="el-GR" altLang="el-GR" sz="2800" dirty="0"/>
              <a:t>Δηλαδή των </a:t>
            </a:r>
            <a:r>
              <a:rPr lang="el-GR" altLang="el-GR" sz="2800" dirty="0" smtClean="0"/>
              <a:t>τομέων.</a:t>
            </a:r>
            <a:endParaRPr lang="el-GR" altLang="el-GR" sz="2800" dirty="0"/>
          </a:p>
          <a:p>
            <a:pPr>
              <a:lnSpc>
                <a:spcPct val="90000"/>
              </a:lnSpc>
            </a:pPr>
            <a:r>
              <a:rPr lang="el-GR" altLang="el-GR" sz="2800" dirty="0"/>
              <a:t>Ο πληθυσμός των τομέων θα πρέπει να κυμαίνεται από 50 – 150.000 κατοίκους.</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Κοινωνική – Κοινοτική Ψυχιατρική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9/2015 8:00:4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BA42B98-756C-42D2-8315-8ADBEE6E9F6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2657</Words>
  <Application>Microsoft Office PowerPoint</Application>
  <PresentationFormat>Προβολή στην οθόνη (4:3)</PresentationFormat>
  <Paragraphs>345</Paragraphs>
  <Slides>48</Slides>
  <Notes>48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48</vt:i4>
      </vt:variant>
    </vt:vector>
  </HeadingPairs>
  <TitlesOfParts>
    <vt:vector size="53"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Κοινωνική Ψυχιατρική</vt:lpstr>
      <vt:lpstr>Ο όρος κοινοτική ψυχιατρική αφορά την παροχή υπηρεσιών</vt:lpstr>
      <vt:lpstr>Η ανάπτυξη γίνεται σύμφωνα         με τις αρχές</vt:lpstr>
      <vt:lpstr>Η αρχή της τομεοποίησης αφορά</vt:lpstr>
      <vt:lpstr>Η αρχή της συνέχειας της φροντίδας του ασθενούς σημαίνει</vt:lpstr>
      <vt:lpstr>Η αρχή της αποτελεσματικής και πλήρους κάλυψης των αναγκών του πληθυσμού</vt:lpstr>
      <vt:lpstr>Η ψυχιατρική μεταρρύθμιση αποτελεί</vt:lpstr>
      <vt:lpstr>Εναλλακτικές - Κοινοτικές μορφές ψυχιατρικής περίθαλψης</vt:lpstr>
      <vt:lpstr>Αγωγή κοινότητας</vt:lpstr>
      <vt:lpstr>Η εργασία με την αγωγή κοινότητας απαιτεί</vt:lpstr>
      <vt:lpstr>Οι τρόποι εργασίας με τον πληθυσμό είναι</vt:lpstr>
      <vt:lpstr>Η πρώτη προσδοκία της αγωγής κοινότητας αφορά την πρόληψη</vt:lpstr>
      <vt:lpstr>Η παρέμβαση προλαβαίνει την εξέλιξη αυτή ως εξής</vt:lpstr>
      <vt:lpstr>Αντιμετώπιση Υποτροπής</vt:lpstr>
      <vt:lpstr>Αντίσταση</vt:lpstr>
      <vt:lpstr>Κατανόηση της Αντίστασης                   και Θεραπεία</vt:lpstr>
      <vt:lpstr>Μεταβίβαση (α)</vt:lpstr>
      <vt:lpstr>Μεταβίβαση (β)</vt:lpstr>
      <vt:lpstr>Μεταβίβαση (γ)</vt:lpstr>
      <vt:lpstr>Μεταβίβαση (δ)</vt:lpstr>
      <vt:lpstr>Αντιμεταβίβαση</vt:lpstr>
      <vt:lpstr>Μηχανισμοί Άμυνας του ΕΓΩ (α)</vt:lpstr>
      <vt:lpstr>Μηχανισμοί Άμυνας του ΕΓΩ(β)</vt:lpstr>
      <vt:lpstr>Μηχανισμοί Άμυνας του ΕΓΩ(γ)</vt:lpstr>
      <vt:lpstr>Μηχανισμοί Άμυνας του ΕΓΩ(δ)</vt:lpstr>
      <vt:lpstr>Είδη Μηχανισμών Άμυνας</vt:lpstr>
      <vt:lpstr>Αντιδραστικός σχηματισμός </vt:lpstr>
      <vt:lpstr>Μετουσίωση</vt:lpstr>
      <vt:lpstr>Προβολή </vt:lpstr>
      <vt:lpstr>Ενδοβολή</vt:lpstr>
      <vt:lpstr>Διχοτόμηση ή σχάση</vt:lpstr>
      <vt:lpstr>Αμφιθυμία</vt:lpstr>
      <vt:lpstr>Προβλητική ταύτιση (α)</vt:lpstr>
      <vt:lpstr>Προβλητική ταύτιση (β)</vt:lpstr>
      <vt:lpstr>Άρνηση ή διάψευση </vt:lpstr>
      <vt:lpstr>Απόσυρση </vt:lpstr>
      <vt:lpstr>Εξιδανίκευση και υποτίμηση </vt:lpstr>
      <vt:lpstr>Εκδραμάτιση </vt:lpstr>
      <vt:lpstr>Το μίσος για τον πατέρα σε διάφορες περιπτώσεις και τι σημαίνει (α) </vt:lpstr>
      <vt:lpstr>Το μίσος για τον πατέρα σε διάφορες περιπτώσεις και τι σημαίνει (β) </vt:lpstr>
      <vt:lpstr>Το μίσος για τον πατέρα σε διάφορες περιπτώσεις και τι σημαίνει (γ)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2015-09-02T17:01:07Z</dcterms:modified>
</cp:coreProperties>
</file>