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10" r:id="rId3"/>
    <p:sldId id="257" r:id="rId4"/>
    <p:sldId id="259" r:id="rId5"/>
    <p:sldId id="261" r:id="rId6"/>
    <p:sldId id="262" r:id="rId7"/>
    <p:sldId id="264" r:id="rId8"/>
    <p:sldId id="266" r:id="rId9"/>
    <p:sldId id="311" r:id="rId10"/>
    <p:sldId id="274" r:id="rId11"/>
    <p:sldId id="265" r:id="rId12"/>
    <p:sldId id="288" r:id="rId13"/>
    <p:sldId id="269" r:id="rId14"/>
    <p:sldId id="277" r:id="rId15"/>
    <p:sldId id="278" r:id="rId16"/>
    <p:sldId id="270" r:id="rId17"/>
    <p:sldId id="272" r:id="rId18"/>
    <p:sldId id="279" r:id="rId19"/>
    <p:sldId id="273" r:id="rId20"/>
    <p:sldId id="280"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917;&#915;&#915;&#929;&#913;&#934;&#913;%20JAN2014_Running\MALISSIOVA%20DOCS\TEI%20KARDITSA\&#924;&#913;&#920;&#919;&#924;&#913;&#932;&#913;\&#915;&#913;&#923;&#913;\&#917;&#929;&#915;&#913;&#931;&#932;&#919;&#929;&#921;&#927;\11%20&#929;&#933;&#928;&#913;&#925;&#932;&#917;&#931;%20&#915;&#913;&#923;&#913;&#922;&#932;&#927;&#931;\askisi.xlsb"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trendline>
            <c:trendlineType val="log"/>
            <c:dispRSqr val="1"/>
            <c:dispEq val="1"/>
            <c:trendlineLbl>
              <c:layout>
                <c:manualLayout>
                  <c:x val="0.5387911198600176"/>
                  <c:y val="-0.56936619577006531"/>
                </c:manualLayout>
              </c:layout>
              <c:numFmt formatCode="General" sourceLinked="0"/>
            </c:trendlineLbl>
          </c:trendline>
          <c:xVal>
            <c:numRef>
              <c:f>Φύλλο1!$I$7:$I$11</c:f>
              <c:numCache>
                <c:formatCode>General</c:formatCode>
                <c:ptCount val="5"/>
                <c:pt idx="0">
                  <c:v>5</c:v>
                </c:pt>
                <c:pt idx="1">
                  <c:v>10</c:v>
                </c:pt>
                <c:pt idx="2">
                  <c:v>25</c:v>
                </c:pt>
                <c:pt idx="3">
                  <c:v>50</c:v>
                </c:pt>
                <c:pt idx="4">
                  <c:v>100</c:v>
                </c:pt>
              </c:numCache>
            </c:numRef>
          </c:xVal>
          <c:yVal>
            <c:numRef>
              <c:f>Φύλλο1!$J$7:$J$11</c:f>
              <c:numCache>
                <c:formatCode>General</c:formatCode>
                <c:ptCount val="5"/>
                <c:pt idx="0">
                  <c:v>80.731251668001079</c:v>
                </c:pt>
                <c:pt idx="1">
                  <c:v>69.468908460101403</c:v>
                </c:pt>
                <c:pt idx="2">
                  <c:v>42.754203362690149</c:v>
                </c:pt>
                <c:pt idx="3">
                  <c:v>30.824659727782226</c:v>
                </c:pt>
                <c:pt idx="4">
                  <c:v>22.844942620763273</c:v>
                </c:pt>
              </c:numCache>
            </c:numRef>
          </c:yVal>
          <c:smooth val="0"/>
        </c:ser>
        <c:dLbls>
          <c:showLegendKey val="0"/>
          <c:showVal val="0"/>
          <c:showCatName val="0"/>
          <c:showSerName val="0"/>
          <c:showPercent val="0"/>
          <c:showBubbleSize val="0"/>
        </c:dLbls>
        <c:axId val="113709056"/>
        <c:axId val="113710592"/>
      </c:scatterChart>
      <c:valAx>
        <c:axId val="113709056"/>
        <c:scaling>
          <c:orientation val="minMax"/>
        </c:scaling>
        <c:delete val="0"/>
        <c:axPos val="b"/>
        <c:numFmt formatCode="General" sourceLinked="1"/>
        <c:majorTickMark val="out"/>
        <c:minorTickMark val="none"/>
        <c:tickLblPos val="nextTo"/>
        <c:crossAx val="113710592"/>
        <c:crosses val="autoZero"/>
        <c:crossBetween val="midCat"/>
      </c:valAx>
      <c:valAx>
        <c:axId val="113710592"/>
        <c:scaling>
          <c:orientation val="minMax"/>
        </c:scaling>
        <c:delete val="0"/>
        <c:axPos val="l"/>
        <c:majorGridlines/>
        <c:numFmt formatCode="General" sourceLinked="1"/>
        <c:majorTickMark val="out"/>
        <c:minorTickMark val="none"/>
        <c:tickLblPos val="nextTo"/>
        <c:crossAx val="113709056"/>
        <c:crosses val="autoZero"/>
        <c:crossBetween val="midCat"/>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hyperlink" Target="http://www.youtube.com/watch?v=_qFDOVpyW7Q" TargetMode="Externa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chart" Target="../charts/chart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7.xml"/><Relationship Id="rId5" Type="http://schemas.openxmlformats.org/officeDocument/2006/relationships/slideLayout" Target="../slideLayouts/slideLayout9.xml"/><Relationship Id="rId4"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1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a:t>
            </a:r>
            <a:r>
              <a:rPr lang="en-US" sz="2800" b="1" dirty="0" smtClean="0"/>
              <a:t>3 </a:t>
            </a:r>
            <a:r>
              <a:rPr lang="el-GR" sz="2800" b="1" dirty="0" smtClean="0"/>
              <a:t>(Μέρος Β):</a:t>
            </a:r>
            <a:r>
              <a:rPr lang="en-US" sz="2800" dirty="0" smtClean="0"/>
              <a:t> </a:t>
            </a:r>
            <a:r>
              <a:rPr lang="el-GR" altLang="el-GR" sz="2800" dirty="0" smtClean="0"/>
              <a:t>Προσδιορισμός Ρυπαντών Γάλακτος</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Αντιβιοτικά </a:t>
            </a:r>
            <a:r>
              <a:rPr lang="el-GR" altLang="el-GR" sz="4000" dirty="0" smtClean="0"/>
              <a:t>(2 </a:t>
            </a:r>
            <a:r>
              <a:rPr lang="el-GR" altLang="el-GR" sz="4000" dirty="0"/>
              <a:t>από 3)</a:t>
            </a:r>
            <a:endParaRPr lang="el-GR" sz="4000" dirty="0"/>
          </a:p>
        </p:txBody>
      </p:sp>
      <p:sp>
        <p:nvSpPr>
          <p:cNvPr id="2" name="Ορθογώνιο 1" descr="Για τα κατάλοιπα αντιβιοτικών υπάρχουν θεσπισμένα ανώτατα όρια (Maximum Residue Limits- MRLs) στον Κανονισμό 2377/1990 όπως τροποποιήθηκε και ισχύει. &#10;&#10;Οι μέθοδοι για τον προσδιορισμό αντιβιοτικών στο γάλα μπορεί να είναι ποιοτικές ή ποσοτικές. Η βιομηχανία γάλακτος συνήθως χρησιμοποιεί γρήγορες μεθόδους (rapid tests). Τα γρήγορα τεστ έχουν περιορισμένη αξιοπιστία και μπορεί να δίνουν ψευδώς αρνητικά / θετικά αποτελέσματα. Περισσότερο ακριβείς μέθοδοι θεωρούνται οι ραδιοανοσολογικές καθώς και η μέθοδος ELISA.&#10;"/>
          <p:cNvSpPr/>
          <p:nvPr/>
        </p:nvSpPr>
        <p:spPr>
          <a:xfrm>
            <a:off x="467544" y="1362248"/>
            <a:ext cx="8219256"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a:t>Για τα κατάλοιπα αντιβιοτικών υπάρχουν θεσπισμένα ανώτατα όρια (</a:t>
            </a:r>
            <a:r>
              <a:rPr lang="en-US" altLang="el-GR" sz="2400" dirty="0"/>
              <a:t>Maximum Residue Limits</a:t>
            </a:r>
            <a:r>
              <a:rPr lang="el-GR" altLang="el-GR" sz="2400" dirty="0"/>
              <a:t>- </a:t>
            </a:r>
            <a:r>
              <a:rPr lang="en-US" altLang="el-GR" sz="2400" dirty="0"/>
              <a:t>MRLs</a:t>
            </a:r>
            <a:r>
              <a:rPr lang="el-GR" altLang="el-GR" sz="2400" dirty="0"/>
              <a:t>) στον Κανονισμό 2377/1990 όπως τροποποιήθηκε και ισχύει. </a:t>
            </a:r>
            <a:endParaRPr lang="el-GR" altLang="el-GR" sz="2400" dirty="0" smtClean="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Οι μέθοδοι για τον προσδιορισμό αντιβιοτικών στο γάλα μπορεί να είναι ποιοτικές ή ποσοτικές. Η βιομηχανία γάλακτος συνήθως χρησιμοποιεί γρήγορες μεθόδους (</a:t>
            </a:r>
            <a:r>
              <a:rPr lang="en-US" altLang="el-GR" sz="2400" dirty="0"/>
              <a:t>rapid tests</a:t>
            </a:r>
            <a:r>
              <a:rPr lang="el-GR" altLang="el-GR" sz="2400" dirty="0"/>
              <a:t>). Τα γρήγορα τεστ έχουν περιορισμένη αξιοπιστία και μπορεί να δίνουν ψευδώς αρνητικά / θετικά αποτελέσματα. Περισσότερο ακριβείς μέθοδοι θεωρούνται οι </a:t>
            </a:r>
            <a:r>
              <a:rPr lang="el-GR" altLang="el-GR" sz="2400" dirty="0" err="1"/>
              <a:t>ραδιοανοσολογικές</a:t>
            </a:r>
            <a:r>
              <a:rPr lang="el-GR" altLang="el-GR" sz="2400" dirty="0"/>
              <a:t> καθώς και η μέθοδος </a:t>
            </a:r>
            <a:r>
              <a:rPr lang="en-US" altLang="el-GR" sz="2400" dirty="0"/>
              <a:t>ELISA</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Αντιβιοτικά </a:t>
            </a:r>
            <a:r>
              <a:rPr lang="el-GR" altLang="el-GR" sz="4000" dirty="0" smtClean="0"/>
              <a:t>(3 </a:t>
            </a:r>
            <a:r>
              <a:rPr lang="el-GR" altLang="el-GR" sz="4000" dirty="0"/>
              <a:t>από 3)</a:t>
            </a:r>
            <a:endParaRPr lang="el-GR" sz="4000" dirty="0"/>
          </a:p>
        </p:txBody>
      </p:sp>
      <p:sp>
        <p:nvSpPr>
          <p:cNvPr id="2" name="Ορθογώνιο 1" descr="Οι ταχείες μέθοδοι στηρίζονται στη χρήση ευαίσθητων στα αντιβιοτικά μικροοργανισμών (παραδείγματος χάριν B. Stearothermophilus). Η διαπίστωση ύπαρξης αντιβιοτικών οφείλεται στην παρεμπόδιση της δραστικότητας ή ανάπτυξης μικροοργανισμού που μπορεί να οδηγήσει στη μη παραγωγή οξέος, την έλλειψη ικανότητας για αναγωγή χρωστικών και την παρεμπόδιση της ανάπτυξης του μικροοργανισμού σε υποστρώματα. &#10;&#10;Ως μέθοδος αναφοράς για  επιβεβαίωση των αποτελεσμάτων και για την ποσοτικοποίηση χρησιμοποιείται κυρίως η HPLC. &#10;"/>
          <p:cNvSpPr/>
          <p:nvPr/>
        </p:nvSpPr>
        <p:spPr>
          <a:xfrm>
            <a:off x="467544" y="1484784"/>
            <a:ext cx="8219256"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a:t>Οι ταχείες μέθοδοι στηρίζονται στη χρήση ευαίσθητων στα αντιβιοτικά μικροοργανισμών (π.χ. </a:t>
            </a:r>
            <a:r>
              <a:rPr lang="en-US" altLang="el-GR" sz="2400" i="1" dirty="0"/>
              <a:t>B</a:t>
            </a:r>
            <a:r>
              <a:rPr lang="el-GR" altLang="el-GR" sz="2400" i="1" dirty="0"/>
              <a:t>. </a:t>
            </a:r>
            <a:r>
              <a:rPr lang="en-US" altLang="el-GR" sz="2400" i="1" dirty="0" err="1"/>
              <a:t>Stearothermophilus</a:t>
            </a:r>
            <a:r>
              <a:rPr lang="el-GR" altLang="el-GR" sz="2400" dirty="0"/>
              <a:t>). Η διαπίστωση ύπαρξης αντιβιοτικών οφείλεται στην παρεμπόδιση της δραστικότητας ή ανάπτυξης μικροοργανισμού που μπορεί να οδηγήσει στη μη παραγωγή οξέος, την έλλειψη ικανότητας για αναγωγή χρωστικών και την παρεμπόδιση της ανάπτυξης του μικροοργανισμού σε υποστρώματα. </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Ως μέθοδος αναφοράς για  επιβεβαίωση των αποτελεσμάτων και για την ποσοτικοποίηση χρησιμοποιείται κυρίως η </a:t>
            </a:r>
            <a:r>
              <a:rPr lang="en-US" altLang="el-GR" sz="2400" dirty="0"/>
              <a:t>HPLC</a:t>
            </a:r>
            <a:r>
              <a:rPr lang="el-GR" altLang="el-GR" sz="24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00404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Αφλατοξίνες (1 από 2)</a:t>
            </a:r>
            <a:endParaRPr lang="el-GR" sz="4000" dirty="0"/>
          </a:p>
        </p:txBody>
      </p:sp>
      <p:sp>
        <p:nvSpPr>
          <p:cNvPr id="4" name="Ορθογώνιο 3" descr="Ζωοτροφές μολυσμένες με μύκητες (Aspergillus flavus), μπορεί να περιέχουν μυκοτοξίνες (Αφλατοξίνες Β1, Β2). Όταν αυτές  καταναλώνονται από τα ζώα,  οι τοξίνες μεταβολίζονται στον οργανισμό του ζώου και εκκρίνονται στο γάλα με τη μορφή Αφλατοξίνης Μ1, Μ2. &#10;&#10;Η διατροφή των ζώων με μολυσμένες με αφλατοξίνες ζωοτροφές οδηγεί στη μείωση της γαλακτοπαραγωγής. &#10;&#10;Οι αφλατοξίνες ενοχοποιούνται για καρκινογένεση, λόγω αθροιστικής τους δράσης στον ανθρώπινο οργανισμό (ήπαρ).&#10;&#10; Οι διάφορες τεχνολογικές παρεμβάσεις (παραδείγματος χάριν παστερίωση) δεν καταστρέφουν τις αφλατοξίνες στο γάλα. &#10;"/>
          <p:cNvSpPr/>
          <p:nvPr/>
        </p:nvSpPr>
        <p:spPr>
          <a:xfrm>
            <a:off x="467544" y="1048668"/>
            <a:ext cx="8219256"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Ζωοτροφές μολυσμένες με μύκητες (</a:t>
            </a:r>
            <a:r>
              <a:rPr lang="en-US" altLang="el-GR" sz="2400" dirty="0" err="1"/>
              <a:t>Aspergillus</a:t>
            </a:r>
            <a:r>
              <a:rPr lang="en-US" altLang="el-GR" sz="2400" dirty="0"/>
              <a:t> </a:t>
            </a:r>
            <a:r>
              <a:rPr lang="en-US" altLang="el-GR" sz="2400" dirty="0" err="1"/>
              <a:t>flavus</a:t>
            </a:r>
            <a:r>
              <a:rPr lang="el-GR" altLang="el-GR" sz="2400" dirty="0"/>
              <a:t>), μπορεί να περιέχουν </a:t>
            </a:r>
            <a:r>
              <a:rPr lang="el-GR" altLang="el-GR" sz="2400" dirty="0" err="1"/>
              <a:t>μυκοτοξίνες</a:t>
            </a:r>
            <a:r>
              <a:rPr lang="el-GR" altLang="el-GR" sz="2400" dirty="0"/>
              <a:t> (Αφλατοξίνες Β1, Β2). Όταν αυτές  καταναλώνονται από τα ζώα,  οι τοξίνες μεταβολίζονται στον οργανισμό του ζώου και εκκρίνονται στο γάλα</a:t>
            </a:r>
            <a:r>
              <a:rPr lang="el-GR" altLang="el-GR" sz="2400" b="1" dirty="0"/>
              <a:t> </a:t>
            </a:r>
            <a:r>
              <a:rPr lang="el-GR" altLang="el-GR" sz="2400" dirty="0"/>
              <a:t>με τη μορφή </a:t>
            </a:r>
            <a:r>
              <a:rPr lang="el-GR" altLang="el-GR" sz="2400" dirty="0" err="1"/>
              <a:t>Αφλατοξίνης</a:t>
            </a:r>
            <a:r>
              <a:rPr lang="el-GR" altLang="el-GR" sz="2400" dirty="0"/>
              <a:t> Μ1, Μ2. </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Η διατροφή των ζώων με μολυσμένες με </a:t>
            </a:r>
            <a:r>
              <a:rPr lang="el-GR" altLang="el-GR" sz="2400" dirty="0" err="1"/>
              <a:t>αφλατοξίνες</a:t>
            </a:r>
            <a:r>
              <a:rPr lang="el-GR" altLang="el-GR" sz="2400" dirty="0"/>
              <a:t> ζωοτροφές οδηγεί στη μείωση της γαλακτοπαραγωγής. </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Οι </a:t>
            </a:r>
            <a:r>
              <a:rPr lang="el-GR" altLang="el-GR" sz="2400" dirty="0" err="1"/>
              <a:t>αφλατοξίνες</a:t>
            </a:r>
            <a:r>
              <a:rPr lang="el-GR" altLang="el-GR" sz="2400" dirty="0"/>
              <a:t> ενοχοποιούνται για καρκινογένεση, λόγω αθροιστικής τους δράσης στον ανθρώπινο οργανισμό (ήπαρ).</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 Οι διάφορες τεχνολογικές παρεμβάσεις (π.χ. παστερίωση) δεν καταστρέφουν τις </a:t>
            </a:r>
            <a:r>
              <a:rPr lang="el-GR" altLang="el-GR" sz="2400" dirty="0" err="1"/>
              <a:t>αφλατοξίνες</a:t>
            </a:r>
            <a:r>
              <a:rPr lang="el-GR" altLang="el-GR" sz="2400" dirty="0"/>
              <a:t> στο γάλα. </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Αφλατοξίνες (2 από 2)</a:t>
            </a:r>
            <a:endParaRPr lang="el-GR" sz="4000" dirty="0"/>
          </a:p>
        </p:txBody>
      </p:sp>
      <p:sp>
        <p:nvSpPr>
          <p:cNvPr id="2" name="Ορθογώνιο 1" descr="Υπάρχουν θεσπισμένα ανώτατα όρια (μηδέν κόμμα μηδέν πέντε μg/kg) στην νομοθεσία τροφίμων (Κανονισμός 1881/2006 όπως τροποποιήθηκε και ισχύει).&#10;&#10;Οι μέθοδοι για τον προσδιορισμό αφλατοξινών στο γάλα και τα προϊόντα του μπορεί να είναι ραδιοανοσολογικές, μέθοδοι ELISA που χαρακτηρίζονται ως μέθοδοι διαλογής. Για την επιβεβαίωση χρησιμοποιείται ως μέθοδος επιλογής η HPLC. &#10;"/>
          <p:cNvSpPr/>
          <p:nvPr/>
        </p:nvSpPr>
        <p:spPr>
          <a:xfrm>
            <a:off x="467544" y="1844824"/>
            <a:ext cx="8219256" cy="3046988"/>
          </a:xfrm>
          <a:prstGeom prst="rect">
            <a:avLst/>
          </a:prstGeom>
        </p:spPr>
        <p:txBody>
          <a:bodyPr wrap="square">
            <a:spAutoFit/>
          </a:bodyPr>
          <a:lstStyle/>
          <a:p>
            <a:pPr marL="285750" indent="-285750">
              <a:buFont typeface="Arial" panose="020B0604020202020204" pitchFamily="34" charset="0"/>
              <a:buChar char="•"/>
            </a:pPr>
            <a:r>
              <a:rPr lang="el-GR" altLang="el-GR" sz="2400" dirty="0"/>
              <a:t>Υπάρχουν θεσπισμένα ανώτατα όρια (0.05 </a:t>
            </a:r>
            <a:r>
              <a:rPr lang="el-GR" altLang="el-GR" sz="2400" dirty="0" err="1"/>
              <a:t>μg</a:t>
            </a:r>
            <a:r>
              <a:rPr lang="el-GR" altLang="el-GR" sz="2400" dirty="0"/>
              <a:t>/</a:t>
            </a:r>
            <a:r>
              <a:rPr lang="el-GR" altLang="el-GR" sz="2400" dirty="0" err="1"/>
              <a:t>kg</a:t>
            </a:r>
            <a:r>
              <a:rPr lang="el-GR" altLang="el-GR" sz="2400" dirty="0"/>
              <a:t>) στην νομοθεσία τροφίμων (Κανονισμός 1881/2006 όπως τροποποιήθηκε και ισχύει).</a:t>
            </a:r>
          </a:p>
          <a:p>
            <a:pPr marL="285750" indent="-285750">
              <a:buFont typeface="Arial" panose="020B0604020202020204" pitchFamily="34" charset="0"/>
              <a:buChar char="•"/>
            </a:pPr>
            <a:endParaRPr lang="el-GR" altLang="el-GR" sz="2400" dirty="0"/>
          </a:p>
          <a:p>
            <a:pPr marL="285750" indent="-285750">
              <a:buFont typeface="Arial" panose="020B0604020202020204" pitchFamily="34" charset="0"/>
              <a:buChar char="•"/>
            </a:pPr>
            <a:r>
              <a:rPr lang="el-GR" altLang="el-GR" sz="2400" dirty="0"/>
              <a:t>Οι μέθοδοι για τον προσδιορισμό </a:t>
            </a:r>
            <a:r>
              <a:rPr lang="el-GR" altLang="el-GR" sz="2400" dirty="0" err="1"/>
              <a:t>αφλατοξινών</a:t>
            </a:r>
            <a:r>
              <a:rPr lang="el-GR" altLang="el-GR" sz="2400" dirty="0"/>
              <a:t> στο γάλα και τα προϊόντα του μπορεί να είναι </a:t>
            </a:r>
            <a:r>
              <a:rPr lang="el-GR" altLang="el-GR" sz="2400" dirty="0" err="1"/>
              <a:t>ραδιοανοσολογικές</a:t>
            </a:r>
            <a:r>
              <a:rPr lang="el-GR" altLang="el-GR" sz="2400" dirty="0"/>
              <a:t>, μέθοδοι </a:t>
            </a:r>
            <a:r>
              <a:rPr lang="en-US" altLang="el-GR" sz="2400" dirty="0"/>
              <a:t>ELISA </a:t>
            </a:r>
            <a:r>
              <a:rPr lang="el-GR" altLang="el-GR" sz="2400" dirty="0"/>
              <a:t>που χαρακτηρίζονται ως μέθοδοι διαλογής. Για την επιβεβαίωση χρησιμοποιείται ως μέθοδος επιλογής η </a:t>
            </a:r>
            <a:r>
              <a:rPr lang="en-US" altLang="el-GR" sz="2400" dirty="0"/>
              <a:t>HPLC.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Πειραματικό Μέρος </a:t>
            </a:r>
            <a:r>
              <a:rPr lang="el-GR" altLang="el-GR" sz="4000" dirty="0" smtClean="0"/>
              <a:t> (1 από 5)</a:t>
            </a:r>
            <a:endParaRPr lang="el-GR" sz="4000" dirty="0"/>
          </a:p>
        </p:txBody>
      </p:sp>
      <p:sp>
        <p:nvSpPr>
          <p:cNvPr id="13" name="Rectangle 3" descr="Εφαρμογή ELISA για ποσοτικοποίηση Αφλατοξίνης Μ1.&#10;&#10;http://www.youtube.com/watch?v=_qFDOVpyW7Q&#10;&#10;"/>
          <p:cNvSpPr>
            <a:spLocks noGrp="1" noChangeArrowheads="1"/>
          </p:cNvSpPr>
          <p:nvPr>
            <p:ph type="body" idx="1"/>
          </p:nvPr>
        </p:nvSpPr>
        <p:spPr>
          <a:xfrm>
            <a:off x="467544" y="2060848"/>
            <a:ext cx="8219256" cy="2088232"/>
          </a:xfrm>
        </p:spPr>
        <p:txBody>
          <a:bodyPr>
            <a:noAutofit/>
          </a:bodyPr>
          <a:lstStyle/>
          <a:p>
            <a:pPr algn="ctr"/>
            <a:r>
              <a:rPr lang="el-GR" altLang="el-GR" sz="2800" b="0" dirty="0"/>
              <a:t>Εφαρμογή </a:t>
            </a:r>
            <a:r>
              <a:rPr lang="en-GB" altLang="el-GR" sz="2800" b="0" dirty="0"/>
              <a:t>ELISA </a:t>
            </a:r>
            <a:r>
              <a:rPr lang="el-GR" altLang="el-GR" sz="2800" b="0" dirty="0"/>
              <a:t>για ποσοτικοποίηση </a:t>
            </a:r>
            <a:r>
              <a:rPr lang="el-GR" altLang="el-GR" sz="2800" b="0" dirty="0" err="1"/>
              <a:t>Αφλατοξίνης</a:t>
            </a:r>
            <a:r>
              <a:rPr lang="el-GR" altLang="el-GR" sz="2800" b="0" dirty="0"/>
              <a:t> </a:t>
            </a:r>
            <a:r>
              <a:rPr lang="el-GR" altLang="el-GR" sz="2800" b="0" dirty="0" smtClean="0"/>
              <a:t>Μ1.</a:t>
            </a:r>
            <a:endParaRPr lang="el-GR" altLang="el-GR" sz="2800" b="0" dirty="0"/>
          </a:p>
          <a:p>
            <a:pPr algn="ctr"/>
            <a:endParaRPr lang="el-GR" altLang="el-GR" sz="2800" b="0" dirty="0"/>
          </a:p>
          <a:p>
            <a:r>
              <a:rPr lang="en-GB" altLang="el-GR" sz="2800" b="0" dirty="0">
                <a:hlinkClick r:id="rId5"/>
              </a:rPr>
              <a:t>http://www.youtube.com/watch?v=_qFDOVpyW7Q</a:t>
            </a:r>
            <a:endParaRPr lang="en-GB" altLang="el-GR" sz="2800" b="0" dirty="0"/>
          </a:p>
          <a:p>
            <a:endParaRPr lang="en-GB" altLang="el-GR" sz="2800"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Πειραματικό Μέρος  </a:t>
            </a:r>
            <a:r>
              <a:rPr lang="el-GR" altLang="el-GR" sz="4000" dirty="0" smtClean="0"/>
              <a:t>(2 </a:t>
            </a:r>
            <a:r>
              <a:rPr lang="el-GR" altLang="el-GR" sz="4000" dirty="0"/>
              <a:t>από </a:t>
            </a:r>
            <a:r>
              <a:rPr lang="el-GR" altLang="el-GR" sz="4000" dirty="0" smtClean="0"/>
              <a:t>5)</a:t>
            </a:r>
            <a:endParaRPr lang="el-GR" sz="4000" dirty="0"/>
          </a:p>
        </p:txBody>
      </p:sp>
      <p:sp>
        <p:nvSpPr>
          <p:cNvPr id="3" name="Ορθογώνιο 2" descr="."/>
          <p:cNvSpPr/>
          <p:nvPr/>
        </p:nvSpPr>
        <p:spPr>
          <a:xfrm>
            <a:off x="467544" y="1348084"/>
            <a:ext cx="8219256" cy="424732"/>
          </a:xfrm>
          <a:prstGeom prst="rect">
            <a:avLst/>
          </a:prstGeom>
        </p:spPr>
        <p:txBody>
          <a:bodyPr wrap="square">
            <a:spAutoFit/>
          </a:bodyPr>
          <a:lstStyle/>
          <a:p>
            <a:pPr marL="342900" indent="-342900">
              <a:lnSpc>
                <a:spcPct val="90000"/>
              </a:lnSpc>
              <a:spcBef>
                <a:spcPct val="20000"/>
              </a:spcBef>
              <a:buFont typeface="Arial" panose="020B0604020202020204" pitchFamily="34" charset="0"/>
              <a:buChar char="•"/>
            </a:pPr>
            <a:r>
              <a:rPr lang="el-GR" altLang="el-GR" sz="2400" dirty="0"/>
              <a:t>Αποτελέσματα </a:t>
            </a:r>
            <a:r>
              <a:rPr lang="el-GR" altLang="el-GR" sz="2400" dirty="0" err="1" smtClean="0"/>
              <a:t>φωτομέτρησης</a:t>
            </a:r>
            <a:r>
              <a:rPr lang="el-GR" altLang="el-GR" sz="2400" dirty="0" smtClean="0"/>
              <a:t>.</a:t>
            </a:r>
          </a:p>
        </p:txBody>
      </p:sp>
      <p:graphicFrame>
        <p:nvGraphicFramePr>
          <p:cNvPr id="8" name="3 - Πίνακας" descr="Πίνακας, Αποτελέσματα φωτομέτρησης.&#10;"/>
          <p:cNvGraphicFramePr>
            <a:graphicFrameLocks noGrp="1"/>
          </p:cNvGraphicFramePr>
          <p:nvPr>
            <p:custDataLst>
              <p:tags r:id="rId3"/>
            </p:custDataLst>
            <p:extLst>
              <p:ext uri="{D42A27DB-BD31-4B8C-83A1-F6EECF244321}">
                <p14:modId xmlns:p14="http://schemas.microsoft.com/office/powerpoint/2010/main" val="4287418915"/>
              </p:ext>
            </p:extLst>
          </p:nvPr>
        </p:nvGraphicFramePr>
        <p:xfrm>
          <a:off x="2412776" y="2058888"/>
          <a:ext cx="4535488" cy="3962400"/>
        </p:xfrm>
        <a:graphic>
          <a:graphicData uri="http://schemas.openxmlformats.org/drawingml/2006/table">
            <a:tbl>
              <a:tblPr firstRow="1"/>
              <a:tblGrid>
                <a:gridCol w="2267744"/>
                <a:gridCol w="2267744"/>
              </a:tblGrid>
              <a:tr h="265876">
                <a:tc>
                  <a:txBody>
                    <a:bodyPr/>
                    <a:lstStyle/>
                    <a:p>
                      <a:pPr algn="l" fontAlgn="b"/>
                      <a:r>
                        <a:rPr lang="en-GB" sz="2000" b="0" i="0" u="none" strike="noStrike" dirty="0">
                          <a:solidFill>
                            <a:srgbClr val="000000"/>
                          </a:solidFill>
                          <a:latin typeface="Calibri"/>
                        </a:rPr>
                        <a:t>STD 1</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1.875</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dirty="0">
                          <a:solidFill>
                            <a:srgbClr val="000000"/>
                          </a:solidFill>
                          <a:latin typeface="Calibri"/>
                        </a:rPr>
                        <a:t>2</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1.514</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dirty="0">
                          <a:solidFill>
                            <a:srgbClr val="000000"/>
                          </a:solidFill>
                          <a:latin typeface="Calibri"/>
                        </a:rPr>
                        <a:t>3</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1.3</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dirty="0">
                          <a:solidFill>
                            <a:srgbClr val="000000"/>
                          </a:solidFill>
                          <a:latin typeface="Calibri"/>
                        </a:rPr>
                        <a:t>4</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0.803</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dirty="0">
                          <a:solidFill>
                            <a:srgbClr val="000000"/>
                          </a:solidFill>
                          <a:latin typeface="Calibri"/>
                        </a:rPr>
                        <a:t>5</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0.578</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dirty="0">
                          <a:solidFill>
                            <a:srgbClr val="000000"/>
                          </a:solidFill>
                          <a:latin typeface="Calibri"/>
                        </a:rPr>
                        <a:t>6</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0.429</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endParaRPr lang="en-GB"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2000" b="0" i="0" u="none" strike="noStrike" dirty="0">
                        <a:solidFill>
                          <a:srgbClr val="000000"/>
                        </a:solidFill>
                        <a:latin typeface="Calibri"/>
                      </a:endParaRP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dirty="0">
                          <a:solidFill>
                            <a:srgbClr val="000000"/>
                          </a:solidFill>
                          <a:latin typeface="Calibri"/>
                        </a:rPr>
                        <a:t>101</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0.296</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a:solidFill>
                            <a:srgbClr val="000000"/>
                          </a:solidFill>
                          <a:latin typeface="Calibri"/>
                        </a:rPr>
                        <a:t>102</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1.543</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dirty="0">
                          <a:solidFill>
                            <a:srgbClr val="000000"/>
                          </a:solidFill>
                          <a:latin typeface="Calibri"/>
                        </a:rPr>
                        <a:t>103</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1.204</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a:solidFill>
                            <a:srgbClr val="000000"/>
                          </a:solidFill>
                          <a:latin typeface="Calibri"/>
                        </a:rPr>
                        <a:t>104</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0.579</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a:solidFill>
                            <a:srgbClr val="000000"/>
                          </a:solidFill>
                          <a:latin typeface="Calibri"/>
                        </a:rPr>
                        <a:t>105</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0.324</a:t>
                      </a:r>
                    </a:p>
                  </a:txBody>
                  <a:tcPr marL="0" marR="0" marT="0" marB="0" anchor="b">
                    <a:lnL>
                      <a:noFill/>
                    </a:lnL>
                    <a:lnR>
                      <a:noFill/>
                    </a:lnR>
                    <a:lnT>
                      <a:noFill/>
                    </a:lnT>
                    <a:lnB>
                      <a:noFill/>
                    </a:lnB>
                    <a:solidFill>
                      <a:schemeClr val="tx1">
                        <a:lumMod val="50000"/>
                        <a:lumOff val="50000"/>
                      </a:schemeClr>
                    </a:solidFill>
                  </a:tcPr>
                </a:tc>
              </a:tr>
              <a:tr h="265876">
                <a:tc>
                  <a:txBody>
                    <a:bodyPr/>
                    <a:lstStyle/>
                    <a:p>
                      <a:pPr algn="l" fontAlgn="b"/>
                      <a:r>
                        <a:rPr lang="en-GB" sz="2000" b="0" i="0" u="none" strike="noStrike" dirty="0">
                          <a:solidFill>
                            <a:srgbClr val="000000"/>
                          </a:solidFill>
                          <a:latin typeface="Calibri"/>
                        </a:rPr>
                        <a:t>106</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1.975</a:t>
                      </a:r>
                    </a:p>
                  </a:txBody>
                  <a:tcPr marL="0" marR="0" marT="0" marB="0" anchor="b">
                    <a:lnL>
                      <a:noFill/>
                    </a:lnL>
                    <a:lnR>
                      <a:noFill/>
                    </a:lnR>
                    <a:lnT>
                      <a:noFill/>
                    </a:lnT>
                    <a:lnB>
                      <a:noFill/>
                    </a:lnB>
                    <a:solidFill>
                      <a:schemeClr val="tx1">
                        <a:lumMod val="50000"/>
                        <a:lumOff val="50000"/>
                      </a:schemeClr>
                    </a:solidFill>
                  </a:tcPr>
                </a:tc>
              </a:tr>
            </a:tbl>
          </a:graphicData>
        </a:graphic>
      </p:graphicFrame>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Πειραματικό Μέρος  </a:t>
            </a:r>
            <a:r>
              <a:rPr lang="el-GR" altLang="el-GR" dirty="0" smtClean="0"/>
              <a:t>(3 </a:t>
            </a:r>
            <a:r>
              <a:rPr lang="el-GR" altLang="el-GR" dirty="0"/>
              <a:t>από </a:t>
            </a:r>
            <a:r>
              <a:rPr lang="el-GR" altLang="el-GR" dirty="0" smtClean="0"/>
              <a:t>5)</a:t>
            </a:r>
            <a:endParaRPr lang="el-GR" dirty="0"/>
          </a:p>
        </p:txBody>
      </p:sp>
      <p:sp>
        <p:nvSpPr>
          <p:cNvPr id="2" name="Ορθογώνιο 1" descr="."/>
          <p:cNvSpPr/>
          <p:nvPr/>
        </p:nvSpPr>
        <p:spPr>
          <a:xfrm>
            <a:off x="467544" y="1095127"/>
            <a:ext cx="8219256" cy="461665"/>
          </a:xfrm>
          <a:prstGeom prst="rect">
            <a:avLst/>
          </a:prstGeom>
        </p:spPr>
        <p:txBody>
          <a:bodyPr wrap="square">
            <a:spAutoFit/>
          </a:bodyPr>
          <a:lstStyle/>
          <a:p>
            <a:pPr marL="342900" indent="-342900">
              <a:buFont typeface="Arial" panose="020B0604020202020204" pitchFamily="34" charset="0"/>
              <a:buChar char="•"/>
            </a:pPr>
            <a:r>
              <a:rPr lang="el-GR" altLang="el-GR" sz="2400" dirty="0"/>
              <a:t>Σχετική </a:t>
            </a:r>
            <a:r>
              <a:rPr lang="el-GR" altLang="el-GR" sz="2400" dirty="0" smtClean="0"/>
              <a:t>Απορρόφηση. </a:t>
            </a:r>
            <a:endParaRPr lang="el-GR" sz="2400" dirty="0"/>
          </a:p>
        </p:txBody>
      </p:sp>
      <p:graphicFrame>
        <p:nvGraphicFramePr>
          <p:cNvPr id="8" name="3 - Πίνακας" descr="Πίνακας, Σχετικής Απορρόφησης. &#10;"/>
          <p:cNvGraphicFramePr>
            <a:graphicFrameLocks noGrp="1"/>
          </p:cNvGraphicFramePr>
          <p:nvPr>
            <p:custDataLst>
              <p:tags r:id="rId3"/>
            </p:custDataLst>
            <p:extLst>
              <p:ext uri="{D42A27DB-BD31-4B8C-83A1-F6EECF244321}">
                <p14:modId xmlns:p14="http://schemas.microsoft.com/office/powerpoint/2010/main" val="909865663"/>
              </p:ext>
            </p:extLst>
          </p:nvPr>
        </p:nvGraphicFramePr>
        <p:xfrm>
          <a:off x="755650" y="1700213"/>
          <a:ext cx="7920036" cy="4392612"/>
        </p:xfrm>
        <a:graphic>
          <a:graphicData uri="http://schemas.openxmlformats.org/drawingml/2006/table">
            <a:tbl>
              <a:tblPr firstRow="1"/>
              <a:tblGrid>
                <a:gridCol w="1320006"/>
                <a:gridCol w="1320006"/>
                <a:gridCol w="1320006"/>
                <a:gridCol w="1320006"/>
                <a:gridCol w="1320006"/>
                <a:gridCol w="1320006"/>
              </a:tblGrid>
              <a:tr h="627516">
                <a:tc>
                  <a:txBody>
                    <a:bodyPr/>
                    <a:lstStyle/>
                    <a:p>
                      <a:pPr algn="l" fontAlgn="b"/>
                      <a:r>
                        <a:rPr lang="en-GB" sz="2000" b="0" i="0" u="none" strike="noStrike" dirty="0">
                          <a:solidFill>
                            <a:srgbClr val="000000"/>
                          </a:solidFill>
                          <a:latin typeface="Calibri"/>
                        </a:rPr>
                        <a:t>ng/l</a:t>
                      </a:r>
                    </a:p>
                  </a:txBody>
                  <a:tcPr marL="0" marR="0" marT="0" marB="0" anchor="b">
                    <a:lnL>
                      <a:noFill/>
                    </a:lnL>
                    <a:lnR>
                      <a:noFill/>
                    </a:lnR>
                    <a:lnT>
                      <a:noFill/>
                    </a:lnT>
                    <a:lnB>
                      <a:noFill/>
                    </a:lnB>
                  </a:tcPr>
                </a:tc>
                <a:tc>
                  <a:txBody>
                    <a:bodyPr/>
                    <a:lstStyle/>
                    <a:p>
                      <a:pPr algn="l" fontAlgn="b"/>
                      <a:endParaRPr lang="en-GB"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2000" b="0" i="0" u="none" strike="noStrike">
                          <a:solidFill>
                            <a:srgbClr val="000000"/>
                          </a:solidFill>
                          <a:latin typeface="Calibri"/>
                        </a:rPr>
                        <a:t>Abs1</a:t>
                      </a: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2000" b="0" i="0" u="none" strike="noStrike">
                          <a:solidFill>
                            <a:srgbClr val="000000"/>
                          </a:solidFill>
                          <a:latin typeface="Calibri"/>
                        </a:rPr>
                        <a:t>Abs MO</a:t>
                      </a:r>
                    </a:p>
                  </a:txBody>
                  <a:tcPr marL="0" marR="0" marT="0" marB="0" anchor="b">
                    <a:lnL>
                      <a:noFill/>
                    </a:lnL>
                    <a:lnR>
                      <a:noFill/>
                    </a:lnR>
                    <a:lnT>
                      <a:noFill/>
                    </a:lnT>
                    <a:lnB>
                      <a:noFill/>
                    </a:lnB>
                  </a:tcPr>
                </a:tc>
                <a:tc>
                  <a:txBody>
                    <a:bodyPr/>
                    <a:lstStyle/>
                    <a:p>
                      <a:pPr algn="l" fontAlgn="b"/>
                      <a:r>
                        <a:rPr lang="en-GB" sz="2000" b="0" i="0" u="none" strike="noStrike">
                          <a:solidFill>
                            <a:srgbClr val="000000"/>
                          </a:solidFill>
                          <a:latin typeface="Calibri"/>
                        </a:rPr>
                        <a:t>B/Bo*100</a:t>
                      </a:r>
                    </a:p>
                  </a:txBody>
                  <a:tcPr marL="0" marR="0" marT="0" marB="0" anchor="b">
                    <a:lnL>
                      <a:noFill/>
                    </a:lnL>
                    <a:lnR>
                      <a:noFill/>
                    </a:lnR>
                    <a:lnT>
                      <a:noFill/>
                    </a:lnT>
                    <a:lnB>
                      <a:noFill/>
                    </a:lnB>
                  </a:tcPr>
                </a:tc>
              </a:tr>
              <a:tr h="627516">
                <a:tc>
                  <a:txBody>
                    <a:bodyPr/>
                    <a:lstStyle/>
                    <a:p>
                      <a:pPr algn="r" fontAlgn="b"/>
                      <a:r>
                        <a:rPr lang="en-GB" sz="20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r>
                        <a:rPr lang="en-GB" sz="2000" b="0" i="0" u="none" strike="noStrike" dirty="0">
                          <a:solidFill>
                            <a:srgbClr val="000000"/>
                          </a:solidFill>
                          <a:latin typeface="Calibri"/>
                        </a:rPr>
                        <a:t>STD 1</a:t>
                      </a: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1.875</a:t>
                      </a:r>
                    </a:p>
                  </a:txBody>
                  <a:tcPr marL="0" marR="0" marT="0" marB="0" anchor="b">
                    <a:lnL>
                      <a:noFill/>
                    </a:lnL>
                    <a:lnR>
                      <a:noFill/>
                    </a:lnR>
                    <a:lnT>
                      <a:noFill/>
                    </a:lnT>
                    <a:lnB>
                      <a:noFill/>
                    </a:lnB>
                    <a:solidFill>
                      <a:schemeClr val="tx1">
                        <a:lumMod val="50000"/>
                        <a:lumOff val="50000"/>
                      </a:schemeClr>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1.875</a:t>
                      </a:r>
                    </a:p>
                  </a:txBody>
                  <a:tcPr marL="0" marR="0" marT="0" marB="0" anchor="b">
                    <a:lnL>
                      <a:noFill/>
                    </a:lnL>
                    <a:lnR>
                      <a:noFill/>
                    </a:lnR>
                    <a:lnT>
                      <a:noFill/>
                    </a:lnT>
                    <a:lnB>
                      <a:noFill/>
                    </a:lnB>
                    <a:solidFill>
                      <a:schemeClr val="tx1">
                        <a:lumMod val="50000"/>
                        <a:lumOff val="50000"/>
                      </a:schemeClr>
                    </a:solidFill>
                  </a:tcPr>
                </a:tc>
                <a:tc>
                  <a:txBody>
                    <a:bodyPr/>
                    <a:lstStyle/>
                    <a:p>
                      <a:pPr algn="r" fontAlgn="b"/>
                      <a:r>
                        <a:rPr lang="en-GB" sz="2000" b="0" i="0" u="none" strike="noStrike">
                          <a:solidFill>
                            <a:srgbClr val="000000"/>
                          </a:solidFill>
                          <a:latin typeface="Calibri"/>
                        </a:rPr>
                        <a:t>100.08</a:t>
                      </a:r>
                    </a:p>
                  </a:txBody>
                  <a:tcPr marL="0" marR="0" marT="0" marB="0" anchor="b">
                    <a:lnL>
                      <a:noFill/>
                    </a:lnL>
                    <a:lnR>
                      <a:noFill/>
                    </a:lnR>
                    <a:lnT>
                      <a:noFill/>
                    </a:lnT>
                    <a:lnB>
                      <a:noFill/>
                    </a:lnB>
                  </a:tcPr>
                </a:tc>
              </a:tr>
              <a:tr h="627516">
                <a:tc>
                  <a:txBody>
                    <a:bodyPr/>
                    <a:lstStyle/>
                    <a:p>
                      <a:pPr algn="r" fontAlgn="b"/>
                      <a:r>
                        <a:rPr lang="en-GB" sz="20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1.514</a:t>
                      </a:r>
                    </a:p>
                  </a:txBody>
                  <a:tcPr marL="0" marR="0" marT="0" marB="0" anchor="b">
                    <a:lnL>
                      <a:noFill/>
                    </a:lnL>
                    <a:lnR>
                      <a:noFill/>
                    </a:lnR>
                    <a:lnT>
                      <a:noFill/>
                    </a:lnT>
                    <a:lnB>
                      <a:noFill/>
                    </a:lnB>
                    <a:solidFill>
                      <a:schemeClr val="tx1">
                        <a:lumMod val="50000"/>
                        <a:lumOff val="50000"/>
                      </a:schemeClr>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1.514</a:t>
                      </a:r>
                    </a:p>
                  </a:txBody>
                  <a:tcPr marL="0" marR="0" marT="0" marB="0" anchor="b">
                    <a:lnL>
                      <a:noFill/>
                    </a:lnL>
                    <a:lnR>
                      <a:noFill/>
                    </a:lnR>
                    <a:lnT>
                      <a:noFill/>
                    </a:lnT>
                    <a:lnB>
                      <a:noFill/>
                    </a:lnB>
                    <a:solidFill>
                      <a:schemeClr val="tx1">
                        <a:lumMod val="50000"/>
                        <a:lumOff val="50000"/>
                      </a:schemeClr>
                    </a:solidFill>
                  </a:tcPr>
                </a:tc>
                <a:tc>
                  <a:txBody>
                    <a:bodyPr/>
                    <a:lstStyle/>
                    <a:p>
                      <a:pPr algn="r" fontAlgn="b"/>
                      <a:r>
                        <a:rPr lang="en-GB" sz="2000" b="0" i="0" u="none" strike="noStrike">
                          <a:solidFill>
                            <a:srgbClr val="000000"/>
                          </a:solidFill>
                          <a:latin typeface="Calibri"/>
                        </a:rPr>
                        <a:t>80.81</a:t>
                      </a:r>
                    </a:p>
                  </a:txBody>
                  <a:tcPr marL="0" marR="0" marT="0" marB="0" anchor="b">
                    <a:lnL>
                      <a:noFill/>
                    </a:lnL>
                    <a:lnR>
                      <a:noFill/>
                    </a:lnR>
                    <a:lnT>
                      <a:noFill/>
                    </a:lnT>
                    <a:lnB>
                      <a:noFill/>
                    </a:lnB>
                  </a:tcPr>
                </a:tc>
              </a:tr>
              <a:tr h="627516">
                <a:tc>
                  <a:txBody>
                    <a:bodyPr/>
                    <a:lstStyle/>
                    <a:p>
                      <a:pPr algn="r" fontAlgn="b"/>
                      <a:r>
                        <a:rPr lang="en-GB" sz="200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1.3</a:t>
                      </a:r>
                    </a:p>
                  </a:txBody>
                  <a:tcPr marL="0" marR="0" marT="0" marB="0" anchor="b">
                    <a:lnL>
                      <a:noFill/>
                    </a:lnL>
                    <a:lnR>
                      <a:noFill/>
                    </a:lnR>
                    <a:lnT>
                      <a:noFill/>
                    </a:lnT>
                    <a:lnB>
                      <a:noFill/>
                    </a:lnB>
                    <a:solidFill>
                      <a:schemeClr val="tx1">
                        <a:lumMod val="50000"/>
                        <a:lumOff val="50000"/>
                      </a:schemeClr>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1.3</a:t>
                      </a:r>
                    </a:p>
                  </a:txBody>
                  <a:tcPr marL="0" marR="0" marT="0" marB="0" anchor="b">
                    <a:lnL>
                      <a:noFill/>
                    </a:lnL>
                    <a:lnR>
                      <a:noFill/>
                    </a:lnR>
                    <a:lnT>
                      <a:noFill/>
                    </a:lnT>
                    <a:lnB>
                      <a:noFill/>
                    </a:lnB>
                    <a:solidFill>
                      <a:schemeClr val="tx1">
                        <a:lumMod val="50000"/>
                        <a:lumOff val="50000"/>
                      </a:schemeClr>
                    </a:solidFill>
                  </a:tcPr>
                </a:tc>
                <a:tc>
                  <a:txBody>
                    <a:bodyPr/>
                    <a:lstStyle/>
                    <a:p>
                      <a:pPr algn="r" fontAlgn="b"/>
                      <a:r>
                        <a:rPr lang="en-GB" sz="2000" b="0" i="0" u="none" strike="noStrike">
                          <a:solidFill>
                            <a:srgbClr val="000000"/>
                          </a:solidFill>
                          <a:latin typeface="Calibri"/>
                        </a:rPr>
                        <a:t>69.39</a:t>
                      </a:r>
                    </a:p>
                  </a:txBody>
                  <a:tcPr marL="0" marR="0" marT="0" marB="0" anchor="b">
                    <a:lnL>
                      <a:noFill/>
                    </a:lnL>
                    <a:lnR>
                      <a:noFill/>
                    </a:lnR>
                    <a:lnT>
                      <a:noFill/>
                    </a:lnT>
                    <a:lnB>
                      <a:noFill/>
                    </a:lnB>
                  </a:tcPr>
                </a:tc>
              </a:tr>
              <a:tr h="627516">
                <a:tc>
                  <a:txBody>
                    <a:bodyPr/>
                    <a:lstStyle/>
                    <a:p>
                      <a:pPr algn="r" fontAlgn="b"/>
                      <a:r>
                        <a:rPr lang="en-GB" sz="20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4</a:t>
                      </a: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0.803</a:t>
                      </a:r>
                    </a:p>
                  </a:txBody>
                  <a:tcPr marL="0" marR="0" marT="0" marB="0" anchor="b">
                    <a:lnL>
                      <a:noFill/>
                    </a:lnL>
                    <a:lnR>
                      <a:noFill/>
                    </a:lnR>
                    <a:lnT>
                      <a:noFill/>
                    </a:lnT>
                    <a:lnB>
                      <a:noFill/>
                    </a:lnB>
                    <a:solidFill>
                      <a:schemeClr val="tx1">
                        <a:lumMod val="50000"/>
                        <a:lumOff val="50000"/>
                      </a:schemeClr>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0.803</a:t>
                      </a:r>
                    </a:p>
                  </a:txBody>
                  <a:tcPr marL="0" marR="0" marT="0" marB="0" anchor="b">
                    <a:lnL>
                      <a:noFill/>
                    </a:lnL>
                    <a:lnR>
                      <a:noFill/>
                    </a:lnR>
                    <a:lnT>
                      <a:noFill/>
                    </a:lnT>
                    <a:lnB>
                      <a:noFill/>
                    </a:lnB>
                    <a:solidFill>
                      <a:schemeClr val="tx1">
                        <a:lumMod val="50000"/>
                        <a:lumOff val="50000"/>
                      </a:schemeClr>
                    </a:solidFill>
                  </a:tcPr>
                </a:tc>
                <a:tc>
                  <a:txBody>
                    <a:bodyPr/>
                    <a:lstStyle/>
                    <a:p>
                      <a:pPr algn="r" fontAlgn="b"/>
                      <a:r>
                        <a:rPr lang="en-GB" sz="2000" b="0" i="0" u="none" strike="noStrike">
                          <a:solidFill>
                            <a:srgbClr val="000000"/>
                          </a:solidFill>
                          <a:latin typeface="Calibri"/>
                        </a:rPr>
                        <a:t>42.86</a:t>
                      </a:r>
                    </a:p>
                  </a:txBody>
                  <a:tcPr marL="0" marR="0" marT="0" marB="0" anchor="b">
                    <a:lnL>
                      <a:noFill/>
                    </a:lnL>
                    <a:lnR>
                      <a:noFill/>
                    </a:lnR>
                    <a:lnT>
                      <a:noFill/>
                    </a:lnT>
                    <a:lnB>
                      <a:noFill/>
                    </a:lnB>
                  </a:tcPr>
                </a:tc>
              </a:tr>
              <a:tr h="627516">
                <a:tc>
                  <a:txBody>
                    <a:bodyPr/>
                    <a:lstStyle/>
                    <a:p>
                      <a:pPr algn="r" fontAlgn="b"/>
                      <a:r>
                        <a:rPr lang="en-GB" sz="20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0.578</a:t>
                      </a:r>
                    </a:p>
                  </a:txBody>
                  <a:tcPr marL="0" marR="0" marT="0" marB="0" anchor="b">
                    <a:lnL>
                      <a:noFill/>
                    </a:lnL>
                    <a:lnR>
                      <a:noFill/>
                    </a:lnR>
                    <a:lnT>
                      <a:noFill/>
                    </a:lnT>
                    <a:lnB>
                      <a:noFill/>
                    </a:lnB>
                    <a:solidFill>
                      <a:schemeClr val="tx1">
                        <a:lumMod val="50000"/>
                        <a:lumOff val="50000"/>
                      </a:schemeClr>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0.578</a:t>
                      </a:r>
                    </a:p>
                  </a:txBody>
                  <a:tcPr marL="0" marR="0" marT="0" marB="0" anchor="b">
                    <a:lnL>
                      <a:noFill/>
                    </a:lnL>
                    <a:lnR>
                      <a:noFill/>
                    </a:lnR>
                    <a:lnT>
                      <a:noFill/>
                    </a:lnT>
                    <a:lnB>
                      <a:noFill/>
                    </a:lnB>
                    <a:solidFill>
                      <a:schemeClr val="tx1">
                        <a:lumMod val="50000"/>
                        <a:lumOff val="50000"/>
                      </a:schemeClr>
                    </a:solidFill>
                  </a:tcPr>
                </a:tc>
                <a:tc>
                  <a:txBody>
                    <a:bodyPr/>
                    <a:lstStyle/>
                    <a:p>
                      <a:pPr algn="r" fontAlgn="b"/>
                      <a:r>
                        <a:rPr lang="en-GB" sz="2000" b="0" i="0" u="none" strike="noStrike">
                          <a:solidFill>
                            <a:srgbClr val="000000"/>
                          </a:solidFill>
                          <a:latin typeface="Calibri"/>
                        </a:rPr>
                        <a:t>30.85</a:t>
                      </a:r>
                    </a:p>
                  </a:txBody>
                  <a:tcPr marL="0" marR="0" marT="0" marB="0" anchor="b">
                    <a:lnL>
                      <a:noFill/>
                    </a:lnL>
                    <a:lnR>
                      <a:noFill/>
                    </a:lnR>
                    <a:lnT>
                      <a:noFill/>
                    </a:lnT>
                    <a:lnB>
                      <a:noFill/>
                    </a:lnB>
                  </a:tcPr>
                </a:tc>
              </a:tr>
              <a:tr h="627516">
                <a:tc>
                  <a:txBody>
                    <a:bodyPr/>
                    <a:lstStyle/>
                    <a:p>
                      <a:pPr algn="r" fontAlgn="b"/>
                      <a:r>
                        <a:rPr lang="en-GB" sz="20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0.429</a:t>
                      </a:r>
                    </a:p>
                  </a:txBody>
                  <a:tcPr marL="0" marR="0" marT="0" marB="0" anchor="b">
                    <a:lnL>
                      <a:noFill/>
                    </a:lnL>
                    <a:lnR>
                      <a:noFill/>
                    </a:lnR>
                    <a:lnT>
                      <a:noFill/>
                    </a:lnT>
                    <a:lnB>
                      <a:noFill/>
                    </a:lnB>
                    <a:solidFill>
                      <a:schemeClr val="tx1">
                        <a:lumMod val="50000"/>
                        <a:lumOff val="50000"/>
                      </a:schemeClr>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dirty="0">
                          <a:solidFill>
                            <a:srgbClr val="000000"/>
                          </a:solidFill>
                          <a:latin typeface="Calibri"/>
                        </a:rPr>
                        <a:t>0.429</a:t>
                      </a:r>
                    </a:p>
                  </a:txBody>
                  <a:tcPr marL="0" marR="0" marT="0" marB="0" anchor="b">
                    <a:lnL>
                      <a:noFill/>
                    </a:lnL>
                    <a:lnR>
                      <a:noFill/>
                    </a:lnR>
                    <a:lnT>
                      <a:noFill/>
                    </a:lnT>
                    <a:lnB>
                      <a:noFill/>
                    </a:lnB>
                    <a:solidFill>
                      <a:schemeClr val="tx1">
                        <a:lumMod val="50000"/>
                        <a:lumOff val="50000"/>
                      </a:schemeClr>
                    </a:solidFill>
                  </a:tcPr>
                </a:tc>
                <a:tc>
                  <a:txBody>
                    <a:bodyPr/>
                    <a:lstStyle/>
                    <a:p>
                      <a:pPr algn="r" fontAlgn="b"/>
                      <a:r>
                        <a:rPr lang="en-GB" sz="2000" b="0" i="0" u="none" strike="noStrike" dirty="0">
                          <a:solidFill>
                            <a:srgbClr val="000000"/>
                          </a:solidFill>
                          <a:latin typeface="Calibri"/>
                        </a:rPr>
                        <a:t>22.90</a:t>
                      </a:r>
                    </a:p>
                  </a:txBody>
                  <a:tcPr marL="0" marR="0" marT="0" marB="0" anchor="b">
                    <a:lnL>
                      <a:noFill/>
                    </a:lnL>
                    <a:lnR>
                      <a:noFill/>
                    </a:lnR>
                    <a:lnT>
                      <a:noFill/>
                    </a:lnT>
                    <a:lnB>
                      <a:noFill/>
                    </a:lnB>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Πειραματικό Μέρος  </a:t>
            </a:r>
            <a:r>
              <a:rPr lang="el-GR" altLang="el-GR" dirty="0" smtClean="0"/>
              <a:t>(4 </a:t>
            </a:r>
            <a:r>
              <a:rPr lang="el-GR" altLang="el-GR" dirty="0"/>
              <a:t>από </a:t>
            </a:r>
            <a:r>
              <a:rPr lang="el-GR" altLang="el-GR" dirty="0" smtClean="0"/>
              <a:t>5)</a:t>
            </a:r>
            <a:endParaRPr lang="el-GR" dirty="0"/>
          </a:p>
        </p:txBody>
      </p:sp>
      <p:graphicFrame>
        <p:nvGraphicFramePr>
          <p:cNvPr id="11" name="2 - Γράφημα" descr="Σχεδιάγραμμα, Πρότυπης Καμπύλης. &#10;"/>
          <p:cNvGraphicFramePr/>
          <p:nvPr>
            <p:extLst>
              <p:ext uri="{D42A27DB-BD31-4B8C-83A1-F6EECF244321}">
                <p14:modId xmlns:p14="http://schemas.microsoft.com/office/powerpoint/2010/main" val="1132439482"/>
              </p:ext>
            </p:extLst>
          </p:nvPr>
        </p:nvGraphicFramePr>
        <p:xfrm>
          <a:off x="3707904" y="3573016"/>
          <a:ext cx="4572000" cy="2741083"/>
        </p:xfrm>
        <a:graphic>
          <a:graphicData uri="http://schemas.openxmlformats.org/drawingml/2006/chart">
            <c:chart xmlns:c="http://schemas.openxmlformats.org/drawingml/2006/chart" xmlns:r="http://schemas.openxmlformats.org/officeDocument/2006/relationships" r:id="rId7"/>
          </a:graphicData>
        </a:graphic>
      </p:graphicFrame>
      <p:sp>
        <p:nvSpPr>
          <p:cNvPr id="6" name="Ορθογώνιο 5" descr="."/>
          <p:cNvSpPr/>
          <p:nvPr/>
        </p:nvSpPr>
        <p:spPr>
          <a:xfrm>
            <a:off x="467544" y="1189196"/>
            <a:ext cx="8208912" cy="461665"/>
          </a:xfrm>
          <a:prstGeom prst="rect">
            <a:avLst/>
          </a:prstGeom>
        </p:spPr>
        <p:txBody>
          <a:bodyPr wrap="square">
            <a:spAutoFit/>
          </a:bodyPr>
          <a:lstStyle/>
          <a:p>
            <a:pPr marL="342900" indent="-342900">
              <a:buFont typeface="Arial" panose="020B0604020202020204" pitchFamily="34" charset="0"/>
              <a:buChar char="•"/>
            </a:pPr>
            <a:r>
              <a:rPr lang="el-GR" altLang="el-GR" sz="2400" dirty="0"/>
              <a:t>Πρότυπη </a:t>
            </a:r>
            <a:r>
              <a:rPr lang="el-GR" altLang="el-GR" sz="2400" dirty="0" smtClean="0"/>
              <a:t>Καμπύλη. </a:t>
            </a:r>
            <a:endParaRPr lang="el-GR" sz="2400" dirty="0"/>
          </a:p>
        </p:txBody>
      </p:sp>
      <p:graphicFrame>
        <p:nvGraphicFramePr>
          <p:cNvPr id="8" name="3 - Πίνακας" descr="."/>
          <p:cNvGraphicFramePr>
            <a:graphicFrameLocks noGrp="1"/>
          </p:cNvGraphicFramePr>
          <p:nvPr>
            <p:custDataLst>
              <p:tags r:id="rId3"/>
            </p:custDataLst>
            <p:extLst>
              <p:ext uri="{D42A27DB-BD31-4B8C-83A1-F6EECF244321}">
                <p14:modId xmlns:p14="http://schemas.microsoft.com/office/powerpoint/2010/main" val="2637522442"/>
              </p:ext>
            </p:extLst>
          </p:nvPr>
        </p:nvGraphicFramePr>
        <p:xfrm>
          <a:off x="468313" y="4149725"/>
          <a:ext cx="2951163" cy="2232027"/>
        </p:xfrm>
        <a:graphic>
          <a:graphicData uri="http://schemas.openxmlformats.org/drawingml/2006/table">
            <a:tbl>
              <a:tblPr firstRow="1"/>
              <a:tblGrid>
                <a:gridCol w="983721"/>
                <a:gridCol w="983721"/>
                <a:gridCol w="983721"/>
              </a:tblGrid>
              <a:tr h="318861">
                <a:tc>
                  <a:txBody>
                    <a:bodyPr/>
                    <a:lstStyle/>
                    <a:p>
                      <a:pPr algn="l" fontAlgn="b"/>
                      <a:r>
                        <a:rPr lang="en-GB" sz="1600" b="0" i="0" u="none" strike="noStrike" dirty="0">
                          <a:solidFill>
                            <a:srgbClr val="000000"/>
                          </a:solidFill>
                          <a:latin typeface="Calibri"/>
                        </a:rPr>
                        <a:t>x</a:t>
                      </a: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y</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r>
              <a:tr h="318861">
                <a:tc>
                  <a:txBody>
                    <a:bodyPr/>
                    <a:lstStyle/>
                    <a:p>
                      <a:pPr algn="l" fontAlgn="b"/>
                      <a:r>
                        <a:rPr lang="en-GB" sz="16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l" fontAlgn="b"/>
                      <a:r>
                        <a:rPr lang="en-GB" sz="1600" b="0" i="0" u="none" strike="noStrike" dirty="0">
                          <a:solidFill>
                            <a:srgbClr val="000000"/>
                          </a:solidFill>
                          <a:latin typeface="Calibri"/>
                        </a:rPr>
                        <a:t>80.73125</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r>
              <a:tr h="318861">
                <a:tc>
                  <a:txBody>
                    <a:bodyPr/>
                    <a:lstStyle/>
                    <a:p>
                      <a:pPr algn="l" fontAlgn="b"/>
                      <a:r>
                        <a:rPr lang="en-GB" sz="160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69.46891</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r>
              <a:tr h="318861">
                <a:tc>
                  <a:txBody>
                    <a:bodyPr/>
                    <a:lstStyle/>
                    <a:p>
                      <a:pPr algn="l" fontAlgn="b"/>
                      <a:r>
                        <a:rPr lang="en-GB" sz="16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42.7542</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r>
              <a:tr h="318861">
                <a:tc>
                  <a:txBody>
                    <a:bodyPr/>
                    <a:lstStyle/>
                    <a:p>
                      <a:pPr algn="l" fontAlgn="b"/>
                      <a:r>
                        <a:rPr lang="en-GB" sz="16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30.82466</a:t>
                      </a:r>
                    </a:p>
                  </a:txBody>
                  <a:tcPr marL="0" marR="0" marT="0" marB="0" anchor="b">
                    <a:lnL>
                      <a:noFill/>
                    </a:lnL>
                    <a:lnR>
                      <a:noFill/>
                    </a:lnR>
                    <a:lnT>
                      <a:noFill/>
                    </a:lnT>
                    <a:lnB>
                      <a:noFill/>
                    </a:lnB>
                  </a:tcPr>
                </a:tc>
                <a:tc>
                  <a:txBody>
                    <a:bodyPr/>
                    <a:lstStyle/>
                    <a:p>
                      <a:pPr algn="l" fontAlgn="b"/>
                      <a:endParaRPr lang="en-GB" sz="1600" b="0" i="0" u="none" strike="noStrike" dirty="0">
                        <a:solidFill>
                          <a:srgbClr val="000000"/>
                        </a:solidFill>
                        <a:latin typeface="Calibri"/>
                      </a:endParaRPr>
                    </a:p>
                  </a:txBody>
                  <a:tcPr marL="0" marR="0" marT="0" marB="0" anchor="b">
                    <a:lnL>
                      <a:noFill/>
                    </a:lnL>
                    <a:lnR>
                      <a:noFill/>
                    </a:lnR>
                    <a:lnT>
                      <a:noFill/>
                    </a:lnT>
                    <a:lnB>
                      <a:noFill/>
                    </a:lnB>
                  </a:tcPr>
                </a:tc>
              </a:tr>
              <a:tr h="318861">
                <a:tc>
                  <a:txBody>
                    <a:bodyPr/>
                    <a:lstStyle/>
                    <a:p>
                      <a:pPr algn="l" fontAlgn="b"/>
                      <a:r>
                        <a:rPr lang="en-GB" sz="16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22.84494</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r>
              <a:tr h="318861">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16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10" name="4 - Πίνακας" descr="."/>
          <p:cNvGraphicFramePr>
            <a:graphicFrameLocks noGrp="1"/>
          </p:cNvGraphicFramePr>
          <p:nvPr>
            <p:custDataLst>
              <p:tags r:id="rId4"/>
            </p:custDataLst>
            <p:extLst>
              <p:ext uri="{D42A27DB-BD31-4B8C-83A1-F6EECF244321}">
                <p14:modId xmlns:p14="http://schemas.microsoft.com/office/powerpoint/2010/main" val="1380126346"/>
              </p:ext>
            </p:extLst>
          </p:nvPr>
        </p:nvGraphicFramePr>
        <p:xfrm>
          <a:off x="3707904" y="1411306"/>
          <a:ext cx="4825998" cy="2092350"/>
        </p:xfrm>
        <a:graphic>
          <a:graphicData uri="http://schemas.openxmlformats.org/drawingml/2006/table">
            <a:tbl>
              <a:tblPr firstRow="1"/>
              <a:tblGrid>
                <a:gridCol w="804333"/>
                <a:gridCol w="804333"/>
                <a:gridCol w="804333"/>
                <a:gridCol w="804333"/>
                <a:gridCol w="804333"/>
                <a:gridCol w="804333"/>
              </a:tblGrid>
              <a:tr h="487656">
                <a:tc>
                  <a:txBody>
                    <a:bodyPr/>
                    <a:lstStyle/>
                    <a:p>
                      <a:pPr algn="l" fontAlgn="b"/>
                      <a:r>
                        <a:rPr lang="en-GB" sz="1600" b="0" i="0" u="none" strike="noStrike" dirty="0" err="1">
                          <a:solidFill>
                            <a:srgbClr val="000000"/>
                          </a:solidFill>
                          <a:latin typeface="Calibri"/>
                        </a:rPr>
                        <a:t>ng</a:t>
                      </a:r>
                      <a:r>
                        <a:rPr lang="en-GB" sz="1600" b="0" i="0" u="none" strike="noStrike" dirty="0">
                          <a:solidFill>
                            <a:srgbClr val="000000"/>
                          </a:solidFill>
                          <a:latin typeface="Calibri"/>
                        </a:rPr>
                        <a:t>/l</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Abs1</a:t>
                      </a:r>
                    </a:p>
                  </a:txBody>
                  <a:tcPr marL="0" marR="0" marT="0" marB="0" anchor="b">
                    <a:lnL>
                      <a:noFill/>
                    </a:lnL>
                    <a:lnR>
                      <a:noFill/>
                    </a:lnR>
                    <a:lnT>
                      <a:noFill/>
                    </a:lnT>
                    <a:lnB>
                      <a:noFill/>
                    </a:lnB>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Abs MO</a:t>
                      </a: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B/Bo*100</a:t>
                      </a:r>
                    </a:p>
                  </a:txBody>
                  <a:tcPr marL="0" marR="0" marT="0" marB="0" anchor="b">
                    <a:lnL>
                      <a:noFill/>
                    </a:lnL>
                    <a:lnR>
                      <a:noFill/>
                    </a:lnR>
                    <a:lnT>
                      <a:noFill/>
                    </a:lnT>
                    <a:lnB>
                      <a:noFill/>
                    </a:lnB>
                  </a:tcPr>
                </a:tc>
              </a:tr>
              <a:tr h="267445">
                <a:tc>
                  <a:txBody>
                    <a:bodyPr/>
                    <a:lstStyle/>
                    <a:p>
                      <a:pPr algn="r" fontAlgn="b"/>
                      <a:r>
                        <a:rPr lang="en-GB" sz="16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l" fontAlgn="b"/>
                      <a:r>
                        <a:rPr lang="en-GB" sz="1600" b="0" i="0" u="none" strike="noStrike">
                          <a:solidFill>
                            <a:srgbClr val="000000"/>
                          </a:solidFill>
                          <a:latin typeface="Calibri"/>
                        </a:rPr>
                        <a:t>STD 1</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1.875</a:t>
                      </a:r>
                    </a:p>
                  </a:txBody>
                  <a:tcPr marL="0" marR="0" marT="0" marB="0" anchor="b">
                    <a:lnL>
                      <a:noFill/>
                    </a:lnL>
                    <a:lnR>
                      <a:noFill/>
                    </a:lnR>
                    <a:lnT>
                      <a:noFill/>
                    </a:lnT>
                    <a:lnB>
                      <a:noFill/>
                    </a:lnB>
                    <a:solidFill>
                      <a:srgbClr val="FFFF00"/>
                    </a:solidFill>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1.875</a:t>
                      </a:r>
                    </a:p>
                  </a:txBody>
                  <a:tcPr marL="0" marR="0" marT="0" marB="0" anchor="b">
                    <a:lnL>
                      <a:noFill/>
                    </a:lnL>
                    <a:lnR>
                      <a:noFill/>
                    </a:lnR>
                    <a:lnT>
                      <a:noFill/>
                    </a:lnT>
                    <a:lnB>
                      <a:noFill/>
                    </a:lnB>
                    <a:solidFill>
                      <a:srgbClr val="FFFF00"/>
                    </a:solidFill>
                  </a:tcPr>
                </a:tc>
                <a:tc>
                  <a:txBody>
                    <a:bodyPr/>
                    <a:lstStyle/>
                    <a:p>
                      <a:pPr algn="r" fontAlgn="b"/>
                      <a:r>
                        <a:rPr lang="en-GB" sz="1600" b="0" i="0" u="none" strike="noStrike">
                          <a:solidFill>
                            <a:srgbClr val="000000"/>
                          </a:solidFill>
                          <a:latin typeface="Calibri"/>
                        </a:rPr>
                        <a:t>100.08</a:t>
                      </a:r>
                    </a:p>
                  </a:txBody>
                  <a:tcPr marL="0" marR="0" marT="0" marB="0" anchor="b">
                    <a:lnL>
                      <a:noFill/>
                    </a:lnL>
                    <a:lnR>
                      <a:noFill/>
                    </a:lnR>
                    <a:lnT>
                      <a:noFill/>
                    </a:lnT>
                    <a:lnB>
                      <a:noFill/>
                    </a:lnB>
                  </a:tcPr>
                </a:tc>
              </a:tr>
              <a:tr h="267445">
                <a:tc>
                  <a:txBody>
                    <a:bodyPr/>
                    <a:lstStyle/>
                    <a:p>
                      <a:pPr algn="r" fontAlgn="b"/>
                      <a:r>
                        <a:rPr lang="en-GB" sz="1600" b="0" i="0" u="none" strike="noStrike" dirty="0">
                          <a:solidFill>
                            <a:srgbClr val="000000"/>
                          </a:solidFill>
                          <a:latin typeface="Calibri"/>
                        </a:rPr>
                        <a:t>5</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1.514</a:t>
                      </a:r>
                    </a:p>
                  </a:txBody>
                  <a:tcPr marL="0" marR="0" marT="0" marB="0" anchor="b">
                    <a:lnL>
                      <a:noFill/>
                    </a:lnL>
                    <a:lnR>
                      <a:noFill/>
                    </a:lnR>
                    <a:lnT>
                      <a:noFill/>
                    </a:lnT>
                    <a:lnB>
                      <a:noFill/>
                    </a:lnB>
                    <a:solidFill>
                      <a:srgbClr val="FFFF00"/>
                    </a:solidFill>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1.514</a:t>
                      </a:r>
                    </a:p>
                  </a:txBody>
                  <a:tcPr marL="0" marR="0" marT="0" marB="0" anchor="b">
                    <a:lnL>
                      <a:noFill/>
                    </a:lnL>
                    <a:lnR>
                      <a:noFill/>
                    </a:lnR>
                    <a:lnT>
                      <a:noFill/>
                    </a:lnT>
                    <a:lnB>
                      <a:noFill/>
                    </a:lnB>
                    <a:solidFill>
                      <a:srgbClr val="FFFF00"/>
                    </a:solidFill>
                  </a:tcPr>
                </a:tc>
                <a:tc>
                  <a:txBody>
                    <a:bodyPr/>
                    <a:lstStyle/>
                    <a:p>
                      <a:pPr algn="r" fontAlgn="b"/>
                      <a:r>
                        <a:rPr lang="en-GB" sz="1600" b="0" i="0" u="none" strike="noStrike">
                          <a:solidFill>
                            <a:srgbClr val="000000"/>
                          </a:solidFill>
                          <a:latin typeface="Calibri"/>
                        </a:rPr>
                        <a:t>80.81</a:t>
                      </a:r>
                    </a:p>
                  </a:txBody>
                  <a:tcPr marL="0" marR="0" marT="0" marB="0" anchor="b">
                    <a:lnL>
                      <a:noFill/>
                    </a:lnL>
                    <a:lnR>
                      <a:noFill/>
                    </a:lnR>
                    <a:lnT>
                      <a:noFill/>
                    </a:lnT>
                    <a:lnB>
                      <a:noFill/>
                    </a:lnB>
                  </a:tcPr>
                </a:tc>
              </a:tr>
              <a:tr h="267445">
                <a:tc>
                  <a:txBody>
                    <a:bodyPr/>
                    <a:lstStyle/>
                    <a:p>
                      <a:pPr algn="r" fontAlgn="b"/>
                      <a:r>
                        <a:rPr lang="en-GB" sz="160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3</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1.3</a:t>
                      </a:r>
                    </a:p>
                  </a:txBody>
                  <a:tcPr marL="0" marR="0" marT="0" marB="0" anchor="b">
                    <a:lnL>
                      <a:noFill/>
                    </a:lnL>
                    <a:lnR>
                      <a:noFill/>
                    </a:lnR>
                    <a:lnT>
                      <a:noFill/>
                    </a:lnT>
                    <a:lnB>
                      <a:noFill/>
                    </a:lnB>
                    <a:solidFill>
                      <a:srgbClr val="FFFF00"/>
                    </a:solidFill>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1.3</a:t>
                      </a:r>
                    </a:p>
                  </a:txBody>
                  <a:tcPr marL="0" marR="0" marT="0" marB="0" anchor="b">
                    <a:lnL>
                      <a:noFill/>
                    </a:lnL>
                    <a:lnR>
                      <a:noFill/>
                    </a:lnR>
                    <a:lnT>
                      <a:noFill/>
                    </a:lnT>
                    <a:lnB>
                      <a:noFill/>
                    </a:lnB>
                    <a:solidFill>
                      <a:srgbClr val="FFFF00"/>
                    </a:solidFill>
                  </a:tcPr>
                </a:tc>
                <a:tc>
                  <a:txBody>
                    <a:bodyPr/>
                    <a:lstStyle/>
                    <a:p>
                      <a:pPr algn="r" fontAlgn="b"/>
                      <a:r>
                        <a:rPr lang="en-GB" sz="1600" b="0" i="0" u="none" strike="noStrike">
                          <a:solidFill>
                            <a:srgbClr val="000000"/>
                          </a:solidFill>
                          <a:latin typeface="Calibri"/>
                        </a:rPr>
                        <a:t>69.39</a:t>
                      </a:r>
                    </a:p>
                  </a:txBody>
                  <a:tcPr marL="0" marR="0" marT="0" marB="0" anchor="b">
                    <a:lnL>
                      <a:noFill/>
                    </a:lnL>
                    <a:lnR>
                      <a:noFill/>
                    </a:lnR>
                    <a:lnT>
                      <a:noFill/>
                    </a:lnT>
                    <a:lnB>
                      <a:noFill/>
                    </a:lnB>
                  </a:tcPr>
                </a:tc>
              </a:tr>
              <a:tr h="267445">
                <a:tc>
                  <a:txBody>
                    <a:bodyPr/>
                    <a:lstStyle/>
                    <a:p>
                      <a:pPr algn="r" fontAlgn="b"/>
                      <a:r>
                        <a:rPr lang="en-GB" sz="16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r" fontAlgn="b"/>
                      <a:r>
                        <a:rPr lang="en-GB" sz="1600" b="0" i="0" u="none" strike="noStrike" dirty="0">
                          <a:solidFill>
                            <a:srgbClr val="000000"/>
                          </a:solidFill>
                          <a:latin typeface="Calibri"/>
                        </a:rPr>
                        <a:t>0.803</a:t>
                      </a:r>
                    </a:p>
                  </a:txBody>
                  <a:tcPr marL="0" marR="0" marT="0" marB="0" anchor="b">
                    <a:lnL>
                      <a:noFill/>
                    </a:lnL>
                    <a:lnR>
                      <a:noFill/>
                    </a:lnR>
                    <a:lnT>
                      <a:noFill/>
                    </a:lnT>
                    <a:lnB>
                      <a:noFill/>
                    </a:lnB>
                    <a:solidFill>
                      <a:srgbClr val="FFFF00"/>
                    </a:solidFill>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0.803</a:t>
                      </a:r>
                    </a:p>
                  </a:txBody>
                  <a:tcPr marL="0" marR="0" marT="0" marB="0" anchor="b">
                    <a:lnL>
                      <a:noFill/>
                    </a:lnL>
                    <a:lnR>
                      <a:noFill/>
                    </a:lnR>
                    <a:lnT>
                      <a:noFill/>
                    </a:lnT>
                    <a:lnB>
                      <a:noFill/>
                    </a:lnB>
                    <a:solidFill>
                      <a:srgbClr val="FFFF00"/>
                    </a:solidFill>
                  </a:tcPr>
                </a:tc>
                <a:tc>
                  <a:txBody>
                    <a:bodyPr/>
                    <a:lstStyle/>
                    <a:p>
                      <a:pPr algn="r" fontAlgn="b"/>
                      <a:r>
                        <a:rPr lang="en-GB" sz="1600" b="0" i="0" u="none" strike="noStrike">
                          <a:solidFill>
                            <a:srgbClr val="000000"/>
                          </a:solidFill>
                          <a:latin typeface="Calibri"/>
                        </a:rPr>
                        <a:t>42.86</a:t>
                      </a:r>
                    </a:p>
                  </a:txBody>
                  <a:tcPr marL="0" marR="0" marT="0" marB="0" anchor="b">
                    <a:lnL>
                      <a:noFill/>
                    </a:lnL>
                    <a:lnR>
                      <a:noFill/>
                    </a:lnR>
                    <a:lnT>
                      <a:noFill/>
                    </a:lnT>
                    <a:lnB>
                      <a:noFill/>
                    </a:lnB>
                  </a:tcPr>
                </a:tc>
              </a:tr>
              <a:tr h="267445">
                <a:tc>
                  <a:txBody>
                    <a:bodyPr/>
                    <a:lstStyle/>
                    <a:p>
                      <a:pPr algn="r" fontAlgn="b"/>
                      <a:r>
                        <a:rPr lang="en-GB" sz="1600" b="0" i="0" u="none" strike="noStrike">
                          <a:solidFill>
                            <a:srgbClr val="000000"/>
                          </a:solidFill>
                          <a:latin typeface="Calibri"/>
                        </a:rPr>
                        <a:t>50</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0.578</a:t>
                      </a:r>
                    </a:p>
                  </a:txBody>
                  <a:tcPr marL="0" marR="0" marT="0" marB="0" anchor="b">
                    <a:lnL>
                      <a:noFill/>
                    </a:lnL>
                    <a:lnR>
                      <a:noFill/>
                    </a:lnR>
                    <a:lnT>
                      <a:noFill/>
                    </a:lnT>
                    <a:lnB>
                      <a:noFill/>
                    </a:lnB>
                    <a:solidFill>
                      <a:srgbClr val="FFFF00"/>
                    </a:solidFill>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0.578</a:t>
                      </a:r>
                    </a:p>
                  </a:txBody>
                  <a:tcPr marL="0" marR="0" marT="0" marB="0" anchor="b">
                    <a:lnL>
                      <a:noFill/>
                    </a:lnL>
                    <a:lnR>
                      <a:noFill/>
                    </a:lnR>
                    <a:lnT>
                      <a:noFill/>
                    </a:lnT>
                    <a:lnB>
                      <a:noFill/>
                    </a:lnB>
                    <a:solidFill>
                      <a:srgbClr val="FFFF00"/>
                    </a:solidFill>
                  </a:tcPr>
                </a:tc>
                <a:tc>
                  <a:txBody>
                    <a:bodyPr/>
                    <a:lstStyle/>
                    <a:p>
                      <a:pPr algn="r" fontAlgn="b"/>
                      <a:r>
                        <a:rPr lang="en-GB" sz="1600" b="0" i="0" u="none" strike="noStrike">
                          <a:solidFill>
                            <a:srgbClr val="000000"/>
                          </a:solidFill>
                          <a:latin typeface="Calibri"/>
                        </a:rPr>
                        <a:t>30.85</a:t>
                      </a:r>
                    </a:p>
                  </a:txBody>
                  <a:tcPr marL="0" marR="0" marT="0" marB="0" anchor="b">
                    <a:lnL>
                      <a:noFill/>
                    </a:lnL>
                    <a:lnR>
                      <a:noFill/>
                    </a:lnR>
                    <a:lnT>
                      <a:noFill/>
                    </a:lnT>
                    <a:lnB>
                      <a:noFill/>
                    </a:lnB>
                  </a:tcPr>
                </a:tc>
              </a:tr>
              <a:tr h="267445">
                <a:tc>
                  <a:txBody>
                    <a:bodyPr/>
                    <a:lstStyle/>
                    <a:p>
                      <a:pPr algn="r" fontAlgn="b"/>
                      <a:r>
                        <a:rPr lang="en-GB" sz="1600" b="0" i="0" u="none" strike="noStrike">
                          <a:solidFill>
                            <a:srgbClr val="000000"/>
                          </a:solidFill>
                          <a:latin typeface="Calibri"/>
                        </a:rPr>
                        <a:t>100</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0.429</a:t>
                      </a:r>
                    </a:p>
                  </a:txBody>
                  <a:tcPr marL="0" marR="0" marT="0" marB="0" anchor="b">
                    <a:lnL>
                      <a:noFill/>
                    </a:lnL>
                    <a:lnR>
                      <a:noFill/>
                    </a:lnR>
                    <a:lnT>
                      <a:noFill/>
                    </a:lnT>
                    <a:lnB>
                      <a:noFill/>
                    </a:lnB>
                    <a:solidFill>
                      <a:srgbClr val="FFFF00"/>
                    </a:solidFill>
                  </a:tcPr>
                </a:tc>
                <a:tc>
                  <a:txBody>
                    <a:bodyPr/>
                    <a:lstStyle/>
                    <a:p>
                      <a:pPr algn="l" fontAlgn="b"/>
                      <a:endParaRPr lang="en-GB"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1600" b="0" i="0" u="none" strike="noStrike">
                          <a:solidFill>
                            <a:srgbClr val="000000"/>
                          </a:solidFill>
                          <a:latin typeface="Calibri"/>
                        </a:rPr>
                        <a:t>0.429</a:t>
                      </a:r>
                    </a:p>
                  </a:txBody>
                  <a:tcPr marL="0" marR="0" marT="0" marB="0" anchor="b">
                    <a:lnL>
                      <a:noFill/>
                    </a:lnL>
                    <a:lnR>
                      <a:noFill/>
                    </a:lnR>
                    <a:lnT>
                      <a:noFill/>
                    </a:lnT>
                    <a:lnB>
                      <a:noFill/>
                    </a:lnB>
                    <a:solidFill>
                      <a:srgbClr val="FFFF00"/>
                    </a:solidFill>
                  </a:tcPr>
                </a:tc>
                <a:tc>
                  <a:txBody>
                    <a:bodyPr/>
                    <a:lstStyle/>
                    <a:p>
                      <a:pPr algn="r" fontAlgn="b"/>
                      <a:r>
                        <a:rPr lang="en-GB" sz="1600" b="0" i="0" u="none" strike="noStrike" dirty="0">
                          <a:solidFill>
                            <a:srgbClr val="000000"/>
                          </a:solidFill>
                          <a:latin typeface="Calibri"/>
                        </a:rPr>
                        <a:t>22.90</a:t>
                      </a:r>
                    </a:p>
                  </a:txBody>
                  <a:tcPr marL="0" marR="0" marT="0" marB="0" anchor="b">
                    <a:lnL>
                      <a:noFill/>
                    </a:lnL>
                    <a:lnR>
                      <a:noFill/>
                    </a:lnR>
                    <a:lnT>
                      <a:noFill/>
                    </a:lnT>
                    <a:lnB>
                      <a:noFill/>
                    </a:lnB>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Πειραματικό Μέρος  </a:t>
            </a:r>
            <a:r>
              <a:rPr lang="el-GR" altLang="el-GR" sz="4000" dirty="0" smtClean="0"/>
              <a:t>(5 </a:t>
            </a:r>
            <a:r>
              <a:rPr lang="el-GR" altLang="el-GR" sz="4000" dirty="0"/>
              <a:t>από </a:t>
            </a:r>
            <a:r>
              <a:rPr lang="el-GR" altLang="el-GR" sz="4000" dirty="0" smtClean="0"/>
              <a:t>5)</a:t>
            </a:r>
            <a:endParaRPr lang="el-GR" sz="4000" dirty="0"/>
          </a:p>
        </p:txBody>
      </p:sp>
      <p:graphicFrame>
        <p:nvGraphicFramePr>
          <p:cNvPr id="8" name="3 - Πίνακας" descr="Πίνακας, Ποσοτικοποίηση ΑΦΜ1 δειγμάτων.&#10; lnx=(113,3-y)/20,4. &#10;"/>
          <p:cNvGraphicFramePr>
            <a:graphicFrameLocks noGrp="1"/>
          </p:cNvGraphicFramePr>
          <p:nvPr>
            <p:custDataLst>
              <p:tags r:id="rId3"/>
            </p:custDataLst>
            <p:extLst>
              <p:ext uri="{D42A27DB-BD31-4B8C-83A1-F6EECF244321}">
                <p14:modId xmlns:p14="http://schemas.microsoft.com/office/powerpoint/2010/main" val="2679145420"/>
              </p:ext>
            </p:extLst>
          </p:nvPr>
        </p:nvGraphicFramePr>
        <p:xfrm>
          <a:off x="755650" y="2420888"/>
          <a:ext cx="7561266" cy="3259137"/>
        </p:xfrm>
        <a:graphic>
          <a:graphicData uri="http://schemas.openxmlformats.org/drawingml/2006/table">
            <a:tbl>
              <a:tblPr firstRow="1"/>
              <a:tblGrid>
                <a:gridCol w="1260211"/>
                <a:gridCol w="1260211"/>
                <a:gridCol w="1260211"/>
                <a:gridCol w="1260211"/>
                <a:gridCol w="1260211"/>
                <a:gridCol w="1260211"/>
              </a:tblGrid>
              <a:tr h="465591">
                <a:tc>
                  <a:txBody>
                    <a:bodyPr/>
                    <a:lstStyle/>
                    <a:p>
                      <a:pPr algn="l" fontAlgn="b"/>
                      <a:r>
                        <a:rPr lang="en-GB" sz="2000" b="0" i="0" u="none" strike="noStrike" dirty="0">
                          <a:solidFill>
                            <a:srgbClr val="000000"/>
                          </a:solidFill>
                          <a:latin typeface="Calibri"/>
                        </a:rPr>
                        <a:t>a/a</a:t>
                      </a:r>
                    </a:p>
                  </a:txBody>
                  <a:tcPr marL="0" marR="0" marT="0" marB="0" anchor="b">
                    <a:lnL>
                      <a:noFill/>
                    </a:lnL>
                    <a:lnR>
                      <a:noFill/>
                    </a:lnR>
                    <a:lnT>
                      <a:noFill/>
                    </a:lnT>
                    <a:lnB>
                      <a:noFill/>
                    </a:lnB>
                  </a:tcPr>
                </a:tc>
                <a:tc>
                  <a:txBody>
                    <a:bodyPr/>
                    <a:lstStyle/>
                    <a:p>
                      <a:pPr algn="l" fontAlgn="b"/>
                      <a:r>
                        <a:rPr lang="en-GB" sz="2000" b="0" i="0" u="none" strike="noStrike">
                          <a:solidFill>
                            <a:srgbClr val="000000"/>
                          </a:solidFill>
                          <a:latin typeface="Calibri"/>
                        </a:rPr>
                        <a:t>Abs1</a:t>
                      </a: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GB" sz="2000" b="0" i="0" u="none" strike="noStrike">
                          <a:solidFill>
                            <a:srgbClr val="000000"/>
                          </a:solidFill>
                          <a:latin typeface="Calibri"/>
                        </a:rPr>
                        <a:t>B/Bo*100</a:t>
                      </a:r>
                    </a:p>
                  </a:txBody>
                  <a:tcPr marL="0" marR="0" marT="0" marB="0" anchor="b">
                    <a:lnL>
                      <a:noFill/>
                    </a:lnL>
                    <a:lnR>
                      <a:noFill/>
                    </a:lnR>
                    <a:lnT>
                      <a:noFill/>
                    </a:lnT>
                    <a:lnB>
                      <a:noFill/>
                    </a:lnB>
                  </a:tcPr>
                </a:tc>
                <a:tc>
                  <a:txBody>
                    <a:bodyPr/>
                    <a:lstStyle/>
                    <a:p>
                      <a:pPr algn="l" fontAlgn="b"/>
                      <a:r>
                        <a:rPr lang="en-GB" sz="2000" b="0" i="0" u="none" strike="noStrike">
                          <a:solidFill>
                            <a:srgbClr val="000000"/>
                          </a:solidFill>
                          <a:latin typeface="Calibri"/>
                        </a:rPr>
                        <a:t>x (ng/L)</a:t>
                      </a:r>
                    </a:p>
                  </a:txBody>
                  <a:tcPr marL="0" marR="0" marT="0" marB="0" anchor="b">
                    <a:lnL>
                      <a:noFill/>
                    </a:lnL>
                    <a:lnR>
                      <a:noFill/>
                    </a:lnR>
                    <a:lnT>
                      <a:noFill/>
                    </a:lnT>
                    <a:lnB>
                      <a:noFill/>
                    </a:lnB>
                  </a:tcPr>
                </a:tc>
              </a:tr>
              <a:tr h="465591">
                <a:tc>
                  <a:txBody>
                    <a:bodyPr/>
                    <a:lstStyle/>
                    <a:p>
                      <a:pPr algn="r" fontAlgn="b"/>
                      <a:r>
                        <a:rPr lang="en-GB" sz="2000" b="0" i="0" u="none" strike="noStrike">
                          <a:solidFill>
                            <a:srgbClr val="000000"/>
                          </a:solidFill>
                          <a:latin typeface="Calibri"/>
                        </a:rPr>
                        <a:t>101</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0.296</a:t>
                      </a:r>
                    </a:p>
                  </a:txBody>
                  <a:tcPr marL="0" marR="0" marT="0" marB="0" anchor="b">
                    <a:lnL>
                      <a:noFill/>
                    </a:lnL>
                    <a:lnR>
                      <a:noFill/>
                    </a:lnR>
                    <a:lnT>
                      <a:noFill/>
                    </a:lnT>
                    <a:lnB>
                      <a:noFill/>
                    </a:lnB>
                    <a:solidFill>
                      <a:srgbClr val="FFFF00"/>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15.78667</a:t>
                      </a:r>
                    </a:p>
                  </a:txBody>
                  <a:tcPr marL="0" marR="0" marT="0" marB="0" anchor="b">
                    <a:lnL>
                      <a:noFill/>
                    </a:lnL>
                    <a:lnR>
                      <a:noFill/>
                    </a:lnR>
                    <a:lnT>
                      <a:noFill/>
                    </a:lnT>
                    <a:lnB>
                      <a:noFill/>
                    </a:lnB>
                    <a:solidFill>
                      <a:srgbClr val="FFFF00"/>
                    </a:solidFill>
                  </a:tcPr>
                </a:tc>
                <a:tc>
                  <a:txBody>
                    <a:bodyPr/>
                    <a:lstStyle/>
                    <a:p>
                      <a:pPr algn="r" fontAlgn="b"/>
                      <a:r>
                        <a:rPr lang="en-GB" sz="2000" b="0" i="0" u="none" strike="noStrike">
                          <a:solidFill>
                            <a:srgbClr val="000000"/>
                          </a:solidFill>
                          <a:latin typeface="Calibri"/>
                        </a:rPr>
                        <a:t>119.1121</a:t>
                      </a:r>
                    </a:p>
                  </a:txBody>
                  <a:tcPr marL="0" marR="0" marT="0" marB="0" anchor="b">
                    <a:lnL>
                      <a:noFill/>
                    </a:lnL>
                    <a:lnR>
                      <a:noFill/>
                    </a:lnR>
                    <a:lnT>
                      <a:noFill/>
                    </a:lnT>
                    <a:lnB>
                      <a:noFill/>
                    </a:lnB>
                  </a:tcPr>
                </a:tc>
              </a:tr>
              <a:tr h="465591">
                <a:tc>
                  <a:txBody>
                    <a:bodyPr/>
                    <a:lstStyle/>
                    <a:p>
                      <a:pPr algn="r" fontAlgn="b"/>
                      <a:r>
                        <a:rPr lang="en-GB" sz="2000" b="0" i="0" u="none" strike="noStrike" dirty="0">
                          <a:solidFill>
                            <a:srgbClr val="000000"/>
                          </a:solidFill>
                          <a:latin typeface="Calibri"/>
                        </a:rPr>
                        <a:t>102</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1.543</a:t>
                      </a:r>
                    </a:p>
                  </a:txBody>
                  <a:tcPr marL="0" marR="0" marT="0" marB="0" anchor="b">
                    <a:lnL>
                      <a:noFill/>
                    </a:lnL>
                    <a:lnR>
                      <a:noFill/>
                    </a:lnR>
                    <a:lnT>
                      <a:noFill/>
                    </a:lnT>
                    <a:lnB>
                      <a:noFill/>
                    </a:lnB>
                    <a:solidFill>
                      <a:srgbClr val="FFFF00"/>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82.29333</a:t>
                      </a:r>
                    </a:p>
                  </a:txBody>
                  <a:tcPr marL="0" marR="0" marT="0" marB="0" anchor="b">
                    <a:lnL>
                      <a:noFill/>
                    </a:lnL>
                    <a:lnR>
                      <a:noFill/>
                    </a:lnR>
                    <a:lnT>
                      <a:noFill/>
                    </a:lnT>
                    <a:lnB>
                      <a:noFill/>
                    </a:lnB>
                    <a:solidFill>
                      <a:srgbClr val="FFFF00"/>
                    </a:solidFill>
                  </a:tcPr>
                </a:tc>
                <a:tc>
                  <a:txBody>
                    <a:bodyPr/>
                    <a:lstStyle/>
                    <a:p>
                      <a:pPr algn="r" fontAlgn="b"/>
                      <a:r>
                        <a:rPr lang="en-GB" sz="2000" b="0" i="0" u="none" strike="noStrike">
                          <a:solidFill>
                            <a:srgbClr val="000000"/>
                          </a:solidFill>
                          <a:latin typeface="Calibri"/>
                        </a:rPr>
                        <a:t>4.571926</a:t>
                      </a:r>
                    </a:p>
                  </a:txBody>
                  <a:tcPr marL="0" marR="0" marT="0" marB="0" anchor="b">
                    <a:lnL>
                      <a:noFill/>
                    </a:lnL>
                    <a:lnR>
                      <a:noFill/>
                    </a:lnR>
                    <a:lnT>
                      <a:noFill/>
                    </a:lnT>
                    <a:lnB>
                      <a:noFill/>
                    </a:lnB>
                  </a:tcPr>
                </a:tc>
              </a:tr>
              <a:tr h="465591">
                <a:tc>
                  <a:txBody>
                    <a:bodyPr/>
                    <a:lstStyle/>
                    <a:p>
                      <a:pPr algn="r" fontAlgn="b"/>
                      <a:r>
                        <a:rPr lang="en-GB" sz="2000" b="0" i="0" u="none" strike="noStrike">
                          <a:solidFill>
                            <a:srgbClr val="000000"/>
                          </a:solidFill>
                          <a:latin typeface="Calibri"/>
                        </a:rPr>
                        <a:t>103</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1.204</a:t>
                      </a:r>
                    </a:p>
                  </a:txBody>
                  <a:tcPr marL="0" marR="0" marT="0" marB="0" anchor="b">
                    <a:lnL>
                      <a:noFill/>
                    </a:lnL>
                    <a:lnR>
                      <a:noFill/>
                    </a:lnR>
                    <a:lnT>
                      <a:noFill/>
                    </a:lnT>
                    <a:lnB>
                      <a:noFill/>
                    </a:lnB>
                    <a:solidFill>
                      <a:srgbClr val="FFFF00"/>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64.21333</a:t>
                      </a:r>
                    </a:p>
                  </a:txBody>
                  <a:tcPr marL="0" marR="0" marT="0" marB="0" anchor="b">
                    <a:lnL>
                      <a:noFill/>
                    </a:lnL>
                    <a:lnR>
                      <a:noFill/>
                    </a:lnR>
                    <a:lnT>
                      <a:noFill/>
                    </a:lnT>
                    <a:lnB>
                      <a:noFill/>
                    </a:lnB>
                    <a:solidFill>
                      <a:srgbClr val="FFFF00"/>
                    </a:solidFill>
                  </a:tcPr>
                </a:tc>
                <a:tc>
                  <a:txBody>
                    <a:bodyPr/>
                    <a:lstStyle/>
                    <a:p>
                      <a:pPr algn="r" fontAlgn="b"/>
                      <a:r>
                        <a:rPr lang="en-GB" sz="2000" b="0" i="0" u="none" strike="noStrike">
                          <a:solidFill>
                            <a:srgbClr val="000000"/>
                          </a:solidFill>
                          <a:latin typeface="Calibri"/>
                        </a:rPr>
                        <a:t>11.09183</a:t>
                      </a:r>
                    </a:p>
                  </a:txBody>
                  <a:tcPr marL="0" marR="0" marT="0" marB="0" anchor="b">
                    <a:lnL>
                      <a:noFill/>
                    </a:lnL>
                    <a:lnR>
                      <a:noFill/>
                    </a:lnR>
                    <a:lnT>
                      <a:noFill/>
                    </a:lnT>
                    <a:lnB>
                      <a:noFill/>
                    </a:lnB>
                  </a:tcPr>
                </a:tc>
              </a:tr>
              <a:tr h="465591">
                <a:tc>
                  <a:txBody>
                    <a:bodyPr/>
                    <a:lstStyle/>
                    <a:p>
                      <a:pPr algn="r" fontAlgn="b"/>
                      <a:r>
                        <a:rPr lang="en-GB" sz="2000" b="0" i="0" u="none" strike="noStrike">
                          <a:solidFill>
                            <a:srgbClr val="000000"/>
                          </a:solidFill>
                          <a:latin typeface="Calibri"/>
                        </a:rPr>
                        <a:t>104</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0.579</a:t>
                      </a:r>
                    </a:p>
                  </a:txBody>
                  <a:tcPr marL="0" marR="0" marT="0" marB="0" anchor="b">
                    <a:lnL>
                      <a:noFill/>
                    </a:lnL>
                    <a:lnR>
                      <a:noFill/>
                    </a:lnR>
                    <a:lnT>
                      <a:noFill/>
                    </a:lnT>
                    <a:lnB>
                      <a:noFill/>
                    </a:lnB>
                    <a:solidFill>
                      <a:srgbClr val="FFFF00"/>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30.88</a:t>
                      </a:r>
                    </a:p>
                  </a:txBody>
                  <a:tcPr marL="0" marR="0" marT="0" marB="0" anchor="b">
                    <a:lnL>
                      <a:noFill/>
                    </a:lnL>
                    <a:lnR>
                      <a:noFill/>
                    </a:lnR>
                    <a:lnT>
                      <a:noFill/>
                    </a:lnT>
                    <a:lnB>
                      <a:noFill/>
                    </a:lnB>
                    <a:solidFill>
                      <a:srgbClr val="FFFF00"/>
                    </a:solidFill>
                  </a:tcPr>
                </a:tc>
                <a:tc>
                  <a:txBody>
                    <a:bodyPr/>
                    <a:lstStyle/>
                    <a:p>
                      <a:pPr algn="r" fontAlgn="b"/>
                      <a:r>
                        <a:rPr lang="en-GB" sz="2000" b="0" i="0" u="none" strike="noStrike">
                          <a:solidFill>
                            <a:srgbClr val="000000"/>
                          </a:solidFill>
                          <a:latin typeface="Calibri"/>
                        </a:rPr>
                        <a:t>56.83749</a:t>
                      </a:r>
                    </a:p>
                  </a:txBody>
                  <a:tcPr marL="0" marR="0" marT="0" marB="0" anchor="b">
                    <a:lnL>
                      <a:noFill/>
                    </a:lnL>
                    <a:lnR>
                      <a:noFill/>
                    </a:lnR>
                    <a:lnT>
                      <a:noFill/>
                    </a:lnT>
                    <a:lnB>
                      <a:noFill/>
                    </a:lnB>
                  </a:tcPr>
                </a:tc>
              </a:tr>
              <a:tr h="465591">
                <a:tc>
                  <a:txBody>
                    <a:bodyPr/>
                    <a:lstStyle/>
                    <a:p>
                      <a:pPr algn="r" fontAlgn="b"/>
                      <a:r>
                        <a:rPr lang="en-GB" sz="2000" b="0" i="0" u="none" strike="noStrike">
                          <a:solidFill>
                            <a:srgbClr val="000000"/>
                          </a:solidFill>
                          <a:latin typeface="Calibri"/>
                        </a:rPr>
                        <a:t>105</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0.324</a:t>
                      </a:r>
                    </a:p>
                  </a:txBody>
                  <a:tcPr marL="0" marR="0" marT="0" marB="0" anchor="b">
                    <a:lnL>
                      <a:noFill/>
                    </a:lnL>
                    <a:lnR>
                      <a:noFill/>
                    </a:lnR>
                    <a:lnT>
                      <a:noFill/>
                    </a:lnT>
                    <a:lnB>
                      <a:noFill/>
                    </a:lnB>
                    <a:solidFill>
                      <a:srgbClr val="FFFF00"/>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17.28</a:t>
                      </a:r>
                    </a:p>
                  </a:txBody>
                  <a:tcPr marL="0" marR="0" marT="0" marB="0" anchor="b">
                    <a:lnL>
                      <a:noFill/>
                    </a:lnL>
                    <a:lnR>
                      <a:noFill/>
                    </a:lnR>
                    <a:lnT>
                      <a:noFill/>
                    </a:lnT>
                    <a:lnB>
                      <a:noFill/>
                    </a:lnB>
                    <a:solidFill>
                      <a:srgbClr val="FFFF00"/>
                    </a:solidFill>
                  </a:tcPr>
                </a:tc>
                <a:tc>
                  <a:txBody>
                    <a:bodyPr/>
                    <a:lstStyle/>
                    <a:p>
                      <a:pPr algn="r" fontAlgn="b"/>
                      <a:r>
                        <a:rPr lang="en-GB" sz="2000" b="0" i="0" u="none" strike="noStrike">
                          <a:solidFill>
                            <a:srgbClr val="000000"/>
                          </a:solidFill>
                          <a:latin typeface="Calibri"/>
                        </a:rPr>
                        <a:t>110.7043</a:t>
                      </a:r>
                    </a:p>
                  </a:txBody>
                  <a:tcPr marL="0" marR="0" marT="0" marB="0" anchor="b">
                    <a:lnL>
                      <a:noFill/>
                    </a:lnL>
                    <a:lnR>
                      <a:noFill/>
                    </a:lnR>
                    <a:lnT>
                      <a:noFill/>
                    </a:lnT>
                    <a:lnB>
                      <a:noFill/>
                    </a:lnB>
                  </a:tcPr>
                </a:tc>
              </a:tr>
              <a:tr h="465591">
                <a:tc>
                  <a:txBody>
                    <a:bodyPr/>
                    <a:lstStyle/>
                    <a:p>
                      <a:pPr algn="r" fontAlgn="b"/>
                      <a:r>
                        <a:rPr lang="en-GB" sz="2000" b="0" i="0" u="none" strike="noStrike">
                          <a:solidFill>
                            <a:srgbClr val="000000"/>
                          </a:solidFill>
                          <a:latin typeface="Calibri"/>
                        </a:rPr>
                        <a:t>106</a:t>
                      </a: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1.975</a:t>
                      </a:r>
                    </a:p>
                  </a:txBody>
                  <a:tcPr marL="0" marR="0" marT="0" marB="0" anchor="b">
                    <a:lnL>
                      <a:noFill/>
                    </a:lnL>
                    <a:lnR>
                      <a:noFill/>
                    </a:lnR>
                    <a:lnT>
                      <a:noFill/>
                    </a:lnT>
                    <a:lnB>
                      <a:noFill/>
                    </a:lnB>
                    <a:solidFill>
                      <a:srgbClr val="FFFF00"/>
                    </a:solidFill>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r>
                        <a:rPr lang="en-GB" sz="2000" b="0" i="0" u="none" strike="noStrike">
                          <a:solidFill>
                            <a:srgbClr val="000000"/>
                          </a:solidFill>
                          <a:latin typeface="Calibri"/>
                        </a:rPr>
                        <a:t>105.3333</a:t>
                      </a:r>
                    </a:p>
                  </a:txBody>
                  <a:tcPr marL="0" marR="0" marT="0" marB="0" anchor="b">
                    <a:lnL>
                      <a:noFill/>
                    </a:lnL>
                    <a:lnR>
                      <a:noFill/>
                    </a:lnR>
                    <a:lnT>
                      <a:noFill/>
                    </a:lnT>
                    <a:lnB>
                      <a:noFill/>
                    </a:lnB>
                    <a:solidFill>
                      <a:srgbClr val="FFFF00"/>
                    </a:solidFill>
                  </a:tcPr>
                </a:tc>
                <a:tc>
                  <a:txBody>
                    <a:bodyPr/>
                    <a:lstStyle/>
                    <a:p>
                      <a:pPr algn="r" fontAlgn="b"/>
                      <a:r>
                        <a:rPr lang="en-GB" sz="2000" b="0" i="0" u="none" strike="noStrike" dirty="0">
                          <a:solidFill>
                            <a:srgbClr val="000000"/>
                          </a:solidFill>
                          <a:latin typeface="Calibri"/>
                        </a:rPr>
                        <a:t>1.477753</a:t>
                      </a:r>
                    </a:p>
                  </a:txBody>
                  <a:tcPr marL="0" marR="0" marT="0" marB="0" anchor="b">
                    <a:lnL>
                      <a:noFill/>
                    </a:lnL>
                    <a:lnR>
                      <a:noFill/>
                    </a:lnR>
                    <a:lnT>
                      <a:noFill/>
                    </a:lnT>
                    <a:lnB>
                      <a:noFill/>
                    </a:lnB>
                  </a:tcPr>
                </a:tc>
              </a:tr>
            </a:tbl>
          </a:graphicData>
        </a:graphic>
      </p:graphicFrame>
      <p:sp>
        <p:nvSpPr>
          <p:cNvPr id="10" name="TextBox 4" descr="."/>
          <p:cNvSpPr txBox="1">
            <a:spLocks noChangeArrowheads="1"/>
          </p:cNvSpPr>
          <p:nvPr>
            <p:custDataLst>
              <p:tags r:id="rId4"/>
            </p:custDataLst>
          </p:nvPr>
        </p:nvSpPr>
        <p:spPr bwMode="auto">
          <a:xfrm>
            <a:off x="395536" y="1023119"/>
            <a:ext cx="831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l-GR" altLang="el-GR" sz="2400" dirty="0"/>
              <a:t>Ποσοτικοποίηση ΑΦΜ1 </a:t>
            </a:r>
            <a:r>
              <a:rPr lang="el-GR" altLang="el-GR" sz="2400" dirty="0" smtClean="0"/>
              <a:t>δειγμάτων.</a:t>
            </a:r>
          </a:p>
          <a:p>
            <a:r>
              <a:rPr lang="el-GR" altLang="el-GR" sz="2400" dirty="0" smtClean="0"/>
              <a:t>	</a:t>
            </a:r>
            <a:r>
              <a:rPr lang="en-GB" altLang="el-GR" sz="2400" dirty="0" err="1" smtClean="0"/>
              <a:t>lnx</a:t>
            </a:r>
            <a:r>
              <a:rPr lang="en-GB" altLang="el-GR" sz="2400" dirty="0"/>
              <a:t>=(113,3-y)/</a:t>
            </a:r>
            <a:r>
              <a:rPr lang="en-GB" altLang="el-GR" sz="2400" dirty="0" smtClean="0"/>
              <a:t>20,4</a:t>
            </a:r>
            <a:r>
              <a:rPr lang="el-GR" altLang="el-GR" sz="2400" dirty="0" smtClean="0"/>
              <a:t>. </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r>
              <a:rPr lang="el-GR" altLang="el-GR" sz="2800" dirty="0"/>
              <a:t>Η κατανόηση και η σημασία του προσδιορισμού των ρυπαντών του γάλακτος. Οι σπουδαστές θα εξοικειωθούν με πιθανούς ρυπαντές του γάλακτος καθώς και τις μεθόδους προσδιορισμού τους.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132856"/>
            <a:ext cx="8208912" cy="2509739"/>
          </a:xfrm>
        </p:spPr>
        <p:txBody>
          <a:bodyPr>
            <a:noAutofit/>
          </a:bodyPr>
          <a:lstStyle/>
          <a:p>
            <a:pPr fontAlgn="auto">
              <a:spcAft>
                <a:spcPts val="0"/>
              </a:spcAft>
              <a:defRPr/>
            </a:pPr>
            <a:r>
              <a:rPr lang="el-GR" dirty="0">
                <a:hlinkClick r:id="rId4" action="ppaction://hlinksldjump"/>
              </a:rPr>
              <a:t>Θεωρητικό </a:t>
            </a:r>
            <a:r>
              <a:rPr lang="el-GR" dirty="0" smtClean="0">
                <a:hlinkClick r:id="rId4" action="ppaction://hlinksldjump"/>
              </a:rPr>
              <a:t>Μέρος,</a:t>
            </a:r>
            <a:endParaRPr lang="el-GR" dirty="0" smtClean="0"/>
          </a:p>
          <a:p>
            <a:pPr fontAlgn="auto">
              <a:spcAft>
                <a:spcPts val="0"/>
              </a:spcAft>
              <a:defRPr/>
            </a:pPr>
            <a:r>
              <a:rPr lang="el-GR" altLang="el-GR" dirty="0" smtClean="0">
                <a:hlinkClick r:id="rId5" action="ppaction://hlinksldjump"/>
              </a:rPr>
              <a:t>Αντιβιοτικά,</a:t>
            </a:r>
            <a:endParaRPr lang="el-GR" altLang="el-GR" dirty="0" smtClean="0"/>
          </a:p>
          <a:p>
            <a:pPr fontAlgn="auto">
              <a:spcAft>
                <a:spcPts val="0"/>
              </a:spcAft>
              <a:defRPr/>
            </a:pPr>
            <a:r>
              <a:rPr lang="el-GR" altLang="el-GR" dirty="0" smtClean="0">
                <a:hlinkClick r:id="rId6" action="ppaction://hlinksldjump"/>
              </a:rPr>
              <a:t>Αφλατοξίνες,</a:t>
            </a:r>
            <a:endParaRPr lang="el-GR" altLang="el-GR" dirty="0" smtClean="0"/>
          </a:p>
          <a:p>
            <a:pPr fontAlgn="auto">
              <a:spcAft>
                <a:spcPts val="0"/>
              </a:spcAft>
              <a:defRPr/>
            </a:pPr>
            <a:r>
              <a:rPr lang="el-GR" altLang="el-GR" dirty="0">
                <a:hlinkClick r:id="rId7" action="ppaction://hlinksldjump"/>
              </a:rPr>
              <a:t>Πειραματικό </a:t>
            </a:r>
            <a:r>
              <a:rPr lang="el-GR" altLang="el-GR" dirty="0" smtClean="0">
                <a:hlinkClick r:id="rId7" action="ppaction://hlinksldjump"/>
              </a:rPr>
              <a:t>Μέρος.</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smtClean="0"/>
              <a:t>Θεωρητικό Μέρος (1 από 3)</a:t>
            </a:r>
            <a:endParaRPr lang="el-GR" sz="4000" dirty="0"/>
          </a:p>
        </p:txBody>
      </p:sp>
      <p:sp>
        <p:nvSpPr>
          <p:cNvPr id="23" name="Rectangle 3" descr="Το γάλα μπορεί να περιέχει χημικούς ρυπαντές που προέρχονται κυρίως από τη διατροφή του ζώου, τη διαχείριση της υγείας του είτε από το περιβάλλον που διαβιώνει. Κατά συνέπεια μπορεί να περιέχει  τοξίνες μικροοργανισμών ή φυτοτοξίνες ή τοξικές ουσίες περιβαλλοντικής προέλευσης&#10;&#10;Τοξίνες βακτηρίων : Staphylococcus aureus , Clostridium perfrigens, Clostridium botulinum , E.coli &#10;&#10;Μυκοτοξίνες : Αφλατοξίνη Μ1, Μ2.&#10;"/>
          <p:cNvSpPr>
            <a:spLocks noGrp="1" noChangeArrowheads="1"/>
          </p:cNvSpPr>
          <p:nvPr>
            <p:ph idx="1"/>
            <p:custDataLst>
              <p:tags r:id="rId3"/>
            </p:custDataLst>
          </p:nvPr>
        </p:nvSpPr>
        <p:spPr>
          <a:xfrm>
            <a:off x="457200" y="1340768"/>
            <a:ext cx="8229600" cy="4428082"/>
          </a:xfrm>
        </p:spPr>
        <p:txBody>
          <a:bodyPr>
            <a:noAutofit/>
          </a:bodyPr>
          <a:lstStyle/>
          <a:p>
            <a:r>
              <a:rPr lang="el-GR" altLang="el-GR" sz="2400" dirty="0"/>
              <a:t>Το γάλα μπορεί να περιέχει χημικούς ρυπαντές που προέρχονται κυρίως από τη διατροφή του ζώου, τη διαχείριση της υγείας του είτε από το περιβάλλον που διαβιώνει. Κατά συνέπεια μπορεί να περιέχει  τοξίνες μικροοργανισμών ή φυτοτοξίνες ή τοξικές ουσίες περιβαλλοντικής </a:t>
            </a:r>
            <a:r>
              <a:rPr lang="el-GR" altLang="el-GR" sz="2400" dirty="0" smtClean="0"/>
              <a:t>προέλευσης</a:t>
            </a:r>
          </a:p>
          <a:p>
            <a:endParaRPr lang="el-GR" altLang="el-GR" sz="2400" dirty="0"/>
          </a:p>
          <a:p>
            <a:pPr>
              <a:lnSpc>
                <a:spcPct val="80000"/>
              </a:lnSpc>
            </a:pPr>
            <a:r>
              <a:rPr lang="el-GR" altLang="el-GR" sz="2400" dirty="0"/>
              <a:t>Τοξίνες βακτηρίων : </a:t>
            </a:r>
            <a:r>
              <a:rPr lang="en-US" altLang="el-GR" sz="2400" dirty="0"/>
              <a:t>Staphylococcus aureus </a:t>
            </a:r>
            <a:r>
              <a:rPr lang="el-GR" altLang="el-GR" sz="2400" dirty="0"/>
              <a:t>, </a:t>
            </a:r>
            <a:r>
              <a:rPr lang="en-US" altLang="el-GR" sz="2400" dirty="0"/>
              <a:t>Clostridium </a:t>
            </a:r>
            <a:r>
              <a:rPr lang="en-US" altLang="el-GR" sz="2400" dirty="0" err="1"/>
              <a:t>perfrigens</a:t>
            </a:r>
            <a:r>
              <a:rPr lang="el-GR" altLang="el-GR" sz="2400" dirty="0"/>
              <a:t>, </a:t>
            </a:r>
            <a:r>
              <a:rPr lang="en-US" altLang="el-GR" sz="2400" dirty="0"/>
              <a:t>Clostridium botulinum </a:t>
            </a:r>
            <a:r>
              <a:rPr lang="el-GR" altLang="el-GR" sz="2400" dirty="0"/>
              <a:t>, </a:t>
            </a:r>
            <a:r>
              <a:rPr lang="en-US" altLang="el-GR" sz="2400" dirty="0"/>
              <a:t>E</a:t>
            </a:r>
            <a:r>
              <a:rPr lang="el-GR" altLang="el-GR" sz="2400" dirty="0"/>
              <a:t>.</a:t>
            </a:r>
            <a:r>
              <a:rPr lang="en-US" altLang="el-GR" sz="2400" dirty="0"/>
              <a:t>coli </a:t>
            </a:r>
            <a:endParaRPr lang="el-GR" altLang="el-GR" sz="2400" dirty="0"/>
          </a:p>
          <a:p>
            <a:pPr>
              <a:lnSpc>
                <a:spcPct val="80000"/>
              </a:lnSpc>
              <a:buNone/>
            </a:pPr>
            <a:endParaRPr lang="el-GR" altLang="el-GR" sz="2400" dirty="0"/>
          </a:p>
          <a:p>
            <a:pPr>
              <a:lnSpc>
                <a:spcPct val="80000"/>
              </a:lnSpc>
            </a:pPr>
            <a:r>
              <a:rPr lang="el-GR" altLang="el-GR" sz="2400" dirty="0" err="1"/>
              <a:t>Μυκοτοξίνες</a:t>
            </a:r>
            <a:r>
              <a:rPr lang="el-GR" altLang="el-GR" sz="2400" dirty="0"/>
              <a:t> : </a:t>
            </a:r>
            <a:r>
              <a:rPr lang="el-GR" altLang="el-GR" sz="2400" dirty="0" err="1"/>
              <a:t>Αφλατοξίνη</a:t>
            </a:r>
            <a:r>
              <a:rPr lang="el-GR" altLang="el-GR" sz="2400" dirty="0"/>
              <a:t> Μ1, </a:t>
            </a:r>
            <a:r>
              <a:rPr lang="el-GR" altLang="el-GR" sz="2400" dirty="0" smtClean="0"/>
              <a:t>Μ2.</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a:t>Θεωρητικό Μέρος </a:t>
            </a:r>
            <a:r>
              <a:rPr lang="el-GR" sz="4000" dirty="0" smtClean="0"/>
              <a:t>(2 </a:t>
            </a:r>
            <a:r>
              <a:rPr lang="el-GR" sz="4000" dirty="0"/>
              <a:t>από 3)</a:t>
            </a:r>
          </a:p>
        </p:txBody>
      </p:sp>
      <p:sp>
        <p:nvSpPr>
          <p:cNvPr id="9" name="Rectangle 3" descr="Περιβαλλοντικοί ρυπαντές:&#10;Κατάλοιπα φαρμακευτικών ουσιών (Αντιβιοτικά, αντιπαρασιτικά, ορμόνες),&#10;Φυτοφάρμακα (χλωριωμένοι υδρογονάνθρακες, οργανοφωσφορικές ενώσεις),  &#10;Πολυχλωριωμένες ενώσεις σταθερές στο περιβάλλον (PCBs, Διοξίνες),&#10;Απολυμαντικά (Υπολείμματα κυρίως τεταρτοταγών βάσεων των αμμωνιακών και ιωδιούχων ενώσεων),  &#10;Ραδιενεργά Στοιχεία (Ραδιοστρόνιο, ραδιοιώδιο, ραδιοκέσιο, ραδιοβάριο), &#10;Βαρέα Μέταλλα (Μόλυβδος, Κάδμιο , Υδράργυρος).&#10;"/>
          <p:cNvSpPr txBox="1">
            <a:spLocks noChangeArrowheads="1"/>
          </p:cNvSpPr>
          <p:nvPr>
            <p:custDataLst>
              <p:tags r:id="rId2"/>
            </p:custDataLst>
          </p:nvPr>
        </p:nvSpPr>
        <p:spPr>
          <a:xfrm>
            <a:off x="467544" y="1196752"/>
            <a:ext cx="8219256" cy="5015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altLang="el-GR" sz="2400" dirty="0"/>
              <a:t>Περιβαλλοντικοί ρυπαντές:</a:t>
            </a:r>
          </a:p>
          <a:p>
            <a:pPr marL="342900" indent="-342900" algn="l">
              <a:buFont typeface="Arial" panose="020B0604020202020204" pitchFamily="34" charset="0"/>
              <a:buChar char="•"/>
            </a:pPr>
            <a:r>
              <a:rPr lang="el-GR" altLang="el-GR" sz="2400" dirty="0"/>
              <a:t>Κατάλοιπα φαρμακευτικών ουσιών (Αντιβιοτικά, αντιπαρασιτικά, ορμόνες</a:t>
            </a:r>
            <a:r>
              <a:rPr lang="el-GR" altLang="el-GR" sz="2400" dirty="0" smtClean="0"/>
              <a:t>),</a:t>
            </a:r>
            <a:endParaRPr lang="en-US" altLang="el-GR" sz="2400" dirty="0"/>
          </a:p>
          <a:p>
            <a:pPr marL="342900" indent="-342900" algn="l">
              <a:buFont typeface="Arial" panose="020B0604020202020204" pitchFamily="34" charset="0"/>
              <a:buChar char="•"/>
            </a:pPr>
            <a:r>
              <a:rPr lang="el-GR" altLang="el-GR" sz="2400" dirty="0"/>
              <a:t>Φυτοφάρμακα (χλωριωμένοι υδρογονάνθρακες, </a:t>
            </a:r>
            <a:r>
              <a:rPr lang="el-GR" altLang="el-GR" sz="2400" dirty="0" err="1"/>
              <a:t>οργανοφωσφορικές</a:t>
            </a:r>
            <a:r>
              <a:rPr lang="el-GR" altLang="el-GR" sz="2400" dirty="0"/>
              <a:t> ενώσεις</a:t>
            </a:r>
            <a:r>
              <a:rPr lang="el-GR" altLang="el-GR" sz="2400" dirty="0" smtClean="0"/>
              <a:t>),  </a:t>
            </a:r>
            <a:endParaRPr lang="en-US" altLang="el-GR" sz="2400" dirty="0"/>
          </a:p>
          <a:p>
            <a:pPr marL="342900" indent="-342900" algn="l">
              <a:buFont typeface="Arial" panose="020B0604020202020204" pitchFamily="34" charset="0"/>
              <a:buChar char="•"/>
            </a:pPr>
            <a:r>
              <a:rPr lang="el-GR" altLang="el-GR" sz="2400" dirty="0" err="1"/>
              <a:t>Πολυχλωριωμένες</a:t>
            </a:r>
            <a:r>
              <a:rPr lang="el-GR" altLang="el-GR" sz="2400" dirty="0"/>
              <a:t> ενώσεις σταθερές στο περιβάλλον (</a:t>
            </a:r>
            <a:r>
              <a:rPr lang="en-US" altLang="el-GR" sz="2400" dirty="0"/>
              <a:t>PCBs</a:t>
            </a:r>
            <a:r>
              <a:rPr lang="el-GR" altLang="el-GR" sz="2400" dirty="0"/>
              <a:t>, Διοξίνες</a:t>
            </a:r>
            <a:r>
              <a:rPr lang="el-GR" altLang="el-GR" sz="2400" dirty="0" smtClean="0"/>
              <a:t>),</a:t>
            </a:r>
            <a:endParaRPr lang="en-US" altLang="el-GR" sz="2400" dirty="0"/>
          </a:p>
          <a:p>
            <a:pPr marL="342900" indent="-342900" algn="l">
              <a:buFont typeface="Arial" panose="020B0604020202020204" pitchFamily="34" charset="0"/>
              <a:buChar char="•"/>
            </a:pPr>
            <a:r>
              <a:rPr lang="el-GR" altLang="el-GR" sz="2400" dirty="0"/>
              <a:t>Απολυμαντικά (Υπολείμματα κυρίως τεταρτοταγών βάσεων των αμμωνιακών και ιωδιούχων ενώσεων</a:t>
            </a:r>
            <a:r>
              <a:rPr lang="el-GR" altLang="el-GR" sz="2400" dirty="0" smtClean="0"/>
              <a:t>),  </a:t>
            </a:r>
            <a:endParaRPr lang="en-US" altLang="el-GR" sz="2400" dirty="0"/>
          </a:p>
          <a:p>
            <a:pPr marL="342900" indent="-342900" algn="l">
              <a:buFont typeface="Arial" panose="020B0604020202020204" pitchFamily="34" charset="0"/>
              <a:buChar char="•"/>
            </a:pPr>
            <a:r>
              <a:rPr lang="el-GR" altLang="el-GR" sz="2400" dirty="0"/>
              <a:t>Ραδιενεργά Στοιχεία (</a:t>
            </a:r>
            <a:r>
              <a:rPr lang="el-GR" altLang="el-GR" sz="2400" dirty="0" err="1"/>
              <a:t>Ραδιοστρόνιο</a:t>
            </a:r>
            <a:r>
              <a:rPr lang="el-GR" altLang="el-GR" sz="2400" dirty="0"/>
              <a:t>, </a:t>
            </a:r>
            <a:r>
              <a:rPr lang="el-GR" altLang="el-GR" sz="2400" dirty="0" err="1"/>
              <a:t>ραδιοιώδιο</a:t>
            </a:r>
            <a:r>
              <a:rPr lang="el-GR" altLang="el-GR" sz="2400" dirty="0"/>
              <a:t>, </a:t>
            </a:r>
            <a:r>
              <a:rPr lang="el-GR" altLang="el-GR" sz="2400" dirty="0" err="1"/>
              <a:t>ραδιοκέσιο</a:t>
            </a:r>
            <a:r>
              <a:rPr lang="el-GR" altLang="el-GR" sz="2400" dirty="0"/>
              <a:t>, </a:t>
            </a:r>
            <a:r>
              <a:rPr lang="el-GR" altLang="el-GR" sz="2400" dirty="0" err="1"/>
              <a:t>ραδιοβάριο</a:t>
            </a:r>
            <a:r>
              <a:rPr lang="el-GR" altLang="el-GR" sz="2400" dirty="0" smtClean="0"/>
              <a:t>), </a:t>
            </a:r>
            <a:endParaRPr lang="en-US" altLang="el-GR" sz="2400" dirty="0"/>
          </a:p>
          <a:p>
            <a:pPr marL="342900" indent="-342900" algn="l">
              <a:buFont typeface="Arial" panose="020B0604020202020204" pitchFamily="34" charset="0"/>
              <a:buChar char="•"/>
            </a:pPr>
            <a:r>
              <a:rPr lang="el-GR" altLang="el-GR" sz="2400" dirty="0"/>
              <a:t>Βαρέα Μέταλλα (Μόλυβδος, Κάδμιο , Υδράργυρος</a:t>
            </a:r>
            <a:r>
              <a:rPr lang="el-GR" altLang="el-GR" sz="2400" dirty="0" smtClean="0"/>
              <a:t>).</a:t>
            </a: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Θεωρητικό Μέρος </a:t>
            </a:r>
            <a:r>
              <a:rPr lang="el-GR" sz="4000" dirty="0" smtClean="0"/>
              <a:t>(3 </a:t>
            </a:r>
            <a:r>
              <a:rPr lang="el-GR" sz="4000" dirty="0"/>
              <a:t>από 3)</a:t>
            </a:r>
          </a:p>
        </p:txBody>
      </p:sp>
      <p:sp>
        <p:nvSpPr>
          <p:cNvPr id="7" name="2 - Θέση περιεχομένου"/>
          <p:cNvSpPr>
            <a:spLocks noGrp="1"/>
          </p:cNvSpPr>
          <p:nvPr>
            <p:ph idx="1"/>
          </p:nvPr>
        </p:nvSpPr>
        <p:spPr>
          <a:xfrm>
            <a:off x="467544" y="1882951"/>
            <a:ext cx="8219256" cy="2842193"/>
          </a:xfrm>
        </p:spPr>
        <p:txBody>
          <a:bodyPr>
            <a:noAutofit/>
          </a:bodyPr>
          <a:lstStyle/>
          <a:p>
            <a:pPr>
              <a:lnSpc>
                <a:spcPct val="150000"/>
              </a:lnSpc>
            </a:pPr>
            <a:r>
              <a:rPr lang="el-GR" altLang="el-GR" sz="2400" dirty="0"/>
              <a:t>Συχνότεροι ρυπαντές στη βιομηχανία γάλακτος αποτελούν τα αντιβιοτικά και οι </a:t>
            </a:r>
            <a:r>
              <a:rPr lang="el-GR" altLang="el-GR" sz="2400" dirty="0" err="1"/>
              <a:t>αφλατοξίνες</a:t>
            </a:r>
            <a:r>
              <a:rPr lang="el-GR" altLang="el-GR" sz="2400" dirty="0"/>
              <a:t>. Και οι δυο κατηγορίες ρυπαντών είναι επικίνδυνες τη δημόσια υγεία, αλλά τα αντιβιοτικά δημιουργούν επιπλέον τεχνολογικά προβλήματα στα </a:t>
            </a:r>
            <a:r>
              <a:rPr lang="el-GR" altLang="el-GR" sz="2400" dirty="0" err="1"/>
              <a:t>ζυμούμενα</a:t>
            </a:r>
            <a:r>
              <a:rPr lang="el-GR" altLang="el-GR" sz="2400" dirty="0"/>
              <a:t> προϊόντων </a:t>
            </a:r>
            <a:r>
              <a:rPr lang="el-GR" altLang="el-GR" sz="2400" dirty="0" smtClean="0"/>
              <a:t>γάλακτος.</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Αντιβιοτικά (1 από 3)</a:t>
            </a:r>
            <a:endParaRPr lang="el-GR" sz="4000" dirty="0"/>
          </a:p>
        </p:txBody>
      </p:sp>
      <p:sp>
        <p:nvSpPr>
          <p:cNvPr id="2" name="Ορθογώνιο 1"/>
          <p:cNvSpPr/>
          <p:nvPr/>
        </p:nvSpPr>
        <p:spPr>
          <a:xfrm>
            <a:off x="467544" y="1412776"/>
            <a:ext cx="8219256" cy="4154984"/>
          </a:xfrm>
          <a:prstGeom prst="rect">
            <a:avLst/>
          </a:prstGeom>
        </p:spPr>
        <p:txBody>
          <a:bodyPr wrap="square">
            <a:spAutoFit/>
          </a:bodyPr>
          <a:lstStyle/>
          <a:p>
            <a:r>
              <a:rPr lang="el-GR" altLang="el-GR" sz="2400" dirty="0"/>
              <a:t>Η αλόγιστη χρήση αντιβιοτικών στα γαλακτοπαραγωγά ζώα οδηγεί σε εμφάνιση καταλοίπων αντιβιοτικών στο γάλα. Απαραίτητη προϋπόθεση για την ορθή χρήση αντιβιοτικών είναι η ελεγχόμενη χορήγηση και η τήρηση των χρόνων αναμονής του κάθε σκευάσματος. Τα κατάλοιπα αντιβιοτικών στο γάλα προκαλούν:</a:t>
            </a:r>
          </a:p>
          <a:p>
            <a:pPr marL="342900" indent="-342900">
              <a:buFont typeface="Arial" panose="020B0604020202020204" pitchFamily="34" charset="0"/>
              <a:buChar char="•"/>
            </a:pPr>
            <a:r>
              <a:rPr lang="el-GR" altLang="el-GR" sz="2400" dirty="0"/>
              <a:t>Αντιδράσεις υπερευαισθησίας στον </a:t>
            </a:r>
            <a:r>
              <a:rPr lang="el-GR" altLang="el-GR" sz="2400" dirty="0" smtClean="0"/>
              <a:t>άνθρωπο,</a:t>
            </a:r>
            <a:endParaRPr lang="el-GR" altLang="el-GR" sz="2400" dirty="0"/>
          </a:p>
          <a:p>
            <a:pPr marL="342900" indent="-342900">
              <a:buFont typeface="Arial" panose="020B0604020202020204" pitchFamily="34" charset="0"/>
              <a:buChar char="•"/>
            </a:pPr>
            <a:r>
              <a:rPr lang="el-GR" altLang="el-GR" sz="2400" dirty="0"/>
              <a:t>Εντείνουν την </a:t>
            </a:r>
            <a:r>
              <a:rPr lang="el-GR" altLang="el-GR" sz="2400" dirty="0" err="1" smtClean="0"/>
              <a:t>αντιβιοαντοχή</a:t>
            </a:r>
            <a:r>
              <a:rPr lang="el-GR" altLang="el-GR" sz="2400" dirty="0" smtClean="0"/>
              <a:t>, </a:t>
            </a:r>
            <a:endParaRPr lang="el-GR" altLang="el-GR" sz="2400" dirty="0"/>
          </a:p>
          <a:p>
            <a:pPr marL="342900" indent="-342900">
              <a:buFont typeface="Arial" panose="020B0604020202020204" pitchFamily="34" charset="0"/>
              <a:buChar char="•"/>
            </a:pPr>
            <a:r>
              <a:rPr lang="el-GR" altLang="el-GR" sz="2400" dirty="0"/>
              <a:t>Συμβάλλουν στη δημιουργία καρκίνου λόγω αθροιστικής </a:t>
            </a:r>
            <a:r>
              <a:rPr lang="el-GR" altLang="el-GR" sz="2400" dirty="0" smtClean="0"/>
              <a:t>δράσης, </a:t>
            </a:r>
            <a:endParaRPr lang="el-GR" altLang="el-GR" sz="2400" dirty="0"/>
          </a:p>
          <a:p>
            <a:pPr marL="342900" indent="-342900">
              <a:buFont typeface="Arial" panose="020B0604020202020204" pitchFamily="34" charset="0"/>
              <a:buChar char="•"/>
            </a:pPr>
            <a:r>
              <a:rPr lang="el-GR" altLang="el-GR" sz="2400" dirty="0"/>
              <a:t>Τεχνολογικά προβλήματα στην </a:t>
            </a:r>
            <a:r>
              <a:rPr lang="el-GR" altLang="el-GR" sz="2400" dirty="0" smtClean="0"/>
              <a:t>τυροκομία.</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Ρυπαντών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12:46:4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8,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2,8,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9,11,6,8,10,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12,8,10,15,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1ACEBB4-8CE3-4960-8D3C-6046FD16264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4673</TotalTime>
  <Words>1014</Words>
  <Application>Microsoft Office PowerPoint</Application>
  <PresentationFormat>Προβολή στην οθόνη (4:3)</PresentationFormat>
  <Paragraphs>265</Paragraphs>
  <Slides>19</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Θεωρητικό Μέρος (1 από 3)</vt:lpstr>
      <vt:lpstr>Θεωρητικό Μέρος (2 από 3)</vt:lpstr>
      <vt:lpstr>Θεωρητικό Μέρος (3 από 3)</vt:lpstr>
      <vt:lpstr>Αντιβιοτικά (1 από 3)</vt:lpstr>
      <vt:lpstr>Αντιβιοτικά (2 από 3)</vt:lpstr>
      <vt:lpstr>Αντιβιοτικά (3 από 3)</vt:lpstr>
      <vt:lpstr>Αφλατοξίνες (1 από 2)</vt:lpstr>
      <vt:lpstr>Αφλατοξίνες (2 από 2)</vt:lpstr>
      <vt:lpstr>Πειραματικό Μέρος  (1 από 5)</vt:lpstr>
      <vt:lpstr>Πειραματικό Μέρος  (2 από 5)</vt:lpstr>
      <vt:lpstr>Πειραματικό Μέρος  (3 από 5)</vt:lpstr>
      <vt:lpstr>Πειραματικό Μέρος  (4 από 5)</vt:lpstr>
      <vt:lpstr>Πειραματικό Μέρος  (5 από 5)</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Προσδιορισμός Ρυπαντών Γάλακτος.</dc:subject>
  <dc:creator>Ελένη Μαλισσιόβα</dc:creator>
  <cp:keywords>Προσδιορισμός Ρυπαντών Γάλακτος</cp:keywords>
  <cp:lastModifiedBy>Windows User</cp:lastModifiedBy>
  <cp:revision>418</cp:revision>
  <dcterms:created xsi:type="dcterms:W3CDTF">2012-09-06T09:03:05Z</dcterms:created>
  <dcterms:modified xsi:type="dcterms:W3CDTF">2005-10-01T21:46:57Z</dcterms:modified>
</cp:coreProperties>
</file>