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257" r:id="rId4"/>
    <p:sldId id="259" r:id="rId5"/>
    <p:sldId id="261" r:id="rId6"/>
    <p:sldId id="262" r:id="rId7"/>
    <p:sldId id="264" r:id="rId8"/>
    <p:sldId id="364" r:id="rId9"/>
    <p:sldId id="365" r:id="rId10"/>
    <p:sldId id="363"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44"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2" y="130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31523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04864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8068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430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90859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1288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51167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77027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39051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8150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168719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74605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234035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55399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3863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47551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1.xml"/><Relationship Id="rId7" Type="http://schemas.openxmlformats.org/officeDocument/2006/relationships/notesSlide" Target="../notesSlides/notesSlide1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10" Type="http://schemas.microsoft.com/office/2007/relationships/hdphoto" Target="../media/hdphoto1.wdp"/><Relationship Id="rId4" Type="http://schemas.openxmlformats.org/officeDocument/2006/relationships/tags" Target="../tags/tag52.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10" Type="http://schemas.microsoft.com/office/2007/relationships/hdphoto" Target="../media/hdphoto1.wdp"/><Relationship Id="rId4" Type="http://schemas.openxmlformats.org/officeDocument/2006/relationships/tags" Target="../tags/tag72.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1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1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1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2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notesSlide" Target="../notesSlides/notesSlide2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notesSlide" Target="../notesSlides/notesSlide2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2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3.xml"/><Relationship Id="rId5" Type="http://schemas.openxmlformats.org/officeDocument/2006/relationships/tags" Target="../tags/tag22.xml"/><Relationship Id="rId10" Type="http://schemas.openxmlformats.org/officeDocument/2006/relationships/slide" Target="slide12.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0.xml"/><Relationship Id="rId7"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10" Type="http://schemas.microsoft.com/office/2007/relationships/hdphoto" Target="../media/hdphoto1.wdp"/><Relationship Id="rId4" Type="http://schemas.openxmlformats.org/officeDocument/2006/relationships/tags" Target="../tags/tag37.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a:t>
            </a:r>
            <a:r>
              <a:rPr lang="el-GR" smtClean="0"/>
              <a:t>Νοσηλευτική </a:t>
            </a:r>
            <a:r>
              <a:rPr lang="el-GR" dirty="0" smtClean="0"/>
              <a:t>Διάγνωση.</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a:t>Πρόβλημα (διαγνωστική ετικέτα) </a:t>
            </a:r>
            <a:endParaRPr lang="en-US" sz="2800" b="0" dirty="0"/>
          </a:p>
        </p:txBody>
      </p:sp>
      <p:sp>
        <p:nvSpPr>
          <p:cNvPr id="9" name="Θέση περιεχομένου 8"/>
          <p:cNvSpPr>
            <a:spLocks noGrp="1"/>
          </p:cNvSpPr>
          <p:nvPr>
            <p:ph idx="1"/>
            <p:custDataLst>
              <p:tags r:id="rId3"/>
            </p:custDataLst>
          </p:nvPr>
        </p:nvSpPr>
        <p:spPr>
          <a:xfrm>
            <a:off x="457200" y="1250410"/>
            <a:ext cx="8435280" cy="2351139"/>
          </a:xfrm>
        </p:spPr>
        <p:txBody>
          <a:bodyPr>
            <a:noAutofit/>
          </a:bodyPr>
          <a:lstStyle/>
          <a:p>
            <a:r>
              <a:rPr lang="el-GR" sz="2800" dirty="0"/>
              <a:t>Η αναφορά του προβλήματος ή η διαγνωστική ετικέτα, περιγράφει το πρόβλημα υγείας του ασθενή ή την αντίδραση για την οποία παρέχεται νοσηλευτική φροντίδα.</a:t>
            </a:r>
          </a:p>
          <a:p>
            <a:r>
              <a:rPr lang="el-GR" sz="2800" dirty="0"/>
              <a:t> Η διαγνωστική ετικέτα περιγράφει την κατάσταση υγείας του ασθενή καθαρά και συνοπτικά. </a:t>
            </a:r>
          </a:p>
          <a:p>
            <a:r>
              <a:rPr lang="el-GR" sz="2800" dirty="0"/>
              <a:t>Ο σκοπός της διαγνωστικής ετικέτας είναι να κατευθύνει τον προγραμματισμό των επιθυμητών αποτελεσμάτων. Ίσως επίσης συντελέσει στην επιλογή  μερικών κατάλληλων νοσηλευτικών παρεμβάσεων.</a:t>
            </a:r>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545268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a:t>Αιτιολογία (</a:t>
            </a:r>
            <a:r>
              <a:rPr lang="el-GR" altLang="el-GR" dirty="0" err="1"/>
              <a:t>συσχετιζόμενοι</a:t>
            </a:r>
            <a:r>
              <a:rPr lang="el-GR" altLang="el-GR" dirty="0"/>
              <a:t> παράγοντες και παράγοντες κινδύνου)</a:t>
            </a:r>
            <a:endParaRPr lang="en-US" sz="2800" b="0" dirty="0"/>
          </a:p>
        </p:txBody>
      </p:sp>
      <p:sp>
        <p:nvSpPr>
          <p:cNvPr id="9" name="Θέση περιεχομένου 8"/>
          <p:cNvSpPr>
            <a:spLocks noGrp="1"/>
          </p:cNvSpPr>
          <p:nvPr>
            <p:ph idx="1"/>
            <p:custDataLst>
              <p:tags r:id="rId3"/>
            </p:custDataLst>
          </p:nvPr>
        </p:nvSpPr>
        <p:spPr>
          <a:xfrm>
            <a:off x="300607" y="1427842"/>
            <a:ext cx="8435280" cy="2351139"/>
          </a:xfrm>
        </p:spPr>
        <p:txBody>
          <a:bodyPr>
            <a:noAutofit/>
          </a:bodyPr>
          <a:lstStyle/>
          <a:p>
            <a:pPr marL="0" indent="0">
              <a:buNone/>
            </a:pPr>
            <a:r>
              <a:rPr lang="el-GR" sz="2400" dirty="0"/>
              <a:t>Το συστατικό στοιχείο της αιτιολογίας μιας νοσηλευτικής </a:t>
            </a:r>
            <a:r>
              <a:rPr lang="el-GR" sz="2400" dirty="0" smtClean="0"/>
              <a:t>διάγνωσης. </a:t>
            </a:r>
            <a:endParaRPr lang="el-GR" sz="2400" dirty="0"/>
          </a:p>
          <a:p>
            <a:r>
              <a:rPr lang="el-GR" sz="2400" dirty="0"/>
              <a:t>αναγνωρίζει  μία ή περισσότερες πιθανές αιτίες του προβλήματος υγείας,</a:t>
            </a:r>
          </a:p>
          <a:p>
            <a:r>
              <a:rPr lang="el-GR" sz="2400" dirty="0"/>
              <a:t> δίνει κατεύθυνση στην απαιτούμενη νοσηλευτική φροντίδα, και</a:t>
            </a:r>
          </a:p>
          <a:p>
            <a:r>
              <a:rPr lang="el-GR" sz="2400" dirty="0"/>
              <a:t> δίνει τη δυνατότητα στο νοσηλευτή να εξατομικεύσει τη φροντίδα του ασθενή. </a:t>
            </a:r>
            <a:endParaRPr lang="el-GR" sz="2400" dirty="0" smtClean="0"/>
          </a:p>
          <a:p>
            <a:pPr marL="0" indent="0">
              <a:buNone/>
            </a:pPr>
            <a:r>
              <a:rPr lang="el-GR" sz="2400" dirty="0" smtClean="0"/>
              <a:t>Διαφοροποίηση </a:t>
            </a:r>
            <a:r>
              <a:rPr lang="el-GR" sz="2400" dirty="0"/>
              <a:t>ανάμεσα σε πιθανές αιτίες στη νοσηλευτική διάγνωση είναι ουσιώδης, επειδή η κάθε αιτία μπορεί να απαιτεί διαφορετικές νοσηλευτικές παρεμβάσεις.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79512" y="6167195"/>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605024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a:t>Αποδεικτικά χαρακτηριστικά</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400" dirty="0"/>
              <a:t>Είναι η ομάδα ενδείξεων και συμπτωμάτων που δείχνουν την παρουσία μιας ιδιαίτερης διαγνωστικής ετικέτας. </a:t>
            </a:r>
          </a:p>
          <a:p>
            <a:r>
              <a:rPr lang="el-GR" sz="2400" dirty="0"/>
              <a:t>Για παρούσες νοσηλευτικές διαγνώσεις, τα αποδεικτικά  χαρακτηριστικά είναι οι ενδείξεις και τα συμπτώματα του ασθενή. </a:t>
            </a:r>
          </a:p>
          <a:p>
            <a:r>
              <a:rPr lang="el-GR" sz="2400" dirty="0"/>
              <a:t>Για νοσηλευτικές διαγνώσεις κινδύνου, δεν υπάρχουν  υποκειμενικές και αντικειμενικές ενδείξεις. Όμως, οι παράγοντες που προκαλούν τον ασθενή να είναι περισσότερο από ότι συνήθως τρωτός στο πρόβλημα, αποτελούν την αιτιολογία μιας νοσηλευτικής διάγνωσης κινδύνου.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1445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Διαφοροποίηση Νοσηλευτικών  - Ιατρικών Διαγνώσεων (α)</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400" dirty="0"/>
              <a:t>Είναι η ομάδα ενδείξεων και συμπτωμάτων που δείχνουν την παρουσία μιας ιδιαίτερης διαγνωστικής ετικέτας. </a:t>
            </a:r>
          </a:p>
          <a:p>
            <a:r>
              <a:rPr lang="el-GR" sz="2400" dirty="0"/>
              <a:t>Για παρούσες νοσηλευτικές διαγνώσεις, τα αποδεικτικά  χαρακτηριστικά είναι οι ενδείξεις και τα συμπτώματα του ασθενή. </a:t>
            </a:r>
          </a:p>
          <a:p>
            <a:r>
              <a:rPr lang="el-GR" sz="2400" dirty="0"/>
              <a:t>Για νοσηλευτικές διαγνώσεις κινδύνου, δεν υπάρχουν  υποκειμενικές και αντικειμενικές ενδείξεις. Όμως, οι παράγοντες που προκαλούν τον ασθενή να είναι περισσότερο από ότι συνήθως τρωτός στο πρόβλημα, αποτελούν την αιτιολογία μιας νοσηλευτικής διάγνωσης κινδύνου.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4056496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Διαφοροποίηση Νοσηλευτικών  - Ιατρικών Διαγνώσεων (β)</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400" dirty="0"/>
              <a:t>Ιατρικές διαγνώσεις αναφέρονται σε διαδικασίες ασθένειας-συγκεκριμένες </a:t>
            </a:r>
            <a:r>
              <a:rPr lang="el-GR" sz="2400" dirty="0" err="1"/>
              <a:t>παθοφυσιολογικές</a:t>
            </a:r>
            <a:r>
              <a:rPr lang="el-GR" sz="2400" dirty="0"/>
              <a:t> αντιδράσεις, που είναι τελείως όμοιες από τον ένα ασθενή στον άλλο.</a:t>
            </a:r>
          </a:p>
          <a:p>
            <a:r>
              <a:rPr lang="el-GR" sz="2400" dirty="0"/>
              <a:t> Αντίθετα, οι νοσηλευτικές διαγνώσεις περιγράφουν τις φυσιολογικές, </a:t>
            </a:r>
            <a:r>
              <a:rPr lang="el-GR" sz="2400" dirty="0" err="1"/>
              <a:t>κοινωνικοπολιτισμικές</a:t>
            </a:r>
            <a:r>
              <a:rPr lang="el-GR" sz="2400" dirty="0"/>
              <a:t>, ψυχολογικές και πνευματικές αντιδράσεις του ασθενή σε μια ασθένεια ή πρόβλημα υγείας. Οι αντιδράσεις ποικίλουν ανάμεσα στα </a:t>
            </a:r>
            <a:r>
              <a:rPr lang="el-GR" sz="2400" dirty="0" smtClean="0"/>
              <a:t>άτομα.</a:t>
            </a:r>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775668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Διαφοροποίηση Νοσηλευτικών  - Ιατρικών Διαγνώσεων (γ)</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400" dirty="0"/>
              <a:t>Η ιατρική διάγνωση του ασθενή παραμένει η ίδια όσο η εξέλιξη της ασθένειας υφίσταται, αλλά οι νοσηλευτικές διαγνώσεις αλλάζουν καθώς οι αντιδράσεις του ασθενούς αλλάζουν. </a:t>
            </a:r>
          </a:p>
          <a:p>
            <a:r>
              <a:rPr lang="el-GR" sz="2400" dirty="0"/>
              <a:t>Οι νοσηλευτές έχουν ευθύνες που σχετίζονται τόσο με τις ιατρικές όσο και με τις νοσηλευτικές διαγνώσεις. </a:t>
            </a:r>
          </a:p>
          <a:p>
            <a:r>
              <a:rPr lang="el-GR" sz="2400" dirty="0"/>
              <a:t>Οι νοσηλευτικές διαγνώσεις αφορούν στις ανεξάρτητες λειτουργίες του νοσηλευτή, που είναι οι περιοχές της φροντίδας υγείας , οι οποίες είναι μοναδικές στη νοσηλευτική , ξεχωριστές και σαφώς διαχωριζόμενες  από τους ιατρικούς χειρισμούς.</a:t>
            </a:r>
          </a:p>
          <a:p>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00607" y="594986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59862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Η Διαγνωστική Διαδικασία</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pPr marL="0" indent="0">
              <a:buNone/>
            </a:pPr>
            <a:r>
              <a:rPr lang="el-GR" sz="2800" dirty="0"/>
              <a:t>Η διαγνωστική διαδικασία έχει 3 στάδια: </a:t>
            </a:r>
          </a:p>
          <a:p>
            <a:r>
              <a:rPr lang="el-GR" sz="2800" dirty="0"/>
              <a:t>  Ανάλυση δεδομένων.</a:t>
            </a:r>
          </a:p>
          <a:p>
            <a:r>
              <a:rPr lang="el-GR" sz="2800" dirty="0"/>
              <a:t>  Ταυτοποίηση προβλημάτων υγείας , κινδύνων και δυνατοτήτων.</a:t>
            </a:r>
          </a:p>
          <a:p>
            <a:r>
              <a:rPr lang="el-GR" sz="2800" dirty="0"/>
              <a:t>  Διατύπωση διαγνωστικών αναφορών.</a:t>
            </a:r>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7356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Ανάλυση Δεδομένων</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pPr marL="0" indent="0">
              <a:buNone/>
            </a:pPr>
            <a:r>
              <a:rPr lang="el-GR" sz="2800" dirty="0"/>
              <a:t>Στη διαγνωστική διαδικασία η ανάλυση περιλαμβάνει τα παρακάτω βήματα:</a:t>
            </a:r>
          </a:p>
          <a:p>
            <a:r>
              <a:rPr lang="el-GR" sz="2800" dirty="0" smtClean="0"/>
              <a:t>Συγκρίνω </a:t>
            </a:r>
            <a:r>
              <a:rPr lang="el-GR" sz="2800" dirty="0"/>
              <a:t>τα δεδομένα με τα </a:t>
            </a:r>
            <a:r>
              <a:rPr lang="el-GR" sz="2800" dirty="0" err="1"/>
              <a:t>standards</a:t>
            </a:r>
            <a:r>
              <a:rPr lang="el-GR" sz="2800" dirty="0"/>
              <a:t> ( </a:t>
            </a:r>
            <a:r>
              <a:rPr lang="el-GR" sz="2800" dirty="0" err="1"/>
              <a:t>ταυτοποιώ</a:t>
            </a:r>
            <a:r>
              <a:rPr lang="el-GR" sz="2800" dirty="0"/>
              <a:t> σημαντικές ενδείξεις).</a:t>
            </a:r>
          </a:p>
          <a:p>
            <a:r>
              <a:rPr lang="el-GR" sz="2800" dirty="0" smtClean="0"/>
              <a:t>Ομαδοποιώ </a:t>
            </a:r>
            <a:r>
              <a:rPr lang="el-GR" sz="2800" dirty="0"/>
              <a:t>τις ενδείξεις (παράγω δοκιμαστικές υποθέσεις ).</a:t>
            </a:r>
          </a:p>
          <a:p>
            <a:r>
              <a:rPr lang="el-GR" sz="2800" dirty="0" smtClean="0"/>
              <a:t>Αναγνωρίζω  </a:t>
            </a:r>
            <a:r>
              <a:rPr lang="el-GR" sz="2800" dirty="0"/>
              <a:t>κενά και ασυνέπειες.</a:t>
            </a:r>
          </a:p>
          <a:p>
            <a:pPr marL="0" indent="0">
              <a:buNone/>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150318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Ταυτοποίηση των προβλημάτων υγείας των κινδύνων και των δυνατοτήτων.</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800" dirty="0"/>
              <a:t>Αφού αναλυθούν τα δεδομένα, ο νοσηλευτής και ο ασθενής πρέπει από κοινού  να αναγνωρίσουν  δυνατότητες και προβλήματα. </a:t>
            </a:r>
          </a:p>
          <a:p>
            <a:r>
              <a:rPr lang="el-GR" sz="2800" dirty="0"/>
              <a:t>Αυτή είναι μια πρωταρχικής σημασίας διαδικασία για τη νοσηλευτική διεργασία.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855325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Διατύπωση Διαγνωστικών Αναφορών  </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800" dirty="0"/>
              <a:t>Οι περισσότερες νοσηλευτικές διαγνώσεις γράφονται ως διμερείς ή τριμερείς αναφορές, αλλά υπάρχουν και παραλλαγές αυτών.</a:t>
            </a:r>
          </a:p>
          <a:p>
            <a:pPr marL="0" indent="0">
              <a:buNone/>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8231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a:t>Βασικές διμερείς αναφορές </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pPr marL="0" indent="0">
              <a:buNone/>
            </a:pPr>
            <a:r>
              <a:rPr lang="el-GR" sz="2400" dirty="0"/>
              <a:t>Η βασική διμερής αναφορά περιλαμβάνει τα ακόλουθα:</a:t>
            </a:r>
          </a:p>
          <a:p>
            <a:pPr marL="400050" lvl="1" indent="0">
              <a:buNone/>
            </a:pPr>
            <a:r>
              <a:rPr lang="el-GR" sz="2000" dirty="0"/>
              <a:t>1.  Πρόβλημα: αναφορά της αντίδρασης του ασθενή ( διαγνωστική ετικέτα).</a:t>
            </a:r>
          </a:p>
          <a:p>
            <a:pPr marL="400050" lvl="1" indent="0">
              <a:buNone/>
            </a:pPr>
            <a:r>
              <a:rPr lang="el-GR" sz="2000" dirty="0"/>
              <a:t>2.  Αιτιολογία: παράγοντες που συντελούν ή πιθανές αιτίες αντιδράσεων.</a:t>
            </a:r>
          </a:p>
          <a:p>
            <a:pPr marL="0" indent="0">
              <a:buNone/>
            </a:pPr>
            <a:r>
              <a:rPr lang="el-GR" sz="2400" dirty="0"/>
              <a:t>Τα δύο μέρη ενώνονται με τις λέξεις σχετικά με ή με το που οφείλεται σε. </a:t>
            </a:r>
          </a:p>
          <a:p>
            <a:pPr marL="0" indent="0">
              <a:buNone/>
            </a:pPr>
            <a:r>
              <a:rPr lang="el-GR" sz="2400" dirty="0"/>
              <a:t>Η φράση οφείλεται σε υποδηλώνει πως ένα μέρος προκαλεί ή είναι υπεύθυνο για το άλλο μέρος. </a:t>
            </a:r>
          </a:p>
          <a:p>
            <a:pPr marL="0" indent="0">
              <a:buNone/>
            </a:pPr>
            <a:r>
              <a:rPr lang="el-GR" sz="2400" dirty="0"/>
              <a:t>Αντίθετα, η φράση σχετικός με απλά υπονοεί μια </a:t>
            </a:r>
            <a:r>
              <a:rPr lang="el-GR" sz="2400" dirty="0" smtClean="0"/>
              <a:t>συγγένεια. </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26894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a:t>Βασικές τριμερείς αναφορές </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pPr marL="0" indent="0">
              <a:buNone/>
            </a:pPr>
            <a:r>
              <a:rPr lang="el-GR" sz="2800" dirty="0"/>
              <a:t>Η βασική τριμερής νοσηλευτική διάγνωση περιλαμβάνει τα ακόλουθα :</a:t>
            </a:r>
          </a:p>
          <a:p>
            <a:pPr marL="400050" lvl="1" indent="0">
              <a:buNone/>
            </a:pPr>
            <a:r>
              <a:rPr lang="el-GR" sz="2400" dirty="0"/>
              <a:t>1. Πρόβλημα: Αναφορά της αντίδρασης του </a:t>
            </a:r>
            <a:r>
              <a:rPr lang="el-GR" sz="2400" dirty="0" smtClean="0"/>
              <a:t>ασθενή.</a:t>
            </a:r>
            <a:endParaRPr lang="el-GR" sz="2400" dirty="0"/>
          </a:p>
          <a:p>
            <a:pPr marL="400050" lvl="1" indent="0">
              <a:buNone/>
            </a:pPr>
            <a:r>
              <a:rPr lang="el-GR" sz="2400" dirty="0"/>
              <a:t>2. Αιτιολογία: Παράγοντες που συντελούν ή πιθανές αιτίες της αντίδρασης.</a:t>
            </a:r>
          </a:p>
          <a:p>
            <a:pPr marL="400050" lvl="1" indent="0">
              <a:buNone/>
            </a:pPr>
            <a:r>
              <a:rPr lang="el-GR" sz="2400" dirty="0"/>
              <a:t>3. Ενδείξεις και συμπτώματα: προσδιοριστικά χαρακτηριστικά που έχουν εκδηλωθεί από τον ασθενή.</a:t>
            </a:r>
          </a:p>
          <a:p>
            <a:pPr marL="0" indent="0">
              <a:buNone/>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257669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Αποφυγή Λαθών στο                       Διαγνωστικό Συλλογισμό </a:t>
            </a:r>
            <a:endParaRPr lang="en-US" sz="2800" b="0" dirty="0"/>
          </a:p>
        </p:txBody>
      </p:sp>
      <p:sp>
        <p:nvSpPr>
          <p:cNvPr id="9" name="Θέση περιεχομένου 8"/>
          <p:cNvSpPr>
            <a:spLocks noGrp="1"/>
          </p:cNvSpPr>
          <p:nvPr>
            <p:ph idx="1"/>
            <p:custDataLst>
              <p:tags r:id="rId3"/>
            </p:custDataLst>
          </p:nvPr>
        </p:nvSpPr>
        <p:spPr>
          <a:xfrm>
            <a:off x="300607" y="1556792"/>
            <a:ext cx="8435280" cy="2351139"/>
          </a:xfrm>
        </p:spPr>
        <p:txBody>
          <a:bodyPr>
            <a:noAutofit/>
          </a:bodyPr>
          <a:lstStyle/>
          <a:p>
            <a:r>
              <a:rPr lang="el-GR" sz="2800" dirty="0" smtClean="0"/>
              <a:t>Επαληθεύστε. </a:t>
            </a:r>
            <a:endParaRPr lang="el-GR" sz="2800" dirty="0"/>
          </a:p>
          <a:p>
            <a:r>
              <a:rPr lang="el-GR" sz="2800" dirty="0"/>
              <a:t>Αποκτήστε μια καλή βάση γνώσεων και αποκτήστε κλινική </a:t>
            </a:r>
            <a:r>
              <a:rPr lang="el-GR" sz="2800" dirty="0" smtClean="0"/>
              <a:t>εμπειρία. </a:t>
            </a:r>
            <a:endParaRPr lang="el-GR" sz="2800" dirty="0"/>
          </a:p>
          <a:p>
            <a:r>
              <a:rPr lang="el-GR" sz="2800" dirty="0"/>
              <a:t>Να έχετε μια πρακτική γνώση του τι είναι </a:t>
            </a:r>
            <a:r>
              <a:rPr lang="el-GR" sz="2800" dirty="0" smtClean="0"/>
              <a:t>φυσιολογικό. </a:t>
            </a:r>
            <a:endParaRPr lang="el-GR" sz="2800" dirty="0"/>
          </a:p>
          <a:p>
            <a:r>
              <a:rPr lang="el-GR" sz="2800" dirty="0"/>
              <a:t>Συμβουλευτείτε τις </a:t>
            </a:r>
            <a:r>
              <a:rPr lang="el-GR" sz="2800" dirty="0" smtClean="0"/>
              <a:t>πηγές. </a:t>
            </a:r>
            <a:endParaRPr lang="el-GR" sz="2800" dirty="0"/>
          </a:p>
          <a:p>
            <a:r>
              <a:rPr lang="el-GR" sz="2800" dirty="0"/>
              <a:t>Να βασίζετε τις διαγνώσεις σε πρότυπα -δηλαδή στη συμπεριφορά  παρά σε ένα μεμονωμένο </a:t>
            </a:r>
            <a:r>
              <a:rPr lang="el-GR" sz="2800" dirty="0" smtClean="0"/>
              <a:t>περιστατικό. </a:t>
            </a:r>
            <a:endParaRPr lang="el-GR" sz="2800" dirty="0"/>
          </a:p>
          <a:p>
            <a:r>
              <a:rPr lang="el-GR" sz="2800" dirty="0"/>
              <a:t>Να βελτιώσετε τις δεξιότητες της κριτικής </a:t>
            </a:r>
            <a:r>
              <a:rPr lang="el-GR" sz="2800" dirty="0" smtClean="0"/>
              <a:t>σκέψης. </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4071653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611560" y="1417638"/>
            <a:ext cx="5076056" cy="4525963"/>
          </a:xfrm>
        </p:spPr>
        <p:txBody>
          <a:bodyPr>
            <a:noAutofit/>
          </a:bodyPr>
          <a:lstStyle/>
          <a:p>
            <a:pPr lvl="1">
              <a:buFont typeface="Wingdings" pitchFamily="2" charset="2"/>
              <a:buChar char="§"/>
            </a:pPr>
            <a:r>
              <a:rPr lang="el-GR" sz="2400" dirty="0">
                <a:hlinkClick r:id="rId8" action="ppaction://hlinksldjump"/>
              </a:rPr>
              <a:t>Νοσηλευτική Διάγνωση.</a:t>
            </a:r>
            <a:endParaRPr lang="el-GR" sz="2400" dirty="0" smtClean="0">
              <a:hlinkClick r:id="rId8" action="ppaction://hlinksldjump"/>
            </a:endParaRPr>
          </a:p>
          <a:p>
            <a:pPr lvl="1">
              <a:buFont typeface="Wingdings" pitchFamily="2" charset="2"/>
              <a:buChar char="§"/>
            </a:pPr>
            <a:r>
              <a:rPr lang="el-GR" sz="2400" dirty="0">
                <a:hlinkClick r:id="rId9" action="ppaction://hlinksldjump"/>
              </a:rPr>
              <a:t>Δεξιότητες Νοσηλευτή.</a:t>
            </a:r>
            <a:endParaRPr lang="el-GR" sz="2400" dirty="0" smtClean="0">
              <a:hlinkClick r:id="rId8" action="ppaction://hlinksldjump"/>
            </a:endParaRPr>
          </a:p>
          <a:p>
            <a:pPr lvl="1">
              <a:buFont typeface="Wingdings" pitchFamily="2" charset="2"/>
              <a:buChar char="§"/>
            </a:pPr>
            <a:r>
              <a:rPr lang="el-GR" sz="2400" dirty="0">
                <a:hlinkClick r:id="rId10" action="ppaction://hlinksldjump"/>
              </a:rPr>
              <a:t>Αποδεικτικά </a:t>
            </a:r>
            <a:r>
              <a:rPr lang="el-GR" sz="2400" dirty="0" smtClean="0">
                <a:hlinkClick r:id="rId10" action="ppaction://hlinksldjump"/>
              </a:rPr>
              <a:t>χαρακτηριστικά</a:t>
            </a:r>
            <a:endParaRPr lang="el-GR" sz="2400" dirty="0" smtClean="0"/>
          </a:p>
          <a:p>
            <a:pPr lvl="1">
              <a:buFont typeface="Wingdings" pitchFamily="2" charset="2"/>
              <a:buChar char="§"/>
            </a:pPr>
            <a:r>
              <a:rPr lang="el-GR" sz="2400" dirty="0">
                <a:hlinkClick r:id="rId11" action="ppaction://hlinksldjump"/>
              </a:rPr>
              <a:t>Διαφοροποίηση Νοσηλευτικών  - Ιατρικών Διαγνώσεων .</a:t>
            </a:r>
            <a:endParaRPr lang="fi-FI" sz="2400" dirty="0"/>
          </a:p>
          <a:p>
            <a:pPr lvl="1">
              <a:buFont typeface="Wingdings" pitchFamily="2" charset="2"/>
              <a:buChar char="§"/>
            </a:pPr>
            <a:r>
              <a:rPr lang="el-GR" sz="2400" dirty="0">
                <a:hlinkClick r:id="rId12" action="ppaction://hlinksldjump"/>
              </a:rPr>
              <a:t>Η Διαγνωστική Διαδικασία</a:t>
            </a:r>
            <a:r>
              <a:rPr lang="el-GR" sz="2400" dirty="0">
                <a:hlinkClick r:id="" action="ppaction://noaction"/>
              </a:rPr>
              <a:t>.</a:t>
            </a:r>
            <a:endParaRPr lang="el-GR" sz="2400" dirty="0" smtClean="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Νοσηλευτική </a:t>
            </a:r>
            <a:r>
              <a:rPr lang="el-GR" altLang="el-GR" dirty="0" smtClean="0"/>
              <a:t>Διάγνωση</a:t>
            </a:r>
            <a:endParaRPr lang="en-US" sz="2800" b="0" dirty="0"/>
          </a:p>
        </p:txBody>
      </p:sp>
      <p:sp>
        <p:nvSpPr>
          <p:cNvPr id="9" name="Θέση περιεχομένου 8"/>
          <p:cNvSpPr>
            <a:spLocks noGrp="1"/>
          </p:cNvSpPr>
          <p:nvPr>
            <p:ph idx="1"/>
            <p:custDataLst>
              <p:tags r:id="rId3"/>
            </p:custDataLst>
          </p:nvPr>
        </p:nvSpPr>
        <p:spPr>
          <a:xfrm>
            <a:off x="457200" y="1250410"/>
            <a:ext cx="7920880" cy="2351139"/>
          </a:xfrm>
        </p:spPr>
        <p:txBody>
          <a:bodyPr>
            <a:noAutofit/>
          </a:bodyPr>
          <a:lstStyle/>
          <a:p>
            <a:pPr marL="0" indent="0" algn="ctr">
              <a:buNone/>
            </a:pPr>
            <a:r>
              <a:rPr lang="el-GR" sz="3600" dirty="0"/>
              <a:t>Η διάγνωση είναι η δεύτερη φάση της νοσηλευτικής διεργασίας. </a:t>
            </a:r>
          </a:p>
          <a:p>
            <a:pPr marL="0" indent="0" algn="ctr">
              <a:buNone/>
            </a:pPr>
            <a:r>
              <a:rPr lang="el-GR" sz="3600" dirty="0"/>
              <a:t>Σε αυτή τη φάση, οι νοσηλευτές χρησιμοποιούν δεξιότητες κριτικής σκέψης για να ερμηνεύσουν τα δεδομένα που έχουν συλλέξει και να προσδιορίσουν τις δυνατότητες και τα προβλήματα του </a:t>
            </a:r>
            <a:r>
              <a:rPr lang="el-GR" sz="3600" dirty="0" smtClean="0"/>
              <a:t>ασθενή. </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a:t>Ορισμός της νοσηλευτικής </a:t>
            </a:r>
            <a:r>
              <a:rPr lang="el-GR" altLang="el-GR" dirty="0" smtClean="0"/>
              <a:t>διάγνωσης</a:t>
            </a:r>
            <a:endParaRPr lang="en-US" sz="2800" b="0" dirty="0"/>
          </a:p>
        </p:txBody>
      </p:sp>
      <p:sp>
        <p:nvSpPr>
          <p:cNvPr id="9" name="Θέση περιεχομένου 8"/>
          <p:cNvSpPr>
            <a:spLocks noGrp="1"/>
          </p:cNvSpPr>
          <p:nvPr>
            <p:ph idx="1"/>
            <p:custDataLst>
              <p:tags r:id="rId3"/>
            </p:custDataLst>
          </p:nvPr>
        </p:nvSpPr>
        <p:spPr>
          <a:xfrm>
            <a:off x="457200" y="1250410"/>
            <a:ext cx="8435280" cy="2351139"/>
          </a:xfrm>
        </p:spPr>
        <p:txBody>
          <a:bodyPr>
            <a:noAutofit/>
          </a:bodyPr>
          <a:lstStyle/>
          <a:p>
            <a:pPr marL="0" indent="0">
              <a:buNone/>
            </a:pPr>
            <a:r>
              <a:rPr lang="el-GR" sz="2800" dirty="0"/>
              <a:t>“…….μία κλινική άποψη για το άτομο, την οικογένεια  ή τις αντιδράσεις της κοινωνίας σε πραγματικά ή πιθανά προβλήματα υγείας/ εξελίξεις της ζωής. </a:t>
            </a:r>
          </a:p>
          <a:p>
            <a:pPr marL="0" indent="0">
              <a:buNone/>
            </a:pPr>
            <a:r>
              <a:rPr lang="el-GR" sz="2800" dirty="0"/>
              <a:t>Οι νοσηλευτικές διαγνώσεις παρέχουν τη βάση για την επιλογή των νοσηλευτικών παρεμβάσεων,  που θα επιτύχουν τα αναμενόμενα αποτελέσματα, για τα οποία ο νοσηλευτής είναι υπόλογος”</a:t>
            </a:r>
          </a:p>
        </p:txBody>
      </p:sp>
      <p:sp>
        <p:nvSpPr>
          <p:cNvPr id="2" name="Ορθογώνιο 1"/>
          <p:cNvSpPr/>
          <p:nvPr>
            <p:custDataLst>
              <p:tags r:id="rId4"/>
            </p:custDataLst>
          </p:nvPr>
        </p:nvSpPr>
        <p:spPr>
          <a:xfrm>
            <a:off x="2628402" y="4941168"/>
            <a:ext cx="3779689" cy="369332"/>
          </a:xfrm>
          <a:prstGeom prst="rect">
            <a:avLst/>
          </a:prstGeom>
        </p:spPr>
        <p:txBody>
          <a:bodyPr wrap="none">
            <a:spAutoFit/>
          </a:bodyPr>
          <a:lstStyle/>
          <a:p>
            <a:r>
              <a:rPr lang="en-US" dirty="0"/>
              <a:t> (NANDA </a:t>
            </a:r>
            <a:r>
              <a:rPr lang="el-GR" dirty="0"/>
              <a:t>Ι</a:t>
            </a:r>
            <a:r>
              <a:rPr lang="en-US" dirty="0" err="1"/>
              <a:t>nternational</a:t>
            </a:r>
            <a:r>
              <a:rPr lang="en-US" dirty="0"/>
              <a:t>, 2003, </a:t>
            </a:r>
            <a:r>
              <a:rPr lang="el-GR" dirty="0" err="1"/>
              <a:t>σελ</a:t>
            </a:r>
            <a:r>
              <a:rPr lang="el-GR" dirty="0"/>
              <a:t> 251)</a:t>
            </a:r>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62413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433048" cy="940966"/>
          </a:xfrm>
        </p:spPr>
        <p:txBody>
          <a:bodyPr>
            <a:noAutofit/>
          </a:bodyPr>
          <a:lstStyle/>
          <a:p>
            <a:r>
              <a:rPr lang="el-GR" altLang="el-GR" dirty="0" smtClean="0"/>
              <a:t>Στοιχεία της Νοσηλευτικής Διάγνωσης</a:t>
            </a:r>
            <a:endParaRPr lang="en-US" sz="2800" b="0" dirty="0"/>
          </a:p>
        </p:txBody>
      </p:sp>
      <p:sp>
        <p:nvSpPr>
          <p:cNvPr id="9" name="Θέση περιεχομένου 8"/>
          <p:cNvSpPr>
            <a:spLocks noGrp="1"/>
          </p:cNvSpPr>
          <p:nvPr>
            <p:ph idx="1"/>
            <p:custDataLst>
              <p:tags r:id="rId3"/>
            </p:custDataLst>
          </p:nvPr>
        </p:nvSpPr>
        <p:spPr>
          <a:xfrm>
            <a:off x="457200" y="1250410"/>
            <a:ext cx="8435280" cy="2351139"/>
          </a:xfrm>
        </p:spPr>
        <p:txBody>
          <a:bodyPr>
            <a:noAutofit/>
          </a:bodyPr>
          <a:lstStyle/>
          <a:p>
            <a:pPr marL="0" indent="0">
              <a:buNone/>
            </a:pPr>
            <a:r>
              <a:rPr lang="el-GR" sz="2800" dirty="0"/>
              <a:t>Μια νοσηλευτική διάγνωση έχει 3 συστατικά στοιχεία: </a:t>
            </a:r>
          </a:p>
          <a:p>
            <a:pPr marL="914400" lvl="1" indent="-457200">
              <a:buFont typeface="+mj-lt"/>
              <a:buAutoNum type="arabicPeriod"/>
            </a:pPr>
            <a:r>
              <a:rPr lang="el-GR" sz="2400" dirty="0"/>
              <a:t>το πρόβλημα και ο ορισμός </a:t>
            </a:r>
            <a:r>
              <a:rPr lang="el-GR" sz="2400" dirty="0" smtClean="0"/>
              <a:t>του. </a:t>
            </a:r>
            <a:endParaRPr lang="el-GR" sz="2400" dirty="0"/>
          </a:p>
          <a:p>
            <a:pPr marL="914400" lvl="1" indent="-457200">
              <a:buFont typeface="+mj-lt"/>
              <a:buAutoNum type="arabicPeriod"/>
            </a:pPr>
            <a:r>
              <a:rPr lang="el-GR" sz="2400" dirty="0"/>
              <a:t>η </a:t>
            </a:r>
            <a:r>
              <a:rPr lang="el-GR" sz="2400" dirty="0" smtClean="0"/>
              <a:t>αιτιολογία.</a:t>
            </a:r>
            <a:endParaRPr lang="el-GR" sz="2400" dirty="0"/>
          </a:p>
          <a:p>
            <a:pPr marL="914400" lvl="1" indent="-457200">
              <a:buFont typeface="+mj-lt"/>
              <a:buAutoNum type="arabicPeriod"/>
            </a:pPr>
            <a:r>
              <a:rPr lang="el-GR" sz="2400" dirty="0"/>
              <a:t>τα αποδεικτικά  χαρακτηριστικά .</a:t>
            </a:r>
          </a:p>
          <a:p>
            <a:pPr marL="0" indent="0">
              <a:buNone/>
            </a:pPr>
            <a:r>
              <a:rPr lang="el-GR" sz="2800" dirty="0"/>
              <a:t>Κάθε συστατικό εξυπηρετεί ένα συγκεκριμένο σκοπό.</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37321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216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Δεξιότητες Νοσηλευτή</a:t>
            </a:r>
            <a:endParaRPr lang="en-US" sz="2800" b="0" dirty="0"/>
          </a:p>
        </p:txBody>
      </p:sp>
      <p:sp>
        <p:nvSpPr>
          <p:cNvPr id="9" name="Θέση περιεχομένου 8"/>
          <p:cNvSpPr>
            <a:spLocks noGrp="1"/>
          </p:cNvSpPr>
          <p:nvPr>
            <p:ph idx="1"/>
            <p:custDataLst>
              <p:tags r:id="rId3"/>
            </p:custDataLst>
          </p:nvPr>
        </p:nvSpPr>
        <p:spPr>
          <a:xfrm>
            <a:off x="457200" y="1250410"/>
            <a:ext cx="8435280" cy="2351139"/>
          </a:xfrm>
        </p:spPr>
        <p:txBody>
          <a:bodyPr>
            <a:noAutofit/>
          </a:bodyPr>
          <a:lstStyle/>
          <a:p>
            <a:pPr marL="0" indent="0">
              <a:buNone/>
            </a:pPr>
            <a:r>
              <a:rPr lang="el-GR" sz="3600" dirty="0"/>
              <a:t> Για την αποτελεσματική  χρήση των νοσηλευτικών διαγνώσεων, ο νοσηλευτής  πρέπει να γνωρίζει:</a:t>
            </a:r>
          </a:p>
          <a:p>
            <a:r>
              <a:rPr lang="el-GR" dirty="0"/>
              <a:t>Τις έννοιες που </a:t>
            </a:r>
            <a:r>
              <a:rPr lang="el-GR" dirty="0" smtClean="0"/>
              <a:t>χρησιμοποιούνται,</a:t>
            </a:r>
            <a:endParaRPr lang="el-GR" dirty="0"/>
          </a:p>
          <a:p>
            <a:r>
              <a:rPr lang="el-GR" dirty="0"/>
              <a:t>τους τύπους και </a:t>
            </a:r>
          </a:p>
          <a:p>
            <a:r>
              <a:rPr lang="el-GR" dirty="0"/>
              <a:t>τα στοιχεία των νοσηλευτικών διαγνώσεων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277651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09:5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F134256-17EF-4949-BD37-2D8FA586A89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1361</TotalTime>
  <Words>1058</Words>
  <Application>Microsoft Office PowerPoint</Application>
  <PresentationFormat>Προβολή στην οθόνη (4:3)</PresentationFormat>
  <Paragraphs>173</Paragraphs>
  <Slides>24</Slides>
  <Notes>24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Νοσηλευτική Διάγνωση</vt:lpstr>
      <vt:lpstr>Ορισμός της νοσηλευτικής διάγνωσης</vt:lpstr>
      <vt:lpstr>Στοιχεία της Νοσηλευτικής Διάγνωσης</vt:lpstr>
      <vt:lpstr>Δεξιότητες Νοσηλευτή</vt:lpstr>
      <vt:lpstr>Πρόβλημα (διαγνωστική ετικέτα) </vt:lpstr>
      <vt:lpstr>Αιτιολογία (συσχετιζόμενοι παράγοντες και παράγοντες κινδύνου)</vt:lpstr>
      <vt:lpstr>Αποδεικτικά χαρακτηριστικά</vt:lpstr>
      <vt:lpstr>Διαφοροποίηση Νοσηλευτικών  - Ιατρικών Διαγνώσεων (α)</vt:lpstr>
      <vt:lpstr>Διαφοροποίηση Νοσηλευτικών  - Ιατρικών Διαγνώσεων (β)</vt:lpstr>
      <vt:lpstr>Διαφοροποίηση Νοσηλευτικών  - Ιατρικών Διαγνώσεων (γ)</vt:lpstr>
      <vt:lpstr>Η Διαγνωστική Διαδικασία</vt:lpstr>
      <vt:lpstr>Ανάλυση Δεδομένων</vt:lpstr>
      <vt:lpstr>Ταυτοποίηση των προβλημάτων υγείας των κινδύνων και των δυνατοτήτων.</vt:lpstr>
      <vt:lpstr>Διατύπωση Διαγνωστικών Αναφορών  </vt:lpstr>
      <vt:lpstr>Βασικές διμερείς αναφορές </vt:lpstr>
      <vt:lpstr>Βασικές τριμερείς αναφορές </vt:lpstr>
      <vt:lpstr>Αποφυγή Λαθών στο                       Διαγνωστικό Συλλογισμό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2</cp:revision>
  <dcterms:created xsi:type="dcterms:W3CDTF">2014-04-07T11:24:35Z</dcterms:created>
  <dcterms:modified xsi:type="dcterms:W3CDTF">2015-04-22T14:10:00Z</dcterms:modified>
</cp:coreProperties>
</file>