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4.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5.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6.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7.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9.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0.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1.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2.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3.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24.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25.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26.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27.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28.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29.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30.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31.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32.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33.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34.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35.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9"/>
  </p:notesMasterIdLst>
  <p:sldIdLst>
    <p:sldId id="256" r:id="rId3"/>
    <p:sldId id="257" r:id="rId4"/>
    <p:sldId id="259" r:id="rId5"/>
    <p:sldId id="261" r:id="rId6"/>
    <p:sldId id="262" r:id="rId7"/>
    <p:sldId id="264" r:id="rId8"/>
    <p:sldId id="372" r:id="rId9"/>
    <p:sldId id="373" r:id="rId10"/>
    <p:sldId id="374" r:id="rId11"/>
    <p:sldId id="371" r:id="rId12"/>
    <p:sldId id="345" r:id="rId13"/>
    <p:sldId id="346" r:id="rId14"/>
    <p:sldId id="347" r:id="rId15"/>
    <p:sldId id="348" r:id="rId16"/>
    <p:sldId id="349" r:id="rId17"/>
    <p:sldId id="350" r:id="rId18"/>
    <p:sldId id="364" r:id="rId19"/>
    <p:sldId id="352" r:id="rId20"/>
    <p:sldId id="353" r:id="rId21"/>
    <p:sldId id="354" r:id="rId22"/>
    <p:sldId id="366" r:id="rId23"/>
    <p:sldId id="355" r:id="rId24"/>
    <p:sldId id="356" r:id="rId25"/>
    <p:sldId id="357" r:id="rId26"/>
    <p:sldId id="358" r:id="rId27"/>
    <p:sldId id="359" r:id="rId28"/>
    <p:sldId id="360" r:id="rId29"/>
    <p:sldId id="362" r:id="rId30"/>
    <p:sldId id="363" r:id="rId31"/>
    <p:sldId id="365" r:id="rId32"/>
    <p:sldId id="367" r:id="rId33"/>
    <p:sldId id="368" r:id="rId34"/>
    <p:sldId id="369" r:id="rId35"/>
    <p:sldId id="370" r:id="rId36"/>
    <p:sldId id="344" r:id="rId37"/>
    <p:sldId id="280" r:id="rId38"/>
  </p:sldIdLst>
  <p:sldSz cx="9144000" cy="6858000" type="screen4x3"/>
  <p:notesSz cx="6858000" cy="9144000"/>
  <p:custDataLst>
    <p:tags r:id="rId4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Συντάκτης" initials="Σ"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6" autoAdjust="0"/>
    <p:restoredTop sz="99339" autoAdjust="0"/>
  </p:normalViewPr>
  <p:slideViewPr>
    <p:cSldViewPr>
      <p:cViewPr varScale="1">
        <p:scale>
          <a:sx n="61" d="100"/>
          <a:sy n="61" d="100"/>
        </p:scale>
        <p:origin x="84" y="1122"/>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23/9/2015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1917646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dirty="0"/>
          </a:p>
        </p:txBody>
      </p:sp>
    </p:spTree>
    <p:extLst>
      <p:ext uri="{BB962C8B-B14F-4D97-AF65-F5344CB8AC3E}">
        <p14:creationId xmlns:p14="http://schemas.microsoft.com/office/powerpoint/2010/main" val="3689373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517118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219564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4103787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225296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3099474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873515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682058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12327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435879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1258568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676260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502110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765503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19550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733341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4002449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1690320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3680051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5428330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3137262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6831074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16302214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34314550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17565230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987185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012789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859046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notesSlide" Target="../notesSlides/notesSlide10.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2.xml"/><Relationship Id="rId5" Type="http://schemas.openxmlformats.org/officeDocument/2006/relationships/tags" Target="../tags/tag47.xml"/><Relationship Id="rId4" Type="http://schemas.openxmlformats.org/officeDocument/2006/relationships/tags" Target="../tags/tag46.xml"/></Relationships>
</file>

<file path=ppt/slides/_rels/slide11.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notesSlide" Target="../notesSlides/notesSlide1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2.xml"/><Relationship Id="rId5" Type="http://schemas.openxmlformats.org/officeDocument/2006/relationships/tags" Target="../tags/tag52.xml"/><Relationship Id="rId4" Type="http://schemas.openxmlformats.org/officeDocument/2006/relationships/tags" Target="../tags/tag51.xml"/></Relationships>
</file>

<file path=ppt/slides/_rels/slide12.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notesSlide" Target="../notesSlides/notesSlide12.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s>
</file>

<file path=ppt/slides/_rels/slide13.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notesSlide" Target="../notesSlides/notesSlide13.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2.xml"/><Relationship Id="rId5" Type="http://schemas.openxmlformats.org/officeDocument/2006/relationships/tags" Target="../tags/tag62.xml"/><Relationship Id="rId4" Type="http://schemas.openxmlformats.org/officeDocument/2006/relationships/tags" Target="../tags/tag61.xml"/></Relationships>
</file>

<file path=ppt/slides/_rels/slide14.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notesSlide" Target="../notesSlides/notesSlide14.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2.xml"/><Relationship Id="rId5" Type="http://schemas.openxmlformats.org/officeDocument/2006/relationships/tags" Target="../tags/tag67.xml"/><Relationship Id="rId4" Type="http://schemas.openxmlformats.org/officeDocument/2006/relationships/tags" Target="../tags/tag66.xml"/></Relationships>
</file>

<file path=ppt/slides/_rels/slide15.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notesSlide" Target="../notesSlides/notesSlide15.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2.xml"/><Relationship Id="rId5" Type="http://schemas.openxmlformats.org/officeDocument/2006/relationships/tags" Target="../tags/tag72.xml"/><Relationship Id="rId4" Type="http://schemas.openxmlformats.org/officeDocument/2006/relationships/tags" Target="../tags/tag71.xml"/></Relationships>
</file>

<file path=ppt/slides/_rels/slide16.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notesSlide" Target="../notesSlides/notesSlide16.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2.xml"/><Relationship Id="rId5" Type="http://schemas.openxmlformats.org/officeDocument/2006/relationships/tags" Target="../tags/tag77.xml"/><Relationship Id="rId4" Type="http://schemas.openxmlformats.org/officeDocument/2006/relationships/tags" Target="../tags/tag76.xml"/></Relationships>
</file>

<file path=ppt/slides/_rels/slide17.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notesSlide" Target="../notesSlides/notesSlide17.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2.xml"/><Relationship Id="rId5" Type="http://schemas.openxmlformats.org/officeDocument/2006/relationships/tags" Target="../tags/tag82.xml"/><Relationship Id="rId4" Type="http://schemas.openxmlformats.org/officeDocument/2006/relationships/tags" Target="../tags/tag81.xml"/></Relationships>
</file>

<file path=ppt/slides/_rels/slide18.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notesSlide" Target="../notesSlides/notesSlide18.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Layout" Target="../slideLayouts/slideLayout2.xml"/><Relationship Id="rId5" Type="http://schemas.openxmlformats.org/officeDocument/2006/relationships/tags" Target="../tags/tag87.xml"/><Relationship Id="rId4" Type="http://schemas.openxmlformats.org/officeDocument/2006/relationships/tags" Target="../tags/tag86.xml"/></Relationships>
</file>

<file path=ppt/slides/_rels/slide19.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notesSlide" Target="../notesSlides/notesSlide19.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Layout" Target="../slideLayouts/slideLayout2.xml"/><Relationship Id="rId5" Type="http://schemas.openxmlformats.org/officeDocument/2006/relationships/tags" Target="../tags/tag92.xml"/><Relationship Id="rId4" Type="http://schemas.openxmlformats.org/officeDocument/2006/relationships/tags" Target="../tags/tag9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notesSlide" Target="../notesSlides/notesSlide20.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2.xml"/><Relationship Id="rId5" Type="http://schemas.openxmlformats.org/officeDocument/2006/relationships/tags" Target="../tags/tag97.xml"/><Relationship Id="rId4" Type="http://schemas.openxmlformats.org/officeDocument/2006/relationships/tags" Target="../tags/tag96.xml"/></Relationships>
</file>

<file path=ppt/slides/_rels/slide21.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notesSlide" Target="../notesSlides/notesSlide21.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2.xml"/><Relationship Id="rId5" Type="http://schemas.openxmlformats.org/officeDocument/2006/relationships/tags" Target="../tags/tag102.xml"/><Relationship Id="rId4" Type="http://schemas.openxmlformats.org/officeDocument/2006/relationships/tags" Target="../tags/tag101.xml"/></Relationships>
</file>

<file path=ppt/slides/_rels/slide22.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notesSlide" Target="../notesSlides/notesSlide22.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Layout" Target="../slideLayouts/slideLayout2.xml"/><Relationship Id="rId5" Type="http://schemas.openxmlformats.org/officeDocument/2006/relationships/tags" Target="../tags/tag107.xml"/><Relationship Id="rId4" Type="http://schemas.openxmlformats.org/officeDocument/2006/relationships/tags" Target="../tags/tag106.xml"/></Relationships>
</file>

<file path=ppt/slides/_rels/slide23.xml.rels><?xml version="1.0" encoding="UTF-8" standalone="yes"?>
<Relationships xmlns="http://schemas.openxmlformats.org/package/2006/relationships"><Relationship Id="rId3" Type="http://schemas.openxmlformats.org/officeDocument/2006/relationships/tags" Target="../tags/tag110.xml"/><Relationship Id="rId7" Type="http://schemas.openxmlformats.org/officeDocument/2006/relationships/notesSlide" Target="../notesSlides/notesSlide23.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slideLayout" Target="../slideLayouts/slideLayout2.xml"/><Relationship Id="rId5" Type="http://schemas.openxmlformats.org/officeDocument/2006/relationships/tags" Target="../tags/tag112.xml"/><Relationship Id="rId4" Type="http://schemas.openxmlformats.org/officeDocument/2006/relationships/tags" Target="../tags/tag111.xml"/></Relationships>
</file>

<file path=ppt/slides/_rels/slide24.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notesSlide" Target="../notesSlides/notesSlide24.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Layout" Target="../slideLayouts/slideLayout2.xml"/><Relationship Id="rId5" Type="http://schemas.openxmlformats.org/officeDocument/2006/relationships/tags" Target="../tags/tag117.xml"/><Relationship Id="rId4" Type="http://schemas.openxmlformats.org/officeDocument/2006/relationships/tags" Target="../tags/tag116.xml"/></Relationships>
</file>

<file path=ppt/slides/_rels/slide25.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notesSlide" Target="../notesSlides/notesSlide25.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Layout" Target="../slideLayouts/slideLayout2.xml"/><Relationship Id="rId5" Type="http://schemas.openxmlformats.org/officeDocument/2006/relationships/tags" Target="../tags/tag122.xml"/><Relationship Id="rId4" Type="http://schemas.openxmlformats.org/officeDocument/2006/relationships/tags" Target="../tags/tag121.xml"/></Relationships>
</file>

<file path=ppt/slides/_rels/slide26.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notesSlide" Target="../notesSlides/notesSlide26.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slideLayout" Target="../slideLayouts/slideLayout2.xml"/><Relationship Id="rId5" Type="http://schemas.openxmlformats.org/officeDocument/2006/relationships/tags" Target="../tags/tag127.xml"/><Relationship Id="rId4" Type="http://schemas.openxmlformats.org/officeDocument/2006/relationships/tags" Target="../tags/tag126.xml"/></Relationships>
</file>

<file path=ppt/slides/_rels/slide27.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tags" Target="../tags/tag131.xml"/></Relationships>
</file>

<file path=ppt/slides/_rels/slide28.xml.rels><?xml version="1.0" encoding="UTF-8" standalone="yes"?>
<Relationships xmlns="http://schemas.openxmlformats.org/package/2006/relationships"><Relationship Id="rId3" Type="http://schemas.openxmlformats.org/officeDocument/2006/relationships/tags" Target="../tags/tag134.xml"/><Relationship Id="rId7" Type="http://schemas.openxmlformats.org/officeDocument/2006/relationships/notesSlide" Target="../notesSlides/notesSlide28.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slideLayout" Target="../slideLayouts/slideLayout2.xml"/><Relationship Id="rId5" Type="http://schemas.openxmlformats.org/officeDocument/2006/relationships/tags" Target="../tags/tag136.xml"/><Relationship Id="rId4" Type="http://schemas.openxmlformats.org/officeDocument/2006/relationships/tags" Target="../tags/tag135.xml"/></Relationships>
</file>

<file path=ppt/slides/_rels/slide29.xml.rels><?xml version="1.0" encoding="UTF-8" standalone="yes"?>
<Relationships xmlns="http://schemas.openxmlformats.org/package/2006/relationships"><Relationship Id="rId3" Type="http://schemas.openxmlformats.org/officeDocument/2006/relationships/tags" Target="../tags/tag139.xml"/><Relationship Id="rId7" Type="http://schemas.openxmlformats.org/officeDocument/2006/relationships/notesSlide" Target="../notesSlides/notesSlide29.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slideLayout" Target="../slideLayouts/slideLayout2.xml"/><Relationship Id="rId5" Type="http://schemas.openxmlformats.org/officeDocument/2006/relationships/tags" Target="../tags/tag141.xml"/><Relationship Id="rId4" Type="http://schemas.openxmlformats.org/officeDocument/2006/relationships/tags" Target="../tags/tag140.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30.xml.rels><?xml version="1.0" encoding="UTF-8" standalone="yes"?>
<Relationships xmlns="http://schemas.openxmlformats.org/package/2006/relationships"><Relationship Id="rId3" Type="http://schemas.openxmlformats.org/officeDocument/2006/relationships/tags" Target="../tags/tag144.xml"/><Relationship Id="rId7" Type="http://schemas.openxmlformats.org/officeDocument/2006/relationships/notesSlide" Target="../notesSlides/notesSlide30.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slideLayout" Target="../slideLayouts/slideLayout2.xml"/><Relationship Id="rId5" Type="http://schemas.openxmlformats.org/officeDocument/2006/relationships/tags" Target="../tags/tag146.xml"/><Relationship Id="rId4" Type="http://schemas.openxmlformats.org/officeDocument/2006/relationships/tags" Target="../tags/tag145.xml"/></Relationships>
</file>

<file path=ppt/slides/_rels/slide31.xml.rels><?xml version="1.0" encoding="UTF-8" standalone="yes"?>
<Relationships xmlns="http://schemas.openxmlformats.org/package/2006/relationships"><Relationship Id="rId3" Type="http://schemas.openxmlformats.org/officeDocument/2006/relationships/tags" Target="../tags/tag149.xml"/><Relationship Id="rId7" Type="http://schemas.openxmlformats.org/officeDocument/2006/relationships/notesSlide" Target="../notesSlides/notesSlide31.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slideLayout" Target="../slideLayouts/slideLayout2.xml"/><Relationship Id="rId5" Type="http://schemas.openxmlformats.org/officeDocument/2006/relationships/tags" Target="../tags/tag151.xml"/><Relationship Id="rId4" Type="http://schemas.openxmlformats.org/officeDocument/2006/relationships/tags" Target="../tags/tag150.xml"/></Relationships>
</file>

<file path=ppt/slides/_rels/slide32.xml.rels><?xml version="1.0" encoding="UTF-8" standalone="yes"?>
<Relationships xmlns="http://schemas.openxmlformats.org/package/2006/relationships"><Relationship Id="rId3" Type="http://schemas.openxmlformats.org/officeDocument/2006/relationships/tags" Target="../tags/tag154.xml"/><Relationship Id="rId7" Type="http://schemas.openxmlformats.org/officeDocument/2006/relationships/notesSlide" Target="../notesSlides/notesSlide32.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slideLayout" Target="../slideLayouts/slideLayout2.xml"/><Relationship Id="rId5" Type="http://schemas.openxmlformats.org/officeDocument/2006/relationships/tags" Target="../tags/tag156.xml"/><Relationship Id="rId4" Type="http://schemas.openxmlformats.org/officeDocument/2006/relationships/tags" Target="../tags/tag155.xml"/></Relationships>
</file>

<file path=ppt/slides/_rels/slide33.xml.rels><?xml version="1.0" encoding="UTF-8" standalone="yes"?>
<Relationships xmlns="http://schemas.openxmlformats.org/package/2006/relationships"><Relationship Id="rId3" Type="http://schemas.openxmlformats.org/officeDocument/2006/relationships/tags" Target="../tags/tag159.xml"/><Relationship Id="rId7" Type="http://schemas.openxmlformats.org/officeDocument/2006/relationships/notesSlide" Target="../notesSlides/notesSlide33.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slideLayout" Target="../slideLayouts/slideLayout2.xml"/><Relationship Id="rId5" Type="http://schemas.openxmlformats.org/officeDocument/2006/relationships/tags" Target="../tags/tag161.xml"/><Relationship Id="rId4" Type="http://schemas.openxmlformats.org/officeDocument/2006/relationships/tags" Target="../tags/tag160.xml"/></Relationships>
</file>

<file path=ppt/slides/_rels/slide34.xml.rels><?xml version="1.0" encoding="UTF-8" standalone="yes"?>
<Relationships xmlns="http://schemas.openxmlformats.org/package/2006/relationships"><Relationship Id="rId3" Type="http://schemas.openxmlformats.org/officeDocument/2006/relationships/tags" Target="../tags/tag164.xml"/><Relationship Id="rId7" Type="http://schemas.openxmlformats.org/officeDocument/2006/relationships/notesSlide" Target="../notesSlides/notesSlide34.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slideLayout" Target="../slideLayouts/slideLayout2.xml"/><Relationship Id="rId5" Type="http://schemas.openxmlformats.org/officeDocument/2006/relationships/tags" Target="../tags/tag166.xml"/><Relationship Id="rId4" Type="http://schemas.openxmlformats.org/officeDocument/2006/relationships/tags" Target="../tags/tag165.xml"/></Relationships>
</file>

<file path=ppt/slides/_rels/slide35.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notesSlide" Target="../notesSlides/notesSlide35.xml"/><Relationship Id="rId5" Type="http://schemas.openxmlformats.org/officeDocument/2006/relationships/slideLayout" Target="../slideLayouts/slideLayout2.xml"/><Relationship Id="rId4" Type="http://schemas.openxmlformats.org/officeDocument/2006/relationships/tags" Target="../tags/tag170.xml"/></Relationships>
</file>

<file path=ppt/slides/_rels/slide3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20.xml"/><Relationship Id="rId7" Type="http://schemas.openxmlformats.org/officeDocument/2006/relationships/notesSlide" Target="../notesSlides/notesSlide5.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slide" Target="slide28.xml"/><Relationship Id="rId5" Type="http://schemas.openxmlformats.org/officeDocument/2006/relationships/tags" Target="../tags/tag22.xml"/><Relationship Id="rId10" Type="http://schemas.openxmlformats.org/officeDocument/2006/relationships/slide" Target="slide25.xml"/><Relationship Id="rId4" Type="http://schemas.openxmlformats.org/officeDocument/2006/relationships/tags" Target="../tags/tag21.xml"/><Relationship Id="rId9" Type="http://schemas.openxmlformats.org/officeDocument/2006/relationships/slide" Target="slide9.xml"/></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notesSlide" Target="../notesSlides/notesSlide6.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tags" Target="../tags/tag26.xm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notesSlide" Target="../notesSlides/notesSlide7.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5" Type="http://schemas.openxmlformats.org/officeDocument/2006/relationships/tags" Target="../tags/tag32.xml"/><Relationship Id="rId4" Type="http://schemas.openxmlformats.org/officeDocument/2006/relationships/tags" Target="../tags/tag31.xml"/></Relationships>
</file>

<file path=ppt/slides/_rels/slide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notesSlide" Target="../notesSlides/notesSlide8.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5" Type="http://schemas.openxmlformats.org/officeDocument/2006/relationships/tags" Target="../tags/tag37.xml"/><Relationship Id="rId4" Type="http://schemas.openxmlformats.org/officeDocument/2006/relationships/tags" Target="../tags/tag36.xml"/></Relationships>
</file>

<file path=ppt/slides/_rels/slide9.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notesSlide" Target="../notesSlides/notesSlide9.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2.xml"/><Relationship Id="rId5" Type="http://schemas.openxmlformats.org/officeDocument/2006/relationships/tags" Target="../tags/tag42.xml"/><Relationship Id="rId4" Type="http://schemas.openxmlformats.org/officeDocument/2006/relationships/tags" Target="../tags/tag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lstStyle/>
          <a:p>
            <a:r>
              <a:rPr lang="el-GR" dirty="0" smtClean="0"/>
              <a:t>Εισαγωγή στη                     Νοσηλευτική Επιστήμη</a:t>
            </a:r>
            <a:endParaRPr lang="el-GR" dirty="0"/>
          </a:p>
        </p:txBody>
      </p:sp>
      <p:sp>
        <p:nvSpPr>
          <p:cNvPr id="3" name="Υπότιτλος 2"/>
          <p:cNvSpPr>
            <a:spLocks noGrp="1"/>
          </p:cNvSpPr>
          <p:nvPr>
            <p:ph type="subTitle" idx="1"/>
            <p:custDataLst>
              <p:tags r:id="rId3"/>
            </p:custDataLst>
          </p:nvPr>
        </p:nvSpPr>
        <p:spPr>
          <a:xfrm>
            <a:off x="251520" y="2708920"/>
            <a:ext cx="8208912" cy="4056856"/>
          </a:xfrm>
        </p:spPr>
        <p:txBody>
          <a:bodyPr>
            <a:noAutofit/>
          </a:bodyPr>
          <a:lstStyle/>
          <a:p>
            <a:r>
              <a:rPr lang="el-GR" sz="2800" b="1" dirty="0"/>
              <a:t>Ενότητα </a:t>
            </a:r>
            <a:r>
              <a:rPr lang="el-GR" sz="2800" b="1" dirty="0" smtClean="0"/>
              <a:t>9:</a:t>
            </a:r>
            <a:r>
              <a:rPr lang="en-US" sz="2800" b="1" dirty="0" smtClean="0"/>
              <a:t> </a:t>
            </a:r>
            <a:r>
              <a:rPr lang="el-GR" sz="2800" b="1" dirty="0" smtClean="0"/>
              <a:t>Κατάθλιψη – Νοσηλευτικές Παρεμβάσεις</a:t>
            </a:r>
            <a:r>
              <a:rPr lang="el-GR" dirty="0" smtClean="0"/>
              <a:t>.</a:t>
            </a:r>
            <a:endParaRPr lang="en-US" sz="16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err="1" smtClean="0"/>
              <a:t>Κοτρώτσιου</a:t>
            </a:r>
            <a:r>
              <a:rPr lang="el-GR" sz="2800" dirty="0" smtClean="0"/>
              <a:t> Ευαγγελία</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Νοσηλευτικής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60648"/>
            <a:ext cx="9144000" cy="940966"/>
          </a:xfrm>
        </p:spPr>
        <p:txBody>
          <a:bodyPr>
            <a:noAutofit/>
          </a:bodyPr>
          <a:lstStyle/>
          <a:p>
            <a:r>
              <a:rPr lang="el-GR" altLang="el-GR" sz="4000" dirty="0">
                <a:cs typeface="Times New Roman" panose="02020603050405020304" pitchFamily="18" charset="0"/>
              </a:rPr>
              <a:t>Κοινωνική </a:t>
            </a:r>
            <a:r>
              <a:rPr lang="el-GR" altLang="el-GR" sz="4000" dirty="0" smtClean="0">
                <a:cs typeface="Times New Roman" panose="02020603050405020304" pitchFamily="18" charset="0"/>
              </a:rPr>
              <a:t>Απομόνωση (2)</a:t>
            </a:r>
            <a:endParaRPr lang="en-US" sz="2400" b="0" dirty="0"/>
          </a:p>
        </p:txBody>
      </p:sp>
      <p:sp>
        <p:nvSpPr>
          <p:cNvPr id="9" name="Θέση περιεχομένου 8"/>
          <p:cNvSpPr>
            <a:spLocks noGrp="1"/>
          </p:cNvSpPr>
          <p:nvPr>
            <p:ph idx="1"/>
            <p:custDataLst>
              <p:tags r:id="rId3"/>
            </p:custDataLst>
          </p:nvPr>
        </p:nvSpPr>
        <p:spPr>
          <a:xfrm>
            <a:off x="323528" y="1556792"/>
            <a:ext cx="8496944" cy="2351139"/>
          </a:xfrm>
        </p:spPr>
        <p:txBody>
          <a:bodyPr>
            <a:noAutofit/>
          </a:bodyPr>
          <a:lstStyle/>
          <a:p>
            <a:pPr marL="0" indent="0" algn="just">
              <a:lnSpc>
                <a:spcPct val="90000"/>
              </a:lnSpc>
              <a:buNone/>
              <a:defRPr/>
            </a:pPr>
            <a:r>
              <a:rPr lang="el-GR" altLang="el-GR" sz="2800" b="1" dirty="0">
                <a:solidFill>
                  <a:srgbClr val="000000"/>
                </a:solidFill>
                <a:cs typeface="Times New Roman" charset="0"/>
              </a:rPr>
              <a:t>Νοσηλευτικοί Σκοποί :</a:t>
            </a:r>
          </a:p>
          <a:p>
            <a:pPr algn="just">
              <a:lnSpc>
                <a:spcPct val="90000"/>
              </a:lnSpc>
              <a:defRPr/>
            </a:pPr>
            <a:r>
              <a:rPr lang="el-GR" altLang="el-GR" sz="2800" dirty="0">
                <a:solidFill>
                  <a:srgbClr val="000000"/>
                </a:solidFill>
                <a:cs typeface="Times New Roman" charset="0"/>
              </a:rPr>
              <a:t>Ο ασθενής να παρακολουθεί ομάδες και γεύματα στη μονάδα σύμφωνα με το </a:t>
            </a:r>
            <a:r>
              <a:rPr lang="el-GR" altLang="el-GR" sz="2800" dirty="0" smtClean="0">
                <a:solidFill>
                  <a:srgbClr val="000000"/>
                </a:solidFill>
                <a:cs typeface="Times New Roman" charset="0"/>
              </a:rPr>
              <a:t>πρόγραμμα.</a:t>
            </a:r>
            <a:endParaRPr lang="el-GR" altLang="el-GR" sz="2800" dirty="0">
              <a:solidFill>
                <a:srgbClr val="000000"/>
              </a:solidFill>
              <a:cs typeface="Times New Roman" charset="0"/>
            </a:endParaRPr>
          </a:p>
          <a:p>
            <a:pPr algn="just">
              <a:lnSpc>
                <a:spcPct val="90000"/>
              </a:lnSpc>
              <a:defRPr/>
            </a:pPr>
            <a:r>
              <a:rPr lang="el-GR" altLang="el-GR" sz="2800" dirty="0">
                <a:solidFill>
                  <a:srgbClr val="000000"/>
                </a:solidFill>
                <a:cs typeface="Times New Roman" charset="0"/>
              </a:rPr>
              <a:t>Να αρχίσει να συναλλάσσεται με τους </a:t>
            </a:r>
            <a:r>
              <a:rPr lang="el-GR" altLang="el-GR" sz="2800" dirty="0" err="1">
                <a:solidFill>
                  <a:srgbClr val="000000"/>
                </a:solidFill>
                <a:cs typeface="Times New Roman" charset="0"/>
              </a:rPr>
              <a:t>συνασθενείς</a:t>
            </a:r>
            <a:r>
              <a:rPr lang="el-GR" altLang="el-GR" sz="2800" dirty="0">
                <a:solidFill>
                  <a:srgbClr val="000000"/>
                </a:solidFill>
                <a:cs typeface="Times New Roman" charset="0"/>
              </a:rPr>
              <a:t> και το προσωπικό της ομάδας.</a:t>
            </a:r>
          </a:p>
          <a:p>
            <a:pPr algn="just">
              <a:lnSpc>
                <a:spcPct val="90000"/>
              </a:lnSpc>
              <a:defRPr/>
            </a:pPr>
            <a:r>
              <a:rPr lang="el-GR" altLang="el-GR" sz="2800" dirty="0">
                <a:solidFill>
                  <a:srgbClr val="000000"/>
                </a:solidFill>
                <a:cs typeface="Times New Roman" charset="0"/>
              </a:rPr>
              <a:t>Να αυξήσει τις κοινωνικές συναλλαγές με την οικογένεια και τους </a:t>
            </a:r>
            <a:r>
              <a:rPr lang="el-GR" altLang="el-GR" sz="2800" dirty="0" smtClean="0">
                <a:solidFill>
                  <a:srgbClr val="000000"/>
                </a:solidFill>
                <a:cs typeface="Times New Roman" charset="0"/>
              </a:rPr>
              <a:t>φίλους.</a:t>
            </a:r>
            <a:endParaRPr lang="el-GR" altLang="el-GR" sz="2800" dirty="0">
              <a:solidFill>
                <a:srgbClr val="000000"/>
              </a:solidFill>
              <a:cs typeface="Times New Roman"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480227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sz="4000" dirty="0">
                <a:cs typeface="Times New Roman" panose="02020603050405020304" pitchFamily="18" charset="0"/>
              </a:rPr>
              <a:t>Νοσηλευτικές </a:t>
            </a:r>
            <a:r>
              <a:rPr lang="el-GR" sz="4000" dirty="0" smtClean="0">
                <a:cs typeface="Times New Roman" panose="02020603050405020304" pitchFamily="18" charset="0"/>
              </a:rPr>
              <a:t>Παρεμβάσεις </a:t>
            </a:r>
            <a:r>
              <a:rPr lang="el-GR" sz="4000" dirty="0" smtClean="0">
                <a:cs typeface="Times New Roman" panose="02020603050405020304" pitchFamily="18" charset="0"/>
              </a:rPr>
              <a:t>(2)</a:t>
            </a:r>
            <a:endParaRPr lang="en-US" sz="2400" b="0" dirty="0"/>
          </a:p>
        </p:txBody>
      </p:sp>
      <p:sp>
        <p:nvSpPr>
          <p:cNvPr id="9" name="Θέση περιεχομένου 8"/>
          <p:cNvSpPr>
            <a:spLocks noGrp="1"/>
          </p:cNvSpPr>
          <p:nvPr>
            <p:ph idx="1"/>
            <p:custDataLst>
              <p:tags r:id="rId3"/>
            </p:custDataLst>
          </p:nvPr>
        </p:nvSpPr>
        <p:spPr>
          <a:xfrm>
            <a:off x="269573" y="1332319"/>
            <a:ext cx="8363272" cy="2351139"/>
          </a:xfrm>
        </p:spPr>
        <p:txBody>
          <a:bodyPr>
            <a:noAutofit/>
          </a:bodyPr>
          <a:lstStyle/>
          <a:p>
            <a:pPr>
              <a:lnSpc>
                <a:spcPct val="90000"/>
              </a:lnSpc>
            </a:pPr>
            <a:r>
              <a:rPr lang="el-GR" altLang="el-GR" sz="2400" dirty="0">
                <a:solidFill>
                  <a:srgbClr val="000000"/>
                </a:solidFill>
                <a:cs typeface="Times New Roman" panose="02020603050405020304" pitchFamily="18" charset="0"/>
              </a:rPr>
              <a:t>Να εκτιμηθεί το επίπεδο συναλλαγής του ασθενή με τους </a:t>
            </a:r>
            <a:r>
              <a:rPr lang="el-GR" altLang="el-GR" sz="2400" dirty="0" err="1">
                <a:solidFill>
                  <a:srgbClr val="000000"/>
                </a:solidFill>
                <a:cs typeface="Times New Roman" panose="02020603050405020304" pitchFamily="18" charset="0"/>
              </a:rPr>
              <a:t>συνασθενείς</a:t>
            </a:r>
            <a:r>
              <a:rPr lang="el-GR" altLang="el-GR" sz="2400" dirty="0">
                <a:solidFill>
                  <a:srgbClr val="000000"/>
                </a:solidFill>
                <a:cs typeface="Times New Roman" panose="02020603050405020304" pitchFamily="18" charset="0"/>
              </a:rPr>
              <a:t> και το προσωπικό.</a:t>
            </a:r>
          </a:p>
          <a:p>
            <a:pPr>
              <a:lnSpc>
                <a:spcPct val="90000"/>
              </a:lnSpc>
            </a:pPr>
            <a:r>
              <a:rPr lang="el-GR" altLang="el-GR" sz="2400" dirty="0">
                <a:solidFill>
                  <a:srgbClr val="000000"/>
                </a:solidFill>
                <a:cs typeface="Times New Roman" panose="02020603050405020304" pitchFamily="18" charset="0"/>
              </a:rPr>
              <a:t>Παρότρυνση να παρακολουθεί τις ομάδες της μονάδας.</a:t>
            </a:r>
          </a:p>
          <a:p>
            <a:pPr>
              <a:lnSpc>
                <a:spcPct val="90000"/>
              </a:lnSpc>
            </a:pPr>
            <a:r>
              <a:rPr lang="el-GR" altLang="el-GR" sz="2400" dirty="0">
                <a:solidFill>
                  <a:srgbClr val="000000"/>
                </a:solidFill>
                <a:cs typeface="Times New Roman" panose="02020603050405020304" pitchFamily="18" charset="0"/>
              </a:rPr>
              <a:t>Βοήθεια να ελαχιστοποιηθεί ο αριθμός αρνητικών εκδηλώσεων για τον ίδιο στις ομάδες.</a:t>
            </a:r>
          </a:p>
          <a:p>
            <a:pPr>
              <a:lnSpc>
                <a:spcPct val="90000"/>
              </a:lnSpc>
            </a:pPr>
            <a:endParaRPr lang="el-GR" altLang="el-GR" sz="2400" dirty="0">
              <a:solidFill>
                <a:srgbClr val="000000"/>
              </a:solidFill>
              <a:cs typeface="Times New Roman" panose="02020603050405020304" pitchFamily="18" charset="0"/>
            </a:endParaRPr>
          </a:p>
        </p:txBody>
      </p:sp>
      <p:sp>
        <p:nvSpPr>
          <p:cNvPr id="6"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4134201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sz="3600" dirty="0" smtClean="0">
                <a:cs typeface="Times New Roman" panose="02020603050405020304" pitchFamily="18" charset="0"/>
              </a:rPr>
              <a:t>Διαταραχή </a:t>
            </a:r>
            <a:r>
              <a:rPr lang="el-GR" altLang="el-GR" sz="3600" dirty="0">
                <a:cs typeface="Times New Roman" panose="02020603050405020304" pitchFamily="18" charset="0"/>
              </a:rPr>
              <a:t>της </a:t>
            </a:r>
            <a:r>
              <a:rPr lang="el-GR" altLang="el-GR" sz="3600" dirty="0" smtClean="0">
                <a:cs typeface="Times New Roman" panose="02020603050405020304" pitchFamily="18" charset="0"/>
              </a:rPr>
              <a:t>Αυτοεκτίμησης (3)</a:t>
            </a:r>
            <a:endParaRPr lang="el-GR" altLang="el-GR" sz="3600" dirty="0"/>
          </a:p>
        </p:txBody>
      </p:sp>
      <p:sp>
        <p:nvSpPr>
          <p:cNvPr id="9" name="Θέση περιεχομένου 8"/>
          <p:cNvSpPr>
            <a:spLocks noGrp="1"/>
          </p:cNvSpPr>
          <p:nvPr>
            <p:ph idx="1"/>
            <p:custDataLst>
              <p:tags r:id="rId3"/>
            </p:custDataLst>
          </p:nvPr>
        </p:nvSpPr>
        <p:spPr>
          <a:xfrm>
            <a:off x="487423" y="1484784"/>
            <a:ext cx="8147248" cy="2351139"/>
          </a:xfrm>
        </p:spPr>
        <p:txBody>
          <a:bodyPr>
            <a:noAutofit/>
          </a:bodyPr>
          <a:lstStyle/>
          <a:p>
            <a:pPr algn="just"/>
            <a:r>
              <a:rPr lang="el-GR" altLang="el-GR" sz="2800" dirty="0">
                <a:cs typeface="Times New Roman" panose="02020603050405020304" pitchFamily="18" charset="0"/>
              </a:rPr>
              <a:t>Σχετίζεται με τις ψυχολογικές συνέπειες της κατάθλιψης. Παρουσιάζονται υπερβολικά και αβάσιμα αισθήματα ντροπής και ενοχής. </a:t>
            </a:r>
          </a:p>
          <a:p>
            <a:pPr algn="just"/>
            <a:r>
              <a:rPr lang="el-GR" altLang="el-GR" sz="2800" dirty="0">
                <a:cs typeface="Times New Roman" panose="02020603050405020304" pitchFamily="18" charset="0"/>
              </a:rPr>
              <a:t>Ο άρρωστος παρουσιάζει αρνητισμό για τον εαυτό του, εκφράσεις ντροπής - ενοχής και είναι υπερευαίσθητος στην αδικία και την κριτική.</a:t>
            </a:r>
          </a:p>
          <a:p>
            <a:pPr algn="just"/>
            <a:endParaRPr lang="el-GR" altLang="el-GR" sz="2800" dirty="0">
              <a:cs typeface="Times New Roman" panose="02020603050405020304" pitchFamily="18" charset="0"/>
            </a:endParaRPr>
          </a:p>
        </p:txBody>
      </p:sp>
      <p:sp>
        <p:nvSpPr>
          <p:cNvPr id="6"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07970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188640"/>
            <a:ext cx="9252520" cy="940966"/>
          </a:xfrm>
        </p:spPr>
        <p:txBody>
          <a:bodyPr>
            <a:noAutofit/>
          </a:bodyPr>
          <a:lstStyle/>
          <a:p>
            <a:r>
              <a:rPr lang="el-GR" altLang="el-GR" sz="4000" dirty="0" smtClean="0"/>
              <a:t>Νοσηλευτικός Σκοπός: (3)</a:t>
            </a:r>
            <a:endParaRPr lang="el-GR" altLang="el-GR" sz="4000" dirty="0"/>
          </a:p>
        </p:txBody>
      </p:sp>
      <p:sp>
        <p:nvSpPr>
          <p:cNvPr id="9" name="Θέση περιεχομένου 8"/>
          <p:cNvSpPr>
            <a:spLocks noGrp="1"/>
          </p:cNvSpPr>
          <p:nvPr>
            <p:ph idx="1"/>
            <p:custDataLst>
              <p:tags r:id="rId3"/>
            </p:custDataLst>
          </p:nvPr>
        </p:nvSpPr>
        <p:spPr>
          <a:xfrm>
            <a:off x="390364" y="1352920"/>
            <a:ext cx="8147248" cy="2351139"/>
          </a:xfrm>
        </p:spPr>
        <p:txBody>
          <a:bodyPr>
            <a:noAutofit/>
          </a:bodyPr>
          <a:lstStyle/>
          <a:p>
            <a:pPr>
              <a:lnSpc>
                <a:spcPct val="90000"/>
              </a:lnSpc>
            </a:pPr>
            <a:r>
              <a:rPr lang="el-GR" altLang="el-GR" sz="2800" dirty="0">
                <a:solidFill>
                  <a:srgbClr val="000000"/>
                </a:solidFill>
                <a:cs typeface="Times New Roman" panose="02020603050405020304" pitchFamily="18" charset="0"/>
              </a:rPr>
              <a:t>Ο ασθενής να μειώσει τις αρνητικές </a:t>
            </a:r>
            <a:r>
              <a:rPr lang="el-GR" altLang="el-GR" sz="2800" dirty="0" smtClean="0">
                <a:solidFill>
                  <a:srgbClr val="000000"/>
                </a:solidFill>
                <a:cs typeface="Times New Roman" panose="02020603050405020304" pitchFamily="18" charset="0"/>
              </a:rPr>
              <a:t>εκδηλώσεις.</a:t>
            </a:r>
            <a:endParaRPr lang="el-GR" altLang="el-GR" sz="2800" dirty="0">
              <a:solidFill>
                <a:srgbClr val="000000"/>
              </a:solidFill>
              <a:cs typeface="Times New Roman" panose="02020603050405020304" pitchFamily="18" charset="0"/>
            </a:endParaRPr>
          </a:p>
          <a:p>
            <a:pPr>
              <a:lnSpc>
                <a:spcPct val="90000"/>
              </a:lnSpc>
            </a:pPr>
            <a:endParaRPr lang="el-GR" altLang="el-GR" sz="2800" dirty="0">
              <a:solidFill>
                <a:srgbClr val="000000"/>
              </a:solidFill>
              <a:cs typeface="Times New Roman" panose="02020603050405020304" pitchFamily="18"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207599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323528" y="417812"/>
            <a:ext cx="8712968" cy="940966"/>
          </a:xfrm>
        </p:spPr>
        <p:txBody>
          <a:bodyPr>
            <a:noAutofit/>
          </a:bodyPr>
          <a:lstStyle/>
          <a:p>
            <a:r>
              <a:rPr lang="el-GR" altLang="el-GR" sz="4000" dirty="0"/>
              <a:t>Νοσηλευτικές Παρεμβάσεις</a:t>
            </a:r>
            <a:r>
              <a:rPr lang="el-GR" altLang="el-GR" sz="4000" dirty="0" smtClean="0"/>
              <a:t>: (3)</a:t>
            </a:r>
            <a:endParaRPr lang="en-US" sz="2400" b="0" dirty="0"/>
          </a:p>
        </p:txBody>
      </p:sp>
      <p:sp>
        <p:nvSpPr>
          <p:cNvPr id="9" name="Θέση περιεχομένου 8"/>
          <p:cNvSpPr>
            <a:spLocks noGrp="1"/>
          </p:cNvSpPr>
          <p:nvPr>
            <p:ph idx="1"/>
            <p:custDataLst>
              <p:tags r:id="rId3"/>
            </p:custDataLst>
          </p:nvPr>
        </p:nvSpPr>
        <p:spPr>
          <a:xfrm>
            <a:off x="457200" y="1315379"/>
            <a:ext cx="8147248" cy="2351139"/>
          </a:xfrm>
        </p:spPr>
        <p:txBody>
          <a:bodyPr>
            <a:noAutofit/>
          </a:bodyPr>
          <a:lstStyle/>
          <a:p>
            <a:pPr marL="457200" indent="-457200" algn="just">
              <a:buFont typeface="+mj-lt"/>
              <a:buAutoNum type="arabicPeriod"/>
            </a:pPr>
            <a:r>
              <a:rPr lang="el-GR" altLang="el-GR" sz="2400" dirty="0" smtClean="0">
                <a:solidFill>
                  <a:srgbClr val="000000"/>
                </a:solidFill>
                <a:cs typeface="Times New Roman" panose="02020603050405020304" pitchFamily="18" charset="0"/>
              </a:rPr>
              <a:t>Παρότρυνση </a:t>
            </a:r>
            <a:r>
              <a:rPr lang="el-GR" altLang="el-GR" sz="2400" dirty="0">
                <a:solidFill>
                  <a:srgbClr val="000000"/>
                </a:solidFill>
                <a:cs typeface="Times New Roman" panose="02020603050405020304" pitchFamily="18" charset="0"/>
              </a:rPr>
              <a:t>για παρακολούθηση </a:t>
            </a:r>
            <a:r>
              <a:rPr lang="el-GR" altLang="el-GR" sz="2400" dirty="0" smtClean="0">
                <a:solidFill>
                  <a:srgbClr val="000000"/>
                </a:solidFill>
                <a:cs typeface="Times New Roman" panose="02020603050405020304" pitchFamily="18" charset="0"/>
              </a:rPr>
              <a:t>ομάδων.</a:t>
            </a:r>
            <a:endParaRPr lang="el-GR" altLang="el-GR" sz="2400" dirty="0">
              <a:solidFill>
                <a:srgbClr val="000000"/>
              </a:solidFill>
              <a:cs typeface="Times New Roman" panose="02020603050405020304" pitchFamily="18" charset="0"/>
            </a:endParaRPr>
          </a:p>
          <a:p>
            <a:pPr marL="457200" indent="-457200" algn="just">
              <a:buFont typeface="+mj-lt"/>
              <a:buAutoNum type="arabicPeriod"/>
            </a:pPr>
            <a:r>
              <a:rPr lang="el-GR" altLang="el-GR" sz="2400" dirty="0" smtClean="0">
                <a:solidFill>
                  <a:srgbClr val="000000"/>
                </a:solidFill>
                <a:cs typeface="Times New Roman" panose="02020603050405020304" pitchFamily="18" charset="0"/>
              </a:rPr>
              <a:t>Ενημέρωση </a:t>
            </a:r>
            <a:r>
              <a:rPr lang="el-GR" altLang="el-GR" sz="2400" dirty="0">
                <a:solidFill>
                  <a:srgbClr val="000000"/>
                </a:solidFill>
                <a:cs typeface="Times New Roman" panose="02020603050405020304" pitchFamily="18" charset="0"/>
              </a:rPr>
              <a:t>ότι οι έμμονες αρνητικές σκέψεις είναι μέρος της κατάθλιψης.</a:t>
            </a:r>
          </a:p>
          <a:p>
            <a:pPr marL="457200" indent="-457200" algn="just">
              <a:buFont typeface="+mj-lt"/>
              <a:buAutoNum type="arabicPeriod"/>
            </a:pPr>
            <a:r>
              <a:rPr lang="el-GR" altLang="el-GR" sz="2400" dirty="0" smtClean="0">
                <a:solidFill>
                  <a:srgbClr val="000000"/>
                </a:solidFill>
                <a:cs typeface="Times New Roman" panose="02020603050405020304" pitchFamily="18" charset="0"/>
              </a:rPr>
              <a:t>Εκτίμηση </a:t>
            </a:r>
            <a:r>
              <a:rPr lang="el-GR" altLang="el-GR" sz="2400" dirty="0">
                <a:solidFill>
                  <a:srgbClr val="000000"/>
                </a:solidFill>
                <a:cs typeface="Times New Roman" panose="02020603050405020304" pitchFamily="18" charset="0"/>
              </a:rPr>
              <a:t>της συχνότητας των αρνητικών σκέψεων καθώς προχωράει </a:t>
            </a:r>
            <a:r>
              <a:rPr lang="el-GR" altLang="el-GR" sz="2400" dirty="0" smtClean="0">
                <a:solidFill>
                  <a:srgbClr val="000000"/>
                </a:solidFill>
                <a:cs typeface="Times New Roman" panose="02020603050405020304" pitchFamily="18" charset="0"/>
              </a:rPr>
              <a:t>η </a:t>
            </a:r>
            <a:r>
              <a:rPr lang="el-GR" altLang="el-GR" sz="2400" dirty="0">
                <a:solidFill>
                  <a:srgbClr val="000000"/>
                </a:solidFill>
                <a:cs typeface="Times New Roman" panose="02020603050405020304" pitchFamily="18" charset="0"/>
              </a:rPr>
              <a:t>θεραπεία.</a:t>
            </a:r>
          </a:p>
          <a:p>
            <a:pPr marL="457200" indent="-457200" algn="just">
              <a:buFont typeface="+mj-lt"/>
              <a:buAutoNum type="arabicPeriod"/>
            </a:pPr>
            <a:r>
              <a:rPr lang="el-GR" altLang="el-GR" sz="2400" dirty="0" smtClean="0">
                <a:solidFill>
                  <a:srgbClr val="000000"/>
                </a:solidFill>
                <a:cs typeface="Times New Roman" panose="02020603050405020304" pitchFamily="18" charset="0"/>
              </a:rPr>
              <a:t>Παροχή </a:t>
            </a:r>
            <a:r>
              <a:rPr lang="el-GR" altLang="el-GR" sz="2400" dirty="0">
                <a:solidFill>
                  <a:srgbClr val="000000"/>
                </a:solidFill>
                <a:cs typeface="Times New Roman" panose="02020603050405020304" pitchFamily="18" charset="0"/>
              </a:rPr>
              <a:t>βοήθειας για να θέσει ρεαλιστικές προσδοκίες.</a:t>
            </a:r>
          </a:p>
          <a:p>
            <a:pPr marL="457200" indent="-457200" algn="just">
              <a:buFont typeface="+mj-lt"/>
              <a:buAutoNum type="arabicPeriod"/>
            </a:pPr>
            <a:endParaRPr lang="el-GR" altLang="el-GR" sz="2400" dirty="0">
              <a:solidFill>
                <a:srgbClr val="000000"/>
              </a:solidFill>
              <a:cs typeface="Times New Roman" panose="02020603050405020304" pitchFamily="18"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3649633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27179" y="260648"/>
            <a:ext cx="8229600" cy="940966"/>
          </a:xfrm>
        </p:spPr>
        <p:txBody>
          <a:bodyPr>
            <a:noAutofit/>
          </a:bodyPr>
          <a:lstStyle/>
          <a:p>
            <a:r>
              <a:rPr lang="el-GR" altLang="el-GR" sz="4000" dirty="0" smtClean="0"/>
              <a:t>Απελπισία (4)</a:t>
            </a:r>
            <a:endParaRPr lang="el-GR" altLang="el-GR" sz="4000" dirty="0"/>
          </a:p>
        </p:txBody>
      </p:sp>
      <p:sp>
        <p:nvSpPr>
          <p:cNvPr id="9" name="Θέση περιεχομένου 8"/>
          <p:cNvSpPr>
            <a:spLocks noGrp="1"/>
          </p:cNvSpPr>
          <p:nvPr>
            <p:ph idx="1"/>
            <p:custDataLst>
              <p:tags r:id="rId3"/>
            </p:custDataLst>
          </p:nvPr>
        </p:nvSpPr>
        <p:spPr>
          <a:xfrm>
            <a:off x="353751" y="1332319"/>
            <a:ext cx="8147248" cy="2351139"/>
          </a:xfrm>
        </p:spPr>
        <p:txBody>
          <a:bodyPr>
            <a:noAutofit/>
          </a:bodyPr>
          <a:lstStyle/>
          <a:p>
            <a:pPr marL="0" indent="0" algn="just">
              <a:lnSpc>
                <a:spcPct val="90000"/>
              </a:lnSpc>
              <a:buNone/>
            </a:pPr>
            <a:r>
              <a:rPr lang="el-GR" altLang="el-GR" sz="2400" b="1" u="sng" dirty="0">
                <a:solidFill>
                  <a:srgbClr val="000000"/>
                </a:solidFill>
                <a:cs typeface="Times New Roman" panose="02020603050405020304" pitchFamily="18" charset="0"/>
              </a:rPr>
              <a:t>Τα χαρακτηριστικά της είναι : </a:t>
            </a:r>
          </a:p>
          <a:p>
            <a:pPr algn="just">
              <a:lnSpc>
                <a:spcPct val="90000"/>
              </a:lnSpc>
            </a:pPr>
            <a:r>
              <a:rPr lang="el-GR" altLang="el-GR" sz="2400" dirty="0" smtClean="0">
                <a:solidFill>
                  <a:srgbClr val="000000"/>
                </a:solidFill>
                <a:cs typeface="Times New Roman" panose="02020603050405020304" pitchFamily="18" charset="0"/>
              </a:rPr>
              <a:t>Παθητικότητα.</a:t>
            </a:r>
            <a:endParaRPr lang="el-GR" altLang="el-GR" sz="2400" dirty="0">
              <a:solidFill>
                <a:srgbClr val="000000"/>
              </a:solidFill>
              <a:cs typeface="Times New Roman" panose="02020603050405020304" pitchFamily="18" charset="0"/>
            </a:endParaRPr>
          </a:p>
          <a:p>
            <a:pPr algn="just">
              <a:lnSpc>
                <a:spcPct val="90000"/>
              </a:lnSpc>
            </a:pPr>
            <a:r>
              <a:rPr lang="el-GR" altLang="el-GR" sz="2400" dirty="0">
                <a:solidFill>
                  <a:srgbClr val="000000"/>
                </a:solidFill>
                <a:cs typeface="Times New Roman" panose="02020603050405020304" pitchFamily="18" charset="0"/>
              </a:rPr>
              <a:t>Μειωμένη λεκτική </a:t>
            </a:r>
            <a:r>
              <a:rPr lang="el-GR" altLang="el-GR" sz="2400" dirty="0" smtClean="0">
                <a:solidFill>
                  <a:srgbClr val="000000"/>
                </a:solidFill>
                <a:cs typeface="Times New Roman" panose="02020603050405020304" pitchFamily="18" charset="0"/>
              </a:rPr>
              <a:t>επικοινωνία. </a:t>
            </a:r>
            <a:endParaRPr lang="el-GR" altLang="el-GR" sz="2400" dirty="0">
              <a:solidFill>
                <a:srgbClr val="000000"/>
              </a:solidFill>
              <a:cs typeface="Times New Roman" panose="02020603050405020304" pitchFamily="18" charset="0"/>
            </a:endParaRPr>
          </a:p>
          <a:p>
            <a:pPr algn="just">
              <a:lnSpc>
                <a:spcPct val="90000"/>
              </a:lnSpc>
            </a:pPr>
            <a:r>
              <a:rPr lang="el-GR" altLang="el-GR" sz="2400" dirty="0">
                <a:solidFill>
                  <a:srgbClr val="000000"/>
                </a:solidFill>
                <a:cs typeface="Times New Roman" panose="02020603050405020304" pitchFamily="18" charset="0"/>
              </a:rPr>
              <a:t>Μειωμένη οπτική </a:t>
            </a:r>
            <a:r>
              <a:rPr lang="el-GR" altLang="el-GR" sz="2400" dirty="0" smtClean="0">
                <a:solidFill>
                  <a:srgbClr val="000000"/>
                </a:solidFill>
                <a:cs typeface="Times New Roman" panose="02020603050405020304" pitchFamily="18" charset="0"/>
              </a:rPr>
              <a:t>επαφή.</a:t>
            </a:r>
            <a:endParaRPr lang="el-GR" altLang="el-GR" sz="2400" dirty="0">
              <a:solidFill>
                <a:srgbClr val="000000"/>
              </a:solidFill>
              <a:cs typeface="Times New Roman" panose="02020603050405020304" pitchFamily="18" charset="0"/>
            </a:endParaRPr>
          </a:p>
          <a:p>
            <a:pPr algn="just">
              <a:lnSpc>
                <a:spcPct val="90000"/>
              </a:lnSpc>
            </a:pPr>
            <a:r>
              <a:rPr lang="el-GR" altLang="el-GR" sz="2400" dirty="0">
                <a:solidFill>
                  <a:srgbClr val="000000"/>
                </a:solidFill>
                <a:cs typeface="Times New Roman" panose="02020603050405020304" pitchFamily="18" charset="0"/>
              </a:rPr>
              <a:t>Αυξημένοι </a:t>
            </a:r>
            <a:r>
              <a:rPr lang="el-GR" altLang="el-GR" sz="2400" dirty="0" smtClean="0">
                <a:solidFill>
                  <a:srgbClr val="000000"/>
                </a:solidFill>
                <a:cs typeface="Times New Roman" panose="02020603050405020304" pitchFamily="18" charset="0"/>
              </a:rPr>
              <a:t>αναστεναγμοί.</a:t>
            </a:r>
            <a:endParaRPr lang="el-GR" altLang="el-GR" sz="2400" dirty="0">
              <a:solidFill>
                <a:srgbClr val="000000"/>
              </a:solidFill>
              <a:cs typeface="Times New Roman" panose="02020603050405020304" pitchFamily="18" charset="0"/>
            </a:endParaRPr>
          </a:p>
          <a:p>
            <a:pPr algn="just">
              <a:lnSpc>
                <a:spcPct val="90000"/>
              </a:lnSpc>
            </a:pPr>
            <a:r>
              <a:rPr lang="el-GR" altLang="el-GR" sz="2400" dirty="0">
                <a:solidFill>
                  <a:srgbClr val="000000"/>
                </a:solidFill>
                <a:cs typeface="Times New Roman" panose="02020603050405020304" pitchFamily="18" charset="0"/>
              </a:rPr>
              <a:t>Έλλειψη </a:t>
            </a:r>
            <a:r>
              <a:rPr lang="el-GR" altLang="el-GR" sz="2400" dirty="0" smtClean="0">
                <a:solidFill>
                  <a:srgbClr val="000000"/>
                </a:solidFill>
                <a:cs typeface="Times New Roman" panose="02020603050405020304" pitchFamily="18" charset="0"/>
              </a:rPr>
              <a:t>πρωτοβουλίας.</a:t>
            </a:r>
            <a:endParaRPr lang="el-GR" altLang="el-GR" sz="2400" dirty="0">
              <a:solidFill>
                <a:srgbClr val="000000"/>
              </a:solidFill>
              <a:cs typeface="Times New Roman" panose="02020603050405020304" pitchFamily="18" charset="0"/>
            </a:endParaRPr>
          </a:p>
          <a:p>
            <a:pPr algn="just">
              <a:lnSpc>
                <a:spcPct val="90000"/>
              </a:lnSpc>
            </a:pPr>
            <a:r>
              <a:rPr lang="el-GR" altLang="el-GR" sz="2400" dirty="0">
                <a:solidFill>
                  <a:srgbClr val="000000"/>
                </a:solidFill>
                <a:cs typeface="Times New Roman" panose="02020603050405020304" pitchFamily="18" charset="0"/>
              </a:rPr>
              <a:t>Μειωμένη </a:t>
            </a:r>
            <a:r>
              <a:rPr lang="el-GR" altLang="el-GR" sz="2400" dirty="0" smtClean="0">
                <a:solidFill>
                  <a:srgbClr val="000000"/>
                </a:solidFill>
                <a:cs typeface="Times New Roman" panose="02020603050405020304" pitchFamily="18" charset="0"/>
              </a:rPr>
              <a:t>όρεξη.</a:t>
            </a:r>
            <a:endParaRPr lang="el-GR" altLang="el-GR" sz="2400" dirty="0">
              <a:solidFill>
                <a:srgbClr val="000000"/>
              </a:solidFill>
              <a:cs typeface="Times New Roman" panose="02020603050405020304" pitchFamily="18" charset="0"/>
            </a:endParaRPr>
          </a:p>
          <a:p>
            <a:pPr algn="just">
              <a:lnSpc>
                <a:spcPct val="90000"/>
              </a:lnSpc>
            </a:pPr>
            <a:r>
              <a:rPr lang="el-GR" altLang="el-GR" sz="2400" dirty="0">
                <a:solidFill>
                  <a:srgbClr val="000000"/>
                </a:solidFill>
                <a:cs typeface="Times New Roman" panose="02020603050405020304" pitchFamily="18" charset="0"/>
              </a:rPr>
              <a:t>Σήκωμα ώμων αντί για </a:t>
            </a:r>
            <a:r>
              <a:rPr lang="el-GR" altLang="el-GR" sz="2400" dirty="0" smtClean="0">
                <a:solidFill>
                  <a:srgbClr val="000000"/>
                </a:solidFill>
                <a:cs typeface="Times New Roman" panose="02020603050405020304" pitchFamily="18" charset="0"/>
              </a:rPr>
              <a:t>απάντηση.</a:t>
            </a:r>
            <a:endParaRPr lang="el-GR" altLang="el-GR" sz="2400" dirty="0">
              <a:solidFill>
                <a:srgbClr val="000000"/>
              </a:solidFill>
              <a:cs typeface="Times New Roman" panose="02020603050405020304" pitchFamily="18" charset="0"/>
            </a:endParaRPr>
          </a:p>
          <a:p>
            <a:pPr algn="just">
              <a:lnSpc>
                <a:spcPct val="90000"/>
              </a:lnSpc>
            </a:pPr>
            <a:endParaRPr lang="el-GR" altLang="el-GR" sz="2400" dirty="0">
              <a:solidFill>
                <a:srgbClr val="000000"/>
              </a:solidFill>
              <a:cs typeface="Times New Roman" panose="02020603050405020304" pitchFamily="18"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27274461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30119" y="88255"/>
            <a:ext cx="8375849" cy="940966"/>
          </a:xfrm>
        </p:spPr>
        <p:txBody>
          <a:bodyPr>
            <a:noAutofit/>
          </a:bodyPr>
          <a:lstStyle/>
          <a:p>
            <a:r>
              <a:rPr lang="el-GR" altLang="el-GR" sz="4000" dirty="0">
                <a:solidFill>
                  <a:srgbClr val="000000"/>
                </a:solidFill>
                <a:cs typeface="Times New Roman" panose="02020603050405020304" pitchFamily="18" charset="0"/>
              </a:rPr>
              <a:t>Νοσηλευτικός Σκοπός</a:t>
            </a:r>
            <a:r>
              <a:rPr lang="el-GR" altLang="el-GR" sz="4000" dirty="0" smtClean="0">
                <a:solidFill>
                  <a:srgbClr val="000000"/>
                </a:solidFill>
                <a:cs typeface="Times New Roman" panose="02020603050405020304" pitchFamily="18" charset="0"/>
              </a:rPr>
              <a:t>: (4)</a:t>
            </a:r>
            <a:endParaRPr lang="en-US" sz="2400" b="0" dirty="0"/>
          </a:p>
        </p:txBody>
      </p:sp>
      <p:sp>
        <p:nvSpPr>
          <p:cNvPr id="9" name="Θέση περιεχομένου 8"/>
          <p:cNvSpPr>
            <a:spLocks noGrp="1"/>
          </p:cNvSpPr>
          <p:nvPr>
            <p:ph idx="1"/>
            <p:custDataLst>
              <p:tags r:id="rId3"/>
            </p:custDataLst>
          </p:nvPr>
        </p:nvSpPr>
        <p:spPr>
          <a:xfrm>
            <a:off x="525759" y="1484784"/>
            <a:ext cx="8147248" cy="2351139"/>
          </a:xfrm>
        </p:spPr>
        <p:txBody>
          <a:bodyPr>
            <a:noAutofit/>
          </a:bodyPr>
          <a:lstStyle/>
          <a:p>
            <a:pPr marL="457200" indent="-457200">
              <a:lnSpc>
                <a:spcPct val="90000"/>
              </a:lnSpc>
              <a:buFont typeface="+mj-lt"/>
              <a:buAutoNum type="arabicPeriod"/>
            </a:pPr>
            <a:r>
              <a:rPr lang="el-GR" altLang="el-GR" sz="2400" dirty="0">
                <a:solidFill>
                  <a:srgbClr val="000000"/>
                </a:solidFill>
                <a:cs typeface="Times New Roman" panose="02020603050405020304" pitchFamily="18" charset="0"/>
              </a:rPr>
              <a:t>Να αρχίσει ο ασθενής να συμμετέχει σε δραστηριότητες της </a:t>
            </a:r>
            <a:r>
              <a:rPr lang="el-GR" altLang="el-GR" sz="2400" dirty="0" smtClean="0">
                <a:solidFill>
                  <a:srgbClr val="000000"/>
                </a:solidFill>
                <a:cs typeface="Times New Roman" panose="02020603050405020304" pitchFamily="18" charset="0"/>
              </a:rPr>
              <a:t>μονάδας.</a:t>
            </a:r>
            <a:endParaRPr lang="el-GR" altLang="el-GR" sz="2400" dirty="0">
              <a:solidFill>
                <a:srgbClr val="000000"/>
              </a:solidFill>
              <a:cs typeface="Times New Roman" panose="02020603050405020304" pitchFamily="18" charset="0"/>
            </a:endParaRPr>
          </a:p>
          <a:p>
            <a:pPr marL="457200" indent="-457200">
              <a:lnSpc>
                <a:spcPct val="90000"/>
              </a:lnSpc>
              <a:buFont typeface="+mj-lt"/>
              <a:buAutoNum type="arabicPeriod"/>
            </a:pPr>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1746651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4157" y="311575"/>
            <a:ext cx="8229600" cy="940966"/>
          </a:xfrm>
        </p:spPr>
        <p:txBody>
          <a:bodyPr>
            <a:noAutofit/>
          </a:bodyPr>
          <a:lstStyle/>
          <a:p>
            <a:r>
              <a:rPr lang="el-GR" altLang="el-GR" sz="3600" dirty="0">
                <a:solidFill>
                  <a:srgbClr val="000000"/>
                </a:solidFill>
                <a:cs typeface="Times New Roman" panose="02020603050405020304" pitchFamily="18" charset="0"/>
              </a:rPr>
              <a:t>Νοσηλευτικές </a:t>
            </a:r>
            <a:r>
              <a:rPr lang="el-GR" altLang="el-GR" sz="3600" dirty="0" smtClean="0">
                <a:solidFill>
                  <a:srgbClr val="000000"/>
                </a:solidFill>
                <a:cs typeface="Times New Roman" panose="02020603050405020304" pitchFamily="18" charset="0"/>
              </a:rPr>
              <a:t>Παρεμβάσεις:(4)</a:t>
            </a:r>
            <a:endParaRPr lang="en-US" sz="2000" b="0" dirty="0"/>
          </a:p>
        </p:txBody>
      </p:sp>
      <p:sp>
        <p:nvSpPr>
          <p:cNvPr id="9" name="Θέση περιεχομένου 8"/>
          <p:cNvSpPr>
            <a:spLocks noGrp="1"/>
          </p:cNvSpPr>
          <p:nvPr>
            <p:ph idx="1"/>
            <p:custDataLst>
              <p:tags r:id="rId3"/>
            </p:custDataLst>
          </p:nvPr>
        </p:nvSpPr>
        <p:spPr>
          <a:xfrm>
            <a:off x="541174" y="1556792"/>
            <a:ext cx="8147248" cy="2351139"/>
          </a:xfrm>
        </p:spPr>
        <p:txBody>
          <a:bodyPr>
            <a:noAutofit/>
          </a:bodyPr>
          <a:lstStyle/>
          <a:p>
            <a:pPr marL="0" indent="0">
              <a:buNone/>
            </a:pPr>
            <a:r>
              <a:rPr lang="el-GR" altLang="el-GR" sz="2400" dirty="0">
                <a:solidFill>
                  <a:srgbClr val="000000"/>
                </a:solidFill>
                <a:cs typeface="Times New Roman" panose="02020603050405020304" pitchFamily="18" charset="0"/>
              </a:rPr>
              <a:t>1.    Διαβεβαίωση του ασθενούς ότι η απελπισία είναι σύμπτωμα της κατάθλιψης και ότι θα </a:t>
            </a:r>
            <a:r>
              <a:rPr lang="el-GR" altLang="el-GR" sz="2400" dirty="0" smtClean="0">
                <a:solidFill>
                  <a:srgbClr val="000000"/>
                </a:solidFill>
                <a:cs typeface="Times New Roman" panose="02020603050405020304" pitchFamily="18" charset="0"/>
              </a:rPr>
              <a:t>βελτιωθεί.</a:t>
            </a:r>
            <a:endParaRPr lang="el-GR" altLang="el-GR" sz="2400" dirty="0">
              <a:solidFill>
                <a:srgbClr val="000000"/>
              </a:solidFill>
              <a:cs typeface="Times New Roman" panose="02020603050405020304" pitchFamily="18" charset="0"/>
            </a:endParaRPr>
          </a:p>
          <a:p>
            <a:pPr marL="0" indent="0">
              <a:buNone/>
            </a:pPr>
            <a:r>
              <a:rPr lang="el-GR" altLang="el-GR" sz="2400" dirty="0">
                <a:solidFill>
                  <a:srgbClr val="000000"/>
                </a:solidFill>
                <a:cs typeface="Times New Roman" panose="02020603050405020304" pitchFamily="18" charset="0"/>
              </a:rPr>
              <a:t>2.     Ενθάρρυνση της οικογένειας - οικείων προσώπων να επισκέπτονται τον ασθενή.</a:t>
            </a:r>
          </a:p>
          <a:p>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2526279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sz="3600" dirty="0" smtClean="0">
                <a:solidFill>
                  <a:srgbClr val="000000"/>
                </a:solidFill>
                <a:latin typeface="+mn-lt"/>
              </a:rPr>
              <a:t>Αδυναμία (5)</a:t>
            </a:r>
            <a:endParaRPr lang="en-US" sz="2000" b="0" dirty="0">
              <a:latin typeface="+mn-lt"/>
            </a:endParaRPr>
          </a:p>
        </p:txBody>
      </p:sp>
      <p:sp>
        <p:nvSpPr>
          <p:cNvPr id="9" name="Θέση περιεχομένου 8"/>
          <p:cNvSpPr>
            <a:spLocks noGrp="1"/>
          </p:cNvSpPr>
          <p:nvPr>
            <p:ph idx="1"/>
            <p:custDataLst>
              <p:tags r:id="rId3"/>
            </p:custDataLst>
          </p:nvPr>
        </p:nvSpPr>
        <p:spPr>
          <a:xfrm>
            <a:off x="390364" y="1628800"/>
            <a:ext cx="8147248" cy="2351139"/>
          </a:xfrm>
        </p:spPr>
        <p:txBody>
          <a:bodyPr>
            <a:noAutofit/>
          </a:bodyPr>
          <a:lstStyle/>
          <a:p>
            <a:pPr marL="0" indent="0">
              <a:lnSpc>
                <a:spcPct val="90000"/>
              </a:lnSpc>
              <a:buNone/>
            </a:pPr>
            <a:r>
              <a:rPr lang="el-GR" altLang="el-GR" sz="2800" dirty="0">
                <a:solidFill>
                  <a:srgbClr val="000000"/>
                </a:solidFill>
                <a:cs typeface="Times New Roman" panose="02020603050405020304" pitchFamily="18" charset="0"/>
              </a:rPr>
              <a:t>Σχετίζεται με την έλλειψη ψυχικής ενέργειας για να πάρει αποφάσεις και να συμμετάσχει ενεργητικά στη ζωή. </a:t>
            </a:r>
            <a:endParaRPr lang="el-GR" altLang="el-GR" sz="2800" dirty="0" smtClean="0">
              <a:solidFill>
                <a:srgbClr val="000000"/>
              </a:solidFill>
              <a:cs typeface="Times New Roman" panose="02020603050405020304" pitchFamily="18" charset="0"/>
            </a:endParaRPr>
          </a:p>
          <a:p>
            <a:pPr marL="0" indent="0">
              <a:lnSpc>
                <a:spcPct val="90000"/>
              </a:lnSpc>
              <a:buNone/>
            </a:pPr>
            <a:r>
              <a:rPr lang="el-GR" altLang="el-GR" sz="2800" b="1" dirty="0" smtClean="0">
                <a:solidFill>
                  <a:srgbClr val="000000"/>
                </a:solidFill>
                <a:cs typeface="Times New Roman" panose="02020603050405020304" pitchFamily="18" charset="0"/>
              </a:rPr>
              <a:t>Χαρακτηριστικά </a:t>
            </a:r>
            <a:r>
              <a:rPr lang="el-GR" altLang="el-GR" sz="2800" b="1" dirty="0">
                <a:solidFill>
                  <a:srgbClr val="000000"/>
                </a:solidFill>
                <a:cs typeface="Times New Roman" panose="02020603050405020304" pitchFamily="18" charset="0"/>
              </a:rPr>
              <a:t>της είναι:</a:t>
            </a:r>
          </a:p>
          <a:p>
            <a:pPr>
              <a:lnSpc>
                <a:spcPct val="90000"/>
              </a:lnSpc>
            </a:pPr>
            <a:r>
              <a:rPr lang="el-GR" altLang="el-GR" sz="2800" dirty="0">
                <a:solidFill>
                  <a:srgbClr val="000000"/>
                </a:solidFill>
                <a:cs typeface="Times New Roman" panose="02020603050405020304" pitchFamily="18" charset="0"/>
              </a:rPr>
              <a:t> Μη συμμετοχή στη λήψη </a:t>
            </a:r>
            <a:r>
              <a:rPr lang="el-GR" altLang="el-GR" sz="2800" dirty="0" smtClean="0">
                <a:solidFill>
                  <a:srgbClr val="000000"/>
                </a:solidFill>
                <a:cs typeface="Times New Roman" panose="02020603050405020304" pitchFamily="18" charset="0"/>
              </a:rPr>
              <a:t>αποφάσεων.</a:t>
            </a:r>
            <a:endParaRPr lang="el-GR" altLang="el-GR" sz="2800" dirty="0">
              <a:solidFill>
                <a:srgbClr val="000000"/>
              </a:solidFill>
              <a:cs typeface="Times New Roman" panose="02020603050405020304" pitchFamily="18" charset="0"/>
            </a:endParaRPr>
          </a:p>
          <a:p>
            <a:pPr>
              <a:lnSpc>
                <a:spcPct val="90000"/>
              </a:lnSpc>
            </a:pPr>
            <a:r>
              <a:rPr lang="el-GR" altLang="el-GR" sz="2800" dirty="0">
                <a:solidFill>
                  <a:srgbClr val="000000"/>
                </a:solidFill>
                <a:cs typeface="Times New Roman" panose="02020603050405020304" pitchFamily="18" charset="0"/>
              </a:rPr>
              <a:t> Έκφραση αμφιβολίας για την εκτέλεση </a:t>
            </a:r>
            <a:r>
              <a:rPr lang="el-GR" altLang="el-GR" sz="2800" dirty="0" smtClean="0">
                <a:solidFill>
                  <a:srgbClr val="000000"/>
                </a:solidFill>
                <a:cs typeface="Times New Roman" panose="02020603050405020304" pitchFamily="18" charset="0"/>
              </a:rPr>
              <a:t>ρόλων.</a:t>
            </a:r>
            <a:endParaRPr lang="el-GR" altLang="el-GR" sz="2800" dirty="0">
              <a:solidFill>
                <a:srgbClr val="000000"/>
              </a:solidFill>
              <a:cs typeface="Times New Roman" panose="02020603050405020304" pitchFamily="18" charset="0"/>
            </a:endParaRPr>
          </a:p>
          <a:p>
            <a:pPr>
              <a:lnSpc>
                <a:spcPct val="90000"/>
              </a:lnSpc>
            </a:pPr>
            <a:r>
              <a:rPr lang="el-GR" altLang="el-GR" sz="2800" dirty="0">
                <a:solidFill>
                  <a:srgbClr val="000000"/>
                </a:solidFill>
                <a:cs typeface="Times New Roman" panose="02020603050405020304" pitchFamily="18" charset="0"/>
              </a:rPr>
              <a:t> </a:t>
            </a:r>
            <a:r>
              <a:rPr lang="el-GR" altLang="el-GR" sz="2800" dirty="0" smtClean="0">
                <a:solidFill>
                  <a:srgbClr val="000000"/>
                </a:solidFill>
                <a:cs typeface="Times New Roman" panose="02020603050405020304" pitchFamily="18" charset="0"/>
              </a:rPr>
              <a:t>Παθητικότητα.</a:t>
            </a:r>
            <a:endParaRPr lang="el-GR" altLang="el-GR" sz="2800" dirty="0">
              <a:solidFill>
                <a:srgbClr val="000000"/>
              </a:solidFill>
              <a:cs typeface="Times New Roman" panose="02020603050405020304" pitchFamily="18" charset="0"/>
            </a:endParaRPr>
          </a:p>
          <a:p>
            <a:pPr>
              <a:lnSpc>
                <a:spcPct val="90000"/>
              </a:lnSpc>
            </a:pPr>
            <a:endParaRPr lang="el-GR" altLang="el-GR" sz="28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9758737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79512" y="260648"/>
            <a:ext cx="8964488" cy="940966"/>
          </a:xfrm>
        </p:spPr>
        <p:txBody>
          <a:bodyPr>
            <a:noAutofit/>
          </a:bodyPr>
          <a:lstStyle/>
          <a:p>
            <a:r>
              <a:rPr lang="el-GR" altLang="el-GR" sz="4000" dirty="0" smtClean="0">
                <a:solidFill>
                  <a:srgbClr val="000000"/>
                </a:solidFill>
                <a:cs typeface="Times New Roman" panose="02020603050405020304" pitchFamily="18" charset="0"/>
              </a:rPr>
              <a:t>Νοσηλευτικός Σκοπός</a:t>
            </a:r>
            <a:r>
              <a:rPr lang="el-GR" altLang="el-GR" sz="4000" dirty="0" smtClean="0">
                <a:solidFill>
                  <a:srgbClr val="000000"/>
                </a:solidFill>
                <a:cs typeface="Times New Roman" panose="02020603050405020304" pitchFamily="18" charset="0"/>
                <a:sym typeface="Wingdings" panose="05000000000000000000" pitchFamily="2" charset="2"/>
              </a:rPr>
              <a:t>:(5)</a:t>
            </a:r>
            <a:r>
              <a:rPr lang="el-GR" altLang="el-GR" sz="4000" dirty="0">
                <a:solidFill>
                  <a:srgbClr val="000000"/>
                </a:solidFill>
                <a:cs typeface="Times New Roman" panose="02020603050405020304" pitchFamily="18" charset="0"/>
              </a:rPr>
              <a:t/>
            </a:r>
            <a:br>
              <a:rPr lang="el-GR" altLang="el-GR" sz="4000" dirty="0">
                <a:solidFill>
                  <a:srgbClr val="000000"/>
                </a:solidFill>
                <a:cs typeface="Times New Roman" panose="02020603050405020304" pitchFamily="18" charset="0"/>
              </a:rPr>
            </a:br>
            <a:endParaRPr lang="en-US" sz="2400" b="0" dirty="0"/>
          </a:p>
        </p:txBody>
      </p:sp>
      <p:sp>
        <p:nvSpPr>
          <p:cNvPr id="9" name="Θέση περιεχομένου 8"/>
          <p:cNvSpPr>
            <a:spLocks noGrp="1"/>
          </p:cNvSpPr>
          <p:nvPr>
            <p:ph idx="1"/>
            <p:custDataLst>
              <p:tags r:id="rId3"/>
            </p:custDataLst>
          </p:nvPr>
        </p:nvSpPr>
        <p:spPr>
          <a:xfrm>
            <a:off x="390364" y="1628800"/>
            <a:ext cx="8147248" cy="2351139"/>
          </a:xfrm>
        </p:spPr>
        <p:txBody>
          <a:bodyPr>
            <a:noAutofit/>
          </a:bodyPr>
          <a:lstStyle/>
          <a:p>
            <a:pPr algn="just">
              <a:lnSpc>
                <a:spcPct val="90000"/>
              </a:lnSpc>
            </a:pPr>
            <a:r>
              <a:rPr lang="el-GR" altLang="el-GR" sz="2400" dirty="0" smtClean="0">
                <a:solidFill>
                  <a:srgbClr val="000000"/>
                </a:solidFill>
                <a:cs typeface="Times New Roman" panose="02020603050405020304" pitchFamily="18" charset="0"/>
              </a:rPr>
              <a:t>Ο </a:t>
            </a:r>
            <a:r>
              <a:rPr lang="el-GR" altLang="el-GR" sz="2400" dirty="0">
                <a:solidFill>
                  <a:srgbClr val="000000"/>
                </a:solidFill>
                <a:cs typeface="Times New Roman" panose="02020603050405020304" pitchFamily="18" charset="0"/>
              </a:rPr>
              <a:t>ασθενής να δείξει ενεργητική εμπλοκή στις δραστηριότητες της ζωής.</a:t>
            </a:r>
          </a:p>
          <a:p>
            <a:pPr algn="just">
              <a:lnSpc>
                <a:spcPct val="90000"/>
              </a:lnSpc>
            </a:pPr>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3883437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7504" y="260648"/>
            <a:ext cx="9036496" cy="940966"/>
          </a:xfrm>
        </p:spPr>
        <p:txBody>
          <a:bodyPr>
            <a:noAutofit/>
          </a:bodyPr>
          <a:lstStyle/>
          <a:p>
            <a:r>
              <a:rPr lang="el-GR" altLang="el-GR" dirty="0">
                <a:solidFill>
                  <a:srgbClr val="000000"/>
                </a:solidFill>
                <a:cs typeface="Times New Roman" panose="02020603050405020304" pitchFamily="18" charset="0"/>
              </a:rPr>
              <a:t>Νοσηλευτικές παρεμβάσεις</a:t>
            </a:r>
            <a:r>
              <a:rPr lang="el-GR" altLang="el-GR" dirty="0" smtClean="0">
                <a:solidFill>
                  <a:srgbClr val="000000"/>
                </a:solidFill>
                <a:cs typeface="Times New Roman" panose="02020603050405020304" pitchFamily="18" charset="0"/>
              </a:rPr>
              <a:t>: (5)</a:t>
            </a:r>
            <a:r>
              <a:rPr lang="el-GR" altLang="el-GR" dirty="0">
                <a:solidFill>
                  <a:srgbClr val="000000"/>
                </a:solidFill>
                <a:cs typeface="Times New Roman" panose="02020603050405020304" pitchFamily="18" charset="0"/>
              </a:rPr>
              <a:t/>
            </a:r>
            <a:br>
              <a:rPr lang="el-GR" altLang="el-GR" dirty="0">
                <a:solidFill>
                  <a:srgbClr val="000000"/>
                </a:solidFill>
                <a:cs typeface="Times New Roman" panose="02020603050405020304" pitchFamily="18" charset="0"/>
              </a:rPr>
            </a:br>
            <a:endParaRPr lang="en-US" sz="2800" b="0" dirty="0"/>
          </a:p>
        </p:txBody>
      </p:sp>
      <p:sp>
        <p:nvSpPr>
          <p:cNvPr id="9" name="Θέση περιεχομένου 8"/>
          <p:cNvSpPr>
            <a:spLocks noGrp="1"/>
          </p:cNvSpPr>
          <p:nvPr>
            <p:ph idx="1"/>
            <p:custDataLst>
              <p:tags r:id="rId3"/>
            </p:custDataLst>
          </p:nvPr>
        </p:nvSpPr>
        <p:spPr>
          <a:xfrm>
            <a:off x="457200" y="1427842"/>
            <a:ext cx="8147248" cy="2351139"/>
          </a:xfrm>
        </p:spPr>
        <p:txBody>
          <a:bodyPr>
            <a:noAutofit/>
          </a:bodyPr>
          <a:lstStyle/>
          <a:p>
            <a:pPr marL="0" indent="0">
              <a:buNone/>
            </a:pPr>
            <a:r>
              <a:rPr lang="el-GR" altLang="el-GR" sz="2400" dirty="0">
                <a:solidFill>
                  <a:srgbClr val="000000"/>
                </a:solidFill>
                <a:cs typeface="Times New Roman" panose="02020603050405020304" pitchFamily="18" charset="0"/>
              </a:rPr>
              <a:t>1.  Εκτίμηση του αντίκτυπου των αισθημάτων αδυναμίας στη ζωή και στις σχέσεις με τους άλλους διότι έτσι εξακριβώνεται η σοβαρότητα των αισθημάτων αδυναμίας.</a:t>
            </a:r>
          </a:p>
          <a:p>
            <a:pPr marL="0" indent="0">
              <a:buNone/>
            </a:pPr>
            <a:r>
              <a:rPr lang="el-GR" altLang="el-GR" sz="2400" dirty="0">
                <a:solidFill>
                  <a:srgbClr val="000000"/>
                </a:solidFill>
                <a:cs typeface="Times New Roman" panose="02020603050405020304" pitchFamily="18" charset="0"/>
              </a:rPr>
              <a:t>2. Εκτίμηση προηγούμενων καταστάσεων αισθημάτων αδυναμίας διότι έτσι εξακριβώνεται εάν αυτή η συμπεριφορά είναι καινούργια ή επαναλαμβάνεται ένα γνωστό μοτίβο.</a:t>
            </a:r>
          </a:p>
          <a:p>
            <a:pPr marL="0" indent="0">
              <a:buNone/>
            </a:pPr>
            <a:r>
              <a:rPr lang="el-GR" altLang="el-GR" sz="2400" dirty="0">
                <a:solidFill>
                  <a:srgbClr val="000000"/>
                </a:solidFill>
                <a:cs typeface="Times New Roman" panose="02020603050405020304" pitchFamily="18" charset="0"/>
              </a:rPr>
              <a:t>3. Συζήτηση των συναισθημάτων για τη γνωστοποίηση των αναγκών και του φόβου </a:t>
            </a:r>
            <a:r>
              <a:rPr lang="el-GR" altLang="el-GR" sz="2400" dirty="0" err="1">
                <a:solidFill>
                  <a:srgbClr val="000000"/>
                </a:solidFill>
                <a:cs typeface="Times New Roman" panose="02020603050405020304" pitchFamily="18" charset="0"/>
              </a:rPr>
              <a:t>αυτοέκφρασης</a:t>
            </a:r>
            <a:r>
              <a:rPr lang="el-GR" altLang="el-GR" sz="2400" dirty="0">
                <a:solidFill>
                  <a:srgbClr val="000000"/>
                </a:solidFill>
                <a:cs typeface="Times New Roman" panose="02020603050405020304" pitchFamily="18" charset="0"/>
              </a:rPr>
              <a:t>.</a:t>
            </a:r>
          </a:p>
          <a:p>
            <a:pPr marL="0" indent="0">
              <a:buNone/>
            </a:pPr>
            <a:r>
              <a:rPr lang="el-GR" altLang="el-GR" sz="2400" dirty="0">
                <a:solidFill>
                  <a:srgbClr val="000000"/>
                </a:solidFill>
                <a:cs typeface="Times New Roman" panose="02020603050405020304" pitchFamily="18" charset="0"/>
              </a:rPr>
              <a:t>4. Βοήθεια να τεθούν ρεαλιστικοί καθημερινοί στόχοι τους οποίους ελέγχει ο ασθενής. </a:t>
            </a:r>
          </a:p>
          <a:p>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2190791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7504" y="260648"/>
            <a:ext cx="9036496" cy="940966"/>
          </a:xfrm>
        </p:spPr>
        <p:txBody>
          <a:bodyPr>
            <a:noAutofit/>
          </a:bodyPr>
          <a:lstStyle/>
          <a:p>
            <a:r>
              <a:rPr lang="el-GR" altLang="el-GR" dirty="0" smtClean="0">
                <a:solidFill>
                  <a:srgbClr val="000000"/>
                </a:solidFill>
                <a:cs typeface="Times New Roman" panose="02020603050405020304" pitchFamily="18" charset="0"/>
              </a:rPr>
              <a:t>Αυτοκτονικός Ιδεασμός (6)</a:t>
            </a:r>
            <a:r>
              <a:rPr lang="el-GR" altLang="el-GR" dirty="0">
                <a:solidFill>
                  <a:srgbClr val="000000"/>
                </a:solidFill>
                <a:cs typeface="Times New Roman" panose="02020603050405020304" pitchFamily="18" charset="0"/>
              </a:rPr>
              <a:t/>
            </a:r>
            <a:br>
              <a:rPr lang="el-GR" altLang="el-GR" dirty="0">
                <a:solidFill>
                  <a:srgbClr val="000000"/>
                </a:solidFill>
                <a:cs typeface="Times New Roman" panose="02020603050405020304" pitchFamily="18" charset="0"/>
              </a:rPr>
            </a:br>
            <a:endParaRPr lang="en-US" sz="2800" b="0" dirty="0"/>
          </a:p>
        </p:txBody>
      </p:sp>
      <p:sp>
        <p:nvSpPr>
          <p:cNvPr id="9" name="Θέση περιεχομένου 8"/>
          <p:cNvSpPr>
            <a:spLocks noGrp="1"/>
          </p:cNvSpPr>
          <p:nvPr>
            <p:ph idx="1"/>
            <p:custDataLst>
              <p:tags r:id="rId3"/>
            </p:custDataLst>
          </p:nvPr>
        </p:nvSpPr>
        <p:spPr>
          <a:xfrm>
            <a:off x="457200" y="1427842"/>
            <a:ext cx="8147248" cy="2351139"/>
          </a:xfrm>
        </p:spPr>
        <p:txBody>
          <a:bodyPr>
            <a:noAutofit/>
          </a:bodyPr>
          <a:lstStyle/>
          <a:p>
            <a:r>
              <a:rPr lang="el-GR" altLang="el-GR" sz="2400" dirty="0" smtClean="0">
                <a:solidFill>
                  <a:srgbClr val="000000"/>
                </a:solidFill>
                <a:cs typeface="Times New Roman" panose="02020603050405020304" pitchFamily="18" charset="0"/>
              </a:rPr>
              <a:t>Η </a:t>
            </a:r>
            <a:r>
              <a:rPr lang="el-GR" altLang="el-GR" sz="2400" dirty="0">
                <a:solidFill>
                  <a:srgbClr val="000000"/>
                </a:solidFill>
                <a:cs typeface="Times New Roman" panose="02020603050405020304" pitchFamily="18" charset="0"/>
              </a:rPr>
              <a:t>αυτοκτονία συμβαίνει ως </a:t>
            </a:r>
            <a:r>
              <a:rPr lang="el-GR" altLang="el-GR" sz="2400" dirty="0" err="1">
                <a:solidFill>
                  <a:srgbClr val="000000"/>
                </a:solidFill>
                <a:cs typeface="Times New Roman" panose="02020603050405020304" pitchFamily="18" charset="0"/>
              </a:rPr>
              <a:t>δυσπροσαρμοστική</a:t>
            </a:r>
            <a:r>
              <a:rPr lang="el-GR" altLang="el-GR" sz="2400" dirty="0">
                <a:solidFill>
                  <a:srgbClr val="000000"/>
                </a:solidFill>
                <a:cs typeface="Times New Roman" panose="02020603050405020304" pitchFamily="18" charset="0"/>
              </a:rPr>
              <a:t> αντίδραση σε προβληματικές περιστάσεις της ζωής σε </a:t>
            </a:r>
            <a:r>
              <a:rPr lang="el-GR" altLang="el-GR" sz="2400" dirty="0" err="1">
                <a:solidFill>
                  <a:srgbClr val="000000"/>
                </a:solidFill>
                <a:cs typeface="Times New Roman" panose="02020603050405020304" pitchFamily="18" charset="0"/>
              </a:rPr>
              <a:t>ενδοπροσωπικό</a:t>
            </a:r>
            <a:r>
              <a:rPr lang="el-GR" altLang="el-GR" sz="2400" dirty="0">
                <a:solidFill>
                  <a:srgbClr val="000000"/>
                </a:solidFill>
                <a:cs typeface="Times New Roman" panose="02020603050405020304" pitchFamily="18" charset="0"/>
              </a:rPr>
              <a:t> και διαπροσωπικό πλαίσιο. Ως μεμονωμένη πράξη, η αυτοκτονία φαίνεται να είναι το τελευταίο δραματικό μήνυμα ενός ατόμου προς τους άλλους και προς τη ζωή. Η αυτοκτονία ως πρόωρη έξοδος από τη ζωή προκαλεί σύγχυση, όχι μόνο στην οικογένεια και στους φίλους του ατόμου που την δοκιμάζει αλλά και σε πολλούς γιατρούς και νοσηλευτές. Η αυτοκτονία στο περιβάλλον του νοσοκομείου χαρακτηρίζεται ως η "καρδιακή ανακοπή" του ψυχιατρικού τμήματος. </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37611667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476672"/>
            <a:ext cx="8229600" cy="940966"/>
          </a:xfrm>
        </p:spPr>
        <p:txBody>
          <a:bodyPr>
            <a:noAutofit/>
          </a:bodyPr>
          <a:lstStyle/>
          <a:p>
            <a:r>
              <a:rPr lang="el-GR" altLang="el-GR" dirty="0"/>
              <a:t>Παράγοντες επικινδυνότητας </a:t>
            </a:r>
            <a:endParaRPr lang="el-GR" dirty="0"/>
          </a:p>
        </p:txBody>
      </p:sp>
      <p:sp>
        <p:nvSpPr>
          <p:cNvPr id="9" name="Θέση περιεχομένου 8"/>
          <p:cNvSpPr>
            <a:spLocks noGrp="1"/>
          </p:cNvSpPr>
          <p:nvPr>
            <p:ph idx="1"/>
            <p:custDataLst>
              <p:tags r:id="rId3"/>
            </p:custDataLst>
          </p:nvPr>
        </p:nvSpPr>
        <p:spPr>
          <a:xfrm>
            <a:off x="215516" y="1844824"/>
            <a:ext cx="8712968" cy="2351139"/>
          </a:xfrm>
        </p:spPr>
        <p:txBody>
          <a:bodyPr>
            <a:noAutofit/>
          </a:bodyPr>
          <a:lstStyle/>
          <a:p>
            <a:pPr marL="457200" indent="-457200">
              <a:lnSpc>
                <a:spcPct val="90000"/>
              </a:lnSpc>
              <a:buFont typeface="+mj-lt"/>
              <a:buAutoNum type="arabicPeriod"/>
            </a:pPr>
            <a:r>
              <a:rPr lang="el-GR" altLang="el-GR" sz="2400" dirty="0" smtClean="0">
                <a:solidFill>
                  <a:srgbClr val="000000"/>
                </a:solidFill>
                <a:cs typeface="Times New Roman" panose="02020603050405020304" pitchFamily="18" charset="0"/>
              </a:rPr>
              <a:t>Το </a:t>
            </a:r>
            <a:r>
              <a:rPr lang="el-GR" altLang="el-GR" sz="2400" dirty="0">
                <a:solidFill>
                  <a:srgbClr val="000000"/>
                </a:solidFill>
                <a:cs typeface="Times New Roman" panose="02020603050405020304" pitchFamily="18" charset="0"/>
              </a:rPr>
              <a:t>ιστορικό προηγούμενης </a:t>
            </a:r>
            <a:r>
              <a:rPr lang="el-GR" altLang="el-GR" sz="2400" dirty="0" smtClean="0">
                <a:solidFill>
                  <a:srgbClr val="000000"/>
                </a:solidFill>
                <a:cs typeface="Times New Roman" panose="02020603050405020304" pitchFamily="18" charset="0"/>
              </a:rPr>
              <a:t>απόπειρας.</a:t>
            </a:r>
            <a:endParaRPr lang="el-GR" altLang="el-GR" sz="2400" dirty="0">
              <a:solidFill>
                <a:srgbClr val="000000"/>
              </a:solidFill>
              <a:cs typeface="Times New Roman" panose="02020603050405020304" pitchFamily="18" charset="0"/>
            </a:endParaRPr>
          </a:p>
          <a:p>
            <a:pPr marL="457200" indent="-457200">
              <a:lnSpc>
                <a:spcPct val="90000"/>
              </a:lnSpc>
              <a:buFont typeface="+mj-lt"/>
              <a:buAutoNum type="arabicPeriod"/>
            </a:pPr>
            <a:r>
              <a:rPr lang="el-GR" altLang="el-GR" sz="2400" dirty="0" smtClean="0">
                <a:solidFill>
                  <a:srgbClr val="000000"/>
                </a:solidFill>
                <a:cs typeface="Times New Roman" panose="02020603050405020304" pitchFamily="18" charset="0"/>
              </a:rPr>
              <a:t>Προηγούμενες </a:t>
            </a:r>
            <a:r>
              <a:rPr lang="el-GR" altLang="el-GR" sz="2400" dirty="0">
                <a:solidFill>
                  <a:srgbClr val="000000"/>
                </a:solidFill>
                <a:cs typeface="Times New Roman" panose="02020603050405020304" pitchFamily="18" charset="0"/>
              </a:rPr>
              <a:t>εισαγωγές στο </a:t>
            </a:r>
            <a:r>
              <a:rPr lang="el-GR" altLang="el-GR" sz="2400" dirty="0" smtClean="0">
                <a:solidFill>
                  <a:srgbClr val="000000"/>
                </a:solidFill>
                <a:cs typeface="Times New Roman" panose="02020603050405020304" pitchFamily="18" charset="0"/>
              </a:rPr>
              <a:t>ψυχιατρείο.</a:t>
            </a:r>
            <a:endParaRPr lang="el-GR" altLang="el-GR" sz="2400" dirty="0">
              <a:solidFill>
                <a:srgbClr val="000000"/>
              </a:solidFill>
              <a:cs typeface="Times New Roman" panose="02020603050405020304" pitchFamily="18" charset="0"/>
            </a:endParaRPr>
          </a:p>
          <a:p>
            <a:pPr marL="457200" indent="-457200">
              <a:lnSpc>
                <a:spcPct val="90000"/>
              </a:lnSpc>
              <a:buFont typeface="+mj-lt"/>
              <a:buAutoNum type="arabicPeriod"/>
            </a:pPr>
            <a:r>
              <a:rPr lang="el-GR" altLang="el-GR" sz="2400" dirty="0" smtClean="0">
                <a:solidFill>
                  <a:srgbClr val="000000"/>
                </a:solidFill>
                <a:cs typeface="Times New Roman" panose="02020603050405020304" pitchFamily="18" charset="0"/>
              </a:rPr>
              <a:t>Ιστορικό </a:t>
            </a:r>
            <a:r>
              <a:rPr lang="el-GR" altLang="el-GR" sz="2400" dirty="0">
                <a:solidFill>
                  <a:srgbClr val="000000"/>
                </a:solidFill>
                <a:cs typeface="Times New Roman" panose="02020603050405020304" pitchFamily="18" charset="0"/>
              </a:rPr>
              <a:t>αυτοκτονίας μέλους της ίδιας </a:t>
            </a:r>
            <a:r>
              <a:rPr lang="el-GR" altLang="el-GR" sz="2400" dirty="0" smtClean="0">
                <a:solidFill>
                  <a:srgbClr val="000000"/>
                </a:solidFill>
                <a:cs typeface="Times New Roman" panose="02020603050405020304" pitchFamily="18" charset="0"/>
              </a:rPr>
              <a:t>οικογένειας.</a:t>
            </a:r>
            <a:endParaRPr lang="el-GR" altLang="el-GR" sz="2400" dirty="0">
              <a:solidFill>
                <a:srgbClr val="000000"/>
              </a:solidFill>
              <a:cs typeface="Times New Roman" panose="02020603050405020304" pitchFamily="18" charset="0"/>
            </a:endParaRPr>
          </a:p>
          <a:p>
            <a:pPr marL="457200" indent="-457200">
              <a:lnSpc>
                <a:spcPct val="90000"/>
              </a:lnSpc>
              <a:buFont typeface="+mj-lt"/>
              <a:buAutoNum type="arabicPeriod"/>
            </a:pPr>
            <a:r>
              <a:rPr lang="el-GR" altLang="el-GR" sz="2400" dirty="0" smtClean="0">
                <a:solidFill>
                  <a:srgbClr val="000000"/>
                </a:solidFill>
                <a:cs typeface="Times New Roman" panose="02020603050405020304" pitchFamily="18" charset="0"/>
              </a:rPr>
              <a:t>Έλλειψη </a:t>
            </a:r>
            <a:r>
              <a:rPr lang="el-GR" altLang="el-GR" sz="2400" dirty="0">
                <a:solidFill>
                  <a:srgbClr val="000000"/>
                </a:solidFill>
                <a:cs typeface="Times New Roman" panose="02020603050405020304" pitchFamily="18" charset="0"/>
              </a:rPr>
              <a:t>υποστηρικτικών </a:t>
            </a:r>
            <a:r>
              <a:rPr lang="el-GR" altLang="el-GR" sz="2400" dirty="0" smtClean="0">
                <a:solidFill>
                  <a:srgbClr val="000000"/>
                </a:solidFill>
                <a:cs typeface="Times New Roman" panose="02020603050405020304" pitchFamily="18" charset="0"/>
              </a:rPr>
              <a:t>προσώπων.</a:t>
            </a:r>
            <a:endParaRPr lang="el-GR" altLang="el-GR" sz="2400" dirty="0">
              <a:solidFill>
                <a:srgbClr val="000000"/>
              </a:solidFill>
              <a:cs typeface="Times New Roman" panose="02020603050405020304" pitchFamily="18" charset="0"/>
            </a:endParaRPr>
          </a:p>
          <a:p>
            <a:pPr marL="457200" indent="-457200">
              <a:lnSpc>
                <a:spcPct val="90000"/>
              </a:lnSpc>
              <a:buFont typeface="+mj-lt"/>
              <a:buAutoNum type="arabicPeriod"/>
            </a:pPr>
            <a:r>
              <a:rPr lang="el-GR" altLang="el-GR" sz="2400" dirty="0" smtClean="0">
                <a:solidFill>
                  <a:srgbClr val="000000"/>
                </a:solidFill>
                <a:cs typeface="Times New Roman" panose="02020603050405020304" pitchFamily="18" charset="0"/>
              </a:rPr>
              <a:t>Διαταραγμένες </a:t>
            </a:r>
            <a:r>
              <a:rPr lang="el-GR" altLang="el-GR" sz="2400" dirty="0">
                <a:solidFill>
                  <a:srgbClr val="000000"/>
                </a:solidFill>
                <a:cs typeface="Times New Roman" panose="02020603050405020304" pitchFamily="18" charset="0"/>
              </a:rPr>
              <a:t>οικογενειακές σχέσεις.</a:t>
            </a:r>
          </a:p>
          <a:p>
            <a:pPr marL="0" indent="0">
              <a:lnSpc>
                <a:spcPct val="90000"/>
              </a:lnSpc>
              <a:buNone/>
            </a:pPr>
            <a:endParaRPr lang="el-GR" altLang="el-GR" sz="2400" dirty="0">
              <a:solidFill>
                <a:srgbClr val="000000"/>
              </a:solidFill>
              <a:cs typeface="Times New Roman" panose="02020603050405020304" pitchFamily="18"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19110244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323528" y="620688"/>
            <a:ext cx="8640960" cy="940966"/>
          </a:xfrm>
        </p:spPr>
        <p:txBody>
          <a:bodyPr>
            <a:noAutofit/>
          </a:bodyPr>
          <a:lstStyle/>
          <a:p>
            <a:r>
              <a:rPr lang="el-GR" altLang="el-GR" sz="3600" dirty="0">
                <a:solidFill>
                  <a:srgbClr val="000000"/>
                </a:solidFill>
                <a:latin typeface="+mn-lt"/>
              </a:rPr>
              <a:t>Νοσηλευτικοί Σκοποί και Παρεμβάσεις</a:t>
            </a:r>
            <a:br>
              <a:rPr lang="el-GR" altLang="el-GR" sz="3600" dirty="0">
                <a:solidFill>
                  <a:srgbClr val="000000"/>
                </a:solidFill>
                <a:latin typeface="+mn-lt"/>
              </a:rPr>
            </a:br>
            <a:endParaRPr lang="en-US" sz="2000" b="0" dirty="0">
              <a:latin typeface="+mn-lt"/>
            </a:endParaRPr>
          </a:p>
        </p:txBody>
      </p:sp>
      <p:sp>
        <p:nvSpPr>
          <p:cNvPr id="9" name="Θέση περιεχομένου 8"/>
          <p:cNvSpPr>
            <a:spLocks noGrp="1"/>
          </p:cNvSpPr>
          <p:nvPr>
            <p:ph idx="1"/>
            <p:custDataLst>
              <p:tags r:id="rId3"/>
            </p:custDataLst>
          </p:nvPr>
        </p:nvSpPr>
        <p:spPr>
          <a:xfrm>
            <a:off x="107504" y="1844824"/>
            <a:ext cx="8712968" cy="2351139"/>
          </a:xfrm>
        </p:spPr>
        <p:txBody>
          <a:bodyPr>
            <a:noAutofit/>
          </a:bodyPr>
          <a:lstStyle/>
          <a:p>
            <a:pPr marL="0" indent="0">
              <a:lnSpc>
                <a:spcPct val="90000"/>
              </a:lnSpc>
              <a:buNone/>
            </a:pPr>
            <a:r>
              <a:rPr lang="el-GR" altLang="el-GR" sz="2400" b="1" dirty="0" smtClean="0">
                <a:solidFill>
                  <a:srgbClr val="000000"/>
                </a:solidFill>
                <a:cs typeface="Times New Roman" panose="02020603050405020304" pitchFamily="18" charset="0"/>
              </a:rPr>
              <a:t>Πρόληψη </a:t>
            </a:r>
            <a:r>
              <a:rPr lang="el-GR" altLang="el-GR" sz="2400" b="1" dirty="0">
                <a:solidFill>
                  <a:srgbClr val="000000"/>
                </a:solidFill>
                <a:cs typeface="Times New Roman" panose="02020603050405020304" pitchFamily="18" charset="0"/>
              </a:rPr>
              <a:t>αυτοκτονίας</a:t>
            </a:r>
          </a:p>
          <a:p>
            <a:pPr marL="0" indent="0">
              <a:lnSpc>
                <a:spcPct val="90000"/>
              </a:lnSpc>
              <a:buNone/>
            </a:pPr>
            <a:r>
              <a:rPr lang="el-GR" altLang="el-GR" sz="2400" dirty="0">
                <a:solidFill>
                  <a:srgbClr val="000000"/>
                </a:solidFill>
                <a:cs typeface="Times New Roman" panose="02020603050405020304" pitchFamily="18" charset="0"/>
              </a:rPr>
              <a:t>Ο άρρωστος πρέπει να προστατευθεί για να μην βλάψει τον εαυτό του. Δίνεται προτεραιότητα σε ενέργειες που σώζουν τη ζωή : </a:t>
            </a:r>
          </a:p>
          <a:p>
            <a:pPr marL="457200" indent="-457200">
              <a:lnSpc>
                <a:spcPct val="90000"/>
              </a:lnSpc>
              <a:buFont typeface="+mj-lt"/>
              <a:buAutoNum type="arabicPeriod"/>
            </a:pPr>
            <a:r>
              <a:rPr lang="el-GR" altLang="el-GR" sz="2400" dirty="0" smtClean="0">
                <a:solidFill>
                  <a:srgbClr val="000000"/>
                </a:solidFill>
                <a:cs typeface="Times New Roman" panose="02020603050405020304" pitchFamily="18" charset="0"/>
              </a:rPr>
              <a:t>Στενή παρακολούθηση.</a:t>
            </a:r>
            <a:endParaRPr lang="el-GR" altLang="el-GR" sz="2400" dirty="0">
              <a:solidFill>
                <a:srgbClr val="000000"/>
              </a:solidFill>
              <a:cs typeface="Times New Roman" panose="02020603050405020304" pitchFamily="18" charset="0"/>
            </a:endParaRPr>
          </a:p>
          <a:p>
            <a:pPr marL="457200" indent="-457200">
              <a:lnSpc>
                <a:spcPct val="90000"/>
              </a:lnSpc>
              <a:buFont typeface="+mj-lt"/>
              <a:buAutoNum type="arabicPeriod"/>
            </a:pPr>
            <a:r>
              <a:rPr lang="el-GR" altLang="el-GR" sz="2400" dirty="0" smtClean="0">
                <a:solidFill>
                  <a:srgbClr val="000000"/>
                </a:solidFill>
                <a:cs typeface="Times New Roman" panose="02020603050405020304" pitchFamily="18" charset="0"/>
              </a:rPr>
              <a:t>Απομάκρυνση </a:t>
            </a:r>
            <a:r>
              <a:rPr lang="el-GR" altLang="el-GR" sz="2400" dirty="0">
                <a:solidFill>
                  <a:srgbClr val="000000"/>
                </a:solidFill>
                <a:cs typeface="Times New Roman" panose="02020603050405020304" pitchFamily="18" charset="0"/>
              </a:rPr>
              <a:t>επικίνδυνων αντικειμένων </a:t>
            </a:r>
            <a:r>
              <a:rPr lang="el-GR" altLang="el-GR" sz="2400" dirty="0" smtClean="0">
                <a:solidFill>
                  <a:srgbClr val="000000"/>
                </a:solidFill>
                <a:cs typeface="Times New Roman" panose="02020603050405020304" pitchFamily="18" charset="0"/>
              </a:rPr>
              <a:t>.</a:t>
            </a:r>
            <a:endParaRPr lang="el-GR" altLang="el-GR" sz="2400" dirty="0">
              <a:solidFill>
                <a:srgbClr val="000000"/>
              </a:solidFill>
              <a:cs typeface="Times New Roman" panose="02020603050405020304" pitchFamily="18" charset="0"/>
            </a:endParaRPr>
          </a:p>
          <a:p>
            <a:pPr marL="457200" indent="-457200">
              <a:lnSpc>
                <a:spcPct val="90000"/>
              </a:lnSpc>
              <a:buFont typeface="+mj-lt"/>
              <a:buAutoNum type="arabicPeriod"/>
            </a:pPr>
            <a:r>
              <a:rPr lang="el-GR" altLang="el-GR" sz="2400" dirty="0" smtClean="0">
                <a:solidFill>
                  <a:srgbClr val="000000"/>
                </a:solidFill>
                <a:cs typeface="Times New Roman" panose="02020603050405020304" pitchFamily="18" charset="0"/>
              </a:rPr>
              <a:t>Δημιουργία </a:t>
            </a:r>
            <a:r>
              <a:rPr lang="el-GR" altLang="el-GR" sz="2400" dirty="0">
                <a:solidFill>
                  <a:srgbClr val="000000"/>
                </a:solidFill>
                <a:cs typeface="Times New Roman" panose="02020603050405020304" pitchFamily="18" charset="0"/>
              </a:rPr>
              <a:t>ασφαλούς </a:t>
            </a:r>
            <a:r>
              <a:rPr lang="el-GR" altLang="el-GR" sz="2400" dirty="0" smtClean="0">
                <a:solidFill>
                  <a:srgbClr val="000000"/>
                </a:solidFill>
                <a:cs typeface="Times New Roman" panose="02020603050405020304" pitchFamily="18" charset="0"/>
              </a:rPr>
              <a:t>περιβάλλοντος.</a:t>
            </a:r>
            <a:endParaRPr lang="el-GR" altLang="el-GR" sz="2400" dirty="0">
              <a:solidFill>
                <a:srgbClr val="000000"/>
              </a:solidFill>
              <a:cs typeface="Times New Roman" panose="02020603050405020304" pitchFamily="18" charset="0"/>
            </a:endParaRPr>
          </a:p>
          <a:p>
            <a:pPr marL="457200" indent="-457200">
              <a:lnSpc>
                <a:spcPct val="90000"/>
              </a:lnSpc>
              <a:buFont typeface="+mj-lt"/>
              <a:buAutoNum type="arabicPeriod"/>
            </a:pPr>
            <a:r>
              <a:rPr lang="el-GR" altLang="el-GR" sz="2400" dirty="0" smtClean="0">
                <a:solidFill>
                  <a:srgbClr val="000000"/>
                </a:solidFill>
                <a:cs typeface="Times New Roman" panose="02020603050405020304" pitchFamily="18" charset="0"/>
              </a:rPr>
              <a:t>Εκπλήρωση </a:t>
            </a:r>
            <a:r>
              <a:rPr lang="el-GR" altLang="el-GR" sz="2400" dirty="0">
                <a:solidFill>
                  <a:srgbClr val="000000"/>
                </a:solidFill>
                <a:cs typeface="Times New Roman" panose="02020603050405020304" pitchFamily="18" charset="0"/>
              </a:rPr>
              <a:t>των βασικών του </a:t>
            </a:r>
            <a:r>
              <a:rPr lang="el-GR" altLang="el-GR" sz="2400" dirty="0" smtClean="0">
                <a:solidFill>
                  <a:srgbClr val="000000"/>
                </a:solidFill>
                <a:cs typeface="Times New Roman" panose="02020603050405020304" pitchFamily="18" charset="0"/>
              </a:rPr>
              <a:t>αναγκών.</a:t>
            </a:r>
            <a:endParaRPr lang="el-GR" altLang="el-GR" sz="2400" dirty="0">
              <a:solidFill>
                <a:srgbClr val="000000"/>
              </a:solidFill>
              <a:cs typeface="Times New Roman" panose="02020603050405020304" pitchFamily="18" charset="0"/>
            </a:endParaRPr>
          </a:p>
          <a:p>
            <a:pPr marL="457200" indent="-457200">
              <a:lnSpc>
                <a:spcPct val="90000"/>
              </a:lnSpc>
              <a:buFont typeface="+mj-lt"/>
              <a:buAutoNum type="arabicPeriod"/>
            </a:pPr>
            <a:r>
              <a:rPr lang="el-GR" altLang="el-GR" sz="2400" dirty="0" smtClean="0">
                <a:solidFill>
                  <a:srgbClr val="000000"/>
                </a:solidFill>
                <a:cs typeface="Times New Roman" panose="02020603050405020304" pitchFamily="18" charset="0"/>
              </a:rPr>
              <a:t>Αύξηση </a:t>
            </a:r>
            <a:r>
              <a:rPr lang="el-GR" altLang="el-GR" sz="2400" dirty="0">
                <a:solidFill>
                  <a:srgbClr val="000000"/>
                </a:solidFill>
                <a:cs typeface="Times New Roman" panose="02020603050405020304" pitchFamily="18" charset="0"/>
              </a:rPr>
              <a:t>της αυτοεκτίμησης του </a:t>
            </a:r>
            <a:r>
              <a:rPr lang="el-GR" altLang="el-GR" sz="2400" dirty="0" smtClean="0">
                <a:solidFill>
                  <a:srgbClr val="000000"/>
                </a:solidFill>
                <a:cs typeface="Times New Roman" panose="02020603050405020304" pitchFamily="18" charset="0"/>
              </a:rPr>
              <a:t>αρρώστου.</a:t>
            </a:r>
            <a:endParaRPr lang="el-GR" altLang="el-GR" sz="2400" dirty="0">
              <a:solidFill>
                <a:srgbClr val="000000"/>
              </a:solidFill>
              <a:cs typeface="Times New Roman" panose="02020603050405020304" pitchFamily="18" charset="0"/>
            </a:endParaRPr>
          </a:p>
          <a:p>
            <a:pPr marL="457200" indent="-457200">
              <a:lnSpc>
                <a:spcPct val="90000"/>
              </a:lnSpc>
              <a:buFont typeface="+mj-lt"/>
              <a:buAutoNum type="arabicPeriod"/>
            </a:pPr>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18592760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339958" y="116632"/>
            <a:ext cx="8640960" cy="940966"/>
          </a:xfrm>
        </p:spPr>
        <p:txBody>
          <a:bodyPr>
            <a:noAutofit/>
          </a:bodyPr>
          <a:lstStyle/>
          <a:p>
            <a:r>
              <a:rPr lang="el-GR" sz="3600" dirty="0"/>
              <a:t> Παρεμβάσεις </a:t>
            </a:r>
          </a:p>
        </p:txBody>
      </p:sp>
      <p:sp>
        <p:nvSpPr>
          <p:cNvPr id="9" name="Θέση περιεχομένου 8"/>
          <p:cNvSpPr>
            <a:spLocks noGrp="1"/>
          </p:cNvSpPr>
          <p:nvPr>
            <p:ph idx="1"/>
            <p:custDataLst>
              <p:tags r:id="rId3"/>
            </p:custDataLst>
          </p:nvPr>
        </p:nvSpPr>
        <p:spPr>
          <a:xfrm>
            <a:off x="328802" y="1355834"/>
            <a:ext cx="8309318" cy="2351139"/>
          </a:xfrm>
        </p:spPr>
        <p:txBody>
          <a:bodyPr>
            <a:noAutofit/>
          </a:bodyPr>
          <a:lstStyle/>
          <a:p>
            <a:pPr>
              <a:lnSpc>
                <a:spcPct val="90000"/>
              </a:lnSpc>
            </a:pPr>
            <a:r>
              <a:rPr lang="el-GR" altLang="el-GR" dirty="0">
                <a:solidFill>
                  <a:srgbClr val="000000"/>
                </a:solidFill>
                <a:cs typeface="Times New Roman" panose="02020603050405020304" pitchFamily="18" charset="0"/>
              </a:rPr>
              <a:t>Αποδοχή βοήθειας από την </a:t>
            </a:r>
            <a:r>
              <a:rPr lang="el-GR" altLang="el-GR" dirty="0" smtClean="0">
                <a:solidFill>
                  <a:srgbClr val="000000"/>
                </a:solidFill>
                <a:cs typeface="Times New Roman" panose="02020603050405020304" pitchFamily="18" charset="0"/>
              </a:rPr>
              <a:t>οικογένεια.</a:t>
            </a:r>
            <a:endParaRPr lang="el-GR" altLang="el-GR" dirty="0">
              <a:solidFill>
                <a:srgbClr val="000000"/>
              </a:solidFill>
              <a:cs typeface="Times New Roman" panose="02020603050405020304" pitchFamily="18" charset="0"/>
            </a:endParaRPr>
          </a:p>
          <a:p>
            <a:pPr>
              <a:lnSpc>
                <a:spcPct val="90000"/>
              </a:lnSpc>
            </a:pPr>
            <a:r>
              <a:rPr lang="el-GR" altLang="el-GR" dirty="0">
                <a:solidFill>
                  <a:srgbClr val="000000"/>
                </a:solidFill>
                <a:cs typeface="Times New Roman" panose="02020603050405020304" pitchFamily="18" charset="0"/>
              </a:rPr>
              <a:t>Κινητοποίηση της κοινωνικής υποστήριξης. Η κοινωνική απομόνωση οδηγεί σε χαμηλή αυτοεκτίμηση και κατάθλιψη που διατηρούν την αυτό-καταστροφική συμπεριφορά. Γι‘ αυτό παροτρύνονται σημαντικά πρόσωπα για τον άρρωστο να επικοινωνούν μαζί του εποικοδομητικά.</a:t>
            </a:r>
          </a:p>
          <a:p>
            <a:pPr>
              <a:lnSpc>
                <a:spcPct val="90000"/>
              </a:lnSpc>
            </a:pPr>
            <a:endParaRPr lang="el-GR" altLang="el-GR" dirty="0">
              <a:solidFill>
                <a:srgbClr val="000000"/>
              </a:solidFill>
              <a:cs typeface="Times New Roman" panose="02020603050405020304" pitchFamily="18" charset="0"/>
            </a:endParaRPr>
          </a:p>
          <a:p>
            <a:pPr>
              <a:lnSpc>
                <a:spcPct val="90000"/>
              </a:lnSpc>
            </a:pPr>
            <a:endParaRPr lang="el-GR" altLang="el-GR"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37213644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323528" y="116632"/>
            <a:ext cx="8604956" cy="940966"/>
          </a:xfrm>
        </p:spPr>
        <p:txBody>
          <a:bodyPr>
            <a:noAutofit/>
          </a:bodyPr>
          <a:lstStyle/>
          <a:p>
            <a:r>
              <a:rPr lang="el-GR" altLang="el-GR" sz="3600" dirty="0">
                <a:solidFill>
                  <a:srgbClr val="000000"/>
                </a:solidFill>
                <a:latin typeface="+mn-lt"/>
              </a:rPr>
              <a:t>Ειδικές οδηγίες νοσηλευτικής φροντίδας </a:t>
            </a:r>
            <a:r>
              <a:rPr lang="el-GR" altLang="el-GR" sz="3600" dirty="0" smtClean="0">
                <a:solidFill>
                  <a:srgbClr val="000000"/>
                </a:solidFill>
                <a:latin typeface="+mn-lt"/>
              </a:rPr>
              <a:t>(1)</a:t>
            </a:r>
            <a:endParaRPr lang="en-US" sz="2000" b="0" dirty="0">
              <a:latin typeface="+mn-lt"/>
            </a:endParaRPr>
          </a:p>
        </p:txBody>
      </p:sp>
      <p:sp>
        <p:nvSpPr>
          <p:cNvPr id="9" name="Θέση περιεχομένου 8"/>
          <p:cNvSpPr>
            <a:spLocks noGrp="1"/>
          </p:cNvSpPr>
          <p:nvPr>
            <p:ph idx="1"/>
            <p:custDataLst>
              <p:tags r:id="rId3"/>
            </p:custDataLst>
          </p:nvPr>
        </p:nvSpPr>
        <p:spPr>
          <a:xfrm>
            <a:off x="215516" y="1046609"/>
            <a:ext cx="8712968" cy="2351139"/>
          </a:xfrm>
        </p:spPr>
        <p:txBody>
          <a:bodyPr>
            <a:noAutofit/>
          </a:bodyPr>
          <a:lstStyle/>
          <a:p>
            <a:pPr marL="457200" indent="-457200">
              <a:lnSpc>
                <a:spcPct val="90000"/>
              </a:lnSpc>
              <a:buFont typeface="+mj-lt"/>
              <a:buAutoNum type="arabicPeriod"/>
            </a:pPr>
            <a:r>
              <a:rPr lang="el-GR" altLang="el-GR" sz="2000" dirty="0">
                <a:cs typeface="Times New Roman" panose="02020603050405020304" pitchFamily="18" charset="0"/>
              </a:rPr>
              <a:t>Λαμβάνετε κάθε απειλή στα σοβαρά και την αξιολογείτε.</a:t>
            </a:r>
          </a:p>
          <a:p>
            <a:pPr marL="457200" indent="-457200">
              <a:lnSpc>
                <a:spcPct val="90000"/>
              </a:lnSpc>
              <a:buFont typeface="+mj-lt"/>
              <a:buAutoNum type="arabicPeriod"/>
            </a:pPr>
            <a:r>
              <a:rPr lang="el-GR" altLang="el-GR" sz="2000" dirty="0">
                <a:cs typeface="Times New Roman" panose="02020603050405020304" pitchFamily="18" charset="0"/>
              </a:rPr>
              <a:t>Μιλάτε για την αυτοκτονία ανοιχτά και απευθείας. Η ερώτηση για αυτή δεν βάζει την ιδέα στο μυαλό του αρρώστου.</a:t>
            </a:r>
          </a:p>
          <a:p>
            <a:pPr marL="457200" indent="-457200">
              <a:lnSpc>
                <a:spcPct val="90000"/>
              </a:lnSpc>
              <a:buFont typeface="+mj-lt"/>
              <a:buAutoNum type="arabicPeriod"/>
            </a:pPr>
            <a:r>
              <a:rPr lang="el-GR" altLang="el-GR" sz="2000" dirty="0">
                <a:cs typeface="Times New Roman" panose="02020603050405020304" pitchFamily="18" charset="0"/>
              </a:rPr>
              <a:t>Εφαρμόζετε τα προφυλακτικά μέτρα κατά της αυτοκτονίας που μεταξύ άλλων περιλαμβάνουν έλεγχο του αρρώστου ανά 15 λεπτά.</a:t>
            </a:r>
          </a:p>
          <a:p>
            <a:pPr marL="457200" indent="-457200">
              <a:lnSpc>
                <a:spcPct val="90000"/>
              </a:lnSpc>
              <a:buFont typeface="+mj-lt"/>
              <a:buAutoNum type="arabicPeriod"/>
            </a:pPr>
            <a:r>
              <a:rPr lang="el-GR" altLang="el-GR" sz="2000" dirty="0">
                <a:cs typeface="Times New Roman" panose="02020603050405020304" pitchFamily="18" charset="0"/>
              </a:rPr>
              <a:t>Ζητάτε από τον άρρωστο να παραμένει σε κοινούς χώρους.</a:t>
            </a:r>
          </a:p>
          <a:p>
            <a:pPr marL="457200" indent="-457200">
              <a:lnSpc>
                <a:spcPct val="90000"/>
              </a:lnSpc>
              <a:buFont typeface="+mj-lt"/>
              <a:buAutoNum type="arabicPeriod"/>
            </a:pPr>
            <a:r>
              <a:rPr lang="el-GR" altLang="el-GR" sz="2000" dirty="0" smtClean="0">
                <a:cs typeface="Times New Roman" panose="02020603050405020304" pitchFamily="18" charset="0"/>
              </a:rPr>
              <a:t>Ο άρρωστος πρέπει να τοποθετείται σε δωμάτιο προσιτό για εύκολη παρατήρηση και να ερευνάται συχνά.</a:t>
            </a:r>
          </a:p>
          <a:p>
            <a:pPr marL="457200" indent="-457200">
              <a:lnSpc>
                <a:spcPct val="90000"/>
              </a:lnSpc>
              <a:buFont typeface="+mj-lt"/>
              <a:buAutoNum type="arabicPeriod"/>
            </a:pPr>
            <a:r>
              <a:rPr lang="el-GR" altLang="el-GR" sz="2000" dirty="0" smtClean="0">
                <a:cs typeface="Times New Roman" panose="02020603050405020304" pitchFamily="18" charset="0"/>
              </a:rPr>
              <a:t>Οργανώστε σχέδιο φροντίδας για τον άρρωστο. Συζητήστε όλα τα σοβαρά προβλήματα. Γράψτε το σχέδιο σημειώνοντας ποιος είναι υπεύθυνος και για ποιες ενέργειες.</a:t>
            </a:r>
          </a:p>
          <a:p>
            <a:pPr marL="457200" indent="-457200">
              <a:lnSpc>
                <a:spcPct val="90000"/>
              </a:lnSpc>
              <a:buFont typeface="+mj-lt"/>
              <a:buAutoNum type="arabicPeriod"/>
            </a:pPr>
            <a:r>
              <a:rPr lang="el-GR" altLang="el-GR" sz="2000" dirty="0" smtClean="0">
                <a:cs typeface="Times New Roman" panose="02020603050405020304" pitchFamily="18" charset="0"/>
              </a:rPr>
              <a:t>Στο νοσηλευτικό τμήμα κύριος σκοπός αντιμετώπισης του αυτοκτονικού αρρώστου είναι η διάσωση της ζωής του. Το προσωπικό πρέπει να είναι άριστο στις τεχνικές παρεμβάσεις του και πρέπει να εξασφαλίζεται ομαλή και γρήγορη μεταφορά του αρρώστου σε άλλες υπηρεσίες.</a:t>
            </a:r>
          </a:p>
          <a:p>
            <a:pPr marL="457200" indent="-457200">
              <a:lnSpc>
                <a:spcPct val="90000"/>
              </a:lnSpc>
              <a:buFont typeface="+mj-lt"/>
              <a:buAutoNum type="arabicPeriod"/>
            </a:pPr>
            <a:endParaRPr lang="el-GR" altLang="el-GR" sz="2000" dirty="0">
              <a:cs typeface="Times New Roman" panose="02020603050405020304" pitchFamily="18" charset="0"/>
            </a:endParaRPr>
          </a:p>
          <a:p>
            <a:pPr marL="457200" indent="-457200">
              <a:lnSpc>
                <a:spcPct val="90000"/>
              </a:lnSpc>
              <a:buFont typeface="+mj-lt"/>
              <a:buAutoNum type="arabicPeriod"/>
            </a:pPr>
            <a:endParaRPr lang="el-GR" altLang="el-GR" sz="2000" dirty="0">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p14="http://schemas.microsoft.com/office/powerpoint/2010/main" val="37105340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2438" y="476672"/>
            <a:ext cx="9324528" cy="940966"/>
          </a:xfrm>
        </p:spPr>
        <p:txBody>
          <a:bodyPr>
            <a:noAutofit/>
          </a:bodyPr>
          <a:lstStyle/>
          <a:p>
            <a:r>
              <a:rPr lang="el-GR" altLang="el-GR" sz="3600" dirty="0"/>
              <a:t>Ειδικές οδηγίες νοσηλευτικής φροντίδας </a:t>
            </a:r>
            <a:r>
              <a:rPr lang="el-GR" altLang="el-GR" sz="3600" dirty="0" smtClean="0"/>
              <a:t>(2)</a:t>
            </a:r>
            <a:endParaRPr lang="en-US" sz="2000" b="0" dirty="0"/>
          </a:p>
        </p:txBody>
      </p:sp>
      <p:sp>
        <p:nvSpPr>
          <p:cNvPr id="9" name="Θέση περιεχομένου 8"/>
          <p:cNvSpPr>
            <a:spLocks noGrp="1"/>
          </p:cNvSpPr>
          <p:nvPr>
            <p:ph idx="1"/>
            <p:custDataLst>
              <p:tags r:id="rId3"/>
            </p:custDataLst>
          </p:nvPr>
        </p:nvSpPr>
        <p:spPr>
          <a:xfrm>
            <a:off x="323528" y="1344809"/>
            <a:ext cx="8337090" cy="2351139"/>
          </a:xfrm>
        </p:spPr>
        <p:txBody>
          <a:bodyPr>
            <a:noAutofit/>
          </a:bodyPr>
          <a:lstStyle/>
          <a:p>
            <a:pPr marL="0" indent="0">
              <a:lnSpc>
                <a:spcPct val="90000"/>
              </a:lnSpc>
              <a:buNone/>
            </a:pPr>
            <a:r>
              <a:rPr lang="el-GR" altLang="el-GR" sz="2000" dirty="0" smtClean="0">
                <a:solidFill>
                  <a:srgbClr val="000000"/>
                </a:solidFill>
                <a:cs typeface="Times New Roman" panose="02020603050405020304" pitchFamily="18" charset="0"/>
              </a:rPr>
              <a:t>8.   Απομακρύνετε </a:t>
            </a:r>
            <a:r>
              <a:rPr lang="el-GR" altLang="el-GR" sz="2000" dirty="0">
                <a:solidFill>
                  <a:srgbClr val="000000"/>
                </a:solidFill>
                <a:cs typeface="Times New Roman" panose="02020603050405020304" pitchFamily="18" charset="0"/>
              </a:rPr>
              <a:t>και αφαιρείτε από την κατοχή του φάρμακα και άλλα βλαπτικά </a:t>
            </a:r>
            <a:r>
              <a:rPr lang="el-GR" altLang="el-GR" sz="2000" dirty="0" smtClean="0">
                <a:solidFill>
                  <a:srgbClr val="000000"/>
                </a:solidFill>
                <a:cs typeface="Times New Roman" panose="02020603050405020304" pitchFamily="18" charset="0"/>
              </a:rPr>
              <a:t>είδη.</a:t>
            </a:r>
          </a:p>
          <a:p>
            <a:pPr marL="0" indent="0">
              <a:lnSpc>
                <a:spcPct val="90000"/>
              </a:lnSpc>
              <a:buNone/>
            </a:pPr>
            <a:r>
              <a:rPr lang="el-GR" altLang="el-GR" sz="2000" dirty="0" smtClean="0">
                <a:solidFill>
                  <a:srgbClr val="000000"/>
                </a:solidFill>
                <a:cs typeface="Times New Roman" panose="02020603050405020304" pitchFamily="18" charset="0"/>
              </a:rPr>
              <a:t>9.  Κάνετε σωματική εξέταση του αρρώστου. Βρέθηκε άρρωστη που είχε τραυματίσει σοβαρά το σώμα της πριν την εισαγωγή της στο νοσοκομείο.</a:t>
            </a:r>
          </a:p>
          <a:p>
            <a:pPr marL="0" indent="0">
              <a:lnSpc>
                <a:spcPct val="90000"/>
              </a:lnSpc>
              <a:buNone/>
            </a:pPr>
            <a:r>
              <a:rPr lang="el-GR" altLang="el-GR" sz="2000" dirty="0" smtClean="0">
                <a:solidFill>
                  <a:srgbClr val="000000"/>
                </a:solidFill>
                <a:cs typeface="Times New Roman" panose="02020603050405020304" pitchFamily="18" charset="0"/>
              </a:rPr>
              <a:t>10.  Φανταστείτε </a:t>
            </a:r>
            <a:r>
              <a:rPr lang="el-GR" altLang="el-GR" sz="2000" dirty="0">
                <a:solidFill>
                  <a:srgbClr val="000000"/>
                </a:solidFill>
                <a:cs typeface="Times New Roman" panose="02020603050405020304" pitchFamily="18" charset="0"/>
              </a:rPr>
              <a:t>ότι οι άνθρωποι μπορούν να αυτοκτονήσουν χρησιμοποιώντας κορδόνια παπουτσιών, ζώνες, επιδέσμους, εργαλεία). Ξυράφια έχουν βρεθεί μέσα σε βιβλία. Σπίρτα κρύβονται εύκολα. Λάμπες φωτισμού μπορεί να σπάσουν και να χρησιμοποιηθούν για αυτοτραυματισμό όπως και σπιράλ από το μπλοκ σημειώσεων. Άρρωστοι ενδέχεται να πνιγούν στη μπανιέρα, να βάλουν φωτιά στον εαυτό τους και να καταπιούν χλωρίνη που βρίσκουν στο τροχοφόρο της καθαριότητας.</a:t>
            </a:r>
          </a:p>
          <a:p>
            <a:pPr marL="457200" indent="-457200">
              <a:lnSpc>
                <a:spcPct val="90000"/>
              </a:lnSpc>
              <a:buFont typeface="+mj-lt"/>
              <a:buAutoNum type="arabicPeriod"/>
            </a:pPr>
            <a:endParaRPr lang="el-GR" altLang="el-GR" sz="20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23192905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2840" y="2492896"/>
            <a:ext cx="9324528" cy="940966"/>
          </a:xfrm>
        </p:spPr>
        <p:txBody>
          <a:bodyPr>
            <a:noAutofit/>
          </a:bodyPr>
          <a:lstStyle/>
          <a:p>
            <a:r>
              <a:rPr lang="el-GR" altLang="el-GR" sz="4000" dirty="0">
                <a:cs typeface="Times New Roman" panose="02020603050405020304" pitchFamily="18" charset="0"/>
              </a:rPr>
              <a:t>Καλό είναι σε κάθε ψυχιατρικό τμήμα να υπάρχει ένα πρωτόκολλο προφυλακτικών μέτρων για τους αυτοκτονικούς αρρώστους που να ακολουθείται.</a:t>
            </a:r>
            <a:br>
              <a:rPr lang="el-GR" altLang="el-GR" sz="4000" dirty="0">
                <a:cs typeface="Times New Roman" panose="02020603050405020304" pitchFamily="18" charset="0"/>
              </a:rPr>
            </a:br>
            <a:endParaRPr lang="el-GR" altLang="el-GR" sz="4000" dirty="0">
              <a:cs typeface="Times New Roman" panose="02020603050405020304" pitchFamily="18" charset="0"/>
            </a:endParaRPr>
          </a:p>
        </p:txBody>
      </p:sp>
      <p:sp>
        <p:nvSpPr>
          <p:cNvPr id="7" name="Θέση υποσέλιδου 3" descr="."/>
          <p:cNvSpPr txBox="1">
            <a:spLocks/>
          </p:cNvSpPr>
          <p:nvPr>
            <p:custDataLst>
              <p:tags r:id="rId3"/>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 – Νοσηλευτικές Παρεμβάσεις</a:t>
            </a:r>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p14="http://schemas.microsoft.com/office/powerpoint/2010/main" val="7647671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404664"/>
            <a:ext cx="9324528" cy="940966"/>
          </a:xfrm>
        </p:spPr>
        <p:txBody>
          <a:bodyPr>
            <a:noAutofit/>
          </a:bodyPr>
          <a:lstStyle/>
          <a:p>
            <a:r>
              <a:rPr lang="el-GR" altLang="el-GR" sz="3600" dirty="0">
                <a:solidFill>
                  <a:srgbClr val="000000"/>
                </a:solidFill>
                <a:cs typeface="Times New Roman" panose="02020603050405020304" pitchFamily="18" charset="0"/>
              </a:rPr>
              <a:t>Νοσηλευτικές Ευθύνες κατά τη χορήγηση Αντικαταθλιπτικών Φαρμάκων</a:t>
            </a:r>
            <a:br>
              <a:rPr lang="el-GR" altLang="el-GR" sz="3600" dirty="0">
                <a:solidFill>
                  <a:srgbClr val="000000"/>
                </a:solidFill>
                <a:cs typeface="Times New Roman" panose="02020603050405020304" pitchFamily="18" charset="0"/>
              </a:rPr>
            </a:br>
            <a:endParaRPr lang="en-US" sz="2000" b="0" dirty="0"/>
          </a:p>
        </p:txBody>
      </p:sp>
      <p:sp>
        <p:nvSpPr>
          <p:cNvPr id="9" name="Θέση περιεχομένου 8"/>
          <p:cNvSpPr>
            <a:spLocks noGrp="1"/>
          </p:cNvSpPr>
          <p:nvPr>
            <p:ph idx="1"/>
            <p:custDataLst>
              <p:tags r:id="rId3"/>
            </p:custDataLst>
          </p:nvPr>
        </p:nvSpPr>
        <p:spPr>
          <a:xfrm>
            <a:off x="179512" y="1556792"/>
            <a:ext cx="8856984" cy="2880320"/>
          </a:xfrm>
        </p:spPr>
        <p:txBody>
          <a:bodyPr>
            <a:noAutofit/>
          </a:bodyPr>
          <a:lstStyle/>
          <a:p>
            <a:pPr marL="457200" indent="-457200">
              <a:lnSpc>
                <a:spcPct val="90000"/>
              </a:lnSpc>
              <a:buFont typeface="+mj-lt"/>
              <a:buAutoNum type="arabicPeriod"/>
            </a:pPr>
            <a:r>
              <a:rPr lang="el-GR" altLang="el-GR" sz="2400" dirty="0" smtClean="0">
                <a:solidFill>
                  <a:srgbClr val="000000"/>
                </a:solidFill>
                <a:cs typeface="Times New Roman" panose="02020603050405020304" pitchFamily="18" charset="0"/>
              </a:rPr>
              <a:t>Τα </a:t>
            </a:r>
            <a:r>
              <a:rPr lang="el-GR" altLang="el-GR" sz="2400" dirty="0">
                <a:solidFill>
                  <a:srgbClr val="000000"/>
                </a:solidFill>
                <a:cs typeface="Times New Roman" panose="02020603050405020304" pitchFamily="18" charset="0"/>
              </a:rPr>
              <a:t>αντικαταθλιπτικά φάρμακα χρησιμοποιούνται για να ανυψώσουν τη διάθεση και να ανακουφίσουν άλλα συμπτώματα της κατάθλιψης. Δρουν στον εγκέφαλο και προκαλούν αύξηση της συγκέντρωσης </a:t>
            </a:r>
            <a:r>
              <a:rPr lang="el-GR" altLang="el-GR" sz="2400" dirty="0" err="1">
                <a:solidFill>
                  <a:srgbClr val="000000"/>
                </a:solidFill>
                <a:cs typeface="Times New Roman" panose="02020603050405020304" pitchFamily="18" charset="0"/>
              </a:rPr>
              <a:t>νορεπινεφρίνης</a:t>
            </a:r>
            <a:r>
              <a:rPr lang="el-GR" altLang="el-GR" sz="2400" dirty="0">
                <a:solidFill>
                  <a:srgbClr val="000000"/>
                </a:solidFill>
                <a:cs typeface="Times New Roman" panose="02020603050405020304" pitchFamily="18" charset="0"/>
              </a:rPr>
              <a:t> και </a:t>
            </a:r>
            <a:r>
              <a:rPr lang="el-GR" altLang="el-GR" sz="2400" dirty="0" err="1">
                <a:solidFill>
                  <a:srgbClr val="000000"/>
                </a:solidFill>
                <a:cs typeface="Times New Roman" panose="02020603050405020304" pitchFamily="18" charset="0"/>
              </a:rPr>
              <a:t>σεροτονίνης</a:t>
            </a:r>
            <a:r>
              <a:rPr lang="el-GR" altLang="el-GR" sz="2400" dirty="0">
                <a:solidFill>
                  <a:srgbClr val="000000"/>
                </a:solidFill>
                <a:cs typeface="Times New Roman" panose="02020603050405020304" pitchFamily="18" charset="0"/>
              </a:rPr>
              <a:t>.</a:t>
            </a:r>
          </a:p>
          <a:p>
            <a:pPr marL="457200" indent="-457200">
              <a:lnSpc>
                <a:spcPct val="90000"/>
              </a:lnSpc>
              <a:buFont typeface="+mj-lt"/>
              <a:buAutoNum type="arabicPeriod"/>
            </a:pPr>
            <a:r>
              <a:rPr lang="el-GR" altLang="el-GR" sz="2400" dirty="0" smtClean="0">
                <a:solidFill>
                  <a:srgbClr val="000000"/>
                </a:solidFill>
                <a:cs typeface="Times New Roman" panose="02020603050405020304" pitchFamily="18" charset="0"/>
              </a:rPr>
              <a:t>  </a:t>
            </a:r>
            <a:r>
              <a:rPr lang="el-GR" altLang="el-GR" sz="2400" dirty="0">
                <a:solidFill>
                  <a:srgbClr val="000000"/>
                </a:solidFill>
                <a:cs typeface="Times New Roman" panose="02020603050405020304" pitchFamily="18" charset="0"/>
              </a:rPr>
              <a:t>Δεν θεραπεύουν τα υποκείμενα αίτια της κατάθλιψης αλλά καλύπτουν τα συμπτώματα και μειώνουν τις πιθανότητες υποτροπής. Χορηγούνται σε συνδυασμό με ψυχοκοινωνικές θεραπείες. </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p14="http://schemas.microsoft.com/office/powerpoint/2010/main" val="16999128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476672"/>
            <a:ext cx="9324528" cy="940966"/>
          </a:xfrm>
        </p:spPr>
        <p:txBody>
          <a:bodyPr>
            <a:noAutofit/>
          </a:bodyPr>
          <a:lstStyle/>
          <a:p>
            <a:r>
              <a:rPr lang="el-GR" altLang="el-GR" dirty="0">
                <a:solidFill>
                  <a:srgbClr val="000000"/>
                </a:solidFill>
                <a:cs typeface="Times New Roman" charset="0"/>
              </a:rPr>
              <a:t>Παρενέργειες φαρμάκων - Νοσηλευτικές ευθύνες</a:t>
            </a:r>
            <a:br>
              <a:rPr lang="el-GR" altLang="el-GR" dirty="0">
                <a:solidFill>
                  <a:srgbClr val="000000"/>
                </a:solidFill>
                <a:cs typeface="Times New Roman" charset="0"/>
              </a:rPr>
            </a:br>
            <a:endParaRPr lang="en-US" sz="2800" b="0" dirty="0"/>
          </a:p>
        </p:txBody>
      </p:sp>
      <p:sp>
        <p:nvSpPr>
          <p:cNvPr id="9" name="Θέση περιεχομένου 8"/>
          <p:cNvSpPr>
            <a:spLocks noGrp="1"/>
          </p:cNvSpPr>
          <p:nvPr>
            <p:ph idx="1"/>
            <p:custDataLst>
              <p:tags r:id="rId3"/>
            </p:custDataLst>
          </p:nvPr>
        </p:nvSpPr>
        <p:spPr>
          <a:xfrm>
            <a:off x="323528" y="1772816"/>
            <a:ext cx="8712968" cy="2351139"/>
          </a:xfrm>
        </p:spPr>
        <p:txBody>
          <a:bodyPr>
            <a:noAutofit/>
          </a:bodyPr>
          <a:lstStyle/>
          <a:p>
            <a:pPr>
              <a:lnSpc>
                <a:spcPct val="90000"/>
              </a:lnSpc>
            </a:pPr>
            <a:r>
              <a:rPr lang="el-GR" altLang="el-GR" sz="2400" b="1" dirty="0">
                <a:solidFill>
                  <a:srgbClr val="000000"/>
                </a:solidFill>
                <a:cs typeface="Times New Roman" panose="02020603050405020304" pitchFamily="18" charset="0"/>
              </a:rPr>
              <a:t>Ξηροστομία: </a:t>
            </a:r>
            <a:r>
              <a:rPr lang="el-GR" altLang="el-GR" sz="2400" dirty="0">
                <a:solidFill>
                  <a:srgbClr val="000000"/>
                </a:solidFill>
                <a:cs typeface="Times New Roman" panose="02020603050405020304" pitchFamily="18" charset="0"/>
              </a:rPr>
              <a:t>Αντιμετωπίζεται με άγλυκες καραμέλες, παγάκια, μάσημα τσίχλας, συχνές μικρές λήψεις υγρών και αυστηρή υγιεινή του στόματος.</a:t>
            </a:r>
          </a:p>
          <a:p>
            <a:pPr>
              <a:lnSpc>
                <a:spcPct val="90000"/>
              </a:lnSpc>
            </a:pPr>
            <a:r>
              <a:rPr lang="el-GR" altLang="el-GR" sz="2400" b="1" dirty="0">
                <a:solidFill>
                  <a:srgbClr val="000000"/>
                </a:solidFill>
                <a:cs typeface="Times New Roman" panose="02020603050405020304" pitchFamily="18" charset="0"/>
              </a:rPr>
              <a:t>Θαμπή όραση: </a:t>
            </a:r>
            <a:r>
              <a:rPr lang="el-GR" altLang="el-GR" sz="2400" dirty="0">
                <a:solidFill>
                  <a:srgbClr val="000000"/>
                </a:solidFill>
                <a:cs typeface="Times New Roman" panose="02020603050405020304" pitchFamily="18" charset="0"/>
              </a:rPr>
              <a:t>Εξηγούμε στον ασθενή ότι οι παρενέργειες αυτές θα υποχωρήσουν σε λίγες εβδομάδες.</a:t>
            </a:r>
          </a:p>
          <a:p>
            <a:pPr>
              <a:lnSpc>
                <a:spcPct val="90000"/>
              </a:lnSpc>
            </a:pPr>
            <a:r>
              <a:rPr lang="el-GR" altLang="el-GR" sz="2400" b="1" dirty="0">
                <a:solidFill>
                  <a:srgbClr val="000000"/>
                </a:solidFill>
                <a:cs typeface="Times New Roman" panose="02020603050405020304" pitchFamily="18" charset="0"/>
              </a:rPr>
              <a:t>Δυσκοιλιότητα: </a:t>
            </a:r>
            <a:r>
              <a:rPr lang="el-GR" altLang="el-GR" sz="2400" dirty="0">
                <a:solidFill>
                  <a:srgbClr val="000000"/>
                </a:solidFill>
                <a:cs typeface="Times New Roman" panose="02020603050405020304" pitchFamily="18" charset="0"/>
              </a:rPr>
              <a:t>Λήψη τροφών με άφθονες ίνες, λήψη πολλών υγρών, αύξηση σωματικής άσκησης.</a:t>
            </a:r>
          </a:p>
          <a:p>
            <a:pPr marL="0" indent="0">
              <a:lnSpc>
                <a:spcPct val="90000"/>
              </a:lnSpc>
              <a:buNone/>
            </a:pPr>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238131"/>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Tree>
    <p:custDataLst>
      <p:tags r:id="rId1"/>
    </p:custDataLst>
    <p:extLst>
      <p:ext uri="{BB962C8B-B14F-4D97-AF65-F5344CB8AC3E}">
        <p14:creationId xmlns:p14="http://schemas.microsoft.com/office/powerpoint/2010/main" val="1783385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72008" y="252587"/>
            <a:ext cx="9324528" cy="940966"/>
          </a:xfrm>
        </p:spPr>
        <p:txBody>
          <a:bodyPr>
            <a:noAutofit/>
          </a:bodyPr>
          <a:lstStyle/>
          <a:p>
            <a:r>
              <a:rPr lang="el-GR" altLang="el-GR" dirty="0">
                <a:solidFill>
                  <a:srgbClr val="000000"/>
                </a:solidFill>
                <a:cs typeface="Times New Roman" charset="0"/>
              </a:rPr>
              <a:t>Παρενέργειες </a:t>
            </a:r>
            <a:r>
              <a:rPr lang="el-GR" altLang="el-GR" dirty="0" smtClean="0">
                <a:solidFill>
                  <a:srgbClr val="000000"/>
                </a:solidFill>
                <a:cs typeface="Times New Roman" charset="0"/>
              </a:rPr>
              <a:t>φαρμάκων </a:t>
            </a:r>
            <a:r>
              <a:rPr lang="el-GR" altLang="el-GR" dirty="0" smtClean="0">
                <a:solidFill>
                  <a:srgbClr val="000000"/>
                </a:solidFill>
                <a:latin typeface="+mn-lt"/>
                <a:cs typeface="Arial" panose="020B0604020202020204" pitchFamily="34" charset="0"/>
              </a:rPr>
              <a:t>(2)</a:t>
            </a:r>
            <a:endParaRPr lang="en-US" b="0" dirty="0">
              <a:latin typeface="+mn-lt"/>
            </a:endParaRPr>
          </a:p>
        </p:txBody>
      </p:sp>
      <p:sp>
        <p:nvSpPr>
          <p:cNvPr id="9" name="Θέση περιεχομένου 8"/>
          <p:cNvSpPr>
            <a:spLocks noGrp="1"/>
          </p:cNvSpPr>
          <p:nvPr>
            <p:ph idx="1"/>
            <p:custDataLst>
              <p:tags r:id="rId3"/>
            </p:custDataLst>
          </p:nvPr>
        </p:nvSpPr>
        <p:spPr>
          <a:xfrm>
            <a:off x="251520" y="1423812"/>
            <a:ext cx="8712968" cy="2351139"/>
          </a:xfrm>
        </p:spPr>
        <p:txBody>
          <a:bodyPr>
            <a:noAutofit/>
          </a:bodyPr>
          <a:lstStyle/>
          <a:p>
            <a:pPr algn="just"/>
            <a:r>
              <a:rPr lang="el-GR" altLang="el-GR" sz="2000" b="1" dirty="0">
                <a:solidFill>
                  <a:srgbClr val="000000"/>
                </a:solidFill>
                <a:cs typeface="Times New Roman" panose="02020603050405020304" pitchFamily="18" charset="0"/>
              </a:rPr>
              <a:t>Κατακράτηση ούρων: </a:t>
            </a:r>
            <a:r>
              <a:rPr lang="el-GR" altLang="el-GR" sz="2000" dirty="0">
                <a:solidFill>
                  <a:srgbClr val="000000"/>
                </a:solidFill>
                <a:cs typeface="Times New Roman" panose="02020603050405020304" pitchFamily="18" charset="0"/>
              </a:rPr>
              <a:t>Διδασκαλία του αρρώστου να μετρά τα προσλαμβανόμενα και αποβαλλόμενα  υγρά του και να τα αναφέρει στο Νοσηλευτή.</a:t>
            </a:r>
          </a:p>
          <a:p>
            <a:pPr algn="just"/>
            <a:r>
              <a:rPr lang="el-GR" altLang="el-GR" sz="2000" b="1" dirty="0">
                <a:solidFill>
                  <a:srgbClr val="000000"/>
                </a:solidFill>
                <a:cs typeface="Times New Roman" panose="02020603050405020304" pitchFamily="18" charset="0"/>
              </a:rPr>
              <a:t>Καταστολή:</a:t>
            </a:r>
            <a:r>
              <a:rPr lang="el-GR" altLang="el-GR" sz="2000" dirty="0">
                <a:solidFill>
                  <a:srgbClr val="000000"/>
                </a:solidFill>
                <a:cs typeface="Times New Roman" panose="02020603050405020304" pitchFamily="18" charset="0"/>
              </a:rPr>
              <a:t> Ρύθμιση της λήψης των φαρμάκων πριν από την κατάκλιση για ύπνο. </a:t>
            </a:r>
          </a:p>
          <a:p>
            <a:pPr algn="just"/>
            <a:r>
              <a:rPr lang="el-GR" altLang="el-GR" sz="2000" b="1" dirty="0">
                <a:solidFill>
                  <a:srgbClr val="000000"/>
                </a:solidFill>
                <a:cs typeface="Times New Roman" panose="02020603050405020304" pitchFamily="18" charset="0"/>
              </a:rPr>
              <a:t>Διδασκαλία</a:t>
            </a:r>
            <a:r>
              <a:rPr lang="el-GR" altLang="el-GR" sz="2000" dirty="0">
                <a:solidFill>
                  <a:srgbClr val="000000"/>
                </a:solidFill>
                <a:cs typeface="Times New Roman" panose="02020603050405020304" pitchFamily="18" charset="0"/>
              </a:rPr>
              <a:t> του αρρώστου να μην οδηγεί αυτοκίνητο και να μην χειρίζεται επικίνδυνα μηχανήματα ή εργαλεία όταν έχει πάρει ηρεμιστικά.</a:t>
            </a:r>
          </a:p>
          <a:p>
            <a:pPr algn="just"/>
            <a:r>
              <a:rPr lang="el-GR" altLang="el-GR" sz="2000" b="1" dirty="0" err="1">
                <a:solidFill>
                  <a:srgbClr val="000000"/>
                </a:solidFill>
                <a:cs typeface="Times New Roman" panose="02020603050405020304" pitchFamily="18" charset="0"/>
              </a:rPr>
              <a:t>Ορθοστατική</a:t>
            </a:r>
            <a:r>
              <a:rPr lang="el-GR" altLang="el-GR" sz="2000" b="1" dirty="0">
                <a:solidFill>
                  <a:srgbClr val="000000"/>
                </a:solidFill>
                <a:cs typeface="Times New Roman" panose="02020603050405020304" pitchFamily="18" charset="0"/>
              </a:rPr>
              <a:t> υπόταση</a:t>
            </a:r>
            <a:r>
              <a:rPr lang="el-GR" altLang="el-GR" sz="2000" dirty="0">
                <a:solidFill>
                  <a:srgbClr val="000000"/>
                </a:solidFill>
                <a:cs typeface="Times New Roman" panose="02020603050405020304" pitchFamily="18" charset="0"/>
              </a:rPr>
              <a:t>: Ενημέρωση του αρρώστου να σηκώνεται αργά από το κρεβάτι ή την πολυθρόνα και. έλεγχος της αρτηριακής πίεσης συχνά.</a:t>
            </a:r>
          </a:p>
          <a:p>
            <a:pPr marL="457200" indent="-457200" algn="just">
              <a:buFont typeface="+mj-lt"/>
              <a:buAutoNum type="arabicPeriod"/>
            </a:pPr>
            <a:endParaRPr lang="el-GR" altLang="el-GR" sz="20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p14="http://schemas.microsoft.com/office/powerpoint/2010/main" val="9501553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72008" y="252587"/>
            <a:ext cx="9324528" cy="940966"/>
          </a:xfrm>
        </p:spPr>
        <p:txBody>
          <a:bodyPr>
            <a:noAutofit/>
          </a:bodyPr>
          <a:lstStyle/>
          <a:p>
            <a:r>
              <a:rPr lang="el-GR" altLang="el-GR" dirty="0">
                <a:solidFill>
                  <a:srgbClr val="000000"/>
                </a:solidFill>
                <a:cs typeface="Times New Roman" charset="0"/>
              </a:rPr>
              <a:t>Παρενέργειες </a:t>
            </a:r>
            <a:r>
              <a:rPr lang="el-GR" altLang="el-GR" dirty="0" smtClean="0">
                <a:solidFill>
                  <a:srgbClr val="000000"/>
                </a:solidFill>
                <a:cs typeface="Times New Roman" charset="0"/>
              </a:rPr>
              <a:t>φαρμάκων </a:t>
            </a:r>
            <a:r>
              <a:rPr lang="el-GR" altLang="el-GR" dirty="0" smtClean="0">
                <a:solidFill>
                  <a:srgbClr val="000000"/>
                </a:solidFill>
                <a:latin typeface="+mn-lt"/>
                <a:cs typeface="Arial" panose="020B0604020202020204" pitchFamily="34" charset="0"/>
              </a:rPr>
              <a:t>(3)</a:t>
            </a:r>
            <a:endParaRPr lang="en-US" b="0" dirty="0">
              <a:latin typeface="+mn-lt"/>
            </a:endParaRPr>
          </a:p>
        </p:txBody>
      </p:sp>
      <p:sp>
        <p:nvSpPr>
          <p:cNvPr id="9" name="Θέση περιεχομένου 8"/>
          <p:cNvSpPr>
            <a:spLocks noGrp="1"/>
          </p:cNvSpPr>
          <p:nvPr>
            <p:ph idx="1"/>
            <p:custDataLst>
              <p:tags r:id="rId3"/>
            </p:custDataLst>
          </p:nvPr>
        </p:nvSpPr>
        <p:spPr>
          <a:xfrm>
            <a:off x="251520" y="1423812"/>
            <a:ext cx="8712968" cy="2351139"/>
          </a:xfrm>
        </p:spPr>
        <p:txBody>
          <a:bodyPr>
            <a:noAutofit/>
          </a:bodyPr>
          <a:lstStyle/>
          <a:p>
            <a:pPr algn="just"/>
            <a:r>
              <a:rPr lang="el-GR" altLang="el-GR" sz="2000" b="1" dirty="0">
                <a:solidFill>
                  <a:srgbClr val="000000"/>
                </a:solidFill>
                <a:cs typeface="Times New Roman" panose="02020603050405020304" pitchFamily="18" charset="0"/>
              </a:rPr>
              <a:t>Αύξηση ευαισθησίας </a:t>
            </a:r>
            <a:r>
              <a:rPr lang="el-GR" altLang="el-GR" sz="2000" dirty="0">
                <a:solidFill>
                  <a:srgbClr val="000000"/>
                </a:solidFill>
                <a:cs typeface="Times New Roman" panose="02020603050405020304" pitchFamily="18" charset="0"/>
              </a:rPr>
              <a:t>για εμφάνιση επιληπτικών σπασμών: Ιδιαίτερη παρακολούθηση του αρρώστου με ιστορικό εμφράγματος του μυοκαρδίου. Ετοιμότητα για νοσηλευτική παρέμβαση.</a:t>
            </a:r>
          </a:p>
          <a:p>
            <a:pPr algn="just"/>
            <a:r>
              <a:rPr lang="el-GR" altLang="el-GR" sz="2000" b="1" dirty="0">
                <a:solidFill>
                  <a:srgbClr val="000000"/>
                </a:solidFill>
                <a:cs typeface="Times New Roman" panose="02020603050405020304" pitchFamily="18" charset="0"/>
              </a:rPr>
              <a:t>Ταχυκαρδία, αρρυθμίες</a:t>
            </a:r>
            <a:r>
              <a:rPr lang="el-GR" altLang="el-GR" sz="2000" dirty="0">
                <a:solidFill>
                  <a:srgbClr val="000000"/>
                </a:solidFill>
                <a:cs typeface="Times New Roman" panose="02020603050405020304" pitchFamily="18" charset="0"/>
              </a:rPr>
              <a:t>: Μέτρηση αρτηριακής πίεσης και </a:t>
            </a:r>
            <a:r>
              <a:rPr lang="el-GR" altLang="el-GR" sz="2000" dirty="0" err="1">
                <a:solidFill>
                  <a:srgbClr val="000000"/>
                </a:solidFill>
                <a:cs typeface="Times New Roman" panose="02020603050405020304" pitchFamily="18" charset="0"/>
              </a:rPr>
              <a:t>σφύξεων</a:t>
            </a:r>
            <a:r>
              <a:rPr lang="el-GR" altLang="el-GR" sz="2000" dirty="0">
                <a:solidFill>
                  <a:srgbClr val="000000"/>
                </a:solidFill>
                <a:cs typeface="Times New Roman" panose="02020603050405020304" pitchFamily="18" charset="0"/>
              </a:rPr>
              <a:t>.</a:t>
            </a:r>
          </a:p>
          <a:p>
            <a:pPr algn="just"/>
            <a:r>
              <a:rPr lang="el-GR" altLang="el-GR" sz="2000" b="1" dirty="0">
                <a:solidFill>
                  <a:srgbClr val="000000"/>
                </a:solidFill>
                <a:cs typeface="Times New Roman" panose="02020603050405020304" pitchFamily="18" charset="0"/>
              </a:rPr>
              <a:t>Υπερτασική κρίση </a:t>
            </a:r>
            <a:r>
              <a:rPr lang="el-GR" altLang="el-GR" sz="2000" dirty="0">
                <a:solidFill>
                  <a:srgbClr val="000000"/>
                </a:solidFill>
                <a:cs typeface="Times New Roman" panose="02020603050405020304" pitchFamily="18" charset="0"/>
              </a:rPr>
              <a:t>(παρενέργεια των αναστολέων της ΜΑΟ).</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Tree>
    <p:custDataLst>
      <p:tags r:id="rId1"/>
    </p:custDataLst>
    <p:extLst>
      <p:ext uri="{BB962C8B-B14F-4D97-AF65-F5344CB8AC3E}">
        <p14:creationId xmlns:p14="http://schemas.microsoft.com/office/powerpoint/2010/main" val="28044528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72008" y="252587"/>
            <a:ext cx="9324528" cy="940966"/>
          </a:xfrm>
        </p:spPr>
        <p:txBody>
          <a:bodyPr>
            <a:noAutofit/>
          </a:bodyPr>
          <a:lstStyle/>
          <a:p>
            <a:r>
              <a:rPr lang="el-GR" altLang="el-GR" sz="2800" dirty="0">
                <a:solidFill>
                  <a:srgbClr val="000000"/>
                </a:solidFill>
                <a:cs typeface="Times New Roman" charset="0"/>
              </a:rPr>
              <a:t>Νοσηλευτική Φροντίδα αρρώστου που υποβάλλεται σε </a:t>
            </a:r>
            <a:r>
              <a:rPr lang="el-GR" altLang="el-GR" sz="2800" dirty="0" err="1">
                <a:solidFill>
                  <a:srgbClr val="000000"/>
                </a:solidFill>
                <a:cs typeface="Times New Roman" charset="0"/>
              </a:rPr>
              <a:t>Ηλεκτροσπασμοθεραπεία</a:t>
            </a:r>
            <a:r>
              <a:rPr lang="el-GR" altLang="el-GR" sz="2800" dirty="0">
                <a:solidFill>
                  <a:srgbClr val="000000"/>
                </a:solidFill>
                <a:cs typeface="Times New Roman" charset="0"/>
              </a:rPr>
              <a:t/>
            </a:r>
            <a:br>
              <a:rPr lang="el-GR" altLang="el-GR" sz="2800" dirty="0">
                <a:solidFill>
                  <a:srgbClr val="000000"/>
                </a:solidFill>
                <a:cs typeface="Times New Roman" charset="0"/>
              </a:rPr>
            </a:br>
            <a:endParaRPr lang="en-US" sz="2800" b="0" dirty="0">
              <a:latin typeface="+mn-lt"/>
            </a:endParaRPr>
          </a:p>
        </p:txBody>
      </p:sp>
      <p:sp>
        <p:nvSpPr>
          <p:cNvPr id="9" name="Θέση περιεχομένου 8"/>
          <p:cNvSpPr>
            <a:spLocks noGrp="1"/>
          </p:cNvSpPr>
          <p:nvPr>
            <p:ph idx="1"/>
            <p:custDataLst>
              <p:tags r:id="rId3"/>
            </p:custDataLst>
          </p:nvPr>
        </p:nvSpPr>
        <p:spPr>
          <a:xfrm>
            <a:off x="251520" y="1423812"/>
            <a:ext cx="8712968" cy="2351139"/>
          </a:xfrm>
        </p:spPr>
        <p:txBody>
          <a:bodyPr>
            <a:noAutofit/>
          </a:bodyPr>
          <a:lstStyle/>
          <a:p>
            <a:pPr algn="just"/>
            <a:r>
              <a:rPr lang="el-GR" altLang="el-GR" sz="2000" b="1" dirty="0">
                <a:solidFill>
                  <a:srgbClr val="000000"/>
                </a:solidFill>
                <a:cs typeface="Times New Roman" panose="02020603050405020304" pitchFamily="18" charset="0"/>
              </a:rPr>
              <a:t>Η </a:t>
            </a:r>
            <a:r>
              <a:rPr lang="el-GR" altLang="el-GR" sz="2000" b="1" dirty="0" err="1">
                <a:solidFill>
                  <a:srgbClr val="000000"/>
                </a:solidFill>
                <a:cs typeface="Times New Roman" panose="02020603050405020304" pitchFamily="18" charset="0"/>
              </a:rPr>
              <a:t>ηλεκτροσπασμοθεραπεία</a:t>
            </a:r>
            <a:r>
              <a:rPr lang="el-GR" altLang="el-GR" sz="2000" b="1" dirty="0">
                <a:solidFill>
                  <a:srgbClr val="000000"/>
                </a:solidFill>
                <a:cs typeface="Times New Roman" panose="02020603050405020304" pitchFamily="18" charset="0"/>
              </a:rPr>
              <a:t> </a:t>
            </a:r>
            <a:r>
              <a:rPr lang="el-GR" altLang="el-GR" sz="2000" dirty="0">
                <a:solidFill>
                  <a:srgbClr val="000000"/>
                </a:solidFill>
                <a:cs typeface="Times New Roman" panose="02020603050405020304" pitchFamily="18" charset="0"/>
              </a:rPr>
              <a:t>(ECT) είναι ένας τύπος σωματικής θεραπείας κατά την οποία ηλεκτρικό ρεύμα εφαρμόζεται στον εγκέφαλο με ηλεκτρόδια που τοποθετούνται στους κροτάφους. Το ρεύμα υπολογίζεται </a:t>
            </a:r>
            <a:r>
              <a:rPr lang="el-GR" altLang="el-GR" sz="2000" dirty="0" err="1">
                <a:solidFill>
                  <a:srgbClr val="000000"/>
                </a:solidFill>
                <a:cs typeface="Times New Roman" panose="02020603050405020304" pitchFamily="18" charset="0"/>
              </a:rPr>
              <a:t>υπολογίζεται</a:t>
            </a:r>
            <a:r>
              <a:rPr lang="el-GR" altLang="el-GR" sz="2000" dirty="0">
                <a:solidFill>
                  <a:srgbClr val="000000"/>
                </a:solidFill>
                <a:cs typeface="Times New Roman" panose="02020603050405020304" pitchFamily="18" charset="0"/>
              </a:rPr>
              <a:t> ώστε να προκαλέσει μια μεγάλη επιληπτική κρίση από την οποία προέρχεται το </a:t>
            </a:r>
            <a:r>
              <a:rPr lang="el-GR" altLang="el-GR" sz="2000" dirty="0" err="1">
                <a:solidFill>
                  <a:srgbClr val="000000"/>
                </a:solidFill>
                <a:cs typeface="Times New Roman" panose="02020603050405020304" pitchFamily="18" charset="0"/>
              </a:rPr>
              <a:t>ποθούμενο</a:t>
            </a:r>
            <a:r>
              <a:rPr lang="el-GR" altLang="el-GR" sz="2000" dirty="0">
                <a:solidFill>
                  <a:srgbClr val="000000"/>
                </a:solidFill>
                <a:cs typeface="Times New Roman" panose="02020603050405020304" pitchFamily="18" charset="0"/>
              </a:rPr>
              <a:t> θεραπευτικό αποτέλεσμα. Το είδος αυτής της θεραπείας προκαλεί πάντα έντονες συζητήσεις μεταξύ ψυχιάτρων και Νοσηλευτών ψυχικής υγείας. Άλλοι την υποστηρίζουν και άλλοι την αμφισβητούν</a:t>
            </a:r>
            <a:r>
              <a:rPr lang="el-GR" altLang="el-GR" sz="2000" dirty="0" smtClean="0">
                <a:solidFill>
                  <a:srgbClr val="000000"/>
                </a:solidFill>
                <a:cs typeface="Times New Roman" panose="02020603050405020304" pitchFamily="18" charset="0"/>
              </a:rPr>
              <a:t>. </a:t>
            </a:r>
            <a:endParaRPr lang="el-GR" altLang="el-GR" sz="2000" dirty="0">
              <a:solidFill>
                <a:srgbClr val="000000"/>
              </a:solidFill>
              <a:cs typeface="Times New Roman" panose="02020603050405020304" pitchFamily="18" charset="0"/>
            </a:endParaRPr>
          </a:p>
          <a:p>
            <a:pPr algn="just"/>
            <a:endParaRPr lang="el-GR" altLang="el-GR" sz="20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32</a:t>
            </a:fld>
            <a:endParaRPr lang="el-GR" sz="1400" dirty="0"/>
          </a:p>
        </p:txBody>
      </p:sp>
    </p:spTree>
    <p:custDataLst>
      <p:tags r:id="rId1"/>
    </p:custDataLst>
    <p:extLst>
      <p:ext uri="{BB962C8B-B14F-4D97-AF65-F5344CB8AC3E}">
        <p14:creationId xmlns:p14="http://schemas.microsoft.com/office/powerpoint/2010/main" val="40353067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72008" y="252587"/>
            <a:ext cx="9324528" cy="940966"/>
          </a:xfrm>
        </p:spPr>
        <p:txBody>
          <a:bodyPr>
            <a:noAutofit/>
          </a:bodyPr>
          <a:lstStyle/>
          <a:p>
            <a:r>
              <a:rPr lang="el-GR" altLang="el-GR" sz="3600" dirty="0">
                <a:solidFill>
                  <a:srgbClr val="000000"/>
                </a:solidFill>
                <a:cs typeface="Times New Roman" charset="0"/>
              </a:rPr>
              <a:t>Νοσηλευτικές Παρεμβάσεις σε </a:t>
            </a:r>
            <a:r>
              <a:rPr lang="en-US" altLang="el-GR" sz="3600" dirty="0" smtClean="0">
                <a:solidFill>
                  <a:srgbClr val="000000"/>
                </a:solidFill>
                <a:cs typeface="Times New Roman" charset="0"/>
              </a:rPr>
              <a:t>ECT</a:t>
            </a:r>
            <a:endParaRPr lang="en-US" sz="3600" b="0" dirty="0">
              <a:latin typeface="+mn-lt"/>
            </a:endParaRPr>
          </a:p>
        </p:txBody>
      </p:sp>
      <p:sp>
        <p:nvSpPr>
          <p:cNvPr id="9" name="Θέση περιεχομένου 8"/>
          <p:cNvSpPr>
            <a:spLocks noGrp="1"/>
          </p:cNvSpPr>
          <p:nvPr>
            <p:ph idx="1"/>
            <p:custDataLst>
              <p:tags r:id="rId3"/>
            </p:custDataLst>
          </p:nvPr>
        </p:nvSpPr>
        <p:spPr>
          <a:xfrm>
            <a:off x="233772" y="1178745"/>
            <a:ext cx="8712968" cy="2351139"/>
          </a:xfrm>
        </p:spPr>
        <p:txBody>
          <a:bodyPr>
            <a:noAutofit/>
          </a:bodyPr>
          <a:lstStyle/>
          <a:p>
            <a:pPr algn="just"/>
            <a:r>
              <a:rPr lang="el-GR" altLang="el-GR" sz="2000" dirty="0">
                <a:solidFill>
                  <a:srgbClr val="000000"/>
                </a:solidFill>
                <a:cs typeface="Times New Roman" panose="02020603050405020304" pitchFamily="18" charset="0"/>
              </a:rPr>
              <a:t>Επιβεβαίωση ότι ο ψυχίατρος εξασφάλισε ενυπόγραφη μετά από πληροφόρηση συγκατάθεση του αρρώστου για την εφαρμογή της θεραπείας.</a:t>
            </a:r>
          </a:p>
          <a:p>
            <a:pPr algn="just"/>
            <a:r>
              <a:rPr lang="el-GR" altLang="el-GR" sz="2000" dirty="0">
                <a:solidFill>
                  <a:srgbClr val="000000"/>
                </a:solidFill>
                <a:cs typeface="Times New Roman" panose="02020603050405020304" pitchFamily="18" charset="0"/>
              </a:rPr>
              <a:t>Εξασφάλιση αποτελεσμάτων εργαστηριακών εξετάσεων αίματος, ούρων </a:t>
            </a:r>
            <a:r>
              <a:rPr lang="el-GR" altLang="el-GR" sz="2000" dirty="0" err="1">
                <a:solidFill>
                  <a:srgbClr val="000000"/>
                </a:solidFill>
                <a:cs typeface="Times New Roman" panose="02020603050405020304" pitchFamily="18" charset="0"/>
              </a:rPr>
              <a:t>ΗΚΓματος</a:t>
            </a:r>
            <a:r>
              <a:rPr lang="el-GR" altLang="el-GR" sz="2000" dirty="0">
                <a:solidFill>
                  <a:srgbClr val="000000"/>
                </a:solidFill>
                <a:cs typeface="Times New Roman" panose="02020603050405020304" pitchFamily="18" charset="0"/>
              </a:rPr>
              <a:t>, ακτινογραφίας θώρακος.</a:t>
            </a:r>
          </a:p>
          <a:p>
            <a:pPr algn="just"/>
            <a:r>
              <a:rPr lang="el-GR" altLang="el-GR" sz="2000" dirty="0">
                <a:solidFill>
                  <a:srgbClr val="000000"/>
                </a:solidFill>
                <a:cs typeface="Times New Roman" panose="02020603050405020304" pitchFamily="18" charset="0"/>
              </a:rPr>
              <a:t>Ο άρρωστος να είναι νηστικός και να ουρήσει πριν τη θεραπεία. Να φοράει </a:t>
            </a:r>
            <a:r>
              <a:rPr lang="el-GR" altLang="el-GR" sz="2000" dirty="0" err="1">
                <a:solidFill>
                  <a:srgbClr val="000000"/>
                </a:solidFill>
                <a:cs typeface="Times New Roman" panose="02020603050405020304" pitchFamily="18" charset="0"/>
              </a:rPr>
              <a:t>πυτζάμες</a:t>
            </a:r>
            <a:r>
              <a:rPr lang="el-GR" altLang="el-GR" sz="2000" dirty="0">
                <a:solidFill>
                  <a:srgbClr val="000000"/>
                </a:solidFill>
                <a:cs typeface="Times New Roman" panose="02020603050405020304" pitchFamily="18" charset="0"/>
              </a:rPr>
              <a:t> ή χαλαρά ρούχα. Αφαιρούνται τυχόν τεχνητές οδοντοστοιχίες, φουρκέτες και γυαλιά ή φακοί επαφής</a:t>
            </a:r>
            <a:r>
              <a:rPr lang="el-GR" altLang="el-GR" sz="2000" dirty="0" smtClean="0">
                <a:solidFill>
                  <a:srgbClr val="000000"/>
                </a:solidFill>
                <a:cs typeface="Times New Roman" panose="02020603050405020304" pitchFamily="18" charset="0"/>
              </a:rPr>
              <a:t>.</a:t>
            </a:r>
          </a:p>
          <a:p>
            <a:pPr algn="just"/>
            <a:r>
              <a:rPr lang="el-GR" altLang="el-GR" sz="2000" dirty="0">
                <a:solidFill>
                  <a:srgbClr val="000000"/>
                </a:solidFill>
                <a:cs typeface="Times New Roman" panose="02020603050405020304" pitchFamily="18" charset="0"/>
              </a:rPr>
              <a:t>Λήψη και καταγραφή ζωτικών σημείων.</a:t>
            </a:r>
          </a:p>
          <a:p>
            <a:pPr algn="just"/>
            <a:r>
              <a:rPr lang="el-GR" altLang="el-GR" sz="2000" dirty="0">
                <a:solidFill>
                  <a:srgbClr val="000000"/>
                </a:solidFill>
                <a:cs typeface="Times New Roman" panose="02020603050405020304" pitchFamily="18" charset="0"/>
              </a:rPr>
              <a:t>Συνεργασία με ψυχίατρο ή και αναισθησιολόγο στην IV χορήγηση αναισθητικού μαζί με ένα </a:t>
            </a:r>
            <a:r>
              <a:rPr lang="el-GR" altLang="el-GR" sz="2000" dirty="0" err="1">
                <a:solidFill>
                  <a:srgbClr val="000000"/>
                </a:solidFill>
                <a:cs typeface="Times New Roman" panose="02020603050405020304" pitchFamily="18" charset="0"/>
              </a:rPr>
              <a:t>μυοχαλαρωτικό</a:t>
            </a:r>
            <a:r>
              <a:rPr lang="el-GR" altLang="el-GR" sz="2000" dirty="0">
                <a:solidFill>
                  <a:srgbClr val="000000"/>
                </a:solidFill>
                <a:cs typeface="Times New Roman" panose="02020603050405020304" pitchFamily="18" charset="0"/>
              </a:rPr>
              <a:t>.</a:t>
            </a:r>
          </a:p>
          <a:p>
            <a:pPr algn="just"/>
            <a:r>
              <a:rPr lang="el-GR" altLang="el-GR" sz="2000" dirty="0">
                <a:solidFill>
                  <a:srgbClr val="000000"/>
                </a:solidFill>
                <a:cs typeface="Times New Roman" panose="02020603050405020304" pitchFamily="18" charset="0"/>
              </a:rPr>
              <a:t>Χορήγηση οξυγόνου και ετοιμότητα για αναρρόφηση βρογχικών εκκρίσεων αν χρειασθεί.</a:t>
            </a:r>
          </a:p>
          <a:p>
            <a:pPr algn="just"/>
            <a:r>
              <a:rPr lang="el-GR" altLang="el-GR" sz="2000" dirty="0">
                <a:solidFill>
                  <a:srgbClr val="000000"/>
                </a:solidFill>
                <a:cs typeface="Times New Roman" panose="02020603050405020304" pitchFamily="18" charset="0"/>
              </a:rPr>
              <a:t>Χρήση αναπνευστήρα αμέσως μετά τη χορήγηση του ρεύματος.</a:t>
            </a:r>
          </a:p>
          <a:p>
            <a:pPr algn="just"/>
            <a:endParaRPr lang="el-GR" altLang="el-GR" sz="2000" dirty="0">
              <a:solidFill>
                <a:srgbClr val="000000"/>
              </a:solidFill>
              <a:cs typeface="Times New Roman" panose="02020603050405020304" pitchFamily="18" charset="0"/>
            </a:endParaRPr>
          </a:p>
          <a:p>
            <a:pPr algn="just"/>
            <a:endParaRPr lang="el-GR" altLang="el-GR" sz="2000" dirty="0">
              <a:solidFill>
                <a:srgbClr val="000000"/>
              </a:solidFill>
              <a:cs typeface="Times New Roman" panose="02020603050405020304" pitchFamily="18" charset="0"/>
            </a:endParaRPr>
          </a:p>
          <a:p>
            <a:pPr algn="just"/>
            <a:endParaRPr lang="el-GR" altLang="el-GR" sz="20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33</a:t>
            </a:fld>
            <a:endParaRPr lang="el-GR" sz="1400" dirty="0"/>
          </a:p>
        </p:txBody>
      </p:sp>
    </p:spTree>
    <p:custDataLst>
      <p:tags r:id="rId1"/>
    </p:custDataLst>
    <p:extLst>
      <p:ext uri="{BB962C8B-B14F-4D97-AF65-F5344CB8AC3E}">
        <p14:creationId xmlns:p14="http://schemas.microsoft.com/office/powerpoint/2010/main" val="10688749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72008" y="252587"/>
            <a:ext cx="9324528" cy="940966"/>
          </a:xfrm>
        </p:spPr>
        <p:txBody>
          <a:bodyPr>
            <a:noAutofit/>
          </a:bodyPr>
          <a:lstStyle/>
          <a:p>
            <a:r>
              <a:rPr lang="el-GR" altLang="el-GR" sz="3600" dirty="0">
                <a:solidFill>
                  <a:srgbClr val="000000"/>
                </a:solidFill>
                <a:cs typeface="Times New Roman" charset="0"/>
              </a:rPr>
              <a:t>Νοσηλευτικές Παρεμβάσεις σε </a:t>
            </a:r>
            <a:r>
              <a:rPr lang="en-US" altLang="el-GR" sz="3600" dirty="0" smtClean="0">
                <a:solidFill>
                  <a:srgbClr val="000000"/>
                </a:solidFill>
                <a:cs typeface="Times New Roman" charset="0"/>
              </a:rPr>
              <a:t>ECT</a:t>
            </a:r>
            <a:r>
              <a:rPr lang="el-GR" altLang="el-GR" sz="3600" dirty="0" smtClean="0">
                <a:solidFill>
                  <a:srgbClr val="000000"/>
                </a:solidFill>
                <a:cs typeface="Times New Roman" charset="0"/>
              </a:rPr>
              <a:t> (2)</a:t>
            </a:r>
            <a:endParaRPr lang="en-US" sz="3600" b="0" dirty="0">
              <a:latin typeface="+mn-lt"/>
            </a:endParaRPr>
          </a:p>
        </p:txBody>
      </p:sp>
      <p:sp>
        <p:nvSpPr>
          <p:cNvPr id="9" name="Θέση περιεχομένου 8"/>
          <p:cNvSpPr>
            <a:spLocks noGrp="1"/>
          </p:cNvSpPr>
          <p:nvPr>
            <p:ph idx="1"/>
            <p:custDataLst>
              <p:tags r:id="rId3"/>
            </p:custDataLst>
          </p:nvPr>
        </p:nvSpPr>
        <p:spPr>
          <a:xfrm>
            <a:off x="251520" y="1423812"/>
            <a:ext cx="8712968" cy="2351139"/>
          </a:xfrm>
        </p:spPr>
        <p:txBody>
          <a:bodyPr>
            <a:noAutofit/>
          </a:bodyPr>
          <a:lstStyle/>
          <a:p>
            <a:pPr algn="just"/>
            <a:r>
              <a:rPr lang="el-GR" altLang="el-GR" sz="2000" dirty="0">
                <a:solidFill>
                  <a:srgbClr val="000000"/>
                </a:solidFill>
                <a:cs typeface="Times New Roman" panose="02020603050405020304" pitchFamily="18" charset="0"/>
              </a:rPr>
              <a:t>Τοποθέτηση του αρρώστου σε πλάγια θέση για πρόληψη </a:t>
            </a:r>
            <a:r>
              <a:rPr lang="el-GR" altLang="el-GR" sz="2000" dirty="0" err="1">
                <a:solidFill>
                  <a:srgbClr val="000000"/>
                </a:solidFill>
                <a:cs typeface="Times New Roman" panose="02020603050405020304" pitchFamily="18" charset="0"/>
              </a:rPr>
              <a:t>εισρόφησης</a:t>
            </a:r>
            <a:r>
              <a:rPr lang="el-GR" altLang="el-GR" sz="2000" dirty="0">
                <a:solidFill>
                  <a:srgbClr val="000000"/>
                </a:solidFill>
                <a:cs typeface="Times New Roman" panose="02020603050405020304" pitchFamily="18" charset="0"/>
              </a:rPr>
              <a:t>.</a:t>
            </a:r>
          </a:p>
          <a:p>
            <a:pPr algn="just"/>
            <a:r>
              <a:rPr lang="el-GR" altLang="el-GR" sz="2000" dirty="0">
                <a:solidFill>
                  <a:srgbClr val="000000"/>
                </a:solidFill>
                <a:cs typeface="Times New Roman" panose="02020603050405020304" pitchFamily="18" charset="0"/>
              </a:rPr>
              <a:t>Για την αντιμετώπιση της προσωρινής αμνησίας και σύγχυσης ο νοσηλευτής βρίσκεται δίπλα στον άρρωστο και τον βεβαιώνει ότι η απώλεια μνήμης είναι προσωρινή.</a:t>
            </a:r>
          </a:p>
          <a:p>
            <a:pPr algn="just"/>
            <a:r>
              <a:rPr lang="el-GR" altLang="el-GR" sz="2000" dirty="0">
                <a:solidFill>
                  <a:srgbClr val="000000"/>
                </a:solidFill>
                <a:cs typeface="Times New Roman" panose="02020603050405020304" pitchFamily="18" charset="0"/>
              </a:rPr>
              <a:t>Ο νοσηλευτής ενημερώνει την οικογένεια του ασθενή ποια συμπεριφορά να περιμένουν μετά την εφαρμογή της θεραπείας.</a:t>
            </a:r>
          </a:p>
          <a:p>
            <a:pPr algn="just"/>
            <a:endParaRPr lang="el-GR" altLang="el-GR" sz="20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34</a:t>
            </a:fld>
            <a:endParaRPr lang="el-GR" sz="1400" dirty="0"/>
          </a:p>
        </p:txBody>
      </p:sp>
    </p:spTree>
    <p:custDataLst>
      <p:tags r:id="rId1"/>
    </p:custDataLst>
    <p:extLst>
      <p:ext uri="{BB962C8B-B14F-4D97-AF65-F5344CB8AC3E}">
        <p14:creationId xmlns:p14="http://schemas.microsoft.com/office/powerpoint/2010/main" val="31463507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Βιβλιογραφία</a:t>
            </a:r>
            <a:r>
              <a:rPr lang="en-US" sz="4000" dirty="0" smtClean="0"/>
              <a:t> </a:t>
            </a:r>
            <a:endParaRPr lang="el-GR" sz="4000" dirty="0"/>
          </a:p>
        </p:txBody>
      </p:sp>
      <p:sp>
        <p:nvSpPr>
          <p:cNvPr id="6" name="Θέση υποσέλιδου 3" descr="."/>
          <p:cNvSpPr txBox="1">
            <a:spLocks/>
          </p:cNvSpPr>
          <p:nvPr>
            <p:custDataLst>
              <p:tags r:id="rId3"/>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 – Νοσηλευτικές Παρεμβάσεις</a:t>
            </a:r>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35</a:t>
            </a:fld>
            <a:endParaRPr lang="el-GR" sz="1400" dirty="0"/>
          </a:p>
        </p:txBody>
      </p:sp>
    </p:spTree>
    <p:custDataLst>
      <p:tags r:id="rId1"/>
    </p:custDataLst>
    <p:extLst>
      <p:ext uri="{BB962C8B-B14F-4D97-AF65-F5344CB8AC3E}">
        <p14:creationId xmlns:p14="http://schemas.microsoft.com/office/powerpoint/2010/main" val="26684558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90155" y="1423317"/>
            <a:ext cx="8229600" cy="4525963"/>
          </a:xfrm>
        </p:spPr>
        <p:txBody>
          <a:bodyPr>
            <a:normAutofit/>
          </a:bodyPr>
          <a:lstStyle/>
          <a:p>
            <a:pPr marL="0" lvl="0" indent="0">
              <a:buNone/>
            </a:pPr>
            <a:r>
              <a:rPr lang="el-GR" sz="2800" dirty="0" smtClean="0"/>
              <a:t>Να έχει τη δυνατότητα ο φοιτητής :</a:t>
            </a:r>
          </a:p>
          <a:p>
            <a:pPr lvl="0"/>
            <a:r>
              <a:rPr lang="en-US" sz="2800" dirty="0" smtClean="0"/>
              <a:t>.</a:t>
            </a:r>
            <a:r>
              <a:rPr lang="el-GR" sz="2800" dirty="0" smtClean="0"/>
              <a:t>.</a:t>
            </a:r>
          </a:p>
        </p:txBody>
      </p:sp>
      <p:sp>
        <p:nvSpPr>
          <p:cNvPr id="5"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 – Νοσηλευτικές Παρεμβάσεις</a:t>
            </a:r>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323528" y="1752018"/>
            <a:ext cx="8496944" cy="3981238"/>
          </a:xfrm>
        </p:spPr>
        <p:txBody>
          <a:bodyPr>
            <a:noAutofit/>
          </a:bodyPr>
          <a:lstStyle/>
          <a:p>
            <a:pPr lvl="1">
              <a:buFont typeface="Wingdings" pitchFamily="2" charset="2"/>
              <a:buChar char="§"/>
            </a:pPr>
            <a:r>
              <a:rPr lang="el-GR" altLang="el-GR" sz="2400" dirty="0">
                <a:cs typeface="Times New Roman" panose="02020603050405020304" pitchFamily="18" charset="0"/>
                <a:hlinkClick r:id="rId8" action="ppaction://hlinksldjump"/>
              </a:rPr>
              <a:t>Νοσηλευτική </a:t>
            </a:r>
            <a:r>
              <a:rPr lang="el-GR" altLang="el-GR" sz="2400" dirty="0" smtClean="0">
                <a:cs typeface="Times New Roman" panose="02020603050405020304" pitchFamily="18" charset="0"/>
                <a:hlinkClick r:id="rId8" action="ppaction://hlinksldjump"/>
              </a:rPr>
              <a:t>Φροντίδα Καταθλιπτικού </a:t>
            </a:r>
            <a:r>
              <a:rPr lang="el-GR" altLang="el-GR" sz="2400" dirty="0">
                <a:cs typeface="Times New Roman" panose="02020603050405020304" pitchFamily="18" charset="0"/>
                <a:hlinkClick r:id="rId8" action="ppaction://hlinksldjump"/>
              </a:rPr>
              <a:t>Ασθενούς</a:t>
            </a:r>
            <a:r>
              <a:rPr lang="el-GR" sz="2400" dirty="0" smtClean="0">
                <a:hlinkClick r:id="rId8" action="ppaction://hlinksldjump"/>
              </a:rPr>
              <a:t>.</a:t>
            </a:r>
            <a:endParaRPr lang="en-US" sz="2400" dirty="0" smtClean="0">
              <a:hlinkClick r:id="rId8" action="ppaction://hlinksldjump"/>
            </a:endParaRPr>
          </a:p>
          <a:p>
            <a:pPr lvl="1">
              <a:buFont typeface="Wingdings" pitchFamily="2" charset="2"/>
              <a:buChar char="§"/>
            </a:pPr>
            <a:r>
              <a:rPr lang="el-GR" sz="2400" dirty="0" smtClean="0">
                <a:hlinkClick r:id="rId9" action="ppaction://hlinksldjump"/>
              </a:rPr>
              <a:t>Νοσηλευτικές Παρεμβάσεις</a:t>
            </a:r>
            <a:r>
              <a:rPr lang="el-GR" sz="2400" dirty="0" smtClean="0">
                <a:hlinkClick r:id="rId9" action="ppaction://hlinksldjump"/>
              </a:rPr>
              <a:t>.</a:t>
            </a:r>
            <a:endParaRPr lang="el-GR" sz="2400" dirty="0"/>
          </a:p>
          <a:p>
            <a:pPr lvl="1">
              <a:buFont typeface="Wingdings" pitchFamily="2" charset="2"/>
              <a:buChar char="§"/>
            </a:pPr>
            <a:r>
              <a:rPr lang="el-GR" sz="2400" dirty="0" smtClean="0">
                <a:hlinkClick r:id="rId10" action="ppaction://hlinksldjump"/>
              </a:rPr>
              <a:t>Ειδικές </a:t>
            </a:r>
            <a:r>
              <a:rPr lang="el-GR" sz="2400" dirty="0">
                <a:hlinkClick r:id="rId10" action="ppaction://hlinksldjump"/>
              </a:rPr>
              <a:t>οδηγίες νοσηλευτικής </a:t>
            </a:r>
            <a:r>
              <a:rPr lang="el-GR" sz="2400" dirty="0" smtClean="0">
                <a:hlinkClick r:id="rId10" action="ppaction://hlinksldjump"/>
              </a:rPr>
              <a:t>φροντίδας</a:t>
            </a:r>
            <a:r>
              <a:rPr lang="el-GR" sz="2400" dirty="0" smtClean="0">
                <a:hlinkClick r:id="rId10" action="ppaction://hlinksldjump"/>
              </a:rPr>
              <a:t>. </a:t>
            </a:r>
            <a:endParaRPr lang="en-US" sz="2400" dirty="0"/>
          </a:p>
          <a:p>
            <a:pPr lvl="1">
              <a:buFont typeface="Wingdings" pitchFamily="2" charset="2"/>
              <a:buChar char="§"/>
            </a:pPr>
            <a:r>
              <a:rPr lang="el-GR" sz="2400" dirty="0" smtClean="0">
                <a:hlinkClick r:id="rId11" action="ppaction://hlinksldjump"/>
              </a:rPr>
              <a:t>Νοσηλευτικές Ευθύνες κατά τη </a:t>
            </a:r>
            <a:r>
              <a:rPr lang="el-GR" sz="2400" dirty="0" err="1" smtClean="0">
                <a:hlinkClick r:id="rId11" action="ppaction://hlinksldjump"/>
              </a:rPr>
              <a:t>χορηγηση</a:t>
            </a:r>
            <a:r>
              <a:rPr lang="el-GR" sz="2400" dirty="0" smtClean="0">
                <a:hlinkClick r:id="rId11" action="ppaction://hlinksldjump"/>
              </a:rPr>
              <a:t> φαρμάκων</a:t>
            </a:r>
            <a:r>
              <a:rPr lang="el-GR" sz="2400" dirty="0" smtClean="0">
                <a:hlinkClick r:id="rId11" action="ppaction://hlinksldjump"/>
              </a:rPr>
              <a:t>.</a:t>
            </a:r>
            <a:endParaRPr lang="el-GR" sz="2400" dirty="0" smtClean="0">
              <a:hlinkClick r:id="rId8" action="ppaction://hlinksldjump"/>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 – Νοσηλευτικές Παρεμβάσεις</a:t>
            </a:r>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7850" y="553876"/>
            <a:ext cx="9144000" cy="940966"/>
          </a:xfrm>
        </p:spPr>
        <p:txBody>
          <a:bodyPr>
            <a:noAutofit/>
          </a:bodyPr>
          <a:lstStyle/>
          <a:p>
            <a:r>
              <a:rPr lang="el-GR" altLang="el-GR" sz="4000" dirty="0">
                <a:cs typeface="Times New Roman" panose="02020603050405020304" pitchFamily="18" charset="0"/>
              </a:rPr>
              <a:t>Νοσηλευτική Φροντίδα </a:t>
            </a:r>
            <a:r>
              <a:rPr lang="el-GR" altLang="el-GR" sz="4000" dirty="0" smtClean="0">
                <a:cs typeface="Times New Roman" panose="02020603050405020304" pitchFamily="18" charset="0"/>
              </a:rPr>
              <a:t>             Καταθλιπτικού </a:t>
            </a:r>
            <a:r>
              <a:rPr lang="el-GR" altLang="el-GR" sz="4000" dirty="0">
                <a:cs typeface="Times New Roman" panose="02020603050405020304" pitchFamily="18" charset="0"/>
              </a:rPr>
              <a:t>Ασθενούς</a:t>
            </a:r>
            <a:br>
              <a:rPr lang="el-GR" altLang="el-GR" sz="4000" dirty="0">
                <a:cs typeface="Times New Roman" panose="02020603050405020304" pitchFamily="18" charset="0"/>
              </a:rPr>
            </a:br>
            <a:endParaRPr lang="en-US" sz="2400" b="0" dirty="0"/>
          </a:p>
        </p:txBody>
      </p:sp>
      <p:sp>
        <p:nvSpPr>
          <p:cNvPr id="9" name="Θέση περιεχομένου 8"/>
          <p:cNvSpPr>
            <a:spLocks noGrp="1"/>
          </p:cNvSpPr>
          <p:nvPr>
            <p:ph idx="1"/>
            <p:custDataLst>
              <p:tags r:id="rId3"/>
            </p:custDataLst>
          </p:nvPr>
        </p:nvSpPr>
        <p:spPr>
          <a:xfrm>
            <a:off x="305678" y="2060848"/>
            <a:ext cx="8496944" cy="2351139"/>
          </a:xfrm>
        </p:spPr>
        <p:txBody>
          <a:bodyPr>
            <a:noAutofit/>
          </a:bodyPr>
          <a:lstStyle/>
          <a:p>
            <a:pPr algn="just">
              <a:lnSpc>
                <a:spcPct val="90000"/>
              </a:lnSpc>
              <a:defRPr/>
            </a:pPr>
            <a:r>
              <a:rPr lang="el-GR" altLang="el-GR" sz="2800" dirty="0">
                <a:solidFill>
                  <a:srgbClr val="000000"/>
                </a:solidFill>
                <a:cs typeface="Times New Roman" charset="0"/>
              </a:rPr>
              <a:t>	Η νοσηλευτική έχει την αποστολή να βοηθήσει τον καταθλιπτικό ασθενή στην προσπάθεια να επιτύχει μια ψυχοσωματική και πνευματική ανανέωση, να ξαναβρεί την ζωτικότητα  και την αγάπη για τη ζωή, να αισθανθεί ότι έχει προσωπική αξία και ικανότητες.</a:t>
            </a:r>
          </a:p>
          <a:p>
            <a:pPr algn="just">
              <a:lnSpc>
                <a:spcPct val="90000"/>
              </a:lnSpc>
              <a:defRPr/>
            </a:pPr>
            <a:endParaRPr lang="el-GR" altLang="el-GR" sz="2800" dirty="0">
              <a:solidFill>
                <a:srgbClr val="000000"/>
              </a:solidFill>
              <a:cs typeface="Times New Roman"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60648"/>
            <a:ext cx="9144000" cy="940966"/>
          </a:xfrm>
        </p:spPr>
        <p:txBody>
          <a:bodyPr>
            <a:noAutofit/>
          </a:bodyPr>
          <a:lstStyle/>
          <a:p>
            <a:r>
              <a:rPr lang="el-GR" altLang="el-GR" dirty="0">
                <a:cs typeface="Times New Roman" panose="02020603050405020304" pitchFamily="18" charset="0"/>
              </a:rPr>
              <a:t>3 ομάδες αναγκών </a:t>
            </a:r>
            <a:endParaRPr lang="en-US" sz="2800" b="0" dirty="0"/>
          </a:p>
        </p:txBody>
      </p:sp>
      <p:sp>
        <p:nvSpPr>
          <p:cNvPr id="9" name="Θέση περιεχομένου 8"/>
          <p:cNvSpPr>
            <a:spLocks noGrp="1"/>
          </p:cNvSpPr>
          <p:nvPr>
            <p:ph idx="1"/>
            <p:custDataLst>
              <p:tags r:id="rId3"/>
            </p:custDataLst>
          </p:nvPr>
        </p:nvSpPr>
        <p:spPr>
          <a:xfrm>
            <a:off x="323528" y="1502955"/>
            <a:ext cx="8496944" cy="2351139"/>
          </a:xfrm>
        </p:spPr>
        <p:txBody>
          <a:bodyPr>
            <a:noAutofit/>
          </a:bodyPr>
          <a:lstStyle/>
          <a:p>
            <a:pPr algn="just">
              <a:lnSpc>
                <a:spcPct val="90000"/>
              </a:lnSpc>
              <a:defRPr/>
            </a:pPr>
            <a:r>
              <a:rPr lang="el-GR" altLang="el-GR" sz="2800" b="1" dirty="0">
                <a:solidFill>
                  <a:srgbClr val="000000"/>
                </a:solidFill>
                <a:cs typeface="Times New Roman" charset="0"/>
              </a:rPr>
              <a:t>Άμεσες ανάγκες </a:t>
            </a:r>
            <a:r>
              <a:rPr lang="el-GR" altLang="el-GR" sz="2800" dirty="0">
                <a:solidFill>
                  <a:srgbClr val="000000"/>
                </a:solidFill>
                <a:cs typeface="Times New Roman" charset="0"/>
              </a:rPr>
              <a:t>σχετιζόμενες με την απειλή της ζωής και την ασφάλεια του αρρώστου π.χ. πρόληψη </a:t>
            </a:r>
            <a:r>
              <a:rPr lang="el-GR" altLang="el-GR" sz="2800" dirty="0" smtClean="0">
                <a:solidFill>
                  <a:srgbClr val="000000"/>
                </a:solidFill>
                <a:cs typeface="Times New Roman" charset="0"/>
              </a:rPr>
              <a:t>αυτοκτονίας.</a:t>
            </a:r>
            <a:endParaRPr lang="el-GR" altLang="el-GR" sz="2800" dirty="0">
              <a:solidFill>
                <a:srgbClr val="000000"/>
              </a:solidFill>
              <a:cs typeface="Times New Roman" charset="0"/>
            </a:endParaRPr>
          </a:p>
          <a:p>
            <a:pPr algn="just">
              <a:lnSpc>
                <a:spcPct val="90000"/>
              </a:lnSpc>
              <a:defRPr/>
            </a:pPr>
            <a:r>
              <a:rPr lang="el-GR" altLang="el-GR" sz="2800" b="1" dirty="0">
                <a:solidFill>
                  <a:srgbClr val="000000"/>
                </a:solidFill>
                <a:cs typeface="Times New Roman" charset="0"/>
              </a:rPr>
              <a:t>Βραχυπρόθεσμες ανάγκες </a:t>
            </a:r>
            <a:r>
              <a:rPr lang="el-GR" altLang="el-GR" sz="2800" dirty="0">
                <a:solidFill>
                  <a:srgbClr val="000000"/>
                </a:solidFill>
                <a:cs typeface="Times New Roman" charset="0"/>
              </a:rPr>
              <a:t>που αφορούν τη νοσηλεία, θεραπεία και την προετοιμασία να βγει από το νοσοκομείο.</a:t>
            </a:r>
          </a:p>
          <a:p>
            <a:pPr algn="just">
              <a:lnSpc>
                <a:spcPct val="90000"/>
              </a:lnSpc>
              <a:defRPr/>
            </a:pPr>
            <a:r>
              <a:rPr lang="el-GR" altLang="el-GR" sz="2800" b="1" dirty="0">
                <a:solidFill>
                  <a:srgbClr val="000000"/>
                </a:solidFill>
                <a:cs typeface="Times New Roman" charset="0"/>
              </a:rPr>
              <a:t>Μακροπρόθεσμες ανάγκες </a:t>
            </a:r>
            <a:r>
              <a:rPr lang="el-GR" altLang="el-GR" sz="2800" dirty="0">
                <a:solidFill>
                  <a:srgbClr val="000000"/>
                </a:solidFill>
                <a:cs typeface="Times New Roman" charset="0"/>
              </a:rPr>
              <a:t>που αναφέρονται στην εκπαίδευση του αρρώστου και της οικογένειάς του για την πρόληψη υποτροπής της κατάθλιψης ή την έγκαιρη αναγνώριση και αντιμετώπισή της.</a:t>
            </a:r>
          </a:p>
          <a:p>
            <a:pPr algn="just">
              <a:lnSpc>
                <a:spcPct val="90000"/>
              </a:lnSpc>
              <a:defRPr/>
            </a:pPr>
            <a:endParaRPr lang="el-GR" altLang="el-GR" sz="2800" dirty="0">
              <a:solidFill>
                <a:srgbClr val="000000"/>
              </a:solidFill>
              <a:cs typeface="Times New Roman"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3436249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466466"/>
            <a:ext cx="9144000" cy="940966"/>
          </a:xfrm>
        </p:spPr>
        <p:txBody>
          <a:bodyPr>
            <a:noAutofit/>
          </a:bodyPr>
          <a:lstStyle/>
          <a:p>
            <a:r>
              <a:rPr lang="el-GR" altLang="el-GR" dirty="0">
                <a:cs typeface="Times New Roman" panose="02020603050405020304" pitchFamily="18" charset="0"/>
              </a:rPr>
              <a:t>Νοσηλευτικές Διαγνώσεις για την Κατάθλιψη</a:t>
            </a:r>
            <a:br>
              <a:rPr lang="el-GR" altLang="el-GR" dirty="0">
                <a:cs typeface="Times New Roman" panose="02020603050405020304" pitchFamily="18" charset="0"/>
              </a:rPr>
            </a:br>
            <a:endParaRPr lang="en-US" sz="2800" b="0" dirty="0"/>
          </a:p>
        </p:txBody>
      </p:sp>
      <p:sp>
        <p:nvSpPr>
          <p:cNvPr id="9" name="Θέση περιεχομένου 8"/>
          <p:cNvSpPr>
            <a:spLocks noGrp="1"/>
          </p:cNvSpPr>
          <p:nvPr>
            <p:ph idx="1"/>
            <p:custDataLst>
              <p:tags r:id="rId3"/>
            </p:custDataLst>
          </p:nvPr>
        </p:nvSpPr>
        <p:spPr>
          <a:xfrm>
            <a:off x="323528" y="1502955"/>
            <a:ext cx="8496944" cy="2351139"/>
          </a:xfrm>
        </p:spPr>
        <p:txBody>
          <a:bodyPr>
            <a:noAutofit/>
          </a:bodyPr>
          <a:lstStyle/>
          <a:p>
            <a:pPr marL="0" indent="0" algn="just">
              <a:lnSpc>
                <a:spcPct val="90000"/>
              </a:lnSpc>
              <a:buNone/>
              <a:defRPr/>
            </a:pPr>
            <a:r>
              <a:rPr lang="el-GR" altLang="el-GR" sz="2800" b="1" u="sng" dirty="0" smtClean="0">
                <a:solidFill>
                  <a:srgbClr val="000000"/>
                </a:solidFill>
                <a:cs typeface="Times New Roman" charset="0"/>
              </a:rPr>
              <a:t>Μεγάλος </a:t>
            </a:r>
            <a:r>
              <a:rPr lang="el-GR" altLang="el-GR" sz="2800" b="1" u="sng" dirty="0">
                <a:solidFill>
                  <a:srgbClr val="000000"/>
                </a:solidFill>
                <a:cs typeface="Times New Roman" charset="0"/>
              </a:rPr>
              <a:t>κίνδυνος βίας κατά του </a:t>
            </a:r>
            <a:r>
              <a:rPr lang="el-GR" altLang="el-GR" sz="2800" b="1" u="sng" dirty="0" smtClean="0">
                <a:solidFill>
                  <a:srgbClr val="000000"/>
                </a:solidFill>
                <a:cs typeface="Times New Roman" charset="0"/>
              </a:rPr>
              <a:t>ίδιου.</a:t>
            </a:r>
            <a:endParaRPr lang="el-GR" altLang="el-GR" sz="2800" b="1" u="sng" dirty="0">
              <a:solidFill>
                <a:srgbClr val="000000"/>
              </a:solidFill>
              <a:cs typeface="Times New Roman" charset="0"/>
            </a:endParaRPr>
          </a:p>
          <a:p>
            <a:pPr marL="0" indent="0" algn="just">
              <a:lnSpc>
                <a:spcPct val="90000"/>
              </a:lnSpc>
              <a:buNone/>
              <a:defRPr/>
            </a:pPr>
            <a:endParaRPr lang="el-GR" altLang="el-GR" sz="2800" b="1" dirty="0" smtClean="0">
              <a:solidFill>
                <a:srgbClr val="000000"/>
              </a:solidFill>
              <a:cs typeface="Times New Roman" charset="0"/>
            </a:endParaRPr>
          </a:p>
          <a:p>
            <a:pPr marL="0" indent="0" algn="just">
              <a:lnSpc>
                <a:spcPct val="90000"/>
              </a:lnSpc>
              <a:buNone/>
              <a:defRPr/>
            </a:pPr>
            <a:r>
              <a:rPr lang="el-GR" altLang="el-GR" sz="2800" b="1" dirty="0" smtClean="0">
                <a:solidFill>
                  <a:srgbClr val="000000"/>
                </a:solidFill>
                <a:cs typeface="Times New Roman" charset="0"/>
              </a:rPr>
              <a:t>Νοσηλευτικοί </a:t>
            </a:r>
            <a:r>
              <a:rPr lang="el-GR" altLang="el-GR" sz="2800" b="1" dirty="0">
                <a:solidFill>
                  <a:srgbClr val="000000"/>
                </a:solidFill>
                <a:cs typeface="Times New Roman" charset="0"/>
              </a:rPr>
              <a:t>Σκοποί : </a:t>
            </a:r>
          </a:p>
          <a:p>
            <a:pPr algn="just">
              <a:lnSpc>
                <a:spcPct val="90000"/>
              </a:lnSpc>
              <a:defRPr/>
            </a:pPr>
            <a:r>
              <a:rPr lang="el-GR" altLang="el-GR" sz="2800" dirty="0">
                <a:solidFill>
                  <a:srgbClr val="000000"/>
                </a:solidFill>
                <a:cs typeface="Times New Roman" charset="0"/>
              </a:rPr>
              <a:t>Ο ασθενής να εκφράζει λεκτικά τις ιδέες αυτοκτονίας.</a:t>
            </a:r>
          </a:p>
          <a:p>
            <a:pPr algn="just">
              <a:lnSpc>
                <a:spcPct val="90000"/>
              </a:lnSpc>
              <a:defRPr/>
            </a:pPr>
            <a:r>
              <a:rPr lang="el-GR" altLang="el-GR" sz="2800" dirty="0">
                <a:solidFill>
                  <a:srgbClr val="000000"/>
                </a:solidFill>
                <a:cs typeface="Times New Roman" charset="0"/>
              </a:rPr>
              <a:t>Ο ασθενής να συμφωνήσει να ειδοποιεί άτομα της οικογένειας ή νοσηλευτές σε περίπτωση που οι επικίνδυνοι ιδεασμοί γι‘ αυτόν αυξηθούν.</a:t>
            </a:r>
          </a:p>
          <a:p>
            <a:pPr algn="just">
              <a:lnSpc>
                <a:spcPct val="90000"/>
              </a:lnSpc>
              <a:defRPr/>
            </a:pPr>
            <a:r>
              <a:rPr lang="el-GR" altLang="el-GR" sz="2800" dirty="0">
                <a:solidFill>
                  <a:srgbClr val="000000"/>
                </a:solidFill>
                <a:cs typeface="Times New Roman" charset="0"/>
              </a:rPr>
              <a:t>Ο ασθενής να αρχίσει να κάνει σχέδια για το μέλλον του μετά τη λήξη της κατάθλιψης.</a:t>
            </a:r>
          </a:p>
          <a:p>
            <a:pPr algn="just">
              <a:lnSpc>
                <a:spcPct val="90000"/>
              </a:lnSpc>
              <a:defRPr/>
            </a:pPr>
            <a:endParaRPr lang="el-GR" altLang="el-GR" sz="2800" dirty="0">
              <a:solidFill>
                <a:srgbClr val="000000"/>
              </a:solidFill>
              <a:cs typeface="Times New Roman"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3189218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466466"/>
            <a:ext cx="9144000" cy="940966"/>
          </a:xfrm>
        </p:spPr>
        <p:txBody>
          <a:bodyPr>
            <a:noAutofit/>
          </a:bodyPr>
          <a:lstStyle/>
          <a:p>
            <a:r>
              <a:rPr lang="el-GR" altLang="el-GR" dirty="0">
                <a:cs typeface="Times New Roman" panose="02020603050405020304" pitchFamily="18" charset="0"/>
              </a:rPr>
              <a:t>Νοσηλευτικές </a:t>
            </a:r>
            <a:r>
              <a:rPr lang="el-GR" altLang="el-GR" dirty="0" smtClean="0">
                <a:cs typeface="Times New Roman" panose="02020603050405020304" pitchFamily="18" charset="0"/>
              </a:rPr>
              <a:t>Παρεμβάσεις (1)</a:t>
            </a:r>
            <a:r>
              <a:rPr lang="el-GR" altLang="el-GR" dirty="0">
                <a:cs typeface="Times New Roman" panose="02020603050405020304" pitchFamily="18" charset="0"/>
              </a:rPr>
              <a:t/>
            </a:r>
            <a:br>
              <a:rPr lang="el-GR" altLang="el-GR" dirty="0">
                <a:cs typeface="Times New Roman" panose="02020603050405020304" pitchFamily="18" charset="0"/>
              </a:rPr>
            </a:br>
            <a:endParaRPr lang="en-US" sz="2800" b="0" dirty="0"/>
          </a:p>
        </p:txBody>
      </p:sp>
      <p:sp>
        <p:nvSpPr>
          <p:cNvPr id="9" name="Θέση περιεχομένου 8"/>
          <p:cNvSpPr>
            <a:spLocks noGrp="1"/>
          </p:cNvSpPr>
          <p:nvPr>
            <p:ph idx="1"/>
            <p:custDataLst>
              <p:tags r:id="rId3"/>
            </p:custDataLst>
          </p:nvPr>
        </p:nvSpPr>
        <p:spPr>
          <a:xfrm>
            <a:off x="171803" y="1435228"/>
            <a:ext cx="8496944" cy="2351139"/>
          </a:xfrm>
        </p:spPr>
        <p:txBody>
          <a:bodyPr>
            <a:noAutofit/>
          </a:bodyPr>
          <a:lstStyle/>
          <a:p>
            <a:pPr algn="just">
              <a:lnSpc>
                <a:spcPct val="90000"/>
              </a:lnSpc>
              <a:defRPr/>
            </a:pPr>
            <a:r>
              <a:rPr lang="el-GR" altLang="el-GR" sz="2000" dirty="0">
                <a:solidFill>
                  <a:srgbClr val="000000"/>
                </a:solidFill>
                <a:cs typeface="Times New Roman" charset="0"/>
              </a:rPr>
              <a:t>Εκτίμηση της παρουσίας παραγόντων επικινδυνότητας για αυτοκτονία, παρατηρώντας τον άρρωστο, τη συμπεριφορά του, τις κινήσεις του, ιστορικό προηγούμενης απόπειρας.</a:t>
            </a:r>
          </a:p>
          <a:p>
            <a:pPr algn="just">
              <a:lnSpc>
                <a:spcPct val="90000"/>
              </a:lnSpc>
              <a:defRPr/>
            </a:pPr>
            <a:r>
              <a:rPr lang="el-GR" altLang="el-GR" sz="2000" dirty="0">
                <a:solidFill>
                  <a:srgbClr val="000000"/>
                </a:solidFill>
                <a:cs typeface="Times New Roman" charset="0"/>
              </a:rPr>
              <a:t>Αξιολόγηση της πιθανότητας αυτοτραυματισμού.</a:t>
            </a:r>
          </a:p>
          <a:p>
            <a:pPr algn="just">
              <a:lnSpc>
                <a:spcPct val="90000"/>
              </a:lnSpc>
              <a:defRPr/>
            </a:pPr>
            <a:r>
              <a:rPr lang="el-GR" altLang="el-GR" sz="2000" dirty="0">
                <a:solidFill>
                  <a:srgbClr val="000000"/>
                </a:solidFill>
                <a:cs typeface="Times New Roman" charset="0"/>
              </a:rPr>
              <a:t>Απομάκρυνση επικίνδυνων αντικειμένων από το χώρο (μαντήλια, ζώνες, ξυραφάκια) και συνεχής επιτήρηση από το </a:t>
            </a:r>
            <a:r>
              <a:rPr lang="el-GR" altLang="el-GR" sz="2000" dirty="0" smtClean="0">
                <a:solidFill>
                  <a:srgbClr val="000000"/>
                </a:solidFill>
                <a:cs typeface="Times New Roman" charset="0"/>
              </a:rPr>
              <a:t>προσωπικό.</a:t>
            </a:r>
          </a:p>
          <a:p>
            <a:pPr algn="just">
              <a:lnSpc>
                <a:spcPct val="90000"/>
              </a:lnSpc>
              <a:defRPr/>
            </a:pPr>
            <a:r>
              <a:rPr lang="el-GR" altLang="el-GR" sz="2000" dirty="0">
                <a:solidFill>
                  <a:srgbClr val="000000"/>
                </a:solidFill>
                <a:cs typeface="Times New Roman" charset="0"/>
              </a:rPr>
              <a:t>Εκτίμηση της κατάστασης κοινωνικών στηριγμάτων γιατί αυτά βοηθούν τον ασθενή να περάσει τη χειρότερη φάση της νόσου.</a:t>
            </a:r>
          </a:p>
          <a:p>
            <a:pPr algn="just">
              <a:lnSpc>
                <a:spcPct val="90000"/>
              </a:lnSpc>
              <a:defRPr/>
            </a:pPr>
            <a:r>
              <a:rPr lang="el-GR" altLang="el-GR" sz="2000" dirty="0">
                <a:solidFill>
                  <a:srgbClr val="000000"/>
                </a:solidFill>
                <a:cs typeface="Times New Roman" charset="0"/>
              </a:rPr>
              <a:t>Εξήγηση στον άρρωστο από το Νοσηλευτή ότι ενδιαφέρεται για τον ίδιο και την ασφάλειά του. Στενή παρακολούθηση συνεχής ή ανά 15 λεπτά σε περίπτωση μεγάλου κινδύνου. Προσωπική παρατήρηση κατά τη χορήγηση φαρμάκων. Πολλές φορές οι ασθενείς δεν παίρνουν τα φάρμακα.</a:t>
            </a:r>
          </a:p>
          <a:p>
            <a:pPr algn="just">
              <a:lnSpc>
                <a:spcPct val="90000"/>
              </a:lnSpc>
              <a:defRPr/>
            </a:pPr>
            <a:endParaRPr lang="el-GR" altLang="el-GR" sz="2000" dirty="0">
              <a:solidFill>
                <a:srgbClr val="000000"/>
              </a:solidFill>
              <a:cs typeface="Times New Roman" charset="0"/>
            </a:endParaRPr>
          </a:p>
          <a:p>
            <a:pPr algn="just">
              <a:lnSpc>
                <a:spcPct val="90000"/>
              </a:lnSpc>
              <a:defRPr/>
            </a:pPr>
            <a:endParaRPr lang="el-GR" altLang="el-GR" sz="2000" dirty="0" smtClean="0">
              <a:solidFill>
                <a:srgbClr val="000000"/>
              </a:solidFill>
              <a:cs typeface="Times New Roman" charset="0"/>
            </a:endParaRPr>
          </a:p>
          <a:p>
            <a:pPr algn="just">
              <a:lnSpc>
                <a:spcPct val="90000"/>
              </a:lnSpc>
              <a:defRPr/>
            </a:pPr>
            <a:endParaRPr lang="el-GR" altLang="el-GR" sz="2000" dirty="0">
              <a:solidFill>
                <a:srgbClr val="000000"/>
              </a:solidFill>
              <a:cs typeface="Times New Roman"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Κατάθλιψη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1632846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23/9/2015 4:49:28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READINGORDER" val="22,7,24,"/>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2.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7.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2.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7.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2.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7.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2.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7.xml><?xml version="1.0" encoding="utf-8"?>
<p:tagLst xmlns:a="http://schemas.openxmlformats.org/drawingml/2006/main" xmlns:r="http://schemas.openxmlformats.org/officeDocument/2006/relationships" xmlns:p="http://schemas.openxmlformats.org/presentationml/2006/main">
  <p:tag name="ZHAW.ACCESSIBILITYADDIN.READINGORDER" val="2,6,14,"/>
</p:tagLst>
</file>

<file path=ppt/tags/tag1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1.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1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7,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22,9,6,2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22,9,6,2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6274FBBF-6059-4A97-9398-16E6B69349BD}">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1</Template>
  <TotalTime>0</TotalTime>
  <Words>1887</Words>
  <Application>Microsoft Office PowerPoint</Application>
  <PresentationFormat>Προβολή στην οθόνη (4:3)</PresentationFormat>
  <Paragraphs>257</Paragraphs>
  <Slides>36</Slides>
  <Notes>36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36</vt:i4>
      </vt:variant>
    </vt:vector>
  </HeadingPairs>
  <TitlesOfParts>
    <vt:vector size="41" baseType="lpstr">
      <vt:lpstr>Arial</vt:lpstr>
      <vt:lpstr>Calibri</vt:lpstr>
      <vt:lpstr>Times New Roman</vt:lpstr>
      <vt:lpstr>Wingdings</vt:lpstr>
      <vt:lpstr>Θέμα του Office</vt:lpstr>
      <vt:lpstr>Εισαγωγή στη                     Νοσηλευτική Επιστήμη</vt:lpstr>
      <vt:lpstr>Άδειες Χρήσης</vt:lpstr>
      <vt:lpstr>Χρηματοδότηση</vt:lpstr>
      <vt:lpstr>Σκοποί  ενότητας</vt:lpstr>
      <vt:lpstr>Περιεχόμενα ενότητας</vt:lpstr>
      <vt:lpstr>Νοσηλευτική Φροντίδα              Καταθλιπτικού Ασθενούς </vt:lpstr>
      <vt:lpstr>3 ομάδες αναγκών </vt:lpstr>
      <vt:lpstr>Νοσηλευτικές Διαγνώσεις για την Κατάθλιψη </vt:lpstr>
      <vt:lpstr>Νοσηλευτικές Παρεμβάσεις (1) </vt:lpstr>
      <vt:lpstr>Κοινωνική Απομόνωση (2)</vt:lpstr>
      <vt:lpstr>Νοσηλευτικές Παρεμβάσεις (2)</vt:lpstr>
      <vt:lpstr>Διαταραχή της Αυτοεκτίμησης (3)</vt:lpstr>
      <vt:lpstr>Νοσηλευτικός Σκοπός: (3)</vt:lpstr>
      <vt:lpstr>Νοσηλευτικές Παρεμβάσεις: (3)</vt:lpstr>
      <vt:lpstr>Απελπισία (4)</vt:lpstr>
      <vt:lpstr>Νοσηλευτικός Σκοπός: (4)</vt:lpstr>
      <vt:lpstr>Νοσηλευτικές Παρεμβάσεις:(4)</vt:lpstr>
      <vt:lpstr>Αδυναμία (5)</vt:lpstr>
      <vt:lpstr>Νοσηλευτικός Σκοπός:(5) </vt:lpstr>
      <vt:lpstr>Νοσηλευτικές παρεμβάσεις: (5) </vt:lpstr>
      <vt:lpstr>Αυτοκτονικός Ιδεασμός (6) </vt:lpstr>
      <vt:lpstr>Παράγοντες επικινδυνότητας </vt:lpstr>
      <vt:lpstr>Νοσηλευτικοί Σκοποί και Παρεμβάσεις </vt:lpstr>
      <vt:lpstr> Παρεμβάσεις </vt:lpstr>
      <vt:lpstr>Ειδικές οδηγίες νοσηλευτικής φροντίδας (1)</vt:lpstr>
      <vt:lpstr>Ειδικές οδηγίες νοσηλευτικής φροντίδας (2)</vt:lpstr>
      <vt:lpstr>Καλό είναι σε κάθε ψυχιατρικό τμήμα να υπάρχει ένα πρωτόκολλο προφυλακτικών μέτρων για τους αυτοκτονικούς αρρώστους που να ακολουθείται. </vt:lpstr>
      <vt:lpstr>Νοσηλευτικές Ευθύνες κατά τη χορήγηση Αντικαταθλιπτικών Φαρμάκων </vt:lpstr>
      <vt:lpstr>Παρενέργειες φαρμάκων - Νοσηλευτικές ευθύνες </vt:lpstr>
      <vt:lpstr>Παρενέργειες φαρμάκων (2)</vt:lpstr>
      <vt:lpstr>Παρενέργειες φαρμάκων (3)</vt:lpstr>
      <vt:lpstr>Νοσηλευτική Φροντίδα αρρώστου που υποβάλλεται σε Ηλεκτροσπασμοθεραπεία </vt:lpstr>
      <vt:lpstr>Νοσηλευτικές Παρεμβάσεις σε ECT</vt:lpstr>
      <vt:lpstr>Νοσηλευτικές Παρεμβάσεις σε ECT (2)</vt:lpstr>
      <vt:lpstr>Βιβλιογραφία </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2015-04-06T14:13:21Z</dcterms:created>
  <dcterms:modified xsi:type="dcterms:W3CDTF">2015-09-23T13:49:44Z</dcterms:modified>
</cp:coreProperties>
</file>