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7"/>
  </p:notesMasterIdLst>
  <p:sldIdLst>
    <p:sldId id="257" r:id="rId3"/>
    <p:sldId id="258" r:id="rId4"/>
    <p:sldId id="282" r:id="rId5"/>
    <p:sldId id="260" r:id="rId6"/>
    <p:sldId id="261" r:id="rId7"/>
    <p:sldId id="262" r:id="rId8"/>
    <p:sldId id="263" r:id="rId9"/>
    <p:sldId id="264" r:id="rId10"/>
    <p:sldId id="265" r:id="rId11"/>
    <p:sldId id="267" r:id="rId12"/>
    <p:sldId id="268" r:id="rId13"/>
    <p:sldId id="269" r:id="rId14"/>
    <p:sldId id="266" r:id="rId15"/>
    <p:sldId id="270" r:id="rId16"/>
    <p:sldId id="271" r:id="rId17"/>
    <p:sldId id="272" r:id="rId18"/>
    <p:sldId id="273" r:id="rId19"/>
    <p:sldId id="274" r:id="rId20"/>
    <p:sldId id="275" r:id="rId21"/>
    <p:sldId id="276" r:id="rId22"/>
    <p:sldId id="279" r:id="rId23"/>
    <p:sldId id="277" r:id="rId24"/>
    <p:sldId id="278" r:id="rId25"/>
    <p:sldId id="283" r:id="rId26"/>
  </p:sldIdLst>
  <p:sldSz cx="9144000" cy="6858000" type="screen4x3"/>
  <p:notesSz cx="6858000" cy="9144000"/>
  <p:custDataLst>
    <p:tags r:id="rId2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Pet" initials="N" lastIdx="1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0"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9B5CC5-9544-4EB6-9CFB-3D848BCBEB0D}" type="datetimeFigureOut">
              <a:rPr lang="el-GR" smtClean="0"/>
              <a:pPr/>
              <a:t>12/12/2013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23B02-8811-45ED-89E3-BD56B22F993A}" type="slidenum">
              <a:rPr lang="el-GR" smtClean="0"/>
              <a:pPr/>
              <a:t>‹#›</a:t>
            </a:fld>
            <a:endParaRPr lang="el-GR"/>
          </a:p>
        </p:txBody>
      </p:sp>
    </p:spTree>
    <p:extLst>
      <p:ext uri="{BB962C8B-B14F-4D97-AF65-F5344CB8AC3E}">
        <p14:creationId xmlns:p14="http://schemas.microsoft.com/office/powerpoint/2010/main" val="304687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7C79BBC-6BB5-4311-8BC8-FFF72DFBA1C5}" type="datetime1">
              <a:rPr lang="el-GR" smtClean="0"/>
              <a:t>12/12/2013</a:t>
            </a:fld>
            <a:endParaRPr lang="el-GR"/>
          </a:p>
        </p:txBody>
      </p:sp>
      <p:sp>
        <p:nvSpPr>
          <p:cNvPr id="5" name="Θέση υποσέλιδου 4"/>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6" name="Θέση αριθμού διαφάνειας 5"/>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1902460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589766E-A02B-44A6-8E3E-9E67794AA6A5}" type="datetime1">
              <a:rPr lang="el-GR" smtClean="0"/>
              <a:t>12/12/2013</a:t>
            </a:fld>
            <a:endParaRPr lang="el-GR"/>
          </a:p>
        </p:txBody>
      </p:sp>
      <p:sp>
        <p:nvSpPr>
          <p:cNvPr id="5" name="Θέση υποσέλιδου 4"/>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6" name="Θέση αριθμού διαφάνειας 5"/>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2948695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0C6B8CD-8585-4A99-93F8-8884343C8837}" type="datetime1">
              <a:rPr lang="el-GR" smtClean="0"/>
              <a:t>12/12/2013</a:t>
            </a:fld>
            <a:endParaRPr lang="el-GR"/>
          </a:p>
        </p:txBody>
      </p:sp>
      <p:sp>
        <p:nvSpPr>
          <p:cNvPr id="5" name="Θέση υποσέλιδου 4"/>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6" name="Θέση αριθμού διαφάνειας 5"/>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2465959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8F587FE-9EC8-4E9B-A743-45C7A22C3315}" type="datetime1">
              <a:rPr lang="el-GR" smtClean="0"/>
              <a:t>12/12/2013</a:t>
            </a:fld>
            <a:endParaRPr lang="el-GR"/>
          </a:p>
        </p:txBody>
      </p:sp>
      <p:sp>
        <p:nvSpPr>
          <p:cNvPr id="5" name="Θέση υποσέλιδου 4"/>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6" name="Θέση αριθμού διαφάνειας 5"/>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2968340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BCA153C-BC0F-4EC2-9AFA-6328700C9CB0}" type="datetime1">
              <a:rPr lang="el-GR" smtClean="0"/>
              <a:t>12/12/2013</a:t>
            </a:fld>
            <a:endParaRPr lang="el-GR"/>
          </a:p>
        </p:txBody>
      </p:sp>
      <p:sp>
        <p:nvSpPr>
          <p:cNvPr id="5" name="Θέση υποσέλιδου 4"/>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6" name="Θέση αριθμού διαφάνειας 5"/>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1199050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61CBB85-4137-4FFF-AB60-08CE686E65F5}" type="datetime1">
              <a:rPr lang="el-GR" smtClean="0"/>
              <a:t>12/12/2013</a:t>
            </a:fld>
            <a:endParaRPr lang="el-GR"/>
          </a:p>
        </p:txBody>
      </p:sp>
      <p:sp>
        <p:nvSpPr>
          <p:cNvPr id="6" name="Θέση υποσέλιδου 5"/>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7" name="Θέση αριθμού διαφάνειας 6"/>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4230017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0FB6BEA-CFB6-4627-9E75-CC90FBABB56D}" type="datetime1">
              <a:rPr lang="el-GR" smtClean="0"/>
              <a:t>12/12/2013</a:t>
            </a:fld>
            <a:endParaRPr lang="el-GR"/>
          </a:p>
        </p:txBody>
      </p:sp>
      <p:sp>
        <p:nvSpPr>
          <p:cNvPr id="8" name="Θέση υποσέλιδου 7"/>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9" name="Θέση αριθμού διαφάνειας 8"/>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1977180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963A16DE-FC5F-4208-B299-4BB822463056}" type="datetime1">
              <a:rPr lang="el-GR" smtClean="0"/>
              <a:t>12/12/2013</a:t>
            </a:fld>
            <a:endParaRPr lang="el-GR"/>
          </a:p>
        </p:txBody>
      </p:sp>
      <p:sp>
        <p:nvSpPr>
          <p:cNvPr id="4" name="Θέση υποσέλιδου 3"/>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5" name="Θέση αριθμού διαφάνειας 4"/>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719718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1CECFB0-7831-439F-824B-43E3F6CD5CD4}" type="datetime1">
              <a:rPr lang="el-GR" smtClean="0"/>
              <a:t>12/12/2013</a:t>
            </a:fld>
            <a:endParaRPr lang="el-GR"/>
          </a:p>
        </p:txBody>
      </p:sp>
      <p:sp>
        <p:nvSpPr>
          <p:cNvPr id="3" name="Θέση υποσέλιδου 2"/>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4" name="Θέση αριθμού διαφάνειας 3"/>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235551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83E9463-5391-41B6-AFD3-0B05AD0B751E}" type="datetime1">
              <a:rPr lang="el-GR" smtClean="0"/>
              <a:t>12/12/2013</a:t>
            </a:fld>
            <a:endParaRPr lang="el-GR"/>
          </a:p>
        </p:txBody>
      </p:sp>
      <p:sp>
        <p:nvSpPr>
          <p:cNvPr id="6" name="Θέση υποσέλιδου 5"/>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7" name="Θέση αριθμού διαφάνειας 6"/>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3977292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7870D39-8E59-4450-BC5E-80881D9D1393}" type="datetime1">
              <a:rPr lang="el-GR" smtClean="0"/>
              <a:t>12/12/2013</a:t>
            </a:fld>
            <a:endParaRPr lang="el-GR"/>
          </a:p>
        </p:txBody>
      </p:sp>
      <p:sp>
        <p:nvSpPr>
          <p:cNvPr id="6" name="Θέση υποσέλιδου 5"/>
          <p:cNvSpPr>
            <a:spLocks noGrp="1"/>
          </p:cNvSpPr>
          <p:nvPr>
            <p:ph type="ftr" sz="quarter" idx="11"/>
          </p:nvPr>
        </p:nvSpPr>
        <p:spPr/>
        <p:txBody>
          <a:bodyPr/>
          <a:lstStyle/>
          <a:p>
            <a:r>
              <a:rPr lang="el-GR" smtClean="0"/>
              <a:t>Ο </a:t>
            </a:r>
            <a:r>
              <a:rPr lang="en-US" smtClean="0"/>
              <a:t>Ethernet MAC </a:t>
            </a:r>
            <a:r>
              <a:rPr lang="el-GR" smtClean="0"/>
              <a:t>του </a:t>
            </a:r>
            <a:r>
              <a:rPr lang="en-US" smtClean="0"/>
              <a:t>AT91RM9200</a:t>
            </a:r>
            <a:endParaRPr lang="el-GR"/>
          </a:p>
        </p:txBody>
      </p:sp>
      <p:sp>
        <p:nvSpPr>
          <p:cNvPr id="7" name="Θέση αριθμού διαφάνειας 6"/>
          <p:cNvSpPr>
            <a:spLocks noGrp="1"/>
          </p:cNvSpPr>
          <p:nvPr>
            <p:ph type="sldNum" sz="quarter" idx="12"/>
          </p:nvPr>
        </p:nvSpPr>
        <p:spPr/>
        <p:txBody>
          <a:bodyPr/>
          <a:lstStyle/>
          <a:p>
            <a:fld id="{E23B6805-9AA4-4A72-A758-4269E3FBFD2B}" type="slidenum">
              <a:rPr lang="el-GR" smtClean="0"/>
              <a:pPr/>
              <a:t>‹#›</a:t>
            </a:fld>
            <a:endParaRPr lang="el-GR"/>
          </a:p>
        </p:txBody>
      </p:sp>
    </p:spTree>
    <p:extLst>
      <p:ext uri="{BB962C8B-B14F-4D97-AF65-F5344CB8AC3E}">
        <p14:creationId xmlns:p14="http://schemas.microsoft.com/office/powerpoint/2010/main" val="333564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CD44B0-ECDE-4AD7-B579-B7F3C1C4BE38}" type="datetime1">
              <a:rPr lang="el-GR" smtClean="0"/>
              <a:t>12/12/2013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Ο </a:t>
            </a:r>
            <a:r>
              <a:rPr lang="en-US" smtClean="0"/>
              <a:t>Ethernet MAC </a:t>
            </a:r>
            <a:r>
              <a:rPr lang="el-GR" smtClean="0"/>
              <a:t>του </a:t>
            </a:r>
            <a:r>
              <a:rPr lang="en-US" smtClean="0"/>
              <a:t>AT91RM9200</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3B6805-9AA4-4A72-A758-4269E3FBFD2B}" type="slidenum">
              <a:rPr lang="el-GR" smtClean="0"/>
              <a:pPr/>
              <a:t>‹#›</a:t>
            </a:fld>
            <a:endParaRPr lang="el-GR"/>
          </a:p>
        </p:txBody>
      </p:sp>
    </p:spTree>
    <p:extLst>
      <p:ext uri="{BB962C8B-B14F-4D97-AF65-F5344CB8AC3E}">
        <p14:creationId xmlns:p14="http://schemas.microsoft.com/office/powerpoint/2010/main" val="1782657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6" Type="http://schemas.microsoft.com/office/2007/relationships/hdphoto" Target="../media/hdphoto4.wdp"/><Relationship Id="rId5" Type="http://schemas.openxmlformats.org/officeDocument/2006/relationships/image" Target="../media/image8.jpe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6.xml"/><Relationship Id="rId5" Type="http://schemas.microsoft.com/office/2007/relationships/hdphoto" Target="../media/hdphoto4.wdp"/><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6" Type="http://schemas.microsoft.com/office/2007/relationships/hdphoto" Target="../media/hdphoto4.wdp"/><Relationship Id="rId5" Type="http://schemas.openxmlformats.org/officeDocument/2006/relationships/image" Target="../media/image8.jpeg"/><Relationship Id="rId4" Type="http://schemas.openxmlformats.org/officeDocument/2006/relationships/slide" Target="slide5.xml"/></Relationships>
</file>

<file path=ppt/slides/_rels/slide24.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slide" Target="slide20.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2.xml"/><Relationship Id="rId5" Type="http://schemas.openxmlformats.org/officeDocument/2006/relationships/slide" Target="slide6.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188" y="449376"/>
            <a:ext cx="3456432" cy="1146048"/>
          </a:xfrm>
          <a:prstGeom prst="rect">
            <a:avLst/>
          </a:prstGeom>
        </p:spPr>
      </p:pic>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Ενσωματωμένα Συστήματα</a:t>
            </a:r>
            <a:endParaRPr lang="el-GR" dirty="0"/>
          </a:p>
        </p:txBody>
      </p:sp>
      <p:sp>
        <p:nvSpPr>
          <p:cNvPr id="3" name="Θέση περιεχομένου 1"/>
          <p:cNvSpPr>
            <a:spLocks noGrp="1"/>
          </p:cNvSpPr>
          <p:nvPr>
            <p:ph type="subTitle" idx="1"/>
          </p:nvPr>
        </p:nvSpPr>
        <p:spPr>
          <a:xfrm>
            <a:off x="755576" y="2996952"/>
            <a:ext cx="7632848" cy="2660898"/>
          </a:xfrm>
        </p:spPr>
        <p:txBody>
          <a:bodyPr>
            <a:normAutofit lnSpcReduction="10000"/>
          </a:bodyPr>
          <a:lstStyle/>
          <a:p>
            <a:pPr lvl="0">
              <a:lnSpc>
                <a:spcPct val="110000"/>
              </a:lnSpc>
              <a:spcBef>
                <a:spcPts val="0"/>
              </a:spcBef>
              <a:spcAft>
                <a:spcPts val="1200"/>
              </a:spcAft>
              <a:defRPr/>
            </a:pPr>
            <a:r>
              <a:rPr lang="el-GR" sz="2800" b="1" dirty="0">
                <a:solidFill>
                  <a:prstClr val="black"/>
                </a:solidFill>
                <a:cs typeface="Arial" charset="0"/>
              </a:rPr>
              <a:t>Ενότητα 4</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Ο </a:t>
            </a:r>
            <a:r>
              <a:rPr lang="en-US" sz="2800" dirty="0" smtClean="0">
                <a:solidFill>
                  <a:prstClr val="black"/>
                </a:solidFill>
                <a:cs typeface="Arial" charset="0"/>
              </a:rPr>
              <a:t>Ethernet MAC </a:t>
            </a:r>
            <a:r>
              <a:rPr lang="el-GR" sz="2800" dirty="0" smtClean="0">
                <a:solidFill>
                  <a:prstClr val="black"/>
                </a:solidFill>
                <a:cs typeface="Arial" charset="0"/>
              </a:rPr>
              <a:t>του </a:t>
            </a:r>
            <a:r>
              <a:rPr lang="en-US" sz="2800" dirty="0" smtClean="0">
                <a:solidFill>
                  <a:prstClr val="black"/>
                </a:solidFill>
                <a:cs typeface="Arial" charset="0"/>
              </a:rPr>
              <a:t>AT91RM9200.</a:t>
            </a:r>
            <a:endParaRPr lang="el-GR" sz="2800" dirty="0">
              <a:solidFill>
                <a:prstClr val="black"/>
              </a:solidFill>
              <a:cs typeface="Arial" charset="0"/>
            </a:endParaRPr>
          </a:p>
          <a:p>
            <a:pPr lvl="0">
              <a:lnSpc>
                <a:spcPct val="110000"/>
              </a:lnSpc>
              <a:spcBef>
                <a:spcPts val="0"/>
              </a:spcBef>
              <a:defRPr/>
            </a:pPr>
            <a:r>
              <a:rPr lang="el-GR" sz="2800" dirty="0" smtClean="0">
                <a:solidFill>
                  <a:prstClr val="black"/>
                </a:solidFill>
                <a:cs typeface="Arial" charset="0"/>
              </a:rPr>
              <a:t>Διδάσκων</a:t>
            </a:r>
            <a:r>
              <a:rPr lang="el-GR" sz="2800" dirty="0">
                <a:solidFill>
                  <a:prstClr val="black"/>
                </a:solidFill>
                <a:cs typeface="Arial" charset="0"/>
              </a:rPr>
              <a:t>: </a:t>
            </a:r>
            <a:r>
              <a:rPr lang="el-GR" sz="2800" dirty="0" smtClean="0">
                <a:solidFill>
                  <a:prstClr val="black"/>
                </a:solidFill>
                <a:cs typeface="Arial" charset="0"/>
              </a:rPr>
              <a:t>Νικόλαος Χ </a:t>
            </a:r>
            <a:r>
              <a:rPr lang="el-GR" sz="2800" dirty="0" err="1" smtClean="0">
                <a:solidFill>
                  <a:prstClr val="black"/>
                </a:solidFill>
                <a:cs typeface="Arial" charset="0"/>
              </a:rPr>
              <a:t>Πετρέλλης</a:t>
            </a:r>
            <a:r>
              <a:rPr lang="el-GR" sz="2800" dirty="0" smtClean="0">
                <a:solidFill>
                  <a:prstClr val="black"/>
                </a:solidFill>
                <a:cs typeface="Arial" charset="0"/>
              </a:rPr>
              <a:t>,</a:t>
            </a:r>
          </a:p>
          <a:p>
            <a:pPr lvl="0">
              <a:lnSpc>
                <a:spcPct val="110000"/>
              </a:lnSpc>
              <a:spcBef>
                <a:spcPts val="0"/>
              </a:spcBef>
              <a:spcAft>
                <a:spcPts val="1200"/>
              </a:spcAft>
              <a:defRPr/>
            </a:pPr>
            <a:r>
              <a:rPr lang="el-GR" sz="2800" dirty="0" smtClean="0">
                <a:solidFill>
                  <a:prstClr val="black"/>
                </a:solidFill>
                <a:cs typeface="Arial" charset="0"/>
              </a:rPr>
              <a:t>Επίκουρος Καθηγητής</a:t>
            </a:r>
            <a:r>
              <a:rPr lang="el-GR" sz="2800" dirty="0">
                <a:solidFill>
                  <a:prstClr val="black"/>
                </a:solidFill>
                <a:cs typeface="Arial" charset="0"/>
              </a:rPr>
              <a:t>.</a:t>
            </a:r>
          </a:p>
          <a:p>
            <a:pPr lvl="0">
              <a:lnSpc>
                <a:spcPct val="110000"/>
              </a:lnSpc>
              <a:spcBef>
                <a:spcPts val="0"/>
              </a:spcBef>
              <a:defRPr/>
            </a:pPr>
            <a:r>
              <a:rPr lang="el-GR" sz="2800" dirty="0">
                <a:solidFill>
                  <a:prstClr val="black"/>
                </a:solidFill>
                <a:cs typeface="Arial" charset="0"/>
              </a:rPr>
              <a:t>Τμήμα Μηχανικών Πληροφορικής, </a:t>
            </a:r>
            <a:endParaRPr lang="el-GR" sz="2800" dirty="0" smtClean="0">
              <a:solidFill>
                <a:prstClr val="black"/>
              </a:solidFill>
              <a:cs typeface="Arial" charset="0"/>
            </a:endParaRPr>
          </a:p>
          <a:p>
            <a:pPr lvl="0">
              <a:lnSpc>
                <a:spcPct val="110000"/>
              </a:lnSpc>
              <a:spcBef>
                <a:spcPts val="0"/>
              </a:spcBef>
              <a:defRPr/>
            </a:pPr>
            <a:r>
              <a:rPr lang="el-GR" sz="2800" dirty="0" smtClean="0">
                <a:solidFill>
                  <a:prstClr val="black"/>
                </a:solidFill>
                <a:cs typeface="Arial" charset="0"/>
              </a:rPr>
              <a:t>Τεχνολογικής </a:t>
            </a:r>
            <a:r>
              <a:rPr lang="el-GR" sz="2800" dirty="0">
                <a:solidFill>
                  <a:prstClr val="black"/>
                </a:solidFill>
                <a:cs typeface="Arial" charset="0"/>
              </a:rPr>
              <a:t>Εκπαίδευσης. </a:t>
            </a:r>
            <a:endParaRPr lang="en-US" sz="2800" b="1" dirty="0">
              <a:solidFill>
                <a:prstClr val="black"/>
              </a:solidFill>
              <a:cs typeface="Arial" charset="0"/>
            </a:endParaRPr>
          </a:p>
          <a:p>
            <a:endParaRPr lang="el-GR" dirty="0"/>
          </a:p>
        </p:txBody>
      </p:sp>
      <p:pic>
        <p:nvPicPr>
          <p:cNvPr id="7" name="Εικόνα 2" descr="Λογότυπο για Άδειες χρήσης Creative Commons, B Y, NC, ND.">
            <a:hlinkClick r:id="rId5" tooltip="Μετάβαση στην Άδεια Χρήσης"/>
          </p:cNvPr>
          <p:cNvPicPr>
            <a:picLocks noChangeAspect="1" noChangeArrowheads="1"/>
          </p:cNvPicPr>
          <p:nvPr/>
        </p:nvPicPr>
        <p:blipFill>
          <a:blip r:embed="rId6" cstate="print"/>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a:hlinkClick r:id="rId7" tooltip="Μετάβαση σε www.edulll.gr"/>
          </p:cNvPr>
          <p:cNvPicPr>
            <a:picLocks noChangeAspect="1" noChangeArrowheads="1"/>
          </p:cNvPicPr>
          <p:nvPr/>
        </p:nvPicPr>
        <p:blipFill>
          <a:blip r:embed="rId8" cstate="print"/>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216207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lstStyle/>
          <a:p>
            <a:r>
              <a:rPr lang="el-GR" b="1" dirty="0" smtClean="0"/>
              <a:t>Ακροδέκτες</a:t>
            </a:r>
            <a:endParaRPr lang="el-GR" b="1" dirty="0">
              <a:solidFill>
                <a:srgbClr val="FF0000"/>
              </a:solidFill>
            </a:endParaRPr>
          </a:p>
        </p:txBody>
      </p:sp>
      <p:graphicFrame>
        <p:nvGraphicFramePr>
          <p:cNvPr id="6" name="Θέση περιεχομένου 1" descr="Πίνακας. &#10;Πρώτη γραμμή. Ακροδέκτης, ext ck ref ck. M i i, ρολόι εκπομπού.  &#10;Δεύτερη γραμμή. Ακροδέκτης, ecr s ecr dv. M i i, ανίχνευση φορέα carrier. Περιγραφή, ανίχνευση φορέα, έγκυρα δεδομένα ecr s dv.&#10;Τρίτη γραμμή. Ακροδέκτης, ecol. M i i, ανίχνευση σύγκρουσης. &#10;Τέταρτη γραμμή. Ακροδέκτης, erx div. M i i, έγκυρα δεδομένα. &#10;Πέμπτη γραμμή. Ακροδέκτης, erx0 εώς erx3. M i i, λήψη δεδομένων. Περιγραφή, erx0 εώς 1, λήψη 2 bit.&#10;Έκτη γραμμή. Ακροδέκτης, erx er. M i i, ένδειξη σφάλματος στη λήψη. Περιγραφή, σφάλμα λήψης.&#10;Έβδομη γραμμή. Ακροδέκτης, erx ck. M i i, ρολόι δέκτη. &#10;Όγδοη γραμμή. Ακροδέκτης, etx en. M i i, επίτρεψη εκπομπής. Περιγραφή, επίτρεψη εκπομπής.&#10;Ένατη γραμμή. Ακροδέκτης, etx0 εώς etx3. M i i, εκπομπή δεδομένων. Περιγραφή, erx0 εώς 1, λήψη 2 bit.&#10;Δέκατη γραμμή. Ακροδέκτης, etx er. M i i, ένδειξη σφάλματος εκπομπής. "/>
          <p:cNvGraphicFramePr>
            <a:graphicFrameLocks noGrp="1"/>
          </p:cNvGraphicFramePr>
          <p:nvPr>
            <p:ph idx="1"/>
            <p:custDataLst>
              <p:tags r:id="rId1"/>
            </p:custDataLst>
            <p:extLst>
              <p:ext uri="{D42A27DB-BD31-4B8C-83A1-F6EECF244321}">
                <p14:modId xmlns:p14="http://schemas.microsoft.com/office/powerpoint/2010/main" val="1597506677"/>
              </p:ext>
            </p:extLst>
          </p:nvPr>
        </p:nvGraphicFramePr>
        <p:xfrm>
          <a:off x="467544" y="1484784"/>
          <a:ext cx="8208913" cy="4724400"/>
        </p:xfrm>
        <a:graphic>
          <a:graphicData uri="http://schemas.openxmlformats.org/drawingml/2006/table">
            <a:tbl>
              <a:tblPr firstRow="1" bandRow="1">
                <a:tableStyleId>{7E9639D4-E3E2-4D34-9284-5A2195B3D0D7}</a:tableStyleId>
              </a:tblPr>
              <a:tblGrid>
                <a:gridCol w="1749559"/>
                <a:gridCol w="3348927"/>
                <a:gridCol w="3110427"/>
              </a:tblGrid>
              <a:tr h="370840">
                <a:tc>
                  <a:txBody>
                    <a:bodyPr/>
                    <a:lstStyle/>
                    <a:p>
                      <a:r>
                        <a:rPr lang="el-GR" sz="2400" dirty="0" smtClean="0"/>
                        <a:t>Ακροδέκτης</a:t>
                      </a:r>
                      <a:endParaRPr lang="el-GR" sz="2400" dirty="0"/>
                    </a:p>
                  </a:txBody>
                  <a:tcPr>
                    <a:lnR w="12700" cap="flat" cmpd="sng" algn="ctr">
                      <a:solidFill>
                        <a:schemeClr val="bg1"/>
                      </a:solidFill>
                      <a:prstDash val="solid"/>
                      <a:round/>
                      <a:headEnd type="none" w="med" len="med"/>
                      <a:tailEnd type="none" w="med" len="med"/>
                    </a:lnR>
                  </a:tcPr>
                </a:tc>
                <a:tc>
                  <a:txBody>
                    <a:bodyPr/>
                    <a:lstStyle/>
                    <a:p>
                      <a:r>
                        <a:rPr lang="en-US" sz="2400" noProof="0" dirty="0" smtClean="0"/>
                        <a:t>MII</a:t>
                      </a:r>
                      <a:endParaRPr lang="en-US" sz="2400" noProof="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el-GR" sz="2400" dirty="0" smtClean="0"/>
                        <a:t>Περιγραφή</a:t>
                      </a:r>
                      <a:endParaRPr lang="el-GR" sz="2400" dirty="0"/>
                    </a:p>
                  </a:txBody>
                  <a:tcPr>
                    <a:lnL w="12700" cap="flat" cmpd="sng" algn="ctr">
                      <a:solidFill>
                        <a:schemeClr val="bg1"/>
                      </a:solidFill>
                      <a:prstDash val="solid"/>
                      <a:round/>
                      <a:headEnd type="none" w="med" len="med"/>
                      <a:tailEnd type="none" w="med" len="med"/>
                    </a:lnL>
                  </a:tcPr>
                </a:tc>
              </a:tr>
              <a:tr h="370840">
                <a:tc>
                  <a:txBody>
                    <a:bodyPr/>
                    <a:lstStyle/>
                    <a:p>
                      <a:r>
                        <a:rPr lang="en-US" sz="2000" noProof="0" dirty="0" smtClean="0"/>
                        <a:t>EXTCK_REFCK</a:t>
                      </a:r>
                      <a:endParaRPr lang="en-US" sz="2000" noProof="0" dirty="0"/>
                    </a:p>
                  </a:txBody>
                  <a:tcPr>
                    <a:lnR w="12700" cap="flat" cmpd="sng" algn="ctr">
                      <a:solidFill>
                        <a:schemeClr val="tx1"/>
                      </a:solidFill>
                      <a:prstDash val="solid"/>
                      <a:round/>
                      <a:headEnd type="none" w="med" len="med"/>
                      <a:tailEnd type="none" w="med" len="med"/>
                    </a:lnR>
                  </a:tcPr>
                </a:tc>
                <a:tc>
                  <a:txBody>
                    <a:bodyPr/>
                    <a:lstStyle/>
                    <a:p>
                      <a:r>
                        <a:rPr lang="el-GR" sz="2000" dirty="0" smtClean="0"/>
                        <a:t>Ρολόι</a:t>
                      </a:r>
                      <a:r>
                        <a:rPr lang="el-GR" sz="2000" baseline="0" dirty="0" smtClean="0"/>
                        <a:t> εκπομπού</a:t>
                      </a:r>
                      <a:endParaRPr lang="el-G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ECRS_ECRDV</a:t>
                      </a:r>
                      <a:endParaRPr lang="en-US" sz="2000" noProof="0" dirty="0"/>
                    </a:p>
                  </a:txBody>
                  <a:tcPr>
                    <a:lnR w="12700" cap="flat" cmpd="sng" algn="ctr">
                      <a:solidFill>
                        <a:schemeClr val="tx1"/>
                      </a:solidFill>
                      <a:prstDash val="solid"/>
                      <a:round/>
                      <a:headEnd type="none" w="med" len="med"/>
                      <a:tailEnd type="none" w="med" len="med"/>
                    </a:lnR>
                  </a:tcPr>
                </a:tc>
                <a:tc>
                  <a:txBody>
                    <a:bodyPr/>
                    <a:lstStyle/>
                    <a:p>
                      <a:r>
                        <a:rPr lang="el-GR" sz="2000" dirty="0" smtClean="0"/>
                        <a:t>Ανίχνευση φορέα</a:t>
                      </a:r>
                      <a:r>
                        <a:rPr lang="el-GR" sz="2000" baseline="0" dirty="0" smtClean="0"/>
                        <a:t> (</a:t>
                      </a:r>
                      <a:r>
                        <a:rPr lang="en-US" sz="2000" baseline="0" dirty="0" smtClean="0"/>
                        <a:t>carrier)</a:t>
                      </a:r>
                      <a:endParaRPr lang="el-G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dirty="0" smtClean="0"/>
                        <a:t>Ανίχνευση φορέα</a:t>
                      </a:r>
                      <a:r>
                        <a:rPr lang="el-GR" sz="2000" baseline="0" dirty="0" smtClean="0"/>
                        <a:t> – έγκυρα δεδομένα (</a:t>
                      </a:r>
                      <a:r>
                        <a:rPr lang="en-US" sz="2000" baseline="0" dirty="0" smtClean="0"/>
                        <a:t>ECRSDV)</a:t>
                      </a:r>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ECOL</a:t>
                      </a:r>
                      <a:endParaRPr lang="en-US" sz="2000" noProof="0" dirty="0"/>
                    </a:p>
                  </a:txBody>
                  <a:tcPr>
                    <a:lnR w="12700" cap="flat" cmpd="sng" algn="ctr">
                      <a:solidFill>
                        <a:schemeClr val="tx1"/>
                      </a:solidFill>
                      <a:prstDash val="solid"/>
                      <a:round/>
                      <a:headEnd type="none" w="med" len="med"/>
                      <a:tailEnd type="none" w="med" len="med"/>
                    </a:lnR>
                  </a:tcPr>
                </a:tc>
                <a:tc>
                  <a:txBody>
                    <a:bodyPr/>
                    <a:lstStyle/>
                    <a:p>
                      <a:r>
                        <a:rPr lang="el-GR" sz="2000" dirty="0" smtClean="0"/>
                        <a:t>Ανίχνευση</a:t>
                      </a:r>
                      <a:r>
                        <a:rPr lang="el-GR" sz="2000" baseline="0" dirty="0" smtClean="0"/>
                        <a:t> σύγκρουσης</a:t>
                      </a:r>
                      <a:endParaRPr lang="el-GR"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ERXDIV</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Έγκυρα δεδομένα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ERX0 – ERX3</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Λήψη δεδομένων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000" dirty="0" smtClean="0"/>
                        <a:t>ERX0-1 </a:t>
                      </a:r>
                      <a:r>
                        <a:rPr lang="el-GR" sz="2000" dirty="0" smtClean="0"/>
                        <a:t>λήψη 2 </a:t>
                      </a:r>
                      <a:r>
                        <a:rPr lang="en-US" sz="2000" dirty="0" smtClean="0"/>
                        <a:t>bit</a:t>
                      </a:r>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ERXER</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Ένδειξη σφάλματος στη λήψη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dirty="0" smtClean="0"/>
                        <a:t>Σφάλμα</a:t>
                      </a:r>
                      <a:r>
                        <a:rPr lang="el-GR" sz="2000" baseline="0" dirty="0" smtClean="0"/>
                        <a:t> λήψης</a:t>
                      </a:r>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ERXCK</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Ρολόι δέκτη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ETXEN</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Επίτρεψη</a:t>
                      </a:r>
                      <a:r>
                        <a:rPr lang="el-GR" sz="2000" baseline="0" dirty="0" smtClean="0"/>
                        <a:t> εκπομπής</a:t>
                      </a:r>
                      <a:endParaRPr lang="el-GR"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dirty="0" smtClean="0"/>
                        <a:t>Επίτρεψη εκπομπής</a:t>
                      </a:r>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ETX0 – ETX3</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Εκπομπή δεδομένων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000" dirty="0" smtClean="0"/>
                        <a:t>ETX0-1 </a:t>
                      </a:r>
                      <a:r>
                        <a:rPr lang="el-GR" sz="2000" dirty="0" smtClean="0"/>
                        <a:t>αποστολή</a:t>
                      </a:r>
                      <a:r>
                        <a:rPr lang="el-GR" sz="2000" baseline="0" dirty="0" smtClean="0"/>
                        <a:t> 2 </a:t>
                      </a:r>
                      <a:r>
                        <a:rPr lang="en-US" sz="2000" baseline="0" dirty="0" smtClean="0"/>
                        <a:t>bit</a:t>
                      </a:r>
                      <a:endParaRPr lang="el-GR" sz="2000" dirty="0"/>
                    </a:p>
                  </a:txBody>
                  <a:tcPr>
                    <a:lnL w="12700" cap="flat" cmpd="sng" algn="ctr">
                      <a:solidFill>
                        <a:schemeClr val="tx1"/>
                      </a:solidFill>
                      <a:prstDash val="solid"/>
                      <a:round/>
                      <a:headEnd type="none" w="med" len="med"/>
                      <a:tailEnd type="none" w="med" len="med"/>
                    </a:lnL>
                  </a:tcPr>
                </a:tc>
              </a:tr>
              <a:tr h="370840">
                <a:tc>
                  <a:txBody>
                    <a:bodyPr/>
                    <a:lstStyle/>
                    <a:p>
                      <a:r>
                        <a:rPr lang="en-US" sz="2000" noProof="0" dirty="0" smtClean="0"/>
                        <a:t>ETXER</a:t>
                      </a:r>
                      <a:endParaRPr lang="en-US" sz="2000" noProof="0" dirty="0"/>
                    </a:p>
                  </a:txBody>
                  <a:tcP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000" dirty="0" smtClean="0"/>
                        <a:t>Ένδειξη σφάλματος εκπομπής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dirty="0"/>
                    </a:p>
                  </a:txBody>
                  <a:tcPr>
                    <a:lnL w="12700" cap="flat" cmpd="sng" algn="ctr">
                      <a:solidFill>
                        <a:schemeClr val="tx1"/>
                      </a:solidFill>
                      <a:prstDash val="solid"/>
                      <a:round/>
                      <a:headEnd type="none" w="med" len="med"/>
                      <a:tailEnd type="none" w="med" len="med"/>
                    </a:lnL>
                  </a:tcPr>
                </a:tc>
              </a:tr>
            </a:tbl>
          </a:graphicData>
        </a:graphic>
      </p:graphicFrame>
      <p:sp>
        <p:nvSpPr>
          <p:cNvPr id="2"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36901045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Δομή ενός πακέτου </a:t>
            </a:r>
            <a:r>
              <a:rPr lang="en-US" b="1" dirty="0" smtClean="0"/>
              <a:t>MAC </a:t>
            </a:r>
            <a:r>
              <a:rPr lang="el-GR" b="1" dirty="0" smtClean="0"/>
              <a:t>επιπέδου</a:t>
            </a:r>
            <a:endParaRPr lang="el-GR" b="1" dirty="0"/>
          </a:p>
        </p:txBody>
      </p:sp>
      <p:graphicFrame>
        <p:nvGraphicFramePr>
          <p:cNvPr id="4" name="Θέση περιεχομένου 1" descr="Πίνακας. &#10;Πρώτη στήλη. Πρόθεμα, εναλλάξ 0 και 1 και ένδειξη αρχής sfd μέχρι 8 bytes.  Δεύτερη στήλη. Πλαίσιο frame. Διεύθυνση παραλήπτη d a 6 bytes. Διεύθυνση αποστολέα s a 6 bytes. Μήκος, τύπος lt 2 bytes. Llc δεδομένα. Συμπλήρωμα rad. Έλεγχος fcs 2 bytes."/>
          <p:cNvGraphicFramePr>
            <a:graphicFrameLocks noGrp="1"/>
          </p:cNvGraphicFramePr>
          <p:nvPr>
            <p:ph idx="1"/>
            <p:custDataLst>
              <p:tags r:id="rId2"/>
            </p:custDataLst>
            <p:extLst>
              <p:ext uri="{D42A27DB-BD31-4B8C-83A1-F6EECF244321}">
                <p14:modId xmlns:p14="http://schemas.microsoft.com/office/powerpoint/2010/main" val="3854782543"/>
              </p:ext>
            </p:extLst>
          </p:nvPr>
        </p:nvGraphicFramePr>
        <p:xfrm>
          <a:off x="323528" y="1988840"/>
          <a:ext cx="8568952" cy="3240361"/>
        </p:xfrm>
        <a:graphic>
          <a:graphicData uri="http://schemas.openxmlformats.org/drawingml/2006/table">
            <a:tbl>
              <a:tblPr firstRow="1" bandRow="1">
                <a:tableStyleId>{7E9639D4-E3E2-4D34-9284-5A2195B3D0D7}</a:tableStyleId>
              </a:tblPr>
              <a:tblGrid>
                <a:gridCol w="1440160"/>
                <a:gridCol w="1273176"/>
                <a:gridCol w="1247104"/>
                <a:gridCol w="1080120"/>
                <a:gridCol w="1099364"/>
                <a:gridCol w="1441054"/>
                <a:gridCol w="987974"/>
              </a:tblGrid>
              <a:tr h="1198490">
                <a:tc>
                  <a:txBody>
                    <a:bodyPr/>
                    <a:lstStyle/>
                    <a:p>
                      <a:pPr algn="ctr"/>
                      <a:r>
                        <a:rPr lang="el-GR" sz="2400" spc="-150" dirty="0" smtClean="0"/>
                        <a:t>Πρόθεμα</a:t>
                      </a:r>
                      <a:r>
                        <a:rPr lang="en-US" sz="2400" spc="-150" dirty="0" smtClean="0"/>
                        <a:t> </a:t>
                      </a:r>
                      <a:r>
                        <a:rPr lang="el-GR" sz="2400" spc="-150" dirty="0" smtClean="0"/>
                        <a:t>(</a:t>
                      </a:r>
                      <a:r>
                        <a:rPr lang="en-US" sz="2400" spc="-150" dirty="0" smtClean="0"/>
                        <a:t>Preamble)</a:t>
                      </a:r>
                      <a:endParaRPr lang="el-GR" sz="2400" spc="-150" dirty="0"/>
                    </a:p>
                  </a:txBody>
                  <a:tcPr anchor="ctr">
                    <a:lnR w="12700" cap="flat" cmpd="sng" algn="ctr">
                      <a:solidFill>
                        <a:schemeClr val="bg1"/>
                      </a:solidFill>
                      <a:prstDash val="solid"/>
                      <a:round/>
                      <a:headEnd type="none" w="med" len="med"/>
                      <a:tailEnd type="none" w="med" len="med"/>
                    </a:lnR>
                  </a:tcPr>
                </a:tc>
                <a:tc gridSpan="6">
                  <a:txBody>
                    <a:bodyPr/>
                    <a:lstStyle/>
                    <a:p>
                      <a:pPr algn="l"/>
                      <a:r>
                        <a:rPr lang="el-GR" sz="2400" spc="-150" dirty="0" smtClean="0"/>
                        <a:t>Πλαίσιο </a:t>
                      </a:r>
                      <a:r>
                        <a:rPr lang="en-US" sz="2400" spc="-150" dirty="0" smtClean="0"/>
                        <a:t>(Frame)</a:t>
                      </a:r>
                      <a:endParaRPr lang="el-GR" sz="2400" spc="-150" dirty="0"/>
                    </a:p>
                  </a:txBody>
                  <a:tcPr anchor="ctr">
                    <a:lnL w="12700" cap="flat" cmpd="sng" algn="ctr">
                      <a:solidFill>
                        <a:schemeClr val="bg1"/>
                      </a:solidFill>
                      <a:prstDash val="solid"/>
                      <a:round/>
                      <a:headEnd type="none" w="med" len="med"/>
                      <a:tailEnd type="none" w="med" len="med"/>
                    </a:lnL>
                  </a:tcPr>
                </a:tc>
                <a:tc hMerge="1">
                  <a:txBody>
                    <a:bodyPr/>
                    <a:lstStyle/>
                    <a:p>
                      <a:endParaRPr lang="el-GR"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hMerge="1">
                  <a:txBody>
                    <a:bodyPr/>
                    <a:lstStyle/>
                    <a:p>
                      <a:endParaRPr lang="el-GR"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hMerge="1">
                  <a:txBody>
                    <a:bodyPr/>
                    <a:lstStyle/>
                    <a:p>
                      <a:endParaRPr lang="el-GR"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hMerge="1">
                  <a:txBody>
                    <a:bodyPr/>
                    <a:lstStyle/>
                    <a:p>
                      <a:endParaRPr lang="el-GR"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hMerge="1">
                  <a:txBody>
                    <a:bodyPr/>
                    <a:lstStyle/>
                    <a:p>
                      <a:endParaRPr lang="el-GR" dirty="0"/>
                    </a:p>
                  </a:txBody>
                  <a:tcPr>
                    <a:lnL w="12700" cap="flat" cmpd="sng" algn="ctr">
                      <a:solidFill>
                        <a:schemeClr val="bg1"/>
                      </a:solidFill>
                      <a:prstDash val="solid"/>
                      <a:round/>
                      <a:headEnd type="none" w="med" len="med"/>
                      <a:tailEnd type="none" w="med" len="med"/>
                    </a:lnL>
                  </a:tcPr>
                </a:tc>
              </a:tr>
              <a:tr h="1464820">
                <a:tc>
                  <a:txBody>
                    <a:bodyPr/>
                    <a:lstStyle/>
                    <a:p>
                      <a:r>
                        <a:rPr lang="el-GR" sz="2000" spc="-150" dirty="0" smtClean="0"/>
                        <a:t>Εναλλάξ 0 και 1 και ένδειξη αρχής </a:t>
                      </a:r>
                      <a:r>
                        <a:rPr lang="en-US" sz="2000" spc="-150" dirty="0" smtClean="0"/>
                        <a:t>(SFD)</a:t>
                      </a:r>
                      <a:endParaRPr lang="el-GR" sz="2000" spc="-150" dirty="0"/>
                    </a:p>
                  </a:txBody>
                  <a:tcPr>
                    <a:lnR w="12700" cap="flat" cmpd="sng" algn="ctr">
                      <a:solidFill>
                        <a:schemeClr val="tx1"/>
                      </a:solidFill>
                      <a:prstDash val="solid"/>
                      <a:round/>
                      <a:headEnd type="none" w="med" len="med"/>
                      <a:tailEnd type="none" w="med" len="med"/>
                    </a:lnR>
                  </a:tcPr>
                </a:tc>
                <a:tc>
                  <a:txBody>
                    <a:bodyPr/>
                    <a:lstStyle/>
                    <a:p>
                      <a:r>
                        <a:rPr lang="el-GR" sz="2000" spc="-150" dirty="0" smtClean="0"/>
                        <a:t>Διεύθυνση παραλήπτη </a:t>
                      </a:r>
                      <a:r>
                        <a:rPr lang="en-US" sz="2000" spc="-150" dirty="0" smtClean="0"/>
                        <a:t>(DA)</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spc="-150" dirty="0" smtClean="0"/>
                        <a:t>Διεύθυνση Αποστολέα (</a:t>
                      </a:r>
                      <a:r>
                        <a:rPr lang="en-US" sz="2000" spc="-150" dirty="0" smtClean="0"/>
                        <a:t>SA)</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spc="-150" dirty="0" smtClean="0"/>
                        <a:t>Μήκος, Τύπος </a:t>
                      </a:r>
                      <a:r>
                        <a:rPr lang="en-US" sz="2000" spc="-150" dirty="0" smtClean="0"/>
                        <a:t>(LT)</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000" spc="-150" dirty="0" smtClean="0"/>
                        <a:t>LLC</a:t>
                      </a:r>
                      <a:r>
                        <a:rPr lang="el-GR" sz="2000" spc="-150" dirty="0" smtClean="0"/>
                        <a:t> δεδομένα</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spc="-150" dirty="0" smtClean="0"/>
                        <a:t>Συμπλήρωμα</a:t>
                      </a:r>
                      <a:r>
                        <a:rPr lang="el-GR" sz="2000" spc="-150" baseline="0" dirty="0" smtClean="0"/>
                        <a:t> </a:t>
                      </a:r>
                      <a:r>
                        <a:rPr lang="en-US" sz="2000" spc="-150" baseline="0" dirty="0" smtClean="0"/>
                        <a:t>RAD</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l-GR" sz="2000" spc="-150" dirty="0" smtClean="0"/>
                        <a:t>Έλεγχος </a:t>
                      </a:r>
                      <a:r>
                        <a:rPr lang="en-US" sz="2000" spc="-150" dirty="0" smtClean="0"/>
                        <a:t>FCS</a:t>
                      </a:r>
                      <a:endParaRPr lang="el-GR" sz="2000" spc="-150" dirty="0"/>
                    </a:p>
                  </a:txBody>
                  <a:tcPr>
                    <a:lnL w="12700" cap="flat" cmpd="sng" algn="ctr">
                      <a:solidFill>
                        <a:schemeClr val="tx1"/>
                      </a:solidFill>
                      <a:prstDash val="solid"/>
                      <a:round/>
                      <a:headEnd type="none" w="med" len="med"/>
                      <a:tailEnd type="none" w="med" len="med"/>
                    </a:lnL>
                  </a:tcPr>
                </a:tc>
              </a:tr>
              <a:tr h="577051">
                <a:tc>
                  <a:txBody>
                    <a:bodyPr/>
                    <a:lstStyle/>
                    <a:p>
                      <a:r>
                        <a:rPr lang="el-GR" sz="2000" spc="-150" dirty="0" smtClean="0"/>
                        <a:t>Μέχρι 8 </a:t>
                      </a:r>
                      <a:r>
                        <a:rPr lang="en-US" sz="2000" spc="-150" dirty="0" smtClean="0"/>
                        <a:t>bytes</a:t>
                      </a:r>
                      <a:endParaRPr lang="el-GR" sz="2000" spc="-150" dirty="0"/>
                    </a:p>
                  </a:txBody>
                  <a:tcPr>
                    <a:lnR w="12700" cap="flat" cmpd="sng" algn="ctr">
                      <a:solidFill>
                        <a:schemeClr val="tx1"/>
                      </a:solidFill>
                      <a:prstDash val="solid"/>
                      <a:round/>
                      <a:headEnd type="none" w="med" len="med"/>
                      <a:tailEnd type="none" w="med" len="med"/>
                    </a:lnR>
                  </a:tcPr>
                </a:tc>
                <a:tc>
                  <a:txBody>
                    <a:bodyPr/>
                    <a:lstStyle/>
                    <a:p>
                      <a:r>
                        <a:rPr lang="en-US" sz="2000" spc="-150" dirty="0" smtClean="0"/>
                        <a:t>6 bytes</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000" spc="-150" dirty="0" smtClean="0"/>
                        <a:t>6 bytes</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000" spc="-150" dirty="0" smtClean="0"/>
                        <a:t>2 bytes</a:t>
                      </a:r>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l-GR" sz="2000" spc="-1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000" spc="-150" dirty="0" smtClean="0"/>
                        <a:t>2 bytes</a:t>
                      </a:r>
                      <a:endParaRPr lang="el-GR" sz="2000" spc="-150" dirty="0"/>
                    </a:p>
                  </a:txBody>
                  <a:tcPr>
                    <a:lnL w="12700" cap="flat" cmpd="sng" algn="ctr">
                      <a:solidFill>
                        <a:schemeClr val="tx1"/>
                      </a:solidFill>
                      <a:prstDash val="solid"/>
                      <a:round/>
                      <a:headEnd type="none" w="med" len="med"/>
                      <a:tailEnd type="none" w="med" len="med"/>
                    </a:lnL>
                  </a:tcPr>
                </a:tc>
              </a:tr>
            </a:tbl>
          </a:graphicData>
        </a:graphic>
      </p:graphicFrame>
      <p:sp>
        <p:nvSpPr>
          <p:cNvPr id="3"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11</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cstate="print">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458008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Καταχωρητές </a:t>
            </a:r>
            <a:r>
              <a:rPr lang="en-US" b="1" dirty="0" smtClean="0"/>
              <a:t/>
            </a:r>
            <a:br>
              <a:rPr lang="en-US" b="1" dirty="0" smtClean="0"/>
            </a:br>
            <a:r>
              <a:rPr lang="el-GR" b="1" dirty="0" smtClean="0"/>
              <a:t>ελέγχου ⁄ κατάστασης </a:t>
            </a:r>
            <a:r>
              <a:rPr lang="en-US" b="1" dirty="0" smtClean="0"/>
              <a:t>EMAC</a:t>
            </a:r>
            <a:endParaRPr lang="el-GR" b="1" dirty="0"/>
          </a:p>
        </p:txBody>
      </p:sp>
      <p:graphicFrame>
        <p:nvGraphicFramePr>
          <p:cNvPr id="4" name="Θέση περιεχομένου 1" descr="Πίνακας. &#10;Πρώτη γραμμή. Offset, 0x00. Όνομα, eth ctl. Περιγραφή, γενικός έλεγχος.&#10;Δεύτερη γραμμή. Offset, 0x04. Όνομα, eth cfg. Περιγραφή, διαμόρφωση.&#10;Τρίτη γραμμή. Offset, 0x08. Όνομα, eth sr. Περιγραφή, κατάσταση.&#10;Τέταρτη γραμμή. Offset, 0x0c. Όνομα, eth tar. Περιγραφή, διεύθυνση των δεδομένων προς αποστολή.&#10;Πέμπτη γραμμή. Offset, 0x10. Όνομα, eth tcr. Περιγραφή, έλεγχος αποστολής.&#10;Έκτη γραμμή. Offset, 0x14. Όνομα, eth tsr. Περιγραφή, κατάσταση αποστολής.&#10;Έβδομη γραμμή. Offset, 0x18. Όνομα, eth rbqp. Περιγραφή, διεύθυνση της αρχής buffer, για αποθήκευση των δεδομένων που φτάνουν.&#10;Όγδοη γραμμή. Offset, 0x20. Όνομα, eth rsr. Περιγραφή, κατάσταση λήψης.&#10;Ένατη γραμμή. Offset, 0x24. Όνομα, eth isr. Περιγραφή, κατάσταση διακοπών.&#10;Δέκατη γραμμή. Offset, 0x28. Όνομα, eth ier. Περιγραφή, επίτρεψη διακοπών.&#10;Ενδέκατη γραμμή. Offset, 0x2c. Όνομα, eth idr. Περιγραφή, απαγόρευση διακοπών.&#10;Δωδέκατη γραμμή. Offset, 0x30. Όνομα, eth imr. Περιγραφή, κατάσταση επίτρεψης - απαγόρευσης διακοπών.&#10;Δέκατη τριτή γραμμή. Offset, 0x34. Όνομα, eth man. Περιγραφή, για θέματα συντήρησης.&#10;&#10;"/>
          <p:cNvGraphicFramePr>
            <a:graphicFrameLocks noGrp="1"/>
          </p:cNvGraphicFramePr>
          <p:nvPr>
            <p:ph idx="1"/>
            <p:custDataLst>
              <p:tags r:id="rId1"/>
            </p:custDataLst>
            <p:extLst>
              <p:ext uri="{D42A27DB-BD31-4B8C-83A1-F6EECF244321}">
                <p14:modId xmlns:p14="http://schemas.microsoft.com/office/powerpoint/2010/main" val="4198861159"/>
              </p:ext>
            </p:extLst>
          </p:nvPr>
        </p:nvGraphicFramePr>
        <p:xfrm>
          <a:off x="827584" y="1556792"/>
          <a:ext cx="7499176" cy="4709160"/>
        </p:xfrm>
        <a:graphic>
          <a:graphicData uri="http://schemas.openxmlformats.org/drawingml/2006/table">
            <a:tbl>
              <a:tblPr firstRow="1" bandRow="1">
                <a:tableStyleId>{7E9639D4-E3E2-4D34-9284-5A2195B3D0D7}</a:tableStyleId>
              </a:tblPr>
              <a:tblGrid>
                <a:gridCol w="886714"/>
                <a:gridCol w="1352868"/>
                <a:gridCol w="5259594"/>
              </a:tblGrid>
              <a:tr h="318558">
                <a:tc>
                  <a:txBody>
                    <a:bodyPr/>
                    <a:lstStyle/>
                    <a:p>
                      <a:pPr>
                        <a:lnSpc>
                          <a:spcPct val="75000"/>
                        </a:lnSpc>
                      </a:pPr>
                      <a:r>
                        <a:rPr lang="en-US" sz="2000" noProof="0" dirty="0" smtClean="0"/>
                        <a:t>Offset</a:t>
                      </a:r>
                      <a:endParaRPr lang="en-US" sz="2000" noProof="0" dirty="0"/>
                    </a:p>
                  </a:txBody>
                  <a:tcPr anchor="ctr">
                    <a:lnR w="12700" cap="flat" cmpd="sng" algn="ctr">
                      <a:solidFill>
                        <a:schemeClr val="bg1"/>
                      </a:solidFill>
                      <a:prstDash val="solid"/>
                      <a:round/>
                      <a:headEnd type="none" w="med" len="med"/>
                      <a:tailEnd type="none" w="med" len="med"/>
                    </a:lnR>
                  </a:tcPr>
                </a:tc>
                <a:tc>
                  <a:txBody>
                    <a:bodyPr/>
                    <a:lstStyle/>
                    <a:p>
                      <a:pPr>
                        <a:lnSpc>
                          <a:spcPct val="75000"/>
                        </a:lnSpc>
                      </a:pPr>
                      <a:r>
                        <a:rPr lang="el-GR" sz="2000" dirty="0" smtClean="0"/>
                        <a:t>Όνομα</a:t>
                      </a:r>
                      <a:endParaRPr lang="el-GR" sz="2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nSpc>
                          <a:spcPct val="75000"/>
                        </a:lnSpc>
                      </a:pPr>
                      <a:r>
                        <a:rPr lang="el-GR" sz="2000" dirty="0" smtClean="0"/>
                        <a:t>Περιγραφή καταχωρητή</a:t>
                      </a:r>
                      <a:endParaRPr lang="el-GR" sz="2000" dirty="0"/>
                    </a:p>
                  </a:txBody>
                  <a:tcPr anchor="ctr">
                    <a:lnL w="12700" cap="flat" cmpd="sng" algn="ctr">
                      <a:solidFill>
                        <a:schemeClr val="bg1"/>
                      </a:solidFill>
                      <a:prstDash val="solid"/>
                      <a:round/>
                      <a:headEnd type="none" w="med" len="med"/>
                      <a:tailEnd type="none" w="med" len="med"/>
                    </a:lnL>
                  </a:tcPr>
                </a:tc>
              </a:tr>
              <a:tr h="318558">
                <a:tc>
                  <a:txBody>
                    <a:bodyPr/>
                    <a:lstStyle/>
                    <a:p>
                      <a:pPr>
                        <a:lnSpc>
                          <a:spcPct val="75000"/>
                        </a:lnSpc>
                      </a:pPr>
                      <a:r>
                        <a:rPr lang="en-US" sz="2000" dirty="0" smtClean="0"/>
                        <a:t>0x00</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ETH_CTL</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nSpc>
                          <a:spcPct val="75000"/>
                        </a:lnSpc>
                      </a:pPr>
                      <a:r>
                        <a:rPr lang="el-GR" sz="2000" dirty="0" smtClean="0"/>
                        <a:t>Γενικός έλεγχος</a:t>
                      </a:r>
                      <a:endParaRPr lang="el-GR" sz="2000" dirty="0"/>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0x04</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ETH_CFG</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nSpc>
                          <a:spcPct val="75000"/>
                        </a:lnSpc>
                      </a:pPr>
                      <a:r>
                        <a:rPr lang="el-GR" sz="2000" dirty="0" smtClean="0"/>
                        <a:t>Διαμόρφωση</a:t>
                      </a:r>
                      <a:endParaRPr lang="el-GR" sz="2000" dirty="0"/>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0x08</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ETH_SR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nSpc>
                          <a:spcPct val="75000"/>
                        </a:lnSpc>
                      </a:pPr>
                      <a:r>
                        <a:rPr lang="el-GR" sz="2000" dirty="0" smtClean="0"/>
                        <a:t>Κατάσταση</a:t>
                      </a:r>
                      <a:endParaRPr lang="el-GR" sz="2000" dirty="0"/>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0x0C</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ETH_TAR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nSpc>
                          <a:spcPct val="75000"/>
                        </a:lnSpc>
                      </a:pPr>
                      <a:r>
                        <a:rPr lang="el-GR" sz="2000" dirty="0" smtClean="0"/>
                        <a:t>Διεύθυνση των δεδομένων προς αποστολή</a:t>
                      </a:r>
                      <a:endParaRPr lang="el-GR" sz="2000" dirty="0"/>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0x10</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ETH_TCR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Έλεγχος αποστολής</a:t>
                      </a:r>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0x14</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ETH_TSR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Κατάσταση αποστολής</a:t>
                      </a:r>
                    </a:p>
                  </a:txBody>
                  <a:tcPr anchor="ctr">
                    <a:lnL w="12700" cap="flat" cmpd="sng" algn="ctr">
                      <a:solidFill>
                        <a:schemeClr val="tx1"/>
                      </a:solidFill>
                      <a:prstDash val="solid"/>
                      <a:round/>
                      <a:headEnd type="none" w="med" len="med"/>
                      <a:tailEnd type="none" w="med" len="med"/>
                    </a:lnL>
                  </a:tcPr>
                </a:tc>
              </a:tr>
              <a:tr h="539268">
                <a:tc>
                  <a:txBody>
                    <a:bodyPr/>
                    <a:lstStyle/>
                    <a:p>
                      <a:pPr>
                        <a:lnSpc>
                          <a:spcPct val="75000"/>
                        </a:lnSpc>
                      </a:pPr>
                      <a:r>
                        <a:rPr lang="en-US" sz="2000" dirty="0" smtClean="0"/>
                        <a:t>0x18</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ETH_RBQP</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Διεύθυνση της αρχής </a:t>
                      </a:r>
                      <a:r>
                        <a:rPr lang="en-US" sz="2000" dirty="0" smtClean="0"/>
                        <a:t>buffer </a:t>
                      </a:r>
                      <a:r>
                        <a:rPr lang="el-GR" sz="2000" dirty="0" smtClean="0"/>
                        <a:t>για αποθήκευση των</a:t>
                      </a:r>
                      <a:r>
                        <a:rPr lang="el-GR" sz="2000" baseline="0" dirty="0" smtClean="0"/>
                        <a:t> δεδομένων που φτάνουν</a:t>
                      </a:r>
                      <a:endParaRPr lang="el-GR" sz="2000" dirty="0" smtClean="0"/>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0x20</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ETH_RSR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Κατάσταση λήψης</a:t>
                      </a:r>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0x24</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ETH_ISR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Κατάσταση διακοπών</a:t>
                      </a:r>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0x28</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ETH_IER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Επίτρεψη διακοπών</a:t>
                      </a:r>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0x2C</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ETH_IDR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Απαγόρευση διακοπών</a:t>
                      </a:r>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0x30</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ETH_IMR</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75000"/>
                        </a:lnSpc>
                        <a:spcBef>
                          <a:spcPts val="0"/>
                        </a:spcBef>
                        <a:spcAft>
                          <a:spcPts val="0"/>
                        </a:spcAft>
                        <a:buClrTx/>
                        <a:buSzTx/>
                        <a:buFontTx/>
                        <a:buNone/>
                        <a:tabLst/>
                        <a:defRPr/>
                      </a:pPr>
                      <a:r>
                        <a:rPr lang="el-GR" sz="2000" dirty="0" smtClean="0"/>
                        <a:t>Κατάσταση </a:t>
                      </a:r>
                      <a:r>
                        <a:rPr lang="el-GR" sz="2000" dirty="0" err="1" smtClean="0"/>
                        <a:t>επίτρεψης</a:t>
                      </a:r>
                      <a:r>
                        <a:rPr lang="el-GR" sz="2000" dirty="0" smtClean="0"/>
                        <a:t> / απαγόρευσης διακοπών</a:t>
                      </a:r>
                    </a:p>
                  </a:txBody>
                  <a:tcPr anchor="ctr">
                    <a:lnL w="12700" cap="flat" cmpd="sng" algn="ctr">
                      <a:solidFill>
                        <a:schemeClr val="tx1"/>
                      </a:solidFill>
                      <a:prstDash val="solid"/>
                      <a:round/>
                      <a:headEnd type="none" w="med" len="med"/>
                      <a:tailEnd type="none" w="med" len="med"/>
                    </a:lnL>
                  </a:tcPr>
                </a:tc>
              </a:tr>
              <a:tr h="318558">
                <a:tc>
                  <a:txBody>
                    <a:bodyPr/>
                    <a:lstStyle/>
                    <a:p>
                      <a:pPr>
                        <a:lnSpc>
                          <a:spcPct val="75000"/>
                        </a:lnSpc>
                      </a:pPr>
                      <a:r>
                        <a:rPr lang="en-US" sz="2000" dirty="0" smtClean="0"/>
                        <a:t>0x34</a:t>
                      </a:r>
                      <a:endParaRPr lang="el-GR" sz="2000" dirty="0"/>
                    </a:p>
                  </a:txBody>
                  <a:tcPr anchor="ctr">
                    <a:lnR w="12700" cap="flat" cmpd="sng" algn="ctr">
                      <a:solidFill>
                        <a:schemeClr val="tx1"/>
                      </a:solidFill>
                      <a:prstDash val="solid"/>
                      <a:round/>
                      <a:headEnd type="none" w="med" len="med"/>
                      <a:tailEnd type="none" w="med" len="med"/>
                    </a:lnR>
                  </a:tcPr>
                </a:tc>
                <a:tc>
                  <a:txBody>
                    <a:bodyPr/>
                    <a:lstStyle/>
                    <a:p>
                      <a:pPr>
                        <a:lnSpc>
                          <a:spcPct val="75000"/>
                        </a:lnSpc>
                      </a:pPr>
                      <a:r>
                        <a:rPr lang="en-US" sz="2000" dirty="0" smtClean="0"/>
                        <a:t>ETH_MAN</a:t>
                      </a:r>
                      <a:endParaRPr lang="el-G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nSpc>
                          <a:spcPct val="75000"/>
                        </a:lnSpc>
                      </a:pPr>
                      <a:r>
                        <a:rPr lang="el-GR" sz="2000" dirty="0" smtClean="0"/>
                        <a:t>Για θέματα συντήρησης</a:t>
                      </a:r>
                      <a:endParaRPr lang="el-GR" sz="2000" dirty="0"/>
                    </a:p>
                  </a:txBody>
                  <a:tcPr anchor="ctr">
                    <a:lnL w="12700" cap="flat" cmpd="sng" algn="ctr">
                      <a:solidFill>
                        <a:schemeClr val="tx1"/>
                      </a:solidFill>
                      <a:prstDash val="solid"/>
                      <a:round/>
                      <a:headEnd type="none" w="med" len="med"/>
                      <a:tailEnd type="none" w="med" len="med"/>
                    </a:lnL>
                  </a:tcPr>
                </a:tc>
              </a:tr>
            </a:tbl>
          </a:graphicData>
        </a:graphic>
      </p:graphicFrame>
      <p:sp>
        <p:nvSpPr>
          <p:cNvPr id="3"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935619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t>Καταχωρητής</a:t>
            </a:r>
            <a:r>
              <a:rPr lang="el-GR" b="1" dirty="0" smtClean="0"/>
              <a:t> Ελέγχου</a:t>
            </a:r>
            <a:endParaRPr lang="el-GR" b="1" dirty="0">
              <a:solidFill>
                <a:srgbClr val="FF0000"/>
              </a:solidFill>
            </a:endParaRPr>
          </a:p>
        </p:txBody>
      </p:sp>
      <p:sp>
        <p:nvSpPr>
          <p:cNvPr id="3" name="Θέση περιεχομένου 1"/>
          <p:cNvSpPr>
            <a:spLocks noGrp="1"/>
          </p:cNvSpPr>
          <p:nvPr>
            <p:ph idx="1"/>
            <p:custDataLst>
              <p:tags r:id="rId1"/>
            </p:custDataLst>
          </p:nvPr>
        </p:nvSpPr>
        <p:spPr>
          <a:xfrm>
            <a:off x="457200" y="1600200"/>
            <a:ext cx="8229600" cy="4637112"/>
          </a:xfrm>
        </p:spPr>
        <p:txBody>
          <a:bodyPr>
            <a:normAutofit/>
          </a:bodyPr>
          <a:lstStyle/>
          <a:p>
            <a:pPr>
              <a:spcBef>
                <a:spcPct val="0"/>
              </a:spcBef>
              <a:spcAft>
                <a:spcPts val="600"/>
              </a:spcAft>
              <a:buNone/>
            </a:pPr>
            <a:r>
              <a:rPr lang="en-US" altLang="el-GR" sz="2400" b="1" dirty="0" smtClean="0">
                <a:cs typeface="Times New Roman" pitchFamily="18" charset="0"/>
              </a:rPr>
              <a:t>  ETH_CTL</a:t>
            </a:r>
            <a:r>
              <a:rPr lang="en-US" altLang="el-GR" sz="2400" dirty="0" smtClean="0">
                <a:cs typeface="Times New Roman" pitchFamily="18" charset="0"/>
              </a:rPr>
              <a:t>:</a:t>
            </a:r>
            <a:r>
              <a:rPr lang="en-US" altLang="el-GR" sz="2400" dirty="0">
                <a:cs typeface="Times New Roman" pitchFamily="18" charset="0"/>
              </a:rPr>
              <a:t>	</a:t>
            </a:r>
            <a:r>
              <a:rPr lang="en-US" altLang="el-GR" sz="2400" dirty="0" smtClean="0">
                <a:cs typeface="Times New Roman" pitchFamily="18" charset="0"/>
              </a:rPr>
              <a:t>	</a:t>
            </a:r>
            <a:r>
              <a:rPr lang="en-US" altLang="el-GR" sz="2400" b="1" dirty="0" smtClean="0">
                <a:cs typeface="Times New Roman" pitchFamily="18" charset="0"/>
              </a:rPr>
              <a:t>Control Register</a:t>
            </a:r>
            <a:r>
              <a:rPr lang="en-US" altLang="el-GR" sz="2400" dirty="0" smtClean="0">
                <a:cs typeface="Times New Roman" pitchFamily="18" charset="0"/>
              </a:rPr>
              <a:t>.</a:t>
            </a:r>
          </a:p>
          <a:p>
            <a:pPr lvl="1">
              <a:spcBef>
                <a:spcPct val="0"/>
              </a:spcBef>
              <a:spcAft>
                <a:spcPts val="100"/>
              </a:spcAft>
              <a:buNone/>
            </a:pPr>
            <a:r>
              <a:rPr lang="en-US" altLang="el-GR" sz="2000" dirty="0" smtClean="0">
                <a:cs typeface="Times New Roman" pitchFamily="18" charset="0"/>
              </a:rPr>
              <a:t>	</a:t>
            </a:r>
            <a:r>
              <a:rPr lang="en-US" altLang="el-GR" sz="2000" b="1" dirty="0" smtClean="0">
                <a:solidFill>
                  <a:srgbClr val="0033CC"/>
                </a:solidFill>
                <a:cs typeface="Times New Roman" pitchFamily="18" charset="0"/>
              </a:rPr>
              <a:t>Bit </a:t>
            </a:r>
            <a:r>
              <a:rPr lang="en-US" altLang="el-GR" sz="2000" dirty="0" smtClean="0">
                <a:cs typeface="Times New Roman" pitchFamily="18" charset="0"/>
              </a:rPr>
              <a:t> </a:t>
            </a:r>
            <a:r>
              <a:rPr lang="en-US" altLang="el-GR" sz="2000" b="1" dirty="0" smtClean="0">
                <a:solidFill>
                  <a:srgbClr val="0033CC"/>
                </a:solidFill>
                <a:cs typeface="Times New Roman" pitchFamily="18" charset="0"/>
              </a:rPr>
              <a:t>0</a:t>
            </a:r>
            <a:r>
              <a:rPr lang="en-US" altLang="el-GR" sz="2000" dirty="0" smtClean="0">
                <a:cs typeface="Times New Roman" pitchFamily="18" charset="0"/>
              </a:rPr>
              <a:t>:	LB. Loopback</a:t>
            </a:r>
            <a:r>
              <a:rPr lang="el-GR" altLang="el-GR" sz="2000" dirty="0" smtClean="0">
                <a:cs typeface="Times New Roman" pitchFamily="18" charset="0"/>
              </a:rPr>
              <a:t> σε υψηλό επίπεδο.</a:t>
            </a:r>
            <a:endParaRPr lang="en-US" altLang="el-GR" sz="2000" dirty="0" smtClean="0">
              <a:cs typeface="Times New Roman" pitchFamily="18" charset="0"/>
            </a:endParaRPr>
          </a:p>
          <a:p>
            <a:pPr lvl="2">
              <a:spcBef>
                <a:spcPct val="0"/>
              </a:spcBef>
              <a:spcAft>
                <a:spcPts val="100"/>
              </a:spcAft>
              <a:buNone/>
            </a:pPr>
            <a:r>
              <a:rPr lang="el-GR" altLang="el-GR" sz="1200" dirty="0" smtClean="0">
                <a:cs typeface="Times New Roman" pitchFamily="18" charset="0"/>
              </a:rPr>
              <a:t>	</a:t>
            </a:r>
            <a:r>
              <a:rPr lang="el-GR" altLang="el-GR" sz="2000" b="1" dirty="0" smtClean="0">
                <a:solidFill>
                  <a:srgbClr val="0033CC"/>
                </a:solidFill>
                <a:cs typeface="Times New Roman" pitchFamily="18" charset="0"/>
              </a:rPr>
              <a:t>1</a:t>
            </a:r>
            <a:r>
              <a:rPr lang="el-GR" altLang="el-GR" sz="2000" dirty="0" smtClean="0">
                <a:cs typeface="Times New Roman" pitchFamily="18" charset="0"/>
              </a:rPr>
              <a:t>:	</a:t>
            </a:r>
            <a:r>
              <a:rPr lang="en-US" altLang="el-GR" sz="2000" dirty="0" smtClean="0">
                <a:cs typeface="Times New Roman" pitchFamily="18" charset="0"/>
              </a:rPr>
              <a:t>LBL</a:t>
            </a:r>
            <a:r>
              <a:rPr lang="el-GR" altLang="el-GR" sz="2000" dirty="0" smtClean="0">
                <a:cs typeface="Times New Roman" pitchFamily="18" charset="0"/>
              </a:rPr>
              <a:t>. </a:t>
            </a:r>
            <a:r>
              <a:rPr lang="en-US" altLang="el-GR" sz="2000" dirty="0" smtClean="0">
                <a:cs typeface="Times New Roman" pitchFamily="18" charset="0"/>
              </a:rPr>
              <a:t>Loopback</a:t>
            </a:r>
            <a:r>
              <a:rPr lang="el-GR" altLang="el-GR" sz="2000" dirty="0" smtClean="0">
                <a:cs typeface="Times New Roman" pitchFamily="18" charset="0"/>
              </a:rPr>
              <a:t> σε επίπεδο γραμμών </a:t>
            </a:r>
            <a:r>
              <a:rPr lang="en-US" altLang="el-GR" sz="2000" dirty="0" smtClean="0">
                <a:cs typeface="Times New Roman" pitchFamily="18" charset="0"/>
              </a:rPr>
              <a:t>ETX</a:t>
            </a:r>
            <a:r>
              <a:rPr lang="el-GR" altLang="el-GR" sz="2000" dirty="0" smtClean="0">
                <a:cs typeface="Times New Roman" pitchFamily="18" charset="0"/>
              </a:rPr>
              <a:t>, </a:t>
            </a:r>
            <a:r>
              <a:rPr lang="en-US" altLang="el-GR" sz="2000" dirty="0" smtClean="0">
                <a:cs typeface="Times New Roman" pitchFamily="18" charset="0"/>
              </a:rPr>
              <a:t>ERX</a:t>
            </a:r>
            <a:r>
              <a:rPr lang="el-GR" altLang="el-GR" sz="2000" dirty="0" smtClean="0">
                <a:cs typeface="Times New Roman" pitchFamily="18" charset="0"/>
              </a:rPr>
              <a:t>.</a:t>
            </a:r>
            <a:endParaRPr lang="en-US" altLang="el-GR" sz="2000" dirty="0" smtClean="0">
              <a:cs typeface="Times New Roman" pitchFamily="18" charset="0"/>
            </a:endParaRPr>
          </a:p>
          <a:p>
            <a:pPr lvl="2">
              <a:spcBef>
                <a:spcPct val="0"/>
              </a:spcBef>
              <a:spcAft>
                <a:spcPts val="100"/>
              </a:spcAft>
              <a:buNone/>
            </a:pPr>
            <a:r>
              <a:rPr lang="el-GR" altLang="el-GR" sz="1200" dirty="0" smtClean="0">
                <a:cs typeface="Times New Roman" pitchFamily="18" charset="0"/>
              </a:rPr>
              <a:t>	</a:t>
            </a:r>
            <a:r>
              <a:rPr lang="el-GR" altLang="el-GR" sz="2000" b="1" dirty="0" smtClean="0">
                <a:solidFill>
                  <a:srgbClr val="0033CC"/>
                </a:solidFill>
                <a:cs typeface="Times New Roman" pitchFamily="18" charset="0"/>
              </a:rPr>
              <a:t>2</a:t>
            </a:r>
            <a:r>
              <a:rPr lang="el-GR" altLang="el-GR" sz="2000" dirty="0" smtClean="0">
                <a:cs typeface="Times New Roman" pitchFamily="18" charset="0"/>
              </a:rPr>
              <a:t>:	</a:t>
            </a:r>
            <a:r>
              <a:rPr lang="en-US" altLang="el-GR" sz="2000" dirty="0" smtClean="0">
                <a:cs typeface="Times New Roman" pitchFamily="18" charset="0"/>
              </a:rPr>
              <a:t>RE</a:t>
            </a:r>
            <a:r>
              <a:rPr lang="el-GR" altLang="el-GR" sz="2000" dirty="0" smtClean="0">
                <a:cs typeface="Times New Roman" pitchFamily="18" charset="0"/>
              </a:rPr>
              <a:t>. Επίτρεψη λήψης.</a:t>
            </a:r>
            <a:endParaRPr lang="en-US" altLang="el-GR" sz="2000" dirty="0" smtClean="0">
              <a:cs typeface="Times New Roman" pitchFamily="18" charset="0"/>
            </a:endParaRPr>
          </a:p>
          <a:p>
            <a:pPr lvl="2">
              <a:spcBef>
                <a:spcPct val="0"/>
              </a:spcBef>
              <a:spcAft>
                <a:spcPts val="100"/>
              </a:spcAft>
              <a:buNone/>
            </a:pPr>
            <a:r>
              <a:rPr lang="el-GR" altLang="el-GR" sz="2000" dirty="0" smtClean="0">
                <a:cs typeface="Times New Roman" pitchFamily="18" charset="0"/>
              </a:rPr>
              <a:t>	</a:t>
            </a:r>
            <a:r>
              <a:rPr lang="el-GR" altLang="el-GR" sz="2000" b="1" dirty="0" smtClean="0">
                <a:solidFill>
                  <a:srgbClr val="0033CC"/>
                </a:solidFill>
                <a:cs typeface="Times New Roman" pitchFamily="18" charset="0"/>
              </a:rPr>
              <a:t>3</a:t>
            </a:r>
            <a:r>
              <a:rPr lang="el-GR" altLang="el-GR" sz="2000" dirty="0" smtClean="0">
                <a:cs typeface="Times New Roman" pitchFamily="18" charset="0"/>
              </a:rPr>
              <a:t>:	</a:t>
            </a:r>
            <a:r>
              <a:rPr lang="en-US" altLang="el-GR" sz="2000" dirty="0" smtClean="0">
                <a:cs typeface="Times New Roman" pitchFamily="18" charset="0"/>
              </a:rPr>
              <a:t>TE</a:t>
            </a:r>
            <a:r>
              <a:rPr lang="el-GR" altLang="el-GR" sz="2000" dirty="0" smtClean="0">
                <a:cs typeface="Times New Roman" pitchFamily="18" charset="0"/>
              </a:rPr>
              <a:t>. Επίτρεψη αποστολής.</a:t>
            </a:r>
            <a:endParaRPr lang="en-US" altLang="el-GR" sz="2000" dirty="0" smtClean="0">
              <a:cs typeface="Times New Roman" pitchFamily="18" charset="0"/>
            </a:endParaRPr>
          </a:p>
          <a:p>
            <a:pPr lvl="2">
              <a:spcBef>
                <a:spcPct val="0"/>
              </a:spcBef>
              <a:spcAft>
                <a:spcPts val="100"/>
              </a:spcAft>
              <a:buNone/>
            </a:pPr>
            <a:r>
              <a:rPr lang="el-GR" altLang="el-GR" sz="1200" dirty="0" smtClean="0">
                <a:cs typeface="Times New Roman" pitchFamily="18" charset="0"/>
              </a:rPr>
              <a:t>	</a:t>
            </a:r>
            <a:r>
              <a:rPr lang="el-GR" altLang="el-GR" sz="2000" b="1" dirty="0" smtClean="0">
                <a:solidFill>
                  <a:srgbClr val="0033CC"/>
                </a:solidFill>
                <a:cs typeface="Times New Roman" pitchFamily="18" charset="0"/>
              </a:rPr>
              <a:t>4</a:t>
            </a:r>
            <a:r>
              <a:rPr lang="el-GR" altLang="el-GR" sz="2000" dirty="0" smtClean="0">
                <a:cs typeface="Times New Roman" pitchFamily="18" charset="0"/>
              </a:rPr>
              <a:t>:	</a:t>
            </a:r>
            <a:r>
              <a:rPr lang="en-US" altLang="el-GR" sz="2000" dirty="0" smtClean="0">
                <a:cs typeface="Times New Roman" pitchFamily="18" charset="0"/>
              </a:rPr>
              <a:t>MPE</a:t>
            </a:r>
            <a:r>
              <a:rPr lang="el-GR" altLang="el-GR" sz="2000" dirty="0" smtClean="0">
                <a:cs typeface="Times New Roman" pitchFamily="18" charset="0"/>
              </a:rPr>
              <a:t>. Επίτρεψη ειδικής διαχείρισης</a:t>
            </a:r>
            <a:r>
              <a:rPr lang="en-US" altLang="el-GR" sz="2000" dirty="0" smtClean="0">
                <a:cs typeface="Times New Roman" pitchFamily="18" charset="0"/>
              </a:rPr>
              <a:t>.</a:t>
            </a:r>
          </a:p>
          <a:p>
            <a:pPr lvl="2">
              <a:spcBef>
                <a:spcPct val="0"/>
              </a:spcBef>
              <a:buNone/>
            </a:pPr>
            <a:r>
              <a:rPr lang="el-GR" altLang="el-GR" sz="1200" dirty="0" smtClean="0">
                <a:cs typeface="Times New Roman" pitchFamily="18" charset="0"/>
              </a:rPr>
              <a:t>	</a:t>
            </a:r>
            <a:r>
              <a:rPr lang="el-GR" altLang="el-GR" sz="2000" b="1" dirty="0" smtClean="0">
                <a:solidFill>
                  <a:srgbClr val="0033CC"/>
                </a:solidFill>
                <a:cs typeface="Times New Roman" pitchFamily="18" charset="0"/>
              </a:rPr>
              <a:t>5</a:t>
            </a:r>
            <a:r>
              <a:rPr lang="el-GR" altLang="el-GR" sz="2000" dirty="0" smtClean="0">
                <a:cs typeface="Times New Roman" pitchFamily="18" charset="0"/>
              </a:rPr>
              <a:t>:	</a:t>
            </a:r>
            <a:r>
              <a:rPr lang="en-US" altLang="el-GR" sz="2000" dirty="0" smtClean="0">
                <a:cs typeface="Times New Roman" pitchFamily="18" charset="0"/>
              </a:rPr>
              <a:t>CSR</a:t>
            </a:r>
            <a:r>
              <a:rPr lang="el-GR" altLang="el-GR" sz="2000" dirty="0" smtClean="0">
                <a:cs typeface="Times New Roman" pitchFamily="18" charset="0"/>
              </a:rPr>
              <a:t>. Καθαρισμός καταχωρητών που αποθηκεύουν </a:t>
            </a:r>
            <a:endParaRPr lang="en-US" altLang="el-GR" sz="2000" dirty="0" smtClean="0">
              <a:cs typeface="Times New Roman" pitchFamily="18" charset="0"/>
            </a:endParaRPr>
          </a:p>
          <a:p>
            <a:pPr lvl="4">
              <a:spcBef>
                <a:spcPct val="0"/>
              </a:spcBef>
              <a:buNone/>
            </a:pPr>
            <a:r>
              <a:rPr lang="el-GR" altLang="el-GR" dirty="0" smtClean="0">
                <a:cs typeface="Times New Roman" pitchFamily="18" charset="0"/>
              </a:rPr>
              <a:t>στατιστικά.</a:t>
            </a:r>
            <a:endParaRPr lang="en-US" altLang="el-GR" dirty="0" smtClean="0">
              <a:cs typeface="Times New Roman" pitchFamily="18" charset="0"/>
            </a:endParaRPr>
          </a:p>
          <a:p>
            <a:pPr lvl="2">
              <a:spcBef>
                <a:spcPct val="0"/>
              </a:spcBef>
              <a:buNone/>
            </a:pPr>
            <a:r>
              <a:rPr lang="el-GR" altLang="el-GR" sz="2000" dirty="0" smtClean="0">
                <a:cs typeface="Times New Roman" pitchFamily="18" charset="0"/>
              </a:rPr>
              <a:t>	</a:t>
            </a:r>
            <a:r>
              <a:rPr lang="el-GR" altLang="el-GR" sz="2000" b="1" dirty="0" smtClean="0">
                <a:solidFill>
                  <a:srgbClr val="0033CC"/>
                </a:solidFill>
                <a:cs typeface="Times New Roman" pitchFamily="18" charset="0"/>
              </a:rPr>
              <a:t>6</a:t>
            </a:r>
            <a:r>
              <a:rPr lang="el-GR" altLang="el-GR" sz="2000" dirty="0" smtClean="0">
                <a:cs typeface="Times New Roman" pitchFamily="18" charset="0"/>
              </a:rPr>
              <a:t>:	</a:t>
            </a:r>
            <a:r>
              <a:rPr lang="en-US" altLang="el-GR" sz="2000" dirty="0" smtClean="0">
                <a:cs typeface="Times New Roman" pitchFamily="18" charset="0"/>
              </a:rPr>
              <a:t>ISR</a:t>
            </a:r>
            <a:r>
              <a:rPr lang="el-GR" altLang="el-GR" sz="2000" dirty="0" smtClean="0">
                <a:cs typeface="Times New Roman" pitchFamily="18" charset="0"/>
              </a:rPr>
              <a:t>. Αύξηση κατά 1 όλων των καταχωρητών στατιστικών για </a:t>
            </a:r>
            <a:endParaRPr lang="en-US" altLang="el-GR" sz="2000" dirty="0">
              <a:cs typeface="Times New Roman" pitchFamily="18" charset="0"/>
            </a:endParaRPr>
          </a:p>
          <a:p>
            <a:pPr lvl="4">
              <a:spcBef>
                <a:spcPct val="0"/>
              </a:spcBef>
              <a:buNone/>
            </a:pPr>
            <a:r>
              <a:rPr lang="el-GR" altLang="el-GR" dirty="0" smtClean="0">
                <a:cs typeface="Times New Roman" pitchFamily="18" charset="0"/>
              </a:rPr>
              <a:t>έλεγχο.</a:t>
            </a:r>
            <a:endParaRPr lang="en-US" altLang="el-GR" dirty="0" smtClean="0">
              <a:cs typeface="Times New Roman" pitchFamily="18" charset="0"/>
            </a:endParaRPr>
          </a:p>
          <a:p>
            <a:pPr lvl="2">
              <a:spcBef>
                <a:spcPct val="0"/>
              </a:spcBef>
              <a:spcAft>
                <a:spcPts val="100"/>
              </a:spcAft>
              <a:buNone/>
            </a:pPr>
            <a:r>
              <a:rPr lang="el-GR" altLang="el-GR" sz="2000" dirty="0" smtClean="0">
                <a:cs typeface="Times New Roman" pitchFamily="18" charset="0"/>
              </a:rPr>
              <a:t>	</a:t>
            </a:r>
            <a:r>
              <a:rPr lang="el-GR" altLang="el-GR" sz="2000" b="1" dirty="0" smtClean="0">
                <a:solidFill>
                  <a:srgbClr val="0033CC"/>
                </a:solidFill>
                <a:cs typeface="Times New Roman" pitchFamily="18" charset="0"/>
              </a:rPr>
              <a:t>7</a:t>
            </a:r>
            <a:r>
              <a:rPr lang="el-GR" altLang="el-GR" sz="2000" dirty="0" smtClean="0">
                <a:cs typeface="Times New Roman" pitchFamily="18" charset="0"/>
              </a:rPr>
              <a:t>:	</a:t>
            </a:r>
            <a:r>
              <a:rPr lang="en-US" altLang="el-GR" sz="2000" dirty="0" smtClean="0">
                <a:cs typeface="Times New Roman" pitchFamily="18" charset="0"/>
              </a:rPr>
              <a:t>WES</a:t>
            </a:r>
            <a:r>
              <a:rPr lang="el-GR" altLang="el-GR" sz="2000" dirty="0" smtClean="0">
                <a:cs typeface="Times New Roman" pitchFamily="18" charset="0"/>
              </a:rPr>
              <a:t>. Επίτρεψη εγγραφής στους καταχωρητές στατιστικών.</a:t>
            </a:r>
            <a:endParaRPr lang="en-US" altLang="el-GR" sz="2000" dirty="0" smtClean="0">
              <a:cs typeface="Times New Roman" pitchFamily="18" charset="0"/>
            </a:endParaRPr>
          </a:p>
          <a:p>
            <a:pPr lvl="2">
              <a:spcBef>
                <a:spcPct val="0"/>
              </a:spcBef>
              <a:buNone/>
            </a:pPr>
            <a:r>
              <a:rPr lang="el-GR" altLang="el-GR" sz="2000" dirty="0" smtClean="0">
                <a:cs typeface="Times New Roman" pitchFamily="18" charset="0"/>
              </a:rPr>
              <a:t>	</a:t>
            </a:r>
            <a:r>
              <a:rPr lang="el-GR" altLang="el-GR" sz="2000" b="1" dirty="0" smtClean="0">
                <a:solidFill>
                  <a:srgbClr val="0033CC"/>
                </a:solidFill>
                <a:cs typeface="Times New Roman" pitchFamily="18" charset="0"/>
              </a:rPr>
              <a:t>8</a:t>
            </a:r>
            <a:r>
              <a:rPr lang="el-GR" altLang="el-GR" sz="2000" dirty="0" smtClean="0">
                <a:cs typeface="Times New Roman" pitchFamily="18" charset="0"/>
              </a:rPr>
              <a:t>:	</a:t>
            </a:r>
            <a:r>
              <a:rPr lang="en-US" altLang="el-GR" sz="2000" dirty="0" smtClean="0">
                <a:cs typeface="Times New Roman" pitchFamily="18" charset="0"/>
              </a:rPr>
              <a:t>BP</a:t>
            </a:r>
            <a:r>
              <a:rPr lang="el-GR" altLang="el-GR" sz="2000" dirty="0" smtClean="0">
                <a:cs typeface="Times New Roman" pitchFamily="18" charset="0"/>
              </a:rPr>
              <a:t>. Πρόκληση σύγκρουσης στα εισερχόμενα πακέτα</a:t>
            </a:r>
            <a:r>
              <a:rPr lang="en-US" altLang="el-GR" sz="2000" dirty="0" smtClean="0">
                <a:cs typeface="Times New Roman" pitchFamily="18" charset="0"/>
              </a:rPr>
              <a:t>,</a:t>
            </a:r>
            <a:r>
              <a:rPr lang="el-GR" altLang="el-GR" sz="2000" dirty="0" smtClean="0">
                <a:cs typeface="Times New Roman" pitchFamily="18" charset="0"/>
              </a:rPr>
              <a:t> με </a:t>
            </a:r>
            <a:endParaRPr lang="en-US" altLang="el-GR" sz="2000" dirty="0" smtClean="0">
              <a:cs typeface="Times New Roman" pitchFamily="18" charset="0"/>
            </a:endParaRPr>
          </a:p>
          <a:p>
            <a:pPr lvl="4">
              <a:spcBef>
                <a:spcPct val="0"/>
              </a:spcBef>
              <a:buNone/>
            </a:pPr>
            <a:r>
              <a:rPr lang="el-GR" altLang="el-GR" dirty="0" smtClean="0">
                <a:cs typeface="Times New Roman" pitchFamily="18" charset="0"/>
              </a:rPr>
              <a:t>αποστολή</a:t>
            </a:r>
            <a:r>
              <a:rPr lang="en-US" altLang="el-GR" dirty="0" smtClean="0">
                <a:cs typeface="Times New Roman" pitchFamily="18" charset="0"/>
              </a:rPr>
              <a:t> </a:t>
            </a:r>
            <a:r>
              <a:rPr lang="el-GR" altLang="el-GR" dirty="0" smtClean="0">
                <a:cs typeface="Times New Roman" pitchFamily="18" charset="0"/>
              </a:rPr>
              <a:t>64-</a:t>
            </a:r>
            <a:r>
              <a:rPr lang="en-US" altLang="el-GR" dirty="0" smtClean="0">
                <a:cs typeface="Times New Roman" pitchFamily="18" charset="0"/>
              </a:rPr>
              <a:t>bit</a:t>
            </a:r>
            <a:r>
              <a:rPr lang="el-GR" altLang="el-GR" dirty="0" smtClean="0">
                <a:cs typeface="Times New Roman" pitchFamily="18" charset="0"/>
              </a:rPr>
              <a:t> πακέτων</a:t>
            </a:r>
            <a:r>
              <a:rPr lang="en-US" altLang="el-GR" dirty="0" smtClean="0">
                <a:cs typeface="Times New Roman" pitchFamily="18" charset="0"/>
              </a:rPr>
              <a:t>,</a:t>
            </a:r>
            <a:r>
              <a:rPr lang="el-GR" altLang="el-GR" dirty="0" smtClean="0">
                <a:cs typeface="Times New Roman" pitchFamily="18" charset="0"/>
              </a:rPr>
              <a:t> σε </a:t>
            </a:r>
            <a:r>
              <a:rPr lang="en-US" altLang="el-GR" dirty="0" smtClean="0">
                <a:cs typeface="Times New Roman" pitchFamily="18" charset="0"/>
              </a:rPr>
              <a:t>half duplex </a:t>
            </a:r>
            <a:r>
              <a:rPr lang="el-GR" altLang="el-GR" dirty="0" smtClean="0">
                <a:cs typeface="Times New Roman" pitchFamily="18" charset="0"/>
              </a:rPr>
              <a:t>επικοινωνία</a:t>
            </a:r>
            <a:r>
              <a:rPr lang="en-US" altLang="el-GR" dirty="0" smtClean="0">
                <a:cs typeface="Times New Roman" pitchFamily="18" charset="0"/>
              </a:rPr>
              <a:t> (back </a:t>
            </a:r>
          </a:p>
          <a:p>
            <a:pPr lvl="4">
              <a:spcBef>
                <a:spcPct val="0"/>
              </a:spcBef>
              <a:buNone/>
            </a:pPr>
            <a:r>
              <a:rPr lang="en-US" altLang="el-GR" dirty="0" smtClean="0">
                <a:cs typeface="Times New Roman" pitchFamily="18" charset="0"/>
              </a:rPr>
              <a:t>pressure).</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1211795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t>Καταχωρητής</a:t>
            </a:r>
            <a:r>
              <a:rPr lang="el-GR" b="1" dirty="0" smtClean="0"/>
              <a:t> Διαμόρφωσης</a:t>
            </a:r>
            <a:endParaRPr lang="el-GR" b="1" dirty="0">
              <a:solidFill>
                <a:srgbClr val="FF0000"/>
              </a:solidFill>
            </a:endParaRPr>
          </a:p>
        </p:txBody>
      </p:sp>
      <p:sp>
        <p:nvSpPr>
          <p:cNvPr id="3" name="Θέση περιεχομένου 1"/>
          <p:cNvSpPr>
            <a:spLocks noGrp="1"/>
          </p:cNvSpPr>
          <p:nvPr>
            <p:ph idx="1"/>
            <p:custDataLst>
              <p:tags r:id="rId1"/>
            </p:custDataLst>
          </p:nvPr>
        </p:nvSpPr>
        <p:spPr>
          <a:xfrm>
            <a:off x="457200" y="1268760"/>
            <a:ext cx="8229600" cy="5112568"/>
          </a:xfrm>
        </p:spPr>
        <p:txBody>
          <a:bodyPr>
            <a:normAutofit/>
          </a:bodyPr>
          <a:lstStyle/>
          <a:p>
            <a:pPr>
              <a:spcBef>
                <a:spcPct val="0"/>
              </a:spcBef>
              <a:spcAft>
                <a:spcPts val="600"/>
              </a:spcAft>
              <a:buNone/>
            </a:pPr>
            <a:r>
              <a:rPr lang="en-US" altLang="el-GR" sz="2400" b="1" dirty="0" smtClean="0">
                <a:cs typeface="Times New Roman" pitchFamily="18" charset="0"/>
              </a:rPr>
              <a:t>ETH_CFG</a:t>
            </a:r>
            <a:r>
              <a:rPr lang="en-US" altLang="el-GR" sz="2400" dirty="0" smtClean="0">
                <a:cs typeface="Times New Roman" pitchFamily="18" charset="0"/>
              </a:rPr>
              <a:t>:		</a:t>
            </a:r>
            <a:r>
              <a:rPr lang="en-US" altLang="el-GR" sz="2400" b="1" dirty="0" smtClean="0">
                <a:cs typeface="Times New Roman" pitchFamily="18" charset="0"/>
              </a:rPr>
              <a:t>Configuration Register</a:t>
            </a:r>
            <a:r>
              <a:rPr lang="en-US" altLang="el-GR" sz="2400" dirty="0" smtClean="0">
                <a:cs typeface="Times New Roman" pitchFamily="18" charset="0"/>
              </a:rPr>
              <a:t>. </a:t>
            </a:r>
            <a:endParaRPr lang="en-US" altLang="el-GR" sz="2000" dirty="0" smtClean="0">
              <a:cs typeface="Times New Roman" pitchFamily="18" charset="0"/>
            </a:endParaRPr>
          </a:p>
          <a:p>
            <a:pPr lvl="1">
              <a:spcBef>
                <a:spcPct val="0"/>
              </a:spcBef>
              <a:buNone/>
            </a:pPr>
            <a:r>
              <a:rPr lang="en-US" altLang="el-GR" sz="2000" dirty="0" smtClean="0">
                <a:cs typeface="Times New Roman" pitchFamily="18" charset="0"/>
              </a:rPr>
              <a:t>  </a:t>
            </a:r>
            <a:r>
              <a:rPr lang="en-US" altLang="el-GR" sz="2000" b="1" dirty="0" smtClean="0">
                <a:solidFill>
                  <a:srgbClr val="0033CC"/>
                </a:solidFill>
                <a:cs typeface="Times New Roman" pitchFamily="18" charset="0"/>
              </a:rPr>
              <a:t>Bit</a:t>
            </a:r>
            <a:r>
              <a:rPr lang="en-US" altLang="el-GR" sz="2000" dirty="0" smtClean="0">
                <a:cs typeface="Times New Roman" pitchFamily="18" charset="0"/>
              </a:rPr>
              <a:t> </a:t>
            </a:r>
            <a:r>
              <a:rPr lang="en-US" altLang="el-GR" sz="2000" b="1" dirty="0" smtClean="0">
                <a:solidFill>
                  <a:srgbClr val="0033CC"/>
                </a:solidFill>
                <a:cs typeface="Times New Roman" pitchFamily="18" charset="0"/>
              </a:rPr>
              <a:t>0</a:t>
            </a:r>
            <a:r>
              <a:rPr lang="en-US" altLang="el-GR" sz="2000" dirty="0" smtClean="0">
                <a:cs typeface="Times New Roman" pitchFamily="18" charset="0"/>
              </a:rPr>
              <a:t>:	SPD. </a:t>
            </a:r>
            <a:r>
              <a:rPr lang="el-GR" altLang="el-GR" sz="2000" dirty="0" smtClean="0">
                <a:cs typeface="Times New Roman" pitchFamily="18" charset="0"/>
              </a:rPr>
              <a:t>Ταχύτητα</a:t>
            </a:r>
            <a:r>
              <a:rPr lang="en-US" altLang="el-GR" sz="2000" dirty="0" smtClean="0">
                <a:cs typeface="Times New Roman" pitchFamily="18" charset="0"/>
              </a:rPr>
              <a:t> (0:10, 1:100Mb/s).</a:t>
            </a:r>
          </a:p>
          <a:p>
            <a:pPr lvl="2">
              <a:spcBef>
                <a:spcPct val="0"/>
              </a:spcBef>
              <a:buNone/>
            </a:pPr>
            <a:r>
              <a:rPr lang="el-GR" altLang="el-GR" sz="2000" b="1" dirty="0" smtClean="0">
                <a:solidFill>
                  <a:srgbClr val="0033CC"/>
                </a:solidFill>
                <a:cs typeface="Times New Roman" pitchFamily="18" charset="0"/>
              </a:rPr>
              <a:t>1</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n-US" altLang="el-GR" sz="2000" dirty="0" smtClean="0">
                <a:cs typeface="Times New Roman" pitchFamily="18" charset="0"/>
              </a:rPr>
              <a:t>	FD</a:t>
            </a:r>
            <a:r>
              <a:rPr lang="el-GR" altLang="el-GR" sz="2000" dirty="0" smtClean="0">
                <a:cs typeface="Times New Roman" pitchFamily="18" charset="0"/>
              </a:rPr>
              <a:t>. Με 1 ορίζεται </a:t>
            </a:r>
            <a:r>
              <a:rPr lang="en-US" altLang="el-GR" sz="2000" dirty="0" smtClean="0">
                <a:cs typeface="Times New Roman" pitchFamily="18" charset="0"/>
              </a:rPr>
              <a:t>full duplex</a:t>
            </a:r>
            <a:r>
              <a:rPr lang="el-GR" altLang="el-GR" sz="2000" dirty="0" smtClean="0">
                <a:cs typeface="Times New Roman" pitchFamily="18" charset="0"/>
              </a:rPr>
              <a:t>.</a:t>
            </a:r>
            <a:endParaRPr lang="en-US" altLang="el-GR" sz="2000"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2</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l-GR" altLang="el-GR" sz="2000" dirty="0" smtClean="0">
                <a:cs typeface="Times New Roman" pitchFamily="18" charset="0"/>
              </a:rPr>
              <a:t>	</a:t>
            </a:r>
            <a:r>
              <a:rPr lang="en-US" altLang="el-GR" sz="2000" dirty="0" smtClean="0">
                <a:cs typeface="Times New Roman" pitchFamily="18" charset="0"/>
              </a:rPr>
              <a:t>BR</a:t>
            </a:r>
            <a:r>
              <a:rPr lang="el-GR" altLang="el-GR" sz="2000" dirty="0" smtClean="0">
                <a:cs typeface="Times New Roman" pitchFamily="18" charset="0"/>
              </a:rPr>
              <a:t>. Προαιρετικό.</a:t>
            </a:r>
            <a:endParaRPr lang="en-US" altLang="el-GR" sz="2000" dirty="0" smtClean="0">
              <a:cs typeface="Times New Roman" pitchFamily="18" charset="0"/>
            </a:endParaRPr>
          </a:p>
          <a:p>
            <a:pPr lvl="2">
              <a:spcBef>
                <a:spcPct val="0"/>
              </a:spcBef>
              <a:buNone/>
            </a:pPr>
            <a:r>
              <a:rPr lang="en-US" altLang="el-GR" sz="2000" b="1" dirty="0" smtClean="0">
                <a:solidFill>
                  <a:srgbClr val="0033CC"/>
                </a:solidFill>
                <a:cs typeface="Times New Roman" pitchFamily="18" charset="0"/>
              </a:rPr>
              <a:t>4</a:t>
            </a:r>
            <a:r>
              <a:rPr lang="el-GR" altLang="el-GR" sz="2000" dirty="0" smtClean="0">
                <a:cs typeface="Times New Roman" pitchFamily="18" charset="0"/>
              </a:rPr>
              <a:t>:	</a:t>
            </a:r>
            <a:r>
              <a:rPr lang="en-US" altLang="el-GR" sz="2000" dirty="0" smtClean="0">
                <a:cs typeface="Times New Roman" pitchFamily="18" charset="0"/>
              </a:rPr>
              <a:t>	CAF</a:t>
            </a:r>
            <a:r>
              <a:rPr lang="el-GR" altLang="el-GR" sz="2000" dirty="0" smtClean="0">
                <a:cs typeface="Times New Roman" pitchFamily="18" charset="0"/>
              </a:rPr>
              <a:t>. Όλα τα έγκυρα πακέτα γίνονται δεκτά.</a:t>
            </a:r>
            <a:endParaRPr lang="en-US" altLang="el-GR" sz="2000"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5</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n-US" altLang="el-GR" sz="2000" dirty="0" smtClean="0">
                <a:cs typeface="Times New Roman" pitchFamily="18" charset="0"/>
              </a:rPr>
              <a:t>	NBC</a:t>
            </a:r>
            <a:r>
              <a:rPr lang="el-GR" altLang="el-GR" sz="2000" dirty="0" smtClean="0">
                <a:cs typeface="Times New Roman" pitchFamily="18" charset="0"/>
              </a:rPr>
              <a:t>. Απαγόρευση λήψης πακέτων πολλών αποδεκτών.</a:t>
            </a:r>
            <a:endParaRPr lang="en-US" altLang="el-GR" sz="2000"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6</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n-US" altLang="el-GR" sz="2000" dirty="0" smtClean="0">
                <a:cs typeface="Times New Roman" pitchFamily="18" charset="0"/>
              </a:rPr>
              <a:t>	MTI</a:t>
            </a:r>
            <a:r>
              <a:rPr lang="el-GR" altLang="el-GR" sz="2000" dirty="0" smtClean="0">
                <a:cs typeface="Times New Roman" pitchFamily="18" charset="0"/>
              </a:rPr>
              <a:t>. Λήψη </a:t>
            </a:r>
            <a:r>
              <a:rPr lang="en-US" altLang="el-GR" sz="2000" dirty="0" smtClean="0">
                <a:cs typeface="Times New Roman" pitchFamily="18" charset="0"/>
              </a:rPr>
              <a:t>multicast</a:t>
            </a:r>
            <a:r>
              <a:rPr lang="el-GR" altLang="el-GR" sz="2000" dirty="0" smtClean="0">
                <a:cs typeface="Times New Roman" pitchFamily="18" charset="0"/>
              </a:rPr>
              <a:t> πακέτων με έλεγχο </a:t>
            </a:r>
            <a:endParaRPr lang="en-US" altLang="el-GR" sz="2000" dirty="0" smtClean="0">
              <a:cs typeface="Times New Roman" pitchFamily="18" charset="0"/>
            </a:endParaRPr>
          </a:p>
          <a:p>
            <a:pPr lvl="4">
              <a:spcBef>
                <a:spcPct val="0"/>
              </a:spcBef>
              <a:buNone/>
            </a:pPr>
            <a:r>
              <a:rPr lang="el-GR" altLang="el-GR" dirty="0">
                <a:cs typeface="Times New Roman" pitchFamily="18" charset="0"/>
              </a:rPr>
              <a:t>κ</a:t>
            </a:r>
            <a:r>
              <a:rPr lang="el-GR" altLang="el-GR" dirty="0" smtClean="0">
                <a:cs typeface="Times New Roman" pitchFamily="18" charset="0"/>
              </a:rPr>
              <a:t>ατακερματισμού (</a:t>
            </a:r>
            <a:r>
              <a:rPr lang="en-US" altLang="el-GR" dirty="0" smtClean="0">
                <a:cs typeface="Times New Roman" pitchFamily="18" charset="0"/>
              </a:rPr>
              <a:t>hash</a:t>
            </a:r>
            <a:r>
              <a:rPr lang="el-GR" altLang="el-GR" dirty="0" smtClean="0">
                <a:cs typeface="Times New Roman" pitchFamily="18" charset="0"/>
              </a:rPr>
              <a:t>).</a:t>
            </a:r>
            <a:endParaRPr lang="en-US" altLang="el-GR"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7</a:t>
            </a:r>
            <a:r>
              <a:rPr lang="el-GR" altLang="el-GR" sz="2000" dirty="0" smtClean="0">
                <a:cs typeface="Times New Roman" pitchFamily="18" charset="0"/>
              </a:rPr>
              <a:t>:	</a:t>
            </a:r>
            <a:r>
              <a:rPr lang="en-US" altLang="el-GR" sz="2000" dirty="0" smtClean="0">
                <a:cs typeface="Times New Roman" pitchFamily="18" charset="0"/>
              </a:rPr>
              <a:t>	UNI</a:t>
            </a:r>
            <a:r>
              <a:rPr lang="el-GR" altLang="el-GR" sz="2000" dirty="0" smtClean="0">
                <a:cs typeface="Times New Roman" pitchFamily="18" charset="0"/>
              </a:rPr>
              <a:t>. Λήψη </a:t>
            </a:r>
            <a:r>
              <a:rPr lang="en-US" altLang="el-GR" sz="2000" dirty="0" smtClean="0">
                <a:cs typeface="Times New Roman" pitchFamily="18" charset="0"/>
              </a:rPr>
              <a:t>unicast</a:t>
            </a:r>
            <a:r>
              <a:rPr lang="el-GR" altLang="el-GR" sz="2000" dirty="0" smtClean="0">
                <a:cs typeface="Times New Roman" pitchFamily="18" charset="0"/>
              </a:rPr>
              <a:t> πακέτων με έλεγχο </a:t>
            </a:r>
            <a:endParaRPr lang="en-US" altLang="el-GR" sz="2000" dirty="0" smtClean="0">
              <a:cs typeface="Times New Roman" pitchFamily="18" charset="0"/>
            </a:endParaRPr>
          </a:p>
          <a:p>
            <a:pPr lvl="4">
              <a:spcBef>
                <a:spcPct val="0"/>
              </a:spcBef>
              <a:buNone/>
            </a:pPr>
            <a:r>
              <a:rPr lang="el-GR" altLang="el-GR" dirty="0" smtClean="0">
                <a:cs typeface="Times New Roman" pitchFamily="18" charset="0"/>
              </a:rPr>
              <a:t>κατακερματισμού (</a:t>
            </a:r>
            <a:r>
              <a:rPr lang="en-US" altLang="el-GR" dirty="0" smtClean="0">
                <a:cs typeface="Times New Roman" pitchFamily="18" charset="0"/>
              </a:rPr>
              <a:t>hash</a:t>
            </a:r>
            <a:r>
              <a:rPr lang="el-GR" altLang="el-GR" dirty="0" smtClean="0">
                <a:cs typeface="Times New Roman" pitchFamily="18" charset="0"/>
              </a:rPr>
              <a:t>).</a:t>
            </a:r>
            <a:endParaRPr lang="en-US" altLang="el-GR"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8</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n-US" altLang="el-GR" sz="2000" dirty="0" smtClean="0">
                <a:cs typeface="Times New Roman" pitchFamily="18" charset="0"/>
              </a:rPr>
              <a:t>	BIG</a:t>
            </a:r>
            <a:r>
              <a:rPr lang="el-GR" altLang="el-GR" sz="2000" dirty="0" smtClean="0">
                <a:cs typeface="Times New Roman" pitchFamily="18" charset="0"/>
              </a:rPr>
              <a:t>. Λήψη πακέτων μέχρι 1522 αντί 1518 </a:t>
            </a:r>
            <a:r>
              <a:rPr lang="en-US" altLang="el-GR" sz="2000" dirty="0" smtClean="0">
                <a:cs typeface="Times New Roman" pitchFamily="18" charset="0"/>
              </a:rPr>
              <a:t>bytes</a:t>
            </a:r>
            <a:r>
              <a:rPr lang="el-GR" altLang="el-GR" sz="2000" dirty="0" smtClean="0">
                <a:cs typeface="Times New Roman" pitchFamily="18" charset="0"/>
              </a:rPr>
              <a:t>.</a:t>
            </a:r>
            <a:endParaRPr lang="en-US" altLang="el-GR" sz="2000"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9</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n-US" altLang="el-GR" sz="2000" dirty="0" smtClean="0">
                <a:cs typeface="Times New Roman" pitchFamily="18" charset="0"/>
              </a:rPr>
              <a:t>	EAE</a:t>
            </a:r>
            <a:r>
              <a:rPr lang="el-GR" altLang="el-GR" sz="2000" dirty="0" smtClean="0">
                <a:cs typeface="Times New Roman" pitchFamily="18" charset="0"/>
              </a:rPr>
              <a:t>. Προαιρετικό.</a:t>
            </a:r>
            <a:endParaRPr lang="en-US" altLang="el-GR" sz="2000" dirty="0" smtClean="0">
              <a:cs typeface="Times New Roman" pitchFamily="18" charset="0"/>
            </a:endParaRPr>
          </a:p>
          <a:p>
            <a:pPr>
              <a:spcBef>
                <a:spcPct val="0"/>
              </a:spcBef>
              <a:buNone/>
            </a:pPr>
            <a:r>
              <a:rPr lang="en-US" altLang="el-GR" sz="2000" dirty="0" smtClean="0">
                <a:cs typeface="Times New Roman" pitchFamily="18" charset="0"/>
              </a:rPr>
              <a:t>      </a:t>
            </a:r>
            <a:r>
              <a:rPr lang="el-GR" altLang="el-GR" sz="2000" b="1" dirty="0" smtClean="0">
                <a:solidFill>
                  <a:srgbClr val="0033CC"/>
                </a:solidFill>
                <a:cs typeface="Times New Roman" pitchFamily="18" charset="0"/>
              </a:rPr>
              <a:t>10</a:t>
            </a:r>
            <a:r>
              <a:rPr lang="en-US" altLang="el-GR" sz="2000" b="1" dirty="0" smtClean="0">
                <a:solidFill>
                  <a:srgbClr val="0033CC"/>
                </a:solidFill>
                <a:cs typeface="Times New Roman" pitchFamily="18" charset="0"/>
              </a:rPr>
              <a:t> </a:t>
            </a:r>
            <a:r>
              <a:rPr lang="el-GR" altLang="el-GR" sz="2000" b="1" dirty="0" smtClean="0">
                <a:solidFill>
                  <a:srgbClr val="0033CC"/>
                </a:solidFill>
                <a:cs typeface="Times New Roman" pitchFamily="18" charset="0"/>
              </a:rPr>
              <a:t>-</a:t>
            </a:r>
            <a:r>
              <a:rPr lang="en-US" altLang="el-GR" sz="2000" b="1" dirty="0" smtClean="0">
                <a:solidFill>
                  <a:srgbClr val="0033CC"/>
                </a:solidFill>
                <a:cs typeface="Times New Roman" pitchFamily="18" charset="0"/>
              </a:rPr>
              <a:t> </a:t>
            </a:r>
            <a:r>
              <a:rPr lang="el-GR" altLang="el-GR" sz="2000" b="1" dirty="0" smtClean="0">
                <a:solidFill>
                  <a:srgbClr val="0033CC"/>
                </a:solidFill>
                <a:cs typeface="Times New Roman" pitchFamily="18" charset="0"/>
              </a:rPr>
              <a:t>11</a:t>
            </a:r>
            <a:r>
              <a:rPr lang="el-GR" altLang="el-GR" sz="2000" dirty="0" smtClean="0">
                <a:cs typeface="Times New Roman" pitchFamily="18" charset="0"/>
              </a:rPr>
              <a:t>:	</a:t>
            </a:r>
            <a:r>
              <a:rPr lang="en-US" altLang="el-GR" sz="2000" dirty="0" smtClean="0">
                <a:cs typeface="Times New Roman" pitchFamily="18" charset="0"/>
              </a:rPr>
              <a:t>CLK</a:t>
            </a:r>
            <a:r>
              <a:rPr lang="el-GR" altLang="el-GR" sz="2000" dirty="0" smtClean="0">
                <a:cs typeface="Times New Roman" pitchFamily="18" charset="0"/>
              </a:rPr>
              <a:t>. Διαίρεση του ρολογιού συστήματος με /8, /16, /32 ή </a:t>
            </a:r>
            <a:endParaRPr lang="en-US" altLang="el-GR" sz="2000" dirty="0" smtClean="0">
              <a:cs typeface="Times New Roman" pitchFamily="18" charset="0"/>
            </a:endParaRPr>
          </a:p>
          <a:p>
            <a:pPr lvl="4">
              <a:spcBef>
                <a:spcPct val="0"/>
              </a:spcBef>
              <a:buNone/>
            </a:pPr>
            <a:r>
              <a:rPr lang="el-GR" altLang="el-GR" dirty="0" smtClean="0">
                <a:cs typeface="Times New Roman" pitchFamily="18" charset="0"/>
              </a:rPr>
              <a:t>/64.</a:t>
            </a:r>
            <a:endParaRPr lang="en-US" altLang="el-GR" dirty="0" smtClean="0">
              <a:cs typeface="Times New Roman" pitchFamily="18" charset="0"/>
            </a:endParaRPr>
          </a:p>
          <a:p>
            <a:pPr lvl="1">
              <a:spcBef>
                <a:spcPct val="0"/>
              </a:spcBef>
              <a:buNone/>
            </a:pPr>
            <a:r>
              <a:rPr lang="en-US" altLang="el-GR" sz="2000" b="1" dirty="0" smtClean="0">
                <a:solidFill>
                  <a:srgbClr val="0033CC"/>
                </a:solidFill>
                <a:cs typeface="Times New Roman" pitchFamily="18" charset="0"/>
              </a:rPr>
              <a:t>      </a:t>
            </a:r>
            <a:r>
              <a:rPr lang="el-GR" altLang="el-GR" sz="2000" b="1" dirty="0" smtClean="0">
                <a:solidFill>
                  <a:srgbClr val="0033CC"/>
                </a:solidFill>
                <a:cs typeface="Times New Roman" pitchFamily="18" charset="0"/>
              </a:rPr>
              <a:t>12</a:t>
            </a:r>
            <a:r>
              <a:rPr lang="el-GR" altLang="el-GR" sz="2000" dirty="0" smtClean="0">
                <a:cs typeface="Times New Roman" pitchFamily="18" charset="0"/>
              </a:rPr>
              <a:t>:	</a:t>
            </a:r>
            <a:r>
              <a:rPr lang="en-US" altLang="el-GR" sz="2000" dirty="0" smtClean="0">
                <a:cs typeface="Times New Roman" pitchFamily="18" charset="0"/>
              </a:rPr>
              <a:t>RTY</a:t>
            </a:r>
            <a:r>
              <a:rPr lang="el-GR" altLang="el-GR" sz="2000" dirty="0" smtClean="0">
                <a:cs typeface="Times New Roman" pitchFamily="18" charset="0"/>
              </a:rPr>
              <a:t>. Χρησιμοποιείται για έλεγχο.</a:t>
            </a:r>
            <a:endParaRPr lang="en-US" altLang="el-GR" sz="2000" dirty="0" smtClean="0">
              <a:cs typeface="Times New Roman" pitchFamily="18" charset="0"/>
            </a:endParaRPr>
          </a:p>
          <a:p>
            <a:pPr lvl="1">
              <a:spcBef>
                <a:spcPct val="0"/>
              </a:spcBef>
              <a:buNone/>
            </a:pPr>
            <a:r>
              <a:rPr lang="en-US" altLang="el-GR" sz="2000" b="1" dirty="0" smtClean="0">
                <a:solidFill>
                  <a:srgbClr val="0033CC"/>
                </a:solidFill>
                <a:cs typeface="Times New Roman" pitchFamily="18" charset="0"/>
              </a:rPr>
              <a:t>      </a:t>
            </a:r>
            <a:r>
              <a:rPr lang="el-GR" altLang="el-GR" sz="2000" b="1" dirty="0" smtClean="0">
                <a:solidFill>
                  <a:srgbClr val="0033CC"/>
                </a:solidFill>
                <a:cs typeface="Times New Roman" pitchFamily="18" charset="0"/>
              </a:rPr>
              <a:t>13</a:t>
            </a:r>
            <a:r>
              <a:rPr lang="el-GR" altLang="el-GR" sz="2000" dirty="0" smtClean="0">
                <a:cs typeface="Times New Roman" pitchFamily="18" charset="0"/>
              </a:rPr>
              <a:t>:	</a:t>
            </a:r>
            <a:r>
              <a:rPr lang="en-US" altLang="el-GR" sz="2000" dirty="0" smtClean="0">
                <a:cs typeface="Times New Roman" pitchFamily="18" charset="0"/>
              </a:rPr>
              <a:t>RMII</a:t>
            </a:r>
            <a:r>
              <a:rPr lang="el-GR" altLang="el-GR" sz="2000" dirty="0" smtClean="0">
                <a:cs typeface="Times New Roman" pitchFamily="18" charset="0"/>
              </a:rPr>
              <a:t>. Επίτρεψη </a:t>
            </a:r>
            <a:r>
              <a:rPr lang="en-US" altLang="el-GR" sz="2000" dirty="0" smtClean="0">
                <a:cs typeface="Times New Roman" pitchFamily="18" charset="0"/>
              </a:rPr>
              <a:t>RMII</a:t>
            </a:r>
            <a:r>
              <a:rPr lang="el-GR" altLang="el-GR" sz="2000" dirty="0" smtClean="0">
                <a:cs typeface="Times New Roman" pitchFamily="18" charset="0"/>
              </a:rPr>
              <a:t> σημάτων για οικονομία ακροδεκτών.</a:t>
            </a:r>
            <a:r>
              <a:rPr lang="en-GB" altLang="el-GR" sz="2000" dirty="0" smtClean="0"/>
              <a:t> </a:t>
            </a:r>
          </a:p>
          <a:p>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4123376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err="1" smtClean="0"/>
              <a:t>Καταχωρητές</a:t>
            </a:r>
            <a:r>
              <a:rPr lang="el-GR" b="1" dirty="0" smtClean="0"/>
              <a:t> Κατάστασης και Αποστολής</a:t>
            </a:r>
            <a:endParaRPr lang="el-GR" b="1" dirty="0">
              <a:solidFill>
                <a:srgbClr val="FF0000"/>
              </a:solidFill>
            </a:endParaRPr>
          </a:p>
        </p:txBody>
      </p:sp>
      <p:sp>
        <p:nvSpPr>
          <p:cNvPr id="3" name="Θέση περιεχομένου 1"/>
          <p:cNvSpPr>
            <a:spLocks noGrp="1"/>
          </p:cNvSpPr>
          <p:nvPr>
            <p:ph idx="1"/>
          </p:nvPr>
        </p:nvSpPr>
        <p:spPr/>
        <p:txBody>
          <a:bodyPr>
            <a:normAutofit/>
          </a:bodyPr>
          <a:lstStyle/>
          <a:p>
            <a:pPr>
              <a:spcBef>
                <a:spcPct val="0"/>
              </a:spcBef>
              <a:spcAft>
                <a:spcPts val="600"/>
              </a:spcAft>
              <a:buNone/>
            </a:pPr>
            <a:r>
              <a:rPr lang="el-GR" altLang="el-GR" sz="2400" b="1" dirty="0">
                <a:cs typeface="Times New Roman" pitchFamily="18" charset="0"/>
              </a:rPr>
              <a:t> </a:t>
            </a:r>
            <a:r>
              <a:rPr lang="en-US" altLang="el-GR" sz="2400" b="1" dirty="0" smtClean="0">
                <a:cs typeface="Times New Roman" pitchFamily="18" charset="0"/>
              </a:rPr>
              <a:t>ETH_SR</a:t>
            </a:r>
            <a:r>
              <a:rPr lang="en-US" altLang="el-GR" sz="2400" dirty="0" smtClean="0">
                <a:cs typeface="Times New Roman" pitchFamily="18" charset="0"/>
              </a:rPr>
              <a:t>:		</a:t>
            </a:r>
            <a:r>
              <a:rPr lang="en-US" altLang="el-GR" sz="2400" b="1" dirty="0" smtClean="0">
                <a:cs typeface="Times New Roman" pitchFamily="18" charset="0"/>
              </a:rPr>
              <a:t>Status Register</a:t>
            </a:r>
            <a:r>
              <a:rPr lang="en-US" altLang="el-GR" sz="2400" dirty="0" smtClean="0">
                <a:cs typeface="Times New Roman" pitchFamily="18" charset="0"/>
              </a:rPr>
              <a:t>.</a:t>
            </a:r>
          </a:p>
          <a:p>
            <a:pPr lvl="1">
              <a:spcBef>
                <a:spcPct val="0"/>
              </a:spcBef>
              <a:spcAft>
                <a:spcPts val="200"/>
              </a:spcAft>
              <a:buNone/>
            </a:pPr>
            <a:r>
              <a:rPr lang="en-US" altLang="el-GR" sz="2000" dirty="0" smtClean="0">
                <a:cs typeface="Times New Roman" pitchFamily="18" charset="0"/>
              </a:rPr>
              <a:t>  </a:t>
            </a:r>
            <a:r>
              <a:rPr lang="en-US" altLang="el-GR" sz="2000" b="1" dirty="0" smtClean="0">
                <a:solidFill>
                  <a:srgbClr val="0033CC"/>
                </a:solidFill>
                <a:cs typeface="Times New Roman" pitchFamily="18" charset="0"/>
              </a:rPr>
              <a:t>Bit </a:t>
            </a:r>
            <a:r>
              <a:rPr lang="el-GR" altLang="el-GR" sz="2000" b="1" dirty="0" smtClean="0">
                <a:solidFill>
                  <a:srgbClr val="0033CC"/>
                </a:solidFill>
                <a:cs typeface="Times New Roman" pitchFamily="18" charset="0"/>
              </a:rPr>
              <a:t>1</a:t>
            </a:r>
            <a:r>
              <a:rPr lang="el-GR" altLang="el-GR" sz="2000" dirty="0" smtClean="0">
                <a:cs typeface="Times New Roman" pitchFamily="18" charset="0"/>
              </a:rPr>
              <a:t>:</a:t>
            </a:r>
            <a:r>
              <a:rPr lang="el-GR" altLang="el-GR" sz="2000" b="1" dirty="0" smtClean="0">
                <a:solidFill>
                  <a:srgbClr val="0033CC"/>
                </a:solidFill>
                <a:cs typeface="Times New Roman" pitchFamily="18" charset="0"/>
              </a:rPr>
              <a:t> </a:t>
            </a:r>
            <a:r>
              <a:rPr lang="en-US" altLang="el-GR" sz="2000" dirty="0" smtClean="0">
                <a:cs typeface="Times New Roman" pitchFamily="18" charset="0"/>
              </a:rPr>
              <a:t>	MDIO</a:t>
            </a:r>
            <a:r>
              <a:rPr lang="el-GR" altLang="el-GR" sz="2000" dirty="0" smtClean="0">
                <a:cs typeface="Times New Roman" pitchFamily="18" charset="0"/>
              </a:rPr>
              <a:t>. Δείχνει αν </a:t>
            </a:r>
            <a:r>
              <a:rPr lang="en-US" altLang="el-GR" sz="2000" dirty="0" smtClean="0">
                <a:cs typeface="Times New Roman" pitchFamily="18" charset="0"/>
              </a:rPr>
              <a:t>MDIO</a:t>
            </a:r>
            <a:r>
              <a:rPr lang="el-GR" altLang="el-GR" sz="2000" dirty="0" smtClean="0">
                <a:cs typeface="Times New Roman" pitchFamily="18" charset="0"/>
              </a:rPr>
              <a:t> ακροδέκτης είναι 1.</a:t>
            </a:r>
            <a:endParaRPr lang="en-US" altLang="el-GR" sz="2000" dirty="0" smtClean="0">
              <a:cs typeface="Times New Roman" pitchFamily="18" charset="0"/>
            </a:endParaRPr>
          </a:p>
          <a:p>
            <a:pPr lvl="2">
              <a:spcBef>
                <a:spcPct val="0"/>
              </a:spcBef>
              <a:spcAft>
                <a:spcPts val="2400"/>
              </a:spcAft>
              <a:buNone/>
            </a:pPr>
            <a:r>
              <a:rPr lang="el-GR" altLang="el-GR" sz="2000" b="1" dirty="0" smtClean="0">
                <a:solidFill>
                  <a:srgbClr val="0033CC"/>
                </a:solidFill>
                <a:cs typeface="Times New Roman" pitchFamily="18" charset="0"/>
              </a:rPr>
              <a:t>2</a:t>
            </a:r>
            <a:r>
              <a:rPr lang="el-GR" altLang="el-GR" sz="2000" dirty="0" smtClean="0">
                <a:cs typeface="Times New Roman" pitchFamily="18" charset="0"/>
              </a:rPr>
              <a:t>:	</a:t>
            </a:r>
            <a:r>
              <a:rPr lang="en-US" altLang="el-GR" sz="2000" dirty="0" smtClean="0">
                <a:cs typeface="Times New Roman" pitchFamily="18" charset="0"/>
              </a:rPr>
              <a:t>	IDLE</a:t>
            </a:r>
            <a:r>
              <a:rPr lang="el-GR" altLang="el-GR" sz="2000" dirty="0" smtClean="0">
                <a:cs typeface="Times New Roman" pitchFamily="18" charset="0"/>
              </a:rPr>
              <a:t>. Δείχνει αν το φυσικό μέσο είναι απασχολημένο ή όχι.</a:t>
            </a:r>
            <a:endParaRPr lang="en-US" altLang="el-GR" sz="2000" dirty="0">
              <a:cs typeface="Times New Roman" pitchFamily="18" charset="0"/>
            </a:endParaRPr>
          </a:p>
          <a:p>
            <a:pPr>
              <a:spcBef>
                <a:spcPct val="0"/>
              </a:spcBef>
              <a:spcAft>
                <a:spcPts val="600"/>
              </a:spcAft>
              <a:buNone/>
            </a:pPr>
            <a:r>
              <a:rPr lang="en-US" altLang="el-GR" sz="2400" b="1" dirty="0" smtClean="0">
                <a:cs typeface="Times New Roman" pitchFamily="18" charset="0"/>
              </a:rPr>
              <a:t>ETH_TCR</a:t>
            </a:r>
            <a:r>
              <a:rPr lang="en-US" altLang="el-GR" sz="2400" dirty="0" smtClean="0">
                <a:cs typeface="Times New Roman" pitchFamily="18" charset="0"/>
              </a:rPr>
              <a:t>:		</a:t>
            </a:r>
            <a:r>
              <a:rPr lang="en-US" altLang="el-GR" sz="2400" b="1" dirty="0" smtClean="0">
                <a:cs typeface="Times New Roman" pitchFamily="18" charset="0"/>
              </a:rPr>
              <a:t>Transmit Control Register</a:t>
            </a:r>
            <a:r>
              <a:rPr lang="en-US" altLang="el-GR" sz="2400" dirty="0" smtClean="0">
                <a:cs typeface="Times New Roman" pitchFamily="18" charset="0"/>
              </a:rPr>
              <a:t>.</a:t>
            </a:r>
          </a:p>
          <a:p>
            <a:pPr>
              <a:spcBef>
                <a:spcPct val="0"/>
              </a:spcBef>
              <a:buNone/>
            </a:pPr>
            <a:r>
              <a:rPr lang="en-US" altLang="el-GR" sz="2400" b="1" dirty="0">
                <a:solidFill>
                  <a:srgbClr val="0033CC"/>
                </a:solidFill>
                <a:cs typeface="Times New Roman" pitchFamily="18" charset="0"/>
              </a:rPr>
              <a:t> </a:t>
            </a:r>
            <a:r>
              <a:rPr lang="en-US" altLang="el-GR" sz="2400" b="1" dirty="0" smtClean="0">
                <a:solidFill>
                  <a:srgbClr val="0033CC"/>
                </a:solidFill>
                <a:cs typeface="Times New Roman" pitchFamily="18" charset="0"/>
              </a:rPr>
              <a:t>  </a:t>
            </a:r>
            <a:r>
              <a:rPr lang="en-US" altLang="el-GR" sz="2000" b="1" dirty="0" smtClean="0">
                <a:solidFill>
                  <a:srgbClr val="0033CC"/>
                </a:solidFill>
                <a:cs typeface="Times New Roman" pitchFamily="18" charset="0"/>
              </a:rPr>
              <a:t>Bit </a:t>
            </a:r>
            <a:r>
              <a:rPr lang="el-GR" altLang="el-GR" sz="2000" b="1" dirty="0" smtClean="0">
                <a:solidFill>
                  <a:srgbClr val="0033CC"/>
                </a:solidFill>
                <a:cs typeface="Times New Roman" pitchFamily="18" charset="0"/>
              </a:rPr>
              <a:t>0</a:t>
            </a:r>
            <a:r>
              <a:rPr lang="en-US" altLang="el-GR" sz="2000" b="1" dirty="0" smtClean="0">
                <a:solidFill>
                  <a:srgbClr val="0033CC"/>
                </a:solidFill>
                <a:cs typeface="Times New Roman" pitchFamily="18" charset="0"/>
              </a:rPr>
              <a:t> </a:t>
            </a:r>
            <a:r>
              <a:rPr lang="el-GR" altLang="el-GR" sz="2000" b="1" dirty="0" smtClean="0">
                <a:solidFill>
                  <a:srgbClr val="0033CC"/>
                </a:solidFill>
                <a:cs typeface="Times New Roman" pitchFamily="18" charset="0"/>
              </a:rPr>
              <a:t>-</a:t>
            </a:r>
            <a:r>
              <a:rPr lang="en-US" altLang="el-GR" sz="2000" b="1" dirty="0" smtClean="0">
                <a:solidFill>
                  <a:srgbClr val="0033CC"/>
                </a:solidFill>
                <a:cs typeface="Times New Roman" pitchFamily="18" charset="0"/>
              </a:rPr>
              <a:t> 1</a:t>
            </a:r>
            <a:r>
              <a:rPr lang="el-GR" altLang="el-GR" sz="2000" b="1" dirty="0" smtClean="0">
                <a:solidFill>
                  <a:srgbClr val="0033CC"/>
                </a:solidFill>
                <a:cs typeface="Times New Roman" pitchFamily="18" charset="0"/>
              </a:rPr>
              <a:t>0</a:t>
            </a:r>
            <a:r>
              <a:rPr lang="el-GR" altLang="el-GR" sz="2000" dirty="0" smtClean="0">
                <a:cs typeface="Times New Roman" pitchFamily="18" charset="0"/>
              </a:rPr>
              <a:t>:	</a:t>
            </a:r>
            <a:r>
              <a:rPr lang="en-US" altLang="el-GR" sz="2000" dirty="0" smtClean="0">
                <a:cs typeface="Times New Roman" pitchFamily="18" charset="0"/>
              </a:rPr>
              <a:t>LEN</a:t>
            </a:r>
            <a:r>
              <a:rPr lang="el-GR" altLang="el-GR" sz="2000" dirty="0" smtClean="0">
                <a:cs typeface="Times New Roman" pitchFamily="18" charset="0"/>
              </a:rPr>
              <a:t>. Μήκος δεδομένων. Όταν γραφτεί το πεδίο αυτό </a:t>
            </a:r>
            <a:endParaRPr lang="en-US" altLang="el-GR" sz="2000" dirty="0" smtClean="0">
              <a:cs typeface="Times New Roman" pitchFamily="18" charset="0"/>
            </a:endParaRPr>
          </a:p>
          <a:p>
            <a:pPr lvl="4">
              <a:spcBef>
                <a:spcPct val="0"/>
              </a:spcBef>
              <a:spcAft>
                <a:spcPts val="200"/>
              </a:spcAft>
              <a:buNone/>
            </a:pPr>
            <a:r>
              <a:rPr lang="el-GR" altLang="el-GR" dirty="0" smtClean="0">
                <a:cs typeface="Times New Roman" pitchFamily="18" charset="0"/>
              </a:rPr>
              <a:t>ξεκινάει η αποστολή.</a:t>
            </a:r>
            <a:endParaRPr lang="en-US" altLang="el-GR" dirty="0">
              <a:cs typeface="Times New Roman" pitchFamily="18" charset="0"/>
            </a:endParaRPr>
          </a:p>
          <a:p>
            <a:pPr lvl="1">
              <a:spcBef>
                <a:spcPct val="0"/>
              </a:spcBef>
              <a:buNone/>
            </a:pPr>
            <a:r>
              <a:rPr lang="en-US" altLang="el-GR" sz="2000" b="1" dirty="0" smtClean="0">
                <a:solidFill>
                  <a:srgbClr val="0033CC"/>
                </a:solidFill>
                <a:cs typeface="Times New Roman" pitchFamily="18" charset="0"/>
              </a:rPr>
              <a:t>       </a:t>
            </a:r>
            <a:r>
              <a:rPr lang="el-GR" altLang="el-GR" sz="2000" b="1" dirty="0" smtClean="0">
                <a:solidFill>
                  <a:srgbClr val="0033CC"/>
                </a:solidFill>
                <a:cs typeface="Times New Roman" pitchFamily="18" charset="0"/>
              </a:rPr>
              <a:t>15</a:t>
            </a:r>
            <a:r>
              <a:rPr lang="el-GR" altLang="el-GR" sz="2000" dirty="0" smtClean="0">
                <a:cs typeface="Times New Roman" pitchFamily="18" charset="0"/>
              </a:rPr>
              <a:t>:</a:t>
            </a:r>
            <a:r>
              <a:rPr lang="en-US" altLang="el-GR" sz="2000" dirty="0" smtClean="0">
                <a:cs typeface="Times New Roman" pitchFamily="18" charset="0"/>
              </a:rPr>
              <a:t>	NCRC</a:t>
            </a:r>
            <a:r>
              <a:rPr lang="el-GR" altLang="el-GR" sz="2000" dirty="0" smtClean="0">
                <a:cs typeface="Times New Roman" pitchFamily="18" charset="0"/>
              </a:rPr>
              <a:t>. Αν γίνει 1, εννοείται ότι το </a:t>
            </a:r>
            <a:r>
              <a:rPr lang="en-US" altLang="el-GR" sz="2000" dirty="0" smtClean="0">
                <a:cs typeface="Times New Roman" pitchFamily="18" charset="0"/>
              </a:rPr>
              <a:t>CRC</a:t>
            </a:r>
            <a:r>
              <a:rPr lang="el-GR" altLang="el-GR" sz="2000" dirty="0" smtClean="0">
                <a:cs typeface="Times New Roman" pitchFamily="18" charset="0"/>
              </a:rPr>
              <a:t> περιλαμβάνεται στα </a:t>
            </a:r>
            <a:endParaRPr lang="en-US" altLang="el-GR" sz="2000" dirty="0">
              <a:cs typeface="Times New Roman" pitchFamily="18" charset="0"/>
            </a:endParaRPr>
          </a:p>
          <a:p>
            <a:pPr lvl="4">
              <a:spcBef>
                <a:spcPct val="0"/>
              </a:spcBef>
              <a:buNone/>
            </a:pPr>
            <a:r>
              <a:rPr lang="el-GR" altLang="el-GR" dirty="0">
                <a:cs typeface="Times New Roman" pitchFamily="18" charset="0"/>
              </a:rPr>
              <a:t>δ</a:t>
            </a:r>
            <a:r>
              <a:rPr lang="el-GR" altLang="el-GR" dirty="0" smtClean="0">
                <a:cs typeface="Times New Roman" pitchFamily="18" charset="0"/>
              </a:rPr>
              <a:t>εδομένα, και δεν προστίθεται στο τέλος.</a:t>
            </a:r>
            <a:endParaRPr lang="en-US" altLang="el-GR" dirty="0" smtClean="0">
              <a:cs typeface="Times New Roman" pitchFamily="18" charset="0"/>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961005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err="1" smtClean="0"/>
              <a:t>Καταχωρητής</a:t>
            </a:r>
            <a:r>
              <a:rPr lang="el-GR" b="1" dirty="0" smtClean="0"/>
              <a:t> Κατάστασης Αποστολής</a:t>
            </a:r>
            <a:endParaRPr lang="el-GR" b="1" dirty="0">
              <a:solidFill>
                <a:srgbClr val="FF0000"/>
              </a:solidFill>
            </a:endParaRPr>
          </a:p>
        </p:txBody>
      </p:sp>
      <p:sp>
        <p:nvSpPr>
          <p:cNvPr id="3" name="Θέση περιεχομένου 1"/>
          <p:cNvSpPr>
            <a:spLocks noGrp="1"/>
          </p:cNvSpPr>
          <p:nvPr>
            <p:ph idx="1"/>
            <p:custDataLst>
              <p:tags r:id="rId1"/>
            </p:custDataLst>
          </p:nvPr>
        </p:nvSpPr>
        <p:spPr/>
        <p:txBody>
          <a:bodyPr>
            <a:normAutofit/>
          </a:bodyPr>
          <a:lstStyle/>
          <a:p>
            <a:pPr>
              <a:spcBef>
                <a:spcPct val="0"/>
              </a:spcBef>
              <a:spcAft>
                <a:spcPts val="600"/>
              </a:spcAft>
              <a:buNone/>
            </a:pPr>
            <a:r>
              <a:rPr lang="en-US" altLang="el-GR" sz="2400" b="1" dirty="0" smtClean="0">
                <a:cs typeface="Times New Roman" pitchFamily="18" charset="0"/>
              </a:rPr>
              <a:t>ETH_TSR</a:t>
            </a:r>
            <a:r>
              <a:rPr lang="en-US" altLang="el-GR" sz="2400" dirty="0" smtClean="0">
                <a:cs typeface="Times New Roman" pitchFamily="18" charset="0"/>
              </a:rPr>
              <a:t>:		</a:t>
            </a:r>
            <a:r>
              <a:rPr lang="en-US" altLang="el-GR" sz="2400" b="1" dirty="0" smtClean="0">
                <a:cs typeface="Times New Roman" pitchFamily="18" charset="0"/>
              </a:rPr>
              <a:t>Transmit Status Register</a:t>
            </a:r>
            <a:r>
              <a:rPr lang="en-US" altLang="el-GR" sz="2400" dirty="0" smtClean="0">
                <a:cs typeface="Times New Roman" pitchFamily="18" charset="0"/>
              </a:rPr>
              <a:t>.</a:t>
            </a:r>
          </a:p>
          <a:p>
            <a:pPr lvl="1">
              <a:spcBef>
                <a:spcPct val="0"/>
              </a:spcBef>
              <a:buNone/>
            </a:pPr>
            <a:r>
              <a:rPr lang="en-US" altLang="el-GR" sz="2000" dirty="0" smtClean="0">
                <a:cs typeface="Times New Roman" pitchFamily="18" charset="0"/>
              </a:rPr>
              <a:t>  </a:t>
            </a:r>
            <a:r>
              <a:rPr lang="en-US" altLang="el-GR" sz="2000" b="1" dirty="0" smtClean="0">
                <a:solidFill>
                  <a:srgbClr val="0033CC"/>
                </a:solidFill>
                <a:cs typeface="Times New Roman" pitchFamily="18" charset="0"/>
              </a:rPr>
              <a:t>Bit </a:t>
            </a:r>
            <a:r>
              <a:rPr lang="el-GR" altLang="el-GR" sz="2000" b="1" dirty="0" smtClean="0">
                <a:solidFill>
                  <a:srgbClr val="0033CC"/>
                </a:solidFill>
                <a:cs typeface="Times New Roman" pitchFamily="18" charset="0"/>
              </a:rPr>
              <a:t>0</a:t>
            </a:r>
            <a:r>
              <a:rPr lang="el-GR" altLang="el-GR" sz="2000" dirty="0" smtClean="0">
                <a:cs typeface="Times New Roman" pitchFamily="18" charset="0"/>
              </a:rPr>
              <a:t>:	</a:t>
            </a:r>
            <a:r>
              <a:rPr lang="en-US" altLang="el-GR" sz="2000" dirty="0" smtClean="0">
                <a:cs typeface="Times New Roman" pitchFamily="18" charset="0"/>
              </a:rPr>
              <a:t>OVR</a:t>
            </a:r>
            <a:r>
              <a:rPr lang="el-GR" altLang="el-GR" sz="2000" dirty="0" smtClean="0">
                <a:cs typeface="Times New Roman" pitchFamily="18" charset="0"/>
              </a:rPr>
              <a:t>. Δείχνει ότι έγινε προσπάθεια αποστολής</a:t>
            </a:r>
            <a:r>
              <a:rPr lang="en-US" altLang="el-GR" sz="2000" dirty="0" smtClean="0">
                <a:cs typeface="Times New Roman" pitchFamily="18" charset="0"/>
              </a:rPr>
              <a:t>,</a:t>
            </a:r>
            <a:r>
              <a:rPr lang="el-GR" altLang="el-GR" sz="2000" dirty="0" smtClean="0">
                <a:cs typeface="Times New Roman" pitchFamily="18" charset="0"/>
              </a:rPr>
              <a:t> πριν</a:t>
            </a:r>
            <a:r>
              <a:rPr lang="en-US" altLang="el-GR" sz="2000" dirty="0" smtClean="0">
                <a:cs typeface="Times New Roman" pitchFamily="18" charset="0"/>
              </a:rPr>
              <a:t> </a:t>
            </a:r>
          </a:p>
          <a:p>
            <a:pPr lvl="4">
              <a:spcBef>
                <a:spcPct val="0"/>
              </a:spcBef>
              <a:spcAft>
                <a:spcPts val="200"/>
              </a:spcAft>
              <a:buNone/>
            </a:pPr>
            <a:r>
              <a:rPr lang="el-GR" altLang="el-GR" dirty="0" smtClean="0">
                <a:cs typeface="Times New Roman" pitchFamily="18" charset="0"/>
              </a:rPr>
              <a:t>τελειώσει η προηγούμενη</a:t>
            </a:r>
            <a:r>
              <a:rPr lang="en-US" altLang="el-GR" dirty="0" smtClean="0">
                <a:cs typeface="Times New Roman" pitchFamily="18" charset="0"/>
              </a:rPr>
              <a:t>,</a:t>
            </a:r>
            <a:r>
              <a:rPr lang="el-GR" altLang="el-GR" dirty="0" smtClean="0">
                <a:cs typeface="Times New Roman" pitchFamily="18" charset="0"/>
              </a:rPr>
              <a:t> (ενώ </a:t>
            </a:r>
            <a:r>
              <a:rPr lang="en-US" altLang="el-GR" dirty="0" smtClean="0">
                <a:cs typeface="Times New Roman" pitchFamily="18" charset="0"/>
              </a:rPr>
              <a:t>BNQ </a:t>
            </a:r>
            <a:r>
              <a:rPr lang="el-GR" altLang="el-GR" dirty="0" smtClean="0">
                <a:cs typeface="Times New Roman" pitchFamily="18" charset="0"/>
              </a:rPr>
              <a:t>=</a:t>
            </a:r>
            <a:r>
              <a:rPr lang="en-US" altLang="el-GR" dirty="0" smtClean="0">
                <a:cs typeface="Times New Roman" pitchFamily="18" charset="0"/>
              </a:rPr>
              <a:t> </a:t>
            </a:r>
            <a:r>
              <a:rPr lang="el-GR" altLang="el-GR" dirty="0" smtClean="0">
                <a:cs typeface="Times New Roman" pitchFamily="18" charset="0"/>
              </a:rPr>
              <a:t>0).</a:t>
            </a:r>
            <a:endParaRPr lang="en-US" altLang="el-GR" dirty="0" smtClean="0">
              <a:cs typeface="Times New Roman" pitchFamily="18" charset="0"/>
            </a:endParaRPr>
          </a:p>
          <a:p>
            <a:pPr lvl="2">
              <a:spcBef>
                <a:spcPct val="0"/>
              </a:spcBef>
              <a:spcAft>
                <a:spcPts val="200"/>
              </a:spcAft>
              <a:buNone/>
            </a:pPr>
            <a:r>
              <a:rPr lang="el-GR" altLang="el-GR" sz="2000" b="1" dirty="0" smtClean="0">
                <a:solidFill>
                  <a:srgbClr val="0033CC"/>
                </a:solidFill>
                <a:cs typeface="Times New Roman" pitchFamily="18" charset="0"/>
              </a:rPr>
              <a:t>1</a:t>
            </a:r>
            <a:r>
              <a:rPr lang="el-GR" altLang="el-GR" sz="2000" dirty="0" smtClean="0">
                <a:cs typeface="Times New Roman" pitchFamily="18" charset="0"/>
              </a:rPr>
              <a:t>:	</a:t>
            </a:r>
            <a:r>
              <a:rPr lang="en-US" altLang="el-GR" sz="2000" dirty="0" smtClean="0">
                <a:cs typeface="Times New Roman" pitchFamily="18" charset="0"/>
              </a:rPr>
              <a:t>	COL</a:t>
            </a:r>
            <a:r>
              <a:rPr lang="el-GR" altLang="el-GR" sz="2000" dirty="0" smtClean="0">
                <a:cs typeface="Times New Roman" pitchFamily="18" charset="0"/>
              </a:rPr>
              <a:t>. Σύγκρουση.</a:t>
            </a:r>
            <a:endParaRPr lang="en-US" altLang="el-GR" sz="2000" dirty="0" smtClean="0">
              <a:cs typeface="Times New Roman" pitchFamily="18" charset="0"/>
            </a:endParaRPr>
          </a:p>
          <a:p>
            <a:pPr lvl="2">
              <a:spcBef>
                <a:spcPct val="0"/>
              </a:spcBef>
              <a:spcAft>
                <a:spcPts val="200"/>
              </a:spcAft>
              <a:buNone/>
            </a:pPr>
            <a:r>
              <a:rPr lang="el-GR" altLang="el-GR" sz="2000" b="1" dirty="0" smtClean="0">
                <a:solidFill>
                  <a:srgbClr val="0033CC"/>
                </a:solidFill>
                <a:cs typeface="Times New Roman" pitchFamily="18" charset="0"/>
              </a:rPr>
              <a:t>2</a:t>
            </a:r>
            <a:r>
              <a:rPr lang="el-GR" altLang="el-GR" sz="2000" dirty="0" smtClean="0">
                <a:cs typeface="Times New Roman" pitchFamily="18" charset="0"/>
              </a:rPr>
              <a:t>:	</a:t>
            </a:r>
            <a:r>
              <a:rPr lang="en-US" altLang="el-GR" sz="2000" dirty="0" smtClean="0">
                <a:cs typeface="Times New Roman" pitchFamily="18" charset="0"/>
              </a:rPr>
              <a:t>	RLE</a:t>
            </a:r>
            <a:r>
              <a:rPr lang="el-GR" altLang="el-GR" sz="2000" dirty="0" smtClean="0">
                <a:cs typeface="Times New Roman" pitchFamily="18" charset="0"/>
              </a:rPr>
              <a:t>. Το όριο προσπαθειών για αποστολή εξαντλήθηκε.</a:t>
            </a:r>
            <a:endParaRPr lang="en-US" altLang="el-GR" sz="2000" dirty="0" smtClean="0">
              <a:cs typeface="Times New Roman" pitchFamily="18" charset="0"/>
            </a:endParaRPr>
          </a:p>
          <a:p>
            <a:pPr lvl="2">
              <a:spcBef>
                <a:spcPct val="0"/>
              </a:spcBef>
              <a:spcAft>
                <a:spcPts val="200"/>
              </a:spcAft>
              <a:buNone/>
            </a:pPr>
            <a:r>
              <a:rPr lang="el-GR" altLang="el-GR" sz="2000" b="1" dirty="0" smtClean="0">
                <a:solidFill>
                  <a:srgbClr val="0033CC"/>
                </a:solidFill>
                <a:cs typeface="Times New Roman" pitchFamily="18" charset="0"/>
              </a:rPr>
              <a:t>3</a:t>
            </a:r>
            <a:r>
              <a:rPr lang="el-GR" altLang="el-GR" sz="2000" dirty="0" smtClean="0">
                <a:cs typeface="Times New Roman" pitchFamily="18" charset="0"/>
              </a:rPr>
              <a:t>:	</a:t>
            </a:r>
            <a:r>
              <a:rPr lang="en-US" altLang="el-GR" sz="2000" dirty="0" smtClean="0">
                <a:cs typeface="Times New Roman" pitchFamily="18" charset="0"/>
              </a:rPr>
              <a:t>	IDLE</a:t>
            </a:r>
            <a:r>
              <a:rPr lang="el-GR" altLang="el-GR" sz="2000" dirty="0" smtClean="0">
                <a:cs typeface="Times New Roman" pitchFamily="18" charset="0"/>
              </a:rPr>
              <a:t>. Ο εκπομπός είναι αδρανής.</a:t>
            </a:r>
            <a:endParaRPr lang="en-US" altLang="el-GR" sz="2000"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4</a:t>
            </a:r>
            <a:r>
              <a:rPr lang="el-GR" altLang="el-GR" sz="2000" dirty="0" smtClean="0">
                <a:cs typeface="Times New Roman" pitchFamily="18" charset="0"/>
              </a:rPr>
              <a:t>:	</a:t>
            </a:r>
            <a:r>
              <a:rPr lang="en-US" altLang="el-GR" sz="2000" dirty="0" smtClean="0">
                <a:cs typeface="Times New Roman" pitchFamily="18" charset="0"/>
              </a:rPr>
              <a:t>	BNQ</a:t>
            </a:r>
            <a:r>
              <a:rPr lang="el-GR" altLang="el-GR" sz="2000" dirty="0" smtClean="0">
                <a:cs typeface="Times New Roman" pitchFamily="18" charset="0"/>
              </a:rPr>
              <a:t>. Ένα πακέτο μπορεί να μπει στην ουρά αποστολής</a:t>
            </a:r>
            <a:r>
              <a:rPr lang="en-US" altLang="el-GR" sz="2000" dirty="0">
                <a:cs typeface="Times New Roman" pitchFamily="18" charset="0"/>
              </a:rPr>
              <a:t>,</a:t>
            </a:r>
            <a:r>
              <a:rPr lang="el-GR" altLang="el-GR" sz="2000" dirty="0" smtClean="0">
                <a:cs typeface="Times New Roman" pitchFamily="18" charset="0"/>
              </a:rPr>
              <a:t> </a:t>
            </a:r>
            <a:endParaRPr lang="en-US" altLang="el-GR" sz="2000" dirty="0" smtClean="0">
              <a:cs typeface="Times New Roman" pitchFamily="18" charset="0"/>
            </a:endParaRPr>
          </a:p>
          <a:p>
            <a:pPr lvl="4">
              <a:spcBef>
                <a:spcPct val="0"/>
              </a:spcBef>
              <a:buNone/>
            </a:pPr>
            <a:r>
              <a:rPr lang="el-GR" altLang="el-GR" dirty="0" smtClean="0">
                <a:cs typeface="Times New Roman" pitchFamily="18" charset="0"/>
              </a:rPr>
              <a:t>ενώ</a:t>
            </a:r>
            <a:r>
              <a:rPr lang="en-US" altLang="el-GR" dirty="0" smtClean="0">
                <a:cs typeface="Times New Roman" pitchFamily="18" charset="0"/>
              </a:rPr>
              <a:t> </a:t>
            </a:r>
            <a:r>
              <a:rPr lang="el-GR" altLang="el-GR" dirty="0" smtClean="0">
                <a:cs typeface="Times New Roman" pitchFamily="18" charset="0"/>
              </a:rPr>
              <a:t>κάποια άλλο ήδη στέλνεται. Αν είναι 1</a:t>
            </a:r>
            <a:r>
              <a:rPr lang="en-US" altLang="el-GR" dirty="0" smtClean="0">
                <a:cs typeface="Times New Roman" pitchFamily="18" charset="0"/>
              </a:rPr>
              <a:t>,</a:t>
            </a:r>
            <a:r>
              <a:rPr lang="el-GR" altLang="el-GR" dirty="0" smtClean="0">
                <a:cs typeface="Times New Roman" pitchFamily="18" charset="0"/>
              </a:rPr>
              <a:t> δείχνει ότι </a:t>
            </a:r>
            <a:endParaRPr lang="en-US" altLang="el-GR" dirty="0" smtClean="0">
              <a:cs typeface="Times New Roman" pitchFamily="18" charset="0"/>
            </a:endParaRPr>
          </a:p>
          <a:p>
            <a:pPr lvl="4">
              <a:spcBef>
                <a:spcPct val="0"/>
              </a:spcBef>
              <a:buNone/>
            </a:pPr>
            <a:r>
              <a:rPr lang="el-GR" altLang="el-GR" dirty="0" smtClean="0">
                <a:cs typeface="Times New Roman" pitchFamily="18" charset="0"/>
              </a:rPr>
              <a:t>μπορεί να</a:t>
            </a:r>
            <a:r>
              <a:rPr lang="en-US" altLang="el-GR" dirty="0">
                <a:cs typeface="Times New Roman" pitchFamily="18" charset="0"/>
              </a:rPr>
              <a:t> </a:t>
            </a:r>
            <a:r>
              <a:rPr lang="el-GR" altLang="el-GR" dirty="0" smtClean="0">
                <a:cs typeface="Times New Roman" pitchFamily="18" charset="0"/>
              </a:rPr>
              <a:t>μπει</a:t>
            </a:r>
            <a:r>
              <a:rPr lang="en-US" altLang="el-GR" dirty="0" smtClean="0">
                <a:cs typeface="Times New Roman" pitchFamily="18" charset="0"/>
              </a:rPr>
              <a:t> </a:t>
            </a:r>
            <a:r>
              <a:rPr lang="el-GR" altLang="el-GR" dirty="0" smtClean="0">
                <a:cs typeface="Times New Roman" pitchFamily="18" charset="0"/>
              </a:rPr>
              <a:t>νέο πακέτο στην ουρά αποστολής.</a:t>
            </a:r>
            <a:endParaRPr lang="en-US" altLang="el-GR" dirty="0" smtClean="0">
              <a:cs typeface="Times New Roman" pitchFamily="18" charset="0"/>
            </a:endParaRPr>
          </a:p>
          <a:p>
            <a:pPr lvl="2">
              <a:spcBef>
                <a:spcPct val="0"/>
              </a:spcBef>
              <a:spcAft>
                <a:spcPts val="200"/>
              </a:spcAft>
              <a:buNone/>
            </a:pPr>
            <a:r>
              <a:rPr lang="el-GR" altLang="el-GR" sz="2000" b="1" dirty="0" smtClean="0">
                <a:solidFill>
                  <a:srgbClr val="0033CC"/>
                </a:solidFill>
                <a:cs typeface="Times New Roman" pitchFamily="18" charset="0"/>
              </a:rPr>
              <a:t>5</a:t>
            </a:r>
            <a:r>
              <a:rPr lang="el-GR" altLang="el-GR" sz="2000" dirty="0" smtClean="0">
                <a:cs typeface="Times New Roman" pitchFamily="18" charset="0"/>
              </a:rPr>
              <a:t>:	</a:t>
            </a:r>
            <a:r>
              <a:rPr lang="en-US" altLang="el-GR" sz="2000" dirty="0" smtClean="0">
                <a:cs typeface="Times New Roman" pitchFamily="18" charset="0"/>
              </a:rPr>
              <a:t>	COMP</a:t>
            </a:r>
            <a:r>
              <a:rPr lang="el-GR" altLang="el-GR" sz="2000" dirty="0" smtClean="0">
                <a:cs typeface="Times New Roman" pitchFamily="18" charset="0"/>
              </a:rPr>
              <a:t>. Αποστολή ολοκληρώθηκε.</a:t>
            </a:r>
            <a:endParaRPr lang="en-US" altLang="el-GR" sz="2000" dirty="0" smtClean="0">
              <a:cs typeface="Times New Roman" pitchFamily="18" charset="0"/>
            </a:endParaRPr>
          </a:p>
          <a:p>
            <a:pPr lvl="2">
              <a:spcBef>
                <a:spcPct val="0"/>
              </a:spcBef>
              <a:buNone/>
            </a:pPr>
            <a:r>
              <a:rPr lang="el-GR" altLang="el-GR" sz="2000" b="1" dirty="0" smtClean="0">
                <a:solidFill>
                  <a:srgbClr val="0033CC"/>
                </a:solidFill>
                <a:cs typeface="Times New Roman" pitchFamily="18" charset="0"/>
              </a:rPr>
              <a:t>6</a:t>
            </a:r>
            <a:r>
              <a:rPr lang="el-GR" altLang="el-GR" sz="2000" dirty="0" smtClean="0">
                <a:cs typeface="Times New Roman" pitchFamily="18" charset="0"/>
              </a:rPr>
              <a:t>:	</a:t>
            </a:r>
            <a:r>
              <a:rPr lang="en-US" altLang="el-GR" sz="2000" dirty="0" smtClean="0">
                <a:cs typeface="Times New Roman" pitchFamily="18" charset="0"/>
              </a:rPr>
              <a:t>	UND</a:t>
            </a:r>
            <a:r>
              <a:rPr lang="el-GR" altLang="el-GR" sz="2000" dirty="0" smtClean="0">
                <a:cs typeface="Times New Roman" pitchFamily="18" charset="0"/>
              </a:rPr>
              <a:t>. Αδυναμία ανάγνωσης από τη μνήμη των </a:t>
            </a:r>
            <a:endParaRPr lang="en-US" altLang="el-GR" sz="2000" dirty="0" smtClean="0">
              <a:cs typeface="Times New Roman" pitchFamily="18" charset="0"/>
            </a:endParaRPr>
          </a:p>
          <a:p>
            <a:pPr lvl="4">
              <a:spcBef>
                <a:spcPct val="0"/>
              </a:spcBef>
              <a:buNone/>
            </a:pPr>
            <a:r>
              <a:rPr lang="el-GR" altLang="el-GR" dirty="0" smtClean="0">
                <a:cs typeface="Times New Roman" pitchFamily="18" charset="0"/>
              </a:rPr>
              <a:t>προκαθορισμένων δεδομένων. Στέλνεται πακέτο με λάθος </a:t>
            </a:r>
            <a:endParaRPr lang="en-US" altLang="el-GR" dirty="0" smtClean="0">
              <a:cs typeface="Times New Roman" pitchFamily="18" charset="0"/>
            </a:endParaRPr>
          </a:p>
          <a:p>
            <a:pPr lvl="4">
              <a:spcBef>
                <a:spcPct val="0"/>
              </a:spcBef>
              <a:buNone/>
            </a:pPr>
            <a:r>
              <a:rPr lang="en-US" altLang="el-GR" dirty="0" smtClean="0">
                <a:cs typeface="Times New Roman" pitchFamily="18" charset="0"/>
              </a:rPr>
              <a:t>CRC</a:t>
            </a:r>
            <a:r>
              <a:rPr lang="el-GR" altLang="el-GR" dirty="0" smtClean="0">
                <a:cs typeface="Times New Roman" pitchFamily="18" charset="0"/>
              </a:rPr>
              <a:t>.</a:t>
            </a:r>
            <a:endParaRPr lang="en-US" altLang="el-GR" dirty="0" smtClean="0">
              <a:cs typeface="Times New Roman" pitchFamily="18" charset="0"/>
            </a:endParaRP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42931741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t>Καταχωρητής</a:t>
            </a:r>
            <a:r>
              <a:rPr lang="el-GR" b="1" dirty="0" smtClean="0"/>
              <a:t> Κατάστασης Λήψης</a:t>
            </a:r>
            <a:endParaRPr lang="el-GR" b="1" dirty="0">
              <a:solidFill>
                <a:srgbClr val="FF0000"/>
              </a:solidFill>
            </a:endParaRPr>
          </a:p>
        </p:txBody>
      </p:sp>
      <p:sp>
        <p:nvSpPr>
          <p:cNvPr id="3" name="Θέση περιεχομένου 1"/>
          <p:cNvSpPr>
            <a:spLocks noGrp="1"/>
          </p:cNvSpPr>
          <p:nvPr>
            <p:ph idx="1"/>
            <p:custDataLst>
              <p:tags r:id="rId1"/>
            </p:custDataLst>
          </p:nvPr>
        </p:nvSpPr>
        <p:spPr/>
        <p:txBody>
          <a:bodyPr/>
          <a:lstStyle/>
          <a:p>
            <a:pPr>
              <a:spcBef>
                <a:spcPct val="0"/>
              </a:spcBef>
              <a:buNone/>
            </a:pPr>
            <a:endParaRPr lang="en-US" altLang="el-GR" b="1" dirty="0" smtClean="0">
              <a:cs typeface="Times New Roman" pitchFamily="18" charset="0"/>
            </a:endParaRPr>
          </a:p>
          <a:p>
            <a:pPr>
              <a:spcBef>
                <a:spcPct val="0"/>
              </a:spcBef>
              <a:spcAft>
                <a:spcPts val="1200"/>
              </a:spcAft>
              <a:buNone/>
            </a:pPr>
            <a:r>
              <a:rPr lang="en-US" altLang="el-GR" sz="2800" b="1" dirty="0" smtClean="0">
                <a:cs typeface="Times New Roman" pitchFamily="18" charset="0"/>
              </a:rPr>
              <a:t>ETH_RSR</a:t>
            </a:r>
            <a:r>
              <a:rPr lang="en-US" altLang="el-GR" sz="2800" dirty="0" smtClean="0">
                <a:cs typeface="Times New Roman" pitchFamily="18" charset="0"/>
              </a:rPr>
              <a:t>:		</a:t>
            </a:r>
            <a:r>
              <a:rPr lang="en-US" altLang="el-GR" sz="2800" b="1" dirty="0" smtClean="0">
                <a:cs typeface="Times New Roman" pitchFamily="18" charset="0"/>
              </a:rPr>
              <a:t>Receiver Status Register</a:t>
            </a:r>
            <a:r>
              <a:rPr lang="en-US" altLang="el-GR" sz="2800" dirty="0" smtClean="0">
                <a:cs typeface="Times New Roman" pitchFamily="18" charset="0"/>
              </a:rPr>
              <a:t>.</a:t>
            </a:r>
          </a:p>
          <a:p>
            <a:pPr lvl="1">
              <a:spcBef>
                <a:spcPct val="0"/>
              </a:spcBef>
              <a:spcAft>
                <a:spcPts val="400"/>
              </a:spcAft>
              <a:buNone/>
            </a:pPr>
            <a:r>
              <a:rPr lang="en-US" altLang="el-GR" sz="2400" b="1" dirty="0" smtClean="0">
                <a:solidFill>
                  <a:srgbClr val="0033CC"/>
                </a:solidFill>
                <a:cs typeface="Times New Roman" pitchFamily="18" charset="0"/>
              </a:rPr>
              <a:t> Bit </a:t>
            </a:r>
            <a:r>
              <a:rPr lang="el-GR" altLang="el-GR" sz="2400" b="1" dirty="0" smtClean="0">
                <a:solidFill>
                  <a:srgbClr val="0033CC"/>
                </a:solidFill>
                <a:cs typeface="Times New Roman" pitchFamily="18" charset="0"/>
              </a:rPr>
              <a:t>0</a:t>
            </a:r>
            <a:r>
              <a:rPr lang="el-GR" altLang="el-GR" sz="2400" dirty="0" smtClean="0">
                <a:cs typeface="Times New Roman" pitchFamily="18" charset="0"/>
              </a:rPr>
              <a:t>:</a:t>
            </a:r>
            <a:r>
              <a:rPr lang="en-US" altLang="el-GR" sz="2400" dirty="0" smtClean="0">
                <a:cs typeface="Times New Roman" pitchFamily="18" charset="0"/>
              </a:rPr>
              <a:t>	BNA</a:t>
            </a:r>
            <a:r>
              <a:rPr lang="el-GR" altLang="el-GR" sz="2400" dirty="0" smtClean="0">
                <a:cs typeface="Times New Roman" pitchFamily="18" charset="0"/>
              </a:rPr>
              <a:t>. Δεν υπάρχει διαθέσιμος </a:t>
            </a:r>
            <a:r>
              <a:rPr lang="en-US" altLang="el-GR" sz="2400" dirty="0" smtClean="0">
                <a:cs typeface="Times New Roman" pitchFamily="18" charset="0"/>
              </a:rPr>
              <a:t>buffer</a:t>
            </a:r>
            <a:r>
              <a:rPr lang="el-GR" altLang="el-GR" sz="2400" dirty="0" smtClean="0">
                <a:cs typeface="Times New Roman" pitchFamily="18" charset="0"/>
              </a:rPr>
              <a:t>.</a:t>
            </a:r>
            <a:endParaRPr lang="en-US" altLang="el-GR" sz="2400" dirty="0" smtClean="0">
              <a:cs typeface="Times New Roman" pitchFamily="18" charset="0"/>
            </a:endParaRPr>
          </a:p>
          <a:p>
            <a:pPr lvl="2">
              <a:spcBef>
                <a:spcPct val="0"/>
              </a:spcBef>
              <a:spcAft>
                <a:spcPts val="400"/>
              </a:spcAft>
              <a:buNone/>
            </a:pPr>
            <a:r>
              <a:rPr lang="el-GR" altLang="el-GR" b="1" dirty="0" smtClean="0">
                <a:solidFill>
                  <a:srgbClr val="0033CC"/>
                </a:solidFill>
                <a:cs typeface="Times New Roman" pitchFamily="18" charset="0"/>
              </a:rPr>
              <a:t>1</a:t>
            </a:r>
            <a:r>
              <a:rPr lang="el-GR" altLang="el-GR" dirty="0" smtClean="0">
                <a:cs typeface="Times New Roman" pitchFamily="18" charset="0"/>
              </a:rPr>
              <a:t>:	</a:t>
            </a:r>
            <a:r>
              <a:rPr lang="en-US" altLang="el-GR" dirty="0" smtClean="0">
                <a:cs typeface="Times New Roman" pitchFamily="18" charset="0"/>
              </a:rPr>
              <a:t>REC</a:t>
            </a:r>
            <a:r>
              <a:rPr lang="el-GR" altLang="el-GR" dirty="0" smtClean="0">
                <a:cs typeface="Times New Roman" pitchFamily="18" charset="0"/>
              </a:rPr>
              <a:t>. Έφτασε κάποιο νέο πακέτο.</a:t>
            </a:r>
            <a:endParaRPr lang="en-US" altLang="el-GR" dirty="0" smtClean="0">
              <a:cs typeface="Times New Roman" pitchFamily="18" charset="0"/>
            </a:endParaRPr>
          </a:p>
          <a:p>
            <a:pPr lvl="2">
              <a:spcBef>
                <a:spcPct val="0"/>
              </a:spcBef>
              <a:buNone/>
            </a:pPr>
            <a:r>
              <a:rPr lang="el-GR" altLang="el-GR" b="1" dirty="0" smtClean="0">
                <a:solidFill>
                  <a:srgbClr val="0033CC"/>
                </a:solidFill>
                <a:cs typeface="Times New Roman" pitchFamily="18" charset="0"/>
              </a:rPr>
              <a:t>2</a:t>
            </a:r>
            <a:r>
              <a:rPr lang="el-GR" altLang="el-GR" dirty="0" smtClean="0">
                <a:cs typeface="Times New Roman" pitchFamily="18" charset="0"/>
              </a:rPr>
              <a:t>:	</a:t>
            </a:r>
            <a:r>
              <a:rPr lang="en-US" altLang="el-GR" dirty="0" smtClean="0">
                <a:cs typeface="Times New Roman" pitchFamily="18" charset="0"/>
              </a:rPr>
              <a:t>OVR</a:t>
            </a:r>
            <a:r>
              <a:rPr lang="el-GR" altLang="el-GR" dirty="0" smtClean="0">
                <a:cs typeface="Times New Roman" pitchFamily="18" charset="0"/>
              </a:rPr>
              <a:t>. Δεν μπόρεσε να γίνει αποθήκευση του </a:t>
            </a:r>
            <a:endParaRPr lang="en-US" altLang="el-GR" dirty="0" smtClean="0">
              <a:cs typeface="Times New Roman" pitchFamily="18" charset="0"/>
            </a:endParaRPr>
          </a:p>
          <a:p>
            <a:pPr lvl="4">
              <a:spcBef>
                <a:spcPct val="0"/>
              </a:spcBef>
              <a:buNone/>
            </a:pPr>
            <a:r>
              <a:rPr lang="el-GR" altLang="el-GR" sz="2400" dirty="0" smtClean="0">
                <a:cs typeface="Times New Roman" pitchFamily="18" charset="0"/>
              </a:rPr>
              <a:t>πακέτου που έφτασε.</a:t>
            </a:r>
            <a:r>
              <a:rPr lang="en-GB" altLang="el-GR" sz="2400" dirty="0" smtClean="0"/>
              <a:t>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31993346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Διαχείριση διακοπών</a:t>
            </a:r>
            <a:endParaRPr lang="el-GR" b="1" dirty="0">
              <a:solidFill>
                <a:srgbClr val="FF0000"/>
              </a:solidFill>
            </a:endParaRPr>
          </a:p>
        </p:txBody>
      </p:sp>
      <p:sp>
        <p:nvSpPr>
          <p:cNvPr id="3" name="Θέση περιεχομένου 1"/>
          <p:cNvSpPr>
            <a:spLocks noGrp="1"/>
          </p:cNvSpPr>
          <p:nvPr>
            <p:ph idx="1"/>
          </p:nvPr>
        </p:nvSpPr>
        <p:spPr/>
        <p:txBody>
          <a:bodyPr>
            <a:normAutofit/>
          </a:bodyPr>
          <a:lstStyle/>
          <a:p>
            <a:pPr>
              <a:spcBef>
                <a:spcPts val="0"/>
              </a:spcBef>
              <a:buClr>
                <a:srgbClr val="0033CC"/>
              </a:buClr>
              <a:buFont typeface="Wingdings" panose="05000000000000000000" pitchFamily="2" charset="2"/>
              <a:buChar char="§"/>
            </a:pPr>
            <a:r>
              <a:rPr lang="el-GR" altLang="el-GR" sz="2400" dirty="0" smtClean="0">
                <a:cs typeface="Times New Roman" pitchFamily="18" charset="0"/>
              </a:rPr>
              <a:t>Οι καταχωρητές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ISR</a:t>
            </a:r>
            <a:r>
              <a:rPr lang="el-GR" altLang="el-GR" sz="2400" dirty="0" smtClean="0">
                <a:cs typeface="Times New Roman" pitchFamily="18" charset="0"/>
              </a:rPr>
              <a:t>,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IDR</a:t>
            </a:r>
            <a:r>
              <a:rPr lang="el-GR" altLang="el-GR" sz="2400" dirty="0" smtClean="0">
                <a:cs typeface="Times New Roman" pitchFamily="18" charset="0"/>
              </a:rPr>
              <a:t>,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IER</a:t>
            </a:r>
            <a:r>
              <a:rPr lang="el-GR" altLang="el-GR" sz="2400" dirty="0" smtClean="0">
                <a:cs typeface="Times New Roman" pitchFamily="18" charset="0"/>
              </a:rPr>
              <a:t>,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IMR</a:t>
            </a:r>
            <a:r>
              <a:rPr lang="el-GR" altLang="el-GR" sz="2400" dirty="0" smtClean="0">
                <a:cs typeface="Times New Roman" pitchFamily="18" charset="0"/>
              </a:rPr>
              <a:t>, περιλαμβάνουν αντίστοιχα πεδία </a:t>
            </a:r>
            <a:r>
              <a:rPr lang="el-GR" altLang="el-GR" sz="2400" dirty="0" err="1" smtClean="0">
                <a:cs typeface="Times New Roman" pitchFamily="18" charset="0"/>
              </a:rPr>
              <a:t>επίτρεψης</a:t>
            </a:r>
            <a:r>
              <a:rPr lang="el-GR" altLang="el-GR" sz="2400" dirty="0" smtClean="0">
                <a:cs typeface="Times New Roman" pitchFamily="18" charset="0"/>
              </a:rPr>
              <a:t> και ελέγχου διακοπών. Ο χειρισμός των τεσσάρων αυτών καταχωρητών, είναι όμοιος με εκείνον των </a:t>
            </a:r>
            <a:r>
              <a:rPr lang="en-US" altLang="el-GR" sz="2400" dirty="0" smtClean="0">
                <a:cs typeface="Times New Roman" pitchFamily="18" charset="0"/>
              </a:rPr>
              <a:t>SDRAMC</a:t>
            </a:r>
            <a:r>
              <a:rPr lang="el-GR" altLang="el-GR" sz="2400" dirty="0" smtClean="0">
                <a:cs typeface="Times New Roman" pitchFamily="18" charset="0"/>
              </a:rPr>
              <a:t>_</a:t>
            </a:r>
            <a:r>
              <a:rPr lang="en-US" altLang="el-GR" sz="2400" dirty="0" smtClean="0">
                <a:cs typeface="Times New Roman" pitchFamily="18" charset="0"/>
              </a:rPr>
              <a:t>IER</a:t>
            </a:r>
            <a:r>
              <a:rPr lang="el-GR" altLang="el-GR" sz="2400" dirty="0" smtClean="0">
                <a:cs typeface="Times New Roman" pitchFamily="18" charset="0"/>
              </a:rPr>
              <a:t>, </a:t>
            </a:r>
            <a:r>
              <a:rPr lang="en-US" altLang="el-GR" sz="2400" dirty="0" smtClean="0">
                <a:cs typeface="Times New Roman" pitchFamily="18" charset="0"/>
              </a:rPr>
              <a:t>SDRAMC</a:t>
            </a:r>
            <a:r>
              <a:rPr lang="el-GR" altLang="el-GR" sz="2400" dirty="0" smtClean="0">
                <a:cs typeface="Times New Roman" pitchFamily="18" charset="0"/>
              </a:rPr>
              <a:t>_</a:t>
            </a:r>
            <a:r>
              <a:rPr lang="en-US" altLang="el-GR" sz="2400" dirty="0" smtClean="0">
                <a:cs typeface="Times New Roman" pitchFamily="18" charset="0"/>
              </a:rPr>
              <a:t>IDR</a:t>
            </a:r>
            <a:r>
              <a:rPr lang="el-GR" altLang="el-GR" sz="2400" dirty="0" smtClean="0">
                <a:cs typeface="Times New Roman" pitchFamily="18" charset="0"/>
              </a:rPr>
              <a:t>, </a:t>
            </a:r>
            <a:r>
              <a:rPr lang="en-US" altLang="el-GR" sz="2400" dirty="0" smtClean="0">
                <a:cs typeface="Times New Roman" pitchFamily="18" charset="0"/>
              </a:rPr>
              <a:t>SDRAMC</a:t>
            </a:r>
            <a:r>
              <a:rPr lang="el-GR" altLang="el-GR" sz="2400" dirty="0" smtClean="0">
                <a:cs typeface="Times New Roman" pitchFamily="18" charset="0"/>
              </a:rPr>
              <a:t>_</a:t>
            </a:r>
            <a:r>
              <a:rPr lang="en-US" altLang="el-GR" sz="2400" dirty="0" smtClean="0">
                <a:cs typeface="Times New Roman" pitchFamily="18" charset="0"/>
              </a:rPr>
              <a:t>IMR</a:t>
            </a:r>
            <a:r>
              <a:rPr lang="el-GR" altLang="el-GR" sz="2400" dirty="0" smtClean="0">
                <a:cs typeface="Times New Roman" pitchFamily="18" charset="0"/>
              </a:rPr>
              <a:t>, </a:t>
            </a:r>
            <a:r>
              <a:rPr lang="en-US" altLang="el-GR" sz="2400" dirty="0" smtClean="0">
                <a:cs typeface="Times New Roman" pitchFamily="18" charset="0"/>
              </a:rPr>
              <a:t>SDRAMC</a:t>
            </a:r>
            <a:r>
              <a:rPr lang="el-GR" altLang="el-GR" sz="2400" dirty="0" smtClean="0">
                <a:cs typeface="Times New Roman" pitchFamily="18" charset="0"/>
              </a:rPr>
              <a:t>_</a:t>
            </a:r>
            <a:r>
              <a:rPr lang="en-US" altLang="el-GR" sz="2400" dirty="0" smtClean="0">
                <a:cs typeface="Times New Roman" pitchFamily="18" charset="0"/>
              </a:rPr>
              <a:t>ISR</a:t>
            </a:r>
            <a:r>
              <a:rPr lang="el-GR" altLang="el-GR" sz="2400" dirty="0" smtClean="0">
                <a:cs typeface="Times New Roman" pitchFamily="18" charset="0"/>
              </a:rPr>
              <a:t>. Με άλλα λόγια, η </a:t>
            </a:r>
            <a:r>
              <a:rPr lang="el-GR" altLang="el-GR" sz="2400" dirty="0" err="1" smtClean="0">
                <a:cs typeface="Times New Roman" pitchFamily="18" charset="0"/>
              </a:rPr>
              <a:t>επίτρεψη</a:t>
            </a:r>
            <a:r>
              <a:rPr lang="el-GR" altLang="el-GR" sz="2400" dirty="0" smtClean="0">
                <a:cs typeface="Times New Roman" pitchFamily="18" charset="0"/>
              </a:rPr>
              <a:t> μιας συγκεκριμένης διακοπής γίνεται γράφοντας 1 στο αντίστοιχο πεδίο του </a:t>
            </a:r>
            <a:r>
              <a:rPr lang="en-US" altLang="el-GR" sz="2400" dirty="0" smtClean="0">
                <a:cs typeface="Times New Roman" pitchFamily="18" charset="0"/>
              </a:rPr>
              <a:t>IER</a:t>
            </a:r>
            <a:r>
              <a:rPr lang="el-GR" altLang="el-GR" sz="2400" dirty="0" smtClean="0">
                <a:cs typeface="Times New Roman" pitchFamily="18" charset="0"/>
              </a:rPr>
              <a:t>, η απαγόρευσή της γράφοντας 1 στο αντίστοιχο πεδίο του </a:t>
            </a:r>
            <a:r>
              <a:rPr lang="en-US" altLang="el-GR" sz="2400" dirty="0" smtClean="0">
                <a:cs typeface="Times New Roman" pitchFamily="18" charset="0"/>
              </a:rPr>
              <a:t>IDR</a:t>
            </a:r>
            <a:r>
              <a:rPr lang="el-GR" altLang="el-GR" sz="2400" dirty="0" smtClean="0">
                <a:cs typeface="Times New Roman" pitchFamily="18" charset="0"/>
              </a:rPr>
              <a:t>, ενώ το </a:t>
            </a:r>
            <a:r>
              <a:rPr lang="en-US" altLang="el-GR" sz="2400" dirty="0" smtClean="0">
                <a:cs typeface="Times New Roman" pitchFamily="18" charset="0"/>
              </a:rPr>
              <a:t>IMR</a:t>
            </a:r>
            <a:r>
              <a:rPr lang="el-GR" altLang="el-GR" sz="2400" dirty="0" smtClean="0">
                <a:cs typeface="Times New Roman" pitchFamily="18" charset="0"/>
              </a:rPr>
              <a:t> δείχνει αν η διακοπή έχει απαγορευθεί ή όχι. Ο </a:t>
            </a:r>
            <a:r>
              <a:rPr lang="en-US" altLang="el-GR" sz="2400" dirty="0" smtClean="0">
                <a:cs typeface="Times New Roman" pitchFamily="18" charset="0"/>
              </a:rPr>
              <a:t>ISR</a:t>
            </a:r>
            <a:r>
              <a:rPr lang="el-GR" altLang="el-GR" sz="2400" dirty="0" smtClean="0">
                <a:cs typeface="Times New Roman" pitchFamily="18" charset="0"/>
              </a:rPr>
              <a:t> δείχνει αν προκλήθηκε συνθήκη διακοπής, ασχέτως αν έχει επιτραπεί ή όχι.</a:t>
            </a:r>
            <a:endParaRPr lang="el-GR" sz="24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33907441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Τα πεδία των </a:t>
            </a:r>
            <a:r>
              <a:rPr lang="el-GR" b="1" dirty="0" err="1" smtClean="0"/>
              <a:t>καταχωρητών</a:t>
            </a:r>
            <a:r>
              <a:rPr lang="el-GR" b="1" dirty="0" smtClean="0"/>
              <a:t> διακοπών</a:t>
            </a:r>
            <a:endParaRPr lang="el-GR" b="1" dirty="0">
              <a:solidFill>
                <a:srgbClr val="FF0000"/>
              </a:solidFill>
            </a:endParaRPr>
          </a:p>
        </p:txBody>
      </p:sp>
      <p:sp>
        <p:nvSpPr>
          <p:cNvPr id="3" name="Θέση περιεχομένου 1"/>
          <p:cNvSpPr>
            <a:spLocks noGrp="1"/>
          </p:cNvSpPr>
          <p:nvPr>
            <p:ph idx="1"/>
          </p:nvPr>
        </p:nvSpPr>
        <p:spPr>
          <a:xfrm>
            <a:off x="323528" y="1484784"/>
            <a:ext cx="8496944" cy="4968552"/>
          </a:xfrm>
        </p:spPr>
        <p:txBody>
          <a:bodyPr>
            <a:normAutofit lnSpcReduction="10000"/>
          </a:bodyPr>
          <a:lstStyle/>
          <a:p>
            <a:pPr>
              <a:spcBef>
                <a:spcPct val="0"/>
              </a:spcBef>
              <a:spcAft>
                <a:spcPts val="600"/>
              </a:spcAft>
              <a:buClr>
                <a:srgbClr val="0033CC"/>
              </a:buClr>
              <a:buFont typeface="Wingdings" panose="05000000000000000000" pitchFamily="2" charset="2"/>
              <a:buChar char="§"/>
            </a:pPr>
            <a:r>
              <a:rPr lang="el-GR" altLang="el-GR" sz="2400" dirty="0" smtClean="0">
                <a:cs typeface="Times New Roman" pitchFamily="18" charset="0"/>
              </a:rPr>
              <a:t>Τα πεδία των τεσσάρων καταχωρητών,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ISR</a:t>
            </a:r>
            <a:r>
              <a:rPr lang="el-GR" altLang="el-GR" sz="2400" dirty="0" smtClean="0">
                <a:cs typeface="Times New Roman" pitchFamily="18" charset="0"/>
              </a:rPr>
              <a:t>,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IDR</a:t>
            </a:r>
            <a:r>
              <a:rPr lang="el-GR" altLang="el-GR" sz="2400" dirty="0" smtClean="0">
                <a:cs typeface="Times New Roman" pitchFamily="18" charset="0"/>
              </a:rPr>
              <a:t>,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IER</a:t>
            </a:r>
            <a:r>
              <a:rPr lang="el-GR" altLang="el-GR" sz="2400" dirty="0" smtClean="0">
                <a:cs typeface="Times New Roman" pitchFamily="18" charset="0"/>
              </a:rPr>
              <a:t>,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IMR</a:t>
            </a:r>
            <a:r>
              <a:rPr lang="el-GR" altLang="el-GR" sz="2400" dirty="0" smtClean="0">
                <a:cs typeface="Times New Roman" pitchFamily="18" charset="0"/>
              </a:rPr>
              <a:t>, είναι τα ακόλουθα:</a:t>
            </a:r>
            <a:endParaRPr lang="el-GR" altLang="el-GR" sz="2400" dirty="0">
              <a:cs typeface="Times New Roman" pitchFamily="18" charset="0"/>
            </a:endParaRPr>
          </a:p>
          <a:p>
            <a:pPr marL="400050" lvl="1" indent="0">
              <a:spcBef>
                <a:spcPct val="0"/>
              </a:spcBef>
              <a:spcAft>
                <a:spcPts val="200"/>
              </a:spcAft>
              <a:buClr>
                <a:srgbClr val="0033CC"/>
              </a:buClr>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DONE</a:t>
            </a:r>
            <a:r>
              <a:rPr lang="el-GR" altLang="el-GR" sz="2000" b="1" dirty="0" smtClean="0">
                <a:solidFill>
                  <a:srgbClr val="0033CC"/>
                </a:solidFill>
                <a:cs typeface="Times New Roman" pitchFamily="18" charset="0"/>
              </a:rPr>
              <a:t> (</a:t>
            </a:r>
            <a:r>
              <a:rPr lang="en-US" altLang="el-GR" sz="2000" b="1" dirty="0" smtClean="0">
                <a:solidFill>
                  <a:srgbClr val="0033CC"/>
                </a:solidFill>
                <a:cs typeface="Times New Roman" pitchFamily="18" charset="0"/>
              </a:rPr>
              <a:t>bit</a:t>
            </a:r>
            <a:r>
              <a:rPr lang="el-GR" altLang="el-GR" sz="2000" b="1" dirty="0" smtClean="0">
                <a:solidFill>
                  <a:srgbClr val="0033CC"/>
                </a:solidFill>
                <a:cs typeface="Times New Roman" pitchFamily="18" charset="0"/>
              </a:rPr>
              <a:t> 0)</a:t>
            </a:r>
            <a:r>
              <a:rPr lang="el-GR" altLang="el-GR" sz="2000" dirty="0" smtClean="0">
                <a:cs typeface="Times New Roman" pitchFamily="18" charset="0"/>
              </a:rPr>
              <a:t>:	Ο καταχωρητής διαχείρισης ολοκλήρωσε το έργο του.</a:t>
            </a:r>
          </a:p>
          <a:p>
            <a:pPr marL="800100" lvl="2" indent="0">
              <a:spcBef>
                <a:spcPct val="0"/>
              </a:spcBef>
              <a:spcAft>
                <a:spcPts val="200"/>
              </a:spcAft>
              <a:buClr>
                <a:srgbClr val="0033CC"/>
              </a:buClr>
              <a:buNone/>
            </a:pPr>
            <a:r>
              <a:rPr lang="en-US" altLang="el-GR" sz="2000" b="1" dirty="0" smtClean="0">
                <a:solidFill>
                  <a:srgbClr val="0033CC"/>
                </a:solidFill>
                <a:cs typeface="Times New Roman" pitchFamily="18" charset="0"/>
              </a:rPr>
              <a:t>RCOM</a:t>
            </a:r>
            <a:r>
              <a:rPr lang="el-GR" altLang="el-GR" sz="2000" b="1" dirty="0" smtClean="0">
                <a:solidFill>
                  <a:srgbClr val="0033CC"/>
                </a:solidFill>
                <a:cs typeface="Times New Roman" pitchFamily="18" charset="0"/>
              </a:rPr>
              <a:t> (1)</a:t>
            </a:r>
            <a:r>
              <a:rPr lang="el-GR" altLang="el-GR" sz="2000" dirty="0" smtClean="0">
                <a:cs typeface="Times New Roman" pitchFamily="18" charset="0"/>
              </a:rPr>
              <a:t>:	Ολοκλήρωση λήψης.</a:t>
            </a:r>
            <a:endParaRPr lang="el-GR" altLang="el-GR" sz="2000" dirty="0">
              <a:cs typeface="Times New Roman" pitchFamily="18" charset="0"/>
            </a:endParaRPr>
          </a:p>
          <a:p>
            <a:pPr marL="800100" lvl="2" indent="0">
              <a:spcBef>
                <a:spcPct val="0"/>
              </a:spcBef>
              <a:spcAft>
                <a:spcPts val="200"/>
              </a:spcAft>
              <a:buClr>
                <a:srgbClr val="0033CC"/>
              </a:buClr>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RBNA</a:t>
            </a:r>
            <a:r>
              <a:rPr lang="el-GR" altLang="el-GR" sz="2000" b="1" dirty="0" smtClean="0">
                <a:solidFill>
                  <a:srgbClr val="0033CC"/>
                </a:solidFill>
                <a:cs typeface="Times New Roman" pitchFamily="18" charset="0"/>
              </a:rPr>
              <a:t> (2)</a:t>
            </a:r>
            <a:r>
              <a:rPr lang="el-GR" altLang="el-GR" sz="2000" dirty="0" smtClean="0">
                <a:cs typeface="Times New Roman" pitchFamily="18" charset="0"/>
              </a:rPr>
              <a:t>:	Δεν υπάρχει διαθέσιμος </a:t>
            </a:r>
            <a:r>
              <a:rPr lang="en-US" altLang="el-GR" sz="2000" dirty="0" smtClean="0">
                <a:cs typeface="Times New Roman" pitchFamily="18" charset="0"/>
              </a:rPr>
              <a:t>buffer </a:t>
            </a:r>
            <a:r>
              <a:rPr lang="el-GR" altLang="el-GR" sz="2000" dirty="0" smtClean="0">
                <a:cs typeface="Times New Roman" pitchFamily="18" charset="0"/>
              </a:rPr>
              <a:t>για λήψη.</a:t>
            </a:r>
            <a:endParaRPr lang="el-GR" altLang="el-GR" sz="2000" dirty="0">
              <a:cs typeface="Times New Roman" pitchFamily="18" charset="0"/>
            </a:endParaRPr>
          </a:p>
          <a:p>
            <a:pPr marL="800100" lvl="2" indent="0">
              <a:spcBef>
                <a:spcPct val="0"/>
              </a:spcBef>
              <a:spcAft>
                <a:spcPts val="200"/>
              </a:spcAft>
              <a:buClr>
                <a:srgbClr val="0033CC"/>
              </a:buClr>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TOVR</a:t>
            </a:r>
            <a:r>
              <a:rPr lang="el-GR" altLang="el-GR" sz="2000" b="1" dirty="0" smtClean="0">
                <a:solidFill>
                  <a:srgbClr val="0033CC"/>
                </a:solidFill>
                <a:cs typeface="Times New Roman" pitchFamily="18" charset="0"/>
              </a:rPr>
              <a:t> (3)</a:t>
            </a:r>
            <a:r>
              <a:rPr lang="el-GR" altLang="el-GR" sz="2000" dirty="0" smtClean="0">
                <a:cs typeface="Times New Roman" pitchFamily="18" charset="0"/>
              </a:rPr>
              <a:t>:	Αδυναμία αποστολής λόγω υπερχείλισης.</a:t>
            </a:r>
            <a:endParaRPr lang="en-US" altLang="el-GR" sz="2000" dirty="0" smtClean="0">
              <a:cs typeface="Times New Roman" pitchFamily="18" charset="0"/>
            </a:endParaRPr>
          </a:p>
          <a:p>
            <a:pPr lvl="1">
              <a:spcBef>
                <a:spcPct val="0"/>
              </a:spcBef>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TUND</a:t>
            </a:r>
            <a:r>
              <a:rPr lang="el-GR" altLang="el-GR" sz="2000" b="1" dirty="0" smtClean="0">
                <a:solidFill>
                  <a:srgbClr val="0033CC"/>
                </a:solidFill>
                <a:cs typeface="Times New Roman" pitchFamily="18" charset="0"/>
              </a:rPr>
              <a:t> (4)</a:t>
            </a:r>
            <a:r>
              <a:rPr lang="el-GR" altLang="el-GR" sz="2000" dirty="0" smtClean="0">
                <a:cs typeface="Times New Roman" pitchFamily="18" charset="0"/>
              </a:rPr>
              <a:t>:	Αδυναμία αποστολής, δεν μπόρεσαν να βρεθούν </a:t>
            </a:r>
          </a:p>
          <a:p>
            <a:pPr lvl="6">
              <a:spcBef>
                <a:spcPct val="0"/>
              </a:spcBef>
              <a:spcAft>
                <a:spcPts val="200"/>
              </a:spcAft>
              <a:buNone/>
            </a:pPr>
            <a:r>
              <a:rPr lang="el-GR" altLang="el-GR" dirty="0" smtClean="0">
                <a:cs typeface="Times New Roman" pitchFamily="18" charset="0"/>
              </a:rPr>
              <a:t>δεδομένα.</a:t>
            </a:r>
          </a:p>
          <a:p>
            <a:pPr lvl="1">
              <a:spcBef>
                <a:spcPct val="0"/>
              </a:spcBef>
              <a:spcAft>
                <a:spcPts val="200"/>
              </a:spcAft>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RTRY</a:t>
            </a:r>
            <a:r>
              <a:rPr lang="el-GR" altLang="el-GR" sz="2000" b="1" dirty="0" smtClean="0">
                <a:solidFill>
                  <a:srgbClr val="0033CC"/>
                </a:solidFill>
                <a:cs typeface="Times New Roman" pitchFamily="18" charset="0"/>
              </a:rPr>
              <a:t> (5)</a:t>
            </a:r>
            <a:r>
              <a:rPr lang="el-GR" altLang="el-GR" sz="2000" dirty="0" smtClean="0">
                <a:cs typeface="Times New Roman" pitchFamily="18" charset="0"/>
              </a:rPr>
              <a:t>:		Το όριο προσπαθειών για αποστολή εξαντλήθηκε.</a:t>
            </a:r>
            <a:endParaRPr lang="en-US" altLang="el-GR" sz="2000" dirty="0" smtClean="0">
              <a:cs typeface="Times New Roman" pitchFamily="18" charset="0"/>
            </a:endParaRPr>
          </a:p>
          <a:p>
            <a:pPr lvl="1">
              <a:spcBef>
                <a:spcPct val="0"/>
              </a:spcBef>
              <a:spcAft>
                <a:spcPts val="200"/>
              </a:spcAft>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TBRE</a:t>
            </a:r>
            <a:r>
              <a:rPr lang="el-GR" altLang="el-GR" sz="2000" b="1" dirty="0" smtClean="0">
                <a:solidFill>
                  <a:srgbClr val="0033CC"/>
                </a:solidFill>
                <a:cs typeface="Times New Roman" pitchFamily="18" charset="0"/>
              </a:rPr>
              <a:t> (6)</a:t>
            </a:r>
            <a:r>
              <a:rPr lang="el-GR" altLang="el-GR" sz="2000" dirty="0" smtClean="0">
                <a:cs typeface="Times New Roman" pitchFamily="18" charset="0"/>
              </a:rPr>
              <a:t>: 	Νέο πακέτο μπορεί να μπει στην ουρά αποστολής.</a:t>
            </a:r>
            <a:endParaRPr lang="en-US" altLang="el-GR" sz="2000" dirty="0" smtClean="0">
              <a:cs typeface="Times New Roman" pitchFamily="18" charset="0"/>
            </a:endParaRPr>
          </a:p>
          <a:p>
            <a:pPr lvl="1">
              <a:spcBef>
                <a:spcPct val="0"/>
              </a:spcBef>
              <a:spcAft>
                <a:spcPts val="200"/>
              </a:spcAft>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TCOM</a:t>
            </a:r>
            <a:r>
              <a:rPr lang="el-GR" altLang="el-GR" sz="2000" b="1" dirty="0" smtClean="0">
                <a:solidFill>
                  <a:srgbClr val="0033CC"/>
                </a:solidFill>
                <a:cs typeface="Times New Roman" pitchFamily="18" charset="0"/>
              </a:rPr>
              <a:t> (7)</a:t>
            </a:r>
            <a:r>
              <a:rPr lang="el-GR" altLang="el-GR" sz="2000" dirty="0" smtClean="0">
                <a:cs typeface="Times New Roman" pitchFamily="18" charset="0"/>
              </a:rPr>
              <a:t>: 	Αποστολή ολοκληρώθηκε.</a:t>
            </a:r>
            <a:endParaRPr lang="en-US" altLang="el-GR" sz="2000" dirty="0" smtClean="0">
              <a:cs typeface="Times New Roman" pitchFamily="18" charset="0"/>
            </a:endParaRPr>
          </a:p>
          <a:p>
            <a:pPr lvl="1">
              <a:spcBef>
                <a:spcPct val="0"/>
              </a:spcBef>
              <a:spcAft>
                <a:spcPts val="200"/>
              </a:spcAft>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TIDLE</a:t>
            </a:r>
            <a:r>
              <a:rPr lang="el-GR" altLang="el-GR" sz="2000" b="1" dirty="0" smtClean="0">
                <a:solidFill>
                  <a:srgbClr val="0033CC"/>
                </a:solidFill>
                <a:cs typeface="Times New Roman" pitchFamily="18" charset="0"/>
              </a:rPr>
              <a:t> (8)</a:t>
            </a:r>
            <a:r>
              <a:rPr lang="el-GR" altLang="el-GR" sz="2000" dirty="0" smtClean="0">
                <a:cs typeface="Times New Roman" pitchFamily="18" charset="0"/>
              </a:rPr>
              <a:t>: 	Ο εκπομπός είναι αδρανής.</a:t>
            </a:r>
            <a:endParaRPr lang="en-US" altLang="el-GR" sz="2000" dirty="0" smtClean="0">
              <a:cs typeface="Times New Roman" pitchFamily="18" charset="0"/>
            </a:endParaRPr>
          </a:p>
          <a:p>
            <a:pPr lvl="1">
              <a:spcBef>
                <a:spcPct val="0"/>
              </a:spcBef>
              <a:spcAft>
                <a:spcPts val="200"/>
              </a:spcAft>
              <a:buNone/>
            </a:pPr>
            <a:r>
              <a:rPr lang="el-GR" altLang="el-GR" sz="2000" dirty="0" smtClean="0">
                <a:cs typeface="Times New Roman" pitchFamily="18" charset="0"/>
              </a:rPr>
              <a:t>	   </a:t>
            </a:r>
            <a:r>
              <a:rPr lang="en-US" altLang="el-GR" sz="2000" b="1" dirty="0" smtClean="0">
                <a:solidFill>
                  <a:srgbClr val="0033CC"/>
                </a:solidFill>
                <a:cs typeface="Times New Roman" pitchFamily="18" charset="0"/>
              </a:rPr>
              <a:t>LINK</a:t>
            </a:r>
            <a:r>
              <a:rPr lang="el-GR" altLang="el-GR" sz="2000" b="1" dirty="0" smtClean="0">
                <a:solidFill>
                  <a:srgbClr val="0033CC"/>
                </a:solidFill>
                <a:cs typeface="Times New Roman" pitchFamily="18" charset="0"/>
              </a:rPr>
              <a:t> (9)</a:t>
            </a:r>
            <a:r>
              <a:rPr lang="el-GR" altLang="el-GR" sz="2000" dirty="0" smtClean="0">
                <a:cs typeface="Times New Roman" pitchFamily="18" charset="0"/>
              </a:rPr>
              <a:t>: 	Προαιρετικό.</a:t>
            </a:r>
            <a:endParaRPr lang="en-US" altLang="el-GR" sz="2000" dirty="0" smtClean="0">
              <a:cs typeface="Times New Roman" pitchFamily="18" charset="0"/>
            </a:endParaRPr>
          </a:p>
          <a:p>
            <a:pPr lvl="1">
              <a:spcBef>
                <a:spcPct val="0"/>
              </a:spcBef>
              <a:spcAft>
                <a:spcPts val="200"/>
              </a:spcAft>
              <a:buNone/>
            </a:pPr>
            <a:r>
              <a:rPr lang="el-GR" altLang="el-GR" sz="2000" dirty="0">
                <a:cs typeface="Times New Roman" pitchFamily="18" charset="0"/>
              </a:rPr>
              <a:t> </a:t>
            </a:r>
            <a:r>
              <a:rPr lang="el-GR" altLang="el-GR" sz="2000" dirty="0" smtClean="0">
                <a:cs typeface="Times New Roman" pitchFamily="18" charset="0"/>
              </a:rPr>
              <a:t>   </a:t>
            </a:r>
            <a:r>
              <a:rPr lang="en-US" altLang="el-GR" sz="2000" b="1" dirty="0" smtClean="0">
                <a:solidFill>
                  <a:srgbClr val="0033CC"/>
                </a:solidFill>
                <a:cs typeface="Times New Roman" pitchFamily="18" charset="0"/>
              </a:rPr>
              <a:t>ROVR</a:t>
            </a:r>
            <a:r>
              <a:rPr lang="el-GR" altLang="el-GR" sz="2000" b="1" dirty="0" smtClean="0">
                <a:solidFill>
                  <a:srgbClr val="0033CC"/>
                </a:solidFill>
                <a:cs typeface="Times New Roman" pitchFamily="18" charset="0"/>
              </a:rPr>
              <a:t> (10)</a:t>
            </a:r>
            <a:r>
              <a:rPr lang="el-GR" altLang="el-GR" sz="2000" dirty="0" smtClean="0">
                <a:cs typeface="Times New Roman" pitchFamily="18" charset="0"/>
              </a:rPr>
              <a:t>: 	Κατάσταση </a:t>
            </a:r>
            <a:r>
              <a:rPr lang="en-US" altLang="el-GR" sz="2000" dirty="0" smtClean="0">
                <a:cs typeface="Times New Roman" pitchFamily="18" charset="0"/>
              </a:rPr>
              <a:t>overrun</a:t>
            </a:r>
            <a:r>
              <a:rPr lang="el-GR" altLang="el-GR" sz="2000" dirty="0" smtClean="0">
                <a:cs typeface="Times New Roman" pitchFamily="18" charset="0"/>
              </a:rPr>
              <a:t> στον αποδέκτη.</a:t>
            </a:r>
            <a:endParaRPr lang="en-US" altLang="el-GR" sz="2000" dirty="0" smtClean="0">
              <a:cs typeface="Times New Roman" pitchFamily="18" charset="0"/>
            </a:endParaRPr>
          </a:p>
          <a:p>
            <a:pPr lvl="1">
              <a:spcBef>
                <a:spcPct val="0"/>
              </a:spcBef>
              <a:buNone/>
            </a:pPr>
            <a:r>
              <a:rPr lang="el-GR" altLang="el-GR" sz="2000" dirty="0">
                <a:cs typeface="Times New Roman" pitchFamily="18" charset="0"/>
              </a:rPr>
              <a:t>	</a:t>
            </a:r>
            <a:r>
              <a:rPr lang="el-GR" altLang="el-GR" sz="2000" dirty="0" smtClean="0">
                <a:cs typeface="Times New Roman" pitchFamily="18" charset="0"/>
              </a:rPr>
              <a:t>  </a:t>
            </a:r>
            <a:r>
              <a:rPr lang="en-US" altLang="el-GR" sz="2000" b="1" dirty="0" smtClean="0">
                <a:solidFill>
                  <a:srgbClr val="0033CC"/>
                </a:solidFill>
                <a:cs typeface="Times New Roman" pitchFamily="18" charset="0"/>
              </a:rPr>
              <a:t>ABT</a:t>
            </a:r>
            <a:r>
              <a:rPr lang="el-GR" altLang="el-GR" sz="2000" b="1" dirty="0" smtClean="0">
                <a:solidFill>
                  <a:srgbClr val="0033CC"/>
                </a:solidFill>
                <a:cs typeface="Times New Roman" pitchFamily="18" charset="0"/>
              </a:rPr>
              <a:t> (11)</a:t>
            </a:r>
            <a:r>
              <a:rPr lang="el-GR" altLang="el-GR" sz="2000" dirty="0" smtClean="0">
                <a:cs typeface="Times New Roman" pitchFamily="18" charset="0"/>
              </a:rPr>
              <a:t>:		Μη κανονική διακοπή απευθείας προσπέλασης </a:t>
            </a:r>
          </a:p>
          <a:p>
            <a:pPr lvl="6">
              <a:spcBef>
                <a:spcPct val="0"/>
              </a:spcBef>
              <a:buNone/>
            </a:pPr>
            <a:r>
              <a:rPr lang="el-GR" altLang="el-GR" dirty="0" smtClean="0">
                <a:cs typeface="Times New Roman" pitchFamily="18" charset="0"/>
              </a:rPr>
              <a:t>μνήμης.</a:t>
            </a:r>
            <a:r>
              <a:rPr lang="en-GB" altLang="el-GR" dirty="0" smtClean="0"/>
              <a:t> </a:t>
            </a:r>
          </a:p>
          <a:p>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19</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cstate="print">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588286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a:hlinkClick r:id="rId3" tooltip="Μετάβαση στην Άδεια Χρήσης "/>
          </p:cNvPr>
          <p:cNvPicPr>
            <a:picLocks noChangeAspect="1" noChangeArrowheads="1"/>
          </p:cNvPicPr>
          <p:nvPr/>
        </p:nvPicPr>
        <p:blipFill>
          <a:blip r:embed="rId4" cstate="print"/>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4781357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Πρώτο παράδειγμα </a:t>
            </a:r>
            <a:r>
              <a:rPr lang="en-US" b="1" dirty="0" smtClean="0"/>
              <a:t> </a:t>
            </a:r>
            <a:r>
              <a:rPr lang="el-GR" b="1" dirty="0" smtClean="0"/>
              <a:t>(1 από 2)</a:t>
            </a:r>
            <a:endParaRPr lang="el-GR" b="1" dirty="0"/>
          </a:p>
        </p:txBody>
      </p:sp>
      <p:sp>
        <p:nvSpPr>
          <p:cNvPr id="3" name="Θέση περιεχομένου 1"/>
          <p:cNvSpPr>
            <a:spLocks noGrp="1"/>
          </p:cNvSpPr>
          <p:nvPr>
            <p:ph idx="1"/>
          </p:nvPr>
        </p:nvSpPr>
        <p:spPr/>
        <p:txBody>
          <a:bodyPr>
            <a:normAutofit/>
          </a:bodyPr>
          <a:lstStyle/>
          <a:p>
            <a:pPr>
              <a:lnSpc>
                <a:spcPct val="90000"/>
              </a:lnSpc>
              <a:spcBef>
                <a:spcPts val="0"/>
              </a:spcBef>
              <a:buClr>
                <a:srgbClr val="0033CC"/>
              </a:buClr>
              <a:buFont typeface="Wingdings" panose="05000000000000000000" pitchFamily="2" charset="2"/>
              <a:buChar char="§"/>
            </a:pPr>
            <a:endParaRPr lang="el-GR" altLang="el-GR" dirty="0" smtClean="0">
              <a:cs typeface="Times New Roman" pitchFamily="18" charset="0"/>
            </a:endParaRPr>
          </a:p>
          <a:p>
            <a:pPr>
              <a:spcBef>
                <a:spcPts val="0"/>
              </a:spcBef>
              <a:buClr>
                <a:srgbClr val="0033CC"/>
              </a:buClr>
              <a:buFont typeface="Wingdings" panose="05000000000000000000" pitchFamily="2" charset="2"/>
              <a:buChar char="§"/>
            </a:pPr>
            <a:r>
              <a:rPr lang="el-GR" altLang="el-GR" dirty="0" smtClean="0">
                <a:cs typeface="Times New Roman" pitchFamily="18" charset="0"/>
              </a:rPr>
              <a:t>Για την αποστολή ενός πακέτου του οποίου τα δεδομένα βρίσκονται στη θέση </a:t>
            </a:r>
            <a:r>
              <a:rPr lang="en-US" altLang="el-GR" dirty="0" smtClean="0">
                <a:cs typeface="Times New Roman" pitchFamily="18" charset="0"/>
              </a:rPr>
              <a:t>BUF_ADDR</a:t>
            </a:r>
            <a:r>
              <a:rPr lang="el-GR" altLang="el-GR" dirty="0" smtClean="0">
                <a:cs typeface="Times New Roman" pitchFamily="18" charset="0"/>
              </a:rPr>
              <a:t> της εσωτερικής </a:t>
            </a:r>
            <a:r>
              <a:rPr lang="en-US" altLang="el-GR" dirty="0" smtClean="0">
                <a:cs typeface="Times New Roman" pitchFamily="18" charset="0"/>
              </a:rPr>
              <a:t>RAM</a:t>
            </a:r>
            <a:r>
              <a:rPr lang="el-GR" altLang="el-GR" dirty="0" smtClean="0">
                <a:cs typeface="Times New Roman" pitchFamily="18" charset="0"/>
              </a:rPr>
              <a:t>, (δεδομένου ότι αυτή δεν έχει αντιστοιχηθεί στη θέση 0), οι παραπάνω </a:t>
            </a:r>
            <a:r>
              <a:rPr lang="el-GR" altLang="el-GR" dirty="0" err="1" smtClean="0">
                <a:cs typeface="Times New Roman" pitchFamily="18" charset="0"/>
              </a:rPr>
              <a:t>καταχωρητές</a:t>
            </a:r>
            <a:r>
              <a:rPr lang="el-GR" altLang="el-GR" dirty="0" smtClean="0">
                <a:cs typeface="Times New Roman" pitchFamily="18" charset="0"/>
              </a:rPr>
              <a:t> θα μπορούσαν να προγραμματιστούν (</a:t>
            </a:r>
            <a:r>
              <a:rPr lang="en-US" altLang="el-GR" dirty="0" smtClean="0">
                <a:cs typeface="Times New Roman" pitchFamily="18" charset="0"/>
              </a:rPr>
              <a:t>ARM mode</a:t>
            </a:r>
            <a:r>
              <a:rPr lang="el-GR" altLang="el-GR" dirty="0" smtClean="0">
                <a:cs typeface="Times New Roman" pitchFamily="18" charset="0"/>
              </a:rPr>
              <a:t>), ως εξής:</a:t>
            </a:r>
            <a:endParaRPr lang="en-US" altLang="el-GR" dirty="0" smtClean="0">
              <a:cs typeface="Times New Roman" pitchFamily="18" charset="0"/>
            </a:endParaRPr>
          </a:p>
          <a:p>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1438500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Πρώτο παράδειγμα </a:t>
            </a:r>
            <a:r>
              <a:rPr lang="en-US" b="1" dirty="0" smtClean="0"/>
              <a:t> </a:t>
            </a:r>
            <a:r>
              <a:rPr lang="el-GR" b="1" dirty="0" smtClean="0"/>
              <a:t>(2 από 2)</a:t>
            </a:r>
            <a:endParaRPr lang="el-GR" dirty="0"/>
          </a:p>
        </p:txBody>
      </p:sp>
      <p:sp>
        <p:nvSpPr>
          <p:cNvPr id="3" name="Θέση περιεχομένου 1" descr="Πρόγραμμα: ldr r3, κόμμα, =  eth underscore base, ερωτηματικό, r3 είναι η βάση των καταχωρητών. Enter, ldr r4, κόμμα, αγκύλη r3, κόμμα eth underscore ctl, κλείσιμο αγκύλης, ερωτηματικό, φόρτωσε την τιμή του eth underscore ctl. Enter, orr r4, κόμμα r4, κόμμα, # 08h, ερωτηματικό, ενημέρωση: transmit enable. Enter, str r4, κόμμα, αγκύλη r4, κόμμα eth underscore ctl, κλείσιμο αγκύλης, ερωτηματικό, αποθήκευση της ενημερωμένης τιμής. Enter, ldr r4, κόμμα, αγκύλη r3, κόμμα eth underscore cfg, κλείσιμο αγκύλης, ερωτηματικό, παρομοίως για eth underscore cfg. Enter, orr r4, κόμμα r4, κόμμα, # 0x03, ερωτηματικό, π.χ., full duplex, 100 mbit / s. Enter, str r4, κόμμα, αγκύλη r3, κόμμα eth underscore cfg, κλείσιμο αγκύλης. Enter, ldr r4, κόμμα, = buf underscore addr, ερωτηματικό, base address for tx. Enter, str r4, κόμμα, αγκύλη r3, κόμμα eth underscore tar, κλείσιμο αγκύλης. Enter, mov r4, κόμμα, # ffh, ερωτηματικό, len = 255. Start transnission. Enter, str r4, κόμμα, αγκύλη r3, κόμμα eth underscore tcr, κλείσιμο αγκύλης."/>
          <p:cNvSpPr>
            <a:spLocks noGrp="1"/>
          </p:cNvSpPr>
          <p:nvPr>
            <p:ph idx="1"/>
          </p:nvPr>
        </p:nvSpPr>
        <p:spPr>
          <a:xfrm>
            <a:off x="457200" y="1412776"/>
            <a:ext cx="8229600" cy="4680520"/>
          </a:xfrm>
        </p:spPr>
        <p:txBody>
          <a:bodyPr>
            <a:normAutofit/>
          </a:bodyPr>
          <a:lstStyle/>
          <a:p>
            <a:pPr>
              <a:spcBef>
                <a:spcPct val="0"/>
              </a:spcBef>
              <a:spcAft>
                <a:spcPts val="600"/>
              </a:spcAft>
              <a:buNone/>
            </a:pPr>
            <a:endParaRPr lang="el-GR" altLang="el-GR" sz="2000" dirty="0" smtClean="0">
              <a:cs typeface="Courier New" pitchFamily="49" charset="0"/>
            </a:endParaRPr>
          </a:p>
          <a:p>
            <a:r>
              <a:rPr lang="en-US" sz="2000" dirty="0" smtClean="0"/>
              <a:t>LDR R</a:t>
            </a:r>
            <a:r>
              <a:rPr lang="el-GR" sz="2000" dirty="0" smtClean="0"/>
              <a:t>3,=</a:t>
            </a:r>
            <a:r>
              <a:rPr lang="en-US" sz="2000" dirty="0" smtClean="0"/>
              <a:t>ETH</a:t>
            </a:r>
            <a:r>
              <a:rPr lang="el-GR" sz="2000" dirty="0" smtClean="0"/>
              <a:t>_</a:t>
            </a:r>
            <a:r>
              <a:rPr lang="en-US" sz="2000" dirty="0" smtClean="0"/>
              <a:t>BASE</a:t>
            </a:r>
            <a:r>
              <a:rPr lang="el-GR" sz="2000" dirty="0" smtClean="0"/>
              <a:t>		; </a:t>
            </a:r>
            <a:r>
              <a:rPr lang="en-US" sz="2000" dirty="0" smtClean="0"/>
              <a:t>R</a:t>
            </a:r>
            <a:r>
              <a:rPr lang="el-GR" sz="2000" dirty="0" smtClean="0"/>
              <a:t>3 είναι η βάση των </a:t>
            </a:r>
            <a:r>
              <a:rPr lang="el-GR" sz="2000" dirty="0" err="1" smtClean="0"/>
              <a:t>καταχωρητών</a:t>
            </a:r>
            <a:endParaRPr lang="el-GR" sz="2000" dirty="0" smtClean="0"/>
          </a:p>
          <a:p>
            <a:r>
              <a:rPr lang="en-US" sz="2000" dirty="0" smtClean="0"/>
              <a:t>LDR R</a:t>
            </a:r>
            <a:r>
              <a:rPr lang="el-GR" sz="2000" dirty="0" smtClean="0"/>
              <a:t>4,[</a:t>
            </a:r>
            <a:r>
              <a:rPr lang="en-US" sz="2000" dirty="0" smtClean="0"/>
              <a:t>R</a:t>
            </a:r>
            <a:r>
              <a:rPr lang="el-GR" sz="2000" dirty="0" smtClean="0"/>
              <a:t>3,</a:t>
            </a:r>
            <a:r>
              <a:rPr lang="en-US" sz="2000" dirty="0" smtClean="0"/>
              <a:t>ETH</a:t>
            </a:r>
            <a:r>
              <a:rPr lang="el-GR" sz="2000" dirty="0" smtClean="0"/>
              <a:t>_</a:t>
            </a:r>
            <a:r>
              <a:rPr lang="en-US" sz="2000" dirty="0" smtClean="0"/>
              <a:t>CTL</a:t>
            </a:r>
            <a:r>
              <a:rPr lang="el-GR" sz="2000" dirty="0" smtClean="0"/>
              <a:t>]		; Φόρτωσε την τιμή του </a:t>
            </a:r>
            <a:r>
              <a:rPr lang="en-US" sz="2000" dirty="0" smtClean="0"/>
              <a:t>ETH</a:t>
            </a:r>
            <a:r>
              <a:rPr lang="el-GR" sz="2000" dirty="0" smtClean="0"/>
              <a:t>_</a:t>
            </a:r>
            <a:r>
              <a:rPr lang="en-US" sz="2000" dirty="0" smtClean="0"/>
              <a:t>CTL</a:t>
            </a:r>
            <a:endParaRPr lang="el-GR" sz="2000" dirty="0" smtClean="0"/>
          </a:p>
          <a:p>
            <a:r>
              <a:rPr lang="en-US" sz="2000" dirty="0" smtClean="0"/>
              <a:t>ORR R4,R4,#08h		; </a:t>
            </a:r>
            <a:r>
              <a:rPr lang="el-GR" sz="2000" dirty="0" smtClean="0"/>
              <a:t>Ενημέρωση</a:t>
            </a:r>
            <a:r>
              <a:rPr lang="en-US" sz="2000" dirty="0" smtClean="0"/>
              <a:t>: TRANSMIT ENABLE</a:t>
            </a:r>
            <a:endParaRPr lang="el-GR" sz="2000" dirty="0" smtClean="0"/>
          </a:p>
          <a:p>
            <a:r>
              <a:rPr lang="en-US" sz="2000" dirty="0" smtClean="0"/>
              <a:t>STR R</a:t>
            </a:r>
            <a:r>
              <a:rPr lang="el-GR" sz="2000" dirty="0" smtClean="0"/>
              <a:t>4,[</a:t>
            </a:r>
            <a:r>
              <a:rPr lang="en-US" sz="2000" dirty="0" smtClean="0"/>
              <a:t>R</a:t>
            </a:r>
            <a:r>
              <a:rPr lang="el-GR" sz="2000" dirty="0" smtClean="0"/>
              <a:t>4,</a:t>
            </a:r>
            <a:r>
              <a:rPr lang="en-US" sz="2000" dirty="0" smtClean="0"/>
              <a:t>ETH</a:t>
            </a:r>
            <a:r>
              <a:rPr lang="el-GR" sz="2000" dirty="0" smtClean="0"/>
              <a:t>_</a:t>
            </a:r>
            <a:r>
              <a:rPr lang="en-US" sz="2000" dirty="0" smtClean="0"/>
              <a:t>CTL</a:t>
            </a:r>
            <a:r>
              <a:rPr lang="el-GR" sz="2000" dirty="0" smtClean="0"/>
              <a:t>]		; Αποθήκευση της ενημερωμένης τιμής</a:t>
            </a:r>
          </a:p>
          <a:p>
            <a:r>
              <a:rPr lang="en-US" sz="2000" dirty="0" smtClean="0"/>
              <a:t>LDR R</a:t>
            </a:r>
            <a:r>
              <a:rPr lang="el-GR" sz="2000" dirty="0" smtClean="0"/>
              <a:t>4,[</a:t>
            </a:r>
            <a:r>
              <a:rPr lang="en-US" sz="2000" dirty="0" smtClean="0"/>
              <a:t>R</a:t>
            </a:r>
            <a:r>
              <a:rPr lang="el-GR" sz="2000" dirty="0" smtClean="0"/>
              <a:t>3,</a:t>
            </a:r>
            <a:r>
              <a:rPr lang="en-US" sz="2000" dirty="0" smtClean="0"/>
              <a:t>ETH</a:t>
            </a:r>
            <a:r>
              <a:rPr lang="el-GR" sz="2000" dirty="0" smtClean="0"/>
              <a:t>_</a:t>
            </a:r>
            <a:r>
              <a:rPr lang="en-US" sz="2000" dirty="0" smtClean="0"/>
              <a:t>CFG</a:t>
            </a:r>
            <a:r>
              <a:rPr lang="el-GR" sz="2000" dirty="0" smtClean="0"/>
              <a:t>]		; Παρομοίως για </a:t>
            </a:r>
            <a:r>
              <a:rPr lang="en-US" sz="2000" dirty="0" smtClean="0"/>
              <a:t>ETH</a:t>
            </a:r>
            <a:r>
              <a:rPr lang="el-GR" sz="2000" dirty="0" smtClean="0"/>
              <a:t>_</a:t>
            </a:r>
            <a:r>
              <a:rPr lang="en-US" sz="2000" dirty="0" smtClean="0"/>
              <a:t>CFG</a:t>
            </a:r>
            <a:endParaRPr lang="el-GR" sz="2000" dirty="0" smtClean="0"/>
          </a:p>
          <a:p>
            <a:r>
              <a:rPr lang="en-US" sz="2000" dirty="0" smtClean="0"/>
              <a:t>ORR R4,R4,#0x03		; </a:t>
            </a:r>
            <a:r>
              <a:rPr lang="el-GR" sz="2000" dirty="0" smtClean="0"/>
              <a:t>πχ</a:t>
            </a:r>
            <a:r>
              <a:rPr lang="en-US" sz="2000" dirty="0" smtClean="0"/>
              <a:t>, FULL DUPLEX, 100MBIT/S</a:t>
            </a:r>
            <a:endParaRPr lang="el-GR" sz="2000" dirty="0" smtClean="0"/>
          </a:p>
          <a:p>
            <a:r>
              <a:rPr lang="en-US" sz="2000" dirty="0" smtClean="0"/>
              <a:t>STR R4,[R3,ETH_CFG]</a:t>
            </a:r>
            <a:endParaRPr lang="el-GR" sz="2000" dirty="0" smtClean="0"/>
          </a:p>
          <a:p>
            <a:r>
              <a:rPr lang="en-US" sz="2000" dirty="0" smtClean="0"/>
              <a:t>LDR R4,=BUF_ADDR		; BASE ADDRESS FOR TX</a:t>
            </a:r>
            <a:endParaRPr lang="el-GR" sz="2000" dirty="0" smtClean="0"/>
          </a:p>
          <a:p>
            <a:r>
              <a:rPr lang="en-US" sz="2000" dirty="0" smtClean="0"/>
              <a:t>STR R4,[R3,ETH_TAR]</a:t>
            </a:r>
            <a:endParaRPr lang="el-GR" sz="2000" dirty="0" smtClean="0"/>
          </a:p>
          <a:p>
            <a:r>
              <a:rPr lang="en-US" sz="2000" dirty="0" smtClean="0"/>
              <a:t>MOV R4,#FFh			; LEN=255. START TRANSMISSION</a:t>
            </a:r>
            <a:endParaRPr lang="el-GR" sz="2000" dirty="0" smtClean="0"/>
          </a:p>
          <a:p>
            <a:r>
              <a:rPr lang="en-US" sz="2000" dirty="0" smtClean="0"/>
              <a:t>STR R</a:t>
            </a:r>
            <a:r>
              <a:rPr lang="en-GB" sz="2000" dirty="0" smtClean="0"/>
              <a:t>4,[</a:t>
            </a:r>
            <a:r>
              <a:rPr lang="en-US" sz="2000" dirty="0" smtClean="0"/>
              <a:t>R</a:t>
            </a:r>
            <a:r>
              <a:rPr lang="en-GB" sz="2000" dirty="0" smtClean="0"/>
              <a:t>3,</a:t>
            </a:r>
            <a:r>
              <a:rPr lang="en-US" sz="2000" dirty="0" smtClean="0"/>
              <a:t>ETH</a:t>
            </a:r>
            <a:r>
              <a:rPr lang="en-GB" sz="2000" dirty="0" smtClean="0"/>
              <a:t>_</a:t>
            </a:r>
            <a:r>
              <a:rPr lang="en-US" sz="2000" dirty="0" smtClean="0"/>
              <a:t>TCR</a:t>
            </a:r>
            <a:r>
              <a:rPr lang="en-GB" sz="2000" dirty="0" smtClean="0"/>
              <a:t>]</a:t>
            </a:r>
            <a:endParaRPr lang="el-GR" sz="2000" dirty="0" smtClean="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21</a:t>
            </a:fld>
            <a:endParaRPr lang="el-GR" sz="1400" dirty="0">
              <a:solidFill>
                <a:schemeClr val="tx1"/>
              </a:solidFill>
            </a:endParaRPr>
          </a:p>
        </p:txBody>
      </p:sp>
    </p:spTree>
    <p:extLst>
      <p:ext uri="{BB962C8B-B14F-4D97-AF65-F5344CB8AC3E}">
        <p14:creationId xmlns:p14="http://schemas.microsoft.com/office/powerpoint/2010/main" val="13271774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Δεύτερο παράδειγμα (1 από 2)</a:t>
            </a:r>
            <a:endParaRPr lang="el-GR" b="1" dirty="0"/>
          </a:p>
        </p:txBody>
      </p:sp>
      <p:sp>
        <p:nvSpPr>
          <p:cNvPr id="3" name="Θέση περιεχομένου 1" descr="Πρόγραμμα: Για την ειδοποίηση λήψης ενός πακέτου, η φάση αρχικοποίησης μπορεί να περιλαμβάνει,thumb mode:&#10;Ldr r3, κόμμα,=  eth underscore base h, ερωτηματικό, φόρτωσε το περισσότερο σημαντικό μέρος της βάσης. Enter, mov h3, κόμμα r3, ερωτηματικό, αντέγραψέ το στη σωστή θέση. Enter, ldr r3, κόμμα, = eth underscore base L, ερωτηματικό, φόρτωσε το λιγότερο σημαντικό μέρος της βάσης. Enter, ldr r4, κόμμα, αγκύλη r3, κόμμα eth underscore cfg, κλείσιμο αγκύλης, ερωτηματικό, φόρτωσε την τιμή του eth underscore cfg στο r4. Enter, ldr r5, κόμμα, # 0ff h, ερωτηματικό,  r5 = 0ffh, πχ, τα πρώτα 8 πεδία ενεργά. Enter, orr r4, κόμμα r5, ερωτηματικό, eth underscore cfg, παίρνει την τιμή του eth underscore cfg, που είναι 0x0ff. Enter, str r4, κόμμα, αγκύλη r3, κόμμα eth underscore cfg, κλείσιμο αγκύλης, ερωτηματικό, αποθήκευση πίσω στο eth underscore cfg. &#10;Enter, ldr r5, κόμμα #03. Enter, str r5, κόμμα, αγκύλη r3, κόμμα eth underscore i e r, κλείσιμο αγκύλης, ερωτηματικό, eth underscore ier, παίρνει την τιμή 3, διακοπή σε r com, rbn a."/>
          <p:cNvSpPr>
            <a:spLocks noGrp="1"/>
          </p:cNvSpPr>
          <p:nvPr>
            <p:ph idx="1"/>
          </p:nvPr>
        </p:nvSpPr>
        <p:spPr>
          <a:xfrm>
            <a:off x="467544" y="1412776"/>
            <a:ext cx="8229600" cy="4929411"/>
          </a:xfrm>
        </p:spPr>
        <p:txBody>
          <a:bodyPr>
            <a:normAutofit fontScale="62500" lnSpcReduction="20000"/>
          </a:bodyPr>
          <a:lstStyle/>
          <a:p>
            <a:pPr>
              <a:lnSpc>
                <a:spcPct val="120000"/>
              </a:lnSpc>
              <a:spcBef>
                <a:spcPts val="0"/>
              </a:spcBef>
              <a:spcAft>
                <a:spcPts val="1600"/>
              </a:spcAft>
              <a:buClr>
                <a:srgbClr val="0033CC"/>
              </a:buClr>
              <a:buFont typeface="Wingdings" panose="05000000000000000000" pitchFamily="2" charset="2"/>
              <a:buChar char="§"/>
            </a:pPr>
            <a:r>
              <a:rPr lang="el-GR" altLang="el-GR" sz="3800" dirty="0" smtClean="0">
                <a:cs typeface="Times New Roman" pitchFamily="18" charset="0"/>
              </a:rPr>
              <a:t>Για την ειδοποίηση λήψης ενός πακέτου, η φάση αρχικοποίησης μπορεί να περιλαμβάνει (</a:t>
            </a:r>
            <a:r>
              <a:rPr lang="en-US" altLang="el-GR" sz="3800" dirty="0" smtClean="0">
                <a:cs typeface="Times New Roman" pitchFamily="18" charset="0"/>
              </a:rPr>
              <a:t>Thumb Mode</a:t>
            </a:r>
            <a:r>
              <a:rPr lang="el-GR" altLang="el-GR" sz="3800" dirty="0" smtClean="0">
                <a:cs typeface="Times New Roman" pitchFamily="18" charset="0"/>
              </a:rPr>
              <a:t>):</a:t>
            </a:r>
            <a:endParaRPr lang="en-US" altLang="el-GR" sz="3800" dirty="0" smtClean="0">
              <a:cs typeface="Times New Roman" pitchFamily="18" charset="0"/>
            </a:endParaRPr>
          </a:p>
          <a:p>
            <a:pPr>
              <a:lnSpc>
                <a:spcPct val="120000"/>
              </a:lnSpc>
            </a:pPr>
            <a:r>
              <a:rPr lang="en-US" dirty="0" smtClean="0"/>
              <a:t>LDR R</a:t>
            </a:r>
            <a:r>
              <a:rPr lang="el-GR" dirty="0" smtClean="0"/>
              <a:t>3,=</a:t>
            </a:r>
            <a:r>
              <a:rPr lang="en-US" dirty="0" smtClean="0"/>
              <a:t>ETH</a:t>
            </a:r>
            <a:r>
              <a:rPr lang="el-GR" dirty="0" smtClean="0"/>
              <a:t>_</a:t>
            </a:r>
            <a:r>
              <a:rPr lang="en-US" dirty="0" smtClean="0"/>
              <a:t>BASEH</a:t>
            </a:r>
            <a:r>
              <a:rPr lang="el-GR" dirty="0" smtClean="0"/>
              <a:t>		; Φόρτωσε το περισσότερο σημαντικό 				της </a:t>
            </a:r>
            <a:r>
              <a:rPr lang="el-GR" sz="3200" dirty="0" smtClean="0"/>
              <a:t>βάσης</a:t>
            </a:r>
          </a:p>
          <a:p>
            <a:pPr>
              <a:lnSpc>
                <a:spcPct val="120000"/>
              </a:lnSpc>
            </a:pPr>
            <a:r>
              <a:rPr lang="en-US" dirty="0" smtClean="0"/>
              <a:t>MOV H</a:t>
            </a:r>
            <a:r>
              <a:rPr lang="el-GR" dirty="0" smtClean="0"/>
              <a:t>3,</a:t>
            </a:r>
            <a:r>
              <a:rPr lang="en-US" dirty="0" smtClean="0"/>
              <a:t>R</a:t>
            </a:r>
            <a:r>
              <a:rPr lang="el-GR" dirty="0" smtClean="0"/>
              <a:t>3			; </a:t>
            </a:r>
            <a:r>
              <a:rPr lang="el-GR" dirty="0" err="1" smtClean="0"/>
              <a:t>Αντέγραψέ</a:t>
            </a:r>
            <a:r>
              <a:rPr lang="el-GR" dirty="0" smtClean="0"/>
              <a:t> το στη σωστή θέση</a:t>
            </a:r>
            <a:endParaRPr lang="el-GR" sz="4400" dirty="0" smtClean="0"/>
          </a:p>
          <a:p>
            <a:pPr>
              <a:lnSpc>
                <a:spcPct val="120000"/>
              </a:lnSpc>
            </a:pPr>
            <a:r>
              <a:rPr lang="en-US" dirty="0" smtClean="0"/>
              <a:t>LDR R</a:t>
            </a:r>
            <a:r>
              <a:rPr lang="el-GR" dirty="0" smtClean="0"/>
              <a:t>3,=</a:t>
            </a:r>
            <a:r>
              <a:rPr lang="en-US" dirty="0" smtClean="0"/>
              <a:t>ETH</a:t>
            </a:r>
            <a:r>
              <a:rPr lang="el-GR" dirty="0" smtClean="0"/>
              <a:t>_</a:t>
            </a:r>
            <a:r>
              <a:rPr lang="en-US" dirty="0" smtClean="0"/>
              <a:t>BASEL</a:t>
            </a:r>
            <a:r>
              <a:rPr lang="el-GR" dirty="0" smtClean="0"/>
              <a:t>		; Φόρτωσε το λιγότερο σημαντικό μέρος 				της βάσης</a:t>
            </a:r>
            <a:endParaRPr lang="el-GR" sz="4400" dirty="0" smtClean="0"/>
          </a:p>
          <a:p>
            <a:pPr>
              <a:lnSpc>
                <a:spcPct val="120000"/>
              </a:lnSpc>
            </a:pPr>
            <a:r>
              <a:rPr lang="en-US" dirty="0" smtClean="0"/>
              <a:t>LDR R</a:t>
            </a:r>
            <a:r>
              <a:rPr lang="el-GR" dirty="0" smtClean="0"/>
              <a:t>4,[</a:t>
            </a:r>
            <a:r>
              <a:rPr lang="en-US" dirty="0" smtClean="0"/>
              <a:t>R</a:t>
            </a:r>
            <a:r>
              <a:rPr lang="el-GR" dirty="0" smtClean="0"/>
              <a:t>3,</a:t>
            </a:r>
            <a:r>
              <a:rPr lang="en-US" dirty="0" smtClean="0"/>
              <a:t>ETH</a:t>
            </a:r>
            <a:r>
              <a:rPr lang="el-GR" dirty="0" smtClean="0"/>
              <a:t>_</a:t>
            </a:r>
            <a:r>
              <a:rPr lang="en-US" dirty="0" smtClean="0"/>
              <a:t>CFG</a:t>
            </a:r>
            <a:r>
              <a:rPr lang="el-GR" dirty="0" smtClean="0"/>
              <a:t>]		; Φόρτωσε την τιμή του </a:t>
            </a:r>
            <a:r>
              <a:rPr lang="en-US" dirty="0" smtClean="0"/>
              <a:t>ETH</a:t>
            </a:r>
            <a:r>
              <a:rPr lang="el-GR" dirty="0" smtClean="0"/>
              <a:t>_</a:t>
            </a:r>
            <a:r>
              <a:rPr lang="en-US" dirty="0" smtClean="0"/>
              <a:t>CFG</a:t>
            </a:r>
            <a:r>
              <a:rPr lang="el-GR" dirty="0" smtClean="0"/>
              <a:t> στο </a:t>
            </a:r>
            <a:r>
              <a:rPr lang="en-US" dirty="0" smtClean="0"/>
              <a:t>R</a:t>
            </a:r>
            <a:r>
              <a:rPr lang="el-GR" dirty="0" smtClean="0"/>
              <a:t>4</a:t>
            </a:r>
            <a:endParaRPr lang="el-GR" sz="4400" dirty="0" smtClean="0"/>
          </a:p>
          <a:p>
            <a:pPr>
              <a:lnSpc>
                <a:spcPct val="120000"/>
              </a:lnSpc>
            </a:pPr>
            <a:r>
              <a:rPr lang="en-US" dirty="0" smtClean="0"/>
              <a:t>LDR R</a:t>
            </a:r>
            <a:r>
              <a:rPr lang="el-GR" dirty="0" smtClean="0"/>
              <a:t>5,#0</a:t>
            </a:r>
            <a:r>
              <a:rPr lang="en-US" dirty="0" err="1" smtClean="0"/>
              <a:t>FFh</a:t>
            </a:r>
            <a:r>
              <a:rPr lang="el-GR" dirty="0" smtClean="0"/>
              <a:t>			; </a:t>
            </a:r>
            <a:r>
              <a:rPr lang="en-US" dirty="0" smtClean="0"/>
              <a:t>R</a:t>
            </a:r>
            <a:r>
              <a:rPr lang="el-GR" dirty="0" smtClean="0"/>
              <a:t>5=0</a:t>
            </a:r>
            <a:r>
              <a:rPr lang="en-US" dirty="0" err="1" smtClean="0"/>
              <a:t>FFh</a:t>
            </a:r>
            <a:r>
              <a:rPr lang="el-GR" dirty="0" smtClean="0"/>
              <a:t>, πχ, τα πρώτα 8 πεδία ενεργά</a:t>
            </a:r>
            <a:endParaRPr lang="el-GR" sz="4400" dirty="0" smtClean="0"/>
          </a:p>
          <a:p>
            <a:pPr>
              <a:lnSpc>
                <a:spcPct val="120000"/>
              </a:lnSpc>
            </a:pPr>
            <a:r>
              <a:rPr lang="en-US" dirty="0" smtClean="0"/>
              <a:t>ORR R</a:t>
            </a:r>
            <a:r>
              <a:rPr lang="en-GB" dirty="0" smtClean="0"/>
              <a:t>4,</a:t>
            </a:r>
            <a:r>
              <a:rPr lang="en-US" dirty="0" smtClean="0"/>
              <a:t>R</a:t>
            </a:r>
            <a:r>
              <a:rPr lang="en-GB" dirty="0" smtClean="0"/>
              <a:t>5			; </a:t>
            </a:r>
            <a:r>
              <a:rPr lang="en-US" dirty="0" smtClean="0"/>
              <a:t>ETH</a:t>
            </a:r>
            <a:r>
              <a:rPr lang="en-GB" dirty="0" smtClean="0"/>
              <a:t>_</a:t>
            </a:r>
            <a:r>
              <a:rPr lang="en-US" dirty="0" smtClean="0"/>
              <a:t>CFG </a:t>
            </a:r>
            <a:r>
              <a:rPr lang="en-US" dirty="0" smtClean="0">
                <a:sym typeface="Wingdings"/>
              </a:rPr>
              <a:t></a:t>
            </a:r>
            <a:r>
              <a:rPr lang="en-US" dirty="0" smtClean="0"/>
              <a:t>ETH</a:t>
            </a:r>
            <a:r>
              <a:rPr lang="en-GB" dirty="0" smtClean="0"/>
              <a:t>_</a:t>
            </a:r>
            <a:r>
              <a:rPr lang="en-US" dirty="0" smtClean="0"/>
              <a:t>CFG</a:t>
            </a:r>
            <a:r>
              <a:rPr lang="en-GB" dirty="0" smtClean="0"/>
              <a:t> | 0</a:t>
            </a:r>
            <a:r>
              <a:rPr lang="en-US" dirty="0" smtClean="0"/>
              <a:t>x</a:t>
            </a:r>
            <a:r>
              <a:rPr lang="en-GB" dirty="0" smtClean="0"/>
              <a:t>0</a:t>
            </a:r>
            <a:r>
              <a:rPr lang="en-US" dirty="0" smtClean="0"/>
              <a:t>FF</a:t>
            </a:r>
            <a:endParaRPr lang="el-GR" sz="4400" dirty="0" smtClean="0"/>
          </a:p>
          <a:p>
            <a:pPr>
              <a:lnSpc>
                <a:spcPct val="120000"/>
              </a:lnSpc>
            </a:pPr>
            <a:r>
              <a:rPr lang="en-US" dirty="0" smtClean="0"/>
              <a:t>STR R</a:t>
            </a:r>
            <a:r>
              <a:rPr lang="en-GB" dirty="0" smtClean="0"/>
              <a:t>4,[</a:t>
            </a:r>
            <a:r>
              <a:rPr lang="en-US" dirty="0" smtClean="0"/>
              <a:t>R</a:t>
            </a:r>
            <a:r>
              <a:rPr lang="en-GB" dirty="0" smtClean="0"/>
              <a:t>3,</a:t>
            </a:r>
            <a:r>
              <a:rPr lang="en-US" dirty="0" smtClean="0"/>
              <a:t>ETH</a:t>
            </a:r>
            <a:r>
              <a:rPr lang="en-GB" dirty="0" smtClean="0"/>
              <a:t>_</a:t>
            </a:r>
            <a:r>
              <a:rPr lang="en-US" dirty="0" smtClean="0"/>
              <a:t>CFG</a:t>
            </a:r>
            <a:r>
              <a:rPr lang="en-GB" dirty="0" smtClean="0"/>
              <a:t>]	</a:t>
            </a:r>
            <a:r>
              <a:rPr lang="el-GR" dirty="0" smtClean="0"/>
              <a:t>	</a:t>
            </a:r>
            <a:r>
              <a:rPr lang="en-GB" dirty="0" smtClean="0"/>
              <a:t>; </a:t>
            </a:r>
            <a:r>
              <a:rPr lang="el-GR" dirty="0" smtClean="0"/>
              <a:t>Αποθήκευση πίσω στο </a:t>
            </a:r>
            <a:r>
              <a:rPr lang="en-US" dirty="0" smtClean="0"/>
              <a:t>ETH</a:t>
            </a:r>
            <a:r>
              <a:rPr lang="en-GB" dirty="0" smtClean="0"/>
              <a:t>_</a:t>
            </a:r>
            <a:r>
              <a:rPr lang="en-US" dirty="0" smtClean="0"/>
              <a:t>CFG</a:t>
            </a:r>
            <a:endParaRPr lang="el-GR" sz="4400" dirty="0" smtClean="0"/>
          </a:p>
          <a:p>
            <a:pPr>
              <a:lnSpc>
                <a:spcPct val="120000"/>
              </a:lnSpc>
            </a:pPr>
            <a:r>
              <a:rPr lang="en-US" dirty="0" smtClean="0"/>
              <a:t>LDR R</a:t>
            </a:r>
            <a:r>
              <a:rPr lang="en-GB" dirty="0" smtClean="0"/>
              <a:t>5,#03</a:t>
            </a:r>
            <a:endParaRPr lang="el-GR" sz="4400" dirty="0" smtClean="0"/>
          </a:p>
          <a:p>
            <a:pPr>
              <a:lnSpc>
                <a:spcPct val="120000"/>
              </a:lnSpc>
            </a:pPr>
            <a:r>
              <a:rPr lang="en-US" dirty="0" smtClean="0"/>
              <a:t>STR R</a:t>
            </a:r>
            <a:r>
              <a:rPr lang="en-GB" dirty="0" smtClean="0"/>
              <a:t>5,[</a:t>
            </a:r>
            <a:r>
              <a:rPr lang="en-US" dirty="0" smtClean="0"/>
              <a:t>R</a:t>
            </a:r>
            <a:r>
              <a:rPr lang="en-GB" dirty="0" smtClean="0"/>
              <a:t>3,</a:t>
            </a:r>
            <a:r>
              <a:rPr lang="en-US" dirty="0" smtClean="0"/>
              <a:t>ETH</a:t>
            </a:r>
            <a:r>
              <a:rPr lang="en-GB" dirty="0" smtClean="0"/>
              <a:t>_</a:t>
            </a:r>
            <a:r>
              <a:rPr lang="en-US" dirty="0" smtClean="0"/>
              <a:t>IER</a:t>
            </a:r>
            <a:r>
              <a:rPr lang="en-GB" dirty="0" smtClean="0"/>
              <a:t>]	</a:t>
            </a:r>
            <a:r>
              <a:rPr lang="el-GR" dirty="0" smtClean="0"/>
              <a:t>	</a:t>
            </a:r>
            <a:r>
              <a:rPr lang="en-GB" dirty="0" smtClean="0"/>
              <a:t>; </a:t>
            </a:r>
            <a:r>
              <a:rPr lang="en-US" dirty="0" smtClean="0"/>
              <a:t>ETH</a:t>
            </a:r>
            <a:r>
              <a:rPr lang="en-GB" dirty="0" smtClean="0"/>
              <a:t>_</a:t>
            </a:r>
            <a:r>
              <a:rPr lang="en-US" dirty="0" smtClean="0"/>
              <a:t>IER</a:t>
            </a:r>
            <a:r>
              <a:rPr lang="en-US" dirty="0" smtClean="0">
                <a:sym typeface="Wingdings"/>
              </a:rPr>
              <a:t></a:t>
            </a:r>
            <a:r>
              <a:rPr lang="en-GB" dirty="0" smtClean="0"/>
              <a:t>3, </a:t>
            </a:r>
            <a:r>
              <a:rPr lang="el-GR" dirty="0" smtClean="0"/>
              <a:t>διακοπή σε </a:t>
            </a:r>
            <a:r>
              <a:rPr lang="en-US" dirty="0" smtClean="0"/>
              <a:t>RCOM</a:t>
            </a:r>
            <a:r>
              <a:rPr lang="en-GB" dirty="0" smtClean="0"/>
              <a:t>, </a:t>
            </a:r>
            <a:r>
              <a:rPr lang="en-US" dirty="0" smtClean="0"/>
              <a:t>RBNA</a:t>
            </a:r>
            <a:endParaRPr lang="el-GR" sz="4400" dirty="0" smtClean="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22</a:t>
            </a:fld>
            <a:endParaRPr lang="el-GR" sz="1400" dirty="0">
              <a:solidFill>
                <a:schemeClr val="tx1"/>
              </a:solidFill>
            </a:endParaRPr>
          </a:p>
        </p:txBody>
      </p:sp>
    </p:spTree>
    <p:extLst>
      <p:ext uri="{BB962C8B-B14F-4D97-AF65-F5344CB8AC3E}">
        <p14:creationId xmlns:p14="http://schemas.microsoft.com/office/powerpoint/2010/main" val="3661808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Δεύτερο παράδειγμα (2 από 2)</a:t>
            </a:r>
            <a:endParaRPr lang="el-GR" dirty="0"/>
          </a:p>
        </p:txBody>
      </p:sp>
      <p:sp>
        <p:nvSpPr>
          <p:cNvPr id="3" name="Θέση περιεχομένου 1" descr="Συνέχεια προγράμματος: Enter, ldr  r4, κόμμα, αγκύλη r3, κόμμα eth underscore ctl, κλείσιμο αγκύλης. Enter, ldr r5, κόμμα # 04.  Enter, orr r4, κόμμα r5. Enter, str r4, κόμμα, αγκύλη r3, κόμμα eth underscore ctl, κλείσιμο αγκύλης."/>
          <p:cNvSpPr>
            <a:spLocks noGrp="1"/>
          </p:cNvSpPr>
          <p:nvPr>
            <p:ph idx="1"/>
            <p:custDataLst>
              <p:tags r:id="rId2"/>
            </p:custDataLst>
          </p:nvPr>
        </p:nvSpPr>
        <p:spPr>
          <a:xfrm>
            <a:off x="457200" y="1700809"/>
            <a:ext cx="8229600" cy="1656184"/>
          </a:xfrm>
        </p:spPr>
        <p:txBody>
          <a:bodyPr>
            <a:normAutofit/>
          </a:bodyPr>
          <a:lstStyle/>
          <a:p>
            <a:r>
              <a:rPr lang="en-US" sz="2000" dirty="0" smtClean="0"/>
              <a:t>LDR R4,[R3,ETH_CTL]	</a:t>
            </a:r>
          </a:p>
          <a:p>
            <a:r>
              <a:rPr lang="en-US" sz="2000" dirty="0" smtClean="0"/>
              <a:t>LDR R5,#04			; </a:t>
            </a:r>
            <a:r>
              <a:rPr lang="el-GR" sz="2000" dirty="0" err="1" smtClean="0"/>
              <a:t>Επίτρεψη</a:t>
            </a:r>
            <a:r>
              <a:rPr lang="el-GR" sz="2000" dirty="0" smtClean="0"/>
              <a:t> λήψης</a:t>
            </a:r>
          </a:p>
          <a:p>
            <a:r>
              <a:rPr lang="en-US" sz="2000" dirty="0" smtClean="0"/>
              <a:t>ORR R4,R5</a:t>
            </a:r>
          </a:p>
          <a:p>
            <a:r>
              <a:rPr lang="en-US" sz="2000" dirty="0" smtClean="0"/>
              <a:t>STR R4,[R3,ETH_CTL]</a:t>
            </a:r>
            <a:endParaRPr lang="en-US" altLang="el-GR" sz="2000" dirty="0" smtClean="0">
              <a:cs typeface="Times New Roman" pitchFamily="18" charset="0"/>
            </a:endParaRPr>
          </a:p>
        </p:txBody>
      </p:sp>
      <p:sp>
        <p:nvSpPr>
          <p:cNvPr id="8" name="Θέση περιεχομένου 2"/>
          <p:cNvSpPr txBox="1"/>
          <p:nvPr/>
        </p:nvSpPr>
        <p:spPr>
          <a:xfrm>
            <a:off x="467544" y="3573016"/>
            <a:ext cx="8208912" cy="2215991"/>
          </a:xfrm>
          <a:prstGeom prst="rect">
            <a:avLst/>
          </a:prstGeom>
          <a:noFill/>
        </p:spPr>
        <p:txBody>
          <a:bodyPr wrap="square" rtlCol="0">
            <a:spAutoFit/>
          </a:bodyPr>
          <a:lstStyle/>
          <a:p>
            <a:pPr marL="285750" indent="-342000">
              <a:buClr>
                <a:srgbClr val="0033CC"/>
              </a:buClr>
              <a:buFont typeface="Wingdings" panose="05000000000000000000" pitchFamily="2" charset="2"/>
              <a:buChar char="§"/>
            </a:pPr>
            <a:r>
              <a:rPr lang="el-GR" altLang="el-GR" sz="2400" dirty="0" smtClean="0">
                <a:cs typeface="Times New Roman" pitchFamily="18" charset="0"/>
              </a:rPr>
              <a:t>Όταν συμβεί διακοπή</a:t>
            </a:r>
            <a:r>
              <a:rPr lang="en-US" altLang="el-GR" sz="2400" dirty="0" smtClean="0">
                <a:cs typeface="Times New Roman" pitchFamily="18" charset="0"/>
              </a:rPr>
              <a:t>,</a:t>
            </a:r>
            <a:r>
              <a:rPr lang="el-GR" altLang="el-GR" sz="2400" dirty="0" smtClean="0">
                <a:cs typeface="Times New Roman" pitchFamily="18" charset="0"/>
              </a:rPr>
              <a:t> η ρουτίνα εξυπηρέτησης μπορεί να ελέγχει τον </a:t>
            </a:r>
            <a:r>
              <a:rPr lang="en-US" altLang="el-GR" sz="2400" dirty="0" smtClean="0">
                <a:cs typeface="Times New Roman" pitchFamily="18" charset="0"/>
              </a:rPr>
              <a:t>ETH</a:t>
            </a:r>
            <a:r>
              <a:rPr lang="el-GR" altLang="el-GR" sz="2400" dirty="0" smtClean="0">
                <a:cs typeface="Times New Roman" pitchFamily="18" charset="0"/>
              </a:rPr>
              <a:t>_</a:t>
            </a:r>
            <a:r>
              <a:rPr lang="en-US" altLang="el-GR" sz="2400" dirty="0" smtClean="0">
                <a:cs typeface="Times New Roman" pitchFamily="18" charset="0"/>
              </a:rPr>
              <a:t>ISR</a:t>
            </a:r>
            <a:r>
              <a:rPr lang="el-GR" altLang="el-GR" sz="2400" dirty="0" smtClean="0">
                <a:cs typeface="Times New Roman" pitchFamily="18" charset="0"/>
              </a:rPr>
              <a:t> για να διαπιστώσει αν η διακοπή προκλήθηκε λόγω ολοκλήρωσης της λήψης χωρίς σφάλματα, ή αν προέκυψε σφάλμα επειδή δεν υπήρχε διαθέσιμος </a:t>
            </a:r>
            <a:r>
              <a:rPr lang="en-US" altLang="el-GR" sz="2400" dirty="0" smtClean="0">
                <a:cs typeface="Times New Roman" pitchFamily="18" charset="0"/>
              </a:rPr>
              <a:t>buffer</a:t>
            </a:r>
            <a:r>
              <a:rPr lang="el-GR" altLang="el-GR" sz="2400" dirty="0" smtClean="0">
                <a:cs typeface="Times New Roman" pitchFamily="18" charset="0"/>
              </a:rPr>
              <a:t> (</a:t>
            </a:r>
            <a:r>
              <a:rPr lang="en-US" altLang="el-GR" sz="2400" dirty="0" smtClean="0">
                <a:cs typeface="Times New Roman" pitchFamily="18" charset="0"/>
              </a:rPr>
              <a:t>RBNA</a:t>
            </a:r>
            <a:r>
              <a:rPr lang="el-GR" altLang="el-GR" sz="2400" dirty="0" smtClean="0">
                <a:cs typeface="Times New Roman" pitchFamily="18" charset="0"/>
              </a:rPr>
              <a:t>).</a:t>
            </a:r>
            <a:endParaRPr lang="en-GB" altLang="el-GR" sz="2400" dirty="0" smtClean="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23</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cstate="print">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0130934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τέταρτης</a:t>
            </a:r>
            <a:r>
              <a:rPr lang="fi-FI" b="1" dirty="0" smtClean="0"/>
              <a:t> </a:t>
            </a:r>
            <a:r>
              <a:rPr lang="el-GR" b="1" dirty="0"/>
              <a:t>ε</a:t>
            </a:r>
            <a:r>
              <a:rPr lang="el-GR" b="1" dirty="0" smtClean="0"/>
              <a:t>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20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υλικού: </a:t>
            </a:r>
          </a:p>
          <a:p>
            <a:pPr algn="r"/>
            <a:r>
              <a:rPr lang="el-GR" sz="2000" dirty="0" err="1" smtClean="0">
                <a:solidFill>
                  <a:schemeClr val="tx1">
                    <a:lumMod val="65000"/>
                    <a:lumOff val="35000"/>
                  </a:schemeClr>
                </a:solidFill>
              </a:rPr>
              <a:t>Σοφιανίδου</a:t>
            </a:r>
            <a:r>
              <a:rPr lang="el-GR" sz="2000" dirty="0" smtClean="0">
                <a:solidFill>
                  <a:schemeClr val="tx1">
                    <a:lumMod val="65000"/>
                    <a:lumOff val="35000"/>
                  </a:schemeClr>
                </a:solidFill>
              </a:rPr>
              <a:t> Γεωργία</a:t>
            </a:r>
            <a:endParaRPr lang="el-GR" sz="2000" dirty="0">
              <a:solidFill>
                <a:schemeClr val="tx1">
                  <a:lumMod val="65000"/>
                  <a:lumOff val="35000"/>
                </a:schemeClr>
              </a:solidFill>
            </a:endParaRPr>
          </a:p>
        </p:txBody>
      </p:sp>
      <p:pic>
        <p:nvPicPr>
          <p:cNvPr id="6" name="Εικόνα 1" descr="Λογότυπο για Άδειες χρήσης Creative Commons B Y, NC, ND.">
            <a:hlinkClick r:id="rId3" tooltip="Μετάβαση στην Άδεια Χρήσης"/>
          </p:cNvPr>
          <p:cNvPicPr>
            <a:picLocks noChangeAspect="1" noChangeArrowheads="1"/>
          </p:cNvPicPr>
          <p:nvPr/>
        </p:nvPicPr>
        <p:blipFill>
          <a:blip r:embed="rId4" cstate="print"/>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117595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ΤΕΙ Θεσσαλίας</a:t>
            </a:r>
            <a:r>
              <a:rPr lang="el-GR" sz="2000" dirty="0">
                <a:solidFill>
                  <a:prstClr val="black"/>
                </a:solidFill>
              </a:rPr>
              <a:t>» έχει χρηματοδοτήσει μόνο τη 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430448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spcBef>
                <a:spcPts val="0"/>
              </a:spcBef>
              <a:buNone/>
            </a:pPr>
            <a:r>
              <a:rPr lang="en-US" dirty="0" smtClean="0"/>
              <a:t>1)  </a:t>
            </a:r>
            <a:r>
              <a:rPr lang="el-GR" dirty="0" smtClean="0"/>
              <a:t>Αντιληφθεί την αρχιτεκτονική ενός </a:t>
            </a:r>
            <a:r>
              <a:rPr lang="en-US" dirty="0" smtClean="0"/>
              <a:t>Ethernet </a:t>
            </a:r>
          </a:p>
          <a:p>
            <a:pPr marL="800100" lvl="2" indent="0">
              <a:spcBef>
                <a:spcPts val="0"/>
              </a:spcBef>
              <a:spcAft>
                <a:spcPts val="600"/>
              </a:spcAft>
              <a:buNone/>
            </a:pPr>
            <a:r>
              <a:rPr lang="en-US" sz="2800" dirty="0" smtClean="0"/>
              <a:t>802.3 MAC</a:t>
            </a:r>
            <a:r>
              <a:rPr lang="el-GR" sz="2800" dirty="0" smtClean="0"/>
              <a:t>.</a:t>
            </a:r>
          </a:p>
          <a:p>
            <a:pPr marL="400050" lvl="1" indent="0">
              <a:spcBef>
                <a:spcPts val="0"/>
              </a:spcBef>
              <a:buNone/>
            </a:pPr>
            <a:r>
              <a:rPr lang="en-US" dirty="0" smtClean="0"/>
              <a:t>2)  </a:t>
            </a:r>
            <a:r>
              <a:rPr lang="el-GR" dirty="0" smtClean="0"/>
              <a:t>Αναπτύξει οδηγούς σε </a:t>
            </a:r>
            <a:r>
              <a:rPr lang="en-US" dirty="0" smtClean="0"/>
              <a:t>C </a:t>
            </a:r>
            <a:r>
              <a:rPr lang="el-GR" dirty="0" smtClean="0"/>
              <a:t>για έναν </a:t>
            </a:r>
            <a:r>
              <a:rPr lang="en-US" dirty="0" smtClean="0"/>
              <a:t>Ethernet 802.3 </a:t>
            </a:r>
          </a:p>
          <a:p>
            <a:pPr marL="800100" lvl="2" indent="0">
              <a:spcBef>
                <a:spcPts val="0"/>
              </a:spcBef>
              <a:buNone/>
            </a:pPr>
            <a:r>
              <a:rPr lang="en-US" sz="2800" dirty="0" smtClean="0"/>
              <a:t>MAC. </a:t>
            </a:r>
            <a:endParaRPr lang="el-GR" sz="2800" dirty="0" smtClean="0"/>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Ο </a:t>
            </a:r>
            <a:r>
              <a:rPr lang="en-US" sz="1400" smtClean="0">
                <a:solidFill>
                  <a:prstClr val="black"/>
                </a:solidFill>
              </a:rPr>
              <a:t>Ethernet MAC </a:t>
            </a:r>
            <a:r>
              <a:rPr lang="el-GR" sz="1400" smtClean="0">
                <a:solidFill>
                  <a:prstClr val="black"/>
                </a:solidFill>
              </a:rPr>
              <a:t>του </a:t>
            </a:r>
            <a:r>
              <a:rPr lang="en-US" sz="1400" smtClean="0">
                <a:solidFill>
                  <a:prstClr val="black"/>
                </a:solidFill>
              </a:rPr>
              <a:t>AT91RM9200</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1724364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809255" y="1906645"/>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Ο </a:t>
            </a:r>
            <a:r>
              <a:rPr lang="en-US" sz="2800" i="1" dirty="0" smtClean="0">
                <a:solidFill>
                  <a:srgbClr val="0070C0"/>
                </a:solidFill>
              </a:rPr>
              <a:t>Ethernet MAC </a:t>
            </a:r>
            <a:r>
              <a:rPr lang="el-GR" sz="2800" i="1" dirty="0" smtClean="0">
                <a:solidFill>
                  <a:srgbClr val="0070C0"/>
                </a:solidFill>
              </a:rPr>
              <a:t>του </a:t>
            </a:r>
            <a:r>
              <a:rPr lang="en-US" sz="2800" i="1" dirty="0" smtClean="0">
                <a:solidFill>
                  <a:srgbClr val="0070C0"/>
                </a:solidFill>
              </a:rPr>
              <a:t>Atmel AT91RM9200</a:t>
            </a:r>
            <a:endParaRPr lang="el-GR" i="1" dirty="0">
              <a:solidFill>
                <a:srgbClr val="0070C0"/>
              </a:solidFill>
            </a:endParaRPr>
          </a:p>
        </p:txBody>
      </p:sp>
      <p:sp>
        <p:nvSpPr>
          <p:cNvPr id="14" name="Θέση περιεχομένου 2">
            <a:hlinkClick r:id="rId6" action="ppaction://hlinksldjump" tooltip="Μετάβαση στη Διαφάνεια 12"/>
          </p:cNvPr>
          <p:cNvSpPr/>
          <p:nvPr>
            <p:custDataLst>
              <p:tags r:id="rId2"/>
            </p:custDataLst>
          </p:nvPr>
        </p:nvSpPr>
        <p:spPr>
          <a:xfrm>
            <a:off x="809258" y="2685952"/>
            <a:ext cx="743515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Καταχωρητές</a:t>
            </a:r>
            <a:endParaRPr lang="el-GR" i="1" dirty="0">
              <a:solidFill>
                <a:srgbClr val="0070C0"/>
              </a:solidFill>
            </a:endParaRPr>
          </a:p>
        </p:txBody>
      </p:sp>
      <p:sp>
        <p:nvSpPr>
          <p:cNvPr id="16" name="Θέση περιεχομένου 3">
            <a:hlinkClick r:id="rId7" action="ppaction://hlinksldjump" tooltip="Μετάβαση στη Διαφάνεια 20"/>
          </p:cNvPr>
          <p:cNvSpPr/>
          <p:nvPr>
            <p:custDataLst>
              <p:tags r:id="rId3"/>
            </p:custDataLst>
          </p:nvPr>
        </p:nvSpPr>
        <p:spPr>
          <a:xfrm>
            <a:off x="809254" y="3501008"/>
            <a:ext cx="743515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Παραδείγματα</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Ο </a:t>
            </a:r>
            <a:r>
              <a:rPr lang="en-US" sz="1400" smtClean="0">
                <a:solidFill>
                  <a:prstClr val="black"/>
                </a:solidFill>
              </a:rPr>
              <a:t>Ethernet MAC </a:t>
            </a:r>
            <a:r>
              <a:rPr lang="el-GR" sz="1400" smtClean="0">
                <a:solidFill>
                  <a:prstClr val="black"/>
                </a:solidFill>
              </a:rPr>
              <a:t>του </a:t>
            </a:r>
            <a:r>
              <a:rPr lang="en-US" sz="1400" smtClean="0">
                <a:solidFill>
                  <a:prstClr val="black"/>
                </a:solidFill>
              </a:rPr>
              <a:t>AT91RM9200</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717884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Αρχιτεκτονική του </a:t>
            </a:r>
            <a:r>
              <a:rPr lang="en-US" b="1" dirty="0" smtClean="0"/>
              <a:t>AT91RM9200 Ethernet MAC</a:t>
            </a:r>
            <a:endParaRPr lang="el-GR" b="1" dirty="0">
              <a:solidFill>
                <a:srgbClr val="FF0000"/>
              </a:solidFill>
            </a:endParaRPr>
          </a:p>
        </p:txBody>
      </p:sp>
      <p:pic>
        <p:nvPicPr>
          <p:cNvPr id="6" name="Θέση περιεχομένου 1" descr="Εικόνα της αρχιτεκτονικής του ethernet mac."/>
          <p:cNvPicPr>
            <a:picLocks noGrp="1" noChangeAspect="1"/>
          </p:cNvPicPr>
          <p:nvPr>
            <p:ph idx="1"/>
          </p:nvPr>
        </p:nvPicPr>
        <p:blipFill>
          <a:blip r:embed="rId2" cstate="print">
            <a:extLst>
              <a:ext uri="{BEBA8EAE-BF5A-486C-A8C5-ECC9F3942E4B}">
                <a14:imgProps xmlns:a14="http://schemas.microsoft.com/office/drawing/2010/main">
                  <a14:imgLayer r:embed="rId3">
                    <a14:imgEffect>
                      <a14:sharpenSoften amount="20000"/>
                    </a14:imgEffect>
                    <a14:imgEffect>
                      <a14:brightnessContrast bright="6000"/>
                    </a14:imgEffect>
                  </a14:imgLayer>
                </a14:imgProps>
              </a:ext>
              <a:ext uri="{28A0092B-C50C-407E-A947-70E740481C1C}">
                <a14:useLocalDpi xmlns:a14="http://schemas.microsoft.com/office/drawing/2010/main" val="0"/>
              </a:ext>
            </a:extLst>
          </a:blip>
          <a:stretch>
            <a:fillRect/>
          </a:stretch>
        </p:blipFill>
        <p:spPr>
          <a:xfrm>
            <a:off x="467544" y="1484784"/>
            <a:ext cx="8208912" cy="4896544"/>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448717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Χαρακτηριστικά και διεργασίες</a:t>
            </a:r>
            <a:endParaRPr lang="el-GR" b="1" dirty="0">
              <a:solidFill>
                <a:srgbClr val="FF0000"/>
              </a:solidFill>
            </a:endParaRPr>
          </a:p>
        </p:txBody>
      </p:sp>
      <p:sp>
        <p:nvSpPr>
          <p:cNvPr id="3" name="Θέση περιεχομένου 1"/>
          <p:cNvSpPr>
            <a:spLocks noGrp="1"/>
          </p:cNvSpPr>
          <p:nvPr>
            <p:ph idx="1"/>
          </p:nvPr>
        </p:nvSpPr>
        <p:spPr>
          <a:xfrm>
            <a:off x="323528" y="1196752"/>
            <a:ext cx="8496944" cy="5112568"/>
          </a:xfrm>
        </p:spPr>
        <p:txBody>
          <a:bodyPr>
            <a:normAutofit fontScale="92500" lnSpcReduction="10000"/>
          </a:bodyPr>
          <a:lstStyle/>
          <a:p>
            <a:pPr marL="400050" lvl="1">
              <a:lnSpc>
                <a:spcPct val="110000"/>
              </a:lnSpc>
              <a:spcBef>
                <a:spcPct val="0"/>
              </a:spcBef>
              <a:spcAft>
                <a:spcPts val="600"/>
              </a:spcAft>
              <a:buClr>
                <a:srgbClr val="0033CC"/>
              </a:buClr>
              <a:buFont typeface="Wingdings" panose="05000000000000000000" pitchFamily="2" charset="2"/>
              <a:buChar char="§"/>
            </a:pPr>
            <a:r>
              <a:rPr lang="el-GR" altLang="el-GR" sz="2600" dirty="0" smtClean="0">
                <a:cs typeface="Times New Roman" pitchFamily="18" charset="0"/>
              </a:rPr>
              <a:t>Τα χαρακτηριστικά και οι επιμέρους διεργασίες που μπορεί να επιτελέσει το συγκεκριμένο </a:t>
            </a:r>
            <a:r>
              <a:rPr lang="en-US" altLang="el-GR" sz="2600" dirty="0" smtClean="0">
                <a:cs typeface="Times New Roman" pitchFamily="18" charset="0"/>
              </a:rPr>
              <a:t>MAC</a:t>
            </a:r>
            <a:r>
              <a:rPr lang="el-GR" altLang="el-GR" sz="2600" dirty="0" smtClean="0">
                <a:cs typeface="Times New Roman" pitchFamily="18" charset="0"/>
              </a:rPr>
              <a:t> υποεπίπεδο, είναι οι ακόλουθες:</a:t>
            </a:r>
            <a:endParaRPr lang="en-US" altLang="el-GR" sz="2600" dirty="0" smtClean="0">
              <a:cs typeface="Times New Roman" pitchFamily="18" charset="0"/>
            </a:endParaRPr>
          </a:p>
          <a:p>
            <a:pPr lvl="2">
              <a:lnSpc>
                <a:spcPct val="110000"/>
              </a:lnSpc>
              <a:spcBef>
                <a:spcPct val="0"/>
              </a:spcBef>
              <a:spcAft>
                <a:spcPts val="200"/>
              </a:spcAft>
              <a:buNone/>
            </a:pPr>
            <a:r>
              <a:rPr lang="el-GR" altLang="el-GR" sz="2200" b="1" dirty="0" smtClean="0">
                <a:solidFill>
                  <a:srgbClr val="663300"/>
                </a:solidFill>
                <a:cs typeface="Times New Roman" pitchFamily="18" charset="0"/>
              </a:rPr>
              <a:t>1)  </a:t>
            </a:r>
            <a:r>
              <a:rPr lang="el-GR" altLang="el-GR" sz="2200" dirty="0" smtClean="0">
                <a:cs typeface="Times New Roman" pitchFamily="18" charset="0"/>
              </a:rPr>
              <a:t>Μεταφορά δεδομένων με ρυθμό 10 ή 100 </a:t>
            </a:r>
            <a:r>
              <a:rPr lang="en-US" altLang="el-GR" sz="2200" dirty="0" smtClean="0">
                <a:cs typeface="Times New Roman" pitchFamily="18" charset="0"/>
              </a:rPr>
              <a:t>Mb</a:t>
            </a:r>
            <a:r>
              <a:rPr lang="el-GR" altLang="el-GR" sz="2200" dirty="0" smtClean="0">
                <a:cs typeface="Times New Roman" pitchFamily="18" charset="0"/>
              </a:rPr>
              <a:t>/</a:t>
            </a:r>
            <a:r>
              <a:rPr lang="en-US" altLang="el-GR" sz="2200" dirty="0" smtClean="0">
                <a:cs typeface="Times New Roman" pitchFamily="18" charset="0"/>
              </a:rPr>
              <a:t>s</a:t>
            </a:r>
            <a:r>
              <a:rPr lang="el-GR" altLang="el-GR" sz="2200" dirty="0" smtClean="0">
                <a:cs typeface="Times New Roman" pitchFamily="18" charset="0"/>
              </a:rPr>
              <a:t>.</a:t>
            </a:r>
            <a:endParaRPr lang="en-US" altLang="el-GR" sz="2200" dirty="0" smtClean="0">
              <a:cs typeface="Times New Roman" pitchFamily="18" charset="0"/>
            </a:endParaRPr>
          </a:p>
          <a:p>
            <a:pPr lvl="2">
              <a:lnSpc>
                <a:spcPct val="110000"/>
              </a:lnSpc>
              <a:spcBef>
                <a:spcPct val="0"/>
              </a:spcBef>
              <a:spcAft>
                <a:spcPts val="200"/>
              </a:spcAft>
              <a:buNone/>
            </a:pPr>
            <a:r>
              <a:rPr lang="el-GR" altLang="el-GR" sz="2200" b="1" dirty="0" smtClean="0">
                <a:solidFill>
                  <a:srgbClr val="663300"/>
                </a:solidFill>
                <a:cs typeface="Times New Roman" pitchFamily="18" charset="0"/>
              </a:rPr>
              <a:t>2)  </a:t>
            </a:r>
            <a:r>
              <a:rPr lang="el-GR" altLang="el-GR" sz="2200" dirty="0" smtClean="0">
                <a:cs typeface="Times New Roman" pitchFamily="18" charset="0"/>
              </a:rPr>
              <a:t>Αμφίδρομη μεταφορά, πλήρης ή εναλλάξ (</a:t>
            </a:r>
            <a:r>
              <a:rPr lang="en-US" altLang="el-GR" sz="2200" dirty="0" smtClean="0">
                <a:cs typeface="Times New Roman" pitchFamily="18" charset="0"/>
              </a:rPr>
              <a:t>Full</a:t>
            </a:r>
            <a:r>
              <a:rPr lang="el-GR" altLang="el-GR" sz="2200" dirty="0" smtClean="0">
                <a:cs typeface="Times New Roman" pitchFamily="18" charset="0"/>
              </a:rPr>
              <a:t> ⁄ </a:t>
            </a:r>
            <a:r>
              <a:rPr lang="en-US" altLang="el-GR" sz="2200" dirty="0" smtClean="0">
                <a:cs typeface="Times New Roman" pitchFamily="18" charset="0"/>
              </a:rPr>
              <a:t>Half Duplex</a:t>
            </a:r>
            <a:r>
              <a:rPr lang="el-GR" altLang="el-GR" sz="2200" dirty="0" smtClean="0">
                <a:cs typeface="Times New Roman" pitchFamily="18" charset="0"/>
              </a:rPr>
              <a:t>).</a:t>
            </a:r>
            <a:endParaRPr lang="en-US" altLang="el-GR" sz="2200" dirty="0" smtClean="0">
              <a:cs typeface="Times New Roman" pitchFamily="18" charset="0"/>
            </a:endParaRPr>
          </a:p>
          <a:p>
            <a:pPr lvl="2">
              <a:lnSpc>
                <a:spcPct val="110000"/>
              </a:lnSpc>
              <a:spcBef>
                <a:spcPct val="0"/>
              </a:spcBef>
              <a:spcAft>
                <a:spcPts val="200"/>
              </a:spcAft>
              <a:buNone/>
            </a:pPr>
            <a:r>
              <a:rPr lang="el-GR" altLang="el-GR" sz="2200" b="1" dirty="0" smtClean="0">
                <a:solidFill>
                  <a:srgbClr val="663300"/>
                </a:solidFill>
                <a:cs typeface="Times New Roman" pitchFamily="18" charset="0"/>
              </a:rPr>
              <a:t>3)  </a:t>
            </a:r>
            <a:r>
              <a:rPr lang="el-GR" altLang="el-GR" sz="2200" dirty="0" smtClean="0">
                <a:cs typeface="Times New Roman" pitchFamily="18" charset="0"/>
              </a:rPr>
              <a:t>Απευθείας μεταφορά από ⁄ προς τη μνήμη.</a:t>
            </a:r>
            <a:endParaRPr lang="en-US" altLang="el-GR" sz="2200" dirty="0" smtClean="0">
              <a:cs typeface="Times New Roman" pitchFamily="18" charset="0"/>
            </a:endParaRPr>
          </a:p>
          <a:p>
            <a:pPr lvl="2">
              <a:lnSpc>
                <a:spcPct val="110000"/>
              </a:lnSpc>
              <a:spcBef>
                <a:spcPct val="0"/>
              </a:spcBef>
              <a:buNone/>
            </a:pPr>
            <a:r>
              <a:rPr lang="el-GR" altLang="el-GR" sz="2200" b="1" dirty="0" smtClean="0">
                <a:solidFill>
                  <a:srgbClr val="663300"/>
                </a:solidFill>
                <a:cs typeface="Times New Roman" pitchFamily="18" charset="0"/>
              </a:rPr>
              <a:t>4)  </a:t>
            </a:r>
            <a:r>
              <a:rPr lang="el-GR" altLang="el-GR" sz="2200" dirty="0" smtClean="0">
                <a:cs typeface="Times New Roman" pitchFamily="18" charset="0"/>
              </a:rPr>
              <a:t>Διακοπές για την εξυπηρέτηση γεγονότων που σχετίζονται με το </a:t>
            </a:r>
          </a:p>
          <a:p>
            <a:pPr lvl="3">
              <a:lnSpc>
                <a:spcPct val="110000"/>
              </a:lnSpc>
              <a:spcBef>
                <a:spcPct val="0"/>
              </a:spcBef>
              <a:spcAft>
                <a:spcPts val="200"/>
              </a:spcAft>
              <a:buNone/>
            </a:pPr>
            <a:r>
              <a:rPr lang="en-US" altLang="el-GR" sz="2200" dirty="0" smtClean="0">
                <a:cs typeface="Times New Roman" pitchFamily="18" charset="0"/>
              </a:rPr>
              <a:t>EMAC</a:t>
            </a:r>
            <a:r>
              <a:rPr lang="el-GR" altLang="el-GR" sz="2200" dirty="0" smtClean="0">
                <a:cs typeface="Times New Roman" pitchFamily="18" charset="0"/>
              </a:rPr>
              <a:t>.</a:t>
            </a:r>
            <a:endParaRPr lang="en-US" altLang="el-GR" sz="2200" dirty="0" smtClean="0">
              <a:cs typeface="Times New Roman" pitchFamily="18" charset="0"/>
            </a:endParaRPr>
          </a:p>
          <a:p>
            <a:pPr marL="914400" lvl="2" indent="0">
              <a:lnSpc>
                <a:spcPct val="110000"/>
              </a:lnSpc>
              <a:spcBef>
                <a:spcPct val="0"/>
              </a:spcBef>
              <a:buNone/>
            </a:pPr>
            <a:r>
              <a:rPr lang="el-GR" altLang="el-GR" sz="2200" b="1" dirty="0" smtClean="0">
                <a:solidFill>
                  <a:srgbClr val="663300"/>
                </a:solidFill>
                <a:cs typeface="Times New Roman" pitchFamily="18" charset="0"/>
              </a:rPr>
              <a:t>5)  </a:t>
            </a:r>
            <a:r>
              <a:rPr lang="el-GR" altLang="el-GR" sz="2200" dirty="0" smtClean="0">
                <a:cs typeface="Times New Roman" pitchFamily="18" charset="0"/>
              </a:rPr>
              <a:t>Ουρές </a:t>
            </a:r>
            <a:r>
              <a:rPr lang="en-US" altLang="el-GR" sz="2200" dirty="0" smtClean="0">
                <a:cs typeface="Times New Roman" pitchFamily="18" charset="0"/>
              </a:rPr>
              <a:t>FIFO</a:t>
            </a:r>
            <a:r>
              <a:rPr lang="el-GR" altLang="el-GR" sz="2200" dirty="0" smtClean="0">
                <a:cs typeface="Times New Roman" pitchFamily="18" charset="0"/>
              </a:rPr>
              <a:t> των 28 </a:t>
            </a:r>
            <a:r>
              <a:rPr lang="en-US" altLang="el-GR" sz="2200" dirty="0" smtClean="0">
                <a:cs typeface="Times New Roman" pitchFamily="18" charset="0"/>
              </a:rPr>
              <a:t>bytes</a:t>
            </a:r>
            <a:r>
              <a:rPr lang="el-GR" altLang="el-GR" sz="2200" dirty="0" smtClean="0">
                <a:cs typeface="Times New Roman" pitchFamily="18" charset="0"/>
              </a:rPr>
              <a:t>, στην αποστολή ή τη λήψη των </a:t>
            </a:r>
          </a:p>
          <a:p>
            <a:pPr marL="1371600" lvl="3" indent="0">
              <a:lnSpc>
                <a:spcPct val="110000"/>
              </a:lnSpc>
              <a:spcBef>
                <a:spcPct val="0"/>
              </a:spcBef>
              <a:spcAft>
                <a:spcPts val="200"/>
              </a:spcAft>
              <a:buNone/>
            </a:pPr>
            <a:r>
              <a:rPr lang="el-GR" altLang="el-GR" sz="2200" dirty="0" smtClean="0">
                <a:cs typeface="Times New Roman" pitchFamily="18" charset="0"/>
              </a:rPr>
              <a:t>δεδομένων.</a:t>
            </a:r>
            <a:endParaRPr lang="el-GR" altLang="el-GR" sz="2200" dirty="0">
              <a:cs typeface="Times New Roman" pitchFamily="18" charset="0"/>
            </a:endParaRPr>
          </a:p>
          <a:p>
            <a:pPr marL="914400" lvl="2" indent="0">
              <a:lnSpc>
                <a:spcPct val="110000"/>
              </a:lnSpc>
              <a:spcBef>
                <a:spcPct val="0"/>
              </a:spcBef>
              <a:buNone/>
            </a:pPr>
            <a:r>
              <a:rPr lang="el-GR" altLang="el-GR" sz="2200" b="1" dirty="0" smtClean="0">
                <a:solidFill>
                  <a:srgbClr val="663300"/>
                </a:solidFill>
                <a:cs typeface="Times New Roman" pitchFamily="18" charset="0"/>
              </a:rPr>
              <a:t>6)  </a:t>
            </a:r>
            <a:r>
              <a:rPr lang="el-GR" altLang="el-GR" sz="2200" dirty="0" smtClean="0">
                <a:cs typeface="Times New Roman" pitchFamily="18" charset="0"/>
              </a:rPr>
              <a:t>Αυτόματη πρόσθεση συμπληρωματικών δεδομένων (</a:t>
            </a:r>
            <a:r>
              <a:rPr lang="en-US" altLang="el-GR" sz="2200" dirty="0" smtClean="0">
                <a:cs typeface="Times New Roman" pitchFamily="18" charset="0"/>
              </a:rPr>
              <a:t>padding</a:t>
            </a:r>
            <a:r>
              <a:rPr lang="el-GR" altLang="el-GR" sz="2200" dirty="0" smtClean="0">
                <a:cs typeface="Times New Roman" pitchFamily="18" charset="0"/>
              </a:rPr>
              <a:t>), </a:t>
            </a:r>
          </a:p>
          <a:p>
            <a:pPr marL="1371600" lvl="3" indent="0">
              <a:lnSpc>
                <a:spcPct val="110000"/>
              </a:lnSpc>
              <a:spcBef>
                <a:spcPct val="0"/>
              </a:spcBef>
              <a:spcAft>
                <a:spcPts val="200"/>
              </a:spcAft>
              <a:buNone/>
            </a:pPr>
            <a:r>
              <a:rPr lang="el-GR" altLang="el-GR" sz="2200" dirty="0" smtClean="0">
                <a:cs typeface="Times New Roman" pitchFamily="18" charset="0"/>
              </a:rPr>
              <a:t>υπολογισμός </a:t>
            </a:r>
            <a:r>
              <a:rPr lang="en-US" altLang="el-GR" sz="2200" dirty="0" smtClean="0">
                <a:cs typeface="Times New Roman" pitchFamily="18" charset="0"/>
              </a:rPr>
              <a:t>CRC</a:t>
            </a:r>
            <a:r>
              <a:rPr lang="el-GR" altLang="el-GR" sz="2200" dirty="0" smtClean="0">
                <a:cs typeface="Times New Roman" pitchFamily="18" charset="0"/>
              </a:rPr>
              <a:t>, και αναγνώριση 48-</a:t>
            </a:r>
            <a:r>
              <a:rPr lang="en-US" altLang="el-GR" sz="2200" dirty="0" smtClean="0">
                <a:cs typeface="Times New Roman" pitchFamily="18" charset="0"/>
              </a:rPr>
              <a:t>bit</a:t>
            </a:r>
            <a:r>
              <a:rPr lang="el-GR" altLang="el-GR" sz="2200" dirty="0" smtClean="0">
                <a:cs typeface="Times New Roman" pitchFamily="18" charset="0"/>
              </a:rPr>
              <a:t> διευθύνσεων.</a:t>
            </a:r>
          </a:p>
          <a:p>
            <a:pPr marL="914400" lvl="2" indent="0">
              <a:lnSpc>
                <a:spcPct val="110000"/>
              </a:lnSpc>
              <a:spcBef>
                <a:spcPct val="0"/>
              </a:spcBef>
              <a:buNone/>
            </a:pPr>
            <a:r>
              <a:rPr lang="el-GR" altLang="el-GR" sz="2200" b="1" dirty="0" smtClean="0">
                <a:solidFill>
                  <a:srgbClr val="663300"/>
                </a:solidFill>
                <a:cs typeface="Times New Roman" pitchFamily="18" charset="0"/>
              </a:rPr>
              <a:t>7)  </a:t>
            </a:r>
            <a:r>
              <a:rPr lang="el-GR" altLang="el-GR" sz="2200" dirty="0" smtClean="0">
                <a:cs typeface="Times New Roman" pitchFamily="18" charset="0"/>
              </a:rPr>
              <a:t>Υποστηρίζεται κατάσταση λήψης όλων των εισερχόμενων </a:t>
            </a:r>
          </a:p>
          <a:p>
            <a:pPr marL="1371600" lvl="3" indent="0">
              <a:lnSpc>
                <a:spcPct val="110000"/>
              </a:lnSpc>
              <a:spcBef>
                <a:spcPct val="0"/>
              </a:spcBef>
              <a:spcAft>
                <a:spcPts val="200"/>
              </a:spcAft>
              <a:buNone/>
            </a:pPr>
            <a:r>
              <a:rPr lang="el-GR" altLang="el-GR" sz="2200" dirty="0" smtClean="0">
                <a:cs typeface="Times New Roman" pitchFamily="18" charset="0"/>
              </a:rPr>
              <a:t>πακέτων, χωρίς έλεγχο διεύθυνσης (</a:t>
            </a:r>
            <a:r>
              <a:rPr lang="en-US" altLang="el-GR" sz="2200" dirty="0" smtClean="0">
                <a:cs typeface="Times New Roman" pitchFamily="18" charset="0"/>
              </a:rPr>
              <a:t>Promiscuous Mode</a:t>
            </a:r>
            <a:r>
              <a:rPr lang="el-GR" altLang="el-GR" sz="2200" dirty="0" smtClean="0">
                <a:cs typeface="Times New Roman" pitchFamily="18" charset="0"/>
              </a:rPr>
              <a:t>). </a:t>
            </a:r>
            <a:endParaRPr lang="en-US" altLang="el-GR" sz="2200" dirty="0" smtClean="0">
              <a:cs typeface="Times New Roman" pitchFamily="18" charset="0"/>
            </a:endParaRPr>
          </a:p>
          <a:p>
            <a:pPr lvl="2">
              <a:lnSpc>
                <a:spcPct val="110000"/>
              </a:lnSpc>
              <a:spcBef>
                <a:spcPct val="0"/>
              </a:spcBef>
              <a:buNone/>
            </a:pPr>
            <a:r>
              <a:rPr lang="el-GR" altLang="el-GR" sz="2200" b="1" dirty="0" smtClean="0">
                <a:solidFill>
                  <a:srgbClr val="663300"/>
                </a:solidFill>
                <a:cs typeface="Times New Roman" pitchFamily="18" charset="0"/>
              </a:rPr>
              <a:t>8)  </a:t>
            </a:r>
            <a:r>
              <a:rPr lang="el-GR" altLang="el-GR" sz="2200" dirty="0" smtClean="0">
                <a:cs typeface="Times New Roman" pitchFamily="18" charset="0"/>
              </a:rPr>
              <a:t>Αυτόματη ενημέρωση ημερομηνίας ⁄ ώρας.</a:t>
            </a:r>
            <a:r>
              <a:rPr lang="en-GB" altLang="el-GR" sz="2200" dirty="0" smtClean="0"/>
              <a:t> </a:t>
            </a:r>
          </a:p>
          <a:p>
            <a:endParaRPr lang="el-GR"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1788473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5192" y="274638"/>
            <a:ext cx="8363272" cy="1143000"/>
          </a:xfrm>
        </p:spPr>
        <p:txBody>
          <a:bodyPr>
            <a:noAutofit/>
          </a:bodyPr>
          <a:lstStyle/>
          <a:p>
            <a:r>
              <a:rPr lang="el-GR" sz="4000" b="1" dirty="0" smtClean="0"/>
              <a:t>Διασύνδεση του </a:t>
            </a:r>
            <a:r>
              <a:rPr lang="el-GR" sz="4000" b="1" dirty="0" err="1" smtClean="0"/>
              <a:t>υποεπίπεδου</a:t>
            </a:r>
            <a:r>
              <a:rPr lang="el-GR" sz="4000" b="1" dirty="0" smtClean="0"/>
              <a:t> </a:t>
            </a:r>
            <a:r>
              <a:rPr lang="en-US" sz="4000" b="1" dirty="0" smtClean="0"/>
              <a:t>MAC</a:t>
            </a:r>
            <a:r>
              <a:rPr lang="el-GR" sz="4000" b="1" dirty="0" smtClean="0"/>
              <a:t> με ακροδέκτες και εσωτερικούς διαύλους</a:t>
            </a:r>
            <a:endParaRPr lang="el-GR" sz="4000" b="1" dirty="0">
              <a:solidFill>
                <a:srgbClr val="FF0000"/>
              </a:solidFill>
            </a:endParaRPr>
          </a:p>
        </p:txBody>
      </p:sp>
      <p:pic>
        <p:nvPicPr>
          <p:cNvPr id="6" name="Θέση περιεχομένου 1" descr="Εικόνα της διασύνδεσης του mac υποεπίπεδου."/>
          <p:cNvPicPr>
            <a:picLocks noGrp="1" noChangeAspect="1"/>
          </p:cNvPicPr>
          <p:nvPr>
            <p:ph idx="1"/>
          </p:nvPr>
        </p:nvPicPr>
        <p:blipFill>
          <a:blip r:embed="rId2" cstate="print">
            <a:extLst>
              <a:ext uri="{BEBA8EAE-BF5A-486C-A8C5-ECC9F3942E4B}">
                <a14:imgProps xmlns:a14="http://schemas.microsoft.com/office/drawing/2010/main">
                  <a14:imgLayer r:embed="rId3">
                    <a14:imgEffect>
                      <a14:sharpenSoften amount="20000"/>
                    </a14:imgEffect>
                    <a14:imgEffect>
                      <a14:brightnessContrast bright="10000"/>
                    </a14:imgEffect>
                  </a14:imgLayer>
                </a14:imgProps>
              </a:ext>
              <a:ext uri="{28A0092B-C50C-407E-A947-70E740481C1C}">
                <a14:useLocalDpi xmlns:a14="http://schemas.microsoft.com/office/drawing/2010/main" val="0"/>
              </a:ext>
            </a:extLst>
          </a:blip>
          <a:stretch>
            <a:fillRect/>
          </a:stretch>
        </p:blipFill>
        <p:spPr>
          <a:xfrm>
            <a:off x="323528" y="1700808"/>
            <a:ext cx="8496944" cy="4536504"/>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902612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Αρχιτεκτονική </a:t>
            </a:r>
            <a:r>
              <a:rPr lang="en-US" b="1" dirty="0" smtClean="0"/>
              <a:t>EMAC</a:t>
            </a:r>
            <a:endParaRPr lang="el-GR" b="1" dirty="0">
              <a:solidFill>
                <a:srgbClr val="FF0000"/>
              </a:solidFill>
            </a:endParaRPr>
          </a:p>
        </p:txBody>
      </p:sp>
      <p:pic>
        <p:nvPicPr>
          <p:cNvPr id="6" name="Θέση περιεχομένου 1" descr="Εικόνα του μπλοκ διαγράμματος της αρχιτεκτονικής του e mac."/>
          <p:cNvPicPr>
            <a:picLocks noGrp="1" noChangeAspect="1"/>
          </p:cNvPicPr>
          <p:nvPr>
            <p:ph idx="1"/>
          </p:nvPr>
        </p:nvPicPr>
        <p:blipFill>
          <a:blip r:embed="rId2" cstate="print">
            <a:extLst>
              <a:ext uri="{BEBA8EAE-BF5A-486C-A8C5-ECC9F3942E4B}">
                <a14:imgProps xmlns:a14="http://schemas.microsoft.com/office/drawing/2010/main">
                  <a14:imgLayer r:embed="rId3">
                    <a14:imgEffect>
                      <a14:sharpenSoften amount="20000"/>
                    </a14:imgEffect>
                    <a14:imgEffect>
                      <a14:brightnessContrast bright="12000"/>
                    </a14:imgEffect>
                  </a14:imgLayer>
                </a14:imgProps>
              </a:ext>
              <a:ext uri="{28A0092B-C50C-407E-A947-70E740481C1C}">
                <a14:useLocalDpi xmlns:a14="http://schemas.microsoft.com/office/drawing/2010/main" val="0"/>
              </a:ext>
            </a:extLst>
          </a:blip>
          <a:stretch>
            <a:fillRect/>
          </a:stretch>
        </p:blipFill>
        <p:spPr>
          <a:xfrm>
            <a:off x="323528" y="1484784"/>
            <a:ext cx="8496944" cy="4752528"/>
          </a:xfrm>
        </p:spPr>
      </p:pic>
      <p:sp>
        <p:nvSpPr>
          <p:cNvPr id="4" name="Θέση υποσέλιδου 1" descr="."/>
          <p:cNvSpPr>
            <a:spLocks noGrp="1"/>
          </p:cNvSpPr>
          <p:nvPr>
            <p:ph type="ftr" sz="quarter" idx="11"/>
          </p:nvPr>
        </p:nvSpPr>
        <p:spPr/>
        <p:txBody>
          <a:bodyPr/>
          <a:lstStyle/>
          <a:p>
            <a:r>
              <a:rPr lang="el-GR" sz="1400" smtClean="0">
                <a:solidFill>
                  <a:schemeClr val="tx1"/>
                </a:solidFill>
              </a:rPr>
              <a:t>Ο </a:t>
            </a:r>
            <a:r>
              <a:rPr lang="en-US" sz="1400" smtClean="0">
                <a:solidFill>
                  <a:schemeClr val="tx1"/>
                </a:solidFill>
              </a:rPr>
              <a:t>Ethernet MAC </a:t>
            </a:r>
            <a:r>
              <a:rPr lang="el-GR" sz="1400" smtClean="0">
                <a:solidFill>
                  <a:schemeClr val="tx1"/>
                </a:solidFill>
              </a:rPr>
              <a:t>του </a:t>
            </a:r>
            <a:r>
              <a:rPr lang="en-US" sz="1400" smtClean="0">
                <a:solidFill>
                  <a:schemeClr val="tx1"/>
                </a:solidFill>
              </a:rPr>
              <a:t>AT91RM9200</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E23B6805-9AA4-4A72-A758-4269E3FBFD2B}"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39918380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2/12/2013 2:28:25 PM"/>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8,4,5,7,"/>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9,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6,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4,3,5,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51D7AE6-902E-40C4-9889-9A3137E378C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479</TotalTime>
  <Words>992</Words>
  <Application>Microsoft Office PowerPoint</Application>
  <PresentationFormat>Προβολή στην οθόνη (4:3)</PresentationFormat>
  <Paragraphs>288</Paragraphs>
  <Slides>24</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Θέμα του Office</vt:lpstr>
      <vt:lpstr>Ενσωματωμένα Συστήματα</vt:lpstr>
      <vt:lpstr>Άδειες χρήσης </vt:lpstr>
      <vt:lpstr>Χρηματοδότηση </vt:lpstr>
      <vt:lpstr>Σκοποί ενότητας </vt:lpstr>
      <vt:lpstr>Περιεχόμενα ενότητας</vt:lpstr>
      <vt:lpstr>Αρχιτεκτονική του AT91RM9200 Ethernet MAC</vt:lpstr>
      <vt:lpstr>Χαρακτηριστικά και διεργασίες</vt:lpstr>
      <vt:lpstr>Διασύνδεση του υποεπίπεδου MAC με ακροδέκτες και εσωτερικούς διαύλους</vt:lpstr>
      <vt:lpstr>Αρχιτεκτονική EMAC</vt:lpstr>
      <vt:lpstr>Ακροδέκτες</vt:lpstr>
      <vt:lpstr>Δομή ενός πακέτου MAC επιπέδου</vt:lpstr>
      <vt:lpstr>Καταχωρητές  ελέγχου ⁄ κατάστασης EMAC</vt:lpstr>
      <vt:lpstr>Καταχωρητής Ελέγχου</vt:lpstr>
      <vt:lpstr>Καταχωρητής Διαμόρφωσης</vt:lpstr>
      <vt:lpstr>Καταχωρητές Κατάστασης και Αποστολής</vt:lpstr>
      <vt:lpstr>Καταχωρητής Κατάστασης Αποστολής</vt:lpstr>
      <vt:lpstr>Καταχωρητής Κατάστασης Λήψης</vt:lpstr>
      <vt:lpstr>Διαχείριση διακοπών</vt:lpstr>
      <vt:lpstr>Τα πεδία των καταχωρητών διακοπών</vt:lpstr>
      <vt:lpstr>Πρώτο παράδειγμα  (1 από 2)</vt:lpstr>
      <vt:lpstr>Πρώτο παράδειγμα  (2 από 2)</vt:lpstr>
      <vt:lpstr>Δεύτερο παράδειγμα (1 από 2)</vt:lpstr>
      <vt:lpstr>Δεύτερο παράδειγμα (2 από 2)</vt:lpstr>
      <vt:lpstr>Τέλος τέταρτης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Ενσωματωμένα Συστήματα</dc:title>
  <dc:subject>Ο Ethernet MAC του AT91RM9200</dc:subject>
  <dc:creator>Νικόλαος Πετρέλλης</dc:creator>
  <cp:keywords>MAC controller, 802.3, MII/RMII, αποστολή/λήψη δεδομένων 802.3, Ethernet πακέτα</cp:keywords>
  <dc:description>Ο Ethernet MAC του Atmel AT91RM9200. Ακροδέκτες MII/RMII, αρχιτεκτονική. Καταχωρητές προγραμματισμού, παραδείγματα προγραμματισμού για αποστολή και λήψη δεδομένων.</dc:description>
  <cp:lastModifiedBy>Georgia</cp:lastModifiedBy>
  <cp:revision>78</cp:revision>
  <dcterms:created xsi:type="dcterms:W3CDTF">2013-11-01T06:39:10Z</dcterms:created>
  <dcterms:modified xsi:type="dcterms:W3CDTF">2013-12-12T12:28:56Z</dcterms:modified>
  <cp:category>Εκπαιδευτικό υλικό</cp:category>
  <cp:contentStatus>Τελικό</cp:contentStatus>
</cp:coreProperties>
</file>