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5" r:id="rId2"/>
    <p:sldId id="284" r:id="rId3"/>
    <p:sldId id="283" r:id="rId4"/>
    <p:sldId id="256" r:id="rId5"/>
    <p:sldId id="259" r:id="rId6"/>
    <p:sldId id="266" r:id="rId7"/>
    <p:sldId id="267" r:id="rId8"/>
    <p:sldId id="268" r:id="rId9"/>
    <p:sldId id="277" r:id="rId10"/>
    <p:sldId id="278" r:id="rId11"/>
    <p:sldId id="279" r:id="rId12"/>
    <p:sldId id="281" r:id="rId13"/>
    <p:sldId id="286" r:id="rId14"/>
    <p:sldId id="287" r:id="rId15"/>
    <p:sldId id="288" r:id="rId16"/>
    <p:sldId id="289" r:id="rId17"/>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initrick" initials="t"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7" autoAdjust="0"/>
    <p:restoredTop sz="94717" autoAdjust="0"/>
  </p:normalViewPr>
  <p:slideViewPr>
    <p:cSldViewPr>
      <p:cViewPr varScale="1">
        <p:scale>
          <a:sx n="110" d="100"/>
          <a:sy n="110" d="100"/>
        </p:scale>
        <p:origin x="1608"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5A87EA79-6DD3-4B56-9D91-CD7A6D68986B}" type="slidenum">
              <a:rPr lang="el-GR"/>
              <a:pPr/>
              <a:t>‹#›</a:t>
            </a:fld>
            <a:endParaRPr lang="el-GR"/>
          </a:p>
        </p:txBody>
      </p:sp>
    </p:spTree>
    <p:extLst>
      <p:ext uri="{BB962C8B-B14F-4D97-AF65-F5344CB8AC3E}">
        <p14:creationId xmlns:p14="http://schemas.microsoft.com/office/powerpoint/2010/main" val="1852643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11643A2B-0DBF-4A05-B11D-D701C24E0E19}" type="slidenum">
              <a:rPr lang="el-GR"/>
              <a:pPr/>
              <a:t>‹#›</a:t>
            </a:fld>
            <a:endParaRPr lang="el-GR"/>
          </a:p>
        </p:txBody>
      </p:sp>
    </p:spTree>
    <p:extLst>
      <p:ext uri="{BB962C8B-B14F-4D97-AF65-F5344CB8AC3E}">
        <p14:creationId xmlns:p14="http://schemas.microsoft.com/office/powerpoint/2010/main" val="4186984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E0D16BA4-0F7B-4DB0-8485-D5C0CA0526EB}" type="slidenum">
              <a:rPr lang="el-GR"/>
              <a:pPr/>
              <a:t>‹#›</a:t>
            </a:fld>
            <a:endParaRPr lang="el-GR"/>
          </a:p>
        </p:txBody>
      </p:sp>
    </p:spTree>
    <p:extLst>
      <p:ext uri="{BB962C8B-B14F-4D97-AF65-F5344CB8AC3E}">
        <p14:creationId xmlns:p14="http://schemas.microsoft.com/office/powerpoint/2010/main" val="2388424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074D653B-54A3-4393-82B2-F975F608BA8C}" type="slidenum">
              <a:rPr lang="el-GR"/>
              <a:pPr/>
              <a:t>‹#›</a:t>
            </a:fld>
            <a:endParaRPr lang="el-GR"/>
          </a:p>
        </p:txBody>
      </p:sp>
    </p:spTree>
    <p:extLst>
      <p:ext uri="{BB962C8B-B14F-4D97-AF65-F5344CB8AC3E}">
        <p14:creationId xmlns:p14="http://schemas.microsoft.com/office/powerpoint/2010/main" val="3150222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BD423311-5A5B-4BBF-BD6B-DBF094EBF0B5}" type="slidenum">
              <a:rPr lang="el-GR"/>
              <a:pPr/>
              <a:t>‹#›</a:t>
            </a:fld>
            <a:endParaRPr lang="el-GR"/>
          </a:p>
        </p:txBody>
      </p:sp>
    </p:spTree>
    <p:extLst>
      <p:ext uri="{BB962C8B-B14F-4D97-AF65-F5344CB8AC3E}">
        <p14:creationId xmlns:p14="http://schemas.microsoft.com/office/powerpoint/2010/main" val="705455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EB8E36CA-E97D-47A8-864E-097B9310C048}" type="slidenum">
              <a:rPr lang="el-GR"/>
              <a:pPr/>
              <a:t>‹#›</a:t>
            </a:fld>
            <a:endParaRPr lang="el-GR"/>
          </a:p>
        </p:txBody>
      </p:sp>
    </p:spTree>
    <p:extLst>
      <p:ext uri="{BB962C8B-B14F-4D97-AF65-F5344CB8AC3E}">
        <p14:creationId xmlns:p14="http://schemas.microsoft.com/office/powerpoint/2010/main" val="3882823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p>
        </p:txBody>
      </p:sp>
      <p:sp>
        <p:nvSpPr>
          <p:cNvPr id="8" name="Rectangle 5"/>
          <p:cNvSpPr>
            <a:spLocks noGrp="1" noChangeArrowheads="1"/>
          </p:cNvSpPr>
          <p:nvPr>
            <p:ph type="ftr" sz="quarter" idx="11"/>
          </p:nvPr>
        </p:nvSpPr>
        <p:spPr>
          <a:ln/>
        </p:spPr>
        <p:txBody>
          <a:bodyPr/>
          <a:lstStyle>
            <a:lvl1pPr>
              <a:defRPr/>
            </a:lvl1pPr>
          </a:lstStyle>
          <a:p>
            <a:pPr>
              <a:defRPr/>
            </a:pPr>
            <a:endParaRPr lang="el-GR"/>
          </a:p>
        </p:txBody>
      </p:sp>
      <p:sp>
        <p:nvSpPr>
          <p:cNvPr id="9" name="Rectangle 6"/>
          <p:cNvSpPr>
            <a:spLocks noGrp="1" noChangeArrowheads="1"/>
          </p:cNvSpPr>
          <p:nvPr>
            <p:ph type="sldNum" sz="quarter" idx="12"/>
          </p:nvPr>
        </p:nvSpPr>
        <p:spPr>
          <a:ln/>
        </p:spPr>
        <p:txBody>
          <a:bodyPr/>
          <a:lstStyle>
            <a:lvl1pPr>
              <a:defRPr/>
            </a:lvl1pPr>
          </a:lstStyle>
          <a:p>
            <a:fld id="{206BA0C4-5A15-40D4-8D10-8ACBC02C15F2}" type="slidenum">
              <a:rPr lang="el-GR"/>
              <a:pPr/>
              <a:t>‹#›</a:t>
            </a:fld>
            <a:endParaRPr lang="el-GR"/>
          </a:p>
        </p:txBody>
      </p:sp>
    </p:spTree>
    <p:extLst>
      <p:ext uri="{BB962C8B-B14F-4D97-AF65-F5344CB8AC3E}">
        <p14:creationId xmlns:p14="http://schemas.microsoft.com/office/powerpoint/2010/main" val="3506537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p>
        </p:txBody>
      </p:sp>
      <p:sp>
        <p:nvSpPr>
          <p:cNvPr id="4" name="Rectangle 5"/>
          <p:cNvSpPr>
            <a:spLocks noGrp="1" noChangeArrowheads="1"/>
          </p:cNvSpPr>
          <p:nvPr>
            <p:ph type="ftr" sz="quarter" idx="11"/>
          </p:nvPr>
        </p:nvSpPr>
        <p:spPr>
          <a:ln/>
        </p:spPr>
        <p:txBody>
          <a:bodyPr/>
          <a:lstStyle>
            <a:lvl1pPr>
              <a:defRPr/>
            </a:lvl1pPr>
          </a:lstStyle>
          <a:p>
            <a:pPr>
              <a:defRPr/>
            </a:pPr>
            <a:endParaRPr lang="el-GR"/>
          </a:p>
        </p:txBody>
      </p:sp>
      <p:sp>
        <p:nvSpPr>
          <p:cNvPr id="5" name="Rectangle 6"/>
          <p:cNvSpPr>
            <a:spLocks noGrp="1" noChangeArrowheads="1"/>
          </p:cNvSpPr>
          <p:nvPr>
            <p:ph type="sldNum" sz="quarter" idx="12"/>
          </p:nvPr>
        </p:nvSpPr>
        <p:spPr>
          <a:ln/>
        </p:spPr>
        <p:txBody>
          <a:bodyPr/>
          <a:lstStyle>
            <a:lvl1pPr>
              <a:defRPr/>
            </a:lvl1pPr>
          </a:lstStyle>
          <a:p>
            <a:fld id="{8E7AEDDA-BD2D-4792-8211-6F2ECE573040}" type="slidenum">
              <a:rPr lang="el-GR"/>
              <a:pPr/>
              <a:t>‹#›</a:t>
            </a:fld>
            <a:endParaRPr lang="el-GR"/>
          </a:p>
        </p:txBody>
      </p:sp>
    </p:spTree>
    <p:extLst>
      <p:ext uri="{BB962C8B-B14F-4D97-AF65-F5344CB8AC3E}">
        <p14:creationId xmlns:p14="http://schemas.microsoft.com/office/powerpoint/2010/main" val="3883913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p>
        </p:txBody>
      </p:sp>
      <p:sp>
        <p:nvSpPr>
          <p:cNvPr id="3" name="Rectangle 5"/>
          <p:cNvSpPr>
            <a:spLocks noGrp="1" noChangeArrowheads="1"/>
          </p:cNvSpPr>
          <p:nvPr>
            <p:ph type="ftr" sz="quarter" idx="11"/>
          </p:nvPr>
        </p:nvSpPr>
        <p:spPr>
          <a:ln/>
        </p:spPr>
        <p:txBody>
          <a:bodyPr/>
          <a:lstStyle>
            <a:lvl1pPr>
              <a:defRPr/>
            </a:lvl1pPr>
          </a:lstStyle>
          <a:p>
            <a:pPr>
              <a:defRPr/>
            </a:pPr>
            <a:endParaRPr lang="el-GR"/>
          </a:p>
        </p:txBody>
      </p:sp>
      <p:sp>
        <p:nvSpPr>
          <p:cNvPr id="4" name="Rectangle 6"/>
          <p:cNvSpPr>
            <a:spLocks noGrp="1" noChangeArrowheads="1"/>
          </p:cNvSpPr>
          <p:nvPr>
            <p:ph type="sldNum" sz="quarter" idx="12"/>
          </p:nvPr>
        </p:nvSpPr>
        <p:spPr>
          <a:ln/>
        </p:spPr>
        <p:txBody>
          <a:bodyPr/>
          <a:lstStyle>
            <a:lvl1pPr>
              <a:defRPr/>
            </a:lvl1pPr>
          </a:lstStyle>
          <a:p>
            <a:fld id="{98924469-4AFA-4D54-B7B2-63FB8F681BE3}" type="slidenum">
              <a:rPr lang="el-GR"/>
              <a:pPr/>
              <a:t>‹#›</a:t>
            </a:fld>
            <a:endParaRPr lang="el-GR"/>
          </a:p>
        </p:txBody>
      </p:sp>
    </p:spTree>
    <p:extLst>
      <p:ext uri="{BB962C8B-B14F-4D97-AF65-F5344CB8AC3E}">
        <p14:creationId xmlns:p14="http://schemas.microsoft.com/office/powerpoint/2010/main" val="1884053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8AF45CA4-88C9-45F8-B20E-F44EADA5A325}" type="slidenum">
              <a:rPr lang="el-GR"/>
              <a:pPr/>
              <a:t>‹#›</a:t>
            </a:fld>
            <a:endParaRPr lang="el-GR"/>
          </a:p>
        </p:txBody>
      </p:sp>
    </p:spTree>
    <p:extLst>
      <p:ext uri="{BB962C8B-B14F-4D97-AF65-F5344CB8AC3E}">
        <p14:creationId xmlns:p14="http://schemas.microsoft.com/office/powerpoint/2010/main" val="6514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3BCC04A5-654F-4E05-B423-78162AE6D33D}" type="slidenum">
              <a:rPr lang="el-GR"/>
              <a:pPr/>
              <a:t>‹#›</a:t>
            </a:fld>
            <a:endParaRPr lang="el-GR"/>
          </a:p>
        </p:txBody>
      </p:sp>
    </p:spTree>
    <p:extLst>
      <p:ext uri="{BB962C8B-B14F-4D97-AF65-F5344CB8AC3E}">
        <p14:creationId xmlns:p14="http://schemas.microsoft.com/office/powerpoint/2010/main" val="673567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Κάντε κλικ για επεξεργασία του τίτλου</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l-G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l-G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4CDE18CC-1A97-4D37-A36A-5525B951755A}"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2 - TextBox"/>
          <p:cNvSpPr txBox="1">
            <a:spLocks noChangeArrowheads="1"/>
          </p:cNvSpPr>
          <p:nvPr/>
        </p:nvSpPr>
        <p:spPr bwMode="auto">
          <a:xfrm>
            <a:off x="899592" y="1484784"/>
            <a:ext cx="7358062"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el-GR" sz="18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chemeClr val="bg1"/>
                </a:solidFill>
                <a:latin typeface="Times New Roman" panose="02020603050405020304" pitchFamily="18" charset="0"/>
                <a:cs typeface="Times New Roman" panose="02020603050405020304" pitchFamily="18" charset="0"/>
              </a:rPr>
              <a:t>Εισαγωγή </a:t>
            </a:r>
            <a:r>
              <a:rPr lang="el-GR" altLang="el-GR" sz="1800" b="1" dirty="0">
                <a:solidFill>
                  <a:schemeClr val="bg1"/>
                </a:solidFill>
                <a:latin typeface="Times New Roman" panose="02020603050405020304" pitchFamily="18" charset="0"/>
                <a:cs typeface="Times New Roman" panose="02020603050405020304" pitchFamily="18" charset="0"/>
              </a:rPr>
              <a:t>στην Κλασική Αρχαιολογία ΙΙ (5ος - 4ος αι. π.Χ.)</a:t>
            </a:r>
            <a:endParaRPr lang="en-US" altLang="el-GR" sz="18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chemeClr val="bg1"/>
                </a:solidFill>
                <a:latin typeface="Times New Roman" panose="02020603050405020304" pitchFamily="18" charset="0"/>
                <a:cs typeface="Times New Roman" panose="02020603050405020304" pitchFamily="18" charset="0"/>
              </a:rPr>
              <a:t>Ιφιγένεια Λεβέντη</a:t>
            </a:r>
            <a:endParaRPr lang="en-US" altLang="el-GR" sz="18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600" dirty="0">
                <a:solidFill>
                  <a:schemeClr val="bg1"/>
                </a:solidFill>
                <a:latin typeface="Times New Roman" panose="02020603050405020304" pitchFamily="18" charset="0"/>
                <a:cs typeface="Times New Roman" panose="02020603050405020304" pitchFamily="18" charset="0"/>
              </a:rPr>
              <a:t>Τμήμα: Ιστορίας, Αρχαιολογίας και Κοινωνικής </a:t>
            </a:r>
            <a:r>
              <a:rPr lang="el-GR" altLang="el-GR" sz="1600" dirty="0" smtClean="0">
                <a:solidFill>
                  <a:schemeClr val="bg1"/>
                </a:solidFill>
                <a:latin typeface="Times New Roman" panose="02020603050405020304" pitchFamily="18" charset="0"/>
                <a:cs typeface="Times New Roman" panose="02020603050405020304" pitchFamily="18" charset="0"/>
              </a:rPr>
              <a:t>Ανθρωπολογίας</a:t>
            </a:r>
            <a:endParaRPr lang="en-US" altLang="el-GR" sz="1600"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400" dirty="0">
                <a:solidFill>
                  <a:schemeClr val="bg1"/>
                </a:solidFill>
                <a:latin typeface="Times New Roman" panose="02020603050405020304" pitchFamily="18" charset="0"/>
                <a:cs typeface="Times New Roman" panose="02020603050405020304" pitchFamily="18" charset="0"/>
              </a:rPr>
              <a:t>Πανεπιστήμιο Θεσσαλίας</a:t>
            </a: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9802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2 - Εικόνα" descr="Ionikoi 006.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43000" y="1143000"/>
            <a:ext cx="6858000" cy="45005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0243" name="3 - TextBox"/>
          <p:cNvSpPr txBox="1">
            <a:spLocks noChangeArrowheads="1"/>
          </p:cNvSpPr>
          <p:nvPr/>
        </p:nvSpPr>
        <p:spPr bwMode="auto">
          <a:xfrm>
            <a:off x="3347864" y="5805264"/>
            <a:ext cx="27860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smtClean="0">
                <a:solidFill>
                  <a:schemeClr val="bg1"/>
                </a:solidFill>
                <a:latin typeface="Times New Roman" panose="02020603050405020304" pitchFamily="18" charset="0"/>
                <a:cs typeface="Times New Roman" panose="02020603050405020304" pitchFamily="18" charset="0"/>
              </a:rPr>
              <a:t>Αναπαράσταση </a:t>
            </a:r>
            <a:r>
              <a:rPr lang="el-GR" altLang="el-GR" sz="1200" dirty="0">
                <a:solidFill>
                  <a:schemeClr val="bg1"/>
                </a:solidFill>
                <a:latin typeface="Times New Roman" panose="02020603050405020304" pitchFamily="18" charset="0"/>
                <a:cs typeface="Times New Roman" panose="02020603050405020304" pitchFamily="18" charset="0"/>
              </a:rPr>
              <a:t>του ναού του Απόλλωνος στα Δίδυμα της Μιλήτου. Όψη από ανατολικά. </a:t>
            </a:r>
            <a:r>
              <a:rPr lang="en-US" altLang="el-GR" sz="1200" dirty="0">
                <a:solidFill>
                  <a:schemeClr val="bg1"/>
                </a:solidFill>
                <a:latin typeface="Times New Roman" panose="02020603050405020304" pitchFamily="18" charset="0"/>
                <a:cs typeface="Times New Roman" panose="02020603050405020304" pitchFamily="18" charset="0"/>
              </a:rPr>
              <a:t>G. </a:t>
            </a:r>
            <a:r>
              <a:rPr lang="en-US" altLang="el-GR" sz="1200" dirty="0" err="1">
                <a:solidFill>
                  <a:schemeClr val="bg1"/>
                </a:solidFill>
                <a:latin typeface="Times New Roman" panose="02020603050405020304" pitchFamily="18" charset="0"/>
                <a:cs typeface="Times New Roman" panose="02020603050405020304" pitchFamily="18" charset="0"/>
              </a:rPr>
              <a:t>Niemann</a:t>
            </a:r>
            <a:r>
              <a:rPr lang="en-US" altLang="el-GR" sz="1200" dirty="0">
                <a:solidFill>
                  <a:schemeClr val="bg1"/>
                </a:solidFill>
                <a:latin typeface="Times New Roman" panose="02020603050405020304" pitchFamily="18" charset="0"/>
                <a:cs typeface="Times New Roman" panose="02020603050405020304" pitchFamily="18" charset="0"/>
              </a:rPr>
              <a:t> 1911.</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2 - Εικόνα" descr="Ionikoi 004.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87624" y="764704"/>
            <a:ext cx="6858000" cy="457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1267" name="3 - TextBox"/>
          <p:cNvSpPr txBox="1">
            <a:spLocks noChangeArrowheads="1"/>
          </p:cNvSpPr>
          <p:nvPr/>
        </p:nvSpPr>
        <p:spPr bwMode="auto">
          <a:xfrm>
            <a:off x="2411760" y="5733256"/>
            <a:ext cx="473541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Σημερινή εικόνα του ναού του </a:t>
            </a:r>
            <a:r>
              <a:rPr lang="el-GR" altLang="el-GR" sz="1200" dirty="0" smtClean="0">
                <a:solidFill>
                  <a:schemeClr val="bg1"/>
                </a:solidFill>
                <a:latin typeface="Times New Roman" panose="02020603050405020304" pitchFamily="18" charset="0"/>
                <a:cs typeface="Times New Roman" panose="02020603050405020304" pitchFamily="18" charset="0"/>
              </a:rPr>
              <a:t>Απόλλωνος </a:t>
            </a:r>
            <a:r>
              <a:rPr lang="el-GR" altLang="el-GR" sz="1200" dirty="0">
                <a:solidFill>
                  <a:schemeClr val="bg1"/>
                </a:solidFill>
                <a:latin typeface="Times New Roman" panose="02020603050405020304" pitchFamily="18" charset="0"/>
                <a:cs typeface="Times New Roman" panose="02020603050405020304" pitchFamily="18" charset="0"/>
              </a:rPr>
              <a:t>στα Δίδυμα από ανατολικά.</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 TextBox"/>
          <p:cNvSpPr txBox="1">
            <a:spLocks noChangeArrowheads="1"/>
          </p:cNvSpPr>
          <p:nvPr/>
        </p:nvSpPr>
        <p:spPr bwMode="auto">
          <a:xfrm>
            <a:off x="2051720" y="2204864"/>
            <a:ext cx="5500687"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400" b="1" dirty="0" smtClean="0">
                <a:solidFill>
                  <a:schemeClr val="bg1"/>
                </a:solidFill>
                <a:latin typeface="Times New Roman" panose="02020603050405020304" pitchFamily="18" charset="0"/>
                <a:cs typeface="Times New Roman" panose="02020603050405020304" pitchFamily="18" charset="0"/>
              </a:rPr>
              <a:t>Βιβλιογραφία-Πηγές εικόνων</a:t>
            </a:r>
          </a:p>
          <a:p>
            <a:pPr eaLnBrk="1" hangingPunct="1">
              <a:spcBef>
                <a:spcPct val="0"/>
              </a:spcBef>
              <a:buNone/>
            </a:pPr>
            <a:r>
              <a:rPr lang="en-US" altLang="el-GR" sz="1400" i="1" dirty="0" smtClean="0">
                <a:solidFill>
                  <a:schemeClr val="bg1"/>
                </a:solidFill>
                <a:latin typeface="Times New Roman" panose="02020603050405020304" pitchFamily="18" charset="0"/>
                <a:cs typeface="Times New Roman" panose="02020603050405020304" pitchFamily="18" charset="0"/>
              </a:rPr>
              <a:t>K</a:t>
            </a:r>
            <a:r>
              <a:rPr lang="en-US" altLang="el-GR" sz="1400" i="1" dirty="0">
                <a:solidFill>
                  <a:schemeClr val="bg1"/>
                </a:solidFill>
                <a:latin typeface="Times New Roman" panose="02020603050405020304" pitchFamily="18" charset="0"/>
                <a:cs typeface="Times New Roman" panose="02020603050405020304" pitchFamily="18" charset="0"/>
              </a:rPr>
              <a:t>. </a:t>
            </a:r>
            <a:r>
              <a:rPr lang="en-US" altLang="el-GR" sz="1400" i="1" dirty="0" err="1">
                <a:solidFill>
                  <a:schemeClr val="bg1"/>
                </a:solidFill>
                <a:latin typeface="Times New Roman" panose="02020603050405020304" pitchFamily="18" charset="0"/>
                <a:cs typeface="Times New Roman" panose="02020603050405020304" pitchFamily="18" charset="0"/>
              </a:rPr>
              <a:t>Tuchelt</a:t>
            </a:r>
            <a:r>
              <a:rPr lang="en-US" altLang="el-GR" sz="1400" i="1" dirty="0">
                <a:solidFill>
                  <a:schemeClr val="bg1"/>
                </a:solidFill>
                <a:latin typeface="Times New Roman" panose="02020603050405020304" pitchFamily="18" charset="0"/>
                <a:cs typeface="Times New Roman" panose="02020603050405020304" pitchFamily="18" charset="0"/>
              </a:rPr>
              <a:t>, </a:t>
            </a:r>
            <a:r>
              <a:rPr lang="en-US" altLang="el-GR" sz="1400" i="1" dirty="0" err="1">
                <a:solidFill>
                  <a:schemeClr val="bg1"/>
                </a:solidFill>
                <a:latin typeface="Times New Roman" panose="02020603050405020304" pitchFamily="18" charset="0"/>
                <a:cs typeface="Times New Roman" panose="02020603050405020304" pitchFamily="18" charset="0"/>
              </a:rPr>
              <a:t>Branchidai-Didyma</a:t>
            </a:r>
            <a:r>
              <a:rPr lang="en-US" altLang="el-GR" sz="1400" i="1" dirty="0">
                <a:solidFill>
                  <a:schemeClr val="bg1"/>
                </a:solidFill>
                <a:latin typeface="Times New Roman" panose="02020603050405020304" pitchFamily="18" charset="0"/>
                <a:cs typeface="Times New Roman" panose="02020603050405020304" pitchFamily="18" charset="0"/>
              </a:rPr>
              <a:t>. </a:t>
            </a:r>
            <a:r>
              <a:rPr lang="en-US" altLang="el-GR" sz="1400" i="1" dirty="0" smtClean="0">
                <a:solidFill>
                  <a:schemeClr val="bg1"/>
                </a:solidFill>
                <a:latin typeface="Times New Roman" panose="02020603050405020304" pitchFamily="18" charset="0"/>
                <a:cs typeface="Times New Roman" panose="02020603050405020304" pitchFamily="18" charset="0"/>
              </a:rPr>
              <a:t>Geschichte und </a:t>
            </a:r>
            <a:r>
              <a:rPr lang="en-US" altLang="el-GR" sz="1400" i="1" dirty="0" err="1">
                <a:solidFill>
                  <a:schemeClr val="bg1"/>
                </a:solidFill>
                <a:latin typeface="Times New Roman" panose="02020603050405020304" pitchFamily="18" charset="0"/>
                <a:cs typeface="Times New Roman" panose="02020603050405020304" pitchFamily="18" charset="0"/>
              </a:rPr>
              <a:t>Ausgrabung</a:t>
            </a:r>
            <a:r>
              <a:rPr lang="en-US" altLang="el-GR" sz="1400" i="1" dirty="0">
                <a:solidFill>
                  <a:schemeClr val="bg1"/>
                </a:solidFill>
                <a:latin typeface="Times New Roman" panose="02020603050405020304" pitchFamily="18" charset="0"/>
                <a:cs typeface="Times New Roman" panose="02020603050405020304" pitchFamily="18" charset="0"/>
              </a:rPr>
              <a:t> </a:t>
            </a:r>
            <a:r>
              <a:rPr lang="en-US" altLang="el-GR" sz="1400" i="1" dirty="0" err="1">
                <a:solidFill>
                  <a:schemeClr val="bg1"/>
                </a:solidFill>
                <a:latin typeface="Times New Roman" panose="02020603050405020304" pitchFamily="18" charset="0"/>
                <a:cs typeface="Times New Roman" panose="02020603050405020304" pitchFamily="18" charset="0"/>
              </a:rPr>
              <a:t>eines</a:t>
            </a:r>
            <a:r>
              <a:rPr lang="en-US" altLang="el-GR" sz="1400" i="1" dirty="0">
                <a:solidFill>
                  <a:schemeClr val="bg1"/>
                </a:solidFill>
                <a:latin typeface="Times New Roman" panose="02020603050405020304" pitchFamily="18" charset="0"/>
                <a:cs typeface="Times New Roman" panose="02020603050405020304" pitchFamily="18" charset="0"/>
              </a:rPr>
              <a:t> </a:t>
            </a:r>
            <a:r>
              <a:rPr lang="en-US" altLang="el-GR" sz="1400" i="1" dirty="0" err="1">
                <a:solidFill>
                  <a:schemeClr val="bg1"/>
                </a:solidFill>
                <a:latin typeface="Times New Roman" panose="02020603050405020304" pitchFamily="18" charset="0"/>
                <a:cs typeface="Times New Roman" panose="02020603050405020304" pitchFamily="18" charset="0"/>
              </a:rPr>
              <a:t>antiken</a:t>
            </a:r>
            <a:r>
              <a:rPr lang="en-US" altLang="el-GR" sz="1400" i="1" dirty="0">
                <a:solidFill>
                  <a:schemeClr val="bg1"/>
                </a:solidFill>
                <a:latin typeface="Times New Roman" panose="02020603050405020304" pitchFamily="18" charset="0"/>
                <a:cs typeface="Times New Roman" panose="02020603050405020304" pitchFamily="18" charset="0"/>
              </a:rPr>
              <a:t> </a:t>
            </a:r>
            <a:r>
              <a:rPr lang="en-US" altLang="el-GR" sz="1400" i="1" dirty="0" err="1">
                <a:solidFill>
                  <a:schemeClr val="bg1"/>
                </a:solidFill>
                <a:latin typeface="Times New Roman" panose="02020603050405020304" pitchFamily="18" charset="0"/>
                <a:cs typeface="Times New Roman" panose="02020603050405020304" pitchFamily="18" charset="0"/>
              </a:rPr>
              <a:t>Heligtums</a:t>
            </a:r>
            <a:r>
              <a:rPr lang="en-US" altLang="el-GR" sz="1400" i="1" dirty="0">
                <a:solidFill>
                  <a:schemeClr val="bg1"/>
                </a:solidFill>
                <a:latin typeface="Times New Roman" panose="02020603050405020304" pitchFamily="18" charset="0"/>
                <a:cs typeface="Times New Roman" panose="02020603050405020304" pitchFamily="18" charset="0"/>
              </a:rPr>
              <a:t>, </a:t>
            </a:r>
            <a:r>
              <a:rPr lang="en-US" altLang="el-GR" sz="1400" i="1" dirty="0" err="1">
                <a:solidFill>
                  <a:schemeClr val="bg1"/>
                </a:solidFill>
                <a:latin typeface="Times New Roman" panose="02020603050405020304" pitchFamily="18" charset="0"/>
                <a:cs typeface="Times New Roman" panose="02020603050405020304" pitchFamily="18" charset="0"/>
              </a:rPr>
              <a:t>Zaberns</a:t>
            </a:r>
            <a:r>
              <a:rPr lang="en-US" altLang="el-GR" sz="1400" i="1" dirty="0">
                <a:solidFill>
                  <a:schemeClr val="bg1"/>
                </a:solidFill>
                <a:latin typeface="Times New Roman" panose="02020603050405020304" pitchFamily="18" charset="0"/>
                <a:cs typeface="Times New Roman" panose="02020603050405020304" pitchFamily="18" charset="0"/>
              </a:rPr>
              <a:t> </a:t>
            </a:r>
            <a:r>
              <a:rPr lang="en-US" altLang="el-GR" sz="1400" i="1" dirty="0" err="1">
                <a:solidFill>
                  <a:schemeClr val="bg1"/>
                </a:solidFill>
                <a:latin typeface="Times New Roman" panose="02020603050405020304" pitchFamily="18" charset="0"/>
                <a:cs typeface="Times New Roman" panose="02020603050405020304" pitchFamily="18" charset="0"/>
              </a:rPr>
              <a:t>Bildbände</a:t>
            </a:r>
            <a:r>
              <a:rPr lang="en-US" altLang="el-GR" sz="1400" i="1" dirty="0">
                <a:solidFill>
                  <a:schemeClr val="bg1"/>
                </a:solidFill>
                <a:latin typeface="Times New Roman" panose="02020603050405020304" pitchFamily="18" charset="0"/>
                <a:cs typeface="Times New Roman" panose="02020603050405020304" pitchFamily="18" charset="0"/>
              </a:rPr>
              <a:t> </a:t>
            </a:r>
            <a:r>
              <a:rPr lang="en-US" altLang="el-GR" sz="1400" i="1" dirty="0" err="1">
                <a:solidFill>
                  <a:schemeClr val="bg1"/>
                </a:solidFill>
                <a:latin typeface="Times New Roman" panose="02020603050405020304" pitchFamily="18" charset="0"/>
                <a:cs typeface="Times New Roman" panose="02020603050405020304" pitchFamily="18" charset="0"/>
              </a:rPr>
              <a:t>zur</a:t>
            </a:r>
            <a:r>
              <a:rPr lang="en-US" altLang="el-GR" sz="1400" i="1" dirty="0">
                <a:solidFill>
                  <a:schemeClr val="bg1"/>
                </a:solidFill>
                <a:latin typeface="Times New Roman" panose="02020603050405020304" pitchFamily="18" charset="0"/>
                <a:cs typeface="Times New Roman" panose="02020603050405020304" pitchFamily="18" charset="0"/>
              </a:rPr>
              <a:t> </a:t>
            </a:r>
            <a:r>
              <a:rPr lang="en-US" altLang="el-GR" sz="1400" i="1" dirty="0" err="1">
                <a:solidFill>
                  <a:schemeClr val="bg1"/>
                </a:solidFill>
                <a:latin typeface="Times New Roman" panose="02020603050405020304" pitchFamily="18" charset="0"/>
                <a:cs typeface="Times New Roman" panose="02020603050405020304" pitchFamily="18" charset="0"/>
              </a:rPr>
              <a:t>Archäologie</a:t>
            </a:r>
            <a:r>
              <a:rPr lang="en-US" altLang="el-GR" sz="1400" dirty="0">
                <a:solidFill>
                  <a:schemeClr val="bg1"/>
                </a:solidFill>
                <a:latin typeface="Times New Roman" panose="02020603050405020304" pitchFamily="18" charset="0"/>
                <a:cs typeface="Times New Roman" panose="02020603050405020304" pitchFamily="18" charset="0"/>
              </a:rPr>
              <a:t> 3, Mainz am </a:t>
            </a:r>
            <a:r>
              <a:rPr lang="en-US" altLang="el-GR" sz="1400" dirty="0" err="1">
                <a:solidFill>
                  <a:schemeClr val="bg1"/>
                </a:solidFill>
                <a:latin typeface="Times New Roman" panose="02020603050405020304" pitchFamily="18" charset="0"/>
                <a:cs typeface="Times New Roman" panose="02020603050405020304" pitchFamily="18" charset="0"/>
              </a:rPr>
              <a:t>Rhein</a:t>
            </a:r>
            <a:r>
              <a:rPr lang="en-US" altLang="el-GR" sz="1400">
                <a:solidFill>
                  <a:schemeClr val="bg1"/>
                </a:solidFill>
                <a:latin typeface="Times New Roman" panose="02020603050405020304" pitchFamily="18" charset="0"/>
                <a:cs typeface="Times New Roman" panose="02020603050405020304" pitchFamily="18" charset="0"/>
              </a:rPr>
              <a:t> </a:t>
            </a:r>
            <a:r>
              <a:rPr lang="en-US" altLang="el-GR" sz="1400" smtClean="0">
                <a:solidFill>
                  <a:schemeClr val="bg1"/>
                </a:solidFill>
                <a:latin typeface="Times New Roman" panose="02020603050405020304" pitchFamily="18" charset="0"/>
                <a:cs typeface="Times New Roman" panose="02020603050405020304" pitchFamily="18" charset="0"/>
              </a:rPr>
              <a:t>1992.</a:t>
            </a:r>
            <a:endParaRPr lang="en-US" altLang="el-GR" sz="1400"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None/>
            </a:pPr>
            <a:r>
              <a:rPr lang="el-GR" altLang="el-GR" sz="1400" dirty="0">
                <a:solidFill>
                  <a:schemeClr val="bg1"/>
                </a:solidFill>
                <a:latin typeface="Times New Roman" panose="02020603050405020304" pitchFamily="18" charset="0"/>
                <a:cs typeface="Times New Roman" panose="02020603050405020304" pitchFamily="18" charset="0"/>
              </a:rPr>
              <a:t>Θ. </a:t>
            </a:r>
            <a:r>
              <a:rPr lang="el-GR" altLang="el-GR" sz="1400" dirty="0" err="1" smtClean="0">
                <a:solidFill>
                  <a:schemeClr val="bg1"/>
                </a:solidFill>
                <a:latin typeface="Times New Roman" panose="02020603050405020304" pitchFamily="18" charset="0"/>
                <a:cs typeface="Times New Roman" panose="02020603050405020304" pitchFamily="18" charset="0"/>
              </a:rPr>
              <a:t>Κωσταντόπουλος</a:t>
            </a:r>
            <a:r>
              <a:rPr lang="el-GR" altLang="el-GR" sz="1400" dirty="0" smtClean="0">
                <a:solidFill>
                  <a:schemeClr val="bg1"/>
                </a:solidFill>
                <a:latin typeface="Times New Roman" panose="02020603050405020304" pitchFamily="18" charset="0"/>
                <a:cs typeface="Times New Roman" panose="02020603050405020304" pitchFamily="18" charset="0"/>
              </a:rPr>
              <a:t> </a:t>
            </a:r>
            <a:r>
              <a:rPr lang="el-GR" altLang="el-GR" sz="1400" dirty="0" err="1">
                <a:solidFill>
                  <a:schemeClr val="bg1"/>
                </a:solidFill>
                <a:latin typeface="Times New Roman" panose="02020603050405020304" pitchFamily="18" charset="0"/>
                <a:cs typeface="Times New Roman" panose="02020603050405020304" pitchFamily="18" charset="0"/>
              </a:rPr>
              <a:t>επιμ</a:t>
            </a:r>
            <a:r>
              <a:rPr lang="en-US" altLang="el-GR" sz="1400" dirty="0">
                <a:solidFill>
                  <a:schemeClr val="bg1"/>
                </a:solidFill>
                <a:latin typeface="Times New Roman" panose="02020603050405020304" pitchFamily="18" charset="0"/>
                <a:cs typeface="Times New Roman" panose="02020603050405020304" pitchFamily="18" charset="0"/>
              </a:rPr>
              <a:t>., </a:t>
            </a:r>
            <a:r>
              <a:rPr lang="el-GR" altLang="el-GR" sz="1400" i="1" dirty="0" err="1">
                <a:solidFill>
                  <a:schemeClr val="bg1"/>
                </a:solidFill>
                <a:latin typeface="Times New Roman" panose="02020603050405020304" pitchFamily="18" charset="0"/>
                <a:cs typeface="Times New Roman" panose="02020603050405020304" pitchFamily="18" charset="0"/>
              </a:rPr>
              <a:t>Πριήνη</a:t>
            </a:r>
            <a:r>
              <a:rPr lang="el-GR" altLang="el-GR" sz="1400" i="1" dirty="0">
                <a:solidFill>
                  <a:schemeClr val="bg1"/>
                </a:solidFill>
                <a:latin typeface="Times New Roman" panose="02020603050405020304" pitchFamily="18" charset="0"/>
                <a:cs typeface="Times New Roman" panose="02020603050405020304" pitchFamily="18" charset="0"/>
              </a:rPr>
              <a:t>, </a:t>
            </a:r>
            <a:r>
              <a:rPr lang="el-GR" altLang="el-GR" sz="1400" dirty="0" err="1" smtClean="0">
                <a:solidFill>
                  <a:schemeClr val="bg1"/>
                </a:solidFill>
                <a:latin typeface="Times New Roman" panose="02020603050405020304" pitchFamily="18" charset="0"/>
                <a:cs typeface="Times New Roman" panose="02020603050405020304" pitchFamily="18" charset="0"/>
              </a:rPr>
              <a:t>Αθήνα.</a:t>
            </a:r>
            <a:r>
              <a:rPr lang="el-GR" altLang="el-GR" sz="1400" dirty="0" err="1">
                <a:solidFill>
                  <a:schemeClr val="bg1"/>
                </a:solidFill>
                <a:latin typeface="Times New Roman" panose="02020603050405020304" pitchFamily="18" charset="0"/>
                <a:cs typeface="Times New Roman" panose="02020603050405020304" pitchFamily="18" charset="0"/>
              </a:rPr>
              <a:t>΄Ιδρυμα</a:t>
            </a:r>
            <a:r>
              <a:rPr lang="el-GR" altLang="el-GR" sz="1400" dirty="0">
                <a:solidFill>
                  <a:schemeClr val="bg1"/>
                </a:solidFill>
                <a:latin typeface="Times New Roman" panose="02020603050405020304" pitchFamily="18" charset="0"/>
                <a:cs typeface="Times New Roman" panose="02020603050405020304" pitchFamily="18" charset="0"/>
              </a:rPr>
              <a:t> Μείζονος </a:t>
            </a:r>
            <a:r>
              <a:rPr lang="el-GR" altLang="el-GR" sz="1400" dirty="0" smtClean="0">
                <a:solidFill>
                  <a:schemeClr val="bg1"/>
                </a:solidFill>
                <a:latin typeface="Times New Roman" panose="02020603050405020304" pitchFamily="18" charset="0"/>
                <a:cs typeface="Times New Roman" panose="02020603050405020304" pitchFamily="18" charset="0"/>
              </a:rPr>
              <a:t>Ελληνισμού</a:t>
            </a:r>
            <a:r>
              <a:rPr lang="en-US" altLang="el-GR" sz="1400" dirty="0" smtClean="0">
                <a:solidFill>
                  <a:schemeClr val="bg1"/>
                </a:solidFill>
                <a:latin typeface="Times New Roman" panose="02020603050405020304" pitchFamily="18" charset="0"/>
                <a:cs typeface="Times New Roman" panose="02020603050405020304" pitchFamily="18" charset="0"/>
              </a:rPr>
              <a:t>, </a:t>
            </a:r>
            <a:r>
              <a:rPr lang="el-GR" altLang="el-GR" sz="1400" dirty="0" smtClean="0">
                <a:solidFill>
                  <a:schemeClr val="bg1"/>
                </a:solidFill>
                <a:latin typeface="Times New Roman" panose="02020603050405020304" pitchFamily="18" charset="0"/>
                <a:cs typeface="Times New Roman" panose="02020603050405020304" pitchFamily="18" charset="0"/>
              </a:rPr>
              <a:t>2000</a:t>
            </a:r>
            <a:r>
              <a:rPr lang="el-GR" altLang="el-GR" sz="1400" dirty="0">
                <a:solidFill>
                  <a:schemeClr val="bg1"/>
                </a:solidFill>
                <a:latin typeface="Times New Roman" panose="02020603050405020304" pitchFamily="18" charset="0"/>
                <a:cs typeface="Times New Roman" panose="02020603050405020304" pitchFamily="18" charset="0"/>
              </a:rPr>
              <a:t>.</a:t>
            </a:r>
          </a:p>
          <a:p>
            <a:pPr eaLnBrk="1" hangingPunct="1">
              <a:spcBef>
                <a:spcPct val="0"/>
              </a:spcBef>
              <a:buFontTx/>
              <a:buNone/>
            </a:pPr>
            <a:endParaRPr lang="el-GR" altLang="el-GR" sz="1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135063" y="404813"/>
            <a:ext cx="6781800" cy="808037"/>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Χρηματοδότηση</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7411" name="Content Placeholder 2"/>
          <p:cNvSpPr>
            <a:spLocks noGrp="1"/>
          </p:cNvSpPr>
          <p:nvPr>
            <p:ph idx="1"/>
          </p:nvPr>
        </p:nvSpPr>
        <p:spPr>
          <a:xfrm>
            <a:off x="467544" y="2132856"/>
            <a:ext cx="8115300" cy="1583506"/>
          </a:xfrm>
        </p:spPr>
        <p:txBody>
          <a:bodyPr/>
          <a:lstStyle/>
          <a:p>
            <a:r>
              <a:rPr lang="el-GR" sz="1400" dirty="0" smtClean="0">
                <a:solidFill>
                  <a:schemeClr val="bg1"/>
                </a:solidFill>
                <a:latin typeface="Times New Roman" panose="02020603050405020304" pitchFamily="18" charset="0"/>
                <a:cs typeface="Times New Roman" panose="02020603050405020304" pitchFamily="18" charset="0"/>
              </a:rPr>
              <a:t>Το παρόν εκπαιδευτικό υλικό έχει αναπτυχθεί </a:t>
            </a:r>
            <a:r>
              <a:rPr lang="el-GR" sz="1400" dirty="0" err="1" smtClean="0">
                <a:solidFill>
                  <a:schemeClr val="bg1"/>
                </a:solidFill>
                <a:latin typeface="Times New Roman" panose="02020603050405020304" pitchFamily="18" charset="0"/>
                <a:cs typeface="Times New Roman" panose="02020603050405020304" pitchFamily="18" charset="0"/>
              </a:rPr>
              <a:t>στ</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πλαίσι</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του εκπαιδευτικού έργου του διδάσκοντα.</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a:t>
            </a:r>
            <a:r>
              <a:rPr lang="el-GR" sz="1400" b="1" dirty="0" smtClean="0">
                <a:solidFill>
                  <a:schemeClr val="bg1"/>
                </a:solidFill>
                <a:latin typeface="Times New Roman" panose="02020603050405020304" pitchFamily="18" charset="0"/>
                <a:cs typeface="Times New Roman" panose="02020603050405020304" pitchFamily="18" charset="0"/>
              </a:rPr>
              <a:t>Ανοικτά Ακαδημαϊκά Μαθήματα στο Πανεπιστήμιο Θεσσαλίας</a:t>
            </a:r>
            <a:r>
              <a:rPr lang="el-GR" sz="1400" dirty="0" smtClean="0">
                <a:solidFill>
                  <a:schemeClr val="bg1"/>
                </a:solidFill>
                <a:latin typeface="Times New Roman" panose="02020603050405020304" pitchFamily="18" charset="0"/>
                <a:cs typeface="Times New Roman" panose="02020603050405020304" pitchFamily="18" charset="0"/>
              </a:rPr>
              <a:t>» έχει χρηματοδοτήσει μόνο την αναδιαμόρφωση του εκπαιδευτικού υλικού. </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4" name="Picture 3" descr="Λογότυπο Επιχειρησιακού Προγράμματος Εκπαίδευση και Δια βίου Μάθηση"/>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74825" y="4652963"/>
            <a:ext cx="5502275" cy="1387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9552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108075" y="115888"/>
            <a:ext cx="6781800" cy="936625"/>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Σημείωμα </a:t>
            </a:r>
            <a:r>
              <a:rPr lang="el-GR" sz="1600" dirty="0" err="1" smtClean="0">
                <a:solidFill>
                  <a:schemeClr val="bg1"/>
                </a:solidFill>
                <a:latin typeface="Times New Roman" panose="02020603050405020304" pitchFamily="18" charset="0"/>
                <a:cs typeface="Times New Roman" panose="02020603050405020304" pitchFamily="18" charset="0"/>
              </a:rPr>
              <a:t>Αδειοδότησης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8435" name="Content Placeholder 2"/>
          <p:cNvSpPr>
            <a:spLocks noGrp="1"/>
          </p:cNvSpPr>
          <p:nvPr>
            <p:ph idx="1"/>
          </p:nvPr>
        </p:nvSpPr>
        <p:spPr>
          <a:xfrm>
            <a:off x="214313" y="1268413"/>
            <a:ext cx="8929687" cy="1439862"/>
          </a:xfrm>
        </p:spPr>
        <p:txBody>
          <a:bodyPr/>
          <a:lstStyle/>
          <a:p>
            <a:pPr marL="0" indent="0">
              <a:buFontTx/>
              <a:buNone/>
            </a:pPr>
            <a:r>
              <a:rPr lang="el-GR" sz="1400" dirty="0" smtClean="0">
                <a:solidFill>
                  <a:schemeClr val="bg1"/>
                </a:solidFill>
                <a:latin typeface="Times New Roman" panose="02020603050405020304" pitchFamily="18" charset="0"/>
                <a:cs typeface="Times New Roman" panose="02020603050405020304" pitchFamily="18" charset="0"/>
              </a:rPr>
              <a:t>Το παρόν υλικό διατίθεται με τους όρους της άδειας χρήσης </a:t>
            </a:r>
            <a:r>
              <a:rPr lang="el-GR" sz="1400" dirty="0" err="1" smtClean="0">
                <a:solidFill>
                  <a:schemeClr val="bg1"/>
                </a:solidFill>
                <a:latin typeface="Times New Roman" panose="02020603050405020304" pitchFamily="18" charset="0"/>
                <a:cs typeface="Times New Roman" panose="02020603050405020304" pitchFamily="18" charset="0"/>
              </a:rPr>
              <a:t>Creative</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Commons</a:t>
            </a:r>
            <a:r>
              <a:rPr lang="el-GR" sz="1400" dirty="0" smtClean="0">
                <a:solidFill>
                  <a:schemeClr val="bg1"/>
                </a:solidFill>
                <a:latin typeface="Times New Roman" panose="02020603050405020304" pitchFamily="18" charset="0"/>
                <a:cs typeface="Times New Roman" panose="02020603050405020304" pitchFamily="18" charset="0"/>
              </a:rPr>
              <a:t>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400" dirty="0" err="1" smtClean="0">
                <a:solidFill>
                  <a:schemeClr val="bg1"/>
                </a:solidFill>
                <a:latin typeface="Times New Roman" panose="02020603050405020304" pitchFamily="18" charset="0"/>
                <a:cs typeface="Times New Roman" panose="02020603050405020304" pitchFamily="18" charset="0"/>
              </a:rPr>
              <a:t>κ.λ.π</a:t>
            </a:r>
            <a:r>
              <a:rPr lang="el-GR" sz="1400" dirty="0" smtClean="0">
                <a:solidFill>
                  <a:schemeClr val="bg1"/>
                </a:solidFill>
                <a:latin typeface="Times New Roman" panose="02020603050405020304" pitchFamily="18" charset="0"/>
                <a:cs typeface="Times New Roman" panose="02020603050405020304" pitchFamily="18" charset="0"/>
              </a:rPr>
              <a:t>., τα οποία εμπεριέχονται σε αυτό και τα οποία αναφέρονται μαζί με τους όρους χρήσης τους στο «Σημείωμα Χρήσης Έργων Τρίτων».                     </a:t>
            </a:r>
          </a:p>
          <a:p>
            <a:pPr marL="0" indent="0">
              <a:buFontTx/>
              <a:buNone/>
            </a:pPr>
            <a:endParaRPr lang="el-GR" sz="1800" dirty="0" smtClean="0"/>
          </a:p>
        </p:txBody>
      </p:sp>
      <p:pic>
        <p:nvPicPr>
          <p:cNvPr id="5" name="Picture 2" descr="Λογότυπο creative common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92500" y="2708920"/>
            <a:ext cx="1831975" cy="66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4313" y="3789040"/>
            <a:ext cx="8569325" cy="2462213"/>
          </a:xfrm>
          <a:prstGeom prst="rect">
            <a:avLst/>
          </a:prstGeom>
          <a:noFill/>
        </p:spPr>
        <p:txBody>
          <a:bodyPr>
            <a:spAutoFit/>
          </a:bodyPr>
          <a:lstStyle/>
          <a:p>
            <a:pPr>
              <a:defRPr/>
            </a:pPr>
            <a:r>
              <a:rPr lang="el-GR" sz="1400" dirty="0">
                <a:solidFill>
                  <a:schemeClr val="bg1"/>
                </a:solidFill>
                <a:latin typeface="Times New Roman" panose="02020603050405020304" pitchFamily="18" charset="0"/>
                <a:cs typeface="Times New Roman" panose="02020603050405020304" pitchFamily="18" charset="0"/>
              </a:rPr>
              <a:t>[1] http://creativecommons.org/licenses/by-nc-sa/4.0/ </a:t>
            </a:r>
            <a:endParaRPr lang="en-US" sz="1400" dirty="0">
              <a:solidFill>
                <a:schemeClr val="bg1"/>
              </a:solidFill>
              <a:latin typeface="Times New Roman" panose="02020603050405020304" pitchFamily="18" charset="0"/>
              <a:cs typeface="Times New Roman" panose="02020603050405020304" pitchFamily="18" charset="0"/>
            </a:endParaRPr>
          </a:p>
          <a:p>
            <a:pPr>
              <a:defRPr/>
            </a:pPr>
            <a:endParaRPr lang="el-GR" sz="1400" dirty="0">
              <a:solidFill>
                <a:schemeClr val="bg1"/>
              </a:solidFill>
              <a:latin typeface="Times New Roman" panose="02020603050405020304" pitchFamily="18" charset="0"/>
              <a:cs typeface="Times New Roman" panose="02020603050405020304" pitchFamily="18" charset="0"/>
            </a:endParaRPr>
          </a:p>
          <a:p>
            <a:pPr>
              <a:defRPr/>
            </a:pPr>
            <a:r>
              <a:rPr lang="el-GR" sz="1400" dirty="0">
                <a:solidFill>
                  <a:schemeClr val="bg1"/>
                </a:solidFill>
                <a:latin typeface="Times New Roman" panose="02020603050405020304" pitchFamily="18" charset="0"/>
                <a:cs typeface="Times New Roman" panose="02020603050405020304" pitchFamily="18" charset="0"/>
              </a:rPr>
              <a:t>Ως </a:t>
            </a:r>
            <a:r>
              <a:rPr lang="el-GR" sz="1400" b="1" dirty="0">
                <a:solidFill>
                  <a:schemeClr val="bg1"/>
                </a:solidFill>
                <a:latin typeface="Times New Roman" panose="02020603050405020304" pitchFamily="18" charset="0"/>
                <a:cs typeface="Times New Roman" panose="02020603050405020304" pitchFamily="18" charset="0"/>
              </a:rPr>
              <a:t>Μη Εμπορική</a:t>
            </a:r>
            <a:r>
              <a:rPr lang="el-GR" sz="1400" dirty="0">
                <a:solidFill>
                  <a:schemeClr val="bg1"/>
                </a:solidFill>
                <a:latin typeface="Times New Roman" panose="02020603050405020304" pitchFamily="18" charset="0"/>
                <a:cs typeface="Times New Roman" panose="02020603050405020304" pitchFamily="18" charset="0"/>
              </a:rPr>
              <a:t> ορίζεται η χρήση:</a:t>
            </a: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 δεν περιλαμβάνει άμεσο ή έμμεσο οικονομικό όφελος από την χρήση του έργου, για το διανομέα του έργου και </a:t>
            </a:r>
            <a:r>
              <a:rPr lang="el-GR" sz="1400" dirty="0" err="1">
                <a:solidFill>
                  <a:schemeClr val="bg1"/>
                </a:solidFill>
                <a:latin typeface="Times New Roman" panose="02020603050405020304" pitchFamily="18" charset="0"/>
                <a:cs typeface="Times New Roman" panose="02020603050405020304" pitchFamily="18" charset="0"/>
              </a:rPr>
              <a:t>αδειοδόχο</a:t>
            </a:r>
            <a:endParaRPr lang="el-GR" sz="1400" dirty="0">
              <a:solidFill>
                <a:schemeClr val="bg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δεν προσπορίζει στο διανομέα του έργου και</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err="1">
                <a:solidFill>
                  <a:schemeClr val="bg1"/>
                </a:solidFill>
                <a:latin typeface="Times New Roman" panose="02020603050405020304" pitchFamily="18" charset="0"/>
                <a:cs typeface="Times New Roman" panose="02020603050405020304" pitchFamily="18" charset="0"/>
              </a:rPr>
              <a:t>αδειοδόχο</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έμμεσο οικονομικό όφελος (π.χ. διαφημίσεις) από την προβολή του έργου σε διαδικτυακό τόπο</a:t>
            </a:r>
            <a:endParaRPr lang="en-US" sz="1400" dirty="0">
              <a:solidFill>
                <a:schemeClr val="bg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endParaRPr lang="el-GR" sz="1400" dirty="0">
              <a:solidFill>
                <a:schemeClr val="bg1"/>
              </a:solidFill>
              <a:latin typeface="Times New Roman" panose="02020603050405020304" pitchFamily="18" charset="0"/>
              <a:cs typeface="Times New Roman" panose="02020603050405020304" pitchFamily="18" charset="0"/>
            </a:endParaRPr>
          </a:p>
          <a:p>
            <a:pPr>
              <a:defRPr/>
            </a:pPr>
            <a:r>
              <a:rPr lang="el-GR" sz="1400" dirty="0">
                <a:solidFill>
                  <a:schemeClr val="bg1"/>
                </a:solidFill>
                <a:latin typeface="Times New Roman" panose="02020603050405020304" pitchFamily="18" charset="0"/>
                <a:cs typeface="Times New Roman" panose="02020603050405020304" pitchFamily="18" charset="0"/>
              </a:rPr>
              <a:t>Ο δικαιούχος μπορεί να παρέχει στον </a:t>
            </a:r>
            <a:r>
              <a:rPr lang="el-GR" sz="1400" dirty="0" err="1">
                <a:solidFill>
                  <a:schemeClr val="bg1"/>
                </a:solidFill>
                <a:latin typeface="Times New Roman" panose="02020603050405020304" pitchFamily="18" charset="0"/>
                <a:cs typeface="Times New Roman" panose="02020603050405020304" pitchFamily="18" charset="0"/>
              </a:rPr>
              <a:t>αδειοδόχο</a:t>
            </a:r>
            <a:r>
              <a:rPr lang="el-GR" sz="1400" dirty="0">
                <a:solidFill>
                  <a:schemeClr val="bg1"/>
                </a:solidFill>
                <a:latin typeface="Times New Roman" panose="02020603050405020304" pitchFamily="18" charset="0"/>
                <a:cs typeface="Times New Roman" panose="02020603050405020304" pitchFamily="18" charset="0"/>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2366157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67544" y="2420888"/>
            <a:ext cx="8229600" cy="1108720"/>
          </a:xfrm>
        </p:spPr>
        <p:txBody>
          <a:bodyPr/>
          <a:lstStyle/>
          <a:p>
            <a:pPr marL="0" indent="0" algn="ctr">
              <a:buNone/>
            </a:pPr>
            <a:r>
              <a:rPr lang="el-GR" sz="1600" dirty="0">
                <a:solidFill>
                  <a:schemeClr val="bg1"/>
                </a:solidFill>
                <a:latin typeface="Times New Roman" panose="02020603050405020304" pitchFamily="18" charset="0"/>
                <a:cs typeface="Times New Roman" panose="02020603050405020304" pitchFamily="18" charset="0"/>
              </a:rPr>
              <a:t>Οι φωτογραφίες από μουσεία έχουν δημιουργηθεί από τη διδάσκουσα του μαθήματος, επίκουρη καθηγήτρια Ιφιγένεια </a:t>
            </a:r>
            <a:r>
              <a:rPr lang="el-GR" sz="1600" dirty="0" smtClean="0">
                <a:solidFill>
                  <a:schemeClr val="bg1"/>
                </a:solidFill>
                <a:latin typeface="Times New Roman" panose="02020603050405020304" pitchFamily="18" charset="0"/>
                <a:cs typeface="Times New Roman" panose="02020603050405020304" pitchFamily="18" charset="0"/>
              </a:rPr>
              <a:t>Λεβέντη</a:t>
            </a:r>
            <a:endParaRPr lang="el-GR" sz="1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0715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57200" y="1888232"/>
            <a:ext cx="8229600" cy="2620888"/>
          </a:xfrm>
        </p:spPr>
        <p:txBody>
          <a:bodyPr/>
          <a:lstStyle/>
          <a:p>
            <a:pPr marL="0" indent="0" algn="ctr">
              <a:buFontTx/>
              <a:buNone/>
            </a:pPr>
            <a:endParaRPr lang="en-US" sz="1600" dirty="0" smtClean="0">
              <a:solidFill>
                <a:schemeClr val="bg1"/>
              </a:solidFill>
              <a:latin typeface="Times New Roman" panose="02020603050405020304" pitchFamily="18" charset="0"/>
              <a:cs typeface="Times New Roman" panose="02020603050405020304" pitchFamily="18" charset="0"/>
            </a:endParaRPr>
          </a:p>
          <a:p>
            <a:pPr marL="0" indent="0" algn="ctr">
              <a:buFontTx/>
              <a:buNone/>
            </a:pPr>
            <a:endParaRPr lang="en-US" sz="1600" dirty="0">
              <a:solidFill>
                <a:schemeClr val="bg1"/>
              </a:solidFill>
              <a:latin typeface="Times New Roman" panose="02020603050405020304" pitchFamily="18" charset="0"/>
              <a:cs typeface="Times New Roman" panose="02020603050405020304" pitchFamily="18" charset="0"/>
            </a:endParaRPr>
          </a:p>
          <a:p>
            <a:pPr marL="0" indent="0" algn="ctr">
              <a:buFontTx/>
              <a:buNone/>
            </a:pPr>
            <a:r>
              <a:rPr lang="el-GR" sz="1600" dirty="0" smtClean="0">
                <a:solidFill>
                  <a:schemeClr val="bg1"/>
                </a:solidFill>
                <a:latin typeface="Times New Roman" panose="02020603050405020304" pitchFamily="18" charset="0"/>
                <a:cs typeface="Times New Roman" panose="02020603050405020304" pitchFamily="18" charset="0"/>
              </a:rPr>
              <a:t>Το </a:t>
            </a:r>
            <a:r>
              <a:rPr lang="en-US" sz="1600" dirty="0" smtClean="0">
                <a:solidFill>
                  <a:schemeClr val="bg1"/>
                </a:solidFill>
                <a:latin typeface="Times New Roman" panose="02020603050405020304" pitchFamily="18" charset="0"/>
                <a:cs typeface="Times New Roman" panose="02020603050405020304" pitchFamily="18" charset="0"/>
              </a:rPr>
              <a:t>copyright </a:t>
            </a:r>
            <a:r>
              <a:rPr lang="el-GR" sz="1600" dirty="0" smtClean="0">
                <a:solidFill>
                  <a:schemeClr val="bg1"/>
                </a:solidFill>
                <a:latin typeface="Times New Roman" panose="02020603050405020304" pitchFamily="18" charset="0"/>
                <a:cs typeface="Times New Roman" panose="02020603050405020304" pitchFamily="18" charset="0"/>
              </a:rPr>
              <a:t>έργων τρίτων ανήκει εξ ολοκλήρου στους δημιουργούς τους. Τα έργα χρησιμοποιήθηκαν στο πλαίσιο του μαθήματος αποκλειστικά για εκπαιδευτικούς και μη εμπορικούς σκοπούς.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4009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315234"/>
            <a:ext cx="7772400" cy="720080"/>
          </a:xfrm>
        </p:spPr>
        <p:txBody>
          <a:bodyPr/>
          <a:lstStyle/>
          <a:p>
            <a:r>
              <a:rPr lang="en-US" altLang="el-GR" sz="1600" b="1" dirty="0" smtClean="0">
                <a:solidFill>
                  <a:schemeClr val="bg1"/>
                </a:solidFill>
                <a:latin typeface="Times New Roman" panose="02020603050405020304" pitchFamily="18" charset="0"/>
                <a:cs typeface="Times New Roman" panose="02020603050405020304" pitchFamily="18" charset="0"/>
              </a:rPr>
              <a:t>10. </a:t>
            </a:r>
            <a:r>
              <a:rPr lang="el-GR" altLang="el-GR" sz="1600" b="1" dirty="0" smtClean="0">
                <a:solidFill>
                  <a:schemeClr val="bg1"/>
                </a:solidFill>
                <a:latin typeface="Times New Roman" panose="02020603050405020304" pitchFamily="18" charset="0"/>
                <a:cs typeface="Times New Roman" panose="02020603050405020304" pitchFamily="18" charset="0"/>
              </a:rPr>
              <a:t>Ιωνικοί </a:t>
            </a:r>
            <a:r>
              <a:rPr lang="el-GR" altLang="el-GR" sz="1600" b="1" dirty="0">
                <a:solidFill>
                  <a:schemeClr val="bg1"/>
                </a:solidFill>
                <a:latin typeface="Times New Roman" panose="02020603050405020304" pitchFamily="18" charset="0"/>
                <a:cs typeface="Times New Roman" panose="02020603050405020304" pitchFamily="18" charset="0"/>
              </a:rPr>
              <a:t>Ναοί της Μ. Ασίας στον 4</a:t>
            </a:r>
            <a:r>
              <a:rPr lang="el-GR" altLang="el-GR" sz="1600" b="1" baseline="30000" dirty="0">
                <a:solidFill>
                  <a:schemeClr val="bg1"/>
                </a:solidFill>
                <a:latin typeface="Times New Roman" panose="02020603050405020304" pitchFamily="18" charset="0"/>
                <a:cs typeface="Times New Roman" panose="02020603050405020304" pitchFamily="18" charset="0"/>
              </a:rPr>
              <a:t>ο</a:t>
            </a:r>
            <a:r>
              <a:rPr lang="el-GR" altLang="el-GR" sz="1600" b="1" dirty="0">
                <a:solidFill>
                  <a:schemeClr val="bg1"/>
                </a:solidFill>
                <a:latin typeface="Times New Roman" panose="02020603050405020304" pitchFamily="18" charset="0"/>
                <a:cs typeface="Times New Roman" panose="02020603050405020304" pitchFamily="18" charset="0"/>
              </a:rPr>
              <a:t> αι. </a:t>
            </a:r>
            <a:r>
              <a:rPr lang="el-GR" altLang="el-GR" sz="1600" b="1" dirty="0" err="1">
                <a:solidFill>
                  <a:schemeClr val="bg1"/>
                </a:solidFill>
                <a:latin typeface="Times New Roman" panose="02020603050405020304" pitchFamily="18" charset="0"/>
                <a:cs typeface="Times New Roman" panose="02020603050405020304" pitchFamily="18" charset="0"/>
              </a:rPr>
              <a:t>π.Χ</a:t>
            </a:r>
            <a:endParaRPr lang="en-US" sz="1600" dirty="0"/>
          </a:p>
        </p:txBody>
      </p:sp>
      <p:sp>
        <p:nvSpPr>
          <p:cNvPr id="3" name="TextBox 2"/>
          <p:cNvSpPr txBox="1"/>
          <p:nvPr/>
        </p:nvSpPr>
        <p:spPr>
          <a:xfrm>
            <a:off x="429308" y="1107321"/>
            <a:ext cx="8280920" cy="338554"/>
          </a:xfrm>
          <a:prstGeom prst="rect">
            <a:avLst/>
          </a:prstGeom>
          <a:noFill/>
        </p:spPr>
        <p:txBody>
          <a:bodyPr wrap="square" rtlCol="0">
            <a:spAutoFit/>
          </a:bodyPr>
          <a:lstStyle/>
          <a:p>
            <a:pPr algn="ctr"/>
            <a:r>
              <a:rPr lang="el-GR" altLang="el-GR" sz="1600" b="1" dirty="0">
                <a:solidFill>
                  <a:schemeClr val="bg1"/>
                </a:solidFill>
                <a:latin typeface="Times New Roman" panose="02020603050405020304" pitchFamily="18" charset="0"/>
                <a:cs typeface="Times New Roman" panose="02020603050405020304" pitchFamily="18" charset="0"/>
              </a:rPr>
              <a:t>Ναός της Αθηνάς </a:t>
            </a:r>
            <a:r>
              <a:rPr lang="el-GR" altLang="el-GR" sz="1600" b="1" dirty="0" err="1">
                <a:solidFill>
                  <a:schemeClr val="bg1"/>
                </a:solidFill>
                <a:latin typeface="Times New Roman" panose="02020603050405020304" pitchFamily="18" charset="0"/>
                <a:cs typeface="Times New Roman" panose="02020603050405020304" pitchFamily="18" charset="0"/>
              </a:rPr>
              <a:t>Πολιάδος</a:t>
            </a:r>
            <a:r>
              <a:rPr lang="el-GR" altLang="el-GR" sz="1600" b="1" dirty="0">
                <a:solidFill>
                  <a:schemeClr val="bg1"/>
                </a:solidFill>
                <a:latin typeface="Times New Roman" panose="02020603050405020304" pitchFamily="18" charset="0"/>
                <a:cs typeface="Times New Roman" panose="02020603050405020304" pitchFamily="18" charset="0"/>
              </a:rPr>
              <a:t> στην </a:t>
            </a:r>
            <a:r>
              <a:rPr lang="el-GR" altLang="el-GR" sz="1600" b="1" dirty="0" err="1">
                <a:solidFill>
                  <a:schemeClr val="bg1"/>
                </a:solidFill>
                <a:latin typeface="Times New Roman" panose="02020603050405020304" pitchFamily="18" charset="0"/>
                <a:cs typeface="Times New Roman" panose="02020603050405020304" pitchFamily="18" charset="0"/>
              </a:rPr>
              <a:t>Πριήνη</a:t>
            </a:r>
            <a:endParaRPr lang="en-US" sz="1600" dirty="0"/>
          </a:p>
        </p:txBody>
      </p:sp>
      <p:sp>
        <p:nvSpPr>
          <p:cNvPr id="4" name="TextBox 3"/>
          <p:cNvSpPr txBox="1"/>
          <p:nvPr/>
        </p:nvSpPr>
        <p:spPr>
          <a:xfrm>
            <a:off x="179512" y="1539369"/>
            <a:ext cx="8712968" cy="1169551"/>
          </a:xfrm>
          <a:prstGeom prst="rect">
            <a:avLst/>
          </a:prstGeom>
          <a:noFill/>
        </p:spPr>
        <p:txBody>
          <a:bodyPr wrap="square" rtlCol="0">
            <a:spAutoFit/>
          </a:bodyPr>
          <a:lstStyle/>
          <a:p>
            <a:pPr algn="just"/>
            <a:r>
              <a:rPr lang="en-US" altLang="el-GR" sz="1400" dirty="0">
                <a:solidFill>
                  <a:schemeClr val="bg1"/>
                </a:solidFill>
                <a:latin typeface="Times New Roman" panose="02020603050405020304" pitchFamily="18" charset="0"/>
                <a:cs typeface="Times New Roman" panose="02020603050405020304" pitchFamily="18" charset="0"/>
              </a:rPr>
              <a:t>O </a:t>
            </a:r>
            <a:r>
              <a:rPr lang="el-GR" altLang="el-GR" sz="1400" dirty="0">
                <a:solidFill>
                  <a:schemeClr val="bg1"/>
                </a:solidFill>
                <a:latin typeface="Times New Roman" panose="02020603050405020304" pitchFamily="18" charset="0"/>
                <a:cs typeface="Times New Roman" panose="02020603050405020304" pitchFamily="18" charset="0"/>
              </a:rPr>
              <a:t>ναός της Αθηνάς </a:t>
            </a:r>
            <a:r>
              <a:rPr lang="el-GR" altLang="el-GR" sz="1400" dirty="0" err="1">
                <a:solidFill>
                  <a:schemeClr val="bg1"/>
                </a:solidFill>
                <a:latin typeface="Times New Roman" panose="02020603050405020304" pitchFamily="18" charset="0"/>
                <a:cs typeface="Times New Roman" panose="02020603050405020304" pitchFamily="18" charset="0"/>
              </a:rPr>
              <a:t>Πολιάδος</a:t>
            </a:r>
            <a:r>
              <a:rPr lang="el-GR" altLang="el-GR" sz="1400" dirty="0">
                <a:solidFill>
                  <a:schemeClr val="bg1"/>
                </a:solidFill>
                <a:latin typeface="Times New Roman" panose="02020603050405020304" pitchFamily="18" charset="0"/>
                <a:cs typeface="Times New Roman" panose="02020603050405020304" pitchFamily="18" charset="0"/>
              </a:rPr>
              <a:t> στην </a:t>
            </a:r>
            <a:r>
              <a:rPr lang="el-GR" altLang="el-GR" sz="1400" dirty="0" err="1">
                <a:solidFill>
                  <a:schemeClr val="bg1"/>
                </a:solidFill>
                <a:latin typeface="Times New Roman" panose="02020603050405020304" pitchFamily="18" charset="0"/>
                <a:cs typeface="Times New Roman" panose="02020603050405020304" pitchFamily="18" charset="0"/>
              </a:rPr>
              <a:t>Πριήνη</a:t>
            </a:r>
            <a:r>
              <a:rPr lang="el-GR" altLang="el-GR" sz="1400" dirty="0">
                <a:solidFill>
                  <a:schemeClr val="bg1"/>
                </a:solidFill>
                <a:latin typeface="Times New Roman" panose="02020603050405020304" pitchFamily="18" charset="0"/>
                <a:cs typeface="Times New Roman" panose="02020603050405020304" pitchFamily="18" charset="0"/>
              </a:rPr>
              <a:t> θεωρείται ο κανόνας του ιωνικού ρυθμού. Οικοδομήθηκε από ασβεστόλιθο, είναι περίπτερος κανονικής κάτοψης με πρόναο και οπισθόδομο και περίσταση 6 </a:t>
            </a:r>
            <a:r>
              <a:rPr lang="en-US" altLang="el-GR" sz="1400" dirty="0" smtClean="0">
                <a:solidFill>
                  <a:schemeClr val="bg1"/>
                </a:solidFill>
                <a:latin typeface="Times New Roman" panose="02020603050405020304" pitchFamily="18" charset="0"/>
                <a:cs typeface="Times New Roman" panose="02020603050405020304" pitchFamily="18" charset="0"/>
              </a:rPr>
              <a:t>x </a:t>
            </a:r>
            <a:r>
              <a:rPr lang="el-GR" altLang="el-GR" sz="1400" dirty="0" smtClean="0">
                <a:solidFill>
                  <a:schemeClr val="bg1"/>
                </a:solidFill>
                <a:latin typeface="Times New Roman" panose="02020603050405020304" pitchFamily="18" charset="0"/>
                <a:cs typeface="Times New Roman" panose="02020603050405020304" pitchFamily="18" charset="0"/>
              </a:rPr>
              <a:t>1</a:t>
            </a:r>
            <a:r>
              <a:rPr lang="en-US" altLang="el-GR" sz="1400" dirty="0">
                <a:solidFill>
                  <a:schemeClr val="bg1"/>
                </a:solidFill>
                <a:latin typeface="Times New Roman" panose="02020603050405020304" pitchFamily="18" charset="0"/>
                <a:cs typeface="Times New Roman" panose="02020603050405020304" pitchFamily="18" charset="0"/>
              </a:rPr>
              <a:t>1</a:t>
            </a:r>
            <a:r>
              <a:rPr lang="el-GR" altLang="el-GR" sz="1400" dirty="0">
                <a:solidFill>
                  <a:schemeClr val="bg1"/>
                </a:solidFill>
                <a:latin typeface="Times New Roman" panose="02020603050405020304" pitchFamily="18" charset="0"/>
                <a:cs typeface="Times New Roman" panose="02020603050405020304" pitchFamily="18" charset="0"/>
              </a:rPr>
              <a:t>  κιόνων. Χρονολογείται μεταξύ 350 και 330 π.Χ. και αρχιτέκτονάς του ήταν ο περίφημος </a:t>
            </a:r>
            <a:r>
              <a:rPr lang="el-GR" altLang="el-GR" sz="1400" dirty="0" err="1">
                <a:solidFill>
                  <a:schemeClr val="bg1"/>
                </a:solidFill>
                <a:latin typeface="Times New Roman" panose="02020603050405020304" pitchFamily="18" charset="0"/>
                <a:cs typeface="Times New Roman" panose="02020603050405020304" pitchFamily="18" charset="0"/>
              </a:rPr>
              <a:t>Πύθεος</a:t>
            </a:r>
            <a:r>
              <a:rPr lang="el-GR" altLang="el-GR" sz="1400" dirty="0">
                <a:solidFill>
                  <a:schemeClr val="bg1"/>
                </a:solidFill>
                <a:latin typeface="Times New Roman" panose="02020603050405020304" pitchFamily="18" charset="0"/>
                <a:cs typeface="Times New Roman" panose="02020603050405020304" pitchFamily="18" charset="0"/>
              </a:rPr>
              <a:t> που σχεδίασε και το Μαυσωλείο της Αλικαρνασσού. Οι ανάγλυφες παραστάσεις στα φατνώματα της περίστασης χρονολογούνται αργότερα</a:t>
            </a:r>
            <a:r>
              <a:rPr lang="en-US" altLang="el-GR" sz="1400" dirty="0">
                <a:solidFill>
                  <a:schemeClr val="bg1"/>
                </a:solidFill>
                <a:latin typeface="Times New Roman" panose="02020603050405020304" pitchFamily="18" charset="0"/>
                <a:cs typeface="Times New Roman" panose="02020603050405020304" pitchFamily="18" charset="0"/>
              </a:rPr>
              <a:t>,</a:t>
            </a:r>
            <a:r>
              <a:rPr lang="el-GR" altLang="el-GR" sz="1400" dirty="0">
                <a:solidFill>
                  <a:schemeClr val="bg1"/>
                </a:solidFill>
                <a:latin typeface="Times New Roman" panose="02020603050405020304" pitchFamily="18" charset="0"/>
                <a:cs typeface="Times New Roman" panose="02020603050405020304" pitchFamily="18" charset="0"/>
              </a:rPr>
              <a:t> στον 2</a:t>
            </a:r>
            <a:r>
              <a:rPr lang="el-GR" altLang="el-GR" sz="1400" baseline="30000" dirty="0">
                <a:solidFill>
                  <a:schemeClr val="bg1"/>
                </a:solidFill>
                <a:latin typeface="Times New Roman" panose="02020603050405020304" pitchFamily="18" charset="0"/>
                <a:cs typeface="Times New Roman" panose="02020603050405020304" pitchFamily="18" charset="0"/>
              </a:rPr>
              <a:t>ο</a:t>
            </a:r>
            <a:r>
              <a:rPr lang="el-GR" altLang="el-GR" sz="1400" dirty="0">
                <a:solidFill>
                  <a:schemeClr val="bg1"/>
                </a:solidFill>
                <a:latin typeface="Times New Roman" panose="02020603050405020304" pitchFamily="18" charset="0"/>
                <a:cs typeface="Times New Roman" panose="02020603050405020304" pitchFamily="18" charset="0"/>
              </a:rPr>
              <a:t> αι. π.Χ. </a:t>
            </a:r>
            <a:r>
              <a:rPr lang="en-US" altLang="el-GR" sz="1400" dirty="0">
                <a:solidFill>
                  <a:schemeClr val="bg1"/>
                </a:solidFill>
                <a:latin typeface="Times New Roman" panose="02020603050405020304" pitchFamily="18" charset="0"/>
                <a:cs typeface="Times New Roman" panose="02020603050405020304" pitchFamily="18" charset="0"/>
              </a:rPr>
              <a:t/>
            </a:r>
            <a:br>
              <a:rPr lang="en-US" altLang="el-GR" sz="1400" dirty="0">
                <a:solidFill>
                  <a:schemeClr val="bg1"/>
                </a:solidFill>
                <a:latin typeface="Times New Roman" panose="02020603050405020304" pitchFamily="18" charset="0"/>
                <a:cs typeface="Times New Roman" panose="02020603050405020304" pitchFamily="18" charset="0"/>
              </a:rPr>
            </a:br>
            <a:endParaRPr lang="en-US" sz="1400" dirty="0"/>
          </a:p>
        </p:txBody>
      </p:sp>
      <p:sp>
        <p:nvSpPr>
          <p:cNvPr id="5" name="TextBox 4"/>
          <p:cNvSpPr txBox="1"/>
          <p:nvPr/>
        </p:nvSpPr>
        <p:spPr>
          <a:xfrm>
            <a:off x="2049488" y="2924944"/>
            <a:ext cx="5040560" cy="338554"/>
          </a:xfrm>
          <a:prstGeom prst="rect">
            <a:avLst/>
          </a:prstGeom>
          <a:noFill/>
        </p:spPr>
        <p:txBody>
          <a:bodyPr wrap="square" rtlCol="0">
            <a:spAutoFit/>
          </a:bodyPr>
          <a:lstStyle/>
          <a:p>
            <a:pPr algn="ctr"/>
            <a:r>
              <a:rPr lang="el-GR" altLang="el-GR" sz="1600" b="1" dirty="0">
                <a:solidFill>
                  <a:schemeClr val="bg1"/>
                </a:solidFill>
                <a:latin typeface="Times New Roman" panose="02020603050405020304" pitchFamily="18" charset="0"/>
                <a:cs typeface="Times New Roman" panose="02020603050405020304" pitchFamily="18" charset="0"/>
              </a:rPr>
              <a:t>Ναός  του Απόλλωνος στα Δίδυμα της Μιλήτου</a:t>
            </a:r>
            <a:endParaRPr lang="en-US" sz="1600" dirty="0"/>
          </a:p>
        </p:txBody>
      </p:sp>
      <p:sp>
        <p:nvSpPr>
          <p:cNvPr id="7" name="TextBox 6"/>
          <p:cNvSpPr txBox="1"/>
          <p:nvPr/>
        </p:nvSpPr>
        <p:spPr>
          <a:xfrm>
            <a:off x="179512" y="3356993"/>
            <a:ext cx="8712968" cy="3108543"/>
          </a:xfrm>
          <a:prstGeom prst="rect">
            <a:avLst/>
          </a:prstGeom>
          <a:noFill/>
        </p:spPr>
        <p:txBody>
          <a:bodyPr wrap="square" rtlCol="0">
            <a:spAutoFit/>
          </a:bodyPr>
          <a:lstStyle/>
          <a:p>
            <a:pPr algn="just"/>
            <a:r>
              <a:rPr lang="el-GR" altLang="el-GR" sz="1400" dirty="0">
                <a:solidFill>
                  <a:schemeClr val="bg1"/>
                </a:solidFill>
                <a:latin typeface="Times New Roman" panose="02020603050405020304" pitchFamily="18" charset="0"/>
                <a:cs typeface="Times New Roman" panose="02020603050405020304" pitchFamily="18" charset="0"/>
              </a:rPr>
              <a:t>Ο μεγάλος δίπτερος ιωνικός ναός του Απόλλωνος στα Δίδυμα της Μιλήτου, που ολοκληρώθηκε στην ελληνιστική και ρωμαϊκή εποχή παρουσιάζει </a:t>
            </a:r>
            <a:r>
              <a:rPr lang="el-GR" altLang="el-GR" sz="1400" dirty="0" smtClean="0">
                <a:solidFill>
                  <a:schemeClr val="bg1"/>
                </a:solidFill>
                <a:latin typeface="Times New Roman" panose="02020603050405020304" pitchFamily="18" charset="0"/>
                <a:cs typeface="Times New Roman" panose="02020603050405020304" pitchFamily="18" charset="0"/>
              </a:rPr>
              <a:t>αρχιτεκτονικές </a:t>
            </a:r>
            <a:r>
              <a:rPr lang="el-GR" altLang="el-GR" sz="1400" dirty="0">
                <a:solidFill>
                  <a:schemeClr val="bg1"/>
                </a:solidFill>
                <a:latin typeface="Times New Roman" panose="02020603050405020304" pitchFamily="18" charset="0"/>
                <a:cs typeface="Times New Roman" panose="02020603050405020304" pitchFamily="18" charset="0"/>
              </a:rPr>
              <a:t>ιδιομορφίες που οφείλονται στην αρχιτεκτονική παράδοση του αρχαϊκού προκατόχου του, το σχέδιο του οποίου ακολουθεί στην κάτοψη,  αλλά και στη λειτουργία του ναού αυτού ως μαντείου. Στην κάτοψη παρατηρούμε εξαιρετικά βαθύ πρόναο με τρεις σειρές κιόνων και ακολουθεί άβατο πρόπυλο με υπερυψωμένο κατώφλι προς τον υπαίθριο σηκό  που έχει τη μορφή αυλής . Η πρόσβαση στην εσωτερική αυτή αυλή γίνεται από τις πλαϊνές </a:t>
            </a:r>
            <a:r>
              <a:rPr lang="el-GR" altLang="el-GR" sz="1400" dirty="0" err="1">
                <a:solidFill>
                  <a:schemeClr val="bg1"/>
                </a:solidFill>
                <a:latin typeface="Times New Roman" panose="02020603050405020304" pitchFamily="18" charset="0"/>
                <a:cs typeface="Times New Roman" panose="02020603050405020304" pitchFamily="18" charset="0"/>
              </a:rPr>
              <a:t>καμαροσκεπείς</a:t>
            </a:r>
            <a:r>
              <a:rPr lang="el-GR" altLang="el-GR" sz="1400" dirty="0">
                <a:solidFill>
                  <a:schemeClr val="bg1"/>
                </a:solidFill>
                <a:latin typeface="Times New Roman" panose="02020603050405020304" pitchFamily="18" charset="0"/>
                <a:cs typeface="Times New Roman" panose="02020603050405020304" pitchFamily="18" charset="0"/>
              </a:rPr>
              <a:t> σήραγγες του </a:t>
            </a:r>
            <a:r>
              <a:rPr lang="el-GR" altLang="el-GR" sz="1400" dirty="0" err="1">
                <a:solidFill>
                  <a:schemeClr val="bg1"/>
                </a:solidFill>
                <a:latin typeface="Times New Roman" panose="02020603050405020304" pitchFamily="18" charset="0"/>
                <a:cs typeface="Times New Roman" panose="02020603050405020304" pitchFamily="18" charset="0"/>
              </a:rPr>
              <a:t>προπύλου</a:t>
            </a:r>
            <a:r>
              <a:rPr lang="el-GR" altLang="el-GR" sz="1400" dirty="0">
                <a:solidFill>
                  <a:schemeClr val="bg1"/>
                </a:solidFill>
                <a:latin typeface="Times New Roman" panose="02020603050405020304" pitchFamily="18" charset="0"/>
                <a:cs typeface="Times New Roman" panose="02020603050405020304" pitchFamily="18" charset="0"/>
              </a:rPr>
              <a:t>. Στο βάθος της αυλής που χαρακτηρίζεται στις επιγραφικές μαρτυρίες ως άδυτο υπήρχε ναΐσκος, ο οποίος και στέγαζε το λατρευτικό άγαλμα. Στον υπαίθριο χώρο του σηκού – αυλή λειτουργούσε το μαντείο του Απόλλωνος</a:t>
            </a:r>
            <a:r>
              <a:rPr lang="en-US"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a:solidFill>
                  <a:schemeClr val="bg1"/>
                </a:solidFill>
                <a:latin typeface="Times New Roman" panose="02020603050405020304" pitchFamily="18" charset="0"/>
                <a:cs typeface="Times New Roman" panose="02020603050405020304" pitchFamily="18" charset="0"/>
              </a:rPr>
              <a:t>με πηγή και βωμούς. Ο πιστός επέστρεφε στο πρόπυλο για την έξοδό του μέσω μνημειακής κλίμακας στο ανατολικό τμήμα της αυλής, και από εκεί μέσω τριμερούς εισόδου έφθανε σε δύο πλευρικές κλίμακες, που οδηγούσαν στην είσοδο προς τον πρόναο, </a:t>
            </a:r>
            <a:r>
              <a:rPr lang="el-GR" altLang="el-GR" sz="1400" dirty="0" smtClean="0">
                <a:solidFill>
                  <a:schemeClr val="bg1"/>
                </a:solidFill>
                <a:latin typeface="Times New Roman" panose="02020603050405020304" pitchFamily="18" charset="0"/>
                <a:cs typeface="Times New Roman" panose="02020603050405020304" pitchFamily="18" charset="0"/>
              </a:rPr>
              <a:t>αλλά</a:t>
            </a:r>
            <a:r>
              <a:rPr lang="en-US" altLang="el-GR" sz="1400" dirty="0" smtClean="0">
                <a:solidFill>
                  <a:schemeClr val="bg1"/>
                </a:solidFill>
                <a:latin typeface="Times New Roman" panose="02020603050405020304" pitchFamily="18" charset="0"/>
                <a:cs typeface="Times New Roman" panose="02020603050405020304" pitchFamily="18" charset="0"/>
              </a:rPr>
              <a:t> </a:t>
            </a:r>
            <a:r>
              <a:rPr lang="el-GR" altLang="el-GR" sz="1400" dirty="0" smtClean="0">
                <a:solidFill>
                  <a:schemeClr val="bg1"/>
                </a:solidFill>
                <a:latin typeface="Times New Roman" panose="02020603050405020304" pitchFamily="18" charset="0"/>
                <a:cs typeface="Times New Roman" panose="02020603050405020304" pitchFamily="18" charset="0"/>
              </a:rPr>
              <a:t>ίσως </a:t>
            </a:r>
            <a:r>
              <a:rPr lang="el-GR" altLang="el-GR" sz="1400" dirty="0">
                <a:solidFill>
                  <a:schemeClr val="bg1"/>
                </a:solidFill>
                <a:latin typeface="Times New Roman" panose="02020603050405020304" pitchFamily="18" charset="0"/>
                <a:cs typeface="Times New Roman" panose="02020603050405020304" pitchFamily="18" charset="0"/>
              </a:rPr>
              <a:t>και τη στέγη. Είναι σαφές ότι την αρχιτεκτονική του ναού αυτού υπαγόρευε το τελετουργικό τυπικό, σύμφωνα με το οποίο όφειλε να κινηθεί ο </a:t>
            </a:r>
            <a:r>
              <a:rPr lang="el-GR" altLang="el-GR" sz="1400" dirty="0" smtClean="0">
                <a:solidFill>
                  <a:schemeClr val="bg1"/>
                </a:solidFill>
                <a:latin typeface="Times New Roman" panose="02020603050405020304" pitchFamily="18" charset="0"/>
                <a:cs typeface="Times New Roman" panose="02020603050405020304" pitchFamily="18" charset="0"/>
              </a:rPr>
              <a:t>λατρευτής</a:t>
            </a:r>
            <a:r>
              <a:rPr lang="en-US" altLang="el-GR" sz="1400" dirty="0" smtClean="0">
                <a:solidFill>
                  <a:schemeClr val="bg1"/>
                </a:solidFill>
                <a:latin typeface="Times New Roman" panose="02020603050405020304" pitchFamily="18" charset="0"/>
                <a:cs typeface="Times New Roman" panose="02020603050405020304" pitchFamily="18" charset="0"/>
              </a:rPr>
              <a:t>, o </a:t>
            </a:r>
            <a:r>
              <a:rPr lang="el-GR" altLang="el-GR" sz="1400" dirty="0" smtClean="0">
                <a:solidFill>
                  <a:schemeClr val="bg1"/>
                </a:solidFill>
                <a:latin typeface="Times New Roman" panose="02020603050405020304" pitchFamily="18" charset="0"/>
                <a:cs typeface="Times New Roman" panose="02020603050405020304" pitchFamily="18" charset="0"/>
              </a:rPr>
              <a:t>οποίος </a:t>
            </a:r>
            <a:r>
              <a:rPr lang="el-GR" altLang="el-GR" sz="1400" dirty="0">
                <a:solidFill>
                  <a:schemeClr val="bg1"/>
                </a:solidFill>
                <a:latin typeface="Times New Roman" panose="02020603050405020304" pitchFamily="18" charset="0"/>
                <a:cs typeface="Times New Roman" panose="02020603050405020304" pitchFamily="18" charset="0"/>
              </a:rPr>
              <a:t>ήθελε να εισέλθει στο εσωτερικό του και να συμβουλευθεί το μαντείο</a:t>
            </a:r>
            <a:r>
              <a:rPr lang="el-GR" altLang="el-GR" sz="1400" dirty="0" smtClean="0">
                <a:solidFill>
                  <a:schemeClr val="bg1"/>
                </a:solidFill>
                <a:latin typeface="Times New Roman" panose="02020603050405020304" pitchFamily="18" charset="0"/>
                <a:cs typeface="Times New Roman" panose="02020603050405020304" pitchFamily="18" charset="0"/>
              </a:rPr>
              <a:t>.</a:t>
            </a:r>
            <a:endParaRPr lang="en-US" altLang="el-GR" sz="1400" dirty="0" smtClean="0">
              <a:solidFill>
                <a:schemeClr val="bg1"/>
              </a:solidFill>
              <a:latin typeface="Times New Roman" panose="02020603050405020304" pitchFamily="18" charset="0"/>
              <a:cs typeface="Times New Roman" panose="02020603050405020304" pitchFamily="18" charset="0"/>
            </a:endParaRPr>
          </a:p>
          <a:p>
            <a:pPr algn="just"/>
            <a:r>
              <a:rPr lang="el-GR" altLang="el-GR" sz="1400" dirty="0">
                <a:solidFill>
                  <a:schemeClr val="bg1"/>
                </a:solidFill>
                <a:latin typeface="Times New Roman" panose="02020603050405020304" pitchFamily="18" charset="0"/>
                <a:cs typeface="Times New Roman" panose="02020603050405020304" pitchFamily="18" charset="0"/>
              </a:rPr>
              <a:t/>
            </a:r>
            <a:br>
              <a:rPr lang="el-GR" altLang="el-GR" sz="1400" dirty="0">
                <a:solidFill>
                  <a:schemeClr val="bg1"/>
                </a:solidFill>
                <a:latin typeface="Times New Roman" panose="02020603050405020304" pitchFamily="18" charset="0"/>
                <a:cs typeface="Times New Roman" panose="02020603050405020304" pitchFamily="18" charset="0"/>
              </a:rPr>
            </a:br>
            <a:endParaRPr lang="en-US" sz="1400" dirty="0"/>
          </a:p>
        </p:txBody>
      </p:sp>
    </p:spTree>
    <p:extLst>
      <p:ext uri="{BB962C8B-B14F-4D97-AF65-F5344CB8AC3E}">
        <p14:creationId xmlns:p14="http://schemas.microsoft.com/office/powerpoint/2010/main" val="2166651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1 - Εικόνα" descr="Ionikoi 015.JPG"/>
          <p:cNvPicPr>
            <a:picLocks noChangeAspect="1"/>
          </p:cNvPicPr>
          <p:nvPr/>
        </p:nvPicPr>
        <p:blipFill>
          <a:blip r:embed="rId2" cstate="email">
            <a:lum bright="-10000"/>
            <a:extLst>
              <a:ext uri="{28A0092B-C50C-407E-A947-70E740481C1C}">
                <a14:useLocalDpi xmlns:a14="http://schemas.microsoft.com/office/drawing/2010/main"/>
              </a:ext>
            </a:extLst>
          </a:blip>
          <a:srcRect/>
          <a:stretch>
            <a:fillRect/>
          </a:stretch>
        </p:blipFill>
        <p:spPr bwMode="auto">
          <a:xfrm>
            <a:off x="1143000" y="1143000"/>
            <a:ext cx="6858000" cy="457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4 - TextBox"/>
          <p:cNvSpPr txBox="1">
            <a:spLocks noChangeArrowheads="1"/>
          </p:cNvSpPr>
          <p:nvPr/>
        </p:nvSpPr>
        <p:spPr bwMode="auto">
          <a:xfrm>
            <a:off x="1571625" y="285750"/>
            <a:ext cx="55006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000" dirty="0">
                <a:solidFill>
                  <a:schemeClr val="bg1"/>
                </a:solidFill>
                <a:latin typeface="Times New Roman" panose="02020603050405020304" pitchFamily="18" charset="0"/>
                <a:cs typeface="Times New Roman" panose="02020603050405020304" pitchFamily="18" charset="0"/>
              </a:rPr>
              <a:t> </a:t>
            </a:r>
            <a:r>
              <a:rPr lang="el-GR" altLang="el-GR" sz="1200" b="1" dirty="0">
                <a:solidFill>
                  <a:schemeClr val="bg1"/>
                </a:solidFill>
                <a:latin typeface="Times New Roman" panose="02020603050405020304" pitchFamily="18" charset="0"/>
                <a:cs typeface="Times New Roman" panose="02020603050405020304" pitchFamily="18" charset="0"/>
              </a:rPr>
              <a:t>Ιωνικοί Ναοί 4</a:t>
            </a:r>
            <a:r>
              <a:rPr lang="el-GR" altLang="el-GR" sz="1200" b="1" baseline="30000" dirty="0">
                <a:solidFill>
                  <a:schemeClr val="bg1"/>
                </a:solidFill>
                <a:latin typeface="Times New Roman" panose="02020603050405020304" pitchFamily="18" charset="0"/>
                <a:cs typeface="Times New Roman" panose="02020603050405020304" pitchFamily="18" charset="0"/>
              </a:rPr>
              <a:t>ου  </a:t>
            </a:r>
            <a:r>
              <a:rPr lang="el-GR" altLang="el-GR" sz="1200" b="1" dirty="0">
                <a:solidFill>
                  <a:schemeClr val="bg1"/>
                </a:solidFill>
                <a:latin typeface="Times New Roman" panose="02020603050405020304" pitchFamily="18" charset="0"/>
                <a:cs typeface="Times New Roman" panose="02020603050405020304" pitchFamily="18" charset="0"/>
              </a:rPr>
              <a:t> αι. π.Χ. στη Μ. Ασία</a:t>
            </a:r>
          </a:p>
        </p:txBody>
      </p:sp>
      <p:sp>
        <p:nvSpPr>
          <p:cNvPr id="4099" name="5 - TextBox"/>
          <p:cNvSpPr txBox="1">
            <a:spLocks noChangeArrowheads="1"/>
          </p:cNvSpPr>
          <p:nvPr/>
        </p:nvSpPr>
        <p:spPr bwMode="auto">
          <a:xfrm>
            <a:off x="2500313" y="5214938"/>
            <a:ext cx="3929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000">
                <a:latin typeface="Times New Roman" panose="02020603050405020304" pitchFamily="18" charset="0"/>
                <a:cs typeface="Times New Roman" panose="02020603050405020304" pitchFamily="18" charset="0"/>
              </a:rPr>
              <a:t>Ιωνικός ναός της Αθηνάς Πολιάδος στην Πριήνη. 4</a:t>
            </a:r>
            <a:r>
              <a:rPr lang="el-GR" altLang="el-GR" sz="1000" baseline="30000">
                <a:latin typeface="Times New Roman" panose="02020603050405020304" pitchFamily="18" charset="0"/>
                <a:cs typeface="Times New Roman" panose="02020603050405020304" pitchFamily="18" charset="0"/>
              </a:rPr>
              <a:t>ος</a:t>
            </a:r>
            <a:r>
              <a:rPr lang="el-GR" altLang="el-GR" sz="1000">
                <a:latin typeface="Times New Roman" panose="02020603050405020304" pitchFamily="18" charset="0"/>
                <a:cs typeface="Times New Roman" panose="02020603050405020304" pitchFamily="18" charset="0"/>
              </a:rPr>
              <a:t> αι. π.Χ. Κάτοψη. Ο κανόνας του ιωνικού ρυθμού. </a:t>
            </a:r>
          </a:p>
        </p:txBody>
      </p:sp>
      <p:pic>
        <p:nvPicPr>
          <p:cNvPr id="4100" name="4 - Εικόνα" descr="Ionikoi 007.JPG"/>
          <p:cNvPicPr>
            <a:picLocks noChangeAspect="1"/>
          </p:cNvPicPr>
          <p:nvPr/>
        </p:nvPicPr>
        <p:blipFill>
          <a:blip r:embed="rId2" cstate="email">
            <a:lum bright="-10000"/>
            <a:extLst>
              <a:ext uri="{28A0092B-C50C-407E-A947-70E740481C1C}">
                <a14:useLocalDpi xmlns:a14="http://schemas.microsoft.com/office/drawing/2010/main"/>
              </a:ext>
            </a:extLst>
          </a:blip>
          <a:srcRect/>
          <a:stretch>
            <a:fillRect/>
          </a:stretch>
        </p:blipFill>
        <p:spPr bwMode="auto">
          <a:xfrm>
            <a:off x="1143000" y="1143000"/>
            <a:ext cx="6858000" cy="457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2 - Εικόνα" descr="Ionikoi 008.JPG"/>
          <p:cNvPicPr>
            <a:picLocks noChangeAspect="1"/>
          </p:cNvPicPr>
          <p:nvPr/>
        </p:nvPicPr>
        <p:blipFill>
          <a:blip r:embed="rId2" cstate="email">
            <a:lum bright="-10000" contrast="20000"/>
            <a:extLst>
              <a:ext uri="{28A0092B-C50C-407E-A947-70E740481C1C}">
                <a14:useLocalDpi xmlns:a14="http://schemas.microsoft.com/office/drawing/2010/main"/>
              </a:ext>
            </a:extLst>
          </a:blip>
          <a:srcRect/>
          <a:stretch>
            <a:fillRect/>
          </a:stretch>
        </p:blipFill>
        <p:spPr bwMode="auto">
          <a:xfrm>
            <a:off x="2000250" y="1214438"/>
            <a:ext cx="5143500" cy="45005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Box 1"/>
          <p:cNvSpPr txBox="1">
            <a:spLocks noChangeArrowheads="1"/>
          </p:cNvSpPr>
          <p:nvPr/>
        </p:nvSpPr>
        <p:spPr bwMode="auto">
          <a:xfrm>
            <a:off x="3203848" y="6093296"/>
            <a:ext cx="30956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Το ιερό της Αθηνάς </a:t>
            </a:r>
            <a:r>
              <a:rPr lang="el-GR" altLang="el-GR" sz="1200" dirty="0" err="1">
                <a:solidFill>
                  <a:schemeClr val="bg1"/>
                </a:solidFill>
                <a:latin typeface="Times New Roman" panose="02020603050405020304" pitchFamily="18" charset="0"/>
                <a:cs typeface="Times New Roman" panose="02020603050405020304" pitchFamily="18" charset="0"/>
              </a:rPr>
              <a:t>Πολιάδος</a:t>
            </a:r>
            <a:r>
              <a:rPr lang="el-GR" altLang="el-GR" sz="1200" dirty="0">
                <a:solidFill>
                  <a:schemeClr val="bg1"/>
                </a:solidFill>
                <a:latin typeface="Times New Roman" panose="02020603050405020304" pitchFamily="18" charset="0"/>
                <a:cs typeface="Times New Roman" panose="02020603050405020304" pitchFamily="18" charset="0"/>
              </a:rPr>
              <a:t> στην </a:t>
            </a:r>
            <a:r>
              <a:rPr lang="el-GR" altLang="el-GR" sz="1200" dirty="0" err="1">
                <a:solidFill>
                  <a:schemeClr val="bg1"/>
                </a:solidFill>
                <a:latin typeface="Times New Roman" panose="02020603050405020304" pitchFamily="18" charset="0"/>
                <a:cs typeface="Times New Roman" panose="02020603050405020304" pitchFamily="18" charset="0"/>
              </a:rPr>
              <a:t>Πριήνη</a:t>
            </a:r>
            <a:r>
              <a:rPr lang="el-GR" altLang="el-GR" sz="1200" dirty="0">
                <a:solidFill>
                  <a:schemeClr val="bg1"/>
                </a:solidFill>
                <a:latin typeface="Times New Roman" panose="02020603050405020304" pitchFamily="18" charset="0"/>
                <a:cs typeface="Times New Roman" panose="02020603050405020304" pitchFamily="18" charset="0"/>
              </a:rPr>
              <a:t>.</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59632" y="908720"/>
            <a:ext cx="6708371" cy="40940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59632" y="1052736"/>
            <a:ext cx="6658495" cy="38820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3347864" y="5445224"/>
            <a:ext cx="3456384" cy="276999"/>
          </a:xfrm>
          <a:prstGeom prst="rect">
            <a:avLst/>
          </a:prstGeom>
          <a:noFill/>
        </p:spPr>
        <p:txBody>
          <a:bodyPr wrap="square" rtlCol="0">
            <a:spAutoFit/>
          </a:bodyPr>
          <a:lstStyle/>
          <a:p>
            <a:r>
              <a:rPr lang="el-GR" sz="1200" dirty="0" smtClean="0">
                <a:solidFill>
                  <a:schemeClr val="bg1"/>
                </a:solidFill>
                <a:latin typeface="Times New Roman" panose="02020603050405020304" pitchFamily="18" charset="0"/>
                <a:cs typeface="Times New Roman" panose="02020603050405020304" pitchFamily="18" charset="0"/>
              </a:rPr>
              <a:t>Σηκός του ναού της Αθηνάς </a:t>
            </a:r>
            <a:r>
              <a:rPr lang="el-GR" sz="1200" dirty="0" err="1" smtClean="0">
                <a:solidFill>
                  <a:schemeClr val="bg1"/>
                </a:solidFill>
                <a:latin typeface="Times New Roman" panose="02020603050405020304" pitchFamily="18" charset="0"/>
                <a:cs typeface="Times New Roman" panose="02020603050405020304" pitchFamily="18" charset="0"/>
              </a:rPr>
              <a:t>Πολιάδος</a:t>
            </a:r>
            <a:r>
              <a:rPr lang="el-GR" sz="1200" dirty="0" smtClean="0">
                <a:solidFill>
                  <a:schemeClr val="bg1"/>
                </a:solidFill>
                <a:latin typeface="Times New Roman" panose="02020603050405020304" pitchFamily="18" charset="0"/>
                <a:cs typeface="Times New Roman" panose="02020603050405020304" pitchFamily="18" charset="0"/>
              </a:rPr>
              <a:t>.</a:t>
            </a:r>
            <a:endParaRPr lang="en-US"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Lyss2 018"/>
          <p:cNvPicPr>
            <a:picLocks noChangeAspect="1" noChangeArrowheads="1"/>
          </p:cNvPicPr>
          <p:nvPr/>
        </p:nvPicPr>
        <p:blipFill>
          <a:blip r:embed="rId2" cstate="email">
            <a:lum bright="6000"/>
            <a:extLst>
              <a:ext uri="{28A0092B-C50C-407E-A947-70E740481C1C}">
                <a14:useLocalDpi xmlns:a14="http://schemas.microsoft.com/office/drawing/2010/main"/>
              </a:ext>
            </a:extLst>
          </a:blip>
          <a:srcRect/>
          <a:stretch>
            <a:fillRect/>
          </a:stretch>
        </p:blipFill>
        <p:spPr bwMode="auto">
          <a:xfrm>
            <a:off x="1928813" y="446881"/>
            <a:ext cx="5357812" cy="528637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8195" name="2 - TextBox"/>
          <p:cNvSpPr txBox="1">
            <a:spLocks noChangeArrowheads="1"/>
          </p:cNvSpPr>
          <p:nvPr/>
        </p:nvSpPr>
        <p:spPr bwMode="auto">
          <a:xfrm>
            <a:off x="2483768" y="6021288"/>
            <a:ext cx="4714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Ναός  Αθηνάς </a:t>
            </a:r>
            <a:r>
              <a:rPr lang="el-GR" altLang="el-GR" sz="1200" dirty="0" err="1">
                <a:solidFill>
                  <a:schemeClr val="bg1"/>
                </a:solidFill>
                <a:latin typeface="Times New Roman" panose="02020603050405020304" pitchFamily="18" charset="0"/>
                <a:cs typeface="Times New Roman" panose="02020603050405020304" pitchFamily="18" charset="0"/>
              </a:rPr>
              <a:t>Πολιάδος</a:t>
            </a:r>
            <a:r>
              <a:rPr lang="el-GR" altLang="el-GR" sz="1200" dirty="0">
                <a:solidFill>
                  <a:schemeClr val="bg1"/>
                </a:solidFill>
                <a:latin typeface="Times New Roman" panose="02020603050405020304" pitchFamily="18" charset="0"/>
                <a:cs typeface="Times New Roman" panose="02020603050405020304" pitchFamily="18" charset="0"/>
              </a:rPr>
              <a:t> στην </a:t>
            </a:r>
            <a:r>
              <a:rPr lang="el-GR" altLang="el-GR" sz="1200" dirty="0" err="1">
                <a:solidFill>
                  <a:schemeClr val="bg1"/>
                </a:solidFill>
                <a:latin typeface="Times New Roman" panose="02020603050405020304" pitchFamily="18" charset="0"/>
                <a:cs typeface="Times New Roman" panose="02020603050405020304" pitchFamily="18" charset="0"/>
              </a:rPr>
              <a:t>Πριήνη</a:t>
            </a:r>
            <a:r>
              <a:rPr lang="el-GR" altLang="el-GR" sz="1200" dirty="0">
                <a:solidFill>
                  <a:schemeClr val="bg1"/>
                </a:solidFill>
                <a:latin typeface="Times New Roman" panose="02020603050405020304" pitchFamily="18" charset="0"/>
                <a:cs typeface="Times New Roman" panose="02020603050405020304" pitchFamily="18" charset="0"/>
              </a:rPr>
              <a:t> και  ο μεταγενέστερος βωμός</a:t>
            </a:r>
            <a:r>
              <a:rPr lang="en-US" altLang="el-GR" sz="1200" dirty="0">
                <a:solidFill>
                  <a:schemeClr val="bg1"/>
                </a:solidFill>
                <a:latin typeface="Times New Roman" panose="02020603050405020304" pitchFamily="18" charset="0"/>
                <a:cs typeface="Times New Roman" panose="02020603050405020304" pitchFamily="18" charset="0"/>
              </a:rPr>
              <a:t>.</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4 - TextBox"/>
          <p:cNvSpPr txBox="1">
            <a:spLocks noChangeArrowheads="1"/>
          </p:cNvSpPr>
          <p:nvPr/>
        </p:nvSpPr>
        <p:spPr bwMode="auto">
          <a:xfrm>
            <a:off x="1500188" y="4572000"/>
            <a:ext cx="35004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Ο δίπτερος ιωνικός ναός του Απόλλωνος στα Δίδυμα της Μιλήτου. Κάτοψη.  Έχει πολλές αρχιτεκτονικές ιδιομορφίες</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μεταξύ των οποίων υπαίθριο σηκό. Ακολούθησε σε μεγάλο βαθμό το σχέδιο του αρχαϊκού προκατόχου του. 4</a:t>
            </a:r>
            <a:r>
              <a:rPr lang="el-GR" altLang="el-GR" sz="1200" baseline="30000" dirty="0">
                <a:solidFill>
                  <a:schemeClr val="bg1"/>
                </a:solidFill>
                <a:latin typeface="Times New Roman" panose="02020603050405020304" pitchFamily="18" charset="0"/>
                <a:cs typeface="Times New Roman" panose="02020603050405020304" pitchFamily="18" charset="0"/>
              </a:rPr>
              <a:t>ος</a:t>
            </a:r>
            <a:r>
              <a:rPr lang="el-GR" altLang="el-GR" sz="1200" dirty="0">
                <a:solidFill>
                  <a:schemeClr val="bg1"/>
                </a:solidFill>
                <a:latin typeface="Times New Roman" panose="02020603050405020304" pitchFamily="18" charset="0"/>
                <a:cs typeface="Times New Roman" panose="02020603050405020304" pitchFamily="18" charset="0"/>
              </a:rPr>
              <a:t> αι. </a:t>
            </a:r>
            <a:r>
              <a:rPr lang="el-GR" altLang="el-GR" sz="1200" dirty="0" err="1" smtClean="0">
                <a:solidFill>
                  <a:schemeClr val="bg1"/>
                </a:solidFill>
                <a:latin typeface="Times New Roman" panose="02020603050405020304" pitchFamily="18" charset="0"/>
                <a:cs typeface="Times New Roman" panose="02020603050405020304" pitchFamily="18" charset="0"/>
              </a:rPr>
              <a:t>π.Χ.</a:t>
            </a:r>
            <a:r>
              <a:rPr lang="el-GR" altLang="el-GR" sz="1200" dirty="0" smtClean="0">
                <a:solidFill>
                  <a:schemeClr val="bg1"/>
                </a:solidFill>
                <a:latin typeface="Times New Roman" panose="02020603050405020304" pitchFamily="18" charset="0"/>
                <a:cs typeface="Times New Roman" panose="02020603050405020304" pitchFamily="18" charset="0"/>
              </a:rPr>
              <a:t> έως</a:t>
            </a:r>
            <a:r>
              <a:rPr lang="en-US"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ρωμαϊκοί αυτοκρατορικοί χρόνοι.</a:t>
            </a:r>
          </a:p>
        </p:txBody>
      </p:sp>
      <p:pic>
        <p:nvPicPr>
          <p:cNvPr id="9219" name="3 - Εικόνα" descr="Ionikoi 005.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714375" y="285750"/>
            <a:ext cx="6786563" cy="37861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167</TotalTime>
  <Words>722</Words>
  <Application>Microsoft Office PowerPoint</Application>
  <PresentationFormat>On-screen Show (4:3)</PresentationFormat>
  <Paragraphs>50</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Times New Roman</vt:lpstr>
      <vt:lpstr>Προεπιλεγμένη σχεδίαση</vt:lpstr>
      <vt:lpstr>PowerPoint Presentation</vt:lpstr>
      <vt:lpstr>10. Ιωνικοί Ναοί της Μ. Ασίας στον 4ο αι. π.Χ</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Χρηματοδότηση</vt:lpstr>
      <vt:lpstr>Σημείωμα Αδειοδότησης</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XP_PRO</dc:creator>
  <cp:lastModifiedBy>trinitrick</cp:lastModifiedBy>
  <cp:revision>38</cp:revision>
  <dcterms:created xsi:type="dcterms:W3CDTF">2012-04-23T12:13:22Z</dcterms:created>
  <dcterms:modified xsi:type="dcterms:W3CDTF">2015-07-30T17:03:11Z</dcterms:modified>
</cp:coreProperties>
</file>