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60"/>
  </p:notesMasterIdLst>
  <p:handoutMasterIdLst>
    <p:handoutMasterId r:id="rId61"/>
  </p:handoutMasterIdLst>
  <p:sldIdLst>
    <p:sldId id="256" r:id="rId3"/>
    <p:sldId id="550" r:id="rId4"/>
    <p:sldId id="551" r:id="rId5"/>
    <p:sldId id="552" r:id="rId6"/>
    <p:sldId id="553" r:id="rId7"/>
    <p:sldId id="554" r:id="rId8"/>
    <p:sldId id="555" r:id="rId9"/>
    <p:sldId id="556" r:id="rId10"/>
    <p:sldId id="558" r:id="rId11"/>
    <p:sldId id="560" r:id="rId12"/>
    <p:sldId id="562" r:id="rId13"/>
    <p:sldId id="563" r:id="rId14"/>
    <p:sldId id="564" r:id="rId15"/>
    <p:sldId id="565" r:id="rId16"/>
    <p:sldId id="566" r:id="rId17"/>
    <p:sldId id="569" r:id="rId18"/>
    <p:sldId id="570" r:id="rId19"/>
    <p:sldId id="571" r:id="rId20"/>
    <p:sldId id="573" r:id="rId21"/>
    <p:sldId id="574" r:id="rId22"/>
    <p:sldId id="575" r:id="rId23"/>
    <p:sldId id="576" r:id="rId24"/>
    <p:sldId id="577" r:id="rId25"/>
    <p:sldId id="578" r:id="rId26"/>
    <p:sldId id="579" r:id="rId27"/>
    <p:sldId id="580" r:id="rId28"/>
    <p:sldId id="581" r:id="rId29"/>
    <p:sldId id="582" r:id="rId30"/>
    <p:sldId id="583" r:id="rId31"/>
    <p:sldId id="584" r:id="rId32"/>
    <p:sldId id="585" r:id="rId33"/>
    <p:sldId id="586" r:id="rId34"/>
    <p:sldId id="587" r:id="rId35"/>
    <p:sldId id="588" r:id="rId36"/>
    <p:sldId id="589" r:id="rId37"/>
    <p:sldId id="590" r:id="rId38"/>
    <p:sldId id="591" r:id="rId39"/>
    <p:sldId id="592" r:id="rId40"/>
    <p:sldId id="593" r:id="rId41"/>
    <p:sldId id="594" r:id="rId42"/>
    <p:sldId id="595" r:id="rId43"/>
    <p:sldId id="596" r:id="rId44"/>
    <p:sldId id="597" r:id="rId45"/>
    <p:sldId id="598" r:id="rId46"/>
    <p:sldId id="599" r:id="rId47"/>
    <p:sldId id="600" r:id="rId48"/>
    <p:sldId id="601" r:id="rId49"/>
    <p:sldId id="602" r:id="rId50"/>
    <p:sldId id="603" r:id="rId51"/>
    <p:sldId id="604" r:id="rId52"/>
    <p:sldId id="605" r:id="rId53"/>
    <p:sldId id="606" r:id="rId54"/>
    <p:sldId id="607" r:id="rId55"/>
    <p:sldId id="399" r:id="rId56"/>
    <p:sldId id="290" r:id="rId57"/>
    <p:sldId id="291" r:id="rId58"/>
    <p:sldId id="306" r:id="rId5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550"/>
            <p14:sldId id="551"/>
            <p14:sldId id="552"/>
            <p14:sldId id="553"/>
            <p14:sldId id="554"/>
            <p14:sldId id="555"/>
            <p14:sldId id="556"/>
            <p14:sldId id="558"/>
            <p14:sldId id="560"/>
            <p14:sldId id="562"/>
            <p14:sldId id="563"/>
            <p14:sldId id="564"/>
            <p14:sldId id="565"/>
            <p14:sldId id="566"/>
            <p14:sldId id="569"/>
            <p14:sldId id="570"/>
            <p14:sldId id="571"/>
            <p14:sldId id="573"/>
            <p14:sldId id="574"/>
            <p14:sldId id="575"/>
            <p14:sldId id="576"/>
            <p14:sldId id="577"/>
            <p14:sldId id="578"/>
            <p14:sldId id="579"/>
            <p14:sldId id="580"/>
            <p14:sldId id="581"/>
            <p14:sldId id="582"/>
            <p14:sldId id="583"/>
            <p14:sldId id="584"/>
            <p14:sldId id="585"/>
            <p14:sldId id="586"/>
            <p14:sldId id="587"/>
            <p14:sldId id="588"/>
            <p14:sldId id="589"/>
            <p14:sldId id="590"/>
            <p14:sldId id="591"/>
            <p14:sldId id="592"/>
            <p14:sldId id="593"/>
            <p14:sldId id="594"/>
            <p14:sldId id="595"/>
            <p14:sldId id="596"/>
            <p14:sldId id="597"/>
            <p14:sldId id="598"/>
            <p14:sldId id="599"/>
            <p14:sldId id="600"/>
            <p14:sldId id="601"/>
            <p14:sldId id="602"/>
            <p14:sldId id="603"/>
            <p14:sldId id="604"/>
            <p14:sldId id="605"/>
            <p14:sldId id="606"/>
            <p14:sldId id="607"/>
            <p14:sldId id="399"/>
          </p14:sldIdLst>
        </p14:section>
        <p14:section name="Copyright" id="{94FB528B-2313-4AEB-98F6-8B9532041BB8}">
          <p14:sldIdLst>
            <p14:sldId id="290"/>
            <p14:sldId id="291"/>
            <p14:sldId id="30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2091" autoAdjust="0"/>
    <p:restoredTop sz="96433" autoAdjust="0"/>
  </p:normalViewPr>
  <p:slideViewPr>
    <p:cSldViewPr>
      <p:cViewPr varScale="1">
        <p:scale>
          <a:sx n="116" d="100"/>
          <a:sy n="116" d="100"/>
        </p:scale>
        <p:origin x="1668"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notesMaster" Target="notesMasters/notesMaster1.xml"/><Relationship Id="rId65"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3DBFB5-6AE5-46CB-96E5-3640B0678E76}" type="datetimeFigureOut">
              <a:rPr lang="el-GR" smtClean="0"/>
              <a:t>25/5/2015</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184AAB-786E-4655-9787-7E4C12EC978E}" type="slidenum">
              <a:rPr lang="el-GR" smtClean="0"/>
              <a:t>‹#›</a:t>
            </a:fld>
            <a:endParaRPr lang="el-GR"/>
          </a:p>
        </p:txBody>
      </p:sp>
    </p:spTree>
    <p:extLst>
      <p:ext uri="{BB962C8B-B14F-4D97-AF65-F5344CB8AC3E}">
        <p14:creationId xmlns:p14="http://schemas.microsoft.com/office/powerpoint/2010/main" val="8338267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25/5/2015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19935849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7547466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28548905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469168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32258825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16075928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38072367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9149340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18308549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125515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7712478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28134508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24571594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10898278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31276311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35503203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22217395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30876510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26931720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115425501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1292840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37846195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10096732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400606429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15390610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150362043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42054047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99334077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67595824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37</a:t>
            </a:fld>
            <a:endParaRPr lang="el-GR"/>
          </a:p>
        </p:txBody>
      </p:sp>
    </p:spTree>
    <p:extLst>
      <p:ext uri="{BB962C8B-B14F-4D97-AF65-F5344CB8AC3E}">
        <p14:creationId xmlns:p14="http://schemas.microsoft.com/office/powerpoint/2010/main" val="211693041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38</a:t>
            </a:fld>
            <a:endParaRPr lang="el-GR"/>
          </a:p>
        </p:txBody>
      </p:sp>
    </p:spTree>
    <p:extLst>
      <p:ext uri="{BB962C8B-B14F-4D97-AF65-F5344CB8AC3E}">
        <p14:creationId xmlns:p14="http://schemas.microsoft.com/office/powerpoint/2010/main" val="225682922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39</a:t>
            </a:fld>
            <a:endParaRPr lang="el-GR"/>
          </a:p>
        </p:txBody>
      </p:sp>
    </p:spTree>
    <p:extLst>
      <p:ext uri="{BB962C8B-B14F-4D97-AF65-F5344CB8AC3E}">
        <p14:creationId xmlns:p14="http://schemas.microsoft.com/office/powerpoint/2010/main" val="1566612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57633372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40</a:t>
            </a:fld>
            <a:endParaRPr lang="el-GR"/>
          </a:p>
        </p:txBody>
      </p:sp>
    </p:spTree>
    <p:extLst>
      <p:ext uri="{BB962C8B-B14F-4D97-AF65-F5344CB8AC3E}">
        <p14:creationId xmlns:p14="http://schemas.microsoft.com/office/powerpoint/2010/main" val="39379554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41</a:t>
            </a:fld>
            <a:endParaRPr lang="el-GR"/>
          </a:p>
        </p:txBody>
      </p:sp>
    </p:spTree>
    <p:extLst>
      <p:ext uri="{BB962C8B-B14F-4D97-AF65-F5344CB8AC3E}">
        <p14:creationId xmlns:p14="http://schemas.microsoft.com/office/powerpoint/2010/main" val="32031705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42</a:t>
            </a:fld>
            <a:endParaRPr lang="el-GR"/>
          </a:p>
        </p:txBody>
      </p:sp>
    </p:spTree>
    <p:extLst>
      <p:ext uri="{BB962C8B-B14F-4D97-AF65-F5344CB8AC3E}">
        <p14:creationId xmlns:p14="http://schemas.microsoft.com/office/powerpoint/2010/main" val="301565585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43</a:t>
            </a:fld>
            <a:endParaRPr lang="el-GR"/>
          </a:p>
        </p:txBody>
      </p:sp>
    </p:spTree>
    <p:extLst>
      <p:ext uri="{BB962C8B-B14F-4D97-AF65-F5344CB8AC3E}">
        <p14:creationId xmlns:p14="http://schemas.microsoft.com/office/powerpoint/2010/main" val="260607944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44</a:t>
            </a:fld>
            <a:endParaRPr lang="el-GR"/>
          </a:p>
        </p:txBody>
      </p:sp>
    </p:spTree>
    <p:extLst>
      <p:ext uri="{BB962C8B-B14F-4D97-AF65-F5344CB8AC3E}">
        <p14:creationId xmlns:p14="http://schemas.microsoft.com/office/powerpoint/2010/main" val="324188150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45</a:t>
            </a:fld>
            <a:endParaRPr lang="el-GR"/>
          </a:p>
        </p:txBody>
      </p:sp>
    </p:spTree>
    <p:extLst>
      <p:ext uri="{BB962C8B-B14F-4D97-AF65-F5344CB8AC3E}">
        <p14:creationId xmlns:p14="http://schemas.microsoft.com/office/powerpoint/2010/main" val="309121931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46</a:t>
            </a:fld>
            <a:endParaRPr lang="el-GR"/>
          </a:p>
        </p:txBody>
      </p:sp>
    </p:spTree>
    <p:extLst>
      <p:ext uri="{BB962C8B-B14F-4D97-AF65-F5344CB8AC3E}">
        <p14:creationId xmlns:p14="http://schemas.microsoft.com/office/powerpoint/2010/main" val="105528509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47</a:t>
            </a:fld>
            <a:endParaRPr lang="el-GR"/>
          </a:p>
        </p:txBody>
      </p:sp>
    </p:spTree>
    <p:extLst>
      <p:ext uri="{BB962C8B-B14F-4D97-AF65-F5344CB8AC3E}">
        <p14:creationId xmlns:p14="http://schemas.microsoft.com/office/powerpoint/2010/main" val="332215151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48</a:t>
            </a:fld>
            <a:endParaRPr lang="el-GR"/>
          </a:p>
        </p:txBody>
      </p:sp>
    </p:spTree>
    <p:extLst>
      <p:ext uri="{BB962C8B-B14F-4D97-AF65-F5344CB8AC3E}">
        <p14:creationId xmlns:p14="http://schemas.microsoft.com/office/powerpoint/2010/main" val="189592807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49</a:t>
            </a:fld>
            <a:endParaRPr lang="el-GR"/>
          </a:p>
        </p:txBody>
      </p:sp>
    </p:spTree>
    <p:extLst>
      <p:ext uri="{BB962C8B-B14F-4D97-AF65-F5344CB8AC3E}">
        <p14:creationId xmlns:p14="http://schemas.microsoft.com/office/powerpoint/2010/main" val="1097205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22685440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50</a:t>
            </a:fld>
            <a:endParaRPr lang="el-GR"/>
          </a:p>
        </p:txBody>
      </p:sp>
    </p:spTree>
    <p:extLst>
      <p:ext uri="{BB962C8B-B14F-4D97-AF65-F5344CB8AC3E}">
        <p14:creationId xmlns:p14="http://schemas.microsoft.com/office/powerpoint/2010/main" val="137820387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51</a:t>
            </a:fld>
            <a:endParaRPr lang="el-GR"/>
          </a:p>
        </p:txBody>
      </p:sp>
    </p:spTree>
    <p:extLst>
      <p:ext uri="{BB962C8B-B14F-4D97-AF65-F5344CB8AC3E}">
        <p14:creationId xmlns:p14="http://schemas.microsoft.com/office/powerpoint/2010/main" val="85533487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52</a:t>
            </a:fld>
            <a:endParaRPr lang="el-GR"/>
          </a:p>
        </p:txBody>
      </p:sp>
    </p:spTree>
    <p:extLst>
      <p:ext uri="{BB962C8B-B14F-4D97-AF65-F5344CB8AC3E}">
        <p14:creationId xmlns:p14="http://schemas.microsoft.com/office/powerpoint/2010/main" val="322287042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53</a:t>
            </a:fld>
            <a:endParaRPr lang="el-GR"/>
          </a:p>
        </p:txBody>
      </p:sp>
    </p:spTree>
    <p:extLst>
      <p:ext uri="{BB962C8B-B14F-4D97-AF65-F5344CB8AC3E}">
        <p14:creationId xmlns:p14="http://schemas.microsoft.com/office/powerpoint/2010/main" val="371269143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54</a:t>
            </a:fld>
            <a:endParaRPr lang="el-GR"/>
          </a:p>
        </p:txBody>
      </p:sp>
    </p:spTree>
    <p:extLst>
      <p:ext uri="{BB962C8B-B14F-4D97-AF65-F5344CB8AC3E}">
        <p14:creationId xmlns:p14="http://schemas.microsoft.com/office/powerpoint/2010/main" val="282109027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55</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56</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57</a:t>
            </a:fld>
            <a:endParaRPr lang="el-GR"/>
          </a:p>
        </p:txBody>
      </p:sp>
    </p:spTree>
    <p:extLst>
      <p:ext uri="{BB962C8B-B14F-4D97-AF65-F5344CB8AC3E}">
        <p14:creationId xmlns:p14="http://schemas.microsoft.com/office/powerpoint/2010/main" val="28956449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6292928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15826354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25124852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3593880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1122363"/>
            <a:ext cx="6858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592C6037-5A62-4D65-8826-EA1D785A985E}" type="datetimeFigureOut">
              <a:rPr lang="el-GR" smtClean="0"/>
              <a:t>25/5/2015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42325846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92C6037-5A62-4D65-8826-EA1D785A985E}" type="datetimeFigureOut">
              <a:rPr lang="el-GR" smtClean="0"/>
              <a:t>25/5/2015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2044186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8"/>
            <a:ext cx="78867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592C6037-5A62-4D65-8826-EA1D785A985E}" type="datetimeFigureOut">
              <a:rPr lang="el-GR" smtClean="0"/>
              <a:t>25/5/2015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3549644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628650" y="1825625"/>
            <a:ext cx="386715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825625"/>
            <a:ext cx="386715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592C6037-5A62-4D65-8826-EA1D785A985E}" type="datetimeFigureOut">
              <a:rPr lang="el-GR" smtClean="0"/>
              <a:t>25/5/2015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30214619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365125"/>
            <a:ext cx="78867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630238" y="2505075"/>
            <a:ext cx="386873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29150" y="2505075"/>
            <a:ext cx="38877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592C6037-5A62-4D65-8826-EA1D785A985E}" type="datetimeFigureOut">
              <a:rPr lang="el-GR" smtClean="0"/>
              <a:t>25/5/2015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19230444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592C6037-5A62-4D65-8826-EA1D785A985E}" type="datetimeFigureOut">
              <a:rPr lang="el-GR" smtClean="0"/>
              <a:t>25/5/2015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39149193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592C6037-5A62-4D65-8826-EA1D785A985E}" type="datetimeFigureOut">
              <a:rPr lang="el-GR" smtClean="0"/>
              <a:t>25/5/2015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42348861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92C6037-5A62-4D65-8826-EA1D785A985E}" type="datetimeFigureOut">
              <a:rPr lang="el-GR" smtClean="0"/>
              <a:t>25/5/2015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4294331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5" name="2 - Θέση υποσέλιδου"/>
          <p:cNvSpPr txBox="1">
            <a:spLocks/>
          </p:cNvSpPr>
          <p:nvPr userDrawn="1"/>
        </p:nvSpPr>
        <p:spPr bwMode="auto">
          <a:xfrm>
            <a:off x="251520" y="6441600"/>
            <a:ext cx="8280919" cy="268139"/>
          </a:xfrm>
          <a:prstGeom prst="rect">
            <a:avLst/>
          </a:prstGeom>
          <a:solidFill>
            <a:schemeClr val="bg1">
              <a:lumMod val="95000"/>
            </a:schemeClr>
          </a:solidFill>
          <a:ln>
            <a:miter lim="800000"/>
            <a:headEnd/>
            <a:tailEnd/>
          </a:ln>
        </p:spPr>
        <p:txBody>
          <a:bodyPr anchor="ctr"/>
          <a:lstStyle/>
          <a:p>
            <a:r>
              <a:rPr lang="el-GR" sz="1200" kern="1200" dirty="0" smtClean="0">
                <a:solidFill>
                  <a:schemeClr val="tx1"/>
                </a:solidFill>
                <a:latin typeface="+mn-lt"/>
                <a:ea typeface="+mn-ea"/>
                <a:cs typeface="+mn-cs"/>
              </a:rPr>
              <a:t>Ενότητα </a:t>
            </a:r>
            <a:r>
              <a:rPr lang="en-US" sz="1200" kern="1200" dirty="0" smtClean="0">
                <a:solidFill>
                  <a:schemeClr val="tx1"/>
                </a:solidFill>
                <a:latin typeface="+mn-lt"/>
                <a:ea typeface="+mn-ea"/>
                <a:cs typeface="+mn-cs"/>
              </a:rPr>
              <a:t>11</a:t>
            </a:r>
            <a:r>
              <a:rPr lang="el-GR" sz="1200" kern="1200" dirty="0" smtClean="0">
                <a:solidFill>
                  <a:schemeClr val="tx1"/>
                </a:solidFill>
                <a:latin typeface="+mn-lt"/>
                <a:ea typeface="+mn-ea"/>
                <a:cs typeface="+mn-cs"/>
              </a:rPr>
              <a:t>: Ορμόνες</a:t>
            </a:r>
            <a:r>
              <a:rPr lang="el-GR" sz="1200" kern="1200" baseline="0" dirty="0" smtClean="0">
                <a:solidFill>
                  <a:schemeClr val="tx1"/>
                </a:solidFill>
                <a:latin typeface="+mn-lt"/>
                <a:ea typeface="+mn-ea"/>
                <a:cs typeface="+mn-cs"/>
              </a:rPr>
              <a:t> και συμπεριφορά</a:t>
            </a:r>
            <a:endParaRPr lang="el-GR" sz="1200" dirty="0" smtClean="0"/>
          </a:p>
        </p:txBody>
      </p:sp>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92C6037-5A62-4D65-8826-EA1D785A985E}" type="datetimeFigureOut">
              <a:rPr lang="el-GR" smtClean="0"/>
              <a:t>25/5/2015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24545716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92C6037-5A62-4D65-8826-EA1D785A985E}" type="datetimeFigureOut">
              <a:rPr lang="el-GR" smtClean="0"/>
              <a:t>25/5/2015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670339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628650" y="365125"/>
            <a:ext cx="5762625"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92C6037-5A62-4D65-8826-EA1D785A985E}" type="datetimeFigureOut">
              <a:rPr lang="el-GR" smtClean="0"/>
              <a:t>25/5/2015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CF48884-E490-4C32-BBAD-628F2F93B4E9}" type="slidenum">
              <a:rPr lang="el-GR" smtClean="0"/>
              <a:t>‹#›</a:t>
            </a:fld>
            <a:endParaRPr lang="el-GR"/>
          </a:p>
        </p:txBody>
      </p:sp>
    </p:spTree>
    <p:extLst>
      <p:ext uri="{BB962C8B-B14F-4D97-AF65-F5344CB8AC3E}">
        <p14:creationId xmlns:p14="http://schemas.microsoft.com/office/powerpoint/2010/main" val="1886300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chemeClr val="tx1"/>
                </a:solidFill>
              </a:rPr>
              <a:pPr algn="ctr"/>
              <a:t>‹#›</a:t>
            </a:fld>
            <a:endParaRPr lang="el-GR" dirty="0">
              <a:solidFill>
                <a:schemeClr val="tx1"/>
              </a:solidFill>
            </a:endParaRPr>
          </a:p>
        </p:txBody>
      </p:sp>
      <p:sp>
        <p:nvSpPr>
          <p:cNvPr id="8"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10" name="Εικόνα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Εικόνα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755576" y="6441600"/>
            <a:ext cx="7776863"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Εικόνα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647688" y="6441600"/>
            <a:ext cx="7884751"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366" y="6350645"/>
            <a:ext cx="622322" cy="507355"/>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2C6037-5A62-4D65-8826-EA1D785A985E}" type="datetimeFigureOut">
              <a:rPr lang="el-GR" smtClean="0"/>
              <a:t>25/5/2015</a:t>
            </a:fld>
            <a:endParaRPr lang="el-GR"/>
          </a:p>
        </p:txBody>
      </p:sp>
      <p:sp>
        <p:nvSpPr>
          <p:cNvPr id="5" name="Θέση υποσέλιδου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F48884-E490-4C32-BBAD-628F2F93B4E9}" type="slidenum">
              <a:rPr lang="el-GR" smtClean="0"/>
              <a:t>‹#›</a:t>
            </a:fld>
            <a:endParaRPr lang="el-GR"/>
          </a:p>
        </p:txBody>
      </p:sp>
    </p:spTree>
    <p:extLst>
      <p:ext uri="{BB962C8B-B14F-4D97-AF65-F5344CB8AC3E}">
        <p14:creationId xmlns:p14="http://schemas.microsoft.com/office/powerpoint/2010/main" val="310062686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Logo" descr="Λογότυπο ΠΘ"/>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5075" y="476672"/>
            <a:ext cx="4248150" cy="857250"/>
          </a:xfrm>
          <a:prstGeom prst="rect">
            <a:avLst/>
          </a:prstGeom>
        </p:spPr>
      </p:pic>
      <p:sp>
        <p:nvSpPr>
          <p:cNvPr id="2" name="Τίτλος 1"/>
          <p:cNvSpPr>
            <a:spLocks noGrp="1"/>
          </p:cNvSpPr>
          <p:nvPr>
            <p:ph type="ctrTitle"/>
          </p:nvPr>
        </p:nvSpPr>
        <p:spPr>
          <a:xfrm>
            <a:off x="685801" y="1412776"/>
            <a:ext cx="7772400" cy="1080120"/>
          </a:xfrm>
        </p:spPr>
        <p:txBody>
          <a:bodyPr>
            <a:normAutofit/>
          </a:bodyPr>
          <a:lstStyle/>
          <a:p>
            <a:r>
              <a:rPr lang="el-GR" sz="5400" b="1" dirty="0" smtClean="0">
                <a:solidFill>
                  <a:schemeClr val="tx1"/>
                </a:solidFill>
              </a:rPr>
              <a:t>Ψυχοφυσιολογία</a:t>
            </a:r>
            <a:endParaRPr lang="el-GR" sz="5400" dirty="0">
              <a:solidFill>
                <a:schemeClr val="tx1"/>
              </a:solidFill>
            </a:endParaRPr>
          </a:p>
        </p:txBody>
      </p:sp>
      <p:sp>
        <p:nvSpPr>
          <p:cNvPr id="3" name="Υπότιτλος 2"/>
          <p:cNvSpPr>
            <a:spLocks noGrp="1"/>
          </p:cNvSpPr>
          <p:nvPr>
            <p:ph type="subTitle" idx="1"/>
          </p:nvPr>
        </p:nvSpPr>
        <p:spPr>
          <a:xfrm>
            <a:off x="497828" y="2852936"/>
            <a:ext cx="8322644" cy="3528392"/>
          </a:xfrm>
        </p:spPr>
        <p:txBody>
          <a:bodyPr>
            <a:noAutofit/>
          </a:bodyPr>
          <a:lstStyle/>
          <a:p>
            <a:r>
              <a:rPr lang="el-GR" sz="2800" dirty="0" smtClean="0">
                <a:latin typeface="+mj-lt"/>
                <a:ea typeface="+mj-ea"/>
                <a:cs typeface="+mj-cs"/>
              </a:rPr>
              <a:t>Ενότητα 1</a:t>
            </a:r>
            <a:r>
              <a:rPr lang="en-US" sz="2800" dirty="0" smtClean="0">
                <a:latin typeface="+mj-lt"/>
                <a:ea typeface="+mj-ea"/>
                <a:cs typeface="+mj-cs"/>
              </a:rPr>
              <a:t>1</a:t>
            </a:r>
            <a:r>
              <a:rPr lang="el-GR" sz="2800" dirty="0" smtClean="0">
                <a:latin typeface="+mj-lt"/>
                <a:ea typeface="+mj-ea"/>
                <a:cs typeface="+mj-cs"/>
              </a:rPr>
              <a:t>:</a:t>
            </a:r>
            <a:r>
              <a:rPr lang="en-US" sz="2800" dirty="0" smtClean="0">
                <a:latin typeface="+mj-lt"/>
                <a:ea typeface="+mj-ea"/>
                <a:cs typeface="+mj-cs"/>
              </a:rPr>
              <a:t> </a:t>
            </a:r>
            <a:endParaRPr lang="el-GR" sz="2800" dirty="0" smtClean="0">
              <a:latin typeface="+mj-lt"/>
              <a:ea typeface="+mj-ea"/>
              <a:cs typeface="+mj-cs"/>
            </a:endParaRPr>
          </a:p>
          <a:p>
            <a:r>
              <a:rPr lang="el-GR" sz="2800" b="1" dirty="0"/>
              <a:t>ΟΡΜΟΝΕΣ ΚΑΙ ΣΥΜΠΕΡΙΦΟΡΑ</a:t>
            </a:r>
            <a:endParaRPr lang="el-GR" sz="2800" dirty="0"/>
          </a:p>
          <a:p>
            <a:endParaRPr lang="en-US" sz="2800" dirty="0" smtClean="0"/>
          </a:p>
          <a:p>
            <a:r>
              <a:rPr lang="el-GR" sz="2800" dirty="0" smtClean="0"/>
              <a:t>Φίλιππος Βλάχος</a:t>
            </a:r>
          </a:p>
          <a:p>
            <a:r>
              <a:rPr lang="el-GR" sz="2800" dirty="0" smtClean="0"/>
              <a:t>Σχολή Ανθρωπιστικών και Κοινωνικών Επιστημών  Παιδαγωγικό Τμήμα Ειδικής Αγωγής</a:t>
            </a:r>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116632"/>
            <a:ext cx="8229600" cy="720080"/>
          </a:xfrm>
        </p:spPr>
        <p:txBody>
          <a:bodyPr>
            <a:noAutofit/>
          </a:bodyPr>
          <a:lstStyle/>
          <a:p>
            <a:r>
              <a:rPr lang="el-GR" b="1" dirty="0" smtClean="0"/>
              <a:t>Οι ορμόνες της </a:t>
            </a:r>
            <a:r>
              <a:rPr lang="el-GR" b="1" dirty="0" smtClean="0"/>
              <a:t>υπόφυσης</a:t>
            </a:r>
            <a:endParaRPr lang="el-GR" b="1" dirty="0"/>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508192040"/>
              </p:ext>
            </p:extLst>
          </p:nvPr>
        </p:nvGraphicFramePr>
        <p:xfrm>
          <a:off x="467544" y="847508"/>
          <a:ext cx="8208913" cy="5498945"/>
        </p:xfrm>
        <a:graphic>
          <a:graphicData uri="http://schemas.openxmlformats.org/drawingml/2006/table">
            <a:tbl>
              <a:tblPr/>
              <a:tblGrid>
                <a:gridCol w="2125224"/>
                <a:gridCol w="1542063"/>
                <a:gridCol w="1092926"/>
                <a:gridCol w="3448700"/>
              </a:tblGrid>
              <a:tr h="314407">
                <a:tc>
                  <a:txBody>
                    <a:bodyPr/>
                    <a:lstStyle/>
                    <a:p>
                      <a:pPr algn="ctr">
                        <a:spcAft>
                          <a:spcPts val="0"/>
                        </a:spcAft>
                      </a:pPr>
                      <a:r>
                        <a:rPr lang="el-GR" sz="1400" b="1" dirty="0">
                          <a:solidFill>
                            <a:schemeClr val="tx1"/>
                          </a:solidFill>
                          <a:effectLst/>
                          <a:latin typeface="Tahoma"/>
                          <a:ea typeface="Times New Roman"/>
                        </a:rPr>
                        <a:t> Ορμόνες</a:t>
                      </a:r>
                      <a:endParaRPr lang="el-GR" sz="1400" b="1" dirty="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lgn="ctr">
                        <a:spcAft>
                          <a:spcPts val="0"/>
                        </a:spcAft>
                      </a:pPr>
                      <a:r>
                        <a:rPr lang="el-GR" sz="1400" b="1" dirty="0">
                          <a:solidFill>
                            <a:schemeClr val="tx1"/>
                          </a:solidFill>
                          <a:effectLst/>
                          <a:latin typeface="Tahoma"/>
                          <a:ea typeface="Times New Roman"/>
                        </a:rPr>
                        <a:t>Θέση παραγωγής</a:t>
                      </a:r>
                      <a:endParaRPr lang="el-GR" sz="1400" b="1" dirty="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lgn="ctr">
                        <a:spcAft>
                          <a:spcPts val="0"/>
                        </a:spcAft>
                      </a:pPr>
                      <a:r>
                        <a:rPr lang="el-GR" sz="1400" b="1" dirty="0">
                          <a:solidFill>
                            <a:schemeClr val="tx1"/>
                          </a:solidFill>
                          <a:effectLst/>
                          <a:latin typeface="Tahoma"/>
                          <a:ea typeface="Times New Roman"/>
                        </a:rPr>
                        <a:t>Στόχος</a:t>
                      </a:r>
                      <a:endParaRPr lang="el-GR" sz="1400" b="1" dirty="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lgn="ctr">
                        <a:spcAft>
                          <a:spcPts val="0"/>
                        </a:spcAft>
                      </a:pPr>
                      <a:r>
                        <a:rPr lang="el-GR" sz="1400" b="1" dirty="0">
                          <a:solidFill>
                            <a:schemeClr val="tx1"/>
                          </a:solidFill>
                          <a:effectLst/>
                          <a:latin typeface="Tahoma"/>
                          <a:ea typeface="Times New Roman"/>
                        </a:rPr>
                        <a:t>Λειτουργία</a:t>
                      </a:r>
                      <a:endParaRPr lang="el-GR" sz="1400" b="1" dirty="0">
                        <a:solidFill>
                          <a:schemeClr val="tx1"/>
                        </a:solidFill>
                        <a:effectLst/>
                        <a:latin typeface="Times New Roman"/>
                        <a:ea typeface="Times New Roman"/>
                      </a:endParaRPr>
                    </a:p>
                  </a:txBody>
                  <a:tcPr marL="0" marR="0" marT="0" marB="0" anchor="ctr">
                    <a:lnL>
                      <a:noFill/>
                    </a:lnL>
                    <a:lnR>
                      <a:noFill/>
                    </a:lnR>
                    <a:lnT>
                      <a:noFill/>
                    </a:lnT>
                    <a:lnB>
                      <a:noFill/>
                    </a:lnB>
                  </a:tcPr>
                </a:tc>
              </a:tr>
              <a:tr h="628816">
                <a:tc>
                  <a:txBody>
                    <a:bodyPr/>
                    <a:lstStyle/>
                    <a:p>
                      <a:pPr>
                        <a:spcAft>
                          <a:spcPts val="0"/>
                        </a:spcAft>
                      </a:pPr>
                      <a:r>
                        <a:rPr lang="el-GR" sz="1200" b="0" dirty="0" err="1">
                          <a:solidFill>
                            <a:schemeClr val="tx1"/>
                          </a:solidFill>
                          <a:effectLst/>
                          <a:latin typeface="Tahoma"/>
                          <a:ea typeface="Times New Roman"/>
                        </a:rPr>
                        <a:t>Θυρεοτροπίνη</a:t>
                      </a:r>
                      <a:r>
                        <a:rPr lang="el-GR" sz="1200" b="0" dirty="0">
                          <a:solidFill>
                            <a:schemeClr val="tx1"/>
                          </a:solidFill>
                          <a:effectLst/>
                          <a:latin typeface="Tahoma"/>
                          <a:ea typeface="Times New Roman"/>
                        </a:rPr>
                        <a:t>      (TSH)</a:t>
                      </a:r>
                      <a:endParaRPr lang="el-GR" sz="1200" b="0" dirty="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dirty="0">
                          <a:solidFill>
                            <a:schemeClr val="tx1"/>
                          </a:solidFill>
                          <a:effectLst/>
                          <a:latin typeface="Tahoma"/>
                          <a:ea typeface="Times New Roman"/>
                        </a:rPr>
                        <a:t>Πρόσθιος λοβός υπόφυσης (</a:t>
                      </a:r>
                      <a:r>
                        <a:rPr lang="el-GR" sz="1200" b="0" dirty="0" err="1">
                          <a:solidFill>
                            <a:schemeClr val="tx1"/>
                          </a:solidFill>
                          <a:effectLst/>
                          <a:latin typeface="Tahoma"/>
                          <a:ea typeface="Times New Roman"/>
                        </a:rPr>
                        <a:t>Αδενοϋπόφυση</a:t>
                      </a:r>
                      <a:r>
                        <a:rPr lang="el-GR" sz="1200" b="0" dirty="0">
                          <a:solidFill>
                            <a:schemeClr val="tx1"/>
                          </a:solidFill>
                          <a:effectLst/>
                          <a:latin typeface="Tahoma"/>
                          <a:ea typeface="Times New Roman"/>
                        </a:rPr>
                        <a:t>)</a:t>
                      </a:r>
                      <a:endParaRPr lang="el-GR" sz="1200" b="0" dirty="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dirty="0">
                          <a:solidFill>
                            <a:schemeClr val="tx1"/>
                          </a:solidFill>
                          <a:effectLst/>
                          <a:latin typeface="Tahoma"/>
                          <a:ea typeface="Times New Roman"/>
                        </a:rPr>
                        <a:t>Θυρεοειδής αδένας</a:t>
                      </a:r>
                      <a:endParaRPr lang="el-GR" sz="1200" b="0" dirty="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a:solidFill>
                            <a:schemeClr val="tx1"/>
                          </a:solidFill>
                          <a:effectLst/>
                          <a:latin typeface="Tahoma"/>
                          <a:ea typeface="Times New Roman"/>
                        </a:rPr>
                        <a:t>Ρύθμιση εκκρίσεων θυρεοειδούς (ορμόνες) που ελέγχουν την κατανάλωση οξυγόνου και τον μεταβολικό ρυθμό.</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r>
              <a:tr h="786019">
                <a:tc>
                  <a:txBody>
                    <a:bodyPr/>
                    <a:lstStyle/>
                    <a:p>
                      <a:pPr>
                        <a:spcAft>
                          <a:spcPts val="0"/>
                        </a:spcAft>
                      </a:pPr>
                      <a:r>
                        <a:rPr lang="el-GR" sz="1200" b="0" dirty="0" err="1">
                          <a:solidFill>
                            <a:schemeClr val="tx1"/>
                          </a:solidFill>
                          <a:effectLst/>
                          <a:latin typeface="Tahoma"/>
                          <a:ea typeface="Times New Roman"/>
                        </a:rPr>
                        <a:t>Αδρενοκορτικοτροπίνη</a:t>
                      </a:r>
                      <a:r>
                        <a:rPr lang="el-GR" sz="1200" b="0" dirty="0">
                          <a:solidFill>
                            <a:schemeClr val="tx1"/>
                          </a:solidFill>
                          <a:effectLst/>
                          <a:latin typeface="Tahoma"/>
                          <a:ea typeface="Times New Roman"/>
                        </a:rPr>
                        <a:t> (ACTH)</a:t>
                      </a:r>
                      <a:endParaRPr lang="el-GR" sz="1200" b="0" dirty="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dirty="0" err="1">
                          <a:solidFill>
                            <a:schemeClr val="tx1"/>
                          </a:solidFill>
                          <a:effectLst/>
                          <a:latin typeface="Tahoma"/>
                          <a:ea typeface="Times New Roman"/>
                        </a:rPr>
                        <a:t>Αδενοϋπόφυση</a:t>
                      </a:r>
                      <a:endParaRPr lang="el-GR" sz="1200" b="0" dirty="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dirty="0">
                          <a:solidFill>
                            <a:schemeClr val="tx1"/>
                          </a:solidFill>
                          <a:effectLst/>
                          <a:latin typeface="Tahoma"/>
                          <a:ea typeface="Times New Roman"/>
                        </a:rPr>
                        <a:t>Φλοιός επινεφριδίων</a:t>
                      </a:r>
                      <a:endParaRPr lang="el-GR" sz="1200" b="0" dirty="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dirty="0">
                          <a:solidFill>
                            <a:schemeClr val="tx1"/>
                          </a:solidFill>
                          <a:effectLst/>
                          <a:latin typeface="Tahoma"/>
                          <a:ea typeface="Times New Roman"/>
                        </a:rPr>
                        <a:t>Ρύθμιση των επινεφριδίων που παράγουν ορμόνες (αδρεναλίνη, </a:t>
                      </a:r>
                      <a:r>
                        <a:rPr lang="el-GR" sz="1200" b="0" dirty="0" err="1">
                          <a:solidFill>
                            <a:schemeClr val="tx1"/>
                          </a:solidFill>
                          <a:effectLst/>
                          <a:latin typeface="Tahoma"/>
                          <a:ea typeface="Times New Roman"/>
                        </a:rPr>
                        <a:t>νοραδρεναλίνη</a:t>
                      </a:r>
                      <a:r>
                        <a:rPr lang="el-GR" sz="1200" b="0" dirty="0">
                          <a:solidFill>
                            <a:schemeClr val="tx1"/>
                          </a:solidFill>
                          <a:effectLst/>
                          <a:latin typeface="Tahoma"/>
                          <a:ea typeface="Times New Roman"/>
                        </a:rPr>
                        <a:t>) που επηρεάζουν την καρδιά, το αναπνευστικό και κυκλοφοριακό σύστημα, το άγχος.</a:t>
                      </a:r>
                      <a:endParaRPr lang="el-GR" sz="1200" b="0" dirty="0">
                        <a:solidFill>
                          <a:schemeClr val="tx1"/>
                        </a:solidFill>
                        <a:effectLst/>
                        <a:latin typeface="Times New Roman"/>
                        <a:ea typeface="Times New Roman"/>
                      </a:endParaRPr>
                    </a:p>
                  </a:txBody>
                  <a:tcPr marL="0" marR="0" marT="0" marB="0" anchor="ctr">
                    <a:lnL>
                      <a:noFill/>
                    </a:lnL>
                    <a:lnR>
                      <a:noFill/>
                    </a:lnR>
                    <a:lnT>
                      <a:noFill/>
                    </a:lnT>
                    <a:lnB>
                      <a:noFill/>
                    </a:lnB>
                  </a:tcPr>
                </a:tc>
              </a:tr>
              <a:tr h="1257630">
                <a:tc>
                  <a:txBody>
                    <a:bodyPr/>
                    <a:lstStyle/>
                    <a:p>
                      <a:pPr>
                        <a:spcAft>
                          <a:spcPts val="0"/>
                        </a:spcAft>
                      </a:pPr>
                      <a:r>
                        <a:rPr lang="el-GR" sz="1200" b="0">
                          <a:solidFill>
                            <a:schemeClr val="tx1"/>
                          </a:solidFill>
                          <a:effectLst/>
                          <a:latin typeface="Tahoma"/>
                          <a:ea typeface="Times New Roman"/>
                        </a:rPr>
                        <a:t>Ωοθυλακιοτροπίνη  (FSH)</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a:solidFill>
                            <a:schemeClr val="tx1"/>
                          </a:solidFill>
                          <a:effectLst/>
                          <a:latin typeface="Tahoma"/>
                          <a:ea typeface="Times New Roman"/>
                        </a:rPr>
                        <a:t>Αδενοϋπόφυση</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dirty="0">
                          <a:solidFill>
                            <a:schemeClr val="tx1"/>
                          </a:solidFill>
                          <a:effectLst/>
                          <a:latin typeface="Tahoma"/>
                          <a:ea typeface="Times New Roman"/>
                        </a:rPr>
                        <a:t>Ωοθήκες, </a:t>
                      </a:r>
                      <a:r>
                        <a:rPr lang="el-GR" sz="1200" b="0" dirty="0" err="1">
                          <a:solidFill>
                            <a:schemeClr val="tx1"/>
                          </a:solidFill>
                          <a:effectLst/>
                          <a:latin typeface="Tahoma"/>
                          <a:ea typeface="Times New Roman"/>
                        </a:rPr>
                        <a:t>όρχεις</a:t>
                      </a:r>
                      <a:endParaRPr lang="el-GR" sz="1200" b="0" dirty="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dirty="0">
                          <a:solidFill>
                            <a:schemeClr val="tx1"/>
                          </a:solidFill>
                          <a:effectLst/>
                          <a:latin typeface="Tahoma"/>
                          <a:ea typeface="Times New Roman"/>
                        </a:rPr>
                        <a:t>Ρυθμίζει τον αναπαραγωγικό κύκλο στις γυναίκες (σε συνδυασμό με την LH) και την έκκριση θηλυκών γεννητικών ορμονών (οιστρογόνα, προγεστερόνη). Στα αρσενικά, οι δύο ορμόνες (FSH και LH) ρυθμίζουν την παραγωγή τεστοστερόνης   </a:t>
                      </a:r>
                      <a:r>
                        <a:rPr lang="el-GR" sz="1200" b="0" dirty="0" err="1">
                          <a:solidFill>
                            <a:schemeClr val="tx1"/>
                          </a:solidFill>
                          <a:effectLst/>
                          <a:latin typeface="Tahoma"/>
                          <a:ea typeface="Times New Roman"/>
                        </a:rPr>
                        <a:t>κλπ</a:t>
                      </a:r>
                      <a:endParaRPr lang="el-GR" sz="1200" b="0" dirty="0">
                        <a:solidFill>
                          <a:schemeClr val="tx1"/>
                        </a:solidFill>
                        <a:effectLst/>
                        <a:latin typeface="Times New Roman"/>
                        <a:ea typeface="Times New Roman"/>
                      </a:endParaRPr>
                    </a:p>
                  </a:txBody>
                  <a:tcPr marL="0" marR="0" marT="0" marB="0" anchor="ctr">
                    <a:lnL>
                      <a:noFill/>
                    </a:lnL>
                    <a:lnR>
                      <a:noFill/>
                    </a:lnR>
                    <a:lnT>
                      <a:noFill/>
                    </a:lnT>
                    <a:lnB>
                      <a:noFill/>
                    </a:lnB>
                  </a:tcPr>
                </a:tc>
              </a:tr>
              <a:tr h="358236">
                <a:tc>
                  <a:txBody>
                    <a:bodyPr/>
                    <a:lstStyle/>
                    <a:p>
                      <a:pPr>
                        <a:spcAft>
                          <a:spcPts val="0"/>
                        </a:spcAft>
                      </a:pPr>
                      <a:r>
                        <a:rPr lang="el-GR" sz="1200" b="0">
                          <a:solidFill>
                            <a:schemeClr val="tx1"/>
                          </a:solidFill>
                          <a:effectLst/>
                          <a:latin typeface="Tahoma"/>
                          <a:ea typeface="Times New Roman"/>
                        </a:rPr>
                        <a:t>Ωχρινοτρόπος   (LH)</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a:solidFill>
                            <a:schemeClr val="tx1"/>
                          </a:solidFill>
                          <a:effectLst/>
                          <a:latin typeface="Tahoma"/>
                          <a:ea typeface="Times New Roman"/>
                        </a:rPr>
                        <a:t>Αδενοϋπόφυση</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a:solidFill>
                            <a:schemeClr val="tx1"/>
                          </a:solidFill>
                          <a:effectLst/>
                          <a:latin typeface="Tahoma"/>
                          <a:ea typeface="Times New Roman"/>
                        </a:rPr>
                        <a:t>Ωοθήκες, όρχεις</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dirty="0">
                          <a:solidFill>
                            <a:schemeClr val="tx1"/>
                          </a:solidFill>
                          <a:effectLst/>
                          <a:latin typeface="Tahoma"/>
                          <a:ea typeface="Times New Roman"/>
                        </a:rPr>
                        <a:t>Λειτουργεί σε συνδυασμό με την FSH.</a:t>
                      </a:r>
                      <a:endParaRPr lang="el-GR" sz="1200" b="0" dirty="0">
                        <a:solidFill>
                          <a:schemeClr val="tx1"/>
                        </a:solidFill>
                        <a:effectLst/>
                        <a:latin typeface="Times New Roman"/>
                        <a:ea typeface="Times New Roman"/>
                      </a:endParaRPr>
                    </a:p>
                  </a:txBody>
                  <a:tcPr marL="0" marR="0" marT="0" marB="0" anchor="ctr">
                    <a:lnL>
                      <a:noFill/>
                    </a:lnL>
                    <a:lnR>
                      <a:noFill/>
                    </a:lnR>
                    <a:lnT>
                      <a:noFill/>
                    </a:lnT>
                    <a:lnB>
                      <a:noFill/>
                    </a:lnB>
                  </a:tcPr>
                </a:tc>
              </a:tr>
              <a:tr h="358236">
                <a:tc>
                  <a:txBody>
                    <a:bodyPr/>
                    <a:lstStyle/>
                    <a:p>
                      <a:pPr>
                        <a:spcAft>
                          <a:spcPts val="0"/>
                        </a:spcAft>
                      </a:pPr>
                      <a:r>
                        <a:rPr lang="el-GR" sz="1200" b="0">
                          <a:solidFill>
                            <a:schemeClr val="tx1"/>
                          </a:solidFill>
                          <a:effectLst/>
                          <a:latin typeface="Tahoma"/>
                          <a:ea typeface="Times New Roman"/>
                        </a:rPr>
                        <a:t>Αυξητική ορμόνη  (GH)</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a:solidFill>
                            <a:schemeClr val="tx1"/>
                          </a:solidFill>
                          <a:effectLst/>
                          <a:latin typeface="Tahoma"/>
                          <a:ea typeface="Times New Roman"/>
                        </a:rPr>
                        <a:t>Αδενοϋπόφυση</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a:solidFill>
                            <a:schemeClr val="tx1"/>
                          </a:solidFill>
                          <a:effectLst/>
                          <a:latin typeface="Tahoma"/>
                          <a:ea typeface="Times New Roman"/>
                        </a:rPr>
                        <a:t>Πολλά μέρη</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dirty="0">
                          <a:solidFill>
                            <a:schemeClr val="tx1"/>
                          </a:solidFill>
                          <a:effectLst/>
                          <a:latin typeface="Tahoma"/>
                          <a:ea typeface="Times New Roman"/>
                        </a:rPr>
                        <a:t>Ρυθμίζει την ανάπτυξη του σώματος στα παιδιά.</a:t>
                      </a:r>
                      <a:endParaRPr lang="el-GR" sz="1200" b="0" dirty="0">
                        <a:solidFill>
                          <a:schemeClr val="tx1"/>
                        </a:solidFill>
                        <a:effectLst/>
                        <a:latin typeface="Times New Roman"/>
                        <a:ea typeface="Times New Roman"/>
                      </a:endParaRPr>
                    </a:p>
                  </a:txBody>
                  <a:tcPr marL="0" marR="0" marT="0" marB="0" anchor="ctr">
                    <a:lnL>
                      <a:noFill/>
                    </a:lnL>
                    <a:lnR>
                      <a:noFill/>
                    </a:lnR>
                    <a:lnT>
                      <a:noFill/>
                    </a:lnT>
                    <a:lnB>
                      <a:noFill/>
                    </a:lnB>
                  </a:tcPr>
                </a:tc>
              </a:tr>
              <a:tr h="358236">
                <a:tc>
                  <a:txBody>
                    <a:bodyPr/>
                    <a:lstStyle/>
                    <a:p>
                      <a:pPr>
                        <a:spcAft>
                          <a:spcPts val="0"/>
                        </a:spcAft>
                      </a:pPr>
                      <a:r>
                        <a:rPr lang="el-GR" sz="1200" b="0">
                          <a:solidFill>
                            <a:schemeClr val="tx1"/>
                          </a:solidFill>
                          <a:effectLst/>
                          <a:latin typeface="Tahoma"/>
                          <a:ea typeface="Times New Roman"/>
                        </a:rPr>
                        <a:t>Προλακτίνη </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a:solidFill>
                            <a:schemeClr val="tx1"/>
                          </a:solidFill>
                          <a:effectLst/>
                          <a:latin typeface="Tahoma"/>
                          <a:ea typeface="Times New Roman"/>
                        </a:rPr>
                        <a:t>Αδενοϋπόφυση</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a:solidFill>
                            <a:schemeClr val="tx1"/>
                          </a:solidFill>
                          <a:effectLst/>
                          <a:latin typeface="Tahoma"/>
                          <a:ea typeface="Times New Roman"/>
                        </a:rPr>
                        <a:t>Στήθος</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dirty="0">
                          <a:solidFill>
                            <a:schemeClr val="tx1"/>
                          </a:solidFill>
                          <a:effectLst/>
                          <a:latin typeface="Tahoma"/>
                          <a:ea typeface="Times New Roman"/>
                        </a:rPr>
                        <a:t>Προωθεί την παραγωγή γάλακτος από τα στήθη.</a:t>
                      </a:r>
                      <a:endParaRPr lang="el-GR" sz="1200" b="0" dirty="0">
                        <a:solidFill>
                          <a:schemeClr val="tx1"/>
                        </a:solidFill>
                        <a:effectLst/>
                        <a:latin typeface="Times New Roman"/>
                        <a:ea typeface="Times New Roman"/>
                      </a:endParaRPr>
                    </a:p>
                  </a:txBody>
                  <a:tcPr marL="0" marR="0" marT="0" marB="0" anchor="ctr">
                    <a:lnL>
                      <a:noFill/>
                    </a:lnL>
                    <a:lnR>
                      <a:noFill/>
                    </a:lnR>
                    <a:lnT>
                      <a:noFill/>
                    </a:lnT>
                    <a:lnB>
                      <a:noFill/>
                    </a:lnB>
                  </a:tcPr>
                </a:tc>
              </a:tr>
              <a:tr h="179118">
                <a:tc>
                  <a:txBody>
                    <a:bodyPr/>
                    <a:lstStyle/>
                    <a:p>
                      <a:pPr>
                        <a:spcAft>
                          <a:spcPts val="0"/>
                        </a:spcAft>
                      </a:pPr>
                      <a:r>
                        <a:rPr lang="el-GR" sz="1200" b="0">
                          <a:solidFill>
                            <a:schemeClr val="tx1"/>
                          </a:solidFill>
                          <a:effectLst/>
                          <a:latin typeface="Times New Roman"/>
                          <a:ea typeface="Times New Roman"/>
                        </a:rPr>
                        <a:t> </a:t>
                      </a:r>
                    </a:p>
                  </a:txBody>
                  <a:tcPr marL="0" marR="0" marT="0" marB="0" anchor="ctr">
                    <a:lnL>
                      <a:noFill/>
                    </a:lnL>
                    <a:lnR>
                      <a:noFill/>
                    </a:lnR>
                    <a:lnT>
                      <a:noFill/>
                    </a:lnT>
                    <a:lnB>
                      <a:noFill/>
                    </a:lnB>
                  </a:tcPr>
                </a:tc>
                <a:tc>
                  <a:txBody>
                    <a:bodyPr/>
                    <a:lstStyle/>
                    <a:p>
                      <a:pPr>
                        <a:spcAft>
                          <a:spcPts val="0"/>
                        </a:spcAft>
                      </a:pPr>
                      <a:r>
                        <a:rPr lang="el-GR" sz="1200" b="0">
                          <a:solidFill>
                            <a:schemeClr val="tx1"/>
                          </a:solidFill>
                          <a:effectLst/>
                          <a:latin typeface="Times New Roman"/>
                          <a:ea typeface="Times New Roman"/>
                        </a:rPr>
                        <a:t> </a:t>
                      </a:r>
                    </a:p>
                  </a:txBody>
                  <a:tcPr marL="0" marR="0" marT="0" marB="0" anchor="ctr">
                    <a:lnL>
                      <a:noFill/>
                    </a:lnL>
                    <a:lnR>
                      <a:noFill/>
                    </a:lnR>
                    <a:lnT>
                      <a:noFill/>
                    </a:lnT>
                    <a:lnB>
                      <a:noFill/>
                    </a:lnB>
                  </a:tcPr>
                </a:tc>
                <a:tc>
                  <a:txBody>
                    <a:bodyPr/>
                    <a:lstStyle/>
                    <a:p>
                      <a:pPr>
                        <a:spcAft>
                          <a:spcPts val="0"/>
                        </a:spcAft>
                      </a:pPr>
                      <a:r>
                        <a:rPr lang="el-GR" sz="1200" b="0">
                          <a:solidFill>
                            <a:schemeClr val="tx1"/>
                          </a:solidFill>
                          <a:effectLst/>
                          <a:latin typeface="Times New Roman"/>
                          <a:ea typeface="Times New Roman"/>
                        </a:rPr>
                        <a:t> </a:t>
                      </a:r>
                    </a:p>
                  </a:txBody>
                  <a:tcPr marL="0" marR="0" marT="0" marB="0" anchor="ctr">
                    <a:lnL>
                      <a:noFill/>
                    </a:lnL>
                    <a:lnR>
                      <a:noFill/>
                    </a:lnR>
                    <a:lnT>
                      <a:noFill/>
                    </a:lnT>
                    <a:lnB>
                      <a:noFill/>
                    </a:lnB>
                  </a:tcPr>
                </a:tc>
                <a:tc>
                  <a:txBody>
                    <a:bodyPr/>
                    <a:lstStyle/>
                    <a:p>
                      <a:pPr>
                        <a:spcAft>
                          <a:spcPts val="0"/>
                        </a:spcAft>
                      </a:pPr>
                      <a:r>
                        <a:rPr lang="el-GR" sz="1200" b="0" dirty="0">
                          <a:solidFill>
                            <a:schemeClr val="tx1"/>
                          </a:solidFill>
                          <a:effectLst/>
                          <a:latin typeface="Times New Roman"/>
                          <a:ea typeface="Times New Roman"/>
                        </a:rPr>
                        <a:t> </a:t>
                      </a:r>
                    </a:p>
                  </a:txBody>
                  <a:tcPr marL="0" marR="0" marT="0" marB="0" anchor="ctr">
                    <a:lnL>
                      <a:noFill/>
                    </a:lnL>
                    <a:lnR>
                      <a:noFill/>
                    </a:lnR>
                    <a:lnT>
                      <a:noFill/>
                    </a:lnT>
                    <a:lnB>
                      <a:noFill/>
                    </a:lnB>
                  </a:tcPr>
                </a:tc>
              </a:tr>
              <a:tr h="537354">
                <a:tc>
                  <a:txBody>
                    <a:bodyPr/>
                    <a:lstStyle/>
                    <a:p>
                      <a:pPr>
                        <a:spcAft>
                          <a:spcPts val="0"/>
                        </a:spcAft>
                      </a:pPr>
                      <a:r>
                        <a:rPr lang="el-GR" sz="1200" b="0">
                          <a:solidFill>
                            <a:schemeClr val="tx1"/>
                          </a:solidFill>
                          <a:effectLst/>
                          <a:latin typeface="Tahoma"/>
                          <a:ea typeface="Times New Roman"/>
                        </a:rPr>
                        <a:t>Αντιδιουρητική ορμόνη(Βαζοπρεσίνη)</a:t>
                      </a:r>
                      <a:r>
                        <a:rPr lang="el-GR" sz="1200" b="0">
                          <a:solidFill>
                            <a:schemeClr val="tx1"/>
                          </a:solidFill>
                          <a:effectLst/>
                          <a:latin typeface="Times New Roman"/>
                          <a:ea typeface="Times New Roman"/>
                        </a:rPr>
                        <a:t> </a:t>
                      </a:r>
                    </a:p>
                    <a:p>
                      <a:r>
                        <a:rPr lang="el-GR" sz="1200" b="0">
                          <a:solidFill>
                            <a:schemeClr val="tx1"/>
                          </a:solidFill>
                          <a:effectLst/>
                          <a:latin typeface="Times New Roman"/>
                          <a:ea typeface="Times New Roman"/>
                        </a:rPr>
                        <a:t> </a:t>
                      </a:r>
                    </a:p>
                  </a:txBody>
                  <a:tcPr marL="0" marR="0" marT="0" marB="0" anchor="ctr">
                    <a:lnL>
                      <a:noFill/>
                    </a:lnL>
                    <a:lnR>
                      <a:noFill/>
                    </a:lnR>
                    <a:lnT>
                      <a:noFill/>
                    </a:lnT>
                    <a:lnB>
                      <a:noFill/>
                    </a:lnB>
                  </a:tcPr>
                </a:tc>
                <a:tc>
                  <a:txBody>
                    <a:bodyPr/>
                    <a:lstStyle/>
                    <a:p>
                      <a:pPr>
                        <a:spcAft>
                          <a:spcPts val="0"/>
                        </a:spcAft>
                      </a:pPr>
                      <a:r>
                        <a:rPr lang="el-GR" sz="1200" b="0">
                          <a:solidFill>
                            <a:schemeClr val="tx1"/>
                          </a:solidFill>
                          <a:effectLst/>
                          <a:latin typeface="Tahoma"/>
                          <a:ea typeface="Times New Roman"/>
                        </a:rPr>
                        <a:t>Υποθάλαμος - Νευροϋπόφυση</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a:solidFill>
                            <a:schemeClr val="tx1"/>
                          </a:solidFill>
                          <a:effectLst/>
                          <a:latin typeface="Tahoma"/>
                          <a:ea typeface="Times New Roman"/>
                        </a:rPr>
                        <a:t>Νεφρά</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dirty="0">
                          <a:solidFill>
                            <a:schemeClr val="tx1"/>
                          </a:solidFill>
                          <a:effectLst/>
                          <a:latin typeface="Tahoma"/>
                          <a:ea typeface="Times New Roman"/>
                        </a:rPr>
                        <a:t>Ρυθμίζει το ισοζύγιο υγρών του σώματος.</a:t>
                      </a:r>
                      <a:endParaRPr lang="el-GR" sz="1200" b="0" dirty="0">
                        <a:solidFill>
                          <a:schemeClr val="tx1"/>
                        </a:solidFill>
                        <a:effectLst/>
                        <a:latin typeface="Times New Roman"/>
                        <a:ea typeface="Times New Roman"/>
                      </a:endParaRPr>
                    </a:p>
                  </a:txBody>
                  <a:tcPr marL="0" marR="0" marT="0" marB="0" anchor="ctr">
                    <a:lnL>
                      <a:noFill/>
                    </a:lnL>
                    <a:lnR>
                      <a:noFill/>
                    </a:lnR>
                    <a:lnT>
                      <a:noFill/>
                    </a:lnT>
                    <a:lnB>
                      <a:noFill/>
                    </a:lnB>
                  </a:tcPr>
                </a:tc>
              </a:tr>
              <a:tr h="537354">
                <a:tc>
                  <a:txBody>
                    <a:bodyPr/>
                    <a:lstStyle/>
                    <a:p>
                      <a:pPr>
                        <a:spcAft>
                          <a:spcPts val="0"/>
                        </a:spcAft>
                      </a:pPr>
                      <a:r>
                        <a:rPr lang="el-GR" sz="1200" b="0">
                          <a:solidFill>
                            <a:schemeClr val="tx1"/>
                          </a:solidFill>
                          <a:effectLst/>
                          <a:latin typeface="Tahoma"/>
                          <a:ea typeface="Times New Roman"/>
                        </a:rPr>
                        <a:t>Ωκυτοκίνη</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a:solidFill>
                            <a:schemeClr val="tx1"/>
                          </a:solidFill>
                          <a:effectLst/>
                          <a:latin typeface="Tahoma"/>
                          <a:ea typeface="Times New Roman"/>
                        </a:rPr>
                        <a:t>Υποθάλαμος - Νευροϋπόφυση</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a:solidFill>
                            <a:schemeClr val="tx1"/>
                          </a:solidFill>
                          <a:effectLst/>
                          <a:latin typeface="Tahoma"/>
                          <a:ea typeface="Times New Roman"/>
                        </a:rPr>
                        <a:t>Γεννητικά όργανα γυναίκας</a:t>
                      </a:r>
                      <a:endParaRPr lang="el-GR" sz="1200" b="0">
                        <a:solidFill>
                          <a:schemeClr val="tx1"/>
                        </a:solidFill>
                        <a:effectLst/>
                        <a:latin typeface="Times New Roman"/>
                        <a:ea typeface="Times New Roman"/>
                      </a:endParaRPr>
                    </a:p>
                  </a:txBody>
                  <a:tcPr marL="0" marR="0" marT="0" marB="0" anchor="ctr">
                    <a:lnL>
                      <a:noFill/>
                    </a:lnL>
                    <a:lnR>
                      <a:noFill/>
                    </a:lnR>
                    <a:lnT>
                      <a:noFill/>
                    </a:lnT>
                    <a:lnB>
                      <a:noFill/>
                    </a:lnB>
                  </a:tcPr>
                </a:tc>
                <a:tc>
                  <a:txBody>
                    <a:bodyPr/>
                    <a:lstStyle/>
                    <a:p>
                      <a:pPr>
                        <a:spcAft>
                          <a:spcPts val="0"/>
                        </a:spcAft>
                      </a:pPr>
                      <a:r>
                        <a:rPr lang="el-GR" sz="1200" b="0" dirty="0">
                          <a:solidFill>
                            <a:schemeClr val="tx1"/>
                          </a:solidFill>
                          <a:effectLst/>
                          <a:latin typeface="Tahoma"/>
                          <a:ea typeface="Times New Roman"/>
                        </a:rPr>
                        <a:t>Βοηθά τη φυσιολογική γέννα </a:t>
                      </a:r>
                      <a:endParaRPr lang="el-GR" sz="1200" b="0" dirty="0">
                        <a:solidFill>
                          <a:schemeClr val="tx1"/>
                        </a:solidFill>
                        <a:effectLst/>
                        <a:latin typeface="Times New Roman"/>
                        <a:ea typeface="Times New Roman"/>
                      </a:endParaRPr>
                    </a:p>
                  </a:txBody>
                  <a:tcPr marL="0" marR="0" marT="0" marB="0" anchor="ctr">
                    <a:lnL>
                      <a:noFill/>
                    </a:lnL>
                    <a:lnR>
                      <a:noFill/>
                    </a:lnR>
                    <a:lnT>
                      <a:noFill/>
                    </a:lnT>
                    <a:lnB>
                      <a:noFill/>
                    </a:lnB>
                  </a:tcPr>
                </a:tc>
              </a:tr>
              <a:tr h="157205">
                <a:tc>
                  <a:txBody>
                    <a:bodyPr/>
                    <a:lstStyle/>
                    <a:p>
                      <a:pPr>
                        <a:spcAft>
                          <a:spcPts val="0"/>
                        </a:spcAft>
                      </a:pPr>
                      <a:r>
                        <a:rPr lang="el-GR" sz="900" b="0">
                          <a:solidFill>
                            <a:schemeClr val="tx1"/>
                          </a:solidFill>
                          <a:effectLst/>
                          <a:latin typeface="Times New Roman"/>
                          <a:ea typeface="Times New Roman"/>
                        </a:rPr>
                        <a:t> </a:t>
                      </a:r>
                    </a:p>
                  </a:txBody>
                  <a:tcPr marL="0" marR="0" marT="0" marB="0" anchor="ctr">
                    <a:lnL>
                      <a:noFill/>
                    </a:lnL>
                    <a:lnR>
                      <a:noFill/>
                    </a:lnR>
                    <a:lnT>
                      <a:noFill/>
                    </a:lnT>
                    <a:lnB>
                      <a:noFill/>
                    </a:lnB>
                  </a:tcPr>
                </a:tc>
                <a:tc>
                  <a:txBody>
                    <a:bodyPr/>
                    <a:lstStyle/>
                    <a:p>
                      <a:pPr>
                        <a:spcAft>
                          <a:spcPts val="0"/>
                        </a:spcAft>
                      </a:pPr>
                      <a:r>
                        <a:rPr lang="el-GR" sz="900" b="0" dirty="0">
                          <a:solidFill>
                            <a:schemeClr val="tx1"/>
                          </a:solidFill>
                          <a:effectLst/>
                          <a:latin typeface="Times New Roman"/>
                          <a:ea typeface="Times New Roman"/>
                        </a:rPr>
                        <a:t> </a:t>
                      </a:r>
                    </a:p>
                  </a:txBody>
                  <a:tcPr marL="0" marR="0" marT="0" marB="0" anchor="ctr">
                    <a:lnL>
                      <a:noFill/>
                    </a:lnL>
                    <a:lnR>
                      <a:noFill/>
                    </a:lnR>
                    <a:lnT>
                      <a:noFill/>
                    </a:lnT>
                    <a:lnB>
                      <a:noFill/>
                    </a:lnB>
                  </a:tcPr>
                </a:tc>
                <a:tc>
                  <a:txBody>
                    <a:bodyPr/>
                    <a:lstStyle/>
                    <a:p>
                      <a:pPr>
                        <a:spcAft>
                          <a:spcPts val="0"/>
                        </a:spcAft>
                      </a:pPr>
                      <a:r>
                        <a:rPr lang="el-GR" sz="900" b="0">
                          <a:solidFill>
                            <a:schemeClr val="tx1"/>
                          </a:solidFill>
                          <a:effectLst/>
                          <a:latin typeface="Times New Roman"/>
                          <a:ea typeface="Times New Roman"/>
                        </a:rPr>
                        <a:t> </a:t>
                      </a:r>
                    </a:p>
                  </a:txBody>
                  <a:tcPr marL="0" marR="0" marT="0" marB="0" anchor="ctr">
                    <a:lnL>
                      <a:noFill/>
                    </a:lnL>
                    <a:lnR>
                      <a:noFill/>
                    </a:lnR>
                    <a:lnT>
                      <a:noFill/>
                    </a:lnT>
                    <a:lnB>
                      <a:noFill/>
                    </a:lnB>
                  </a:tcPr>
                </a:tc>
                <a:tc>
                  <a:txBody>
                    <a:bodyPr/>
                    <a:lstStyle/>
                    <a:p>
                      <a:pPr>
                        <a:spcAft>
                          <a:spcPts val="0"/>
                        </a:spcAft>
                      </a:pPr>
                      <a:r>
                        <a:rPr lang="el-GR" sz="900" b="0" dirty="0">
                          <a:solidFill>
                            <a:schemeClr val="tx1"/>
                          </a:solidFill>
                          <a:effectLst/>
                          <a:latin typeface="Times New Roman"/>
                          <a:ea typeface="Times New Roman"/>
                        </a:rPr>
                        <a:t> </a:t>
                      </a:r>
                    </a:p>
                  </a:txBody>
                  <a:tcPr marL="0" marR="0" marT="0" marB="0" anchor="ctr">
                    <a:lnL>
                      <a:noFill/>
                    </a:lnL>
                    <a:lnR>
                      <a:noFill/>
                    </a:lnR>
                    <a:lnT>
                      <a:noFill/>
                    </a:lnT>
                    <a:lnB>
                      <a:noFill/>
                    </a:lnB>
                  </a:tcPr>
                </a:tc>
              </a:tr>
            </a:tbl>
          </a:graphicData>
        </a:graphic>
      </p:graphicFrame>
      <p:sp>
        <p:nvSpPr>
          <p:cNvPr id="5" name="Rectangle 3"/>
          <p:cNvSpPr>
            <a:spLocks noChangeArrowheads="1"/>
          </p:cNvSpPr>
          <p:nvPr/>
        </p:nvSpPr>
        <p:spPr bwMode="auto">
          <a:xfrm>
            <a:off x="2116138" y="15541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alt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7124487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06090"/>
          </a:xfrm>
        </p:spPr>
        <p:txBody>
          <a:bodyPr>
            <a:normAutofit fontScale="90000"/>
          </a:bodyPr>
          <a:lstStyle/>
          <a:p>
            <a:r>
              <a:rPr lang="el-GR" b="1" dirty="0" smtClean="0"/>
              <a:t>Ορμόνες 1/3</a:t>
            </a:r>
            <a:endParaRPr lang="el-GR" b="1" dirty="0"/>
          </a:p>
        </p:txBody>
      </p:sp>
      <p:sp>
        <p:nvSpPr>
          <p:cNvPr id="3" name="Θέση περιεχομένου 2"/>
          <p:cNvSpPr>
            <a:spLocks noGrp="1"/>
          </p:cNvSpPr>
          <p:nvPr>
            <p:ph idx="1"/>
          </p:nvPr>
        </p:nvSpPr>
        <p:spPr>
          <a:xfrm>
            <a:off x="323528" y="1124744"/>
            <a:ext cx="8712968" cy="5112568"/>
          </a:xfrm>
        </p:spPr>
        <p:txBody>
          <a:bodyPr>
            <a:normAutofit fontScale="92500" lnSpcReduction="10000"/>
          </a:bodyPr>
          <a:lstStyle/>
          <a:p>
            <a:r>
              <a:rPr lang="el-GR" dirty="0"/>
              <a:t>Οι ορμόνες είναι </a:t>
            </a:r>
            <a:r>
              <a:rPr lang="el-GR" b="1" dirty="0">
                <a:solidFill>
                  <a:schemeClr val="accent1">
                    <a:lumMod val="50000"/>
                  </a:schemeClr>
                </a:solidFill>
              </a:rPr>
              <a:t>χημικά </a:t>
            </a:r>
            <a:r>
              <a:rPr lang="el-GR" b="1" dirty="0" err="1">
                <a:solidFill>
                  <a:schemeClr val="accent1">
                    <a:lumMod val="50000"/>
                  </a:schemeClr>
                </a:solidFill>
              </a:rPr>
              <a:t>μηνυματοφόρα</a:t>
            </a:r>
            <a:r>
              <a:rPr lang="el-GR" b="1" dirty="0">
                <a:solidFill>
                  <a:schemeClr val="accent1">
                    <a:lumMod val="50000"/>
                  </a:schemeClr>
                </a:solidFill>
              </a:rPr>
              <a:t> μόρια </a:t>
            </a:r>
            <a:r>
              <a:rPr lang="el-GR" dirty="0"/>
              <a:t>που παράγονται σε ένα τμήμα του οργανισμού και μεταδίδονται σε ένα άλλο που μπορεί να βρίσκεται μακριά από το σημείο παραγωγής. </a:t>
            </a:r>
          </a:p>
          <a:p>
            <a:r>
              <a:rPr lang="el-GR" dirty="0" smtClean="0"/>
              <a:t>Εκκρίνονται </a:t>
            </a:r>
            <a:r>
              <a:rPr lang="el-GR" dirty="0"/>
              <a:t>από εξειδικευμένους </a:t>
            </a:r>
            <a:r>
              <a:rPr lang="el-GR" dirty="0" smtClean="0"/>
              <a:t>ιστούς (</a:t>
            </a:r>
            <a:r>
              <a:rPr lang="el-GR" dirty="0"/>
              <a:t>ενδοκρινείς αδένες) και ενεργούν σε κύτταρα-στόχους του ίδιου οργανισμού.</a:t>
            </a:r>
          </a:p>
          <a:p>
            <a:r>
              <a:rPr lang="el-GR" dirty="0" smtClean="0"/>
              <a:t>Αν </a:t>
            </a:r>
            <a:r>
              <a:rPr lang="el-GR" dirty="0"/>
              <a:t>και τα ορμονικά μόρια έρχονται σε επαφή με όλους τους ιστούς του σώματος, μόνο τα κύτταρα που περιέχουν υποδοχείς ειδικούς για την ορμόνη επηρεάζονται απ</a:t>
            </a:r>
            <a:r>
              <a:rPr lang="el-GR" dirty="0" smtClean="0"/>
              <a:t>’ αυτήν</a:t>
            </a:r>
            <a:r>
              <a:rPr lang="el-GR" dirty="0"/>
              <a:t>.</a:t>
            </a:r>
          </a:p>
          <a:p>
            <a:pPr>
              <a:buFont typeface="Wingdings" panose="05000000000000000000" pitchFamily="2" charset="2"/>
              <a:buChar char="Ø"/>
            </a:pPr>
            <a:endParaRPr lang="el-GR" dirty="0" smtClean="0"/>
          </a:p>
        </p:txBody>
      </p:sp>
    </p:spTree>
    <p:extLst>
      <p:ext uri="{BB962C8B-B14F-4D97-AF65-F5344CB8AC3E}">
        <p14:creationId xmlns:p14="http://schemas.microsoft.com/office/powerpoint/2010/main" val="33218610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922114"/>
          </a:xfrm>
        </p:spPr>
        <p:txBody>
          <a:bodyPr>
            <a:normAutofit/>
          </a:bodyPr>
          <a:lstStyle/>
          <a:p>
            <a:r>
              <a:rPr lang="el-GR" b="1" dirty="0" smtClean="0"/>
              <a:t>Ορμόνες</a:t>
            </a:r>
            <a:r>
              <a:rPr lang="en-US" b="1" dirty="0" smtClean="0"/>
              <a:t> </a:t>
            </a:r>
            <a:r>
              <a:rPr lang="el-GR" b="1" dirty="0" smtClean="0"/>
              <a:t>2</a:t>
            </a:r>
            <a:r>
              <a:rPr lang="en-US" b="1" dirty="0" smtClean="0"/>
              <a:t>/</a:t>
            </a:r>
            <a:r>
              <a:rPr lang="el-GR" b="1" dirty="0" smtClean="0"/>
              <a:t>3</a:t>
            </a:r>
            <a:endParaRPr lang="el-GR" b="1" dirty="0"/>
          </a:p>
        </p:txBody>
      </p:sp>
      <p:sp>
        <p:nvSpPr>
          <p:cNvPr id="3" name="Θέση περιεχομένου 2"/>
          <p:cNvSpPr>
            <a:spLocks noGrp="1"/>
          </p:cNvSpPr>
          <p:nvPr>
            <p:ph idx="1"/>
          </p:nvPr>
        </p:nvSpPr>
        <p:spPr>
          <a:xfrm>
            <a:off x="323528" y="1700808"/>
            <a:ext cx="8712968" cy="4536504"/>
          </a:xfrm>
        </p:spPr>
        <p:txBody>
          <a:bodyPr>
            <a:normAutofit/>
          </a:bodyPr>
          <a:lstStyle/>
          <a:p>
            <a:r>
              <a:rPr lang="el-GR" dirty="0" smtClean="0"/>
              <a:t>Κυκλοφορούν </a:t>
            </a:r>
            <a:r>
              <a:rPr lang="el-GR" dirty="0"/>
              <a:t>στο αίμα και μεταδίδουν  μηνύματα ή σήματα σε ειδικά μέρη του σώματος (λέγονται και στόχοι) που είναι φτιαγμένα να αποκρίνονται σε ελάχιστη ποσότητα ορμόνης. </a:t>
            </a:r>
            <a:endParaRPr lang="el-GR" dirty="0" smtClean="0"/>
          </a:p>
          <a:p>
            <a:r>
              <a:rPr lang="el-GR" dirty="0" smtClean="0"/>
              <a:t>Όταν </a:t>
            </a:r>
            <a:r>
              <a:rPr lang="el-GR" dirty="0"/>
              <a:t>οι ορμόνες μπαίνουν στο αίμα που περνάει τους αδένες που τις παράγουν, μιλάμε για </a:t>
            </a:r>
            <a:r>
              <a:rPr lang="el-GR" b="1" dirty="0"/>
              <a:t>ενδοκρινείς αδένες</a:t>
            </a:r>
            <a:r>
              <a:rPr lang="el-GR" dirty="0"/>
              <a:t>. </a:t>
            </a:r>
          </a:p>
        </p:txBody>
      </p:sp>
    </p:spTree>
    <p:extLst>
      <p:ext uri="{BB962C8B-B14F-4D97-AF65-F5344CB8AC3E}">
        <p14:creationId xmlns:p14="http://schemas.microsoft.com/office/powerpoint/2010/main" val="15369481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60648"/>
            <a:ext cx="8229600" cy="922114"/>
          </a:xfrm>
        </p:spPr>
        <p:txBody>
          <a:bodyPr>
            <a:normAutofit/>
          </a:bodyPr>
          <a:lstStyle/>
          <a:p>
            <a:r>
              <a:rPr lang="el-GR" b="1" dirty="0" smtClean="0"/>
              <a:t>Ορμόνες</a:t>
            </a:r>
            <a:r>
              <a:rPr lang="en-US" b="1" dirty="0" smtClean="0"/>
              <a:t> </a:t>
            </a:r>
            <a:r>
              <a:rPr lang="el-GR" b="1" dirty="0" smtClean="0"/>
              <a:t>3</a:t>
            </a:r>
            <a:r>
              <a:rPr lang="en-US" b="1" dirty="0" smtClean="0"/>
              <a:t>/</a:t>
            </a:r>
            <a:r>
              <a:rPr lang="el-GR" b="1" dirty="0" smtClean="0"/>
              <a:t>3</a:t>
            </a:r>
            <a:endParaRPr lang="el-GR" b="1" dirty="0"/>
          </a:p>
        </p:txBody>
      </p:sp>
      <p:sp>
        <p:nvSpPr>
          <p:cNvPr id="3" name="Θέση περιεχομένου 2"/>
          <p:cNvSpPr>
            <a:spLocks noGrp="1"/>
          </p:cNvSpPr>
          <p:nvPr>
            <p:ph idx="1"/>
          </p:nvPr>
        </p:nvSpPr>
        <p:spPr>
          <a:xfrm>
            <a:off x="323528" y="1340768"/>
            <a:ext cx="8712968" cy="4896544"/>
          </a:xfrm>
        </p:spPr>
        <p:txBody>
          <a:bodyPr>
            <a:normAutofit fontScale="92500" lnSpcReduction="10000"/>
          </a:bodyPr>
          <a:lstStyle/>
          <a:p>
            <a:r>
              <a:rPr lang="el-GR" dirty="0"/>
              <a:t>Επειδή το ποσό της ορμόνης που παράγεται από ένα ενδοκρινή αδένα είναι γενικά πολύ μικρό, </a:t>
            </a:r>
            <a:r>
              <a:rPr lang="el-GR" dirty="0">
                <a:solidFill>
                  <a:schemeClr val="accent1">
                    <a:lumMod val="50000"/>
                  </a:schemeClr>
                </a:solidFill>
              </a:rPr>
              <a:t>η συγκέντρωσή της στο αίμα παραμένει χαμηλή</a:t>
            </a:r>
            <a:r>
              <a:rPr lang="el-GR" dirty="0"/>
              <a:t>. Τα κύτταρα στόχοι όμως είναι ιδιαίτερα ευαίσθητα στην ορμόνη</a:t>
            </a:r>
            <a:r>
              <a:rPr lang="el-GR" dirty="0" smtClean="0"/>
              <a:t>.</a:t>
            </a:r>
          </a:p>
          <a:p>
            <a:r>
              <a:rPr lang="el-GR" dirty="0" smtClean="0"/>
              <a:t>Επειδή </a:t>
            </a:r>
            <a:r>
              <a:rPr lang="el-GR" dirty="0">
                <a:solidFill>
                  <a:schemeClr val="accent1">
                    <a:lumMod val="50000"/>
                  </a:schemeClr>
                </a:solidFill>
              </a:rPr>
              <a:t>η έκκριση και η κυκλοφορία ορμονών είναι σχετικά αργές πορείες</a:t>
            </a:r>
            <a:r>
              <a:rPr lang="el-GR" dirty="0"/>
              <a:t>, τα ενδοκρινή συστήματα είναι κατάλληλα για ρυθμιστικές λειτουργίες διαρκείας λεπτών, ωρών ή </a:t>
            </a:r>
            <a:r>
              <a:rPr lang="el-GR" dirty="0" smtClean="0"/>
              <a:t>ημερών (</a:t>
            </a:r>
            <a:r>
              <a:rPr lang="el-GR" dirty="0"/>
              <a:t>π.χ. έλεγχος σεξουαλικής δραστηριότητας, αναπαραγωγικών κύκλων, ρύθμιση σακχάρου κ.α</a:t>
            </a:r>
            <a:r>
              <a:rPr lang="el-GR" dirty="0" smtClean="0"/>
              <a:t>.)</a:t>
            </a:r>
            <a:endParaRPr lang="el-GR" dirty="0"/>
          </a:p>
        </p:txBody>
      </p:sp>
    </p:spTree>
    <p:extLst>
      <p:ext uri="{BB962C8B-B14F-4D97-AF65-F5344CB8AC3E}">
        <p14:creationId xmlns:p14="http://schemas.microsoft.com/office/powerpoint/2010/main" val="18106013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922114"/>
          </a:xfrm>
        </p:spPr>
        <p:txBody>
          <a:bodyPr>
            <a:normAutofit/>
          </a:bodyPr>
          <a:lstStyle/>
          <a:p>
            <a:r>
              <a:rPr lang="el-GR" b="1" dirty="0"/>
              <a:t>Χαρακτηριστικά των </a:t>
            </a:r>
            <a:r>
              <a:rPr lang="el-GR" b="1" dirty="0" smtClean="0"/>
              <a:t>ορμονών</a:t>
            </a:r>
            <a:endParaRPr lang="el-GR" b="1" dirty="0"/>
          </a:p>
        </p:txBody>
      </p:sp>
      <p:sp>
        <p:nvSpPr>
          <p:cNvPr id="3" name="Θέση περιεχομένου 2"/>
          <p:cNvSpPr>
            <a:spLocks noGrp="1"/>
          </p:cNvSpPr>
          <p:nvPr>
            <p:ph idx="1"/>
          </p:nvPr>
        </p:nvSpPr>
        <p:spPr>
          <a:xfrm>
            <a:off x="323528" y="1268760"/>
            <a:ext cx="8712968" cy="4968552"/>
          </a:xfrm>
        </p:spPr>
        <p:txBody>
          <a:bodyPr>
            <a:normAutofit/>
          </a:bodyPr>
          <a:lstStyle/>
          <a:p>
            <a:pPr marL="914400" lvl="1" indent="-514350">
              <a:buFont typeface="+mj-lt"/>
              <a:buAutoNum type="arabicPeriod"/>
            </a:pPr>
            <a:r>
              <a:rPr lang="el-GR" dirty="0" smtClean="0"/>
              <a:t>Παράγονται </a:t>
            </a:r>
            <a:r>
              <a:rPr lang="el-GR" dirty="0"/>
              <a:t>και εκκρίνονται στην κυκλοφορία από ενδοκρινή κύτταρα σε ίχνη.</a:t>
            </a:r>
          </a:p>
          <a:p>
            <a:pPr marL="914400" lvl="1" indent="-514350">
              <a:buFont typeface="+mj-lt"/>
              <a:buAutoNum type="arabicPeriod"/>
            </a:pPr>
            <a:r>
              <a:rPr lang="el-GR" dirty="0" smtClean="0"/>
              <a:t>Μεταφέρονται </a:t>
            </a:r>
            <a:r>
              <a:rPr lang="el-GR" dirty="0"/>
              <a:t>από το αίμα στους ιστούς-στόχους.</a:t>
            </a:r>
          </a:p>
          <a:p>
            <a:pPr marL="914400" lvl="1" indent="-514350">
              <a:buFont typeface="+mj-lt"/>
              <a:buAutoNum type="arabicPeriod"/>
            </a:pPr>
            <a:r>
              <a:rPr lang="el-GR" dirty="0" smtClean="0"/>
              <a:t>Αντιδρούν </a:t>
            </a:r>
            <a:r>
              <a:rPr lang="el-GR" dirty="0"/>
              <a:t>με ειδικούς υποδοχείς που βρίσκονται στα κύτταρα στόχους.</a:t>
            </a:r>
          </a:p>
          <a:p>
            <a:pPr marL="914400" lvl="1" indent="-514350">
              <a:buFont typeface="+mj-lt"/>
              <a:buAutoNum type="arabicPeriod"/>
            </a:pPr>
            <a:r>
              <a:rPr lang="el-GR" dirty="0" smtClean="0"/>
              <a:t>Ενεργούν </a:t>
            </a:r>
            <a:r>
              <a:rPr lang="el-GR" dirty="0"/>
              <a:t>σε καταλυτικές ποσότητες, προκαλώντας συχνά την ενεργοποίηση ειδικών ενζύμων.</a:t>
            </a:r>
          </a:p>
          <a:p>
            <a:pPr marL="914400" lvl="1" indent="-514350">
              <a:buFont typeface="+mj-lt"/>
              <a:buAutoNum type="arabicPeriod"/>
            </a:pPr>
            <a:r>
              <a:rPr lang="el-GR" dirty="0" smtClean="0"/>
              <a:t>Μια </a:t>
            </a:r>
            <a:r>
              <a:rPr lang="el-GR" dirty="0"/>
              <a:t>ορμόνη μπορεί να έχει πολλαπλές επιδράσεις πάνω στον ίδιο ιστό-στόχο</a:t>
            </a:r>
            <a:r>
              <a:rPr lang="el-GR" dirty="0" smtClean="0"/>
              <a:t>.</a:t>
            </a:r>
            <a:endParaRPr lang="el-GR" dirty="0"/>
          </a:p>
        </p:txBody>
      </p:sp>
    </p:spTree>
    <p:extLst>
      <p:ext uri="{BB962C8B-B14F-4D97-AF65-F5344CB8AC3E}">
        <p14:creationId xmlns:p14="http://schemas.microsoft.com/office/powerpoint/2010/main" val="34709992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21196" y="116632"/>
            <a:ext cx="8229600" cy="1152128"/>
          </a:xfrm>
        </p:spPr>
        <p:txBody>
          <a:bodyPr>
            <a:normAutofit fontScale="90000"/>
          </a:bodyPr>
          <a:lstStyle/>
          <a:p>
            <a:r>
              <a:rPr lang="el-GR" b="1" dirty="0" smtClean="0"/>
              <a:t>Οι ορμόνες των γονάδων  </a:t>
            </a:r>
            <a:br>
              <a:rPr lang="el-GR" b="1" dirty="0" smtClean="0"/>
            </a:br>
            <a:r>
              <a:rPr lang="el-GR" b="1" dirty="0" smtClean="0"/>
              <a:t>ή γεννητικές ορμόνες </a:t>
            </a:r>
            <a:r>
              <a:rPr lang="el-GR" b="1" dirty="0" smtClean="0"/>
              <a:t>1/3</a:t>
            </a:r>
            <a:endParaRPr lang="el-GR" b="1" dirty="0"/>
          </a:p>
        </p:txBody>
      </p:sp>
      <p:sp>
        <p:nvSpPr>
          <p:cNvPr id="3" name="Θέση περιεχομένου 2"/>
          <p:cNvSpPr>
            <a:spLocks noGrp="1"/>
          </p:cNvSpPr>
          <p:nvPr>
            <p:ph idx="1"/>
          </p:nvPr>
        </p:nvSpPr>
        <p:spPr>
          <a:xfrm>
            <a:off x="179512" y="1340768"/>
            <a:ext cx="8712968" cy="4968552"/>
          </a:xfrm>
        </p:spPr>
        <p:txBody>
          <a:bodyPr>
            <a:normAutofit fontScale="85000" lnSpcReduction="10000"/>
          </a:bodyPr>
          <a:lstStyle/>
          <a:p>
            <a:r>
              <a:rPr lang="el-GR" dirty="0" smtClean="0"/>
              <a:t>Οι </a:t>
            </a:r>
            <a:r>
              <a:rPr lang="el-GR" dirty="0"/>
              <a:t>γεννητικές ορμόνες παράγουν στον άντρα  στους </a:t>
            </a:r>
            <a:r>
              <a:rPr lang="el-GR" dirty="0" smtClean="0"/>
              <a:t>όρχεις (</a:t>
            </a:r>
            <a:r>
              <a:rPr lang="el-GR" dirty="0"/>
              <a:t>τεστοστερόνη) και στις γυναίκες στις </a:t>
            </a:r>
            <a:r>
              <a:rPr lang="el-GR" dirty="0" smtClean="0"/>
              <a:t>ωοθήκες (</a:t>
            </a:r>
            <a:r>
              <a:rPr lang="el-GR" dirty="0"/>
              <a:t>οιστρογόνα και προγεστερόνη), ενώ μικρές ποσότητες ανδρογόνων και οιστρογόνων παράγονται και στα δυο φύλα από τον φλοιό των επινεφριδίων</a:t>
            </a:r>
            <a:r>
              <a:rPr lang="el-GR" dirty="0" smtClean="0"/>
              <a:t>.</a:t>
            </a:r>
          </a:p>
          <a:p>
            <a:r>
              <a:rPr lang="el-GR" dirty="0" smtClean="0"/>
              <a:t>Η </a:t>
            </a:r>
            <a:r>
              <a:rPr lang="el-GR" dirty="0"/>
              <a:t>έκκριση  των γεννητικών ορμονών γίνεται κάτω από τον έλεγχο της υπόφυσης. </a:t>
            </a:r>
            <a:endParaRPr lang="el-GR" dirty="0" smtClean="0"/>
          </a:p>
          <a:p>
            <a:r>
              <a:rPr lang="el-GR" dirty="0" smtClean="0"/>
              <a:t>Για </a:t>
            </a:r>
            <a:r>
              <a:rPr lang="el-GR" dirty="0"/>
              <a:t>το σκοπό αυτό η υπόφυση εκκρίνει τις </a:t>
            </a:r>
            <a:r>
              <a:rPr lang="el-GR" dirty="0" err="1"/>
              <a:t>γοναδοτρόπους</a:t>
            </a:r>
            <a:r>
              <a:rPr lang="el-GR" dirty="0"/>
              <a:t> </a:t>
            </a:r>
            <a:r>
              <a:rPr lang="el-GR" dirty="0" smtClean="0"/>
              <a:t>ορμόνες (</a:t>
            </a:r>
            <a:r>
              <a:rPr lang="el-GR" dirty="0" err="1"/>
              <a:t>ωοθυλακιοτρόπο</a:t>
            </a:r>
            <a:r>
              <a:rPr lang="el-GR" dirty="0"/>
              <a:t> και </a:t>
            </a:r>
            <a:r>
              <a:rPr lang="el-GR" dirty="0" err="1"/>
              <a:t>ωχρινοτρόπο</a:t>
            </a:r>
            <a:r>
              <a:rPr lang="el-GR" dirty="0"/>
              <a:t>). Με τη σειρά της η έκκριση των </a:t>
            </a:r>
            <a:r>
              <a:rPr lang="el-GR" dirty="0" err="1"/>
              <a:t>γοναδοτροπινών</a:t>
            </a:r>
            <a:r>
              <a:rPr lang="el-GR" dirty="0"/>
              <a:t> ελέγχεται από τον υποθάλαμο, ενώ ο υποθάλαμος </a:t>
            </a:r>
            <a:r>
              <a:rPr lang="el-GR" dirty="0" err="1"/>
              <a:t>αναστέλεται</a:t>
            </a:r>
            <a:r>
              <a:rPr lang="el-GR" dirty="0"/>
              <a:t> από την επίδραση μεγάλων ποσοτήτων γεννητικών ορμονών.</a:t>
            </a:r>
          </a:p>
          <a:p>
            <a:endParaRPr lang="el-GR" dirty="0"/>
          </a:p>
        </p:txBody>
      </p:sp>
    </p:spTree>
    <p:extLst>
      <p:ext uri="{BB962C8B-B14F-4D97-AF65-F5344CB8AC3E}">
        <p14:creationId xmlns:p14="http://schemas.microsoft.com/office/powerpoint/2010/main" val="21250876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51520" y="1381552"/>
            <a:ext cx="8712968" cy="4999776"/>
          </a:xfrm>
        </p:spPr>
        <p:txBody>
          <a:bodyPr>
            <a:normAutofit fontScale="92500" lnSpcReduction="20000"/>
          </a:bodyPr>
          <a:lstStyle/>
          <a:p>
            <a:r>
              <a:rPr lang="el-GR" dirty="0" smtClean="0"/>
              <a:t>Η </a:t>
            </a:r>
            <a:r>
              <a:rPr lang="el-GR" dirty="0"/>
              <a:t>ανάπτυξη των όρχεων έχει σαν αποτέλεσμα έκκριση τεστοστερόνης και η παρουσία τεστοστερόνης την ανάπτυξη ανδρικών οργάνων άρρενος. Δηλ. </a:t>
            </a:r>
            <a:r>
              <a:rPr lang="el-GR" dirty="0">
                <a:solidFill>
                  <a:schemeClr val="accent1">
                    <a:lumMod val="50000"/>
                  </a:schemeClr>
                </a:solidFill>
              </a:rPr>
              <a:t>ο καθοριστικός παράγοντας για την ανάπτυξη ανδρικών ή γυναικείων γεννητικών οργάνων και χαρακτηριστικών είναι η παρουσία ή η απουσία στο έμβρυο τεστοστερόνης</a:t>
            </a:r>
            <a:r>
              <a:rPr lang="el-GR" dirty="0" smtClean="0">
                <a:solidFill>
                  <a:schemeClr val="accent1">
                    <a:lumMod val="50000"/>
                  </a:schemeClr>
                </a:solidFill>
              </a:rPr>
              <a:t>.</a:t>
            </a:r>
          </a:p>
          <a:p>
            <a:r>
              <a:rPr lang="el-GR" dirty="0" smtClean="0"/>
              <a:t>Οι </a:t>
            </a:r>
            <a:r>
              <a:rPr lang="el-GR" dirty="0"/>
              <a:t>γεννητικές ορμόνες παράγουν στον άντρα  στους </a:t>
            </a:r>
            <a:r>
              <a:rPr lang="el-GR" dirty="0" smtClean="0"/>
              <a:t>όρχεις (</a:t>
            </a:r>
            <a:r>
              <a:rPr lang="el-GR" dirty="0"/>
              <a:t>τεστοστερόνη) και στις γυναίκες στις </a:t>
            </a:r>
            <a:r>
              <a:rPr lang="el-GR" dirty="0" smtClean="0"/>
              <a:t>ωοθήκες (</a:t>
            </a:r>
            <a:r>
              <a:rPr lang="el-GR" dirty="0"/>
              <a:t>οιστρογόνα και προγεστερόνη), ενώ μικρές ποσότητες ανδρογόνων και οιστρογόνων παράγονται και στα δυο φύλα από τον φλοιό των επινεφριδίων</a:t>
            </a:r>
            <a:r>
              <a:rPr lang="el-GR" dirty="0" smtClean="0"/>
              <a:t>.</a:t>
            </a:r>
          </a:p>
        </p:txBody>
      </p:sp>
      <p:sp>
        <p:nvSpPr>
          <p:cNvPr id="5" name="Τίτλος 1"/>
          <p:cNvSpPr>
            <a:spLocks noGrp="1"/>
          </p:cNvSpPr>
          <p:nvPr>
            <p:ph type="title"/>
          </p:nvPr>
        </p:nvSpPr>
        <p:spPr>
          <a:xfrm>
            <a:off x="421196" y="116632"/>
            <a:ext cx="8229600" cy="1152128"/>
          </a:xfrm>
        </p:spPr>
        <p:txBody>
          <a:bodyPr>
            <a:normAutofit fontScale="90000"/>
          </a:bodyPr>
          <a:lstStyle/>
          <a:p>
            <a:r>
              <a:rPr lang="el-GR" b="1" dirty="0" smtClean="0"/>
              <a:t>Οι ορμόνες των γονάδων  </a:t>
            </a:r>
            <a:br>
              <a:rPr lang="el-GR" b="1" dirty="0" smtClean="0"/>
            </a:br>
            <a:r>
              <a:rPr lang="el-GR" b="1" dirty="0" smtClean="0"/>
              <a:t>ή γεννητικές ορμόνες </a:t>
            </a:r>
            <a:r>
              <a:rPr lang="el-GR" b="1" dirty="0" smtClean="0"/>
              <a:t> 2/3</a:t>
            </a:r>
            <a:endParaRPr lang="el-GR" b="1" dirty="0"/>
          </a:p>
        </p:txBody>
      </p:sp>
    </p:spTree>
    <p:extLst>
      <p:ext uri="{BB962C8B-B14F-4D97-AF65-F5344CB8AC3E}">
        <p14:creationId xmlns:p14="http://schemas.microsoft.com/office/powerpoint/2010/main" val="10664632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484784"/>
            <a:ext cx="8712968" cy="4824536"/>
          </a:xfrm>
        </p:spPr>
        <p:txBody>
          <a:bodyPr>
            <a:normAutofit fontScale="92500" lnSpcReduction="20000"/>
          </a:bodyPr>
          <a:lstStyle/>
          <a:p>
            <a:r>
              <a:rPr lang="el-GR" dirty="0" smtClean="0"/>
              <a:t>Με </a:t>
            </a:r>
            <a:r>
              <a:rPr lang="el-GR" dirty="0"/>
              <a:t>βάση μελέτες σε ζώα οι ερευνητές κατέληξαν στο συμπέρασμα ότι, </a:t>
            </a:r>
            <a:r>
              <a:rPr lang="el-GR" b="1" dirty="0"/>
              <a:t>εφόσον υπάρχουν ανδρογόνα στην κρίσιμη εμβρυϊκή και </a:t>
            </a:r>
            <a:r>
              <a:rPr lang="el-GR" b="1" dirty="0" err="1"/>
              <a:t>μετεμβρυϊκή</a:t>
            </a:r>
            <a:r>
              <a:rPr lang="el-GR" b="1" dirty="0"/>
              <a:t> περίοδο ο υποθάλαμος αναπτύσσει  «κυκλώματα» που καθορίζουν το άρρεν πρότυπο σεξουαλικής και ορμονικής συμπεριφοράς</a:t>
            </a:r>
            <a:r>
              <a:rPr lang="el-GR" dirty="0"/>
              <a:t>. </a:t>
            </a:r>
            <a:endParaRPr lang="el-GR" dirty="0" smtClean="0"/>
          </a:p>
          <a:p>
            <a:r>
              <a:rPr lang="el-GR" dirty="0" smtClean="0"/>
              <a:t>Όταν </a:t>
            </a:r>
            <a:r>
              <a:rPr lang="el-GR" dirty="0"/>
              <a:t>λείπουν τα ανδρογόνα την αντίστοιχη περίοδο τα «κυκλώματα» του υποθαλάμου παραμένουν σε λειτουργία θήλεος.</a:t>
            </a:r>
          </a:p>
          <a:p>
            <a:r>
              <a:rPr lang="el-GR" dirty="0" smtClean="0"/>
              <a:t>Παρόμοια </a:t>
            </a:r>
            <a:r>
              <a:rPr lang="el-GR" dirty="0"/>
              <a:t>αποτελέσματα με αυτά που προκύπτουν σε ζώα έχουμε και από την μελέτη ανθρώπων με εκ γενετής ανωμαλίες στο ενδοκρινικό </a:t>
            </a:r>
            <a:r>
              <a:rPr lang="el-GR" dirty="0" smtClean="0"/>
              <a:t>σύστημα.</a:t>
            </a:r>
            <a:endParaRPr lang="el-GR" dirty="0"/>
          </a:p>
          <a:p>
            <a:endParaRPr lang="el-GR" dirty="0"/>
          </a:p>
        </p:txBody>
      </p:sp>
      <p:sp>
        <p:nvSpPr>
          <p:cNvPr id="5" name="Τίτλος 1"/>
          <p:cNvSpPr>
            <a:spLocks noGrp="1"/>
          </p:cNvSpPr>
          <p:nvPr>
            <p:ph type="title"/>
          </p:nvPr>
        </p:nvSpPr>
        <p:spPr>
          <a:xfrm>
            <a:off x="421196" y="116632"/>
            <a:ext cx="8229600" cy="1152128"/>
          </a:xfrm>
        </p:spPr>
        <p:txBody>
          <a:bodyPr>
            <a:normAutofit fontScale="90000"/>
          </a:bodyPr>
          <a:lstStyle/>
          <a:p>
            <a:r>
              <a:rPr lang="el-GR" b="1" dirty="0" smtClean="0"/>
              <a:t>Οι ορμόνες των γονάδων  </a:t>
            </a:r>
            <a:br>
              <a:rPr lang="el-GR" b="1" dirty="0" smtClean="0"/>
            </a:br>
            <a:r>
              <a:rPr lang="el-GR" b="1" dirty="0" smtClean="0"/>
              <a:t>ή γεννητικές ορμόνες </a:t>
            </a:r>
            <a:r>
              <a:rPr lang="el-GR" b="1" dirty="0" smtClean="0"/>
              <a:t> 3/3</a:t>
            </a:r>
            <a:endParaRPr lang="el-GR" b="1" dirty="0"/>
          </a:p>
        </p:txBody>
      </p:sp>
    </p:spTree>
    <p:extLst>
      <p:ext uri="{BB962C8B-B14F-4D97-AF65-F5344CB8AC3E}">
        <p14:creationId xmlns:p14="http://schemas.microsoft.com/office/powerpoint/2010/main" val="30821360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871700" y="764704"/>
            <a:ext cx="5328592" cy="5631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Τίτλος 1"/>
          <p:cNvSpPr>
            <a:spLocks noGrp="1"/>
          </p:cNvSpPr>
          <p:nvPr>
            <p:ph type="title"/>
          </p:nvPr>
        </p:nvSpPr>
        <p:spPr>
          <a:xfrm>
            <a:off x="421196" y="116632"/>
            <a:ext cx="8229600" cy="504056"/>
          </a:xfrm>
        </p:spPr>
        <p:txBody>
          <a:bodyPr>
            <a:normAutofit fontScale="90000"/>
          </a:bodyPr>
          <a:lstStyle/>
          <a:p>
            <a:r>
              <a:rPr lang="el-GR" b="1" dirty="0" smtClean="0"/>
              <a:t>Οι επιδράσεις των ορμονών</a:t>
            </a:r>
            <a:endParaRPr lang="el-GR" b="1" dirty="0"/>
          </a:p>
        </p:txBody>
      </p:sp>
    </p:spTree>
    <p:extLst>
      <p:ext uri="{BB962C8B-B14F-4D97-AF65-F5344CB8AC3E}">
        <p14:creationId xmlns:p14="http://schemas.microsoft.com/office/powerpoint/2010/main" val="24074591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922114"/>
          </a:xfrm>
        </p:spPr>
        <p:txBody>
          <a:bodyPr>
            <a:normAutofit/>
          </a:bodyPr>
          <a:lstStyle/>
          <a:p>
            <a:r>
              <a:rPr lang="el-GR" b="1" dirty="0" smtClean="0"/>
              <a:t>Ορμόνες και συμπεριφορά 1/2</a:t>
            </a:r>
            <a:endParaRPr lang="el-GR" b="1" dirty="0"/>
          </a:p>
        </p:txBody>
      </p:sp>
      <p:sp>
        <p:nvSpPr>
          <p:cNvPr id="3" name="Θέση περιεχομένου 2"/>
          <p:cNvSpPr>
            <a:spLocks noGrp="1"/>
          </p:cNvSpPr>
          <p:nvPr>
            <p:ph idx="1"/>
          </p:nvPr>
        </p:nvSpPr>
        <p:spPr/>
        <p:txBody>
          <a:bodyPr>
            <a:normAutofit/>
          </a:bodyPr>
          <a:lstStyle/>
          <a:p>
            <a:r>
              <a:rPr lang="el-GR" b="1" dirty="0">
                <a:solidFill>
                  <a:schemeClr val="accent1">
                    <a:lumMod val="50000"/>
                  </a:schemeClr>
                </a:solidFill>
              </a:rPr>
              <a:t>Οι ορμόνες μας κυβερνούν</a:t>
            </a:r>
            <a:r>
              <a:rPr lang="el-GR" dirty="0"/>
              <a:t>, </a:t>
            </a:r>
            <a:r>
              <a:rPr lang="el-GR" dirty="0" smtClean="0"/>
              <a:t>επηρεάζοντας τη συμπεριφορά μας, και αλλάζοντάς </a:t>
            </a:r>
            <a:r>
              <a:rPr lang="el-GR" dirty="0"/>
              <a:t>μας σε κάθε δεκαετία της ζωής μας</a:t>
            </a:r>
            <a:r>
              <a:rPr lang="el-GR" dirty="0" smtClean="0"/>
              <a:t>.</a:t>
            </a:r>
          </a:p>
          <a:p>
            <a:r>
              <a:rPr lang="el-GR" dirty="0" smtClean="0"/>
              <a:t>Λειτουργούν </a:t>
            </a:r>
            <a:r>
              <a:rPr lang="el-GR" dirty="0"/>
              <a:t>ως φίλτρα νεότητας, ενέργειας και ερωτικής διάθεσης, ελέγχουν σε μεγάλο βαθμό τον τρόπο που αντιδρούμε </a:t>
            </a:r>
            <a:r>
              <a:rPr lang="el-GR" dirty="0" smtClean="0"/>
              <a:t>στα </a:t>
            </a:r>
            <a:r>
              <a:rPr lang="el-GR" dirty="0"/>
              <a:t>ερεθίσματα του περιβάλλοντος και είναι υπεύθυνες για το πώς αισθανόμαστε. </a:t>
            </a:r>
            <a:endParaRPr lang="el-GR" dirty="0" smtClean="0"/>
          </a:p>
        </p:txBody>
      </p:sp>
    </p:spTree>
    <p:extLst>
      <p:ext uri="{BB962C8B-B14F-4D97-AF65-F5344CB8AC3E}">
        <p14:creationId xmlns:p14="http://schemas.microsoft.com/office/powerpoint/2010/main" val="38297521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Σκοποί  ενότητας</a:t>
            </a:r>
            <a:endParaRPr lang="el-GR" b="1" dirty="0"/>
          </a:p>
        </p:txBody>
      </p:sp>
      <p:sp>
        <p:nvSpPr>
          <p:cNvPr id="3" name="Content Placeholder 2"/>
          <p:cNvSpPr>
            <a:spLocks noGrp="1"/>
          </p:cNvSpPr>
          <p:nvPr>
            <p:ph idx="1"/>
          </p:nvPr>
        </p:nvSpPr>
        <p:spPr>
          <a:xfrm>
            <a:off x="395536" y="1556792"/>
            <a:ext cx="8136904" cy="4525963"/>
          </a:xfrm>
        </p:spPr>
        <p:txBody>
          <a:bodyPr>
            <a:normAutofit/>
          </a:bodyPr>
          <a:lstStyle/>
          <a:p>
            <a:pPr marL="400050" lvl="1"/>
            <a:r>
              <a:rPr lang="el-GR" dirty="0" smtClean="0"/>
              <a:t>Γνωριμία με τις ορμόνες και το ενδοκρινικό σύστημα</a:t>
            </a:r>
          </a:p>
          <a:p>
            <a:pPr marL="400050" lvl="1"/>
            <a:r>
              <a:rPr lang="el-GR" dirty="0" smtClean="0"/>
              <a:t>Μελέτη των επιδράσεων του </a:t>
            </a:r>
            <a:r>
              <a:rPr lang="el-GR" dirty="0"/>
              <a:t>ενδοκρινικού συστήματος με τη συμπεριφορά </a:t>
            </a:r>
          </a:p>
        </p:txBody>
      </p:sp>
    </p:spTree>
    <p:extLst>
      <p:ext uri="{BB962C8B-B14F-4D97-AF65-F5344CB8AC3E}">
        <p14:creationId xmlns:p14="http://schemas.microsoft.com/office/powerpoint/2010/main" val="9054703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268760"/>
            <a:ext cx="8568952" cy="4968552"/>
          </a:xfrm>
        </p:spPr>
        <p:txBody>
          <a:bodyPr>
            <a:normAutofit fontScale="92500" lnSpcReduction="10000"/>
          </a:bodyPr>
          <a:lstStyle/>
          <a:p>
            <a:r>
              <a:rPr lang="el-GR" dirty="0"/>
              <a:t>Η παραγωγή της </a:t>
            </a:r>
            <a:r>
              <a:rPr lang="el-GR" dirty="0">
                <a:solidFill>
                  <a:schemeClr val="accent1">
                    <a:lumMod val="50000"/>
                  </a:schemeClr>
                </a:solidFill>
              </a:rPr>
              <a:t>αυξητικής ορμόνης </a:t>
            </a:r>
            <a:r>
              <a:rPr lang="el-GR" dirty="0"/>
              <a:t>από τον οργανισμό μειώνεται συνεχώς μετά την ηλικία των 25 ετών, με αποτέλεσμα, όταν φτάσουμε στο 65ο έτος της ηλικίας μας, να έχει πέσει στο 1/3 των αρχικών της επιπέδων</a:t>
            </a:r>
            <a:r>
              <a:rPr lang="el-GR" dirty="0" smtClean="0"/>
              <a:t>.</a:t>
            </a:r>
          </a:p>
          <a:p>
            <a:r>
              <a:rPr lang="el-GR" dirty="0" smtClean="0"/>
              <a:t>Η </a:t>
            </a:r>
            <a:r>
              <a:rPr lang="el-GR" dirty="0" err="1">
                <a:solidFill>
                  <a:schemeClr val="accent1">
                    <a:lumMod val="50000"/>
                  </a:schemeClr>
                </a:solidFill>
              </a:rPr>
              <a:t>ωκυτοκίνη</a:t>
            </a:r>
            <a:r>
              <a:rPr lang="el-GR" dirty="0"/>
              <a:t>, η λεγόμενη «ορμόνη της αγάπης», αυξάνεται όχι μόνο κατά τη διάρκεια του τοκετού και του θηλασμού, αλλά και όταν φιλιόμαστε, αγκαλιαζόμαστε ή κάνουμε σεξ</a:t>
            </a:r>
            <a:r>
              <a:rPr lang="el-GR" dirty="0" smtClean="0"/>
              <a:t>.</a:t>
            </a:r>
          </a:p>
          <a:p>
            <a:r>
              <a:rPr lang="el-GR" dirty="0" smtClean="0"/>
              <a:t>Τα </a:t>
            </a:r>
            <a:r>
              <a:rPr lang="el-GR" dirty="0"/>
              <a:t>νεύρα συνδέονται με τη </a:t>
            </a:r>
            <a:r>
              <a:rPr lang="el-GR" dirty="0" err="1">
                <a:solidFill>
                  <a:schemeClr val="accent1">
                    <a:lumMod val="50000"/>
                  </a:schemeClr>
                </a:solidFill>
              </a:rPr>
              <a:t>σεροτονίνη</a:t>
            </a:r>
            <a:r>
              <a:rPr lang="el-GR" dirty="0"/>
              <a:t>, ο ύπνος με τη </a:t>
            </a:r>
            <a:r>
              <a:rPr lang="el-GR" dirty="0" err="1">
                <a:solidFill>
                  <a:schemeClr val="accent1">
                    <a:lumMod val="50000"/>
                  </a:schemeClr>
                </a:solidFill>
              </a:rPr>
              <a:t>μελατονίνη</a:t>
            </a:r>
            <a:r>
              <a:rPr lang="el-GR" dirty="0"/>
              <a:t> και το βάρος με τη </a:t>
            </a:r>
            <a:r>
              <a:rPr lang="el-GR" dirty="0" err="1">
                <a:solidFill>
                  <a:schemeClr val="accent1">
                    <a:lumMod val="50000"/>
                  </a:schemeClr>
                </a:solidFill>
              </a:rPr>
              <a:t>λεπτίνη</a:t>
            </a:r>
            <a:r>
              <a:rPr lang="el-GR" dirty="0"/>
              <a:t>. </a:t>
            </a:r>
            <a:endParaRPr lang="el-GR" dirty="0" smtClean="0"/>
          </a:p>
          <a:p>
            <a:endParaRPr lang="el-GR" dirty="0"/>
          </a:p>
          <a:p>
            <a:endParaRPr lang="el-GR" dirty="0"/>
          </a:p>
        </p:txBody>
      </p:sp>
      <p:sp>
        <p:nvSpPr>
          <p:cNvPr id="5" name="Τίτλος 1"/>
          <p:cNvSpPr>
            <a:spLocks noGrp="1"/>
          </p:cNvSpPr>
          <p:nvPr>
            <p:ph type="title"/>
          </p:nvPr>
        </p:nvSpPr>
        <p:spPr>
          <a:xfrm>
            <a:off x="493204" y="188640"/>
            <a:ext cx="8229600" cy="922114"/>
          </a:xfrm>
        </p:spPr>
        <p:txBody>
          <a:bodyPr>
            <a:normAutofit/>
          </a:bodyPr>
          <a:lstStyle/>
          <a:p>
            <a:r>
              <a:rPr lang="el-GR" b="1" dirty="0" smtClean="0"/>
              <a:t>Ορμόνες και συμπεριφορά 2/2</a:t>
            </a:r>
            <a:endParaRPr lang="el-GR" b="1" dirty="0"/>
          </a:p>
        </p:txBody>
      </p:sp>
    </p:spTree>
    <p:extLst>
      <p:ext uri="{BB962C8B-B14F-4D97-AF65-F5344CB8AC3E}">
        <p14:creationId xmlns:p14="http://schemas.microsoft.com/office/powerpoint/2010/main" val="29340902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78098"/>
          </a:xfrm>
        </p:spPr>
        <p:txBody>
          <a:bodyPr>
            <a:normAutofit/>
          </a:bodyPr>
          <a:lstStyle/>
          <a:p>
            <a:r>
              <a:rPr lang="el-GR" b="1" dirty="0" err="1" smtClean="0"/>
              <a:t>Κορτιζόλη</a:t>
            </a:r>
            <a:endParaRPr lang="el-GR" b="1" dirty="0"/>
          </a:p>
        </p:txBody>
      </p:sp>
      <p:sp>
        <p:nvSpPr>
          <p:cNvPr id="3" name="Θέση περιεχομένου 2"/>
          <p:cNvSpPr>
            <a:spLocks noGrp="1"/>
          </p:cNvSpPr>
          <p:nvPr>
            <p:ph idx="1"/>
          </p:nvPr>
        </p:nvSpPr>
        <p:spPr>
          <a:xfrm>
            <a:off x="464156" y="1268760"/>
            <a:ext cx="8500332" cy="4813995"/>
          </a:xfrm>
        </p:spPr>
        <p:txBody>
          <a:bodyPr>
            <a:normAutofit fontScale="92500" lnSpcReduction="20000"/>
          </a:bodyPr>
          <a:lstStyle/>
          <a:p>
            <a:pPr marL="0" indent="0">
              <a:buNone/>
            </a:pPr>
            <a:r>
              <a:rPr lang="el-GR" b="1" dirty="0" smtClean="0"/>
              <a:t>Ρόλος:</a:t>
            </a:r>
            <a:r>
              <a:rPr lang="en-US" dirty="0" smtClean="0"/>
              <a:t> </a:t>
            </a:r>
            <a:r>
              <a:rPr lang="el-GR" dirty="0" smtClean="0"/>
              <a:t>Ονομάζεται </a:t>
            </a:r>
            <a:r>
              <a:rPr lang="el-GR" dirty="0"/>
              <a:t>και «ορμόνη του στρες», επειδή όταν νιώθουμε ότι κινδυνεύουμε ή βιώνουμε συνθήκες ψυχολογικής πίεσης ο υποθάλαμος του εγκεφάλου μας δίνει εντολή στα επινεφρίδια να παραχθεί η συγκεκριμένη ορμόνη, ώστε να αντιμετωπίσουμε την κατάσταση.</a:t>
            </a:r>
          </a:p>
          <a:p>
            <a:pPr marL="0" indent="0">
              <a:buNone/>
            </a:pPr>
            <a:r>
              <a:rPr lang="el-GR" dirty="0" smtClean="0"/>
              <a:t>▲ </a:t>
            </a:r>
            <a:r>
              <a:rPr lang="el-GR" dirty="0" err="1"/>
              <a:t>Up</a:t>
            </a:r>
            <a:r>
              <a:rPr lang="el-GR" dirty="0"/>
              <a:t> Προκαλεί παχυσαρκία, με συσσώρευση του λίπους κυρίως στη κοιλιά, αυξάνει τη χοληστερίνη και το σάκχαρο και συμβάλλει στην πτώση του ανοσοποιητικού μας συστήματος.</a:t>
            </a:r>
          </a:p>
          <a:p>
            <a:pPr marL="0" indent="0">
              <a:buNone/>
            </a:pPr>
            <a:r>
              <a:rPr lang="el-GR" dirty="0" smtClean="0"/>
              <a:t>▼ </a:t>
            </a:r>
            <a:r>
              <a:rPr lang="el-GR" dirty="0" err="1"/>
              <a:t>Down</a:t>
            </a:r>
            <a:r>
              <a:rPr lang="el-GR" dirty="0"/>
              <a:t> Μπορεί να προκαλέσει απώλεια βάρους, εξάντληση, υπόταση ή υπογλυκαιμία.</a:t>
            </a:r>
          </a:p>
          <a:p>
            <a:pPr marL="0" indent="0">
              <a:buNone/>
            </a:pPr>
            <a:endParaRPr lang="el-GR" dirty="0"/>
          </a:p>
        </p:txBody>
      </p:sp>
    </p:spTree>
    <p:extLst>
      <p:ext uri="{BB962C8B-B14F-4D97-AF65-F5344CB8AC3E}">
        <p14:creationId xmlns:p14="http://schemas.microsoft.com/office/powerpoint/2010/main" val="5310792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78098"/>
          </a:xfrm>
        </p:spPr>
        <p:txBody>
          <a:bodyPr>
            <a:normAutofit/>
          </a:bodyPr>
          <a:lstStyle/>
          <a:p>
            <a:r>
              <a:rPr lang="el-GR" b="1" dirty="0" smtClean="0"/>
              <a:t>Αδρεναλίνη</a:t>
            </a:r>
            <a:endParaRPr lang="el-GR" b="1" dirty="0"/>
          </a:p>
        </p:txBody>
      </p:sp>
      <p:sp>
        <p:nvSpPr>
          <p:cNvPr id="3" name="Θέση περιεχομένου 2"/>
          <p:cNvSpPr>
            <a:spLocks noGrp="1"/>
          </p:cNvSpPr>
          <p:nvPr>
            <p:ph idx="1"/>
          </p:nvPr>
        </p:nvSpPr>
        <p:spPr>
          <a:xfrm>
            <a:off x="464156" y="1417638"/>
            <a:ext cx="8229600" cy="4665117"/>
          </a:xfrm>
        </p:spPr>
        <p:txBody>
          <a:bodyPr>
            <a:normAutofit lnSpcReduction="10000"/>
          </a:bodyPr>
          <a:lstStyle/>
          <a:p>
            <a:pPr marL="0" indent="0">
              <a:buNone/>
            </a:pPr>
            <a:r>
              <a:rPr lang="el-GR" b="1" dirty="0" smtClean="0"/>
              <a:t>Ρόλος</a:t>
            </a:r>
            <a:r>
              <a:rPr lang="en-US" dirty="0" smtClean="0"/>
              <a:t>:</a:t>
            </a:r>
            <a:r>
              <a:rPr lang="el-GR" dirty="0" smtClean="0"/>
              <a:t> </a:t>
            </a:r>
            <a:r>
              <a:rPr lang="el-GR" dirty="0"/>
              <a:t>Παράγεται στον εγκέφαλο και στα επινεφρίδια και βοηθάει τον οργανισμό να αντιμετωπίσει το ψυχολογικό και το σωματικό στρες.</a:t>
            </a:r>
          </a:p>
          <a:p>
            <a:pPr marL="0" indent="0">
              <a:buNone/>
            </a:pPr>
            <a:r>
              <a:rPr lang="el-GR" dirty="0" smtClean="0"/>
              <a:t>▲ </a:t>
            </a:r>
            <a:r>
              <a:rPr lang="el-GR" dirty="0" err="1"/>
              <a:t>Up</a:t>
            </a:r>
            <a:r>
              <a:rPr lang="el-GR" dirty="0"/>
              <a:t> Μπορεί να προκαλέσει ταχυκαρδίες και υπέρταση και να αυξήσει τα επίπεδα σακχάρου στο αίμα.</a:t>
            </a:r>
          </a:p>
          <a:p>
            <a:pPr marL="0" indent="0">
              <a:buNone/>
            </a:pPr>
            <a:r>
              <a:rPr lang="el-GR" dirty="0" smtClean="0"/>
              <a:t>▼ </a:t>
            </a:r>
            <a:r>
              <a:rPr lang="el-GR" dirty="0" err="1"/>
              <a:t>Down</a:t>
            </a:r>
            <a:r>
              <a:rPr lang="el-GR" dirty="0"/>
              <a:t> Ενδεχομένως να προκαλέσει αύξηση του βάρους μας.</a:t>
            </a:r>
          </a:p>
          <a:p>
            <a:endParaRPr lang="el-GR" dirty="0"/>
          </a:p>
        </p:txBody>
      </p:sp>
    </p:spTree>
    <p:extLst>
      <p:ext uri="{BB962C8B-B14F-4D97-AF65-F5344CB8AC3E}">
        <p14:creationId xmlns:p14="http://schemas.microsoft.com/office/powerpoint/2010/main" val="27470184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850106"/>
          </a:xfrm>
        </p:spPr>
        <p:txBody>
          <a:bodyPr>
            <a:normAutofit/>
          </a:bodyPr>
          <a:lstStyle/>
          <a:p>
            <a:r>
              <a:rPr lang="el-GR" b="1" dirty="0" err="1" smtClean="0"/>
              <a:t>Μελατονίνη</a:t>
            </a:r>
            <a:endParaRPr lang="el-GR" b="1" dirty="0"/>
          </a:p>
        </p:txBody>
      </p:sp>
      <p:sp>
        <p:nvSpPr>
          <p:cNvPr id="3" name="Θέση περιεχομένου 2"/>
          <p:cNvSpPr>
            <a:spLocks noGrp="1"/>
          </p:cNvSpPr>
          <p:nvPr>
            <p:ph idx="1"/>
          </p:nvPr>
        </p:nvSpPr>
        <p:spPr>
          <a:xfrm>
            <a:off x="395536" y="1268760"/>
            <a:ext cx="8298220" cy="4813995"/>
          </a:xfrm>
        </p:spPr>
        <p:txBody>
          <a:bodyPr>
            <a:normAutofit/>
          </a:bodyPr>
          <a:lstStyle/>
          <a:p>
            <a:pPr marL="0" indent="0">
              <a:buNone/>
            </a:pPr>
            <a:r>
              <a:rPr lang="el-GR" b="1" dirty="0" smtClean="0"/>
              <a:t>Ρόλος:</a:t>
            </a:r>
            <a:r>
              <a:rPr lang="el-GR" dirty="0" smtClean="0"/>
              <a:t> Γνωστή ως «ορμόνη του ύπνου», η </a:t>
            </a:r>
            <a:r>
              <a:rPr lang="el-GR" dirty="0" err="1" smtClean="0"/>
              <a:t>μελατονίνη</a:t>
            </a:r>
            <a:r>
              <a:rPr lang="el-GR" dirty="0" smtClean="0"/>
              <a:t> μάς βοηθά να γνωρίζουμε πότε είναι ώρα να κοιμηθούμε και πότε να ξυπνήσουμε. Έχει επίσης την ιδιότητα να βελτιώνει τη διάθεσή μας και να προσφέρει ευεξία.</a:t>
            </a:r>
          </a:p>
          <a:p>
            <a:pPr marL="0" indent="0">
              <a:buNone/>
            </a:pPr>
            <a:r>
              <a:rPr lang="el-GR" dirty="0" smtClean="0"/>
              <a:t>▲ </a:t>
            </a:r>
            <a:r>
              <a:rPr lang="el-GR" dirty="0" err="1" smtClean="0"/>
              <a:t>Up</a:t>
            </a:r>
            <a:r>
              <a:rPr lang="el-GR" dirty="0" smtClean="0"/>
              <a:t> Δεν έχει σημαντικές συνέπειες.</a:t>
            </a:r>
          </a:p>
          <a:p>
            <a:pPr marL="0" indent="0">
              <a:buNone/>
            </a:pPr>
            <a:r>
              <a:rPr lang="el-GR" dirty="0" smtClean="0"/>
              <a:t>▼ </a:t>
            </a:r>
            <a:r>
              <a:rPr lang="el-GR" dirty="0" err="1" smtClean="0"/>
              <a:t>Down</a:t>
            </a:r>
            <a:r>
              <a:rPr lang="el-GR" dirty="0" smtClean="0"/>
              <a:t> Παρατηρούνται διαταραχές ύπνου και έλλειψη ενέργειας.</a:t>
            </a:r>
          </a:p>
          <a:p>
            <a:endParaRPr lang="el-GR" dirty="0" smtClean="0"/>
          </a:p>
          <a:p>
            <a:endParaRPr lang="el-GR" dirty="0"/>
          </a:p>
        </p:txBody>
      </p:sp>
    </p:spTree>
    <p:extLst>
      <p:ext uri="{BB962C8B-B14F-4D97-AF65-F5344CB8AC3E}">
        <p14:creationId xmlns:p14="http://schemas.microsoft.com/office/powerpoint/2010/main" val="10191596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850106"/>
          </a:xfrm>
        </p:spPr>
        <p:txBody>
          <a:bodyPr>
            <a:normAutofit/>
          </a:bodyPr>
          <a:lstStyle/>
          <a:p>
            <a:r>
              <a:rPr lang="el-GR" b="1" dirty="0" smtClean="0"/>
              <a:t>Ινσουλίνη</a:t>
            </a:r>
            <a:endParaRPr lang="el-GR" b="1" dirty="0"/>
          </a:p>
        </p:txBody>
      </p:sp>
      <p:sp>
        <p:nvSpPr>
          <p:cNvPr id="3" name="Θέση περιεχομένου 2"/>
          <p:cNvSpPr>
            <a:spLocks noGrp="1"/>
          </p:cNvSpPr>
          <p:nvPr>
            <p:ph idx="1"/>
          </p:nvPr>
        </p:nvSpPr>
        <p:spPr/>
        <p:txBody>
          <a:bodyPr>
            <a:normAutofit fontScale="92500"/>
          </a:bodyPr>
          <a:lstStyle/>
          <a:p>
            <a:pPr marL="0" indent="0">
              <a:buNone/>
            </a:pPr>
            <a:r>
              <a:rPr lang="el-GR" b="1" dirty="0" smtClean="0"/>
              <a:t>Ρόλος:</a:t>
            </a:r>
            <a:r>
              <a:rPr lang="el-GR" dirty="0" smtClean="0"/>
              <a:t> Παράγεται στο πάγκρεας και επηρεάζει τον μεταβολισμό των σακχάρων και των λιπών.</a:t>
            </a:r>
          </a:p>
          <a:p>
            <a:pPr marL="0" indent="0">
              <a:buNone/>
            </a:pPr>
            <a:r>
              <a:rPr lang="el-GR" dirty="0" smtClean="0"/>
              <a:t>▲ </a:t>
            </a:r>
            <a:r>
              <a:rPr lang="el-GR" dirty="0" err="1" smtClean="0"/>
              <a:t>Up</a:t>
            </a:r>
            <a:r>
              <a:rPr lang="el-GR" dirty="0" smtClean="0"/>
              <a:t> Μπορεί να προκαλέσει υπογλυκαιμία και </a:t>
            </a:r>
            <a:r>
              <a:rPr lang="el-GR" dirty="0" err="1" smtClean="0"/>
              <a:t>μελάγχρωση</a:t>
            </a:r>
            <a:r>
              <a:rPr lang="el-GR" dirty="0" smtClean="0"/>
              <a:t> (εμφάνιση σκούρων κηλίδων στο δέρμα) στις περιοχές τριβής (π.χ. αυχένας, αγκώνες, κόμποι δαχτύλων). Επιπλέον, αυξάνεται με την αύξηση του βάρους, γιατί η παχυσαρκία προκαλεί αντίσταση στη δράση της.</a:t>
            </a:r>
          </a:p>
          <a:p>
            <a:pPr marL="0" indent="0">
              <a:buNone/>
            </a:pPr>
            <a:r>
              <a:rPr lang="el-GR" dirty="0" smtClean="0"/>
              <a:t>▼ </a:t>
            </a:r>
            <a:r>
              <a:rPr lang="el-GR" dirty="0" err="1" smtClean="0"/>
              <a:t>Down</a:t>
            </a:r>
            <a:r>
              <a:rPr lang="el-GR" dirty="0" smtClean="0"/>
              <a:t> Προκαλεί υπεργλυκαιμία.</a:t>
            </a:r>
          </a:p>
          <a:p>
            <a:endParaRPr lang="el-GR" dirty="0"/>
          </a:p>
        </p:txBody>
      </p:sp>
    </p:spTree>
    <p:extLst>
      <p:ext uri="{BB962C8B-B14F-4D97-AF65-F5344CB8AC3E}">
        <p14:creationId xmlns:p14="http://schemas.microsoft.com/office/powerpoint/2010/main" val="9385008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066130"/>
          </a:xfrm>
        </p:spPr>
        <p:txBody>
          <a:bodyPr/>
          <a:lstStyle/>
          <a:p>
            <a:r>
              <a:rPr lang="el-GR" b="1" dirty="0"/>
              <a:t>Αυξητική ορμόνη</a:t>
            </a:r>
          </a:p>
        </p:txBody>
      </p:sp>
      <p:sp>
        <p:nvSpPr>
          <p:cNvPr id="3" name="Θέση περιεχομένου 2"/>
          <p:cNvSpPr>
            <a:spLocks noGrp="1"/>
          </p:cNvSpPr>
          <p:nvPr>
            <p:ph idx="1"/>
          </p:nvPr>
        </p:nvSpPr>
        <p:spPr/>
        <p:txBody>
          <a:bodyPr>
            <a:normAutofit/>
          </a:bodyPr>
          <a:lstStyle/>
          <a:p>
            <a:pPr marL="0" indent="0">
              <a:buNone/>
            </a:pPr>
            <a:r>
              <a:rPr lang="el-GR" b="1" dirty="0" smtClean="0"/>
              <a:t>Ρόλος:</a:t>
            </a:r>
            <a:r>
              <a:rPr lang="el-GR" dirty="0" smtClean="0"/>
              <a:t> </a:t>
            </a:r>
            <a:r>
              <a:rPr lang="en-US" dirty="0" smtClean="0"/>
              <a:t> </a:t>
            </a:r>
            <a:r>
              <a:rPr lang="el-GR" dirty="0" smtClean="0"/>
              <a:t>Έχει </a:t>
            </a:r>
            <a:r>
              <a:rPr lang="el-GR" dirty="0"/>
              <a:t>αναβολική δράση.</a:t>
            </a:r>
          </a:p>
          <a:p>
            <a:pPr marL="0" indent="0">
              <a:buNone/>
            </a:pPr>
            <a:r>
              <a:rPr lang="el-GR" dirty="0" smtClean="0"/>
              <a:t>▲ </a:t>
            </a:r>
            <a:r>
              <a:rPr lang="el-GR" dirty="0" err="1"/>
              <a:t>Up</a:t>
            </a:r>
            <a:r>
              <a:rPr lang="el-GR" dirty="0"/>
              <a:t> Αυξάνει τη μυϊκή μάζα και την αντοχή, ενώ μπορεί να προκαλέσει και την εμφάνιση σακχαρώδους διαβήτη.</a:t>
            </a:r>
          </a:p>
          <a:p>
            <a:pPr marL="0" indent="0">
              <a:buNone/>
            </a:pPr>
            <a:r>
              <a:rPr lang="el-GR" dirty="0" smtClean="0"/>
              <a:t>▼ </a:t>
            </a:r>
            <a:r>
              <a:rPr lang="el-GR" dirty="0" err="1"/>
              <a:t>Down</a:t>
            </a:r>
            <a:r>
              <a:rPr lang="el-GR" dirty="0"/>
              <a:t> Σχετίζεται με απώλεια μυϊκής μάζας, αίσθημα κόπωσης και χαμηλό ανάστημα στα παιδιά</a:t>
            </a:r>
            <a:r>
              <a:rPr lang="el-GR" dirty="0" smtClean="0"/>
              <a:t>.</a:t>
            </a:r>
            <a:endParaRPr lang="el-GR" dirty="0"/>
          </a:p>
        </p:txBody>
      </p:sp>
    </p:spTree>
    <p:extLst>
      <p:ext uri="{BB962C8B-B14F-4D97-AF65-F5344CB8AC3E}">
        <p14:creationId xmlns:p14="http://schemas.microsoft.com/office/powerpoint/2010/main" val="24156290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994122"/>
          </a:xfrm>
        </p:spPr>
        <p:txBody>
          <a:bodyPr/>
          <a:lstStyle/>
          <a:p>
            <a:r>
              <a:rPr lang="el-GR" b="1" dirty="0"/>
              <a:t>Τ3 και Τ4</a:t>
            </a:r>
          </a:p>
        </p:txBody>
      </p:sp>
      <p:sp>
        <p:nvSpPr>
          <p:cNvPr id="3" name="Θέση περιεχομένου 2"/>
          <p:cNvSpPr>
            <a:spLocks noGrp="1"/>
          </p:cNvSpPr>
          <p:nvPr>
            <p:ph idx="1"/>
          </p:nvPr>
        </p:nvSpPr>
        <p:spPr/>
        <p:txBody>
          <a:bodyPr>
            <a:normAutofit lnSpcReduction="10000"/>
          </a:bodyPr>
          <a:lstStyle/>
          <a:p>
            <a:pPr marL="0" indent="0">
              <a:buNone/>
            </a:pPr>
            <a:r>
              <a:rPr lang="el-GR" b="1" dirty="0" smtClean="0"/>
              <a:t>Ρόλος:</a:t>
            </a:r>
            <a:r>
              <a:rPr lang="el-GR" dirty="0" smtClean="0"/>
              <a:t> Οι </a:t>
            </a:r>
            <a:r>
              <a:rPr lang="el-GR" dirty="0"/>
              <a:t>ορμόνες του θυρεοειδούς ενεργοποιούν μεταξύ άλλων τον μεταβολισμό και είναι πολύ σημαντικές για τη λειτουργία του εγκεφάλου.</a:t>
            </a:r>
          </a:p>
          <a:p>
            <a:pPr marL="0" indent="0">
              <a:buNone/>
            </a:pPr>
            <a:r>
              <a:rPr lang="el-GR" dirty="0" smtClean="0"/>
              <a:t>▲ </a:t>
            </a:r>
            <a:r>
              <a:rPr lang="el-GR" dirty="0" err="1"/>
              <a:t>Up</a:t>
            </a:r>
            <a:r>
              <a:rPr lang="el-GR" dirty="0"/>
              <a:t> Μπορεί να προκαλέσουν ταχυκαρδίες, υπέρταση, υπερένταση και απώλεια βάρους.</a:t>
            </a:r>
          </a:p>
          <a:p>
            <a:pPr marL="0" indent="0">
              <a:buNone/>
            </a:pPr>
            <a:r>
              <a:rPr lang="el-GR" dirty="0" smtClean="0"/>
              <a:t>▼ </a:t>
            </a:r>
            <a:r>
              <a:rPr lang="el-GR" dirty="0" err="1"/>
              <a:t>Down</a:t>
            </a:r>
            <a:r>
              <a:rPr lang="el-GR" dirty="0"/>
              <a:t> Ενδεχομένως να εμφανιστεί κόπωση, υπνηλία, δυσκοιλιότητα, ατονία σωματική και πνευματική, αύξηση </a:t>
            </a:r>
            <a:r>
              <a:rPr lang="el-GR" dirty="0" smtClean="0"/>
              <a:t>βάρους.</a:t>
            </a:r>
            <a:endParaRPr lang="el-GR" dirty="0"/>
          </a:p>
        </p:txBody>
      </p:sp>
    </p:spTree>
    <p:extLst>
      <p:ext uri="{BB962C8B-B14F-4D97-AF65-F5344CB8AC3E}">
        <p14:creationId xmlns:p14="http://schemas.microsoft.com/office/powerpoint/2010/main" val="35612093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4156" y="116632"/>
            <a:ext cx="8229600" cy="1143000"/>
          </a:xfrm>
        </p:spPr>
        <p:txBody>
          <a:bodyPr/>
          <a:lstStyle/>
          <a:p>
            <a:r>
              <a:rPr lang="el-GR" b="1" dirty="0" err="1"/>
              <a:t>Ωκυτοκίνη</a:t>
            </a:r>
            <a:endParaRPr lang="el-GR" b="1" dirty="0"/>
          </a:p>
        </p:txBody>
      </p:sp>
      <p:sp>
        <p:nvSpPr>
          <p:cNvPr id="3" name="Θέση περιεχομένου 2"/>
          <p:cNvSpPr>
            <a:spLocks noGrp="1"/>
          </p:cNvSpPr>
          <p:nvPr>
            <p:ph idx="1"/>
          </p:nvPr>
        </p:nvSpPr>
        <p:spPr/>
        <p:txBody>
          <a:bodyPr>
            <a:normAutofit lnSpcReduction="10000"/>
          </a:bodyPr>
          <a:lstStyle/>
          <a:p>
            <a:pPr marL="0" indent="0">
              <a:buNone/>
            </a:pPr>
            <a:r>
              <a:rPr lang="el-GR" b="1" dirty="0" smtClean="0"/>
              <a:t>Ρόλος</a:t>
            </a:r>
            <a:r>
              <a:rPr lang="el-GR" dirty="0" smtClean="0"/>
              <a:t>:</a:t>
            </a:r>
            <a:r>
              <a:rPr lang="en-US" dirty="0" smtClean="0"/>
              <a:t> </a:t>
            </a:r>
            <a:r>
              <a:rPr lang="el-GR" dirty="0" smtClean="0"/>
              <a:t>Η </a:t>
            </a:r>
            <a:r>
              <a:rPr lang="el-GR" dirty="0"/>
              <a:t>«ορμόνη της αγάπης» εκκρίνεται όταν αγκαλιαζόμαστε, φιλιόμαστε, κάνουμε σεξ ή φροντίζουμε ένα μωρό και συνδέεται με το αίσθημα της στοργής που νιώθουν οι μητέρες για τα παιδιά τους.</a:t>
            </a:r>
          </a:p>
          <a:p>
            <a:pPr marL="0" indent="0">
              <a:buNone/>
            </a:pPr>
            <a:r>
              <a:rPr lang="el-GR" dirty="0" smtClean="0"/>
              <a:t>▲ </a:t>
            </a:r>
            <a:r>
              <a:rPr lang="el-GR" dirty="0" err="1"/>
              <a:t>Up</a:t>
            </a:r>
            <a:r>
              <a:rPr lang="el-GR" dirty="0"/>
              <a:t> Δεν αναφέρονται συγκεκριμένα προβλήματα.</a:t>
            </a:r>
          </a:p>
          <a:p>
            <a:pPr marL="0" indent="0">
              <a:buNone/>
            </a:pPr>
            <a:r>
              <a:rPr lang="el-GR" dirty="0" smtClean="0"/>
              <a:t>▼ </a:t>
            </a:r>
            <a:r>
              <a:rPr lang="el-GR" dirty="0" err="1"/>
              <a:t>Down</a:t>
            </a:r>
            <a:r>
              <a:rPr lang="el-GR" dirty="0"/>
              <a:t> Μπορεί να δυσκολέψει την έναρξη και την ολοκλήρωση του φυσιολογικού τοκετού.</a:t>
            </a:r>
          </a:p>
          <a:p>
            <a:endParaRPr lang="el-GR" dirty="0"/>
          </a:p>
          <a:p>
            <a:endParaRPr lang="el-GR" dirty="0"/>
          </a:p>
        </p:txBody>
      </p:sp>
    </p:spTree>
    <p:extLst>
      <p:ext uri="{BB962C8B-B14F-4D97-AF65-F5344CB8AC3E}">
        <p14:creationId xmlns:p14="http://schemas.microsoft.com/office/powerpoint/2010/main" val="27177232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4156" y="188640"/>
            <a:ext cx="8229600" cy="936104"/>
          </a:xfrm>
        </p:spPr>
        <p:txBody>
          <a:bodyPr>
            <a:normAutofit/>
          </a:bodyPr>
          <a:lstStyle/>
          <a:p>
            <a:r>
              <a:rPr lang="el-GR" b="1" dirty="0" err="1" smtClean="0"/>
              <a:t>Λεπτίνη</a:t>
            </a:r>
            <a:endParaRPr lang="el-GR" b="1" dirty="0"/>
          </a:p>
        </p:txBody>
      </p:sp>
      <p:sp>
        <p:nvSpPr>
          <p:cNvPr id="3" name="Θέση περιεχομένου 2"/>
          <p:cNvSpPr>
            <a:spLocks noGrp="1"/>
          </p:cNvSpPr>
          <p:nvPr>
            <p:ph idx="1"/>
          </p:nvPr>
        </p:nvSpPr>
        <p:spPr/>
        <p:txBody>
          <a:bodyPr>
            <a:normAutofit lnSpcReduction="10000"/>
          </a:bodyPr>
          <a:lstStyle/>
          <a:p>
            <a:pPr marL="0" indent="0">
              <a:buNone/>
            </a:pPr>
            <a:r>
              <a:rPr lang="el-GR" b="1" dirty="0" smtClean="0"/>
              <a:t>Ρόλος:</a:t>
            </a:r>
            <a:r>
              <a:rPr lang="en-US" dirty="0" smtClean="0"/>
              <a:t> </a:t>
            </a:r>
            <a:r>
              <a:rPr lang="el-GR" dirty="0" smtClean="0"/>
              <a:t>Η </a:t>
            </a:r>
            <a:r>
              <a:rPr lang="el-GR" dirty="0" err="1"/>
              <a:t>λεπτίνη</a:t>
            </a:r>
            <a:r>
              <a:rPr lang="el-GR" dirty="0"/>
              <a:t> παράγεται στον λιπώδη ιστό και μέσω της κυκλοφορίας του αίματος φτάνει στον εγκέφαλο, όπου μειώνει την όρεξη, ενώ είναι απαραίτητη για τη σεξουαλική ωρίμαση και την έναρξη της εφηβείας στα κορίτσια.</a:t>
            </a:r>
          </a:p>
          <a:p>
            <a:pPr marL="0" indent="0">
              <a:buNone/>
            </a:pPr>
            <a:r>
              <a:rPr lang="el-GR" dirty="0" smtClean="0"/>
              <a:t>▲ </a:t>
            </a:r>
            <a:r>
              <a:rPr lang="el-GR" dirty="0" err="1"/>
              <a:t>Up</a:t>
            </a:r>
            <a:r>
              <a:rPr lang="el-GR" dirty="0"/>
              <a:t> Μειώνει την όρεξη και βελτιώνει τον μεταβολισμό.</a:t>
            </a:r>
          </a:p>
          <a:p>
            <a:pPr marL="0" indent="0">
              <a:buNone/>
            </a:pPr>
            <a:r>
              <a:rPr lang="el-GR" dirty="0" smtClean="0"/>
              <a:t>▼ </a:t>
            </a:r>
            <a:r>
              <a:rPr lang="el-GR" dirty="0" err="1"/>
              <a:t>Down</a:t>
            </a:r>
            <a:r>
              <a:rPr lang="el-GR" dirty="0"/>
              <a:t> Η έλλειψή της μπορεί να οδηγήσει σε παχυσαρκία.</a:t>
            </a:r>
          </a:p>
          <a:p>
            <a:pPr marL="0" indent="0">
              <a:buNone/>
            </a:pPr>
            <a:endParaRPr lang="el-GR" dirty="0"/>
          </a:p>
        </p:txBody>
      </p:sp>
    </p:spTree>
    <p:extLst>
      <p:ext uri="{BB962C8B-B14F-4D97-AF65-F5344CB8AC3E}">
        <p14:creationId xmlns:p14="http://schemas.microsoft.com/office/powerpoint/2010/main" val="28010897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1439" y="188640"/>
            <a:ext cx="8229600" cy="864096"/>
          </a:xfrm>
        </p:spPr>
        <p:txBody>
          <a:bodyPr>
            <a:normAutofit/>
          </a:bodyPr>
          <a:lstStyle/>
          <a:p>
            <a:r>
              <a:rPr lang="el-GR" b="1" dirty="0"/>
              <a:t>Οιστρογόνα &amp; </a:t>
            </a:r>
            <a:r>
              <a:rPr lang="el-GR" b="1" dirty="0" smtClean="0"/>
              <a:t>προγεστερόνη</a:t>
            </a:r>
            <a:endParaRPr lang="el-GR" b="1" dirty="0"/>
          </a:p>
        </p:txBody>
      </p:sp>
      <p:sp>
        <p:nvSpPr>
          <p:cNvPr id="3" name="Θέση περιεχομένου 2"/>
          <p:cNvSpPr>
            <a:spLocks noGrp="1"/>
          </p:cNvSpPr>
          <p:nvPr>
            <p:ph idx="1"/>
          </p:nvPr>
        </p:nvSpPr>
        <p:spPr>
          <a:xfrm>
            <a:off x="464156" y="1331640"/>
            <a:ext cx="8229600" cy="4751115"/>
          </a:xfrm>
        </p:spPr>
        <p:txBody>
          <a:bodyPr>
            <a:normAutofit fontScale="85000" lnSpcReduction="20000"/>
          </a:bodyPr>
          <a:lstStyle/>
          <a:p>
            <a:pPr marL="0" indent="0">
              <a:buNone/>
            </a:pPr>
            <a:r>
              <a:rPr lang="el-GR" b="1" dirty="0" smtClean="0"/>
              <a:t>Ρόλος</a:t>
            </a:r>
            <a:r>
              <a:rPr lang="el-GR" dirty="0" smtClean="0"/>
              <a:t>: Οι </a:t>
            </a:r>
            <a:r>
              <a:rPr lang="el-GR" dirty="0"/>
              <a:t>γυναικείες ορμόνες, δηλαδή τα οιστρογόνα και η προγεστερόνη, που παράγονται κυρίως στις ωοθήκες, είναι υπεύθυνες για την ωορρηξία, την πρόκληση της περιόδου και τα δευτερογενή χαρακτηριστικά του γυναικείου φύλου, ενώ σχετίζονται με τη γονιμότητα και τη λίμπιντο.</a:t>
            </a:r>
          </a:p>
          <a:p>
            <a:pPr marL="0" indent="0">
              <a:buNone/>
            </a:pPr>
            <a:r>
              <a:rPr lang="el-GR" dirty="0" smtClean="0"/>
              <a:t>▲ </a:t>
            </a:r>
            <a:r>
              <a:rPr lang="el-GR" dirty="0" err="1"/>
              <a:t>Up</a:t>
            </a:r>
            <a:r>
              <a:rPr lang="el-GR" dirty="0"/>
              <a:t> Στους άνδρες ενδεχομένως να προκαλέσει γυναικομαστία και </a:t>
            </a:r>
            <a:r>
              <a:rPr lang="el-GR" dirty="0" err="1"/>
              <a:t>θηλεο</a:t>
            </a:r>
            <a:r>
              <a:rPr lang="el-GR" dirty="0"/>
              <a:t>-ποίηση.</a:t>
            </a:r>
          </a:p>
          <a:p>
            <a:pPr marL="0" indent="0">
              <a:buNone/>
            </a:pPr>
            <a:r>
              <a:rPr lang="el-GR" dirty="0" smtClean="0"/>
              <a:t>▼ </a:t>
            </a:r>
            <a:r>
              <a:rPr lang="el-GR" dirty="0" err="1"/>
              <a:t>Down</a:t>
            </a:r>
            <a:r>
              <a:rPr lang="el-GR" dirty="0"/>
              <a:t> Μπορεί να εμφανιστούν συμπτώματα εμμηνόπαυσης, όπως απώλεια οστικής μάζας, διαταραχές του ύπνου και της μνήμης, εξάψεις και νυχτερινές εφιδρώσεις, ξηρότητα στον κόλπο και στο δέρμα.</a:t>
            </a:r>
          </a:p>
          <a:p>
            <a:pPr marL="0" indent="0">
              <a:buNone/>
            </a:pPr>
            <a:endParaRPr lang="el-GR" dirty="0"/>
          </a:p>
        </p:txBody>
      </p:sp>
    </p:spTree>
    <p:extLst>
      <p:ext uri="{BB962C8B-B14F-4D97-AF65-F5344CB8AC3E}">
        <p14:creationId xmlns:p14="http://schemas.microsoft.com/office/powerpoint/2010/main" val="3848623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Περιεχόμενα ενότητας</a:t>
            </a:r>
            <a:endParaRPr lang="el-GR" b="1" dirty="0"/>
          </a:p>
        </p:txBody>
      </p:sp>
      <p:sp>
        <p:nvSpPr>
          <p:cNvPr id="3" name="Content Placeholder 2"/>
          <p:cNvSpPr>
            <a:spLocks noGrp="1"/>
          </p:cNvSpPr>
          <p:nvPr>
            <p:ph idx="1"/>
          </p:nvPr>
        </p:nvSpPr>
        <p:spPr/>
        <p:txBody>
          <a:bodyPr>
            <a:normAutofit/>
          </a:bodyPr>
          <a:lstStyle/>
          <a:p>
            <a:r>
              <a:rPr lang="el-GR" dirty="0" smtClean="0"/>
              <a:t>Ορμόνες και ενδοκρινικό </a:t>
            </a:r>
            <a:r>
              <a:rPr lang="el-GR" dirty="0"/>
              <a:t>σύστημα </a:t>
            </a:r>
            <a:endParaRPr lang="el-GR" dirty="0" smtClean="0"/>
          </a:p>
          <a:p>
            <a:r>
              <a:rPr lang="el-GR" dirty="0" smtClean="0"/>
              <a:t>Ενδοκρινικό </a:t>
            </a:r>
            <a:r>
              <a:rPr lang="el-GR" dirty="0"/>
              <a:t>σύστημα και συμπεριφορά</a:t>
            </a:r>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146578022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04152" y="188640"/>
            <a:ext cx="8229600" cy="850106"/>
          </a:xfrm>
        </p:spPr>
        <p:txBody>
          <a:bodyPr>
            <a:normAutofit/>
          </a:bodyPr>
          <a:lstStyle/>
          <a:p>
            <a:r>
              <a:rPr lang="el-GR" b="1" dirty="0" smtClean="0"/>
              <a:t>Τεστοστερόνη</a:t>
            </a:r>
            <a:endParaRPr lang="el-GR" b="1" dirty="0"/>
          </a:p>
        </p:txBody>
      </p:sp>
      <p:sp>
        <p:nvSpPr>
          <p:cNvPr id="3" name="Θέση περιεχομένου 2"/>
          <p:cNvSpPr>
            <a:spLocks noGrp="1"/>
          </p:cNvSpPr>
          <p:nvPr>
            <p:ph idx="1"/>
          </p:nvPr>
        </p:nvSpPr>
        <p:spPr>
          <a:xfrm>
            <a:off x="395536" y="1340768"/>
            <a:ext cx="8496944" cy="4896544"/>
          </a:xfrm>
        </p:spPr>
        <p:txBody>
          <a:bodyPr>
            <a:normAutofit fontScale="92500" lnSpcReduction="20000"/>
          </a:bodyPr>
          <a:lstStyle/>
          <a:p>
            <a:pPr marL="0" indent="0">
              <a:buNone/>
            </a:pPr>
            <a:r>
              <a:rPr lang="el-GR" b="1" dirty="0" smtClean="0"/>
              <a:t>Ρόλος</a:t>
            </a:r>
            <a:r>
              <a:rPr lang="el-GR" dirty="0" smtClean="0"/>
              <a:t>: Αποτελεί </a:t>
            </a:r>
            <a:r>
              <a:rPr lang="el-GR" dirty="0"/>
              <a:t>τη βασική ανδρική ορμόνη, η οποία παράγεται όμως και στις γυναίκες, κυρίως στα επινεφρίδια και τις ωοθήκες. Συνδέεται με την ανάπτυξη και διατήρηση του μυϊκού συστήματος, την αύξηση του ασβεστίου στα οστά και τη ρύθμιση της λίμπιντο.</a:t>
            </a:r>
          </a:p>
          <a:p>
            <a:pPr marL="0" indent="0">
              <a:buNone/>
            </a:pPr>
            <a:r>
              <a:rPr lang="el-GR" dirty="0" smtClean="0"/>
              <a:t>▲ </a:t>
            </a:r>
            <a:r>
              <a:rPr lang="el-GR" dirty="0" err="1"/>
              <a:t>Up</a:t>
            </a:r>
            <a:r>
              <a:rPr lang="el-GR" dirty="0"/>
              <a:t> Μπορεί να προκαλέσει αύξηση της μυϊκής μάζας και της τριχοφυΐας στο πρόσωπο και το σώμα ή τριχόπτωση στο κεφάλι, διαταραχές στον κύκλο, εκνευρισμό και επιθετικότητα.</a:t>
            </a:r>
          </a:p>
          <a:p>
            <a:pPr marL="0" indent="0">
              <a:buNone/>
            </a:pPr>
            <a:r>
              <a:rPr lang="el-GR" dirty="0" smtClean="0"/>
              <a:t>▼ </a:t>
            </a:r>
            <a:r>
              <a:rPr lang="el-GR" dirty="0" err="1"/>
              <a:t>Down</a:t>
            </a:r>
            <a:r>
              <a:rPr lang="el-GR" dirty="0"/>
              <a:t> Σχετίζεται με κόπωση, μειωμένη λίμπιντο και διαταραχές στη διάθεση.</a:t>
            </a:r>
          </a:p>
          <a:p>
            <a:pPr marL="0" indent="0">
              <a:buNone/>
            </a:pPr>
            <a:endParaRPr lang="el-GR" dirty="0"/>
          </a:p>
          <a:p>
            <a:endParaRPr lang="el-GR" dirty="0"/>
          </a:p>
        </p:txBody>
      </p:sp>
    </p:spTree>
    <p:extLst>
      <p:ext uri="{BB962C8B-B14F-4D97-AF65-F5344CB8AC3E}">
        <p14:creationId xmlns:p14="http://schemas.microsoft.com/office/powerpoint/2010/main" val="29815745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1/23</a:t>
            </a:r>
            <a:endParaRPr lang="el-GR" sz="3200" b="1" dirty="0"/>
          </a:p>
        </p:txBody>
      </p:sp>
      <p:sp>
        <p:nvSpPr>
          <p:cNvPr id="3" name="Θέση περιεχομένου 2"/>
          <p:cNvSpPr>
            <a:spLocks noGrp="1"/>
          </p:cNvSpPr>
          <p:nvPr>
            <p:ph idx="1"/>
          </p:nvPr>
        </p:nvSpPr>
        <p:spPr>
          <a:xfrm>
            <a:off x="323528" y="1484785"/>
            <a:ext cx="8589640" cy="4752528"/>
          </a:xfrm>
        </p:spPr>
        <p:txBody>
          <a:bodyPr>
            <a:normAutofit/>
          </a:bodyPr>
          <a:lstStyle/>
          <a:p>
            <a:pPr marL="0" indent="0">
              <a:buNone/>
            </a:pPr>
            <a:r>
              <a:rPr lang="el-GR" dirty="0"/>
              <a:t>Πάρα πολλές μελέτες, σε πολλά είδη θηλαστικών, έχουν δείξει ότι οι ορμόνες των γονάδων, δηλαδή </a:t>
            </a:r>
            <a:r>
              <a:rPr lang="el-GR" b="1" dirty="0"/>
              <a:t>οι ορμόνες που παράγονται και εκκρίνονται από τους όρχεις και τις ωοθήκες, διαδραματίζουν κυρίαρχο ρόλο στην ανάπτυξη διαφορών ανάμεσα στα δύο φύλα τόσο στο επίπεδο της μορφολογίας αλλά και στο επίπεδο των λειτουργιών του εγκεφάλου </a:t>
            </a:r>
            <a:r>
              <a:rPr lang="el-GR" b="1" dirty="0" smtClean="0"/>
              <a:t>και της συμπεριφοράς.</a:t>
            </a:r>
            <a:endParaRPr lang="en-US" b="1" dirty="0"/>
          </a:p>
        </p:txBody>
      </p:sp>
    </p:spTree>
    <p:extLst>
      <p:ext uri="{BB962C8B-B14F-4D97-AF65-F5344CB8AC3E}">
        <p14:creationId xmlns:p14="http://schemas.microsoft.com/office/powerpoint/2010/main" val="196049223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1340768"/>
            <a:ext cx="8445624" cy="4813995"/>
          </a:xfrm>
        </p:spPr>
        <p:txBody>
          <a:bodyPr>
            <a:normAutofit fontScale="70000" lnSpcReduction="20000"/>
          </a:bodyPr>
          <a:lstStyle/>
          <a:p>
            <a:pPr marL="0" indent="0">
              <a:buNone/>
            </a:pPr>
            <a:r>
              <a:rPr lang="el-GR" b="1" dirty="0"/>
              <a:t>Τόσο στους άρρενες όσο και στις </a:t>
            </a:r>
            <a:r>
              <a:rPr lang="el-GR" b="1" dirty="0" err="1"/>
              <a:t>θήλεις</a:t>
            </a:r>
            <a:r>
              <a:rPr lang="el-GR" b="1" dirty="0"/>
              <a:t> η παρουσία υψηλών επιπέδων ανδρογόνων, σε κρίσιμα στάδια της ανάπτυξης, σχετίζεται με τυπικά αρσενικές συμπεριφορές. </a:t>
            </a:r>
          </a:p>
          <a:p>
            <a:pPr marL="0" indent="0">
              <a:buNone/>
            </a:pPr>
            <a:r>
              <a:rPr lang="el-GR" dirty="0" smtClean="0"/>
              <a:t>Για </a:t>
            </a:r>
            <a:r>
              <a:rPr lang="el-GR" dirty="0"/>
              <a:t>παράδειγμα, θηλυκά ποντίκια αλλά και ανώτερα θηλαστικά που εκτέθηκαν σε υψηλά επίπεδα ανδρογόνων, πριν αλλά και μετά τη γέννηση, είναι πιθανότερο απ’ ότι τα ζώα που δεν εκτέθηκαν σε αυτές τις ορμόνες να προσεγγίζουν άλλα θηλυκά ως ερωτικούς συντρόφους και λιγότερο πιθανό να είναι σεξουαλικώς δεκτικά στους άρρενες, ενώ αρσενικοί ποντικοί που στερήθηκαν ανδρογόνων κατά τη διάρκεια αυτών των ευαίσθητων περιόδων εμφανίζουν τον αντίθετο τύπο σεξουαλικής συμπεριφοράς. </a:t>
            </a:r>
            <a:endParaRPr lang="en-US" dirty="0" smtClean="0"/>
          </a:p>
          <a:p>
            <a:pPr marL="0" indent="0">
              <a:buNone/>
            </a:pPr>
            <a:r>
              <a:rPr lang="el-GR" dirty="0" smtClean="0"/>
              <a:t>Επιπροσθέτως </a:t>
            </a:r>
            <a:r>
              <a:rPr lang="el-GR" dirty="0"/>
              <a:t>περιοχές του εγκεφάλου που εμπλέκονται με τη σεξουαλική συμπεριφορά και ιδιαίτερα ο υποθάλαμος εμφανίζουν διαφορές ανάμεσα στα δύο φύλα και μεταβολές ανάλογα με το πλεόνασμα ή τη μειωμένη ποσότητα </a:t>
            </a:r>
            <a:r>
              <a:rPr lang="el-GR" dirty="0" err="1"/>
              <a:t>αρρενοποιητικών</a:t>
            </a:r>
            <a:r>
              <a:rPr lang="el-GR" dirty="0"/>
              <a:t> ορμονών (Breedlove,1994</a:t>
            </a:r>
            <a:r>
              <a:rPr lang="el-GR" dirty="0" smtClean="0"/>
              <a:t>).</a:t>
            </a:r>
            <a:endParaRPr lang="en-US"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2/23</a:t>
            </a:r>
            <a:endParaRPr lang="el-GR" sz="3200" b="1" dirty="0"/>
          </a:p>
        </p:txBody>
      </p:sp>
    </p:spTree>
    <p:extLst>
      <p:ext uri="{BB962C8B-B14F-4D97-AF65-F5344CB8AC3E}">
        <p14:creationId xmlns:p14="http://schemas.microsoft.com/office/powerpoint/2010/main" val="426778656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1340768"/>
            <a:ext cx="8445624" cy="4813995"/>
          </a:xfrm>
        </p:spPr>
        <p:txBody>
          <a:bodyPr>
            <a:normAutofit fontScale="70000" lnSpcReduction="20000"/>
          </a:bodyPr>
          <a:lstStyle/>
          <a:p>
            <a:pPr marL="0" indent="0">
              <a:buNone/>
            </a:pPr>
            <a:r>
              <a:rPr lang="el-GR" dirty="0" smtClean="0">
                <a:solidFill>
                  <a:schemeClr val="accent1">
                    <a:lumMod val="50000"/>
                  </a:schemeClr>
                </a:solidFill>
              </a:rPr>
              <a:t>Οι </a:t>
            </a:r>
            <a:r>
              <a:rPr lang="el-GR" dirty="0">
                <a:solidFill>
                  <a:schemeClr val="accent1">
                    <a:lumMod val="50000"/>
                  </a:schemeClr>
                </a:solidFill>
              </a:rPr>
              <a:t>ορμόνες των </a:t>
            </a:r>
            <a:r>
              <a:rPr lang="el-GR" dirty="0" err="1">
                <a:solidFill>
                  <a:schemeClr val="accent1">
                    <a:lumMod val="50000"/>
                  </a:schemeClr>
                </a:solidFill>
              </a:rPr>
              <a:t>γονάδων</a:t>
            </a:r>
            <a:r>
              <a:rPr lang="el-GR" dirty="0">
                <a:solidFill>
                  <a:schemeClr val="accent1">
                    <a:lumMod val="50000"/>
                  </a:schemeClr>
                </a:solidFill>
              </a:rPr>
              <a:t> επηρεάζουν επίσης και μη σεξουαλικές συμπεριφορές. </a:t>
            </a:r>
            <a:endParaRPr lang="en-US" dirty="0" smtClean="0">
              <a:solidFill>
                <a:schemeClr val="accent1">
                  <a:lumMod val="50000"/>
                </a:schemeClr>
              </a:solidFill>
            </a:endParaRPr>
          </a:p>
          <a:p>
            <a:pPr marL="0" indent="0">
              <a:buNone/>
            </a:pPr>
            <a:r>
              <a:rPr lang="el-GR" dirty="0" smtClean="0"/>
              <a:t>Στα </a:t>
            </a:r>
            <a:r>
              <a:rPr lang="el-GR" dirty="0"/>
              <a:t>ποντίκια και τα ανώτερα θηλαστικά η έκθεση σε υψηλά επίπεδα ανδρογόνων κατά τη διάρκεια κρίσιμων περιόδων της ανάπτυξης του εγκεφάλου, σχετίζεται με </a:t>
            </a:r>
            <a:r>
              <a:rPr lang="el-GR" dirty="0">
                <a:solidFill>
                  <a:schemeClr val="accent1">
                    <a:lumMod val="50000"/>
                  </a:schemeClr>
                </a:solidFill>
              </a:rPr>
              <a:t>αυξημένη επιθετικότητα και σκληρά παιχνίδια </a:t>
            </a:r>
            <a:r>
              <a:rPr lang="el-GR" dirty="0"/>
              <a:t>(Meaney,1988). </a:t>
            </a:r>
            <a:endParaRPr lang="en-US" dirty="0" smtClean="0"/>
          </a:p>
          <a:p>
            <a:pPr marL="0" indent="0">
              <a:buNone/>
            </a:pPr>
            <a:r>
              <a:rPr lang="el-GR" dirty="0" smtClean="0"/>
              <a:t>Ορισμένες </a:t>
            </a:r>
            <a:r>
              <a:rPr lang="el-GR" dirty="0"/>
              <a:t>πλευρές της </a:t>
            </a:r>
            <a:r>
              <a:rPr lang="el-GR" dirty="0">
                <a:solidFill>
                  <a:schemeClr val="accent1">
                    <a:lumMod val="50000"/>
                  </a:schemeClr>
                </a:solidFill>
              </a:rPr>
              <a:t>μάθησης </a:t>
            </a:r>
            <a:r>
              <a:rPr lang="el-GR" dirty="0"/>
              <a:t>επηρεάζονται επίσης από την παρουσία υψηλών επιπέδων ορμονών των γονάδων στα πρώιμα στάδια της ανάπτυξης. </a:t>
            </a:r>
            <a:endParaRPr lang="en-US" dirty="0" smtClean="0"/>
          </a:p>
          <a:p>
            <a:pPr marL="0" indent="0">
              <a:buNone/>
            </a:pPr>
            <a:r>
              <a:rPr lang="el-GR" dirty="0" smtClean="0"/>
              <a:t>Θηλυκά </a:t>
            </a:r>
            <a:r>
              <a:rPr lang="el-GR" dirty="0"/>
              <a:t>ποντίκια στα οποία χορηγήθηκαν </a:t>
            </a:r>
            <a:r>
              <a:rPr lang="el-GR" dirty="0" err="1"/>
              <a:t>αρρενοποιητικές</a:t>
            </a:r>
            <a:r>
              <a:rPr lang="el-GR" dirty="0"/>
              <a:t> ορμόνες κατά τη διάρκεια κρίσιμων περιόδων της ανάπτυξης έμαθαν να βρίσκουν την έξοδο στη δοκιμασία του ακτινωτού λαβύρινθου το ίδιο καλά όσο και τα αρσενικά ποντίκια και πολύ καλύτερα απ’ ότι τα φυσιολογικά θηλυκά ποντίκια καθώς και από τα αρσενικά που ευνουχίστηκαν αμέσως μετά τη γέννηση. </a:t>
            </a:r>
            <a:endParaRPr lang="en-US" dirty="0" smtClean="0"/>
          </a:p>
          <a:p>
            <a:pPr marL="0" indent="0">
              <a:buNone/>
            </a:pPr>
            <a:endParaRPr lang="en-US"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3/23</a:t>
            </a:r>
            <a:endParaRPr lang="el-GR" sz="3200" b="1" dirty="0"/>
          </a:p>
        </p:txBody>
      </p:sp>
    </p:spTree>
    <p:extLst>
      <p:ext uri="{BB962C8B-B14F-4D97-AF65-F5344CB8AC3E}">
        <p14:creationId xmlns:p14="http://schemas.microsoft.com/office/powerpoint/2010/main" val="271944504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268760"/>
            <a:ext cx="8589640" cy="4886003"/>
          </a:xfrm>
        </p:spPr>
        <p:txBody>
          <a:bodyPr>
            <a:normAutofit fontScale="85000" lnSpcReduction="10000"/>
          </a:bodyPr>
          <a:lstStyle/>
          <a:p>
            <a:pPr marL="0" indent="0">
              <a:buNone/>
            </a:pPr>
            <a:r>
              <a:rPr lang="el-GR" dirty="0">
                <a:solidFill>
                  <a:schemeClr val="accent1">
                    <a:lumMod val="50000"/>
                  </a:schemeClr>
                </a:solidFill>
              </a:rPr>
              <a:t>Έχει παρατηρηθεί επίσης ότι ορισμένες περιοχές του εγκεφάλου των ποντικών, συμπεριλαμβανομένου και του ιππόκαμπου, οι οποίες πιστεύεται ότι εξυπηρετούν διάφορες όψεις της μάθησης του χώρου, επηρεάζονται από τις ορμόνες των </a:t>
            </a:r>
            <a:r>
              <a:rPr lang="el-GR" dirty="0" err="1">
                <a:solidFill>
                  <a:schemeClr val="accent1">
                    <a:lumMod val="50000"/>
                  </a:schemeClr>
                </a:solidFill>
              </a:rPr>
              <a:t>γονάδων</a:t>
            </a:r>
            <a:r>
              <a:rPr lang="el-GR" dirty="0">
                <a:solidFill>
                  <a:schemeClr val="accent1">
                    <a:lumMod val="50000"/>
                  </a:schemeClr>
                </a:solidFill>
              </a:rPr>
              <a:t> (Juraska,1991). </a:t>
            </a:r>
            <a:endParaRPr lang="en-US" dirty="0" smtClean="0">
              <a:solidFill>
                <a:schemeClr val="accent1">
                  <a:lumMod val="50000"/>
                </a:schemeClr>
              </a:solidFill>
            </a:endParaRPr>
          </a:p>
          <a:p>
            <a:pPr marL="0" indent="0">
              <a:buNone/>
            </a:pPr>
            <a:r>
              <a:rPr lang="el-GR" dirty="0" smtClean="0"/>
              <a:t>Στους </a:t>
            </a:r>
            <a:r>
              <a:rPr lang="el-GR" dirty="0"/>
              <a:t>πιθήκους έχει βρεθεί ότι η παρουσία ανδρογόνων κατά την προγεννητική ή τη μεταγεννητική περίοδο </a:t>
            </a:r>
            <a:r>
              <a:rPr lang="el-GR" dirty="0">
                <a:solidFill>
                  <a:schemeClr val="accent1">
                    <a:lumMod val="50000"/>
                  </a:schemeClr>
                </a:solidFill>
              </a:rPr>
              <a:t>επηρεάζει τις μαθησιακές ικανότητες </a:t>
            </a:r>
            <a:r>
              <a:rPr lang="el-GR" dirty="0"/>
              <a:t>οι οποίες εμφανίζουν διαφορές ανάμεσα στα φύλα, όπως επίσης τέτοιες διαφορές εμφανίζει και η ωρίμανση των περιοχών του εγκεφαλικού φλοιού που εξυπηρετούν τις ικανότητες μάθησης (</a:t>
            </a:r>
            <a:r>
              <a:rPr lang="el-GR" dirty="0" err="1"/>
              <a:t>Bachevalier</a:t>
            </a:r>
            <a:r>
              <a:rPr lang="el-GR" dirty="0"/>
              <a:t> &amp; </a:t>
            </a:r>
            <a:r>
              <a:rPr lang="el-GR" dirty="0" err="1"/>
              <a:t>Hagger</a:t>
            </a:r>
            <a:r>
              <a:rPr lang="el-GR" dirty="0"/>
              <a:t>, 1991</a:t>
            </a:r>
            <a:r>
              <a:rPr lang="el-GR" dirty="0" smtClean="0"/>
              <a:t>).</a:t>
            </a:r>
            <a:r>
              <a:rPr lang="en-US" dirty="0" smtClean="0"/>
              <a:t>  </a:t>
            </a:r>
            <a:endParaRPr lang="en-US"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4/23</a:t>
            </a:r>
            <a:endParaRPr lang="el-GR" sz="3200" b="1" dirty="0"/>
          </a:p>
        </p:txBody>
      </p:sp>
    </p:spTree>
    <p:extLst>
      <p:ext uri="{BB962C8B-B14F-4D97-AF65-F5344CB8AC3E}">
        <p14:creationId xmlns:p14="http://schemas.microsoft.com/office/powerpoint/2010/main" val="185599763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124744"/>
            <a:ext cx="8589640" cy="5030019"/>
          </a:xfrm>
        </p:spPr>
        <p:txBody>
          <a:bodyPr>
            <a:normAutofit fontScale="92500" lnSpcReduction="20000"/>
          </a:bodyPr>
          <a:lstStyle/>
          <a:p>
            <a:pPr marL="0" indent="0">
              <a:buNone/>
            </a:pPr>
            <a:r>
              <a:rPr lang="el-GR" dirty="0"/>
              <a:t>Οι μελέτες που διερευνούν τις επιδράσεις των ορμονών στην ανθρώπινη συμπεριφορά, είναι στην πλειοψηφία τους σύμφωνες με τις μελέτες στα άλλα είδη. </a:t>
            </a:r>
            <a:endParaRPr lang="en-US" dirty="0" smtClean="0"/>
          </a:p>
          <a:p>
            <a:pPr marL="0" indent="0">
              <a:buNone/>
            </a:pPr>
            <a:r>
              <a:rPr lang="el-GR" dirty="0" smtClean="0"/>
              <a:t>Οι </a:t>
            </a:r>
            <a:r>
              <a:rPr lang="el-GR" dirty="0"/>
              <a:t>περισσότερες απ’ αυτές τις μελέτες εμπλέκουν κορίτσια ή γυναίκες που εκτέθηκαν σε υψηλά επίπεδα </a:t>
            </a:r>
            <a:r>
              <a:rPr lang="el-GR" dirty="0" err="1"/>
              <a:t>αρρενοποιητικών</a:t>
            </a:r>
            <a:r>
              <a:rPr lang="el-GR" dirty="0"/>
              <a:t> ορμονών νωρίς κατά την ανάπτυξη, είτε εξαιτίας μιας γενετικής ασθένειας που ονομάζεται </a:t>
            </a:r>
            <a:r>
              <a:rPr lang="el-GR" b="1" dirty="0"/>
              <a:t>συγγενής </a:t>
            </a:r>
            <a:r>
              <a:rPr lang="el-GR" b="1" dirty="0" err="1"/>
              <a:t>επινεφριδική</a:t>
            </a:r>
            <a:r>
              <a:rPr lang="el-GR" b="1" dirty="0"/>
              <a:t> υπερπλασία (CAH) </a:t>
            </a:r>
            <a:r>
              <a:rPr lang="el-GR" dirty="0"/>
              <a:t>ή επειδή οι μητέρες τους έπαιρναν φάρμακα με </a:t>
            </a:r>
            <a:r>
              <a:rPr lang="el-GR" dirty="0" err="1"/>
              <a:t>αρρενοποιητικές</a:t>
            </a:r>
            <a:r>
              <a:rPr lang="el-GR" dirty="0"/>
              <a:t> δράσεις κατά τη διάρκεια της κύησης, όπως οι </a:t>
            </a:r>
            <a:r>
              <a:rPr lang="el-GR" dirty="0" err="1"/>
              <a:t>ανδρογενετικές</a:t>
            </a:r>
            <a:r>
              <a:rPr lang="el-GR" dirty="0"/>
              <a:t> </a:t>
            </a:r>
            <a:r>
              <a:rPr lang="el-GR" dirty="0" err="1"/>
              <a:t>προγεστίνες</a:t>
            </a:r>
            <a:r>
              <a:rPr lang="el-GR" dirty="0"/>
              <a:t> και η </a:t>
            </a:r>
            <a:r>
              <a:rPr lang="el-GR" dirty="0" err="1"/>
              <a:t>διαιθυλστιλβεστρόλη</a:t>
            </a:r>
            <a:r>
              <a:rPr lang="el-GR" dirty="0"/>
              <a:t> (DES). </a:t>
            </a:r>
            <a:endParaRPr lang="en-US"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5/23</a:t>
            </a:r>
            <a:endParaRPr lang="el-GR" sz="3200" b="1" dirty="0"/>
          </a:p>
        </p:txBody>
      </p:sp>
    </p:spTree>
    <p:extLst>
      <p:ext uri="{BB962C8B-B14F-4D97-AF65-F5344CB8AC3E}">
        <p14:creationId xmlns:p14="http://schemas.microsoft.com/office/powerpoint/2010/main" val="372057040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95536" y="1412777"/>
            <a:ext cx="8589640" cy="4608512"/>
          </a:xfrm>
        </p:spPr>
        <p:txBody>
          <a:bodyPr>
            <a:normAutofit fontScale="85000" lnSpcReduction="20000"/>
          </a:bodyPr>
          <a:lstStyle/>
          <a:p>
            <a:pPr marL="0" indent="0">
              <a:buNone/>
            </a:pPr>
            <a:r>
              <a:rPr lang="el-GR" dirty="0" smtClean="0"/>
              <a:t>Τα </a:t>
            </a:r>
            <a:r>
              <a:rPr lang="el-GR" dirty="0"/>
              <a:t>κορίτσια και οι γυναίκες με CAH έχει βρεθεί ότι </a:t>
            </a:r>
            <a:r>
              <a:rPr lang="el-GR" dirty="0" err="1"/>
              <a:t>αρρενοποιούνται</a:t>
            </a:r>
            <a:r>
              <a:rPr lang="el-GR" dirty="0"/>
              <a:t> σε ποικίλες συμπεριφορές όπως </a:t>
            </a:r>
            <a:r>
              <a:rPr lang="el-GR" b="1" dirty="0"/>
              <a:t>η επιθετικότητα, η ικανότητα </a:t>
            </a:r>
            <a:r>
              <a:rPr lang="el-GR" b="1" dirty="0" err="1"/>
              <a:t>αντιληψης</a:t>
            </a:r>
            <a:r>
              <a:rPr lang="el-GR" b="1" dirty="0"/>
              <a:t> του χώρου, η προτίμηση χεριού, ο σεξουαλικός προσανατολισμός και η επιλογή παιχνιδιών</a:t>
            </a:r>
            <a:r>
              <a:rPr lang="el-GR" dirty="0"/>
              <a:t> (</a:t>
            </a:r>
            <a:r>
              <a:rPr lang="el-GR" dirty="0" err="1"/>
              <a:t>Berenbaum</a:t>
            </a:r>
            <a:r>
              <a:rPr lang="el-GR" dirty="0"/>
              <a:t> &amp; </a:t>
            </a:r>
            <a:r>
              <a:rPr lang="el-GR" dirty="0" err="1"/>
              <a:t>Resnick</a:t>
            </a:r>
            <a:r>
              <a:rPr lang="el-GR" dirty="0"/>
              <a:t>, 1977; </a:t>
            </a:r>
            <a:r>
              <a:rPr lang="el-GR" dirty="0" err="1"/>
              <a:t>Hampson</a:t>
            </a:r>
            <a:r>
              <a:rPr lang="el-GR" dirty="0"/>
              <a:t>, </a:t>
            </a:r>
            <a:r>
              <a:rPr lang="el-GR" dirty="0" err="1"/>
              <a:t>Rovet</a:t>
            </a:r>
            <a:r>
              <a:rPr lang="el-GR" dirty="0"/>
              <a:t> &amp; </a:t>
            </a:r>
            <a:r>
              <a:rPr lang="el-GR" dirty="0" err="1"/>
              <a:t>Altman</a:t>
            </a:r>
            <a:r>
              <a:rPr lang="el-GR" dirty="0"/>
              <a:t>, 1998). </a:t>
            </a:r>
            <a:endParaRPr lang="en-US" dirty="0" smtClean="0"/>
          </a:p>
          <a:p>
            <a:pPr marL="0" indent="0">
              <a:buNone/>
            </a:pPr>
            <a:r>
              <a:rPr lang="el-GR" dirty="0" smtClean="0"/>
              <a:t>Τα </a:t>
            </a:r>
            <a:r>
              <a:rPr lang="el-GR" dirty="0"/>
              <a:t>κορίτσια που εκτέθηκαν σε </a:t>
            </a:r>
            <a:r>
              <a:rPr lang="el-GR" dirty="0" err="1"/>
              <a:t>ανδρογενετικές</a:t>
            </a:r>
            <a:r>
              <a:rPr lang="el-GR" dirty="0"/>
              <a:t> </a:t>
            </a:r>
            <a:r>
              <a:rPr lang="el-GR" dirty="0" err="1"/>
              <a:t>προγεστίνες</a:t>
            </a:r>
            <a:r>
              <a:rPr lang="el-GR" dirty="0"/>
              <a:t> είναι πιο πιθανό απ’ ότι οι ανεπηρέαστες αδελφές τους να παρουσιάζουν επιθετική συμπεριφορά, ενώ οι γυναίκες που εκτέθηκαν σε DES έχουν μεγαλύτερη πιθανότητα από τις κανονικές να εμφανίσουν λεσβιακές ή ερμαφρόδιτες φαντασιώσεις και διεγέρσεις (</a:t>
            </a:r>
            <a:r>
              <a:rPr lang="el-GR" dirty="0" err="1"/>
              <a:t>Meyer</a:t>
            </a:r>
            <a:r>
              <a:rPr lang="el-GR" dirty="0"/>
              <a:t> – </a:t>
            </a:r>
            <a:r>
              <a:rPr lang="el-GR" dirty="0" err="1"/>
              <a:t>Bahlburg</a:t>
            </a:r>
            <a:r>
              <a:rPr lang="el-GR" dirty="0"/>
              <a:t> και συν., 1995</a:t>
            </a:r>
            <a:r>
              <a:rPr lang="el-GR" dirty="0" smtClean="0"/>
              <a:t>).</a:t>
            </a:r>
            <a:endParaRPr lang="en-US"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6/23</a:t>
            </a:r>
            <a:endParaRPr lang="el-GR" sz="3200" b="1" dirty="0"/>
          </a:p>
        </p:txBody>
      </p:sp>
    </p:spTree>
    <p:extLst>
      <p:ext uri="{BB962C8B-B14F-4D97-AF65-F5344CB8AC3E}">
        <p14:creationId xmlns:p14="http://schemas.microsoft.com/office/powerpoint/2010/main" val="421562802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124744"/>
            <a:ext cx="8640960" cy="5256584"/>
          </a:xfrm>
        </p:spPr>
        <p:txBody>
          <a:bodyPr>
            <a:normAutofit fontScale="70000" lnSpcReduction="20000"/>
          </a:bodyPr>
          <a:lstStyle/>
          <a:p>
            <a:pPr marL="0" indent="0">
              <a:buNone/>
            </a:pPr>
            <a:r>
              <a:rPr lang="en-US" dirty="0" smtClean="0"/>
              <a:t>T</a:t>
            </a:r>
            <a:r>
              <a:rPr lang="el-GR" dirty="0" smtClean="0"/>
              <a:t>α </a:t>
            </a:r>
            <a:r>
              <a:rPr lang="el-GR" dirty="0"/>
              <a:t>τελευταία χρόνια οι μελέτες των επιδράσεων των πρώιμων ορμονών στην ανθρώπινη συμπεριφορά έχουν συμπεριλάβει και φυσιολογικά </a:t>
            </a:r>
            <a:r>
              <a:rPr lang="el-GR" dirty="0" smtClean="0"/>
              <a:t>άτομα</a:t>
            </a:r>
            <a:r>
              <a:rPr lang="en-US" dirty="0" smtClean="0"/>
              <a:t>.</a:t>
            </a:r>
          </a:p>
          <a:p>
            <a:pPr marL="0" indent="0">
              <a:buNone/>
            </a:pPr>
            <a:r>
              <a:rPr lang="el-GR" dirty="0" smtClean="0"/>
              <a:t>Οι θήλεις που </a:t>
            </a:r>
            <a:r>
              <a:rPr lang="el-GR" dirty="0"/>
              <a:t>μοιράστηκαν το περιβάλλον της μήτρας με αρσενικό δίδυμο κι ως εκ τούτου πιστεύεται ότι έχουν εκτεθεί σε πιο υψηλά από το μέσο όρο επίπεδα τεστοστερόνης, συχνά εμφανίζουν ορισμένες </a:t>
            </a:r>
            <a:r>
              <a:rPr lang="el-GR" dirty="0" err="1"/>
              <a:t>αρρενοποιήσεις</a:t>
            </a:r>
            <a:r>
              <a:rPr lang="el-GR" dirty="0"/>
              <a:t> της συμπεριφοράς. </a:t>
            </a:r>
            <a:endParaRPr lang="en-US" dirty="0" smtClean="0"/>
          </a:p>
          <a:p>
            <a:pPr marL="0" indent="0">
              <a:buNone/>
            </a:pPr>
            <a:r>
              <a:rPr lang="el-GR" dirty="0" smtClean="0"/>
              <a:t>Συγκρινόμενες </a:t>
            </a:r>
            <a:r>
              <a:rPr lang="el-GR" dirty="0"/>
              <a:t>με θήλεις που </a:t>
            </a:r>
            <a:r>
              <a:rPr lang="el-GR" dirty="0" err="1"/>
              <a:t>μεγαλώσαν</a:t>
            </a:r>
            <a:r>
              <a:rPr lang="el-GR" dirty="0"/>
              <a:t> στη μήτρα μαζί με θηλυκό δίδυμο έχουν </a:t>
            </a:r>
            <a:r>
              <a:rPr lang="el-GR" b="1" dirty="0"/>
              <a:t>υψηλότερη ικανότητα αντίληψης του χώρου </a:t>
            </a:r>
            <a:r>
              <a:rPr lang="el-GR" dirty="0"/>
              <a:t>(</a:t>
            </a:r>
            <a:r>
              <a:rPr lang="el-GR" dirty="0" err="1"/>
              <a:t>Cole-Harding</a:t>
            </a:r>
            <a:r>
              <a:rPr lang="el-GR" dirty="0"/>
              <a:t>, </a:t>
            </a:r>
            <a:r>
              <a:rPr lang="el-GR" dirty="0" err="1"/>
              <a:t>Morstad</a:t>
            </a:r>
            <a:r>
              <a:rPr lang="el-GR" dirty="0"/>
              <a:t> &amp; </a:t>
            </a:r>
            <a:r>
              <a:rPr lang="el-GR" dirty="0" err="1"/>
              <a:t>Wilson</a:t>
            </a:r>
            <a:r>
              <a:rPr lang="el-GR" dirty="0"/>
              <a:t>, 1988), εμφανίζουν </a:t>
            </a:r>
            <a:r>
              <a:rPr lang="el-GR" b="1" dirty="0"/>
              <a:t>υψηλότερη αισθητηριακή αναζήτηση και ένα αντρικού-τύπου μοντέλο ακουστικής λειτουργίας </a:t>
            </a:r>
            <a:r>
              <a:rPr lang="el-GR" dirty="0"/>
              <a:t>(McFadden,1998). </a:t>
            </a:r>
            <a:endParaRPr lang="en-US" dirty="0" smtClean="0"/>
          </a:p>
          <a:p>
            <a:pPr marL="0" indent="0">
              <a:buNone/>
            </a:pPr>
            <a:r>
              <a:rPr lang="en-US" dirty="0" smtClean="0"/>
              <a:t>E</a:t>
            </a:r>
            <a:r>
              <a:rPr lang="el-GR" dirty="0" err="1" smtClean="0"/>
              <a:t>φτάχρονα</a:t>
            </a:r>
            <a:r>
              <a:rPr lang="el-GR" dirty="0" smtClean="0"/>
              <a:t> </a:t>
            </a:r>
            <a:r>
              <a:rPr lang="el-GR" dirty="0"/>
              <a:t>κορίτσια που είχαν εκτεθεί σε υψηλά επίπεδα τεστοστερόνης μέσα στη μήτρα (όπως αυτά προσδιορίστηκαν στο αμνιακό υγρό κατά τη 14η ως και τη 16η εβδομάδα της κύησης) εμφάνιζαν υψηλότερη ταχύτητα νοητικών περιστροφών απ’ ότι κορίτσια που είχαν χαμηλά επίπεδα προγεννητικής τεστοστερόνης </a:t>
            </a:r>
            <a:r>
              <a:rPr lang="el-GR" sz="2500" dirty="0"/>
              <a:t>(</a:t>
            </a:r>
            <a:r>
              <a:rPr lang="el-GR" sz="2500" dirty="0" err="1"/>
              <a:t>Grimshaw</a:t>
            </a:r>
            <a:r>
              <a:rPr lang="el-GR" sz="2500" dirty="0"/>
              <a:t>, </a:t>
            </a:r>
            <a:r>
              <a:rPr lang="el-GR" sz="2500" dirty="0" err="1"/>
              <a:t>Sitarenios</a:t>
            </a:r>
            <a:r>
              <a:rPr lang="el-GR" sz="2500" dirty="0"/>
              <a:t> &amp; </a:t>
            </a:r>
            <a:r>
              <a:rPr lang="el-GR" sz="2500" dirty="0" err="1"/>
              <a:t>Finegan</a:t>
            </a:r>
            <a:r>
              <a:rPr lang="el-GR" sz="2500" dirty="0"/>
              <a:t>, 1995</a:t>
            </a:r>
            <a:r>
              <a:rPr lang="el-GR" sz="2500" dirty="0" smtClean="0"/>
              <a:t>).</a:t>
            </a:r>
            <a:endParaRPr lang="en-US" sz="2500"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7/23</a:t>
            </a:r>
            <a:endParaRPr lang="el-GR" sz="3200" b="1" dirty="0"/>
          </a:p>
        </p:txBody>
      </p:sp>
    </p:spTree>
    <p:extLst>
      <p:ext uri="{BB962C8B-B14F-4D97-AF65-F5344CB8AC3E}">
        <p14:creationId xmlns:p14="http://schemas.microsoft.com/office/powerpoint/2010/main" val="273438853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052736"/>
            <a:ext cx="8640960" cy="5328592"/>
          </a:xfrm>
        </p:spPr>
        <p:txBody>
          <a:bodyPr>
            <a:normAutofit fontScale="77500" lnSpcReduction="20000"/>
          </a:bodyPr>
          <a:lstStyle/>
          <a:p>
            <a:pPr marL="0" indent="0">
              <a:buNone/>
            </a:pPr>
            <a:r>
              <a:rPr lang="el-GR" dirty="0"/>
              <a:t>Οι συμπεριφοριστικές - αλλά και οι εγκεφαλικές – αλλαγές που συμβαίνουν ως αποτέλεσμα των υψηλών ή χαμηλών η χαμηλών επιπέδων ορμονών των </a:t>
            </a:r>
            <a:r>
              <a:rPr lang="el-GR" dirty="0" err="1"/>
              <a:t>γονάδων</a:t>
            </a:r>
            <a:r>
              <a:rPr lang="el-GR" dirty="0"/>
              <a:t> παρουσιάζονται νωρίς κατά τη διάρκεια της ανάπτυξης και θεωρείται ότι είναι </a:t>
            </a:r>
            <a:r>
              <a:rPr lang="el-GR" b="1" dirty="0"/>
              <a:t>οργανωτικές, επειδή οι ορμόνες προκαλούν μόνιμες μεταβολές</a:t>
            </a:r>
            <a:r>
              <a:rPr lang="el-GR" dirty="0"/>
              <a:t> στις διασυνδέσεις και στο βαθμό ευαισθησίας του εγκεφάλου. </a:t>
            </a:r>
            <a:endParaRPr lang="en-US" dirty="0" smtClean="0"/>
          </a:p>
          <a:p>
            <a:pPr marL="0" indent="0">
              <a:buNone/>
            </a:pPr>
            <a:r>
              <a:rPr lang="el-GR" dirty="0" smtClean="0"/>
              <a:t>Αλλά </a:t>
            </a:r>
            <a:r>
              <a:rPr lang="el-GR" dirty="0"/>
              <a:t>οι επιδράσεις των ορμονών στη συμπεριφορά δεν περιορίζονται μόνο στα πρώτα στάδια της ανάπτυξης. Οι ορμόνες μπορεί να συνεχίσουν να επηρεάζουν τη συμπεριφορά μέσω μόνιμων αλλαγών στον εγκέφαλο και σε μεταγενέστερες περιόδους (</a:t>
            </a:r>
            <a:r>
              <a:rPr lang="el-GR" dirty="0" err="1"/>
              <a:t>Arnold</a:t>
            </a:r>
            <a:r>
              <a:rPr lang="el-GR" dirty="0"/>
              <a:t> &amp; </a:t>
            </a:r>
            <a:r>
              <a:rPr lang="el-GR" dirty="0" err="1"/>
              <a:t>Breedlove</a:t>
            </a:r>
            <a:r>
              <a:rPr lang="el-GR" dirty="0"/>
              <a:t>, 1985). </a:t>
            </a:r>
            <a:endParaRPr lang="en-US" dirty="0" smtClean="0"/>
          </a:p>
          <a:p>
            <a:pPr marL="0" indent="0">
              <a:buNone/>
            </a:pPr>
            <a:r>
              <a:rPr lang="en-US" dirty="0" smtClean="0"/>
              <a:t>O</a:t>
            </a:r>
            <a:r>
              <a:rPr lang="el-GR" dirty="0" smtClean="0"/>
              <a:t>ι μεταγενέστερες </a:t>
            </a:r>
            <a:r>
              <a:rPr lang="el-GR" dirty="0"/>
              <a:t>ορμόνες δε δημιουργούν μεγάλης διάρκειας μόνιμες αλλαγές, αλλά έχουν μάλλον </a:t>
            </a:r>
            <a:r>
              <a:rPr lang="el-GR" b="1" dirty="0" err="1"/>
              <a:t>ενεργοποιητικές</a:t>
            </a:r>
            <a:r>
              <a:rPr lang="el-GR" b="1" u="sng" dirty="0"/>
              <a:t> </a:t>
            </a:r>
            <a:r>
              <a:rPr lang="el-GR" b="1" dirty="0"/>
              <a:t>επιδράσεις</a:t>
            </a:r>
            <a:r>
              <a:rPr lang="el-GR" dirty="0"/>
              <a:t>. Αυτό σημαίνει ότι </a:t>
            </a:r>
            <a:r>
              <a:rPr lang="el-GR" b="1" dirty="0"/>
              <a:t>ενεργοποιούν τα νευρικά συστήματα τα οποία οργανώθηκαν νωρίς κατά τη διάρκεια της ανάπτυξης</a:t>
            </a:r>
            <a:r>
              <a:rPr lang="el-GR" dirty="0"/>
              <a:t>. </a:t>
            </a:r>
            <a:endParaRPr lang="en-US" sz="2500"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8/23</a:t>
            </a:r>
            <a:endParaRPr lang="el-GR" sz="3200" b="1" dirty="0"/>
          </a:p>
        </p:txBody>
      </p:sp>
    </p:spTree>
    <p:extLst>
      <p:ext uri="{BB962C8B-B14F-4D97-AF65-F5344CB8AC3E}">
        <p14:creationId xmlns:p14="http://schemas.microsoft.com/office/powerpoint/2010/main" val="305970201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124744"/>
            <a:ext cx="8640960" cy="5184576"/>
          </a:xfrm>
        </p:spPr>
        <p:txBody>
          <a:bodyPr>
            <a:normAutofit fontScale="77500" lnSpcReduction="20000"/>
          </a:bodyPr>
          <a:lstStyle/>
          <a:p>
            <a:pPr marL="0" indent="0">
              <a:buNone/>
            </a:pPr>
            <a:r>
              <a:rPr lang="el-GR" dirty="0"/>
              <a:t>Πολλές μελέτες τόσο σε διάφορα είδη ζώων όσο και σε ανθρώπους έχουν φανερώσει τη μεγάλη σπουδαιότητα που έχουν για διάφορες συμπεριφορές (ιδιαίτερα συμπεριφορές που δε σχετίζονται με το φύλο) οι </a:t>
            </a:r>
            <a:r>
              <a:rPr lang="el-GR" dirty="0" err="1"/>
              <a:t>ενεργοποιητικές</a:t>
            </a:r>
            <a:r>
              <a:rPr lang="el-GR" dirty="0"/>
              <a:t> ορμόνες (</a:t>
            </a:r>
            <a:r>
              <a:rPr lang="el-GR" dirty="0" err="1"/>
              <a:t>Kimura</a:t>
            </a:r>
            <a:r>
              <a:rPr lang="el-GR" dirty="0"/>
              <a:t> &amp; </a:t>
            </a:r>
            <a:r>
              <a:rPr lang="el-GR" dirty="0" err="1"/>
              <a:t>Hampson</a:t>
            </a:r>
            <a:r>
              <a:rPr lang="el-GR" dirty="0"/>
              <a:t>, 1994). </a:t>
            </a:r>
            <a:endParaRPr lang="el-GR" dirty="0" smtClean="0"/>
          </a:p>
          <a:p>
            <a:pPr marL="0" indent="0">
              <a:buNone/>
            </a:pPr>
            <a:r>
              <a:rPr lang="el-GR" dirty="0" smtClean="0"/>
              <a:t>Η </a:t>
            </a:r>
            <a:r>
              <a:rPr lang="el-GR" dirty="0"/>
              <a:t>κυκλική τεστοστερόνη έχει συσχετισθεί με την </a:t>
            </a:r>
            <a:r>
              <a:rPr lang="el-GR" b="1" dirty="0"/>
              <a:t>επιθετικότητα</a:t>
            </a:r>
            <a:r>
              <a:rPr lang="el-GR" dirty="0"/>
              <a:t> (</a:t>
            </a:r>
            <a:r>
              <a:rPr lang="el-GR" dirty="0" err="1"/>
              <a:t>Olweus</a:t>
            </a:r>
            <a:r>
              <a:rPr lang="el-GR" dirty="0"/>
              <a:t>, </a:t>
            </a:r>
            <a:r>
              <a:rPr lang="el-GR" dirty="0" err="1"/>
              <a:t>Mattsson</a:t>
            </a:r>
            <a:r>
              <a:rPr lang="el-GR" dirty="0"/>
              <a:t>, </a:t>
            </a:r>
            <a:r>
              <a:rPr lang="el-GR" dirty="0" err="1"/>
              <a:t>Schalling</a:t>
            </a:r>
            <a:r>
              <a:rPr lang="el-GR" dirty="0"/>
              <a:t> &amp; </a:t>
            </a:r>
            <a:r>
              <a:rPr lang="el-GR" dirty="0" err="1"/>
              <a:t>Low</a:t>
            </a:r>
            <a:r>
              <a:rPr lang="el-GR" dirty="0"/>
              <a:t>, 1998) και με την </a:t>
            </a:r>
            <a:r>
              <a:rPr lang="el-GR" b="1" dirty="0"/>
              <a:t>ικανότητα αντίληψης του χώρου</a:t>
            </a:r>
            <a:r>
              <a:rPr lang="el-GR" dirty="0"/>
              <a:t> (</a:t>
            </a:r>
            <a:r>
              <a:rPr lang="el-GR" dirty="0" err="1"/>
              <a:t>Janowsky</a:t>
            </a:r>
            <a:r>
              <a:rPr lang="el-GR" dirty="0"/>
              <a:t>, </a:t>
            </a:r>
            <a:r>
              <a:rPr lang="el-GR" dirty="0" err="1"/>
              <a:t>Oviatt</a:t>
            </a:r>
            <a:r>
              <a:rPr lang="el-GR" dirty="0"/>
              <a:t> &amp; </a:t>
            </a:r>
            <a:r>
              <a:rPr lang="el-GR" dirty="0" err="1"/>
              <a:t>Orwoll</a:t>
            </a:r>
            <a:r>
              <a:rPr lang="el-GR" dirty="0"/>
              <a:t>, 1994). </a:t>
            </a:r>
            <a:endParaRPr lang="el-GR" dirty="0" smtClean="0"/>
          </a:p>
          <a:p>
            <a:pPr marL="0" indent="0">
              <a:buNone/>
            </a:pPr>
            <a:r>
              <a:rPr lang="el-GR" dirty="0" smtClean="0"/>
              <a:t>Τα οιστρογόνα </a:t>
            </a:r>
            <a:r>
              <a:rPr lang="el-GR" dirty="0"/>
              <a:t>φαίνεται να διευκολύνουν τη </a:t>
            </a:r>
            <a:r>
              <a:rPr lang="el-GR" b="1" dirty="0"/>
              <a:t>μνήμη</a:t>
            </a:r>
            <a:r>
              <a:rPr lang="el-GR" dirty="0"/>
              <a:t>, έτσι ώστε οι γυναίκες που λαμβάνουν συμπληρώματα οιστρογόνων μετά την εμμηνόπαυση έχουν καλύτερη μνήμη απ’ αυτές που δε λαμβάνουν οιστρογόνα (</a:t>
            </a:r>
            <a:r>
              <a:rPr lang="el-GR" dirty="0" err="1"/>
              <a:t>Resnick</a:t>
            </a:r>
            <a:r>
              <a:rPr lang="el-GR" dirty="0"/>
              <a:t>, </a:t>
            </a:r>
            <a:r>
              <a:rPr lang="el-GR" dirty="0" err="1"/>
              <a:t>Metter</a:t>
            </a:r>
            <a:r>
              <a:rPr lang="el-GR" dirty="0"/>
              <a:t>, &amp; Zonderman,1997). Τα οιστρογόνα είναι επίσης σημαντικά και για άλλες όψεις της </a:t>
            </a:r>
            <a:r>
              <a:rPr lang="el-GR" b="1" dirty="0"/>
              <a:t>γνωστικής λειτουργίας</a:t>
            </a:r>
            <a:r>
              <a:rPr lang="el-GR" dirty="0"/>
              <a:t>, ιδιαίτερα για τις </a:t>
            </a:r>
            <a:r>
              <a:rPr lang="el-GR" b="1" dirty="0"/>
              <a:t>κινητικές ικανότητες </a:t>
            </a:r>
            <a:r>
              <a:rPr lang="el-GR" dirty="0"/>
              <a:t>και τις </a:t>
            </a:r>
            <a:r>
              <a:rPr lang="el-GR" b="1" dirty="0"/>
              <a:t>ικανότητες άρθρωσης </a:t>
            </a:r>
            <a:r>
              <a:rPr lang="el-GR" sz="2000" dirty="0"/>
              <a:t>(</a:t>
            </a:r>
            <a:r>
              <a:rPr lang="el-GR" sz="2000" dirty="0" err="1"/>
              <a:t>Kimura</a:t>
            </a:r>
            <a:r>
              <a:rPr lang="el-GR" sz="2000" dirty="0"/>
              <a:t> &amp; </a:t>
            </a:r>
            <a:r>
              <a:rPr lang="el-GR" sz="2000" dirty="0" err="1"/>
              <a:t>Hampson</a:t>
            </a:r>
            <a:r>
              <a:rPr lang="el-GR" sz="2000" dirty="0"/>
              <a:t>, 1994; </a:t>
            </a:r>
            <a:r>
              <a:rPr lang="el-GR" sz="2000" dirty="0" err="1"/>
              <a:t>Saucier</a:t>
            </a:r>
            <a:r>
              <a:rPr lang="el-GR" sz="2000" dirty="0"/>
              <a:t> &amp; Kimura,1998; </a:t>
            </a:r>
            <a:r>
              <a:rPr lang="el-GR" sz="2000" dirty="0" err="1"/>
              <a:t>Szekely</a:t>
            </a:r>
            <a:r>
              <a:rPr lang="el-GR" sz="2000" dirty="0"/>
              <a:t>, </a:t>
            </a:r>
            <a:r>
              <a:rPr lang="el-GR" sz="2000" dirty="0" err="1"/>
              <a:t>Hampson</a:t>
            </a:r>
            <a:r>
              <a:rPr lang="el-GR" sz="2000" dirty="0"/>
              <a:t>, </a:t>
            </a:r>
            <a:r>
              <a:rPr lang="el-GR" sz="2000" dirty="0" err="1"/>
              <a:t>Garey</a:t>
            </a:r>
            <a:r>
              <a:rPr lang="el-GR" sz="2000" dirty="0"/>
              <a:t> &amp; Goodall,1998).    </a:t>
            </a:r>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9/23</a:t>
            </a:r>
            <a:endParaRPr lang="el-GR" sz="3200" b="1" dirty="0"/>
          </a:p>
        </p:txBody>
      </p:sp>
    </p:spTree>
    <p:extLst>
      <p:ext uri="{BB962C8B-B14F-4D97-AF65-F5344CB8AC3E}">
        <p14:creationId xmlns:p14="http://schemas.microsoft.com/office/powerpoint/2010/main" val="41688887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784976" cy="922114"/>
          </a:xfrm>
        </p:spPr>
        <p:txBody>
          <a:bodyPr>
            <a:normAutofit fontScale="90000"/>
          </a:bodyPr>
          <a:lstStyle/>
          <a:p>
            <a:r>
              <a:rPr lang="el-GR" b="1" dirty="0"/>
              <a:t>Το ενδοκρινικό </a:t>
            </a:r>
            <a:r>
              <a:rPr lang="el-GR" b="1" dirty="0" smtClean="0"/>
              <a:t>(ορμονικό) σύστημα 1/5</a:t>
            </a:r>
            <a:endParaRPr lang="el-GR" b="1" dirty="0"/>
          </a:p>
        </p:txBody>
      </p:sp>
      <p:sp>
        <p:nvSpPr>
          <p:cNvPr id="3" name="Θέση περιεχομένου 2"/>
          <p:cNvSpPr>
            <a:spLocks noGrp="1"/>
          </p:cNvSpPr>
          <p:nvPr>
            <p:ph idx="1"/>
          </p:nvPr>
        </p:nvSpPr>
        <p:spPr>
          <a:xfrm>
            <a:off x="323528" y="1124744"/>
            <a:ext cx="8712968" cy="5112568"/>
          </a:xfrm>
        </p:spPr>
        <p:txBody>
          <a:bodyPr>
            <a:normAutofit/>
          </a:bodyPr>
          <a:lstStyle/>
          <a:p>
            <a:pPr>
              <a:buFont typeface="Wingdings" panose="05000000000000000000" pitchFamily="2" charset="2"/>
              <a:buChar char="Ø"/>
            </a:pPr>
            <a:endParaRPr lang="el-GR" dirty="0"/>
          </a:p>
          <a:p>
            <a:r>
              <a:rPr lang="el-GR" dirty="0" smtClean="0"/>
              <a:t> Το </a:t>
            </a:r>
            <a:r>
              <a:rPr lang="el-GR" dirty="0"/>
              <a:t>ενδοκρινικό σύστημα είναι το δεύτερο μεγάλο σύστημα επικοινωνίας στο σώμα μετά το νευρικό.</a:t>
            </a:r>
          </a:p>
          <a:p>
            <a:r>
              <a:rPr lang="el-GR" dirty="0" smtClean="0"/>
              <a:t> Οι </a:t>
            </a:r>
            <a:r>
              <a:rPr lang="el-GR" dirty="0"/>
              <a:t>κυριότεροι ενδοκρινείς αδένες είναι η πρόσθια </a:t>
            </a:r>
            <a:r>
              <a:rPr lang="el-GR" dirty="0" smtClean="0"/>
              <a:t>υπόφυση (</a:t>
            </a:r>
            <a:r>
              <a:rPr lang="el-GR" dirty="0" err="1"/>
              <a:t>αδενοϋπόφυση</a:t>
            </a:r>
            <a:r>
              <a:rPr lang="el-GR" dirty="0"/>
              <a:t>), ο θυροειδής, οι </a:t>
            </a:r>
            <a:r>
              <a:rPr lang="el-GR" dirty="0" err="1"/>
              <a:t>παραθυροειδείς</a:t>
            </a:r>
            <a:r>
              <a:rPr lang="el-GR" dirty="0"/>
              <a:t>, το πάγκρεας, τα </a:t>
            </a:r>
            <a:r>
              <a:rPr lang="el-GR" dirty="0" smtClean="0"/>
              <a:t>επινεφρίδια (</a:t>
            </a:r>
            <a:r>
              <a:rPr lang="el-GR" dirty="0"/>
              <a:t>φλοιός και μυελός), οι ωοθήκες και οι όρχεις</a:t>
            </a:r>
            <a:r>
              <a:rPr lang="el-GR" dirty="0" smtClean="0"/>
              <a:t>.</a:t>
            </a:r>
            <a:endParaRPr lang="el-GR" dirty="0"/>
          </a:p>
        </p:txBody>
      </p:sp>
    </p:spTree>
    <p:extLst>
      <p:ext uri="{BB962C8B-B14F-4D97-AF65-F5344CB8AC3E}">
        <p14:creationId xmlns:p14="http://schemas.microsoft.com/office/powerpoint/2010/main" val="176470781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412776"/>
            <a:ext cx="8640960" cy="4608512"/>
          </a:xfrm>
        </p:spPr>
        <p:txBody>
          <a:bodyPr>
            <a:normAutofit fontScale="85000" lnSpcReduction="10000"/>
          </a:bodyPr>
          <a:lstStyle/>
          <a:p>
            <a:pPr marL="0" indent="0">
              <a:buNone/>
            </a:pPr>
            <a:r>
              <a:rPr lang="el-GR" dirty="0" smtClean="0"/>
              <a:t>Συνήθως </a:t>
            </a:r>
            <a:r>
              <a:rPr lang="el-GR" dirty="0"/>
              <a:t>χαρακτηρίζονται ως </a:t>
            </a:r>
            <a:r>
              <a:rPr lang="el-GR" b="1" dirty="0"/>
              <a:t>τυπικά αρσενικές </a:t>
            </a:r>
            <a:r>
              <a:rPr lang="el-GR" b="1" dirty="0" smtClean="0"/>
              <a:t>οι </a:t>
            </a:r>
            <a:r>
              <a:rPr lang="el-GR" b="1" dirty="0"/>
              <a:t>συμπεριφορές</a:t>
            </a:r>
            <a:r>
              <a:rPr lang="el-GR" dirty="0"/>
              <a:t> οι οποίες είναι περισσότερο συνήθεις ή εκδηλώνονται σε μεγαλύτερο ποσοστό στα αρσενικά παρά στα θηλυκά, όπως </a:t>
            </a:r>
            <a:r>
              <a:rPr lang="el-GR" dirty="0">
                <a:solidFill>
                  <a:schemeClr val="accent1">
                    <a:lumMod val="50000"/>
                  </a:schemeClr>
                </a:solidFill>
              </a:rPr>
              <a:t>η επιθετικότητα, η ικανότητα αντίληψης του χώρου και το να παίζει κανείς με αγορίστικα παιχνίδια, </a:t>
            </a:r>
            <a:endParaRPr lang="el-GR" dirty="0" smtClean="0">
              <a:solidFill>
                <a:schemeClr val="accent1">
                  <a:lumMod val="50000"/>
                </a:schemeClr>
              </a:solidFill>
            </a:endParaRPr>
          </a:p>
          <a:p>
            <a:pPr marL="0" indent="0">
              <a:buNone/>
            </a:pPr>
            <a:r>
              <a:rPr lang="el-GR" dirty="0" smtClean="0"/>
              <a:t>… και χαρακτηρίζονται </a:t>
            </a:r>
            <a:r>
              <a:rPr lang="el-GR" b="1" dirty="0"/>
              <a:t>τυπικά θηλυκές συμπεριφορές </a:t>
            </a:r>
            <a:r>
              <a:rPr lang="el-GR" dirty="0"/>
              <a:t>αυτές που είναι περισσότερο συνηθισμένες ή εκδηλώνονται σε μεγαλύτερο ποσοστό στα θηλυκά παρά στα αρσενικά, όπως </a:t>
            </a:r>
            <a:r>
              <a:rPr lang="el-GR" dirty="0">
                <a:solidFill>
                  <a:schemeClr val="accent1">
                    <a:lumMod val="50000"/>
                  </a:schemeClr>
                </a:solidFill>
              </a:rPr>
              <a:t>η έκφραση των συναισθημάτων, η λεκτική μνήμη, η ταχύτητα αντίληψης, η λεκτική ακρίβεια (δυνατότητα λεπτομερούς περιγραφής) και η μητρική συμπεριφορά</a:t>
            </a:r>
            <a:r>
              <a:rPr lang="el-GR" dirty="0"/>
              <a:t>. </a:t>
            </a:r>
            <a:r>
              <a:rPr lang="el-GR" dirty="0" smtClean="0"/>
              <a:t> </a:t>
            </a:r>
            <a:endParaRPr lang="el-GR" sz="2000"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10/23</a:t>
            </a:r>
            <a:endParaRPr lang="el-GR" sz="3200" b="1" dirty="0"/>
          </a:p>
        </p:txBody>
      </p:sp>
    </p:spTree>
    <p:extLst>
      <p:ext uri="{BB962C8B-B14F-4D97-AF65-F5344CB8AC3E}">
        <p14:creationId xmlns:p14="http://schemas.microsoft.com/office/powerpoint/2010/main" val="305652853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268760"/>
            <a:ext cx="8640960" cy="5112568"/>
          </a:xfrm>
        </p:spPr>
        <p:txBody>
          <a:bodyPr>
            <a:normAutofit fontScale="77500" lnSpcReduction="20000"/>
          </a:bodyPr>
          <a:lstStyle/>
          <a:p>
            <a:pPr marL="0" indent="0">
              <a:buNone/>
            </a:pPr>
            <a:r>
              <a:rPr lang="el-GR" dirty="0" smtClean="0"/>
              <a:t>Όταν </a:t>
            </a:r>
            <a:r>
              <a:rPr lang="el-GR" dirty="0"/>
              <a:t>μελετώνται οι μόνιμες επιδράσεις των ορμονών των </a:t>
            </a:r>
            <a:r>
              <a:rPr lang="el-GR" dirty="0" err="1"/>
              <a:t>γονάδων</a:t>
            </a:r>
            <a:r>
              <a:rPr lang="el-GR" dirty="0"/>
              <a:t> στον εγκέφαλο και τη συμπεριφορά, (αυτές που θεωρούνται «παραδοσιακές» οργανικές επιδράσεις), είναι ευρέως αποδεκτό ότι τούτες </a:t>
            </a:r>
            <a:r>
              <a:rPr lang="el-GR" b="1" dirty="0"/>
              <a:t>οι επιδράσεις είναι εξαιρετικά πολλές κατά την διάρκεια περιορισμένων, κρίσιμων και ευαίσθητων περιόδων. </a:t>
            </a:r>
            <a:endParaRPr lang="el-GR" b="1" dirty="0" smtClean="0"/>
          </a:p>
          <a:p>
            <a:pPr marL="0" indent="0">
              <a:buNone/>
            </a:pPr>
            <a:r>
              <a:rPr lang="el-GR" dirty="0" smtClean="0"/>
              <a:t>Είναι </a:t>
            </a:r>
            <a:r>
              <a:rPr lang="el-GR" dirty="0"/>
              <a:t>εκείνες οι περίοδοι κατά την διάρκεια των οποίων τα επίπεδα των ανδρογόνων, (ειδικά η τεστοστερόνη), είναι σε πολύ μεγάλο βαθμό υψηλότερα στα αρσενικά </a:t>
            </a:r>
            <a:r>
              <a:rPr lang="el-GR" dirty="0" err="1"/>
              <a:t>απ΄ότι</a:t>
            </a:r>
            <a:r>
              <a:rPr lang="el-GR" dirty="0"/>
              <a:t> στα θηλυκά. </a:t>
            </a:r>
            <a:endParaRPr lang="el-GR" dirty="0" smtClean="0"/>
          </a:p>
          <a:p>
            <a:pPr marL="0" indent="0">
              <a:buNone/>
            </a:pPr>
            <a:r>
              <a:rPr lang="el-GR" dirty="0" smtClean="0"/>
              <a:t>Αυτή </a:t>
            </a:r>
            <a:r>
              <a:rPr lang="el-GR" dirty="0"/>
              <a:t>η περίοδος περιλαμβάνει τις πριν από τη γέννηση εβδομάδες (από την 8η ως την 24η), ορισμένους μετά τη γέννηση μήνες (από τον 1ο ως τον 5ο) και μία περίοδο που συνεχίζεται για μεγάλο χρονικό διάστημα (από την εφηβεία ως την </a:t>
            </a:r>
            <a:r>
              <a:rPr lang="el-GR" dirty="0" smtClean="0"/>
              <a:t>ωριμότητα). </a:t>
            </a:r>
            <a:endParaRPr lang="el-GR" sz="2000"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11/23</a:t>
            </a:r>
            <a:endParaRPr lang="el-GR" sz="3200" b="1" dirty="0"/>
          </a:p>
        </p:txBody>
      </p:sp>
    </p:spTree>
    <p:extLst>
      <p:ext uri="{BB962C8B-B14F-4D97-AF65-F5344CB8AC3E}">
        <p14:creationId xmlns:p14="http://schemas.microsoft.com/office/powerpoint/2010/main" val="261031771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340768"/>
            <a:ext cx="8640960" cy="5040560"/>
          </a:xfrm>
        </p:spPr>
        <p:txBody>
          <a:bodyPr>
            <a:normAutofit fontScale="85000" lnSpcReduction="20000"/>
          </a:bodyPr>
          <a:lstStyle/>
          <a:p>
            <a:pPr marL="0" indent="0">
              <a:buNone/>
            </a:pPr>
            <a:r>
              <a:rPr lang="el-GR" dirty="0"/>
              <a:t>Στα θηλαστικά φαίνεται να υπάρχουν πολλές </a:t>
            </a:r>
            <a:r>
              <a:rPr lang="el-GR" b="1" dirty="0">
                <a:solidFill>
                  <a:schemeClr val="accent1">
                    <a:lumMod val="50000"/>
                  </a:schemeClr>
                </a:solidFill>
              </a:rPr>
              <a:t>διακριτές ευαίσθητες περίοδοι για τις επιδράσεις των ανδρογόνων στη συμπεριφορά</a:t>
            </a:r>
            <a:r>
              <a:rPr lang="el-GR" dirty="0"/>
              <a:t>, με διαφορετικές συμπεριφορές να εκδηλώνονται στα ζώα όταν </a:t>
            </a:r>
            <a:r>
              <a:rPr lang="el-GR" dirty="0" smtClean="0"/>
              <a:t>εκτίθενται </a:t>
            </a:r>
            <a:r>
              <a:rPr lang="el-GR" dirty="0"/>
              <a:t>στα ανδρογόνα νωρίς στην κύηση, σε αντίθεση με το όταν </a:t>
            </a:r>
            <a:r>
              <a:rPr lang="el-GR" dirty="0" smtClean="0"/>
              <a:t>εκτίθενται </a:t>
            </a:r>
            <a:r>
              <a:rPr lang="el-GR" dirty="0"/>
              <a:t>αργά (</a:t>
            </a:r>
            <a:r>
              <a:rPr lang="el-GR" sz="2600" dirty="0" err="1"/>
              <a:t>Goy</a:t>
            </a:r>
            <a:r>
              <a:rPr lang="el-GR" sz="2600" dirty="0"/>
              <a:t>, </a:t>
            </a:r>
            <a:r>
              <a:rPr lang="el-GR" sz="2600" dirty="0" err="1"/>
              <a:t>Bergovitch</a:t>
            </a:r>
            <a:r>
              <a:rPr lang="el-GR" sz="2600" dirty="0"/>
              <a:t> &amp; </a:t>
            </a:r>
            <a:r>
              <a:rPr lang="el-GR" sz="2600" dirty="0" err="1"/>
              <a:t>McBrain</a:t>
            </a:r>
            <a:r>
              <a:rPr lang="el-GR" sz="2600" dirty="0"/>
              <a:t>, 1988). </a:t>
            </a:r>
            <a:endParaRPr lang="el-GR" sz="2600" dirty="0" smtClean="0"/>
          </a:p>
          <a:p>
            <a:pPr marL="0" indent="0">
              <a:buNone/>
            </a:pPr>
            <a:r>
              <a:rPr lang="el-GR" dirty="0" smtClean="0"/>
              <a:t>Για </a:t>
            </a:r>
            <a:r>
              <a:rPr lang="el-GR" dirty="0"/>
              <a:t>παράδειγμα, θηλυκοί </a:t>
            </a:r>
            <a:r>
              <a:rPr lang="el-GR" dirty="0" smtClean="0"/>
              <a:t>πίθηκοι που </a:t>
            </a:r>
            <a:r>
              <a:rPr lang="el-GR" dirty="0"/>
              <a:t>εκτέθηκαν στα ανδρογόνα νωρίς στην διάρκεια της κύησης </a:t>
            </a:r>
            <a:r>
              <a:rPr lang="el-GR" dirty="0" smtClean="0"/>
              <a:t>(και </a:t>
            </a:r>
            <a:r>
              <a:rPr lang="el-GR" dirty="0"/>
              <a:t>γι’ αυτό φέρουν ανδρικά γεννητικά όργανα), δείχνουν αυξημένη τάση να ανεβαίνουν πάνω σε άλλα θηλυκά (όπως τα αρσενικά το κάνουν κατά την αναπαραγωγή), ενώ άλλοι θηλυκοί πίθηκοι που εκτέθηκαν αργότερα κατά την κύηση (δε φέρουν ανδρικά γεννητικά όργανα), δείχνουν αυξημένη τάση για παιχνίδια με σκληρή πάλη</a:t>
            </a:r>
            <a:r>
              <a:rPr lang="el-GR" dirty="0" smtClean="0"/>
              <a:t>.  </a:t>
            </a:r>
            <a:endParaRPr lang="el-GR" sz="2000"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12/23</a:t>
            </a:r>
            <a:endParaRPr lang="el-GR" sz="3200" b="1" dirty="0"/>
          </a:p>
        </p:txBody>
      </p:sp>
    </p:spTree>
    <p:extLst>
      <p:ext uri="{BB962C8B-B14F-4D97-AF65-F5344CB8AC3E}">
        <p14:creationId xmlns:p14="http://schemas.microsoft.com/office/powerpoint/2010/main" val="226622074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340768"/>
            <a:ext cx="8640960" cy="4752528"/>
          </a:xfrm>
        </p:spPr>
        <p:txBody>
          <a:bodyPr>
            <a:noAutofit/>
          </a:bodyPr>
          <a:lstStyle/>
          <a:p>
            <a:pPr marL="0" indent="0">
              <a:buNone/>
            </a:pPr>
            <a:r>
              <a:rPr lang="el-GR" sz="2000" dirty="0"/>
              <a:t>Το γεγονός ότι </a:t>
            </a:r>
            <a:r>
              <a:rPr lang="el-GR" sz="2000" b="1" dirty="0">
                <a:solidFill>
                  <a:schemeClr val="accent1">
                    <a:lumMod val="50000"/>
                  </a:schemeClr>
                </a:solidFill>
              </a:rPr>
              <a:t>οι επιδράσεις των ορμονών στη συμπεριφορά πιθανόν να διαφέρουν ανάλογα με το χρόνο στον οποίο οι οργανισμοί εκτέθηκαν στις ορμόνες</a:t>
            </a:r>
            <a:r>
              <a:rPr lang="el-GR" sz="2000" dirty="0">
                <a:solidFill>
                  <a:schemeClr val="accent1">
                    <a:lumMod val="50000"/>
                  </a:schemeClr>
                </a:solidFill>
              </a:rPr>
              <a:t>,</a:t>
            </a:r>
            <a:r>
              <a:rPr lang="el-GR" sz="2000" dirty="0"/>
              <a:t> είναι αντικείμενο συζήτησης σε πολλά άρθρα. </a:t>
            </a:r>
            <a:endParaRPr lang="el-GR" sz="2000" dirty="0" smtClean="0"/>
          </a:p>
          <a:p>
            <a:pPr marL="0" indent="0">
              <a:buNone/>
            </a:pPr>
            <a:r>
              <a:rPr lang="el-GR" sz="2000" dirty="0" smtClean="0"/>
              <a:t>Οι </a:t>
            </a:r>
            <a:r>
              <a:rPr lang="el-GR" sz="2000" dirty="0" err="1"/>
              <a:t>Fitch</a:t>
            </a:r>
            <a:r>
              <a:rPr lang="el-GR" sz="2000" dirty="0"/>
              <a:t> και συν. (1998) ισχυρίζονται ότι οι επιδράσεις στη συμπεριφορά των ωοθηκικών ορμονών και των ανδρογόνων διαφέρουν στην πορεία του χρόνου και πιο συγκεκριμένα ότι οι ωοθηκικές ορμόνες ασκούν επιδράσεις και πέρα από την προγεννητική και τη νεογνική περίοδο. </a:t>
            </a:r>
            <a:endParaRPr lang="el-GR" sz="2000" dirty="0" smtClean="0"/>
          </a:p>
          <a:p>
            <a:pPr marL="0" indent="0">
              <a:buNone/>
            </a:pPr>
            <a:r>
              <a:rPr lang="el-GR" sz="2000" dirty="0" smtClean="0"/>
              <a:t>Οι </a:t>
            </a:r>
            <a:r>
              <a:rPr lang="el-GR" sz="2000" dirty="0" err="1"/>
              <a:t>Hampson</a:t>
            </a:r>
            <a:r>
              <a:rPr lang="el-GR" sz="2000" dirty="0"/>
              <a:t> και συν. (1998) θεωρούν ότι τα ανδρογόνα που είναι παρόντα κατά την πρώτη μετά τη γέννηση περίοδο είναι πολύ σημαντικά για την εξέλιξη των ικανοτήτων αντίληψης του χώρου. </a:t>
            </a:r>
            <a:endParaRPr lang="el-GR" sz="2000" dirty="0" smtClean="0"/>
          </a:p>
          <a:p>
            <a:pPr marL="0" indent="0">
              <a:buNone/>
            </a:pPr>
            <a:r>
              <a:rPr lang="el-GR" sz="2000" dirty="0" smtClean="0"/>
              <a:t>Οι </a:t>
            </a:r>
            <a:r>
              <a:rPr lang="el-GR" sz="2000" dirty="0" err="1"/>
              <a:t>Tenhula</a:t>
            </a:r>
            <a:r>
              <a:rPr lang="el-GR" sz="2000" dirty="0"/>
              <a:t> and </a:t>
            </a:r>
            <a:r>
              <a:rPr lang="el-GR" sz="2000" dirty="0" err="1"/>
              <a:t>Bailey</a:t>
            </a:r>
            <a:r>
              <a:rPr lang="el-GR" sz="2000" dirty="0"/>
              <a:t> (1998) υποστηρίζουν ότι οι ορμόνες πιθανώς επηρεάζουν το σεξουαλικό προσανατολισμό και προσδιορίζουν το χρόνο έναρξης και λήξης της εφηβείας σε διαφορετικά σημεία της ανάπτυξης. </a:t>
            </a:r>
            <a:endParaRPr lang="el-GR" sz="1400"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13/23</a:t>
            </a:r>
            <a:endParaRPr lang="el-GR" sz="3200" b="1" dirty="0"/>
          </a:p>
        </p:txBody>
      </p:sp>
    </p:spTree>
    <p:extLst>
      <p:ext uri="{BB962C8B-B14F-4D97-AF65-F5344CB8AC3E}">
        <p14:creationId xmlns:p14="http://schemas.microsoft.com/office/powerpoint/2010/main" val="216587225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340768"/>
            <a:ext cx="8712968" cy="5040560"/>
          </a:xfrm>
        </p:spPr>
        <p:txBody>
          <a:bodyPr>
            <a:normAutofit/>
          </a:bodyPr>
          <a:lstStyle/>
          <a:p>
            <a:pPr marL="0" indent="0">
              <a:buNone/>
            </a:pPr>
            <a:r>
              <a:rPr lang="el-GR" sz="2400" dirty="0" smtClean="0"/>
              <a:t>Ευρήματα ότι θηλυκά </a:t>
            </a:r>
            <a:r>
              <a:rPr lang="el-GR" sz="2400" dirty="0"/>
              <a:t>με αρσενικό δίδυμο αδελφό «</a:t>
            </a:r>
            <a:r>
              <a:rPr lang="el-GR" sz="2400" dirty="0" err="1"/>
              <a:t>αρρενοποιούνται</a:t>
            </a:r>
            <a:r>
              <a:rPr lang="el-GR" sz="2400" dirty="0"/>
              <a:t>» σε ακουστικά χαρακτηριστικά (</a:t>
            </a:r>
            <a:r>
              <a:rPr lang="el-GR" sz="2400" dirty="0" err="1"/>
              <a:t>McFadden</a:t>
            </a:r>
            <a:r>
              <a:rPr lang="el-GR" sz="2400" dirty="0"/>
              <a:t>, 1993) και στην ικανότητα αντίληψης του χώρου (</a:t>
            </a:r>
            <a:r>
              <a:rPr lang="el-GR" sz="2400" dirty="0" err="1"/>
              <a:t>Cole</a:t>
            </a:r>
            <a:r>
              <a:rPr lang="el-GR" sz="2400" dirty="0"/>
              <a:t>-</a:t>
            </a:r>
            <a:r>
              <a:rPr lang="el-GR" sz="2400" dirty="0" err="1"/>
              <a:t>Harding</a:t>
            </a:r>
            <a:r>
              <a:rPr lang="el-GR" sz="2400" dirty="0"/>
              <a:t> και συν., 1998), αλλά όχι στα παιχνίδια που παίζουν (</a:t>
            </a:r>
            <a:r>
              <a:rPr lang="el-GR" sz="2400" dirty="0" err="1"/>
              <a:t>Henderson</a:t>
            </a:r>
            <a:r>
              <a:rPr lang="el-GR" sz="2400" dirty="0"/>
              <a:t> &amp; </a:t>
            </a:r>
            <a:r>
              <a:rPr lang="el-GR" sz="2400" dirty="0" err="1"/>
              <a:t>Berenbaum</a:t>
            </a:r>
            <a:r>
              <a:rPr lang="el-GR" sz="2400" dirty="0"/>
              <a:t>, 1997), </a:t>
            </a:r>
            <a:r>
              <a:rPr lang="el-GR" sz="2400" dirty="0" smtClean="0"/>
              <a:t>….</a:t>
            </a:r>
          </a:p>
          <a:p>
            <a:pPr marL="0" indent="0">
              <a:buNone/>
            </a:pPr>
            <a:r>
              <a:rPr lang="el-GR" sz="2400" dirty="0" smtClean="0"/>
              <a:t>…. μας </a:t>
            </a:r>
            <a:r>
              <a:rPr lang="el-GR" sz="2400" dirty="0"/>
              <a:t>κάνουν να πιστεύουμε ότι </a:t>
            </a:r>
            <a:r>
              <a:rPr lang="el-GR" sz="2400" b="1" dirty="0"/>
              <a:t>η σημαντική περίοδος για την «</a:t>
            </a:r>
            <a:r>
              <a:rPr lang="el-GR" sz="2400" b="1" dirty="0" err="1"/>
              <a:t>αρρενοποίηση</a:t>
            </a:r>
            <a:r>
              <a:rPr lang="el-GR" sz="2400" b="1" dirty="0"/>
              <a:t>» στην επιλογή των παιχνιδιών εμφανίζεται αργότερα από την σημαντική περίοδο για την ανάπτυξη των άλλων χαρακτηριστικών</a:t>
            </a:r>
            <a:r>
              <a:rPr lang="el-GR" sz="2400" dirty="0"/>
              <a:t>, </a:t>
            </a:r>
            <a:r>
              <a:rPr lang="el-GR" sz="2400" dirty="0" smtClean="0"/>
              <a:t>…… γιατί </a:t>
            </a:r>
            <a:r>
              <a:rPr lang="el-GR" sz="2400" dirty="0"/>
              <a:t>το </a:t>
            </a:r>
            <a:r>
              <a:rPr lang="el-GR" sz="2400" dirty="0" err="1"/>
              <a:t>αμνίο</a:t>
            </a:r>
            <a:r>
              <a:rPr lang="el-GR" sz="2400" dirty="0"/>
              <a:t> (ο υμένας που περιβάλλει το έμβρυο κατά την ενδομήτρια ζωή), είναι διαπερατό, (επιτρέποντας τη μεταφορά τεστοστερόνης από το αρσενικό στο θηλυκό έμβρυο), μόνο νωρίς κατά την προγεννητική περίοδο. </a:t>
            </a:r>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14/23</a:t>
            </a:r>
            <a:endParaRPr lang="el-GR" sz="3200" b="1" dirty="0"/>
          </a:p>
        </p:txBody>
      </p:sp>
    </p:spTree>
    <p:extLst>
      <p:ext uri="{BB962C8B-B14F-4D97-AF65-F5344CB8AC3E}">
        <p14:creationId xmlns:p14="http://schemas.microsoft.com/office/powerpoint/2010/main" val="416670457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628800"/>
            <a:ext cx="8640960" cy="3168352"/>
          </a:xfrm>
        </p:spPr>
        <p:txBody>
          <a:bodyPr>
            <a:normAutofit/>
          </a:bodyPr>
          <a:lstStyle/>
          <a:p>
            <a:pPr marL="0" indent="0">
              <a:buNone/>
            </a:pPr>
            <a:r>
              <a:rPr lang="el-GR" sz="2400" b="1" dirty="0" smtClean="0"/>
              <a:t>Οι </a:t>
            </a:r>
            <a:r>
              <a:rPr lang="el-GR" sz="2400" b="1" dirty="0"/>
              <a:t>ελλείψεις στην οπτικά εργαζόμενη μνήμη σε κορίτσια με το σύνδρομο </a:t>
            </a:r>
            <a:r>
              <a:rPr lang="el-GR" sz="2400" b="1" dirty="0" err="1"/>
              <a:t>Turner</a:t>
            </a:r>
            <a:r>
              <a:rPr lang="el-GR" sz="2400" b="1" dirty="0"/>
              <a:t> </a:t>
            </a:r>
            <a:r>
              <a:rPr lang="el-GR" sz="2400" dirty="0"/>
              <a:t>που παρατηρήθηκαν από τους </a:t>
            </a:r>
            <a:r>
              <a:rPr lang="el-GR" sz="2400" dirty="0" err="1"/>
              <a:t>Buchanan</a:t>
            </a:r>
            <a:r>
              <a:rPr lang="el-GR" sz="2400" dirty="0"/>
              <a:t> και συν. (1998), μπορούν πιθανώς να εξεταστούν σε σχέση με τα επίπεδα οιστρογόνων στη πρώιμη ή μέση παιδική ηλικία, σαν έλεγχος της υπόθεσης των </a:t>
            </a:r>
            <a:r>
              <a:rPr lang="el-GR" sz="2400" dirty="0" err="1"/>
              <a:t>Fitch</a:t>
            </a:r>
            <a:r>
              <a:rPr lang="el-GR" sz="2400" dirty="0"/>
              <a:t> και συν. (1998) ότι τα οιστρογόνα συνεχίζουν να προκαλούν μόνιμες αλλαγές στον εγκέφαλο και κατά τη διάρκεια της μεταγεννητικής περιόδου.</a:t>
            </a:r>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15/23</a:t>
            </a:r>
            <a:endParaRPr lang="el-GR" sz="3200" b="1" dirty="0"/>
          </a:p>
        </p:txBody>
      </p:sp>
    </p:spTree>
    <p:extLst>
      <p:ext uri="{BB962C8B-B14F-4D97-AF65-F5344CB8AC3E}">
        <p14:creationId xmlns:p14="http://schemas.microsoft.com/office/powerpoint/2010/main" val="344312194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052736"/>
            <a:ext cx="8640960" cy="5328592"/>
          </a:xfrm>
        </p:spPr>
        <p:txBody>
          <a:bodyPr>
            <a:normAutofit fontScale="92500"/>
          </a:bodyPr>
          <a:lstStyle/>
          <a:p>
            <a:pPr marL="0" indent="0">
              <a:buNone/>
            </a:pPr>
            <a:r>
              <a:rPr lang="el-GR" sz="2400" b="1" dirty="0"/>
              <a:t>Το ακριβές ποσό της ορμόνης που είναι αναγκαίο για να αλλάξει μια συμπεριφορά είναι πιθανώς διαφορετικό για κάθε συμπεριφορά. </a:t>
            </a:r>
            <a:r>
              <a:rPr lang="el-GR" sz="2400" dirty="0"/>
              <a:t>Μερικές συμπεριφορές πιθανόν να επηρεάζονται μόνο από ακραίες μεταβολές των ορμονών, τη στιγμή που άλλες πιθανόν να επηρεάζονται από σχετικά μικρές μεταβολές. </a:t>
            </a:r>
            <a:endParaRPr lang="el-GR" sz="2400" dirty="0" smtClean="0"/>
          </a:p>
          <a:p>
            <a:pPr marL="0" indent="0">
              <a:buNone/>
            </a:pPr>
            <a:r>
              <a:rPr lang="el-GR" sz="2400" dirty="0" smtClean="0"/>
              <a:t>Έρευνες </a:t>
            </a:r>
            <a:r>
              <a:rPr lang="el-GR" sz="2400" dirty="0"/>
              <a:t>σε πληθυσμούς με πολύ καλά προσδιορισμένα επίπεδα ορμονών, υψηλότερα του κανονικού, όπως για παράδειγμα σε κορίτσια με συγγενή </a:t>
            </a:r>
            <a:r>
              <a:rPr lang="el-GR" sz="2400" dirty="0" err="1"/>
              <a:t>επινεφριδική</a:t>
            </a:r>
            <a:r>
              <a:rPr lang="el-GR" sz="2400" dirty="0"/>
              <a:t> υπερπλασία (CAH), θα μπορούσαν τελικά να παρέχουν πληροφορίες για αυτό το θέμα, όπως φαίνεται στα ακόλουθα δύο παραδείγματα. Πρώτον, </a:t>
            </a:r>
            <a:r>
              <a:rPr lang="el-GR" sz="2400" b="1" dirty="0"/>
              <a:t>τα παιχνίδια που χαρακτηρίζουν το φύλο </a:t>
            </a:r>
            <a:r>
              <a:rPr lang="el-GR" sz="2400" dirty="0"/>
              <a:t>είναι πιθανόν να αλλάξουν μόνο υπό την επίδραση υψηλών επιπέδων ανδρογόνων, χαρακτηριστικών των κοριτσιών με CAH (τα οποία όμως είναι τυπικά –σε </a:t>
            </a:r>
            <a:r>
              <a:rPr lang="el-GR" sz="2400" dirty="0" err="1"/>
              <a:t>ό,τι</a:t>
            </a:r>
            <a:r>
              <a:rPr lang="el-GR" sz="2400" dirty="0"/>
              <a:t> αφορά τις ορμόνες- αγόρια), αλλά δεν είναι πιθανό να εμφανιστούν τέτοια παιχνίδια σε τυπικά – σ’ ότι αφορά τις ορμόνες – κορίτσια, ακόμη και σε αυτά με αρσενικό δίδυμο αδελφό</a:t>
            </a:r>
            <a:r>
              <a:rPr lang="el-GR" sz="2400" dirty="0" smtClean="0"/>
              <a:t>. </a:t>
            </a:r>
            <a:endParaRPr lang="el-GR" sz="2400"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16/23</a:t>
            </a:r>
            <a:endParaRPr lang="el-GR" sz="3200" b="1" dirty="0"/>
          </a:p>
        </p:txBody>
      </p:sp>
    </p:spTree>
    <p:extLst>
      <p:ext uri="{BB962C8B-B14F-4D97-AF65-F5344CB8AC3E}">
        <p14:creationId xmlns:p14="http://schemas.microsoft.com/office/powerpoint/2010/main" val="156791940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95536" y="1628800"/>
            <a:ext cx="8640960" cy="4104456"/>
          </a:xfrm>
        </p:spPr>
        <p:txBody>
          <a:bodyPr>
            <a:normAutofit/>
          </a:bodyPr>
          <a:lstStyle/>
          <a:p>
            <a:pPr marL="0" indent="0">
              <a:buNone/>
            </a:pPr>
            <a:r>
              <a:rPr lang="el-GR" sz="2800" dirty="0"/>
              <a:t>Επίσης μπορεί να υπάρχουν </a:t>
            </a:r>
            <a:r>
              <a:rPr lang="el-GR" sz="2800" b="1" dirty="0" err="1"/>
              <a:t>κατώφλιες</a:t>
            </a:r>
            <a:r>
              <a:rPr lang="el-GR" sz="2800" b="1" dirty="0"/>
              <a:t> επιδράσεις (ουδός ερεθισμού), όπως ότι το ποσό των ορμονών συσχετίζεται γραμμικά με μια συμπεριφορά μόνο σε ορισμένα επίπεδα ορμονών</a:t>
            </a:r>
            <a:r>
              <a:rPr lang="el-GR" sz="2800" dirty="0"/>
              <a:t>. Για παράδειγμα εάν η ικανότητα αντίληψης του χώρου προάγεται από μία μέτρια ποσότητα τεστοστερόνης, τότε θα υπάρχει κάποια γραμμική σχέση μεταξύ τεστοστερόνης και ικανότητας αντίληψης του χώρου μόνο στα θηλυκά, καθώς όλα τα αρσενικά έχουν ξεπεράσει την </a:t>
            </a:r>
            <a:r>
              <a:rPr lang="el-GR" sz="2800" dirty="0" smtClean="0"/>
              <a:t>ουδό. </a:t>
            </a:r>
            <a:endParaRPr lang="el-GR" sz="2800"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17/23</a:t>
            </a:r>
            <a:endParaRPr lang="el-GR" sz="3200" b="1" dirty="0"/>
          </a:p>
        </p:txBody>
      </p:sp>
    </p:spTree>
    <p:extLst>
      <p:ext uri="{BB962C8B-B14F-4D97-AF65-F5344CB8AC3E}">
        <p14:creationId xmlns:p14="http://schemas.microsoft.com/office/powerpoint/2010/main" val="87074863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340768"/>
            <a:ext cx="8640960" cy="4752528"/>
          </a:xfrm>
        </p:spPr>
        <p:txBody>
          <a:bodyPr>
            <a:normAutofit fontScale="92500" lnSpcReduction="10000"/>
          </a:bodyPr>
          <a:lstStyle/>
          <a:p>
            <a:pPr marL="0" indent="0">
              <a:buNone/>
            </a:pPr>
            <a:r>
              <a:rPr lang="el-GR" sz="2400" dirty="0"/>
              <a:t>Φαίνεται ότι τα άτομα ποικίλουν όχι μόνο στα επίπεδα των ορμονών στα οποία εκτίθενται αλλά και ως προς την </a:t>
            </a:r>
            <a:r>
              <a:rPr lang="el-GR" sz="2400" b="1" dirty="0"/>
              <a:t>ευαισθησία τους σ’ αυτές τις ορμόνες. </a:t>
            </a:r>
            <a:endParaRPr lang="el-GR" sz="2400" b="1" dirty="0" smtClean="0"/>
          </a:p>
          <a:p>
            <a:pPr marL="0" indent="0">
              <a:buNone/>
            </a:pPr>
            <a:r>
              <a:rPr lang="el-GR" sz="2400" dirty="0" smtClean="0"/>
              <a:t>Παραλλαγές </a:t>
            </a:r>
            <a:r>
              <a:rPr lang="el-GR" sz="2400" dirty="0"/>
              <a:t>στην ορμονική ευαισθησία ίσως εξηγούν τις παρατηρήσεις ότι </a:t>
            </a:r>
            <a:r>
              <a:rPr lang="el-GR" sz="2400" b="1" dirty="0"/>
              <a:t>δεν έχουν όλοι οι θηλυκοί οργανισμοί με CAH υψηλή ικανότητα </a:t>
            </a:r>
            <a:r>
              <a:rPr lang="el-GR" sz="2400" b="1" dirty="0" smtClean="0"/>
              <a:t>αντίληψης </a:t>
            </a:r>
            <a:r>
              <a:rPr lang="el-GR" sz="2400" b="1" dirty="0"/>
              <a:t>του χώρου </a:t>
            </a:r>
            <a:r>
              <a:rPr lang="el-GR" sz="2400" dirty="0"/>
              <a:t>(</a:t>
            </a:r>
            <a:r>
              <a:rPr lang="el-GR" sz="2400" dirty="0" err="1"/>
              <a:t>Ηampson</a:t>
            </a:r>
            <a:r>
              <a:rPr lang="el-GR" sz="2400" dirty="0"/>
              <a:t> και συν., 1998</a:t>
            </a:r>
            <a:r>
              <a:rPr lang="el-GR" sz="2400" dirty="0" smtClean="0"/>
              <a:t>).</a:t>
            </a:r>
          </a:p>
          <a:p>
            <a:pPr marL="0" indent="0">
              <a:buNone/>
            </a:pPr>
            <a:r>
              <a:rPr lang="el-GR" sz="2400" b="1" dirty="0" smtClean="0"/>
              <a:t>Οι </a:t>
            </a:r>
            <a:r>
              <a:rPr lang="el-GR" sz="2400" b="1" dirty="0" err="1" smtClean="0"/>
              <a:t>νευρο</a:t>
            </a:r>
            <a:r>
              <a:rPr lang="el-GR" sz="2400" b="1" dirty="0" smtClean="0"/>
              <a:t>-ορμονικές </a:t>
            </a:r>
            <a:r>
              <a:rPr lang="el-GR" sz="2400" b="1" dirty="0"/>
              <a:t>θεωρίες για το φυλετικό προσανατολισμό </a:t>
            </a:r>
            <a:r>
              <a:rPr lang="el-GR" sz="2400" dirty="0"/>
              <a:t>των διαφόρων ειδών, εκφράζουν γενικά ενδιαφέρον για τα επίπεδα μόνο των </a:t>
            </a:r>
            <a:r>
              <a:rPr lang="el-GR" sz="2400" dirty="0" err="1"/>
              <a:t>προγεννετικών</a:t>
            </a:r>
            <a:r>
              <a:rPr lang="el-GR" sz="2400" dirty="0"/>
              <a:t>  ορμονών αλλά μελλοντικές εργασίες ίσως θα πρέπει να εξετάσουν τις ατομικές διαφορές στην ευαισθησία των ορμονών. Η γυναικεία ομοφυλοφιλία ίσως προκύπτει όχι από τα πολύ υψηλά επίπεδα ανδρικών ορμονών κατά τις πρώτες φάσεις της ανάπτυξης, αλλά από την αυξημένη ευαισθησία στα τυπικά επίπεδα αυτών των ορμονών (</a:t>
            </a:r>
            <a:r>
              <a:rPr lang="el-GR" sz="2400" dirty="0" err="1"/>
              <a:t>Tenhula</a:t>
            </a:r>
            <a:r>
              <a:rPr lang="el-GR" sz="2400" dirty="0"/>
              <a:t> &amp; Bailey,1998). </a:t>
            </a:r>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18/23</a:t>
            </a:r>
            <a:endParaRPr lang="el-GR" sz="3200" b="1" dirty="0"/>
          </a:p>
        </p:txBody>
      </p:sp>
    </p:spTree>
    <p:extLst>
      <p:ext uri="{BB962C8B-B14F-4D97-AF65-F5344CB8AC3E}">
        <p14:creationId xmlns:p14="http://schemas.microsoft.com/office/powerpoint/2010/main" val="314978599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51520" y="1268760"/>
            <a:ext cx="8784976" cy="5112568"/>
          </a:xfrm>
        </p:spPr>
        <p:txBody>
          <a:bodyPr>
            <a:normAutofit fontScale="92500" lnSpcReduction="10000"/>
          </a:bodyPr>
          <a:lstStyle/>
          <a:p>
            <a:pPr marL="0" indent="0">
              <a:buNone/>
            </a:pPr>
            <a:r>
              <a:rPr lang="el-GR" sz="2400" dirty="0"/>
              <a:t>Οι ορμόνες μπορεί </a:t>
            </a:r>
            <a:r>
              <a:rPr lang="el-GR" sz="2400" b="1" dirty="0"/>
              <a:t>να επηρεάσουν άμεσα τη συμπεριφορά μέσα από αλλαγές σε εγκεφαλικές περιοχές που </a:t>
            </a:r>
            <a:r>
              <a:rPr lang="el-GR" sz="2400" b="1" dirty="0" smtClean="0"/>
              <a:t>σχετίζονται </a:t>
            </a:r>
            <a:r>
              <a:rPr lang="el-GR" sz="2400" b="1" dirty="0"/>
              <a:t>με τη συμπεριφορά. </a:t>
            </a:r>
            <a:endParaRPr lang="el-GR" sz="2400" b="1" dirty="0" smtClean="0"/>
          </a:p>
          <a:p>
            <a:pPr marL="0" indent="0">
              <a:buNone/>
            </a:pPr>
            <a:r>
              <a:rPr lang="el-GR" sz="2400" dirty="0" smtClean="0"/>
              <a:t>Μελέτες </a:t>
            </a:r>
            <a:r>
              <a:rPr lang="el-GR" sz="2400" dirty="0"/>
              <a:t>σε άλλα είδη δείχνουν ότι οι ορμόνες των γονάδων επηρεάζουν  </a:t>
            </a:r>
            <a:r>
              <a:rPr lang="el-GR" sz="2400" b="1" dirty="0" err="1"/>
              <a:t>υποθαλαμικές</a:t>
            </a:r>
            <a:r>
              <a:rPr lang="el-GR" sz="2400" b="1" dirty="0"/>
              <a:t> περιοχές που εμπλέκονται με διάφορες πλευρές της σεξουαλικής συμπεριφοράς </a:t>
            </a:r>
            <a:r>
              <a:rPr lang="el-GR" sz="2400" dirty="0"/>
              <a:t>(βλ. </a:t>
            </a:r>
            <a:r>
              <a:rPr lang="el-GR" sz="2400" dirty="0" err="1"/>
              <a:t>Breedlove</a:t>
            </a:r>
            <a:r>
              <a:rPr lang="el-GR" sz="2400" dirty="0"/>
              <a:t>, 1992, 1994; </a:t>
            </a:r>
            <a:r>
              <a:rPr lang="el-GR" sz="2400" dirty="0" err="1"/>
              <a:t>Goy</a:t>
            </a:r>
            <a:r>
              <a:rPr lang="el-GR" sz="2400" dirty="0"/>
              <a:t> &amp; </a:t>
            </a:r>
            <a:r>
              <a:rPr lang="el-GR" sz="2400" dirty="0" err="1"/>
              <a:t>McEven</a:t>
            </a:r>
            <a:r>
              <a:rPr lang="el-GR" sz="2400" dirty="0"/>
              <a:t>, 1980; </a:t>
            </a:r>
            <a:r>
              <a:rPr lang="el-GR" sz="2400" dirty="0" err="1"/>
              <a:t>MacLusky</a:t>
            </a:r>
            <a:r>
              <a:rPr lang="el-GR" sz="2400" dirty="0"/>
              <a:t> &amp; </a:t>
            </a:r>
            <a:r>
              <a:rPr lang="el-GR" sz="2400" dirty="0" err="1"/>
              <a:t>Naftolin</a:t>
            </a:r>
            <a:r>
              <a:rPr lang="el-GR" sz="2400" dirty="0"/>
              <a:t>, 1981) και </a:t>
            </a:r>
            <a:r>
              <a:rPr lang="el-GR" sz="2400" b="1" dirty="0"/>
              <a:t>περιοχές του ιππόκαμπου που εμπλέκονται με διάφορες όψεις της αντίληψης του χώρου </a:t>
            </a:r>
            <a:r>
              <a:rPr lang="el-GR" sz="2400" dirty="0"/>
              <a:t>(</a:t>
            </a:r>
            <a:r>
              <a:rPr lang="el-GR" sz="2400" dirty="0" err="1"/>
              <a:t>Juraska</a:t>
            </a:r>
            <a:r>
              <a:rPr lang="el-GR" sz="2400" dirty="0"/>
              <a:t>, 1991, </a:t>
            </a:r>
            <a:r>
              <a:rPr lang="el-GR" sz="2400" dirty="0" err="1"/>
              <a:t>Roof</a:t>
            </a:r>
            <a:r>
              <a:rPr lang="el-GR" sz="2400" dirty="0"/>
              <a:t> &amp; </a:t>
            </a:r>
            <a:r>
              <a:rPr lang="el-GR" sz="2400" dirty="0" err="1"/>
              <a:t>Havens</a:t>
            </a:r>
            <a:r>
              <a:rPr lang="el-GR" sz="2400" dirty="0"/>
              <a:t>, 1992, </a:t>
            </a:r>
            <a:r>
              <a:rPr lang="el-GR" sz="2400" dirty="0" err="1"/>
              <a:t>Williams</a:t>
            </a:r>
            <a:r>
              <a:rPr lang="el-GR" sz="2400" dirty="0"/>
              <a:t> &amp; </a:t>
            </a:r>
            <a:r>
              <a:rPr lang="el-GR" sz="2400" dirty="0" err="1"/>
              <a:t>Meck</a:t>
            </a:r>
            <a:r>
              <a:rPr lang="el-GR" sz="2400" dirty="0"/>
              <a:t>, 1991). Ο </a:t>
            </a:r>
            <a:r>
              <a:rPr lang="el-GR" sz="2400" dirty="0" err="1"/>
              <a:t>Fitch</a:t>
            </a:r>
            <a:r>
              <a:rPr lang="el-GR" sz="2400" dirty="0"/>
              <a:t> και οι συνεργάτες του (1998) έδειξαν πως οι ορμόνες των ωοθηκών επηρεάζουν </a:t>
            </a:r>
            <a:r>
              <a:rPr lang="el-GR" sz="2400" b="1" dirty="0"/>
              <a:t>την ανάπτυξη του </a:t>
            </a:r>
            <a:r>
              <a:rPr lang="el-GR" sz="2400" b="1" dirty="0" err="1"/>
              <a:t>μεσολοβίου</a:t>
            </a:r>
            <a:r>
              <a:rPr lang="el-GR" sz="2400" dirty="0"/>
              <a:t> στον αρουραίο. </a:t>
            </a:r>
            <a:endParaRPr lang="el-GR" sz="2400" dirty="0" smtClean="0"/>
          </a:p>
          <a:p>
            <a:pPr marL="0" indent="0">
              <a:buNone/>
            </a:pPr>
            <a:r>
              <a:rPr lang="el-GR" sz="2400" dirty="0" smtClean="0"/>
              <a:t>Οι </a:t>
            </a:r>
            <a:r>
              <a:rPr lang="el-GR" sz="2400" dirty="0"/>
              <a:t>ορμόνες των γονάδων επηρεάζουν το μέγεθος των νευρώνων, την επιβίωση και τις εκβλαστήσεις τους, τον αριθμό και την οργάνωση των συνάψεων, τα πρότυπα διακλάδωσης των </a:t>
            </a:r>
            <a:r>
              <a:rPr lang="el-GR" sz="2400" dirty="0" err="1"/>
              <a:t>δενδριτών</a:t>
            </a:r>
            <a:r>
              <a:rPr lang="el-GR" sz="2400" dirty="0"/>
              <a:t>, τον πυρηνικό όγκο, το πάχος του εγκεφαλικού φλοιού και τα συστήματα των νευροδιαβιβαστών. </a:t>
            </a:r>
            <a:r>
              <a:rPr lang="el-GR" sz="2400" dirty="0" smtClean="0"/>
              <a:t> </a:t>
            </a:r>
            <a:endParaRPr lang="el-GR" sz="2400"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19/23</a:t>
            </a:r>
            <a:endParaRPr lang="el-GR" sz="3200" b="1" dirty="0"/>
          </a:p>
        </p:txBody>
      </p:sp>
    </p:spTree>
    <p:extLst>
      <p:ext uri="{BB962C8B-B14F-4D97-AF65-F5344CB8AC3E}">
        <p14:creationId xmlns:p14="http://schemas.microsoft.com/office/powerpoint/2010/main" val="23426245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309001" y="1196752"/>
            <a:ext cx="4583479" cy="5040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Τίτλος 1"/>
          <p:cNvSpPr txBox="1">
            <a:spLocks/>
          </p:cNvSpPr>
          <p:nvPr/>
        </p:nvSpPr>
        <p:spPr>
          <a:xfrm>
            <a:off x="94038" y="116632"/>
            <a:ext cx="8784976" cy="922114"/>
          </a:xfrm>
          <a:prstGeom prst="rect">
            <a:avLst/>
          </a:prstGeom>
        </p:spPr>
        <p:txBody>
          <a:bodyPr vert="horz" lIns="91440" tIns="45720" rIns="91440" bIns="45720" rtlCol="0" anchor="ctr">
            <a:normAutofit fontScale="90000"/>
          </a:bodyPr>
          <a:lstStyle>
            <a:lvl1pPr algn="ctr" defTabSz="914400" rtl="0" eaLnBrk="1" latinLnBrk="0" hangingPunct="1">
              <a:spcBef>
                <a:spcPct val="0"/>
              </a:spcBef>
              <a:buNone/>
              <a:defRPr sz="4400" b="0" kern="1200">
                <a:solidFill>
                  <a:srgbClr val="5075BC"/>
                </a:solidFill>
                <a:latin typeface="+mj-lt"/>
                <a:ea typeface="+mj-ea"/>
                <a:cs typeface="+mj-cs"/>
              </a:defRPr>
            </a:lvl1pPr>
          </a:lstStyle>
          <a:p>
            <a:r>
              <a:rPr lang="el-GR" b="1" dirty="0" smtClean="0"/>
              <a:t>Το ενδοκρινικό (ορμονικό) σύστημα 2/5</a:t>
            </a:r>
            <a:endParaRPr lang="el-GR" b="1" dirty="0"/>
          </a:p>
        </p:txBody>
      </p:sp>
      <p:sp>
        <p:nvSpPr>
          <p:cNvPr id="3" name="Ορθογώνιο 2"/>
          <p:cNvSpPr/>
          <p:nvPr/>
        </p:nvSpPr>
        <p:spPr>
          <a:xfrm>
            <a:off x="539552" y="2239704"/>
            <a:ext cx="3240360" cy="2677656"/>
          </a:xfrm>
          <a:prstGeom prst="rect">
            <a:avLst/>
          </a:prstGeom>
        </p:spPr>
        <p:txBody>
          <a:bodyPr wrap="square">
            <a:spAutoFit/>
          </a:bodyPr>
          <a:lstStyle/>
          <a:p>
            <a:r>
              <a:rPr lang="el-GR" sz="2400" b="1" dirty="0"/>
              <a:t>Σχήμα </a:t>
            </a:r>
            <a:r>
              <a:rPr lang="el-GR" sz="2400" b="1" dirty="0" smtClean="0"/>
              <a:t>1</a:t>
            </a:r>
            <a:r>
              <a:rPr lang="el-GR" sz="2400" b="1" dirty="0"/>
              <a:t>.</a:t>
            </a:r>
            <a:r>
              <a:rPr lang="el-GR" sz="2400" dirty="0"/>
              <a:t/>
            </a:r>
            <a:br>
              <a:rPr lang="el-GR" sz="2400" dirty="0"/>
            </a:br>
            <a:r>
              <a:rPr lang="el-GR" sz="2400" dirty="0" smtClean="0"/>
              <a:t>Η </a:t>
            </a:r>
            <a:r>
              <a:rPr lang="el-GR" sz="2400" dirty="0"/>
              <a:t>θέση των κύριων ενδοκρινικών αδένων  ανάμεσα στα κύρια όργανα του ανθρώπινου    </a:t>
            </a:r>
            <a:br>
              <a:rPr lang="el-GR" sz="2400" dirty="0"/>
            </a:br>
            <a:r>
              <a:rPr lang="el-GR" sz="2400" dirty="0"/>
              <a:t>σώματος.</a:t>
            </a:r>
          </a:p>
        </p:txBody>
      </p:sp>
    </p:spTree>
    <p:extLst>
      <p:ext uri="{BB962C8B-B14F-4D97-AF65-F5344CB8AC3E}">
        <p14:creationId xmlns:p14="http://schemas.microsoft.com/office/powerpoint/2010/main" val="98669683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1052736"/>
            <a:ext cx="8496944" cy="5328592"/>
          </a:xfrm>
        </p:spPr>
        <p:txBody>
          <a:bodyPr>
            <a:normAutofit fontScale="92500"/>
          </a:bodyPr>
          <a:lstStyle/>
          <a:p>
            <a:pPr marL="0" indent="0">
              <a:buNone/>
            </a:pPr>
            <a:r>
              <a:rPr lang="el-GR" sz="2400" dirty="0"/>
              <a:t>Οι ορμόνες μπορεί </a:t>
            </a:r>
            <a:r>
              <a:rPr lang="el-GR" sz="2400" b="1" dirty="0"/>
              <a:t>να επηρεάσουν </a:t>
            </a:r>
            <a:r>
              <a:rPr lang="el-GR" sz="2400" b="1" dirty="0" smtClean="0"/>
              <a:t>και έμμεσα </a:t>
            </a:r>
            <a:r>
              <a:rPr lang="el-GR" sz="2400" b="1" dirty="0"/>
              <a:t>τη </a:t>
            </a:r>
            <a:r>
              <a:rPr lang="el-GR" sz="2400" b="1" dirty="0" smtClean="0"/>
              <a:t>συμπεριφορά. </a:t>
            </a:r>
          </a:p>
          <a:p>
            <a:pPr marL="0" indent="0">
              <a:buNone/>
            </a:pPr>
            <a:r>
              <a:rPr lang="el-GR" sz="2400" dirty="0" smtClean="0"/>
              <a:t>Οι </a:t>
            </a:r>
            <a:r>
              <a:rPr lang="el-GR" sz="2400" dirty="0" err="1"/>
              <a:t>Clark</a:t>
            </a:r>
            <a:r>
              <a:rPr lang="el-GR" sz="2400" dirty="0"/>
              <a:t> και </a:t>
            </a:r>
            <a:r>
              <a:rPr lang="el-GR" sz="2400" dirty="0" err="1"/>
              <a:t>Galef</a:t>
            </a:r>
            <a:r>
              <a:rPr lang="el-GR" sz="2400" dirty="0"/>
              <a:t> (1998) έδειξαν ότι οι ορμόνες επηρεάζουν τη σεξουαλική συμπεριφορά εν μέρει, μέσα από επιδράσεις στο </a:t>
            </a:r>
            <a:r>
              <a:rPr lang="el-GR" sz="2400" dirty="0" smtClean="0"/>
              <a:t> </a:t>
            </a:r>
            <a:r>
              <a:rPr lang="el-GR" sz="2400" dirty="0"/>
              <a:t>μυϊκό σύστημα. </a:t>
            </a:r>
            <a:endParaRPr lang="el-GR" sz="2400" dirty="0" smtClean="0"/>
          </a:p>
          <a:p>
            <a:pPr marL="0" indent="0">
              <a:buNone/>
            </a:pPr>
            <a:r>
              <a:rPr lang="el-GR" sz="2400" dirty="0" smtClean="0"/>
              <a:t>Ο </a:t>
            </a:r>
            <a:r>
              <a:rPr lang="el-GR" sz="2400" dirty="0" err="1"/>
              <a:t>McFadden</a:t>
            </a:r>
            <a:r>
              <a:rPr lang="el-GR" sz="2400" dirty="0"/>
              <a:t> (1998) προτείνει ότι οι διαφορές ανάμεσα στα φύλα στις ανώτερες γνωστικές λειτουργίες, ίσως προκύπτουν όχι απλά από </a:t>
            </a:r>
            <a:r>
              <a:rPr lang="el-GR" sz="2400" dirty="0" err="1"/>
              <a:t>προγενετικές</a:t>
            </a:r>
            <a:r>
              <a:rPr lang="el-GR" sz="2400" dirty="0"/>
              <a:t> ορμόνες που λειτουργούν σε συγκεκριμένες θέσεις του εγκεφαλικού φλοιού, αλλά επίσης από ορμόνες που δρουν σε περιφερικές θέσεις και συνεισφέρουν στη δραστηριοποίηση των εγκεφαλικών θέσεων</a:t>
            </a:r>
            <a:r>
              <a:rPr lang="el-GR" sz="2400" dirty="0" smtClean="0"/>
              <a:t>.</a:t>
            </a:r>
          </a:p>
          <a:p>
            <a:pPr marL="0" indent="0">
              <a:buNone/>
            </a:pPr>
            <a:r>
              <a:rPr lang="el-GR" sz="2400" dirty="0" smtClean="0"/>
              <a:t> Στην </a:t>
            </a:r>
            <a:r>
              <a:rPr lang="el-GR" sz="2400" dirty="0"/>
              <a:t>εξέταση των επιδράσεων των  οιστρογόνων στη συμπεριφορά, οι </a:t>
            </a:r>
            <a:r>
              <a:rPr lang="el-GR" sz="2400" dirty="0" err="1"/>
              <a:t>Saucier</a:t>
            </a:r>
            <a:r>
              <a:rPr lang="el-GR" sz="2400" dirty="0"/>
              <a:t> &amp; </a:t>
            </a:r>
            <a:r>
              <a:rPr lang="el-GR" sz="2400" dirty="0" err="1"/>
              <a:t>Kimura</a:t>
            </a:r>
            <a:r>
              <a:rPr lang="el-GR" sz="2400" dirty="0"/>
              <a:t> (1998)  και οι </a:t>
            </a:r>
            <a:r>
              <a:rPr lang="el-GR" sz="2400" dirty="0" err="1"/>
              <a:t>Szekely</a:t>
            </a:r>
            <a:r>
              <a:rPr lang="el-GR" sz="2400" dirty="0"/>
              <a:t> και συν. (1998) </a:t>
            </a:r>
            <a:r>
              <a:rPr lang="el-GR" sz="2400" b="1" dirty="0" smtClean="0"/>
              <a:t>προτείνουν </a:t>
            </a:r>
            <a:r>
              <a:rPr lang="el-GR" sz="2400" b="1" dirty="0"/>
              <a:t>ότι τα οιστρογόνα διευκολύνουν τις περιοχές του αριστερού ημισφαιρίου να εξυπηρετούν τις πρακτικές διαδικασίες και ενέργειες</a:t>
            </a:r>
            <a:r>
              <a:rPr lang="el-GR" sz="2400" b="1" dirty="0" smtClean="0"/>
              <a:t>.</a:t>
            </a:r>
            <a:endParaRPr lang="el-GR" sz="2400" b="1"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20/23</a:t>
            </a:r>
            <a:endParaRPr lang="el-GR" sz="3200" b="1" dirty="0"/>
          </a:p>
        </p:txBody>
      </p:sp>
    </p:spTree>
    <p:extLst>
      <p:ext uri="{BB962C8B-B14F-4D97-AF65-F5344CB8AC3E}">
        <p14:creationId xmlns:p14="http://schemas.microsoft.com/office/powerpoint/2010/main" val="13254473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40332" y="1268760"/>
            <a:ext cx="8640960" cy="5040560"/>
          </a:xfrm>
        </p:spPr>
        <p:txBody>
          <a:bodyPr>
            <a:normAutofit fontScale="92500"/>
          </a:bodyPr>
          <a:lstStyle/>
          <a:p>
            <a:pPr marL="0" indent="0">
              <a:buNone/>
            </a:pPr>
            <a:r>
              <a:rPr lang="el-GR" sz="2400" dirty="0" smtClean="0"/>
              <a:t>Συμπερασματικά, …… εξελικτικοί </a:t>
            </a:r>
            <a:r>
              <a:rPr lang="el-GR" sz="2400" dirty="0"/>
              <a:t>ψυχολόγοι, </a:t>
            </a:r>
            <a:r>
              <a:rPr lang="el-GR" sz="2400" dirty="0" err="1"/>
              <a:t>νευροψυχολόγοι</a:t>
            </a:r>
            <a:r>
              <a:rPr lang="el-GR" sz="2400" dirty="0"/>
              <a:t> και </a:t>
            </a:r>
            <a:r>
              <a:rPr lang="el-GR" sz="2400" dirty="0" err="1"/>
              <a:t>ψυχοφυσιολόγοι</a:t>
            </a:r>
            <a:r>
              <a:rPr lang="el-GR" sz="2400" dirty="0"/>
              <a:t> έχουν λόγο να πανηγυρίζουν και να αποκομίζουν ιδιαίτερα οφέλη από τις προόδους που επιτεύχθηκαν τα τελευταία χρόνια στην κατανόηση των ορμονικών επιρροών στη συμπεριφορά. </a:t>
            </a:r>
            <a:endParaRPr lang="el-GR" sz="2400" dirty="0" smtClean="0"/>
          </a:p>
          <a:p>
            <a:pPr marL="0" indent="0">
              <a:buNone/>
            </a:pPr>
            <a:r>
              <a:rPr lang="el-GR" sz="2400" dirty="0" smtClean="0"/>
              <a:t>Αυτές </a:t>
            </a:r>
            <a:r>
              <a:rPr lang="el-GR" sz="2400" dirty="0"/>
              <a:t>οι μελέτες βοηθούν άμεσα να εξηγήσει κανείς τις νευρικές υποδομές των περισσοτέρων </a:t>
            </a:r>
            <a:r>
              <a:rPr lang="el-GR" sz="2400" dirty="0" smtClean="0"/>
              <a:t>συμπεριφορών, </a:t>
            </a:r>
            <a:r>
              <a:rPr lang="el-GR" sz="2400" dirty="0"/>
              <a:t>συμπεριλαμβάνοντας το συναίσθημα, τη γνώση, την κινητική συμπεριφορά, την ασυμμετρία και τις αναπτυξιακές διαταραχές. </a:t>
            </a:r>
            <a:endParaRPr lang="el-GR" sz="2400" dirty="0" smtClean="0"/>
          </a:p>
          <a:p>
            <a:pPr marL="0" indent="0">
              <a:buNone/>
            </a:pPr>
            <a:r>
              <a:rPr lang="el-GR" sz="2400" dirty="0" smtClean="0"/>
              <a:t>Αυτές </a:t>
            </a:r>
            <a:r>
              <a:rPr lang="el-GR" sz="2400" dirty="0"/>
              <a:t>οι μελέτες επισημαίνουν άμεσα και με ακρίβεια πώς οι εγκεφαλικές δομές και λειτουργίες εμπλέκονται σε συγκεκριμένες συμπεριφορές, πώς καθορίζεται το αναπτυξιακό πρόγραμμα συγκεκριμένων συμπεριφορών και ποιο είναι το νευρικό του υπόστρωμα και διαφωτίζουν για ορισμένα συστατικά στοιχεία της συμπεριφοράς</a:t>
            </a:r>
            <a:r>
              <a:rPr lang="el-GR" sz="2400" dirty="0" smtClean="0"/>
              <a:t>. </a:t>
            </a:r>
            <a:endParaRPr lang="el-GR" sz="2400" dirty="0">
              <a:solidFill>
                <a:schemeClr val="accent1">
                  <a:lumMod val="75000"/>
                </a:schemeClr>
              </a:solidFill>
            </a:endParaRPr>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21/23</a:t>
            </a:r>
            <a:endParaRPr lang="el-GR" sz="3200" b="1" dirty="0"/>
          </a:p>
        </p:txBody>
      </p:sp>
    </p:spTree>
    <p:extLst>
      <p:ext uri="{BB962C8B-B14F-4D97-AF65-F5344CB8AC3E}">
        <p14:creationId xmlns:p14="http://schemas.microsoft.com/office/powerpoint/2010/main" val="354182288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51520" y="1340768"/>
            <a:ext cx="8784976" cy="4824536"/>
          </a:xfrm>
        </p:spPr>
        <p:txBody>
          <a:bodyPr>
            <a:normAutofit/>
          </a:bodyPr>
          <a:lstStyle/>
          <a:p>
            <a:r>
              <a:rPr lang="el-GR" sz="2000" dirty="0"/>
              <a:t>Οι μελέτες των </a:t>
            </a:r>
            <a:r>
              <a:rPr lang="el-GR" sz="2000" dirty="0" err="1"/>
              <a:t>Buchanan</a:t>
            </a:r>
            <a:r>
              <a:rPr lang="el-GR" sz="2000" dirty="0"/>
              <a:t> και των συνεργατών του (1998) αναγνωρίζουν την </a:t>
            </a:r>
            <a:r>
              <a:rPr lang="el-GR" sz="2000" b="1" dirty="0"/>
              <a:t>οπτική εργαζόμενη μνήμη σαν μια από τις κύριες γνωστικές αιτίες του </a:t>
            </a:r>
            <a:r>
              <a:rPr lang="el-GR" sz="2000" b="1" dirty="0" err="1"/>
              <a:t>οπτικοχωρικού</a:t>
            </a:r>
            <a:r>
              <a:rPr lang="el-GR" sz="2000" b="1" dirty="0"/>
              <a:t> ελλείμματος στα κορίτσια με το σύνδρομο του </a:t>
            </a:r>
            <a:r>
              <a:rPr lang="el-GR" sz="2000" b="1" dirty="0" err="1"/>
              <a:t>Turner</a:t>
            </a:r>
            <a:r>
              <a:rPr lang="el-GR" sz="2000" b="1" dirty="0"/>
              <a:t> </a:t>
            </a:r>
            <a:r>
              <a:rPr lang="el-GR" sz="2000" dirty="0"/>
              <a:t>και σημειώνουν ότι θα ήταν ενδιαφέρον να εξετάσει κανείς τις νευρικές περιοχές που υποβοηθούν την οπτική εργαζόμενη μνήμη, για να κατανοήσει τους γενετικούς και εγκεφαλικούς μηχανισμούς που σχετίζονται με την διαφοροποιημένη ικανότητα αντίληψης του χώρου ανάμεσα στα δύο φύλα. </a:t>
            </a:r>
            <a:endParaRPr lang="el-GR" sz="2000" dirty="0" smtClean="0"/>
          </a:p>
          <a:p>
            <a:r>
              <a:rPr lang="el-GR" sz="2000" dirty="0" smtClean="0"/>
              <a:t>Ο </a:t>
            </a:r>
            <a:r>
              <a:rPr lang="el-GR" sz="2000" dirty="0"/>
              <a:t>Mc </a:t>
            </a:r>
            <a:r>
              <a:rPr lang="el-GR" sz="2000" dirty="0" err="1"/>
              <a:t>Fadden</a:t>
            </a:r>
            <a:r>
              <a:rPr lang="el-GR" sz="2000" dirty="0"/>
              <a:t> (1998) προτείνει ότι </a:t>
            </a:r>
            <a:r>
              <a:rPr lang="el-GR" sz="2000" b="1" dirty="0"/>
              <a:t>διαφορές ανάμεσα στα φύλα </a:t>
            </a:r>
            <a:r>
              <a:rPr lang="el-GR" sz="2000" dirty="0"/>
              <a:t>και οι πλευρικές διαφορές στην </a:t>
            </a:r>
            <a:r>
              <a:rPr lang="el-GR" sz="2000" dirty="0" err="1"/>
              <a:t>φλοιϊκή</a:t>
            </a:r>
            <a:r>
              <a:rPr lang="el-GR" sz="2000" dirty="0"/>
              <a:t> λειτουργία μπορεί να προκύψουν από διαφορές που υπάρχουν ανάμεσα στα φύλα και στα αυτιά σε ακουστικά χαρακτηριστικά και απλές ικανότητες. </a:t>
            </a:r>
            <a:endParaRPr lang="el-GR" sz="2000" dirty="0" smtClean="0"/>
          </a:p>
          <a:p>
            <a:r>
              <a:rPr lang="el-GR" sz="2000" dirty="0" smtClean="0"/>
              <a:t>Οι </a:t>
            </a:r>
            <a:r>
              <a:rPr lang="el-GR" sz="2000" dirty="0" err="1"/>
              <a:t>Fitch</a:t>
            </a:r>
            <a:r>
              <a:rPr lang="el-GR" sz="2000" dirty="0"/>
              <a:t> και οι συνεργάτες του (1998) δείχνουν πως </a:t>
            </a:r>
            <a:r>
              <a:rPr lang="el-GR" sz="2000" b="1" dirty="0"/>
              <a:t>τα οιστρογόνα μπορεί να δικαιολογήσουν τις διαφορές ανάμεσα στα φύλα όσον αφορά την </a:t>
            </a:r>
            <a:r>
              <a:rPr lang="el-GR" sz="2000" b="1" dirty="0" smtClean="0"/>
              <a:t>πλαστικότητα.</a:t>
            </a:r>
            <a:endParaRPr lang="el-GR" sz="2000" b="1"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22/23</a:t>
            </a:r>
            <a:endParaRPr lang="el-GR" sz="3200" b="1" dirty="0"/>
          </a:p>
        </p:txBody>
      </p:sp>
    </p:spTree>
    <p:extLst>
      <p:ext uri="{BB962C8B-B14F-4D97-AF65-F5344CB8AC3E}">
        <p14:creationId xmlns:p14="http://schemas.microsoft.com/office/powerpoint/2010/main" val="179319585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83568" y="1628800"/>
            <a:ext cx="7488832" cy="4464496"/>
          </a:xfrm>
        </p:spPr>
        <p:txBody>
          <a:bodyPr>
            <a:normAutofit/>
          </a:bodyPr>
          <a:lstStyle/>
          <a:p>
            <a:pPr marL="0" indent="0">
              <a:buNone/>
            </a:pPr>
            <a:r>
              <a:rPr lang="el-GR" sz="2400" dirty="0"/>
              <a:t>Η πλειάδα τέτοιων ερευνών τα τελευταία χρόνια δείχνει ότι σύντομα θα είμαστε σε θέση να γνωρίζουμε πολύ περισσότερα πράγματα για τις επιδράσεις των ορμονών των </a:t>
            </a:r>
            <a:r>
              <a:rPr lang="el-GR" sz="2400" dirty="0" err="1"/>
              <a:t>γονάδων</a:t>
            </a:r>
            <a:r>
              <a:rPr lang="el-GR" sz="2400" dirty="0"/>
              <a:t> στην ανάπτυξη του εγκεφάλου και στη συμπεριφορά του ανθρώπου και των άλλων ζωικών </a:t>
            </a:r>
            <a:r>
              <a:rPr lang="el-GR" sz="2400" dirty="0" smtClean="0"/>
              <a:t>ειδών. </a:t>
            </a:r>
            <a:endParaRPr lang="el-GR" sz="2400" dirty="0"/>
          </a:p>
        </p:txBody>
      </p:sp>
      <p:sp>
        <p:nvSpPr>
          <p:cNvPr id="5" name="Τίτλος 1"/>
          <p:cNvSpPr>
            <a:spLocks noGrp="1"/>
          </p:cNvSpPr>
          <p:nvPr>
            <p:ph type="title"/>
          </p:nvPr>
        </p:nvSpPr>
        <p:spPr>
          <a:xfrm>
            <a:off x="22376" y="44624"/>
            <a:ext cx="9121624" cy="1008112"/>
          </a:xfrm>
        </p:spPr>
        <p:txBody>
          <a:bodyPr>
            <a:normAutofit fontScale="90000"/>
          </a:bodyPr>
          <a:lstStyle/>
          <a:p>
            <a:r>
              <a:rPr lang="el-GR" sz="3200" b="1" dirty="0" smtClean="0"/>
              <a:t>Ορμόνες των γονάδων</a:t>
            </a:r>
            <a:br>
              <a:rPr lang="el-GR" sz="3200" b="1" dirty="0" smtClean="0"/>
            </a:br>
            <a:r>
              <a:rPr lang="el-GR" sz="3200" b="1" dirty="0" smtClean="0"/>
              <a:t>Συμπεριφορά και νευρική ανάπτυξη  23/23</a:t>
            </a:r>
            <a:endParaRPr lang="el-GR" sz="3200" b="1" dirty="0"/>
          </a:p>
        </p:txBody>
      </p:sp>
    </p:spTree>
    <p:extLst>
      <p:ext uri="{BB962C8B-B14F-4D97-AF65-F5344CB8AC3E}">
        <p14:creationId xmlns:p14="http://schemas.microsoft.com/office/powerpoint/2010/main" val="64778903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b="1" dirty="0" smtClean="0"/>
              <a:t>Τέλος Ενότητας</a:t>
            </a:r>
            <a:endParaRPr lang="el-GR" b="1" dirty="0"/>
          </a:p>
        </p:txBody>
      </p:sp>
    </p:spTree>
    <p:extLst>
      <p:ext uri="{BB962C8B-B14F-4D97-AF65-F5344CB8AC3E}">
        <p14:creationId xmlns:p14="http://schemas.microsoft.com/office/powerpoint/2010/main" val="21260897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Χρηματοδότηση</a:t>
            </a:r>
            <a:endParaRPr lang="el-GR" b="1" dirty="0"/>
          </a:p>
        </p:txBody>
      </p:sp>
      <p:sp>
        <p:nvSpPr>
          <p:cNvPr id="3" name="Content Placeholder 2"/>
          <p:cNvSpPr>
            <a:spLocks noGrp="1"/>
          </p:cNvSpPr>
          <p:nvPr>
            <p:ph idx="1"/>
          </p:nvPr>
        </p:nvSpPr>
        <p:spPr>
          <a:xfrm>
            <a:off x="457200" y="1340769"/>
            <a:ext cx="8229600" cy="3168352"/>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Logo espa"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510952" y="44623"/>
            <a:ext cx="8229600" cy="792088"/>
          </a:xfrm>
        </p:spPr>
        <p:txBody>
          <a:bodyPr>
            <a:normAutofit/>
          </a:bodyPr>
          <a:lstStyle/>
          <a:p>
            <a:r>
              <a:rPr lang="el-GR" b="1" dirty="0"/>
              <a:t>Σημείωμα </a:t>
            </a:r>
            <a:r>
              <a:rPr lang="el-GR" b="1" dirty="0" smtClean="0"/>
              <a:t>Αδειοδότησης</a:t>
            </a:r>
            <a:endParaRPr lang="el-GR" b="1" dirty="0"/>
          </a:p>
        </p:txBody>
      </p:sp>
      <p:sp>
        <p:nvSpPr>
          <p:cNvPr id="3" name="Content Placeholder"/>
          <p:cNvSpPr>
            <a:spLocks noGrp="1"/>
          </p:cNvSpPr>
          <p:nvPr>
            <p:ph idx="1"/>
          </p:nvPr>
        </p:nvSpPr>
        <p:spPr>
          <a:xfrm>
            <a:off x="120093" y="800708"/>
            <a:ext cx="8928992" cy="1656184"/>
          </a:xfrm>
        </p:spPr>
        <p:txBody>
          <a:bodyPr>
            <a:noAutofit/>
          </a:bodyPr>
          <a:lstStyle/>
          <a:p>
            <a:pPr marL="0" indent="0">
              <a:buNone/>
            </a:pPr>
            <a:r>
              <a:rPr lang="el-GR" sz="2000" dirty="0" smtClean="0"/>
              <a:t>Το </a:t>
            </a:r>
            <a:r>
              <a:rPr lang="el-GR" sz="2000" dirty="0"/>
              <a:t>παρόν υλικό διατίθεται με τους όρους </a:t>
            </a:r>
            <a:r>
              <a:rPr lang="el-GR" sz="2000" b="1" dirty="0"/>
              <a:t>της</a:t>
            </a:r>
            <a:r>
              <a:rPr lang="el-GR" sz="2000" dirty="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dirty="0"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αδειοδόχο</a:t>
            </a:r>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αδειοδόχο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9144000" cy="1143000"/>
          </a:xfrm>
        </p:spPr>
        <p:txBody>
          <a:bodyPr>
            <a:noAutofit/>
          </a:bodyPr>
          <a:lstStyle/>
          <a:p>
            <a:r>
              <a:rPr lang="el-GR" b="1" dirty="0"/>
              <a:t>Σημείωμα Χρήσης Έργων </a:t>
            </a:r>
            <a:r>
              <a:rPr lang="el-GR" b="1" dirty="0" smtClean="0"/>
              <a:t>Τρίτων</a:t>
            </a:r>
            <a:endParaRPr lang="el-GR" b="1" dirty="0"/>
          </a:p>
        </p:txBody>
      </p:sp>
      <p:sp>
        <p:nvSpPr>
          <p:cNvPr id="3" name="Content Placeholder 2"/>
          <p:cNvSpPr>
            <a:spLocks noGrp="1"/>
          </p:cNvSpPr>
          <p:nvPr>
            <p:ph idx="1"/>
          </p:nvPr>
        </p:nvSpPr>
        <p:spPr>
          <a:xfrm>
            <a:off x="251520" y="1196753"/>
            <a:ext cx="8784976" cy="4104455"/>
          </a:xfrm>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b="1" dirty="0" smtClean="0"/>
              <a:t>Εικόνες/Σχήματα/Διαγράμματα</a:t>
            </a:r>
            <a:r>
              <a:rPr lang="en-US" sz="2000" b="1" dirty="0" smtClean="0"/>
              <a:t>/</a:t>
            </a:r>
            <a:r>
              <a:rPr lang="el-GR" sz="2000" b="1" dirty="0" smtClean="0"/>
              <a:t>Φωτογραφίες</a:t>
            </a:r>
          </a:p>
          <a:p>
            <a:pPr marL="0" indent="0">
              <a:buNone/>
            </a:pPr>
            <a:endParaRPr lang="el-GR" sz="2000" b="1" dirty="0" smtClean="0"/>
          </a:p>
          <a:p>
            <a:pPr marL="0" indent="0">
              <a:spcBef>
                <a:spcPts val="0"/>
              </a:spcBef>
              <a:buNone/>
            </a:pPr>
            <a:r>
              <a:rPr lang="el-GR" sz="2000" b="1" dirty="0" smtClean="0"/>
              <a:t>Σχήμα 1.</a:t>
            </a:r>
            <a:endParaRPr lang="en-US" sz="2000" b="1" dirty="0" smtClean="0"/>
          </a:p>
          <a:p>
            <a:pPr marL="0" indent="0">
              <a:spcBef>
                <a:spcPts val="0"/>
              </a:spcBef>
              <a:buNone/>
            </a:pPr>
            <a:r>
              <a:rPr lang="el-GR" sz="2000" dirty="0" smtClean="0"/>
              <a:t>Σημειώσεις «Ψυχοφυσιολογία» 2014-15, Πανεπιστήμιο Θεσσαλίας.</a:t>
            </a:r>
            <a:endParaRPr lang="el-GR" sz="2000" dirty="0" smtClean="0"/>
          </a:p>
          <a:p>
            <a:pPr marL="457200" indent="-457200">
              <a:spcBef>
                <a:spcPts val="0"/>
              </a:spcBef>
              <a:buFont typeface="+mj-lt"/>
              <a:buAutoNum type="arabicPeriod"/>
            </a:pPr>
            <a:endParaRPr lang="el-GR" sz="2000" dirty="0"/>
          </a:p>
          <a:p>
            <a:pPr marL="457200" indent="-457200">
              <a:spcBef>
                <a:spcPts val="0"/>
              </a:spcBef>
              <a:buFont typeface="+mj-lt"/>
              <a:buAutoNum type="arabicPeriod"/>
            </a:pPr>
            <a:endParaRPr lang="el-GR" sz="2000" dirty="0" smtClean="0"/>
          </a:p>
          <a:p>
            <a:pPr marL="457200" indent="-457200">
              <a:spcBef>
                <a:spcPts val="0"/>
              </a:spcBef>
              <a:buFont typeface="+mj-lt"/>
              <a:buAutoNum type="arabicPeriod"/>
            </a:pPr>
            <a:endParaRPr lang="el-GR" sz="2000" dirty="0" smtClean="0"/>
          </a:p>
          <a:p>
            <a:pPr marL="0" indent="0">
              <a:spcBef>
                <a:spcPts val="0"/>
              </a:spcBef>
              <a:buNone/>
            </a:pPr>
            <a:endParaRPr lang="el-GR" sz="2000" dirty="0"/>
          </a:p>
          <a:p>
            <a:pPr marL="0" indent="0">
              <a:spcBef>
                <a:spcPts val="0"/>
              </a:spcBef>
              <a:buNone/>
            </a:pPr>
            <a:endParaRPr lang="el-GR" sz="2000" dirty="0" smtClean="0">
              <a:solidFill>
                <a:srgbClr val="FF0000"/>
              </a:solidFill>
            </a:endParaRPr>
          </a:p>
          <a:p>
            <a:pPr marL="0" indent="0">
              <a:spcBef>
                <a:spcPts val="0"/>
              </a:spcBef>
              <a:buNone/>
            </a:pPr>
            <a:endParaRPr lang="el-GR" sz="2000" dirty="0" smtClean="0">
              <a:solidFill>
                <a:srgbClr val="FF0000"/>
              </a:solidFill>
            </a:endParaRPr>
          </a:p>
          <a:p>
            <a:pPr marL="0" indent="0">
              <a:spcBef>
                <a:spcPts val="0"/>
              </a:spcBef>
              <a:buNone/>
            </a:pPr>
            <a:endParaRPr lang="el-GR" sz="2000" dirty="0">
              <a:solidFill>
                <a:srgbClr val="FF0000"/>
              </a:solidFill>
            </a:endParaRPr>
          </a:p>
          <a:p>
            <a:pPr marL="0" indent="0">
              <a:spcBef>
                <a:spcPts val="0"/>
              </a:spcBef>
              <a:buNone/>
            </a:pPr>
            <a:endParaRPr lang="en-US" sz="2000" dirty="0" smtClean="0"/>
          </a:p>
          <a:p>
            <a:pPr marL="0" indent="0">
              <a:spcBef>
                <a:spcPts val="0"/>
              </a:spcBef>
              <a:buNone/>
            </a:pPr>
            <a:endParaRPr lang="el-GR" sz="2000" dirty="0" smtClean="0"/>
          </a:p>
          <a:p>
            <a:pPr marL="0" indent="0">
              <a:spcBef>
                <a:spcPts val="0"/>
              </a:spcBef>
              <a:buNone/>
            </a:pPr>
            <a:endParaRPr lang="el-GR" sz="2000" dirty="0"/>
          </a:p>
        </p:txBody>
      </p:sp>
    </p:spTree>
    <p:extLst>
      <p:ext uri="{BB962C8B-B14F-4D97-AF65-F5344CB8AC3E}">
        <p14:creationId xmlns:p14="http://schemas.microsoft.com/office/powerpoint/2010/main" val="9735808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15984" y="202630"/>
            <a:ext cx="8229600" cy="562074"/>
          </a:xfrm>
        </p:spPr>
        <p:txBody>
          <a:bodyPr>
            <a:noAutofit/>
          </a:bodyPr>
          <a:lstStyle/>
          <a:p>
            <a:r>
              <a:rPr lang="el-GR" b="1" dirty="0" smtClean="0"/>
              <a:t>Ενδοκρινείς αδένες 1/2</a:t>
            </a:r>
            <a:endParaRPr lang="el-GR" b="1" dirty="0"/>
          </a:p>
        </p:txBody>
      </p:sp>
      <p:sp>
        <p:nvSpPr>
          <p:cNvPr id="3" name="Θέση περιεχομένου 2"/>
          <p:cNvSpPr>
            <a:spLocks noGrp="1"/>
          </p:cNvSpPr>
          <p:nvPr>
            <p:ph idx="1"/>
          </p:nvPr>
        </p:nvSpPr>
        <p:spPr>
          <a:xfrm>
            <a:off x="384787" y="1025352"/>
            <a:ext cx="8496944" cy="5283968"/>
          </a:xfrm>
        </p:spPr>
        <p:txBody>
          <a:bodyPr>
            <a:normAutofit fontScale="62500" lnSpcReduction="20000"/>
          </a:bodyPr>
          <a:lstStyle/>
          <a:p>
            <a:pPr marL="0" indent="0">
              <a:buNone/>
            </a:pPr>
            <a:r>
              <a:rPr lang="el-GR" b="1" dirty="0" smtClean="0"/>
              <a:t>ΕΠΙΦΥΣΗ</a:t>
            </a:r>
            <a:r>
              <a:rPr lang="el-GR" dirty="0" smtClean="0"/>
              <a:t>    Αδένας </a:t>
            </a:r>
            <a:r>
              <a:rPr lang="el-GR" dirty="0"/>
              <a:t>στο πίσω μέρος  του εγκεφάλου.  </a:t>
            </a:r>
            <a:r>
              <a:rPr lang="el-GR" dirty="0" smtClean="0"/>
              <a:t>Ανιχνεύει </a:t>
            </a:r>
            <a:r>
              <a:rPr lang="el-GR" dirty="0"/>
              <a:t>το φως και εκκρίνει την ορμόνη  </a:t>
            </a:r>
            <a:r>
              <a:rPr lang="el-GR" dirty="0" err="1" smtClean="0"/>
              <a:t>μελατονίνη</a:t>
            </a:r>
            <a:r>
              <a:rPr lang="el-GR" dirty="0" smtClean="0"/>
              <a:t>. </a:t>
            </a:r>
          </a:p>
          <a:p>
            <a:pPr marL="0" indent="0">
              <a:buNone/>
            </a:pPr>
            <a:r>
              <a:rPr lang="el-GR" b="1" dirty="0" smtClean="0"/>
              <a:t>ΥΠΟΦΥΣΗ </a:t>
            </a:r>
            <a:r>
              <a:rPr lang="el-GR" dirty="0" smtClean="0"/>
              <a:t>     Αδένας βάρους 0,50 γραμμαρίων, στη βάση του κρανίου, που παίζει ρόλο διευθυντού ορχήστρας, αφού με τις ορμόνες που εκκρίνει  ρυθμίζει τη λειτουργία  άλλων αδένων. </a:t>
            </a:r>
          </a:p>
          <a:p>
            <a:pPr marL="0" indent="0">
              <a:buNone/>
            </a:pPr>
            <a:r>
              <a:rPr lang="el-GR" dirty="0" smtClean="0"/>
              <a:t>Εκκρίνει  </a:t>
            </a:r>
            <a:r>
              <a:rPr lang="el-GR" dirty="0"/>
              <a:t>τη </a:t>
            </a:r>
            <a:r>
              <a:rPr lang="el-GR" dirty="0" err="1"/>
              <a:t>στιμουλίνη</a:t>
            </a:r>
            <a:r>
              <a:rPr lang="el-GR" dirty="0"/>
              <a:t>  για τη λειτουργία άλλων αδένων, τη μελανίνη για το χρώμα του δέρματος, την ορμόνη της αναπτύξεως (γιγαντισμός –νανισμός), την ορμόνη διεγέρσεως του θυρεοειδούς, διεγέρσεως των επινεφριδίων, την </a:t>
            </a:r>
            <a:r>
              <a:rPr lang="el-GR" dirty="0" err="1"/>
              <a:t>οκυτοκίνη</a:t>
            </a:r>
            <a:r>
              <a:rPr lang="el-GR" dirty="0"/>
              <a:t> για τη μυϊκή δραστηριότητα, την </a:t>
            </a:r>
            <a:r>
              <a:rPr lang="el-GR" dirty="0" err="1"/>
              <a:t>αντιδιουρητική</a:t>
            </a:r>
            <a:r>
              <a:rPr lang="el-GR" dirty="0"/>
              <a:t> – αύξηση ή μείωση της αρτηριακής πίεσης, την  </a:t>
            </a:r>
            <a:r>
              <a:rPr lang="el-GR" dirty="0" err="1"/>
              <a:t>προλακτίνη</a:t>
            </a:r>
            <a:r>
              <a:rPr lang="el-GR" dirty="0"/>
              <a:t>  που ρυθμίζει  τη διαμόρφωση των μαστών και του γάλακτος στις γυναίκες. </a:t>
            </a:r>
          </a:p>
          <a:p>
            <a:pPr marL="0" indent="0">
              <a:buNone/>
            </a:pPr>
            <a:r>
              <a:rPr lang="el-GR" b="1" dirty="0" smtClean="0"/>
              <a:t>ΘΥΡΕΟΕΙΔΗΣ      </a:t>
            </a:r>
            <a:r>
              <a:rPr lang="el-GR" dirty="0" smtClean="0"/>
              <a:t>Εκκρίνει </a:t>
            </a:r>
            <a:r>
              <a:rPr lang="el-GR" dirty="0"/>
              <a:t>τη θυροξίνη που αυξάνει τη μεταβολική δραστηριότητα των κυττάρων  και την </a:t>
            </a:r>
            <a:r>
              <a:rPr lang="el-GR" dirty="0" err="1"/>
              <a:t>καλτσιτονίνη</a:t>
            </a:r>
            <a:r>
              <a:rPr lang="el-GR" dirty="0"/>
              <a:t> που  η έλλειψή της δημιουργεί βρογχοκήλη, ηλιθιότητα, νωθρότητα, ευνοεί την απόθεση  ασβεστίου στα οστά.</a:t>
            </a:r>
          </a:p>
          <a:p>
            <a:pPr marL="0" indent="0">
              <a:buNone/>
            </a:pPr>
            <a:r>
              <a:rPr lang="el-GR" b="1" dirty="0" smtClean="0"/>
              <a:t>ΠΑΡΑΘΥΡΕΟΕΙΔΕΙΣ    </a:t>
            </a:r>
            <a:r>
              <a:rPr lang="el-GR" dirty="0" smtClean="0"/>
              <a:t> </a:t>
            </a:r>
            <a:r>
              <a:rPr lang="el-GR" dirty="0"/>
              <a:t>Εκκρίνουν ορμόνη  η οποία ελέγχει το ποσοστό του ασβεστίου στα οστά και τη χρήση του φωσφόρου από το κύτταρο. Η έλλειψή της   προκαλεί δυσλειτουργία στο νευρικό και μυϊκό σύστημα</a:t>
            </a:r>
            <a:r>
              <a:rPr lang="el-GR" dirty="0" smtClean="0"/>
              <a:t>.</a:t>
            </a:r>
            <a:endParaRPr lang="el-GR" dirty="0"/>
          </a:p>
        </p:txBody>
      </p:sp>
    </p:spTree>
    <p:extLst>
      <p:ext uri="{BB962C8B-B14F-4D97-AF65-F5344CB8AC3E}">
        <p14:creationId xmlns:p14="http://schemas.microsoft.com/office/powerpoint/2010/main" val="4067111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88640"/>
            <a:ext cx="8229600" cy="648072"/>
          </a:xfrm>
        </p:spPr>
        <p:txBody>
          <a:bodyPr>
            <a:normAutofit fontScale="90000"/>
          </a:bodyPr>
          <a:lstStyle/>
          <a:p>
            <a:r>
              <a:rPr lang="el-GR" b="1" dirty="0"/>
              <a:t>Ενδοκρινείς αδένες </a:t>
            </a:r>
            <a:r>
              <a:rPr lang="el-GR" b="1" dirty="0" smtClean="0"/>
              <a:t>2/2</a:t>
            </a:r>
            <a:endParaRPr lang="el-GR" dirty="0"/>
          </a:p>
        </p:txBody>
      </p:sp>
      <p:sp>
        <p:nvSpPr>
          <p:cNvPr id="3" name="Θέση περιεχομένου 2"/>
          <p:cNvSpPr>
            <a:spLocks noGrp="1"/>
          </p:cNvSpPr>
          <p:nvPr>
            <p:ph idx="1"/>
          </p:nvPr>
        </p:nvSpPr>
        <p:spPr>
          <a:xfrm>
            <a:off x="467544" y="1052736"/>
            <a:ext cx="8352928" cy="5112568"/>
          </a:xfrm>
        </p:spPr>
        <p:txBody>
          <a:bodyPr>
            <a:normAutofit fontScale="77500" lnSpcReduction="20000"/>
          </a:bodyPr>
          <a:lstStyle/>
          <a:p>
            <a:pPr marL="0" indent="0">
              <a:buNone/>
            </a:pPr>
            <a:r>
              <a:rPr lang="el-GR" b="1" dirty="0" smtClean="0"/>
              <a:t>ΘΥΜΟΣ</a:t>
            </a:r>
            <a:r>
              <a:rPr lang="el-GR" dirty="0" smtClean="0"/>
              <a:t>       </a:t>
            </a:r>
            <a:r>
              <a:rPr lang="el-GR" dirty="0"/>
              <a:t>Παράγει  τη </a:t>
            </a:r>
            <a:r>
              <a:rPr lang="el-GR" dirty="0" err="1"/>
              <a:t>θυμοσίνη</a:t>
            </a:r>
            <a:r>
              <a:rPr lang="el-GR" dirty="0"/>
              <a:t>, που συμβάλλει στο σχηματισμό αντισωμάτων.</a:t>
            </a:r>
          </a:p>
          <a:p>
            <a:pPr marL="0" indent="0">
              <a:buNone/>
            </a:pPr>
            <a:r>
              <a:rPr lang="el-GR" b="1" dirty="0" smtClean="0"/>
              <a:t>ΕΠΙΝΕΦΡΙΔΙΑ </a:t>
            </a:r>
            <a:r>
              <a:rPr lang="el-GR" b="1" dirty="0"/>
              <a:t>– ΝΕΦΡΑ    </a:t>
            </a:r>
            <a:r>
              <a:rPr lang="el-GR" dirty="0" smtClean="0"/>
              <a:t>Παράγουν την </a:t>
            </a:r>
            <a:r>
              <a:rPr lang="el-GR" dirty="0"/>
              <a:t>κορτιζόνη  - ορμόνη άγχους, την </a:t>
            </a:r>
            <a:r>
              <a:rPr lang="el-GR" dirty="0" err="1"/>
              <a:t>κορτικοστερόνη</a:t>
            </a:r>
            <a:r>
              <a:rPr lang="el-GR" dirty="0"/>
              <a:t> – </a:t>
            </a:r>
            <a:r>
              <a:rPr lang="el-GR" dirty="0" err="1"/>
              <a:t>υδροκορτιζόνη</a:t>
            </a:r>
            <a:r>
              <a:rPr lang="el-GR" dirty="0"/>
              <a:t> που διεγείρει το σχηματισμό υδατανθράκων, την  </a:t>
            </a:r>
            <a:r>
              <a:rPr lang="el-GR" dirty="0" err="1"/>
              <a:t>αλδοστερόνη</a:t>
            </a:r>
            <a:r>
              <a:rPr lang="el-GR" dirty="0"/>
              <a:t>  που ρυθμίζει τη στάθμη των αλάτων, την αδρεναλίνη που προκαλεί συναγερμό στον οργανισμό ( αύξηση πίεσης-παλμών- γλυκόζης στο αίμα, για άμυνα)  και την </a:t>
            </a:r>
            <a:r>
              <a:rPr lang="el-GR" dirty="0" err="1"/>
              <a:t>νορεπινεφρίνη</a:t>
            </a:r>
            <a:r>
              <a:rPr lang="el-GR" dirty="0"/>
              <a:t>  που προκαλεί τα αντίστροφα.</a:t>
            </a:r>
          </a:p>
          <a:p>
            <a:pPr marL="0" indent="0">
              <a:buNone/>
            </a:pPr>
            <a:r>
              <a:rPr lang="el-GR" b="1" dirty="0" smtClean="0"/>
              <a:t>ΠΑΓΚΡΕΑΣ    </a:t>
            </a:r>
            <a:r>
              <a:rPr lang="el-GR" dirty="0" smtClean="0"/>
              <a:t>Παράγει </a:t>
            </a:r>
            <a:r>
              <a:rPr lang="el-GR" dirty="0"/>
              <a:t>την ινσουλίνη που ρυθμίζει το σάκχαρο στο αίμα, και τη </a:t>
            </a:r>
            <a:r>
              <a:rPr lang="el-GR" dirty="0" err="1"/>
              <a:t>γλυκαγόνο</a:t>
            </a:r>
            <a:r>
              <a:rPr lang="el-GR" dirty="0"/>
              <a:t>.</a:t>
            </a:r>
          </a:p>
          <a:p>
            <a:pPr marL="0" indent="0">
              <a:buNone/>
            </a:pPr>
            <a:r>
              <a:rPr lang="el-GR" b="1" dirty="0" smtClean="0"/>
              <a:t>ΩΟΘΗΚΕΣ   </a:t>
            </a:r>
            <a:r>
              <a:rPr lang="el-GR" dirty="0" smtClean="0"/>
              <a:t>Παράγουν τις </a:t>
            </a:r>
            <a:r>
              <a:rPr lang="el-GR" dirty="0" err="1"/>
              <a:t>οιστρογενείς</a:t>
            </a:r>
            <a:r>
              <a:rPr lang="el-GR" dirty="0"/>
              <a:t> ορμόνες που διατηρούν τη νεότητα των γυναικών και την προγεστερόνη.</a:t>
            </a:r>
          </a:p>
          <a:p>
            <a:pPr marL="0" indent="0">
              <a:buNone/>
            </a:pPr>
            <a:r>
              <a:rPr lang="el-GR" b="1" dirty="0" smtClean="0"/>
              <a:t>ΟΡΧΕΙΣ      </a:t>
            </a:r>
            <a:r>
              <a:rPr lang="el-GR" dirty="0" smtClean="0"/>
              <a:t>Παράγουν την </a:t>
            </a:r>
            <a:r>
              <a:rPr lang="el-GR" dirty="0"/>
              <a:t>τεστοστερόνη και  άλλα </a:t>
            </a:r>
            <a:r>
              <a:rPr lang="el-GR" dirty="0" smtClean="0"/>
              <a:t>ανδρογόνα.</a:t>
            </a:r>
            <a:endParaRPr lang="el-GR" dirty="0"/>
          </a:p>
          <a:p>
            <a:pPr marL="0" indent="0">
              <a:buNone/>
            </a:pPr>
            <a:endParaRPr lang="el-GR" dirty="0"/>
          </a:p>
        </p:txBody>
      </p:sp>
    </p:spTree>
    <p:extLst>
      <p:ext uri="{BB962C8B-B14F-4D97-AF65-F5344CB8AC3E}">
        <p14:creationId xmlns:p14="http://schemas.microsoft.com/office/powerpoint/2010/main" val="8356137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274638"/>
            <a:ext cx="8784976" cy="922114"/>
          </a:xfrm>
        </p:spPr>
        <p:txBody>
          <a:bodyPr>
            <a:normAutofit fontScale="90000"/>
          </a:bodyPr>
          <a:lstStyle/>
          <a:p>
            <a:r>
              <a:rPr lang="el-GR" b="1" dirty="0">
                <a:solidFill>
                  <a:srgbClr val="0070C0"/>
                </a:solidFill>
              </a:rPr>
              <a:t>Το ενδοκρινικό (ορμονικό) σύστημα </a:t>
            </a:r>
            <a:r>
              <a:rPr lang="el-GR" b="1" dirty="0" smtClean="0">
                <a:solidFill>
                  <a:srgbClr val="0070C0"/>
                </a:solidFill>
              </a:rPr>
              <a:t>1/2</a:t>
            </a:r>
            <a:endParaRPr lang="el-GR" b="1" dirty="0">
              <a:solidFill>
                <a:srgbClr val="0070C0"/>
              </a:solidFill>
            </a:endParaRPr>
          </a:p>
        </p:txBody>
      </p:sp>
      <p:sp>
        <p:nvSpPr>
          <p:cNvPr id="3" name="Θέση περιεχομένου 2"/>
          <p:cNvSpPr>
            <a:spLocks noGrp="1"/>
          </p:cNvSpPr>
          <p:nvPr>
            <p:ph idx="1"/>
          </p:nvPr>
        </p:nvSpPr>
        <p:spPr>
          <a:xfrm>
            <a:off x="323528" y="1412776"/>
            <a:ext cx="8712968" cy="4536504"/>
          </a:xfrm>
        </p:spPr>
        <p:txBody>
          <a:bodyPr>
            <a:normAutofit/>
          </a:bodyPr>
          <a:lstStyle/>
          <a:p>
            <a:r>
              <a:rPr lang="el-GR" dirty="0" smtClean="0"/>
              <a:t> </a:t>
            </a:r>
            <a:r>
              <a:rPr lang="el-GR" dirty="0" smtClean="0">
                <a:solidFill>
                  <a:schemeClr val="accent1">
                    <a:lumMod val="50000"/>
                  </a:schemeClr>
                </a:solidFill>
              </a:rPr>
              <a:t>Η </a:t>
            </a:r>
            <a:r>
              <a:rPr lang="el-GR" dirty="0">
                <a:solidFill>
                  <a:schemeClr val="accent1">
                    <a:lumMod val="50000"/>
                  </a:schemeClr>
                </a:solidFill>
              </a:rPr>
              <a:t>λειτουργία των περισσοτέρων ενδοκρινών αδένων ελέγχεται από την υπόφυση. </a:t>
            </a:r>
            <a:endParaRPr lang="el-GR" dirty="0" smtClean="0">
              <a:solidFill>
                <a:schemeClr val="accent1">
                  <a:lumMod val="50000"/>
                </a:schemeClr>
              </a:solidFill>
            </a:endParaRPr>
          </a:p>
          <a:p>
            <a:r>
              <a:rPr lang="el-GR" dirty="0" smtClean="0">
                <a:solidFill>
                  <a:schemeClr val="accent1">
                    <a:lumMod val="50000"/>
                  </a:schemeClr>
                </a:solidFill>
              </a:rPr>
              <a:t>Η </a:t>
            </a:r>
            <a:r>
              <a:rPr lang="el-GR" dirty="0">
                <a:solidFill>
                  <a:schemeClr val="accent1">
                    <a:lumMod val="50000"/>
                  </a:schemeClr>
                </a:solidFill>
              </a:rPr>
              <a:t>υπόφυση </a:t>
            </a:r>
            <a:r>
              <a:rPr lang="el-GR" dirty="0"/>
              <a:t>βρίσκεται στη βάση του κρανίου και η λειτουργία της ρυθμίζεται από τον </a:t>
            </a:r>
            <a:r>
              <a:rPr lang="el-GR" dirty="0" smtClean="0"/>
              <a:t>υποθάλαμο (</a:t>
            </a:r>
            <a:r>
              <a:rPr lang="el-GR" dirty="0"/>
              <a:t>τμήμα του κεντρικού νευρικού συστήματος). </a:t>
            </a:r>
            <a:endParaRPr lang="el-GR" dirty="0" smtClean="0"/>
          </a:p>
          <a:p>
            <a:r>
              <a:rPr lang="el-GR" dirty="0" smtClean="0">
                <a:solidFill>
                  <a:schemeClr val="accent1">
                    <a:lumMod val="50000"/>
                  </a:schemeClr>
                </a:solidFill>
              </a:rPr>
              <a:t>Ο </a:t>
            </a:r>
            <a:r>
              <a:rPr lang="el-GR" dirty="0">
                <a:solidFill>
                  <a:schemeClr val="accent1">
                    <a:lumMod val="50000"/>
                  </a:schemeClr>
                </a:solidFill>
              </a:rPr>
              <a:t>υποθάλαμος </a:t>
            </a:r>
            <a:r>
              <a:rPr lang="el-GR" dirty="0"/>
              <a:t>με τη σειρά του δέχεται ώσεις από όλες σχεδόν τις περιοχές του νευρικού συστήματος.</a:t>
            </a:r>
          </a:p>
          <a:p>
            <a:pPr>
              <a:buFont typeface="Wingdings" panose="05000000000000000000" pitchFamily="2" charset="2"/>
              <a:buChar char="Ø"/>
            </a:pPr>
            <a:endParaRPr lang="el-GR" dirty="0"/>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20831729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274638"/>
            <a:ext cx="8784976" cy="922114"/>
          </a:xfrm>
        </p:spPr>
        <p:txBody>
          <a:bodyPr>
            <a:normAutofit fontScale="90000"/>
          </a:bodyPr>
          <a:lstStyle/>
          <a:p>
            <a:r>
              <a:rPr lang="el-GR" b="1" dirty="0">
                <a:solidFill>
                  <a:srgbClr val="0070C0"/>
                </a:solidFill>
              </a:rPr>
              <a:t>Το ενδοκρινικό (ορμονικό) σύστημα </a:t>
            </a:r>
            <a:r>
              <a:rPr lang="el-GR" b="1" dirty="0" smtClean="0">
                <a:solidFill>
                  <a:srgbClr val="0070C0"/>
                </a:solidFill>
              </a:rPr>
              <a:t>2/2</a:t>
            </a:r>
            <a:endParaRPr lang="el-GR" b="1" dirty="0"/>
          </a:p>
        </p:txBody>
      </p:sp>
      <p:sp>
        <p:nvSpPr>
          <p:cNvPr id="3" name="Θέση περιεχομένου 2"/>
          <p:cNvSpPr>
            <a:spLocks noGrp="1"/>
          </p:cNvSpPr>
          <p:nvPr>
            <p:ph idx="1"/>
          </p:nvPr>
        </p:nvSpPr>
        <p:spPr>
          <a:xfrm>
            <a:off x="323528" y="1412776"/>
            <a:ext cx="8712968" cy="4824536"/>
          </a:xfrm>
        </p:spPr>
        <p:txBody>
          <a:bodyPr>
            <a:normAutofit fontScale="92500"/>
          </a:bodyPr>
          <a:lstStyle/>
          <a:p>
            <a:r>
              <a:rPr lang="el-GR" dirty="0" smtClean="0"/>
              <a:t>Η </a:t>
            </a:r>
            <a:r>
              <a:rPr lang="el-GR" dirty="0"/>
              <a:t>ρύθμιση της πλειοψηφίας των ορμονών </a:t>
            </a:r>
            <a:r>
              <a:rPr lang="el-GR" dirty="0" smtClean="0"/>
              <a:t>γίνεται με </a:t>
            </a:r>
            <a:r>
              <a:rPr lang="el-GR" dirty="0"/>
              <a:t>διαταγές που ακολουθούν την οδό</a:t>
            </a:r>
            <a:r>
              <a:rPr lang="el-GR" dirty="0" smtClean="0"/>
              <a:t>:</a:t>
            </a:r>
          </a:p>
          <a:p>
            <a:pPr marL="0" indent="0">
              <a:buNone/>
            </a:pPr>
            <a:r>
              <a:rPr lang="el-GR" b="1" dirty="0" smtClean="0">
                <a:solidFill>
                  <a:schemeClr val="accent1">
                    <a:lumMod val="50000"/>
                  </a:schemeClr>
                </a:solidFill>
              </a:rPr>
              <a:t>    </a:t>
            </a:r>
            <a:r>
              <a:rPr lang="el-GR" b="1" dirty="0" err="1" smtClean="0"/>
              <a:t>Yποθάλαμος</a:t>
            </a:r>
            <a:r>
              <a:rPr lang="el-GR" b="1" dirty="0" smtClean="0"/>
              <a:t>- </a:t>
            </a:r>
            <a:r>
              <a:rPr lang="el-GR" b="1" dirty="0"/>
              <a:t>Υπόφυση-Αδένας στόχος-Ορμόνη</a:t>
            </a:r>
            <a:r>
              <a:rPr lang="el-GR" b="1" dirty="0">
                <a:solidFill>
                  <a:schemeClr val="accent1">
                    <a:lumMod val="50000"/>
                  </a:schemeClr>
                </a:solidFill>
              </a:rPr>
              <a:t>.</a:t>
            </a:r>
          </a:p>
          <a:p>
            <a:r>
              <a:rPr lang="el-GR" dirty="0" smtClean="0"/>
              <a:t>Η </a:t>
            </a:r>
            <a:r>
              <a:rPr lang="el-GR" dirty="0"/>
              <a:t>ρύθμιση αυτή της έκκρισης των ορμονών δεν γίνεται μόνο  από το κέντρο προς την περιφέρεια. </a:t>
            </a:r>
            <a:endParaRPr lang="el-GR" dirty="0" smtClean="0"/>
          </a:p>
          <a:p>
            <a:r>
              <a:rPr lang="el-GR" dirty="0" smtClean="0"/>
              <a:t>Με </a:t>
            </a:r>
            <a:r>
              <a:rPr lang="el-GR" dirty="0"/>
              <a:t>τη σειρά της η λειτουργία των οργάνων του βασικού αυτού άξονα επηρεάζεται και τροφοδοτείται από τα αποτελέσματα της δράσης τους</a:t>
            </a:r>
            <a:r>
              <a:rPr lang="el-GR" dirty="0" smtClean="0"/>
              <a:t>.</a:t>
            </a:r>
            <a:endParaRPr lang="el-GR" dirty="0"/>
          </a:p>
        </p:txBody>
      </p:sp>
    </p:spTree>
    <p:extLst>
      <p:ext uri="{BB962C8B-B14F-4D97-AF65-F5344CB8AC3E}">
        <p14:creationId xmlns:p14="http://schemas.microsoft.com/office/powerpoint/2010/main" val="2714912042"/>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Προσαρμοσμένη σχεδίαση">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2381</TotalTime>
  <Words>4954</Words>
  <Application>Microsoft Office PowerPoint</Application>
  <PresentationFormat>Προβολή στην οθόνη (4:3)</PresentationFormat>
  <Paragraphs>329</Paragraphs>
  <Slides>57</Slides>
  <Notes>57</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2</vt:i4>
      </vt:variant>
      <vt:variant>
        <vt:lpstr>Τίτλοι διαφανειών</vt:lpstr>
      </vt:variant>
      <vt:variant>
        <vt:i4>57</vt:i4>
      </vt:variant>
    </vt:vector>
  </HeadingPairs>
  <TitlesOfParts>
    <vt:vector size="66" baseType="lpstr">
      <vt:lpstr>ＭＳ Ｐゴシック</vt:lpstr>
      <vt:lpstr>Arial</vt:lpstr>
      <vt:lpstr>Calibri</vt:lpstr>
      <vt:lpstr>Calibri Light</vt:lpstr>
      <vt:lpstr>Tahoma</vt:lpstr>
      <vt:lpstr>Times New Roman</vt:lpstr>
      <vt:lpstr>Wingdings</vt:lpstr>
      <vt:lpstr>Θέμα του Office</vt:lpstr>
      <vt:lpstr>Προσαρμοσμένη σχεδίαση</vt:lpstr>
      <vt:lpstr>Ψυχοφυσιολογία</vt:lpstr>
      <vt:lpstr>Σκοποί  ενότητας</vt:lpstr>
      <vt:lpstr>Περιεχόμενα ενότητας</vt:lpstr>
      <vt:lpstr>Το ενδοκρινικό (ορμονικό) σύστημα 1/5</vt:lpstr>
      <vt:lpstr>Παρουσίαση του PowerPoint</vt:lpstr>
      <vt:lpstr>Ενδοκρινείς αδένες 1/2</vt:lpstr>
      <vt:lpstr>Ενδοκρινείς αδένες 2/2</vt:lpstr>
      <vt:lpstr>Το ενδοκρινικό (ορμονικό) σύστημα 1/2</vt:lpstr>
      <vt:lpstr>Το ενδοκρινικό (ορμονικό) σύστημα 2/2</vt:lpstr>
      <vt:lpstr>Οι ορμόνες της υπόφυσης</vt:lpstr>
      <vt:lpstr>Ορμόνες 1/3</vt:lpstr>
      <vt:lpstr>Ορμόνες 2/3</vt:lpstr>
      <vt:lpstr>Ορμόνες 3/3</vt:lpstr>
      <vt:lpstr>Χαρακτηριστικά των ορμονών</vt:lpstr>
      <vt:lpstr>Οι ορμόνες των γονάδων   ή γεννητικές ορμόνες 1/3</vt:lpstr>
      <vt:lpstr>Οι ορμόνες των γονάδων   ή γεννητικές ορμόνες  2/3</vt:lpstr>
      <vt:lpstr>Οι ορμόνες των γονάδων   ή γεννητικές ορμόνες  3/3</vt:lpstr>
      <vt:lpstr>Οι επιδράσεις των ορμονών</vt:lpstr>
      <vt:lpstr>Ορμόνες και συμπεριφορά 1/2</vt:lpstr>
      <vt:lpstr>Ορμόνες και συμπεριφορά 2/2</vt:lpstr>
      <vt:lpstr>Κορτιζόλη</vt:lpstr>
      <vt:lpstr>Αδρεναλίνη</vt:lpstr>
      <vt:lpstr>Μελατονίνη</vt:lpstr>
      <vt:lpstr>Ινσουλίνη</vt:lpstr>
      <vt:lpstr>Αυξητική ορμόνη</vt:lpstr>
      <vt:lpstr>Τ3 και Τ4</vt:lpstr>
      <vt:lpstr>Ωκυτοκίνη</vt:lpstr>
      <vt:lpstr>Λεπτίνη</vt:lpstr>
      <vt:lpstr>Οιστρογόνα &amp; προγεστερόνη</vt:lpstr>
      <vt:lpstr>Τεστοστερόνη</vt:lpstr>
      <vt:lpstr>Ορμόνες των γονάδων Συμπεριφορά και νευρική ανάπτυξη  1/23</vt:lpstr>
      <vt:lpstr>Ορμόνες των γονάδων Συμπεριφορά και νευρική ανάπτυξη  2/23</vt:lpstr>
      <vt:lpstr>Ορμόνες των γονάδων Συμπεριφορά και νευρική ανάπτυξη  3/23</vt:lpstr>
      <vt:lpstr>Ορμόνες των γονάδων Συμπεριφορά και νευρική ανάπτυξη  4/23</vt:lpstr>
      <vt:lpstr>Ορμόνες των γονάδων Συμπεριφορά και νευρική ανάπτυξη  5/23</vt:lpstr>
      <vt:lpstr>Ορμόνες των γονάδων Συμπεριφορά και νευρική ανάπτυξη  6/23</vt:lpstr>
      <vt:lpstr>Ορμόνες των γονάδων Συμπεριφορά και νευρική ανάπτυξη  7/23</vt:lpstr>
      <vt:lpstr>Ορμόνες των γονάδων Συμπεριφορά και νευρική ανάπτυξη  8/23</vt:lpstr>
      <vt:lpstr>Ορμόνες των γονάδων Συμπεριφορά και νευρική ανάπτυξη  9/23</vt:lpstr>
      <vt:lpstr>Ορμόνες των γονάδων Συμπεριφορά και νευρική ανάπτυξη  10/23</vt:lpstr>
      <vt:lpstr>Ορμόνες των γονάδων Συμπεριφορά και νευρική ανάπτυξη  11/23</vt:lpstr>
      <vt:lpstr>Ορμόνες των γονάδων Συμπεριφορά και νευρική ανάπτυξη  12/23</vt:lpstr>
      <vt:lpstr>Ορμόνες των γονάδων Συμπεριφορά και νευρική ανάπτυξη  13/23</vt:lpstr>
      <vt:lpstr>Ορμόνες των γονάδων Συμπεριφορά και νευρική ανάπτυξη  14/23</vt:lpstr>
      <vt:lpstr>Ορμόνες των γονάδων Συμπεριφορά και νευρική ανάπτυξη  15/23</vt:lpstr>
      <vt:lpstr>Ορμόνες των γονάδων Συμπεριφορά και νευρική ανάπτυξη  16/23</vt:lpstr>
      <vt:lpstr>Ορμόνες των γονάδων Συμπεριφορά και νευρική ανάπτυξη  17/23</vt:lpstr>
      <vt:lpstr>Ορμόνες των γονάδων Συμπεριφορά και νευρική ανάπτυξη  18/23</vt:lpstr>
      <vt:lpstr>Ορμόνες των γονάδων Συμπεριφορά και νευρική ανάπτυξη  19/23</vt:lpstr>
      <vt:lpstr>Ορμόνες των γονάδων Συμπεριφορά και νευρική ανάπτυξη  20/23</vt:lpstr>
      <vt:lpstr>Ορμόνες των γονάδων Συμπεριφορά και νευρική ανάπτυξη  21/23</vt:lpstr>
      <vt:lpstr>Ορμόνες των γονάδων Συμπεριφορά και νευρική ανάπτυξη  22/23</vt:lpstr>
      <vt:lpstr>Ορμόνες των γονάδων Συμπεριφορά και νευρική ανάπτυξη  23/23</vt:lpstr>
      <vt:lpstr>Τέλος Ενότητας</vt:lpstr>
      <vt:lpstr>Χρηματοδότηση</vt:lpstr>
      <vt:lpstr>Σημείωμα Αδειοδότησης</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Kiriazis Vaitsis</cp:lastModifiedBy>
  <cp:revision>336</cp:revision>
  <dcterms:created xsi:type="dcterms:W3CDTF">2012-09-06T09:03:05Z</dcterms:created>
  <dcterms:modified xsi:type="dcterms:W3CDTF">2015-05-25T07:46:27Z</dcterms:modified>
</cp:coreProperties>
</file>