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notesSlides/notesSlide11.xml" ContentType="application/vnd.openxmlformats-officedocument.presentationml.notesSlide+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8"/>
  </p:notesMasterIdLst>
  <p:sldIdLst>
    <p:sldId id="256" r:id="rId3"/>
    <p:sldId id="316" r:id="rId4"/>
    <p:sldId id="315" r:id="rId5"/>
    <p:sldId id="261" r:id="rId6"/>
    <p:sldId id="262" r:id="rId7"/>
    <p:sldId id="264" r:id="rId8"/>
    <p:sldId id="266" r:id="rId9"/>
    <p:sldId id="265" r:id="rId10"/>
    <p:sldId id="274" r:id="rId11"/>
    <p:sldId id="288" r:id="rId12"/>
    <p:sldId id="277" r:id="rId13"/>
    <p:sldId id="269" r:id="rId14"/>
    <p:sldId id="278" r:id="rId15"/>
    <p:sldId id="270" r:id="rId16"/>
    <p:sldId id="280" r:id="rId17"/>
  </p:sldIdLst>
  <p:sldSz cx="9144000" cy="6858000" type="screen4x3"/>
  <p:notesSz cx="6858000" cy="9144000"/>
  <p:custDataLst>
    <p:tags r:id="rId1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3/10/2005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hyperlink" Target="http://www.edulll.gr/" TargetMode="External"/><Relationship Id="rId5" Type="http://schemas.openxmlformats.org/officeDocument/2006/relationships/image" Target="../media/image6.png"/><Relationship Id="rId4" Type="http://schemas.openxmlformats.org/officeDocument/2006/relationships/hyperlink" Target="http://www.creativecommons.gr/?page_id=118"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3" Type="http://schemas.openxmlformats.org/officeDocument/2006/relationships/notesSlide" Target="../notesSlides/notesSlide4.xml"/><Relationship Id="rId7" Type="http://schemas.openxmlformats.org/officeDocument/2006/relationships/slide" Target="slide1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10.xml"/><Relationship Id="rId5" Type="http://schemas.openxmlformats.org/officeDocument/2006/relationships/slide" Target="slide9.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normAutofit/>
          </a:bodyPr>
          <a:lstStyle/>
          <a:p>
            <a:r>
              <a:rPr lang="el-GR" altLang="el-GR" dirty="0" smtClean="0"/>
              <a:t>Ποιοτικός Έλεγχος Πρώτων Υλών</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smtClean="0"/>
              <a:t>1</a:t>
            </a:r>
            <a:r>
              <a:rPr lang="el-GR" sz="2800" b="1" dirty="0" smtClean="0"/>
              <a:t>:</a:t>
            </a:r>
            <a:r>
              <a:rPr lang="en-US" sz="2800" b="1" dirty="0" smtClean="0"/>
              <a:t> </a:t>
            </a:r>
            <a:r>
              <a:rPr lang="el-GR" sz="2800" b="1" dirty="0" smtClean="0"/>
              <a:t>Εισαγωγικές Έννοιες</a:t>
            </a:r>
          </a:p>
          <a:p>
            <a:pPr>
              <a:lnSpc>
                <a:spcPct val="90000"/>
              </a:lnSpc>
            </a:pPr>
            <a:r>
              <a:rPr lang="el-GR" altLang="el-GR" sz="2800" dirty="0" smtClean="0"/>
              <a:t>Γεώργιος </a:t>
            </a:r>
            <a:r>
              <a:rPr lang="el-GR" altLang="el-GR" sz="2800" dirty="0" err="1" smtClean="0"/>
              <a:t>Νταλός</a:t>
            </a:r>
            <a:r>
              <a:rPr lang="en-US" altLang="el-GR" sz="2800" dirty="0" smtClean="0"/>
              <a:t>,</a:t>
            </a:r>
            <a:endParaRPr lang="el-GR" altLang="el-GR" sz="2800" dirty="0"/>
          </a:p>
          <a:p>
            <a:pPr>
              <a:lnSpc>
                <a:spcPct val="90000"/>
              </a:lnSpc>
            </a:pPr>
            <a:r>
              <a:rPr lang="el-GR" altLang="el-GR" sz="2800" dirty="0" smtClean="0"/>
              <a:t>Καθηγητής</a:t>
            </a:r>
            <a:r>
              <a:rPr lang="en-US" altLang="el-GR" sz="2800" dirty="0" smtClean="0"/>
              <a:t>,</a:t>
            </a:r>
            <a:endParaRPr lang="el-GR" altLang="el-GR"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Τμήμα Σχεδιασμού &amp; Τεχνολογίας Ξύλου και Επίπλου</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22413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sz="4000" dirty="0">
                <a:cs typeface="Times New Roman" pitchFamily="18" charset="0"/>
              </a:rPr>
              <a:t>Η τεκμηρίωση και η διασφάλιση του συστήματος. Διασφάλιση </a:t>
            </a:r>
            <a:r>
              <a:rPr lang="el-GR" altLang="el-GR" sz="4000" dirty="0" smtClean="0">
                <a:cs typeface="Times New Roman" pitchFamily="18" charset="0"/>
              </a:rPr>
              <a:t>ποιότητας</a:t>
            </a:r>
            <a:endParaRPr lang="el-GR" sz="4000" dirty="0">
              <a:latin typeface="+mn-lt"/>
            </a:endParaRPr>
          </a:p>
        </p:txBody>
      </p:sp>
      <p:sp>
        <p:nvSpPr>
          <p:cNvPr id="2" name="Ορθογώνιο 1" descr="Σύμφωνα με το λειτουργικό πλαίσιο που έχει δημιουργηθεί την τελευταία δεκαετία η διαχείριση των πιστοποιητικών κατά ISO 9000 γίνεται με βάση το παρακάτω τρίπτυχο:&#10; &#10;Κάθε χώρα έχει τον εθνικό της φορέα πιστοποίησης ο οποίος τυγχάνει διεθνούς αναγνώρισης,&#10;Υπάρχουν ιδιωτικές επιχειρήσεις – φορείς πιστοποίησης που έχουν την αρμοδιότητα διενέργειας αξιολογήσεων συστημάτων διασφάλισης ποιότητας, καθώς και εκπαίδευσης επιθεωρητών ποιότητας,&#10;Οι επιθεωρητές ποιότητας έχουν την αρμοδιότητα εκτέλεσης των επιθεωρήσεων στις επιχειρήσεις. &#10;"/>
          <p:cNvSpPr/>
          <p:nvPr/>
        </p:nvSpPr>
        <p:spPr>
          <a:xfrm>
            <a:off x="467544" y="1568981"/>
            <a:ext cx="8219256" cy="4524315"/>
          </a:xfrm>
          <a:prstGeom prst="rect">
            <a:avLst/>
          </a:prstGeom>
        </p:spPr>
        <p:txBody>
          <a:bodyPr wrap="square">
            <a:spAutoFit/>
          </a:bodyPr>
          <a:lstStyle/>
          <a:p>
            <a:pPr algn="just"/>
            <a:r>
              <a:rPr lang="el-GR" altLang="el-GR" sz="2400" dirty="0">
                <a:cs typeface="Times New Roman" pitchFamily="18" charset="0"/>
              </a:rPr>
              <a:t>Σύμφωνα με το λειτουργικό πλαίσιο που έχει δημιουργηθεί την τελευταία δεκαετία η διαχείριση των πιστοποιητικών κατά </a:t>
            </a:r>
            <a:r>
              <a:rPr lang="en-US" altLang="el-GR" sz="2400" dirty="0">
                <a:cs typeface="Times New Roman" pitchFamily="18" charset="0"/>
              </a:rPr>
              <a:t>ISO</a:t>
            </a:r>
            <a:r>
              <a:rPr lang="el-GR" altLang="el-GR" sz="2400" dirty="0">
                <a:cs typeface="Times New Roman" pitchFamily="18" charset="0"/>
              </a:rPr>
              <a:t> 9000 γίνεται με βάση το παρακάτω τρίπτυχο:</a:t>
            </a:r>
          </a:p>
          <a:p>
            <a:pPr algn="just"/>
            <a:r>
              <a:rPr lang="el-GR" altLang="el-GR" sz="2400" dirty="0">
                <a:cs typeface="Times New Roman" pitchFamily="18" charset="0"/>
              </a:rPr>
              <a:t> </a:t>
            </a:r>
          </a:p>
          <a:p>
            <a:pPr marL="457200" indent="-457200" algn="just">
              <a:buFont typeface="+mj-lt"/>
              <a:buAutoNum type="arabicPeriod"/>
            </a:pPr>
            <a:r>
              <a:rPr lang="el-GR" altLang="el-GR" sz="2400" dirty="0" smtClean="0">
                <a:cs typeface="Times New Roman" pitchFamily="18" charset="0"/>
              </a:rPr>
              <a:t>Κάθε </a:t>
            </a:r>
            <a:r>
              <a:rPr lang="el-GR" altLang="el-GR" sz="2400" dirty="0">
                <a:cs typeface="Times New Roman" pitchFamily="18" charset="0"/>
              </a:rPr>
              <a:t>χώρα έχει τον εθνικό της φορέα πιστοποίησης ο οποίος τυγχάνει διεθνούς </a:t>
            </a:r>
            <a:r>
              <a:rPr lang="el-GR" altLang="el-GR" sz="2400" dirty="0" smtClean="0">
                <a:cs typeface="Times New Roman" pitchFamily="18" charset="0"/>
              </a:rPr>
              <a:t>αναγνώρισης,</a:t>
            </a:r>
            <a:endParaRPr lang="el-GR" altLang="el-GR" sz="2400" dirty="0">
              <a:cs typeface="Times New Roman" pitchFamily="18" charset="0"/>
            </a:endParaRPr>
          </a:p>
          <a:p>
            <a:pPr marL="457200" indent="-457200" algn="just">
              <a:buFont typeface="+mj-lt"/>
              <a:buAutoNum type="arabicPeriod"/>
            </a:pPr>
            <a:r>
              <a:rPr lang="el-GR" altLang="el-GR" sz="2400" dirty="0" smtClean="0">
                <a:cs typeface="Times New Roman" pitchFamily="18" charset="0"/>
              </a:rPr>
              <a:t>Υπάρχουν </a:t>
            </a:r>
            <a:r>
              <a:rPr lang="el-GR" altLang="el-GR" sz="2400" dirty="0">
                <a:cs typeface="Times New Roman" pitchFamily="18" charset="0"/>
              </a:rPr>
              <a:t>ιδιωτικές επιχειρήσεις – φορείς πιστοποίησης που έχουν την αρμοδιότητα διενέργειας αξιολογήσεων συστημάτων διασφάλισης ποιότητας, καθώς και εκπαίδευσης επιθεωρητών </a:t>
            </a:r>
            <a:r>
              <a:rPr lang="el-GR" altLang="el-GR" sz="2400" dirty="0" smtClean="0">
                <a:cs typeface="Times New Roman" pitchFamily="18" charset="0"/>
              </a:rPr>
              <a:t>ποιότητας,</a:t>
            </a:r>
            <a:endParaRPr lang="el-GR" altLang="el-GR" sz="2400" dirty="0">
              <a:cs typeface="Times New Roman" pitchFamily="18" charset="0"/>
            </a:endParaRPr>
          </a:p>
          <a:p>
            <a:pPr marL="457200" indent="-457200">
              <a:buFont typeface="+mj-lt"/>
              <a:buAutoNum type="arabicPeriod"/>
            </a:pPr>
            <a:r>
              <a:rPr lang="el-GR" altLang="el-GR" sz="2400" dirty="0" smtClean="0">
                <a:cs typeface="Times New Roman" pitchFamily="18" charset="0"/>
              </a:rPr>
              <a:t>Οι </a:t>
            </a:r>
            <a:r>
              <a:rPr lang="el-GR" altLang="el-GR" sz="2400" dirty="0">
                <a:cs typeface="Times New Roman" pitchFamily="18" charset="0"/>
              </a:rPr>
              <a:t>επιθεωρητές ποιότητας έχουν την αρμοδιότητα εκτέλεσης των επιθεωρήσεων στις επιχειρήσεις.</a:t>
            </a:r>
            <a:r>
              <a:rPr lang="el-GR" altLang="el-GR" sz="2400" dirty="0"/>
              <a:t> </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Εισαγωγικές Έννοιες</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44624"/>
            <a:ext cx="8352928" cy="1008112"/>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cs typeface="Times New Roman" pitchFamily="18" charset="0"/>
              </a:rPr>
              <a:t>Φορείς </a:t>
            </a:r>
            <a:r>
              <a:rPr lang="el-GR" altLang="el-GR" dirty="0" smtClean="0">
                <a:cs typeface="Times New Roman" pitchFamily="18" charset="0"/>
              </a:rPr>
              <a:t>τυποποίησης (1 από 4)</a:t>
            </a:r>
            <a:endParaRPr lang="el-GR" dirty="0">
              <a:latin typeface="+mn-lt"/>
            </a:endParaRPr>
          </a:p>
        </p:txBody>
      </p:sp>
      <p:sp>
        <p:nvSpPr>
          <p:cNvPr id="2" name="Ορθογώνιο 1" descr="Στην Ελλάδα την ευθύνη για την ανάπτυξη και διάδοση της τυποποίησης έχει ο ΕΛΟΤ (Ελληνικός Οργανισμός Τυποποίησης) από το 1976 (Νόμου 372/1976). Είναι ο εθνικός φορέας τυποποίησης και εκδίδει τα ελληνικά πρότυπα. Εκπροσωπεί την Ελλάδα στους διεθνείς οργανισμούς τυποποίησης.&#10;&#10;Κάθε χώρα έχει το δικό της φορέα τυποποίησης. Το μέγεθος των εμπορικών συναλλαγών όπως και η εμπειρία καθιέρωσαν  κάποια πρότυπα χωρών περισσότερο από κάποια άλλα.&#10;"/>
          <p:cNvSpPr/>
          <p:nvPr/>
        </p:nvSpPr>
        <p:spPr>
          <a:xfrm>
            <a:off x="467544" y="1668864"/>
            <a:ext cx="8219256" cy="3416320"/>
          </a:xfrm>
          <a:prstGeom prst="rect">
            <a:avLst/>
          </a:prstGeom>
        </p:spPr>
        <p:txBody>
          <a:bodyPr wrap="square">
            <a:spAutoFit/>
          </a:bodyPr>
          <a:lstStyle/>
          <a:p>
            <a:pPr algn="just"/>
            <a:r>
              <a:rPr lang="el-GR" altLang="el-GR" sz="2400" dirty="0">
                <a:cs typeface="Times New Roman" pitchFamily="18" charset="0"/>
              </a:rPr>
              <a:t>Στην Ελλάδα την ευθύνη για την ανάπτυξη και διάδοση της τυποποίησης έχει ο ΕΛΟΤ (Ελληνικός Οργανισμός Τυποποίησης) από το 1976 (Ν.372/1976). Είναι ο εθνικός φορέας τυποποίησης και εκδίδει τα ελληνικά πρότυπα. Εκπροσωπεί την Ελλάδα στους διεθνείς οργανισμούς τυποποίησης</a:t>
            </a:r>
            <a:r>
              <a:rPr lang="el-GR" altLang="el-GR" sz="2400" dirty="0" smtClean="0">
                <a:cs typeface="Times New Roman" pitchFamily="18" charset="0"/>
              </a:rPr>
              <a:t>.</a:t>
            </a:r>
          </a:p>
          <a:p>
            <a:pPr algn="just"/>
            <a:endParaRPr lang="el-GR" altLang="el-GR" sz="2400" dirty="0">
              <a:cs typeface="Times New Roman" pitchFamily="18" charset="0"/>
            </a:endParaRPr>
          </a:p>
          <a:p>
            <a:pPr algn="just"/>
            <a:r>
              <a:rPr lang="el-GR" altLang="el-GR" sz="2400" dirty="0">
                <a:cs typeface="Times New Roman" pitchFamily="18" charset="0"/>
              </a:rPr>
              <a:t>Κάθε χώρα έχει το δικό της φορέα τυποποίησης. Το μέγεθος των εμπορικών </a:t>
            </a:r>
            <a:r>
              <a:rPr lang="el-GR" altLang="el-GR" sz="2400" dirty="0" smtClean="0">
                <a:cs typeface="Times New Roman" pitchFamily="18" charset="0"/>
              </a:rPr>
              <a:t>συναλλαγών </a:t>
            </a:r>
            <a:r>
              <a:rPr lang="el-GR" altLang="el-GR" sz="2400" dirty="0">
                <a:cs typeface="Times New Roman" pitchFamily="18" charset="0"/>
              </a:rPr>
              <a:t>όπως και η εμπειρία καθιέρωσαν  κάποια πρότυπα χωρών περισσότερο από κάποια άλλα.</a:t>
            </a:r>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Εισαγωγικές Έννοιες</a:t>
            </a:r>
            <a:endParaRPr lang="en-GB" sz="1400" dirty="0">
              <a:cs typeface="Times New Roman" pitchFamily="18" charset="0"/>
            </a:endParaRP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81806" y="44624"/>
            <a:ext cx="8219256" cy="1008112"/>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dirty="0">
                <a:cs typeface="Times New Roman" pitchFamily="18" charset="0"/>
              </a:rPr>
              <a:t>Φορείς τυποποίησης </a:t>
            </a:r>
            <a:r>
              <a:rPr lang="el-GR" altLang="el-GR" dirty="0" smtClean="0">
                <a:cs typeface="Times New Roman" pitchFamily="18" charset="0"/>
              </a:rPr>
              <a:t>(2 </a:t>
            </a:r>
            <a:r>
              <a:rPr lang="el-GR" altLang="el-GR" dirty="0">
                <a:cs typeface="Times New Roman" pitchFamily="18" charset="0"/>
              </a:rPr>
              <a:t>από 4)</a:t>
            </a:r>
            <a:endParaRPr lang="el-GR" dirty="0">
              <a:latin typeface="+mn-lt"/>
              <a:cs typeface="Times New Roman" pitchFamily="18" charset="0"/>
            </a:endParaRPr>
          </a:p>
        </p:txBody>
      </p:sp>
      <p:sp>
        <p:nvSpPr>
          <p:cNvPr id="24" name="Rectangle 9" descr="Οι πιο γνωστοί φορείς είναι οι πιο κάτω:&#10;ASTM Standards (American Standards Association –American Society for Testing and Materials), Ηνωμένες Πολιτείες Αμερικής,&#10;BS (British Standards), British Standards Institution, Αγγλία,&#10;DIN (Deutsches Institut fuer Normung), Γερμανία,&#10;ΝF (Normae Francaise), L’Association Francaise de Normalisation (ANFOR) Γαλλία.&#10; &#10;Στην Ευρώπη η Ευρωπαική Επιτροπή Τυποποίησης (CEN Comitie Europien de Normalization) είναι ο υπεύθυνος φορέας τυποποίησης για τη Ευρωπαική ένωση σε θέματα Ξύλου – Προϊόντων Ξύλου.&#10;"/>
          <p:cNvSpPr>
            <a:spLocks noGrp="1" noChangeArrowheads="1"/>
          </p:cNvSpPr>
          <p:nvPr>
            <p:ph type="body" sz="half" idx="2"/>
          </p:nvPr>
        </p:nvSpPr>
        <p:spPr>
          <a:xfrm>
            <a:off x="467544" y="1052736"/>
            <a:ext cx="8219256" cy="5328592"/>
          </a:xfrm>
        </p:spPr>
        <p:txBody>
          <a:bodyPr>
            <a:noAutofit/>
          </a:bodyPr>
          <a:lstStyle/>
          <a:p>
            <a:pPr marL="0" indent="0" algn="just">
              <a:buNone/>
            </a:pPr>
            <a:r>
              <a:rPr lang="el-GR" altLang="el-GR" dirty="0">
                <a:cs typeface="Times New Roman" pitchFamily="18" charset="0"/>
              </a:rPr>
              <a:t>Οι πιο γνωστοί φορείς είναι οι πιο κάτω:</a:t>
            </a:r>
          </a:p>
          <a:p>
            <a:pPr marL="457200" indent="-457200" algn="just">
              <a:buFont typeface="+mj-lt"/>
              <a:buAutoNum type="arabicPeriod"/>
            </a:pPr>
            <a:r>
              <a:rPr lang="en-US" altLang="el-GR" dirty="0" smtClean="0">
                <a:cs typeface="Times New Roman" pitchFamily="18" charset="0"/>
              </a:rPr>
              <a:t>ASTM </a:t>
            </a:r>
            <a:r>
              <a:rPr lang="en-US" altLang="el-GR" dirty="0">
                <a:cs typeface="Times New Roman" pitchFamily="18" charset="0"/>
              </a:rPr>
              <a:t>Standards (American Standards Association –American Society for Testing and Materials), </a:t>
            </a:r>
            <a:r>
              <a:rPr lang="el-GR" altLang="el-GR" dirty="0">
                <a:cs typeface="Times New Roman" pitchFamily="18" charset="0"/>
              </a:rPr>
              <a:t>Ηνωμένες</a:t>
            </a:r>
            <a:r>
              <a:rPr lang="en-US" altLang="el-GR" dirty="0">
                <a:cs typeface="Times New Roman" pitchFamily="18" charset="0"/>
              </a:rPr>
              <a:t> </a:t>
            </a:r>
            <a:r>
              <a:rPr lang="el-GR" altLang="el-GR" dirty="0">
                <a:cs typeface="Times New Roman" pitchFamily="18" charset="0"/>
              </a:rPr>
              <a:t>Πολιτείες</a:t>
            </a:r>
            <a:r>
              <a:rPr lang="en-US" altLang="el-GR" dirty="0">
                <a:cs typeface="Times New Roman" pitchFamily="18" charset="0"/>
              </a:rPr>
              <a:t> </a:t>
            </a:r>
            <a:r>
              <a:rPr lang="el-GR" altLang="el-GR" dirty="0" smtClean="0">
                <a:cs typeface="Times New Roman" pitchFamily="18" charset="0"/>
              </a:rPr>
              <a:t>Αμερικής,</a:t>
            </a:r>
            <a:endParaRPr lang="el-GR" altLang="el-GR" dirty="0">
              <a:cs typeface="Times New Roman" pitchFamily="18" charset="0"/>
            </a:endParaRPr>
          </a:p>
          <a:p>
            <a:pPr marL="457200" indent="-457200" algn="just">
              <a:buFont typeface="+mj-lt"/>
              <a:buAutoNum type="arabicPeriod"/>
            </a:pPr>
            <a:r>
              <a:rPr lang="en-US" altLang="el-GR" dirty="0" smtClean="0">
                <a:cs typeface="Times New Roman" pitchFamily="18" charset="0"/>
              </a:rPr>
              <a:t>BS </a:t>
            </a:r>
            <a:r>
              <a:rPr lang="en-US" altLang="el-GR" dirty="0">
                <a:cs typeface="Times New Roman" pitchFamily="18" charset="0"/>
              </a:rPr>
              <a:t>(British Standards), British Standards Institution, </a:t>
            </a:r>
            <a:r>
              <a:rPr lang="el-GR" altLang="el-GR" dirty="0" smtClean="0">
                <a:cs typeface="Times New Roman" pitchFamily="18" charset="0"/>
              </a:rPr>
              <a:t>Αγγλία,</a:t>
            </a:r>
            <a:endParaRPr lang="el-GR" altLang="el-GR" dirty="0">
              <a:cs typeface="Times New Roman" pitchFamily="18" charset="0"/>
            </a:endParaRPr>
          </a:p>
          <a:p>
            <a:pPr marL="457200" indent="-457200" algn="just">
              <a:buFont typeface="+mj-lt"/>
              <a:buAutoNum type="arabicPeriod"/>
            </a:pPr>
            <a:r>
              <a:rPr lang="en-US" altLang="el-GR" dirty="0" smtClean="0">
                <a:cs typeface="Times New Roman" pitchFamily="18" charset="0"/>
              </a:rPr>
              <a:t>DIN </a:t>
            </a:r>
            <a:r>
              <a:rPr lang="en-US" altLang="el-GR" dirty="0">
                <a:cs typeface="Times New Roman" pitchFamily="18" charset="0"/>
              </a:rPr>
              <a:t>(</a:t>
            </a:r>
            <a:r>
              <a:rPr lang="en-US" altLang="el-GR" dirty="0" err="1">
                <a:cs typeface="Times New Roman" pitchFamily="18" charset="0"/>
              </a:rPr>
              <a:t>Deutsches</a:t>
            </a:r>
            <a:r>
              <a:rPr lang="en-US" altLang="el-GR" dirty="0">
                <a:cs typeface="Times New Roman" pitchFamily="18" charset="0"/>
              </a:rPr>
              <a:t> </a:t>
            </a:r>
            <a:r>
              <a:rPr lang="en-US" altLang="el-GR" dirty="0" err="1">
                <a:cs typeface="Times New Roman" pitchFamily="18" charset="0"/>
              </a:rPr>
              <a:t>Institut</a:t>
            </a:r>
            <a:r>
              <a:rPr lang="en-US" altLang="el-GR" dirty="0">
                <a:cs typeface="Times New Roman" pitchFamily="18" charset="0"/>
              </a:rPr>
              <a:t> </a:t>
            </a:r>
            <a:r>
              <a:rPr lang="en-US" altLang="el-GR" dirty="0" err="1">
                <a:cs typeface="Times New Roman" pitchFamily="18" charset="0"/>
              </a:rPr>
              <a:t>fuer</a:t>
            </a:r>
            <a:r>
              <a:rPr lang="en-US" altLang="el-GR" dirty="0">
                <a:cs typeface="Times New Roman" pitchFamily="18" charset="0"/>
              </a:rPr>
              <a:t> </a:t>
            </a:r>
            <a:r>
              <a:rPr lang="en-US" altLang="el-GR" dirty="0" err="1">
                <a:cs typeface="Times New Roman" pitchFamily="18" charset="0"/>
              </a:rPr>
              <a:t>Normung</a:t>
            </a:r>
            <a:r>
              <a:rPr lang="en-US" altLang="el-GR" dirty="0">
                <a:cs typeface="Times New Roman" pitchFamily="18" charset="0"/>
              </a:rPr>
              <a:t>), </a:t>
            </a:r>
            <a:r>
              <a:rPr lang="el-GR" altLang="el-GR" dirty="0" smtClean="0">
                <a:cs typeface="Times New Roman" pitchFamily="18" charset="0"/>
              </a:rPr>
              <a:t>Γερμανία,</a:t>
            </a:r>
            <a:endParaRPr lang="el-GR" altLang="el-GR" dirty="0">
              <a:cs typeface="Times New Roman" pitchFamily="18" charset="0"/>
            </a:endParaRPr>
          </a:p>
          <a:p>
            <a:pPr marL="457200" indent="-457200" algn="just">
              <a:buFont typeface="+mj-lt"/>
              <a:buAutoNum type="arabicPeriod"/>
            </a:pPr>
            <a:r>
              <a:rPr lang="en-US" altLang="el-GR" dirty="0" smtClean="0">
                <a:cs typeface="Times New Roman" pitchFamily="18" charset="0"/>
              </a:rPr>
              <a:t>ΝF </a:t>
            </a:r>
            <a:r>
              <a:rPr lang="en-US" altLang="el-GR" dirty="0">
                <a:cs typeface="Times New Roman" pitchFamily="18" charset="0"/>
              </a:rPr>
              <a:t>(</a:t>
            </a:r>
            <a:r>
              <a:rPr lang="en-US" altLang="el-GR" dirty="0" err="1">
                <a:cs typeface="Times New Roman" pitchFamily="18" charset="0"/>
              </a:rPr>
              <a:t>Normae</a:t>
            </a:r>
            <a:r>
              <a:rPr lang="en-US" altLang="el-GR" dirty="0">
                <a:cs typeface="Times New Roman" pitchFamily="18" charset="0"/>
              </a:rPr>
              <a:t> </a:t>
            </a:r>
            <a:r>
              <a:rPr lang="en-US" altLang="el-GR" dirty="0" err="1">
                <a:cs typeface="Times New Roman" pitchFamily="18" charset="0"/>
              </a:rPr>
              <a:t>Francaise</a:t>
            </a:r>
            <a:r>
              <a:rPr lang="en-US" altLang="el-GR" dirty="0">
                <a:cs typeface="Times New Roman" pitchFamily="18" charset="0"/>
              </a:rPr>
              <a:t>), </a:t>
            </a:r>
            <a:r>
              <a:rPr lang="en-US" altLang="el-GR" dirty="0" err="1">
                <a:cs typeface="Times New Roman" pitchFamily="18" charset="0"/>
              </a:rPr>
              <a:t>L’Association</a:t>
            </a:r>
            <a:r>
              <a:rPr lang="en-US" altLang="el-GR" dirty="0">
                <a:cs typeface="Times New Roman" pitchFamily="18" charset="0"/>
              </a:rPr>
              <a:t> </a:t>
            </a:r>
            <a:r>
              <a:rPr lang="en-US" altLang="el-GR" dirty="0" err="1">
                <a:cs typeface="Times New Roman" pitchFamily="18" charset="0"/>
              </a:rPr>
              <a:t>Francaise</a:t>
            </a:r>
            <a:r>
              <a:rPr lang="en-US" altLang="el-GR" dirty="0">
                <a:cs typeface="Times New Roman" pitchFamily="18" charset="0"/>
              </a:rPr>
              <a:t> de </a:t>
            </a:r>
            <a:r>
              <a:rPr lang="en-US" altLang="el-GR" dirty="0" err="1">
                <a:cs typeface="Times New Roman" pitchFamily="18" charset="0"/>
              </a:rPr>
              <a:t>Normalisation</a:t>
            </a:r>
            <a:r>
              <a:rPr lang="en-US" altLang="el-GR" dirty="0">
                <a:cs typeface="Times New Roman" pitchFamily="18" charset="0"/>
              </a:rPr>
              <a:t> (ANFOR) </a:t>
            </a:r>
            <a:r>
              <a:rPr lang="el-GR" altLang="el-GR" dirty="0" smtClean="0">
                <a:cs typeface="Times New Roman" pitchFamily="18" charset="0"/>
              </a:rPr>
              <a:t>Γαλλία.</a:t>
            </a:r>
            <a:endParaRPr lang="el-GR" altLang="el-GR" dirty="0">
              <a:cs typeface="Times New Roman" pitchFamily="18" charset="0"/>
            </a:endParaRPr>
          </a:p>
          <a:p>
            <a:pPr marL="0" indent="0" algn="just">
              <a:buNone/>
            </a:pPr>
            <a:r>
              <a:rPr lang="en-US" altLang="el-GR" dirty="0">
                <a:cs typeface="Times New Roman" pitchFamily="18" charset="0"/>
              </a:rPr>
              <a:t> </a:t>
            </a:r>
            <a:endParaRPr lang="el-GR" altLang="el-GR" dirty="0">
              <a:cs typeface="Times New Roman" pitchFamily="18" charset="0"/>
            </a:endParaRPr>
          </a:p>
          <a:p>
            <a:pPr marL="0" indent="0" algn="just">
              <a:buNone/>
            </a:pPr>
            <a:r>
              <a:rPr lang="el-GR" altLang="el-GR" dirty="0">
                <a:cs typeface="Times New Roman" pitchFamily="18" charset="0"/>
              </a:rPr>
              <a:t>Στην Ευρώπη η </a:t>
            </a:r>
            <a:r>
              <a:rPr lang="el-GR" altLang="el-GR" dirty="0" smtClean="0">
                <a:cs typeface="Times New Roman" pitchFamily="18" charset="0"/>
              </a:rPr>
              <a:t>Ευρωπαϊκή </a:t>
            </a:r>
            <a:r>
              <a:rPr lang="el-GR" altLang="el-GR" dirty="0">
                <a:cs typeface="Times New Roman" pitchFamily="18" charset="0"/>
              </a:rPr>
              <a:t>Επιτροπή Τυποποίησης (</a:t>
            </a:r>
            <a:r>
              <a:rPr lang="en-US" altLang="el-GR" dirty="0">
                <a:cs typeface="Times New Roman" pitchFamily="18" charset="0"/>
              </a:rPr>
              <a:t>CEN </a:t>
            </a:r>
            <a:r>
              <a:rPr lang="en-US" altLang="el-GR" dirty="0" err="1">
                <a:cs typeface="Times New Roman" pitchFamily="18" charset="0"/>
              </a:rPr>
              <a:t>Comitie</a:t>
            </a:r>
            <a:r>
              <a:rPr lang="en-US" altLang="el-GR" dirty="0">
                <a:cs typeface="Times New Roman" pitchFamily="18" charset="0"/>
              </a:rPr>
              <a:t> </a:t>
            </a:r>
            <a:r>
              <a:rPr lang="en-US" altLang="el-GR" dirty="0" err="1">
                <a:cs typeface="Times New Roman" pitchFamily="18" charset="0"/>
              </a:rPr>
              <a:t>Europien</a:t>
            </a:r>
            <a:r>
              <a:rPr lang="en-US" altLang="el-GR" dirty="0">
                <a:cs typeface="Times New Roman" pitchFamily="18" charset="0"/>
              </a:rPr>
              <a:t> de Normalization</a:t>
            </a:r>
            <a:r>
              <a:rPr lang="el-GR" altLang="el-GR" dirty="0">
                <a:cs typeface="Times New Roman" pitchFamily="18" charset="0"/>
              </a:rPr>
              <a:t>) είναι ο υπεύθυνος φορέας τυποποίησης για τη </a:t>
            </a:r>
            <a:r>
              <a:rPr lang="el-GR" altLang="el-GR" dirty="0" smtClean="0">
                <a:cs typeface="Times New Roman" pitchFamily="18" charset="0"/>
              </a:rPr>
              <a:t>Ευρωπαϊκή </a:t>
            </a:r>
            <a:r>
              <a:rPr lang="el-GR" altLang="el-GR" dirty="0">
                <a:cs typeface="Times New Roman" pitchFamily="18" charset="0"/>
              </a:rPr>
              <a:t>ένωση σε θέματα Ξύλου – Προϊόντων </a:t>
            </a:r>
            <a:r>
              <a:rPr lang="el-GR" altLang="el-GR" dirty="0" smtClean="0">
                <a:cs typeface="Times New Roman" pitchFamily="18" charset="0"/>
              </a:rPr>
              <a:t>Ξύλου.</a:t>
            </a:r>
            <a:endParaRPr lang="el-GR" altLang="el-GR" dirty="0">
              <a:cs typeface="Times New Roman" pitchFamily="18" charset="0"/>
            </a:endParaRP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Εισαγωγικές Έννοιες</a:t>
            </a:r>
            <a:endParaRPr lang="en-GB" sz="1400" dirty="0">
              <a:cs typeface="Times New Roman" pitchFamily="18" charset="0"/>
            </a:endParaRP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945059"/>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cs typeface="Times New Roman" pitchFamily="18" charset="0"/>
              </a:rPr>
              <a:t>Φορείς τυποποίησης </a:t>
            </a:r>
            <a:r>
              <a:rPr lang="el-GR" altLang="el-GR" dirty="0" smtClean="0">
                <a:cs typeface="Times New Roman" pitchFamily="18" charset="0"/>
              </a:rPr>
              <a:t>(3 </a:t>
            </a:r>
            <a:r>
              <a:rPr lang="el-GR" altLang="el-GR" dirty="0">
                <a:cs typeface="Times New Roman" pitchFamily="18" charset="0"/>
              </a:rPr>
              <a:t>από 4)</a:t>
            </a:r>
            <a:endParaRPr lang="el-GR" dirty="0">
              <a:cs typeface="Times New Roman" pitchFamily="18" charset="0"/>
            </a:endParaRPr>
          </a:p>
        </p:txBody>
      </p:sp>
      <p:sp>
        <p:nvSpPr>
          <p:cNvPr id="2" name="Ορθογώνιο 1" descr="Οι εργασίες προτύπων για ένα συγκεκριμένο θέμα ανατίθενται σε Τεχνικές επιτροπές TC. Με προιόντα ξύλου ασχολούνται δύο Τεχνικές επιτροπές, &#10;Η CEN/TC 207 για τα προϊόντα επίπλων,&#10;H CEN/TC 33 για πόρτες και παράθυρα.&#10;Η πρώτη επεξεργάζεται τους κανόνες ασφαλείας των επίπλων και για το σκοπό αυτό αποτελείται από 7 υποεπιτροπές:&#10;Έπιπλα Κουζίνας,&#10;Έπιπλα Γραφείου,&#10;Έπιπλα Μπάνιου,&#10;Έπιπλα Σαλονιών,&#10;Έπιπλα Υπαίθρια,&#10;Έπιπλα Παιδικά και&#10;Έπιπλα Ταπετσαρίας. &#10;"/>
          <p:cNvSpPr/>
          <p:nvPr/>
        </p:nvSpPr>
        <p:spPr>
          <a:xfrm>
            <a:off x="467544" y="1052736"/>
            <a:ext cx="8219256" cy="5262979"/>
          </a:xfrm>
          <a:prstGeom prst="rect">
            <a:avLst/>
          </a:prstGeom>
        </p:spPr>
        <p:txBody>
          <a:bodyPr wrap="square">
            <a:spAutoFit/>
          </a:bodyPr>
          <a:lstStyle/>
          <a:p>
            <a:pPr algn="just"/>
            <a:r>
              <a:rPr lang="el-GR" altLang="el-GR" sz="2400" dirty="0">
                <a:cs typeface="Times New Roman" pitchFamily="18" charset="0"/>
              </a:rPr>
              <a:t>Οι εργασίες προτύπων για ένα συγκεκριμένο θέμα ανατίθενται σε Τεχνικές επιτροπές </a:t>
            </a:r>
            <a:r>
              <a:rPr lang="en-US" altLang="el-GR" sz="2400" dirty="0">
                <a:cs typeface="Times New Roman" pitchFamily="18" charset="0"/>
              </a:rPr>
              <a:t>TC</a:t>
            </a:r>
            <a:r>
              <a:rPr lang="el-GR" altLang="el-GR" sz="2400" dirty="0">
                <a:cs typeface="Times New Roman" pitchFamily="18" charset="0"/>
              </a:rPr>
              <a:t>. Με </a:t>
            </a:r>
            <a:r>
              <a:rPr lang="el-GR" altLang="el-GR" sz="2400" dirty="0" smtClean="0">
                <a:cs typeface="Times New Roman" pitchFamily="18" charset="0"/>
              </a:rPr>
              <a:t>προϊόντα </a:t>
            </a:r>
            <a:r>
              <a:rPr lang="el-GR" altLang="el-GR" sz="2400" dirty="0">
                <a:cs typeface="Times New Roman" pitchFamily="18" charset="0"/>
              </a:rPr>
              <a:t>ξύλου ασχολούνται δύο Τεχνικές </a:t>
            </a:r>
            <a:r>
              <a:rPr lang="el-GR" altLang="el-GR" sz="2400" dirty="0" smtClean="0">
                <a:cs typeface="Times New Roman" pitchFamily="18" charset="0"/>
              </a:rPr>
              <a:t>επιτροπές, </a:t>
            </a:r>
            <a:endParaRPr lang="el-GR" altLang="el-GR" sz="2400" dirty="0">
              <a:cs typeface="Times New Roman" pitchFamily="18" charset="0"/>
            </a:endParaRPr>
          </a:p>
          <a:p>
            <a:pPr marL="457200" indent="-457200" algn="just">
              <a:buFont typeface="+mj-lt"/>
              <a:buAutoNum type="arabicPeriod"/>
            </a:pPr>
            <a:r>
              <a:rPr lang="el-GR" altLang="el-GR" sz="2400" dirty="0" smtClean="0">
                <a:cs typeface="Times New Roman" pitchFamily="18" charset="0"/>
              </a:rPr>
              <a:t>Η </a:t>
            </a:r>
            <a:r>
              <a:rPr lang="en-US" altLang="el-GR" sz="2400" dirty="0">
                <a:cs typeface="Times New Roman" pitchFamily="18" charset="0"/>
              </a:rPr>
              <a:t>CEN</a:t>
            </a:r>
            <a:r>
              <a:rPr lang="el-GR" altLang="el-GR" sz="2400" dirty="0">
                <a:cs typeface="Times New Roman" pitchFamily="18" charset="0"/>
              </a:rPr>
              <a:t>/</a:t>
            </a:r>
            <a:r>
              <a:rPr lang="en-US" altLang="el-GR" sz="2400" dirty="0">
                <a:cs typeface="Times New Roman" pitchFamily="18" charset="0"/>
              </a:rPr>
              <a:t>TC</a:t>
            </a:r>
            <a:r>
              <a:rPr lang="el-GR" altLang="el-GR" sz="2400" dirty="0">
                <a:cs typeface="Times New Roman" pitchFamily="18" charset="0"/>
              </a:rPr>
              <a:t> 207 για τα προϊόντα </a:t>
            </a:r>
            <a:r>
              <a:rPr lang="el-GR" altLang="el-GR" sz="2400" dirty="0" smtClean="0">
                <a:cs typeface="Times New Roman" pitchFamily="18" charset="0"/>
              </a:rPr>
              <a:t>επίπλων,</a:t>
            </a:r>
            <a:endParaRPr lang="el-GR" altLang="el-GR" sz="2400" dirty="0">
              <a:cs typeface="Times New Roman" pitchFamily="18" charset="0"/>
            </a:endParaRPr>
          </a:p>
          <a:p>
            <a:pPr marL="457200" indent="-457200" algn="just">
              <a:buFont typeface="+mj-lt"/>
              <a:buAutoNum type="arabicPeriod"/>
            </a:pPr>
            <a:r>
              <a:rPr lang="en-US" altLang="el-GR" sz="2400" dirty="0" smtClean="0">
                <a:cs typeface="Times New Roman" pitchFamily="18" charset="0"/>
              </a:rPr>
              <a:t>H </a:t>
            </a:r>
            <a:r>
              <a:rPr lang="en-US" altLang="el-GR" sz="2400" dirty="0">
                <a:cs typeface="Times New Roman" pitchFamily="18" charset="0"/>
              </a:rPr>
              <a:t>CEN</a:t>
            </a:r>
            <a:r>
              <a:rPr lang="el-GR" altLang="el-GR" sz="2400" dirty="0">
                <a:cs typeface="Times New Roman" pitchFamily="18" charset="0"/>
              </a:rPr>
              <a:t>/</a:t>
            </a:r>
            <a:r>
              <a:rPr lang="en-US" altLang="el-GR" sz="2400" dirty="0">
                <a:cs typeface="Times New Roman" pitchFamily="18" charset="0"/>
              </a:rPr>
              <a:t>TC</a:t>
            </a:r>
            <a:r>
              <a:rPr lang="el-GR" altLang="el-GR" sz="2400" dirty="0">
                <a:cs typeface="Times New Roman" pitchFamily="18" charset="0"/>
              </a:rPr>
              <a:t> 33 για πόρτες και </a:t>
            </a:r>
            <a:r>
              <a:rPr lang="el-GR" altLang="el-GR" sz="2400" dirty="0" smtClean="0">
                <a:cs typeface="Times New Roman" pitchFamily="18" charset="0"/>
              </a:rPr>
              <a:t>παράθυρα.</a:t>
            </a:r>
            <a:endParaRPr lang="el-GR" altLang="el-GR" sz="2400" dirty="0">
              <a:cs typeface="Times New Roman" pitchFamily="18" charset="0"/>
            </a:endParaRPr>
          </a:p>
          <a:p>
            <a:pPr algn="just"/>
            <a:r>
              <a:rPr lang="el-GR" altLang="el-GR" sz="2400" dirty="0" smtClean="0">
                <a:cs typeface="Times New Roman" pitchFamily="18" charset="0"/>
              </a:rPr>
              <a:t>Η </a:t>
            </a:r>
            <a:r>
              <a:rPr lang="el-GR" altLang="el-GR" sz="2400" dirty="0">
                <a:cs typeface="Times New Roman" pitchFamily="18" charset="0"/>
              </a:rPr>
              <a:t>πρώτη επεξεργάζεται τους κανόνες ασφαλείας των επίπλων και για το σκοπό αυτό αποτελείται από 7 υποεπιτροπές:</a:t>
            </a:r>
          </a:p>
          <a:p>
            <a:pPr marL="457200" indent="-457200" algn="just">
              <a:buFont typeface="+mj-lt"/>
              <a:buAutoNum type="arabicPeriod"/>
            </a:pPr>
            <a:r>
              <a:rPr lang="el-GR" altLang="el-GR" sz="2400" dirty="0" smtClean="0">
                <a:cs typeface="Times New Roman" pitchFamily="18" charset="0"/>
              </a:rPr>
              <a:t>Έπιπλα Κουζίνας,</a:t>
            </a:r>
            <a:endParaRPr lang="el-GR" altLang="el-GR" sz="2400" dirty="0">
              <a:cs typeface="Times New Roman" pitchFamily="18" charset="0"/>
            </a:endParaRPr>
          </a:p>
          <a:p>
            <a:pPr marL="457200" indent="-457200" algn="just">
              <a:buFont typeface="+mj-lt"/>
              <a:buAutoNum type="arabicPeriod"/>
            </a:pPr>
            <a:r>
              <a:rPr lang="el-GR" altLang="el-GR" sz="2400" dirty="0" smtClean="0">
                <a:cs typeface="Times New Roman" pitchFamily="18" charset="0"/>
              </a:rPr>
              <a:t>Έπιπλα Γραφείου,</a:t>
            </a:r>
            <a:endParaRPr lang="el-GR" altLang="el-GR" sz="2400" dirty="0">
              <a:cs typeface="Times New Roman" pitchFamily="18" charset="0"/>
            </a:endParaRPr>
          </a:p>
          <a:p>
            <a:pPr marL="457200" indent="-457200" algn="just">
              <a:buFont typeface="+mj-lt"/>
              <a:buAutoNum type="arabicPeriod"/>
            </a:pPr>
            <a:r>
              <a:rPr lang="el-GR" altLang="el-GR" sz="2400" dirty="0" smtClean="0">
                <a:cs typeface="Times New Roman" pitchFamily="18" charset="0"/>
              </a:rPr>
              <a:t>Έπιπλα Μπάνιου,</a:t>
            </a:r>
            <a:endParaRPr lang="el-GR" altLang="el-GR" sz="2400" dirty="0">
              <a:cs typeface="Times New Roman" pitchFamily="18" charset="0"/>
            </a:endParaRPr>
          </a:p>
          <a:p>
            <a:pPr marL="457200" indent="-457200" algn="just">
              <a:buFont typeface="+mj-lt"/>
              <a:buAutoNum type="arabicPeriod"/>
            </a:pPr>
            <a:r>
              <a:rPr lang="el-GR" altLang="el-GR" sz="2400" dirty="0" smtClean="0">
                <a:cs typeface="Times New Roman" pitchFamily="18" charset="0"/>
              </a:rPr>
              <a:t>Έπιπλα Σαλονιών,</a:t>
            </a:r>
            <a:endParaRPr lang="el-GR" altLang="el-GR" sz="2400" dirty="0">
              <a:cs typeface="Times New Roman" pitchFamily="18" charset="0"/>
            </a:endParaRPr>
          </a:p>
          <a:p>
            <a:pPr marL="457200" indent="-457200" algn="just">
              <a:buFont typeface="+mj-lt"/>
              <a:buAutoNum type="arabicPeriod"/>
            </a:pPr>
            <a:r>
              <a:rPr lang="el-GR" altLang="el-GR" sz="2400" dirty="0" smtClean="0">
                <a:cs typeface="Times New Roman" pitchFamily="18" charset="0"/>
              </a:rPr>
              <a:t>Έπιπλα Υπαίθρια,</a:t>
            </a:r>
            <a:endParaRPr lang="el-GR" altLang="el-GR" sz="2400" dirty="0">
              <a:cs typeface="Times New Roman" pitchFamily="18" charset="0"/>
            </a:endParaRPr>
          </a:p>
          <a:p>
            <a:pPr marL="457200" indent="-457200" algn="just">
              <a:buFont typeface="+mj-lt"/>
              <a:buAutoNum type="arabicPeriod"/>
            </a:pPr>
            <a:r>
              <a:rPr lang="el-GR" altLang="el-GR" sz="2400" dirty="0" smtClean="0">
                <a:cs typeface="Times New Roman" pitchFamily="18" charset="0"/>
              </a:rPr>
              <a:t>Έπιπλα </a:t>
            </a:r>
            <a:r>
              <a:rPr lang="el-GR" altLang="el-GR" sz="2400" dirty="0">
                <a:cs typeface="Times New Roman" pitchFamily="18" charset="0"/>
              </a:rPr>
              <a:t>Παιδικά και</a:t>
            </a:r>
          </a:p>
          <a:p>
            <a:pPr marL="457200" indent="-457200">
              <a:buFont typeface="+mj-lt"/>
              <a:buAutoNum type="arabicPeriod"/>
            </a:pPr>
            <a:r>
              <a:rPr lang="el-GR" altLang="el-GR" sz="2400" dirty="0" smtClean="0">
                <a:cs typeface="Times New Roman" pitchFamily="18" charset="0"/>
              </a:rPr>
              <a:t>Έπιπλα Ταπετσαρίας.</a:t>
            </a:r>
            <a:r>
              <a:rPr lang="el-GR" altLang="el-GR" sz="2400" dirty="0" smtClean="0"/>
              <a:t> </a:t>
            </a:r>
            <a:endParaRPr lang="el-GR" altLang="el-GR" sz="2400" dirty="0"/>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Εισαγωγικές Έννοιες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44624"/>
            <a:ext cx="8219256" cy="93610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altLang="el-GR" dirty="0">
                <a:cs typeface="Times New Roman" pitchFamily="18" charset="0"/>
              </a:rPr>
              <a:t>Φορείς τυποποίησης </a:t>
            </a:r>
            <a:r>
              <a:rPr lang="el-GR" altLang="el-GR" dirty="0" smtClean="0">
                <a:cs typeface="Times New Roman" pitchFamily="18" charset="0"/>
              </a:rPr>
              <a:t>(4 </a:t>
            </a:r>
            <a:r>
              <a:rPr lang="el-GR" altLang="el-GR" dirty="0">
                <a:cs typeface="Times New Roman" pitchFamily="18" charset="0"/>
              </a:rPr>
              <a:t>από 4)</a:t>
            </a:r>
            <a:endParaRPr lang="el-GR" dirty="0">
              <a:cs typeface="Times New Roman" pitchFamily="18" charset="0"/>
            </a:endParaRPr>
          </a:p>
        </p:txBody>
      </p:sp>
      <p:sp>
        <p:nvSpPr>
          <p:cNvPr id="2" name="Ορθογώνιο 1"/>
          <p:cNvSpPr/>
          <p:nvPr/>
        </p:nvSpPr>
        <p:spPr>
          <a:xfrm>
            <a:off x="467544" y="1956896"/>
            <a:ext cx="8219256" cy="3046988"/>
          </a:xfrm>
          <a:prstGeom prst="rect">
            <a:avLst/>
          </a:prstGeom>
        </p:spPr>
        <p:txBody>
          <a:bodyPr wrap="square">
            <a:spAutoFit/>
          </a:bodyPr>
          <a:lstStyle/>
          <a:p>
            <a:pPr>
              <a:buSzTx/>
            </a:pPr>
            <a:r>
              <a:rPr lang="el-GR" altLang="el-GR" sz="2400" dirty="0">
                <a:cs typeface="Times New Roman" pitchFamily="18" charset="0"/>
              </a:rPr>
              <a:t>Ενώ η δεύτερη επιτροπή χωρίζεται σε 6 </a:t>
            </a:r>
            <a:r>
              <a:rPr lang="el-GR" altLang="el-GR" sz="2400" dirty="0" smtClean="0">
                <a:cs typeface="Times New Roman" pitchFamily="18" charset="0"/>
              </a:rPr>
              <a:t>υποεπιτροπές:</a:t>
            </a:r>
          </a:p>
          <a:p>
            <a:pPr algn="just"/>
            <a:endParaRPr lang="el-GR" altLang="el-GR" sz="2400" dirty="0">
              <a:cs typeface="Times New Roman" pitchFamily="18" charset="0"/>
            </a:endParaRPr>
          </a:p>
          <a:p>
            <a:pPr marL="457200" indent="-457200" algn="just">
              <a:buFont typeface="+mj-lt"/>
              <a:buAutoNum type="arabicPeriod"/>
            </a:pPr>
            <a:r>
              <a:rPr lang="el-GR" altLang="el-GR" sz="2400" dirty="0" smtClean="0">
                <a:cs typeface="Times New Roman" pitchFamily="18" charset="0"/>
              </a:rPr>
              <a:t>Παράθυρα,</a:t>
            </a:r>
            <a:endParaRPr lang="el-GR" altLang="el-GR" sz="2400" dirty="0">
              <a:cs typeface="Times New Roman" pitchFamily="18" charset="0"/>
            </a:endParaRPr>
          </a:p>
          <a:p>
            <a:pPr marL="457200" indent="-457200" algn="just">
              <a:buFont typeface="+mj-lt"/>
              <a:buAutoNum type="arabicPeriod"/>
            </a:pPr>
            <a:r>
              <a:rPr lang="el-GR" altLang="el-GR" sz="2400" dirty="0" smtClean="0">
                <a:cs typeface="Times New Roman" pitchFamily="18" charset="0"/>
              </a:rPr>
              <a:t>Πόρτες,</a:t>
            </a:r>
            <a:endParaRPr lang="el-GR" altLang="el-GR" sz="2400" dirty="0">
              <a:cs typeface="Times New Roman" pitchFamily="18" charset="0"/>
            </a:endParaRPr>
          </a:p>
          <a:p>
            <a:pPr marL="457200" indent="-457200" algn="just">
              <a:buFont typeface="+mj-lt"/>
              <a:buAutoNum type="arabicPeriod"/>
            </a:pPr>
            <a:r>
              <a:rPr lang="el-GR" altLang="el-GR" sz="2400" dirty="0" smtClean="0">
                <a:cs typeface="Times New Roman" pitchFamily="18" charset="0"/>
              </a:rPr>
              <a:t>Εξωτερικές </a:t>
            </a:r>
            <a:r>
              <a:rPr lang="el-GR" altLang="el-GR" sz="2400" dirty="0">
                <a:cs typeface="Times New Roman" pitchFamily="18" charset="0"/>
              </a:rPr>
              <a:t>επικαλύψεις από </a:t>
            </a:r>
            <a:r>
              <a:rPr lang="el-GR" altLang="el-GR" sz="2400" dirty="0" smtClean="0">
                <a:cs typeface="Times New Roman" pitchFamily="18" charset="0"/>
              </a:rPr>
              <a:t>ξύλο,</a:t>
            </a:r>
            <a:endParaRPr lang="el-GR" altLang="el-GR" sz="2400" dirty="0">
              <a:cs typeface="Times New Roman" pitchFamily="18" charset="0"/>
            </a:endParaRPr>
          </a:p>
          <a:p>
            <a:pPr marL="457200" indent="-457200" algn="just">
              <a:buFont typeface="+mj-lt"/>
              <a:buAutoNum type="arabicPeriod"/>
            </a:pPr>
            <a:r>
              <a:rPr lang="el-GR" altLang="el-GR" sz="2400" dirty="0" smtClean="0">
                <a:cs typeface="Times New Roman" pitchFamily="18" charset="0"/>
              </a:rPr>
              <a:t>Είδη κιγκαλερίας,</a:t>
            </a:r>
            <a:endParaRPr lang="el-GR" altLang="el-GR" sz="2400" dirty="0">
              <a:cs typeface="Times New Roman" pitchFamily="18" charset="0"/>
            </a:endParaRPr>
          </a:p>
          <a:p>
            <a:pPr marL="457200" indent="-457200" algn="just">
              <a:buFont typeface="+mj-lt"/>
              <a:buAutoNum type="arabicPeriod"/>
            </a:pPr>
            <a:r>
              <a:rPr lang="el-GR" altLang="el-GR" sz="2400" dirty="0" smtClean="0">
                <a:cs typeface="Times New Roman" pitchFamily="18" charset="0"/>
              </a:rPr>
              <a:t>Βιομηχανικές </a:t>
            </a:r>
            <a:r>
              <a:rPr lang="el-GR" altLang="el-GR" sz="2400" dirty="0">
                <a:cs typeface="Times New Roman" pitchFamily="18" charset="0"/>
              </a:rPr>
              <a:t>πόρτες και πόρτες </a:t>
            </a:r>
            <a:r>
              <a:rPr lang="el-GR" altLang="el-GR" sz="2400" dirty="0" smtClean="0">
                <a:cs typeface="Times New Roman" pitchFamily="18" charset="0"/>
              </a:rPr>
              <a:t>γκαράζ,</a:t>
            </a:r>
            <a:endParaRPr lang="el-GR" altLang="el-GR" sz="2400" dirty="0">
              <a:cs typeface="Times New Roman" pitchFamily="18" charset="0"/>
            </a:endParaRPr>
          </a:p>
          <a:p>
            <a:pPr marL="457200" indent="-457200">
              <a:buFont typeface="+mj-lt"/>
              <a:buAutoNum type="arabicPeriod"/>
            </a:pPr>
            <a:r>
              <a:rPr lang="el-GR" altLang="el-GR" sz="2400" dirty="0" smtClean="0">
                <a:cs typeface="Times New Roman" pitchFamily="18" charset="0"/>
              </a:rPr>
              <a:t>Συνεχόμενες προσόψεις</a:t>
            </a:r>
            <a:r>
              <a:rPr lang="el-GR" altLang="el-GR" sz="2400" dirty="0" smtClean="0"/>
              <a:t>.</a:t>
            </a:r>
            <a:endParaRPr lang="el-GR" altLang="el-GR" sz="2400" dirty="0"/>
          </a:p>
        </p:txBody>
      </p:sp>
      <p:sp>
        <p:nvSpPr>
          <p:cNvPr id="1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Εισαγωγικές Έννοιες</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4643096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159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2409675"/>
            <a:ext cx="8229600" cy="1235349"/>
          </a:xfrm>
        </p:spPr>
        <p:txBody>
          <a:bodyPr>
            <a:noAutofit/>
          </a:bodyPr>
          <a:lstStyle/>
          <a:p>
            <a:r>
              <a:rPr lang="el-GR" sz="2800" dirty="0"/>
              <a:t>Σκοπός της ενότητας αυτής είναι η κατανόηση των εννοιών στο κομμάτι των ποιοτικών ελέγχων.</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Εισαγωγικές Έννοιες</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p:cNvSpPr>
            <a:spLocks noGrp="1"/>
          </p:cNvSpPr>
          <p:nvPr>
            <p:ph idx="1"/>
          </p:nvPr>
        </p:nvSpPr>
        <p:spPr>
          <a:xfrm>
            <a:off x="467544" y="1772816"/>
            <a:ext cx="8208912" cy="2952328"/>
          </a:xfrm>
        </p:spPr>
        <p:txBody>
          <a:bodyPr>
            <a:noAutofit/>
          </a:bodyPr>
          <a:lstStyle/>
          <a:p>
            <a:pPr lvl="0"/>
            <a:r>
              <a:rPr lang="el-GR" sz="2800" dirty="0">
                <a:hlinkClick r:id="rId4" action="ppaction://hlinksldjump"/>
              </a:rPr>
              <a:t>Εισαγωγή στις </a:t>
            </a:r>
            <a:r>
              <a:rPr lang="el-GR" sz="2800" dirty="0" smtClean="0">
                <a:hlinkClick r:id="rId4" action="ppaction://hlinksldjump"/>
              </a:rPr>
              <a:t>έννοιες,</a:t>
            </a:r>
            <a:endParaRPr lang="el-GR" sz="2800" dirty="0"/>
          </a:p>
          <a:p>
            <a:pPr lvl="0"/>
            <a:r>
              <a:rPr lang="el-GR" sz="2800" dirty="0">
                <a:hlinkClick r:id="rId5" action="ppaction://hlinksldjump"/>
              </a:rPr>
              <a:t>Διασφάλιση </a:t>
            </a:r>
            <a:r>
              <a:rPr lang="el-GR" sz="2800" dirty="0" smtClean="0">
                <a:hlinkClick r:id="rId5" action="ppaction://hlinksldjump"/>
              </a:rPr>
              <a:t>ποιότητας,</a:t>
            </a:r>
            <a:endParaRPr lang="el-GR" sz="2800" dirty="0"/>
          </a:p>
          <a:p>
            <a:pPr lvl="0"/>
            <a:r>
              <a:rPr lang="el-GR" sz="2800" dirty="0">
                <a:hlinkClick r:id="rId6" action="ppaction://hlinksldjump"/>
              </a:rPr>
              <a:t>Ρόλος της </a:t>
            </a:r>
            <a:r>
              <a:rPr lang="el-GR" sz="2800" dirty="0" smtClean="0">
                <a:hlinkClick r:id="rId6" action="ppaction://hlinksldjump"/>
              </a:rPr>
              <a:t>τυποποίησης,</a:t>
            </a:r>
            <a:endParaRPr lang="el-GR" sz="2800" dirty="0"/>
          </a:p>
          <a:p>
            <a:pPr lvl="0"/>
            <a:r>
              <a:rPr lang="el-GR" sz="2800" dirty="0">
                <a:hlinkClick r:id="rId7" action="ppaction://hlinksldjump"/>
              </a:rPr>
              <a:t>Φορείς τυποποίησης στην </a:t>
            </a:r>
            <a:r>
              <a:rPr lang="el-GR" sz="2800" dirty="0" smtClean="0">
                <a:hlinkClick r:id="rId7" action="ppaction://hlinksldjump"/>
              </a:rPr>
              <a:t>Ελλάδα,</a:t>
            </a:r>
            <a:endParaRPr lang="el-GR" sz="2800" dirty="0"/>
          </a:p>
          <a:p>
            <a:pPr lvl="0"/>
            <a:r>
              <a:rPr lang="el-GR" sz="2800" dirty="0">
                <a:hlinkClick r:id="rId8" action="ppaction://hlinksldjump"/>
              </a:rPr>
              <a:t>Φορείς τυποποίησης στο </a:t>
            </a:r>
            <a:r>
              <a:rPr lang="el-GR" sz="2800" dirty="0" smtClean="0">
                <a:hlinkClick r:id="rId8" action="ppaction://hlinksldjump"/>
              </a:rPr>
              <a:t>εξωτερικό.</a:t>
            </a:r>
            <a:endParaRPr lang="el-GR" sz="28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Εισαγωγικές Έννοιες</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080120"/>
          </a:xfrm>
        </p:spPr>
        <p:txBody>
          <a:bodyPr>
            <a:noAutofit/>
          </a:bodyPr>
          <a:lstStyle/>
          <a:p>
            <a:pPr eaLnBrk="0" hangingPunct="0"/>
            <a:r>
              <a:rPr lang="el-GR" altLang="el-GR" dirty="0"/>
              <a:t>Διασφάλιση </a:t>
            </a:r>
            <a:r>
              <a:rPr lang="el-GR" altLang="el-GR" dirty="0" smtClean="0"/>
              <a:t>ποιότητας</a:t>
            </a:r>
            <a:endParaRPr lang="el-GR" dirty="0">
              <a:latin typeface="+mn-lt"/>
            </a:endParaRPr>
          </a:p>
        </p:txBody>
      </p:sp>
      <p:sp>
        <p:nvSpPr>
          <p:cNvPr id="7" name="Rectangle 330"/>
          <p:cNvSpPr>
            <a:spLocks noChangeArrowheads="1"/>
          </p:cNvSpPr>
          <p:nvPr/>
        </p:nvSpPr>
        <p:spPr bwMode="auto">
          <a:xfrm>
            <a:off x="755576" y="1512947"/>
            <a:ext cx="7931224" cy="907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marL="457200" indent="-457200">
              <a:buFont typeface="Wingdings" panose="05000000000000000000" pitchFamily="2" charset="2"/>
              <a:buChar char="§"/>
            </a:pPr>
            <a:r>
              <a:rPr lang="el-GR" altLang="el-GR" sz="2800" dirty="0" smtClean="0"/>
              <a:t>Υλικών</a:t>
            </a:r>
            <a:r>
              <a:rPr lang="en-US" altLang="el-GR" sz="2800" dirty="0" smtClean="0"/>
              <a:t>,</a:t>
            </a:r>
            <a:endParaRPr lang="el-GR" altLang="el-GR" sz="2800" dirty="0"/>
          </a:p>
          <a:p>
            <a:pPr marL="457200" indent="-457200">
              <a:buFont typeface="Wingdings" panose="05000000000000000000" pitchFamily="2" charset="2"/>
              <a:buChar char="§"/>
            </a:pPr>
            <a:r>
              <a:rPr lang="el-GR" altLang="el-GR" sz="2800" dirty="0"/>
              <a:t>Τελικού </a:t>
            </a:r>
            <a:r>
              <a:rPr lang="el-GR" altLang="el-GR" sz="2800" dirty="0" smtClean="0"/>
              <a:t>Προϊόντος</a:t>
            </a:r>
            <a:r>
              <a:rPr lang="en-US" altLang="el-GR" sz="2800" dirty="0" smtClean="0"/>
              <a:t>.</a:t>
            </a:r>
            <a:endParaRPr lang="el-GR" altLang="el-GR" sz="2800" dirty="0"/>
          </a:p>
        </p:txBody>
      </p:sp>
      <p:pic>
        <p:nvPicPr>
          <p:cNvPr id="6" name="Picture 4" descr="Εικόνα, Ταξινόμηση συμπαγούς ξύλου – Σύνθετων συγκολλημένων προϊόντων."/>
          <p:cNvPicPr>
            <a:picLocks noGrp="1" noChangeAspect="1" noChangeArrowheads="1"/>
          </p:cNvPicPr>
          <p:nvPr>
            <p:ph sz="half" idx="4294967295"/>
          </p:nvPr>
        </p:nvPicPr>
        <p:blipFill>
          <a:blip r:embed="rId5">
            <a:lum contrast="6000"/>
            <a:extLst>
              <a:ext uri="{28A0092B-C50C-407E-A947-70E740481C1C}">
                <a14:useLocalDpi xmlns:a14="http://schemas.microsoft.com/office/drawing/2010/main" val="0"/>
              </a:ext>
            </a:extLst>
          </a:blip>
          <a:srcRect/>
          <a:stretch>
            <a:fillRect/>
          </a:stretch>
        </p:blipFill>
        <p:spPr>
          <a:xfrm>
            <a:off x="3821112" y="2780928"/>
            <a:ext cx="3798888" cy="2870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Εισαγωγικές Έννοιες</a:t>
            </a:r>
            <a:endParaRPr lang="en-GB" sz="1400" dirty="0">
              <a:cs typeface="Times New Roman" pitchFamily="18" charset="0"/>
            </a:endParaRP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368152"/>
          </a:xfrm>
        </p:spPr>
        <p:txBody>
          <a:bodyPr>
            <a:noAutofit/>
          </a:bodyPr>
          <a:lstStyle/>
          <a:p>
            <a:pPr eaLnBrk="0" hangingPunct="0"/>
            <a:r>
              <a:rPr lang="el-GR" altLang="el-GR" dirty="0"/>
              <a:t>Ποιοτικός έλεγχος πρώτων </a:t>
            </a:r>
            <a:r>
              <a:rPr lang="el-GR" altLang="el-GR" dirty="0" smtClean="0"/>
              <a:t>υλών</a:t>
            </a:r>
            <a:r>
              <a:rPr lang="en-US" altLang="el-GR" dirty="0" smtClean="0"/>
              <a:t> (</a:t>
            </a:r>
            <a:r>
              <a:rPr lang="el-GR" altLang="el-GR" dirty="0" smtClean="0"/>
              <a:t>1 από 2)</a:t>
            </a:r>
            <a:endParaRPr lang="el-GR" dirty="0">
              <a:latin typeface="+mn-lt"/>
            </a:endParaRPr>
          </a:p>
        </p:txBody>
      </p:sp>
      <p:sp>
        <p:nvSpPr>
          <p:cNvPr id="20" name="Rectangle 17" descr="«Ποιότητα είναι το σύνολο των χαρακτηριστικών ενός προϊόντος η μιας υπηρεσίας που σχετίζεται με τη δυνατότητα του να ικανοποιεί δεδομένες ή συναγόμενες ανάγκες»,&#10;&#10;ISO 8402/1986 (International Standardization Organization). &#10;&#10;"/>
          <p:cNvSpPr txBox="1">
            <a:spLocks noChangeArrowheads="1"/>
          </p:cNvSpPr>
          <p:nvPr/>
        </p:nvSpPr>
        <p:spPr>
          <a:xfrm>
            <a:off x="543719" y="1844824"/>
            <a:ext cx="8219256" cy="352839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457200" indent="-457200" algn="l">
              <a:buFont typeface="Wingdings" panose="05000000000000000000" pitchFamily="2" charset="2"/>
              <a:buChar char="§"/>
            </a:pPr>
            <a:r>
              <a:rPr lang="el-GR" altLang="el-GR" sz="2800" dirty="0">
                <a:cs typeface="Times New Roman" pitchFamily="18" charset="0"/>
              </a:rPr>
              <a:t>«Ποιότητα είναι το σύνολο των χαρακτηριστικών ενός προϊόντος η </a:t>
            </a:r>
            <a:r>
              <a:rPr lang="el-GR" altLang="el-GR" sz="2800" dirty="0" smtClean="0">
                <a:cs typeface="Times New Roman" pitchFamily="18" charset="0"/>
              </a:rPr>
              <a:t>μιας </a:t>
            </a:r>
            <a:r>
              <a:rPr lang="el-GR" altLang="el-GR" sz="2800" dirty="0">
                <a:cs typeface="Times New Roman" pitchFamily="18" charset="0"/>
              </a:rPr>
              <a:t>υπηρεσίας που σχετίζεται με τη δυνατότητα του να ικανοποιεί δεδομένες ή συναγόμενες ανάγκες</a:t>
            </a:r>
            <a:r>
              <a:rPr lang="el-GR" altLang="el-GR" sz="2800" dirty="0" smtClean="0">
                <a:cs typeface="Times New Roman" pitchFamily="18" charset="0"/>
              </a:rPr>
              <a:t>»,</a:t>
            </a:r>
          </a:p>
          <a:p>
            <a:pPr marL="457200" indent="-457200" algn="l">
              <a:buFont typeface="Wingdings" panose="05000000000000000000" pitchFamily="2" charset="2"/>
              <a:buChar char="§"/>
            </a:pPr>
            <a:endParaRPr lang="el-GR" altLang="el-GR" sz="2800" dirty="0">
              <a:cs typeface="Times New Roman" pitchFamily="18" charset="0"/>
            </a:endParaRPr>
          </a:p>
          <a:p>
            <a:pPr marL="457200" indent="-457200" algn="l">
              <a:buFont typeface="Wingdings" panose="05000000000000000000" pitchFamily="2" charset="2"/>
              <a:buChar char="§"/>
            </a:pPr>
            <a:r>
              <a:rPr lang="en-US" altLang="el-GR" sz="2800" dirty="0">
                <a:cs typeface="Times New Roman" pitchFamily="18" charset="0"/>
              </a:rPr>
              <a:t>ISO 8402/1986 (International Standardization Organization</a:t>
            </a:r>
            <a:r>
              <a:rPr lang="en-US" altLang="el-GR" sz="2800" dirty="0" smtClean="0">
                <a:cs typeface="Times New Roman" pitchFamily="18" charset="0"/>
              </a:rPr>
              <a:t>)</a:t>
            </a:r>
            <a:r>
              <a:rPr lang="el-GR" altLang="el-GR" sz="2800" dirty="0" smtClean="0">
                <a:cs typeface="Times New Roman" pitchFamily="18" charset="0"/>
              </a:rPr>
              <a:t>.</a:t>
            </a:r>
            <a:r>
              <a:rPr lang="el-GR" altLang="el-GR" sz="2800" dirty="0" smtClean="0"/>
              <a:t> </a:t>
            </a:r>
            <a:endParaRPr lang="el-GR" altLang="el-GR" sz="2800" dirty="0"/>
          </a:p>
          <a:p>
            <a:pPr marL="457200" indent="-457200" algn="l">
              <a:buFont typeface="Wingdings" panose="05000000000000000000" pitchFamily="2" charset="2"/>
              <a:buChar char="§"/>
            </a:pPr>
            <a:endParaRPr lang="el-GR" altLang="el-GR" sz="2800" dirty="0"/>
          </a:p>
        </p:txBody>
      </p:sp>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Εισαγωγικές Έννοιες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44624"/>
            <a:ext cx="8305800" cy="1296416"/>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altLang="el-GR" dirty="0"/>
              <a:t>Ποιοτικός έλεγχος πρώτων υλών</a:t>
            </a:r>
            <a:r>
              <a:rPr lang="en-US" altLang="el-GR" dirty="0"/>
              <a:t> </a:t>
            </a:r>
            <a:r>
              <a:rPr lang="el-GR" altLang="el-GR" dirty="0" smtClean="0"/>
              <a:t/>
            </a:r>
            <a:br>
              <a:rPr lang="el-GR" altLang="el-GR" dirty="0" smtClean="0"/>
            </a:br>
            <a:r>
              <a:rPr lang="en-US" altLang="el-GR" dirty="0" smtClean="0"/>
              <a:t>(</a:t>
            </a:r>
            <a:r>
              <a:rPr lang="el-GR" altLang="el-GR" dirty="0" smtClean="0"/>
              <a:t>2 </a:t>
            </a:r>
            <a:r>
              <a:rPr lang="el-GR" altLang="el-GR" dirty="0"/>
              <a:t>από </a:t>
            </a:r>
            <a:r>
              <a:rPr lang="el-GR" altLang="el-GR" dirty="0" smtClean="0"/>
              <a:t>2)</a:t>
            </a:r>
            <a:endParaRPr lang="el-GR" dirty="0">
              <a:latin typeface="+mn-lt"/>
            </a:endParaRPr>
          </a:p>
        </p:txBody>
      </p:sp>
      <p:sp>
        <p:nvSpPr>
          <p:cNvPr id="7" name="Rectangle 3"/>
          <p:cNvSpPr txBox="1">
            <a:spLocks noChangeArrowheads="1"/>
          </p:cNvSpPr>
          <p:nvPr/>
        </p:nvSpPr>
        <p:spPr>
          <a:xfrm>
            <a:off x="580628" y="2132856"/>
            <a:ext cx="8106172" cy="283491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altLang="el-GR" sz="2800" dirty="0">
                <a:cs typeface="Times New Roman" pitchFamily="18" charset="0"/>
              </a:rPr>
              <a:t>Τα βασικά στοιχεία που εξασφαλίζουν την ποιότητα είναι </a:t>
            </a:r>
            <a:r>
              <a:rPr lang="el-GR" altLang="el-GR" sz="2800" dirty="0" smtClean="0">
                <a:cs typeface="Times New Roman" pitchFamily="18" charset="0"/>
              </a:rPr>
              <a:t>:</a:t>
            </a:r>
          </a:p>
          <a:p>
            <a:pPr marL="514350" indent="-514350" algn="just">
              <a:buFont typeface="+mj-lt"/>
              <a:buAutoNum type="arabicPeriod"/>
            </a:pPr>
            <a:r>
              <a:rPr lang="el-GR" altLang="el-GR" sz="2800" dirty="0" smtClean="0">
                <a:cs typeface="Times New Roman" pitchFamily="18" charset="0"/>
              </a:rPr>
              <a:t>Ο </a:t>
            </a:r>
            <a:r>
              <a:rPr lang="el-GR" altLang="el-GR" sz="2800" dirty="0">
                <a:cs typeface="Times New Roman" pitchFamily="18" charset="0"/>
              </a:rPr>
              <a:t>σχεδιασμός της </a:t>
            </a:r>
            <a:r>
              <a:rPr lang="el-GR" altLang="el-GR" sz="2800" dirty="0" smtClean="0">
                <a:cs typeface="Times New Roman" pitchFamily="18" charset="0"/>
              </a:rPr>
              <a:t>ποιότητας,</a:t>
            </a:r>
            <a:endParaRPr lang="el-GR" altLang="el-GR" sz="2800" dirty="0">
              <a:cs typeface="Times New Roman" pitchFamily="18" charset="0"/>
            </a:endParaRPr>
          </a:p>
          <a:p>
            <a:pPr marL="514350" indent="-514350" algn="just">
              <a:buFont typeface="+mj-lt"/>
              <a:buAutoNum type="arabicPeriod"/>
            </a:pPr>
            <a:r>
              <a:rPr lang="el-GR" altLang="el-GR" sz="2800" dirty="0" smtClean="0">
                <a:cs typeface="Times New Roman" pitchFamily="18" charset="0"/>
              </a:rPr>
              <a:t>Ο </a:t>
            </a:r>
            <a:r>
              <a:rPr lang="el-GR" altLang="el-GR" sz="2800" dirty="0">
                <a:cs typeface="Times New Roman" pitchFamily="18" charset="0"/>
              </a:rPr>
              <a:t>έλεγχος της </a:t>
            </a:r>
            <a:r>
              <a:rPr lang="el-GR" altLang="el-GR" sz="2800" dirty="0" smtClean="0">
                <a:cs typeface="Times New Roman" pitchFamily="18" charset="0"/>
              </a:rPr>
              <a:t>ποιότητας,</a:t>
            </a:r>
            <a:endParaRPr lang="el-GR" altLang="el-GR" sz="2800" dirty="0"/>
          </a:p>
          <a:p>
            <a:pPr marL="514350" indent="-514350">
              <a:buFont typeface="+mj-lt"/>
              <a:buAutoNum type="arabicPeriod"/>
            </a:pPr>
            <a:r>
              <a:rPr lang="el-GR" altLang="el-GR" sz="2800" dirty="0" smtClean="0">
                <a:cs typeface="Times New Roman" pitchFamily="18" charset="0"/>
              </a:rPr>
              <a:t>Η </a:t>
            </a:r>
            <a:r>
              <a:rPr lang="el-GR" altLang="el-GR" sz="2800" dirty="0">
                <a:cs typeface="Times New Roman" pitchFamily="18" charset="0"/>
              </a:rPr>
              <a:t>συνεχής βελτίωση της </a:t>
            </a:r>
            <a:r>
              <a:rPr lang="el-GR" altLang="el-GR" sz="2800" dirty="0" smtClean="0">
                <a:cs typeface="Times New Roman" pitchFamily="18" charset="0"/>
              </a:rPr>
              <a:t>ποιότητας.</a:t>
            </a:r>
            <a:r>
              <a:rPr lang="el-GR" altLang="el-GR" sz="2800" dirty="0" smtClean="0"/>
              <a:t> </a:t>
            </a:r>
            <a:endParaRPr lang="el-GR" altLang="el-GR" sz="2800" dirty="0"/>
          </a:p>
          <a:p>
            <a:pPr marL="0" indent="0">
              <a:buNone/>
            </a:pPr>
            <a:endParaRPr lang="el-GR" altLang="el-GR" sz="2800" dirty="0"/>
          </a:p>
        </p:txBody>
      </p:sp>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Εισαγωγικές Έννοιες</a:t>
            </a:r>
            <a:endParaRPr lang="en-GB" sz="1400" dirty="0">
              <a:cs typeface="Times New Roman" pitchFamily="18" charset="0"/>
            </a:endParaRP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27384"/>
            <a:ext cx="8352928" cy="972890"/>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altLang="el-GR" dirty="0">
                <a:cs typeface="Times New Roman" pitchFamily="18" charset="0"/>
              </a:rPr>
              <a:t>Σύστημα διασφάλισης ποιότητας</a:t>
            </a:r>
            <a:endParaRPr lang="el-GR" dirty="0">
              <a:latin typeface="+mn-lt"/>
            </a:endParaRPr>
          </a:p>
        </p:txBody>
      </p:sp>
      <p:sp>
        <p:nvSpPr>
          <p:cNvPr id="2" name="Ορθογώνιο 1" descr="Σύμφωνα με τον Διεθνή Οργανισμό Τυποποίησης (ISO 8402/1986) Σύστημα Διασφάλισης Ποιότητας είναι : «Το σύνολο των προγραμματισμένων ή συστηματικών ενεργειών που είναι απαραίτητες για να εξασφαλίσουν ότι ένα προϊόν ή μια υπηρεσία ανταποκρίνεται σε δεδομένες  ή συναγόμενες απαιτήσεις ποιότητας».&#10;Η εφαρμογή της διασφάλισης ποιότητας απαιτεί τη δημιουργία ενός συστήματος μέσω του οποίου θα καθορίζονται και θα ενοποιούνται οι λειτουργικές διαδικασίες ενός οργανισμού έτσι ώστε καμία να μην υπάγεται η να εξυπηρετεί αποκλειστικά κάποια άλλη δραστηριότητα. Οι δραστηριότητες σχετίζονται με όλες τις βασικές λειτουργίες του οργανισμού, όπως : η διοίκηση , ο σχεδιασμός , τα οικονομικά το μάρκετινγκ, οι προμήθειες, οι πωλήσεις , η παραγωγή και η εγκατάσταση. &#10;"/>
          <p:cNvSpPr/>
          <p:nvPr/>
        </p:nvSpPr>
        <p:spPr>
          <a:xfrm>
            <a:off x="467544" y="908720"/>
            <a:ext cx="8219256" cy="5632311"/>
          </a:xfrm>
          <a:prstGeom prst="rect">
            <a:avLst/>
          </a:prstGeom>
        </p:spPr>
        <p:txBody>
          <a:bodyPr wrap="square">
            <a:spAutoFit/>
          </a:bodyPr>
          <a:lstStyle/>
          <a:p>
            <a:pPr marL="342900" indent="-342900" algn="just">
              <a:buFont typeface="Wingdings" panose="05000000000000000000" pitchFamily="2" charset="2"/>
              <a:buChar char="§"/>
            </a:pPr>
            <a:r>
              <a:rPr lang="el-GR" altLang="el-GR" sz="2400" dirty="0">
                <a:cs typeface="Times New Roman" pitchFamily="18" charset="0"/>
              </a:rPr>
              <a:t>Σύμφωνα με τον Διεθνή Οργανισμό Τυποποίησης (</a:t>
            </a:r>
            <a:r>
              <a:rPr lang="en-US" altLang="el-GR" sz="2400" dirty="0">
                <a:cs typeface="Times New Roman" pitchFamily="18" charset="0"/>
              </a:rPr>
              <a:t>ISO</a:t>
            </a:r>
            <a:r>
              <a:rPr lang="el-GR" altLang="el-GR" sz="2400" dirty="0">
                <a:cs typeface="Times New Roman" pitchFamily="18" charset="0"/>
              </a:rPr>
              <a:t> 8402/1986) Σύστημα Διασφάλισης Ποιότητας είναι : «Το σύνολο των προγραμματισμένων ή συστηματικών ενεργειών που είναι </a:t>
            </a:r>
            <a:r>
              <a:rPr lang="el-GR" altLang="el-GR" sz="2400" dirty="0"/>
              <a:t>α</a:t>
            </a:r>
            <a:r>
              <a:rPr lang="el-GR" altLang="el-GR" sz="2400" dirty="0">
                <a:cs typeface="Times New Roman" pitchFamily="18" charset="0"/>
              </a:rPr>
              <a:t>παραίτητες για να εξασφαλίσουν ότι ένα προϊόν ή μια υπηρεσία ανταποκρίνεται σε δεδομένες  ή συναγόμενες απαιτήσεις ποιότητας».</a:t>
            </a:r>
          </a:p>
          <a:p>
            <a:pPr marL="342900" indent="-342900">
              <a:buFont typeface="Wingdings" panose="05000000000000000000" pitchFamily="2" charset="2"/>
              <a:buChar char="§"/>
            </a:pPr>
            <a:r>
              <a:rPr lang="el-GR" altLang="el-GR" sz="2400" dirty="0">
                <a:cs typeface="Times New Roman" pitchFamily="18" charset="0"/>
              </a:rPr>
              <a:t>Η εφαρμογή της διασφάλισης ποιότητας απαιτεί τη δημιουργία ενός συστήματος μέσω του οποίου θα καθορίζονται και θα ενοποιούνται οι λειτουργικές διαδικασίες ενός οργανισμού έτσι ώστε καμία να μην υπάγεται η να εξυπηρετεί αποκλειστικά κάποια άλλη δραστηριότητα. Οι δραστηριότητες σχετίζονται με όλες τις βασικές λειτουργίες του οργανισμού, όπως : η διοίκηση , ο σχεδιασμός , τα οικονομικά το μάρκετινγκ, οι προμήθειες, οι πωλήσεις , η παραγωγή και η εγκατάσταση.</a:t>
            </a:r>
            <a:r>
              <a:rPr lang="el-GR" altLang="el-GR" sz="2400" dirty="0"/>
              <a:t> </a:t>
            </a:r>
          </a:p>
        </p:txBody>
      </p:sp>
      <p:sp>
        <p:nvSpPr>
          <p:cNvPr id="5" name="Θέση υποσέλιδου 3" descr="."/>
          <p:cNvSpPr txBox="1">
            <a:spLocks/>
          </p:cNvSpPr>
          <p:nvPr/>
        </p:nvSpPr>
        <p:spPr>
          <a:xfrm>
            <a:off x="3181325" y="6454155"/>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Εισαγωγικές Έννοιες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3/2005 3:32:44 A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7,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2,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3,24,5,1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5,2,4,14,"/>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6,2,17,5,"/>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6,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3930598-E325-45DE-8526-F2360F14BD7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6575</TotalTime>
  <Words>749</Words>
  <Application>Microsoft Office PowerPoint</Application>
  <PresentationFormat>Προβολή στην οθόνη (4:3)</PresentationFormat>
  <Paragraphs>121</Paragraphs>
  <Slides>15</Slides>
  <Notes>13</Notes>
  <HiddenSlides>0</HiddenSlides>
  <MMClips>0</MMClips>
  <ScaleCrop>false</ScaleCrop>
  <HeadingPairs>
    <vt:vector size="4" baseType="variant">
      <vt:variant>
        <vt:lpstr>Θέμα</vt:lpstr>
      </vt:variant>
      <vt:variant>
        <vt:i4>1</vt:i4>
      </vt:variant>
      <vt:variant>
        <vt:lpstr>Τίτλοι διαφανειών</vt:lpstr>
      </vt:variant>
      <vt:variant>
        <vt:i4>15</vt:i4>
      </vt:variant>
    </vt:vector>
  </HeadingPairs>
  <TitlesOfParts>
    <vt:vector size="16" baseType="lpstr">
      <vt:lpstr>Θέμα του Office</vt:lpstr>
      <vt:lpstr>Ποιοτικός Έλεγχος Πρώτων Υλών</vt:lpstr>
      <vt:lpstr>Άδειες χρήσης </vt:lpstr>
      <vt:lpstr>Χρηματοδότηση </vt:lpstr>
      <vt:lpstr>Σκοποί  ενότητας</vt:lpstr>
      <vt:lpstr>Περιεχόμενα ενότητας</vt:lpstr>
      <vt:lpstr>Διασφάλιση ποιότητας</vt:lpstr>
      <vt:lpstr>Ποιοτικός έλεγχος πρώτων υλών (1 από 2)</vt:lpstr>
      <vt:lpstr>Ποιοτικός έλεγχος πρώτων υλών  (2 από 2)</vt:lpstr>
      <vt:lpstr>Σύστημα διασφάλισης ποιότητας</vt:lpstr>
      <vt:lpstr>Η τεκμηρίωση και η διασφάλιση του συστήματος. Διασφάλιση ποιότητας</vt:lpstr>
      <vt:lpstr>Φορείς τυποποίησης (1 από 4)</vt:lpstr>
      <vt:lpstr>Φορείς τυποποίησης (2 από 4)</vt:lpstr>
      <vt:lpstr>Φορείς τυποποίησης (3 από 4)</vt:lpstr>
      <vt:lpstr>Φορείς τυποποίησης (4 από 4)</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Ποιοτικός Έλεγχος Πρώτων Υλών, Εισαγωγικές Έννοιες.</dc:title>
  <dc:creator>Γεώργιος Νταλός</dc:creator>
  <cp:keywords>Ποιοτικός Έλεγχος Πρώτων Υλών, Εισαγωγικές Έννοιες,</cp:keywords>
  <cp:lastModifiedBy>Windows User</cp:lastModifiedBy>
  <cp:revision>559</cp:revision>
  <dcterms:created xsi:type="dcterms:W3CDTF">2012-09-06T09:03:05Z</dcterms:created>
  <dcterms:modified xsi:type="dcterms:W3CDTF">2005-10-03T00:32:54Z</dcterms:modified>
</cp:coreProperties>
</file>