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96" r:id="rId2"/>
    <p:sldId id="262" r:id="rId3"/>
    <p:sldId id="256" r:id="rId4"/>
    <p:sldId id="257" r:id="rId5"/>
    <p:sldId id="258" r:id="rId6"/>
    <p:sldId id="259" r:id="rId7"/>
    <p:sldId id="260" r:id="rId8"/>
    <p:sldId id="261" r:id="rId9"/>
    <p:sldId id="263" r:id="rId10"/>
    <p:sldId id="264" r:id="rId11"/>
    <p:sldId id="265" r:id="rId12"/>
    <p:sldId id="266" r:id="rId13"/>
    <p:sldId id="270" r:id="rId14"/>
    <p:sldId id="267" r:id="rId15"/>
    <p:sldId id="268" r:id="rId16"/>
    <p:sldId id="269" r:id="rId17"/>
    <p:sldId id="271" r:id="rId18"/>
    <p:sldId id="272" r:id="rId19"/>
    <p:sldId id="273" r:id="rId20"/>
    <p:sldId id="276" r:id="rId21"/>
    <p:sldId id="274" r:id="rId22"/>
    <p:sldId id="275" r:id="rId23"/>
    <p:sldId id="277" r:id="rId24"/>
    <p:sldId id="278" r:id="rId25"/>
    <p:sldId id="279" r:id="rId26"/>
    <p:sldId id="280" r:id="rId27"/>
    <p:sldId id="281" r:id="rId28"/>
    <p:sldId id="282" r:id="rId29"/>
    <p:sldId id="283" r:id="rId30"/>
    <p:sldId id="284" r:id="rId31"/>
    <p:sldId id="285" r:id="rId32"/>
    <p:sldId id="287" r:id="rId33"/>
    <p:sldId id="286" r:id="rId34"/>
    <p:sldId id="289" r:id="rId35"/>
    <p:sldId id="288" r:id="rId36"/>
    <p:sldId id="290" r:id="rId37"/>
    <p:sldId id="291" r:id="rId38"/>
    <p:sldId id="292" r:id="rId39"/>
    <p:sldId id="293" r:id="rId40"/>
    <p:sldId id="294" r:id="rId41"/>
    <p:sldId id="295" r:id="rId42"/>
    <p:sldId id="297" r:id="rId43"/>
    <p:sldId id="298" r:id="rId44"/>
    <p:sldId id="299" r:id="rId4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43" autoAdjust="0"/>
    <p:restoredTop sz="94660"/>
  </p:normalViewPr>
  <p:slideViewPr>
    <p:cSldViewPr snapToGrid="0">
      <p:cViewPr varScale="1">
        <p:scale>
          <a:sx n="106" d="100"/>
          <a:sy n="106" d="100"/>
        </p:scale>
        <p:origin x="1044" y="114"/>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26F0B2-2968-4D12-87F4-2E1FAAD9443B}" type="datetimeFigureOut">
              <a:rPr lang="el-GR" smtClean="0"/>
              <a:t>25/6/2015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65BE44-65F5-49B1-B2A0-0847ACAA49F1}" type="slidenum">
              <a:rPr lang="el-GR" smtClean="0"/>
              <a:t>‹#›</a:t>
            </a:fld>
            <a:endParaRPr lang="el-GR"/>
          </a:p>
        </p:txBody>
      </p:sp>
    </p:spTree>
    <p:extLst>
      <p:ext uri="{BB962C8B-B14F-4D97-AF65-F5344CB8AC3E}">
        <p14:creationId xmlns:p14="http://schemas.microsoft.com/office/powerpoint/2010/main" val="756951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14728588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1587835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1853757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3196524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14400" y="2130426"/>
            <a:ext cx="10363200" cy="1470025"/>
          </a:xfrm>
        </p:spPr>
        <p:txBody>
          <a:bodyPr/>
          <a:lstStyle>
            <a:lvl1pPr>
              <a:defRPr b="1">
                <a:solidFill>
                  <a:srgbClr val="0070C0"/>
                </a:solidFill>
              </a:defRPr>
            </a:lvl1pPr>
          </a:lstStyle>
          <a:p>
            <a:r>
              <a:rPr lang="el-GR" smtClean="0"/>
              <a:t>Στυλ κύριου τίτλου</a:t>
            </a:r>
            <a:endParaRPr lang="el-GR"/>
          </a:p>
        </p:txBody>
      </p:sp>
      <p:sp>
        <p:nvSpPr>
          <p:cNvPr id="3" name="2 - Υπότιτλος"/>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3 - Θέση ημερομηνίας"/>
          <p:cNvSpPr>
            <a:spLocks noGrp="1"/>
          </p:cNvSpPr>
          <p:nvPr>
            <p:ph type="dt" sz="half" idx="10"/>
          </p:nvPr>
        </p:nvSpPr>
        <p:spPr/>
        <p:txBody>
          <a:bodyPr/>
          <a:lstStyle>
            <a:lvl1pPr>
              <a:defRPr/>
            </a:lvl1pPr>
          </a:lstStyle>
          <a:p>
            <a:fld id="{DDB0AEE4-706C-42F0-831E-76E8A34CAF9F}" type="datetimeFigureOut">
              <a:rPr lang="el-GR" smtClean="0"/>
              <a:t>25/6/2015</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147774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Στυλ κύριου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DDB0AEE4-706C-42F0-831E-76E8A34CAF9F}" type="datetimeFigureOut">
              <a:rPr lang="el-GR" smtClean="0"/>
              <a:t>25/6/2015</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3932972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8839200" y="274639"/>
            <a:ext cx="2743200" cy="5851525"/>
          </a:xfrm>
        </p:spPr>
        <p:txBody>
          <a:bodyPr vert="eaVert"/>
          <a:lstStyle/>
          <a:p>
            <a:r>
              <a:rPr lang="el-GR" smtClean="0"/>
              <a:t>Στυλ κύριου τίτλου</a:t>
            </a:r>
            <a:endParaRPr lang="el-GR"/>
          </a:p>
        </p:txBody>
      </p:sp>
      <p:sp>
        <p:nvSpPr>
          <p:cNvPr id="3" name="2 - Θέση κατακόρυφου κειμένου"/>
          <p:cNvSpPr>
            <a:spLocks noGrp="1"/>
          </p:cNvSpPr>
          <p:nvPr>
            <p:ph type="body" orient="vert" idx="1"/>
          </p:nvPr>
        </p:nvSpPr>
        <p:spPr>
          <a:xfrm>
            <a:off x="609600" y="274639"/>
            <a:ext cx="80264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DDB0AEE4-706C-42F0-831E-76E8A34CAF9F}" type="datetimeFigureOut">
              <a:rPr lang="el-GR" smtClean="0"/>
              <a:t>25/6/2015</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3323057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Τίτλος, Κείμενο και 2 Αντικεί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158750"/>
            <a:ext cx="10972800" cy="1258888"/>
          </a:xfrm>
        </p:spPr>
        <p:txBody>
          <a:bodyPr/>
          <a:lstStyle/>
          <a:p>
            <a:r>
              <a:rPr lang="el-GR" smtClean="0"/>
              <a:t>Στυλ κύριου τίτλου</a:t>
            </a:r>
            <a:endParaRPr lang="el-GR"/>
          </a:p>
        </p:txBody>
      </p:sp>
      <p:sp>
        <p:nvSpPr>
          <p:cNvPr id="3" name="2 - Θέση κειμένου"/>
          <p:cNvSpPr>
            <a:spLocks noGrp="1"/>
          </p:cNvSpPr>
          <p:nvPr>
            <p:ph type="body" sz="half" idx="1"/>
          </p:nvPr>
        </p:nvSpPr>
        <p:spPr>
          <a:xfrm>
            <a:off x="609600" y="1600201"/>
            <a:ext cx="5384800" cy="453072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quarter" idx="2"/>
          </p:nvPr>
        </p:nvSpPr>
        <p:spPr>
          <a:xfrm>
            <a:off x="6197600" y="1600201"/>
            <a:ext cx="5384800" cy="21891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περιεχομένου"/>
          <p:cNvSpPr>
            <a:spLocks noGrp="1"/>
          </p:cNvSpPr>
          <p:nvPr>
            <p:ph sz="quarter" idx="3"/>
          </p:nvPr>
        </p:nvSpPr>
        <p:spPr>
          <a:xfrm>
            <a:off x="6197600" y="3941763"/>
            <a:ext cx="5384800" cy="218916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ημερομηνίας"/>
          <p:cNvSpPr>
            <a:spLocks noGrp="1"/>
          </p:cNvSpPr>
          <p:nvPr>
            <p:ph type="dt" sz="half" idx="10"/>
          </p:nvPr>
        </p:nvSpPr>
        <p:spPr>
          <a:xfrm>
            <a:off x="609600" y="6243638"/>
            <a:ext cx="2844800" cy="457200"/>
          </a:xfrm>
        </p:spPr>
        <p:txBody>
          <a:bodyPr/>
          <a:lstStyle>
            <a:lvl1pPr>
              <a:defRPr/>
            </a:lvl1pPr>
          </a:lstStyle>
          <a:p>
            <a:fld id="{DDB0AEE4-706C-42F0-831E-76E8A34CAF9F}" type="datetimeFigureOut">
              <a:rPr lang="el-GR" smtClean="0"/>
              <a:t>25/6/2015</a:t>
            </a:fld>
            <a:endParaRPr lang="el-GR"/>
          </a:p>
        </p:txBody>
      </p:sp>
      <p:sp>
        <p:nvSpPr>
          <p:cNvPr id="7" name="6 - Θέση υποσέλιδου"/>
          <p:cNvSpPr>
            <a:spLocks noGrp="1"/>
          </p:cNvSpPr>
          <p:nvPr>
            <p:ph type="ftr" sz="quarter" idx="11"/>
          </p:nvPr>
        </p:nvSpPr>
        <p:spPr>
          <a:xfrm>
            <a:off x="4165600" y="6248400"/>
            <a:ext cx="3860800" cy="457200"/>
          </a:xfrm>
        </p:spPr>
        <p:txBody>
          <a:bodyPr/>
          <a:lstStyle>
            <a:lvl1pPr>
              <a:defRPr smtClean="0"/>
            </a:lvl1pPr>
          </a:lstStyle>
          <a:p>
            <a:endParaRPr lang="el-GR"/>
          </a:p>
        </p:txBody>
      </p:sp>
      <p:sp>
        <p:nvSpPr>
          <p:cNvPr id="8" name="7 - Θέση αριθμού διαφάνειας"/>
          <p:cNvSpPr>
            <a:spLocks noGrp="1"/>
          </p:cNvSpPr>
          <p:nvPr>
            <p:ph type="sldNum" sz="quarter" idx="12"/>
          </p:nvPr>
        </p:nvSpPr>
        <p:spPr>
          <a:xfrm>
            <a:off x="8737600" y="6243638"/>
            <a:ext cx="2844800" cy="457200"/>
          </a:xfrm>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989618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4638"/>
            <a:ext cx="10972800" cy="987356"/>
          </a:xfrm>
        </p:spPr>
        <p:txBody>
          <a:bodyPr/>
          <a:lstStyle>
            <a:lvl1pPr>
              <a:defRPr b="1">
                <a:solidFill>
                  <a:schemeClr val="accent1"/>
                </a:solidFill>
              </a:defRPr>
            </a:lvl1pPr>
          </a:lstStyle>
          <a:p>
            <a:r>
              <a:rPr lang="el-GR" smtClean="0"/>
              <a:t>Στυλ κύριου τίτλου</a:t>
            </a:r>
            <a:endParaRPr lang="el-GR"/>
          </a:p>
        </p:txBody>
      </p:sp>
      <p:sp>
        <p:nvSpPr>
          <p:cNvPr id="3" name="2 - Θέση περιεχομένου"/>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7" name="TextBox 6"/>
          <p:cNvSpPr txBox="1"/>
          <p:nvPr/>
        </p:nvSpPr>
        <p:spPr>
          <a:xfrm>
            <a:off x="239350" y="6464370"/>
            <a:ext cx="10561173" cy="276999"/>
          </a:xfrm>
          <a:prstGeom prst="rect">
            <a:avLst/>
          </a:prstGeom>
          <a:solidFill>
            <a:schemeClr val="bg1">
              <a:lumMod val="95000"/>
            </a:schemeClr>
          </a:solidFill>
        </p:spPr>
        <p:txBody>
          <a:bodyPr wrap="square" rtlCol="0">
            <a:spAutoFit/>
          </a:bodyPr>
          <a:lstStyle/>
          <a:p>
            <a:r>
              <a:rPr lang="el-GR" sz="1200" b="0" dirty="0" smtClean="0">
                <a:latin typeface="+mn-lt"/>
              </a:rPr>
              <a:t>Ενότητα</a:t>
            </a:r>
            <a:r>
              <a:rPr lang="el-GR" sz="1200" b="0" baseline="0" dirty="0" smtClean="0">
                <a:latin typeface="+mn-lt"/>
              </a:rPr>
              <a:t> 4</a:t>
            </a:r>
            <a:r>
              <a:rPr lang="en-US" sz="1200" b="0" baseline="0" dirty="0" smtClean="0">
                <a:latin typeface="+mn-lt"/>
              </a:rPr>
              <a:t>.</a:t>
            </a:r>
            <a:r>
              <a:rPr lang="el-GR" sz="1200" b="0" baseline="0" dirty="0" smtClean="0">
                <a:latin typeface="+mn-lt"/>
              </a:rPr>
              <a:t>4: Εγκεφαλική παράλυση και σχολείο</a:t>
            </a:r>
          </a:p>
        </p:txBody>
      </p:sp>
      <p:sp>
        <p:nvSpPr>
          <p:cNvPr id="8" name="TextBox 7"/>
          <p:cNvSpPr txBox="1"/>
          <p:nvPr/>
        </p:nvSpPr>
        <p:spPr>
          <a:xfrm>
            <a:off x="10978752" y="6464370"/>
            <a:ext cx="877888" cy="276999"/>
          </a:xfrm>
          <a:prstGeom prst="rect">
            <a:avLst/>
          </a:prstGeom>
          <a:solidFill>
            <a:schemeClr val="bg1">
              <a:lumMod val="95000"/>
            </a:schemeClr>
          </a:solidFill>
        </p:spPr>
        <p:txBody>
          <a:bodyPr wrap="square" rtlCol="0">
            <a:spAutoFit/>
          </a:bodyPr>
          <a:lstStyle/>
          <a:p>
            <a:pPr algn="ctr"/>
            <a:r>
              <a:rPr lang="el-GR" sz="1200" b="0" dirty="0" smtClean="0">
                <a:latin typeface="+mn-lt"/>
              </a:rPr>
              <a:t>-</a:t>
            </a:r>
            <a:fld id="{B55FABF0-E590-41F8-8765-B40ADFCD345B}" type="slidenum">
              <a:rPr lang="el-GR" sz="1200" b="0" smtClean="0">
                <a:latin typeface="+mn-lt"/>
              </a:rPr>
              <a:pPr algn="ctr"/>
              <a:t>‹#›</a:t>
            </a:fld>
            <a:r>
              <a:rPr lang="el-GR" sz="1200" b="0" dirty="0" smtClean="0">
                <a:latin typeface="+mn-lt"/>
              </a:rPr>
              <a:t>-</a:t>
            </a:r>
            <a:endParaRPr lang="el-GR" sz="1200" b="0" dirty="0">
              <a:latin typeface="+mn-lt"/>
            </a:endParaRPr>
          </a:p>
        </p:txBody>
      </p:sp>
    </p:spTree>
    <p:extLst>
      <p:ext uri="{BB962C8B-B14F-4D97-AF65-F5344CB8AC3E}">
        <p14:creationId xmlns:p14="http://schemas.microsoft.com/office/powerpoint/2010/main" val="3523741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63084" y="4406901"/>
            <a:ext cx="10363200" cy="1362075"/>
          </a:xfrm>
        </p:spPr>
        <p:txBody>
          <a:bodyPr anchor="t"/>
          <a:lstStyle>
            <a:lvl1pPr algn="l">
              <a:defRPr sz="4000" b="1" cap="all"/>
            </a:lvl1pPr>
          </a:lstStyle>
          <a:p>
            <a:r>
              <a:rPr lang="el-GR" smtClean="0"/>
              <a:t>Στυλ κύριου τίτλου</a:t>
            </a:r>
            <a:endParaRPr lang="el-GR"/>
          </a:p>
        </p:txBody>
      </p:sp>
      <p:sp>
        <p:nvSpPr>
          <p:cNvPr id="3" name="2 - Θέση κειμένου"/>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3 - Θέση ημερομηνίας"/>
          <p:cNvSpPr>
            <a:spLocks noGrp="1"/>
          </p:cNvSpPr>
          <p:nvPr>
            <p:ph type="dt" sz="half" idx="10"/>
          </p:nvPr>
        </p:nvSpPr>
        <p:spPr/>
        <p:txBody>
          <a:bodyPr/>
          <a:lstStyle>
            <a:lvl1pPr>
              <a:defRPr/>
            </a:lvl1pPr>
          </a:lstStyle>
          <a:p>
            <a:fld id="{DDB0AEE4-706C-42F0-831E-76E8A34CAF9F}" type="datetimeFigureOut">
              <a:rPr lang="el-GR" smtClean="0"/>
              <a:t>25/6/2015</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386134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Στυλ κύριου τίτλου</a:t>
            </a:r>
            <a:endParaRPr lang="el-GR"/>
          </a:p>
        </p:txBody>
      </p:sp>
      <p:sp>
        <p:nvSpPr>
          <p:cNvPr id="3" name="2 - Θέση περιεχομένου"/>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fld id="{DDB0AEE4-706C-42F0-831E-76E8A34CAF9F}" type="datetimeFigureOut">
              <a:rPr lang="el-GR" smtClean="0"/>
              <a:t>25/6/2015</a:t>
            </a:fld>
            <a:endParaRPr lang="el-GR"/>
          </a:p>
        </p:txBody>
      </p:sp>
      <p:sp>
        <p:nvSpPr>
          <p:cNvPr id="6" name="4 - Θέση υποσέλιδου"/>
          <p:cNvSpPr>
            <a:spLocks noGrp="1"/>
          </p:cNvSpPr>
          <p:nvPr>
            <p:ph type="ftr" sz="quarter" idx="11"/>
          </p:nvPr>
        </p:nvSpPr>
        <p:spPr/>
        <p:txBody>
          <a:bodyPr/>
          <a:lstStyle>
            <a:lvl1pPr>
              <a:defRPr/>
            </a:lvl1pPr>
          </a:lstStyle>
          <a:p>
            <a:endParaRPr lang="el-GR"/>
          </a:p>
        </p:txBody>
      </p:sp>
      <p:sp>
        <p:nvSpPr>
          <p:cNvPr id="7" name="5 - Θέση αριθμού διαφάνειας"/>
          <p:cNvSpPr>
            <a:spLocks noGrp="1"/>
          </p:cNvSpPr>
          <p:nvPr>
            <p:ph type="sldNum" sz="quarter" idx="12"/>
          </p:nvPr>
        </p:nvSpPr>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3850681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Στυλ κύριου τίτλου</a:t>
            </a:r>
            <a:endParaRPr lang="el-GR"/>
          </a:p>
        </p:txBody>
      </p:sp>
      <p:sp>
        <p:nvSpPr>
          <p:cNvPr id="3" name="2 - Θέση κειμένου"/>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3 - Θέση περιεχομένου"/>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5 - Θέση περιεχομένου"/>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fld id="{DDB0AEE4-706C-42F0-831E-76E8A34CAF9F}" type="datetimeFigureOut">
              <a:rPr lang="el-GR" smtClean="0"/>
              <a:t>25/6/2015</a:t>
            </a:fld>
            <a:endParaRPr lang="el-GR"/>
          </a:p>
        </p:txBody>
      </p:sp>
      <p:sp>
        <p:nvSpPr>
          <p:cNvPr id="8" name="4 - Θέση υποσέλιδου"/>
          <p:cNvSpPr>
            <a:spLocks noGrp="1"/>
          </p:cNvSpPr>
          <p:nvPr>
            <p:ph type="ftr" sz="quarter" idx="11"/>
          </p:nvPr>
        </p:nvSpPr>
        <p:spPr/>
        <p:txBody>
          <a:bodyPr/>
          <a:lstStyle>
            <a:lvl1pPr>
              <a:defRPr/>
            </a:lvl1pPr>
          </a:lstStyle>
          <a:p>
            <a:endParaRPr lang="el-GR"/>
          </a:p>
        </p:txBody>
      </p:sp>
      <p:sp>
        <p:nvSpPr>
          <p:cNvPr id="9" name="5 - Θέση αριθμού διαφάνειας"/>
          <p:cNvSpPr>
            <a:spLocks noGrp="1"/>
          </p:cNvSpPr>
          <p:nvPr>
            <p:ph type="sldNum" sz="quarter" idx="12"/>
          </p:nvPr>
        </p:nvSpPr>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1844287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Στυλ κύριου τίτλου</a:t>
            </a:r>
            <a:endParaRPr lang="el-GR"/>
          </a:p>
        </p:txBody>
      </p:sp>
      <p:sp>
        <p:nvSpPr>
          <p:cNvPr id="3" name="3 - Θέση ημερομηνίας"/>
          <p:cNvSpPr>
            <a:spLocks noGrp="1"/>
          </p:cNvSpPr>
          <p:nvPr>
            <p:ph type="dt" sz="half" idx="10"/>
          </p:nvPr>
        </p:nvSpPr>
        <p:spPr/>
        <p:txBody>
          <a:bodyPr/>
          <a:lstStyle>
            <a:lvl1pPr>
              <a:defRPr/>
            </a:lvl1pPr>
          </a:lstStyle>
          <a:p>
            <a:fld id="{DDB0AEE4-706C-42F0-831E-76E8A34CAF9F}" type="datetimeFigureOut">
              <a:rPr lang="el-GR" smtClean="0"/>
              <a:t>25/6/2015</a:t>
            </a:fld>
            <a:endParaRPr lang="el-GR"/>
          </a:p>
        </p:txBody>
      </p:sp>
      <p:sp>
        <p:nvSpPr>
          <p:cNvPr id="4" name="4 - Θέση υποσέλιδου"/>
          <p:cNvSpPr>
            <a:spLocks noGrp="1"/>
          </p:cNvSpPr>
          <p:nvPr>
            <p:ph type="ftr" sz="quarter" idx="11"/>
          </p:nvPr>
        </p:nvSpPr>
        <p:spPr/>
        <p:txBody>
          <a:bodyPr/>
          <a:lstStyle>
            <a:lvl1pPr>
              <a:defRPr/>
            </a:lvl1pPr>
          </a:lstStyle>
          <a:p>
            <a:endParaRPr lang="el-GR"/>
          </a:p>
        </p:txBody>
      </p:sp>
      <p:sp>
        <p:nvSpPr>
          <p:cNvPr id="5" name="5 - Θέση αριθμού διαφάνειας"/>
          <p:cNvSpPr>
            <a:spLocks noGrp="1"/>
          </p:cNvSpPr>
          <p:nvPr>
            <p:ph type="sldNum" sz="quarter" idx="12"/>
          </p:nvPr>
        </p:nvSpPr>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3508826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fld id="{DDB0AEE4-706C-42F0-831E-76E8A34CAF9F}" type="datetimeFigureOut">
              <a:rPr lang="el-GR" smtClean="0"/>
              <a:t>25/6/2015</a:t>
            </a:fld>
            <a:endParaRPr lang="el-GR"/>
          </a:p>
        </p:txBody>
      </p:sp>
      <p:sp>
        <p:nvSpPr>
          <p:cNvPr id="3" name="4 - Θέση υποσέλιδου"/>
          <p:cNvSpPr>
            <a:spLocks noGrp="1"/>
          </p:cNvSpPr>
          <p:nvPr>
            <p:ph type="ftr" sz="quarter" idx="11"/>
          </p:nvPr>
        </p:nvSpPr>
        <p:spPr/>
        <p:txBody>
          <a:bodyPr/>
          <a:lstStyle>
            <a:lvl1pPr>
              <a:defRPr/>
            </a:lvl1pPr>
          </a:lstStyle>
          <a:p>
            <a:endParaRPr lang="el-GR"/>
          </a:p>
        </p:txBody>
      </p:sp>
      <p:sp>
        <p:nvSpPr>
          <p:cNvPr id="4" name="5 - Θέση αριθμού διαφάνειας"/>
          <p:cNvSpPr>
            <a:spLocks noGrp="1"/>
          </p:cNvSpPr>
          <p:nvPr>
            <p:ph type="sldNum" sz="quarter" idx="12"/>
          </p:nvPr>
        </p:nvSpPr>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3375660813"/>
      </p:ext>
    </p:extLst>
  </p:cSld>
  <p:clrMapOvr>
    <a:masterClrMapping/>
  </p:clrMapOvr>
  <p:transition>
    <p:push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1" y="273050"/>
            <a:ext cx="4011084" cy="1162050"/>
          </a:xfrm>
        </p:spPr>
        <p:txBody>
          <a:bodyPr anchor="b"/>
          <a:lstStyle>
            <a:lvl1pPr algn="l">
              <a:defRPr sz="2000" b="1"/>
            </a:lvl1pPr>
          </a:lstStyle>
          <a:p>
            <a:r>
              <a:rPr lang="el-GR" smtClean="0"/>
              <a:t>Στυλ κύριου τίτλου</a:t>
            </a:r>
            <a:endParaRPr lang="el-GR"/>
          </a:p>
        </p:txBody>
      </p:sp>
      <p:sp>
        <p:nvSpPr>
          <p:cNvPr id="3" name="2 - Θέση περιεχομένου"/>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3 - Θέση ημερομηνίας"/>
          <p:cNvSpPr>
            <a:spLocks noGrp="1"/>
          </p:cNvSpPr>
          <p:nvPr>
            <p:ph type="dt" sz="half" idx="10"/>
          </p:nvPr>
        </p:nvSpPr>
        <p:spPr/>
        <p:txBody>
          <a:bodyPr/>
          <a:lstStyle>
            <a:lvl1pPr>
              <a:defRPr/>
            </a:lvl1pPr>
          </a:lstStyle>
          <a:p>
            <a:fld id="{DDB0AEE4-706C-42F0-831E-76E8A34CAF9F}" type="datetimeFigureOut">
              <a:rPr lang="el-GR" smtClean="0"/>
              <a:t>25/6/2015</a:t>
            </a:fld>
            <a:endParaRPr lang="el-GR"/>
          </a:p>
        </p:txBody>
      </p:sp>
      <p:sp>
        <p:nvSpPr>
          <p:cNvPr id="6" name="4 - Θέση υποσέλιδου"/>
          <p:cNvSpPr>
            <a:spLocks noGrp="1"/>
          </p:cNvSpPr>
          <p:nvPr>
            <p:ph type="ftr" sz="quarter" idx="11"/>
          </p:nvPr>
        </p:nvSpPr>
        <p:spPr/>
        <p:txBody>
          <a:bodyPr/>
          <a:lstStyle>
            <a:lvl1pPr>
              <a:defRPr/>
            </a:lvl1pPr>
          </a:lstStyle>
          <a:p>
            <a:endParaRPr lang="el-GR"/>
          </a:p>
        </p:txBody>
      </p:sp>
      <p:sp>
        <p:nvSpPr>
          <p:cNvPr id="7" name="5 - Θέση αριθμού διαφάνειας"/>
          <p:cNvSpPr>
            <a:spLocks noGrp="1"/>
          </p:cNvSpPr>
          <p:nvPr>
            <p:ph type="sldNum" sz="quarter" idx="12"/>
          </p:nvPr>
        </p:nvSpPr>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528214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389717" y="4800600"/>
            <a:ext cx="7315200" cy="566738"/>
          </a:xfrm>
        </p:spPr>
        <p:txBody>
          <a:bodyPr anchor="b"/>
          <a:lstStyle>
            <a:lvl1pPr algn="l">
              <a:defRPr sz="2000" b="1"/>
            </a:lvl1pPr>
          </a:lstStyle>
          <a:p>
            <a:r>
              <a:rPr lang="el-GR" smtClean="0"/>
              <a:t>Στυλ κύριου τίτλου</a:t>
            </a:r>
            <a:endParaRPr lang="el-GR"/>
          </a:p>
        </p:txBody>
      </p:sp>
      <p:sp>
        <p:nvSpPr>
          <p:cNvPr id="3" name="2 - Θέση εικόνας"/>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εικόνα</a:t>
            </a:r>
          </a:p>
        </p:txBody>
      </p:sp>
      <p:sp>
        <p:nvSpPr>
          <p:cNvPr id="4" name="3 - Θέση κειμένου"/>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3 - Θέση ημερομηνίας"/>
          <p:cNvSpPr>
            <a:spLocks noGrp="1"/>
          </p:cNvSpPr>
          <p:nvPr>
            <p:ph type="dt" sz="half" idx="10"/>
          </p:nvPr>
        </p:nvSpPr>
        <p:spPr/>
        <p:txBody>
          <a:bodyPr/>
          <a:lstStyle>
            <a:lvl1pPr>
              <a:defRPr/>
            </a:lvl1pPr>
          </a:lstStyle>
          <a:p>
            <a:fld id="{DDB0AEE4-706C-42F0-831E-76E8A34CAF9F}" type="datetimeFigureOut">
              <a:rPr lang="el-GR" smtClean="0"/>
              <a:t>25/6/2015</a:t>
            </a:fld>
            <a:endParaRPr lang="el-GR"/>
          </a:p>
        </p:txBody>
      </p:sp>
      <p:sp>
        <p:nvSpPr>
          <p:cNvPr id="6" name="4 - Θέση υποσέλιδου"/>
          <p:cNvSpPr>
            <a:spLocks noGrp="1"/>
          </p:cNvSpPr>
          <p:nvPr>
            <p:ph type="ftr" sz="quarter" idx="11"/>
          </p:nvPr>
        </p:nvSpPr>
        <p:spPr/>
        <p:txBody>
          <a:bodyPr/>
          <a:lstStyle>
            <a:lvl1pPr>
              <a:defRPr/>
            </a:lvl1pPr>
          </a:lstStyle>
          <a:p>
            <a:endParaRPr lang="el-GR"/>
          </a:p>
        </p:txBody>
      </p:sp>
      <p:sp>
        <p:nvSpPr>
          <p:cNvPr id="7" name="5 - Θέση αριθμού διαφάνειας"/>
          <p:cNvSpPr>
            <a:spLocks noGrp="1"/>
          </p:cNvSpPr>
          <p:nvPr>
            <p:ph type="sldNum" sz="quarter" idx="12"/>
          </p:nvPr>
        </p:nvSpPr>
        <p:spPr/>
        <p:txBody>
          <a:bodyPr/>
          <a:lstStyle>
            <a:lvl1pPr>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2472854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p>
        </p:txBody>
      </p:sp>
      <p:sp>
        <p:nvSpPr>
          <p:cNvPr id="3" name="2 - Θέση κειμένου"/>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3 - Θέση ημερομηνίας"/>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fld id="{DDB0AEE4-706C-42F0-831E-76E8A34CAF9F}" type="datetimeFigureOut">
              <a:rPr lang="el-GR" smtClean="0"/>
              <a:t>25/6/2015</a:t>
            </a:fld>
            <a:endParaRPr lang="el-GR"/>
          </a:p>
        </p:txBody>
      </p:sp>
      <p:sp>
        <p:nvSpPr>
          <p:cNvPr id="5" name="4 - Θέση υποσέλιδου"/>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hangingPunct="1">
              <a:defRPr sz="1200" smtClean="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D8C93BE0-FE19-4B68-876C-9B8E30228DD2}" type="slidenum">
              <a:rPr lang="el-GR" smtClean="0"/>
              <a:t>‹#›</a:t>
            </a:fld>
            <a:endParaRPr lang="el-GR"/>
          </a:p>
        </p:txBody>
      </p:sp>
    </p:spTree>
    <p:extLst>
      <p:ext uri="{BB962C8B-B14F-4D97-AF65-F5344CB8AC3E}">
        <p14:creationId xmlns:p14="http://schemas.microsoft.com/office/powerpoint/2010/main" val="4369766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20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2000"/>
                                        <p:tgtEl>
                                          <p:spTgt spid="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000"/>
                        <p:tgtEl>
                          <p:spTgt spid="3"/>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000"/>
                        <p:tgtEl>
                          <p:spTgt spid="3"/>
                        </p:tgtEl>
                      </p:cBhvr>
                    </p:animEffect>
                  </p:childTnLst>
                </p:cTn>
              </p:par>
            </p:tnLst>
          </p:tmpl>
        </p:tmplLst>
      </p:bldP>
    </p:bld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anose="020F0502020204030204" pitchFamily="34" charset="0"/>
        </a:defRPr>
      </a:lvl2pPr>
      <a:lvl3pPr algn="ctr" rtl="0" eaLnBrk="1" fontAlgn="base" hangingPunct="1">
        <a:spcBef>
          <a:spcPct val="0"/>
        </a:spcBef>
        <a:spcAft>
          <a:spcPct val="0"/>
        </a:spcAft>
        <a:defRPr sz="4400">
          <a:solidFill>
            <a:schemeClr val="tx1"/>
          </a:solidFill>
          <a:latin typeface="Calibri" panose="020F0502020204030204" pitchFamily="34" charset="0"/>
        </a:defRPr>
      </a:lvl3pPr>
      <a:lvl4pPr algn="ctr" rtl="0" eaLnBrk="1" fontAlgn="base" hangingPunct="1">
        <a:spcBef>
          <a:spcPct val="0"/>
        </a:spcBef>
        <a:spcAft>
          <a:spcPct val="0"/>
        </a:spcAft>
        <a:defRPr sz="4400">
          <a:solidFill>
            <a:schemeClr val="tx1"/>
          </a:solidFill>
          <a:latin typeface="Calibri" panose="020F0502020204030204" pitchFamily="34" charset="0"/>
        </a:defRPr>
      </a:lvl4pPr>
      <a:lvl5pPr algn="ctr" rtl="0" eaLnBrk="1" fontAlgn="base" hangingPunct="1">
        <a:spcBef>
          <a:spcPct val="0"/>
        </a:spcBef>
        <a:spcAft>
          <a:spcPct val="0"/>
        </a:spcAft>
        <a:defRPr sz="4400">
          <a:solidFill>
            <a:schemeClr val="tx1"/>
          </a:solidFill>
          <a:latin typeface="Calibri" panose="020F0502020204030204" pitchFamily="34" charset="0"/>
        </a:defRPr>
      </a:lvl5pPr>
      <a:lvl6pPr marL="457200" algn="ctr" rtl="0" eaLnBrk="1" fontAlgn="base" hangingPunct="1">
        <a:spcBef>
          <a:spcPct val="0"/>
        </a:spcBef>
        <a:spcAft>
          <a:spcPct val="0"/>
        </a:spcAft>
        <a:defRPr sz="4400">
          <a:solidFill>
            <a:schemeClr val="tx1"/>
          </a:solidFill>
          <a:latin typeface="Calibri" panose="020F0502020204030204" pitchFamily="34" charset="0"/>
        </a:defRPr>
      </a:lvl6pPr>
      <a:lvl7pPr marL="914400" algn="ctr" rtl="0" eaLnBrk="1" fontAlgn="base" hangingPunct="1">
        <a:spcBef>
          <a:spcPct val="0"/>
        </a:spcBef>
        <a:spcAft>
          <a:spcPct val="0"/>
        </a:spcAft>
        <a:defRPr sz="4400">
          <a:solidFill>
            <a:schemeClr val="tx1"/>
          </a:solidFill>
          <a:latin typeface="Calibri" panose="020F0502020204030204" pitchFamily="34" charset="0"/>
        </a:defRPr>
      </a:lvl7pPr>
      <a:lvl8pPr marL="1371600" algn="ctr" rtl="0" eaLnBrk="1" fontAlgn="base" hangingPunct="1">
        <a:spcBef>
          <a:spcPct val="0"/>
        </a:spcBef>
        <a:spcAft>
          <a:spcPct val="0"/>
        </a:spcAft>
        <a:defRPr sz="4400">
          <a:solidFill>
            <a:schemeClr val="tx1"/>
          </a:solidFill>
          <a:latin typeface="Calibri" panose="020F0502020204030204" pitchFamily="34" charset="0"/>
        </a:defRPr>
      </a:lvl8pPr>
      <a:lvl9pPr marL="1828800" algn="ctr" rtl="0" eaLnBrk="1" fontAlgn="base" hangingPunct="1">
        <a:spcBef>
          <a:spcPct val="0"/>
        </a:spcBef>
        <a:spcAft>
          <a:spcPct val="0"/>
        </a:spcAft>
        <a:defRPr sz="44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209801" y="1412776"/>
            <a:ext cx="7772400" cy="1656184"/>
          </a:xfrm>
        </p:spPr>
        <p:txBody>
          <a:bodyPr>
            <a:noAutofit/>
          </a:bodyPr>
          <a:lstStyle/>
          <a:p>
            <a:r>
              <a:rPr lang="el-GR" altLang="el-GR" b="1" dirty="0">
                <a:solidFill>
                  <a:srgbClr val="5075BC"/>
                </a:solidFill>
              </a:rPr>
              <a:t>Κινητικά προβλήματα</a:t>
            </a:r>
            <a:br>
              <a:rPr lang="el-GR" altLang="el-GR" b="1" dirty="0">
                <a:solidFill>
                  <a:srgbClr val="5075BC"/>
                </a:solidFill>
              </a:rPr>
            </a:br>
            <a:r>
              <a:rPr lang="el-GR" altLang="el-GR" b="1" dirty="0">
                <a:solidFill>
                  <a:srgbClr val="5075BC"/>
                </a:solidFill>
              </a:rPr>
              <a:t>Πολλαπλές αναπηρίες</a:t>
            </a:r>
            <a:endParaRPr lang="el-GR" sz="5400" b="1" dirty="0">
              <a:solidFill>
                <a:srgbClr val="0070C0"/>
              </a:solidFill>
            </a:endParaRPr>
          </a:p>
        </p:txBody>
      </p:sp>
      <p:sp>
        <p:nvSpPr>
          <p:cNvPr id="3" name="Υπότιτλος 2"/>
          <p:cNvSpPr>
            <a:spLocks noGrp="1"/>
          </p:cNvSpPr>
          <p:nvPr>
            <p:ph type="subTitle" idx="1"/>
          </p:nvPr>
        </p:nvSpPr>
        <p:spPr>
          <a:xfrm>
            <a:off x="2021828" y="3284984"/>
            <a:ext cx="8322644" cy="3096344"/>
          </a:xfrm>
        </p:spPr>
        <p:txBody>
          <a:bodyPr>
            <a:noAutofit/>
          </a:bodyPr>
          <a:lstStyle/>
          <a:p>
            <a:r>
              <a:rPr lang="el-GR" sz="2800" dirty="0">
                <a:latin typeface="+mj-lt"/>
                <a:ea typeface="+mj-ea"/>
                <a:cs typeface="+mj-cs"/>
              </a:rPr>
              <a:t>Ενότητα </a:t>
            </a:r>
            <a:r>
              <a:rPr lang="el-GR" sz="2800" dirty="0">
                <a:latin typeface="+mj-lt"/>
                <a:ea typeface="+mj-ea"/>
                <a:cs typeface="+mj-cs"/>
              </a:rPr>
              <a:t>3</a:t>
            </a:r>
            <a:r>
              <a:rPr lang="el-GR" sz="2800" dirty="0" smtClean="0">
                <a:latin typeface="+mj-lt"/>
                <a:ea typeface="+mj-ea"/>
                <a:cs typeface="+mj-cs"/>
              </a:rPr>
              <a:t>.</a:t>
            </a:r>
            <a:r>
              <a:rPr lang="en-US" sz="2800" dirty="0" smtClean="0">
                <a:latin typeface="+mj-lt"/>
                <a:ea typeface="+mj-ea"/>
                <a:cs typeface="+mj-cs"/>
              </a:rPr>
              <a:t>4 </a:t>
            </a:r>
            <a:endParaRPr lang="el-GR" sz="2800" dirty="0">
              <a:latin typeface="+mj-lt"/>
              <a:ea typeface="+mj-ea"/>
              <a:cs typeface="+mj-cs"/>
            </a:endParaRPr>
          </a:p>
          <a:p>
            <a:r>
              <a:rPr lang="el-GR" sz="3200" b="1" dirty="0" smtClean="0">
                <a:solidFill>
                  <a:srgbClr val="0070C0"/>
                </a:solidFill>
                <a:ea typeface="+mj-ea"/>
                <a:cs typeface="+mj-cs"/>
              </a:rPr>
              <a:t>Εγκεφαλική παράλυση και σχολείο</a:t>
            </a:r>
            <a:endParaRPr lang="en-US" sz="3200" b="1" dirty="0" smtClean="0">
              <a:solidFill>
                <a:srgbClr val="0070C0"/>
              </a:solidFill>
              <a:ea typeface="+mj-ea"/>
              <a:cs typeface="+mj-cs"/>
            </a:endParaRPr>
          </a:p>
          <a:p>
            <a:endParaRPr lang="el-GR" sz="2800" dirty="0"/>
          </a:p>
          <a:p>
            <a:r>
              <a:rPr lang="el-GR" dirty="0" smtClean="0"/>
              <a:t>Ιουλία </a:t>
            </a:r>
            <a:r>
              <a:rPr lang="el-GR" dirty="0"/>
              <a:t>Νησιώτου</a:t>
            </a:r>
          </a:p>
          <a:p>
            <a:r>
              <a:rPr lang="el-GR" dirty="0"/>
              <a:t>Σχολή Ανθρωπιστικών και Κοινωνικών Επιστημών  Παιδαγωγικό Τμήμα Ειδικής Αγωγής</a:t>
            </a:r>
            <a:endParaRPr lang="en-US" dirty="0"/>
          </a:p>
          <a:p>
            <a:endParaRPr lang="el-GR" sz="2800" dirty="0"/>
          </a:p>
        </p:txBody>
      </p:sp>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4608" y="440668"/>
            <a:ext cx="3477085" cy="756084"/>
          </a:xfrm>
          <a:prstGeom prst="rect">
            <a:avLst/>
          </a:prstGeom>
        </p:spPr>
      </p:pic>
    </p:spTree>
    <p:extLst>
      <p:ext uri="{BB962C8B-B14F-4D97-AF65-F5344CB8AC3E}">
        <p14:creationId xmlns:p14="http://schemas.microsoft.com/office/powerpoint/2010/main" val="3649634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36760" y="1102260"/>
            <a:ext cx="10972800" cy="4525963"/>
          </a:xfrm>
        </p:spPr>
        <p:txBody>
          <a:bodyPr>
            <a:normAutofit/>
          </a:bodyPr>
          <a:lstStyle/>
          <a:p>
            <a:r>
              <a:rPr lang="el-GR" sz="3600" dirty="0"/>
              <a:t>Προσαρμογή της τουαλέτας, πρόβλεψη για βοήθεια κατά τη χρήση της.</a:t>
            </a:r>
          </a:p>
          <a:p>
            <a:r>
              <a:rPr lang="el-GR" sz="3600" dirty="0"/>
              <a:t>Μεταφορά και τακτοποίηση της σχολικής τσάντας- ίσως απλοποιούνται τα πράγματα αν ο μαθητής διαθέτει ένα σετ βιβλίων στο σπίτι και ένα στο σχολείο, αν χρησιμοποιεί  </a:t>
            </a:r>
            <a:r>
              <a:rPr lang="en-US" sz="3600" dirty="0"/>
              <a:t>CD</a:t>
            </a:r>
            <a:r>
              <a:rPr lang="el-GR" sz="3600" dirty="0"/>
              <a:t> αντί για βιβλία και τετράδια….</a:t>
            </a:r>
          </a:p>
          <a:p>
            <a:endParaRPr lang="el-GR" sz="3600" dirty="0"/>
          </a:p>
        </p:txBody>
      </p:sp>
    </p:spTree>
    <p:extLst>
      <p:ext uri="{BB962C8B-B14F-4D97-AF65-F5344CB8AC3E}">
        <p14:creationId xmlns:p14="http://schemas.microsoft.com/office/powerpoint/2010/main" val="2077911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Εγκατάσταση στην τάξη</a:t>
            </a:r>
            <a:endParaRPr lang="el-GR" dirty="0"/>
          </a:p>
        </p:txBody>
      </p:sp>
      <p:sp>
        <p:nvSpPr>
          <p:cNvPr id="3" name="Θέση περιεχομένου 2"/>
          <p:cNvSpPr>
            <a:spLocks noGrp="1"/>
          </p:cNvSpPr>
          <p:nvPr>
            <p:ph idx="1"/>
          </p:nvPr>
        </p:nvSpPr>
        <p:spPr>
          <a:xfrm>
            <a:off x="736349" y="1410078"/>
            <a:ext cx="10972800" cy="4525963"/>
          </a:xfrm>
        </p:spPr>
        <p:txBody>
          <a:bodyPr>
            <a:normAutofit/>
          </a:bodyPr>
          <a:lstStyle/>
          <a:p>
            <a:pPr marL="0" indent="0">
              <a:buNone/>
            </a:pPr>
            <a:r>
              <a:rPr lang="el-GR" sz="3600" dirty="0" smtClean="0"/>
              <a:t>Οι </a:t>
            </a:r>
            <a:r>
              <a:rPr lang="el-GR" sz="3600" dirty="0"/>
              <a:t>μαθητές θα πρέπει να κάθονται μπροστά στον πίνακα, στην πρώτη σειρά, θέση που διευκολύνει την παρακολούθηση και επικοινωνία με τον εκπαιδευτικό,  πάντα κοντά στην πόρτα της αίθουσας, ώστε, σε περίπτωση επείγουσας κατάστασης (πυρκαγιά, σεισμός), να μπορούν γρήγορα να ακολουθήσουν την προβλεπόμενη  διαδρομή προς την έξοδο κινδύνου, η οποία πρέπει να είναι ελεύθερη.</a:t>
            </a:r>
          </a:p>
          <a:p>
            <a:endParaRPr lang="el-GR" sz="3600" dirty="0"/>
          </a:p>
        </p:txBody>
      </p:sp>
    </p:spTree>
    <p:extLst>
      <p:ext uri="{BB962C8B-B14F-4D97-AF65-F5344CB8AC3E}">
        <p14:creationId xmlns:p14="http://schemas.microsoft.com/office/powerpoint/2010/main" val="1285261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Μεταφορές</a:t>
            </a:r>
            <a:endParaRPr lang="el-GR" dirty="0"/>
          </a:p>
        </p:txBody>
      </p:sp>
      <p:sp>
        <p:nvSpPr>
          <p:cNvPr id="3" name="Θέση περιεχομένου 2"/>
          <p:cNvSpPr>
            <a:spLocks noGrp="1"/>
          </p:cNvSpPr>
          <p:nvPr>
            <p:ph idx="1"/>
          </p:nvPr>
        </p:nvSpPr>
        <p:spPr>
          <a:xfrm>
            <a:off x="609600" y="1600201"/>
            <a:ext cx="10972800" cy="2808837"/>
          </a:xfrm>
        </p:spPr>
        <p:txBody>
          <a:bodyPr/>
          <a:lstStyle/>
          <a:p>
            <a:r>
              <a:rPr lang="el-GR" dirty="0"/>
              <a:t> </a:t>
            </a:r>
            <a:r>
              <a:rPr lang="el-GR" sz="4000" dirty="0"/>
              <a:t>Με τα μέσα μαζικής μεταφοράς- το ιδανικό</a:t>
            </a:r>
          </a:p>
          <a:p>
            <a:r>
              <a:rPr lang="el-GR" sz="4000" dirty="0" smtClean="0"/>
              <a:t> </a:t>
            </a:r>
            <a:r>
              <a:rPr lang="el-GR" sz="4000" dirty="0"/>
              <a:t>Με ειδικά διαμορφωμένα αυτοκίνητα</a:t>
            </a:r>
          </a:p>
          <a:p>
            <a:r>
              <a:rPr lang="el-GR" sz="4000" dirty="0"/>
              <a:t> </a:t>
            </a:r>
            <a:r>
              <a:rPr lang="el-GR" sz="4000" dirty="0" smtClean="0"/>
              <a:t>Μεταφορά </a:t>
            </a:r>
            <a:r>
              <a:rPr lang="el-GR" sz="4000" dirty="0"/>
              <a:t>από τους γονείς</a:t>
            </a:r>
          </a:p>
          <a:p>
            <a:pPr marL="0" indent="0">
              <a:buNone/>
            </a:pPr>
            <a:r>
              <a:rPr lang="el-GR" sz="4000" dirty="0"/>
              <a:t> </a:t>
            </a:r>
          </a:p>
        </p:txBody>
      </p:sp>
    </p:spTree>
    <p:extLst>
      <p:ext uri="{BB962C8B-B14F-4D97-AF65-F5344CB8AC3E}">
        <p14:creationId xmlns:p14="http://schemas.microsoft.com/office/powerpoint/2010/main" val="954377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27295" y="1029833"/>
            <a:ext cx="10972800" cy="4525963"/>
          </a:xfrm>
        </p:spPr>
        <p:txBody>
          <a:bodyPr>
            <a:normAutofit/>
          </a:bodyPr>
          <a:lstStyle/>
          <a:p>
            <a:pPr marL="0" indent="0">
              <a:buNone/>
            </a:pPr>
            <a:r>
              <a:rPr lang="el-GR" sz="4000" dirty="0"/>
              <a:t>Στη σχολική αίθουσα απαιτούνται ειδικά θρανία (</a:t>
            </a:r>
            <a:r>
              <a:rPr lang="el-GR" sz="4000" dirty="0" err="1"/>
              <a:t>table</a:t>
            </a:r>
            <a:r>
              <a:rPr lang="el-GR" sz="4000" dirty="0"/>
              <a:t> </a:t>
            </a:r>
            <a:r>
              <a:rPr lang="el-GR" sz="4000" dirty="0" err="1"/>
              <a:t>type</a:t>
            </a:r>
            <a:r>
              <a:rPr lang="el-GR" sz="4000" dirty="0"/>
              <a:t> </a:t>
            </a:r>
            <a:r>
              <a:rPr lang="el-GR" sz="4000" dirty="0" err="1"/>
              <a:t>desks</a:t>
            </a:r>
            <a:r>
              <a:rPr lang="el-GR" sz="4000" dirty="0"/>
              <a:t>), ή ρυθμιζόμενα τραπέζια εργασίας, στα οποία να υπάρχει η δυνατότητα να εργαστούν με άνεση τα παιδιά που χρησιμοποιούν </a:t>
            </a:r>
            <a:r>
              <a:rPr lang="el-GR" sz="4000" dirty="0" err="1"/>
              <a:t>αμαξίδια</a:t>
            </a:r>
            <a:r>
              <a:rPr lang="el-GR" sz="4000" dirty="0"/>
              <a:t> για τις μετακινήσεις τους ή παιδιά που μπαίνουν στον ορθοστάτη. </a:t>
            </a:r>
          </a:p>
        </p:txBody>
      </p:sp>
    </p:spTree>
    <p:extLst>
      <p:ext uri="{BB962C8B-B14F-4D97-AF65-F5344CB8AC3E}">
        <p14:creationId xmlns:p14="http://schemas.microsoft.com/office/powerpoint/2010/main" val="2487065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p:cNvSpPr>
            <a:spLocks noGrp="1"/>
          </p:cNvSpPr>
          <p:nvPr>
            <p:ph idx="1"/>
          </p:nvPr>
        </p:nvSpPr>
        <p:spPr>
          <a:xfrm>
            <a:off x="908364" y="948351"/>
            <a:ext cx="10417521" cy="4525963"/>
          </a:xfrm>
        </p:spPr>
        <p:txBody>
          <a:bodyPr>
            <a:normAutofit/>
          </a:bodyPr>
          <a:lstStyle/>
          <a:p>
            <a:pPr marL="0" indent="0">
              <a:buNone/>
            </a:pPr>
            <a:r>
              <a:rPr lang="el-GR" sz="4000" dirty="0"/>
              <a:t>Σημαντικό είναι τα παιδιά με διαταραχές του </a:t>
            </a:r>
            <a:r>
              <a:rPr lang="el-GR" sz="4000" dirty="0" err="1"/>
              <a:t>μυικού</a:t>
            </a:r>
            <a:r>
              <a:rPr lang="el-GR" sz="4000" dirty="0"/>
              <a:t> τόνου να κάθονται σε σωστό κάθισμα κατά τη διάρκεια των μαθημάτων, ώστε να αποφεύγονται οι σκελετικές παραμορφώσεις από λάθος στάση του σώματος (συνεργασία με το φυσικοθεραπευτή και εργοθεραπευτή). </a:t>
            </a:r>
          </a:p>
        </p:txBody>
      </p:sp>
    </p:spTree>
    <p:extLst>
      <p:ext uri="{BB962C8B-B14F-4D97-AF65-F5344CB8AC3E}">
        <p14:creationId xmlns:p14="http://schemas.microsoft.com/office/powerpoint/2010/main" val="1543998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2027" y="884977"/>
            <a:ext cx="10972800" cy="4525963"/>
          </a:xfrm>
        </p:spPr>
        <p:txBody>
          <a:bodyPr>
            <a:normAutofit lnSpcReduction="10000"/>
          </a:bodyPr>
          <a:lstStyle/>
          <a:p>
            <a:pPr marL="0" indent="0">
              <a:buNone/>
            </a:pPr>
            <a:r>
              <a:rPr lang="el-GR" sz="3600" dirty="0"/>
              <a:t>Αν χρειάζεται Η.Υ. ή άλλα βοηθήματα για τη γραφή, αυτά δεν πρέπει να τον απομονώνουν από τους συμμαθητές, ιδίως αν γίνονται κάποιες δραστηριότητες σε μικρότερες ομάδες μαθητών, με τους οποίους  πρέπει να ενθαρρύνονται οι ανταλλαγές με κάθε τρόπο… </a:t>
            </a:r>
            <a:endParaRPr lang="el-GR" sz="3600" dirty="0" smtClean="0"/>
          </a:p>
          <a:p>
            <a:pPr marL="0" indent="0">
              <a:buNone/>
            </a:pPr>
            <a:r>
              <a:rPr lang="el-GR" sz="3600" dirty="0" smtClean="0"/>
              <a:t>Ο </a:t>
            </a:r>
            <a:r>
              <a:rPr lang="el-GR" sz="3600" dirty="0" err="1"/>
              <a:t>εργοθεραπευτής</a:t>
            </a:r>
            <a:r>
              <a:rPr lang="el-GR" sz="3600" dirty="0"/>
              <a:t> θα προτείνει, ανάλογα με τις ανάγκες του μαθητή, το κατάλληλο τραπέζι ή αναλόγιο, ειδικές λαβές μολυβιών, αντιολισθητικές επιφάνειες κλπ.</a:t>
            </a:r>
          </a:p>
          <a:p>
            <a:pPr hangingPunct="0"/>
            <a:endParaRPr lang="el-GR" sz="3600" dirty="0"/>
          </a:p>
          <a:p>
            <a:endParaRPr lang="el-GR" dirty="0"/>
          </a:p>
        </p:txBody>
      </p:sp>
    </p:spTree>
    <p:extLst>
      <p:ext uri="{BB962C8B-B14F-4D97-AF65-F5344CB8AC3E}">
        <p14:creationId xmlns:p14="http://schemas.microsoft.com/office/powerpoint/2010/main" val="1794008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1527002"/>
          </a:xfrm>
        </p:spPr>
        <p:txBody>
          <a:bodyPr/>
          <a:lstStyle/>
          <a:p>
            <a:r>
              <a:rPr lang="el-GR" b="1" dirty="0"/>
              <a:t>Διδασκαλία Επιστημονικών Πεδίων τα οποία απαιτούν ιδιαίτερες προσαρμογές</a:t>
            </a:r>
            <a:endParaRPr lang="el-GR" dirty="0"/>
          </a:p>
        </p:txBody>
      </p:sp>
      <p:sp>
        <p:nvSpPr>
          <p:cNvPr id="3" name="Θέση περιεχομένου 2"/>
          <p:cNvSpPr>
            <a:spLocks noGrp="1"/>
          </p:cNvSpPr>
          <p:nvPr>
            <p:ph idx="1"/>
          </p:nvPr>
        </p:nvSpPr>
        <p:spPr>
          <a:xfrm>
            <a:off x="799723" y="2179623"/>
            <a:ext cx="10972800" cy="3542167"/>
          </a:xfrm>
        </p:spPr>
        <p:txBody>
          <a:bodyPr/>
          <a:lstStyle/>
          <a:p>
            <a:pPr marL="0" indent="0">
              <a:buNone/>
            </a:pPr>
            <a:r>
              <a:rPr lang="el-GR" sz="3600" dirty="0"/>
              <a:t>Για τα παιδιά που στερήθηκαν τις κινητικές εμπειρίες, αλλά και τις εμπειρίες που προσφέρει η κίνηση, θα πρέπει συχνά  να ακολουθείται ιδιαίτερη στρατηγική διδασκαλίας των διαφόρων Επιστημονικών Πεδίων, εξασφάλιση κατάλληλου περιβάλλοντος, σχεδιασμός εκπαιδευτικού υλικού και χρήση των νέων τεχνολογιών</a:t>
            </a:r>
            <a:r>
              <a:rPr lang="el-GR" dirty="0"/>
              <a:t>. </a:t>
            </a:r>
          </a:p>
        </p:txBody>
      </p:sp>
    </p:spTree>
    <p:extLst>
      <p:ext uri="{BB962C8B-B14F-4D97-AF65-F5344CB8AC3E}">
        <p14:creationId xmlns:p14="http://schemas.microsoft.com/office/powerpoint/2010/main" val="2849515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p:cNvSpPr>
            <a:spLocks noGrp="1"/>
          </p:cNvSpPr>
          <p:nvPr>
            <p:ph idx="1"/>
          </p:nvPr>
        </p:nvSpPr>
        <p:spPr>
          <a:xfrm>
            <a:off x="700134" y="685801"/>
            <a:ext cx="10972800" cy="5262326"/>
          </a:xfrm>
        </p:spPr>
        <p:txBody>
          <a:bodyPr>
            <a:noAutofit/>
          </a:bodyPr>
          <a:lstStyle/>
          <a:p>
            <a:pPr marL="0" indent="0">
              <a:buNone/>
            </a:pPr>
            <a:r>
              <a:rPr lang="el-GR" sz="3600" dirty="0"/>
              <a:t>Πρέπει να λαμβάνουμε υπόψη ότι, κατά τη φοίτησή τους στο σχολείο, τα παιδιά αυτά, εκτός από τη δυσκολία πρόσβασης στους χώρους, παρουσιάζουν βραδύτερους ρυθμούς προσαρμογής και εκτέλεσης μιας εργασίας σε σχέση με τα υπόλοιπα παιδιά, εύκολη κόπωση και έλλειψη αυτοπεποίθησης. Όταν η δυσλειτουργία αφορά τα άνω άκρα, επηρεάζονται ή δεν </a:t>
            </a:r>
            <a:r>
              <a:rPr lang="el-GR" sz="3600" dirty="0" err="1"/>
              <a:t>κατακτώνται</a:t>
            </a:r>
            <a:r>
              <a:rPr lang="el-GR" sz="3600" dirty="0"/>
              <a:t> καθόλου οι δεξιότητες λεπτής κινητικότητας, το σχέδιο και η γραφή. </a:t>
            </a:r>
          </a:p>
          <a:p>
            <a:endParaRPr lang="el-GR" sz="3600" dirty="0"/>
          </a:p>
        </p:txBody>
      </p:sp>
    </p:spTree>
    <p:extLst>
      <p:ext uri="{BB962C8B-B14F-4D97-AF65-F5344CB8AC3E}">
        <p14:creationId xmlns:p14="http://schemas.microsoft.com/office/powerpoint/2010/main" val="21165769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Φυσικές Επιστήμες- Επιστήμες της ζωής</a:t>
            </a:r>
            <a:endParaRPr lang="el-GR" dirty="0"/>
          </a:p>
        </p:txBody>
      </p:sp>
      <p:sp>
        <p:nvSpPr>
          <p:cNvPr id="3" name="Θέση περιεχομένου 2"/>
          <p:cNvSpPr>
            <a:spLocks noGrp="1"/>
          </p:cNvSpPr>
          <p:nvPr>
            <p:ph idx="1"/>
          </p:nvPr>
        </p:nvSpPr>
        <p:spPr>
          <a:xfrm>
            <a:off x="835937" y="1419132"/>
            <a:ext cx="10972800" cy="4525963"/>
          </a:xfrm>
        </p:spPr>
        <p:txBody>
          <a:bodyPr>
            <a:normAutofit/>
          </a:bodyPr>
          <a:lstStyle/>
          <a:p>
            <a:pPr marL="0" indent="0" hangingPunct="0">
              <a:buNone/>
            </a:pPr>
            <a:r>
              <a:rPr lang="el-GR" sz="3600" dirty="0" smtClean="0"/>
              <a:t>Στόχος </a:t>
            </a:r>
            <a:r>
              <a:rPr lang="el-GR" sz="3600" dirty="0"/>
              <a:t>της ισότιμης συμμετοχής στα μαθήματα αυτά είναι η καλλιέργεια της παρατηρητικότητας, της επαγωγικής σκέψης και του ενδιαφέροντος για το περιβάλλον, τα φαινόμενα και τους νόμους του φυσικού κόσμου, η εμπέδωση εννοιών και γνώσεων, η ενδυνάμωση της αυτοπεποίθησής τους και η ευόδωση της αλληλεπίδρασης με τους συμμαθητές και τους δασκάλους τους. </a:t>
            </a:r>
          </a:p>
        </p:txBody>
      </p:sp>
    </p:spTree>
    <p:extLst>
      <p:ext uri="{BB962C8B-B14F-4D97-AF65-F5344CB8AC3E}">
        <p14:creationId xmlns:p14="http://schemas.microsoft.com/office/powerpoint/2010/main" val="1308847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866099"/>
          </a:xfrm>
        </p:spPr>
        <p:txBody>
          <a:bodyPr/>
          <a:lstStyle/>
          <a:p>
            <a:r>
              <a:rPr lang="el-GR" b="1" dirty="0" smtClean="0"/>
              <a:t>Σχεδιασμός της διδασκαλίας</a:t>
            </a:r>
            <a:endParaRPr lang="el-GR" dirty="0"/>
          </a:p>
        </p:txBody>
      </p:sp>
      <p:sp>
        <p:nvSpPr>
          <p:cNvPr id="3" name="Θέση περιεχομένου 2"/>
          <p:cNvSpPr>
            <a:spLocks noGrp="1"/>
          </p:cNvSpPr>
          <p:nvPr>
            <p:ph idx="1"/>
          </p:nvPr>
        </p:nvSpPr>
        <p:spPr>
          <a:xfrm>
            <a:off x="781616" y="1261994"/>
            <a:ext cx="10972800" cy="4948683"/>
          </a:xfrm>
        </p:spPr>
        <p:txBody>
          <a:bodyPr>
            <a:noAutofit/>
          </a:bodyPr>
          <a:lstStyle/>
          <a:p>
            <a:pPr marL="0" indent="0">
              <a:buNone/>
            </a:pPr>
            <a:r>
              <a:rPr lang="el-GR" sz="3200" dirty="0" smtClean="0"/>
              <a:t>Η </a:t>
            </a:r>
            <a:r>
              <a:rPr lang="el-GR" sz="3200" dirty="0"/>
              <a:t>διδασκαλία πρέπει να στοχεύει στην απόκτηση  γνώσης σχετικά με την πραγματικότητα και πεποίθησης ότι το παιδί με κινητικά προβλήματα μπορεί να χειρίζεται την πραγματικότητα αυτή. Οι μαθητές που έχουν περιορισμένη εμπειρία του περιβάλλοντος </a:t>
            </a:r>
            <a:r>
              <a:rPr lang="el-GR" sz="3200" dirty="0" err="1"/>
              <a:t>βοηθούνται</a:t>
            </a:r>
            <a:r>
              <a:rPr lang="el-GR" sz="3200" dirty="0"/>
              <a:t> με τα μαθήματα αυτά να κατακτήσουν πρακτικές δεξιότητες και αυτοδυναμία. </a:t>
            </a:r>
            <a:endParaRPr lang="el-GR" sz="3200" dirty="0" smtClean="0"/>
          </a:p>
          <a:p>
            <a:pPr marL="0" indent="0">
              <a:buNone/>
            </a:pPr>
            <a:r>
              <a:rPr lang="el-GR" sz="3200" dirty="0" smtClean="0"/>
              <a:t>Βασική </a:t>
            </a:r>
            <a:r>
              <a:rPr lang="el-GR" sz="3200" dirty="0"/>
              <a:t>προϋπόθεση για την επίτευξη αυτών των στόχων αποτελεί ο σχεδιασμός της διδασκαλίας, ο οποίος θα λάβει υπόψη τις ιδιαίτερες ανάγκες, αλλά και τις υπάρχουσες εμπειρίες του παιδιού.</a:t>
            </a:r>
          </a:p>
        </p:txBody>
      </p:sp>
    </p:spTree>
    <p:extLst>
      <p:ext uri="{BB962C8B-B14F-4D97-AF65-F5344CB8AC3E}">
        <p14:creationId xmlns:p14="http://schemas.microsoft.com/office/powerpoint/2010/main" val="918974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732246"/>
            <a:ext cx="10972800" cy="2070210"/>
          </a:xfrm>
        </p:spPr>
        <p:txBody>
          <a:bodyPr>
            <a:normAutofit/>
          </a:bodyPr>
          <a:lstStyle/>
          <a:p>
            <a:r>
              <a:rPr lang="el-GR" b="1" dirty="0" smtClean="0"/>
              <a:t>Παιδιά με κινητικά προβλήματα </a:t>
            </a:r>
            <a:br>
              <a:rPr lang="el-GR" b="1" dirty="0" smtClean="0"/>
            </a:br>
            <a:r>
              <a:rPr lang="el-GR" b="1" dirty="0" smtClean="0"/>
              <a:t>στο σχολικό περιβάλλον</a:t>
            </a:r>
            <a:endParaRPr lang="el-GR" b="1" dirty="0"/>
          </a:p>
        </p:txBody>
      </p:sp>
    </p:spTree>
    <p:extLst>
      <p:ext uri="{BB962C8B-B14F-4D97-AF65-F5344CB8AC3E}">
        <p14:creationId xmlns:p14="http://schemas.microsoft.com/office/powerpoint/2010/main" val="1218424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Κατανόηση των φυσικών εννοιών</a:t>
            </a:r>
            <a:endParaRPr lang="el-GR" dirty="0"/>
          </a:p>
        </p:txBody>
      </p:sp>
      <p:sp>
        <p:nvSpPr>
          <p:cNvPr id="3" name="Θέση περιεχομένου 2"/>
          <p:cNvSpPr>
            <a:spLocks noGrp="1"/>
          </p:cNvSpPr>
          <p:nvPr>
            <p:ph idx="1"/>
          </p:nvPr>
        </p:nvSpPr>
        <p:spPr>
          <a:xfrm>
            <a:off x="672974" y="1261994"/>
            <a:ext cx="10972800" cy="5084485"/>
          </a:xfrm>
        </p:spPr>
        <p:txBody>
          <a:bodyPr>
            <a:noAutofit/>
          </a:bodyPr>
          <a:lstStyle/>
          <a:p>
            <a:pPr marL="0" indent="0">
              <a:buNone/>
            </a:pPr>
            <a:r>
              <a:rPr lang="el-GR" sz="3200" dirty="0"/>
              <a:t>Ο</a:t>
            </a:r>
            <a:r>
              <a:rPr lang="el-GR" sz="3200" dirty="0" smtClean="0"/>
              <a:t>ι </a:t>
            </a:r>
            <a:r>
              <a:rPr lang="el-GR" sz="3200" dirty="0"/>
              <a:t>απαραίτητες κιναισθητικές εμπειρίες  που θα τους βοηθήσουν στην κατανόηση των βασικών φυσικών εννοιών μπορούν να προέρχονται από το </a:t>
            </a:r>
            <a:r>
              <a:rPr lang="el-GR" sz="3200" dirty="0" err="1"/>
              <a:t>αμαξίδιο</a:t>
            </a:r>
            <a:r>
              <a:rPr lang="el-GR" sz="3200" dirty="0"/>
              <a:t> που ενδεχομένως χειρίζονται με τα χέρια τους. Για παράδειγμα η διαφορετική δύναμη που είναι απαραίτητη για να κινηθεί το </a:t>
            </a:r>
            <a:r>
              <a:rPr lang="el-GR" sz="3200" dirty="0" err="1"/>
              <a:t>αμαξίδιο</a:t>
            </a:r>
            <a:r>
              <a:rPr lang="el-GR" sz="3200" dirty="0"/>
              <a:t> σε οριζόντιο δρόμο από ότι σε κεκλιμένο επίπεδο μπορεί να χρησιμοποιηθεί από τον εκπαιδευτικό κατά τη διδακτική πρακτική, ώστε και τα παιδιά με κινητικά προβλήματα να είναι σε θέση να συνδέσουν τη θεωρητική έννοια της δύναμης με μια πραγματική </a:t>
            </a:r>
            <a:r>
              <a:rPr lang="el-GR" sz="3200" dirty="0" smtClean="0"/>
              <a:t>κατάσταση.</a:t>
            </a:r>
            <a:endParaRPr lang="el-GR" sz="3200" dirty="0"/>
          </a:p>
        </p:txBody>
      </p:sp>
    </p:spTree>
    <p:extLst>
      <p:ext uri="{BB962C8B-B14F-4D97-AF65-F5344CB8AC3E}">
        <p14:creationId xmlns:p14="http://schemas.microsoft.com/office/powerpoint/2010/main" val="210173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81204" y="1011726"/>
            <a:ext cx="10972800" cy="4525963"/>
          </a:xfrm>
        </p:spPr>
        <p:txBody>
          <a:bodyPr>
            <a:normAutofit/>
          </a:bodyPr>
          <a:lstStyle/>
          <a:p>
            <a:pPr marL="0" indent="0">
              <a:buNone/>
            </a:pPr>
            <a:r>
              <a:rPr lang="el-GR" sz="4000" dirty="0"/>
              <a:t>Η διδασκαλία των Φυσικών Επιστημών προσφέρεται για ομαδική εργασία όπου οι σαφείς διδακτικοί στόχοι, η συνεργασία και η αλληλεπίδραση μεταξύ των μαθητών συμβάλλουν στην ενεργό συμμετοχή και την αποδοχή των μαθητών με κινητικά προβλήματα από τους συμμαθητές τους</a:t>
            </a:r>
            <a:r>
              <a:rPr lang="el-GR" sz="4000" b="1" dirty="0"/>
              <a:t>.</a:t>
            </a:r>
            <a:endParaRPr lang="el-GR" sz="4000" dirty="0"/>
          </a:p>
        </p:txBody>
      </p:sp>
    </p:spTree>
    <p:extLst>
      <p:ext uri="{BB962C8B-B14F-4D97-AF65-F5344CB8AC3E}">
        <p14:creationId xmlns:p14="http://schemas.microsoft.com/office/powerpoint/2010/main" val="3629900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27295" y="875924"/>
            <a:ext cx="10972800" cy="4525963"/>
          </a:xfrm>
        </p:spPr>
        <p:txBody>
          <a:bodyPr>
            <a:normAutofit/>
          </a:bodyPr>
          <a:lstStyle/>
          <a:p>
            <a:pPr marL="0" indent="0">
              <a:buNone/>
            </a:pPr>
            <a:r>
              <a:rPr lang="el-GR" sz="3200" dirty="0"/>
              <a:t>Μια άλλη παράμετρος που μπορεί να ληφθεί υπόψη από τους εκπαιδευτικούς κατά τον σχεδιασμό της διδασκαλίας των μαθημάτων των φυσικών επιστημών είναι η βιωματική προσέγγιση των διαφόρων φαινομένων από τα παιδιά με κινητικά προβλήματα. Για τη βιωματική προσέγγιση ο δάσκαλος μπορεί να αξιοποιεί και άλλες σχολικές δραστηριότητες όπως το θεατρικό παιχνίδι, το παιχνίδι και η παρατήρηση στην ύπαιθρο με την ευκαιρία εκδρομών, τις επισκέψεις σε μουσεία Επιστημών και Τεχνολογίας κλπ.</a:t>
            </a:r>
          </a:p>
        </p:txBody>
      </p:sp>
    </p:spTree>
    <p:extLst>
      <p:ext uri="{BB962C8B-B14F-4D97-AF65-F5344CB8AC3E}">
        <p14:creationId xmlns:p14="http://schemas.microsoft.com/office/powerpoint/2010/main" val="264361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18242" y="1011726"/>
            <a:ext cx="10972800" cy="4525963"/>
          </a:xfrm>
        </p:spPr>
        <p:txBody>
          <a:bodyPr/>
          <a:lstStyle/>
          <a:p>
            <a:pPr marL="0" indent="0">
              <a:buNone/>
            </a:pPr>
            <a:r>
              <a:rPr lang="el-GR" sz="3600" dirty="0"/>
              <a:t>Βασική προϋπόθεση για τη διδασκαλία εκτός σχολείου είναι η ασφάλεια και η προσβασιμότητα: οι εκπαιδευτικοί θα πρέπει να ελέγξουν από πριν τις συνθήκες που επικρατούν στο χώρο της εκπαιδευτικής επίσκεψης και πιο συγκεκριμένα την ύπαρξη βοηθητικών μέσων για την μετακίνηση αυτών των μαθητών, όπως ράμπες για τα </a:t>
            </a:r>
            <a:r>
              <a:rPr lang="el-GR" sz="3600" dirty="0" err="1"/>
              <a:t>αμαξίδια</a:t>
            </a:r>
            <a:r>
              <a:rPr lang="el-GR" sz="3600" dirty="0"/>
              <a:t>, ανελκυστήρες αν πρόκειται για πολυώροφα κτίρια κ.λπ.</a:t>
            </a:r>
          </a:p>
          <a:p>
            <a:endParaRPr lang="el-GR" dirty="0"/>
          </a:p>
        </p:txBody>
      </p:sp>
    </p:spTree>
    <p:extLst>
      <p:ext uri="{BB962C8B-B14F-4D97-AF65-F5344CB8AC3E}">
        <p14:creationId xmlns:p14="http://schemas.microsoft.com/office/powerpoint/2010/main" val="32833863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Προσαρμογές στο εργαστήριο</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3600" dirty="0" smtClean="0"/>
              <a:t>Τα </a:t>
            </a:r>
            <a:r>
              <a:rPr lang="el-GR" sz="3600" dirty="0"/>
              <a:t>μαθήματα αυτά διαφέρουν από τα άλλα μαθήματα, αφού το περιεχόμενό τους αφορά τον «πραγματικό κόσμο». Οι επιδείξεις και τα πειράματα, η μελέτη υλικών, φυτών, ζώων, οι χημικές αντιδράσεις, η μέτρηση του ηλεκτρικού ρεύματος κ.λπ. επιτρέπουν στα παιδιά να εξερευνήσουν το περιβάλλον τους και να </a:t>
            </a:r>
            <a:r>
              <a:rPr lang="el-GR" sz="3600" dirty="0" err="1"/>
              <a:t>αλληλεπιδράσουν</a:t>
            </a:r>
            <a:r>
              <a:rPr lang="el-GR" sz="3600" dirty="0"/>
              <a:t> άμεσα με αυτό.</a:t>
            </a:r>
          </a:p>
        </p:txBody>
      </p:sp>
    </p:spTree>
    <p:extLst>
      <p:ext uri="{BB962C8B-B14F-4D97-AF65-F5344CB8AC3E}">
        <p14:creationId xmlns:p14="http://schemas.microsoft.com/office/powerpoint/2010/main" val="22803167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36349" y="948351"/>
            <a:ext cx="10972800" cy="4525963"/>
          </a:xfrm>
        </p:spPr>
        <p:txBody>
          <a:bodyPr>
            <a:normAutofit lnSpcReduction="10000"/>
          </a:bodyPr>
          <a:lstStyle/>
          <a:p>
            <a:pPr marL="0" indent="0">
              <a:buNone/>
            </a:pPr>
            <a:r>
              <a:rPr lang="el-GR" sz="3600" dirty="0"/>
              <a:t>Η πρακτική εργασία προσφέρει εμπειρίες, όπως ο χειρισμός συσκευών και δειγμάτων, η ώθηση, η έλξη, το ζύγισμα και η μετάγγιση υγρών, το ζέσταμα, το κρύωμα, και ικανοποίηση από την επιτυχημένη διεξαγωγή του πειράματος και τη σύνδεση με τη θεωρία. </a:t>
            </a:r>
            <a:endParaRPr lang="el-GR" sz="3600" dirty="0" smtClean="0"/>
          </a:p>
          <a:p>
            <a:pPr marL="0" indent="0">
              <a:buNone/>
            </a:pPr>
            <a:r>
              <a:rPr lang="el-GR" sz="3600" dirty="0" smtClean="0"/>
              <a:t>Η </a:t>
            </a:r>
            <a:r>
              <a:rPr lang="el-GR" sz="3600" dirty="0"/>
              <a:t>πραγματοποίηση πειραμάτων εκ μέρους των μαθητών συμβάλει στην εκμάθηση εννοιών των φυσικών επιστημών.</a:t>
            </a:r>
          </a:p>
        </p:txBody>
      </p:sp>
    </p:spTree>
    <p:extLst>
      <p:ext uri="{BB962C8B-B14F-4D97-AF65-F5344CB8AC3E}">
        <p14:creationId xmlns:p14="http://schemas.microsoft.com/office/powerpoint/2010/main" val="27519442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72150" y="1038887"/>
            <a:ext cx="10972800" cy="4525963"/>
          </a:xfrm>
        </p:spPr>
        <p:txBody>
          <a:bodyPr>
            <a:normAutofit lnSpcReduction="10000"/>
          </a:bodyPr>
          <a:lstStyle/>
          <a:p>
            <a:pPr marL="0" indent="0">
              <a:buNone/>
            </a:pPr>
            <a:r>
              <a:rPr lang="el-GR" sz="3200" dirty="0" smtClean="0"/>
              <a:t>Οι εκπαιδευτικοί μπορούν να εφαρμόσουν εναλλακτικές διαδικασίες στα επί μέρους στάδια διεξαγωγής των εργαστηριακών ασκήσεων, για να υπερνικηθούν οι δυσκολίες κατά την πρόσβαση των μαθητών με κινητικά προβλήματα στις διάφορες δραστηριότητες και να μπορούν ε να συμμετέχουν σε ομάδες εργασίας. </a:t>
            </a:r>
          </a:p>
          <a:p>
            <a:pPr marL="0" indent="0">
              <a:buNone/>
            </a:pPr>
            <a:r>
              <a:rPr lang="el-GR" sz="3200" dirty="0" smtClean="0"/>
              <a:t>Επίσης μπορούν να δίνουν περισσότερο χρόνο στους μαθητές με κινητικά προβλήματα για να ολοκληρώσουν τις απαιτούμενες δραστηριότητες.</a:t>
            </a:r>
            <a:endParaRPr lang="el-GR" sz="3200" dirty="0"/>
          </a:p>
        </p:txBody>
      </p:sp>
    </p:spTree>
    <p:extLst>
      <p:ext uri="{BB962C8B-B14F-4D97-AF65-F5344CB8AC3E}">
        <p14:creationId xmlns:p14="http://schemas.microsoft.com/office/powerpoint/2010/main" val="14538567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44579" y="712961"/>
            <a:ext cx="10972800" cy="5570143"/>
          </a:xfrm>
        </p:spPr>
        <p:txBody>
          <a:bodyPr>
            <a:noAutofit/>
          </a:bodyPr>
          <a:lstStyle/>
          <a:p>
            <a:pPr marL="0" indent="0">
              <a:buNone/>
            </a:pPr>
            <a:r>
              <a:rPr lang="el-GR" sz="3200" dirty="0"/>
              <a:t>Σε περίπτωση που υπάρχει και άλλος εκπαιδευτικός στο εργαστήριο τα παιδιά μπορεί να διευκολυνθούν για την πρόσβαση τους στα διάφορα όργανα ή τα αντικείμενα όπως επίσης και κατά τον χειρισμό των αντίστοιχων οργάνων. </a:t>
            </a:r>
            <a:endParaRPr lang="el-GR" sz="3200" dirty="0" smtClean="0"/>
          </a:p>
          <a:p>
            <a:pPr marL="0" indent="0">
              <a:buNone/>
            </a:pPr>
            <a:r>
              <a:rPr lang="el-GR" sz="3200" dirty="0" smtClean="0"/>
              <a:t>Οι </a:t>
            </a:r>
            <a:r>
              <a:rPr lang="el-GR" sz="3200" dirty="0"/>
              <a:t>εκπαιδευτικοί μπορούν να ενισχύουν θετικά τους μαθητές με κινητικά προβλήματα όταν μπορούν να πραγματοποιήσουν μόνοι τους τις διάφορες δραστηριότητες και να σχεδιάζουν τις διδακτικές πρακτικές έτσι ώστε να μην χάνουν την έναρξη της διδασκαλίας εξαιτίας των δυσκολιών που εμφανίζουν κατά τις μετακινήσεις τους.</a:t>
            </a:r>
          </a:p>
        </p:txBody>
      </p:sp>
    </p:spTree>
    <p:extLst>
      <p:ext uri="{BB962C8B-B14F-4D97-AF65-F5344CB8AC3E}">
        <p14:creationId xmlns:p14="http://schemas.microsoft.com/office/powerpoint/2010/main" val="26945430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90669" y="1129421"/>
            <a:ext cx="10972800" cy="4525963"/>
          </a:xfrm>
        </p:spPr>
        <p:txBody>
          <a:bodyPr>
            <a:normAutofit/>
          </a:bodyPr>
          <a:lstStyle/>
          <a:p>
            <a:pPr marL="0" indent="0">
              <a:buNone/>
            </a:pPr>
            <a:r>
              <a:rPr lang="el-GR" sz="3600" dirty="0"/>
              <a:t>Όσον αφορά τη δυνατότητα των μαθητών με κινητικά προβλήματα να συμμετέχουν στις πειραματικές διαδικασίες που πραγματοποιούνται στα εργαστήρια, οι εφαρμογές της «υποστηρικτικής τεχνολογίας», όπως υπολογιστές, συσκευές εξομοίωσης κ.ά. μπορούν να τους βοηθήσουν για να ξεπεράσουν τις δυσκολίες που συναντούν κατά την εκτέλεση των πειραμάτων.</a:t>
            </a:r>
          </a:p>
        </p:txBody>
      </p:sp>
    </p:spTree>
    <p:extLst>
      <p:ext uri="{BB962C8B-B14F-4D97-AF65-F5344CB8AC3E}">
        <p14:creationId xmlns:p14="http://schemas.microsoft.com/office/powerpoint/2010/main" val="27390332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dirty="0"/>
              <a:t>Τ</a:t>
            </a:r>
            <a:r>
              <a:rPr lang="el-GR" sz="3600" dirty="0" smtClean="0"/>
              <a:t>α όργανα και οι συσκευές που χρησιμοποιούνται για την εκτέλεση των εργαστηριακών ασκήσεων πρέπει</a:t>
            </a:r>
            <a:r>
              <a:rPr lang="en-US" sz="3600" dirty="0" smtClean="0"/>
              <a:t>:</a:t>
            </a:r>
            <a:endParaRPr lang="el-GR" sz="3600" dirty="0"/>
          </a:p>
        </p:txBody>
      </p:sp>
      <p:sp>
        <p:nvSpPr>
          <p:cNvPr id="3" name="Θέση περιεχομένου 2"/>
          <p:cNvSpPr>
            <a:spLocks noGrp="1"/>
          </p:cNvSpPr>
          <p:nvPr>
            <p:ph idx="1"/>
          </p:nvPr>
        </p:nvSpPr>
        <p:spPr>
          <a:xfrm>
            <a:off x="576404" y="1636415"/>
            <a:ext cx="10972800" cy="4525963"/>
          </a:xfrm>
        </p:spPr>
        <p:txBody>
          <a:bodyPr/>
          <a:lstStyle/>
          <a:p>
            <a:r>
              <a:rPr lang="el-GR" sz="2800" dirty="0" smtClean="0"/>
              <a:t>να λειτουργούν </a:t>
            </a:r>
            <a:r>
              <a:rPr lang="el-GR" sz="2800" dirty="0"/>
              <a:t>με ηλεκτρονικά μέσα και λιγότερο με μηχανικά, όπως για παράδειγμα οι ηλεκτρονικές ζυγαριές αντί των ζυγαριών με σταθμά, </a:t>
            </a:r>
            <a:endParaRPr lang="en-US" sz="2800" dirty="0"/>
          </a:p>
          <a:p>
            <a:r>
              <a:rPr lang="el-GR" sz="2800" dirty="0" smtClean="0"/>
              <a:t> να είναι </a:t>
            </a:r>
            <a:r>
              <a:rPr lang="el-GR" sz="2800" dirty="0"/>
              <a:t>εγκατεστημένα σε μέρη του εργαστηρίου που είναι εύκολα </a:t>
            </a:r>
            <a:r>
              <a:rPr lang="el-GR" sz="2800" dirty="0" err="1"/>
              <a:t>προσβάσιμα</a:t>
            </a:r>
            <a:r>
              <a:rPr lang="el-GR" sz="2800" dirty="0"/>
              <a:t> από τους μαθητές με κινητικά προβλήματα, </a:t>
            </a:r>
          </a:p>
          <a:p>
            <a:r>
              <a:rPr lang="el-GR" sz="2800" dirty="0" smtClean="0"/>
              <a:t>να έχουν </a:t>
            </a:r>
            <a:r>
              <a:rPr lang="el-GR" sz="2800" dirty="0"/>
              <a:t>μεγάλες διαστάσεις τα τμήματά τους που λειτουργούν χειροκίνητα, όπως π.χ. οι διακόπτες λειτουργίας, τα ποτενσιόμετρα κ.λπ., </a:t>
            </a:r>
            <a:endParaRPr lang="el-GR" sz="2800" dirty="0" smtClean="0"/>
          </a:p>
          <a:p>
            <a:r>
              <a:rPr lang="el-GR" sz="2800" dirty="0" smtClean="0"/>
              <a:t>να </a:t>
            </a:r>
            <a:r>
              <a:rPr lang="el-GR" sz="2800" dirty="0"/>
              <a:t>έχουν μικρή ένταση ρεύματος αν η λειτουργία τους στηρίζεται στο ηλεκτρικό ρεύμα για να αποφεύγεται ο κίνδυνος της ηλεκτροπληξίας.</a:t>
            </a:r>
          </a:p>
        </p:txBody>
      </p:sp>
    </p:spTree>
    <p:extLst>
      <p:ext uri="{BB962C8B-B14F-4D97-AF65-F5344CB8AC3E}">
        <p14:creationId xmlns:p14="http://schemas.microsoft.com/office/powerpoint/2010/main" val="4243298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a:xfrm>
            <a:off x="645814" y="1089450"/>
            <a:ext cx="10972800" cy="3781314"/>
          </a:xfrm>
        </p:spPr>
        <p:txBody>
          <a:bodyPr/>
          <a:lstStyle/>
          <a:p>
            <a:r>
              <a:rPr lang="el-GR" b="0" dirty="0">
                <a:solidFill>
                  <a:schemeClr val="tx1"/>
                </a:solidFill>
              </a:rPr>
              <a:t>Οι γονείς, με τη βοήθεια των ειδικών παιδαγωγών και της διεπιστημονικής ομάδας, πρέπει αφενός να  θέτουν τους στόχους, αφετέρου να επιλέγουν το προσφορότερο σχολικό περιβάλλον</a:t>
            </a:r>
          </a:p>
        </p:txBody>
      </p:sp>
    </p:spTree>
    <p:extLst>
      <p:ext uri="{BB962C8B-B14F-4D97-AF65-F5344CB8AC3E}">
        <p14:creationId xmlns:p14="http://schemas.microsoft.com/office/powerpoint/2010/main" val="5365167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63097" y="1129421"/>
            <a:ext cx="10972800" cy="4525963"/>
          </a:xfrm>
        </p:spPr>
        <p:txBody>
          <a:bodyPr>
            <a:normAutofit/>
          </a:bodyPr>
          <a:lstStyle/>
          <a:p>
            <a:pPr marL="0" indent="0">
              <a:buNone/>
            </a:pPr>
            <a:r>
              <a:rPr lang="el-GR" sz="4000" dirty="0"/>
              <a:t>Γενικότερα όλη η επίπλωση του εργαστηρίου, καρέκλες, ντουλάπια κ.λπ. θα πρέπει να ρυθμιστούν με τέτοιο τρόπο έτσι ώστε οι μαθητές που χειρίζονται </a:t>
            </a:r>
            <a:r>
              <a:rPr lang="el-GR" sz="4000" dirty="0" err="1"/>
              <a:t>αμαξίδια</a:t>
            </a:r>
            <a:r>
              <a:rPr lang="el-GR" sz="4000" dirty="0"/>
              <a:t> να μετακινούνται ανάμεσα τους άνετα και να έχουν πρόσβαση στους διάφορους χώρους του εργαστηρίου</a:t>
            </a:r>
          </a:p>
        </p:txBody>
      </p:sp>
    </p:spTree>
    <p:extLst>
      <p:ext uri="{BB962C8B-B14F-4D97-AF65-F5344CB8AC3E}">
        <p14:creationId xmlns:p14="http://schemas.microsoft.com/office/powerpoint/2010/main" val="2735251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45814" y="613373"/>
            <a:ext cx="10972800" cy="5380021"/>
          </a:xfrm>
        </p:spPr>
        <p:txBody>
          <a:bodyPr>
            <a:noAutofit/>
          </a:bodyPr>
          <a:lstStyle/>
          <a:p>
            <a:pPr marL="0" indent="0">
              <a:buNone/>
            </a:pPr>
            <a:r>
              <a:rPr lang="el-GR" sz="3600" dirty="0"/>
              <a:t>Οι μαθητές μπορούν μαζί με τους εκπαιδευτικούς να επισκεφθούν το εργαστήριο από πριν και να επιλέξουν τη θέση όπου θα εργαστούν, να τοποθετήσουν και να δοκιμάσουν τα βοηθήματα και γενικότερα να εξοικειωθούν με το χώρο και τις συσκευές. </a:t>
            </a:r>
            <a:endParaRPr lang="el-GR" sz="3600" dirty="0" smtClean="0"/>
          </a:p>
          <a:p>
            <a:pPr marL="0" indent="0">
              <a:buNone/>
            </a:pPr>
            <a:r>
              <a:rPr lang="el-GR" sz="3600" dirty="0" smtClean="0"/>
              <a:t>Δεν </a:t>
            </a:r>
            <a:r>
              <a:rPr lang="el-GR" sz="3600" dirty="0"/>
              <a:t>θα πρέπει να μένουν μόνοι τους στο εργαστήριο, ενώ πρέπει να μελετώνται τα μέτρα ασφάλειας και προστασίας από ηλεκτροπληξία, φωτιά και εγκαύματα και να εφαρμόζονται αυστηρά.</a:t>
            </a:r>
          </a:p>
        </p:txBody>
      </p:sp>
    </p:spTree>
    <p:extLst>
      <p:ext uri="{BB962C8B-B14F-4D97-AF65-F5344CB8AC3E}">
        <p14:creationId xmlns:p14="http://schemas.microsoft.com/office/powerpoint/2010/main" val="37826572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b="1" dirty="0" smtClean="0"/>
              <a:t>Μουσική</a:t>
            </a:r>
            <a:endParaRPr lang="el-GR" dirty="0"/>
          </a:p>
        </p:txBody>
      </p:sp>
      <p:sp>
        <p:nvSpPr>
          <p:cNvPr id="5" name="Θέση περιεχομένου 4"/>
          <p:cNvSpPr>
            <a:spLocks noGrp="1"/>
          </p:cNvSpPr>
          <p:nvPr>
            <p:ph idx="1"/>
          </p:nvPr>
        </p:nvSpPr>
        <p:spPr>
          <a:xfrm>
            <a:off x="790669" y="1337650"/>
            <a:ext cx="10972800" cy="4525963"/>
          </a:xfrm>
        </p:spPr>
        <p:txBody>
          <a:bodyPr>
            <a:noAutofit/>
          </a:bodyPr>
          <a:lstStyle/>
          <a:p>
            <a:pPr marL="0" indent="0">
              <a:buNone/>
            </a:pPr>
            <a:r>
              <a:rPr lang="el-GR" sz="3600" dirty="0" smtClean="0"/>
              <a:t>Η </a:t>
            </a:r>
            <a:r>
              <a:rPr lang="el-GR" sz="3600" dirty="0"/>
              <a:t>διδασκαλία της Μουσικής σε μαθητές με πιθανά προβλήματα ακοής, φώνησης και άρθρωσης του λόγου παρουσιάζει δυσκολίες και απαιτεί προσαρμογές, ανάλογα με τις ιδιαιτερότητες του κάθε παιδιού. Μπορεί να περιλαμβάνει ακρόαση μουσικής, εκπαίδευση στο τραγούδι ή στο παίξιμο απλών μουσικών οργάνων. Η συμμετοχή στη χορωδία αυξάνει την αυτοπεποίθηση των μαθητών και ενισχύει τη σχέση με τους συμμαθητές τους.</a:t>
            </a:r>
          </a:p>
          <a:p>
            <a:pPr marL="0" indent="0" hangingPunct="0">
              <a:buNone/>
            </a:pPr>
            <a:r>
              <a:rPr lang="en-US" sz="3600" b="1" dirty="0"/>
              <a:t> </a:t>
            </a:r>
            <a:endParaRPr lang="el-GR" sz="3600" dirty="0"/>
          </a:p>
          <a:p>
            <a:endParaRPr lang="el-GR" sz="3600" dirty="0"/>
          </a:p>
        </p:txBody>
      </p:sp>
    </p:spTree>
    <p:extLst>
      <p:ext uri="{BB962C8B-B14F-4D97-AF65-F5344CB8AC3E}">
        <p14:creationId xmlns:p14="http://schemas.microsoft.com/office/powerpoint/2010/main" val="31863041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Φυσική Αγωγή</a:t>
            </a:r>
            <a:endParaRPr lang="el-GR" dirty="0"/>
          </a:p>
        </p:txBody>
      </p:sp>
      <p:sp>
        <p:nvSpPr>
          <p:cNvPr id="3" name="Θέση περιεχομένου 2"/>
          <p:cNvSpPr>
            <a:spLocks noGrp="1"/>
          </p:cNvSpPr>
          <p:nvPr>
            <p:ph idx="1"/>
          </p:nvPr>
        </p:nvSpPr>
        <p:spPr>
          <a:xfrm>
            <a:off x="754456" y="1536826"/>
            <a:ext cx="10972800" cy="4525963"/>
          </a:xfrm>
        </p:spPr>
        <p:txBody>
          <a:bodyPr>
            <a:normAutofit fontScale="92500" lnSpcReduction="10000"/>
          </a:bodyPr>
          <a:lstStyle/>
          <a:p>
            <a:pPr marL="0" indent="0" hangingPunct="0">
              <a:buNone/>
            </a:pPr>
            <a:r>
              <a:rPr lang="el-GR" sz="3200" dirty="0" smtClean="0"/>
              <a:t>Σχεδόν </a:t>
            </a:r>
            <a:r>
              <a:rPr lang="el-GR" sz="3200" dirty="0"/>
              <a:t>όλοι οι μαθητές, ακόμη και εκείνοι που μετακινούνται με αναπηρικό </a:t>
            </a:r>
            <a:r>
              <a:rPr lang="el-GR" sz="3200" dirty="0" err="1"/>
              <a:t>αμαξίδιο</a:t>
            </a:r>
            <a:r>
              <a:rPr lang="el-GR" sz="3200" dirty="0"/>
              <a:t>, είναι σε θέση να έχουν κάποια φυσική δραστηριότητα, για το σχεδιασμό της οποίας θα ζητηθεί η γνώμη του γιατρού και του φυσικοθεραπευτή. Επιλογή αθλήματος ανάλογα με τις δυνατότητες και τις ιδιαιτερότητες του μαθητή. </a:t>
            </a:r>
            <a:endParaRPr lang="el-GR" sz="3200" dirty="0" smtClean="0"/>
          </a:p>
          <a:p>
            <a:pPr marL="0" indent="0" hangingPunct="0">
              <a:buNone/>
            </a:pPr>
            <a:r>
              <a:rPr lang="el-GR" sz="3200" dirty="0" smtClean="0"/>
              <a:t>Η </a:t>
            </a:r>
            <a:r>
              <a:rPr lang="el-GR" sz="3200" dirty="0"/>
              <a:t>συμμετοχή σε ομαδικά παιχνίδια και αθλήματα ενισχύει την αυτοπεποίθηση και την αλληλεπίδραση με τα άλλα παιδιά, αλλά πρέπει να γίνεται προσεκτική επιλογή του περιβάλλοντος και προσαρμογή των εξαρτημάτων, π.χ. μπάλες, </a:t>
            </a:r>
            <a:r>
              <a:rPr lang="el-GR" sz="3200" dirty="0" smtClean="0"/>
              <a:t>ρακέτες.</a:t>
            </a:r>
            <a:endParaRPr lang="el-GR" sz="3200" dirty="0"/>
          </a:p>
          <a:p>
            <a:pPr marL="0" indent="0">
              <a:buNone/>
            </a:pPr>
            <a:r>
              <a:rPr lang="en-US" sz="3200" b="1" dirty="0"/>
              <a:t> </a:t>
            </a:r>
            <a:endParaRPr lang="el-GR" sz="3200" dirty="0"/>
          </a:p>
          <a:p>
            <a:endParaRPr lang="el-GR" dirty="0"/>
          </a:p>
        </p:txBody>
      </p:sp>
    </p:spTree>
    <p:extLst>
      <p:ext uri="{BB962C8B-B14F-4D97-AF65-F5344CB8AC3E}">
        <p14:creationId xmlns:p14="http://schemas.microsoft.com/office/powerpoint/2010/main" val="1401767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8"/>
            <a:ext cx="10972800" cy="694083"/>
          </a:xfrm>
        </p:spPr>
        <p:txBody>
          <a:bodyPr/>
          <a:lstStyle/>
          <a:p>
            <a:r>
              <a:rPr lang="el-GR" b="1" dirty="0" smtClean="0"/>
              <a:t>Πλαστικές τέχνες</a:t>
            </a:r>
            <a:endParaRPr lang="el-GR" dirty="0"/>
          </a:p>
        </p:txBody>
      </p:sp>
      <p:sp>
        <p:nvSpPr>
          <p:cNvPr id="3" name="Θέση περιεχομένου 2"/>
          <p:cNvSpPr>
            <a:spLocks noGrp="1"/>
          </p:cNvSpPr>
          <p:nvPr>
            <p:ph idx="1"/>
          </p:nvPr>
        </p:nvSpPr>
        <p:spPr>
          <a:xfrm>
            <a:off x="609600" y="1120367"/>
            <a:ext cx="10972800" cy="5253273"/>
          </a:xfrm>
        </p:spPr>
        <p:txBody>
          <a:bodyPr>
            <a:noAutofit/>
          </a:bodyPr>
          <a:lstStyle/>
          <a:p>
            <a:pPr marL="0" indent="0">
              <a:buNone/>
            </a:pPr>
            <a:r>
              <a:rPr lang="el-GR" sz="3600" dirty="0" smtClean="0"/>
              <a:t>Η </a:t>
            </a:r>
            <a:r>
              <a:rPr lang="el-GR" sz="3600" dirty="0"/>
              <a:t>διδασκαλία των πλαστικών τεχνών καλλιεργεί τη λεπτή κινητικότητα, συμβάλλει στη βελτίωση της γραφής, στην ενδυνάμωση της αυτοπεποίθησης και επιτρέπει την καλλιτεχνική έκφραση. Οι κινητικές δυσκολίες δεν πρέπει να καθιστούν απαγορευτική τη διδασκαλία αυτού του μαθήματος, αλλά πρέπει να κινητοποιούν την ευρηματικότητα των διδασκόντων, ώστε, με τις κατάλληλες προσαρμογές, να επιτυγχάνεται η συμμετοχή και </a:t>
            </a:r>
            <a:r>
              <a:rPr lang="el-GR" sz="3600" b="1" dirty="0"/>
              <a:t>η παραγωγή εφαρμογών </a:t>
            </a:r>
            <a:r>
              <a:rPr lang="el-GR" sz="3600" dirty="0"/>
              <a:t>από τους μαθητές αυτούς. </a:t>
            </a:r>
          </a:p>
        </p:txBody>
      </p:sp>
    </p:spTree>
    <p:extLst>
      <p:ext uri="{BB962C8B-B14F-4D97-AF65-F5344CB8AC3E}">
        <p14:creationId xmlns:p14="http://schemas.microsoft.com/office/powerpoint/2010/main" val="24555121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27707" y="577159"/>
            <a:ext cx="10972800" cy="5687839"/>
          </a:xfrm>
        </p:spPr>
        <p:txBody>
          <a:bodyPr>
            <a:noAutofit/>
          </a:bodyPr>
          <a:lstStyle/>
          <a:p>
            <a:pPr marL="0" indent="0">
              <a:buNone/>
            </a:pPr>
            <a:r>
              <a:rPr lang="el-GR" sz="3200" dirty="0"/>
              <a:t>Οι δυσκολίες αφορούν τη στάση του σώματος, τη χρήση των άνω άκρων,  τη χωρική αντίληψη και την ικανότητα συντονισμού και διαδοχής των απαραίτητων κινήσεων για την εκτέλεση μιας πράξης.  </a:t>
            </a:r>
            <a:endParaRPr lang="el-GR" sz="3200" dirty="0" smtClean="0"/>
          </a:p>
          <a:p>
            <a:pPr marL="0" indent="0">
              <a:buNone/>
            </a:pPr>
            <a:r>
              <a:rPr lang="el-GR" sz="3200" dirty="0" smtClean="0"/>
              <a:t>Η </a:t>
            </a:r>
            <a:r>
              <a:rPr lang="el-GR" sz="3200" dirty="0"/>
              <a:t>στάση του σώματος επηρεάζεται από την παράλυση και τις διαταραχές του μυϊκού τόνου, από  κηδεμόνες ή άλλα μηχανήματα που διατηρούν το σώμα σε οριζόντια ή κάθετη θέση, εμποδίζοντας την άνετη εκτέλεση λεπτών κινήσεων, και από τυχόν δυσκολία του ατόμου να κρατήσει σε όρθια θέση το κεφάλι του, με αποτέλεσμα τον περιορισμό του οπτικού πεδίου και της αντίληψης του προσφερόμενου χώρου. </a:t>
            </a:r>
          </a:p>
        </p:txBody>
      </p:sp>
    </p:spTree>
    <p:extLst>
      <p:ext uri="{BB962C8B-B14F-4D97-AF65-F5344CB8AC3E}">
        <p14:creationId xmlns:p14="http://schemas.microsoft.com/office/powerpoint/2010/main" val="25044044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00135" y="495679"/>
            <a:ext cx="10972800" cy="5714998"/>
          </a:xfrm>
        </p:spPr>
        <p:txBody>
          <a:bodyPr>
            <a:noAutofit/>
          </a:bodyPr>
          <a:lstStyle/>
          <a:p>
            <a:pPr marL="0" indent="0">
              <a:buNone/>
            </a:pPr>
            <a:r>
              <a:rPr lang="el-GR" sz="3600" dirty="0"/>
              <a:t>Οι δυσκολίες κίνησης και οι ακούσιες, παρασιτικές κινήσεις των άνω άκρων διαταράσσουν τη λεπτή κινητικότητα και καθιστούν το σχέδιο διστακτικό, διακεκομμένο, ενώ το μικρό εύρος κινήσεων εμποδίζει το μαθητή να χρησιμοποιήσει όλο το προσφερόμενο πεδίο για το σχήμα του. </a:t>
            </a:r>
            <a:endParaRPr lang="el-GR" sz="3600" dirty="0" smtClean="0"/>
          </a:p>
          <a:p>
            <a:pPr marL="0" indent="0">
              <a:buNone/>
            </a:pPr>
            <a:r>
              <a:rPr lang="el-GR" sz="3600" dirty="0" smtClean="0"/>
              <a:t>Η </a:t>
            </a:r>
            <a:r>
              <a:rPr lang="el-GR" sz="3600" dirty="0"/>
              <a:t>πίεση στο εργαλείο σχεδιασμού μπορεί να είναι υπερβολικά δυνατή ή αδύναμη, ενώ κάποιοι μαθητές μπορεί να μην έχουν καν τη δυνατότητα  να κρατήσουν και να οδηγήσουν ένα εργαλείο σχεδιασμού. </a:t>
            </a:r>
          </a:p>
        </p:txBody>
      </p:sp>
    </p:spTree>
    <p:extLst>
      <p:ext uri="{BB962C8B-B14F-4D97-AF65-F5344CB8AC3E}">
        <p14:creationId xmlns:p14="http://schemas.microsoft.com/office/powerpoint/2010/main" val="27722118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99723" y="812550"/>
            <a:ext cx="10972800" cy="4525963"/>
          </a:xfrm>
        </p:spPr>
        <p:txBody>
          <a:bodyPr>
            <a:noAutofit/>
          </a:bodyPr>
          <a:lstStyle/>
          <a:p>
            <a:pPr marL="0" indent="0">
              <a:buNone/>
            </a:pPr>
            <a:r>
              <a:rPr lang="el-GR" sz="3600" dirty="0" smtClean="0"/>
              <a:t>Η </a:t>
            </a:r>
            <a:r>
              <a:rPr lang="el-GR" sz="3600" dirty="0" err="1"/>
              <a:t>δυσπραξία</a:t>
            </a:r>
            <a:r>
              <a:rPr lang="el-GR" sz="3600" dirty="0"/>
              <a:t>, η οποία ορίζεται ως ανωμαλία του σχεδιασμού και του προγραμματισμού της  κίνησης, και ιδίως η </a:t>
            </a:r>
            <a:r>
              <a:rPr lang="el-GR" sz="3600" dirty="0" err="1"/>
              <a:t>χωρο</a:t>
            </a:r>
            <a:r>
              <a:rPr lang="el-GR" sz="3600" dirty="0"/>
              <a:t>-οπτική και κατασκευαστική </a:t>
            </a:r>
            <a:r>
              <a:rPr lang="el-GR" sz="3600" dirty="0" err="1"/>
              <a:t>δυσπραξία</a:t>
            </a:r>
            <a:r>
              <a:rPr lang="el-GR" sz="3600" dirty="0"/>
              <a:t> , που προκαλεί διαταραχές στη χωρική οργάνωση, (κυρίως στη δυσδιάστατη οργάνωση) και στην ανάλυση και πλήρη κατανόηση των οπτικών πληροφοριών, οδηγεί το παιδί στην αποφυγή της γραφής, του σχεδίου, των παιχνιδιών συναρμολόγησης και κατασκευής. </a:t>
            </a:r>
          </a:p>
        </p:txBody>
      </p:sp>
    </p:spTree>
    <p:extLst>
      <p:ext uri="{BB962C8B-B14F-4D97-AF65-F5344CB8AC3E}">
        <p14:creationId xmlns:p14="http://schemas.microsoft.com/office/powerpoint/2010/main" val="23247611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7"/>
            <a:ext cx="10972800" cy="1325563"/>
          </a:xfrm>
        </p:spPr>
        <p:txBody>
          <a:bodyPr/>
          <a:lstStyle/>
          <a:p>
            <a:r>
              <a:rPr lang="el-GR" b="1" dirty="0" smtClean="0"/>
              <a:t>Προσαρμογές στην αίθουσα διδασκαλίας </a:t>
            </a:r>
            <a:br>
              <a:rPr lang="el-GR" b="1" dirty="0" smtClean="0"/>
            </a:br>
            <a:r>
              <a:rPr lang="el-GR" b="1" dirty="0" smtClean="0"/>
              <a:t>και εργαλεία  σχεδίασης</a:t>
            </a:r>
            <a:endParaRPr lang="el-GR" dirty="0"/>
          </a:p>
        </p:txBody>
      </p:sp>
      <p:sp>
        <p:nvSpPr>
          <p:cNvPr id="3" name="Θέση περιεχομένου 2"/>
          <p:cNvSpPr>
            <a:spLocks noGrp="1"/>
          </p:cNvSpPr>
          <p:nvPr>
            <p:ph idx="1"/>
          </p:nvPr>
        </p:nvSpPr>
        <p:spPr>
          <a:xfrm>
            <a:off x="609600" y="1690736"/>
            <a:ext cx="10972800" cy="4525963"/>
          </a:xfrm>
        </p:spPr>
        <p:txBody>
          <a:bodyPr/>
          <a:lstStyle/>
          <a:p>
            <a:pPr marL="0" indent="0">
              <a:buNone/>
            </a:pPr>
            <a:r>
              <a:rPr lang="el-GR" sz="2800" dirty="0" smtClean="0"/>
              <a:t>Θα </a:t>
            </a:r>
            <a:r>
              <a:rPr lang="el-GR" sz="2800" dirty="0"/>
              <a:t>εξαρτηθούν, όπως προαναφέρθηκε, από τις ιδιαίτερες ανάγκες κάθε μαθητή, και μπορεί να περιλαμβάνουν ρυθμίσεις της θέσης του σώματος, της επιφάνειας εργασίας, των εργαλείων.  </a:t>
            </a:r>
            <a:endParaRPr lang="el-GR" sz="2800" dirty="0" smtClean="0"/>
          </a:p>
          <a:p>
            <a:pPr marL="0" indent="0">
              <a:buNone/>
            </a:pPr>
            <a:r>
              <a:rPr lang="el-GR" sz="2800" dirty="0" smtClean="0"/>
              <a:t>Ειδικοί </a:t>
            </a:r>
            <a:r>
              <a:rPr lang="el-GR" sz="2800" dirty="0"/>
              <a:t>εύκαμπτοι νάρθηκες  μπορούν να χρησιμοποιηθούν για τη σταθεροποίηση του χεριού, ενώ τα εργαλεία (πινέλα με διάφορες λαβές, ράβδοι, σπόγγοι, μαρκαδόροι, ρολά </a:t>
            </a:r>
            <a:r>
              <a:rPr lang="el-GR" sz="2800" dirty="0" err="1"/>
              <a:t>κλπ</a:t>
            </a:r>
            <a:r>
              <a:rPr lang="el-GR" sz="2800" dirty="0"/>
              <a:t>) προσαρμόζονται για να προσφέρουν ικανοποιητική σύλληψη, αλλά και το επιθυμητό πάχος γραμμών και χρωμάτων.  </a:t>
            </a:r>
            <a:endParaRPr lang="el-GR" sz="2800" dirty="0" smtClean="0"/>
          </a:p>
          <a:p>
            <a:pPr marL="0" indent="0">
              <a:buNone/>
            </a:pPr>
            <a:r>
              <a:rPr lang="el-GR" sz="2800" dirty="0" smtClean="0"/>
              <a:t>Τα </a:t>
            </a:r>
            <a:r>
              <a:rPr lang="el-GR" sz="2800" dirty="0"/>
              <a:t>χρώματα πρέπει να περιέχονται σε βάζα ανοιχτά και στερεωμένα, να αναμειγνύονται και να στεγνώνουν εύκολα. </a:t>
            </a:r>
          </a:p>
        </p:txBody>
      </p:sp>
    </p:spTree>
    <p:extLst>
      <p:ext uri="{BB962C8B-B14F-4D97-AF65-F5344CB8AC3E}">
        <p14:creationId xmlns:p14="http://schemas.microsoft.com/office/powerpoint/2010/main" val="23490471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27295" y="443621"/>
            <a:ext cx="10972800" cy="5622202"/>
          </a:xfrm>
        </p:spPr>
        <p:txBody>
          <a:bodyPr>
            <a:noAutofit/>
          </a:bodyPr>
          <a:lstStyle/>
          <a:p>
            <a:pPr marL="0" indent="0">
              <a:buNone/>
            </a:pPr>
            <a:r>
              <a:rPr lang="el-GR" sz="3600" dirty="0"/>
              <a:t>Ο δάσκαλος θα χρειαστεί, σε κάποιες περιπτώσεις, να καταφύγει σε κιναισθητική βοήθεια, καθοδηγώντας το χέρι του μαθητή, χωρίς αυτός να κρατά κάποιο εργαλείο, σε μια προσπάθεια προσομοίωσης των </a:t>
            </a:r>
            <a:r>
              <a:rPr lang="el-GR" sz="3600" dirty="0" err="1"/>
              <a:t>αναλόγων</a:t>
            </a:r>
            <a:r>
              <a:rPr lang="el-GR" sz="3600" dirty="0"/>
              <a:t> κινήσεων. </a:t>
            </a:r>
            <a:endParaRPr lang="el-GR" sz="3600" dirty="0" smtClean="0"/>
          </a:p>
          <a:p>
            <a:pPr marL="0" indent="0">
              <a:buNone/>
            </a:pPr>
            <a:r>
              <a:rPr lang="el-GR" sz="3600" dirty="0" smtClean="0"/>
              <a:t>Τέλος</a:t>
            </a:r>
            <a:r>
              <a:rPr lang="el-GR" sz="3600" dirty="0"/>
              <a:t>, η σύγχρονη τεχνολογία προσφέρει τη δυνατότητα καλλιτεχνικής έκφρασης και στους μαθητές με αδυναμία σχεδιασμού. Για το σκοπό αυτό θα πρέπει να διατίθενται ανάλογα προγράμματα στον υπολογιστή, σαρωτής εικόνων  και έγχρωμος εκτυπωτής.</a:t>
            </a:r>
          </a:p>
          <a:p>
            <a:endParaRPr lang="el-GR" sz="3600" dirty="0"/>
          </a:p>
        </p:txBody>
      </p:sp>
    </p:spTree>
    <p:extLst>
      <p:ext uri="{BB962C8B-B14F-4D97-AF65-F5344CB8AC3E}">
        <p14:creationId xmlns:p14="http://schemas.microsoft.com/office/powerpoint/2010/main" val="2715540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7"/>
          <p:cNvSpPr>
            <a:spLocks noGrp="1"/>
          </p:cNvSpPr>
          <p:nvPr>
            <p:ph type="title"/>
          </p:nvPr>
        </p:nvSpPr>
        <p:spPr>
          <a:xfrm>
            <a:off x="691082" y="310851"/>
            <a:ext cx="10972800" cy="1289349"/>
          </a:xfrm>
        </p:spPr>
        <p:txBody>
          <a:bodyPr>
            <a:normAutofit fontScale="90000"/>
          </a:bodyPr>
          <a:lstStyle/>
          <a:p>
            <a:r>
              <a:rPr lang="el-GR" b="1" dirty="0" smtClean="0"/>
              <a:t>Μαθητές με  κινητικά προβλήματα</a:t>
            </a:r>
            <a:br>
              <a:rPr lang="el-GR" b="1" dirty="0" smtClean="0"/>
            </a:br>
            <a:r>
              <a:rPr lang="el-GR" b="1" dirty="0" smtClean="0"/>
              <a:t>Σχολική ετοιμότητα</a:t>
            </a:r>
            <a:endParaRPr lang="el-GR" dirty="0"/>
          </a:p>
        </p:txBody>
      </p:sp>
      <p:sp>
        <p:nvSpPr>
          <p:cNvPr id="9" name="Θέση περιεχομένου 8"/>
          <p:cNvSpPr>
            <a:spLocks noGrp="1"/>
          </p:cNvSpPr>
          <p:nvPr>
            <p:ph idx="1"/>
          </p:nvPr>
        </p:nvSpPr>
        <p:spPr>
          <a:xfrm>
            <a:off x="600546" y="2052874"/>
            <a:ext cx="10972800" cy="3551221"/>
          </a:xfrm>
        </p:spPr>
        <p:txBody>
          <a:bodyPr>
            <a:normAutofit/>
          </a:bodyPr>
          <a:lstStyle/>
          <a:p>
            <a:pPr marL="0" indent="0">
              <a:buNone/>
            </a:pPr>
            <a:r>
              <a:rPr lang="el-GR" sz="3600" dirty="0" smtClean="0"/>
              <a:t>Η </a:t>
            </a:r>
            <a:r>
              <a:rPr lang="el-GR" sz="3600" dirty="0"/>
              <a:t>σχολική ετοιμότητα είναι μια έννοια αμφίσημη και όχι μονόπλευρη: πόσο έτοιμος είναι ο  μαθητής να προσαρμοσθεί στο σχολείο, αλλά και το σχολείο να υποδεχθεί το μαθητή και να αποτελέσει το ιδανικό πλαίσιο αλληλεπίδρασής του με τους δασκάλους και τους συμμαθητές.</a:t>
            </a:r>
          </a:p>
        </p:txBody>
      </p:sp>
    </p:spTree>
    <p:extLst>
      <p:ext uri="{BB962C8B-B14F-4D97-AF65-F5344CB8AC3E}">
        <p14:creationId xmlns:p14="http://schemas.microsoft.com/office/powerpoint/2010/main" val="38707110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Μέθοδοι αξιολόγησης</a:t>
            </a:r>
            <a:endParaRPr lang="el-GR" dirty="0"/>
          </a:p>
        </p:txBody>
      </p:sp>
      <p:sp>
        <p:nvSpPr>
          <p:cNvPr id="3" name="Θέση περιεχομένου 2"/>
          <p:cNvSpPr>
            <a:spLocks noGrp="1"/>
          </p:cNvSpPr>
          <p:nvPr>
            <p:ph idx="1"/>
          </p:nvPr>
        </p:nvSpPr>
        <p:spPr>
          <a:xfrm>
            <a:off x="700135" y="1406851"/>
            <a:ext cx="10972800" cy="4767614"/>
          </a:xfrm>
        </p:spPr>
        <p:txBody>
          <a:bodyPr>
            <a:noAutofit/>
          </a:bodyPr>
          <a:lstStyle/>
          <a:p>
            <a:pPr marL="0" indent="0">
              <a:buNone/>
            </a:pPr>
            <a:r>
              <a:rPr lang="el-GR" sz="2800" dirty="0" smtClean="0"/>
              <a:t>Η </a:t>
            </a:r>
            <a:r>
              <a:rPr lang="el-GR" sz="2800" dirty="0"/>
              <a:t>ανάπτυξη μεθόδων αξιολόγησης της επίδοσης των παιδιών με ειδικές εκπαιδευτικές ανάγκες αποτελεί αντικείμενο έρευνας και μελέτης τα τελευταία χρόνια. </a:t>
            </a:r>
            <a:endParaRPr lang="el-GR" sz="2800" dirty="0" smtClean="0"/>
          </a:p>
          <a:p>
            <a:pPr marL="0" indent="0">
              <a:buNone/>
            </a:pPr>
            <a:r>
              <a:rPr lang="el-GR" sz="2800" dirty="0" smtClean="0"/>
              <a:t>Ειδικότερα </a:t>
            </a:r>
            <a:r>
              <a:rPr lang="el-GR" sz="2800" dirty="0"/>
              <a:t>όσον αφορά την αξιολόγηση της επίδοσης των μαθητών με κινητικά προβλήματα, οι εκπαιδευτικοί μπορούν να τους δίνουν περισσότερο χρόνο για να ολοκληρώσουν τις εργασίες τους, να δίνουν μόνο προφορικές ή γραπτές εξετάσεις ανάλογα με τις κινητικές δυσλειτουργίες που παρουσιάζουν, να τους δίνεται η δυνατότητα να μαγνητοφωνούν τις απαντήσεις τους ή να τις υπαγορεύουν στους εκπαιδευτικούς ή να τις γράφουν με τη βοήθεια επεξεργαστή κειμένου.</a:t>
            </a:r>
          </a:p>
        </p:txBody>
      </p:sp>
    </p:spTree>
    <p:extLst>
      <p:ext uri="{BB962C8B-B14F-4D97-AF65-F5344CB8AC3E}">
        <p14:creationId xmlns:p14="http://schemas.microsoft.com/office/powerpoint/2010/main" val="31875176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26883" y="1075101"/>
            <a:ext cx="10972800" cy="3605542"/>
          </a:xfrm>
        </p:spPr>
        <p:txBody>
          <a:bodyPr>
            <a:normAutofit/>
          </a:bodyPr>
          <a:lstStyle/>
          <a:p>
            <a:pPr marL="0" indent="0">
              <a:buNone/>
            </a:pPr>
            <a:r>
              <a:rPr lang="el-GR" sz="4000" dirty="0"/>
              <a:t>Ο</a:t>
            </a:r>
            <a:r>
              <a:rPr lang="el-GR" sz="4000" dirty="0" smtClean="0"/>
              <a:t>ι </a:t>
            </a:r>
            <a:r>
              <a:rPr lang="el-GR" sz="4000" dirty="0"/>
              <a:t>εκπαιδευτικοί μπορούν να χρησιμοποιούν εναλλακτικούς τρόπους αξιολόγησης όπως είναι ο φάκελος εργασιών των μαθητών ο οποίος περιέχει τις εργασίες που πραγματοποίησαν μόνοι τους ή σε συνεργασία με άλλα παιδιά. </a:t>
            </a:r>
          </a:p>
        </p:txBody>
      </p:sp>
    </p:spTree>
    <p:extLst>
      <p:ext uri="{BB962C8B-B14F-4D97-AF65-F5344CB8AC3E}">
        <p14:creationId xmlns:p14="http://schemas.microsoft.com/office/powerpoint/2010/main" val="28823416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29316743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1981200" y="1340769"/>
            <a:ext cx="8229600" cy="3168352"/>
          </a:xfrm>
        </p:spPr>
        <p:txBody>
          <a:bodyPr>
            <a:normAutofit/>
          </a:bodyPr>
          <a:lstStyle/>
          <a:p>
            <a:r>
              <a:rPr lang="el-GR" sz="2000" dirty="0"/>
              <a:t>Το παρόν εκπαιδευτικό υλικό έχει αναπτυχθεί </a:t>
            </a:r>
            <a:r>
              <a:rPr lang="el-GR" sz="2000" dirty="0" err="1"/>
              <a:t>στ</a:t>
            </a:r>
            <a:r>
              <a:rPr lang="en-US" sz="2000" dirty="0"/>
              <a:t>o</a:t>
            </a:r>
            <a:r>
              <a:rPr lang="el-GR" sz="2000" dirty="0"/>
              <a:t> </a:t>
            </a:r>
            <a:r>
              <a:rPr lang="el-GR" sz="2000" dirty="0" err="1"/>
              <a:t>πλαίσι</a:t>
            </a:r>
            <a:r>
              <a:rPr lang="en-US" sz="2000" dirty="0"/>
              <a:t>o</a:t>
            </a:r>
            <a:r>
              <a:rPr lang="el-GR" sz="2000" dirty="0"/>
              <a:t> του εκπαιδευτικού έργου του διδάσκοντα.</a:t>
            </a:r>
            <a:endParaRPr lang="en-US" sz="2000" dirty="0"/>
          </a:p>
          <a:p>
            <a:r>
              <a:rPr lang="el-GR" sz="2000" dirty="0"/>
              <a:t>Το έργο «</a:t>
            </a:r>
            <a:r>
              <a:rPr lang="el-GR" sz="2000" b="1" dirty="0"/>
              <a:t>Ανοικτά Ακαδημαϊκά Μαθήματα στο Πανεπιστήμιο Αθηνών</a:t>
            </a:r>
            <a:r>
              <a:rPr lang="el-GR" sz="2000" dirty="0"/>
              <a:t>» έχει χρηματοδοτήσει μόνο την αναδιαμόρφωση του εκπαιδευτικού υλικού. </a:t>
            </a:r>
            <a:endParaRPr lang="en-US" sz="2000" dirty="0"/>
          </a:p>
          <a:p>
            <a:r>
              <a:rPr lang="el-GR" sz="2000" dirty="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3672" y="4653136"/>
            <a:ext cx="5501640" cy="1386840"/>
          </a:xfrm>
          <a:prstGeom prst="rect">
            <a:avLst/>
          </a:prstGeom>
        </p:spPr>
      </p:pic>
    </p:spTree>
    <p:extLst>
      <p:ext uri="{BB962C8B-B14F-4D97-AF65-F5344CB8AC3E}">
        <p14:creationId xmlns:p14="http://schemas.microsoft.com/office/powerpoint/2010/main" val="199910494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2034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644093" y="800708"/>
            <a:ext cx="8928992" cy="1656184"/>
          </a:xfrm>
        </p:spPr>
        <p:txBody>
          <a:bodyPr>
            <a:noAutofit/>
          </a:bodyPr>
          <a:lstStyle/>
          <a:p>
            <a:pPr marL="0" indent="0">
              <a:buNone/>
            </a:pPr>
            <a:r>
              <a:rPr lang="el-GR" sz="2000" dirty="0"/>
              <a:t>Το 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71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631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a:p>
          <a:p>
            <a:endParaRPr lang="el-GR" dirty="0"/>
          </a:p>
          <a:p>
            <a:r>
              <a:rPr lang="el-GR" dirty="0"/>
              <a:t>Ως </a:t>
            </a:r>
            <a:r>
              <a:rPr lang="el-GR" b="1" dirty="0"/>
              <a:t>Μη Εμπορική</a:t>
            </a:r>
            <a:r>
              <a:rPr lang="el-GR" dirty="0"/>
              <a:t> ορίζεται η χρήση:</a:t>
            </a:r>
          </a:p>
          <a:p>
            <a:pPr marL="34290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τόπο</a:t>
            </a:r>
            <a:endParaRPr lang="en-US" dirty="0"/>
          </a:p>
          <a:p>
            <a:pPr marL="342900" indent="-342900">
              <a:buFont typeface="Arial" panose="020B0604020202020204" pitchFamily="34" charset="0"/>
              <a:buChar char="•"/>
            </a:pPr>
            <a:endParaRPr lang="el-GR" dirty="0"/>
          </a:p>
          <a:p>
            <a:r>
              <a:rPr lang="el-GR" dirty="0"/>
              <a:t>Ο δικαιούχος μπορεί να παρέχει στον αδειοδόχο ξεχωριστή άδεια να χρησιμοποιεί το έργο για εμπορική χρήση, εφόσον αυτό του ζητηθεί.</a:t>
            </a:r>
          </a:p>
        </p:txBody>
      </p:sp>
    </p:spTree>
    <p:extLst>
      <p:ext uri="{BB962C8B-B14F-4D97-AF65-F5344CB8AC3E}">
        <p14:creationId xmlns:p14="http://schemas.microsoft.com/office/powerpoint/2010/main" val="2118781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609600" y="274638"/>
            <a:ext cx="10972800" cy="1219184"/>
          </a:xfrm>
        </p:spPr>
        <p:txBody>
          <a:bodyPr>
            <a:normAutofit fontScale="90000"/>
          </a:bodyPr>
          <a:lstStyle/>
          <a:p>
            <a:r>
              <a:rPr lang="el-GR" b="1" dirty="0" smtClean="0"/>
              <a:t>Κτιριακή υποδομή, ασφάλεια  και  προσβασιμότητα των χώρων</a:t>
            </a:r>
            <a:endParaRPr lang="el-GR" dirty="0"/>
          </a:p>
        </p:txBody>
      </p:sp>
      <p:sp>
        <p:nvSpPr>
          <p:cNvPr id="4" name="Θέση περιεχομένου 3"/>
          <p:cNvSpPr>
            <a:spLocks noGrp="1"/>
          </p:cNvSpPr>
          <p:nvPr>
            <p:ph idx="1"/>
          </p:nvPr>
        </p:nvSpPr>
        <p:spPr/>
        <p:txBody>
          <a:bodyPr>
            <a:noAutofit/>
          </a:bodyPr>
          <a:lstStyle/>
          <a:p>
            <a:pPr marL="0" indent="0">
              <a:buNone/>
            </a:pPr>
            <a:r>
              <a:rPr lang="el-GR" sz="3600" dirty="0" smtClean="0"/>
              <a:t>Οι </a:t>
            </a:r>
            <a:r>
              <a:rPr lang="el-GR" sz="3600" dirty="0"/>
              <a:t>δυσκολίες πρόσβασης χρησιμεύουν ενίοτε ως προφάσεις για την άρνηση του σχολείου να δεχθεί μαθητές με κινητικά προβλήματα</a:t>
            </a:r>
            <a:r>
              <a:rPr lang="el-GR" sz="3600" i="1" dirty="0"/>
              <a:t>, </a:t>
            </a:r>
            <a:r>
              <a:rPr lang="el-GR" sz="3600" dirty="0"/>
              <a:t>αλλά «ανάπηρη είναι η στάση ζωής εκείνων που σχεδίασαν απροσπέλαστα σχολεία κι απροσπέλαστες πόλεις, με αποτέλεσμα να εμποδίζουν κάποιους συνανθρώπους μας να κινούνται στους χώρους που θέλουν και να συμμετέχουν στις δραστηριότητες που επιθυμούν» (</a:t>
            </a:r>
            <a:r>
              <a:rPr lang="el-GR" sz="3600" dirty="0" err="1"/>
              <a:t>Υπ.Ε.Π.Θ.</a:t>
            </a:r>
            <a:r>
              <a:rPr lang="el-GR" sz="3600" dirty="0"/>
              <a:t>- Π.Ι. 2002). </a:t>
            </a:r>
          </a:p>
        </p:txBody>
      </p:sp>
    </p:spTree>
    <p:extLst>
      <p:ext uri="{BB962C8B-B14F-4D97-AF65-F5344CB8AC3E}">
        <p14:creationId xmlns:p14="http://schemas.microsoft.com/office/powerpoint/2010/main" val="3472346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a:spLocks noGrp="1"/>
          </p:cNvSpPr>
          <p:nvPr>
            <p:ph idx="1"/>
          </p:nvPr>
        </p:nvSpPr>
        <p:spPr>
          <a:xfrm>
            <a:off x="591493" y="948352"/>
            <a:ext cx="10972800" cy="4525963"/>
          </a:xfrm>
        </p:spPr>
        <p:txBody>
          <a:bodyPr>
            <a:normAutofit/>
          </a:bodyPr>
          <a:lstStyle/>
          <a:p>
            <a:pPr marL="0" indent="0">
              <a:spcAft>
                <a:spcPts val="0"/>
              </a:spcAft>
              <a:buNone/>
            </a:pPr>
            <a:r>
              <a:rPr lang="el-GR" sz="3600" dirty="0" smtClean="0">
                <a:effectLst/>
                <a:ea typeface="Times New Roman" panose="02020603050405020304" pitchFamily="18" charset="0"/>
                <a:cs typeface="Arial" panose="020B0604020202020204" pitchFamily="34" charset="0"/>
              </a:rPr>
              <a:t>Βασική προϋπόθεση για τη φοίτηση των παιδιών με κινητικά προβλήματα είναι η </a:t>
            </a:r>
            <a:r>
              <a:rPr lang="el-GR" sz="3600" dirty="0" err="1" smtClean="0">
                <a:effectLst/>
                <a:ea typeface="Times New Roman" panose="02020603050405020304" pitchFamily="18" charset="0"/>
                <a:cs typeface="Arial" panose="020B0604020202020204" pitchFamily="34" charset="0"/>
              </a:rPr>
              <a:t>προσπελασιμότητα</a:t>
            </a:r>
            <a:r>
              <a:rPr lang="el-GR" sz="3600" dirty="0" smtClean="0">
                <a:effectLst/>
                <a:ea typeface="Times New Roman" panose="02020603050405020304" pitchFamily="18" charset="0"/>
                <a:cs typeface="Arial" panose="020B0604020202020204" pitchFamily="34" charset="0"/>
              </a:rPr>
              <a:t> και η ασφάλεια των σχολικών κτιρίων, αλλά και η ύπαρξη επαρκούς χώρου στις αίθουσες διδασκαλίας και τα εργαστήρια, ώστε να μπορούν να κινούνται με το </a:t>
            </a:r>
            <a:r>
              <a:rPr lang="el-GR" sz="3600" dirty="0" err="1" smtClean="0">
                <a:effectLst/>
                <a:ea typeface="Times New Roman" panose="02020603050405020304" pitchFamily="18" charset="0"/>
                <a:cs typeface="Arial" panose="020B0604020202020204" pitchFamily="34" charset="0"/>
              </a:rPr>
              <a:t>αμαξίδιο</a:t>
            </a:r>
            <a:r>
              <a:rPr lang="el-GR" sz="3600" dirty="0" smtClean="0">
                <a:effectLst/>
                <a:ea typeface="Times New Roman" panose="02020603050405020304" pitchFamily="18" charset="0"/>
                <a:cs typeface="Arial" panose="020B0604020202020204" pitchFamily="34" charset="0"/>
              </a:rPr>
              <a:t>, να χωρούν να περάσουν από τις πόρτες, τους ανελκυστήρες κλπ. </a:t>
            </a:r>
            <a:endParaRPr lang="el-GR" sz="3600" dirty="0" smtClean="0">
              <a:effectLst/>
              <a:ea typeface="Times New Roman" panose="02020603050405020304" pitchFamily="18" charset="0"/>
            </a:endParaRPr>
          </a:p>
          <a:p>
            <a:endParaRPr lang="el-GR" sz="3600" dirty="0"/>
          </a:p>
        </p:txBody>
      </p:sp>
    </p:spTree>
    <p:extLst>
      <p:ext uri="{BB962C8B-B14F-4D97-AF65-F5344CB8AC3E}">
        <p14:creationId xmlns:p14="http://schemas.microsoft.com/office/powerpoint/2010/main" val="1811045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a:xfrm>
            <a:off x="546225" y="193157"/>
            <a:ext cx="10972800" cy="987356"/>
          </a:xfrm>
        </p:spPr>
        <p:txBody>
          <a:bodyPr/>
          <a:lstStyle/>
          <a:p>
            <a:pPr marL="228600" lvl="0" indent="-228600">
              <a:spcBef>
                <a:spcPts val="1000"/>
              </a:spcBef>
            </a:pPr>
            <a:r>
              <a:rPr lang="el-GR" b="1" dirty="0">
                <a:solidFill>
                  <a:srgbClr val="0070C0"/>
                </a:solidFill>
                <a:latin typeface="Calibri" panose="020F0502020204030204"/>
                <a:ea typeface="+mn-ea"/>
                <a:cs typeface="+mn-cs"/>
              </a:rPr>
              <a:t>Προσαρμογές στους σχολικούς </a:t>
            </a:r>
            <a:r>
              <a:rPr lang="el-GR" b="1" dirty="0" smtClean="0">
                <a:solidFill>
                  <a:srgbClr val="0070C0"/>
                </a:solidFill>
                <a:latin typeface="Calibri" panose="020F0502020204030204"/>
                <a:ea typeface="+mn-ea"/>
                <a:cs typeface="+mn-cs"/>
              </a:rPr>
              <a:t>χώρους</a:t>
            </a:r>
            <a:endParaRPr lang="el-GR" dirty="0">
              <a:solidFill>
                <a:srgbClr val="0070C0"/>
              </a:solidFill>
            </a:endParaRPr>
          </a:p>
        </p:txBody>
      </p:sp>
      <p:sp>
        <p:nvSpPr>
          <p:cNvPr id="4" name="Θέση περιεχομένου 3"/>
          <p:cNvSpPr>
            <a:spLocks noGrp="1"/>
          </p:cNvSpPr>
          <p:nvPr>
            <p:ph idx="1"/>
          </p:nvPr>
        </p:nvSpPr>
        <p:spPr>
          <a:xfrm>
            <a:off x="546225" y="1261994"/>
            <a:ext cx="10972800" cy="5120699"/>
          </a:xfrm>
        </p:spPr>
        <p:txBody>
          <a:bodyPr>
            <a:noAutofit/>
          </a:bodyPr>
          <a:lstStyle/>
          <a:p>
            <a:r>
              <a:rPr lang="el-GR" sz="3200" dirty="0" smtClean="0"/>
              <a:t>Κάθε </a:t>
            </a:r>
            <a:r>
              <a:rPr lang="el-GR" sz="3200" dirty="0"/>
              <a:t>χώρος του σχολείου πρέπει να επιτρέπει την πρόσβαση και να χρησιμοποιούνται κατά προτίμηση οι ισόγειοι χώροι, όταν γνωρίζουμε ότι σε μια συγκεκριμένη τάξη θα φοιτήσει μαθητής με κινητικό πρόβλημα </a:t>
            </a:r>
          </a:p>
          <a:p>
            <a:r>
              <a:rPr lang="el-GR" sz="3200" dirty="0"/>
              <a:t>Η προετοιμασία του σχολείου για να δεχτεί το μαθητή γίνεται πριν την έναρξη των μαθημάτων, με μελέτη των κατάλληλων χώρων και των προσαρμογών. Σε αυτό το σχεδιασμό συμμετέχει ο ίδιος ο μαθητής, οι γονείς, ο φυσικοθεραπευτής-</a:t>
            </a:r>
            <a:r>
              <a:rPr lang="el-GR" sz="3200" dirty="0" err="1"/>
              <a:t>εργοθεραπευτής</a:t>
            </a:r>
            <a:r>
              <a:rPr lang="el-GR" sz="3200" dirty="0"/>
              <a:t>  και τεχνικοί σύμβουλοι αρμόδιοι για τα σχολικά κτίρια.</a:t>
            </a:r>
          </a:p>
          <a:p>
            <a:endParaRPr lang="el-GR" sz="3200" dirty="0"/>
          </a:p>
        </p:txBody>
      </p:sp>
    </p:spTree>
    <p:extLst>
      <p:ext uri="{BB962C8B-B14F-4D97-AF65-F5344CB8AC3E}">
        <p14:creationId xmlns:p14="http://schemas.microsoft.com/office/powerpoint/2010/main" val="4075957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dirty="0" smtClean="0"/>
              <a:t>Μεταφορές</a:t>
            </a:r>
            <a:endParaRPr lang="el-GR" dirty="0"/>
          </a:p>
        </p:txBody>
      </p:sp>
      <p:sp>
        <p:nvSpPr>
          <p:cNvPr id="4" name="Θέση περιεχομένου 3"/>
          <p:cNvSpPr>
            <a:spLocks noGrp="1"/>
          </p:cNvSpPr>
          <p:nvPr>
            <p:ph idx="1"/>
          </p:nvPr>
        </p:nvSpPr>
        <p:spPr>
          <a:xfrm>
            <a:off x="609600" y="1410078"/>
            <a:ext cx="10972800" cy="4525963"/>
          </a:xfrm>
        </p:spPr>
        <p:txBody>
          <a:bodyPr>
            <a:noAutofit/>
          </a:bodyPr>
          <a:lstStyle/>
          <a:p>
            <a:pPr marL="0" indent="0">
              <a:buNone/>
            </a:pPr>
            <a:r>
              <a:rPr lang="el-GR" sz="3600" dirty="0">
                <a:latin typeface="Calibri" panose="020F0502020204030204" pitchFamily="34" charset="0"/>
              </a:rPr>
              <a:t>Ένα σημαντικό θέμα που επηρεάζει τη φοίτηση των μαθητών με κινητική αναπηρία είναι η μεταφορά τους στο σχολείο. Το μέσο μεταφοράς, ο συνοδός, ο συντονισμός των ωραρίων, η ασφάλεια και το κόστος είναι θέματα που απαιτούν αποτελεσματικό και σταθερό προγραμματισμό, ώστε η παρακολούθηση του σχολείου να γίνεται απρόσκοπτα και να αποφεύγονται οι απουσίες και η πρόσθετη κούραση των μαθητών.</a:t>
            </a:r>
          </a:p>
          <a:p>
            <a:endParaRPr lang="el-GR" sz="3600" dirty="0">
              <a:latin typeface="Calibri" panose="020F0502020204030204" pitchFamily="34" charset="0"/>
            </a:endParaRPr>
          </a:p>
        </p:txBody>
      </p:sp>
    </p:spTree>
    <p:extLst>
      <p:ext uri="{BB962C8B-B14F-4D97-AF65-F5344CB8AC3E}">
        <p14:creationId xmlns:p14="http://schemas.microsoft.com/office/powerpoint/2010/main" val="2592346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Μετακίνηση μέσα στο σχολικό κτίριο</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3600" dirty="0" smtClean="0"/>
              <a:t>Οι </a:t>
            </a:r>
            <a:r>
              <a:rPr lang="el-GR" sz="3600" dirty="0"/>
              <a:t>απαραίτητες προσαρμογές (ράμπες, μετακίνηση της τάξης στο ισόγειο, προσαρμογές στο γυμναστήριο ή στα εργαστήρια) πρέπει να μελετώνται και να υλοποιούνται έγκαιρα, ώστε να επιτρέψουν την καλύτερη μετάβαση του παιδιού, πχ από το νηπιαγωγείο στο δημοτικό σχολείο….</a:t>
            </a:r>
          </a:p>
          <a:p>
            <a:endParaRPr lang="el-GR" sz="3600" dirty="0"/>
          </a:p>
        </p:txBody>
      </p:sp>
    </p:spTree>
    <p:extLst>
      <p:ext uri="{BB962C8B-B14F-4D97-AF65-F5344CB8AC3E}">
        <p14:creationId xmlns:p14="http://schemas.microsoft.com/office/powerpoint/2010/main" val="1472497780"/>
      </p:ext>
    </p:extLst>
  </p:cSld>
  <p:clrMapOvr>
    <a:masterClrMapping/>
  </p:clrMapOvr>
</p:sld>
</file>

<file path=ppt/theme/theme1.xml><?xml version="1.0" encoding="utf-8"?>
<a:theme xmlns:a="http://schemas.openxmlformats.org/drawingml/2006/main" name="eclass16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class169" id="{87232A33-052A-4E67-89E8-E88A46737865}" vid="{0F34C1E6-808D-498C-98A7-4D8D2EEBA1F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eclass169</Template>
  <TotalTime>77</TotalTime>
  <Words>2679</Words>
  <Application>Microsoft Office PowerPoint</Application>
  <PresentationFormat>Ευρεία οθόνη</PresentationFormat>
  <Paragraphs>106</Paragraphs>
  <Slides>44</Slides>
  <Notes>4</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44</vt:i4>
      </vt:variant>
    </vt:vector>
  </HeadingPairs>
  <TitlesOfParts>
    <vt:vector size="48" baseType="lpstr">
      <vt:lpstr>Arial</vt:lpstr>
      <vt:lpstr>Calibri</vt:lpstr>
      <vt:lpstr>Times New Roman</vt:lpstr>
      <vt:lpstr>eclass169</vt:lpstr>
      <vt:lpstr>Κινητικά προβλήματα Πολλαπλές αναπηρίες</vt:lpstr>
      <vt:lpstr>Παιδιά με κινητικά προβλήματα  στο σχολικό περιβάλλον</vt:lpstr>
      <vt:lpstr>Οι γονείς, με τη βοήθεια των ειδικών παιδαγωγών και της διεπιστημονικής ομάδας, πρέπει αφενός να  θέτουν τους στόχους, αφετέρου να επιλέγουν το προσφορότερο σχολικό περιβάλλον</vt:lpstr>
      <vt:lpstr>Μαθητές με  κινητικά προβλήματα Σχολική ετοιμότητα</vt:lpstr>
      <vt:lpstr>Κτιριακή υποδομή, ασφάλεια  και  προσβασιμότητα των χώρων</vt:lpstr>
      <vt:lpstr>Παρουσίαση του PowerPoint</vt:lpstr>
      <vt:lpstr>Προσαρμογές στους σχολικούς χώρους</vt:lpstr>
      <vt:lpstr>Μεταφορές</vt:lpstr>
      <vt:lpstr>Μετακίνηση μέσα στο σχολικό κτίριο</vt:lpstr>
      <vt:lpstr>Παρουσίαση του PowerPoint</vt:lpstr>
      <vt:lpstr>Εγκατάσταση στην τάξη</vt:lpstr>
      <vt:lpstr>Μεταφορές</vt:lpstr>
      <vt:lpstr>Παρουσίαση του PowerPoint</vt:lpstr>
      <vt:lpstr>Παρουσίαση του PowerPoint</vt:lpstr>
      <vt:lpstr>Παρουσίαση του PowerPoint</vt:lpstr>
      <vt:lpstr>Διδασκαλία Επιστημονικών Πεδίων τα οποία απαιτούν ιδιαίτερες προσαρμογές</vt:lpstr>
      <vt:lpstr>Παρουσίαση του PowerPoint</vt:lpstr>
      <vt:lpstr>Φυσικές Επιστήμες- Επιστήμες της ζωής</vt:lpstr>
      <vt:lpstr>Σχεδιασμός της διδασκαλίας</vt:lpstr>
      <vt:lpstr>Κατανόηση των φυσικών εννοιών</vt:lpstr>
      <vt:lpstr>Παρουσίαση του PowerPoint</vt:lpstr>
      <vt:lpstr>Παρουσίαση του PowerPoint</vt:lpstr>
      <vt:lpstr>Παρουσίαση του PowerPoint</vt:lpstr>
      <vt:lpstr>Προσαρμογές στο εργαστήριο</vt:lpstr>
      <vt:lpstr>Παρουσίαση του PowerPoint</vt:lpstr>
      <vt:lpstr>Παρουσίαση του PowerPoint</vt:lpstr>
      <vt:lpstr>Παρουσίαση του PowerPoint</vt:lpstr>
      <vt:lpstr>Παρουσίαση του PowerPoint</vt:lpstr>
      <vt:lpstr>Τα όργανα και οι συσκευές που χρησιμοποιούνται για την εκτέλεση των εργαστηριακών ασκήσεων πρέπει:</vt:lpstr>
      <vt:lpstr>Παρουσίαση του PowerPoint</vt:lpstr>
      <vt:lpstr>Παρουσίαση του PowerPoint</vt:lpstr>
      <vt:lpstr>Μουσική</vt:lpstr>
      <vt:lpstr>Φυσική Αγωγή</vt:lpstr>
      <vt:lpstr>Πλαστικές τέχνες</vt:lpstr>
      <vt:lpstr>Παρουσίαση του PowerPoint</vt:lpstr>
      <vt:lpstr>Παρουσίαση του PowerPoint</vt:lpstr>
      <vt:lpstr>Παρουσίαση του PowerPoint</vt:lpstr>
      <vt:lpstr>Προσαρμογές στην αίθουσα διδασκαλίας  και εργαλεία  σχεδίασης</vt:lpstr>
      <vt:lpstr>Παρουσίαση του PowerPoint</vt:lpstr>
      <vt:lpstr>Μέθοδοι αξιολόγησης</vt:lpstr>
      <vt:lpstr>Παρουσίαση του PowerPoint</vt:lpstr>
      <vt:lpstr>Τέλος Ενότητας</vt:lpstr>
      <vt:lpstr>Χρηματοδότηση</vt:lpstr>
      <vt:lpstr>Σημείωμα Αδειοδότησης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Παιδιά με κινητικά προβλήματα  στο σχολικό περιβάλλον</dc:title>
  <dc:creator>user</dc:creator>
  <cp:lastModifiedBy>Kiriazis Vaitsis</cp:lastModifiedBy>
  <cp:revision>17</cp:revision>
  <dcterms:created xsi:type="dcterms:W3CDTF">2015-05-12T06:44:02Z</dcterms:created>
  <dcterms:modified xsi:type="dcterms:W3CDTF">2015-06-25T07:45:58Z</dcterms:modified>
</cp:coreProperties>
</file>