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2794581"/>
          </a:xfrm>
        </p:spPr>
        <p:txBody>
          <a:bodyPr>
            <a:normAutofit/>
          </a:bodyPr>
          <a:lstStyle/>
          <a:p>
            <a:r>
              <a:rPr lang="el-GR" sz="5400" dirty="0" smtClean="0"/>
              <a:t>Διαθεσιμότητα δεδομένων στην Ελλάδα</a:t>
            </a:r>
            <a:endParaRPr lang="el-GR" sz="54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00015" y="4267200"/>
            <a:ext cx="7315200" cy="1317446"/>
          </a:xfrm>
        </p:spPr>
        <p:txBody>
          <a:bodyPr>
            <a:normAutofit/>
          </a:bodyPr>
          <a:lstStyle/>
          <a:p>
            <a:pPr algn="just"/>
            <a:r>
              <a:rPr lang="el-GR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Ένα παράδειγμα για την</a:t>
            </a:r>
            <a:r>
              <a:rPr lang="en-US" b="1" i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l-GR" b="1" i="1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απαραίτητη </a:t>
            </a:r>
            <a:r>
              <a:rPr lang="el-GR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προ-επεξεργασία και αποτελεσματική οργάνωση των διαθέσιμων δεδομένων προκειμένου να δημιουργηθεί μια πραγματική Βάση Δεδομένων σε </a:t>
            </a:r>
            <a:r>
              <a:rPr lang="el-GR" b="1" i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επεξεργάσιμη </a:t>
            </a:r>
            <a:r>
              <a:rPr lang="el-GR" b="1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μορφή.</a:t>
            </a:r>
            <a:endParaRPr lang="el-GR" b="1" i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5514" y="5122981"/>
            <a:ext cx="27105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Πανεπιστήμιο Θεσσαλίας</a:t>
            </a:r>
          </a:p>
          <a:p>
            <a:r>
              <a:rPr lang="el-GR" dirty="0" smtClean="0"/>
              <a:t>Τ.Μ.Χ.Π.Π.Α.</a:t>
            </a:r>
          </a:p>
          <a:p>
            <a:r>
              <a:rPr lang="el-GR" i="1" dirty="0" smtClean="0"/>
              <a:t>Μ.Ν. Ντυκέν, Δ. Καρκάνης</a:t>
            </a:r>
            <a:endParaRPr lang="el-GR" i="1" dirty="0"/>
          </a:p>
        </p:txBody>
      </p:sp>
    </p:spTree>
    <p:extLst>
      <p:ext uri="{BB962C8B-B14F-4D97-AF65-F5344CB8AC3E}">
        <p14:creationId xmlns:p14="http://schemas.microsoft.com/office/powerpoint/2010/main" val="1309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143424" cy="4601183"/>
          </a:xfrm>
        </p:spPr>
        <p:txBody>
          <a:bodyPr/>
          <a:lstStyle/>
          <a:p>
            <a:r>
              <a:rPr lang="el-GR" dirty="0" smtClean="0"/>
              <a:t>Προκαταρκτική ενημέρωση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69268" y="864108"/>
            <a:ext cx="7647818" cy="5120640"/>
          </a:xfrm>
        </p:spPr>
        <p:txBody>
          <a:bodyPr/>
          <a:lstStyle/>
          <a:p>
            <a:r>
              <a:rPr lang="el-GR" dirty="0" smtClean="0"/>
              <a:t>Το παράδειγμα βασίζεται στα αναλυτικά δεδομένα που προσφέρει η ΕΛΣΤΑΤ</a:t>
            </a:r>
            <a:r>
              <a:rPr lang="el-GR" dirty="0"/>
              <a:t>, σχετικά με </a:t>
            </a:r>
            <a:r>
              <a:rPr lang="el-GR" dirty="0" smtClean="0"/>
              <a:t>το:</a:t>
            </a:r>
          </a:p>
          <a:p>
            <a:pPr marL="533400" indent="0">
              <a:buNone/>
            </a:pPr>
            <a:r>
              <a:rPr lang="el-GR" dirty="0" smtClean="0"/>
              <a:t>«</a:t>
            </a:r>
            <a:r>
              <a:rPr lang="el-GR" b="1" i="1" dirty="0" smtClean="0"/>
              <a:t>Είδος </a:t>
            </a:r>
            <a:r>
              <a:rPr lang="el-GR" b="1" i="1" dirty="0"/>
              <a:t>οικοδομικών αδειών κατά Περιφέρεια, Περιφερειακή Ενότητα, Δήμο, Δημοτική/Τοπική </a:t>
            </a:r>
            <a:r>
              <a:rPr lang="el-GR" b="1" i="1" dirty="0" smtClean="0"/>
              <a:t>Κοινότητα</a:t>
            </a:r>
            <a:r>
              <a:rPr lang="el-GR" dirty="0" smtClean="0"/>
              <a:t>»</a:t>
            </a:r>
          </a:p>
          <a:p>
            <a:pPr algn="just"/>
            <a:r>
              <a:rPr lang="el-GR" dirty="0" smtClean="0"/>
              <a:t>Κάθε χρόνο (Δεκέμβριος), η ΕΛΣΤΑΤ δημοσιεύει το Συγκεντρωτικό πίνακα (</a:t>
            </a:r>
            <a:r>
              <a:rPr lang="el-GR" dirty="0" err="1" smtClean="0"/>
              <a:t>Νο</a:t>
            </a:r>
            <a:r>
              <a:rPr lang="el-GR" dirty="0" smtClean="0"/>
              <a:t> 25) με τα ετήσια δεδομένα.</a:t>
            </a:r>
          </a:p>
          <a:p>
            <a:pPr algn="just"/>
            <a:r>
              <a:rPr lang="el-GR" dirty="0" smtClean="0"/>
              <a:t>Ο πίνακας περιλαμβάνει 10 μεταβλητές: σύνολο αδειών και αριθμός αδειών ανά είδος (9 είδη).</a:t>
            </a:r>
          </a:p>
          <a:p>
            <a:pPr marL="0" indent="0" algn="just">
              <a:buNone/>
            </a:pPr>
            <a:r>
              <a:rPr lang="el-GR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να αναδείξουμε τις σχετικές δυσκολίες που αντιμετωπίζουμε έως να έχουμε μια Βάση Δεδομένων σε επεξεργάσιμη μορφή, κρατήσαμε μόνο 2 μεταβλητές (πρώτες στήλες) του πίνακα, για τα τρία έτη που </a:t>
            </a:r>
            <a:r>
              <a:rPr lang="el-GR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συγκρινούμε</a:t>
            </a:r>
            <a:r>
              <a:rPr lang="el-GR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l-GR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419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2919" y="840805"/>
            <a:ext cx="2947482" cy="5102795"/>
          </a:xfrm>
        </p:spPr>
        <p:txBody>
          <a:bodyPr>
            <a:normAutofit fontScale="90000"/>
          </a:bodyPr>
          <a:lstStyle/>
          <a:p>
            <a:r>
              <a:rPr lang="el-GR" sz="2400" u="sng" dirty="0" smtClean="0"/>
              <a:t>1</a:t>
            </a:r>
            <a:r>
              <a:rPr lang="el-GR" sz="2400" u="sng" baseline="30000" dirty="0" smtClean="0"/>
              <a:t>ο</a:t>
            </a:r>
            <a:r>
              <a:rPr lang="el-GR" sz="2400" u="sng" dirty="0" smtClean="0"/>
              <a:t> θέμα: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Έως τη γραμμή 20, κανένα πρόβλημα.</a:t>
            </a:r>
            <a:br>
              <a:rPr lang="el-GR" sz="2400" dirty="0" smtClean="0"/>
            </a:br>
            <a:r>
              <a:rPr lang="el-GR" sz="2400" dirty="0" smtClean="0"/>
              <a:t>Στην γραμμή 21, εμφανίζεται η Δημοτική Κοινότητα Νέας Χαλκηδόνας το 2014 ενώ δεν υπάρχει το 2015 και ξανά εμφανίζεται το 2016.</a:t>
            </a:r>
            <a:br>
              <a:rPr lang="el-GR" sz="2400" dirty="0" smtClean="0"/>
            </a:br>
            <a:r>
              <a:rPr lang="el-GR" sz="2400" dirty="0" smtClean="0"/>
              <a:t> </a:t>
            </a:r>
            <a:r>
              <a:rPr lang="el-GR" sz="2400" u="sng" dirty="0" smtClean="0"/>
              <a:t>2</a:t>
            </a:r>
            <a:r>
              <a:rPr lang="el-GR" sz="2400" u="sng" baseline="30000" dirty="0" smtClean="0"/>
              <a:t>ο</a:t>
            </a:r>
            <a:r>
              <a:rPr lang="el-GR" sz="2400" u="sng" dirty="0" smtClean="0"/>
              <a:t> θέμα: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Ο τρόπος καταγραφής των ονομάτων των χωρικών ενοτήτων δεν είναι συστηματικά ο ίδιος (βλέπε 2016).</a:t>
            </a:r>
            <a:endParaRPr lang="el-GR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472542" y="678305"/>
            <a:ext cx="758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Σύγκριση των πινάκων για τα έτη 2014, 2015 και 2016 </a:t>
            </a:r>
            <a:endParaRPr lang="el-GR" dirty="0"/>
          </a:p>
        </p:txBody>
      </p:sp>
      <p:sp>
        <p:nvSpPr>
          <p:cNvPr id="8" name="TextBox 7"/>
          <p:cNvSpPr txBox="1"/>
          <p:nvPr/>
        </p:nvSpPr>
        <p:spPr>
          <a:xfrm>
            <a:off x="4299856" y="5859905"/>
            <a:ext cx="74211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i="1" u="sng" dirty="0" smtClean="0"/>
              <a:t>Η λίστα των χωρικών ενοτήτων δεν είναι σταθερή ανά έτος</a:t>
            </a:r>
            <a:r>
              <a:rPr lang="el-GR" dirty="0" smtClean="0"/>
              <a:t>. Όταν σε ένα συγκεκριμένο έτος, μια ενότητα δεν έχει άδεια, τότε δεν εμφανίζεται (αντί να υπάρχει τη καταγραφή με μηδέν ή κενό).</a:t>
            </a:r>
            <a:endParaRPr lang="el-GR" dirty="0"/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0513" y="1123837"/>
            <a:ext cx="8321870" cy="4640890"/>
          </a:xfrm>
          <a:prstGeom prst="rect">
            <a:avLst/>
          </a:prstGeom>
        </p:spPr>
      </p:pic>
      <p:sp>
        <p:nvSpPr>
          <p:cNvPr id="10" name="Ραβδωτό δεξιό βέλος 9"/>
          <p:cNvSpPr/>
          <p:nvPr/>
        </p:nvSpPr>
        <p:spPr>
          <a:xfrm>
            <a:off x="3570513" y="5943600"/>
            <a:ext cx="729343" cy="3048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88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2919" y="840805"/>
            <a:ext cx="2947482" cy="5102795"/>
          </a:xfrm>
        </p:spPr>
        <p:txBody>
          <a:bodyPr>
            <a:normAutofit/>
          </a:bodyPr>
          <a:lstStyle/>
          <a:p>
            <a:r>
              <a:rPr lang="el-GR" sz="2400" dirty="0" smtClean="0"/>
              <a:t>3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θέμα:</a:t>
            </a:r>
            <a:br>
              <a:rPr lang="el-GR" sz="2400" dirty="0" smtClean="0"/>
            </a:br>
            <a:r>
              <a:rPr lang="el-GR" sz="2400" dirty="0" smtClean="0"/>
              <a:t>Η έλλειψη κωδικών δεν διευκολύνει την τελική διαμόρφωση της Βάσης δεδομένων, ειδικά όταν θέλουμε να χρησιμοποιούμε τα δεδομένα για χαρτογράφηση.</a:t>
            </a:r>
            <a:endParaRPr lang="el-GR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472542" y="678305"/>
            <a:ext cx="758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Σύγκριση των πινάκων για τα έτη 2014, 2015 και 2016 </a:t>
            </a:r>
            <a:endParaRPr lang="el-GR" dirty="0"/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0513" y="1123837"/>
            <a:ext cx="8321870" cy="4640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38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2919" y="840805"/>
            <a:ext cx="2947482" cy="5102795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Πρέπει επομένως να ενσωματωθούν οι χωρικές ενότητες που δεν εμφανίζονται για να φτάσουμε στο ίδιο αριθμό γραμμών για τα 3 έτη.</a:t>
            </a:r>
            <a:br>
              <a:rPr lang="el-GR" sz="2400" dirty="0" smtClean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 smtClean="0"/>
              <a:t>Αρχικά, το 2014, ο πίνακας έχει 2376 γραμμές, ενώ το 2015</a:t>
            </a:r>
            <a:br>
              <a:rPr lang="el-GR" sz="2400" dirty="0" smtClean="0"/>
            </a:br>
            <a:r>
              <a:rPr lang="el-GR" sz="2400" dirty="0" smtClean="0"/>
              <a:t>έχουμε 2395 και το 2016, 2335.</a:t>
            </a:r>
            <a:endParaRPr lang="el-GR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472540" y="5574268"/>
            <a:ext cx="837111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700" dirty="0" smtClean="0"/>
              <a:t>Επίσης για τη διευκόλυνση της σύγκρισης, αντικαταστήσαμε το «Δημοτική Ενότητα» (2014 και 2015) με Δ.Κ. </a:t>
            </a:r>
            <a:r>
              <a:rPr lang="el-GR" sz="1700" dirty="0" smtClean="0">
                <a:sym typeface="Wingdings" panose="05000000000000000000" pitchFamily="2" charset="2"/>
              </a:rPr>
              <a:t> επιλογή κοινού τρόπου καταγραφής για όλα τα έτη.</a:t>
            </a:r>
            <a:r>
              <a:rPr lang="el-GR" sz="1700" dirty="0" smtClean="0"/>
              <a:t> </a:t>
            </a:r>
            <a:endParaRPr lang="el-GR" sz="1700" dirty="0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540" y="763302"/>
            <a:ext cx="8253771" cy="4440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20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2919" y="840805"/>
            <a:ext cx="2947482" cy="5102795"/>
          </a:xfrm>
        </p:spPr>
        <p:txBody>
          <a:bodyPr>
            <a:normAutofit/>
          </a:bodyPr>
          <a:lstStyle/>
          <a:p>
            <a:r>
              <a:rPr lang="el-GR" sz="2400" u="sng" dirty="0" smtClean="0"/>
              <a:t>Επισήμανση</a:t>
            </a:r>
            <a:r>
              <a:rPr lang="el-GR" sz="2400" dirty="0" smtClean="0"/>
              <a:t>:</a:t>
            </a:r>
            <a:br>
              <a:rPr lang="el-GR" sz="2400" dirty="0" smtClean="0"/>
            </a:br>
            <a:r>
              <a:rPr lang="el-GR" sz="2400" dirty="0" smtClean="0"/>
              <a:t>Πριν το 2013, υπήρξε και ένα επιπλέον θέμα με το «κόψιμο» του πίνακα ανά σελίδα.</a:t>
            </a:r>
            <a:br>
              <a:rPr lang="el-GR" sz="2400" dirty="0" smtClean="0"/>
            </a:br>
            <a:endParaRPr lang="el-GR" sz="24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9431" y="141514"/>
            <a:ext cx="5899468" cy="6270171"/>
          </a:xfrm>
          <a:prstGeom prst="rect">
            <a:avLst/>
          </a:prstGeom>
        </p:spPr>
      </p:pic>
      <p:sp>
        <p:nvSpPr>
          <p:cNvPr id="6" name="Αριστερό άγκιστρο 5"/>
          <p:cNvSpPr/>
          <p:nvPr/>
        </p:nvSpPr>
        <p:spPr>
          <a:xfrm>
            <a:off x="5029201" y="4713514"/>
            <a:ext cx="141514" cy="1436915"/>
          </a:xfrm>
          <a:prstGeom prst="leftBrac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925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2919" y="840805"/>
            <a:ext cx="2947482" cy="5102795"/>
          </a:xfrm>
        </p:spPr>
        <p:txBody>
          <a:bodyPr>
            <a:normAutofit/>
          </a:bodyPr>
          <a:lstStyle/>
          <a:p>
            <a:r>
              <a:rPr lang="el-GR" sz="2400" u="sng" dirty="0" smtClean="0"/>
              <a:t>Επισήμανση</a:t>
            </a:r>
            <a:r>
              <a:rPr lang="el-GR" sz="2400" dirty="0" smtClean="0"/>
              <a:t>:</a:t>
            </a:r>
            <a:br>
              <a:rPr lang="el-GR" sz="2400" dirty="0" smtClean="0"/>
            </a:b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Εννοείται ότι, πριν το 2011, η καταγραφή και η σειρά παρουσίασης των χωρικών ενοτήτων ήταν διαφορετική εφόσον βασιζόταν στην  διοικητική διαίρεση του προγράμματος Καποδίστριας (Νόμος 2539/97).</a:t>
            </a:r>
            <a:br>
              <a:rPr lang="el-GR" sz="2400" dirty="0" smtClean="0"/>
            </a:br>
            <a:endParaRPr lang="el-GR" sz="2400" dirty="0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0742" y="723155"/>
            <a:ext cx="7428141" cy="53380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73285" y="6121833"/>
            <a:ext cx="79356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dirty="0" smtClean="0"/>
              <a:t>Τα αρχεία πριν το 2011, παρουσιάζουν επίσης ένα άλλο θέμα: η εμφάνιση ενός κενού στο όνομα αρκετών χωρικών ενοτήτων! Δεν διευκολύνει την σύγκριση των ονομάτων ανά έτος</a:t>
            </a:r>
            <a:endParaRPr lang="el-GR" sz="1500" dirty="0"/>
          </a:p>
        </p:txBody>
      </p:sp>
      <p:sp>
        <p:nvSpPr>
          <p:cNvPr id="5" name="Ραβδωτό δεξιό βέλος 4"/>
          <p:cNvSpPr/>
          <p:nvPr/>
        </p:nvSpPr>
        <p:spPr>
          <a:xfrm>
            <a:off x="3831770" y="4136572"/>
            <a:ext cx="478972" cy="14151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329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b="1" dirty="0" smtClean="0"/>
              <a:t>ΣΥΜΠΕΡΑΣΜΑ</a:t>
            </a:r>
            <a:endParaRPr lang="el-GR" sz="3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800" dirty="0" smtClean="0"/>
              <a:t>Πέραν το θέμα της διαθεσιμότητας δεδομένων, σε πολλές περιπτώσεις, το κύριο πρόβλημα είναι η </a:t>
            </a:r>
            <a:r>
              <a:rPr lang="el-GR" sz="2800" b="1" i="1" dirty="0" smtClean="0"/>
              <a:t>αδυναμία άμεσης χρήσης τους</a:t>
            </a:r>
            <a:r>
              <a:rPr lang="el-GR" sz="2800" dirty="0" smtClean="0"/>
              <a:t>.</a:t>
            </a:r>
          </a:p>
          <a:p>
            <a:pPr algn="just"/>
            <a:r>
              <a:rPr lang="el-GR" sz="2800" dirty="0" smtClean="0"/>
              <a:t>Η αναγκαία </a:t>
            </a:r>
            <a:r>
              <a:rPr lang="el-GR" sz="2800" dirty="0" smtClean="0"/>
              <a:t>αναμόρφωση </a:t>
            </a:r>
            <a:r>
              <a:rPr lang="el-GR" sz="2800" dirty="0" smtClean="0"/>
              <a:t>των δεδομένων δημιουργεί πραγματικό κίνδυνο σφάλματος.  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756757325"/>
      </p:ext>
    </p:extLst>
  </p:cSld>
  <p:clrMapOvr>
    <a:masterClrMapping/>
  </p:clrMapOvr>
</p:sld>
</file>

<file path=ppt/theme/theme1.xml><?xml version="1.0" encoding="utf-8"?>
<a:theme xmlns:a="http://schemas.openxmlformats.org/drawingml/2006/main" name="Πλαίσιο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TM03457475[[fn=Πλαίσιο]]</Template>
  <TotalTime>449</TotalTime>
  <Words>327</Words>
  <Application>Microsoft Office PowerPoint</Application>
  <PresentationFormat>Ευρεία οθόνη</PresentationFormat>
  <Paragraphs>24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Corbel</vt:lpstr>
      <vt:lpstr>Wingdings</vt:lpstr>
      <vt:lpstr>Wingdings 2</vt:lpstr>
      <vt:lpstr>Πλαίσιο</vt:lpstr>
      <vt:lpstr>Διαθεσιμότητα δεδομένων στην Ελλάδα</vt:lpstr>
      <vt:lpstr>Προκαταρκτική ενημέρωση</vt:lpstr>
      <vt:lpstr>1ο θέμα: Έως τη γραμμή 20, κανένα πρόβλημα. Στην γραμμή 21, εμφανίζεται η Δημοτική Κοινότητα Νέας Χαλκηδόνας το 2014 ενώ δεν υπάρχει το 2015 και ξανά εμφανίζεται το 2016.  2ο θέμα: Ο τρόπος καταγραφής των ονομάτων των χωρικών ενοτήτων δεν είναι συστηματικά ο ίδιος (βλέπε 2016).</vt:lpstr>
      <vt:lpstr>3ο θέμα: Η έλλειψη κωδικών δεν διευκολύνει την τελική διαμόρφωση της Βάσης δεδομένων, ειδικά όταν θέλουμε να χρησιμοποιούμε τα δεδομένα για χαρτογράφηση.</vt:lpstr>
      <vt:lpstr>Πρέπει επομένως να ενσωματωθούν οι χωρικές ενότητες που δεν εμφανίζονται για να φτάσουμε στο ίδιο αριθμό γραμμών για τα 3 έτη.  Αρχικά, το 2014, ο πίνακας έχει 2376 γραμμές, ενώ το 2015 έχουμε 2395 και το 2016, 2335.</vt:lpstr>
      <vt:lpstr>Επισήμανση: Πριν το 2013, υπήρξε και ένα επιπλέον θέμα με το «κόψιμο» του πίνακα ανά σελίδα. </vt:lpstr>
      <vt:lpstr>Επισήμανση:  Εννοείται ότι, πριν το 2011, η καταγραφή και η σειρά παρουσίασης των χωρικών ενοτήτων ήταν διαφορετική εφόσον βασιζόταν στην  διοικητική διαίρεση του προγράμματος Καποδίστριας (Νόμος 2539/97). </vt:lpstr>
      <vt:lpstr>ΣΥΜΠΕΡΑΣΜΑ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Διαθεσιμότητα δεδομένων στην Ελλάδα</dc:title>
  <dc:creator>Χρήστης των Windows</dc:creator>
  <cp:lastModifiedBy>labuser</cp:lastModifiedBy>
  <cp:revision>16</cp:revision>
  <dcterms:created xsi:type="dcterms:W3CDTF">2018-03-17T10:52:52Z</dcterms:created>
  <dcterms:modified xsi:type="dcterms:W3CDTF">2018-03-19T08:05:53Z</dcterms:modified>
</cp:coreProperties>
</file>