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256" r:id="rId2"/>
    <p:sldId id="360" r:id="rId3"/>
    <p:sldId id="393" r:id="rId4"/>
    <p:sldId id="361" r:id="rId5"/>
    <p:sldId id="362" r:id="rId6"/>
    <p:sldId id="363" r:id="rId7"/>
    <p:sldId id="364" r:id="rId8"/>
    <p:sldId id="365" r:id="rId9"/>
    <p:sldId id="366" r:id="rId10"/>
    <p:sldId id="367" r:id="rId11"/>
    <p:sldId id="392" r:id="rId12"/>
    <p:sldId id="368" r:id="rId13"/>
    <p:sldId id="369" r:id="rId14"/>
    <p:sldId id="370" r:id="rId15"/>
    <p:sldId id="371" r:id="rId16"/>
    <p:sldId id="372" r:id="rId17"/>
    <p:sldId id="373" r:id="rId18"/>
    <p:sldId id="374" r:id="rId19"/>
    <p:sldId id="375" r:id="rId20"/>
    <p:sldId id="376" r:id="rId21"/>
    <p:sldId id="377" r:id="rId22"/>
    <p:sldId id="378" r:id="rId23"/>
    <p:sldId id="379" r:id="rId24"/>
    <p:sldId id="380" r:id="rId25"/>
    <p:sldId id="381" r:id="rId26"/>
    <p:sldId id="382" r:id="rId27"/>
    <p:sldId id="383" r:id="rId28"/>
    <p:sldId id="384" r:id="rId29"/>
    <p:sldId id="385" r:id="rId30"/>
    <p:sldId id="386" r:id="rId31"/>
    <p:sldId id="387" r:id="rId32"/>
    <p:sldId id="388" r:id="rId33"/>
    <p:sldId id="389" r:id="rId34"/>
    <p:sldId id="390" r:id="rId35"/>
    <p:sldId id="391" r:id="rId36"/>
    <p:sldId id="290" r:id="rId37"/>
    <p:sldId id="291" r:id="rId38"/>
    <p:sldId id="306" r:id="rId3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60"/>
            <p14:sldId id="393"/>
            <p14:sldId id="361"/>
            <p14:sldId id="362"/>
            <p14:sldId id="363"/>
            <p14:sldId id="364"/>
            <p14:sldId id="365"/>
            <p14:sldId id="366"/>
            <p14:sldId id="367"/>
            <p14:sldId id="392"/>
            <p14:sldId id="368"/>
            <p14:sldId id="369"/>
            <p14:sldId id="370"/>
            <p14:sldId id="371"/>
            <p14:sldId id="372"/>
            <p14:sldId id="373"/>
            <p14:sldId id="374"/>
            <p14:sldId id="375"/>
            <p14:sldId id="376"/>
            <p14:sldId id="377"/>
            <p14:sldId id="378"/>
            <p14:sldId id="379"/>
            <p14:sldId id="380"/>
            <p14:sldId id="381"/>
            <p14:sldId id="382"/>
            <p14:sldId id="383"/>
            <p14:sldId id="384"/>
            <p14:sldId id="385"/>
            <p14:sldId id="386"/>
            <p14:sldId id="387"/>
            <p14:sldId id="388"/>
            <p14:sldId id="389"/>
            <p14:sldId id="390"/>
            <p14:sldId id="391"/>
          </p14:sldIdLst>
        </p14:section>
        <p14:section name="Copyright" id="{94FB528B-2313-4AEB-98F6-8B9532041BB8}">
          <p14:sldIdLst>
            <p14:sldId id="290"/>
            <p14:sldId id="291"/>
            <p14:sldId id="30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830" autoAdjust="0"/>
    <p:restoredTop sz="98901" autoAdjust="0"/>
  </p:normalViewPr>
  <p:slideViewPr>
    <p:cSldViewPr>
      <p:cViewPr varScale="1">
        <p:scale>
          <a:sx n="116" d="100"/>
          <a:sy n="116" d="100"/>
        </p:scale>
        <p:origin x="1854" y="13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4986"/>
    </p:cViewPr>
  </p:sorterViewPr>
  <p:notesViewPr>
    <p:cSldViewPr>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83DBFB5-6AE5-46CB-96E5-3640B0678E76}" type="datetimeFigureOut">
              <a:rPr lang="el-GR" smtClean="0"/>
              <a:t>25/5/2015</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4184AAB-786E-4655-9787-7E4C12EC978E}" type="slidenum">
              <a:rPr lang="el-GR" smtClean="0"/>
              <a:t>‹#›</a:t>
            </a:fld>
            <a:endParaRPr lang="el-GR"/>
          </a:p>
        </p:txBody>
      </p:sp>
    </p:spTree>
    <p:extLst>
      <p:ext uri="{BB962C8B-B14F-4D97-AF65-F5344CB8AC3E}">
        <p14:creationId xmlns:p14="http://schemas.microsoft.com/office/powerpoint/2010/main" val="833826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25/5/2015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37025104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3563990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35</a:t>
            </a:fld>
            <a:endParaRPr lang="el-GR"/>
          </a:p>
        </p:txBody>
      </p:sp>
    </p:spTree>
    <p:extLst>
      <p:ext uri="{BB962C8B-B14F-4D97-AF65-F5344CB8AC3E}">
        <p14:creationId xmlns:p14="http://schemas.microsoft.com/office/powerpoint/2010/main" val="804002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36</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37</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38</a:t>
            </a:fld>
            <a:endParaRPr lang="el-GR"/>
          </a:p>
        </p:txBody>
      </p:sp>
    </p:spTree>
    <p:extLst>
      <p:ext uri="{BB962C8B-B14F-4D97-AF65-F5344CB8AC3E}">
        <p14:creationId xmlns:p14="http://schemas.microsoft.com/office/powerpoint/2010/main" val="2895644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chemeClr val="tx1"/>
                </a:solidFill>
              </a:rPr>
              <a:pPr algn="ctr"/>
              <a:t>‹#›</a:t>
            </a:fld>
            <a:endParaRPr lang="el-GR" dirty="0">
              <a:solidFill>
                <a:schemeClr val="tx1"/>
              </a:solidFill>
            </a:endParaRPr>
          </a:p>
        </p:txBody>
      </p:sp>
      <p:sp>
        <p:nvSpPr>
          <p:cNvPr id="5" name="2 - Θέση υποσέλιδου"/>
          <p:cNvSpPr txBox="1">
            <a:spLocks/>
          </p:cNvSpPr>
          <p:nvPr userDrawn="1"/>
        </p:nvSpPr>
        <p:spPr bwMode="auto">
          <a:xfrm>
            <a:off x="251520" y="6441600"/>
            <a:ext cx="8280919" cy="268139"/>
          </a:xfrm>
          <a:prstGeom prst="rect">
            <a:avLst/>
          </a:prstGeom>
          <a:solidFill>
            <a:schemeClr val="bg1">
              <a:lumMod val="95000"/>
            </a:schemeClr>
          </a:solidFill>
          <a:ln>
            <a:miter lim="800000"/>
            <a:headEnd/>
            <a:tailEnd/>
          </a:ln>
        </p:spPr>
        <p:txBody>
          <a:bodyPr anchor="ctr"/>
          <a:lstStyle/>
          <a:p>
            <a:r>
              <a:rPr lang="el-GR" sz="1200" kern="1200" dirty="0" smtClean="0">
                <a:solidFill>
                  <a:schemeClr val="tx1"/>
                </a:solidFill>
                <a:latin typeface="+mn-lt"/>
                <a:ea typeface="+mn-ea"/>
                <a:cs typeface="+mn-cs"/>
              </a:rPr>
              <a:t>Ενότητα 5: Ατομικές</a:t>
            </a:r>
            <a:r>
              <a:rPr lang="el-GR" sz="1200" kern="1200" baseline="0" dirty="0" smtClean="0">
                <a:solidFill>
                  <a:schemeClr val="tx1"/>
                </a:solidFill>
                <a:latin typeface="+mn-lt"/>
                <a:ea typeface="+mn-ea"/>
                <a:cs typeface="+mn-cs"/>
              </a:rPr>
              <a:t> διαφορές στις γνωστικές ικανότητες και στην εγκεφαλική οργάνωση</a:t>
            </a:r>
            <a:endParaRPr lang="el-GR" sz="1200" dirty="0"/>
          </a:p>
        </p:txBody>
      </p:sp>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755576" y="6441600"/>
            <a:ext cx="7776863"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Εικόνα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chemeClr val="tx1"/>
                </a:solidFill>
              </a:rPr>
              <a:pPr algn="ctr"/>
              <a:t>‹#›</a:t>
            </a:fld>
            <a:endParaRPr lang="el-GR" dirty="0">
              <a:solidFill>
                <a:schemeClr val="tx1"/>
              </a:solidFill>
            </a:endParaRPr>
          </a:p>
        </p:txBody>
      </p:sp>
      <p:sp>
        <p:nvSpPr>
          <p:cNvPr id="8" name="2 - Θέση υποσέλιδου"/>
          <p:cNvSpPr txBox="1">
            <a:spLocks/>
          </p:cNvSpPr>
          <p:nvPr userDrawn="1"/>
        </p:nvSpPr>
        <p:spPr bwMode="auto">
          <a:xfrm>
            <a:off x="647688" y="6441600"/>
            <a:ext cx="7884751"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10" name="Εικόνα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647688" y="6441600"/>
            <a:ext cx="7884751"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Εικόνα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755576" y="6441600"/>
            <a:ext cx="7776863"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Εικόνα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647688" y="6441600"/>
            <a:ext cx="7884751"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Εικόνα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366" y="6350645"/>
            <a:ext cx="622322" cy="507355"/>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Logo" descr="Λογότυπο ΠΘ"/>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35075" y="476672"/>
            <a:ext cx="4248150" cy="857250"/>
          </a:xfrm>
          <a:prstGeom prst="rect">
            <a:avLst/>
          </a:prstGeom>
        </p:spPr>
      </p:pic>
      <p:sp>
        <p:nvSpPr>
          <p:cNvPr id="2" name="Τίτλος 1"/>
          <p:cNvSpPr>
            <a:spLocks noGrp="1"/>
          </p:cNvSpPr>
          <p:nvPr>
            <p:ph type="ctrTitle"/>
          </p:nvPr>
        </p:nvSpPr>
        <p:spPr>
          <a:xfrm>
            <a:off x="685801" y="1412776"/>
            <a:ext cx="7772400" cy="1080120"/>
          </a:xfrm>
        </p:spPr>
        <p:txBody>
          <a:bodyPr>
            <a:normAutofit/>
          </a:bodyPr>
          <a:lstStyle/>
          <a:p>
            <a:r>
              <a:rPr lang="el-GR" sz="5400" b="1" dirty="0" smtClean="0">
                <a:solidFill>
                  <a:schemeClr val="tx1"/>
                </a:solidFill>
              </a:rPr>
              <a:t>Ψυχοφυσιολογία</a:t>
            </a:r>
            <a:endParaRPr lang="el-GR" sz="5400" dirty="0">
              <a:solidFill>
                <a:schemeClr val="tx1"/>
              </a:solidFill>
            </a:endParaRPr>
          </a:p>
        </p:txBody>
      </p:sp>
      <p:sp>
        <p:nvSpPr>
          <p:cNvPr id="3" name="Υπότιτλος 2"/>
          <p:cNvSpPr>
            <a:spLocks noGrp="1"/>
          </p:cNvSpPr>
          <p:nvPr>
            <p:ph type="subTitle" idx="1"/>
          </p:nvPr>
        </p:nvSpPr>
        <p:spPr>
          <a:xfrm>
            <a:off x="497828" y="2852936"/>
            <a:ext cx="8322644" cy="3528392"/>
          </a:xfrm>
        </p:spPr>
        <p:txBody>
          <a:bodyPr>
            <a:noAutofit/>
          </a:bodyPr>
          <a:lstStyle/>
          <a:p>
            <a:r>
              <a:rPr lang="el-GR" sz="2800" dirty="0" smtClean="0">
                <a:latin typeface="+mj-lt"/>
                <a:ea typeface="+mj-ea"/>
                <a:cs typeface="+mj-cs"/>
              </a:rPr>
              <a:t>Ενότητα </a:t>
            </a:r>
            <a:r>
              <a:rPr lang="en-US" sz="2800" dirty="0" smtClean="0">
                <a:latin typeface="+mj-lt"/>
                <a:ea typeface="+mj-ea"/>
                <a:cs typeface="+mj-cs"/>
              </a:rPr>
              <a:t>5</a:t>
            </a:r>
            <a:r>
              <a:rPr lang="el-GR" sz="2800" dirty="0" smtClean="0">
                <a:latin typeface="+mj-lt"/>
                <a:ea typeface="+mj-ea"/>
                <a:cs typeface="+mj-cs"/>
              </a:rPr>
              <a:t>:</a:t>
            </a:r>
            <a:r>
              <a:rPr lang="en-US" sz="2800" dirty="0" smtClean="0">
                <a:latin typeface="+mj-lt"/>
                <a:ea typeface="+mj-ea"/>
                <a:cs typeface="+mj-cs"/>
              </a:rPr>
              <a:t> </a:t>
            </a:r>
            <a:endParaRPr lang="el-GR" sz="2800" dirty="0" smtClean="0">
              <a:latin typeface="+mj-lt"/>
              <a:ea typeface="+mj-ea"/>
              <a:cs typeface="+mj-cs"/>
            </a:endParaRPr>
          </a:p>
          <a:p>
            <a:r>
              <a:rPr lang="el-GR" sz="2800" b="1" dirty="0"/>
              <a:t>ΑΤΟΜΙΚΕΣ ΔΙΑΦΟΡΕΣ </a:t>
            </a:r>
            <a:r>
              <a:rPr lang="el-GR" sz="2800" b="1" dirty="0" smtClean="0"/>
              <a:t>ΣΤΙΣ </a:t>
            </a:r>
            <a:r>
              <a:rPr lang="el-GR" sz="2800" b="1" dirty="0"/>
              <a:t>ΓΝΩΣΤΙΚΕΣ ΙΚΑΝΟΤΗΤΕΣ </a:t>
            </a:r>
          </a:p>
          <a:p>
            <a:r>
              <a:rPr lang="el-GR" sz="2800" b="1" dirty="0"/>
              <a:t>ΚΑΙ  ΣΤΗΝ  ΕΓΚΕΦΑΛΙΚΗ  ΟΡΓΑΝΩΣΗ</a:t>
            </a:r>
          </a:p>
          <a:p>
            <a:endParaRPr lang="en-US" sz="2800" dirty="0" smtClean="0"/>
          </a:p>
          <a:p>
            <a:r>
              <a:rPr lang="el-GR" sz="2800" dirty="0" smtClean="0"/>
              <a:t>Φίλιππος Βλάχος</a:t>
            </a:r>
          </a:p>
          <a:p>
            <a:r>
              <a:rPr lang="el-GR" sz="2800" dirty="0" smtClean="0"/>
              <a:t>Σχολή Ανθρωπιστικών και Κοινωνικών Επιστημών  Παιδαγωγικό Τμήμα Ειδικής Αγωγής</a:t>
            </a:r>
            <a:endParaRPr lang="en-US" sz="2800" dirty="0" smtClean="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274638"/>
            <a:ext cx="9144000" cy="850106"/>
          </a:xfrm>
        </p:spPr>
        <p:txBody>
          <a:bodyPr>
            <a:noAutofit/>
          </a:bodyPr>
          <a:lstStyle/>
          <a:p>
            <a:r>
              <a:rPr lang="el-GR" sz="2400" b="1" dirty="0"/>
              <a:t>Γνωστικές διαφορές μεταξύ δεξιόχειρων και αριστερόχειρων </a:t>
            </a:r>
            <a:r>
              <a:rPr lang="el-GR" sz="2400" b="1" dirty="0" smtClean="0"/>
              <a:t>ατόμων.</a:t>
            </a:r>
            <a:br>
              <a:rPr lang="el-GR" sz="2400" b="1" dirty="0" smtClean="0"/>
            </a:br>
            <a:r>
              <a:rPr lang="el-GR" sz="2400" b="1" dirty="0" smtClean="0"/>
              <a:t>Η </a:t>
            </a:r>
            <a:r>
              <a:rPr lang="el-GR" sz="2400" b="1" dirty="0"/>
              <a:t>υπόθεση του «γνωστικού συνωστισμού</a:t>
            </a:r>
            <a:r>
              <a:rPr lang="el-GR" sz="2400" b="1" dirty="0" smtClean="0"/>
              <a:t>»  1/2</a:t>
            </a:r>
            <a:endParaRPr lang="el-GR" sz="2400" dirty="0"/>
          </a:p>
        </p:txBody>
      </p:sp>
      <p:sp>
        <p:nvSpPr>
          <p:cNvPr id="3" name="Θέση περιεχομένου 2"/>
          <p:cNvSpPr>
            <a:spLocks noGrp="1"/>
          </p:cNvSpPr>
          <p:nvPr>
            <p:ph idx="1"/>
          </p:nvPr>
        </p:nvSpPr>
        <p:spPr>
          <a:xfrm>
            <a:off x="467544" y="1268760"/>
            <a:ext cx="8568952" cy="4824536"/>
          </a:xfrm>
        </p:spPr>
        <p:txBody>
          <a:bodyPr>
            <a:normAutofit fontScale="32500" lnSpcReduction="20000"/>
          </a:bodyPr>
          <a:lstStyle/>
          <a:p>
            <a:r>
              <a:rPr lang="el-GR" sz="8000" dirty="0" err="1">
                <a:solidFill>
                  <a:schemeClr val="tx2"/>
                </a:solidFill>
              </a:rPr>
              <a:t>Levy</a:t>
            </a:r>
            <a:r>
              <a:rPr lang="el-GR" sz="8000" dirty="0">
                <a:solidFill>
                  <a:schemeClr val="tx2"/>
                </a:solidFill>
              </a:rPr>
              <a:t> (1969)</a:t>
            </a:r>
            <a:r>
              <a:rPr lang="el-GR" sz="8000" dirty="0"/>
              <a:t>. </a:t>
            </a:r>
            <a:r>
              <a:rPr lang="el-GR" sz="8000" dirty="0" smtClean="0"/>
              <a:t>Μελέτησε 15 </a:t>
            </a:r>
            <a:r>
              <a:rPr lang="el-GR" sz="8000" dirty="0"/>
              <a:t>αριστερόχειρες και </a:t>
            </a:r>
            <a:r>
              <a:rPr lang="el-GR" sz="8000" dirty="0" smtClean="0"/>
              <a:t>10 </a:t>
            </a:r>
            <a:r>
              <a:rPr lang="el-GR" sz="8000" dirty="0"/>
              <a:t>δεξιόχειρες άρρενες, </a:t>
            </a:r>
            <a:r>
              <a:rPr lang="el-GR" sz="8000" dirty="0" smtClean="0"/>
              <a:t>μεταπτυχιακούς </a:t>
            </a:r>
            <a:r>
              <a:rPr lang="el-GR" sz="8000" dirty="0"/>
              <a:t>φοιτητές στο Ινστιτούτο Τεχνολογίας της Καλιφόρνια.  Οι αριστερόχειρες παρουσίαζαν μέσο λεκτικό I.Q.  </a:t>
            </a:r>
            <a:r>
              <a:rPr lang="el-GR" sz="8000" dirty="0" smtClean="0"/>
              <a:t>142 </a:t>
            </a:r>
            <a:r>
              <a:rPr lang="el-GR" sz="8000" dirty="0"/>
              <a:t>και μέσο πρακτικό I.Q. </a:t>
            </a:r>
            <a:r>
              <a:rPr lang="el-GR" sz="8000" dirty="0" smtClean="0"/>
              <a:t>117</a:t>
            </a:r>
            <a:r>
              <a:rPr lang="el-GR" sz="8000" dirty="0"/>
              <a:t>, στην κλίμακα νοημοσύνης ενηλίκων του </a:t>
            </a:r>
            <a:r>
              <a:rPr lang="el-GR" sz="8000" dirty="0" err="1"/>
              <a:t>Wechsler</a:t>
            </a:r>
            <a:r>
              <a:rPr lang="el-GR" sz="8000" dirty="0"/>
              <a:t> (WAIS), ενώ για τους δεξιόχειρες οι βαθμοί ήταν 138 και 130 αντίστοιχα. Οι αριστερόχειρες δηλαδή εμφάνιζαν μεγαλύτερη διαφορά μεταξύ λεκτικού και πρακτικού I.Q. από τους δεξιόχειρες. </a:t>
            </a:r>
            <a:endParaRPr lang="el-GR" sz="8000" dirty="0" smtClean="0"/>
          </a:p>
          <a:p>
            <a:r>
              <a:rPr lang="el-GR" sz="8000" dirty="0" err="1" smtClean="0">
                <a:solidFill>
                  <a:schemeClr val="tx2"/>
                </a:solidFill>
              </a:rPr>
              <a:t>Lansdell</a:t>
            </a:r>
            <a:r>
              <a:rPr lang="el-GR" sz="8000" dirty="0" smtClean="0">
                <a:solidFill>
                  <a:schemeClr val="tx2"/>
                </a:solidFill>
              </a:rPr>
              <a:t> </a:t>
            </a:r>
            <a:r>
              <a:rPr lang="el-GR" sz="8000" dirty="0">
                <a:solidFill>
                  <a:schemeClr val="tx2"/>
                </a:solidFill>
              </a:rPr>
              <a:t>(1969), </a:t>
            </a:r>
            <a:r>
              <a:rPr lang="el-GR" sz="8000" dirty="0"/>
              <a:t>μελέτησε άτομα με επιληψία στο αριστερό </a:t>
            </a:r>
            <a:r>
              <a:rPr lang="el-GR" sz="8000" dirty="0" smtClean="0"/>
              <a:t>ημισφαίριο, που είχαν </a:t>
            </a:r>
            <a:r>
              <a:rPr lang="el-GR" sz="8000" dirty="0"/>
              <a:t>το κέντρο του λόγου στο δεξί </a:t>
            </a:r>
            <a:r>
              <a:rPr lang="el-GR" sz="8000" dirty="0" smtClean="0"/>
              <a:t>ημισφαίριο.  </a:t>
            </a:r>
            <a:r>
              <a:rPr lang="el-GR" sz="8000" dirty="0"/>
              <a:t>Βρήκε ότι </a:t>
            </a:r>
            <a:r>
              <a:rPr lang="el-GR" sz="8000" dirty="0" smtClean="0"/>
              <a:t>οι ασθενείς εμφάνιζαν </a:t>
            </a:r>
            <a:r>
              <a:rPr lang="el-GR" sz="8000" dirty="0"/>
              <a:t>μικρότερο </a:t>
            </a:r>
            <a:r>
              <a:rPr lang="el-GR" sz="8000" dirty="0" smtClean="0"/>
              <a:t>έλλειμμα </a:t>
            </a:r>
            <a:r>
              <a:rPr lang="el-GR" sz="8000" dirty="0"/>
              <a:t>στη λεκτική παρά στη μη-λεκτική επίδοση στο </a:t>
            </a:r>
            <a:r>
              <a:rPr lang="el-GR" sz="8000" dirty="0" err="1"/>
              <a:t>Wechsler-Bellevue</a:t>
            </a:r>
            <a:r>
              <a:rPr lang="el-GR" sz="8000" dirty="0"/>
              <a:t> τεστ. </a:t>
            </a:r>
            <a:endParaRPr lang="el-GR" dirty="0"/>
          </a:p>
        </p:txBody>
      </p:sp>
    </p:spTree>
    <p:extLst>
      <p:ext uri="{BB962C8B-B14F-4D97-AF65-F5344CB8AC3E}">
        <p14:creationId xmlns:p14="http://schemas.microsoft.com/office/powerpoint/2010/main" val="801758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274638"/>
            <a:ext cx="9144000" cy="850106"/>
          </a:xfrm>
        </p:spPr>
        <p:txBody>
          <a:bodyPr>
            <a:noAutofit/>
          </a:bodyPr>
          <a:lstStyle/>
          <a:p>
            <a:r>
              <a:rPr lang="el-GR" sz="2400" b="1" dirty="0"/>
              <a:t>Γνωστικές διαφορές μεταξύ δεξιόχειρων και αριστερόχειρων </a:t>
            </a:r>
            <a:r>
              <a:rPr lang="el-GR" sz="2400" b="1" dirty="0" smtClean="0"/>
              <a:t>ατόμων.</a:t>
            </a:r>
            <a:br>
              <a:rPr lang="el-GR" sz="2400" b="1" dirty="0" smtClean="0"/>
            </a:br>
            <a:r>
              <a:rPr lang="el-GR" sz="2400" b="1" dirty="0" smtClean="0"/>
              <a:t>Η </a:t>
            </a:r>
            <a:r>
              <a:rPr lang="el-GR" sz="2400" b="1" dirty="0"/>
              <a:t>υπόθεση του «γνωστικού συνωστισμού</a:t>
            </a:r>
            <a:r>
              <a:rPr lang="el-GR" sz="2400" b="1" dirty="0" smtClean="0"/>
              <a:t>»  2/2</a:t>
            </a:r>
            <a:endParaRPr lang="el-GR" sz="2400" dirty="0"/>
          </a:p>
        </p:txBody>
      </p:sp>
      <p:sp>
        <p:nvSpPr>
          <p:cNvPr id="3" name="Θέση περιεχομένου 2"/>
          <p:cNvSpPr>
            <a:spLocks noGrp="1"/>
          </p:cNvSpPr>
          <p:nvPr>
            <p:ph idx="1"/>
          </p:nvPr>
        </p:nvSpPr>
        <p:spPr>
          <a:xfrm>
            <a:off x="107504" y="1260410"/>
            <a:ext cx="8856984" cy="4544854"/>
          </a:xfrm>
        </p:spPr>
        <p:txBody>
          <a:bodyPr>
            <a:normAutofit fontScale="32500" lnSpcReduction="20000"/>
          </a:bodyPr>
          <a:lstStyle/>
          <a:p>
            <a:r>
              <a:rPr lang="el-GR" sz="8000" dirty="0" smtClean="0"/>
              <a:t>Βασισμένη </a:t>
            </a:r>
            <a:r>
              <a:rPr lang="el-GR" sz="8000" dirty="0"/>
              <a:t>σ’ αυτά τα ευρήματα η </a:t>
            </a:r>
            <a:r>
              <a:rPr lang="el-GR" sz="8000" dirty="0" err="1"/>
              <a:t>Levy</a:t>
            </a:r>
            <a:r>
              <a:rPr lang="el-GR" sz="8000" dirty="0"/>
              <a:t> πρότεινε ότι η αμφίπλευρη οργάνωση των λειτουργιών της γλώσσας στους αριστερόχειρες οδηγεί σε υπεράνω του μέσου όρου λεκτικές ικανότητες, αλλά εξαιτίας της ελλιπούς εξειδίκευσης του δεξιού ημισφαιρίου για τις χωροταξικές λειτουργίες, αυτό έχει κάποιο κόστος για τις χωρικές ικανότητες. </a:t>
            </a:r>
            <a:endParaRPr lang="el-GR" sz="8000" dirty="0" smtClean="0"/>
          </a:p>
          <a:p>
            <a:r>
              <a:rPr lang="el-GR" sz="8000" dirty="0" smtClean="0"/>
              <a:t>Αυτή </a:t>
            </a:r>
            <a:r>
              <a:rPr lang="el-GR" sz="8000" dirty="0"/>
              <a:t>η ερμηνεία του χωρικού ελλείμματος, είτε η αρχική του αιτία είναι παθολογική είτε όχι, έχει χαρακτηρισθεί ως </a:t>
            </a:r>
            <a:r>
              <a:rPr lang="el-GR" sz="8000" b="1" dirty="0"/>
              <a:t>η</a:t>
            </a:r>
            <a:r>
              <a:rPr lang="el-GR" sz="8000" b="1" dirty="0">
                <a:solidFill>
                  <a:schemeClr val="tx2"/>
                </a:solidFill>
              </a:rPr>
              <a:t> </a:t>
            </a:r>
            <a:r>
              <a:rPr lang="el-GR" sz="8000" b="1" dirty="0"/>
              <a:t>υπόθεση του «γνωστικού </a:t>
            </a:r>
            <a:r>
              <a:rPr lang="el-GR" sz="8000" b="1" dirty="0" smtClean="0"/>
              <a:t>συνωστισμού,</a:t>
            </a:r>
            <a:r>
              <a:rPr lang="el-GR" sz="8000" b="1" dirty="0" smtClean="0">
                <a:solidFill>
                  <a:schemeClr val="tx2"/>
                </a:solidFill>
              </a:rPr>
              <a:t> </a:t>
            </a:r>
            <a:r>
              <a:rPr lang="el-GR" sz="8000" dirty="0"/>
              <a:t>ένας όρος που υποδηλώνει ότι η χωρική ικανότητα έχει συμβιβασθεί (μερικώς παραγκωνισθεί) από το σχετικώς μεγαλύτερο βαθμό δέσμευσης των νευρωνικών δικτύων του δεξιού ημισφαιρίου από τη γλώσσα </a:t>
            </a:r>
          </a:p>
          <a:p>
            <a:endParaRPr lang="el-GR" sz="7200" dirty="0"/>
          </a:p>
          <a:p>
            <a:endParaRPr lang="el-GR" dirty="0"/>
          </a:p>
        </p:txBody>
      </p:sp>
    </p:spTree>
    <p:extLst>
      <p:ext uri="{BB962C8B-B14F-4D97-AF65-F5344CB8AC3E}">
        <p14:creationId xmlns:p14="http://schemas.microsoft.com/office/powerpoint/2010/main" val="3009320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a:xfrm>
            <a:off x="457200" y="116632"/>
            <a:ext cx="8229600" cy="720080"/>
          </a:xfrm>
        </p:spPr>
        <p:txBody>
          <a:bodyPr>
            <a:noAutofit/>
          </a:bodyPr>
          <a:lstStyle/>
          <a:p>
            <a:pPr lvl="0"/>
            <a:r>
              <a:rPr lang="el-GR" altLang="el-GR" sz="1600" b="1" dirty="0">
                <a:solidFill>
                  <a:schemeClr val="tx1"/>
                </a:solidFill>
                <a:latin typeface="HellasTimes" charset="0"/>
                <a:ea typeface="Times New Roman" pitchFamily="18" charset="0"/>
                <a:cs typeface="Times New Roman" pitchFamily="18" charset="0"/>
              </a:rPr>
              <a:t>Πίνακας </a:t>
            </a:r>
            <a:r>
              <a:rPr lang="en-US" altLang="el-GR" sz="1600" b="1" dirty="0">
                <a:solidFill>
                  <a:schemeClr val="tx1"/>
                </a:solidFill>
                <a:latin typeface="HellasTimes" charset="0"/>
                <a:ea typeface="Times New Roman" pitchFamily="18" charset="0"/>
                <a:cs typeface="Times New Roman" pitchFamily="18" charset="0"/>
              </a:rPr>
              <a:t>1.</a:t>
            </a:r>
            <a:r>
              <a:rPr lang="el-GR" altLang="el-GR" sz="1600" b="1" dirty="0">
                <a:solidFill>
                  <a:schemeClr val="tx1"/>
                </a:solidFill>
                <a:latin typeface="HellasTimes" charset="0"/>
                <a:ea typeface="Times New Roman" pitchFamily="18" charset="0"/>
                <a:cs typeface="Times New Roman" pitchFamily="18" charset="0"/>
              </a:rPr>
              <a:t> Ανασκόπηση των μελετών διερεύνησης διαφορών μεταξύ δεξιόχειρων και αριστερόχειρων ατόμων σε λεκτικές και μη-λεκτικές δοκιμασίες </a:t>
            </a:r>
            <a:r>
              <a:rPr lang="el-GR" altLang="el-GR" sz="1600" b="1" dirty="0" smtClean="0">
                <a:solidFill>
                  <a:schemeClr val="tx1"/>
                </a:solidFill>
                <a:latin typeface="HellasTimes" charset="0"/>
                <a:ea typeface="Times New Roman" pitchFamily="18" charset="0"/>
                <a:cs typeface="Times New Roman" pitchFamily="18" charset="0"/>
              </a:rPr>
              <a:t>1/5</a:t>
            </a:r>
            <a:endParaRPr lang="el-GR" sz="1600" dirty="0"/>
          </a:p>
        </p:txBody>
      </p:sp>
      <p:graphicFrame>
        <p:nvGraphicFramePr>
          <p:cNvPr id="4" name="Θέση περιεχομένου 3" descr="Πίνακας 1.&#10;Ανασκόπηση των μελετών διερεύνησης διαφορών μεταξύ δεξιόχειρων και αριστερόχειρων ατόμων σε λεκτικές και μη-λεκτικές δοκιμασίες 1/5&#10;"/>
          <p:cNvGraphicFramePr>
            <a:graphicFrameLocks noGrp="1"/>
          </p:cNvGraphicFramePr>
          <p:nvPr>
            <p:ph idx="1"/>
            <p:extLst>
              <p:ext uri="{D42A27DB-BD31-4B8C-83A1-F6EECF244321}">
                <p14:modId xmlns:p14="http://schemas.microsoft.com/office/powerpoint/2010/main" val="710839890"/>
              </p:ext>
            </p:extLst>
          </p:nvPr>
        </p:nvGraphicFramePr>
        <p:xfrm>
          <a:off x="611560" y="908720"/>
          <a:ext cx="7704856" cy="5248500"/>
        </p:xfrm>
        <a:graphic>
          <a:graphicData uri="http://schemas.openxmlformats.org/drawingml/2006/table">
            <a:tbl>
              <a:tblPr firstRow="1">
                <a:tableStyleId>{5C22544A-7EE6-4342-B048-85BDC9FD1C3A}</a:tableStyleId>
              </a:tblPr>
              <a:tblGrid>
                <a:gridCol w="223716"/>
                <a:gridCol w="1262390"/>
                <a:gridCol w="1031474"/>
                <a:gridCol w="2609020"/>
                <a:gridCol w="2578256"/>
              </a:tblGrid>
              <a:tr h="215478">
                <a:tc>
                  <a:txBody>
                    <a:bodyPr/>
                    <a:lstStyle/>
                    <a:p>
                      <a:pPr algn="just" hangingPunct="0">
                        <a:lnSpc>
                          <a:spcPts val="1800"/>
                        </a:lnSpc>
                        <a:spcAft>
                          <a:spcPts val="0"/>
                        </a:spcAft>
                      </a:pPr>
                      <a:r>
                        <a:rPr lang="el-GR" sz="900" dirty="0">
                          <a:effectLst/>
                        </a:rPr>
                        <a:t> </a:t>
                      </a:r>
                      <a:endParaRPr lang="el-GR" sz="800" dirty="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900">
                          <a:effectLst/>
                        </a:rPr>
                        <a:t>           Μελέτη </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900">
                          <a:effectLst/>
                        </a:rPr>
                        <a:t>   Δείγμα</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900">
                          <a:effectLst/>
                        </a:rPr>
                        <a:t>                        Δοκιμασία</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900" dirty="0">
                          <a:effectLst/>
                        </a:rPr>
                        <a:t>              Αποτελέσματα</a:t>
                      </a:r>
                      <a:endParaRPr lang="el-GR" sz="800" dirty="0">
                        <a:effectLst/>
                        <a:latin typeface="CG Times"/>
                        <a:ea typeface="Times New Roman"/>
                        <a:cs typeface="Times New Roman"/>
                      </a:endParaRPr>
                    </a:p>
                  </a:txBody>
                  <a:tcPr marL="36283" marR="36283" marT="0" marB="0"/>
                </a:tc>
              </a:tr>
              <a:tr h="473363">
                <a:tc>
                  <a:txBody>
                    <a:bodyPr/>
                    <a:lstStyle/>
                    <a:p>
                      <a:pPr algn="just" hangingPunct="0">
                        <a:lnSpc>
                          <a:spcPts val="1800"/>
                        </a:lnSpc>
                        <a:spcAft>
                          <a:spcPts val="0"/>
                        </a:spcAft>
                      </a:pPr>
                      <a:r>
                        <a:rPr lang="el-GR" sz="800">
                          <a:effectLst/>
                        </a:rPr>
                        <a:t>1.</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Annett &amp; Turner (1974)</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Παιδιά ηλικίας </a:t>
                      </a:r>
                    </a:p>
                    <a:p>
                      <a:pPr algn="just" hangingPunct="0">
                        <a:lnSpc>
                          <a:spcPts val="1800"/>
                        </a:lnSpc>
                        <a:spcAft>
                          <a:spcPts val="0"/>
                        </a:spcAft>
                      </a:pPr>
                      <a:r>
                        <a:rPr lang="el-GR" sz="800">
                          <a:effectLst/>
                        </a:rPr>
                        <a:t>5-11 ετών</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Λαβύρινθος (WISC-WPPSI). Πηλίκο ανάγνωσης.</a:t>
                      </a:r>
                    </a:p>
                    <a:p>
                      <a:pPr algn="just" hangingPunct="0">
                        <a:lnSpc>
                          <a:spcPts val="1800"/>
                        </a:lnSpc>
                        <a:spcAft>
                          <a:spcPts val="0"/>
                        </a:spcAft>
                      </a:pPr>
                      <a:r>
                        <a:rPr lang="el-GR" sz="800">
                          <a:effectLst/>
                        </a:rPr>
                        <a:t>Ζωγράφισε - έναν - άνθρωπο. PPVT.</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Καμμία διαφορά μεταξύ Δ και μικτών Δ.</a:t>
                      </a:r>
                    </a:p>
                    <a:p>
                      <a:pPr algn="just" hangingPunct="0">
                        <a:lnSpc>
                          <a:spcPts val="1800"/>
                        </a:lnSpc>
                        <a:spcAft>
                          <a:spcPts val="0"/>
                        </a:spcAft>
                      </a:pPr>
                      <a:r>
                        <a:rPr lang="el-GR" sz="800">
                          <a:effectLst/>
                        </a:rPr>
                        <a:t>Καμμία διαφορά μεταξύ Α και μικτών Α.</a:t>
                      </a:r>
                      <a:endParaRPr lang="el-GR" sz="800">
                        <a:effectLst/>
                        <a:latin typeface="CG Times"/>
                        <a:ea typeface="Times New Roman"/>
                        <a:cs typeface="Times New Roman"/>
                      </a:endParaRPr>
                    </a:p>
                  </a:txBody>
                  <a:tcPr marL="36283" marR="36283" marT="0" marB="0"/>
                </a:tc>
              </a:tr>
              <a:tr h="473363">
                <a:tc>
                  <a:txBody>
                    <a:bodyPr/>
                    <a:lstStyle/>
                    <a:p>
                      <a:pPr algn="just" hangingPunct="0">
                        <a:lnSpc>
                          <a:spcPts val="1800"/>
                        </a:lnSpc>
                        <a:spcAft>
                          <a:spcPts val="0"/>
                        </a:spcAft>
                      </a:pPr>
                      <a:r>
                        <a:rPr lang="el-GR" sz="800">
                          <a:effectLst/>
                        </a:rPr>
                        <a:t>2.</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Bradshaw, Nettleton &amp; </a:t>
                      </a:r>
                    </a:p>
                    <a:p>
                      <a:pPr algn="just" hangingPunct="0">
                        <a:lnSpc>
                          <a:spcPts val="1800"/>
                        </a:lnSpc>
                        <a:spcAft>
                          <a:spcPts val="0"/>
                        </a:spcAft>
                      </a:pPr>
                      <a:r>
                        <a:rPr lang="el-GR" sz="800">
                          <a:effectLst/>
                        </a:rPr>
                        <a:t>Taylor (1981)</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dirty="0">
                          <a:effectLst/>
                        </a:rPr>
                        <a:t>Φοιτητές</a:t>
                      </a:r>
                      <a:endParaRPr lang="el-GR" sz="800" dirty="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dirty="0">
                          <a:effectLst/>
                        </a:rPr>
                        <a:t>Πλήρης κλίμακα του WAIS. Λεκτικό IQ του WAIS.</a:t>
                      </a:r>
                    </a:p>
                    <a:p>
                      <a:pPr algn="just" hangingPunct="0">
                        <a:lnSpc>
                          <a:spcPts val="1800"/>
                        </a:lnSpc>
                        <a:spcAft>
                          <a:spcPts val="0"/>
                        </a:spcAft>
                      </a:pPr>
                      <a:r>
                        <a:rPr lang="el-GR" sz="800" dirty="0">
                          <a:effectLst/>
                        </a:rPr>
                        <a:t>Πρακτικό IQ του WAIS.</a:t>
                      </a:r>
                      <a:endParaRPr lang="el-GR" sz="800" dirty="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dirty="0">
                          <a:effectLst/>
                        </a:rPr>
                        <a:t>Δ  υπερέχουν  των Α.</a:t>
                      </a:r>
                    </a:p>
                    <a:p>
                      <a:pPr algn="just" hangingPunct="0">
                        <a:lnSpc>
                          <a:spcPts val="1800"/>
                        </a:lnSpc>
                        <a:spcAft>
                          <a:spcPts val="0"/>
                        </a:spcAft>
                      </a:pPr>
                      <a:r>
                        <a:rPr lang="el-GR" sz="800" dirty="0">
                          <a:effectLst/>
                        </a:rPr>
                        <a:t>Άρρενες υπερέχουν των θηλέων.</a:t>
                      </a:r>
                      <a:endParaRPr lang="el-GR" sz="800" dirty="0">
                        <a:effectLst/>
                        <a:latin typeface="CG Times"/>
                        <a:ea typeface="Times New Roman"/>
                        <a:cs typeface="Times New Roman"/>
                      </a:endParaRPr>
                    </a:p>
                  </a:txBody>
                  <a:tcPr marL="36283" marR="36283" marT="0" marB="0"/>
                </a:tc>
              </a:tr>
              <a:tr h="973419">
                <a:tc>
                  <a:txBody>
                    <a:bodyPr/>
                    <a:lstStyle/>
                    <a:p>
                      <a:pPr algn="just" hangingPunct="0">
                        <a:lnSpc>
                          <a:spcPts val="1800"/>
                        </a:lnSpc>
                        <a:spcAft>
                          <a:spcPts val="0"/>
                        </a:spcAft>
                      </a:pPr>
                      <a:r>
                        <a:rPr lang="el-GR" sz="800">
                          <a:effectLst/>
                        </a:rPr>
                        <a:t>3.</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Briggs, Nebes &amp; </a:t>
                      </a:r>
                    </a:p>
                    <a:p>
                      <a:pPr algn="just" hangingPunct="0">
                        <a:lnSpc>
                          <a:spcPts val="1800"/>
                        </a:lnSpc>
                        <a:spcAft>
                          <a:spcPts val="0"/>
                        </a:spcAft>
                      </a:pPr>
                      <a:r>
                        <a:rPr lang="el-GR" sz="800">
                          <a:effectLst/>
                        </a:rPr>
                        <a:t>Kinsbourne (1976)</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dirty="0">
                          <a:effectLst/>
                        </a:rPr>
                        <a:t>Φοιτητές</a:t>
                      </a:r>
                      <a:endParaRPr lang="el-GR" sz="800" dirty="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dirty="0">
                          <a:effectLst/>
                        </a:rPr>
                        <a:t>Πλήρης κλίμακα του WAIS. Λεκτικό IQ του WAIS. </a:t>
                      </a:r>
                    </a:p>
                    <a:p>
                      <a:pPr algn="just" hangingPunct="0">
                        <a:lnSpc>
                          <a:spcPts val="1800"/>
                        </a:lnSpc>
                        <a:spcAft>
                          <a:spcPts val="0"/>
                        </a:spcAft>
                      </a:pPr>
                      <a:r>
                        <a:rPr lang="el-GR" sz="800" dirty="0">
                          <a:effectLst/>
                        </a:rPr>
                        <a:t>Πρακτικό IQ του WAIS. Σειρά δοκιμασιών </a:t>
                      </a:r>
                    </a:p>
                    <a:p>
                      <a:pPr algn="just" hangingPunct="0">
                        <a:lnSpc>
                          <a:spcPts val="1800"/>
                        </a:lnSpc>
                        <a:spcAft>
                          <a:spcPts val="0"/>
                        </a:spcAft>
                      </a:pPr>
                      <a:r>
                        <a:rPr lang="el-GR" sz="800" dirty="0">
                          <a:effectLst/>
                        </a:rPr>
                        <a:t>αναφερόμενων σε γνωστικούς παράγοντες και </a:t>
                      </a:r>
                    </a:p>
                    <a:p>
                      <a:pPr algn="just" hangingPunct="0">
                        <a:lnSpc>
                          <a:spcPts val="1800"/>
                        </a:lnSpc>
                        <a:spcAft>
                          <a:spcPts val="0"/>
                        </a:spcAft>
                      </a:pPr>
                      <a:r>
                        <a:rPr lang="el-GR" sz="800" dirty="0">
                          <a:effectLst/>
                        </a:rPr>
                        <a:t>σε τεστ σχολικών δεξιοτήτων</a:t>
                      </a:r>
                      <a:endParaRPr lang="el-GR" sz="800" dirty="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dirty="0">
                          <a:effectLst/>
                        </a:rPr>
                        <a:t>Δ  υπερέχουν Α και </a:t>
                      </a:r>
                      <a:r>
                        <a:rPr lang="el-GR" sz="800" dirty="0" err="1">
                          <a:effectLst/>
                        </a:rPr>
                        <a:t>αμφίχειρων</a:t>
                      </a:r>
                      <a:r>
                        <a:rPr lang="el-GR" sz="800" dirty="0">
                          <a:effectLst/>
                        </a:rPr>
                        <a:t> στην πλήρη </a:t>
                      </a:r>
                    </a:p>
                    <a:p>
                      <a:pPr algn="just" hangingPunct="0">
                        <a:lnSpc>
                          <a:spcPts val="1800"/>
                        </a:lnSpc>
                        <a:spcAft>
                          <a:spcPts val="0"/>
                        </a:spcAft>
                      </a:pPr>
                      <a:r>
                        <a:rPr lang="el-GR" sz="800" dirty="0">
                          <a:effectLst/>
                        </a:rPr>
                        <a:t>κλίμακα και στο λεκτικό IQ. Άρρενες </a:t>
                      </a:r>
                    </a:p>
                    <a:p>
                      <a:pPr algn="just" hangingPunct="0">
                        <a:lnSpc>
                          <a:spcPts val="1800"/>
                        </a:lnSpc>
                        <a:spcAft>
                          <a:spcPts val="0"/>
                        </a:spcAft>
                      </a:pPr>
                      <a:r>
                        <a:rPr lang="el-GR" sz="800" dirty="0">
                          <a:effectLst/>
                        </a:rPr>
                        <a:t>υπερέχουν των θηλέων σε ποσοτικούς </a:t>
                      </a:r>
                    </a:p>
                    <a:p>
                      <a:pPr algn="just" hangingPunct="0">
                        <a:lnSpc>
                          <a:spcPts val="1800"/>
                        </a:lnSpc>
                        <a:spcAft>
                          <a:spcPts val="0"/>
                        </a:spcAft>
                      </a:pPr>
                      <a:r>
                        <a:rPr lang="el-GR" sz="800" dirty="0">
                          <a:effectLst/>
                        </a:rPr>
                        <a:t>παράγοντες των τεστ σχολικών δεξιοτήτων.</a:t>
                      </a:r>
                      <a:endParaRPr lang="el-GR" sz="800" dirty="0">
                        <a:effectLst/>
                        <a:latin typeface="CG Times"/>
                        <a:ea typeface="Times New Roman"/>
                        <a:cs typeface="Times New Roman"/>
                      </a:endParaRPr>
                    </a:p>
                  </a:txBody>
                  <a:tcPr marL="36283" marR="36283" marT="0" marB="0"/>
                </a:tc>
              </a:tr>
              <a:tr h="721492">
                <a:tc>
                  <a:txBody>
                    <a:bodyPr/>
                    <a:lstStyle/>
                    <a:p>
                      <a:pPr algn="just" hangingPunct="0">
                        <a:lnSpc>
                          <a:spcPts val="1800"/>
                        </a:lnSpc>
                        <a:spcAft>
                          <a:spcPts val="0"/>
                        </a:spcAft>
                      </a:pPr>
                      <a:r>
                        <a:rPr lang="el-GR" sz="800">
                          <a:effectLst/>
                        </a:rPr>
                        <a:t>4.</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Burnett, Lane &amp; </a:t>
                      </a:r>
                    </a:p>
                    <a:p>
                      <a:pPr algn="just" hangingPunct="0">
                        <a:lnSpc>
                          <a:spcPts val="1800"/>
                        </a:lnSpc>
                        <a:spcAft>
                          <a:spcPts val="0"/>
                        </a:spcAft>
                      </a:pPr>
                      <a:r>
                        <a:rPr lang="el-GR" sz="800">
                          <a:effectLst/>
                        </a:rPr>
                        <a:t>Dratt (1982)</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Φοιτητές</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Επιθεώρηση δεξιοτήτων των Guilford-Zimmerman</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Ασθενείς Δ και Δ υπερέχουν των ισχυρών Δ </a:t>
                      </a:r>
                    </a:p>
                    <a:p>
                      <a:pPr algn="just" hangingPunct="0">
                        <a:lnSpc>
                          <a:spcPts val="1800"/>
                        </a:lnSpc>
                        <a:spcAft>
                          <a:spcPts val="0"/>
                        </a:spcAft>
                      </a:pPr>
                      <a:r>
                        <a:rPr lang="el-GR" sz="800">
                          <a:effectLst/>
                        </a:rPr>
                        <a:t>και των Α. Ισχυροί Α υπερέχουν των ασθενών Α</a:t>
                      </a:r>
                    </a:p>
                    <a:p>
                      <a:pPr algn="just" hangingPunct="0">
                        <a:lnSpc>
                          <a:spcPts val="1800"/>
                        </a:lnSpc>
                        <a:spcAft>
                          <a:spcPts val="0"/>
                        </a:spcAft>
                      </a:pPr>
                      <a:r>
                        <a:rPr lang="el-GR" sz="800">
                          <a:effectLst/>
                        </a:rPr>
                        <a:t>Δ άρρενες υπερέχουν των Δ θηλέων.</a:t>
                      </a:r>
                      <a:endParaRPr lang="el-GR" sz="800">
                        <a:effectLst/>
                        <a:latin typeface="CG Times"/>
                        <a:ea typeface="Times New Roman"/>
                        <a:cs typeface="Times New Roman"/>
                      </a:endParaRPr>
                    </a:p>
                  </a:txBody>
                  <a:tcPr marL="36283" marR="36283" marT="0" marB="0"/>
                </a:tc>
              </a:tr>
              <a:tr h="473363">
                <a:tc>
                  <a:txBody>
                    <a:bodyPr/>
                    <a:lstStyle/>
                    <a:p>
                      <a:pPr algn="just" hangingPunct="0">
                        <a:lnSpc>
                          <a:spcPts val="1800"/>
                        </a:lnSpc>
                        <a:spcAft>
                          <a:spcPts val="0"/>
                        </a:spcAft>
                      </a:pPr>
                      <a:r>
                        <a:rPr lang="el-GR" sz="800">
                          <a:effectLst/>
                        </a:rPr>
                        <a:t>5.</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Caplan &amp; Kinsbourne </a:t>
                      </a:r>
                    </a:p>
                    <a:p>
                      <a:pPr algn="just" hangingPunct="0">
                        <a:lnSpc>
                          <a:spcPts val="1800"/>
                        </a:lnSpc>
                        <a:spcAft>
                          <a:spcPts val="0"/>
                        </a:spcAft>
                      </a:pPr>
                      <a:r>
                        <a:rPr lang="el-GR" sz="800">
                          <a:effectLst/>
                        </a:rPr>
                        <a:t>(1981)</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Παιδιά ηλικίας </a:t>
                      </a:r>
                    </a:p>
                    <a:p>
                      <a:pPr algn="just" hangingPunct="0">
                        <a:lnSpc>
                          <a:spcPts val="1800"/>
                        </a:lnSpc>
                        <a:spcAft>
                          <a:spcPts val="0"/>
                        </a:spcAft>
                      </a:pPr>
                      <a:r>
                        <a:rPr lang="el-GR" sz="800">
                          <a:effectLst/>
                        </a:rPr>
                        <a:t>6-12 ετών</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dirty="0">
                          <a:effectLst/>
                        </a:rPr>
                        <a:t>Δοκιμασία ταιριάσματος λέξεων-σχημάτων, WISC-R </a:t>
                      </a:r>
                    </a:p>
                    <a:p>
                      <a:pPr algn="just" hangingPunct="0">
                        <a:lnSpc>
                          <a:spcPts val="1800"/>
                        </a:lnSpc>
                        <a:spcAft>
                          <a:spcPts val="0"/>
                        </a:spcAft>
                      </a:pPr>
                      <a:r>
                        <a:rPr lang="el-GR" sz="800" dirty="0">
                          <a:effectLst/>
                        </a:rPr>
                        <a:t>(λεξιλόγιο, σχεδιασμός κύβων, ικανότητα ανάγνωσης).</a:t>
                      </a:r>
                      <a:endParaRPr lang="el-GR" sz="800" dirty="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Καμμία διαφορά μεταξύ Δ και Α</a:t>
                      </a:r>
                      <a:endParaRPr lang="el-GR" sz="800">
                        <a:effectLst/>
                        <a:latin typeface="CG Times"/>
                        <a:ea typeface="Times New Roman"/>
                        <a:cs typeface="Times New Roman"/>
                      </a:endParaRPr>
                    </a:p>
                  </a:txBody>
                  <a:tcPr marL="36283" marR="36283" marT="0" marB="0"/>
                </a:tc>
              </a:tr>
              <a:tr h="473363">
                <a:tc>
                  <a:txBody>
                    <a:bodyPr/>
                    <a:lstStyle/>
                    <a:p>
                      <a:pPr algn="just" hangingPunct="0">
                        <a:lnSpc>
                          <a:spcPts val="1800"/>
                        </a:lnSpc>
                        <a:spcAft>
                          <a:spcPts val="0"/>
                        </a:spcAft>
                      </a:pPr>
                      <a:r>
                        <a:rPr lang="el-GR" sz="800">
                          <a:effectLst/>
                        </a:rPr>
                        <a:t>6.</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Davis &amp; Eliot (1994)</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dirty="0">
                          <a:effectLst/>
                        </a:rPr>
                        <a:t>Φοιτητές      </a:t>
                      </a:r>
                    </a:p>
                    <a:p>
                      <a:pPr algn="just" hangingPunct="0">
                        <a:lnSpc>
                          <a:spcPts val="1800"/>
                        </a:lnSpc>
                        <a:spcAft>
                          <a:spcPts val="0"/>
                        </a:spcAft>
                      </a:pPr>
                      <a:r>
                        <a:rPr lang="el-GR" sz="800" dirty="0">
                          <a:effectLst/>
                        </a:rPr>
                        <a:t> </a:t>
                      </a:r>
                      <a:endParaRPr lang="el-GR" sz="800" dirty="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ETS Δοκιμασία μορφολογικής ολοκλήρωσης</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Α άνδρες και Δ γυναίκες υπερέχουν των </a:t>
                      </a:r>
                    </a:p>
                    <a:p>
                      <a:pPr algn="just" hangingPunct="0">
                        <a:lnSpc>
                          <a:spcPts val="1800"/>
                        </a:lnSpc>
                        <a:spcAft>
                          <a:spcPts val="0"/>
                        </a:spcAft>
                      </a:pPr>
                      <a:r>
                        <a:rPr lang="el-GR" sz="800">
                          <a:effectLst/>
                        </a:rPr>
                        <a:t>υπολοίπων ομάδων</a:t>
                      </a:r>
                      <a:endParaRPr lang="el-GR" sz="800">
                        <a:effectLst/>
                        <a:latin typeface="CG Times"/>
                        <a:ea typeface="Times New Roman"/>
                        <a:cs typeface="Times New Roman"/>
                      </a:endParaRPr>
                    </a:p>
                  </a:txBody>
                  <a:tcPr marL="36283" marR="36283" marT="0" marB="0"/>
                </a:tc>
              </a:tr>
              <a:tr h="721492">
                <a:tc>
                  <a:txBody>
                    <a:bodyPr/>
                    <a:lstStyle/>
                    <a:p>
                      <a:pPr algn="just" hangingPunct="0">
                        <a:lnSpc>
                          <a:spcPts val="1800"/>
                        </a:lnSpc>
                        <a:spcAft>
                          <a:spcPts val="0"/>
                        </a:spcAft>
                      </a:pPr>
                      <a:r>
                        <a:rPr lang="el-GR" sz="800">
                          <a:effectLst/>
                        </a:rPr>
                        <a:t>7.</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Eme, Stone &amp; </a:t>
                      </a:r>
                    </a:p>
                    <a:p>
                      <a:pPr algn="just" hangingPunct="0">
                        <a:lnSpc>
                          <a:spcPts val="1800"/>
                        </a:lnSpc>
                        <a:spcAft>
                          <a:spcPts val="0"/>
                        </a:spcAft>
                      </a:pPr>
                      <a:r>
                        <a:rPr lang="el-GR" sz="800">
                          <a:effectLst/>
                        </a:rPr>
                        <a:t>Izral (1978)</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Παιδιά ηλικίας </a:t>
                      </a:r>
                    </a:p>
                    <a:p>
                      <a:pPr algn="just" hangingPunct="0">
                        <a:lnSpc>
                          <a:spcPts val="1800"/>
                        </a:lnSpc>
                        <a:spcAft>
                          <a:spcPts val="0"/>
                        </a:spcAft>
                      </a:pPr>
                      <a:r>
                        <a:rPr lang="el-GR" sz="800">
                          <a:effectLst/>
                        </a:rPr>
                        <a:t>6-14 ετών</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WISC-R (Λεξιλόγιο - Ομοιότητες. Σχεδιασμός </a:t>
                      </a:r>
                    </a:p>
                    <a:p>
                      <a:pPr algn="just" hangingPunct="0">
                        <a:lnSpc>
                          <a:spcPts val="1800"/>
                        </a:lnSpc>
                        <a:spcAft>
                          <a:spcPts val="0"/>
                        </a:spcAft>
                      </a:pPr>
                      <a:r>
                        <a:rPr lang="el-GR" sz="800">
                          <a:effectLst/>
                        </a:rPr>
                        <a:t>κύβων - Συνάθροιση αντικειμένων)</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Καμμία διαφορά μεταξύ Δ και Α στις </a:t>
                      </a:r>
                    </a:p>
                    <a:p>
                      <a:pPr algn="just" hangingPunct="0">
                        <a:lnSpc>
                          <a:spcPts val="1800"/>
                        </a:lnSpc>
                        <a:spcAft>
                          <a:spcPts val="0"/>
                        </a:spcAft>
                      </a:pPr>
                      <a:r>
                        <a:rPr lang="el-GR" sz="800">
                          <a:effectLst/>
                        </a:rPr>
                        <a:t>λεκτικές δοκιμασίες.</a:t>
                      </a:r>
                    </a:p>
                    <a:p>
                      <a:pPr algn="just" hangingPunct="0">
                        <a:lnSpc>
                          <a:spcPts val="1800"/>
                        </a:lnSpc>
                        <a:spcAft>
                          <a:spcPts val="0"/>
                        </a:spcAft>
                      </a:pPr>
                      <a:r>
                        <a:rPr lang="el-GR" sz="800">
                          <a:effectLst/>
                        </a:rPr>
                        <a:t>Δ υπερτερούν στις πρακτικές δοκιμασίες</a:t>
                      </a:r>
                      <a:endParaRPr lang="el-GR" sz="800">
                        <a:effectLst/>
                        <a:latin typeface="CG Times"/>
                        <a:ea typeface="Times New Roman"/>
                        <a:cs typeface="Times New Roman"/>
                      </a:endParaRPr>
                    </a:p>
                  </a:txBody>
                  <a:tcPr marL="36283" marR="36283" marT="0" marB="0"/>
                </a:tc>
              </a:tr>
              <a:tr h="473363">
                <a:tc>
                  <a:txBody>
                    <a:bodyPr/>
                    <a:lstStyle/>
                    <a:p>
                      <a:pPr algn="just" hangingPunct="0">
                        <a:lnSpc>
                          <a:spcPts val="1800"/>
                        </a:lnSpc>
                        <a:spcAft>
                          <a:spcPts val="0"/>
                        </a:spcAft>
                      </a:pPr>
                      <a:r>
                        <a:rPr lang="el-GR" sz="800">
                          <a:effectLst/>
                        </a:rPr>
                        <a:t>8.</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Fagan-Dubin (1974)</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Παιδιά ηλικίας </a:t>
                      </a:r>
                    </a:p>
                    <a:p>
                      <a:pPr algn="just" hangingPunct="0">
                        <a:lnSpc>
                          <a:spcPts val="1800"/>
                        </a:lnSpc>
                        <a:spcAft>
                          <a:spcPts val="0"/>
                        </a:spcAft>
                      </a:pPr>
                      <a:r>
                        <a:rPr lang="el-GR" sz="800">
                          <a:effectLst/>
                        </a:rPr>
                        <a:t>5-6 ετών</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WISC (Λεκτικό IQ.  Πρακτικό IQ)</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Καμμία διαφορά μεταξύ Δ και Α.</a:t>
                      </a:r>
                      <a:endParaRPr lang="el-GR" sz="800">
                        <a:effectLst/>
                        <a:latin typeface="CG Times"/>
                        <a:ea typeface="Times New Roman"/>
                        <a:cs typeface="Times New Roman"/>
                      </a:endParaRPr>
                    </a:p>
                  </a:txBody>
                  <a:tcPr marL="36283" marR="36283" marT="0" marB="0"/>
                </a:tc>
              </a:tr>
              <a:tr h="236682">
                <a:tc>
                  <a:txBody>
                    <a:bodyPr/>
                    <a:lstStyle/>
                    <a:p>
                      <a:pPr algn="just" hangingPunct="0">
                        <a:lnSpc>
                          <a:spcPts val="1800"/>
                        </a:lnSpc>
                        <a:spcAft>
                          <a:spcPts val="0"/>
                        </a:spcAft>
                      </a:pPr>
                      <a:r>
                        <a:rPr lang="el-GR" sz="800">
                          <a:effectLst/>
                        </a:rPr>
                        <a:t>9.</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Flick (1966)</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Παιδιά ηλικίας 4 ετών</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Λαβύρινθος. Αντιγραφή σχημάτων</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dirty="0">
                          <a:effectLst/>
                        </a:rPr>
                        <a:t>Δ υπερέχουν των Α.</a:t>
                      </a:r>
                      <a:endParaRPr lang="el-GR" sz="800" dirty="0">
                        <a:effectLst/>
                        <a:latin typeface="CG Times"/>
                        <a:ea typeface="Times New Roman"/>
                        <a:cs typeface="Times New Roman"/>
                      </a:endParaRPr>
                    </a:p>
                  </a:txBody>
                  <a:tcPr marL="36283" marR="36283" marT="0" marB="0"/>
                </a:tc>
              </a:tr>
            </a:tbl>
          </a:graphicData>
        </a:graphic>
      </p:graphicFrame>
    </p:spTree>
    <p:extLst>
      <p:ext uri="{BB962C8B-B14F-4D97-AF65-F5344CB8AC3E}">
        <p14:creationId xmlns:p14="http://schemas.microsoft.com/office/powerpoint/2010/main" val="33420569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5"/>
          <p:cNvSpPr>
            <a:spLocks noGrp="1"/>
          </p:cNvSpPr>
          <p:nvPr>
            <p:ph type="title"/>
          </p:nvPr>
        </p:nvSpPr>
        <p:spPr>
          <a:xfrm>
            <a:off x="457200" y="116632"/>
            <a:ext cx="8229600" cy="720080"/>
          </a:xfrm>
        </p:spPr>
        <p:txBody>
          <a:bodyPr>
            <a:noAutofit/>
          </a:bodyPr>
          <a:lstStyle/>
          <a:p>
            <a:pPr lvl="0"/>
            <a:r>
              <a:rPr lang="el-GR" altLang="el-GR" sz="1600" b="1" dirty="0">
                <a:solidFill>
                  <a:schemeClr val="tx1"/>
                </a:solidFill>
                <a:latin typeface="HellasTimes" charset="0"/>
                <a:ea typeface="Times New Roman" pitchFamily="18" charset="0"/>
                <a:cs typeface="Times New Roman" pitchFamily="18" charset="0"/>
              </a:rPr>
              <a:t>Πίνακας </a:t>
            </a:r>
            <a:r>
              <a:rPr lang="en-US" altLang="el-GR" sz="1600" b="1" dirty="0">
                <a:solidFill>
                  <a:schemeClr val="tx1"/>
                </a:solidFill>
                <a:latin typeface="HellasTimes" charset="0"/>
                <a:ea typeface="Times New Roman" pitchFamily="18" charset="0"/>
                <a:cs typeface="Times New Roman" pitchFamily="18" charset="0"/>
              </a:rPr>
              <a:t>1.</a:t>
            </a:r>
            <a:r>
              <a:rPr lang="el-GR" altLang="el-GR" sz="1600" b="1" dirty="0">
                <a:solidFill>
                  <a:schemeClr val="tx1"/>
                </a:solidFill>
                <a:latin typeface="HellasTimes" charset="0"/>
                <a:ea typeface="Times New Roman" pitchFamily="18" charset="0"/>
                <a:cs typeface="Times New Roman" pitchFamily="18" charset="0"/>
              </a:rPr>
              <a:t> Ανασκόπηση των μελετών διερεύνησης διαφορών μεταξύ δεξιόχειρων και αριστερόχειρων ατόμων σε λεκτικές και μη-λεκτικές δοκιμασίες </a:t>
            </a:r>
            <a:r>
              <a:rPr lang="el-GR" altLang="el-GR" sz="1600" b="1" dirty="0" smtClean="0">
                <a:solidFill>
                  <a:schemeClr val="tx1"/>
                </a:solidFill>
                <a:latin typeface="HellasTimes" charset="0"/>
                <a:ea typeface="Times New Roman" pitchFamily="18" charset="0"/>
                <a:cs typeface="Times New Roman" pitchFamily="18" charset="0"/>
              </a:rPr>
              <a:t>2/5</a:t>
            </a:r>
            <a:endParaRPr lang="el-GR" sz="1600" dirty="0"/>
          </a:p>
        </p:txBody>
      </p:sp>
      <p:graphicFrame>
        <p:nvGraphicFramePr>
          <p:cNvPr id="4" name="Θέση περιεχομένου 3" descr="Πίνακας 1.&#10;Ανασκόπηση των μελετών διερεύνησης διαφορών μεταξύ δεξιόχειρων και αριστερόχειρων ατόμων σε λεκτικές και μη-λεκτικές δοκιμασίες 2/5&#10;"/>
          <p:cNvGraphicFramePr>
            <a:graphicFrameLocks noGrp="1"/>
          </p:cNvGraphicFramePr>
          <p:nvPr>
            <p:ph idx="1"/>
            <p:extLst>
              <p:ext uri="{D42A27DB-BD31-4B8C-83A1-F6EECF244321}">
                <p14:modId xmlns:p14="http://schemas.microsoft.com/office/powerpoint/2010/main" val="1561389656"/>
              </p:ext>
            </p:extLst>
          </p:nvPr>
        </p:nvGraphicFramePr>
        <p:xfrm>
          <a:off x="683568" y="836712"/>
          <a:ext cx="7632849" cy="5187707"/>
        </p:xfrm>
        <a:graphic>
          <a:graphicData uri="http://schemas.openxmlformats.org/drawingml/2006/table">
            <a:tbl>
              <a:tblPr firstRow="1">
                <a:tableStyleId>{5C22544A-7EE6-4342-B048-85BDC9FD1C3A}</a:tableStyleId>
              </a:tblPr>
              <a:tblGrid>
                <a:gridCol w="221624"/>
                <a:gridCol w="1486956"/>
                <a:gridCol w="1088897"/>
                <a:gridCol w="2617197"/>
                <a:gridCol w="2218175"/>
              </a:tblGrid>
              <a:tr h="234809">
                <a:tc>
                  <a:txBody>
                    <a:bodyPr/>
                    <a:lstStyle/>
                    <a:p>
                      <a:pPr algn="just" hangingPunct="0">
                        <a:lnSpc>
                          <a:spcPts val="1800"/>
                        </a:lnSpc>
                        <a:spcAft>
                          <a:spcPts val="0"/>
                        </a:spcAft>
                      </a:pPr>
                      <a:r>
                        <a:rPr lang="el-GR" sz="900" dirty="0">
                          <a:effectLst/>
                        </a:rPr>
                        <a:t> </a:t>
                      </a:r>
                      <a:endParaRPr lang="el-GR" sz="800" dirty="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900" dirty="0">
                          <a:effectLst/>
                        </a:rPr>
                        <a:t>          Μελέτη </a:t>
                      </a:r>
                      <a:endParaRPr lang="el-GR" sz="800" dirty="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900">
                          <a:effectLst/>
                        </a:rPr>
                        <a:t>     Δείγμα</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900">
                          <a:effectLst/>
                        </a:rPr>
                        <a:t>                     Δοκιμασία</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900">
                          <a:effectLst/>
                        </a:rPr>
                        <a:t>                Αποτελέσματα</a:t>
                      </a:r>
                      <a:endParaRPr lang="el-GR" sz="800">
                        <a:effectLst/>
                        <a:latin typeface="CG Times"/>
                        <a:ea typeface="Times New Roman"/>
                        <a:cs typeface="Times New Roman"/>
                      </a:endParaRPr>
                    </a:p>
                  </a:txBody>
                  <a:tcPr marL="36283" marR="36283" marT="0" marB="0"/>
                </a:tc>
              </a:tr>
              <a:tr h="469617">
                <a:tc>
                  <a:txBody>
                    <a:bodyPr/>
                    <a:lstStyle/>
                    <a:p>
                      <a:pPr algn="just" hangingPunct="0">
                        <a:lnSpc>
                          <a:spcPts val="1800"/>
                        </a:lnSpc>
                        <a:spcAft>
                          <a:spcPts val="0"/>
                        </a:spcAft>
                      </a:pPr>
                      <a:r>
                        <a:rPr lang="el-GR" sz="800">
                          <a:effectLst/>
                        </a:rPr>
                        <a:t>10.</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Fenell, Satz, Van Der Abell, </a:t>
                      </a:r>
                    </a:p>
                    <a:p>
                      <a:pPr algn="just" hangingPunct="0">
                        <a:lnSpc>
                          <a:spcPts val="1800"/>
                        </a:lnSpc>
                        <a:spcAft>
                          <a:spcPts val="0"/>
                        </a:spcAft>
                      </a:pPr>
                      <a:r>
                        <a:rPr lang="el-GR" sz="800">
                          <a:effectLst/>
                        </a:rPr>
                        <a:t>Bowers &amp; Thomas (1978)</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Μαθητές λυκείου </a:t>
                      </a:r>
                    </a:p>
                    <a:p>
                      <a:pPr algn="just" hangingPunct="0">
                        <a:lnSpc>
                          <a:spcPts val="1800"/>
                        </a:lnSpc>
                        <a:spcAft>
                          <a:spcPts val="0"/>
                        </a:spcAft>
                      </a:pPr>
                      <a:r>
                        <a:rPr lang="el-GR" sz="800">
                          <a:effectLst/>
                        </a:rPr>
                        <a:t>και φοιτητές</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Σχεδιασμός κύβων (WAIS)</a:t>
                      </a:r>
                    </a:p>
                    <a:p>
                      <a:pPr algn="just" hangingPunct="0">
                        <a:lnSpc>
                          <a:spcPts val="1800"/>
                        </a:lnSpc>
                        <a:spcAft>
                          <a:spcPts val="0"/>
                        </a:spcAft>
                      </a:pPr>
                      <a:r>
                        <a:rPr lang="el-GR" sz="800">
                          <a:effectLst/>
                        </a:rPr>
                        <a:t>Οπτικο-χωρικές δοκιμασίες (PMA)</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Καμμία διαφορά μεταξύ Δ και Α.</a:t>
                      </a:r>
                      <a:endParaRPr lang="el-GR" sz="800">
                        <a:effectLst/>
                        <a:latin typeface="CG Times"/>
                        <a:ea typeface="Times New Roman"/>
                        <a:cs typeface="Times New Roman"/>
                      </a:endParaRPr>
                    </a:p>
                  </a:txBody>
                  <a:tcPr marL="36283" marR="36283" marT="0" marB="0"/>
                </a:tc>
              </a:tr>
              <a:tr h="469617">
                <a:tc>
                  <a:txBody>
                    <a:bodyPr/>
                    <a:lstStyle/>
                    <a:p>
                      <a:pPr algn="just" hangingPunct="0">
                        <a:lnSpc>
                          <a:spcPts val="1800"/>
                        </a:lnSpc>
                        <a:spcAft>
                          <a:spcPts val="0"/>
                        </a:spcAft>
                      </a:pPr>
                      <a:r>
                        <a:rPr lang="el-GR" sz="800">
                          <a:effectLst/>
                        </a:rPr>
                        <a:t>11.</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Gibson (1973)</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Φοιτητές και </a:t>
                      </a:r>
                    </a:p>
                    <a:p>
                      <a:pPr algn="just" hangingPunct="0">
                        <a:lnSpc>
                          <a:spcPts val="1800"/>
                        </a:lnSpc>
                        <a:spcAft>
                          <a:spcPts val="0"/>
                        </a:spcAft>
                      </a:pPr>
                      <a:r>
                        <a:rPr lang="el-GR" sz="800">
                          <a:effectLst/>
                        </a:rPr>
                        <a:t>ενήλικες</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dirty="0">
                          <a:effectLst/>
                        </a:rPr>
                        <a:t>WAIS (Λεκτικό IQ και Πρακτικό IQ)</a:t>
                      </a:r>
                      <a:endParaRPr lang="el-GR" sz="800" dirty="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Καμμία διαφορά μεταξύ Δ και Α.</a:t>
                      </a:r>
                      <a:endParaRPr lang="el-GR" sz="800">
                        <a:effectLst/>
                        <a:latin typeface="CG Times"/>
                        <a:ea typeface="Times New Roman"/>
                        <a:cs typeface="Times New Roman"/>
                      </a:endParaRPr>
                    </a:p>
                  </a:txBody>
                  <a:tcPr marL="36283" marR="36283" marT="0" marB="0"/>
                </a:tc>
              </a:tr>
              <a:tr h="469617">
                <a:tc>
                  <a:txBody>
                    <a:bodyPr/>
                    <a:lstStyle/>
                    <a:p>
                      <a:pPr algn="just" hangingPunct="0">
                        <a:lnSpc>
                          <a:spcPts val="1800"/>
                        </a:lnSpc>
                        <a:spcAft>
                          <a:spcPts val="0"/>
                        </a:spcAft>
                      </a:pPr>
                      <a:r>
                        <a:rPr lang="el-GR" sz="800">
                          <a:effectLst/>
                        </a:rPr>
                        <a:t>12.</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Gilbert (1977)</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Φοιτητές</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WAIS - Σχεδιασμός κύβων, συνάθροιση</a:t>
                      </a:r>
                    </a:p>
                    <a:p>
                      <a:pPr algn="just" hangingPunct="0">
                        <a:lnSpc>
                          <a:spcPts val="1800"/>
                        </a:lnSpc>
                        <a:spcAft>
                          <a:spcPts val="0"/>
                        </a:spcAft>
                      </a:pPr>
                      <a:r>
                        <a:rPr lang="el-GR" sz="800">
                          <a:effectLst/>
                        </a:rPr>
                        <a:t>αντικειμένων και αναγνώριση προσώπων.</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Καμμία διαφορά μεταξύ ισχυρών και ασθενών Δ</a:t>
                      </a:r>
                    </a:p>
                    <a:p>
                      <a:pPr algn="just" hangingPunct="0">
                        <a:lnSpc>
                          <a:spcPts val="1800"/>
                        </a:lnSpc>
                        <a:spcAft>
                          <a:spcPts val="0"/>
                        </a:spcAft>
                      </a:pPr>
                      <a:r>
                        <a:rPr lang="el-GR" sz="800">
                          <a:effectLst/>
                        </a:rPr>
                        <a:t>και μεταξύ ισχυρών και ασθενών Α.</a:t>
                      </a:r>
                      <a:endParaRPr lang="el-GR" sz="800">
                        <a:effectLst/>
                        <a:latin typeface="CG Times"/>
                        <a:ea typeface="Times New Roman"/>
                        <a:cs typeface="Times New Roman"/>
                      </a:endParaRPr>
                    </a:p>
                  </a:txBody>
                  <a:tcPr marL="36283" marR="36283" marT="0" marB="0"/>
                </a:tc>
              </a:tr>
              <a:tr h="469617">
                <a:tc>
                  <a:txBody>
                    <a:bodyPr/>
                    <a:lstStyle/>
                    <a:p>
                      <a:pPr algn="just" hangingPunct="0">
                        <a:lnSpc>
                          <a:spcPts val="1800"/>
                        </a:lnSpc>
                        <a:spcAft>
                          <a:spcPts val="0"/>
                        </a:spcAft>
                      </a:pPr>
                      <a:r>
                        <a:rPr lang="el-GR" sz="800">
                          <a:effectLst/>
                        </a:rPr>
                        <a:t>13.</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Glenn, Bradshaw &amp; </a:t>
                      </a:r>
                    </a:p>
                    <a:p>
                      <a:pPr algn="just" hangingPunct="0">
                        <a:lnSpc>
                          <a:spcPts val="1800"/>
                        </a:lnSpc>
                        <a:spcAft>
                          <a:spcPts val="0"/>
                        </a:spcAft>
                      </a:pPr>
                      <a:r>
                        <a:rPr lang="el-GR" sz="800">
                          <a:effectLst/>
                        </a:rPr>
                        <a:t>Sharp (1995)</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dirty="0">
                          <a:effectLst/>
                        </a:rPr>
                        <a:t>Παιδιά ηλικίας </a:t>
                      </a:r>
                    </a:p>
                    <a:p>
                      <a:pPr algn="just" hangingPunct="0">
                        <a:lnSpc>
                          <a:spcPts val="1800"/>
                        </a:lnSpc>
                        <a:spcAft>
                          <a:spcPts val="0"/>
                        </a:spcAft>
                      </a:pPr>
                      <a:r>
                        <a:rPr lang="el-GR" sz="800" dirty="0">
                          <a:effectLst/>
                        </a:rPr>
                        <a:t>3-12 ετών</a:t>
                      </a:r>
                      <a:endParaRPr lang="el-GR" sz="800" dirty="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Ολοκλήρωση μερικώς σχεδιασμένων εικόνων</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dirty="0">
                          <a:effectLst/>
                        </a:rPr>
                        <a:t>Δ διαφέρουν από Α ως προς την κατεύθυνση </a:t>
                      </a:r>
                    </a:p>
                    <a:p>
                      <a:pPr algn="just" hangingPunct="0">
                        <a:lnSpc>
                          <a:spcPts val="1800"/>
                        </a:lnSpc>
                        <a:spcAft>
                          <a:spcPts val="0"/>
                        </a:spcAft>
                      </a:pPr>
                      <a:r>
                        <a:rPr lang="el-GR" sz="800" dirty="0">
                          <a:effectLst/>
                        </a:rPr>
                        <a:t>και  την αλληλουχία της σχεδίασης.</a:t>
                      </a:r>
                      <a:endParaRPr lang="el-GR" sz="800" dirty="0">
                        <a:effectLst/>
                        <a:latin typeface="CG Times"/>
                        <a:ea typeface="Times New Roman"/>
                        <a:cs typeface="Times New Roman"/>
                      </a:endParaRPr>
                    </a:p>
                  </a:txBody>
                  <a:tcPr marL="36283" marR="36283" marT="0" marB="0"/>
                </a:tc>
              </a:tr>
              <a:tr h="469617">
                <a:tc>
                  <a:txBody>
                    <a:bodyPr/>
                    <a:lstStyle/>
                    <a:p>
                      <a:pPr algn="just" hangingPunct="0">
                        <a:lnSpc>
                          <a:spcPts val="1800"/>
                        </a:lnSpc>
                        <a:spcAft>
                          <a:spcPts val="0"/>
                        </a:spcAft>
                      </a:pPr>
                      <a:r>
                        <a:rPr lang="el-GR" sz="800">
                          <a:effectLst/>
                        </a:rPr>
                        <a:t>14.</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Gregory, Alley &amp;</a:t>
                      </a:r>
                    </a:p>
                    <a:p>
                      <a:pPr algn="just" hangingPunct="0">
                        <a:lnSpc>
                          <a:spcPts val="1800"/>
                        </a:lnSpc>
                        <a:spcAft>
                          <a:spcPts val="0"/>
                        </a:spcAft>
                      </a:pPr>
                      <a:r>
                        <a:rPr lang="el-GR" sz="800">
                          <a:effectLst/>
                        </a:rPr>
                        <a:t>Morris (1980)</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Φοιτητές</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Δοκιμασία συσχέτισης στο χώρο του DAT</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Δ υπερέχουν  των Α.</a:t>
                      </a:r>
                      <a:endParaRPr lang="el-GR" sz="800">
                        <a:effectLst/>
                        <a:latin typeface="CG Times"/>
                        <a:ea typeface="Times New Roman"/>
                        <a:cs typeface="Times New Roman"/>
                      </a:endParaRPr>
                    </a:p>
                  </a:txBody>
                  <a:tcPr marL="36283" marR="36283" marT="0" marB="0"/>
                </a:tc>
              </a:tr>
              <a:tr h="469617">
                <a:tc>
                  <a:txBody>
                    <a:bodyPr/>
                    <a:lstStyle/>
                    <a:p>
                      <a:pPr algn="just" hangingPunct="0">
                        <a:lnSpc>
                          <a:spcPts val="1800"/>
                        </a:lnSpc>
                        <a:spcAft>
                          <a:spcPts val="0"/>
                        </a:spcAft>
                      </a:pPr>
                      <a:r>
                        <a:rPr lang="el-GR" sz="800">
                          <a:effectLst/>
                        </a:rPr>
                        <a:t>15.</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Hardyck (1977)</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dirty="0">
                          <a:effectLst/>
                        </a:rPr>
                        <a:t>Φοιτητές</a:t>
                      </a:r>
                      <a:endParaRPr lang="el-GR" sz="800" dirty="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Συσχετίσεις  μέρους-όλου,  μέρους-μέρους  </a:t>
                      </a:r>
                    </a:p>
                    <a:p>
                      <a:pPr algn="just" hangingPunct="0">
                        <a:lnSpc>
                          <a:spcPts val="1800"/>
                        </a:lnSpc>
                        <a:spcAft>
                          <a:spcPts val="0"/>
                        </a:spcAft>
                      </a:pPr>
                      <a:r>
                        <a:rPr lang="el-GR" sz="800">
                          <a:effectLst/>
                        </a:rPr>
                        <a:t>και όλου-όλου</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Καμμία διαφορά μεταξύ ισχυρών και ασθενών Δ</a:t>
                      </a:r>
                    </a:p>
                    <a:p>
                      <a:pPr algn="just" hangingPunct="0">
                        <a:lnSpc>
                          <a:spcPts val="1800"/>
                        </a:lnSpc>
                        <a:spcAft>
                          <a:spcPts val="0"/>
                        </a:spcAft>
                      </a:pPr>
                      <a:r>
                        <a:rPr lang="el-GR" sz="800">
                          <a:effectLst/>
                        </a:rPr>
                        <a:t>και μεταξύ ισχυρών και ασθενών Α.</a:t>
                      </a:r>
                      <a:endParaRPr lang="el-GR" sz="800">
                        <a:effectLst/>
                        <a:latin typeface="CG Times"/>
                        <a:ea typeface="Times New Roman"/>
                        <a:cs typeface="Times New Roman"/>
                      </a:endParaRPr>
                    </a:p>
                  </a:txBody>
                  <a:tcPr marL="36283" marR="36283" marT="0" marB="0"/>
                </a:tc>
              </a:tr>
              <a:tr h="704426">
                <a:tc>
                  <a:txBody>
                    <a:bodyPr/>
                    <a:lstStyle/>
                    <a:p>
                      <a:pPr algn="just" hangingPunct="0">
                        <a:lnSpc>
                          <a:spcPts val="1800"/>
                        </a:lnSpc>
                        <a:spcAft>
                          <a:spcPts val="0"/>
                        </a:spcAft>
                      </a:pPr>
                      <a:r>
                        <a:rPr lang="el-GR" sz="800">
                          <a:effectLst/>
                        </a:rPr>
                        <a:t>16.</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Hardyck, Petrinovich &amp; </a:t>
                      </a:r>
                    </a:p>
                    <a:p>
                      <a:pPr algn="just" hangingPunct="0">
                        <a:lnSpc>
                          <a:spcPts val="1800"/>
                        </a:lnSpc>
                        <a:spcAft>
                          <a:spcPts val="0"/>
                        </a:spcAft>
                      </a:pPr>
                      <a:r>
                        <a:rPr lang="el-GR" sz="800">
                          <a:effectLst/>
                        </a:rPr>
                        <a:t>Goldman (1976)</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Παιδιά πρώτης έως </a:t>
                      </a:r>
                    </a:p>
                    <a:p>
                      <a:pPr algn="just" hangingPunct="0">
                        <a:lnSpc>
                          <a:spcPts val="1800"/>
                        </a:lnSpc>
                        <a:spcAft>
                          <a:spcPts val="0"/>
                        </a:spcAft>
                      </a:pPr>
                      <a:r>
                        <a:rPr lang="el-GR" sz="800">
                          <a:effectLst/>
                        </a:rPr>
                        <a:t>εκτός τάξης</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Αντιγραφή γεωμετρικών σχημάτων, δοκιμασία </a:t>
                      </a:r>
                    </a:p>
                    <a:p>
                      <a:pPr algn="just" hangingPunct="0">
                        <a:lnSpc>
                          <a:spcPts val="1800"/>
                        </a:lnSpc>
                        <a:spcAft>
                          <a:spcPts val="0"/>
                        </a:spcAft>
                      </a:pPr>
                      <a:r>
                        <a:rPr lang="el-GR" sz="800">
                          <a:effectLst/>
                        </a:rPr>
                        <a:t>προσοχής κατά την ακοή, ταχύτητα και επιμονή, </a:t>
                      </a:r>
                    </a:p>
                    <a:p>
                      <a:pPr algn="just" hangingPunct="0">
                        <a:lnSpc>
                          <a:spcPts val="1800"/>
                        </a:lnSpc>
                        <a:spcAft>
                          <a:spcPts val="0"/>
                        </a:spcAft>
                      </a:pPr>
                      <a:r>
                        <a:rPr lang="el-GR" sz="800">
                          <a:effectLst/>
                        </a:rPr>
                        <a:t>δοκιμασίες σχολικής επίδοσης</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Καμμία διαφορά μεταξύ Δ και Α.</a:t>
                      </a:r>
                      <a:endParaRPr lang="el-GR" sz="800">
                        <a:effectLst/>
                        <a:latin typeface="CG Times"/>
                        <a:ea typeface="Times New Roman"/>
                        <a:cs typeface="Times New Roman"/>
                      </a:endParaRPr>
                    </a:p>
                  </a:txBody>
                  <a:tcPr marL="36283" marR="36283" marT="0" marB="0"/>
                </a:tc>
              </a:tr>
              <a:tr h="491535">
                <a:tc>
                  <a:txBody>
                    <a:bodyPr/>
                    <a:lstStyle/>
                    <a:p>
                      <a:pPr algn="just" hangingPunct="0">
                        <a:lnSpc>
                          <a:spcPts val="1800"/>
                        </a:lnSpc>
                        <a:spcAft>
                          <a:spcPts val="0"/>
                        </a:spcAft>
                      </a:pPr>
                      <a:r>
                        <a:rPr lang="el-GR" sz="800">
                          <a:effectLst/>
                        </a:rPr>
                        <a:t>17.</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Herrmann &amp; Van Dyke (1978)</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Φοιτητές </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dirty="0">
                          <a:effectLst/>
                        </a:rPr>
                        <a:t>Περιστροφή και προσανατολισμός. Όμοιες και διαφορετικές </a:t>
                      </a:r>
                    </a:p>
                    <a:p>
                      <a:pPr algn="just" hangingPunct="0">
                        <a:lnSpc>
                          <a:spcPts val="1800"/>
                        </a:lnSpc>
                        <a:spcAft>
                          <a:spcPts val="0"/>
                        </a:spcAft>
                      </a:pPr>
                      <a:r>
                        <a:rPr lang="el-GR" sz="800" dirty="0">
                          <a:effectLst/>
                        </a:rPr>
                        <a:t>αντιλήψεις γεωμετρικών σχημάτων.</a:t>
                      </a:r>
                      <a:endParaRPr lang="el-GR" sz="800" dirty="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Α υπερέχουν των Δ.</a:t>
                      </a:r>
                      <a:endParaRPr lang="el-GR" sz="800">
                        <a:effectLst/>
                        <a:latin typeface="CG Times"/>
                        <a:ea typeface="Times New Roman"/>
                        <a:cs typeface="Times New Roman"/>
                      </a:endParaRPr>
                    </a:p>
                  </a:txBody>
                  <a:tcPr marL="36283" marR="36283" marT="0" marB="0"/>
                </a:tc>
              </a:tr>
              <a:tr h="704426">
                <a:tc>
                  <a:txBody>
                    <a:bodyPr/>
                    <a:lstStyle/>
                    <a:p>
                      <a:pPr algn="just" hangingPunct="0">
                        <a:lnSpc>
                          <a:spcPts val="1800"/>
                        </a:lnSpc>
                        <a:spcAft>
                          <a:spcPts val="0"/>
                        </a:spcAft>
                      </a:pPr>
                      <a:r>
                        <a:rPr lang="el-GR" sz="800">
                          <a:effectLst/>
                        </a:rPr>
                        <a:t>18.</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Hicks &amp; Beveridge (1978)</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Φοιτητές</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Δοκιμασίες πολιτισμικώς ευνοικής ευφυίας (ρευστή).</a:t>
                      </a:r>
                    </a:p>
                    <a:p>
                      <a:pPr algn="just" hangingPunct="0">
                        <a:lnSpc>
                          <a:spcPts val="1800"/>
                        </a:lnSpc>
                        <a:spcAft>
                          <a:spcPts val="0"/>
                        </a:spcAft>
                      </a:pPr>
                      <a:r>
                        <a:rPr lang="el-GR" sz="800">
                          <a:effectLst/>
                        </a:rPr>
                        <a:t>Δοκιμασία συνεργατικού λεξιλογίου </a:t>
                      </a:r>
                    </a:p>
                    <a:p>
                      <a:pPr algn="just" hangingPunct="0">
                        <a:lnSpc>
                          <a:spcPts val="1800"/>
                        </a:lnSpc>
                        <a:spcAft>
                          <a:spcPts val="0"/>
                        </a:spcAft>
                      </a:pPr>
                      <a:r>
                        <a:rPr lang="el-GR" sz="800">
                          <a:effectLst/>
                        </a:rPr>
                        <a:t>(αποκρυσταλλωμένη ευφυία).</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Δ υπερέχουν των Α στη ρευστή ευφυία.</a:t>
                      </a:r>
                    </a:p>
                    <a:p>
                      <a:pPr algn="just" hangingPunct="0">
                        <a:lnSpc>
                          <a:spcPts val="1800"/>
                        </a:lnSpc>
                        <a:spcAft>
                          <a:spcPts val="0"/>
                        </a:spcAft>
                      </a:pPr>
                      <a:r>
                        <a:rPr lang="el-GR" sz="800">
                          <a:effectLst/>
                        </a:rPr>
                        <a:t>Καμμία διαφορά μεταξύ Δ και Α</a:t>
                      </a:r>
                    </a:p>
                    <a:p>
                      <a:pPr algn="just" hangingPunct="0">
                        <a:lnSpc>
                          <a:spcPts val="1800"/>
                        </a:lnSpc>
                        <a:spcAft>
                          <a:spcPts val="0"/>
                        </a:spcAft>
                      </a:pPr>
                      <a:r>
                        <a:rPr lang="el-GR" sz="800">
                          <a:effectLst/>
                        </a:rPr>
                        <a:t>στην αποκρυσταλλωμένη ευφυία.</a:t>
                      </a:r>
                      <a:endParaRPr lang="el-GR" sz="800">
                        <a:effectLst/>
                        <a:latin typeface="CG Times"/>
                        <a:ea typeface="Times New Roman"/>
                        <a:cs typeface="Times New Roman"/>
                      </a:endParaRPr>
                    </a:p>
                  </a:txBody>
                  <a:tcPr marL="36283" marR="36283" marT="0" marB="0"/>
                </a:tc>
              </a:tr>
              <a:tr h="234809">
                <a:tc>
                  <a:txBody>
                    <a:bodyPr/>
                    <a:lstStyle/>
                    <a:p>
                      <a:pPr algn="just" hangingPunct="0">
                        <a:lnSpc>
                          <a:spcPts val="1800"/>
                        </a:lnSpc>
                        <a:spcAft>
                          <a:spcPts val="0"/>
                        </a:spcAft>
                      </a:pPr>
                      <a:r>
                        <a:rPr lang="el-GR" sz="800">
                          <a:effectLst/>
                        </a:rPr>
                        <a:t>19.</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Inglis &amp; Lawson (1984)</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Ενήλικες</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dirty="0">
                          <a:effectLst/>
                        </a:rPr>
                        <a:t>WAIS-R IQ. Λεκτικό IQ.  Πρακτικό IQ.</a:t>
                      </a:r>
                      <a:endParaRPr lang="el-GR" sz="800" dirty="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dirty="0" err="1">
                          <a:effectLst/>
                        </a:rPr>
                        <a:t>Καμμία</a:t>
                      </a:r>
                      <a:r>
                        <a:rPr lang="el-GR" sz="800" dirty="0">
                          <a:effectLst/>
                        </a:rPr>
                        <a:t> διαφορά μεταξύ Δ και Α.</a:t>
                      </a:r>
                      <a:endParaRPr lang="el-GR" sz="800" dirty="0">
                        <a:effectLst/>
                        <a:latin typeface="CG Times"/>
                        <a:ea typeface="Times New Roman"/>
                        <a:cs typeface="Times New Roman"/>
                      </a:endParaRPr>
                    </a:p>
                  </a:txBody>
                  <a:tcPr marL="36283" marR="36283" marT="0" marB="0"/>
                </a:tc>
              </a:tr>
            </a:tbl>
          </a:graphicData>
        </a:graphic>
      </p:graphicFrame>
    </p:spTree>
    <p:extLst>
      <p:ext uri="{BB962C8B-B14F-4D97-AF65-F5344CB8AC3E}">
        <p14:creationId xmlns:p14="http://schemas.microsoft.com/office/powerpoint/2010/main" val="39150128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5"/>
          <p:cNvSpPr>
            <a:spLocks noGrp="1"/>
          </p:cNvSpPr>
          <p:nvPr>
            <p:ph type="title"/>
          </p:nvPr>
        </p:nvSpPr>
        <p:spPr>
          <a:xfrm>
            <a:off x="457200" y="116632"/>
            <a:ext cx="8229600" cy="720080"/>
          </a:xfrm>
        </p:spPr>
        <p:txBody>
          <a:bodyPr>
            <a:noAutofit/>
          </a:bodyPr>
          <a:lstStyle/>
          <a:p>
            <a:pPr lvl="0"/>
            <a:r>
              <a:rPr lang="el-GR" altLang="el-GR" sz="1600" b="1" dirty="0">
                <a:solidFill>
                  <a:schemeClr val="tx1"/>
                </a:solidFill>
                <a:latin typeface="HellasTimes" charset="0"/>
                <a:ea typeface="Times New Roman" pitchFamily="18" charset="0"/>
                <a:cs typeface="Times New Roman" pitchFamily="18" charset="0"/>
              </a:rPr>
              <a:t>Πίνακας </a:t>
            </a:r>
            <a:r>
              <a:rPr lang="en-US" altLang="el-GR" sz="1600" b="1" dirty="0">
                <a:solidFill>
                  <a:schemeClr val="tx1"/>
                </a:solidFill>
                <a:latin typeface="HellasTimes" charset="0"/>
                <a:ea typeface="Times New Roman" pitchFamily="18" charset="0"/>
                <a:cs typeface="Times New Roman" pitchFamily="18" charset="0"/>
              </a:rPr>
              <a:t>1.</a:t>
            </a:r>
            <a:r>
              <a:rPr lang="el-GR" altLang="el-GR" sz="1600" b="1" dirty="0">
                <a:solidFill>
                  <a:schemeClr val="tx1"/>
                </a:solidFill>
                <a:latin typeface="HellasTimes" charset="0"/>
                <a:ea typeface="Times New Roman" pitchFamily="18" charset="0"/>
                <a:cs typeface="Times New Roman" pitchFamily="18" charset="0"/>
              </a:rPr>
              <a:t> Ανασκόπηση των μελετών διερεύνησης διαφορών μεταξύ δεξιόχειρων και αριστερόχειρων ατόμων σε λεκτικές και μη-λεκτικές δοκιμασίες 3</a:t>
            </a:r>
            <a:r>
              <a:rPr lang="el-GR" altLang="el-GR" sz="1600" b="1" dirty="0" smtClean="0">
                <a:solidFill>
                  <a:schemeClr val="tx1"/>
                </a:solidFill>
                <a:latin typeface="HellasTimes" charset="0"/>
                <a:ea typeface="Times New Roman" pitchFamily="18" charset="0"/>
                <a:cs typeface="Times New Roman" pitchFamily="18" charset="0"/>
              </a:rPr>
              <a:t>/5</a:t>
            </a:r>
            <a:endParaRPr lang="el-GR" sz="1600" dirty="0"/>
          </a:p>
        </p:txBody>
      </p:sp>
      <p:graphicFrame>
        <p:nvGraphicFramePr>
          <p:cNvPr id="4" name="Θέση περιεχομένου 3" descr="Πίνακας 1. &#10;Ανασκόπηση των μελετών διερεύνησης διαφορών μεταξύ δεξιόχειρων και αριστερόχειρων ατόμων σε λεκτικές και μη-λεκτικές δοκιμασίες 3/5&#10;"/>
          <p:cNvGraphicFramePr>
            <a:graphicFrameLocks noGrp="1"/>
          </p:cNvGraphicFramePr>
          <p:nvPr>
            <p:ph idx="1"/>
            <p:extLst>
              <p:ext uri="{D42A27DB-BD31-4B8C-83A1-F6EECF244321}">
                <p14:modId xmlns:p14="http://schemas.microsoft.com/office/powerpoint/2010/main" val="3283283146"/>
              </p:ext>
            </p:extLst>
          </p:nvPr>
        </p:nvGraphicFramePr>
        <p:xfrm>
          <a:off x="395536" y="908720"/>
          <a:ext cx="8384429" cy="5112568"/>
        </p:xfrm>
        <a:graphic>
          <a:graphicData uri="http://schemas.openxmlformats.org/drawingml/2006/table">
            <a:tbl>
              <a:tblPr firstRow="1">
                <a:tableStyleId>{5C22544A-7EE6-4342-B048-85BDC9FD1C3A}</a:tableStyleId>
              </a:tblPr>
              <a:tblGrid>
                <a:gridCol w="243448"/>
                <a:gridCol w="1633371"/>
                <a:gridCol w="1196116"/>
                <a:gridCol w="2874903"/>
                <a:gridCol w="2436591"/>
              </a:tblGrid>
              <a:tr h="231568">
                <a:tc>
                  <a:txBody>
                    <a:bodyPr/>
                    <a:lstStyle/>
                    <a:p>
                      <a:pPr algn="just" hangingPunct="0">
                        <a:lnSpc>
                          <a:spcPts val="1800"/>
                        </a:lnSpc>
                        <a:spcAft>
                          <a:spcPts val="0"/>
                        </a:spcAft>
                      </a:pPr>
                      <a:r>
                        <a:rPr lang="el-GR" sz="900" dirty="0">
                          <a:effectLst/>
                        </a:rPr>
                        <a:t> </a:t>
                      </a:r>
                      <a:endParaRPr lang="el-GR" sz="800" dirty="0">
                        <a:effectLst/>
                        <a:latin typeface="CG Times"/>
                        <a:ea typeface="Times New Roman"/>
                        <a:cs typeface="Times New Roman"/>
                      </a:endParaRPr>
                    </a:p>
                  </a:txBody>
                  <a:tcPr marL="36299" marR="36299" marT="0" marB="0"/>
                </a:tc>
                <a:tc>
                  <a:txBody>
                    <a:bodyPr/>
                    <a:lstStyle/>
                    <a:p>
                      <a:pPr algn="just" hangingPunct="0">
                        <a:lnSpc>
                          <a:spcPts val="1800"/>
                        </a:lnSpc>
                        <a:spcAft>
                          <a:spcPts val="0"/>
                        </a:spcAft>
                      </a:pPr>
                      <a:r>
                        <a:rPr lang="el-GR" sz="900">
                          <a:effectLst/>
                        </a:rPr>
                        <a:t>            Μελέτη </a:t>
                      </a:r>
                      <a:endParaRPr lang="el-GR" sz="800">
                        <a:effectLst/>
                        <a:latin typeface="CG Times"/>
                        <a:ea typeface="Times New Roman"/>
                        <a:cs typeface="Times New Roman"/>
                      </a:endParaRPr>
                    </a:p>
                  </a:txBody>
                  <a:tcPr marL="36299" marR="36299" marT="0" marB="0"/>
                </a:tc>
                <a:tc>
                  <a:txBody>
                    <a:bodyPr/>
                    <a:lstStyle/>
                    <a:p>
                      <a:pPr algn="just" hangingPunct="0">
                        <a:lnSpc>
                          <a:spcPts val="1800"/>
                        </a:lnSpc>
                        <a:spcAft>
                          <a:spcPts val="0"/>
                        </a:spcAft>
                      </a:pPr>
                      <a:r>
                        <a:rPr lang="el-GR" sz="900">
                          <a:effectLst/>
                        </a:rPr>
                        <a:t>     Δείγμα</a:t>
                      </a:r>
                      <a:endParaRPr lang="el-GR" sz="800">
                        <a:effectLst/>
                        <a:latin typeface="CG Times"/>
                        <a:ea typeface="Times New Roman"/>
                        <a:cs typeface="Times New Roman"/>
                      </a:endParaRPr>
                    </a:p>
                  </a:txBody>
                  <a:tcPr marL="36299" marR="36299" marT="0" marB="0"/>
                </a:tc>
                <a:tc>
                  <a:txBody>
                    <a:bodyPr/>
                    <a:lstStyle/>
                    <a:p>
                      <a:pPr algn="just" hangingPunct="0">
                        <a:lnSpc>
                          <a:spcPts val="1800"/>
                        </a:lnSpc>
                        <a:spcAft>
                          <a:spcPts val="0"/>
                        </a:spcAft>
                      </a:pPr>
                      <a:r>
                        <a:rPr lang="el-GR" sz="900" dirty="0">
                          <a:effectLst/>
                        </a:rPr>
                        <a:t>                             Δοκιμασία</a:t>
                      </a:r>
                      <a:endParaRPr lang="el-GR" sz="800" dirty="0">
                        <a:effectLst/>
                        <a:latin typeface="CG Times"/>
                        <a:ea typeface="Times New Roman"/>
                        <a:cs typeface="Times New Roman"/>
                      </a:endParaRPr>
                    </a:p>
                  </a:txBody>
                  <a:tcPr marL="36299" marR="36299" marT="0" marB="0"/>
                </a:tc>
                <a:tc>
                  <a:txBody>
                    <a:bodyPr/>
                    <a:lstStyle/>
                    <a:p>
                      <a:pPr algn="just" hangingPunct="0">
                        <a:lnSpc>
                          <a:spcPts val="1800"/>
                        </a:lnSpc>
                        <a:spcAft>
                          <a:spcPts val="0"/>
                        </a:spcAft>
                      </a:pPr>
                      <a:r>
                        <a:rPr lang="el-GR" sz="900">
                          <a:effectLst/>
                        </a:rPr>
                        <a:t>                 Αποτελέσματα</a:t>
                      </a:r>
                      <a:endParaRPr lang="el-GR" sz="800">
                        <a:effectLst/>
                        <a:latin typeface="CG Times"/>
                        <a:ea typeface="Times New Roman"/>
                        <a:cs typeface="Times New Roman"/>
                      </a:endParaRPr>
                    </a:p>
                  </a:txBody>
                  <a:tcPr marL="36299" marR="36299" marT="0" marB="0"/>
                </a:tc>
              </a:tr>
              <a:tr h="990152">
                <a:tc>
                  <a:txBody>
                    <a:bodyPr/>
                    <a:lstStyle/>
                    <a:p>
                      <a:pPr algn="just" hangingPunct="0">
                        <a:lnSpc>
                          <a:spcPts val="1800"/>
                        </a:lnSpc>
                        <a:spcAft>
                          <a:spcPts val="0"/>
                        </a:spcAft>
                      </a:pPr>
                      <a:r>
                        <a:rPr lang="el-GR" sz="800">
                          <a:effectLst/>
                        </a:rPr>
                        <a:t>20.</a:t>
                      </a:r>
                      <a:endParaRPr lang="el-GR" sz="800">
                        <a:effectLst/>
                        <a:latin typeface="CG Times"/>
                        <a:ea typeface="Times New Roman"/>
                        <a:cs typeface="Times New Roman"/>
                      </a:endParaRPr>
                    </a:p>
                  </a:txBody>
                  <a:tcPr marL="36299" marR="36299" marT="0" marB="0"/>
                </a:tc>
                <a:tc>
                  <a:txBody>
                    <a:bodyPr/>
                    <a:lstStyle/>
                    <a:p>
                      <a:pPr algn="just" hangingPunct="0">
                        <a:lnSpc>
                          <a:spcPts val="1800"/>
                        </a:lnSpc>
                        <a:spcAft>
                          <a:spcPts val="0"/>
                        </a:spcAft>
                      </a:pPr>
                      <a:r>
                        <a:rPr lang="el-GR" sz="800">
                          <a:effectLst/>
                        </a:rPr>
                        <a:t>Johnson &amp; Harley (1980)</a:t>
                      </a:r>
                      <a:endParaRPr lang="el-GR" sz="800">
                        <a:effectLst/>
                        <a:latin typeface="CG Times"/>
                        <a:ea typeface="Times New Roman"/>
                        <a:cs typeface="Times New Roman"/>
                      </a:endParaRPr>
                    </a:p>
                  </a:txBody>
                  <a:tcPr marL="36299" marR="36299" marT="0" marB="0"/>
                </a:tc>
                <a:tc>
                  <a:txBody>
                    <a:bodyPr/>
                    <a:lstStyle/>
                    <a:p>
                      <a:pPr algn="just" hangingPunct="0">
                        <a:lnSpc>
                          <a:spcPts val="1800"/>
                        </a:lnSpc>
                        <a:spcAft>
                          <a:spcPts val="0"/>
                        </a:spcAft>
                      </a:pPr>
                      <a:r>
                        <a:rPr lang="el-GR" sz="800">
                          <a:effectLst/>
                        </a:rPr>
                        <a:t>Φοιτητές</a:t>
                      </a:r>
                      <a:endParaRPr lang="el-GR" sz="800">
                        <a:effectLst/>
                        <a:latin typeface="CG Times"/>
                        <a:ea typeface="Times New Roman"/>
                        <a:cs typeface="Times New Roman"/>
                      </a:endParaRPr>
                    </a:p>
                  </a:txBody>
                  <a:tcPr marL="36299" marR="36299" marT="0" marB="0"/>
                </a:tc>
                <a:tc>
                  <a:txBody>
                    <a:bodyPr/>
                    <a:lstStyle/>
                    <a:p>
                      <a:pPr algn="just" hangingPunct="0">
                        <a:lnSpc>
                          <a:spcPts val="1800"/>
                        </a:lnSpc>
                        <a:spcAft>
                          <a:spcPts val="0"/>
                        </a:spcAft>
                      </a:pPr>
                      <a:r>
                        <a:rPr lang="el-GR" sz="800">
                          <a:effectLst/>
                        </a:rPr>
                        <a:t>WAIS (Λεξιλόγιο, αριθμητική),</a:t>
                      </a:r>
                    </a:p>
                    <a:p>
                      <a:pPr algn="just" hangingPunct="0">
                        <a:lnSpc>
                          <a:spcPts val="1800"/>
                        </a:lnSpc>
                        <a:spcAft>
                          <a:spcPts val="0"/>
                        </a:spcAft>
                      </a:pPr>
                      <a:r>
                        <a:rPr lang="el-GR" sz="800">
                          <a:effectLst/>
                        </a:rPr>
                        <a:t>WAIS (Σχεδιασμός κύβων, ταίριασμα εικόνων)</a:t>
                      </a:r>
                    </a:p>
                    <a:p>
                      <a:pPr algn="just" hangingPunct="0">
                        <a:lnSpc>
                          <a:spcPts val="1800"/>
                        </a:lnSpc>
                        <a:spcAft>
                          <a:spcPts val="0"/>
                        </a:spcAft>
                      </a:pPr>
                      <a:r>
                        <a:rPr lang="el-GR" sz="800">
                          <a:effectLst/>
                        </a:rPr>
                        <a:t>Λεκτική δοκιμασία (Mill Hill)</a:t>
                      </a:r>
                    </a:p>
                    <a:p>
                      <a:pPr algn="just" hangingPunct="0">
                        <a:lnSpc>
                          <a:spcPts val="1800"/>
                        </a:lnSpc>
                        <a:spcAft>
                          <a:spcPts val="0"/>
                        </a:spcAft>
                      </a:pPr>
                      <a:r>
                        <a:rPr lang="el-GR" sz="800">
                          <a:effectLst/>
                        </a:rPr>
                        <a:t>Σκέψεις στο χώρο (flags test)</a:t>
                      </a:r>
                      <a:endParaRPr lang="el-GR" sz="800">
                        <a:effectLst/>
                        <a:latin typeface="CG Times"/>
                        <a:ea typeface="Times New Roman"/>
                        <a:cs typeface="Times New Roman"/>
                      </a:endParaRPr>
                    </a:p>
                  </a:txBody>
                  <a:tcPr marL="36299" marR="36299" marT="0" marB="0"/>
                </a:tc>
                <a:tc>
                  <a:txBody>
                    <a:bodyPr/>
                    <a:lstStyle/>
                    <a:p>
                      <a:pPr algn="just" hangingPunct="0">
                        <a:lnSpc>
                          <a:spcPts val="1800"/>
                        </a:lnSpc>
                        <a:spcAft>
                          <a:spcPts val="0"/>
                        </a:spcAft>
                      </a:pPr>
                      <a:r>
                        <a:rPr lang="el-GR" sz="800">
                          <a:effectLst/>
                        </a:rPr>
                        <a:t>Καμμία διαφορά μεταξύ Δ και Α.</a:t>
                      </a:r>
                    </a:p>
                    <a:p>
                      <a:pPr algn="just" hangingPunct="0">
                        <a:lnSpc>
                          <a:spcPts val="1800"/>
                        </a:lnSpc>
                        <a:spcAft>
                          <a:spcPts val="0"/>
                        </a:spcAft>
                      </a:pPr>
                      <a:r>
                        <a:rPr lang="el-GR" sz="800">
                          <a:effectLst/>
                        </a:rPr>
                        <a:t>Καμμία διαφορά μεταξύ Δ και Α.</a:t>
                      </a:r>
                    </a:p>
                    <a:p>
                      <a:pPr algn="just" hangingPunct="0">
                        <a:lnSpc>
                          <a:spcPts val="1800"/>
                        </a:lnSpc>
                        <a:spcAft>
                          <a:spcPts val="0"/>
                        </a:spcAft>
                      </a:pPr>
                      <a:r>
                        <a:rPr lang="el-GR" sz="800">
                          <a:effectLst/>
                        </a:rPr>
                        <a:t>Α υπερέχουν των Δ και των αμφίχειρων.</a:t>
                      </a:r>
                    </a:p>
                    <a:p>
                      <a:pPr algn="just" hangingPunct="0">
                        <a:lnSpc>
                          <a:spcPts val="1800"/>
                        </a:lnSpc>
                        <a:spcAft>
                          <a:spcPts val="0"/>
                        </a:spcAft>
                      </a:pPr>
                      <a:r>
                        <a:rPr lang="el-GR" sz="800">
                          <a:effectLst/>
                        </a:rPr>
                        <a:t>Δ υπερέχουν των Α και των αμφίχειρων.</a:t>
                      </a:r>
                      <a:endParaRPr lang="el-GR" sz="800">
                        <a:effectLst/>
                        <a:latin typeface="CG Times"/>
                        <a:ea typeface="Times New Roman"/>
                        <a:cs typeface="Times New Roman"/>
                      </a:endParaRPr>
                    </a:p>
                  </a:txBody>
                  <a:tcPr marL="36299" marR="36299" marT="0" marB="0"/>
                </a:tc>
              </a:tr>
              <a:tr h="477636">
                <a:tc>
                  <a:txBody>
                    <a:bodyPr/>
                    <a:lstStyle/>
                    <a:p>
                      <a:pPr algn="just" hangingPunct="0">
                        <a:lnSpc>
                          <a:spcPts val="1800"/>
                        </a:lnSpc>
                        <a:spcAft>
                          <a:spcPts val="0"/>
                        </a:spcAft>
                      </a:pPr>
                      <a:r>
                        <a:rPr lang="el-GR" sz="800">
                          <a:effectLst/>
                        </a:rPr>
                        <a:t>21.</a:t>
                      </a:r>
                      <a:endParaRPr lang="el-GR" sz="800">
                        <a:effectLst/>
                        <a:latin typeface="CG Times"/>
                        <a:ea typeface="Times New Roman"/>
                        <a:cs typeface="Times New Roman"/>
                      </a:endParaRPr>
                    </a:p>
                  </a:txBody>
                  <a:tcPr marL="36299" marR="36299" marT="0" marB="0"/>
                </a:tc>
                <a:tc>
                  <a:txBody>
                    <a:bodyPr/>
                    <a:lstStyle/>
                    <a:p>
                      <a:pPr algn="just" hangingPunct="0">
                        <a:lnSpc>
                          <a:spcPts val="1800"/>
                        </a:lnSpc>
                        <a:spcAft>
                          <a:spcPts val="0"/>
                        </a:spcAft>
                      </a:pPr>
                      <a:r>
                        <a:rPr lang="el-GR" sz="800">
                          <a:effectLst/>
                        </a:rPr>
                        <a:t>Kashihara (1979)</a:t>
                      </a:r>
                      <a:endParaRPr lang="el-GR" sz="800">
                        <a:effectLst/>
                        <a:latin typeface="CG Times"/>
                        <a:ea typeface="Times New Roman"/>
                        <a:cs typeface="Times New Roman"/>
                      </a:endParaRPr>
                    </a:p>
                  </a:txBody>
                  <a:tcPr marL="36299" marR="36299" marT="0" marB="0"/>
                </a:tc>
                <a:tc>
                  <a:txBody>
                    <a:bodyPr/>
                    <a:lstStyle/>
                    <a:p>
                      <a:pPr algn="just" hangingPunct="0">
                        <a:lnSpc>
                          <a:spcPts val="1800"/>
                        </a:lnSpc>
                        <a:spcAft>
                          <a:spcPts val="0"/>
                        </a:spcAft>
                      </a:pPr>
                      <a:r>
                        <a:rPr lang="el-GR" sz="800">
                          <a:effectLst/>
                        </a:rPr>
                        <a:t>Φοιτητές</a:t>
                      </a:r>
                      <a:endParaRPr lang="el-GR" sz="800">
                        <a:effectLst/>
                        <a:latin typeface="CG Times"/>
                        <a:ea typeface="Times New Roman"/>
                        <a:cs typeface="Times New Roman"/>
                      </a:endParaRPr>
                    </a:p>
                  </a:txBody>
                  <a:tcPr marL="36299" marR="36299" marT="0" marB="0"/>
                </a:tc>
                <a:tc>
                  <a:txBody>
                    <a:bodyPr/>
                    <a:lstStyle/>
                    <a:p>
                      <a:pPr algn="just" hangingPunct="0">
                        <a:lnSpc>
                          <a:spcPts val="1800"/>
                        </a:lnSpc>
                        <a:spcAft>
                          <a:spcPts val="0"/>
                        </a:spcAft>
                      </a:pPr>
                      <a:r>
                        <a:rPr lang="el-GR" sz="800" dirty="0">
                          <a:effectLst/>
                        </a:rPr>
                        <a:t>Κλίμακα νοημοσύνης του πανεπιστημίου του </a:t>
                      </a:r>
                      <a:r>
                        <a:rPr lang="el-GR" sz="800" dirty="0" err="1">
                          <a:effectLst/>
                        </a:rPr>
                        <a:t>Kyoto</a:t>
                      </a:r>
                      <a:r>
                        <a:rPr lang="el-GR" sz="800" dirty="0">
                          <a:effectLst/>
                        </a:rPr>
                        <a:t>  NX </a:t>
                      </a:r>
                    </a:p>
                    <a:p>
                      <a:pPr algn="just" hangingPunct="0">
                        <a:lnSpc>
                          <a:spcPts val="1800"/>
                        </a:lnSpc>
                        <a:spcAft>
                          <a:spcPts val="0"/>
                        </a:spcAft>
                      </a:pPr>
                      <a:r>
                        <a:rPr lang="el-GR" sz="800" dirty="0">
                          <a:effectLst/>
                        </a:rPr>
                        <a:t>(λεκτική, μη-λεκτική, αριθμητική, μνήμη)</a:t>
                      </a:r>
                      <a:endParaRPr lang="el-GR" sz="800" dirty="0">
                        <a:effectLst/>
                        <a:latin typeface="CG Times"/>
                        <a:ea typeface="Times New Roman"/>
                        <a:cs typeface="Times New Roman"/>
                      </a:endParaRPr>
                    </a:p>
                  </a:txBody>
                  <a:tcPr marL="36299" marR="36299" marT="0" marB="0"/>
                </a:tc>
                <a:tc>
                  <a:txBody>
                    <a:bodyPr/>
                    <a:lstStyle/>
                    <a:p>
                      <a:pPr algn="just" hangingPunct="0">
                        <a:lnSpc>
                          <a:spcPts val="1800"/>
                        </a:lnSpc>
                        <a:spcAft>
                          <a:spcPts val="0"/>
                        </a:spcAft>
                      </a:pPr>
                      <a:r>
                        <a:rPr lang="el-GR" sz="800" dirty="0" err="1">
                          <a:effectLst/>
                        </a:rPr>
                        <a:t>Καμμία</a:t>
                      </a:r>
                      <a:r>
                        <a:rPr lang="el-GR" sz="800" dirty="0">
                          <a:effectLst/>
                        </a:rPr>
                        <a:t> διαφορά μεταξύ Δ και Α εκτός </a:t>
                      </a:r>
                    </a:p>
                    <a:p>
                      <a:pPr algn="just" hangingPunct="0">
                        <a:lnSpc>
                          <a:spcPts val="1800"/>
                        </a:lnSpc>
                        <a:spcAft>
                          <a:spcPts val="0"/>
                        </a:spcAft>
                      </a:pPr>
                      <a:r>
                        <a:rPr lang="el-GR" sz="800" dirty="0">
                          <a:effectLst/>
                        </a:rPr>
                        <a:t>από τη δοκιμασία </a:t>
                      </a:r>
                      <a:r>
                        <a:rPr lang="el-GR" sz="800" dirty="0" err="1">
                          <a:effectLst/>
                        </a:rPr>
                        <a:t>συνδιασμού</a:t>
                      </a:r>
                      <a:r>
                        <a:rPr lang="el-GR" sz="800" dirty="0">
                          <a:effectLst/>
                        </a:rPr>
                        <a:t> σχημάτων.</a:t>
                      </a:r>
                      <a:endParaRPr lang="el-GR" sz="800" dirty="0">
                        <a:effectLst/>
                        <a:latin typeface="CG Times"/>
                        <a:ea typeface="Times New Roman"/>
                        <a:cs typeface="Times New Roman"/>
                      </a:endParaRPr>
                    </a:p>
                  </a:txBody>
                  <a:tcPr marL="36299" marR="36299" marT="0" marB="0"/>
                </a:tc>
              </a:tr>
              <a:tr h="990152">
                <a:tc>
                  <a:txBody>
                    <a:bodyPr/>
                    <a:lstStyle/>
                    <a:p>
                      <a:pPr algn="just" hangingPunct="0">
                        <a:lnSpc>
                          <a:spcPts val="1800"/>
                        </a:lnSpc>
                        <a:spcAft>
                          <a:spcPts val="0"/>
                        </a:spcAft>
                      </a:pPr>
                      <a:r>
                        <a:rPr lang="el-GR" sz="800">
                          <a:effectLst/>
                        </a:rPr>
                        <a:t>22.</a:t>
                      </a:r>
                    </a:p>
                    <a:p>
                      <a:pPr algn="just" hangingPunct="0">
                        <a:lnSpc>
                          <a:spcPts val="1800"/>
                        </a:lnSpc>
                        <a:spcAft>
                          <a:spcPts val="0"/>
                        </a:spcAft>
                      </a:pPr>
                      <a:r>
                        <a:rPr lang="el-GR" sz="800">
                          <a:effectLst/>
                        </a:rPr>
                        <a:t> </a:t>
                      </a:r>
                      <a:endParaRPr lang="el-GR" sz="800">
                        <a:effectLst/>
                        <a:latin typeface="CG Times"/>
                        <a:ea typeface="Times New Roman"/>
                        <a:cs typeface="Times New Roman"/>
                      </a:endParaRPr>
                    </a:p>
                  </a:txBody>
                  <a:tcPr marL="36299" marR="36299" marT="0" marB="0"/>
                </a:tc>
                <a:tc>
                  <a:txBody>
                    <a:bodyPr/>
                    <a:lstStyle/>
                    <a:p>
                      <a:pPr algn="just" hangingPunct="0">
                        <a:lnSpc>
                          <a:spcPts val="1800"/>
                        </a:lnSpc>
                        <a:spcAft>
                          <a:spcPts val="0"/>
                        </a:spcAft>
                      </a:pPr>
                      <a:r>
                        <a:rPr lang="el-GR" sz="800">
                          <a:effectLst/>
                        </a:rPr>
                        <a:t>Kocel (1980)</a:t>
                      </a:r>
                      <a:endParaRPr lang="el-GR" sz="800">
                        <a:effectLst/>
                        <a:latin typeface="CG Times"/>
                        <a:ea typeface="Times New Roman"/>
                        <a:cs typeface="Times New Roman"/>
                      </a:endParaRPr>
                    </a:p>
                  </a:txBody>
                  <a:tcPr marL="36299" marR="36299" marT="0" marB="0"/>
                </a:tc>
                <a:tc>
                  <a:txBody>
                    <a:bodyPr/>
                    <a:lstStyle/>
                    <a:p>
                      <a:pPr algn="just" hangingPunct="0">
                        <a:lnSpc>
                          <a:spcPts val="1800"/>
                        </a:lnSpc>
                        <a:spcAft>
                          <a:spcPts val="0"/>
                        </a:spcAft>
                      </a:pPr>
                      <a:r>
                        <a:rPr lang="el-GR" sz="800">
                          <a:effectLst/>
                        </a:rPr>
                        <a:t>Έφηβοι και ενήλικες</a:t>
                      </a:r>
                      <a:endParaRPr lang="el-GR" sz="800">
                        <a:effectLst/>
                        <a:latin typeface="CG Times"/>
                        <a:ea typeface="Times New Roman"/>
                        <a:cs typeface="Times New Roman"/>
                      </a:endParaRPr>
                    </a:p>
                  </a:txBody>
                  <a:tcPr marL="36299" marR="36299" marT="0" marB="0"/>
                </a:tc>
                <a:tc>
                  <a:txBody>
                    <a:bodyPr/>
                    <a:lstStyle/>
                    <a:p>
                      <a:pPr algn="just" hangingPunct="0">
                        <a:lnSpc>
                          <a:spcPts val="1800"/>
                        </a:lnSpc>
                        <a:spcAft>
                          <a:spcPts val="0"/>
                        </a:spcAft>
                      </a:pPr>
                      <a:r>
                        <a:rPr lang="el-GR" sz="800" dirty="0">
                          <a:effectLst/>
                        </a:rPr>
                        <a:t>Λεκτικοί, χωρικοί, μνημονικοί και αισθητικοί </a:t>
                      </a:r>
                    </a:p>
                    <a:p>
                      <a:pPr algn="just" hangingPunct="0">
                        <a:lnSpc>
                          <a:spcPts val="1800"/>
                        </a:lnSpc>
                        <a:spcAft>
                          <a:spcPts val="0"/>
                        </a:spcAft>
                      </a:pPr>
                      <a:r>
                        <a:rPr lang="el-GR" sz="800" dirty="0">
                          <a:effectLst/>
                        </a:rPr>
                        <a:t>συντελεστές</a:t>
                      </a:r>
                      <a:endParaRPr lang="el-GR" sz="800" dirty="0">
                        <a:effectLst/>
                        <a:latin typeface="CG Times"/>
                        <a:ea typeface="Times New Roman"/>
                        <a:cs typeface="Times New Roman"/>
                      </a:endParaRPr>
                    </a:p>
                  </a:txBody>
                  <a:tcPr marL="36299" marR="36299" marT="0" marB="0"/>
                </a:tc>
                <a:tc>
                  <a:txBody>
                    <a:bodyPr/>
                    <a:lstStyle/>
                    <a:p>
                      <a:pPr algn="just" hangingPunct="0">
                        <a:lnSpc>
                          <a:spcPts val="1800"/>
                        </a:lnSpc>
                        <a:spcAft>
                          <a:spcPts val="0"/>
                        </a:spcAft>
                      </a:pPr>
                      <a:r>
                        <a:rPr lang="el-GR" sz="800">
                          <a:effectLst/>
                        </a:rPr>
                        <a:t>Καμμία διαφορά μεταξύ Δ και Α. Οι θήλεις </a:t>
                      </a:r>
                    </a:p>
                    <a:p>
                      <a:pPr algn="just" hangingPunct="0">
                        <a:lnSpc>
                          <a:spcPts val="1800"/>
                        </a:lnSpc>
                        <a:spcAft>
                          <a:spcPts val="0"/>
                        </a:spcAft>
                      </a:pPr>
                      <a:r>
                        <a:rPr lang="el-GR" sz="800">
                          <a:effectLst/>
                        </a:rPr>
                        <a:t>υπερέχουν των αρρένων σε αισθητική και </a:t>
                      </a:r>
                    </a:p>
                    <a:p>
                      <a:pPr algn="just" hangingPunct="0">
                        <a:lnSpc>
                          <a:spcPts val="1800"/>
                        </a:lnSpc>
                        <a:spcAft>
                          <a:spcPts val="0"/>
                        </a:spcAft>
                      </a:pPr>
                      <a:r>
                        <a:rPr lang="el-GR" sz="800">
                          <a:effectLst/>
                        </a:rPr>
                        <a:t>λεκτική ταχύτητα. Οι άρρενες υπερέχουν </a:t>
                      </a:r>
                    </a:p>
                    <a:p>
                      <a:pPr algn="just" hangingPunct="0">
                        <a:lnSpc>
                          <a:spcPts val="1800"/>
                        </a:lnSpc>
                        <a:spcAft>
                          <a:spcPts val="0"/>
                        </a:spcAft>
                      </a:pPr>
                      <a:r>
                        <a:rPr lang="el-GR" sz="800">
                          <a:effectLst/>
                        </a:rPr>
                        <a:t>των θηλέων σε χωρικές ικανότητες.</a:t>
                      </a:r>
                      <a:endParaRPr lang="el-GR" sz="800">
                        <a:effectLst/>
                        <a:latin typeface="CG Times"/>
                        <a:ea typeface="Times New Roman"/>
                        <a:cs typeface="Times New Roman"/>
                      </a:endParaRPr>
                    </a:p>
                  </a:txBody>
                  <a:tcPr marL="36299" marR="36299" marT="0" marB="0"/>
                </a:tc>
              </a:tr>
              <a:tr h="477636">
                <a:tc>
                  <a:txBody>
                    <a:bodyPr/>
                    <a:lstStyle/>
                    <a:p>
                      <a:pPr algn="just" hangingPunct="0">
                        <a:lnSpc>
                          <a:spcPts val="1800"/>
                        </a:lnSpc>
                        <a:spcAft>
                          <a:spcPts val="0"/>
                        </a:spcAft>
                      </a:pPr>
                      <a:r>
                        <a:rPr lang="el-GR" sz="800">
                          <a:effectLst/>
                        </a:rPr>
                        <a:t>23.</a:t>
                      </a:r>
                    </a:p>
                    <a:p>
                      <a:pPr algn="just" hangingPunct="0">
                        <a:lnSpc>
                          <a:spcPts val="1800"/>
                        </a:lnSpc>
                        <a:spcAft>
                          <a:spcPts val="0"/>
                        </a:spcAft>
                      </a:pPr>
                      <a:r>
                        <a:rPr lang="el-GR" sz="800">
                          <a:effectLst/>
                        </a:rPr>
                        <a:t> </a:t>
                      </a:r>
                      <a:endParaRPr lang="el-GR" sz="800">
                        <a:effectLst/>
                        <a:latin typeface="CG Times"/>
                        <a:ea typeface="Times New Roman"/>
                        <a:cs typeface="Times New Roman"/>
                      </a:endParaRPr>
                    </a:p>
                  </a:txBody>
                  <a:tcPr marL="36299" marR="36299" marT="0" marB="0"/>
                </a:tc>
                <a:tc>
                  <a:txBody>
                    <a:bodyPr/>
                    <a:lstStyle/>
                    <a:p>
                      <a:pPr algn="just" hangingPunct="0">
                        <a:lnSpc>
                          <a:spcPts val="1800"/>
                        </a:lnSpc>
                        <a:spcAft>
                          <a:spcPts val="0"/>
                        </a:spcAft>
                      </a:pPr>
                      <a:r>
                        <a:rPr lang="el-GR" sz="800">
                          <a:effectLst/>
                        </a:rPr>
                        <a:t>Kutas, Mc Carthy &amp; </a:t>
                      </a:r>
                    </a:p>
                    <a:p>
                      <a:pPr algn="just" hangingPunct="0">
                        <a:lnSpc>
                          <a:spcPts val="1800"/>
                        </a:lnSpc>
                        <a:spcAft>
                          <a:spcPts val="0"/>
                        </a:spcAft>
                      </a:pPr>
                      <a:r>
                        <a:rPr lang="el-GR" sz="800">
                          <a:effectLst/>
                        </a:rPr>
                        <a:t>Donchin (1975)</a:t>
                      </a:r>
                      <a:endParaRPr lang="el-GR" sz="800">
                        <a:effectLst/>
                        <a:latin typeface="CG Times"/>
                        <a:ea typeface="Times New Roman"/>
                        <a:cs typeface="Times New Roman"/>
                      </a:endParaRPr>
                    </a:p>
                  </a:txBody>
                  <a:tcPr marL="36299" marR="36299" marT="0" marB="0"/>
                </a:tc>
                <a:tc>
                  <a:txBody>
                    <a:bodyPr/>
                    <a:lstStyle/>
                    <a:p>
                      <a:pPr algn="just" hangingPunct="0">
                        <a:lnSpc>
                          <a:spcPts val="1800"/>
                        </a:lnSpc>
                        <a:spcAft>
                          <a:spcPts val="0"/>
                        </a:spcAft>
                      </a:pPr>
                      <a:r>
                        <a:rPr lang="el-GR" sz="800">
                          <a:effectLst/>
                        </a:rPr>
                        <a:t>Φοιτητές</a:t>
                      </a:r>
                      <a:endParaRPr lang="el-GR" sz="800">
                        <a:effectLst/>
                        <a:latin typeface="CG Times"/>
                        <a:ea typeface="Times New Roman"/>
                        <a:cs typeface="Times New Roman"/>
                      </a:endParaRPr>
                    </a:p>
                  </a:txBody>
                  <a:tcPr marL="36299" marR="36299" marT="0" marB="0"/>
                </a:tc>
                <a:tc>
                  <a:txBody>
                    <a:bodyPr/>
                    <a:lstStyle/>
                    <a:p>
                      <a:pPr hangingPunct="0">
                        <a:lnSpc>
                          <a:spcPts val="1800"/>
                        </a:lnSpc>
                        <a:spcAft>
                          <a:spcPts val="0"/>
                        </a:spcAft>
                      </a:pPr>
                      <a:r>
                        <a:rPr lang="el-GR" sz="800">
                          <a:effectLst/>
                        </a:rPr>
                        <a:t>Σχέσεις</a:t>
                      </a:r>
                    </a:p>
                    <a:p>
                      <a:pPr algn="just" hangingPunct="0">
                        <a:lnSpc>
                          <a:spcPts val="1800"/>
                        </a:lnSpc>
                        <a:spcAft>
                          <a:spcPts val="0"/>
                        </a:spcAft>
                      </a:pPr>
                      <a:r>
                        <a:rPr lang="el-GR" sz="800">
                          <a:effectLst/>
                        </a:rPr>
                        <a:t> μέρους-όλου</a:t>
                      </a:r>
                      <a:endParaRPr lang="el-GR" sz="800">
                        <a:effectLst/>
                        <a:latin typeface="CG Times"/>
                        <a:ea typeface="Times New Roman"/>
                        <a:cs typeface="Times New Roman"/>
                      </a:endParaRPr>
                    </a:p>
                  </a:txBody>
                  <a:tcPr marL="36299" marR="36299" marT="0" marB="0"/>
                </a:tc>
                <a:tc>
                  <a:txBody>
                    <a:bodyPr/>
                    <a:lstStyle/>
                    <a:p>
                      <a:pPr algn="just" hangingPunct="0">
                        <a:lnSpc>
                          <a:spcPts val="1800"/>
                        </a:lnSpc>
                        <a:spcAft>
                          <a:spcPts val="0"/>
                        </a:spcAft>
                      </a:pPr>
                      <a:r>
                        <a:rPr lang="el-GR" sz="800">
                          <a:effectLst/>
                        </a:rPr>
                        <a:t>Καμμία διαφορά μεταξύ Δ και Α.</a:t>
                      </a:r>
                      <a:endParaRPr lang="el-GR" sz="800">
                        <a:effectLst/>
                        <a:latin typeface="CG Times"/>
                        <a:ea typeface="Times New Roman"/>
                        <a:cs typeface="Times New Roman"/>
                      </a:endParaRPr>
                    </a:p>
                  </a:txBody>
                  <a:tcPr marL="36299" marR="36299" marT="0" marB="0"/>
                </a:tc>
              </a:tr>
              <a:tr h="477636">
                <a:tc>
                  <a:txBody>
                    <a:bodyPr/>
                    <a:lstStyle/>
                    <a:p>
                      <a:pPr algn="just" hangingPunct="0">
                        <a:lnSpc>
                          <a:spcPts val="1800"/>
                        </a:lnSpc>
                        <a:spcAft>
                          <a:spcPts val="0"/>
                        </a:spcAft>
                      </a:pPr>
                      <a:r>
                        <a:rPr lang="el-GR" sz="800">
                          <a:effectLst/>
                        </a:rPr>
                        <a:t>24.</a:t>
                      </a:r>
                      <a:endParaRPr lang="el-GR" sz="800">
                        <a:effectLst/>
                        <a:latin typeface="CG Times"/>
                        <a:ea typeface="Times New Roman"/>
                        <a:cs typeface="Times New Roman"/>
                      </a:endParaRPr>
                    </a:p>
                  </a:txBody>
                  <a:tcPr marL="36299" marR="36299" marT="0" marB="0"/>
                </a:tc>
                <a:tc>
                  <a:txBody>
                    <a:bodyPr/>
                    <a:lstStyle/>
                    <a:p>
                      <a:pPr algn="just" hangingPunct="0">
                        <a:lnSpc>
                          <a:spcPts val="1800"/>
                        </a:lnSpc>
                        <a:spcAft>
                          <a:spcPts val="0"/>
                        </a:spcAft>
                      </a:pPr>
                      <a:r>
                        <a:rPr lang="el-GR" sz="800">
                          <a:effectLst/>
                        </a:rPr>
                        <a:t>Mc Gee (1976)</a:t>
                      </a:r>
                      <a:endParaRPr lang="el-GR" sz="800">
                        <a:effectLst/>
                        <a:latin typeface="CG Times"/>
                        <a:ea typeface="Times New Roman"/>
                        <a:cs typeface="Times New Roman"/>
                      </a:endParaRPr>
                    </a:p>
                  </a:txBody>
                  <a:tcPr marL="36299" marR="36299" marT="0" marB="0"/>
                </a:tc>
                <a:tc>
                  <a:txBody>
                    <a:bodyPr/>
                    <a:lstStyle/>
                    <a:p>
                      <a:pPr algn="just" hangingPunct="0">
                        <a:lnSpc>
                          <a:spcPts val="1800"/>
                        </a:lnSpc>
                        <a:spcAft>
                          <a:spcPts val="0"/>
                        </a:spcAft>
                      </a:pPr>
                      <a:r>
                        <a:rPr lang="el-GR" sz="800">
                          <a:effectLst/>
                        </a:rPr>
                        <a:t>Φοιτητές</a:t>
                      </a:r>
                      <a:endParaRPr lang="el-GR" sz="800">
                        <a:effectLst/>
                        <a:latin typeface="CG Times"/>
                        <a:ea typeface="Times New Roman"/>
                        <a:cs typeface="Times New Roman"/>
                      </a:endParaRPr>
                    </a:p>
                  </a:txBody>
                  <a:tcPr marL="36299" marR="36299" marT="0" marB="0"/>
                </a:tc>
                <a:tc>
                  <a:txBody>
                    <a:bodyPr/>
                    <a:lstStyle/>
                    <a:p>
                      <a:pPr algn="just" hangingPunct="0">
                        <a:lnSpc>
                          <a:spcPts val="1800"/>
                        </a:lnSpc>
                        <a:spcAft>
                          <a:spcPts val="0"/>
                        </a:spcAft>
                      </a:pPr>
                      <a:r>
                        <a:rPr lang="el-GR" sz="800">
                          <a:effectLst/>
                        </a:rPr>
                        <a:t>Δοκιμασία νοητικών περιστροφών των Shepard-Mentzel</a:t>
                      </a:r>
                      <a:endParaRPr lang="el-GR" sz="800">
                        <a:effectLst/>
                        <a:latin typeface="CG Times"/>
                        <a:ea typeface="Times New Roman"/>
                        <a:cs typeface="Times New Roman"/>
                      </a:endParaRPr>
                    </a:p>
                  </a:txBody>
                  <a:tcPr marL="36299" marR="36299" marT="0" marB="0"/>
                </a:tc>
                <a:tc>
                  <a:txBody>
                    <a:bodyPr/>
                    <a:lstStyle/>
                    <a:p>
                      <a:pPr algn="just" hangingPunct="0">
                        <a:lnSpc>
                          <a:spcPts val="1800"/>
                        </a:lnSpc>
                        <a:spcAft>
                          <a:spcPts val="0"/>
                        </a:spcAft>
                      </a:pPr>
                      <a:r>
                        <a:rPr lang="el-GR" sz="800">
                          <a:effectLst/>
                        </a:rPr>
                        <a:t>Καμμία διαφορά μεταξύ Δ και Α.</a:t>
                      </a:r>
                    </a:p>
                    <a:p>
                      <a:pPr algn="just" hangingPunct="0">
                        <a:lnSpc>
                          <a:spcPts val="1800"/>
                        </a:lnSpc>
                        <a:spcAft>
                          <a:spcPts val="0"/>
                        </a:spcAft>
                      </a:pPr>
                      <a:r>
                        <a:rPr lang="el-GR" sz="800">
                          <a:effectLst/>
                        </a:rPr>
                        <a:t>Γυναίκες Δ υπερέχουν των Α γυναικών.</a:t>
                      </a:r>
                      <a:endParaRPr lang="el-GR" sz="800">
                        <a:effectLst/>
                        <a:latin typeface="CG Times"/>
                        <a:ea typeface="Times New Roman"/>
                        <a:cs typeface="Times New Roman"/>
                      </a:endParaRPr>
                    </a:p>
                  </a:txBody>
                  <a:tcPr marL="36299" marR="36299" marT="0" marB="0"/>
                </a:tc>
              </a:tr>
              <a:tr h="477636">
                <a:tc>
                  <a:txBody>
                    <a:bodyPr/>
                    <a:lstStyle/>
                    <a:p>
                      <a:pPr algn="just" hangingPunct="0">
                        <a:lnSpc>
                          <a:spcPts val="1800"/>
                        </a:lnSpc>
                        <a:spcAft>
                          <a:spcPts val="0"/>
                        </a:spcAft>
                      </a:pPr>
                      <a:r>
                        <a:rPr lang="el-GR" sz="800">
                          <a:effectLst/>
                        </a:rPr>
                        <a:t>25.</a:t>
                      </a:r>
                      <a:endParaRPr lang="el-GR" sz="800">
                        <a:effectLst/>
                        <a:latin typeface="CG Times"/>
                        <a:ea typeface="Times New Roman"/>
                        <a:cs typeface="Times New Roman"/>
                      </a:endParaRPr>
                    </a:p>
                  </a:txBody>
                  <a:tcPr marL="36299" marR="36299" marT="0" marB="0"/>
                </a:tc>
                <a:tc>
                  <a:txBody>
                    <a:bodyPr/>
                    <a:lstStyle/>
                    <a:p>
                      <a:pPr algn="just" hangingPunct="0">
                        <a:lnSpc>
                          <a:spcPts val="1800"/>
                        </a:lnSpc>
                        <a:spcAft>
                          <a:spcPts val="0"/>
                        </a:spcAft>
                      </a:pPr>
                      <a:r>
                        <a:rPr lang="el-GR" sz="800">
                          <a:effectLst/>
                        </a:rPr>
                        <a:t>Mc Glone &amp; Davidson (1973)</a:t>
                      </a:r>
                      <a:endParaRPr lang="el-GR" sz="800">
                        <a:effectLst/>
                        <a:latin typeface="CG Times"/>
                        <a:ea typeface="Times New Roman"/>
                        <a:cs typeface="Times New Roman"/>
                      </a:endParaRPr>
                    </a:p>
                  </a:txBody>
                  <a:tcPr marL="36299" marR="36299" marT="0" marB="0"/>
                </a:tc>
                <a:tc>
                  <a:txBody>
                    <a:bodyPr/>
                    <a:lstStyle/>
                    <a:p>
                      <a:pPr algn="just" hangingPunct="0">
                        <a:lnSpc>
                          <a:spcPts val="1800"/>
                        </a:lnSpc>
                        <a:spcAft>
                          <a:spcPts val="0"/>
                        </a:spcAft>
                      </a:pPr>
                      <a:r>
                        <a:rPr lang="el-GR" sz="800">
                          <a:effectLst/>
                        </a:rPr>
                        <a:t>Φοιτητές</a:t>
                      </a:r>
                      <a:endParaRPr lang="el-GR" sz="800">
                        <a:effectLst/>
                        <a:latin typeface="CG Times"/>
                        <a:ea typeface="Times New Roman"/>
                        <a:cs typeface="Times New Roman"/>
                      </a:endParaRPr>
                    </a:p>
                  </a:txBody>
                  <a:tcPr marL="36299" marR="36299" marT="0" marB="0"/>
                </a:tc>
                <a:tc>
                  <a:txBody>
                    <a:bodyPr/>
                    <a:lstStyle/>
                    <a:p>
                      <a:pPr algn="just" hangingPunct="0">
                        <a:lnSpc>
                          <a:spcPts val="1800"/>
                        </a:lnSpc>
                        <a:spcAft>
                          <a:spcPts val="0"/>
                        </a:spcAft>
                      </a:pPr>
                      <a:r>
                        <a:rPr lang="el-GR" sz="800">
                          <a:effectLst/>
                        </a:rPr>
                        <a:t>Δοκιμασία συσχέτισης στο χώρο. </a:t>
                      </a:r>
                    </a:p>
                    <a:p>
                      <a:pPr algn="just" hangingPunct="0">
                        <a:lnSpc>
                          <a:spcPts val="1800"/>
                        </a:lnSpc>
                        <a:spcAft>
                          <a:spcPts val="0"/>
                        </a:spcAft>
                      </a:pPr>
                      <a:r>
                        <a:rPr lang="el-GR" sz="800">
                          <a:effectLst/>
                        </a:rPr>
                        <a:t>WAIS - σχεδιασμός κύβων.</a:t>
                      </a:r>
                      <a:endParaRPr lang="el-GR" sz="800">
                        <a:effectLst/>
                        <a:latin typeface="CG Times"/>
                        <a:ea typeface="Times New Roman"/>
                        <a:cs typeface="Times New Roman"/>
                      </a:endParaRPr>
                    </a:p>
                  </a:txBody>
                  <a:tcPr marL="36299" marR="36299" marT="0" marB="0"/>
                </a:tc>
                <a:tc>
                  <a:txBody>
                    <a:bodyPr/>
                    <a:lstStyle/>
                    <a:p>
                      <a:pPr algn="just" hangingPunct="0">
                        <a:lnSpc>
                          <a:spcPts val="1800"/>
                        </a:lnSpc>
                        <a:spcAft>
                          <a:spcPts val="0"/>
                        </a:spcAft>
                      </a:pPr>
                      <a:r>
                        <a:rPr lang="el-GR" sz="800">
                          <a:effectLst/>
                        </a:rPr>
                        <a:t>Δ υπερέχουν των Α.</a:t>
                      </a:r>
                      <a:endParaRPr lang="el-GR" sz="800">
                        <a:effectLst/>
                        <a:latin typeface="CG Times"/>
                        <a:ea typeface="Times New Roman"/>
                        <a:cs typeface="Times New Roman"/>
                      </a:endParaRPr>
                    </a:p>
                  </a:txBody>
                  <a:tcPr marL="36299" marR="36299" marT="0" marB="0"/>
                </a:tc>
              </a:tr>
              <a:tr h="990152">
                <a:tc>
                  <a:txBody>
                    <a:bodyPr/>
                    <a:lstStyle/>
                    <a:p>
                      <a:pPr algn="just" hangingPunct="0">
                        <a:lnSpc>
                          <a:spcPts val="1800"/>
                        </a:lnSpc>
                        <a:spcAft>
                          <a:spcPts val="0"/>
                        </a:spcAft>
                      </a:pPr>
                      <a:r>
                        <a:rPr lang="el-GR" sz="800">
                          <a:effectLst/>
                        </a:rPr>
                        <a:t>26.</a:t>
                      </a:r>
                      <a:endParaRPr lang="el-GR" sz="800">
                        <a:effectLst/>
                        <a:latin typeface="CG Times"/>
                        <a:ea typeface="Times New Roman"/>
                        <a:cs typeface="Times New Roman"/>
                      </a:endParaRPr>
                    </a:p>
                  </a:txBody>
                  <a:tcPr marL="36299" marR="36299" marT="0" marB="0"/>
                </a:tc>
                <a:tc>
                  <a:txBody>
                    <a:bodyPr/>
                    <a:lstStyle/>
                    <a:p>
                      <a:pPr algn="just" hangingPunct="0">
                        <a:lnSpc>
                          <a:spcPts val="1800"/>
                        </a:lnSpc>
                        <a:spcAft>
                          <a:spcPts val="0"/>
                        </a:spcAft>
                      </a:pPr>
                      <a:r>
                        <a:rPr lang="el-GR" sz="800">
                          <a:effectLst/>
                        </a:rPr>
                        <a:t>Mc Keever (1986)</a:t>
                      </a:r>
                      <a:endParaRPr lang="el-GR" sz="800">
                        <a:effectLst/>
                        <a:latin typeface="CG Times"/>
                        <a:ea typeface="Times New Roman"/>
                        <a:cs typeface="Times New Roman"/>
                      </a:endParaRPr>
                    </a:p>
                  </a:txBody>
                  <a:tcPr marL="36299" marR="36299" marT="0" marB="0"/>
                </a:tc>
                <a:tc>
                  <a:txBody>
                    <a:bodyPr/>
                    <a:lstStyle/>
                    <a:p>
                      <a:pPr algn="just" hangingPunct="0">
                        <a:lnSpc>
                          <a:spcPts val="1800"/>
                        </a:lnSpc>
                        <a:spcAft>
                          <a:spcPts val="0"/>
                        </a:spcAft>
                      </a:pPr>
                      <a:r>
                        <a:rPr lang="el-GR" sz="800">
                          <a:effectLst/>
                        </a:rPr>
                        <a:t>Φοιτητές</a:t>
                      </a:r>
                      <a:endParaRPr lang="el-GR" sz="800">
                        <a:effectLst/>
                        <a:latin typeface="CG Times"/>
                        <a:ea typeface="Times New Roman"/>
                        <a:cs typeface="Times New Roman"/>
                      </a:endParaRPr>
                    </a:p>
                  </a:txBody>
                  <a:tcPr marL="36299" marR="36299" marT="0" marB="0"/>
                </a:tc>
                <a:tc>
                  <a:txBody>
                    <a:bodyPr/>
                    <a:lstStyle/>
                    <a:p>
                      <a:pPr algn="just" hangingPunct="0">
                        <a:lnSpc>
                          <a:spcPts val="1800"/>
                        </a:lnSpc>
                        <a:spcAft>
                          <a:spcPts val="0"/>
                        </a:spcAft>
                      </a:pPr>
                      <a:r>
                        <a:rPr lang="el-GR" sz="800">
                          <a:effectLst/>
                        </a:rPr>
                        <a:t>Λεκτική δοκιμασία (δοκιμασία λεξιλογίου </a:t>
                      </a:r>
                    </a:p>
                    <a:p>
                      <a:pPr algn="just" hangingPunct="0">
                        <a:lnSpc>
                          <a:spcPts val="1800"/>
                        </a:lnSpc>
                        <a:spcAft>
                          <a:spcPts val="0"/>
                        </a:spcAft>
                      </a:pPr>
                      <a:r>
                        <a:rPr lang="el-GR" sz="800">
                          <a:effectLst/>
                        </a:rPr>
                        <a:t>των Shipley-Hartford) </a:t>
                      </a:r>
                    </a:p>
                    <a:p>
                      <a:pPr algn="just" hangingPunct="0">
                        <a:lnSpc>
                          <a:spcPts val="1800"/>
                        </a:lnSpc>
                        <a:spcAft>
                          <a:spcPts val="0"/>
                        </a:spcAft>
                      </a:pPr>
                      <a:r>
                        <a:rPr lang="el-GR" sz="800">
                          <a:effectLst/>
                        </a:rPr>
                        <a:t>Περιστροφή  κύβων (δοκιμασία πανομοιότυπων κύβων</a:t>
                      </a:r>
                    </a:p>
                    <a:p>
                      <a:pPr algn="just" hangingPunct="0">
                        <a:lnSpc>
                          <a:spcPts val="1800"/>
                        </a:lnSpc>
                        <a:spcAft>
                          <a:spcPts val="0"/>
                        </a:spcAft>
                      </a:pPr>
                      <a:r>
                        <a:rPr lang="el-GR" sz="800">
                          <a:effectLst/>
                        </a:rPr>
                        <a:t> του Stafford)</a:t>
                      </a:r>
                      <a:endParaRPr lang="el-GR" sz="800">
                        <a:effectLst/>
                        <a:latin typeface="CG Times"/>
                        <a:ea typeface="Times New Roman"/>
                        <a:cs typeface="Times New Roman"/>
                      </a:endParaRPr>
                    </a:p>
                  </a:txBody>
                  <a:tcPr marL="36299" marR="36299" marT="0" marB="0"/>
                </a:tc>
                <a:tc>
                  <a:txBody>
                    <a:bodyPr/>
                    <a:lstStyle/>
                    <a:p>
                      <a:pPr algn="just" hangingPunct="0">
                        <a:lnSpc>
                          <a:spcPts val="1800"/>
                        </a:lnSpc>
                        <a:spcAft>
                          <a:spcPts val="0"/>
                        </a:spcAft>
                      </a:pPr>
                      <a:r>
                        <a:rPr lang="el-GR" sz="800" dirty="0">
                          <a:effectLst/>
                        </a:rPr>
                        <a:t>Α υπερέχουν των Δ. Άρρενες υπερέχουν </a:t>
                      </a:r>
                    </a:p>
                    <a:p>
                      <a:pPr algn="just" hangingPunct="0">
                        <a:lnSpc>
                          <a:spcPts val="1800"/>
                        </a:lnSpc>
                        <a:spcAft>
                          <a:spcPts val="0"/>
                        </a:spcAft>
                      </a:pPr>
                      <a:r>
                        <a:rPr lang="el-GR" sz="800" dirty="0">
                          <a:effectLst/>
                        </a:rPr>
                        <a:t>των θηλέων.</a:t>
                      </a:r>
                    </a:p>
                    <a:p>
                      <a:pPr algn="just" hangingPunct="0">
                        <a:lnSpc>
                          <a:spcPts val="1800"/>
                        </a:lnSpc>
                        <a:spcAft>
                          <a:spcPts val="0"/>
                        </a:spcAft>
                      </a:pPr>
                      <a:r>
                        <a:rPr lang="el-GR" sz="800" dirty="0">
                          <a:effectLst/>
                        </a:rPr>
                        <a:t>Δ υπερέχουν των Α. Άρρενες υπερέχουν</a:t>
                      </a:r>
                    </a:p>
                    <a:p>
                      <a:pPr algn="just" hangingPunct="0">
                        <a:lnSpc>
                          <a:spcPts val="1800"/>
                        </a:lnSpc>
                        <a:spcAft>
                          <a:spcPts val="0"/>
                        </a:spcAft>
                      </a:pPr>
                      <a:r>
                        <a:rPr lang="el-GR" sz="800" dirty="0">
                          <a:effectLst/>
                        </a:rPr>
                        <a:t> των θηλέων.</a:t>
                      </a:r>
                      <a:endParaRPr lang="el-GR" sz="800" dirty="0">
                        <a:effectLst/>
                        <a:latin typeface="CG Times"/>
                        <a:ea typeface="Times New Roman"/>
                        <a:cs typeface="Times New Roman"/>
                      </a:endParaRPr>
                    </a:p>
                  </a:txBody>
                  <a:tcPr marL="36299" marR="36299" marT="0" marB="0"/>
                </a:tc>
              </a:tr>
            </a:tbl>
          </a:graphicData>
        </a:graphic>
      </p:graphicFrame>
    </p:spTree>
    <p:extLst>
      <p:ext uri="{BB962C8B-B14F-4D97-AF65-F5344CB8AC3E}">
        <p14:creationId xmlns:p14="http://schemas.microsoft.com/office/powerpoint/2010/main" val="2780273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5"/>
          <p:cNvSpPr>
            <a:spLocks noGrp="1"/>
          </p:cNvSpPr>
          <p:nvPr>
            <p:ph type="title"/>
          </p:nvPr>
        </p:nvSpPr>
        <p:spPr>
          <a:xfrm>
            <a:off x="457200" y="116632"/>
            <a:ext cx="8229600" cy="720080"/>
          </a:xfrm>
        </p:spPr>
        <p:txBody>
          <a:bodyPr>
            <a:noAutofit/>
          </a:bodyPr>
          <a:lstStyle/>
          <a:p>
            <a:pPr lvl="0"/>
            <a:r>
              <a:rPr lang="el-GR" altLang="el-GR" sz="1600" b="1" dirty="0">
                <a:solidFill>
                  <a:schemeClr val="tx1"/>
                </a:solidFill>
                <a:latin typeface="HellasTimes" charset="0"/>
                <a:ea typeface="Times New Roman" pitchFamily="18" charset="0"/>
                <a:cs typeface="Times New Roman" pitchFamily="18" charset="0"/>
              </a:rPr>
              <a:t>Πίνακας </a:t>
            </a:r>
            <a:r>
              <a:rPr lang="en-US" altLang="el-GR" sz="1600" b="1" dirty="0">
                <a:solidFill>
                  <a:schemeClr val="tx1"/>
                </a:solidFill>
                <a:latin typeface="HellasTimes" charset="0"/>
                <a:ea typeface="Times New Roman" pitchFamily="18" charset="0"/>
                <a:cs typeface="Times New Roman" pitchFamily="18" charset="0"/>
              </a:rPr>
              <a:t>1.</a:t>
            </a:r>
            <a:r>
              <a:rPr lang="el-GR" altLang="el-GR" sz="1600" b="1" dirty="0">
                <a:solidFill>
                  <a:schemeClr val="tx1"/>
                </a:solidFill>
                <a:latin typeface="HellasTimes" charset="0"/>
                <a:ea typeface="Times New Roman" pitchFamily="18" charset="0"/>
                <a:cs typeface="Times New Roman" pitchFamily="18" charset="0"/>
              </a:rPr>
              <a:t> Ανασκόπηση των μελετών διερεύνησης διαφορών μεταξύ δεξιόχειρων και αριστερόχειρων ατόμων σε λεκτικές και μη-λεκτικές δοκιμασίες 4</a:t>
            </a:r>
            <a:r>
              <a:rPr lang="el-GR" altLang="el-GR" sz="1600" b="1" dirty="0" smtClean="0">
                <a:solidFill>
                  <a:schemeClr val="tx1"/>
                </a:solidFill>
                <a:latin typeface="HellasTimes" charset="0"/>
                <a:ea typeface="Times New Roman" pitchFamily="18" charset="0"/>
                <a:cs typeface="Times New Roman" pitchFamily="18" charset="0"/>
              </a:rPr>
              <a:t>/5</a:t>
            </a:r>
            <a:endParaRPr lang="el-GR" sz="1600" dirty="0"/>
          </a:p>
        </p:txBody>
      </p:sp>
      <p:graphicFrame>
        <p:nvGraphicFramePr>
          <p:cNvPr id="4" name="Θέση περιεχομένου 3" descr="Πίνακας 1. &#10;Ανασκόπηση των μελετών διερεύνησης διαφορών μεταξύ δεξιόχειρων και αριστερόχειρων ατόμων σε λεκτικές και μη-λεκτικές δοκιμασίες 4/5&#10;"/>
          <p:cNvGraphicFramePr>
            <a:graphicFrameLocks noGrp="1"/>
          </p:cNvGraphicFramePr>
          <p:nvPr>
            <p:ph idx="1"/>
            <p:extLst>
              <p:ext uri="{D42A27DB-BD31-4B8C-83A1-F6EECF244321}">
                <p14:modId xmlns:p14="http://schemas.microsoft.com/office/powerpoint/2010/main" val="278420137"/>
              </p:ext>
            </p:extLst>
          </p:nvPr>
        </p:nvGraphicFramePr>
        <p:xfrm>
          <a:off x="827584" y="980728"/>
          <a:ext cx="7564834" cy="5058376"/>
        </p:xfrm>
        <a:graphic>
          <a:graphicData uri="http://schemas.openxmlformats.org/drawingml/2006/table">
            <a:tbl>
              <a:tblPr firstRow="1">
                <a:tableStyleId>{5C22544A-7EE6-4342-B048-85BDC9FD1C3A}</a:tableStyleId>
              </a:tblPr>
              <a:tblGrid>
                <a:gridCol w="292026"/>
                <a:gridCol w="1368152"/>
                <a:gridCol w="1152128"/>
                <a:gridCol w="2736304"/>
                <a:gridCol w="2016224"/>
              </a:tblGrid>
              <a:tr h="232768">
                <a:tc>
                  <a:txBody>
                    <a:bodyPr/>
                    <a:lstStyle/>
                    <a:p>
                      <a:pPr algn="just" hangingPunct="0">
                        <a:lnSpc>
                          <a:spcPts val="1800"/>
                        </a:lnSpc>
                        <a:spcAft>
                          <a:spcPts val="0"/>
                        </a:spcAft>
                      </a:pPr>
                      <a:r>
                        <a:rPr lang="el-GR" sz="900" dirty="0">
                          <a:effectLst/>
                        </a:rPr>
                        <a:t> </a:t>
                      </a:r>
                      <a:endParaRPr lang="el-GR" sz="800" dirty="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900" dirty="0">
                          <a:effectLst/>
                        </a:rPr>
                        <a:t>              Μελέτη </a:t>
                      </a:r>
                      <a:endParaRPr lang="el-GR" sz="800" dirty="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900">
                          <a:effectLst/>
                        </a:rPr>
                        <a:t>        Δείγμα</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900">
                          <a:effectLst/>
                        </a:rPr>
                        <a:t>                               Δοκιμασία</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900">
                          <a:effectLst/>
                        </a:rPr>
                        <a:t>                 Αποτελέσματα</a:t>
                      </a:r>
                      <a:endParaRPr lang="el-GR" sz="800">
                        <a:effectLst/>
                        <a:latin typeface="CG Times"/>
                        <a:ea typeface="Times New Roman"/>
                        <a:cs typeface="Times New Roman"/>
                      </a:endParaRPr>
                    </a:p>
                  </a:txBody>
                  <a:tcPr marL="36283" marR="36283" marT="0" marB="0"/>
                </a:tc>
              </a:tr>
              <a:tr h="666622">
                <a:tc>
                  <a:txBody>
                    <a:bodyPr/>
                    <a:lstStyle/>
                    <a:p>
                      <a:pPr algn="just" hangingPunct="0">
                        <a:lnSpc>
                          <a:spcPts val="1800"/>
                        </a:lnSpc>
                        <a:spcAft>
                          <a:spcPts val="0"/>
                        </a:spcAft>
                      </a:pPr>
                      <a:r>
                        <a:rPr lang="el-GR" sz="800">
                          <a:effectLst/>
                        </a:rPr>
                        <a:t>27.</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Mc Keever &amp; Van Deventer </a:t>
                      </a:r>
                    </a:p>
                    <a:p>
                      <a:pPr algn="just" hangingPunct="0">
                        <a:lnSpc>
                          <a:spcPts val="1800"/>
                        </a:lnSpc>
                        <a:spcAft>
                          <a:spcPts val="0"/>
                        </a:spcAft>
                      </a:pPr>
                      <a:r>
                        <a:rPr lang="el-GR" sz="800">
                          <a:effectLst/>
                        </a:rPr>
                        <a:t>(1977)</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Φοιτητές</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WAIS-Δοκιμασία κατανόησης παροιμιών και ομοιοτήτων.</a:t>
                      </a:r>
                    </a:p>
                    <a:p>
                      <a:pPr algn="just" hangingPunct="0">
                        <a:lnSpc>
                          <a:spcPts val="1800"/>
                        </a:lnSpc>
                        <a:spcAft>
                          <a:spcPts val="0"/>
                        </a:spcAft>
                      </a:pPr>
                      <a:r>
                        <a:rPr lang="el-GR" sz="800">
                          <a:effectLst/>
                        </a:rPr>
                        <a:t>Περιστροφή κύβων (δοκιμασία πανομοιότυπων κύβων</a:t>
                      </a:r>
                    </a:p>
                    <a:p>
                      <a:pPr algn="just" hangingPunct="0">
                        <a:lnSpc>
                          <a:spcPts val="1800"/>
                        </a:lnSpc>
                        <a:spcAft>
                          <a:spcPts val="0"/>
                        </a:spcAft>
                      </a:pPr>
                      <a:r>
                        <a:rPr lang="el-GR" sz="800">
                          <a:effectLst/>
                        </a:rPr>
                        <a:t> του Stafford)</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Καμμία διαφορά μεταξύ Δ και Α.</a:t>
                      </a:r>
                    </a:p>
                    <a:p>
                      <a:pPr algn="just" hangingPunct="0">
                        <a:lnSpc>
                          <a:spcPts val="1800"/>
                        </a:lnSpc>
                        <a:spcAft>
                          <a:spcPts val="0"/>
                        </a:spcAft>
                      </a:pPr>
                      <a:r>
                        <a:rPr lang="el-GR" sz="800">
                          <a:effectLst/>
                        </a:rPr>
                        <a:t>Άρρενες υπερέχουν των θηλέων.</a:t>
                      </a:r>
                      <a:endParaRPr lang="el-GR" sz="800">
                        <a:effectLst/>
                        <a:latin typeface="CG Times"/>
                        <a:ea typeface="Times New Roman"/>
                        <a:cs typeface="Times New Roman"/>
                      </a:endParaRPr>
                    </a:p>
                  </a:txBody>
                  <a:tcPr marL="36283" marR="36283" marT="0" marB="0"/>
                </a:tc>
              </a:tr>
              <a:tr h="433853">
                <a:tc>
                  <a:txBody>
                    <a:bodyPr/>
                    <a:lstStyle/>
                    <a:p>
                      <a:pPr algn="just" hangingPunct="0">
                        <a:lnSpc>
                          <a:spcPts val="1800"/>
                        </a:lnSpc>
                        <a:spcAft>
                          <a:spcPts val="0"/>
                        </a:spcAft>
                      </a:pPr>
                      <a:r>
                        <a:rPr lang="el-GR" sz="800">
                          <a:effectLst/>
                        </a:rPr>
                        <a:t>28.</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Miller (1971)</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Φοιτητές</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 Δοκιμασίες οπτικού χειρισμού σχημάτων </a:t>
                      </a:r>
                    </a:p>
                    <a:p>
                      <a:pPr algn="just" hangingPunct="0">
                        <a:lnSpc>
                          <a:spcPts val="1800"/>
                        </a:lnSpc>
                        <a:spcAft>
                          <a:spcPts val="0"/>
                        </a:spcAft>
                      </a:pPr>
                      <a:r>
                        <a:rPr lang="el-GR" sz="800">
                          <a:effectLst/>
                        </a:rPr>
                        <a:t>Λεκτική ευφυία</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Δ υπερέχουν  των Α.</a:t>
                      </a:r>
                    </a:p>
                    <a:p>
                      <a:pPr algn="just" hangingPunct="0">
                        <a:lnSpc>
                          <a:spcPts val="1800"/>
                        </a:lnSpc>
                        <a:spcAft>
                          <a:spcPts val="0"/>
                        </a:spcAft>
                      </a:pPr>
                      <a:r>
                        <a:rPr lang="el-GR" sz="800">
                          <a:effectLst/>
                        </a:rPr>
                        <a:t>Καμμία διαφορά μεταξύ Δ και Α.</a:t>
                      </a:r>
                      <a:endParaRPr lang="el-GR" sz="800">
                        <a:effectLst/>
                        <a:latin typeface="CG Times"/>
                        <a:ea typeface="Times New Roman"/>
                        <a:cs typeface="Times New Roman"/>
                      </a:endParaRPr>
                    </a:p>
                  </a:txBody>
                  <a:tcPr marL="36283" marR="36283" marT="0" marB="0"/>
                </a:tc>
              </a:tr>
              <a:tr h="232768">
                <a:tc>
                  <a:txBody>
                    <a:bodyPr/>
                    <a:lstStyle/>
                    <a:p>
                      <a:pPr algn="just" hangingPunct="0">
                        <a:lnSpc>
                          <a:spcPts val="1800"/>
                        </a:lnSpc>
                        <a:spcAft>
                          <a:spcPts val="0"/>
                        </a:spcAft>
                      </a:pPr>
                      <a:r>
                        <a:rPr lang="el-GR" sz="800">
                          <a:effectLst/>
                        </a:rPr>
                        <a:t>29.</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Nagae (1985a)</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Φοιτητές</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Ανάκληση θέσεων γραμμάτων</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Δ υπερέχουν των Α.</a:t>
                      </a:r>
                      <a:endParaRPr lang="el-GR" sz="800">
                        <a:effectLst/>
                        <a:latin typeface="CG Times"/>
                        <a:ea typeface="Times New Roman"/>
                        <a:cs typeface="Times New Roman"/>
                      </a:endParaRPr>
                    </a:p>
                  </a:txBody>
                  <a:tcPr marL="36283" marR="36283" marT="0" marB="0"/>
                </a:tc>
              </a:tr>
              <a:tr h="232768">
                <a:tc>
                  <a:txBody>
                    <a:bodyPr/>
                    <a:lstStyle/>
                    <a:p>
                      <a:pPr algn="just" hangingPunct="0">
                        <a:lnSpc>
                          <a:spcPts val="1800"/>
                        </a:lnSpc>
                        <a:spcAft>
                          <a:spcPts val="0"/>
                        </a:spcAft>
                      </a:pPr>
                      <a:r>
                        <a:rPr lang="el-GR" sz="800">
                          <a:effectLst/>
                        </a:rPr>
                        <a:t>30.</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Nagae (1985b)</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Φοιτητές</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Εντοπισμός θέσης ερεθισμάτων στο ταχυστοσκόπιο</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Καμμία διαφορά μεταξύ Δ και Α.</a:t>
                      </a:r>
                      <a:endParaRPr lang="el-GR" sz="800">
                        <a:effectLst/>
                        <a:latin typeface="CG Times"/>
                        <a:ea typeface="Times New Roman"/>
                        <a:cs typeface="Times New Roman"/>
                      </a:endParaRPr>
                    </a:p>
                  </a:txBody>
                  <a:tcPr marL="36283" marR="36283" marT="0" marB="0"/>
                </a:tc>
              </a:tr>
              <a:tr h="232768">
                <a:tc>
                  <a:txBody>
                    <a:bodyPr/>
                    <a:lstStyle/>
                    <a:p>
                      <a:pPr algn="just" hangingPunct="0">
                        <a:lnSpc>
                          <a:spcPts val="1800"/>
                        </a:lnSpc>
                        <a:spcAft>
                          <a:spcPts val="0"/>
                        </a:spcAft>
                      </a:pPr>
                      <a:r>
                        <a:rPr lang="el-GR" sz="800">
                          <a:effectLst/>
                        </a:rPr>
                        <a:t>31.</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Nagae (1994)</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Φοιτητές</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Αναγνώριση και ανάκληση εικόνων </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dirty="0">
                          <a:effectLst/>
                        </a:rPr>
                        <a:t>Διαφορές προσέγγισης μεταξύ Δ και Α.</a:t>
                      </a:r>
                      <a:endParaRPr lang="el-GR" sz="800" dirty="0">
                        <a:effectLst/>
                        <a:latin typeface="CG Times"/>
                        <a:ea typeface="Times New Roman"/>
                        <a:cs typeface="Times New Roman"/>
                      </a:endParaRPr>
                    </a:p>
                  </a:txBody>
                  <a:tcPr marL="36283" marR="36283" marT="0" marB="0"/>
                </a:tc>
              </a:tr>
              <a:tr h="433853">
                <a:tc>
                  <a:txBody>
                    <a:bodyPr/>
                    <a:lstStyle/>
                    <a:p>
                      <a:pPr algn="just" hangingPunct="0">
                        <a:lnSpc>
                          <a:spcPts val="1800"/>
                        </a:lnSpc>
                        <a:spcAft>
                          <a:spcPts val="0"/>
                        </a:spcAft>
                      </a:pPr>
                      <a:r>
                        <a:rPr lang="el-GR" sz="800">
                          <a:effectLst/>
                        </a:rPr>
                        <a:t>32.</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Natsopoulos &amp; Xeromeritou </a:t>
                      </a:r>
                    </a:p>
                    <a:p>
                      <a:pPr algn="just" hangingPunct="0">
                        <a:lnSpc>
                          <a:spcPts val="1800"/>
                        </a:lnSpc>
                        <a:spcAft>
                          <a:spcPts val="0"/>
                        </a:spcAft>
                      </a:pPr>
                      <a:r>
                        <a:rPr lang="el-GR" sz="800">
                          <a:effectLst/>
                        </a:rPr>
                        <a:t>(1989)</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Παιδιά ηλικίας </a:t>
                      </a:r>
                    </a:p>
                    <a:p>
                      <a:pPr algn="just" hangingPunct="0">
                        <a:lnSpc>
                          <a:spcPts val="1800"/>
                        </a:lnSpc>
                        <a:spcAft>
                          <a:spcPts val="0"/>
                        </a:spcAft>
                      </a:pPr>
                      <a:r>
                        <a:rPr lang="el-GR" sz="800">
                          <a:effectLst/>
                        </a:rPr>
                        <a:t>6-7 ετών</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dirty="0">
                          <a:effectLst/>
                        </a:rPr>
                        <a:t>PPVT (</a:t>
                      </a:r>
                      <a:r>
                        <a:rPr lang="el-GR" sz="800" dirty="0" err="1">
                          <a:effectLst/>
                        </a:rPr>
                        <a:t>Peabody</a:t>
                      </a:r>
                      <a:r>
                        <a:rPr lang="el-GR" sz="800" dirty="0">
                          <a:effectLst/>
                        </a:rPr>
                        <a:t> Picture </a:t>
                      </a:r>
                      <a:r>
                        <a:rPr lang="el-GR" sz="800" dirty="0" err="1">
                          <a:effectLst/>
                        </a:rPr>
                        <a:t>Vocabulary</a:t>
                      </a:r>
                      <a:r>
                        <a:rPr lang="el-GR" sz="800" dirty="0">
                          <a:effectLst/>
                        </a:rPr>
                        <a:t> </a:t>
                      </a:r>
                      <a:r>
                        <a:rPr lang="el-GR" sz="800" dirty="0" err="1">
                          <a:effectLst/>
                        </a:rPr>
                        <a:t>Test</a:t>
                      </a:r>
                      <a:r>
                        <a:rPr lang="el-GR" sz="800" dirty="0">
                          <a:effectLst/>
                        </a:rPr>
                        <a:t>) και επτά </a:t>
                      </a:r>
                    </a:p>
                    <a:p>
                      <a:pPr algn="just" hangingPunct="0">
                        <a:lnSpc>
                          <a:spcPts val="1800"/>
                        </a:lnSpc>
                        <a:spcAft>
                          <a:spcPts val="0"/>
                        </a:spcAft>
                      </a:pPr>
                      <a:r>
                        <a:rPr lang="el-GR" sz="800" dirty="0">
                          <a:effectLst/>
                        </a:rPr>
                        <a:t>ακόμα λεκτικές δοκιμασίες</a:t>
                      </a:r>
                      <a:endParaRPr lang="el-GR" sz="800" dirty="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dirty="0" err="1">
                          <a:effectLst/>
                        </a:rPr>
                        <a:t>Καμμία</a:t>
                      </a:r>
                      <a:r>
                        <a:rPr lang="el-GR" sz="800" dirty="0">
                          <a:effectLst/>
                        </a:rPr>
                        <a:t> διαφορά μεταξύ Δ και Α.</a:t>
                      </a:r>
                      <a:endParaRPr lang="el-GR" sz="800" dirty="0">
                        <a:effectLst/>
                        <a:latin typeface="CG Times"/>
                        <a:ea typeface="Times New Roman"/>
                        <a:cs typeface="Times New Roman"/>
                      </a:endParaRPr>
                    </a:p>
                  </a:txBody>
                  <a:tcPr marL="36283" marR="36283" marT="0" marB="0"/>
                </a:tc>
              </a:tr>
              <a:tr h="433853">
                <a:tc>
                  <a:txBody>
                    <a:bodyPr/>
                    <a:lstStyle/>
                    <a:p>
                      <a:pPr algn="just" hangingPunct="0">
                        <a:lnSpc>
                          <a:spcPts val="1800"/>
                        </a:lnSpc>
                        <a:spcAft>
                          <a:spcPts val="0"/>
                        </a:spcAft>
                      </a:pPr>
                      <a:r>
                        <a:rPr lang="el-GR" sz="800">
                          <a:effectLst/>
                        </a:rPr>
                        <a:t>33.</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Natsopoulos, Kiosseoglou </a:t>
                      </a:r>
                    </a:p>
                    <a:p>
                      <a:pPr algn="just" hangingPunct="0">
                        <a:lnSpc>
                          <a:spcPts val="1800"/>
                        </a:lnSpc>
                        <a:spcAft>
                          <a:spcPts val="0"/>
                        </a:spcAft>
                      </a:pPr>
                      <a:r>
                        <a:rPr lang="el-GR" sz="800">
                          <a:effectLst/>
                        </a:rPr>
                        <a:t>&amp; Xeromeritou (1992)</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Παιδιά τρίτης έως </a:t>
                      </a:r>
                    </a:p>
                    <a:p>
                      <a:pPr algn="just" hangingPunct="0">
                        <a:lnSpc>
                          <a:spcPts val="1800"/>
                        </a:lnSpc>
                        <a:spcAft>
                          <a:spcPts val="0"/>
                        </a:spcAft>
                      </a:pPr>
                      <a:r>
                        <a:rPr lang="el-GR" sz="800">
                          <a:effectLst/>
                        </a:rPr>
                        <a:t>έκτης τάξης </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Εννιά χωρικές δοκιμασίες</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Α υπερέχουν των Δ.</a:t>
                      </a:r>
                      <a:endParaRPr lang="el-GR" sz="800">
                        <a:effectLst/>
                        <a:latin typeface="CG Times"/>
                        <a:ea typeface="Times New Roman"/>
                        <a:cs typeface="Times New Roman"/>
                      </a:endParaRPr>
                    </a:p>
                  </a:txBody>
                  <a:tcPr marL="36283" marR="36283" marT="0" marB="0"/>
                </a:tc>
              </a:tr>
              <a:tr h="433853">
                <a:tc>
                  <a:txBody>
                    <a:bodyPr/>
                    <a:lstStyle/>
                    <a:p>
                      <a:pPr algn="just" hangingPunct="0">
                        <a:lnSpc>
                          <a:spcPts val="1800"/>
                        </a:lnSpc>
                        <a:spcAft>
                          <a:spcPts val="0"/>
                        </a:spcAft>
                      </a:pPr>
                      <a:r>
                        <a:rPr lang="el-GR" sz="800">
                          <a:effectLst/>
                        </a:rPr>
                        <a:t>34.</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Nebes (1971)</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Φοιτητές και ενήλικες</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Σχέσεις μέρους-όλου, μέρους - μέρους και όλου-όλου</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Δ υπερέχουν  των Α σε όλες τις συσχετίσεις</a:t>
                      </a:r>
                    </a:p>
                    <a:p>
                      <a:pPr algn="just" hangingPunct="0">
                        <a:lnSpc>
                          <a:spcPts val="1800"/>
                        </a:lnSpc>
                        <a:spcAft>
                          <a:spcPts val="0"/>
                        </a:spcAft>
                      </a:pPr>
                      <a:r>
                        <a:rPr lang="el-GR" sz="800">
                          <a:effectLst/>
                        </a:rPr>
                        <a:t> μέρους-όλου.</a:t>
                      </a:r>
                      <a:endParaRPr lang="el-GR" sz="800">
                        <a:effectLst/>
                        <a:latin typeface="CG Times"/>
                        <a:ea typeface="Times New Roman"/>
                        <a:cs typeface="Times New Roman"/>
                      </a:endParaRPr>
                    </a:p>
                  </a:txBody>
                  <a:tcPr marL="36283" marR="36283" marT="0" marB="0"/>
                </a:tc>
              </a:tr>
              <a:tr h="232768">
                <a:tc>
                  <a:txBody>
                    <a:bodyPr/>
                    <a:lstStyle/>
                    <a:p>
                      <a:pPr algn="just" hangingPunct="0">
                        <a:lnSpc>
                          <a:spcPts val="1800"/>
                        </a:lnSpc>
                        <a:spcAft>
                          <a:spcPts val="0"/>
                        </a:spcAft>
                      </a:pPr>
                      <a:r>
                        <a:rPr lang="el-GR" sz="800">
                          <a:effectLst/>
                        </a:rPr>
                        <a:t>35.</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Nebes (1976)</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Φοιτητές</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Ανάκληση εικόνων. Αναγνώριση τυχαίων σχημάτων</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Καμμία διαφορά μεταξύ Δ και Α. </a:t>
                      </a:r>
                      <a:endParaRPr lang="el-GR" sz="800">
                        <a:effectLst/>
                        <a:latin typeface="CG Times"/>
                        <a:ea typeface="Times New Roman"/>
                        <a:cs typeface="Times New Roman"/>
                      </a:endParaRPr>
                    </a:p>
                  </a:txBody>
                  <a:tcPr marL="36283" marR="36283" marT="0" marB="0"/>
                </a:tc>
              </a:tr>
              <a:tr h="232768">
                <a:tc>
                  <a:txBody>
                    <a:bodyPr/>
                    <a:lstStyle/>
                    <a:p>
                      <a:pPr algn="just" hangingPunct="0">
                        <a:lnSpc>
                          <a:spcPts val="1800"/>
                        </a:lnSpc>
                        <a:spcAft>
                          <a:spcPts val="0"/>
                        </a:spcAft>
                      </a:pPr>
                      <a:r>
                        <a:rPr lang="el-GR" sz="800">
                          <a:effectLst/>
                        </a:rPr>
                        <a:t>36.</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Newcombe &amp; Ratcliff (1973)</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Ενήλικες</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WAIS - Λεκτική και πρακτική κλίμακα (συντμημένη έκδοση)</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Καμμία διαφορά μεταξύ Δ και Α.</a:t>
                      </a:r>
                      <a:endParaRPr lang="el-GR" sz="800">
                        <a:effectLst/>
                        <a:latin typeface="CG Times"/>
                        <a:ea typeface="Times New Roman"/>
                        <a:cs typeface="Times New Roman"/>
                      </a:endParaRPr>
                    </a:p>
                  </a:txBody>
                  <a:tcPr marL="36283" marR="36283" marT="0" marB="0"/>
                </a:tc>
              </a:tr>
              <a:tr h="232768">
                <a:tc>
                  <a:txBody>
                    <a:bodyPr/>
                    <a:lstStyle/>
                    <a:p>
                      <a:pPr algn="just" hangingPunct="0">
                        <a:lnSpc>
                          <a:spcPts val="1800"/>
                        </a:lnSpc>
                        <a:spcAft>
                          <a:spcPts val="0"/>
                        </a:spcAft>
                      </a:pPr>
                      <a:r>
                        <a:rPr lang="el-GR" sz="800">
                          <a:effectLst/>
                        </a:rPr>
                        <a:t>37.</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Piazza (1980)</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Φοιτητές</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WAIS - Λεξιλόγιο και σχεδιασμός κύβων</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Καμμία διαφορά μεταξύ Δ και Α.</a:t>
                      </a:r>
                      <a:endParaRPr lang="el-GR" sz="800">
                        <a:effectLst/>
                        <a:latin typeface="CG Times"/>
                        <a:ea typeface="Times New Roman"/>
                        <a:cs typeface="Times New Roman"/>
                      </a:endParaRPr>
                    </a:p>
                  </a:txBody>
                  <a:tcPr marL="36283" marR="36283" marT="0" marB="0"/>
                </a:tc>
              </a:tr>
              <a:tr h="899389">
                <a:tc>
                  <a:txBody>
                    <a:bodyPr/>
                    <a:lstStyle/>
                    <a:p>
                      <a:pPr algn="just" hangingPunct="0">
                        <a:lnSpc>
                          <a:spcPts val="1800"/>
                        </a:lnSpc>
                        <a:spcAft>
                          <a:spcPts val="0"/>
                        </a:spcAft>
                      </a:pPr>
                      <a:r>
                        <a:rPr lang="el-GR" sz="800">
                          <a:effectLst/>
                        </a:rPr>
                        <a:t>38.</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Sanders, Wilson &amp; </a:t>
                      </a:r>
                    </a:p>
                    <a:p>
                      <a:pPr algn="just" hangingPunct="0">
                        <a:lnSpc>
                          <a:spcPts val="1800"/>
                        </a:lnSpc>
                        <a:spcAft>
                          <a:spcPts val="0"/>
                        </a:spcAft>
                      </a:pPr>
                      <a:r>
                        <a:rPr lang="el-GR" sz="800">
                          <a:effectLst/>
                        </a:rPr>
                        <a:t>Vandenberg (1982)</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Έφηβοι και ενήλικες</a:t>
                      </a:r>
                    </a:p>
                    <a:p>
                      <a:pPr algn="just" hangingPunct="0">
                        <a:lnSpc>
                          <a:spcPts val="1800"/>
                        </a:lnSpc>
                        <a:spcAft>
                          <a:spcPts val="0"/>
                        </a:spcAft>
                      </a:pPr>
                      <a:r>
                        <a:rPr lang="el-GR" sz="800">
                          <a:effectLst/>
                        </a:rPr>
                        <a:t> Ευρωπαικής, Κινέζικης</a:t>
                      </a:r>
                    </a:p>
                    <a:p>
                      <a:pPr algn="just" hangingPunct="0">
                        <a:lnSpc>
                          <a:spcPts val="1800"/>
                        </a:lnSpc>
                        <a:spcAft>
                          <a:spcPts val="0"/>
                        </a:spcAft>
                      </a:pPr>
                      <a:r>
                        <a:rPr lang="el-GR" sz="800">
                          <a:effectLst/>
                        </a:rPr>
                        <a:t> και Ιαπωνικής</a:t>
                      </a:r>
                    </a:p>
                    <a:p>
                      <a:pPr algn="just" hangingPunct="0">
                        <a:lnSpc>
                          <a:spcPts val="1800"/>
                        </a:lnSpc>
                        <a:spcAft>
                          <a:spcPts val="0"/>
                        </a:spcAft>
                      </a:pPr>
                      <a:r>
                        <a:rPr lang="el-GR" sz="800">
                          <a:effectLst/>
                        </a:rPr>
                        <a:t> καταγωγής</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Χωρικοί γνωστικοί παράγοντες</a:t>
                      </a:r>
                    </a:p>
                    <a:p>
                      <a:pPr algn="just" hangingPunct="0">
                        <a:lnSpc>
                          <a:spcPts val="1800"/>
                        </a:lnSpc>
                        <a:spcAft>
                          <a:spcPts val="0"/>
                        </a:spcAft>
                      </a:pPr>
                      <a:r>
                        <a:rPr lang="el-GR" sz="800">
                          <a:effectLst/>
                        </a:rPr>
                        <a:t> </a:t>
                      </a:r>
                    </a:p>
                    <a:p>
                      <a:pPr algn="just" hangingPunct="0">
                        <a:lnSpc>
                          <a:spcPts val="1800"/>
                        </a:lnSpc>
                        <a:spcAft>
                          <a:spcPts val="0"/>
                        </a:spcAft>
                      </a:pPr>
                      <a:r>
                        <a:rPr lang="el-GR" sz="800">
                          <a:effectLst/>
                        </a:rPr>
                        <a:t>Λεκτικοί γνωστικοί παράγοντες</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dirty="0">
                          <a:effectLst/>
                        </a:rPr>
                        <a:t>Α άρρενες υπερέχουν Δ αρρένων.</a:t>
                      </a:r>
                    </a:p>
                    <a:p>
                      <a:pPr algn="just" hangingPunct="0">
                        <a:lnSpc>
                          <a:spcPts val="1800"/>
                        </a:lnSpc>
                        <a:spcAft>
                          <a:spcPts val="0"/>
                        </a:spcAft>
                      </a:pPr>
                      <a:r>
                        <a:rPr lang="el-GR" sz="800" dirty="0">
                          <a:effectLst/>
                        </a:rPr>
                        <a:t>Α </a:t>
                      </a:r>
                      <a:r>
                        <a:rPr lang="el-GR" sz="800" dirty="0" err="1">
                          <a:effectLst/>
                        </a:rPr>
                        <a:t>θήλεις</a:t>
                      </a:r>
                      <a:r>
                        <a:rPr lang="el-GR" sz="800" dirty="0">
                          <a:effectLst/>
                        </a:rPr>
                        <a:t> κατώτερες  Δ θηλέων.</a:t>
                      </a:r>
                    </a:p>
                    <a:p>
                      <a:pPr algn="just" hangingPunct="0">
                        <a:lnSpc>
                          <a:spcPts val="1800"/>
                        </a:lnSpc>
                        <a:spcAft>
                          <a:spcPts val="0"/>
                        </a:spcAft>
                      </a:pPr>
                      <a:r>
                        <a:rPr lang="el-GR" sz="800" dirty="0" err="1">
                          <a:effectLst/>
                        </a:rPr>
                        <a:t>Καμμία</a:t>
                      </a:r>
                      <a:r>
                        <a:rPr lang="el-GR" sz="800" dirty="0">
                          <a:effectLst/>
                        </a:rPr>
                        <a:t> διαφορά μεταξύ Δ και Α.</a:t>
                      </a:r>
                      <a:endParaRPr lang="el-GR" sz="800" dirty="0">
                        <a:effectLst/>
                        <a:latin typeface="CG Times"/>
                        <a:ea typeface="Times New Roman"/>
                        <a:cs typeface="Times New Roman"/>
                      </a:endParaRPr>
                    </a:p>
                  </a:txBody>
                  <a:tcPr marL="36283" marR="36283" marT="0" marB="0"/>
                </a:tc>
              </a:tr>
            </a:tbl>
          </a:graphicData>
        </a:graphic>
      </p:graphicFrame>
    </p:spTree>
    <p:extLst>
      <p:ext uri="{BB962C8B-B14F-4D97-AF65-F5344CB8AC3E}">
        <p14:creationId xmlns:p14="http://schemas.microsoft.com/office/powerpoint/2010/main" val="26635665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5"/>
          <p:cNvSpPr>
            <a:spLocks noGrp="1"/>
          </p:cNvSpPr>
          <p:nvPr>
            <p:ph type="title"/>
          </p:nvPr>
        </p:nvSpPr>
        <p:spPr>
          <a:xfrm>
            <a:off x="457200" y="116632"/>
            <a:ext cx="8229600" cy="720080"/>
          </a:xfrm>
        </p:spPr>
        <p:txBody>
          <a:bodyPr>
            <a:noAutofit/>
          </a:bodyPr>
          <a:lstStyle/>
          <a:p>
            <a:pPr lvl="0"/>
            <a:r>
              <a:rPr lang="el-GR" altLang="el-GR" sz="1600" b="1" dirty="0">
                <a:solidFill>
                  <a:schemeClr val="tx1"/>
                </a:solidFill>
                <a:latin typeface="HellasTimes" charset="0"/>
                <a:ea typeface="Times New Roman" pitchFamily="18" charset="0"/>
                <a:cs typeface="Times New Roman" pitchFamily="18" charset="0"/>
              </a:rPr>
              <a:t>Πίνακας </a:t>
            </a:r>
            <a:r>
              <a:rPr lang="en-US" altLang="el-GR" sz="1600" b="1" dirty="0">
                <a:solidFill>
                  <a:schemeClr val="tx1"/>
                </a:solidFill>
                <a:latin typeface="HellasTimes" charset="0"/>
                <a:ea typeface="Times New Roman" pitchFamily="18" charset="0"/>
                <a:cs typeface="Times New Roman" pitchFamily="18" charset="0"/>
              </a:rPr>
              <a:t>1.</a:t>
            </a:r>
            <a:r>
              <a:rPr lang="el-GR" altLang="el-GR" sz="1600" b="1" dirty="0">
                <a:solidFill>
                  <a:schemeClr val="tx1"/>
                </a:solidFill>
                <a:latin typeface="HellasTimes" charset="0"/>
                <a:ea typeface="Times New Roman" pitchFamily="18" charset="0"/>
                <a:cs typeface="Times New Roman" pitchFamily="18" charset="0"/>
              </a:rPr>
              <a:t> Ανασκόπηση των μελετών διερεύνησης διαφορών μεταξύ δεξιόχειρων και αριστερόχειρων ατόμων σε λεκτικές και μη-λεκτικές δοκιμασίες 5</a:t>
            </a:r>
            <a:r>
              <a:rPr lang="el-GR" altLang="el-GR" sz="1600" b="1" dirty="0" smtClean="0">
                <a:solidFill>
                  <a:schemeClr val="tx1"/>
                </a:solidFill>
                <a:latin typeface="HellasTimes" charset="0"/>
                <a:ea typeface="Times New Roman" pitchFamily="18" charset="0"/>
                <a:cs typeface="Times New Roman" pitchFamily="18" charset="0"/>
              </a:rPr>
              <a:t>/5</a:t>
            </a:r>
            <a:endParaRPr lang="el-GR" sz="1600" dirty="0"/>
          </a:p>
        </p:txBody>
      </p:sp>
      <p:graphicFrame>
        <p:nvGraphicFramePr>
          <p:cNvPr id="4" name="Θέση περιεχομένου 3" descr="Πίνακας 1.&#10;Ανασκόπηση των μελετών διερεύνησης διαφορών μεταξύ δεξιόχειρων και αριστερόχειρων ατόμων σε λεκτικές και μη-λεκτικές δοκιμασίες 5/5&#10;"/>
          <p:cNvGraphicFramePr>
            <a:graphicFrameLocks noGrp="1"/>
          </p:cNvGraphicFramePr>
          <p:nvPr>
            <p:ph idx="1"/>
            <p:extLst>
              <p:ext uri="{D42A27DB-BD31-4B8C-83A1-F6EECF244321}">
                <p14:modId xmlns:p14="http://schemas.microsoft.com/office/powerpoint/2010/main" val="1184030708"/>
              </p:ext>
            </p:extLst>
          </p:nvPr>
        </p:nvGraphicFramePr>
        <p:xfrm>
          <a:off x="899592" y="908720"/>
          <a:ext cx="7128792" cy="5112566"/>
        </p:xfrm>
        <a:graphic>
          <a:graphicData uri="http://schemas.openxmlformats.org/drawingml/2006/table">
            <a:tbl>
              <a:tblPr firstRow="1">
                <a:tableStyleId>{5C22544A-7EE6-4342-B048-85BDC9FD1C3A}</a:tableStyleId>
              </a:tblPr>
              <a:tblGrid>
                <a:gridCol w="360040"/>
                <a:gridCol w="1296144"/>
                <a:gridCol w="936104"/>
                <a:gridCol w="2304256"/>
                <a:gridCol w="2232248"/>
              </a:tblGrid>
              <a:tr h="336722">
                <a:tc>
                  <a:txBody>
                    <a:bodyPr/>
                    <a:lstStyle/>
                    <a:p>
                      <a:pPr algn="just" hangingPunct="0">
                        <a:lnSpc>
                          <a:spcPts val="1800"/>
                        </a:lnSpc>
                        <a:spcAft>
                          <a:spcPts val="0"/>
                        </a:spcAft>
                      </a:pPr>
                      <a:r>
                        <a:rPr lang="el-GR" sz="900" dirty="0">
                          <a:effectLst/>
                        </a:rPr>
                        <a:t> </a:t>
                      </a:r>
                      <a:endParaRPr lang="el-GR" sz="800" dirty="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900">
                          <a:effectLst/>
                        </a:rPr>
                        <a:t>               Μελέτη </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900" dirty="0">
                          <a:effectLst/>
                        </a:rPr>
                        <a:t>        Δείγμα</a:t>
                      </a:r>
                      <a:endParaRPr lang="el-GR" sz="800" dirty="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900">
                          <a:effectLst/>
                        </a:rPr>
                        <a:t>                            Δοκιμασία</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900">
                          <a:effectLst/>
                        </a:rPr>
                        <a:t>                    Αποτελέσματα</a:t>
                      </a:r>
                      <a:endParaRPr lang="el-GR" sz="800">
                        <a:effectLst/>
                        <a:latin typeface="CG Times"/>
                        <a:ea typeface="Times New Roman"/>
                        <a:cs typeface="Times New Roman"/>
                      </a:endParaRPr>
                    </a:p>
                  </a:txBody>
                  <a:tcPr marL="36283" marR="36283" marT="0" marB="0"/>
                </a:tc>
              </a:tr>
              <a:tr h="627612">
                <a:tc>
                  <a:txBody>
                    <a:bodyPr/>
                    <a:lstStyle/>
                    <a:p>
                      <a:pPr algn="just" hangingPunct="0">
                        <a:lnSpc>
                          <a:spcPts val="1800"/>
                        </a:lnSpc>
                        <a:spcAft>
                          <a:spcPts val="0"/>
                        </a:spcAft>
                      </a:pPr>
                      <a:r>
                        <a:rPr lang="el-GR" sz="800">
                          <a:effectLst/>
                        </a:rPr>
                        <a:t>39.</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Sherman (1979)</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Παιδιά ένατης έως</a:t>
                      </a:r>
                    </a:p>
                    <a:p>
                      <a:pPr algn="just" hangingPunct="0">
                        <a:lnSpc>
                          <a:spcPts val="1800"/>
                        </a:lnSpc>
                        <a:spcAft>
                          <a:spcPts val="0"/>
                        </a:spcAft>
                      </a:pPr>
                      <a:r>
                        <a:rPr lang="el-GR" sz="800">
                          <a:effectLst/>
                        </a:rPr>
                        <a:t>ενδέκατης βαθμίδας</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Δοκιμασία συσχέτισης στο  χώρο του DAT</a:t>
                      </a:r>
                    </a:p>
                    <a:p>
                      <a:pPr algn="just" hangingPunct="0">
                        <a:lnSpc>
                          <a:spcPts val="1800"/>
                        </a:lnSpc>
                        <a:spcAft>
                          <a:spcPts val="0"/>
                        </a:spcAft>
                      </a:pPr>
                      <a:r>
                        <a:rPr lang="el-GR" sz="800">
                          <a:effectLst/>
                        </a:rPr>
                        <a:t> (Differential Aptitude Test)</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Δ υπερέχουν των Α στην ενδέκατη βαθμίδα.</a:t>
                      </a:r>
                    </a:p>
                    <a:p>
                      <a:pPr algn="just" hangingPunct="0">
                        <a:lnSpc>
                          <a:spcPts val="1800"/>
                        </a:lnSpc>
                        <a:spcAft>
                          <a:spcPts val="0"/>
                        </a:spcAft>
                      </a:pPr>
                      <a:r>
                        <a:rPr lang="el-GR" sz="800">
                          <a:effectLst/>
                        </a:rPr>
                        <a:t>Καμμία διαφορά στις υπόλοιπες</a:t>
                      </a:r>
                      <a:endParaRPr lang="el-GR" sz="800">
                        <a:effectLst/>
                        <a:latin typeface="CG Times"/>
                        <a:ea typeface="Times New Roman"/>
                        <a:cs typeface="Times New Roman"/>
                      </a:endParaRPr>
                    </a:p>
                  </a:txBody>
                  <a:tcPr marL="36283" marR="36283" marT="0" marB="0"/>
                </a:tc>
              </a:tr>
              <a:tr h="964336">
                <a:tc>
                  <a:txBody>
                    <a:bodyPr/>
                    <a:lstStyle/>
                    <a:p>
                      <a:pPr algn="just" hangingPunct="0">
                        <a:lnSpc>
                          <a:spcPts val="1800"/>
                        </a:lnSpc>
                        <a:spcAft>
                          <a:spcPts val="0"/>
                        </a:spcAft>
                      </a:pPr>
                      <a:r>
                        <a:rPr lang="el-GR" sz="800">
                          <a:effectLst/>
                        </a:rPr>
                        <a:t>40.</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Swanson, Kinsbourne &amp;</a:t>
                      </a:r>
                    </a:p>
                    <a:p>
                      <a:pPr algn="just" hangingPunct="0">
                        <a:lnSpc>
                          <a:spcPts val="1800"/>
                        </a:lnSpc>
                        <a:spcAft>
                          <a:spcPts val="0"/>
                        </a:spcAft>
                      </a:pPr>
                      <a:r>
                        <a:rPr lang="el-GR" sz="800">
                          <a:effectLst/>
                        </a:rPr>
                        <a:t> Horn (1980)</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Παιδιά τέταρτης και</a:t>
                      </a:r>
                    </a:p>
                    <a:p>
                      <a:pPr algn="just" hangingPunct="0">
                        <a:lnSpc>
                          <a:spcPts val="1800"/>
                        </a:lnSpc>
                        <a:spcAft>
                          <a:spcPts val="0"/>
                        </a:spcAft>
                      </a:pPr>
                      <a:r>
                        <a:rPr lang="el-GR" sz="800">
                          <a:effectLst/>
                        </a:rPr>
                        <a:t>έβδομης σχολικής</a:t>
                      </a:r>
                    </a:p>
                    <a:p>
                      <a:pPr algn="just" hangingPunct="0">
                        <a:lnSpc>
                          <a:spcPts val="1800"/>
                        </a:lnSpc>
                        <a:spcAft>
                          <a:spcPts val="0"/>
                        </a:spcAft>
                      </a:pPr>
                      <a:r>
                        <a:rPr lang="el-GR" sz="800">
                          <a:effectLst/>
                        </a:rPr>
                        <a:t>βαθμίδας</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dirty="0">
                          <a:effectLst/>
                        </a:rPr>
                        <a:t>Δοκιμασία στοιχειωδών νοητικών ικανοτήτων (PMA)</a:t>
                      </a:r>
                      <a:endParaRPr lang="el-GR" sz="800" dirty="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Καμμία διαφορά μεταξύ Δ και Α στην 4η βαθμίδα.</a:t>
                      </a:r>
                    </a:p>
                    <a:p>
                      <a:pPr algn="just" hangingPunct="0">
                        <a:lnSpc>
                          <a:spcPts val="1800"/>
                        </a:lnSpc>
                        <a:spcAft>
                          <a:spcPts val="0"/>
                        </a:spcAft>
                      </a:pPr>
                      <a:r>
                        <a:rPr lang="el-GR" sz="800">
                          <a:effectLst/>
                        </a:rPr>
                        <a:t>Δ της 7ης βαθμίδας υπερέχουν των Α.</a:t>
                      </a:r>
                    </a:p>
                    <a:p>
                      <a:pPr algn="just" hangingPunct="0">
                        <a:lnSpc>
                          <a:spcPts val="1800"/>
                        </a:lnSpc>
                        <a:spcAft>
                          <a:spcPts val="0"/>
                        </a:spcAft>
                      </a:pPr>
                      <a:r>
                        <a:rPr lang="el-GR" sz="800">
                          <a:effectLst/>
                        </a:rPr>
                        <a:t>Α και Δ υπερέχουν από τους αμφίχειρες.</a:t>
                      </a:r>
                      <a:endParaRPr lang="el-GR" sz="800">
                        <a:effectLst/>
                        <a:latin typeface="CG Times"/>
                        <a:ea typeface="Times New Roman"/>
                        <a:cs typeface="Times New Roman"/>
                      </a:endParaRPr>
                    </a:p>
                  </a:txBody>
                  <a:tcPr marL="36283" marR="36283" marT="0" marB="0"/>
                </a:tc>
              </a:tr>
              <a:tr h="627612">
                <a:tc>
                  <a:txBody>
                    <a:bodyPr/>
                    <a:lstStyle/>
                    <a:p>
                      <a:pPr algn="just" hangingPunct="0">
                        <a:lnSpc>
                          <a:spcPts val="1800"/>
                        </a:lnSpc>
                        <a:spcAft>
                          <a:spcPts val="0"/>
                        </a:spcAft>
                      </a:pPr>
                      <a:r>
                        <a:rPr lang="el-GR" sz="800">
                          <a:effectLst/>
                        </a:rPr>
                        <a:t>41.</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Van Strien, Licht, Bouma &amp; </a:t>
                      </a:r>
                    </a:p>
                    <a:p>
                      <a:pPr algn="just" hangingPunct="0">
                        <a:lnSpc>
                          <a:spcPts val="1800"/>
                        </a:lnSpc>
                        <a:spcAft>
                          <a:spcPts val="0"/>
                        </a:spcAft>
                      </a:pPr>
                      <a:r>
                        <a:rPr lang="el-GR" sz="800">
                          <a:effectLst/>
                        </a:rPr>
                        <a:t>Bakker (1989)</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Φοιτητές</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Ανάγνωση λέξεων και ταίριασμα εικόνων</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Καμμία διαφορά μεταξύ Δ και Α.</a:t>
                      </a:r>
                    </a:p>
                    <a:p>
                      <a:pPr algn="just" hangingPunct="0">
                        <a:lnSpc>
                          <a:spcPts val="1800"/>
                        </a:lnSpc>
                        <a:spcAft>
                          <a:spcPts val="0"/>
                        </a:spcAft>
                      </a:pPr>
                      <a:r>
                        <a:rPr lang="el-GR" sz="800">
                          <a:effectLst/>
                        </a:rPr>
                        <a:t>Το φύλο επηρεάζει τα αποτελέσματα.</a:t>
                      </a:r>
                      <a:endParaRPr lang="el-GR" sz="800">
                        <a:effectLst/>
                        <a:latin typeface="CG Times"/>
                        <a:ea typeface="Times New Roman"/>
                        <a:cs typeface="Times New Roman"/>
                      </a:endParaRPr>
                    </a:p>
                  </a:txBody>
                  <a:tcPr marL="36283" marR="36283" marT="0" marB="0"/>
                </a:tc>
              </a:tr>
              <a:tr h="964336">
                <a:tc>
                  <a:txBody>
                    <a:bodyPr/>
                    <a:lstStyle/>
                    <a:p>
                      <a:pPr algn="just" hangingPunct="0">
                        <a:lnSpc>
                          <a:spcPts val="1800"/>
                        </a:lnSpc>
                        <a:spcAft>
                          <a:spcPts val="0"/>
                        </a:spcAft>
                      </a:pPr>
                      <a:r>
                        <a:rPr lang="el-GR" sz="800">
                          <a:effectLst/>
                        </a:rPr>
                        <a:t>42.</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Vlachos &amp; Karapetsas (1994)</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dirty="0">
                          <a:effectLst/>
                        </a:rPr>
                        <a:t>Παιδιά ηλικίας </a:t>
                      </a:r>
                    </a:p>
                    <a:p>
                      <a:pPr algn="just" hangingPunct="0">
                        <a:lnSpc>
                          <a:spcPts val="1800"/>
                        </a:lnSpc>
                        <a:spcAft>
                          <a:spcPts val="0"/>
                        </a:spcAft>
                      </a:pPr>
                      <a:r>
                        <a:rPr lang="el-GR" sz="800" dirty="0">
                          <a:effectLst/>
                        </a:rPr>
                        <a:t>5.5 έως 12.5 ετών</a:t>
                      </a:r>
                      <a:endParaRPr lang="el-GR" sz="800" dirty="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Σύνθετο σχήμα των Rey-Osterrieth (αντιγραφή)</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Δ υπερέχουν των Α στις μεγαλύτερες ηλικίες.</a:t>
                      </a:r>
                    </a:p>
                    <a:p>
                      <a:pPr algn="just" hangingPunct="0">
                        <a:lnSpc>
                          <a:spcPts val="1800"/>
                        </a:lnSpc>
                        <a:spcAft>
                          <a:spcPts val="0"/>
                        </a:spcAft>
                      </a:pPr>
                      <a:r>
                        <a:rPr lang="el-GR" sz="800">
                          <a:effectLst/>
                        </a:rPr>
                        <a:t>Τα κορίτσια υπερέχουν των αγοριών</a:t>
                      </a:r>
                    </a:p>
                    <a:p>
                      <a:pPr algn="just" hangingPunct="0">
                        <a:lnSpc>
                          <a:spcPts val="1800"/>
                        </a:lnSpc>
                        <a:spcAft>
                          <a:spcPts val="0"/>
                        </a:spcAft>
                      </a:pPr>
                      <a:r>
                        <a:rPr lang="el-GR" sz="800">
                          <a:effectLst/>
                        </a:rPr>
                        <a:t> σε συγκεκριμένες ηλικιακές ομάδες.</a:t>
                      </a:r>
                      <a:endParaRPr lang="el-GR" sz="800">
                        <a:effectLst/>
                        <a:latin typeface="CG Times"/>
                        <a:ea typeface="Times New Roman"/>
                        <a:cs typeface="Times New Roman"/>
                      </a:endParaRPr>
                    </a:p>
                  </a:txBody>
                  <a:tcPr marL="36283" marR="36283" marT="0" marB="0"/>
                </a:tc>
              </a:tr>
              <a:tr h="627612">
                <a:tc>
                  <a:txBody>
                    <a:bodyPr/>
                    <a:lstStyle/>
                    <a:p>
                      <a:pPr algn="just" hangingPunct="0">
                        <a:lnSpc>
                          <a:spcPts val="1800"/>
                        </a:lnSpc>
                        <a:spcAft>
                          <a:spcPts val="0"/>
                        </a:spcAft>
                      </a:pPr>
                      <a:r>
                        <a:rPr lang="el-GR" sz="800">
                          <a:effectLst/>
                        </a:rPr>
                        <a:t>43.</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Vlachos &amp; Karapetsas </a:t>
                      </a:r>
                    </a:p>
                    <a:p>
                      <a:pPr algn="just" hangingPunct="0">
                        <a:lnSpc>
                          <a:spcPts val="1800"/>
                        </a:lnSpc>
                        <a:spcAft>
                          <a:spcPts val="0"/>
                        </a:spcAft>
                      </a:pPr>
                      <a:r>
                        <a:rPr lang="el-GR" sz="800">
                          <a:effectLst/>
                        </a:rPr>
                        <a:t>(in press)</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Παιδιά ηλικίας </a:t>
                      </a:r>
                    </a:p>
                    <a:p>
                      <a:pPr algn="just" hangingPunct="0">
                        <a:lnSpc>
                          <a:spcPts val="1800"/>
                        </a:lnSpc>
                        <a:spcAft>
                          <a:spcPts val="0"/>
                        </a:spcAft>
                      </a:pPr>
                      <a:r>
                        <a:rPr lang="el-GR" sz="800">
                          <a:effectLst/>
                        </a:rPr>
                        <a:t>5.5 έως  12.5 ετών</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Σύνθετο σχήμα των Rey-Osterrieth (μνημονική </a:t>
                      </a:r>
                    </a:p>
                    <a:p>
                      <a:pPr algn="just" hangingPunct="0">
                        <a:lnSpc>
                          <a:spcPts val="1800"/>
                        </a:lnSpc>
                        <a:spcAft>
                          <a:spcPts val="0"/>
                        </a:spcAft>
                      </a:pPr>
                      <a:r>
                        <a:rPr lang="el-GR" sz="800">
                          <a:effectLst/>
                        </a:rPr>
                        <a:t>αναπαραγωγή)</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Δ υπερέχουν των Α σε όλες  τις ηλικίες.</a:t>
                      </a:r>
                      <a:endParaRPr lang="el-GR" sz="800">
                        <a:effectLst/>
                        <a:latin typeface="CG Times"/>
                        <a:ea typeface="Times New Roman"/>
                        <a:cs typeface="Times New Roman"/>
                      </a:endParaRPr>
                    </a:p>
                  </a:txBody>
                  <a:tcPr marL="36283" marR="36283" marT="0" marB="0"/>
                </a:tc>
              </a:tr>
              <a:tr h="964336">
                <a:tc>
                  <a:txBody>
                    <a:bodyPr/>
                    <a:lstStyle/>
                    <a:p>
                      <a:pPr algn="just" hangingPunct="0">
                        <a:lnSpc>
                          <a:spcPts val="1800"/>
                        </a:lnSpc>
                        <a:spcAft>
                          <a:spcPts val="0"/>
                        </a:spcAft>
                      </a:pPr>
                      <a:r>
                        <a:rPr lang="el-GR" sz="800">
                          <a:effectLst/>
                        </a:rPr>
                        <a:t>44.</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Yen (1975)</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Μαθητές γυμνασίου</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a:effectLst/>
                        </a:rPr>
                        <a:t>PMA (Thurstone). Δοκιμασία του διπλωμένου χαρτιού, </a:t>
                      </a:r>
                    </a:p>
                    <a:p>
                      <a:pPr algn="just" hangingPunct="0">
                        <a:lnSpc>
                          <a:spcPts val="1800"/>
                        </a:lnSpc>
                        <a:spcAft>
                          <a:spcPts val="0"/>
                        </a:spcAft>
                      </a:pPr>
                      <a:r>
                        <a:rPr lang="el-GR" sz="800">
                          <a:effectLst/>
                        </a:rPr>
                        <a:t>Νοητικές περιστροφές των Shepard-Metzler</a:t>
                      </a:r>
                      <a:endParaRPr lang="el-GR" sz="800">
                        <a:effectLst/>
                        <a:latin typeface="CG Times"/>
                        <a:ea typeface="Times New Roman"/>
                        <a:cs typeface="Times New Roman"/>
                      </a:endParaRPr>
                    </a:p>
                  </a:txBody>
                  <a:tcPr marL="36283" marR="36283" marT="0" marB="0"/>
                </a:tc>
                <a:tc>
                  <a:txBody>
                    <a:bodyPr/>
                    <a:lstStyle/>
                    <a:p>
                      <a:pPr algn="just" hangingPunct="0">
                        <a:lnSpc>
                          <a:spcPts val="1800"/>
                        </a:lnSpc>
                        <a:spcAft>
                          <a:spcPts val="0"/>
                        </a:spcAft>
                      </a:pPr>
                      <a:r>
                        <a:rPr lang="el-GR" sz="800" dirty="0">
                          <a:effectLst/>
                        </a:rPr>
                        <a:t>Δ υπερέχουν των Α. Οι άρρενες υπερέχουν </a:t>
                      </a:r>
                    </a:p>
                    <a:p>
                      <a:pPr algn="just" hangingPunct="0">
                        <a:lnSpc>
                          <a:spcPts val="1800"/>
                        </a:lnSpc>
                        <a:spcAft>
                          <a:spcPts val="0"/>
                        </a:spcAft>
                      </a:pPr>
                      <a:r>
                        <a:rPr lang="el-GR" sz="800" dirty="0">
                          <a:effectLst/>
                        </a:rPr>
                        <a:t>των θηλέων στις χωρικές δοκιμασίες. </a:t>
                      </a:r>
                    </a:p>
                    <a:p>
                      <a:pPr algn="just" hangingPunct="0">
                        <a:lnSpc>
                          <a:spcPts val="1800"/>
                        </a:lnSpc>
                        <a:spcAft>
                          <a:spcPts val="0"/>
                        </a:spcAft>
                      </a:pPr>
                      <a:r>
                        <a:rPr lang="el-GR" sz="800" dirty="0" err="1">
                          <a:effectLst/>
                        </a:rPr>
                        <a:t>Καμμία</a:t>
                      </a:r>
                      <a:r>
                        <a:rPr lang="el-GR" sz="800" dirty="0">
                          <a:effectLst/>
                        </a:rPr>
                        <a:t> διαφορά μεταξύ Δ και Α θηλέων.</a:t>
                      </a:r>
                      <a:endParaRPr lang="el-GR" sz="800" dirty="0">
                        <a:effectLst/>
                        <a:latin typeface="CG Times"/>
                        <a:ea typeface="Times New Roman"/>
                        <a:cs typeface="Times New Roman"/>
                      </a:endParaRPr>
                    </a:p>
                  </a:txBody>
                  <a:tcPr marL="36283" marR="36283" marT="0" marB="0"/>
                </a:tc>
              </a:tr>
            </a:tbl>
          </a:graphicData>
        </a:graphic>
      </p:graphicFrame>
      <p:sp>
        <p:nvSpPr>
          <p:cNvPr id="5" name="Rectangle 1"/>
          <p:cNvSpPr>
            <a:spLocks noChangeArrowheads="1"/>
          </p:cNvSpPr>
          <p:nvPr/>
        </p:nvSpPr>
        <p:spPr bwMode="auto">
          <a:xfrm>
            <a:off x="251520" y="6093296"/>
            <a:ext cx="8568952"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l-GR" altLang="el-GR" sz="1000" b="0" i="0" u="none" strike="noStrike" cap="none" normalizeH="0" baseline="0" dirty="0" smtClean="0">
                <a:ln>
                  <a:noFill/>
                </a:ln>
                <a:solidFill>
                  <a:schemeClr val="tx1"/>
                </a:solidFill>
                <a:effectLst/>
                <a:latin typeface="HellasTimes" charset="0"/>
                <a:ea typeface="Times New Roman" pitchFamily="18" charset="0"/>
                <a:cs typeface="Times New Roman" pitchFamily="18" charset="0"/>
                <a:sym typeface="Symbol" pitchFamily="18" charset="2"/>
              </a:rPr>
              <a:t>Σημείωση: </a:t>
            </a:r>
            <a:r>
              <a:rPr kumimoji="0" lang="el-GR" altLang="el-GR" sz="1000" b="1" i="0" u="none" strike="noStrike" cap="none" normalizeH="0" baseline="0" dirty="0" smtClean="0">
                <a:ln>
                  <a:noFill/>
                </a:ln>
                <a:solidFill>
                  <a:schemeClr val="tx1"/>
                </a:solidFill>
                <a:effectLst/>
                <a:latin typeface="HellasTimes" charset="0"/>
                <a:ea typeface="Times New Roman" pitchFamily="18" charset="0"/>
                <a:cs typeface="Times New Roman" pitchFamily="18" charset="0"/>
                <a:sym typeface="Symbol" pitchFamily="18" charset="2"/>
              </a:rPr>
              <a:t>Δ</a:t>
            </a:r>
            <a:r>
              <a:rPr kumimoji="0" lang="el-GR" altLang="el-GR" sz="1000" b="0" i="0" u="none" strike="noStrike" cap="none" normalizeH="0" baseline="0" dirty="0" smtClean="0">
                <a:ln>
                  <a:noFill/>
                </a:ln>
                <a:solidFill>
                  <a:schemeClr val="tx1"/>
                </a:solidFill>
                <a:effectLst/>
                <a:latin typeface="HellasTimes" charset="0"/>
                <a:ea typeface="Times New Roman" pitchFamily="18" charset="0"/>
                <a:cs typeface="Times New Roman" pitchFamily="18" charset="0"/>
                <a:sym typeface="Symbol" pitchFamily="18" charset="2"/>
              </a:rPr>
              <a:t> = Δεξιόχειρα άτομα,   </a:t>
            </a:r>
            <a:r>
              <a:rPr kumimoji="0" lang="el-GR" altLang="el-GR" sz="1000" b="1" i="0" u="none" strike="noStrike" cap="none" normalizeH="0" baseline="0" dirty="0" smtClean="0">
                <a:ln>
                  <a:noFill/>
                </a:ln>
                <a:solidFill>
                  <a:schemeClr val="tx1"/>
                </a:solidFill>
                <a:effectLst/>
                <a:latin typeface="HellasTimes" charset="0"/>
                <a:ea typeface="Times New Roman" pitchFamily="18" charset="0"/>
                <a:cs typeface="Times New Roman" pitchFamily="18" charset="0"/>
                <a:sym typeface="Symbol" pitchFamily="18" charset="2"/>
              </a:rPr>
              <a:t>Α</a:t>
            </a:r>
            <a:r>
              <a:rPr kumimoji="0" lang="el-GR" altLang="el-GR" sz="1000" b="0" i="0" u="none" strike="noStrike" cap="none" normalizeH="0" baseline="0" dirty="0" smtClean="0">
                <a:ln>
                  <a:noFill/>
                </a:ln>
                <a:solidFill>
                  <a:schemeClr val="tx1"/>
                </a:solidFill>
                <a:effectLst/>
                <a:latin typeface="HellasTimes" charset="0"/>
                <a:ea typeface="Times New Roman" pitchFamily="18" charset="0"/>
                <a:cs typeface="Times New Roman" pitchFamily="18" charset="0"/>
                <a:sym typeface="Symbol" pitchFamily="18" charset="2"/>
              </a:rPr>
              <a:t> = αριστερόχειρα άτομα</a:t>
            </a:r>
            <a:endParaRPr kumimoji="0" lang="el-GR" altLang="el-GR" sz="1100" b="0" i="0" u="none" strike="noStrike" cap="none" normalizeH="0" baseline="0" dirty="0" smtClean="0">
              <a:ln>
                <a:noFill/>
              </a:ln>
              <a:solidFill>
                <a:schemeClr val="tx1"/>
              </a:solidFill>
              <a:effectLst/>
              <a:latin typeface="HellasTimes" charset="0"/>
              <a:ea typeface="Times New Roman" pitchFamily="18" charset="0"/>
              <a:cs typeface="Times New Roman" pitchFamily="18" charset="0"/>
              <a:sym typeface="Symbol" pitchFamily="18" charset="2"/>
            </a:endParaRPr>
          </a:p>
        </p:txBody>
      </p:sp>
    </p:spTree>
    <p:extLst>
      <p:ext uri="{BB962C8B-B14F-4D97-AF65-F5344CB8AC3E}">
        <p14:creationId xmlns:p14="http://schemas.microsoft.com/office/powerpoint/2010/main" val="19825290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116632"/>
            <a:ext cx="9036496" cy="1301006"/>
          </a:xfrm>
        </p:spPr>
        <p:txBody>
          <a:bodyPr>
            <a:noAutofit/>
          </a:bodyPr>
          <a:lstStyle/>
          <a:p>
            <a:r>
              <a:rPr lang="el-GR" sz="2800" b="1" dirty="0"/>
              <a:t>Γνωστικές </a:t>
            </a:r>
            <a:r>
              <a:rPr lang="el-GR" sz="2800" b="1" dirty="0" smtClean="0"/>
              <a:t>διαφορές μεταξύ </a:t>
            </a:r>
            <a:r>
              <a:rPr lang="el-GR" sz="2800" b="1" dirty="0"/>
              <a:t>δεξιόχειρων και αριστερόχειρων </a:t>
            </a:r>
            <a:r>
              <a:rPr lang="el-GR" sz="2800" b="1" dirty="0" smtClean="0"/>
              <a:t>ατόμων.</a:t>
            </a:r>
            <a:br>
              <a:rPr lang="el-GR" sz="2800" b="1" dirty="0" smtClean="0"/>
            </a:br>
            <a:r>
              <a:rPr lang="el-GR" sz="2800" b="1" dirty="0" smtClean="0"/>
              <a:t>Ερευνητική </a:t>
            </a:r>
            <a:r>
              <a:rPr lang="el-GR" sz="2800" b="1" dirty="0"/>
              <a:t>ανασκόπηση και άλλες </a:t>
            </a:r>
            <a:r>
              <a:rPr lang="el-GR" sz="2800" b="1" dirty="0" smtClean="0"/>
              <a:t>θεωρίες  1/4</a:t>
            </a:r>
            <a:endParaRPr lang="el-GR" sz="2800" b="1" dirty="0"/>
          </a:p>
        </p:txBody>
      </p:sp>
      <p:sp>
        <p:nvSpPr>
          <p:cNvPr id="3" name="Θέση περιεχομένου 2"/>
          <p:cNvSpPr>
            <a:spLocks noGrp="1"/>
          </p:cNvSpPr>
          <p:nvPr>
            <p:ph idx="1"/>
          </p:nvPr>
        </p:nvSpPr>
        <p:spPr>
          <a:xfrm>
            <a:off x="179512" y="1772816"/>
            <a:ext cx="8640960" cy="4525963"/>
          </a:xfrm>
        </p:spPr>
        <p:txBody>
          <a:bodyPr>
            <a:normAutofit fontScale="70000" lnSpcReduction="20000"/>
          </a:bodyPr>
          <a:lstStyle/>
          <a:p>
            <a:r>
              <a:rPr lang="el-GR" dirty="0" smtClean="0"/>
              <a:t>Δεδομένα </a:t>
            </a:r>
            <a:r>
              <a:rPr lang="el-GR" dirty="0"/>
              <a:t>έχουν δείξει ότι υπάρχουν περισσότεροι αριστερόχειρες φοιτητές σε σχολές αρχιτεκτονικής, μουσικής ή καλών τεχνών, απ’ ότι σε σχολές φυσικών επιστημών (</a:t>
            </a:r>
            <a:r>
              <a:rPr lang="el-GR" dirty="0" err="1"/>
              <a:t>Peterson</a:t>
            </a:r>
            <a:r>
              <a:rPr lang="el-GR" dirty="0"/>
              <a:t>, 1979 --  </a:t>
            </a:r>
            <a:r>
              <a:rPr lang="el-GR" dirty="0" err="1"/>
              <a:t>Peterson</a:t>
            </a:r>
            <a:r>
              <a:rPr lang="el-GR" dirty="0"/>
              <a:t> και  </a:t>
            </a:r>
            <a:r>
              <a:rPr lang="el-GR" dirty="0" err="1"/>
              <a:t>Lansky</a:t>
            </a:r>
            <a:r>
              <a:rPr lang="el-GR" dirty="0"/>
              <a:t>, 1974, 1977).  Οι </a:t>
            </a:r>
            <a:r>
              <a:rPr lang="el-GR" dirty="0" err="1"/>
              <a:t>Mebert</a:t>
            </a:r>
            <a:r>
              <a:rPr lang="el-GR" dirty="0"/>
              <a:t>  και </a:t>
            </a:r>
            <a:r>
              <a:rPr lang="el-GR" dirty="0" err="1"/>
              <a:t>Michel</a:t>
            </a:r>
            <a:r>
              <a:rPr lang="el-GR" dirty="0"/>
              <a:t> (1980) βρήκαν επίσης αυξημένα ποσοστά προτίμησης του αριστερού χεριού στους καλλιτέχνες, γεγονός που υποδηλώνει ότι οι </a:t>
            </a:r>
            <a:r>
              <a:rPr lang="el-GR" dirty="0" err="1"/>
              <a:t>οπτικοχωρικές</a:t>
            </a:r>
            <a:r>
              <a:rPr lang="el-GR" dirty="0"/>
              <a:t> και οι </a:t>
            </a:r>
            <a:r>
              <a:rPr lang="el-GR" dirty="0" err="1"/>
              <a:t>οπτικοκατασκευαστικές</a:t>
            </a:r>
            <a:r>
              <a:rPr lang="el-GR" dirty="0"/>
              <a:t> λειτουργίες θα πρέπει να συνδέονται σθεναρά με τα αριστερόχειρα άτομα.</a:t>
            </a:r>
          </a:p>
          <a:p>
            <a:r>
              <a:rPr lang="el-GR" dirty="0" smtClean="0"/>
              <a:t>Κάτω </a:t>
            </a:r>
            <a:r>
              <a:rPr lang="el-GR" dirty="0"/>
              <a:t>από το πρίσμα αυτών των στοιχείων είναι δύσκολο να συμφωνήσει κανείς με τη θεωρία της </a:t>
            </a:r>
            <a:r>
              <a:rPr lang="el-GR" dirty="0" err="1"/>
              <a:t>Levy</a:t>
            </a:r>
            <a:r>
              <a:rPr lang="el-GR" dirty="0"/>
              <a:t> (1969, 1976 -- </a:t>
            </a:r>
            <a:r>
              <a:rPr lang="el-GR" dirty="0" err="1"/>
              <a:t>Levy</a:t>
            </a:r>
            <a:r>
              <a:rPr lang="el-GR" dirty="0"/>
              <a:t>  και </a:t>
            </a:r>
            <a:r>
              <a:rPr lang="el-GR" dirty="0" err="1"/>
              <a:t>Reid</a:t>
            </a:r>
            <a:r>
              <a:rPr lang="el-GR" dirty="0"/>
              <a:t>, 1978),  αν και τα αριστερόχειρα άτομα εμφανίζονται συχνότερα ανεπαρκέστερα ως προς τις μη - λεκτικές και /ή </a:t>
            </a:r>
            <a:r>
              <a:rPr lang="el-GR" dirty="0" err="1"/>
              <a:t>οπτικο</a:t>
            </a:r>
            <a:r>
              <a:rPr lang="el-GR" dirty="0"/>
              <a:t>-χωρικές δεξιότητες παρά στη λεκτική ικανότητα (</a:t>
            </a:r>
            <a:r>
              <a:rPr lang="el-GR" dirty="0" err="1"/>
              <a:t>Hardyck</a:t>
            </a:r>
            <a:r>
              <a:rPr lang="el-GR" dirty="0"/>
              <a:t>  και </a:t>
            </a:r>
            <a:r>
              <a:rPr lang="el-GR" dirty="0" err="1"/>
              <a:t>Petrinovich</a:t>
            </a:r>
            <a:r>
              <a:rPr lang="el-GR" dirty="0"/>
              <a:t>, 1977 -- Mc </a:t>
            </a:r>
            <a:r>
              <a:rPr lang="el-GR" dirty="0" err="1"/>
              <a:t>Gee</a:t>
            </a:r>
            <a:r>
              <a:rPr lang="el-GR" dirty="0"/>
              <a:t>, 1979 -- </a:t>
            </a:r>
            <a:r>
              <a:rPr lang="el-GR" dirty="0" err="1"/>
              <a:t>Sanders</a:t>
            </a:r>
            <a:r>
              <a:rPr lang="el-GR" dirty="0"/>
              <a:t>  και συν, 1982</a:t>
            </a:r>
            <a:r>
              <a:rPr lang="el-GR" dirty="0" smtClean="0"/>
              <a:t>).</a:t>
            </a:r>
            <a:endParaRPr lang="el-GR" dirty="0"/>
          </a:p>
          <a:p>
            <a:endParaRPr lang="el-GR" dirty="0"/>
          </a:p>
        </p:txBody>
      </p:sp>
    </p:spTree>
    <p:extLst>
      <p:ext uri="{BB962C8B-B14F-4D97-AF65-F5344CB8AC3E}">
        <p14:creationId xmlns:p14="http://schemas.microsoft.com/office/powerpoint/2010/main" val="6547325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116632"/>
            <a:ext cx="9036496" cy="1301006"/>
          </a:xfrm>
        </p:spPr>
        <p:txBody>
          <a:bodyPr>
            <a:noAutofit/>
          </a:bodyPr>
          <a:lstStyle/>
          <a:p>
            <a:r>
              <a:rPr lang="el-GR" sz="2800" b="1" dirty="0"/>
              <a:t>Γνωστικές </a:t>
            </a:r>
            <a:r>
              <a:rPr lang="el-GR" sz="2800" b="1" dirty="0" smtClean="0"/>
              <a:t>διαφορές μεταξύ </a:t>
            </a:r>
            <a:r>
              <a:rPr lang="el-GR" sz="2800" b="1" dirty="0"/>
              <a:t>δεξιόχειρων και αριστερόχειρων </a:t>
            </a:r>
            <a:r>
              <a:rPr lang="el-GR" sz="2800" b="1" dirty="0" smtClean="0"/>
              <a:t>ατόμων.</a:t>
            </a:r>
            <a:br>
              <a:rPr lang="el-GR" sz="2800" b="1" dirty="0" smtClean="0"/>
            </a:br>
            <a:r>
              <a:rPr lang="el-GR" sz="2800" b="1" dirty="0" smtClean="0"/>
              <a:t>Ερευνητική </a:t>
            </a:r>
            <a:r>
              <a:rPr lang="el-GR" sz="2800" b="1" dirty="0"/>
              <a:t>ανασκόπηση και άλλες </a:t>
            </a:r>
            <a:r>
              <a:rPr lang="el-GR" sz="2800" b="1" dirty="0" smtClean="0"/>
              <a:t>θεωρίες  2/4</a:t>
            </a:r>
            <a:endParaRPr lang="el-GR" sz="2800" b="1" dirty="0"/>
          </a:p>
        </p:txBody>
      </p:sp>
      <p:sp>
        <p:nvSpPr>
          <p:cNvPr id="5" name="Ορθογώνιο 4"/>
          <p:cNvSpPr/>
          <p:nvPr/>
        </p:nvSpPr>
        <p:spPr>
          <a:xfrm>
            <a:off x="179512" y="1484784"/>
            <a:ext cx="8856984" cy="4832092"/>
          </a:xfrm>
          <a:prstGeom prst="rect">
            <a:avLst/>
          </a:prstGeom>
        </p:spPr>
        <p:txBody>
          <a:bodyPr wrap="square">
            <a:spAutoFit/>
          </a:bodyPr>
          <a:lstStyle/>
          <a:p>
            <a:pPr hangingPunct="0"/>
            <a:r>
              <a:rPr lang="el-GR" sz="2200" dirty="0"/>
              <a:t>Σε αντίθεση με τη θεωρία της </a:t>
            </a:r>
            <a:r>
              <a:rPr lang="el-GR" sz="2200" dirty="0" err="1"/>
              <a:t>Levy</a:t>
            </a:r>
            <a:r>
              <a:rPr lang="el-GR" sz="2200" dirty="0"/>
              <a:t>, άλλοι ερευνητές υποστηρίζουν ότι η αριστεροχειρία συνδέεται συχνά με μαθηματική σκέψη (</a:t>
            </a:r>
            <a:r>
              <a:rPr lang="el-GR" sz="2200" dirty="0" err="1"/>
              <a:t>Annett</a:t>
            </a:r>
            <a:r>
              <a:rPr lang="el-GR" sz="2200" dirty="0"/>
              <a:t>  και </a:t>
            </a:r>
            <a:r>
              <a:rPr lang="el-GR" sz="2200" dirty="0" err="1"/>
              <a:t>Kilshaw</a:t>
            </a:r>
            <a:r>
              <a:rPr lang="el-GR" sz="2200" dirty="0"/>
              <a:t>, 1982) με υψηλότερη γενική </a:t>
            </a:r>
            <a:r>
              <a:rPr lang="el-GR" sz="2200" dirty="0" err="1"/>
              <a:t>ευφυϊα</a:t>
            </a:r>
            <a:r>
              <a:rPr lang="el-GR" sz="2200" dirty="0"/>
              <a:t> (</a:t>
            </a:r>
            <a:r>
              <a:rPr lang="el-GR" sz="2200" dirty="0" err="1"/>
              <a:t>Annett</a:t>
            </a:r>
            <a:r>
              <a:rPr lang="el-GR" sz="2200" dirty="0"/>
              <a:t>  και </a:t>
            </a:r>
            <a:r>
              <a:rPr lang="el-GR" sz="2200" dirty="0" err="1"/>
              <a:t>Manning</a:t>
            </a:r>
            <a:r>
              <a:rPr lang="el-GR" sz="2200" dirty="0"/>
              <a:t>, 1989) και μια υψηλή συχνότητα μαθηματικών και χωρικών ικανοτήτων (</a:t>
            </a:r>
            <a:r>
              <a:rPr lang="el-GR" sz="2200" dirty="0" err="1"/>
              <a:t>Geschwind</a:t>
            </a:r>
            <a:r>
              <a:rPr lang="el-GR" sz="2200" dirty="0"/>
              <a:t>  και </a:t>
            </a:r>
            <a:r>
              <a:rPr lang="el-GR" sz="2200" dirty="0" err="1"/>
              <a:t>Galaburda</a:t>
            </a:r>
            <a:r>
              <a:rPr lang="el-GR" sz="2200" dirty="0"/>
              <a:t>, 1985, 1987 -- βλ. επίσης </a:t>
            </a:r>
            <a:r>
              <a:rPr lang="el-GR" sz="2200" dirty="0" err="1"/>
              <a:t>Benbow</a:t>
            </a:r>
            <a:r>
              <a:rPr lang="el-GR" sz="2200" dirty="0"/>
              <a:t>, 1986 -- </a:t>
            </a:r>
            <a:r>
              <a:rPr lang="el-GR" sz="2200" dirty="0" err="1"/>
              <a:t>Kolata</a:t>
            </a:r>
            <a:r>
              <a:rPr lang="el-GR" sz="2200" dirty="0"/>
              <a:t>, 1983).</a:t>
            </a:r>
          </a:p>
          <a:p>
            <a:pPr hangingPunct="0"/>
            <a:r>
              <a:rPr lang="el-GR" sz="2200" dirty="0"/>
              <a:t> </a:t>
            </a:r>
            <a:r>
              <a:rPr lang="el-GR" sz="2200" dirty="0" smtClean="0"/>
              <a:t>Ειδικότερα </a:t>
            </a:r>
            <a:r>
              <a:rPr lang="el-GR" sz="2200" dirty="0"/>
              <a:t>η </a:t>
            </a:r>
            <a:r>
              <a:rPr lang="el-GR" sz="2200" dirty="0" err="1"/>
              <a:t>Annett</a:t>
            </a:r>
            <a:r>
              <a:rPr lang="el-GR" sz="2200" dirty="0"/>
              <a:t> υποστήριξε ότι η προτίμηση των ανθρώπων προς το δεξί χέρι και κατά συνέπεια προς το αριστερό ημισφαίριο για τον έλεγχο του λόγου, προκαλεί φτωχές μαθηματικές, χωρικές και λεκτικές ικανότητες, όπως τουλάχιστον αυτές μετρούνται με τα σχολικά τεστ και τα τεστ νοημοσύνης.  Έτσι κατέληξε στο συμπέρασμα ότι τα ισχυρώς δεξιόχειρα άτομα, είτε άνδρες είναι είτε γυναίκες, βρίσκονται σε κίνδυνο ανάπτυξης χαμηλών δεξιοτήτων, όπως φαίνεται από τη φτωχή τους επίδοση σε χωροταξικές δοκιμασίες (</a:t>
            </a:r>
            <a:r>
              <a:rPr lang="el-GR" sz="2200" dirty="0" err="1"/>
              <a:t>Annett</a:t>
            </a:r>
            <a:r>
              <a:rPr lang="el-GR" sz="2200" dirty="0"/>
              <a:t>  και </a:t>
            </a:r>
            <a:r>
              <a:rPr lang="el-GR" sz="2200" dirty="0" err="1"/>
              <a:t>Manning</a:t>
            </a:r>
            <a:r>
              <a:rPr lang="el-GR" sz="2200" dirty="0"/>
              <a:t>, 1989).</a:t>
            </a:r>
          </a:p>
        </p:txBody>
      </p:sp>
    </p:spTree>
    <p:extLst>
      <p:ext uri="{BB962C8B-B14F-4D97-AF65-F5344CB8AC3E}">
        <p14:creationId xmlns:p14="http://schemas.microsoft.com/office/powerpoint/2010/main" val="2446993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116632"/>
            <a:ext cx="9036496" cy="1301006"/>
          </a:xfrm>
        </p:spPr>
        <p:txBody>
          <a:bodyPr>
            <a:noAutofit/>
          </a:bodyPr>
          <a:lstStyle/>
          <a:p>
            <a:r>
              <a:rPr lang="el-GR" sz="2800" b="1" dirty="0"/>
              <a:t>Γνωστικές </a:t>
            </a:r>
            <a:r>
              <a:rPr lang="el-GR" sz="2800" b="1" dirty="0" smtClean="0"/>
              <a:t>διαφορές μεταξύ </a:t>
            </a:r>
            <a:r>
              <a:rPr lang="el-GR" sz="2800" b="1" dirty="0"/>
              <a:t>δεξιόχειρων και αριστερόχειρων </a:t>
            </a:r>
            <a:r>
              <a:rPr lang="el-GR" sz="2800" b="1" dirty="0" smtClean="0"/>
              <a:t>ατόμων.</a:t>
            </a:r>
            <a:br>
              <a:rPr lang="el-GR" sz="2800" b="1" dirty="0" smtClean="0"/>
            </a:br>
            <a:r>
              <a:rPr lang="el-GR" sz="2800" b="1" dirty="0" smtClean="0"/>
              <a:t>Ερευνητική </a:t>
            </a:r>
            <a:r>
              <a:rPr lang="el-GR" sz="2800" b="1" dirty="0"/>
              <a:t>ανασκόπηση και άλλες </a:t>
            </a:r>
            <a:r>
              <a:rPr lang="el-GR" sz="2800" b="1" dirty="0" smtClean="0"/>
              <a:t>θεωρίες  3/4</a:t>
            </a:r>
            <a:endParaRPr lang="el-GR" sz="2800" b="1" dirty="0"/>
          </a:p>
        </p:txBody>
      </p:sp>
      <p:sp>
        <p:nvSpPr>
          <p:cNvPr id="4" name="Ορθογώνιο 3"/>
          <p:cNvSpPr/>
          <p:nvPr/>
        </p:nvSpPr>
        <p:spPr>
          <a:xfrm>
            <a:off x="107504" y="1484784"/>
            <a:ext cx="9036496" cy="4832092"/>
          </a:xfrm>
          <a:prstGeom prst="rect">
            <a:avLst/>
          </a:prstGeom>
        </p:spPr>
        <p:txBody>
          <a:bodyPr wrap="square">
            <a:spAutoFit/>
          </a:bodyPr>
          <a:lstStyle/>
          <a:p>
            <a:r>
              <a:rPr lang="el-GR" sz="2200" dirty="0"/>
              <a:t>Σύμφωνα με </a:t>
            </a:r>
            <a:r>
              <a:rPr lang="el-GR" sz="2200" dirty="0" smtClean="0"/>
              <a:t>τους  </a:t>
            </a:r>
            <a:r>
              <a:rPr lang="el-GR" sz="2200" dirty="0" err="1"/>
              <a:t>Geschwind</a:t>
            </a:r>
            <a:r>
              <a:rPr lang="el-GR" sz="2200" dirty="0"/>
              <a:t> και </a:t>
            </a:r>
            <a:r>
              <a:rPr lang="el-GR" sz="2200" dirty="0" err="1"/>
              <a:t>Galaburda</a:t>
            </a:r>
            <a:r>
              <a:rPr lang="el-GR" sz="2200" dirty="0"/>
              <a:t> (1985, 1987)  η ανάπτυξη του αριστερού ημισφαιρίου πιθανώς καθυστερεί σε μεγαλύτερο βαθμό στους αριστερόχειρες απ' ότι στους δεξιόχειρες, με αποτέλεσμα το αριστερό ημισφαίριο να φθάνει σε μεγαλύτερο τελικό μέγεθος στους αριστερόχειρες, κάτω από συνθήκες όπως η παρατεταμένη περίοδος κύησης και η καθυστερημένη εφηβεία. </a:t>
            </a:r>
            <a:endParaRPr lang="el-GR" sz="2200" dirty="0" smtClean="0"/>
          </a:p>
          <a:p>
            <a:r>
              <a:rPr lang="el-GR" sz="2200" dirty="0" smtClean="0"/>
              <a:t>Ως </a:t>
            </a:r>
            <a:r>
              <a:rPr lang="el-GR" sz="2200" dirty="0"/>
              <a:t>αποτέλεσμα των παραπάνω, οι αριστερόχειρες θα μπορούσαν να εμφανίζονται με αυξημένους αριθμούς σε επαγγέλματα που απαιτούν υψηλές ικανότητες, </a:t>
            </a:r>
            <a:r>
              <a:rPr lang="el-GR" sz="2200" dirty="0" err="1"/>
              <a:t>συμπεριλαμβάνομένων</a:t>
            </a:r>
            <a:r>
              <a:rPr lang="el-GR" sz="2200" dirty="0"/>
              <a:t> κι αυτών στα οποία υψηλές λεκτικές ικανότητες είναι απαραίτητες. Αλλά όταν η πλήρης ανάπτυξη δεν ολοκληρώνεται εξαιτίας υπερβολικής καθυστέρησης της ανάπτυξης, ή πρόωρου τερματισμού της εγκυμοσύνης, ή πρόωρης εφηβείας, μπορεί να εμφανισθούν μαθησιακές δυσκολίες, ή σε ακραίες περιπτώσεις υποδεέστερη λειτουργικότητα συνολικά.</a:t>
            </a:r>
          </a:p>
        </p:txBody>
      </p:sp>
    </p:spTree>
    <p:extLst>
      <p:ext uri="{BB962C8B-B14F-4D97-AF65-F5344CB8AC3E}">
        <p14:creationId xmlns:p14="http://schemas.microsoft.com/office/powerpoint/2010/main" val="284979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Σκοποί  ενότητας</a:t>
            </a:r>
            <a:endParaRPr lang="el-GR" b="1" dirty="0"/>
          </a:p>
        </p:txBody>
      </p:sp>
      <p:sp>
        <p:nvSpPr>
          <p:cNvPr id="3" name="Content Placeholder 2"/>
          <p:cNvSpPr>
            <a:spLocks noGrp="1"/>
          </p:cNvSpPr>
          <p:nvPr>
            <p:ph idx="1"/>
          </p:nvPr>
        </p:nvSpPr>
        <p:spPr>
          <a:xfrm>
            <a:off x="251520" y="1844824"/>
            <a:ext cx="8784976" cy="4237931"/>
          </a:xfrm>
        </p:spPr>
        <p:txBody>
          <a:bodyPr>
            <a:normAutofit/>
          </a:bodyPr>
          <a:lstStyle/>
          <a:p>
            <a:r>
              <a:rPr lang="el-GR" sz="2800" dirty="0" smtClean="0"/>
              <a:t>Η διερεύνηση ατομικών διαφορών στις γνωστικές ικανότητες και την εγκεφαλική οργάνωση.</a:t>
            </a:r>
          </a:p>
          <a:p>
            <a:r>
              <a:rPr lang="el-GR" sz="2800" dirty="0" smtClean="0"/>
              <a:t>Ο προσδιορισμός των παραγόντων που σχετίζονται με τις ατομικές διαφορές.</a:t>
            </a:r>
            <a:endParaRPr lang="el-GR" sz="2800" dirty="0"/>
          </a:p>
        </p:txBody>
      </p:sp>
    </p:spTree>
    <p:extLst>
      <p:ext uri="{BB962C8B-B14F-4D97-AF65-F5344CB8AC3E}">
        <p14:creationId xmlns:p14="http://schemas.microsoft.com/office/powerpoint/2010/main" val="40758620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116632"/>
            <a:ext cx="9036496" cy="1301006"/>
          </a:xfrm>
        </p:spPr>
        <p:txBody>
          <a:bodyPr>
            <a:noAutofit/>
          </a:bodyPr>
          <a:lstStyle/>
          <a:p>
            <a:r>
              <a:rPr lang="el-GR" sz="2800" b="1" dirty="0"/>
              <a:t>Γνωστικές </a:t>
            </a:r>
            <a:r>
              <a:rPr lang="el-GR" sz="2800" b="1" dirty="0" smtClean="0"/>
              <a:t>διαφορές μεταξύ </a:t>
            </a:r>
            <a:r>
              <a:rPr lang="el-GR" sz="2800" b="1" dirty="0"/>
              <a:t>δεξιόχειρων και αριστερόχειρων </a:t>
            </a:r>
            <a:r>
              <a:rPr lang="el-GR" sz="2800" b="1" dirty="0" smtClean="0"/>
              <a:t>ατόμων.</a:t>
            </a:r>
            <a:br>
              <a:rPr lang="el-GR" sz="2800" b="1" dirty="0" smtClean="0"/>
            </a:br>
            <a:r>
              <a:rPr lang="el-GR" sz="2800" b="1" dirty="0" smtClean="0"/>
              <a:t>Ερευνητική </a:t>
            </a:r>
            <a:r>
              <a:rPr lang="el-GR" sz="2800" b="1" dirty="0"/>
              <a:t>ανασκόπηση και άλλες </a:t>
            </a:r>
            <a:r>
              <a:rPr lang="el-GR" sz="2800" b="1" dirty="0" smtClean="0"/>
              <a:t>θεωρίες   4/4</a:t>
            </a:r>
            <a:endParaRPr lang="el-GR" sz="2800" b="1" dirty="0"/>
          </a:p>
        </p:txBody>
      </p:sp>
      <p:sp>
        <p:nvSpPr>
          <p:cNvPr id="4" name="Ορθογώνιο 3"/>
          <p:cNvSpPr/>
          <p:nvPr/>
        </p:nvSpPr>
        <p:spPr>
          <a:xfrm>
            <a:off x="683568" y="1628800"/>
            <a:ext cx="8136904" cy="4524315"/>
          </a:xfrm>
          <a:prstGeom prst="rect">
            <a:avLst/>
          </a:prstGeom>
        </p:spPr>
        <p:txBody>
          <a:bodyPr wrap="square">
            <a:spAutoFit/>
          </a:bodyPr>
          <a:lstStyle/>
          <a:p>
            <a:r>
              <a:rPr lang="el-GR" sz="2800" dirty="0"/>
              <a:t>Οι </a:t>
            </a:r>
            <a:r>
              <a:rPr lang="el-GR" sz="2800" dirty="0" err="1"/>
              <a:t>Annett</a:t>
            </a:r>
            <a:r>
              <a:rPr lang="el-GR" sz="2800" dirty="0"/>
              <a:t> και </a:t>
            </a:r>
            <a:r>
              <a:rPr lang="el-GR" sz="2800" dirty="0" err="1"/>
              <a:t>Geschwind</a:t>
            </a:r>
            <a:r>
              <a:rPr lang="el-GR" sz="2800" dirty="0"/>
              <a:t> αν και σαφώς διαφέρουν μεταξύ τους, καταλήγουν σε όμοιες προβλέψεις οι οποίες βρίσκονται σε οξεία αντίθεση με τις απόψεις της </a:t>
            </a:r>
            <a:r>
              <a:rPr lang="el-GR" sz="2800" dirty="0" err="1"/>
              <a:t>Levy</a:t>
            </a:r>
            <a:r>
              <a:rPr lang="el-GR" sz="2800" dirty="0"/>
              <a:t> (1969, 1976) και υποστηρίζουν την πιθανότητα ανωτερότητας των αριστερόχειρων από τα δεξιόχειρα άτομα σε χωρικές ή/και λεκτικές ικανότητες. </a:t>
            </a:r>
            <a:endParaRPr lang="el-GR" sz="2800" dirty="0" smtClean="0"/>
          </a:p>
          <a:p>
            <a:r>
              <a:rPr lang="el-GR" sz="2800" dirty="0" smtClean="0"/>
              <a:t>Η </a:t>
            </a:r>
            <a:r>
              <a:rPr lang="el-GR" sz="2800" dirty="0"/>
              <a:t>αντίθεση αυτή χαρακτηρίσθηκε από τους </a:t>
            </a:r>
            <a:r>
              <a:rPr lang="el-GR" sz="2800" dirty="0" err="1"/>
              <a:t>Geschwind</a:t>
            </a:r>
            <a:r>
              <a:rPr lang="el-GR" sz="2800" dirty="0"/>
              <a:t> και </a:t>
            </a:r>
            <a:r>
              <a:rPr lang="el-GR" sz="2800" dirty="0" err="1"/>
              <a:t>Galaburda</a:t>
            </a:r>
            <a:r>
              <a:rPr lang="el-GR" sz="2800" dirty="0"/>
              <a:t>  (1985) ως </a:t>
            </a:r>
            <a:r>
              <a:rPr lang="el-GR" sz="3200" b="1" dirty="0"/>
              <a:t>"η παθολογία της ανωτερότητας</a:t>
            </a:r>
            <a:r>
              <a:rPr lang="el-GR" sz="3200" b="1" dirty="0" smtClean="0"/>
              <a:t>".</a:t>
            </a:r>
          </a:p>
        </p:txBody>
      </p:sp>
    </p:spTree>
    <p:extLst>
      <p:ext uri="{BB962C8B-B14F-4D97-AF65-F5344CB8AC3E}">
        <p14:creationId xmlns:p14="http://schemas.microsoft.com/office/powerpoint/2010/main" val="8736374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51520" y="117934"/>
            <a:ext cx="8712968" cy="1008112"/>
          </a:xfrm>
        </p:spPr>
        <p:txBody>
          <a:bodyPr>
            <a:normAutofit fontScale="90000"/>
          </a:bodyPr>
          <a:lstStyle/>
          <a:p>
            <a:r>
              <a:rPr lang="el-GR" sz="3600" b="1" dirty="0"/>
              <a:t>Παράγοντες που επηρεάζουν τις επιδόσεις  δεξιόχειρων και αριστερόχειρων </a:t>
            </a:r>
            <a:r>
              <a:rPr lang="el-GR" sz="3600" b="1" dirty="0" smtClean="0"/>
              <a:t>ατόμων</a:t>
            </a:r>
            <a:endParaRPr lang="el-GR" b="1" dirty="0"/>
          </a:p>
        </p:txBody>
      </p:sp>
      <p:sp>
        <p:nvSpPr>
          <p:cNvPr id="3" name="Θέση περιεχομένου 2"/>
          <p:cNvSpPr>
            <a:spLocks noGrp="1"/>
          </p:cNvSpPr>
          <p:nvPr>
            <p:ph idx="1"/>
          </p:nvPr>
        </p:nvSpPr>
        <p:spPr>
          <a:xfrm>
            <a:off x="179512" y="1124744"/>
            <a:ext cx="8712968" cy="5184576"/>
          </a:xfrm>
        </p:spPr>
        <p:txBody>
          <a:bodyPr>
            <a:normAutofit fontScale="77500" lnSpcReduction="20000"/>
          </a:bodyPr>
          <a:lstStyle/>
          <a:p>
            <a:r>
              <a:rPr lang="el-GR" dirty="0" smtClean="0"/>
              <a:t>Η </a:t>
            </a:r>
            <a:r>
              <a:rPr lang="el-GR" dirty="0"/>
              <a:t>ισχύς και η σταθερότητα της προτίμησης του χεριού έχει επίσης εξετασθεί ως πιθανός μεσολαβητικός παράγοντας στην εκδήλωση των γνωστικών ικανοτήτων.</a:t>
            </a:r>
          </a:p>
          <a:p>
            <a:r>
              <a:rPr lang="el-GR" dirty="0" smtClean="0"/>
              <a:t>Μερικοί </a:t>
            </a:r>
            <a:r>
              <a:rPr lang="el-GR" dirty="0"/>
              <a:t>ερευνητές έχουν εξετάσει την οικογενειακή αριστεροχειρία (την ύπαρξη δηλαδή αριστερόχειρων ατόμων ανάμεσα στους στενούς συγγενείς ενός υποκειμένου). </a:t>
            </a:r>
          </a:p>
          <a:p>
            <a:r>
              <a:rPr lang="el-GR" dirty="0" smtClean="0"/>
              <a:t>Διαφορετικά </a:t>
            </a:r>
            <a:r>
              <a:rPr lang="el-GR" dirty="0"/>
              <a:t>αποτελέσματα μπορεί να ευρεθούν, ανάλογα με την ηλικία των υποκειμένων της έρευνας.  </a:t>
            </a:r>
          </a:p>
          <a:p>
            <a:r>
              <a:rPr lang="el-GR" dirty="0" smtClean="0"/>
              <a:t>Η </a:t>
            </a:r>
            <a:r>
              <a:rPr lang="el-GR" dirty="0"/>
              <a:t>σύσταση του δείγματος, το αν δηλαδή τα υποκείμενα προέρχονται από κάποιες γνωστικά εξειδικευμένες  κοινότητες π.χ. φοιτητές, αρχιτέκτονες </a:t>
            </a:r>
            <a:r>
              <a:rPr lang="el-GR" dirty="0" err="1"/>
              <a:t>κ.λ.π</a:t>
            </a:r>
            <a:r>
              <a:rPr lang="el-GR" dirty="0"/>
              <a:t>. (</a:t>
            </a:r>
            <a:r>
              <a:rPr lang="el-GR" dirty="0" err="1"/>
              <a:t>Berenbaum</a:t>
            </a:r>
            <a:r>
              <a:rPr lang="el-GR" dirty="0"/>
              <a:t>, 1978), γεγονός που φαίνεται να επηρεάζει τη λογική τους ικανότητα (</a:t>
            </a:r>
            <a:r>
              <a:rPr lang="el-GR" dirty="0" err="1"/>
              <a:t>Harshman</a:t>
            </a:r>
            <a:r>
              <a:rPr lang="el-GR" dirty="0"/>
              <a:t>  και συν., 1983) ή και άλλες ικανότητες, είναι ιδιαίτερα σημαντική για την ερμηνεία των οποιωνδήποτε αποτελεσμάτων</a:t>
            </a:r>
            <a:r>
              <a:rPr lang="el-GR" dirty="0" smtClean="0"/>
              <a:t>.</a:t>
            </a:r>
            <a:endParaRPr lang="el-GR" dirty="0"/>
          </a:p>
        </p:txBody>
      </p:sp>
    </p:spTree>
    <p:extLst>
      <p:ext uri="{BB962C8B-B14F-4D97-AF65-F5344CB8AC3E}">
        <p14:creationId xmlns:p14="http://schemas.microsoft.com/office/powerpoint/2010/main" val="26951173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3527" y="116632"/>
            <a:ext cx="8568953" cy="648072"/>
          </a:xfrm>
        </p:spPr>
        <p:txBody>
          <a:bodyPr>
            <a:normAutofit/>
          </a:bodyPr>
          <a:lstStyle/>
          <a:p>
            <a:r>
              <a:rPr lang="el-GR" sz="3600" b="1" dirty="0"/>
              <a:t>Γνωστικές διαφορές μεταξύ των </a:t>
            </a:r>
            <a:r>
              <a:rPr lang="el-GR" sz="3600" b="1" dirty="0" smtClean="0"/>
              <a:t>φύλων 1/2</a:t>
            </a:r>
            <a:endParaRPr lang="el-GR" sz="3600" b="1" dirty="0"/>
          </a:p>
        </p:txBody>
      </p:sp>
      <p:sp>
        <p:nvSpPr>
          <p:cNvPr id="3" name="Θέση περιεχομένου 2"/>
          <p:cNvSpPr>
            <a:spLocks noGrp="1"/>
          </p:cNvSpPr>
          <p:nvPr>
            <p:ph idx="1"/>
          </p:nvPr>
        </p:nvSpPr>
        <p:spPr>
          <a:xfrm>
            <a:off x="179512" y="980728"/>
            <a:ext cx="8712968" cy="5102027"/>
          </a:xfrm>
        </p:spPr>
        <p:txBody>
          <a:bodyPr>
            <a:normAutofit fontScale="70000" lnSpcReduction="20000"/>
          </a:bodyPr>
          <a:lstStyle/>
          <a:p>
            <a:r>
              <a:rPr lang="el-GR" dirty="0" smtClean="0"/>
              <a:t>Όταν </a:t>
            </a:r>
            <a:r>
              <a:rPr lang="el-GR" dirty="0"/>
              <a:t>εξετάζεται η υπόθεση «</a:t>
            </a:r>
            <a:r>
              <a:rPr lang="el-GR" dirty="0" err="1"/>
              <a:t>πλευρίωσης</a:t>
            </a:r>
            <a:r>
              <a:rPr lang="el-GR" dirty="0"/>
              <a:t> - γνώσης», είναι ιδιαίτερα σημαντικός ο έλεγχος του φύλου των υποκειμένων, αφού στους ανθρώπους φαίνεται να υπάρχει σχέση μεταξύ φύλου και γνωστικών ικανοτήτων.</a:t>
            </a:r>
          </a:p>
          <a:p>
            <a:r>
              <a:rPr lang="el-GR" dirty="0" smtClean="0"/>
              <a:t>Ειδικότερα </a:t>
            </a:r>
            <a:r>
              <a:rPr lang="el-GR" dirty="0"/>
              <a:t>οι γυναίκες εκτελούν καλύτερα από τους άνδρες τις λεκτικές εργασίες, ενώ το αντίθετο συμβαίνει με τις χωροταξικές εργασίες.</a:t>
            </a:r>
          </a:p>
          <a:p>
            <a:r>
              <a:rPr lang="el-GR" dirty="0" smtClean="0"/>
              <a:t>Το </a:t>
            </a:r>
            <a:r>
              <a:rPr lang="el-GR" dirty="0"/>
              <a:t>φύλο των υποκειμένων θα μπορούσε να είναι όχι μόνο μία μη ελεγχόμενη πηγή διαφορών, αλλά όπως μερικές έρευνες υποδηλώνουν η επίδραση του φύλου από μόνη της θα μπορούσε να εξαρτάται από την προτίμηση χεριού  των υποκειμένων.</a:t>
            </a:r>
          </a:p>
          <a:p>
            <a:r>
              <a:rPr lang="el-GR" dirty="0" smtClean="0"/>
              <a:t>Ο </a:t>
            </a:r>
            <a:r>
              <a:rPr lang="el-GR" dirty="0" err="1"/>
              <a:t>Bryden</a:t>
            </a:r>
            <a:r>
              <a:rPr lang="el-GR" dirty="0"/>
              <a:t> (1982) εκτιμά ότι η συχνότητα εμφάνισης κυριαρχίας του δεξιού ημισφαιρίου για χωρικές διαδικασίες είναι υψηλότερη για τους δεξιόχειρες άνδρες απ’ ότι για τις δεξιόχειρες γυναίκες. Υποστηρίζει ότι οι </a:t>
            </a:r>
            <a:r>
              <a:rPr lang="el-GR" dirty="0" err="1"/>
              <a:t>θήλεις</a:t>
            </a:r>
            <a:r>
              <a:rPr lang="el-GR" dirty="0"/>
              <a:t> έχουν σε έκταση τόσες ασυμμετρίες όσες και οι άρρενες, αλλά υπάρχουν περισσότερες γυναίκες με μια μη-τυπική κατεύθυνση της </a:t>
            </a:r>
            <a:r>
              <a:rPr lang="el-GR" dirty="0" smtClean="0"/>
              <a:t>ασυμμετρίας.</a:t>
            </a:r>
            <a:endParaRPr lang="el-GR" dirty="0"/>
          </a:p>
          <a:p>
            <a:endParaRPr lang="el-GR" dirty="0"/>
          </a:p>
          <a:p>
            <a:endParaRPr lang="el-GR" dirty="0"/>
          </a:p>
          <a:p>
            <a:endParaRPr lang="el-GR" dirty="0"/>
          </a:p>
          <a:p>
            <a:endParaRPr lang="el-GR" dirty="0"/>
          </a:p>
          <a:p>
            <a:endParaRPr lang="el-GR" dirty="0"/>
          </a:p>
          <a:p>
            <a:endParaRPr lang="el-GR" dirty="0"/>
          </a:p>
          <a:p>
            <a:endParaRPr lang="el-GR" dirty="0"/>
          </a:p>
          <a:p>
            <a:endParaRPr lang="el-GR" dirty="0"/>
          </a:p>
          <a:p>
            <a:endParaRPr lang="el-GR" dirty="0"/>
          </a:p>
        </p:txBody>
      </p:sp>
    </p:spTree>
    <p:extLst>
      <p:ext uri="{BB962C8B-B14F-4D97-AF65-F5344CB8AC3E}">
        <p14:creationId xmlns:p14="http://schemas.microsoft.com/office/powerpoint/2010/main" val="25263360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323527" y="116632"/>
            <a:ext cx="8568953" cy="648072"/>
          </a:xfrm>
        </p:spPr>
        <p:txBody>
          <a:bodyPr>
            <a:normAutofit/>
          </a:bodyPr>
          <a:lstStyle/>
          <a:p>
            <a:r>
              <a:rPr lang="el-GR" sz="3600" b="1" dirty="0"/>
              <a:t>Γνωστικές διαφορές μεταξύ των </a:t>
            </a:r>
            <a:r>
              <a:rPr lang="el-GR" sz="3600" b="1" dirty="0" smtClean="0"/>
              <a:t>φύλων 2/2</a:t>
            </a:r>
            <a:endParaRPr lang="el-GR" sz="3600" b="1" dirty="0"/>
          </a:p>
        </p:txBody>
      </p:sp>
      <p:sp>
        <p:nvSpPr>
          <p:cNvPr id="3" name="Θέση περιεχομένου 2"/>
          <p:cNvSpPr>
            <a:spLocks noGrp="1"/>
          </p:cNvSpPr>
          <p:nvPr>
            <p:ph idx="1"/>
          </p:nvPr>
        </p:nvSpPr>
        <p:spPr>
          <a:xfrm>
            <a:off x="167594" y="980728"/>
            <a:ext cx="8712968" cy="5040561"/>
          </a:xfrm>
        </p:spPr>
        <p:txBody>
          <a:bodyPr>
            <a:normAutofit fontScale="85000" lnSpcReduction="20000"/>
          </a:bodyPr>
          <a:lstStyle/>
          <a:p>
            <a:r>
              <a:rPr lang="el-GR" dirty="0" smtClean="0"/>
              <a:t>Εναλλακτικές </a:t>
            </a:r>
            <a:r>
              <a:rPr lang="el-GR" dirty="0"/>
              <a:t>ερμηνείες υποστηρίζουν την ύπαρξη  διαφορών ανδρών και γυναικών στην οργάνωση της γλώσσας μέσα στο αριστερό ημισφαίριο (</a:t>
            </a:r>
            <a:r>
              <a:rPr lang="el-GR" dirty="0" err="1"/>
              <a:t>Kimura</a:t>
            </a:r>
            <a:r>
              <a:rPr lang="el-GR" dirty="0"/>
              <a:t>, 1987). </a:t>
            </a:r>
          </a:p>
          <a:p>
            <a:r>
              <a:rPr lang="el-GR" dirty="0" smtClean="0"/>
              <a:t>Τόσο </a:t>
            </a:r>
            <a:r>
              <a:rPr lang="el-GR" dirty="0"/>
              <a:t>η ομιλία όσο και οι χειρωνακτικές δραστηριότητες αντιπροσωπεύονται περισσότερο εστιακά </a:t>
            </a:r>
            <a:r>
              <a:rPr lang="el-GR" dirty="0" smtClean="0"/>
              <a:t>μέσα </a:t>
            </a:r>
            <a:r>
              <a:rPr lang="el-GR" dirty="0"/>
              <a:t>στο αριστερό ημισφαίριο των γυναικών, με τις πρόσθιες περιοχές του αριστερού ημισφαιρίου να είναι εξαιρετικά σημαντικές. Στους άρρενες, η ομιλία προτείνεται ότι αντιπροσωπεύεται στο αριστερό ημισφαίριο πιο διάχυτα, με τις κρίσιμες περιοχές να εκτείνονται κάπως πιο πίσω απ’ ότι στις γυναίκες.  </a:t>
            </a:r>
          </a:p>
          <a:p>
            <a:r>
              <a:rPr lang="el-GR" dirty="0" smtClean="0"/>
              <a:t>Μπορεί </a:t>
            </a:r>
            <a:r>
              <a:rPr lang="el-GR" dirty="0"/>
              <a:t>τέλος να υπάρχει η περίπτωση, όπου άρρενες και θήλεις χρησιμοποιούν διαφορετικές στρατηγικές για να προσεγγίσουν μια ποικιλία δραστηριοτήτων.</a:t>
            </a:r>
          </a:p>
          <a:p>
            <a:endParaRPr lang="el-GR" dirty="0"/>
          </a:p>
          <a:p>
            <a:endParaRPr lang="el-GR" dirty="0"/>
          </a:p>
          <a:p>
            <a:endParaRPr lang="el-GR" dirty="0"/>
          </a:p>
          <a:p>
            <a:endParaRPr lang="el-GR" dirty="0"/>
          </a:p>
          <a:p>
            <a:endParaRPr lang="el-GR" dirty="0"/>
          </a:p>
          <a:p>
            <a:endParaRPr lang="el-GR" dirty="0"/>
          </a:p>
          <a:p>
            <a:endParaRPr lang="el-GR" dirty="0"/>
          </a:p>
          <a:p>
            <a:endParaRPr lang="el-GR" dirty="0"/>
          </a:p>
          <a:p>
            <a:endParaRPr lang="el-GR" dirty="0"/>
          </a:p>
        </p:txBody>
      </p:sp>
    </p:spTree>
    <p:extLst>
      <p:ext uri="{BB962C8B-B14F-4D97-AF65-F5344CB8AC3E}">
        <p14:creationId xmlns:p14="http://schemas.microsoft.com/office/powerpoint/2010/main" val="38683831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116632"/>
            <a:ext cx="8856984" cy="1143000"/>
          </a:xfrm>
        </p:spPr>
        <p:txBody>
          <a:bodyPr>
            <a:noAutofit/>
          </a:bodyPr>
          <a:lstStyle/>
          <a:p>
            <a:r>
              <a:rPr lang="el-GR" sz="4000" b="1" dirty="0"/>
              <a:t>Εγκεφαλική Οργάνωση,  </a:t>
            </a:r>
            <a:r>
              <a:rPr lang="el-GR" sz="4000" b="1" dirty="0" smtClean="0"/>
              <a:t/>
            </a:r>
            <a:br>
              <a:rPr lang="el-GR" sz="4000" b="1" dirty="0" smtClean="0"/>
            </a:br>
            <a:r>
              <a:rPr lang="el-GR" sz="4000" b="1" dirty="0" smtClean="0"/>
              <a:t>Φύλο  </a:t>
            </a:r>
            <a:r>
              <a:rPr lang="el-GR" sz="4000" b="1" dirty="0"/>
              <a:t>και  Προτίμηση  </a:t>
            </a:r>
            <a:r>
              <a:rPr lang="el-GR" sz="4000" b="1" dirty="0" smtClean="0"/>
              <a:t>Χεριού 1/5</a:t>
            </a:r>
            <a:endParaRPr lang="el-GR" sz="6000" dirty="0"/>
          </a:p>
        </p:txBody>
      </p:sp>
      <p:sp>
        <p:nvSpPr>
          <p:cNvPr id="3" name="Θέση περιεχομένου 2"/>
          <p:cNvSpPr>
            <a:spLocks noGrp="1"/>
          </p:cNvSpPr>
          <p:nvPr>
            <p:ph idx="1"/>
          </p:nvPr>
        </p:nvSpPr>
        <p:spPr>
          <a:xfrm>
            <a:off x="395536" y="1484784"/>
            <a:ext cx="8298220" cy="4597971"/>
          </a:xfrm>
        </p:spPr>
        <p:txBody>
          <a:bodyPr>
            <a:normAutofit fontScale="77500" lnSpcReduction="20000"/>
          </a:bodyPr>
          <a:lstStyle/>
          <a:p>
            <a:r>
              <a:rPr lang="el-GR" dirty="0" smtClean="0"/>
              <a:t>Ένας </a:t>
            </a:r>
            <a:r>
              <a:rPr lang="el-GR" dirty="0"/>
              <a:t>σημαντικός αριθμός βιολογικών ασυμμετριών έχουν καταγραφεί και τεκμηριωθεί επιστημονικά τον τελευταίο αιώνα.</a:t>
            </a:r>
          </a:p>
          <a:p>
            <a:r>
              <a:rPr lang="el-GR" dirty="0" smtClean="0"/>
              <a:t>Ποικίλες </a:t>
            </a:r>
            <a:r>
              <a:rPr lang="el-GR" dirty="0"/>
              <a:t>τεχνικές έχουν χρησιμοποιηθεί για τον προσδιορισμό των ανατομικών διαφορών στον ανθρώπινο εγκέφαλο (μετρήσεις σημαντικών ανατομικών θέσεων κατά την αυτοψία εγκεφάλων αποθανόντων ατόμων, μετρήσεις σε ζώντα άτομα με τη χρήση απεικονίσεων μαγνητικού συντονισμού (MRI) και άλλων ραδιολογικών τεχνικών και τη μέτρηση </a:t>
            </a:r>
            <a:r>
              <a:rPr lang="el-GR" dirty="0" err="1"/>
              <a:t>ενδοκρανιακών</a:t>
            </a:r>
            <a:r>
              <a:rPr lang="el-GR" dirty="0"/>
              <a:t> σημείων πάνω στην εσωτερική πλευρά του κρανίου). Επιπροσθέτως τα τελευταία χρόνια έχει καταστεί δυνατή η παρατήρηση ασυμμετριών σε περιοχές που προσδιορίστηκαν από την κυτταρική αρχιτεκτονική ή την </a:t>
            </a:r>
            <a:r>
              <a:rPr lang="el-GR" dirty="0" err="1"/>
              <a:t>κυτταροαρχιτεκτονική</a:t>
            </a:r>
            <a:r>
              <a:rPr lang="el-GR" dirty="0"/>
              <a:t> δομή.</a:t>
            </a:r>
          </a:p>
          <a:p>
            <a:endParaRPr lang="el-GR" dirty="0"/>
          </a:p>
          <a:p>
            <a:endParaRPr lang="el-GR" dirty="0"/>
          </a:p>
        </p:txBody>
      </p:sp>
    </p:spTree>
    <p:extLst>
      <p:ext uri="{BB962C8B-B14F-4D97-AF65-F5344CB8AC3E}">
        <p14:creationId xmlns:p14="http://schemas.microsoft.com/office/powerpoint/2010/main" val="40910208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Τίτλος 1"/>
          <p:cNvSpPr>
            <a:spLocks noGrp="1"/>
          </p:cNvSpPr>
          <p:nvPr>
            <p:ph type="title"/>
          </p:nvPr>
        </p:nvSpPr>
        <p:spPr>
          <a:xfrm>
            <a:off x="107504" y="116632"/>
            <a:ext cx="8856984" cy="1143000"/>
          </a:xfrm>
        </p:spPr>
        <p:txBody>
          <a:bodyPr>
            <a:noAutofit/>
          </a:bodyPr>
          <a:lstStyle/>
          <a:p>
            <a:r>
              <a:rPr lang="el-GR" sz="4000" b="1" dirty="0"/>
              <a:t>Εγκεφαλική Οργάνωση,  </a:t>
            </a:r>
            <a:r>
              <a:rPr lang="el-GR" sz="4000" b="1" dirty="0" smtClean="0"/>
              <a:t/>
            </a:r>
            <a:br>
              <a:rPr lang="el-GR" sz="4000" b="1" dirty="0" smtClean="0"/>
            </a:br>
            <a:r>
              <a:rPr lang="el-GR" sz="4000" b="1" dirty="0" smtClean="0"/>
              <a:t>Φύλο  </a:t>
            </a:r>
            <a:r>
              <a:rPr lang="el-GR" sz="4000" b="1" dirty="0"/>
              <a:t>και  Προτίμηση  </a:t>
            </a:r>
            <a:r>
              <a:rPr lang="el-GR" sz="4000" b="1" dirty="0" smtClean="0"/>
              <a:t>Χεριού 2/5</a:t>
            </a:r>
            <a:endParaRPr lang="el-GR" sz="6000" dirty="0"/>
          </a:p>
        </p:txBody>
      </p:sp>
      <p:sp>
        <p:nvSpPr>
          <p:cNvPr id="3" name="Θέση περιεχομένου 2"/>
          <p:cNvSpPr>
            <a:spLocks noGrp="1"/>
          </p:cNvSpPr>
          <p:nvPr>
            <p:ph idx="1"/>
          </p:nvPr>
        </p:nvSpPr>
        <p:spPr>
          <a:xfrm>
            <a:off x="107504" y="1484785"/>
            <a:ext cx="8586252" cy="4752528"/>
          </a:xfrm>
        </p:spPr>
        <p:txBody>
          <a:bodyPr>
            <a:normAutofit lnSpcReduction="10000"/>
          </a:bodyPr>
          <a:lstStyle/>
          <a:p>
            <a:r>
              <a:rPr lang="el-GR" b="1" dirty="0"/>
              <a:t>Η σχισμή του </a:t>
            </a:r>
            <a:r>
              <a:rPr lang="el-GR" b="1" dirty="0" err="1"/>
              <a:t>Sylvius</a:t>
            </a:r>
            <a:r>
              <a:rPr lang="el-GR" b="1" dirty="0"/>
              <a:t>  </a:t>
            </a:r>
            <a:r>
              <a:rPr lang="el-GR" dirty="0"/>
              <a:t>είναι πιο επιμήκης και το ύψος του οπίσθιου άκρου της βρίσκεται χαμηλότερα στο αριστερό ημισφαίριο,  απ’ ότι στο δεξί . Αυτή η ασυμμετρία  είναι πιο έντονη μεταξύ των δεξιόχειρων ατόμων απ’ ότι μεταξύ των αριστερόχειρων (</a:t>
            </a:r>
            <a:r>
              <a:rPr lang="el-GR" dirty="0" err="1"/>
              <a:t>Hochberg</a:t>
            </a:r>
            <a:r>
              <a:rPr lang="el-GR" dirty="0"/>
              <a:t> &amp; </a:t>
            </a:r>
            <a:r>
              <a:rPr lang="el-GR" dirty="0" err="1"/>
              <a:t>Le</a:t>
            </a:r>
            <a:r>
              <a:rPr lang="el-GR" dirty="0"/>
              <a:t> </a:t>
            </a:r>
            <a:r>
              <a:rPr lang="el-GR" dirty="0" err="1"/>
              <a:t>May</a:t>
            </a:r>
            <a:r>
              <a:rPr lang="el-GR" dirty="0"/>
              <a:t>, 1975).</a:t>
            </a:r>
          </a:p>
          <a:p>
            <a:r>
              <a:rPr lang="el-GR" dirty="0" smtClean="0"/>
              <a:t>Νεώτερες </a:t>
            </a:r>
            <a:r>
              <a:rPr lang="el-GR" dirty="0"/>
              <a:t>έρευνες διαπιστώνουν ότι η μορφολογία της σχισμής του </a:t>
            </a:r>
            <a:r>
              <a:rPr lang="el-GR" dirty="0" err="1"/>
              <a:t>Sylvius</a:t>
            </a:r>
            <a:r>
              <a:rPr lang="el-GR" dirty="0"/>
              <a:t> σχετίζεται με την προτίμηση του χεριού στους άνδρες, αλλά όχι και στις γυναίκες.</a:t>
            </a:r>
          </a:p>
          <a:p>
            <a:endParaRPr lang="el-GR" dirty="0"/>
          </a:p>
          <a:p>
            <a:endParaRPr lang="el-GR" dirty="0"/>
          </a:p>
        </p:txBody>
      </p:sp>
    </p:spTree>
    <p:extLst>
      <p:ext uri="{BB962C8B-B14F-4D97-AF65-F5344CB8AC3E}">
        <p14:creationId xmlns:p14="http://schemas.microsoft.com/office/powerpoint/2010/main" val="41286560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107504" y="116632"/>
            <a:ext cx="8856984" cy="1143000"/>
          </a:xfrm>
        </p:spPr>
        <p:txBody>
          <a:bodyPr>
            <a:noAutofit/>
          </a:bodyPr>
          <a:lstStyle/>
          <a:p>
            <a:r>
              <a:rPr lang="el-GR" sz="4000" b="1" dirty="0"/>
              <a:t>Εγκεφαλική Οργάνωση,  </a:t>
            </a:r>
            <a:r>
              <a:rPr lang="el-GR" sz="4000" b="1" dirty="0" smtClean="0"/>
              <a:t/>
            </a:r>
            <a:br>
              <a:rPr lang="el-GR" sz="4000" b="1" dirty="0" smtClean="0"/>
            </a:br>
            <a:r>
              <a:rPr lang="el-GR" sz="4000" b="1" dirty="0" smtClean="0"/>
              <a:t>Φύλο  </a:t>
            </a:r>
            <a:r>
              <a:rPr lang="el-GR" sz="4000" b="1" dirty="0"/>
              <a:t>και  Προτίμηση  </a:t>
            </a:r>
            <a:r>
              <a:rPr lang="el-GR" sz="4000" b="1" dirty="0" smtClean="0"/>
              <a:t>Χεριού 3/5</a:t>
            </a:r>
            <a:endParaRPr lang="el-GR" sz="6000" dirty="0"/>
          </a:p>
        </p:txBody>
      </p:sp>
      <p:sp>
        <p:nvSpPr>
          <p:cNvPr id="3" name="Θέση περιεχομένου 2"/>
          <p:cNvSpPr>
            <a:spLocks noGrp="1"/>
          </p:cNvSpPr>
          <p:nvPr>
            <p:ph idx="1"/>
          </p:nvPr>
        </p:nvSpPr>
        <p:spPr>
          <a:xfrm>
            <a:off x="107504" y="1412776"/>
            <a:ext cx="8784976" cy="4752528"/>
          </a:xfrm>
        </p:spPr>
        <p:txBody>
          <a:bodyPr>
            <a:noAutofit/>
          </a:bodyPr>
          <a:lstStyle/>
          <a:p>
            <a:r>
              <a:rPr lang="el-GR" sz="2400" dirty="0" smtClean="0"/>
              <a:t>Μία </a:t>
            </a:r>
            <a:r>
              <a:rPr lang="el-GR" sz="2400" dirty="0"/>
              <a:t>περιοχή του κροταφικού  φλοιού  γνωστή ως </a:t>
            </a:r>
            <a:r>
              <a:rPr lang="el-GR" sz="2400" b="1" dirty="0" err="1"/>
              <a:t>planum</a:t>
            </a:r>
            <a:r>
              <a:rPr lang="el-GR" sz="2400" b="1" dirty="0"/>
              <a:t> </a:t>
            </a:r>
            <a:r>
              <a:rPr lang="el-GR" sz="2400" b="1" dirty="0" err="1"/>
              <a:t>temporale</a:t>
            </a:r>
            <a:r>
              <a:rPr lang="el-GR" sz="2400" b="1" dirty="0"/>
              <a:t> </a:t>
            </a:r>
            <a:r>
              <a:rPr lang="el-GR" sz="2400" dirty="0"/>
              <a:t>(η ανώτερη επιφάνεια του οπίσθιου τμήματος των κροταφικών λοβών, η οποία στο αριστερό ημισφαίριο, αποτελεί προέκταση της περιοχής του </a:t>
            </a:r>
            <a:r>
              <a:rPr lang="el-GR" sz="2400" dirty="0" err="1"/>
              <a:t>Wernicke</a:t>
            </a:r>
            <a:r>
              <a:rPr lang="el-GR" sz="2400" dirty="0"/>
              <a:t>) είναι συνήθως μεγαλύτερη στο αριστερό ημισφαίριο. </a:t>
            </a:r>
          </a:p>
          <a:p>
            <a:r>
              <a:rPr lang="el-GR" sz="2400" dirty="0" smtClean="0"/>
              <a:t>Η </a:t>
            </a:r>
            <a:r>
              <a:rPr lang="el-GR" sz="2400" dirty="0"/>
              <a:t>μορφολογική ασυμμετρία της </a:t>
            </a:r>
            <a:r>
              <a:rPr lang="el-GR" sz="2400" dirty="0" err="1"/>
              <a:t>planum</a:t>
            </a:r>
            <a:r>
              <a:rPr lang="el-GR" sz="2400" dirty="0"/>
              <a:t> </a:t>
            </a:r>
            <a:r>
              <a:rPr lang="el-GR" sz="2400" dirty="0" err="1"/>
              <a:t>temporale</a:t>
            </a:r>
            <a:r>
              <a:rPr lang="el-GR" sz="2400" dirty="0"/>
              <a:t> καθώς και μίας παραπλήσιας περιοχής, της τριγωνικής μοίρας (</a:t>
            </a:r>
            <a:r>
              <a:rPr lang="el-GR" sz="2400" dirty="0" err="1"/>
              <a:t>pars</a:t>
            </a:r>
            <a:r>
              <a:rPr lang="el-GR" sz="2400" dirty="0"/>
              <a:t> </a:t>
            </a:r>
            <a:r>
              <a:rPr lang="el-GR" sz="2400" dirty="0" err="1"/>
              <a:t>triangularis</a:t>
            </a:r>
            <a:r>
              <a:rPr lang="el-GR" sz="2400" dirty="0"/>
              <a:t>) έχει επιβεβαιωθεί και από μια πολύ πρόσφατη μελέτη με τη χρήση MRI (</a:t>
            </a:r>
            <a:r>
              <a:rPr lang="el-GR" sz="2400" dirty="0" err="1"/>
              <a:t>Foundas</a:t>
            </a:r>
            <a:r>
              <a:rPr lang="el-GR" sz="2400" dirty="0"/>
              <a:t>, </a:t>
            </a:r>
            <a:r>
              <a:rPr lang="el-GR" sz="2400" dirty="0" err="1"/>
              <a:t>Leonard</a:t>
            </a:r>
            <a:r>
              <a:rPr lang="el-GR" sz="2400" dirty="0"/>
              <a:t> &amp; </a:t>
            </a:r>
            <a:r>
              <a:rPr lang="el-GR" sz="2400" dirty="0" err="1"/>
              <a:t>Heilman</a:t>
            </a:r>
            <a:r>
              <a:rPr lang="el-GR" sz="2400" dirty="0"/>
              <a:t>, 1995), η οποία διαπίστωσε επίσης ότι όταν τα υποκείμενα διακρίνονται σε δεξιόχειρα και αριστερόχειρα τα πρώτα παρουσίαζαν μία σημαντική ασυμμετρία προς τα αριστερά ενώ τα δεύτερα όχι.</a:t>
            </a:r>
          </a:p>
          <a:p>
            <a:endParaRPr lang="el-GR" sz="2400" dirty="0"/>
          </a:p>
        </p:txBody>
      </p:sp>
    </p:spTree>
    <p:extLst>
      <p:ext uri="{BB962C8B-B14F-4D97-AF65-F5344CB8AC3E}">
        <p14:creationId xmlns:p14="http://schemas.microsoft.com/office/powerpoint/2010/main" val="26254947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107504" y="116632"/>
            <a:ext cx="8856984" cy="1143000"/>
          </a:xfrm>
        </p:spPr>
        <p:txBody>
          <a:bodyPr>
            <a:noAutofit/>
          </a:bodyPr>
          <a:lstStyle/>
          <a:p>
            <a:r>
              <a:rPr lang="el-GR" sz="4000" b="1" dirty="0"/>
              <a:t>Εγκεφαλική Οργάνωση,  </a:t>
            </a:r>
            <a:r>
              <a:rPr lang="el-GR" sz="4000" b="1" dirty="0" smtClean="0"/>
              <a:t/>
            </a:r>
            <a:br>
              <a:rPr lang="el-GR" sz="4000" b="1" dirty="0" smtClean="0"/>
            </a:br>
            <a:r>
              <a:rPr lang="el-GR" sz="4000" b="1" dirty="0" smtClean="0"/>
              <a:t>Φύλο  </a:t>
            </a:r>
            <a:r>
              <a:rPr lang="el-GR" sz="4000" b="1" dirty="0"/>
              <a:t>και  Προτίμηση  </a:t>
            </a:r>
            <a:r>
              <a:rPr lang="el-GR" sz="4000" b="1" dirty="0" smtClean="0"/>
              <a:t>Χεριού 4/5</a:t>
            </a:r>
            <a:endParaRPr lang="el-GR" sz="6000" dirty="0"/>
          </a:p>
        </p:txBody>
      </p:sp>
      <p:sp>
        <p:nvSpPr>
          <p:cNvPr id="3" name="Θέση περιεχομένου 2"/>
          <p:cNvSpPr>
            <a:spLocks noGrp="1"/>
          </p:cNvSpPr>
          <p:nvPr>
            <p:ph idx="1"/>
          </p:nvPr>
        </p:nvSpPr>
        <p:spPr>
          <a:xfrm>
            <a:off x="539552" y="1628800"/>
            <a:ext cx="8234364" cy="4392488"/>
          </a:xfrm>
        </p:spPr>
        <p:txBody>
          <a:bodyPr>
            <a:normAutofit/>
          </a:bodyPr>
          <a:lstStyle/>
          <a:p>
            <a:pPr marL="0" indent="0">
              <a:buNone/>
            </a:pPr>
            <a:r>
              <a:rPr lang="el-GR" dirty="0"/>
              <a:t>Ασυμμετρίες στο μέγεθος της </a:t>
            </a:r>
            <a:r>
              <a:rPr lang="el-GR" b="1" dirty="0" err="1"/>
              <a:t>planum</a:t>
            </a:r>
            <a:r>
              <a:rPr lang="el-GR" b="1" dirty="0"/>
              <a:t> </a:t>
            </a:r>
            <a:r>
              <a:rPr lang="el-GR" b="1" dirty="0" err="1"/>
              <a:t>temporale</a:t>
            </a:r>
            <a:r>
              <a:rPr lang="el-GR" b="1" dirty="0"/>
              <a:t> </a:t>
            </a:r>
            <a:r>
              <a:rPr lang="el-GR" dirty="0"/>
              <a:t>βρέθηκαν σε παιδιά και εφήβους (</a:t>
            </a:r>
            <a:r>
              <a:rPr lang="el-GR" dirty="0" err="1"/>
              <a:t>Larsen</a:t>
            </a:r>
            <a:r>
              <a:rPr lang="el-GR" dirty="0"/>
              <a:t>, </a:t>
            </a:r>
            <a:r>
              <a:rPr lang="el-GR" dirty="0" err="1"/>
              <a:t>Hoien</a:t>
            </a:r>
            <a:r>
              <a:rPr lang="el-GR" dirty="0"/>
              <a:t>, </a:t>
            </a:r>
            <a:r>
              <a:rPr lang="el-GR" dirty="0" err="1"/>
              <a:t>Lundberg</a:t>
            </a:r>
            <a:r>
              <a:rPr lang="el-GR" dirty="0"/>
              <a:t> &amp; </a:t>
            </a:r>
            <a:r>
              <a:rPr lang="el-GR" dirty="0" err="1"/>
              <a:t>Odegaad</a:t>
            </a:r>
            <a:r>
              <a:rPr lang="el-GR" dirty="0"/>
              <a:t>, 1990), ενώ ιδιαίτερο ενδιαφέρον παρουσιάζει το γεγονός ότι αυτή η ανατομική ασυμμετρία εμφανίζεται λιγότερο συχνά σε παιδιά και εφήβους με αναπτυξιακή δυσλεξία (</a:t>
            </a:r>
            <a:r>
              <a:rPr lang="el-GR" dirty="0" err="1"/>
              <a:t>Hynd</a:t>
            </a:r>
            <a:r>
              <a:rPr lang="el-GR" dirty="0"/>
              <a:t>, </a:t>
            </a:r>
            <a:r>
              <a:rPr lang="el-GR" dirty="0" err="1"/>
              <a:t>Semrud</a:t>
            </a:r>
            <a:r>
              <a:rPr lang="el-GR" dirty="0"/>
              <a:t> - </a:t>
            </a:r>
            <a:r>
              <a:rPr lang="el-GR" dirty="0" err="1"/>
              <a:t>Clikeman</a:t>
            </a:r>
            <a:r>
              <a:rPr lang="el-GR" dirty="0"/>
              <a:t>, </a:t>
            </a:r>
            <a:r>
              <a:rPr lang="el-GR" dirty="0" err="1"/>
              <a:t>Lorys</a:t>
            </a:r>
            <a:r>
              <a:rPr lang="el-GR" dirty="0"/>
              <a:t>, </a:t>
            </a:r>
            <a:r>
              <a:rPr lang="el-GR" dirty="0" err="1"/>
              <a:t>Novey</a:t>
            </a:r>
            <a:r>
              <a:rPr lang="el-GR" dirty="0"/>
              <a:t> &amp; </a:t>
            </a:r>
            <a:r>
              <a:rPr lang="el-GR" dirty="0" err="1"/>
              <a:t>Eliopoulos</a:t>
            </a:r>
            <a:r>
              <a:rPr lang="el-GR" dirty="0"/>
              <a:t>, 1990</a:t>
            </a:r>
            <a:r>
              <a:rPr lang="el-GR" dirty="0" smtClean="0"/>
              <a:t>).</a:t>
            </a:r>
            <a:endParaRPr lang="el-GR" dirty="0"/>
          </a:p>
        </p:txBody>
      </p:sp>
    </p:spTree>
    <p:extLst>
      <p:ext uri="{BB962C8B-B14F-4D97-AF65-F5344CB8AC3E}">
        <p14:creationId xmlns:p14="http://schemas.microsoft.com/office/powerpoint/2010/main" val="24181502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107504" y="116632"/>
            <a:ext cx="8856984" cy="1143000"/>
          </a:xfrm>
        </p:spPr>
        <p:txBody>
          <a:bodyPr>
            <a:noAutofit/>
          </a:bodyPr>
          <a:lstStyle/>
          <a:p>
            <a:r>
              <a:rPr lang="el-GR" sz="4000" b="1" dirty="0"/>
              <a:t>Εγκεφαλική Οργάνωση,  </a:t>
            </a:r>
            <a:r>
              <a:rPr lang="el-GR" sz="4000" b="1" dirty="0" smtClean="0"/>
              <a:t/>
            </a:r>
            <a:br>
              <a:rPr lang="el-GR" sz="4000" b="1" dirty="0" smtClean="0"/>
            </a:br>
            <a:r>
              <a:rPr lang="el-GR" sz="4000" b="1" dirty="0" smtClean="0"/>
              <a:t>Φύλο  </a:t>
            </a:r>
            <a:r>
              <a:rPr lang="el-GR" sz="4000" b="1" dirty="0"/>
              <a:t>και  Προτίμηση  </a:t>
            </a:r>
            <a:r>
              <a:rPr lang="el-GR" sz="4000" b="1" dirty="0" smtClean="0"/>
              <a:t>Χεριού 5/5</a:t>
            </a:r>
            <a:endParaRPr lang="el-GR" sz="6000" dirty="0"/>
          </a:p>
        </p:txBody>
      </p:sp>
      <p:sp>
        <p:nvSpPr>
          <p:cNvPr id="3" name="Θέση περιεχομένου 2"/>
          <p:cNvSpPr>
            <a:spLocks noGrp="1"/>
          </p:cNvSpPr>
          <p:nvPr>
            <p:ph idx="1"/>
          </p:nvPr>
        </p:nvSpPr>
        <p:spPr>
          <a:xfrm>
            <a:off x="242870" y="1484784"/>
            <a:ext cx="8586252" cy="4597971"/>
          </a:xfrm>
        </p:spPr>
        <p:txBody>
          <a:bodyPr>
            <a:normAutofit fontScale="92500" lnSpcReduction="20000"/>
          </a:bodyPr>
          <a:lstStyle/>
          <a:p>
            <a:r>
              <a:rPr lang="el-GR" dirty="0"/>
              <a:t>Αυτές </a:t>
            </a:r>
            <a:r>
              <a:rPr lang="el-GR" b="1" dirty="0"/>
              <a:t>οι ανατομικές  ασυμμετρίες τείνουν να είναι μεγαλύτερες και πιο συχνές στους εγκεφάλους των δεξιόχειρων ατόμων</a:t>
            </a:r>
            <a:r>
              <a:rPr lang="el-GR" dirty="0"/>
              <a:t>, απ’ ότι στους εγκεφάλους των μη δεξιόχειρων, ιδιαίτερα αν λάβουμε υπόψη ότι πολλές ασυμμετρίες της συμπεριφοράς τείνουν να είναι μεγαλύτερες και πιο συχνές μεταξύ των δεξιόχειρων απ’ ότι μεταξύ των μη-δεξιόχειρων ατόμων.</a:t>
            </a:r>
          </a:p>
          <a:p>
            <a:r>
              <a:rPr lang="el-GR" dirty="0" smtClean="0"/>
              <a:t>Τέλος </a:t>
            </a:r>
            <a:r>
              <a:rPr lang="el-GR" dirty="0"/>
              <a:t>φαρμακολογικές και χημικές ασυμμετρίες στους ανθρώπινους εγκεφάλους έχουν συνέπειες στη συμπεριφορά. </a:t>
            </a:r>
          </a:p>
          <a:p>
            <a:endParaRPr lang="el-GR" dirty="0"/>
          </a:p>
        </p:txBody>
      </p:sp>
    </p:spTree>
    <p:extLst>
      <p:ext uri="{BB962C8B-B14F-4D97-AF65-F5344CB8AC3E}">
        <p14:creationId xmlns:p14="http://schemas.microsoft.com/office/powerpoint/2010/main" val="8525891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11560" y="116632"/>
            <a:ext cx="8229600" cy="1080120"/>
          </a:xfrm>
        </p:spPr>
        <p:txBody>
          <a:bodyPr>
            <a:normAutofit fontScale="90000"/>
          </a:bodyPr>
          <a:lstStyle/>
          <a:p>
            <a:r>
              <a:rPr lang="el-GR" sz="3600" b="1" dirty="0"/>
              <a:t>Επιδράσεις του φύλου και της προτίμησης χεριού στη μορφολογία του </a:t>
            </a:r>
            <a:r>
              <a:rPr lang="el-GR" sz="3600" b="1" dirty="0" smtClean="0"/>
              <a:t>μεσολοβίου 1/4</a:t>
            </a:r>
            <a:endParaRPr lang="el-GR" b="1" dirty="0"/>
          </a:p>
        </p:txBody>
      </p:sp>
      <p:pic>
        <p:nvPicPr>
          <p:cNvPr id="13314" name="Picture 2" descr="Εικόνα 1&#10;Το μεσολόβιο στον ανθρώπινο εγκέφαλο"/>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1196752"/>
            <a:ext cx="4310303" cy="4786288"/>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3563888" y="5970258"/>
            <a:ext cx="2664296" cy="288032"/>
          </a:xfrm>
          <a:prstGeom prst="rect">
            <a:avLst/>
          </a:prstGeom>
        </p:spPr>
        <p:txBody>
          <a:bodyPr vert="horz" wrap="square" lIns="91440" tIns="45720" rIns="91440" bIns="45720" rtlCol="0" anchor="ctr">
            <a:normAutofit fontScale="85000" lnSpcReduction="20000"/>
          </a:bodyPr>
          <a:lstStyle/>
          <a:p>
            <a:r>
              <a:rPr lang="el-GR" b="1" dirty="0" smtClean="0"/>
              <a:t>Εικόνα 1: </a:t>
            </a:r>
            <a:r>
              <a:rPr lang="el-GR" dirty="0" smtClean="0"/>
              <a:t>Το μεσόλοβιο</a:t>
            </a:r>
          </a:p>
        </p:txBody>
      </p:sp>
    </p:spTree>
    <p:extLst>
      <p:ext uri="{BB962C8B-B14F-4D97-AF65-F5344CB8AC3E}">
        <p14:creationId xmlns:p14="http://schemas.microsoft.com/office/powerpoint/2010/main" val="42404176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156" y="188640"/>
            <a:ext cx="8229600" cy="922114"/>
          </a:xfrm>
        </p:spPr>
        <p:txBody>
          <a:bodyPr/>
          <a:lstStyle/>
          <a:p>
            <a:r>
              <a:rPr lang="el-GR" b="1" dirty="0" smtClean="0"/>
              <a:t>Περιεχόμενα ενότητας</a:t>
            </a:r>
            <a:endParaRPr lang="el-GR" b="1" dirty="0"/>
          </a:p>
        </p:txBody>
      </p:sp>
      <p:sp>
        <p:nvSpPr>
          <p:cNvPr id="3" name="Content Placeholder 2"/>
          <p:cNvSpPr>
            <a:spLocks noGrp="1"/>
          </p:cNvSpPr>
          <p:nvPr>
            <p:ph idx="1"/>
          </p:nvPr>
        </p:nvSpPr>
        <p:spPr>
          <a:xfrm>
            <a:off x="611560" y="1110754"/>
            <a:ext cx="8082196" cy="5126558"/>
          </a:xfrm>
        </p:spPr>
        <p:txBody>
          <a:bodyPr>
            <a:noAutofit/>
          </a:bodyPr>
          <a:lstStyle/>
          <a:p>
            <a:r>
              <a:rPr lang="el-GR" sz="2000" dirty="0"/>
              <a:t>Ατομικές διαφορές στις γνωστικές ικανότητες και στην εγκεφαλική </a:t>
            </a:r>
            <a:r>
              <a:rPr lang="el-GR" sz="2000" dirty="0" smtClean="0"/>
              <a:t>οργάνωση</a:t>
            </a:r>
          </a:p>
          <a:p>
            <a:r>
              <a:rPr lang="el-GR" sz="2000" dirty="0"/>
              <a:t>Πλευρίωση και γνώση </a:t>
            </a:r>
            <a:endParaRPr lang="el-GR" sz="2000" dirty="0" smtClean="0"/>
          </a:p>
          <a:p>
            <a:r>
              <a:rPr lang="el-GR" sz="2000" dirty="0"/>
              <a:t>Γνωστικές διαφορές μεταξύ δεξιόχειρων και αριστερόχειρων </a:t>
            </a:r>
            <a:r>
              <a:rPr lang="el-GR" sz="2000" dirty="0" smtClean="0"/>
              <a:t>ατόμων. Η </a:t>
            </a:r>
            <a:r>
              <a:rPr lang="el-GR" sz="2000" dirty="0"/>
              <a:t>υπόθεση του «γνωστικού </a:t>
            </a:r>
            <a:r>
              <a:rPr lang="el-GR" sz="2000" dirty="0" smtClean="0"/>
              <a:t>συνωστισμού.</a:t>
            </a:r>
          </a:p>
          <a:p>
            <a:r>
              <a:rPr lang="el-GR" sz="2000" dirty="0"/>
              <a:t>Παράγοντες που επηρεάζουν τις επιδόσεις  δεξιόχειρων και αριστερόχειρων ατόμων</a:t>
            </a:r>
            <a:endParaRPr lang="el-GR" sz="2000" dirty="0" smtClean="0"/>
          </a:p>
          <a:p>
            <a:r>
              <a:rPr lang="el-GR" sz="2000" dirty="0"/>
              <a:t>Γνωστικές διαφορές μεταξύ των φύλων </a:t>
            </a:r>
            <a:endParaRPr lang="el-GR" sz="2000" dirty="0" smtClean="0"/>
          </a:p>
          <a:p>
            <a:r>
              <a:rPr lang="el-GR" sz="2000" dirty="0"/>
              <a:t>Εγκεφαλική Οργάνωση, </a:t>
            </a:r>
            <a:r>
              <a:rPr lang="el-GR" sz="2000" dirty="0" smtClean="0"/>
              <a:t>Φύλο </a:t>
            </a:r>
            <a:r>
              <a:rPr lang="el-GR" sz="2000" dirty="0"/>
              <a:t>και </a:t>
            </a:r>
            <a:r>
              <a:rPr lang="el-GR" sz="2000" dirty="0" smtClean="0"/>
              <a:t>Προτίμηση  </a:t>
            </a:r>
            <a:r>
              <a:rPr lang="el-GR" sz="2000" dirty="0"/>
              <a:t>Χεριού </a:t>
            </a:r>
            <a:endParaRPr lang="el-GR" sz="2000" dirty="0" smtClean="0"/>
          </a:p>
          <a:p>
            <a:r>
              <a:rPr lang="el-GR" sz="2000" dirty="0"/>
              <a:t>Επιδράσεις του φύλου και της προτίμησης χεριού στη μορφολογία του μεσολοβίου</a:t>
            </a:r>
            <a:endParaRPr lang="el-GR" sz="2000" dirty="0" smtClean="0"/>
          </a:p>
          <a:p>
            <a:r>
              <a:rPr lang="el-GR" sz="2000" dirty="0" err="1" smtClean="0"/>
              <a:t>Διαημισφαιρικές</a:t>
            </a:r>
            <a:r>
              <a:rPr lang="el-GR" sz="2000" dirty="0" smtClean="0"/>
              <a:t> </a:t>
            </a:r>
            <a:r>
              <a:rPr lang="el-GR" sz="2000" dirty="0"/>
              <a:t>αλληλεπιδράσεις </a:t>
            </a:r>
            <a:r>
              <a:rPr lang="el-GR" sz="2000" dirty="0" smtClean="0"/>
              <a:t>και </a:t>
            </a:r>
            <a:r>
              <a:rPr lang="el-GR" sz="2000" dirty="0"/>
              <a:t>ο ρόλος του μεσολοβίου</a:t>
            </a:r>
            <a:endParaRPr lang="el-GR" sz="2000" dirty="0" smtClean="0"/>
          </a:p>
          <a:p>
            <a:pPr marL="0" indent="0">
              <a:buNone/>
            </a:pPr>
            <a:endParaRPr lang="el-GR" sz="2000" dirty="0" smtClean="0">
              <a:solidFill>
                <a:srgbClr val="FF0000"/>
              </a:solidFill>
            </a:endParaRPr>
          </a:p>
          <a:p>
            <a:pPr marL="0" indent="0">
              <a:buNone/>
            </a:pPr>
            <a:endParaRPr lang="el-GR" sz="2000" dirty="0" smtClean="0">
              <a:solidFill>
                <a:srgbClr val="FF0000"/>
              </a:solidFill>
            </a:endParaRPr>
          </a:p>
        </p:txBody>
      </p:sp>
    </p:spTree>
    <p:extLst>
      <p:ext uri="{BB962C8B-B14F-4D97-AF65-F5344CB8AC3E}">
        <p14:creationId xmlns:p14="http://schemas.microsoft.com/office/powerpoint/2010/main" val="209786593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16632"/>
            <a:ext cx="8229600" cy="936104"/>
          </a:xfrm>
        </p:spPr>
        <p:txBody>
          <a:bodyPr>
            <a:normAutofit fontScale="90000"/>
          </a:bodyPr>
          <a:lstStyle/>
          <a:p>
            <a:r>
              <a:rPr lang="el-GR" sz="3600" b="1" dirty="0"/>
              <a:t>Επιδράσεις του φύλου και της προτίμησης χεριού στη μορφολογία του </a:t>
            </a:r>
            <a:r>
              <a:rPr lang="el-GR" sz="3600" b="1" dirty="0" smtClean="0"/>
              <a:t>μεσολοβίου 2/4</a:t>
            </a:r>
            <a:endParaRPr lang="el-GR" b="1" dirty="0"/>
          </a:p>
        </p:txBody>
      </p:sp>
      <p:sp>
        <p:nvSpPr>
          <p:cNvPr id="3" name="Θέση περιεχομένου 2"/>
          <p:cNvSpPr>
            <a:spLocks noGrp="1"/>
          </p:cNvSpPr>
          <p:nvPr>
            <p:ph idx="1"/>
          </p:nvPr>
        </p:nvSpPr>
        <p:spPr>
          <a:xfrm>
            <a:off x="126716" y="1196752"/>
            <a:ext cx="8909780" cy="5040560"/>
          </a:xfrm>
        </p:spPr>
        <p:txBody>
          <a:bodyPr>
            <a:normAutofit fontScale="77500" lnSpcReduction="20000"/>
          </a:bodyPr>
          <a:lstStyle/>
          <a:p>
            <a:r>
              <a:rPr lang="el-GR" dirty="0" err="1" smtClean="0"/>
              <a:t>Holloway</a:t>
            </a:r>
            <a:r>
              <a:rPr lang="el-GR" dirty="0" smtClean="0"/>
              <a:t> </a:t>
            </a:r>
            <a:r>
              <a:rPr lang="el-GR" dirty="0"/>
              <a:t>&amp; De </a:t>
            </a:r>
            <a:r>
              <a:rPr lang="el-GR" dirty="0" err="1"/>
              <a:t>Lacoste</a:t>
            </a:r>
            <a:r>
              <a:rPr lang="el-GR" dirty="0"/>
              <a:t>, (1986): στις γυναίκες η συνολική  έκταση της περιοχής του μεσολοβίου ήταν μεγαλύτερη απ’ ότι στους άνδρες και ότι αυτός ο φυλετικός διμορφισμός πιθανώς να σχετίζεται με διαφορές μεταξύ των δύο φύλων στην γνωστική επίδοση.</a:t>
            </a:r>
          </a:p>
          <a:p>
            <a:r>
              <a:rPr lang="el-GR" dirty="0" err="1" smtClean="0"/>
              <a:t>Witelson</a:t>
            </a:r>
            <a:r>
              <a:rPr lang="el-GR" dirty="0" smtClean="0"/>
              <a:t> </a:t>
            </a:r>
            <a:r>
              <a:rPr lang="el-GR" dirty="0"/>
              <a:t>(1985): το  μέγεθος της </a:t>
            </a:r>
            <a:r>
              <a:rPr lang="el-GR" dirty="0" err="1"/>
              <a:t>μεσο</a:t>
            </a:r>
            <a:r>
              <a:rPr lang="el-GR" dirty="0"/>
              <a:t>-οβελιαίας περιοχής του μεσολοβίου διαφοροποιείται ανάλογα με την προτίμηση χεριού. Ειδικότερα βρήκε ότι η </a:t>
            </a:r>
            <a:r>
              <a:rPr lang="el-GR" dirty="0" err="1"/>
              <a:t>μεσο</a:t>
            </a:r>
            <a:r>
              <a:rPr lang="el-GR" dirty="0"/>
              <a:t>-οβελιαία περιοχή του μεσολοβίου ήταν  κατά προσέγγιση 11% μεγαλύτερη στους εγκεφάλους των </a:t>
            </a:r>
            <a:r>
              <a:rPr lang="el-GR" dirty="0" err="1"/>
              <a:t>αμφίχειρων</a:t>
            </a:r>
            <a:r>
              <a:rPr lang="el-GR" dirty="0"/>
              <a:t> ατόμων απ’ ότι στους εγκεφάλους των σταθερά </a:t>
            </a:r>
            <a:r>
              <a:rPr lang="el-GR" dirty="0" err="1"/>
              <a:t>δεξιόχερων</a:t>
            </a:r>
            <a:r>
              <a:rPr lang="el-GR" dirty="0"/>
              <a:t> ατόμων.</a:t>
            </a:r>
          </a:p>
          <a:p>
            <a:r>
              <a:rPr lang="el-GR" dirty="0" err="1" smtClean="0"/>
              <a:t>Witelson</a:t>
            </a:r>
            <a:r>
              <a:rPr lang="el-GR" dirty="0" smtClean="0"/>
              <a:t> </a:t>
            </a:r>
            <a:r>
              <a:rPr lang="el-GR" dirty="0"/>
              <a:t>και </a:t>
            </a:r>
            <a:r>
              <a:rPr lang="el-GR" dirty="0" err="1"/>
              <a:t>Kigar</a:t>
            </a:r>
            <a:r>
              <a:rPr lang="el-GR" dirty="0"/>
              <a:t> (1987)  και  </a:t>
            </a:r>
            <a:r>
              <a:rPr lang="el-GR" dirty="0" err="1"/>
              <a:t>Witelson</a:t>
            </a:r>
            <a:r>
              <a:rPr lang="el-GR" dirty="0"/>
              <a:t> (1989): βρήκαν ότι το οπίσθιο τμήμα του σώματος του μεσολοβίου και ειδικότερα ο ισθμός, ήταν ιδιαίτερα μεγάλος στα </a:t>
            </a:r>
            <a:r>
              <a:rPr lang="el-GR" dirty="0" err="1"/>
              <a:t>αμφίχειρα</a:t>
            </a:r>
            <a:r>
              <a:rPr lang="el-GR" dirty="0"/>
              <a:t> άτομα, περίπου 19% μεγαλύτερος απ’ ότι στα δεξιόχειρα</a:t>
            </a:r>
            <a:r>
              <a:rPr lang="el-GR" dirty="0" smtClean="0"/>
              <a:t>.</a:t>
            </a:r>
            <a:r>
              <a:rPr lang="el-GR" dirty="0"/>
              <a:t>	</a:t>
            </a:r>
          </a:p>
        </p:txBody>
      </p:sp>
    </p:spTree>
    <p:extLst>
      <p:ext uri="{BB962C8B-B14F-4D97-AF65-F5344CB8AC3E}">
        <p14:creationId xmlns:p14="http://schemas.microsoft.com/office/powerpoint/2010/main" val="24214161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467544" y="116632"/>
            <a:ext cx="8229600" cy="936104"/>
          </a:xfrm>
        </p:spPr>
        <p:txBody>
          <a:bodyPr>
            <a:normAutofit fontScale="90000"/>
          </a:bodyPr>
          <a:lstStyle/>
          <a:p>
            <a:r>
              <a:rPr lang="el-GR" sz="3600" b="1" dirty="0"/>
              <a:t>Επιδράσεις του φύλου και της προτίμησης χεριού στη μορφολογία του </a:t>
            </a:r>
            <a:r>
              <a:rPr lang="el-GR" sz="3600" b="1" dirty="0" smtClean="0"/>
              <a:t>μεσολοβίου 3/4</a:t>
            </a:r>
            <a:endParaRPr lang="el-GR" b="1" dirty="0"/>
          </a:p>
        </p:txBody>
      </p:sp>
      <p:sp>
        <p:nvSpPr>
          <p:cNvPr id="3" name="Θέση περιεχομένου 2"/>
          <p:cNvSpPr>
            <a:spLocks noGrp="1"/>
          </p:cNvSpPr>
          <p:nvPr>
            <p:ph idx="1"/>
          </p:nvPr>
        </p:nvSpPr>
        <p:spPr>
          <a:xfrm>
            <a:off x="127454" y="1340768"/>
            <a:ext cx="8909780" cy="4824536"/>
          </a:xfrm>
        </p:spPr>
        <p:txBody>
          <a:bodyPr>
            <a:normAutofit fontScale="77500" lnSpcReduction="20000"/>
          </a:bodyPr>
          <a:lstStyle/>
          <a:p>
            <a:r>
              <a:rPr lang="el-GR" dirty="0" smtClean="0"/>
              <a:t>Η </a:t>
            </a:r>
            <a:r>
              <a:rPr lang="el-GR" dirty="0"/>
              <a:t>γενική διαπίστωσή της είναι ότι οι ασυμμετρίες της συμπεριφοράς που είναι χαρακτηριστικές των δεξιόχειρων ατόμων είναι μικρότερες (κατά μέσο όρο) στα </a:t>
            </a:r>
            <a:r>
              <a:rPr lang="el-GR" dirty="0" err="1"/>
              <a:t>αμφίχειρα</a:t>
            </a:r>
            <a:r>
              <a:rPr lang="el-GR" dirty="0"/>
              <a:t> και στα αριστερόχειρα άτομα. </a:t>
            </a:r>
          </a:p>
          <a:p>
            <a:r>
              <a:rPr lang="el-GR" dirty="0" smtClean="0"/>
              <a:t>Τα </a:t>
            </a:r>
            <a:r>
              <a:rPr lang="el-GR" dirty="0"/>
              <a:t>ευρήματά σχετικά με το μέγεθος του μεσολοβίου υποδηλώνουν, αν και εμμέσως, ότι η μορφολογία του μεσολοβίου είναι πιθανό να σχετίζεται με ατομικές διαφορές σε ασυμμετρίες της συμπεριφοράς.  </a:t>
            </a:r>
          </a:p>
          <a:p>
            <a:r>
              <a:rPr lang="el-GR" dirty="0" smtClean="0"/>
              <a:t>Η </a:t>
            </a:r>
            <a:r>
              <a:rPr lang="el-GR" dirty="0" err="1"/>
              <a:t>Witelson</a:t>
            </a:r>
            <a:r>
              <a:rPr lang="el-GR" dirty="0"/>
              <a:t>  σημειώνει ότι το μεσολόβιο παίζει ένα σημαντικό ρόλο στην  ολοκλήρωση  (ενοποίηση) πληροφοριών από την μία πλευρά στην άλλη των ημισφαιρίων και προτείνει ότι η τάση των αριστερόχειρων και των </a:t>
            </a:r>
            <a:r>
              <a:rPr lang="el-GR" dirty="0" err="1"/>
              <a:t>αμφίχειρων</a:t>
            </a:r>
            <a:r>
              <a:rPr lang="el-GR" dirty="0"/>
              <a:t> ατόμων μακριά από την ημισφαιρική ασυμμετρία, πιθανώς  να συνδέεται  με μεγαλύτερη ανατομική σύνδεση μεταξύ των ημισφαιρίων</a:t>
            </a:r>
            <a:r>
              <a:rPr lang="el-GR" dirty="0" smtClean="0"/>
              <a:t>.</a:t>
            </a:r>
            <a:endParaRPr lang="el-GR" dirty="0"/>
          </a:p>
        </p:txBody>
      </p:sp>
    </p:spTree>
    <p:extLst>
      <p:ext uri="{BB962C8B-B14F-4D97-AF65-F5344CB8AC3E}">
        <p14:creationId xmlns:p14="http://schemas.microsoft.com/office/powerpoint/2010/main" val="382067019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467544" y="116632"/>
            <a:ext cx="8229600" cy="936104"/>
          </a:xfrm>
        </p:spPr>
        <p:txBody>
          <a:bodyPr>
            <a:normAutofit fontScale="90000"/>
          </a:bodyPr>
          <a:lstStyle/>
          <a:p>
            <a:r>
              <a:rPr lang="el-GR" sz="3600" b="1" dirty="0"/>
              <a:t>Επιδράσεις του φύλου και της προτίμησης χεριού στη μορφολογία του </a:t>
            </a:r>
            <a:r>
              <a:rPr lang="el-GR" sz="3600" b="1" dirty="0" smtClean="0"/>
              <a:t>μεσολοβίου 4/4</a:t>
            </a:r>
            <a:endParaRPr lang="el-GR" b="1" dirty="0"/>
          </a:p>
        </p:txBody>
      </p:sp>
      <p:sp>
        <p:nvSpPr>
          <p:cNvPr id="3" name="Θέση περιεχομένου 2"/>
          <p:cNvSpPr>
            <a:spLocks noGrp="1"/>
          </p:cNvSpPr>
          <p:nvPr>
            <p:ph idx="1"/>
          </p:nvPr>
        </p:nvSpPr>
        <p:spPr>
          <a:xfrm>
            <a:off x="127454" y="1196752"/>
            <a:ext cx="8909780" cy="5184576"/>
          </a:xfrm>
        </p:spPr>
        <p:txBody>
          <a:bodyPr>
            <a:normAutofit fontScale="92500" lnSpcReduction="10000"/>
          </a:bodyPr>
          <a:lstStyle/>
          <a:p>
            <a:r>
              <a:rPr lang="el-GR" dirty="0" smtClean="0"/>
              <a:t>Ανακεφαλαιώνοντας </a:t>
            </a:r>
            <a:r>
              <a:rPr lang="el-GR" dirty="0"/>
              <a:t>πρόσφατη </a:t>
            </a:r>
            <a:r>
              <a:rPr lang="el-GR" dirty="0" err="1"/>
              <a:t>μετα</a:t>
            </a:r>
            <a:r>
              <a:rPr lang="el-GR" dirty="0"/>
              <a:t>-ανάλυση 43 ερευνών  (</a:t>
            </a:r>
            <a:r>
              <a:rPr lang="el-GR" dirty="0" err="1"/>
              <a:t>Driesen</a:t>
            </a:r>
            <a:r>
              <a:rPr lang="el-GR" dirty="0"/>
              <a:t> και </a:t>
            </a:r>
            <a:r>
              <a:rPr lang="el-GR" dirty="0" err="1"/>
              <a:t>Raz</a:t>
            </a:r>
            <a:r>
              <a:rPr lang="el-GR" dirty="0"/>
              <a:t>,  1995) έδειξε ότι </a:t>
            </a:r>
            <a:r>
              <a:rPr lang="el-GR" b="1" dirty="0"/>
              <a:t>το απόλυτο μέγεθος του μεσολοβίου και το </a:t>
            </a:r>
            <a:r>
              <a:rPr lang="el-GR" b="1" dirty="0" err="1"/>
              <a:t>σπληνίο</a:t>
            </a:r>
            <a:r>
              <a:rPr lang="el-GR" b="1" dirty="0"/>
              <a:t> </a:t>
            </a:r>
            <a:r>
              <a:rPr lang="el-GR" dirty="0"/>
              <a:t>είναι ελαφρώς μεγαλύτερο στον εγκέφαλο των ανδρών απ’ ότι σε αυτό των γυναικών. Στην περίπτωση όμως του συνόλου του μεσολοβίου, κι όταν οι διαφορές μεταξύ των φύλων στο μέγεθος του εγκεφάλου λαμβάνονται υπόψη, η κατεύθυνση των διαφορών αντιστρέφεται. </a:t>
            </a:r>
          </a:p>
          <a:p>
            <a:r>
              <a:rPr lang="el-GR" dirty="0" smtClean="0"/>
              <a:t>Η </a:t>
            </a:r>
            <a:r>
              <a:rPr lang="el-GR" dirty="0" err="1"/>
              <a:t>μετα</a:t>
            </a:r>
            <a:r>
              <a:rPr lang="el-GR" dirty="0"/>
              <a:t>-ανάλυση έδειξε επίσης ότι </a:t>
            </a:r>
            <a:r>
              <a:rPr lang="el-GR" b="1" dirty="0"/>
              <a:t>τα αριστερόχειρα άτομα διαθέτουν ελαφρώς μεγαλύτερο μεσολόβιο απ’ ότι τα δεξιόχειρα.</a:t>
            </a:r>
          </a:p>
          <a:p>
            <a:endParaRPr lang="el-GR" dirty="0"/>
          </a:p>
        </p:txBody>
      </p:sp>
    </p:spTree>
    <p:extLst>
      <p:ext uri="{BB962C8B-B14F-4D97-AF65-F5344CB8AC3E}">
        <p14:creationId xmlns:p14="http://schemas.microsoft.com/office/powerpoint/2010/main" val="5904461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44624"/>
            <a:ext cx="8229600" cy="1143000"/>
          </a:xfrm>
        </p:spPr>
        <p:txBody>
          <a:bodyPr>
            <a:normAutofit fontScale="90000"/>
          </a:bodyPr>
          <a:lstStyle/>
          <a:p>
            <a:r>
              <a:rPr lang="el-GR" b="1" dirty="0" err="1"/>
              <a:t>Διαημισφαιρικές</a:t>
            </a:r>
            <a:r>
              <a:rPr lang="el-GR" b="1" dirty="0"/>
              <a:t> αλληλεπιδράσεις </a:t>
            </a:r>
            <a:r>
              <a:rPr lang="el-GR" b="1" dirty="0" smtClean="0"/>
              <a:t/>
            </a:r>
            <a:br>
              <a:rPr lang="el-GR" b="1" dirty="0" smtClean="0"/>
            </a:br>
            <a:r>
              <a:rPr lang="el-GR" b="1" dirty="0" smtClean="0"/>
              <a:t>και ο </a:t>
            </a:r>
            <a:r>
              <a:rPr lang="el-GR" b="1" dirty="0"/>
              <a:t>ρόλος του </a:t>
            </a:r>
            <a:r>
              <a:rPr lang="el-GR" b="1" dirty="0" smtClean="0"/>
              <a:t>μεσολοβίου  1/2</a:t>
            </a:r>
            <a:endParaRPr lang="el-GR" b="1" dirty="0"/>
          </a:p>
        </p:txBody>
      </p:sp>
      <p:sp>
        <p:nvSpPr>
          <p:cNvPr id="3" name="Θέση περιεχομένου 2"/>
          <p:cNvSpPr>
            <a:spLocks noGrp="1"/>
          </p:cNvSpPr>
          <p:nvPr>
            <p:ph idx="1"/>
          </p:nvPr>
        </p:nvSpPr>
        <p:spPr>
          <a:xfrm>
            <a:off x="107504" y="1340768"/>
            <a:ext cx="8928992" cy="4968552"/>
          </a:xfrm>
        </p:spPr>
        <p:txBody>
          <a:bodyPr>
            <a:normAutofit fontScale="70000" lnSpcReduction="20000"/>
          </a:bodyPr>
          <a:lstStyle/>
          <a:p>
            <a:r>
              <a:rPr lang="el-GR" dirty="0" smtClean="0"/>
              <a:t>Όταν  </a:t>
            </a:r>
            <a:r>
              <a:rPr lang="el-GR" dirty="0"/>
              <a:t>εξετάζουμε την ημισφαιρική ασυμμετρία, θα πρέπει πάντα να έχουμε κατά νου και την ενότητα του εγκεφάλου. Κι αυτό γιατί και τα δύο εγκεφαλικά ημισφαίρια φαίνεται να εμπλέκονται σχεδόν σε κάθε μας ενέργεια, δημιουργώντας τη δυνατότητα συγκρούσεων στην αντίληψη, στη γνώση, στο συναίσθημα και στη δράση. Παρά την ύπαρξη όμως αυτής της δυνατότητας, οι συγκρούσεις φαίνεται να είναι σπάνιες, καθώς  τα δύο ημισφαίρια  αλληλεπιδρούν μεταξύ τους με ποικίλους τρόπους.</a:t>
            </a:r>
          </a:p>
          <a:p>
            <a:r>
              <a:rPr lang="el-GR" dirty="0" smtClean="0"/>
              <a:t>Σε </a:t>
            </a:r>
            <a:r>
              <a:rPr lang="el-GR" dirty="0"/>
              <a:t>ορισμένες διεργασίες, τα δύο ημισφαίρια είναι κυρίαρχα για διαφορετικές συνιστώσες της διαδικασίας που απαιτείται για την ολοκλήρωση αυτών των διεργασιών.</a:t>
            </a:r>
          </a:p>
          <a:p>
            <a:r>
              <a:rPr lang="el-GR" dirty="0" smtClean="0"/>
              <a:t>Το </a:t>
            </a:r>
            <a:r>
              <a:rPr lang="el-GR" dirty="0"/>
              <a:t>μεσολόβιο αποτελεί τη μεγαλύτερη δέσμη ινών που συνδέει τα δύο εγκεφαλικά ημισφαίρια, αποτελούμενη από τουλάχιστον 200 εκατομμύρια νευρικές ίνες (</a:t>
            </a:r>
            <a:r>
              <a:rPr lang="el-GR" dirty="0" err="1"/>
              <a:t>Hellige</a:t>
            </a:r>
            <a:r>
              <a:rPr lang="el-GR" dirty="0"/>
              <a:t> 1993). Συνεπώς  δεν αποτελεί έκπληξη το γεγονός ότι κατέχει σημαντική θέση στο συντονισμό της δραστηριότητας των δύο ημισφαιρίων, αν και δεν υπάρχει πλήρης συμφωνία σχετικά με τον ακριβή ρόλο του</a:t>
            </a:r>
            <a:r>
              <a:rPr lang="el-GR" dirty="0" smtClean="0"/>
              <a:t>.</a:t>
            </a:r>
            <a:endParaRPr lang="el-GR" dirty="0"/>
          </a:p>
        </p:txBody>
      </p:sp>
    </p:spTree>
    <p:extLst>
      <p:ext uri="{BB962C8B-B14F-4D97-AF65-F5344CB8AC3E}">
        <p14:creationId xmlns:p14="http://schemas.microsoft.com/office/powerpoint/2010/main" val="202400080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457200" y="44624"/>
            <a:ext cx="8229600" cy="1143000"/>
          </a:xfrm>
        </p:spPr>
        <p:txBody>
          <a:bodyPr>
            <a:normAutofit fontScale="90000"/>
          </a:bodyPr>
          <a:lstStyle/>
          <a:p>
            <a:r>
              <a:rPr lang="el-GR" b="1" dirty="0" err="1"/>
              <a:t>Διαημισφαιρικές</a:t>
            </a:r>
            <a:r>
              <a:rPr lang="el-GR" b="1" dirty="0"/>
              <a:t> αλληλεπιδράσεις </a:t>
            </a:r>
            <a:r>
              <a:rPr lang="el-GR" b="1" dirty="0" smtClean="0"/>
              <a:t/>
            </a:r>
            <a:br>
              <a:rPr lang="el-GR" b="1" dirty="0" smtClean="0"/>
            </a:br>
            <a:r>
              <a:rPr lang="el-GR" b="1" dirty="0" smtClean="0"/>
              <a:t>και ο </a:t>
            </a:r>
            <a:r>
              <a:rPr lang="el-GR" b="1" dirty="0"/>
              <a:t>ρόλος του </a:t>
            </a:r>
            <a:r>
              <a:rPr lang="el-GR" b="1" dirty="0" smtClean="0"/>
              <a:t>μεσολοβίου  2/2</a:t>
            </a:r>
            <a:endParaRPr lang="el-GR" b="1" dirty="0"/>
          </a:p>
        </p:txBody>
      </p:sp>
      <p:sp>
        <p:nvSpPr>
          <p:cNvPr id="3" name="Θέση περιεχομένου 2"/>
          <p:cNvSpPr>
            <a:spLocks noGrp="1"/>
          </p:cNvSpPr>
          <p:nvPr>
            <p:ph idx="1"/>
          </p:nvPr>
        </p:nvSpPr>
        <p:spPr>
          <a:xfrm>
            <a:off x="457200" y="1268760"/>
            <a:ext cx="8229600" cy="4813995"/>
          </a:xfrm>
        </p:spPr>
        <p:txBody>
          <a:bodyPr>
            <a:normAutofit fontScale="62500" lnSpcReduction="20000"/>
          </a:bodyPr>
          <a:lstStyle/>
          <a:p>
            <a:r>
              <a:rPr lang="el-GR" b="1" dirty="0" smtClean="0"/>
              <a:t>Δεδομένης </a:t>
            </a:r>
            <a:r>
              <a:rPr lang="el-GR" b="1" dirty="0"/>
              <a:t>της τοπογραφικής του δομής, είναι φανερό   ότι το μεσολόβιο παίζει σημαντικό ρόλο στη μεταφορά πληροφοριών από το ένα ημισφαίριο στο άλλο.</a:t>
            </a:r>
          </a:p>
          <a:p>
            <a:r>
              <a:rPr lang="el-GR" dirty="0" smtClean="0"/>
              <a:t>Η </a:t>
            </a:r>
            <a:r>
              <a:rPr lang="el-GR" dirty="0"/>
              <a:t>αντίληψη  λοιπόν ότι μια πολύτιμη λειτουργία του μεσολοβίου είναι το να επιτρέπει τη μεταφορά  πληροφοριών από το ένα ημισφαίριο στο άλλο είναι αναμφισβήτητη, αλλά δεν υπάρχει πολύ μεγάλη συμφωνία σχετικά με τον τρόπο που επιτυγχάνεται αυτό. Βασικό πρόβλημα αποτελεί το αν οι </a:t>
            </a:r>
            <a:r>
              <a:rPr lang="el-GR" dirty="0" err="1"/>
              <a:t>διαημισφαιρικές</a:t>
            </a:r>
            <a:r>
              <a:rPr lang="el-GR" dirty="0"/>
              <a:t> συνδέσεις από την μία πλευρά το μεσολοβίου ως την άλλη, είναι διεγερτικές ή ανασταλτικές.</a:t>
            </a:r>
          </a:p>
          <a:p>
            <a:r>
              <a:rPr lang="el-GR" dirty="0" smtClean="0"/>
              <a:t>Το </a:t>
            </a:r>
            <a:r>
              <a:rPr lang="el-GR" dirty="0"/>
              <a:t>μεσολόβιο είναι πιθανότερο να εμπλέκεται σε πολλές και ποικίλες όψεις της φυσιολογικής </a:t>
            </a:r>
            <a:r>
              <a:rPr lang="el-GR" dirty="0" err="1"/>
              <a:t>διημισφαιρικής</a:t>
            </a:r>
            <a:r>
              <a:rPr lang="el-GR" dirty="0"/>
              <a:t> συνεργασίας. Είτε αυτό επιτυγχάνεται με διέγερση είτε με αναστολή στο νευρικό επίπεδο, το μεσολόβιο σίγουρα κατέχει σπουδαίο ρόλο στη μεταφορά τουλάχιστον συγκεκριμένων τύπων πληροφοριών από το ένα ημισφαίριο στο άλλο. Την ίδια στιγμή μπορεί επίσης το μεσολόβιο να χρησιμεύει για τη μείωση δυσπροσάρμοστων εγκάρσιων επικοινωνιών, μεταξύ αμοιβαίως ασύμφωνων διεργασιών, λειτουργώντας σαν φραγμός μεταξύ των δύο ημισφαιρίων.</a:t>
            </a:r>
          </a:p>
          <a:p>
            <a:endParaRPr lang="el-GR" dirty="0"/>
          </a:p>
        </p:txBody>
      </p:sp>
    </p:spTree>
    <p:extLst>
      <p:ext uri="{BB962C8B-B14F-4D97-AF65-F5344CB8AC3E}">
        <p14:creationId xmlns:p14="http://schemas.microsoft.com/office/powerpoint/2010/main" val="184931713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b="1" dirty="0" smtClean="0"/>
              <a:t>Τέλος Ενότητας</a:t>
            </a:r>
            <a:endParaRPr lang="el-GR" b="1" dirty="0"/>
          </a:p>
        </p:txBody>
      </p:sp>
    </p:spTree>
    <p:extLst>
      <p:ext uri="{BB962C8B-B14F-4D97-AF65-F5344CB8AC3E}">
        <p14:creationId xmlns:p14="http://schemas.microsoft.com/office/powerpoint/2010/main" val="234018499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smtClean="0"/>
              <a:t>Χρηματοδότηση</a:t>
            </a:r>
            <a:endParaRPr lang="el-GR" b="1" dirty="0"/>
          </a:p>
        </p:txBody>
      </p:sp>
      <p:sp>
        <p:nvSpPr>
          <p:cNvPr id="3" name="Content Placeholder 2"/>
          <p:cNvSpPr>
            <a:spLocks noGrp="1"/>
          </p:cNvSpPr>
          <p:nvPr>
            <p:ph idx="1"/>
          </p:nvPr>
        </p:nvSpPr>
        <p:spPr>
          <a:xfrm>
            <a:off x="457200" y="1340769"/>
            <a:ext cx="8229600" cy="3168352"/>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Logo espa"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510952" y="44623"/>
            <a:ext cx="8229600" cy="792088"/>
          </a:xfrm>
        </p:spPr>
        <p:txBody>
          <a:bodyPr>
            <a:normAutofit/>
          </a:bodyPr>
          <a:lstStyle/>
          <a:p>
            <a:r>
              <a:rPr lang="el-GR" b="1" dirty="0"/>
              <a:t>Σημείωμα </a:t>
            </a:r>
            <a:r>
              <a:rPr lang="el-GR" b="1" dirty="0" smtClean="0"/>
              <a:t>Αδειοδότησης</a:t>
            </a:r>
            <a:endParaRPr lang="el-GR" b="1" dirty="0"/>
          </a:p>
        </p:txBody>
      </p:sp>
      <p:sp>
        <p:nvSpPr>
          <p:cNvPr id="3" name="Content Placeholder"/>
          <p:cNvSpPr>
            <a:spLocks noGrp="1"/>
          </p:cNvSpPr>
          <p:nvPr>
            <p:ph idx="1"/>
          </p:nvPr>
        </p:nvSpPr>
        <p:spPr>
          <a:xfrm>
            <a:off x="120093" y="800708"/>
            <a:ext cx="8928992" cy="1656184"/>
          </a:xfrm>
        </p:spPr>
        <p:txBody>
          <a:bodyPr>
            <a:noAutofit/>
          </a:bodyPr>
          <a:lstStyle/>
          <a:p>
            <a:pPr marL="0" indent="0">
              <a:buNone/>
            </a:pPr>
            <a:r>
              <a:rPr lang="el-GR" sz="2000" dirty="0" smtClean="0"/>
              <a:t>Το </a:t>
            </a:r>
            <a:r>
              <a:rPr lang="el-GR" sz="2000" dirty="0"/>
              <a:t>παρόν υλικό διατίθεται με τους όρους </a:t>
            </a:r>
            <a:r>
              <a:rPr lang="el-GR" sz="2000" b="1" dirty="0"/>
              <a:t>της</a:t>
            </a:r>
            <a:r>
              <a:rPr lang="el-GR" sz="2000" dirty="0"/>
              <a:t>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copyright"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dirty="0"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αδειοδόχο</a:t>
            </a:r>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αδειοδόχο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9392"/>
            <a:ext cx="9144000" cy="1143000"/>
          </a:xfrm>
        </p:spPr>
        <p:txBody>
          <a:bodyPr>
            <a:noAutofit/>
          </a:bodyPr>
          <a:lstStyle/>
          <a:p>
            <a:r>
              <a:rPr lang="el-GR" b="1" dirty="0"/>
              <a:t>Σημείωμα Χρήσης Έργων </a:t>
            </a:r>
            <a:r>
              <a:rPr lang="el-GR" b="1" dirty="0" smtClean="0"/>
              <a:t>Τρίτων</a:t>
            </a:r>
            <a:endParaRPr lang="el-GR" b="1" dirty="0"/>
          </a:p>
        </p:txBody>
      </p:sp>
      <p:sp>
        <p:nvSpPr>
          <p:cNvPr id="3" name="Content Placeholder 2"/>
          <p:cNvSpPr>
            <a:spLocks noGrp="1"/>
          </p:cNvSpPr>
          <p:nvPr>
            <p:ph idx="1"/>
          </p:nvPr>
        </p:nvSpPr>
        <p:spPr>
          <a:xfrm>
            <a:off x="251520" y="1196753"/>
            <a:ext cx="8784976" cy="4104455"/>
          </a:xfrm>
        </p:spPr>
        <p:txBody>
          <a:bodyPr>
            <a:noAutofit/>
          </a:bodyPr>
          <a:lstStyle/>
          <a:p>
            <a:pPr marL="0" indent="0">
              <a:buNone/>
            </a:pPr>
            <a:r>
              <a:rPr lang="el-GR" sz="2000" dirty="0" smtClean="0"/>
              <a:t>Το </a:t>
            </a:r>
            <a:r>
              <a:rPr lang="el-GR" sz="2000" dirty="0"/>
              <a:t>Έργο αυτό κάνει χρήση των ακόλουθων έργων:</a:t>
            </a:r>
          </a:p>
          <a:p>
            <a:pPr marL="0" indent="0">
              <a:buNone/>
            </a:pPr>
            <a:r>
              <a:rPr lang="el-GR" sz="2000" b="1" dirty="0" smtClean="0"/>
              <a:t>Εικόνες/Σχήματα/Διαγράμματα</a:t>
            </a:r>
            <a:r>
              <a:rPr lang="en-US" sz="2000" b="1" dirty="0" smtClean="0"/>
              <a:t>/</a:t>
            </a:r>
            <a:r>
              <a:rPr lang="el-GR" sz="2000" b="1" dirty="0" smtClean="0"/>
              <a:t>Φωτογραφίες</a:t>
            </a:r>
          </a:p>
          <a:p>
            <a:pPr marL="0" indent="0">
              <a:buNone/>
            </a:pPr>
            <a:endParaRPr lang="el-GR" sz="2000" b="1" dirty="0" smtClean="0"/>
          </a:p>
          <a:p>
            <a:pPr marL="0" indent="0">
              <a:spcBef>
                <a:spcPts val="0"/>
              </a:spcBef>
              <a:buNone/>
            </a:pPr>
            <a:r>
              <a:rPr lang="el-GR" sz="2000" b="1" dirty="0" smtClean="0"/>
              <a:t>Εικόνα 1. </a:t>
            </a:r>
            <a:r>
              <a:rPr lang="el-GR" sz="2000" dirty="0" smtClean="0"/>
              <a:t>Το μεσολόβιο </a:t>
            </a:r>
          </a:p>
          <a:p>
            <a:pPr marL="0" indent="0">
              <a:spcBef>
                <a:spcPts val="0"/>
              </a:spcBef>
              <a:buNone/>
            </a:pPr>
            <a:r>
              <a:rPr lang="el-GR" sz="2000" dirty="0"/>
              <a:t>Βιβλίο «Αριστεροχειρία», Φίλιππος Βλάχος, Εκδόσεις Χριστοδουλίδη.</a:t>
            </a:r>
          </a:p>
          <a:p>
            <a:pPr marL="457200" indent="-457200">
              <a:spcBef>
                <a:spcPts val="0"/>
              </a:spcBef>
              <a:buFont typeface="+mj-lt"/>
              <a:buAutoNum type="arabicPeriod"/>
            </a:pPr>
            <a:endParaRPr lang="el-GR" sz="2000" dirty="0"/>
          </a:p>
          <a:p>
            <a:pPr marL="457200" indent="-457200">
              <a:spcBef>
                <a:spcPts val="0"/>
              </a:spcBef>
              <a:buFont typeface="+mj-lt"/>
              <a:buAutoNum type="arabicPeriod"/>
            </a:pPr>
            <a:endParaRPr lang="el-GR" sz="2000" dirty="0" smtClean="0"/>
          </a:p>
          <a:p>
            <a:pPr marL="457200" indent="-457200">
              <a:spcBef>
                <a:spcPts val="0"/>
              </a:spcBef>
              <a:buFont typeface="+mj-lt"/>
              <a:buAutoNum type="arabicPeriod"/>
            </a:pPr>
            <a:endParaRPr lang="el-GR" sz="2000" dirty="0" smtClean="0"/>
          </a:p>
          <a:p>
            <a:pPr marL="0" indent="0">
              <a:spcBef>
                <a:spcPts val="0"/>
              </a:spcBef>
              <a:buNone/>
            </a:pPr>
            <a:endParaRPr lang="el-GR" sz="2000" dirty="0"/>
          </a:p>
          <a:p>
            <a:pPr marL="0" indent="0">
              <a:spcBef>
                <a:spcPts val="0"/>
              </a:spcBef>
              <a:buNone/>
            </a:pPr>
            <a:endParaRPr lang="el-GR" sz="2000" dirty="0" smtClean="0">
              <a:solidFill>
                <a:srgbClr val="FF0000"/>
              </a:solidFill>
            </a:endParaRPr>
          </a:p>
          <a:p>
            <a:pPr marL="0" indent="0">
              <a:spcBef>
                <a:spcPts val="0"/>
              </a:spcBef>
              <a:buNone/>
            </a:pPr>
            <a:endParaRPr lang="el-GR" sz="2000" dirty="0" smtClean="0">
              <a:solidFill>
                <a:srgbClr val="FF0000"/>
              </a:solidFill>
            </a:endParaRPr>
          </a:p>
          <a:p>
            <a:pPr marL="0" indent="0">
              <a:spcBef>
                <a:spcPts val="0"/>
              </a:spcBef>
              <a:buNone/>
            </a:pPr>
            <a:endParaRPr lang="el-GR" sz="2000" dirty="0">
              <a:solidFill>
                <a:srgbClr val="FF0000"/>
              </a:solidFill>
            </a:endParaRPr>
          </a:p>
          <a:p>
            <a:pPr marL="0" indent="0">
              <a:spcBef>
                <a:spcPts val="0"/>
              </a:spcBef>
              <a:buNone/>
            </a:pPr>
            <a:endParaRPr lang="en-US" sz="2000" dirty="0" smtClean="0"/>
          </a:p>
          <a:p>
            <a:pPr marL="0" indent="0">
              <a:spcBef>
                <a:spcPts val="0"/>
              </a:spcBef>
              <a:buNone/>
            </a:pPr>
            <a:endParaRPr lang="el-GR" sz="2000" dirty="0" smtClean="0"/>
          </a:p>
          <a:p>
            <a:pPr marL="0" indent="0">
              <a:spcBef>
                <a:spcPts val="0"/>
              </a:spcBef>
              <a:buNone/>
            </a:pPr>
            <a:endParaRPr lang="el-GR" sz="2000" dirty="0"/>
          </a:p>
        </p:txBody>
      </p:sp>
    </p:spTree>
    <p:extLst>
      <p:ext uri="{BB962C8B-B14F-4D97-AF65-F5344CB8AC3E}">
        <p14:creationId xmlns:p14="http://schemas.microsoft.com/office/powerpoint/2010/main" val="9735808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274638"/>
            <a:ext cx="8964488" cy="1143000"/>
          </a:xfrm>
        </p:spPr>
        <p:txBody>
          <a:bodyPr>
            <a:noAutofit/>
          </a:bodyPr>
          <a:lstStyle/>
          <a:p>
            <a:r>
              <a:rPr lang="el-GR" sz="3600" b="1" dirty="0"/>
              <a:t>Ατομικές διαφορές στις γνωστικές ικανότητες και στην εγκεφαλική </a:t>
            </a:r>
            <a:r>
              <a:rPr lang="el-GR" sz="3600" b="1" dirty="0" smtClean="0"/>
              <a:t>οργάνωση 1/2</a:t>
            </a:r>
            <a:endParaRPr lang="el-GR" sz="3600" b="1" dirty="0"/>
          </a:p>
        </p:txBody>
      </p:sp>
      <p:sp>
        <p:nvSpPr>
          <p:cNvPr id="3" name="Θέση περιεχομένου 2"/>
          <p:cNvSpPr>
            <a:spLocks noGrp="1"/>
          </p:cNvSpPr>
          <p:nvPr>
            <p:ph idx="1"/>
          </p:nvPr>
        </p:nvSpPr>
        <p:spPr>
          <a:xfrm>
            <a:off x="467544" y="1628801"/>
            <a:ext cx="8229600" cy="3816424"/>
          </a:xfrm>
        </p:spPr>
        <p:txBody>
          <a:bodyPr>
            <a:normAutofit/>
          </a:bodyPr>
          <a:lstStyle/>
          <a:p>
            <a:pPr marL="0" indent="0">
              <a:buNone/>
            </a:pPr>
            <a:r>
              <a:rPr lang="el-GR" dirty="0" smtClean="0"/>
              <a:t>Ένας </a:t>
            </a:r>
            <a:r>
              <a:rPr lang="el-GR" dirty="0"/>
              <a:t>από τους πιο προκλητικούς αλλά και διαφεύγοντες στόχους της σύγχρονης </a:t>
            </a:r>
            <a:r>
              <a:rPr lang="el-GR" dirty="0" err="1"/>
              <a:t>νευροεπιστήμης</a:t>
            </a:r>
            <a:r>
              <a:rPr lang="el-GR" dirty="0"/>
              <a:t> είναι η ανακάλυψη των συστηματικών σχέσεων μεταξύ των φυσιολογικών παρεκκλίσεων της εγκεφαλικής οργάνωσης και των ατομικών διαφορών ως προς τις γνωστικές λειτουργίες</a:t>
            </a:r>
            <a:r>
              <a:rPr lang="el-GR" dirty="0" smtClean="0"/>
              <a:t>.</a:t>
            </a:r>
            <a:endParaRPr lang="el-GR" dirty="0"/>
          </a:p>
        </p:txBody>
      </p:sp>
    </p:spTree>
    <p:extLst>
      <p:ext uri="{BB962C8B-B14F-4D97-AF65-F5344CB8AC3E}">
        <p14:creationId xmlns:p14="http://schemas.microsoft.com/office/powerpoint/2010/main" val="1857373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467544" y="1628800"/>
            <a:ext cx="8229600" cy="4525963"/>
          </a:xfrm>
        </p:spPr>
        <p:txBody>
          <a:bodyPr>
            <a:normAutofit fontScale="92500" lnSpcReduction="10000"/>
          </a:bodyPr>
          <a:lstStyle/>
          <a:p>
            <a:pPr marL="0" lvl="0" indent="0">
              <a:buNone/>
            </a:pPr>
            <a:r>
              <a:rPr lang="el-GR" dirty="0"/>
              <a:t>Βασική αρχή της ανθρώπινης </a:t>
            </a:r>
            <a:r>
              <a:rPr lang="el-GR" dirty="0" err="1"/>
              <a:t>νευροβιολογίας</a:t>
            </a:r>
            <a:r>
              <a:rPr lang="el-GR" dirty="0"/>
              <a:t>, για την ασύμμετρη δηλαδή λειτουργική οργάνωση των εγκεφαλικών ημισφαιρίων.  </a:t>
            </a:r>
          </a:p>
          <a:p>
            <a:pPr marL="0" indent="0">
              <a:buNone/>
            </a:pPr>
            <a:r>
              <a:rPr lang="el-GR" dirty="0"/>
              <a:t> </a:t>
            </a:r>
            <a:r>
              <a:rPr lang="el-GR" dirty="0" smtClean="0"/>
              <a:t>Η </a:t>
            </a:r>
            <a:r>
              <a:rPr lang="el-GR" dirty="0"/>
              <a:t>πιο εμφανής ασυμμετρία στην ανθρώπινη συμπεριφορά είναι η διαφοροποίηση στην προτίμηση χεριού.</a:t>
            </a:r>
          </a:p>
          <a:p>
            <a:pPr marL="0" indent="0">
              <a:buNone/>
            </a:pPr>
            <a:r>
              <a:rPr lang="el-GR" dirty="0"/>
              <a:t> </a:t>
            </a:r>
            <a:r>
              <a:rPr lang="el-GR" dirty="0" smtClean="0"/>
              <a:t>Η </a:t>
            </a:r>
            <a:r>
              <a:rPr lang="el-GR" dirty="0"/>
              <a:t>κυριαρχία του αριστερού ημισφαιρίου σε ποικίλες όψεις της γλωσσικής λειτουργίας είναι η πιο εμφανής και η πιο συχνά μνημονευόμενη γνωστική ασυμμετρία</a:t>
            </a:r>
            <a:r>
              <a:rPr lang="el-GR" dirty="0" smtClean="0"/>
              <a:t>.</a:t>
            </a:r>
            <a:endParaRPr lang="el-GR" dirty="0"/>
          </a:p>
        </p:txBody>
      </p:sp>
      <p:sp>
        <p:nvSpPr>
          <p:cNvPr id="5" name="Τίτλος 1"/>
          <p:cNvSpPr>
            <a:spLocks noGrp="1"/>
          </p:cNvSpPr>
          <p:nvPr>
            <p:ph type="title"/>
          </p:nvPr>
        </p:nvSpPr>
        <p:spPr>
          <a:xfrm>
            <a:off x="179512" y="274638"/>
            <a:ext cx="8964488" cy="1143000"/>
          </a:xfrm>
        </p:spPr>
        <p:txBody>
          <a:bodyPr>
            <a:noAutofit/>
          </a:bodyPr>
          <a:lstStyle/>
          <a:p>
            <a:r>
              <a:rPr lang="el-GR" sz="3600" b="1" dirty="0"/>
              <a:t>Ατομικές διαφορές στις γνωστικές ικανότητες και στην εγκεφαλική </a:t>
            </a:r>
            <a:r>
              <a:rPr lang="el-GR" sz="3600" b="1" dirty="0" smtClean="0"/>
              <a:t>οργάνωση 2/2</a:t>
            </a:r>
            <a:endParaRPr lang="el-GR" sz="3600" b="1" dirty="0"/>
          </a:p>
        </p:txBody>
      </p:sp>
    </p:spTree>
    <p:extLst>
      <p:ext uri="{BB962C8B-B14F-4D97-AF65-F5344CB8AC3E}">
        <p14:creationId xmlns:p14="http://schemas.microsoft.com/office/powerpoint/2010/main" val="2298662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0183" y="116632"/>
            <a:ext cx="8229600" cy="1012974"/>
          </a:xfrm>
        </p:spPr>
        <p:txBody>
          <a:bodyPr>
            <a:normAutofit/>
          </a:bodyPr>
          <a:lstStyle/>
          <a:p>
            <a:r>
              <a:rPr lang="el-GR" b="1" dirty="0"/>
              <a:t>Πλευρίωση και γνώση </a:t>
            </a:r>
            <a:r>
              <a:rPr lang="el-GR" b="1" dirty="0" smtClean="0"/>
              <a:t> 1/4</a:t>
            </a:r>
            <a:endParaRPr lang="el-GR" b="1" dirty="0"/>
          </a:p>
        </p:txBody>
      </p:sp>
      <p:sp>
        <p:nvSpPr>
          <p:cNvPr id="3" name="Θέση περιεχομένου 2"/>
          <p:cNvSpPr>
            <a:spLocks noGrp="1"/>
          </p:cNvSpPr>
          <p:nvPr>
            <p:ph idx="1"/>
          </p:nvPr>
        </p:nvSpPr>
        <p:spPr>
          <a:xfrm>
            <a:off x="464156" y="1556793"/>
            <a:ext cx="8229600" cy="4032448"/>
          </a:xfrm>
        </p:spPr>
        <p:txBody>
          <a:bodyPr/>
          <a:lstStyle/>
          <a:p>
            <a:pPr marL="0" indent="0">
              <a:buNone/>
            </a:pPr>
            <a:r>
              <a:rPr lang="el-GR" b="1" dirty="0" smtClean="0"/>
              <a:t>ΕΡΩΤΗΜΑ ????</a:t>
            </a:r>
          </a:p>
          <a:p>
            <a:pPr marL="0" indent="0">
              <a:buNone/>
            </a:pPr>
            <a:r>
              <a:rPr lang="el-GR" dirty="0" smtClean="0"/>
              <a:t>Πώς </a:t>
            </a:r>
            <a:r>
              <a:rPr lang="el-GR" dirty="0"/>
              <a:t>η πλευρική εξειδίκευση αυτή καθ’ εαυτή συντελεί στη γνώση και ειδικότερα, στην αποτελεσματική εκτέλεση εκείνων των γνωστικών εργασιών οι οποίες θεωρούνται ότι βρίσκονται πιο ασύμμετρα τοποθετημένες στο ένα ημισφαίριο απ’ ότι στο άλλο?</a:t>
            </a:r>
          </a:p>
          <a:p>
            <a:endParaRPr lang="el-GR" dirty="0"/>
          </a:p>
          <a:p>
            <a:endParaRPr lang="el-GR" dirty="0"/>
          </a:p>
        </p:txBody>
      </p:sp>
    </p:spTree>
    <p:extLst>
      <p:ext uri="{BB962C8B-B14F-4D97-AF65-F5344CB8AC3E}">
        <p14:creationId xmlns:p14="http://schemas.microsoft.com/office/powerpoint/2010/main" val="180794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14546" y="188640"/>
            <a:ext cx="8229600" cy="836712"/>
          </a:xfrm>
        </p:spPr>
        <p:txBody>
          <a:bodyPr>
            <a:normAutofit/>
          </a:bodyPr>
          <a:lstStyle/>
          <a:p>
            <a:r>
              <a:rPr lang="el-GR" b="1" dirty="0" smtClean="0"/>
              <a:t>Πλευρίωση και γνώση 2/4</a:t>
            </a:r>
            <a:endParaRPr lang="el-GR" b="1" dirty="0"/>
          </a:p>
        </p:txBody>
      </p:sp>
      <p:sp>
        <p:nvSpPr>
          <p:cNvPr id="6" name="Θέση περιεχομένου 5"/>
          <p:cNvSpPr>
            <a:spLocks noGrp="1"/>
          </p:cNvSpPr>
          <p:nvPr>
            <p:ph idx="1"/>
          </p:nvPr>
        </p:nvSpPr>
        <p:spPr>
          <a:xfrm>
            <a:off x="539552" y="1401892"/>
            <a:ext cx="8229600" cy="4453955"/>
          </a:xfrm>
        </p:spPr>
        <p:txBody>
          <a:bodyPr>
            <a:normAutofit lnSpcReduction="10000"/>
          </a:bodyPr>
          <a:lstStyle/>
          <a:p>
            <a:pPr marL="0" indent="0">
              <a:buNone/>
            </a:pPr>
            <a:r>
              <a:rPr lang="el-GR" sz="3000" dirty="0" smtClean="0"/>
              <a:t>Υπάρχουν </a:t>
            </a:r>
            <a:r>
              <a:rPr lang="el-GR" sz="3000" dirty="0"/>
              <a:t>αρκετοί λόγοι για να αναμένουμε ότι παρεκκλίσεις της φυσιολογικής εγκεφαλικής οργάνωσης πιθανώς συμβάλλουν σε ατομικές και ομαδικές διαφορές στις διάφορες ικανότητες</a:t>
            </a:r>
            <a:r>
              <a:rPr lang="el-GR" sz="3000" dirty="0" smtClean="0"/>
              <a:t>.</a:t>
            </a:r>
          </a:p>
          <a:p>
            <a:pPr marL="0" indent="0">
              <a:buNone/>
            </a:pPr>
            <a:r>
              <a:rPr lang="el-GR" sz="3000" b="1" dirty="0" smtClean="0"/>
              <a:t>Α.</a:t>
            </a:r>
            <a:r>
              <a:rPr lang="el-GR" sz="3000" dirty="0" smtClean="0"/>
              <a:t> </a:t>
            </a:r>
            <a:r>
              <a:rPr lang="el-GR" sz="3000" dirty="0"/>
              <a:t>Υπάρχουν ενδείξεις ότι ειδικές γνωστικές ικανότητες κληρονομούνται (</a:t>
            </a:r>
            <a:r>
              <a:rPr lang="el-GR" sz="3000" dirty="0" err="1"/>
              <a:t>Henderson</a:t>
            </a:r>
            <a:r>
              <a:rPr lang="el-GR" sz="3000" dirty="0"/>
              <a:t>, 1982).  </a:t>
            </a:r>
            <a:endParaRPr lang="el-GR" sz="3000" dirty="0" smtClean="0"/>
          </a:p>
          <a:p>
            <a:pPr marL="0" indent="0">
              <a:buNone/>
            </a:pPr>
            <a:r>
              <a:rPr lang="el-GR" sz="3000" b="1" dirty="0" smtClean="0"/>
              <a:t>Β</a:t>
            </a:r>
            <a:r>
              <a:rPr lang="el-GR" sz="3000" b="1" dirty="0"/>
              <a:t>.</a:t>
            </a:r>
            <a:r>
              <a:rPr lang="el-GR" sz="3000" dirty="0"/>
              <a:t> Οι ανθρώπινοι εγκέφαλοι διαφέρουν τόσο μορφολογικά, όσο και σε σχέση με τον εντοπισμό συγκεκριμένων γνωστικών λειτουργιών.</a:t>
            </a:r>
          </a:p>
          <a:p>
            <a:endParaRPr lang="el-GR" dirty="0"/>
          </a:p>
        </p:txBody>
      </p:sp>
    </p:spTree>
    <p:extLst>
      <p:ext uri="{BB962C8B-B14F-4D97-AF65-F5344CB8AC3E}">
        <p14:creationId xmlns:p14="http://schemas.microsoft.com/office/powerpoint/2010/main" val="2601499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514546" y="188640"/>
            <a:ext cx="8229600" cy="836712"/>
          </a:xfrm>
        </p:spPr>
        <p:txBody>
          <a:bodyPr>
            <a:normAutofit/>
          </a:bodyPr>
          <a:lstStyle/>
          <a:p>
            <a:r>
              <a:rPr lang="el-GR" b="1" dirty="0" smtClean="0"/>
              <a:t>Πλευρίωση και γνώση </a:t>
            </a:r>
            <a:r>
              <a:rPr lang="el-GR" b="1" dirty="0"/>
              <a:t>3</a:t>
            </a:r>
            <a:r>
              <a:rPr lang="el-GR" b="1" dirty="0" smtClean="0"/>
              <a:t>/4</a:t>
            </a:r>
            <a:endParaRPr lang="el-GR" b="1" dirty="0"/>
          </a:p>
        </p:txBody>
      </p:sp>
      <p:sp>
        <p:nvSpPr>
          <p:cNvPr id="3" name="Θέση περιεχομένου 2"/>
          <p:cNvSpPr>
            <a:spLocks noGrp="1"/>
          </p:cNvSpPr>
          <p:nvPr>
            <p:ph idx="1"/>
          </p:nvPr>
        </p:nvSpPr>
        <p:spPr/>
        <p:txBody>
          <a:bodyPr>
            <a:normAutofit/>
          </a:bodyPr>
          <a:lstStyle/>
          <a:p>
            <a:pPr marL="0" indent="0">
              <a:buNone/>
            </a:pPr>
            <a:r>
              <a:rPr lang="el-GR" dirty="0" smtClean="0"/>
              <a:t>Η </a:t>
            </a:r>
            <a:r>
              <a:rPr lang="el-GR" dirty="0"/>
              <a:t>βασική στρατηγική δε θα μπορούσε να είναι άλλη, από τον καθορισμό των ατόμων εκείνων για τα οποία είναι γνωστό ή θεωρείται δεδομένο, ότι διαφέρουν μεταξύ τους ως προς την πλευρική εγκεφαλική οργάνωση και σύγκριση  στη συνέχεια αυτών των ατόμων με τις κατάλληλες </a:t>
            </a:r>
            <a:r>
              <a:rPr lang="el-GR" dirty="0" smtClean="0"/>
              <a:t>γνωστικές</a:t>
            </a:r>
            <a:endParaRPr lang="el-GR" dirty="0"/>
          </a:p>
        </p:txBody>
      </p:sp>
    </p:spTree>
    <p:extLst>
      <p:ext uri="{BB962C8B-B14F-4D97-AF65-F5344CB8AC3E}">
        <p14:creationId xmlns:p14="http://schemas.microsoft.com/office/powerpoint/2010/main" val="3589514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a:spLocks noGrp="1"/>
          </p:cNvSpPr>
          <p:nvPr>
            <p:ph type="title"/>
          </p:nvPr>
        </p:nvSpPr>
        <p:spPr>
          <a:xfrm>
            <a:off x="514546" y="188640"/>
            <a:ext cx="8229600" cy="836712"/>
          </a:xfrm>
        </p:spPr>
        <p:txBody>
          <a:bodyPr>
            <a:normAutofit/>
          </a:bodyPr>
          <a:lstStyle/>
          <a:p>
            <a:r>
              <a:rPr lang="el-GR" b="1" dirty="0" smtClean="0"/>
              <a:t>Πλευρίωση και γνώση 4/4</a:t>
            </a:r>
            <a:endParaRPr lang="el-GR" b="1" dirty="0"/>
          </a:p>
        </p:txBody>
      </p:sp>
      <p:sp>
        <p:nvSpPr>
          <p:cNvPr id="3" name="Θέση περιεχομένου 2"/>
          <p:cNvSpPr>
            <a:spLocks noGrp="1"/>
          </p:cNvSpPr>
          <p:nvPr>
            <p:ph idx="1"/>
          </p:nvPr>
        </p:nvSpPr>
        <p:spPr>
          <a:xfrm>
            <a:off x="336220" y="1033722"/>
            <a:ext cx="8586252" cy="5275597"/>
          </a:xfrm>
        </p:spPr>
        <p:txBody>
          <a:bodyPr>
            <a:noAutofit/>
          </a:bodyPr>
          <a:lstStyle/>
          <a:p>
            <a:pPr marL="0" indent="0">
              <a:buNone/>
            </a:pPr>
            <a:r>
              <a:rPr lang="el-GR" sz="2000" b="1" dirty="0"/>
              <a:t>Η πιο συνηθισμένη προσέγγιση του παραπάνω θέματος είναι η θεώρηση της προτίμησης χεριού ως δείκτη της εγκεφαλικής </a:t>
            </a:r>
            <a:r>
              <a:rPr lang="el-GR" sz="2000" b="1" dirty="0" err="1"/>
              <a:t>πλευρίωσης</a:t>
            </a:r>
            <a:r>
              <a:rPr lang="el-GR" sz="2000" b="1" dirty="0"/>
              <a:t> και η σύγκριση δεξιόχειρων και αριστερόχειρων ατόμων σε συγκεκριμένες γνωστικές δοκιμασίες. </a:t>
            </a:r>
            <a:endParaRPr lang="el-GR" sz="2000" b="1" dirty="0" smtClean="0"/>
          </a:p>
          <a:p>
            <a:pPr marL="0" indent="0">
              <a:buNone/>
            </a:pPr>
            <a:r>
              <a:rPr lang="el-GR" sz="2000" dirty="0" smtClean="0"/>
              <a:t>Η </a:t>
            </a:r>
            <a:r>
              <a:rPr lang="el-GR" sz="2000" dirty="0"/>
              <a:t>αιτιολογία είναι φανερή. Τα αριστερόχειρα άτομα εμφανίζουν ένα πιο ευμετάβλητο πρότυπο εγκεφαλικής </a:t>
            </a:r>
            <a:r>
              <a:rPr lang="el-GR" sz="2000" dirty="0" err="1"/>
              <a:t>πλευρίωσης</a:t>
            </a:r>
            <a:r>
              <a:rPr lang="el-GR" sz="2000" dirty="0"/>
              <a:t> απ’ ότι τα δεξιόχειρα, τουλάχιστον όσον αφορά την αντιπροσώπευση της γλώσσας. Κατά προσέγγιση, τα αριστερόχειρα άτομα ως ομάδα δείχνουν ένα πιο συμμετρικό πρότυπο με την γλωσσική κυριαρχία του αριστερού ημισφαιρίου να κυμαίνεται κατ’ εκτίμηση μεταξύ 50 και 70 τοις εκατό, πολύ κάτω από το 95 τοις εκατό και πάνω, που εκτιμάται η κυριαρχία του ίδιου ημισφαιρίου στους </a:t>
            </a:r>
            <a:r>
              <a:rPr lang="el-GR" sz="2000" dirty="0" smtClean="0"/>
              <a:t>δεξιόχειρες. </a:t>
            </a:r>
          </a:p>
          <a:p>
            <a:pPr marL="0" indent="0">
              <a:buNone/>
            </a:pPr>
            <a:r>
              <a:rPr lang="el-GR" sz="2000" dirty="0" smtClean="0"/>
              <a:t>Με </a:t>
            </a:r>
            <a:r>
              <a:rPr lang="el-GR" sz="2000" dirty="0"/>
              <a:t>μεγαλύτερη μεταβλητότητα της εγκεφαλικής πλευρίωσης στους αριστερόχειρες, μια απευθείας σύγκριση των ατόμων αυτών με τους δεξιόχειρες προσφέρει ένα κατάλληλο πλαίσιο για την εκτίμηση των γνωστικών συνεπειών της μη τυπικής πλευρίωσης, ή πιο γενικά των σχέσεων μεταξύ εγκεφαλικής πλευρίωσης και γνωστικών </a:t>
            </a:r>
            <a:r>
              <a:rPr lang="el-GR" sz="2000" dirty="0" smtClean="0"/>
              <a:t>ικανοτήτων.</a:t>
            </a:r>
            <a:endParaRPr lang="el-GR" sz="2000" dirty="0"/>
          </a:p>
          <a:p>
            <a:pPr marL="0" indent="0">
              <a:buNone/>
            </a:pPr>
            <a:endParaRPr lang="el-GR" sz="2000" dirty="0"/>
          </a:p>
          <a:p>
            <a:pPr marL="0" indent="0">
              <a:buNone/>
            </a:pPr>
            <a:endParaRPr lang="el-GR" sz="2000" dirty="0"/>
          </a:p>
        </p:txBody>
      </p:sp>
    </p:spTree>
    <p:extLst>
      <p:ext uri="{BB962C8B-B14F-4D97-AF65-F5344CB8AC3E}">
        <p14:creationId xmlns:p14="http://schemas.microsoft.com/office/powerpoint/2010/main" val="1446946346"/>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2084</TotalTime>
  <Words>4461</Words>
  <Application>Microsoft Office PowerPoint</Application>
  <PresentationFormat>Προβολή στην οθόνη (4:3)</PresentationFormat>
  <Paragraphs>519</Paragraphs>
  <Slides>38</Slides>
  <Notes>7</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38</vt:i4>
      </vt:variant>
    </vt:vector>
  </HeadingPairs>
  <TitlesOfParts>
    <vt:vector size="46" baseType="lpstr">
      <vt:lpstr>ＭＳ Ｐゴシック</vt:lpstr>
      <vt:lpstr>Arial</vt:lpstr>
      <vt:lpstr>Calibri</vt:lpstr>
      <vt:lpstr>CG Times</vt:lpstr>
      <vt:lpstr>HellasTimes</vt:lpstr>
      <vt:lpstr>Symbol</vt:lpstr>
      <vt:lpstr>Times New Roman</vt:lpstr>
      <vt:lpstr>Θέμα του Office</vt:lpstr>
      <vt:lpstr>Ψυχοφυσιολογία</vt:lpstr>
      <vt:lpstr>Σκοποί  ενότητας</vt:lpstr>
      <vt:lpstr>Περιεχόμενα ενότητας</vt:lpstr>
      <vt:lpstr>Ατομικές διαφορές στις γνωστικές ικανότητες και στην εγκεφαλική οργάνωση 1/2</vt:lpstr>
      <vt:lpstr>Ατομικές διαφορές στις γνωστικές ικανότητες και στην εγκεφαλική οργάνωση 2/2</vt:lpstr>
      <vt:lpstr>Πλευρίωση και γνώση  1/4</vt:lpstr>
      <vt:lpstr>Πλευρίωση και γνώση 2/4</vt:lpstr>
      <vt:lpstr>Πλευρίωση και γνώση 3/4</vt:lpstr>
      <vt:lpstr>Πλευρίωση και γνώση 4/4</vt:lpstr>
      <vt:lpstr>Γνωστικές διαφορές μεταξύ δεξιόχειρων και αριστερόχειρων ατόμων. Η υπόθεση του «γνωστικού συνωστισμού»  1/2</vt:lpstr>
      <vt:lpstr>Γνωστικές διαφορές μεταξύ δεξιόχειρων και αριστερόχειρων ατόμων. Η υπόθεση του «γνωστικού συνωστισμού»  2/2</vt:lpstr>
      <vt:lpstr>Πίνακας 1. Ανασκόπηση των μελετών διερεύνησης διαφορών μεταξύ δεξιόχειρων και αριστερόχειρων ατόμων σε λεκτικές και μη-λεκτικές δοκιμασίες 1/5</vt:lpstr>
      <vt:lpstr>Πίνακας 1. Ανασκόπηση των μελετών διερεύνησης διαφορών μεταξύ δεξιόχειρων και αριστερόχειρων ατόμων σε λεκτικές και μη-λεκτικές δοκιμασίες 2/5</vt:lpstr>
      <vt:lpstr>Πίνακας 1. Ανασκόπηση των μελετών διερεύνησης διαφορών μεταξύ δεξιόχειρων και αριστερόχειρων ατόμων σε λεκτικές και μη-λεκτικές δοκιμασίες 3/5</vt:lpstr>
      <vt:lpstr>Πίνακας 1. Ανασκόπηση των μελετών διερεύνησης διαφορών μεταξύ δεξιόχειρων και αριστερόχειρων ατόμων σε λεκτικές και μη-λεκτικές δοκιμασίες 4/5</vt:lpstr>
      <vt:lpstr>Πίνακας 1. Ανασκόπηση των μελετών διερεύνησης διαφορών μεταξύ δεξιόχειρων και αριστερόχειρων ατόμων σε λεκτικές και μη-λεκτικές δοκιμασίες 5/5</vt:lpstr>
      <vt:lpstr>Γνωστικές διαφορές μεταξύ δεξιόχειρων και αριστερόχειρων ατόμων. Ερευνητική ανασκόπηση και άλλες θεωρίες  1/4</vt:lpstr>
      <vt:lpstr>Γνωστικές διαφορές μεταξύ δεξιόχειρων και αριστερόχειρων ατόμων. Ερευνητική ανασκόπηση και άλλες θεωρίες  2/4</vt:lpstr>
      <vt:lpstr>Γνωστικές διαφορές μεταξύ δεξιόχειρων και αριστερόχειρων ατόμων. Ερευνητική ανασκόπηση και άλλες θεωρίες  3/4</vt:lpstr>
      <vt:lpstr>Γνωστικές διαφορές μεταξύ δεξιόχειρων και αριστερόχειρων ατόμων. Ερευνητική ανασκόπηση και άλλες θεωρίες   4/4</vt:lpstr>
      <vt:lpstr>Παράγοντες που επηρεάζουν τις επιδόσεις  δεξιόχειρων και αριστερόχειρων ατόμων</vt:lpstr>
      <vt:lpstr>Γνωστικές διαφορές μεταξύ των φύλων 1/2</vt:lpstr>
      <vt:lpstr>Γνωστικές διαφορές μεταξύ των φύλων 2/2</vt:lpstr>
      <vt:lpstr>Εγκεφαλική Οργάνωση,   Φύλο  και  Προτίμηση  Χεριού 1/5</vt:lpstr>
      <vt:lpstr>Εγκεφαλική Οργάνωση,   Φύλο  και  Προτίμηση  Χεριού 2/5</vt:lpstr>
      <vt:lpstr>Εγκεφαλική Οργάνωση,   Φύλο  και  Προτίμηση  Χεριού 3/5</vt:lpstr>
      <vt:lpstr>Εγκεφαλική Οργάνωση,   Φύλο  και  Προτίμηση  Χεριού 4/5</vt:lpstr>
      <vt:lpstr>Εγκεφαλική Οργάνωση,   Φύλο  και  Προτίμηση  Χεριού 5/5</vt:lpstr>
      <vt:lpstr>Επιδράσεις του φύλου και της προτίμησης χεριού στη μορφολογία του μεσολοβίου 1/4</vt:lpstr>
      <vt:lpstr>Επιδράσεις του φύλου και της προτίμησης χεριού στη μορφολογία του μεσολοβίου 2/4</vt:lpstr>
      <vt:lpstr>Επιδράσεις του φύλου και της προτίμησης χεριού στη μορφολογία του μεσολοβίου 3/4</vt:lpstr>
      <vt:lpstr>Επιδράσεις του φύλου και της προτίμησης χεριού στη μορφολογία του μεσολοβίου 4/4</vt:lpstr>
      <vt:lpstr>Διαημισφαιρικές αλληλεπιδράσεις  και ο ρόλος του μεσολοβίου  1/2</vt:lpstr>
      <vt:lpstr>Διαημισφαιρικές αλληλεπιδράσεις  και ο ρόλος του μεσολοβίου  2/2</vt:lpstr>
      <vt:lpstr>Τέλος Ενότητας</vt:lpstr>
      <vt:lpstr>Χρηματοδότηση</vt:lpstr>
      <vt:lpstr>Σημείωμα Αδειοδότησης</vt:lpstr>
      <vt:lpstr>Σημείωμα Χρήσης Έργων Τρίτων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Kiriazis Vaitsis</cp:lastModifiedBy>
  <cp:revision>283</cp:revision>
  <dcterms:created xsi:type="dcterms:W3CDTF">2012-09-06T09:03:05Z</dcterms:created>
  <dcterms:modified xsi:type="dcterms:W3CDTF">2015-05-25T07:26:02Z</dcterms:modified>
</cp:coreProperties>
</file>