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2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3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4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5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6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7.xml" ContentType="application/vnd.openxmlformats-officedocument.presentationml.notesSl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8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9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10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11.xml" ContentType="application/vnd.openxmlformats-officedocument.presentationml.notesSlide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12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notesSlides/notesSlide13.xml" ContentType="application/vnd.openxmlformats-officedocument.presentationml.notesSlide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14.xml" ContentType="application/vnd.openxmlformats-officedocument.presentationml.notesSlide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notesSlides/notesSlide15.xml" ContentType="application/vnd.openxmlformats-officedocument.presentationml.notesSlide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notesSlides/notesSlide16.xml" ContentType="application/vnd.openxmlformats-officedocument.presentationml.notesSlide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notesSlides/notesSlide17.xml" ContentType="application/vnd.openxmlformats-officedocument.presentationml.notesSlid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notesSlides/notesSlide18.xml" ContentType="application/vnd.openxmlformats-officedocument.presentationml.notesSlide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5"/>
  </p:notesMasterIdLst>
  <p:sldIdLst>
    <p:sldId id="257" r:id="rId3"/>
    <p:sldId id="258" r:id="rId4"/>
    <p:sldId id="259" r:id="rId5"/>
    <p:sldId id="260" r:id="rId6"/>
    <p:sldId id="26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71" r:id="rId24"/>
  </p:sldIdLst>
  <p:sldSz cx="9144000" cy="6858000" type="screen4x3"/>
  <p:notesSz cx="6858000" cy="9144000"/>
  <p:custDataLst>
    <p:tags r:id="rId26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87E150-A5B9-4A44-922E-736CEE675CDB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424D9-B42D-484D-BFAE-DC163FD3BA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7951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13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14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15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16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17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18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19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20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21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D61881-B8B8-4D07-9007-E6099A58A147}" type="slidenum">
              <a:rPr lang="el-GR" altLang="el-G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595EC-31B5-4FE2-9AD0-355B36B01B63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1730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11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12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9969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541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1931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700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135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5223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8423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819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8556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8662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176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5E19E-2D20-4A72-BCA6-08C8137D0AC7}" type="datetimeFigureOut">
              <a:rPr lang="el-GR" smtClean="0"/>
              <a:t>11/2/2014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2BA0B-963C-422B-B0D4-902220DFEB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559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4.xml"/><Relationship Id="rId7" Type="http://schemas.openxmlformats.org/officeDocument/2006/relationships/hyperlink" Target="http://creativecommons.org/licenses/by-sa/3.0/deed.el" TargetMode="Externa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.jpeg"/><Relationship Id="rId5" Type="http://schemas.openxmlformats.org/officeDocument/2006/relationships/hyperlink" Target="http://www.teilar.gr/" TargetMode="Externa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.xml"/><Relationship Id="rId9" Type="http://schemas.openxmlformats.org/officeDocument/2006/relationships/hyperlink" Target="http://www.edulll.gr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microsoft.com/office/2007/relationships/hdphoto" Target="../media/hdphoto1.wdp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image" Target="../media/image5.jpeg"/><Relationship Id="rId5" Type="http://schemas.openxmlformats.org/officeDocument/2006/relationships/slide" Target="slide5.xml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sa/3.0/deed.el" TargetMode="External"/><Relationship Id="rId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tags" Target="../tags/tag66.xml"/><Relationship Id="rId7" Type="http://schemas.openxmlformats.org/officeDocument/2006/relationships/slide" Target="slide5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6" Type="http://schemas.openxmlformats.org/officeDocument/2006/relationships/notesSlide" Target="../notesSlides/notesSlide18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7.xml"/><Relationship Id="rId9" Type="http://schemas.microsoft.com/office/2007/relationships/hdphoto" Target="../media/hdphoto1.wdp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hyperlink" Target="http://www.edulll.gr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creativecommons.org/licenses/by-sa/3.0/deed.el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10.xml"/><Relationship Id="rId7" Type="http://schemas.openxmlformats.org/officeDocument/2006/relationships/hyperlink" Target="http://www.edulll.gr/" TargetMode="Externa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23.xml"/><Relationship Id="rId13" Type="http://schemas.openxmlformats.org/officeDocument/2006/relationships/slide" Target="slide11.xml"/><Relationship Id="rId3" Type="http://schemas.openxmlformats.org/officeDocument/2006/relationships/tags" Target="../tags/tag18.xml"/><Relationship Id="rId7" Type="http://schemas.openxmlformats.org/officeDocument/2006/relationships/tags" Target="../tags/tag22.xml"/><Relationship Id="rId12" Type="http://schemas.openxmlformats.org/officeDocument/2006/relationships/slide" Target="slide14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11" Type="http://schemas.openxmlformats.org/officeDocument/2006/relationships/slide" Target="slide8.xml"/><Relationship Id="rId5" Type="http://schemas.openxmlformats.org/officeDocument/2006/relationships/tags" Target="../tags/tag20.xml"/><Relationship Id="rId10" Type="http://schemas.openxmlformats.org/officeDocument/2006/relationships/slide" Target="slide6.xml"/><Relationship Id="rId4" Type="http://schemas.openxmlformats.org/officeDocument/2006/relationships/tags" Target="../tags/tag19.xml"/><Relationship Id="rId9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microsoft.com/office/2007/relationships/hdphoto" Target="../media/hdphoto1.wdp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5.jpeg"/><Relationship Id="rId5" Type="http://schemas.openxmlformats.org/officeDocument/2006/relationships/slide" Target="slide5.xml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microsoft.com/office/2007/relationships/hdphoto" Target="../media/hdphoto1.wdp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image" Target="../media/image5.jpeg"/><Relationship Id="rId5" Type="http://schemas.openxmlformats.org/officeDocument/2006/relationships/slide" Target="slide5.xml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Εικόνα 1" descr="Λογότυπο Τεχνολογικό Εκπαιδευτικό Ίδρυμα Θεσσαλίας.">
            <a:hlinkClick r:id="rId5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449263"/>
            <a:ext cx="3455987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582613" y="1772816"/>
            <a:ext cx="7949827" cy="1236663"/>
          </a:xfrm>
        </p:spPr>
        <p:txBody>
          <a:bodyPr>
            <a:noAutofit/>
          </a:bodyPr>
          <a:lstStyle/>
          <a:p>
            <a:r>
              <a:rPr lang="el-GR" altLang="el-GR" b="1" dirty="0" smtClean="0">
                <a:solidFill>
                  <a:srgbClr val="000000"/>
                </a:solidFill>
              </a:rPr>
              <a:t>Επεξεργασία – Φινίρισμα Επιφανειών</a:t>
            </a:r>
            <a:endParaRPr lang="el-GR" altLang="el-GR" dirty="0" smtClean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971600" y="3140968"/>
            <a:ext cx="7128792" cy="2316088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/>
            </a:pP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3</a:t>
            </a:r>
            <a:r>
              <a:rPr lang="en-US" sz="28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2800" dirty="0" smtClean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l-GR" sz="2800" dirty="0">
              <a:solidFill>
                <a:prstClr val="black"/>
              </a:solidFill>
              <a:cs typeface="Arial" charset="0"/>
            </a:endParaRPr>
          </a:p>
          <a:p>
            <a:pPr>
              <a:spcBef>
                <a:spcPts val="0"/>
              </a:spcBef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Διδάσκων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Δρ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. </a:t>
            </a:r>
            <a:r>
              <a:rPr lang="el-GR" sz="2800" dirty="0" err="1">
                <a:solidFill>
                  <a:prstClr val="black"/>
                </a:solidFill>
                <a:cs typeface="Arial" charset="0"/>
              </a:rPr>
              <a:t>Κακάβας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 Β.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Κων/νος, 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Χημικός,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Καθηγητής Εφαρμογών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endParaRPr lang="el-GR" sz="2800" dirty="0" smtClean="0">
              <a:solidFill>
                <a:prstClr val="black"/>
              </a:solidFill>
              <a:cs typeface="Arial" charset="0"/>
            </a:endParaRPr>
          </a:p>
          <a:p>
            <a:pPr>
              <a:spcBef>
                <a:spcPts val="0"/>
              </a:spcBef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Τμήμα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Σχεδιασμού και Τεχνολογίας Ξύλου και Επίπλου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</p:txBody>
      </p:sp>
      <p:pic>
        <p:nvPicPr>
          <p:cNvPr id="9" name="Εικόνα 2" descr=" Λογότυπο για Άδειες χρήσης Creative Commons, B Y, S A. ">
            <a:hlinkClick r:id="rId7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9" tooltip="Μετάβαση σε www.edulll.gr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1834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Τρόποι Βαφής</a:t>
            </a:r>
            <a:endParaRPr lang="el-GR" sz="3200" b="1" dirty="0"/>
          </a:p>
        </p:txBody>
      </p:sp>
      <p:grpSp>
        <p:nvGrpSpPr>
          <p:cNvPr id="9" name="Group 8" descr="Παρουσιάζονται οι τρόποι βαφής, οι οποίοι είναι με εμβάπτιση, με πινέλο, με ρολό, με ψεκασμό, με ηλεκτροφόρηση, με κουρτίνα και η ηλεκτροστατική βαφή."/>
          <p:cNvGrpSpPr/>
          <p:nvPr/>
        </p:nvGrpSpPr>
        <p:grpSpPr>
          <a:xfrm>
            <a:off x="251520" y="1124744"/>
            <a:ext cx="8535293" cy="5133181"/>
            <a:chOff x="571500" y="1928813"/>
            <a:chExt cx="8215313" cy="4329112"/>
          </a:xfrm>
        </p:grpSpPr>
        <p:sp>
          <p:nvSpPr>
            <p:cNvPr id="10" name="AutoShape 5" descr="Παρουσιάζονται οι τρόποι βαφής, οι οποίοι είναι με εμβάπτιση, με πινέλο, με ρολό, με ψεκασμό, με ηλεκτροφόρηση, με κουρτίνα και η ηλεκτροστατική βαφή."/>
            <p:cNvSpPr>
              <a:spLocks noChangeArrowheads="1"/>
            </p:cNvSpPr>
            <p:nvPr/>
          </p:nvSpPr>
          <p:spPr bwMode="auto">
            <a:xfrm>
              <a:off x="571500" y="2000250"/>
              <a:ext cx="3643313" cy="68580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6699"/>
                </a:gs>
                <a:gs pos="50000">
                  <a:srgbClr val="9FC5D9"/>
                </a:gs>
                <a:gs pos="100000">
                  <a:srgbClr val="006699"/>
                </a:gs>
              </a:gsLst>
              <a:lin ang="5400000" scaled="1"/>
            </a:gradFill>
            <a:ln w="9525">
              <a:solidFill>
                <a:srgbClr val="0066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l-GR" sz="2800" b="1" dirty="0">
                  <a:solidFill>
                    <a:srgbClr val="A50021"/>
                  </a:solidFill>
                  <a:latin typeface="+mj-lt"/>
                </a:rPr>
                <a:t>Με εμβάπτιση</a:t>
              </a:r>
            </a:p>
          </p:txBody>
        </p:sp>
        <p:sp>
          <p:nvSpPr>
            <p:cNvPr id="11" name="AutoShape 6" descr="[DECORATIVE]"/>
            <p:cNvSpPr>
              <a:spLocks noChangeArrowheads="1"/>
            </p:cNvSpPr>
            <p:nvPr/>
          </p:nvSpPr>
          <p:spPr bwMode="auto">
            <a:xfrm>
              <a:off x="5072063" y="1928813"/>
              <a:ext cx="3714750" cy="68580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6699"/>
                </a:gs>
                <a:gs pos="50000">
                  <a:srgbClr val="9FC5D9"/>
                </a:gs>
                <a:gs pos="100000">
                  <a:srgbClr val="006699"/>
                </a:gs>
              </a:gsLst>
              <a:lin ang="5400000" scaled="1"/>
            </a:gradFill>
            <a:ln w="9525">
              <a:solidFill>
                <a:srgbClr val="0066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l-GR" sz="2800" b="1" dirty="0">
                  <a:solidFill>
                    <a:srgbClr val="A50021"/>
                  </a:solidFill>
                  <a:latin typeface="+mj-lt"/>
                </a:rPr>
                <a:t>Με πινέλο</a:t>
              </a:r>
            </a:p>
          </p:txBody>
        </p:sp>
        <p:sp>
          <p:nvSpPr>
            <p:cNvPr id="12" name="AutoShape 7" descr="[DECORATIVE]"/>
            <p:cNvSpPr>
              <a:spLocks noChangeArrowheads="1"/>
            </p:cNvSpPr>
            <p:nvPr/>
          </p:nvSpPr>
          <p:spPr bwMode="auto">
            <a:xfrm>
              <a:off x="5029200" y="3143250"/>
              <a:ext cx="3757613" cy="68580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6699"/>
                </a:gs>
                <a:gs pos="50000">
                  <a:srgbClr val="9FC5D9"/>
                </a:gs>
                <a:gs pos="100000">
                  <a:srgbClr val="006699"/>
                </a:gs>
              </a:gsLst>
              <a:lin ang="5400000" scaled="1"/>
            </a:gradFill>
            <a:ln w="9525">
              <a:solidFill>
                <a:srgbClr val="0066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l-GR" sz="2800" b="1" dirty="0">
                  <a:solidFill>
                    <a:srgbClr val="A50021"/>
                  </a:solidFill>
                  <a:latin typeface="+mj-lt"/>
                </a:rPr>
                <a:t>Με ψεκασμό</a:t>
              </a:r>
            </a:p>
          </p:txBody>
        </p:sp>
        <p:sp>
          <p:nvSpPr>
            <p:cNvPr id="13" name="AutoShape 8" descr="[DECORATIVE]"/>
            <p:cNvSpPr>
              <a:spLocks noChangeArrowheads="1"/>
            </p:cNvSpPr>
            <p:nvPr/>
          </p:nvSpPr>
          <p:spPr bwMode="auto">
            <a:xfrm>
              <a:off x="571500" y="3143250"/>
              <a:ext cx="3619500" cy="68580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6699"/>
                </a:gs>
                <a:gs pos="50000">
                  <a:srgbClr val="9FC5D9"/>
                </a:gs>
                <a:gs pos="100000">
                  <a:srgbClr val="006699"/>
                </a:gs>
              </a:gsLst>
              <a:lin ang="5400000" scaled="1"/>
            </a:gradFill>
            <a:ln w="9525">
              <a:solidFill>
                <a:srgbClr val="0066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l-GR" sz="2800" b="1" dirty="0">
                  <a:solidFill>
                    <a:srgbClr val="A50021"/>
                  </a:solidFill>
                  <a:latin typeface="+mj-lt"/>
                </a:rPr>
                <a:t>Με ρολό</a:t>
              </a:r>
            </a:p>
          </p:txBody>
        </p:sp>
        <p:sp>
          <p:nvSpPr>
            <p:cNvPr id="14" name="AutoShape 9" descr="[DECORATIVE]"/>
            <p:cNvSpPr>
              <a:spLocks noChangeArrowheads="1"/>
            </p:cNvSpPr>
            <p:nvPr/>
          </p:nvSpPr>
          <p:spPr bwMode="auto">
            <a:xfrm>
              <a:off x="2857500" y="5572125"/>
              <a:ext cx="3505200" cy="68580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6699"/>
                </a:gs>
                <a:gs pos="50000">
                  <a:srgbClr val="9FC5D9"/>
                </a:gs>
                <a:gs pos="100000">
                  <a:srgbClr val="006699"/>
                </a:gs>
              </a:gsLst>
              <a:lin ang="5400000" scaled="1"/>
            </a:gradFill>
            <a:ln w="9525">
              <a:solidFill>
                <a:srgbClr val="0066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l-GR" sz="2800" b="1" dirty="0">
                  <a:solidFill>
                    <a:srgbClr val="A50021"/>
                  </a:solidFill>
                  <a:latin typeface="+mj-lt"/>
                </a:rPr>
                <a:t>Με κουρτίνα</a:t>
              </a:r>
            </a:p>
          </p:txBody>
        </p:sp>
        <p:sp>
          <p:nvSpPr>
            <p:cNvPr id="15" name="AutoShape 10" descr="[DECORATIVE]"/>
            <p:cNvSpPr>
              <a:spLocks noChangeArrowheads="1"/>
            </p:cNvSpPr>
            <p:nvPr/>
          </p:nvSpPr>
          <p:spPr bwMode="auto">
            <a:xfrm>
              <a:off x="5053013" y="4286250"/>
              <a:ext cx="3733800" cy="68580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6699"/>
                </a:gs>
                <a:gs pos="50000">
                  <a:srgbClr val="9FC5D9"/>
                </a:gs>
                <a:gs pos="100000">
                  <a:srgbClr val="006699"/>
                </a:gs>
              </a:gsLst>
              <a:lin ang="5400000" scaled="1"/>
            </a:gradFill>
            <a:ln w="9525">
              <a:solidFill>
                <a:srgbClr val="0066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l-GR" sz="2800" b="1" dirty="0">
                  <a:solidFill>
                    <a:srgbClr val="A50021"/>
                  </a:solidFill>
                  <a:latin typeface="+mj-lt"/>
                </a:rPr>
                <a:t>Με ηλεκτροφόρηση</a:t>
              </a:r>
            </a:p>
          </p:txBody>
        </p:sp>
        <p:sp>
          <p:nvSpPr>
            <p:cNvPr id="16" name="AutoShape 11" descr="[DECORATIVE]"/>
            <p:cNvSpPr>
              <a:spLocks noChangeArrowheads="1"/>
            </p:cNvSpPr>
            <p:nvPr/>
          </p:nvSpPr>
          <p:spPr bwMode="auto">
            <a:xfrm>
              <a:off x="571500" y="4286250"/>
              <a:ext cx="3719513" cy="68580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6699"/>
                </a:gs>
                <a:gs pos="50000">
                  <a:srgbClr val="9FC5D9"/>
                </a:gs>
                <a:gs pos="100000">
                  <a:srgbClr val="006699"/>
                </a:gs>
              </a:gsLst>
              <a:lin ang="5400000" scaled="1"/>
            </a:gradFill>
            <a:ln w="9525">
              <a:solidFill>
                <a:srgbClr val="0066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el-GR" sz="2800" b="1" dirty="0">
                  <a:solidFill>
                    <a:srgbClr val="A50021"/>
                  </a:solidFill>
                  <a:latin typeface="+mj-lt"/>
                </a:rPr>
                <a:t>Ηλεκτροστατική βαφή</a:t>
              </a:r>
            </a:p>
          </p:txBody>
        </p:sp>
      </p:grpSp>
      <p:pic>
        <p:nvPicPr>
          <p:cNvPr id="17" name="Εικόνα 1" descr="Εικονίδιο μετάβασης στα Περιεχόμενα.">
            <a:hlinkClick r:id="rId5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979712" y="6356350"/>
            <a:ext cx="5040560" cy="365125"/>
          </a:xfrm>
        </p:spPr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10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706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Πτητικές Οργανικές Ενώσεις </a:t>
            </a:r>
            <a:r>
              <a:rPr lang="el-GR" b="1" dirty="0"/>
              <a:t>(</a:t>
            </a:r>
            <a:r>
              <a:rPr lang="el-GR" b="1" dirty="0" smtClean="0"/>
              <a:t>Π.Ο.Ε.)</a:t>
            </a:r>
            <a:r>
              <a:rPr lang="el-GR" b="1" dirty="0"/>
              <a:t/>
            </a:r>
            <a:br>
              <a:rPr lang="el-GR" b="1" dirty="0"/>
            </a:b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endParaRPr lang="el-GR" dirty="0"/>
          </a:p>
          <a:p>
            <a:r>
              <a:rPr lang="el-GR" b="1" dirty="0" smtClean="0"/>
              <a:t>Ο αγγλικός όρος είναι </a:t>
            </a:r>
            <a:r>
              <a:rPr lang="en-US" b="1" dirty="0" smtClean="0"/>
              <a:t>Volatile Organic Compounds (V.O.C.)</a:t>
            </a:r>
            <a:endParaRPr lang="el-GR" b="1" dirty="0" smtClean="0"/>
          </a:p>
          <a:p>
            <a:endParaRPr lang="el-GR" dirty="0"/>
          </a:p>
        </p:txBody>
      </p:sp>
      <p:sp>
        <p:nvSpPr>
          <p:cNvPr id="2" name="Θέση υποσέλιδου 1" descr=".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2123728" y="6356350"/>
            <a:ext cx="4608512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l-GR" sz="1400" dirty="0"/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prstClr val="black"/>
                </a:solidFill>
              </a:rPr>
              <a:pPr/>
              <a:t>11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13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Εισαγωγή – ιστορικό των </a:t>
            </a:r>
            <a:r>
              <a:rPr lang="en-US" b="1" dirty="0" smtClean="0"/>
              <a:t>V.O.C.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1200"/>
              </a:spcAft>
            </a:pPr>
            <a:r>
              <a:rPr lang="el-GR" altLang="el-GR" dirty="0"/>
              <a:t>Οι εκπομπές πτητικών οργανικών ενώσεων </a:t>
            </a:r>
            <a:r>
              <a:rPr lang="el-GR" altLang="el-GR" dirty="0" smtClean="0"/>
              <a:t>στην </a:t>
            </a:r>
            <a:r>
              <a:rPr lang="el-GR" altLang="el-GR" dirty="0"/>
              <a:t>ατμόσφαιρα προκαλούν </a:t>
            </a:r>
            <a:r>
              <a:rPr lang="el-GR" altLang="el-GR" b="1" dirty="0"/>
              <a:t>σχηματισμό φωτοχημικών οξειδωτικών – κυρίως όζοντος</a:t>
            </a:r>
            <a:r>
              <a:rPr lang="el-GR" altLang="el-GR" dirty="0"/>
              <a:t> - στο επίπεδο του εδάφους, παρουσία ηλιακού φωτός και οξειδίων του αζώτου. </a:t>
            </a:r>
            <a:endParaRPr lang="en-US" altLang="el-GR" dirty="0" smtClean="0"/>
          </a:p>
          <a:p>
            <a:pPr>
              <a:spcAft>
                <a:spcPts val="1200"/>
              </a:spcAft>
            </a:pPr>
            <a:r>
              <a:rPr lang="el-GR" altLang="el-GR" dirty="0" smtClean="0"/>
              <a:t>Αυτή </a:t>
            </a:r>
            <a:r>
              <a:rPr lang="el-GR" altLang="el-GR" dirty="0"/>
              <a:t>η αποκαλούμενη </a:t>
            </a:r>
            <a:r>
              <a:rPr lang="el-GR" altLang="el-GR" b="1" dirty="0"/>
              <a:t>«θερινή αιθαλομίχλη» </a:t>
            </a:r>
            <a:r>
              <a:rPr lang="el-GR" altLang="el-GR" dirty="0"/>
              <a:t>έχει δυσμενείς επιπτώσεις στην </a:t>
            </a:r>
            <a:r>
              <a:rPr lang="el-GR" altLang="el-GR" b="1" dirty="0"/>
              <a:t>υγεία του ανθρώπου, τη γεωργία </a:t>
            </a:r>
            <a:r>
              <a:rPr lang="el-GR" altLang="el-GR" dirty="0"/>
              <a:t>και τη </a:t>
            </a:r>
            <a:r>
              <a:rPr lang="el-GR" altLang="el-GR" b="1" dirty="0"/>
              <a:t>φυσική βλάστηση. </a:t>
            </a:r>
            <a:endParaRPr lang="en-US" altLang="el-GR" b="1" dirty="0" smtClean="0"/>
          </a:p>
          <a:p>
            <a:pPr>
              <a:spcAft>
                <a:spcPts val="1200"/>
              </a:spcAft>
            </a:pPr>
            <a:r>
              <a:rPr lang="el-GR" altLang="el-GR" dirty="0" smtClean="0"/>
              <a:t>Προκειμένου </a:t>
            </a:r>
            <a:r>
              <a:rPr lang="el-GR" altLang="el-GR" dirty="0"/>
              <a:t>να περιοριστούν αυτές οι επιπτώσεις, απαιτείται λήψη μέτρων σε </a:t>
            </a:r>
            <a:r>
              <a:rPr lang="el-GR" altLang="el-GR" b="1" dirty="0"/>
              <a:t>εθνικό και διεθνές επίπεδο για τη μείωση των </a:t>
            </a:r>
            <a:r>
              <a:rPr lang="el-GR" altLang="el-GR" b="1" dirty="0" smtClean="0"/>
              <a:t>εκπομπών</a:t>
            </a:r>
            <a:r>
              <a:rPr lang="en-US" altLang="el-GR" b="1" dirty="0"/>
              <a:t> </a:t>
            </a:r>
            <a:r>
              <a:rPr lang="en-US" altLang="el-GR" b="1" dirty="0" smtClean="0"/>
              <a:t>V.O.C.</a:t>
            </a:r>
            <a:endParaRPr lang="en-US" dirty="0"/>
          </a:p>
        </p:txBody>
      </p:sp>
      <p:sp>
        <p:nvSpPr>
          <p:cNvPr id="2" name="Θέση υποσέλιδου 1" descr=".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2123728" y="6356350"/>
            <a:ext cx="4536504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l-GR" sz="1400" dirty="0"/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prstClr val="black"/>
                </a:solidFill>
              </a:rPr>
              <a:pPr/>
              <a:t>12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54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Ευρωπαϊκά μέτρα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l-GR" altLang="el-GR" dirty="0"/>
              <a:t>Στην </a:t>
            </a:r>
            <a:r>
              <a:rPr lang="el-GR" altLang="el-GR" b="1" dirty="0" smtClean="0"/>
              <a:t>Ευρωπαϊκή Ένωση</a:t>
            </a:r>
            <a:r>
              <a:rPr lang="el-GR" altLang="el-GR" dirty="0" smtClean="0"/>
              <a:t>, </a:t>
            </a:r>
            <a:r>
              <a:rPr lang="el-GR" altLang="el-GR" dirty="0"/>
              <a:t>σημαντικές πρωτοβουλίες προς </a:t>
            </a:r>
            <a:r>
              <a:rPr lang="el-GR" altLang="el-GR" dirty="0" smtClean="0"/>
              <a:t>την κατεύθυνση </a:t>
            </a:r>
            <a:r>
              <a:rPr lang="el-GR" altLang="el-GR" dirty="0"/>
              <a:t>αυτή περιλαμβάνουν:</a:t>
            </a:r>
          </a:p>
          <a:p>
            <a:pPr marL="400050" lvl="1" indent="0">
              <a:spcAft>
                <a:spcPts val="1200"/>
              </a:spcAft>
              <a:buNone/>
            </a:pPr>
            <a:r>
              <a:rPr lang="el-GR" altLang="el-GR" dirty="0"/>
              <a:t>1) Την </a:t>
            </a:r>
            <a:r>
              <a:rPr lang="el-GR" altLang="el-GR" b="1" dirty="0"/>
              <a:t>Οδηγία Εκπομπών Διαλυτών </a:t>
            </a:r>
            <a:r>
              <a:rPr lang="en-US" altLang="el-GR" b="1" dirty="0" smtClean="0"/>
              <a:t>EC</a:t>
            </a:r>
            <a:r>
              <a:rPr lang="el-GR" altLang="el-GR" b="1" dirty="0" smtClean="0"/>
              <a:t>/13/1999</a:t>
            </a:r>
            <a:r>
              <a:rPr lang="el-GR" altLang="el-GR" dirty="0"/>
              <a:t>.</a:t>
            </a:r>
          </a:p>
          <a:p>
            <a:pPr marL="400050" lvl="1" indent="0">
              <a:spcAft>
                <a:spcPts val="1200"/>
              </a:spcAft>
              <a:buNone/>
            </a:pPr>
            <a:r>
              <a:rPr lang="el-GR" altLang="el-GR" dirty="0"/>
              <a:t>2) Την </a:t>
            </a:r>
            <a:r>
              <a:rPr lang="el-GR" altLang="el-GR" b="1" dirty="0"/>
              <a:t>Οδηγία Ανώτατων Εθνικών Ορίων Εκπομπών, EC/81/2001 </a:t>
            </a:r>
            <a:r>
              <a:rPr lang="el-GR" altLang="el-GR" dirty="0"/>
              <a:t>και</a:t>
            </a:r>
          </a:p>
          <a:p>
            <a:pPr marL="400050" lvl="1" indent="0">
              <a:spcAft>
                <a:spcPts val="1200"/>
              </a:spcAft>
              <a:buNone/>
            </a:pPr>
            <a:r>
              <a:rPr lang="el-GR" altLang="el-GR" dirty="0"/>
              <a:t>3) Την </a:t>
            </a:r>
            <a:r>
              <a:rPr lang="el-GR" altLang="el-GR" b="1" dirty="0"/>
              <a:t>Οδηγία </a:t>
            </a:r>
            <a:r>
              <a:rPr lang="en-US" altLang="el-GR" b="1" dirty="0" smtClean="0"/>
              <a:t>EC</a:t>
            </a:r>
            <a:r>
              <a:rPr lang="el-GR" altLang="el-GR" b="1" dirty="0" smtClean="0"/>
              <a:t>/42/2004</a:t>
            </a:r>
            <a:r>
              <a:rPr lang="el-GR" altLang="el-GR" dirty="0" smtClean="0"/>
              <a:t> </a:t>
            </a:r>
            <a:r>
              <a:rPr lang="el-GR" altLang="el-GR" dirty="0"/>
              <a:t>για τον </a:t>
            </a:r>
            <a:r>
              <a:rPr lang="el-GR" altLang="el-GR" b="1" dirty="0"/>
              <a:t>περιορισμό των εκπομπών πτητικών οργανικών ενώσεων</a:t>
            </a:r>
            <a:r>
              <a:rPr lang="el-GR" altLang="el-GR" dirty="0"/>
              <a:t> που οφείλονται στη χρήση οργανικών διαλυτών </a:t>
            </a:r>
            <a:r>
              <a:rPr lang="el-GR" altLang="el-GR" b="1" dirty="0"/>
              <a:t>σε χρώματα διακόσμησης και βερνίκια</a:t>
            </a:r>
            <a:r>
              <a:rPr lang="el-GR" altLang="el-GR" dirty="0"/>
              <a:t> και </a:t>
            </a:r>
            <a:r>
              <a:rPr lang="el-GR" altLang="el-GR" b="1" dirty="0"/>
              <a:t>σε προϊόντα επισκευαστικής βαφής αυτοκινήτων</a:t>
            </a:r>
            <a:r>
              <a:rPr lang="el-GR" altLang="el-GR" dirty="0"/>
              <a:t>.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2" name="Θέση υποσέλιδου 1" descr=".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1835696" y="6356350"/>
            <a:ext cx="4824536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l-GR" sz="1400" dirty="0"/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prstClr val="black"/>
                </a:solidFill>
              </a:rPr>
              <a:pPr/>
              <a:t>13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35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Τομείς εφαρμογής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l-GR" altLang="el-GR" dirty="0"/>
              <a:t>Στα πλαίσια των προσπαθειών αυτών, η </a:t>
            </a:r>
            <a:r>
              <a:rPr lang="el-GR" altLang="el-GR" b="1" dirty="0"/>
              <a:t>Επιτροπή</a:t>
            </a:r>
            <a:r>
              <a:rPr lang="el-GR" altLang="el-GR" dirty="0"/>
              <a:t> προσδιόρισε δύο τομείς στους οποίους υπάρχει η δυνατότητα </a:t>
            </a:r>
            <a:r>
              <a:rPr lang="el-GR" altLang="el-GR" b="1" dirty="0"/>
              <a:t>τα</a:t>
            </a:r>
            <a:r>
              <a:rPr lang="el-GR" altLang="el-GR" dirty="0"/>
              <a:t> </a:t>
            </a:r>
            <a:r>
              <a:rPr lang="el-GR" altLang="el-GR" b="1" dirty="0"/>
              <a:t>μέτρα</a:t>
            </a:r>
            <a:r>
              <a:rPr lang="el-GR" altLang="el-GR" dirty="0"/>
              <a:t> για μείωση των εκπομπών </a:t>
            </a:r>
            <a:r>
              <a:rPr lang="el-GR" altLang="el-GR" dirty="0" smtClean="0"/>
              <a:t>V.O.C. </a:t>
            </a:r>
            <a:r>
              <a:rPr lang="el-GR" altLang="el-GR" b="1" dirty="0"/>
              <a:t>να είναι οικονομικά αποδοτικά</a:t>
            </a:r>
            <a:r>
              <a:rPr lang="el-GR" altLang="el-GR" dirty="0"/>
              <a:t>: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l-GR" altLang="el-GR" dirty="0"/>
              <a:t>   </a:t>
            </a:r>
            <a:r>
              <a:rPr lang="el-GR" altLang="el-GR" dirty="0" smtClean="0"/>
              <a:t>1</a:t>
            </a:r>
            <a:r>
              <a:rPr lang="el-GR" altLang="el-GR" dirty="0"/>
              <a:t>) Ο τομέας </a:t>
            </a:r>
            <a:r>
              <a:rPr lang="el-GR" altLang="el-GR" b="1" dirty="0"/>
              <a:t>επισκευαστικής βαφής</a:t>
            </a:r>
            <a:r>
              <a:rPr lang="el-GR" altLang="el-GR" dirty="0"/>
              <a:t> (</a:t>
            </a:r>
            <a:r>
              <a:rPr lang="el-GR" altLang="el-GR" dirty="0" err="1"/>
              <a:t>επαναβαφής</a:t>
            </a:r>
            <a:r>
              <a:rPr lang="el-GR" altLang="el-GR" dirty="0"/>
              <a:t>) αυτοκινήτων </a:t>
            </a:r>
            <a:r>
              <a:rPr lang="el-GR" altLang="el-GR" dirty="0" smtClean="0"/>
              <a:t>(</a:t>
            </a:r>
            <a:r>
              <a:rPr lang="en-US" altLang="el-GR" dirty="0" smtClean="0"/>
              <a:t>automotive refinishing</a:t>
            </a:r>
            <a:r>
              <a:rPr lang="el-GR" altLang="el-GR" dirty="0" smtClean="0"/>
              <a:t>) </a:t>
            </a:r>
            <a:r>
              <a:rPr lang="el-GR" altLang="el-GR" dirty="0"/>
              <a:t>και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l-GR" altLang="el-GR" dirty="0"/>
              <a:t>   </a:t>
            </a:r>
            <a:r>
              <a:rPr lang="el-GR" altLang="el-GR" dirty="0" smtClean="0"/>
              <a:t>2</a:t>
            </a:r>
            <a:r>
              <a:rPr lang="el-GR" altLang="el-GR" dirty="0"/>
              <a:t>) Η επαγγελματική και μη επαγγελματική χρήση </a:t>
            </a:r>
            <a:r>
              <a:rPr lang="el-GR" altLang="el-GR" b="1" dirty="0"/>
              <a:t>διακοσμητικών χρωμάτων και βερνικιών</a:t>
            </a:r>
            <a:r>
              <a:rPr lang="el-GR" altLang="el-GR" dirty="0"/>
              <a:t> </a:t>
            </a:r>
            <a:r>
              <a:rPr lang="el-GR" altLang="el-GR" dirty="0" smtClean="0"/>
              <a:t>(</a:t>
            </a:r>
            <a:r>
              <a:rPr lang="en-US" altLang="el-GR" dirty="0" smtClean="0"/>
              <a:t>decorative paints and varnishes</a:t>
            </a:r>
            <a:r>
              <a:rPr lang="el-GR" altLang="el-GR" dirty="0" smtClean="0"/>
              <a:t>).</a:t>
            </a:r>
            <a:endParaRPr lang="el-GR" altLang="el-GR" dirty="0"/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2" name="Θέση υποσέλιδου 1" descr=".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2195736" y="6356350"/>
            <a:ext cx="4608512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l-GR" sz="1400" dirty="0"/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prstClr val="black"/>
                </a:solidFill>
              </a:rPr>
              <a:pPr/>
              <a:t>14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68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Τι είναι οι πτητικές οργανικές ενώσεις (</a:t>
            </a:r>
            <a:r>
              <a:rPr lang="en-US" b="1" dirty="0" smtClean="0"/>
              <a:t>V.O.C)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l-GR" altLang="el-GR" dirty="0"/>
              <a:t>Ο όρος </a:t>
            </a:r>
            <a:r>
              <a:rPr lang="el-GR" altLang="el-GR" dirty="0" smtClean="0"/>
              <a:t>«</a:t>
            </a:r>
            <a:r>
              <a:rPr lang="en-US" altLang="el-GR" dirty="0" smtClean="0"/>
              <a:t>V.O.C.</a:t>
            </a:r>
            <a:r>
              <a:rPr lang="el-GR" altLang="el-GR" dirty="0" smtClean="0"/>
              <a:t>» </a:t>
            </a:r>
            <a:r>
              <a:rPr lang="el-GR" altLang="el-GR" dirty="0"/>
              <a:t>χρησιμοποιείται ευρέως σε θέματα που αφορούν το περιβάλλον και την υγεία σε εργασιακές  συνθήκες, αλλά γενικά </a:t>
            </a:r>
            <a:r>
              <a:rPr lang="el-GR" altLang="el-GR" b="1" dirty="0"/>
              <a:t>δεν υπάρχει κοινά αποδεκτή χρήση </a:t>
            </a:r>
            <a:r>
              <a:rPr lang="el-GR" altLang="el-GR" dirty="0"/>
              <a:t>του όρου </a:t>
            </a:r>
            <a:r>
              <a:rPr lang="en-US" altLang="el-GR" dirty="0" smtClean="0"/>
              <a:t>V.O.C</a:t>
            </a:r>
            <a:r>
              <a:rPr lang="el-GR" altLang="el-GR" dirty="0" smtClean="0"/>
              <a:t>.</a:t>
            </a:r>
            <a:endParaRPr lang="el-GR" altLang="el-GR" dirty="0"/>
          </a:p>
          <a:p>
            <a:pPr>
              <a:spcAft>
                <a:spcPts val="1200"/>
              </a:spcAft>
            </a:pPr>
            <a:r>
              <a:rPr lang="el-GR" altLang="el-GR" dirty="0" smtClean="0"/>
              <a:t>Ορισμένες </a:t>
            </a:r>
            <a:r>
              <a:rPr lang="el-GR" altLang="el-GR" dirty="0"/>
              <a:t>γνωστές περιγραφές αναφέρονται στο </a:t>
            </a:r>
            <a:r>
              <a:rPr lang="en-US" altLang="el-GR" dirty="0"/>
              <a:t>V.O.C. </a:t>
            </a:r>
            <a:r>
              <a:rPr lang="el-GR" altLang="el-GR" dirty="0" smtClean="0"/>
              <a:t>ως </a:t>
            </a:r>
            <a:r>
              <a:rPr lang="el-GR" altLang="el-GR" b="1" dirty="0"/>
              <a:t>«όλοι οι οργανικοί διαλύτες»</a:t>
            </a:r>
            <a:r>
              <a:rPr lang="el-GR" altLang="el-GR" dirty="0"/>
              <a:t> (και </a:t>
            </a:r>
            <a:r>
              <a:rPr lang="el-GR" altLang="el-GR" dirty="0" err="1"/>
              <a:t>συνδιαλύτες</a:t>
            </a:r>
            <a:r>
              <a:rPr lang="el-GR" altLang="el-GR" dirty="0"/>
              <a:t>, </a:t>
            </a:r>
            <a:r>
              <a:rPr lang="en-US" altLang="el-GR" dirty="0" smtClean="0"/>
              <a:t>co-solvents</a:t>
            </a:r>
            <a:r>
              <a:rPr lang="el-GR" altLang="el-GR" dirty="0" smtClean="0"/>
              <a:t>), </a:t>
            </a:r>
            <a:endParaRPr lang="en-US" altLang="el-GR" dirty="0" smtClean="0"/>
          </a:p>
          <a:p>
            <a:pPr marL="400050" lvl="1" indent="0">
              <a:spcAft>
                <a:spcPts val="1200"/>
              </a:spcAft>
              <a:buNone/>
            </a:pPr>
            <a:r>
              <a:rPr lang="el-GR" altLang="el-GR" sz="3000" dirty="0" smtClean="0"/>
              <a:t>ή </a:t>
            </a:r>
            <a:r>
              <a:rPr lang="el-GR" altLang="el-GR" sz="3000" dirty="0"/>
              <a:t>χρησιμοποιούν το </a:t>
            </a:r>
            <a:r>
              <a:rPr lang="en-US" altLang="el-GR" sz="3200" dirty="0"/>
              <a:t>V.O.C. </a:t>
            </a:r>
            <a:r>
              <a:rPr lang="el-GR" altLang="el-GR" sz="3000" dirty="0" smtClean="0"/>
              <a:t>για </a:t>
            </a:r>
            <a:r>
              <a:rPr lang="el-GR" altLang="el-GR" sz="3000" dirty="0"/>
              <a:t>να περιγράψουν τις </a:t>
            </a:r>
            <a:r>
              <a:rPr lang="el-GR" altLang="el-GR" sz="3000" b="1" dirty="0"/>
              <a:t>ενώσεις με μια συγκεκριμένη τάση ατμών, σημείο βρασμού ή τιμή </a:t>
            </a:r>
            <a:r>
              <a:rPr lang="en-US" altLang="el-GR" sz="3000" b="1" dirty="0" smtClean="0"/>
              <a:t>POCP</a:t>
            </a:r>
            <a:r>
              <a:rPr lang="el-GR" altLang="el-GR" sz="3000" b="1" dirty="0" smtClean="0"/>
              <a:t> </a:t>
            </a:r>
            <a:r>
              <a:rPr lang="el-GR" altLang="el-GR" sz="3000" dirty="0"/>
              <a:t>(δυναμικό σχηματισμού φωτοχημικών οξειδωτικών).</a:t>
            </a:r>
          </a:p>
          <a:p>
            <a:pPr marL="0" indent="0">
              <a:spcAft>
                <a:spcPts val="1200"/>
              </a:spcAft>
              <a:buNone/>
            </a:pPr>
            <a:endParaRPr lang="el-GR" altLang="el-GR" dirty="0"/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2" name="Θέση υποσέλιδου 1" descr=".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1619672" y="6356350"/>
            <a:ext cx="5040560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l-GR" sz="1400" dirty="0"/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prstClr val="black"/>
                </a:solidFill>
              </a:rPr>
              <a:pPr/>
              <a:t>15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5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188640"/>
            <a:ext cx="8229600" cy="1080120"/>
          </a:xfrm>
        </p:spPr>
        <p:txBody>
          <a:bodyPr>
            <a:normAutofit/>
          </a:bodyPr>
          <a:lstStyle/>
          <a:p>
            <a:r>
              <a:rPr lang="el-GR" b="1" dirty="0" smtClean="0"/>
              <a:t>Ορισμοί του </a:t>
            </a:r>
            <a:r>
              <a:rPr lang="en-US" b="1" dirty="0" smtClean="0"/>
              <a:t>V.O.C</a:t>
            </a:r>
            <a:r>
              <a:rPr lang="el-GR" b="1" dirty="0" smtClean="0"/>
              <a:t> (1/2)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l-GR" altLang="el-GR" dirty="0"/>
              <a:t>Τέσσερις κοινοί ορισμοί του </a:t>
            </a:r>
            <a:r>
              <a:rPr lang="en-US" altLang="el-GR" dirty="0" smtClean="0"/>
              <a:t>V.O.C.</a:t>
            </a:r>
            <a:r>
              <a:rPr lang="el-GR" altLang="el-GR" dirty="0" smtClean="0"/>
              <a:t> </a:t>
            </a:r>
            <a:r>
              <a:rPr lang="el-GR" altLang="el-GR" dirty="0"/>
              <a:t>σε χρήση είναι οι εξής: </a:t>
            </a:r>
          </a:p>
          <a:p>
            <a:pPr marL="400050" lvl="1" indent="0">
              <a:spcAft>
                <a:spcPts val="1200"/>
              </a:spcAft>
              <a:buNone/>
            </a:pPr>
            <a:r>
              <a:rPr lang="el-GR" altLang="el-GR" dirty="0"/>
              <a:t>1</a:t>
            </a:r>
            <a:r>
              <a:rPr lang="el-GR" altLang="el-GR" dirty="0" smtClean="0"/>
              <a:t>) </a:t>
            </a:r>
            <a:r>
              <a:rPr lang="en-US" altLang="el-GR" dirty="0" smtClean="0"/>
              <a:t>V.O.C.</a:t>
            </a:r>
            <a:r>
              <a:rPr lang="el-GR" altLang="el-GR" dirty="0" smtClean="0"/>
              <a:t> </a:t>
            </a:r>
            <a:r>
              <a:rPr lang="el-GR" altLang="el-GR" dirty="0"/>
              <a:t>είναι όλες οι οργανικές ενώσεις με </a:t>
            </a:r>
            <a:r>
              <a:rPr lang="el-GR" altLang="el-GR" b="1" dirty="0"/>
              <a:t>τάση ατμών πάνω από 10 </a:t>
            </a:r>
            <a:r>
              <a:rPr lang="en-US" altLang="el-GR" b="1" dirty="0" smtClean="0"/>
              <a:t>Pa</a:t>
            </a:r>
            <a:r>
              <a:rPr lang="el-GR" altLang="el-GR" b="1" dirty="0" smtClean="0"/>
              <a:t> </a:t>
            </a:r>
            <a:r>
              <a:rPr lang="el-GR" altLang="el-GR" b="1" dirty="0"/>
              <a:t>σε 20οC</a:t>
            </a:r>
            <a:r>
              <a:rPr lang="el-GR" altLang="el-GR" dirty="0"/>
              <a:t>. </a:t>
            </a:r>
          </a:p>
          <a:p>
            <a:pPr marL="400050" lvl="1" indent="0">
              <a:spcAft>
                <a:spcPts val="1200"/>
              </a:spcAft>
              <a:buNone/>
            </a:pPr>
            <a:r>
              <a:rPr lang="el-GR" altLang="el-GR" dirty="0"/>
              <a:t>2</a:t>
            </a:r>
            <a:r>
              <a:rPr lang="el-GR" altLang="el-GR" dirty="0" smtClean="0"/>
              <a:t>) </a:t>
            </a:r>
            <a:r>
              <a:rPr lang="en-US" altLang="el-GR" dirty="0" smtClean="0"/>
              <a:t>V.O.C.</a:t>
            </a:r>
            <a:r>
              <a:rPr lang="el-GR" altLang="el-GR" dirty="0" smtClean="0"/>
              <a:t> </a:t>
            </a:r>
            <a:r>
              <a:rPr lang="el-GR" altLang="el-GR" dirty="0"/>
              <a:t>είναι όλες οι οργανικές ενώσεις με </a:t>
            </a:r>
            <a:r>
              <a:rPr lang="el-GR" altLang="el-GR" b="1" dirty="0"/>
              <a:t>αρχικό σημείο βρασμού κάτω από 250οC σε 1 </a:t>
            </a:r>
            <a:r>
              <a:rPr lang="en-US" altLang="el-GR" b="1" dirty="0" err="1" smtClean="0"/>
              <a:t>atm</a:t>
            </a:r>
            <a:r>
              <a:rPr lang="el-GR" altLang="el-GR" dirty="0" smtClean="0"/>
              <a:t>.</a:t>
            </a:r>
            <a:endParaRPr lang="el-GR" altLang="el-GR" dirty="0"/>
          </a:p>
          <a:p>
            <a:pPr marL="400050" lvl="1" indent="0">
              <a:spcAft>
                <a:spcPts val="1200"/>
              </a:spcAft>
              <a:buNone/>
            </a:pPr>
            <a:r>
              <a:rPr lang="el-GR" altLang="el-GR" dirty="0"/>
              <a:t>3</a:t>
            </a:r>
            <a:r>
              <a:rPr lang="el-GR" altLang="el-GR" dirty="0" smtClean="0"/>
              <a:t>) </a:t>
            </a:r>
            <a:r>
              <a:rPr lang="en-US" altLang="el-GR" dirty="0" smtClean="0"/>
              <a:t>V.O.C.</a:t>
            </a:r>
            <a:r>
              <a:rPr lang="el-GR" altLang="el-GR" dirty="0" smtClean="0"/>
              <a:t> </a:t>
            </a:r>
            <a:r>
              <a:rPr lang="el-GR" altLang="el-GR" dirty="0"/>
              <a:t>είναι όλες οι οργανικές ενώσεις </a:t>
            </a:r>
            <a:r>
              <a:rPr lang="el-GR" altLang="el-GR" b="1" dirty="0"/>
              <a:t>με κάποια τιμή </a:t>
            </a:r>
            <a:r>
              <a:rPr lang="en-US" altLang="el-GR" b="1" dirty="0" smtClean="0"/>
              <a:t>POCP</a:t>
            </a:r>
            <a:r>
              <a:rPr lang="el-GR" altLang="el-GR" b="1" dirty="0" smtClean="0"/>
              <a:t> </a:t>
            </a:r>
            <a:r>
              <a:rPr lang="el-GR" altLang="el-GR" dirty="0"/>
              <a:t>(δυναμικό σχηματισμού φωτοχημικών οξειδωτικών).</a:t>
            </a:r>
          </a:p>
          <a:p>
            <a:pPr marL="400050" lvl="1" indent="0">
              <a:spcAft>
                <a:spcPts val="1200"/>
              </a:spcAft>
              <a:buNone/>
            </a:pPr>
            <a:r>
              <a:rPr lang="el-GR" altLang="el-GR" dirty="0"/>
              <a:t>4</a:t>
            </a:r>
            <a:r>
              <a:rPr lang="el-GR" altLang="el-GR" dirty="0" smtClean="0"/>
              <a:t>) </a:t>
            </a:r>
            <a:r>
              <a:rPr lang="en-US" altLang="el-GR" dirty="0" smtClean="0"/>
              <a:t>V.O.C.</a:t>
            </a:r>
            <a:r>
              <a:rPr lang="el-GR" altLang="el-GR" dirty="0" smtClean="0"/>
              <a:t> </a:t>
            </a:r>
            <a:r>
              <a:rPr lang="el-GR" altLang="el-GR" dirty="0"/>
              <a:t>είναι </a:t>
            </a:r>
            <a:r>
              <a:rPr lang="el-GR" altLang="el-GR" b="1" dirty="0"/>
              <a:t>όλες οι οργανικές ενώσεις που χρησιμοποιούνται ως διαλύτες ή συν-διαλύτες</a:t>
            </a:r>
            <a:r>
              <a:rPr lang="el-GR" altLang="el-GR" dirty="0"/>
              <a:t>.</a:t>
            </a:r>
            <a:endParaRPr lang="el-GR" altLang="el-GR" sz="2600" dirty="0"/>
          </a:p>
          <a:p>
            <a:pPr marL="0" indent="0">
              <a:spcAft>
                <a:spcPts val="1200"/>
              </a:spcAft>
              <a:buNone/>
            </a:pPr>
            <a:endParaRPr lang="el-GR" altLang="el-GR" dirty="0"/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2" name="Θέση υποσέλιδου 1" descr=".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1331640" y="6356350"/>
            <a:ext cx="5616624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l-GR" sz="1400" dirty="0"/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prstClr val="black"/>
                </a:solidFill>
              </a:rPr>
              <a:pPr/>
              <a:t>16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64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Ορισμοί του </a:t>
            </a:r>
            <a:r>
              <a:rPr lang="en-US" b="1" dirty="0" smtClean="0"/>
              <a:t>V.O.C</a:t>
            </a:r>
            <a:r>
              <a:rPr lang="el-GR" b="1" dirty="0" smtClean="0"/>
              <a:t> -</a:t>
            </a:r>
            <a:br>
              <a:rPr lang="el-GR" b="1" dirty="0" smtClean="0"/>
            </a:br>
            <a:r>
              <a:rPr lang="el-GR" b="1" dirty="0" smtClean="0"/>
              <a:t>Τελικός ορισμός </a:t>
            </a:r>
            <a:r>
              <a:rPr lang="el-GR" b="1" dirty="0"/>
              <a:t>(2/2)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l-GR" altLang="el-GR" sz="2800" dirty="0"/>
              <a:t>Οι ορισμοί αυτοί </a:t>
            </a:r>
            <a:r>
              <a:rPr lang="el-GR" altLang="el-GR" sz="2800" b="1" dirty="0"/>
              <a:t>δεν είναι ισοδύναμοι</a:t>
            </a:r>
            <a:r>
              <a:rPr lang="el-GR" altLang="el-GR" sz="2800" dirty="0"/>
              <a:t>, </a:t>
            </a:r>
            <a:r>
              <a:rPr lang="el-GR" altLang="el-GR" sz="2800" dirty="0" smtClean="0"/>
              <a:t>δηλαδή </a:t>
            </a:r>
            <a:r>
              <a:rPr lang="el-GR" altLang="el-GR" sz="2800" dirty="0"/>
              <a:t>μία ένωση μπορεί να είναι </a:t>
            </a:r>
            <a:r>
              <a:rPr lang="en-US" altLang="el-GR" sz="2800" dirty="0" smtClean="0"/>
              <a:t>V.O.C.</a:t>
            </a:r>
            <a:r>
              <a:rPr lang="el-GR" altLang="el-GR" sz="2800" dirty="0" smtClean="0"/>
              <a:t> </a:t>
            </a:r>
            <a:r>
              <a:rPr lang="el-GR" altLang="el-GR" sz="2800" dirty="0"/>
              <a:t>σύμφωνα με κάποιον ορισμό και να μην είναι με κάποιον άλλο.</a:t>
            </a:r>
          </a:p>
          <a:p>
            <a:pPr>
              <a:spcAft>
                <a:spcPts val="1200"/>
              </a:spcAft>
            </a:pPr>
            <a:r>
              <a:rPr lang="el-GR" altLang="el-GR" sz="2800" dirty="0" smtClean="0"/>
              <a:t>Μετά </a:t>
            </a:r>
            <a:r>
              <a:rPr lang="el-GR" altLang="el-GR" sz="2800" dirty="0"/>
              <a:t>από μελέτες </a:t>
            </a:r>
            <a:r>
              <a:rPr lang="el-GR" altLang="el-GR" sz="2800" b="1" dirty="0"/>
              <a:t>αποφασίστηκε</a:t>
            </a:r>
            <a:r>
              <a:rPr lang="el-GR" altLang="el-GR" sz="2800" dirty="0"/>
              <a:t> ο ακόλουθος ορισμός του </a:t>
            </a:r>
            <a:r>
              <a:rPr lang="en-US" altLang="el-GR" sz="2800" dirty="0" smtClean="0"/>
              <a:t>V.O.C.</a:t>
            </a:r>
            <a:r>
              <a:rPr lang="el-GR" altLang="el-GR" sz="2800" dirty="0" smtClean="0"/>
              <a:t> :</a:t>
            </a:r>
          </a:p>
          <a:p>
            <a:pPr marL="400050" lvl="1" indent="0">
              <a:spcAft>
                <a:spcPts val="1200"/>
              </a:spcAft>
              <a:buNone/>
            </a:pPr>
            <a:r>
              <a:rPr lang="el-GR" altLang="el-GR" dirty="0" smtClean="0"/>
              <a:t>«</a:t>
            </a:r>
            <a:r>
              <a:rPr lang="en-US" altLang="el-GR" b="1" i="1" dirty="0" smtClean="0"/>
              <a:t>V.O.C.</a:t>
            </a:r>
            <a:r>
              <a:rPr lang="el-GR" altLang="el-GR" b="1" i="1" dirty="0" smtClean="0"/>
              <a:t> </a:t>
            </a:r>
            <a:r>
              <a:rPr lang="el-GR" altLang="el-GR" b="1" i="1" dirty="0"/>
              <a:t>είναι κάθε οργανική ένωση της οποίας το αρχικό  σημείο βρασμού, μετρούμενο σε σταθερή πίεση 101.3  </a:t>
            </a:r>
            <a:r>
              <a:rPr lang="en-US" altLang="el-GR" b="1" dirty="0" err="1" smtClean="0"/>
              <a:t>kPa</a:t>
            </a:r>
            <a:r>
              <a:rPr lang="el-GR" altLang="el-GR" b="1" dirty="0" smtClean="0"/>
              <a:t> </a:t>
            </a:r>
            <a:r>
              <a:rPr lang="el-GR" altLang="el-GR" b="1" dirty="0"/>
              <a:t>(1 </a:t>
            </a:r>
            <a:r>
              <a:rPr lang="en-US" altLang="el-GR" b="1" dirty="0" err="1" smtClean="0"/>
              <a:t>atm</a:t>
            </a:r>
            <a:r>
              <a:rPr lang="el-GR" altLang="el-GR" b="1" dirty="0" smtClean="0"/>
              <a:t>)</a:t>
            </a:r>
            <a:r>
              <a:rPr lang="el-GR" altLang="el-GR" b="1" i="1" dirty="0" smtClean="0"/>
              <a:t>, </a:t>
            </a:r>
            <a:r>
              <a:rPr lang="el-GR" altLang="el-GR" b="1" i="1" dirty="0"/>
              <a:t>είναι μικρότερο ή ίσο των 250ºC</a:t>
            </a:r>
            <a:r>
              <a:rPr lang="el-GR" altLang="el-GR" b="1" i="1" dirty="0" smtClean="0"/>
              <a:t>».</a:t>
            </a:r>
            <a:endParaRPr lang="el-GR" altLang="el-GR" dirty="0"/>
          </a:p>
          <a:p>
            <a:pPr marL="0" indent="0">
              <a:spcAft>
                <a:spcPts val="1200"/>
              </a:spcAft>
              <a:buNone/>
            </a:pPr>
            <a:endParaRPr lang="el-GR" altLang="el-GR" sz="2600" dirty="0"/>
          </a:p>
          <a:p>
            <a:pPr marL="0" indent="0">
              <a:spcAft>
                <a:spcPts val="1200"/>
              </a:spcAft>
              <a:buNone/>
            </a:pPr>
            <a:endParaRPr lang="el-GR" altLang="el-GR" dirty="0"/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2" name="Θέση υποσέλιδου 1" descr=".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2195736" y="6356350"/>
            <a:ext cx="4752528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l-GR" sz="1400" dirty="0"/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prstClr val="black"/>
                </a:solidFill>
              </a:rPr>
              <a:pPr/>
              <a:t>17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44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Ομάδα Α: Προϊόντα Παραρτήματος 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l-GR" altLang="el-GR" sz="2800" dirty="0"/>
              <a:t>Στην ομάδα αυτή περιλαμβάνονται οι εξής κατηγορίες:</a:t>
            </a:r>
          </a:p>
          <a:p>
            <a:pPr marL="400050" lvl="1" indent="0">
              <a:spcAft>
                <a:spcPts val="1200"/>
              </a:spcAft>
              <a:buNone/>
            </a:pPr>
            <a:r>
              <a:rPr lang="el-GR" altLang="el-GR" dirty="0"/>
              <a:t>1. </a:t>
            </a:r>
            <a:r>
              <a:rPr lang="el-GR" altLang="el-GR" b="1" dirty="0"/>
              <a:t>Χρώματα και Βερνίκια (εκτός σπρέι</a:t>
            </a:r>
            <a:r>
              <a:rPr lang="el-GR" altLang="el-GR" b="1" dirty="0" smtClean="0"/>
              <a:t>). </a:t>
            </a:r>
            <a:r>
              <a:rPr lang="el-GR" altLang="el-GR" dirty="0"/>
              <a:t>Η κατηγορία αυτή περιλαμβάνει </a:t>
            </a:r>
            <a:r>
              <a:rPr lang="el-GR" altLang="el-GR" b="1" dirty="0"/>
              <a:t>οικοδομικά και γενικής χρήσης διακοσμητικά και προστατευτικά χρώματα</a:t>
            </a:r>
            <a:r>
              <a:rPr lang="el-GR" altLang="el-GR" dirty="0"/>
              <a:t>.</a:t>
            </a:r>
          </a:p>
          <a:p>
            <a:pPr marL="400050" lvl="1" indent="0">
              <a:spcAft>
                <a:spcPts val="1200"/>
              </a:spcAft>
              <a:buNone/>
            </a:pPr>
            <a:r>
              <a:rPr lang="el-GR" altLang="el-GR" dirty="0"/>
              <a:t>2. </a:t>
            </a:r>
            <a:r>
              <a:rPr lang="el-GR" altLang="el-GR" b="1" dirty="0"/>
              <a:t>Προϊόντα </a:t>
            </a:r>
            <a:r>
              <a:rPr lang="el-GR" altLang="el-GR" b="1" dirty="0" err="1" smtClean="0"/>
              <a:t>Επαναβαφής</a:t>
            </a:r>
            <a:r>
              <a:rPr lang="el-GR" altLang="el-GR" b="1" dirty="0" smtClean="0"/>
              <a:t> </a:t>
            </a:r>
            <a:r>
              <a:rPr lang="el-GR" altLang="el-GR" b="1" dirty="0"/>
              <a:t>(Επισκευαστικής Βαφής) </a:t>
            </a:r>
            <a:r>
              <a:rPr lang="el-GR" altLang="el-GR" b="1" dirty="0" smtClean="0"/>
              <a:t>Αυτοκινήτων. </a:t>
            </a:r>
            <a:r>
              <a:rPr lang="el-GR" altLang="el-GR" dirty="0"/>
              <a:t>Χρώματα αυτοκινήτων για βαφεία οχημάτων, οινοποιίας και γενικού σκοπού.</a:t>
            </a:r>
          </a:p>
          <a:p>
            <a:pPr marL="400050" lvl="1" indent="0">
              <a:spcAft>
                <a:spcPts val="1200"/>
              </a:spcAft>
              <a:buNone/>
            </a:pPr>
            <a:endParaRPr lang="el-GR" altLang="el-GR" dirty="0"/>
          </a:p>
          <a:p>
            <a:pPr marL="0" indent="0">
              <a:spcAft>
                <a:spcPts val="1200"/>
              </a:spcAft>
              <a:buNone/>
            </a:pPr>
            <a:endParaRPr lang="el-GR" altLang="el-GR" sz="2600" dirty="0"/>
          </a:p>
          <a:p>
            <a:pPr marL="0" indent="0">
              <a:spcAft>
                <a:spcPts val="1200"/>
              </a:spcAft>
              <a:buNone/>
            </a:pPr>
            <a:endParaRPr lang="el-GR" altLang="el-GR" dirty="0"/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2" name="Θέση υποσέλιδου 1" descr=".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1979712" y="6356350"/>
            <a:ext cx="4680520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l-GR" sz="1400" dirty="0"/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prstClr val="black"/>
                </a:solidFill>
              </a:rPr>
              <a:pPr/>
              <a:t>18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01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Ομάδα </a:t>
            </a:r>
            <a:r>
              <a:rPr lang="el-GR" b="1" dirty="0" smtClean="0"/>
              <a:t>Β: </a:t>
            </a:r>
            <a:r>
              <a:rPr lang="el-GR" b="1" dirty="0"/>
              <a:t>Προϊόντα </a:t>
            </a:r>
            <a:r>
              <a:rPr lang="el-GR" b="1" dirty="0" smtClean="0"/>
              <a:t>μη συμμορφούμενα με το Παράρτημα </a:t>
            </a:r>
            <a:r>
              <a:rPr lang="el-GR" b="1" dirty="0"/>
              <a:t>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altLang="el-GR" sz="2800" dirty="0"/>
              <a:t>Στην ομάδα αυτή περιλαμβάνονται επιχρίσματα που</a:t>
            </a:r>
          </a:p>
          <a:p>
            <a:pPr marL="0" indent="0">
              <a:buNone/>
            </a:pPr>
            <a:r>
              <a:rPr lang="el-GR" altLang="el-GR" sz="2800" dirty="0"/>
              <a:t>προορίζονται για:</a:t>
            </a:r>
          </a:p>
          <a:p>
            <a:pPr>
              <a:spcAft>
                <a:spcPts val="1200"/>
              </a:spcAft>
            </a:pPr>
            <a:r>
              <a:rPr lang="el-GR" altLang="el-GR" sz="2800" dirty="0"/>
              <a:t>Εργασίες Συντήρησης και Επισκευής σε Κτίρια </a:t>
            </a:r>
            <a:r>
              <a:rPr lang="el-GR" altLang="el-GR" sz="2800" b="1" dirty="0"/>
              <a:t>ΙΔΙΑΙΤΕΡΗΣ Ιστορικής και Πολιτιστικής </a:t>
            </a:r>
            <a:r>
              <a:rPr lang="el-GR" altLang="el-GR" sz="2800" b="1" dirty="0" smtClean="0"/>
              <a:t>Αξίας.</a:t>
            </a:r>
            <a:r>
              <a:rPr lang="el-GR" altLang="el-GR" sz="2800" dirty="0" smtClean="0"/>
              <a:t>  </a:t>
            </a:r>
            <a:endParaRPr lang="el-GR" altLang="el-GR" sz="2800" dirty="0"/>
          </a:p>
          <a:p>
            <a:pPr>
              <a:spcAft>
                <a:spcPts val="1200"/>
              </a:spcAft>
            </a:pPr>
            <a:r>
              <a:rPr lang="el-GR" altLang="el-GR" sz="2800" dirty="0"/>
              <a:t>Εργασίες Συντήρησης και Επισκευής σε </a:t>
            </a:r>
            <a:r>
              <a:rPr lang="el-GR" altLang="el-GR" sz="2800" b="1" dirty="0"/>
              <a:t>Αυτοκίνητα </a:t>
            </a:r>
            <a:r>
              <a:rPr lang="el-GR" altLang="el-GR" sz="2800" b="1" dirty="0" smtClean="0"/>
              <a:t>Αντίκες.</a:t>
            </a:r>
            <a:endParaRPr lang="el-GR" altLang="el-GR" sz="2800" b="1" dirty="0"/>
          </a:p>
          <a:p>
            <a:pPr marL="0" indent="0">
              <a:spcAft>
                <a:spcPts val="1200"/>
              </a:spcAft>
              <a:buNone/>
            </a:pPr>
            <a:r>
              <a:rPr lang="el-GR" altLang="el-GR" sz="2800" dirty="0" smtClean="0"/>
              <a:t>Η </a:t>
            </a:r>
            <a:r>
              <a:rPr lang="el-GR" altLang="el-GR" sz="2800" dirty="0"/>
              <a:t>παραγωγή, χρήση και διακίνηση των προϊόντων αυτών υπόκειται σε περιορισμούς και γίνεται μετά από </a:t>
            </a:r>
            <a:r>
              <a:rPr lang="el-GR" altLang="el-GR" sz="2800" dirty="0" err="1"/>
              <a:t>αδειοδότηση</a:t>
            </a:r>
            <a:r>
              <a:rPr lang="el-GR" altLang="el-GR" sz="2800" dirty="0"/>
              <a:t> από το </a:t>
            </a:r>
            <a:r>
              <a:rPr lang="el-GR" altLang="el-GR" sz="2800" dirty="0" smtClean="0"/>
              <a:t>Γ.Χ.Κ</a:t>
            </a:r>
            <a:r>
              <a:rPr lang="el-GR" altLang="el-GR" sz="2800" dirty="0"/>
              <a:t>.</a:t>
            </a:r>
            <a:endParaRPr lang="el-GR" altLang="el-GR" dirty="0"/>
          </a:p>
          <a:p>
            <a:pPr marL="400050" lvl="1" indent="0">
              <a:spcAft>
                <a:spcPts val="1200"/>
              </a:spcAft>
              <a:buNone/>
            </a:pPr>
            <a:endParaRPr lang="el-GR" altLang="el-GR" dirty="0"/>
          </a:p>
          <a:p>
            <a:pPr marL="0" indent="0">
              <a:spcAft>
                <a:spcPts val="1200"/>
              </a:spcAft>
              <a:buNone/>
            </a:pPr>
            <a:endParaRPr lang="el-GR" altLang="el-GR" sz="2600" dirty="0"/>
          </a:p>
          <a:p>
            <a:pPr marL="0" indent="0">
              <a:spcAft>
                <a:spcPts val="1200"/>
              </a:spcAft>
              <a:buNone/>
            </a:pPr>
            <a:endParaRPr lang="el-GR" altLang="el-GR" dirty="0"/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2" name="Θέση υποσέλιδου 1" descr=".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1547664" y="6356350"/>
            <a:ext cx="4968552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l-GR" sz="1400" dirty="0"/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prstClr val="black"/>
                </a:solidFill>
              </a:rPr>
              <a:pPr/>
              <a:t>19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66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l-GR" altLang="el-GR" b="1" dirty="0" smtClean="0">
                <a:latin typeface="Calibri" panose="020F0502020204030204" pitchFamily="34" charset="0"/>
              </a:rPr>
              <a:t>Άδειες χρήσης 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l-GR" altLang="el-GR" sz="2800" dirty="0" smtClean="0">
                <a:latin typeface="Calibri" panose="020F0502020204030204" pitchFamily="34" charset="0"/>
              </a:rPr>
              <a:t>Το παρόν εκπαιδευτικό υλικό υπόκειται στην παρακάτω άδεια χρήσης </a:t>
            </a:r>
            <a:r>
              <a:rPr lang="en-US" altLang="el-GR" sz="2800" dirty="0" smtClean="0">
                <a:latin typeface="Calibri" panose="020F0502020204030204" pitchFamily="34" charset="0"/>
              </a:rPr>
              <a:t>Creative Commons (C C)</a:t>
            </a:r>
            <a:r>
              <a:rPr lang="el-GR" altLang="el-GR" sz="2800" dirty="0" smtClean="0">
                <a:latin typeface="Calibri" panose="020F0502020204030204" pitchFamily="34" charset="0"/>
              </a:rPr>
              <a:t>: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Αναφορά δημιουργού (B Y)</a:t>
            </a:r>
            <a:r>
              <a:rPr lang="el-GR" altLang="el-GR" sz="2400" dirty="0" smtClean="0">
                <a:latin typeface="Calibri" panose="020F0502020204030204" pitchFamily="34" charset="0"/>
              </a:rPr>
              <a:t>,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Παρόμοια Διανομή (S A)</a:t>
            </a:r>
            <a:r>
              <a:rPr lang="el-GR" altLang="el-GR" sz="2400" dirty="0" smtClean="0">
                <a:latin typeface="Calibri" panose="020F0502020204030204" pitchFamily="34" charset="0"/>
              </a:rPr>
              <a:t>,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3.0, Μη εισαγόμενο.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</a:p>
          <a:p>
            <a:r>
              <a:rPr lang="el-GR" altLang="el-GR" sz="2800" dirty="0" smtClean="0">
                <a:latin typeface="Calibri" panose="020F0502020204030204" pitchFamily="34" charset="0"/>
              </a:rPr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1026" name="Εικόνα 1" descr=" Λογότυπο για Άδειες χρήσης Creative Commons, B Y, S A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656" y="5516563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1592C4-C974-4E42-A8EF-7721567A32B8}" type="slidenum">
              <a:rPr lang="el-GR" altLang="el-GR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l-GR" altLang="el-GR" sz="14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597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Ομάδα </a:t>
            </a:r>
            <a:r>
              <a:rPr lang="el-GR" b="1" dirty="0" smtClean="0"/>
              <a:t>Γ: Προϊόντα εκτός του πεδίου εφαρμογής της Οδηγίας 32/2004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altLang="el-GR" sz="2800" dirty="0"/>
              <a:t>Στην κατηγορία αυτή περιλαμβάνονται:</a:t>
            </a:r>
          </a:p>
          <a:p>
            <a:pPr marL="914400" lvl="1" indent="-514350">
              <a:buAutoNum type="arabicParenR"/>
            </a:pPr>
            <a:r>
              <a:rPr lang="el-GR" altLang="el-GR" dirty="0" smtClean="0"/>
              <a:t>Προϊόντα </a:t>
            </a:r>
            <a:r>
              <a:rPr lang="el-GR" altLang="el-GR" dirty="0"/>
              <a:t>που προορίζονται για χρήση σε δραστηριότητες που καλύπτονται από την Οδηγία 1999/13/ΕΚ, η οποία εναρμονίστηκε με την ΚΥΑ 11641/1942</a:t>
            </a:r>
            <a:r>
              <a:rPr lang="el-GR" altLang="el-GR" dirty="0" smtClean="0"/>
              <a:t>.</a:t>
            </a:r>
          </a:p>
          <a:p>
            <a:pPr marL="400050" lvl="1" indent="0">
              <a:buNone/>
            </a:pPr>
            <a:endParaRPr lang="el-GR" altLang="el-GR" dirty="0"/>
          </a:p>
          <a:p>
            <a:pPr marL="400050" lvl="1" indent="0">
              <a:buNone/>
            </a:pPr>
            <a:r>
              <a:rPr lang="el-GR" altLang="el-GR" dirty="0"/>
              <a:t>2) Άλλα προϊόντα που δεν καλύπτονται από την Οδηγία 2004/42.</a:t>
            </a:r>
          </a:p>
          <a:p>
            <a:pPr marL="0" indent="0">
              <a:buNone/>
            </a:pPr>
            <a:endParaRPr lang="el-GR" altLang="el-GR" sz="2800" dirty="0" smtClean="0"/>
          </a:p>
          <a:p>
            <a:pPr marL="0" indent="0">
              <a:buNone/>
            </a:pPr>
            <a:r>
              <a:rPr lang="el-GR" altLang="el-GR" sz="2800" dirty="0" smtClean="0"/>
              <a:t>Τα </a:t>
            </a:r>
            <a:r>
              <a:rPr lang="el-GR" altLang="el-GR" sz="2800" dirty="0"/>
              <a:t>προϊόντα </a:t>
            </a:r>
            <a:r>
              <a:rPr lang="el-GR" altLang="el-GR" sz="2800" b="1" dirty="0"/>
              <a:t>αυτά δεν καλύπτονται από την</a:t>
            </a:r>
          </a:p>
          <a:p>
            <a:pPr marL="0" indent="0">
              <a:buNone/>
            </a:pPr>
            <a:r>
              <a:rPr lang="el-GR" altLang="el-GR" sz="2800" b="1" dirty="0"/>
              <a:t>Οδηγία </a:t>
            </a:r>
            <a:r>
              <a:rPr lang="el-GR" altLang="el-GR" sz="2800" b="1" dirty="0" smtClean="0"/>
              <a:t>2004/42/</a:t>
            </a:r>
            <a:r>
              <a:rPr lang="en-US" altLang="el-GR" sz="2800" b="1" dirty="0" smtClean="0"/>
              <a:t>EC</a:t>
            </a:r>
            <a:r>
              <a:rPr lang="el-GR" altLang="el-GR" sz="2800" b="1" dirty="0" smtClean="0"/>
              <a:t>.</a:t>
            </a:r>
            <a:endParaRPr lang="el-GR" altLang="el-GR" b="1" dirty="0"/>
          </a:p>
          <a:p>
            <a:pPr marL="400050" lvl="1" indent="0">
              <a:spcAft>
                <a:spcPts val="1200"/>
              </a:spcAft>
              <a:buNone/>
            </a:pPr>
            <a:endParaRPr lang="el-GR" altLang="el-GR" dirty="0"/>
          </a:p>
          <a:p>
            <a:pPr marL="0" indent="0">
              <a:spcAft>
                <a:spcPts val="1200"/>
              </a:spcAft>
              <a:buNone/>
            </a:pPr>
            <a:endParaRPr lang="el-GR" altLang="el-GR" sz="2600" dirty="0"/>
          </a:p>
          <a:p>
            <a:pPr marL="0" indent="0">
              <a:spcAft>
                <a:spcPts val="1200"/>
              </a:spcAft>
              <a:buNone/>
            </a:pPr>
            <a:endParaRPr lang="el-GR" altLang="el-GR" dirty="0"/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2" name="Θέση υποσέλιδου 1" descr=".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2051720" y="6356350"/>
            <a:ext cx="4824536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l-GR" sz="1400" dirty="0"/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prstClr val="black"/>
                </a:solidFill>
              </a:rPr>
              <a:pPr/>
              <a:t>20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23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188640"/>
            <a:ext cx="8229600" cy="1080120"/>
          </a:xfrm>
        </p:spPr>
        <p:txBody>
          <a:bodyPr>
            <a:normAutofit/>
          </a:bodyPr>
          <a:lstStyle/>
          <a:p>
            <a:r>
              <a:rPr lang="el-GR" b="1" dirty="0"/>
              <a:t>Προβλεπόμενες Μέθοδοι Ελέγχου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altLang="el-GR" sz="2800" dirty="0" smtClean="0"/>
              <a:t>1. Περιεκτικότητα </a:t>
            </a:r>
            <a:r>
              <a:rPr lang="el-GR" altLang="el-GR" sz="2800" dirty="0"/>
              <a:t>σε </a:t>
            </a:r>
            <a:r>
              <a:rPr lang="en-US" altLang="el-GR" sz="2800" dirty="0" smtClean="0"/>
              <a:t>V</a:t>
            </a:r>
            <a:r>
              <a:rPr lang="el-GR" altLang="el-GR" sz="2800" dirty="0" smtClean="0"/>
              <a:t>.</a:t>
            </a:r>
            <a:r>
              <a:rPr lang="en-US" altLang="el-GR" sz="2800" dirty="0" smtClean="0"/>
              <a:t>O</a:t>
            </a:r>
            <a:r>
              <a:rPr lang="el-GR" altLang="el-GR" sz="2800" dirty="0" smtClean="0"/>
              <a:t>.</a:t>
            </a:r>
            <a:r>
              <a:rPr lang="en-US" altLang="el-GR" sz="2800" dirty="0" smtClean="0"/>
              <a:t>C</a:t>
            </a:r>
            <a:r>
              <a:rPr lang="el-GR" altLang="el-GR" sz="2800" dirty="0" smtClean="0"/>
              <a:t>. </a:t>
            </a:r>
            <a:r>
              <a:rPr lang="el-GR" altLang="el-GR" sz="2800" dirty="0"/>
              <a:t>κατά </a:t>
            </a:r>
            <a:r>
              <a:rPr lang="en-US" altLang="el-GR" sz="2800" dirty="0" smtClean="0"/>
              <a:t>ISO</a:t>
            </a:r>
            <a:r>
              <a:rPr lang="el-GR" altLang="el-GR" sz="2800" dirty="0" smtClean="0"/>
              <a:t> 11890-2</a:t>
            </a:r>
          </a:p>
          <a:p>
            <a:pPr marL="0" indent="0">
              <a:buNone/>
            </a:pPr>
            <a:endParaRPr lang="el-GR" altLang="el-GR" sz="2800" dirty="0"/>
          </a:p>
          <a:p>
            <a:pPr marL="0" indent="0">
              <a:buNone/>
            </a:pPr>
            <a:r>
              <a:rPr lang="el-GR" altLang="el-GR" sz="2800" dirty="0"/>
              <a:t>2</a:t>
            </a:r>
            <a:r>
              <a:rPr lang="el-GR" altLang="el-GR" sz="2800" dirty="0" smtClean="0"/>
              <a:t>. Περιεκτικότητα </a:t>
            </a:r>
            <a:r>
              <a:rPr lang="el-GR" altLang="el-GR" sz="2800" dirty="0"/>
              <a:t>σε </a:t>
            </a:r>
            <a:r>
              <a:rPr lang="en-US" altLang="el-GR" sz="2800" dirty="0"/>
              <a:t>V</a:t>
            </a:r>
            <a:r>
              <a:rPr lang="el-GR" altLang="el-GR" sz="2800" dirty="0"/>
              <a:t>.</a:t>
            </a:r>
            <a:r>
              <a:rPr lang="en-US" altLang="el-GR" sz="2800" dirty="0"/>
              <a:t>O</a:t>
            </a:r>
            <a:r>
              <a:rPr lang="el-GR" altLang="el-GR" sz="2800" dirty="0"/>
              <a:t>.</a:t>
            </a:r>
            <a:r>
              <a:rPr lang="en-US" altLang="el-GR" sz="2800" dirty="0"/>
              <a:t>C</a:t>
            </a:r>
            <a:r>
              <a:rPr lang="el-GR" altLang="el-GR" sz="2800" dirty="0"/>
              <a:t>.</a:t>
            </a:r>
            <a:r>
              <a:rPr lang="el-GR" altLang="el-GR" sz="2800" dirty="0" smtClean="0"/>
              <a:t> </a:t>
            </a:r>
            <a:r>
              <a:rPr lang="el-GR" altLang="el-GR" sz="2800" dirty="0"/>
              <a:t>για προϊόντα που περιέχουν   </a:t>
            </a:r>
            <a:r>
              <a:rPr lang="el-GR" altLang="el-GR" sz="2800" b="1" dirty="0"/>
              <a:t>αντιδρώντα αραιωτικά</a:t>
            </a:r>
            <a:r>
              <a:rPr lang="el-GR" altLang="el-GR" sz="2800" dirty="0"/>
              <a:t> </a:t>
            </a:r>
            <a:r>
              <a:rPr lang="el-GR" altLang="el-GR" sz="2800" dirty="0" smtClean="0"/>
              <a:t>(</a:t>
            </a:r>
            <a:r>
              <a:rPr lang="en-US" altLang="el-GR" sz="2800" dirty="0" smtClean="0"/>
              <a:t>reactive diluents</a:t>
            </a:r>
            <a:r>
              <a:rPr lang="el-GR" altLang="el-GR" sz="2800" dirty="0" smtClean="0"/>
              <a:t>) </a:t>
            </a:r>
            <a:r>
              <a:rPr lang="el-GR" altLang="el-GR" sz="2800" dirty="0"/>
              <a:t>κατά </a:t>
            </a:r>
            <a:r>
              <a:rPr lang="en-US" altLang="el-GR" sz="2800" dirty="0" smtClean="0"/>
              <a:t>ASTM D</a:t>
            </a:r>
            <a:r>
              <a:rPr lang="el-GR" altLang="el-GR" sz="2800" dirty="0" smtClean="0"/>
              <a:t>-2369</a:t>
            </a:r>
            <a:endParaRPr lang="el-GR" altLang="el-GR" sz="2800" dirty="0"/>
          </a:p>
          <a:p>
            <a:pPr lvl="1"/>
            <a:r>
              <a:rPr lang="el-GR" altLang="el-GR" sz="2400" dirty="0" smtClean="0"/>
              <a:t>Τα </a:t>
            </a:r>
            <a:r>
              <a:rPr lang="el-GR" altLang="el-GR" sz="2400" b="1" dirty="0"/>
              <a:t>αντιδρώντα</a:t>
            </a:r>
            <a:r>
              <a:rPr lang="el-GR" altLang="el-GR" sz="2400" dirty="0"/>
              <a:t> </a:t>
            </a:r>
            <a:r>
              <a:rPr lang="el-GR" altLang="el-GR" sz="2400" b="1" dirty="0"/>
              <a:t>αραιωτικά</a:t>
            </a:r>
            <a:r>
              <a:rPr lang="el-GR" altLang="el-GR" sz="2400" dirty="0"/>
              <a:t> είναι </a:t>
            </a:r>
            <a:r>
              <a:rPr lang="el-GR" altLang="el-GR" sz="2400" b="1" dirty="0"/>
              <a:t>οργανικοί διαλύτες</a:t>
            </a:r>
            <a:r>
              <a:rPr lang="el-GR" altLang="el-GR" sz="2400" dirty="0"/>
              <a:t> οι οποίοι αντιδρούν μεταξύ τους ή με την ρητίνη του χρώματος και τελικά ενσωματώνονται στο τελικό στεγνό φιλμ χρώματος. </a:t>
            </a:r>
            <a:endParaRPr lang="el-GR" altLang="el-GR" sz="2400" dirty="0" smtClean="0"/>
          </a:p>
          <a:p>
            <a:pPr lvl="1"/>
            <a:r>
              <a:rPr lang="el-GR" altLang="el-GR" sz="2400" dirty="0" smtClean="0"/>
              <a:t>Τα </a:t>
            </a:r>
            <a:r>
              <a:rPr lang="el-GR" altLang="el-GR" sz="2400" dirty="0"/>
              <a:t>αντιδρώντα αραιωτικά δεν λαμβάνονται υπόψη στον υπολογισμό των </a:t>
            </a:r>
            <a:r>
              <a:rPr lang="en-US" altLang="el-GR" sz="2400" dirty="0"/>
              <a:t>V</a:t>
            </a:r>
            <a:r>
              <a:rPr lang="el-GR" altLang="el-GR" sz="2400" dirty="0"/>
              <a:t>.</a:t>
            </a:r>
            <a:r>
              <a:rPr lang="en-US" altLang="el-GR" sz="2400" dirty="0"/>
              <a:t>O</a:t>
            </a:r>
            <a:r>
              <a:rPr lang="el-GR" altLang="el-GR" sz="2400" dirty="0"/>
              <a:t>.</a:t>
            </a:r>
            <a:r>
              <a:rPr lang="en-US" altLang="el-GR" sz="2400" dirty="0" smtClean="0"/>
              <a:t>C</a:t>
            </a:r>
            <a:r>
              <a:rPr lang="el-GR" altLang="el-GR" sz="2400" dirty="0" smtClean="0"/>
              <a:t>.</a:t>
            </a:r>
            <a:endParaRPr lang="el-GR" altLang="el-GR" b="1" dirty="0"/>
          </a:p>
          <a:p>
            <a:pPr marL="400050" lvl="1" indent="0">
              <a:spcAft>
                <a:spcPts val="1200"/>
              </a:spcAft>
              <a:buNone/>
            </a:pPr>
            <a:endParaRPr lang="el-GR" altLang="el-GR" dirty="0"/>
          </a:p>
          <a:p>
            <a:pPr marL="0" indent="0">
              <a:spcAft>
                <a:spcPts val="1200"/>
              </a:spcAft>
              <a:buNone/>
            </a:pPr>
            <a:endParaRPr lang="el-GR" altLang="el-GR" sz="2600" dirty="0"/>
          </a:p>
          <a:p>
            <a:pPr marL="0" indent="0">
              <a:spcAft>
                <a:spcPts val="1200"/>
              </a:spcAft>
              <a:buNone/>
            </a:pPr>
            <a:endParaRPr lang="el-GR" altLang="el-GR" dirty="0"/>
          </a:p>
          <a:p>
            <a:pPr>
              <a:spcAft>
                <a:spcPts val="1200"/>
              </a:spcAft>
            </a:pPr>
            <a:endParaRPr lang="en-US" dirty="0"/>
          </a:p>
        </p:txBody>
      </p:sp>
      <p:pic>
        <p:nvPicPr>
          <p:cNvPr id="7" name="Εικόνα 1" descr="Εικονίδιο μετάβασης στα Περιεχόμενα.">
            <a:hlinkClick r:id="rId7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2" name="Θέση υποσέλιδου 1" descr=".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1835696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l-GR" sz="1400" dirty="0"/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prstClr val="black"/>
                </a:solidFill>
              </a:rPr>
              <a:pPr/>
              <a:t>21</a:t>
            </a:fld>
            <a:endParaRPr lang="el-GR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568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Rectangle 2"/>
          <p:cNvSpPr/>
          <p:nvPr/>
        </p:nvSpPr>
        <p:spPr>
          <a:xfrm>
            <a:off x="4977434" y="4653136"/>
            <a:ext cx="32426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l-G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</a:t>
            </a:r>
            <a:r>
              <a:rPr lang="el-G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«Χρήστος Μέγας»</a:t>
            </a:r>
            <a:endParaRPr lang="el-G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Εικόνα 1" descr=" Λογότυπο για Άδειες χρήσης Creative Commons, B Y, S A. ">
            <a:hlinkClick r:id="rId4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6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8768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</a:t>
            </a:r>
            <a:r>
              <a:rPr lang="el-GR" sz="2000">
                <a:solidFill>
                  <a:prstClr val="black"/>
                </a:solidFill>
                <a:latin typeface="Calibri" panose="020F0502020204030204" pitchFamily="34" charset="0"/>
              </a:rPr>
              <a:t>μόνο </a:t>
            </a:r>
            <a:r>
              <a:rPr lang="el-GR" sz="2000" smtClean="0">
                <a:solidFill>
                  <a:prstClr val="black"/>
                </a:solidFill>
                <a:latin typeface="Calibri" panose="020F0502020204030204" pitchFamily="34" charset="0"/>
              </a:rPr>
              <a:t>την 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738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l-GR" altLang="el-GR" b="1" dirty="0" smtClean="0"/>
              <a:t>Σκοποί ενότητας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rtlCol="0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1</a:t>
            </a:r>
            <a:r>
              <a:rPr lang="el-GR" sz="2800" dirty="0" smtClean="0"/>
              <a:t>.</a:t>
            </a:r>
            <a:r>
              <a:rPr lang="en-US" sz="2800" dirty="0" smtClean="0"/>
              <a:t> 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l-GR" dirty="0" smtClean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2195736" y="6356350"/>
            <a:ext cx="4464496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2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AF2AC6-652D-4AD1-A671-8B499591D49C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4686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Περιεχόμενα ενότητας</a:t>
            </a:r>
          </a:p>
        </p:txBody>
      </p:sp>
      <p:sp>
        <p:nvSpPr>
          <p:cNvPr id="4" name="Θέση περιεχομένου 1">
            <a:hlinkClick r:id="rId10" action="ppaction://hlinksldjump" tooltip="Μετάβαση στη Διαφάνεια 6"/>
          </p:cNvPr>
          <p:cNvSpPr/>
          <p:nvPr>
            <p:custDataLst>
              <p:tags r:id="rId3"/>
            </p:custDataLst>
          </p:nvPr>
        </p:nvSpPr>
        <p:spPr>
          <a:xfrm>
            <a:off x="809625" y="223520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u="sng" dirty="0" smtClean="0">
                <a:solidFill>
                  <a:srgbClr val="0070C0"/>
                </a:solidFill>
                <a:hlinkClick r:id="rId10" action="ppaction://hlinksldjump"/>
              </a:rPr>
              <a:t>1. Αντιπυρικές Επικαλύψεις</a:t>
            </a:r>
            <a:endParaRPr lang="el-GR" i="1" u="sng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" action="ppaction://noaction"/>
          </p:cNvPr>
          <p:cNvSpPr/>
          <p:nvPr>
            <p:custDataLst>
              <p:tags r:id="rId4"/>
            </p:custDataLst>
          </p:nvPr>
        </p:nvSpPr>
        <p:spPr>
          <a:xfrm>
            <a:off x="820195" y="2758593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 smtClean="0">
                <a:solidFill>
                  <a:srgbClr val="0070C0"/>
                </a:solidFill>
                <a:hlinkClick r:id="rId11" action="ppaction://hlinksldjump"/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  <a:hlinkClick r:id="rId11" action="ppaction://hlinksldjump"/>
              </a:rPr>
              <a:t>. Χρώματα επιβραδυντικά φλόγας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7" name="Θέση περιεχομένου 3">
            <a:hlinkClick r:id="" action="ppaction://noaction"/>
          </p:cNvPr>
          <p:cNvSpPr/>
          <p:nvPr>
            <p:custDataLst>
              <p:tags r:id="rId5"/>
            </p:custDataLst>
          </p:nvPr>
        </p:nvSpPr>
        <p:spPr>
          <a:xfrm>
            <a:off x="809625" y="3281743"/>
            <a:ext cx="7507288" cy="5072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dirty="0" smtClean="0">
                <a:solidFill>
                  <a:srgbClr val="0070C0"/>
                </a:solidFill>
                <a:hlinkClick r:id="rId12" action="ppaction://hlinksldjump"/>
              </a:rPr>
              <a:t>3. Τρόποι βαφής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9" name="Θέση περιεχομένου 3">
            <a:hlinkClick r:id="" action="ppaction://noaction"/>
          </p:cNvPr>
          <p:cNvSpPr/>
          <p:nvPr>
            <p:custDataLst>
              <p:tags r:id="rId6"/>
            </p:custDataLst>
          </p:nvPr>
        </p:nvSpPr>
        <p:spPr>
          <a:xfrm>
            <a:off x="806190" y="3789040"/>
            <a:ext cx="7507288" cy="5072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dirty="0" smtClean="0">
                <a:solidFill>
                  <a:srgbClr val="0070C0"/>
                </a:solidFill>
                <a:hlinkClick r:id="rId13" action="ppaction://hlinksldjump"/>
              </a:rPr>
              <a:t>4. Πτητικές οργανικές ενώσεις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1907704" y="6356350"/>
            <a:ext cx="4824536" cy="365125"/>
          </a:xfrm>
        </p:spPr>
        <p:txBody>
          <a:bodyPr/>
          <a:lstStyle/>
          <a:p>
            <a:r>
              <a:rPr lang="el-GR" sz="1400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53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9E2987-2DF3-4883-B675-0E329C0F7C88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841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Αντιπυρικές Επικαλύψεις</a:t>
            </a:r>
            <a:endParaRPr lang="el-GR" sz="3200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268760"/>
            <a:ext cx="8229600" cy="511256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l-GR" sz="2800" dirty="0" smtClean="0"/>
              <a:t>Τα </a:t>
            </a:r>
            <a:r>
              <a:rPr lang="el-GR" sz="2800" b="1" dirty="0"/>
              <a:t>σκληρά ξύλα έχουν μεγαλύτερη </a:t>
            </a:r>
            <a:r>
              <a:rPr lang="el-GR" sz="2800" b="1" dirty="0" smtClean="0"/>
              <a:t>αντοχή</a:t>
            </a:r>
            <a:r>
              <a:rPr lang="el-GR" sz="2800" dirty="0" smtClean="0"/>
              <a:t> </a:t>
            </a:r>
            <a:r>
              <a:rPr lang="el-GR" sz="2800" dirty="0"/>
              <a:t>στη φωτιά από τα ξύλα που προέρχονται από ρητινώδεις </a:t>
            </a:r>
            <a:r>
              <a:rPr lang="el-GR" sz="2800" dirty="0" smtClean="0"/>
              <a:t>κορμούς.</a:t>
            </a:r>
            <a:endParaRPr lang="el-GR" sz="2800" dirty="0"/>
          </a:p>
          <a:p>
            <a:pPr>
              <a:spcAft>
                <a:spcPts val="600"/>
              </a:spcAft>
            </a:pPr>
            <a:r>
              <a:rPr lang="el-GR" sz="2800" dirty="0" smtClean="0"/>
              <a:t>Ορισμένα </a:t>
            </a:r>
            <a:r>
              <a:rPr lang="el-GR" sz="2800" dirty="0"/>
              <a:t>ξύλα όπως το </a:t>
            </a:r>
            <a:r>
              <a:rPr lang="en-US" sz="2800" b="1" dirty="0" err="1" smtClean="0"/>
              <a:t>iroko</a:t>
            </a:r>
            <a:r>
              <a:rPr lang="el-GR" sz="2800" b="1" dirty="0" smtClean="0"/>
              <a:t>, </a:t>
            </a:r>
            <a:r>
              <a:rPr lang="el-GR" sz="2800" b="1" dirty="0"/>
              <a:t>η βελανιδιά  και το τικ</a:t>
            </a:r>
            <a:r>
              <a:rPr lang="el-GR" sz="2800" dirty="0" smtClean="0"/>
              <a:t>, </a:t>
            </a:r>
            <a:r>
              <a:rPr lang="el-GR" sz="2800" dirty="0"/>
              <a:t>δεν παίρνουν εύκολα φωτιά και </a:t>
            </a:r>
            <a:r>
              <a:rPr lang="el-GR" sz="2800" dirty="0" smtClean="0"/>
              <a:t>χρησιμοποιούνται ιδιαίτερα </a:t>
            </a:r>
            <a:r>
              <a:rPr lang="el-GR" sz="2800" dirty="0"/>
              <a:t>για  αντιπυρικές πόρτες.</a:t>
            </a:r>
          </a:p>
          <a:p>
            <a:pPr>
              <a:spcAft>
                <a:spcPts val="600"/>
              </a:spcAft>
            </a:pPr>
            <a:r>
              <a:rPr lang="el-GR" sz="2800" dirty="0" smtClean="0"/>
              <a:t>Ο </a:t>
            </a:r>
            <a:r>
              <a:rPr lang="el-GR" sz="2800" dirty="0"/>
              <a:t>εμποτισμός του ξύλου με άλατα μεγαλώνει την αντοχή του στη </a:t>
            </a:r>
            <a:r>
              <a:rPr lang="el-GR" sz="2800" dirty="0" smtClean="0"/>
              <a:t>φωτιά, και </a:t>
            </a:r>
            <a:r>
              <a:rPr lang="el-GR" sz="2800" dirty="0"/>
              <a:t>αν ανάψει, δεν προχωρεί πάρα πέρα. Απανθρακώνεται όμως σε θερμοκρασίες 150-2000 ºc.</a:t>
            </a:r>
            <a:endParaRPr lang="el-GR" sz="2800" dirty="0" smtClean="0"/>
          </a:p>
          <a:p>
            <a:pPr marL="857250" lvl="1" indent="-457200">
              <a:buFont typeface="Wingdings" panose="05000000000000000000" pitchFamily="2" charset="2"/>
              <a:buChar char="§"/>
            </a:pPr>
            <a:endParaRPr lang="el-GR" dirty="0" smtClean="0"/>
          </a:p>
          <a:p>
            <a:pPr marL="400050" lvl="1" indent="0"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608512" cy="365125"/>
          </a:xfrm>
        </p:spPr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6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429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Τύποι Αντιπυρικών Επικαλύψεων</a:t>
            </a:r>
            <a:endParaRPr lang="el-GR" sz="3200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268760"/>
            <a:ext cx="8229600" cy="511256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l-GR" sz="2800" dirty="0"/>
              <a:t>Ανάλογα </a:t>
            </a:r>
            <a:r>
              <a:rPr lang="el-GR" sz="2800" b="1" dirty="0"/>
              <a:t>με την αντίδρασή τους στη </a:t>
            </a:r>
            <a:r>
              <a:rPr lang="el-GR" sz="2800" b="1" dirty="0" smtClean="0"/>
              <a:t>φωτιά διακρίνονται </a:t>
            </a:r>
            <a:r>
              <a:rPr lang="el-GR" sz="2800" dirty="0"/>
              <a:t>δύο τύποι αντιπυρικών επικαλύψεων</a:t>
            </a:r>
            <a:r>
              <a:rPr lang="he-IL" sz="2800" dirty="0"/>
              <a:t>׃</a:t>
            </a:r>
          </a:p>
          <a:p>
            <a:pPr marL="400050" lvl="1" indent="0">
              <a:spcAft>
                <a:spcPts val="600"/>
              </a:spcAft>
              <a:buNone/>
            </a:pPr>
            <a:r>
              <a:rPr lang="el-GR" b="1" dirty="0" smtClean="0"/>
              <a:t>α) Χρώματα επιβραδυντικά φλόγας</a:t>
            </a:r>
          </a:p>
          <a:p>
            <a:pPr marL="400050" lvl="1" indent="0">
              <a:spcAft>
                <a:spcPts val="600"/>
              </a:spcAft>
              <a:buNone/>
            </a:pPr>
            <a:r>
              <a:rPr lang="el-GR" b="1" dirty="0" smtClean="0"/>
              <a:t>β)</a:t>
            </a:r>
            <a:r>
              <a:rPr lang="el-GR" dirty="0" smtClean="0"/>
              <a:t> </a:t>
            </a:r>
            <a:r>
              <a:rPr lang="el-GR" b="1" dirty="0" smtClean="0"/>
              <a:t>Χρώματα επιβραδυντικά φλόγας με διόγκωση</a:t>
            </a:r>
          </a:p>
          <a:p>
            <a:pPr>
              <a:spcAft>
                <a:spcPts val="600"/>
              </a:spcAft>
            </a:pPr>
            <a:endParaRPr lang="el-GR" sz="2800" dirty="0" smtClean="0"/>
          </a:p>
          <a:p>
            <a:pPr marL="857250" lvl="1" indent="-457200">
              <a:buFont typeface="Wingdings" panose="05000000000000000000" pitchFamily="2" charset="2"/>
              <a:buChar char="§"/>
            </a:pPr>
            <a:endParaRPr lang="el-GR" dirty="0" smtClean="0"/>
          </a:p>
          <a:p>
            <a:pPr marL="400050" lvl="1" indent="0"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pic>
        <p:nvPicPr>
          <p:cNvPr id="6" name="Εικόνα 1" descr="Εικονίδιο μετάβασης στα Περιεχόμενα.">
            <a:hlinkClick r:id="rId5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267744" y="6356350"/>
            <a:ext cx="4896544" cy="365125"/>
          </a:xfrm>
        </p:spPr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7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659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Α. Χρώματα </a:t>
            </a:r>
            <a:r>
              <a:rPr lang="el-GR" sz="3200" b="1" dirty="0"/>
              <a:t>επιβραδυντικά </a:t>
            </a:r>
            <a:r>
              <a:rPr lang="el-GR" sz="3200" b="1" dirty="0" smtClean="0"/>
              <a:t>φλόγας </a:t>
            </a:r>
            <a:endParaRPr lang="el-GR" sz="3200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268760"/>
            <a:ext cx="8229600" cy="511256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l-GR" sz="2800" dirty="0"/>
              <a:t>Τα χρώματα επιβραδυντικά φλόγας  </a:t>
            </a:r>
            <a:r>
              <a:rPr lang="el-GR" sz="2800" dirty="0" smtClean="0"/>
              <a:t>είναι </a:t>
            </a:r>
            <a:r>
              <a:rPr lang="el-GR" sz="2800" dirty="0"/>
              <a:t>χρώματα τα οποία με κάποιο τρόπο </a:t>
            </a:r>
            <a:r>
              <a:rPr lang="el-GR" sz="2800" b="1" dirty="0"/>
              <a:t>ελκύουν κατά την καύση αέρια</a:t>
            </a:r>
            <a:r>
              <a:rPr lang="el-GR" sz="2800" dirty="0"/>
              <a:t> τα οποία </a:t>
            </a:r>
            <a:endParaRPr lang="el-GR" sz="2800" dirty="0" smtClean="0"/>
          </a:p>
          <a:p>
            <a:pPr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2400" b="1" dirty="0" smtClean="0"/>
              <a:t>αραιώνουν</a:t>
            </a:r>
            <a:r>
              <a:rPr lang="el-GR" sz="2400" dirty="0" smtClean="0"/>
              <a:t> </a:t>
            </a:r>
            <a:r>
              <a:rPr lang="el-GR" sz="2400" dirty="0"/>
              <a:t>ή </a:t>
            </a:r>
            <a:endParaRPr lang="el-GR" sz="2400" dirty="0" smtClean="0"/>
          </a:p>
          <a:p>
            <a:pPr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2400" b="1" dirty="0" smtClean="0"/>
              <a:t>απομονώνουν</a:t>
            </a:r>
            <a:r>
              <a:rPr lang="el-GR" sz="2400" dirty="0" smtClean="0"/>
              <a:t> </a:t>
            </a:r>
            <a:r>
              <a:rPr lang="el-GR" sz="2400" dirty="0"/>
              <a:t>το </a:t>
            </a:r>
            <a:r>
              <a:rPr lang="el-GR" sz="2400" b="1" dirty="0"/>
              <a:t>οξυγόνο</a:t>
            </a:r>
            <a:r>
              <a:rPr lang="el-GR" sz="2400" dirty="0"/>
              <a:t> </a:t>
            </a:r>
            <a:endParaRPr lang="el-GR" sz="2400" dirty="0" smtClean="0"/>
          </a:p>
          <a:p>
            <a:pPr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2400" dirty="0" smtClean="0"/>
              <a:t>και</a:t>
            </a:r>
            <a:r>
              <a:rPr lang="el-GR" sz="2400" b="1" dirty="0" smtClean="0"/>
              <a:t> </a:t>
            </a:r>
            <a:r>
              <a:rPr lang="el-GR" sz="2400" b="1" dirty="0"/>
              <a:t>παρεμποδίζουν την μετάδοση </a:t>
            </a:r>
            <a:r>
              <a:rPr lang="el-GR" sz="2400" dirty="0"/>
              <a:t>της φλόγας, κυρίως κατά την επιφάνεια </a:t>
            </a:r>
            <a:endParaRPr lang="el-GR" sz="2400" dirty="0" smtClean="0"/>
          </a:p>
          <a:p>
            <a:pPr lvl="1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2400" dirty="0" smtClean="0"/>
              <a:t>ή </a:t>
            </a:r>
            <a:r>
              <a:rPr lang="el-GR" sz="2400" dirty="0"/>
              <a:t>και </a:t>
            </a:r>
            <a:r>
              <a:rPr lang="el-GR" sz="2400" b="1" dirty="0"/>
              <a:t>ευνοούν τον σχηματισμό άνθρακα</a:t>
            </a:r>
            <a:r>
              <a:rPr lang="el-GR" sz="2400" dirty="0"/>
              <a:t> και άλλων αδρανών υλικών </a:t>
            </a:r>
            <a:endParaRPr lang="el-GR" sz="2400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el-GR" sz="2800" dirty="0" smtClean="0"/>
              <a:t>και </a:t>
            </a:r>
            <a:r>
              <a:rPr lang="el-GR" sz="2800" b="1" dirty="0"/>
              <a:t>επιβραδύνουν την καύση.</a:t>
            </a:r>
          </a:p>
          <a:p>
            <a:pPr marL="0" indent="0">
              <a:spcAft>
                <a:spcPts val="600"/>
              </a:spcAft>
              <a:buNone/>
            </a:pPr>
            <a:endParaRPr lang="el-GR" b="1" dirty="0" smtClean="0"/>
          </a:p>
          <a:p>
            <a:pPr>
              <a:spcAft>
                <a:spcPts val="600"/>
              </a:spcAft>
            </a:pPr>
            <a:endParaRPr lang="el-GR" sz="2800" dirty="0" smtClean="0"/>
          </a:p>
          <a:p>
            <a:pPr marL="857250" lvl="1" indent="-457200">
              <a:buFont typeface="Wingdings" panose="05000000000000000000" pitchFamily="2" charset="2"/>
              <a:buChar char="§"/>
            </a:pPr>
            <a:endParaRPr lang="el-GR" dirty="0" smtClean="0"/>
          </a:p>
          <a:p>
            <a:pPr marL="400050" lvl="1" indent="0"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979712" y="6356350"/>
            <a:ext cx="5184576" cy="365125"/>
          </a:xfrm>
        </p:spPr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8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595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457200" y="116632"/>
            <a:ext cx="8229600" cy="1368152"/>
          </a:xfrm>
        </p:spPr>
        <p:txBody>
          <a:bodyPr>
            <a:normAutofit/>
          </a:bodyPr>
          <a:lstStyle/>
          <a:p>
            <a:r>
              <a:rPr lang="el-GR" sz="3200" b="1" dirty="0"/>
              <a:t>Β</a:t>
            </a:r>
            <a:r>
              <a:rPr lang="el-GR" sz="3200" b="1" dirty="0" smtClean="0"/>
              <a:t>. Χρώματα </a:t>
            </a:r>
            <a:r>
              <a:rPr lang="el-GR" sz="3200" b="1" dirty="0"/>
              <a:t>επιβραδυντικά </a:t>
            </a:r>
            <a:r>
              <a:rPr lang="el-GR" sz="3200" b="1" dirty="0" smtClean="0"/>
              <a:t>φλόγας με διόγκωση</a:t>
            </a:r>
            <a:endParaRPr lang="el-GR" sz="3200" b="1" dirty="0"/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457200" y="1268760"/>
            <a:ext cx="8229600" cy="511256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l-GR" sz="2600" dirty="0"/>
              <a:t>Τα χρώματα επιβραδυντικά φλόγας με  διόγκωση,  τα  οποία </a:t>
            </a:r>
            <a:r>
              <a:rPr lang="el-GR" sz="2600" b="1" dirty="0"/>
              <a:t>με τη θέρμανση διογκώνονται</a:t>
            </a:r>
            <a:r>
              <a:rPr lang="el-GR" sz="2600" dirty="0"/>
              <a:t>, δημιουργώντας ένα </a:t>
            </a:r>
            <a:r>
              <a:rPr lang="el-GR" sz="2600" dirty="0" err="1"/>
              <a:t>πολυκυτταρικό</a:t>
            </a:r>
            <a:r>
              <a:rPr lang="el-GR" sz="2600" dirty="0"/>
              <a:t> στρώμα που είναι </a:t>
            </a:r>
            <a:r>
              <a:rPr lang="el-GR" sz="2600" b="1" dirty="0"/>
              <a:t>θερμομονωτικό</a:t>
            </a:r>
            <a:r>
              <a:rPr lang="el-GR" sz="2600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el-GR" altLang="el-GR" sz="2600" dirty="0"/>
              <a:t>Με τον τρόπο αυτό προστατεύονται οι </a:t>
            </a:r>
            <a:r>
              <a:rPr lang="el-GR" altLang="el-GR" sz="2600" b="1" dirty="0" err="1"/>
              <a:t>σιδηροκατασκευές</a:t>
            </a:r>
            <a:r>
              <a:rPr lang="el-GR" altLang="el-GR" sz="2600" dirty="0"/>
              <a:t> από την υπερβολική αύξηση της θερμοκρασίας ώστε να κρατήσουν τις </a:t>
            </a:r>
            <a:r>
              <a:rPr lang="el-GR" altLang="el-GR" sz="2600" b="1" dirty="0"/>
              <a:t>μηχανικές τους ιδιότητες </a:t>
            </a:r>
            <a:r>
              <a:rPr lang="el-GR" altLang="el-GR" sz="2600" dirty="0"/>
              <a:t>για κάποιο καθορισμένο χρονικό διάστημα</a:t>
            </a:r>
            <a:r>
              <a:rPr lang="el-GR" altLang="el-GR" sz="2600" dirty="0" smtClean="0"/>
              <a:t>.</a:t>
            </a:r>
          </a:p>
          <a:p>
            <a:pPr>
              <a:spcAft>
                <a:spcPts val="600"/>
              </a:spcAft>
            </a:pPr>
            <a:r>
              <a:rPr lang="el-GR" altLang="el-GR" sz="2600" dirty="0"/>
              <a:t>Με τα χρώματα αυτά </a:t>
            </a:r>
            <a:r>
              <a:rPr lang="el-GR" altLang="el-GR" sz="2600" b="1" dirty="0"/>
              <a:t>προστατεύονται και άλλα δομικά υλικά</a:t>
            </a:r>
            <a:r>
              <a:rPr lang="el-GR" altLang="el-GR" sz="2600" dirty="0"/>
              <a:t> όπως τοίχοι,</a:t>
            </a:r>
            <a:r>
              <a:rPr lang="en-US" altLang="el-GR" sz="2600" dirty="0"/>
              <a:t> </a:t>
            </a:r>
            <a:r>
              <a:rPr lang="el-GR" altLang="el-GR" sz="2600" dirty="0"/>
              <a:t>πόρτες διαχωριστικά χώρου </a:t>
            </a:r>
            <a:r>
              <a:rPr lang="el-GR" altLang="el-GR" sz="2600" dirty="0" err="1"/>
              <a:t>κ.λ.π</a:t>
            </a:r>
            <a:r>
              <a:rPr lang="en-US" altLang="el-GR" sz="2600" dirty="0"/>
              <a:t>.</a:t>
            </a:r>
            <a:r>
              <a:rPr lang="el-GR" altLang="el-GR" sz="2600" dirty="0"/>
              <a:t>,</a:t>
            </a:r>
            <a:r>
              <a:rPr lang="en-US" altLang="el-GR" sz="2600" dirty="0"/>
              <a:t> </a:t>
            </a:r>
            <a:r>
              <a:rPr lang="el-GR" altLang="el-GR" sz="2600" dirty="0"/>
              <a:t>εφαρμόζονται πάνω στο αστάρι το οποίο να είναι συμβατό με το σύστημα ή</a:t>
            </a:r>
            <a:r>
              <a:rPr lang="en-US" altLang="el-GR" sz="2600" dirty="0"/>
              <a:t> </a:t>
            </a:r>
            <a:r>
              <a:rPr lang="el-GR" altLang="el-GR" sz="2600" dirty="0"/>
              <a:t>να παραμείνουν σαν τελική στρώση.</a:t>
            </a:r>
          </a:p>
          <a:p>
            <a:pPr marL="0" indent="0">
              <a:spcAft>
                <a:spcPts val="600"/>
              </a:spcAft>
              <a:buNone/>
            </a:pPr>
            <a:endParaRPr lang="el-GR" sz="2800" b="1" dirty="0"/>
          </a:p>
          <a:p>
            <a:pPr marL="0" indent="0">
              <a:spcAft>
                <a:spcPts val="600"/>
              </a:spcAft>
              <a:buNone/>
            </a:pPr>
            <a:endParaRPr lang="el-GR" b="1" dirty="0" smtClean="0"/>
          </a:p>
          <a:p>
            <a:pPr>
              <a:spcAft>
                <a:spcPts val="600"/>
              </a:spcAft>
            </a:pPr>
            <a:endParaRPr lang="el-GR" sz="2800" dirty="0" smtClean="0"/>
          </a:p>
          <a:p>
            <a:pPr marL="857250" lvl="1" indent="-457200">
              <a:buFont typeface="Wingdings" panose="05000000000000000000" pitchFamily="2" charset="2"/>
              <a:buChar char="§"/>
            </a:pPr>
            <a:endParaRPr lang="el-GR" dirty="0" smtClean="0"/>
          </a:p>
          <a:p>
            <a:pPr marL="400050" lvl="1" indent="0"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pic>
        <p:nvPicPr>
          <p:cNvPr id="6" name="Εικόνα 1" descr="Εικονίδιο μετάβασης στα Περιεχόμενα.">
            <a:hlinkClick r:id="rId5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89930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5040560" cy="365125"/>
          </a:xfrm>
        </p:spPr>
        <p:txBody>
          <a:bodyPr/>
          <a:lstStyle/>
          <a:p>
            <a:r>
              <a:rPr lang="el-GR" dirty="0">
                <a:solidFill>
                  <a:schemeClr val="tx1"/>
                </a:solidFill>
              </a:rPr>
              <a:t>Αντιπυρικές επικαλύψεις – Πτητικές οργανικές ενώσεις.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9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5378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7/2/2014 11:51:50 π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7,9,8,6153,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051,3,9,8,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6,2,3,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3,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6,2,3,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9,17,2,3,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1026,3077,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3,7,2,6,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7,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 t r u e < / C h e c k T e x t S i z e >  
     < C h e c k S c r e e n T i p > f a l s e < / C h e c k S c r e e n T i p >  
     < S h o w S h a p e N a m e C o l u m n > f a l s e < / S h o w S h a p e N a m e C o l u m n >  
     < S h o w I s s u e D e s c r i p t i o n > f a l s e 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B3BBE6E9-1098-4D99-BCA8-F0E6B02EF59B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1366</Words>
  <Application>Microsoft Office PowerPoint</Application>
  <PresentationFormat>On-screen Show (4:3)</PresentationFormat>
  <Paragraphs>195</Paragraphs>
  <Slides>22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Επεξεργασία – Φινίρισμα Επιφανειών</vt:lpstr>
      <vt:lpstr>Άδειες χρήσης </vt:lpstr>
      <vt:lpstr>Χρηματοδότηση </vt:lpstr>
      <vt:lpstr>Σκοποί ενότητας </vt:lpstr>
      <vt:lpstr>Περιεχόμενα ενότητας</vt:lpstr>
      <vt:lpstr>Αντιπυρικές Επικαλύψεις</vt:lpstr>
      <vt:lpstr>Τύποι Αντιπυρικών Επικαλύψεων</vt:lpstr>
      <vt:lpstr>Α. Χρώματα επιβραδυντικά φλόγας </vt:lpstr>
      <vt:lpstr>Β. Χρώματα επιβραδυντικά φλόγας με διόγκωση</vt:lpstr>
      <vt:lpstr>Τρόποι Βαφής</vt:lpstr>
      <vt:lpstr>Πτητικές Οργανικές Ενώσεις (Π.Ο.Ε.) </vt:lpstr>
      <vt:lpstr>Εισαγωγή – ιστορικό των V.O.C.</vt:lpstr>
      <vt:lpstr>Ευρωπαϊκά μέτρα</vt:lpstr>
      <vt:lpstr>Τομείς εφαρμογής</vt:lpstr>
      <vt:lpstr>Τι είναι οι πτητικές οργανικές ενώσεις (V.O.C)</vt:lpstr>
      <vt:lpstr>Ορισμοί του V.O.C (1/2)</vt:lpstr>
      <vt:lpstr>Ορισμοί του V.O.C - Τελικός ορισμός (2/2)</vt:lpstr>
      <vt:lpstr>Ομάδα Α: Προϊόντα Παραρτήματος Ι</vt:lpstr>
      <vt:lpstr>Ομάδα Β: Προϊόντα μη συμμορφούμενα με το Παράρτημα Ι</vt:lpstr>
      <vt:lpstr>Ομάδα Γ: Προϊόντα εκτός του πεδίου εφαρμογής της Οδηγίας 32/2004</vt:lpstr>
      <vt:lpstr>Προβλεπόμενες Μέθοδοι Ελέγχου</vt:lpstr>
      <vt:lpstr>Τέλος ενότητας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</dc:creator>
  <cp:lastModifiedBy>chris</cp:lastModifiedBy>
  <cp:revision>20</cp:revision>
  <dcterms:created xsi:type="dcterms:W3CDTF">2014-02-06T11:30:46Z</dcterms:created>
  <dcterms:modified xsi:type="dcterms:W3CDTF">2014-02-11T10:26:54Z</dcterms:modified>
</cp:coreProperties>
</file>