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7"/>
  </p:notesMasterIdLst>
  <p:sldIdLst>
    <p:sldId id="257" r:id="rId3"/>
    <p:sldId id="258" r:id="rId4"/>
    <p:sldId id="324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25" r:id="rId46"/>
  </p:sldIdLst>
  <p:sldSz cx="9144000" cy="6858000" type="screen4x3"/>
  <p:notesSz cx="6858000" cy="9144000"/>
  <p:custDataLst>
    <p:tags r:id="rId48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Pet" initials="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663300"/>
    <a:srgbClr val="66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7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C097-04B7-44E1-9968-25C5DB2563B3}" type="datetimeFigureOut">
              <a:rPr lang="el-GR" smtClean="0"/>
              <a:pPr/>
              <a:t>16/3/2016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EBB63-910B-484B-BBB9-ECB9018BB6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CCA508-3B63-4BA9-93AF-AA2EFF565143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6342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310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4960B0-0D04-4B86-928E-8450C3981C16}" type="slidenum">
              <a:rPr lang="el-GR" altLang="el-GR" smtClean="0"/>
              <a:pPr eaLnBrk="1" hangingPunct="1"/>
              <a:t>13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321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E7DE5F-47B1-4379-B469-8601E05A0D00}" type="slidenum">
              <a:rPr lang="en-GB" altLang="el-GR" smtClean="0"/>
              <a:pPr eaLnBrk="1" hangingPunct="1"/>
              <a:t>14</a:t>
            </a:fld>
            <a:endParaRPr lang="en-GB" altLang="el-G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C14C8B-F9F7-4D16-A337-1F34C42FD7E9}" type="slidenum">
              <a:rPr lang="el-GR" altLang="el-GR" smtClean="0"/>
              <a:pPr eaLnBrk="1" hangingPunct="1"/>
              <a:t>15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0DE459-BD81-4C13-BFE4-1808CAAA4B34}" type="slidenum">
              <a:rPr lang="en-GB" altLang="el-GR" smtClean="0"/>
              <a:pPr eaLnBrk="1" hangingPunct="1"/>
              <a:t>16</a:t>
            </a:fld>
            <a:endParaRPr lang="en-GB" altLang="el-G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51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351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F23ED4-21E2-4191-A550-29986C74CCAB}" type="slidenum">
              <a:rPr lang="el-GR" altLang="el-GR" smtClean="0"/>
              <a:pPr eaLnBrk="1" hangingPunct="1"/>
              <a:t>17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>
              <a:defRPr/>
            </a:pPr>
            <a:r>
              <a:rPr lang="en-US" dirty="0" smtClean="0"/>
              <a:t>Resource Planning - Full Time Employees, Professional Services, Cost, and Contingency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i="1" dirty="0" smtClean="0"/>
              <a:t>Resource Planning </a:t>
            </a:r>
            <a:r>
              <a:rPr lang="en-US" dirty="0" smtClean="0"/>
              <a:t>- The physical resources required (people, equipment, materials) and what quantities are necessary for the project</a:t>
            </a:r>
          </a:p>
          <a:p>
            <a:pPr lvl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b="1" i="1" dirty="0" smtClean="0"/>
              <a:t>Budget </a:t>
            </a:r>
          </a:p>
          <a:p>
            <a:pPr lvl="2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dirty="0" smtClean="0"/>
              <a:t>Budget estimates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Baseline estimates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Project Actuals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D34519-71D4-47A5-AAE6-5AB7F9C75E17}" type="slidenum">
              <a:rPr lang="fr-CA" altLang="el-GR" smtClean="0"/>
              <a:pPr eaLnBrk="1" hangingPunct="1"/>
              <a:t>18</a:t>
            </a:fld>
            <a:endParaRPr lang="fr-CA" altLang="el-G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372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55F49B-525D-44FA-9FF2-1EFA631F56A5}" type="slidenum">
              <a:rPr lang="en-GB" altLang="el-GR" smtClean="0"/>
              <a:pPr eaLnBrk="1" hangingPunct="1"/>
              <a:t>19</a:t>
            </a:fld>
            <a:endParaRPr lang="en-GB" altLang="el-G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382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C827A0-CDE0-488F-9A4A-0B9E017E98F3}" type="slidenum">
              <a:rPr lang="el-GR" altLang="el-GR" smtClean="0"/>
              <a:pPr eaLnBrk="1" hangingPunct="1"/>
              <a:t>20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What is Quality - conformance to requirements’ - Crosby </a:t>
            </a:r>
          </a:p>
          <a:p>
            <a:pPr>
              <a:defRPr/>
            </a:pPr>
            <a:r>
              <a:rPr lang="en-US" dirty="0" smtClean="0"/>
              <a:t>‘fitness for use’ - Juran </a:t>
            </a:r>
          </a:p>
          <a:p>
            <a:pPr>
              <a:defRPr/>
            </a:pPr>
            <a:r>
              <a:rPr lang="en-US" dirty="0" smtClean="0"/>
              <a:t>‘the totality of characteristics of an entity that bear on its ability to satisfy stated and implied need’ - ISO 8402:1994 </a:t>
            </a:r>
          </a:p>
          <a:p>
            <a:pPr>
              <a:defRPr/>
            </a:pPr>
            <a:endParaRPr lang="en-US" dirty="0" smtClean="0"/>
          </a:p>
          <a:p>
            <a:pPr marL="228555" indent="-228555">
              <a:buFontTx/>
              <a:buAutoNum type="arabicPeriod"/>
              <a:defRPr/>
            </a:pPr>
            <a:r>
              <a:rPr lang="en-US" dirty="0" smtClean="0"/>
              <a:t>Customer-Based -&gt; Fitness for use, meeting customer expectations. </a:t>
            </a:r>
          </a:p>
          <a:p>
            <a:pPr marL="228555" indent="-228555">
              <a:buFontTx/>
              <a:buAutoNum type="arabicPeriod"/>
              <a:defRPr/>
            </a:pPr>
            <a:r>
              <a:rPr lang="en-US" dirty="0" smtClean="0"/>
              <a:t>Manufacturing-Based -&gt; Conforming to design, specifications, or requirements. Having no defects. </a:t>
            </a:r>
          </a:p>
          <a:p>
            <a:pPr marL="228555" indent="-228555">
              <a:buFontTx/>
              <a:buAutoNum type="arabicPeriod"/>
              <a:defRPr/>
            </a:pPr>
            <a:r>
              <a:rPr lang="en-US" dirty="0" smtClean="0"/>
              <a:t>Product-Based -&gt; The product has something that other similar products do not that adds value. </a:t>
            </a:r>
          </a:p>
          <a:p>
            <a:pPr marL="228555" indent="-228555">
              <a:buFontTx/>
              <a:buAutoNum type="arabicPeriod"/>
              <a:defRPr/>
            </a:pPr>
            <a:r>
              <a:rPr lang="en-US" dirty="0" smtClean="0"/>
              <a:t>Value-Based -&gt; The product is the best combination of price and features. 5. Transcendent It is not clear what it is, but it is something good...</a:t>
            </a:r>
          </a:p>
          <a:p>
            <a:pPr marL="228555" indent="-228555">
              <a:buFontTx/>
              <a:buAutoNum type="arabicPeriod"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via:</a:t>
            </a:r>
          </a:p>
          <a:p>
            <a:pPr lvl="1">
              <a:defRPr/>
            </a:pPr>
            <a:r>
              <a:rPr lang="en-US" dirty="0" smtClean="0"/>
              <a:t>Quality Planning, Quality Assurance, and Quality Control</a:t>
            </a:r>
          </a:p>
          <a:p>
            <a:pPr lvl="2">
              <a:defRPr/>
            </a:pPr>
            <a:r>
              <a:rPr lang="en-US" dirty="0" smtClean="0"/>
              <a:t>Clearly Defined Quality Performance Standards</a:t>
            </a:r>
          </a:p>
          <a:p>
            <a:pPr lvl="2">
              <a:defRPr/>
            </a:pPr>
            <a:r>
              <a:rPr lang="en-US" dirty="0" smtClean="0"/>
              <a:t>How those Quality and Performance Standards are measured and satisfied</a:t>
            </a:r>
          </a:p>
          <a:p>
            <a:pPr lvl="2">
              <a:defRPr/>
            </a:pPr>
            <a:r>
              <a:rPr lang="en-US" dirty="0" smtClean="0"/>
              <a:t>How Testing and Quality Assurance Processes will ensure standards are satisfied</a:t>
            </a:r>
          </a:p>
          <a:p>
            <a:pPr lvl="2">
              <a:defRPr/>
            </a:pPr>
            <a:r>
              <a:rPr lang="en-US" dirty="0" smtClean="0"/>
              <a:t>Continuous ongoing quality control</a:t>
            </a:r>
          </a:p>
          <a:p>
            <a:pPr marL="228555" indent="-228555">
              <a:buFontTx/>
              <a:buAutoNum type="arabicPeriod"/>
              <a:defRPr/>
            </a:pPr>
            <a:endParaRPr lang="en-US" dirty="0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34A8C7-BAAA-467F-BC1A-55052C35684F}" type="slidenum">
              <a:rPr lang="fr-CA" altLang="el-GR" smtClean="0"/>
              <a:pPr eaLnBrk="1" hangingPunct="1"/>
              <a:t>21</a:t>
            </a:fld>
            <a:endParaRPr lang="fr-CA" altLang="el-G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02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402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7C9DD7-28F3-477B-879B-5319DAA560E3}" type="slidenum">
              <a:rPr lang="en-GB" altLang="el-GR" smtClean="0"/>
              <a:pPr eaLnBrk="1" hangingPunct="1"/>
              <a:t>22</a:t>
            </a:fld>
            <a:endParaRPr lang="en-GB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39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239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28822B-CFF0-495E-971B-8B4D1EC95F5B}" type="slidenum">
              <a:rPr lang="en-GB" altLang="el-GR" smtClean="0">
                <a:latin typeface="Tahoma" pitchFamily="34" charset="0"/>
              </a:rPr>
              <a:pPr eaLnBrk="1" hangingPunct="1"/>
              <a:t>4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413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29F11E-D15B-4CFE-ABC6-9472533218AC}" type="slidenum">
              <a:rPr lang="el-GR" altLang="el-GR" smtClean="0"/>
              <a:pPr eaLnBrk="1" hangingPunct="1"/>
              <a:t>24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423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84140F-2A1D-48E2-ACCF-A1ADE0AD55A2}" type="slidenum">
              <a:rPr lang="en-GB" altLang="el-GR" smtClean="0"/>
              <a:pPr eaLnBrk="1" hangingPunct="1"/>
              <a:t>26</a:t>
            </a:fld>
            <a:endParaRPr lang="en-GB" altLang="el-G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433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9940D7-9DBB-43D3-8C63-1FAC319D859C}" type="slidenum">
              <a:rPr lang="el-GR" altLang="el-GR" smtClean="0"/>
              <a:pPr eaLnBrk="1" hangingPunct="1"/>
              <a:t>27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1900" dirty="0"/>
              <a:t>Communications planning:  Determining the needs (who needs what information, when they need it, and how it will be delivered)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/>
              <a:t>Information Distribution:  Defining who and how information will flow to the project stakeholders and the frequency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/>
              <a:t>Performance Reporting:  Providing project performance updates via status reporting.</a:t>
            </a:r>
          </a:p>
          <a:p>
            <a:pPr lvl="1">
              <a:lnSpc>
                <a:spcPct val="90000"/>
              </a:lnSpc>
              <a:defRPr/>
            </a:pPr>
            <a:endParaRPr lang="en-US" sz="1900" dirty="0"/>
          </a:p>
          <a:p>
            <a:pPr lvl="1">
              <a:lnSpc>
                <a:spcPct val="90000"/>
              </a:lnSpc>
              <a:defRPr/>
            </a:pPr>
            <a:r>
              <a:rPr lang="en-US" sz="1900" dirty="0"/>
              <a:t>Communications planning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/>
              <a:t>Information Distribution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/>
              <a:t>Performance Reporting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/>
              <a:t>Define the schedule for the Project Meetings (Team, OSC, ESC), Status Meetings and Issues Meetings to be implemented</a:t>
            </a:r>
          </a:p>
          <a:p>
            <a:pPr lvl="1">
              <a:lnSpc>
                <a:spcPct val="90000"/>
              </a:lnSpc>
              <a:defRPr/>
            </a:pPr>
            <a:endParaRPr lang="en-US" sz="1900" dirty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78FA0DC-865C-4D62-B821-B7DB91B35A54}" type="slidenum">
              <a:rPr lang="fr-CA" altLang="el-GR" smtClean="0"/>
              <a:pPr eaLnBrk="1" hangingPunct="1"/>
              <a:t>28</a:t>
            </a:fld>
            <a:endParaRPr lang="fr-CA" altLang="el-G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54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454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197B346-7F4A-4CCE-B9A6-0F419AC9F6FB}" type="slidenum">
              <a:rPr lang="en-GB" altLang="el-GR" smtClean="0"/>
              <a:pPr eaLnBrk="1" hangingPunct="1"/>
              <a:t>29</a:t>
            </a:fld>
            <a:endParaRPr lang="en-GB" altLang="el-G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64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464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BBE601-E4E8-444D-A608-0CE8818C0203}" type="slidenum">
              <a:rPr lang="el-GR" altLang="el-GR" smtClean="0"/>
              <a:pPr eaLnBrk="1" hangingPunct="1"/>
              <a:t>30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74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474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F1D39A-10E5-4C7A-8B45-156390B2918B}" type="slidenum">
              <a:rPr lang="en-GB" altLang="el-GR" smtClean="0"/>
              <a:pPr eaLnBrk="1" hangingPunct="1"/>
              <a:t>31</a:t>
            </a:fld>
            <a:endParaRPr lang="en-GB" altLang="el-G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84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484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FED333-7306-479F-BD70-594B3C8B1C23}" type="slidenum">
              <a:rPr lang="el-GR" altLang="el-GR" smtClean="0"/>
              <a:pPr eaLnBrk="1" hangingPunct="1"/>
              <a:t>32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95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495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A6EF2E7-166B-45C5-9A62-B9821572491F}" type="slidenum">
              <a:rPr lang="en-GB" altLang="el-GR" smtClean="0"/>
              <a:pPr eaLnBrk="1" hangingPunct="1"/>
              <a:t>33</a:t>
            </a:fld>
            <a:endParaRPr lang="en-GB" altLang="el-GR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15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515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075C191-01BD-4390-8FA2-456B84DDCA83}" type="slidenum">
              <a:rPr lang="el-GR" altLang="el-GR" smtClean="0"/>
              <a:pPr eaLnBrk="1" hangingPunct="1"/>
              <a:t>36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1400" y="609600"/>
            <a:ext cx="4775200" cy="35814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charset="0"/>
              <a:ea typeface="ＭＳ Ｐゴシック" pitchFamily="-128" charset="-128"/>
            </a:endParaRPr>
          </a:p>
        </p:txBody>
      </p:sp>
      <p:sp>
        <p:nvSpPr>
          <p:cNvPr id="60420" name="Date Placeholder 7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altLang="el-GR" sz="1200"/>
              <a:t>April 7, 2014</a:t>
            </a:r>
          </a:p>
        </p:txBody>
      </p:sp>
      <p:sp>
        <p:nvSpPr>
          <p:cNvPr id="60421" name="Footer Placeholder 9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altLang="el-GR" sz="1200"/>
              <a:t>Lecture 2</a:t>
            </a:r>
          </a:p>
        </p:txBody>
      </p:sp>
      <p:sp>
        <p:nvSpPr>
          <p:cNvPr id="60422" name="Header Placeholder 10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altLang="el-GR" sz="1200"/>
              <a:t>SE 477</a:t>
            </a:r>
          </a:p>
        </p:txBody>
      </p:sp>
      <p:sp>
        <p:nvSpPr>
          <p:cNvPr id="60423" name="Slide Number Placeholder 7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fld id="{F5E0C92D-609F-470E-A5F9-DCF129E82790}" type="slidenum">
              <a:rPr lang="en-US" altLang="el-GR" sz="1200"/>
              <a:pPr/>
              <a:t>6</a:t>
            </a:fld>
            <a:r>
              <a:rPr lang="en-US" altLang="el-GR" sz="1200"/>
              <a:t> of 101</a:t>
            </a:r>
            <a:endParaRPr lang="en-US" altLang="el-GR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525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525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D68B83-530A-4704-A162-D9F2FD1CD767}" type="slidenum">
              <a:rPr lang="el-GR" altLang="el-GR" smtClean="0"/>
              <a:pPr eaLnBrk="1" hangingPunct="1"/>
              <a:t>39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BC319D-D77A-414E-9742-A3A016432FAD}" type="slidenum">
              <a:rPr lang="fr-LU" altLang="el-GR" smtClean="0"/>
              <a:pPr eaLnBrk="1" hangingPunct="1"/>
              <a:t>40</a:t>
            </a:fld>
            <a:endParaRPr lang="fr-LU" altLang="el-GR" dirty="0" smtClean="0"/>
          </a:p>
        </p:txBody>
      </p:sp>
      <p:sp>
        <p:nvSpPr>
          <p:cNvPr id="153603" name="Text Box 1"/>
          <p:cNvSpPr txBox="1">
            <a:spLocks noChangeArrowheads="1"/>
          </p:cNvSpPr>
          <p:nvPr/>
        </p:nvSpPr>
        <p:spPr bwMode="auto">
          <a:xfrm>
            <a:off x="3882929" y="8687297"/>
            <a:ext cx="2973538" cy="45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23863" algn="l"/>
                <a:tab pos="850900" algn="l"/>
                <a:tab pos="1276350" algn="l"/>
                <a:tab pos="1703388" algn="l"/>
                <a:tab pos="2130425" algn="l"/>
                <a:tab pos="2555875" algn="l"/>
                <a:tab pos="2982913" algn="l"/>
                <a:tab pos="3408363" algn="l"/>
                <a:tab pos="3836988" algn="l"/>
                <a:tab pos="4264025" algn="l"/>
                <a:tab pos="4689475" algn="l"/>
                <a:tab pos="5116513" algn="l"/>
                <a:tab pos="5543550" algn="l"/>
                <a:tab pos="5969000" algn="l"/>
                <a:tab pos="6396038" algn="l"/>
                <a:tab pos="6823075" algn="l"/>
                <a:tab pos="7248525" algn="l"/>
                <a:tab pos="7677150" algn="l"/>
                <a:tab pos="8104188" algn="l"/>
                <a:tab pos="8529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23863" algn="l"/>
                <a:tab pos="850900" algn="l"/>
                <a:tab pos="1276350" algn="l"/>
                <a:tab pos="1703388" algn="l"/>
                <a:tab pos="2130425" algn="l"/>
                <a:tab pos="2555875" algn="l"/>
                <a:tab pos="2982913" algn="l"/>
                <a:tab pos="3408363" algn="l"/>
                <a:tab pos="3836988" algn="l"/>
                <a:tab pos="4264025" algn="l"/>
                <a:tab pos="4689475" algn="l"/>
                <a:tab pos="5116513" algn="l"/>
                <a:tab pos="5543550" algn="l"/>
                <a:tab pos="5969000" algn="l"/>
                <a:tab pos="6396038" algn="l"/>
                <a:tab pos="6823075" algn="l"/>
                <a:tab pos="7248525" algn="l"/>
                <a:tab pos="7677150" algn="l"/>
                <a:tab pos="8104188" algn="l"/>
                <a:tab pos="8529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23863" algn="l"/>
                <a:tab pos="850900" algn="l"/>
                <a:tab pos="1276350" algn="l"/>
                <a:tab pos="1703388" algn="l"/>
                <a:tab pos="2130425" algn="l"/>
                <a:tab pos="2555875" algn="l"/>
                <a:tab pos="2982913" algn="l"/>
                <a:tab pos="3408363" algn="l"/>
                <a:tab pos="3836988" algn="l"/>
                <a:tab pos="4264025" algn="l"/>
                <a:tab pos="4689475" algn="l"/>
                <a:tab pos="5116513" algn="l"/>
                <a:tab pos="5543550" algn="l"/>
                <a:tab pos="5969000" algn="l"/>
                <a:tab pos="6396038" algn="l"/>
                <a:tab pos="6823075" algn="l"/>
                <a:tab pos="7248525" algn="l"/>
                <a:tab pos="7677150" algn="l"/>
                <a:tab pos="8104188" algn="l"/>
                <a:tab pos="8529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23863" algn="l"/>
                <a:tab pos="850900" algn="l"/>
                <a:tab pos="1276350" algn="l"/>
                <a:tab pos="1703388" algn="l"/>
                <a:tab pos="2130425" algn="l"/>
                <a:tab pos="2555875" algn="l"/>
                <a:tab pos="2982913" algn="l"/>
                <a:tab pos="3408363" algn="l"/>
                <a:tab pos="3836988" algn="l"/>
                <a:tab pos="4264025" algn="l"/>
                <a:tab pos="4689475" algn="l"/>
                <a:tab pos="5116513" algn="l"/>
                <a:tab pos="5543550" algn="l"/>
                <a:tab pos="5969000" algn="l"/>
                <a:tab pos="6396038" algn="l"/>
                <a:tab pos="6823075" algn="l"/>
                <a:tab pos="7248525" algn="l"/>
                <a:tab pos="7677150" algn="l"/>
                <a:tab pos="8104188" algn="l"/>
                <a:tab pos="8529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23863" algn="l"/>
                <a:tab pos="850900" algn="l"/>
                <a:tab pos="1276350" algn="l"/>
                <a:tab pos="1703388" algn="l"/>
                <a:tab pos="2130425" algn="l"/>
                <a:tab pos="2555875" algn="l"/>
                <a:tab pos="2982913" algn="l"/>
                <a:tab pos="3408363" algn="l"/>
                <a:tab pos="3836988" algn="l"/>
                <a:tab pos="4264025" algn="l"/>
                <a:tab pos="4689475" algn="l"/>
                <a:tab pos="5116513" algn="l"/>
                <a:tab pos="5543550" algn="l"/>
                <a:tab pos="5969000" algn="l"/>
                <a:tab pos="6396038" algn="l"/>
                <a:tab pos="6823075" algn="l"/>
                <a:tab pos="7248525" algn="l"/>
                <a:tab pos="7677150" algn="l"/>
                <a:tab pos="8104188" algn="l"/>
                <a:tab pos="8529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6350" algn="l"/>
                <a:tab pos="1703388" algn="l"/>
                <a:tab pos="2130425" algn="l"/>
                <a:tab pos="2555875" algn="l"/>
                <a:tab pos="2982913" algn="l"/>
                <a:tab pos="3408363" algn="l"/>
                <a:tab pos="3836988" algn="l"/>
                <a:tab pos="4264025" algn="l"/>
                <a:tab pos="4689475" algn="l"/>
                <a:tab pos="5116513" algn="l"/>
                <a:tab pos="5543550" algn="l"/>
                <a:tab pos="5969000" algn="l"/>
                <a:tab pos="6396038" algn="l"/>
                <a:tab pos="6823075" algn="l"/>
                <a:tab pos="7248525" algn="l"/>
                <a:tab pos="7677150" algn="l"/>
                <a:tab pos="8104188" algn="l"/>
                <a:tab pos="8529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6350" algn="l"/>
                <a:tab pos="1703388" algn="l"/>
                <a:tab pos="2130425" algn="l"/>
                <a:tab pos="2555875" algn="l"/>
                <a:tab pos="2982913" algn="l"/>
                <a:tab pos="3408363" algn="l"/>
                <a:tab pos="3836988" algn="l"/>
                <a:tab pos="4264025" algn="l"/>
                <a:tab pos="4689475" algn="l"/>
                <a:tab pos="5116513" algn="l"/>
                <a:tab pos="5543550" algn="l"/>
                <a:tab pos="5969000" algn="l"/>
                <a:tab pos="6396038" algn="l"/>
                <a:tab pos="6823075" algn="l"/>
                <a:tab pos="7248525" algn="l"/>
                <a:tab pos="7677150" algn="l"/>
                <a:tab pos="8104188" algn="l"/>
                <a:tab pos="8529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6350" algn="l"/>
                <a:tab pos="1703388" algn="l"/>
                <a:tab pos="2130425" algn="l"/>
                <a:tab pos="2555875" algn="l"/>
                <a:tab pos="2982913" algn="l"/>
                <a:tab pos="3408363" algn="l"/>
                <a:tab pos="3836988" algn="l"/>
                <a:tab pos="4264025" algn="l"/>
                <a:tab pos="4689475" algn="l"/>
                <a:tab pos="5116513" algn="l"/>
                <a:tab pos="5543550" algn="l"/>
                <a:tab pos="5969000" algn="l"/>
                <a:tab pos="6396038" algn="l"/>
                <a:tab pos="6823075" algn="l"/>
                <a:tab pos="7248525" algn="l"/>
                <a:tab pos="7677150" algn="l"/>
                <a:tab pos="8104188" algn="l"/>
                <a:tab pos="8529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23863" algn="l"/>
                <a:tab pos="850900" algn="l"/>
                <a:tab pos="1276350" algn="l"/>
                <a:tab pos="1703388" algn="l"/>
                <a:tab pos="2130425" algn="l"/>
                <a:tab pos="2555875" algn="l"/>
                <a:tab pos="2982913" algn="l"/>
                <a:tab pos="3408363" algn="l"/>
                <a:tab pos="3836988" algn="l"/>
                <a:tab pos="4264025" algn="l"/>
                <a:tab pos="4689475" algn="l"/>
                <a:tab pos="5116513" algn="l"/>
                <a:tab pos="5543550" algn="l"/>
                <a:tab pos="5969000" algn="l"/>
                <a:tab pos="6396038" algn="l"/>
                <a:tab pos="6823075" algn="l"/>
                <a:tab pos="7248525" algn="l"/>
                <a:tab pos="7677150" algn="l"/>
                <a:tab pos="8104188" algn="l"/>
                <a:tab pos="852963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92A4FFB-0466-455C-857E-1ACE0CDF0FAB}" type="slidenum">
              <a:rPr lang="fr-LU" altLang="el-GR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eaLnBrk="1" hangingPunct="1"/>
              <a:t>40</a:t>
            </a:fld>
            <a:endParaRPr lang="fr-LU" altLang="el-GR" sz="1200" dirty="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153604" name="Text Box 2"/>
          <p:cNvSpPr txBox="1">
            <a:spLocks noChangeArrowheads="1"/>
          </p:cNvSpPr>
          <p:nvPr/>
        </p:nvSpPr>
        <p:spPr bwMode="auto">
          <a:xfrm>
            <a:off x="1002937" y="694984"/>
            <a:ext cx="4850594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57" tIns="40079" rIns="80157" bIns="40079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 dirty="0"/>
          </a:p>
        </p:txBody>
      </p:sp>
      <p:sp>
        <p:nvSpPr>
          <p:cNvPr id="153605" name="Rectangle 3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5479" cy="4113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5065A6-8BFE-4F1E-801B-9D56469691F0}" type="slidenum">
              <a:rPr lang="fr-LU" altLang="el-GR" smtClean="0"/>
              <a:pPr eaLnBrk="1" hangingPunct="1"/>
              <a:t>41</a:t>
            </a:fld>
            <a:endParaRPr lang="fr-LU" altLang="el-GR" smtClean="0"/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3883025" y="8686800"/>
            <a:ext cx="2973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392113" algn="l"/>
                <a:tab pos="785813" algn="l"/>
                <a:tab pos="1179513" algn="l"/>
                <a:tab pos="1573213" algn="l"/>
                <a:tab pos="1966913" algn="l"/>
                <a:tab pos="2360613" algn="l"/>
                <a:tab pos="2754313" algn="l"/>
                <a:tab pos="3148013" algn="l"/>
                <a:tab pos="3543300" algn="l"/>
                <a:tab pos="3937000" algn="l"/>
                <a:tab pos="4330700" algn="l"/>
                <a:tab pos="4724400" algn="l"/>
                <a:tab pos="5118100" algn="l"/>
                <a:tab pos="5511800" algn="l"/>
                <a:tab pos="5905500" algn="l"/>
                <a:tab pos="6299200" algn="l"/>
                <a:tab pos="6692900" algn="l"/>
                <a:tab pos="7088188" algn="l"/>
                <a:tab pos="7481888" algn="l"/>
                <a:tab pos="78755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9A57270-D0AC-4107-A70E-765F52EFAAB7}" type="slidenum">
              <a:rPr lang="fr-LU" altLang="el-GR" sz="1200">
                <a:solidFill>
                  <a:srgbClr val="000000"/>
                </a:solidFill>
                <a:latin typeface="Times New Roman" pitchFamily="18" charset="0"/>
                <a:ea typeface="DejaVu Sans"/>
                <a:cs typeface="DejaVu Sans"/>
              </a:rPr>
              <a:pPr algn="r" eaLnBrk="1" hangingPunct="1"/>
              <a:t>41</a:t>
            </a:fld>
            <a:endParaRPr lang="fr-LU" altLang="el-GR" sz="1200">
              <a:solidFill>
                <a:srgbClr val="000000"/>
              </a:solidFill>
              <a:latin typeface="Times New Roman" pitchFamily="18" charset="0"/>
              <a:ea typeface="DejaVu Sans"/>
              <a:cs typeface="DejaVu Sans"/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l-GR" altLang="el-GR"/>
          </a:p>
        </p:txBody>
      </p:sp>
      <p:sp>
        <p:nvSpPr>
          <p:cNvPr id="6963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3124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F4761E-738C-4580-847D-2B76C1EBA298}" type="slidenum">
              <a:rPr lang="el-G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l-GR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altLang="el-GR" smtClean="0"/>
          </a:p>
        </p:txBody>
      </p:sp>
      <p:sp>
        <p:nvSpPr>
          <p:cNvPr id="1341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4A0FAD-0D75-43E2-9D26-D7867C7E612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49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249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B32863-9C47-4EB7-9040-6A29B9ED1E1B}" type="slidenum">
              <a:rPr lang="en-GB" altLang="el-GR" smtClean="0">
                <a:latin typeface="Tahoma" pitchFamily="34" charset="0"/>
              </a:rPr>
              <a:pPr eaLnBrk="1" hangingPunct="1"/>
              <a:t>7</a:t>
            </a:fld>
            <a:endParaRPr lang="en-GB" altLang="el-GR" dirty="0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595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259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8E8349-B42B-4C65-9623-E7D40E29E81E}" type="slidenum">
              <a:rPr lang="el-GR" altLang="el-GR" smtClean="0"/>
              <a:pPr eaLnBrk="1" hangingPunct="1"/>
              <a:t>8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269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24024C3-D071-4D29-8646-775993C9D94C}" type="slidenum">
              <a:rPr lang="el-GR" altLang="el-GR" smtClean="0"/>
              <a:pPr eaLnBrk="1" hangingPunct="1"/>
              <a:t>9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r>
              <a:rPr lang="en-US" altLang="el-GR" sz="1900" dirty="0">
                <a:latin typeface="Arial" pitchFamily="34" charset="0"/>
              </a:rPr>
              <a:t>Formal change control is required for all of the following</a:t>
            </a:r>
          </a:p>
          <a:p>
            <a:pPr lvl="2">
              <a:buFont typeface="Monotype Sorts"/>
              <a:buAutoNum type="arabicPeriod"/>
            </a:pPr>
            <a:r>
              <a:rPr lang="en-US" altLang="el-GR" dirty="0" smtClean="0">
                <a:latin typeface="Arial" pitchFamily="34" charset="0"/>
              </a:rPr>
              <a:t>Scope Change</a:t>
            </a:r>
          </a:p>
          <a:p>
            <a:pPr lvl="2">
              <a:buFont typeface="Monotype Sorts"/>
              <a:buAutoNum type="arabicPeriod"/>
            </a:pPr>
            <a:r>
              <a:rPr lang="en-US" altLang="el-GR" dirty="0" smtClean="0">
                <a:latin typeface="Arial" pitchFamily="34" charset="0"/>
              </a:rPr>
              <a:t>Schedule changes</a:t>
            </a:r>
          </a:p>
          <a:p>
            <a:pPr lvl="2">
              <a:buFont typeface="Monotype Sorts"/>
              <a:buAutoNum type="arabicPeriod"/>
            </a:pPr>
            <a:r>
              <a:rPr lang="en-US" altLang="el-GR" dirty="0" smtClean="0">
                <a:latin typeface="Arial" pitchFamily="34" charset="0"/>
              </a:rPr>
              <a:t>Technical Specification Changes</a:t>
            </a:r>
          </a:p>
          <a:p>
            <a:pPr lvl="2">
              <a:buFont typeface="Monotype Sorts"/>
              <a:buAutoNum type="arabicPeriod"/>
            </a:pPr>
            <a:r>
              <a:rPr lang="en-US" altLang="el-GR" dirty="0" smtClean="0">
                <a:latin typeface="Arial" pitchFamily="34" charset="0"/>
              </a:rPr>
              <a:t>Training Changes</a:t>
            </a:r>
          </a:p>
          <a:p>
            <a:pPr>
              <a:spcBef>
                <a:spcPct val="50000"/>
              </a:spcBef>
            </a:pPr>
            <a:r>
              <a:rPr lang="en-US" altLang="el-GR" sz="2400" dirty="0">
                <a:latin typeface="Arial" pitchFamily="34" charset="0"/>
              </a:rPr>
              <a:t>All changes require collaboration and buy in via the project sponsor’s signature prior to implementation of the changes</a:t>
            </a:r>
          </a:p>
          <a:p>
            <a:endParaRPr lang="en-US" altLang="el-GR" dirty="0" smtClean="0">
              <a:latin typeface="Arial" pitchFamily="34" charset="0"/>
            </a:endParaRPr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69D956-6898-48A1-AFD8-0CE22BADAB8A}" type="slidenum">
              <a:rPr lang="fr-CA" altLang="el-GR" smtClean="0"/>
              <a:pPr eaLnBrk="1" hangingPunct="1"/>
              <a:t>10</a:t>
            </a:fld>
            <a:endParaRPr lang="fr-CA" altLang="el-G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l-GR" altLang="el-GR" dirty="0" smtClean="0">
              <a:latin typeface="Arial" pitchFamily="34" charset="0"/>
            </a:endParaRPr>
          </a:p>
        </p:txBody>
      </p:sp>
      <p:sp>
        <p:nvSpPr>
          <p:cNvPr id="1290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E50E4C-239B-4588-8ED5-4738938C793C}" type="slidenum">
              <a:rPr lang="el-GR" altLang="el-GR" smtClean="0"/>
              <a:pPr eaLnBrk="1" hangingPunct="1"/>
              <a:t>11</a:t>
            </a:fld>
            <a:endParaRPr lang="el-GR" altLang="el-G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l-GR" sz="2400" dirty="0">
                <a:latin typeface="Arial" pitchFamily="34" charset="0"/>
              </a:rPr>
              <a:t>This component is used to communicate</a:t>
            </a:r>
          </a:p>
          <a:p>
            <a:pPr lvl="1"/>
            <a:r>
              <a:rPr lang="en-US" altLang="el-GR" sz="1900" dirty="0">
                <a:latin typeface="Arial" pitchFamily="34" charset="0"/>
              </a:rPr>
              <a:t>How the scope was defined</a:t>
            </a:r>
          </a:p>
          <a:p>
            <a:pPr lvl="1"/>
            <a:r>
              <a:rPr lang="en-US" altLang="el-GR" sz="1900" dirty="0">
                <a:latin typeface="Arial" pitchFamily="34" charset="0"/>
              </a:rPr>
              <a:t>How the project scope will be managed</a:t>
            </a:r>
          </a:p>
          <a:p>
            <a:pPr lvl="1"/>
            <a:r>
              <a:rPr lang="en-US" altLang="el-GR" sz="1900" dirty="0">
                <a:latin typeface="Arial" pitchFamily="34" charset="0"/>
              </a:rPr>
              <a:t>Who will manage the scope (e.g., PM, QA)</a:t>
            </a:r>
          </a:p>
          <a:p>
            <a:pPr lvl="1"/>
            <a:r>
              <a:rPr lang="en-US" altLang="el-GR" sz="1900" dirty="0">
                <a:latin typeface="Arial" pitchFamily="34" charset="0"/>
              </a:rPr>
              <a:t>Change Control</a:t>
            </a:r>
          </a:p>
          <a:p>
            <a:endParaRPr lang="en-US" altLang="el-GR" dirty="0" smtClean="0">
              <a:latin typeface="Arial" pitchFamily="34" charset="0"/>
            </a:endParaRP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E44AA6B-3E62-4F25-AA58-6CB783273927}" type="slidenum">
              <a:rPr lang="fr-CA" altLang="el-GR" smtClean="0"/>
              <a:pPr eaLnBrk="1" hangingPunct="1"/>
              <a:t>12</a:t>
            </a:fld>
            <a:endParaRPr lang="fr-CA" altLang="el-G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27ACE-FA03-481B-A944-F1F9C7A6C06F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404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6B94-859F-45E2-B6D8-3F4AFDAAC21C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66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F0188-CD73-4327-92F5-0C2ACE29070A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741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11A5-92E4-41C3-A138-80175CE53EEE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0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53F2-A09B-4F33-86D2-2171A68C2F17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6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4CEF-F073-49D3-932D-0B9F3A7A3387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6594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0F522-D308-4C46-9631-85DCDE932B3B}" type="datetime1">
              <a:rPr lang="el-GR" smtClean="0"/>
              <a:t>16/3/2016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4660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696-4110-4762-B606-4FBA003638FA}" type="datetime1">
              <a:rPr lang="el-GR" smtClean="0"/>
              <a:t>16/3/2016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82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8A22E-252A-4435-8A91-0FD7DD753584}" type="datetime1">
              <a:rPr lang="el-GR" smtClean="0"/>
              <a:t>16/3/2016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768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B1BFB-F172-4C6C-AD0E-487A054C8E7F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7089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213E7-D3A6-48AC-AE05-509EA4E0676C}" type="datetime1">
              <a:rPr lang="el-GR" smtClean="0"/>
              <a:t>16/3/2016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36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8960F-44CE-484C-879C-8FD0FE5CB10F}" type="datetime1">
              <a:rPr lang="el-GR" smtClean="0"/>
              <a:t>16/3/2016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Αρχιτεκτονική και Μέθοδοι Σχεδίασης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E41E-24DC-44E5-A242-12538B377EB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620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teilar.gr/" TargetMode="External"/><Relationship Id="rId7" Type="http://schemas.openxmlformats.org/officeDocument/2006/relationships/hyperlink" Target="http://www.edulll.g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creativecommons.org/licenses/by-nc-nd/3.0/deed.el" TargetMode="Externa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wmf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hyperlink" Target="http://www.edulll.gr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i.org/CareerDevelopment/Pages/AboutCredentialsPMP.aspx" TargetMode="External"/><Relationship Id="rId7" Type="http://schemas.openxmlformats.org/officeDocument/2006/relationships/hyperlink" Target="http://www.pmi.org/CareerDevelopment/Pages/AboutCredentialsPMI-RMP.aspx" TargetMode="External"/><Relationship Id="rId2" Type="http://schemas.openxmlformats.org/officeDocument/2006/relationships/hyperlink" Target="http://www.pmi.org/CareerDevelopment/Pages/AboutCredentialsCAPM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mi.org/CareerDevelopment/Pages/AboutCredentialsPMI-SP.aspx" TargetMode="External"/><Relationship Id="rId5" Type="http://schemas.openxmlformats.org/officeDocument/2006/relationships/hyperlink" Target="http://www.pmi.org/en/Certification/New-PMI-Agile-Certification.aspx" TargetMode="External"/><Relationship Id="rId4" Type="http://schemas.openxmlformats.org/officeDocument/2006/relationships/hyperlink" Target="http://www.pmi.org/CareerDevelopment/Pages/AboutCredentialsPgMP.aspx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mpa.ch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3.0/deed.el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hyperlink" Target="http://www.edulll.gr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1" descr="Λογότυπο Τεχνολογικό Εκπαιδευτικό Ίδρυμα Θεσσαλίας.">
            <a:hlinkClick r:id="rId3" tooltip="Μετάβαση στην Ιστοσελίδα του Ιδρύματος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449376"/>
            <a:ext cx="3456432" cy="114604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755576" y="1628801"/>
            <a:ext cx="7628012" cy="936103"/>
          </a:xfrm>
        </p:spPr>
        <p:txBody>
          <a:bodyPr>
            <a:noAutofit/>
          </a:bodyPr>
          <a:lstStyle/>
          <a:p>
            <a:r>
              <a:rPr lang="el-GR" sz="4100" b="1" dirty="0" smtClean="0">
                <a:solidFill>
                  <a:prstClr val="black"/>
                </a:solidFill>
              </a:rPr>
              <a:t>Αρχές Διοίκησης και Διαχείρισης Έργων</a:t>
            </a:r>
            <a:endParaRPr lang="el-GR" sz="4100" dirty="0"/>
          </a:p>
        </p:txBody>
      </p:sp>
      <p:sp>
        <p:nvSpPr>
          <p:cNvPr id="3" name="Θέση περιεχομένου 1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52928" cy="2876922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b="1" dirty="0">
                <a:solidFill>
                  <a:prstClr val="black"/>
                </a:solidFill>
                <a:cs typeface="Arial" charset="0"/>
              </a:rPr>
              <a:t>Ενότητα </a:t>
            </a:r>
            <a:r>
              <a:rPr lang="en-US" sz="3000" b="1" dirty="0">
                <a:solidFill>
                  <a:prstClr val="black"/>
                </a:solidFill>
                <a:cs typeface="Arial" charset="0"/>
              </a:rPr>
              <a:t>2</a:t>
            </a:r>
            <a:r>
              <a:rPr lang="en-US" sz="3000" b="1" dirty="0" smtClean="0">
                <a:solidFill>
                  <a:prstClr val="black"/>
                </a:solidFill>
                <a:cs typeface="Arial" charset="0"/>
              </a:rPr>
              <a:t>:</a:t>
            </a:r>
            <a:r>
              <a:rPr lang="el-GR" sz="3000" b="1" dirty="0" smtClean="0">
                <a:solidFill>
                  <a:prstClr val="black"/>
                </a:solidFill>
                <a:cs typeface="Arial" charset="0"/>
              </a:rPr>
              <a:t>  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Πρότυπα διαχείρισης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έργων</a:t>
            </a:r>
            <a:r>
              <a:rPr lang="en-US" sz="3000" dirty="0" smtClean="0">
                <a:solidFill>
                  <a:prstClr val="black"/>
                </a:solidFill>
                <a:cs typeface="Arial" charset="0"/>
              </a:rPr>
              <a:t>.</a:t>
            </a:r>
            <a:endParaRPr lang="el-GR" sz="3000" dirty="0">
              <a:solidFill>
                <a:prstClr val="black"/>
              </a:solidFill>
              <a:cs typeface="Arial" charset="0"/>
            </a:endParaRP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Διδάσκων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: </a:t>
            </a:r>
            <a:r>
              <a:rPr lang="el-GR" sz="3000" dirty="0" err="1" smtClean="0">
                <a:solidFill>
                  <a:prstClr val="black"/>
                </a:solidFill>
                <a:cs typeface="Arial" charset="0"/>
              </a:rPr>
              <a:t>Φιτσιλής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 Παναγιώτης,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Καθηγητής</a:t>
            </a:r>
            <a:r>
              <a:rPr lang="el-GR" sz="3000" dirty="0">
                <a:solidFill>
                  <a:prstClr val="black"/>
                </a:solidFill>
                <a:cs typeface="Arial" charset="0"/>
              </a:rPr>
              <a:t>.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defRPr/>
            </a:pPr>
            <a:r>
              <a:rPr lang="el-GR" sz="3000" dirty="0">
                <a:solidFill>
                  <a:prstClr val="black"/>
                </a:solidFill>
                <a:cs typeface="Arial" charset="0"/>
              </a:rPr>
              <a:t>Τμήμα </a:t>
            </a:r>
            <a:r>
              <a:rPr lang="el-GR" sz="3000" dirty="0" smtClean="0">
                <a:solidFill>
                  <a:prstClr val="black"/>
                </a:solidFill>
                <a:cs typeface="Arial" charset="0"/>
              </a:rPr>
              <a:t>Διοίκησης Επιχειρήσεων</a:t>
            </a:r>
            <a:r>
              <a:rPr lang="el-GR" sz="2800" dirty="0" smtClean="0">
                <a:solidFill>
                  <a:prstClr val="black"/>
                </a:solidFill>
                <a:cs typeface="Arial" charset="0"/>
              </a:rPr>
              <a:t>. </a:t>
            </a:r>
            <a:endParaRPr lang="en-US" sz="2800" b="1" dirty="0">
              <a:solidFill>
                <a:prstClr val="black"/>
              </a:solidFill>
              <a:cs typeface="Arial" charset="0"/>
            </a:endParaRPr>
          </a:p>
          <a:p>
            <a:endParaRPr lang="el-GR" dirty="0"/>
          </a:p>
        </p:txBody>
      </p:sp>
      <p:pic>
        <p:nvPicPr>
          <p:cNvPr id="7" name="Εικόνα 2" descr="Λογότυπο για Άδειες χρήσης Creative Commons, B Y, NC, ND.">
            <a:hlinkClick r:id="rId5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Εικόνα 3" descr="Λογότυπο Επιχειρησιακού Προγράμματος Εκπαίδευση και Δια βίου Μάθηση του Υπουργείου Παιδείας, ΕΣΠΑ 2007 - 2013, με τη σημαία της Ευρωπαϊκής Ένωσης, το οποίο συγχρηματοδοτείται από την Ευρωπαϊκή Ένωση (Ευρωπαϊκό Κοινωνικό Ταμείο) και από εθνικούς πόρους. ">
            <a:hlinkClick r:id="rId7" tooltip="Μετάβαση σε www.edulll.gr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00" y="565785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60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rme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l-GR" altLang="el-GR" sz="3200" dirty="0" smtClean="0"/>
              <a:t>Πως θα υλοποιηθούν οι αλλαγές στο έργο</a:t>
            </a:r>
            <a:endParaRPr lang="en-US" altLang="el-GR" sz="3200" dirty="0" smtClean="0"/>
          </a:p>
          <a:p>
            <a:pPr eaLnBrk="1" hangingPunct="1"/>
            <a:endParaRPr lang="fr-CA" altLang="el-GR" dirty="0" smtClean="0"/>
          </a:p>
        </p:txBody>
      </p:sp>
      <p:sp>
        <p:nvSpPr>
          <p:cNvPr id="50178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>
                <a:solidFill>
                  <a:srgbClr val="7B9899"/>
                </a:solidFill>
              </a:rPr>
              <a:t>Έλεγχος αλλαγών </a:t>
            </a:r>
            <a:endParaRPr lang="fr-CA" dirty="0" smtClean="0">
              <a:solidFill>
                <a:srgbClr val="7B9899"/>
              </a:solidFill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57188" y="3286125"/>
            <a:ext cx="1785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b="1" dirty="0" smtClean="0"/>
              <a:t>Αλλαγές απαιτήσεων</a:t>
            </a:r>
            <a:endParaRPr lang="en-US" altLang="el-GR" b="1" dirty="0"/>
          </a:p>
        </p:txBody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3214688" y="5572125"/>
            <a:ext cx="23574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b="1" dirty="0" smtClean="0"/>
              <a:t>Αλλαγές Χρονοδιαγράμματος</a:t>
            </a:r>
            <a:endParaRPr lang="en-US" altLang="el-GR" b="1" dirty="0"/>
          </a:p>
        </p:txBody>
      </p:sp>
      <p:pic>
        <p:nvPicPr>
          <p:cNvPr id="27654" name="Picture 5" descr="C:\Users\avneet.mathur\AppData\Local\Microsoft\Windows\Temporary Internet Files\Content.IE5\PCLLZBOP\MCj0434804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378618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5143500" y="3273425"/>
            <a:ext cx="4000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b="1" dirty="0" smtClean="0"/>
              <a:t>Αλλαγές σε τεχνικές προδιαγραφές</a:t>
            </a:r>
            <a:endParaRPr lang="en-US" altLang="el-GR" b="1" dirty="0"/>
          </a:p>
        </p:txBody>
      </p:sp>
      <p:pic>
        <p:nvPicPr>
          <p:cNvPr id="27656" name="Picture 6" descr="C:\Users\avneet.mathur\AppData\Local\Microsoft\Windows\Temporary Internet Files\Content.IE5\PCLLZBOP\MPj03164080000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3929063"/>
            <a:ext cx="233997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8" descr="http://www.wise4living.com/kidfeature/images/swing-set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3929063"/>
            <a:ext cx="236537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24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- Τίτλος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05800" cy="6429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PMBOK</a:t>
            </a:r>
            <a:r>
              <a:rPr lang="el-GR" dirty="0" smtClean="0"/>
              <a:t> – Διαχείριση εύρους του έργου (</a:t>
            </a:r>
            <a:r>
              <a:rPr lang="en-GB" dirty="0" smtClean="0"/>
              <a:t>Scope </a:t>
            </a:r>
            <a:r>
              <a:rPr lang="en-GB" dirty="0" err="1" smtClean="0"/>
              <a:t>managmenet</a:t>
            </a:r>
            <a:r>
              <a:rPr lang="en-GB" dirty="0" smtClean="0"/>
              <a:t>)</a:t>
            </a:r>
            <a:endParaRPr lang="el-GR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1071538" y="2428868"/>
            <a:ext cx="13573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2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28676" name="13 - Εικόνα" descr="2sco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714500"/>
            <a:ext cx="3811587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92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rme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l-GR" altLang="el-GR" dirty="0" smtClean="0"/>
              <a:t>Είναι ο ορισμός το </a:t>
            </a:r>
            <a:r>
              <a:rPr lang="el-GR" altLang="el-GR" dirty="0" smtClean="0">
                <a:solidFill>
                  <a:srgbClr val="FF0000"/>
                </a:solidFill>
              </a:rPr>
              <a:t>ΤΙ ΠΕΡΙΛΑΜΒΑΝΕΤΑΙ ΣΤΟ ΕΡΓΟ</a:t>
            </a:r>
            <a:r>
              <a:rPr lang="el-GR" altLang="el-GR" dirty="0" smtClean="0"/>
              <a:t> και το </a:t>
            </a:r>
            <a:r>
              <a:rPr lang="el-GR" altLang="el-GR" dirty="0" smtClean="0">
                <a:solidFill>
                  <a:srgbClr val="FF0000"/>
                </a:solidFill>
              </a:rPr>
              <a:t>ΤΙ ΔΕΝ ΠΕΡΙΛΑΜΒΑΝΕΤΑΙ</a:t>
            </a:r>
            <a:endParaRPr lang="en-US" altLang="el-GR" dirty="0" smtClean="0"/>
          </a:p>
          <a:p>
            <a:pPr eaLnBrk="1" hangingPunct="1"/>
            <a:endParaRPr lang="fr-CA" altLang="el-GR" dirty="0" smtClean="0"/>
          </a:p>
        </p:txBody>
      </p:sp>
      <p:sp>
        <p:nvSpPr>
          <p:cNvPr id="52226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B9899"/>
                </a:solidFill>
              </a:rPr>
              <a:t>Scope Management</a:t>
            </a:r>
            <a:endParaRPr lang="fr-CA" dirty="0" smtClean="0">
              <a:solidFill>
                <a:srgbClr val="7B9899"/>
              </a:solidFill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357563"/>
            <a:ext cx="1357312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875"/>
            <a:ext cx="2994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 descr="C:\Users\avneet.mathur\AppData\Local\Microsoft\Windows\Temporary Internet Files\Content.IE5\PCLLZBOP\MMj01855880000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11144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5" descr="C:\Users\avneet.mathur\AppData\Local\Microsoft\Windows\Temporary Internet Files\Content.IE5\PCLLZBOP\MCj04325370000[1]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72125"/>
            <a:ext cx="785813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473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l-GR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1150"/>
            <a:ext cx="6383337" cy="633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996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xfrm rot="5400000">
            <a:off x="6989763" y="3736975"/>
            <a:ext cx="32004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fld id="{E9689E13-C401-4F9E-8EBE-9794D0F94991}" type="slidenum">
              <a:rPr lang="el-GR" altLang="el-GR" sz="1200" b="0" smtClean="0">
                <a:solidFill>
                  <a:schemeClr val="tx2"/>
                </a:solidFill>
              </a:rPr>
              <a:pPr algn="l" eaLnBrk="1" hangingPunct="1"/>
              <a:t>14</a:t>
            </a:fld>
            <a:endParaRPr lang="el-GR" altLang="el-GR" sz="1200" b="0" dirty="0" smtClean="0">
              <a:solidFill>
                <a:schemeClr val="tx2"/>
              </a:solidFill>
            </a:endParaRPr>
          </a:p>
        </p:txBody>
      </p:sp>
      <p:sp>
        <p:nvSpPr>
          <p:cNvPr id="5427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Δομή Ανάλυσης Εργασιών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Work </a:t>
            </a:r>
            <a:r>
              <a:rPr lang="en-US" dirty="0"/>
              <a:t>B</a:t>
            </a:r>
            <a:r>
              <a:rPr lang="en-US" dirty="0" smtClean="0"/>
              <a:t>reakdown </a:t>
            </a:r>
            <a:r>
              <a:rPr lang="en-US" dirty="0"/>
              <a:t>S</a:t>
            </a:r>
            <a:r>
              <a:rPr lang="en-US" dirty="0" smtClean="0"/>
              <a:t>tructure</a:t>
            </a:r>
            <a:endParaRPr lang="el-GR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08139"/>
            <a:ext cx="6234658" cy="461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5429250" y="357188"/>
            <a:ext cx="328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sz="4000" b="1" dirty="0">
                <a:solidFill>
                  <a:srgbClr val="FF0000"/>
                </a:solidFill>
              </a:rPr>
              <a:t>WBS</a:t>
            </a:r>
            <a:endParaRPr lang="el-GR" alt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PMBOK – </a:t>
            </a:r>
            <a:r>
              <a:rPr lang="el-GR" dirty="0" smtClean="0"/>
              <a:t>Διαχείριση Χρόνου (</a:t>
            </a:r>
            <a:r>
              <a:rPr lang="en-GB" dirty="0" smtClean="0"/>
              <a:t>Time Management)</a:t>
            </a:r>
            <a:endParaRPr lang="el-GR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1071538" y="2428868"/>
            <a:ext cx="13573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3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32772" name="4 - Εικόνα" descr="3-time-war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28813"/>
            <a:ext cx="3548063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102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032F82-B7A7-4A73-AFE4-E0ABD0813C3F}" type="slidenum">
              <a:rPr lang="el-GR" altLang="el-GR" smtClean="0">
                <a:solidFill>
                  <a:srgbClr val="FFFFFF"/>
                </a:solidFill>
              </a:rPr>
              <a:pPr eaLnBrk="1" hangingPunct="1"/>
              <a:t>16</a:t>
            </a:fld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14313"/>
            <a:ext cx="5114925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22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Τίτλος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05800" cy="6429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PMBOK – </a:t>
            </a:r>
            <a:r>
              <a:rPr lang="el-GR" dirty="0" smtClean="0"/>
              <a:t>Διαχείριση Κόστους (</a:t>
            </a:r>
            <a:r>
              <a:rPr lang="en-GB" dirty="0" smtClean="0"/>
              <a:t>Cost Management)</a:t>
            </a:r>
            <a:endParaRPr lang="el-GR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1071538" y="2428868"/>
            <a:ext cx="13573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4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34820" name="4 - Εικόνα" descr="4project_management_cost_contro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1724025"/>
            <a:ext cx="319087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35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 descr="http://www.ooga.org/images/Worker's-Comp-Group-Rating-3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92896"/>
            <a:ext cx="5794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http://www.creatorz.jp/shuji/1162564596_11_list_Worker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778646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 descr="C:\Users\avneet.mathur\AppData\Local\Microsoft\Windows\Temporary Internet Files\Content.IE5\FS0N1IZ0\MCj039773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850084"/>
            <a:ext cx="16081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714375" y="3921646"/>
            <a:ext cx="159223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b="1" dirty="0" smtClean="0"/>
              <a:t>Πόροι </a:t>
            </a:r>
            <a:endParaRPr lang="en-US" altLang="el-GR" dirty="0"/>
          </a:p>
          <a:p>
            <a:pPr eaLnBrk="1" hangingPunct="1"/>
            <a:r>
              <a:rPr lang="en-US" altLang="el-GR" dirty="0"/>
              <a:t>   </a:t>
            </a:r>
            <a:r>
              <a:rPr lang="el-GR" altLang="el-GR" dirty="0" smtClean="0"/>
              <a:t>Άνθρωποι</a:t>
            </a:r>
            <a:endParaRPr lang="en-US" altLang="el-GR" dirty="0"/>
          </a:p>
          <a:p>
            <a:pPr eaLnBrk="1" hangingPunct="1"/>
            <a:r>
              <a:rPr lang="en-US" altLang="el-GR" dirty="0"/>
              <a:t>   </a:t>
            </a:r>
            <a:r>
              <a:rPr lang="el-GR" altLang="el-GR" dirty="0" smtClean="0"/>
              <a:t>Εξοπλισμός</a:t>
            </a:r>
            <a:endParaRPr lang="en-US" altLang="el-GR" dirty="0"/>
          </a:p>
          <a:p>
            <a:pPr eaLnBrk="1" hangingPunct="1"/>
            <a:r>
              <a:rPr lang="en-US" altLang="el-GR" dirty="0"/>
              <a:t>   </a:t>
            </a:r>
            <a:r>
              <a:rPr lang="el-GR" altLang="el-GR" dirty="0" smtClean="0"/>
              <a:t>Υλικά</a:t>
            </a:r>
            <a:endParaRPr lang="en-US" altLang="el-GR" dirty="0"/>
          </a:p>
          <a:p>
            <a:pPr eaLnBrk="1" hangingPunct="1"/>
            <a:r>
              <a:rPr lang="el-GR" altLang="el-GR" b="1" dirty="0" smtClean="0"/>
              <a:t>Ποσότητες </a:t>
            </a:r>
            <a:endParaRPr lang="en-US" altLang="el-GR" b="1" dirty="0"/>
          </a:p>
        </p:txBody>
      </p:sp>
      <p:pic>
        <p:nvPicPr>
          <p:cNvPr id="35848" name="Picture 8" descr="C:\Users\avneet.mathur\AppData\Local\Microsoft\Windows\Temporary Internet Files\Content.IE5\IGNUHSZH\MCj04352900000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4564584"/>
            <a:ext cx="10001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1" descr="C:\Users\avneet.mathur\AppData\Local\Microsoft\Windows\Temporary Internet Files\Content.IE5\IGNUHSZH\MCj03841700000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850084"/>
            <a:ext cx="100965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Box 13"/>
          <p:cNvSpPr txBox="1">
            <a:spLocks noChangeArrowheads="1"/>
          </p:cNvSpPr>
          <p:nvPr/>
        </p:nvSpPr>
        <p:spPr bwMode="auto">
          <a:xfrm>
            <a:off x="6500813" y="3921646"/>
            <a:ext cx="2100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l-GR" altLang="el-GR" b="1" dirty="0" err="1" smtClean="0"/>
              <a:t>Προυπολογιμσός</a:t>
            </a:r>
            <a:endParaRPr lang="en-US" altLang="el-GR" b="1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Διαχείριση Κόστους (</a:t>
            </a:r>
            <a:r>
              <a:rPr lang="en-GB" dirty="0"/>
              <a:t>Cost Management)</a:t>
            </a: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4067944" y="3740671"/>
            <a:ext cx="864096" cy="823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5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6BB7DC-900B-4DF6-A40F-7728E83C1817}" type="slidenum">
              <a:rPr lang="el-GR" altLang="el-GR" smtClean="0">
                <a:solidFill>
                  <a:srgbClr val="FFFFFF"/>
                </a:solidFill>
              </a:rPr>
              <a:pPr eaLnBrk="1" hangingPunct="1"/>
              <a:t>19</a:t>
            </a:fld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57188"/>
            <a:ext cx="750093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57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Άδειες χρήσης </a:t>
            </a:r>
            <a:endParaRPr lang="el-GR" dirty="0" smtClean="0"/>
          </a:p>
        </p:txBody>
      </p:sp>
      <p:sp>
        <p:nvSpPr>
          <p:cNvPr id="3075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l-GR" sz="2800" dirty="0" smtClean="0"/>
              <a:t>Το παρόν εκπαιδευτικό υλικό υπόκειται στην παρακάτω άδεια χρήσ</a:t>
            </a:r>
            <a:r>
              <a:rPr lang="el-GR" sz="2800" dirty="0"/>
              <a:t>η</a:t>
            </a:r>
            <a:r>
              <a:rPr lang="el-GR" sz="2800" dirty="0" smtClean="0"/>
              <a:t>ς </a:t>
            </a:r>
            <a:r>
              <a:rPr lang="en-US" sz="2800" dirty="0" smtClean="0"/>
              <a:t>Creative Commons</a:t>
            </a:r>
            <a:r>
              <a:rPr lang="el-GR" sz="2800" dirty="0" smtClean="0"/>
              <a:t> (</a:t>
            </a:r>
            <a:r>
              <a:rPr lang="en-US" sz="2800" dirty="0" smtClean="0"/>
              <a:t>C C)</a:t>
            </a:r>
            <a:r>
              <a:rPr lang="el-GR" sz="2800" dirty="0" smtClean="0"/>
              <a:t>: </a:t>
            </a:r>
            <a:r>
              <a:rPr lang="el-GR" sz="2400" b="1" dirty="0" smtClean="0"/>
              <a:t>Αναφορά δημιουργού</a:t>
            </a:r>
            <a:r>
              <a:rPr lang="en-US" sz="2400" b="1" dirty="0" smtClean="0"/>
              <a:t> (B</a:t>
            </a:r>
            <a:r>
              <a:rPr lang="el-GR" sz="2400" b="1" dirty="0" smtClean="0"/>
              <a:t> </a:t>
            </a:r>
            <a:r>
              <a:rPr lang="en-US" sz="2400" b="1" dirty="0" smtClean="0"/>
              <a:t>Y)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εμπορική χρήση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C)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  <a:r>
              <a:rPr lang="el-GR" sz="2400" b="1" dirty="0" smtClean="0"/>
              <a:t>Μη τροποποίηση</a:t>
            </a:r>
            <a:r>
              <a:rPr lang="en-US" sz="2400" b="1" dirty="0" smtClean="0"/>
              <a:t> (N</a:t>
            </a:r>
            <a:r>
              <a:rPr lang="el-GR" sz="2400" b="1" dirty="0" smtClean="0"/>
              <a:t> </a:t>
            </a:r>
            <a:r>
              <a:rPr lang="en-US" sz="2400" b="1" dirty="0" smtClean="0"/>
              <a:t>D)</a:t>
            </a:r>
            <a:r>
              <a:rPr lang="el-GR" sz="2400" dirty="0"/>
              <a:t>,</a:t>
            </a:r>
            <a:r>
              <a:rPr lang="en-US" sz="2400" dirty="0" smtClean="0"/>
              <a:t> </a:t>
            </a:r>
            <a:r>
              <a:rPr lang="el-GR" sz="2400" b="1" dirty="0" smtClean="0"/>
              <a:t>3.0</a:t>
            </a:r>
            <a:r>
              <a:rPr lang="en-US" sz="2400" b="1" dirty="0" smtClean="0"/>
              <a:t>,</a:t>
            </a:r>
            <a:r>
              <a:rPr lang="el-GR" sz="2400" b="1" dirty="0" smtClean="0"/>
              <a:t> Μη εισαγόμενο</a:t>
            </a:r>
            <a:r>
              <a:rPr lang="en-US" sz="2400" b="1" dirty="0" smtClean="0"/>
              <a:t>.</a:t>
            </a:r>
            <a:r>
              <a:rPr lang="en-US" sz="2400" dirty="0" smtClean="0"/>
              <a:t> </a:t>
            </a:r>
            <a:endParaRPr lang="el-GR" sz="2400" dirty="0" smtClean="0"/>
          </a:p>
          <a:p>
            <a:pPr eaLnBrk="1" hangingPunct="1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Εικόνα 1" descr="  Λογότυπο για Άδειες χρήσης Creative Commons, B Y, NC, ND. ">
            <a:hlinkClick r:id="rId3" tooltip="Μετάβαση στην Άδεια Χρήσης 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516563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Τίτλος"/>
          <p:cNvSpPr>
            <a:spLocks noGrp="1"/>
          </p:cNvSpPr>
          <p:nvPr>
            <p:ph type="title"/>
          </p:nvPr>
        </p:nvSpPr>
        <p:spPr>
          <a:xfrm>
            <a:off x="419100" y="1124744"/>
            <a:ext cx="8305800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PMBOK</a:t>
            </a:r>
            <a:r>
              <a:rPr lang="el-GR" dirty="0" smtClean="0"/>
              <a:t> – Διαχείριση Ποιότητας (</a:t>
            </a:r>
            <a:r>
              <a:rPr lang="en-GB" dirty="0" smtClean="0"/>
              <a:t>Quality management)</a:t>
            </a:r>
            <a:endParaRPr lang="el-GR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1071538" y="2428868"/>
            <a:ext cx="13573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5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37892" name="4 - Εικόνα" descr="5qualit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084388"/>
            <a:ext cx="3324225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47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rme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Quality Management </a:t>
            </a:r>
            <a:r>
              <a:rPr lang="el-GR" altLang="el-GR" dirty="0" smtClean="0"/>
              <a:t>είναι η διεργασία που διασφαλίζει ότι το έργο ικανοποιεί τις ανάγκες</a:t>
            </a:r>
            <a:endParaRPr lang="en-GB" altLang="el-GR" dirty="0" smtClean="0"/>
          </a:p>
          <a:p>
            <a:pPr eaLnBrk="1" hangingPunct="1"/>
            <a:r>
              <a:rPr lang="en-GB" altLang="el-GR" dirty="0" smtClean="0"/>
              <a:t>ISO 9001 – </a:t>
            </a:r>
            <a:r>
              <a:rPr lang="el-GR" altLang="el-GR" dirty="0" smtClean="0"/>
              <a:t>Το πιο γνωστό πρότυπο ποιότητας</a:t>
            </a:r>
            <a:endParaRPr lang="fr-CA" altLang="el-GR" dirty="0" smtClean="0"/>
          </a:p>
        </p:txBody>
      </p:sp>
      <p:sp>
        <p:nvSpPr>
          <p:cNvPr id="6144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/>
              <a:t>Διαχείριση Ποιότητας (</a:t>
            </a:r>
            <a:r>
              <a:rPr lang="en-GB" dirty="0"/>
              <a:t>Quality management)</a:t>
            </a:r>
            <a:endParaRPr lang="fr-CA" dirty="0" smtClean="0">
              <a:solidFill>
                <a:srgbClr val="7B9899"/>
              </a:solidFill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214688"/>
            <a:ext cx="164306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3208338" y="3335338"/>
            <a:ext cx="517391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l-GR" dirty="0" smtClean="0"/>
              <a:t>“</a:t>
            </a:r>
            <a:r>
              <a:rPr lang="el-GR" altLang="el-GR" dirty="0" smtClean="0"/>
              <a:t>Ποιότητα είναι  …. Συμφωνία με τις απαιτήσεις</a:t>
            </a:r>
            <a:r>
              <a:rPr lang="en-US" altLang="el-GR" dirty="0" smtClean="0"/>
              <a:t>” </a:t>
            </a:r>
            <a:endParaRPr lang="el-GR" altLang="el-GR" dirty="0" smtClean="0"/>
          </a:p>
          <a:p>
            <a:pPr eaLnBrk="1" hangingPunct="1"/>
            <a:r>
              <a:rPr lang="el-GR" altLang="el-GR" dirty="0"/>
              <a:t>	</a:t>
            </a:r>
            <a:r>
              <a:rPr lang="el-GR" altLang="el-GR" dirty="0" smtClean="0"/>
              <a:t>		</a:t>
            </a:r>
            <a:r>
              <a:rPr lang="en-US" altLang="el-GR" dirty="0" smtClean="0"/>
              <a:t>- </a:t>
            </a:r>
            <a:r>
              <a:rPr lang="en-US" altLang="el-GR" b="1" dirty="0"/>
              <a:t>Crosby </a:t>
            </a:r>
          </a:p>
          <a:p>
            <a:pPr eaLnBrk="1" hangingPunct="1"/>
            <a:endParaRPr lang="en-US" altLang="el-GR" dirty="0"/>
          </a:p>
          <a:p>
            <a:pPr eaLnBrk="1" hangingPunct="1"/>
            <a:r>
              <a:rPr lang="en-US" altLang="el-GR" dirty="0" smtClean="0"/>
              <a:t>“</a:t>
            </a:r>
            <a:r>
              <a:rPr lang="el-GR" altLang="el-GR" dirty="0" smtClean="0"/>
              <a:t>Κατάλληλο για χρήση </a:t>
            </a:r>
            <a:r>
              <a:rPr lang="en-US" altLang="el-GR" dirty="0" smtClean="0"/>
              <a:t>fitness </a:t>
            </a:r>
            <a:r>
              <a:rPr lang="en-US" altLang="el-GR" dirty="0"/>
              <a:t>for use” </a:t>
            </a:r>
            <a:endParaRPr lang="en-US" altLang="el-GR" dirty="0" smtClean="0"/>
          </a:p>
          <a:p>
            <a:pPr eaLnBrk="1" hangingPunct="1"/>
            <a:r>
              <a:rPr lang="en-US" altLang="el-GR" dirty="0" smtClean="0"/>
              <a:t>			–</a:t>
            </a:r>
            <a:r>
              <a:rPr lang="en-US" altLang="el-GR" b="1" dirty="0" err="1" smtClean="0"/>
              <a:t>Juran</a:t>
            </a:r>
            <a:r>
              <a:rPr lang="en-US" altLang="el-GR" b="1" dirty="0" smtClean="0"/>
              <a:t> </a:t>
            </a:r>
            <a:endParaRPr lang="en-US" altLang="el-GR" b="1" dirty="0"/>
          </a:p>
          <a:p>
            <a:pPr eaLnBrk="1" hangingPunct="1"/>
            <a:endParaRPr lang="en-US" altLang="el-GR" dirty="0"/>
          </a:p>
          <a:p>
            <a:pPr eaLnBrk="1" hangingPunct="1"/>
            <a:r>
              <a:rPr lang="en-US" altLang="el-GR" dirty="0" smtClean="0"/>
              <a:t>“</a:t>
            </a:r>
            <a:r>
              <a:rPr lang="el-GR" altLang="el-GR" dirty="0" smtClean="0"/>
              <a:t>τα χαρακτηριστικά που ικανοποιούν τις ανάγκες</a:t>
            </a:r>
            <a:r>
              <a:rPr lang="en-US" altLang="el-GR" dirty="0" smtClean="0"/>
              <a:t>”</a:t>
            </a:r>
            <a:endParaRPr lang="el-GR" altLang="el-GR" dirty="0" smtClean="0"/>
          </a:p>
          <a:p>
            <a:pPr eaLnBrk="1" hangingPunct="1"/>
            <a:r>
              <a:rPr lang="en-US" altLang="el-GR" b="1" dirty="0" smtClean="0"/>
              <a:t>			- </a:t>
            </a:r>
            <a:r>
              <a:rPr lang="en-US" altLang="el-GR" b="1" dirty="0"/>
              <a:t>ISO 8402:1994 </a:t>
            </a:r>
          </a:p>
          <a:p>
            <a:pPr eaLnBrk="1" hangingPunct="1"/>
            <a:endParaRPr lang="en-US" altLang="el-GR" dirty="0"/>
          </a:p>
        </p:txBody>
      </p:sp>
    </p:spTree>
    <p:extLst>
      <p:ext uri="{BB962C8B-B14F-4D97-AF65-F5344CB8AC3E}">
        <p14:creationId xmlns:p14="http://schemas.microsoft.com/office/powerpoint/2010/main" val="126084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16BE788-B954-4887-B6DE-08C52DA2450C}" type="slidenum">
              <a:rPr lang="el-GR" altLang="el-GR" smtClean="0">
                <a:solidFill>
                  <a:srgbClr val="FFFFFF"/>
                </a:solidFill>
              </a:rPr>
              <a:pPr eaLnBrk="1" hangingPunct="1"/>
              <a:t>22</a:t>
            </a:fld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85750"/>
            <a:ext cx="6929438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213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Διαχείριση Ποιότητας (</a:t>
            </a:r>
            <a:r>
              <a:rPr lang="en-GB" dirty="0"/>
              <a:t>Quality management)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διαχείριση ποιότητας</a:t>
            </a:r>
          </a:p>
          <a:p>
            <a:pPr lvl="1"/>
            <a:r>
              <a:rPr lang="el-GR" dirty="0" smtClean="0"/>
              <a:t>Δουλεύουμε με το σωστό τρόπο  </a:t>
            </a:r>
          </a:p>
          <a:p>
            <a:pPr lvl="2"/>
            <a:r>
              <a:rPr lang="en-GB" dirty="0" smtClean="0"/>
              <a:t>Quality Assurance (QA) – </a:t>
            </a:r>
            <a:r>
              <a:rPr lang="el-GR" dirty="0" smtClean="0"/>
              <a:t>Διασφάλιση Ποιότητας</a:t>
            </a:r>
          </a:p>
          <a:p>
            <a:pPr lvl="1"/>
            <a:r>
              <a:rPr lang="el-GR" dirty="0"/>
              <a:t>Έ</a:t>
            </a:r>
            <a:r>
              <a:rPr lang="el-GR" dirty="0" smtClean="0"/>
              <a:t>χουμε το σωστό αποτέλεσμα </a:t>
            </a:r>
          </a:p>
          <a:p>
            <a:pPr lvl="2"/>
            <a:r>
              <a:rPr lang="en-GB" dirty="0" smtClean="0"/>
              <a:t>Quality</a:t>
            </a:r>
            <a:r>
              <a:rPr lang="el-GR" dirty="0" smtClean="0"/>
              <a:t> </a:t>
            </a:r>
            <a:r>
              <a:rPr lang="en-GB" dirty="0" smtClean="0"/>
              <a:t>Control </a:t>
            </a:r>
            <a:r>
              <a:rPr lang="el-GR" dirty="0" smtClean="0"/>
              <a:t>(</a:t>
            </a:r>
            <a:r>
              <a:rPr lang="en-GB" dirty="0" smtClean="0"/>
              <a:t>QC) – </a:t>
            </a:r>
            <a:r>
              <a:rPr lang="el-GR" dirty="0" smtClean="0"/>
              <a:t>Ποιοτικός Έλεγχος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- Τίτλος"/>
          <p:cNvSpPr>
            <a:spLocks noGrp="1"/>
          </p:cNvSpPr>
          <p:nvPr>
            <p:ph type="title"/>
          </p:nvPr>
        </p:nvSpPr>
        <p:spPr>
          <a:xfrm>
            <a:off x="500063" y="285750"/>
            <a:ext cx="8305800" cy="78581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PMBOK - </a:t>
            </a:r>
            <a:r>
              <a:rPr lang="el-GR" altLang="el-GR" dirty="0"/>
              <a:t>Διαχείριση ανθρωπίνων πόρων</a:t>
            </a:r>
            <a:br>
              <a:rPr lang="el-GR" altLang="el-GR" dirty="0"/>
            </a:br>
            <a:r>
              <a:rPr lang="en-GB" altLang="el-GR" dirty="0" smtClean="0"/>
              <a:t>(Human resource Management)</a:t>
            </a:r>
            <a:endParaRPr lang="el-GR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1071538" y="2428868"/>
            <a:ext cx="13573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6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64" name="4 - Εικόνα" descr="ideal_hr_depart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571625"/>
            <a:ext cx="37528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61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osmopersonnel.com/images/find-job-filled-employee-staffing-employment-cosmo-personn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29" y="260648"/>
            <a:ext cx="418028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martconsulting.nu/wp-content/uploads/2013/03/co-creation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112879" cy="25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lipartbest.com/cliparts/RiG/yzX/RiGyzXLiL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355976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Αριστερό-δεξιό βέλος 2"/>
          <p:cNvSpPr/>
          <p:nvPr/>
        </p:nvSpPr>
        <p:spPr>
          <a:xfrm>
            <a:off x="2927209" y="4511084"/>
            <a:ext cx="1675145" cy="6707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Αριστερό-δεξιό βέλος 6"/>
          <p:cNvSpPr/>
          <p:nvPr/>
        </p:nvSpPr>
        <p:spPr>
          <a:xfrm rot="18666811">
            <a:off x="1471878" y="2721047"/>
            <a:ext cx="1675145" cy="670765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Αριστερό-δεξιό βέλος 7"/>
          <p:cNvSpPr/>
          <p:nvPr/>
        </p:nvSpPr>
        <p:spPr>
          <a:xfrm rot="13266811">
            <a:off x="5954146" y="2670738"/>
            <a:ext cx="1675145" cy="670765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518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A5F951A-DA55-4FC5-88B7-CF40E8015626}" type="slidenum">
              <a:rPr lang="el-GR" altLang="el-GR" smtClean="0">
                <a:solidFill>
                  <a:srgbClr val="FFFFFF"/>
                </a:solidFill>
              </a:rPr>
              <a:pPr eaLnBrk="1" hangingPunct="1"/>
              <a:t>26</a:t>
            </a:fld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85750"/>
            <a:ext cx="5395912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5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63" y="625252"/>
            <a:ext cx="8305800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shade val="75000"/>
                  </a:schemeClr>
                </a:solidFill>
              </a:rPr>
              <a:t>PMBOK </a:t>
            </a:r>
            <a:r>
              <a:rPr lang="en-GB" dirty="0">
                <a:solidFill>
                  <a:schemeClr val="accent3">
                    <a:shade val="75000"/>
                  </a:schemeClr>
                </a:solidFill>
              </a:rPr>
              <a:t>-</a:t>
            </a:r>
            <a:r>
              <a:rPr lang="el-GR" dirty="0" smtClean="0">
                <a:solidFill>
                  <a:schemeClr val="accent3">
                    <a:shade val="75000"/>
                  </a:schemeClr>
                </a:solidFill>
              </a:rPr>
              <a:t> Διαχείριση επικοινωνίας (</a:t>
            </a:r>
            <a:r>
              <a:rPr lang="en-GB" dirty="0" smtClean="0">
                <a:solidFill>
                  <a:schemeClr val="accent3">
                    <a:shade val="75000"/>
                  </a:schemeClr>
                </a:solidFill>
              </a:rPr>
              <a:t>Communication management)</a:t>
            </a:r>
            <a:endParaRPr lang="el-GR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1071538" y="2428868"/>
            <a:ext cx="13573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7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43012" name="4 - Εικόνα" descr="7communicatio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8" y="1913607"/>
            <a:ext cx="3463925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779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rme 2"/>
          <p:cNvSpPr>
            <a:spLocks noGrp="1"/>
          </p:cNvSpPr>
          <p:nvPr>
            <p:ph idx="1"/>
          </p:nvPr>
        </p:nvSpPr>
        <p:spPr>
          <a:xfrm>
            <a:off x="301625" y="2348879"/>
            <a:ext cx="8504238" cy="375029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l-GR" dirty="0" smtClean="0"/>
              <a:t>H </a:t>
            </a:r>
            <a:r>
              <a:rPr lang="el-GR" altLang="el-GR" dirty="0" smtClean="0"/>
              <a:t>επικοινωνία στα έργα εξασφαλίζει την έγκαιρη και κατάλληλη παραγωγή, συλλογή, διανομής και αποθήκευση των πληροφοριών που παράγονται στο έργο. </a:t>
            </a:r>
            <a:endParaRPr lang="fr-CA" altLang="el-GR" dirty="0" smtClean="0"/>
          </a:p>
        </p:txBody>
      </p:sp>
      <p:sp>
        <p:nvSpPr>
          <p:cNvPr id="66562" name="Form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>
                <a:solidFill>
                  <a:schemeClr val="accent3">
                    <a:shade val="75000"/>
                  </a:schemeClr>
                </a:solidFill>
              </a:rPr>
              <a:t>Διαχείριση επικοινωνίας (</a:t>
            </a:r>
            <a:r>
              <a:rPr lang="en-GB" dirty="0">
                <a:solidFill>
                  <a:schemeClr val="accent3">
                    <a:shade val="75000"/>
                  </a:schemeClr>
                </a:solidFill>
              </a:rPr>
              <a:t>Communication management)</a:t>
            </a:r>
            <a:endParaRPr lang="fr-CA" dirty="0" smtClean="0">
              <a:solidFill>
                <a:srgbClr val="7B9899"/>
              </a:solidFill>
            </a:endParaRPr>
          </a:p>
        </p:txBody>
      </p:sp>
      <p:pic>
        <p:nvPicPr>
          <p:cNvPr id="44036" name="Picture 3" descr="C:\Users\avneet.mathur\AppData\Local\Microsoft\Windows\Temporary Internet Files\Content.IE5\V6RS3BG5\MCj0424616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786188"/>
            <a:ext cx="18891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http://www.warehamproperties.com/1stFLoorPlan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72063"/>
            <a:ext cx="19288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4" descr="C:\Users\avneet.mathur\AppData\Local\Microsoft\Windows\Temporary Internet Files\Content.IE5\IGNUHSZH\MCj007873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714750"/>
            <a:ext cx="13335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3571875" y="4429125"/>
            <a:ext cx="2000250" cy="1000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Lightning Bolt 7"/>
          <p:cNvSpPr/>
          <p:nvPr/>
        </p:nvSpPr>
        <p:spPr>
          <a:xfrm>
            <a:off x="3571875" y="4572000"/>
            <a:ext cx="1500188" cy="714375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09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896EDE-F6EE-44AC-8226-5CE8F5363CE3}" type="slidenum">
              <a:rPr lang="el-GR" altLang="el-GR" smtClean="0">
                <a:solidFill>
                  <a:srgbClr val="FFFFFF"/>
                </a:solidFill>
              </a:rPr>
              <a:pPr eaLnBrk="1" hangingPunct="1"/>
              <a:t>29</a:t>
            </a:fld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85750"/>
            <a:ext cx="5929313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252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b="1" dirty="0" smtClean="0"/>
              <a:t>Χρηματοδότηση </a:t>
            </a:r>
          </a:p>
        </p:txBody>
      </p:sp>
      <p:sp>
        <p:nvSpPr>
          <p:cNvPr id="4099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l-GR" sz="2000" dirty="0" smtClean="0"/>
              <a:t>Το παρόν εκπαιδευτικό υλικό έχει αναπτυχθεί στα πλαίσια του εκπαιδευτικού έργου του διδάσκοντα</a:t>
            </a:r>
            <a:r>
              <a:rPr lang="en-US" sz="2000" dirty="0" smtClean="0"/>
              <a:t>.</a:t>
            </a:r>
            <a:r>
              <a:rPr lang="el-GR" sz="2000" dirty="0" smtClean="0"/>
              <a:t> </a:t>
            </a:r>
            <a:endParaRPr lang="en-US" sz="2000" dirty="0" smtClean="0"/>
          </a:p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ΤΕΙ Θεσσαλίας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 αναδιαμόρφωση του εκπαιδευτικού υλικού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 smtClean="0"/>
          </a:p>
          <a:p>
            <a:pPr eaLnBrk="1" hangingPunct="1">
              <a:spcBef>
                <a:spcPts val="0"/>
              </a:spcBef>
            </a:pPr>
            <a:r>
              <a:rPr lang="el-GR" sz="2000" dirty="0" smtClean="0"/>
              <a:t>Το έργο υλοποιείται στο πλαίσιο του Επιχειρησιακού Προγράμματος 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n-US" sz="2000" dirty="0" smtClean="0"/>
              <a:t>. </a:t>
            </a:r>
            <a:endParaRPr lang="el-GR" sz="2000" dirty="0" smtClean="0"/>
          </a:p>
        </p:txBody>
      </p:sp>
      <p:pic>
        <p:nvPicPr>
          <p:cNvPr id="6" name="Εικόνα 1" descr=" Λογότυπο Επιχειρησιακού Προγράμματος Εκπαίδευση και Δια βίου Μάθηση.   ">
            <a:hlinkClick r:id="rId4" tooltip="Μετάβαση σε www.edulll.gr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221163"/>
            <a:ext cx="7848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αριθμού διαφάνειας 1" descr=".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34B054-DA0D-4AD9-A3C5-59235BE4FE8B}" type="slidenum">
              <a:rPr lang="el-GR" sz="1400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sz="1400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Τίτλος"/>
          <p:cNvSpPr>
            <a:spLocks noGrp="1"/>
          </p:cNvSpPr>
          <p:nvPr>
            <p:ph type="title"/>
          </p:nvPr>
        </p:nvSpPr>
        <p:spPr>
          <a:xfrm>
            <a:off x="500063" y="629816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PMBOK</a:t>
            </a:r>
            <a:r>
              <a:rPr lang="el-GR" dirty="0" smtClean="0"/>
              <a:t> – Διαχείριση κινδύνου </a:t>
            </a:r>
            <a:r>
              <a:rPr lang="en-GB" dirty="0" smtClean="0"/>
              <a:t>(Risk management)</a:t>
            </a:r>
            <a:endParaRPr lang="el-GR" dirty="0" smtClean="0"/>
          </a:p>
        </p:txBody>
      </p:sp>
      <p:sp>
        <p:nvSpPr>
          <p:cNvPr id="13" name="12 - Ορθογώνιο"/>
          <p:cNvSpPr/>
          <p:nvPr/>
        </p:nvSpPr>
        <p:spPr>
          <a:xfrm>
            <a:off x="1071538" y="2428868"/>
            <a:ext cx="13573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8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46084" name="4 - Εικόνα" descr="8ris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28813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0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CFE5FA-DB3F-4B18-9EB1-45688A9E7260}" type="slidenum">
              <a:rPr lang="el-GR" altLang="el-GR" smtClean="0">
                <a:solidFill>
                  <a:srgbClr val="FFFFFF"/>
                </a:solidFill>
              </a:rPr>
              <a:pPr eaLnBrk="1" hangingPunct="1"/>
              <a:t>31</a:t>
            </a:fld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85750"/>
            <a:ext cx="485775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78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63" y="428625"/>
            <a:ext cx="8305800" cy="571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shade val="75000"/>
                  </a:schemeClr>
                </a:solidFill>
              </a:rPr>
              <a:t>PMBOK – </a:t>
            </a:r>
            <a:r>
              <a:rPr lang="el-GR" dirty="0" smtClean="0">
                <a:solidFill>
                  <a:schemeClr val="accent3">
                    <a:shade val="75000"/>
                  </a:schemeClr>
                </a:solidFill>
              </a:rPr>
              <a:t>Διαχείριση Προμηθειών (</a:t>
            </a:r>
            <a:r>
              <a:rPr lang="en-US" dirty="0" smtClean="0">
                <a:solidFill>
                  <a:schemeClr val="accent3">
                    <a:shade val="75000"/>
                  </a:schemeClr>
                </a:solidFill>
              </a:rPr>
              <a:t>Procurement  management)</a:t>
            </a:r>
            <a:endParaRPr lang="el-GR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1071538" y="2428868"/>
            <a:ext cx="13573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9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48132" name="4 - Εικόνα" descr="9procure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14500"/>
            <a:ext cx="4548188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30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2 - Θέση αριθμού διαφάνειας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C615E2-0107-410F-BBA9-B788665306B2}" type="slidenum">
              <a:rPr lang="el-GR" altLang="el-GR" smtClean="0">
                <a:solidFill>
                  <a:srgbClr val="FFFFFF"/>
                </a:solidFill>
              </a:rPr>
              <a:pPr eaLnBrk="1" hangingPunct="1"/>
              <a:t>33</a:t>
            </a:fld>
            <a:endParaRPr lang="el-GR" altLang="el-GR" dirty="0" smtClean="0">
              <a:solidFill>
                <a:srgbClr val="FFFFFF"/>
              </a:solidFill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4313"/>
            <a:ext cx="5357813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4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 - Ορθογώνιο"/>
          <p:cNvSpPr/>
          <p:nvPr/>
        </p:nvSpPr>
        <p:spPr>
          <a:xfrm>
            <a:off x="3203848" y="535745"/>
            <a:ext cx="24924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10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836733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500063" y="428625"/>
            <a:ext cx="8305800" cy="571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l-GR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schemeClr val="accent3">
                    <a:shade val="75000"/>
                  </a:schemeClr>
                </a:solidFill>
              </a:rPr>
              <a:t>PMBOK – </a:t>
            </a:r>
            <a:r>
              <a:rPr lang="fr-FR" dirty="0" err="1" smtClean="0">
                <a:solidFill>
                  <a:schemeClr val="accent3">
                    <a:shade val="75000"/>
                  </a:schemeClr>
                </a:solidFill>
              </a:rPr>
              <a:t>Δι</a:t>
            </a:r>
            <a:r>
              <a:rPr lang="fr-FR" dirty="0" smtClean="0">
                <a:solidFill>
                  <a:schemeClr val="accent3">
                    <a:shade val="75000"/>
                  </a:schemeClr>
                </a:solidFill>
              </a:rPr>
              <a:t>αχείριση </a:t>
            </a:r>
            <a:r>
              <a:rPr lang="el-GR" dirty="0" smtClean="0">
                <a:solidFill>
                  <a:schemeClr val="accent3">
                    <a:shade val="75000"/>
                  </a:schemeClr>
                </a:solidFill>
              </a:rPr>
              <a:t>Συμμετεχόντων </a:t>
            </a:r>
            <a:r>
              <a:rPr lang="fr-FR" dirty="0" smtClean="0">
                <a:solidFill>
                  <a:schemeClr val="accent3">
                    <a:shade val="75000"/>
                  </a:schemeClr>
                </a:solidFill>
              </a:rPr>
              <a:t>(</a:t>
            </a:r>
            <a:r>
              <a:rPr lang="en-GB" dirty="0" smtClean="0">
                <a:solidFill>
                  <a:schemeClr val="accent3">
                    <a:shade val="75000"/>
                  </a:schemeClr>
                </a:solidFill>
              </a:rPr>
              <a:t>Stakeholder </a:t>
            </a:r>
            <a:r>
              <a:rPr lang="el-GR" dirty="0" smtClean="0">
                <a:solidFill>
                  <a:schemeClr val="accent3">
                    <a:shade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accent3">
                    <a:shade val="75000"/>
                  </a:schemeClr>
                </a:solidFill>
              </a:rPr>
              <a:t> management)</a:t>
            </a:r>
            <a:endParaRPr lang="fr-FR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74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20688"/>
            <a:ext cx="4869798" cy="532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8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-71438"/>
            <a:ext cx="5929313" cy="682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881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PMI </a:t>
            </a:r>
            <a:r>
              <a:rPr lang="el-GR" dirty="0" smtClean="0"/>
              <a:t>Πιστοποίηση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Από </a:t>
            </a:r>
            <a:r>
              <a:rPr lang="el-GR" dirty="0"/>
              <a:t>το 1984 το </a:t>
            </a:r>
            <a:r>
              <a:rPr lang="en-GB" dirty="0"/>
              <a:t>PMI </a:t>
            </a:r>
            <a:r>
              <a:rPr lang="el-GR" dirty="0"/>
              <a:t>αναπτύσσει και εξελίσσει ένα αυστηρό σύστημα πιστοποίησης και το 1999 ήταν ο 1ος οργανισμός που απέκτησε το </a:t>
            </a:r>
            <a:r>
              <a:rPr lang="en-GB" dirty="0"/>
              <a:t>ISO 9001, </a:t>
            </a:r>
            <a:r>
              <a:rPr lang="el-GR" dirty="0"/>
              <a:t>για την πιστοποίηση </a:t>
            </a:r>
            <a:r>
              <a:rPr lang="en-GB" dirty="0"/>
              <a:t>PMP®. </a:t>
            </a:r>
            <a:r>
              <a:rPr lang="el-GR" dirty="0"/>
              <a:t>Σήμερα το </a:t>
            </a:r>
            <a:r>
              <a:rPr lang="en-GB" dirty="0"/>
              <a:t>PMI® </a:t>
            </a:r>
            <a:r>
              <a:rPr lang="el-GR" dirty="0"/>
              <a:t>διαθέτει τις κάτωθι πιστοποιήσεις:</a:t>
            </a:r>
          </a:p>
          <a:p>
            <a:pPr lvl="1"/>
            <a:r>
              <a:rPr lang="en-GB" dirty="0">
                <a:hlinkClick r:id="rId2" tooltip="http://www.pmi.org/CareerDevelopment/Pages/AboutCredentialsCAPM.aspx"/>
              </a:rPr>
              <a:t>Certified Associate of Project Management (</a:t>
            </a:r>
            <a:r>
              <a:rPr lang="en-GB" b="1" dirty="0">
                <a:hlinkClick r:id="rId2" tooltip="http://www.pmi.org/CareerDevelopment/Pages/AboutCredentialsCAPM.aspx"/>
              </a:rPr>
              <a:t>CAPM</a:t>
            </a:r>
            <a:r>
              <a:rPr lang="en-GB" dirty="0">
                <a:hlinkClick r:id="rId2" tooltip="http://www.pmi.org/CareerDevelopment/Pages/AboutCredentialsCAPM.aspx"/>
              </a:rPr>
              <a:t>)</a:t>
            </a:r>
            <a:r>
              <a:rPr lang="en-GB" dirty="0"/>
              <a:t> </a:t>
            </a:r>
            <a:r>
              <a:rPr lang="el-GR" dirty="0"/>
              <a:t>εισαγωγική πιστοποίηση</a:t>
            </a:r>
          </a:p>
          <a:p>
            <a:pPr lvl="1"/>
            <a:r>
              <a:rPr lang="en-GB" dirty="0">
                <a:hlinkClick r:id="rId3" tooltip="http://www.pmi.org/CareerDevelopment/Pages/AboutCredentialsPMP.aspx"/>
              </a:rPr>
              <a:t>Project Management Professional (</a:t>
            </a:r>
            <a:r>
              <a:rPr lang="en-GB" b="1" dirty="0">
                <a:hlinkClick r:id="rId3" tooltip="http://www.pmi.org/CareerDevelopment/Pages/AboutCredentialsPMP.aspx"/>
              </a:rPr>
              <a:t>PMP</a:t>
            </a:r>
            <a:r>
              <a:rPr lang="en-GB" dirty="0">
                <a:hlinkClick r:id="rId3" tooltip="http://www.pmi.org/CareerDevelopment/Pages/AboutCredentialsPMP.aspx"/>
              </a:rPr>
              <a:t>)</a:t>
            </a:r>
            <a:r>
              <a:rPr lang="en-GB" baseline="30000" dirty="0"/>
              <a:t>SM</a:t>
            </a:r>
            <a:br>
              <a:rPr lang="en-GB" baseline="30000" dirty="0"/>
            </a:br>
            <a:r>
              <a:rPr lang="el-GR" dirty="0"/>
              <a:t>επαγγελματική πιστοποίηση για άτομα με τουλάχιστον 4.500 ώρες εμπειρίας (&gt;= 3 έτη)</a:t>
            </a:r>
          </a:p>
          <a:p>
            <a:pPr lvl="1"/>
            <a:r>
              <a:rPr lang="en-GB" dirty="0">
                <a:hlinkClick r:id="rId4" tooltip="http://www.pmi.org/CareerDevelopment/Pages/AboutCredentialsPgMP.aspx"/>
              </a:rPr>
              <a:t>Program Management Professional (</a:t>
            </a:r>
            <a:r>
              <a:rPr lang="en-GB" b="1" dirty="0" err="1">
                <a:hlinkClick r:id="rId4" tooltip="http://www.pmi.org/CareerDevelopment/Pages/AboutCredentialsPgMP.aspx"/>
              </a:rPr>
              <a:t>PgMP</a:t>
            </a:r>
            <a:r>
              <a:rPr lang="en-GB" dirty="0">
                <a:hlinkClick r:id="rId4" tooltip="http://www.pmi.org/CareerDevelopment/Pages/AboutCredentialsPgMP.aspx"/>
              </a:rPr>
              <a:t>)</a:t>
            </a:r>
            <a:r>
              <a:rPr lang="en-GB" baseline="30000" dirty="0">
                <a:hlinkClick r:id="rId4" tooltip="http://www.pmi.org/CareerDevelopment/Pages/AboutCredentialsPgMP.aspx"/>
              </a:rPr>
              <a:t>®</a:t>
            </a:r>
            <a:r>
              <a:rPr lang="en-GB" dirty="0"/>
              <a:t/>
            </a:r>
            <a:br>
              <a:rPr lang="en-GB" dirty="0"/>
            </a:br>
            <a:r>
              <a:rPr lang="el-GR" dirty="0"/>
              <a:t>επαγγελματική πιστοποίηση για άτομα με 8 έτη εμπειρία σε </a:t>
            </a:r>
            <a:r>
              <a:rPr lang="en-GB" dirty="0"/>
              <a:t>Project/Program Management</a:t>
            </a:r>
          </a:p>
          <a:p>
            <a:pPr lvl="1"/>
            <a:r>
              <a:rPr lang="en-GB" dirty="0">
                <a:hlinkClick r:id="rId5" tooltip="http://www.pmi.org/en/Certification/New-PMI-Agile-Certification.aspx"/>
              </a:rPr>
              <a:t>PMI Agile Certified Professional </a:t>
            </a:r>
            <a:r>
              <a:rPr lang="en-GB" b="1" dirty="0">
                <a:hlinkClick r:id="rId5" tooltip="http://www.pmi.org/en/Certification/New-PMI-Agile-Certification.aspx"/>
              </a:rPr>
              <a:t>(PMI-ACP</a:t>
            </a:r>
            <a:r>
              <a:rPr lang="en-GB" dirty="0">
                <a:hlinkClick r:id="rId5" tooltip="http://www.pmi.org/en/Certification/New-PMI-Agile-Certification.aspx"/>
              </a:rPr>
              <a:t>)</a:t>
            </a:r>
            <a:endParaRPr lang="en-GB" dirty="0"/>
          </a:p>
          <a:p>
            <a:pPr lvl="1"/>
            <a:r>
              <a:rPr lang="en-GB" dirty="0">
                <a:hlinkClick r:id="rId6" tooltip="http://www.pmi.org/CareerDevelopment/Pages/AboutCredentialsPMI-SP.aspx"/>
              </a:rPr>
              <a:t>PMI Scheduling Professional (</a:t>
            </a:r>
            <a:r>
              <a:rPr lang="en-GB" b="1" dirty="0">
                <a:hlinkClick r:id="rId6" tooltip="http://www.pmi.org/CareerDevelopment/Pages/AboutCredentialsPMI-SP.aspx"/>
              </a:rPr>
              <a:t>PMI-SP</a:t>
            </a:r>
            <a:r>
              <a:rPr lang="en-GB" dirty="0">
                <a:hlinkClick r:id="rId6" tooltip="http://www.pmi.org/CareerDevelopment/Pages/AboutCredentialsPMI-SP.aspx"/>
              </a:rPr>
              <a:t>)</a:t>
            </a:r>
            <a:r>
              <a:rPr lang="en-GB" baseline="30000" dirty="0">
                <a:hlinkClick r:id="rId6" tooltip="http://www.pmi.org/CareerDevelopment/Pages/AboutCredentialsPMI-SP.aspx"/>
              </a:rPr>
              <a:t>®</a:t>
            </a:r>
            <a:endParaRPr lang="en-GB" dirty="0"/>
          </a:p>
          <a:p>
            <a:pPr lvl="1"/>
            <a:r>
              <a:rPr lang="en-GB" dirty="0">
                <a:hlinkClick r:id="rId7" tooltip="http://www.pmi.org/CareerDevelopment/Pages/AboutCredentialsPMI-RMP.aspx"/>
              </a:rPr>
              <a:t>PMI Risk Management Professional (</a:t>
            </a:r>
            <a:r>
              <a:rPr lang="en-GB" b="1" dirty="0">
                <a:hlinkClick r:id="rId7" tooltip="http://www.pmi.org/CareerDevelopment/Pages/AboutCredentialsPMI-RMP.aspx"/>
              </a:rPr>
              <a:t>PMI-RMP</a:t>
            </a:r>
            <a:r>
              <a:rPr lang="en-GB" dirty="0">
                <a:hlinkClick r:id="rId7" tooltip="http://www.pmi.org/CareerDevelopment/Pages/AboutCredentialsPMI-RMP.aspx"/>
              </a:rPr>
              <a:t>)</a:t>
            </a:r>
            <a:r>
              <a:rPr lang="en-GB" baseline="30000" dirty="0">
                <a:hlinkClick r:id="rId7" tooltip="http://www.pmi.org/CareerDevelopment/Pages/AboutCredentialsPMI-RMP.aspx"/>
              </a:rPr>
              <a:t>®</a:t>
            </a:r>
            <a:endParaRPr lang="en-GB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21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IPMA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International Project Management Association (</a:t>
            </a:r>
            <a:r>
              <a:rPr lang="en-GB" dirty="0" smtClean="0">
                <a:hlinkClick r:id="rId2"/>
              </a:rPr>
              <a:t>www.impa.ch</a:t>
            </a:r>
            <a:r>
              <a:rPr lang="en-GB" dirty="0" smtClean="0"/>
              <a:t>)</a:t>
            </a:r>
          </a:p>
          <a:p>
            <a:r>
              <a:rPr lang="el-GR" dirty="0" smtClean="0"/>
              <a:t>Είναι διεθνής οργανισμός με έδρα στην Ελβετία</a:t>
            </a:r>
          </a:p>
          <a:p>
            <a:r>
              <a:rPr lang="el-GR" dirty="0" smtClean="0"/>
              <a:t>Δίνει έμφαση στις ικανότητες (</a:t>
            </a:r>
            <a:r>
              <a:rPr lang="en-US" dirty="0" smtClean="0"/>
              <a:t>competences) </a:t>
            </a:r>
            <a:r>
              <a:rPr lang="el-GR" dirty="0" smtClean="0"/>
              <a:t>των διαχειριστών έργων </a:t>
            </a:r>
          </a:p>
          <a:p>
            <a:pPr lvl="1"/>
            <a:r>
              <a:rPr lang="en-GB" dirty="0" smtClean="0"/>
              <a:t>IPMA Competence Baseline (ICB)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945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IPMA Competence Baseline </a:t>
            </a:r>
            <a:endParaRPr lang="el-GR" dirty="0" smtClean="0"/>
          </a:p>
        </p:txBody>
      </p:sp>
      <p:pic>
        <p:nvPicPr>
          <p:cNvPr id="52227" name="3 - Θέση περιεχομένου" descr="The Eye of Competence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1554163"/>
            <a:ext cx="80025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906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GB" altLang="el-GR" dirty="0">
                <a:solidFill>
                  <a:srgbClr val="FF0000"/>
                </a:solidFill>
              </a:rPr>
              <a:t>PMI PMBOK Project Management Body of Knowledge</a:t>
            </a:r>
            <a:endParaRPr lang="en-US" altLang="el-GR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en-US" altLang="el-GR" dirty="0" smtClean="0">
                <a:solidFill>
                  <a:srgbClr val="FF0000"/>
                </a:solidFill>
              </a:rPr>
              <a:t>IPMA - ICB</a:t>
            </a:r>
            <a:endParaRPr lang="el-GR" altLang="el-GR" dirty="0" smtClean="0">
              <a:solidFill>
                <a:srgbClr val="FF0000"/>
              </a:solidFill>
            </a:endParaRPr>
          </a:p>
          <a:p>
            <a:pPr lvl="1" eaLnBrk="1" hangingPunct="1"/>
            <a:endParaRPr lang="en-GB" altLang="el-GR" dirty="0" smtClean="0"/>
          </a:p>
          <a:p>
            <a:pPr lvl="1" eaLnBrk="1" hangingPunct="1"/>
            <a:r>
              <a:rPr lang="en-GB" altLang="el-GR" dirty="0" smtClean="0"/>
              <a:t>BS6079-1:2002 Project Management: Part 1: Guide to project management. British Standards Institution. </a:t>
            </a:r>
          </a:p>
          <a:p>
            <a:pPr lvl="1" eaLnBrk="1" hangingPunct="1"/>
            <a:r>
              <a:rPr lang="en-GB" altLang="el-GR" dirty="0" smtClean="0"/>
              <a:t>PRINCE 2</a:t>
            </a:r>
          </a:p>
          <a:p>
            <a:pPr lvl="1" eaLnBrk="1" hangingPunct="1"/>
            <a:r>
              <a:rPr lang="en-GB" altLang="el-GR" dirty="0" smtClean="0"/>
              <a:t>New York State</a:t>
            </a:r>
          </a:p>
          <a:p>
            <a:pPr lvl="1" eaLnBrk="1" hangingPunct="1"/>
            <a:r>
              <a:rPr lang="el-GR" altLang="el-GR" dirty="0" smtClean="0"/>
              <a:t>Κυπριακό</a:t>
            </a:r>
          </a:p>
          <a:p>
            <a:pPr lvl="1" eaLnBrk="1" hangingPunct="1"/>
            <a:r>
              <a:rPr lang="el-GR" altLang="el-GR" dirty="0" smtClean="0"/>
              <a:t>Ελληνικό</a:t>
            </a:r>
            <a:endParaRPr lang="en-GB" altLang="el-GR" dirty="0" smtClean="0"/>
          </a:p>
          <a:p>
            <a:pPr eaLnBrk="1" hangingPunct="1"/>
            <a:endParaRPr lang="el-GR" altLang="el-GR" dirty="0" smtClean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Τα ΠΡΟΤΥΠΑ ΔΙΑΧΕΙΡΙΣΗΣ ΕΡΓΩΝ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171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93925" y="71438"/>
            <a:ext cx="69500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/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LU" altLang="el-GR" sz="2400" b="1" dirty="0">
                <a:solidFill>
                  <a:srgbClr val="003E85"/>
                </a:solidFill>
                <a:ea typeface="DejaVu Sans"/>
                <a:cs typeface="DejaVu Sans"/>
              </a:rPr>
              <a:t>Types of competence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1188"/>
            <a:ext cx="5537200" cy="563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0" y="2438400"/>
            <a:ext cx="297180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99CC00"/>
              </a:buClr>
              <a:defRPr/>
            </a:pPr>
            <a:r>
              <a:rPr lang="en-GB" sz="1600" dirty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20 </a:t>
            </a:r>
            <a:r>
              <a:rPr lang="el-GR" sz="1600" dirty="0" smtClean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τεχνικές ικανότητες </a:t>
            </a:r>
            <a:endParaRPr lang="en-GB" sz="1600" dirty="0">
              <a:solidFill>
                <a:srgbClr val="003E85"/>
              </a:solidFill>
              <a:latin typeface="+mn-lt"/>
              <a:ea typeface="DejaVu Sans" charset="0"/>
              <a:cs typeface="DejaVu Sans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defRPr/>
            </a:pPr>
            <a:r>
              <a:rPr lang="en-GB" sz="1600" dirty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15 </a:t>
            </a:r>
            <a:r>
              <a:rPr lang="el-GR" sz="1600" dirty="0" smtClean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ικανότητες συμπεριφοράς</a:t>
            </a: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defRPr/>
            </a:pPr>
            <a:r>
              <a:rPr lang="el-GR" sz="1600" dirty="0" smtClean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(</a:t>
            </a:r>
            <a:r>
              <a:rPr lang="en-GB" sz="1600" dirty="0" smtClean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Behavioural competencies</a:t>
            </a:r>
            <a:r>
              <a:rPr lang="el-GR" sz="1600" dirty="0" smtClean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)</a:t>
            </a:r>
            <a:endParaRPr lang="en-GB" sz="1600" dirty="0">
              <a:solidFill>
                <a:srgbClr val="003E85"/>
              </a:solidFill>
              <a:latin typeface="+mn-lt"/>
              <a:ea typeface="DejaVu Sans" charset="0"/>
              <a:cs typeface="DejaVu Sans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defRPr/>
            </a:pPr>
            <a:r>
              <a:rPr lang="en-GB" sz="1600" dirty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11 </a:t>
            </a:r>
            <a:r>
              <a:rPr lang="el-GR" sz="1600" dirty="0">
                <a:solidFill>
                  <a:srgbClr val="003E85"/>
                </a:solidFill>
                <a:ea typeface="DejaVu Sans" charset="0"/>
                <a:cs typeface="DejaVu Sans" charset="0"/>
              </a:rPr>
              <a:t>ικανότητες </a:t>
            </a:r>
            <a:r>
              <a:rPr lang="el-GR" sz="1600" dirty="0" smtClean="0">
                <a:solidFill>
                  <a:srgbClr val="003E85"/>
                </a:solidFill>
                <a:ea typeface="DejaVu Sans" charset="0"/>
                <a:cs typeface="DejaVu Sans" charset="0"/>
              </a:rPr>
              <a:t> περιβάλλοντος</a:t>
            </a:r>
            <a:endParaRPr lang="el-GR" sz="1600" dirty="0" smtClean="0">
              <a:solidFill>
                <a:srgbClr val="003E85"/>
              </a:solidFill>
              <a:latin typeface="+mn-lt"/>
              <a:ea typeface="DejaVu Sans" charset="0"/>
              <a:cs typeface="DejaVu Sans" charset="0"/>
            </a:endParaRPr>
          </a:p>
          <a:p>
            <a:pPr marL="342900" indent="-342900">
              <a:spcBef>
                <a:spcPct val="20000"/>
              </a:spcBef>
              <a:buClr>
                <a:srgbClr val="99CC00"/>
              </a:buClr>
              <a:defRPr/>
            </a:pPr>
            <a:r>
              <a:rPr lang="el-GR" sz="1600" dirty="0" smtClean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(</a:t>
            </a:r>
            <a:r>
              <a:rPr lang="en-GB" sz="1600" dirty="0" smtClean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Contextual competencies</a:t>
            </a:r>
            <a:r>
              <a:rPr lang="el-GR" sz="1600" dirty="0" smtClean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)</a:t>
            </a:r>
            <a:endParaRPr lang="en-GB" sz="1600" dirty="0">
              <a:solidFill>
                <a:srgbClr val="003E85"/>
              </a:solidFill>
              <a:latin typeface="+mn-lt"/>
              <a:ea typeface="DejaVu Sans" charset="0"/>
              <a:cs typeface="DejaVu Sans" charset="0"/>
            </a:endParaRPr>
          </a:p>
          <a:p>
            <a:pPr marL="342900" indent="-342900" algn="ctr">
              <a:spcBef>
                <a:spcPct val="20000"/>
              </a:spcBef>
              <a:buClr>
                <a:srgbClr val="99CC00"/>
              </a:buClr>
              <a:defRPr/>
            </a:pPr>
            <a:r>
              <a:rPr lang="en-GB" sz="1600" dirty="0">
                <a:solidFill>
                  <a:srgbClr val="003E85"/>
                </a:solidFill>
                <a:latin typeface="+mn-lt"/>
                <a:ea typeface="DejaVu Sans" charset="0"/>
                <a:cs typeface="DejaVu Sans" charset="0"/>
              </a:rPr>
              <a:t>=&gt; 46 competencies</a:t>
            </a:r>
          </a:p>
        </p:txBody>
      </p:sp>
    </p:spTree>
    <p:extLst>
      <p:ext uri="{BB962C8B-B14F-4D97-AF65-F5344CB8AC3E}">
        <p14:creationId xmlns:p14="http://schemas.microsoft.com/office/powerpoint/2010/main" val="1240097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367798" y="327025"/>
            <a:ext cx="69500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35268" rIns="91436" bIns="45718"/>
          <a:lstStyle>
            <a:lvl1pPr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28675" algn="l"/>
                <a:tab pos="1657350" algn="l"/>
                <a:tab pos="2487613" algn="l"/>
                <a:tab pos="3316288" algn="l"/>
                <a:tab pos="4146550" algn="l"/>
                <a:tab pos="4975225" algn="l"/>
                <a:tab pos="5805488" algn="l"/>
                <a:tab pos="6634163" algn="l"/>
                <a:tab pos="7464425" algn="l"/>
                <a:tab pos="8293100" algn="l"/>
                <a:tab pos="91233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LU" altLang="el-GR" sz="2400" b="1">
                <a:solidFill>
                  <a:srgbClr val="003E85"/>
                </a:solidFill>
                <a:ea typeface="DejaVu Sans"/>
                <a:cs typeface="DejaVu Sans"/>
              </a:rPr>
              <a:t>ICB 3</a:t>
            </a:r>
            <a:r>
              <a:rPr lang="fr-LU" altLang="el-GR" sz="2400" b="1" baseline="33000">
                <a:solidFill>
                  <a:srgbClr val="003E85"/>
                </a:solidFill>
                <a:ea typeface="DejaVu Sans"/>
                <a:cs typeface="DejaVu Sans"/>
              </a:rPr>
              <a:t>rd</a:t>
            </a:r>
            <a:r>
              <a:rPr lang="fr-LU" altLang="el-GR" sz="2400" b="1">
                <a:solidFill>
                  <a:srgbClr val="003E85"/>
                </a:solidFill>
                <a:ea typeface="DejaVu Sans"/>
                <a:cs typeface="DejaVu Sans"/>
              </a:rPr>
              <a:t> – Example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77" y="838200"/>
            <a:ext cx="44069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73325"/>
            <a:ext cx="38623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052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979712" y="1601505"/>
            <a:ext cx="47409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ISO 21500</a:t>
            </a:r>
            <a:endParaRPr lang="el-GR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22" name="Picture 2" descr="http://blog.utest.com/wp-content/uploads/sites/2/2014/09/ISO-Logo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68865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45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323850" y="1052513"/>
            <a:ext cx="7037388" cy="5461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3600" b="1" dirty="0" smtClean="0"/>
              <a:t>ISO Standard – </a:t>
            </a:r>
            <a:r>
              <a:rPr lang="el-GR" sz="3600" b="1" dirty="0" smtClean="0"/>
              <a:t>Γιατί</a:t>
            </a:r>
            <a:endParaRPr lang="en-AU" sz="3600" b="1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4294967295"/>
          </p:nvPr>
        </p:nvSpPr>
        <p:spPr>
          <a:xfrm>
            <a:off x="457200" y="2214563"/>
            <a:ext cx="8229600" cy="3911600"/>
          </a:xfrm>
        </p:spPr>
        <p:txBody>
          <a:bodyPr/>
          <a:lstStyle/>
          <a:p>
            <a:pPr eaLnBrk="1" hangingPunct="1"/>
            <a:r>
              <a:rPr lang="el-GR" altLang="el-GR" sz="2800" dirty="0" smtClean="0"/>
              <a:t>Πολλά </a:t>
            </a:r>
            <a:r>
              <a:rPr lang="en-AU" altLang="el-GR" sz="2800" dirty="0" smtClean="0">
                <a:solidFill>
                  <a:srgbClr val="FF0000"/>
                </a:solidFill>
              </a:rPr>
              <a:t>international</a:t>
            </a:r>
            <a:r>
              <a:rPr lang="en-AU" altLang="el-GR" sz="2800" dirty="0" smtClean="0"/>
              <a:t> </a:t>
            </a:r>
            <a:r>
              <a:rPr lang="el-GR" altLang="el-GR" sz="2800" dirty="0" smtClean="0"/>
              <a:t>έργα</a:t>
            </a:r>
            <a:endParaRPr lang="en-AU" altLang="el-GR" sz="2800" dirty="0" smtClean="0"/>
          </a:p>
          <a:p>
            <a:pPr eaLnBrk="1" hangingPunct="1"/>
            <a:r>
              <a:rPr lang="el-GR" altLang="el-GR" sz="2800" dirty="0" smtClean="0"/>
              <a:t>Κοινή </a:t>
            </a:r>
            <a:r>
              <a:rPr lang="el-GR" altLang="el-GR" sz="2800" dirty="0" smtClean="0">
                <a:solidFill>
                  <a:srgbClr val="FF0000"/>
                </a:solidFill>
              </a:rPr>
              <a:t>ορολογία (</a:t>
            </a:r>
            <a:r>
              <a:rPr lang="en-AU" altLang="el-GR" sz="2800" dirty="0" smtClean="0">
                <a:solidFill>
                  <a:srgbClr val="FF0000"/>
                </a:solidFill>
              </a:rPr>
              <a:t>terminology</a:t>
            </a:r>
            <a:r>
              <a:rPr lang="el-GR" altLang="el-GR" sz="2800" dirty="0" smtClean="0">
                <a:solidFill>
                  <a:srgbClr val="FF0000"/>
                </a:solidFill>
              </a:rPr>
              <a:t>)</a:t>
            </a:r>
            <a:endParaRPr lang="en-AU" altLang="el-GR" sz="2800" dirty="0" smtClean="0">
              <a:solidFill>
                <a:srgbClr val="FF0000"/>
              </a:solidFill>
            </a:endParaRPr>
          </a:p>
          <a:p>
            <a:r>
              <a:rPr lang="el-GR" altLang="el-GR" sz="2800" dirty="0" smtClean="0"/>
              <a:t>Θέματα </a:t>
            </a:r>
            <a:r>
              <a:rPr lang="el-GR" altLang="el-GR" sz="2800" dirty="0" smtClean="0">
                <a:solidFill>
                  <a:srgbClr val="FF0000"/>
                </a:solidFill>
              </a:rPr>
              <a:t>συμβάσεων (</a:t>
            </a:r>
            <a:r>
              <a:rPr lang="en-AU" altLang="el-GR" sz="2800" dirty="0" smtClean="0">
                <a:solidFill>
                  <a:srgbClr val="FF0000"/>
                </a:solidFill>
              </a:rPr>
              <a:t>Contractual</a:t>
            </a:r>
            <a:r>
              <a:rPr lang="el-GR" altLang="el-GR" sz="2800" dirty="0" smtClean="0">
                <a:solidFill>
                  <a:srgbClr val="FF0000"/>
                </a:solidFill>
              </a:rPr>
              <a:t>)</a:t>
            </a:r>
            <a:endParaRPr lang="en-AU" altLang="el-GR" sz="2800" dirty="0"/>
          </a:p>
        </p:txBody>
      </p:sp>
    </p:spTree>
    <p:extLst>
      <p:ext uri="{BB962C8B-B14F-4D97-AF65-F5344CB8AC3E}">
        <p14:creationId xmlns:p14="http://schemas.microsoft.com/office/powerpoint/2010/main" val="3335130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Τέλος </a:t>
            </a:r>
            <a:r>
              <a:rPr lang="el-GR" b="1" dirty="0" smtClean="0"/>
              <a:t>ενότητας</a:t>
            </a:r>
            <a:endParaRPr lang="el-GR" b="1" dirty="0"/>
          </a:p>
        </p:txBody>
      </p:sp>
      <p:sp>
        <p:nvSpPr>
          <p:cNvPr id="3" name="Υπότιτλος 1"/>
          <p:cNvSpPr>
            <a:spLocks noGrp="1"/>
          </p:cNvSpPr>
          <p:nvPr>
            <p:ph type="subTitle" idx="1"/>
          </p:nvPr>
        </p:nvSpPr>
        <p:spPr bwMode="gray"/>
        <p:txBody>
          <a:bodyPr>
            <a:normAutofit/>
          </a:bodyPr>
          <a:lstStyle/>
          <a:p>
            <a:pPr algn="r"/>
            <a:endParaRPr lang="el-GR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Επεξεργασία υλικού: </a:t>
            </a:r>
          </a:p>
          <a:p>
            <a:pPr algn="r"/>
            <a:r>
              <a:rPr lang="el-G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Μέγας Χρήστος</a:t>
            </a:r>
            <a:endParaRPr lang="el-G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Εικόνα 1" descr="Λογότυπο για Άδειες χρήσης Creative Commons B Y, NC, ND.">
            <a:hlinkClick r:id="rId3" tooltip="Μετάβαση στην Άδεια Χρήσης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949950"/>
            <a:ext cx="158432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Εικόνα 2" descr="Λογότυπο Επιχειρησιακού Προγράμματος Εκπαίδευση και Δια βίου Μάθηση. ">
            <a:hlinkClick r:id="rId5" tooltip="Μετάβαση στο www.edulll.gr/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5638800"/>
            <a:ext cx="4310063" cy="1030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1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Project Management Institute (www.pmi.org)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Κύριοι τομείς δράσης του </a:t>
            </a:r>
            <a:r>
              <a:rPr lang="en-GB" b="1" dirty="0"/>
              <a:t>PMI®</a:t>
            </a:r>
          </a:p>
          <a:p>
            <a:pPr lvl="1"/>
            <a:r>
              <a:rPr lang="el-GR" dirty="0"/>
              <a:t>Δημιουργία Προτύπων</a:t>
            </a:r>
          </a:p>
          <a:p>
            <a:pPr lvl="1"/>
            <a:r>
              <a:rPr lang="el-GR" dirty="0"/>
              <a:t>Το </a:t>
            </a:r>
            <a:r>
              <a:rPr lang="en-GB" dirty="0"/>
              <a:t>PMI </a:t>
            </a:r>
            <a:r>
              <a:rPr lang="el-GR" dirty="0"/>
              <a:t>πρωτοπορεί στην ανάπτυξη προτύπων σε </a:t>
            </a:r>
            <a:r>
              <a:rPr lang="en-GB" dirty="0"/>
              <a:t>Project, Program </a:t>
            </a:r>
            <a:r>
              <a:rPr lang="el-GR" dirty="0"/>
              <a:t>και </a:t>
            </a:r>
            <a:r>
              <a:rPr lang="en-GB" dirty="0"/>
              <a:t>Portfolio Management. </a:t>
            </a:r>
            <a:r>
              <a:rPr lang="el-GR" dirty="0"/>
              <a:t>Ο οδηγός </a:t>
            </a:r>
            <a:r>
              <a:rPr lang="en-GB" dirty="0"/>
              <a:t>PMBOK® </a:t>
            </a:r>
            <a:r>
              <a:rPr lang="el-GR" dirty="0"/>
              <a:t>έχει πιστοποιηθεί ως </a:t>
            </a:r>
            <a:r>
              <a:rPr lang="en-GB" dirty="0"/>
              <a:t>ANSI Standard (ANSI/PMI 99-001-1999) </a:t>
            </a:r>
            <a:r>
              <a:rPr lang="el-GR" dirty="0"/>
              <a:t>και είναι </a:t>
            </a:r>
            <a:r>
              <a:rPr lang="en-GB" dirty="0" err="1"/>
              <a:t>defacto</a:t>
            </a:r>
            <a:r>
              <a:rPr lang="en-GB" dirty="0"/>
              <a:t> </a:t>
            </a:r>
            <a:r>
              <a:rPr lang="el-GR" dirty="0"/>
              <a:t>παγκόσμιο </a:t>
            </a:r>
            <a:r>
              <a:rPr lang="en-GB" dirty="0"/>
              <a:t>standard.</a:t>
            </a:r>
          </a:p>
          <a:p>
            <a:r>
              <a:rPr lang="el-GR" dirty="0"/>
              <a:t>Έρευνα</a:t>
            </a:r>
          </a:p>
          <a:p>
            <a:r>
              <a:rPr lang="el-GR" dirty="0" smtClean="0"/>
              <a:t>Εκδόσεις</a:t>
            </a:r>
          </a:p>
          <a:p>
            <a:pPr lvl="1"/>
            <a:r>
              <a:rPr lang="el-GR" dirty="0" smtClean="0"/>
              <a:t>Το </a:t>
            </a:r>
            <a:r>
              <a:rPr lang="en-GB" dirty="0" smtClean="0"/>
              <a:t>PMI </a:t>
            </a:r>
            <a:r>
              <a:rPr lang="el-GR" dirty="0" smtClean="0"/>
              <a:t>εκδίδει για τα μέλη του, 3 περιοδικά:</a:t>
            </a:r>
            <a:br>
              <a:rPr lang="el-GR" dirty="0" smtClean="0"/>
            </a:br>
            <a:r>
              <a:rPr lang="en-GB" dirty="0" smtClean="0"/>
              <a:t>PM </a:t>
            </a:r>
            <a:r>
              <a:rPr lang="en-GB" dirty="0"/>
              <a:t>Network </a:t>
            </a:r>
            <a:r>
              <a:rPr lang="el-GR" dirty="0"/>
              <a:t>μηνιαίως</a:t>
            </a:r>
            <a:br>
              <a:rPr lang="el-GR" dirty="0"/>
            </a:br>
            <a:r>
              <a:rPr lang="en-GB" dirty="0"/>
              <a:t>Project Management Journal® </a:t>
            </a:r>
            <a:r>
              <a:rPr lang="el-GR" dirty="0"/>
              <a:t>τριμηνιαίως</a:t>
            </a:r>
            <a:br>
              <a:rPr lang="el-GR" dirty="0"/>
            </a:br>
            <a:r>
              <a:rPr lang="en-GB" dirty="0"/>
              <a:t>PMI Today </a:t>
            </a:r>
            <a:r>
              <a:rPr lang="el-GR" dirty="0" smtClean="0"/>
              <a:t>μηνιαίως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869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l-GR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28" charset="-128"/>
              </a:rPr>
              <a:t>To </a:t>
            </a:r>
            <a:r>
              <a:rPr lang="el-GR" altLang="el-GR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28" charset="-128"/>
              </a:rPr>
              <a:t>σώμα της γνώσης σύμφωνα με το </a:t>
            </a:r>
            <a:r>
              <a:rPr lang="en-GB" altLang="el-GR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28" charset="-128"/>
              </a:rPr>
              <a:t>PMI - PMBOK</a:t>
            </a:r>
            <a:endParaRPr lang="en-US" altLang="el-GR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28" charset="-128"/>
            </a:endParaRPr>
          </a:p>
        </p:txBody>
      </p:sp>
      <p:pic>
        <p:nvPicPr>
          <p:cNvPr id="59395" name="Picture 4" descr="Fig01-02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1"/>
          <a:stretch>
            <a:fillRect/>
          </a:stretch>
        </p:blipFill>
        <p:spPr bwMode="auto">
          <a:xfrm>
            <a:off x="533400" y="1828800"/>
            <a:ext cx="82613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60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1989138"/>
            <a:ext cx="3810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Ενοποίηση έργου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Διαχείριση αντικειμένου εργασιών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Διαχείριση χρόνου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Διαχείριση κόστους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Διαχείριση ποιότητας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Διαχείριση ανθρωπίνων πόρων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Διαχείριση επικοινωνίας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Διαχείριση κινδύνου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Διαχείριση προμηθειών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l-GR" sz="2200" dirty="0" smtClean="0"/>
              <a:t>Διαχείριση συμμετεχόντων</a:t>
            </a:r>
          </a:p>
          <a:p>
            <a:pPr eaLnBrk="1" hangingPunct="1">
              <a:lnSpc>
                <a:spcPct val="80000"/>
              </a:lnSpc>
            </a:pPr>
            <a:endParaRPr lang="el-GR" altLang="el-GR" sz="2200" dirty="0" smtClean="0"/>
          </a:p>
          <a:p>
            <a:pPr eaLnBrk="1" hangingPunct="1">
              <a:lnSpc>
                <a:spcPct val="80000"/>
              </a:lnSpc>
            </a:pPr>
            <a:endParaRPr lang="en-GB" altLang="el-GR" sz="2200" dirty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52963" y="1719263"/>
            <a:ext cx="4033837" cy="44116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endParaRPr lang="el-GR" altLang="el-GR" sz="2200" dirty="0" smtClean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Διαχείριση </a:t>
            </a:r>
            <a:r>
              <a:rPr lang="en-US" dirty="0"/>
              <a:t/>
            </a:r>
            <a:br>
              <a:rPr lang="en-US" dirty="0"/>
            </a:br>
            <a:r>
              <a:rPr lang="el-GR" dirty="0" smtClean="0"/>
              <a:t>έργων</a:t>
            </a:r>
            <a:r>
              <a:rPr lang="en-US" dirty="0" smtClean="0"/>
              <a:t> </a:t>
            </a:r>
            <a:r>
              <a:rPr lang="fr-FR" dirty="0"/>
              <a:t>PMI</a:t>
            </a:r>
            <a:endParaRPr lang="el-GR" dirty="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33375"/>
            <a:ext cx="47434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712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PMBOK – </a:t>
            </a:r>
            <a:r>
              <a:rPr lang="el-GR" dirty="0" smtClean="0"/>
              <a:t>Διαχείριση ολοκλήρωσης (</a:t>
            </a:r>
            <a:r>
              <a:rPr lang="en-GB" dirty="0" smtClean="0"/>
              <a:t>integration management)</a:t>
            </a:r>
            <a:endParaRPr lang="el-GR" dirty="0" smtClean="0"/>
          </a:p>
        </p:txBody>
      </p:sp>
      <p:sp>
        <p:nvSpPr>
          <p:cNvPr id="3" name="2 - Ορθογώνιο"/>
          <p:cNvSpPr/>
          <p:nvPr/>
        </p:nvSpPr>
        <p:spPr>
          <a:xfrm>
            <a:off x="1000100" y="2571744"/>
            <a:ext cx="135732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1</a:t>
            </a:r>
            <a:endParaRPr lang="el-GR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pic>
        <p:nvPicPr>
          <p:cNvPr id="12" name="11 - Εικόνα" descr="integration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1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05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PMBOK</a:t>
            </a:r>
            <a:endParaRPr lang="el-GR" dirty="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85750"/>
            <a:ext cx="6929437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99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3/5/2014 12:50:11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9,2,3,7,8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3074,3075,5,3,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098,4099,6,3,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6,7,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BCE20D44-D33D-4F25-9EBF-C934B39D1AC5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1065</Words>
  <Application>Microsoft Office PowerPoint</Application>
  <PresentationFormat>On-screen Show (4:3)</PresentationFormat>
  <Paragraphs>216</Paragraphs>
  <Slides>44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Θέμα του Office</vt:lpstr>
      <vt:lpstr>Αρχές Διοίκησης και Διαχείρισης Έργων</vt:lpstr>
      <vt:lpstr>Άδειες χρήσης </vt:lpstr>
      <vt:lpstr>Χρηματοδότηση </vt:lpstr>
      <vt:lpstr>Τα ΠΡΟΤΥΠΑ ΔΙΑΧΕΙΡΙΣΗΣ ΕΡΓΩΝ</vt:lpstr>
      <vt:lpstr>Project Management Institute (www.pmi.org)</vt:lpstr>
      <vt:lpstr>To σώμα της γνώσης σύμφωνα με το PMI - PMBOK</vt:lpstr>
      <vt:lpstr>Διαχείριση  έργων PMI</vt:lpstr>
      <vt:lpstr>PMBOK – Διαχείριση ολοκλήρωσης (integration management)</vt:lpstr>
      <vt:lpstr>PMBOK</vt:lpstr>
      <vt:lpstr>Έλεγχος αλλαγών </vt:lpstr>
      <vt:lpstr>PMBOK – Διαχείριση εύρους του έργου (Scope managmenet)</vt:lpstr>
      <vt:lpstr>Scope Management</vt:lpstr>
      <vt:lpstr>PowerPoint Presentation</vt:lpstr>
      <vt:lpstr>Δομή Ανάλυσης Εργασιών  Work Breakdown Structure</vt:lpstr>
      <vt:lpstr>PMBOK – Διαχείριση Χρόνου (Time Management)</vt:lpstr>
      <vt:lpstr>PowerPoint Presentation</vt:lpstr>
      <vt:lpstr>PMBOK – Διαχείριση Κόστους (Cost Management)</vt:lpstr>
      <vt:lpstr>Διαχείριση Κόστους (Cost Management)</vt:lpstr>
      <vt:lpstr>PowerPoint Presentation</vt:lpstr>
      <vt:lpstr>PMBOK – Διαχείριση Ποιότητας (Quality management)</vt:lpstr>
      <vt:lpstr>Διαχείριση Ποιότητας (Quality management)</vt:lpstr>
      <vt:lpstr>PowerPoint Presentation</vt:lpstr>
      <vt:lpstr>Διαχείριση Ποιότητας (Quality management)</vt:lpstr>
      <vt:lpstr>PMBOK - Διαχείριση ανθρωπίνων πόρων (Human resource Management)</vt:lpstr>
      <vt:lpstr>PowerPoint Presentation</vt:lpstr>
      <vt:lpstr>PowerPoint Presentation</vt:lpstr>
      <vt:lpstr>PMBOK - Διαχείριση επικοινωνίας (Communication management)</vt:lpstr>
      <vt:lpstr>Διαχείριση επικοινωνίας (Communication management)</vt:lpstr>
      <vt:lpstr>PowerPoint Presentation</vt:lpstr>
      <vt:lpstr>PMBOK – Διαχείριση κινδύνου (Risk management)</vt:lpstr>
      <vt:lpstr>PowerPoint Presentation</vt:lpstr>
      <vt:lpstr>PMBOK – Διαχείριση Προμηθειών (Procurement  management)</vt:lpstr>
      <vt:lpstr>PowerPoint Presentation</vt:lpstr>
      <vt:lpstr>PowerPoint Presentation</vt:lpstr>
      <vt:lpstr>PowerPoint Presentation</vt:lpstr>
      <vt:lpstr>PowerPoint Presentation</vt:lpstr>
      <vt:lpstr>PMI Πιστοποίηση</vt:lpstr>
      <vt:lpstr>IPMA</vt:lpstr>
      <vt:lpstr>IPMA Competence Baseline </vt:lpstr>
      <vt:lpstr>PowerPoint Presentation</vt:lpstr>
      <vt:lpstr>PowerPoint Presentation</vt:lpstr>
      <vt:lpstr>PowerPoint Presentation</vt:lpstr>
      <vt:lpstr>ISO Standard – Γιατί</vt:lpstr>
      <vt:lpstr>Τέλος ενότητας</vt:lpstr>
    </vt:vector>
  </TitlesOfParts>
  <Company>Τ.Ε.Ι. Θεσσαλίας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Διοίκηση Ανθρώπινου Δυναμικού</dc:title>
  <dc:subject>Διοίκηση Ανθρώπινου Δυναμικού</dc:subject>
  <dc:creator>Ασπρίδης Γεώργιος</dc:creator>
  <cp:keywords>Διοίκηση Ανθρώπινου Δυναμικού</cp:keywords>
  <dc:description>Διοίκηση Ανθρώπινου Δυναμικού</dc:description>
  <cp:lastModifiedBy>chris</cp:lastModifiedBy>
  <cp:revision>256</cp:revision>
  <dcterms:created xsi:type="dcterms:W3CDTF">2013-10-22T19:39:27Z</dcterms:created>
  <dcterms:modified xsi:type="dcterms:W3CDTF">2016-03-16T09:37:16Z</dcterms:modified>
  <cp:category>ΑΝΟΙΧΤΑ ΑΚΑΔΗΜΑΙΚΑ ΜΑΘΗΜΑΤΑ</cp:category>
  <cp:contentStatus>Τελικό</cp:contentStatus>
</cp:coreProperties>
</file>