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8"/>
  </p:notesMasterIdLst>
  <p:sldIdLst>
    <p:sldId id="257" r:id="rId3"/>
    <p:sldId id="258" r:id="rId4"/>
    <p:sldId id="259" r:id="rId5"/>
    <p:sldId id="260" r:id="rId6"/>
    <p:sldId id="286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5" r:id="rId17"/>
  </p:sldIdLst>
  <p:sldSz cx="9144000" cy="6858000" type="screen4x3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34A15-B452-46E4-9B4D-63B79F48F2B5}" type="datetimeFigureOut">
              <a:rPr lang="el-GR" smtClean="0"/>
              <a:t>5/11/2013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1183B-E1E6-491F-A3DA-108A862CF50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80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022C-5549-45F8-914B-2974E6819ABB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422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35C4B-6BBB-4655-8720-0315EEB922B3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183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2E17-5244-4B18-86DE-4EC19FE1D2AC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01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95CB-6999-4CF3-A854-30E78C4CECD5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60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C6A2-301D-42DA-965E-8F45D746B012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49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5AE-75F9-4C7F-9F78-5D6D026F3289}" type="datetime1">
              <a:rPr lang="el-GR" smtClean="0"/>
              <a:t>5/11/2013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033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90F35-2EAC-4EF6-9C04-66871BBAB8C9}" type="datetime1">
              <a:rPr lang="el-GR" smtClean="0"/>
              <a:t>5/11/2013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493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0DBEC-4A28-4435-B6F2-6CC088F4B70E}" type="datetime1">
              <a:rPr lang="el-GR" smtClean="0"/>
              <a:t>5/11/2013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76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3269-17A6-4FC9-8375-EAE2618EF628}" type="datetime1">
              <a:rPr lang="el-GR" smtClean="0"/>
              <a:t>5/11/2013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00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2720-2051-4031-8844-E6147C967B81}" type="datetime1">
              <a:rPr lang="el-GR" smtClean="0"/>
              <a:t>5/11/2013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788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F549-0898-4D90-935B-532B0292FC2A}" type="datetime1">
              <a:rPr lang="el-GR" smtClean="0"/>
              <a:t>5/11/2013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882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8C511-DD29-45B8-8F90-9EF26FFE2AA0}" type="datetime1">
              <a:rPr lang="el-GR" smtClean="0"/>
              <a:t>5/11/2013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Συμβολοσειρές και δομές ελέγχου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23073-8DA7-4697-BD8D-E47B666C1C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44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" Target="slide10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1" descr="Λογότυπο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61963"/>
            <a:ext cx="3455987" cy="1041400"/>
            <a:chOff x="611559" y="461813"/>
            <a:chExt cx="3456384" cy="1041770"/>
          </a:xfrm>
        </p:grpSpPr>
        <p:pic>
          <p:nvPicPr>
            <p:cNvPr id="5" name="Εικόνα 1" descr="Λογότυπο του Τεϊ Θεσσαλίας." title="Λογότυπο του Ιδρύματος.">
              <a:hlinkClick r:id="rId3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gray">
            <a:xfrm>
              <a:off x="611559" y="461813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>
                  <a:solidFill>
                    <a:prstClr val="black"/>
                  </a:solidFill>
                </a:rPr>
                <a:t>Τεχνολογικό Εκπαιδευτικό </a:t>
              </a:r>
            </a:p>
            <a:p>
              <a:pPr eaLnBrk="1" hangingPunct="1"/>
              <a:r>
                <a:rPr lang="el-GR" sz="2000" dirty="0">
                  <a:solidFill>
                    <a:prstClr val="black"/>
                  </a:solidFill>
                </a:rPr>
                <a:t>Ίδρυμα Θεσσαλίας</a:t>
              </a:r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628012" cy="132600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Αντικειμενοστραφής Προγραμματισμός 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1043608" y="3284984"/>
            <a:ext cx="7128791" cy="223224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4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Συμβολοσειρές και Δομές Ελέγχου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44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Νικόλαος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Θ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Λιόλιος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,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Τεχνολογικής Εκπαίδευσης. </a:t>
            </a:r>
            <a:endParaRPr lang="en-US" sz="44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23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80920" cy="1143000"/>
          </a:xfrm>
        </p:spPr>
        <p:txBody>
          <a:bodyPr>
            <a:noAutofit/>
          </a:bodyPr>
          <a:lstStyle/>
          <a:p>
            <a:r>
              <a:rPr lang="el-GR" altLang="el-GR" b="1" dirty="0"/>
              <a:t>Δομές ελέγχου ροής προγράμματος </a:t>
            </a:r>
            <a:r>
              <a:rPr lang="el-GR" altLang="el-GR" b="1" dirty="0" smtClean="0"/>
              <a:t>(1 από 2)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90000"/>
              </a:lnSpc>
              <a:spcBef>
                <a:spcPts val="0"/>
              </a:spcBef>
              <a:spcAft>
                <a:spcPts val="2400"/>
              </a:spcAft>
              <a:buClr>
                <a:srgbClr val="3333CC"/>
              </a:buClr>
              <a:buSzPct val="120000"/>
              <a:buNone/>
            </a:pPr>
            <a:endParaRPr lang="el-GR" altLang="el-GR" kern="0" dirty="0" smtClean="0">
              <a:solidFill>
                <a:srgbClr val="000000"/>
              </a:solidFill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24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kern="0" dirty="0" smtClean="0">
                <a:solidFill>
                  <a:srgbClr val="000000"/>
                </a:solidFill>
              </a:rPr>
              <a:t>Υπάρχουν </a:t>
            </a:r>
            <a:r>
              <a:rPr lang="el-GR" altLang="el-GR" kern="0" dirty="0">
                <a:solidFill>
                  <a:srgbClr val="000000"/>
                </a:solidFill>
              </a:rPr>
              <a:t>δύο είδη δομών ελέγχου ροής </a:t>
            </a:r>
            <a:r>
              <a:rPr lang="el-GR" altLang="el-GR" kern="0" dirty="0" smtClean="0">
                <a:solidFill>
                  <a:srgbClr val="000000"/>
                </a:solidFill>
              </a:rPr>
              <a:t>(</a:t>
            </a:r>
            <a:r>
              <a:rPr lang="en-US" altLang="el-GR" kern="0" dirty="0" smtClean="0">
                <a:solidFill>
                  <a:srgbClr val="000000"/>
                </a:solidFill>
              </a:rPr>
              <a:t>control flow</a:t>
            </a:r>
            <a:r>
              <a:rPr lang="el-GR" altLang="el-GR" kern="0" dirty="0" smtClean="0">
                <a:solidFill>
                  <a:srgbClr val="000000"/>
                </a:solidFill>
              </a:rPr>
              <a:t>): 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1" indent="-342000" fontAlgn="base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b="1" kern="0" dirty="0">
                <a:solidFill>
                  <a:srgbClr val="000000"/>
                </a:solidFill>
              </a:rPr>
              <a:t>Οι δομές επιλογής </a:t>
            </a:r>
            <a:r>
              <a:rPr lang="el-GR" altLang="el-GR" kern="0" dirty="0">
                <a:solidFill>
                  <a:srgbClr val="000000"/>
                </a:solidFill>
              </a:rPr>
              <a:t>και </a:t>
            </a:r>
          </a:p>
          <a:p>
            <a:pPr lvl="1" indent="-342000" fontAlgn="base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b="1" kern="0" dirty="0">
                <a:solidFill>
                  <a:srgbClr val="000000"/>
                </a:solidFill>
              </a:rPr>
              <a:t>Οι δομές </a:t>
            </a:r>
            <a:r>
              <a:rPr lang="el-GR" altLang="el-GR" b="1" kern="0" dirty="0" smtClean="0">
                <a:solidFill>
                  <a:srgbClr val="000000"/>
                </a:solidFill>
              </a:rPr>
              <a:t>επανάληψης</a:t>
            </a:r>
            <a:r>
              <a:rPr lang="el-GR" altLang="el-GR" kern="0" dirty="0" smtClean="0">
                <a:solidFill>
                  <a:srgbClr val="000000"/>
                </a:solidFill>
              </a:rPr>
              <a:t>.</a:t>
            </a: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4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Δομές ελέγχου ροής προγράμματος </a:t>
            </a:r>
            <a:r>
              <a:rPr lang="el-GR" altLang="el-GR" b="1" dirty="0" smtClean="0"/>
              <a:t>(2 </a:t>
            </a:r>
            <a:r>
              <a:rPr lang="el-GR" altLang="el-GR" b="1" dirty="0"/>
              <a:t>από 2)</a:t>
            </a:r>
            <a:endParaRPr lang="el-GR" dirty="0"/>
          </a:p>
        </p:txBody>
      </p:sp>
      <p:graphicFrame>
        <p:nvGraphicFramePr>
          <p:cNvPr id="5" name="Πίνακας 1" descr="Πίνακας: Πρώτη γραμμή: Είδος δομής, δομές επιλογής. Δομή ελέγχου ροής, if  else και switch case.&#10;Δεύτερη γραμμή: Είδος δομής, δομές επανάληψης. Δομή ελέγχου ροής, for, while, και do while.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5754332"/>
              </p:ext>
            </p:extLst>
          </p:nvPr>
        </p:nvGraphicFramePr>
        <p:xfrm>
          <a:off x="755650" y="2060575"/>
          <a:ext cx="7423150" cy="3760789"/>
        </p:xfrm>
        <a:graphic>
          <a:graphicData uri="http://schemas.openxmlformats.org/drawingml/2006/table">
            <a:tbl>
              <a:tblPr firstRow="1"/>
              <a:tblGrid>
                <a:gridCol w="3255963"/>
                <a:gridCol w="4167187"/>
              </a:tblGrid>
              <a:tr h="627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Είδος δομής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Δομή ελέγχου ροής</a:t>
                      </a: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Δομές επιλογής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if-else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switch-case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Δομές επανάληψης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while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do-while</a:t>
                      </a:r>
                      <a:endParaRPr kumimoji="0" lang="en-US" sz="2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692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Η δομή επιλογής </a:t>
            </a:r>
            <a:r>
              <a:rPr lang="en-US" altLang="el-GR" b="1" dirty="0" smtClean="0"/>
              <a:t>if</a:t>
            </a:r>
            <a:r>
              <a:rPr lang="el-GR" altLang="el-GR" b="1" dirty="0" smtClean="0"/>
              <a:t>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1"/>
          </a:xfrm>
        </p:spPr>
        <p:txBody>
          <a:bodyPr/>
          <a:lstStyle/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kern="0" dirty="0">
                <a:solidFill>
                  <a:srgbClr val="000000"/>
                </a:solidFill>
              </a:rPr>
              <a:t>Η εντολή </a:t>
            </a:r>
            <a:r>
              <a:rPr lang="en-US" altLang="el-GR" sz="2400" kern="0" dirty="0" smtClean="0">
                <a:solidFill>
                  <a:srgbClr val="0033CC"/>
                </a:solidFill>
              </a:rPr>
              <a:t>if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μας βοηθάει στον έλεγχο μίας λογικής έκφρασης (της συνθήκης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)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και αν είναι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αληθής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εκτελούνται μία ή περισσότερες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εντολές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ενώ αν είναι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ψευδής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δεν εκτελούνται. Αν οι εντολές είναι περισσότερες από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μία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τότε θα πρέπει οι εντολές να περικλειστούν ανάμεσα από άγκιστρα (τα οποία ομαδοποιούν εντολές). </a:t>
            </a:r>
          </a:p>
          <a:p>
            <a:endParaRPr lang="el-GR" dirty="0"/>
          </a:p>
        </p:txBody>
      </p:sp>
      <p:sp>
        <p:nvSpPr>
          <p:cNvPr id="6" name="Θέση περιεχομένου 2" descr="Πρόγραμμα: Το συντακτικό της εντολής if είναι το ακόλουθο: &#10;if παρένθεση, συνθήκη, κλείσιμο παρένθεσης. Enter, εντολή ή ομάδα εντολών. Enter, παράδειγμα, if  παρένθεση, x != 0, κλείσιμο παρένθεσης, άγκιστρο. Enter, system.out.print ln, παρένθεση εισαγωγικά, το x δεν είναι 0, εισαγωγικά κλείσιμο παρένθεσης, ερωτηματικό. Enter, y = 1 / x, ερωτηματικό. Enter, κλείσιμο αγκίστρου.&#10;"/>
          <p:cNvSpPr txBox="1"/>
          <p:nvPr/>
        </p:nvSpPr>
        <p:spPr>
          <a:xfrm>
            <a:off x="467544" y="3717032"/>
            <a:ext cx="820891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kern="0" dirty="0">
                <a:solidFill>
                  <a:srgbClr val="000000"/>
                </a:solidFill>
              </a:rPr>
              <a:t>Το συντακτικό της εντολής 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if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400" kern="0" dirty="0">
                <a:solidFill>
                  <a:srgbClr val="000000"/>
                </a:solidFill>
              </a:rPr>
              <a:t>είναι το ακόλουθο</a:t>
            </a:r>
            <a:r>
              <a:rPr lang="en-US" altLang="el-GR" sz="2400" kern="0" dirty="0">
                <a:solidFill>
                  <a:srgbClr val="000000"/>
                </a:solidFill>
              </a:rPr>
              <a:t>:</a:t>
            </a:r>
            <a:r>
              <a:rPr lang="el-GR" altLang="el-GR" sz="2400" kern="0" dirty="0">
                <a:solidFill>
                  <a:srgbClr val="000000"/>
                </a:solidFill>
              </a:rPr>
              <a:t>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000" kern="0" dirty="0">
                <a:solidFill>
                  <a:srgbClr val="000000"/>
                </a:solidFill>
              </a:rPr>
              <a:t>	</a:t>
            </a:r>
            <a:r>
              <a:rPr lang="en-US" altLang="el-GR" sz="2000" b="1" kern="0" dirty="0" smtClean="0">
                <a:solidFill>
                  <a:srgbClr val="0033CC"/>
                </a:solidFill>
              </a:rPr>
              <a:t>if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(συνθήκη) </a:t>
            </a:r>
            <a:br>
              <a:rPr lang="el-GR" altLang="el-GR" sz="2000" b="1" kern="0" dirty="0">
                <a:solidFill>
                  <a:srgbClr val="000000"/>
                </a:solidFill>
              </a:rPr>
            </a:br>
            <a:r>
              <a:rPr lang="el-GR" altLang="el-GR" sz="2000" b="1" kern="0" dirty="0">
                <a:solidFill>
                  <a:srgbClr val="000000"/>
                </a:solidFill>
              </a:rPr>
              <a:t>     εντολή ή ομάδα-εντολών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kern="0" dirty="0">
                <a:solidFill>
                  <a:srgbClr val="000000"/>
                </a:solidFill>
              </a:rPr>
              <a:t>π.χ.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000" kern="0" dirty="0">
                <a:solidFill>
                  <a:srgbClr val="000000"/>
                </a:solidFill>
              </a:rPr>
              <a:t>	</a:t>
            </a:r>
            <a:r>
              <a:rPr lang="en-US" altLang="el-GR" sz="2000" b="1" kern="0" dirty="0" smtClean="0">
                <a:solidFill>
                  <a:srgbClr val="0033CC"/>
                </a:solidFill>
              </a:rPr>
              <a:t>if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(x != 0) { </a:t>
            </a:r>
            <a:br>
              <a:rPr lang="el-GR" altLang="el-GR" sz="2000" b="1" kern="0" dirty="0">
                <a:solidFill>
                  <a:srgbClr val="000000"/>
                </a:solidFill>
              </a:rPr>
            </a:br>
            <a:r>
              <a:rPr lang="en-US" altLang="el-GR" sz="2000" b="1" kern="0" dirty="0">
                <a:solidFill>
                  <a:srgbClr val="000000"/>
                </a:solidFill>
              </a:rPr>
              <a:t>   </a:t>
            </a:r>
            <a:r>
              <a:rPr lang="en-US" altLang="el-GR" sz="2000" b="1" kern="0" dirty="0" err="1" smtClean="0">
                <a:solidFill>
                  <a:srgbClr val="000000"/>
                </a:solidFill>
              </a:rPr>
              <a:t>System.out.println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(«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Το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x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δεν είναι 0");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000" b="1" kern="0" dirty="0">
                <a:solidFill>
                  <a:srgbClr val="000000"/>
                </a:solidFill>
              </a:rPr>
              <a:t>	   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y = 1 / x</a:t>
            </a:r>
            <a:r>
              <a:rPr lang="en-US" altLang="el-GR" sz="2000" b="1" kern="0" dirty="0">
                <a:solidFill>
                  <a:srgbClr val="000000"/>
                </a:solidFill>
              </a:rPr>
              <a:t>;</a:t>
            </a:r>
            <a:endParaRPr lang="el-GR" altLang="el-GR" sz="2000" b="1" kern="0" dirty="0">
              <a:solidFill>
                <a:srgbClr val="000000"/>
              </a:solidFill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000" b="1" kern="0" dirty="0">
                <a:solidFill>
                  <a:srgbClr val="000000"/>
                </a:solidFill>
              </a:rPr>
              <a:t>	}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8018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Η δομή επιλογής </a:t>
            </a:r>
            <a:r>
              <a:rPr lang="en-US" altLang="el-GR" b="1" dirty="0" smtClean="0"/>
              <a:t>if-else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2735"/>
          </a:xfrm>
        </p:spPr>
        <p:txBody>
          <a:bodyPr>
            <a:normAutofit/>
          </a:bodyPr>
          <a:lstStyle/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b="1" kern="0" dirty="0">
                <a:solidFill>
                  <a:srgbClr val="000000"/>
                </a:solidFill>
              </a:rPr>
              <a:t>Η εντολή </a:t>
            </a:r>
            <a:r>
              <a:rPr lang="en-US" altLang="el-GR" sz="2000" b="1" kern="0" dirty="0" smtClean="0">
                <a:solidFill>
                  <a:srgbClr val="0033CC"/>
                </a:solidFill>
              </a:rPr>
              <a:t>if</a:t>
            </a:r>
            <a:r>
              <a:rPr lang="en-US" altLang="el-GR" sz="2000" b="1" kern="0" dirty="0" smtClean="0"/>
              <a:t>,</a:t>
            </a:r>
            <a:r>
              <a:rPr lang="el-GR" altLang="el-GR" sz="2000" b="1" kern="0" dirty="0" smtClean="0">
                <a:solidFill>
                  <a:srgbClr val="3333CC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έχει επίσης και τη 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φράση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n-US" altLang="el-GR" sz="2000" b="1" kern="0" dirty="0" smtClean="0">
                <a:solidFill>
                  <a:srgbClr val="0033CC"/>
                </a:solidFill>
              </a:rPr>
              <a:t>else</a:t>
            </a:r>
            <a:r>
              <a:rPr lang="en-US" altLang="el-GR" sz="2000" b="1" kern="0" dirty="0" smtClean="0"/>
              <a:t>,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με </a:t>
            </a:r>
            <a:r>
              <a:rPr lang="el-GR" altLang="el-GR" sz="2000" b="1" kern="0" dirty="0">
                <a:solidFill>
                  <a:srgbClr val="000000"/>
                </a:solidFill>
              </a:rPr>
              <a:t>την οποία επιτρέπεται η εκτέλεση μίας ομάδας εντολών 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εναλλακτικά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αν δεν ισχύει η συνθήκη. 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Φυσικά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μπορούμε να έχουμε και εμφωλευμένα 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if,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δηλαδή 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if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μέσα σε άλλα 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if,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όσες φορές θέλουμε. </a:t>
            </a:r>
          </a:p>
          <a:p>
            <a:endParaRPr lang="el-GR" dirty="0"/>
          </a:p>
        </p:txBody>
      </p:sp>
      <p:sp>
        <p:nvSpPr>
          <p:cNvPr id="6" name="Θέση περιεχομένου 2" descr="Πρόγραμμα: Σύνταξη της if-else. If, παρένθεση συνθήκη, κλείσιμο παρένθεσης. Enter, ομάδα εντολών 1. Enter, else. Enter, ομάδα εντολών 2.  Παράδειγμα: if, παρένθεση x != 0, κλείσιμο παρένθεσης, άγκιστρο. Enter, system.out.print ln, παρένθεση εισαγωγικά, το x δεν είναι 0, εισαγωγικά κλείσιμο παρένθεσης, ερωτηματικό. Enter, y = 1 / x, ερωτηματικό, κλείσιμο αγκίστρου. Enter, else άγκιστρο. Enter, system.out.print ln, παρένθεση εισαγωγικά, το x είναι 0, εισαγωγικά κλείσιμο παρένθεσης, ερωτηματικό. Enter, y = 0, ερωτηματικό. Enter, κλείσιμο αγκίστρου. &#10;"/>
          <p:cNvSpPr txBox="1"/>
          <p:nvPr/>
        </p:nvSpPr>
        <p:spPr>
          <a:xfrm>
            <a:off x="452278" y="2852936"/>
            <a:ext cx="8208912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ts val="600"/>
              </a:spcAft>
              <a:buClr>
                <a:srgbClr val="3333CC"/>
              </a:buClr>
              <a:buSzPct val="60000"/>
            </a:pPr>
            <a:r>
              <a:rPr lang="el-GR" altLang="el-GR" sz="2000" b="1" kern="0" dirty="0">
                <a:solidFill>
                  <a:srgbClr val="000000"/>
                </a:solidFill>
              </a:rPr>
              <a:t>	</a:t>
            </a:r>
            <a:r>
              <a:rPr lang="en-US" altLang="el-GR" sz="2000" b="1" kern="0" dirty="0" smtClean="0">
                <a:solidFill>
                  <a:srgbClr val="0033CC"/>
                </a:solidFill>
              </a:rPr>
              <a:t>if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>(συνθήκη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)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,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/>
            </a:r>
            <a:br>
              <a:rPr lang="el-GR" altLang="el-GR" sz="2000" b="1" kern="0" dirty="0">
                <a:solidFill>
                  <a:srgbClr val="000000"/>
                </a:solidFill>
              </a:rPr>
            </a:br>
            <a:r>
              <a:rPr lang="el-GR" altLang="el-GR" sz="2000" b="1" kern="0" dirty="0">
                <a:solidFill>
                  <a:srgbClr val="000000"/>
                </a:solidFill>
              </a:rPr>
              <a:t>    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ομάδα-εντολών-1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.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/>
            </a:r>
            <a:br>
              <a:rPr lang="el-GR" altLang="el-GR" sz="2000" b="1" kern="0" dirty="0">
                <a:solidFill>
                  <a:srgbClr val="000000"/>
                </a:solidFill>
              </a:rPr>
            </a:br>
            <a:r>
              <a:rPr lang="en-US" altLang="el-GR" sz="2000" b="1" kern="0" dirty="0" smtClean="0">
                <a:solidFill>
                  <a:srgbClr val="0033CC"/>
                </a:solidFill>
              </a:rPr>
              <a:t>else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000" b="1" kern="0" dirty="0">
                <a:solidFill>
                  <a:srgbClr val="000000"/>
                </a:solidFill>
              </a:rPr>
              <a:t/>
            </a:r>
            <a:br>
              <a:rPr lang="el-GR" altLang="el-GR" sz="2000" b="1" kern="0" dirty="0">
                <a:solidFill>
                  <a:srgbClr val="000000"/>
                </a:solidFill>
              </a:rPr>
            </a:br>
            <a:r>
              <a:rPr lang="el-GR" altLang="el-GR" sz="2000" b="1" kern="0" dirty="0">
                <a:solidFill>
                  <a:srgbClr val="000000"/>
                </a:solidFill>
              </a:rPr>
              <a:t>    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ομάδα-εντολών-2</a:t>
            </a:r>
            <a:r>
              <a:rPr lang="en-US" altLang="el-GR" sz="2000" b="1" kern="0" dirty="0" smtClean="0">
                <a:solidFill>
                  <a:srgbClr val="000000"/>
                </a:solidFill>
              </a:rPr>
              <a:t>.</a:t>
            </a:r>
            <a:endParaRPr lang="el-GR" altLang="el-GR" sz="2000" b="1" kern="0" dirty="0">
              <a:solidFill>
                <a:srgbClr val="000000"/>
              </a:solidFill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b="1" kern="0" dirty="0">
                <a:solidFill>
                  <a:srgbClr val="000000"/>
                </a:solidFill>
              </a:rPr>
              <a:t>Π</a:t>
            </a:r>
            <a:r>
              <a:rPr lang="el-GR" altLang="el-GR" sz="2000" b="1" kern="0" dirty="0" smtClean="0">
                <a:solidFill>
                  <a:srgbClr val="000000"/>
                </a:solidFill>
              </a:rPr>
              <a:t>.χ</a:t>
            </a:r>
            <a:r>
              <a:rPr lang="el-GR" altLang="el-GR" sz="2000" b="1" kern="0" dirty="0">
                <a:solidFill>
                  <a:srgbClr val="000000"/>
                </a:solidFill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000" b="1" kern="0" dirty="0">
                <a:solidFill>
                  <a:srgbClr val="000000"/>
                </a:solidFill>
              </a:rPr>
              <a:t>	</a:t>
            </a:r>
            <a:r>
              <a:rPr lang="en-US" altLang="el-GR" sz="2000" kern="0" dirty="0">
                <a:solidFill>
                  <a:srgbClr val="0033CC"/>
                </a:solidFill>
              </a:rPr>
              <a:t>if</a:t>
            </a:r>
            <a:r>
              <a:rPr lang="en-US" altLang="el-GR" sz="2000" kern="0" dirty="0">
                <a:solidFill>
                  <a:srgbClr val="000000"/>
                </a:solidFill>
              </a:rPr>
              <a:t> (x != 0) {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00"/>
                </a:solidFill>
              </a:rPr>
              <a:t>		</a:t>
            </a:r>
            <a:r>
              <a:rPr lang="en-US" altLang="el-GR" sz="2000" kern="0" dirty="0" err="1">
                <a:solidFill>
                  <a:srgbClr val="000000"/>
                </a:solidFill>
              </a:rPr>
              <a:t>System.</a:t>
            </a:r>
            <a:r>
              <a:rPr lang="en-US" altLang="el-GR" sz="2000" kern="0" dirty="0" err="1">
                <a:solidFill>
                  <a:srgbClr val="006600"/>
                </a:solidFill>
              </a:rPr>
              <a:t>out</a:t>
            </a:r>
            <a:r>
              <a:rPr lang="en-US" altLang="el-GR" sz="2000" kern="0" dirty="0" err="1">
                <a:solidFill>
                  <a:srgbClr val="000000"/>
                </a:solidFill>
              </a:rPr>
              <a:t>.println</a:t>
            </a:r>
            <a:r>
              <a:rPr lang="en-US" altLang="el-GR" sz="2000" kern="0" dirty="0"/>
              <a:t>(</a:t>
            </a:r>
            <a:r>
              <a:rPr lang="en-US" altLang="el-GR" sz="2000" kern="0" dirty="0">
                <a:solidFill>
                  <a:srgbClr val="663300"/>
                </a:solidFill>
              </a:rPr>
              <a:t>"</a:t>
            </a:r>
            <a:r>
              <a:rPr lang="el-GR" altLang="el-GR" sz="2000" kern="0" dirty="0">
                <a:solidFill>
                  <a:srgbClr val="663300"/>
                </a:solidFill>
              </a:rPr>
              <a:t>Το </a:t>
            </a:r>
            <a:r>
              <a:rPr lang="en-US" altLang="el-GR" sz="2000" kern="0" dirty="0">
                <a:solidFill>
                  <a:srgbClr val="663300"/>
                </a:solidFill>
              </a:rPr>
              <a:t>x </a:t>
            </a:r>
            <a:r>
              <a:rPr lang="el-GR" altLang="el-GR" sz="2000" kern="0" dirty="0">
                <a:solidFill>
                  <a:srgbClr val="663300"/>
                </a:solidFill>
              </a:rPr>
              <a:t>δεν είναι 0"</a:t>
            </a:r>
            <a:r>
              <a:rPr lang="el-GR" altLang="el-GR" sz="2000" kern="0" dirty="0"/>
              <a:t>);</a:t>
            </a:r>
            <a:endParaRPr lang="en-US" altLang="el-GR" sz="2000" kern="0" dirty="0"/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00"/>
                </a:solidFill>
              </a:rPr>
              <a:t>		y = 1 / x; }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E6"/>
                </a:solidFill>
              </a:rPr>
              <a:t>	</a:t>
            </a:r>
            <a:r>
              <a:rPr lang="en-US" altLang="el-GR" sz="2000" kern="0" dirty="0">
                <a:solidFill>
                  <a:srgbClr val="0033CC"/>
                </a:solidFill>
              </a:rPr>
              <a:t>else</a:t>
            </a:r>
            <a:r>
              <a:rPr lang="en-US" altLang="el-GR" sz="2000" kern="0" dirty="0">
                <a:solidFill>
                  <a:srgbClr val="000000"/>
                </a:solidFill>
              </a:rPr>
              <a:t> {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00"/>
                </a:solidFill>
              </a:rPr>
              <a:t>		</a:t>
            </a:r>
            <a:r>
              <a:rPr lang="en-US" altLang="el-GR" sz="2000" kern="0" dirty="0" err="1">
                <a:solidFill>
                  <a:srgbClr val="000000"/>
                </a:solidFill>
              </a:rPr>
              <a:t>System.</a:t>
            </a:r>
            <a:r>
              <a:rPr lang="en-US" altLang="el-GR" sz="2000" kern="0" dirty="0" err="1">
                <a:solidFill>
                  <a:srgbClr val="006600"/>
                </a:solidFill>
              </a:rPr>
              <a:t>out</a:t>
            </a:r>
            <a:r>
              <a:rPr lang="en-US" altLang="el-GR" sz="2000" kern="0" dirty="0" err="1">
                <a:solidFill>
                  <a:srgbClr val="000000"/>
                </a:solidFill>
              </a:rPr>
              <a:t>.println</a:t>
            </a:r>
            <a:r>
              <a:rPr lang="en-US" altLang="el-GR" sz="20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000" kern="0" dirty="0" smtClean="0">
                <a:solidFill>
                  <a:srgbClr val="663300"/>
                </a:solidFill>
              </a:rPr>
              <a:t>"</a:t>
            </a:r>
            <a:r>
              <a:rPr lang="el-GR" altLang="el-GR" sz="2000" kern="0" dirty="0">
                <a:solidFill>
                  <a:srgbClr val="663300"/>
                </a:solidFill>
              </a:rPr>
              <a:t>Το </a:t>
            </a:r>
            <a:r>
              <a:rPr lang="en-US" altLang="el-GR" sz="2000" kern="0" dirty="0">
                <a:solidFill>
                  <a:srgbClr val="663300"/>
                </a:solidFill>
              </a:rPr>
              <a:t>x </a:t>
            </a:r>
            <a:r>
              <a:rPr lang="el-GR" altLang="el-GR" sz="2000" kern="0" dirty="0">
                <a:solidFill>
                  <a:srgbClr val="663300"/>
                </a:solidFill>
              </a:rPr>
              <a:t>είναι </a:t>
            </a:r>
            <a:r>
              <a:rPr lang="el-GR" altLang="el-GR" sz="2000" kern="0" dirty="0" smtClean="0">
                <a:solidFill>
                  <a:srgbClr val="663300"/>
                </a:solidFill>
              </a:rPr>
              <a:t>0</a:t>
            </a:r>
            <a:r>
              <a:rPr lang="en-US" altLang="el-GR" sz="2000" kern="0" dirty="0" smtClean="0">
                <a:solidFill>
                  <a:srgbClr val="663300"/>
                </a:solidFill>
              </a:rPr>
              <a:t>”</a:t>
            </a:r>
            <a:r>
              <a:rPr lang="el-GR" altLang="el-GR" sz="2000" kern="0" dirty="0" smtClean="0">
                <a:solidFill>
                  <a:srgbClr val="000000"/>
                </a:solidFill>
              </a:rPr>
              <a:t>); </a:t>
            </a:r>
            <a:endParaRPr lang="en-US" altLang="el-GR" sz="2000" kern="0" dirty="0">
              <a:solidFill>
                <a:srgbClr val="000000"/>
              </a:solidFill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00"/>
                </a:solidFill>
              </a:rPr>
              <a:t>		y = 0;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000" kern="0" dirty="0">
                <a:solidFill>
                  <a:srgbClr val="000000"/>
                </a:solidFill>
              </a:rPr>
              <a:t>	} </a:t>
            </a: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390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Παράδειγμα επιλογής </a:t>
            </a:r>
            <a:r>
              <a:rPr lang="en-US" altLang="el-GR" b="1" dirty="0" smtClean="0"/>
              <a:t>if-else</a:t>
            </a:r>
            <a:r>
              <a:rPr lang="el-GR" altLang="el-GR" b="1" dirty="0" smtClean="0"/>
              <a:t> </a:t>
            </a:r>
            <a:endParaRPr lang="el-GR" b="1" dirty="0"/>
          </a:p>
        </p:txBody>
      </p:sp>
      <p:sp>
        <p:nvSpPr>
          <p:cNvPr id="3" name="Θέση περιεχομένου 1" descr="Πρόγραμμα: Class if example, άγκιστρο. Enter, public static, void main, παρένθεση, string args, άνοιγμα κλείσιμο αγκύλης, κλείσιμο παρένθεσης, άγκιστρο. Enter, int x = 1, κόμμα y, ερωτηματικό. Enter, if,  παρένθεση x != 0, κλείσιμο παρένθεσης, άγκιστρο. Enter, system.out.print ln, παρένθεση εισαγωγικά, το x δεν είναι 0, εισαγωγικά κλείσιμο παρένθεσης, ερωτηματικό. Enter, y = 1 / x, ερωτηματικό. Enter, κλείσιμο αγκίστρου. Enter, else άγκιστρο. Enter, system.out.print ln, παρένθεση εισαγωγικά, το x είναι 0, εισαγωγικά κλείσιμο παρένθεσης, ερωτηματικό. Enter,  y = 0, ερωτηματικό. Enter, κλείσιμο αγκίστρου. Enter, κλείσιμο αγκίστρου. Enter, κλείσιμο αγκίστρου.&#10;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33CC"/>
                </a:solidFill>
              </a:rPr>
              <a:t>class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IfExample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{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  </a:t>
            </a:r>
            <a:r>
              <a:rPr lang="en-US" altLang="el-GR" sz="2400" b="1" kern="0" dirty="0" smtClean="0">
                <a:solidFill>
                  <a:srgbClr val="0033CC"/>
                </a:solidFill>
              </a:rPr>
              <a:t>public static void main</a:t>
            </a:r>
            <a:r>
              <a:rPr lang="en-US" altLang="el-GR" sz="2400" b="1" kern="0" dirty="0" smtClean="0"/>
              <a:t>(</a:t>
            </a:r>
            <a:r>
              <a:rPr lang="en-US" altLang="el-GR" sz="2400" b="1" kern="0" dirty="0" smtClean="0">
                <a:solidFill>
                  <a:srgbClr val="0033CC"/>
                </a:solidFill>
              </a:rPr>
              <a:t>String 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args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[]) {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	  </a:t>
            </a:r>
            <a:r>
              <a:rPr lang="en-US" altLang="el-GR" sz="2400" b="1" kern="0" dirty="0" err="1" smtClean="0">
                <a:solidFill>
                  <a:srgbClr val="0033CC"/>
                </a:solidFill>
              </a:rPr>
              <a:t>int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x=1, y;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	  </a:t>
            </a:r>
            <a:r>
              <a:rPr lang="en-US" altLang="el-GR" sz="2400" b="1" kern="0" dirty="0" smtClean="0">
                <a:solidFill>
                  <a:srgbClr val="0033CC"/>
                </a:solidFill>
              </a:rPr>
              <a:t>if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(x != 0) { 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	    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System.</a:t>
            </a:r>
            <a:r>
              <a:rPr lang="en-US" altLang="el-GR" sz="2400" b="1" kern="0" dirty="0" err="1" smtClean="0">
                <a:solidFill>
                  <a:srgbClr val="006600"/>
                </a:solidFill>
              </a:rPr>
              <a:t>out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.println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("</a:t>
            </a:r>
            <a:r>
              <a:rPr lang="el-GR" altLang="el-GR" sz="2400" b="1" kern="0" dirty="0" smtClean="0">
                <a:solidFill>
                  <a:srgbClr val="000000"/>
                </a:solidFill>
              </a:rPr>
              <a:t>Το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x </a:t>
            </a:r>
            <a:r>
              <a:rPr lang="el-GR" altLang="el-GR" sz="2400" b="1" kern="0" dirty="0" smtClean="0">
                <a:solidFill>
                  <a:srgbClr val="000000"/>
                </a:solidFill>
              </a:rPr>
              <a:t>δεν είναι 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0");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    y = 1 / x;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  }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 </a:t>
            </a:r>
            <a:r>
              <a:rPr lang="en-US" altLang="el-GR" sz="2400" b="1" kern="0" dirty="0" smtClean="0">
                <a:solidFill>
                  <a:srgbClr val="0033CC"/>
                </a:solidFill>
              </a:rPr>
              <a:t> else 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{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    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System.</a:t>
            </a:r>
            <a:r>
              <a:rPr lang="en-US" altLang="el-GR" sz="2400" b="1" kern="0" dirty="0" err="1" smtClean="0">
                <a:solidFill>
                  <a:srgbClr val="006600"/>
                </a:solidFill>
              </a:rPr>
              <a:t>out</a:t>
            </a:r>
            <a:r>
              <a:rPr lang="en-US" altLang="el-GR" sz="2400" b="1" kern="0" dirty="0" err="1" smtClean="0">
                <a:solidFill>
                  <a:srgbClr val="000000"/>
                </a:solidFill>
              </a:rPr>
              <a:t>.println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("</a:t>
            </a:r>
            <a:r>
              <a:rPr lang="el-GR" altLang="el-GR" sz="2400" b="1" kern="0" dirty="0" smtClean="0">
                <a:solidFill>
                  <a:srgbClr val="000000"/>
                </a:solidFill>
              </a:rPr>
              <a:t>Το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 x </a:t>
            </a:r>
            <a:r>
              <a:rPr lang="el-GR" altLang="el-GR" sz="2400" b="1" kern="0" dirty="0" smtClean="0">
                <a:solidFill>
                  <a:srgbClr val="000000"/>
                </a:solidFill>
              </a:rPr>
              <a:t>είναι 0</a:t>
            </a:r>
            <a:r>
              <a:rPr lang="en-US" altLang="el-GR" sz="2400" b="1" kern="0" dirty="0" smtClean="0">
                <a:solidFill>
                  <a:srgbClr val="000000"/>
                </a:solidFill>
              </a:rPr>
              <a:t>");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    y = 0; </a:t>
            </a:r>
            <a:br>
              <a:rPr lang="en-US" altLang="el-GR" sz="2400" b="1" kern="0" dirty="0" smtClean="0">
                <a:solidFill>
                  <a:srgbClr val="000000"/>
                </a:solidFill>
              </a:rPr>
            </a:br>
            <a:r>
              <a:rPr lang="en-US" altLang="el-GR" sz="2400" b="1" kern="0" dirty="0" smtClean="0">
                <a:solidFill>
                  <a:srgbClr val="000000"/>
                </a:solidFill>
              </a:rPr>
              <a:t>  }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	}</a:t>
            </a: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b="1" kern="0" dirty="0" smtClean="0">
                <a:solidFill>
                  <a:srgbClr val="000000"/>
                </a:solidFill>
              </a:rPr>
              <a:t>}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760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τέταρτης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090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16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9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l-GR" dirty="0" smtClean="0"/>
              <a:t>Ο αναγνώστης να μπορεί να:</a:t>
            </a:r>
          </a:p>
          <a:p>
            <a:pPr marL="40005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1) </a:t>
            </a:r>
            <a:r>
              <a:rPr lang="el-GR" dirty="0" smtClean="0"/>
              <a:t>Διαχειρίζεται συμβολοσειρές.</a:t>
            </a:r>
          </a:p>
          <a:p>
            <a:pPr marL="400050" lvl="1" indent="0">
              <a:buNone/>
            </a:pPr>
            <a:r>
              <a:rPr lang="en-US" dirty="0" smtClean="0"/>
              <a:t>2) </a:t>
            </a:r>
            <a:r>
              <a:rPr lang="el-GR" dirty="0" smtClean="0"/>
              <a:t>Γνωρίζει και χρησιμοποιεί τις δομές ελέγχου σε </a:t>
            </a:r>
          </a:p>
          <a:p>
            <a:pPr marL="800100" lvl="2" indent="0">
              <a:buNone/>
            </a:pPr>
            <a:r>
              <a:rPr lang="el-GR" sz="2800" dirty="0" smtClean="0"/>
              <a:t>προγράμματα.</a:t>
            </a:r>
            <a:r>
              <a:rPr lang="en-US" sz="2800" dirty="0" smtClean="0"/>
              <a:t> </a:t>
            </a:r>
            <a:endParaRPr lang="el-GR" sz="2800" dirty="0" smtClean="0"/>
          </a:p>
          <a:p>
            <a:pPr marL="0" indent="0" eaLnBrk="1" hangingPunct="1">
              <a:buNone/>
            </a:pP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Συμβολοσειρές και δομές ελέγχου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96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Συμβολοσειρές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0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Δομές ελέγχου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Συμβολοσειρές και δομές ελέγχου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133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/>
              <a:t>Συμβολοσειρές (</a:t>
            </a:r>
            <a:r>
              <a:rPr lang="en-US" altLang="el-GR" b="1" dirty="0" smtClean="0"/>
              <a:t>Strings</a:t>
            </a:r>
            <a:r>
              <a:rPr lang="el-GR" altLang="el-GR" b="1" dirty="0" smtClean="0"/>
              <a:t>) (1 από 4) </a:t>
            </a:r>
            <a:endParaRPr lang="el-GR" b="1" dirty="0"/>
          </a:p>
        </p:txBody>
      </p:sp>
      <p:sp>
        <p:nvSpPr>
          <p:cNvPr id="7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556992"/>
          </a:xfrm>
        </p:spPr>
        <p:txBody>
          <a:bodyPr/>
          <a:lstStyle/>
          <a:p>
            <a:pPr lvl="0" fontAlgn="base">
              <a:lnSpc>
                <a:spcPct val="80000"/>
              </a:lnSpc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kern="0" dirty="0" smtClean="0">
                <a:solidFill>
                  <a:srgbClr val="C00000"/>
                </a:solidFill>
              </a:rPr>
              <a:t>Χαρακτήρες</a:t>
            </a:r>
            <a:r>
              <a:rPr lang="el-GR" altLang="el-GR" sz="2800" kern="0" dirty="0" smtClean="0"/>
              <a:t>,</a:t>
            </a:r>
            <a:endParaRPr lang="el-GR" altLang="el-GR" sz="2800" kern="0" dirty="0"/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None/>
            </a:pPr>
            <a:r>
              <a:rPr lang="el-GR" altLang="el-GR" sz="1600" kern="0" dirty="0">
                <a:solidFill>
                  <a:srgbClr val="000000"/>
                </a:solidFill>
              </a:rPr>
              <a:t>		</a:t>
            </a:r>
            <a:r>
              <a:rPr lang="en-US" altLang="el-GR" sz="2400" kern="0" dirty="0">
                <a:solidFill>
                  <a:srgbClr val="0033CC"/>
                </a:solidFill>
              </a:rPr>
              <a:t>char</a:t>
            </a:r>
            <a:r>
              <a:rPr lang="en-US" altLang="el-GR" sz="2400" kern="0" dirty="0">
                <a:solidFill>
                  <a:srgbClr val="000000"/>
                </a:solidFill>
              </a:rPr>
              <a:t> c = </a:t>
            </a:r>
            <a:r>
              <a:rPr lang="en-US" altLang="el-GR" sz="2400" kern="0" dirty="0">
                <a:solidFill>
                  <a:srgbClr val="663300"/>
                </a:solidFill>
              </a:rPr>
              <a:t>'A'</a:t>
            </a:r>
            <a:r>
              <a:rPr lang="en-US" altLang="el-GR" sz="2400" kern="0" dirty="0"/>
              <a:t>;</a:t>
            </a:r>
            <a:r>
              <a:rPr lang="en-US" altLang="el-GR" sz="2400" kern="0" dirty="0">
                <a:solidFill>
                  <a:srgbClr val="663300"/>
                </a:solidFill>
              </a:rPr>
              <a:t> </a:t>
            </a:r>
            <a:endParaRPr lang="el-GR" altLang="el-GR" sz="2000" b="1" kern="0" dirty="0">
              <a:solidFill>
                <a:srgbClr val="3EB20A"/>
              </a:solidFill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l-GR" altLang="el-GR" sz="2800" kern="0" dirty="0">
                <a:solidFill>
                  <a:srgbClr val="000000"/>
                </a:solidFill>
              </a:rPr>
              <a:t>Οι </a:t>
            </a:r>
            <a:r>
              <a:rPr lang="el-GR" altLang="el-GR" sz="2800" kern="0" dirty="0" smtClean="0">
                <a:solidFill>
                  <a:srgbClr val="C00000"/>
                </a:solidFill>
              </a:rPr>
              <a:t>συμβολοσειρές </a:t>
            </a:r>
            <a:r>
              <a:rPr lang="el-GR" altLang="el-GR" sz="2800" kern="0" dirty="0">
                <a:solidFill>
                  <a:srgbClr val="000000"/>
                </a:solidFill>
              </a:rPr>
              <a:t>είναι ακολουθίες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χαρακτήρων,</a:t>
            </a:r>
            <a:endParaRPr lang="en-US" altLang="el-GR" sz="2800" kern="0" dirty="0">
              <a:solidFill>
                <a:srgbClr val="000000"/>
              </a:solidFill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None/>
            </a:pPr>
            <a:r>
              <a:rPr lang="el-GR" altLang="el-GR" sz="1600" kern="0" dirty="0">
                <a:solidFill>
                  <a:srgbClr val="000000"/>
                </a:solidFill>
              </a:rPr>
              <a:t>		</a:t>
            </a:r>
            <a:r>
              <a:rPr lang="en-US" altLang="el-GR" sz="2400" kern="0" dirty="0">
                <a:solidFill>
                  <a:srgbClr val="000000"/>
                </a:solidFill>
              </a:rPr>
              <a:t>String </a:t>
            </a:r>
            <a:r>
              <a:rPr lang="en-US" altLang="el-GR" sz="2400" kern="0" dirty="0" err="1">
                <a:solidFill>
                  <a:srgbClr val="000000"/>
                </a:solidFill>
              </a:rPr>
              <a:t>teil</a:t>
            </a:r>
            <a:r>
              <a:rPr lang="en-US" altLang="el-GR" sz="2400" kern="0" dirty="0">
                <a:solidFill>
                  <a:srgbClr val="000000"/>
                </a:solidFill>
              </a:rPr>
              <a:t> = </a:t>
            </a:r>
            <a:r>
              <a:rPr lang="en-US" altLang="el-GR" sz="2400" kern="0" dirty="0">
                <a:solidFill>
                  <a:srgbClr val="663300"/>
                </a:solidFill>
              </a:rPr>
              <a:t>"T.E.I. of 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Thessaly"</a:t>
            </a:r>
            <a:r>
              <a:rPr lang="en-US" altLang="el-GR" sz="2400" kern="0" dirty="0" smtClean="0"/>
              <a:t>;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 </a:t>
            </a:r>
            <a:endParaRPr lang="el-GR" altLang="el-GR" sz="2000" b="1" kern="0" dirty="0">
              <a:solidFill>
                <a:srgbClr val="000000"/>
              </a:solidFill>
              <a:sym typeface="Wingdings" pitchFamily="2" charset="2"/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l-GR" altLang="el-GR" sz="2800" kern="0" dirty="0">
                <a:solidFill>
                  <a:srgbClr val="000000"/>
                </a:solidFill>
              </a:rPr>
              <a:t>Μια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συμβολοσειρά </a:t>
            </a:r>
            <a:r>
              <a:rPr lang="el-GR" altLang="el-GR" sz="2800" kern="0" dirty="0">
                <a:solidFill>
                  <a:srgbClr val="000000"/>
                </a:solidFill>
              </a:rPr>
              <a:t>στην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Java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είναι ένα </a:t>
            </a:r>
            <a:r>
              <a:rPr lang="el-GR" altLang="el-GR" sz="2800" kern="0" dirty="0" smtClean="0">
                <a:solidFill>
                  <a:srgbClr val="C00000"/>
                </a:solidFill>
              </a:rPr>
              <a:t>αντικείμενο </a:t>
            </a:r>
            <a:r>
              <a:rPr lang="el-GR" altLang="el-GR" sz="2800" kern="0" dirty="0">
                <a:solidFill>
                  <a:srgbClr val="000000"/>
                </a:solidFill>
              </a:rPr>
              <a:t>της τάξης </a:t>
            </a:r>
            <a:r>
              <a:rPr lang="en-US" altLang="el-GR" sz="2800" kern="0" dirty="0" smtClean="0">
                <a:solidFill>
                  <a:srgbClr val="C00000"/>
                </a:solidFill>
              </a:rPr>
              <a:t>String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.</a:t>
            </a:r>
            <a:endParaRPr lang="el-GR" altLang="el-GR" sz="2000" kern="0" dirty="0">
              <a:solidFill>
                <a:srgbClr val="000000"/>
              </a:solidFill>
            </a:endParaRPr>
          </a:p>
          <a:p>
            <a:pPr lvl="0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Εμφάνιση συμβολοσειρών</a:t>
            </a:r>
            <a:r>
              <a:rPr lang="el-GR" altLang="el-GR" sz="2800" kern="0" dirty="0">
                <a:solidFill>
                  <a:srgbClr val="000000"/>
                </a:solidFill>
              </a:rPr>
              <a:t>. Μέθοδος </a:t>
            </a:r>
            <a:r>
              <a:rPr lang="en-US" altLang="el-GR" sz="2800" kern="0" dirty="0" err="1" smtClean="0">
                <a:solidFill>
                  <a:srgbClr val="C00000"/>
                </a:solidFill>
              </a:rPr>
              <a:t>println</a:t>
            </a:r>
            <a:r>
              <a:rPr lang="en-US" altLang="el-GR" sz="2800" kern="0" dirty="0" smtClean="0">
                <a:solidFill>
                  <a:srgbClr val="C00000"/>
                </a:solidFill>
              </a:rPr>
              <a:t>() </a:t>
            </a:r>
            <a:r>
              <a:rPr lang="el-GR" altLang="el-GR" sz="2800" kern="0" dirty="0">
                <a:solidFill>
                  <a:srgbClr val="000000"/>
                </a:solidFill>
              </a:rPr>
              <a:t>μ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ε </a:t>
            </a:r>
            <a:r>
              <a:rPr lang="el-GR" altLang="el-GR" sz="2800" kern="0" dirty="0">
                <a:solidFill>
                  <a:srgbClr val="000000"/>
                </a:solidFill>
              </a:rPr>
              <a:t>αλλαγή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γραμμής </a:t>
            </a:r>
            <a:r>
              <a:rPr lang="el-GR" altLang="el-GR" sz="2800" kern="0" dirty="0">
                <a:solidFill>
                  <a:srgbClr val="000000"/>
                </a:solidFill>
              </a:rPr>
              <a:t>στην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εκτύπωση.</a:t>
            </a:r>
            <a:endParaRPr lang="en-US" altLang="el-GR" sz="2800" kern="0" dirty="0">
              <a:solidFill>
                <a:srgbClr val="000000"/>
              </a:solidFill>
            </a:endParaRPr>
          </a:p>
        </p:txBody>
      </p:sp>
      <p:sp>
        <p:nvSpPr>
          <p:cNvPr id="8" name="Θέση περιεχομένου 2" descr="Πρόγραμμα: System.out.print ln, παρένθεση t e i l, κλείσιμο παρένθεσης, ερωτηματικό. Enter, system.out.print ln, παρένθεση εισαγωγικά, t e i  of thessaly, εισαγωγικά, κλείσιμο παρένθεσης, ερωτηματικό. Enter, / /, αλλαγή γραμμής στην εκτύπωση.&#10;"/>
          <p:cNvSpPr txBox="1"/>
          <p:nvPr>
            <p:custDataLst>
              <p:tags r:id="rId2"/>
            </p:custDataLst>
          </p:nvPr>
        </p:nvSpPr>
        <p:spPr>
          <a:xfrm>
            <a:off x="539552" y="4941168"/>
            <a:ext cx="8064896" cy="1133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400" kern="0" dirty="0" err="1" smtClean="0">
                <a:solidFill>
                  <a:srgbClr val="000000"/>
                </a:solidFill>
              </a:rPr>
              <a:t>System.</a:t>
            </a:r>
            <a:r>
              <a:rPr lang="en-US" altLang="el-GR" sz="2400" kern="0" dirty="0" err="1" smtClean="0">
                <a:solidFill>
                  <a:srgbClr val="006600"/>
                </a:solidFill>
              </a:rPr>
              <a:t>out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.println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teil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); </a:t>
            </a:r>
          </a:p>
          <a:p>
            <a:pPr marL="1257300" lvl="2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n-US" altLang="el-GR" sz="2400" kern="0" dirty="0" err="1" smtClean="0">
                <a:solidFill>
                  <a:srgbClr val="000000"/>
                </a:solidFill>
              </a:rPr>
              <a:t>System.</a:t>
            </a:r>
            <a:r>
              <a:rPr lang="en-US" altLang="el-GR" sz="2400" kern="0" dirty="0" err="1" smtClean="0">
                <a:solidFill>
                  <a:srgbClr val="006600"/>
                </a:solidFill>
              </a:rPr>
              <a:t>out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.println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"T.E.I. of Thessaly”</a:t>
            </a:r>
            <a:r>
              <a:rPr lang="en-US" altLang="el-GR" sz="2400" kern="0" dirty="0" smtClean="0"/>
              <a:t>);</a:t>
            </a:r>
            <a:r>
              <a:rPr lang="en-US" altLang="el-GR" sz="2400" kern="0" dirty="0" smtClean="0">
                <a:solidFill>
                  <a:srgbClr val="CE7B00"/>
                </a:solidFill>
              </a:rPr>
              <a:t> </a:t>
            </a:r>
          </a:p>
          <a:p>
            <a:pPr marL="1257300" lvl="2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el-GR" altLang="el-GR" sz="2400" kern="0" dirty="0" smtClean="0">
                <a:solidFill>
                  <a:srgbClr val="4D4D4D"/>
                </a:solidFill>
              </a:rPr>
              <a:t>//Αλλαγή γραμμής </a:t>
            </a:r>
            <a:r>
              <a:rPr lang="el-GR" altLang="el-GR" sz="2400" kern="0" dirty="0" smtClean="0">
                <a:solidFill>
                  <a:srgbClr val="4D4D4D"/>
                </a:solidFill>
              </a:rPr>
              <a:t>στην </a:t>
            </a:r>
            <a:r>
              <a:rPr lang="el-GR" altLang="el-GR" sz="2400" kern="0" dirty="0" smtClean="0">
                <a:solidFill>
                  <a:srgbClr val="4D4D4D"/>
                </a:solidFill>
              </a:rPr>
              <a:t>εκτύπωση</a:t>
            </a:r>
            <a:endParaRPr lang="el-GR" sz="2000" dirty="0">
              <a:solidFill>
                <a:srgbClr val="4D4D4D"/>
              </a:solidFill>
            </a:endParaRPr>
          </a:p>
        </p:txBody>
      </p:sp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38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>
                <a:solidFill>
                  <a:prstClr val="black"/>
                </a:solidFill>
              </a:rPr>
              <a:t>Συμβολοσειρές (</a:t>
            </a:r>
            <a:r>
              <a:rPr lang="en-US" altLang="el-GR" b="1" dirty="0">
                <a:solidFill>
                  <a:prstClr val="black"/>
                </a:solidFill>
              </a:rPr>
              <a:t>Strings</a:t>
            </a:r>
            <a:r>
              <a:rPr lang="el-GR" altLang="el-GR" b="1" dirty="0">
                <a:solidFill>
                  <a:prstClr val="black"/>
                </a:solidFill>
              </a:rPr>
              <a:t>) </a:t>
            </a:r>
            <a:r>
              <a:rPr lang="el-GR" altLang="el-GR" b="1" dirty="0" smtClean="0">
                <a:solidFill>
                  <a:prstClr val="black"/>
                </a:solidFill>
              </a:rPr>
              <a:t>(2 </a:t>
            </a:r>
            <a:r>
              <a:rPr lang="el-GR" altLang="el-GR" b="1" dirty="0">
                <a:solidFill>
                  <a:prstClr val="black"/>
                </a:solidFill>
              </a:rPr>
              <a:t>από 4</a:t>
            </a:r>
            <a:r>
              <a:rPr lang="el-GR" altLang="el-GR" b="1" dirty="0" smtClean="0">
                <a:solidFill>
                  <a:prstClr val="black"/>
                </a:solidFill>
              </a:rPr>
              <a:t>) 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kern="0" dirty="0">
                <a:solidFill>
                  <a:srgbClr val="000000"/>
                </a:solidFill>
              </a:rPr>
              <a:t>Μία συμβολοσειρά είναι μία σειρά από χαρακτήρες. Στη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Java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μία συμβολοσειρά υλοποιείται με τη τάξη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String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του πακέτου </a:t>
            </a:r>
            <a:r>
              <a:rPr lang="en-US" altLang="el-GR" sz="2800" kern="0" dirty="0" err="1" smtClean="0">
                <a:solidFill>
                  <a:srgbClr val="000000"/>
                </a:solidFill>
              </a:rPr>
              <a:t>java.lang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. </a:t>
            </a:r>
            <a:endParaRPr lang="el-GR" altLang="el-GR" sz="2000" kern="0" dirty="0">
              <a:solidFill>
                <a:srgbClr val="000000"/>
              </a:solidFill>
            </a:endParaRP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kern="0" dirty="0">
                <a:solidFill>
                  <a:srgbClr val="000000"/>
                </a:solidFill>
              </a:rPr>
              <a:t>Ένα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String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είναι ένα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αντικείμενο, </a:t>
            </a:r>
            <a:r>
              <a:rPr lang="el-GR" altLang="el-GR" sz="2800" kern="0" dirty="0">
                <a:solidFill>
                  <a:srgbClr val="000000"/>
                </a:solidFill>
              </a:rPr>
              <a:t>και όπως όλα τα αντικείμενα πρέπει να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δηλωθεί </a:t>
            </a:r>
            <a:r>
              <a:rPr lang="el-GR" altLang="el-GR" sz="2800" kern="0" dirty="0">
                <a:solidFill>
                  <a:srgbClr val="000000"/>
                </a:solidFill>
              </a:rPr>
              <a:t>και να δημιουργηθεί με την εντολή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new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800" kern="0" dirty="0">
                <a:solidFill>
                  <a:srgbClr val="000000"/>
                </a:solidFill>
              </a:rPr>
              <a:t>όπως στο παράδειγμα: </a:t>
            </a:r>
            <a:endParaRPr lang="el-GR" altLang="el-GR" sz="2000" kern="0" dirty="0">
              <a:solidFill>
                <a:srgbClr val="000000"/>
              </a:solidFill>
            </a:endParaRPr>
          </a:p>
          <a:p>
            <a:pPr lvl="1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60000"/>
              <a:buNone/>
            </a:pPr>
            <a:r>
              <a:rPr lang="el-GR" altLang="el-GR" sz="1600" kern="0" dirty="0">
                <a:solidFill>
                  <a:srgbClr val="000000"/>
                </a:solidFill>
              </a:rPr>
              <a:t>	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String s = </a:t>
            </a:r>
            <a:r>
              <a:rPr lang="en-US" altLang="el-GR" sz="2400" kern="0" dirty="0" smtClean="0">
                <a:solidFill>
                  <a:srgbClr val="0033CC"/>
                </a:solidFill>
              </a:rPr>
              <a:t>new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 String();</a:t>
            </a: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Εναλλακτικά </a:t>
            </a:r>
            <a:r>
              <a:rPr lang="el-GR" altLang="el-GR" sz="2800" kern="0" dirty="0">
                <a:solidFill>
                  <a:srgbClr val="000000"/>
                </a:solidFill>
              </a:rPr>
              <a:t>μπορούμε να δημιουργήσουμε ένα 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String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, </a:t>
            </a:r>
            <a:r>
              <a:rPr lang="el-GR" altLang="el-GR" sz="2800" kern="0" dirty="0">
                <a:solidFill>
                  <a:srgbClr val="000000"/>
                </a:solidFill>
              </a:rPr>
              <a:t>αν του αποδώσουμε μία τιμή που θα είναι μία σταθερά συμβολοσειρά, όπως στο παράδειγμα: </a:t>
            </a:r>
          </a:p>
          <a:p>
            <a:pPr lvl="1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l-GR" altLang="el-GR" sz="2400" kern="0" dirty="0">
                <a:solidFill>
                  <a:srgbClr val="000000"/>
                </a:solidFill>
              </a:rPr>
              <a:t>	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String s = 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"George"</a:t>
            </a:r>
            <a:r>
              <a:rPr lang="en-US" altLang="el-GR" sz="2400" kern="0" dirty="0" smtClean="0"/>
              <a:t>;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 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>
                <a:solidFill>
                  <a:prstClr val="black"/>
                </a:solidFill>
              </a:rPr>
              <a:t>Συμβολοσειρές (</a:t>
            </a:r>
            <a:r>
              <a:rPr lang="en-US" altLang="el-GR" b="1" dirty="0">
                <a:solidFill>
                  <a:prstClr val="black"/>
                </a:solidFill>
              </a:rPr>
              <a:t>Strings</a:t>
            </a:r>
            <a:r>
              <a:rPr lang="el-GR" altLang="el-GR" b="1" dirty="0">
                <a:solidFill>
                  <a:prstClr val="black"/>
                </a:solidFill>
              </a:rPr>
              <a:t>) </a:t>
            </a:r>
            <a:r>
              <a:rPr lang="el-GR" altLang="el-GR" b="1" dirty="0" smtClean="0">
                <a:solidFill>
                  <a:prstClr val="black"/>
                </a:solidFill>
              </a:rPr>
              <a:t>(3 </a:t>
            </a:r>
            <a:r>
              <a:rPr lang="el-GR" altLang="el-GR" b="1" dirty="0">
                <a:solidFill>
                  <a:prstClr val="black"/>
                </a:solidFill>
              </a:rPr>
              <a:t>από 4) </a:t>
            </a:r>
            <a:endParaRPr lang="el-GR" dirty="0"/>
          </a:p>
        </p:txBody>
      </p:sp>
      <p:sp>
        <p:nvSpPr>
          <p:cNvPr id="3" name="Θέση περιεχομένου 1" descr="Πρόγραμμα: Εμφάνιση συμβολοσειρών. Μέθοδος print, χωρίς αλλαγή γραμμής στην εκτύπωση. System.out.print, παρένθεση εισαγωγικά, t e i, εισαγωγικά κλείσιμο παρένθεσης, ερωτηματικό. Enter, system.out.print, παρένθεση εισαγωγικά of εισαγωγικά, κλείσιμο παρένθεσης ερωτηματικό. Enter, system.out.print ln, παρένθεση, εισαγωγικά thessaly εισαγωγικά, κλείσιμο παρένθεσης ερωτηματικό.  &#10;Συνένωση συμβολοσειρών. String t e i l = εισαγωγικά t e i of thessaly εισαγωγικά, ερωτηματικό. T e i l = t e i l + εισαγωγικά cs department εισαγωγικά, ερωτηματικό. Η συμβολοσειρά t e i l περιέχει το t e i of thessaly cs department.&#10;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000" kern="0" dirty="0" smtClean="0">
                <a:solidFill>
                  <a:srgbClr val="000000"/>
                </a:solidFill>
              </a:rPr>
              <a:t>Εμφάνιση συμβολοσειρών</a:t>
            </a:r>
            <a:r>
              <a:rPr lang="el-GR" altLang="el-GR" sz="3000" kern="0" dirty="0">
                <a:solidFill>
                  <a:srgbClr val="000000"/>
                </a:solidFill>
              </a:rPr>
              <a:t>. Μέθοδος </a:t>
            </a:r>
            <a:r>
              <a:rPr lang="en-US" altLang="el-GR" sz="3000" kern="0" dirty="0" smtClean="0">
                <a:solidFill>
                  <a:srgbClr val="000000"/>
                </a:solidFill>
              </a:rPr>
              <a:t>print() </a:t>
            </a:r>
            <a:r>
              <a:rPr lang="el-GR" altLang="el-GR" sz="3000" kern="0" dirty="0" smtClean="0">
                <a:solidFill>
                  <a:srgbClr val="000000"/>
                </a:solidFill>
              </a:rPr>
              <a:t>χωρίς </a:t>
            </a:r>
            <a:r>
              <a:rPr lang="el-GR" altLang="el-GR" sz="3000" kern="0" dirty="0">
                <a:solidFill>
                  <a:srgbClr val="000000"/>
                </a:solidFill>
              </a:rPr>
              <a:t>αλλαγή </a:t>
            </a:r>
            <a:r>
              <a:rPr lang="el-GR" altLang="el-GR" sz="3000" kern="0" dirty="0" smtClean="0">
                <a:solidFill>
                  <a:srgbClr val="000000"/>
                </a:solidFill>
              </a:rPr>
              <a:t>γραμμής </a:t>
            </a:r>
            <a:r>
              <a:rPr lang="el-GR" altLang="el-GR" sz="3000" kern="0" dirty="0">
                <a:solidFill>
                  <a:srgbClr val="000000"/>
                </a:solidFill>
              </a:rPr>
              <a:t>στην </a:t>
            </a:r>
            <a:r>
              <a:rPr lang="el-GR" altLang="el-GR" sz="3000" kern="0" dirty="0" smtClean="0">
                <a:solidFill>
                  <a:srgbClr val="000000"/>
                </a:solidFill>
              </a:rPr>
              <a:t>εκτύπωση.</a:t>
            </a:r>
            <a:endParaRPr lang="en-US" altLang="el-GR" sz="3000" kern="0" dirty="0">
              <a:solidFill>
                <a:srgbClr val="000000"/>
              </a:solidFill>
            </a:endParaRP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600" kern="0" dirty="0">
                <a:solidFill>
                  <a:srgbClr val="000000"/>
                </a:solidFill>
              </a:rPr>
              <a:t>		</a:t>
            </a:r>
            <a:r>
              <a:rPr lang="en-US" altLang="el-GR" sz="2600" kern="0" dirty="0" err="1">
                <a:solidFill>
                  <a:srgbClr val="000000"/>
                </a:solidFill>
              </a:rPr>
              <a:t>System.</a:t>
            </a:r>
            <a:r>
              <a:rPr lang="en-US" altLang="el-GR" sz="2600" kern="0" dirty="0" err="1">
                <a:solidFill>
                  <a:srgbClr val="006600"/>
                </a:solidFill>
              </a:rPr>
              <a:t>out</a:t>
            </a:r>
            <a:r>
              <a:rPr lang="en-US" altLang="el-GR" sz="2600" kern="0" dirty="0" err="1">
                <a:solidFill>
                  <a:srgbClr val="000000"/>
                </a:solidFill>
              </a:rPr>
              <a:t>.print</a:t>
            </a:r>
            <a:r>
              <a:rPr lang="en-US" altLang="el-GR" sz="2600" kern="0" dirty="0">
                <a:solidFill>
                  <a:srgbClr val="000000"/>
                </a:solidFill>
              </a:rPr>
              <a:t>(</a:t>
            </a:r>
            <a:r>
              <a:rPr lang="en-US" altLang="el-GR" sz="2600" kern="0" dirty="0">
                <a:solidFill>
                  <a:srgbClr val="663300"/>
                </a:solidFill>
              </a:rPr>
              <a:t>"T.E.I</a:t>
            </a:r>
            <a:r>
              <a:rPr lang="en-US" altLang="el-GR" sz="2600" kern="0" dirty="0" smtClean="0">
                <a:solidFill>
                  <a:srgbClr val="663300"/>
                </a:solidFill>
              </a:rPr>
              <a:t>."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); </a:t>
            </a:r>
            <a:endParaRPr lang="en-US" altLang="el-GR" sz="2600" kern="0" dirty="0">
              <a:solidFill>
                <a:srgbClr val="000000"/>
              </a:solidFill>
            </a:endParaRP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600" kern="0" dirty="0">
                <a:solidFill>
                  <a:srgbClr val="000000"/>
                </a:solidFill>
              </a:rPr>
              <a:t>		</a:t>
            </a:r>
            <a:r>
              <a:rPr lang="en-US" altLang="el-GR" sz="2600" kern="0" dirty="0" err="1">
                <a:solidFill>
                  <a:srgbClr val="000000"/>
                </a:solidFill>
              </a:rPr>
              <a:t>System.</a:t>
            </a:r>
            <a:r>
              <a:rPr lang="en-US" altLang="el-GR" sz="2600" kern="0" dirty="0" err="1">
                <a:solidFill>
                  <a:srgbClr val="006600"/>
                </a:solidFill>
              </a:rPr>
              <a:t>out</a:t>
            </a:r>
            <a:r>
              <a:rPr lang="en-US" altLang="el-GR" sz="2600" kern="0" dirty="0" err="1">
                <a:solidFill>
                  <a:srgbClr val="000000"/>
                </a:solidFill>
              </a:rPr>
              <a:t>.print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600" kern="0" dirty="0" smtClean="0">
                <a:solidFill>
                  <a:srgbClr val="663300"/>
                </a:solidFill>
              </a:rPr>
              <a:t>" </a:t>
            </a:r>
            <a:r>
              <a:rPr lang="en-US" altLang="el-GR" sz="2600" kern="0" dirty="0">
                <a:solidFill>
                  <a:srgbClr val="663300"/>
                </a:solidFill>
              </a:rPr>
              <a:t>of </a:t>
            </a:r>
            <a:r>
              <a:rPr lang="en-US" altLang="el-GR" sz="2600" kern="0" dirty="0" smtClean="0">
                <a:solidFill>
                  <a:srgbClr val="663300"/>
                </a:solidFill>
              </a:rPr>
              <a:t>“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);</a:t>
            </a:r>
            <a:endParaRPr lang="en-US" altLang="el-GR" sz="2600" kern="0" dirty="0">
              <a:solidFill>
                <a:srgbClr val="000000"/>
              </a:solidFill>
            </a:endParaRPr>
          </a:p>
          <a:p>
            <a:pPr lvl="0" fontAlgn="base"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600" kern="0" dirty="0">
                <a:solidFill>
                  <a:srgbClr val="000000"/>
                </a:solidFill>
              </a:rPr>
              <a:t>		</a:t>
            </a:r>
            <a:r>
              <a:rPr lang="en-US" altLang="el-GR" sz="2600" kern="0" dirty="0" err="1">
                <a:solidFill>
                  <a:srgbClr val="000000"/>
                </a:solidFill>
              </a:rPr>
              <a:t>System.</a:t>
            </a:r>
            <a:r>
              <a:rPr lang="en-US" altLang="el-GR" sz="2600" kern="0" dirty="0" err="1">
                <a:solidFill>
                  <a:srgbClr val="006600"/>
                </a:solidFill>
              </a:rPr>
              <a:t>out</a:t>
            </a:r>
            <a:r>
              <a:rPr lang="en-US" altLang="el-GR" sz="2600" kern="0" dirty="0" err="1">
                <a:solidFill>
                  <a:srgbClr val="000000"/>
                </a:solidFill>
              </a:rPr>
              <a:t>.println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(</a:t>
            </a:r>
            <a:r>
              <a:rPr lang="en-US" altLang="el-GR" sz="2600" kern="0" dirty="0" smtClean="0">
                <a:solidFill>
                  <a:srgbClr val="663300"/>
                </a:solidFill>
              </a:rPr>
              <a:t>“Thessaly“</a:t>
            </a:r>
            <a:r>
              <a:rPr lang="en-US" altLang="el-GR" sz="2600" kern="0" dirty="0" smtClean="0">
                <a:solidFill>
                  <a:srgbClr val="000000"/>
                </a:solidFill>
              </a:rPr>
              <a:t>); </a:t>
            </a:r>
            <a:endParaRPr lang="en-US" altLang="el-GR" sz="2600" kern="0" dirty="0">
              <a:solidFill>
                <a:srgbClr val="3EB20A"/>
              </a:solidFill>
            </a:endParaRPr>
          </a:p>
          <a:p>
            <a:pPr lvl="0" fontAlgn="base">
              <a:spcBef>
                <a:spcPts val="0"/>
              </a:spcBef>
              <a:spcAft>
                <a:spcPts val="60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kern="0" dirty="0">
                <a:solidFill>
                  <a:srgbClr val="000000"/>
                </a:solidFill>
              </a:rPr>
              <a:t>Συνένωση</a:t>
            </a:r>
            <a:r>
              <a:rPr lang="en-US" altLang="el-GR" sz="2800" kern="0" dirty="0">
                <a:solidFill>
                  <a:srgbClr val="000000"/>
                </a:solidFill>
              </a:rPr>
              <a:t>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συμβολοσειρών.</a:t>
            </a:r>
            <a:endParaRPr lang="en-US" altLang="el-GR" sz="2800" kern="0" dirty="0">
              <a:solidFill>
                <a:srgbClr val="000000"/>
              </a:solidFill>
            </a:endParaRPr>
          </a:p>
          <a:p>
            <a:pPr lvl="0" fontAlgn="base">
              <a:spcBef>
                <a:spcPts val="0"/>
              </a:spcBef>
              <a:buClr>
                <a:srgbClr val="3333CC"/>
              </a:buClr>
              <a:buSzPct val="60000"/>
              <a:buNone/>
            </a:pPr>
            <a:r>
              <a:rPr lang="en-US" altLang="el-GR" sz="2400" kern="0" dirty="0" smtClean="0">
                <a:solidFill>
                  <a:srgbClr val="000000"/>
                </a:solidFill>
              </a:rPr>
              <a:t>		String 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teil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 = 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"T.E.I. of Thessaly”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; </a:t>
            </a:r>
          </a:p>
          <a:p>
            <a:pPr lvl="0" fontAlgn="base">
              <a:spcBef>
                <a:spcPts val="0"/>
              </a:spcBef>
              <a:spcAft>
                <a:spcPts val="120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kern="0" dirty="0" smtClean="0">
                <a:solidFill>
                  <a:srgbClr val="000000"/>
                </a:solidFill>
              </a:rPr>
              <a:t>		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teil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 = </a:t>
            </a:r>
            <a:r>
              <a:rPr lang="en-US" altLang="el-GR" sz="2400" kern="0" dirty="0" err="1" smtClean="0">
                <a:solidFill>
                  <a:srgbClr val="000000"/>
                </a:solidFill>
              </a:rPr>
              <a:t>teil</a:t>
            </a:r>
            <a:r>
              <a:rPr lang="en-US" altLang="el-GR" sz="2400" kern="0" dirty="0" smtClean="0">
                <a:solidFill>
                  <a:srgbClr val="000000"/>
                </a:solidFill>
              </a:rPr>
              <a:t> + 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" </a:t>
            </a:r>
            <a:r>
              <a:rPr lang="en-US" altLang="el-GR" sz="2400" kern="0" dirty="0" err="1" smtClean="0">
                <a:solidFill>
                  <a:srgbClr val="663300"/>
                </a:solidFill>
              </a:rPr>
              <a:t>cs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 Department"</a:t>
            </a:r>
            <a:r>
              <a:rPr lang="en-US" altLang="el-GR" sz="2400" kern="0" dirty="0" smtClean="0"/>
              <a:t>;</a:t>
            </a:r>
            <a:r>
              <a:rPr lang="en-US" altLang="el-GR" sz="2400" kern="0" dirty="0" smtClean="0">
                <a:solidFill>
                  <a:srgbClr val="663300"/>
                </a:solidFill>
              </a:rPr>
              <a:t> </a:t>
            </a:r>
          </a:p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3333CC"/>
              </a:buClr>
              <a:buSzPct val="60000"/>
              <a:buNone/>
            </a:pPr>
            <a:r>
              <a:rPr lang="en-US" altLang="el-GR" sz="2400" kern="0" dirty="0" smtClean="0">
                <a:solidFill>
                  <a:srgbClr val="000000"/>
                </a:solidFill>
              </a:rPr>
              <a:t>    </a:t>
            </a:r>
            <a:r>
              <a:rPr lang="el-GR" altLang="el-GR" sz="2800" kern="0" dirty="0">
                <a:solidFill>
                  <a:srgbClr val="000000"/>
                </a:solidFill>
              </a:rPr>
              <a:t>Η</a:t>
            </a:r>
            <a:r>
              <a:rPr lang="en-US" altLang="el-GR" sz="2800" kern="0" dirty="0">
                <a:solidFill>
                  <a:srgbClr val="000000"/>
                </a:solidFill>
              </a:rPr>
              <a:t>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συμβολοσειρά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 </a:t>
            </a:r>
            <a:r>
              <a:rPr lang="en-US" altLang="el-GR" sz="2800" kern="0" dirty="0" err="1">
                <a:solidFill>
                  <a:srgbClr val="000000"/>
                </a:solidFill>
              </a:rPr>
              <a:t>teil</a:t>
            </a:r>
            <a:r>
              <a:rPr lang="en-US" altLang="el-GR" sz="2800" kern="0" dirty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περιέχει</a:t>
            </a:r>
            <a:r>
              <a:rPr lang="en-US" altLang="el-GR" sz="2800" kern="0" dirty="0">
                <a:solidFill>
                  <a:srgbClr val="000000"/>
                </a:solidFill>
              </a:rPr>
              <a:t> </a:t>
            </a:r>
            <a:r>
              <a:rPr lang="el-GR" altLang="el-GR" sz="2800" kern="0" dirty="0">
                <a:solidFill>
                  <a:srgbClr val="000000"/>
                </a:solidFill>
              </a:rPr>
              <a:t>το</a:t>
            </a:r>
            <a:r>
              <a:rPr lang="en-US" altLang="el-GR" sz="2800" kern="0" dirty="0">
                <a:solidFill>
                  <a:srgbClr val="000000"/>
                </a:solidFill>
              </a:rPr>
              <a:t> </a:t>
            </a:r>
            <a:r>
              <a:rPr lang="en-US" altLang="el-GR" sz="2800" kern="0" dirty="0">
                <a:solidFill>
                  <a:srgbClr val="663300"/>
                </a:solidFill>
              </a:rPr>
              <a:t>"T.E.I. of </a:t>
            </a:r>
            <a:r>
              <a:rPr lang="en-US" altLang="el-GR" sz="2800" kern="0" dirty="0" smtClean="0">
                <a:solidFill>
                  <a:srgbClr val="663300"/>
                </a:solidFill>
              </a:rPr>
              <a:t>Thessaly </a:t>
            </a:r>
            <a:r>
              <a:rPr lang="en-US" altLang="el-GR" sz="2800" kern="0" dirty="0" err="1">
                <a:solidFill>
                  <a:srgbClr val="663300"/>
                </a:solidFill>
              </a:rPr>
              <a:t>cs</a:t>
            </a:r>
            <a:r>
              <a:rPr lang="en-US" altLang="el-GR" sz="2800" kern="0" dirty="0">
                <a:solidFill>
                  <a:srgbClr val="663300"/>
                </a:solidFill>
              </a:rPr>
              <a:t> </a:t>
            </a:r>
            <a:r>
              <a:rPr lang="en-US" altLang="el-GR" sz="2800" kern="0" dirty="0" smtClean="0">
                <a:solidFill>
                  <a:srgbClr val="663300"/>
                </a:solidFill>
              </a:rPr>
              <a:t>Department“</a:t>
            </a:r>
            <a:r>
              <a:rPr lang="en-US" altLang="el-GR" sz="2800" kern="0" dirty="0" smtClean="0"/>
              <a:t>.</a:t>
            </a:r>
            <a:endParaRPr lang="el-GR" altLang="el-GR" sz="2800" b="1" kern="0" dirty="0">
              <a:solidFill>
                <a:srgbClr val="3EB20A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50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>
                <a:solidFill>
                  <a:prstClr val="black"/>
                </a:solidFill>
              </a:rPr>
              <a:t>Συμβολοσειρές (</a:t>
            </a:r>
            <a:r>
              <a:rPr lang="en-US" altLang="el-GR" b="1" dirty="0">
                <a:solidFill>
                  <a:prstClr val="black"/>
                </a:solidFill>
              </a:rPr>
              <a:t>Strings</a:t>
            </a:r>
            <a:r>
              <a:rPr lang="el-GR" altLang="el-GR" b="1" dirty="0">
                <a:solidFill>
                  <a:prstClr val="black"/>
                </a:solidFill>
              </a:rPr>
              <a:t>) </a:t>
            </a:r>
            <a:r>
              <a:rPr lang="el-GR" altLang="el-GR" b="1" dirty="0" smtClean="0">
                <a:solidFill>
                  <a:prstClr val="black"/>
                </a:solidFill>
              </a:rPr>
              <a:t>(</a:t>
            </a:r>
            <a:r>
              <a:rPr lang="en-US" altLang="el-GR" b="1" dirty="0" smtClean="0">
                <a:solidFill>
                  <a:prstClr val="black"/>
                </a:solidFill>
              </a:rPr>
              <a:t>4</a:t>
            </a:r>
            <a:r>
              <a:rPr lang="el-GR" altLang="el-GR" b="1" dirty="0" smtClean="0">
                <a:solidFill>
                  <a:prstClr val="black"/>
                </a:solidFill>
              </a:rPr>
              <a:t> </a:t>
            </a:r>
            <a:r>
              <a:rPr lang="el-GR" altLang="el-GR" b="1" dirty="0">
                <a:solidFill>
                  <a:prstClr val="black"/>
                </a:solidFill>
              </a:rPr>
              <a:t>από 4) </a:t>
            </a:r>
            <a:endParaRPr lang="el-GR" dirty="0"/>
          </a:p>
        </p:txBody>
      </p:sp>
      <p:sp>
        <p:nvSpPr>
          <p:cNvPr id="5" name="Θέση περιεχομένου 1"/>
          <p:cNvSpPr txBox="1"/>
          <p:nvPr/>
        </p:nvSpPr>
        <p:spPr>
          <a:xfrm>
            <a:off x="683568" y="1700808"/>
            <a:ext cx="770485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fontAlgn="base">
              <a:lnSpc>
                <a:spcPct val="90000"/>
              </a:lnSpc>
              <a:spcAft>
                <a:spcPct val="0"/>
              </a:spcAft>
              <a:buClr>
                <a:srgbClr val="3333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200" kern="0" dirty="0">
                <a:solidFill>
                  <a:srgbClr val="000000"/>
                </a:solidFill>
              </a:rPr>
              <a:t>Έστω οι </a:t>
            </a:r>
            <a:r>
              <a:rPr lang="el-GR" altLang="el-GR" sz="3200" kern="0" dirty="0" smtClean="0">
                <a:solidFill>
                  <a:srgbClr val="000000"/>
                </a:solidFill>
              </a:rPr>
              <a:t>συμβολοσειρές </a:t>
            </a:r>
            <a:r>
              <a:rPr lang="el-GR" altLang="el-GR" sz="3200" kern="0" dirty="0">
                <a:solidFill>
                  <a:srgbClr val="000000"/>
                </a:solidFill>
              </a:rPr>
              <a:t>s1 και s2.</a:t>
            </a:r>
          </a:p>
        </p:txBody>
      </p:sp>
      <p:graphicFrame>
        <p:nvGraphicFramePr>
          <p:cNvPr id="6" name="Πίνακας 1" descr="Πίνακας: Πρώτη γραμμή, μέθοδος, s1.length άνοιγμα κλείσιμο παρένθεσης. Ενέργεια, προσδιορισμός μήκους συμβολοσειράς s1. &#10;Δεύτερη γραμμή, μέθοδος, s2 = s1.to upper case άνοιγμα κλείσιμο παρένθεσης. Ενέργεια, μετατροπή συμβολοσειράς s1 σε κεφαλαία.&#10;Τρίτη γραμμή, μέθοδος, s2 = s1.to lower case, άνοιγμα κλείσιμο παρένθεσης. Ενέργεια, μετατροπή συμβολοσειράς s1 σε πεζά.&#10;Τέταρτη γραμμή, μέθοδος, s2.equals, άνοιγμα παρένθεσης s1, κλείσιμο παρένθεσης. Ενέργεια, σύγκριση συμβολοσειρών s1 και s2.&#10;Πέμπτη γραμμή, μέδοθος, int a = s2.index of, παρένθεση s1, κλείσιμο παρένθεσης. Ενέργεια, αναζήτηση συμβολοσειράς s2 στην s1,&#10;a η θέση της s2 στην s1.&#10;&#10;&#10;&#10;&#10;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36113893"/>
              </p:ext>
            </p:extLst>
          </p:nvPr>
        </p:nvGraphicFramePr>
        <p:xfrm>
          <a:off x="449529" y="2420888"/>
          <a:ext cx="8172933" cy="3547466"/>
        </p:xfrm>
        <a:graphic>
          <a:graphicData uri="http://schemas.openxmlformats.org/drawingml/2006/table">
            <a:tbl>
              <a:tblPr firstRow="1"/>
              <a:tblGrid>
                <a:gridCol w="2844341"/>
                <a:gridCol w="5328592"/>
              </a:tblGrid>
              <a:tr h="4175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Μέθοδος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Ενέργεια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8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s1.length()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Προσδιορισμός μήκους συμβολοσειράς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8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 = s1.toUpperCase()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Μετατροπή συμβολοσειράς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 σε κεφαλαία</a:t>
                      </a:r>
                      <a:endParaRPr kumimoji="0" lang="el-G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7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 = s1.toLowerCase()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Μετατροπή συμβολοσειράς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 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σε πεζά</a:t>
                      </a:r>
                      <a:endParaRPr kumimoji="0" lang="el-G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7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s2.equals(s1)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Σύγκριση συμβολοσειρών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 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και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int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 a = s2.indexOf(s1);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  <a:ea typeface=""/>
                          <a:cs typeface="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Αναζήτηση συμβολοσειράς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 στην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,</a:t>
                      </a:r>
                      <a:endParaRPr kumimoji="0" lang="el-G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a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 η θέση της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s2</a:t>
                      </a: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 στην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itchFamily="18" charset="0"/>
                          <a:cs typeface="Tahoma" pitchFamily="34" charset="0"/>
                        </a:rPr>
                        <a:t>s1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Συμβολοσειρές και δομές ελέγχου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6086-9D7F-4AE2-BCB7-3ED68261646D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665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8/10/2013 9:45:34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"/>
  <p:tag name="ZHAW.ACCESSIBILITYADDIN.CONFIRMEDLANGUAGE" val="msoLanguageIDEnglishU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7,8,3,4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6,3,4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FF692AF4-6804-406E-9122-26EF8FD9E4E2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594</Words>
  <Application>Microsoft Office PowerPoint</Application>
  <PresentationFormat>Προβολή στην οθόνη (4:3)</PresentationFormat>
  <Paragraphs>129</Paragraphs>
  <Slides>15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Αντικειμενοστραφής Προγραμματισμός Ι</vt:lpstr>
      <vt:lpstr>Άδειες χρήσης </vt:lpstr>
      <vt:lpstr>Χρηματοδότηση </vt:lpstr>
      <vt:lpstr>Σκοποί ενότητας </vt:lpstr>
      <vt:lpstr>Περιεχόμενα ενότητας</vt:lpstr>
      <vt:lpstr>Συμβολοσειρές (Strings) (1 από 4) </vt:lpstr>
      <vt:lpstr>Συμβολοσειρές (Strings) (2 από 4) </vt:lpstr>
      <vt:lpstr>Συμβολοσειρές (Strings) (3 από 4) </vt:lpstr>
      <vt:lpstr>Συμβολοσειρές (Strings) (4 από 4) </vt:lpstr>
      <vt:lpstr>Δομές ελέγχου ροής προγράμματος (1 από 2)</vt:lpstr>
      <vt:lpstr>Δομές ελέγχου ροής προγράμματος (2 από 2)</vt:lpstr>
      <vt:lpstr>Η δομή επιλογής if </vt:lpstr>
      <vt:lpstr>Η δομή επιλογής if-else</vt:lpstr>
      <vt:lpstr>Παράδειγμα επιλογής if-else </vt:lpstr>
      <vt:lpstr>Τέλος τέταρτης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Αντικειμενοστραφής Προγραμματισμός Ι</dc:title>
  <dc:subject>Συμβολοσειρές και δομές ελέγχου</dc:subject>
  <dc:creator>Λιόλιος Νικόλαος</dc:creator>
  <cp:keywords>Συμβολοσειρές, strings, δομές ελέγχου, control statements</cp:keywords>
  <dc:description>Διαχείριση συμβολοσειρών και εκμάθηση των δομών ελέγχου</dc:description>
  <cp:lastModifiedBy>Georgia</cp:lastModifiedBy>
  <cp:revision>9</cp:revision>
  <dcterms:created xsi:type="dcterms:W3CDTF">2013-10-08T11:37:55Z</dcterms:created>
  <dcterms:modified xsi:type="dcterms:W3CDTF">2013-11-05T12:23:38Z</dcterms:modified>
  <cp:category>Εκπαιδευτικό Υλικό</cp:category>
  <cp:contentStatus>Τελικό</cp:contentStatus>
</cp:coreProperties>
</file>