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48"/>
  </p:notesMasterIdLst>
  <p:sldIdLst>
    <p:sldId id="305" r:id="rId2"/>
    <p:sldId id="306" r:id="rId3"/>
    <p:sldId id="307" r:id="rId4"/>
    <p:sldId id="309" r:id="rId5"/>
    <p:sldId id="310" r:id="rId6"/>
    <p:sldId id="308" r:id="rId7"/>
    <p:sldId id="269" r:id="rId8"/>
    <p:sldId id="270" r:id="rId9"/>
    <p:sldId id="271" r:id="rId10"/>
    <p:sldId id="272" r:id="rId11"/>
    <p:sldId id="273" r:id="rId12"/>
    <p:sldId id="276" r:id="rId13"/>
    <p:sldId id="277" r:id="rId14"/>
    <p:sldId id="278" r:id="rId15"/>
    <p:sldId id="279" r:id="rId16"/>
    <p:sldId id="283" r:id="rId17"/>
    <p:sldId id="281" r:id="rId18"/>
    <p:sldId id="282" r:id="rId19"/>
    <p:sldId id="286" r:id="rId20"/>
    <p:sldId id="287" r:id="rId21"/>
    <p:sldId id="288" r:id="rId22"/>
    <p:sldId id="290" r:id="rId23"/>
    <p:sldId id="289" r:id="rId24"/>
    <p:sldId id="292" r:id="rId25"/>
    <p:sldId id="291" r:id="rId26"/>
    <p:sldId id="293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3" r:id="rId35"/>
    <p:sldId id="302" r:id="rId36"/>
    <p:sldId id="304" r:id="rId37"/>
    <p:sldId id="311" r:id="rId38"/>
    <p:sldId id="312" r:id="rId39"/>
    <p:sldId id="313" r:id="rId40"/>
    <p:sldId id="314" r:id="rId41"/>
    <p:sldId id="315" r:id="rId42"/>
    <p:sldId id="316" r:id="rId43"/>
    <p:sldId id="317" r:id="rId44"/>
    <p:sldId id="318" r:id="rId45"/>
    <p:sldId id="319" r:id="rId46"/>
    <p:sldId id="320" r:id="rId47"/>
  </p:sldIdLst>
  <p:sldSz cx="9144000" cy="6858000" type="screen4x3"/>
  <p:notesSz cx="6858000" cy="9144000"/>
  <p:defaultTextStyle>
    <a:defPPr>
      <a:defRPr lang="el-GR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2" autoAdjust="0"/>
    <p:restoredTop sz="94660"/>
  </p:normalViewPr>
  <p:slideViewPr>
    <p:cSldViewPr>
      <p:cViewPr varScale="1">
        <p:scale>
          <a:sx n="110" d="100"/>
          <a:sy n="110" d="100"/>
        </p:scale>
        <p:origin x="168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EC7A9-D188-44E1-A956-221B21ECC92C}" type="datetimeFigureOut">
              <a:rPr lang="en-US" smtClean="0"/>
              <a:t>11/28/2014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81677-9088-4593-80C8-3944946C0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02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4759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9354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2172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4274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3246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2853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9798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6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801E-5C4C-4CF3-9AB3-34C4F77F4C1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7601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1E038-0ED8-4FE7-9DF6-67A5B41101F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4380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2E845-F250-490A-B2E9-DBDCCC710F1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40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A7514-942A-4513-851F-953AF132B76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6866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777875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/>
          <a:lstStyle>
            <a:lvl1pPr algn="l">
              <a:defRPr sz="5400" b="0" cap="all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E0DFC-A294-4513-AF1F-F921D6158F9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0308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DE6D5-92BF-44CD-AFEC-4A5CC09BFBD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8224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7588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2"/>
          <p:cNvCxnSpPr/>
          <p:nvPr/>
        </p:nvCxnSpPr>
        <p:spPr>
          <a:xfrm>
            <a:off x="4645025" y="1249363"/>
            <a:ext cx="36576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39358-3347-4C43-97B8-DFF72AF3892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3647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37621-2690-4873-923D-1EC89E6FDF3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402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FF22B-13F0-4531-817D-2307C018853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9786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rot="5400000">
            <a:off x="1677194" y="2515394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D3E5D-0054-428C-A838-81901AD2FD9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53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>
            <a:normAutofit/>
          </a:bodyPr>
          <a:lstStyle>
            <a:lvl1pPr algn="l">
              <a:defRPr sz="5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E748E-154E-4719-8973-108545EE062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548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208713"/>
            <a:ext cx="4873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8013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ABD5F001-7DC4-4DCC-8190-6642A970935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8" name="Rectangle 7"/>
          <p:cNvSpPr/>
          <p:nvPr/>
        </p:nvSpPr>
        <p:spPr>
          <a:xfrm>
            <a:off x="777875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875" y="6172200"/>
            <a:ext cx="7543800" cy="26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799" r:id="rId2"/>
    <p:sldLayoutId id="2147483807" r:id="rId3"/>
    <p:sldLayoutId id="2147483800" r:id="rId4"/>
    <p:sldLayoutId id="2147483808" r:id="rId5"/>
    <p:sldLayoutId id="2147483801" r:id="rId6"/>
    <p:sldLayoutId id="2147483802" r:id="rId7"/>
    <p:sldLayoutId id="2147483809" r:id="rId8"/>
    <p:sldLayoutId id="2147483803" r:id="rId9"/>
    <p:sldLayoutId id="2147483804" r:id="rId10"/>
    <p:sldLayoutId id="214748380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4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400">
          <a:solidFill>
            <a:srgbClr val="262626"/>
          </a:solidFill>
          <a:latin typeface="Impact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3725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3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Newcomen_steam_engine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cromfordmills.org.uk/content/cromford-mills-site-map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bbc.co.uk/schools/primaryhistory/victorian_britain/children_in_factories" TargetMode="External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File:Jethro_Tull_seed_drill_(1762).png" TargetMode="External"/><Relationship Id="rId3" Type="http://schemas.openxmlformats.org/officeDocument/2006/relationships/hyperlink" Target="http://commons.wikimedia.org/wiki/File:Plan_mediaeval_manor.jpg" TargetMode="External"/><Relationship Id="rId7" Type="http://schemas.openxmlformats.org/officeDocument/2006/relationships/hyperlink" Target="http://andsomeplyers.blogspot.g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ndsomeplyers.blogspot.gr/2012/05/caged-bird-club-at-ante-exhibition.html" TargetMode="External"/><Relationship Id="rId5" Type="http://schemas.openxmlformats.org/officeDocument/2006/relationships/hyperlink" Target="http://gmicksmithsocialstudies.blogspot.gr/" TargetMode="External"/><Relationship Id="rId10" Type="http://schemas.openxmlformats.org/officeDocument/2006/relationships/hyperlink" Target="http://en.wikipedia.org/wiki/File:Bacon_1628_New_Atlantis_title_page_wpreview.png" TargetMode="External"/><Relationship Id="rId4" Type="http://schemas.openxmlformats.org/officeDocument/2006/relationships/hyperlink" Target="http://gmicksmithsocialstudies.blogspot.gr/2009_11_25_archive.html" TargetMode="External"/><Relationship Id="rId9" Type="http://schemas.openxmlformats.org/officeDocument/2006/relationships/hyperlink" Target="http://commons.wikimedia.org/wiki/File:Charles_Townshend,_2nd_Viscount_Townshend.png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File:Savery-engine.jpg" TargetMode="External"/><Relationship Id="rId13" Type="http://schemas.openxmlformats.org/officeDocument/2006/relationships/hyperlink" Target="http://en.wikipedia.org/wiki/File:Watt_steam_pumping_engine.JPG" TargetMode="External"/><Relationship Id="rId3" Type="http://schemas.openxmlformats.org/officeDocument/2006/relationships/hyperlink" Target="http://en.wikipedia.org/wiki/File:Canal_du_Midi_map-fr.svg" TargetMode="External"/><Relationship Id="rId7" Type="http://schemas.openxmlformats.org/officeDocument/2006/relationships/hyperlink" Target="http://en.wikipedia.org/wiki/File:Christiaan_Huygens.jpg" TargetMode="External"/><Relationship Id="rId12" Type="http://schemas.openxmlformats.org/officeDocument/2006/relationships/hyperlink" Target="http://neptunesneedle.wikischolars.columbia.edu/Thomas+Newcome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File:Uk_topo_en.jpg" TargetMode="External"/><Relationship Id="rId11" Type="http://schemas.openxmlformats.org/officeDocument/2006/relationships/hyperlink" Target="http://en.wikipedia.org/wiki/File:Boyle-Papin-Digester.jpg" TargetMode="External"/><Relationship Id="rId5" Type="http://schemas.openxmlformats.org/officeDocument/2006/relationships/hyperlink" Target="https://globalimperialism.wikispaces.com/Mercantilism" TargetMode="External"/><Relationship Id="rId10" Type="http://schemas.openxmlformats.org/officeDocument/2006/relationships/hyperlink" Target="http://commons.wikimedia.org/wiki/Denis_Papin" TargetMode="External"/><Relationship Id="rId4" Type="http://schemas.openxmlformats.org/officeDocument/2006/relationships/hyperlink" Target="http://en.wikipedia.org/wiki/File:Canal_du_midi_toulouse.jpg" TargetMode="External"/><Relationship Id="rId9" Type="http://schemas.openxmlformats.org/officeDocument/2006/relationships/hyperlink" Target="http://commons.wikimedia.org/wiki/Robert_Boyle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User:The_Anome" TargetMode="External"/><Relationship Id="rId3" Type="http://schemas.openxmlformats.org/officeDocument/2006/relationships/hyperlink" Target="http://commons.wikimedia.org/wiki/User:Emoscopes" TargetMode="External"/><Relationship Id="rId7" Type="http://schemas.openxmlformats.org/officeDocument/2006/relationships/hyperlink" Target="http://www.ngs.noaa.gov/PUBS_LIB/Geodesy4Layman/TR80003E.HTM#ZZ1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File:Steam_locomotive_running_gear.jpg" TargetMode="External"/><Relationship Id="rId11" Type="http://schemas.openxmlformats.org/officeDocument/2006/relationships/hyperlink" Target="http://en.wikipedia.org/wiki/File:John_Smeaton.jpg" TargetMode="External"/><Relationship Id="rId5" Type="http://schemas.openxmlformats.org/officeDocument/2006/relationships/hyperlink" Target="http://en.wikipedia.org/wiki/User:John_of_Paris" TargetMode="External"/><Relationship Id="rId10" Type="http://schemas.openxmlformats.org/officeDocument/2006/relationships/hyperlink" Target="http://en.wikipedia.org/wiki/File:NetworkTopologies.png" TargetMode="External"/><Relationship Id="rId4" Type="http://schemas.openxmlformats.org/officeDocument/2006/relationships/hyperlink" Target="http://en.wikipedia.org/wiki/File:Newcomen_atmospheric_engine_animation.gif" TargetMode="External"/><Relationship Id="rId9" Type="http://schemas.openxmlformats.org/officeDocument/2006/relationships/hyperlink" Target="http://commons.wikimedia.org/wiki/File:WORLDWIDE_GEOMETRIC_SATELLITE_TRIANGULATION_NETWORK,_BC-4_CAMERAS.GIF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File:Loomwork.jpg" TargetMode="External"/><Relationship Id="rId3" Type="http://schemas.openxmlformats.org/officeDocument/2006/relationships/hyperlink" Target="http://en.wikipedia.org/wiki/File:Undershot_water_wheel_schematic.svg" TargetMode="External"/><Relationship Id="rId7" Type="http://schemas.openxmlformats.org/officeDocument/2006/relationships/hyperlink" Target="http://en.wikipedia.org/wiki/File:Elderlyspinnera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File:Shuttle_with_bobin.jpg" TargetMode="External"/><Relationship Id="rId11" Type="http://schemas.openxmlformats.org/officeDocument/2006/relationships/hyperlink" Target="http://en.wikipedia.org/wiki/File:Sir_Richard_Arkwright_by_Mather_Brown_1790.jpeg" TargetMode="External"/><Relationship Id="rId5" Type="http://schemas.openxmlformats.org/officeDocument/2006/relationships/hyperlink" Target="http://commons.wikimedia.org/wiki/User:Audriusa" TargetMode="External"/><Relationship Id="rId10" Type="http://schemas.openxmlformats.org/officeDocument/2006/relationships/hyperlink" Target="http://en.wikipedia.org/wiki/Richard_Arkwright" TargetMode="External"/><Relationship Id="rId4" Type="http://schemas.openxmlformats.org/officeDocument/2006/relationships/hyperlink" Target="http://commons.wikimedia.org/wiki/File:BrownManchesterMuralJohnKay.jpg" TargetMode="External"/><Relationship Id="rId9" Type="http://schemas.openxmlformats.org/officeDocument/2006/relationships/hyperlink" Target="http://en.wikipedia.org/wiki/File:Arkwright-water-frame.jpg" TargetMode="Externa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File:Mill_Children_in_Macon_2.jpg" TargetMode="External"/><Relationship Id="rId3" Type="http://schemas.openxmlformats.org/officeDocument/2006/relationships/hyperlink" Target="http://en.wikipedia.org/wiki/File:Uk_topo_en.jpg" TargetMode="External"/><Relationship Id="rId7" Type="http://schemas.openxmlformats.org/officeDocument/2006/relationships/hyperlink" Target="http://commons.wikimedia.org/wiki/File:Jaggers_Cop_tubing_TM.p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File:Arkright's_Mill_-_Cromford_29-04-06.jpg" TargetMode="External"/><Relationship Id="rId5" Type="http://schemas.openxmlformats.org/officeDocument/2006/relationships/hyperlink" Target="http://bonesspottery.co.uk/roj.html" TargetMode="External"/><Relationship Id="rId4" Type="http://schemas.openxmlformats.org/officeDocument/2006/relationships/hyperlink" Target="http://en.wikipedia.org/wiki/File:Cromford_1775_wheel.jpg" TargetMode="External"/><Relationship Id="rId9" Type="http://schemas.openxmlformats.org/officeDocument/2006/relationships/hyperlink" Target="http://commons.wikimedia.org/wiki/File:A_help_wanted_ad_for_child_labor_in_United_States_in_early_20th_century.jpg" TargetMode="Externa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://commons.wikimedia.org/wiki/File:Kavala_egnatia_2.JPG" TargetMode="External"/><Relationship Id="rId3" Type="http://schemas.openxmlformats.org/officeDocument/2006/relationships/hyperlink" Target="http://en.wikipedia.org/wiki/File:Uk_topo_en.jpg" TargetMode="External"/><Relationship Id="rId7" Type="http://schemas.openxmlformats.org/officeDocument/2006/relationships/hyperlink" Target="http://en.wikipedia.org/wiki/File:Roman_Empire_Trajan_117AD.pn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File:Maquina_vapor_Watt_ETSIIM.jpg" TargetMode="External"/><Relationship Id="rId11" Type="http://schemas.openxmlformats.org/officeDocument/2006/relationships/hyperlink" Target="http://en.wikipedia.org/wiki/File:Archimedes_Heat_Ray_conceptual_diagram.svg" TargetMode="External"/><Relationship Id="rId5" Type="http://schemas.openxmlformats.org/officeDocument/2006/relationships/hyperlink" Target="http://commons.wikimedia.org/wiki/File:James_Watt_(Gem%C3%A4lde).jpg" TargetMode="External"/><Relationship Id="rId10" Type="http://schemas.openxmlformats.org/officeDocument/2006/relationships/hyperlink" Target="http://commons.wikimedia.org/wiki/File:Archimedes_lever_(Small).jpg" TargetMode="External"/><Relationship Id="rId4" Type="http://schemas.openxmlformats.org/officeDocument/2006/relationships/hyperlink" Target="http://de.wikipedia.org/wiki/User:Dr._Manuel" TargetMode="External"/><Relationship Id="rId9" Type="http://schemas.openxmlformats.org/officeDocument/2006/relationships/hyperlink" Target="http://en.wikipedia.org/wiki/File:Aqueduct_of_Segovia_08.jpg" TargetMode="Externa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://commons.wikimedia.org/wiki/File:Domus_romana_Vector001.svg" TargetMode="External"/><Relationship Id="rId3" Type="http://schemas.openxmlformats.org/officeDocument/2006/relationships/hyperlink" Target="http://en.wikipedia.org/wiki/File:Hanging_Gardens_of_Babylon.jpg" TargetMode="External"/><Relationship Id="rId7" Type="http://schemas.openxmlformats.org/officeDocument/2006/relationships/hyperlink" Target="http://en.wikipedia.org/wiki/File:OstianInsula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File:Torre_dels_Vents_d'Atenes.JPG" TargetMode="External"/><Relationship Id="rId5" Type="http://schemas.openxmlformats.org/officeDocument/2006/relationships/hyperlink" Target="http://en.wikipedia.org/wiki/File:ARAGO_Francois_Astronomie_Populaire_T1_page_0067_Fig16-17.jpg" TargetMode="External"/><Relationship Id="rId4" Type="http://schemas.openxmlformats.org/officeDocument/2006/relationships/hyperlink" Target="http://en.wikipedia.org/wiki/File:Colossus_of_Rhodes.jpg" TargetMode="External"/><Relationship Id="rId9" Type="http://schemas.openxmlformats.org/officeDocument/2006/relationships/hyperlink" Target="http://en.wikipedia.org/wiki/File:Ancientlibraryalex.jpg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.ac.uk/el/newdishley/images/sheep1.jpg" TargetMode="External"/><Relationship Id="rId2" Type="http://schemas.openxmlformats.org/officeDocument/2006/relationships/hyperlink" Target="http://www.le.ac.uk/el/newdishley/images/RBprintlarge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Λογότυπο Πανεπιστημίου Θεσσαλία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8" y="332656"/>
            <a:ext cx="33337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75556" y="1196752"/>
            <a:ext cx="8136904" cy="7920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Θεωρία και Ιστορία της Τεχνολογίας</a:t>
            </a:r>
            <a:endParaRPr lang="el-GR" sz="4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8052" y="2850892"/>
            <a:ext cx="82444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l-G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Ενότητα </a:t>
            </a:r>
            <a:r>
              <a:rPr lang="el-GR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</a:t>
            </a:r>
            <a:r>
              <a:rPr lang="en-US" sz="2400" dirty="0" smtClean="0">
                <a:solidFill>
                  <a:srgbClr val="5075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Από την Ύ</a:t>
            </a:r>
            <a:r>
              <a:rPr lang="el-GR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στερη Αρχαιότητα </a:t>
            </a:r>
            <a:r>
              <a:rPr lang="el-G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στη Βιομηχανική Επανάσταση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el-GR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l-G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Δημήτρης </a:t>
            </a:r>
            <a:r>
              <a:rPr lang="el-GR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Μπιλάλης</a:t>
            </a:r>
            <a:endParaRPr lang="el-GR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l-G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Πανεπιστήμιο Θεσσαλίας</a:t>
            </a:r>
          </a:p>
          <a:p>
            <a:pPr lvl="0"/>
            <a:r>
              <a:rPr lang="el-G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Τμήμα: Ιστορίας, Αρχαιολογίας, Κοινωνικής Ανθρωπολογίας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Τίτλος 1"/>
          <p:cNvSpPr>
            <a:spLocks noGrp="1"/>
          </p:cNvSpPr>
          <p:nvPr>
            <p:ph type="title"/>
          </p:nvPr>
        </p:nvSpPr>
        <p:spPr>
          <a:xfrm>
            <a:off x="755576" y="836712"/>
            <a:ext cx="6983412" cy="864096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solidFill>
                  <a:srgbClr val="000000"/>
                </a:solidFill>
              </a:rPr>
              <a:t>Νέες πολιτικές πάνω στην επιστήμη και στην τεχνολογία</a:t>
            </a:r>
            <a:r>
              <a:rPr lang="en-US" altLang="el-GR" sz="3200" dirty="0" smtClean="0">
                <a:solidFill>
                  <a:srgbClr val="000000"/>
                </a:solidFill>
              </a:rPr>
              <a:t> </a:t>
            </a:r>
            <a:r>
              <a:rPr lang="el-GR" altLang="el-GR" sz="3600" dirty="0" smtClean="0">
                <a:solidFill>
                  <a:srgbClr val="000000"/>
                </a:solidFill>
              </a:rPr>
              <a:t/>
            </a:r>
            <a:br>
              <a:rPr lang="el-GR" altLang="el-GR" sz="3600" dirty="0" smtClean="0">
                <a:solidFill>
                  <a:srgbClr val="000000"/>
                </a:solidFill>
              </a:rPr>
            </a:br>
            <a:r>
              <a:rPr lang="en-US" altLang="el-GR" sz="2400" dirty="0" smtClean="0">
                <a:solidFill>
                  <a:srgbClr val="000000"/>
                </a:solidFill>
              </a:rPr>
              <a:t>H </a:t>
            </a:r>
            <a:r>
              <a:rPr lang="el-GR" altLang="el-GR" sz="2400" dirty="0" smtClean="0">
                <a:solidFill>
                  <a:srgbClr val="000000"/>
                </a:solidFill>
              </a:rPr>
              <a:t>βρετανική οπτική</a:t>
            </a:r>
            <a:endParaRPr lang="el-GR" altLang="el-GR" sz="2400" dirty="0" smtClean="0"/>
          </a:p>
        </p:txBody>
      </p:sp>
      <p:pic>
        <p:nvPicPr>
          <p:cNvPr id="10242" name="Picture 2" descr="Εικόνα:Εξώφυλο του βιβλίου του Φράνσις Μπέικον, Νέα Ατλαντίδα&#10;1627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29978"/>
            <a:ext cx="2904629" cy="43633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32040" y="3588471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6) </a:t>
            </a:r>
            <a:r>
              <a:rPr lang="el-GR" sz="1200" dirty="0" smtClean="0"/>
              <a:t>Εξώφυλλο του βιβλίου του Φράνσις Μπέικον, </a:t>
            </a:r>
            <a:r>
              <a:rPr lang="el-GR" sz="1200" i="1" dirty="0" smtClean="0"/>
              <a:t>Νέα Ατλαντίδα</a:t>
            </a:r>
          </a:p>
          <a:p>
            <a:r>
              <a:rPr lang="el-GR" sz="1200" dirty="0" smtClean="0"/>
              <a:t>1627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Τίτλος 1"/>
          <p:cNvSpPr>
            <a:spLocks noGrp="1"/>
          </p:cNvSpPr>
          <p:nvPr>
            <p:ph type="title"/>
          </p:nvPr>
        </p:nvSpPr>
        <p:spPr>
          <a:xfrm>
            <a:off x="684213" y="-100013"/>
            <a:ext cx="6781800" cy="1600201"/>
          </a:xfrm>
        </p:spPr>
        <p:txBody>
          <a:bodyPr/>
          <a:lstStyle/>
          <a:p>
            <a:pPr eaLnBrk="1" hangingPunct="1"/>
            <a:r>
              <a:rPr lang="el-GR" altLang="el-GR" sz="4000" dirty="0" smtClean="0">
                <a:solidFill>
                  <a:srgbClr val="000000"/>
                </a:solidFill>
              </a:rPr>
              <a:t/>
            </a:r>
            <a:br>
              <a:rPr lang="el-GR" altLang="el-GR" sz="4000" dirty="0" smtClean="0">
                <a:solidFill>
                  <a:srgbClr val="000000"/>
                </a:solidFill>
              </a:rPr>
            </a:br>
            <a:r>
              <a:rPr lang="el-GR" altLang="el-GR" sz="2800" dirty="0" smtClean="0">
                <a:solidFill>
                  <a:srgbClr val="000000"/>
                </a:solidFill>
              </a:rPr>
              <a:t>Η γαλλική οπτική</a:t>
            </a:r>
            <a:endParaRPr lang="el-GR" altLang="el-GR" sz="2800" dirty="0" smtClean="0"/>
          </a:p>
        </p:txBody>
      </p:sp>
      <p:pic>
        <p:nvPicPr>
          <p:cNvPr id="21507" name="Picture 2" descr="Εικόνα:Χάρτης του Canal du Midi, Νότια Γαλλία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675"/>
            <a:ext cx="4167187" cy="2736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15597" y="4831422"/>
            <a:ext cx="3127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7) </a:t>
            </a:r>
            <a:r>
              <a:rPr lang="el-GR" sz="1100" dirty="0" smtClean="0"/>
              <a:t>Χάρτης του </a:t>
            </a:r>
            <a:r>
              <a:rPr lang="en-US" sz="1100" dirty="0" smtClean="0"/>
              <a:t>Canal du Midi, </a:t>
            </a:r>
            <a:r>
              <a:rPr lang="el-GR" sz="1100" dirty="0" smtClean="0"/>
              <a:t>Νότια Γαλλία</a:t>
            </a:r>
          </a:p>
        </p:txBody>
      </p:sp>
      <p:pic>
        <p:nvPicPr>
          <p:cNvPr id="21508" name="Picture 3" descr="Φωτογραφία:Canal du Midi, Νότια Γαλλία&#10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412" y="1844675"/>
            <a:ext cx="3810000" cy="2857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509" name="TextBox 3"/>
          <p:cNvSpPr txBox="1">
            <a:spLocks noChangeArrowheads="1"/>
          </p:cNvSpPr>
          <p:nvPr/>
        </p:nvSpPr>
        <p:spPr bwMode="auto">
          <a:xfrm>
            <a:off x="5796136" y="4916061"/>
            <a:ext cx="230870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l-GR" sz="1100" dirty="0" smtClean="0"/>
              <a:t>8) Canal </a:t>
            </a:r>
            <a:r>
              <a:rPr lang="en-US" altLang="el-GR" sz="1100" dirty="0"/>
              <a:t>du Midi, </a:t>
            </a:r>
            <a:r>
              <a:rPr lang="el-GR" altLang="el-GR" sz="1100" dirty="0"/>
              <a:t>Νότια Γαλλία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570425"/>
            <a:ext cx="6781800" cy="857350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solidFill>
                  <a:srgbClr val="000000"/>
                </a:solidFill>
              </a:rPr>
              <a:t>Τα διαφορετικά συστήματα: Μερκαντιλισμός και Φιλελευθερισμός</a:t>
            </a:r>
          </a:p>
        </p:txBody>
      </p:sp>
      <p:pic>
        <p:nvPicPr>
          <p:cNvPr id="22531" name="Picture 4" descr="Σχέδιο:Μερκαντιλισμός και Φιλελευθερισμό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658100" cy="2905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86188" y="511887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94666" y="-282693"/>
            <a:ext cx="6781800" cy="1600201"/>
          </a:xfrm>
        </p:spPr>
        <p:txBody>
          <a:bodyPr/>
          <a:lstStyle/>
          <a:p>
            <a:pPr eaLnBrk="1" hangingPunct="1"/>
            <a:r>
              <a:rPr lang="el-GR" altLang="el-GR" sz="2800" dirty="0" smtClean="0">
                <a:solidFill>
                  <a:srgbClr val="000000"/>
                </a:solidFill>
              </a:rPr>
              <a:t>Οι διαφορετικές πολιτικές πάνω στη τεχνολογία</a:t>
            </a:r>
          </a:p>
        </p:txBody>
      </p:sp>
      <p:grpSp>
        <p:nvGrpSpPr>
          <p:cNvPr id="5" name="Group 4" descr="Σχήμα Οι διαφορετικές πολιτικές πάνω στην τεχνολογία"/>
          <p:cNvGrpSpPr/>
          <p:nvPr/>
        </p:nvGrpSpPr>
        <p:grpSpPr>
          <a:xfrm>
            <a:off x="469081" y="1412875"/>
            <a:ext cx="8207375" cy="4762500"/>
            <a:chOff x="469081" y="1412875"/>
            <a:chExt cx="8207375" cy="4762500"/>
          </a:xfrm>
        </p:grpSpPr>
        <p:sp>
          <p:nvSpPr>
            <p:cNvPr id="23557" name="Oval 6"/>
            <p:cNvSpPr>
              <a:spLocks noChangeArrowheads="1"/>
            </p:cNvSpPr>
            <p:nvPr/>
          </p:nvSpPr>
          <p:spPr bwMode="auto">
            <a:xfrm>
              <a:off x="1908175" y="2133600"/>
              <a:ext cx="2016125" cy="100806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9" name="Line 19"/>
            <p:cNvSpPr>
              <a:spLocks noChangeShapeType="1"/>
            </p:cNvSpPr>
            <p:nvPr/>
          </p:nvSpPr>
          <p:spPr bwMode="auto">
            <a:xfrm flipH="1">
              <a:off x="1763713" y="2924175"/>
              <a:ext cx="504825" cy="9366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1" name="Line 21"/>
            <p:cNvSpPr>
              <a:spLocks noChangeShapeType="1"/>
            </p:cNvSpPr>
            <p:nvPr/>
          </p:nvSpPr>
          <p:spPr bwMode="auto">
            <a:xfrm flipH="1" flipV="1">
              <a:off x="827088" y="2133600"/>
              <a:ext cx="1008062" cy="6477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3" descr="Σχεδιάγραμμα:Οι διαφορετικές πολιτικές πάνω στη τεχνολογία"/>
            <p:cNvGrpSpPr/>
            <p:nvPr/>
          </p:nvGrpSpPr>
          <p:grpSpPr>
            <a:xfrm>
              <a:off x="469081" y="1412875"/>
              <a:ext cx="8207375" cy="4762500"/>
              <a:chOff x="107950" y="1412875"/>
              <a:chExt cx="8207375" cy="4762500"/>
            </a:xfrm>
          </p:grpSpPr>
          <p:sp>
            <p:nvSpPr>
              <p:cNvPr id="23555" name="Line 4"/>
              <p:cNvSpPr>
                <a:spLocks noChangeShapeType="1"/>
              </p:cNvSpPr>
              <p:nvPr/>
            </p:nvSpPr>
            <p:spPr bwMode="auto">
              <a:xfrm flipV="1">
                <a:off x="1619250" y="2349500"/>
                <a:ext cx="5761038" cy="30956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56" name="Oval 5"/>
              <p:cNvSpPr>
                <a:spLocks noChangeArrowheads="1"/>
              </p:cNvSpPr>
              <p:nvPr/>
            </p:nvSpPr>
            <p:spPr bwMode="auto">
              <a:xfrm>
                <a:off x="2195513" y="2349500"/>
                <a:ext cx="1439862" cy="64770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8" name="Oval 7"/>
              <p:cNvSpPr>
                <a:spLocks noChangeArrowheads="1"/>
              </p:cNvSpPr>
              <p:nvPr/>
            </p:nvSpPr>
            <p:spPr bwMode="auto">
              <a:xfrm>
                <a:off x="1692275" y="1989138"/>
                <a:ext cx="2447925" cy="1439862"/>
              </a:xfrm>
              <a:prstGeom prst="ellips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9" name="Line 8"/>
              <p:cNvSpPr>
                <a:spLocks noChangeShapeType="1"/>
              </p:cNvSpPr>
              <p:nvPr/>
            </p:nvSpPr>
            <p:spPr bwMode="auto">
              <a:xfrm flipV="1">
                <a:off x="1908175" y="2997200"/>
                <a:ext cx="215900" cy="1444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0" name="Line 9"/>
              <p:cNvSpPr>
                <a:spLocks noChangeShapeType="1"/>
              </p:cNvSpPr>
              <p:nvPr/>
            </p:nvSpPr>
            <p:spPr bwMode="auto">
              <a:xfrm>
                <a:off x="3132138" y="3141663"/>
                <a:ext cx="215900" cy="2873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1" name="Line 11"/>
              <p:cNvSpPr>
                <a:spLocks noChangeShapeType="1"/>
              </p:cNvSpPr>
              <p:nvPr/>
            </p:nvSpPr>
            <p:spPr bwMode="auto">
              <a:xfrm>
                <a:off x="2555875" y="1989138"/>
                <a:ext cx="215900" cy="3603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2" name="Line 12"/>
              <p:cNvSpPr>
                <a:spLocks noChangeShapeType="1"/>
              </p:cNvSpPr>
              <p:nvPr/>
            </p:nvSpPr>
            <p:spPr bwMode="auto">
              <a:xfrm>
                <a:off x="1979613" y="2492375"/>
                <a:ext cx="36036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3" name="Line 13"/>
              <p:cNvSpPr>
                <a:spLocks noChangeShapeType="1"/>
              </p:cNvSpPr>
              <p:nvPr/>
            </p:nvSpPr>
            <p:spPr bwMode="auto">
              <a:xfrm flipV="1">
                <a:off x="3563938" y="2349500"/>
                <a:ext cx="215900" cy="2159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4" name="Line 14"/>
              <p:cNvSpPr>
                <a:spLocks noChangeShapeType="1"/>
              </p:cNvSpPr>
              <p:nvPr/>
            </p:nvSpPr>
            <p:spPr bwMode="auto">
              <a:xfrm>
                <a:off x="3851275" y="2852738"/>
                <a:ext cx="28892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5" name="Line 15"/>
              <p:cNvSpPr>
                <a:spLocks noChangeShapeType="1"/>
              </p:cNvSpPr>
              <p:nvPr/>
            </p:nvSpPr>
            <p:spPr bwMode="auto">
              <a:xfrm>
                <a:off x="2700338" y="2997200"/>
                <a:ext cx="0" cy="4318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6" name="Line 16"/>
              <p:cNvSpPr>
                <a:spLocks noChangeShapeType="1"/>
              </p:cNvSpPr>
              <p:nvPr/>
            </p:nvSpPr>
            <p:spPr bwMode="auto">
              <a:xfrm flipH="1">
                <a:off x="3203575" y="2060575"/>
                <a:ext cx="144463" cy="730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7" name="Line 17"/>
              <p:cNvSpPr>
                <a:spLocks noChangeShapeType="1"/>
              </p:cNvSpPr>
              <p:nvPr/>
            </p:nvSpPr>
            <p:spPr bwMode="auto">
              <a:xfrm flipV="1">
                <a:off x="3203575" y="2349500"/>
                <a:ext cx="1296988" cy="2873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8" name="Text Box 18"/>
              <p:cNvSpPr txBox="1">
                <a:spLocks noChangeArrowheads="1"/>
              </p:cNvSpPr>
              <p:nvPr/>
            </p:nvSpPr>
            <p:spPr bwMode="auto">
              <a:xfrm>
                <a:off x="4356100" y="1989138"/>
                <a:ext cx="1584325" cy="730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l-GR" altLang="el-GR" sz="1400"/>
                  <a:t>Θεωρία / Φιλοσοφία / Πολιτική</a:t>
                </a:r>
              </a:p>
            </p:txBody>
          </p:sp>
          <p:sp>
            <p:nvSpPr>
              <p:cNvPr id="23570" name="Text Box 20"/>
              <p:cNvSpPr txBox="1">
                <a:spLocks noChangeArrowheads="1"/>
              </p:cNvSpPr>
              <p:nvPr/>
            </p:nvSpPr>
            <p:spPr bwMode="auto">
              <a:xfrm>
                <a:off x="7019925" y="4868863"/>
                <a:ext cx="1295400" cy="304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l-GR" altLang="el-GR" sz="1400"/>
                  <a:t>Επιστήμη</a:t>
                </a:r>
              </a:p>
            </p:txBody>
          </p:sp>
          <p:sp>
            <p:nvSpPr>
              <p:cNvPr id="23572" name="Text Box 22"/>
              <p:cNvSpPr txBox="1">
                <a:spLocks noChangeArrowheads="1"/>
              </p:cNvSpPr>
              <p:nvPr/>
            </p:nvSpPr>
            <p:spPr bwMode="auto">
              <a:xfrm>
                <a:off x="107950" y="1412875"/>
                <a:ext cx="1584325" cy="730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l-GR" altLang="el-GR" sz="1400"/>
                  <a:t>Τεχνολογία / Πράξη / Εφαρμογή</a:t>
                </a:r>
              </a:p>
            </p:txBody>
          </p:sp>
          <p:sp>
            <p:nvSpPr>
              <p:cNvPr id="23573" name="AutoShape 23"/>
              <p:cNvSpPr>
                <a:spLocks noChangeArrowheads="1"/>
              </p:cNvSpPr>
              <p:nvPr/>
            </p:nvSpPr>
            <p:spPr bwMode="auto">
              <a:xfrm>
                <a:off x="4643437" y="3500438"/>
                <a:ext cx="2447925" cy="2449512"/>
              </a:xfrm>
              <a:prstGeom prst="triangle">
                <a:avLst>
                  <a:gd name="adj" fmla="val 50000"/>
                </a:avLst>
              </a:prstGeom>
              <a:no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4" name="Line 24"/>
              <p:cNvSpPr>
                <a:spLocks noChangeShapeType="1"/>
              </p:cNvSpPr>
              <p:nvPr/>
            </p:nvSpPr>
            <p:spPr bwMode="auto">
              <a:xfrm>
                <a:off x="4859337" y="5445125"/>
                <a:ext cx="19446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5" name="Line 25"/>
              <p:cNvSpPr>
                <a:spLocks noChangeShapeType="1"/>
              </p:cNvSpPr>
              <p:nvPr/>
            </p:nvSpPr>
            <p:spPr bwMode="auto">
              <a:xfrm>
                <a:off x="5219700" y="4725988"/>
                <a:ext cx="1295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6" name="Line 28"/>
              <p:cNvSpPr>
                <a:spLocks noChangeShapeType="1"/>
              </p:cNvSpPr>
              <p:nvPr/>
            </p:nvSpPr>
            <p:spPr bwMode="auto">
              <a:xfrm flipV="1">
                <a:off x="5795962" y="3573463"/>
                <a:ext cx="935038" cy="71913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7" name="Line 29"/>
              <p:cNvSpPr>
                <a:spLocks noChangeShapeType="1"/>
              </p:cNvSpPr>
              <p:nvPr/>
            </p:nvSpPr>
            <p:spPr bwMode="auto">
              <a:xfrm>
                <a:off x="5867400" y="5013325"/>
                <a:ext cx="129698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8" name="Line 30"/>
              <p:cNvSpPr>
                <a:spLocks noChangeShapeType="1"/>
              </p:cNvSpPr>
              <p:nvPr/>
            </p:nvSpPr>
            <p:spPr bwMode="auto">
              <a:xfrm flipH="1">
                <a:off x="3922712" y="5805488"/>
                <a:ext cx="180022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9" name="Text Box 31"/>
              <p:cNvSpPr txBox="1">
                <a:spLocks noChangeArrowheads="1"/>
              </p:cNvSpPr>
              <p:nvPr/>
            </p:nvSpPr>
            <p:spPr bwMode="auto">
              <a:xfrm>
                <a:off x="6588125" y="3213100"/>
                <a:ext cx="1584325" cy="5175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l-GR" altLang="el-GR" sz="1400"/>
                  <a:t>Κράτος / Θεωρία / Πολιτική</a:t>
                </a:r>
              </a:p>
            </p:txBody>
          </p:sp>
          <p:sp>
            <p:nvSpPr>
              <p:cNvPr id="23580" name="Text Box 32"/>
              <p:cNvSpPr txBox="1">
                <a:spLocks noChangeArrowheads="1"/>
              </p:cNvSpPr>
              <p:nvPr/>
            </p:nvSpPr>
            <p:spPr bwMode="auto">
              <a:xfrm>
                <a:off x="1116013" y="3860800"/>
                <a:ext cx="1295400" cy="304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l-GR" altLang="el-GR" sz="1400"/>
                  <a:t>Επιστήμη</a:t>
                </a:r>
              </a:p>
            </p:txBody>
          </p:sp>
          <p:sp>
            <p:nvSpPr>
              <p:cNvPr id="23581" name="Text Box 33"/>
              <p:cNvSpPr txBox="1">
                <a:spLocks noChangeArrowheads="1"/>
              </p:cNvSpPr>
              <p:nvPr/>
            </p:nvSpPr>
            <p:spPr bwMode="auto">
              <a:xfrm>
                <a:off x="2555875" y="5445125"/>
                <a:ext cx="1584325" cy="730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l-GR" altLang="el-GR" sz="1400"/>
                  <a:t>Τεχνολογία / Πράξη / Εφαρμογή</a:t>
                </a:r>
              </a:p>
            </p:txBody>
          </p:sp>
          <p:sp>
            <p:nvSpPr>
              <p:cNvPr id="2" name="TextBox 1"/>
              <p:cNvSpPr txBox="1"/>
              <p:nvPr/>
            </p:nvSpPr>
            <p:spPr>
              <a:xfrm>
                <a:off x="3203575" y="1412875"/>
                <a:ext cx="1800225" cy="30797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l-GR" sz="1400" dirty="0">
                    <a:latin typeface="+mj-lt"/>
                  </a:rPr>
                  <a:t>Α. Βρετανία</a:t>
                </a:r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3562350" y="4652963"/>
                <a:ext cx="1728787" cy="30797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l-GR" sz="1400" dirty="0">
                    <a:latin typeface="+mj-lt"/>
                  </a:rPr>
                  <a:t>Β. Γαλλία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788024" y="2996952"/>
            <a:ext cx="4168551" cy="735608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l-GR" altLang="el-GR" sz="3600" dirty="0"/>
              <a:t>Το ανάγλυφο της Βρετανίας</a:t>
            </a:r>
            <a:r>
              <a:rPr lang="el-GR" altLang="el-GR" sz="2400" dirty="0"/>
              <a:t/>
            </a:r>
            <a:br>
              <a:rPr lang="el-GR" altLang="el-GR" sz="2400" dirty="0"/>
            </a:br>
            <a:r>
              <a:rPr lang="el-GR" altLang="el-GR" sz="1800" dirty="0"/>
              <a:t>Γεωμορφολογικά φτωχή ή πλούσια περιοχή;</a:t>
            </a:r>
          </a:p>
        </p:txBody>
      </p:sp>
      <p:pic>
        <p:nvPicPr>
          <p:cNvPr id="11266" name="Picture 2" descr="Εικόνα:Τοπογραφικός χάρτης του Ην. Βασιλείου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08720"/>
            <a:ext cx="2761308" cy="43924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71917" y="5445224"/>
            <a:ext cx="32888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10) </a:t>
            </a:r>
            <a:r>
              <a:rPr lang="el-GR" sz="1200" dirty="0" smtClean="0"/>
              <a:t>Τοπογραφικός χάρτης του Ην. Βασιλείου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332656"/>
            <a:ext cx="10022656" cy="1240755"/>
          </a:xfrm>
        </p:spPr>
        <p:txBody>
          <a:bodyPr/>
          <a:lstStyle/>
          <a:p>
            <a:pPr eaLnBrk="1" hangingPunct="1"/>
            <a:r>
              <a:rPr lang="el-GR" altLang="el-GR" sz="4000" dirty="0" smtClean="0">
                <a:solidFill>
                  <a:srgbClr val="000000"/>
                </a:solidFill>
              </a:rPr>
              <a:t>Προς τη Βιομηχανική επανάσταση. </a:t>
            </a:r>
            <a:br>
              <a:rPr lang="el-GR" altLang="el-GR" sz="4000" dirty="0" smtClean="0">
                <a:solidFill>
                  <a:srgbClr val="000000"/>
                </a:solidFill>
              </a:rPr>
            </a:br>
            <a:r>
              <a:rPr lang="el-GR" altLang="el-GR" sz="1800" dirty="0" smtClean="0">
                <a:solidFill>
                  <a:srgbClr val="000000"/>
                </a:solidFill>
              </a:rPr>
              <a:t>Η πορεία προς τη μηχανή του ατμού 1</a:t>
            </a:r>
          </a:p>
        </p:txBody>
      </p:sp>
      <p:pic>
        <p:nvPicPr>
          <p:cNvPr id="25603" name="Picture 4" descr="Εικόνα:Christiaan Huygens, 1666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429" y="2132856"/>
            <a:ext cx="1905000" cy="2657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1537804" y="4895280"/>
            <a:ext cx="223224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l" eaLnBrk="0" hangingPunct="0"/>
            <a:r>
              <a:rPr lang="en-US" altLang="el-GR" sz="1200" dirty="0" smtClean="0"/>
              <a:t>11) </a:t>
            </a:r>
            <a:r>
              <a:rPr lang="el-GR" altLang="el-GR" sz="1200" dirty="0" err="1" smtClean="0"/>
              <a:t>Christiaan</a:t>
            </a:r>
            <a:r>
              <a:rPr lang="el-GR" altLang="el-GR" sz="1200" dirty="0" smtClean="0"/>
              <a:t> </a:t>
            </a:r>
            <a:r>
              <a:rPr lang="el-GR" altLang="el-GR" sz="1200" dirty="0"/>
              <a:t>Huygens, 1666</a:t>
            </a:r>
          </a:p>
          <a:p>
            <a:pPr algn="l" eaLnBrk="0" hangingPunct="0"/>
            <a:endParaRPr lang="el-GR" altLang="el-GR" dirty="0"/>
          </a:p>
        </p:txBody>
      </p:sp>
      <p:pic>
        <p:nvPicPr>
          <p:cNvPr id="25605" name="Picture 6" descr="Εικόνα:Thomas Savery, &#10;«O φίλος του μεταλλωρύχου», 1698&#10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797" y="2003629"/>
            <a:ext cx="2362200" cy="3168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5606" name="Rectangle 7"/>
          <p:cNvSpPr>
            <a:spLocks noChangeArrowheads="1"/>
          </p:cNvSpPr>
          <p:nvPr/>
        </p:nvSpPr>
        <p:spPr bwMode="auto">
          <a:xfrm>
            <a:off x="4898753" y="5301208"/>
            <a:ext cx="259228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en-US" altLang="el-GR" sz="1200" dirty="0" smtClean="0"/>
              <a:t>12) Thomas </a:t>
            </a:r>
            <a:r>
              <a:rPr lang="en-US" altLang="el-GR" sz="1200" dirty="0"/>
              <a:t>Savery</a:t>
            </a:r>
            <a:r>
              <a:rPr lang="el-GR" altLang="el-GR" sz="1200" dirty="0"/>
              <a:t>, </a:t>
            </a:r>
            <a:endParaRPr lang="en-US" altLang="el-GR" sz="1200" dirty="0"/>
          </a:p>
          <a:p>
            <a:pPr eaLnBrk="0" hangingPunct="0"/>
            <a:r>
              <a:rPr lang="el-GR" altLang="el-GR" sz="1200" dirty="0" smtClean="0"/>
              <a:t>«</a:t>
            </a:r>
            <a:r>
              <a:rPr lang="en-US" altLang="el-GR" sz="1200" dirty="0" smtClean="0"/>
              <a:t>O </a:t>
            </a:r>
            <a:r>
              <a:rPr lang="el-GR" altLang="el-GR" sz="1200" dirty="0"/>
              <a:t>φίλος του </a:t>
            </a:r>
            <a:r>
              <a:rPr lang="el-GR" altLang="el-GR" sz="1200" dirty="0" smtClean="0"/>
              <a:t>μεταλλωρύχου», </a:t>
            </a:r>
            <a:r>
              <a:rPr lang="el-GR" altLang="el-GR" sz="1200" dirty="0"/>
              <a:t>1698</a:t>
            </a:r>
          </a:p>
          <a:p>
            <a:pPr eaLnBrk="0" hangingPunct="0"/>
            <a:endParaRPr lang="el-GR" alt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352737"/>
            <a:ext cx="7344816" cy="1240755"/>
          </a:xfrm>
        </p:spPr>
        <p:txBody>
          <a:bodyPr/>
          <a:lstStyle/>
          <a:p>
            <a:pPr eaLnBrk="1" hangingPunct="1"/>
            <a:r>
              <a:rPr lang="el-GR" altLang="el-GR" sz="4000" dirty="0" smtClean="0">
                <a:solidFill>
                  <a:srgbClr val="000000"/>
                </a:solidFill>
              </a:rPr>
              <a:t>Προς τη Βιομηχανική επανάσταση. </a:t>
            </a:r>
            <a:br>
              <a:rPr lang="el-GR" altLang="el-GR" sz="4000" dirty="0" smtClean="0">
                <a:solidFill>
                  <a:srgbClr val="000000"/>
                </a:solidFill>
              </a:rPr>
            </a:br>
            <a:r>
              <a:rPr lang="el-GR" altLang="el-GR" sz="1800" dirty="0" smtClean="0">
                <a:solidFill>
                  <a:srgbClr val="000000"/>
                </a:solidFill>
              </a:rPr>
              <a:t>Η πορεία προς τη μηχανή του ατμού 2</a:t>
            </a:r>
          </a:p>
        </p:txBody>
      </p:sp>
      <p:pic>
        <p:nvPicPr>
          <p:cNvPr id="26628" name="Picture 5" descr="Εικόνα:Denis Papen και Boyle, μπροστά στη μηχανή του ατμού, 1686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75" y="1869926"/>
            <a:ext cx="2095500" cy="3143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6626" name="Rectangle 3"/>
          <p:cNvSpPr>
            <a:spLocks noChangeArrowheads="1"/>
          </p:cNvSpPr>
          <p:nvPr/>
        </p:nvSpPr>
        <p:spPr bwMode="auto">
          <a:xfrm>
            <a:off x="3062363" y="1912292"/>
            <a:ext cx="251973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en-US" altLang="el-GR" sz="1200" dirty="0" smtClean="0"/>
              <a:t>13) Denis </a:t>
            </a:r>
            <a:r>
              <a:rPr lang="en-US" altLang="el-GR" sz="1200" dirty="0"/>
              <a:t>Papen </a:t>
            </a:r>
            <a:r>
              <a:rPr lang="el-GR" altLang="el-GR" sz="1200" dirty="0"/>
              <a:t>και </a:t>
            </a:r>
            <a:r>
              <a:rPr lang="en-US" altLang="el-GR" sz="1200" dirty="0"/>
              <a:t>Boyle, </a:t>
            </a:r>
            <a:r>
              <a:rPr lang="el-GR" altLang="el-GR" sz="1200" dirty="0"/>
              <a:t>μπροστά στη μηχανή του ατμού, </a:t>
            </a:r>
            <a:r>
              <a:rPr lang="en-US" altLang="el-GR" sz="1200" dirty="0" smtClean="0"/>
              <a:t>1686</a:t>
            </a:r>
          </a:p>
          <a:p>
            <a:pPr algn="l" eaLnBrk="0" hangingPunct="0"/>
            <a:endParaRPr lang="el-GR" altLang="el-GR" dirty="0"/>
          </a:p>
        </p:txBody>
      </p:sp>
      <p:sp>
        <p:nvSpPr>
          <p:cNvPr id="26629" name="AutoShape 6" descr="Σχήμα Βέλος"/>
          <p:cNvSpPr>
            <a:spLocks noChangeArrowheads="1"/>
          </p:cNvSpPr>
          <p:nvPr/>
        </p:nvSpPr>
        <p:spPr bwMode="auto">
          <a:xfrm>
            <a:off x="3565600" y="3357563"/>
            <a:ext cx="2305050" cy="4318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86280057 h 21600"/>
              <a:gd name="T4" fmla="*/ 2147483647 w 21600"/>
              <a:gd name="T5" fmla="*/ 172560114 h 21600"/>
              <a:gd name="T6" fmla="*/ 2147483647 w 21600"/>
              <a:gd name="T7" fmla="*/ 8628005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6630" name="Picture 7" descr="Εικόνα:Thomas Newcommen&#10;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425" y="2276475"/>
            <a:ext cx="2085975" cy="2190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5940264" y="4688543"/>
            <a:ext cx="26642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en-US" altLang="el-GR" sz="1200" dirty="0" smtClean="0"/>
              <a:t>14) Thomas </a:t>
            </a:r>
            <a:r>
              <a:rPr lang="en-US" altLang="el-GR" sz="1200" dirty="0" err="1" smtClean="0"/>
              <a:t>Newcomen</a:t>
            </a:r>
            <a:r>
              <a:rPr lang="el-GR" altLang="el-GR" sz="1200" dirty="0"/>
              <a:t>, </a:t>
            </a:r>
            <a:endParaRPr lang="en-US" altLang="el-GR" sz="1200" dirty="0"/>
          </a:p>
          <a:p>
            <a:pPr eaLnBrk="0" hangingPunct="0"/>
            <a:r>
              <a:rPr lang="en-US" altLang="el-GR" sz="1200" dirty="0"/>
              <a:t>H </a:t>
            </a:r>
            <a:r>
              <a:rPr lang="el-GR" altLang="el-GR" sz="1200" dirty="0"/>
              <a:t>μηχανή που όντως δούλεψε, </a:t>
            </a:r>
            <a:r>
              <a:rPr lang="el-GR" altLang="el-GR" sz="1200" dirty="0" smtClean="0"/>
              <a:t>1712</a:t>
            </a:r>
            <a:endParaRPr lang="en-US" altLang="el-G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63705"/>
            <a:ext cx="6781800" cy="857981"/>
          </a:xfrm>
        </p:spPr>
        <p:txBody>
          <a:bodyPr/>
          <a:lstStyle/>
          <a:p>
            <a:pPr eaLnBrk="1" hangingPunct="1"/>
            <a:r>
              <a:rPr lang="el-GR" altLang="el-GR" sz="3600" dirty="0" smtClean="0">
                <a:solidFill>
                  <a:srgbClr val="000000"/>
                </a:solidFill>
              </a:rPr>
              <a:t/>
            </a:r>
            <a:br>
              <a:rPr lang="el-GR" altLang="el-GR" sz="3600" dirty="0" smtClean="0">
                <a:solidFill>
                  <a:srgbClr val="000000"/>
                </a:solidFill>
              </a:rPr>
            </a:br>
            <a:r>
              <a:rPr lang="el-GR" altLang="el-GR" sz="3600" dirty="0" smtClean="0">
                <a:solidFill>
                  <a:srgbClr val="000000"/>
                </a:solidFill>
              </a:rPr>
              <a:t>Η μηχανή του ατμού</a:t>
            </a:r>
          </a:p>
        </p:txBody>
      </p:sp>
      <p:pic>
        <p:nvPicPr>
          <p:cNvPr id="1028" name="Picture 4" descr="Εικόνα:Σκίτσο που αναπαριστά τη μηχανή του Newcommen&#10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875" y="1353718"/>
            <a:ext cx="2316163" cy="23415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85784" y="3994308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15) </a:t>
            </a:r>
            <a:r>
              <a:rPr lang="el-GR" sz="1200" dirty="0" smtClean="0"/>
              <a:t>Σκίτσο που αναπαριστά τη μηχανή του</a:t>
            </a:r>
            <a:r>
              <a:rPr lang="en-US" sz="1200" dirty="0" smtClean="0"/>
              <a:t> </a:t>
            </a:r>
            <a:r>
              <a:rPr lang="en-US" sz="1200" dirty="0" err="1" smtClean="0"/>
              <a:t>Newcommen</a:t>
            </a:r>
            <a:endParaRPr lang="en-US" sz="1200" dirty="0"/>
          </a:p>
        </p:txBody>
      </p:sp>
      <p:pic>
        <p:nvPicPr>
          <p:cNvPr id="1026" name="Picture 2" descr="Animation που δείχνει τη λειτουργία της ατμοσφαιρικής μηχανής του Newcommen&#10;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92696"/>
            <a:ext cx="2015666" cy="25669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71680" y="3429000"/>
            <a:ext cx="2664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16) Animation </a:t>
            </a:r>
            <a:r>
              <a:rPr lang="el-GR" sz="1200" dirty="0" smtClean="0"/>
              <a:t>που δείχνει τη λειτουργία της ατμοσφαιρικής μηχανής του </a:t>
            </a:r>
            <a:r>
              <a:rPr lang="en-US" sz="1200" dirty="0" err="1" smtClean="0"/>
              <a:t>Newcommen</a:t>
            </a:r>
            <a:endParaRPr lang="en-US" sz="1200" dirty="0"/>
          </a:p>
        </p:txBody>
      </p:sp>
      <p:pic>
        <p:nvPicPr>
          <p:cNvPr id="1029" name="Picture 5" descr="Σχέδιο της μηχανής ατμού του Watt&#10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225140"/>
            <a:ext cx="1924050" cy="182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228184" y="4908707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17) </a:t>
            </a:r>
            <a:r>
              <a:rPr lang="el-GR" sz="1200" dirty="0" smtClean="0"/>
              <a:t>Σχέδιο της μηχανής ατμού του </a:t>
            </a:r>
            <a:r>
              <a:rPr lang="en-US" sz="1200" dirty="0" smtClean="0"/>
              <a:t>Watt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960011"/>
            <a:ext cx="6781800" cy="548581"/>
          </a:xfrm>
        </p:spPr>
        <p:txBody>
          <a:bodyPr/>
          <a:lstStyle/>
          <a:p>
            <a:pPr eaLnBrk="1" hangingPunct="1"/>
            <a:r>
              <a:rPr lang="el-GR" altLang="el-GR" sz="3600" dirty="0" smtClean="0">
                <a:solidFill>
                  <a:srgbClr val="000000"/>
                </a:solidFill>
              </a:rPr>
              <a:t>Η μηχανή του ατμού.</a:t>
            </a:r>
            <a:br>
              <a:rPr lang="el-GR" altLang="el-GR" sz="3600" dirty="0" smtClean="0">
                <a:solidFill>
                  <a:srgbClr val="000000"/>
                </a:solidFill>
              </a:rPr>
            </a:br>
            <a:r>
              <a:rPr lang="el-GR" altLang="el-GR" sz="3200" dirty="0" smtClean="0">
                <a:solidFill>
                  <a:srgbClr val="000000"/>
                </a:solidFill>
              </a:rPr>
              <a:t>Η προτεραιότητα του δικτύου</a:t>
            </a:r>
          </a:p>
        </p:txBody>
      </p:sp>
      <p:pic>
        <p:nvPicPr>
          <p:cNvPr id="2050" name="Picture 2" descr="Φωτογραφία ατμομηχανή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595448"/>
            <a:ext cx="5112568" cy="36366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03848" y="5405824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18) </a:t>
            </a:r>
            <a:r>
              <a:rPr lang="el-GR" sz="1200" dirty="0" smtClean="0"/>
              <a:t>Ατμομηχανή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76672"/>
            <a:ext cx="8388424" cy="1096144"/>
          </a:xfrm>
        </p:spPr>
        <p:txBody>
          <a:bodyPr/>
          <a:lstStyle/>
          <a:p>
            <a:pPr eaLnBrk="1" hangingPunct="1"/>
            <a:r>
              <a:rPr lang="el-GR" altLang="el-GR" sz="4000" dirty="0" smtClean="0">
                <a:solidFill>
                  <a:srgbClr val="000000"/>
                </a:solidFill>
              </a:rPr>
              <a:t>Προς τη Βιομηχανική επανάσταση. </a:t>
            </a:r>
            <a:br>
              <a:rPr lang="el-GR" altLang="el-GR" sz="4000" dirty="0" smtClean="0">
                <a:solidFill>
                  <a:srgbClr val="000000"/>
                </a:solidFill>
              </a:rPr>
            </a:br>
            <a:r>
              <a:rPr lang="el-GR" altLang="el-GR" sz="2800" dirty="0" smtClean="0">
                <a:solidFill>
                  <a:srgbClr val="000000"/>
                </a:solidFill>
              </a:rPr>
              <a:t>Η λογική του δικτύου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15616" y="5270403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19) </a:t>
            </a:r>
            <a:r>
              <a:rPr lang="el-GR" sz="1200" dirty="0" smtClean="0"/>
              <a:t>Σκίτσο δορυφορικού δικτύου</a:t>
            </a:r>
            <a:endParaRPr lang="en-US" sz="1200" dirty="0"/>
          </a:p>
          <a:p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6340535" y="4581128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20) </a:t>
            </a:r>
            <a:r>
              <a:rPr lang="el-GR" sz="1200" dirty="0" smtClean="0"/>
              <a:t>Σκίτσο δικτύου</a:t>
            </a:r>
            <a:endParaRPr lang="en-US" sz="1200" dirty="0"/>
          </a:p>
        </p:txBody>
      </p:sp>
      <p:pic>
        <p:nvPicPr>
          <p:cNvPr id="3" name="Picture 2" descr="Εικόνα Σκίτσο δορυφορικού δικτύου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36" y="1854064"/>
            <a:ext cx="4785320" cy="31702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Εικόνα Σκίτσο δικτύου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74" y="2594241"/>
            <a:ext cx="3447706" cy="16899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6781800" cy="792088"/>
          </a:xfrm>
        </p:spPr>
        <p:txBody>
          <a:bodyPr/>
          <a:lstStyle/>
          <a:p>
            <a:r>
              <a:rPr lang="el-GR" sz="4400" dirty="0"/>
              <a:t>Σκοποί  ενότητας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196752"/>
            <a:ext cx="6984776" cy="4894312"/>
          </a:xfrm>
        </p:spPr>
        <p:txBody>
          <a:bodyPr/>
          <a:lstStyle/>
          <a:p>
            <a:pPr marL="0" indent="0" algn="just">
              <a:buNone/>
            </a:pPr>
            <a:r>
              <a:rPr lang="el-GR" sz="2000" dirty="0"/>
              <a:t>Στην ενότητα αυτή εξετάζονται βασικές όψεις του τεχνολογικού φαινομένου σε διαφορετικές ιστορικές περιόδους: Ελληνιστική εποχή, Ρωμαϊκά χρόνια, Αναγέννηση, Επιστημονική Επανάσταση και Βιομηχανική Επανάσταση. Έμφαση δίνεται στις διαρκείς διασταυρώσεις μεταξύ τεχνολογικών εξελίξεων, κοινωνικών αλλαγών και φιλοσοφικών ή ιδεολογικών μετατοπίσεων στις επιμέρους ιστορικές περιόδους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503065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700011" y="548680"/>
            <a:ext cx="6781800" cy="368052"/>
          </a:xfrm>
        </p:spPr>
        <p:txBody>
          <a:bodyPr/>
          <a:lstStyle/>
          <a:p>
            <a:pPr eaLnBrk="1" hangingPunct="1"/>
            <a:r>
              <a:rPr lang="el-GR" altLang="el-GR" sz="2800" b="1" dirty="0" smtClean="0">
                <a:solidFill>
                  <a:srgbClr val="000000"/>
                </a:solidFill>
              </a:rPr>
              <a:t>Μικρές μετατροπές – μεγάλες αναδιατάξεις 1</a:t>
            </a:r>
          </a:p>
        </p:txBody>
      </p:sp>
      <p:pic>
        <p:nvPicPr>
          <p:cNvPr id="30723" name="Picture 5" descr="Εικόνα:John Smeaton, (1724 – 1792) 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348880"/>
            <a:ext cx="2095500" cy="2552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0724" name="Rectangle 6"/>
          <p:cNvSpPr>
            <a:spLocks noChangeArrowheads="1"/>
          </p:cNvSpPr>
          <p:nvPr/>
        </p:nvSpPr>
        <p:spPr bwMode="auto">
          <a:xfrm>
            <a:off x="603288" y="5136549"/>
            <a:ext cx="252184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0" hangingPunct="0"/>
            <a:r>
              <a:rPr lang="en-US" altLang="el-GR" sz="1200" dirty="0" smtClean="0"/>
              <a:t>21) </a:t>
            </a:r>
            <a:r>
              <a:rPr lang="el-GR" altLang="el-GR" sz="1200" dirty="0" err="1" smtClean="0"/>
              <a:t>John</a:t>
            </a:r>
            <a:r>
              <a:rPr lang="el-GR" altLang="el-GR" sz="1200" dirty="0" smtClean="0"/>
              <a:t> </a:t>
            </a:r>
            <a:r>
              <a:rPr lang="el-GR" altLang="el-GR" sz="1200" dirty="0"/>
              <a:t>Smeaton, (1724 – 1792) </a:t>
            </a:r>
          </a:p>
        </p:txBody>
      </p:sp>
      <p:pic>
        <p:nvPicPr>
          <p:cNvPr id="3074" name="Picture 2" descr="Σχεδιάγραμμα νερόμυλου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296" y="2570410"/>
            <a:ext cx="2335816" cy="22896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Σχεδιάγραμμα νερόμυλου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504" y="2570410"/>
            <a:ext cx="2557624" cy="22896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79912" y="5076354"/>
            <a:ext cx="43204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22) </a:t>
            </a:r>
            <a:r>
              <a:rPr lang="el-GR" sz="1200" dirty="0" smtClean="0"/>
              <a:t>Σχεδιαγράμματα 2 διαφορετικών τύπων νερόμυλου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64542"/>
            <a:ext cx="6781800" cy="368052"/>
          </a:xfrm>
        </p:spPr>
        <p:txBody>
          <a:bodyPr/>
          <a:lstStyle/>
          <a:p>
            <a:pPr eaLnBrk="1" hangingPunct="1"/>
            <a:r>
              <a:rPr lang="el-GR" altLang="el-GR" sz="2400" b="1" dirty="0" smtClean="0">
                <a:solidFill>
                  <a:srgbClr val="000000"/>
                </a:solidFill>
              </a:rPr>
              <a:t>Μικρές μετατροπές – μεγάλες αναδιατάξεις 2</a:t>
            </a:r>
          </a:p>
        </p:txBody>
      </p:sp>
      <p:pic>
        <p:nvPicPr>
          <p:cNvPr id="31746" name="Picture 7" descr="Πίνακας του Ford Madox Brown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052736"/>
            <a:ext cx="5740474" cy="32726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1748" name="Rectangle 10"/>
          <p:cNvSpPr>
            <a:spLocks noChangeArrowheads="1"/>
          </p:cNvSpPr>
          <p:nvPr/>
        </p:nvSpPr>
        <p:spPr bwMode="auto">
          <a:xfrm>
            <a:off x="3275856" y="4433370"/>
            <a:ext cx="261077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0" hangingPunct="0"/>
            <a:r>
              <a:rPr lang="en-US" altLang="el-GR" sz="1200" dirty="0" smtClean="0"/>
              <a:t>23) </a:t>
            </a:r>
            <a:r>
              <a:rPr lang="el-GR" altLang="el-GR" sz="1200" dirty="0" smtClean="0"/>
              <a:t>Πίνακας </a:t>
            </a:r>
            <a:r>
              <a:rPr lang="el-GR" altLang="el-GR" sz="1200" dirty="0"/>
              <a:t>του Ford Madox Brown</a:t>
            </a:r>
          </a:p>
          <a:p>
            <a:pPr algn="l" eaLnBrk="0" hangingPunct="0"/>
            <a:endParaRPr lang="el-GR" altLang="el-GR" dirty="0"/>
          </a:p>
        </p:txBody>
      </p:sp>
      <p:pic>
        <p:nvPicPr>
          <p:cNvPr id="31747" name="Picture 9" descr="Φωτογραφία:Shuttle with bobbin&#10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036" y="5059600"/>
            <a:ext cx="3838575" cy="923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98809" y="5311957"/>
            <a:ext cx="2592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24) Shuttle </a:t>
            </a:r>
            <a:r>
              <a:rPr lang="en-US" sz="1200" dirty="0"/>
              <a:t>with </a:t>
            </a:r>
            <a:r>
              <a:rPr lang="en-US" sz="1200" dirty="0" smtClean="0"/>
              <a:t>bobbin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620688"/>
            <a:ext cx="6781800" cy="368052"/>
          </a:xfrm>
        </p:spPr>
        <p:txBody>
          <a:bodyPr/>
          <a:lstStyle/>
          <a:p>
            <a:pPr eaLnBrk="1" hangingPunct="1"/>
            <a:r>
              <a:rPr lang="el-GR" altLang="el-GR" sz="2800" b="1" dirty="0" smtClean="0">
                <a:solidFill>
                  <a:srgbClr val="000000"/>
                </a:solidFill>
              </a:rPr>
              <a:t>Μικρές μετατροπές – μεγάλες αναδιατάξεις 3</a:t>
            </a:r>
          </a:p>
        </p:txBody>
      </p:sp>
      <p:pic>
        <p:nvPicPr>
          <p:cNvPr id="4100" name="Picture 4" descr="Φωτογραφία:Γυναίκα γνέθει με το τσικρίκι, Ιρλανδία&#10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34017"/>
            <a:ext cx="1724025" cy="2341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1524" y="4726305"/>
            <a:ext cx="2736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25) </a:t>
            </a:r>
            <a:r>
              <a:rPr lang="el-GR" sz="1100" dirty="0" smtClean="0"/>
              <a:t>Γυναίκα γνέθει με το τσικρίκι, Ιρλανδία</a:t>
            </a:r>
            <a:endParaRPr lang="en-US" sz="1100" dirty="0" smtClean="0"/>
          </a:p>
        </p:txBody>
      </p:sp>
      <p:pic>
        <p:nvPicPr>
          <p:cNvPr id="4098" name="Picture 2" descr="Φωτογραφία:Γυναίκα γνέθει σε παραδοσιακό αργαλειό, Τουρκία&#10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94082"/>
            <a:ext cx="2830512" cy="19814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95168" y="4641667"/>
            <a:ext cx="2304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26) </a:t>
            </a:r>
            <a:r>
              <a:rPr lang="el-GR" sz="1100" dirty="0" smtClean="0"/>
              <a:t>Γυναίκα γνέθει σε παραδοσιακό αργαλειό, Τουρκία</a:t>
            </a:r>
            <a:endParaRPr lang="en-US" sz="1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620688"/>
            <a:ext cx="6781800" cy="368052"/>
          </a:xfrm>
        </p:spPr>
        <p:txBody>
          <a:bodyPr/>
          <a:lstStyle/>
          <a:p>
            <a:pPr eaLnBrk="1" hangingPunct="1"/>
            <a:r>
              <a:rPr lang="el-GR" altLang="el-GR" sz="2800" b="1" dirty="0" smtClean="0">
                <a:solidFill>
                  <a:srgbClr val="000000"/>
                </a:solidFill>
              </a:rPr>
              <a:t>Μικρές μετατροπές – μεγάλες αναδιατάξεις 4</a:t>
            </a:r>
          </a:p>
        </p:txBody>
      </p:sp>
      <p:pic>
        <p:nvPicPr>
          <p:cNvPr id="5122" name="Picture 2" descr="Φωτογραφία:Η μηχανή γνεσίματος του R. Arkwright, 1775 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4784"/>
            <a:ext cx="2266950" cy="3651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6" name="Text Box 8"/>
          <p:cNvSpPr txBox="1">
            <a:spLocks noChangeArrowheads="1"/>
          </p:cNvSpPr>
          <p:nvPr/>
        </p:nvSpPr>
        <p:spPr bwMode="auto">
          <a:xfrm>
            <a:off x="1123615" y="5248266"/>
            <a:ext cx="282701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100" dirty="0" smtClean="0"/>
              <a:t>27) </a:t>
            </a:r>
            <a:r>
              <a:rPr lang="el-GR" altLang="el-GR" sz="1100" dirty="0" smtClean="0"/>
              <a:t>Η </a:t>
            </a:r>
            <a:r>
              <a:rPr lang="el-GR" altLang="el-GR" sz="1100" dirty="0"/>
              <a:t>μηχανή γνεσίματος του </a:t>
            </a:r>
            <a:r>
              <a:rPr lang="en-US" altLang="el-GR" sz="1100" dirty="0"/>
              <a:t>R. Arkwright</a:t>
            </a:r>
            <a:r>
              <a:rPr lang="el-GR" altLang="el-GR" sz="1100" dirty="0"/>
              <a:t>, 1775 </a:t>
            </a:r>
            <a:endParaRPr lang="en-US" altLang="el-GR" sz="1100" dirty="0" smtClean="0"/>
          </a:p>
        </p:txBody>
      </p:sp>
      <p:pic>
        <p:nvPicPr>
          <p:cNvPr id="5124" name="Picture 4" descr="Εικόνα:R. Arkwright, 1732-1792&#10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656" y="2175573"/>
            <a:ext cx="1870869" cy="24131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8" name="Text Box 10"/>
          <p:cNvSpPr txBox="1">
            <a:spLocks noChangeArrowheads="1"/>
          </p:cNvSpPr>
          <p:nvPr/>
        </p:nvSpPr>
        <p:spPr bwMode="auto">
          <a:xfrm>
            <a:off x="5903974" y="4951290"/>
            <a:ext cx="20882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100" dirty="0" smtClean="0"/>
              <a:t>28) R</a:t>
            </a:r>
            <a:r>
              <a:rPr lang="en-US" altLang="el-GR" sz="1100" dirty="0"/>
              <a:t>. Arkwright, </a:t>
            </a:r>
            <a:r>
              <a:rPr lang="en-US" altLang="el-GR" sz="1100" dirty="0" smtClean="0"/>
              <a:t>1732-1792</a:t>
            </a:r>
          </a:p>
          <a:p>
            <a:pPr eaLnBrk="1" hangingPunct="1">
              <a:spcBef>
                <a:spcPct val="50000"/>
              </a:spcBef>
            </a:pPr>
            <a:endParaRPr lang="el-GR" altLang="el-G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531262"/>
            <a:ext cx="3743325" cy="378619"/>
          </a:xfrm>
        </p:spPr>
        <p:txBody>
          <a:bodyPr/>
          <a:lstStyle/>
          <a:p>
            <a:pPr eaLnBrk="1" hangingPunct="1"/>
            <a:r>
              <a:rPr lang="en-US" altLang="el-GR" sz="2800" b="1" dirty="0" smtClean="0">
                <a:solidFill>
                  <a:srgbClr val="000000"/>
                </a:solidFill>
              </a:rPr>
              <a:t>To </a:t>
            </a:r>
            <a:r>
              <a:rPr lang="el-GR" altLang="el-GR" sz="2800" b="1" dirty="0" err="1" smtClean="0">
                <a:solidFill>
                  <a:srgbClr val="000000"/>
                </a:solidFill>
              </a:rPr>
              <a:t>πρωτο</a:t>
            </a:r>
            <a:r>
              <a:rPr lang="el-GR" altLang="el-GR" sz="2800" b="1" dirty="0" smtClean="0">
                <a:solidFill>
                  <a:srgbClr val="000000"/>
                </a:solidFill>
              </a:rPr>
              <a:t>-εργοστάσιο 1</a:t>
            </a:r>
          </a:p>
        </p:txBody>
      </p:sp>
      <p:pic>
        <p:nvPicPr>
          <p:cNvPr id="1026" name="Picture 2" descr="Χάρτης του Ηνωμένου Βασιλείο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24744"/>
            <a:ext cx="2808311" cy="4392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Φωτογραφία υδρόμυλου στο Cromford Mi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20788"/>
            <a:ext cx="2764060" cy="36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16853" y="5279918"/>
            <a:ext cx="26504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100" dirty="0" smtClean="0"/>
              <a:t>30) Υδρόμυλος (</a:t>
            </a:r>
            <a:r>
              <a:rPr lang="en-US" sz="1100" dirty="0" err="1" smtClean="0"/>
              <a:t>Cromford</a:t>
            </a:r>
            <a:r>
              <a:rPr lang="en-US" sz="1100" dirty="0" smtClean="0"/>
              <a:t> Mill) 1775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91680" y="5732095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29) Ην. Βασίλειο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548680"/>
            <a:ext cx="3743325" cy="378619"/>
          </a:xfrm>
        </p:spPr>
        <p:txBody>
          <a:bodyPr/>
          <a:lstStyle/>
          <a:p>
            <a:pPr eaLnBrk="1" hangingPunct="1"/>
            <a:r>
              <a:rPr lang="en-US" altLang="el-GR" sz="2800" b="1" dirty="0" smtClean="0">
                <a:solidFill>
                  <a:srgbClr val="000000"/>
                </a:solidFill>
              </a:rPr>
              <a:t>To </a:t>
            </a:r>
            <a:r>
              <a:rPr lang="el-GR" altLang="el-GR" sz="2800" b="1" dirty="0" err="1" smtClean="0">
                <a:solidFill>
                  <a:srgbClr val="000000"/>
                </a:solidFill>
              </a:rPr>
              <a:t>πρωτο</a:t>
            </a:r>
            <a:r>
              <a:rPr lang="el-GR" altLang="el-GR" sz="2800" b="1" dirty="0" smtClean="0">
                <a:solidFill>
                  <a:srgbClr val="000000"/>
                </a:solidFill>
              </a:rPr>
              <a:t>-εργοστάσιο 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03748" y="3212976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hlinkClick r:id="rId2"/>
              </a:rPr>
              <a:t>Ακολουθήστε το σύνδεσμο για να δείτε τις φωτογραφίες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title"/>
          </p:nvPr>
        </p:nvSpPr>
        <p:spPr>
          <a:xfrm>
            <a:off x="683568" y="438523"/>
            <a:ext cx="8136904" cy="936104"/>
          </a:xfrm>
          <a:noFill/>
        </p:spPr>
        <p:txBody>
          <a:bodyPr/>
          <a:lstStyle/>
          <a:p>
            <a:pPr eaLnBrk="1" hangingPunct="1"/>
            <a:r>
              <a:rPr lang="el-GR" altLang="el-GR" sz="2800" dirty="0" smtClean="0"/>
              <a:t>Προς τη Βιομηχανική επανάσταση. </a:t>
            </a:r>
            <a:br>
              <a:rPr lang="el-GR" altLang="el-GR" sz="2800" dirty="0" smtClean="0"/>
            </a:br>
            <a:r>
              <a:rPr lang="el-GR" altLang="el-GR" sz="2800" b="1" dirty="0" smtClean="0"/>
              <a:t>Η νέα ‘εποχή του σιδήρου’</a:t>
            </a:r>
          </a:p>
        </p:txBody>
      </p:sp>
      <p:pic>
        <p:nvPicPr>
          <p:cNvPr id="2050" name="Picture 2" descr="Εικόνα:Το σιδηρουργείο Carron, τέλη 18ου αιώνα 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95272"/>
            <a:ext cx="4536902" cy="31903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683568" y="5306512"/>
            <a:ext cx="320460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100" dirty="0" smtClean="0"/>
              <a:t>31) Το σιδηρουργείο </a:t>
            </a:r>
            <a:r>
              <a:rPr lang="en-US" altLang="el-GR" sz="1100" dirty="0" smtClean="0"/>
              <a:t>Carron, </a:t>
            </a:r>
            <a:r>
              <a:rPr lang="el-GR" altLang="el-GR" sz="1100" dirty="0"/>
              <a:t>τέλη 18</a:t>
            </a:r>
            <a:r>
              <a:rPr lang="el-GR" altLang="el-GR" sz="1100" baseline="30000" dirty="0"/>
              <a:t>ου</a:t>
            </a:r>
            <a:r>
              <a:rPr lang="el-GR" altLang="el-GR" sz="1100" dirty="0"/>
              <a:t> αιώνα </a:t>
            </a:r>
          </a:p>
        </p:txBody>
      </p:sp>
      <p:pic>
        <p:nvPicPr>
          <p:cNvPr id="9" name="Picture 2" descr="Φωτογραφία:Cromford Mill&#10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53287"/>
            <a:ext cx="4234536" cy="30743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825172" y="5137235"/>
            <a:ext cx="21602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100" dirty="0" smtClean="0"/>
              <a:t>32) </a:t>
            </a:r>
            <a:r>
              <a:rPr lang="en-US" sz="1100" dirty="0" err="1" smtClean="0"/>
              <a:t>Cromford</a:t>
            </a:r>
            <a:r>
              <a:rPr lang="en-US" sz="1100" dirty="0" smtClean="0"/>
              <a:t> Mill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28763"/>
            <a:ext cx="6781800" cy="574673"/>
          </a:xfrm>
          <a:noFill/>
        </p:spPr>
        <p:txBody>
          <a:bodyPr/>
          <a:lstStyle/>
          <a:p>
            <a:pPr eaLnBrk="1" hangingPunct="1"/>
            <a:r>
              <a:rPr lang="el-GR" altLang="el-GR" sz="3200" dirty="0" smtClean="0"/>
              <a:t>Στην κοιλιά του κήτους</a:t>
            </a:r>
            <a:endParaRPr lang="el-GR" altLang="el-GR" sz="3200" b="1" dirty="0" smtClean="0"/>
          </a:p>
        </p:txBody>
      </p:sp>
      <p:pic>
        <p:nvPicPr>
          <p:cNvPr id="4100" name="Picture 4" descr="Εικόνα:Παιδί μέσα σε εργοστασιακή μονάδα, μέσα 19ου αιώνα 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196752"/>
            <a:ext cx="4824536" cy="29621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827584" y="4245263"/>
            <a:ext cx="33028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200" dirty="0" smtClean="0"/>
              <a:t>33) </a:t>
            </a:r>
            <a:r>
              <a:rPr lang="el-GR" altLang="el-GR" sz="1200" dirty="0" smtClean="0"/>
              <a:t>Παιδί </a:t>
            </a:r>
            <a:r>
              <a:rPr lang="el-GR" altLang="el-GR" sz="1200" dirty="0"/>
              <a:t>μέσα σε εργοστασιακή μονάδα, μέσα 19</a:t>
            </a:r>
            <a:r>
              <a:rPr lang="el-GR" altLang="el-GR" sz="1200" baseline="30000" dirty="0"/>
              <a:t>ου</a:t>
            </a:r>
            <a:r>
              <a:rPr lang="el-GR" altLang="el-GR" sz="1200" dirty="0"/>
              <a:t> αιώνα </a:t>
            </a:r>
          </a:p>
        </p:txBody>
      </p:sp>
      <p:pic>
        <p:nvPicPr>
          <p:cNvPr id="4099" name="Picture 3" descr="Φωτογραφία:Παιδιά εργάζονται σε εργοστάσιο, Macon, Georgia&#10;1909&#10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92696"/>
            <a:ext cx="3067273" cy="21602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00835" y="2996952"/>
            <a:ext cx="264976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34) </a:t>
            </a:r>
            <a:r>
              <a:rPr lang="el-GR" sz="1100" dirty="0" smtClean="0"/>
              <a:t>Παιδιά εργάζονται σε εργοστάσιο, </a:t>
            </a:r>
            <a:r>
              <a:rPr lang="en-US" sz="1100" dirty="0" smtClean="0"/>
              <a:t>Macon, Georgia</a:t>
            </a:r>
          </a:p>
          <a:p>
            <a:r>
              <a:rPr lang="en-US" sz="1100" dirty="0" smtClean="0"/>
              <a:t>1909</a:t>
            </a:r>
          </a:p>
        </p:txBody>
      </p:sp>
      <p:pic>
        <p:nvPicPr>
          <p:cNvPr id="4101" name="Picture 5" descr="Εικόνα:Αφίσα ζήτησης παιδικής εργασίας&#10;Αρχές 20ου αιώνα, ΗΠΑ&#10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779139"/>
            <a:ext cx="1573212" cy="2282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948264" y="4365104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35) </a:t>
            </a:r>
            <a:r>
              <a:rPr lang="el-GR" sz="1200" dirty="0" smtClean="0"/>
              <a:t>Αφίσα ζήτησης παιδικής εργασίας</a:t>
            </a:r>
          </a:p>
          <a:p>
            <a:r>
              <a:rPr lang="el-GR" sz="1200" dirty="0" smtClean="0"/>
              <a:t>Αρχές 20</a:t>
            </a:r>
            <a:r>
              <a:rPr lang="el-GR" sz="1200" baseline="30000" dirty="0" smtClean="0"/>
              <a:t>ου</a:t>
            </a:r>
            <a:r>
              <a:rPr lang="el-GR" sz="1200" dirty="0" smtClean="0"/>
              <a:t> αιώνα, ΗΠΑ</a:t>
            </a:r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585156" y="5138627"/>
            <a:ext cx="4202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hlinkClick r:id="rId5"/>
              </a:rPr>
              <a:t>Για περισσότερες σχετικές φωτογραφίες ακολουθήστε το σύνδεσμο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717280" y="221901"/>
            <a:ext cx="8293993" cy="1125538"/>
          </a:xfrm>
          <a:noFill/>
        </p:spPr>
        <p:txBody>
          <a:bodyPr/>
          <a:lstStyle/>
          <a:p>
            <a:r>
              <a:rPr lang="el-GR" altLang="el-GR" sz="3600" dirty="0">
                <a:solidFill>
                  <a:srgbClr val="000000"/>
                </a:solidFill>
              </a:rPr>
              <a:t>Προς τη Βιομηχανική επανάσταση. </a:t>
            </a:r>
            <a:br>
              <a:rPr lang="el-GR" altLang="el-GR" sz="3600" dirty="0">
                <a:solidFill>
                  <a:srgbClr val="000000"/>
                </a:solidFill>
              </a:rPr>
            </a:br>
            <a:r>
              <a:rPr lang="en-US" altLang="el-GR" sz="2800" b="1" dirty="0">
                <a:solidFill>
                  <a:srgbClr val="000000"/>
                </a:solidFill>
              </a:rPr>
              <a:t>A</a:t>
            </a:r>
            <a:r>
              <a:rPr lang="el-GR" altLang="el-GR" sz="2800" b="1" dirty="0" err="1" smtClean="0">
                <a:solidFill>
                  <a:srgbClr val="000000"/>
                </a:solidFill>
              </a:rPr>
              <a:t>πό</a:t>
            </a:r>
            <a:r>
              <a:rPr lang="el-GR" altLang="el-GR" sz="2800" b="1" dirty="0" smtClean="0">
                <a:solidFill>
                  <a:srgbClr val="000000"/>
                </a:solidFill>
              </a:rPr>
              <a:t> </a:t>
            </a:r>
            <a:r>
              <a:rPr lang="el-GR" altLang="el-GR" sz="2800" b="1" dirty="0">
                <a:solidFill>
                  <a:srgbClr val="000000"/>
                </a:solidFill>
              </a:rPr>
              <a:t>το </a:t>
            </a:r>
            <a:r>
              <a:rPr lang="el-GR" altLang="el-GR" sz="2800" b="1" dirty="0" err="1">
                <a:solidFill>
                  <a:srgbClr val="000000"/>
                </a:solidFill>
              </a:rPr>
              <a:t>Εργο-στάσιο</a:t>
            </a:r>
            <a:r>
              <a:rPr lang="el-GR" altLang="el-GR" sz="2800" b="1" dirty="0">
                <a:solidFill>
                  <a:srgbClr val="000000"/>
                </a:solidFill>
              </a:rPr>
              <a:t> στη Μηχανή που </a:t>
            </a:r>
            <a:r>
              <a:rPr lang="el-GR" altLang="el-GR" sz="2800" b="1" dirty="0" smtClean="0">
                <a:solidFill>
                  <a:srgbClr val="000000"/>
                </a:solidFill>
              </a:rPr>
              <a:t>κινείται 1</a:t>
            </a:r>
            <a:endParaRPr lang="en-US" sz="2800" dirty="0"/>
          </a:p>
        </p:txBody>
      </p:sp>
      <p:grpSp>
        <p:nvGrpSpPr>
          <p:cNvPr id="3" name="Group 2" descr="Χάρτης του Ηνωμένου Βασιλείου"/>
          <p:cNvGrpSpPr/>
          <p:nvPr/>
        </p:nvGrpSpPr>
        <p:grpSpPr>
          <a:xfrm>
            <a:off x="1043607" y="1628453"/>
            <a:ext cx="2592287" cy="4392835"/>
            <a:chOff x="1043607" y="1628453"/>
            <a:chExt cx="2592287" cy="4392835"/>
          </a:xfrm>
        </p:grpSpPr>
        <p:pic>
          <p:nvPicPr>
            <p:cNvPr id="5122" name="Picture 2" descr="Σχήμα βέλος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7" y="1628453"/>
              <a:ext cx="2592287" cy="439283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943" name="Oval 10"/>
            <p:cNvSpPr>
              <a:spLocks noChangeArrowheads="1"/>
            </p:cNvSpPr>
            <p:nvPr/>
          </p:nvSpPr>
          <p:spPr bwMode="auto">
            <a:xfrm>
              <a:off x="1475655" y="5143449"/>
              <a:ext cx="936625" cy="576262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44" name="AutoShape 11"/>
            <p:cNvSpPr>
              <a:spLocks noChangeArrowheads="1"/>
            </p:cNvSpPr>
            <p:nvPr/>
          </p:nvSpPr>
          <p:spPr bwMode="auto">
            <a:xfrm rot="864518">
              <a:off x="2140935" y="3442226"/>
              <a:ext cx="574675" cy="1655763"/>
            </a:xfrm>
            <a:prstGeom prst="downArrow">
              <a:avLst>
                <a:gd name="adj1" fmla="val 50000"/>
                <a:gd name="adj2" fmla="val 7203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5123" name="Picture 3" descr="Εικόνα:James Wat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20738"/>
            <a:ext cx="2657475" cy="44005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0" name="Text Box 7"/>
          <p:cNvSpPr txBox="1">
            <a:spLocks noChangeArrowheads="1"/>
          </p:cNvSpPr>
          <p:nvPr/>
        </p:nvSpPr>
        <p:spPr bwMode="auto">
          <a:xfrm>
            <a:off x="7373491" y="3562250"/>
            <a:ext cx="16557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400" dirty="0" smtClean="0"/>
              <a:t>37) James </a:t>
            </a:r>
            <a:r>
              <a:rPr lang="en-US" altLang="el-GR" sz="1400" dirty="0"/>
              <a:t>Watt, </a:t>
            </a:r>
            <a:r>
              <a:rPr lang="el-GR" altLang="el-GR" sz="1400" dirty="0"/>
              <a:t>1736-1819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528" y="3717032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36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548680"/>
            <a:ext cx="7416824" cy="472281"/>
          </a:xfrm>
        </p:spPr>
        <p:txBody>
          <a:bodyPr/>
          <a:lstStyle/>
          <a:p>
            <a:pPr eaLnBrk="1" hangingPunct="1"/>
            <a:r>
              <a:rPr lang="el-GR" altLang="el-GR" sz="4000" dirty="0" smtClean="0">
                <a:solidFill>
                  <a:srgbClr val="000000"/>
                </a:solidFill>
              </a:rPr>
              <a:t/>
            </a:r>
            <a:br>
              <a:rPr lang="el-GR" altLang="el-GR" sz="4000" dirty="0" smtClean="0">
                <a:solidFill>
                  <a:srgbClr val="000000"/>
                </a:solidFill>
              </a:rPr>
            </a:br>
            <a:r>
              <a:rPr lang="en-US" altLang="el-GR" sz="2800" b="1" dirty="0" smtClean="0">
                <a:solidFill>
                  <a:srgbClr val="000000"/>
                </a:solidFill>
              </a:rPr>
              <a:t>A</a:t>
            </a:r>
            <a:r>
              <a:rPr lang="el-GR" altLang="el-GR" sz="2800" b="1" dirty="0" err="1" smtClean="0">
                <a:solidFill>
                  <a:srgbClr val="000000"/>
                </a:solidFill>
              </a:rPr>
              <a:t>πό</a:t>
            </a:r>
            <a:r>
              <a:rPr lang="el-GR" altLang="el-GR" sz="2800" b="1" dirty="0" smtClean="0">
                <a:solidFill>
                  <a:srgbClr val="000000"/>
                </a:solidFill>
              </a:rPr>
              <a:t> το Εργο-στάσιο στη Μηχανή που κινείται 2</a:t>
            </a:r>
          </a:p>
        </p:txBody>
      </p:sp>
      <p:pic>
        <p:nvPicPr>
          <p:cNvPr id="6146" name="Picture 2" descr="Φωτογραφία:Μηχανή του Watt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78841"/>
            <a:ext cx="5292005" cy="38069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8284" y="5589240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38) </a:t>
            </a:r>
            <a:r>
              <a:rPr lang="el-GR" sz="1200" dirty="0" smtClean="0"/>
              <a:t>Μηχανή του </a:t>
            </a:r>
            <a:r>
              <a:rPr lang="en-US" sz="1200" dirty="0" smtClean="0"/>
              <a:t>Watt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53752"/>
            <a:ext cx="6781800" cy="870992"/>
          </a:xfrm>
        </p:spPr>
        <p:txBody>
          <a:bodyPr/>
          <a:lstStyle/>
          <a:p>
            <a:r>
              <a:rPr lang="el-GR" sz="4400" dirty="0"/>
              <a:t>Περιεχόμενα  </a:t>
            </a:r>
            <a:r>
              <a:rPr lang="el-GR" sz="4400" dirty="0" smtClean="0"/>
              <a:t>ενότητας</a:t>
            </a:r>
            <a:r>
              <a:rPr lang="en-US" sz="4400" dirty="0" smtClean="0"/>
              <a:t> 1</a:t>
            </a:r>
            <a:r>
              <a:rPr lang="el-GR" sz="4400" dirty="0" smtClean="0"/>
              <a:t>/3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682" y="1412776"/>
            <a:ext cx="7543800" cy="50405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Προς τη Βιομηχανική </a:t>
            </a:r>
            <a:r>
              <a:rPr lang="el-GR" altLang="el-GR" sz="2000" dirty="0" smtClean="0"/>
              <a:t>επανάσταση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 smtClean="0"/>
              <a:t>Περιφράξεις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Αγροτικές βιοτεχνολογίες </a:t>
            </a:r>
            <a:r>
              <a:rPr lang="el-GR" altLang="el-GR" sz="2000" dirty="0" smtClean="0"/>
              <a:t>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Αγροτικές βιοτεχνολογίες </a:t>
            </a:r>
            <a:r>
              <a:rPr lang="el-GR" altLang="el-GR" sz="2000" dirty="0" smtClean="0"/>
              <a:t>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>
                <a:solidFill>
                  <a:srgbClr val="000000"/>
                </a:solidFill>
              </a:rPr>
              <a:t>Νέες πολιτικές πάνω στην επιστήμη και στην </a:t>
            </a:r>
            <a:r>
              <a:rPr lang="el-GR" altLang="el-GR" sz="2000" dirty="0" smtClean="0">
                <a:solidFill>
                  <a:srgbClr val="000000"/>
                </a:solidFill>
              </a:rPr>
              <a:t>τεχνολογία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 smtClean="0">
                <a:solidFill>
                  <a:srgbClr val="000000"/>
                </a:solidFill>
              </a:rPr>
              <a:t>Η Βρετανική Οπτική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 smtClean="0">
                <a:solidFill>
                  <a:srgbClr val="000000"/>
                </a:solidFill>
              </a:rPr>
              <a:t>Η Γαλλική Οπτική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>
                <a:solidFill>
                  <a:srgbClr val="000000"/>
                </a:solidFill>
              </a:rPr>
              <a:t>Τα διαφορετικά συστήματα: Μερκαντιλισμός και </a:t>
            </a:r>
            <a:r>
              <a:rPr lang="el-GR" altLang="el-GR" sz="2000" dirty="0" smtClean="0">
                <a:solidFill>
                  <a:srgbClr val="000000"/>
                </a:solidFill>
              </a:rPr>
              <a:t>Φιλελευθερισμός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>
                <a:solidFill>
                  <a:srgbClr val="000000"/>
                </a:solidFill>
              </a:rPr>
              <a:t>Οι διαφορετικές πολιτικές πάνω στη </a:t>
            </a:r>
            <a:r>
              <a:rPr lang="el-GR" altLang="el-GR" sz="2000" dirty="0" smtClean="0">
                <a:solidFill>
                  <a:srgbClr val="000000"/>
                </a:solidFill>
              </a:rPr>
              <a:t>τεχνολογία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 smtClean="0"/>
              <a:t>Το ανάγλυφο της Βρετανίας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Προς τη Βιομηχανική επανάσταση: Η πορεία προς τη μηχανή του ατμού 1</a:t>
            </a:r>
          </a:p>
          <a:p>
            <a:pPr marL="0" indent="0">
              <a:buNone/>
            </a:pP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2576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04664"/>
            <a:ext cx="6781800" cy="1139063"/>
          </a:xfrm>
        </p:spPr>
        <p:txBody>
          <a:bodyPr/>
          <a:lstStyle/>
          <a:p>
            <a:pPr eaLnBrk="1" hangingPunct="1"/>
            <a:r>
              <a:rPr lang="el-GR" altLang="el-GR" sz="4400" dirty="0" smtClean="0">
                <a:solidFill>
                  <a:srgbClr val="000000"/>
                </a:solidFill>
              </a:rPr>
              <a:t>Πολιτικές τεχνολογίες </a:t>
            </a:r>
            <a:r>
              <a:rPr lang="el-GR" altLang="el-GR" sz="4800" dirty="0" smtClean="0">
                <a:solidFill>
                  <a:srgbClr val="000000"/>
                </a:solidFill>
              </a:rPr>
              <a:t/>
            </a:r>
            <a:br>
              <a:rPr lang="el-GR" altLang="el-GR" sz="4800" dirty="0" smtClean="0">
                <a:solidFill>
                  <a:srgbClr val="000000"/>
                </a:solidFill>
              </a:rPr>
            </a:br>
            <a:r>
              <a:rPr lang="el-GR" altLang="el-GR" sz="2800" b="1" dirty="0" smtClean="0">
                <a:solidFill>
                  <a:srgbClr val="000000"/>
                </a:solidFill>
              </a:rPr>
              <a:t>Ενοποίηση</a:t>
            </a:r>
          </a:p>
        </p:txBody>
      </p:sp>
      <p:pic>
        <p:nvPicPr>
          <p:cNvPr id="7170" name="Picture 2" descr="Χάρτης:Η Ρωμαϊκή Αυτοκρατορία στη μέγιστη ιστορική της έκταση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46" y="1683919"/>
            <a:ext cx="6307634" cy="38565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89" name="Text Box 7"/>
          <p:cNvSpPr txBox="1">
            <a:spLocks noChangeArrowheads="1"/>
          </p:cNvSpPr>
          <p:nvPr/>
        </p:nvSpPr>
        <p:spPr bwMode="auto">
          <a:xfrm>
            <a:off x="1634207" y="5744289"/>
            <a:ext cx="460851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200" dirty="0" smtClean="0"/>
              <a:t>39) </a:t>
            </a:r>
            <a:r>
              <a:rPr lang="el-GR" altLang="el-GR" sz="1200" dirty="0" smtClean="0"/>
              <a:t>Η </a:t>
            </a:r>
            <a:r>
              <a:rPr lang="el-GR" altLang="el-GR" sz="1200" dirty="0"/>
              <a:t>Ρωμαϊκή Αυτοκρατορία στη μέγιστη ιστορική της </a:t>
            </a:r>
            <a:r>
              <a:rPr lang="el-GR" altLang="el-GR" sz="1200" dirty="0" smtClean="0"/>
              <a:t>έκταση </a:t>
            </a:r>
            <a:endParaRPr lang="el-GR" alt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718938" y="0"/>
            <a:ext cx="7741494" cy="1008609"/>
          </a:xfrm>
        </p:spPr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0000"/>
                </a:solidFill>
              </a:rPr>
              <a:t/>
            </a:r>
            <a:br>
              <a:rPr lang="el-GR" altLang="el-GR" dirty="0" smtClean="0">
                <a:solidFill>
                  <a:srgbClr val="000000"/>
                </a:solidFill>
              </a:rPr>
            </a:br>
            <a:r>
              <a:rPr lang="el-GR" altLang="el-GR" sz="2800" dirty="0" smtClean="0">
                <a:solidFill>
                  <a:srgbClr val="000000"/>
                </a:solidFill>
              </a:rPr>
              <a:t>Χάραξη – αναγκαστική προσμέτρηση της διαφοράς</a:t>
            </a:r>
          </a:p>
        </p:txBody>
      </p:sp>
      <p:pic>
        <p:nvPicPr>
          <p:cNvPr id="8197" name="Picture 5" descr="Φωτογραφία:Εγνατία οδός 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844824"/>
            <a:ext cx="3570287" cy="28471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2" name="Text Box 5"/>
          <p:cNvSpPr txBox="1">
            <a:spLocks noChangeArrowheads="1"/>
          </p:cNvSpPr>
          <p:nvPr/>
        </p:nvSpPr>
        <p:spPr bwMode="auto">
          <a:xfrm>
            <a:off x="1028500" y="4868863"/>
            <a:ext cx="25923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200" dirty="0" smtClean="0"/>
              <a:t>40) </a:t>
            </a:r>
            <a:r>
              <a:rPr lang="el-GR" altLang="el-GR" sz="1200" dirty="0" smtClean="0"/>
              <a:t>Εγνατία </a:t>
            </a:r>
            <a:r>
              <a:rPr lang="el-GR" altLang="el-GR" sz="1200" dirty="0"/>
              <a:t>οδός </a:t>
            </a:r>
          </a:p>
        </p:txBody>
      </p:sp>
      <p:pic>
        <p:nvPicPr>
          <p:cNvPr id="8198" name="Picture 6" descr="Φωτογραφία:Υδραγωγείο Segovia, Ισπανία&#10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1757003"/>
            <a:ext cx="4320481" cy="33197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5" name="Text Box 8"/>
          <p:cNvSpPr txBox="1">
            <a:spLocks noChangeArrowheads="1"/>
          </p:cNvSpPr>
          <p:nvPr/>
        </p:nvSpPr>
        <p:spPr bwMode="auto">
          <a:xfrm>
            <a:off x="5220021" y="5142462"/>
            <a:ext cx="25923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200" dirty="0" smtClean="0"/>
              <a:t>41) </a:t>
            </a:r>
            <a:r>
              <a:rPr lang="el-GR" altLang="el-GR" sz="1200" dirty="0" smtClean="0"/>
              <a:t>Υδραγωγείο</a:t>
            </a:r>
            <a:r>
              <a:rPr lang="en-US" altLang="el-GR" sz="1200" dirty="0" smtClean="0"/>
              <a:t> Segovia</a:t>
            </a:r>
            <a:r>
              <a:rPr lang="el-GR" altLang="el-GR" sz="1200" dirty="0" smtClean="0"/>
              <a:t>, Ισπανία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332656"/>
            <a:ext cx="6781800" cy="1296988"/>
          </a:xfrm>
        </p:spPr>
        <p:txBody>
          <a:bodyPr/>
          <a:lstStyle/>
          <a:p>
            <a:pPr eaLnBrk="1" hangingPunct="1"/>
            <a:r>
              <a:rPr lang="el-GR" altLang="el-GR" sz="4400" dirty="0" smtClean="0">
                <a:solidFill>
                  <a:srgbClr val="000000"/>
                </a:solidFill>
              </a:rPr>
              <a:t>Τεχνολογίες της κρίσης </a:t>
            </a:r>
            <a:br>
              <a:rPr lang="el-GR" altLang="el-GR" sz="4400" dirty="0" smtClean="0">
                <a:solidFill>
                  <a:srgbClr val="000000"/>
                </a:solidFill>
              </a:rPr>
            </a:br>
            <a:r>
              <a:rPr lang="el-GR" altLang="el-GR" sz="2000" dirty="0" smtClean="0">
                <a:solidFill>
                  <a:srgbClr val="000000"/>
                </a:solidFill>
              </a:rPr>
              <a:t>Π</a:t>
            </a:r>
            <a:r>
              <a:rPr lang="el-GR" altLang="el-GR" sz="2000" b="1" dirty="0" smtClean="0">
                <a:solidFill>
                  <a:srgbClr val="000000"/>
                </a:solidFill>
              </a:rPr>
              <a:t>ροσαύξηση της ισχύος και των διαθέσιμων πόρων 1</a:t>
            </a:r>
          </a:p>
        </p:txBody>
      </p:sp>
      <p:pic>
        <p:nvPicPr>
          <p:cNvPr id="44038" name="Picture 9" descr="Εικόνα:Μοχλός του Αρχιμήδη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16113"/>
            <a:ext cx="4681537" cy="31226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323850" y="5114925"/>
            <a:ext cx="43195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l-GR" sz="1200" dirty="0" smtClean="0"/>
              <a:t>42) </a:t>
            </a:r>
            <a:r>
              <a:rPr lang="el-GR" altLang="el-GR" sz="1200" dirty="0" err="1" smtClean="0"/>
              <a:t>Δῶς</a:t>
            </a:r>
            <a:r>
              <a:rPr lang="el-GR" altLang="el-GR" sz="1200" dirty="0" smtClean="0"/>
              <a:t> </a:t>
            </a:r>
            <a:r>
              <a:rPr lang="el-GR" altLang="el-GR" sz="1200" dirty="0"/>
              <a:t>μοι πᾶ στῶ καὶ τὰν γᾶν </a:t>
            </a:r>
            <a:r>
              <a:rPr lang="el-GR" altLang="el-GR" sz="1200" dirty="0" smtClean="0"/>
              <a:t>κινάσω</a:t>
            </a:r>
            <a:endParaRPr lang="en-US" altLang="el-GR" sz="1200" dirty="0" smtClean="0"/>
          </a:p>
          <a:p>
            <a:pPr eaLnBrk="1" hangingPunct="1"/>
            <a:r>
              <a:rPr lang="el-GR" altLang="el-GR" sz="1200" dirty="0" smtClean="0"/>
              <a:t>Μοχλός του Αρχιμήδη</a:t>
            </a:r>
            <a:endParaRPr lang="el-GR" altLang="el-GR" sz="1200" dirty="0"/>
          </a:p>
          <a:p>
            <a:pPr eaLnBrk="1" hangingPunct="1"/>
            <a:endParaRPr lang="el-GR" altLang="el-GR" sz="1200" dirty="0"/>
          </a:p>
        </p:txBody>
      </p:sp>
      <p:pic>
        <p:nvPicPr>
          <p:cNvPr id="44039" name="Picture 11" descr="Σχέδιο:Η πολιορκία των Συρακουσών, 214–212 π.Χ.&#10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916113"/>
            <a:ext cx="2857500" cy="3409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7" name="Text Box 7"/>
          <p:cNvSpPr txBox="1">
            <a:spLocks noChangeArrowheads="1"/>
          </p:cNvSpPr>
          <p:nvPr/>
        </p:nvSpPr>
        <p:spPr bwMode="auto">
          <a:xfrm>
            <a:off x="5436096" y="5373688"/>
            <a:ext cx="34563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200" dirty="0" smtClean="0"/>
              <a:t>43) </a:t>
            </a:r>
            <a:r>
              <a:rPr lang="el-GR" altLang="el-GR" sz="1200" dirty="0" smtClean="0"/>
              <a:t>Η </a:t>
            </a:r>
            <a:r>
              <a:rPr lang="el-GR" altLang="el-GR" sz="1200" dirty="0"/>
              <a:t>πολιορκία των Συρακουσών, 214–212 π.Χ</a:t>
            </a:r>
            <a:r>
              <a:rPr lang="el-GR" altLang="el-GR" sz="1200" dirty="0" smtClean="0"/>
              <a:t>.</a:t>
            </a:r>
            <a:endParaRPr lang="en-US" altLang="el-G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476672"/>
            <a:ext cx="6781800" cy="1296988"/>
          </a:xfrm>
        </p:spPr>
        <p:txBody>
          <a:bodyPr/>
          <a:lstStyle/>
          <a:p>
            <a:pPr eaLnBrk="1" hangingPunct="1"/>
            <a:r>
              <a:rPr lang="el-GR" altLang="el-GR" sz="4400" dirty="0" smtClean="0">
                <a:solidFill>
                  <a:srgbClr val="000000"/>
                </a:solidFill>
              </a:rPr>
              <a:t>Τεχνολογίες της κρίσης </a:t>
            </a:r>
            <a:br>
              <a:rPr lang="el-GR" altLang="el-GR" sz="4400" dirty="0" smtClean="0">
                <a:solidFill>
                  <a:srgbClr val="000000"/>
                </a:solidFill>
              </a:rPr>
            </a:br>
            <a:r>
              <a:rPr lang="el-GR" altLang="el-GR" sz="2400" dirty="0" smtClean="0">
                <a:solidFill>
                  <a:srgbClr val="000000"/>
                </a:solidFill>
              </a:rPr>
              <a:t>Π</a:t>
            </a:r>
            <a:r>
              <a:rPr lang="el-GR" altLang="el-GR" sz="2400" b="1" dirty="0" smtClean="0">
                <a:solidFill>
                  <a:srgbClr val="000000"/>
                </a:solidFill>
              </a:rPr>
              <a:t>ροσαύξηση της ισχύος και των διαθέσιμων πόρων 2</a:t>
            </a:r>
          </a:p>
        </p:txBody>
      </p:sp>
      <p:pic>
        <p:nvPicPr>
          <p:cNvPr id="45061" name="Picture 9" descr="Εικόνα:Οι κρεμαστοί κήποι της Βαβυλώνας (16ος αι. μ.Χ.) 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708920"/>
            <a:ext cx="3333750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59" name="Text Box 4"/>
          <p:cNvSpPr txBox="1">
            <a:spLocks noChangeArrowheads="1"/>
          </p:cNvSpPr>
          <p:nvPr/>
        </p:nvSpPr>
        <p:spPr bwMode="auto">
          <a:xfrm>
            <a:off x="370458" y="5147462"/>
            <a:ext cx="410413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l-GR" sz="1200" dirty="0" smtClean="0"/>
              <a:t>44) </a:t>
            </a:r>
            <a:r>
              <a:rPr lang="el-GR" altLang="el-GR" sz="1200" dirty="0" smtClean="0"/>
              <a:t>Οι κρεμαστοί κήποι της Βαβυλώνας (16</a:t>
            </a:r>
            <a:r>
              <a:rPr lang="el-GR" altLang="el-GR" sz="1200" baseline="30000" dirty="0" smtClean="0"/>
              <a:t>ος</a:t>
            </a:r>
            <a:r>
              <a:rPr lang="el-GR" altLang="el-GR" sz="1200" dirty="0" smtClean="0"/>
              <a:t> αι. </a:t>
            </a:r>
            <a:r>
              <a:rPr lang="el-GR" altLang="el-GR" sz="1200" dirty="0" err="1" smtClean="0"/>
              <a:t>μ.Χ</a:t>
            </a:r>
            <a:r>
              <a:rPr lang="el-GR" altLang="el-GR" sz="1200" dirty="0" smtClean="0"/>
              <a:t>.) </a:t>
            </a:r>
          </a:p>
          <a:p>
            <a:pPr eaLnBrk="1" hangingPunct="1"/>
            <a:endParaRPr lang="el-GR" altLang="el-GR" sz="1200" dirty="0"/>
          </a:p>
        </p:txBody>
      </p:sp>
      <p:pic>
        <p:nvPicPr>
          <p:cNvPr id="45062" name="Picture 11" descr="Εικόνα:Ο Κολοσσός της Ρόδου (16ος αι. μ.Χ.)&#10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729582"/>
            <a:ext cx="3584575" cy="26622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0" name="Text Box 5"/>
          <p:cNvSpPr txBox="1">
            <a:spLocks noChangeArrowheads="1"/>
          </p:cNvSpPr>
          <p:nvPr/>
        </p:nvSpPr>
        <p:spPr bwMode="auto">
          <a:xfrm>
            <a:off x="5052014" y="5593831"/>
            <a:ext cx="305634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200" dirty="0" smtClean="0"/>
              <a:t>45) </a:t>
            </a:r>
            <a:r>
              <a:rPr lang="el-GR" altLang="el-GR" sz="1200" dirty="0" smtClean="0"/>
              <a:t>Ο </a:t>
            </a:r>
            <a:r>
              <a:rPr lang="el-GR" altLang="el-GR" sz="1200" dirty="0"/>
              <a:t>Κολοσσός της Ρόδου (16</a:t>
            </a:r>
            <a:r>
              <a:rPr lang="el-GR" altLang="el-GR" sz="1200" baseline="30000" dirty="0"/>
              <a:t>ος</a:t>
            </a:r>
            <a:r>
              <a:rPr lang="el-GR" altLang="el-GR" sz="1200" dirty="0"/>
              <a:t> αι. μ.Χ.)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705747" y="535775"/>
            <a:ext cx="7601272" cy="1024607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solidFill>
                  <a:srgbClr val="000000"/>
                </a:solidFill>
              </a:rPr>
              <a:t>Τεχνολογίες μέτρησης και συγκερασμού</a:t>
            </a:r>
            <a:r>
              <a:rPr lang="el-GR" altLang="el-GR" dirty="0" smtClean="0">
                <a:solidFill>
                  <a:srgbClr val="000000"/>
                </a:solidFill>
              </a:rPr>
              <a:t/>
            </a:r>
            <a:br>
              <a:rPr lang="el-GR" altLang="el-GR" dirty="0" smtClean="0">
                <a:solidFill>
                  <a:srgbClr val="000000"/>
                </a:solidFill>
              </a:rPr>
            </a:br>
            <a:endParaRPr lang="el-GR" altLang="el-GR" sz="2000" b="1" dirty="0" smtClean="0">
              <a:solidFill>
                <a:srgbClr val="000000"/>
              </a:solidFill>
            </a:endParaRPr>
          </a:p>
        </p:txBody>
      </p:sp>
      <p:pic>
        <p:nvPicPr>
          <p:cNvPr id="9218" name="Picture 2" descr="Εικόνα:Κλεψύδρα του Κτησίβιου (3ος αι. π.Χ.) 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72103"/>
            <a:ext cx="2340726" cy="32080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705747" y="5381023"/>
            <a:ext cx="373652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l-GR" sz="1200" dirty="0" smtClean="0"/>
              <a:t>46) </a:t>
            </a:r>
            <a:r>
              <a:rPr lang="el-GR" altLang="el-GR" sz="1200" dirty="0" smtClean="0"/>
              <a:t>Κλεψύδρα </a:t>
            </a:r>
            <a:r>
              <a:rPr lang="el-GR" altLang="el-GR" sz="1200" dirty="0"/>
              <a:t>του Κτησίβιου (3</a:t>
            </a:r>
            <a:r>
              <a:rPr lang="el-GR" altLang="el-GR" sz="1200" baseline="30000" dirty="0"/>
              <a:t>ος</a:t>
            </a:r>
            <a:r>
              <a:rPr lang="el-GR" altLang="el-GR" sz="1200" dirty="0"/>
              <a:t> αι. π.Χ.) </a:t>
            </a:r>
          </a:p>
          <a:p>
            <a:pPr eaLnBrk="1" hangingPunct="1"/>
            <a:endParaRPr lang="el-GR" altLang="el-GR" sz="1200" dirty="0"/>
          </a:p>
        </p:txBody>
      </p:sp>
      <p:pic>
        <p:nvPicPr>
          <p:cNvPr id="9219" name="Picture 3" descr="Φωτογραφία:‘Αέρηδες’ (Αθήνα, Ανδρόνικος 1ος π.Χ. αιώνας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049" y="2132856"/>
            <a:ext cx="1789113" cy="23860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5033354" y="4633115"/>
            <a:ext cx="31905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200" dirty="0" smtClean="0"/>
              <a:t>47) </a:t>
            </a:r>
            <a:r>
              <a:rPr lang="el-GR" altLang="el-GR" sz="1200" dirty="0" smtClean="0"/>
              <a:t>‘Αέρηδες</a:t>
            </a:r>
            <a:r>
              <a:rPr lang="el-GR" altLang="el-GR" sz="1200" dirty="0"/>
              <a:t>’ (Αθήνα, Ανδρόνικος 1</a:t>
            </a:r>
            <a:r>
              <a:rPr lang="el-GR" altLang="el-GR" sz="1200" baseline="30000" dirty="0"/>
              <a:t>ος</a:t>
            </a:r>
            <a:r>
              <a:rPr lang="el-GR" altLang="el-GR" sz="1200" dirty="0"/>
              <a:t> π.Χ. αιώνας</a:t>
            </a:r>
            <a:r>
              <a:rPr lang="el-GR" altLang="el-GR" sz="1200" dirty="0" smtClean="0"/>
              <a:t>)</a:t>
            </a:r>
            <a:endParaRPr lang="en-US" altLang="el-G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773433" y="532028"/>
            <a:ext cx="6781800" cy="1080120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solidFill>
                  <a:srgbClr val="000000"/>
                </a:solidFill>
              </a:rPr>
              <a:t>Τεχνολογίες διανομής </a:t>
            </a:r>
            <a:br>
              <a:rPr lang="el-GR" altLang="el-GR" sz="3200" dirty="0" smtClean="0">
                <a:solidFill>
                  <a:srgbClr val="000000"/>
                </a:solidFill>
              </a:rPr>
            </a:br>
            <a:endParaRPr lang="el-GR" altLang="el-GR" sz="3200" b="1" dirty="0" smtClean="0">
              <a:solidFill>
                <a:srgbClr val="000000"/>
              </a:solidFill>
            </a:endParaRPr>
          </a:p>
        </p:txBody>
      </p:sp>
      <p:pic>
        <p:nvPicPr>
          <p:cNvPr id="10242" name="Picture 2" descr="Φωτογραφία:Ρωμαϊκή ‘πολυκατοικία’ (2ος αι. μ.Χ.)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33" y="1989278"/>
            <a:ext cx="4050556" cy="2665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638917" y="4763869"/>
            <a:ext cx="431958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l-GR" sz="1200" dirty="0" smtClean="0"/>
              <a:t>48) </a:t>
            </a:r>
            <a:r>
              <a:rPr lang="el-GR" altLang="el-GR" sz="1200" dirty="0" smtClean="0"/>
              <a:t>Ρωμαϊκή </a:t>
            </a:r>
            <a:r>
              <a:rPr lang="el-GR" altLang="el-GR" sz="1200" dirty="0"/>
              <a:t>‘πολυκατοικία’ (2</a:t>
            </a:r>
            <a:r>
              <a:rPr lang="el-GR" altLang="el-GR" sz="1200" baseline="30000" dirty="0"/>
              <a:t>ος</a:t>
            </a:r>
            <a:r>
              <a:rPr lang="el-GR" altLang="el-GR" sz="1200" dirty="0"/>
              <a:t> αι. μ.Χ</a:t>
            </a:r>
            <a:r>
              <a:rPr lang="el-GR" altLang="el-GR" sz="1200" dirty="0" smtClean="0"/>
              <a:t>.)</a:t>
            </a:r>
            <a:endParaRPr lang="en-US" altLang="el-GR" sz="1200" dirty="0" smtClean="0"/>
          </a:p>
        </p:txBody>
      </p:sp>
      <p:pic>
        <p:nvPicPr>
          <p:cNvPr id="10243" name="Picture 3" descr="Σχέδιο:Εσωτερικό ρωμαϊκής οικία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35002"/>
            <a:ext cx="3030562" cy="39520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5655183" y="5257800"/>
            <a:ext cx="259238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200" dirty="0" smtClean="0"/>
              <a:t>49) </a:t>
            </a:r>
            <a:r>
              <a:rPr lang="el-GR" altLang="el-GR" sz="1200" dirty="0" smtClean="0"/>
              <a:t>Εσωτερικό </a:t>
            </a:r>
            <a:r>
              <a:rPr lang="el-GR" altLang="el-GR" sz="1200" dirty="0"/>
              <a:t>ρωμαϊκής </a:t>
            </a:r>
            <a:r>
              <a:rPr lang="el-GR" altLang="el-GR" sz="1200" dirty="0" smtClean="0"/>
              <a:t>οικίας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76672"/>
            <a:ext cx="6781800" cy="807368"/>
          </a:xfrm>
        </p:spPr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000000"/>
                </a:solidFill>
              </a:rPr>
              <a:t/>
            </a:r>
            <a:br>
              <a:rPr lang="el-GR" altLang="el-GR" dirty="0" smtClean="0">
                <a:solidFill>
                  <a:srgbClr val="000000"/>
                </a:solidFill>
              </a:rPr>
            </a:br>
            <a:r>
              <a:rPr lang="el-GR" altLang="el-GR" sz="3600" b="1" dirty="0" smtClean="0">
                <a:solidFill>
                  <a:srgbClr val="000000"/>
                </a:solidFill>
              </a:rPr>
              <a:t>Σ</a:t>
            </a:r>
            <a:r>
              <a:rPr lang="el-GR" altLang="el-GR" sz="3600" b="1" dirty="0" smtClean="0"/>
              <a:t>υλλογή, αποθήκευση, ταξινόμηση</a:t>
            </a:r>
            <a:r>
              <a:rPr lang="el-GR" altLang="el-GR" sz="3600" dirty="0" smtClean="0"/>
              <a:t> </a:t>
            </a:r>
          </a:p>
        </p:txBody>
      </p:sp>
      <p:pic>
        <p:nvPicPr>
          <p:cNvPr id="48133" name="Picture 9" descr="Εικόνα:Βιβλιοθήκη της Αλεξάνδρειας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138" y="2831950"/>
            <a:ext cx="2898775" cy="2951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23850" y="4076700"/>
            <a:ext cx="43195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l-GR" sz="1200" dirty="0" smtClean="0"/>
              <a:t>50) </a:t>
            </a:r>
            <a:r>
              <a:rPr lang="el-GR" altLang="el-GR" sz="1200" dirty="0" smtClean="0"/>
              <a:t>Βιβλιοθήκη </a:t>
            </a:r>
            <a:r>
              <a:rPr lang="el-GR" altLang="el-GR" sz="1200" dirty="0"/>
              <a:t>της Αλεξάνδρειας</a:t>
            </a:r>
          </a:p>
          <a:p>
            <a:pPr eaLnBrk="1" hangingPunct="1"/>
            <a:endParaRPr lang="el-GR" altLang="el-G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2060848"/>
            <a:ext cx="6781800" cy="1600200"/>
          </a:xfrm>
        </p:spPr>
        <p:txBody>
          <a:bodyPr/>
          <a:lstStyle/>
          <a:p>
            <a:r>
              <a:rPr lang="el-GR" dirty="0" smtClean="0"/>
              <a:t>Τέλος Ενότητας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3282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826" y="476672"/>
            <a:ext cx="6781800" cy="808112"/>
          </a:xfrm>
        </p:spPr>
        <p:txBody>
          <a:bodyPr/>
          <a:lstStyle/>
          <a:p>
            <a:r>
              <a:rPr lang="el-GR" sz="4800" dirty="0"/>
              <a:t>Χρηματοδότηση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116654" cy="3474941"/>
          </a:xfrm>
        </p:spPr>
        <p:txBody>
          <a:bodyPr/>
          <a:lstStyle/>
          <a:p>
            <a:r>
              <a:rPr lang="el-GR" sz="2000" dirty="0"/>
              <a:t>Το παρόν εκπαιδευτικό υλικό έχει αναπτυχθεί </a:t>
            </a:r>
            <a:r>
              <a:rPr lang="el-GR" sz="2000" dirty="0" err="1"/>
              <a:t>στ</a:t>
            </a:r>
            <a:r>
              <a:rPr lang="en-US" sz="2000" dirty="0"/>
              <a:t>o</a:t>
            </a:r>
            <a:r>
              <a:rPr lang="el-GR" sz="2000" dirty="0"/>
              <a:t> </a:t>
            </a:r>
            <a:r>
              <a:rPr lang="el-GR" sz="2000" dirty="0" err="1"/>
              <a:t>πλαίσι</a:t>
            </a:r>
            <a:r>
              <a:rPr lang="en-US" sz="2000" dirty="0"/>
              <a:t>o</a:t>
            </a:r>
            <a:r>
              <a:rPr lang="el-GR" sz="2000" dirty="0"/>
              <a:t> του εκπαιδευτικού έργου του διδάσκοντα.</a:t>
            </a:r>
            <a:endParaRPr lang="en-US" sz="2000" dirty="0"/>
          </a:p>
          <a:p>
            <a:r>
              <a:rPr lang="el-GR" sz="2000" dirty="0"/>
              <a:t>Το έργο «</a:t>
            </a:r>
            <a:r>
              <a:rPr lang="el-GR" sz="2000" b="1" dirty="0"/>
              <a:t>Ανοικτά Ακαδημαϊκά Μαθήματα στο Πανεπιστήμιο Θεσσαλίας</a:t>
            </a:r>
            <a:r>
              <a:rPr lang="el-GR" sz="2000" dirty="0"/>
              <a:t>» έχει χρηματοδοτήσει μόνο την αναδιαμόρφωση του εκπαιδευτικού υλικού. </a:t>
            </a:r>
            <a:endParaRPr lang="en-US" sz="2000" dirty="0"/>
          </a:p>
          <a:p>
            <a:r>
              <a:rPr lang="el-GR" sz="20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pic>
        <p:nvPicPr>
          <p:cNvPr id="4" name="Picture 3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051" y="4653136"/>
            <a:ext cx="5501640" cy="13868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029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7201" y="271974"/>
            <a:ext cx="6781800" cy="936104"/>
          </a:xfrm>
        </p:spPr>
        <p:txBody>
          <a:bodyPr/>
          <a:lstStyle/>
          <a:p>
            <a:pPr algn="ctr"/>
            <a:r>
              <a:rPr lang="el-GR" sz="4400" dirty="0"/>
              <a:t>Σημείωμα </a:t>
            </a:r>
            <a:r>
              <a:rPr lang="el-GR" sz="4400" dirty="0" err="1"/>
              <a:t>Αδειοδότησης</a:t>
            </a:r>
            <a:endParaRPr lang="en-US" sz="44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5008" y="1556792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</a:t>
            </a:r>
            <a:r>
              <a:rPr lang="el-GR" sz="2000" dirty="0" smtClean="0"/>
              <a:t>Χρήση, Παρόμοια Διανομή 4.0 </a:t>
            </a:r>
            <a:r>
              <a:rPr lang="el-GR" sz="2000" dirty="0"/>
              <a:t>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</a:t>
            </a:r>
            <a:r>
              <a:rPr lang="el-GR" sz="2000" dirty="0" smtClean="0"/>
              <a:t>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5" name="Picture 2" descr="Λογότυπο creative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996951"/>
            <a:ext cx="1832443" cy="6599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5008" y="3758596"/>
            <a:ext cx="85689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/>
              <a:t>[1] http://creativecommons.org/licenses/by-nc-sa/4.0/ </a:t>
            </a:r>
            <a:endParaRPr lang="en-US" sz="1600" dirty="0"/>
          </a:p>
          <a:p>
            <a:endParaRPr lang="el-GR" sz="1600" dirty="0"/>
          </a:p>
          <a:p>
            <a:r>
              <a:rPr lang="el-GR" sz="1600" dirty="0"/>
              <a:t>Ως </a:t>
            </a:r>
            <a:r>
              <a:rPr lang="el-GR" sz="1600" b="1" dirty="0"/>
              <a:t>Μη Εμπορική</a:t>
            </a:r>
            <a:r>
              <a:rPr lang="el-GR" sz="1600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16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600" dirty="0" err="1"/>
              <a:t>αδειοδόχο</a:t>
            </a:r>
            <a:endParaRPr lang="el-GR" sz="16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1600" dirty="0"/>
              <a:t>που</a:t>
            </a:r>
            <a:r>
              <a:rPr lang="en-GB" sz="1600" dirty="0"/>
              <a:t> </a:t>
            </a:r>
            <a:r>
              <a:rPr lang="el-GR" sz="1600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1600" dirty="0"/>
              <a:t>που</a:t>
            </a:r>
            <a:r>
              <a:rPr lang="en-GB" sz="1600" dirty="0"/>
              <a:t> </a:t>
            </a:r>
            <a:r>
              <a:rPr lang="el-GR" sz="1600" dirty="0"/>
              <a:t>δεν προσπορίζει στο διανομέα του έργου και</a:t>
            </a:r>
            <a:r>
              <a:rPr lang="en-GB" sz="1600" dirty="0"/>
              <a:t> </a:t>
            </a:r>
            <a:r>
              <a:rPr lang="el-GR" sz="1600" dirty="0" err="1"/>
              <a:t>αδειοδόχο</a:t>
            </a:r>
            <a:r>
              <a:rPr lang="en-GB" sz="1600" dirty="0"/>
              <a:t> </a:t>
            </a:r>
            <a:r>
              <a:rPr lang="el-GR" sz="1600" dirty="0"/>
              <a:t>έμμεσο οικονομικό όφελος (π.χ. διαφημίσεις) από την προβολή του έργου σε διαδικτυακό τόπο</a:t>
            </a:r>
            <a:endParaRPr lang="en-US" sz="16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sz="1600" dirty="0"/>
          </a:p>
          <a:p>
            <a:r>
              <a:rPr lang="el-GR" sz="1600" dirty="0"/>
              <a:t>Ο δικαιούχος μπορεί να παρέχει στον </a:t>
            </a:r>
            <a:r>
              <a:rPr lang="el-GR" sz="1600" dirty="0" err="1"/>
              <a:t>αδειοδόχο</a:t>
            </a:r>
            <a:r>
              <a:rPr lang="el-GR" sz="1600" dirty="0"/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1715265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6781800" cy="870992"/>
          </a:xfrm>
        </p:spPr>
        <p:txBody>
          <a:bodyPr/>
          <a:lstStyle/>
          <a:p>
            <a:r>
              <a:rPr lang="el-GR" sz="4400" dirty="0"/>
              <a:t>Περιεχόμενα  </a:t>
            </a:r>
            <a:r>
              <a:rPr lang="el-GR" sz="4400" dirty="0" smtClean="0"/>
              <a:t>ενότητας</a:t>
            </a:r>
            <a:r>
              <a:rPr lang="en-US" sz="4400" dirty="0" smtClean="0"/>
              <a:t> 2</a:t>
            </a:r>
            <a:r>
              <a:rPr lang="el-GR" sz="4400" dirty="0" smtClean="0"/>
              <a:t>/3</a:t>
            </a:r>
            <a:r>
              <a:rPr lang="en-US" sz="4400" dirty="0" smtClean="0"/>
              <a:t> 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980728"/>
            <a:ext cx="7543800" cy="50405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 smtClean="0"/>
              <a:t>Η </a:t>
            </a:r>
            <a:r>
              <a:rPr lang="el-GR" altLang="el-GR" sz="2000" dirty="0"/>
              <a:t>πορεία προς τη μηχανή του ατμού 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>
                <a:solidFill>
                  <a:srgbClr val="000000"/>
                </a:solidFill>
              </a:rPr>
              <a:t>Η μηχανή του ατμού</a:t>
            </a:r>
            <a:r>
              <a:rPr lang="el-GR" altLang="el-GR" sz="2000" dirty="0"/>
              <a:t/>
            </a:r>
            <a:br>
              <a:rPr lang="el-GR" altLang="el-GR" sz="2000" dirty="0"/>
            </a:br>
            <a:r>
              <a:rPr lang="el-GR" altLang="el-GR" sz="2000" dirty="0"/>
              <a:t>Η μηχανή του ατμού. Η προτεραιότητα του </a:t>
            </a:r>
            <a:r>
              <a:rPr lang="el-GR" altLang="el-GR" sz="2000" dirty="0" smtClean="0"/>
              <a:t>δικτύου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Η λογική του </a:t>
            </a:r>
            <a:r>
              <a:rPr lang="el-GR" altLang="el-GR" sz="2000" dirty="0" smtClean="0"/>
              <a:t>δικτύου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Μικρές μετατροπές – μεγάλες αναδιατάξεις </a:t>
            </a:r>
            <a:r>
              <a:rPr lang="el-GR" altLang="el-GR" sz="2000" dirty="0" smtClean="0"/>
              <a:t>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Μικρές μετατροπές – μεγάλες αναδιατάξεις </a:t>
            </a:r>
            <a:r>
              <a:rPr lang="el-GR" altLang="el-GR" sz="2000" dirty="0" smtClean="0"/>
              <a:t>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Μικρές μετατροπές – μεγάλες αναδιατάξεις </a:t>
            </a:r>
            <a:r>
              <a:rPr lang="el-GR" altLang="el-GR" sz="2000" dirty="0" smtClean="0"/>
              <a:t>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Μικρές μετατροπές – μεγάλες αναδιατάξεις </a:t>
            </a:r>
            <a:r>
              <a:rPr lang="el-GR" altLang="el-GR" sz="2000" dirty="0" smtClean="0"/>
              <a:t>4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l-GR" sz="2000" dirty="0" smtClean="0"/>
              <a:t>To </a:t>
            </a:r>
            <a:r>
              <a:rPr lang="el-GR" altLang="el-GR" sz="2000" dirty="0" err="1" smtClean="0"/>
              <a:t>πρωτο</a:t>
            </a:r>
            <a:r>
              <a:rPr lang="el-GR" altLang="el-GR" sz="2000" dirty="0" smtClean="0"/>
              <a:t>-εργοστάσιο 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l-GR" sz="2000" dirty="0" smtClean="0">
                <a:solidFill>
                  <a:srgbClr val="000000"/>
                </a:solidFill>
              </a:rPr>
              <a:t>To </a:t>
            </a:r>
            <a:r>
              <a:rPr lang="el-GR" altLang="el-GR" sz="2000" dirty="0" err="1" smtClean="0">
                <a:solidFill>
                  <a:srgbClr val="000000"/>
                </a:solidFill>
              </a:rPr>
              <a:t>πρωτο</a:t>
            </a:r>
            <a:r>
              <a:rPr lang="el-GR" altLang="el-GR" sz="2000" dirty="0" smtClean="0">
                <a:solidFill>
                  <a:srgbClr val="000000"/>
                </a:solidFill>
              </a:rPr>
              <a:t>-εργοστάσιο 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Η νέα ‘εποχή του σιδήρου</a:t>
            </a:r>
            <a:r>
              <a:rPr lang="el-GR" altLang="el-GR" sz="2000" dirty="0" smtClean="0"/>
              <a:t>’</a:t>
            </a:r>
            <a:endParaRPr lang="el-GR" altLang="el-GR" sz="2000" dirty="0"/>
          </a:p>
        </p:txBody>
      </p:sp>
    </p:spTree>
    <p:extLst>
      <p:ext uri="{BB962C8B-B14F-4D97-AF65-F5344CB8AC3E}">
        <p14:creationId xmlns:p14="http://schemas.microsoft.com/office/powerpoint/2010/main" val="4992125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Σημείωμα Χρήσης Έργων Τρίτων 1"/>
          <p:cNvSpPr>
            <a:spLocks noGrp="1"/>
          </p:cNvSpPr>
          <p:nvPr>
            <p:ph type="title"/>
          </p:nvPr>
        </p:nvSpPr>
        <p:spPr>
          <a:xfrm>
            <a:off x="-31873" y="332656"/>
            <a:ext cx="9144000" cy="721493"/>
          </a:xfrm>
        </p:spPr>
        <p:txBody>
          <a:bodyPr>
            <a:noAutofit/>
          </a:bodyPr>
          <a:lstStyle/>
          <a:p>
            <a:pPr algn="ctr"/>
            <a:r>
              <a:rPr lang="el-GR" sz="4000" dirty="0"/>
              <a:t>Σημείωμα Χρήσης Έργων </a:t>
            </a:r>
            <a:r>
              <a:rPr lang="el-GR" sz="4000" dirty="0" smtClean="0"/>
              <a:t>Τρίτων</a:t>
            </a:r>
            <a:r>
              <a:rPr lang="en-US" sz="4000" dirty="0" smtClean="0"/>
              <a:t> 1</a:t>
            </a:r>
            <a:endParaRPr lang="el-GR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471675" y="1196752"/>
            <a:ext cx="8136904" cy="13947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Bef>
                <a:spcPts val="500"/>
              </a:spcBef>
              <a:buAutoNum type="arabicParenR"/>
            </a:pPr>
            <a:r>
              <a:rPr lang="el-GR" sz="1400" dirty="0" smtClean="0"/>
              <a:t>Τίτλος: </a:t>
            </a:r>
            <a:r>
              <a:rPr lang="en-US" sz="1400" dirty="0"/>
              <a:t>Plan of a fictional mediaeval manor</a:t>
            </a:r>
            <a:r>
              <a:rPr lang="el-GR" sz="1400" dirty="0" smtClean="0"/>
              <a:t>/ Δημιουργός: </a:t>
            </a:r>
            <a:r>
              <a:rPr lang="en-US" sz="1400" dirty="0"/>
              <a:t>William R. Shepherd/ </a:t>
            </a:r>
            <a:r>
              <a:rPr lang="el-GR" sz="1400" dirty="0" smtClean="0"/>
              <a:t>Άδεια: </a:t>
            </a:r>
            <a:r>
              <a:rPr lang="en-US" sz="1400" dirty="0" smtClean="0"/>
              <a:t>PD/ </a:t>
            </a:r>
            <a:r>
              <a:rPr lang="el-GR" sz="1400" dirty="0" smtClean="0"/>
              <a:t>Σύνδεσμος: </a:t>
            </a:r>
            <a:r>
              <a:rPr lang="en-US" sz="1400" dirty="0">
                <a:hlinkClick r:id="rId3"/>
              </a:rPr>
              <a:t>http://</a:t>
            </a:r>
            <a:r>
              <a:rPr lang="en-US" sz="1400" dirty="0" smtClean="0">
                <a:hlinkClick r:id="rId3"/>
              </a:rPr>
              <a:t>commons.wikimedia.org/wiki/File:Plan_mediaeval_manor.jpg</a:t>
            </a:r>
            <a:r>
              <a:rPr lang="en-US" sz="1400" dirty="0" smtClean="0"/>
              <a:t> </a:t>
            </a:r>
            <a:r>
              <a:rPr lang="el-GR" sz="1400" dirty="0" smtClean="0"/>
              <a:t>/ </a:t>
            </a:r>
            <a:r>
              <a:rPr lang="en-US" sz="1400" dirty="0" smtClean="0"/>
              <a:t>Wikimedia Commons</a:t>
            </a:r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r>
              <a:rPr lang="el-GR" sz="1400" dirty="0"/>
              <a:t>Τίτλος: </a:t>
            </a:r>
            <a:r>
              <a:rPr lang="en-US" sz="1400" dirty="0" smtClean="0"/>
              <a:t>Land Enclosures in England</a:t>
            </a:r>
            <a:r>
              <a:rPr lang="el-GR" sz="1400" dirty="0" smtClean="0"/>
              <a:t>/ Δημιουργός: </a:t>
            </a:r>
            <a:r>
              <a:rPr lang="en-US" sz="1400" dirty="0" smtClean="0"/>
              <a:t>Mick Smith/SOURCE</a:t>
            </a:r>
            <a:r>
              <a:rPr lang="en-US" sz="1400" dirty="0"/>
              <a:t>: Oxford Atlas of World History, 1999 / </a:t>
            </a:r>
            <a:r>
              <a:rPr lang="el-GR" sz="1400" dirty="0"/>
              <a:t>Άδεια: </a:t>
            </a:r>
            <a:r>
              <a:rPr lang="en-US" sz="1400" dirty="0" smtClean="0"/>
              <a:t>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4"/>
              </a:rPr>
              <a:t>http://</a:t>
            </a:r>
            <a:r>
              <a:rPr lang="en-US" sz="1400" dirty="0" smtClean="0">
                <a:hlinkClick r:id="rId4"/>
              </a:rPr>
              <a:t>gmicksmithsocialstudies.blogspot.gr/2009_11_25_archive.html</a:t>
            </a:r>
            <a:r>
              <a:rPr lang="en-US" sz="1400" dirty="0" smtClean="0"/>
              <a:t> </a:t>
            </a:r>
            <a:r>
              <a:rPr lang="el-GR" sz="1400" dirty="0" smtClean="0"/>
              <a:t>/ </a:t>
            </a:r>
            <a:r>
              <a:rPr lang="en-US" sz="1400" dirty="0">
                <a:hlinkClick r:id="rId5"/>
              </a:rPr>
              <a:t>http://gmicksmithsocialstudies.blogspot.gr</a:t>
            </a:r>
            <a:r>
              <a:rPr lang="en-US" sz="1400" dirty="0" smtClean="0">
                <a:hlinkClick r:id="rId5"/>
              </a:rPr>
              <a:t>/</a:t>
            </a:r>
            <a:endParaRPr lang="en-US" sz="1400" dirty="0" smtClean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r>
              <a:rPr lang="el-GR" sz="1400" dirty="0"/>
              <a:t>Τίτλος: </a:t>
            </a:r>
            <a:r>
              <a:rPr lang="en-US" sz="1400" dirty="0"/>
              <a:t>Caged Bird Club at Ante-exhibition </a:t>
            </a:r>
            <a:r>
              <a:rPr lang="el-GR" sz="1400" dirty="0" smtClean="0"/>
              <a:t>/ </a:t>
            </a:r>
            <a:r>
              <a:rPr lang="el-GR" sz="1400" dirty="0"/>
              <a:t>Δημιουργός: </a:t>
            </a:r>
            <a:r>
              <a:rPr lang="el-GR" sz="1400" dirty="0" smtClean="0"/>
              <a:t>Συλλογικό Έργο</a:t>
            </a:r>
            <a:r>
              <a:rPr lang="en-US" sz="1400" dirty="0" smtClean="0"/>
              <a:t>/ </a:t>
            </a:r>
            <a:r>
              <a:rPr lang="el-GR" sz="1400" dirty="0"/>
              <a:t>Άδεια: </a:t>
            </a:r>
            <a:r>
              <a:rPr lang="el-GR" sz="1400" dirty="0" smtClean="0"/>
              <a:t>Άγνωστη: </a:t>
            </a:r>
            <a:r>
              <a:rPr lang="en-US" sz="1400" dirty="0" smtClean="0"/>
              <a:t>Fair Use/ </a:t>
            </a:r>
            <a:r>
              <a:rPr lang="el-GR" sz="1400" dirty="0"/>
              <a:t>Σύνδεσμος: </a:t>
            </a:r>
            <a:r>
              <a:rPr lang="en-US" sz="1400" dirty="0">
                <a:hlinkClick r:id="rId6"/>
              </a:rPr>
              <a:t>http://</a:t>
            </a:r>
            <a:r>
              <a:rPr lang="en-US" sz="1400" dirty="0" smtClean="0">
                <a:hlinkClick r:id="rId6"/>
              </a:rPr>
              <a:t>andsomeplyers.blogspot.gr/2012/05/caged-bird-club-at-ante-exhibition.html</a:t>
            </a:r>
            <a:r>
              <a:rPr lang="en-US" sz="1400" dirty="0" smtClean="0"/>
              <a:t>  </a:t>
            </a:r>
            <a:r>
              <a:rPr lang="el-GR" sz="1400" dirty="0"/>
              <a:t>/ </a:t>
            </a:r>
            <a:r>
              <a:rPr lang="en-US" sz="1400" dirty="0">
                <a:hlinkClick r:id="rId7"/>
              </a:rPr>
              <a:t>http://andsomeplyers.blogspot.gr</a:t>
            </a:r>
            <a:r>
              <a:rPr lang="en-US" sz="1400" dirty="0" smtClean="0">
                <a:hlinkClick r:id="rId7"/>
              </a:rPr>
              <a:t>/</a:t>
            </a:r>
            <a:endParaRPr lang="en-US" sz="1400" dirty="0" smtClean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r>
              <a:rPr lang="el-GR" sz="1400" dirty="0"/>
              <a:t>Τίτλος: </a:t>
            </a:r>
            <a:r>
              <a:rPr lang="en-US" sz="1400" dirty="0"/>
              <a:t>Seed drill</a:t>
            </a:r>
            <a:r>
              <a:rPr lang="el-GR" sz="1400" dirty="0" smtClean="0"/>
              <a:t>/ </a:t>
            </a:r>
            <a:r>
              <a:rPr lang="el-GR" sz="1400" dirty="0"/>
              <a:t>Δημιουργός: </a:t>
            </a:r>
            <a:r>
              <a:rPr lang="en-US" sz="1400" dirty="0" err="1"/>
              <a:t>Jethro</a:t>
            </a:r>
            <a:r>
              <a:rPr lang="en-US" sz="1400" dirty="0"/>
              <a:t> </a:t>
            </a:r>
            <a:r>
              <a:rPr lang="en-US" sz="1400" dirty="0" err="1"/>
              <a:t>Tull</a:t>
            </a:r>
            <a:r>
              <a:rPr lang="en-US" sz="1400" dirty="0"/>
              <a:t>/ </a:t>
            </a:r>
            <a:r>
              <a:rPr lang="el-GR" sz="1400" dirty="0"/>
              <a:t>Άδεια: </a:t>
            </a:r>
            <a:r>
              <a:rPr lang="en-US" sz="1400" dirty="0"/>
              <a:t>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8"/>
              </a:rPr>
              <a:t>http://en.wikipedia.org/wiki/File:Jethro_Tull_seed_drill_%</a:t>
            </a:r>
            <a:r>
              <a:rPr lang="en-US" sz="1400" dirty="0" smtClean="0">
                <a:hlinkClick r:id="rId8"/>
              </a:rPr>
              <a:t>281762%29.png</a:t>
            </a:r>
            <a:r>
              <a:rPr lang="en-US" sz="1400" dirty="0" smtClean="0"/>
              <a:t> </a:t>
            </a:r>
            <a:r>
              <a:rPr lang="el-GR" sz="1400" dirty="0" smtClean="0"/>
              <a:t>/ </a:t>
            </a:r>
            <a:r>
              <a:rPr lang="en-US" sz="1400" dirty="0"/>
              <a:t>Wikimedia </a:t>
            </a:r>
            <a:r>
              <a:rPr lang="en-US" sz="1400" dirty="0" smtClean="0"/>
              <a:t>Commons</a:t>
            </a:r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r>
              <a:rPr lang="el-GR" sz="1400" dirty="0"/>
              <a:t>Τίτλος: </a:t>
            </a:r>
            <a:r>
              <a:rPr lang="en-US" sz="1400" dirty="0"/>
              <a:t>Portrait of Charles Townshend, 2nd Viscount Townshend (1674-1738)</a:t>
            </a:r>
            <a:r>
              <a:rPr lang="el-GR" sz="1400" dirty="0" smtClean="0"/>
              <a:t>/ </a:t>
            </a:r>
            <a:r>
              <a:rPr lang="el-GR" sz="1400" dirty="0"/>
              <a:t>Δημιουργός: </a:t>
            </a:r>
            <a:r>
              <a:rPr lang="en-US" sz="1400" dirty="0" smtClean="0"/>
              <a:t>Godfrey Kneller/ </a:t>
            </a:r>
            <a:r>
              <a:rPr lang="el-GR" sz="1400" dirty="0"/>
              <a:t>Άδεια: </a:t>
            </a:r>
            <a:r>
              <a:rPr lang="en-US" sz="1400" dirty="0"/>
              <a:t>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9"/>
              </a:rPr>
              <a:t>http://commons.wikimedia.org/wiki/File:Charles_Townshend,_</a:t>
            </a:r>
            <a:r>
              <a:rPr lang="en-US" sz="1400" dirty="0" smtClean="0">
                <a:hlinkClick r:id="rId9"/>
              </a:rPr>
              <a:t>2nd_Viscount_Townshend.png</a:t>
            </a:r>
            <a:r>
              <a:rPr lang="en-US" sz="1400" dirty="0" smtClean="0"/>
              <a:t> </a:t>
            </a:r>
            <a:r>
              <a:rPr lang="el-GR" sz="1400" dirty="0" smtClean="0"/>
              <a:t>/ </a:t>
            </a:r>
            <a:r>
              <a:rPr lang="en-US" sz="1400" dirty="0"/>
              <a:t>Wikimedia </a:t>
            </a:r>
            <a:r>
              <a:rPr lang="en-US" sz="1400" dirty="0" smtClean="0"/>
              <a:t>Commons</a:t>
            </a:r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r>
              <a:rPr lang="el-GR" sz="1400" dirty="0"/>
              <a:t>Τίτλος: </a:t>
            </a:r>
            <a:r>
              <a:rPr lang="en-US" sz="1400" dirty="0"/>
              <a:t>Title page of </a:t>
            </a:r>
            <a:r>
              <a:rPr lang="en-US" sz="1400" i="1" dirty="0"/>
              <a:t>New Atlantis</a:t>
            </a:r>
            <a:r>
              <a:rPr lang="en-US" sz="1400" dirty="0"/>
              <a:t> in the second edition of Francis Bacon's </a:t>
            </a:r>
            <a:r>
              <a:rPr lang="en-US" sz="1400" i="1" dirty="0"/>
              <a:t>Sylva </a:t>
            </a:r>
            <a:r>
              <a:rPr lang="en-US" sz="1400" i="1" dirty="0" err="1"/>
              <a:t>sylvarvm</a:t>
            </a:r>
            <a:r>
              <a:rPr lang="el-GR" sz="1400" dirty="0"/>
              <a:t>/ Δημιουργός: </a:t>
            </a:r>
            <a:r>
              <a:rPr lang="en-US" sz="1400" dirty="0"/>
              <a:t>Francis Bacon/ </a:t>
            </a:r>
            <a:r>
              <a:rPr lang="el-GR" sz="1400" dirty="0"/>
              <a:t>Άδεια: </a:t>
            </a:r>
            <a:r>
              <a:rPr lang="en-US" sz="1400" dirty="0"/>
              <a:t>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10"/>
              </a:rPr>
              <a:t>http://en.wikipedia.org/wiki/File:Bacon_1628_New_Atlantis_title_page_wpreview.png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</a:t>
            </a:r>
            <a:r>
              <a:rPr lang="en-US" sz="1400" dirty="0" smtClean="0"/>
              <a:t>Commons</a:t>
            </a: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 smtClean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 smtClean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l-GR" sz="1400" dirty="0" smtClean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l-GR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l-GR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l-GR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 smtClean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 smtClean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 smtClean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/>
          </a:p>
          <a:p>
            <a:pPr marL="342900" indent="-342900" algn="l">
              <a:spcBef>
                <a:spcPts val="500"/>
              </a:spcBef>
              <a:buFontTx/>
              <a:buAutoNum type="arabicParenR"/>
            </a:pP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7922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873" y="332656"/>
            <a:ext cx="9144000" cy="721493"/>
          </a:xfrm>
        </p:spPr>
        <p:txBody>
          <a:bodyPr>
            <a:noAutofit/>
          </a:bodyPr>
          <a:lstStyle/>
          <a:p>
            <a:pPr algn="ctr"/>
            <a:r>
              <a:rPr lang="el-GR" sz="4000" dirty="0"/>
              <a:t>Σημείωμα Χρήσης Έργων </a:t>
            </a:r>
            <a:r>
              <a:rPr lang="el-GR" sz="4000" dirty="0" smtClean="0"/>
              <a:t>Τρίτων</a:t>
            </a:r>
            <a:r>
              <a:rPr lang="en-US" sz="4000" dirty="0" smtClean="0"/>
              <a:t> 2</a:t>
            </a:r>
            <a:endParaRPr lang="el-GR" sz="4000" dirty="0"/>
          </a:p>
        </p:txBody>
      </p:sp>
      <p:sp>
        <p:nvSpPr>
          <p:cNvPr id="5" name="TextBox 4" descr="Σημείωμα Χρήσης Έργων Τρίτων 2"/>
          <p:cNvSpPr txBox="1"/>
          <p:nvPr/>
        </p:nvSpPr>
        <p:spPr>
          <a:xfrm>
            <a:off x="471675" y="1057823"/>
            <a:ext cx="8136904" cy="4483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Bef>
                <a:spcPts val="500"/>
              </a:spcBef>
              <a:buFont typeface="+mj-lt"/>
              <a:buAutoNum type="arabicParenR" startAt="7"/>
            </a:pPr>
            <a:r>
              <a:rPr lang="el-GR" sz="1400" dirty="0"/>
              <a:t>Τίτλος: </a:t>
            </a:r>
            <a:r>
              <a:rPr lang="en-US" sz="1400" dirty="0"/>
              <a:t>SVG map of Canal du Midi in France</a:t>
            </a:r>
            <a:r>
              <a:rPr lang="el-GR" sz="1400" dirty="0"/>
              <a:t>/ Δημιουργός: </a:t>
            </a:r>
            <a:r>
              <a:rPr lang="en-US" sz="1400" dirty="0"/>
              <a:t>Pinpin/ </a:t>
            </a:r>
            <a:r>
              <a:rPr lang="el-GR" sz="1400" dirty="0"/>
              <a:t>Άδεια: </a:t>
            </a:r>
            <a:r>
              <a:rPr lang="en-US" sz="1400" dirty="0"/>
              <a:t>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3"/>
              </a:rPr>
              <a:t>http://en.wikipedia.org/wiki/File:Canal_du_Midi_map-fr.svg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7"/>
            </a:pPr>
            <a:r>
              <a:rPr lang="el-GR" sz="1400" dirty="0"/>
              <a:t>Τίτλος: </a:t>
            </a:r>
            <a:r>
              <a:rPr lang="fr-FR" sz="1400" dirty="0"/>
              <a:t>Canal du Midi, Toulouse, France</a:t>
            </a:r>
            <a:r>
              <a:rPr lang="el-GR" sz="1400" dirty="0"/>
              <a:t>/ Δημιουργός: </a:t>
            </a:r>
            <a:r>
              <a:rPr lang="en-US" sz="1400" dirty="0" err="1"/>
              <a:t>Radouch</a:t>
            </a:r>
            <a:r>
              <a:rPr lang="en-US" sz="1400" dirty="0"/>
              <a:t>/ </a:t>
            </a:r>
            <a:r>
              <a:rPr lang="el-GR" sz="1400" dirty="0"/>
              <a:t>Άδεια: </a:t>
            </a:r>
            <a:r>
              <a:rPr lang="en-US" sz="1400" dirty="0"/>
              <a:t>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4"/>
              </a:rPr>
              <a:t>http://en.wikipedia.org/wiki/File:Canal_du_midi_toulouse.jpg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7"/>
            </a:pPr>
            <a:r>
              <a:rPr lang="el-GR" sz="1400" dirty="0"/>
              <a:t>Τίτλος: </a:t>
            </a:r>
            <a:r>
              <a:rPr lang="fr-FR" sz="1400" dirty="0" err="1"/>
              <a:t>Mercantilism</a:t>
            </a:r>
            <a:r>
              <a:rPr lang="el-GR" sz="1400" dirty="0"/>
              <a:t>/ Δημιουργός: Άγνωστος</a:t>
            </a:r>
            <a:r>
              <a:rPr lang="en-US" sz="1400" dirty="0"/>
              <a:t>/ </a:t>
            </a:r>
            <a:r>
              <a:rPr lang="el-GR" sz="1400" dirty="0"/>
              <a:t>Άδεια: </a:t>
            </a:r>
            <a:r>
              <a:rPr lang="en-US" sz="1400" dirty="0"/>
              <a:t>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5"/>
              </a:rPr>
              <a:t>https://globalimperialism.wikispaces.com/Mercantilism</a:t>
            </a:r>
            <a:r>
              <a:rPr lang="el-GR" sz="1400" dirty="0"/>
              <a:t> / </a:t>
            </a:r>
            <a:r>
              <a:rPr lang="en-US" sz="1400" dirty="0" err="1"/>
              <a:t>Wikispaces</a:t>
            </a:r>
            <a:endParaRPr lang="en-US" sz="1400" dirty="0"/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7"/>
            </a:pPr>
            <a:r>
              <a:rPr lang="el-GR" sz="1400" dirty="0"/>
              <a:t>Τίτλος: </a:t>
            </a:r>
            <a:r>
              <a:rPr lang="en-US" sz="1400" dirty="0"/>
              <a:t>Topographic map of the United Kingdom</a:t>
            </a:r>
            <a:r>
              <a:rPr lang="el-GR" sz="1400" dirty="0"/>
              <a:t>/ Δημιουργός: </a:t>
            </a:r>
            <a:r>
              <a:rPr lang="en-US" sz="1400" dirty="0"/>
              <a:t>Captain Blood/ </a:t>
            </a:r>
            <a:r>
              <a:rPr lang="el-GR" sz="1400" dirty="0"/>
              <a:t>Άδεια: </a:t>
            </a:r>
            <a:r>
              <a:rPr lang="en-US" sz="1400" dirty="0"/>
              <a:t>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6"/>
              </a:rPr>
              <a:t>http://en.wikipedia.org/wiki/File:Uk_topo_en.jpg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7"/>
            </a:pPr>
            <a:r>
              <a:rPr lang="el-GR" sz="1400" dirty="0"/>
              <a:t>Τίτλος: </a:t>
            </a:r>
            <a:r>
              <a:rPr lang="en-US" sz="1400" dirty="0"/>
              <a:t>Portrait of </a:t>
            </a:r>
            <a:r>
              <a:rPr lang="en-US" sz="1400" dirty="0" err="1"/>
              <a:t>Christiaan</a:t>
            </a:r>
            <a:r>
              <a:rPr lang="en-US" sz="1400" dirty="0"/>
              <a:t> Huygens</a:t>
            </a:r>
            <a:r>
              <a:rPr lang="el-GR" sz="1400" dirty="0"/>
              <a:t>/ Δημιουργός: </a:t>
            </a:r>
            <a:r>
              <a:rPr lang="en-US" sz="1400" dirty="0"/>
              <a:t>Lord Horatio Nelson/ </a:t>
            </a:r>
            <a:r>
              <a:rPr lang="el-GR" sz="1400" dirty="0"/>
              <a:t>Άδεια:</a:t>
            </a:r>
            <a:r>
              <a:rPr lang="en-US" sz="1400" dirty="0"/>
              <a:t> 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7"/>
              </a:rPr>
              <a:t>http://en.wikipedia.org/wiki/File:Christiaan_Huygens.jpg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7"/>
            </a:pPr>
            <a:r>
              <a:rPr lang="el-GR" sz="1400" dirty="0"/>
              <a:t>Τίτλος: </a:t>
            </a:r>
            <a:r>
              <a:rPr lang="en-US" sz="1400" dirty="0"/>
              <a:t>Savery Steam Engine [1698]</a:t>
            </a:r>
            <a:r>
              <a:rPr lang="el-GR" sz="1400" dirty="0"/>
              <a:t>/ Δημιουργός: </a:t>
            </a:r>
            <a:r>
              <a:rPr lang="en-US" sz="1400" dirty="0"/>
              <a:t>Original </a:t>
            </a:r>
            <a:r>
              <a:rPr lang="en-US" sz="1400" dirty="0" err="1"/>
              <a:t>uploader</a:t>
            </a:r>
            <a:r>
              <a:rPr lang="en-US" sz="1400" dirty="0"/>
              <a:t> was </a:t>
            </a:r>
            <a:r>
              <a:rPr lang="en-US" sz="1400" dirty="0" err="1"/>
              <a:t>Wavesmikey</a:t>
            </a:r>
            <a:r>
              <a:rPr lang="en-US" sz="1400" dirty="0"/>
              <a:t>/ </a:t>
            </a:r>
            <a:r>
              <a:rPr lang="el-GR" sz="1400" dirty="0"/>
              <a:t>Άδεια:</a:t>
            </a:r>
            <a:r>
              <a:rPr lang="en-US" sz="1400" dirty="0"/>
              <a:t> 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8"/>
              </a:rPr>
              <a:t>http://en.wikipedia.org/wiki/File:Savery-engine.jpg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7"/>
            </a:pPr>
            <a:r>
              <a:rPr lang="el-GR" sz="1400" dirty="0"/>
              <a:t>Τίτλος: </a:t>
            </a:r>
            <a:r>
              <a:rPr lang="en-US" sz="1400" dirty="0"/>
              <a:t>British physicist and chemist </a:t>
            </a:r>
            <a:r>
              <a:rPr lang="en-US" sz="1400" dirty="0">
                <a:hlinkClick r:id="rId9" tooltip="Robert Boyle"/>
              </a:rPr>
              <a:t>Robert Boyle</a:t>
            </a:r>
            <a:r>
              <a:rPr lang="en-US" sz="1400" dirty="0"/>
              <a:t> (r.) and </a:t>
            </a:r>
            <a:r>
              <a:rPr lang="en-US" sz="1400" dirty="0">
                <a:hlinkClick r:id="rId10" tooltip="Denis Papin"/>
              </a:rPr>
              <a:t>Denis </a:t>
            </a:r>
            <a:r>
              <a:rPr lang="en-US" sz="1400" dirty="0" err="1">
                <a:hlinkClick r:id="rId10" tooltip="Denis Papin"/>
              </a:rPr>
              <a:t>Papin</a:t>
            </a:r>
            <a:r>
              <a:rPr lang="en-US" sz="1400" dirty="0"/>
              <a:t> / </a:t>
            </a:r>
            <a:r>
              <a:rPr lang="el-GR" sz="1400" dirty="0"/>
              <a:t>Άδεια:</a:t>
            </a:r>
            <a:r>
              <a:rPr lang="en-US" sz="1400" dirty="0"/>
              <a:t> 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11"/>
              </a:rPr>
              <a:t>http://en.wikipedia.org/wiki/File:Boyle-Papin-Digester.jpg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7"/>
            </a:pPr>
            <a:r>
              <a:rPr lang="el-GR" sz="1400" dirty="0"/>
              <a:t>Τίτλος: </a:t>
            </a:r>
            <a:r>
              <a:rPr lang="en-US" sz="1400" dirty="0"/>
              <a:t>Thomas </a:t>
            </a:r>
            <a:r>
              <a:rPr lang="en-US" sz="1400" dirty="0" err="1"/>
              <a:t>Newcomen</a:t>
            </a:r>
            <a:r>
              <a:rPr lang="en-US" sz="1400" dirty="0"/>
              <a:t>/ </a:t>
            </a:r>
            <a:r>
              <a:rPr lang="el-GR" sz="1400" dirty="0"/>
              <a:t>Άδεια:</a:t>
            </a:r>
            <a:r>
              <a:rPr lang="en-US" sz="1400" dirty="0"/>
              <a:t> Fair Use/ </a:t>
            </a:r>
            <a:r>
              <a:rPr lang="el-GR" sz="1400" dirty="0"/>
              <a:t>Σύνδεσμος: </a:t>
            </a:r>
            <a:r>
              <a:rPr lang="en-US" sz="1400" dirty="0">
                <a:hlinkClick r:id="rId12"/>
              </a:rPr>
              <a:t>http://neptunesneedle.wikischolars.columbia.edu/Thomas+Newcomen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Neptune’ s Needle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7"/>
            </a:pPr>
            <a:r>
              <a:rPr lang="el-GR" sz="1400" dirty="0"/>
              <a:t>Τίτλος: </a:t>
            </a:r>
            <a:r>
              <a:rPr lang="en-US" sz="1400" dirty="0"/>
              <a:t>A schematic of Watt's steam engine printed in a 1878 book./ </a:t>
            </a:r>
            <a:r>
              <a:rPr lang="el-GR" sz="1400" dirty="0"/>
              <a:t>Άδεια:</a:t>
            </a:r>
            <a:r>
              <a:rPr lang="en-US" sz="1400" dirty="0"/>
              <a:t> 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13"/>
              </a:rPr>
              <a:t>http://en.wikipedia.org/wiki/File:Watt_steam_pumping_engine.JPG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</a:t>
            </a:r>
            <a:r>
              <a:rPr lang="en-US" sz="1400" dirty="0" smtClean="0"/>
              <a:t>Commons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1114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873" y="332656"/>
            <a:ext cx="9144000" cy="721493"/>
          </a:xfrm>
        </p:spPr>
        <p:txBody>
          <a:bodyPr>
            <a:noAutofit/>
          </a:bodyPr>
          <a:lstStyle/>
          <a:p>
            <a:pPr algn="ctr"/>
            <a:r>
              <a:rPr lang="el-GR" sz="4000" dirty="0"/>
              <a:t>Σημείωμα Χρήσης Έργων </a:t>
            </a:r>
            <a:r>
              <a:rPr lang="el-GR" sz="4000" dirty="0" smtClean="0"/>
              <a:t>Τρίτων</a:t>
            </a:r>
            <a:r>
              <a:rPr lang="en-US" sz="4000" dirty="0" smtClean="0"/>
              <a:t> 3 </a:t>
            </a:r>
            <a:endParaRPr lang="el-GR" sz="4000" dirty="0"/>
          </a:p>
        </p:txBody>
      </p:sp>
      <p:sp>
        <p:nvSpPr>
          <p:cNvPr id="5" name="TextBox 4" descr="Σημείωμα Χρήσης Έργων Τρίτων 3"/>
          <p:cNvSpPr txBox="1"/>
          <p:nvPr/>
        </p:nvSpPr>
        <p:spPr>
          <a:xfrm>
            <a:off x="471675" y="1057823"/>
            <a:ext cx="8136904" cy="4506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Bef>
                <a:spcPts val="500"/>
              </a:spcBef>
              <a:buFont typeface="+mj-lt"/>
              <a:buAutoNum type="arabicParenR" startAt="16"/>
            </a:pPr>
            <a:r>
              <a:rPr lang="el-GR" sz="1400" dirty="0"/>
              <a:t>Τίτλος: </a:t>
            </a:r>
            <a:r>
              <a:rPr lang="en-US" sz="1400" dirty="0"/>
              <a:t>Animation showing the operation of a </a:t>
            </a:r>
            <a:r>
              <a:rPr lang="en-US" sz="1400" dirty="0" err="1"/>
              <a:t>Newcomen</a:t>
            </a:r>
            <a:r>
              <a:rPr lang="en-US" sz="1400" dirty="0"/>
              <a:t> atmospheric engine/</a:t>
            </a:r>
            <a:r>
              <a:rPr lang="el-GR" sz="1400" dirty="0"/>
              <a:t>Δημιουργός:</a:t>
            </a:r>
            <a:r>
              <a:rPr lang="en-US" sz="1400" dirty="0" err="1">
                <a:hlinkClick r:id="rId3" tooltip="User:Emoscopes"/>
              </a:rPr>
              <a:t>Emoscopes</a:t>
            </a:r>
            <a:r>
              <a:rPr lang="el-GR" sz="1400" dirty="0"/>
              <a:t>/</a:t>
            </a:r>
            <a:r>
              <a:rPr lang="en-US" sz="1400" dirty="0"/>
              <a:t> </a:t>
            </a:r>
            <a:r>
              <a:rPr lang="el-GR" sz="1400" dirty="0"/>
              <a:t>Άδεια:</a:t>
            </a:r>
            <a:r>
              <a:rPr lang="en-US" sz="1400" dirty="0"/>
              <a:t> 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4"/>
              </a:rPr>
              <a:t>http://en.wikipedia.org/wiki/File:Newcomen_atmospheric_engine_animation.gif</a:t>
            </a:r>
            <a:r>
              <a:rPr lang="en-US" sz="1400" dirty="0"/>
              <a:t> 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16"/>
            </a:pPr>
            <a:r>
              <a:rPr lang="el-GR" sz="1400" dirty="0"/>
              <a:t>Τίτλος: </a:t>
            </a:r>
            <a:r>
              <a:rPr lang="fr-FR" sz="1400" dirty="0" err="1"/>
              <a:t>Figuer</a:t>
            </a:r>
            <a:r>
              <a:rPr lang="fr-FR" sz="1400" dirty="0"/>
              <a:t>, Louis "Merveilles de la science" </a:t>
            </a:r>
            <a:r>
              <a:rPr lang="fr-FR" sz="1400" dirty="0" err="1"/>
              <a:t>Furne</a:t>
            </a:r>
            <a:r>
              <a:rPr lang="fr-FR" sz="1400" dirty="0"/>
              <a:t> Jouvet et Cie, Paris 1868</a:t>
            </a:r>
            <a:r>
              <a:rPr lang="en-US" sz="1400" dirty="0"/>
              <a:t>/ </a:t>
            </a:r>
            <a:r>
              <a:rPr lang="el-GR" sz="1400" dirty="0"/>
              <a:t>Δημιουργός: </a:t>
            </a:r>
            <a:r>
              <a:rPr lang="en-US" sz="1400" dirty="0"/>
              <a:t>Original </a:t>
            </a:r>
            <a:r>
              <a:rPr lang="en-US" sz="1400" dirty="0" err="1"/>
              <a:t>uploader</a:t>
            </a:r>
            <a:r>
              <a:rPr lang="en-US" sz="1400" dirty="0"/>
              <a:t> was </a:t>
            </a:r>
            <a:r>
              <a:rPr lang="en-US" sz="1400" dirty="0">
                <a:hlinkClick r:id="rId5" tooltip="en:User:John of Paris"/>
              </a:rPr>
              <a:t>John of Paris</a:t>
            </a:r>
            <a:r>
              <a:rPr lang="el-GR" sz="1400" dirty="0"/>
              <a:t>/Άδεια: </a:t>
            </a:r>
            <a:r>
              <a:rPr lang="en-US" sz="1400" dirty="0"/>
              <a:t>PD/ </a:t>
            </a:r>
            <a:r>
              <a:rPr lang="el-GR" sz="1400" dirty="0"/>
              <a:t>Σύνδεσμος: </a:t>
            </a:r>
            <a:r>
              <a:rPr lang="en-US" sz="1400" dirty="0"/>
              <a:t>http://en.wikipedia.org/wiki/File:Newcomen_Figuier.jpg 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16"/>
            </a:pPr>
            <a:r>
              <a:rPr lang="el-GR" sz="1400" dirty="0"/>
              <a:t>Τίτλος: </a:t>
            </a:r>
            <a:r>
              <a:rPr lang="en-US" sz="1400" dirty="0"/>
              <a:t>Steam locomotive, running gear./</a:t>
            </a:r>
            <a:r>
              <a:rPr lang="el-GR" sz="1400" dirty="0"/>
              <a:t>Δημιουργός:</a:t>
            </a:r>
            <a:r>
              <a:rPr lang="en-US" sz="1400" dirty="0"/>
              <a:t> Petar Milosevic</a:t>
            </a:r>
            <a:r>
              <a:rPr lang="el-GR" sz="1400" dirty="0"/>
              <a:t>/</a:t>
            </a:r>
            <a:r>
              <a:rPr lang="en-US" sz="1400" dirty="0"/>
              <a:t> </a:t>
            </a:r>
            <a:r>
              <a:rPr lang="el-GR" sz="1400" dirty="0"/>
              <a:t>Άδεια:</a:t>
            </a:r>
            <a:r>
              <a:rPr lang="en-US" sz="1400" dirty="0"/>
              <a:t> 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6"/>
              </a:rPr>
              <a:t>http://en.wikipedia.org/wiki/File:Steam_locomotive_running_gear.jpg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16"/>
            </a:pPr>
            <a:r>
              <a:rPr lang="el-GR" sz="1400" dirty="0"/>
              <a:t>Τίτλος: </a:t>
            </a:r>
            <a:r>
              <a:rPr lang="en-US" sz="1400" dirty="0"/>
              <a:t>taken from the public domain booklet Geodesy for the Layman at </a:t>
            </a:r>
            <a:r>
              <a:rPr lang="en-US" sz="1400" dirty="0">
                <a:hlinkClick r:id="rId7"/>
              </a:rPr>
              <a:t>http://www.ngs.noaa.gov/PUBS_LIB/Geodesy4Layman/TR80003E.HTM#ZZ11</a:t>
            </a:r>
            <a:r>
              <a:rPr lang="en-US" sz="1400" dirty="0"/>
              <a:t>./</a:t>
            </a:r>
            <a:r>
              <a:rPr lang="el-GR" sz="1400" dirty="0"/>
              <a:t>Δημιουργός:</a:t>
            </a:r>
            <a:r>
              <a:rPr lang="en-US" sz="1400" dirty="0"/>
              <a:t> Original </a:t>
            </a:r>
            <a:r>
              <a:rPr lang="en-US" sz="1400" dirty="0" err="1"/>
              <a:t>uploader</a:t>
            </a:r>
            <a:r>
              <a:rPr lang="en-US" sz="1400" dirty="0"/>
              <a:t> was </a:t>
            </a:r>
            <a:r>
              <a:rPr lang="en-US" sz="1400" dirty="0">
                <a:hlinkClick r:id="rId8" tooltip="en:User:The Anome"/>
              </a:rPr>
              <a:t>The </a:t>
            </a:r>
            <a:r>
              <a:rPr lang="en-US" sz="1400" dirty="0" err="1">
                <a:hlinkClick r:id="rId8" tooltip="en:User:The Anome"/>
              </a:rPr>
              <a:t>Anome</a:t>
            </a:r>
            <a:r>
              <a:rPr lang="el-GR" sz="1400" dirty="0"/>
              <a:t>/</a:t>
            </a:r>
            <a:r>
              <a:rPr lang="en-US" sz="1400" dirty="0"/>
              <a:t> </a:t>
            </a:r>
            <a:r>
              <a:rPr lang="el-GR" sz="1400" dirty="0"/>
              <a:t>Άδεια:</a:t>
            </a:r>
            <a:r>
              <a:rPr lang="en-US" sz="1400" dirty="0"/>
              <a:t> 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9"/>
              </a:rPr>
              <a:t>http://commons.wikimedia.org/wiki/File:WORLDWIDE_GEOMETRIC_SATELLITE_TRIANGULATION_NETWORK,_BC-4_CAMERAS.GIF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16"/>
            </a:pPr>
            <a:r>
              <a:rPr lang="el-GR" sz="1400" dirty="0"/>
              <a:t>Τίτλος: </a:t>
            </a:r>
            <a:r>
              <a:rPr lang="en-US" sz="1400" dirty="0"/>
              <a:t>Network Topologies./</a:t>
            </a:r>
            <a:r>
              <a:rPr lang="el-GR" sz="1400" dirty="0"/>
              <a:t>Δημιουργός:</a:t>
            </a:r>
            <a:r>
              <a:rPr lang="en-US" sz="1400" dirty="0"/>
              <a:t> Foobaz</a:t>
            </a:r>
            <a:r>
              <a:rPr lang="el-GR" sz="1400" dirty="0"/>
              <a:t>/</a:t>
            </a:r>
            <a:r>
              <a:rPr lang="en-US" sz="1400" dirty="0"/>
              <a:t> </a:t>
            </a:r>
            <a:r>
              <a:rPr lang="el-GR" sz="1400" dirty="0"/>
              <a:t>Άδεια:</a:t>
            </a:r>
            <a:r>
              <a:rPr lang="en-US" sz="1400" dirty="0"/>
              <a:t> 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10"/>
              </a:rPr>
              <a:t>http://en.wikipedia.org/wiki/File:NetworkTopologies.png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16"/>
            </a:pPr>
            <a:r>
              <a:rPr lang="el-GR" sz="1400" dirty="0"/>
              <a:t>Τίτλος: </a:t>
            </a:r>
            <a:r>
              <a:rPr lang="en-US" sz="1400" dirty="0"/>
              <a:t>John </a:t>
            </a:r>
            <a:r>
              <a:rPr lang="en-US" sz="1400" dirty="0" err="1"/>
              <a:t>Smeaton</a:t>
            </a:r>
            <a:r>
              <a:rPr lang="en-US" sz="1400" dirty="0"/>
              <a:t>/</a:t>
            </a:r>
            <a:r>
              <a:rPr lang="el-GR" sz="1400" dirty="0"/>
              <a:t>Δημιουργός:</a:t>
            </a:r>
            <a:r>
              <a:rPr lang="en-US" sz="1400" dirty="0"/>
              <a:t> User Magnus </a:t>
            </a:r>
            <a:r>
              <a:rPr lang="en-US" sz="1400" dirty="0" err="1"/>
              <a:t>Manske</a:t>
            </a:r>
            <a:r>
              <a:rPr lang="el-GR" sz="1400" dirty="0"/>
              <a:t>/</a:t>
            </a:r>
            <a:r>
              <a:rPr lang="en-US" sz="1400" dirty="0"/>
              <a:t> </a:t>
            </a:r>
            <a:r>
              <a:rPr lang="el-GR" sz="1400" dirty="0"/>
              <a:t>Άδεια:</a:t>
            </a:r>
            <a:r>
              <a:rPr lang="en-US" sz="1400" dirty="0"/>
              <a:t> 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11"/>
              </a:rPr>
              <a:t>http://en.wikipedia.org/wiki/File:John_Smeaton.jpg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</a:t>
            </a:r>
            <a:r>
              <a:rPr lang="en-US" sz="1400" dirty="0" smtClean="0"/>
              <a:t>Commons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612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873" y="332656"/>
            <a:ext cx="9144000" cy="721493"/>
          </a:xfrm>
        </p:spPr>
        <p:txBody>
          <a:bodyPr>
            <a:noAutofit/>
          </a:bodyPr>
          <a:lstStyle/>
          <a:p>
            <a:pPr algn="ctr"/>
            <a:r>
              <a:rPr lang="el-GR" sz="4000" dirty="0"/>
              <a:t>Σημείωμα Χρήσης Έργων </a:t>
            </a:r>
            <a:r>
              <a:rPr lang="el-GR" sz="4000" dirty="0" smtClean="0"/>
              <a:t>Τρίτων</a:t>
            </a:r>
            <a:r>
              <a:rPr lang="en-US" sz="4000" dirty="0" smtClean="0"/>
              <a:t> 4</a:t>
            </a:r>
            <a:endParaRPr lang="el-GR" sz="4000" dirty="0"/>
          </a:p>
        </p:txBody>
      </p:sp>
      <p:sp>
        <p:nvSpPr>
          <p:cNvPr id="5" name="TextBox 4" descr="Σημείωμα Χρήσης Έργων Τρίτων 4"/>
          <p:cNvSpPr txBox="1"/>
          <p:nvPr/>
        </p:nvSpPr>
        <p:spPr>
          <a:xfrm>
            <a:off x="471675" y="1057823"/>
            <a:ext cx="8136904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Bef>
                <a:spcPts val="500"/>
              </a:spcBef>
              <a:buFont typeface="+mj-lt"/>
              <a:buAutoNum type="arabicParenR" startAt="22"/>
            </a:pPr>
            <a:r>
              <a:rPr lang="el-GR" sz="1400" dirty="0"/>
              <a:t>Τίτλος: </a:t>
            </a:r>
            <a:r>
              <a:rPr lang="en-US" sz="1400" dirty="0"/>
              <a:t>Undershot water wheel schematic/ </a:t>
            </a:r>
            <a:r>
              <a:rPr lang="el-GR" sz="1400" dirty="0"/>
              <a:t>Δημιουργός:</a:t>
            </a:r>
            <a:r>
              <a:rPr lang="en-US" sz="1400" dirty="0"/>
              <a:t> Original </a:t>
            </a:r>
            <a:r>
              <a:rPr lang="en-US" sz="1400" dirty="0" err="1"/>
              <a:t>uploader</a:t>
            </a:r>
            <a:r>
              <a:rPr lang="en-US" sz="1400" dirty="0"/>
              <a:t> was </a:t>
            </a:r>
            <a:r>
              <a:rPr lang="en-US" sz="1400" dirty="0" err="1"/>
              <a:t>DanMS</a:t>
            </a:r>
            <a:r>
              <a:rPr lang="en-US" sz="1400" dirty="0"/>
              <a:t> at </a:t>
            </a:r>
            <a:r>
              <a:rPr lang="en-US" sz="1400" dirty="0" err="1"/>
              <a:t>en.Wikipedia</a:t>
            </a:r>
            <a:r>
              <a:rPr lang="en-US" sz="1400" dirty="0"/>
              <a:t> (Original text : Daniel M. Short)</a:t>
            </a:r>
            <a:r>
              <a:rPr lang="el-GR" sz="1400" dirty="0"/>
              <a:t>/</a:t>
            </a:r>
            <a:r>
              <a:rPr lang="en-US" sz="1400" dirty="0"/>
              <a:t> </a:t>
            </a:r>
            <a:r>
              <a:rPr lang="el-GR" sz="1400" dirty="0"/>
              <a:t>Άδεια:</a:t>
            </a:r>
            <a:r>
              <a:rPr lang="en-US" sz="1400" dirty="0"/>
              <a:t> 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3"/>
              </a:rPr>
              <a:t>http://en.wikipedia.org/wiki/File:Undershot_water_wheel_schematic.svg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22"/>
            </a:pPr>
            <a:r>
              <a:rPr lang="el-GR" sz="1400" dirty="0"/>
              <a:t>Τίτλος: </a:t>
            </a:r>
            <a:r>
              <a:rPr lang="en-US" sz="1400" dirty="0"/>
              <a:t>John Kay, Inventor of the Fly Shuttle A.D. 1753" by Ford </a:t>
            </a:r>
            <a:r>
              <a:rPr lang="en-US" sz="1400" dirty="0" err="1"/>
              <a:t>Madox</a:t>
            </a:r>
            <a:r>
              <a:rPr lang="en-US" sz="1400" dirty="0"/>
              <a:t> Brown, a mural at Manchester Town Hall./ </a:t>
            </a:r>
            <a:r>
              <a:rPr lang="el-GR" sz="1400" dirty="0"/>
              <a:t>Δημιουργός:</a:t>
            </a:r>
            <a:r>
              <a:rPr lang="en-US" sz="1400" dirty="0"/>
              <a:t> Manchester City Council. </a:t>
            </a:r>
            <a:r>
              <a:rPr lang="el-GR" sz="1400" dirty="0"/>
              <a:t>/</a:t>
            </a:r>
            <a:r>
              <a:rPr lang="en-US" sz="1400" dirty="0"/>
              <a:t> </a:t>
            </a:r>
            <a:r>
              <a:rPr lang="el-GR" sz="1400" dirty="0"/>
              <a:t>Άδεια:</a:t>
            </a:r>
            <a:r>
              <a:rPr lang="en-US" sz="1400" dirty="0"/>
              <a:t> 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4"/>
              </a:rPr>
              <a:t>http://commons.wikimedia.org/wiki/File:BrownManchesterMuralJohnKay.jpg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22"/>
            </a:pPr>
            <a:r>
              <a:rPr lang="el-GR" sz="1400" dirty="0"/>
              <a:t>Τίτλος: </a:t>
            </a:r>
            <a:r>
              <a:rPr lang="en-US" sz="1400" dirty="0"/>
              <a:t>Shuttle with </a:t>
            </a:r>
            <a:r>
              <a:rPr lang="en-US" sz="1400" dirty="0" err="1"/>
              <a:t>bobin</a:t>
            </a:r>
            <a:r>
              <a:rPr lang="en-US" sz="1400" dirty="0"/>
              <a:t>/ </a:t>
            </a:r>
            <a:r>
              <a:rPr lang="el-GR" sz="1400" dirty="0"/>
              <a:t>Δημιουργός:</a:t>
            </a:r>
            <a:r>
              <a:rPr lang="en-US" sz="1400" dirty="0"/>
              <a:t> Audrius </a:t>
            </a:r>
            <a:r>
              <a:rPr lang="en-US" sz="1400" dirty="0" err="1"/>
              <a:t>Meskauskas</a:t>
            </a:r>
            <a:r>
              <a:rPr lang="en-US" sz="1400" dirty="0"/>
              <a:t> (</a:t>
            </a:r>
            <a:r>
              <a:rPr lang="en-US" sz="1400" dirty="0" err="1">
                <a:hlinkClick r:id="rId5" tooltip="User:Audriusa"/>
              </a:rPr>
              <a:t>Audriusa</a:t>
            </a:r>
            <a:r>
              <a:rPr lang="en-US" sz="1400" dirty="0"/>
              <a:t>)</a:t>
            </a:r>
            <a:r>
              <a:rPr lang="el-GR" sz="1400" dirty="0"/>
              <a:t>/</a:t>
            </a:r>
            <a:r>
              <a:rPr lang="en-US" sz="1400" dirty="0"/>
              <a:t> </a:t>
            </a:r>
            <a:r>
              <a:rPr lang="el-GR" sz="1400" dirty="0"/>
              <a:t>Άδεια:</a:t>
            </a:r>
            <a:r>
              <a:rPr lang="en-US" sz="1400" dirty="0"/>
              <a:t> 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6"/>
              </a:rPr>
              <a:t>http://en.wikipedia.org/wiki/File:Shuttle_with_bobin.jpg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22"/>
            </a:pPr>
            <a:r>
              <a:rPr lang="el-GR" sz="1400" dirty="0"/>
              <a:t>Τίτλος: </a:t>
            </a:r>
            <a:r>
              <a:rPr lang="en-US" sz="1400" dirty="0" err="1"/>
              <a:t>Photochrom</a:t>
            </a:r>
            <a:r>
              <a:rPr lang="en-US" sz="1400" dirty="0"/>
              <a:t> print of an elderly Irish woman at a spinning wheel. Note: This is a posed nostalgia photograph, since the spinning wheel had gone out of use in almost all practical everyday contexts for a half-century or more by the time this picture was taken/ </a:t>
            </a:r>
            <a:r>
              <a:rPr lang="el-GR" sz="1400" dirty="0"/>
              <a:t>Δημιουργός:</a:t>
            </a:r>
            <a:r>
              <a:rPr lang="en-US" sz="1400" dirty="0"/>
              <a:t> Detroit Publishing Co.</a:t>
            </a:r>
            <a:r>
              <a:rPr lang="el-GR" sz="1400" dirty="0"/>
              <a:t>/</a:t>
            </a:r>
            <a:r>
              <a:rPr lang="en-US" sz="1400" dirty="0"/>
              <a:t> </a:t>
            </a:r>
            <a:r>
              <a:rPr lang="el-GR" sz="1400" dirty="0"/>
              <a:t>Άδεια:</a:t>
            </a:r>
            <a:r>
              <a:rPr lang="en-US" sz="1400" dirty="0"/>
              <a:t> 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7"/>
              </a:rPr>
              <a:t>http://en.wikipedia.org/wiki/File:Elderlyspinnera.jpg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22"/>
            </a:pPr>
            <a:r>
              <a:rPr lang="el-GR" sz="1400" dirty="0"/>
              <a:t>Τίτλος: </a:t>
            </a:r>
            <a:r>
              <a:rPr lang="en-US" sz="1400" dirty="0"/>
              <a:t>Traditional loom work by a woman in Konya, Turkey/ </a:t>
            </a:r>
            <a:r>
              <a:rPr lang="el-GR" sz="1400" dirty="0"/>
              <a:t>Δημιουργός:</a:t>
            </a:r>
            <a:r>
              <a:rPr lang="en-US" sz="1400" dirty="0"/>
              <a:t> Randy </a:t>
            </a:r>
            <a:r>
              <a:rPr lang="en-US" sz="1400" dirty="0" err="1"/>
              <a:t>Oostdyk</a:t>
            </a:r>
            <a:r>
              <a:rPr lang="el-GR" sz="1400" dirty="0"/>
              <a:t>/</a:t>
            </a:r>
            <a:r>
              <a:rPr lang="en-US" sz="1400" dirty="0"/>
              <a:t> </a:t>
            </a:r>
            <a:r>
              <a:rPr lang="el-GR" sz="1400" dirty="0"/>
              <a:t>Άδεια:</a:t>
            </a:r>
            <a:r>
              <a:rPr lang="en-US" sz="1400" dirty="0"/>
              <a:t> 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8"/>
              </a:rPr>
              <a:t>http://en.wikipedia.org/wiki/File:Loomwork.jpg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22"/>
            </a:pPr>
            <a:r>
              <a:rPr lang="el-GR" sz="1400" dirty="0"/>
              <a:t>Τίτλος: </a:t>
            </a:r>
            <a:r>
              <a:rPr lang="en-US" sz="1400" dirty="0"/>
              <a:t>Arkwright-water-frame/ </a:t>
            </a:r>
            <a:r>
              <a:rPr lang="el-GR" sz="1400" dirty="0"/>
              <a:t>Δημιουργός:</a:t>
            </a:r>
            <a:r>
              <a:rPr lang="en-US" sz="1400" dirty="0"/>
              <a:t> Chris55</a:t>
            </a:r>
            <a:r>
              <a:rPr lang="el-GR" sz="1400" dirty="0"/>
              <a:t>/</a:t>
            </a:r>
            <a:r>
              <a:rPr lang="en-US" sz="1400" dirty="0"/>
              <a:t> </a:t>
            </a:r>
            <a:r>
              <a:rPr lang="el-GR" sz="1400" dirty="0"/>
              <a:t>Άδεια:</a:t>
            </a:r>
            <a:r>
              <a:rPr lang="en-US" sz="1400" dirty="0"/>
              <a:t> CC BY/ </a:t>
            </a:r>
            <a:r>
              <a:rPr lang="el-GR" sz="1400" dirty="0"/>
              <a:t>Σύνδεσμος: </a:t>
            </a:r>
            <a:r>
              <a:rPr lang="en-US" sz="1400" dirty="0">
                <a:hlinkClick r:id="rId9"/>
              </a:rPr>
              <a:t>http://en.wikipedia.org/wiki/File:Arkwright-water-frame.jpg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22"/>
            </a:pPr>
            <a:r>
              <a:rPr lang="el-GR" sz="1400" dirty="0"/>
              <a:t>Τίτλος: </a:t>
            </a:r>
            <a:r>
              <a:rPr lang="en-US" sz="1400" dirty="0"/>
              <a:t>Portrait of </a:t>
            </a:r>
            <a:r>
              <a:rPr lang="en-US" sz="1400" i="1" dirty="0"/>
              <a:t>Sir </a:t>
            </a:r>
            <a:r>
              <a:rPr lang="en-US" sz="1400" i="1" dirty="0">
                <a:hlinkClick r:id="rId10" tooltip="w:Richard Arkwright"/>
              </a:rPr>
              <a:t>Richard Arkwright</a:t>
            </a:r>
            <a:r>
              <a:rPr lang="en-US" sz="1400" dirty="0"/>
              <a:t>/ </a:t>
            </a:r>
            <a:r>
              <a:rPr lang="el-GR" sz="1400" dirty="0"/>
              <a:t>Δημιουργός:</a:t>
            </a:r>
            <a:r>
              <a:rPr lang="en-US" sz="1400" dirty="0"/>
              <a:t> Mather Brown</a:t>
            </a:r>
            <a:r>
              <a:rPr lang="el-GR" sz="1400" dirty="0"/>
              <a:t>/</a:t>
            </a:r>
            <a:r>
              <a:rPr lang="en-US" sz="1400" dirty="0"/>
              <a:t> </a:t>
            </a:r>
            <a:r>
              <a:rPr lang="el-GR" sz="1400" dirty="0"/>
              <a:t>Άδεια:</a:t>
            </a:r>
            <a:r>
              <a:rPr lang="en-US" sz="1400" dirty="0"/>
              <a:t> 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11"/>
              </a:rPr>
              <a:t>http://en.wikipedia.org/wiki/File:Sir_Richard_Arkwright_by_Mather_Brown_1790.jpeg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</a:t>
            </a:r>
            <a:r>
              <a:rPr lang="en-US" sz="1400" dirty="0" smtClean="0"/>
              <a:t>Commons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22104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873" y="332656"/>
            <a:ext cx="9144000" cy="721493"/>
          </a:xfrm>
        </p:spPr>
        <p:txBody>
          <a:bodyPr>
            <a:noAutofit/>
          </a:bodyPr>
          <a:lstStyle/>
          <a:p>
            <a:pPr algn="ctr"/>
            <a:r>
              <a:rPr lang="el-GR" sz="4000" dirty="0"/>
              <a:t>Σημείωμα Χρήσης Έργων </a:t>
            </a:r>
            <a:r>
              <a:rPr lang="el-GR" sz="4000" dirty="0" smtClean="0"/>
              <a:t>Τρίτων</a:t>
            </a:r>
            <a:r>
              <a:rPr lang="en-US" sz="4000" dirty="0" smtClean="0"/>
              <a:t> 5</a:t>
            </a:r>
            <a:endParaRPr lang="el-GR" sz="4000" dirty="0"/>
          </a:p>
        </p:txBody>
      </p:sp>
      <p:sp>
        <p:nvSpPr>
          <p:cNvPr id="5" name="TextBox 4" descr="Σημείωμα Χρήσης Έργων Τρίτων 5"/>
          <p:cNvSpPr txBox="1"/>
          <p:nvPr/>
        </p:nvSpPr>
        <p:spPr>
          <a:xfrm>
            <a:off x="471675" y="1412776"/>
            <a:ext cx="8136904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Bef>
                <a:spcPts val="500"/>
              </a:spcBef>
              <a:buFont typeface="+mj-lt"/>
              <a:buAutoNum type="arabicParenR" startAt="29"/>
            </a:pPr>
            <a:r>
              <a:rPr lang="el-GR" sz="1400" dirty="0"/>
              <a:t>Τίτλος: </a:t>
            </a:r>
            <a:r>
              <a:rPr lang="en-US" sz="1400" dirty="0"/>
              <a:t>Topographic map of the United Kingdom</a:t>
            </a:r>
            <a:r>
              <a:rPr lang="el-GR" sz="1400" dirty="0"/>
              <a:t>/ Δημιουργός: </a:t>
            </a:r>
            <a:r>
              <a:rPr lang="en-US" sz="1400" dirty="0"/>
              <a:t>Captain Blood/ </a:t>
            </a:r>
            <a:r>
              <a:rPr lang="el-GR" sz="1400" dirty="0"/>
              <a:t>Άδεια: </a:t>
            </a:r>
            <a:r>
              <a:rPr lang="en-US" sz="1400" dirty="0"/>
              <a:t>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3"/>
              </a:rPr>
              <a:t>http://en.wikipedia.org/wiki/File:Uk_topo_en.jpg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29"/>
            </a:pPr>
            <a:r>
              <a:rPr lang="el-GR" sz="1400" dirty="0"/>
              <a:t>Τίτλος: </a:t>
            </a:r>
            <a:r>
              <a:rPr lang="en-US" sz="1400" dirty="0"/>
              <a:t>Location of the </a:t>
            </a:r>
            <a:r>
              <a:rPr lang="en-US" sz="1400" dirty="0" err="1"/>
              <a:t>breastshot</a:t>
            </a:r>
            <a:r>
              <a:rPr lang="en-US" sz="1400" dirty="0"/>
              <a:t> wheel for the 1775 mill</a:t>
            </a:r>
            <a:r>
              <a:rPr lang="el-GR" sz="1400" dirty="0"/>
              <a:t>/ Δημιουργός: </a:t>
            </a:r>
            <a:r>
              <a:rPr lang="en-US" sz="1400" dirty="0"/>
              <a:t>Chevin/ </a:t>
            </a:r>
            <a:r>
              <a:rPr lang="el-GR" sz="1400" dirty="0"/>
              <a:t>Άδεια: </a:t>
            </a:r>
            <a:r>
              <a:rPr lang="en-US" sz="1400" dirty="0"/>
              <a:t>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4"/>
              </a:rPr>
              <a:t>http://en.wikipedia.org/wiki/File:Cromford_1775_wheel.jpg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  <a:endParaRPr lang="el-GR" sz="1400" dirty="0"/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29"/>
            </a:pPr>
            <a:r>
              <a:rPr lang="el-GR" sz="1400" dirty="0"/>
              <a:t>Τίτλος: </a:t>
            </a:r>
            <a:r>
              <a:rPr lang="en-US" sz="1400" dirty="0"/>
              <a:t>The smoke-belching Carron Ironworks c1790</a:t>
            </a:r>
            <a:r>
              <a:rPr lang="el-GR" sz="1400" dirty="0"/>
              <a:t> / Δημιουργός: Άγνωστος</a:t>
            </a:r>
            <a:r>
              <a:rPr lang="en-US" sz="1400" dirty="0"/>
              <a:t>/ </a:t>
            </a:r>
            <a:r>
              <a:rPr lang="el-GR" sz="1400" dirty="0"/>
              <a:t>Άδεια: </a:t>
            </a:r>
            <a:r>
              <a:rPr lang="en-US" sz="1400" dirty="0"/>
              <a:t>Fair Use/ </a:t>
            </a:r>
            <a:r>
              <a:rPr lang="el-GR" sz="1400" dirty="0"/>
              <a:t>Σύνδεσμος: </a:t>
            </a:r>
            <a:r>
              <a:rPr lang="en-US" sz="1400" dirty="0">
                <a:hlinkClick r:id="rId5"/>
              </a:rPr>
              <a:t>http://bonesspottery.co.uk/roj.html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 err="1"/>
              <a:t>Bo’ness</a:t>
            </a:r>
            <a:r>
              <a:rPr lang="en-US" sz="1400" dirty="0"/>
              <a:t> Pottery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29"/>
            </a:pPr>
            <a:r>
              <a:rPr lang="el-GR" sz="1400" dirty="0"/>
              <a:t>Τίτλος: </a:t>
            </a:r>
            <a:r>
              <a:rPr lang="en-US" sz="1400" dirty="0"/>
              <a:t>Arkright Mill, </a:t>
            </a:r>
            <a:r>
              <a:rPr lang="en-US" sz="1400" dirty="0" err="1"/>
              <a:t>Cromford</a:t>
            </a:r>
            <a:r>
              <a:rPr lang="el-GR" sz="1400" dirty="0"/>
              <a:t>/ Δημιουργός: </a:t>
            </a:r>
            <a:r>
              <a:rPr lang="en-US" sz="1400" dirty="0"/>
              <a:t>Gregory </a:t>
            </a:r>
            <a:r>
              <a:rPr lang="en-US" sz="1400" dirty="0" err="1"/>
              <a:t>Deryckère</a:t>
            </a:r>
            <a:r>
              <a:rPr lang="en-US" sz="1400" dirty="0"/>
              <a:t>/ </a:t>
            </a:r>
            <a:r>
              <a:rPr lang="el-GR" sz="1400" dirty="0"/>
              <a:t>Άδεια: </a:t>
            </a:r>
            <a:r>
              <a:rPr lang="en-US" sz="1400" dirty="0"/>
              <a:t>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6"/>
              </a:rPr>
              <a:t>http://en.wikipedia.org/wiki/File:Arkright%27s_Mill_-_Cromford_29-04-06.jpg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29"/>
            </a:pPr>
            <a:r>
              <a:rPr lang="el-GR" sz="1400" dirty="0"/>
              <a:t>Τίτλος: </a:t>
            </a:r>
            <a:r>
              <a:rPr lang="en-US" sz="1400" dirty="0"/>
              <a:t>Capture from Textile Mercury, a paper published by Marsden in Manchester in 1892. </a:t>
            </a:r>
            <a:r>
              <a:rPr lang="el-GR" sz="1400" dirty="0"/>
              <a:t>/ Δημιουργός: Άγνωστος</a:t>
            </a:r>
            <a:r>
              <a:rPr lang="en-US" sz="1400" dirty="0"/>
              <a:t>/ </a:t>
            </a:r>
            <a:r>
              <a:rPr lang="el-GR" sz="1400" dirty="0"/>
              <a:t>Άδεια: </a:t>
            </a:r>
            <a:r>
              <a:rPr lang="en-US" sz="1400" dirty="0"/>
              <a:t>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7"/>
              </a:rPr>
              <a:t>http://commons.wikimedia.org/wiki/File:Jaggers_Cop_tubing_TM.png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29"/>
            </a:pPr>
            <a:r>
              <a:rPr lang="el-GR" sz="1400" dirty="0"/>
              <a:t>Τίτλος: </a:t>
            </a:r>
            <a:r>
              <a:rPr lang="en-US" sz="1400" dirty="0"/>
              <a:t>Children working in a mill in Macon, Georgia</a:t>
            </a:r>
            <a:r>
              <a:rPr lang="el-GR" sz="1400" dirty="0"/>
              <a:t>/ Δημιουργός: </a:t>
            </a:r>
            <a:r>
              <a:rPr lang="en-US" sz="1400" dirty="0"/>
              <a:t>Lewis Hine/ </a:t>
            </a:r>
            <a:r>
              <a:rPr lang="el-GR" sz="1400" dirty="0"/>
              <a:t>Άδεια: </a:t>
            </a:r>
            <a:r>
              <a:rPr lang="en-US" sz="1400" dirty="0"/>
              <a:t>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8"/>
              </a:rPr>
              <a:t>http://en.wikipedia.org/wiki/File:Mill_Children_in_Macon_2.jpg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29"/>
            </a:pPr>
            <a:r>
              <a:rPr lang="el-GR" sz="1400" dirty="0"/>
              <a:t>Τίτλος: </a:t>
            </a:r>
            <a:r>
              <a:rPr lang="en-US" sz="1400" dirty="0"/>
              <a:t>A help wanted ad for child labor in United States in early 20th century</a:t>
            </a:r>
            <a:r>
              <a:rPr lang="el-GR" sz="1400" dirty="0"/>
              <a:t>/ Δημιουργός: </a:t>
            </a:r>
            <a:r>
              <a:rPr lang="en-US" sz="1400" dirty="0" err="1"/>
              <a:t>J.D.Thomas</a:t>
            </a:r>
            <a:r>
              <a:rPr lang="en-US" sz="1400" dirty="0"/>
              <a:t>/ </a:t>
            </a:r>
            <a:r>
              <a:rPr lang="el-GR" sz="1400" dirty="0"/>
              <a:t>Άδεια: </a:t>
            </a:r>
            <a:r>
              <a:rPr lang="en-US" sz="1400" dirty="0"/>
              <a:t>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9"/>
              </a:rPr>
              <a:t>http://commons.wikimedia.org/wiki/File:A_help_wanted_ad_for_child_labor_in_United_States_in_early_20th_century.jpg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</a:t>
            </a:r>
            <a:r>
              <a:rPr lang="en-US" sz="1400" dirty="0" smtClean="0"/>
              <a:t>Commons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9517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873" y="332656"/>
            <a:ext cx="9144000" cy="721493"/>
          </a:xfrm>
        </p:spPr>
        <p:txBody>
          <a:bodyPr>
            <a:noAutofit/>
          </a:bodyPr>
          <a:lstStyle/>
          <a:p>
            <a:pPr algn="ctr"/>
            <a:r>
              <a:rPr lang="el-GR" sz="4000" dirty="0"/>
              <a:t>Σημείωμα Χρήσης Έργων </a:t>
            </a:r>
            <a:r>
              <a:rPr lang="el-GR" sz="4000" dirty="0" smtClean="0"/>
              <a:t>Τρίτων</a:t>
            </a:r>
            <a:r>
              <a:rPr lang="en-US" sz="4000" dirty="0" smtClean="0"/>
              <a:t> 6</a:t>
            </a:r>
            <a:endParaRPr lang="el-GR" sz="4000" dirty="0"/>
          </a:p>
        </p:txBody>
      </p:sp>
      <p:sp>
        <p:nvSpPr>
          <p:cNvPr id="5" name="TextBox 4" descr="Σημείωμα Χρήσης Έργων Τρίτων 6"/>
          <p:cNvSpPr txBox="1"/>
          <p:nvPr/>
        </p:nvSpPr>
        <p:spPr>
          <a:xfrm>
            <a:off x="471675" y="1057823"/>
            <a:ext cx="8136904" cy="5065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Bef>
                <a:spcPts val="500"/>
              </a:spcBef>
              <a:buFont typeface="+mj-lt"/>
              <a:buAutoNum type="arabicParenR" startAt="36"/>
            </a:pPr>
            <a:r>
              <a:rPr lang="el-GR" sz="1400" dirty="0"/>
              <a:t>Τίτλος: </a:t>
            </a:r>
            <a:r>
              <a:rPr lang="en-US" sz="1400" dirty="0"/>
              <a:t>Topographic map of the United Kingdom</a:t>
            </a:r>
            <a:r>
              <a:rPr lang="el-GR" sz="1400" dirty="0"/>
              <a:t>/ Δημιουργός: </a:t>
            </a:r>
            <a:r>
              <a:rPr lang="en-US" sz="1400" dirty="0"/>
              <a:t>Captain Blood/ </a:t>
            </a:r>
            <a:r>
              <a:rPr lang="el-GR" sz="1400" dirty="0"/>
              <a:t>Άδεια: </a:t>
            </a:r>
            <a:r>
              <a:rPr lang="en-US" sz="1400" dirty="0"/>
              <a:t>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3"/>
              </a:rPr>
              <a:t>http://en.wikipedia.org/wiki/File:Uk_topo_en.jpg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36"/>
            </a:pPr>
            <a:r>
              <a:rPr lang="el-GR" sz="1400" dirty="0"/>
              <a:t>Τίτλος: </a:t>
            </a:r>
            <a:r>
              <a:rPr lang="en-US" sz="1400" dirty="0"/>
              <a:t>James Watt </a:t>
            </a:r>
            <a:r>
              <a:rPr lang="en-US" sz="1400" b="1" dirty="0"/>
              <a:t>/ </a:t>
            </a:r>
            <a:r>
              <a:rPr lang="el-GR" sz="1400" dirty="0"/>
              <a:t>Δημιουργός: </a:t>
            </a:r>
            <a:r>
              <a:rPr lang="en-US" sz="1400" dirty="0"/>
              <a:t>Original </a:t>
            </a:r>
            <a:r>
              <a:rPr lang="en-US" sz="1400" dirty="0" err="1"/>
              <a:t>uploader</a:t>
            </a:r>
            <a:r>
              <a:rPr lang="en-US" sz="1400" dirty="0"/>
              <a:t> was </a:t>
            </a:r>
            <a:r>
              <a:rPr lang="en-US" sz="1400" dirty="0">
                <a:hlinkClick r:id="rId4" tooltip="de:User:Dr. Manuel"/>
              </a:rPr>
              <a:t>Dr. Manuel</a:t>
            </a:r>
            <a:r>
              <a:rPr lang="en-US" sz="1400" dirty="0"/>
              <a:t> / </a:t>
            </a:r>
            <a:r>
              <a:rPr lang="el-GR" sz="1400" dirty="0"/>
              <a:t>Άδεια: </a:t>
            </a:r>
            <a:r>
              <a:rPr lang="en-US" sz="1400" dirty="0"/>
              <a:t>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5"/>
              </a:rPr>
              <a:t>http://commons.wikimedia.org/wiki/File:James_Watt_%28Gem%C3%A4lde%29.jpg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36"/>
            </a:pPr>
            <a:r>
              <a:rPr lang="el-GR" sz="1400" dirty="0"/>
              <a:t>Τίτλος: </a:t>
            </a:r>
            <a:r>
              <a:rPr lang="en-US" sz="1400" dirty="0"/>
              <a:t>Maquina vapor Watt ETSIIM</a:t>
            </a:r>
            <a:r>
              <a:rPr lang="en-US" sz="1400" b="1" dirty="0"/>
              <a:t>/ </a:t>
            </a:r>
            <a:r>
              <a:rPr lang="el-GR" sz="1400" dirty="0"/>
              <a:t>Δημιουργός: </a:t>
            </a:r>
            <a:r>
              <a:rPr lang="en-US" sz="1400" dirty="0"/>
              <a:t>Nicolas Perez/ </a:t>
            </a:r>
            <a:r>
              <a:rPr lang="el-GR" sz="1400" dirty="0"/>
              <a:t>Άδεια: </a:t>
            </a:r>
            <a:r>
              <a:rPr lang="en-US" sz="1400" dirty="0"/>
              <a:t>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6"/>
              </a:rPr>
              <a:t>http://en.wikipedia.org/wiki/File:Maquina_vapor_Watt_ETSIIM.jpg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36"/>
            </a:pPr>
            <a:r>
              <a:rPr lang="el-GR" sz="1400" dirty="0"/>
              <a:t>Τίτλος: </a:t>
            </a:r>
            <a:r>
              <a:rPr lang="en-US" sz="1400" dirty="0"/>
              <a:t>Roman Empire</a:t>
            </a:r>
            <a:r>
              <a:rPr lang="en-US" sz="1400" b="1" dirty="0"/>
              <a:t>/ </a:t>
            </a:r>
            <a:r>
              <a:rPr lang="el-GR" sz="1400" dirty="0"/>
              <a:t>Δημιουργός: </a:t>
            </a:r>
            <a:r>
              <a:rPr lang="en-US" sz="1400" dirty="0"/>
              <a:t>Tataryn77/ </a:t>
            </a:r>
            <a:r>
              <a:rPr lang="el-GR" sz="1400" dirty="0"/>
              <a:t>Άδεια: </a:t>
            </a:r>
            <a:r>
              <a:rPr lang="en-US" sz="1400" dirty="0"/>
              <a:t>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7"/>
              </a:rPr>
              <a:t>http://en.wikipedia.org/wiki/File:Roman_Empire_Trajan_117AD.png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36"/>
            </a:pPr>
            <a:r>
              <a:rPr lang="el-GR" sz="1400" dirty="0"/>
              <a:t>Τίτλος: </a:t>
            </a:r>
            <a:r>
              <a:rPr lang="it-IT" sz="1400" dirty="0"/>
              <a:t>Ancient Via </a:t>
            </a:r>
            <a:r>
              <a:rPr lang="it-IT" sz="1400" dirty="0" err="1"/>
              <a:t>Egnatia</a:t>
            </a:r>
            <a:r>
              <a:rPr lang="it-IT" sz="1400" dirty="0"/>
              <a:t> in Kavala</a:t>
            </a:r>
            <a:r>
              <a:rPr lang="en-US" sz="1400" b="1" dirty="0"/>
              <a:t>/ </a:t>
            </a:r>
            <a:r>
              <a:rPr lang="el-GR" sz="1400" dirty="0"/>
              <a:t>Δημιουργός: </a:t>
            </a:r>
            <a:r>
              <a:rPr lang="en-US" sz="1400" dirty="0"/>
              <a:t>Philipp </a:t>
            </a:r>
            <a:r>
              <a:rPr lang="en-US" sz="1400" dirty="0" err="1"/>
              <a:t>Pilhofer</a:t>
            </a:r>
            <a:r>
              <a:rPr lang="en-US" sz="1400" dirty="0"/>
              <a:t>/ </a:t>
            </a:r>
            <a:r>
              <a:rPr lang="el-GR" sz="1400" dirty="0"/>
              <a:t>Άδεια: </a:t>
            </a:r>
            <a:r>
              <a:rPr lang="en-US" sz="1400" dirty="0"/>
              <a:t>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8"/>
              </a:rPr>
              <a:t>http://commons.wikimedia.org/wiki/File:Kavala_egnatia_2.JPG</a:t>
            </a:r>
            <a:r>
              <a:rPr lang="en-US" sz="1400" dirty="0"/>
              <a:t> 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36"/>
            </a:pPr>
            <a:r>
              <a:rPr lang="el-GR" sz="1400" dirty="0"/>
              <a:t>Τίτλος: </a:t>
            </a:r>
            <a:r>
              <a:rPr lang="it-IT" sz="1400" dirty="0"/>
              <a:t>Aqueduct of Segovia </a:t>
            </a:r>
            <a:r>
              <a:rPr lang="en-US" sz="1400" b="1" dirty="0"/>
              <a:t>/ </a:t>
            </a:r>
            <a:r>
              <a:rPr lang="el-GR" sz="1400" dirty="0"/>
              <a:t>Δημιουργός: </a:t>
            </a:r>
            <a:r>
              <a:rPr lang="en-US" sz="1400" dirty="0"/>
              <a:t>Bernard Gagnon/ </a:t>
            </a:r>
            <a:r>
              <a:rPr lang="el-GR" sz="1400" dirty="0"/>
              <a:t>Άδεια: </a:t>
            </a:r>
            <a:r>
              <a:rPr lang="en-US" sz="1400" dirty="0"/>
              <a:t>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9"/>
              </a:rPr>
              <a:t>http://en.wikipedia.org/wiki/File:Aqueduct_of_Segovia_08.jpg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36"/>
            </a:pPr>
            <a:r>
              <a:rPr lang="el-GR" sz="1400" dirty="0"/>
              <a:t>Τίτλος: </a:t>
            </a:r>
            <a:r>
              <a:rPr lang="it-IT" sz="1400" dirty="0"/>
              <a:t>Archimedes </a:t>
            </a:r>
            <a:r>
              <a:rPr lang="it-IT" sz="1400" dirty="0" err="1"/>
              <a:t>lever</a:t>
            </a:r>
            <a:r>
              <a:rPr lang="en-US" sz="1400" b="1" dirty="0"/>
              <a:t>/ </a:t>
            </a:r>
            <a:r>
              <a:rPr lang="el-GR" sz="1400" dirty="0"/>
              <a:t>Δημιουργός: </a:t>
            </a:r>
            <a:r>
              <a:rPr lang="en-US" sz="1400" dirty="0"/>
              <a:t>Mechanics Magazine/ </a:t>
            </a:r>
            <a:r>
              <a:rPr lang="el-GR" sz="1400" dirty="0"/>
              <a:t>Άδεια:</a:t>
            </a:r>
            <a:r>
              <a:rPr lang="en-US" sz="1400" dirty="0"/>
              <a:t> 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10"/>
              </a:rPr>
              <a:t>http://commons.wikimedia.org/wiki/File:Archimedes_lever_%28Small%29.jpg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36"/>
            </a:pPr>
            <a:r>
              <a:rPr lang="el-GR" sz="1400" dirty="0"/>
              <a:t>Τίτλος: </a:t>
            </a:r>
            <a:r>
              <a:rPr lang="en-US" sz="1400" dirty="0"/>
              <a:t>Archimedes Heat Ray conceptual diagram</a:t>
            </a:r>
            <a:r>
              <a:rPr lang="en-US" sz="1400" b="1" dirty="0"/>
              <a:t>/ </a:t>
            </a:r>
            <a:r>
              <a:rPr lang="el-GR" sz="1400" dirty="0"/>
              <a:t>Δημιουργός: </a:t>
            </a:r>
            <a:r>
              <a:rPr lang="en-US" sz="1400" dirty="0"/>
              <a:t>Finnrind (original); Pbroks13 (talk) (redraw)/ </a:t>
            </a:r>
            <a:r>
              <a:rPr lang="el-GR" sz="1400" dirty="0"/>
              <a:t>Άδεια:</a:t>
            </a:r>
            <a:r>
              <a:rPr lang="en-US" sz="1400" dirty="0"/>
              <a:t> 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11"/>
              </a:rPr>
              <a:t>http://en.wikipedia.org/wiki/File:Archimedes_Heat_Ray_conceptual_diagram.svg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</a:t>
            </a:r>
            <a:r>
              <a:rPr lang="en-US" sz="1400" dirty="0" smtClean="0"/>
              <a:t>Commons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6398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873" y="332656"/>
            <a:ext cx="9144000" cy="721493"/>
          </a:xfrm>
        </p:spPr>
        <p:txBody>
          <a:bodyPr>
            <a:noAutofit/>
          </a:bodyPr>
          <a:lstStyle/>
          <a:p>
            <a:pPr algn="ctr"/>
            <a:r>
              <a:rPr lang="el-GR" sz="4000" dirty="0"/>
              <a:t>Σημείωμα Χρήσης Έργων </a:t>
            </a:r>
            <a:r>
              <a:rPr lang="el-GR" sz="4000" dirty="0" smtClean="0"/>
              <a:t>Τρίτων</a:t>
            </a:r>
            <a:r>
              <a:rPr lang="en-US" sz="4000" dirty="0" smtClean="0"/>
              <a:t> 7</a:t>
            </a:r>
            <a:endParaRPr lang="el-GR" sz="4000" dirty="0"/>
          </a:p>
        </p:txBody>
      </p:sp>
      <p:sp>
        <p:nvSpPr>
          <p:cNvPr id="5" name="TextBox 4" descr="Σημείωμα Χρήσης Έργων Τρίτων 7"/>
          <p:cNvSpPr txBox="1"/>
          <p:nvPr/>
        </p:nvSpPr>
        <p:spPr>
          <a:xfrm>
            <a:off x="539552" y="1412776"/>
            <a:ext cx="8136904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Bef>
                <a:spcPts val="500"/>
              </a:spcBef>
              <a:buFont typeface="+mj-lt"/>
              <a:buAutoNum type="arabicParenR" startAt="44"/>
            </a:pPr>
            <a:r>
              <a:rPr lang="el-GR" sz="1400" dirty="0"/>
              <a:t>Τίτλος: </a:t>
            </a:r>
            <a:r>
              <a:rPr lang="en-US" sz="1400" dirty="0"/>
              <a:t>Hanging Gardens of Babylon</a:t>
            </a:r>
            <a:r>
              <a:rPr lang="en-US" sz="1400" b="1" dirty="0"/>
              <a:t>/ </a:t>
            </a:r>
            <a:r>
              <a:rPr lang="el-GR" sz="1400" dirty="0"/>
              <a:t>Δημιουργός: </a:t>
            </a:r>
            <a:r>
              <a:rPr lang="en-US" sz="1400" dirty="0"/>
              <a:t>Rex/ </a:t>
            </a:r>
            <a:r>
              <a:rPr lang="el-GR" sz="1400" dirty="0"/>
              <a:t>Άδεια:</a:t>
            </a:r>
            <a:r>
              <a:rPr lang="en-US" sz="1400" dirty="0"/>
              <a:t> 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3"/>
              </a:rPr>
              <a:t>http://en.wikipedia.org/wiki/File:Hanging_Gardens_of_Babylon.jpg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44"/>
            </a:pPr>
            <a:r>
              <a:rPr lang="el-GR" sz="1400" dirty="0"/>
              <a:t>Τίτλος: </a:t>
            </a:r>
            <a:r>
              <a:rPr lang="en-US" sz="1400" dirty="0"/>
              <a:t>Colossus of Rhodes</a:t>
            </a:r>
            <a:r>
              <a:rPr lang="en-US" sz="1400" b="1" dirty="0"/>
              <a:t>/ </a:t>
            </a:r>
            <a:r>
              <a:rPr lang="el-GR" sz="1400" dirty="0"/>
              <a:t>Δημιουργός: </a:t>
            </a:r>
            <a:r>
              <a:rPr lang="en-US" sz="1400" dirty="0"/>
              <a:t>Marten van </a:t>
            </a:r>
            <a:r>
              <a:rPr lang="en-US" sz="1400" dirty="0" err="1"/>
              <a:t>Heemskerck</a:t>
            </a:r>
            <a:r>
              <a:rPr lang="en-US" sz="1400" dirty="0"/>
              <a:t>/ </a:t>
            </a:r>
            <a:r>
              <a:rPr lang="el-GR" sz="1400" dirty="0"/>
              <a:t>Άδεια:</a:t>
            </a:r>
            <a:r>
              <a:rPr lang="en-US" sz="1400" dirty="0"/>
              <a:t> 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4"/>
              </a:rPr>
              <a:t>http://en.wikipedia.org/wiki/File:Colossus_of_Rhodes.jpg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44"/>
            </a:pPr>
            <a:r>
              <a:rPr lang="el-GR" sz="1400" dirty="0"/>
              <a:t>Τίτλος: </a:t>
            </a:r>
            <a:r>
              <a:rPr lang="fr-FR" sz="1400" dirty="0"/>
              <a:t>Clepsydre de </a:t>
            </a:r>
            <a:r>
              <a:rPr lang="fr-FR" sz="1400" dirty="0" err="1"/>
              <a:t>Ctésibius</a:t>
            </a:r>
            <a:r>
              <a:rPr lang="fr-FR" sz="1400" dirty="0"/>
              <a:t> restituée par Perrault</a:t>
            </a:r>
            <a:r>
              <a:rPr lang="en-US" sz="1400" b="1" dirty="0"/>
              <a:t>/ </a:t>
            </a:r>
            <a:r>
              <a:rPr lang="el-GR" sz="1400" dirty="0"/>
              <a:t>Δημιουργός: </a:t>
            </a:r>
            <a:r>
              <a:rPr lang="en-US" sz="1400" dirty="0"/>
              <a:t>Francois </a:t>
            </a:r>
            <a:r>
              <a:rPr lang="en-US" sz="1400" dirty="0" err="1"/>
              <a:t>Arago</a:t>
            </a:r>
            <a:r>
              <a:rPr lang="en-US" sz="1400" dirty="0"/>
              <a:t>/ </a:t>
            </a:r>
            <a:r>
              <a:rPr lang="el-GR" sz="1400" dirty="0"/>
              <a:t>Άδεια:</a:t>
            </a:r>
            <a:r>
              <a:rPr lang="en-US" sz="1400" dirty="0"/>
              <a:t> 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5"/>
              </a:rPr>
              <a:t>http://en.wikipedia.org/wiki/File:ARAGO_Francois_Astronomie_Populaire_T1_page_0067_Fig16-17.jpg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44"/>
            </a:pPr>
            <a:r>
              <a:rPr lang="el-GR" sz="1400" dirty="0"/>
              <a:t>Τίτλος: </a:t>
            </a:r>
            <a:r>
              <a:rPr lang="fr-FR" sz="1400" dirty="0"/>
              <a:t>Torre </a:t>
            </a:r>
            <a:r>
              <a:rPr lang="fr-FR" sz="1400" dirty="0" err="1"/>
              <a:t>dels</a:t>
            </a:r>
            <a:r>
              <a:rPr lang="fr-FR" sz="1400" dirty="0"/>
              <a:t> Vents d'</a:t>
            </a:r>
            <a:r>
              <a:rPr lang="fr-FR" sz="1400" dirty="0" err="1"/>
              <a:t>Atenes</a:t>
            </a:r>
            <a:r>
              <a:rPr lang="en-US" sz="1400" b="1" dirty="0"/>
              <a:t>/ </a:t>
            </a:r>
            <a:r>
              <a:rPr lang="el-GR" sz="1400" dirty="0"/>
              <a:t>Δημιουργός: </a:t>
            </a:r>
            <a:r>
              <a:rPr lang="en-US" sz="1400" dirty="0"/>
              <a:t>Joanbanjo/ </a:t>
            </a:r>
            <a:r>
              <a:rPr lang="el-GR" sz="1400" dirty="0"/>
              <a:t>Άδεια:</a:t>
            </a:r>
            <a:r>
              <a:rPr lang="en-US" sz="1400" dirty="0"/>
              <a:t> 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6"/>
              </a:rPr>
              <a:t>http://en.wikipedia.org/wiki/File:Torre_dels_Vents_d%27Atenes.JPG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44"/>
            </a:pPr>
            <a:r>
              <a:rPr lang="el-GR" sz="1400" dirty="0"/>
              <a:t>Τίτλος: </a:t>
            </a:r>
            <a:r>
              <a:rPr lang="it-IT" sz="1400" dirty="0"/>
              <a:t>Ostian Insula; Domus di Giove e Ganimede</a:t>
            </a:r>
            <a:r>
              <a:rPr lang="en-US" sz="1400" b="1" dirty="0"/>
              <a:t>/ </a:t>
            </a:r>
            <a:r>
              <a:rPr lang="el-GR" sz="1400" dirty="0"/>
              <a:t>Δημιουργός: </a:t>
            </a:r>
            <a:r>
              <a:rPr lang="en-US" sz="1400" dirty="0" err="1"/>
              <a:t>Nashvilleneighbor</a:t>
            </a:r>
            <a:r>
              <a:rPr lang="en-US" sz="1400" dirty="0"/>
              <a:t>/ </a:t>
            </a:r>
            <a:r>
              <a:rPr lang="el-GR" sz="1400" dirty="0"/>
              <a:t>Άδεια:</a:t>
            </a:r>
            <a:r>
              <a:rPr lang="en-US" sz="1400" dirty="0"/>
              <a:t> 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7"/>
              </a:rPr>
              <a:t>http://en.wikipedia.org/wiki/File:OstianInsula.JPG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44"/>
            </a:pPr>
            <a:r>
              <a:rPr lang="el-GR" sz="1400" dirty="0"/>
              <a:t>Τίτλος: </a:t>
            </a:r>
            <a:r>
              <a:rPr lang="it-IT" sz="1400" dirty="0"/>
              <a:t>Domus romana </a:t>
            </a:r>
            <a:r>
              <a:rPr lang="it-IT" sz="1400" dirty="0" err="1"/>
              <a:t>Vector</a:t>
            </a:r>
            <a:r>
              <a:rPr lang="en-US" sz="1400" b="1" dirty="0"/>
              <a:t>/ </a:t>
            </a:r>
            <a:r>
              <a:rPr lang="el-GR" sz="1400" dirty="0"/>
              <a:t>Δημιουργός: </a:t>
            </a:r>
            <a:r>
              <a:rPr lang="en-US" sz="1400" dirty="0"/>
              <a:t>PureCore/ </a:t>
            </a:r>
            <a:r>
              <a:rPr lang="el-GR" sz="1400" dirty="0"/>
              <a:t>Άδεια:</a:t>
            </a:r>
            <a:r>
              <a:rPr lang="en-US" sz="1400" dirty="0"/>
              <a:t> CC BY SA/ </a:t>
            </a:r>
            <a:r>
              <a:rPr lang="el-GR" sz="1400" dirty="0"/>
              <a:t>Σύνδεσμος: </a:t>
            </a:r>
            <a:r>
              <a:rPr lang="en-US" sz="1400" dirty="0">
                <a:hlinkClick r:id="rId8"/>
              </a:rPr>
              <a:t>http://commons.wikimedia.org/wiki/File:Domus_romana_Vector001.svg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  <a:p>
            <a:pPr marL="342900" indent="-342900" algn="l">
              <a:spcBef>
                <a:spcPts val="500"/>
              </a:spcBef>
              <a:buFont typeface="+mj-lt"/>
              <a:buAutoNum type="arabicParenR" startAt="44"/>
            </a:pPr>
            <a:r>
              <a:rPr lang="el-GR" sz="1400" dirty="0"/>
              <a:t>Τίτλος: </a:t>
            </a:r>
            <a:r>
              <a:rPr lang="en-US" sz="1400" dirty="0"/>
              <a:t>Artistic Rendering of the Library of Alexandria, based on some archaeological evidence</a:t>
            </a:r>
            <a:r>
              <a:rPr lang="en-US" sz="1400" b="1" dirty="0"/>
              <a:t>/ </a:t>
            </a:r>
            <a:r>
              <a:rPr lang="el-GR" sz="1400" dirty="0"/>
              <a:t>Δημιουργός: </a:t>
            </a:r>
            <a:r>
              <a:rPr lang="en-US" sz="1400" dirty="0"/>
              <a:t>O. Von </a:t>
            </a:r>
            <a:r>
              <a:rPr lang="en-US" sz="1400" dirty="0" err="1"/>
              <a:t>Corven</a:t>
            </a:r>
            <a:r>
              <a:rPr lang="en-US" sz="1400" dirty="0"/>
              <a:t>/ </a:t>
            </a:r>
            <a:r>
              <a:rPr lang="el-GR" sz="1400" dirty="0"/>
              <a:t>Άδεια:</a:t>
            </a:r>
            <a:r>
              <a:rPr lang="en-US" sz="1400" dirty="0"/>
              <a:t> PD/ </a:t>
            </a:r>
            <a:r>
              <a:rPr lang="el-GR" sz="1400" dirty="0"/>
              <a:t>Σύνδεσμος: </a:t>
            </a:r>
            <a:r>
              <a:rPr lang="en-US" sz="1400" dirty="0">
                <a:hlinkClick r:id="rId9"/>
              </a:rPr>
              <a:t>http://en.wikipedia.org/wiki/File:Ancientlibraryalex.jpg</a:t>
            </a:r>
            <a:r>
              <a:rPr lang="en-US" sz="1400" dirty="0"/>
              <a:t> </a:t>
            </a:r>
            <a:r>
              <a:rPr lang="el-GR" sz="1400" dirty="0"/>
              <a:t>/ </a:t>
            </a:r>
            <a:r>
              <a:rPr lang="en-US" sz="1400" dirty="0"/>
              <a:t>Wikimedia Commons</a:t>
            </a:r>
          </a:p>
        </p:txBody>
      </p:sp>
    </p:spTree>
    <p:extLst>
      <p:ext uri="{BB962C8B-B14F-4D97-AF65-F5344CB8AC3E}">
        <p14:creationId xmlns:p14="http://schemas.microsoft.com/office/powerpoint/2010/main" val="390044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325760"/>
            <a:ext cx="6781800" cy="870992"/>
          </a:xfrm>
        </p:spPr>
        <p:txBody>
          <a:bodyPr/>
          <a:lstStyle/>
          <a:p>
            <a:r>
              <a:rPr lang="el-GR" sz="4400" dirty="0"/>
              <a:t>Περιεχόμενα  </a:t>
            </a:r>
            <a:r>
              <a:rPr lang="el-GR" sz="4400" dirty="0" smtClean="0"/>
              <a:t>ενότητας</a:t>
            </a:r>
            <a:r>
              <a:rPr lang="en-US" sz="4400" dirty="0" smtClean="0"/>
              <a:t> 3</a:t>
            </a:r>
            <a:r>
              <a:rPr lang="el-GR" sz="4400" dirty="0" smtClean="0"/>
              <a:t>/3</a:t>
            </a:r>
            <a:r>
              <a:rPr lang="en-US" sz="4400" dirty="0" smtClean="0"/>
              <a:t> 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543800" cy="50405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 smtClean="0"/>
              <a:t>Στην </a:t>
            </a:r>
            <a:r>
              <a:rPr lang="el-GR" altLang="el-GR" sz="2000" dirty="0"/>
              <a:t>κοιλιά του </a:t>
            </a:r>
            <a:r>
              <a:rPr lang="el-GR" altLang="el-GR" sz="2000" dirty="0" smtClean="0"/>
              <a:t>κήτους</a:t>
            </a:r>
            <a:endParaRPr lang="en-US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 smtClean="0"/>
              <a:t>Aπό </a:t>
            </a:r>
            <a:r>
              <a:rPr lang="el-GR" altLang="el-GR" sz="2000" dirty="0"/>
              <a:t>το </a:t>
            </a:r>
            <a:r>
              <a:rPr lang="el-GR" altLang="el-GR" sz="2000" dirty="0" err="1"/>
              <a:t>Εργο-στάσιο</a:t>
            </a:r>
            <a:r>
              <a:rPr lang="el-GR" altLang="el-GR" sz="2000" dirty="0"/>
              <a:t> στη Μηχανή που κινείται 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Aπό το </a:t>
            </a:r>
            <a:r>
              <a:rPr lang="el-GR" altLang="el-GR" sz="2000" dirty="0" err="1"/>
              <a:t>Εργο-στάσιο</a:t>
            </a:r>
            <a:r>
              <a:rPr lang="el-GR" altLang="el-GR" sz="2000" dirty="0"/>
              <a:t> στη Μηχανή που κινείται 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Πολιτικές τεχνολογίες: Ενοποίηση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Χάραξη – αναγκαστική προσμέτρηση της διαφοράς</a:t>
            </a:r>
            <a:br>
              <a:rPr lang="el-GR" altLang="el-GR" sz="2000" dirty="0"/>
            </a:br>
            <a:r>
              <a:rPr lang="el-GR" altLang="el-GR" sz="2000" dirty="0"/>
              <a:t>Η μηχανή του ατμού. Η προτεραιότητα του </a:t>
            </a:r>
            <a:r>
              <a:rPr lang="el-GR" altLang="el-GR" sz="2000" dirty="0" smtClean="0"/>
              <a:t>δικτύου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Τεχνολογίες της </a:t>
            </a:r>
            <a:r>
              <a:rPr lang="el-GR" altLang="el-GR" sz="2000" dirty="0" smtClean="0"/>
              <a:t>κρίσης: Προσαύξηση </a:t>
            </a:r>
            <a:r>
              <a:rPr lang="el-GR" altLang="el-GR" sz="2000" dirty="0"/>
              <a:t>της ισχύος και των διαθέσιμων πόρων </a:t>
            </a:r>
            <a:r>
              <a:rPr lang="el-GR" altLang="el-GR" sz="2000" dirty="0" smtClean="0"/>
              <a:t>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Προσαύξηση της ισχύος και των διαθέσιμων πόρων 2</a:t>
            </a:r>
            <a:endParaRPr lang="el-GR" altLang="el-GR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Τεχνολογίες μέτρησης και </a:t>
            </a:r>
            <a:r>
              <a:rPr lang="el-GR" altLang="el-GR" sz="2000" dirty="0" smtClean="0"/>
              <a:t>συγκερασμού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Τεχνολογίες διανομής </a:t>
            </a:r>
            <a:endParaRPr lang="el-GR" altLang="el-GR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altLang="el-GR" sz="2000" dirty="0"/>
              <a:t>Συλλογή, αποθήκευση, ταξινόμηση </a:t>
            </a:r>
            <a:br>
              <a:rPr lang="el-GR" altLang="el-GR" sz="2000" dirty="0"/>
            </a:br>
            <a:r>
              <a:rPr lang="el-GR" altLang="el-GR" dirty="0"/>
              <a:t/>
            </a:r>
            <a:br>
              <a:rPr lang="el-GR" altLang="el-GR" dirty="0"/>
            </a:br>
            <a:r>
              <a:rPr lang="el-GR" altLang="el-GR" dirty="0"/>
              <a:t/>
            </a:r>
            <a:br>
              <a:rPr lang="el-GR" altLang="el-G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921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556792"/>
            <a:ext cx="7704856" cy="5488632"/>
          </a:xfrm>
        </p:spPr>
        <p:txBody>
          <a:bodyPr/>
          <a:lstStyle/>
          <a:p>
            <a:r>
              <a:rPr lang="el-G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Από την Ύστερη Αρχαιότητα στη Βιομηχανική Επανάσταση</a:t>
            </a:r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858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1339"/>
            <a:ext cx="8280400" cy="1341437"/>
          </a:xfrm>
        </p:spPr>
        <p:txBody>
          <a:bodyPr/>
          <a:lstStyle/>
          <a:p>
            <a:pPr eaLnBrk="1" hangingPunct="1"/>
            <a:r>
              <a:rPr lang="el-GR" altLang="el-GR" sz="4000" dirty="0" smtClean="0"/>
              <a:t>Προς τη Βιομηχανική επανάσταση. </a:t>
            </a:r>
            <a:r>
              <a:rPr lang="el-GR" altLang="el-GR" sz="2800" dirty="0" smtClean="0"/>
              <a:t>Περιφράξεις</a:t>
            </a:r>
          </a:p>
        </p:txBody>
      </p:sp>
      <p:pic>
        <p:nvPicPr>
          <p:cNvPr id="17412" name="Picture 6" descr="Σχέδιο:Υποθετικό σκίτσο μεσαιωνικού κτήματος/ιδιοκτησίας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415187"/>
            <a:ext cx="2879799" cy="41757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2120" y="5590981"/>
            <a:ext cx="2735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1) Υποθετικό σκίτσο μεσαιωνικού κτήματος/ιδιοκτησίας</a:t>
            </a:r>
            <a:endParaRPr lang="en-US" sz="1200" dirty="0" smtClean="0"/>
          </a:p>
        </p:txBody>
      </p:sp>
      <p:pic>
        <p:nvPicPr>
          <p:cNvPr id="17413" name="Picture 7" descr="Γράφημα που αναπαριστά την αθξητική πορεία των περιφράξεων/ιδιωτικοποιήσεων γης στην Αγγλία κατά την περίοδο 1500-1914&#10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80728"/>
            <a:ext cx="2143125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28678" y="1578168"/>
            <a:ext cx="22078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2) Γράφημα που αναπαριστά την α</a:t>
            </a:r>
            <a:r>
              <a:rPr lang="el-GR" sz="1200" dirty="0"/>
              <a:t>υ</a:t>
            </a:r>
            <a:r>
              <a:rPr lang="el-GR" sz="1200" dirty="0" smtClean="0"/>
              <a:t>ξητική πορεία των περιφράξεων/ιδιωτικοποιήσεων γης στην Αγγλία κατά την περίοδο 1500-1914</a:t>
            </a:r>
            <a:endParaRPr lang="en-US" sz="1200" dirty="0"/>
          </a:p>
        </p:txBody>
      </p:sp>
      <p:pic>
        <p:nvPicPr>
          <p:cNvPr id="8193" name="Picture 1" descr="Εικόνα:Έργο που αναφέρεται στην αντίσταση των χωρικών του μεσαίωνα έναντι της ιδιωτικοποίησης των κοινών γαιών&#10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758" y="3211587"/>
            <a:ext cx="2357375" cy="28817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48264" y="4149080"/>
            <a:ext cx="2088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3) Έργο που αναφέρεται στην αντίσταση των χωρικών του μεσαίωνα έναντι της ιδιωτικοποίησης των κοινών γαιών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322374"/>
            <a:ext cx="6781800" cy="936030"/>
          </a:xfrm>
        </p:spPr>
        <p:txBody>
          <a:bodyPr/>
          <a:lstStyle/>
          <a:p>
            <a:pPr eaLnBrk="1" hangingPunct="1"/>
            <a:r>
              <a:rPr lang="el-GR" altLang="el-GR" sz="3600" dirty="0" smtClean="0"/>
              <a:t>Αγροτικές βιοτεχνολογίες 1</a:t>
            </a:r>
          </a:p>
        </p:txBody>
      </p:sp>
      <p:pic>
        <p:nvPicPr>
          <p:cNvPr id="9218" name="Picture 2" descr="Σχέδιο:Μηχανικός σπορέας του Jethro Tull, 1731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72816"/>
            <a:ext cx="2666207" cy="36516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1134095" y="5517232"/>
            <a:ext cx="320531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200" dirty="0" smtClean="0"/>
              <a:t>4) </a:t>
            </a:r>
            <a:r>
              <a:rPr lang="el-GR" altLang="el-GR" sz="1200" dirty="0" smtClean="0"/>
              <a:t>Μηχανικός </a:t>
            </a:r>
            <a:r>
              <a:rPr lang="el-GR" altLang="el-GR" sz="1200" dirty="0"/>
              <a:t>σπορέας του </a:t>
            </a:r>
            <a:r>
              <a:rPr lang="en-US" altLang="el-GR" sz="1200" dirty="0" err="1" smtClean="0"/>
              <a:t>Jethro</a:t>
            </a:r>
            <a:r>
              <a:rPr lang="en-US" altLang="el-GR" sz="1200" dirty="0" smtClean="0"/>
              <a:t> </a:t>
            </a:r>
            <a:r>
              <a:rPr lang="en-US" altLang="el-GR" sz="1200" dirty="0" err="1"/>
              <a:t>Tull</a:t>
            </a:r>
            <a:r>
              <a:rPr lang="en-US" altLang="el-GR" sz="1200" dirty="0"/>
              <a:t>, </a:t>
            </a:r>
            <a:r>
              <a:rPr lang="en-US" altLang="el-GR" sz="1200" dirty="0" smtClean="0"/>
              <a:t>17</a:t>
            </a:r>
            <a:r>
              <a:rPr lang="el-GR" altLang="el-GR" sz="1200" dirty="0" smtClean="0"/>
              <a:t>3</a:t>
            </a:r>
            <a:r>
              <a:rPr lang="en-US" altLang="el-GR" sz="1200" dirty="0" smtClean="0"/>
              <a:t>1</a:t>
            </a:r>
          </a:p>
        </p:txBody>
      </p:sp>
      <p:pic>
        <p:nvPicPr>
          <p:cNvPr id="18438" name="Picture 9" descr="Εικόνα:Charles Townshend (1674 – 1738) &#10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767" y="2302743"/>
            <a:ext cx="2095500" cy="263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8439" name="Text Box 10"/>
          <p:cNvSpPr txBox="1">
            <a:spLocks noChangeArrowheads="1"/>
          </p:cNvSpPr>
          <p:nvPr/>
        </p:nvSpPr>
        <p:spPr bwMode="auto">
          <a:xfrm>
            <a:off x="5224365" y="5101272"/>
            <a:ext cx="273630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200" dirty="0" smtClean="0"/>
              <a:t>5) </a:t>
            </a:r>
            <a:r>
              <a:rPr lang="el-GR" altLang="el-GR" sz="1200" dirty="0" err="1" smtClean="0"/>
              <a:t>Charles</a:t>
            </a:r>
            <a:r>
              <a:rPr lang="el-GR" altLang="el-GR" sz="1200" dirty="0" smtClean="0"/>
              <a:t> </a:t>
            </a:r>
            <a:r>
              <a:rPr lang="el-GR" altLang="el-GR" sz="1200" dirty="0"/>
              <a:t>Townshend</a:t>
            </a:r>
            <a:r>
              <a:rPr lang="el-GR" altLang="el-GR" sz="1200" b="1" dirty="0"/>
              <a:t> </a:t>
            </a:r>
            <a:r>
              <a:rPr lang="el-GR" altLang="el-GR" sz="1200" dirty="0"/>
              <a:t>(1674 – 1738) </a:t>
            </a:r>
            <a:endParaRPr lang="en-US" altLang="el-G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19252" y="692696"/>
            <a:ext cx="6781800" cy="592088"/>
          </a:xfrm>
        </p:spPr>
        <p:txBody>
          <a:bodyPr/>
          <a:lstStyle/>
          <a:p>
            <a:pPr eaLnBrk="1" hangingPunct="1"/>
            <a:r>
              <a:rPr lang="el-GR" altLang="el-GR" sz="4000" dirty="0" smtClean="0"/>
              <a:t>Αγροτικές βιοτεχνολογίες 2</a:t>
            </a:r>
          </a:p>
        </p:txBody>
      </p:sp>
      <p:sp>
        <p:nvSpPr>
          <p:cNvPr id="19460" name="Text Box 7"/>
          <p:cNvSpPr txBox="1">
            <a:spLocks noChangeArrowheads="1"/>
          </p:cNvSpPr>
          <p:nvPr/>
        </p:nvSpPr>
        <p:spPr bwMode="auto">
          <a:xfrm>
            <a:off x="719252" y="2503969"/>
            <a:ext cx="337879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dirty="0"/>
              <a:t>Robert </a:t>
            </a:r>
            <a:r>
              <a:rPr lang="en-US" altLang="el-GR" dirty="0" err="1"/>
              <a:t>Bakewell</a:t>
            </a:r>
            <a:r>
              <a:rPr lang="en-US" altLang="el-GR" dirty="0"/>
              <a:t>, 1725-1795</a:t>
            </a:r>
            <a:endParaRPr lang="el-GR" altLang="el-GR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2998693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1200" dirty="0" smtClean="0"/>
          </a:p>
          <a:p>
            <a:r>
              <a:rPr lang="el-GR" sz="1200" dirty="0" smtClean="0">
                <a:hlinkClick r:id="rId2"/>
              </a:rPr>
              <a:t>Ακολουθήστε το σύνδεσμο για να δείτε τις φωτογραφίες</a:t>
            </a:r>
            <a:endParaRPr lang="en-US" sz="1200" dirty="0"/>
          </a:p>
        </p:txBody>
      </p:sp>
      <p:sp>
        <p:nvSpPr>
          <p:cNvPr id="19461" name="TextBox 3"/>
          <p:cNvSpPr txBox="1">
            <a:spLocks noChangeArrowheads="1"/>
          </p:cNvSpPr>
          <p:nvPr/>
        </p:nvSpPr>
        <p:spPr bwMode="auto">
          <a:xfrm>
            <a:off x="5230805" y="2515759"/>
            <a:ext cx="3527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l-GR" altLang="el-GR" dirty="0"/>
              <a:t>Το πρόβατο </a:t>
            </a:r>
            <a:r>
              <a:rPr lang="en-US" altLang="el-GR" dirty="0"/>
              <a:t>New Leicester</a:t>
            </a:r>
            <a:endParaRPr lang="el-GR" altLang="el-GR" dirty="0"/>
          </a:p>
        </p:txBody>
      </p:sp>
      <p:sp>
        <p:nvSpPr>
          <p:cNvPr id="2" name="TextBox 1"/>
          <p:cNvSpPr txBox="1"/>
          <p:nvPr/>
        </p:nvSpPr>
        <p:spPr>
          <a:xfrm>
            <a:off x="4628558" y="3183359"/>
            <a:ext cx="41358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hlinkClick r:id="rId3"/>
              </a:rPr>
              <a:t>Ακολουθήστε το σύνδεσμο για να δείτε τις φωτογραφίες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1805</TotalTime>
  <Words>2480</Words>
  <Application>Microsoft Office PowerPoint</Application>
  <PresentationFormat>On-screen Show (4:3)</PresentationFormat>
  <Paragraphs>254</Paragraphs>
  <Slides>46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Arial</vt:lpstr>
      <vt:lpstr>Calibri</vt:lpstr>
      <vt:lpstr>Impact</vt:lpstr>
      <vt:lpstr>Times New Roman</vt:lpstr>
      <vt:lpstr>Wingdings</vt:lpstr>
      <vt:lpstr>NewsPrint</vt:lpstr>
      <vt:lpstr>Θεωρία και Ιστορία της Τεχνολογίας</vt:lpstr>
      <vt:lpstr>Σκοποί  ενότητας</vt:lpstr>
      <vt:lpstr>Περιεχόμενα  ενότητας 1/3</vt:lpstr>
      <vt:lpstr>Περιεχόμενα  ενότητας 2/3 </vt:lpstr>
      <vt:lpstr>Περιεχόμενα  ενότητας 3/3 </vt:lpstr>
      <vt:lpstr>Από την Ύστερη Αρχαιότητα στη Βιομηχανική Επανάσταση   </vt:lpstr>
      <vt:lpstr>Προς τη Βιομηχανική επανάσταση. Περιφράξεις</vt:lpstr>
      <vt:lpstr>Αγροτικές βιοτεχνολογίες 1</vt:lpstr>
      <vt:lpstr>Αγροτικές βιοτεχνολογίες 2</vt:lpstr>
      <vt:lpstr>Νέες πολιτικές πάνω στην επιστήμη και στην τεχνολογία  H βρετανική οπτική</vt:lpstr>
      <vt:lpstr> Η γαλλική οπτική</vt:lpstr>
      <vt:lpstr>Τα διαφορετικά συστήματα: Μερκαντιλισμός και Φιλελευθερισμός</vt:lpstr>
      <vt:lpstr>Οι διαφορετικές πολιτικές πάνω στη τεχνολογία</vt:lpstr>
      <vt:lpstr>Το ανάγλυφο της Βρετανίας Γεωμορφολογικά φτωχή ή πλούσια περιοχή;</vt:lpstr>
      <vt:lpstr>Προς τη Βιομηχανική επανάσταση.  Η πορεία προς τη μηχανή του ατμού 1</vt:lpstr>
      <vt:lpstr>Προς τη Βιομηχανική επανάσταση.  Η πορεία προς τη μηχανή του ατμού 2</vt:lpstr>
      <vt:lpstr> Η μηχανή του ατμού</vt:lpstr>
      <vt:lpstr>Η μηχανή του ατμού. Η προτεραιότητα του δικτύου</vt:lpstr>
      <vt:lpstr>Προς τη Βιομηχανική επανάσταση.  Η λογική του δικτύου</vt:lpstr>
      <vt:lpstr>Μικρές μετατροπές – μεγάλες αναδιατάξεις 1</vt:lpstr>
      <vt:lpstr>Μικρές μετατροπές – μεγάλες αναδιατάξεις 2</vt:lpstr>
      <vt:lpstr>Μικρές μετατροπές – μεγάλες αναδιατάξεις 3</vt:lpstr>
      <vt:lpstr>Μικρές μετατροπές – μεγάλες αναδιατάξεις 4</vt:lpstr>
      <vt:lpstr>To πρωτο-εργοστάσιο 1</vt:lpstr>
      <vt:lpstr>To πρωτο-εργοστάσιο 2</vt:lpstr>
      <vt:lpstr>Προς τη Βιομηχανική επανάσταση.  Η νέα ‘εποχή του σιδήρου’</vt:lpstr>
      <vt:lpstr>Στην κοιλιά του κήτους</vt:lpstr>
      <vt:lpstr>Προς τη Βιομηχανική επανάσταση.  Aπό το Εργο-στάσιο στη Μηχανή που κινείται 1</vt:lpstr>
      <vt:lpstr> Aπό το Εργο-στάσιο στη Μηχανή που κινείται 2</vt:lpstr>
      <vt:lpstr>Πολιτικές τεχνολογίες  Ενοποίηση</vt:lpstr>
      <vt:lpstr> Χάραξη – αναγκαστική προσμέτρηση της διαφοράς</vt:lpstr>
      <vt:lpstr>Τεχνολογίες της κρίσης  Προσαύξηση της ισχύος και των διαθέσιμων πόρων 1</vt:lpstr>
      <vt:lpstr>Τεχνολογίες της κρίσης  Προσαύξηση της ισχύος και των διαθέσιμων πόρων 2</vt:lpstr>
      <vt:lpstr>Τεχνολογίες μέτρησης και συγκερασμού </vt:lpstr>
      <vt:lpstr>Τεχνολογίες διανομής  </vt:lpstr>
      <vt:lpstr> Συλλογή, αποθήκευση, ταξινόμηση </vt:lpstr>
      <vt:lpstr>Τέλος Ενότητας</vt:lpstr>
      <vt:lpstr>Χρηματοδότηση</vt:lpstr>
      <vt:lpstr>Σημείωμα Αδειοδότησης</vt:lpstr>
      <vt:lpstr>Σημείωμα Χρήσης Έργων Τρίτων 1</vt:lpstr>
      <vt:lpstr>Σημείωμα Χρήσης Έργων Τρίτων 2</vt:lpstr>
      <vt:lpstr>Σημείωμα Χρήσης Έργων Τρίτων 3 </vt:lpstr>
      <vt:lpstr>Σημείωμα Χρήσης Έργων Τρίτων 4</vt:lpstr>
      <vt:lpstr>Σημείωμα Χρήσης Έργων Τρίτων 5</vt:lpstr>
      <vt:lpstr>Σημείωμα Χρήσης Έργων Τρίτων 6</vt:lpstr>
      <vt:lpstr>Σημείωμα Χρήσης Έργων Τρίτων 7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Θεωρία και Ιστορία της Τεχνολογίας</dc:title>
  <dc:subject>Ιστορία</dc:subject>
  <dc:creator>Δημήτρης Μπιλάλης</dc:creator>
  <cp:keywords>Ελληνιστική εποχή, Ρωμαϊκά χρόνια, Αναγέννηση, Επιστημονική Επανάσταση , Βιομηχανική Επανάσταση</cp:keywords>
  <cp:lastModifiedBy>trinitrick</cp:lastModifiedBy>
  <cp:revision>179</cp:revision>
  <dcterms:created xsi:type="dcterms:W3CDTF">2012-03-05T10:35:30Z</dcterms:created>
  <dcterms:modified xsi:type="dcterms:W3CDTF">2014-11-27T22:13:40Z</dcterms:modified>
</cp:coreProperties>
</file>