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7" r:id="rId3"/>
    <p:sldId id="258" r:id="rId4"/>
    <p:sldId id="32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25"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Pet" initials="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3300"/>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5C097-04B7-44E1-9968-25C5DB2563B3}" type="datetimeFigureOut">
              <a:rPr lang="el-GR" smtClean="0"/>
              <a:pPr/>
              <a:t>12/12/2013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EBB63-910B-484B-BBB9-ECB9018BB688}" type="slidenum">
              <a:rPr lang="el-GR" smtClean="0"/>
              <a:pPr/>
              <a:t>‹#›</a:t>
            </a:fld>
            <a:endParaRPr lang="el-GR"/>
          </a:p>
        </p:txBody>
      </p:sp>
    </p:spTree>
    <p:extLst>
      <p:ext uri="{BB962C8B-B14F-4D97-AF65-F5344CB8AC3E}">
        <p14:creationId xmlns:p14="http://schemas.microsoft.com/office/powerpoint/2010/main" val="361663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54D8BBA-E385-44AB-875E-30FB8133A108}"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385456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DC27ACE-FA03-481B-A944-F1F9C7A6C06F}"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62404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D626B94-859F-45E2-B6D8-3F4AFDAAC21C}"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5576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9CF0188-CD73-4327-92F5-0C2ACE29070A}"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94741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CC11A5-92E4-41C3-A138-80175CE53EEE}"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274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B3F53F2-A09B-4F33-86D2-2171A68C2F17}" type="datetime1">
              <a:rPr lang="el-GR" smtClean="0"/>
              <a:t>12/12/2013</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5526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2AC4CEF-F073-49D3-932D-0B9F3A7A3387}" type="datetime1">
              <a:rPr lang="el-GR" smtClean="0"/>
              <a:t>12/12/2013</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365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400F522-D308-4C46-9631-85DCDE932B3B}" type="datetime1">
              <a:rPr lang="el-GR" smtClean="0"/>
              <a:t>12/12/2013</a:t>
            </a:fld>
            <a:endParaRPr lang="el-GR"/>
          </a:p>
        </p:txBody>
      </p:sp>
      <p:sp>
        <p:nvSpPr>
          <p:cNvPr id="8" name="Θέση υποσέλιδου 7"/>
          <p:cNvSpPr>
            <a:spLocks noGrp="1"/>
          </p:cNvSpPr>
          <p:nvPr>
            <p:ph type="ftr" sz="quarter" idx="11"/>
          </p:nvPr>
        </p:nvSpPr>
        <p:spPr/>
        <p:txBody>
          <a:bodyPr/>
          <a:lstStyle/>
          <a:p>
            <a:r>
              <a:rPr lang="el-GR" smtClean="0"/>
              <a:t>Αρχιτεκτονική και Μέθοδοι Σχεδίασης</a:t>
            </a:r>
            <a:endParaRPr lang="el-GR"/>
          </a:p>
        </p:txBody>
      </p:sp>
      <p:sp>
        <p:nvSpPr>
          <p:cNvPr id="9" name="Θέση αριθμού διαφάνειας 8"/>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7466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D64D696-4110-4762-B606-4FBA003638FA}" type="datetime1">
              <a:rPr lang="el-GR" smtClean="0"/>
              <a:t>12/12/2013</a:t>
            </a:fld>
            <a:endParaRPr lang="el-GR"/>
          </a:p>
        </p:txBody>
      </p:sp>
      <p:sp>
        <p:nvSpPr>
          <p:cNvPr id="4" name="Θέση υποσέλιδου 3"/>
          <p:cNvSpPr>
            <a:spLocks noGrp="1"/>
          </p:cNvSpPr>
          <p:nvPr>
            <p:ph type="ftr" sz="quarter" idx="11"/>
          </p:nvPr>
        </p:nvSpPr>
        <p:spPr/>
        <p:txBody>
          <a:bodyPr/>
          <a:lstStyle/>
          <a:p>
            <a:r>
              <a:rPr lang="el-GR" smtClean="0"/>
              <a:t>Αρχιτεκτονική και Μέθοδοι Σχεδίασης</a:t>
            </a:r>
            <a:endParaRPr lang="el-GR"/>
          </a:p>
        </p:txBody>
      </p:sp>
      <p:sp>
        <p:nvSpPr>
          <p:cNvPr id="5" name="Θέση αριθμού διαφάνειας 4"/>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7782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9B8A22E-252A-4435-8A91-0FD7DD753584}" type="datetime1">
              <a:rPr lang="el-GR" smtClean="0"/>
              <a:t>12/12/2013</a:t>
            </a:fld>
            <a:endParaRPr lang="el-GR"/>
          </a:p>
        </p:txBody>
      </p:sp>
      <p:sp>
        <p:nvSpPr>
          <p:cNvPr id="3" name="Θέση υποσέλιδου 2"/>
          <p:cNvSpPr>
            <a:spLocks noGrp="1"/>
          </p:cNvSpPr>
          <p:nvPr>
            <p:ph type="ftr" sz="quarter" idx="11"/>
          </p:nvPr>
        </p:nvSpPr>
        <p:spPr/>
        <p:txBody>
          <a:bodyPr/>
          <a:lstStyle/>
          <a:p>
            <a:r>
              <a:rPr lang="el-GR" smtClean="0"/>
              <a:t>Αρχιτεκτονική και Μέθοδοι Σχεδίασης</a:t>
            </a:r>
            <a:endParaRPr lang="el-GR"/>
          </a:p>
        </p:txBody>
      </p:sp>
      <p:sp>
        <p:nvSpPr>
          <p:cNvPr id="4" name="Θέση αριθμού διαφάνειας 3"/>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1676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6BB1BFB-F172-4C6C-AD0E-487A054C8E7F}" type="datetime1">
              <a:rPr lang="el-GR" smtClean="0"/>
              <a:t>12/12/2013</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43708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C1213E7-D3A6-48AC-AE05-509EA4E0676C}" type="datetime1">
              <a:rPr lang="el-GR" smtClean="0"/>
              <a:t>12/12/2013</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89536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8960F-44CE-484C-879C-8FD0FE5CB10F}" type="datetime1">
              <a:rPr lang="el-GR" smtClean="0"/>
              <a:t>12/12/2013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3E41E-24DC-44E5-A242-12538B377EB6}" type="slidenum">
              <a:rPr lang="el-GR" smtClean="0"/>
              <a:pPr/>
              <a:t>‹#›</a:t>
            </a:fld>
            <a:endParaRPr lang="el-GR"/>
          </a:p>
        </p:txBody>
      </p:sp>
    </p:spTree>
    <p:extLst>
      <p:ext uri="{BB962C8B-B14F-4D97-AF65-F5344CB8AC3E}">
        <p14:creationId xmlns:p14="http://schemas.microsoft.com/office/powerpoint/2010/main" val="421620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nc-nd/3.0/deed.el"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9.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 Target="slide5.xml"/><Relationship Id="rId5" Type="http://schemas.microsoft.com/office/2007/relationships/hdphoto" Target="../media/hdphoto8.wdp"/><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2.wdp"/><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jpeg"/><Relationship Id="rId1" Type="http://schemas.openxmlformats.org/officeDocument/2006/relationships/slideLayout" Target="../slideLayouts/slideLayout4.xml"/><Relationship Id="rId5" Type="http://schemas.microsoft.com/office/2007/relationships/hdphoto" Target="../media/hdphoto12.wdp"/><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jpeg"/><Relationship Id="rId1" Type="http://schemas.openxmlformats.org/officeDocument/2006/relationships/slideLayout" Target="../slideLayouts/slideLayout4.xml"/><Relationship Id="rId5" Type="http://schemas.microsoft.com/office/2007/relationships/hdphoto" Target="../media/hdphoto14.wdp"/><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7.xml"/><Relationship Id="rId4" Type="http://schemas.microsoft.com/office/2007/relationships/hdphoto" Target="../media/hdphoto15.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8.xml"/><Relationship Id="rId6" Type="http://schemas.microsoft.com/office/2007/relationships/hdphoto" Target="../media/hdphoto2.wdp"/><Relationship Id="rId5" Type="http://schemas.openxmlformats.org/officeDocument/2006/relationships/image" Target="../media/image7.jpeg"/><Relationship Id="rId4" Type="http://schemas.openxmlformats.org/officeDocument/2006/relationships/slide" Target="slide5.xml"/></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nc-nd/3.0/deed.el" TargetMode="Externa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tags" Target="../tags/tag7.xml"/><Relationship Id="rId7" Type="http://schemas.openxmlformats.org/officeDocument/2006/relationships/slide" Target="slide16.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slide" Target="slide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
        <p:nvSpPr>
          <p:cNvPr id="2" name="Τίτλος 1"/>
          <p:cNvSpPr>
            <a:spLocks noGrp="1"/>
          </p:cNvSpPr>
          <p:nvPr>
            <p:ph type="ctrTitle"/>
          </p:nvPr>
        </p:nvSpPr>
        <p:spPr>
          <a:xfrm>
            <a:off x="755576" y="1628801"/>
            <a:ext cx="7628012" cy="936103"/>
          </a:xfrm>
        </p:spPr>
        <p:txBody>
          <a:bodyPr>
            <a:noAutofit/>
          </a:bodyPr>
          <a:lstStyle/>
          <a:p>
            <a:r>
              <a:rPr lang="el-GR" b="1" dirty="0" smtClean="0">
                <a:solidFill>
                  <a:prstClr val="black"/>
                </a:solidFill>
              </a:rPr>
              <a:t>Ενσωματωμένα Συστήματα</a:t>
            </a:r>
            <a:endParaRPr lang="el-GR" dirty="0"/>
          </a:p>
        </p:txBody>
      </p:sp>
      <p:sp>
        <p:nvSpPr>
          <p:cNvPr id="3" name="Θέση περιεχομένου 1"/>
          <p:cNvSpPr>
            <a:spLocks noGrp="1"/>
          </p:cNvSpPr>
          <p:nvPr>
            <p:ph type="subTitle" idx="1"/>
          </p:nvPr>
        </p:nvSpPr>
        <p:spPr>
          <a:xfrm>
            <a:off x="395536" y="2564904"/>
            <a:ext cx="8352928" cy="3092946"/>
          </a:xfrm>
        </p:spPr>
        <p:txBody>
          <a:bodyPr>
            <a:normAutofit fontScale="92500" lnSpcReduction="10000"/>
          </a:bodyPr>
          <a:lstStyle/>
          <a:p>
            <a:pPr lvl="0">
              <a:lnSpc>
                <a:spcPct val="110000"/>
              </a:lnSpc>
              <a:spcBef>
                <a:spcPts val="0"/>
              </a:spcBef>
              <a:defRPr/>
            </a:pPr>
            <a:r>
              <a:rPr lang="el-GR" sz="3000" b="1" dirty="0">
                <a:solidFill>
                  <a:prstClr val="black"/>
                </a:solidFill>
                <a:cs typeface="Arial" charset="0"/>
              </a:rPr>
              <a:t>Ενότητα </a:t>
            </a:r>
            <a:r>
              <a:rPr lang="en-US" sz="3000" b="1" dirty="0">
                <a:solidFill>
                  <a:prstClr val="black"/>
                </a:solidFill>
                <a:cs typeface="Arial" charset="0"/>
              </a:rPr>
              <a:t>1</a:t>
            </a:r>
            <a:r>
              <a:rPr lang="en-US" sz="3000" b="1" dirty="0" smtClean="0">
                <a:solidFill>
                  <a:prstClr val="black"/>
                </a:solidFill>
                <a:cs typeface="Arial" charset="0"/>
              </a:rPr>
              <a:t>:</a:t>
            </a:r>
            <a:r>
              <a:rPr lang="el-GR" sz="3000" b="1" dirty="0" smtClean="0">
                <a:solidFill>
                  <a:prstClr val="black"/>
                </a:solidFill>
                <a:cs typeface="Arial" charset="0"/>
              </a:rPr>
              <a:t>  </a:t>
            </a:r>
            <a:r>
              <a:rPr lang="el-GR" sz="3000" dirty="0" smtClean="0">
                <a:solidFill>
                  <a:prstClr val="black"/>
                </a:solidFill>
                <a:cs typeface="Arial" charset="0"/>
              </a:rPr>
              <a:t>Αρχιτεκτονική Ενσωματωμένων </a:t>
            </a:r>
          </a:p>
          <a:p>
            <a:pPr>
              <a:lnSpc>
                <a:spcPct val="110000"/>
              </a:lnSpc>
              <a:spcBef>
                <a:spcPts val="0"/>
              </a:spcBef>
              <a:spcAft>
                <a:spcPts val="1200"/>
              </a:spcAft>
              <a:defRPr/>
            </a:pPr>
            <a:r>
              <a:rPr lang="el-GR" sz="3000" dirty="0" smtClean="0">
                <a:solidFill>
                  <a:prstClr val="black"/>
                </a:solidFill>
                <a:cs typeface="Arial" charset="0"/>
              </a:rPr>
              <a:t>Συστημάτων και Μέθοδοι Σχεδίασης</a:t>
            </a:r>
            <a:r>
              <a:rPr lang="en-US" sz="3000" dirty="0" smtClean="0">
                <a:solidFill>
                  <a:prstClr val="black"/>
                </a:solidFill>
                <a:cs typeface="Arial" charset="0"/>
              </a:rPr>
              <a:t>.</a:t>
            </a:r>
            <a:endParaRPr lang="el-GR" sz="3000" dirty="0">
              <a:solidFill>
                <a:prstClr val="black"/>
              </a:solidFill>
              <a:cs typeface="Arial" charset="0"/>
            </a:endParaRPr>
          </a:p>
          <a:p>
            <a:pPr lvl="0">
              <a:lnSpc>
                <a:spcPct val="110000"/>
              </a:lnSpc>
              <a:spcBef>
                <a:spcPts val="0"/>
              </a:spcBef>
              <a:defRPr/>
            </a:pPr>
            <a:r>
              <a:rPr lang="el-GR" sz="3000" dirty="0" smtClean="0">
                <a:solidFill>
                  <a:prstClr val="black"/>
                </a:solidFill>
                <a:cs typeface="Arial" charset="0"/>
              </a:rPr>
              <a:t>Διδάσκων</a:t>
            </a:r>
            <a:r>
              <a:rPr lang="el-GR" sz="3000" dirty="0">
                <a:solidFill>
                  <a:prstClr val="black"/>
                </a:solidFill>
                <a:cs typeface="Arial" charset="0"/>
              </a:rPr>
              <a:t>: </a:t>
            </a:r>
            <a:r>
              <a:rPr lang="el-GR" sz="3000" dirty="0" smtClean="0">
                <a:solidFill>
                  <a:prstClr val="black"/>
                </a:solidFill>
                <a:cs typeface="Arial" charset="0"/>
              </a:rPr>
              <a:t>Νικόλαος Χ </a:t>
            </a:r>
            <a:r>
              <a:rPr lang="el-GR" sz="3000" dirty="0" err="1" smtClean="0">
                <a:solidFill>
                  <a:prstClr val="black"/>
                </a:solidFill>
                <a:cs typeface="Arial" charset="0"/>
              </a:rPr>
              <a:t>Πετρέλλης</a:t>
            </a:r>
            <a:r>
              <a:rPr lang="el-GR" sz="3000" dirty="0" smtClean="0">
                <a:solidFill>
                  <a:prstClr val="black"/>
                </a:solidFill>
                <a:cs typeface="Arial" charset="0"/>
              </a:rPr>
              <a:t>,</a:t>
            </a:r>
          </a:p>
          <a:p>
            <a:pPr lvl="0">
              <a:lnSpc>
                <a:spcPct val="110000"/>
              </a:lnSpc>
              <a:spcBef>
                <a:spcPts val="0"/>
              </a:spcBef>
              <a:spcAft>
                <a:spcPts val="1200"/>
              </a:spcAft>
              <a:defRPr/>
            </a:pPr>
            <a:r>
              <a:rPr lang="el-GR" sz="3000" dirty="0" smtClean="0">
                <a:solidFill>
                  <a:prstClr val="black"/>
                </a:solidFill>
                <a:cs typeface="Arial" charset="0"/>
              </a:rPr>
              <a:t>Επίκουρος Καθηγητής</a:t>
            </a:r>
            <a:r>
              <a:rPr lang="el-GR" sz="3000" dirty="0">
                <a:solidFill>
                  <a:prstClr val="black"/>
                </a:solidFill>
                <a:cs typeface="Arial" charset="0"/>
              </a:rPr>
              <a:t>.</a:t>
            </a:r>
          </a:p>
          <a:p>
            <a:pPr lvl="0">
              <a:lnSpc>
                <a:spcPct val="110000"/>
              </a:lnSpc>
              <a:spcBef>
                <a:spcPts val="0"/>
              </a:spcBef>
              <a:defRPr/>
            </a:pPr>
            <a:r>
              <a:rPr lang="el-GR" sz="3000" dirty="0">
                <a:solidFill>
                  <a:prstClr val="black"/>
                </a:solidFill>
                <a:cs typeface="Arial" charset="0"/>
              </a:rPr>
              <a:t>Τμήμα Μηχανικών Πληροφορικής, </a:t>
            </a:r>
            <a:endParaRPr lang="el-GR" sz="3000" dirty="0" smtClean="0">
              <a:solidFill>
                <a:prstClr val="black"/>
              </a:solidFill>
              <a:cs typeface="Arial" charset="0"/>
            </a:endParaRPr>
          </a:p>
          <a:p>
            <a:pPr lvl="0">
              <a:lnSpc>
                <a:spcPct val="110000"/>
              </a:lnSpc>
              <a:spcBef>
                <a:spcPts val="0"/>
              </a:spcBef>
              <a:defRPr/>
            </a:pPr>
            <a:r>
              <a:rPr lang="el-GR" sz="3000" dirty="0" smtClean="0">
                <a:solidFill>
                  <a:prstClr val="black"/>
                </a:solidFill>
                <a:cs typeface="Arial" charset="0"/>
              </a:rPr>
              <a:t>Τεχνολογικής </a:t>
            </a:r>
            <a:r>
              <a:rPr lang="el-GR" sz="3000" dirty="0">
                <a:solidFill>
                  <a:prstClr val="black"/>
                </a:solidFill>
                <a:cs typeface="Arial" charset="0"/>
              </a:rPr>
              <a:t>Εκπαίδευσης</a:t>
            </a:r>
            <a:r>
              <a:rPr lang="el-GR" sz="2800" dirty="0">
                <a:solidFill>
                  <a:prstClr val="black"/>
                </a:solidFill>
                <a:cs typeface="Arial" charset="0"/>
              </a:rPr>
              <a:t>. </a:t>
            </a:r>
            <a:endParaRPr lang="en-US" sz="2800" b="1" dirty="0">
              <a:solidFill>
                <a:prstClr val="black"/>
              </a:solidFill>
              <a:cs typeface="Arial" charset="0"/>
            </a:endParaRPr>
          </a:p>
          <a:p>
            <a:endParaRPr lang="el-GR" dirty="0"/>
          </a:p>
        </p:txBody>
      </p:sp>
      <p:pic>
        <p:nvPicPr>
          <p:cNvPr id="7" name="Εικόνα 2" descr="Λογότυπο για Άδειες χρήσης Creative Commons, B Y, NC, ND.">
            <a:hlinkClick r:id="rId5" tooltip="Μετάβαση στην Άδεια Χρήσης"/>
          </p:cNvPr>
          <p:cNvPicPr>
            <a:picLocks noChangeAspect="1" noChangeArrowheads="1"/>
          </p:cNvPicPr>
          <p:nvPr/>
        </p:nvPicPr>
        <p:blipFill>
          <a:blip r:embed="rId6"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a:hlinkClick r:id="rId7" tooltip="Μετάβαση σε www.edulll.gr"/>
          </p:cNvPr>
          <p:cNvPicPr>
            <a:picLocks noChangeAspect="1" noChangeArrowheads="1"/>
          </p:cNvPicPr>
          <p:nvPr/>
        </p:nvPicPr>
        <p:blipFill>
          <a:blip r:embed="rId8" cstate="print"/>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0660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Διάγραμμα </a:t>
            </a:r>
            <a:r>
              <a:rPr lang="el-GR" altLang="el-GR" b="1" dirty="0" smtClean="0"/>
              <a:t>ροής </a:t>
            </a:r>
            <a:r>
              <a:rPr lang="el-GR" altLang="el-GR" b="1" dirty="0"/>
              <a:t>δ</a:t>
            </a:r>
            <a:r>
              <a:rPr lang="el-GR" altLang="el-GR" b="1" dirty="0" smtClean="0"/>
              <a:t>εδομένων</a:t>
            </a:r>
            <a:r>
              <a:rPr lang="en-US" altLang="el-GR" b="1" dirty="0"/>
              <a:t/>
            </a:r>
            <a:br>
              <a:rPr lang="en-US" altLang="el-GR" b="1" dirty="0"/>
            </a:br>
            <a:r>
              <a:rPr lang="en-US" altLang="el-GR" b="1" dirty="0"/>
              <a:t>(Data Flow Graph)</a:t>
            </a:r>
            <a:endParaRPr lang="el-GR" b="1" dirty="0"/>
          </a:p>
        </p:txBody>
      </p:sp>
      <p:pic>
        <p:nvPicPr>
          <p:cNvPr id="31" name="Θέση περιεχομένου 1" descr="Διάγραμμα ροής, στο οποίο φαίνονται τα εξής:&#10;Σε μία πράξη πρόσθεσης +, εισέρχονται τα δεδομένα α και β. Επίσης σε άλλη μία πράξη πρόσθεσης +, εισέρχονται τα δεδομένα γ και δ. Στη συνέχεια, στην πράξη του πολλαπλασιασμού, εισέρχονται τα παραπάνω αποτελέσματα των δύο αθροισμάτων, α + β, και γ + δ. Η έξοδος του διαγράμματος δίνει το αποτέλεσμα, α+ β, επί, γ+ δ."/>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575816" y="2235549"/>
            <a:ext cx="5992368" cy="3255264"/>
          </a:xfrm>
        </p:spPr>
      </p:pic>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10</a:t>
            </a:fld>
            <a:endParaRPr lang="el-GR" sz="1400" dirty="0">
              <a:solidFill>
                <a:schemeClr val="tx1"/>
              </a:solidFill>
            </a:endParaRPr>
          </a:p>
        </p:txBody>
      </p:sp>
    </p:spTree>
    <p:extLst>
      <p:ext uri="{BB962C8B-B14F-4D97-AF65-F5344CB8AC3E}">
        <p14:creationId xmlns:p14="http://schemas.microsoft.com/office/powerpoint/2010/main" val="390676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Γράφοι </a:t>
            </a:r>
            <a:r>
              <a:rPr lang="el-GR" altLang="el-GR" b="1" dirty="0" smtClean="0"/>
              <a:t>εξαρτήσεων</a:t>
            </a:r>
            <a:r>
              <a:rPr lang="en-US" altLang="el-GR" b="1" dirty="0" smtClean="0"/>
              <a:t> </a:t>
            </a:r>
            <a:r>
              <a:rPr lang="en-US" altLang="el-GR" b="1" dirty="0"/>
              <a:t/>
            </a:r>
            <a:br>
              <a:rPr lang="en-US" altLang="el-GR" b="1" dirty="0"/>
            </a:br>
            <a:r>
              <a:rPr lang="en-US" altLang="el-GR" b="1" dirty="0"/>
              <a:t>(Dependency Graphs)</a:t>
            </a:r>
            <a:endParaRPr lang="el-GR" b="1" dirty="0"/>
          </a:p>
        </p:txBody>
      </p:sp>
      <p:pic>
        <p:nvPicPr>
          <p:cNvPr id="12" name="Θέση περιεχομένου 1" descr="Διάγραμμα γράφου, στο οποίο η ροή έχει ως εξής:&#10;Το στοιχείο Α1,  συνδέεται αριστερά με το Α2, και δεξιά με το Α3. &#10;Το Α2 συνδέεται με το Α6, και το Α3 συνδέεται αριστερά με το Α4, και δεξιά με το Α5. Και τέλος το Α4 και το Α5, συνδέονται με το Α6."/>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005584" y="1836261"/>
            <a:ext cx="5132832" cy="4053840"/>
          </a:xfrm>
        </p:spPr>
      </p:pic>
      <p:sp>
        <p:nvSpPr>
          <p:cNvPr id="45"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11</a:t>
            </a:fld>
            <a:endParaRPr lang="el-GR" sz="1400" dirty="0">
              <a:solidFill>
                <a:schemeClr val="tx1"/>
              </a:solidFill>
            </a:endParaRPr>
          </a:p>
        </p:txBody>
      </p:sp>
    </p:spTree>
    <p:extLst>
      <p:ext uri="{BB962C8B-B14F-4D97-AF65-F5344CB8AC3E}">
        <p14:creationId xmlns:p14="http://schemas.microsoft.com/office/powerpoint/2010/main" val="2335028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b="1" dirty="0"/>
              <a:t>Πεπερασμένες μ</a:t>
            </a:r>
            <a:r>
              <a:rPr lang="el-GR" altLang="el-GR" sz="4000" b="1" dirty="0" smtClean="0"/>
              <a:t>ηχανές</a:t>
            </a:r>
            <a:r>
              <a:rPr lang="en-US" altLang="el-GR" sz="4000" b="1" dirty="0" smtClean="0"/>
              <a:t> </a:t>
            </a:r>
            <a:r>
              <a:rPr lang="el-GR" altLang="el-GR" sz="4000" b="1" dirty="0"/>
              <a:t>κ</a:t>
            </a:r>
            <a:r>
              <a:rPr lang="el-GR" altLang="el-GR" sz="4000" b="1" dirty="0" smtClean="0"/>
              <a:t>αταστάσεων </a:t>
            </a:r>
            <a:r>
              <a:rPr lang="el-GR" altLang="el-GR" sz="4000" b="1" dirty="0"/>
              <a:t>(</a:t>
            </a:r>
            <a:r>
              <a:rPr lang="en-US" altLang="el-GR" sz="4000" b="1" dirty="0"/>
              <a:t>Finite State </a:t>
            </a:r>
            <a:r>
              <a:rPr lang="en-US" altLang="el-GR" sz="4000" b="1" dirty="0" smtClean="0"/>
              <a:t>Machines - FSM) (1)</a:t>
            </a:r>
            <a:endParaRPr lang="el-GR" sz="4000" b="1" dirty="0"/>
          </a:p>
        </p:txBody>
      </p:sp>
      <p:pic>
        <p:nvPicPr>
          <p:cNvPr id="118" name="Θέση περιεχομένου 1" descr="Διάγραμμα καταστάσεων. Οι καταστάσεις από n1 έως n6 που απεικονίζονται, ανάλόγως τις τιμές που παίρνουν, περνάνε σε άλλες καταστάσεις."/>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827584" y="2348880"/>
            <a:ext cx="7437120" cy="3310128"/>
          </a:xfrm>
        </p:spPr>
      </p:pic>
      <p:sp>
        <p:nvSpPr>
          <p:cNvPr id="119"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12</a:t>
            </a:fld>
            <a:endParaRPr lang="el-GR" sz="1400" dirty="0">
              <a:solidFill>
                <a:schemeClr val="tx1"/>
              </a:solidFill>
            </a:endParaRPr>
          </a:p>
        </p:txBody>
      </p:sp>
    </p:spTree>
    <p:extLst>
      <p:ext uri="{BB962C8B-B14F-4D97-AF65-F5344CB8AC3E}">
        <p14:creationId xmlns:p14="http://schemas.microsoft.com/office/powerpoint/2010/main" val="385869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8496944" cy="1143000"/>
          </a:xfrm>
        </p:spPr>
        <p:txBody>
          <a:bodyPr>
            <a:normAutofit fontScale="90000"/>
          </a:bodyPr>
          <a:lstStyle/>
          <a:p>
            <a:r>
              <a:rPr lang="el-GR" altLang="el-GR" b="1" dirty="0"/>
              <a:t>Πεπερασμένες </a:t>
            </a:r>
            <a:r>
              <a:rPr lang="el-GR" altLang="el-GR" b="1" dirty="0" smtClean="0"/>
              <a:t>μηχανές </a:t>
            </a:r>
            <a:r>
              <a:rPr lang="el-GR" altLang="el-GR" b="1" dirty="0"/>
              <a:t>κ</a:t>
            </a:r>
            <a:r>
              <a:rPr lang="el-GR" altLang="el-GR" b="1" dirty="0" smtClean="0"/>
              <a:t>αταστάσεων </a:t>
            </a:r>
            <a:r>
              <a:rPr lang="el-GR" altLang="el-GR" b="1" dirty="0"/>
              <a:t>(</a:t>
            </a:r>
            <a:r>
              <a:rPr lang="en-US" altLang="el-GR" b="1" dirty="0"/>
              <a:t>Finite State Machines - FSM</a:t>
            </a:r>
            <a:r>
              <a:rPr lang="en-US" altLang="el-GR" b="1" dirty="0" smtClean="0"/>
              <a:t>) (2)</a:t>
            </a:r>
            <a:endParaRPr lang="el-GR" b="1" dirty="0"/>
          </a:p>
        </p:txBody>
      </p:sp>
      <p:pic>
        <p:nvPicPr>
          <p:cNvPr id="6" name="Θέση περιεχομένου 1" descr="Διάγραμμα καταστάσεων. Οι καταστάσεις 0 0 , 0 1, 1 0, και 1 1 που απεικονίζονται, είτε παραμένουν στην ίδια κατάσταση είτε αλλάζουν καταστάσεις, αναλόγως με τις τιμές που παίρνουν."/>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208810" y="2109537"/>
            <a:ext cx="4726379" cy="3507288"/>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13</a:t>
            </a:fld>
            <a:endParaRPr lang="el-GR" sz="1400" dirty="0">
              <a:solidFill>
                <a:schemeClr val="tx1"/>
              </a:solidFill>
            </a:endParaRPr>
          </a:p>
        </p:txBody>
      </p:sp>
    </p:spTree>
    <p:extLst>
      <p:ext uri="{BB962C8B-B14F-4D97-AF65-F5344CB8AC3E}">
        <p14:creationId xmlns:p14="http://schemas.microsoft.com/office/powerpoint/2010/main" val="1961431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noAutofit/>
          </a:bodyPr>
          <a:lstStyle/>
          <a:p>
            <a:r>
              <a:rPr lang="en-US" altLang="el-GR" b="1" dirty="0" smtClean="0"/>
              <a:t>Trellis Diagram</a:t>
            </a:r>
            <a:endParaRPr lang="en-US" b="1" dirty="0"/>
          </a:p>
        </p:txBody>
      </p:sp>
      <p:pic>
        <p:nvPicPr>
          <p:cNvPr id="6" name="Θέση περιεχομένου 1" descr="Διάγραμμα trellis, όπου φαίνονται αναλυτικά πώς συμπεριφέρονται οι καταστάσεις  0 0, 0 1, 1 0, και 1 1, ανάλογα με τις τιμές που παίρνουν."/>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20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539552" y="1844824"/>
            <a:ext cx="8052179" cy="4039737"/>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14</a:t>
            </a:fld>
            <a:endParaRPr lang="el-GR" sz="1400" dirty="0">
              <a:solidFill>
                <a:schemeClr val="tx1"/>
              </a:solidFill>
            </a:endParaRPr>
          </a:p>
        </p:txBody>
      </p:sp>
    </p:spTree>
    <p:extLst>
      <p:ext uri="{BB962C8B-B14F-4D97-AF65-F5344CB8AC3E}">
        <p14:creationId xmlns:p14="http://schemas.microsoft.com/office/powerpoint/2010/main" val="59676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Γράφος </a:t>
            </a:r>
            <a:r>
              <a:rPr lang="el-GR" altLang="el-GR" b="1" dirty="0" smtClean="0"/>
              <a:t>παραγόντων </a:t>
            </a:r>
            <a:r>
              <a:rPr lang="en-US" altLang="el-GR" b="1" dirty="0" smtClean="0"/>
              <a:t/>
            </a:r>
            <a:br>
              <a:rPr lang="en-US" altLang="el-GR" b="1" dirty="0" smtClean="0"/>
            </a:br>
            <a:r>
              <a:rPr lang="en-US" altLang="el-GR" b="1" dirty="0" smtClean="0"/>
              <a:t>(</a:t>
            </a:r>
            <a:r>
              <a:rPr lang="en-US" altLang="el-GR" b="1" dirty="0"/>
              <a:t>Factor Graph)</a:t>
            </a:r>
            <a:endParaRPr lang="el-GR" b="1" dirty="0"/>
          </a:p>
        </p:txBody>
      </p:sp>
      <p:pic>
        <p:nvPicPr>
          <p:cNvPr id="8" name="Θέση περιεχομένου 1" descr="Διάγραμμα γράφου παραγόντων. "/>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15000"/>
                    </a14:imgEffect>
                    <a14:imgEffect>
                      <a14:brightnessContrast bright="13000"/>
                    </a14:imgEffect>
                  </a14:imgLayer>
                </a14:imgProps>
              </a:ext>
              <a:ext uri="{28A0092B-C50C-407E-A947-70E740481C1C}">
                <a14:useLocalDpi xmlns:a14="http://schemas.microsoft.com/office/drawing/2010/main" val="0"/>
              </a:ext>
            </a:extLst>
          </a:blip>
          <a:stretch>
            <a:fillRect/>
          </a:stretch>
        </p:blipFill>
        <p:spPr>
          <a:xfrm>
            <a:off x="1943100" y="2680176"/>
            <a:ext cx="5257800" cy="2366010"/>
          </a:xfrm>
        </p:spPr>
      </p:pic>
      <p:sp>
        <p:nvSpPr>
          <p:cNvPr id="9" name="Θέση περιεχομένου 2" descr="Επεξήγηση κειμένου: F1 του x1, κόμμα x2, κόμμα x3, επί,  f2 του x2, κόμμα x4, κόμμα x5, επί, f3 του x1, κόμμα x3, επί,  f4 του x2, κόμμα x5.&#10;"/>
          <p:cNvSpPr txBox="1">
            <a:spLocks noChangeArrowheads="1"/>
          </p:cNvSpPr>
          <p:nvPr>
            <p:custDataLst>
              <p:tags r:id="rId2"/>
            </p:custDataLst>
          </p:nvPr>
        </p:nvSpPr>
        <p:spPr bwMode="auto">
          <a:xfrm>
            <a:off x="611560" y="5085184"/>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l-GR" b="1" dirty="0" smtClean="0">
                <a:latin typeface="Calibri" pitchFamily="34" charset="0"/>
              </a:rPr>
              <a:t>f1(x1, x2, x3) f2(x2, x4, x5) f3(x1, x3) f4(x2, x5)</a:t>
            </a:r>
            <a:endParaRPr lang="en-US" altLang="el-GR" b="1" dirty="0">
              <a:latin typeface="Calibri" pitchFamily="34" charset="0"/>
            </a:endParaRPr>
          </a:p>
        </p:txBody>
      </p:sp>
      <p:sp>
        <p:nvSpPr>
          <p:cNvPr id="10"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15</a:t>
            </a:fld>
            <a:endParaRPr lang="el-GR" sz="1400" dirty="0">
              <a:solidFill>
                <a:schemeClr val="tx1"/>
              </a:solidFill>
            </a:endParaRPr>
          </a:p>
        </p:txBody>
      </p:sp>
      <p:pic>
        <p:nvPicPr>
          <p:cNvPr id="7" name="Εικόνα 1" descr="Εικονίδιο μετάβασης στα περιεχόμενα.">
            <a:hlinkClick r:id="rId6" action="ppaction://hlinksldjump" tooltip="Επιστροφή στα Περιεχόμενα"/>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435467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Βασικά </a:t>
            </a:r>
            <a:r>
              <a:rPr lang="el-GR" altLang="el-GR" b="1" dirty="0" smtClean="0"/>
              <a:t>ζητήματα </a:t>
            </a:r>
            <a:r>
              <a:rPr lang="el-GR" altLang="el-GR" b="1" dirty="0"/>
              <a:t>που α</a:t>
            </a:r>
            <a:r>
              <a:rPr lang="el-GR" altLang="el-GR" b="1" dirty="0" smtClean="0"/>
              <a:t>φορούν </a:t>
            </a:r>
            <a:r>
              <a:rPr lang="el-GR" altLang="el-GR" b="1" dirty="0"/>
              <a:t>τον </a:t>
            </a:r>
            <a:r>
              <a:rPr lang="el-GR" altLang="el-GR" b="1" dirty="0" smtClean="0"/>
              <a:t>επιμερισμό</a:t>
            </a:r>
            <a:r>
              <a:rPr lang="en-US" altLang="el-GR" b="1" dirty="0" smtClean="0"/>
              <a:t> </a:t>
            </a:r>
            <a:r>
              <a:rPr lang="el-GR" altLang="el-GR" b="1" dirty="0" smtClean="0"/>
              <a:t>διαδικασιών</a:t>
            </a:r>
            <a:endParaRPr lang="el-GR" b="1" dirty="0"/>
          </a:p>
        </p:txBody>
      </p:sp>
      <p:sp>
        <p:nvSpPr>
          <p:cNvPr id="3" name="Θέση περιεχομένου 1"/>
          <p:cNvSpPr>
            <a:spLocks noGrp="1"/>
          </p:cNvSpPr>
          <p:nvPr>
            <p:ph idx="1"/>
          </p:nvPr>
        </p:nvSpPr>
        <p:spPr bwMode="gray"/>
        <p:txBody>
          <a:bodyPr/>
          <a:lstStyle/>
          <a:p>
            <a:pPr marL="400050" lvl="1" indent="0" eaLnBrk="0" fontAlgn="base" hangingPunct="0">
              <a:spcBef>
                <a:spcPts val="0"/>
              </a:spcBef>
              <a:buNone/>
            </a:pPr>
            <a:endParaRPr lang="el-GR" altLang="el-GR" sz="1200" b="1" kern="0" dirty="0" smtClean="0">
              <a:solidFill>
                <a:srgbClr val="0033CC"/>
              </a:solidFill>
            </a:endParaRPr>
          </a:p>
          <a:p>
            <a:pPr marL="400050" lvl="1" indent="0" eaLnBrk="0" fontAlgn="base" hangingPunct="0">
              <a:spcBef>
                <a:spcPts val="0"/>
              </a:spcBef>
              <a:spcAft>
                <a:spcPts val="600"/>
              </a:spcAft>
              <a:buNone/>
            </a:pPr>
            <a:r>
              <a:rPr lang="el-GR" altLang="el-GR" sz="3200" b="1" kern="0" dirty="0" smtClean="0">
                <a:solidFill>
                  <a:srgbClr val="0033CC"/>
                </a:solidFill>
              </a:rPr>
              <a:t>1.  </a:t>
            </a:r>
            <a:r>
              <a:rPr lang="el-GR" altLang="el-GR" sz="3200" kern="0" dirty="0" smtClean="0">
                <a:solidFill>
                  <a:srgbClr val="000000"/>
                </a:solidFill>
              </a:rPr>
              <a:t>Εξάρτηση διαδικασιών.</a:t>
            </a:r>
            <a:endParaRPr lang="el-GR" altLang="el-GR" sz="3200" kern="0" dirty="0">
              <a:solidFill>
                <a:srgbClr val="000000"/>
              </a:solidFill>
            </a:endParaRPr>
          </a:p>
          <a:p>
            <a:pPr marL="400050" lvl="1" indent="0" eaLnBrk="0" fontAlgn="base" hangingPunct="0">
              <a:spcBef>
                <a:spcPts val="0"/>
              </a:spcBef>
              <a:spcAft>
                <a:spcPts val="600"/>
              </a:spcAft>
              <a:buNone/>
            </a:pPr>
            <a:r>
              <a:rPr lang="el-GR" altLang="el-GR" sz="3200" b="1" kern="0" dirty="0" smtClean="0">
                <a:solidFill>
                  <a:srgbClr val="0033CC"/>
                </a:solidFill>
              </a:rPr>
              <a:t>2.  </a:t>
            </a:r>
            <a:r>
              <a:rPr lang="el-GR" altLang="el-GR" sz="3200" kern="0" dirty="0" smtClean="0">
                <a:solidFill>
                  <a:srgbClr val="000000"/>
                </a:solidFill>
              </a:rPr>
              <a:t>Παραλληλία διαδικασιών λογισμικού.</a:t>
            </a:r>
            <a:endParaRPr lang="el-GR" altLang="el-GR" sz="3200" kern="0" dirty="0">
              <a:solidFill>
                <a:srgbClr val="000000"/>
              </a:solidFill>
            </a:endParaRPr>
          </a:p>
          <a:p>
            <a:pPr marL="400050" lvl="1" indent="0" eaLnBrk="0" fontAlgn="base" hangingPunct="0">
              <a:spcBef>
                <a:spcPts val="0"/>
              </a:spcBef>
              <a:spcAft>
                <a:spcPts val="600"/>
              </a:spcAft>
              <a:buNone/>
            </a:pPr>
            <a:r>
              <a:rPr lang="el-GR" altLang="el-GR" sz="3200" b="1" kern="0" dirty="0" smtClean="0">
                <a:solidFill>
                  <a:srgbClr val="0033CC"/>
                </a:solidFill>
              </a:rPr>
              <a:t>3.  </a:t>
            </a:r>
            <a:r>
              <a:rPr lang="el-GR" altLang="el-GR" sz="3200" kern="0" dirty="0" smtClean="0">
                <a:solidFill>
                  <a:srgbClr val="000000"/>
                </a:solidFill>
              </a:rPr>
              <a:t>Επαναχρησιμοποίηση πόρων </a:t>
            </a:r>
            <a:r>
              <a:rPr lang="el-GR" altLang="el-GR" sz="3200" kern="0" dirty="0">
                <a:solidFill>
                  <a:srgbClr val="000000"/>
                </a:solidFill>
              </a:rPr>
              <a:t>υ</a:t>
            </a:r>
            <a:r>
              <a:rPr lang="el-GR" altLang="el-GR" sz="3200" kern="0" dirty="0" smtClean="0">
                <a:solidFill>
                  <a:srgbClr val="000000"/>
                </a:solidFill>
              </a:rPr>
              <a:t>λικού.</a:t>
            </a:r>
            <a:endParaRPr lang="el-GR" altLang="el-GR" sz="3200" kern="0" dirty="0">
              <a:solidFill>
                <a:srgbClr val="000000"/>
              </a:solidFill>
            </a:endParaRPr>
          </a:p>
          <a:p>
            <a:pPr marL="400050" lvl="1" indent="0" eaLnBrk="0" fontAlgn="base" hangingPunct="0">
              <a:spcBef>
                <a:spcPts val="0"/>
              </a:spcBef>
              <a:spcAft>
                <a:spcPts val="600"/>
              </a:spcAft>
              <a:buNone/>
            </a:pPr>
            <a:r>
              <a:rPr lang="el-GR" altLang="el-GR" sz="3200" b="1" kern="0" dirty="0" smtClean="0">
                <a:solidFill>
                  <a:srgbClr val="0033CC"/>
                </a:solidFill>
              </a:rPr>
              <a:t>4.  </a:t>
            </a:r>
            <a:r>
              <a:rPr lang="el-GR" altLang="el-GR" sz="3200" kern="0" dirty="0" smtClean="0">
                <a:solidFill>
                  <a:srgbClr val="000000"/>
                </a:solidFill>
              </a:rPr>
              <a:t>Δρομολόγηση διαδικασιών.</a:t>
            </a:r>
            <a:endParaRPr lang="el-GR" altLang="el-GR" sz="3200" kern="0" dirty="0">
              <a:solidFill>
                <a:srgbClr val="000000"/>
              </a:solidFill>
            </a:endParaRPr>
          </a:p>
          <a:p>
            <a:pPr marL="400050" lvl="1" indent="0" eaLnBrk="0" fontAlgn="base" hangingPunct="0">
              <a:spcBef>
                <a:spcPts val="0"/>
              </a:spcBef>
              <a:spcAft>
                <a:spcPts val="300"/>
              </a:spcAft>
              <a:buNone/>
            </a:pPr>
            <a:r>
              <a:rPr lang="el-GR" altLang="el-GR" sz="3200" b="1" kern="0" dirty="0" smtClean="0">
                <a:solidFill>
                  <a:srgbClr val="0033CC"/>
                </a:solidFill>
              </a:rPr>
              <a:t>5.  </a:t>
            </a:r>
            <a:r>
              <a:rPr lang="el-GR" altLang="el-GR" sz="3200" kern="0" dirty="0" smtClean="0">
                <a:solidFill>
                  <a:srgbClr val="000000"/>
                </a:solidFill>
              </a:rPr>
              <a:t>Κόστος επικοινωνίας:</a:t>
            </a:r>
            <a:endParaRPr lang="el-GR" altLang="el-GR" sz="3200" kern="0" dirty="0">
              <a:solidFill>
                <a:srgbClr val="000000"/>
              </a:solidFill>
            </a:endParaRPr>
          </a:p>
          <a:p>
            <a:pPr marL="1314450" lvl="3" indent="0" eaLnBrk="0" fontAlgn="base" hangingPunct="0">
              <a:spcBef>
                <a:spcPts val="0"/>
              </a:spcBef>
              <a:spcAft>
                <a:spcPts val="300"/>
              </a:spcAft>
              <a:buNone/>
            </a:pPr>
            <a:r>
              <a:rPr lang="el-GR" altLang="el-GR" sz="2800" b="1" kern="0" dirty="0">
                <a:solidFill>
                  <a:srgbClr val="663300"/>
                </a:solidFill>
              </a:rPr>
              <a:t>α</a:t>
            </a:r>
            <a:r>
              <a:rPr lang="el-GR" altLang="el-GR" sz="2800" b="1" kern="0" dirty="0" smtClean="0">
                <a:solidFill>
                  <a:srgbClr val="663300"/>
                </a:solidFill>
              </a:rPr>
              <a:t>)  </a:t>
            </a:r>
            <a:r>
              <a:rPr lang="el-GR" altLang="el-GR" sz="2800" kern="0" dirty="0" smtClean="0">
                <a:solidFill>
                  <a:srgbClr val="000000"/>
                </a:solidFill>
              </a:rPr>
              <a:t>διαδικασιών λογισμικού,</a:t>
            </a:r>
            <a:endParaRPr lang="el-GR" altLang="el-GR" sz="2800" kern="0" dirty="0">
              <a:solidFill>
                <a:srgbClr val="000000"/>
              </a:solidFill>
            </a:endParaRPr>
          </a:p>
          <a:p>
            <a:pPr marL="1314450" lvl="3" indent="0" eaLnBrk="0" fontAlgn="base" hangingPunct="0">
              <a:spcBef>
                <a:spcPts val="0"/>
              </a:spcBef>
              <a:spcAft>
                <a:spcPts val="300"/>
              </a:spcAft>
              <a:buNone/>
            </a:pPr>
            <a:r>
              <a:rPr lang="el-GR" altLang="el-GR" sz="2800" b="1" kern="0" dirty="0">
                <a:solidFill>
                  <a:srgbClr val="663300"/>
                </a:solidFill>
              </a:rPr>
              <a:t>β</a:t>
            </a:r>
            <a:r>
              <a:rPr lang="el-GR" altLang="el-GR" sz="2800" b="1" kern="0" dirty="0" smtClean="0">
                <a:solidFill>
                  <a:srgbClr val="663300"/>
                </a:solidFill>
              </a:rPr>
              <a:t>)  </a:t>
            </a:r>
            <a:r>
              <a:rPr lang="el-GR" altLang="el-GR" sz="2800" kern="0" dirty="0">
                <a:solidFill>
                  <a:srgbClr val="000000"/>
                </a:solidFill>
              </a:rPr>
              <a:t>δ</a:t>
            </a:r>
            <a:r>
              <a:rPr lang="el-GR" altLang="el-GR" sz="2800" kern="0" dirty="0" smtClean="0">
                <a:solidFill>
                  <a:srgbClr val="000000"/>
                </a:solidFill>
              </a:rPr>
              <a:t>ιαδικασιών λογισμικού </a:t>
            </a:r>
            <a:r>
              <a:rPr lang="el-GR" altLang="el-GR" sz="2800" kern="0" dirty="0">
                <a:solidFill>
                  <a:srgbClr val="000000"/>
                </a:solidFill>
              </a:rPr>
              <a:t>και </a:t>
            </a:r>
            <a:r>
              <a:rPr lang="el-GR" altLang="el-GR" sz="2800" kern="0" dirty="0" smtClean="0">
                <a:solidFill>
                  <a:srgbClr val="000000"/>
                </a:solidFill>
              </a:rPr>
              <a:t>υλικού,</a:t>
            </a:r>
            <a:endParaRPr lang="el-GR" altLang="el-GR" sz="2800" kern="0" dirty="0">
              <a:solidFill>
                <a:srgbClr val="000000"/>
              </a:solidFill>
            </a:endParaRPr>
          </a:p>
          <a:p>
            <a:pPr marL="1314450" lvl="3" indent="0" eaLnBrk="0" fontAlgn="base" hangingPunct="0">
              <a:spcBef>
                <a:spcPts val="0"/>
              </a:spcBef>
              <a:buNone/>
            </a:pPr>
            <a:r>
              <a:rPr lang="el-GR" altLang="el-GR" sz="2800" b="1" kern="0" dirty="0">
                <a:solidFill>
                  <a:srgbClr val="663300"/>
                </a:solidFill>
              </a:rPr>
              <a:t>γ</a:t>
            </a:r>
            <a:r>
              <a:rPr lang="el-GR" altLang="el-GR" sz="2800" b="1" kern="0" dirty="0" smtClean="0">
                <a:solidFill>
                  <a:srgbClr val="663300"/>
                </a:solidFill>
              </a:rPr>
              <a:t>)  </a:t>
            </a:r>
            <a:r>
              <a:rPr lang="el-GR" altLang="el-GR" sz="2800" kern="0" dirty="0">
                <a:solidFill>
                  <a:srgbClr val="000000"/>
                </a:solidFill>
              </a:rPr>
              <a:t>δ</a:t>
            </a:r>
            <a:r>
              <a:rPr lang="el-GR" altLang="el-GR" sz="2800" kern="0" dirty="0" smtClean="0">
                <a:solidFill>
                  <a:srgbClr val="000000"/>
                </a:solidFill>
              </a:rPr>
              <a:t>ιαδικασιών υλικού.</a:t>
            </a:r>
            <a:endParaRPr lang="en-US" altLang="el-GR" sz="2800" kern="0" dirty="0">
              <a:solidFill>
                <a:srgbClr val="000000"/>
              </a:solidFill>
            </a:endParaRPr>
          </a:p>
          <a:p>
            <a:endParaRPr lang="el-GR" dirty="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16</a:t>
            </a:fld>
            <a:endParaRPr lang="el-GR" sz="1400" dirty="0">
              <a:solidFill>
                <a:schemeClr val="tx1"/>
              </a:solidFill>
            </a:endParaRPr>
          </a:p>
        </p:txBody>
      </p:sp>
    </p:spTree>
    <p:extLst>
      <p:ext uri="{BB962C8B-B14F-4D97-AF65-F5344CB8AC3E}">
        <p14:creationId xmlns:p14="http://schemas.microsoft.com/office/powerpoint/2010/main" val="138142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Προσεγγίσεις</a:t>
            </a:r>
            <a:r>
              <a:rPr lang="en-US" altLang="el-GR" b="1" dirty="0"/>
              <a:t> </a:t>
            </a:r>
            <a:r>
              <a:rPr lang="el-GR" altLang="el-GR" b="1" dirty="0"/>
              <a:t>Επιμερισμού </a:t>
            </a:r>
            <a:r>
              <a:rPr lang="en-US" altLang="el-GR" b="1" dirty="0"/>
              <a:t>HW/SW</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altLang="el-GR" sz="1200" b="1" dirty="0" smtClean="0">
              <a:solidFill>
                <a:srgbClr val="0033CC"/>
              </a:solidFill>
            </a:endParaRPr>
          </a:p>
          <a:p>
            <a:pPr marL="0" indent="0">
              <a:spcBef>
                <a:spcPts val="0"/>
              </a:spcBef>
              <a:spcAft>
                <a:spcPts val="600"/>
              </a:spcAft>
              <a:buNone/>
            </a:pPr>
            <a:r>
              <a:rPr lang="el-GR" altLang="el-GR" sz="2800" b="1" dirty="0" smtClean="0">
                <a:solidFill>
                  <a:srgbClr val="0033CC"/>
                </a:solidFill>
              </a:rPr>
              <a:t>1.  </a:t>
            </a:r>
            <a:r>
              <a:rPr lang="en-US" altLang="el-GR" sz="2800" dirty="0" smtClean="0"/>
              <a:t>Interactive </a:t>
            </a:r>
            <a:r>
              <a:rPr lang="el-GR" altLang="el-GR" sz="2800" dirty="0"/>
              <a:t>σχεδιασμός (</a:t>
            </a:r>
            <a:r>
              <a:rPr lang="en-US" altLang="el-GR" sz="2800" dirty="0"/>
              <a:t>Ptolemy, </a:t>
            </a:r>
            <a:r>
              <a:rPr lang="en-US" altLang="el-GR" sz="2800" dirty="0" err="1"/>
              <a:t>CoWare</a:t>
            </a:r>
            <a:r>
              <a:rPr lang="en-US" altLang="el-GR" sz="2800" dirty="0"/>
              <a:t>, Music</a:t>
            </a:r>
            <a:r>
              <a:rPr lang="en-US" altLang="el-GR" sz="2800" dirty="0" smtClean="0"/>
              <a:t>)</a:t>
            </a:r>
            <a:r>
              <a:rPr lang="el-GR" altLang="el-GR" sz="2800" dirty="0" smtClean="0"/>
              <a:t>.</a:t>
            </a:r>
            <a:endParaRPr lang="en-US" altLang="el-GR" sz="2800" dirty="0"/>
          </a:p>
          <a:p>
            <a:pPr marL="0" indent="0">
              <a:spcBef>
                <a:spcPts val="0"/>
              </a:spcBef>
              <a:buNone/>
            </a:pPr>
            <a:r>
              <a:rPr lang="el-GR" altLang="el-GR" sz="2800" b="1" dirty="0" smtClean="0">
                <a:solidFill>
                  <a:srgbClr val="0033CC"/>
                </a:solidFill>
              </a:rPr>
              <a:t>2.  </a:t>
            </a:r>
            <a:r>
              <a:rPr lang="el-GR" altLang="el-GR" sz="2800" dirty="0" smtClean="0"/>
              <a:t>Περιγραφή </a:t>
            </a:r>
            <a:r>
              <a:rPr lang="el-GR" altLang="el-GR" sz="2800" dirty="0"/>
              <a:t>με </a:t>
            </a:r>
            <a:r>
              <a:rPr lang="en-US" altLang="el-GR" sz="2800" dirty="0" err="1" smtClean="0"/>
              <a:t>HardwareC</a:t>
            </a:r>
            <a:r>
              <a:rPr lang="en-US" altLang="el-GR" sz="2800" dirty="0" smtClean="0"/>
              <a:t> </a:t>
            </a:r>
            <a:r>
              <a:rPr lang="en-US" altLang="el-GR" sz="2800" dirty="0"/>
              <a:t>(</a:t>
            </a:r>
            <a:r>
              <a:rPr lang="en-US" altLang="el-GR" sz="2800" dirty="0" smtClean="0"/>
              <a:t>VULCAN</a:t>
            </a:r>
            <a:r>
              <a:rPr lang="el-GR" altLang="el-GR" sz="2800" dirty="0" smtClean="0"/>
              <a:t> </a:t>
            </a:r>
            <a:r>
              <a:rPr lang="en-US" altLang="el-GR" sz="2800" dirty="0" smtClean="0"/>
              <a:t>-</a:t>
            </a:r>
            <a:r>
              <a:rPr lang="el-GR" altLang="el-GR" sz="2800" dirty="0" smtClean="0"/>
              <a:t> </a:t>
            </a:r>
            <a:r>
              <a:rPr lang="en-US" altLang="el-GR" sz="2800" dirty="0" smtClean="0"/>
              <a:t>De </a:t>
            </a:r>
            <a:r>
              <a:rPr lang="en-US" altLang="el-GR" sz="2800" dirty="0" err="1" smtClean="0"/>
              <a:t>Micheli</a:t>
            </a:r>
            <a:r>
              <a:rPr lang="en-US" altLang="el-GR" sz="2800" dirty="0" smtClean="0"/>
              <a:t>)</a:t>
            </a:r>
            <a:r>
              <a:rPr lang="el-GR" altLang="el-GR" sz="2800" dirty="0" smtClean="0"/>
              <a:t>.  </a:t>
            </a:r>
          </a:p>
          <a:p>
            <a:pPr marL="400050" lvl="1" indent="0">
              <a:spcBef>
                <a:spcPts val="0"/>
              </a:spcBef>
              <a:spcAft>
                <a:spcPts val="600"/>
              </a:spcAft>
              <a:buNone/>
            </a:pPr>
            <a:r>
              <a:rPr lang="el-GR" altLang="el-GR" dirty="0" smtClean="0"/>
              <a:t>Αρχικά </a:t>
            </a:r>
            <a:r>
              <a:rPr lang="el-GR" altLang="el-GR" dirty="0"/>
              <a:t>όλες οι διαδικασίες σε </a:t>
            </a:r>
            <a:r>
              <a:rPr lang="en-US" altLang="el-GR" dirty="0" smtClean="0"/>
              <a:t>HW</a:t>
            </a:r>
            <a:r>
              <a:rPr lang="el-GR" altLang="el-GR" dirty="0" smtClean="0"/>
              <a:t>.</a:t>
            </a:r>
            <a:endParaRPr lang="en-US" altLang="el-GR" dirty="0"/>
          </a:p>
          <a:p>
            <a:pPr marL="0" indent="0">
              <a:spcBef>
                <a:spcPts val="0"/>
              </a:spcBef>
              <a:spcAft>
                <a:spcPts val="600"/>
              </a:spcAft>
              <a:buNone/>
            </a:pPr>
            <a:r>
              <a:rPr lang="el-GR" altLang="el-GR" sz="2800" b="1" dirty="0" smtClean="0">
                <a:solidFill>
                  <a:srgbClr val="0033CC"/>
                </a:solidFill>
              </a:rPr>
              <a:t>3.  </a:t>
            </a:r>
            <a:r>
              <a:rPr lang="en-US" altLang="el-GR" sz="2800" dirty="0" smtClean="0"/>
              <a:t>COSYMA </a:t>
            </a:r>
            <a:r>
              <a:rPr lang="en-US" altLang="el-GR" sz="2800" dirty="0"/>
              <a:t>(Ernst). </a:t>
            </a:r>
            <a:r>
              <a:rPr lang="el-GR" altLang="el-GR" sz="2800" dirty="0"/>
              <a:t>Αρχικά όλες οι διαδικασίες σε </a:t>
            </a:r>
            <a:r>
              <a:rPr lang="en-US" altLang="el-GR" sz="2800" dirty="0" smtClean="0"/>
              <a:t>SW</a:t>
            </a:r>
            <a:r>
              <a:rPr lang="el-GR" altLang="el-GR" sz="2800" dirty="0" smtClean="0"/>
              <a:t>.</a:t>
            </a:r>
            <a:endParaRPr lang="en-US" altLang="el-GR" sz="2800" dirty="0"/>
          </a:p>
          <a:p>
            <a:pPr marL="0" indent="0">
              <a:spcBef>
                <a:spcPts val="0"/>
              </a:spcBef>
              <a:buNone/>
            </a:pPr>
            <a:r>
              <a:rPr lang="el-GR" altLang="el-GR" sz="2800" b="1" dirty="0" smtClean="0">
                <a:solidFill>
                  <a:srgbClr val="0033CC"/>
                </a:solidFill>
              </a:rPr>
              <a:t>4.  </a:t>
            </a:r>
            <a:r>
              <a:rPr lang="el-GR" altLang="el-GR" sz="2800" dirty="0" smtClean="0"/>
              <a:t>Προσέγγιση</a:t>
            </a:r>
            <a:r>
              <a:rPr lang="en-US" altLang="el-GR" sz="2800" dirty="0" smtClean="0"/>
              <a:t> </a:t>
            </a:r>
            <a:r>
              <a:rPr lang="en-US" altLang="el-GR" sz="2800" dirty="0"/>
              <a:t>W</a:t>
            </a:r>
            <a:r>
              <a:rPr lang="en-US" altLang="el-GR" sz="2800" dirty="0" smtClean="0"/>
              <a:t>.</a:t>
            </a:r>
            <a:r>
              <a:rPr lang="el-GR" altLang="el-GR" sz="2800" dirty="0" smtClean="0"/>
              <a:t> </a:t>
            </a:r>
            <a:r>
              <a:rPr lang="en-US" altLang="el-GR" sz="2800" dirty="0" smtClean="0"/>
              <a:t>Wolf</a:t>
            </a:r>
            <a:r>
              <a:rPr lang="en-US" altLang="el-GR" sz="2800" dirty="0"/>
              <a:t>. </a:t>
            </a:r>
            <a:r>
              <a:rPr lang="el-GR" altLang="el-GR" sz="2800" dirty="0"/>
              <a:t>Μετακίνηση διαδικασιών </a:t>
            </a:r>
            <a:endParaRPr lang="el-GR" altLang="el-GR" sz="2800" dirty="0" smtClean="0"/>
          </a:p>
          <a:p>
            <a:pPr marL="400050" lvl="1" indent="0">
              <a:spcBef>
                <a:spcPts val="0"/>
              </a:spcBef>
              <a:spcAft>
                <a:spcPts val="600"/>
              </a:spcAft>
              <a:buNone/>
            </a:pPr>
            <a:r>
              <a:rPr lang="el-GR" altLang="el-GR" dirty="0" smtClean="0"/>
              <a:t>μεταξύ </a:t>
            </a:r>
            <a:r>
              <a:rPr lang="el-GR" altLang="el-GR" dirty="0"/>
              <a:t>επεξεργαστών για βέλτιστη χρήση πόρων (επεξεργαστές, δίαυλοι επικοινωνίας</a:t>
            </a:r>
            <a:r>
              <a:rPr lang="el-GR" altLang="el-GR" dirty="0" smtClean="0"/>
              <a:t>).</a:t>
            </a:r>
            <a:endParaRPr lang="el-GR" altLang="el-GR" dirty="0"/>
          </a:p>
          <a:p>
            <a:pPr marL="0" indent="0">
              <a:spcBef>
                <a:spcPts val="0"/>
              </a:spcBef>
              <a:buNone/>
            </a:pPr>
            <a:r>
              <a:rPr lang="el-GR" altLang="el-GR" sz="2800" b="1" dirty="0" smtClean="0">
                <a:solidFill>
                  <a:srgbClr val="0033CC"/>
                </a:solidFill>
              </a:rPr>
              <a:t>5.  </a:t>
            </a:r>
            <a:r>
              <a:rPr lang="el-GR" altLang="el-GR" sz="2800" dirty="0" smtClean="0"/>
              <a:t>Περιγραφή </a:t>
            </a:r>
            <a:r>
              <a:rPr lang="el-GR" altLang="el-GR" sz="2800" dirty="0"/>
              <a:t>προβλήματος με Γραμμικό </a:t>
            </a:r>
            <a:endParaRPr lang="el-GR" altLang="el-GR" sz="2800" dirty="0" smtClean="0"/>
          </a:p>
          <a:p>
            <a:pPr marL="400050" lvl="1" indent="0">
              <a:spcBef>
                <a:spcPts val="0"/>
              </a:spcBef>
              <a:buNone/>
            </a:pPr>
            <a:r>
              <a:rPr lang="el-GR" altLang="el-GR" dirty="0" smtClean="0"/>
              <a:t>Προγραμματισμό</a:t>
            </a:r>
            <a:r>
              <a:rPr lang="el-GR" altLang="el-GR" dirty="0"/>
              <a:t>. </a:t>
            </a:r>
            <a:r>
              <a:rPr lang="el-GR" altLang="el-GR" dirty="0" smtClean="0"/>
              <a:t>(</a:t>
            </a:r>
            <a:r>
              <a:rPr lang="en-US" altLang="el-GR" dirty="0" err="1" smtClean="0"/>
              <a:t>Nieman</a:t>
            </a:r>
            <a:r>
              <a:rPr lang="en-US" altLang="el-GR" dirty="0" smtClean="0"/>
              <a:t> - </a:t>
            </a:r>
            <a:r>
              <a:rPr lang="en-US" altLang="el-GR" dirty="0" err="1" smtClean="0"/>
              <a:t>Marwedel</a:t>
            </a:r>
            <a:r>
              <a:rPr lang="en-US" altLang="el-GR" dirty="0" smtClean="0"/>
              <a:t>)</a:t>
            </a:r>
            <a:r>
              <a:rPr lang="el-GR" altLang="el-GR" dirty="0" smtClean="0"/>
              <a:t>.</a:t>
            </a:r>
            <a:endParaRPr lang="en-US" altLang="el-GR" dirty="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17</a:t>
            </a:fld>
            <a:endParaRPr lang="el-GR" sz="1400" dirty="0">
              <a:solidFill>
                <a:schemeClr val="tx1"/>
              </a:solidFill>
            </a:endParaRPr>
          </a:p>
        </p:txBody>
      </p:sp>
    </p:spTree>
    <p:extLst>
      <p:ext uri="{BB962C8B-B14F-4D97-AF65-F5344CB8AC3E}">
        <p14:creationId xmlns:p14="http://schemas.microsoft.com/office/powerpoint/2010/main" val="2735095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Γράφος Εξάρτησης</a:t>
            </a:r>
            <a:endParaRPr lang="el-GR" b="1" dirty="0"/>
          </a:p>
        </p:txBody>
      </p:sp>
      <p:sp>
        <p:nvSpPr>
          <p:cNvPr id="3" name="Θέση περιεχομένου 1"/>
          <p:cNvSpPr>
            <a:spLocks noGrp="1"/>
          </p:cNvSpPr>
          <p:nvPr>
            <p:ph idx="1"/>
          </p:nvPr>
        </p:nvSpPr>
        <p:spPr>
          <a:xfrm>
            <a:off x="457200" y="1600200"/>
            <a:ext cx="8229600" cy="4709120"/>
          </a:xfrm>
        </p:spPr>
        <p:txBody>
          <a:bodyPr>
            <a:normAutofit/>
          </a:bodyPr>
          <a:lstStyle/>
          <a:p>
            <a:pPr marL="0" indent="0">
              <a:spcBef>
                <a:spcPts val="0"/>
              </a:spcBef>
              <a:buNone/>
            </a:pPr>
            <a:r>
              <a:rPr lang="el-GR" altLang="el-GR" sz="2400" b="1" dirty="0">
                <a:solidFill>
                  <a:srgbClr val="0033CC"/>
                </a:solidFill>
              </a:rPr>
              <a:t>1</a:t>
            </a:r>
            <a:r>
              <a:rPr lang="el-GR" altLang="el-GR" sz="2400" b="1" dirty="0" smtClean="0">
                <a:solidFill>
                  <a:srgbClr val="0033CC"/>
                </a:solidFill>
              </a:rPr>
              <a:t>.  </a:t>
            </a:r>
            <a:r>
              <a:rPr lang="el-GR" altLang="el-GR" sz="2400" dirty="0" smtClean="0"/>
              <a:t>Αποτελείται </a:t>
            </a:r>
            <a:r>
              <a:rPr lang="el-GR" altLang="el-GR" sz="2400" dirty="0"/>
              <a:t>από κόμβους που αντιπροσωπεύουν </a:t>
            </a:r>
            <a:endParaRPr lang="el-GR" altLang="el-GR" sz="2400" dirty="0" smtClean="0"/>
          </a:p>
          <a:p>
            <a:pPr marL="400050" lvl="1" indent="0">
              <a:spcBef>
                <a:spcPts val="0"/>
              </a:spcBef>
              <a:spcAft>
                <a:spcPts val="300"/>
              </a:spcAft>
              <a:buNone/>
            </a:pPr>
            <a:r>
              <a:rPr lang="el-GR" altLang="el-GR" sz="2400" dirty="0"/>
              <a:t>δ</a:t>
            </a:r>
            <a:r>
              <a:rPr lang="el-GR" altLang="el-GR" sz="2400" dirty="0" smtClean="0"/>
              <a:t>ιαδικασίες</a:t>
            </a:r>
            <a:r>
              <a:rPr lang="el-GR" altLang="el-GR" sz="2400" dirty="0"/>
              <a:t>. Οι πιθανές </a:t>
            </a:r>
            <a:r>
              <a:rPr lang="el-GR" altLang="el-GR" sz="2400" dirty="0" smtClean="0"/>
              <a:t>υλοποιήσεις διαδικασιών, </a:t>
            </a:r>
            <a:r>
              <a:rPr lang="el-GR" altLang="el-GR" sz="2400" dirty="0"/>
              <a:t>χαρακτηρίζονται από κόστος, καθυστέρηση, </a:t>
            </a:r>
            <a:r>
              <a:rPr lang="el-GR" altLang="el-GR" sz="2400" dirty="0" smtClean="0"/>
              <a:t>και τύπο.</a:t>
            </a:r>
            <a:endParaRPr lang="el-GR" altLang="el-GR" sz="2400" dirty="0"/>
          </a:p>
          <a:p>
            <a:pPr marL="0" indent="0">
              <a:spcBef>
                <a:spcPts val="0"/>
              </a:spcBef>
              <a:buNone/>
            </a:pPr>
            <a:r>
              <a:rPr lang="el-GR" altLang="el-GR" sz="2400" b="1" dirty="0" smtClean="0">
                <a:solidFill>
                  <a:srgbClr val="0033CC"/>
                </a:solidFill>
              </a:rPr>
              <a:t>2.  </a:t>
            </a:r>
            <a:r>
              <a:rPr lang="el-GR" altLang="el-GR" sz="2400" dirty="0" smtClean="0"/>
              <a:t>Κατευθυνόμενες ακμές </a:t>
            </a:r>
            <a:r>
              <a:rPr lang="el-GR" altLang="el-GR" sz="2400" dirty="0"/>
              <a:t>που αντιπροσωπεύουν το </a:t>
            </a:r>
            <a:r>
              <a:rPr lang="el-GR" altLang="el-GR" sz="2400" dirty="0" smtClean="0"/>
              <a:t>κόστος, και </a:t>
            </a:r>
          </a:p>
          <a:p>
            <a:pPr marL="400050" lvl="1" indent="0">
              <a:spcBef>
                <a:spcPts val="0"/>
              </a:spcBef>
              <a:spcAft>
                <a:spcPts val="300"/>
              </a:spcAft>
              <a:buNone/>
            </a:pPr>
            <a:r>
              <a:rPr lang="el-GR" altLang="el-GR" sz="2400" dirty="0" smtClean="0"/>
              <a:t>την </a:t>
            </a:r>
            <a:r>
              <a:rPr lang="el-GR" altLang="el-GR" sz="2400" dirty="0"/>
              <a:t>καθυστέρηση της επικοινωνίας διαδικασιών. Εξαρτάται από τον τύπο των υλοποιήσεων </a:t>
            </a:r>
            <a:r>
              <a:rPr lang="el-GR" altLang="el-GR" sz="2400" dirty="0" smtClean="0"/>
              <a:t>διαδικασιών, </a:t>
            </a:r>
            <a:r>
              <a:rPr lang="el-GR" altLang="el-GR" sz="2400" dirty="0"/>
              <a:t>που </a:t>
            </a:r>
            <a:r>
              <a:rPr lang="el-GR" altLang="el-GR" sz="2400" dirty="0" smtClean="0"/>
              <a:t>επικοινωνούν.</a:t>
            </a:r>
            <a:endParaRPr lang="el-GR" altLang="el-GR" sz="2400" dirty="0"/>
          </a:p>
          <a:p>
            <a:pPr marL="0" indent="0">
              <a:spcBef>
                <a:spcPts val="0"/>
              </a:spcBef>
              <a:buNone/>
            </a:pPr>
            <a:r>
              <a:rPr lang="el-GR" altLang="el-GR" sz="2400" b="1" dirty="0" smtClean="0">
                <a:solidFill>
                  <a:srgbClr val="0033CC"/>
                </a:solidFill>
              </a:rPr>
              <a:t>3.  </a:t>
            </a:r>
            <a:r>
              <a:rPr lang="el-GR" altLang="el-GR" sz="2400" dirty="0" smtClean="0"/>
              <a:t>Κόστος</a:t>
            </a:r>
            <a:r>
              <a:rPr lang="el-GR" altLang="el-GR" sz="2400" dirty="0"/>
              <a:t>: επιφάνεια πυριτίου, διαστάσεις μνήμης, </a:t>
            </a:r>
            <a:endParaRPr lang="el-GR" altLang="el-GR" sz="2400" dirty="0" smtClean="0"/>
          </a:p>
          <a:p>
            <a:pPr marL="400050" lvl="1" indent="0">
              <a:spcBef>
                <a:spcPts val="0"/>
              </a:spcBef>
              <a:spcAft>
                <a:spcPts val="300"/>
              </a:spcAft>
              <a:buNone/>
            </a:pPr>
            <a:r>
              <a:rPr lang="el-GR" altLang="el-GR" sz="2400" dirty="0" smtClean="0"/>
              <a:t>κατανάλωση </a:t>
            </a:r>
            <a:r>
              <a:rPr lang="el-GR" altLang="el-GR" sz="2400" dirty="0"/>
              <a:t>ισχύος, κόστος </a:t>
            </a:r>
            <a:r>
              <a:rPr lang="el-GR" altLang="el-GR" sz="2400" dirty="0" smtClean="0"/>
              <a:t>ανάπτυξης, και τα λοιπά.</a:t>
            </a:r>
            <a:endParaRPr lang="el-GR" altLang="el-GR" sz="2400" dirty="0"/>
          </a:p>
          <a:p>
            <a:pPr marL="0" indent="0">
              <a:spcBef>
                <a:spcPts val="0"/>
              </a:spcBef>
              <a:buNone/>
            </a:pPr>
            <a:r>
              <a:rPr lang="el-GR" altLang="el-GR" sz="2400" b="1" dirty="0" smtClean="0">
                <a:solidFill>
                  <a:srgbClr val="0033CC"/>
                </a:solidFill>
              </a:rPr>
              <a:t>4.  </a:t>
            </a:r>
            <a:r>
              <a:rPr lang="el-GR" altLang="el-GR" sz="2400" dirty="0" smtClean="0"/>
              <a:t>Μέτρηση </a:t>
            </a:r>
            <a:r>
              <a:rPr lang="el-GR" altLang="el-GR" sz="2400" dirty="0"/>
              <a:t>καθυστέρησης: υπολογισμός εντολών, εξομοίωση </a:t>
            </a:r>
            <a:endParaRPr lang="el-GR" altLang="el-GR" sz="2400" dirty="0" smtClean="0"/>
          </a:p>
          <a:p>
            <a:pPr marL="400050" lvl="1" indent="0">
              <a:spcBef>
                <a:spcPts val="0"/>
              </a:spcBef>
              <a:spcAft>
                <a:spcPts val="300"/>
              </a:spcAft>
              <a:buNone/>
            </a:pPr>
            <a:r>
              <a:rPr lang="el-GR" altLang="el-GR" sz="2400" dirty="0" smtClean="0"/>
              <a:t>κυκλώματος</a:t>
            </a:r>
            <a:r>
              <a:rPr lang="el-GR" altLang="el-GR" sz="2400" dirty="0"/>
              <a:t>, μέτρηση από πρωτότυπο, </a:t>
            </a:r>
            <a:r>
              <a:rPr lang="en-US" altLang="el-GR" sz="2400" dirty="0" smtClean="0"/>
              <a:t>profiling</a:t>
            </a:r>
            <a:r>
              <a:rPr lang="el-GR" altLang="el-GR" sz="2400" dirty="0" smtClean="0"/>
              <a:t>, και άλλα.</a:t>
            </a:r>
            <a:endParaRPr lang="el-GR" altLang="el-GR" sz="2400" dirty="0"/>
          </a:p>
          <a:p>
            <a:pPr marL="0" indent="0">
              <a:spcBef>
                <a:spcPts val="0"/>
              </a:spcBef>
              <a:buNone/>
            </a:pPr>
            <a:r>
              <a:rPr lang="el-GR" altLang="el-GR" sz="2400" b="1" dirty="0" smtClean="0">
                <a:solidFill>
                  <a:srgbClr val="0033CC"/>
                </a:solidFill>
              </a:rPr>
              <a:t>5.  </a:t>
            </a:r>
            <a:r>
              <a:rPr lang="el-GR" altLang="el-GR" sz="2400" dirty="0" smtClean="0"/>
              <a:t>Βιβλιοθήκες </a:t>
            </a:r>
            <a:r>
              <a:rPr lang="el-GR" altLang="el-GR" sz="2400" dirty="0"/>
              <a:t>υ</a:t>
            </a:r>
            <a:r>
              <a:rPr lang="el-GR" altLang="el-GR" sz="2400" dirty="0" smtClean="0"/>
              <a:t>λοποιήσεων.</a:t>
            </a:r>
            <a:endParaRPr lang="el-GR" altLang="el-GR" sz="2400" dirty="0"/>
          </a:p>
          <a:p>
            <a:endParaRPr lang="el-GR" dirty="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18</a:t>
            </a:fld>
            <a:endParaRPr lang="el-GR" sz="1400" dirty="0">
              <a:solidFill>
                <a:schemeClr val="tx1"/>
              </a:solidFill>
            </a:endParaRPr>
          </a:p>
        </p:txBody>
      </p:sp>
    </p:spTree>
    <p:extLst>
      <p:ext uri="{BB962C8B-B14F-4D97-AF65-F5344CB8AC3E}">
        <p14:creationId xmlns:p14="http://schemas.microsoft.com/office/powerpoint/2010/main" val="1268726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Παραδείγματα κόστους </a:t>
            </a:r>
            <a:r>
              <a:rPr lang="el-GR" altLang="el-GR" b="1" dirty="0" smtClean="0"/>
              <a:t>επικοινωνίας</a:t>
            </a:r>
            <a:endParaRPr lang="el-GR" b="1" dirty="0"/>
          </a:p>
        </p:txBody>
      </p:sp>
      <p:sp>
        <p:nvSpPr>
          <p:cNvPr id="3" name="Θέση περιεχομένου 1"/>
          <p:cNvSpPr>
            <a:spLocks noGrp="1"/>
          </p:cNvSpPr>
          <p:nvPr>
            <p:ph idx="1"/>
          </p:nvPr>
        </p:nvSpPr>
        <p:spPr>
          <a:xfrm>
            <a:off x="457200" y="1600200"/>
            <a:ext cx="8229600" cy="4709120"/>
          </a:xfrm>
        </p:spPr>
        <p:txBody>
          <a:bodyPr>
            <a:normAutofit/>
          </a:bodyPr>
          <a:lstStyle/>
          <a:p>
            <a:pPr marL="0" indent="0">
              <a:spcBef>
                <a:spcPts val="0"/>
              </a:spcBef>
              <a:buNone/>
            </a:pPr>
            <a:r>
              <a:rPr lang="el-GR" altLang="el-GR" sz="2400" b="1" dirty="0" smtClean="0">
                <a:solidFill>
                  <a:srgbClr val="0033CC"/>
                </a:solidFill>
              </a:rPr>
              <a:t>1.  </a:t>
            </a:r>
            <a:r>
              <a:rPr lang="el-GR" altLang="el-GR" sz="2400" b="1" dirty="0" smtClean="0"/>
              <a:t>Διαδικασίες </a:t>
            </a:r>
            <a:r>
              <a:rPr lang="el-GR" altLang="el-GR" sz="2400" b="1" dirty="0"/>
              <a:t>Λογισμικού</a:t>
            </a:r>
            <a:r>
              <a:rPr lang="el-GR" altLang="el-GR" sz="2400" dirty="0"/>
              <a:t>: </a:t>
            </a:r>
            <a:r>
              <a:rPr lang="el-GR" altLang="el-GR" sz="2400" dirty="0" smtClean="0"/>
              <a:t>Εγγραφή </a:t>
            </a:r>
            <a:r>
              <a:rPr lang="el-GR" altLang="el-GR" sz="2400" dirty="0"/>
              <a:t>σε περιοχή </a:t>
            </a:r>
            <a:r>
              <a:rPr lang="el-GR" altLang="el-GR" sz="2400" dirty="0" smtClean="0"/>
              <a:t>μνήμης, </a:t>
            </a:r>
            <a:r>
              <a:rPr lang="el-GR" altLang="el-GR" sz="2400" dirty="0"/>
              <a:t>και </a:t>
            </a:r>
            <a:r>
              <a:rPr lang="el-GR" altLang="el-GR" sz="2400" dirty="0" smtClean="0"/>
              <a:t> </a:t>
            </a:r>
          </a:p>
          <a:p>
            <a:pPr marL="400050" lvl="1" indent="0">
              <a:spcBef>
                <a:spcPts val="0"/>
              </a:spcBef>
              <a:spcAft>
                <a:spcPts val="200"/>
              </a:spcAft>
              <a:buNone/>
            </a:pPr>
            <a:r>
              <a:rPr lang="el-GR" altLang="el-GR" sz="2400" dirty="0" smtClean="0"/>
              <a:t>ανάγνωση </a:t>
            </a:r>
            <a:r>
              <a:rPr lang="el-GR" altLang="el-GR" sz="2400" dirty="0"/>
              <a:t>από </a:t>
            </a:r>
            <a:r>
              <a:rPr lang="el-GR" altLang="el-GR" sz="2400" dirty="0" smtClean="0"/>
              <a:t>την </a:t>
            </a:r>
            <a:r>
              <a:rPr lang="el-GR" altLang="el-GR" sz="2400" dirty="0"/>
              <a:t>ίδια </a:t>
            </a:r>
            <a:r>
              <a:rPr lang="el-GR" altLang="el-GR" sz="2400" dirty="0" smtClean="0"/>
              <a:t>περιοχή.</a:t>
            </a:r>
            <a:endParaRPr lang="el-GR" altLang="el-GR" sz="2400" dirty="0"/>
          </a:p>
          <a:p>
            <a:pPr marL="0" indent="0">
              <a:spcBef>
                <a:spcPts val="0"/>
              </a:spcBef>
              <a:buNone/>
            </a:pPr>
            <a:r>
              <a:rPr lang="el-GR" altLang="el-GR" sz="2400" b="1" dirty="0" smtClean="0">
                <a:solidFill>
                  <a:srgbClr val="0033CC"/>
                </a:solidFill>
              </a:rPr>
              <a:t>2.  </a:t>
            </a:r>
            <a:r>
              <a:rPr lang="el-GR" altLang="el-GR" sz="2400" b="1" dirty="0" smtClean="0"/>
              <a:t>Διαδικασίες </a:t>
            </a:r>
            <a:r>
              <a:rPr lang="el-GR" altLang="el-GR" sz="2400" b="1" dirty="0"/>
              <a:t>Λογισμικού </a:t>
            </a:r>
            <a:r>
              <a:rPr lang="el-GR" altLang="el-GR" sz="2400" dirty="0"/>
              <a:t>που εκτελούνται από τον </a:t>
            </a:r>
            <a:r>
              <a:rPr lang="el-GR" altLang="el-GR" sz="2400" b="1" dirty="0"/>
              <a:t>ίδιο </a:t>
            </a:r>
            <a:r>
              <a:rPr lang="el-GR" altLang="el-GR" sz="2400" b="1" dirty="0" smtClean="0"/>
              <a:t> </a:t>
            </a:r>
          </a:p>
          <a:p>
            <a:pPr marL="400050" lvl="1" indent="0">
              <a:spcBef>
                <a:spcPts val="0"/>
              </a:spcBef>
              <a:spcAft>
                <a:spcPts val="300"/>
              </a:spcAft>
              <a:buNone/>
            </a:pPr>
            <a:r>
              <a:rPr lang="el-GR" altLang="el-GR" sz="2400" b="1" dirty="0" smtClean="0"/>
              <a:t>επεξεργαστή</a:t>
            </a:r>
            <a:r>
              <a:rPr lang="el-GR" altLang="el-GR" sz="2400" dirty="0"/>
              <a:t>: </a:t>
            </a:r>
            <a:r>
              <a:rPr lang="el-GR" altLang="el-GR" sz="2400" dirty="0" smtClean="0"/>
              <a:t>Κόστος </a:t>
            </a:r>
            <a:r>
              <a:rPr lang="en-US" altLang="el-GR" sz="2400" dirty="0"/>
              <a:t>task </a:t>
            </a:r>
            <a:r>
              <a:rPr lang="en-US" altLang="el-GR" sz="2400" dirty="0" smtClean="0"/>
              <a:t>switching</a:t>
            </a:r>
            <a:r>
              <a:rPr lang="el-GR" altLang="el-GR" sz="2400" dirty="0" smtClean="0"/>
              <a:t>.</a:t>
            </a:r>
            <a:endParaRPr lang="el-GR" altLang="el-GR" sz="2400" dirty="0"/>
          </a:p>
          <a:p>
            <a:pPr marL="0" indent="0">
              <a:spcBef>
                <a:spcPts val="0"/>
              </a:spcBef>
              <a:buNone/>
            </a:pPr>
            <a:r>
              <a:rPr lang="el-GR" altLang="el-GR" sz="2400" b="1" dirty="0" smtClean="0">
                <a:solidFill>
                  <a:srgbClr val="0033CC"/>
                </a:solidFill>
              </a:rPr>
              <a:t>3.  </a:t>
            </a:r>
            <a:r>
              <a:rPr lang="el-GR" altLang="el-GR" sz="2400" b="1" dirty="0" smtClean="0"/>
              <a:t>Διαδικασίες </a:t>
            </a:r>
            <a:r>
              <a:rPr lang="el-GR" altLang="el-GR" sz="2400" b="1" dirty="0"/>
              <a:t>Υλικού </a:t>
            </a:r>
            <a:r>
              <a:rPr lang="el-GR" altLang="el-GR" sz="2400" dirty="0"/>
              <a:t>που υλοποιούνται με </a:t>
            </a:r>
            <a:r>
              <a:rPr lang="el-GR" altLang="el-GR" sz="2400" b="1" dirty="0"/>
              <a:t>διαφορετικούς </a:t>
            </a:r>
            <a:endParaRPr lang="el-GR" altLang="el-GR" sz="2400" b="1" dirty="0" smtClean="0"/>
          </a:p>
          <a:p>
            <a:pPr marL="400050" lvl="1" indent="0">
              <a:spcBef>
                <a:spcPts val="0"/>
              </a:spcBef>
              <a:spcAft>
                <a:spcPts val="300"/>
              </a:spcAft>
              <a:buNone/>
            </a:pPr>
            <a:r>
              <a:rPr lang="el-GR" altLang="el-GR" sz="2400" b="1" dirty="0" smtClean="0"/>
              <a:t>πόρους</a:t>
            </a:r>
            <a:r>
              <a:rPr lang="el-GR" altLang="el-GR" sz="2400" dirty="0"/>
              <a:t>: </a:t>
            </a:r>
            <a:r>
              <a:rPr lang="el-GR" altLang="el-GR" sz="2400" dirty="0" smtClean="0"/>
              <a:t>Αφιερωμένοι δίαυλοι.</a:t>
            </a:r>
            <a:endParaRPr lang="el-GR" altLang="el-GR" sz="2400" dirty="0"/>
          </a:p>
          <a:p>
            <a:pPr marL="0" indent="0">
              <a:spcBef>
                <a:spcPts val="0"/>
              </a:spcBef>
              <a:buNone/>
            </a:pPr>
            <a:r>
              <a:rPr lang="el-GR" altLang="el-GR" sz="2400" b="1" dirty="0" smtClean="0">
                <a:solidFill>
                  <a:srgbClr val="0033CC"/>
                </a:solidFill>
              </a:rPr>
              <a:t>4.  </a:t>
            </a:r>
            <a:r>
              <a:rPr lang="el-GR" altLang="el-GR" sz="2400" b="1" dirty="0" smtClean="0"/>
              <a:t>Διαδικασίες </a:t>
            </a:r>
            <a:r>
              <a:rPr lang="el-GR" altLang="el-GR" sz="2400" b="1" dirty="0"/>
              <a:t>Υλικού </a:t>
            </a:r>
            <a:r>
              <a:rPr lang="el-GR" altLang="el-GR" sz="2400" dirty="0"/>
              <a:t>που υλοποιούνται με τον </a:t>
            </a:r>
            <a:r>
              <a:rPr lang="el-GR" altLang="el-GR" sz="2400" b="1" dirty="0"/>
              <a:t>ίδιο πόρο</a:t>
            </a:r>
            <a:r>
              <a:rPr lang="el-GR" altLang="el-GR" sz="2400" dirty="0"/>
              <a:t>: </a:t>
            </a:r>
            <a:endParaRPr lang="el-GR" altLang="el-GR" sz="2400" dirty="0" smtClean="0"/>
          </a:p>
          <a:p>
            <a:pPr marL="400050" lvl="1" indent="0">
              <a:spcBef>
                <a:spcPts val="0"/>
              </a:spcBef>
              <a:spcAft>
                <a:spcPts val="300"/>
              </a:spcAft>
              <a:buNone/>
            </a:pPr>
            <a:r>
              <a:rPr lang="el-GR" altLang="el-GR" sz="2400" dirty="0" smtClean="0"/>
              <a:t>Χρήση  προσωρινής </a:t>
            </a:r>
            <a:r>
              <a:rPr lang="el-GR" altLang="el-GR" sz="2400" dirty="0"/>
              <a:t>μνήμης για ανατροφοδότηση αποτελεσμάτων στην </a:t>
            </a:r>
            <a:r>
              <a:rPr lang="el-GR" altLang="el-GR" sz="2400" dirty="0" smtClean="0"/>
              <a:t>είσοδο.</a:t>
            </a:r>
            <a:endParaRPr lang="el-GR" altLang="el-GR" sz="2400" dirty="0"/>
          </a:p>
          <a:p>
            <a:pPr marL="0" indent="0">
              <a:spcBef>
                <a:spcPts val="0"/>
              </a:spcBef>
              <a:buNone/>
            </a:pPr>
            <a:r>
              <a:rPr lang="el-GR" altLang="el-GR" sz="2400" b="1" dirty="0" smtClean="0">
                <a:solidFill>
                  <a:srgbClr val="0033CC"/>
                </a:solidFill>
              </a:rPr>
              <a:t>5.  </a:t>
            </a:r>
            <a:r>
              <a:rPr lang="el-GR" altLang="el-GR" sz="2400" b="1" dirty="0" smtClean="0"/>
              <a:t>Διαδικασία </a:t>
            </a:r>
            <a:r>
              <a:rPr lang="el-GR" altLang="el-GR" sz="2400" b="1" dirty="0"/>
              <a:t>Λογισμικού με Διαδικασία Υλικού</a:t>
            </a:r>
            <a:r>
              <a:rPr lang="el-GR" altLang="el-GR" sz="2400" dirty="0"/>
              <a:t>: </a:t>
            </a:r>
            <a:r>
              <a:rPr lang="el-GR" altLang="el-GR" sz="2400" dirty="0" smtClean="0"/>
              <a:t>Προσπέλαση </a:t>
            </a:r>
          </a:p>
          <a:p>
            <a:pPr marL="400050" lvl="1" indent="0">
              <a:spcBef>
                <a:spcPts val="0"/>
              </a:spcBef>
              <a:buNone/>
            </a:pPr>
            <a:r>
              <a:rPr lang="el-GR" altLang="el-GR" sz="2400" dirty="0" smtClean="0"/>
              <a:t>καταχωρητών </a:t>
            </a:r>
            <a:r>
              <a:rPr lang="el-GR" altLang="el-GR" sz="2400" dirty="0"/>
              <a:t>ελέγχου, κατάστασης, δεδομένων, </a:t>
            </a:r>
            <a:r>
              <a:rPr lang="el-GR" altLang="el-GR" sz="2400" dirty="0" smtClean="0"/>
              <a:t>και </a:t>
            </a:r>
            <a:r>
              <a:rPr lang="en-US" altLang="el-GR" sz="2400" dirty="0" smtClean="0"/>
              <a:t>DMA </a:t>
            </a:r>
            <a:r>
              <a:rPr lang="el-GR" altLang="el-GR" sz="2400" dirty="0" smtClean="0"/>
              <a:t>μεταφορές.</a:t>
            </a:r>
            <a:endParaRPr lang="el-GR" altLang="el-GR" sz="2400" dirty="0"/>
          </a:p>
          <a:p>
            <a:endParaRPr lang="el-GR" dirty="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19</a:t>
            </a:fld>
            <a:endParaRPr lang="el-GR" dirty="0">
              <a:solidFill>
                <a:schemeClr val="tx1"/>
              </a:solidFill>
            </a:endParaRPr>
          </a:p>
        </p:txBody>
      </p:sp>
    </p:spTree>
    <p:extLst>
      <p:ext uri="{BB962C8B-B14F-4D97-AF65-F5344CB8AC3E}">
        <p14:creationId xmlns:p14="http://schemas.microsoft.com/office/powerpoint/2010/main" val="3940813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eaLnBrk="1" hangingPunct="1"/>
            <a:r>
              <a:rPr lang="el-GR" b="1" dirty="0" smtClean="0"/>
              <a:t>Άδειες χρήσης </a:t>
            </a:r>
            <a:endParaRPr lang="el-GR" dirty="0" smtClean="0"/>
          </a:p>
        </p:txBody>
      </p:sp>
      <p:sp>
        <p:nvSpPr>
          <p:cNvPr id="3075" name="Θέση περιεχομένου 1"/>
          <p:cNvSpPr>
            <a:spLocks noGrp="1"/>
          </p:cNvSpPr>
          <p:nvPr>
            <p:ph idx="1"/>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Εικόνα 1" descr="  Λογότυπο για Άδειες χρήσης Creative Commons, B Y, NC, ND. ">
            <a:hlinkClick r:id="rId3" tooltip="Μετάβαση στην Άδεια Χρήσης "/>
          </p:cNvPr>
          <p:cNvPicPr>
            <a:picLocks noChangeAspect="1" noChangeArrowheads="1"/>
          </p:cNvPicPr>
          <p:nvPr/>
        </p:nvPicPr>
        <p:blipFill>
          <a:blip r:embed="rId4" cstate="print"/>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84690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Χρονοδρομολόγηση</a:t>
            </a:r>
            <a:r>
              <a:rPr lang="en-US" altLang="el-GR" b="1" dirty="0"/>
              <a:t> </a:t>
            </a:r>
            <a:r>
              <a:rPr lang="el-GR" altLang="el-GR" b="1" dirty="0" smtClean="0"/>
              <a:t>διαδικασιών</a:t>
            </a:r>
            <a:endParaRPr lang="el-GR" b="1" dirty="0"/>
          </a:p>
        </p:txBody>
      </p:sp>
      <p:sp>
        <p:nvSpPr>
          <p:cNvPr id="6" name="Θέση περιεχομένου 1"/>
          <p:cNvSpPr>
            <a:spLocks noGrp="1"/>
          </p:cNvSpPr>
          <p:nvPr>
            <p:ph sz="half" idx="1"/>
          </p:nvPr>
        </p:nvSpPr>
        <p:spPr>
          <a:xfrm>
            <a:off x="457200" y="1600200"/>
            <a:ext cx="3682752" cy="4781128"/>
          </a:xfrm>
        </p:spPr>
        <p:txBody>
          <a:bodyPr>
            <a:normAutofit fontScale="92500" lnSpcReduction="10000"/>
          </a:bodyPr>
          <a:lstStyle/>
          <a:p>
            <a:pPr>
              <a:lnSpc>
                <a:spcPct val="110000"/>
              </a:lnSpc>
              <a:spcBef>
                <a:spcPts val="0"/>
              </a:spcBef>
              <a:buClr>
                <a:srgbClr val="0033CC"/>
              </a:buClr>
              <a:buFont typeface="Wingdings" panose="05000000000000000000" pitchFamily="2" charset="2"/>
              <a:buChar char="§"/>
            </a:pPr>
            <a:r>
              <a:rPr lang="el-GR" altLang="el-GR" sz="2600" dirty="0"/>
              <a:t>Λαμβάνονται </a:t>
            </a:r>
            <a:r>
              <a:rPr lang="el-GR" altLang="el-GR" sz="2600" dirty="0" smtClean="0"/>
              <a:t>υπόψη:</a:t>
            </a:r>
            <a:endParaRPr lang="el-GR" altLang="el-GR" sz="2600" dirty="0"/>
          </a:p>
          <a:p>
            <a:pPr marL="457200" lvl="1" indent="0">
              <a:lnSpc>
                <a:spcPct val="110000"/>
              </a:lnSpc>
              <a:spcBef>
                <a:spcPts val="0"/>
              </a:spcBef>
              <a:spcAft>
                <a:spcPts val="100"/>
              </a:spcAft>
              <a:buNone/>
            </a:pPr>
            <a:r>
              <a:rPr lang="el-GR" altLang="el-GR" sz="2200" b="1" dirty="0" smtClean="0">
                <a:solidFill>
                  <a:srgbClr val="663300"/>
                </a:solidFill>
              </a:rPr>
              <a:t>1)  </a:t>
            </a:r>
            <a:r>
              <a:rPr lang="el-GR" altLang="el-GR" sz="2200" dirty="0" smtClean="0"/>
              <a:t>Γράφος Εξάρτησης.</a:t>
            </a:r>
            <a:endParaRPr lang="el-GR" altLang="el-GR" sz="2200" dirty="0"/>
          </a:p>
          <a:p>
            <a:pPr marL="457200" lvl="1" indent="0">
              <a:lnSpc>
                <a:spcPct val="110000"/>
              </a:lnSpc>
              <a:spcBef>
                <a:spcPts val="0"/>
              </a:spcBef>
              <a:spcAft>
                <a:spcPts val="100"/>
              </a:spcAft>
              <a:buNone/>
            </a:pPr>
            <a:r>
              <a:rPr lang="el-GR" altLang="el-GR" sz="2200" b="1" dirty="0" smtClean="0">
                <a:solidFill>
                  <a:srgbClr val="663300"/>
                </a:solidFill>
              </a:rPr>
              <a:t>2)  </a:t>
            </a:r>
            <a:r>
              <a:rPr lang="el-GR" altLang="el-GR" sz="2200" dirty="0" smtClean="0"/>
              <a:t>Πλήθος επεξεργαστών.</a:t>
            </a:r>
            <a:endParaRPr lang="el-GR" altLang="el-GR" sz="2200" dirty="0"/>
          </a:p>
          <a:p>
            <a:pPr marL="457200" lvl="1" indent="0">
              <a:lnSpc>
                <a:spcPct val="110000"/>
              </a:lnSpc>
              <a:spcBef>
                <a:spcPts val="0"/>
              </a:spcBef>
              <a:spcAft>
                <a:spcPts val="1000"/>
              </a:spcAft>
              <a:buNone/>
            </a:pPr>
            <a:r>
              <a:rPr lang="el-GR" altLang="el-GR" sz="2200" b="1" dirty="0" smtClean="0">
                <a:solidFill>
                  <a:srgbClr val="663300"/>
                </a:solidFill>
              </a:rPr>
              <a:t>3)  </a:t>
            </a:r>
            <a:r>
              <a:rPr lang="el-GR" altLang="el-GR" sz="2200" dirty="0" smtClean="0"/>
              <a:t>Κόστος Επικοινωνίας.</a:t>
            </a:r>
            <a:endParaRPr lang="el-GR" altLang="el-GR" sz="2200" dirty="0"/>
          </a:p>
          <a:p>
            <a:pPr>
              <a:lnSpc>
                <a:spcPct val="110000"/>
              </a:lnSpc>
              <a:spcBef>
                <a:spcPts val="0"/>
              </a:spcBef>
              <a:buClr>
                <a:srgbClr val="0033CC"/>
              </a:buClr>
              <a:buFont typeface="Wingdings" panose="05000000000000000000" pitchFamily="2" charset="2"/>
              <a:buChar char="§"/>
            </a:pPr>
            <a:r>
              <a:rPr lang="el-GR" altLang="el-GR" sz="2600" dirty="0"/>
              <a:t>Επιλογές για παράλληλες διαδικασίες:</a:t>
            </a:r>
          </a:p>
          <a:p>
            <a:pPr marL="457200" lvl="1" indent="0">
              <a:lnSpc>
                <a:spcPct val="110000"/>
              </a:lnSpc>
              <a:spcBef>
                <a:spcPts val="0"/>
              </a:spcBef>
              <a:buNone/>
            </a:pPr>
            <a:r>
              <a:rPr lang="el-GR" altLang="el-GR" sz="2200" b="1" dirty="0" smtClean="0">
                <a:solidFill>
                  <a:srgbClr val="663300"/>
                </a:solidFill>
              </a:rPr>
              <a:t>1)  </a:t>
            </a:r>
            <a:r>
              <a:rPr lang="el-GR" altLang="el-GR" sz="2200" dirty="0" smtClean="0"/>
              <a:t>Παράλληλη </a:t>
            </a:r>
            <a:r>
              <a:rPr lang="el-GR" altLang="el-GR" sz="2200" dirty="0"/>
              <a:t>εκτέλεση αν </a:t>
            </a:r>
            <a:endParaRPr lang="el-GR" altLang="el-GR" sz="2200" dirty="0" smtClean="0"/>
          </a:p>
          <a:p>
            <a:pPr marL="857250" lvl="2" indent="0">
              <a:lnSpc>
                <a:spcPct val="110000"/>
              </a:lnSpc>
              <a:spcBef>
                <a:spcPts val="0"/>
              </a:spcBef>
              <a:spcAft>
                <a:spcPts val="200"/>
              </a:spcAft>
              <a:buNone/>
            </a:pPr>
            <a:r>
              <a:rPr lang="el-GR" altLang="el-GR" sz="2200" dirty="0" smtClean="0"/>
              <a:t>υπάρχουν </a:t>
            </a:r>
            <a:r>
              <a:rPr lang="el-GR" altLang="el-GR" sz="2200" dirty="0"/>
              <a:t>διαθέσιμοι </a:t>
            </a:r>
            <a:r>
              <a:rPr lang="el-GR" altLang="el-GR" sz="2200" dirty="0" smtClean="0"/>
              <a:t>επεξεργαστές.</a:t>
            </a:r>
            <a:endParaRPr lang="el-GR" altLang="el-GR" sz="2200" dirty="0"/>
          </a:p>
          <a:p>
            <a:pPr marL="457200" lvl="1" indent="0">
              <a:lnSpc>
                <a:spcPct val="110000"/>
              </a:lnSpc>
              <a:spcBef>
                <a:spcPts val="0"/>
              </a:spcBef>
              <a:spcAft>
                <a:spcPts val="200"/>
              </a:spcAft>
              <a:buNone/>
            </a:pPr>
            <a:r>
              <a:rPr lang="el-GR" altLang="el-GR" sz="2200" b="1" dirty="0" smtClean="0">
                <a:solidFill>
                  <a:srgbClr val="663300"/>
                </a:solidFill>
              </a:rPr>
              <a:t>2)  </a:t>
            </a:r>
            <a:r>
              <a:rPr lang="el-GR" altLang="el-GR" sz="2200" dirty="0" smtClean="0"/>
              <a:t>Ξεχωριστοί </a:t>
            </a:r>
            <a:r>
              <a:rPr lang="en-US" altLang="el-GR" sz="2200" dirty="0"/>
              <a:t>HW</a:t>
            </a:r>
            <a:r>
              <a:rPr lang="el-GR" altLang="el-GR" sz="2200" dirty="0"/>
              <a:t> </a:t>
            </a:r>
            <a:r>
              <a:rPr lang="el-GR" altLang="el-GR" sz="2200" dirty="0" smtClean="0"/>
              <a:t>πόροι.</a:t>
            </a:r>
            <a:endParaRPr lang="el-GR" altLang="el-GR" sz="2200" dirty="0"/>
          </a:p>
          <a:p>
            <a:pPr marL="457200" lvl="1" indent="0">
              <a:lnSpc>
                <a:spcPct val="110000"/>
              </a:lnSpc>
              <a:spcBef>
                <a:spcPts val="0"/>
              </a:spcBef>
              <a:buNone/>
            </a:pPr>
            <a:r>
              <a:rPr lang="el-GR" altLang="el-GR" sz="2200" b="1" dirty="0" smtClean="0">
                <a:solidFill>
                  <a:srgbClr val="663300"/>
                </a:solidFill>
              </a:rPr>
              <a:t>3)  </a:t>
            </a:r>
            <a:r>
              <a:rPr lang="el-GR" altLang="el-GR" sz="2200" dirty="0" smtClean="0"/>
              <a:t>Διαμοιραζόμενοι</a:t>
            </a:r>
            <a:r>
              <a:rPr lang="en-US" altLang="el-GR" sz="2200" dirty="0" smtClean="0"/>
              <a:t> </a:t>
            </a:r>
            <a:r>
              <a:rPr lang="en-US" altLang="el-GR" sz="2200" dirty="0"/>
              <a:t>HW </a:t>
            </a:r>
            <a:endParaRPr lang="el-GR" altLang="el-GR" sz="2200" dirty="0" smtClean="0"/>
          </a:p>
          <a:p>
            <a:pPr marL="857250" lvl="2" indent="0">
              <a:lnSpc>
                <a:spcPct val="110000"/>
              </a:lnSpc>
              <a:spcBef>
                <a:spcPts val="0"/>
              </a:spcBef>
              <a:spcAft>
                <a:spcPts val="200"/>
              </a:spcAft>
              <a:buNone/>
            </a:pPr>
            <a:r>
              <a:rPr lang="el-GR" altLang="el-GR" sz="2200" dirty="0"/>
              <a:t>π</a:t>
            </a:r>
            <a:r>
              <a:rPr lang="el-GR" altLang="el-GR" sz="2200" dirty="0" smtClean="0"/>
              <a:t>όροι.</a:t>
            </a:r>
            <a:endParaRPr lang="el-GR" altLang="el-GR" sz="2200" dirty="0"/>
          </a:p>
          <a:p>
            <a:pPr marL="457200" lvl="1" indent="0">
              <a:lnSpc>
                <a:spcPct val="110000"/>
              </a:lnSpc>
              <a:spcBef>
                <a:spcPts val="0"/>
              </a:spcBef>
              <a:buNone/>
            </a:pPr>
            <a:r>
              <a:rPr lang="el-GR" altLang="el-GR" sz="2200" b="1" dirty="0" smtClean="0">
                <a:solidFill>
                  <a:srgbClr val="663300"/>
                </a:solidFill>
              </a:rPr>
              <a:t>4)  </a:t>
            </a:r>
            <a:r>
              <a:rPr lang="el-GR" altLang="el-GR" sz="2200" dirty="0" smtClean="0"/>
              <a:t>Σειριακή </a:t>
            </a:r>
            <a:r>
              <a:rPr lang="el-GR" altLang="el-GR" sz="2200" dirty="0"/>
              <a:t>εκτέλεση στον </a:t>
            </a:r>
            <a:endParaRPr lang="el-GR" altLang="el-GR" sz="2200" dirty="0" smtClean="0"/>
          </a:p>
          <a:p>
            <a:pPr marL="857250" lvl="2" indent="0">
              <a:lnSpc>
                <a:spcPct val="110000"/>
              </a:lnSpc>
              <a:spcBef>
                <a:spcPts val="0"/>
              </a:spcBef>
              <a:buNone/>
            </a:pPr>
            <a:r>
              <a:rPr lang="el-GR" altLang="el-GR" sz="2200" dirty="0" smtClean="0"/>
              <a:t>ίδιο επεξεργαστή.</a:t>
            </a:r>
            <a:endParaRPr lang="en-US" altLang="el-GR" sz="2200" dirty="0"/>
          </a:p>
          <a:p>
            <a:endParaRPr lang="el-GR" dirty="0"/>
          </a:p>
        </p:txBody>
      </p:sp>
      <p:pic>
        <p:nvPicPr>
          <p:cNvPr id="8" name="Θέση περιεχομένου 2" descr="Γραφική παράσταση, με το time στον άξονα των χ, και τα paths 1, 2, και 3, στοω άξονα των ψ. Στο γράφημα φαίνονται ποιές διαδικασίες εκτελούνται, καθώς και η χρονική τους διάρκεια."/>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1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211960" y="1700808"/>
            <a:ext cx="4536504" cy="4141438"/>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20</a:t>
            </a:fld>
            <a:endParaRPr lang="el-GR" sz="1400" dirty="0">
              <a:solidFill>
                <a:schemeClr val="tx1"/>
              </a:solidFill>
            </a:endParaRPr>
          </a:p>
        </p:txBody>
      </p:sp>
    </p:spTree>
    <p:extLst>
      <p:ext uri="{BB962C8B-B14F-4D97-AF65-F5344CB8AC3E}">
        <p14:creationId xmlns:p14="http://schemas.microsoft.com/office/powerpoint/2010/main" val="1731160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Παράδειγμα Γράφου Εξάρτησης</a:t>
            </a:r>
            <a:endParaRPr lang="el-GR" b="1" dirty="0"/>
          </a:p>
        </p:txBody>
      </p:sp>
      <p:pic>
        <p:nvPicPr>
          <p:cNvPr id="6" name="Θέση περιεχομένου 1" descr="Διάγραμμα ροής γράφου. Η πρώτη διαδρομή είναι απο τον κόμβο Δ2. Η δεύτερη διαδρομή είναι από τους κόμβους Δ1 και Δ3,  όπου το κόστος της επικοινωνίας, εξαρτάται από την υλοποίηση των Δ1 και Δ3.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772816"/>
            <a:ext cx="5904656" cy="3960440"/>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21</a:t>
            </a:fld>
            <a:endParaRPr lang="el-GR" sz="1400" dirty="0">
              <a:solidFill>
                <a:schemeClr val="tx1"/>
              </a:solidFill>
            </a:endParaRPr>
          </a:p>
        </p:txBody>
      </p:sp>
    </p:spTree>
    <p:extLst>
      <p:ext uri="{BB962C8B-B14F-4D97-AF65-F5344CB8AC3E}">
        <p14:creationId xmlns:p14="http://schemas.microsoft.com/office/powerpoint/2010/main" val="3033718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Παραδείγματα </a:t>
            </a:r>
            <a:r>
              <a:rPr lang="el-GR" altLang="el-GR" b="1" dirty="0" smtClean="0"/>
              <a:t>Δρομολόγησης</a:t>
            </a:r>
            <a:endParaRPr lang="el-GR" b="1" dirty="0"/>
          </a:p>
        </p:txBody>
      </p:sp>
      <p:pic>
        <p:nvPicPr>
          <p:cNvPr id="6" name="Θέση περιεχομένου 1" descr="Γράφημα με παραδείγματα δρομολόγησης:&#10;Πρώτο παράδειγμα, η διαδρομή ε1 περιλαμβάνει τους κόμβους δ1 και δ3. Η διαδρομή ε2 περιλαμβάνει τον κόμβο δ2.&#10;Δεύτερο παράδειγμα, η διαδρομή ε1 περιλαμβάνει τους κόμβους δ1, δ3, και δ2.&#10;Τρίτο παράδειγμα, η διαδρομή ε1 περιλαμβάνει τους κόμβους δ1, δ2, δ1, δ2, και δ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835696" y="1556792"/>
            <a:ext cx="5472608" cy="4536504"/>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22</a:t>
            </a:fld>
            <a:endParaRPr lang="el-GR" sz="1400" dirty="0">
              <a:solidFill>
                <a:schemeClr val="tx1"/>
              </a:solidFill>
            </a:endParaRPr>
          </a:p>
        </p:txBody>
      </p:sp>
    </p:spTree>
    <p:extLst>
      <p:ext uri="{BB962C8B-B14F-4D97-AF65-F5344CB8AC3E}">
        <p14:creationId xmlns:p14="http://schemas.microsoft.com/office/powerpoint/2010/main" val="121849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Επιμερισμός </a:t>
            </a:r>
            <a:r>
              <a:rPr lang="el-GR" altLang="el-GR" b="1" dirty="0" smtClean="0"/>
              <a:t>διαδικασιών </a:t>
            </a:r>
            <a:br>
              <a:rPr lang="el-GR" altLang="el-GR" b="1" dirty="0" smtClean="0"/>
            </a:br>
            <a:r>
              <a:rPr lang="el-GR" altLang="el-GR" b="1" dirty="0" smtClean="0"/>
              <a:t>(1 από 4)</a:t>
            </a:r>
            <a:endParaRPr lang="el-GR" b="1" dirty="0"/>
          </a:p>
        </p:txBody>
      </p:sp>
      <p:sp>
        <p:nvSpPr>
          <p:cNvPr id="11" name="Θέση περιεχομένου 1"/>
          <p:cNvSpPr txBox="1"/>
          <p:nvPr/>
        </p:nvSpPr>
        <p:spPr>
          <a:xfrm>
            <a:off x="467544" y="2996952"/>
            <a:ext cx="2906704" cy="1815882"/>
          </a:xfrm>
          <a:prstGeom prst="rect">
            <a:avLst/>
          </a:prstGeom>
          <a:noFill/>
        </p:spPr>
        <p:txBody>
          <a:bodyPr wrap="square" rtlCol="0">
            <a:spAutoFit/>
          </a:bodyPr>
          <a:lstStyle/>
          <a:p>
            <a:pPr marL="342900" indent="-342900">
              <a:buClr>
                <a:srgbClr val="0033CC"/>
              </a:buClr>
              <a:buFont typeface="Wingdings" panose="05000000000000000000" pitchFamily="2" charset="2"/>
              <a:buChar char="§"/>
            </a:pPr>
            <a:r>
              <a:rPr lang="el-GR" altLang="el-GR" sz="2800" dirty="0"/>
              <a:t>Ελαχιστοποίηση </a:t>
            </a:r>
            <a:r>
              <a:rPr lang="el-GR" altLang="el-GR" sz="2800" dirty="0" smtClean="0"/>
              <a:t>κόστους </a:t>
            </a:r>
            <a:r>
              <a:rPr lang="el-GR" altLang="el-GR" sz="2800" dirty="0"/>
              <a:t>με </a:t>
            </a:r>
            <a:r>
              <a:rPr lang="el-GR" altLang="el-GR" sz="2800" dirty="0" smtClean="0"/>
              <a:t>περιορισμούς καθυστέρησης.</a:t>
            </a:r>
            <a:endParaRPr lang="el-GR" sz="2800" dirty="0"/>
          </a:p>
        </p:txBody>
      </p:sp>
      <p:graphicFrame>
        <p:nvGraphicFramePr>
          <p:cNvPr id="10" name="Θέση περιεχομένου 2" descr="Εικόνα με μαθηματικές παραστάσεις."/>
          <p:cNvGraphicFramePr>
            <a:graphicFrameLocks noGrp="1" noChangeAspect="1"/>
          </p:cNvGraphicFramePr>
          <p:nvPr>
            <p:ph sz="half" idx="1"/>
            <p:extLst>
              <p:ext uri="{D42A27DB-BD31-4B8C-83A1-F6EECF244321}">
                <p14:modId xmlns:p14="http://schemas.microsoft.com/office/powerpoint/2010/main" val="750938521"/>
              </p:ext>
            </p:extLst>
          </p:nvPr>
        </p:nvGraphicFramePr>
        <p:xfrm>
          <a:off x="3779912" y="1556792"/>
          <a:ext cx="4896544" cy="4824536"/>
        </p:xfrm>
        <a:graphic>
          <a:graphicData uri="http://schemas.openxmlformats.org/presentationml/2006/ole">
            <mc:AlternateContent xmlns:mc="http://schemas.openxmlformats.org/markup-compatibility/2006">
              <mc:Choice xmlns:v="urn:schemas-microsoft-com:vml" Requires="v">
                <p:oleObj spid="_x0000_s1174" name="Εξίσωση" r:id="rId4" imgW="2273040" imgH="2311200" progId="Equation.3">
                  <p:embed/>
                </p:oleObj>
              </mc:Choice>
              <mc:Fallback>
                <p:oleObj name="Εξίσωση" r:id="rId4" imgW="2273040" imgH="2311200" progId="Equation.3">
                  <p:embed/>
                  <p:pic>
                    <p:nvPicPr>
                      <p:cNvPr id="0" name="Picture 92" descr="Εικόνα με μαθηματικές παραστάσεις: Minimize, το άθροισμα από n έως i =1, του αθροίσματος από M i έως j =1, του x i j, επί το C i j. Subject to, άθροισμα από P i έως i =1, του αθροίσματος από M i έως j = 1, του x p 1 i j, επί του d p 1 i j, μικρότερο του d max πλην του αθροίσματος, για κάθε m κόμμα n στο p1, του b mn επί fd max. Το άθροισμα από p2 έως i = 1, του αθροίσματος από x p2 i j, επί d p2 i j, μικρότερο του d max πλην του αθροίσματος, για κάθε m κόμμα n στο p2, του b mn, επί fd max. Και ούτω καθεξής."/>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556792"/>
                        <a:ext cx="4896544" cy="4824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23</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658889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Επιμερισμός διαδικασιών </a:t>
            </a:r>
            <a:br>
              <a:rPr lang="el-GR" altLang="el-GR" b="1" dirty="0"/>
            </a:br>
            <a:r>
              <a:rPr lang="el-GR" altLang="el-GR" b="1" dirty="0" smtClean="0"/>
              <a:t>(2 </a:t>
            </a:r>
            <a:r>
              <a:rPr lang="el-GR" altLang="el-GR" b="1" dirty="0"/>
              <a:t>από </a:t>
            </a:r>
            <a:r>
              <a:rPr lang="el-GR" altLang="el-GR" b="1" dirty="0" smtClean="0"/>
              <a:t>4)</a:t>
            </a:r>
            <a:endParaRPr lang="el-GR" dirty="0"/>
          </a:p>
        </p:txBody>
      </p:sp>
      <p:sp>
        <p:nvSpPr>
          <p:cNvPr id="8" name="Θέση περιεχομένου 1"/>
          <p:cNvSpPr/>
          <p:nvPr/>
        </p:nvSpPr>
        <p:spPr>
          <a:xfrm>
            <a:off x="539552" y="1916832"/>
            <a:ext cx="8064896" cy="954107"/>
          </a:xfrm>
          <a:prstGeom prst="rect">
            <a:avLst/>
          </a:prstGeom>
        </p:spPr>
        <p:txBody>
          <a:bodyPr wrap="square">
            <a:spAutoFit/>
          </a:bodyPr>
          <a:lstStyle/>
          <a:p>
            <a:pPr marL="342900" indent="-342900">
              <a:buClr>
                <a:srgbClr val="0033CC"/>
              </a:buClr>
              <a:buFont typeface="Wingdings" panose="05000000000000000000" pitchFamily="2" charset="2"/>
              <a:buChar char="§"/>
            </a:pPr>
            <a:r>
              <a:rPr lang="el-GR" altLang="el-GR" sz="2800" dirty="0"/>
              <a:t>Ελαχιστοποίηση κόστους με περιορισμούς </a:t>
            </a:r>
            <a:r>
              <a:rPr lang="el-GR" altLang="el-GR" sz="2800" dirty="0" smtClean="0"/>
              <a:t>καθυστέρησης.</a:t>
            </a:r>
            <a:endParaRPr lang="el-GR" sz="2800" dirty="0"/>
          </a:p>
        </p:txBody>
      </p:sp>
      <p:pic>
        <p:nvPicPr>
          <p:cNvPr id="4" name="Θέση περιεχομένου 2" descr="Εικόνα με μαθηματικές παραστάσει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752" y="2924944"/>
            <a:ext cx="7778496" cy="3236976"/>
          </a:xfrm>
        </p:spPr>
      </p:pic>
      <p:sp>
        <p:nvSpPr>
          <p:cNvPr id="9"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539595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Επιμερισμός διαδικασιών </a:t>
            </a:r>
            <a:br>
              <a:rPr lang="el-GR" altLang="el-GR" b="1" dirty="0"/>
            </a:br>
            <a:r>
              <a:rPr lang="el-GR" altLang="el-GR" b="1" dirty="0" smtClean="0"/>
              <a:t>(3 </a:t>
            </a:r>
            <a:r>
              <a:rPr lang="el-GR" altLang="el-GR" b="1" dirty="0"/>
              <a:t>από 4)</a:t>
            </a:r>
            <a:endParaRPr lang="el-GR" b="1" dirty="0"/>
          </a:p>
        </p:txBody>
      </p:sp>
      <p:sp>
        <p:nvSpPr>
          <p:cNvPr id="7" name="Θέση περιεχομένου 1"/>
          <p:cNvSpPr txBox="1"/>
          <p:nvPr/>
        </p:nvSpPr>
        <p:spPr>
          <a:xfrm>
            <a:off x="467544" y="1916832"/>
            <a:ext cx="8208912" cy="954107"/>
          </a:xfrm>
          <a:prstGeom prst="rect">
            <a:avLst/>
          </a:prstGeom>
          <a:noFill/>
        </p:spPr>
        <p:txBody>
          <a:bodyPr wrap="square" rtlCol="0">
            <a:spAutoFit/>
          </a:bodyPr>
          <a:lstStyle/>
          <a:p>
            <a:pPr marL="457200" indent="-342000">
              <a:spcBef>
                <a:spcPct val="0"/>
              </a:spcBef>
              <a:buClr>
                <a:srgbClr val="0033CC"/>
              </a:buClr>
              <a:buFont typeface="Wingdings" panose="05000000000000000000" pitchFamily="2" charset="2"/>
              <a:buChar char="§"/>
            </a:pPr>
            <a:r>
              <a:rPr lang="el-GR" altLang="el-GR" sz="2800" dirty="0"/>
              <a:t>Ελαχιστοποίηση </a:t>
            </a:r>
            <a:r>
              <a:rPr lang="el-GR" altLang="el-GR" sz="2800" dirty="0" smtClean="0"/>
              <a:t>καθυστέρησης </a:t>
            </a:r>
            <a:r>
              <a:rPr lang="el-GR" altLang="el-GR" sz="2800" dirty="0"/>
              <a:t>με </a:t>
            </a:r>
            <a:r>
              <a:rPr lang="el-GR" altLang="el-GR" sz="2800" dirty="0" smtClean="0"/>
              <a:t>περιορισμούς </a:t>
            </a:r>
            <a:r>
              <a:rPr lang="el-GR" altLang="el-GR" sz="2800" dirty="0"/>
              <a:t>κ</a:t>
            </a:r>
            <a:r>
              <a:rPr lang="el-GR" altLang="el-GR" sz="2800" dirty="0" smtClean="0"/>
              <a:t>όστους.</a:t>
            </a:r>
            <a:endParaRPr lang="en-US" altLang="el-GR" sz="2800" dirty="0"/>
          </a:p>
        </p:txBody>
      </p:sp>
      <p:graphicFrame>
        <p:nvGraphicFramePr>
          <p:cNvPr id="6" name="Θέση περιεχομένου 2" descr="Εικόνα με μαθηματικές παραστάσεις."/>
          <p:cNvGraphicFramePr>
            <a:graphicFrameLocks noChangeAspect="1"/>
          </p:cNvGraphicFramePr>
          <p:nvPr>
            <p:extLst>
              <p:ext uri="{D42A27DB-BD31-4B8C-83A1-F6EECF244321}">
                <p14:modId xmlns:p14="http://schemas.microsoft.com/office/powerpoint/2010/main" val="185961825"/>
              </p:ext>
            </p:extLst>
          </p:nvPr>
        </p:nvGraphicFramePr>
        <p:xfrm>
          <a:off x="467544" y="2996952"/>
          <a:ext cx="8305800" cy="2808312"/>
        </p:xfrm>
        <a:graphic>
          <a:graphicData uri="http://schemas.openxmlformats.org/presentationml/2006/ole">
            <mc:AlternateContent xmlns:mc="http://schemas.openxmlformats.org/markup-compatibility/2006">
              <mc:Choice xmlns:v="urn:schemas-microsoft-com:vml" Requires="v">
                <p:oleObj spid="_x0000_s3216" name="Εξίσωση" r:id="rId4" imgW="4013200" imgH="1143000" progId="Equation.3">
                  <p:embed/>
                </p:oleObj>
              </mc:Choice>
              <mc:Fallback>
                <p:oleObj name="Εξίσωση" r:id="rId4" imgW="4013200" imgH="1143000" progId="Equation.3">
                  <p:embed/>
                  <p:pic>
                    <p:nvPicPr>
                      <p:cNvPr id="0" name="Picture 86" descr="Εικόνα με μαθηματικές παραστάσεις: Minimize, w i επί του αθροίσματος από p i εώς i = 1 του αθροίσματος από m i έως j = 1 του x p1 i j, επί d p1 i j + w2 επί του αθροίσματος από p2 έως i = 1 του αθροίσματος από m i εώς j = 1 του x p2 i j, επί d p2 i j + και ούτω καθεξής, έως wk επί το άθροισμα από pk εώς i = 1 του αθροίσματος από m i έως j = 1 του x p k i j, επί dp k i j. Subject to, το άθροισμα από n έως i = 1 του αθροίσματος από m i έως j = 1 του x i j επί c i j, μικρότερο του c max πλην το άθροισμα για κάθε m κόμμα n του b m n επί  fc max.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996952"/>
                        <a:ext cx="8305800" cy="280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25</a:t>
            </a:fld>
            <a:endParaRPr lang="el-GR" sz="1400" dirty="0">
              <a:solidFill>
                <a:schemeClr val="tx1"/>
              </a:solidFill>
            </a:endParaRPr>
          </a:p>
        </p:txBody>
      </p:sp>
    </p:spTree>
    <p:custDataLst>
      <p:tags r:id="rId2"/>
    </p:custDataLst>
    <p:extLst>
      <p:ext uri="{BB962C8B-B14F-4D97-AF65-F5344CB8AC3E}">
        <p14:creationId xmlns:p14="http://schemas.microsoft.com/office/powerpoint/2010/main" val="3077775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Επιμερισμός διαδικασιών </a:t>
            </a:r>
            <a:br>
              <a:rPr lang="el-GR" altLang="el-GR" b="1" dirty="0"/>
            </a:br>
            <a:r>
              <a:rPr lang="el-GR" altLang="el-GR" b="1" dirty="0" smtClean="0"/>
              <a:t>(4 </a:t>
            </a:r>
            <a:r>
              <a:rPr lang="el-GR" altLang="el-GR" b="1" dirty="0"/>
              <a:t>από 4)</a:t>
            </a:r>
            <a:endParaRPr lang="el-GR" dirty="0"/>
          </a:p>
        </p:txBody>
      </p:sp>
      <p:sp>
        <p:nvSpPr>
          <p:cNvPr id="8" name="Θέση περιεχομένου 1"/>
          <p:cNvSpPr txBox="1"/>
          <p:nvPr/>
        </p:nvSpPr>
        <p:spPr>
          <a:xfrm>
            <a:off x="467544" y="1916832"/>
            <a:ext cx="8136904" cy="954107"/>
          </a:xfrm>
          <a:prstGeom prst="rect">
            <a:avLst/>
          </a:prstGeom>
          <a:noFill/>
        </p:spPr>
        <p:txBody>
          <a:bodyPr wrap="square" rtlCol="0">
            <a:spAutoFit/>
          </a:bodyPr>
          <a:lstStyle/>
          <a:p>
            <a:pPr marL="457200" indent="-342000">
              <a:spcBef>
                <a:spcPct val="0"/>
              </a:spcBef>
              <a:buClr>
                <a:srgbClr val="0033CC"/>
              </a:buClr>
              <a:buFont typeface="Wingdings" panose="05000000000000000000" pitchFamily="2" charset="2"/>
              <a:buChar char="§"/>
            </a:pPr>
            <a:r>
              <a:rPr lang="el-GR" altLang="el-GR" sz="2800" dirty="0"/>
              <a:t>Ελαχιστοποίηση </a:t>
            </a:r>
            <a:r>
              <a:rPr lang="el-GR" altLang="el-GR" sz="2800" dirty="0" smtClean="0"/>
              <a:t>καθυστέρησης </a:t>
            </a:r>
            <a:r>
              <a:rPr lang="el-GR" altLang="el-GR" sz="2800" dirty="0"/>
              <a:t>με </a:t>
            </a:r>
            <a:r>
              <a:rPr lang="el-GR" altLang="el-GR" sz="2800" dirty="0" smtClean="0"/>
              <a:t>περιορισμούς κόστους.</a:t>
            </a:r>
            <a:endParaRPr lang="en-US" altLang="el-GR" sz="2800" dirty="0"/>
          </a:p>
        </p:txBody>
      </p:sp>
      <p:pic>
        <p:nvPicPr>
          <p:cNvPr id="4" name="Θέση περιεχομένου 2" descr="Εικόνα με μαθηματικές παραστάσεις."/>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904" y="2929472"/>
            <a:ext cx="7632192" cy="3163824"/>
          </a:xfrm>
        </p:spPr>
      </p:pic>
      <p:sp>
        <p:nvSpPr>
          <p:cNvPr id="10"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26</a:t>
            </a:fld>
            <a:endParaRPr lang="el-GR" dirty="0">
              <a:solidFill>
                <a:schemeClr val="tx1"/>
              </a:solidFill>
            </a:endParaRPr>
          </a:p>
        </p:txBody>
      </p:sp>
    </p:spTree>
    <p:custDataLst>
      <p:tags r:id="rId1"/>
    </p:custDataLst>
    <p:extLst>
      <p:ext uri="{BB962C8B-B14F-4D97-AF65-F5344CB8AC3E}">
        <p14:creationId xmlns:p14="http://schemas.microsoft.com/office/powerpoint/2010/main" val="80452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84976" cy="1143000"/>
          </a:xfrm>
        </p:spPr>
        <p:txBody>
          <a:bodyPr>
            <a:normAutofit fontScale="90000"/>
          </a:bodyPr>
          <a:lstStyle/>
          <a:p>
            <a:r>
              <a:rPr lang="el-GR" altLang="el-GR" b="1" dirty="0" smtClean="0"/>
              <a:t>Μέθοδοι </a:t>
            </a:r>
            <a:r>
              <a:rPr lang="el-GR" altLang="el-GR" b="1" dirty="0"/>
              <a:t>επίλυσης προβλήματος </a:t>
            </a:r>
            <a:r>
              <a:rPr lang="el-GR" altLang="el-GR" b="1" dirty="0" smtClean="0"/>
              <a:t>01 -   Ακεραίου γραμμικού </a:t>
            </a:r>
            <a:r>
              <a:rPr lang="el-GR" altLang="el-GR" b="1" dirty="0"/>
              <a:t>π</a:t>
            </a:r>
            <a:r>
              <a:rPr lang="el-GR" altLang="el-GR" b="1" dirty="0" smtClean="0"/>
              <a:t>ρογραμματισμού </a:t>
            </a:r>
            <a:endParaRPr lang="el-GR" b="1" dirty="0"/>
          </a:p>
        </p:txBody>
      </p:sp>
      <p:sp>
        <p:nvSpPr>
          <p:cNvPr id="3" name="Θέση περιεχομένου 1"/>
          <p:cNvSpPr>
            <a:spLocks noGrp="1"/>
          </p:cNvSpPr>
          <p:nvPr>
            <p:ph idx="1"/>
          </p:nvPr>
        </p:nvSpPr>
        <p:spPr>
          <a:xfrm>
            <a:off x="457200" y="1600200"/>
            <a:ext cx="8229600" cy="4637112"/>
          </a:xfrm>
        </p:spPr>
        <p:txBody>
          <a:bodyPr>
            <a:normAutofit/>
          </a:bodyPr>
          <a:lstStyle/>
          <a:p>
            <a:pPr marL="0" indent="0">
              <a:spcBef>
                <a:spcPts val="0"/>
              </a:spcBef>
              <a:buNone/>
            </a:pPr>
            <a:r>
              <a:rPr lang="el-GR" altLang="el-GR" sz="2800" b="1" dirty="0" smtClean="0">
                <a:solidFill>
                  <a:srgbClr val="0033CC"/>
                </a:solidFill>
              </a:rPr>
              <a:t>1.  </a:t>
            </a:r>
            <a:r>
              <a:rPr lang="en-US" altLang="el-GR" sz="2800" dirty="0" smtClean="0"/>
              <a:t>Enumerated </a:t>
            </a:r>
            <a:r>
              <a:rPr lang="en-US" altLang="el-GR" sz="2800" dirty="0"/>
              <a:t>(</a:t>
            </a:r>
            <a:r>
              <a:rPr lang="el-GR" altLang="el-GR" sz="2800" dirty="0"/>
              <a:t>ελέγχει όλους τους δυνατούς </a:t>
            </a:r>
            <a:endParaRPr lang="el-GR" altLang="el-GR" sz="2800" dirty="0" smtClean="0"/>
          </a:p>
          <a:p>
            <a:pPr marL="400050" lvl="1" indent="0">
              <a:spcBef>
                <a:spcPts val="0"/>
              </a:spcBef>
              <a:spcAft>
                <a:spcPts val="300"/>
              </a:spcAft>
              <a:buNone/>
            </a:pPr>
            <a:r>
              <a:rPr lang="el-GR" altLang="el-GR" dirty="0" smtClean="0"/>
              <a:t>συνδυασμούς).</a:t>
            </a:r>
            <a:endParaRPr lang="el-GR" altLang="el-GR" dirty="0"/>
          </a:p>
          <a:p>
            <a:pPr marL="0" indent="0">
              <a:spcBef>
                <a:spcPts val="0"/>
              </a:spcBef>
              <a:spcAft>
                <a:spcPts val="300"/>
              </a:spcAft>
              <a:buNone/>
            </a:pPr>
            <a:r>
              <a:rPr lang="el-GR" altLang="el-GR" sz="2800" b="1" dirty="0" smtClean="0">
                <a:solidFill>
                  <a:srgbClr val="0033CC"/>
                </a:solidFill>
              </a:rPr>
              <a:t>2.  </a:t>
            </a:r>
            <a:r>
              <a:rPr lang="en-US" altLang="el-GR" sz="2800" dirty="0" smtClean="0"/>
              <a:t>Neighborhood Search</a:t>
            </a:r>
            <a:r>
              <a:rPr lang="el-GR" altLang="el-GR" sz="2800" dirty="0" smtClean="0"/>
              <a:t>.</a:t>
            </a:r>
            <a:endParaRPr lang="en-US" altLang="el-GR" sz="2800" dirty="0"/>
          </a:p>
          <a:p>
            <a:pPr marL="0" indent="0">
              <a:spcBef>
                <a:spcPts val="0"/>
              </a:spcBef>
              <a:spcAft>
                <a:spcPts val="300"/>
              </a:spcAft>
              <a:buNone/>
            </a:pPr>
            <a:r>
              <a:rPr lang="el-GR" altLang="el-GR" sz="2800" b="1" dirty="0" smtClean="0">
                <a:solidFill>
                  <a:srgbClr val="0033CC"/>
                </a:solidFill>
              </a:rPr>
              <a:t>3.  </a:t>
            </a:r>
            <a:r>
              <a:rPr lang="en-US" altLang="el-GR" sz="2800" dirty="0" smtClean="0"/>
              <a:t>Descent </a:t>
            </a:r>
            <a:r>
              <a:rPr lang="en-US" altLang="el-GR" sz="2800" dirty="0"/>
              <a:t>(</a:t>
            </a:r>
            <a:r>
              <a:rPr lang="el-GR" altLang="el-GR" sz="2800" dirty="0"/>
              <a:t>τερματίζει σε τοπικά </a:t>
            </a:r>
            <a:r>
              <a:rPr lang="el-GR" altLang="el-GR" sz="2800" dirty="0" smtClean="0"/>
              <a:t>βέλτιστα).</a:t>
            </a:r>
            <a:endParaRPr lang="el-GR" altLang="el-GR" sz="2800" dirty="0"/>
          </a:p>
          <a:p>
            <a:pPr marL="0" indent="0">
              <a:spcBef>
                <a:spcPts val="0"/>
              </a:spcBef>
              <a:spcAft>
                <a:spcPts val="300"/>
              </a:spcAft>
              <a:buNone/>
            </a:pPr>
            <a:r>
              <a:rPr lang="el-GR" altLang="el-GR" sz="2800" b="1" dirty="0" smtClean="0">
                <a:solidFill>
                  <a:srgbClr val="0033CC"/>
                </a:solidFill>
              </a:rPr>
              <a:t>4.  </a:t>
            </a:r>
            <a:r>
              <a:rPr lang="en-US" altLang="el-GR" sz="2800" dirty="0" smtClean="0"/>
              <a:t>Simulated Annealing</a:t>
            </a:r>
            <a:r>
              <a:rPr lang="el-GR" altLang="el-GR" sz="2800" dirty="0" smtClean="0"/>
              <a:t>.</a:t>
            </a:r>
            <a:endParaRPr lang="en-US" altLang="el-GR" sz="2800" dirty="0"/>
          </a:p>
          <a:p>
            <a:pPr marL="0" indent="0">
              <a:spcBef>
                <a:spcPts val="0"/>
              </a:spcBef>
              <a:buNone/>
            </a:pPr>
            <a:r>
              <a:rPr lang="el-GR" altLang="el-GR" sz="2800" b="1" dirty="0" smtClean="0">
                <a:solidFill>
                  <a:srgbClr val="0033CC"/>
                </a:solidFill>
              </a:rPr>
              <a:t>5.  </a:t>
            </a:r>
            <a:r>
              <a:rPr lang="en-US" altLang="el-GR" sz="2800" dirty="0" err="1" smtClean="0"/>
              <a:t>Tabu</a:t>
            </a:r>
            <a:r>
              <a:rPr lang="en-US" altLang="el-GR" sz="2800" dirty="0" smtClean="0"/>
              <a:t> </a:t>
            </a:r>
            <a:r>
              <a:rPr lang="en-US" altLang="el-GR" sz="2800" dirty="0"/>
              <a:t>Search (</a:t>
            </a:r>
            <a:r>
              <a:rPr lang="el-GR" altLang="el-GR" sz="2800" dirty="0"/>
              <a:t>εξελιγμένες τεχνικές απόδρασης από </a:t>
            </a:r>
            <a:endParaRPr lang="el-GR" altLang="el-GR" sz="2800" dirty="0" smtClean="0"/>
          </a:p>
          <a:p>
            <a:pPr marL="400050" lvl="1" indent="0">
              <a:spcBef>
                <a:spcPts val="0"/>
              </a:spcBef>
              <a:spcAft>
                <a:spcPts val="300"/>
              </a:spcAft>
              <a:buNone/>
            </a:pPr>
            <a:r>
              <a:rPr lang="el-GR" altLang="el-GR" dirty="0" smtClean="0"/>
              <a:t>τοπικά </a:t>
            </a:r>
            <a:r>
              <a:rPr lang="el-GR" altLang="el-GR" dirty="0"/>
              <a:t>βέλτιστα</a:t>
            </a:r>
            <a:r>
              <a:rPr lang="el-GR" altLang="el-GR" dirty="0" smtClean="0"/>
              <a:t>).</a:t>
            </a:r>
            <a:endParaRPr lang="el-GR" altLang="el-GR" dirty="0"/>
          </a:p>
          <a:p>
            <a:pPr marL="0" indent="0">
              <a:spcBef>
                <a:spcPts val="0"/>
              </a:spcBef>
              <a:buNone/>
            </a:pPr>
            <a:r>
              <a:rPr lang="el-GR" altLang="el-GR" sz="2800" b="1" dirty="0" smtClean="0">
                <a:solidFill>
                  <a:srgbClr val="0033CC"/>
                </a:solidFill>
              </a:rPr>
              <a:t>6.  </a:t>
            </a:r>
            <a:r>
              <a:rPr lang="el-GR" altLang="el-GR" sz="2800" dirty="0" smtClean="0"/>
              <a:t>Συνεργασία </a:t>
            </a:r>
            <a:r>
              <a:rPr lang="el-GR" altLang="el-GR" sz="2800" dirty="0"/>
              <a:t>με πακέτο </a:t>
            </a:r>
            <a:r>
              <a:rPr lang="en-US" altLang="el-GR" sz="2800" dirty="0"/>
              <a:t>CPLEX</a:t>
            </a:r>
            <a:r>
              <a:rPr lang="el-GR" altLang="el-GR" sz="2800" dirty="0"/>
              <a:t> (εξάγει περιγραφή </a:t>
            </a:r>
            <a:endParaRPr lang="el-GR" altLang="el-GR" sz="2800" dirty="0" smtClean="0"/>
          </a:p>
          <a:p>
            <a:pPr marL="400050" lvl="1" indent="0">
              <a:spcBef>
                <a:spcPts val="0"/>
              </a:spcBef>
              <a:buNone/>
            </a:pPr>
            <a:r>
              <a:rPr lang="el-GR" altLang="el-GR" dirty="0" smtClean="0"/>
              <a:t>προβλήματος </a:t>
            </a:r>
            <a:r>
              <a:rPr lang="el-GR" altLang="el-GR" dirty="0"/>
              <a:t>σε κατάλληλο </a:t>
            </a:r>
            <a:r>
              <a:rPr lang="en-US" altLang="el-GR" dirty="0" smtClean="0"/>
              <a:t>format</a:t>
            </a:r>
            <a:r>
              <a:rPr lang="el-GR" altLang="el-GR" dirty="0" smtClean="0"/>
              <a:t>,</a:t>
            </a:r>
            <a:r>
              <a:rPr lang="en-US" altLang="el-GR" dirty="0" smtClean="0"/>
              <a:t> </a:t>
            </a:r>
            <a:r>
              <a:rPr lang="el-GR" altLang="el-GR" dirty="0"/>
              <a:t>και αντίστροφα</a:t>
            </a:r>
            <a:r>
              <a:rPr lang="el-GR" altLang="el-GR" dirty="0" smtClean="0"/>
              <a:t>).</a:t>
            </a:r>
            <a:endParaRPr lang="en-US" altLang="el-GR" dirty="0"/>
          </a:p>
          <a:p>
            <a:endParaRPr lang="el-GR" dirty="0"/>
          </a:p>
        </p:txBody>
      </p:sp>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27</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911104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smtClean="0"/>
              <a:t>Συν-εξομοίωση </a:t>
            </a:r>
            <a:r>
              <a:rPr lang="el-GR" altLang="el-GR" b="1" dirty="0"/>
              <a:t>(</a:t>
            </a:r>
            <a:r>
              <a:rPr lang="en-US" altLang="el-GR" b="1" dirty="0" smtClean="0"/>
              <a:t>Co</a:t>
            </a:r>
            <a:r>
              <a:rPr lang="el-GR" altLang="el-GR" b="1" dirty="0" smtClean="0"/>
              <a:t>-</a:t>
            </a:r>
            <a:r>
              <a:rPr lang="en-US" altLang="el-GR" b="1" dirty="0" smtClean="0"/>
              <a:t>simulation</a:t>
            </a:r>
            <a:r>
              <a:rPr lang="en-US" altLang="el-GR" b="1" dirty="0"/>
              <a:t>)</a:t>
            </a:r>
            <a:endParaRPr lang="el-GR" b="1" dirty="0"/>
          </a:p>
        </p:txBody>
      </p:sp>
      <p:sp>
        <p:nvSpPr>
          <p:cNvPr id="3" name="Θέση περιεχομένου 1"/>
          <p:cNvSpPr>
            <a:spLocks noGrp="1"/>
          </p:cNvSpPr>
          <p:nvPr>
            <p:ph idx="1"/>
          </p:nvPr>
        </p:nvSpPr>
        <p:spPr/>
        <p:txBody>
          <a:bodyPr>
            <a:normAutofit lnSpcReduction="10000"/>
          </a:bodyPr>
          <a:lstStyle/>
          <a:p>
            <a:pPr>
              <a:spcBef>
                <a:spcPts val="0"/>
              </a:spcBef>
              <a:buClr>
                <a:srgbClr val="0033CC"/>
              </a:buClr>
              <a:buFont typeface="Wingdings" panose="05000000000000000000" pitchFamily="2" charset="2"/>
              <a:buChar char="§"/>
            </a:pPr>
            <a:r>
              <a:rPr lang="el-GR" altLang="el-GR" dirty="0"/>
              <a:t>Τύποι Συν-εξομοίωσης:</a:t>
            </a:r>
          </a:p>
          <a:p>
            <a:pPr marL="914400" lvl="2" indent="0">
              <a:spcBef>
                <a:spcPts val="0"/>
              </a:spcBef>
              <a:buNone/>
            </a:pPr>
            <a:r>
              <a:rPr lang="el-GR" altLang="el-GR" sz="2800" b="1" dirty="0" smtClean="0">
                <a:solidFill>
                  <a:srgbClr val="663300"/>
                </a:solidFill>
              </a:rPr>
              <a:t>1)  </a:t>
            </a:r>
            <a:r>
              <a:rPr lang="en-US" altLang="el-GR" sz="2800" dirty="0" smtClean="0"/>
              <a:t>Mixed signal </a:t>
            </a:r>
            <a:r>
              <a:rPr lang="en-US" altLang="el-GR" sz="2800" dirty="0"/>
              <a:t>(</a:t>
            </a:r>
            <a:r>
              <a:rPr lang="en-US" altLang="el-GR" sz="2800" dirty="0" smtClean="0"/>
              <a:t>Analog</a:t>
            </a:r>
            <a:r>
              <a:rPr lang="el-GR" altLang="el-GR" sz="2800" dirty="0" smtClean="0"/>
              <a:t> </a:t>
            </a:r>
            <a:r>
              <a:rPr lang="en-US" altLang="el-GR" sz="2800" dirty="0" smtClean="0"/>
              <a:t>-</a:t>
            </a:r>
            <a:r>
              <a:rPr lang="el-GR" altLang="el-GR" sz="2800" dirty="0" smtClean="0"/>
              <a:t> </a:t>
            </a:r>
            <a:r>
              <a:rPr lang="en-US" altLang="el-GR" sz="2800" dirty="0" smtClean="0"/>
              <a:t>Digital)</a:t>
            </a:r>
            <a:r>
              <a:rPr lang="el-GR" altLang="el-GR" sz="2800" dirty="0" smtClean="0"/>
              <a:t>.</a:t>
            </a:r>
            <a:endParaRPr lang="en-US" altLang="el-GR" sz="2800" dirty="0"/>
          </a:p>
          <a:p>
            <a:pPr marL="914400" lvl="2" indent="0">
              <a:spcBef>
                <a:spcPts val="0"/>
              </a:spcBef>
              <a:buNone/>
            </a:pPr>
            <a:r>
              <a:rPr lang="el-GR" altLang="el-GR" sz="2800" b="1" dirty="0" smtClean="0">
                <a:solidFill>
                  <a:srgbClr val="663300"/>
                </a:solidFill>
              </a:rPr>
              <a:t>2)  </a:t>
            </a:r>
            <a:r>
              <a:rPr lang="en-US" altLang="el-GR" sz="2800" dirty="0" smtClean="0"/>
              <a:t>Hardware</a:t>
            </a:r>
            <a:r>
              <a:rPr lang="el-GR" altLang="el-GR" sz="2800" dirty="0" smtClean="0"/>
              <a:t> </a:t>
            </a:r>
            <a:r>
              <a:rPr lang="en-US" altLang="el-GR" sz="2800" dirty="0" smtClean="0"/>
              <a:t>⁄</a:t>
            </a:r>
            <a:r>
              <a:rPr lang="el-GR" altLang="el-GR" sz="2800" dirty="0" smtClean="0"/>
              <a:t> </a:t>
            </a:r>
            <a:r>
              <a:rPr lang="en-US" altLang="el-GR" sz="2800" dirty="0" smtClean="0"/>
              <a:t>Software</a:t>
            </a:r>
            <a:r>
              <a:rPr lang="el-GR" altLang="el-GR" sz="2800" dirty="0" smtClean="0"/>
              <a:t>.</a:t>
            </a:r>
            <a:endParaRPr lang="en-US" altLang="el-GR" sz="2800" dirty="0"/>
          </a:p>
          <a:p>
            <a:pPr marL="914400" lvl="2" indent="0">
              <a:spcBef>
                <a:spcPts val="0"/>
              </a:spcBef>
              <a:buNone/>
            </a:pPr>
            <a:r>
              <a:rPr lang="el-GR" altLang="el-GR" sz="2800" b="1" dirty="0" smtClean="0">
                <a:solidFill>
                  <a:srgbClr val="663300"/>
                </a:solidFill>
              </a:rPr>
              <a:t>3)  </a:t>
            </a:r>
            <a:r>
              <a:rPr lang="el-GR" altLang="el-GR" sz="2800" dirty="0" smtClean="0"/>
              <a:t>Ηλεκτρομηχανικών συστημάτων </a:t>
            </a:r>
            <a:r>
              <a:rPr lang="en-US" altLang="el-GR" sz="2800" dirty="0" smtClean="0"/>
              <a:t>+</a:t>
            </a:r>
            <a:r>
              <a:rPr lang="el-GR" altLang="el-GR" sz="2800" dirty="0" smtClean="0"/>
              <a:t> </a:t>
            </a:r>
            <a:r>
              <a:rPr lang="en-US" altLang="el-GR" sz="2800" dirty="0" smtClean="0"/>
              <a:t>Controller </a:t>
            </a:r>
            <a:endParaRPr lang="el-GR" altLang="el-GR" sz="2800" dirty="0" smtClean="0"/>
          </a:p>
          <a:p>
            <a:pPr marL="1371600" lvl="3" indent="0">
              <a:spcBef>
                <a:spcPts val="0"/>
              </a:spcBef>
              <a:spcAft>
                <a:spcPts val="600"/>
              </a:spcAft>
              <a:buNone/>
            </a:pPr>
            <a:r>
              <a:rPr lang="en-US" altLang="el-GR" sz="2800" dirty="0" smtClean="0"/>
              <a:t>HW</a:t>
            </a:r>
            <a:r>
              <a:rPr lang="el-GR" altLang="el-GR" sz="2800" dirty="0" smtClean="0"/>
              <a:t> </a:t>
            </a:r>
            <a:r>
              <a:rPr lang="en-US" altLang="el-GR" sz="2800" dirty="0" smtClean="0"/>
              <a:t>⁄</a:t>
            </a:r>
            <a:r>
              <a:rPr lang="el-GR" altLang="el-GR" sz="2800" dirty="0" smtClean="0"/>
              <a:t> </a:t>
            </a:r>
            <a:r>
              <a:rPr lang="en-US" altLang="el-GR" sz="2800" dirty="0" smtClean="0"/>
              <a:t>SW</a:t>
            </a:r>
            <a:r>
              <a:rPr lang="el-GR" altLang="el-GR" sz="2800" dirty="0" smtClean="0"/>
              <a:t>.</a:t>
            </a:r>
            <a:endParaRPr lang="en-US" altLang="el-GR" sz="2800" dirty="0"/>
          </a:p>
          <a:p>
            <a:pPr>
              <a:spcBef>
                <a:spcPts val="0"/>
              </a:spcBef>
              <a:buClr>
                <a:srgbClr val="0033CC"/>
              </a:buClr>
              <a:buFont typeface="Wingdings" panose="05000000000000000000" pitchFamily="2" charset="2"/>
              <a:buChar char="§"/>
            </a:pPr>
            <a:r>
              <a:rPr lang="el-GR" altLang="el-GR" dirty="0"/>
              <a:t>Τεχνικές ταυτόχρονης εξομοίωσης ετερογενών τμημάτων συστήματος:</a:t>
            </a:r>
          </a:p>
          <a:p>
            <a:pPr marL="914400" lvl="2" indent="0">
              <a:spcBef>
                <a:spcPts val="0"/>
              </a:spcBef>
              <a:buNone/>
            </a:pPr>
            <a:r>
              <a:rPr lang="el-GR" altLang="el-GR" sz="2800" b="1" dirty="0" smtClean="0">
                <a:solidFill>
                  <a:srgbClr val="663300"/>
                </a:solidFill>
              </a:rPr>
              <a:t>1)  </a:t>
            </a:r>
            <a:r>
              <a:rPr lang="en-US" altLang="el-GR" sz="2800" dirty="0" smtClean="0"/>
              <a:t>Master</a:t>
            </a:r>
            <a:r>
              <a:rPr lang="el-GR" altLang="el-GR" sz="2800" dirty="0" smtClean="0"/>
              <a:t> </a:t>
            </a:r>
            <a:r>
              <a:rPr lang="en-US" altLang="el-GR" sz="2800" dirty="0" smtClean="0"/>
              <a:t>⁄</a:t>
            </a:r>
            <a:r>
              <a:rPr lang="el-GR" altLang="el-GR" sz="2800" dirty="0" smtClean="0"/>
              <a:t> </a:t>
            </a:r>
            <a:r>
              <a:rPr lang="en-US" altLang="el-GR" sz="2800" dirty="0" smtClean="0"/>
              <a:t>Slave</a:t>
            </a:r>
            <a:r>
              <a:rPr lang="el-GR" altLang="el-GR" sz="2800" dirty="0" smtClean="0"/>
              <a:t>.</a:t>
            </a:r>
            <a:endParaRPr lang="en-US" altLang="el-GR" sz="2800" dirty="0"/>
          </a:p>
          <a:p>
            <a:pPr marL="914400" lvl="2" indent="0">
              <a:spcBef>
                <a:spcPts val="0"/>
              </a:spcBef>
              <a:buNone/>
            </a:pPr>
            <a:r>
              <a:rPr lang="el-GR" altLang="el-GR" sz="2800" b="1" dirty="0" smtClean="0">
                <a:solidFill>
                  <a:srgbClr val="663300"/>
                </a:solidFill>
              </a:rPr>
              <a:t>2)  </a:t>
            </a:r>
            <a:r>
              <a:rPr lang="el-GR" altLang="el-GR" sz="2800" dirty="0" smtClean="0"/>
              <a:t>Χρήση Ραντεβού.</a:t>
            </a:r>
            <a:endParaRPr lang="el-GR" altLang="el-GR" sz="2800" dirty="0"/>
          </a:p>
          <a:p>
            <a:pPr marL="914400" lvl="2" indent="0">
              <a:spcBef>
                <a:spcPts val="0"/>
              </a:spcBef>
              <a:buNone/>
            </a:pPr>
            <a:r>
              <a:rPr lang="el-GR" altLang="el-GR" sz="2800" b="1" dirty="0" smtClean="0">
                <a:solidFill>
                  <a:srgbClr val="663300"/>
                </a:solidFill>
              </a:rPr>
              <a:t>3)  </a:t>
            </a:r>
            <a:r>
              <a:rPr lang="en-US" altLang="el-GR" sz="2800" dirty="0" smtClean="0"/>
              <a:t>Time Warp</a:t>
            </a:r>
            <a:r>
              <a:rPr lang="el-GR" altLang="el-GR" sz="2800" dirty="0" smtClean="0"/>
              <a:t>.</a:t>
            </a:r>
            <a:endParaRPr lang="en-US" altLang="el-GR" sz="2800" dirty="0"/>
          </a:p>
          <a:p>
            <a:endParaRPr lang="el-GR" dirty="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28</a:t>
            </a:fld>
            <a:endParaRPr lang="el-GR" sz="1400" dirty="0">
              <a:solidFill>
                <a:schemeClr val="tx1"/>
              </a:solidFill>
            </a:endParaRPr>
          </a:p>
        </p:txBody>
      </p:sp>
    </p:spTree>
    <p:extLst>
      <p:ext uri="{BB962C8B-B14F-4D97-AF65-F5344CB8AC3E}">
        <p14:creationId xmlns:p14="http://schemas.microsoft.com/office/powerpoint/2010/main" val="1787207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Πρωτόκολλο </a:t>
            </a:r>
            <a:r>
              <a:rPr lang="el-GR" altLang="el-GR" b="1" dirty="0" smtClean="0"/>
              <a:t>αφέντη - σκλάβου</a:t>
            </a:r>
            <a:endParaRPr lang="el-GR" b="1" dirty="0"/>
          </a:p>
        </p:txBody>
      </p:sp>
      <p:pic>
        <p:nvPicPr>
          <p:cNvPr id="8" name="Θέση περιεχομένου 1" descr="Διάγραμμα χρόνου, στο οποίο φαίνεται η επικοινωνία αφέντη σκλάβου, σε εξομοιωμένο χρόνο."/>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sharpenSoften amount="1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075993" y="1600200"/>
            <a:ext cx="2801014" cy="4525963"/>
          </a:xfrm>
        </p:spPr>
      </p:pic>
      <p:pic>
        <p:nvPicPr>
          <p:cNvPr id="9" name="Θέση περιεχομένου 2" descr="Διάγραμμα χρόνου, στο οποίο φαίνεται η επικοινωνία αφέντη σκλάβου, σε πραγματικό χρόνο."/>
          <p:cNvPicPr>
            <a:picLocks noGrp="1" noChangeAspect="1"/>
          </p:cNvPicPr>
          <p:nvPr>
            <p:ph sz="half" idx="2"/>
          </p:nvPr>
        </p:nvPicPr>
        <p:blipFill>
          <a:blip r:embed="rId4" cstate="print">
            <a:extLst>
              <a:ext uri="{BEBA8EAE-BF5A-486C-A8C5-ECC9F3942E4B}">
                <a14:imgProps xmlns:a14="http://schemas.microsoft.com/office/drawing/2010/main">
                  <a14:imgLayer r:embed="rId5">
                    <a14:imgEffect>
                      <a14:sharpenSoften amount="1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893301" y="1600200"/>
            <a:ext cx="3548398" cy="4525963"/>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29</a:t>
            </a:fld>
            <a:endParaRPr lang="el-GR" sz="1400" dirty="0">
              <a:solidFill>
                <a:schemeClr val="tx1"/>
              </a:solidFill>
            </a:endParaRPr>
          </a:p>
        </p:txBody>
      </p:sp>
    </p:spTree>
    <p:extLst>
      <p:ext uri="{BB962C8B-B14F-4D97-AF65-F5344CB8AC3E}">
        <p14:creationId xmlns:p14="http://schemas.microsoft.com/office/powerpoint/2010/main" val="72513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ΤΕΙ Θεσσαλίας</a:t>
            </a:r>
            <a:r>
              <a:rPr lang="el-GR" sz="2000" dirty="0">
                <a:solidFill>
                  <a:prstClr val="black"/>
                </a:solidFill>
              </a:rPr>
              <a:t>» έχει χρηματοδοτήσει μόνο τη 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901819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Εξομοίωση με Ραντεβού</a:t>
            </a:r>
            <a:endParaRPr lang="el-GR" b="1" dirty="0"/>
          </a:p>
        </p:txBody>
      </p:sp>
      <p:pic>
        <p:nvPicPr>
          <p:cNvPr id="8" name="Θέση περιεχομένου 1" descr="Διάγραμμα χρόνου, στο οποίο φαίνεται η επικοινωνία αφέντη σκλάβου με ραντεβού, σε εξομοιωμένο χρόνο."/>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sharpenSoften amount="1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108366" y="1600200"/>
            <a:ext cx="2736267" cy="4525963"/>
          </a:xfrm>
        </p:spPr>
      </p:pic>
      <p:pic>
        <p:nvPicPr>
          <p:cNvPr id="9" name="Θέση περιεχομένου 2" descr="Διάγραμμα χρόνου, στο οποίο φαίνεται η επικοινωνία αφέντη σκλάβου με ραντεβού, σε πραγματικό χρόνο."/>
          <p:cNvPicPr>
            <a:picLocks noGrp="1" noChangeAspect="1"/>
          </p:cNvPicPr>
          <p:nvPr>
            <p:ph sz="half" idx="2"/>
          </p:nvPr>
        </p:nvPicPr>
        <p:blipFill>
          <a:blip r:embed="rId4" cstate="print">
            <a:extLst>
              <a:ext uri="{BEBA8EAE-BF5A-486C-A8C5-ECC9F3942E4B}">
                <a14:imgProps xmlns:a14="http://schemas.microsoft.com/office/drawing/2010/main">
                  <a14:imgLayer r:embed="rId5">
                    <a14:imgEffect>
                      <a14:sharpenSoften amount="1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860032" y="1700808"/>
            <a:ext cx="3539392" cy="4525963"/>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30</a:t>
            </a:fld>
            <a:endParaRPr lang="el-GR" sz="1400" dirty="0">
              <a:solidFill>
                <a:schemeClr val="tx1"/>
              </a:solidFill>
            </a:endParaRPr>
          </a:p>
        </p:txBody>
      </p:sp>
    </p:spTree>
    <p:extLst>
      <p:ext uri="{BB962C8B-B14F-4D97-AF65-F5344CB8AC3E}">
        <p14:creationId xmlns:p14="http://schemas.microsoft.com/office/powerpoint/2010/main" val="2121353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b="1" dirty="0" smtClean="0"/>
              <a:t>Time Warp Protocol</a:t>
            </a:r>
            <a:endParaRPr lang="en-US" b="1" dirty="0"/>
          </a:p>
        </p:txBody>
      </p:sp>
      <p:pic>
        <p:nvPicPr>
          <p:cNvPr id="6" name="Θέση περιεχομένου 1" descr="Διάγραμμα χρόνου στο οποίο φαίνεται ο εξομοιωμένος και ο πραγματικός χρόνος. "/>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15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2036121" y="1556793"/>
            <a:ext cx="4912143" cy="4682910"/>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31</a:t>
            </a:fld>
            <a:endParaRPr lang="el-GR" sz="1400" dirty="0">
              <a:solidFill>
                <a:schemeClr val="tx1"/>
              </a:solidFill>
            </a:endParaRPr>
          </a:p>
        </p:txBody>
      </p:sp>
    </p:spTree>
    <p:extLst>
      <p:ext uri="{BB962C8B-B14F-4D97-AF65-F5344CB8AC3E}">
        <p14:creationId xmlns:p14="http://schemas.microsoft.com/office/powerpoint/2010/main" val="461346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Χαρακτηριστικά Συν-εξομοίωσης</a:t>
            </a:r>
            <a:endParaRPr lang="el-GR" b="1" dirty="0"/>
          </a:p>
        </p:txBody>
      </p:sp>
      <p:sp>
        <p:nvSpPr>
          <p:cNvPr id="3" name="Θέση περιεχομένου 1"/>
          <p:cNvSpPr>
            <a:spLocks noGrp="1"/>
          </p:cNvSpPr>
          <p:nvPr>
            <p:ph idx="1"/>
          </p:nvPr>
        </p:nvSpPr>
        <p:spPr>
          <a:xfrm>
            <a:off x="323528" y="1556792"/>
            <a:ext cx="8568952" cy="4752528"/>
          </a:xfrm>
        </p:spPr>
        <p:txBody>
          <a:bodyPr>
            <a:noAutofit/>
          </a:bodyPr>
          <a:lstStyle/>
          <a:p>
            <a:pPr marL="0" indent="0">
              <a:lnSpc>
                <a:spcPct val="90000"/>
              </a:lnSpc>
              <a:spcBef>
                <a:spcPts val="0"/>
              </a:spcBef>
              <a:buNone/>
            </a:pPr>
            <a:r>
              <a:rPr lang="el-GR" altLang="el-GR" sz="2800" b="1" dirty="0" smtClean="0">
                <a:solidFill>
                  <a:srgbClr val="0033CC"/>
                </a:solidFill>
              </a:rPr>
              <a:t>1.  </a:t>
            </a:r>
            <a:r>
              <a:rPr lang="el-GR" altLang="el-GR" sz="2800" dirty="0" smtClean="0"/>
              <a:t>Αξιοποίηση </a:t>
            </a:r>
            <a:r>
              <a:rPr lang="el-GR" altLang="el-GR" sz="2800" dirty="0"/>
              <a:t>των μεθόδων περιγραφής </a:t>
            </a:r>
            <a:r>
              <a:rPr lang="en-US" altLang="el-GR" sz="2800" dirty="0" smtClean="0"/>
              <a:t>components</a:t>
            </a:r>
            <a:r>
              <a:rPr lang="el-GR" altLang="el-GR" sz="2800" dirty="0" smtClean="0"/>
              <a:t>,</a:t>
            </a:r>
            <a:r>
              <a:rPr lang="en-US" altLang="el-GR" sz="2800" dirty="0" smtClean="0"/>
              <a:t> </a:t>
            </a:r>
            <a:endParaRPr lang="el-GR" altLang="el-GR" sz="2800" dirty="0" smtClean="0"/>
          </a:p>
          <a:p>
            <a:pPr marL="400050" lvl="1" indent="0">
              <a:lnSpc>
                <a:spcPct val="90000"/>
              </a:lnSpc>
              <a:spcBef>
                <a:spcPts val="0"/>
              </a:spcBef>
              <a:buNone/>
            </a:pPr>
            <a:r>
              <a:rPr lang="el-GR" altLang="el-GR" dirty="0" smtClean="0"/>
              <a:t>σε υψηλού </a:t>
            </a:r>
            <a:r>
              <a:rPr lang="el-GR" altLang="el-GR" dirty="0"/>
              <a:t>επιπέδου γλώσσα:</a:t>
            </a:r>
          </a:p>
          <a:p>
            <a:pPr lvl="2" indent="-342000">
              <a:lnSpc>
                <a:spcPct val="90000"/>
              </a:lnSpc>
              <a:spcBef>
                <a:spcPts val="0"/>
              </a:spcBef>
              <a:spcAft>
                <a:spcPts val="1000"/>
              </a:spcAft>
              <a:buClr>
                <a:srgbClr val="663300"/>
              </a:buClr>
              <a:buFont typeface="Wingdings" panose="05000000000000000000" pitchFamily="2" charset="2"/>
              <a:buChar char="§"/>
            </a:pPr>
            <a:r>
              <a:rPr lang="en-US" altLang="el-GR" dirty="0"/>
              <a:t>C Language Interface (Synopsys), Behavioral Language Modeling (Mentor), Programming Language Interface (Cadence</a:t>
            </a:r>
            <a:r>
              <a:rPr lang="en-US" altLang="el-GR" dirty="0" smtClean="0"/>
              <a:t>)</a:t>
            </a:r>
            <a:r>
              <a:rPr lang="el-GR" altLang="el-GR" dirty="0" smtClean="0"/>
              <a:t>.</a:t>
            </a:r>
            <a:endParaRPr lang="en-US" altLang="el-GR" dirty="0"/>
          </a:p>
          <a:p>
            <a:pPr marL="0" indent="0">
              <a:lnSpc>
                <a:spcPct val="90000"/>
              </a:lnSpc>
              <a:spcBef>
                <a:spcPts val="0"/>
              </a:spcBef>
              <a:buNone/>
            </a:pPr>
            <a:r>
              <a:rPr lang="el-GR" altLang="el-GR" sz="2800" b="1" dirty="0" smtClean="0">
                <a:solidFill>
                  <a:srgbClr val="0033CC"/>
                </a:solidFill>
              </a:rPr>
              <a:t>2.  </a:t>
            </a:r>
            <a:r>
              <a:rPr lang="el-GR" altLang="el-GR" sz="2800" dirty="0" smtClean="0"/>
              <a:t>Χρήση </a:t>
            </a:r>
            <a:r>
              <a:rPr lang="el-GR" altLang="el-GR" sz="2800" dirty="0"/>
              <a:t>τέτοιων </a:t>
            </a:r>
            <a:r>
              <a:rPr lang="en-US" altLang="el-GR" sz="2800" dirty="0" smtClean="0"/>
              <a:t>components</a:t>
            </a:r>
            <a:r>
              <a:rPr lang="el-GR" altLang="el-GR" sz="2800" dirty="0" smtClean="0"/>
              <a:t>,</a:t>
            </a:r>
            <a:r>
              <a:rPr lang="en-US" altLang="el-GR" sz="2800" dirty="0" smtClean="0"/>
              <a:t> </a:t>
            </a:r>
            <a:r>
              <a:rPr lang="el-GR" altLang="el-GR" sz="2800" dirty="0"/>
              <a:t>για την επικοινωνία με </a:t>
            </a:r>
            <a:r>
              <a:rPr lang="el-GR" altLang="el-GR" sz="2800" dirty="0" smtClean="0"/>
              <a:t> </a:t>
            </a:r>
          </a:p>
          <a:p>
            <a:pPr marL="400050" lvl="1" indent="0">
              <a:lnSpc>
                <a:spcPct val="90000"/>
              </a:lnSpc>
              <a:spcBef>
                <a:spcPts val="0"/>
              </a:spcBef>
              <a:spcAft>
                <a:spcPts val="1000"/>
              </a:spcAft>
              <a:buNone/>
            </a:pPr>
            <a:r>
              <a:rPr lang="el-GR" altLang="el-GR" dirty="0" smtClean="0"/>
              <a:t>τον εξομοιωτή ηλεκτρομηχανικών </a:t>
            </a:r>
            <a:r>
              <a:rPr lang="el-GR" altLang="el-GR" dirty="0"/>
              <a:t>σ</a:t>
            </a:r>
            <a:r>
              <a:rPr lang="el-GR" altLang="el-GR" dirty="0" smtClean="0"/>
              <a:t>υστημάτων, </a:t>
            </a:r>
            <a:r>
              <a:rPr lang="el-GR" altLang="el-GR" dirty="0"/>
              <a:t>και τις διαδικασίες </a:t>
            </a:r>
            <a:r>
              <a:rPr lang="el-GR" altLang="el-GR" dirty="0" smtClean="0"/>
              <a:t>λογισμικού, </a:t>
            </a:r>
            <a:r>
              <a:rPr lang="el-GR" altLang="el-GR" dirty="0"/>
              <a:t>που εκτελούνται σε επίπεδο λειτουργικού </a:t>
            </a:r>
            <a:r>
              <a:rPr lang="el-GR" altLang="el-GR" dirty="0" smtClean="0"/>
              <a:t>συστήματος, </a:t>
            </a:r>
            <a:r>
              <a:rPr lang="el-GR" altLang="el-GR" dirty="0"/>
              <a:t>για λόγους </a:t>
            </a:r>
            <a:r>
              <a:rPr lang="el-GR" altLang="el-GR" dirty="0" smtClean="0"/>
              <a:t>ταχύτητας.</a:t>
            </a:r>
            <a:endParaRPr lang="el-GR" altLang="el-GR" dirty="0"/>
          </a:p>
          <a:p>
            <a:pPr marL="0" indent="0">
              <a:lnSpc>
                <a:spcPct val="90000"/>
              </a:lnSpc>
              <a:spcBef>
                <a:spcPts val="0"/>
              </a:spcBef>
              <a:buNone/>
            </a:pPr>
            <a:r>
              <a:rPr lang="el-GR" altLang="el-GR" sz="2800" b="1" dirty="0" smtClean="0">
                <a:solidFill>
                  <a:srgbClr val="0033CC"/>
                </a:solidFill>
              </a:rPr>
              <a:t>3.  </a:t>
            </a:r>
            <a:r>
              <a:rPr lang="el-GR" altLang="el-GR" sz="2800" dirty="0" smtClean="0"/>
              <a:t>Επιλογή </a:t>
            </a:r>
            <a:r>
              <a:rPr lang="el-GR" altLang="el-GR" sz="2800" dirty="0"/>
              <a:t>κατάλληλης μεθόδου επικοινωνίας </a:t>
            </a:r>
            <a:endParaRPr lang="el-GR" altLang="el-GR" sz="2800" dirty="0" smtClean="0"/>
          </a:p>
          <a:p>
            <a:pPr marL="400050" lvl="1" indent="0">
              <a:lnSpc>
                <a:spcPct val="90000"/>
              </a:lnSpc>
              <a:spcBef>
                <a:spcPts val="0"/>
              </a:spcBef>
              <a:buNone/>
            </a:pPr>
            <a:r>
              <a:rPr lang="el-GR" altLang="el-GR" dirty="0" smtClean="0"/>
              <a:t>εξομοιωτών, </a:t>
            </a:r>
            <a:r>
              <a:rPr lang="el-GR" altLang="el-GR" dirty="0"/>
              <a:t>για </a:t>
            </a:r>
            <a:r>
              <a:rPr lang="el-GR" altLang="el-GR" dirty="0" smtClean="0"/>
              <a:t>μείωση </a:t>
            </a:r>
            <a:r>
              <a:rPr lang="el-GR" altLang="el-GR" dirty="0"/>
              <a:t>χρόνου επικοινωνίας (</a:t>
            </a:r>
            <a:r>
              <a:rPr lang="en-US" altLang="el-GR" dirty="0"/>
              <a:t>sockets, RPCs</a:t>
            </a:r>
            <a:r>
              <a:rPr lang="el-GR" altLang="el-GR" dirty="0" smtClean="0"/>
              <a:t>).</a:t>
            </a:r>
            <a:endParaRPr lang="en-US" altLang="el-GR" dirty="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32</a:t>
            </a:fld>
            <a:endParaRPr lang="el-GR" sz="1400" dirty="0">
              <a:solidFill>
                <a:schemeClr val="tx1"/>
              </a:solidFill>
            </a:endParaRPr>
          </a:p>
        </p:txBody>
      </p:sp>
    </p:spTree>
    <p:extLst>
      <p:ext uri="{BB962C8B-B14F-4D97-AF65-F5344CB8AC3E}">
        <p14:creationId xmlns:p14="http://schemas.microsoft.com/office/powerpoint/2010/main" val="8616320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Επικοινωνία </a:t>
            </a:r>
            <a:r>
              <a:rPr lang="en-US" altLang="el-GR" b="1" dirty="0"/>
              <a:t>VHDL </a:t>
            </a:r>
            <a:r>
              <a:rPr lang="el-GR" altLang="el-GR" b="1" dirty="0"/>
              <a:t>με </a:t>
            </a:r>
            <a:r>
              <a:rPr lang="el-GR" altLang="el-GR" b="1" dirty="0" smtClean="0"/>
              <a:t>εξομοιωτή ηλεκτρομηχανικών συστημάτων</a:t>
            </a:r>
            <a:endParaRPr lang="el-GR" b="1" dirty="0"/>
          </a:p>
        </p:txBody>
      </p:sp>
      <p:pic>
        <p:nvPicPr>
          <p:cNvPr id="8" name="Θέση περιεχομένου 1" descr="Μπλοκ διάγραμμα με εξομοιωτή, ο οποίος έχει ως εισόδους:&#10;1) Act val, real.&#10;2) Sen act, integer.&#10;3) S t r b, bit.&#10;4) Time, integer.&#10;Ως εξόδους έχει:&#10;1) Error indigator, integer.&#10;2) Sen val, rea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3792" y="2784189"/>
            <a:ext cx="6376416" cy="2157984"/>
          </a:xfrm>
        </p:spPr>
      </p:pic>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33</a:t>
            </a:fld>
            <a:endParaRPr lang="el-GR" sz="1400" dirty="0">
              <a:solidFill>
                <a:schemeClr val="tx1"/>
              </a:solidFill>
            </a:endParaRPr>
          </a:p>
        </p:txBody>
      </p:sp>
    </p:spTree>
    <p:extLst>
      <p:ext uri="{BB962C8B-B14F-4D97-AF65-F5344CB8AC3E}">
        <p14:creationId xmlns:p14="http://schemas.microsoft.com/office/powerpoint/2010/main" val="2108287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Επικοινωνία </a:t>
            </a:r>
            <a:r>
              <a:rPr lang="en-US" altLang="el-GR" b="1" dirty="0"/>
              <a:t>VHDL </a:t>
            </a:r>
            <a:r>
              <a:rPr lang="el-GR" altLang="el-GR" b="1" dirty="0"/>
              <a:t>με </a:t>
            </a:r>
            <a:r>
              <a:rPr lang="el-GR" altLang="el-GR" b="1" dirty="0" smtClean="0"/>
              <a:t>εξωτερικές διεργασίες </a:t>
            </a:r>
            <a:r>
              <a:rPr lang="el-GR" altLang="el-GR" b="1" dirty="0"/>
              <a:t>Λογισμικού</a:t>
            </a:r>
            <a:endParaRPr lang="el-GR" b="1" dirty="0"/>
          </a:p>
        </p:txBody>
      </p:sp>
      <p:pic>
        <p:nvPicPr>
          <p:cNvPr id="6" name="Θέση περιεχομένου 1" descr="Μπλοκ διάγραμμα με τις εξωτερικές διεργασίες λογισμικού, οι οποίες είναι:&#10;1) Generic processor description GPD,&#10;2) GPD IPC routines,&#10;3) A P IPC routines,&#10;4) Application Program A 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132856"/>
            <a:ext cx="8229600" cy="3903923"/>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34</a:t>
            </a:fld>
            <a:endParaRPr lang="el-GR" sz="1400" dirty="0">
              <a:solidFill>
                <a:schemeClr val="tx1"/>
              </a:solidFill>
            </a:endParaRPr>
          </a:p>
        </p:txBody>
      </p:sp>
    </p:spTree>
    <p:extLst>
      <p:ext uri="{BB962C8B-B14F-4D97-AF65-F5344CB8AC3E}">
        <p14:creationId xmlns:p14="http://schemas.microsoft.com/office/powerpoint/2010/main" val="27720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Παράδειγμα: </a:t>
            </a:r>
            <a:r>
              <a:rPr lang="el-GR" altLang="el-GR" b="1" dirty="0" smtClean="0"/>
              <a:t/>
            </a:r>
            <a:br>
              <a:rPr lang="el-GR" altLang="el-GR" b="1" dirty="0" smtClean="0"/>
            </a:br>
            <a:r>
              <a:rPr lang="el-GR" altLang="el-GR" b="1" dirty="0" smtClean="0"/>
              <a:t>Έλεγχος ταχύτητας οχήματος</a:t>
            </a:r>
            <a:endParaRPr lang="el-GR" b="1" dirty="0"/>
          </a:p>
        </p:txBody>
      </p:sp>
      <p:pic>
        <p:nvPicPr>
          <p:cNvPr id="6" name="Θέση περιεχομένου 1" descr="Εικόνα του μπλοκ διαγράμματος του παραδείγματος.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916832"/>
            <a:ext cx="8229600" cy="4168161"/>
          </a:xfrm>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35</a:t>
            </a:fld>
            <a:endParaRPr lang="el-GR" dirty="0">
              <a:solidFill>
                <a:schemeClr val="tx1"/>
              </a:solidFill>
            </a:endParaRPr>
          </a:p>
        </p:txBody>
      </p:sp>
    </p:spTree>
    <p:extLst>
      <p:ext uri="{BB962C8B-B14F-4D97-AF65-F5344CB8AC3E}">
        <p14:creationId xmlns:p14="http://schemas.microsoft.com/office/powerpoint/2010/main" val="3085276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Εξομοίωση προηγούμενου παραδείγματος</a:t>
            </a:r>
            <a:endParaRPr lang="el-GR" b="1" dirty="0"/>
          </a:p>
        </p:txBody>
      </p:sp>
      <p:pic>
        <p:nvPicPr>
          <p:cNvPr id="6" name="Θέση περιεχομένου 1" descr="Εικόνα με τις γραφικές παραστάσεις που δίνει η έξοδος του παραδείγματος."/>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111" t="8182" r="13333" b="12727"/>
          <a:stretch>
            <a:fillRect/>
          </a:stretch>
        </p:blipFill>
        <p:spPr>
          <a:xfrm>
            <a:off x="1763688" y="1484784"/>
            <a:ext cx="5567375" cy="4752528"/>
          </a:xfrm>
          <a:noFill/>
        </p:spPr>
      </p:pic>
      <p:sp>
        <p:nvSpPr>
          <p:cNvPr id="7"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36</a:t>
            </a:fld>
            <a:endParaRPr lang="el-GR" sz="1400" dirty="0">
              <a:solidFill>
                <a:schemeClr val="tx1"/>
              </a:solidFill>
            </a:endParaRPr>
          </a:p>
        </p:txBody>
      </p:sp>
      <p:pic>
        <p:nvPicPr>
          <p:cNvPr id="8"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2735975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a:t>Τέλος </a:t>
            </a:r>
            <a:r>
              <a:rPr lang="el-GR" b="1" dirty="0" smtClean="0"/>
              <a:t>πρώτης</a:t>
            </a:r>
            <a:r>
              <a:rPr lang="fi-FI" b="1" dirty="0" smtClean="0"/>
              <a:t> </a:t>
            </a:r>
            <a:r>
              <a:rPr lang="el-GR" b="1" dirty="0"/>
              <a:t>ε</a:t>
            </a:r>
            <a:r>
              <a:rPr lang="el-GR" b="1" dirty="0" smtClean="0"/>
              <a:t>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20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υλικού: </a:t>
            </a:r>
          </a:p>
          <a:p>
            <a:pPr algn="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Λογότυπο για Άδειες χρήσης Creative Commons B Y, NC, ND.">
            <a:hlinkClick r:id="rId3" tooltip="Μετάβαση στην Άδεια Χρήσης"/>
          </p:cNvPr>
          <p:cNvPicPr>
            <a:picLocks noChangeAspect="1" noChangeArrowheads="1"/>
          </p:cNvPicPr>
          <p:nvPr/>
        </p:nvPicPr>
        <p:blipFill>
          <a:blip r:embed="rId4"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71789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Τίτλος 1"/>
          <p:cNvSpPr>
            <a:spLocks noGrp="1"/>
          </p:cNvSpPr>
          <p:nvPr>
            <p:ph type="title"/>
          </p:nvPr>
        </p:nvSpPr>
        <p:spPr/>
        <p:txBody>
          <a:bodyPr/>
          <a:lstStyle/>
          <a:p>
            <a:pPr eaLnBrk="1" hangingPunct="1"/>
            <a:r>
              <a:rPr lang="el-GR" b="1" dirty="0" smtClean="0"/>
              <a:t>Σκοποί ενότητας </a:t>
            </a:r>
          </a:p>
        </p:txBody>
      </p:sp>
      <p:sp>
        <p:nvSpPr>
          <p:cNvPr id="5122" name="Θέση περιεχομένου 1"/>
          <p:cNvSpPr>
            <a:spLocks noGrp="1"/>
          </p:cNvSpPr>
          <p:nvPr>
            <p:ph idx="1"/>
          </p:nvPr>
        </p:nvSpPr>
        <p:spPr>
          <a:xfrm>
            <a:off x="457200" y="1412776"/>
            <a:ext cx="8229600" cy="4896544"/>
          </a:xfrm>
        </p:spPr>
        <p:txBody>
          <a:bodyPr>
            <a:normAutofit/>
          </a:bodyPr>
          <a:lstStyle/>
          <a:p>
            <a:pPr marL="0" indent="0" eaLnBrk="1" hangingPunct="1">
              <a:spcBef>
                <a:spcPts val="0"/>
              </a:spcBef>
              <a:spcAft>
                <a:spcPts val="1800"/>
              </a:spcAft>
              <a:buNone/>
            </a:pPr>
            <a:r>
              <a:rPr lang="el-GR" dirty="0" smtClean="0"/>
              <a:t>Ο αναγνώστης να μπορεί να:</a:t>
            </a:r>
          </a:p>
          <a:p>
            <a:pPr marL="400050" lvl="1" indent="0">
              <a:spcBef>
                <a:spcPts val="0"/>
              </a:spcBef>
              <a:buNone/>
            </a:pPr>
            <a:r>
              <a:rPr lang="el-GR" dirty="0" smtClean="0"/>
              <a:t>1)  Αντιληφθεί τα ιδιαίτερα χαρακτηριστικά της </a:t>
            </a:r>
          </a:p>
          <a:p>
            <a:pPr marL="800100" lvl="2" indent="0">
              <a:spcBef>
                <a:spcPts val="0"/>
              </a:spcBef>
              <a:spcAft>
                <a:spcPts val="600"/>
              </a:spcAft>
              <a:buNone/>
            </a:pPr>
            <a:r>
              <a:rPr lang="el-GR" sz="2800" dirty="0" smtClean="0"/>
              <a:t>αρχιτεκτονικής Ενσωματωμένων Συστημάτων.</a:t>
            </a:r>
          </a:p>
          <a:p>
            <a:pPr marL="400050" lvl="1" indent="0">
              <a:spcBef>
                <a:spcPts val="0"/>
              </a:spcBef>
              <a:buNone/>
            </a:pPr>
            <a:r>
              <a:rPr lang="en-US" dirty="0" smtClean="0"/>
              <a:t>2)</a:t>
            </a:r>
            <a:r>
              <a:rPr lang="el-GR" dirty="0" smtClean="0"/>
              <a:t>  Κατανοήσει τη μεθοδολογία σχεδίασης </a:t>
            </a:r>
          </a:p>
          <a:p>
            <a:pPr marL="800100" lvl="2" indent="0">
              <a:spcBef>
                <a:spcPts val="0"/>
              </a:spcBef>
              <a:spcAft>
                <a:spcPts val="600"/>
              </a:spcAft>
              <a:buNone/>
            </a:pPr>
            <a:r>
              <a:rPr lang="el-GR" sz="2800" dirty="0" smtClean="0"/>
              <a:t>Ενσωματωμένων Συστημάτων</a:t>
            </a:r>
            <a:r>
              <a:rPr lang="en-US" sz="2800" dirty="0" smtClean="0"/>
              <a:t>,</a:t>
            </a:r>
            <a:r>
              <a:rPr lang="el-GR" sz="2800" dirty="0" smtClean="0"/>
              <a:t> και ιδιαίτερους τρόπους περιγραφής</a:t>
            </a:r>
            <a:r>
              <a:rPr lang="en-US" sz="2800" dirty="0" smtClean="0"/>
              <a:t>.</a:t>
            </a:r>
            <a:endParaRPr lang="el-GR" sz="2800" dirty="0" smtClean="0"/>
          </a:p>
          <a:p>
            <a:pPr marL="400050" lvl="1" indent="0">
              <a:spcBef>
                <a:spcPts val="0"/>
              </a:spcBef>
              <a:buNone/>
            </a:pPr>
            <a:r>
              <a:rPr lang="el-GR" dirty="0" smtClean="0"/>
              <a:t>3)  Κατανοήσει το στάδιο Επιμερισμού Διαδικασιών </a:t>
            </a:r>
          </a:p>
          <a:p>
            <a:pPr marL="800100" lvl="2" indent="0">
              <a:spcBef>
                <a:spcPts val="0"/>
              </a:spcBef>
              <a:spcAft>
                <a:spcPts val="600"/>
              </a:spcAft>
              <a:buNone/>
            </a:pPr>
            <a:r>
              <a:rPr lang="el-GR" sz="2800" dirty="0" smtClean="0"/>
              <a:t>σε Υλικό και Λογισμικό.</a:t>
            </a:r>
          </a:p>
          <a:p>
            <a:pPr marL="400050" lvl="1" indent="0">
              <a:spcBef>
                <a:spcPts val="0"/>
              </a:spcBef>
              <a:buNone/>
            </a:pPr>
            <a:r>
              <a:rPr lang="el-GR" dirty="0" smtClean="0"/>
              <a:t>4)  Αντιληφθεί την ανάγκη για Συν-εξομοίωση </a:t>
            </a:r>
          </a:p>
          <a:p>
            <a:pPr marL="800100" lvl="2" indent="0">
              <a:spcBef>
                <a:spcPts val="0"/>
              </a:spcBef>
              <a:buNone/>
            </a:pPr>
            <a:r>
              <a:rPr lang="el-GR" sz="2800" dirty="0" smtClean="0"/>
              <a:t>Ετερογενών Ενσωματωμένων Συστημάτων.</a:t>
            </a:r>
          </a:p>
          <a:p>
            <a:pPr marL="0" indent="0" eaLnBrk="1" hangingPunct="1">
              <a:buNone/>
            </a:pPr>
            <a:endParaRPr lang="el-GR" dirty="0" smtClean="0"/>
          </a:p>
        </p:txBody>
      </p:sp>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4</a:t>
            </a:fld>
            <a:endParaRPr lang="el-GR" sz="1400" dirty="0">
              <a:solidFill>
                <a:prstClr val="black"/>
              </a:solidFill>
            </a:endParaRPr>
          </a:p>
        </p:txBody>
      </p:sp>
    </p:spTree>
    <p:extLst>
      <p:ext uri="{BB962C8B-B14F-4D97-AF65-F5344CB8AC3E}">
        <p14:creationId xmlns:p14="http://schemas.microsoft.com/office/powerpoint/2010/main" val="84333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eaLnBrk="1" hangingPunct="1"/>
            <a:r>
              <a:rPr lang="el-GR" b="1" dirty="0" smtClean="0"/>
              <a:t>Περιεχόμενα ενότητας</a:t>
            </a:r>
          </a:p>
        </p:txBody>
      </p:sp>
      <p:sp>
        <p:nvSpPr>
          <p:cNvPr id="4" name="Θέση περιεχομένου 1">
            <a:hlinkClick r:id="rId5" action="ppaction://hlinksldjump" tooltip="Μετάβαση στη Διαφάνεια 6"/>
          </p:cNvPr>
          <p:cNvSpPr/>
          <p:nvPr/>
        </p:nvSpPr>
        <p:spPr>
          <a:xfrm>
            <a:off x="809255" y="1906645"/>
            <a:ext cx="74351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1)  </a:t>
            </a:r>
            <a:r>
              <a:rPr lang="el-GR" sz="2800" i="1" dirty="0" smtClean="0">
                <a:solidFill>
                  <a:srgbClr val="0070C0"/>
                </a:solidFill>
              </a:rPr>
              <a:t>Ενσωματωμένα συστήματα</a:t>
            </a:r>
            <a:endParaRPr lang="el-GR" i="1" dirty="0">
              <a:solidFill>
                <a:srgbClr val="0070C0"/>
              </a:solidFill>
            </a:endParaRPr>
          </a:p>
        </p:txBody>
      </p:sp>
      <p:sp>
        <p:nvSpPr>
          <p:cNvPr id="14" name="Θέση περιεχομένου 2">
            <a:hlinkClick r:id="rId6" action="ppaction://hlinksldjump" tooltip="Μετάβαση στη Διαφάνεια 9"/>
          </p:cNvPr>
          <p:cNvSpPr/>
          <p:nvPr>
            <p:custDataLst>
              <p:tags r:id="rId2"/>
            </p:custDataLst>
          </p:nvPr>
        </p:nvSpPr>
        <p:spPr>
          <a:xfrm>
            <a:off x="809258" y="2685952"/>
            <a:ext cx="74351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2</a:t>
            </a:r>
            <a:r>
              <a:rPr lang="el-GR" sz="2800" i="1" dirty="0" smtClean="0">
                <a:solidFill>
                  <a:srgbClr val="0070C0"/>
                </a:solidFill>
              </a:rPr>
              <a:t>)  Μέθοδοι περιγραφής συστημάτων</a:t>
            </a:r>
            <a:endParaRPr lang="el-GR" i="1" dirty="0">
              <a:solidFill>
                <a:srgbClr val="0070C0"/>
              </a:solidFill>
            </a:endParaRPr>
          </a:p>
        </p:txBody>
      </p:sp>
      <p:sp>
        <p:nvSpPr>
          <p:cNvPr id="16" name="Θέση περιεχομένου 3">
            <a:hlinkClick r:id="rId7" action="ppaction://hlinksldjump" tooltip="Μετάβαση στη Διαφάνεια 16"/>
          </p:cNvPr>
          <p:cNvSpPr/>
          <p:nvPr>
            <p:custDataLst>
              <p:tags r:id="rId3"/>
            </p:custDataLst>
          </p:nvPr>
        </p:nvSpPr>
        <p:spPr>
          <a:xfrm>
            <a:off x="809254" y="3501008"/>
            <a:ext cx="74351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rgbClr val="0070C0"/>
                </a:solidFill>
              </a:rPr>
              <a:t>3</a:t>
            </a:r>
            <a:r>
              <a:rPr lang="el-GR" sz="2800" i="1" dirty="0" smtClean="0">
                <a:solidFill>
                  <a:srgbClr val="0070C0"/>
                </a:solidFill>
              </a:rPr>
              <a:t>)  Επιμερισμός διαδικασιών</a:t>
            </a:r>
            <a:endParaRPr lang="el-GR" i="1" dirty="0">
              <a:solidFill>
                <a:srgbClr val="0070C0"/>
              </a:solidFill>
            </a:endParaRPr>
          </a:p>
        </p:txBody>
      </p:sp>
      <p:sp>
        <p:nvSpPr>
          <p:cNvPr id="5" name="Θέση περιεχομένου 4">
            <a:hlinkClick r:id="rId8" action="ppaction://hlinksldjump" tooltip="Μετάβαση στη Διαφάνεια 28"/>
          </p:cNvPr>
          <p:cNvSpPr/>
          <p:nvPr/>
        </p:nvSpPr>
        <p:spPr>
          <a:xfrm>
            <a:off x="809262" y="4293096"/>
            <a:ext cx="7435152" cy="4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i="1" dirty="0">
                <a:solidFill>
                  <a:srgbClr val="0070C0"/>
                </a:solidFill>
              </a:rPr>
              <a:t>4</a:t>
            </a:r>
            <a:r>
              <a:rPr lang="el-GR" sz="2800" i="1" dirty="0" smtClean="0">
                <a:solidFill>
                  <a:srgbClr val="0070C0"/>
                </a:solidFill>
              </a:rPr>
              <a:t>) Συν-εξομοίωση</a:t>
            </a:r>
            <a:endParaRPr lang="en-US" sz="2800" i="1" dirty="0">
              <a:solidFill>
                <a:srgbClr val="0070C0"/>
              </a:solidFill>
            </a:endParaRPr>
          </a:p>
        </p:txBody>
      </p:sp>
      <p:sp>
        <p:nvSpPr>
          <p:cNvPr id="9"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pPr>
              <a:defRPr/>
            </a:pPr>
            <a:fld id="{00AE728C-E611-4819-AE43-A6ECB79E445A}" type="slidenum">
              <a:rPr lang="el-GR" sz="1400" smtClean="0">
                <a:solidFill>
                  <a:prstClr val="black"/>
                </a:solidFill>
              </a:rPr>
              <a:pPr>
                <a:defRPr/>
              </a:pPr>
              <a:t>5</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7551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Ενσωματωμένα συστήματα (</a:t>
            </a:r>
            <a:r>
              <a:rPr lang="en-US" altLang="el-GR" b="1" dirty="0" smtClean="0"/>
              <a:t>Embedded systems)</a:t>
            </a:r>
            <a:endParaRPr lang="el-GR" b="1" dirty="0"/>
          </a:p>
        </p:txBody>
      </p:sp>
      <p:sp>
        <p:nvSpPr>
          <p:cNvPr id="3" name="Θέση περιεχομένου 1"/>
          <p:cNvSpPr>
            <a:spLocks noGrp="1"/>
          </p:cNvSpPr>
          <p:nvPr>
            <p:ph idx="1"/>
          </p:nvPr>
        </p:nvSpPr>
        <p:spPr/>
        <p:txBody>
          <a:bodyPr>
            <a:normAutofit/>
          </a:bodyPr>
          <a:lstStyle/>
          <a:p>
            <a:pPr>
              <a:spcBef>
                <a:spcPts val="0"/>
              </a:spcBef>
              <a:spcAft>
                <a:spcPts val="600"/>
              </a:spcAft>
              <a:buClr>
                <a:srgbClr val="0033CC"/>
              </a:buClr>
              <a:buSzPct val="100000"/>
              <a:buFont typeface="Wingdings" panose="05000000000000000000" pitchFamily="2" charset="2"/>
              <a:buChar char="§"/>
            </a:pPr>
            <a:r>
              <a:rPr lang="el-GR" altLang="el-GR" sz="2400" dirty="0" smtClean="0"/>
              <a:t>Ειδικού σκοπού υπολογιστές, που σχεδιάζονται και βελτιστοποιούνται για συγκεκριμένη εφαρμογή (π.χ. οικιακές, δικτυακές συσκευές, αυτοματισμοί, και τα λοιπά).</a:t>
            </a:r>
          </a:p>
          <a:p>
            <a:pPr>
              <a:spcBef>
                <a:spcPts val="0"/>
              </a:spcBef>
              <a:spcAft>
                <a:spcPts val="600"/>
              </a:spcAft>
              <a:buClr>
                <a:srgbClr val="0033CC"/>
              </a:buClr>
              <a:buSzPct val="100000"/>
              <a:buFont typeface="Wingdings" panose="05000000000000000000" pitchFamily="2" charset="2"/>
              <a:buChar char="§"/>
            </a:pPr>
            <a:r>
              <a:rPr lang="el-GR" altLang="el-GR" sz="2400" dirty="0" smtClean="0"/>
              <a:t>Συχνά έχουν απαιτήσεις «Πραγματικού Χρόνου»</a:t>
            </a:r>
            <a:r>
              <a:rPr lang="en-US" altLang="el-GR" sz="2400" dirty="0" smtClean="0"/>
              <a:t> </a:t>
            </a:r>
            <a:r>
              <a:rPr lang="el-GR" altLang="el-GR" sz="2400" dirty="0" smtClean="0"/>
              <a:t>και μικρού Σφάλματος.</a:t>
            </a:r>
          </a:p>
          <a:p>
            <a:pPr>
              <a:spcBef>
                <a:spcPts val="0"/>
              </a:spcBef>
              <a:spcAft>
                <a:spcPts val="600"/>
              </a:spcAft>
              <a:buClr>
                <a:srgbClr val="0033CC"/>
              </a:buClr>
              <a:buSzPct val="100000"/>
              <a:buFont typeface="Wingdings" panose="05000000000000000000" pitchFamily="2" charset="2"/>
              <a:buChar char="§"/>
            </a:pPr>
            <a:r>
              <a:rPr lang="el-GR" altLang="el-GR" sz="2400" dirty="0" smtClean="0"/>
              <a:t>Πολυπλοκότητα:  </a:t>
            </a:r>
            <a:r>
              <a:rPr lang="el-GR" altLang="el-GR" sz="2400" dirty="0"/>
              <a:t>Α</a:t>
            </a:r>
            <a:r>
              <a:rPr lang="el-GR" altLang="el-GR" sz="2400" dirty="0" smtClean="0"/>
              <a:t>πλοί μικροελεγκτές έως Πολυεπεξεργαστικά Συστήματα (ομογενή ή ετερογενή). </a:t>
            </a:r>
          </a:p>
          <a:p>
            <a:pPr>
              <a:spcBef>
                <a:spcPts val="0"/>
              </a:spcBef>
              <a:spcAft>
                <a:spcPts val="600"/>
              </a:spcAft>
              <a:buClr>
                <a:srgbClr val="0033CC"/>
              </a:buClr>
              <a:buSzPct val="100000"/>
              <a:buFont typeface="Wingdings" panose="05000000000000000000" pitchFamily="2" charset="2"/>
              <a:buChar char="§"/>
            </a:pPr>
            <a:r>
              <a:rPr lang="el-GR" altLang="el-GR" sz="2400" dirty="0" smtClean="0"/>
              <a:t>«Ενσωματώνουν» </a:t>
            </a:r>
            <a:r>
              <a:rPr lang="en-US" altLang="el-GR" sz="2400" dirty="0" smtClean="0"/>
              <a:t>CPUs</a:t>
            </a:r>
            <a:r>
              <a:rPr lang="el-GR" altLang="el-GR" sz="2400" dirty="0" smtClean="0"/>
              <a:t> και</a:t>
            </a:r>
            <a:r>
              <a:rPr lang="en-US" altLang="el-GR" sz="2400" dirty="0" smtClean="0"/>
              <a:t> </a:t>
            </a:r>
            <a:r>
              <a:rPr lang="el-GR" altLang="el-GR" sz="2400" dirty="0" smtClean="0"/>
              <a:t>περιφερειακά κυκλώματα, σε ένα ολοκληρωμένο σύστημα.</a:t>
            </a:r>
          </a:p>
          <a:p>
            <a:pPr>
              <a:spcBef>
                <a:spcPts val="0"/>
              </a:spcBef>
              <a:buClr>
                <a:srgbClr val="0033CC"/>
              </a:buClr>
              <a:buSzPct val="100000"/>
              <a:buFont typeface="Wingdings" panose="05000000000000000000" pitchFamily="2" charset="2"/>
              <a:buChar char="§"/>
            </a:pPr>
            <a:r>
              <a:rPr lang="el-GR" altLang="el-GR" sz="2400" dirty="0" smtClean="0"/>
              <a:t>«Ενσωματώνονται» σε μεγαλύτερα συστήματα, όπως υπολογιστές, οχήματα, ηλεκτρομηχανικά συστήματα.</a:t>
            </a:r>
            <a:endParaRPr lang="en-US" altLang="el-GR" sz="2400" dirty="0" smtClean="0"/>
          </a:p>
          <a:p>
            <a:endParaRPr lang="el-GR" sz="2400" dirty="0"/>
          </a:p>
        </p:txBody>
      </p:sp>
      <p:sp>
        <p:nvSpPr>
          <p:cNvPr id="4"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6</a:t>
            </a:fld>
            <a:endParaRPr lang="el-GR" sz="1400" dirty="0">
              <a:solidFill>
                <a:schemeClr val="tx1"/>
              </a:solidFill>
            </a:endParaRPr>
          </a:p>
        </p:txBody>
      </p:sp>
    </p:spTree>
    <p:extLst>
      <p:ext uri="{BB962C8B-B14F-4D97-AF65-F5344CB8AC3E}">
        <p14:creationId xmlns:p14="http://schemas.microsoft.com/office/powerpoint/2010/main" val="143027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Γενική αρχιτεκτονική</a:t>
            </a:r>
            <a:endParaRPr lang="el-GR" b="1" dirty="0"/>
          </a:p>
        </p:txBody>
      </p:sp>
      <p:pic>
        <p:nvPicPr>
          <p:cNvPr id="8" name="Θέση περιεχομένου 1" descr="Μπλοκ διάγραμμα, στο οποίο φαίνονται αναλυτικά όλα τα μέρη ενός ενσωματωμένου συστήματος. Στους γενικούς διαύλους, ελέγχου, δεδομένων, και διευθύνσεων, συνδέονται οι μονάδες του συστήματος. Οι μονάδες από τις οποίες αποτελείται το σύστημα είναι οι εξής: &#10;1) Επεξεργαστικές μονάδες, οι οποίες επικοινωνούν μεταξύ τους, μέσω των αφοσιωμένων διαύλων, SPI, SCI, I2C. &#10;2) Μνήμες με σειριακή ή παράλληλη διασύνδεση. Οι μνήμες αυτές είναι οι ακόλουθες: Flash rom, boot rom, eep rom (serial or parallel. Και οι instruction / data cache, s ram, sd ram. &#10;3) Interrupt controllers, DMA controllers, και peripherials, οι οποίες μπορεί να είναι: Input / Output pins, serial / parallel ports, timer / counters, LCD controller, sp purpose.&#10;4) Επεξεργαστική μονάδα, η οποία συνδέεται με τον δίαυλο μέσω μιας διαμοιραζόμενης μνήμης, dual port ram."/>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7728" y="1600200"/>
            <a:ext cx="7828544" cy="4525963"/>
          </a:xfrm>
        </p:spPr>
      </p:pic>
      <p:sp>
        <p:nvSpPr>
          <p:cNvPr id="6"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7</a:t>
            </a:fld>
            <a:endParaRPr lang="el-GR" sz="1400" dirty="0">
              <a:solidFill>
                <a:schemeClr val="tx1"/>
              </a:solidFill>
            </a:endParaRPr>
          </a:p>
        </p:txBody>
      </p:sp>
    </p:spTree>
    <p:extLst>
      <p:ext uri="{BB962C8B-B14F-4D97-AF65-F5344CB8AC3E}">
        <p14:creationId xmlns:p14="http://schemas.microsoft.com/office/powerpoint/2010/main" val="4119774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Γενική μ</a:t>
            </a:r>
            <a:r>
              <a:rPr lang="el-GR" altLang="el-GR" b="1" dirty="0" smtClean="0"/>
              <a:t>εθοδολογία </a:t>
            </a:r>
            <a:r>
              <a:rPr lang="el-GR" altLang="el-GR" b="1" dirty="0"/>
              <a:t>σ</a:t>
            </a:r>
            <a:r>
              <a:rPr lang="el-GR" altLang="el-GR" b="1" dirty="0" smtClean="0"/>
              <a:t>χεδιασμού </a:t>
            </a:r>
            <a:r>
              <a:rPr lang="el-GR" altLang="el-GR" b="1" dirty="0"/>
              <a:t/>
            </a:r>
            <a:br>
              <a:rPr lang="el-GR" altLang="el-GR" b="1" dirty="0"/>
            </a:br>
            <a:r>
              <a:rPr lang="el-GR" altLang="el-GR" b="1" dirty="0" smtClean="0"/>
              <a:t>ενσωματωμένων </a:t>
            </a:r>
            <a:r>
              <a:rPr lang="el-GR" altLang="el-GR" b="1" dirty="0"/>
              <a:t>σ</a:t>
            </a:r>
            <a:r>
              <a:rPr lang="el-GR" altLang="el-GR" b="1" dirty="0" smtClean="0"/>
              <a:t>υστημάτων</a:t>
            </a:r>
            <a:endParaRPr lang="el-GR" b="1" dirty="0"/>
          </a:p>
        </p:txBody>
      </p:sp>
      <p:pic>
        <p:nvPicPr>
          <p:cNvPr id="6" name="Θέση περιεχομένου 1" descr="Διάγραμμα ροής, με την μεθοδολογία σχεδίασης. Η ροή του διαγράμματος έχει ως εξής:&#10;1) Προδιαγραφές συστήματος.&#10;2) Γενική περιγραφή.&#10;3) Λεπτομερέστερη περιγραφή.&#10;4) Επαλήθευση ορθότητας αρχικού σχεδιασμού, σε αυτό το στάδιο αν η ορθότητα δεν είναι σώστή, επιστρέφουμε στο στάδιο 2, στην γενική περιγραφή.&#10;5) Επιμερισμός λειτουργιών. Το στάδιο αυτό διαχωρίζεται σε:&#10;6) Γλώσσα προγραμματισμού, και&#10;7) Γλώσσα περιγραφής υλικού.&#10;8) Τα παραπάνω δύο στάδια, 6 και 7, συνενώνονται στο στάδιο συνεξομοίωση. Αν κάτι δεν είναι σωστό, και δεν μπορεί να γίνει η συνεξομοίωση, τότε, η ροή επιστρέφει στα δύο προηγούμενα στάδια, 6 και 7. Το στάδιο της συνεξομοίωσης διαχωρίζεται σε:&#10;9) Σύνθεση λογισμικού, και&#10;10) Σύνθεση υλικού.&#10;11) τα παραπάνω δύο στάδια, 9 και 10, συνενώνονται στο στάδιο της υλοποίησης.&#10;12) Τελικός έλεγχος. Αν διαπιστωθούν λάθη στο στάδιο αυτό, τότε η ροή επιστρέφει στο πιθανό στάδιο, που είναι υπεύθυνο για την μη επιτυχημένη ορθότητα του συστήματος. Συνήθως τα στάδια που επιστρέφει η ροή είναι, η γλώσσα προγραμματισμού, η γλώσσα περιγραφής υλικού, η λεπτομερής περιγραφή, και η γενική περιγραφή. &#10;13) Και τέλος, το στάδιο προϊόν.&#10;"/>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60000"/>
                    </a14:imgEffect>
                    <a14:imgEffect>
                      <a14:brightnessContrast bright="7000" contrast="-9000"/>
                    </a14:imgEffect>
                  </a14:imgLayer>
                </a14:imgProps>
              </a:ext>
              <a:ext uri="{28A0092B-C50C-407E-A947-70E740481C1C}">
                <a14:useLocalDpi xmlns:a14="http://schemas.microsoft.com/office/drawing/2010/main" val="0"/>
              </a:ext>
            </a:extLst>
          </a:blip>
          <a:stretch>
            <a:fillRect/>
          </a:stretch>
        </p:blipFill>
        <p:spPr>
          <a:xfrm>
            <a:off x="1763688" y="1600200"/>
            <a:ext cx="5688632" cy="4781128"/>
          </a:xfrm>
        </p:spPr>
      </p:pic>
      <p:sp>
        <p:nvSpPr>
          <p:cNvPr id="8"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8</a:t>
            </a:fld>
            <a:endParaRPr lang="el-GR" sz="1400" dirty="0">
              <a:solidFill>
                <a:schemeClr val="tx1"/>
              </a:solidFill>
            </a:endParaRPr>
          </a:p>
        </p:txBody>
      </p:sp>
      <p:pic>
        <p:nvPicPr>
          <p:cNvPr id="7" name="Εικόνα 1" descr="Εικονίδιο μετάβασης στα περιεχόμενα.">
            <a:hlinkClick r:id="rId5" action="ppaction://hlinksldjump" tooltip="Επιστροφή στα Περιεχόμενα"/>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977682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a:t>Μέθοδοι </a:t>
            </a:r>
            <a:r>
              <a:rPr lang="el-GR" altLang="el-GR" b="1" dirty="0" smtClean="0"/>
              <a:t>περιγραφής</a:t>
            </a:r>
            <a:r>
              <a:rPr lang="en-US" altLang="el-GR" b="1" dirty="0" smtClean="0"/>
              <a:t> </a:t>
            </a:r>
            <a:r>
              <a:rPr lang="el-GR" altLang="el-GR" b="1" dirty="0" smtClean="0"/>
              <a:t>συστημάτων</a:t>
            </a:r>
            <a:r>
              <a:rPr lang="el-GR" altLang="el-GR" b="1" dirty="0"/>
              <a:t>: </a:t>
            </a:r>
            <a:r>
              <a:rPr lang="en-US" altLang="el-GR" sz="4900" b="1" dirty="0" smtClean="0"/>
              <a:t/>
            </a:r>
            <a:br>
              <a:rPr lang="en-US" altLang="el-GR" sz="4900" b="1" dirty="0" smtClean="0"/>
            </a:br>
            <a:r>
              <a:rPr lang="el-GR" altLang="el-GR" sz="3600" b="1" dirty="0" smtClean="0"/>
              <a:t>Διάγραμμα </a:t>
            </a:r>
            <a:r>
              <a:rPr lang="el-GR" altLang="el-GR" sz="3600" b="1" dirty="0"/>
              <a:t>ρ</a:t>
            </a:r>
            <a:r>
              <a:rPr lang="el-GR" altLang="el-GR" sz="3600" b="1" dirty="0" smtClean="0"/>
              <a:t>οής </a:t>
            </a:r>
            <a:r>
              <a:rPr lang="el-GR" altLang="el-GR" sz="3600" b="1" dirty="0"/>
              <a:t>ε</a:t>
            </a:r>
            <a:r>
              <a:rPr lang="el-GR" altLang="el-GR" sz="3600" b="1" dirty="0" smtClean="0"/>
              <a:t>λέγχου</a:t>
            </a:r>
            <a:r>
              <a:rPr lang="en-US" altLang="el-GR" sz="3600" b="1" dirty="0" smtClean="0"/>
              <a:t> (</a:t>
            </a:r>
            <a:r>
              <a:rPr lang="en-US" altLang="el-GR" sz="3600" b="1" dirty="0"/>
              <a:t>Control Flow Graph)</a:t>
            </a:r>
            <a:endParaRPr lang="el-GR" sz="3600" b="1" dirty="0"/>
          </a:p>
        </p:txBody>
      </p:sp>
      <p:pic>
        <p:nvPicPr>
          <p:cNvPr id="37" name="Θέση περιεχομένου 1" descr="Διάγραμμα ροής, το οποίο έχει ώς εξής:&#10;1) Αρχή. &#10;2) Διάβασε α κόμμα β.&#10;3) Συνθήκη, αν ισχύει, το α μικρότερο του β, τότε:&#10;4) Γράψε β, και επέστρεψε στο στάδιο 2, δηλαδή διάβασε α κόμμα β.&#10;Αν η συνθήκη δεν ισχύει, τότε:&#10;5) Πρόσθεσε το α με το β, και το αποτέλεσμα καταχώρησέ το στο α.&#10;6) Γράψε α.&#10;7) Τέλο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783357"/>
            <a:ext cx="5228570" cy="4525963"/>
          </a:xfrm>
        </p:spPr>
      </p:pic>
      <p:sp>
        <p:nvSpPr>
          <p:cNvPr id="38" name="Θέση υποσέλιδου 1" descr="."/>
          <p:cNvSpPr>
            <a:spLocks noGrp="1"/>
          </p:cNvSpPr>
          <p:nvPr>
            <p:ph type="ftr" sz="quarter" idx="11"/>
          </p:nvPr>
        </p:nvSpPr>
        <p:spPr>
          <a:xfrm>
            <a:off x="3052192" y="6356350"/>
            <a:ext cx="3031976" cy="365125"/>
          </a:xfrm>
        </p:spPr>
        <p:txBody>
          <a:bodyPr/>
          <a:lstStyle/>
          <a:p>
            <a:r>
              <a:rPr lang="el-GR" sz="1400" dirty="0" smtClean="0">
                <a:solidFill>
                  <a:schemeClr val="tx1"/>
                </a:solidFill>
              </a:rPr>
              <a:t>Αρχιτεκτονική και Μέθοδοι Σχεδίασης</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74B3E41E-24DC-44E5-A242-12538B377EB6}" type="slidenum">
              <a:rPr lang="el-GR" sz="1400" smtClean="0">
                <a:solidFill>
                  <a:schemeClr val="tx1"/>
                </a:solidFill>
              </a:rPr>
              <a:pPr/>
              <a:t>9</a:t>
            </a:fld>
            <a:endParaRPr lang="el-GR" sz="1400" dirty="0">
              <a:solidFill>
                <a:schemeClr val="tx1"/>
              </a:solidFill>
            </a:endParaRPr>
          </a:p>
        </p:txBody>
      </p:sp>
    </p:spTree>
    <p:extLst>
      <p:ext uri="{BB962C8B-B14F-4D97-AF65-F5344CB8AC3E}">
        <p14:creationId xmlns:p14="http://schemas.microsoft.com/office/powerpoint/2010/main" val="35726325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2/12/2013 1:52:49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8,9,10,5,7,"/>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11,10,7,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8,4,9,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7,6,8,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8,4,10,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7,5,8,"/>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9,2,3,7,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16,5,9,6,"/>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8,5,7,"/>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0108019-B7F5-476A-BD50-C9D15A48795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696</TotalTime>
  <Words>1196</Words>
  <Application>Microsoft Office PowerPoint</Application>
  <PresentationFormat>Προβολή στην οθόνη (4:3)</PresentationFormat>
  <Paragraphs>218</Paragraphs>
  <Slides>37</Slides>
  <Notes>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39" baseType="lpstr">
      <vt:lpstr>Θέμα του Office</vt:lpstr>
      <vt:lpstr>Εξίσωση</vt:lpstr>
      <vt:lpstr>Ενσωματωμένα Συστήματα</vt:lpstr>
      <vt:lpstr>Άδειες χρήσης </vt:lpstr>
      <vt:lpstr>Χρηματοδότηση </vt:lpstr>
      <vt:lpstr>Σκοποί ενότητας </vt:lpstr>
      <vt:lpstr>Περιεχόμενα ενότητας</vt:lpstr>
      <vt:lpstr>Ενσωματωμένα συστήματα (Embedded systems)</vt:lpstr>
      <vt:lpstr>Γενική αρχιτεκτονική</vt:lpstr>
      <vt:lpstr>Γενική μεθοδολογία σχεδιασμού  ενσωματωμένων συστημάτων</vt:lpstr>
      <vt:lpstr>Μέθοδοι περιγραφής συστημάτων:  Διάγραμμα ροής ελέγχου (Control Flow Graph)</vt:lpstr>
      <vt:lpstr>Διάγραμμα ροής δεδομένων (Data Flow Graph)</vt:lpstr>
      <vt:lpstr>Γράφοι εξαρτήσεων  (Dependency Graphs)</vt:lpstr>
      <vt:lpstr>Πεπερασμένες μηχανές καταστάσεων (Finite State Machines - FSM) (1)</vt:lpstr>
      <vt:lpstr>Πεπερασμένες μηχανές καταστάσεων (Finite State Machines - FSM) (2)</vt:lpstr>
      <vt:lpstr>Trellis Diagram</vt:lpstr>
      <vt:lpstr>Γράφος παραγόντων  (Factor Graph)</vt:lpstr>
      <vt:lpstr>Βασικά ζητήματα που αφορούν τον επιμερισμό διαδικασιών</vt:lpstr>
      <vt:lpstr>Προσεγγίσεις Επιμερισμού HW/SW</vt:lpstr>
      <vt:lpstr>Γράφος Εξάρτησης</vt:lpstr>
      <vt:lpstr>Παραδείγματα κόστους επικοινωνίας</vt:lpstr>
      <vt:lpstr>Χρονοδρομολόγηση διαδικασιών</vt:lpstr>
      <vt:lpstr>Παράδειγμα Γράφου Εξάρτησης</vt:lpstr>
      <vt:lpstr>Παραδείγματα Δρομολόγησης</vt:lpstr>
      <vt:lpstr>Επιμερισμός διαδικασιών  (1 από 4)</vt:lpstr>
      <vt:lpstr>Επιμερισμός διαδικασιών  (2 από 4)</vt:lpstr>
      <vt:lpstr>Επιμερισμός διαδικασιών  (3 από 4)</vt:lpstr>
      <vt:lpstr>Επιμερισμός διαδικασιών  (4 από 4)</vt:lpstr>
      <vt:lpstr>Μέθοδοι επίλυσης προβλήματος 01 -   Ακεραίου γραμμικού προγραμματισμού </vt:lpstr>
      <vt:lpstr>Συν-εξομοίωση (Co-simulation)</vt:lpstr>
      <vt:lpstr>Πρωτόκολλο αφέντη - σκλάβου</vt:lpstr>
      <vt:lpstr>Εξομοίωση με Ραντεβού</vt:lpstr>
      <vt:lpstr>Time Warp Protocol</vt:lpstr>
      <vt:lpstr>Χαρακτηριστικά Συν-εξομοίωσης</vt:lpstr>
      <vt:lpstr>Επικοινωνία VHDL με εξομοιωτή ηλεκτρομηχανικών συστημάτων</vt:lpstr>
      <vt:lpstr>Επικοινωνία VHDL με εξωτερικές διεργασίες Λογισμικού</vt:lpstr>
      <vt:lpstr>Παράδειγμα:  Έλεγχος ταχύτητας οχήματος</vt:lpstr>
      <vt:lpstr>Εξομοίωση προηγούμενου παραδείγματος</vt:lpstr>
      <vt:lpstr>Τέλος πρώτης ενότητας</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Ενσωματωμένα Συστήματα</dc:title>
  <dc:subject> Αρχιτεκτονική Ενσωματωμένων Συστημάτων και Μέθοδοι Σχεδίασης</dc:subject>
  <dc:creator>Νικόλαος Πετρέλλης</dc:creator>
  <cp:keywords>Αρχιτεκτονική Ενσωματωμένων Συστημάτων,  Συ-σχεδίαση Υλικού Λογισμικού, Συν-εξομοίωση, Πολυεπεξεργαστικά Ενσωματωμένα Συστήματα, επικοινωνία επεξεργαστών, διαγράμματα ροής ελέγχου, διαγράμματα ροής δεδομένων, γράφοι εξάρτησης, FSMs</cp:keywords>
  <dc:description>Ιδιαίτερα χαρακτηριστικά Ενσωματωμένων. Αρχιτεκτονικά χαρακτηριστικά. Στάδια σχεδίασης Ενσωματωμένων Συστημάτων. Τρόποι περιγραφής ενσωματωμένων συστημάτων. Μελέτη ως παράδειγμα του AVR tiny 2313.</dc:description>
  <cp:lastModifiedBy>Georgia</cp:lastModifiedBy>
  <cp:revision>182</cp:revision>
  <dcterms:created xsi:type="dcterms:W3CDTF">2013-10-22T19:39:27Z</dcterms:created>
  <dcterms:modified xsi:type="dcterms:W3CDTF">2013-12-12T11:57:21Z</dcterms:modified>
  <cp:category>Εκπαιδευτικό υλικό</cp:category>
  <cp:contentStatus>Τελικό</cp:contentStatus>
</cp:coreProperties>
</file>