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9" r:id="rId2"/>
    <p:sldId id="257" r:id="rId3"/>
    <p:sldId id="258" r:id="rId4"/>
    <p:sldId id="298" r:id="rId5"/>
    <p:sldId id="299" r:id="rId6"/>
    <p:sldId id="300" r:id="rId7"/>
    <p:sldId id="259" r:id="rId8"/>
    <p:sldId id="301" r:id="rId9"/>
    <p:sldId id="302" r:id="rId10"/>
    <p:sldId id="306" r:id="rId11"/>
    <p:sldId id="307" r:id="rId12"/>
    <p:sldId id="308" r:id="rId13"/>
    <p:sldId id="303" r:id="rId14"/>
    <p:sldId id="309" r:id="rId15"/>
    <p:sldId id="310" r:id="rId16"/>
    <p:sldId id="311" r:id="rId17"/>
    <p:sldId id="312" r:id="rId18"/>
    <p:sldId id="313" r:id="rId19"/>
    <p:sldId id="304" r:id="rId20"/>
    <p:sldId id="314" r:id="rId21"/>
    <p:sldId id="315" r:id="rId22"/>
    <p:sldId id="316" r:id="rId23"/>
    <p:sldId id="317" r:id="rId24"/>
    <p:sldId id="318"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05FFC49-A98E-4B9B-BAA6-9A4EFF629801}" type="slidenum">
              <a:rPr lang="el-GR" smtClean="0"/>
              <a:t>7</a:t>
            </a:fld>
            <a:endParaRPr lang="el-GR"/>
          </a:p>
        </p:txBody>
      </p:sp>
    </p:spTree>
    <p:extLst>
      <p:ext uri="{BB962C8B-B14F-4D97-AF65-F5344CB8AC3E}">
        <p14:creationId xmlns:p14="http://schemas.microsoft.com/office/powerpoint/2010/main" val="313627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6.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8.bin"/><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wmf"/><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9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7"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5.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1"/>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2</a:t>
            </a:r>
            <a:r>
              <a:rPr lang="el-GR" b="1" baseline="30000" dirty="0" smtClean="0">
                <a:solidFill>
                  <a:schemeClr val="accent5">
                    <a:lumMod val="75000"/>
                  </a:schemeClr>
                </a:solidFill>
              </a:rPr>
              <a:t>η</a:t>
            </a:r>
            <a:r>
              <a:rPr lang="el-GR" b="1" dirty="0" smtClean="0">
                <a:solidFill>
                  <a:schemeClr val="accent5">
                    <a:lumMod val="75000"/>
                  </a:schemeClr>
                </a:solidFill>
              </a:rPr>
              <a:t>: Ο ΔΙΚΤΥΩΤΟΣ ΔΙΣΚΟΣ</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Η μέθοδος τομών </a:t>
            </a:r>
            <a:r>
              <a:rPr lang="en-US" sz="2400" b="1" dirty="0" smtClean="0">
                <a:solidFill>
                  <a:schemeClr val="tx1"/>
                </a:solidFill>
              </a:rPr>
              <a:t>Ritter – </a:t>
            </a:r>
            <a:r>
              <a:rPr lang="el-GR" sz="2400" b="1" dirty="0" smtClean="0">
                <a:solidFill>
                  <a:schemeClr val="tx1"/>
                </a:solidFill>
              </a:rPr>
              <a:t>γενικοί τύποι και ειδικές περιπτώσεις δικτυωμάτων.</a:t>
            </a:r>
            <a:endParaRPr lang="el-GR" sz="2400" b="1" dirty="0">
              <a:solidFill>
                <a:schemeClr val="tx1"/>
              </a:solidFill>
            </a:endParaRPr>
          </a:p>
        </p:txBody>
      </p:sp>
      <p:sp>
        <p:nvSpPr>
          <p:cNvPr id="7" name="Subtitle 3"/>
          <p:cNvSpPr txBox="1">
            <a:spLocks/>
          </p:cNvSpPr>
          <p:nvPr/>
        </p:nvSpPr>
        <p:spPr>
          <a:xfrm>
            <a:off x="144016" y="4437112"/>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9" name="Picture 1"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4"/>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2"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104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a:t>Υπολογισμός τάσης ράβδου </a:t>
            </a:r>
            <a:r>
              <a:rPr lang="en-US" sz="2800" b="1" dirty="0" smtClean="0"/>
              <a:t>O (1)</a:t>
            </a:r>
            <a:endParaRPr lang="el-GR" sz="2800" dirty="0"/>
          </a:p>
        </p:txBody>
      </p:sp>
      <p:sp>
        <p:nvSpPr>
          <p:cNvPr id="4" name="Content Placeholder 2"/>
          <p:cNvSpPr txBox="1">
            <a:spLocks/>
          </p:cNvSpPr>
          <p:nvPr/>
        </p:nvSpPr>
        <p:spPr>
          <a:xfrm>
            <a:off x="107504" y="1124744"/>
            <a:ext cx="9036496" cy="3600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Υπολογισμός τάσης ράβδου </a:t>
            </a:r>
            <a:r>
              <a:rPr lang="el-GR" sz="2400" b="1" u="sng" dirty="0">
                <a:solidFill>
                  <a:schemeClr val="accent5">
                    <a:lumMod val="75000"/>
                  </a:schemeClr>
                </a:solidFill>
              </a:rPr>
              <a:t>Ο</a:t>
            </a:r>
            <a:r>
              <a:rPr lang="el-GR" sz="2400" b="1" u="sng" dirty="0" smtClean="0">
                <a:solidFill>
                  <a:schemeClr val="accent5">
                    <a:lumMod val="75000"/>
                  </a:schemeClr>
                </a:solidFill>
              </a:rPr>
              <a:t>: </a:t>
            </a:r>
            <a:endParaRPr lang="en-US" sz="2400" b="1" u="sng" dirty="0" smtClean="0">
              <a:solidFill>
                <a:schemeClr val="accent5">
                  <a:lumMod val="75000"/>
                </a:schemeClr>
              </a:solidFill>
            </a:endParaRPr>
          </a:p>
          <a:p>
            <a:pPr marL="0" indent="0">
              <a:buFont typeface="Arial" pitchFamily="34" charset="0"/>
              <a:buNone/>
            </a:pPr>
            <a:r>
              <a:rPr lang="el-GR" sz="2400" dirty="0" smtClean="0"/>
              <a:t>Όπως και προηγουμένως, εφαρμόζεται στο αριστερο τμήμα του δικτυώματος η εξίσωση μηδενισμού των ροπών ως προς το </a:t>
            </a:r>
            <a:r>
              <a:rPr lang="el-GR" sz="2400" b="1" dirty="0" smtClean="0">
                <a:solidFill>
                  <a:schemeClr val="accent5">
                    <a:lumMod val="75000"/>
                  </a:schemeClr>
                </a:solidFill>
              </a:rPr>
              <a:t>σημείο ο</a:t>
            </a:r>
            <a:r>
              <a:rPr lang="el-GR" sz="2400" dirty="0" smtClean="0"/>
              <a:t>, που είναι το σημείο τομής των ράβδων </a:t>
            </a:r>
            <a:r>
              <a:rPr lang="en-US" sz="2400" dirty="0" smtClean="0"/>
              <a:t>U </a:t>
            </a:r>
            <a:r>
              <a:rPr lang="el-GR" sz="2400" dirty="0" smtClean="0"/>
              <a:t>και </a:t>
            </a:r>
            <a:r>
              <a:rPr lang="en-US" sz="2400" dirty="0" smtClean="0"/>
              <a:t>D. </a:t>
            </a:r>
            <a:r>
              <a:rPr lang="el-GR" sz="2400" dirty="0" smtClean="0"/>
              <a:t>Το χαρακτηριστικό αυτό σημείο ονομάζεται </a:t>
            </a:r>
            <a:r>
              <a:rPr lang="el-GR" sz="2400" b="1" dirty="0" smtClean="0">
                <a:solidFill>
                  <a:schemeClr val="accent5">
                    <a:lumMod val="75000"/>
                  </a:schemeClr>
                </a:solidFill>
              </a:rPr>
              <a:t>σημείο </a:t>
            </a:r>
            <a:r>
              <a:rPr lang="en-US" sz="2400" b="1" dirty="0" smtClean="0">
                <a:solidFill>
                  <a:schemeClr val="accent5">
                    <a:lumMod val="75000"/>
                  </a:schemeClr>
                </a:solidFill>
              </a:rPr>
              <a:t>Ritter (o) </a:t>
            </a:r>
            <a:r>
              <a:rPr lang="el-GR" sz="2400" b="1" dirty="0" smtClean="0">
                <a:solidFill>
                  <a:schemeClr val="accent5">
                    <a:lumMod val="75000"/>
                  </a:schemeClr>
                </a:solidFill>
              </a:rPr>
              <a:t>της </a:t>
            </a:r>
            <a:r>
              <a:rPr lang="en-US" sz="2400" b="1" dirty="0" smtClean="0">
                <a:solidFill>
                  <a:schemeClr val="accent5">
                    <a:lumMod val="75000"/>
                  </a:schemeClr>
                </a:solidFill>
              </a:rPr>
              <a:t>O</a:t>
            </a:r>
            <a:r>
              <a:rPr lang="en-US" sz="2400" dirty="0" smtClean="0"/>
              <a:t>.  </a:t>
            </a:r>
          </a:p>
          <a:p>
            <a:pPr marL="0" indent="0">
              <a:buFont typeface="Arial" pitchFamily="34" charset="0"/>
              <a:buNone/>
            </a:pPr>
            <a:endParaRPr lang="en-US" sz="2400" dirty="0">
              <a:solidFill>
                <a:schemeClr val="accent6">
                  <a:lumMod val="75000"/>
                </a:schemeClr>
              </a:solidFill>
            </a:endParaRPr>
          </a:p>
          <a:p>
            <a:pPr marL="0" indent="0">
              <a:buFont typeface="Arial" pitchFamily="34" charset="0"/>
              <a:buNone/>
            </a:pPr>
            <a:r>
              <a:rPr lang="el-GR" sz="2400" dirty="0" smtClean="0"/>
              <a:t>Η εξίσωση μηδενισμού των ροπών </a:t>
            </a:r>
            <a:r>
              <a:rPr lang="el-GR" sz="2400" b="1" dirty="0" smtClean="0">
                <a:solidFill>
                  <a:schemeClr val="accent5">
                    <a:lumMod val="75000"/>
                  </a:schemeClr>
                </a:solidFill>
              </a:rPr>
              <a:t>εφαρμόζεται για την ισοδύναμη δοκό</a:t>
            </a:r>
            <a:r>
              <a:rPr lang="el-GR" sz="2400" dirty="0" smtClean="0"/>
              <a:t>, αφού σημειωθεί το σημείο </a:t>
            </a:r>
            <a:r>
              <a:rPr lang="en-US" sz="2400" dirty="0" smtClean="0"/>
              <a:t>o </a:t>
            </a:r>
            <a:r>
              <a:rPr lang="el-GR" sz="2400" dirty="0" smtClean="0"/>
              <a:t>πάνω σε αυτή, όπως φαίνεται και στο αντίστοιχο σχήμα.</a:t>
            </a:r>
          </a:p>
          <a:p>
            <a:pPr marL="0" indent="0">
              <a:buFont typeface="Arial" pitchFamily="34" charset="0"/>
              <a:buNone/>
            </a:pPr>
            <a:endParaRPr lang="el-GR" sz="2400" dirty="0"/>
          </a:p>
        </p:txBody>
      </p:sp>
      <p:graphicFrame>
        <p:nvGraphicFramePr>
          <p:cNvPr id="10" name="Object 9" descr="Εικόνα που δείχνει τη θετική φορά της ροπής προς τα δεξιά."/>
          <p:cNvGraphicFramePr>
            <a:graphicFrameLocks noChangeAspect="1"/>
          </p:cNvGraphicFramePr>
          <p:nvPr>
            <p:extLst>
              <p:ext uri="{D42A27DB-BD31-4B8C-83A1-F6EECF244321}">
                <p14:modId xmlns:p14="http://schemas.microsoft.com/office/powerpoint/2010/main" val="3135462911"/>
              </p:ext>
            </p:extLst>
          </p:nvPr>
        </p:nvGraphicFramePr>
        <p:xfrm>
          <a:off x="259706" y="4845719"/>
          <a:ext cx="423862" cy="671513"/>
        </p:xfrm>
        <a:graphic>
          <a:graphicData uri="http://schemas.openxmlformats.org/presentationml/2006/ole">
            <mc:AlternateContent xmlns:mc="http://schemas.openxmlformats.org/markup-compatibility/2006">
              <mc:Choice xmlns:v="urn:schemas-microsoft-com:vml" Requires="v">
                <p:oleObj spid="_x0000_s30852" name="Picture (32-bit)" r:id="rId3" imgW="847800" imgH="1343160" progId="MetafileCompanion32.Picture.1">
                  <p:embed/>
                </p:oleObj>
              </mc:Choice>
              <mc:Fallback>
                <p:oleObj name="Picture (32-bit)" r:id="rId3" imgW="847800" imgH="1343160" progId="MetafileCompanion32.Picture.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06" y="4845719"/>
                        <a:ext cx="42386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1"/>
              <p:cNvSpPr txBox="1"/>
              <p:nvPr/>
            </p:nvSpPr>
            <p:spPr>
              <a:xfrm>
                <a:off x="611560" y="4751575"/>
                <a:ext cx="7553222" cy="837665"/>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𝑜</m:t>
                              </m:r>
                            </m:sub>
                          </m:sSub>
                        </m:e>
                      </m:nary>
                      <m:r>
                        <a:rPr lang="en-US" sz="2000" i="1" smtClean="0">
                          <a:latin typeface="Cambria Math"/>
                        </a:rPr>
                        <m:t>=</m:t>
                      </m:r>
                      <m:r>
                        <a:rPr lang="en-US" sz="2000" b="0" i="1" smtClean="0">
                          <a:latin typeface="Cambria Math"/>
                        </a:rPr>
                        <m:t>0</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𝐴</m:t>
                          </m:r>
                        </m:e>
                        <m:sub>
                          <m:r>
                            <a:rPr lang="en-US" sz="2000" b="0" i="1" smtClean="0">
                              <a:latin typeface="Cambria Math"/>
                              <a:ea typeface="Cambria Math"/>
                            </a:rPr>
                            <m:t>𝑦</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𝑜</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1</m:t>
                          </m:r>
                        </m:sub>
                      </m:sSub>
                      <m:d>
                        <m:dPr>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𝑜</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1</m:t>
                              </m:r>
                            </m:sub>
                          </m:sSub>
                        </m:e>
                      </m:d>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𝑃</m:t>
                          </m:r>
                        </m:e>
                        <m:sub>
                          <m:r>
                            <a:rPr lang="en-US" sz="2000" b="0" i="1" smtClean="0">
                              <a:latin typeface="Cambria Math"/>
                              <a:ea typeface="Cambria Math"/>
                            </a:rPr>
                            <m:t>2</m:t>
                          </m:r>
                        </m:sub>
                      </m:sSub>
                      <m:d>
                        <m:dPr>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𝑜</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2</m:t>
                              </m:r>
                            </m:sub>
                          </m:sSub>
                        </m:e>
                      </m:d>
                      <m:r>
                        <a:rPr lang="en-US" sz="2000" b="0" i="1" smtClean="0">
                          <a:latin typeface="Cambria Math"/>
                          <a:ea typeface="Cambria Math"/>
                        </a:rPr>
                        <m:t>+</m:t>
                      </m:r>
                      <m:r>
                        <a:rPr lang="en-US" sz="2000" b="0" i="1" smtClean="0">
                          <a:latin typeface="Cambria Math"/>
                          <a:ea typeface="Cambria Math"/>
                        </a:rPr>
                        <m:t>𝑂</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𝑟</m:t>
                          </m:r>
                        </m:e>
                        <m:sub>
                          <m:r>
                            <a:rPr lang="en-US" sz="2000" b="0" i="1" smtClean="0">
                              <a:latin typeface="Cambria Math"/>
                              <a:ea typeface="Cambria Math"/>
                            </a:rPr>
                            <m:t>𝑜</m:t>
                          </m:r>
                        </m:sub>
                      </m:sSub>
                      <m:r>
                        <a:rPr lang="en-US" sz="2000" b="0" i="1" smtClean="0">
                          <a:latin typeface="Cambria Math"/>
                          <a:ea typeface="Cambria Math"/>
                        </a:rPr>
                        <m:t>=0⇒</m:t>
                      </m:r>
                    </m:oMath>
                  </m:oMathPara>
                </a14:m>
                <a:endParaRPr lang="el-GR" sz="2000" dirty="0"/>
              </a:p>
            </p:txBody>
          </p:sp>
        </mc:Choice>
        <mc:Fallback xmlns="">
          <p:sp>
            <p:nvSpPr>
              <p:cNvPr id="7" name="TextBox 1"/>
              <p:cNvSpPr txBox="1">
                <a:spLocks noRot="1" noChangeAspect="1" noMove="1" noResize="1" noEditPoints="1" noAdjustHandles="1" noChangeArrowheads="1" noChangeShapeType="1" noTextEdit="1"/>
              </p:cNvSpPr>
              <p:nvPr/>
            </p:nvSpPr>
            <p:spPr>
              <a:xfrm>
                <a:off x="611560" y="4751575"/>
                <a:ext cx="7553222" cy="837665"/>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
              <p:cNvSpPr txBox="1"/>
              <p:nvPr/>
            </p:nvSpPr>
            <p:spPr>
              <a:xfrm>
                <a:off x="734791" y="5589240"/>
                <a:ext cx="3742178" cy="720454"/>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smtClean="0">
                              <a:latin typeface="Cambria Math"/>
                              <a:ea typeface="Cambria Math"/>
                            </a:rPr>
                            <m:t>⇒</m:t>
                          </m:r>
                          <m:r>
                            <a:rPr lang="en-US" sz="2000" b="0" i="1" smtClean="0">
                              <a:latin typeface="Cambria Math"/>
                            </a:rPr>
                            <m:t>𝑀</m:t>
                          </m:r>
                        </m:e>
                        <m:sub>
                          <m:r>
                            <a:rPr lang="en-US" sz="2000" b="0" i="1" smtClean="0">
                              <a:latin typeface="Cambria Math"/>
                            </a:rPr>
                            <m:t>𝑜</m:t>
                          </m:r>
                        </m:sub>
                      </m:sSub>
                      <m:r>
                        <a:rPr lang="en-US" sz="2000" b="0" i="1" smtClean="0">
                          <a:latin typeface="Cambria Math"/>
                        </a:rPr>
                        <m:t>+</m:t>
                      </m:r>
                      <m:r>
                        <a:rPr lang="en-US" sz="2000" b="0" i="1" smtClean="0">
                          <a:latin typeface="Cambria Math"/>
                        </a:rPr>
                        <m:t>𝑂</m:t>
                      </m:r>
                      <m:r>
                        <a:rPr lang="en-US" sz="2000" b="0" i="1" smtClean="0">
                          <a:latin typeface="Cambria Math"/>
                        </a:rPr>
                        <m:t>∗</m:t>
                      </m:r>
                      <m:sSub>
                        <m:sSubPr>
                          <m:ctrlPr>
                            <a:rPr lang="en-US" sz="2000" b="0" i="1" smtClean="0">
                              <a:latin typeface="Cambria Math"/>
                            </a:rPr>
                          </m:ctrlPr>
                        </m:sSubPr>
                        <m:e>
                          <m:r>
                            <a:rPr lang="en-US" sz="2000" b="0" i="1" smtClean="0">
                              <a:latin typeface="Cambria Math"/>
                            </a:rPr>
                            <m:t>𝑟</m:t>
                          </m:r>
                        </m:e>
                        <m:sub>
                          <m:r>
                            <a:rPr lang="en-US" sz="2000" b="0" i="1" smtClean="0">
                              <a:latin typeface="Cambria Math"/>
                            </a:rPr>
                            <m:t>𝑜</m:t>
                          </m:r>
                        </m:sub>
                      </m:sSub>
                      <m:r>
                        <a:rPr lang="en-US" sz="2000" i="1" smtClean="0">
                          <a:latin typeface="Cambria Math"/>
                        </a:rPr>
                        <m:t>=</m:t>
                      </m:r>
                      <m:r>
                        <a:rPr lang="en-US" sz="2000" b="0" i="1" smtClean="0">
                          <a:latin typeface="Cambria Math"/>
                        </a:rPr>
                        <m:t>0</m:t>
                      </m:r>
                      <m:r>
                        <a:rPr lang="en-US" sz="2000" b="0" i="1" smtClean="0">
                          <a:latin typeface="Cambria Math"/>
                          <a:ea typeface="Cambria Math"/>
                        </a:rPr>
                        <m:t>⇒</m:t>
                      </m:r>
                      <m:r>
                        <a:rPr lang="en-US" sz="2000" b="0" i="1" smtClean="0">
                          <a:latin typeface="Cambria Math"/>
                          <a:ea typeface="Cambria Math"/>
                        </a:rPr>
                        <m:t>𝑂</m:t>
                      </m:r>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𝑀</m:t>
                              </m:r>
                            </m:e>
                            <m:sub>
                              <m:r>
                                <a:rPr lang="en-US" sz="2000" b="0" i="1" smtClean="0">
                                  <a:latin typeface="Cambria Math"/>
                                  <a:ea typeface="Cambria Math"/>
                                </a:rPr>
                                <m:t>𝑜</m:t>
                              </m:r>
                            </m:sub>
                          </m:sSub>
                        </m:num>
                        <m:den>
                          <m:sSub>
                            <m:sSubPr>
                              <m:ctrlPr>
                                <a:rPr lang="en-US" sz="2000" b="0" i="1" smtClean="0">
                                  <a:latin typeface="Cambria Math"/>
                                  <a:ea typeface="Cambria Math"/>
                                </a:rPr>
                              </m:ctrlPr>
                            </m:sSubPr>
                            <m:e>
                              <m:r>
                                <a:rPr lang="en-US" sz="2000" b="0" i="1" smtClean="0">
                                  <a:latin typeface="Cambria Math"/>
                                  <a:ea typeface="Cambria Math"/>
                                </a:rPr>
                                <m:t>𝑟</m:t>
                              </m:r>
                            </m:e>
                            <m:sub>
                              <m:r>
                                <a:rPr lang="en-US" sz="2000" b="0" i="1" smtClean="0">
                                  <a:latin typeface="Cambria Math"/>
                                  <a:ea typeface="Cambria Math"/>
                                </a:rPr>
                                <m:t>𝑜</m:t>
                              </m:r>
                            </m:sub>
                          </m:sSub>
                        </m:den>
                      </m:f>
                    </m:oMath>
                  </m:oMathPara>
                </a14:m>
                <a:endParaRPr lang="el-GR" sz="2000" dirty="0"/>
              </a:p>
            </p:txBody>
          </p:sp>
        </mc:Choice>
        <mc:Fallback xmlns="">
          <p:sp>
            <p:nvSpPr>
              <p:cNvPr id="11" name="TextBox 1"/>
              <p:cNvSpPr txBox="1">
                <a:spLocks noRot="1" noChangeAspect="1" noMove="1" noResize="1" noEditPoints="1" noAdjustHandles="1" noChangeArrowheads="1" noChangeShapeType="1" noTextEdit="1"/>
              </p:cNvSpPr>
              <p:nvPr/>
            </p:nvSpPr>
            <p:spPr>
              <a:xfrm>
                <a:off x="734791" y="5589240"/>
                <a:ext cx="3742178" cy="720454"/>
              </a:xfrm>
              <a:prstGeom prst="rect">
                <a:avLst/>
              </a:prstGeom>
              <a:blipFill rotWithShape="1">
                <a:blip r:embed="rId8"/>
                <a:stretch>
                  <a:fillRect/>
                </a:stretch>
              </a:blipFill>
            </p:spPr>
            <p:txBody>
              <a:bodyPr/>
              <a:lstStyle/>
              <a:p>
                <a:r>
                  <a:rPr lang="el-GR">
                    <a:noFill/>
                  </a:rPr>
                  <a:t> </a:t>
                </a:r>
              </a:p>
            </p:txBody>
          </p:sp>
        </mc:Fallback>
      </mc:AlternateContent>
      <p:sp>
        <p:nvSpPr>
          <p:cNvPr id="12" name="Right Brace 11" descr="Σχήμα αγκύλη."/>
          <p:cNvSpPr/>
          <p:nvPr/>
        </p:nvSpPr>
        <p:spPr>
          <a:xfrm>
            <a:off x="4488560" y="5589240"/>
            <a:ext cx="155448" cy="3594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Content Placeholder 2"/>
          <p:cNvSpPr txBox="1">
            <a:spLocks/>
          </p:cNvSpPr>
          <p:nvPr/>
        </p:nvSpPr>
        <p:spPr>
          <a:xfrm>
            <a:off x="4697760" y="5373216"/>
            <a:ext cx="369066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dirty="0">
                <a:solidFill>
                  <a:schemeClr val="accent5">
                    <a:lumMod val="75000"/>
                  </a:schemeClr>
                </a:solidFill>
              </a:rPr>
              <a:t>η</a:t>
            </a:r>
            <a:r>
              <a:rPr lang="el-GR" sz="2200" dirty="0" smtClean="0">
                <a:solidFill>
                  <a:schemeClr val="accent5">
                    <a:lumMod val="75000"/>
                  </a:schemeClr>
                </a:solidFill>
              </a:rPr>
              <a:t> ροπή της ισοδύναμης δοκού στο σημείο </a:t>
            </a:r>
            <a:r>
              <a:rPr lang="en-US" sz="2200" dirty="0" smtClean="0">
                <a:solidFill>
                  <a:schemeClr val="accent5">
                    <a:lumMod val="75000"/>
                  </a:schemeClr>
                </a:solidFill>
              </a:rPr>
              <a:t>o.</a:t>
            </a:r>
            <a:endParaRPr lang="el-GR" sz="2200" dirty="0">
              <a:solidFill>
                <a:schemeClr val="accent5">
                  <a:lumMod val="75000"/>
                </a:schemeClr>
              </a:solidFill>
            </a:endParaRPr>
          </a:p>
        </p:txBody>
      </p:sp>
      <p:sp>
        <p:nvSpPr>
          <p:cNvPr id="2" name="Slide Number Placeholder 1"/>
          <p:cNvSpPr>
            <a:spLocks noGrp="1"/>
          </p:cNvSpPr>
          <p:nvPr>
            <p:ph type="sldNum" sz="quarter" idx="12"/>
          </p:nvPr>
        </p:nvSpPr>
        <p:spPr/>
        <p:txBody>
          <a:bodyPr/>
          <a:lstStyle/>
          <a:p>
            <a:fld id="{E53BB423-234F-4104-8070-014A5F326CB9}" type="slidenum">
              <a:rPr lang="el-GR" smtClean="0"/>
              <a:t>10</a:t>
            </a:fld>
            <a:endParaRPr lang="el-GR"/>
          </a:p>
        </p:txBody>
      </p:sp>
    </p:spTree>
    <p:extLst>
      <p:ext uri="{BB962C8B-B14F-4D97-AF65-F5344CB8AC3E}">
        <p14:creationId xmlns:p14="http://schemas.microsoft.com/office/powerpoint/2010/main" val="1746390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a:t>Υπολογισμός τάσης ράβδου </a:t>
            </a:r>
            <a:r>
              <a:rPr lang="en-US" sz="2800" b="1" dirty="0"/>
              <a:t>O </a:t>
            </a:r>
            <a:r>
              <a:rPr lang="en-US" sz="2800" b="1" dirty="0" smtClean="0"/>
              <a:t>(2)</a:t>
            </a:r>
            <a:endParaRPr lang="el-GR" sz="2800" dirty="0"/>
          </a:p>
        </p:txBody>
      </p:sp>
      <p:sp>
        <p:nvSpPr>
          <p:cNvPr id="9" name="Content Placeholder 2"/>
          <p:cNvSpPr txBox="1">
            <a:spLocks/>
          </p:cNvSpPr>
          <p:nvPr/>
        </p:nvSpPr>
        <p:spPr>
          <a:xfrm>
            <a:off x="323528" y="1268760"/>
            <a:ext cx="8404301"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u="sng" dirty="0" smtClean="0"/>
              <a:t>Όμοια με πριν, η τάση της ράβδου Ο</a:t>
            </a:r>
            <a:r>
              <a:rPr lang="en-US" sz="2400" u="sng" dirty="0" smtClean="0"/>
              <a:t> </a:t>
            </a:r>
            <a:r>
              <a:rPr lang="el-GR" sz="2400" u="sng" dirty="0" smtClean="0"/>
              <a:t>υπολογίζεται από τον τύπο:</a:t>
            </a:r>
            <a:endParaRPr lang="el-GR" sz="2400" dirty="0"/>
          </a:p>
        </p:txBody>
      </p:sp>
      <mc:AlternateContent xmlns:mc="http://schemas.openxmlformats.org/markup-compatibility/2006" xmlns:a14="http://schemas.microsoft.com/office/drawing/2010/main">
        <mc:Choice Requires="a14">
          <p:sp>
            <p:nvSpPr>
              <p:cNvPr id="3" name="TextBox 2"/>
              <p:cNvSpPr txBox="1"/>
              <p:nvPr/>
            </p:nvSpPr>
            <p:spPr>
              <a:xfrm>
                <a:off x="3456837" y="1916832"/>
                <a:ext cx="2051267" cy="749179"/>
              </a:xfrm>
              <a:prstGeom prst="rect">
                <a:avLst/>
              </a:prstGeom>
              <a:noFill/>
              <a:ln w="25400">
                <a:solidFill>
                  <a:schemeClr val="accent5">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𝑂</m:t>
                      </m:r>
                      <m:r>
                        <a:rPr lang="en-US" sz="2000" i="1" smtClean="0">
                          <a:latin typeface="Cambria Math"/>
                        </a:rPr>
                        <m:t>=</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func>
                            <m:funcPr>
                              <m:ctrlPr>
                                <a:rPr lang="en-US" sz="2000" b="0" i="1" smtClean="0">
                                  <a:latin typeface="Cambria Math"/>
                                </a:rPr>
                              </m:ctrlPr>
                            </m:funcPr>
                            <m:fName>
                              <m:r>
                                <m:rPr>
                                  <m:sty m:val="p"/>
                                </m:rPr>
                                <a:rPr lang="en-US" sz="2000" b="0" i="0" smtClean="0">
                                  <a:latin typeface="Cambria Math"/>
                                </a:rPr>
                                <m:t>cos</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e>
                          </m:func>
                        </m:den>
                      </m:f>
                    </m:oMath>
                  </m:oMathPara>
                </a14:m>
                <a:endParaRPr lang="el-GR"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3456837" y="1916832"/>
                <a:ext cx="2051267" cy="749179"/>
              </a:xfrm>
              <a:prstGeom prst="rect">
                <a:avLst/>
              </a:prstGeom>
              <a:blipFill rotWithShape="1">
                <a:blip r:embed="rId4"/>
                <a:stretch>
                  <a:fillRect/>
                </a:stretch>
              </a:blipFill>
              <a:ln w="25400">
                <a:solidFill>
                  <a:schemeClr val="accent5">
                    <a:lumMod val="75000"/>
                  </a:schemeClr>
                </a:solidFill>
              </a:ln>
            </p:spPr>
            <p:txBody>
              <a:bodyPr/>
              <a:lstStyle/>
              <a:p>
                <a:r>
                  <a:rPr lang="el-GR">
                    <a:noFill/>
                  </a:rPr>
                  <a:t> </a:t>
                </a:r>
              </a:p>
            </p:txBody>
          </p:sp>
        </mc:Fallback>
      </mc:AlternateContent>
      <p:sp>
        <p:nvSpPr>
          <p:cNvPr id="5" name="Content Placeholder 2"/>
          <p:cNvSpPr>
            <a:spLocks noGrp="1"/>
          </p:cNvSpPr>
          <p:nvPr>
            <p:ph idx="1"/>
          </p:nvPr>
        </p:nvSpPr>
        <p:spPr>
          <a:xfrm>
            <a:off x="179512" y="2996952"/>
            <a:ext cx="8964488" cy="3861048"/>
          </a:xfrm>
        </p:spPr>
        <p:txBody>
          <a:bodyPr>
            <a:normAutofit/>
          </a:bodyPr>
          <a:lstStyle/>
          <a:p>
            <a:pPr marL="0" indent="0">
              <a:buNone/>
            </a:pPr>
            <a:r>
              <a:rPr lang="el-GR" sz="2400" b="1" u="sng" dirty="0" smtClean="0">
                <a:solidFill>
                  <a:schemeClr val="accent5">
                    <a:lumMod val="75000"/>
                  </a:schemeClr>
                </a:solidFill>
              </a:rPr>
              <a:t>ΠΑΡΑΤΗΡΗΣΗ: </a:t>
            </a:r>
          </a:p>
          <a:p>
            <a:pPr marL="0" indent="0">
              <a:buNone/>
            </a:pPr>
            <a:r>
              <a:rPr lang="el-GR" sz="2400" dirty="0" smtClean="0"/>
              <a:t>Από τους τύπους υπολογισμού της τάσης των ράβδων άνω και κάτω πέλματος, προκύπτει η άμεση συσχέτιση των τάσεων αυτών με τις ροπές κάμψης της ισοδύναμης δοκού.</a:t>
            </a:r>
          </a:p>
          <a:p>
            <a:pPr marL="0" indent="0">
              <a:buNone/>
            </a:pPr>
            <a:r>
              <a:rPr lang="el-GR" sz="2400" dirty="0" smtClean="0"/>
              <a:t>Παρατηρείται ότι όταν οι ροπές είναι θετικές, οι δυνάμεις των ράβδων </a:t>
            </a:r>
            <a:r>
              <a:rPr lang="en-US" sz="2400" dirty="0" smtClean="0"/>
              <a:t>U </a:t>
            </a:r>
            <a:r>
              <a:rPr lang="el-GR" sz="2400" dirty="0" smtClean="0"/>
              <a:t>του κάτω πέλματος (που αντιστοιχούν στην ίνα αναφοράς της δοκού) είναι </a:t>
            </a:r>
            <a:r>
              <a:rPr lang="el-GR" sz="2400" dirty="0" err="1" smtClean="0"/>
              <a:t>εφελκυστικές</a:t>
            </a:r>
            <a:r>
              <a:rPr lang="el-GR" sz="2400" dirty="0" smtClean="0"/>
              <a:t>, ενώ οι δυνάμεις </a:t>
            </a:r>
            <a:r>
              <a:rPr lang="en-US" sz="2400" dirty="0" smtClean="0"/>
              <a:t>O </a:t>
            </a:r>
            <a:r>
              <a:rPr lang="el-GR" sz="2400" dirty="0" smtClean="0"/>
              <a:t>του άνω πέλματος είναι θλιπτικές (δηλ. παρατηρείται στο δικτύωμα αυτό που συμβαίνει και στην ισοδύναμη δοκό).</a:t>
            </a:r>
            <a:endParaRPr lang="en-US" sz="2400" dirty="0" smtClean="0"/>
          </a:p>
        </p:txBody>
      </p:sp>
      <p:sp>
        <p:nvSpPr>
          <p:cNvPr id="2" name="Slide Number Placeholder 1"/>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408364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a:t>Υπολογισμός τάσης ράβδου </a:t>
            </a:r>
            <a:r>
              <a:rPr lang="en-US" sz="2800" b="1" dirty="0" smtClean="0"/>
              <a:t>D</a:t>
            </a:r>
            <a:endParaRPr lang="el-GR" sz="2800" dirty="0"/>
          </a:p>
        </p:txBody>
      </p:sp>
      <p:sp>
        <p:nvSpPr>
          <p:cNvPr id="4" name="Content Placeholder 2"/>
          <p:cNvSpPr txBox="1">
            <a:spLocks/>
          </p:cNvSpPr>
          <p:nvPr/>
        </p:nvSpPr>
        <p:spPr>
          <a:xfrm>
            <a:off x="107504" y="1124744"/>
            <a:ext cx="9036496"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Υπολογισμός τάσης ράβδου </a:t>
            </a:r>
            <a:r>
              <a:rPr lang="en-US" sz="2400" b="1" u="sng" dirty="0">
                <a:solidFill>
                  <a:schemeClr val="accent5">
                    <a:lumMod val="75000"/>
                  </a:schemeClr>
                </a:solidFill>
              </a:rPr>
              <a:t>D</a:t>
            </a:r>
            <a:r>
              <a:rPr lang="el-GR" sz="2400" b="1" u="sng" dirty="0" smtClean="0">
                <a:solidFill>
                  <a:schemeClr val="accent5">
                    <a:lumMod val="75000"/>
                  </a:schemeClr>
                </a:solidFill>
              </a:rPr>
              <a:t>: </a:t>
            </a:r>
            <a:endParaRPr lang="en-US" sz="2400" b="1" u="sng" dirty="0" smtClean="0">
              <a:solidFill>
                <a:schemeClr val="accent5">
                  <a:lumMod val="75000"/>
                </a:schemeClr>
              </a:solidFill>
            </a:endParaRPr>
          </a:p>
          <a:p>
            <a:pPr marL="0" indent="0">
              <a:buFont typeface="Arial" pitchFamily="34" charset="0"/>
              <a:buNone/>
            </a:pPr>
            <a:r>
              <a:rPr lang="el-GR" sz="2400" dirty="0" smtClean="0"/>
              <a:t>Για αυτή την περίπτωση, δεν είναι πρακτικός ο τρόπος υπολογισμού μέσω της εξίσωσης μηδενισμού της ροπής που εφαρμόστηκε μέχρι τώρα</a:t>
            </a:r>
            <a:r>
              <a:rPr lang="en-US" sz="2400" dirty="0" smtClean="0"/>
              <a:t>.</a:t>
            </a:r>
            <a:r>
              <a:rPr lang="el-GR" sz="2400" dirty="0" smtClean="0"/>
              <a:t> Αυτό συμβαίνει διότι το σημείο τομής των ράβδων </a:t>
            </a:r>
            <a:r>
              <a:rPr lang="en-US" sz="2400" dirty="0" smtClean="0"/>
              <a:t>O </a:t>
            </a:r>
            <a:r>
              <a:rPr lang="el-GR" sz="2400" dirty="0" smtClean="0"/>
              <a:t>και </a:t>
            </a:r>
            <a:r>
              <a:rPr lang="en-US" sz="2400" dirty="0" smtClean="0"/>
              <a:t>U </a:t>
            </a:r>
            <a:r>
              <a:rPr lang="el-GR" sz="2400" dirty="0" smtClean="0"/>
              <a:t>μπορεί να βρίσκεται στο άπειρο, ή εκτός του χώρου σχεδίασης. Εφαρμόζεται η εξίσωση ισορροπίας δυνάμεων στη διεύθυνση </a:t>
            </a:r>
            <a:r>
              <a:rPr lang="en-US" sz="2400" dirty="0" smtClean="0"/>
              <a:t>x</a:t>
            </a:r>
            <a:r>
              <a:rPr lang="el-GR" sz="2400" dirty="0" smtClean="0"/>
              <a:t>:</a:t>
            </a:r>
          </a:p>
          <a:p>
            <a:pPr marL="0" indent="0">
              <a:buFont typeface="Arial" pitchFamily="34" charset="0"/>
              <a:buNone/>
            </a:pPr>
            <a:endParaRPr lang="el-GR" sz="2400" dirty="0"/>
          </a:p>
        </p:txBody>
      </p:sp>
      <mc:AlternateContent xmlns:mc="http://schemas.openxmlformats.org/markup-compatibility/2006" xmlns:a14="http://schemas.microsoft.com/office/drawing/2010/main">
        <mc:Choice Requires="a14">
          <p:sp>
            <p:nvSpPr>
              <p:cNvPr id="5" name="TextBox 4"/>
              <p:cNvSpPr txBox="1"/>
              <p:nvPr/>
            </p:nvSpPr>
            <p:spPr>
              <a:xfrm>
                <a:off x="864672" y="3501008"/>
                <a:ext cx="5867568" cy="837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𝑥</m:t>
                              </m:r>
                            </m:sub>
                          </m:sSub>
                        </m:e>
                      </m:nary>
                      <m:r>
                        <a:rPr lang="en-US" sz="2000" i="1" smtClean="0">
                          <a:latin typeface="Cambria Math"/>
                        </a:rPr>
                        <m:t>=</m:t>
                      </m:r>
                      <m:r>
                        <a:rPr lang="en-US" sz="2000" b="0" i="1" smtClean="0">
                          <a:latin typeface="Cambria Math"/>
                        </a:rPr>
                        <m:t>0</m:t>
                      </m:r>
                      <m:r>
                        <a:rPr lang="en-US" sz="2000" b="0" i="1" smtClean="0">
                          <a:latin typeface="Cambria Math"/>
                          <a:ea typeface="Cambria Math"/>
                        </a:rPr>
                        <m:t>⇒</m:t>
                      </m:r>
                      <m:r>
                        <a:rPr lang="en-US" sz="2000" b="0" i="1" smtClean="0">
                          <a:latin typeface="Cambria Math"/>
                          <a:ea typeface="Cambria Math"/>
                        </a:rPr>
                        <m:t>𝐷</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sSub>
                            <m:sSubPr>
                              <m:ctrlPr>
                                <a:rPr lang="en-US" sz="2000" b="0" i="1" smtClean="0">
                                  <a:latin typeface="Cambria Math"/>
                                  <a:ea typeface="Cambria Math"/>
                                </a:rPr>
                              </m:ctrlPr>
                            </m:sSubPr>
                            <m:e>
                              <m:r>
                                <a:rPr lang="el-GR" sz="2000" b="0" i="1" smtClean="0">
                                  <a:latin typeface="Cambria Math"/>
                                  <a:ea typeface="Cambria Math"/>
                                </a:rPr>
                                <m:t>𝜑</m:t>
                              </m:r>
                            </m:e>
                            <m:sub>
                              <m:r>
                                <a:rPr lang="en-US" sz="2000" b="0" i="1" smtClean="0">
                                  <a:latin typeface="Cambria Math"/>
                                  <a:ea typeface="Cambria Math"/>
                                </a:rPr>
                                <m:t>𝑑</m:t>
                              </m:r>
                            </m:sub>
                          </m:sSub>
                          <m:r>
                            <a:rPr lang="en-US" sz="2000" b="0" i="1" smtClean="0">
                              <a:latin typeface="Cambria Math"/>
                              <a:ea typeface="Cambria Math"/>
                            </a:rPr>
                            <m:t>+</m:t>
                          </m:r>
                          <m:r>
                            <a:rPr lang="en-US" sz="2000" b="0" i="1" smtClean="0">
                              <a:latin typeface="Cambria Math"/>
                              <a:ea typeface="Cambria Math"/>
                            </a:rPr>
                            <m:t>𝑈</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sSub>
                                <m:sSubPr>
                                  <m:ctrlPr>
                                    <a:rPr lang="en-US" sz="2000" b="0" i="1" smtClean="0">
                                      <a:latin typeface="Cambria Math"/>
                                      <a:ea typeface="Cambria Math"/>
                                    </a:rPr>
                                  </m:ctrlPr>
                                </m:sSubPr>
                                <m:e>
                                  <m:r>
                                    <a:rPr lang="el-GR" sz="2000" b="0" i="1" smtClean="0">
                                      <a:latin typeface="Cambria Math"/>
                                      <a:ea typeface="Cambria Math"/>
                                    </a:rPr>
                                    <m:t>𝜑</m:t>
                                  </m:r>
                                </m:e>
                                <m:sub>
                                  <m:r>
                                    <a:rPr lang="en-US" sz="2000" b="0" i="1" smtClean="0">
                                      <a:latin typeface="Cambria Math"/>
                                      <a:ea typeface="Cambria Math"/>
                                    </a:rPr>
                                    <m:t>𝑢</m:t>
                                  </m:r>
                                </m:sub>
                              </m:sSub>
                            </m:e>
                          </m:func>
                          <m:r>
                            <a:rPr lang="en-US" sz="2000" b="0" i="1" smtClean="0">
                              <a:latin typeface="Cambria Math"/>
                              <a:ea typeface="Cambria Math"/>
                            </a:rPr>
                            <m:t>+</m:t>
                          </m:r>
                          <m:r>
                            <a:rPr lang="en-US" sz="2000" b="0" i="1" smtClean="0">
                              <a:latin typeface="Cambria Math"/>
                              <a:ea typeface="Cambria Math"/>
                            </a:rPr>
                            <m:t>𝑂</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sSub>
                                <m:sSubPr>
                                  <m:ctrlPr>
                                    <a:rPr lang="en-US" sz="2000" b="0" i="1" smtClean="0">
                                      <a:latin typeface="Cambria Math"/>
                                      <a:ea typeface="Cambria Math"/>
                                    </a:rPr>
                                  </m:ctrlPr>
                                </m:sSubPr>
                                <m:e>
                                  <m:r>
                                    <a:rPr lang="el-GR" sz="2000" b="0" i="1" smtClean="0">
                                      <a:latin typeface="Cambria Math"/>
                                      <a:ea typeface="Cambria Math"/>
                                    </a:rPr>
                                    <m:t>𝜑</m:t>
                                  </m:r>
                                </m:e>
                                <m:sub>
                                  <m:r>
                                    <a:rPr lang="en-US" sz="2000" b="0" i="1" smtClean="0">
                                      <a:latin typeface="Cambria Math"/>
                                      <a:ea typeface="Cambria Math"/>
                                    </a:rPr>
                                    <m:t>𝑜</m:t>
                                  </m:r>
                                </m:sub>
                              </m:sSub>
                            </m:e>
                          </m:func>
                          <m:r>
                            <a:rPr lang="en-US" sz="2000" b="0" i="1" smtClean="0">
                              <a:latin typeface="Cambria Math"/>
                              <a:ea typeface="Cambria Math"/>
                            </a:rPr>
                            <m:t>=0⇒</m:t>
                          </m:r>
                        </m:e>
                      </m:func>
                    </m:oMath>
                  </m:oMathPara>
                </a14:m>
                <a:endParaRPr lang="el-GR"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864672" y="3501008"/>
                <a:ext cx="5867568" cy="837665"/>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1"/>
              <p:cNvSpPr txBox="1"/>
              <p:nvPr/>
            </p:nvSpPr>
            <p:spPr>
              <a:xfrm>
                <a:off x="946237" y="4293096"/>
                <a:ext cx="6074035" cy="72064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r>
                        <a:rPr lang="en-US" sz="2000" b="0" i="1" smtClean="0">
                          <a:latin typeface="Cambria Math"/>
                          <a:ea typeface="Cambria Math"/>
                        </a:rPr>
                        <m:t>𝐷</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sSub>
                            <m:sSubPr>
                              <m:ctrlPr>
                                <a:rPr lang="en-US" sz="2000" b="0" i="1" smtClean="0">
                                  <a:latin typeface="Cambria Math"/>
                                  <a:ea typeface="Cambria Math"/>
                                </a:rPr>
                              </m:ctrlPr>
                            </m:sSubPr>
                            <m:e>
                              <m:r>
                                <a:rPr lang="el-GR" sz="2000" b="0" i="1" smtClean="0">
                                  <a:latin typeface="Cambria Math"/>
                                  <a:ea typeface="Cambria Math"/>
                                </a:rPr>
                                <m:t>𝜑</m:t>
                              </m:r>
                            </m:e>
                            <m:sub>
                              <m:r>
                                <a:rPr lang="en-US" sz="2000" b="0" i="1" smtClean="0">
                                  <a:latin typeface="Cambria Math"/>
                                  <a:ea typeface="Cambria Math"/>
                                </a:rPr>
                                <m:t>𝑑</m:t>
                              </m:r>
                            </m:sub>
                          </m:sSub>
                        </m:e>
                      </m:func>
                      <m:r>
                        <a:rPr lang="en-US" sz="2000" b="0" i="1" smtClean="0">
                          <a:latin typeface="Cambria Math"/>
                          <a:ea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i="1" smtClean="0">
                                  <a:latin typeface="Cambria Math"/>
                                </a:rPr>
                              </m:ctrlPr>
                            </m:sSubPr>
                            <m:e>
                              <m:r>
                                <a:rPr lang="en-US" sz="2000" b="0" i="1" smtClean="0">
                                  <a:latin typeface="Cambria Math"/>
                                </a:rPr>
                                <m:t>h</m:t>
                              </m:r>
                            </m:e>
                            <m:sub>
                              <m:r>
                                <a:rPr lang="en-US" sz="2000" b="0" i="1" smtClean="0">
                                  <a:latin typeface="Cambria Math"/>
                                </a:rPr>
                                <m:t>𝑢</m:t>
                              </m:r>
                            </m:sub>
                          </m:sSub>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𝑢</m:t>
                                  </m:r>
                                </m:sub>
                              </m:sSub>
                            </m:e>
                          </m:func>
                        </m:den>
                      </m:f>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𝑢</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func>
                                <m:funcPr>
                                  <m:ctrlPr>
                                    <a:rPr lang="en-US" sz="2000" b="0" i="1" smtClean="0">
                                      <a:latin typeface="Cambria Math"/>
                                    </a:rPr>
                                  </m:ctrlPr>
                                </m:funcPr>
                                <m:fName>
                                  <m:r>
                                    <m:rPr>
                                      <m:sty m:val="p"/>
                                    </m:rPr>
                                    <a:rPr lang="en-US" sz="2000" b="0" i="0" smtClean="0">
                                      <a:latin typeface="Cambria Math"/>
                                    </a:rPr>
                                    <m:t>cos</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e>
                              </m:func>
                            </m:den>
                          </m:f>
                          <m:func>
                            <m:funcPr>
                              <m:ctrlPr>
                                <a:rPr lang="en-US" sz="2000" b="0" i="1" smtClean="0">
                                  <a:latin typeface="Cambria Math"/>
                                </a:rPr>
                              </m:ctrlPr>
                            </m:funcPr>
                            <m:fName>
                              <m:r>
                                <m:rPr>
                                  <m:sty m:val="p"/>
                                </m:rPr>
                                <a:rPr lang="en-US" sz="2000" b="0" i="0" smtClean="0">
                                  <a:latin typeface="Cambria Math"/>
                                </a:rPr>
                                <m:t>cos</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r>
                                <a:rPr lang="en-US" sz="2000" b="0" i="1" smtClean="0">
                                  <a:latin typeface="Cambria Math"/>
                                </a:rPr>
                                <m:t>=0</m:t>
                              </m:r>
                            </m:e>
                          </m:func>
                        </m:e>
                      </m:func>
                    </m:oMath>
                  </m:oMathPara>
                </a14:m>
                <a:endParaRPr lang="el-GR" sz="2000" dirty="0"/>
              </a:p>
            </p:txBody>
          </p:sp>
        </mc:Choice>
        <mc:Fallback xmlns="">
          <p:sp>
            <p:nvSpPr>
              <p:cNvPr id="10" name="TextBox 1"/>
              <p:cNvSpPr txBox="1">
                <a:spLocks noRot="1" noChangeAspect="1" noMove="1" noResize="1" noEditPoints="1" noAdjustHandles="1" noChangeArrowheads="1" noChangeShapeType="1" noTextEdit="1"/>
              </p:cNvSpPr>
              <p:nvPr/>
            </p:nvSpPr>
            <p:spPr>
              <a:xfrm>
                <a:off x="946237" y="4293096"/>
                <a:ext cx="6074035" cy="720647"/>
              </a:xfrm>
              <a:prstGeom prst="rect">
                <a:avLst/>
              </a:prstGeom>
              <a:blipFill rotWithShape="1">
                <a:blip r:embed="rId5"/>
                <a:stretch>
                  <a:fillRect/>
                </a:stretch>
              </a:blipFill>
            </p:spPr>
            <p:txBody>
              <a:bodyPr/>
              <a:lstStyle/>
              <a:p>
                <a:r>
                  <a:rPr lang="el-GR">
                    <a:noFill/>
                  </a:rPr>
                  <a:t> </a:t>
                </a:r>
              </a:p>
            </p:txBody>
          </p:sp>
        </mc:Fallback>
      </mc:AlternateContent>
      <p:sp>
        <p:nvSpPr>
          <p:cNvPr id="6" name="Content Placeholder 2"/>
          <p:cNvSpPr txBox="1">
            <a:spLocks/>
          </p:cNvSpPr>
          <p:nvPr/>
        </p:nvSpPr>
        <p:spPr>
          <a:xfrm>
            <a:off x="323527" y="5157192"/>
            <a:ext cx="8404301" cy="7920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u="sng" dirty="0" smtClean="0"/>
              <a:t>Έπειτα από απλοποιήσεις, η τάση της ράβδου </a:t>
            </a:r>
            <a:r>
              <a:rPr lang="en-US" sz="2400" u="sng" dirty="0" smtClean="0"/>
              <a:t>D </a:t>
            </a:r>
            <a:r>
              <a:rPr lang="el-GR" sz="2400" u="sng" dirty="0" smtClean="0"/>
              <a:t>υπολογίζεται από τον τύπο:</a:t>
            </a:r>
            <a:endParaRPr lang="el-GR" sz="2400" dirty="0"/>
          </a:p>
        </p:txBody>
      </p:sp>
      <mc:AlternateContent xmlns:mc="http://schemas.openxmlformats.org/markup-compatibility/2006" xmlns:a14="http://schemas.microsoft.com/office/drawing/2010/main">
        <mc:Choice Requires="a14">
          <p:sp>
            <p:nvSpPr>
              <p:cNvPr id="7" name="TextBox 6"/>
              <p:cNvSpPr txBox="1"/>
              <p:nvPr/>
            </p:nvSpPr>
            <p:spPr>
              <a:xfrm>
                <a:off x="2941187" y="5733256"/>
                <a:ext cx="2782941" cy="749179"/>
              </a:xfrm>
              <a:prstGeom prst="rect">
                <a:avLst/>
              </a:prstGeom>
              <a:noFill/>
              <a:ln w="25400">
                <a:solidFill>
                  <a:schemeClr val="accent5">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𝐷</m:t>
                      </m:r>
                      <m:r>
                        <a:rPr lang="en-US" sz="2000" i="1" smtClean="0">
                          <a:latin typeface="Cambria Math"/>
                        </a:rPr>
                        <m:t>=</m:t>
                      </m:r>
                      <m:f>
                        <m:fPr>
                          <m:ctrlPr>
                            <a:rPr lang="en-US" sz="2000" i="1" smtClean="0">
                              <a:latin typeface="Cambria Math"/>
                            </a:rPr>
                          </m:ctrlPr>
                        </m:fPr>
                        <m:num>
                          <m:r>
                            <a:rPr lang="en-US" sz="2000" b="0" i="1" smtClean="0">
                              <a:latin typeface="Cambria Math"/>
                            </a:rPr>
                            <m:t>1</m:t>
                          </m:r>
                        </m:num>
                        <m:den>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𝑑</m:t>
                                  </m:r>
                                </m:sub>
                              </m:sSub>
                            </m:e>
                          </m:func>
                        </m:den>
                      </m:f>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den>
                      </m:f>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𝑢</m:t>
                              </m:r>
                            </m:sub>
                          </m:sSub>
                        </m:den>
                      </m:f>
                      <m:r>
                        <a:rPr lang="en-US" sz="2000" b="0" i="1" smtClean="0">
                          <a:latin typeface="Cambria Math"/>
                        </a:rPr>
                        <m:t>)</m:t>
                      </m:r>
                    </m:oMath>
                  </m:oMathPara>
                </a14:m>
                <a:endParaRPr lang="el-GR"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41187" y="5733256"/>
                <a:ext cx="2782941" cy="749179"/>
              </a:xfrm>
              <a:prstGeom prst="rect">
                <a:avLst/>
              </a:prstGeom>
              <a:blipFill rotWithShape="1">
                <a:blip r:embed="rId6"/>
                <a:stretch>
                  <a:fillRect/>
                </a:stretch>
              </a:blipFill>
              <a:ln w="25400">
                <a:solidFill>
                  <a:schemeClr val="accent5">
                    <a:lumMod val="75000"/>
                  </a:schemeClr>
                </a:solidFill>
              </a:ln>
            </p:spPr>
            <p:txBody>
              <a:bodyPr/>
              <a:lstStyle/>
              <a:p>
                <a:r>
                  <a:rPr lang="el-GR">
                    <a:noFill/>
                  </a:rPr>
                  <a:t> </a:t>
                </a:r>
              </a:p>
            </p:txBody>
          </p:sp>
        </mc:Fallback>
      </mc:AlternateContent>
      <p:sp>
        <p:nvSpPr>
          <p:cNvPr id="3" name="Slide Number Placeholder 2"/>
          <p:cNvSpPr>
            <a:spLocks noGrp="1"/>
          </p:cNvSpPr>
          <p:nvPr>
            <p:ph type="sldNum" sz="quarter" idx="12"/>
          </p:nvPr>
        </p:nvSpPr>
        <p:spPr/>
        <p:txBody>
          <a:bodyPr/>
          <a:lstStyle/>
          <a:p>
            <a:fld id="{E53BB423-234F-4104-8070-014A5F326CB9}" type="slidenum">
              <a:rPr lang="el-GR" smtClean="0"/>
              <a:t>12</a:t>
            </a:fld>
            <a:endParaRPr lang="el-GR" dirty="0"/>
          </a:p>
        </p:txBody>
      </p:sp>
    </p:spTree>
    <p:extLst>
      <p:ext uri="{BB962C8B-B14F-4D97-AF65-F5344CB8AC3E}">
        <p14:creationId xmlns:p14="http://schemas.microsoft.com/office/powerpoint/2010/main" val="461257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Γενικοί τύποι υπολογισμού των τάσεων των ράβδων</a:t>
            </a:r>
            <a:endParaRPr lang="el-GR" sz="2800" b="1" dirty="0"/>
          </a:p>
        </p:txBody>
      </p:sp>
      <p:sp>
        <p:nvSpPr>
          <p:cNvPr id="9" name="Right Arrow 8" descr="Σχήμα βέλος."/>
          <p:cNvSpPr/>
          <p:nvPr/>
        </p:nvSpPr>
        <p:spPr>
          <a:xfrm>
            <a:off x="463613" y="1196444"/>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745408" y="1052736"/>
            <a:ext cx="8003056"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Συνοψίζοντας, οι γενικοί τύποι υπολογισμού των τάσεων των ράβδων κάθε τύπου δικτυώματος είναι οι εξής: </a:t>
            </a:r>
          </a:p>
          <a:p>
            <a:endParaRPr lang="el-GR" sz="2400" dirty="0" smtClean="0"/>
          </a:p>
          <a:p>
            <a:pPr marL="0" indent="0">
              <a:buFont typeface="Arial" pitchFamily="34" charset="0"/>
              <a:buNone/>
            </a:pPr>
            <a:endParaRPr lang="el-GR" sz="2400" dirty="0"/>
          </a:p>
        </p:txBody>
      </p:sp>
      <p:sp>
        <p:nvSpPr>
          <p:cNvPr id="13" name="Content Placeholder 2"/>
          <p:cNvSpPr txBox="1">
            <a:spLocks/>
          </p:cNvSpPr>
          <p:nvPr/>
        </p:nvSpPr>
        <p:spPr>
          <a:xfrm>
            <a:off x="251520" y="2511039"/>
            <a:ext cx="3888432" cy="5106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Ράβδοι άνω πέλματος:</a:t>
            </a:r>
          </a:p>
          <a:p>
            <a:pPr marL="0" indent="0">
              <a:buNone/>
            </a:pPr>
            <a:endParaRPr lang="el-GR" sz="2400" dirty="0" smtClean="0"/>
          </a:p>
        </p:txBody>
      </p:sp>
      <mc:AlternateContent xmlns:mc="http://schemas.openxmlformats.org/markup-compatibility/2006" xmlns:a14="http://schemas.microsoft.com/office/drawing/2010/main">
        <mc:Choice Requires="a14">
          <p:sp>
            <p:nvSpPr>
              <p:cNvPr id="14" name="TextBox 13"/>
              <p:cNvSpPr txBox="1"/>
              <p:nvPr/>
            </p:nvSpPr>
            <p:spPr>
              <a:xfrm>
                <a:off x="4176917" y="2391789"/>
                <a:ext cx="2051267" cy="749179"/>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𝑂</m:t>
                      </m:r>
                      <m:r>
                        <a:rPr lang="en-US" sz="2000" i="1" smtClean="0">
                          <a:latin typeface="Cambria Math"/>
                        </a:rPr>
                        <m:t>=</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func>
                            <m:funcPr>
                              <m:ctrlPr>
                                <a:rPr lang="en-US" sz="2000" b="0" i="1" smtClean="0">
                                  <a:latin typeface="Cambria Math"/>
                                </a:rPr>
                              </m:ctrlPr>
                            </m:funcPr>
                            <m:fName>
                              <m:r>
                                <m:rPr>
                                  <m:sty m:val="p"/>
                                </m:rPr>
                                <a:rPr lang="en-US" sz="2000" b="0" i="0" smtClean="0">
                                  <a:latin typeface="Cambria Math"/>
                                </a:rPr>
                                <m:t>cos</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e>
                          </m:func>
                        </m:den>
                      </m:f>
                    </m:oMath>
                  </m:oMathPara>
                </a14:m>
                <a:endParaRPr lang="el-GR"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176917" y="2391789"/>
                <a:ext cx="2051267" cy="749179"/>
              </a:xfrm>
              <a:prstGeom prst="rect">
                <a:avLst/>
              </a:prstGeom>
              <a:blipFill rotWithShape="1">
                <a:blip r:embed="rId4"/>
                <a:stretch>
                  <a:fillRect/>
                </a:stretch>
              </a:blipFill>
              <a:ln w="25400">
                <a:solidFill>
                  <a:schemeClr val="accent5">
                    <a:lumMod val="50000"/>
                  </a:schemeClr>
                </a:solidFill>
              </a:ln>
            </p:spPr>
            <p:txBody>
              <a:bodyPr/>
              <a:lstStyle/>
              <a:p>
                <a:r>
                  <a:rPr lang="el-GR">
                    <a:noFill/>
                  </a:rPr>
                  <a:t> </a:t>
                </a:r>
              </a:p>
            </p:txBody>
          </p:sp>
        </mc:Fallback>
      </mc:AlternateContent>
      <p:sp>
        <p:nvSpPr>
          <p:cNvPr id="12" name="Content Placeholder 2"/>
          <p:cNvSpPr txBox="1">
            <a:spLocks/>
          </p:cNvSpPr>
          <p:nvPr/>
        </p:nvSpPr>
        <p:spPr>
          <a:xfrm>
            <a:off x="277025" y="3750008"/>
            <a:ext cx="3888432" cy="5106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Ράβδοι κάτω πέλματος:</a:t>
            </a:r>
          </a:p>
          <a:p>
            <a:pPr marL="0" indent="0">
              <a:buNone/>
            </a:pPr>
            <a:endParaRPr lang="el-GR" sz="2400" dirty="0" smtClean="0"/>
          </a:p>
        </p:txBody>
      </p:sp>
      <mc:AlternateContent xmlns:mc="http://schemas.openxmlformats.org/markup-compatibility/2006" xmlns:a14="http://schemas.microsoft.com/office/drawing/2010/main">
        <mc:Choice Requires="a14">
          <p:sp>
            <p:nvSpPr>
              <p:cNvPr id="15" name="TextBox 1"/>
              <p:cNvSpPr txBox="1"/>
              <p:nvPr/>
            </p:nvSpPr>
            <p:spPr>
              <a:xfrm>
                <a:off x="4283968" y="3645024"/>
                <a:ext cx="1781898" cy="720647"/>
              </a:xfrm>
              <a:prstGeom prst="rect">
                <a:avLst/>
              </a:prstGeom>
              <a:noFill/>
              <a:ln w="25400">
                <a:solidFill>
                  <a:schemeClr val="accent5">
                    <a:lumMod val="50000"/>
                  </a:schemeClr>
                </a:solidFill>
              </a:ln>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𝑈</m:t>
                      </m:r>
                      <m:r>
                        <a:rPr lang="en-US" sz="2000" i="1" smtClean="0">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i="1" smtClean="0">
                                  <a:latin typeface="Cambria Math"/>
                                </a:rPr>
                              </m:ctrlPr>
                            </m:sSubPr>
                            <m:e>
                              <m:r>
                                <a:rPr lang="en-US" sz="2000" b="0" i="1" smtClean="0">
                                  <a:latin typeface="Cambria Math"/>
                                </a:rPr>
                                <m:t>h</m:t>
                              </m:r>
                            </m:e>
                            <m:sub>
                              <m:r>
                                <a:rPr lang="en-US" sz="2000" b="0" i="1" smtClean="0">
                                  <a:latin typeface="Cambria Math"/>
                                </a:rPr>
                                <m:t>𝑢</m:t>
                              </m:r>
                            </m:sub>
                          </m:sSub>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𝑢</m:t>
                                  </m:r>
                                </m:sub>
                              </m:sSub>
                            </m:e>
                          </m:func>
                        </m:den>
                      </m:f>
                    </m:oMath>
                  </m:oMathPara>
                </a14:m>
                <a:endParaRPr lang="el-GR" sz="2000" dirty="0"/>
              </a:p>
            </p:txBody>
          </p:sp>
        </mc:Choice>
        <mc:Fallback xmlns="">
          <p:sp>
            <p:nvSpPr>
              <p:cNvPr id="15" name="TextBox 1"/>
              <p:cNvSpPr txBox="1">
                <a:spLocks noRot="1" noChangeAspect="1" noMove="1" noResize="1" noEditPoints="1" noAdjustHandles="1" noChangeArrowheads="1" noChangeShapeType="1" noTextEdit="1"/>
              </p:cNvSpPr>
              <p:nvPr/>
            </p:nvSpPr>
            <p:spPr>
              <a:xfrm>
                <a:off x="4283968" y="3645024"/>
                <a:ext cx="1781898" cy="720647"/>
              </a:xfrm>
              <a:prstGeom prst="rect">
                <a:avLst/>
              </a:prstGeom>
              <a:blipFill rotWithShape="1">
                <a:blip r:embed="rId5"/>
                <a:stretch>
                  <a:fillRect/>
                </a:stretch>
              </a:blipFill>
              <a:ln w="25400">
                <a:solidFill>
                  <a:schemeClr val="accent5">
                    <a:lumMod val="50000"/>
                  </a:schemeClr>
                </a:solidFill>
              </a:ln>
            </p:spPr>
            <p:txBody>
              <a:bodyPr/>
              <a:lstStyle/>
              <a:p>
                <a:r>
                  <a:rPr lang="el-GR">
                    <a:noFill/>
                  </a:rPr>
                  <a:t> </a:t>
                </a:r>
              </a:p>
            </p:txBody>
          </p:sp>
        </mc:Fallback>
      </mc:AlternateContent>
      <p:sp>
        <p:nvSpPr>
          <p:cNvPr id="11" name="Content Placeholder 2"/>
          <p:cNvSpPr txBox="1">
            <a:spLocks/>
          </p:cNvSpPr>
          <p:nvPr/>
        </p:nvSpPr>
        <p:spPr>
          <a:xfrm>
            <a:off x="296675" y="5094808"/>
            <a:ext cx="4563357"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Διαγώνιες ράβδοι</a:t>
            </a:r>
            <a:r>
              <a:rPr lang="el-GR" sz="2400" dirty="0"/>
              <a:t> </a:t>
            </a:r>
            <a:r>
              <a:rPr lang="el-GR" sz="2400" dirty="0" smtClean="0"/>
              <a:t>πλήρωσης:</a:t>
            </a:r>
            <a:endParaRPr lang="el-GR" sz="2400" dirty="0"/>
          </a:p>
          <a:p>
            <a:endParaRPr lang="el-GR" sz="2400" dirty="0" smtClean="0"/>
          </a:p>
          <a:p>
            <a:pPr marL="0" indent="0">
              <a:buNone/>
            </a:pPr>
            <a:endParaRPr lang="el-GR" sz="2400" dirty="0" smtClean="0"/>
          </a:p>
        </p:txBody>
      </p:sp>
      <mc:AlternateContent xmlns:mc="http://schemas.openxmlformats.org/markup-compatibility/2006" xmlns:a14="http://schemas.microsoft.com/office/drawing/2010/main">
        <mc:Choice Requires="a14">
          <p:sp>
            <p:nvSpPr>
              <p:cNvPr id="16" name="TextBox 15"/>
              <p:cNvSpPr txBox="1"/>
              <p:nvPr/>
            </p:nvSpPr>
            <p:spPr>
              <a:xfrm>
                <a:off x="5004048" y="5002333"/>
                <a:ext cx="2782941" cy="749179"/>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𝐷</m:t>
                      </m:r>
                      <m:r>
                        <a:rPr lang="en-US" sz="2000" i="1" smtClean="0">
                          <a:latin typeface="Cambria Math"/>
                        </a:rPr>
                        <m:t>=</m:t>
                      </m:r>
                      <m:f>
                        <m:fPr>
                          <m:ctrlPr>
                            <a:rPr lang="en-US" sz="2000" i="1" smtClean="0">
                              <a:latin typeface="Cambria Math"/>
                            </a:rPr>
                          </m:ctrlPr>
                        </m:fPr>
                        <m:num>
                          <m:r>
                            <a:rPr lang="en-US" sz="2000" b="0" i="1" smtClean="0">
                              <a:latin typeface="Cambria Math"/>
                            </a:rPr>
                            <m:t>1</m:t>
                          </m:r>
                        </m:num>
                        <m:den>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𝑑</m:t>
                                  </m:r>
                                </m:sub>
                              </m:sSub>
                            </m:e>
                          </m:func>
                        </m:den>
                      </m:f>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den>
                      </m:f>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𝑢</m:t>
                              </m:r>
                            </m:sub>
                          </m:sSub>
                        </m:den>
                      </m:f>
                      <m:r>
                        <a:rPr lang="en-US" sz="2000" b="0" i="1" smtClean="0">
                          <a:latin typeface="Cambria Math"/>
                        </a:rPr>
                        <m:t>)</m:t>
                      </m:r>
                    </m:oMath>
                  </m:oMathPara>
                </a14:m>
                <a:endParaRPr lang="el-GR"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004048" y="5002333"/>
                <a:ext cx="2782941" cy="749179"/>
              </a:xfrm>
              <a:prstGeom prst="rect">
                <a:avLst/>
              </a:prstGeom>
              <a:blipFill rotWithShape="1">
                <a:blip r:embed="rId6"/>
                <a:stretch>
                  <a:fillRect/>
                </a:stretch>
              </a:blipFill>
              <a:ln w="25400">
                <a:solidFill>
                  <a:schemeClr val="accent5">
                    <a:lumMod val="50000"/>
                  </a:schemeClr>
                </a:solidFill>
              </a:ln>
            </p:spPr>
            <p:txBody>
              <a:bodyPr/>
              <a:lstStyle/>
              <a:p>
                <a:r>
                  <a:rPr lang="el-GR">
                    <a:noFill/>
                  </a:rPr>
                  <a:t> </a:t>
                </a:r>
              </a:p>
            </p:txBody>
          </p:sp>
        </mc:Fallback>
      </mc:AlternateContent>
      <p:sp>
        <p:nvSpPr>
          <p:cNvPr id="2" name="Slide Number Placeholder 1"/>
          <p:cNvSpPr>
            <a:spLocks noGrp="1"/>
          </p:cNvSpPr>
          <p:nvPr>
            <p:ph type="sldNum" sz="quarter" idx="12"/>
          </p:nvPr>
        </p:nvSpPr>
        <p:spPr/>
        <p:txBody>
          <a:bodyPr/>
          <a:lstStyle/>
          <a:p>
            <a:fld id="{E53BB423-234F-4104-8070-014A5F326CB9}" type="slidenum">
              <a:rPr lang="el-GR" smtClean="0"/>
              <a:t>13</a:t>
            </a:fld>
            <a:endParaRPr lang="el-GR"/>
          </a:p>
        </p:txBody>
      </p:sp>
    </p:spTree>
    <p:extLst>
      <p:ext uri="{BB962C8B-B14F-4D97-AF65-F5344CB8AC3E}">
        <p14:creationId xmlns:p14="http://schemas.microsoft.com/office/powerpoint/2010/main" val="356918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Ειδικές περιπτώσεις δικτυωμάτων</a:t>
            </a:r>
            <a:endParaRPr lang="el-GR" sz="2800" b="1" dirty="0"/>
          </a:p>
        </p:txBody>
      </p:sp>
      <p:sp>
        <p:nvSpPr>
          <p:cNvPr id="7" name="Right Arrow 6" descr="Σχήμα βέλος."/>
          <p:cNvSpPr/>
          <p:nvPr/>
        </p:nvSpPr>
        <p:spPr>
          <a:xfrm>
            <a:off x="323528" y="1000152"/>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Content Placeholder 2"/>
          <p:cNvSpPr txBox="1">
            <a:spLocks/>
          </p:cNvSpPr>
          <p:nvPr/>
        </p:nvSpPr>
        <p:spPr>
          <a:xfrm>
            <a:off x="704204" y="908720"/>
            <a:ext cx="833229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Εκτός από τη γενική περίπτωση δικτυωμάτων που εξετάστηκε, υπάρχουν και κάποιες ειδικές περιπτώσεις, οι οποίες δίνουν τη δυνατότητα απλοποιήσεων στους υπολογισμούς των τάσεων των ράβδων τους.</a:t>
            </a:r>
          </a:p>
          <a:p>
            <a:pPr marL="0" indent="0">
              <a:buFont typeface="Arial" pitchFamily="34" charset="0"/>
              <a:buNone/>
            </a:pPr>
            <a:endParaRPr lang="el-GR" sz="2400" dirty="0"/>
          </a:p>
        </p:txBody>
      </p:sp>
      <p:sp>
        <p:nvSpPr>
          <p:cNvPr id="10" name="Content Placeholder 2"/>
          <p:cNvSpPr>
            <a:spLocks noGrp="1"/>
          </p:cNvSpPr>
          <p:nvPr>
            <p:ph idx="1"/>
          </p:nvPr>
        </p:nvSpPr>
        <p:spPr>
          <a:xfrm>
            <a:off x="179512" y="2420888"/>
            <a:ext cx="8964488" cy="648072"/>
          </a:xfrm>
        </p:spPr>
        <p:txBody>
          <a:bodyPr>
            <a:normAutofit/>
          </a:bodyPr>
          <a:lstStyle/>
          <a:p>
            <a:r>
              <a:rPr lang="el-GR" sz="2400" b="1" u="sng" dirty="0" smtClean="0">
                <a:solidFill>
                  <a:schemeClr val="accent5">
                    <a:lumMod val="75000"/>
                  </a:schemeClr>
                </a:solidFill>
              </a:rPr>
              <a:t>1</a:t>
            </a:r>
            <a:r>
              <a:rPr lang="el-GR" sz="2400" b="1" u="sng" baseline="30000" dirty="0" smtClean="0">
                <a:solidFill>
                  <a:schemeClr val="accent5">
                    <a:lumMod val="75000"/>
                  </a:schemeClr>
                </a:solidFill>
              </a:rPr>
              <a:t>Η</a:t>
            </a:r>
            <a:r>
              <a:rPr lang="el-GR" sz="2400" b="1" u="sng" dirty="0" smtClean="0">
                <a:solidFill>
                  <a:schemeClr val="accent5">
                    <a:lumMod val="75000"/>
                  </a:schemeClr>
                </a:solidFill>
              </a:rPr>
              <a:t> ΕΙΔΙΚΗ ΠΕΡΙΠΤΩΣΗ: </a:t>
            </a:r>
            <a:r>
              <a:rPr lang="el-GR" sz="2400" dirty="0" smtClean="0"/>
              <a:t>δικτύωμα με παράλληλα πέλματα.</a:t>
            </a:r>
            <a:endParaRPr lang="el-GR" sz="2400" u="sng" dirty="0" smtClean="0">
              <a:solidFill>
                <a:schemeClr val="accent6">
                  <a:lumMod val="75000"/>
                </a:schemeClr>
              </a:solidFill>
            </a:endParaRPr>
          </a:p>
        </p:txBody>
      </p:sp>
      <p:graphicFrame>
        <p:nvGraphicFramePr>
          <p:cNvPr id="3" name="Object 2" descr="Εικόνα που περιγράφει τη διαδικασία τομής Ritter σε δικτύωμα με παράλληλα πέλματα και τη μεταφορά των σημείων Ritter και των δυνάμεων στην ομόλογη αμφιέρειστη δοκό."/>
          <p:cNvGraphicFramePr>
            <a:graphicFrameLocks noChangeAspect="1"/>
          </p:cNvGraphicFramePr>
          <p:nvPr>
            <p:extLst>
              <p:ext uri="{D42A27DB-BD31-4B8C-83A1-F6EECF244321}">
                <p14:modId xmlns:p14="http://schemas.microsoft.com/office/powerpoint/2010/main" val="3038433826"/>
              </p:ext>
            </p:extLst>
          </p:nvPr>
        </p:nvGraphicFramePr>
        <p:xfrm>
          <a:off x="1403648" y="2780928"/>
          <a:ext cx="6583200" cy="3921907"/>
        </p:xfrm>
        <a:graphic>
          <a:graphicData uri="http://schemas.openxmlformats.org/presentationml/2006/ole">
            <mc:AlternateContent xmlns:mc="http://schemas.openxmlformats.org/markup-compatibility/2006">
              <mc:Choice xmlns:v="urn:schemas-microsoft-com:vml" Requires="v">
                <p:oleObj spid="_x0000_s34914" name="Picture (32-bit)" r:id="rId3" imgW="4476600" imgH="2666880" progId="MetafileCompanion32.Picture.1">
                  <p:embed/>
                </p:oleObj>
              </mc:Choice>
              <mc:Fallback>
                <p:oleObj name="Picture (32-bit)" r:id="rId3" imgW="4476600" imgH="2666880" progId="MetafileCompanion32.Picture.1">
                  <p:embed/>
                  <p:pic>
                    <p:nvPicPr>
                      <p:cNvPr id="0" name=""/>
                      <p:cNvPicPr/>
                      <p:nvPr/>
                    </p:nvPicPr>
                    <p:blipFill>
                      <a:blip r:embed="rId4"/>
                      <a:stretch>
                        <a:fillRect/>
                      </a:stretch>
                    </p:blipFill>
                    <p:spPr>
                      <a:xfrm>
                        <a:off x="1403648" y="2780928"/>
                        <a:ext cx="6583200" cy="3921907"/>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14</a:t>
            </a:fld>
            <a:endParaRPr lang="el-GR"/>
          </a:p>
        </p:txBody>
      </p:sp>
    </p:spTree>
    <p:extLst>
      <p:ext uri="{BB962C8B-B14F-4D97-AF65-F5344CB8AC3E}">
        <p14:creationId xmlns:p14="http://schemas.microsoft.com/office/powerpoint/2010/main" val="2126085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936104"/>
          </a:xfrm>
          <a:solidFill>
            <a:schemeClr val="accent5">
              <a:lumMod val="40000"/>
              <a:lumOff val="60000"/>
            </a:schemeClr>
          </a:solidFill>
        </p:spPr>
        <p:txBody>
          <a:bodyPr>
            <a:noAutofit/>
          </a:bodyPr>
          <a:lstStyle/>
          <a:p>
            <a:r>
              <a:rPr lang="el-GR" sz="2800" b="1" dirty="0" smtClean="0"/>
              <a:t>Δικτύωμα με </a:t>
            </a:r>
            <a:r>
              <a:rPr lang="el-GR" sz="2800" b="1" dirty="0"/>
              <a:t>παράλληλα πέλματα - </a:t>
            </a:r>
            <a:r>
              <a:rPr lang="el-GR" sz="2800" b="1" dirty="0" smtClean="0"/>
              <a:t>τύποι </a:t>
            </a:r>
            <a:r>
              <a:rPr lang="el-GR" sz="2800" b="1" dirty="0"/>
              <a:t>υπολογισμού των τάσεων των </a:t>
            </a:r>
            <a:r>
              <a:rPr lang="el-GR" sz="2800" b="1" dirty="0" smtClean="0"/>
              <a:t>ράβδων (1)</a:t>
            </a:r>
            <a:endParaRPr lang="el-GR" sz="2800" b="1" dirty="0"/>
          </a:p>
        </p:txBody>
      </p:sp>
      <p:sp>
        <p:nvSpPr>
          <p:cNvPr id="4" name="Content Placeholder 2"/>
          <p:cNvSpPr txBox="1">
            <a:spLocks/>
          </p:cNvSpPr>
          <p:nvPr/>
        </p:nvSpPr>
        <p:spPr>
          <a:xfrm>
            <a:off x="107504" y="1124744"/>
            <a:ext cx="903649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Σε ένα δικτύωμα με παράλληλα πέλματα μπορούν να γίνουν οι εξής απλοποιήσεις:</a:t>
            </a:r>
          </a:p>
          <a:p>
            <a:pPr marL="0" indent="0">
              <a:buFont typeface="Arial" pitchFamily="34" charset="0"/>
              <a:buNone/>
            </a:pPr>
            <a:endParaRPr lang="el-GR" sz="2400" dirty="0"/>
          </a:p>
        </p:txBody>
      </p:sp>
      <mc:AlternateContent xmlns:mc="http://schemas.openxmlformats.org/markup-compatibility/2006" xmlns:a14="http://schemas.microsoft.com/office/drawing/2010/main">
        <mc:Choice Requires="a14">
          <p:sp>
            <p:nvSpPr>
              <p:cNvPr id="12" name="TextBox 11"/>
              <p:cNvSpPr txBox="1"/>
              <p:nvPr/>
            </p:nvSpPr>
            <p:spPr>
              <a:xfrm>
                <a:off x="2195736" y="1516722"/>
                <a:ext cx="167796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𝑢</m:t>
                          </m:r>
                        </m:sub>
                      </m:sSub>
                      <m:r>
                        <a:rPr lang="en-US" sz="2000" b="0" i="1" smtClean="0">
                          <a:latin typeface="Cambria Math"/>
                        </a:rPr>
                        <m:t>=</m:t>
                      </m:r>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r>
                        <a:rPr lang="en-US" sz="2000" i="1" smtClean="0">
                          <a:latin typeface="Cambria Math"/>
                        </a:rPr>
                        <m:t>=</m:t>
                      </m:r>
                      <m:r>
                        <a:rPr lang="el-GR" sz="2000" b="0" i="1" smtClean="0">
                          <a:latin typeface="Cambria Math"/>
                        </a:rPr>
                        <m:t>𝜑</m:t>
                      </m:r>
                    </m:oMath>
                  </m:oMathPara>
                </a14:m>
                <a:endParaRPr lang="el-GR"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95736" y="1516722"/>
                <a:ext cx="1677960" cy="400110"/>
              </a:xfrm>
              <a:prstGeom prst="rect">
                <a:avLst/>
              </a:prstGeom>
              <a:blipFill rotWithShape="1">
                <a:blip r:embed="rId4"/>
                <a:stretch>
                  <a:fillRect b="-76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81064" y="2020778"/>
                <a:ext cx="16054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𝑢</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r>
                        <a:rPr lang="en-US" sz="2000" i="1" smtClean="0">
                          <a:latin typeface="Cambria Math"/>
                        </a:rPr>
                        <m:t>=</m:t>
                      </m:r>
                      <m:r>
                        <a:rPr lang="en-US" sz="2000" b="0" i="1" smtClean="0">
                          <a:latin typeface="Cambria Math"/>
                        </a:rPr>
                        <m:t>h</m:t>
                      </m:r>
                    </m:oMath>
                  </m:oMathPara>
                </a14:m>
                <a:endParaRPr lang="el-GR"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281064" y="2020778"/>
                <a:ext cx="1605439" cy="400110"/>
              </a:xfrm>
              <a:prstGeom prst="rect">
                <a:avLst/>
              </a:prstGeom>
              <a:blipFill rotWithShape="1">
                <a:blip r:embed="rId5"/>
                <a:stretch>
                  <a:fillRect/>
                </a:stretch>
              </a:blipFill>
            </p:spPr>
            <p:txBody>
              <a:bodyPr/>
              <a:lstStyle/>
              <a:p>
                <a:r>
                  <a:rPr lang="el-GR">
                    <a:noFill/>
                  </a:rPr>
                  <a:t> </a:t>
                </a:r>
              </a:p>
            </p:txBody>
          </p:sp>
        </mc:Fallback>
      </mc:AlternateContent>
      <p:sp>
        <p:nvSpPr>
          <p:cNvPr id="6" name="Content Placeholder 2"/>
          <p:cNvSpPr txBox="1">
            <a:spLocks/>
          </p:cNvSpPr>
          <p:nvPr/>
        </p:nvSpPr>
        <p:spPr>
          <a:xfrm>
            <a:off x="323527" y="2636912"/>
            <a:ext cx="8404301"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u="sng" dirty="0" smtClean="0"/>
              <a:t>Επομένως, οι γενικοί τύποι υπολογισμού των τάσεων των ράβδων γράφονται σε αυτή την περίπτωση:</a:t>
            </a:r>
            <a:endParaRPr lang="el-GR" sz="2400" dirty="0"/>
          </a:p>
        </p:txBody>
      </p:sp>
      <mc:AlternateContent xmlns:mc="http://schemas.openxmlformats.org/markup-compatibility/2006" xmlns:a14="http://schemas.microsoft.com/office/drawing/2010/main">
        <mc:Choice Requires="a14">
          <p:sp>
            <p:nvSpPr>
              <p:cNvPr id="15" name="TextBox 14"/>
              <p:cNvSpPr txBox="1"/>
              <p:nvPr/>
            </p:nvSpPr>
            <p:spPr>
              <a:xfrm>
                <a:off x="504121" y="3644457"/>
                <a:ext cx="1763623" cy="720647"/>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𝑂</m:t>
                      </m:r>
                      <m:r>
                        <a:rPr lang="en-US" sz="2000" i="1" smtClean="0">
                          <a:latin typeface="Cambria Math"/>
                        </a:rPr>
                        <m:t>=</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r>
                            <a:rPr lang="en-US" sz="2000" b="0" i="1" smtClean="0">
                              <a:latin typeface="Cambria Math"/>
                            </a:rPr>
                            <m:t>h</m:t>
                          </m:r>
                          <m:func>
                            <m:funcPr>
                              <m:ctrlPr>
                                <a:rPr lang="en-US" sz="2000" b="0" i="1" smtClean="0">
                                  <a:latin typeface="Cambria Math"/>
                                </a:rPr>
                              </m:ctrlPr>
                            </m:funcPr>
                            <m:fName>
                              <m:r>
                                <m:rPr>
                                  <m:sty m:val="p"/>
                                </m:rPr>
                                <a:rPr lang="en-US" sz="2000" b="0" i="0" smtClean="0">
                                  <a:latin typeface="Cambria Math"/>
                                </a:rPr>
                                <m:t>cos</m:t>
                              </m:r>
                            </m:fName>
                            <m:e>
                              <m:r>
                                <a:rPr lang="el-GR" sz="2000" b="0" i="1" smtClean="0">
                                  <a:latin typeface="Cambria Math"/>
                                </a:rPr>
                                <m:t>𝜑</m:t>
                              </m:r>
                            </m:e>
                          </m:func>
                        </m:den>
                      </m:f>
                    </m:oMath>
                  </m:oMathPara>
                </a14:m>
                <a:endParaRPr lang="el-GR"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4121" y="3644457"/>
                <a:ext cx="1763623" cy="720647"/>
              </a:xfrm>
              <a:prstGeom prst="rect">
                <a:avLst/>
              </a:prstGeom>
              <a:blipFill rotWithShape="1">
                <a:blip r:embed="rId6"/>
                <a:stretch>
                  <a:fillRect/>
                </a:stretch>
              </a:blipFill>
              <a:ln w="25400">
                <a:solidFill>
                  <a:schemeClr val="accent5">
                    <a:lumMod val="50000"/>
                  </a:schemeClr>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
              <p:cNvSpPr txBox="1"/>
              <p:nvPr/>
            </p:nvSpPr>
            <p:spPr>
              <a:xfrm>
                <a:off x="2609533" y="3645024"/>
                <a:ext cx="1530419" cy="720647"/>
              </a:xfrm>
              <a:prstGeom prst="rect">
                <a:avLst/>
              </a:prstGeom>
              <a:noFill/>
              <a:ln w="25400">
                <a:solidFill>
                  <a:schemeClr val="accent5">
                    <a:lumMod val="50000"/>
                  </a:schemeClr>
                </a:solidFill>
              </a:ln>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𝑈</m:t>
                      </m:r>
                      <m:r>
                        <a:rPr lang="en-US" sz="2000" i="1" smtClean="0">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𝑢</m:t>
                              </m:r>
                            </m:sub>
                          </m:sSub>
                        </m:num>
                        <m:den>
                          <m:r>
                            <a:rPr lang="en-US" sz="2000" b="0" i="1" smtClean="0">
                              <a:latin typeface="Cambria Math"/>
                            </a:rPr>
                            <m:t>h</m:t>
                          </m:r>
                          <m:func>
                            <m:funcPr>
                              <m:ctrlPr>
                                <a:rPr lang="en-US" sz="2000" i="1" smtClean="0">
                                  <a:latin typeface="Cambria Math"/>
                                </a:rPr>
                              </m:ctrlPr>
                            </m:funcPr>
                            <m:fName>
                              <m:r>
                                <m:rPr>
                                  <m:sty m:val="p"/>
                                </m:rPr>
                                <a:rPr lang="en-US" sz="2000" i="0" smtClean="0">
                                  <a:latin typeface="Cambria Math"/>
                                </a:rPr>
                                <m:t>cos</m:t>
                              </m:r>
                            </m:fName>
                            <m:e>
                              <m:r>
                                <a:rPr lang="el-GR" sz="2000" b="0" i="1" smtClean="0">
                                  <a:latin typeface="Cambria Math"/>
                                </a:rPr>
                                <m:t>𝜑</m:t>
                              </m:r>
                            </m:e>
                          </m:func>
                        </m:den>
                      </m:f>
                    </m:oMath>
                  </m:oMathPara>
                </a14:m>
                <a:endParaRPr lang="el-GR" sz="2000" dirty="0"/>
              </a:p>
            </p:txBody>
          </p:sp>
        </mc:Choice>
        <mc:Fallback xmlns="">
          <p:sp>
            <p:nvSpPr>
              <p:cNvPr id="17" name="TextBox 1"/>
              <p:cNvSpPr txBox="1">
                <a:spLocks noRot="1" noChangeAspect="1" noMove="1" noResize="1" noEditPoints="1" noAdjustHandles="1" noChangeArrowheads="1" noChangeShapeType="1" noTextEdit="1"/>
              </p:cNvSpPr>
              <p:nvPr/>
            </p:nvSpPr>
            <p:spPr>
              <a:xfrm>
                <a:off x="2609533" y="3645024"/>
                <a:ext cx="1530419" cy="720647"/>
              </a:xfrm>
              <a:prstGeom prst="rect">
                <a:avLst/>
              </a:prstGeom>
              <a:blipFill rotWithShape="1">
                <a:blip r:embed="rId7"/>
                <a:stretch>
                  <a:fillRect/>
                </a:stretch>
              </a:blipFill>
              <a:ln w="25400">
                <a:solidFill>
                  <a:schemeClr val="accent5">
                    <a:lumMod val="50000"/>
                  </a:schemeClr>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99992" y="3642470"/>
                <a:ext cx="2533707" cy="722634"/>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𝐷</m:t>
                      </m:r>
                      <m:r>
                        <a:rPr lang="en-US" sz="2000" i="1" smtClean="0">
                          <a:latin typeface="Cambria Math"/>
                        </a:rPr>
                        <m:t>=</m:t>
                      </m:r>
                      <m:f>
                        <m:fPr>
                          <m:ctrlPr>
                            <a:rPr lang="en-US" sz="2000" i="1" smtClean="0">
                              <a:latin typeface="Cambria Math"/>
                            </a:rPr>
                          </m:ctrlPr>
                        </m:fPr>
                        <m:num>
                          <m:r>
                            <a:rPr lang="en-US" sz="2000" b="0" i="1" smtClean="0">
                              <a:latin typeface="Cambria Math"/>
                            </a:rPr>
                            <m:t>1</m:t>
                          </m:r>
                        </m:num>
                        <m:den>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𝑑</m:t>
                                  </m:r>
                                </m:sub>
                              </m:sSub>
                            </m:e>
                          </m:func>
                        </m:den>
                      </m:f>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r>
                                <a:rPr lang="el-GR" sz="2000" b="0" i="1" smtClean="0">
                                  <a:latin typeface="Cambria Math"/>
                                </a:rPr>
                                <m:t>−</m:t>
                              </m:r>
                            </m:sub>
                          </m:sSub>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𝑢</m:t>
                              </m:r>
                            </m:sub>
                          </m:sSub>
                        </m:num>
                        <m:den>
                          <m:r>
                            <a:rPr lang="en-US" sz="2000" b="0" i="1" smtClean="0">
                              <a:latin typeface="Cambria Math"/>
                            </a:rPr>
                            <m:t>h</m:t>
                          </m:r>
                        </m:den>
                      </m:f>
                      <m:r>
                        <a:rPr lang="en-US" sz="2000" b="0" i="1" smtClean="0">
                          <a:latin typeface="Cambria Math"/>
                        </a:rPr>
                        <m:t>)</m:t>
                      </m:r>
                    </m:oMath>
                  </m:oMathPara>
                </a14:m>
                <a:endParaRPr lang="el-GR"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99992" y="3642470"/>
                <a:ext cx="2533707" cy="722634"/>
              </a:xfrm>
              <a:prstGeom prst="rect">
                <a:avLst/>
              </a:prstGeom>
              <a:blipFill rotWithShape="1">
                <a:blip r:embed="rId8"/>
                <a:stretch>
                  <a:fillRect/>
                </a:stretch>
              </a:blipFill>
              <a:ln w="25400">
                <a:solidFill>
                  <a:schemeClr val="accent5">
                    <a:lumMod val="50000"/>
                  </a:schemeClr>
                </a:solidFill>
              </a:ln>
            </p:spPr>
            <p:txBody>
              <a:bodyPr/>
              <a:lstStyle/>
              <a:p>
                <a:r>
                  <a:rPr lang="el-GR">
                    <a:noFill/>
                  </a:rPr>
                  <a:t> </a:t>
                </a:r>
              </a:p>
            </p:txBody>
          </p:sp>
        </mc:Fallback>
      </mc:AlternateContent>
      <p:sp>
        <p:nvSpPr>
          <p:cNvPr id="10" name="Content Placeholder 2"/>
          <p:cNvSpPr>
            <a:spLocks noGrp="1"/>
          </p:cNvSpPr>
          <p:nvPr>
            <p:ph idx="1"/>
          </p:nvPr>
        </p:nvSpPr>
        <p:spPr>
          <a:xfrm>
            <a:off x="179512" y="4725144"/>
            <a:ext cx="8964488" cy="1800200"/>
          </a:xfrm>
        </p:spPr>
        <p:txBody>
          <a:bodyPr>
            <a:normAutofit/>
          </a:bodyPr>
          <a:lstStyle/>
          <a:p>
            <a:pPr marL="0" indent="0">
              <a:buNone/>
            </a:pPr>
            <a:r>
              <a:rPr lang="el-GR" sz="2400" b="1" u="sng" dirty="0" smtClean="0">
                <a:solidFill>
                  <a:schemeClr val="accent5">
                    <a:lumMod val="75000"/>
                  </a:schemeClr>
                </a:solidFill>
              </a:rPr>
              <a:t>ΠΑΡΑΤΗΡΗΣΗ: </a:t>
            </a:r>
          </a:p>
          <a:p>
            <a:pPr marL="0" indent="0">
              <a:buNone/>
            </a:pPr>
            <a:r>
              <a:rPr lang="el-GR" sz="2400" dirty="0" smtClean="0"/>
              <a:t>Στον τύπο υπολογισμού των διαγώνιων ράβδων εμφανίζεται η διαφορά ροπών </a:t>
            </a:r>
            <a:r>
              <a:rPr lang="en-US" sz="2400" i="1" dirty="0" smtClean="0"/>
              <a:t>M</a:t>
            </a:r>
            <a:r>
              <a:rPr lang="en-US" sz="2400" i="1" baseline="-25000" dirty="0" smtClean="0"/>
              <a:t>o</a:t>
            </a:r>
            <a:r>
              <a:rPr lang="el-GR" sz="2400" i="1" dirty="0" smtClean="0"/>
              <a:t>-</a:t>
            </a:r>
            <a:r>
              <a:rPr lang="en-US" sz="2400" i="1" dirty="0" smtClean="0"/>
              <a:t>M</a:t>
            </a:r>
            <a:r>
              <a:rPr lang="en-US" sz="2400" i="1" baseline="-25000" dirty="0" smtClean="0"/>
              <a:t>u</a:t>
            </a:r>
            <a:r>
              <a:rPr lang="el-GR" sz="2400" i="1" dirty="0" smtClean="0"/>
              <a:t>  </a:t>
            </a:r>
            <a:r>
              <a:rPr lang="el-GR" sz="2400" dirty="0" smtClean="0"/>
              <a:t>που αντιστοιχεί στην τέμνουσα της </a:t>
            </a:r>
            <a:r>
              <a:rPr lang="el-GR" sz="2400" dirty="0" err="1" smtClean="0"/>
              <a:t>αμφιέρειστης</a:t>
            </a:r>
            <a:r>
              <a:rPr lang="el-GR" sz="2400" dirty="0" smtClean="0"/>
              <a:t> δοκού:</a:t>
            </a:r>
          </a:p>
        </p:txBody>
      </p:sp>
      <mc:AlternateContent xmlns:mc="http://schemas.openxmlformats.org/markup-compatibility/2006" xmlns:a14="http://schemas.microsoft.com/office/drawing/2010/main">
        <mc:Choice Requires="a14">
          <p:sp>
            <p:nvSpPr>
              <p:cNvPr id="21" name="TextBox 20"/>
              <p:cNvSpPr txBox="1"/>
              <p:nvPr/>
            </p:nvSpPr>
            <p:spPr>
              <a:xfrm>
                <a:off x="3003753" y="5943777"/>
                <a:ext cx="1784271" cy="725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𝑄</m:t>
                      </m:r>
                      <m:r>
                        <a:rPr lang="en-US" sz="2000" i="1"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𝑀</m:t>
                              </m:r>
                            </m:e>
                            <m:sup>
                              <m:r>
                                <a:rPr lang="el-GR" sz="2000" b="0" i="1" smtClean="0">
                                  <a:latin typeface="Cambria Math"/>
                                </a:rPr>
                                <m:t>𝛿</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𝑀</m:t>
                              </m:r>
                            </m:e>
                            <m:sup>
                              <m:r>
                                <a:rPr lang="el-GR" sz="2000" b="0" i="1" smtClean="0">
                                  <a:latin typeface="Cambria Math"/>
                                </a:rPr>
                                <m:t>𝛼</m:t>
                              </m:r>
                            </m:sup>
                          </m:sSup>
                        </m:num>
                        <m:den>
                          <m:r>
                            <a:rPr lang="en-US" sz="2000" b="0" i="1" smtClean="0">
                              <a:latin typeface="Cambria Math"/>
                            </a:rPr>
                            <m:t>𝑙</m:t>
                          </m:r>
                        </m:den>
                      </m:f>
                    </m:oMath>
                  </m:oMathPara>
                </a14:m>
                <a:endParaRPr lang="el-GR"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003753" y="5943777"/>
                <a:ext cx="1784271" cy="725583"/>
              </a:xfrm>
              <a:prstGeom prst="rect">
                <a:avLst/>
              </a:prstGeom>
              <a:blipFill rotWithShape="1">
                <a:blip r:embed="rId9"/>
                <a:stretch>
                  <a:fillRect/>
                </a:stretch>
              </a:blipFill>
            </p:spPr>
            <p:txBody>
              <a:bodyPr/>
              <a:lstStyle/>
              <a:p>
                <a:r>
                  <a:rPr lang="el-GR">
                    <a:noFill/>
                  </a:rPr>
                  <a:t> </a:t>
                </a:r>
              </a:p>
            </p:txBody>
          </p:sp>
        </mc:Fallback>
      </mc:AlternateContent>
      <p:sp>
        <p:nvSpPr>
          <p:cNvPr id="7" name="Slide Number Placeholder 6"/>
          <p:cNvSpPr>
            <a:spLocks noGrp="1"/>
          </p:cNvSpPr>
          <p:nvPr>
            <p:ph type="sldNum" sz="quarter" idx="12"/>
          </p:nvPr>
        </p:nvSpPr>
        <p:spPr/>
        <p:txBody>
          <a:bodyPr/>
          <a:lstStyle/>
          <a:p>
            <a:fld id="{E53BB423-234F-4104-8070-014A5F326CB9}" type="slidenum">
              <a:rPr lang="el-GR" smtClean="0"/>
              <a:t>15</a:t>
            </a:fld>
            <a:endParaRPr lang="el-GR" dirty="0"/>
          </a:p>
        </p:txBody>
      </p:sp>
    </p:spTree>
    <p:extLst>
      <p:ext uri="{BB962C8B-B14F-4D97-AF65-F5344CB8AC3E}">
        <p14:creationId xmlns:p14="http://schemas.microsoft.com/office/powerpoint/2010/main" val="4007869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88640"/>
            <a:ext cx="9144000" cy="936104"/>
          </a:xfrm>
          <a:solidFill>
            <a:schemeClr val="accent5">
              <a:lumMod val="40000"/>
              <a:lumOff val="60000"/>
            </a:schemeClr>
          </a:solidFill>
        </p:spPr>
        <p:txBody>
          <a:bodyPr>
            <a:noAutofit/>
          </a:bodyPr>
          <a:lstStyle/>
          <a:p>
            <a:r>
              <a:rPr lang="el-GR" sz="2800" b="1" dirty="0" smtClean="0"/>
              <a:t>Δικτύωμα με </a:t>
            </a:r>
            <a:r>
              <a:rPr lang="el-GR" sz="2800" b="1" dirty="0"/>
              <a:t>παράλληλα πέλματα - </a:t>
            </a:r>
            <a:r>
              <a:rPr lang="el-GR" sz="2800" b="1" dirty="0" smtClean="0"/>
              <a:t>τύποι </a:t>
            </a:r>
            <a:r>
              <a:rPr lang="el-GR" sz="2800" b="1" dirty="0"/>
              <a:t>υπολογισμού των τάσεων των </a:t>
            </a:r>
            <a:r>
              <a:rPr lang="el-GR" sz="2800" b="1" dirty="0" smtClean="0"/>
              <a:t>ράβδων (2)</a:t>
            </a:r>
            <a:endParaRPr lang="el-GR" sz="2800" b="1" dirty="0"/>
          </a:p>
        </p:txBody>
      </p:sp>
      <p:sp>
        <p:nvSpPr>
          <p:cNvPr id="4" name="Content Placeholder 2"/>
          <p:cNvSpPr txBox="1">
            <a:spLocks/>
          </p:cNvSpPr>
          <p:nvPr/>
        </p:nvSpPr>
        <p:spPr>
          <a:xfrm>
            <a:off x="251520" y="1124744"/>
            <a:ext cx="8640960"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Μάλιστα, από το σχήμα όπου απεικονίζεται η ισοδύναμη αμφιέρειστη δοκός του δικτυώματος με τα παράλληλα πέλματα, φαίνεται ότι για την τεμνόμενη ράβδο (ανιούσα) το </a:t>
            </a:r>
            <a:r>
              <a:rPr lang="en-US" sz="2400" i="1" dirty="0" smtClean="0"/>
              <a:t>M</a:t>
            </a:r>
            <a:r>
              <a:rPr lang="en-US" sz="2400" i="1" baseline="-25000" dirty="0" smtClean="0"/>
              <a:t>o</a:t>
            </a:r>
            <a:r>
              <a:rPr lang="el-GR" sz="2400" i="1" dirty="0"/>
              <a:t>-</a:t>
            </a:r>
            <a:r>
              <a:rPr lang="en-US" sz="2400" i="1" dirty="0"/>
              <a:t>M</a:t>
            </a:r>
            <a:r>
              <a:rPr lang="en-US" sz="2400" i="1" baseline="-25000" dirty="0"/>
              <a:t>u</a:t>
            </a:r>
            <a:r>
              <a:rPr lang="el-GR" sz="2400" i="1" dirty="0"/>
              <a:t> </a:t>
            </a:r>
            <a:r>
              <a:rPr lang="el-GR" sz="2400" dirty="0" smtClean="0"/>
              <a:t>αντιστοιχεί στο </a:t>
            </a:r>
            <a:r>
              <a:rPr lang="el-GR" sz="2400" i="1" dirty="0" smtClean="0"/>
              <a:t>Μ</a:t>
            </a:r>
            <a:r>
              <a:rPr lang="el-GR" sz="2400" i="1" baseline="30000" dirty="0" smtClean="0"/>
              <a:t>α</a:t>
            </a:r>
            <a:r>
              <a:rPr lang="el-GR" sz="2400" i="1" dirty="0" smtClean="0"/>
              <a:t>-Μ</a:t>
            </a:r>
            <a:r>
              <a:rPr lang="el-GR" sz="2400" i="1" baseline="30000" dirty="0" smtClean="0"/>
              <a:t>δ</a:t>
            </a:r>
            <a:r>
              <a:rPr lang="el-GR" sz="2400" baseline="30000" dirty="0" smtClean="0"/>
              <a:t> </a:t>
            </a:r>
            <a:r>
              <a:rPr lang="el-GR" sz="2400" dirty="0" smtClean="0"/>
              <a:t>της δοκού, δηλαδή ισούται με </a:t>
            </a:r>
            <a:r>
              <a:rPr lang="el-GR" sz="2400" i="1" dirty="0" smtClean="0"/>
              <a:t>–</a:t>
            </a:r>
            <a:r>
              <a:rPr lang="en-US" sz="2400" i="1" dirty="0" smtClean="0"/>
              <a:t>Ql.</a:t>
            </a:r>
            <a:r>
              <a:rPr lang="en-US" sz="2400" dirty="0"/>
              <a:t> </a:t>
            </a:r>
            <a:r>
              <a:rPr lang="el-GR" sz="2400" dirty="0" smtClean="0"/>
              <a:t>Επομένως:</a:t>
            </a:r>
          </a:p>
        </p:txBody>
      </p:sp>
      <mc:AlternateContent xmlns:mc="http://schemas.openxmlformats.org/markup-compatibility/2006" xmlns:a14="http://schemas.microsoft.com/office/drawing/2010/main">
        <mc:Choice Requires="a14">
          <p:sp>
            <p:nvSpPr>
              <p:cNvPr id="8" name="TextBox 7"/>
              <p:cNvSpPr txBox="1"/>
              <p:nvPr/>
            </p:nvSpPr>
            <p:spPr>
              <a:xfrm>
                <a:off x="2343441" y="2852936"/>
                <a:ext cx="2228559" cy="728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𝐷</m:t>
                      </m:r>
                      <m:r>
                        <a:rPr lang="en-US" sz="2000" i="1" smtClean="0">
                          <a:latin typeface="Cambria Math"/>
                        </a:rPr>
                        <m:t>=</m:t>
                      </m:r>
                      <m:f>
                        <m:fPr>
                          <m:ctrlPr>
                            <a:rPr lang="en-US" sz="2000" i="1" smtClean="0">
                              <a:latin typeface="Cambria Math"/>
                            </a:rPr>
                          </m:ctrlPr>
                        </m:fPr>
                        <m:num>
                          <m:r>
                            <a:rPr lang="en-US" sz="2000" b="0" i="1" smtClean="0">
                              <a:latin typeface="Cambria Math"/>
                            </a:rPr>
                            <m:t>1</m:t>
                          </m:r>
                        </m:num>
                        <m:den>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𝑑</m:t>
                                  </m:r>
                                </m:sub>
                              </m:sSub>
                            </m:e>
                          </m:func>
                        </m:den>
                      </m:f>
                      <m:r>
                        <a:rPr lang="en-US" sz="2000" b="0" i="1" smtClean="0">
                          <a:latin typeface="Cambria Math"/>
                        </a:rPr>
                        <m:t>(−</m:t>
                      </m:r>
                      <m:f>
                        <m:fPr>
                          <m:ctrlPr>
                            <a:rPr lang="en-US" sz="2000" b="0" i="1" smtClean="0">
                              <a:latin typeface="Cambria Math"/>
                            </a:rPr>
                          </m:ctrlPr>
                        </m:fPr>
                        <m:num>
                          <m:r>
                            <a:rPr lang="en-US" sz="2000" b="0" i="1" smtClean="0">
                              <a:latin typeface="Cambria Math"/>
                            </a:rPr>
                            <m:t>𝑄𝑙</m:t>
                          </m:r>
                        </m:num>
                        <m:den>
                          <m:r>
                            <a:rPr lang="en-US" sz="2000" b="0" i="1" smtClean="0">
                              <a:latin typeface="Cambria Math"/>
                            </a:rPr>
                            <m:t>h</m:t>
                          </m:r>
                        </m:den>
                      </m:f>
                      <m:r>
                        <a:rPr lang="en-US" sz="2000" b="0" i="1" smtClean="0">
                          <a:latin typeface="Cambria Math"/>
                        </a:rPr>
                        <m:t>)</m:t>
                      </m:r>
                    </m:oMath>
                  </m:oMathPara>
                </a14:m>
                <a:endParaRPr lang="el-GR"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343441" y="2852936"/>
                <a:ext cx="2228559" cy="728789"/>
              </a:xfrm>
              <a:prstGeom prst="rect">
                <a:avLst/>
              </a:prstGeom>
              <a:blipFill rotWithShape="1">
                <a:blip r:embed="rId4"/>
                <a:stretch>
                  <a:fillRect/>
                </a:stretch>
              </a:blipFill>
            </p:spPr>
            <p:txBody>
              <a:bodyPr/>
              <a:lstStyle/>
              <a:p>
                <a:r>
                  <a:rPr lang="el-GR">
                    <a:noFill/>
                  </a:rPr>
                  <a:t> </a:t>
                </a:r>
              </a:p>
            </p:txBody>
          </p:sp>
        </mc:Fallback>
      </mc:AlternateContent>
      <p:sp>
        <p:nvSpPr>
          <p:cNvPr id="12" name="Content Placeholder 2"/>
          <p:cNvSpPr txBox="1">
            <a:spLocks/>
          </p:cNvSpPr>
          <p:nvPr/>
        </p:nvSpPr>
        <p:spPr>
          <a:xfrm>
            <a:off x="262608" y="3789040"/>
            <a:ext cx="8640960"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Εάν όμως, η τομή </a:t>
            </a:r>
            <a:r>
              <a:rPr lang="en-US" sz="2400" dirty="0" smtClean="0"/>
              <a:t>Ritter </a:t>
            </a:r>
            <a:r>
              <a:rPr lang="el-GR" sz="2400" dirty="0" smtClean="0"/>
              <a:t>έκοβε την επόμενη διαγώνια ράβδο </a:t>
            </a:r>
            <a:r>
              <a:rPr lang="en-US" sz="2400" dirty="0" smtClean="0"/>
              <a:t> (</a:t>
            </a:r>
            <a:r>
              <a:rPr lang="el-GR" sz="2400" dirty="0" smtClean="0"/>
              <a:t>κατιούσα) από αυτή που κόβεται στο σχήμα, από την ισοδύναμη αμφιέρειστη δόκο και πάλι, το </a:t>
            </a:r>
            <a:r>
              <a:rPr lang="en-US" sz="2400" i="1" dirty="0" smtClean="0"/>
              <a:t>M</a:t>
            </a:r>
            <a:r>
              <a:rPr lang="en-US" sz="2400" i="1" baseline="-25000" dirty="0" smtClean="0"/>
              <a:t>o</a:t>
            </a:r>
            <a:r>
              <a:rPr lang="el-GR" sz="2400" i="1" dirty="0"/>
              <a:t>-</a:t>
            </a:r>
            <a:r>
              <a:rPr lang="en-US" sz="2400" i="1" dirty="0"/>
              <a:t>M</a:t>
            </a:r>
            <a:r>
              <a:rPr lang="en-US" sz="2400" i="1" baseline="-25000" dirty="0"/>
              <a:t>u</a:t>
            </a:r>
            <a:r>
              <a:rPr lang="el-GR" sz="2400" i="1" dirty="0"/>
              <a:t> </a:t>
            </a:r>
            <a:r>
              <a:rPr lang="el-GR" sz="2400" dirty="0" smtClean="0"/>
              <a:t>θα αντιστοιχούσε στο </a:t>
            </a:r>
            <a:r>
              <a:rPr lang="el-GR" sz="2400" i="1" dirty="0" smtClean="0"/>
              <a:t>Μ</a:t>
            </a:r>
            <a:r>
              <a:rPr lang="el-GR" sz="2400" i="1" baseline="30000" dirty="0" smtClean="0"/>
              <a:t>δ</a:t>
            </a:r>
            <a:r>
              <a:rPr lang="el-GR" sz="2400" i="1" dirty="0" smtClean="0"/>
              <a:t>-Μ</a:t>
            </a:r>
            <a:r>
              <a:rPr lang="el-GR" sz="2400" i="1" baseline="30000" dirty="0" smtClean="0"/>
              <a:t>α</a:t>
            </a:r>
            <a:r>
              <a:rPr lang="el-GR" sz="2400" baseline="30000" dirty="0" smtClean="0"/>
              <a:t> </a:t>
            </a:r>
            <a:r>
              <a:rPr lang="el-GR" sz="2400" dirty="0" smtClean="0"/>
              <a:t>της δοκού, δηλαδή θα ισούταν με </a:t>
            </a:r>
            <a:r>
              <a:rPr lang="el-GR" sz="2400" i="1" dirty="0" smtClean="0"/>
              <a:t>+</a:t>
            </a:r>
            <a:r>
              <a:rPr lang="en-US" sz="2400" i="1" dirty="0" err="1" smtClean="0"/>
              <a:t>Ql</a:t>
            </a:r>
            <a:r>
              <a:rPr lang="el-GR" sz="2400" dirty="0" smtClean="0"/>
              <a:t>:</a:t>
            </a:r>
            <a:endParaRPr lang="el-GR" sz="2400" dirty="0"/>
          </a:p>
        </p:txBody>
      </p:sp>
      <mc:AlternateContent xmlns:mc="http://schemas.openxmlformats.org/markup-compatibility/2006" xmlns:a14="http://schemas.microsoft.com/office/drawing/2010/main">
        <mc:Choice Requires="a14">
          <p:sp>
            <p:nvSpPr>
              <p:cNvPr id="10" name="TextBox 9"/>
              <p:cNvSpPr txBox="1"/>
              <p:nvPr/>
            </p:nvSpPr>
            <p:spPr>
              <a:xfrm>
                <a:off x="2555776" y="5292499"/>
                <a:ext cx="2228559" cy="728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𝐷</m:t>
                      </m:r>
                      <m:r>
                        <a:rPr lang="en-US" sz="2000" i="1" smtClean="0">
                          <a:latin typeface="Cambria Math"/>
                        </a:rPr>
                        <m:t>=</m:t>
                      </m:r>
                      <m:f>
                        <m:fPr>
                          <m:ctrlPr>
                            <a:rPr lang="en-US" sz="2000" i="1" smtClean="0">
                              <a:latin typeface="Cambria Math"/>
                            </a:rPr>
                          </m:ctrlPr>
                        </m:fPr>
                        <m:num>
                          <m:r>
                            <a:rPr lang="en-US" sz="2000" b="0" i="1" smtClean="0">
                              <a:latin typeface="Cambria Math"/>
                            </a:rPr>
                            <m:t>1</m:t>
                          </m:r>
                        </m:num>
                        <m:den>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𝑑</m:t>
                                  </m:r>
                                </m:sub>
                              </m:sSub>
                            </m:e>
                          </m:func>
                        </m:den>
                      </m:f>
                      <m:r>
                        <a:rPr lang="en-US" sz="2000" b="0" i="1" smtClean="0">
                          <a:latin typeface="Cambria Math"/>
                        </a:rPr>
                        <m:t>(+</m:t>
                      </m:r>
                      <m:f>
                        <m:fPr>
                          <m:ctrlPr>
                            <a:rPr lang="en-US" sz="2000" b="0" i="1" smtClean="0">
                              <a:latin typeface="Cambria Math"/>
                            </a:rPr>
                          </m:ctrlPr>
                        </m:fPr>
                        <m:num>
                          <m:r>
                            <a:rPr lang="en-US" sz="2000" b="0" i="1" smtClean="0">
                              <a:latin typeface="Cambria Math"/>
                            </a:rPr>
                            <m:t>𝑄𝑙</m:t>
                          </m:r>
                        </m:num>
                        <m:den>
                          <m:r>
                            <a:rPr lang="en-US" sz="2000" b="0" i="1" smtClean="0">
                              <a:latin typeface="Cambria Math"/>
                            </a:rPr>
                            <m:t>h</m:t>
                          </m:r>
                        </m:den>
                      </m:f>
                      <m:r>
                        <a:rPr lang="en-US" sz="2000" b="0" i="1" smtClean="0">
                          <a:latin typeface="Cambria Math"/>
                        </a:rPr>
                        <m:t>)</m:t>
                      </m:r>
                    </m:oMath>
                  </m:oMathPara>
                </a14:m>
                <a:endParaRPr lang="el-GR"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55776" y="5292499"/>
                <a:ext cx="2228559" cy="728789"/>
              </a:xfrm>
              <a:prstGeom prst="rect">
                <a:avLst/>
              </a:prstGeom>
              <a:blipFill rotWithShape="1">
                <a:blip r:embed="rId5"/>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16</a:t>
            </a:fld>
            <a:endParaRPr lang="el-GR"/>
          </a:p>
        </p:txBody>
      </p:sp>
    </p:spTree>
    <p:extLst>
      <p:ext uri="{BB962C8B-B14F-4D97-AF65-F5344CB8AC3E}">
        <p14:creationId xmlns:p14="http://schemas.microsoft.com/office/powerpoint/2010/main" val="2345757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792088"/>
          </a:xfrm>
          <a:solidFill>
            <a:schemeClr val="accent5">
              <a:lumMod val="40000"/>
              <a:lumOff val="60000"/>
            </a:schemeClr>
          </a:solidFill>
        </p:spPr>
        <p:txBody>
          <a:bodyPr>
            <a:noAutofit/>
          </a:bodyPr>
          <a:lstStyle/>
          <a:p>
            <a:r>
              <a:rPr lang="el-GR" sz="2800" b="1" dirty="0" smtClean="0"/>
              <a:t>Παρατηρήσεις σχετικά με τις τάσεις των διαγώνιων ράβδων δικτυώματος με παράλληλα πέλματα</a:t>
            </a:r>
            <a:endParaRPr lang="el-GR" sz="2800" b="1" dirty="0"/>
          </a:p>
        </p:txBody>
      </p:sp>
      <p:sp>
        <p:nvSpPr>
          <p:cNvPr id="13" name="Content Placeholder 2"/>
          <p:cNvSpPr txBox="1">
            <a:spLocks/>
          </p:cNvSpPr>
          <p:nvPr/>
        </p:nvSpPr>
        <p:spPr>
          <a:xfrm>
            <a:off x="265808" y="1196752"/>
            <a:ext cx="864096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Τελικά, η σχέση υπολογισμού των τάσεων των διαγώνιων ράβδων ενός δικτυώματος με παράλληλα πέλματα προκύπτει:</a:t>
            </a:r>
            <a:endParaRPr lang="el-GR" sz="2400" dirty="0"/>
          </a:p>
        </p:txBody>
      </p:sp>
      <mc:AlternateContent xmlns:mc="http://schemas.openxmlformats.org/markup-compatibility/2006" xmlns:a14="http://schemas.microsoft.com/office/drawing/2010/main">
        <mc:Choice Requires="a14">
          <p:sp>
            <p:nvSpPr>
              <p:cNvPr id="12" name="TextBox 11"/>
              <p:cNvSpPr txBox="1"/>
              <p:nvPr/>
            </p:nvSpPr>
            <p:spPr>
              <a:xfrm>
                <a:off x="3131840" y="2115096"/>
                <a:ext cx="2228559" cy="728789"/>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𝐷</m:t>
                      </m:r>
                      <m:r>
                        <a:rPr lang="en-US" sz="2000" i="1" smtClean="0">
                          <a:latin typeface="Cambria Math"/>
                        </a:rPr>
                        <m:t>=</m:t>
                      </m:r>
                      <m:r>
                        <a:rPr lang="en-US" sz="2000" i="1" smtClean="0">
                          <a:latin typeface="Cambria Math"/>
                          <a:ea typeface="Cambria Math"/>
                        </a:rPr>
                        <m:t>±</m:t>
                      </m:r>
                      <m:f>
                        <m:fPr>
                          <m:ctrlPr>
                            <a:rPr lang="en-US" sz="2000" i="1" smtClean="0">
                              <a:latin typeface="Cambria Math"/>
                            </a:rPr>
                          </m:ctrlPr>
                        </m:fPr>
                        <m:num>
                          <m:r>
                            <a:rPr lang="en-US" sz="2000" b="0" i="1" smtClean="0">
                              <a:latin typeface="Cambria Math"/>
                            </a:rPr>
                            <m:t>1</m:t>
                          </m:r>
                        </m:num>
                        <m:den>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𝑑</m:t>
                                  </m:r>
                                </m:sub>
                              </m:sSub>
                            </m:e>
                          </m:func>
                        </m:den>
                      </m:f>
                      <m:r>
                        <a:rPr lang="en-US" sz="2000" b="0" i="1" smtClean="0">
                          <a:latin typeface="Cambria Math"/>
                        </a:rPr>
                        <m:t>(</m:t>
                      </m:r>
                      <m:f>
                        <m:fPr>
                          <m:ctrlPr>
                            <a:rPr lang="en-US" sz="2000" b="0" i="1" smtClean="0">
                              <a:latin typeface="Cambria Math"/>
                            </a:rPr>
                          </m:ctrlPr>
                        </m:fPr>
                        <m:num>
                          <m:r>
                            <a:rPr lang="en-US" sz="2000" b="0" i="1" smtClean="0">
                              <a:latin typeface="Cambria Math"/>
                            </a:rPr>
                            <m:t>𝑄𝑙</m:t>
                          </m:r>
                        </m:num>
                        <m:den>
                          <m:r>
                            <a:rPr lang="en-US" sz="2000" b="0" i="1" smtClean="0">
                              <a:latin typeface="Cambria Math"/>
                            </a:rPr>
                            <m:t>h</m:t>
                          </m:r>
                        </m:den>
                      </m:f>
                      <m:r>
                        <a:rPr lang="en-US" sz="2000" b="0" i="1" smtClean="0">
                          <a:latin typeface="Cambria Math"/>
                        </a:rPr>
                        <m:t>)</m:t>
                      </m:r>
                    </m:oMath>
                  </m:oMathPara>
                </a14:m>
                <a:endParaRPr lang="el-GR"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131840" y="2115096"/>
                <a:ext cx="2228559" cy="728789"/>
              </a:xfrm>
              <a:prstGeom prst="rect">
                <a:avLst/>
              </a:prstGeom>
              <a:blipFill rotWithShape="1">
                <a:blip r:embed="rId4"/>
                <a:stretch>
                  <a:fillRect/>
                </a:stretch>
              </a:blipFill>
              <a:ln w="25400">
                <a:solidFill>
                  <a:schemeClr val="accent5">
                    <a:lumMod val="50000"/>
                  </a:schemeClr>
                </a:solidFill>
              </a:ln>
            </p:spPr>
            <p:txBody>
              <a:bodyPr/>
              <a:lstStyle/>
              <a:p>
                <a:r>
                  <a:rPr lang="el-GR">
                    <a:noFill/>
                  </a:rPr>
                  <a:t> </a:t>
                </a:r>
              </a:p>
            </p:txBody>
          </p:sp>
        </mc:Fallback>
      </mc:AlternateContent>
      <p:sp>
        <p:nvSpPr>
          <p:cNvPr id="7" name="Right Arrow 6" descr="Σχήμα βέλος."/>
          <p:cNvSpPr/>
          <p:nvPr/>
        </p:nvSpPr>
        <p:spPr>
          <a:xfrm>
            <a:off x="35496" y="2924636"/>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Content Placeholder 2"/>
          <p:cNvSpPr txBox="1">
            <a:spLocks/>
          </p:cNvSpPr>
          <p:nvPr/>
        </p:nvSpPr>
        <p:spPr>
          <a:xfrm>
            <a:off x="308057" y="2852936"/>
            <a:ext cx="8872455"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Από τα παραπάνω είναι εμφανές ότι το πρόσημο στη σχέση των διαγώνιων ράβδων εξαρτάται από τον προσανατολισμό τους: </a:t>
            </a:r>
          </a:p>
          <a:p>
            <a:pPr>
              <a:buFont typeface="Wingdings" pitchFamily="2" charset="2"/>
              <a:buChar char="Ø"/>
            </a:pPr>
            <a:r>
              <a:rPr lang="el-GR" sz="2400" dirty="0" smtClean="0"/>
              <a:t>Εάν η διαγώνια ράβδος είναι ανιούσα, το πρόσημο είναι αρνητικό.</a:t>
            </a:r>
          </a:p>
          <a:p>
            <a:pPr>
              <a:buFont typeface="Wingdings" pitchFamily="2" charset="2"/>
              <a:buChar char="Ø"/>
            </a:pPr>
            <a:r>
              <a:rPr lang="el-GR" sz="2400" dirty="0" smtClean="0"/>
              <a:t>Εάν η διαγώνια ράβδος είναι κατιούσα, το πρόσημο είναι θετικό. </a:t>
            </a:r>
          </a:p>
          <a:p>
            <a:endParaRPr lang="el-GR" sz="2400" dirty="0" smtClean="0"/>
          </a:p>
          <a:p>
            <a:pPr marL="0" indent="0">
              <a:buFont typeface="Arial" pitchFamily="34" charset="0"/>
              <a:buNone/>
            </a:pPr>
            <a:endParaRPr lang="el-GR" sz="2400" dirty="0"/>
          </a:p>
        </p:txBody>
      </p:sp>
      <p:sp>
        <p:nvSpPr>
          <p:cNvPr id="10" name="Right Arrow 9" descr="Σχήμα βέλος."/>
          <p:cNvSpPr/>
          <p:nvPr/>
        </p:nvSpPr>
        <p:spPr>
          <a:xfrm>
            <a:off x="107504" y="4869160"/>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p:cNvSpPr txBox="1">
            <a:spLocks/>
          </p:cNvSpPr>
          <p:nvPr/>
        </p:nvSpPr>
        <p:spPr>
          <a:xfrm>
            <a:off x="395536" y="4725144"/>
            <a:ext cx="87484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Επίσης, είναι προφανής ο συσχετισμός των τάσεων των διαγώνιων ράβδων ενός δικτυώματος με την τέμνουσα της ισοδύναμης δοκού.</a:t>
            </a:r>
          </a:p>
          <a:p>
            <a:pPr marL="0" indent="0">
              <a:buFont typeface="Arial" pitchFamily="34" charset="0"/>
              <a:buNone/>
            </a:pPr>
            <a:r>
              <a:rPr lang="el-GR" sz="2400" b="1" u="sng" dirty="0" smtClean="0"/>
              <a:t>ΣΥΜΠΕΡΑΣΜΑ: </a:t>
            </a:r>
            <a:r>
              <a:rPr lang="el-GR" sz="2400" b="1" dirty="0" smtClean="0">
                <a:solidFill>
                  <a:schemeClr val="accent5">
                    <a:lumMod val="75000"/>
                  </a:schemeClr>
                </a:solidFill>
              </a:rPr>
              <a:t>σε ένα δικτύωμα, η κάμψη παραλαμβάνεται από τα πέλματα (άνω και κάτω), ενώ η διάτμηση από τις διαγώνιες ράβδους.  </a:t>
            </a:r>
          </a:p>
          <a:p>
            <a:pPr marL="0" indent="0">
              <a:buFont typeface="Arial" pitchFamily="34" charset="0"/>
              <a:buNone/>
            </a:pPr>
            <a:endParaRPr lang="el-GR" sz="2400" dirty="0"/>
          </a:p>
        </p:txBody>
      </p:sp>
      <p:sp>
        <p:nvSpPr>
          <p:cNvPr id="3" name="Slide Number Placeholder 2"/>
          <p:cNvSpPr>
            <a:spLocks noGrp="1"/>
          </p:cNvSpPr>
          <p:nvPr>
            <p:ph type="sldNum" sz="quarter" idx="12"/>
          </p:nvPr>
        </p:nvSpPr>
        <p:spPr/>
        <p:txBody>
          <a:bodyPr/>
          <a:lstStyle/>
          <a:p>
            <a:fld id="{E53BB423-234F-4104-8070-014A5F326CB9}" type="slidenum">
              <a:rPr lang="el-GR" smtClean="0"/>
              <a:t>17</a:t>
            </a:fld>
            <a:endParaRPr lang="el-GR"/>
          </a:p>
        </p:txBody>
      </p:sp>
    </p:spTree>
    <p:extLst>
      <p:ext uri="{BB962C8B-B14F-4D97-AF65-F5344CB8AC3E}">
        <p14:creationId xmlns:p14="http://schemas.microsoft.com/office/powerpoint/2010/main" val="3154159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792088"/>
          </a:xfrm>
          <a:solidFill>
            <a:schemeClr val="accent5">
              <a:lumMod val="40000"/>
              <a:lumOff val="60000"/>
            </a:schemeClr>
          </a:solidFill>
        </p:spPr>
        <p:txBody>
          <a:bodyPr>
            <a:noAutofit/>
          </a:bodyPr>
          <a:lstStyle/>
          <a:p>
            <a:r>
              <a:rPr lang="el-GR" sz="2800" b="1" dirty="0" smtClean="0"/>
              <a:t>Δικτύωμα με οριζόντια πέλματα - τύποι </a:t>
            </a:r>
            <a:r>
              <a:rPr lang="el-GR" sz="2800" b="1" dirty="0"/>
              <a:t>υπολογισμού των τάσεων των </a:t>
            </a:r>
            <a:r>
              <a:rPr lang="el-GR" sz="2800" b="1" dirty="0" smtClean="0"/>
              <a:t>ράβδων (1) </a:t>
            </a:r>
            <a:endParaRPr lang="el-GR" sz="2800" b="1" dirty="0"/>
          </a:p>
        </p:txBody>
      </p:sp>
      <p:sp>
        <p:nvSpPr>
          <p:cNvPr id="10" name="Content Placeholder 2"/>
          <p:cNvSpPr>
            <a:spLocks noGrp="1"/>
          </p:cNvSpPr>
          <p:nvPr>
            <p:ph idx="1"/>
          </p:nvPr>
        </p:nvSpPr>
        <p:spPr>
          <a:xfrm>
            <a:off x="179512" y="1124744"/>
            <a:ext cx="8964488" cy="648072"/>
          </a:xfrm>
        </p:spPr>
        <p:txBody>
          <a:bodyPr>
            <a:normAutofit/>
          </a:bodyPr>
          <a:lstStyle/>
          <a:p>
            <a:r>
              <a:rPr lang="el-GR" sz="2400" b="1" u="sng" dirty="0" smtClean="0">
                <a:solidFill>
                  <a:schemeClr val="accent5">
                    <a:lumMod val="75000"/>
                  </a:schemeClr>
                </a:solidFill>
              </a:rPr>
              <a:t>2</a:t>
            </a:r>
            <a:r>
              <a:rPr lang="el-GR" sz="2400" b="1" u="sng" baseline="30000" dirty="0" smtClean="0">
                <a:solidFill>
                  <a:schemeClr val="accent5">
                    <a:lumMod val="75000"/>
                  </a:schemeClr>
                </a:solidFill>
              </a:rPr>
              <a:t>Η</a:t>
            </a:r>
            <a:r>
              <a:rPr lang="el-GR" sz="2400" b="1" u="sng" dirty="0" smtClean="0">
                <a:solidFill>
                  <a:schemeClr val="accent5">
                    <a:lumMod val="75000"/>
                  </a:schemeClr>
                </a:solidFill>
              </a:rPr>
              <a:t> ΕΙΔΙΚΗ ΠΕΡΙΠΤΩΣΗ: </a:t>
            </a:r>
            <a:r>
              <a:rPr lang="el-GR" sz="2400" dirty="0" smtClean="0"/>
              <a:t>δικτύωμα με οριζόντια πέλματα.</a:t>
            </a:r>
            <a:endParaRPr lang="el-GR" sz="2400" u="sng" dirty="0" smtClean="0">
              <a:solidFill>
                <a:schemeClr val="accent6">
                  <a:lumMod val="75000"/>
                </a:schemeClr>
              </a:solidFill>
            </a:endParaRPr>
          </a:p>
        </p:txBody>
      </p:sp>
      <p:graphicFrame>
        <p:nvGraphicFramePr>
          <p:cNvPr id="2" name="Object 1" descr="Εικόνα δικτυώματος με παράλληλα οριζόντια πέλματα."/>
          <p:cNvGraphicFramePr>
            <a:graphicFrameLocks noChangeAspect="1"/>
          </p:cNvGraphicFramePr>
          <p:nvPr>
            <p:extLst>
              <p:ext uri="{D42A27DB-BD31-4B8C-83A1-F6EECF244321}">
                <p14:modId xmlns:p14="http://schemas.microsoft.com/office/powerpoint/2010/main" val="223973623"/>
              </p:ext>
            </p:extLst>
          </p:nvPr>
        </p:nvGraphicFramePr>
        <p:xfrm>
          <a:off x="292219" y="1700808"/>
          <a:ext cx="8312229" cy="1944216"/>
        </p:xfrm>
        <a:graphic>
          <a:graphicData uri="http://schemas.openxmlformats.org/presentationml/2006/ole">
            <mc:AlternateContent xmlns:mc="http://schemas.openxmlformats.org/markup-compatibility/2006">
              <mc:Choice xmlns:v="urn:schemas-microsoft-com:vml" Requires="v">
                <p:oleObj spid="_x0000_s39110" name="Picture (32-bit)" r:id="rId3" imgW="2809800" imgH="657360" progId="MetafileCompanion32.Picture.1">
                  <p:embed/>
                </p:oleObj>
              </mc:Choice>
              <mc:Fallback>
                <p:oleObj name="Picture (32-bit)" r:id="rId3" imgW="2809800" imgH="657360" progId="MetafileCompanion32.Picture.1">
                  <p:embed/>
                  <p:pic>
                    <p:nvPicPr>
                      <p:cNvPr id="0" name=""/>
                      <p:cNvPicPr/>
                      <p:nvPr/>
                    </p:nvPicPr>
                    <p:blipFill>
                      <a:blip r:embed="rId4"/>
                      <a:stretch>
                        <a:fillRect/>
                      </a:stretch>
                    </p:blipFill>
                    <p:spPr>
                      <a:xfrm>
                        <a:off x="292219" y="1700808"/>
                        <a:ext cx="8312229" cy="1944216"/>
                      </a:xfrm>
                      <a:prstGeom prst="rect">
                        <a:avLst/>
                      </a:prstGeom>
                    </p:spPr>
                  </p:pic>
                </p:oleObj>
              </mc:Fallback>
            </mc:AlternateContent>
          </a:graphicData>
        </a:graphic>
      </p:graphicFrame>
      <p:sp>
        <p:nvSpPr>
          <p:cNvPr id="9" name="Content Placeholder 2"/>
          <p:cNvSpPr txBox="1">
            <a:spLocks/>
          </p:cNvSpPr>
          <p:nvPr/>
        </p:nvSpPr>
        <p:spPr>
          <a:xfrm>
            <a:off x="93440" y="3789040"/>
            <a:ext cx="903649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Σε αυτό τον τύπο των δικτυωμάτων μπορεί να γίνει η περαιτέρω απλοποίηση:</a:t>
            </a:r>
          </a:p>
          <a:p>
            <a:pPr marL="0" indent="0">
              <a:buFont typeface="Arial" pitchFamily="34" charset="0"/>
              <a:buNone/>
            </a:pPr>
            <a:endParaRPr lang="el-GR" sz="2400" dirty="0"/>
          </a:p>
        </p:txBody>
      </p:sp>
      <mc:AlternateContent xmlns:mc="http://schemas.openxmlformats.org/markup-compatibility/2006" xmlns:a14="http://schemas.microsoft.com/office/drawing/2010/main">
        <mc:Choice Requires="a14">
          <p:sp>
            <p:nvSpPr>
              <p:cNvPr id="13" name="TextBox 12"/>
              <p:cNvSpPr txBox="1"/>
              <p:nvPr/>
            </p:nvSpPr>
            <p:spPr>
              <a:xfrm>
                <a:off x="1907704" y="4149080"/>
                <a:ext cx="215546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𝑢</m:t>
                          </m:r>
                        </m:sub>
                      </m:sSub>
                      <m:r>
                        <a:rPr lang="en-US" sz="2000" b="0" i="1" smtClean="0">
                          <a:latin typeface="Cambria Math"/>
                        </a:rPr>
                        <m:t>=</m:t>
                      </m:r>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r>
                        <a:rPr lang="en-US" sz="2000" i="1" smtClean="0">
                          <a:latin typeface="Cambria Math"/>
                        </a:rPr>
                        <m:t>=</m:t>
                      </m:r>
                      <m:r>
                        <a:rPr lang="el-GR" sz="2000" b="0" i="1" smtClean="0">
                          <a:latin typeface="Cambria Math"/>
                        </a:rPr>
                        <m:t>𝜑</m:t>
                      </m:r>
                      <m:r>
                        <a:rPr lang="en-US" sz="2000" b="0" i="1" smtClean="0">
                          <a:latin typeface="Cambria Math"/>
                        </a:rPr>
                        <m:t>=0</m:t>
                      </m:r>
                    </m:oMath>
                  </m:oMathPara>
                </a14:m>
                <a:endParaRPr lang="el-GR"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907704" y="4149080"/>
                <a:ext cx="2155462" cy="400110"/>
              </a:xfrm>
              <a:prstGeom prst="rect">
                <a:avLst/>
              </a:prstGeom>
              <a:blipFill rotWithShape="1">
                <a:blip r:embed="rId7"/>
                <a:stretch>
                  <a:fillRect b="-7692"/>
                </a:stretch>
              </a:blipFill>
            </p:spPr>
            <p:txBody>
              <a:bodyPr/>
              <a:lstStyle/>
              <a:p>
                <a:r>
                  <a:rPr lang="el-GR">
                    <a:noFill/>
                  </a:rPr>
                  <a:t> </a:t>
                </a:r>
              </a:p>
            </p:txBody>
          </p:sp>
        </mc:Fallback>
      </mc:AlternateContent>
      <p:sp>
        <p:nvSpPr>
          <p:cNvPr id="11" name="Content Placeholder 2"/>
          <p:cNvSpPr txBox="1">
            <a:spLocks/>
          </p:cNvSpPr>
          <p:nvPr/>
        </p:nvSpPr>
        <p:spPr>
          <a:xfrm>
            <a:off x="323526" y="4805164"/>
            <a:ext cx="8404301" cy="11521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u="sng" dirty="0" smtClean="0"/>
              <a:t>Επομένως, οι τύποι υπολογισμού των τάσεων των ράβδων δικτυωμάτων με οριζόντια πέλματα γράφονται σε αυτή την περίπτωση:</a:t>
            </a:r>
            <a:endParaRPr lang="el-GR" sz="2400" dirty="0"/>
          </a:p>
        </p:txBody>
      </p:sp>
      <mc:AlternateContent xmlns:mc="http://schemas.openxmlformats.org/markup-compatibility/2006" xmlns:a14="http://schemas.microsoft.com/office/drawing/2010/main">
        <mc:Choice Requires="a14">
          <p:sp>
            <p:nvSpPr>
              <p:cNvPr id="14" name="TextBox 13"/>
              <p:cNvSpPr txBox="1"/>
              <p:nvPr/>
            </p:nvSpPr>
            <p:spPr>
              <a:xfrm>
                <a:off x="2603823" y="5623034"/>
                <a:ext cx="1320105" cy="668516"/>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𝑂</m:t>
                      </m:r>
                      <m:r>
                        <a:rPr lang="en-US" sz="2000" i="1" smtClean="0">
                          <a:latin typeface="Cambria Math"/>
                        </a:rPr>
                        <m:t>=</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r>
                            <a:rPr lang="en-US" sz="2000" b="0" i="1" smtClean="0">
                              <a:latin typeface="Cambria Math"/>
                            </a:rPr>
                            <m:t>h</m:t>
                          </m:r>
                        </m:den>
                      </m:f>
                    </m:oMath>
                  </m:oMathPara>
                </a14:m>
                <a:endParaRPr lang="el-GR"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603823" y="5623034"/>
                <a:ext cx="1320105" cy="668516"/>
              </a:xfrm>
              <a:prstGeom prst="rect">
                <a:avLst/>
              </a:prstGeom>
              <a:blipFill rotWithShape="1">
                <a:blip r:embed="rId8"/>
                <a:stretch>
                  <a:fillRect/>
                </a:stretch>
              </a:blipFill>
              <a:ln w="25400">
                <a:solidFill>
                  <a:schemeClr val="accent5">
                    <a:lumMod val="50000"/>
                  </a:schemeClr>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
              <p:cNvSpPr txBox="1"/>
              <p:nvPr/>
            </p:nvSpPr>
            <p:spPr>
              <a:xfrm>
                <a:off x="4355976" y="5640804"/>
                <a:ext cx="1097223" cy="668516"/>
              </a:xfrm>
              <a:prstGeom prst="rect">
                <a:avLst/>
              </a:prstGeom>
              <a:noFill/>
              <a:ln w="25400">
                <a:solidFill>
                  <a:schemeClr val="accent5">
                    <a:lumMod val="50000"/>
                  </a:schemeClr>
                </a:solidFill>
              </a:ln>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𝑈</m:t>
                      </m:r>
                      <m:r>
                        <a:rPr lang="en-US" sz="2000" i="1" smtClean="0">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𝑢</m:t>
                              </m:r>
                            </m:sub>
                          </m:sSub>
                        </m:num>
                        <m:den>
                          <m:r>
                            <a:rPr lang="en-US" sz="2000" b="0" i="1" smtClean="0">
                              <a:latin typeface="Cambria Math"/>
                            </a:rPr>
                            <m:t>h</m:t>
                          </m:r>
                        </m:den>
                      </m:f>
                    </m:oMath>
                  </m:oMathPara>
                </a14:m>
                <a:endParaRPr lang="el-GR" sz="2000" dirty="0"/>
              </a:p>
            </p:txBody>
          </p:sp>
        </mc:Choice>
        <mc:Fallback xmlns="">
          <p:sp>
            <p:nvSpPr>
              <p:cNvPr id="15" name="TextBox 1"/>
              <p:cNvSpPr txBox="1">
                <a:spLocks noRot="1" noChangeAspect="1" noMove="1" noResize="1" noEditPoints="1" noAdjustHandles="1" noChangeArrowheads="1" noChangeShapeType="1" noTextEdit="1"/>
              </p:cNvSpPr>
              <p:nvPr/>
            </p:nvSpPr>
            <p:spPr>
              <a:xfrm>
                <a:off x="4355976" y="5640804"/>
                <a:ext cx="1097223" cy="668516"/>
              </a:xfrm>
              <a:prstGeom prst="rect">
                <a:avLst/>
              </a:prstGeom>
              <a:blipFill rotWithShape="1">
                <a:blip r:embed="rId9"/>
                <a:stretch>
                  <a:fillRect/>
                </a:stretch>
              </a:blipFill>
              <a:ln w="25400">
                <a:solidFill>
                  <a:schemeClr val="accent5">
                    <a:lumMod val="50000"/>
                  </a:schemeClr>
                </a:solidFill>
              </a:ln>
            </p:spPr>
            <p:txBody>
              <a:bodyPr/>
              <a:lstStyle/>
              <a:p>
                <a:r>
                  <a:rPr lang="el-GR">
                    <a:noFill/>
                  </a:rPr>
                  <a:t> </a:t>
                </a:r>
              </a:p>
            </p:txBody>
          </p:sp>
        </mc:Fallback>
      </mc:AlternateContent>
      <p:sp>
        <p:nvSpPr>
          <p:cNvPr id="3" name="Slide Number Placeholder 2"/>
          <p:cNvSpPr>
            <a:spLocks noGrp="1"/>
          </p:cNvSpPr>
          <p:nvPr>
            <p:ph type="sldNum" sz="quarter" idx="12"/>
          </p:nvPr>
        </p:nvSpPr>
        <p:spPr/>
        <p:txBody>
          <a:bodyPr/>
          <a:lstStyle/>
          <a:p>
            <a:fld id="{E53BB423-234F-4104-8070-014A5F326CB9}" type="slidenum">
              <a:rPr lang="el-GR" smtClean="0"/>
              <a:t>18</a:t>
            </a:fld>
            <a:endParaRPr lang="el-GR"/>
          </a:p>
        </p:txBody>
      </p:sp>
    </p:spTree>
    <p:extLst>
      <p:ext uri="{BB962C8B-B14F-4D97-AF65-F5344CB8AC3E}">
        <p14:creationId xmlns:p14="http://schemas.microsoft.com/office/powerpoint/2010/main" val="245596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792088"/>
          </a:xfrm>
          <a:solidFill>
            <a:schemeClr val="accent5">
              <a:lumMod val="40000"/>
              <a:lumOff val="60000"/>
            </a:schemeClr>
          </a:solidFill>
        </p:spPr>
        <p:txBody>
          <a:bodyPr>
            <a:noAutofit/>
          </a:bodyPr>
          <a:lstStyle/>
          <a:p>
            <a:r>
              <a:rPr lang="el-GR" sz="2800" b="1" dirty="0" smtClean="0"/>
              <a:t>Δικτύωμα με οριζόντια πέλματα - τύποι </a:t>
            </a:r>
            <a:r>
              <a:rPr lang="el-GR" sz="2800" b="1" dirty="0"/>
              <a:t>υπολογισμού των τάσεων των </a:t>
            </a:r>
            <a:r>
              <a:rPr lang="el-GR" sz="2800" b="1" dirty="0" smtClean="0"/>
              <a:t>ράβδων (2) </a:t>
            </a:r>
            <a:endParaRPr lang="el-GR" sz="2800" b="1" dirty="0"/>
          </a:p>
        </p:txBody>
      </p:sp>
      <p:sp>
        <p:nvSpPr>
          <p:cNvPr id="7" name="Content Placeholder 2"/>
          <p:cNvSpPr txBox="1">
            <a:spLocks/>
          </p:cNvSpPr>
          <p:nvPr/>
        </p:nvSpPr>
        <p:spPr>
          <a:xfrm>
            <a:off x="395536" y="1052736"/>
            <a:ext cx="856895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Για τον υπολογισμό των τάσεων των διαγώνιων ράβδων και συγκεκριμένα για τη γωνία </a:t>
            </a:r>
            <a:r>
              <a:rPr lang="el-GR" sz="2400" i="1" dirty="0" smtClean="0"/>
              <a:t>φ</a:t>
            </a:r>
            <a:r>
              <a:rPr lang="en-US" sz="2400" i="1" baseline="-25000" dirty="0" smtClean="0"/>
              <a:t>d</a:t>
            </a:r>
            <a:r>
              <a:rPr lang="en-US" sz="2400" dirty="0"/>
              <a:t> </a:t>
            </a:r>
            <a:r>
              <a:rPr lang="el-GR" sz="2400" dirty="0" smtClean="0"/>
              <a:t>στην περίπτωση αυτή ισχύει (βλέπε σχήμα):</a:t>
            </a:r>
          </a:p>
          <a:p>
            <a:pPr marL="0" indent="0">
              <a:buNone/>
            </a:pPr>
            <a:endParaRPr lang="el-GR" sz="2400" dirty="0"/>
          </a:p>
        </p:txBody>
      </p:sp>
      <mc:AlternateContent xmlns:mc="http://schemas.openxmlformats.org/markup-compatibility/2006" xmlns:a14="http://schemas.microsoft.com/office/drawing/2010/main">
        <mc:Choice Requires="a14">
          <p:sp>
            <p:nvSpPr>
              <p:cNvPr id="6" name="TextBox 5"/>
              <p:cNvSpPr txBox="1"/>
              <p:nvPr/>
            </p:nvSpPr>
            <p:spPr>
              <a:xfrm>
                <a:off x="1907704" y="2084517"/>
                <a:ext cx="3093219" cy="7269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a:rPr>
                          </m:ctrlPr>
                        </m:funcPr>
                        <m:fName>
                          <m:r>
                            <m:rPr>
                              <m:sty m:val="p"/>
                            </m:rPr>
                            <a:rPr lang="en-US" sz="2000" i="0" smtClean="0">
                              <a:latin typeface="Cambria Math"/>
                            </a:rPr>
                            <m:t>tan</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𝑑</m:t>
                              </m:r>
                            </m:sub>
                          </m:sSub>
                        </m:e>
                      </m:func>
                      <m:r>
                        <a:rPr lang="en-US" sz="2000" i="1" smtClean="0">
                          <a:latin typeface="Cambria Math"/>
                        </a:rPr>
                        <m:t>=</m:t>
                      </m:r>
                      <m:f>
                        <m:fPr>
                          <m:ctrlPr>
                            <a:rPr lang="en-US" sz="2000" i="1" smtClean="0">
                              <a:latin typeface="Cambria Math"/>
                            </a:rPr>
                          </m:ctrlPr>
                        </m:fPr>
                        <m:num>
                          <m:r>
                            <a:rPr lang="en-US" sz="2000" b="0" i="1" smtClean="0">
                              <a:latin typeface="Cambria Math"/>
                            </a:rPr>
                            <m:t>h</m:t>
                          </m:r>
                        </m:num>
                        <m:den>
                          <m:r>
                            <a:rPr lang="en-US" sz="2000" b="0" i="1" smtClean="0">
                              <a:latin typeface="Cambria Math"/>
                            </a:rPr>
                            <m:t>𝑙</m:t>
                          </m:r>
                        </m:den>
                      </m:f>
                      <m:r>
                        <a:rPr lang="en-US" sz="2000" i="1" smtClean="0">
                          <a:latin typeface="Cambria Math"/>
                          <a:ea typeface="Cambria Math"/>
                        </a:rPr>
                        <m:t>⇒</m:t>
                      </m:r>
                      <m:f>
                        <m:fPr>
                          <m:ctrlPr>
                            <a:rPr lang="en-US" sz="2000" i="1" smtClean="0">
                              <a:latin typeface="Cambria Math"/>
                              <a:ea typeface="Cambria Math"/>
                            </a:rPr>
                          </m:ctrlPr>
                        </m:fPr>
                        <m:num>
                          <m:r>
                            <a:rPr lang="en-US" sz="2000" b="0" i="1" smtClean="0">
                              <a:latin typeface="Cambria Math"/>
                              <a:ea typeface="Cambria Math"/>
                            </a:rPr>
                            <m:t>𝑙</m:t>
                          </m:r>
                        </m:num>
                        <m:den>
                          <m:r>
                            <a:rPr lang="en-US" sz="2000" b="0" i="1" smtClean="0">
                              <a:latin typeface="Cambria Math"/>
                              <a:ea typeface="Cambria Math"/>
                            </a:rPr>
                            <m:t>h</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func>
                            <m:funcPr>
                              <m:ctrlPr>
                                <a:rPr lang="en-US" sz="2000" b="0" i="1" smtClean="0">
                                  <a:latin typeface="Cambria Math"/>
                                  <a:ea typeface="Cambria Math"/>
                                </a:rPr>
                              </m:ctrlPr>
                            </m:funcPr>
                            <m:fName>
                              <m:r>
                                <m:rPr>
                                  <m:sty m:val="p"/>
                                </m:rPr>
                                <a:rPr lang="en-US" sz="2000" b="0" i="0" smtClean="0">
                                  <a:latin typeface="Cambria Math"/>
                                  <a:ea typeface="Cambria Math"/>
                                </a:rPr>
                                <m:t>tan</m:t>
                              </m:r>
                            </m:fName>
                            <m:e>
                              <m:sSub>
                                <m:sSubPr>
                                  <m:ctrlPr>
                                    <a:rPr lang="en-US" sz="2000" b="0" i="1" smtClean="0">
                                      <a:latin typeface="Cambria Math"/>
                                      <a:ea typeface="Cambria Math"/>
                                    </a:rPr>
                                  </m:ctrlPr>
                                </m:sSubPr>
                                <m:e>
                                  <m:r>
                                    <a:rPr lang="el-GR" sz="2000" b="0" i="1" smtClean="0">
                                      <a:latin typeface="Cambria Math"/>
                                      <a:ea typeface="Cambria Math"/>
                                    </a:rPr>
                                    <m:t>𝜑</m:t>
                                  </m:r>
                                </m:e>
                                <m:sub>
                                  <m:r>
                                    <a:rPr lang="en-US" sz="2000" b="0" i="1" smtClean="0">
                                      <a:latin typeface="Cambria Math"/>
                                      <a:ea typeface="Cambria Math"/>
                                    </a:rPr>
                                    <m:t>𝑑</m:t>
                                  </m:r>
                                </m:sub>
                              </m:sSub>
                            </m:e>
                          </m:func>
                        </m:den>
                      </m:f>
                    </m:oMath>
                  </m:oMathPara>
                </a14:m>
                <a:endParaRPr lang="el-GR"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907704" y="2084517"/>
                <a:ext cx="3093219" cy="726994"/>
              </a:xfrm>
              <a:prstGeom prst="rect">
                <a:avLst/>
              </a:prstGeom>
              <a:blipFill rotWithShape="1">
                <a:blip r:embed="rId4"/>
                <a:stretch>
                  <a:fillRect/>
                </a:stretch>
              </a:blipFill>
            </p:spPr>
            <p:txBody>
              <a:bodyPr/>
              <a:lstStyle/>
              <a:p>
                <a:r>
                  <a:rPr lang="el-GR">
                    <a:noFill/>
                  </a:rPr>
                  <a:t> </a:t>
                </a:r>
              </a:p>
            </p:txBody>
          </p:sp>
        </mc:Fallback>
      </mc:AlternateContent>
      <p:sp>
        <p:nvSpPr>
          <p:cNvPr id="8" name="Content Placeholder 2"/>
          <p:cNvSpPr txBox="1">
            <a:spLocks/>
          </p:cNvSpPr>
          <p:nvPr/>
        </p:nvSpPr>
        <p:spPr>
          <a:xfrm>
            <a:off x="467544" y="3140968"/>
            <a:ext cx="856895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Επομένως, η σχέση υπολογισμού των τάσεων των διαγώνιων ράβδων για το συγκεκριμένο τύπο δικτυώματος διαμορφώνεται ως εξής: </a:t>
            </a:r>
          </a:p>
          <a:p>
            <a:pPr marL="0" indent="0">
              <a:buNone/>
            </a:pPr>
            <a:endParaRPr lang="el-GR" sz="2400" dirty="0"/>
          </a:p>
        </p:txBody>
      </p:sp>
      <mc:AlternateContent xmlns:mc="http://schemas.openxmlformats.org/markup-compatibility/2006" xmlns:a14="http://schemas.microsoft.com/office/drawing/2010/main">
        <mc:Choice Requires="a14">
          <p:sp>
            <p:nvSpPr>
              <p:cNvPr id="12" name="TextBox 11"/>
              <p:cNvSpPr txBox="1"/>
              <p:nvPr/>
            </p:nvSpPr>
            <p:spPr>
              <a:xfrm>
                <a:off x="1619672" y="3912220"/>
                <a:ext cx="1674305" cy="722634"/>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𝐷</m:t>
                      </m:r>
                      <m:r>
                        <a:rPr lang="en-US" sz="2000" i="1" smtClean="0">
                          <a:latin typeface="Cambria Math"/>
                        </a:rPr>
                        <m:t>=</m:t>
                      </m:r>
                      <m:r>
                        <a:rPr lang="en-US" sz="2000" i="1" smtClean="0">
                          <a:latin typeface="Cambria Math"/>
                          <a:ea typeface="Cambria Math"/>
                        </a:rPr>
                        <m:t>±</m:t>
                      </m:r>
                      <m:f>
                        <m:fPr>
                          <m:ctrlPr>
                            <a:rPr lang="en-US" sz="2000" i="1" smtClean="0">
                              <a:latin typeface="Cambria Math"/>
                            </a:rPr>
                          </m:ctrlPr>
                        </m:fPr>
                        <m:num>
                          <m:r>
                            <a:rPr lang="en-US" sz="2000" b="0" i="1" smtClean="0">
                              <a:latin typeface="Cambria Math"/>
                            </a:rPr>
                            <m:t>𝑄</m:t>
                          </m:r>
                        </m:num>
                        <m:den>
                          <m:func>
                            <m:funcPr>
                              <m:ctrlPr>
                                <a:rPr lang="en-US" sz="2000" i="1" smtClean="0">
                                  <a:latin typeface="Cambria Math"/>
                                </a:rPr>
                              </m:ctrlPr>
                            </m:funcPr>
                            <m:fName>
                              <m:r>
                                <m:rPr>
                                  <m:sty m:val="p"/>
                                </m:rPr>
                                <a:rPr lang="en-US" sz="2000" b="0" i="0" smtClean="0">
                                  <a:latin typeface="Cambria Math"/>
                                </a:rPr>
                                <m:t>sin</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𝑑</m:t>
                                  </m:r>
                                </m:sub>
                              </m:sSub>
                            </m:e>
                          </m:func>
                        </m:den>
                      </m:f>
                    </m:oMath>
                  </m:oMathPara>
                </a14:m>
                <a:endParaRPr lang="el-GR"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619672" y="3912220"/>
                <a:ext cx="1674305" cy="722634"/>
              </a:xfrm>
              <a:prstGeom prst="rect">
                <a:avLst/>
              </a:prstGeom>
              <a:blipFill rotWithShape="1">
                <a:blip r:embed="rId5"/>
                <a:stretch>
                  <a:fillRect/>
                </a:stretch>
              </a:blipFill>
              <a:ln w="25400">
                <a:solidFill>
                  <a:schemeClr val="accent5">
                    <a:lumMod val="50000"/>
                  </a:schemeClr>
                </a:solidFill>
              </a:ln>
            </p:spPr>
            <p:txBody>
              <a:bodyPr/>
              <a:lstStyle/>
              <a:p>
                <a:r>
                  <a:rPr lang="el-GR">
                    <a:noFill/>
                  </a:rPr>
                  <a:t> </a:t>
                </a:r>
              </a:p>
            </p:txBody>
          </p:sp>
        </mc:Fallback>
      </mc:AlternateContent>
      <p:sp>
        <p:nvSpPr>
          <p:cNvPr id="9" name="Right Arrow 8" descr="Σχήμα βέλος."/>
          <p:cNvSpPr/>
          <p:nvPr/>
        </p:nvSpPr>
        <p:spPr>
          <a:xfrm>
            <a:off x="35496" y="4868852"/>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248401" y="4797152"/>
            <a:ext cx="8895599"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Ισχύει και πάλι ότι: </a:t>
            </a:r>
          </a:p>
          <a:p>
            <a:pPr>
              <a:buFont typeface="Wingdings" pitchFamily="2" charset="2"/>
              <a:buChar char="Ø"/>
            </a:pPr>
            <a:r>
              <a:rPr lang="el-GR" sz="2400" dirty="0"/>
              <a:t>Εάν η διαγώνια ράβδος είναι ανιούσα, το πρόσημο είναι </a:t>
            </a:r>
            <a:r>
              <a:rPr lang="el-GR" sz="2400" dirty="0" smtClean="0"/>
              <a:t>αρνητικό.</a:t>
            </a:r>
            <a:endParaRPr lang="el-GR" sz="2400" dirty="0"/>
          </a:p>
          <a:p>
            <a:pPr>
              <a:buFont typeface="Wingdings" pitchFamily="2" charset="2"/>
              <a:buChar char="Ø"/>
            </a:pPr>
            <a:r>
              <a:rPr lang="el-GR" sz="2400" dirty="0"/>
              <a:t>Εάν η διαγώνια ράβδος είναι κατιούσα, το πρόσημο είναι </a:t>
            </a:r>
            <a:r>
              <a:rPr lang="el-GR" sz="2400" dirty="0" smtClean="0"/>
              <a:t>θετικό. </a:t>
            </a: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19</a:t>
            </a:fld>
            <a:endParaRPr lang="el-GR"/>
          </a:p>
        </p:txBody>
      </p:sp>
    </p:spTree>
    <p:extLst>
      <p:ext uri="{BB962C8B-B14F-4D97-AF65-F5344CB8AC3E}">
        <p14:creationId xmlns:p14="http://schemas.microsoft.com/office/powerpoint/2010/main" val="198970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Παραδοχή για τα δικτυώματα</a:t>
            </a:r>
            <a:endParaRPr lang="el-GR" sz="2800" b="1" dirty="0"/>
          </a:p>
        </p:txBody>
      </p:sp>
      <p:sp>
        <p:nvSpPr>
          <p:cNvPr id="3" name="Content Placeholder 1"/>
          <p:cNvSpPr>
            <a:spLocks noGrp="1"/>
          </p:cNvSpPr>
          <p:nvPr>
            <p:ph idx="1"/>
          </p:nvPr>
        </p:nvSpPr>
        <p:spPr>
          <a:xfrm>
            <a:off x="457200" y="980728"/>
            <a:ext cx="8579296" cy="864096"/>
          </a:xfrm>
        </p:spPr>
        <p:txBody>
          <a:bodyPr>
            <a:normAutofit/>
          </a:bodyPr>
          <a:lstStyle/>
          <a:p>
            <a:pPr marL="0" indent="0">
              <a:buNone/>
            </a:pPr>
            <a:r>
              <a:rPr lang="el-GR" sz="2400" b="1" u="sng" dirty="0" smtClean="0">
                <a:solidFill>
                  <a:schemeClr val="accent5">
                    <a:lumMod val="75000"/>
                  </a:schemeClr>
                </a:solidFill>
              </a:rPr>
              <a:t>ΠΑΡΑΔΟΧΗ:</a:t>
            </a:r>
            <a:r>
              <a:rPr lang="el-GR" sz="2400" b="1" dirty="0" smtClean="0">
                <a:solidFill>
                  <a:schemeClr val="accent5">
                    <a:lumMod val="75000"/>
                  </a:schemeClr>
                </a:solidFill>
              </a:rPr>
              <a:t> </a:t>
            </a:r>
            <a:r>
              <a:rPr lang="el-GR" sz="2400" dirty="0" smtClean="0"/>
              <a:t>στα δικτυώματα ασκούνται αποκλειστικά φορτία παράλληλα σε μια διεύθυνση (φορτία βαρύτητας).</a:t>
            </a:r>
          </a:p>
        </p:txBody>
      </p:sp>
      <p:sp>
        <p:nvSpPr>
          <p:cNvPr id="8" name="Content Placeholder 2"/>
          <p:cNvSpPr txBox="1">
            <a:spLocks/>
          </p:cNvSpPr>
          <p:nvPr/>
        </p:nvSpPr>
        <p:spPr>
          <a:xfrm>
            <a:off x="3707904" y="2276872"/>
            <a:ext cx="5400600"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τον υπολογισμό των διαγραμμάτων εξισώσεων ισορροπίας των δικτυωτών δίσκων μπορούν να χρησιμοποιηθούν οι ίδιες εξισώσεις που εφαρμόζονται για τους ολόσωμους δίσκους, με την προϋπόθεση ότι τα φορτία ασκούνται σε αντίστοιχα σημεία και είναι όλα κατακόρυφα (δηλ. όλοι οι μοχλοβραχίονες </a:t>
            </a:r>
            <a:r>
              <a:rPr lang="el-GR" sz="2400" dirty="0"/>
              <a:t>ε</a:t>
            </a:r>
            <a:r>
              <a:rPr lang="el-GR" sz="2400" dirty="0" smtClean="0"/>
              <a:t>ίναι οριζόντιοι).</a:t>
            </a:r>
          </a:p>
        </p:txBody>
      </p:sp>
      <p:graphicFrame>
        <p:nvGraphicFramePr>
          <p:cNvPr id="4" name="Figure 1" descr="Εικόνα δίσκου, ολόσωμου δίσκου και δικτυωτού δίσκου μήκους l, στους οποίους ασκούνται στα ίδια γεωμετρικά σημεία τα ίδια κατακόρυφα φορτία."/>
          <p:cNvGraphicFramePr>
            <a:graphicFrameLocks noChangeAspect="1"/>
          </p:cNvGraphicFramePr>
          <p:nvPr>
            <p:extLst>
              <p:ext uri="{D42A27DB-BD31-4B8C-83A1-F6EECF244321}">
                <p14:modId xmlns:p14="http://schemas.microsoft.com/office/powerpoint/2010/main" val="2846173686"/>
              </p:ext>
            </p:extLst>
          </p:nvPr>
        </p:nvGraphicFramePr>
        <p:xfrm>
          <a:off x="107504" y="1916832"/>
          <a:ext cx="3494014" cy="4608512"/>
        </p:xfrm>
        <a:graphic>
          <a:graphicData uri="http://schemas.openxmlformats.org/presentationml/2006/ole">
            <mc:AlternateContent xmlns:mc="http://schemas.openxmlformats.org/markup-compatibility/2006">
              <mc:Choice xmlns:v="urn:schemas-microsoft-com:vml" Requires="v">
                <p:oleObj spid="_x0000_s4252" name="Picture (32-bit)" r:id="rId3" imgW="3666960" imgH="4152960" progId="MetafileCompanion32.Picture.1">
                  <p:embed/>
                </p:oleObj>
              </mc:Choice>
              <mc:Fallback>
                <p:oleObj name="Picture (32-bit)" r:id="rId3" imgW="3666960" imgH="4152960" progId="MetafileCompanion32.Picture.1">
                  <p:embed/>
                  <p:pic>
                    <p:nvPicPr>
                      <p:cNvPr id="0" name=""/>
                      <p:cNvPicPr/>
                      <p:nvPr/>
                    </p:nvPicPr>
                    <p:blipFill>
                      <a:blip r:embed="rId4"/>
                      <a:stretch>
                        <a:fillRect/>
                      </a:stretch>
                    </p:blipFill>
                    <p:spPr>
                      <a:xfrm>
                        <a:off x="107504" y="1916832"/>
                        <a:ext cx="3494014" cy="4608512"/>
                      </a:xfrm>
                      <a:prstGeom prst="rect">
                        <a:avLst/>
                      </a:prstGeom>
                    </p:spPr>
                  </p:pic>
                </p:oleObj>
              </mc:Fallback>
            </mc:AlternateContent>
          </a:graphicData>
        </a:graphic>
      </p:graphicFrame>
      <p:sp>
        <p:nvSpPr>
          <p:cNvPr id="5" name="Slide Number Placeholder 2"/>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Δικτύωμα με ορθοστάτες </a:t>
            </a:r>
            <a:endParaRPr lang="el-GR" sz="2800" b="1" dirty="0"/>
          </a:p>
        </p:txBody>
      </p:sp>
      <p:sp>
        <p:nvSpPr>
          <p:cNvPr id="10" name="Content Placeholder 2"/>
          <p:cNvSpPr>
            <a:spLocks noGrp="1"/>
          </p:cNvSpPr>
          <p:nvPr>
            <p:ph idx="1"/>
          </p:nvPr>
        </p:nvSpPr>
        <p:spPr>
          <a:xfrm>
            <a:off x="179512" y="836712"/>
            <a:ext cx="8964488" cy="1008112"/>
          </a:xfrm>
        </p:spPr>
        <p:txBody>
          <a:bodyPr>
            <a:normAutofit/>
          </a:bodyPr>
          <a:lstStyle/>
          <a:p>
            <a:pPr marL="0" indent="0">
              <a:buNone/>
            </a:pPr>
            <a:r>
              <a:rPr lang="el-GR" sz="2400" dirty="0" smtClean="0"/>
              <a:t>Έστω το δικτύωμα του σχήματος (γενικού τύπου, δηλ. με πέλματα όχι παράλληλα), που περιλαμβάνει και ορθοστάτες:</a:t>
            </a:r>
            <a:endParaRPr lang="el-GR" sz="2400" u="sng" dirty="0" smtClean="0">
              <a:solidFill>
                <a:schemeClr val="accent6">
                  <a:lumMod val="75000"/>
                </a:schemeClr>
              </a:solidFill>
            </a:endParaRPr>
          </a:p>
        </p:txBody>
      </p:sp>
      <p:graphicFrame>
        <p:nvGraphicFramePr>
          <p:cNvPr id="3" name="Object 2" descr="Εικόνα που περιγράφει τη διαδικασία τομής Ritter και εύρεσης του διαγράμματος των τεμνουσών σε δικτύωμα με πέλαμτα όχι παράλληλα, που περιλαμβάνει ορθοστάτες με κατιούσες γειτονικές διαγωνίους."/>
          <p:cNvGraphicFramePr>
            <a:graphicFrameLocks noChangeAspect="1"/>
          </p:cNvGraphicFramePr>
          <p:nvPr>
            <p:extLst>
              <p:ext uri="{D42A27DB-BD31-4B8C-83A1-F6EECF244321}">
                <p14:modId xmlns:p14="http://schemas.microsoft.com/office/powerpoint/2010/main" val="1565005485"/>
              </p:ext>
            </p:extLst>
          </p:nvPr>
        </p:nvGraphicFramePr>
        <p:xfrm>
          <a:off x="1691680" y="1556792"/>
          <a:ext cx="6192689" cy="5212700"/>
        </p:xfrm>
        <a:graphic>
          <a:graphicData uri="http://schemas.openxmlformats.org/presentationml/2006/ole">
            <mc:AlternateContent xmlns:mc="http://schemas.openxmlformats.org/markup-compatibility/2006">
              <mc:Choice xmlns:v="urn:schemas-microsoft-com:vml" Requires="v">
                <p:oleObj spid="_x0000_s41054" name="Picture (32-bit)" r:id="rId3" imgW="4257720" imgH="2685960" progId="MetafileCompanion32.Picture.1">
                  <p:embed/>
                </p:oleObj>
              </mc:Choice>
              <mc:Fallback>
                <p:oleObj name="Picture (32-bit)" r:id="rId3" imgW="4257720" imgH="2685960" progId="MetafileCompanion32.Picture.1">
                  <p:embed/>
                  <p:pic>
                    <p:nvPicPr>
                      <p:cNvPr id="0" name=""/>
                      <p:cNvPicPr/>
                      <p:nvPr/>
                    </p:nvPicPr>
                    <p:blipFill>
                      <a:blip r:embed="rId4"/>
                      <a:stretch>
                        <a:fillRect/>
                      </a:stretch>
                    </p:blipFill>
                    <p:spPr>
                      <a:xfrm>
                        <a:off x="1691680" y="1556792"/>
                        <a:ext cx="6192689" cy="52127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20</a:t>
            </a:fld>
            <a:endParaRPr lang="el-GR"/>
          </a:p>
        </p:txBody>
      </p:sp>
    </p:spTree>
    <p:extLst>
      <p:ext uri="{BB962C8B-B14F-4D97-AF65-F5344CB8AC3E}">
        <p14:creationId xmlns:p14="http://schemas.microsoft.com/office/powerpoint/2010/main" val="26666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Υπολογισμός της τάσης του ορθοστάτη</a:t>
            </a:r>
            <a:endParaRPr lang="el-GR" sz="2800" b="1" dirty="0"/>
          </a:p>
        </p:txBody>
      </p:sp>
      <p:sp>
        <p:nvSpPr>
          <p:cNvPr id="10" name="Content Placeholder 2"/>
          <p:cNvSpPr>
            <a:spLocks noGrp="1"/>
          </p:cNvSpPr>
          <p:nvPr>
            <p:ph idx="1"/>
          </p:nvPr>
        </p:nvSpPr>
        <p:spPr>
          <a:xfrm>
            <a:off x="179512" y="980728"/>
            <a:ext cx="8964488" cy="2520280"/>
          </a:xfrm>
        </p:spPr>
        <p:txBody>
          <a:bodyPr>
            <a:normAutofit/>
          </a:bodyPr>
          <a:lstStyle/>
          <a:p>
            <a:pPr marL="0" indent="0">
              <a:buNone/>
            </a:pPr>
            <a:r>
              <a:rPr lang="el-GR" sz="2400" dirty="0" smtClean="0"/>
              <a:t>Για τον υπολογισμό της τάσης του ορθοστάτη </a:t>
            </a:r>
            <a:r>
              <a:rPr lang="en-US" sz="2400" dirty="0" smtClean="0"/>
              <a:t>V</a:t>
            </a:r>
            <a:r>
              <a:rPr lang="el-GR" sz="2400" dirty="0" smtClean="0"/>
              <a:t> που κόβεται από την τομή </a:t>
            </a:r>
            <a:r>
              <a:rPr lang="en-US" sz="2400" dirty="0" smtClean="0"/>
              <a:t>Ritter, </a:t>
            </a:r>
            <a:r>
              <a:rPr lang="el-GR" sz="2400" dirty="0" smtClean="0"/>
              <a:t>σχεδιάζεται και πάλι η ισοδύναμη αμφιέρειστη δοκός, καθώς και το διάγραμμα των τεμνουσών της, </a:t>
            </a:r>
            <a:r>
              <a:rPr lang="en-US" sz="2400" dirty="0" smtClean="0"/>
              <a:t>Q</a:t>
            </a:r>
            <a:r>
              <a:rPr lang="en-US" sz="2400" baseline="-25000" dirty="0" smtClean="0"/>
              <a:t>0</a:t>
            </a:r>
            <a:r>
              <a:rPr lang="en-US" sz="2400" dirty="0" smtClean="0"/>
              <a:t>, </a:t>
            </a:r>
            <a:r>
              <a:rPr lang="el-GR" sz="2400" dirty="0" smtClean="0"/>
              <a:t>όπως φαίνεται στο σχήμα.</a:t>
            </a:r>
          </a:p>
          <a:p>
            <a:pPr marL="0" indent="0">
              <a:buNone/>
            </a:pPr>
            <a:r>
              <a:rPr lang="el-GR" sz="2400" dirty="0" smtClean="0"/>
              <a:t>Στη συνέχεια, εφαρμόζεται η εξίσωση ισορροπίας </a:t>
            </a:r>
            <a:r>
              <a:rPr lang="el-GR" sz="2400" dirty="0"/>
              <a:t>στη διεύθυνση </a:t>
            </a:r>
            <a:r>
              <a:rPr lang="en-US" sz="2400" dirty="0"/>
              <a:t>y </a:t>
            </a:r>
            <a:r>
              <a:rPr lang="el-GR" sz="2400" dirty="0" smtClean="0"/>
              <a:t>των προβολών για το τμήμα του δικτυώματος αριστερά της τομής: </a:t>
            </a:r>
            <a:endParaRPr lang="el-GR" sz="2400" dirty="0"/>
          </a:p>
          <a:p>
            <a:pPr marL="0" indent="0">
              <a:buNone/>
            </a:pPr>
            <a:endParaRPr lang="el-GR" sz="2400" u="sng" dirty="0" smtClean="0">
              <a:solidFill>
                <a:schemeClr val="accent6">
                  <a:lumMod val="75000"/>
                </a:schemeClr>
              </a:solidFill>
            </a:endParaRPr>
          </a:p>
        </p:txBody>
      </p:sp>
      <mc:AlternateContent xmlns:mc="http://schemas.openxmlformats.org/markup-compatibility/2006" xmlns:a14="http://schemas.microsoft.com/office/drawing/2010/main">
        <mc:Choice Requires="a14">
          <p:sp>
            <p:nvSpPr>
              <p:cNvPr id="11" name="TextBox 10"/>
              <p:cNvSpPr txBox="1"/>
              <p:nvPr/>
            </p:nvSpPr>
            <p:spPr>
              <a:xfrm>
                <a:off x="1221560" y="3284984"/>
                <a:ext cx="6416115" cy="837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𝑦</m:t>
                                  </m:r>
                                </m:sub>
                              </m:sSub>
                              <m:r>
                                <a:rPr lang="en-US" sz="2000" b="0" i="1" smtClean="0">
                                  <a:latin typeface="Cambria Math"/>
                                </a:rPr>
                                <m:t>=0</m:t>
                              </m:r>
                              <m:r>
                                <a:rPr lang="en-US" sz="2000" b="0" i="1" smtClean="0">
                                  <a:latin typeface="Cambria Math"/>
                                  <a:ea typeface="Cambria Math"/>
                                </a:rPr>
                                <m:t>⇒</m:t>
                              </m:r>
                            </m:e>
                          </m:nary>
                          <m:r>
                            <a:rPr lang="en-US" sz="2000" b="0" i="1" smtClean="0">
                              <a:latin typeface="Cambria Math"/>
                            </a:rPr>
                            <m:t>𝐴</m:t>
                          </m:r>
                        </m:e>
                        <m:sub>
                          <m:r>
                            <a:rPr lang="en-US" sz="2000" b="0" i="1" smtClean="0">
                              <a:latin typeface="Cambria Math"/>
                            </a:rPr>
                            <m:t>𝑦</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2</m:t>
                          </m:r>
                        </m:sub>
                      </m:sSub>
                      <m:r>
                        <a:rPr lang="en-US" sz="2000" b="0" i="1" smtClean="0">
                          <a:latin typeface="Cambria Math"/>
                        </a:rPr>
                        <m:t>+</m:t>
                      </m:r>
                      <m:r>
                        <a:rPr lang="en-US" sz="2000" b="0" i="1" smtClean="0">
                          <a:latin typeface="Cambria Math"/>
                        </a:rPr>
                        <m:t>𝑉</m:t>
                      </m:r>
                      <m:r>
                        <a:rPr lang="en-US" sz="2000" b="0" i="1" smtClean="0">
                          <a:latin typeface="Cambria Math"/>
                        </a:rPr>
                        <m:t>+</m:t>
                      </m:r>
                      <m:r>
                        <a:rPr lang="en-US" sz="2000" b="0" i="1" smtClean="0">
                          <a:latin typeface="Cambria Math"/>
                        </a:rPr>
                        <m:t>𝑈</m:t>
                      </m:r>
                      <m:func>
                        <m:funcPr>
                          <m:ctrlPr>
                            <a:rPr lang="en-US" sz="2000" b="0" i="1" smtClean="0">
                              <a:latin typeface="Cambria Math"/>
                            </a:rPr>
                          </m:ctrlPr>
                        </m:funcPr>
                        <m:fName>
                          <m:r>
                            <m:rPr>
                              <m:sty m:val="p"/>
                            </m:rPr>
                            <a:rPr lang="en-US" sz="2000" b="0" i="0" smtClean="0">
                              <a:latin typeface="Cambria Math"/>
                            </a:rPr>
                            <m:t>sin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𝑢</m:t>
                              </m:r>
                            </m:sub>
                          </m:sSub>
                          <m:r>
                            <a:rPr lang="en-US" sz="2000" b="0" i="1" smtClean="0">
                              <a:latin typeface="Cambria Math"/>
                            </a:rPr>
                            <m:t>+</m:t>
                          </m:r>
                          <m:r>
                            <a:rPr lang="en-US" sz="2000" b="0" i="1" smtClean="0">
                              <a:latin typeface="Cambria Math"/>
                            </a:rPr>
                            <m:t>𝑂</m:t>
                          </m:r>
                          <m:func>
                            <m:funcPr>
                              <m:ctrlPr>
                                <a:rPr lang="en-US" sz="2000" b="0" i="1" smtClean="0">
                                  <a:latin typeface="Cambria Math"/>
                                </a:rPr>
                              </m:ctrlPr>
                            </m:funcPr>
                            <m:fName>
                              <m:r>
                                <m:rPr>
                                  <m:sty m:val="p"/>
                                </m:rPr>
                                <a:rPr lang="en-US" sz="2000" b="0" i="0" smtClean="0">
                                  <a:latin typeface="Cambria Math"/>
                                </a:rPr>
                                <m:t>sin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e>
                          </m:func>
                        </m:e>
                      </m:func>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221560" y="3284984"/>
                <a:ext cx="6416115" cy="837665"/>
              </a:xfrm>
              <a:prstGeom prst="rect">
                <a:avLst/>
              </a:prstGeom>
              <a:blipFill rotWithShape="1">
                <a:blip r:embed="rId4"/>
                <a:stretch>
                  <a:fillRect/>
                </a:stretch>
              </a:blipFill>
            </p:spPr>
            <p:txBody>
              <a:bodyPr/>
              <a:lstStyle/>
              <a:p>
                <a:r>
                  <a:rPr lang="el-GR">
                    <a:noFill/>
                  </a:rPr>
                  <a:t> </a:t>
                </a:r>
              </a:p>
            </p:txBody>
          </p:sp>
        </mc:Fallback>
      </mc:AlternateContent>
      <p:sp>
        <p:nvSpPr>
          <p:cNvPr id="6" name="Content Placeholder 2"/>
          <p:cNvSpPr txBox="1">
            <a:spLocks/>
          </p:cNvSpPr>
          <p:nvPr/>
        </p:nvSpPr>
        <p:spPr>
          <a:xfrm>
            <a:off x="179512" y="4077072"/>
            <a:ext cx="896448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Όμως, ισχύει:</a:t>
            </a:r>
          </a:p>
          <a:p>
            <a:pPr marL="0" indent="0">
              <a:buFont typeface="Arial" pitchFamily="34" charset="0"/>
              <a:buNone/>
            </a:pPr>
            <a:endParaRPr lang="el-GR" sz="2400" u="sng" dirty="0" smtClean="0">
              <a:solidFill>
                <a:schemeClr val="accent6">
                  <a:lumMod val="75000"/>
                </a:schemeClr>
              </a:solidFill>
            </a:endParaRPr>
          </a:p>
        </p:txBody>
      </p:sp>
      <mc:AlternateContent xmlns:mc="http://schemas.openxmlformats.org/markup-compatibility/2006" xmlns:a14="http://schemas.microsoft.com/office/drawing/2010/main">
        <mc:Choice Requires="a14">
          <p:sp>
            <p:nvSpPr>
              <p:cNvPr id="5" name="TextBox 4"/>
              <p:cNvSpPr txBox="1"/>
              <p:nvPr/>
            </p:nvSpPr>
            <p:spPr>
              <a:xfrm>
                <a:off x="2267744" y="4077072"/>
                <a:ext cx="2161874" cy="4242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𝐴</m:t>
                          </m:r>
                        </m:e>
                        <m:sub>
                          <m:r>
                            <a:rPr lang="en-US" sz="2000" b="0" i="1" smtClean="0">
                              <a:latin typeface="Cambria Math"/>
                            </a:rPr>
                            <m:t>𝑦</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2</m:t>
                          </m:r>
                        </m:sub>
                      </m:sSub>
                      <m:r>
                        <a:rPr lang="en-US" sz="2000" i="1" smtClean="0">
                          <a:latin typeface="Cambria Math"/>
                        </a:rPr>
                        <m:t>=</m:t>
                      </m:r>
                      <m:r>
                        <a:rPr lang="en-US" sz="2000" b="0" i="1" smtClean="0">
                          <a:latin typeface="Cambria Math"/>
                        </a:rPr>
                        <m:t>𝑄</m:t>
                      </m:r>
                    </m:oMath>
                  </m:oMathPara>
                </a14:m>
                <a:endParaRPr lang="el-GR"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267744" y="4077072"/>
                <a:ext cx="2161874" cy="424283"/>
              </a:xfrm>
              <a:prstGeom prst="rect">
                <a:avLst/>
              </a:prstGeom>
              <a:blipFill rotWithShape="1">
                <a:blip r:embed="rId5"/>
                <a:stretch>
                  <a:fillRect b="-5797"/>
                </a:stretch>
              </a:blipFill>
            </p:spPr>
            <p:txBody>
              <a:bodyPr/>
              <a:lstStyle/>
              <a:p>
                <a:r>
                  <a:rPr lang="el-GR">
                    <a:noFill/>
                  </a:rPr>
                  <a:t> </a:t>
                </a:r>
              </a:p>
            </p:txBody>
          </p:sp>
        </mc:Fallback>
      </mc:AlternateContent>
      <p:sp>
        <p:nvSpPr>
          <p:cNvPr id="9" name="Content Placeholder 2"/>
          <p:cNvSpPr txBox="1">
            <a:spLocks/>
          </p:cNvSpPr>
          <p:nvPr/>
        </p:nvSpPr>
        <p:spPr>
          <a:xfrm>
            <a:off x="296268" y="4733528"/>
            <a:ext cx="8740228" cy="1287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a:t>ό</a:t>
            </a:r>
            <a:r>
              <a:rPr lang="el-GR" sz="2400" dirty="0" smtClean="0"/>
              <a:t>που </a:t>
            </a:r>
            <a:r>
              <a:rPr lang="en-US" sz="2400" i="1" dirty="0" smtClean="0"/>
              <a:t>Q</a:t>
            </a:r>
            <a:r>
              <a:rPr lang="el-GR" sz="2400" i="1" dirty="0" smtClean="0"/>
              <a:t>, </a:t>
            </a:r>
            <a:r>
              <a:rPr lang="el-GR" sz="2400" dirty="0" smtClean="0"/>
              <a:t>η τέμνουσα της ισοδύναμης δοκού που αντιστοιχεί στο φάτνωμα του δικτυώματος, όπου η τομή </a:t>
            </a:r>
            <a:r>
              <a:rPr lang="en-US" sz="2400" dirty="0" smtClean="0"/>
              <a:t>Ritter </a:t>
            </a:r>
            <a:r>
              <a:rPr lang="el-GR" sz="2400" dirty="0" smtClean="0"/>
              <a:t>τέμνει το </a:t>
            </a:r>
            <a:r>
              <a:rPr lang="el-GR" sz="2400" dirty="0" err="1" smtClean="0"/>
              <a:t>φορτιζόμενο</a:t>
            </a:r>
            <a:r>
              <a:rPr lang="el-GR" sz="2400" dirty="0" smtClean="0"/>
              <a:t> πέλμα (βλέπε σχήμα). </a:t>
            </a:r>
            <a:endParaRPr lang="el-GR" sz="2400" i="1" dirty="0" smtClean="0"/>
          </a:p>
          <a:p>
            <a:pPr marL="0" indent="0">
              <a:buFont typeface="Arial" pitchFamily="34" charset="0"/>
              <a:buNone/>
            </a:pPr>
            <a:endParaRPr lang="el-GR" sz="2400" u="sng" dirty="0" smtClean="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E53BB423-234F-4104-8070-014A5F326CB9}" type="slidenum">
              <a:rPr lang="el-GR" smtClean="0"/>
              <a:t>21</a:t>
            </a:fld>
            <a:endParaRPr lang="el-GR"/>
          </a:p>
        </p:txBody>
      </p:sp>
    </p:spTree>
    <p:extLst>
      <p:ext uri="{BB962C8B-B14F-4D97-AF65-F5344CB8AC3E}">
        <p14:creationId xmlns:p14="http://schemas.microsoft.com/office/powerpoint/2010/main" val="56789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864096"/>
          </a:xfrm>
          <a:solidFill>
            <a:schemeClr val="accent5">
              <a:lumMod val="40000"/>
              <a:lumOff val="60000"/>
            </a:schemeClr>
          </a:solidFill>
        </p:spPr>
        <p:txBody>
          <a:bodyPr>
            <a:noAutofit/>
          </a:bodyPr>
          <a:lstStyle/>
          <a:p>
            <a:r>
              <a:rPr lang="el-GR" sz="2800" b="1" dirty="0" smtClean="0"/>
              <a:t>Τύπος υπολογισμού της τάσης του ορθοστάτη με γειτονικές κατιούσες διαγώνιες ράβδους </a:t>
            </a:r>
            <a:endParaRPr lang="el-GR" sz="2800" b="1" dirty="0"/>
          </a:p>
        </p:txBody>
      </p:sp>
      <p:sp>
        <p:nvSpPr>
          <p:cNvPr id="10" name="Content Placeholder 2"/>
          <p:cNvSpPr>
            <a:spLocks noGrp="1"/>
          </p:cNvSpPr>
          <p:nvPr>
            <p:ph idx="1"/>
          </p:nvPr>
        </p:nvSpPr>
        <p:spPr>
          <a:xfrm>
            <a:off x="107504" y="1124744"/>
            <a:ext cx="8964488" cy="936104"/>
          </a:xfrm>
        </p:spPr>
        <p:txBody>
          <a:bodyPr>
            <a:normAutofit/>
          </a:bodyPr>
          <a:lstStyle/>
          <a:p>
            <a:pPr marL="0" indent="0">
              <a:buNone/>
            </a:pPr>
            <a:r>
              <a:rPr lang="el-GR" sz="2400" dirty="0" smtClean="0"/>
              <a:t>Επομένως, σύμφωνα και με τους γενικούς τύπους </a:t>
            </a:r>
            <a:r>
              <a:rPr lang="el-GR" sz="2400" dirty="0"/>
              <a:t>υ</a:t>
            </a:r>
            <a:r>
              <a:rPr lang="el-GR" sz="2400" dirty="0" smtClean="0"/>
              <a:t>πολογισμού των </a:t>
            </a:r>
            <a:r>
              <a:rPr lang="en-US" sz="2400" dirty="0" smtClean="0"/>
              <a:t>U </a:t>
            </a:r>
            <a:r>
              <a:rPr lang="el-GR" sz="2400" dirty="0" smtClean="0"/>
              <a:t>και </a:t>
            </a:r>
            <a:r>
              <a:rPr lang="en-US" sz="2400" dirty="0" smtClean="0"/>
              <a:t>O</a:t>
            </a:r>
            <a:r>
              <a:rPr lang="el-GR" sz="2400" dirty="0" smtClean="0"/>
              <a:t>, η σχέση που προέκυψε από την εξίσωση των προβολών γίνεται:</a:t>
            </a:r>
          </a:p>
          <a:p>
            <a:pPr marL="0" indent="0">
              <a:buNone/>
            </a:pPr>
            <a:endParaRPr lang="el-GR" sz="2400" u="sng" dirty="0" smtClean="0">
              <a:solidFill>
                <a:schemeClr val="accent6">
                  <a:lumMod val="75000"/>
                </a:schemeClr>
              </a:solidFill>
            </a:endParaRPr>
          </a:p>
        </p:txBody>
      </p:sp>
      <mc:AlternateContent xmlns:mc="http://schemas.openxmlformats.org/markup-compatibility/2006" xmlns:a14="http://schemas.microsoft.com/office/drawing/2010/main">
        <mc:Choice Requires="a14">
          <p:sp>
            <p:nvSpPr>
              <p:cNvPr id="9" name="TextBox 8"/>
              <p:cNvSpPr txBox="1"/>
              <p:nvPr/>
            </p:nvSpPr>
            <p:spPr>
              <a:xfrm>
                <a:off x="1729782" y="2060848"/>
                <a:ext cx="5843459" cy="7206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𝑄</m:t>
                      </m:r>
                      <m:r>
                        <a:rPr lang="en-US" sz="2000" b="0" i="1" smtClean="0">
                          <a:latin typeface="Cambria Math"/>
                        </a:rPr>
                        <m:t>+</m:t>
                      </m:r>
                      <m:r>
                        <a:rPr lang="en-US" sz="2000" b="0" i="1" smtClean="0">
                          <a:latin typeface="Cambria Math"/>
                        </a:rPr>
                        <m:t>𝑉</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𝑢</m:t>
                              </m:r>
                            </m:sub>
                          </m:sSub>
                          <m:func>
                            <m:funcPr>
                              <m:ctrlPr>
                                <a:rPr lang="en-US" sz="2000" b="0" i="1" smtClean="0">
                                  <a:latin typeface="Cambria Math"/>
                                </a:rPr>
                              </m:ctrlPr>
                            </m:funcPr>
                            <m:fName>
                              <m:r>
                                <m:rPr>
                                  <m:sty m:val="p"/>
                                </m:rPr>
                                <a:rPr lang="en-US" sz="2000" b="0" i="0" smtClean="0">
                                  <a:latin typeface="Cambria Math"/>
                                </a:rPr>
                                <m:t>cos</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𝑢</m:t>
                                  </m:r>
                                </m:sub>
                              </m:sSub>
                            </m:e>
                          </m:func>
                        </m:den>
                      </m:f>
                      <m:func>
                        <m:funcPr>
                          <m:ctrlPr>
                            <a:rPr lang="en-US" sz="2000" b="0" i="1" smtClean="0">
                              <a:latin typeface="Cambria Math"/>
                            </a:rPr>
                          </m:ctrlPr>
                        </m:funcPr>
                        <m:fName>
                          <m:r>
                            <m:rPr>
                              <m:sty m:val="p"/>
                            </m:rPr>
                            <a:rPr lang="en-US" sz="2000" b="0" i="0" smtClean="0">
                              <a:latin typeface="Cambria Math"/>
                            </a:rPr>
                            <m:t>sin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𝑢</m:t>
                              </m:r>
                            </m:sub>
                          </m:sSub>
                        </m:e>
                      </m:func>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func>
                            <m:funcPr>
                              <m:ctrlPr>
                                <a:rPr lang="en-US" sz="2000" b="0" i="1" smtClean="0">
                                  <a:latin typeface="Cambria Math"/>
                                </a:rPr>
                              </m:ctrlPr>
                            </m:funcPr>
                            <m:fName>
                              <m:r>
                                <m:rPr>
                                  <m:sty m:val="p"/>
                                </m:rPr>
                                <a:rPr lang="en-US" sz="2000" b="0" i="0" smtClean="0">
                                  <a:latin typeface="Cambria Math"/>
                                </a:rPr>
                                <m:t>cos</m:t>
                              </m:r>
                            </m:fName>
                            <m:e>
                              <m:sSub>
                                <m:sSubPr>
                                  <m:ctrlPr>
                                    <a:rPr lang="en-US" sz="2000" b="0" i="1" smtClean="0">
                                      <a:latin typeface="Cambria Math"/>
                                    </a:rPr>
                                  </m:ctrlPr>
                                </m:sSubPr>
                                <m:e>
                                  <m:r>
                                    <a:rPr lang="el-GR" sz="2000" b="0" i="1" smtClean="0">
                                      <a:latin typeface="Cambria Math"/>
                                    </a:rPr>
                                    <m:t>𝜑</m:t>
                                  </m:r>
                                </m:e>
                                <m:sub>
                                  <m:r>
                                    <a:rPr lang="el-GR" sz="2000" b="0" i="1" smtClean="0">
                                      <a:latin typeface="Cambria Math"/>
                                    </a:rPr>
                                    <m:t>𝜊</m:t>
                                  </m:r>
                                </m:sub>
                              </m:sSub>
                            </m:e>
                          </m:func>
                        </m:den>
                      </m:f>
                      <m:func>
                        <m:funcPr>
                          <m:ctrlPr>
                            <a:rPr lang="en-US" sz="2000" b="0" i="1" smtClean="0">
                              <a:latin typeface="Cambria Math"/>
                            </a:rPr>
                          </m:ctrlPr>
                        </m:funcPr>
                        <m:fName>
                          <m:r>
                            <m:rPr>
                              <m:sty m:val="p"/>
                            </m:rPr>
                            <a:rPr lang="en-US" sz="2000" b="0" i="0" smtClean="0">
                              <a:latin typeface="Cambria Math"/>
                            </a:rPr>
                            <m:t>sin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e>
                      </m:func>
                      <m:r>
                        <a:rPr lang="en-US" sz="2000" i="1" smtClean="0">
                          <a:latin typeface="Cambria Math"/>
                        </a:rPr>
                        <m:t>=</m:t>
                      </m:r>
                      <m:r>
                        <a:rPr lang="en-US" sz="2000" b="0" i="1" smtClean="0">
                          <a:latin typeface="Cambria Math"/>
                        </a:rPr>
                        <m:t>0</m:t>
                      </m:r>
                      <m:r>
                        <a:rPr lang="en-US" sz="2000" b="0" i="1" smtClean="0">
                          <a:latin typeface="Cambria Math"/>
                          <a:ea typeface="Cambria Math"/>
                        </a:rPr>
                        <m:t>⇒</m:t>
                      </m:r>
                    </m:oMath>
                  </m:oMathPara>
                </a14:m>
                <a:endParaRPr lang="el-GR"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729782" y="2060848"/>
                <a:ext cx="5843459" cy="720647"/>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39752" y="3068960"/>
                <a:ext cx="4370940" cy="720454"/>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r>
                        <a:rPr lang="en-US" sz="2000" b="0" i="1" smtClean="0">
                          <a:latin typeface="Cambria Math"/>
                        </a:rPr>
                        <m:t>𝑉</m:t>
                      </m:r>
                      <m:r>
                        <a:rPr lang="en-US" sz="2000" b="0" i="1" smtClean="0">
                          <a:latin typeface="Cambria Math"/>
                        </a:rPr>
                        <m:t>=−</m:t>
                      </m:r>
                      <m:r>
                        <a:rPr lang="en-US" sz="2000" b="0" i="1" smtClean="0">
                          <a:latin typeface="Cambria Math"/>
                        </a:rPr>
                        <m:t>𝑄</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den>
                      </m:f>
                      <m:func>
                        <m:funcPr>
                          <m:ctrlPr>
                            <a:rPr lang="en-US" sz="2000" b="0" i="1" smtClean="0">
                              <a:latin typeface="Cambria Math"/>
                            </a:rPr>
                          </m:ctrlPr>
                        </m:funcPr>
                        <m:fName>
                          <m:r>
                            <m:rPr>
                              <m:sty m:val="p"/>
                            </m:rPr>
                            <a:rPr lang="en-US" sz="2000" b="0" i="0" smtClean="0">
                              <a:latin typeface="Cambria Math"/>
                            </a:rPr>
                            <m:t>tan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𝑢</m:t>
                                  </m:r>
                                </m:sub>
                              </m:sSub>
                            </m:den>
                          </m:f>
                          <m:func>
                            <m:funcPr>
                              <m:ctrlPr>
                                <a:rPr lang="en-US" sz="2000" b="0" i="1" smtClean="0">
                                  <a:latin typeface="Cambria Math"/>
                                </a:rPr>
                              </m:ctrlPr>
                            </m:funcPr>
                            <m:fName>
                              <m:r>
                                <m:rPr>
                                  <m:sty m:val="p"/>
                                </m:rPr>
                                <a:rPr lang="en-US" sz="2000" b="0" i="0" smtClean="0">
                                  <a:latin typeface="Cambria Math"/>
                                </a:rPr>
                                <m:t>tan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𝑢</m:t>
                                  </m:r>
                                </m:sub>
                              </m:sSub>
                            </m:e>
                          </m:func>
                          <m:r>
                            <a:rPr lang="en-US" sz="2000" b="0" i="1" smtClean="0">
                              <a:latin typeface="Cambria Math"/>
                            </a:rPr>
                            <m:t>)</m:t>
                          </m:r>
                        </m:e>
                      </m:func>
                    </m:oMath>
                  </m:oMathPara>
                </a14:m>
                <a:endParaRPr lang="el-GR"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39752" y="3068960"/>
                <a:ext cx="4370940" cy="720454"/>
              </a:xfrm>
              <a:prstGeom prst="rect">
                <a:avLst/>
              </a:prstGeom>
              <a:blipFill rotWithShape="1">
                <a:blip r:embed="rId5"/>
                <a:stretch>
                  <a:fillRect/>
                </a:stretch>
              </a:blipFill>
              <a:ln w="25400">
                <a:solidFill>
                  <a:schemeClr val="accent5">
                    <a:lumMod val="50000"/>
                  </a:schemeClr>
                </a:solidFill>
              </a:ln>
            </p:spPr>
            <p:txBody>
              <a:bodyPr/>
              <a:lstStyle/>
              <a:p>
                <a:r>
                  <a:rPr lang="el-GR">
                    <a:noFill/>
                  </a:rPr>
                  <a:t> </a:t>
                </a:r>
              </a:p>
            </p:txBody>
          </p:sp>
        </mc:Fallback>
      </mc:AlternateContent>
      <p:sp>
        <p:nvSpPr>
          <p:cNvPr id="7" name="Content Placeholder 2"/>
          <p:cNvSpPr txBox="1">
            <a:spLocks/>
          </p:cNvSpPr>
          <p:nvPr/>
        </p:nvSpPr>
        <p:spPr>
          <a:xfrm>
            <a:off x="169268" y="4437112"/>
            <a:ext cx="8964488"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p>
          <a:p>
            <a:pPr marL="0" indent="0">
              <a:buFont typeface="Arial" pitchFamily="34" charset="0"/>
              <a:buNone/>
            </a:pPr>
            <a:r>
              <a:rPr lang="el-GR" sz="2400" dirty="0" smtClean="0"/>
              <a:t>Η παραπάνω σχέση ισχύει για τους ορθοστάτες </a:t>
            </a:r>
            <a:r>
              <a:rPr lang="el-GR" sz="2400" u="sng" dirty="0" smtClean="0"/>
              <a:t>μόνο</a:t>
            </a:r>
            <a:r>
              <a:rPr lang="el-GR" sz="2400" dirty="0" smtClean="0"/>
              <a:t> όταν οι γειτονικές τους διαγώνιες ράβδοι είναι </a:t>
            </a:r>
            <a:r>
              <a:rPr lang="el-GR" sz="2400" b="1" dirty="0" smtClean="0">
                <a:solidFill>
                  <a:schemeClr val="accent5">
                    <a:lumMod val="75000"/>
                  </a:schemeClr>
                </a:solidFill>
              </a:rPr>
              <a:t>κατιούσες</a:t>
            </a:r>
            <a:r>
              <a:rPr lang="el-GR" sz="2400" dirty="0" smtClean="0"/>
              <a:t>.</a:t>
            </a:r>
          </a:p>
        </p:txBody>
      </p:sp>
      <p:sp>
        <p:nvSpPr>
          <p:cNvPr id="4" name="Slide Number Placeholder 3"/>
          <p:cNvSpPr>
            <a:spLocks noGrp="1"/>
          </p:cNvSpPr>
          <p:nvPr>
            <p:ph type="sldNum" sz="quarter" idx="12"/>
          </p:nvPr>
        </p:nvSpPr>
        <p:spPr/>
        <p:txBody>
          <a:bodyPr/>
          <a:lstStyle/>
          <a:p>
            <a:fld id="{E53BB423-234F-4104-8070-014A5F326CB9}" type="slidenum">
              <a:rPr lang="el-GR" smtClean="0"/>
              <a:t>22</a:t>
            </a:fld>
            <a:endParaRPr lang="el-GR"/>
          </a:p>
        </p:txBody>
      </p:sp>
    </p:spTree>
    <p:extLst>
      <p:ext uri="{BB962C8B-B14F-4D97-AF65-F5344CB8AC3E}">
        <p14:creationId xmlns:p14="http://schemas.microsoft.com/office/powerpoint/2010/main" val="2584387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6632"/>
            <a:ext cx="9144000" cy="864096"/>
          </a:xfrm>
          <a:solidFill>
            <a:schemeClr val="accent5">
              <a:lumMod val="40000"/>
              <a:lumOff val="60000"/>
            </a:schemeClr>
          </a:solidFill>
        </p:spPr>
        <p:txBody>
          <a:bodyPr>
            <a:noAutofit/>
          </a:bodyPr>
          <a:lstStyle/>
          <a:p>
            <a:r>
              <a:rPr lang="el-GR" sz="2800" b="1" dirty="0" smtClean="0"/>
              <a:t>Τύπος υπολογισμού της τάσης του ορθοστάτη με γειτονικές ανιούσες διαγώνιες ράβδους </a:t>
            </a:r>
            <a:endParaRPr lang="el-GR" sz="2800" b="1" dirty="0"/>
          </a:p>
        </p:txBody>
      </p:sp>
      <p:sp>
        <p:nvSpPr>
          <p:cNvPr id="10" name="Content Placeholder 2"/>
          <p:cNvSpPr>
            <a:spLocks noGrp="1"/>
          </p:cNvSpPr>
          <p:nvPr>
            <p:ph idx="1"/>
          </p:nvPr>
        </p:nvSpPr>
        <p:spPr>
          <a:xfrm>
            <a:off x="107504" y="908720"/>
            <a:ext cx="8964488" cy="936104"/>
          </a:xfrm>
        </p:spPr>
        <p:txBody>
          <a:bodyPr>
            <a:normAutofit/>
          </a:bodyPr>
          <a:lstStyle/>
          <a:p>
            <a:pPr marL="0" indent="0">
              <a:buNone/>
            </a:pPr>
            <a:r>
              <a:rPr lang="el-GR" sz="2400" dirty="0" smtClean="0"/>
              <a:t>Αντίστοιχα, για ορθοστάτες των οποίων οι γειτονικές διαγώνιες ράβδοι είναι </a:t>
            </a:r>
            <a:r>
              <a:rPr lang="el-GR" sz="2400" b="1" dirty="0" smtClean="0">
                <a:solidFill>
                  <a:schemeClr val="accent5">
                    <a:lumMod val="75000"/>
                  </a:schemeClr>
                </a:solidFill>
              </a:rPr>
              <a:t>ανιούσες </a:t>
            </a:r>
            <a:r>
              <a:rPr lang="el-GR" sz="2400" dirty="0" smtClean="0"/>
              <a:t>ισχύει:</a:t>
            </a:r>
          </a:p>
          <a:p>
            <a:pPr marL="0" indent="0">
              <a:buNone/>
            </a:pPr>
            <a:endParaRPr lang="el-GR" sz="2400" u="sng" dirty="0" smtClean="0">
              <a:solidFill>
                <a:schemeClr val="accent6">
                  <a:lumMod val="75000"/>
                </a:schemeClr>
              </a:solidFill>
            </a:endParaRPr>
          </a:p>
        </p:txBody>
      </p:sp>
      <p:graphicFrame>
        <p:nvGraphicFramePr>
          <p:cNvPr id="4" name="Object 3" descr="Εικόνα που περιγράφει τη διαδικασία τομής Ritter και εύρεσης του διαγράμματος των τεμνουσών σε δικτύωμα με πέλαμτα όχι παράλληλα, που περιλαμβάνει ορθοστάτες με ανιούσες γειτονικές διαγωνίους."/>
          <p:cNvGraphicFramePr>
            <a:graphicFrameLocks noChangeAspect="1"/>
          </p:cNvGraphicFramePr>
          <p:nvPr>
            <p:extLst>
              <p:ext uri="{D42A27DB-BD31-4B8C-83A1-F6EECF244321}">
                <p14:modId xmlns:p14="http://schemas.microsoft.com/office/powerpoint/2010/main" val="3070612502"/>
              </p:ext>
            </p:extLst>
          </p:nvPr>
        </p:nvGraphicFramePr>
        <p:xfrm>
          <a:off x="1763688" y="1412776"/>
          <a:ext cx="6264696" cy="5273312"/>
        </p:xfrm>
        <a:graphic>
          <a:graphicData uri="http://schemas.openxmlformats.org/presentationml/2006/ole">
            <mc:AlternateContent xmlns:mc="http://schemas.openxmlformats.org/markup-compatibility/2006">
              <mc:Choice xmlns:v="urn:schemas-microsoft-com:vml" Requires="v">
                <p:oleObj spid="_x0000_s44124" name="Picture (32-bit)" r:id="rId3" imgW="4257720" imgH="2685960" progId="MetafileCompanion32.Picture.1">
                  <p:embed/>
                </p:oleObj>
              </mc:Choice>
              <mc:Fallback>
                <p:oleObj name="Picture (32-bit)" r:id="rId3" imgW="4257720" imgH="2685960" progId="MetafileCompanion32.Picture.1">
                  <p:embed/>
                  <p:pic>
                    <p:nvPicPr>
                      <p:cNvPr id="0" name=""/>
                      <p:cNvPicPr/>
                      <p:nvPr/>
                    </p:nvPicPr>
                    <p:blipFill>
                      <a:blip r:embed="rId4"/>
                      <a:stretch>
                        <a:fillRect/>
                      </a:stretch>
                    </p:blipFill>
                    <p:spPr>
                      <a:xfrm>
                        <a:off x="1763688" y="1412776"/>
                        <a:ext cx="6264696" cy="527331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23</a:t>
            </a:fld>
            <a:endParaRPr lang="el-GR"/>
          </a:p>
        </p:txBody>
      </p:sp>
    </p:spTree>
    <p:extLst>
      <p:ext uri="{BB962C8B-B14F-4D97-AF65-F5344CB8AC3E}">
        <p14:creationId xmlns:p14="http://schemas.microsoft.com/office/powerpoint/2010/main" val="283681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85998"/>
            <a:ext cx="9144000" cy="822722"/>
          </a:xfrm>
          <a:solidFill>
            <a:schemeClr val="accent5">
              <a:lumMod val="40000"/>
              <a:lumOff val="60000"/>
            </a:schemeClr>
          </a:solidFill>
        </p:spPr>
        <p:txBody>
          <a:bodyPr>
            <a:noAutofit/>
          </a:bodyPr>
          <a:lstStyle/>
          <a:p>
            <a:r>
              <a:rPr lang="el-GR" sz="2800" b="1" dirty="0" smtClean="0"/>
              <a:t>Γενικός τύπος υπολογισμού της τάσης του ορθοστάτη και ειδική περίπτωση για δικτύωμα με οριζόντια πέλματα </a:t>
            </a:r>
            <a:endParaRPr lang="el-GR" sz="2800" b="1" dirty="0"/>
          </a:p>
        </p:txBody>
      </p:sp>
      <p:sp>
        <p:nvSpPr>
          <p:cNvPr id="10" name="Content Placeholder 2"/>
          <p:cNvSpPr>
            <a:spLocks noGrp="1"/>
          </p:cNvSpPr>
          <p:nvPr>
            <p:ph idx="1"/>
          </p:nvPr>
        </p:nvSpPr>
        <p:spPr>
          <a:xfrm>
            <a:off x="179512" y="980728"/>
            <a:ext cx="8964488" cy="576064"/>
          </a:xfrm>
        </p:spPr>
        <p:txBody>
          <a:bodyPr>
            <a:normAutofit/>
          </a:bodyPr>
          <a:lstStyle/>
          <a:p>
            <a:pPr marL="0" indent="0">
              <a:buNone/>
            </a:pPr>
            <a:r>
              <a:rPr lang="el-GR" sz="2400" dirty="0" smtClean="0"/>
              <a:t>Από την εξίσωση των προβολών για την ομόλογη δοκό: </a:t>
            </a:r>
            <a:endParaRPr lang="el-GR" sz="2400" dirty="0"/>
          </a:p>
          <a:p>
            <a:pPr marL="0" indent="0">
              <a:buNone/>
            </a:pPr>
            <a:endParaRPr lang="el-GR" sz="2400" u="sng" dirty="0" smtClean="0">
              <a:solidFill>
                <a:schemeClr val="accent6">
                  <a:lumMod val="75000"/>
                </a:schemeClr>
              </a:solidFill>
            </a:endParaRPr>
          </a:p>
        </p:txBody>
      </p:sp>
      <mc:AlternateContent xmlns:mc="http://schemas.openxmlformats.org/markup-compatibility/2006" xmlns:a14="http://schemas.microsoft.com/office/drawing/2010/main">
        <mc:Choice Requires="a14">
          <p:sp>
            <p:nvSpPr>
              <p:cNvPr id="22" name="TextBox 21"/>
              <p:cNvSpPr txBox="1"/>
              <p:nvPr/>
            </p:nvSpPr>
            <p:spPr>
              <a:xfrm>
                <a:off x="545050" y="1268760"/>
                <a:ext cx="7267310" cy="837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𝐹</m:t>
                                  </m:r>
                                </m:e>
                                <m:sub>
                                  <m:r>
                                    <a:rPr lang="en-US" sz="2000" b="0" i="1" smtClean="0">
                                      <a:latin typeface="Cambria Math"/>
                                    </a:rPr>
                                    <m:t>𝑦</m:t>
                                  </m:r>
                                </m:sub>
                              </m:sSub>
                              <m:r>
                                <a:rPr lang="en-US" sz="2000" b="0" i="1" smtClean="0">
                                  <a:latin typeface="Cambria Math"/>
                                </a:rPr>
                                <m:t>=0</m:t>
                              </m:r>
                              <m:r>
                                <a:rPr lang="en-US" sz="2000" b="0" i="1" smtClean="0">
                                  <a:latin typeface="Cambria Math"/>
                                  <a:ea typeface="Cambria Math"/>
                                </a:rPr>
                                <m:t>⇒</m:t>
                              </m:r>
                            </m:e>
                          </m:nary>
                          <m:r>
                            <a:rPr lang="en-US" sz="2000" b="0" i="1" smtClean="0">
                              <a:latin typeface="Cambria Math"/>
                            </a:rPr>
                            <m:t>𝐴</m:t>
                          </m:r>
                        </m:e>
                        <m:sub>
                          <m:r>
                            <a:rPr lang="en-US" sz="2000" b="0" i="1" smtClean="0">
                              <a:latin typeface="Cambria Math"/>
                            </a:rPr>
                            <m:t>𝑦</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3</m:t>
                          </m:r>
                        </m:sub>
                      </m:sSub>
                      <m:r>
                        <a:rPr lang="en-US" sz="2000" b="0" i="1" smtClean="0">
                          <a:latin typeface="Cambria Math"/>
                        </a:rPr>
                        <m:t>−</m:t>
                      </m:r>
                      <m:r>
                        <a:rPr lang="en-US" sz="2000" b="0" i="1" smtClean="0">
                          <a:latin typeface="Cambria Math"/>
                        </a:rPr>
                        <m:t>𝑉</m:t>
                      </m:r>
                      <m:r>
                        <a:rPr lang="en-US" sz="2000" b="0" i="1" smtClean="0">
                          <a:latin typeface="Cambria Math"/>
                        </a:rPr>
                        <m:t>+</m:t>
                      </m:r>
                      <m:r>
                        <a:rPr lang="en-US" sz="2000" b="0" i="1" smtClean="0">
                          <a:latin typeface="Cambria Math"/>
                        </a:rPr>
                        <m:t>𝑈</m:t>
                      </m:r>
                      <m:func>
                        <m:funcPr>
                          <m:ctrlPr>
                            <a:rPr lang="en-US" sz="2000" b="0" i="1" smtClean="0">
                              <a:latin typeface="Cambria Math"/>
                            </a:rPr>
                          </m:ctrlPr>
                        </m:funcPr>
                        <m:fName>
                          <m:r>
                            <m:rPr>
                              <m:sty m:val="p"/>
                            </m:rPr>
                            <a:rPr lang="en-US" sz="2000" b="0" i="0" smtClean="0">
                              <a:latin typeface="Cambria Math"/>
                            </a:rPr>
                            <m:t>sin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𝑢</m:t>
                              </m:r>
                            </m:sub>
                          </m:sSub>
                          <m:r>
                            <a:rPr lang="en-US" sz="2000" b="0" i="1" smtClean="0">
                              <a:latin typeface="Cambria Math"/>
                            </a:rPr>
                            <m:t>+</m:t>
                          </m:r>
                          <m:r>
                            <a:rPr lang="en-US" sz="2000" b="0" i="1" smtClean="0">
                              <a:latin typeface="Cambria Math"/>
                            </a:rPr>
                            <m:t>𝑂</m:t>
                          </m:r>
                          <m:func>
                            <m:funcPr>
                              <m:ctrlPr>
                                <a:rPr lang="en-US" sz="2000" b="0" i="1" smtClean="0">
                                  <a:latin typeface="Cambria Math"/>
                                </a:rPr>
                              </m:ctrlPr>
                            </m:funcPr>
                            <m:fName>
                              <m:r>
                                <m:rPr>
                                  <m:sty m:val="p"/>
                                </m:rPr>
                                <a:rPr lang="en-US" sz="2000" b="0" i="0" smtClean="0">
                                  <a:latin typeface="Cambria Math"/>
                                </a:rPr>
                                <m:t>sin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e>
                          </m:func>
                        </m:e>
                      </m:func>
                      <m:r>
                        <a:rPr lang="en-US" sz="2000" i="1" smtClean="0">
                          <a:latin typeface="Cambria Math"/>
                        </a:rPr>
                        <m:t>=</m:t>
                      </m:r>
                      <m:r>
                        <a:rPr lang="en-US" sz="2000" b="0" i="1" smtClean="0">
                          <a:latin typeface="Cambria Math"/>
                        </a:rPr>
                        <m:t>0</m:t>
                      </m:r>
                      <m:r>
                        <a:rPr lang="en-US" sz="2000" b="0" i="1" smtClean="0">
                          <a:latin typeface="Cambria Math"/>
                          <a:ea typeface="Cambria Math"/>
                        </a:rPr>
                        <m:t>⇒</m:t>
                      </m:r>
                    </m:oMath>
                  </m:oMathPara>
                </a14:m>
                <a:endParaRPr lang="el-GR"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45050" y="1268760"/>
                <a:ext cx="7267310" cy="837665"/>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123728" y="1916832"/>
                <a:ext cx="4370940" cy="720454"/>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r>
                        <a:rPr lang="en-US" sz="2000" b="0" i="1" smtClean="0">
                          <a:latin typeface="Cambria Math"/>
                        </a:rPr>
                        <m:t>𝑉</m:t>
                      </m:r>
                      <m:r>
                        <a:rPr lang="en-US" sz="2000" b="0" i="1" smtClean="0">
                          <a:latin typeface="Cambria Math"/>
                        </a:rPr>
                        <m:t>=+</m:t>
                      </m:r>
                      <m:r>
                        <a:rPr lang="en-US" sz="2000" b="0" i="1" smtClean="0">
                          <a:latin typeface="Cambria Math"/>
                        </a:rPr>
                        <m:t>𝑄</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den>
                      </m:f>
                      <m:func>
                        <m:funcPr>
                          <m:ctrlPr>
                            <a:rPr lang="en-US" sz="2000" b="0" i="1" smtClean="0">
                              <a:latin typeface="Cambria Math"/>
                            </a:rPr>
                          </m:ctrlPr>
                        </m:funcPr>
                        <m:fName>
                          <m:r>
                            <m:rPr>
                              <m:sty m:val="p"/>
                            </m:rPr>
                            <a:rPr lang="en-US" sz="2000" b="0" i="0" smtClean="0">
                              <a:latin typeface="Cambria Math"/>
                            </a:rPr>
                            <m:t>tan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𝑢</m:t>
                                  </m:r>
                                </m:sub>
                              </m:sSub>
                            </m:den>
                          </m:f>
                          <m:func>
                            <m:funcPr>
                              <m:ctrlPr>
                                <a:rPr lang="en-US" sz="2000" b="0" i="1" smtClean="0">
                                  <a:latin typeface="Cambria Math"/>
                                </a:rPr>
                              </m:ctrlPr>
                            </m:funcPr>
                            <m:fName>
                              <m:r>
                                <m:rPr>
                                  <m:sty m:val="p"/>
                                </m:rPr>
                                <a:rPr lang="en-US" sz="2000" b="0" i="0" smtClean="0">
                                  <a:latin typeface="Cambria Math"/>
                                </a:rPr>
                                <m:t>tan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𝑢</m:t>
                                  </m:r>
                                </m:sub>
                              </m:sSub>
                            </m:e>
                          </m:func>
                          <m:r>
                            <a:rPr lang="en-US" sz="2000" b="0" i="1" smtClean="0">
                              <a:latin typeface="Cambria Math"/>
                            </a:rPr>
                            <m:t>)</m:t>
                          </m:r>
                        </m:e>
                      </m:func>
                    </m:oMath>
                  </m:oMathPara>
                </a14:m>
                <a:endParaRPr lang="el-GR"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123728" y="1916832"/>
                <a:ext cx="4370940" cy="720454"/>
              </a:xfrm>
              <a:prstGeom prst="rect">
                <a:avLst/>
              </a:prstGeom>
              <a:blipFill rotWithShape="1">
                <a:blip r:embed="rId5"/>
                <a:stretch>
                  <a:fillRect/>
                </a:stretch>
              </a:blipFill>
              <a:ln w="25400">
                <a:solidFill>
                  <a:schemeClr val="accent5">
                    <a:lumMod val="50000"/>
                  </a:schemeClr>
                </a:solidFill>
              </a:ln>
            </p:spPr>
            <p:txBody>
              <a:bodyPr/>
              <a:lstStyle/>
              <a:p>
                <a:r>
                  <a:rPr lang="el-GR">
                    <a:noFill/>
                  </a:rPr>
                  <a:t> </a:t>
                </a:r>
              </a:p>
            </p:txBody>
          </p:sp>
        </mc:Fallback>
      </mc:AlternateContent>
      <p:sp>
        <p:nvSpPr>
          <p:cNvPr id="6" name="Content Placeholder 2"/>
          <p:cNvSpPr txBox="1">
            <a:spLocks/>
          </p:cNvSpPr>
          <p:nvPr/>
        </p:nvSpPr>
        <p:spPr>
          <a:xfrm>
            <a:off x="179512" y="2636912"/>
            <a:ext cx="896448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Επομένως, γενικά, για τον </a:t>
            </a:r>
            <a:r>
              <a:rPr lang="el-GR" sz="2400" dirty="0"/>
              <a:t>υ</a:t>
            </a:r>
            <a:r>
              <a:rPr lang="el-GR" sz="2400" dirty="0" smtClean="0"/>
              <a:t>πολογισμό  της τάσης των ορθοστατών ενός δικτυώματος ισχύει η σχέση:</a:t>
            </a:r>
          </a:p>
          <a:p>
            <a:pPr marL="0" indent="0">
              <a:buFont typeface="Arial" pitchFamily="34" charset="0"/>
              <a:buNone/>
            </a:pPr>
            <a:endParaRPr lang="el-GR" sz="2400" u="sng" dirty="0" smtClean="0">
              <a:solidFill>
                <a:schemeClr val="accent6">
                  <a:lumMod val="75000"/>
                </a:schemeClr>
              </a:solidFill>
            </a:endParaRPr>
          </a:p>
        </p:txBody>
      </p:sp>
      <mc:AlternateContent xmlns:mc="http://schemas.openxmlformats.org/markup-compatibility/2006" xmlns:a14="http://schemas.microsoft.com/office/drawing/2010/main">
        <mc:Choice Requires="a14">
          <p:sp>
            <p:nvSpPr>
              <p:cNvPr id="18" name="TextBox 17"/>
              <p:cNvSpPr txBox="1"/>
              <p:nvPr/>
            </p:nvSpPr>
            <p:spPr>
              <a:xfrm>
                <a:off x="2151299" y="3429000"/>
                <a:ext cx="4076885" cy="720454"/>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𝑉</m:t>
                      </m:r>
                      <m:r>
                        <a:rPr lang="en-US" sz="2000" b="0" i="1" smtClean="0">
                          <a:latin typeface="Cambria Math"/>
                        </a:rPr>
                        <m:t>=∓</m:t>
                      </m:r>
                      <m:r>
                        <a:rPr lang="en-US" sz="2000" b="0" i="1" smtClean="0">
                          <a:latin typeface="Cambria Math"/>
                        </a:rPr>
                        <m:t>𝑄</m:t>
                      </m:r>
                      <m:r>
                        <a:rPr lang="en-US" sz="2000" b="0" i="1" smtClean="0">
                          <a:latin typeface="Cambria Math"/>
                          <a:ea typeface="Cambria Math"/>
                        </a:rPr>
                        <m:t>±</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𝑜</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𝑜</m:t>
                              </m:r>
                            </m:sub>
                          </m:sSub>
                        </m:den>
                      </m:f>
                      <m:func>
                        <m:funcPr>
                          <m:ctrlPr>
                            <a:rPr lang="en-US" sz="2000" b="0" i="1" smtClean="0">
                              <a:latin typeface="Cambria Math"/>
                            </a:rPr>
                          </m:ctrlPr>
                        </m:funcPr>
                        <m:fName>
                          <m:r>
                            <m:rPr>
                              <m:sty m:val="p"/>
                            </m:rPr>
                            <a:rPr lang="en-US" sz="2000" b="0" i="0" smtClean="0">
                              <a:latin typeface="Cambria Math"/>
                            </a:rPr>
                            <m:t>tan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b="0" i="1" smtClean="0">
                                      <a:latin typeface="Cambria Math"/>
                                    </a:rPr>
                                  </m:ctrlPr>
                                </m:sSubPr>
                                <m:e>
                                  <m:r>
                                    <a:rPr lang="en-US" sz="2000" b="0" i="1" smtClean="0">
                                      <a:latin typeface="Cambria Math"/>
                                    </a:rPr>
                                    <m:t>h</m:t>
                                  </m:r>
                                </m:e>
                                <m:sub>
                                  <m:r>
                                    <a:rPr lang="en-US" sz="2000" b="0" i="1" smtClean="0">
                                      <a:latin typeface="Cambria Math"/>
                                    </a:rPr>
                                    <m:t>𝑢</m:t>
                                  </m:r>
                                </m:sub>
                              </m:sSub>
                            </m:den>
                          </m:f>
                          <m:func>
                            <m:funcPr>
                              <m:ctrlPr>
                                <a:rPr lang="en-US" sz="2000" b="0" i="1" smtClean="0">
                                  <a:latin typeface="Cambria Math"/>
                                </a:rPr>
                              </m:ctrlPr>
                            </m:funcPr>
                            <m:fName>
                              <m:r>
                                <m:rPr>
                                  <m:sty m:val="p"/>
                                </m:rPr>
                                <a:rPr lang="en-US" sz="2000" b="0" i="0" smtClean="0">
                                  <a:latin typeface="Cambria Math"/>
                                </a:rPr>
                                <m:t>tan</m:t>
                              </m:r>
                            </m:fName>
                            <m:e>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𝑢</m:t>
                                  </m:r>
                                </m:sub>
                              </m:sSub>
                            </m:e>
                          </m:func>
                          <m:r>
                            <a:rPr lang="en-US" sz="2000" b="0" i="1" smtClean="0">
                              <a:latin typeface="Cambria Math"/>
                            </a:rPr>
                            <m:t>)</m:t>
                          </m:r>
                        </m:e>
                      </m:func>
                    </m:oMath>
                  </m:oMathPara>
                </a14:m>
                <a:endParaRPr lang="el-GR"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151299" y="3429000"/>
                <a:ext cx="4076885" cy="720454"/>
              </a:xfrm>
              <a:prstGeom prst="rect">
                <a:avLst/>
              </a:prstGeom>
              <a:blipFill rotWithShape="1">
                <a:blip r:embed="rId6"/>
                <a:stretch>
                  <a:fillRect/>
                </a:stretch>
              </a:blipFill>
              <a:ln w="25400">
                <a:solidFill>
                  <a:schemeClr val="accent5">
                    <a:lumMod val="50000"/>
                  </a:schemeClr>
                </a:solidFill>
              </a:ln>
            </p:spPr>
            <p:txBody>
              <a:bodyPr/>
              <a:lstStyle/>
              <a:p>
                <a:r>
                  <a:rPr lang="el-GR">
                    <a:noFill/>
                  </a:rPr>
                  <a:t> </a:t>
                </a:r>
              </a:p>
            </p:txBody>
          </p:sp>
        </mc:Fallback>
      </mc:AlternateContent>
      <p:sp>
        <p:nvSpPr>
          <p:cNvPr id="17" name="Content Placeholder 2"/>
          <p:cNvSpPr txBox="1">
            <a:spLocks/>
          </p:cNvSpPr>
          <p:nvPr/>
        </p:nvSpPr>
        <p:spPr>
          <a:xfrm>
            <a:off x="179512" y="4149080"/>
            <a:ext cx="896448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με το </a:t>
            </a:r>
            <a:r>
              <a:rPr lang="el-GR" sz="2400" i="1" dirty="0" smtClean="0"/>
              <a:t>–</a:t>
            </a:r>
            <a:r>
              <a:rPr lang="en-US" sz="2400" i="1" dirty="0" smtClean="0"/>
              <a:t>Q</a:t>
            </a:r>
            <a:r>
              <a:rPr lang="el-GR" sz="2400" i="1" dirty="0" smtClean="0"/>
              <a:t> </a:t>
            </a:r>
            <a:r>
              <a:rPr lang="el-GR" sz="2400" dirty="0" smtClean="0"/>
              <a:t>να ισχύει για κατιούσες γειτονικές ράβδους και το </a:t>
            </a:r>
            <a:r>
              <a:rPr lang="en-US" sz="2400" i="1" dirty="0" smtClean="0"/>
              <a:t>+Q</a:t>
            </a:r>
            <a:r>
              <a:rPr lang="el-GR" sz="2400" i="1" dirty="0" smtClean="0"/>
              <a:t> </a:t>
            </a:r>
            <a:r>
              <a:rPr lang="el-GR" sz="2400" dirty="0" smtClean="0"/>
              <a:t>να ισχύει για ανιούσες γειτονικές ράβδους, αντίστοιχα.  </a:t>
            </a:r>
          </a:p>
          <a:p>
            <a:pPr marL="0" indent="0">
              <a:buFont typeface="Arial" pitchFamily="34" charset="0"/>
              <a:buNone/>
            </a:pPr>
            <a:endParaRPr lang="el-GR" sz="2400" u="sng" dirty="0" smtClean="0">
              <a:solidFill>
                <a:schemeClr val="accent6">
                  <a:lumMod val="75000"/>
                </a:schemeClr>
              </a:solidFill>
            </a:endParaRPr>
          </a:p>
        </p:txBody>
      </p:sp>
      <p:sp>
        <p:nvSpPr>
          <p:cNvPr id="15" name="Right Arrow 14" descr="Σχήμα βέλος."/>
          <p:cNvSpPr/>
          <p:nvPr/>
        </p:nvSpPr>
        <p:spPr>
          <a:xfrm>
            <a:off x="107504" y="5104608"/>
            <a:ext cx="281795" cy="268608"/>
          </a:xfrm>
          <a:prstGeom prst="rightArrow">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p:cNvSpPr txBox="1">
            <a:spLocks/>
          </p:cNvSpPr>
          <p:nvPr/>
        </p:nvSpPr>
        <p:spPr>
          <a:xfrm>
            <a:off x="440656" y="5013176"/>
            <a:ext cx="8667848"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την ειδική περίπτωση δικτυώματος με οριζόντια πέλματα γίνεται η απλοποίηση: </a:t>
            </a:r>
          </a:p>
          <a:p>
            <a:pPr marL="0" indent="0">
              <a:buFont typeface="Arial" pitchFamily="34" charset="0"/>
              <a:buNone/>
            </a:pPr>
            <a:endParaRPr lang="el-GR" sz="2400" u="sng" dirty="0" smtClean="0">
              <a:solidFill>
                <a:schemeClr val="accent6">
                  <a:lumMod val="75000"/>
                </a:schemeClr>
              </a:solidFill>
            </a:endParaRPr>
          </a:p>
        </p:txBody>
      </p:sp>
      <mc:AlternateContent xmlns:mc="http://schemas.openxmlformats.org/markup-compatibility/2006" xmlns:a14="http://schemas.microsoft.com/office/drawing/2010/main">
        <mc:Choice Requires="a14">
          <p:sp>
            <p:nvSpPr>
              <p:cNvPr id="21" name="TextBox 20"/>
              <p:cNvSpPr txBox="1"/>
              <p:nvPr/>
            </p:nvSpPr>
            <p:spPr>
              <a:xfrm>
                <a:off x="3419872" y="5333146"/>
                <a:ext cx="215546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𝑢</m:t>
                          </m:r>
                        </m:sub>
                      </m:sSub>
                      <m:r>
                        <a:rPr lang="en-US" sz="2000" b="0" i="1" smtClean="0">
                          <a:latin typeface="Cambria Math"/>
                        </a:rPr>
                        <m:t>=</m:t>
                      </m:r>
                      <m:sSub>
                        <m:sSubPr>
                          <m:ctrlPr>
                            <a:rPr lang="en-US" sz="2000" b="0" i="1" smtClean="0">
                              <a:latin typeface="Cambria Math"/>
                            </a:rPr>
                          </m:ctrlPr>
                        </m:sSubPr>
                        <m:e>
                          <m:r>
                            <a:rPr lang="el-GR" sz="2000" b="0" i="1" smtClean="0">
                              <a:latin typeface="Cambria Math"/>
                            </a:rPr>
                            <m:t>𝜑</m:t>
                          </m:r>
                        </m:e>
                        <m:sub>
                          <m:r>
                            <a:rPr lang="en-US" sz="2000" b="0" i="1" smtClean="0">
                              <a:latin typeface="Cambria Math"/>
                            </a:rPr>
                            <m:t>𝑜</m:t>
                          </m:r>
                        </m:sub>
                      </m:sSub>
                      <m:r>
                        <a:rPr lang="en-US" sz="2000" i="1" smtClean="0">
                          <a:latin typeface="Cambria Math"/>
                        </a:rPr>
                        <m:t>=</m:t>
                      </m:r>
                      <m:r>
                        <a:rPr lang="el-GR" sz="2000" b="0" i="1" smtClean="0">
                          <a:latin typeface="Cambria Math"/>
                        </a:rPr>
                        <m:t>𝜑</m:t>
                      </m:r>
                      <m:r>
                        <a:rPr lang="en-US" sz="2000" b="0" i="1" smtClean="0">
                          <a:latin typeface="Cambria Math"/>
                        </a:rPr>
                        <m:t>=0</m:t>
                      </m:r>
                    </m:oMath>
                  </m:oMathPara>
                </a14:m>
                <a:endParaRPr lang="el-GR"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419872" y="5333146"/>
                <a:ext cx="2155462" cy="400110"/>
              </a:xfrm>
              <a:prstGeom prst="rect">
                <a:avLst/>
              </a:prstGeom>
              <a:blipFill rotWithShape="1">
                <a:blip r:embed="rId7"/>
                <a:stretch>
                  <a:fillRect b="-7692"/>
                </a:stretch>
              </a:blipFill>
            </p:spPr>
            <p:txBody>
              <a:bodyPr/>
              <a:lstStyle/>
              <a:p>
                <a:r>
                  <a:rPr lang="el-GR">
                    <a:noFill/>
                  </a:rPr>
                  <a:t> </a:t>
                </a:r>
              </a:p>
            </p:txBody>
          </p:sp>
        </mc:Fallback>
      </mc:AlternateContent>
      <p:sp>
        <p:nvSpPr>
          <p:cNvPr id="13" name="Content Placeholder 2"/>
          <p:cNvSpPr txBox="1">
            <a:spLocks/>
          </p:cNvSpPr>
          <p:nvPr/>
        </p:nvSpPr>
        <p:spPr>
          <a:xfrm>
            <a:off x="434604" y="5877272"/>
            <a:ext cx="845787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Άρα, στην περίπτωση αυτή, ο τύπος υπολογισμού της τάσης των ορθοστατών γίνεται:</a:t>
            </a:r>
          </a:p>
          <a:p>
            <a:pPr marL="0" indent="0">
              <a:buFont typeface="Arial" pitchFamily="34" charset="0"/>
              <a:buNone/>
            </a:pPr>
            <a:endParaRPr lang="el-GR" sz="2400" u="sng" dirty="0" smtClean="0">
              <a:solidFill>
                <a:schemeClr val="accent6">
                  <a:lumMod val="75000"/>
                </a:schemeClr>
              </a:solidFill>
            </a:endParaRPr>
          </a:p>
        </p:txBody>
      </p:sp>
      <mc:AlternateContent xmlns:mc="http://schemas.openxmlformats.org/markup-compatibility/2006" xmlns:a14="http://schemas.microsoft.com/office/drawing/2010/main">
        <mc:Choice Requires="a14">
          <p:sp>
            <p:nvSpPr>
              <p:cNvPr id="19" name="TextBox 18"/>
              <p:cNvSpPr txBox="1"/>
              <p:nvPr/>
            </p:nvSpPr>
            <p:spPr>
              <a:xfrm>
                <a:off x="3655940" y="6413266"/>
                <a:ext cx="1118640" cy="400110"/>
              </a:xfrm>
              <a:prstGeom prst="rect">
                <a:avLst/>
              </a:prstGeom>
              <a:noFill/>
              <a:ln w="25400">
                <a:solidFill>
                  <a:schemeClr val="accent5">
                    <a:lumMod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𝑉</m:t>
                      </m:r>
                      <m:r>
                        <a:rPr lang="en-US" sz="2000" b="0" i="1" smtClean="0">
                          <a:latin typeface="Cambria Math"/>
                        </a:rPr>
                        <m:t>=∓</m:t>
                      </m:r>
                      <m:r>
                        <a:rPr lang="en-US" sz="2000" b="0" i="1" smtClean="0">
                          <a:latin typeface="Cambria Math"/>
                        </a:rPr>
                        <m:t>𝑄</m:t>
                      </m:r>
                    </m:oMath>
                  </m:oMathPara>
                </a14:m>
                <a:endParaRPr lang="el-GR"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655940" y="6413266"/>
                <a:ext cx="1118640" cy="400110"/>
              </a:xfrm>
              <a:prstGeom prst="rect">
                <a:avLst/>
              </a:prstGeom>
              <a:blipFill rotWithShape="1">
                <a:blip r:embed="rId8"/>
                <a:stretch>
                  <a:fillRect b="-4286"/>
                </a:stretch>
              </a:blipFill>
              <a:ln w="25400">
                <a:solidFill>
                  <a:schemeClr val="accent5">
                    <a:lumMod val="50000"/>
                  </a:schemeClr>
                </a:solidFill>
              </a:ln>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fld id="{E53BB423-234F-4104-8070-014A5F326CB9}" type="slidenum">
              <a:rPr lang="el-GR" smtClean="0"/>
              <a:t>24</a:t>
            </a:fld>
            <a:endParaRPr lang="el-GR"/>
          </a:p>
        </p:txBody>
      </p:sp>
    </p:spTree>
    <p:extLst>
      <p:ext uri="{BB962C8B-B14F-4D97-AF65-F5344CB8AC3E}">
        <p14:creationId xmlns:p14="http://schemas.microsoft.com/office/powerpoint/2010/main" val="4138752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a:t>Μέθοδος τομών </a:t>
            </a:r>
            <a:r>
              <a:rPr lang="en-US" sz="2800" b="1" dirty="0" smtClean="0"/>
              <a:t>Ritter</a:t>
            </a:r>
            <a:r>
              <a:rPr lang="el-GR" sz="2800" b="1" dirty="0" smtClean="0"/>
              <a:t> - εφαρμογή</a:t>
            </a:r>
            <a:endParaRPr lang="el-GR" sz="2800" b="1" dirty="0"/>
          </a:p>
        </p:txBody>
      </p:sp>
      <p:sp>
        <p:nvSpPr>
          <p:cNvPr id="6" name="Content Placeholder 2"/>
          <p:cNvSpPr>
            <a:spLocks noGrp="1"/>
          </p:cNvSpPr>
          <p:nvPr>
            <p:ph idx="1"/>
          </p:nvPr>
        </p:nvSpPr>
        <p:spPr>
          <a:xfrm>
            <a:off x="-36512" y="1556792"/>
            <a:ext cx="4464496" cy="648072"/>
          </a:xfrm>
        </p:spPr>
        <p:txBody>
          <a:bodyPr>
            <a:normAutofit/>
          </a:bodyPr>
          <a:lstStyle/>
          <a:p>
            <a:pPr marL="0" indent="0">
              <a:buNone/>
            </a:pPr>
            <a:r>
              <a:rPr lang="el-GR" sz="2400" b="1" u="sng" dirty="0" smtClean="0">
                <a:solidFill>
                  <a:schemeClr val="accent5">
                    <a:lumMod val="75000"/>
                  </a:schemeClr>
                </a:solidFill>
              </a:rPr>
              <a:t>Έστω το δικτύωμα του σχήματος:</a:t>
            </a:r>
            <a:endParaRPr lang="el-GR" sz="2400" b="1" dirty="0" smtClean="0">
              <a:solidFill>
                <a:schemeClr val="accent5">
                  <a:lumMod val="75000"/>
                </a:schemeClr>
              </a:solidFill>
            </a:endParaRPr>
          </a:p>
        </p:txBody>
      </p:sp>
      <p:graphicFrame>
        <p:nvGraphicFramePr>
          <p:cNvPr id="3" name="Object 2" descr="Εικόνα που περιγράφει τη διαδικασία εύρεσης των διαγραμμάτων τεμνουσών και ροπών ενός δικτυώματος με τη βοήθεια της ομόλογης αμφιέρειστης δοκού."/>
          <p:cNvGraphicFramePr>
            <a:graphicFrameLocks noChangeAspect="1"/>
          </p:cNvGraphicFramePr>
          <p:nvPr>
            <p:extLst>
              <p:ext uri="{D42A27DB-BD31-4B8C-83A1-F6EECF244321}">
                <p14:modId xmlns:p14="http://schemas.microsoft.com/office/powerpoint/2010/main" val="4282276155"/>
              </p:ext>
            </p:extLst>
          </p:nvPr>
        </p:nvGraphicFramePr>
        <p:xfrm>
          <a:off x="4139952" y="880406"/>
          <a:ext cx="4968552" cy="5957438"/>
        </p:xfrm>
        <a:graphic>
          <a:graphicData uri="http://schemas.openxmlformats.org/presentationml/2006/ole">
            <mc:AlternateContent xmlns:mc="http://schemas.openxmlformats.org/markup-compatibility/2006">
              <mc:Choice xmlns:v="urn:schemas-microsoft-com:vml" Requires="v">
                <p:oleObj spid="_x0000_s5293" name="Picture (32-bit)" r:id="rId3" imgW="1962000" imgH="2352600" progId="MetafileCompanion32.Picture.1">
                  <p:embed/>
                </p:oleObj>
              </mc:Choice>
              <mc:Fallback>
                <p:oleObj name="Picture (32-bit)" r:id="rId3" imgW="1962000" imgH="2352600" progId="MetafileCompanion32.Picture.1">
                  <p:embed/>
                  <p:pic>
                    <p:nvPicPr>
                      <p:cNvPr id="0" name=""/>
                      <p:cNvPicPr/>
                      <p:nvPr/>
                    </p:nvPicPr>
                    <p:blipFill>
                      <a:blip r:embed="rId4"/>
                      <a:stretch>
                        <a:fillRect/>
                      </a:stretch>
                    </p:blipFill>
                    <p:spPr>
                      <a:xfrm>
                        <a:off x="4139952" y="880406"/>
                        <a:ext cx="4968552" cy="5957438"/>
                      </a:xfrm>
                      <a:prstGeom prst="rect">
                        <a:avLst/>
                      </a:prstGeom>
                    </p:spPr>
                  </p:pic>
                </p:oleObj>
              </mc:Fallback>
            </mc:AlternateContent>
          </a:graphicData>
        </a:graphic>
      </p:graphicFrame>
      <p:sp>
        <p:nvSpPr>
          <p:cNvPr id="7" name="Content Placeholder 2"/>
          <p:cNvSpPr txBox="1">
            <a:spLocks/>
          </p:cNvSpPr>
          <p:nvPr/>
        </p:nvSpPr>
        <p:spPr>
          <a:xfrm>
            <a:off x="28778" y="2060848"/>
            <a:ext cx="3679126" cy="4680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Αρχικά, σχεδιάζεται η ισοδύναμη αμφιέρειστη δοκός με στηρίξεις και δυνάμεις ίδιες με εκείνες του δικτυώματος και στις ίδιες (κατακόρυφα) θέσεις. </a:t>
            </a:r>
          </a:p>
          <a:p>
            <a:r>
              <a:rPr lang="el-GR" sz="2400" dirty="0" smtClean="0"/>
              <a:t>Ακολούθως, σχεδιάζονται τα διαγράμματα </a:t>
            </a:r>
            <a:r>
              <a:rPr lang="en-US" sz="2400" dirty="0"/>
              <a:t>Q</a:t>
            </a:r>
            <a:r>
              <a:rPr lang="en-US" sz="2400" dirty="0" smtClean="0"/>
              <a:t> </a:t>
            </a:r>
            <a:r>
              <a:rPr lang="el-GR" sz="2400" dirty="0" smtClean="0"/>
              <a:t>και </a:t>
            </a:r>
            <a:r>
              <a:rPr lang="en-US" sz="2400" dirty="0"/>
              <a:t>M</a:t>
            </a:r>
            <a:r>
              <a:rPr lang="en-US" sz="2400" dirty="0" smtClean="0"/>
              <a:t> </a:t>
            </a:r>
            <a:r>
              <a:rPr lang="el-GR" sz="2400" dirty="0" smtClean="0"/>
              <a:t>για την ισοδύναμη </a:t>
            </a:r>
            <a:r>
              <a:rPr lang="el-GR" sz="2400" dirty="0" err="1" smtClean="0"/>
              <a:t>αμφιέρειστη</a:t>
            </a:r>
            <a:r>
              <a:rPr lang="el-GR" sz="2400" dirty="0" smtClean="0"/>
              <a:t> δοκό κατά τα γνωστά.</a:t>
            </a:r>
          </a:p>
          <a:p>
            <a:endParaRPr lang="el-GR" sz="2400" dirty="0" smtClean="0"/>
          </a:p>
        </p:txBody>
      </p:sp>
      <p:sp>
        <p:nvSpPr>
          <p:cNvPr id="2" name="Slide Number Placeholder 1"/>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2628840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a:t>Αρίθμηση φορτίων και ράβδων του δικτυώματος </a:t>
            </a:r>
            <a:r>
              <a:rPr lang="el-GR" sz="2800" b="1" dirty="0" smtClean="0"/>
              <a:t>(1)</a:t>
            </a:r>
            <a:endParaRPr lang="el-GR" sz="2800" dirty="0"/>
          </a:p>
        </p:txBody>
      </p:sp>
      <p:sp>
        <p:nvSpPr>
          <p:cNvPr id="8" name="Right Arrow 7" descr="Σχήμα βέλος."/>
          <p:cNvSpPr/>
          <p:nvPr/>
        </p:nvSpPr>
        <p:spPr>
          <a:xfrm>
            <a:off x="181818" y="1628800"/>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Content Placeholder 2"/>
          <p:cNvSpPr>
            <a:spLocks noGrp="1"/>
          </p:cNvSpPr>
          <p:nvPr>
            <p:ph idx="1"/>
          </p:nvPr>
        </p:nvSpPr>
        <p:spPr>
          <a:xfrm>
            <a:off x="457200" y="1484784"/>
            <a:ext cx="8579296" cy="1152128"/>
          </a:xfrm>
        </p:spPr>
        <p:txBody>
          <a:bodyPr>
            <a:normAutofit/>
          </a:bodyPr>
          <a:lstStyle/>
          <a:p>
            <a:pPr marL="0" indent="0">
              <a:buNone/>
            </a:pPr>
            <a:r>
              <a:rPr lang="el-GR" sz="2600" b="1" dirty="0" smtClean="0">
                <a:solidFill>
                  <a:schemeClr val="accent5">
                    <a:lumMod val="75000"/>
                  </a:schemeClr>
                </a:solidFill>
              </a:rPr>
              <a:t>Αρχικά πρέπει να γίνει η αρίθμηση των φορτίων και των ράβδων του δικτυώματος.</a:t>
            </a:r>
          </a:p>
        </p:txBody>
      </p:sp>
      <p:sp>
        <p:nvSpPr>
          <p:cNvPr id="10" name="Content Placeholder 2"/>
          <p:cNvSpPr txBox="1">
            <a:spLocks/>
          </p:cNvSpPr>
          <p:nvPr/>
        </p:nvSpPr>
        <p:spPr>
          <a:xfrm>
            <a:off x="611560" y="2492896"/>
            <a:ext cx="6768752"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u="sng" dirty="0" smtClean="0">
                <a:solidFill>
                  <a:schemeClr val="accent5">
                    <a:lumMod val="75000"/>
                  </a:schemeClr>
                </a:solidFill>
              </a:rPr>
              <a:t>ΣΥΜΒΟΛΙΣΜΟΙ: </a:t>
            </a:r>
            <a:r>
              <a:rPr lang="el-GR" sz="2400" b="1" dirty="0" smtClean="0">
                <a:solidFill>
                  <a:schemeClr val="accent5">
                    <a:lumMod val="75000"/>
                  </a:schemeClr>
                </a:solidFill>
              </a:rPr>
              <a:t> </a:t>
            </a:r>
            <a:endParaRPr lang="el-GR" sz="2400" b="1" dirty="0">
              <a:solidFill>
                <a:schemeClr val="accent5">
                  <a:lumMod val="75000"/>
                </a:schemeClr>
              </a:solidFill>
            </a:endParaRPr>
          </a:p>
          <a:p>
            <a:r>
              <a:rPr lang="el-GR" sz="2400" dirty="0" smtClean="0"/>
              <a:t>Άνω πέλμα: Ο (</a:t>
            </a:r>
            <a:r>
              <a:rPr lang="en-US" sz="2400" dirty="0" smtClean="0"/>
              <a:t>over)</a:t>
            </a:r>
            <a:r>
              <a:rPr lang="el-GR" sz="2400" dirty="0" smtClean="0"/>
              <a:t>.</a:t>
            </a:r>
          </a:p>
          <a:p>
            <a:r>
              <a:rPr lang="el-GR" sz="2400" dirty="0" smtClean="0"/>
              <a:t>Κάτω πέλμα: </a:t>
            </a:r>
            <a:r>
              <a:rPr lang="en-US" sz="2400" dirty="0" smtClean="0"/>
              <a:t>U</a:t>
            </a:r>
            <a:r>
              <a:rPr lang="el-GR" sz="2400" dirty="0" smtClean="0"/>
              <a:t> (</a:t>
            </a:r>
            <a:r>
              <a:rPr lang="en-US" sz="2400" dirty="0" smtClean="0"/>
              <a:t>under)</a:t>
            </a:r>
            <a:r>
              <a:rPr lang="el-GR" sz="2400" dirty="0" smtClean="0"/>
              <a:t>.</a:t>
            </a:r>
            <a:endParaRPr lang="en-US" sz="2400" dirty="0" smtClean="0"/>
          </a:p>
          <a:p>
            <a:r>
              <a:rPr lang="el-GR" sz="2400" dirty="0" smtClean="0"/>
              <a:t>Διαγώνιες ράβδοι: </a:t>
            </a:r>
            <a:r>
              <a:rPr lang="en-US" sz="2400" dirty="0" smtClean="0"/>
              <a:t>D (diagonal).</a:t>
            </a:r>
          </a:p>
          <a:p>
            <a:r>
              <a:rPr lang="el-GR" sz="2400" dirty="0" smtClean="0"/>
              <a:t>Ορθοστάτες</a:t>
            </a:r>
            <a:r>
              <a:rPr lang="en-US" sz="2400" dirty="0" smtClean="0"/>
              <a:t> (</a:t>
            </a:r>
            <a:r>
              <a:rPr lang="el-GR" sz="2400" dirty="0" smtClean="0"/>
              <a:t>εάν υπάρχουν): </a:t>
            </a:r>
            <a:r>
              <a:rPr lang="en-US" sz="2400" dirty="0" smtClean="0"/>
              <a:t>V (vertical).</a:t>
            </a:r>
            <a:endParaRPr lang="el-GR" sz="2400" dirty="0"/>
          </a:p>
          <a:p>
            <a:endParaRPr lang="el-GR" sz="2400" dirty="0" smtClean="0"/>
          </a:p>
          <a:p>
            <a:pPr marL="0" indent="0">
              <a:buNone/>
            </a:pPr>
            <a:endParaRPr lang="el-GR" sz="2400" dirty="0" smtClean="0"/>
          </a:p>
        </p:txBody>
      </p:sp>
      <p:sp>
        <p:nvSpPr>
          <p:cNvPr id="9" name="Right Arrow 8" descr="Σχήμα βέλος."/>
          <p:cNvSpPr/>
          <p:nvPr/>
        </p:nvSpPr>
        <p:spPr>
          <a:xfrm>
            <a:off x="181818" y="510460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p:cNvSpPr txBox="1">
            <a:spLocks/>
          </p:cNvSpPr>
          <p:nvPr/>
        </p:nvSpPr>
        <p:spPr>
          <a:xfrm>
            <a:off x="467544" y="5013176"/>
            <a:ext cx="8579296"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600" b="1" dirty="0" smtClean="0">
                <a:solidFill>
                  <a:schemeClr val="accent5">
                    <a:lumMod val="75000"/>
                  </a:schemeClr>
                </a:solidFill>
              </a:rPr>
              <a:t>Επίσης, τοποθετούνται συστήματα αναφοράς: </a:t>
            </a:r>
            <a:r>
              <a:rPr lang="el-GR" sz="2600" dirty="0" smtClean="0"/>
              <a:t>κάθε δύναμη </a:t>
            </a:r>
            <a:r>
              <a:rPr lang="en-US" sz="2600" dirty="0" smtClean="0"/>
              <a:t>P</a:t>
            </a:r>
            <a:r>
              <a:rPr lang="el-GR" sz="2600" baseline="-25000" dirty="0" smtClean="0"/>
              <a:t>2</a:t>
            </a:r>
            <a:r>
              <a:rPr lang="en-US" sz="2600" dirty="0"/>
              <a:t>, </a:t>
            </a:r>
            <a:r>
              <a:rPr lang="en-US" sz="2600" dirty="0" smtClean="0"/>
              <a:t>P</a:t>
            </a:r>
            <a:r>
              <a:rPr lang="en-US" sz="2600" baseline="-25000" dirty="0" smtClean="0"/>
              <a:t>3</a:t>
            </a:r>
            <a:r>
              <a:rPr lang="en-US" sz="2600" dirty="0"/>
              <a:t>, </a:t>
            </a:r>
            <a:r>
              <a:rPr lang="el-GR" sz="2600" dirty="0"/>
              <a:t>κ.λ.π. ασκείται </a:t>
            </a:r>
            <a:r>
              <a:rPr lang="el-GR" sz="2600" dirty="0" smtClean="0"/>
              <a:t>σε απόσταση </a:t>
            </a:r>
            <a:r>
              <a:rPr lang="en-US" sz="2600" dirty="0" smtClean="0"/>
              <a:t>x</a:t>
            </a:r>
            <a:r>
              <a:rPr lang="el-GR" sz="2600" baseline="-25000" dirty="0"/>
              <a:t>2</a:t>
            </a:r>
            <a:r>
              <a:rPr lang="en-US" sz="2600" dirty="0" smtClean="0"/>
              <a:t>, x</a:t>
            </a:r>
            <a:r>
              <a:rPr lang="en-US" sz="2600" baseline="-25000" dirty="0" smtClean="0"/>
              <a:t>3</a:t>
            </a:r>
            <a:r>
              <a:rPr lang="en-US" sz="2600" dirty="0" smtClean="0"/>
              <a:t>, </a:t>
            </a:r>
            <a:r>
              <a:rPr lang="el-GR" sz="2600" dirty="0" smtClean="0"/>
              <a:t>κ.λ.π. από την αρχή του συστήματος αναφοράς.</a:t>
            </a:r>
          </a:p>
        </p:txBody>
      </p:sp>
      <p:sp>
        <p:nvSpPr>
          <p:cNvPr id="2" name="Slide Number Placeholder 1"/>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4135869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Αρίθμηση φορτίων και ράβδων του δικτυώματος (2)</a:t>
            </a:r>
            <a:endParaRPr lang="el-GR" sz="2800" b="1" dirty="0"/>
          </a:p>
        </p:txBody>
      </p:sp>
      <p:graphicFrame>
        <p:nvGraphicFramePr>
          <p:cNvPr id="4" name="Object 3" descr="Εικόνα δικτυώματος με διαγώνιες ράβδους μόνο, με άνω και κάτω πέλμα όχι παράλληλα, με κατακόρυφες δυνάμεις να ασκούνται στους κόμβους του άνω πέλματος και με αριθμημένες τις ράβδους άνω και κάτω πέλματος και τις διαγώνιες ράβδους."/>
          <p:cNvGraphicFramePr>
            <a:graphicFrameLocks noChangeAspect="1"/>
          </p:cNvGraphicFramePr>
          <p:nvPr>
            <p:extLst>
              <p:ext uri="{D42A27DB-BD31-4B8C-83A1-F6EECF244321}">
                <p14:modId xmlns:p14="http://schemas.microsoft.com/office/powerpoint/2010/main" val="2591777605"/>
              </p:ext>
            </p:extLst>
          </p:nvPr>
        </p:nvGraphicFramePr>
        <p:xfrm>
          <a:off x="467544" y="1340768"/>
          <a:ext cx="8132520" cy="4270502"/>
        </p:xfrm>
        <a:graphic>
          <a:graphicData uri="http://schemas.openxmlformats.org/presentationml/2006/ole">
            <mc:AlternateContent xmlns:mc="http://schemas.openxmlformats.org/markup-compatibility/2006">
              <mc:Choice xmlns:v="urn:schemas-microsoft-com:vml" Requires="v">
                <p:oleObj spid="_x0000_s27773" name="Picture (32-bit)" r:id="rId3" imgW="2085840" imgH="1095480" progId="MetafileCompanion32.Picture.1">
                  <p:embed/>
                </p:oleObj>
              </mc:Choice>
              <mc:Fallback>
                <p:oleObj name="Picture (32-bit)" r:id="rId3" imgW="2085840" imgH="1095480" progId="MetafileCompanion32.Picture.1">
                  <p:embed/>
                  <p:pic>
                    <p:nvPicPr>
                      <p:cNvPr id="0" name=""/>
                      <p:cNvPicPr/>
                      <p:nvPr/>
                    </p:nvPicPr>
                    <p:blipFill>
                      <a:blip r:embed="rId4"/>
                      <a:stretch>
                        <a:fillRect/>
                      </a:stretch>
                    </p:blipFill>
                    <p:spPr>
                      <a:xfrm>
                        <a:off x="467544" y="1340768"/>
                        <a:ext cx="8132520" cy="4270502"/>
                      </a:xfrm>
                      <a:prstGeom prst="rect">
                        <a:avLst/>
                      </a:prstGeom>
                    </p:spPr>
                  </p:pic>
                </p:oleObj>
              </mc:Fallback>
            </mc:AlternateContent>
          </a:graphicData>
        </a:graphic>
      </p:graphicFrame>
      <p:sp>
        <p:nvSpPr>
          <p:cNvPr id="7" name="Content Placeholder 2"/>
          <p:cNvSpPr txBox="1">
            <a:spLocks/>
          </p:cNvSpPr>
          <p:nvPr/>
        </p:nvSpPr>
        <p:spPr>
          <a:xfrm>
            <a:off x="107504" y="5733256"/>
            <a:ext cx="8928992"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b="1" dirty="0" smtClean="0">
                <a:solidFill>
                  <a:schemeClr val="accent5">
                    <a:lumMod val="75000"/>
                  </a:schemeClr>
                </a:solidFill>
              </a:rPr>
              <a:t> </a:t>
            </a:r>
            <a:r>
              <a:rPr lang="el-GR" sz="2400" dirty="0" smtClean="0"/>
              <a:t>Το υπό μελέτη δικτύωμα έχει μόνο διαγώνιες ράβδους πλήρωσης και τα πέλματά του δεν είναι παράλληλα. </a:t>
            </a: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1058309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Τομή </a:t>
            </a:r>
            <a:r>
              <a:rPr lang="en-US" sz="2800" b="1" dirty="0" smtClean="0"/>
              <a:t>Ritter </a:t>
            </a:r>
            <a:r>
              <a:rPr lang="el-GR" sz="2800" b="1" dirty="0" smtClean="0"/>
              <a:t>στο δικτύωμα (1)</a:t>
            </a:r>
            <a:endParaRPr lang="el-GR" sz="2800" b="1" dirty="0"/>
          </a:p>
        </p:txBody>
      </p:sp>
      <p:sp>
        <p:nvSpPr>
          <p:cNvPr id="6" name="Right Arrow 5" descr="Σχήμα βέλος."/>
          <p:cNvSpPr/>
          <p:nvPr/>
        </p:nvSpPr>
        <p:spPr>
          <a:xfrm>
            <a:off x="181818" y="1052736"/>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Content Placeholder 2"/>
          <p:cNvSpPr txBox="1">
            <a:spLocks/>
          </p:cNvSpPr>
          <p:nvPr/>
        </p:nvSpPr>
        <p:spPr>
          <a:xfrm>
            <a:off x="611560" y="980728"/>
            <a:ext cx="8496944" cy="5760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να ξεκινήσει η διαδικασία υπολογισμού των τάσεων των ράβδων του δικτυώματος, γίνεται σε κάποια θέση μια τομή, η λεγόμενη </a:t>
            </a:r>
            <a:r>
              <a:rPr lang="el-GR" sz="2400" b="1" dirty="0" smtClean="0">
                <a:solidFill>
                  <a:schemeClr val="accent5">
                    <a:lumMod val="75000"/>
                  </a:schemeClr>
                </a:solidFill>
              </a:rPr>
              <a:t>τομή </a:t>
            </a:r>
            <a:r>
              <a:rPr lang="en-US" sz="2400" b="1" dirty="0" smtClean="0">
                <a:solidFill>
                  <a:schemeClr val="accent5">
                    <a:lumMod val="75000"/>
                  </a:schemeClr>
                </a:solidFill>
              </a:rPr>
              <a:t>Ritter</a:t>
            </a:r>
            <a:r>
              <a:rPr lang="en-US" sz="2400" dirty="0" smtClean="0"/>
              <a:t>.</a:t>
            </a:r>
            <a:endParaRPr lang="el-GR" sz="2400" dirty="0" smtClean="0"/>
          </a:p>
          <a:p>
            <a:pPr marL="0" indent="0">
              <a:buFont typeface="Arial" pitchFamily="34" charset="0"/>
              <a:buNone/>
            </a:pPr>
            <a:endParaRPr lang="el-GR" sz="2400" dirty="0" smtClean="0"/>
          </a:p>
          <a:p>
            <a:pPr marL="0" indent="0">
              <a:buFont typeface="Arial" pitchFamily="34" charset="0"/>
              <a:buNone/>
            </a:pPr>
            <a:r>
              <a:rPr lang="el-GR" sz="2400" b="1" u="sng" dirty="0" smtClean="0">
                <a:solidFill>
                  <a:schemeClr val="accent5">
                    <a:lumMod val="75000"/>
                  </a:schemeClr>
                </a:solidFill>
              </a:rPr>
              <a:t>ΣΗΜΕΙΩΣΗ:</a:t>
            </a:r>
            <a:r>
              <a:rPr lang="el-GR" sz="2400" b="1" dirty="0" smtClean="0">
                <a:solidFill>
                  <a:schemeClr val="accent5">
                    <a:lumMod val="75000"/>
                  </a:schemeClr>
                </a:solidFill>
              </a:rPr>
              <a:t> </a:t>
            </a:r>
          </a:p>
          <a:p>
            <a:r>
              <a:rPr lang="el-GR" sz="2400" dirty="0"/>
              <a:t>Κ</a:t>
            </a:r>
            <a:r>
              <a:rPr lang="el-GR" sz="2400" dirty="0" smtClean="0"/>
              <a:t>άθε τομή τέμνει τρεις ράβδους κάθε φορά.</a:t>
            </a:r>
          </a:p>
          <a:p>
            <a:r>
              <a:rPr lang="el-GR" sz="2400" dirty="0"/>
              <a:t>Κ</a:t>
            </a:r>
            <a:r>
              <a:rPr lang="el-GR" sz="2400" dirty="0" smtClean="0"/>
              <a:t>άθε τομή χωρίζει το δικτύωμα σε δύο τμήματα. </a:t>
            </a:r>
          </a:p>
          <a:p>
            <a:r>
              <a:rPr lang="el-GR" sz="2400" dirty="0" smtClean="0"/>
              <a:t>Μετά από την τομή, για την αποκατάσταση της ισορροπίας τοποθετούνται οι τάσεις των τεμνόμενων ράβδων στα δύο τμήματα του δικτυώματος.</a:t>
            </a:r>
          </a:p>
          <a:p>
            <a:r>
              <a:rPr lang="el-GR" sz="2400" dirty="0" smtClean="0"/>
              <a:t>Εφαρμόζοντας τις γνωστές συνθήκες ισορροπίας στο ένα από τα δύο ξεχωριστά τμήματα του δικτυώματος, μπορούν να προσδιοριστούν αμέσως οι τάσεις των τριών ράβδων, χωρίς να προηγηθεί ο υπολογισμός των τάσεων άλλων ράβδων.  </a:t>
            </a:r>
          </a:p>
          <a:p>
            <a:endParaRPr lang="el-GR" sz="2400" dirty="0" smtClean="0"/>
          </a:p>
          <a:p>
            <a:pPr marL="0" indent="0">
              <a:buFont typeface="Arial" pitchFamily="34" charset="0"/>
              <a:buNone/>
            </a:pP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258061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a:t>Τομή </a:t>
            </a:r>
            <a:r>
              <a:rPr lang="en-US" sz="2800" b="1" dirty="0"/>
              <a:t>Ritter </a:t>
            </a:r>
            <a:r>
              <a:rPr lang="el-GR" sz="2800" b="1" dirty="0"/>
              <a:t>στο δικτύωμα </a:t>
            </a:r>
            <a:r>
              <a:rPr lang="el-GR" sz="2800" b="1" dirty="0" smtClean="0"/>
              <a:t>(2)</a:t>
            </a:r>
            <a:endParaRPr lang="el-GR" sz="2800" b="1" dirty="0"/>
          </a:p>
        </p:txBody>
      </p:sp>
      <p:graphicFrame>
        <p:nvGraphicFramePr>
          <p:cNvPr id="5" name="Object 4" descr="Εικόνα που περιγράφει τη διαδικασία τομής Ritter στο δικτύωμα και τη μεταφορά των σημείων Ritter και των δυνάμεων στην ομόλογη αμφιέρειστη δοκό."/>
          <p:cNvGraphicFramePr>
            <a:graphicFrameLocks noChangeAspect="1"/>
          </p:cNvGraphicFramePr>
          <p:nvPr>
            <p:extLst>
              <p:ext uri="{D42A27DB-BD31-4B8C-83A1-F6EECF244321}">
                <p14:modId xmlns:p14="http://schemas.microsoft.com/office/powerpoint/2010/main" val="3033080254"/>
              </p:ext>
            </p:extLst>
          </p:nvPr>
        </p:nvGraphicFramePr>
        <p:xfrm>
          <a:off x="72008" y="992144"/>
          <a:ext cx="8964488" cy="5533200"/>
        </p:xfrm>
        <a:graphic>
          <a:graphicData uri="http://schemas.openxmlformats.org/presentationml/2006/ole">
            <mc:AlternateContent xmlns:mc="http://schemas.openxmlformats.org/markup-compatibility/2006">
              <mc:Choice xmlns:v="urn:schemas-microsoft-com:vml" Requires="v">
                <p:oleObj spid="_x0000_s6304" name="Picture (32-bit)" r:id="rId4" imgW="6353280" imgH="3171960" progId="MetafileCompanion32.Picture.1">
                  <p:embed/>
                </p:oleObj>
              </mc:Choice>
              <mc:Fallback>
                <p:oleObj name="Picture (32-bit)" r:id="rId4" imgW="6353280" imgH="3171960" progId="MetafileCompanion32.Picture.1">
                  <p:embed/>
                  <p:pic>
                    <p:nvPicPr>
                      <p:cNvPr id="0" name=""/>
                      <p:cNvPicPr/>
                      <p:nvPr/>
                    </p:nvPicPr>
                    <p:blipFill>
                      <a:blip r:embed="rId5"/>
                      <a:stretch>
                        <a:fillRect/>
                      </a:stretch>
                    </p:blipFill>
                    <p:spPr>
                      <a:xfrm>
                        <a:off x="72008" y="992144"/>
                        <a:ext cx="8964488" cy="5533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2244983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Υπολογισμός τάσης ράβδου </a:t>
            </a:r>
            <a:r>
              <a:rPr lang="en-US" sz="2800" b="1" dirty="0" smtClean="0"/>
              <a:t>U (1)</a:t>
            </a:r>
            <a:endParaRPr lang="el-GR" sz="2800" b="1" dirty="0"/>
          </a:p>
        </p:txBody>
      </p:sp>
      <p:sp>
        <p:nvSpPr>
          <p:cNvPr id="4" name="Content Placeholder 2"/>
          <p:cNvSpPr txBox="1">
            <a:spLocks/>
          </p:cNvSpPr>
          <p:nvPr/>
        </p:nvSpPr>
        <p:spPr>
          <a:xfrm>
            <a:off x="107504" y="1124744"/>
            <a:ext cx="9036496" cy="33123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Υπολογισμός τάσης ράβδου </a:t>
            </a:r>
            <a:r>
              <a:rPr lang="en-US" sz="2400" b="1" u="sng" dirty="0" smtClean="0">
                <a:solidFill>
                  <a:schemeClr val="accent5">
                    <a:lumMod val="75000"/>
                  </a:schemeClr>
                </a:solidFill>
              </a:rPr>
              <a:t>U</a:t>
            </a:r>
            <a:r>
              <a:rPr lang="el-GR" sz="2400" b="1" u="sng" dirty="0" smtClean="0">
                <a:solidFill>
                  <a:schemeClr val="accent5">
                    <a:lumMod val="75000"/>
                  </a:schemeClr>
                </a:solidFill>
              </a:rPr>
              <a:t>: </a:t>
            </a:r>
            <a:endParaRPr lang="en-US" sz="2400" b="1" u="sng" dirty="0" smtClean="0">
              <a:solidFill>
                <a:schemeClr val="accent5">
                  <a:lumMod val="75000"/>
                </a:schemeClr>
              </a:solidFill>
            </a:endParaRPr>
          </a:p>
          <a:p>
            <a:pPr marL="0" indent="0">
              <a:buFont typeface="Arial" pitchFamily="34" charset="0"/>
              <a:buNone/>
            </a:pPr>
            <a:r>
              <a:rPr lang="el-GR" sz="2400" dirty="0" smtClean="0"/>
              <a:t>Για τον υπολογισμό εφαρμόζεται στο αριστερό τμήμα του δικτυώματος η εξίσωση μηδενισμού των ροπών ως προς το </a:t>
            </a:r>
            <a:r>
              <a:rPr lang="el-GR" sz="2400" b="1" dirty="0" smtClean="0">
                <a:solidFill>
                  <a:schemeClr val="accent5">
                    <a:lumMod val="75000"/>
                  </a:schemeClr>
                </a:solidFill>
              </a:rPr>
              <a:t>σημείο </a:t>
            </a:r>
            <a:r>
              <a:rPr lang="en-US" sz="2400" b="1" dirty="0" smtClean="0">
                <a:solidFill>
                  <a:schemeClr val="accent5">
                    <a:lumMod val="75000"/>
                  </a:schemeClr>
                </a:solidFill>
              </a:rPr>
              <a:t>u</a:t>
            </a:r>
            <a:r>
              <a:rPr lang="el-GR" sz="2400" dirty="0" smtClean="0"/>
              <a:t>, που είναι το σημείο τομής των ράβδων </a:t>
            </a:r>
            <a:r>
              <a:rPr lang="en-US" sz="2400" dirty="0" smtClean="0"/>
              <a:t>O </a:t>
            </a:r>
            <a:r>
              <a:rPr lang="el-GR" sz="2400" dirty="0" smtClean="0"/>
              <a:t>και </a:t>
            </a:r>
            <a:r>
              <a:rPr lang="en-US" sz="2400" dirty="0" smtClean="0"/>
              <a:t>D. </a:t>
            </a:r>
            <a:r>
              <a:rPr lang="el-GR" sz="2400" dirty="0" smtClean="0"/>
              <a:t>Το χαρακτηριστικό αυτό σημείο ονομάζεται </a:t>
            </a:r>
            <a:r>
              <a:rPr lang="el-GR" sz="2400" b="1" dirty="0" smtClean="0">
                <a:solidFill>
                  <a:schemeClr val="accent5">
                    <a:lumMod val="75000"/>
                  </a:schemeClr>
                </a:solidFill>
              </a:rPr>
              <a:t>σημείο </a:t>
            </a:r>
            <a:r>
              <a:rPr lang="en-US" sz="2400" b="1" dirty="0" smtClean="0">
                <a:solidFill>
                  <a:schemeClr val="accent5">
                    <a:lumMod val="75000"/>
                  </a:schemeClr>
                </a:solidFill>
              </a:rPr>
              <a:t>Ritter </a:t>
            </a:r>
            <a:r>
              <a:rPr lang="el-GR" sz="2400" b="1" dirty="0" smtClean="0">
                <a:solidFill>
                  <a:schemeClr val="accent5">
                    <a:lumMod val="75000"/>
                  </a:schemeClr>
                </a:solidFill>
              </a:rPr>
              <a:t>(</a:t>
            </a:r>
            <a:r>
              <a:rPr lang="en-US" sz="2400" b="1" dirty="0" smtClean="0">
                <a:solidFill>
                  <a:schemeClr val="accent5">
                    <a:lumMod val="75000"/>
                  </a:schemeClr>
                </a:solidFill>
              </a:rPr>
              <a:t>u</a:t>
            </a:r>
            <a:r>
              <a:rPr lang="el-GR" sz="2400" b="1" dirty="0" smtClean="0">
                <a:solidFill>
                  <a:schemeClr val="accent5">
                    <a:lumMod val="75000"/>
                  </a:schemeClr>
                </a:solidFill>
              </a:rPr>
              <a:t>)</a:t>
            </a:r>
            <a:r>
              <a:rPr lang="en-US" sz="2400" b="1" dirty="0" smtClean="0">
                <a:solidFill>
                  <a:schemeClr val="accent5">
                    <a:lumMod val="75000"/>
                  </a:schemeClr>
                </a:solidFill>
              </a:rPr>
              <a:t> </a:t>
            </a:r>
            <a:r>
              <a:rPr lang="el-GR" sz="2400" b="1" dirty="0" smtClean="0">
                <a:solidFill>
                  <a:schemeClr val="accent5">
                    <a:lumMod val="75000"/>
                  </a:schemeClr>
                </a:solidFill>
              </a:rPr>
              <a:t>της </a:t>
            </a:r>
            <a:r>
              <a:rPr lang="en-US" sz="2400" b="1" dirty="0" smtClean="0">
                <a:solidFill>
                  <a:schemeClr val="accent5">
                    <a:lumMod val="75000"/>
                  </a:schemeClr>
                </a:solidFill>
              </a:rPr>
              <a:t>U</a:t>
            </a:r>
            <a:r>
              <a:rPr lang="en-US" sz="2400" dirty="0" smtClean="0"/>
              <a:t>.  </a:t>
            </a:r>
          </a:p>
          <a:p>
            <a:pPr marL="0" indent="0">
              <a:buFont typeface="Arial" pitchFamily="34" charset="0"/>
              <a:buNone/>
            </a:pPr>
            <a:endParaRPr lang="en-US" sz="2400" dirty="0">
              <a:solidFill>
                <a:schemeClr val="accent6">
                  <a:lumMod val="75000"/>
                </a:schemeClr>
              </a:solidFill>
            </a:endParaRPr>
          </a:p>
          <a:p>
            <a:pPr marL="0" indent="0">
              <a:buFont typeface="Arial" pitchFamily="34" charset="0"/>
              <a:buNone/>
            </a:pPr>
            <a:r>
              <a:rPr lang="el-GR" sz="2400" dirty="0" smtClean="0"/>
              <a:t>Η εξίσωση μηδενισμού των ροπών </a:t>
            </a:r>
            <a:r>
              <a:rPr lang="el-GR" sz="2400" b="1" dirty="0" smtClean="0">
                <a:solidFill>
                  <a:schemeClr val="accent5">
                    <a:lumMod val="75000"/>
                  </a:schemeClr>
                </a:solidFill>
              </a:rPr>
              <a:t>εφαρμόζεται για την ισοδύναμη δοκό</a:t>
            </a:r>
            <a:r>
              <a:rPr lang="el-GR" sz="2400" dirty="0" smtClean="0"/>
              <a:t>, αφού σημειωθεί το σημείο </a:t>
            </a:r>
            <a:r>
              <a:rPr lang="en-US" sz="2400" dirty="0" smtClean="0"/>
              <a:t>u </a:t>
            </a:r>
            <a:r>
              <a:rPr lang="el-GR" sz="2400" dirty="0" smtClean="0"/>
              <a:t>πάνω σε αυτή, όπως φαίνεται και στο αντίστοιχο σχήμα.</a:t>
            </a:r>
          </a:p>
          <a:p>
            <a:pPr marL="0" indent="0">
              <a:buFont typeface="Arial" pitchFamily="34" charset="0"/>
              <a:buNone/>
            </a:pPr>
            <a:endParaRPr lang="el-GR" sz="2400" dirty="0"/>
          </a:p>
        </p:txBody>
      </p:sp>
      <p:graphicFrame>
        <p:nvGraphicFramePr>
          <p:cNvPr id="10" name="Object 9" descr="Εικόνα που δείχνει τη θετική φορά της ροπής προς τα δεξιά."/>
          <p:cNvGraphicFramePr>
            <a:graphicFrameLocks noChangeAspect="1"/>
          </p:cNvGraphicFramePr>
          <p:nvPr>
            <p:extLst>
              <p:ext uri="{D42A27DB-BD31-4B8C-83A1-F6EECF244321}">
                <p14:modId xmlns:p14="http://schemas.microsoft.com/office/powerpoint/2010/main" val="1448401643"/>
              </p:ext>
            </p:extLst>
          </p:nvPr>
        </p:nvGraphicFramePr>
        <p:xfrm>
          <a:off x="259706" y="4725144"/>
          <a:ext cx="423862" cy="671513"/>
        </p:xfrm>
        <a:graphic>
          <a:graphicData uri="http://schemas.openxmlformats.org/presentationml/2006/ole">
            <mc:AlternateContent xmlns:mc="http://schemas.openxmlformats.org/markup-compatibility/2006">
              <mc:Choice xmlns:v="urn:schemas-microsoft-com:vml" Requires="v">
                <p:oleObj spid="_x0000_s28826" name="Picture (32-bit)" r:id="rId3" imgW="847800" imgH="1343160" progId="MetafileCompanion32.Picture.1">
                  <p:embed/>
                </p:oleObj>
              </mc:Choice>
              <mc:Fallback>
                <p:oleObj name="Picture (32-bit)" r:id="rId3" imgW="847800" imgH="1343160" progId="MetafileCompanion32.Picture.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06" y="4725144"/>
                        <a:ext cx="42386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1"/>
              <p:cNvSpPr txBox="1"/>
              <p:nvPr/>
            </p:nvSpPr>
            <p:spPr>
              <a:xfrm>
                <a:off x="611560" y="4653136"/>
                <a:ext cx="7726731" cy="837665"/>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𝑢</m:t>
                              </m:r>
                            </m:sub>
                          </m:sSub>
                        </m:e>
                      </m:nary>
                      <m:r>
                        <a:rPr lang="en-US" sz="2000" i="1" smtClean="0">
                          <a:latin typeface="Cambria Math"/>
                        </a:rPr>
                        <m:t>=</m:t>
                      </m:r>
                      <m:r>
                        <a:rPr lang="en-US" sz="2000" b="0" i="1" smtClean="0">
                          <a:latin typeface="Cambria Math"/>
                        </a:rPr>
                        <m:t>0</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𝐴</m:t>
                          </m:r>
                        </m:e>
                        <m:sub>
                          <m:r>
                            <a:rPr lang="en-US" sz="2000" b="0" i="1" smtClean="0">
                              <a:latin typeface="Cambria Math"/>
                              <a:ea typeface="Cambria Math"/>
                            </a:rPr>
                            <m:t>𝑦</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𝑢</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𝑃</m:t>
                          </m:r>
                        </m:e>
                        <m:sub>
                          <m:r>
                            <a:rPr lang="el-GR" sz="2000" b="0" i="1" smtClean="0">
                              <a:latin typeface="Cambria Math"/>
                              <a:ea typeface="Cambria Math"/>
                            </a:rPr>
                            <m:t>1</m:t>
                          </m:r>
                        </m:sub>
                      </m:sSub>
                      <m:d>
                        <m:dPr>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𝑢</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l-GR" sz="2000" b="0" i="1" smtClean="0">
                                  <a:latin typeface="Cambria Math"/>
                                  <a:ea typeface="Cambria Math"/>
                                </a:rPr>
                                <m:t>1</m:t>
                              </m:r>
                            </m:sub>
                          </m:sSub>
                        </m:e>
                      </m:d>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𝑃</m:t>
                          </m:r>
                        </m:e>
                        <m:sub>
                          <m:r>
                            <a:rPr lang="el-GR" sz="2000" b="0" i="1" smtClean="0">
                              <a:latin typeface="Cambria Math"/>
                              <a:ea typeface="Cambria Math"/>
                            </a:rPr>
                            <m:t>2</m:t>
                          </m:r>
                        </m:sub>
                      </m:sSub>
                      <m:d>
                        <m:dPr>
                          <m:ctrlPr>
                            <a:rPr lang="en-US" sz="2000" b="0" i="1" smtClean="0">
                              <a:latin typeface="Cambria Math"/>
                              <a:ea typeface="Cambria Math"/>
                            </a:rPr>
                          </m:ctrlPr>
                        </m:dPr>
                        <m:e>
                          <m:sSub>
                            <m:sSubPr>
                              <m:ctrlPr>
                                <a:rPr lang="en-US" sz="2000" b="0" i="1" smtClean="0">
                                  <a:latin typeface="Cambria Math"/>
                                  <a:ea typeface="Cambria Math"/>
                                </a:rPr>
                              </m:ctrlPr>
                            </m:sSubPr>
                            <m:e>
                              <m:r>
                                <a:rPr lang="en-US" sz="2000" b="0" i="1" smtClean="0">
                                  <a:latin typeface="Cambria Math"/>
                                  <a:ea typeface="Cambria Math"/>
                                </a:rPr>
                                <m:t>𝑥</m:t>
                              </m:r>
                            </m:e>
                            <m:sub>
                              <m:r>
                                <a:rPr lang="en-US" sz="2000" b="0" i="1" smtClean="0">
                                  <a:latin typeface="Cambria Math"/>
                                  <a:ea typeface="Cambria Math"/>
                                </a:rPr>
                                <m:t>𝑢</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𝑥</m:t>
                              </m:r>
                            </m:e>
                            <m:sub>
                              <m:r>
                                <a:rPr lang="el-GR" sz="2000" b="0" i="1" smtClean="0">
                                  <a:latin typeface="Cambria Math"/>
                                  <a:ea typeface="Cambria Math"/>
                                </a:rPr>
                                <m:t>2</m:t>
                              </m:r>
                            </m:sub>
                          </m:sSub>
                        </m:e>
                      </m:d>
                      <m:r>
                        <a:rPr lang="en-US" sz="2000" b="0" i="1" smtClean="0">
                          <a:latin typeface="Cambria Math"/>
                          <a:ea typeface="Cambria Math"/>
                        </a:rPr>
                        <m:t>−</m:t>
                      </m:r>
                      <m:r>
                        <a:rPr lang="en-US" sz="2000" b="0" i="1" smtClean="0">
                          <a:latin typeface="Cambria Math"/>
                          <a:ea typeface="Cambria Math"/>
                        </a:rPr>
                        <m:t>𝑈</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𝑟</m:t>
                          </m:r>
                        </m:e>
                        <m:sub>
                          <m:r>
                            <a:rPr lang="en-US" sz="2000" b="0" i="1" smtClean="0">
                              <a:latin typeface="Cambria Math"/>
                              <a:ea typeface="Cambria Math"/>
                            </a:rPr>
                            <m:t>𝑢</m:t>
                          </m:r>
                        </m:sub>
                      </m:sSub>
                      <m:r>
                        <a:rPr lang="en-US" sz="2000" b="0" i="1" smtClean="0">
                          <a:latin typeface="Cambria Math"/>
                          <a:ea typeface="Cambria Math"/>
                        </a:rPr>
                        <m:t>=0⇒</m:t>
                      </m:r>
                    </m:oMath>
                  </m:oMathPara>
                </a14:m>
                <a:endParaRPr lang="el-GR" sz="2000" dirty="0"/>
              </a:p>
            </p:txBody>
          </p:sp>
        </mc:Choice>
        <mc:Fallback xmlns="">
          <p:sp>
            <p:nvSpPr>
              <p:cNvPr id="7" name="TextBox 1"/>
              <p:cNvSpPr txBox="1">
                <a:spLocks noRot="1" noChangeAspect="1" noMove="1" noResize="1" noEditPoints="1" noAdjustHandles="1" noChangeArrowheads="1" noChangeShapeType="1" noTextEdit="1"/>
              </p:cNvSpPr>
              <p:nvPr/>
            </p:nvSpPr>
            <p:spPr>
              <a:xfrm>
                <a:off x="611560" y="4653136"/>
                <a:ext cx="7726731" cy="837665"/>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
              <p:cNvSpPr txBox="1"/>
              <p:nvPr/>
            </p:nvSpPr>
            <p:spPr>
              <a:xfrm>
                <a:off x="734791" y="5589240"/>
                <a:ext cx="3549177" cy="718851"/>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smtClean="0">
                              <a:latin typeface="Cambria Math"/>
                              <a:ea typeface="Cambria Math"/>
                            </a:rPr>
                            <m:t>⇒</m:t>
                          </m:r>
                          <m:r>
                            <a:rPr lang="en-US" sz="2000" b="0" i="1" smtClean="0">
                              <a:latin typeface="Cambria Math"/>
                            </a:rPr>
                            <m:t>𝑀</m:t>
                          </m:r>
                        </m:e>
                        <m:sub>
                          <m:r>
                            <a:rPr lang="en-US" sz="2000" b="0" i="1" smtClean="0">
                              <a:latin typeface="Cambria Math"/>
                            </a:rPr>
                            <m:t>𝑢</m:t>
                          </m:r>
                        </m:sub>
                      </m:sSub>
                      <m:r>
                        <a:rPr lang="en-US" sz="2000" b="0" i="1" smtClean="0">
                          <a:latin typeface="Cambria Math"/>
                        </a:rPr>
                        <m:t>−</m:t>
                      </m:r>
                      <m:r>
                        <a:rPr lang="en-US" sz="2000" b="0" i="1" smtClean="0">
                          <a:latin typeface="Cambria Math"/>
                        </a:rPr>
                        <m:t>𝑈</m:t>
                      </m:r>
                      <m:r>
                        <a:rPr lang="en-US" sz="2000" b="0" i="1" smtClean="0">
                          <a:latin typeface="Cambria Math"/>
                        </a:rPr>
                        <m:t>∗</m:t>
                      </m:r>
                      <m:sSub>
                        <m:sSubPr>
                          <m:ctrlPr>
                            <a:rPr lang="en-US" sz="2000" b="0" i="1" smtClean="0">
                              <a:latin typeface="Cambria Math"/>
                            </a:rPr>
                          </m:ctrlPr>
                        </m:sSubPr>
                        <m:e>
                          <m:r>
                            <a:rPr lang="en-US" sz="2000" b="0" i="1" smtClean="0">
                              <a:latin typeface="Cambria Math"/>
                            </a:rPr>
                            <m:t>𝑟</m:t>
                          </m:r>
                        </m:e>
                        <m:sub>
                          <m:r>
                            <a:rPr lang="en-US" sz="2000" b="0" i="1" smtClean="0">
                              <a:latin typeface="Cambria Math"/>
                            </a:rPr>
                            <m:t>𝑢</m:t>
                          </m:r>
                        </m:sub>
                      </m:sSub>
                      <m:r>
                        <a:rPr lang="en-US" sz="2000" i="1" smtClean="0">
                          <a:latin typeface="Cambria Math"/>
                        </a:rPr>
                        <m:t>=</m:t>
                      </m:r>
                      <m:r>
                        <a:rPr lang="en-US" sz="2000" b="0" i="1" smtClean="0">
                          <a:latin typeface="Cambria Math"/>
                        </a:rPr>
                        <m:t>0</m:t>
                      </m:r>
                      <m:r>
                        <a:rPr lang="en-US" sz="2000" b="0" i="1" smtClean="0">
                          <a:latin typeface="Cambria Math"/>
                          <a:ea typeface="Cambria Math"/>
                        </a:rPr>
                        <m:t>⇒</m:t>
                      </m:r>
                      <m:r>
                        <a:rPr lang="en-US" sz="2000" b="0" i="1" smtClean="0">
                          <a:latin typeface="Cambria Math"/>
                          <a:ea typeface="Cambria Math"/>
                        </a:rPr>
                        <m:t>𝑈</m:t>
                      </m:r>
                      <m:r>
                        <a:rPr lang="en-US" sz="2000" b="0" i="1" smtClean="0">
                          <a:latin typeface="Cambria Math"/>
                          <a:ea typeface="Cambria Math"/>
                        </a:rPr>
                        <m:t>=</m:t>
                      </m:r>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𝑀</m:t>
                              </m:r>
                            </m:e>
                            <m:sub>
                              <m:r>
                                <a:rPr lang="en-US" sz="2000" b="0" i="1" smtClean="0">
                                  <a:latin typeface="Cambria Math"/>
                                  <a:ea typeface="Cambria Math"/>
                                </a:rPr>
                                <m:t>𝑢</m:t>
                              </m:r>
                            </m:sub>
                          </m:sSub>
                        </m:num>
                        <m:den>
                          <m:sSub>
                            <m:sSubPr>
                              <m:ctrlPr>
                                <a:rPr lang="en-US" sz="2000" b="0" i="1" smtClean="0">
                                  <a:latin typeface="Cambria Math"/>
                                  <a:ea typeface="Cambria Math"/>
                                </a:rPr>
                              </m:ctrlPr>
                            </m:sSubPr>
                            <m:e>
                              <m:r>
                                <a:rPr lang="en-US" sz="2000" b="0" i="1" smtClean="0">
                                  <a:latin typeface="Cambria Math"/>
                                  <a:ea typeface="Cambria Math"/>
                                </a:rPr>
                                <m:t>𝑟</m:t>
                              </m:r>
                            </m:e>
                            <m:sub>
                              <m:r>
                                <a:rPr lang="en-US" sz="2000" b="0" i="1" smtClean="0">
                                  <a:latin typeface="Cambria Math"/>
                                  <a:ea typeface="Cambria Math"/>
                                </a:rPr>
                                <m:t>𝑢</m:t>
                              </m:r>
                            </m:sub>
                          </m:sSub>
                        </m:den>
                      </m:f>
                    </m:oMath>
                  </m:oMathPara>
                </a14:m>
                <a:endParaRPr lang="el-GR" sz="2000" dirty="0"/>
              </a:p>
            </p:txBody>
          </p:sp>
        </mc:Choice>
        <mc:Fallback xmlns="">
          <p:sp>
            <p:nvSpPr>
              <p:cNvPr id="11" name="TextBox 1"/>
              <p:cNvSpPr txBox="1">
                <a:spLocks noRot="1" noChangeAspect="1" noMove="1" noResize="1" noEditPoints="1" noAdjustHandles="1" noChangeArrowheads="1" noChangeShapeType="1" noTextEdit="1"/>
              </p:cNvSpPr>
              <p:nvPr/>
            </p:nvSpPr>
            <p:spPr>
              <a:xfrm>
                <a:off x="734791" y="5589240"/>
                <a:ext cx="3549177" cy="718851"/>
              </a:xfrm>
              <a:prstGeom prst="rect">
                <a:avLst/>
              </a:prstGeom>
              <a:blipFill rotWithShape="1">
                <a:blip r:embed="rId8"/>
                <a:stretch>
                  <a:fillRect/>
                </a:stretch>
              </a:blipFill>
            </p:spPr>
            <p:txBody>
              <a:bodyPr/>
              <a:lstStyle/>
              <a:p>
                <a:r>
                  <a:rPr lang="el-GR">
                    <a:noFill/>
                  </a:rPr>
                  <a:t> </a:t>
                </a:r>
              </a:p>
            </p:txBody>
          </p:sp>
        </mc:Fallback>
      </mc:AlternateContent>
      <p:sp>
        <p:nvSpPr>
          <p:cNvPr id="3" name="Right Brace 2" descr="Σχήμα αγκύλη."/>
          <p:cNvSpPr/>
          <p:nvPr/>
        </p:nvSpPr>
        <p:spPr>
          <a:xfrm>
            <a:off x="4272536" y="5589240"/>
            <a:ext cx="155448" cy="3594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Content Placeholder 2"/>
          <p:cNvSpPr txBox="1">
            <a:spLocks/>
          </p:cNvSpPr>
          <p:nvPr/>
        </p:nvSpPr>
        <p:spPr>
          <a:xfrm>
            <a:off x="4481736" y="5373216"/>
            <a:ext cx="369066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dirty="0">
                <a:solidFill>
                  <a:schemeClr val="accent5">
                    <a:lumMod val="75000"/>
                  </a:schemeClr>
                </a:solidFill>
              </a:rPr>
              <a:t>η</a:t>
            </a:r>
            <a:r>
              <a:rPr lang="el-GR" sz="2200" dirty="0" smtClean="0">
                <a:solidFill>
                  <a:schemeClr val="accent5">
                    <a:lumMod val="75000"/>
                  </a:schemeClr>
                </a:solidFill>
              </a:rPr>
              <a:t> ροπή της ισοδύναμης δοκού στο σημείο </a:t>
            </a:r>
            <a:r>
              <a:rPr lang="en-US" sz="2200" dirty="0" smtClean="0">
                <a:solidFill>
                  <a:schemeClr val="accent5">
                    <a:lumMod val="75000"/>
                  </a:schemeClr>
                </a:solidFill>
              </a:rPr>
              <a:t>u.</a:t>
            </a:r>
            <a:endParaRPr lang="el-GR" sz="2200" dirty="0">
              <a:solidFill>
                <a:schemeClr val="accent5">
                  <a:lumMod val="75000"/>
                </a:schemeClr>
              </a:solidFill>
            </a:endParaRPr>
          </a:p>
        </p:txBody>
      </p:sp>
      <p:sp>
        <p:nvSpPr>
          <p:cNvPr id="2" name="Slide Number Placeholder 1"/>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2876003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a:t>Υπολογισμός τάσης ράβδου </a:t>
            </a:r>
            <a:r>
              <a:rPr lang="en-US" sz="2800" b="1" dirty="0"/>
              <a:t>U </a:t>
            </a:r>
            <a:r>
              <a:rPr lang="en-US" sz="2800" b="1" dirty="0" smtClean="0"/>
              <a:t>(2)</a:t>
            </a:r>
            <a:endParaRPr lang="el-GR" sz="2800" dirty="0"/>
          </a:p>
        </p:txBody>
      </p:sp>
      <p:sp>
        <p:nvSpPr>
          <p:cNvPr id="5" name="Content Placeholder 2"/>
          <p:cNvSpPr>
            <a:spLocks noGrp="1"/>
          </p:cNvSpPr>
          <p:nvPr>
            <p:ph idx="1"/>
          </p:nvPr>
        </p:nvSpPr>
        <p:spPr>
          <a:xfrm>
            <a:off x="323528" y="1052736"/>
            <a:ext cx="8229600" cy="2736304"/>
          </a:xfrm>
        </p:spPr>
        <p:txBody>
          <a:bodyPr>
            <a:normAutofit/>
          </a:bodyPr>
          <a:lstStyle/>
          <a:p>
            <a:pPr marL="0" indent="0">
              <a:buNone/>
            </a:pPr>
            <a:r>
              <a:rPr lang="el-GR" sz="2400" b="1" u="sng" dirty="0" smtClean="0">
                <a:solidFill>
                  <a:schemeClr val="accent5">
                    <a:lumMod val="75000"/>
                  </a:schemeClr>
                </a:solidFill>
              </a:rPr>
              <a:t>ΣΗΜΕΙΩΣΗ: </a:t>
            </a:r>
            <a:endParaRPr lang="en-US" sz="2400" b="1" u="sng" dirty="0" smtClean="0">
              <a:solidFill>
                <a:schemeClr val="accent5">
                  <a:lumMod val="75000"/>
                </a:schemeClr>
              </a:solidFill>
            </a:endParaRPr>
          </a:p>
          <a:p>
            <a:r>
              <a:rPr lang="el-GR" sz="2400" dirty="0" smtClean="0"/>
              <a:t>με </a:t>
            </a:r>
            <a:r>
              <a:rPr lang="en-US" sz="2400" b="1" i="1" dirty="0" err="1" smtClean="0">
                <a:solidFill>
                  <a:schemeClr val="accent5">
                    <a:lumMod val="75000"/>
                  </a:schemeClr>
                </a:solidFill>
              </a:rPr>
              <a:t>r</a:t>
            </a:r>
            <a:r>
              <a:rPr lang="en-US" sz="2400" b="1" i="1" baseline="-25000" dirty="0" err="1" smtClean="0">
                <a:solidFill>
                  <a:schemeClr val="accent5">
                    <a:lumMod val="75000"/>
                  </a:schemeClr>
                </a:solidFill>
              </a:rPr>
              <a:t>u</a:t>
            </a:r>
            <a:r>
              <a:rPr lang="en-US" sz="2400" b="1" i="1" baseline="-25000" dirty="0" smtClean="0">
                <a:solidFill>
                  <a:schemeClr val="accent5">
                    <a:lumMod val="75000"/>
                  </a:schemeClr>
                </a:solidFill>
              </a:rPr>
              <a:t> </a:t>
            </a:r>
            <a:r>
              <a:rPr lang="el-GR" sz="2400" dirty="0" smtClean="0"/>
              <a:t>συμβολίζεται η κάθετη απόσταση του σημείου </a:t>
            </a:r>
            <a:r>
              <a:rPr lang="en-US" sz="2400" dirty="0" smtClean="0"/>
              <a:t>u </a:t>
            </a:r>
            <a:r>
              <a:rPr lang="el-GR" sz="2400" dirty="0" smtClean="0"/>
              <a:t>από τη ράβδο </a:t>
            </a:r>
            <a:r>
              <a:rPr lang="en-US" sz="2400" dirty="0" smtClean="0"/>
              <a:t>U. </a:t>
            </a:r>
            <a:r>
              <a:rPr lang="el-GR" sz="2400" dirty="0" smtClean="0"/>
              <a:t>Αντίστοιχα προκύπτει και </a:t>
            </a:r>
            <a:r>
              <a:rPr lang="el-GR" sz="2400" dirty="0"/>
              <a:t>η</a:t>
            </a:r>
            <a:r>
              <a:rPr lang="el-GR" sz="2400" dirty="0" smtClean="0"/>
              <a:t> </a:t>
            </a:r>
            <a:r>
              <a:rPr lang="en-US" sz="2400" b="1" i="1" dirty="0" smtClean="0">
                <a:solidFill>
                  <a:schemeClr val="accent5">
                    <a:lumMod val="75000"/>
                  </a:schemeClr>
                </a:solidFill>
              </a:rPr>
              <a:t>r</a:t>
            </a:r>
            <a:r>
              <a:rPr lang="en-US" sz="2400" b="1" i="1" baseline="-25000" dirty="0" smtClean="0">
                <a:solidFill>
                  <a:schemeClr val="accent5">
                    <a:lumMod val="75000"/>
                  </a:schemeClr>
                </a:solidFill>
              </a:rPr>
              <a:t>o</a:t>
            </a:r>
            <a:r>
              <a:rPr lang="en-US" sz="2400" dirty="0" smtClean="0"/>
              <a:t>.</a:t>
            </a:r>
            <a:r>
              <a:rPr lang="el-GR" sz="2400" dirty="0" smtClean="0"/>
              <a:t> </a:t>
            </a:r>
            <a:endParaRPr lang="en-US" sz="2400" dirty="0" smtClean="0"/>
          </a:p>
          <a:p>
            <a:r>
              <a:rPr lang="el-GR" sz="2400" dirty="0" smtClean="0"/>
              <a:t>Η </a:t>
            </a:r>
            <a:r>
              <a:rPr lang="en-US" sz="2400" b="1" i="1" dirty="0" err="1">
                <a:solidFill>
                  <a:schemeClr val="accent5">
                    <a:lumMod val="75000"/>
                  </a:schemeClr>
                </a:solidFill>
              </a:rPr>
              <a:t>r</a:t>
            </a:r>
            <a:r>
              <a:rPr lang="en-US" sz="2400" b="1" i="1" baseline="-25000" dirty="0" err="1">
                <a:solidFill>
                  <a:schemeClr val="accent5">
                    <a:lumMod val="75000"/>
                  </a:schemeClr>
                </a:solidFill>
              </a:rPr>
              <a:t>u</a:t>
            </a:r>
            <a:r>
              <a:rPr lang="en-US" sz="2400" i="1" baseline="-25000" dirty="0"/>
              <a:t> </a:t>
            </a:r>
            <a:r>
              <a:rPr lang="el-GR" sz="2400" i="1" baseline="-25000" dirty="0" smtClean="0"/>
              <a:t> </a:t>
            </a:r>
            <a:r>
              <a:rPr lang="el-GR" sz="2400" dirty="0" smtClean="0"/>
              <a:t>μπορεί να συνδεθεί με το ύψος του δικτυώματος στο σημείο </a:t>
            </a:r>
            <a:r>
              <a:rPr lang="en-US" sz="2400" dirty="0" smtClean="0"/>
              <a:t>u</a:t>
            </a:r>
            <a:r>
              <a:rPr lang="el-GR" sz="2400" dirty="0" smtClean="0"/>
              <a:t>, </a:t>
            </a:r>
            <a:r>
              <a:rPr lang="en-US" sz="2400" b="1" i="1" dirty="0" err="1" smtClean="0">
                <a:solidFill>
                  <a:schemeClr val="accent5">
                    <a:lumMod val="75000"/>
                  </a:schemeClr>
                </a:solidFill>
              </a:rPr>
              <a:t>h</a:t>
            </a:r>
            <a:r>
              <a:rPr lang="en-US" sz="2400" b="1" i="1" baseline="-25000" dirty="0" err="1" smtClean="0">
                <a:solidFill>
                  <a:schemeClr val="accent5">
                    <a:lumMod val="75000"/>
                  </a:schemeClr>
                </a:solidFill>
              </a:rPr>
              <a:t>u</a:t>
            </a:r>
            <a:r>
              <a:rPr lang="el-GR" sz="2400" i="1" dirty="0" smtClean="0">
                <a:solidFill>
                  <a:schemeClr val="accent6">
                    <a:lumMod val="75000"/>
                  </a:schemeClr>
                </a:solidFill>
              </a:rPr>
              <a:t> </a:t>
            </a:r>
            <a:r>
              <a:rPr lang="el-GR" sz="2400" dirty="0" smtClean="0"/>
              <a:t>μέσω της γωνίας </a:t>
            </a:r>
            <a:r>
              <a:rPr lang="el-GR" sz="2400" b="1" i="1" dirty="0">
                <a:solidFill>
                  <a:schemeClr val="accent5">
                    <a:lumMod val="75000"/>
                  </a:schemeClr>
                </a:solidFill>
              </a:rPr>
              <a:t>φ</a:t>
            </a:r>
            <a:r>
              <a:rPr lang="en-US" sz="2400" b="1" i="1" baseline="-25000" dirty="0" smtClean="0">
                <a:solidFill>
                  <a:schemeClr val="accent5">
                    <a:lumMod val="75000"/>
                  </a:schemeClr>
                </a:solidFill>
              </a:rPr>
              <a:t>u</a:t>
            </a:r>
            <a:r>
              <a:rPr lang="el-GR" sz="2400" dirty="0" smtClean="0"/>
              <a:t>, που είναι η γωνία που σχηματίζει η ράβδος </a:t>
            </a:r>
            <a:r>
              <a:rPr lang="en-US" sz="2400" dirty="0" smtClean="0"/>
              <a:t>U</a:t>
            </a:r>
            <a:r>
              <a:rPr lang="el-GR" sz="2400" dirty="0" smtClean="0"/>
              <a:t> με την οριζόντιο, μέσω της σχέσης:</a:t>
            </a:r>
            <a:r>
              <a:rPr lang="el-GR" sz="2400" i="1" dirty="0" smtClean="0">
                <a:solidFill>
                  <a:schemeClr val="accent6">
                    <a:lumMod val="75000"/>
                  </a:schemeClr>
                </a:solidFill>
              </a:rPr>
              <a:t> </a:t>
            </a:r>
            <a:endParaRPr lang="el-GR" sz="2400" i="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11" name="TextBox 1"/>
              <p:cNvSpPr txBox="1"/>
              <p:nvPr/>
            </p:nvSpPr>
            <p:spPr>
              <a:xfrm>
                <a:off x="3491880" y="3629055"/>
                <a:ext cx="1815497" cy="400110"/>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𝑟</m:t>
                          </m:r>
                        </m:e>
                        <m:sub>
                          <m:r>
                            <a:rPr lang="en-US" sz="2000" b="0" i="1" smtClean="0">
                              <a:latin typeface="Cambria Math"/>
                            </a:rPr>
                            <m:t>𝑢</m:t>
                          </m:r>
                        </m:sub>
                      </m:sSub>
                      <m:r>
                        <a:rPr lang="en-US" sz="2000" i="1" smtClean="0">
                          <a:latin typeface="Cambria Math"/>
                        </a:rPr>
                        <m:t>=</m:t>
                      </m:r>
                      <m:sSub>
                        <m:sSubPr>
                          <m:ctrlPr>
                            <a:rPr lang="en-US" sz="2000" i="1" smtClean="0">
                              <a:latin typeface="Cambria Math"/>
                            </a:rPr>
                          </m:ctrlPr>
                        </m:sSubPr>
                        <m:e>
                          <m:r>
                            <a:rPr lang="en-US" sz="2000" b="0" i="1" smtClean="0">
                              <a:latin typeface="Cambria Math"/>
                            </a:rPr>
                            <m:t>h</m:t>
                          </m:r>
                        </m:e>
                        <m:sub>
                          <m:r>
                            <a:rPr lang="en-US" sz="2000" b="0" i="1" smtClean="0">
                              <a:latin typeface="Cambria Math"/>
                            </a:rPr>
                            <m:t>𝑢</m:t>
                          </m:r>
                        </m:sub>
                      </m:sSub>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𝑢</m:t>
                              </m:r>
                            </m:sub>
                          </m:sSub>
                        </m:e>
                      </m:func>
                    </m:oMath>
                  </m:oMathPara>
                </a14:m>
                <a:endParaRPr lang="el-GR" sz="2000" dirty="0"/>
              </a:p>
            </p:txBody>
          </p:sp>
        </mc:Choice>
        <mc:Fallback xmlns="">
          <p:sp>
            <p:nvSpPr>
              <p:cNvPr id="11" name="TextBox 1"/>
              <p:cNvSpPr txBox="1">
                <a:spLocks noRot="1" noChangeAspect="1" noMove="1" noResize="1" noEditPoints="1" noAdjustHandles="1" noChangeArrowheads="1" noChangeShapeType="1" noTextEdit="1"/>
              </p:cNvSpPr>
              <p:nvPr/>
            </p:nvSpPr>
            <p:spPr>
              <a:xfrm>
                <a:off x="3491880" y="3629055"/>
                <a:ext cx="1815497" cy="400110"/>
              </a:xfrm>
              <a:prstGeom prst="rect">
                <a:avLst/>
              </a:prstGeom>
              <a:blipFill rotWithShape="1">
                <a:blip r:embed="rId4"/>
                <a:stretch>
                  <a:fillRect b="-6061"/>
                </a:stretch>
              </a:blipFill>
            </p:spPr>
            <p:txBody>
              <a:bodyPr/>
              <a:lstStyle/>
              <a:p>
                <a:r>
                  <a:rPr lang="el-GR">
                    <a:noFill/>
                  </a:rPr>
                  <a:t> </a:t>
                </a:r>
              </a:p>
            </p:txBody>
          </p:sp>
        </mc:Fallback>
      </mc:AlternateContent>
      <p:sp>
        <p:nvSpPr>
          <p:cNvPr id="9" name="Content Placeholder 2"/>
          <p:cNvSpPr txBox="1">
            <a:spLocks/>
          </p:cNvSpPr>
          <p:nvPr/>
        </p:nvSpPr>
        <p:spPr>
          <a:xfrm>
            <a:off x="323528" y="4293096"/>
            <a:ext cx="8404301"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u="sng" dirty="0" smtClean="0"/>
              <a:t>Επομένως, η τάση της ράβδου </a:t>
            </a:r>
            <a:r>
              <a:rPr lang="en-US" sz="2400" u="sng" dirty="0" smtClean="0"/>
              <a:t>U </a:t>
            </a:r>
            <a:r>
              <a:rPr lang="el-GR" sz="2400" u="sng" dirty="0" smtClean="0"/>
              <a:t>υπολογίζεται από τον τύπο:</a:t>
            </a:r>
            <a:endParaRPr lang="el-GR" sz="2400" dirty="0"/>
          </a:p>
        </p:txBody>
      </p:sp>
      <mc:AlternateContent xmlns:mc="http://schemas.openxmlformats.org/markup-compatibility/2006" xmlns:a14="http://schemas.microsoft.com/office/drawing/2010/main">
        <mc:Choice Requires="a14">
          <p:sp>
            <p:nvSpPr>
              <p:cNvPr id="12" name="TextBox 1"/>
              <p:cNvSpPr txBox="1"/>
              <p:nvPr/>
            </p:nvSpPr>
            <p:spPr>
              <a:xfrm>
                <a:off x="3491880" y="4988608"/>
                <a:ext cx="1781898" cy="720647"/>
              </a:xfrm>
              <a:prstGeom prst="rect">
                <a:avLst/>
              </a:prstGeom>
              <a:noFill/>
              <a:ln w="25400">
                <a:solidFill>
                  <a:schemeClr val="accent5">
                    <a:lumMod val="75000"/>
                  </a:schemeClr>
                </a:solidFill>
              </a:ln>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𝑈</m:t>
                      </m:r>
                      <m:r>
                        <a:rPr lang="en-US" sz="2000" i="1" smtClean="0">
                          <a:latin typeface="Cambria Math"/>
                        </a:rPr>
                        <m:t>=</m:t>
                      </m:r>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𝑀</m:t>
                              </m:r>
                            </m:e>
                            <m:sub>
                              <m:r>
                                <a:rPr lang="en-US" sz="2000" b="0" i="1" smtClean="0">
                                  <a:latin typeface="Cambria Math"/>
                                </a:rPr>
                                <m:t>𝑢</m:t>
                              </m:r>
                            </m:sub>
                          </m:sSub>
                        </m:num>
                        <m:den>
                          <m:sSub>
                            <m:sSubPr>
                              <m:ctrlPr>
                                <a:rPr lang="en-US" sz="2000" i="1" smtClean="0">
                                  <a:latin typeface="Cambria Math"/>
                                </a:rPr>
                              </m:ctrlPr>
                            </m:sSubPr>
                            <m:e>
                              <m:r>
                                <a:rPr lang="en-US" sz="2000" b="0" i="1" smtClean="0">
                                  <a:latin typeface="Cambria Math"/>
                                </a:rPr>
                                <m:t>h</m:t>
                              </m:r>
                            </m:e>
                            <m:sub>
                              <m:r>
                                <a:rPr lang="en-US" sz="2000" b="0" i="1" smtClean="0">
                                  <a:latin typeface="Cambria Math"/>
                                </a:rPr>
                                <m:t>𝑢</m:t>
                              </m:r>
                            </m:sub>
                          </m:sSub>
                          <m:func>
                            <m:funcPr>
                              <m:ctrlPr>
                                <a:rPr lang="en-US" sz="2000" i="1" smtClean="0">
                                  <a:latin typeface="Cambria Math"/>
                                </a:rPr>
                              </m:ctrlPr>
                            </m:funcPr>
                            <m:fName>
                              <m:r>
                                <m:rPr>
                                  <m:sty m:val="p"/>
                                </m:rPr>
                                <a:rPr lang="en-US" sz="2000" i="0" smtClean="0">
                                  <a:latin typeface="Cambria Math"/>
                                </a:rPr>
                                <m:t>cos</m:t>
                              </m:r>
                            </m:fName>
                            <m:e>
                              <m:sSub>
                                <m:sSubPr>
                                  <m:ctrlPr>
                                    <a:rPr lang="en-US" sz="2000" i="1" smtClean="0">
                                      <a:latin typeface="Cambria Math"/>
                                    </a:rPr>
                                  </m:ctrlPr>
                                </m:sSubPr>
                                <m:e>
                                  <m:r>
                                    <a:rPr lang="el-GR" sz="2000" b="0" i="1" smtClean="0">
                                      <a:latin typeface="Cambria Math"/>
                                    </a:rPr>
                                    <m:t>𝜑</m:t>
                                  </m:r>
                                </m:e>
                                <m:sub>
                                  <m:r>
                                    <a:rPr lang="en-US" sz="2000" b="0" i="1" smtClean="0">
                                      <a:latin typeface="Cambria Math"/>
                                    </a:rPr>
                                    <m:t>𝑢</m:t>
                                  </m:r>
                                </m:sub>
                              </m:sSub>
                            </m:e>
                          </m:func>
                        </m:den>
                      </m:f>
                    </m:oMath>
                  </m:oMathPara>
                </a14:m>
                <a:endParaRPr lang="el-GR" sz="2000" dirty="0"/>
              </a:p>
            </p:txBody>
          </p:sp>
        </mc:Choice>
        <mc:Fallback xmlns="">
          <p:sp>
            <p:nvSpPr>
              <p:cNvPr id="12" name="TextBox 1"/>
              <p:cNvSpPr txBox="1">
                <a:spLocks noRot="1" noChangeAspect="1" noMove="1" noResize="1" noEditPoints="1" noAdjustHandles="1" noChangeArrowheads="1" noChangeShapeType="1" noTextEdit="1"/>
              </p:cNvSpPr>
              <p:nvPr/>
            </p:nvSpPr>
            <p:spPr>
              <a:xfrm>
                <a:off x="3491880" y="4988608"/>
                <a:ext cx="1781898" cy="720647"/>
              </a:xfrm>
              <a:prstGeom prst="rect">
                <a:avLst/>
              </a:prstGeom>
              <a:blipFill rotWithShape="1">
                <a:blip r:embed="rId5"/>
                <a:stretch>
                  <a:fillRect/>
                </a:stretch>
              </a:blipFill>
              <a:ln w="25400">
                <a:solidFill>
                  <a:schemeClr val="accent5">
                    <a:lumMod val="75000"/>
                  </a:schemeClr>
                </a:solidFill>
              </a:ln>
            </p:spPr>
            <p:txBody>
              <a:bodyPr/>
              <a:lstStyle/>
              <a:p>
                <a:r>
                  <a:rPr lang="el-GR">
                    <a:noFill/>
                  </a:rPr>
                  <a:t> </a:t>
                </a:r>
              </a:p>
            </p:txBody>
          </p:sp>
        </mc:Fallback>
      </mc:AlternateContent>
      <p:sp>
        <p:nvSpPr>
          <p:cNvPr id="2" name="Slide Number Placeholder 1"/>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424185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19549</TotalTime>
  <Words>2521</Words>
  <Application>Microsoft Office PowerPoint</Application>
  <PresentationFormat>On-screen Show (4:3)</PresentationFormat>
  <Paragraphs>170</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Picture (32-bit)</vt:lpstr>
      <vt:lpstr>ΣΤΑΤΙΚΗ Ι</vt:lpstr>
      <vt:lpstr>Παραδοχή για τα δικτυώματα</vt:lpstr>
      <vt:lpstr>Μέθοδος τομών Ritter - εφαρμογή</vt:lpstr>
      <vt:lpstr>Αρίθμηση φορτίων και ράβδων του δικτυώματος (1)</vt:lpstr>
      <vt:lpstr>Αρίθμηση φορτίων και ράβδων του δικτυώματος (2)</vt:lpstr>
      <vt:lpstr>Τομή Ritter στο δικτύωμα (1)</vt:lpstr>
      <vt:lpstr>Τομή Ritter στο δικτύωμα (2)</vt:lpstr>
      <vt:lpstr>Υπολογισμός τάσης ράβδου U (1)</vt:lpstr>
      <vt:lpstr>Υπολογισμός τάσης ράβδου U (2)</vt:lpstr>
      <vt:lpstr>Υπολογισμός τάσης ράβδου O (1)</vt:lpstr>
      <vt:lpstr>Υπολογισμός τάσης ράβδου O (2)</vt:lpstr>
      <vt:lpstr>Υπολογισμός τάσης ράβδου D</vt:lpstr>
      <vt:lpstr>Γενικοί τύποι υπολογισμού των τάσεων των ράβδων</vt:lpstr>
      <vt:lpstr>Ειδικές περιπτώσεις δικτυωμάτων</vt:lpstr>
      <vt:lpstr>Δικτύωμα με παράλληλα πέλματα - τύποι υπολογισμού των τάσεων των ράβδων (1)</vt:lpstr>
      <vt:lpstr>Δικτύωμα με παράλληλα πέλματα - τύποι υπολογισμού των τάσεων των ράβδων (2)</vt:lpstr>
      <vt:lpstr>Παρατηρήσεις σχετικά με τις τάσεις των διαγώνιων ράβδων δικτυώματος με παράλληλα πέλματα</vt:lpstr>
      <vt:lpstr>Δικτύωμα με οριζόντια πέλματα - τύποι υπολογισμού των τάσεων των ράβδων (1) </vt:lpstr>
      <vt:lpstr>Δικτύωμα με οριζόντια πέλματα - τύποι υπολογισμού των τάσεων των ράβδων (2) </vt:lpstr>
      <vt:lpstr>Δικτύωμα με ορθοστάτες </vt:lpstr>
      <vt:lpstr>Υπολογισμός της τάσης του ορθοστάτη</vt:lpstr>
      <vt:lpstr>Τύπος υπολογισμού της τάσης του ορθοστάτη με γειτονικές κατιούσες διαγώνιες ράβδους </vt:lpstr>
      <vt:lpstr>Τύπος υπολογισμού της τάσης του ορθοστάτη με γειτονικές ανιούσες διαγώνιες ράβδους </vt:lpstr>
      <vt:lpstr>Γενικός τύπος υπολογισμού της τάσης του ορθοστάτη και ειδική περίπτωση για δικτύωμα με οριζόντια πέλματα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250</cp:revision>
  <dcterms:created xsi:type="dcterms:W3CDTF">2013-03-08T16:01:01Z</dcterms:created>
  <dcterms:modified xsi:type="dcterms:W3CDTF">2015-06-08T08:25:40Z</dcterms:modified>
</cp:coreProperties>
</file>