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ags/tag2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0"/>
  </p:notesMasterIdLst>
  <p:sldIdLst>
    <p:sldId id="257" r:id="rId3"/>
    <p:sldId id="259" r:id="rId4"/>
    <p:sldId id="260" r:id="rId5"/>
    <p:sldId id="261" r:id="rId6"/>
    <p:sldId id="262" r:id="rId7"/>
    <p:sldId id="263" r:id="rId8"/>
    <p:sldId id="264" r:id="rId9"/>
    <p:sldId id="269"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Lst>
  <p:sldSz cx="9144000" cy="6858000" type="screen4x3"/>
  <p:notesSz cx="6858000" cy="9144000"/>
  <p:custDataLst>
    <p:tags r:id="rId4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7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764864-1B89-44C4-95ED-A7E55C2F2146}" type="datetimeFigureOut">
              <a:rPr lang="el-GR" smtClean="0"/>
              <a:t>16/11/2015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28A5D-085A-467D-8EBD-4935DB51AAC9}" type="slidenum">
              <a:rPr lang="el-GR" smtClean="0"/>
              <a:t>‹#›</a:t>
            </a:fld>
            <a:endParaRPr lang="el-GR"/>
          </a:p>
        </p:txBody>
      </p:sp>
    </p:spTree>
    <p:extLst>
      <p:ext uri="{BB962C8B-B14F-4D97-AF65-F5344CB8AC3E}">
        <p14:creationId xmlns:p14="http://schemas.microsoft.com/office/powerpoint/2010/main" val="1218955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2</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3</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7D628A5D-085A-467D-8EBD-4935DB51AAC9}" type="slidenum">
              <a:rPr lang="el-GR" smtClean="0"/>
              <a:t>27</a:t>
            </a:fld>
            <a:endParaRPr lang="el-GR"/>
          </a:p>
        </p:txBody>
      </p:sp>
    </p:spTree>
    <p:extLst>
      <p:ext uri="{BB962C8B-B14F-4D97-AF65-F5344CB8AC3E}">
        <p14:creationId xmlns:p14="http://schemas.microsoft.com/office/powerpoint/2010/main" val="852832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522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795A2F8-0C18-4E98-9BC9-2EA460E61CBB}" type="slidenum">
              <a:rPr lang="el-GR" smtClean="0"/>
              <a:pPr fontAlgn="base">
                <a:spcBef>
                  <a:spcPct val="0"/>
                </a:spcBef>
                <a:spcAft>
                  <a:spcPct val="0"/>
                </a:spcAft>
                <a:defRPr/>
              </a:pPr>
              <a:t>35</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74E9CD4-F1AD-45FC-8A4C-82E5CB66FCBE}"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Δυναμικότητα Παραγωγής</a:t>
            </a:r>
            <a:endParaRPr lang="el-GR"/>
          </a:p>
        </p:txBody>
      </p:sp>
      <p:sp>
        <p:nvSpPr>
          <p:cNvPr id="6" name="Θέση αριθμού διαφάνειας 5"/>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335443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8BD71C2-1F8C-4140-9178-E9045649AA78}"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Δυναμικότητα Παραγωγής</a:t>
            </a:r>
            <a:endParaRPr lang="el-GR"/>
          </a:p>
        </p:txBody>
      </p:sp>
      <p:sp>
        <p:nvSpPr>
          <p:cNvPr id="6" name="Θέση αριθμού διαφάνειας 5"/>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10888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1125C58-5ADD-4C20-9592-FA2D2B8588B3}"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Δυναμικότητα Παραγωγής</a:t>
            </a:r>
            <a:endParaRPr lang="el-GR"/>
          </a:p>
        </p:txBody>
      </p:sp>
      <p:sp>
        <p:nvSpPr>
          <p:cNvPr id="6" name="Θέση αριθμού διαφάνειας 5"/>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123148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829FAF8-BC1F-4510-87AC-1534140567E2}"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Δυναμικότητα Παραγωγής</a:t>
            </a:r>
            <a:endParaRPr lang="el-GR"/>
          </a:p>
        </p:txBody>
      </p:sp>
      <p:sp>
        <p:nvSpPr>
          <p:cNvPr id="6" name="Θέση αριθμού διαφάνειας 5"/>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299597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B584624-048D-4F30-98ED-A2835512BF6A}"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Δυναμικότητα Παραγωγής</a:t>
            </a:r>
            <a:endParaRPr lang="el-GR"/>
          </a:p>
        </p:txBody>
      </p:sp>
      <p:sp>
        <p:nvSpPr>
          <p:cNvPr id="6" name="Θέση αριθμού διαφάνειας 5"/>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2238393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646205A-D9BF-49FE-893A-8DBC1218AF7D}"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Δυναμικότητα Παραγωγής</a:t>
            </a:r>
            <a:endParaRPr lang="el-GR"/>
          </a:p>
        </p:txBody>
      </p:sp>
      <p:sp>
        <p:nvSpPr>
          <p:cNvPr id="7" name="Θέση αριθμού διαφάνειας 6"/>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286484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4D633A5-BF1C-4E24-8E84-37046130A2EF}" type="datetime1">
              <a:rPr lang="el-GR" smtClean="0"/>
              <a:t>16/11/2015</a:t>
            </a:fld>
            <a:endParaRPr lang="el-GR"/>
          </a:p>
        </p:txBody>
      </p:sp>
      <p:sp>
        <p:nvSpPr>
          <p:cNvPr id="8" name="Θέση υποσέλιδου 7"/>
          <p:cNvSpPr>
            <a:spLocks noGrp="1"/>
          </p:cNvSpPr>
          <p:nvPr>
            <p:ph type="ftr" sz="quarter" idx="11"/>
          </p:nvPr>
        </p:nvSpPr>
        <p:spPr/>
        <p:txBody>
          <a:bodyPr/>
          <a:lstStyle/>
          <a:p>
            <a:r>
              <a:rPr lang="el-GR" smtClean="0"/>
              <a:t>Δυναμικότητα Παραγωγής</a:t>
            </a:r>
            <a:endParaRPr lang="el-GR"/>
          </a:p>
        </p:txBody>
      </p:sp>
      <p:sp>
        <p:nvSpPr>
          <p:cNvPr id="9" name="Θέση αριθμού διαφάνειας 8"/>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1381841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FC478B6-66A0-45AB-A380-CA835DEF6A88}" type="datetime1">
              <a:rPr lang="el-GR" smtClean="0"/>
              <a:t>16/11/2015</a:t>
            </a:fld>
            <a:endParaRPr lang="el-GR"/>
          </a:p>
        </p:txBody>
      </p:sp>
      <p:sp>
        <p:nvSpPr>
          <p:cNvPr id="4" name="Θέση υποσέλιδου 3"/>
          <p:cNvSpPr>
            <a:spLocks noGrp="1"/>
          </p:cNvSpPr>
          <p:nvPr>
            <p:ph type="ftr" sz="quarter" idx="11"/>
          </p:nvPr>
        </p:nvSpPr>
        <p:spPr/>
        <p:txBody>
          <a:bodyPr/>
          <a:lstStyle/>
          <a:p>
            <a:r>
              <a:rPr lang="el-GR" smtClean="0"/>
              <a:t>Δυναμικότητα Παραγωγής</a:t>
            </a:r>
            <a:endParaRPr lang="el-GR"/>
          </a:p>
        </p:txBody>
      </p:sp>
      <p:sp>
        <p:nvSpPr>
          <p:cNvPr id="5" name="Θέση αριθμού διαφάνειας 4"/>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44740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9B33C8-A995-43B8-817E-A64D03DD1AC5}" type="datetime1">
              <a:rPr lang="el-GR" smtClean="0"/>
              <a:t>16/11/2015</a:t>
            </a:fld>
            <a:endParaRPr lang="el-GR"/>
          </a:p>
        </p:txBody>
      </p:sp>
      <p:sp>
        <p:nvSpPr>
          <p:cNvPr id="3" name="Θέση υποσέλιδου 2"/>
          <p:cNvSpPr>
            <a:spLocks noGrp="1"/>
          </p:cNvSpPr>
          <p:nvPr>
            <p:ph type="ftr" sz="quarter" idx="11"/>
          </p:nvPr>
        </p:nvSpPr>
        <p:spPr/>
        <p:txBody>
          <a:bodyPr/>
          <a:lstStyle/>
          <a:p>
            <a:r>
              <a:rPr lang="el-GR" smtClean="0"/>
              <a:t>Δυναμικότητα Παραγωγής</a:t>
            </a:r>
            <a:endParaRPr lang="el-GR"/>
          </a:p>
        </p:txBody>
      </p:sp>
      <p:sp>
        <p:nvSpPr>
          <p:cNvPr id="4" name="Θέση αριθμού διαφάνειας 3"/>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366064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F5538F-F6BB-4ACE-8787-D9DAB5B7229F}"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Δυναμικότητα Παραγωγής</a:t>
            </a:r>
            <a:endParaRPr lang="el-GR"/>
          </a:p>
        </p:txBody>
      </p:sp>
      <p:sp>
        <p:nvSpPr>
          <p:cNvPr id="7" name="Θέση αριθμού διαφάνειας 6"/>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261873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EC4CB1D-1D0B-401D-85CA-67E63D3944CC}"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Δυναμικότητα Παραγωγής</a:t>
            </a:r>
            <a:endParaRPr lang="el-GR"/>
          </a:p>
        </p:txBody>
      </p:sp>
      <p:sp>
        <p:nvSpPr>
          <p:cNvPr id="7" name="Θέση αριθμού διαφάνειας 6"/>
          <p:cNvSpPr>
            <a:spLocks noGrp="1"/>
          </p:cNvSpPr>
          <p:nvPr>
            <p:ph type="sldNum" sz="quarter" idx="12"/>
          </p:nvPr>
        </p:nvSpPr>
        <p:spPr/>
        <p:txBody>
          <a:bodyPr/>
          <a:lstStyle/>
          <a:p>
            <a:fld id="{45A3AF4F-049B-4F63-BAF6-6B30EA1FA0DC}" type="slidenum">
              <a:rPr lang="el-GR" smtClean="0"/>
              <a:t>‹#›</a:t>
            </a:fld>
            <a:endParaRPr lang="el-GR"/>
          </a:p>
        </p:txBody>
      </p:sp>
    </p:spTree>
    <p:extLst>
      <p:ext uri="{BB962C8B-B14F-4D97-AF65-F5344CB8AC3E}">
        <p14:creationId xmlns:p14="http://schemas.microsoft.com/office/powerpoint/2010/main" val="206420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0320-742B-4D2B-9497-FEF944E83541}" type="datetime1">
              <a:rPr lang="el-GR" smtClean="0"/>
              <a:t>16/11/2015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Δυναμικότητα Παραγωγής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3AF4F-049B-4F63-BAF6-6B30EA1FA0DC}" type="slidenum">
              <a:rPr lang="el-GR" smtClean="0"/>
              <a:t>‹#›</a:t>
            </a:fld>
            <a:endParaRPr lang="el-GR"/>
          </a:p>
        </p:txBody>
      </p:sp>
    </p:spTree>
    <p:extLst>
      <p:ext uri="{BB962C8B-B14F-4D97-AF65-F5344CB8AC3E}">
        <p14:creationId xmlns:p14="http://schemas.microsoft.com/office/powerpoint/2010/main" val="1327497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creativecommons.org/licenses/by-nc-sa/4.0/deed.el"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www.edulll.gr/"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2.xml"/><Relationship Id="rId1" Type="http://schemas.openxmlformats.org/officeDocument/2006/relationships/tags" Target="../tags/tag9.xml"/><Relationship Id="rId6" Type="http://schemas.microsoft.com/office/2007/relationships/hdphoto" Target="../media/hdphoto2.wdp"/><Relationship Id="rId5" Type="http://schemas.openxmlformats.org/officeDocument/2006/relationships/image" Target="../media/image6.jpeg"/><Relationship Id="rId4" Type="http://schemas.openxmlformats.org/officeDocument/2006/relationships/slide" Target="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2.xml"/><Relationship Id="rId5" Type="http://schemas.microsoft.com/office/2007/relationships/hdphoto" Target="../media/hdphoto2.wdp"/><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vmlDrawing" Target="../drawings/vmlDrawing3.vml"/><Relationship Id="rId5" Type="http://schemas.openxmlformats.org/officeDocument/2006/relationships/image" Target="../media/image13.wmf"/><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vmlDrawing" Target="../drawings/vmlDrawing5.vml"/><Relationship Id="rId5" Type="http://schemas.openxmlformats.org/officeDocument/2006/relationships/image" Target="../media/image15.wmf"/><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vmlDrawing" Target="../drawings/vmlDrawing6.vml"/><Relationship Id="rId5" Type="http://schemas.openxmlformats.org/officeDocument/2006/relationships/image" Target="../media/image17.wmf"/><Relationship Id="rId4" Type="http://schemas.openxmlformats.org/officeDocument/2006/relationships/oleObject" Target="../embeddings/oleObject6.bin"/></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5" Type="http://schemas.microsoft.com/office/2007/relationships/hdphoto" Target="../media/hdphoto4.wdp"/><Relationship Id="rId4" Type="http://schemas.openxmlformats.org/officeDocument/2006/relationships/image" Target="../media/image18.jpeg"/></Relationships>
</file>

<file path=ppt/slides/_rels/slide3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slideLayout" Target="../slideLayouts/slideLayout2.xml"/><Relationship Id="rId7" Type="http://schemas.openxmlformats.org/officeDocument/2006/relationships/image" Target="../media/image6.jpeg"/><Relationship Id="rId2" Type="http://schemas.openxmlformats.org/officeDocument/2006/relationships/tags" Target="../tags/tag20.xml"/><Relationship Id="rId1" Type="http://schemas.openxmlformats.org/officeDocument/2006/relationships/vmlDrawing" Target="../drawings/vmlDrawing7.vml"/><Relationship Id="rId6" Type="http://schemas.openxmlformats.org/officeDocument/2006/relationships/slide" Target="slide4.xml"/><Relationship Id="rId5" Type="http://schemas.openxmlformats.org/officeDocument/2006/relationships/image" Target="../media/image19.wmf"/><Relationship Id="rId4" Type="http://schemas.openxmlformats.org/officeDocument/2006/relationships/oleObject" Target="../embeddings/oleObject7.bin"/></Relationships>
</file>

<file path=ppt/slides/_rels/slide34.xml.rels><?xml version="1.0" encoding="UTF-8" standalone="yes"?>
<Relationships xmlns="http://schemas.openxmlformats.org/package/2006/relationships"><Relationship Id="rId3" Type="http://schemas.openxmlformats.org/officeDocument/2006/relationships/hyperlink" Target="http://creativecommons.org/licenses/by-nc-sa/4.0/deed.el" TargetMode="External"/><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image" Target="../media/image2.png"/><Relationship Id="rId5" Type="http://schemas.openxmlformats.org/officeDocument/2006/relationships/hyperlink" Target="http://www.edulll.gr/" TargetMode="External"/><Relationship Id="rId4" Type="http://schemas.openxmlformats.org/officeDocument/2006/relationships/image" Target="../media/image20.png"/></Relationships>
</file>

<file path=ppt/slides/_rels/slide35.xml.rels><?xml version="1.0" encoding="UTF-8" standalone="yes"?>
<Relationships xmlns="http://schemas.openxmlformats.org/package/2006/relationships"><Relationship Id="rId3" Type="http://schemas.openxmlformats.org/officeDocument/2006/relationships/hyperlink" Target="http://cdev.teilar.gr/courses/DDE10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3.png"/><Relationship Id="rId4" Type="http://schemas.openxmlformats.org/officeDocument/2006/relationships/hyperlink" Target="http://creativecommons.org/licenses/by-nc-sa/4.0/deed.el"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slide" Target="slide22.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3.xml"/><Relationship Id="rId5" Type="http://schemas.openxmlformats.org/officeDocument/2006/relationships/slide" Target="slide8.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7" Type="http://schemas.microsoft.com/office/2007/relationships/hdphoto" Target="../media/hdphoto2.wdp"/><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6.jpeg"/><Relationship Id="rId5" Type="http://schemas.openxmlformats.org/officeDocument/2006/relationships/slide" Target="slide4.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381000" y="1688281"/>
            <a:ext cx="8382000" cy="1236663"/>
          </a:xfrm>
        </p:spPr>
        <p:txBody>
          <a:bodyPr>
            <a:noAutofit/>
          </a:bodyPr>
          <a:lstStyle/>
          <a:p>
            <a:r>
              <a:rPr lang="el-GR" altLang="el-GR" b="1" dirty="0" smtClean="0">
                <a:solidFill>
                  <a:srgbClr val="000000"/>
                </a:solidFill>
                <a:latin typeface="Calibri" panose="020F0502020204030204" pitchFamily="34" charset="0"/>
              </a:rPr>
              <a:t>Διοίκηση Λειτουργιών </a:t>
            </a:r>
            <a:br>
              <a:rPr lang="el-GR" altLang="el-GR" b="1" dirty="0" smtClean="0">
                <a:solidFill>
                  <a:srgbClr val="000000"/>
                </a:solidFill>
                <a:latin typeface="Calibri" panose="020F0502020204030204" pitchFamily="34" charset="0"/>
              </a:rPr>
            </a:br>
            <a:r>
              <a:rPr lang="el-GR" altLang="el-GR" b="1" dirty="0" smtClean="0">
                <a:solidFill>
                  <a:srgbClr val="000000"/>
                </a:solidFill>
                <a:latin typeface="Calibri" panose="020F0502020204030204" pitchFamily="34" charset="0"/>
              </a:rPr>
              <a:t>και Παραγωγής</a:t>
            </a:r>
            <a:endParaRPr lang="el-GR" altLang="el-GR" dirty="0" smtClean="0">
              <a:latin typeface="Calibri" panose="020F0502020204030204" pitchFamily="34" charset="0"/>
            </a:endParaRPr>
          </a:p>
        </p:txBody>
      </p:sp>
      <p:sp>
        <p:nvSpPr>
          <p:cNvPr id="3" name="Θέση περιεχομένου 1"/>
          <p:cNvSpPr>
            <a:spLocks noGrp="1"/>
          </p:cNvSpPr>
          <p:nvPr>
            <p:ph type="subTitle" idx="1"/>
          </p:nvPr>
        </p:nvSpPr>
        <p:spPr>
          <a:xfrm>
            <a:off x="467544" y="2996952"/>
            <a:ext cx="8280920" cy="2641848"/>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latin typeface="Calibri" panose="020F0502020204030204" pitchFamily="34" charset="0"/>
                <a:cs typeface="Arial" charset="0"/>
              </a:rPr>
              <a:t>Ενότητα </a:t>
            </a:r>
            <a:r>
              <a:rPr lang="en-US" sz="2800" b="1" dirty="0" smtClean="0">
                <a:solidFill>
                  <a:prstClr val="black"/>
                </a:solidFill>
                <a:latin typeface="Calibri" panose="020F0502020204030204" pitchFamily="34" charset="0"/>
                <a:cs typeface="Arial" charset="0"/>
              </a:rPr>
              <a:t>4:</a:t>
            </a:r>
            <a:r>
              <a:rPr lang="el-GR" sz="2800" b="1" dirty="0" smtClean="0">
                <a:solidFill>
                  <a:prstClr val="black"/>
                </a:solidFill>
                <a:latin typeface="Calibri" panose="020F0502020204030204" pitchFamily="34" charset="0"/>
                <a:cs typeface="Arial" charset="0"/>
              </a:rPr>
              <a:t>  </a:t>
            </a:r>
            <a:r>
              <a:rPr lang="el-GR" sz="2800" dirty="0" smtClean="0">
                <a:solidFill>
                  <a:schemeClr val="tx1"/>
                </a:solidFill>
                <a:latin typeface="Calibri" panose="020F0502020204030204" pitchFamily="34" charset="0"/>
              </a:rPr>
              <a:t>Ανάλυση και Σχεδιασμό Παραγωγικής Δυναμικότητας.</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 </a:t>
            </a:r>
            <a:r>
              <a:rPr lang="el-GR" sz="2800" b="1" dirty="0">
                <a:solidFill>
                  <a:prstClr val="black"/>
                </a:solidFill>
                <a:latin typeface="Calibri" panose="020F0502020204030204" pitchFamily="34" charset="0"/>
                <a:cs typeface="Arial" charset="0"/>
              </a:rPr>
              <a:t>   </a:t>
            </a:r>
            <a:r>
              <a:rPr lang="el-GR" sz="2800" dirty="0">
                <a:solidFill>
                  <a:prstClr val="black"/>
                </a:solidFill>
                <a:latin typeface="Calibri" panose="020F0502020204030204" pitchFamily="34" charset="0"/>
                <a:cs typeface="Arial" charset="0"/>
              </a:rPr>
              <a:t>Διδάσκων: Β</a:t>
            </a:r>
            <a:r>
              <a:rPr lang="el-GR" sz="2800" dirty="0" smtClean="0">
                <a:solidFill>
                  <a:prstClr val="black"/>
                </a:solidFill>
                <a:latin typeface="Calibri" panose="020F0502020204030204" pitchFamily="34" charset="0"/>
                <a:cs typeface="Arial" charset="0"/>
              </a:rPr>
              <a:t>ασιλική Καζαντζή, </a:t>
            </a:r>
          </a:p>
          <a:p>
            <a:pPr fontAlgn="auto">
              <a:spcBef>
                <a:spcPts val="0"/>
              </a:spcBef>
              <a:spcAft>
                <a:spcPts val="120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Επίκουρος Καθηγήτρια.</a:t>
            </a:r>
          </a:p>
          <a:p>
            <a:pPr fontAlgn="auto">
              <a:spcBef>
                <a:spcPts val="0"/>
              </a:spcBef>
              <a:spcAft>
                <a:spcPts val="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Τμήμα Διοίκηση Επιχειρήσεων. </a:t>
            </a:r>
            <a:endParaRPr lang="en-US" sz="2800" b="1" dirty="0">
              <a:solidFill>
                <a:prstClr val="black"/>
              </a:solidFill>
              <a:latin typeface="Calibri" panose="020F0502020204030204" pitchFamily="34" charset="0"/>
              <a:cs typeface="Arial" charset="0"/>
            </a:endParaRPr>
          </a:p>
          <a:p>
            <a:pPr fontAlgn="auto">
              <a:spcAft>
                <a:spcPts val="0"/>
              </a:spcAft>
              <a:buFont typeface="Arial" panose="020B0604020202020204" pitchFamily="34" charset="0"/>
              <a:buNone/>
              <a:defRPr/>
            </a:pPr>
            <a:endParaRPr lang="el-GR" dirty="0"/>
          </a:p>
        </p:txBody>
      </p:sp>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5" tooltip="Μετάβαση σε www.edulll.gr"/>
          </p:cNvPr>
          <p:cNvPicPr>
            <a:picLocks noChangeAspect="1" noChangeArrowheads="1"/>
          </p:cNvPicPr>
          <p:nvPr/>
        </p:nvPicPr>
        <p:blipFill>
          <a:blip r:embed="rId6"/>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1" descr=" Λογότυπο για άδειες χρήσης creative commons, b y, n c, s a " title="Λογότυπο creative commons">
            <a:hlinkClick r:id="rId7" tooltip="Μετάβαση στην Άδεια Χρήσης"/>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71990" y="6021288"/>
            <a:ext cx="1648660" cy="57606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279832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lvl="0"/>
            <a:r>
              <a:rPr lang="el-GR" altLang="el-GR" b="1" kern="0" dirty="0" smtClean="0">
                <a:solidFill>
                  <a:srgbClr val="000000"/>
                </a:solidFill>
              </a:rPr>
              <a:t>Κριτήρια προσδιορισμού μεγέθους δυναμικότητας</a:t>
            </a:r>
            <a:endParaRPr lang="el-GR" dirty="0"/>
          </a:p>
        </p:txBody>
      </p:sp>
      <p:sp>
        <p:nvSpPr>
          <p:cNvPr id="3" name="Θέση περιεχομένου 1"/>
          <p:cNvSpPr>
            <a:spLocks noGrp="1"/>
          </p:cNvSpPr>
          <p:nvPr>
            <p:ph idx="1"/>
          </p:nvPr>
        </p:nvSpPr>
        <p:spPr/>
        <p:txBody>
          <a:bodyPr/>
          <a:lstStyle/>
          <a:p>
            <a:pPr marL="1257300" lvl="2" indent="-342000" eaLnBrk="0" fontAlgn="base" hangingPunct="0">
              <a:spcBef>
                <a:spcPts val="0"/>
              </a:spcBef>
              <a:buClr>
                <a:srgbClr val="C00000"/>
              </a:buClr>
              <a:buSzPct val="100000"/>
              <a:buFont typeface="Arial" panose="020B0604020202020204" pitchFamily="34" charset="0"/>
              <a:buChar char="●"/>
            </a:pPr>
            <a:endParaRPr lang="el-GR" altLang="el-GR" kern="0" dirty="0" smtClean="0">
              <a:solidFill>
                <a:srgbClr val="000000"/>
              </a:solidFill>
            </a:endParaRPr>
          </a:p>
          <a:p>
            <a:pPr marL="1257300" lvl="2" indent="-342000" eaLnBrk="0" fontAlgn="base" hangingPunct="0">
              <a:spcBef>
                <a:spcPts val="0"/>
              </a:spcBef>
              <a:spcAft>
                <a:spcPts val="1200"/>
              </a:spcAft>
              <a:buClr>
                <a:srgbClr val="C00000"/>
              </a:buClr>
              <a:buSzPct val="100000"/>
              <a:buFont typeface="Arial" panose="020B0604020202020204" pitchFamily="34" charset="0"/>
              <a:buChar char="●"/>
            </a:pPr>
            <a:r>
              <a:rPr lang="el-GR" altLang="el-GR" sz="2800" kern="0" dirty="0" smtClean="0">
                <a:solidFill>
                  <a:srgbClr val="000000"/>
                </a:solidFill>
              </a:rPr>
              <a:t>Κόστος </a:t>
            </a:r>
            <a:r>
              <a:rPr lang="el-GR" altLang="el-GR" sz="2800" kern="0" dirty="0">
                <a:solidFill>
                  <a:srgbClr val="000000"/>
                </a:solidFill>
              </a:rPr>
              <a:t>από τη διατήρηση εφεδρικής ή πλεονασματικής </a:t>
            </a:r>
            <a:r>
              <a:rPr lang="el-GR" altLang="el-GR" sz="2800" kern="0" dirty="0" smtClean="0">
                <a:solidFill>
                  <a:srgbClr val="000000"/>
                </a:solidFill>
              </a:rPr>
              <a:t>δυναμικότητας.</a:t>
            </a:r>
            <a:endParaRPr lang="el-GR" altLang="el-GR" sz="2800" kern="0" dirty="0">
              <a:solidFill>
                <a:srgbClr val="000000"/>
              </a:solidFill>
            </a:endParaRPr>
          </a:p>
          <a:p>
            <a:pPr marL="1257300" lvl="2" indent="-342000" eaLnBrk="0" fontAlgn="base" hangingPunct="0">
              <a:spcBef>
                <a:spcPts val="0"/>
              </a:spcBef>
              <a:spcAft>
                <a:spcPts val="2400"/>
              </a:spcAft>
              <a:buClr>
                <a:srgbClr val="C00000"/>
              </a:buClr>
              <a:buSzPct val="100000"/>
              <a:buFont typeface="Arial" panose="020B0604020202020204" pitchFamily="34" charset="0"/>
              <a:buChar char="●"/>
            </a:pPr>
            <a:r>
              <a:rPr lang="el-GR" altLang="el-GR" sz="2800" kern="0" dirty="0">
                <a:solidFill>
                  <a:srgbClr val="000000"/>
                </a:solidFill>
              </a:rPr>
              <a:t>Επιθυμητή τοποθέτηση της εταιρείας σε ότι αφορά τη δυναμικότητα, σε σχέση με τους </a:t>
            </a:r>
            <a:r>
              <a:rPr lang="el-GR" altLang="el-GR" sz="2800" kern="0" dirty="0" smtClean="0">
                <a:solidFill>
                  <a:srgbClr val="000000"/>
                </a:solidFill>
              </a:rPr>
              <a:t>ανταγωνιστές</a:t>
            </a:r>
            <a:r>
              <a:rPr lang="el-GR" altLang="el-GR" sz="2800" dirty="0" smtClean="0"/>
              <a:t>.</a:t>
            </a:r>
          </a:p>
          <a:p>
            <a:pPr marL="0" lvl="0" indent="0" algn="ctr" eaLnBrk="0" fontAlgn="base" hangingPunct="0">
              <a:spcBef>
                <a:spcPct val="0"/>
              </a:spcBef>
              <a:spcAft>
                <a:spcPct val="0"/>
              </a:spcAft>
              <a:buNone/>
            </a:pPr>
            <a:r>
              <a:rPr lang="el-GR" altLang="el-GR" sz="2400" dirty="0" smtClean="0"/>
              <a:t>Εφεδρική δυναμικότητα </a:t>
            </a:r>
            <a:r>
              <a:rPr lang="el-GR" altLang="el-GR" sz="2400" b="1" dirty="0" smtClean="0"/>
              <a:t>=</a:t>
            </a:r>
            <a:r>
              <a:rPr lang="el-GR" altLang="el-GR" sz="2400" dirty="0" smtClean="0"/>
              <a:t> </a:t>
            </a:r>
          </a:p>
          <a:p>
            <a:pPr marL="0" lvl="0" indent="0" algn="ctr" eaLnBrk="0" fontAlgn="base" hangingPunct="0">
              <a:spcBef>
                <a:spcPct val="0"/>
              </a:spcBef>
              <a:spcAft>
                <a:spcPct val="0"/>
              </a:spcAft>
              <a:buNone/>
            </a:pPr>
            <a:r>
              <a:rPr lang="el-GR" altLang="el-GR" sz="2400" dirty="0" smtClean="0">
                <a:solidFill>
                  <a:srgbClr val="000000"/>
                </a:solidFill>
              </a:rPr>
              <a:t>Διαθέσιμη δυναμικότητα </a:t>
            </a:r>
            <a:r>
              <a:rPr lang="el-GR" altLang="el-GR" sz="2400" b="1" baseline="30000" dirty="0" smtClean="0">
                <a:solidFill>
                  <a:srgbClr val="000000"/>
                </a:solidFill>
              </a:rPr>
              <a:t>-</a:t>
            </a:r>
            <a:r>
              <a:rPr lang="el-GR" altLang="el-GR" sz="2400" baseline="30000" dirty="0" smtClean="0">
                <a:solidFill>
                  <a:srgbClr val="000000"/>
                </a:solidFill>
              </a:rPr>
              <a:t> </a:t>
            </a:r>
            <a:r>
              <a:rPr lang="el-GR" altLang="el-GR" sz="2400" dirty="0" smtClean="0">
                <a:solidFill>
                  <a:srgbClr val="000000"/>
                </a:solidFill>
              </a:rPr>
              <a:t>Μέση Ζήτηση.</a:t>
            </a:r>
            <a:endParaRPr lang="el-GR" altLang="el-GR" sz="2400" dirty="0" smtClean="0"/>
          </a:p>
          <a:p>
            <a:pPr marL="1257300" lvl="2" indent="-342000" eaLnBrk="0" fontAlgn="base" hangingPunct="0">
              <a:spcBef>
                <a:spcPts val="0"/>
              </a:spcBef>
              <a:spcAft>
                <a:spcPct val="0"/>
              </a:spcAft>
              <a:buClr>
                <a:srgbClr val="33CCCC"/>
              </a:buClr>
              <a:buSzPct val="100000"/>
              <a:buFont typeface="Arial" panose="020B0604020202020204" pitchFamily="34" charset="0"/>
              <a:buChar char="●"/>
            </a:pPr>
            <a:endParaRPr lang="el-GR" altLang="el-GR" sz="28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3115647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Εναλλακτικές </a:t>
            </a:r>
            <a:r>
              <a:rPr lang="el-GR" b="1" dirty="0" smtClean="0"/>
              <a:t>επιλογές</a:t>
            </a:r>
            <a:endParaRPr lang="el-GR" dirty="0"/>
          </a:p>
        </p:txBody>
      </p:sp>
      <p:sp>
        <p:nvSpPr>
          <p:cNvPr id="6" name="Θέση περιεχομένου 1"/>
          <p:cNvSpPr>
            <a:spLocks noGrp="1"/>
          </p:cNvSpPr>
          <p:nvPr>
            <p:ph sz="half" idx="1"/>
          </p:nvPr>
        </p:nvSpPr>
        <p:spPr/>
        <p:txBody>
          <a:bodyPr>
            <a:normAutofit/>
          </a:bodyPr>
          <a:lstStyle/>
          <a:p>
            <a:pPr marL="0" lvl="0" indent="0" eaLnBrk="0" fontAlgn="base" hangingPunct="0">
              <a:spcBef>
                <a:spcPts val="0"/>
              </a:spcBef>
              <a:spcAft>
                <a:spcPts val="1200"/>
              </a:spcAft>
              <a:buClr>
                <a:srgbClr val="FF4146"/>
              </a:buClr>
              <a:buSzPct val="75000"/>
              <a:buNone/>
              <a:tabLst>
                <a:tab pos="442913" algn="l"/>
              </a:tabLst>
            </a:pPr>
            <a:r>
              <a:rPr lang="el-GR" altLang="el-GR" kern="0" dirty="0">
                <a:solidFill>
                  <a:srgbClr val="000000"/>
                </a:solidFill>
              </a:rPr>
              <a:t>Τρεις εναλλακτικές </a:t>
            </a:r>
            <a:r>
              <a:rPr lang="el-GR" altLang="el-GR" kern="0" dirty="0" smtClean="0">
                <a:solidFill>
                  <a:srgbClr val="000000"/>
                </a:solidFill>
              </a:rPr>
              <a:t>επιλογές.</a:t>
            </a:r>
            <a:endParaRPr lang="el-GR" altLang="el-GR" kern="0" dirty="0">
              <a:solidFill>
                <a:srgbClr val="000000"/>
              </a:solidFill>
            </a:endParaRPr>
          </a:p>
          <a:p>
            <a:pPr lvl="1" indent="-342000" eaLnBrk="0" fontAlgn="base" hangingPunct="0">
              <a:spcBef>
                <a:spcPts val="0"/>
              </a:spcBef>
              <a:spcAft>
                <a:spcPts val="600"/>
              </a:spcAft>
              <a:buClr>
                <a:srgbClr val="C00000"/>
              </a:buClr>
              <a:buFont typeface="Arial" panose="020B0604020202020204" pitchFamily="34" charset="0"/>
              <a:buChar char="●"/>
            </a:pPr>
            <a:r>
              <a:rPr lang="el-GR" altLang="el-GR" dirty="0">
                <a:solidFill>
                  <a:srgbClr val="000000"/>
                </a:solidFill>
              </a:rPr>
              <a:t>Διατήρηση πλεονάσματος </a:t>
            </a:r>
            <a:r>
              <a:rPr lang="el-GR" altLang="el-GR" dirty="0" smtClean="0">
                <a:solidFill>
                  <a:srgbClr val="000000"/>
                </a:solidFill>
              </a:rPr>
              <a:t>δυναμικότητας.</a:t>
            </a:r>
            <a:endParaRPr lang="el-GR" altLang="el-GR" dirty="0">
              <a:solidFill>
                <a:srgbClr val="000000"/>
              </a:solidFill>
            </a:endParaRPr>
          </a:p>
          <a:p>
            <a:pPr lvl="1" indent="-342000" eaLnBrk="0" fontAlgn="base" hangingPunct="0">
              <a:spcBef>
                <a:spcPts val="0"/>
              </a:spcBef>
              <a:spcAft>
                <a:spcPts val="600"/>
              </a:spcAft>
              <a:buClr>
                <a:srgbClr val="C00000"/>
              </a:buClr>
              <a:buFont typeface="Arial" panose="020B0604020202020204" pitchFamily="34" charset="0"/>
              <a:buChar char="●"/>
            </a:pPr>
            <a:r>
              <a:rPr lang="el-GR" altLang="el-GR" dirty="0">
                <a:solidFill>
                  <a:srgbClr val="000000"/>
                </a:solidFill>
              </a:rPr>
              <a:t> Εξισορρόπηση δυναμικότητας και </a:t>
            </a:r>
            <a:r>
              <a:rPr lang="el-GR" altLang="el-GR" dirty="0" smtClean="0">
                <a:solidFill>
                  <a:srgbClr val="000000"/>
                </a:solidFill>
              </a:rPr>
              <a:t>ζήτησης.</a:t>
            </a:r>
            <a:endParaRPr lang="el-GR" altLang="el-GR" dirty="0">
              <a:solidFill>
                <a:srgbClr val="000000"/>
              </a:solidFill>
            </a:endParaRPr>
          </a:p>
          <a:p>
            <a:pPr lvl="1" indent="-342000" eaLnBrk="0" fontAlgn="base" hangingPunct="0">
              <a:spcBef>
                <a:spcPts val="0"/>
              </a:spcBef>
              <a:spcAft>
                <a:spcPct val="0"/>
              </a:spcAft>
              <a:buClr>
                <a:srgbClr val="C00000"/>
              </a:buClr>
              <a:buFont typeface="Arial" panose="020B0604020202020204" pitchFamily="34" charset="0"/>
              <a:buChar char="●"/>
            </a:pPr>
            <a:r>
              <a:rPr lang="el-GR" altLang="el-GR" dirty="0">
                <a:solidFill>
                  <a:srgbClr val="000000"/>
                </a:solidFill>
              </a:rPr>
              <a:t> Διατήρηση </a:t>
            </a:r>
            <a:r>
              <a:rPr lang="el-GR" altLang="el-GR" dirty="0" smtClean="0">
                <a:solidFill>
                  <a:srgbClr val="000000"/>
                </a:solidFill>
              </a:rPr>
              <a:t>έλλειψης </a:t>
            </a:r>
            <a:r>
              <a:rPr lang="el-GR" altLang="el-GR" dirty="0">
                <a:solidFill>
                  <a:srgbClr val="000000"/>
                </a:solidFill>
              </a:rPr>
              <a:t>δ</a:t>
            </a:r>
            <a:r>
              <a:rPr lang="el-GR" altLang="el-GR" dirty="0" smtClean="0">
                <a:solidFill>
                  <a:srgbClr val="000000"/>
                </a:solidFill>
              </a:rPr>
              <a:t>υναμικότητας</a:t>
            </a:r>
            <a:r>
              <a:rPr lang="el-GR" altLang="el-GR" dirty="0" smtClean="0"/>
              <a:t>.</a:t>
            </a:r>
            <a:endParaRPr lang="el-GR" altLang="el-GR" dirty="0">
              <a:solidFill>
                <a:srgbClr val="000000"/>
              </a:solidFill>
            </a:endParaRPr>
          </a:p>
        </p:txBody>
      </p:sp>
      <p:pic>
        <p:nvPicPr>
          <p:cNvPr id="8" name="Θέση περιεχομένου 2" descr="Εικόνα με τρείς γραφικές παραστάσεις. Στην πρώτη παράσταση, η καμπύλη της δυναμικότητα προηγείται της καμπύλης ζήτησης, στην δεύτερη η καμπύλη της δυναμικότητα είναι περίπου ίση με της ζήτησης, και στην τρίτη η καμπύλη της δυναμικότητα υστερεί της ζήτησης."/>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99992" y="1340768"/>
            <a:ext cx="4104456" cy="5040560"/>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1718236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208912" cy="1143000"/>
          </a:xfrm>
        </p:spPr>
        <p:txBody>
          <a:bodyPr>
            <a:noAutofit/>
          </a:bodyPr>
          <a:lstStyle/>
          <a:p>
            <a:pPr>
              <a:spcBef>
                <a:spcPct val="50000"/>
              </a:spcBef>
            </a:pPr>
            <a:r>
              <a:rPr lang="el-GR" altLang="el-GR" b="1" dirty="0" smtClean="0"/>
              <a:t>Προσδιορισμός Αναγκαίας Παραγωγικής Δυναμικότητας</a:t>
            </a:r>
            <a:endParaRPr lang="en-US" altLang="el-GR" b="1" dirty="0">
              <a:latin typeface="Times New Roman" pitchFamily="18" charset="0"/>
            </a:endParaRPr>
          </a:p>
        </p:txBody>
      </p:sp>
      <p:pic>
        <p:nvPicPr>
          <p:cNvPr id="6" name="Θέση περιεχομένου 1" descr="Εικόνα η οποία απεικονίζει την διαδικασία σε 6 φάσεις. Φάση 1, πρόβλεψη μακροχρόνιας ζήτησης. Φάση 2, επιλογή κατάλληλου μέτρου δυναμικότητας. Φάση 3, προσδιορισμός αναγκών σε δυναμικότητα. Φάση 4, διαμόρφωση εναλλακτικών προτάσεων. Φάση 5, αξιολόγηση εναλλακτικών λύσεων. Φάση 6, επιλογή καλύτερης λύσης, και χρονοδιάγραμμα υλοποίησης."/>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23728" y="1600200"/>
            <a:ext cx="4968552" cy="4867230"/>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12</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522727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Επιλογή μεγέθους νέας εγκατάστασης</a:t>
            </a:r>
            <a:endParaRPr lang="el-GR" dirty="0"/>
          </a:p>
        </p:txBody>
      </p:sp>
      <p:sp>
        <p:nvSpPr>
          <p:cNvPr id="3" name="Θέση περιεχομένου 1"/>
          <p:cNvSpPr>
            <a:spLocks noGrp="1"/>
          </p:cNvSpPr>
          <p:nvPr>
            <p:ph idx="1"/>
          </p:nvPr>
        </p:nvSpPr>
        <p:spPr/>
        <p:txBody>
          <a:bodyPr>
            <a:normAutofit/>
          </a:bodyPr>
          <a:lstStyle/>
          <a:p>
            <a:pPr>
              <a:spcBef>
                <a:spcPts val="0"/>
              </a:spcBef>
              <a:spcAft>
                <a:spcPts val="600"/>
              </a:spcAft>
              <a:buClr>
                <a:srgbClr val="C00000"/>
              </a:buClr>
              <a:buFont typeface="Arial" panose="020B0604020202020204" pitchFamily="34" charset="0"/>
              <a:buChar char="●"/>
            </a:pPr>
            <a:r>
              <a:rPr lang="el-GR" dirty="0" smtClean="0"/>
              <a:t>Οικονομίες κλίμακας:</a:t>
            </a:r>
          </a:p>
          <a:p>
            <a:pPr lvl="2" indent="-342000">
              <a:spcBef>
                <a:spcPts val="0"/>
              </a:spcBef>
              <a:spcAft>
                <a:spcPts val="300"/>
              </a:spcAft>
              <a:buClr>
                <a:srgbClr val="00CC99"/>
              </a:buClr>
              <a:buFont typeface="Arial" panose="020B0604020202020204" pitchFamily="34" charset="0"/>
              <a:buChar char="●"/>
            </a:pPr>
            <a:r>
              <a:rPr lang="el-GR" altLang="el-GR" sz="2800" dirty="0" smtClean="0"/>
              <a:t>Βραχυχρόνιες οικονομίες κλίμακας.</a:t>
            </a:r>
          </a:p>
          <a:p>
            <a:pPr lvl="2" indent="-342000">
              <a:spcBef>
                <a:spcPts val="0"/>
              </a:spcBef>
              <a:spcAft>
                <a:spcPts val="300"/>
              </a:spcAft>
              <a:buClr>
                <a:srgbClr val="00CC99"/>
              </a:buClr>
              <a:buFont typeface="Arial" panose="020B0604020202020204" pitchFamily="34" charset="0"/>
              <a:buChar char="●"/>
            </a:pPr>
            <a:r>
              <a:rPr lang="el-GR" altLang="el-GR" sz="2800" dirty="0" smtClean="0"/>
              <a:t>Μεσοπρόθεσμες οικονομίες κλίμακας.</a:t>
            </a:r>
          </a:p>
          <a:p>
            <a:pPr lvl="2" indent="-342000">
              <a:spcBef>
                <a:spcPts val="0"/>
              </a:spcBef>
              <a:spcAft>
                <a:spcPts val="1200"/>
              </a:spcAft>
              <a:buClr>
                <a:srgbClr val="00CC99"/>
              </a:buClr>
              <a:buFont typeface="Arial" panose="020B0604020202020204" pitchFamily="34" charset="0"/>
              <a:buChar char="●"/>
            </a:pPr>
            <a:r>
              <a:rPr lang="el-GR" altLang="el-GR" sz="2800" dirty="0" smtClean="0"/>
              <a:t>Μακροχρόνιες οικονομίες κλίμακας.</a:t>
            </a:r>
            <a:endParaRPr lang="el-GR" altLang="el-GR" dirty="0" smtClean="0"/>
          </a:p>
          <a:p>
            <a:pPr indent="-342000">
              <a:spcBef>
                <a:spcPts val="0"/>
              </a:spcBef>
              <a:spcAft>
                <a:spcPts val="600"/>
              </a:spcAft>
              <a:buClr>
                <a:srgbClr val="C00000"/>
              </a:buClr>
              <a:buFont typeface="Arial" panose="020B0604020202020204" pitchFamily="34" charset="0"/>
              <a:buChar char="●"/>
            </a:pPr>
            <a:r>
              <a:rPr lang="el-GR" altLang="el-GR" dirty="0" err="1" smtClean="0"/>
              <a:t>Αντιοικονομίες</a:t>
            </a:r>
            <a:r>
              <a:rPr lang="el-GR" altLang="el-GR" dirty="0" smtClean="0"/>
              <a:t> κλίμακας:</a:t>
            </a:r>
          </a:p>
          <a:p>
            <a:pPr lvl="2" indent="-342000">
              <a:spcBef>
                <a:spcPts val="0"/>
              </a:spcBef>
              <a:spcAft>
                <a:spcPts val="300"/>
              </a:spcAft>
              <a:buClr>
                <a:srgbClr val="00CC99"/>
              </a:buClr>
              <a:buFont typeface="Arial" panose="020B0604020202020204" pitchFamily="34" charset="0"/>
              <a:buChar char="●"/>
            </a:pPr>
            <a:r>
              <a:rPr lang="el-GR" altLang="el-GR" sz="2800" dirty="0" err="1">
                <a:solidFill>
                  <a:prstClr val="black"/>
                </a:solidFill>
              </a:rPr>
              <a:t>Αντιοικονομίες</a:t>
            </a:r>
            <a:r>
              <a:rPr lang="el-GR" altLang="el-GR" sz="2800" dirty="0">
                <a:solidFill>
                  <a:prstClr val="black"/>
                </a:solidFill>
              </a:rPr>
              <a:t> διανομής </a:t>
            </a:r>
            <a:r>
              <a:rPr lang="el-GR" altLang="el-GR" sz="2800" dirty="0" smtClean="0">
                <a:solidFill>
                  <a:prstClr val="black"/>
                </a:solidFill>
              </a:rPr>
              <a:t>προϊόντος.</a:t>
            </a:r>
          </a:p>
          <a:p>
            <a:pPr lvl="2" indent="-342000">
              <a:spcBef>
                <a:spcPts val="0"/>
              </a:spcBef>
              <a:spcAft>
                <a:spcPts val="300"/>
              </a:spcAft>
              <a:buClr>
                <a:srgbClr val="00CC99"/>
              </a:buClr>
              <a:buFont typeface="Arial" panose="020B0604020202020204" pitchFamily="34" charset="0"/>
              <a:buChar char="●"/>
            </a:pPr>
            <a:r>
              <a:rPr lang="el-GR" altLang="el-GR" sz="2800" dirty="0" err="1">
                <a:solidFill>
                  <a:prstClr val="black"/>
                </a:solidFill>
              </a:rPr>
              <a:t>Αντιοικονομίες</a:t>
            </a:r>
            <a:r>
              <a:rPr lang="el-GR" altLang="el-GR" sz="2800" dirty="0">
                <a:solidFill>
                  <a:prstClr val="black"/>
                </a:solidFill>
              </a:rPr>
              <a:t> από </a:t>
            </a:r>
            <a:r>
              <a:rPr lang="el-GR" altLang="el-GR" sz="2800" dirty="0" smtClean="0">
                <a:solidFill>
                  <a:prstClr val="black"/>
                </a:solidFill>
              </a:rPr>
              <a:t>κινδύνους.</a:t>
            </a:r>
            <a:endParaRPr lang="el-GR" altLang="el-GR" sz="2800" dirty="0"/>
          </a:p>
          <a:p>
            <a:pPr lvl="2" indent="-342000">
              <a:spcBef>
                <a:spcPts val="0"/>
              </a:spcBef>
              <a:spcAft>
                <a:spcPts val="600"/>
              </a:spcAft>
              <a:buClr>
                <a:srgbClr val="00CC99"/>
              </a:buClr>
              <a:buFont typeface="Arial" panose="020B0604020202020204" pitchFamily="34" charset="0"/>
              <a:buChar char="●"/>
            </a:pPr>
            <a:r>
              <a:rPr lang="el-GR" altLang="el-GR" sz="2800" dirty="0" err="1" smtClean="0"/>
              <a:t>Αντιοικονομίες</a:t>
            </a:r>
            <a:r>
              <a:rPr lang="el-GR" altLang="el-GR" sz="2800" dirty="0" smtClean="0"/>
              <a:t> από αυξημένη γραφειοκρατία</a:t>
            </a:r>
            <a:r>
              <a:rPr lang="el-GR" altLang="el-GR" sz="2800" dirty="0"/>
              <a:t>.</a:t>
            </a:r>
            <a:endParaRPr lang="el-GR" altLang="el-GR" sz="2800" dirty="0" smtClean="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50002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lvl="0" eaLnBrk="0" fontAlgn="base" hangingPunct="0">
              <a:spcAft>
                <a:spcPct val="0"/>
              </a:spcAft>
            </a:pPr>
            <a:r>
              <a:rPr lang="el-GR" altLang="el-GR" b="1" dirty="0" smtClean="0"/>
              <a:t>Βραχυχρόνιες οικονομίες κλίμακας</a:t>
            </a:r>
            <a:endParaRPr lang="el-GR" altLang="el-GR" b="1" dirty="0"/>
          </a:p>
        </p:txBody>
      </p:sp>
      <p:sp>
        <p:nvSpPr>
          <p:cNvPr id="3" name="Θέση περιεχομένου 1"/>
          <p:cNvSpPr>
            <a:spLocks noGrp="1"/>
          </p:cNvSpPr>
          <p:nvPr>
            <p:ph idx="1"/>
          </p:nvPr>
        </p:nvSpPr>
        <p:spPr>
          <a:xfrm>
            <a:off x="457200" y="1600201"/>
            <a:ext cx="8229600" cy="2188840"/>
          </a:xfrm>
        </p:spPr>
        <p:txBody>
          <a:bodyPr/>
          <a:lstStyle/>
          <a:p>
            <a:pPr lvl="0" eaLnBrk="0" fontAlgn="base" hangingPunct="0">
              <a:spcBef>
                <a:spcPct val="0"/>
              </a:spcBef>
              <a:spcAft>
                <a:spcPct val="0"/>
              </a:spcAft>
              <a:buClr>
                <a:srgbClr val="C00000"/>
              </a:buClr>
              <a:buFont typeface="Arial" panose="020B0604020202020204" pitchFamily="34" charset="0"/>
              <a:buChar char="●"/>
            </a:pPr>
            <a:endParaRPr lang="el-GR" altLang="el-GR" sz="1800" dirty="0" smtClean="0">
              <a:solidFill>
                <a:srgbClr val="000000"/>
              </a:solidFill>
            </a:endParaRPr>
          </a:p>
          <a:p>
            <a:pPr lvl="0" eaLnBrk="0" fontAlgn="base" hangingPunct="0">
              <a:spcBef>
                <a:spcPct val="0"/>
              </a:spcBef>
              <a:spcAft>
                <a:spcPct val="0"/>
              </a:spcAft>
              <a:buClr>
                <a:srgbClr val="C00000"/>
              </a:buClr>
              <a:buFont typeface="Arial" panose="020B0604020202020204" pitchFamily="34" charset="0"/>
              <a:buChar char="●"/>
            </a:pPr>
            <a:r>
              <a:rPr lang="el-GR" altLang="el-GR" sz="2800" dirty="0" smtClean="0">
                <a:solidFill>
                  <a:srgbClr val="000000"/>
                </a:solidFill>
              </a:rPr>
              <a:t>Όσο </a:t>
            </a:r>
            <a:r>
              <a:rPr lang="el-GR" altLang="el-GR" sz="2800" dirty="0">
                <a:solidFill>
                  <a:srgbClr val="000000"/>
                </a:solidFill>
              </a:rPr>
              <a:t>μεγαλύτερο το μέγεθος μιας εγκατάστασης και υψηλός ο βαθμός εκμετάλλευσής </a:t>
            </a:r>
            <a:r>
              <a:rPr lang="el-GR" altLang="el-GR" sz="2800" dirty="0" smtClean="0">
                <a:solidFill>
                  <a:srgbClr val="000000"/>
                </a:solidFill>
              </a:rPr>
              <a:t>της, </a:t>
            </a:r>
            <a:r>
              <a:rPr lang="el-GR" altLang="el-GR" sz="2800" dirty="0">
                <a:solidFill>
                  <a:srgbClr val="000000"/>
                </a:solidFill>
              </a:rPr>
              <a:t>τόσο μικρότερο το κόστος παραγωγής ανά μονάδα προϊόντος ή μοναδιαίο </a:t>
            </a:r>
            <a:r>
              <a:rPr lang="el-GR" altLang="el-GR" sz="2800" dirty="0" smtClean="0">
                <a:solidFill>
                  <a:srgbClr val="000000"/>
                </a:solidFill>
              </a:rPr>
              <a:t>κόστος.</a:t>
            </a:r>
            <a:endParaRPr lang="en-US" altLang="el-GR" sz="2800" dirty="0">
              <a:solidFill>
                <a:srgbClr val="000000"/>
              </a:solidFill>
            </a:endParaRPr>
          </a:p>
          <a:p>
            <a:endParaRPr lang="el-GR" dirty="0"/>
          </a:p>
        </p:txBody>
      </p:sp>
      <p:graphicFrame>
        <p:nvGraphicFramePr>
          <p:cNvPr id="6" name="Θέση περιεχομένου 2" descr="Εικόνα στην οποία απεικονίζονται τα εξής:&#10;Μοναδιαίο κόστος = σταθερά έξοδα + μεταβλητά έξοδα, διά όγκος παραγωγής, = σταθερά έξοδα, διά όγκος παραγωγής, + μεταβλητό κόστος ανά μονάδα προϊόντος."/>
          <p:cNvGraphicFramePr>
            <a:graphicFrameLocks noChangeAspect="1"/>
          </p:cNvGraphicFramePr>
          <p:nvPr>
            <p:extLst>
              <p:ext uri="{D42A27DB-BD31-4B8C-83A1-F6EECF244321}">
                <p14:modId xmlns:p14="http://schemas.microsoft.com/office/powerpoint/2010/main" val="4043370638"/>
              </p:ext>
            </p:extLst>
          </p:nvPr>
        </p:nvGraphicFramePr>
        <p:xfrm>
          <a:off x="539552" y="3944739"/>
          <a:ext cx="8050068" cy="1716509"/>
        </p:xfrm>
        <a:graphic>
          <a:graphicData uri="http://schemas.openxmlformats.org/presentationml/2006/ole">
            <mc:AlternateContent xmlns:mc="http://schemas.openxmlformats.org/markup-compatibility/2006">
              <mc:Choice xmlns:v="urn:schemas-microsoft-com:vml" Requires="v">
                <p:oleObj spid="_x0000_s1074" name="Εξίσωση" r:id="rId4" imgW="4064000" imgH="863600" progId="Equation.3">
                  <p:embed/>
                </p:oleObj>
              </mc:Choice>
              <mc:Fallback>
                <p:oleObj name="Εξίσωση" r:id="rId4" imgW="4064000" imgH="8636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3944739"/>
                        <a:ext cx="8050068" cy="1716509"/>
                      </a:xfrm>
                      <a:prstGeom prst="rect">
                        <a:avLst/>
                      </a:prstGeom>
                      <a:noFill/>
                      <a:ln>
                        <a:noFill/>
                      </a:ln>
                      <a:effectLst/>
                    </p:spPr>
                  </p:pic>
                </p:oleObj>
              </mc:Fallback>
            </mc:AlternateContent>
          </a:graphicData>
        </a:graphic>
      </p:graphicFrame>
      <p:sp>
        <p:nvSpPr>
          <p:cNvPr id="4" name="Θέση υποσέλιδου 1" descr="."/>
          <p:cNvSpPr>
            <a:spLocks noGrp="1"/>
          </p:cNvSpPr>
          <p:nvPr>
            <p:ph type="ftr" sz="quarter" idx="11"/>
          </p:nvPr>
        </p:nvSpPr>
        <p:spPr/>
        <p:txBody>
          <a:bodyPr/>
          <a:lstStyle/>
          <a:p>
            <a:r>
              <a:rPr lang="el-GR" smtClean="0">
                <a:solidFill>
                  <a:schemeClr val="tx1"/>
                </a:solidFill>
              </a:rPr>
              <a:t>Δυναμικότητα Παραγωγής</a:t>
            </a:r>
            <a:endParaRPr lang="el-GR"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14</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69246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lvl="0" eaLnBrk="0" fontAlgn="base" hangingPunct="0">
              <a:spcAft>
                <a:spcPct val="0"/>
              </a:spcAft>
            </a:pPr>
            <a:r>
              <a:rPr lang="el-GR" altLang="el-GR" b="1" dirty="0"/>
              <a:t>Μεσοπρόθεσμες οικονομίες </a:t>
            </a:r>
            <a:r>
              <a:rPr lang="el-GR" altLang="el-GR" b="1" dirty="0" smtClean="0"/>
              <a:t>κλίμακας</a:t>
            </a:r>
            <a:endParaRPr lang="el-GR" sz="8000" dirty="0"/>
          </a:p>
        </p:txBody>
      </p:sp>
      <p:sp>
        <p:nvSpPr>
          <p:cNvPr id="3" name="Θέση περιεχομένου 1"/>
          <p:cNvSpPr>
            <a:spLocks noGrp="1"/>
          </p:cNvSpPr>
          <p:nvPr>
            <p:ph idx="1"/>
          </p:nvPr>
        </p:nvSpPr>
        <p:spPr/>
        <p:txBody>
          <a:bodyPr>
            <a:normAutofit/>
          </a:bodyPr>
          <a:lstStyle/>
          <a:p>
            <a:pPr lvl="0" eaLnBrk="0" fontAlgn="base" hangingPunct="0">
              <a:spcBef>
                <a:spcPct val="0"/>
              </a:spcBef>
              <a:spcAft>
                <a:spcPct val="0"/>
              </a:spcAft>
              <a:buClr>
                <a:srgbClr val="C00000"/>
              </a:buClr>
              <a:buFont typeface="Arial" panose="020B0604020202020204" pitchFamily="34" charset="0"/>
              <a:buChar char="●"/>
            </a:pPr>
            <a:endParaRPr lang="el-GR" altLang="el-GR" sz="2400" dirty="0" smtClean="0">
              <a:solidFill>
                <a:srgbClr val="000000"/>
              </a:solidFill>
            </a:endParaRPr>
          </a:p>
          <a:p>
            <a:pPr lvl="0" eaLnBrk="0" fontAlgn="base" hangingPunct="0">
              <a:spcBef>
                <a:spcPct val="0"/>
              </a:spcBef>
              <a:spcAft>
                <a:spcPct val="0"/>
              </a:spcAft>
              <a:buClr>
                <a:srgbClr val="C00000"/>
              </a:buClr>
              <a:buFont typeface="Arial" panose="020B0604020202020204" pitchFamily="34" charset="0"/>
              <a:buChar char="●"/>
            </a:pPr>
            <a:r>
              <a:rPr lang="el-GR" altLang="el-GR" sz="2800" dirty="0" smtClean="0">
                <a:solidFill>
                  <a:srgbClr val="000000"/>
                </a:solidFill>
              </a:rPr>
              <a:t>Η </a:t>
            </a:r>
            <a:r>
              <a:rPr lang="el-GR" altLang="el-GR" sz="2800" dirty="0">
                <a:solidFill>
                  <a:srgbClr val="000000"/>
                </a:solidFill>
              </a:rPr>
              <a:t>διαθεσιμότητα μιας εγκατάστασης μεγάλου </a:t>
            </a:r>
            <a:r>
              <a:rPr lang="el-GR" altLang="el-GR" sz="2800" dirty="0" smtClean="0">
                <a:solidFill>
                  <a:srgbClr val="000000"/>
                </a:solidFill>
              </a:rPr>
              <a:t>μεγέθους, </a:t>
            </a:r>
            <a:r>
              <a:rPr lang="el-GR" altLang="el-GR" sz="2800" dirty="0">
                <a:solidFill>
                  <a:srgbClr val="000000"/>
                </a:solidFill>
              </a:rPr>
              <a:t>επιτρέπει την παραγωγή μεγάλων παρτίδων. Όσο μεγαλύτερο είναι το μέγεθος μιας </a:t>
            </a:r>
            <a:r>
              <a:rPr lang="el-GR" altLang="el-GR" sz="2800" dirty="0" smtClean="0">
                <a:solidFill>
                  <a:srgbClr val="000000"/>
                </a:solidFill>
              </a:rPr>
              <a:t>παρτίδας, </a:t>
            </a:r>
            <a:r>
              <a:rPr lang="el-GR" altLang="el-GR" sz="2800" dirty="0">
                <a:solidFill>
                  <a:srgbClr val="000000"/>
                </a:solidFill>
              </a:rPr>
              <a:t>τόσο περισσότερο συμπιέζεται το μοναδιαίο κόστος. Οικονομίες κλίμακας </a:t>
            </a:r>
            <a:r>
              <a:rPr lang="el-GR" altLang="el-GR" sz="2800" dirty="0" smtClean="0">
                <a:solidFill>
                  <a:srgbClr val="000000"/>
                </a:solidFill>
              </a:rPr>
              <a:t>πραγματοποιούνται, </a:t>
            </a:r>
            <a:r>
              <a:rPr lang="el-GR" altLang="el-GR" sz="2800" dirty="0">
                <a:solidFill>
                  <a:srgbClr val="000000"/>
                </a:solidFill>
              </a:rPr>
              <a:t>και λόγω του υψηλότερου βαθμού απόδοσης του </a:t>
            </a:r>
            <a:r>
              <a:rPr lang="el-GR" altLang="el-GR" sz="2800" dirty="0" smtClean="0">
                <a:solidFill>
                  <a:srgbClr val="000000"/>
                </a:solidFill>
              </a:rPr>
              <a:t>εξοπλισμού, </a:t>
            </a:r>
            <a:r>
              <a:rPr lang="el-GR" altLang="el-GR" sz="2800" dirty="0">
                <a:solidFill>
                  <a:srgbClr val="000000"/>
                </a:solidFill>
              </a:rPr>
              <a:t>και αξιοποίησης των </a:t>
            </a:r>
            <a:r>
              <a:rPr lang="el-GR" altLang="el-GR" sz="2800" dirty="0" smtClean="0">
                <a:solidFill>
                  <a:srgbClr val="000000"/>
                </a:solidFill>
              </a:rPr>
              <a:t>πόρων</a:t>
            </a:r>
            <a:r>
              <a:rPr lang="el-GR" altLang="el-GR" sz="2800" dirty="0" smtClean="0"/>
              <a:t>.</a:t>
            </a:r>
            <a:endParaRPr lang="en-US" altLang="el-GR" sz="28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189805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Μακροχρόνιες οικονομίες κλίμακας</a:t>
            </a:r>
            <a:endParaRPr lang="el-GR" dirty="0"/>
          </a:p>
        </p:txBody>
      </p:sp>
      <p:sp>
        <p:nvSpPr>
          <p:cNvPr id="3" name="Θέση περιεχομένου 1"/>
          <p:cNvSpPr>
            <a:spLocks noGrp="1"/>
          </p:cNvSpPr>
          <p:nvPr>
            <p:ph idx="1"/>
          </p:nvPr>
        </p:nvSpPr>
        <p:spPr>
          <a:xfrm>
            <a:off x="457200" y="1600201"/>
            <a:ext cx="8229600" cy="1251544"/>
          </a:xfrm>
        </p:spPr>
        <p:txBody>
          <a:bodyPr>
            <a:normAutofit/>
          </a:bodyPr>
          <a:lstStyle/>
          <a:p>
            <a:pPr lvl="0" eaLnBrk="0" fontAlgn="base" hangingPunct="0">
              <a:spcBef>
                <a:spcPct val="0"/>
              </a:spcBef>
              <a:spcAft>
                <a:spcPts val="600"/>
              </a:spcAft>
              <a:buClr>
                <a:srgbClr val="C00000"/>
              </a:buClr>
              <a:buFont typeface="Arial" panose="020B0604020202020204" pitchFamily="34" charset="0"/>
              <a:buChar char="●"/>
            </a:pPr>
            <a:r>
              <a:rPr lang="el-GR" altLang="el-GR" sz="2400" dirty="0" smtClean="0">
                <a:solidFill>
                  <a:srgbClr val="000000"/>
                </a:solidFill>
              </a:rPr>
              <a:t>Δημιουργούνται από:</a:t>
            </a:r>
          </a:p>
          <a:p>
            <a:pPr lvl="2" indent="-342000" eaLnBrk="0" fontAlgn="base" hangingPunct="0">
              <a:spcBef>
                <a:spcPct val="0"/>
              </a:spcBef>
              <a:spcAft>
                <a:spcPts val="300"/>
              </a:spcAft>
              <a:buClr>
                <a:srgbClr val="00CC99"/>
              </a:buClr>
              <a:buFont typeface="Arial" panose="020B0604020202020204" pitchFamily="34" charset="0"/>
              <a:buChar char="●"/>
            </a:pPr>
            <a:r>
              <a:rPr lang="el-GR" altLang="el-GR" sz="2000" dirty="0" smtClean="0">
                <a:solidFill>
                  <a:srgbClr val="000000"/>
                </a:solidFill>
              </a:rPr>
              <a:t>Την </a:t>
            </a:r>
            <a:r>
              <a:rPr lang="el-GR" altLang="el-GR" sz="2000" dirty="0">
                <a:solidFill>
                  <a:srgbClr val="000000"/>
                </a:solidFill>
              </a:rPr>
              <a:t>επιλογή μεγάλου μεγέθους </a:t>
            </a:r>
            <a:r>
              <a:rPr lang="el-GR" altLang="el-GR" sz="2000" dirty="0" smtClean="0">
                <a:solidFill>
                  <a:srgbClr val="000000"/>
                </a:solidFill>
              </a:rPr>
              <a:t>εγκατάστασης.</a:t>
            </a:r>
          </a:p>
          <a:p>
            <a:pPr lvl="2" indent="-342000" eaLnBrk="0" fontAlgn="base" hangingPunct="0">
              <a:spcBef>
                <a:spcPct val="0"/>
              </a:spcBef>
              <a:spcAft>
                <a:spcPct val="0"/>
              </a:spcAft>
              <a:buClr>
                <a:srgbClr val="00CC99"/>
              </a:buClr>
              <a:buFont typeface="Arial" panose="020B0604020202020204" pitchFamily="34" charset="0"/>
              <a:buChar char="●"/>
            </a:pPr>
            <a:r>
              <a:rPr lang="el-GR" altLang="el-GR" sz="2000" dirty="0">
                <a:solidFill>
                  <a:srgbClr val="000000"/>
                </a:solidFill>
              </a:rPr>
              <a:t>Τ</a:t>
            </a:r>
            <a:r>
              <a:rPr lang="el-GR" altLang="el-GR" sz="2000" dirty="0" smtClean="0">
                <a:solidFill>
                  <a:srgbClr val="000000"/>
                </a:solidFill>
              </a:rPr>
              <a:t>η </a:t>
            </a:r>
            <a:r>
              <a:rPr lang="el-GR" altLang="el-GR" sz="2000" dirty="0">
                <a:solidFill>
                  <a:srgbClr val="000000"/>
                </a:solidFill>
              </a:rPr>
              <a:t>συσσώρευση πείρας στη χρήση </a:t>
            </a:r>
            <a:r>
              <a:rPr lang="el-GR" altLang="el-GR" sz="2000" dirty="0" smtClean="0">
                <a:solidFill>
                  <a:srgbClr val="000000"/>
                </a:solidFill>
              </a:rPr>
              <a:t>της</a:t>
            </a:r>
            <a:r>
              <a:rPr lang="el-GR" altLang="el-GR" sz="2000" dirty="0" smtClean="0"/>
              <a:t>.</a:t>
            </a:r>
            <a:endParaRPr lang="en-US" altLang="el-GR" sz="2000" dirty="0">
              <a:solidFill>
                <a:srgbClr val="000000"/>
              </a:solidFill>
            </a:endParaRPr>
          </a:p>
        </p:txBody>
      </p:sp>
      <p:pic>
        <p:nvPicPr>
          <p:cNvPr id="6" name="Θέση περιεχομένου 2" descr="Εικόνα γραφικής παράστασης στην οποία απεικονίζονται τα εξής: Μία μικρή εγκατάσταση έχει υψηλό μέσο μοναδιαίο κόστος και ελάχιστο ετήσιο όγκο παραγωγής. Μία μεσαία εγκατάσταση έχει αρκετό μέσο μοναδιαίο κόστος και μικρό όγκο παραγωγής. Μία μεγάλη εγκατάσταση έχει μικρό μέσο μοναδιαίο κόστος, και μεγάλο όγκο παραγωγή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4464" y="2851744"/>
            <a:ext cx="7815072" cy="3529584"/>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140741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lvl="0" fontAlgn="base">
              <a:spcBef>
                <a:spcPct val="50000"/>
              </a:spcBef>
              <a:spcAft>
                <a:spcPct val="0"/>
              </a:spcAft>
            </a:pPr>
            <a:r>
              <a:rPr lang="el-GR" altLang="el-GR" b="1" dirty="0" smtClean="0">
                <a:solidFill>
                  <a:srgbClr val="000000"/>
                </a:solidFill>
              </a:rPr>
              <a:t>Οικονομίες - </a:t>
            </a:r>
            <a:r>
              <a:rPr lang="el-GR" altLang="el-GR" b="1" dirty="0" err="1" smtClean="0">
                <a:solidFill>
                  <a:srgbClr val="000000"/>
                </a:solidFill>
              </a:rPr>
              <a:t>αντιοικονομίες</a:t>
            </a:r>
            <a:r>
              <a:rPr lang="el-GR" altLang="el-GR" b="1" dirty="0" smtClean="0">
                <a:solidFill>
                  <a:srgbClr val="000000"/>
                </a:solidFill>
              </a:rPr>
              <a:t> </a:t>
            </a:r>
            <a:br>
              <a:rPr lang="el-GR" altLang="el-GR" b="1" dirty="0" smtClean="0">
                <a:solidFill>
                  <a:srgbClr val="000000"/>
                </a:solidFill>
              </a:rPr>
            </a:br>
            <a:r>
              <a:rPr lang="el-GR" altLang="el-GR" b="1" dirty="0" smtClean="0">
                <a:solidFill>
                  <a:srgbClr val="000000"/>
                </a:solidFill>
              </a:rPr>
              <a:t>κλίμακας</a:t>
            </a:r>
            <a:endParaRPr lang="el-GR" sz="9600" b="1" dirty="0"/>
          </a:p>
        </p:txBody>
      </p:sp>
      <p:pic>
        <p:nvPicPr>
          <p:cNvPr id="6" name="Θέση περιεχομένου 1" descr="Εικόνα με τρείς γραφικές παραστάσεις, μίας μικρής, μεσαίας, και μεγάλης εγκατάστασης, όπου απεικονίζονται τα συνολικά έσοδα, το κέρδος, και το συνολικό κόστος, για κάθε μία από αυτές."/>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2649" y="1556792"/>
            <a:ext cx="4817623" cy="4896544"/>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2435560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err="1" smtClean="0"/>
              <a:t>Αντιοικονομίες</a:t>
            </a:r>
            <a:r>
              <a:rPr lang="el-GR" altLang="el-GR" b="1" dirty="0" smtClean="0"/>
              <a:t> διανομής προϊόντος </a:t>
            </a:r>
            <a:endParaRPr lang="el-GR" dirty="0"/>
          </a:p>
        </p:txBody>
      </p:sp>
      <p:sp>
        <p:nvSpPr>
          <p:cNvPr id="3" name="Θέση περιεχομένου 1"/>
          <p:cNvSpPr>
            <a:spLocks noGrp="1"/>
          </p:cNvSpPr>
          <p:nvPr>
            <p:ph idx="1"/>
          </p:nvPr>
        </p:nvSpPr>
        <p:spPr/>
        <p:txBody>
          <a:bodyPr>
            <a:normAutofit/>
          </a:bodyPr>
          <a:lstStyle/>
          <a:p>
            <a:pPr lvl="0" eaLnBrk="0" fontAlgn="base" hangingPunct="0">
              <a:spcBef>
                <a:spcPct val="0"/>
              </a:spcBef>
              <a:spcAft>
                <a:spcPct val="0"/>
              </a:spcAft>
              <a:buClr>
                <a:srgbClr val="C00000"/>
              </a:buClr>
              <a:buFont typeface="Arial" panose="020B0604020202020204" pitchFamily="34" charset="0"/>
              <a:buChar char="●"/>
            </a:pPr>
            <a:endParaRPr lang="el-GR" altLang="el-GR" dirty="0" smtClean="0">
              <a:solidFill>
                <a:srgbClr val="000000"/>
              </a:solidFill>
            </a:endParaRPr>
          </a:p>
          <a:p>
            <a:pPr lvl="0" eaLnBrk="0" fontAlgn="base" hangingPunct="0">
              <a:spcBef>
                <a:spcPct val="0"/>
              </a:spcBef>
              <a:spcAft>
                <a:spcPct val="0"/>
              </a:spcAft>
              <a:buClr>
                <a:srgbClr val="C00000"/>
              </a:buClr>
              <a:buFont typeface="Arial" panose="020B0604020202020204" pitchFamily="34" charset="0"/>
              <a:buChar char="●"/>
            </a:pPr>
            <a:r>
              <a:rPr lang="el-GR" altLang="el-GR" dirty="0" smtClean="0">
                <a:solidFill>
                  <a:srgbClr val="000000"/>
                </a:solidFill>
              </a:rPr>
              <a:t>Το </a:t>
            </a:r>
            <a:r>
              <a:rPr lang="el-GR" altLang="el-GR" dirty="0">
                <a:solidFill>
                  <a:srgbClr val="000000"/>
                </a:solidFill>
              </a:rPr>
              <a:t>συνολικό κόστος παραγωγής και </a:t>
            </a:r>
            <a:r>
              <a:rPr lang="el-GR" altLang="el-GR" dirty="0" smtClean="0">
                <a:solidFill>
                  <a:srgbClr val="000000"/>
                </a:solidFill>
              </a:rPr>
              <a:t>διανομής, </a:t>
            </a:r>
            <a:r>
              <a:rPr lang="el-GR" altLang="el-GR" dirty="0">
                <a:solidFill>
                  <a:srgbClr val="000000"/>
                </a:solidFill>
              </a:rPr>
              <a:t>μπορεί να αυξάνει περισσότερο από τη μείωση που επιτυγχάνουν οι οικονομίες </a:t>
            </a:r>
            <a:r>
              <a:rPr lang="el-GR" altLang="el-GR" dirty="0" smtClean="0">
                <a:solidFill>
                  <a:srgbClr val="000000"/>
                </a:solidFill>
              </a:rPr>
              <a:t>κλίμακας, </a:t>
            </a:r>
            <a:r>
              <a:rPr lang="el-GR" altLang="el-GR" dirty="0">
                <a:solidFill>
                  <a:srgbClr val="000000"/>
                </a:solidFill>
              </a:rPr>
              <a:t>και έτσι να επαλειφθεί το ανταγωνιστικό </a:t>
            </a:r>
            <a:r>
              <a:rPr lang="el-GR" altLang="el-GR" dirty="0" smtClean="0">
                <a:solidFill>
                  <a:srgbClr val="000000"/>
                </a:solidFill>
              </a:rPr>
              <a:t>πλεονέκτημα.</a:t>
            </a:r>
            <a:endParaRPr lang="el-GR" altLang="el-GR"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2329604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lvl="0"/>
            <a:r>
              <a:rPr lang="el-GR" altLang="el-GR" b="1" dirty="0" err="1" smtClean="0"/>
              <a:t>Αντιοικονομίες</a:t>
            </a:r>
            <a:r>
              <a:rPr lang="el-GR" altLang="el-GR" b="1" dirty="0" smtClean="0"/>
              <a:t> από κινδύνους</a:t>
            </a:r>
            <a:endParaRPr lang="el-GR" dirty="0"/>
          </a:p>
        </p:txBody>
      </p:sp>
      <p:sp>
        <p:nvSpPr>
          <p:cNvPr id="3" name="Θέση περιεχομένου 1"/>
          <p:cNvSpPr>
            <a:spLocks noGrp="1"/>
          </p:cNvSpPr>
          <p:nvPr>
            <p:ph idx="1"/>
          </p:nvPr>
        </p:nvSpPr>
        <p:spPr/>
        <p:txBody>
          <a:bodyPr/>
          <a:lstStyle/>
          <a:p>
            <a:pPr marL="0" lvl="0" indent="0" eaLnBrk="0" fontAlgn="base" hangingPunct="0">
              <a:spcBef>
                <a:spcPct val="0"/>
              </a:spcBef>
              <a:spcAft>
                <a:spcPct val="0"/>
              </a:spcAft>
              <a:buClr>
                <a:srgbClr val="FF0000"/>
              </a:buClr>
              <a:buNone/>
            </a:pPr>
            <a:endParaRPr lang="el-GR" altLang="el-GR" dirty="0" smtClean="0">
              <a:solidFill>
                <a:srgbClr val="000000"/>
              </a:solidFill>
            </a:endParaRPr>
          </a:p>
          <a:p>
            <a:pPr lvl="0" eaLnBrk="0" fontAlgn="base" hangingPunct="0">
              <a:spcBef>
                <a:spcPct val="0"/>
              </a:spcBef>
              <a:spcAft>
                <a:spcPct val="0"/>
              </a:spcAft>
              <a:buClr>
                <a:srgbClr val="C00000"/>
              </a:buClr>
              <a:buFont typeface="Arial" panose="020B0604020202020204" pitchFamily="34" charset="0"/>
              <a:buChar char="●"/>
            </a:pPr>
            <a:r>
              <a:rPr lang="el-GR" altLang="el-GR" dirty="0" smtClean="0">
                <a:solidFill>
                  <a:srgbClr val="000000"/>
                </a:solidFill>
              </a:rPr>
              <a:t>Η </a:t>
            </a:r>
            <a:r>
              <a:rPr lang="el-GR" altLang="el-GR" dirty="0">
                <a:solidFill>
                  <a:srgbClr val="000000"/>
                </a:solidFill>
              </a:rPr>
              <a:t>συγκέντρωση της παραγωγικής δυναμικότητας σε </a:t>
            </a:r>
            <a:r>
              <a:rPr lang="el-GR" altLang="el-GR" dirty="0" smtClean="0">
                <a:solidFill>
                  <a:srgbClr val="000000"/>
                </a:solidFill>
              </a:rPr>
              <a:t>μία </a:t>
            </a:r>
            <a:r>
              <a:rPr lang="el-GR" altLang="el-GR" dirty="0">
                <a:solidFill>
                  <a:srgbClr val="000000"/>
                </a:solidFill>
              </a:rPr>
              <a:t>ή λίγες μεγάλες </a:t>
            </a:r>
            <a:r>
              <a:rPr lang="el-GR" altLang="el-GR" dirty="0" smtClean="0">
                <a:solidFill>
                  <a:srgbClr val="000000"/>
                </a:solidFill>
              </a:rPr>
              <a:t>μονάδες, </a:t>
            </a:r>
            <a:r>
              <a:rPr lang="el-GR" altLang="el-GR" dirty="0">
                <a:solidFill>
                  <a:srgbClr val="000000"/>
                </a:solidFill>
              </a:rPr>
              <a:t>αφήνει τη διοίκηση περισσότερο εκτεθειμένη σε </a:t>
            </a:r>
            <a:r>
              <a:rPr lang="el-GR" altLang="el-GR" dirty="0" smtClean="0">
                <a:solidFill>
                  <a:srgbClr val="000000"/>
                </a:solidFill>
              </a:rPr>
              <a:t>κινδύνους, </a:t>
            </a:r>
            <a:r>
              <a:rPr lang="el-GR" altLang="el-GR" dirty="0">
                <a:solidFill>
                  <a:srgbClr val="000000"/>
                </a:solidFill>
              </a:rPr>
              <a:t>που θα ήταν λιγότερο απειλητικοί σε ένα περισσότερο αποκεντρωμένο </a:t>
            </a:r>
            <a:r>
              <a:rPr lang="el-GR" altLang="el-GR" dirty="0" smtClean="0">
                <a:solidFill>
                  <a:srgbClr val="000000"/>
                </a:solidFill>
              </a:rPr>
              <a:t>σύστημα.</a:t>
            </a:r>
            <a:endParaRPr lang="en-US" altLang="el-GR"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2654973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0636049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err="1" smtClean="0"/>
              <a:t>Αντιοικονομίες</a:t>
            </a:r>
            <a:r>
              <a:rPr lang="el-GR" altLang="el-GR" b="1" dirty="0" smtClean="0"/>
              <a:t> από αυξημένη γραφειοκρατία</a:t>
            </a:r>
            <a:endParaRPr lang="el-GR" dirty="0"/>
          </a:p>
        </p:txBody>
      </p:sp>
      <p:sp>
        <p:nvSpPr>
          <p:cNvPr id="3" name="Θέση περιεχομένου 1"/>
          <p:cNvSpPr>
            <a:spLocks noGrp="1"/>
          </p:cNvSpPr>
          <p:nvPr>
            <p:ph idx="1"/>
          </p:nvPr>
        </p:nvSpPr>
        <p:spPr>
          <a:xfrm>
            <a:off x="457200" y="1600200"/>
            <a:ext cx="8229600" cy="4709120"/>
          </a:xfrm>
        </p:spPr>
        <p:txBody>
          <a:bodyPr>
            <a:noAutofit/>
          </a:bodyPr>
          <a:lstStyle/>
          <a:p>
            <a:pPr lvl="0" eaLnBrk="0" fontAlgn="base" hangingPunct="0">
              <a:spcBef>
                <a:spcPct val="0"/>
              </a:spcBef>
              <a:spcAft>
                <a:spcPts val="600"/>
              </a:spcAft>
              <a:buClr>
                <a:srgbClr val="C00000"/>
              </a:buClr>
              <a:buFont typeface="Arial" panose="020B0604020202020204" pitchFamily="34" charset="0"/>
              <a:buChar char="●"/>
            </a:pPr>
            <a:r>
              <a:rPr lang="el-GR" altLang="el-GR" sz="2400" dirty="0" smtClean="0">
                <a:solidFill>
                  <a:srgbClr val="000000"/>
                </a:solidFill>
              </a:rPr>
              <a:t>Οδηγεί </a:t>
            </a:r>
            <a:r>
              <a:rPr lang="el-GR" altLang="el-GR" sz="2400" dirty="0">
                <a:solidFill>
                  <a:srgbClr val="000000"/>
                </a:solidFill>
              </a:rPr>
              <a:t>σε αύξηση του απαραίτητου προσωπικού με συνέπειες </a:t>
            </a:r>
            <a:r>
              <a:rPr lang="el-GR" altLang="el-GR" sz="2400" dirty="0" smtClean="0">
                <a:solidFill>
                  <a:srgbClr val="000000"/>
                </a:solidFill>
              </a:rPr>
              <a:t>όπως:</a:t>
            </a:r>
            <a:endParaRPr lang="el-GR" altLang="el-GR" sz="2400" dirty="0">
              <a:solidFill>
                <a:srgbClr val="000000"/>
              </a:solidFill>
            </a:endParaRPr>
          </a:p>
          <a:p>
            <a:pPr marL="1200150" lvl="2" indent="-342900" eaLnBrk="0" fontAlgn="base" hangingPunct="0">
              <a:spcBef>
                <a:spcPct val="0"/>
              </a:spcBef>
              <a:spcAft>
                <a:spcPct val="0"/>
              </a:spcAft>
              <a:buClr>
                <a:srgbClr val="00CC99"/>
              </a:buClr>
              <a:buFont typeface="Arial" panose="020B0604020202020204" pitchFamily="34" charset="0"/>
              <a:buChar char="●"/>
            </a:pPr>
            <a:r>
              <a:rPr lang="el-GR" altLang="el-GR" sz="2200" dirty="0">
                <a:solidFill>
                  <a:srgbClr val="000000"/>
                </a:solidFill>
              </a:rPr>
              <a:t>Πρόσθετες δυσκολίες στις επικοινωνίες μεταξύ διαφορετικών τμημάτων της επιχείρησης και στο συντονισμό </a:t>
            </a:r>
            <a:r>
              <a:rPr lang="el-GR" altLang="el-GR" sz="2200" dirty="0" smtClean="0">
                <a:solidFill>
                  <a:srgbClr val="000000"/>
                </a:solidFill>
              </a:rPr>
              <a:t>τους.</a:t>
            </a:r>
            <a:endParaRPr lang="el-GR" altLang="el-GR" sz="2200" dirty="0">
              <a:solidFill>
                <a:srgbClr val="000000"/>
              </a:solidFill>
            </a:endParaRPr>
          </a:p>
          <a:p>
            <a:pPr marL="1200150" lvl="2" indent="-342900" eaLnBrk="0" fontAlgn="base" hangingPunct="0">
              <a:spcBef>
                <a:spcPct val="0"/>
              </a:spcBef>
              <a:spcAft>
                <a:spcPct val="0"/>
              </a:spcAft>
              <a:buClr>
                <a:srgbClr val="00CC99"/>
              </a:buClr>
              <a:buFont typeface="Arial" panose="020B0604020202020204" pitchFamily="34" charset="0"/>
              <a:buChar char="●"/>
            </a:pPr>
            <a:r>
              <a:rPr lang="el-GR" altLang="el-GR" sz="2200" dirty="0">
                <a:solidFill>
                  <a:srgbClr val="000000"/>
                </a:solidFill>
              </a:rPr>
              <a:t>Αύξηση του χρόνου αντίδρασης σε πιθανά προβλήματα που μπορεί να προκύψουν στην παραγωγή, διανομή, πωλήσεις, </a:t>
            </a:r>
            <a:r>
              <a:rPr lang="el-GR" altLang="el-GR" sz="2200" dirty="0" smtClean="0">
                <a:solidFill>
                  <a:srgbClr val="000000"/>
                </a:solidFill>
              </a:rPr>
              <a:t>και αλλού.</a:t>
            </a:r>
            <a:endParaRPr lang="el-GR" altLang="el-GR" sz="2200" dirty="0">
              <a:solidFill>
                <a:srgbClr val="000000"/>
              </a:solidFill>
            </a:endParaRPr>
          </a:p>
          <a:p>
            <a:pPr marL="1200150" lvl="2" indent="-342900" eaLnBrk="0" fontAlgn="base" hangingPunct="0">
              <a:spcBef>
                <a:spcPct val="0"/>
              </a:spcBef>
              <a:spcAft>
                <a:spcPct val="0"/>
              </a:spcAft>
              <a:buClr>
                <a:srgbClr val="00CC99"/>
              </a:buClr>
              <a:buFont typeface="Arial" panose="020B0604020202020204" pitchFamily="34" charset="0"/>
              <a:buChar char="●"/>
            </a:pPr>
            <a:r>
              <a:rPr lang="el-GR" altLang="el-GR" sz="2200" dirty="0">
                <a:solidFill>
                  <a:srgbClr val="000000"/>
                </a:solidFill>
              </a:rPr>
              <a:t>Αυξημένο κόστος διεκπεραίωσης του διοικητικού έργου για τον προγραμματισμό, </a:t>
            </a:r>
            <a:r>
              <a:rPr lang="el-GR" altLang="el-GR" sz="2200" dirty="0" smtClean="0">
                <a:solidFill>
                  <a:srgbClr val="000000"/>
                </a:solidFill>
              </a:rPr>
              <a:t>έλεγχο, </a:t>
            </a:r>
            <a:r>
              <a:rPr lang="el-GR" altLang="el-GR" sz="2200" dirty="0">
                <a:solidFill>
                  <a:srgbClr val="000000"/>
                </a:solidFill>
              </a:rPr>
              <a:t>και συντονισμό της </a:t>
            </a:r>
            <a:r>
              <a:rPr lang="el-GR" altLang="el-GR" sz="2200" dirty="0" smtClean="0">
                <a:solidFill>
                  <a:srgbClr val="000000"/>
                </a:solidFill>
              </a:rPr>
              <a:t>παραγωγής.</a:t>
            </a:r>
            <a:endParaRPr lang="el-GR" altLang="el-GR" sz="2200" dirty="0">
              <a:solidFill>
                <a:srgbClr val="000000"/>
              </a:solidFill>
            </a:endParaRPr>
          </a:p>
          <a:p>
            <a:pPr marL="1200150" lvl="2" indent="-342900" eaLnBrk="0" fontAlgn="base" hangingPunct="0">
              <a:spcBef>
                <a:spcPct val="0"/>
              </a:spcBef>
              <a:spcAft>
                <a:spcPct val="0"/>
              </a:spcAft>
              <a:buClr>
                <a:srgbClr val="00CC99"/>
              </a:buClr>
              <a:buFont typeface="Arial" panose="020B0604020202020204" pitchFamily="34" charset="0"/>
              <a:buChar char="●"/>
            </a:pPr>
            <a:r>
              <a:rPr lang="el-GR" altLang="el-GR" sz="2200" dirty="0">
                <a:solidFill>
                  <a:srgbClr val="000000"/>
                </a:solidFill>
              </a:rPr>
              <a:t>Μικρότερος βαθμός αφοσίωσης των εργαζομένων στα καθήκοντά </a:t>
            </a:r>
            <a:r>
              <a:rPr lang="el-GR" altLang="el-GR" sz="2200" dirty="0" smtClean="0">
                <a:solidFill>
                  <a:srgbClr val="000000"/>
                </a:solidFill>
              </a:rPr>
              <a:t>τους, </a:t>
            </a:r>
            <a:r>
              <a:rPr lang="el-GR" altLang="el-GR" sz="2200" dirty="0">
                <a:solidFill>
                  <a:srgbClr val="000000"/>
                </a:solidFill>
              </a:rPr>
              <a:t>και στους στόχους της επιχείρησης</a:t>
            </a:r>
            <a:r>
              <a:rPr lang="el-GR" altLang="el-GR" sz="2200" dirty="0" smtClean="0">
                <a:solidFill>
                  <a:srgbClr val="000000"/>
                </a:solidFill>
              </a:rPr>
              <a:t>.</a:t>
            </a:r>
            <a:endParaRPr lang="el-GR" altLang="el-GR" sz="22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20</a:t>
            </a:fld>
            <a:endParaRPr lang="el-GR" sz="1400" dirty="0">
              <a:solidFill>
                <a:schemeClr val="tx1"/>
              </a:solidFill>
            </a:endParaRPr>
          </a:p>
        </p:txBody>
      </p:sp>
    </p:spTree>
    <p:extLst>
      <p:ext uri="{BB962C8B-B14F-4D97-AF65-F5344CB8AC3E}">
        <p14:creationId xmlns:p14="http://schemas.microsoft.com/office/powerpoint/2010/main" val="1628180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Προσδιορισμός μεγέθους επιθυμητής δυναμικότητας</a:t>
            </a:r>
            <a:endParaRPr lang="el-GR" dirty="0"/>
          </a:p>
        </p:txBody>
      </p:sp>
      <p:sp>
        <p:nvSpPr>
          <p:cNvPr id="3" name="Θέση περιεχομένου 1"/>
          <p:cNvSpPr>
            <a:spLocks noGrp="1"/>
          </p:cNvSpPr>
          <p:nvPr>
            <p:ph idx="1"/>
          </p:nvPr>
        </p:nvSpPr>
        <p:spPr/>
        <p:txBody>
          <a:bodyPr>
            <a:normAutofit/>
          </a:bodyPr>
          <a:lstStyle/>
          <a:p>
            <a:pPr lvl="0" eaLnBrk="0" fontAlgn="base" hangingPunct="0">
              <a:spcBef>
                <a:spcPct val="0"/>
              </a:spcBef>
              <a:spcAft>
                <a:spcPts val="600"/>
              </a:spcAft>
              <a:buClr>
                <a:srgbClr val="C00000"/>
              </a:buClr>
              <a:buFont typeface="Arial" panose="020B0604020202020204" pitchFamily="34" charset="0"/>
              <a:buChar char="●"/>
            </a:pPr>
            <a:r>
              <a:rPr lang="el-GR" altLang="el-GR" sz="2800" dirty="0">
                <a:solidFill>
                  <a:srgbClr val="000000"/>
                </a:solidFill>
              </a:rPr>
              <a:t>Επιλέγεται το μέγεθος νέας δυναμικότητας που να ικανοποιεί δύο προϋποθέσεις</a:t>
            </a:r>
            <a:r>
              <a:rPr lang="en-US" altLang="el-GR" sz="2800" dirty="0" smtClean="0">
                <a:solidFill>
                  <a:srgbClr val="000000"/>
                </a:solidFill>
              </a:rPr>
              <a:t>:</a:t>
            </a:r>
            <a:endParaRPr lang="el-GR" altLang="el-GR" sz="2800" dirty="0">
              <a:solidFill>
                <a:srgbClr val="000000"/>
              </a:solidFill>
            </a:endParaRPr>
          </a:p>
          <a:p>
            <a:pPr marL="1200150" lvl="2" indent="-342900" eaLnBrk="0" fontAlgn="base" hangingPunct="0">
              <a:spcBef>
                <a:spcPct val="0"/>
              </a:spcBef>
              <a:spcAft>
                <a:spcPts val="600"/>
              </a:spcAft>
              <a:buClr>
                <a:srgbClr val="00CC99"/>
              </a:buClr>
              <a:buFont typeface="Arial" panose="020B0604020202020204" pitchFamily="34" charset="0"/>
              <a:buChar char="●"/>
            </a:pPr>
            <a:r>
              <a:rPr lang="el-GR" altLang="el-GR" dirty="0">
                <a:solidFill>
                  <a:srgbClr val="000000"/>
                </a:solidFill>
              </a:rPr>
              <a:t>Ανταγωνιστικό μέσο κόστος </a:t>
            </a:r>
            <a:r>
              <a:rPr lang="el-GR" altLang="el-GR" dirty="0" smtClean="0">
                <a:solidFill>
                  <a:srgbClr val="000000"/>
                </a:solidFill>
              </a:rPr>
              <a:t>παραγωγής </a:t>
            </a:r>
            <a:r>
              <a:rPr lang="el-GR" altLang="el-GR" dirty="0">
                <a:solidFill>
                  <a:srgbClr val="000000"/>
                </a:solidFill>
              </a:rPr>
              <a:t>και </a:t>
            </a:r>
            <a:r>
              <a:rPr lang="el-GR" altLang="el-GR" dirty="0" smtClean="0">
                <a:solidFill>
                  <a:srgbClr val="000000"/>
                </a:solidFill>
              </a:rPr>
              <a:t>διανομής, </a:t>
            </a:r>
            <a:r>
              <a:rPr lang="el-GR" altLang="el-GR" dirty="0">
                <a:solidFill>
                  <a:srgbClr val="000000"/>
                </a:solidFill>
              </a:rPr>
              <a:t>ανά μονάδα </a:t>
            </a:r>
            <a:r>
              <a:rPr lang="el-GR" altLang="el-GR" dirty="0" smtClean="0">
                <a:solidFill>
                  <a:srgbClr val="000000"/>
                </a:solidFill>
              </a:rPr>
              <a:t>προϊόντος.</a:t>
            </a:r>
            <a:endParaRPr lang="el-GR" altLang="el-GR" dirty="0">
              <a:solidFill>
                <a:srgbClr val="000000"/>
              </a:solidFill>
            </a:endParaRPr>
          </a:p>
          <a:p>
            <a:pPr marL="1200150" lvl="2" indent="-342900" eaLnBrk="0" fontAlgn="base" hangingPunct="0">
              <a:spcBef>
                <a:spcPct val="0"/>
              </a:spcBef>
              <a:spcAft>
                <a:spcPts val="600"/>
              </a:spcAft>
              <a:buClr>
                <a:srgbClr val="00CC99"/>
              </a:buClr>
              <a:buFont typeface="Arial" panose="020B0604020202020204" pitchFamily="34" charset="0"/>
              <a:buChar char="●"/>
            </a:pPr>
            <a:r>
              <a:rPr lang="el-GR" altLang="el-GR" dirty="0">
                <a:solidFill>
                  <a:srgbClr val="000000"/>
                </a:solidFill>
              </a:rPr>
              <a:t>Δυνατότητα ικανοποίησης των άλλων στρατηγικής φύσης κριτηρίων απόδοσης της παραγωγής, </a:t>
            </a:r>
            <a:r>
              <a:rPr lang="el-GR" altLang="el-GR" dirty="0" smtClean="0">
                <a:solidFill>
                  <a:srgbClr val="000000"/>
                </a:solidFill>
              </a:rPr>
              <a:t>δηλαδή:</a:t>
            </a:r>
            <a:endParaRPr lang="el-GR" altLang="el-GR" dirty="0">
              <a:solidFill>
                <a:srgbClr val="000000"/>
              </a:solidFill>
            </a:endParaRPr>
          </a:p>
          <a:p>
            <a:pPr lvl="4" indent="-342000" eaLnBrk="0" fontAlgn="base" hangingPunct="0">
              <a:spcBef>
                <a:spcPct val="0"/>
              </a:spcBef>
              <a:spcAft>
                <a:spcPts val="600"/>
              </a:spcAft>
              <a:buClr>
                <a:srgbClr val="777777"/>
              </a:buClr>
              <a:buFont typeface="Arial" panose="020B0604020202020204" pitchFamily="34" charset="0"/>
              <a:buChar char="●"/>
            </a:pPr>
            <a:r>
              <a:rPr lang="el-GR" altLang="el-GR" dirty="0">
                <a:solidFill>
                  <a:srgbClr val="000000"/>
                </a:solidFill>
              </a:rPr>
              <a:t>Ικανότητα παραγωγής προϊόντων υψηλής </a:t>
            </a:r>
            <a:r>
              <a:rPr lang="el-GR" altLang="el-GR" dirty="0" smtClean="0">
                <a:solidFill>
                  <a:srgbClr val="000000"/>
                </a:solidFill>
              </a:rPr>
              <a:t>ποιότητας.</a:t>
            </a:r>
            <a:endParaRPr lang="el-GR" altLang="el-GR" dirty="0">
              <a:solidFill>
                <a:srgbClr val="000000"/>
              </a:solidFill>
            </a:endParaRPr>
          </a:p>
          <a:p>
            <a:pPr lvl="4" indent="-342000" eaLnBrk="0" fontAlgn="base" hangingPunct="0">
              <a:spcBef>
                <a:spcPct val="0"/>
              </a:spcBef>
              <a:spcAft>
                <a:spcPts val="600"/>
              </a:spcAft>
              <a:buClr>
                <a:srgbClr val="777777"/>
              </a:buClr>
              <a:buFont typeface="Arial" panose="020B0604020202020204" pitchFamily="34" charset="0"/>
              <a:buChar char="●"/>
            </a:pPr>
            <a:r>
              <a:rPr lang="el-GR" altLang="el-GR" dirty="0">
                <a:solidFill>
                  <a:srgbClr val="000000"/>
                </a:solidFill>
              </a:rPr>
              <a:t>Ικανότητα ταχείας ικανοποίησης </a:t>
            </a:r>
            <a:r>
              <a:rPr lang="el-GR" altLang="el-GR" dirty="0" smtClean="0">
                <a:solidFill>
                  <a:srgbClr val="000000"/>
                </a:solidFill>
              </a:rPr>
              <a:t>παραγγελιών.</a:t>
            </a:r>
            <a:endParaRPr lang="el-GR" altLang="el-GR" dirty="0">
              <a:solidFill>
                <a:srgbClr val="000000"/>
              </a:solidFill>
            </a:endParaRPr>
          </a:p>
          <a:p>
            <a:pPr lvl="4" indent="-342000" eaLnBrk="0" fontAlgn="base" hangingPunct="0">
              <a:spcBef>
                <a:spcPct val="0"/>
              </a:spcBef>
              <a:spcAft>
                <a:spcPct val="0"/>
              </a:spcAft>
              <a:buClr>
                <a:srgbClr val="777777"/>
              </a:buClr>
              <a:buFont typeface="Arial" panose="020B0604020202020204" pitchFamily="34" charset="0"/>
              <a:buChar char="●"/>
            </a:pPr>
            <a:r>
              <a:rPr lang="el-GR" altLang="el-GR" dirty="0">
                <a:solidFill>
                  <a:srgbClr val="000000"/>
                </a:solidFill>
              </a:rPr>
              <a:t>Ευελιξία έγκαιρης προσαρμογής της νέας </a:t>
            </a:r>
            <a:r>
              <a:rPr lang="el-GR" altLang="el-GR" dirty="0" smtClean="0">
                <a:solidFill>
                  <a:srgbClr val="000000"/>
                </a:solidFill>
              </a:rPr>
              <a:t>μονάδας, </a:t>
            </a:r>
            <a:r>
              <a:rPr lang="el-GR" altLang="el-GR" dirty="0">
                <a:solidFill>
                  <a:srgbClr val="000000"/>
                </a:solidFill>
              </a:rPr>
              <a:t>στις εξελίξεις της αγοράς και της </a:t>
            </a:r>
            <a:r>
              <a:rPr lang="el-GR" altLang="el-GR" dirty="0" smtClean="0">
                <a:solidFill>
                  <a:srgbClr val="000000"/>
                </a:solidFill>
              </a:rPr>
              <a:t>τεχνολογίας</a:t>
            </a:r>
            <a:r>
              <a:rPr lang="el-GR" altLang="el-GR" dirty="0" smtClean="0"/>
              <a:t>.</a:t>
            </a:r>
            <a:endParaRPr lang="el-GR" altLang="el-GR"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046553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Προσδιορισμός αναγκών σε εξοπλισμό</a:t>
            </a:r>
            <a:endParaRPr lang="el-GR" dirty="0"/>
          </a:p>
        </p:txBody>
      </p:sp>
      <p:sp>
        <p:nvSpPr>
          <p:cNvPr id="3" name="Θέση περιεχομένου 1"/>
          <p:cNvSpPr>
            <a:spLocks noGrp="1"/>
          </p:cNvSpPr>
          <p:nvPr>
            <p:ph idx="1"/>
          </p:nvPr>
        </p:nvSpPr>
        <p:spPr/>
        <p:txBody>
          <a:bodyPr>
            <a:normAutofit/>
          </a:bodyPr>
          <a:lstStyle/>
          <a:p>
            <a:pPr lvl="1" indent="-342000" eaLnBrk="0" fontAlgn="base" hangingPunct="0">
              <a:spcBef>
                <a:spcPts val="0"/>
              </a:spcBef>
              <a:spcAft>
                <a:spcPct val="0"/>
              </a:spcAft>
              <a:buClr>
                <a:srgbClr val="C00000"/>
              </a:buClr>
              <a:buSzPct val="100000"/>
              <a:buFont typeface="Arial" panose="020B0604020202020204" pitchFamily="34" charset="0"/>
              <a:buChar char="●"/>
            </a:pPr>
            <a:endParaRPr lang="el-GR" altLang="el-GR" sz="3200" kern="0" dirty="0" smtClean="0">
              <a:solidFill>
                <a:srgbClr val="000000"/>
              </a:solidFill>
            </a:endParaRPr>
          </a:p>
          <a:p>
            <a:pPr lvl="2" indent="-342000" eaLnBrk="0" fontAlgn="base" hangingPunct="0">
              <a:spcBef>
                <a:spcPts val="0"/>
              </a:spcBef>
              <a:spcAft>
                <a:spcPts val="2400"/>
              </a:spcAft>
              <a:buClr>
                <a:srgbClr val="C00000"/>
              </a:buClr>
              <a:buSzPct val="100000"/>
              <a:buFont typeface="Arial" panose="020B0604020202020204" pitchFamily="34" charset="0"/>
              <a:buChar char="●"/>
            </a:pPr>
            <a:r>
              <a:rPr lang="el-GR" altLang="el-GR" sz="3200" kern="0" dirty="0" smtClean="0">
                <a:solidFill>
                  <a:srgbClr val="000000"/>
                </a:solidFill>
              </a:rPr>
              <a:t>Υπολογισμός </a:t>
            </a:r>
            <a:r>
              <a:rPr lang="el-GR" altLang="el-GR" sz="3200" kern="0" dirty="0">
                <a:solidFill>
                  <a:srgbClr val="000000"/>
                </a:solidFill>
              </a:rPr>
              <a:t>Αναγκών για μια Φάση </a:t>
            </a:r>
            <a:r>
              <a:rPr lang="el-GR" altLang="el-GR" sz="3200" kern="0" dirty="0" smtClean="0">
                <a:solidFill>
                  <a:srgbClr val="000000"/>
                </a:solidFill>
              </a:rPr>
              <a:t>Παραγωγής.</a:t>
            </a:r>
            <a:endParaRPr lang="en-US" altLang="el-GR" sz="3200" kern="0" dirty="0">
              <a:solidFill>
                <a:srgbClr val="000000"/>
              </a:solidFill>
            </a:endParaRPr>
          </a:p>
          <a:p>
            <a:pPr lvl="2" indent="-342000" eaLnBrk="0" fontAlgn="base" hangingPunct="0">
              <a:spcBef>
                <a:spcPts val="0"/>
              </a:spcBef>
              <a:spcAft>
                <a:spcPts val="2400"/>
              </a:spcAft>
              <a:buClr>
                <a:srgbClr val="C00000"/>
              </a:buClr>
              <a:buSzPct val="100000"/>
              <a:buFont typeface="Arial" panose="020B0604020202020204" pitchFamily="34" charset="0"/>
              <a:buChar char="●"/>
            </a:pPr>
            <a:r>
              <a:rPr lang="el-GR" altLang="el-GR" sz="3200" kern="0" dirty="0">
                <a:solidFill>
                  <a:srgbClr val="000000"/>
                </a:solidFill>
              </a:rPr>
              <a:t>Υπολογισμός Αναγκών για Διαδοχικές Φάσεις </a:t>
            </a:r>
            <a:r>
              <a:rPr lang="el-GR" altLang="el-GR" sz="3200" kern="0" dirty="0" smtClean="0">
                <a:solidFill>
                  <a:srgbClr val="000000"/>
                </a:solidFill>
              </a:rPr>
              <a:t>Παραγωγής.</a:t>
            </a:r>
            <a:endParaRPr lang="en-US" altLang="el-GR" sz="3200" kern="0" dirty="0">
              <a:solidFill>
                <a:srgbClr val="000000"/>
              </a:solidFill>
            </a:endParaRPr>
          </a:p>
          <a:p>
            <a:pPr lvl="2" indent="-342000" eaLnBrk="0" fontAlgn="base" hangingPunct="0">
              <a:spcBef>
                <a:spcPts val="0"/>
              </a:spcBef>
              <a:spcAft>
                <a:spcPct val="0"/>
              </a:spcAft>
              <a:buClr>
                <a:srgbClr val="C00000"/>
              </a:buClr>
              <a:buSzPct val="100000"/>
              <a:buFont typeface="Arial" panose="020B0604020202020204" pitchFamily="34" charset="0"/>
              <a:buChar char="●"/>
            </a:pPr>
            <a:r>
              <a:rPr lang="el-GR" altLang="el-GR" sz="3200" kern="0" dirty="0">
                <a:solidFill>
                  <a:srgbClr val="000000"/>
                </a:solidFill>
              </a:rPr>
              <a:t>Βαθμός εκμετάλλευσης</a:t>
            </a:r>
            <a:r>
              <a:rPr lang="en-US" altLang="el-GR" sz="3200" kern="0" dirty="0">
                <a:solidFill>
                  <a:srgbClr val="000000"/>
                </a:solidFill>
              </a:rPr>
              <a:t>, </a:t>
            </a:r>
            <a:r>
              <a:rPr lang="en-US" altLang="el-GR" sz="3200" i="1" kern="0" dirty="0" smtClean="0">
                <a:solidFill>
                  <a:srgbClr val="000000"/>
                </a:solidFill>
              </a:rPr>
              <a:t>B</a:t>
            </a:r>
            <a:r>
              <a:rPr lang="el-GR" altLang="el-GR" sz="3200" dirty="0" smtClean="0"/>
              <a:t>.</a:t>
            </a:r>
            <a:endParaRPr lang="en-US" altLang="el-GR" sz="3200" i="1"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3737713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Υπολογισμός αναγκών για μια φάση παραγωγής</a:t>
            </a:r>
            <a:endParaRPr lang="el-GR" dirty="0"/>
          </a:p>
        </p:txBody>
      </p:sp>
      <p:sp>
        <p:nvSpPr>
          <p:cNvPr id="3" name="Θέση περιεχομένου 1"/>
          <p:cNvSpPr>
            <a:spLocks noGrp="1"/>
          </p:cNvSpPr>
          <p:nvPr>
            <p:ph idx="1"/>
          </p:nvPr>
        </p:nvSpPr>
        <p:spPr>
          <a:xfrm>
            <a:off x="457200" y="1600200"/>
            <a:ext cx="8229600" cy="4853136"/>
          </a:xfrm>
        </p:spPr>
        <p:txBody>
          <a:bodyPr>
            <a:normAutofit/>
          </a:bodyPr>
          <a:lstStyle/>
          <a:p>
            <a:pPr marL="342000" eaLnBrk="0" fontAlgn="base" hangingPunct="0">
              <a:spcBef>
                <a:spcPts val="0"/>
              </a:spcBef>
              <a:spcAft>
                <a:spcPts val="600"/>
              </a:spcAft>
              <a:buClr>
                <a:srgbClr val="C00000"/>
              </a:buClr>
              <a:buFont typeface="Arial" panose="020B0604020202020204" pitchFamily="34" charset="0"/>
              <a:buChar char="●"/>
            </a:pPr>
            <a:r>
              <a:rPr lang="el-GR" altLang="el-GR" sz="2200" kern="0" dirty="0" smtClean="0">
                <a:solidFill>
                  <a:srgbClr val="000000"/>
                </a:solidFill>
              </a:rPr>
              <a:t>Παραδοχές</a:t>
            </a:r>
            <a:r>
              <a:rPr lang="en-US" altLang="el-GR" sz="2200" kern="0" dirty="0" smtClean="0">
                <a:solidFill>
                  <a:srgbClr val="000000"/>
                </a:solidFill>
              </a:rPr>
              <a:t>:</a:t>
            </a:r>
            <a:endParaRPr lang="el-GR" altLang="el-GR" sz="2200" kern="0" dirty="0">
              <a:solidFill>
                <a:srgbClr val="000000"/>
              </a:solidFill>
            </a:endParaRPr>
          </a:p>
          <a:p>
            <a:pPr lvl="2" indent="-342000" eaLnBrk="0" fontAlgn="base" hangingPunct="0">
              <a:spcBef>
                <a:spcPts val="0"/>
              </a:spcBef>
              <a:spcAft>
                <a:spcPts val="300"/>
              </a:spcAft>
              <a:buClr>
                <a:srgbClr val="00CC99"/>
              </a:buClr>
              <a:buFont typeface="Arial" panose="020B0604020202020204" pitchFamily="34" charset="0"/>
              <a:buChar char="●"/>
            </a:pPr>
            <a:r>
              <a:rPr lang="el-GR" altLang="el-GR" sz="2000" kern="0" dirty="0" smtClean="0">
                <a:solidFill>
                  <a:srgbClr val="000000"/>
                </a:solidFill>
              </a:rPr>
              <a:t>Μία </a:t>
            </a:r>
            <a:r>
              <a:rPr lang="el-GR" altLang="el-GR" sz="2000" kern="0" dirty="0">
                <a:solidFill>
                  <a:srgbClr val="000000"/>
                </a:solidFill>
              </a:rPr>
              <a:t>μελέτη εργασίας για κάθε </a:t>
            </a:r>
            <a:r>
              <a:rPr lang="el-GR" altLang="el-GR" sz="2000" kern="0" dirty="0" smtClean="0">
                <a:solidFill>
                  <a:srgbClr val="000000"/>
                </a:solidFill>
              </a:rPr>
              <a:t>θέση.</a:t>
            </a:r>
            <a:endParaRPr lang="el-GR" altLang="el-GR" sz="2000" kern="0" dirty="0">
              <a:solidFill>
                <a:srgbClr val="000000"/>
              </a:solidFill>
            </a:endParaRPr>
          </a:p>
          <a:p>
            <a:pPr lvl="2" indent="-342000" eaLnBrk="0" fontAlgn="base" hangingPunct="0">
              <a:spcBef>
                <a:spcPts val="0"/>
              </a:spcBef>
              <a:spcAft>
                <a:spcPts val="600"/>
              </a:spcAft>
              <a:buClr>
                <a:srgbClr val="00CC99"/>
              </a:buClr>
              <a:buFont typeface="Arial" panose="020B0604020202020204" pitchFamily="34" charset="0"/>
              <a:buChar char="●"/>
            </a:pPr>
            <a:r>
              <a:rPr lang="el-GR" altLang="el-GR" sz="2000" kern="0" dirty="0" smtClean="0">
                <a:solidFill>
                  <a:srgbClr val="000000"/>
                </a:solidFill>
              </a:rPr>
              <a:t>Μία </a:t>
            </a:r>
            <a:r>
              <a:rPr lang="el-GR" altLang="el-GR" sz="2000" kern="0" dirty="0">
                <a:solidFill>
                  <a:srgbClr val="000000"/>
                </a:solidFill>
              </a:rPr>
              <a:t>πρόβλεψη της ζήτησης για συγκεκριμένες λειτουργικές </a:t>
            </a:r>
            <a:r>
              <a:rPr lang="el-GR" altLang="el-GR" sz="2000" kern="0" dirty="0" smtClean="0">
                <a:solidFill>
                  <a:srgbClr val="000000"/>
                </a:solidFill>
              </a:rPr>
              <a:t>περιόδους.</a:t>
            </a:r>
            <a:endParaRPr lang="el-GR" altLang="el-GR" sz="2000" kern="0" dirty="0">
              <a:solidFill>
                <a:srgbClr val="000000"/>
              </a:solidFill>
            </a:endParaRPr>
          </a:p>
          <a:p>
            <a:pPr eaLnBrk="0" fontAlgn="base" hangingPunct="0">
              <a:spcBef>
                <a:spcPts val="0"/>
              </a:spcBef>
              <a:spcAft>
                <a:spcPts val="600"/>
              </a:spcAft>
              <a:buClr>
                <a:srgbClr val="C00000"/>
              </a:buClr>
              <a:buFont typeface="Arial" panose="020B0604020202020204" pitchFamily="34" charset="0"/>
              <a:buChar char="●"/>
            </a:pPr>
            <a:r>
              <a:rPr lang="el-GR" altLang="el-GR" sz="2200" kern="0" dirty="0" smtClean="0">
                <a:solidFill>
                  <a:srgbClr val="000000"/>
                </a:solidFill>
              </a:rPr>
              <a:t>Ο </a:t>
            </a:r>
            <a:r>
              <a:rPr lang="el-GR" altLang="el-GR" sz="2200" kern="0" dirty="0">
                <a:solidFill>
                  <a:srgbClr val="000000"/>
                </a:solidFill>
              </a:rPr>
              <a:t>αριθμός απαιτούμενων </a:t>
            </a:r>
            <a:r>
              <a:rPr lang="el-GR" altLang="el-GR" sz="2200" kern="0" dirty="0" smtClean="0">
                <a:solidFill>
                  <a:srgbClr val="000000"/>
                </a:solidFill>
              </a:rPr>
              <a:t>μηχανών </a:t>
            </a:r>
            <a:r>
              <a:rPr lang="el-GR" altLang="el-GR" sz="2200" kern="0" dirty="0">
                <a:solidFill>
                  <a:srgbClr val="000000"/>
                </a:solidFill>
              </a:rPr>
              <a:t>για τη θέση εργασίας δίνεται από την εξίσωση</a:t>
            </a:r>
            <a:r>
              <a:rPr lang="en-US" altLang="el-GR" sz="2200" kern="0" dirty="0" smtClean="0">
                <a:solidFill>
                  <a:srgbClr val="000000"/>
                </a:solidFill>
              </a:rPr>
              <a:t>:</a:t>
            </a:r>
            <a:endParaRPr lang="el-GR" altLang="el-GR" sz="2200" kern="0" dirty="0" smtClean="0">
              <a:solidFill>
                <a:srgbClr val="000000"/>
              </a:solidFill>
            </a:endParaRPr>
          </a:p>
          <a:p>
            <a:pPr marL="0" indent="0" algn="ctr" eaLnBrk="0" fontAlgn="base" hangingPunct="0">
              <a:spcBef>
                <a:spcPts val="0"/>
              </a:spcBef>
              <a:spcAft>
                <a:spcPts val="600"/>
              </a:spcAft>
              <a:buClr>
                <a:srgbClr val="C00000"/>
              </a:buClr>
              <a:buNone/>
            </a:pPr>
            <a:r>
              <a:rPr lang="el-GR" altLang="el-GR" sz="2200" kern="0" dirty="0" smtClean="0">
                <a:solidFill>
                  <a:srgbClr val="000000"/>
                </a:solidFill>
              </a:rPr>
              <a:t>Ν = (Τ / 60) * (</a:t>
            </a:r>
            <a:r>
              <a:rPr lang="en-US" altLang="el-GR" sz="2200" kern="0" dirty="0" smtClean="0">
                <a:solidFill>
                  <a:srgbClr val="000000"/>
                </a:solidFill>
              </a:rPr>
              <a:t>P</a:t>
            </a:r>
            <a:r>
              <a:rPr lang="el-GR" altLang="el-GR" sz="2200" kern="0" dirty="0" smtClean="0">
                <a:solidFill>
                  <a:srgbClr val="000000"/>
                </a:solidFill>
              </a:rPr>
              <a:t> / Δ*Β).</a:t>
            </a:r>
          </a:p>
          <a:p>
            <a:pPr marL="0" indent="0" eaLnBrk="0" fontAlgn="base" hangingPunct="0">
              <a:spcBef>
                <a:spcPts val="0"/>
              </a:spcBef>
              <a:spcAft>
                <a:spcPct val="0"/>
              </a:spcAft>
              <a:buClr>
                <a:srgbClr val="00CCCC"/>
              </a:buClr>
              <a:buNone/>
            </a:pPr>
            <a:r>
              <a:rPr lang="el-GR" altLang="el-GR" sz="2000" kern="0" dirty="0">
                <a:solidFill>
                  <a:srgbClr val="000000"/>
                </a:solidFill>
              </a:rPr>
              <a:t>όπου </a:t>
            </a:r>
            <a:r>
              <a:rPr lang="en-US" altLang="el-GR" sz="2000" i="1" kern="0" dirty="0">
                <a:solidFill>
                  <a:srgbClr val="000000"/>
                </a:solidFill>
              </a:rPr>
              <a:t>P</a:t>
            </a:r>
            <a:r>
              <a:rPr lang="el-GR" altLang="el-GR" sz="2000" kern="0" dirty="0">
                <a:solidFill>
                  <a:srgbClr val="000000"/>
                </a:solidFill>
              </a:rPr>
              <a:t> </a:t>
            </a:r>
            <a:r>
              <a:rPr lang="en-US" altLang="el-GR" sz="2000" kern="0" dirty="0">
                <a:solidFill>
                  <a:srgbClr val="000000"/>
                </a:solidFill>
              </a:rPr>
              <a:t>=</a:t>
            </a:r>
            <a:r>
              <a:rPr lang="el-GR" altLang="el-GR" sz="2000" kern="0" dirty="0">
                <a:solidFill>
                  <a:srgbClr val="000000"/>
                </a:solidFill>
              </a:rPr>
              <a:t> ο συνολικός αριθμός </a:t>
            </a:r>
            <a:r>
              <a:rPr lang="el-GR" altLang="el-GR" sz="2000" kern="0" dirty="0" smtClean="0">
                <a:solidFill>
                  <a:srgbClr val="000000"/>
                </a:solidFill>
              </a:rPr>
              <a:t>τεμαχίων, </a:t>
            </a:r>
            <a:r>
              <a:rPr lang="el-GR" altLang="el-GR" sz="2000" kern="0" dirty="0">
                <a:solidFill>
                  <a:srgbClr val="000000"/>
                </a:solidFill>
              </a:rPr>
              <a:t>που επεξεργάζεται μια θέση εργασίας ανά λειτουργική </a:t>
            </a:r>
            <a:r>
              <a:rPr lang="el-GR" altLang="el-GR" sz="2000" kern="0" dirty="0" smtClean="0">
                <a:solidFill>
                  <a:srgbClr val="000000"/>
                </a:solidFill>
              </a:rPr>
              <a:t>περίοδο.</a:t>
            </a:r>
            <a:endParaRPr lang="el-GR" altLang="el-GR" sz="2000" kern="0" dirty="0">
              <a:solidFill>
                <a:srgbClr val="000000"/>
              </a:solidFill>
            </a:endParaRPr>
          </a:p>
          <a:p>
            <a:pPr marL="0" indent="0" eaLnBrk="0" fontAlgn="base" hangingPunct="0">
              <a:spcBef>
                <a:spcPts val="0"/>
              </a:spcBef>
              <a:spcAft>
                <a:spcPct val="0"/>
              </a:spcAft>
              <a:buClr>
                <a:srgbClr val="00CCCC"/>
              </a:buClr>
              <a:buNone/>
            </a:pPr>
            <a:r>
              <a:rPr lang="el-GR" altLang="el-GR" sz="2000" i="1" kern="0" dirty="0" smtClean="0">
                <a:solidFill>
                  <a:srgbClr val="000000"/>
                </a:solidFill>
              </a:rPr>
              <a:t>Τ</a:t>
            </a:r>
            <a:r>
              <a:rPr lang="el-GR" altLang="el-GR" sz="2000" kern="0" dirty="0" smtClean="0">
                <a:solidFill>
                  <a:srgbClr val="000000"/>
                </a:solidFill>
              </a:rPr>
              <a:t> </a:t>
            </a:r>
            <a:r>
              <a:rPr lang="el-GR" altLang="el-GR" sz="2000" kern="0" dirty="0">
                <a:solidFill>
                  <a:srgbClr val="000000"/>
                </a:solidFill>
              </a:rPr>
              <a:t>= ο χρόνος επεξεργασίας ανά τεμάχιο (σε πρώτα λεπτά της ώρας</a:t>
            </a:r>
            <a:r>
              <a:rPr lang="el-GR" altLang="el-GR" sz="2000" kern="0" dirty="0" smtClean="0">
                <a:solidFill>
                  <a:srgbClr val="000000"/>
                </a:solidFill>
              </a:rPr>
              <a:t>).</a:t>
            </a:r>
            <a:endParaRPr lang="el-GR" altLang="el-GR" sz="2000" kern="0" dirty="0">
              <a:solidFill>
                <a:srgbClr val="000000"/>
              </a:solidFill>
            </a:endParaRPr>
          </a:p>
          <a:p>
            <a:pPr marL="0" indent="0" eaLnBrk="0" fontAlgn="base" hangingPunct="0">
              <a:spcBef>
                <a:spcPts val="0"/>
              </a:spcBef>
              <a:spcAft>
                <a:spcPct val="0"/>
              </a:spcAft>
              <a:buClr>
                <a:srgbClr val="00CCCC"/>
              </a:buClr>
              <a:buNone/>
            </a:pPr>
            <a:r>
              <a:rPr lang="el-GR" altLang="el-GR" sz="2000" i="1" kern="0" dirty="0" smtClean="0">
                <a:solidFill>
                  <a:srgbClr val="000000"/>
                </a:solidFill>
              </a:rPr>
              <a:t>Δ</a:t>
            </a:r>
            <a:r>
              <a:rPr lang="el-GR" altLang="el-GR" sz="2000" kern="0" dirty="0" smtClean="0">
                <a:solidFill>
                  <a:srgbClr val="000000"/>
                </a:solidFill>
              </a:rPr>
              <a:t> </a:t>
            </a:r>
            <a:r>
              <a:rPr lang="el-GR" altLang="el-GR" sz="2000" kern="0" dirty="0">
                <a:solidFill>
                  <a:srgbClr val="000000"/>
                </a:solidFill>
              </a:rPr>
              <a:t>= η διάρκεια μιας λειτουργικής περιόδου (σε ώρες</a:t>
            </a:r>
            <a:r>
              <a:rPr lang="el-GR" altLang="el-GR" sz="2000" kern="0" dirty="0" smtClean="0">
                <a:solidFill>
                  <a:srgbClr val="000000"/>
                </a:solidFill>
              </a:rPr>
              <a:t>).</a:t>
            </a:r>
            <a:endParaRPr lang="el-GR" altLang="el-GR" sz="2000" kern="0" dirty="0">
              <a:solidFill>
                <a:srgbClr val="000000"/>
              </a:solidFill>
            </a:endParaRPr>
          </a:p>
          <a:p>
            <a:pPr marL="0" indent="0" eaLnBrk="0" fontAlgn="base" hangingPunct="0">
              <a:spcBef>
                <a:spcPts val="0"/>
              </a:spcBef>
              <a:spcAft>
                <a:spcPct val="0"/>
              </a:spcAft>
              <a:buClr>
                <a:srgbClr val="00CCCC"/>
              </a:buClr>
              <a:buNone/>
            </a:pPr>
            <a:r>
              <a:rPr lang="el-GR" altLang="el-GR" sz="2000" i="1" kern="0" dirty="0" smtClean="0">
                <a:solidFill>
                  <a:srgbClr val="000000"/>
                </a:solidFill>
              </a:rPr>
              <a:t>Β</a:t>
            </a:r>
            <a:r>
              <a:rPr lang="el-GR" altLang="el-GR" sz="2000" kern="0" dirty="0" smtClean="0">
                <a:solidFill>
                  <a:srgbClr val="000000"/>
                </a:solidFill>
              </a:rPr>
              <a:t> </a:t>
            </a:r>
            <a:r>
              <a:rPr lang="el-GR" altLang="el-GR" sz="2000" kern="0" dirty="0">
                <a:solidFill>
                  <a:srgbClr val="000000"/>
                </a:solidFill>
              </a:rPr>
              <a:t>= ο βαθμός εκμετάλλευσης του συγκεκριμένου τύπου μηχανής λόγω συντήρησης, βλαβών, νεκρών χρόνων κατά την </a:t>
            </a:r>
            <a:r>
              <a:rPr lang="el-GR" altLang="el-GR" sz="2000" kern="0" dirty="0" smtClean="0">
                <a:solidFill>
                  <a:srgbClr val="000000"/>
                </a:solidFill>
              </a:rPr>
              <a:t>προετοιμασία, και άλλα, (0 &lt; </a:t>
            </a:r>
            <a:r>
              <a:rPr lang="el-GR" altLang="el-GR" sz="2000" i="1" kern="0" dirty="0" smtClean="0">
                <a:solidFill>
                  <a:srgbClr val="000000"/>
                </a:solidFill>
              </a:rPr>
              <a:t>Β </a:t>
            </a:r>
            <a:r>
              <a:rPr lang="el-GR" altLang="el-GR" sz="2000" kern="0" dirty="0" smtClean="0">
                <a:solidFill>
                  <a:srgbClr val="000000"/>
                </a:solidFill>
              </a:rPr>
              <a:t>&lt; 1).</a:t>
            </a:r>
            <a:endParaRPr lang="el-GR" altLang="el-GR" sz="20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4040106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Πρώτο παράδειγμα</a:t>
            </a:r>
            <a:endParaRPr lang="el-GR" b="1" dirty="0"/>
          </a:p>
        </p:txBody>
      </p:sp>
      <p:sp>
        <p:nvSpPr>
          <p:cNvPr id="3" name="Θέση περιεχομένου 1"/>
          <p:cNvSpPr>
            <a:spLocks noGrp="1"/>
          </p:cNvSpPr>
          <p:nvPr>
            <p:ph idx="1"/>
          </p:nvPr>
        </p:nvSpPr>
        <p:spPr/>
        <p:txBody>
          <a:bodyPr>
            <a:normAutofit/>
          </a:bodyPr>
          <a:lstStyle/>
          <a:p>
            <a:pPr lvl="0" eaLnBrk="0" fontAlgn="base" hangingPunct="0">
              <a:spcBef>
                <a:spcPts val="0"/>
              </a:spcBef>
              <a:spcAft>
                <a:spcPts val="1200"/>
              </a:spcAft>
              <a:buClr>
                <a:srgbClr val="C00000"/>
              </a:buClr>
              <a:buSzPct val="100000"/>
              <a:buFont typeface="Arial" panose="020B0604020202020204" pitchFamily="34" charset="0"/>
              <a:buChar char="●"/>
            </a:pPr>
            <a:r>
              <a:rPr lang="el-GR" altLang="el-GR" sz="2800" kern="0" dirty="0" smtClean="0">
                <a:solidFill>
                  <a:srgbClr val="000000"/>
                </a:solidFill>
              </a:rPr>
              <a:t>Αν </a:t>
            </a:r>
            <a:r>
              <a:rPr lang="el-GR" altLang="el-GR" sz="2800" kern="0" dirty="0">
                <a:solidFill>
                  <a:srgbClr val="000000"/>
                </a:solidFill>
              </a:rPr>
              <a:t>ο συνολικός αριθμός τεμαχίων που επεξεργάζεται ένα </a:t>
            </a:r>
            <a:r>
              <a:rPr lang="el-GR" altLang="el-GR" sz="2800" kern="0" dirty="0" smtClean="0">
                <a:solidFill>
                  <a:srgbClr val="000000"/>
                </a:solidFill>
              </a:rPr>
              <a:t>τμήμα παραγωγής είναι </a:t>
            </a:r>
            <a:r>
              <a:rPr lang="el-GR" altLang="el-GR" sz="2800" kern="0" dirty="0">
                <a:solidFill>
                  <a:srgbClr val="000000"/>
                </a:solidFill>
              </a:rPr>
              <a:t>3000 την </a:t>
            </a:r>
            <a:r>
              <a:rPr lang="el-GR" altLang="el-GR" sz="2800" kern="0" dirty="0" smtClean="0">
                <a:solidFill>
                  <a:srgbClr val="000000"/>
                </a:solidFill>
              </a:rPr>
              <a:t>ημέρα, </a:t>
            </a:r>
            <a:r>
              <a:rPr lang="el-GR" altLang="el-GR" sz="2800" kern="0" dirty="0">
                <a:solidFill>
                  <a:srgbClr val="000000"/>
                </a:solidFill>
              </a:rPr>
              <a:t>και ο χρόνος επεξεργασίας </a:t>
            </a:r>
            <a:r>
              <a:rPr lang="el-GR" altLang="el-GR" sz="2800" kern="0" dirty="0" smtClean="0">
                <a:solidFill>
                  <a:srgbClr val="000000"/>
                </a:solidFill>
              </a:rPr>
              <a:t>ανά τεμάχιο </a:t>
            </a:r>
            <a:r>
              <a:rPr lang="el-GR" altLang="el-GR" sz="2800" kern="0" dirty="0">
                <a:solidFill>
                  <a:srgbClr val="000000"/>
                </a:solidFill>
              </a:rPr>
              <a:t>είναι </a:t>
            </a:r>
            <a:r>
              <a:rPr lang="el-GR" altLang="el-GR" sz="2800" kern="0" dirty="0" smtClean="0">
                <a:solidFill>
                  <a:srgbClr val="000000"/>
                </a:solidFill>
              </a:rPr>
              <a:t>2 ώρες και 50 λεπτά, </a:t>
            </a:r>
            <a:r>
              <a:rPr lang="el-GR" altLang="el-GR" sz="2800" kern="0" dirty="0">
                <a:solidFill>
                  <a:srgbClr val="000000"/>
                </a:solidFill>
              </a:rPr>
              <a:t>ποιος </a:t>
            </a:r>
            <a:r>
              <a:rPr lang="el-GR" altLang="el-GR" sz="2800" kern="0" dirty="0" smtClean="0">
                <a:solidFill>
                  <a:srgbClr val="000000"/>
                </a:solidFill>
              </a:rPr>
              <a:t>ο </a:t>
            </a:r>
            <a:r>
              <a:rPr lang="el-GR" altLang="el-GR" sz="2800" kern="0" dirty="0">
                <a:solidFill>
                  <a:srgbClr val="000000"/>
                </a:solidFill>
              </a:rPr>
              <a:t>αριθμός μηχανών με βαθμό </a:t>
            </a:r>
            <a:r>
              <a:rPr lang="el-GR" altLang="el-GR" sz="2800" kern="0" dirty="0" smtClean="0">
                <a:solidFill>
                  <a:srgbClr val="000000"/>
                </a:solidFill>
              </a:rPr>
              <a:t>εκμετάλλευσης 80</a:t>
            </a:r>
            <a:r>
              <a:rPr lang="el-GR" altLang="el-GR" sz="2800" kern="0" dirty="0">
                <a:solidFill>
                  <a:srgbClr val="000000"/>
                </a:solidFill>
              </a:rPr>
              <a:t>% για δύο βάρδιες ημερησίως</a:t>
            </a:r>
            <a:r>
              <a:rPr lang="en-US" altLang="el-GR" sz="2800" kern="0" dirty="0" smtClean="0">
                <a:solidFill>
                  <a:srgbClr val="000000"/>
                </a:solidFill>
              </a:rPr>
              <a:t>;</a:t>
            </a:r>
            <a:endParaRPr lang="el-GR" altLang="el-GR" sz="2800" kern="0" dirty="0" smtClean="0">
              <a:solidFill>
                <a:srgbClr val="000000"/>
              </a:solidFill>
            </a:endParaRPr>
          </a:p>
          <a:p>
            <a:pPr lvl="0" eaLnBrk="0" fontAlgn="base" hangingPunct="0">
              <a:spcBef>
                <a:spcPts val="0"/>
              </a:spcBef>
              <a:spcAft>
                <a:spcPts val="1800"/>
              </a:spcAft>
              <a:buClr>
                <a:srgbClr val="C00000"/>
              </a:buClr>
              <a:buFont typeface="Arial" panose="020B0604020202020204" pitchFamily="34" charset="0"/>
              <a:buChar char="●"/>
            </a:pPr>
            <a:r>
              <a:rPr lang="el-GR" altLang="el-GR" sz="2800" kern="0" dirty="0">
                <a:solidFill>
                  <a:srgbClr val="000000"/>
                </a:solidFill>
              </a:rPr>
              <a:t>Ο αριθμός απαιτούμενων μηχανών για τη θέση εργασίας δίνεται από την εξίσωση</a:t>
            </a:r>
            <a:r>
              <a:rPr lang="en-US" altLang="el-GR" sz="2800" kern="0" dirty="0">
                <a:solidFill>
                  <a:srgbClr val="000000"/>
                </a:solidFill>
              </a:rPr>
              <a:t>:</a:t>
            </a:r>
            <a:endParaRPr lang="el-GR" altLang="el-GR" sz="2800" kern="0" dirty="0">
              <a:solidFill>
                <a:srgbClr val="000000"/>
              </a:solidFill>
            </a:endParaRPr>
          </a:p>
          <a:p>
            <a:pPr marL="0" lvl="0" indent="0" algn="ctr" eaLnBrk="0" fontAlgn="base" hangingPunct="0">
              <a:spcBef>
                <a:spcPts val="0"/>
              </a:spcBef>
              <a:spcAft>
                <a:spcPts val="600"/>
              </a:spcAft>
              <a:buClr>
                <a:srgbClr val="C00000"/>
              </a:buClr>
              <a:buNone/>
            </a:pPr>
            <a:r>
              <a:rPr lang="el-GR" altLang="el-GR" sz="2800" kern="0" dirty="0">
                <a:solidFill>
                  <a:srgbClr val="000000"/>
                </a:solidFill>
              </a:rPr>
              <a:t>Ν = (Τ / 60) * </a:t>
            </a:r>
            <a:r>
              <a:rPr lang="el-GR" altLang="el-GR" sz="2800" kern="0" dirty="0" smtClean="0">
                <a:solidFill>
                  <a:srgbClr val="000000"/>
                </a:solidFill>
              </a:rPr>
              <a:t>(</a:t>
            </a:r>
            <a:r>
              <a:rPr lang="en-US" altLang="el-GR" sz="2800" kern="0" dirty="0" smtClean="0">
                <a:solidFill>
                  <a:srgbClr val="000000"/>
                </a:solidFill>
              </a:rPr>
              <a:t>P</a:t>
            </a:r>
            <a:r>
              <a:rPr lang="el-GR" altLang="el-GR" sz="2800" kern="0" dirty="0" smtClean="0">
                <a:solidFill>
                  <a:srgbClr val="000000"/>
                </a:solidFill>
              </a:rPr>
              <a:t> </a:t>
            </a:r>
            <a:r>
              <a:rPr lang="el-GR" altLang="el-GR" sz="2800" kern="0" dirty="0">
                <a:solidFill>
                  <a:srgbClr val="000000"/>
                </a:solidFill>
              </a:rPr>
              <a:t>/ Δ*Β</a:t>
            </a:r>
            <a:r>
              <a:rPr lang="el-GR" altLang="el-GR" sz="2800" kern="0" dirty="0" smtClean="0">
                <a:solidFill>
                  <a:srgbClr val="000000"/>
                </a:solidFill>
              </a:rPr>
              <a:t>).</a:t>
            </a:r>
            <a:endParaRPr lang="el-GR" altLang="el-GR" sz="28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76719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Λύση</a:t>
            </a:r>
            <a:endParaRPr lang="el-GR" b="1" dirty="0"/>
          </a:p>
        </p:txBody>
      </p:sp>
      <p:graphicFrame>
        <p:nvGraphicFramePr>
          <p:cNvPr id="6" name="Θέση περιεχομένου 1" descr="Εικόνα με την λύση. Ν = τ / 60, επί P / Δ*Β, = 2.50 / 60, επί 3000 / 2*80*0.80, = 9.77, περίπου ίσο με 10."/>
          <p:cNvGraphicFramePr>
            <a:graphicFrameLocks noGrp="1" noChangeAspect="1"/>
          </p:cNvGraphicFramePr>
          <p:nvPr>
            <p:ph idx="1"/>
            <p:extLst>
              <p:ext uri="{D42A27DB-BD31-4B8C-83A1-F6EECF244321}">
                <p14:modId xmlns:p14="http://schemas.microsoft.com/office/powerpoint/2010/main" val="22289452"/>
              </p:ext>
            </p:extLst>
          </p:nvPr>
        </p:nvGraphicFramePr>
        <p:xfrm>
          <a:off x="569939" y="1556792"/>
          <a:ext cx="8034509" cy="1147787"/>
        </p:xfrm>
        <a:graphic>
          <a:graphicData uri="http://schemas.openxmlformats.org/presentationml/2006/ole">
            <mc:AlternateContent xmlns:mc="http://schemas.openxmlformats.org/markup-compatibility/2006">
              <mc:Choice xmlns:v="urn:schemas-microsoft-com:vml" Requires="v">
                <p:oleObj spid="_x0000_s2083" name="Εξίσωση" r:id="rId4" imgW="2933640" imgH="419040" progId="Equation.3">
                  <p:embed/>
                </p:oleObj>
              </mc:Choice>
              <mc:Fallback>
                <p:oleObj name="Εξίσωση" r:id="rId4" imgW="293364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9939" y="1556792"/>
                        <a:ext cx="8034509" cy="1147787"/>
                      </a:xfrm>
                      <a:prstGeom prst="rect">
                        <a:avLst/>
                      </a:prstGeom>
                      <a:noFill/>
                      <a:ln>
                        <a:noFill/>
                      </a:ln>
                      <a:effectLst/>
                    </p:spPr>
                  </p:pic>
                </p:oleObj>
              </mc:Fallback>
            </mc:AlternateContent>
          </a:graphicData>
        </a:graphic>
      </p:graphicFrame>
      <p:sp>
        <p:nvSpPr>
          <p:cNvPr id="7" name="Θέση περιεχομένου 2"/>
          <p:cNvSpPr/>
          <p:nvPr/>
        </p:nvSpPr>
        <p:spPr>
          <a:xfrm>
            <a:off x="611560" y="2918261"/>
            <a:ext cx="7920880" cy="3370153"/>
          </a:xfrm>
          <a:prstGeom prst="rect">
            <a:avLst/>
          </a:prstGeom>
        </p:spPr>
        <p:txBody>
          <a:bodyPr wrap="square">
            <a:spAutoFit/>
          </a:bodyPr>
          <a:lstStyle/>
          <a:p>
            <a:pPr marL="342900" marR="0" lvl="0" indent="-342900" defTabSz="914400" eaLnBrk="0" fontAlgn="base" latinLnBrk="0" hangingPunct="0">
              <a:spcAft>
                <a:spcPts val="1200"/>
              </a:spcAft>
              <a:buClr>
                <a:srgbClr val="C00000"/>
              </a:buClr>
              <a:buSzPct val="100000"/>
              <a:buFont typeface="Arial" panose="020B0604020202020204" pitchFamily="34" charset="0"/>
              <a:buChar char="●"/>
              <a:tabLst/>
              <a:defRPr/>
            </a:pPr>
            <a:r>
              <a:rPr kumimoji="0" lang="el-GR" altLang="el-GR" sz="2000" b="0" i="0" u="none" strike="noStrike" kern="0" cap="none" spc="0" normalizeH="0" baseline="0" noProof="0" dirty="0" smtClean="0">
                <a:ln>
                  <a:noFill/>
                </a:ln>
                <a:solidFill>
                  <a:srgbClr val="000000"/>
                </a:solidFill>
                <a:effectLst/>
                <a:uLnTx/>
                <a:uFillTx/>
              </a:rPr>
              <a:t>Στην πραγματικότητα, επειδή υπάρχουν και ελαττωματικά προϊόντα, στον συνολικό αριθμό των επεξεργαζόμενων τεμαχίων, σε δεδομένη θέση εργασίας περιλαμβάνονται όσα είναι ποιοτικώς καλά, και μπορούν να προωθηθούν στην επόμενη θέση εργασίας, και αυτά που είναι ελαττωματικά. Συνεπώς</a:t>
            </a:r>
            <a:r>
              <a:rPr kumimoji="0" lang="en-US" altLang="el-GR" sz="2000" b="0" i="0" u="none" strike="noStrike" kern="0" cap="none" spc="0" normalizeH="0" baseline="0" noProof="0" dirty="0" smtClean="0">
                <a:ln>
                  <a:noFill/>
                </a:ln>
                <a:solidFill>
                  <a:srgbClr val="000000"/>
                </a:solidFill>
                <a:effectLst/>
                <a:uLnTx/>
                <a:uFillTx/>
              </a:rPr>
              <a:t>:</a:t>
            </a:r>
            <a:endParaRPr kumimoji="0" lang="el-GR" altLang="el-GR" sz="2000" b="0" i="0" u="none" strike="noStrike" kern="0" cap="none" spc="0" normalizeH="0" baseline="0" noProof="0" dirty="0" smtClean="0">
              <a:ln>
                <a:noFill/>
              </a:ln>
              <a:solidFill>
                <a:srgbClr val="000000"/>
              </a:solidFill>
              <a:effectLst/>
              <a:uLnTx/>
              <a:uFillTx/>
            </a:endParaRPr>
          </a:p>
          <a:p>
            <a:pPr marL="0" marR="0" lvl="0" indent="0" algn="ctr" defTabSz="914400" eaLnBrk="0" fontAlgn="base" latinLnBrk="0" hangingPunct="0">
              <a:spcAft>
                <a:spcPts val="600"/>
              </a:spcAft>
              <a:buClr>
                <a:srgbClr val="FF4146"/>
              </a:buClr>
              <a:buSzPct val="75000"/>
              <a:buFontTx/>
              <a:buNone/>
              <a:tabLst/>
              <a:defRPr/>
            </a:pPr>
            <a:r>
              <a:rPr lang="en-US" altLang="el-GR" sz="2800" i="1" kern="0" dirty="0" smtClean="0">
                <a:solidFill>
                  <a:srgbClr val="000000"/>
                </a:solidFill>
              </a:rPr>
              <a:t>P = </a:t>
            </a:r>
            <a:r>
              <a:rPr lang="en-US" altLang="el-GR" sz="2800" i="1" kern="0" dirty="0">
                <a:solidFill>
                  <a:srgbClr val="000000"/>
                </a:solidFill>
              </a:rPr>
              <a:t>P</a:t>
            </a:r>
            <a:r>
              <a:rPr lang="el-GR" altLang="el-GR" sz="2800" i="1" kern="0" baseline="-25000" dirty="0" smtClean="0">
                <a:solidFill>
                  <a:srgbClr val="000000"/>
                </a:solidFill>
              </a:rPr>
              <a:t>κ</a:t>
            </a:r>
            <a:r>
              <a:rPr lang="el-GR" altLang="el-GR" sz="2800" i="1" kern="0" dirty="0" smtClean="0">
                <a:solidFill>
                  <a:srgbClr val="000000"/>
                </a:solidFill>
              </a:rPr>
              <a:t> +</a:t>
            </a:r>
            <a:r>
              <a:rPr lang="en-US" altLang="el-GR" sz="2800" i="1" kern="0" dirty="0" smtClean="0">
                <a:solidFill>
                  <a:srgbClr val="000000"/>
                </a:solidFill>
              </a:rPr>
              <a:t> </a:t>
            </a:r>
            <a:r>
              <a:rPr lang="en-US" altLang="el-GR" sz="2800" i="1" kern="0" dirty="0">
                <a:solidFill>
                  <a:srgbClr val="000000"/>
                </a:solidFill>
              </a:rPr>
              <a:t>P</a:t>
            </a:r>
            <a:r>
              <a:rPr lang="el-GR" altLang="el-GR" sz="2800" i="1" kern="0" baseline="-25000" dirty="0" smtClean="0">
                <a:solidFill>
                  <a:srgbClr val="000000"/>
                </a:solidFill>
              </a:rPr>
              <a:t>ε </a:t>
            </a:r>
          </a:p>
          <a:p>
            <a:pPr lvl="0" eaLnBrk="0" fontAlgn="base" hangingPunct="0">
              <a:spcAft>
                <a:spcPts val="600"/>
              </a:spcAft>
            </a:pPr>
            <a:r>
              <a:rPr lang="el-GR" altLang="el-GR" sz="2000" dirty="0">
                <a:solidFill>
                  <a:srgbClr val="000000"/>
                </a:solidFill>
              </a:rPr>
              <a:t>ό</a:t>
            </a:r>
            <a:r>
              <a:rPr lang="el-GR" altLang="el-GR" sz="2000" dirty="0" smtClean="0">
                <a:solidFill>
                  <a:srgbClr val="000000"/>
                </a:solidFill>
              </a:rPr>
              <a:t>που:</a:t>
            </a:r>
            <a:endParaRPr lang="el-GR" altLang="el-GR" sz="2000" dirty="0">
              <a:solidFill>
                <a:srgbClr val="000000"/>
              </a:solidFill>
            </a:endParaRPr>
          </a:p>
          <a:p>
            <a:pPr lvl="2" eaLnBrk="0" fontAlgn="base" hangingPunct="0">
              <a:spcAft>
                <a:spcPts val="600"/>
              </a:spcAft>
            </a:pPr>
            <a:r>
              <a:rPr lang="el-GR" altLang="el-GR" sz="2000" i="1" dirty="0" smtClean="0">
                <a:solidFill>
                  <a:srgbClr val="000000"/>
                </a:solidFill>
              </a:rPr>
              <a:t>Ρ</a:t>
            </a:r>
            <a:r>
              <a:rPr lang="el-GR" altLang="el-GR" sz="2000" i="1" baseline="-25000" dirty="0" smtClean="0">
                <a:solidFill>
                  <a:srgbClr val="000000"/>
                </a:solidFill>
              </a:rPr>
              <a:t>κ </a:t>
            </a:r>
            <a:r>
              <a:rPr lang="en-US" altLang="el-GR" sz="2000" dirty="0" smtClean="0">
                <a:solidFill>
                  <a:srgbClr val="000000"/>
                </a:solidFill>
              </a:rPr>
              <a:t>= </a:t>
            </a:r>
            <a:r>
              <a:rPr lang="en-US" altLang="el-GR" sz="2000" dirty="0">
                <a:solidFill>
                  <a:srgbClr val="000000"/>
                </a:solidFill>
              </a:rPr>
              <a:t>“</a:t>
            </a:r>
            <a:r>
              <a:rPr lang="el-GR" altLang="el-GR" sz="2000" dirty="0">
                <a:solidFill>
                  <a:srgbClr val="000000"/>
                </a:solidFill>
              </a:rPr>
              <a:t>καλά</a:t>
            </a:r>
            <a:r>
              <a:rPr lang="en-US" altLang="el-GR" sz="2000" dirty="0">
                <a:solidFill>
                  <a:srgbClr val="000000"/>
                </a:solidFill>
              </a:rPr>
              <a:t>”</a:t>
            </a:r>
            <a:r>
              <a:rPr lang="el-GR" altLang="el-GR" sz="2000" dirty="0">
                <a:solidFill>
                  <a:srgbClr val="000000"/>
                </a:solidFill>
              </a:rPr>
              <a:t> </a:t>
            </a:r>
            <a:r>
              <a:rPr lang="el-GR" altLang="el-GR" sz="2000" dirty="0" smtClean="0">
                <a:solidFill>
                  <a:srgbClr val="000000"/>
                </a:solidFill>
              </a:rPr>
              <a:t>τεμάχια.</a:t>
            </a:r>
            <a:endParaRPr lang="el-GR" altLang="el-GR" sz="2000" dirty="0">
              <a:solidFill>
                <a:srgbClr val="000000"/>
              </a:solidFill>
            </a:endParaRPr>
          </a:p>
          <a:p>
            <a:pPr lvl="2" eaLnBrk="0" fontAlgn="base" hangingPunct="0">
              <a:spcAft>
                <a:spcPct val="0"/>
              </a:spcAft>
            </a:pPr>
            <a:r>
              <a:rPr lang="el-GR" altLang="el-GR" sz="2000" i="1" dirty="0" smtClean="0">
                <a:solidFill>
                  <a:srgbClr val="000000"/>
                </a:solidFill>
              </a:rPr>
              <a:t>Ρ</a:t>
            </a:r>
            <a:r>
              <a:rPr lang="el-GR" altLang="el-GR" sz="2000" i="1" baseline="-25000" dirty="0" smtClean="0">
                <a:solidFill>
                  <a:srgbClr val="000000"/>
                </a:solidFill>
              </a:rPr>
              <a:t>ε </a:t>
            </a:r>
            <a:r>
              <a:rPr lang="el-GR" altLang="el-GR" sz="2000" dirty="0" smtClean="0">
                <a:solidFill>
                  <a:srgbClr val="000000"/>
                </a:solidFill>
              </a:rPr>
              <a:t>= </a:t>
            </a:r>
            <a:r>
              <a:rPr lang="el-GR" altLang="el-GR" sz="2000" dirty="0">
                <a:solidFill>
                  <a:srgbClr val="000000"/>
                </a:solidFill>
              </a:rPr>
              <a:t>ελαττωματικά </a:t>
            </a:r>
            <a:r>
              <a:rPr lang="el-GR" altLang="el-GR" sz="2000" dirty="0" smtClean="0">
                <a:solidFill>
                  <a:srgbClr val="000000"/>
                </a:solidFill>
              </a:rPr>
              <a:t>τεμάχια.</a:t>
            </a:r>
            <a:endParaRPr lang="el-GR" altLang="el-GR" sz="20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25</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2299986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Δεύτερο παράδειγμα</a:t>
            </a:r>
            <a:endParaRPr lang="el-GR" b="1" dirty="0"/>
          </a:p>
        </p:txBody>
      </p:sp>
      <p:sp>
        <p:nvSpPr>
          <p:cNvPr id="3" name="Θέση περιεχομένου 1"/>
          <p:cNvSpPr>
            <a:spLocks noGrp="1"/>
          </p:cNvSpPr>
          <p:nvPr>
            <p:ph idx="1"/>
          </p:nvPr>
        </p:nvSpPr>
        <p:spPr>
          <a:xfrm>
            <a:off x="457200" y="1340768"/>
            <a:ext cx="8229600" cy="2448271"/>
          </a:xfrm>
        </p:spPr>
        <p:txBody>
          <a:bodyPr>
            <a:normAutofit/>
          </a:bodyPr>
          <a:lstStyle/>
          <a:p>
            <a:pPr lvl="0" eaLnBrk="0" fontAlgn="base" hangingPunct="0">
              <a:spcBef>
                <a:spcPts val="0"/>
              </a:spcBef>
              <a:spcAft>
                <a:spcPts val="1200"/>
              </a:spcAft>
              <a:buClr>
                <a:srgbClr val="C00000"/>
              </a:buClr>
              <a:buFont typeface="Arial" panose="020B0604020202020204" pitchFamily="34" charset="0"/>
              <a:buChar char="●"/>
            </a:pPr>
            <a:r>
              <a:rPr lang="el-GR" altLang="el-GR" sz="2000" dirty="0">
                <a:solidFill>
                  <a:srgbClr val="000000"/>
                </a:solidFill>
              </a:rPr>
              <a:t>Αν στο προηγούμενο παράδειγμα ο αριθμός των απαιτούμενων καλών τεμαχίων ημερησίως είναι </a:t>
            </a:r>
            <a:r>
              <a:rPr lang="el-GR" altLang="el-GR" sz="2000" dirty="0" smtClean="0">
                <a:solidFill>
                  <a:srgbClr val="000000"/>
                </a:solidFill>
              </a:rPr>
              <a:t>3000, </a:t>
            </a:r>
            <a:r>
              <a:rPr lang="el-GR" altLang="el-GR" sz="2000" dirty="0">
                <a:solidFill>
                  <a:srgbClr val="000000"/>
                </a:solidFill>
              </a:rPr>
              <a:t>και το ποσοστό ελαττωματικών της θέσης εργασίας είναι 5%, ποιος ο συνολικός αριθμός απαιτούμενων τεμαχίων για την επιθυμητή επεξεργασία</a:t>
            </a:r>
            <a:r>
              <a:rPr lang="en-US" altLang="el-GR" sz="2000" dirty="0" smtClean="0">
                <a:solidFill>
                  <a:srgbClr val="000000"/>
                </a:solidFill>
              </a:rPr>
              <a:t>;</a:t>
            </a:r>
            <a:endParaRPr lang="el-GR" altLang="el-GR" sz="2000" dirty="0" smtClean="0">
              <a:solidFill>
                <a:srgbClr val="000000"/>
              </a:solidFill>
            </a:endParaRPr>
          </a:p>
          <a:p>
            <a:pPr lvl="0" eaLnBrk="0" fontAlgn="base" hangingPunct="0">
              <a:spcBef>
                <a:spcPts val="0"/>
              </a:spcBef>
              <a:spcAft>
                <a:spcPct val="0"/>
              </a:spcAft>
              <a:buClr>
                <a:srgbClr val="C00000"/>
              </a:buClr>
              <a:buSzPct val="100000"/>
              <a:buFont typeface="Arial" panose="020B0604020202020204" pitchFamily="34" charset="0"/>
              <a:buChar char="●"/>
            </a:pPr>
            <a:r>
              <a:rPr lang="el-GR" altLang="el-GR" sz="2000" kern="0" dirty="0">
                <a:solidFill>
                  <a:srgbClr val="000000"/>
                </a:solidFill>
              </a:rPr>
              <a:t>Η ποσότητα ακατάλληλων τεμαχίων που δεν ικανοποιούν τις </a:t>
            </a:r>
            <a:r>
              <a:rPr lang="el-GR" altLang="el-GR" sz="2000" kern="0" dirty="0" smtClean="0">
                <a:solidFill>
                  <a:srgbClr val="000000"/>
                </a:solidFill>
              </a:rPr>
              <a:t>προδιαγραφές, </a:t>
            </a:r>
            <a:r>
              <a:rPr lang="el-GR" altLang="el-GR" sz="2000" kern="0" dirty="0">
                <a:solidFill>
                  <a:srgbClr val="000000"/>
                </a:solidFill>
              </a:rPr>
              <a:t>εκφράζεται συνήθως ως ποσοστό ελαττωματικών προϊόντων </a:t>
            </a:r>
            <a:r>
              <a:rPr lang="en-US" altLang="el-GR" sz="2000" i="1" kern="0" dirty="0" smtClean="0">
                <a:solidFill>
                  <a:srgbClr val="000000"/>
                </a:solidFill>
              </a:rPr>
              <a:t>p</a:t>
            </a:r>
            <a:r>
              <a:rPr lang="el-GR" altLang="el-GR" sz="2000" i="1" kern="0" dirty="0" smtClean="0">
                <a:solidFill>
                  <a:srgbClr val="000000"/>
                </a:solidFill>
              </a:rPr>
              <a:t>,</a:t>
            </a:r>
            <a:r>
              <a:rPr lang="el-GR" altLang="el-GR" sz="2000" kern="0" dirty="0" smtClean="0">
                <a:solidFill>
                  <a:srgbClr val="000000"/>
                </a:solidFill>
              </a:rPr>
              <a:t> </a:t>
            </a:r>
            <a:r>
              <a:rPr lang="el-GR" altLang="el-GR" sz="2000" kern="0" dirty="0">
                <a:solidFill>
                  <a:srgbClr val="000000"/>
                </a:solidFill>
              </a:rPr>
              <a:t>για συγκεκριμένη επεξεργασία</a:t>
            </a:r>
            <a:r>
              <a:rPr lang="en-US" altLang="el-GR" sz="2000" kern="0" dirty="0">
                <a:solidFill>
                  <a:srgbClr val="000000"/>
                </a:solidFill>
              </a:rPr>
              <a:t>:</a:t>
            </a:r>
            <a:endParaRPr lang="el-GR" altLang="el-GR" sz="2000" kern="0" dirty="0">
              <a:solidFill>
                <a:srgbClr val="000000"/>
              </a:solidFill>
            </a:endParaRPr>
          </a:p>
          <a:p>
            <a:pPr marL="0" lvl="0" indent="0" eaLnBrk="0" fontAlgn="base" hangingPunct="0">
              <a:spcBef>
                <a:spcPct val="0"/>
              </a:spcBef>
              <a:spcAft>
                <a:spcPct val="0"/>
              </a:spcAft>
              <a:buNone/>
            </a:pPr>
            <a:endParaRPr lang="el-GR" altLang="el-GR" sz="2000" dirty="0">
              <a:solidFill>
                <a:srgbClr val="000000"/>
              </a:solidFill>
              <a:latin typeface="Arial" charset="0"/>
            </a:endParaRPr>
          </a:p>
        </p:txBody>
      </p:sp>
      <p:graphicFrame>
        <p:nvGraphicFramePr>
          <p:cNvPr id="6" name="Θέση περιεχομένου 2" descr="Εικόνα με σχέσεις. Πρώτη σχέση: P μικρό = p ε / p. &#10;Δεύτερη σχέση: P= p κ + p ε = p κ + p μικρό *p. &#10;Τρίτη σχέση: P κ = p -p μικρό = p επί,1 -p μικρό.&#10;Τέταρτη σχέση: P = p κ / 1 -p μικρό."/>
          <p:cNvGraphicFramePr>
            <a:graphicFrameLocks noChangeAspect="1"/>
          </p:cNvGraphicFramePr>
          <p:nvPr>
            <p:extLst>
              <p:ext uri="{D42A27DB-BD31-4B8C-83A1-F6EECF244321}">
                <p14:modId xmlns:p14="http://schemas.microsoft.com/office/powerpoint/2010/main" val="3650068404"/>
              </p:ext>
            </p:extLst>
          </p:nvPr>
        </p:nvGraphicFramePr>
        <p:xfrm>
          <a:off x="2339752" y="3789040"/>
          <a:ext cx="4608512" cy="2552700"/>
        </p:xfrm>
        <a:graphic>
          <a:graphicData uri="http://schemas.openxmlformats.org/presentationml/2006/ole">
            <mc:AlternateContent xmlns:mc="http://schemas.openxmlformats.org/markup-compatibility/2006">
              <mc:Choice xmlns:v="urn:schemas-microsoft-com:vml" Requires="v">
                <p:oleObj spid="_x0000_s3098" name="Εξίσωση" r:id="rId4" imgW="1625600" imgH="1295400" progId="Equation.3">
                  <p:embed/>
                </p:oleObj>
              </mc:Choice>
              <mc:Fallback>
                <p:oleObj name="Εξίσωση" r:id="rId4" imgW="1625600" imgH="1295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9752" y="3789040"/>
                        <a:ext cx="4608512"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26</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4206422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Αναθεωρημένος τύπος</a:t>
            </a:r>
            <a:endParaRPr lang="el-GR" b="1" dirty="0"/>
          </a:p>
        </p:txBody>
      </p:sp>
      <p:sp>
        <p:nvSpPr>
          <p:cNvPr id="3" name="Θέση περιεχομένου 1"/>
          <p:cNvSpPr>
            <a:spLocks noGrp="1"/>
          </p:cNvSpPr>
          <p:nvPr>
            <p:ph idx="1"/>
          </p:nvPr>
        </p:nvSpPr>
        <p:spPr>
          <a:xfrm>
            <a:off x="457200" y="1412776"/>
            <a:ext cx="8229600" cy="3917032"/>
          </a:xfrm>
        </p:spPr>
        <p:txBody>
          <a:bodyPr>
            <a:normAutofit/>
          </a:bodyPr>
          <a:lstStyle/>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200" kern="0" dirty="0" smtClean="0">
                <a:solidFill>
                  <a:srgbClr val="000000"/>
                </a:solidFill>
              </a:rPr>
              <a:t>Αν </a:t>
            </a:r>
            <a:r>
              <a:rPr lang="el-GR" altLang="el-GR" sz="2200" kern="0" dirty="0">
                <a:solidFill>
                  <a:srgbClr val="000000"/>
                </a:solidFill>
              </a:rPr>
              <a:t>για το χρόνο επεξεργασίας ανά τεμάχιο προϊόντος, </a:t>
            </a:r>
            <a:r>
              <a:rPr lang="el-GR" altLang="el-GR" sz="2200" i="1" kern="0" dirty="0">
                <a:solidFill>
                  <a:srgbClr val="000000"/>
                </a:solidFill>
              </a:rPr>
              <a:t>Τ</a:t>
            </a:r>
            <a:r>
              <a:rPr lang="el-GR" altLang="el-GR" sz="2200" kern="0" dirty="0">
                <a:solidFill>
                  <a:srgbClr val="000000"/>
                </a:solidFill>
              </a:rPr>
              <a:t>, χρησιμοποιηθεί ο πρότυπος χρόνος, τότε και για τη διάρκεια της κάθε λειτουργικής </a:t>
            </a:r>
            <a:r>
              <a:rPr lang="el-GR" altLang="el-GR" sz="2200" kern="0" dirty="0" smtClean="0">
                <a:solidFill>
                  <a:srgbClr val="000000"/>
                </a:solidFill>
              </a:rPr>
              <a:t>περιόδου, </a:t>
            </a:r>
            <a:r>
              <a:rPr lang="el-GR" altLang="el-GR" sz="2200" kern="0" dirty="0">
                <a:solidFill>
                  <a:srgbClr val="000000"/>
                </a:solidFill>
              </a:rPr>
              <a:t>οι κανονικές ώρες θα μετατραπούν σε πρότυπες ώρες εργασίας</a:t>
            </a:r>
            <a:r>
              <a:rPr lang="el-GR" altLang="el-GR" sz="2200" kern="0" dirty="0" smtClean="0">
                <a:solidFill>
                  <a:srgbClr val="000000"/>
                </a:solidFill>
              </a:rPr>
              <a:t>.</a:t>
            </a:r>
            <a:endParaRPr lang="el-GR" altLang="el-GR" sz="2200" kern="0" dirty="0">
              <a:solidFill>
                <a:srgbClr val="000000"/>
              </a:solidFill>
            </a:endParaRPr>
          </a:p>
          <a:p>
            <a:pPr lvl="0" eaLnBrk="0" fontAlgn="base" hangingPunct="0">
              <a:spcBef>
                <a:spcPts val="0"/>
              </a:spcBef>
              <a:spcAft>
                <a:spcPts val="300"/>
              </a:spcAft>
              <a:buClr>
                <a:srgbClr val="C00000"/>
              </a:buClr>
              <a:buSzPct val="100000"/>
              <a:buFont typeface="Arial" panose="020B0604020202020204" pitchFamily="34" charset="0"/>
              <a:buChar char="●"/>
            </a:pPr>
            <a:r>
              <a:rPr lang="el-GR" altLang="el-GR" sz="2200" kern="0" dirty="0" smtClean="0">
                <a:solidFill>
                  <a:srgbClr val="000000"/>
                </a:solidFill>
              </a:rPr>
              <a:t>Παρακάτω δίνεται </a:t>
            </a:r>
            <a:r>
              <a:rPr lang="el-GR" altLang="el-GR" sz="2200" kern="0" dirty="0">
                <a:solidFill>
                  <a:srgbClr val="000000"/>
                </a:solidFill>
              </a:rPr>
              <a:t>ο κατάλληλος αναθεωρημένος τύπος για τον υπολογισμό του αριθμού απαιτούμενων μηχανών για τη θέση </a:t>
            </a:r>
            <a:r>
              <a:rPr lang="el-GR" altLang="el-GR" sz="2200" kern="0" dirty="0" smtClean="0">
                <a:solidFill>
                  <a:srgbClr val="000000"/>
                </a:solidFill>
              </a:rPr>
              <a:t>εργασίας.</a:t>
            </a:r>
            <a:endParaRPr lang="el-GR" altLang="el-GR" sz="2200" kern="0" dirty="0">
              <a:solidFill>
                <a:srgbClr val="000000"/>
              </a:solidFill>
            </a:endParaRPr>
          </a:p>
          <a:p>
            <a:pPr marL="1065213" lvl="2" indent="-265113" eaLnBrk="0" fontAlgn="base" hangingPunct="0">
              <a:spcBef>
                <a:spcPts val="0"/>
              </a:spcBef>
              <a:spcAft>
                <a:spcPts val="300"/>
              </a:spcAft>
              <a:buClr>
                <a:srgbClr val="FF4146"/>
              </a:buClr>
              <a:buSzPct val="75000"/>
              <a:buNone/>
            </a:pPr>
            <a:r>
              <a:rPr lang="el-GR" altLang="el-GR" sz="2000" kern="0" dirty="0" smtClean="0">
                <a:solidFill>
                  <a:srgbClr val="000000"/>
                </a:solidFill>
              </a:rPr>
              <a:t>Όπου:</a:t>
            </a:r>
            <a:endParaRPr lang="el-GR" altLang="el-GR" sz="2000" kern="0" dirty="0">
              <a:solidFill>
                <a:srgbClr val="000000"/>
              </a:solidFill>
            </a:endParaRPr>
          </a:p>
          <a:p>
            <a:pPr marL="1065213" lvl="2" indent="-265113" eaLnBrk="0" fontAlgn="base" hangingPunct="0">
              <a:spcBef>
                <a:spcPts val="0"/>
              </a:spcBef>
              <a:buClr>
                <a:srgbClr val="FF4146"/>
              </a:buClr>
              <a:buSzPct val="75000"/>
              <a:buNone/>
            </a:pPr>
            <a:r>
              <a:rPr lang="el-GR" altLang="el-GR" sz="2000" i="1" kern="0" dirty="0" smtClean="0">
                <a:solidFill>
                  <a:srgbClr val="000000"/>
                </a:solidFill>
              </a:rPr>
              <a:t>Τ</a:t>
            </a:r>
            <a:r>
              <a:rPr lang="el-GR" altLang="el-GR" sz="2000" i="1" kern="0" baseline="-25000" dirty="0" smtClean="0">
                <a:solidFill>
                  <a:srgbClr val="000000"/>
                </a:solidFill>
              </a:rPr>
              <a:t>π</a:t>
            </a:r>
            <a:r>
              <a:rPr lang="el-GR" altLang="el-GR" sz="2000" i="1" kern="0" dirty="0" smtClean="0">
                <a:solidFill>
                  <a:srgbClr val="000000"/>
                </a:solidFill>
              </a:rPr>
              <a:t> </a:t>
            </a:r>
            <a:r>
              <a:rPr lang="el-GR" altLang="el-GR" sz="2000" kern="0" dirty="0">
                <a:solidFill>
                  <a:srgbClr val="000000"/>
                </a:solidFill>
              </a:rPr>
              <a:t>= ο </a:t>
            </a:r>
            <a:r>
              <a:rPr lang="el-GR" altLang="el-GR" sz="2000" i="1" kern="0" dirty="0">
                <a:solidFill>
                  <a:srgbClr val="000000"/>
                </a:solidFill>
              </a:rPr>
              <a:t>πρότυπος</a:t>
            </a:r>
            <a:r>
              <a:rPr lang="el-GR" altLang="el-GR" sz="2000" kern="0" dirty="0">
                <a:solidFill>
                  <a:srgbClr val="000000"/>
                </a:solidFill>
              </a:rPr>
              <a:t> χρόνος εργασίας ανά τεμάχιο (σε </a:t>
            </a:r>
            <a:r>
              <a:rPr lang="el-GR" altLang="el-GR" sz="2000" kern="0" dirty="0" smtClean="0">
                <a:solidFill>
                  <a:srgbClr val="000000"/>
                </a:solidFill>
              </a:rPr>
              <a:t>πρώτα </a:t>
            </a:r>
          </a:p>
          <a:p>
            <a:pPr marL="1065213" lvl="2" indent="-265113" eaLnBrk="0" fontAlgn="base" hangingPunct="0">
              <a:spcBef>
                <a:spcPts val="0"/>
              </a:spcBef>
              <a:spcAft>
                <a:spcPts val="300"/>
              </a:spcAft>
              <a:buClr>
                <a:srgbClr val="FF4146"/>
              </a:buClr>
              <a:buSzPct val="75000"/>
              <a:buNone/>
            </a:pPr>
            <a:r>
              <a:rPr lang="el-GR" altLang="el-GR" sz="2000" kern="0" dirty="0" smtClean="0">
                <a:solidFill>
                  <a:srgbClr val="000000"/>
                </a:solidFill>
              </a:rPr>
              <a:t>λεπτά της ώρας).</a:t>
            </a:r>
            <a:endParaRPr lang="el-GR" altLang="el-GR" sz="2000" kern="0" dirty="0">
              <a:solidFill>
                <a:srgbClr val="000000"/>
              </a:solidFill>
            </a:endParaRPr>
          </a:p>
          <a:p>
            <a:pPr marL="1065213" lvl="2" indent="-265113" eaLnBrk="0" fontAlgn="base" hangingPunct="0">
              <a:spcBef>
                <a:spcPts val="0"/>
              </a:spcBef>
              <a:buClr>
                <a:srgbClr val="FF4146"/>
              </a:buClr>
              <a:buSzPct val="75000"/>
              <a:buNone/>
            </a:pPr>
            <a:r>
              <a:rPr lang="el-GR" altLang="el-GR" sz="2000" i="1" kern="0" dirty="0" err="1" smtClean="0">
                <a:solidFill>
                  <a:srgbClr val="000000"/>
                </a:solidFill>
              </a:rPr>
              <a:t>Δ</a:t>
            </a:r>
            <a:r>
              <a:rPr lang="el-GR" altLang="el-GR" sz="2000" i="1" kern="0" baseline="-25000" dirty="0" err="1" smtClean="0">
                <a:solidFill>
                  <a:srgbClr val="000000"/>
                </a:solidFill>
              </a:rPr>
              <a:t>π</a:t>
            </a:r>
            <a:r>
              <a:rPr lang="el-GR" altLang="el-GR" sz="2000" kern="0" dirty="0" smtClean="0">
                <a:solidFill>
                  <a:srgbClr val="000000"/>
                </a:solidFill>
              </a:rPr>
              <a:t> </a:t>
            </a:r>
            <a:r>
              <a:rPr lang="el-GR" altLang="el-GR" sz="2000" kern="0" dirty="0">
                <a:solidFill>
                  <a:srgbClr val="000000"/>
                </a:solidFill>
              </a:rPr>
              <a:t>= η </a:t>
            </a:r>
            <a:r>
              <a:rPr lang="el-GR" altLang="el-GR" sz="2000" kern="0" dirty="0" smtClean="0">
                <a:solidFill>
                  <a:srgbClr val="000000"/>
                </a:solidFill>
              </a:rPr>
              <a:t>διάρκεια </a:t>
            </a:r>
            <a:r>
              <a:rPr lang="el-GR" altLang="el-GR" sz="2000" kern="0" dirty="0">
                <a:solidFill>
                  <a:srgbClr val="000000"/>
                </a:solidFill>
              </a:rPr>
              <a:t>μιας λειτουργικής περιόδου (σε </a:t>
            </a:r>
            <a:r>
              <a:rPr lang="el-GR" altLang="el-GR" sz="2000" i="1" kern="0" dirty="0">
                <a:solidFill>
                  <a:srgbClr val="000000"/>
                </a:solidFill>
              </a:rPr>
              <a:t>πρότυπες</a:t>
            </a:r>
            <a:r>
              <a:rPr lang="el-GR" altLang="el-GR" sz="2000" kern="0" dirty="0">
                <a:solidFill>
                  <a:srgbClr val="000000"/>
                </a:solidFill>
              </a:rPr>
              <a:t> ώρες</a:t>
            </a:r>
            <a:r>
              <a:rPr lang="el-GR" altLang="el-GR" sz="2000" kern="0" dirty="0" smtClean="0">
                <a:solidFill>
                  <a:srgbClr val="000000"/>
                </a:solidFill>
              </a:rPr>
              <a:t>).</a:t>
            </a:r>
          </a:p>
          <a:p>
            <a:pPr marL="265113" lvl="0" indent="-265113" eaLnBrk="0" fontAlgn="base" hangingPunct="0">
              <a:spcBef>
                <a:spcPts val="0"/>
              </a:spcBef>
              <a:spcAft>
                <a:spcPct val="0"/>
              </a:spcAft>
              <a:buClr>
                <a:srgbClr val="FF4146"/>
              </a:buClr>
              <a:buSzPct val="75000"/>
              <a:buNone/>
            </a:pPr>
            <a:endParaRPr lang="el-GR" altLang="el-GR" sz="2000" kern="0" dirty="0" smtClean="0">
              <a:solidFill>
                <a:srgbClr val="000000"/>
              </a:solidFill>
            </a:endParaRPr>
          </a:p>
        </p:txBody>
      </p:sp>
      <p:graphicFrame>
        <p:nvGraphicFramePr>
          <p:cNvPr id="6" name="Θέση περιεχομένου 2" descr="Εικόνα του αναθεωρημένου τύπου: Ν = τ π / 60, επί p / δ π *β."/>
          <p:cNvGraphicFramePr>
            <a:graphicFrameLocks noChangeAspect="1"/>
          </p:cNvGraphicFramePr>
          <p:nvPr>
            <p:extLst>
              <p:ext uri="{D42A27DB-BD31-4B8C-83A1-F6EECF244321}">
                <p14:modId xmlns:p14="http://schemas.microsoft.com/office/powerpoint/2010/main" val="2407309391"/>
              </p:ext>
            </p:extLst>
          </p:nvPr>
        </p:nvGraphicFramePr>
        <p:xfrm>
          <a:off x="3419872" y="5432003"/>
          <a:ext cx="2232025" cy="949325"/>
        </p:xfrm>
        <a:graphic>
          <a:graphicData uri="http://schemas.openxmlformats.org/presentationml/2006/ole">
            <mc:AlternateContent xmlns:mc="http://schemas.openxmlformats.org/markup-compatibility/2006">
              <mc:Choice xmlns:v="urn:schemas-microsoft-com:vml" Requires="v">
                <p:oleObj spid="_x0000_s4121" name="Εξίσωση" r:id="rId5" imgW="1016000" imgH="431800" progId="Equation.3">
                  <p:embed/>
                </p:oleObj>
              </mc:Choice>
              <mc:Fallback>
                <p:oleObj name="Εξίσωση" r:id="rId5" imgW="1016000" imgH="4318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872" y="5432003"/>
                        <a:ext cx="2232025" cy="949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27</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3620791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Πρότυπος χρόνος</a:t>
            </a:r>
            <a:endParaRPr lang="el-GR" b="1" dirty="0"/>
          </a:p>
        </p:txBody>
      </p:sp>
      <p:sp>
        <p:nvSpPr>
          <p:cNvPr id="3" name="Θέση περιεχομένου 1"/>
          <p:cNvSpPr>
            <a:spLocks noGrp="1"/>
          </p:cNvSpPr>
          <p:nvPr>
            <p:ph idx="1"/>
          </p:nvPr>
        </p:nvSpPr>
        <p:spPr>
          <a:xfrm>
            <a:off x="457200" y="1268761"/>
            <a:ext cx="8229600" cy="4680520"/>
          </a:xfrm>
        </p:spPr>
        <p:txBody>
          <a:bodyPr>
            <a:normAutofit lnSpcReduction="10000"/>
          </a:bodyPr>
          <a:lstStyle/>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200" kern="0" dirty="0" smtClean="0">
                <a:solidFill>
                  <a:srgbClr val="000000"/>
                </a:solidFill>
              </a:rPr>
              <a:t>Πρότυπος </a:t>
            </a:r>
            <a:r>
              <a:rPr lang="el-GR" altLang="el-GR" sz="2200" kern="0" dirty="0">
                <a:solidFill>
                  <a:srgbClr val="000000"/>
                </a:solidFill>
              </a:rPr>
              <a:t>χρόνος είναι ο χρόνος εκτέλεσης ενός κύκλου εργασίας με την ενδεδειγμένη μέθοδο εργασίας, στηριζόμενος σε ένα αυθαίρετα καθορισμένο ρυθμό, αφού ληφθούν υπόψη οι επιβαρύνεις για τους χρόνους ανάπαυσης και για καθυστερήσεις πέρα από τον έλεγχο του </a:t>
            </a:r>
            <a:r>
              <a:rPr lang="el-GR" altLang="el-GR" sz="2200" kern="0" dirty="0" smtClean="0">
                <a:solidFill>
                  <a:srgbClr val="000000"/>
                </a:solidFill>
              </a:rPr>
              <a:t>εργαζομένου.</a:t>
            </a:r>
            <a:endParaRPr lang="el-GR" altLang="el-GR" sz="2200" kern="0" dirty="0">
              <a:solidFill>
                <a:srgbClr val="000000"/>
              </a:solidFill>
            </a:endParaRPr>
          </a:p>
          <a:p>
            <a:pPr lvl="0" eaLnBrk="0" fontAlgn="base" hangingPunct="0">
              <a:spcBef>
                <a:spcPts val="0"/>
              </a:spcBef>
              <a:spcAft>
                <a:spcPts val="300"/>
              </a:spcAft>
              <a:buClr>
                <a:srgbClr val="C00000"/>
              </a:buClr>
              <a:buSzPct val="100000"/>
              <a:buFont typeface="Arial" panose="020B0604020202020204" pitchFamily="34" charset="0"/>
              <a:buChar char="●"/>
            </a:pPr>
            <a:r>
              <a:rPr lang="el-GR" altLang="el-GR" sz="2200" kern="0" dirty="0" smtClean="0">
                <a:solidFill>
                  <a:srgbClr val="000000"/>
                </a:solidFill>
              </a:rPr>
              <a:t>Υπολογίζεται </a:t>
            </a:r>
            <a:r>
              <a:rPr lang="el-GR" altLang="el-GR" sz="2200" kern="0" dirty="0">
                <a:solidFill>
                  <a:srgbClr val="000000"/>
                </a:solidFill>
              </a:rPr>
              <a:t>από τον κανονικό χρόνο, αφού αυτός προσαρμοσθεί με τις απαραίτητες </a:t>
            </a:r>
            <a:r>
              <a:rPr lang="el-GR" altLang="el-GR" sz="2200" kern="0" dirty="0" smtClean="0">
                <a:solidFill>
                  <a:srgbClr val="000000"/>
                </a:solidFill>
              </a:rPr>
              <a:t>επιβαρύνσεις.</a:t>
            </a:r>
            <a:endParaRPr lang="el-GR" altLang="el-GR" sz="2200" kern="0" dirty="0">
              <a:solidFill>
                <a:srgbClr val="000000"/>
              </a:solidFill>
            </a:endParaRPr>
          </a:p>
          <a:p>
            <a:pPr marL="800100" lvl="2" indent="0" eaLnBrk="0" fontAlgn="base" hangingPunct="0">
              <a:spcBef>
                <a:spcPts val="0"/>
              </a:spcBef>
              <a:spcAft>
                <a:spcPts val="300"/>
              </a:spcAft>
              <a:buClr>
                <a:srgbClr val="FF4146"/>
              </a:buClr>
              <a:buSzPct val="75000"/>
              <a:buNone/>
            </a:pPr>
            <a:r>
              <a:rPr lang="el-GR" altLang="el-GR" sz="2000" kern="0" dirty="0" smtClean="0">
                <a:solidFill>
                  <a:srgbClr val="000000"/>
                </a:solidFill>
              </a:rPr>
              <a:t>Όπου:</a:t>
            </a:r>
            <a:endParaRPr lang="el-GR" altLang="el-GR" sz="2000" kern="0" dirty="0">
              <a:solidFill>
                <a:srgbClr val="000000"/>
              </a:solidFill>
            </a:endParaRPr>
          </a:p>
          <a:p>
            <a:pPr marL="800100" lvl="2" indent="0" eaLnBrk="0" fontAlgn="base" hangingPunct="0">
              <a:spcBef>
                <a:spcPts val="0"/>
              </a:spcBef>
              <a:spcAft>
                <a:spcPct val="0"/>
              </a:spcAft>
              <a:buClr>
                <a:srgbClr val="FF4146"/>
              </a:buClr>
              <a:buSzPct val="75000"/>
              <a:buNone/>
            </a:pPr>
            <a:r>
              <a:rPr lang="el-GR" altLang="el-GR" sz="2000" i="1" kern="0" dirty="0" smtClean="0">
                <a:solidFill>
                  <a:srgbClr val="000000"/>
                </a:solidFill>
              </a:rPr>
              <a:t>Τ</a:t>
            </a:r>
            <a:r>
              <a:rPr lang="el-GR" altLang="el-GR" sz="2000" i="1" kern="0" baseline="-25000" dirty="0" smtClean="0">
                <a:solidFill>
                  <a:srgbClr val="000000"/>
                </a:solidFill>
              </a:rPr>
              <a:t>κ</a:t>
            </a:r>
            <a:r>
              <a:rPr lang="el-GR" altLang="el-GR" sz="2000" i="1" kern="0" dirty="0" smtClean="0">
                <a:solidFill>
                  <a:srgbClr val="000000"/>
                </a:solidFill>
              </a:rPr>
              <a:t> </a:t>
            </a:r>
            <a:r>
              <a:rPr lang="el-GR" altLang="el-GR" sz="2000" kern="0" dirty="0">
                <a:solidFill>
                  <a:srgbClr val="000000"/>
                </a:solidFill>
              </a:rPr>
              <a:t>= ο </a:t>
            </a:r>
            <a:r>
              <a:rPr lang="el-GR" altLang="el-GR" sz="2000" i="1" kern="0" dirty="0">
                <a:solidFill>
                  <a:srgbClr val="000000"/>
                </a:solidFill>
              </a:rPr>
              <a:t>κανονικός</a:t>
            </a:r>
            <a:r>
              <a:rPr lang="el-GR" altLang="el-GR" sz="2000" kern="0" dirty="0">
                <a:solidFill>
                  <a:srgbClr val="000000"/>
                </a:solidFill>
              </a:rPr>
              <a:t> χρόνος εργασίας (σε πρώτα λεπτά της ώρας</a:t>
            </a:r>
            <a:r>
              <a:rPr lang="el-GR" altLang="el-GR" sz="2000" kern="0" dirty="0" smtClean="0">
                <a:solidFill>
                  <a:srgbClr val="000000"/>
                </a:solidFill>
              </a:rPr>
              <a:t>).</a:t>
            </a:r>
            <a:endParaRPr lang="el-GR" altLang="el-GR" sz="2000" kern="0" dirty="0">
              <a:solidFill>
                <a:srgbClr val="000000"/>
              </a:solidFill>
            </a:endParaRPr>
          </a:p>
          <a:p>
            <a:pPr marL="800100" lvl="2" indent="0" eaLnBrk="0" fontAlgn="base" hangingPunct="0">
              <a:spcBef>
                <a:spcPts val="0"/>
              </a:spcBef>
              <a:spcAft>
                <a:spcPct val="0"/>
              </a:spcAft>
              <a:buClr>
                <a:srgbClr val="FF4146"/>
              </a:buClr>
              <a:buSzPct val="75000"/>
              <a:buNone/>
            </a:pPr>
            <a:r>
              <a:rPr lang="el-GR" altLang="el-GR" sz="2000" i="1" kern="0" dirty="0" smtClean="0">
                <a:solidFill>
                  <a:srgbClr val="000000"/>
                </a:solidFill>
              </a:rPr>
              <a:t>Τ</a:t>
            </a:r>
            <a:r>
              <a:rPr lang="en-US" altLang="el-GR" sz="2000" i="1" kern="0" baseline="-25000" dirty="0">
                <a:solidFill>
                  <a:srgbClr val="000000"/>
                </a:solidFill>
              </a:rPr>
              <a:t>e</a:t>
            </a:r>
            <a:r>
              <a:rPr lang="el-GR" altLang="el-GR" sz="2000" kern="0" dirty="0">
                <a:solidFill>
                  <a:srgbClr val="000000"/>
                </a:solidFill>
              </a:rPr>
              <a:t> = οι απαραίτητες επιβαρύνσεις χρόνου για την ανάπαυση του </a:t>
            </a:r>
            <a:r>
              <a:rPr lang="el-GR" altLang="el-GR" sz="2000" kern="0" dirty="0" smtClean="0">
                <a:solidFill>
                  <a:srgbClr val="000000"/>
                </a:solidFill>
              </a:rPr>
              <a:t>προσωπικού, </a:t>
            </a:r>
            <a:r>
              <a:rPr lang="el-GR" altLang="el-GR" sz="2000" kern="0" dirty="0">
                <a:solidFill>
                  <a:srgbClr val="000000"/>
                </a:solidFill>
              </a:rPr>
              <a:t>και για τις διάφορες καθυστερήσεις από ελαττωματικά προϊόντα, έκτακτες εργασίες (ρυθμίσεις εργαλείων, συντήρηση βλαβών, </a:t>
            </a:r>
            <a:r>
              <a:rPr lang="el-GR" altLang="el-GR" sz="2000" kern="0" dirty="0" smtClean="0">
                <a:solidFill>
                  <a:srgbClr val="000000"/>
                </a:solidFill>
              </a:rPr>
              <a:t>και άλλα).</a:t>
            </a:r>
            <a:endParaRPr lang="el-GR" altLang="el-GR" sz="2000" kern="0" dirty="0">
              <a:solidFill>
                <a:srgbClr val="000000"/>
              </a:solidFill>
            </a:endParaRPr>
          </a:p>
          <a:p>
            <a:pPr marL="800100" lvl="2" indent="0" eaLnBrk="0" fontAlgn="base" hangingPunct="0">
              <a:spcBef>
                <a:spcPts val="0"/>
              </a:spcBef>
              <a:spcAft>
                <a:spcPct val="0"/>
              </a:spcAft>
              <a:buClr>
                <a:srgbClr val="FF4146"/>
              </a:buClr>
              <a:buSzPct val="75000"/>
              <a:buNone/>
            </a:pPr>
            <a:r>
              <a:rPr lang="en-US" altLang="el-GR" sz="2000" i="1" kern="0" dirty="0" smtClean="0">
                <a:solidFill>
                  <a:srgbClr val="000000"/>
                </a:solidFill>
              </a:rPr>
              <a:t>x</a:t>
            </a:r>
            <a:r>
              <a:rPr lang="el-GR" altLang="el-GR" sz="2000" kern="0" dirty="0" smtClean="0">
                <a:solidFill>
                  <a:srgbClr val="000000"/>
                </a:solidFill>
              </a:rPr>
              <a:t> </a:t>
            </a:r>
            <a:r>
              <a:rPr lang="el-GR" altLang="el-GR" sz="2000" kern="0" dirty="0">
                <a:solidFill>
                  <a:srgbClr val="000000"/>
                </a:solidFill>
              </a:rPr>
              <a:t>= οι σχετικές επιβαρύνσεις ως ποσοστό του κανονικού χρόνου </a:t>
            </a:r>
            <a:r>
              <a:rPr lang="el-GR" altLang="el-GR" sz="2000" i="1" kern="0" dirty="0">
                <a:solidFill>
                  <a:srgbClr val="000000"/>
                </a:solidFill>
              </a:rPr>
              <a:t>Τ</a:t>
            </a:r>
            <a:r>
              <a:rPr lang="el-GR" altLang="el-GR" sz="2000" i="1" kern="0" baseline="-25000" dirty="0">
                <a:solidFill>
                  <a:srgbClr val="000000"/>
                </a:solidFill>
              </a:rPr>
              <a:t>κ</a:t>
            </a:r>
            <a:r>
              <a:rPr lang="el-GR" altLang="el-GR" sz="2000" i="1" kern="0" dirty="0">
                <a:solidFill>
                  <a:srgbClr val="000000"/>
                </a:solidFill>
              </a:rPr>
              <a:t> </a:t>
            </a:r>
            <a:r>
              <a:rPr lang="el-GR" altLang="el-GR" sz="2000" kern="0" dirty="0">
                <a:solidFill>
                  <a:srgbClr val="000000"/>
                </a:solidFill>
              </a:rPr>
              <a:t>για κόπωση, μη ελεγχόμενες </a:t>
            </a:r>
            <a:r>
              <a:rPr lang="el-GR" altLang="el-GR" sz="2000" kern="0" dirty="0" smtClean="0">
                <a:solidFill>
                  <a:srgbClr val="000000"/>
                </a:solidFill>
              </a:rPr>
              <a:t>καθυστερήσεις, και άλλα.</a:t>
            </a:r>
          </a:p>
          <a:p>
            <a:pPr marL="0" lvl="0" indent="0" eaLnBrk="0" fontAlgn="base" hangingPunct="0">
              <a:spcBef>
                <a:spcPts val="0"/>
              </a:spcBef>
              <a:spcAft>
                <a:spcPct val="0"/>
              </a:spcAft>
              <a:buClr>
                <a:srgbClr val="FF4146"/>
              </a:buClr>
              <a:buSzPct val="75000"/>
              <a:buNone/>
            </a:pPr>
            <a:endParaRPr lang="el-GR" altLang="el-GR" sz="1800" kern="0" dirty="0">
              <a:solidFill>
                <a:srgbClr val="000000"/>
              </a:solidFill>
            </a:endParaRPr>
          </a:p>
          <a:p>
            <a:endParaRPr lang="el-GR" dirty="0"/>
          </a:p>
        </p:txBody>
      </p:sp>
      <p:graphicFrame>
        <p:nvGraphicFramePr>
          <p:cNvPr id="6" name="Θέση περιεχομένου 2" descr="Εικόνα της σχέσης του πρότυπου  χρόνου: Τ π = τ κ + τ ε, = τ κ + χ * τ κ."/>
          <p:cNvGraphicFramePr>
            <a:graphicFrameLocks noChangeAspect="1"/>
          </p:cNvGraphicFramePr>
          <p:nvPr>
            <p:extLst>
              <p:ext uri="{D42A27DB-BD31-4B8C-83A1-F6EECF244321}">
                <p14:modId xmlns:p14="http://schemas.microsoft.com/office/powerpoint/2010/main" val="3078151315"/>
              </p:ext>
            </p:extLst>
          </p:nvPr>
        </p:nvGraphicFramePr>
        <p:xfrm>
          <a:off x="2841154" y="5856436"/>
          <a:ext cx="3675062" cy="596900"/>
        </p:xfrm>
        <a:graphic>
          <a:graphicData uri="http://schemas.openxmlformats.org/presentationml/2006/ole">
            <mc:AlternateContent xmlns:mc="http://schemas.openxmlformats.org/markup-compatibility/2006">
              <mc:Choice xmlns:v="urn:schemas-microsoft-com:vml" Requires="v">
                <p:oleObj spid="_x0000_s5142" name="Εξίσωση" r:id="rId4" imgW="1485900" imgH="241300" progId="Equation.3">
                  <p:embed/>
                </p:oleObj>
              </mc:Choice>
              <mc:Fallback>
                <p:oleObj name="Εξίσωση" r:id="rId4" imgW="1485900" imgH="2413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1154" y="5856436"/>
                        <a:ext cx="3675062" cy="596900"/>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2700" cap="flat" cmpd="sng" algn="ctr">
                            <a:solidFill>
                              <a:schemeClr val="bg2"/>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28</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21869379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altLang="el-GR" b="1" dirty="0"/>
              <a:t>Υπολογισμός </a:t>
            </a:r>
            <a:r>
              <a:rPr lang="el-GR" altLang="el-GR" b="1" dirty="0" smtClean="0"/>
              <a:t>αναγκών </a:t>
            </a:r>
            <a:r>
              <a:rPr lang="el-GR" altLang="el-GR" b="1" dirty="0"/>
              <a:t>για </a:t>
            </a:r>
            <a:r>
              <a:rPr lang="el-GR" altLang="el-GR" b="1" dirty="0" smtClean="0"/>
              <a:t>διαδοχικές φάσεις </a:t>
            </a:r>
            <a:r>
              <a:rPr lang="el-GR" altLang="el-GR" b="1" dirty="0"/>
              <a:t>π</a:t>
            </a:r>
            <a:r>
              <a:rPr lang="el-GR" altLang="el-GR" b="1" dirty="0" smtClean="0"/>
              <a:t>αραγωγής</a:t>
            </a:r>
            <a:endParaRPr lang="el-GR" dirty="0"/>
          </a:p>
        </p:txBody>
      </p:sp>
      <p:pic>
        <p:nvPicPr>
          <p:cNvPr id="8" name="Θέση περιεχομένου 1" descr="Εικόνα στην οποία φαίνονται οι διαδοχικές φάσεις της παραγωγής. &#10;Αρχικά στο στάδιο i -1 υπάρχουν τα καλά τεμάχια. Στο στάδιο i υπάρχει ο αριθμός τεμαχίων για επεξεργασία. Στο στάδιο i + 1, υπάρχουν τα καλά τεμάχια, και ο αριθμός τεμαχίων για περαιτέρω επεξεργασία."/>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8000"/>
                    </a14:imgEffect>
                  </a14:imgLayer>
                </a14:imgProps>
              </a:ext>
              <a:ext uri="{28A0092B-C50C-407E-A947-70E740481C1C}">
                <a14:useLocalDpi xmlns:a14="http://schemas.microsoft.com/office/drawing/2010/main" val="0"/>
              </a:ext>
            </a:extLst>
          </a:blip>
          <a:stretch>
            <a:fillRect/>
          </a:stretch>
        </p:blipFill>
        <p:spPr>
          <a:xfrm>
            <a:off x="251520" y="2621254"/>
            <a:ext cx="8568952" cy="2823970"/>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29</a:t>
            </a:fld>
            <a:endParaRPr lang="el-GR" sz="1400" dirty="0">
              <a:solidFill>
                <a:schemeClr val="tx1"/>
              </a:solidFill>
            </a:endParaRPr>
          </a:p>
        </p:txBody>
      </p:sp>
    </p:spTree>
    <p:extLst>
      <p:ext uri="{BB962C8B-B14F-4D97-AF65-F5344CB8AC3E}">
        <p14:creationId xmlns:p14="http://schemas.microsoft.com/office/powerpoint/2010/main" val="1494324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nvPr>
        </p:nvSpPr>
        <p:spPr/>
        <p:txBody>
          <a:bodyPr/>
          <a:lstStyle/>
          <a:p>
            <a:r>
              <a:rPr lang="el-GR" altLang="el-GR" b="1" dirty="0" smtClean="0">
                <a:solidFill>
                  <a:srgbClr val="333333"/>
                </a:solidFill>
              </a:rPr>
              <a:t>Σκοποί ενότητας </a:t>
            </a:r>
          </a:p>
        </p:txBody>
      </p:sp>
      <p:sp>
        <p:nvSpPr>
          <p:cNvPr id="2" name="Θέση περιεχομένου 1"/>
          <p:cNvSpPr>
            <a:spLocks noGrp="1"/>
          </p:cNvSpPr>
          <p:nvPr>
            <p:ph idx="1"/>
            <p:custDataLst>
              <p:tags r:id="rId1"/>
            </p:custDataLst>
          </p:nvPr>
        </p:nvSpPr>
        <p:spPr/>
        <p:txBody>
          <a:bodyPr rtlCol="0">
            <a:normAutofit/>
          </a:bodyPr>
          <a:lstStyle/>
          <a:p>
            <a:pPr fontAlgn="auto">
              <a:spcAft>
                <a:spcPts val="0"/>
              </a:spcAft>
              <a:buFont typeface="Arial" panose="020B0604020202020204" pitchFamily="34" charset="0"/>
              <a:buChar char="•"/>
              <a:defRPr/>
            </a:pPr>
            <a:endParaRPr lang="el-GR" dirty="0" smtClean="0"/>
          </a:p>
          <a:p>
            <a:r>
              <a:rPr lang="el-GR" sz="2000" dirty="0"/>
              <a:t>Στην ενότητα αυτή προσδιορίζεται η έννοια της δυναμικότητας ενός παραγωγικού συστήματος, γίνεται εμφανή η στρατηγική σημασία των αποφάσεων επιλογής παραγωγικής δυναμικότητας και παρουσιάζονται οι προσδιοριστικοί παράγοντες και τα κρίσιμα ερωτήματα που τίθενται στη λήψη αποφάσεων σχεδιασμού δυναμικότητας για ένα νέο παραγωγικό σύστημα ή μεταβολής δυναμικότητας για ένα υπάρχον σύστημα. Επίσης, εκτεταμένη συζήτηση γίνεται για τις λεγόμενες οικονομίες και </a:t>
            </a:r>
            <a:r>
              <a:rPr lang="el-GR" sz="2000" dirty="0" err="1"/>
              <a:t>αντιοικονομίες</a:t>
            </a:r>
            <a:r>
              <a:rPr lang="el-GR" sz="2000" dirty="0"/>
              <a:t> κλίμακας και πώς αυτές επηρεάζουν το σχεδιασμό παραγωγικής δυναμικότητας. Τέλος, παρουσιάζεται ο τρόπος προσδιορισμού των αναγκών μιας επιχείρησης σε παραγωγική δυναμικότητα και απαιτούμενο εξοπλισμό</a:t>
            </a:r>
            <a:r>
              <a:rPr lang="el-GR" sz="2000" dirty="0"/>
              <a:t>.</a:t>
            </a:r>
            <a:endParaRPr lang="el-GR" sz="2000" dirty="0"/>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Δυναμικότητα Παραγωγής</a:t>
            </a:r>
            <a:endParaRPr lang="en-US" sz="1400" dirty="0">
              <a:solidFill>
                <a:schemeClr val="tx1"/>
              </a:solidFill>
            </a:endParaRPr>
          </a:p>
        </p:txBody>
      </p:sp>
      <p:sp>
        <p:nvSpPr>
          <p:cNvPr id="5125"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3</a:t>
            </a:fld>
            <a:endParaRPr lang="el-GR" altLang="el-GR" sz="1400" dirty="0">
              <a:solidFill>
                <a:srgbClr val="000000"/>
              </a:solidFill>
              <a:latin typeface="+mn-lt"/>
            </a:endParaRPr>
          </a:p>
        </p:txBody>
      </p:sp>
    </p:spTree>
    <p:extLst>
      <p:ext uri="{BB962C8B-B14F-4D97-AF65-F5344CB8AC3E}">
        <p14:creationId xmlns:p14="http://schemas.microsoft.com/office/powerpoint/2010/main" val="5392329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altLang="el-GR" b="1" dirty="0"/>
              <a:t>Υπολογισμός </a:t>
            </a:r>
            <a:r>
              <a:rPr lang="el-GR" altLang="el-GR" b="1" dirty="0" smtClean="0"/>
              <a:t>αναγκών </a:t>
            </a:r>
            <a:r>
              <a:rPr lang="el-GR" altLang="el-GR" b="1" dirty="0"/>
              <a:t>για </a:t>
            </a:r>
            <a:r>
              <a:rPr lang="el-GR" altLang="el-GR" b="1" dirty="0" smtClean="0"/>
              <a:t>διαδοχικές φάσεις </a:t>
            </a:r>
            <a:r>
              <a:rPr lang="el-GR" altLang="el-GR" b="1" dirty="0"/>
              <a:t>π</a:t>
            </a:r>
            <a:r>
              <a:rPr lang="el-GR" altLang="el-GR" b="1" dirty="0" smtClean="0"/>
              <a:t>αραγωγής</a:t>
            </a:r>
            <a:endParaRPr lang="el-GR" dirty="0"/>
          </a:p>
        </p:txBody>
      </p:sp>
      <p:sp>
        <p:nvSpPr>
          <p:cNvPr id="3" name="Θέση περιεχομένου 1"/>
          <p:cNvSpPr>
            <a:spLocks noGrp="1"/>
          </p:cNvSpPr>
          <p:nvPr>
            <p:ph idx="1"/>
          </p:nvPr>
        </p:nvSpPr>
        <p:spPr/>
        <p:txBody>
          <a:bodyPr>
            <a:normAutofit/>
          </a:bodyPr>
          <a:lstStyle/>
          <a:p>
            <a:pPr eaLnBrk="0" fontAlgn="base" hangingPunct="0">
              <a:spcBef>
                <a:spcPts val="0"/>
              </a:spcBef>
              <a:buClr>
                <a:srgbClr val="C00000"/>
              </a:buClr>
              <a:buSzPct val="100000"/>
              <a:buFont typeface="Arial" panose="020B0604020202020204" pitchFamily="34" charset="0"/>
              <a:buChar char="●"/>
            </a:pPr>
            <a:endParaRPr lang="el-GR" altLang="el-GR" sz="1600" kern="0" dirty="0" smtClean="0">
              <a:solidFill>
                <a:srgbClr val="000000"/>
              </a:solidFill>
            </a:endParaRPr>
          </a:p>
          <a:p>
            <a:pPr eaLnBrk="0" fontAlgn="base" hangingPunct="0">
              <a:spcBef>
                <a:spcPts val="0"/>
              </a:spcBef>
              <a:spcAft>
                <a:spcPts val="600"/>
              </a:spcAft>
              <a:buClr>
                <a:srgbClr val="C00000"/>
              </a:buClr>
              <a:buSzPct val="100000"/>
              <a:buFont typeface="Arial" panose="020B0604020202020204" pitchFamily="34" charset="0"/>
              <a:buChar char="●"/>
            </a:pPr>
            <a:r>
              <a:rPr lang="el-GR" altLang="el-GR" sz="2800" kern="0" dirty="0" smtClean="0">
                <a:solidFill>
                  <a:srgbClr val="000000"/>
                </a:solidFill>
              </a:rPr>
              <a:t>Ο </a:t>
            </a:r>
            <a:r>
              <a:rPr lang="el-GR" altLang="el-GR" sz="2800" kern="0" dirty="0">
                <a:solidFill>
                  <a:srgbClr val="000000"/>
                </a:solidFill>
              </a:rPr>
              <a:t>αριθμός απαιτούμενων μηχανών για τη θέση εργασίας </a:t>
            </a:r>
            <a:r>
              <a:rPr lang="en-US" altLang="el-GR" sz="2800" i="1" kern="0" dirty="0" err="1">
                <a:solidFill>
                  <a:srgbClr val="000000"/>
                </a:solidFill>
              </a:rPr>
              <a:t>i</a:t>
            </a:r>
            <a:r>
              <a:rPr lang="el-GR" altLang="el-GR" sz="2800" kern="0" dirty="0">
                <a:solidFill>
                  <a:srgbClr val="000000"/>
                </a:solidFill>
              </a:rPr>
              <a:t>,</a:t>
            </a:r>
            <a:r>
              <a:rPr lang="en-US" altLang="el-GR" sz="2800" kern="0" dirty="0">
                <a:solidFill>
                  <a:srgbClr val="000000"/>
                </a:solidFill>
              </a:rPr>
              <a:t> </a:t>
            </a:r>
            <a:r>
              <a:rPr lang="el-GR" altLang="el-GR" sz="2800" kern="0" dirty="0">
                <a:solidFill>
                  <a:srgbClr val="000000"/>
                </a:solidFill>
              </a:rPr>
              <a:t>εάν τα ελαττωματικά τεμάχια δε διορθώνονται, δίνεται από την εξίσωση</a:t>
            </a:r>
            <a:r>
              <a:rPr lang="en-US" altLang="el-GR" sz="2800" kern="0" dirty="0">
                <a:solidFill>
                  <a:srgbClr val="000000"/>
                </a:solidFill>
              </a:rPr>
              <a:t>:</a:t>
            </a:r>
            <a:endParaRPr lang="el-GR" altLang="el-GR" sz="2800" kern="0" dirty="0">
              <a:solidFill>
                <a:srgbClr val="000000"/>
              </a:solidFill>
            </a:endParaRPr>
          </a:p>
          <a:p>
            <a:pPr marL="0" indent="0" algn="ctr">
              <a:spcBef>
                <a:spcPts val="0"/>
              </a:spcBef>
              <a:spcAft>
                <a:spcPts val="3000"/>
              </a:spcAft>
              <a:buNone/>
            </a:pPr>
            <a:r>
              <a:rPr lang="el-GR" dirty="0" smtClean="0"/>
              <a:t>Ν</a:t>
            </a:r>
            <a:r>
              <a:rPr lang="en-US" baseline="-25000" dirty="0" err="1" smtClean="0"/>
              <a:t>i</a:t>
            </a:r>
            <a:r>
              <a:rPr lang="el-GR" dirty="0" smtClean="0"/>
              <a:t> = (Τ / 60) * (</a:t>
            </a:r>
            <a:r>
              <a:rPr lang="en-US" dirty="0" smtClean="0"/>
              <a:t>P</a:t>
            </a:r>
            <a:r>
              <a:rPr lang="en-US" baseline="-25000" dirty="0" smtClean="0"/>
              <a:t>i </a:t>
            </a:r>
            <a:r>
              <a:rPr lang="en-US" dirty="0" smtClean="0"/>
              <a:t>/ </a:t>
            </a:r>
            <a:r>
              <a:rPr lang="el-GR" dirty="0" smtClean="0"/>
              <a:t>Δ*Β</a:t>
            </a:r>
            <a:r>
              <a:rPr lang="en-US" baseline="-25000" dirty="0" err="1" smtClean="0"/>
              <a:t>i</a:t>
            </a:r>
            <a:r>
              <a:rPr lang="en-US" dirty="0" smtClean="0"/>
              <a:t>).</a:t>
            </a:r>
          </a:p>
          <a:p>
            <a:pPr>
              <a:spcBef>
                <a:spcPts val="0"/>
              </a:spcBef>
              <a:spcAft>
                <a:spcPts val="600"/>
              </a:spcAft>
              <a:buClr>
                <a:srgbClr val="C00000"/>
              </a:buClr>
              <a:buFont typeface="Arial" panose="020B0604020202020204" pitchFamily="34" charset="0"/>
              <a:buChar char="●"/>
            </a:pPr>
            <a:r>
              <a:rPr lang="el-GR" altLang="el-GR" sz="2800" dirty="0">
                <a:solidFill>
                  <a:srgbClr val="000000"/>
                </a:solidFill>
              </a:rPr>
              <a:t>Ο αριθμός απαιτούμενων μηχανών για τη διόρθωση ελαττωματικών τεμαχίων, </a:t>
            </a:r>
            <a:r>
              <a:rPr lang="el-GR" altLang="el-GR" sz="2800" dirty="0" smtClean="0">
                <a:solidFill>
                  <a:srgbClr val="000000"/>
                </a:solidFill>
              </a:rPr>
              <a:t>δίνεται </a:t>
            </a:r>
            <a:r>
              <a:rPr lang="el-GR" altLang="el-GR" sz="2800" dirty="0">
                <a:solidFill>
                  <a:srgbClr val="000000"/>
                </a:solidFill>
              </a:rPr>
              <a:t>από την εξίσωση</a:t>
            </a:r>
            <a:r>
              <a:rPr lang="en-US" altLang="el-GR" sz="2800" dirty="0" smtClean="0">
                <a:solidFill>
                  <a:srgbClr val="000000"/>
                </a:solidFill>
              </a:rPr>
              <a:t>:</a:t>
            </a:r>
          </a:p>
          <a:p>
            <a:pPr marL="0" indent="0" algn="ctr">
              <a:spcBef>
                <a:spcPts val="0"/>
              </a:spcBef>
              <a:buNone/>
            </a:pPr>
            <a:r>
              <a:rPr lang="el-GR" dirty="0" smtClean="0"/>
              <a:t>Ν</a:t>
            </a:r>
            <a:r>
              <a:rPr lang="el-GR" dirty="0"/>
              <a:t>΄</a:t>
            </a:r>
            <a:r>
              <a:rPr lang="en-US" baseline="-25000" dirty="0" err="1" smtClean="0"/>
              <a:t>i</a:t>
            </a:r>
            <a:r>
              <a:rPr lang="el-GR" dirty="0" smtClean="0"/>
              <a:t> </a:t>
            </a:r>
            <a:r>
              <a:rPr lang="el-GR" dirty="0"/>
              <a:t>= (</a:t>
            </a:r>
            <a:r>
              <a:rPr lang="el-GR" dirty="0" smtClean="0"/>
              <a:t>Τ΄</a:t>
            </a:r>
            <a:r>
              <a:rPr lang="en-US" baseline="-25000" dirty="0" err="1" smtClean="0"/>
              <a:t>i</a:t>
            </a:r>
            <a:r>
              <a:rPr lang="el-GR" dirty="0" smtClean="0"/>
              <a:t> </a:t>
            </a:r>
            <a:r>
              <a:rPr lang="el-GR" dirty="0"/>
              <a:t>/ 60) * (</a:t>
            </a:r>
            <a:r>
              <a:rPr lang="en-US" dirty="0" smtClean="0"/>
              <a:t>P</a:t>
            </a:r>
            <a:r>
              <a:rPr lang="el-GR" dirty="0" smtClean="0"/>
              <a:t>΄</a:t>
            </a:r>
            <a:r>
              <a:rPr lang="en-US" baseline="-25000" dirty="0" err="1" smtClean="0"/>
              <a:t>i</a:t>
            </a:r>
            <a:r>
              <a:rPr lang="en-US" baseline="-25000" dirty="0" smtClean="0"/>
              <a:t> </a:t>
            </a:r>
            <a:r>
              <a:rPr lang="en-US" dirty="0"/>
              <a:t>/ </a:t>
            </a:r>
            <a:r>
              <a:rPr lang="el-GR" dirty="0" smtClean="0"/>
              <a:t>Δ*Β΄</a:t>
            </a:r>
            <a:r>
              <a:rPr lang="en-US" baseline="-25000" dirty="0" err="1" smtClean="0"/>
              <a:t>i</a:t>
            </a:r>
            <a:r>
              <a:rPr lang="en-US" dirty="0" smtClean="0"/>
              <a:t>).</a:t>
            </a:r>
            <a:endParaRPr lang="en-US" dirty="0"/>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4022181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Βαθμός </a:t>
            </a:r>
            <a:r>
              <a:rPr lang="el-GR" altLang="el-GR" b="1" dirty="0" smtClean="0"/>
              <a:t>εκμετάλλευσης</a:t>
            </a:r>
            <a:endParaRPr lang="el-GR" dirty="0"/>
          </a:p>
        </p:txBody>
      </p:sp>
      <p:sp>
        <p:nvSpPr>
          <p:cNvPr id="3" name="Θέση περιεχομένου 1"/>
          <p:cNvSpPr>
            <a:spLocks noGrp="1"/>
          </p:cNvSpPr>
          <p:nvPr>
            <p:ph idx="1"/>
          </p:nvPr>
        </p:nvSpPr>
        <p:spPr>
          <a:xfrm>
            <a:off x="457200" y="1600201"/>
            <a:ext cx="8229600" cy="3701008"/>
          </a:xfrm>
        </p:spPr>
        <p:txBody>
          <a:bodyPr>
            <a:normAutofit/>
          </a:bodyPr>
          <a:lstStyle/>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400" kern="0" dirty="0" smtClean="0">
                <a:solidFill>
                  <a:srgbClr val="000000"/>
                </a:solidFill>
              </a:rPr>
              <a:t>Ο βαθμός </a:t>
            </a:r>
            <a:r>
              <a:rPr lang="el-GR" altLang="el-GR" sz="2400" kern="0" dirty="0">
                <a:solidFill>
                  <a:srgbClr val="000000"/>
                </a:solidFill>
              </a:rPr>
              <a:t>εκμετάλλευσης</a:t>
            </a:r>
            <a:r>
              <a:rPr lang="en-US" altLang="el-GR" sz="2400" kern="0" dirty="0">
                <a:solidFill>
                  <a:srgbClr val="000000"/>
                </a:solidFill>
              </a:rPr>
              <a:t>, </a:t>
            </a:r>
            <a:r>
              <a:rPr lang="en-US" altLang="el-GR" sz="2400" kern="0" dirty="0" smtClean="0">
                <a:solidFill>
                  <a:srgbClr val="000000"/>
                </a:solidFill>
              </a:rPr>
              <a:t>B</a:t>
            </a:r>
            <a:r>
              <a:rPr lang="el-GR" altLang="el-GR" sz="2400" kern="0" dirty="0" smtClean="0">
                <a:solidFill>
                  <a:srgbClr val="000000"/>
                </a:solidFill>
              </a:rPr>
              <a:t>, δίνεται στον παρακάτω τύπο.</a:t>
            </a:r>
            <a:endParaRPr lang="el-GR" altLang="el-GR" sz="2400" dirty="0">
              <a:solidFill>
                <a:srgbClr val="000000"/>
              </a:solidFill>
            </a:endParaRPr>
          </a:p>
          <a:p>
            <a:pPr marL="800100" lvl="2" indent="0" eaLnBrk="0" fontAlgn="base" hangingPunct="0">
              <a:spcBef>
                <a:spcPts val="0"/>
              </a:spcBef>
              <a:spcAft>
                <a:spcPts val="600"/>
              </a:spcAft>
              <a:buNone/>
            </a:pPr>
            <a:r>
              <a:rPr lang="el-GR" altLang="el-GR" sz="2200" dirty="0">
                <a:solidFill>
                  <a:srgbClr val="000000"/>
                </a:solidFill>
              </a:rPr>
              <a:t>Ό</a:t>
            </a:r>
            <a:r>
              <a:rPr lang="el-GR" altLang="el-GR" sz="2200" dirty="0" smtClean="0">
                <a:solidFill>
                  <a:srgbClr val="000000"/>
                </a:solidFill>
              </a:rPr>
              <a:t>που</a:t>
            </a:r>
            <a:r>
              <a:rPr lang="en-US" altLang="el-GR" sz="2200" dirty="0" smtClean="0">
                <a:solidFill>
                  <a:srgbClr val="000000"/>
                </a:solidFill>
              </a:rPr>
              <a:t>:</a:t>
            </a:r>
            <a:endParaRPr lang="el-GR" altLang="el-GR" sz="2200" dirty="0">
              <a:solidFill>
                <a:srgbClr val="000000"/>
              </a:solidFill>
            </a:endParaRPr>
          </a:p>
          <a:p>
            <a:pPr marL="800100" lvl="2" indent="0" eaLnBrk="0" fontAlgn="base" hangingPunct="0">
              <a:spcBef>
                <a:spcPts val="0"/>
              </a:spcBef>
              <a:spcAft>
                <a:spcPct val="0"/>
              </a:spcAft>
              <a:buNone/>
            </a:pPr>
            <a:r>
              <a:rPr lang="el-GR" altLang="el-GR" sz="2200" dirty="0" smtClean="0">
                <a:solidFill>
                  <a:srgbClr val="000000"/>
                </a:solidFill>
              </a:rPr>
              <a:t>Π </a:t>
            </a:r>
            <a:r>
              <a:rPr lang="el-GR" altLang="el-GR" sz="2200" dirty="0">
                <a:solidFill>
                  <a:srgbClr val="000000"/>
                </a:solidFill>
              </a:rPr>
              <a:t>= ο προσδοκώμενος αριθμός </a:t>
            </a:r>
            <a:r>
              <a:rPr lang="el-GR" altLang="el-GR" sz="2200" dirty="0" smtClean="0">
                <a:solidFill>
                  <a:srgbClr val="000000"/>
                </a:solidFill>
              </a:rPr>
              <a:t>διαθέσιμων </a:t>
            </a:r>
            <a:r>
              <a:rPr lang="el-GR" altLang="el-GR" sz="2200" dirty="0">
                <a:solidFill>
                  <a:srgbClr val="000000"/>
                </a:solidFill>
              </a:rPr>
              <a:t>ωρών εξοπλισμού ανά λειτουργική </a:t>
            </a:r>
            <a:r>
              <a:rPr lang="el-GR" altLang="el-GR" sz="2200" dirty="0" smtClean="0">
                <a:solidFill>
                  <a:srgbClr val="000000"/>
                </a:solidFill>
              </a:rPr>
              <a:t>περίοδο.</a:t>
            </a:r>
            <a:endParaRPr lang="el-GR" altLang="el-GR" sz="2200" dirty="0">
              <a:solidFill>
                <a:srgbClr val="000000"/>
              </a:solidFill>
            </a:endParaRPr>
          </a:p>
          <a:p>
            <a:pPr marL="800100" lvl="2" indent="0" eaLnBrk="0" fontAlgn="base" hangingPunct="0">
              <a:spcBef>
                <a:spcPts val="0"/>
              </a:spcBef>
              <a:spcAft>
                <a:spcPct val="0"/>
              </a:spcAft>
              <a:buNone/>
            </a:pPr>
            <a:r>
              <a:rPr lang="el-GR" altLang="el-GR" sz="2200" dirty="0" smtClean="0">
                <a:solidFill>
                  <a:srgbClr val="000000"/>
                </a:solidFill>
              </a:rPr>
              <a:t>Δ </a:t>
            </a:r>
            <a:r>
              <a:rPr lang="el-GR" altLang="el-GR" sz="2200" dirty="0">
                <a:solidFill>
                  <a:srgbClr val="000000"/>
                </a:solidFill>
              </a:rPr>
              <a:t>= ο συνολικός αριθμός ωρών παραγωγής ανά </a:t>
            </a:r>
            <a:r>
              <a:rPr lang="el-GR" altLang="el-GR" sz="2200" dirty="0" smtClean="0">
                <a:solidFill>
                  <a:srgbClr val="000000"/>
                </a:solidFill>
              </a:rPr>
              <a:t>περίοδο.</a:t>
            </a:r>
            <a:endParaRPr lang="el-GR" altLang="el-GR" sz="2200" dirty="0">
              <a:solidFill>
                <a:srgbClr val="000000"/>
              </a:solidFill>
            </a:endParaRPr>
          </a:p>
          <a:p>
            <a:pPr marL="800100" lvl="2" indent="0" eaLnBrk="0" fontAlgn="base" hangingPunct="0">
              <a:spcBef>
                <a:spcPts val="0"/>
              </a:spcBef>
              <a:spcAft>
                <a:spcPct val="0"/>
              </a:spcAft>
              <a:buNone/>
            </a:pPr>
            <a:r>
              <a:rPr lang="el-GR" altLang="el-GR" sz="2200" dirty="0" smtClean="0">
                <a:solidFill>
                  <a:srgbClr val="000000"/>
                </a:solidFill>
              </a:rPr>
              <a:t>ΝΧ </a:t>
            </a:r>
            <a:r>
              <a:rPr lang="el-GR" altLang="el-GR" sz="2200" dirty="0">
                <a:solidFill>
                  <a:srgbClr val="000000"/>
                </a:solidFill>
              </a:rPr>
              <a:t>= οι νεκροί χρόνοι (για συντήρηση, επισκευή βλαβών, μη ελεγχόμενες </a:t>
            </a:r>
            <a:r>
              <a:rPr lang="el-GR" altLang="el-GR" sz="2200" dirty="0" smtClean="0">
                <a:solidFill>
                  <a:srgbClr val="000000"/>
                </a:solidFill>
              </a:rPr>
              <a:t>καθυστερήσεις, και άλλα).</a:t>
            </a:r>
            <a:endParaRPr lang="el-GR" altLang="el-GR" sz="2200" dirty="0">
              <a:solidFill>
                <a:srgbClr val="000000"/>
              </a:solidFill>
            </a:endParaRPr>
          </a:p>
          <a:p>
            <a:pPr marL="800100" lvl="2" indent="0" eaLnBrk="0" fontAlgn="base" hangingPunct="0">
              <a:spcBef>
                <a:spcPts val="0"/>
              </a:spcBef>
              <a:spcAft>
                <a:spcPct val="0"/>
              </a:spcAft>
              <a:buNone/>
            </a:pPr>
            <a:r>
              <a:rPr lang="el-GR" altLang="el-GR" sz="2200" dirty="0" smtClean="0">
                <a:solidFill>
                  <a:srgbClr val="000000"/>
                </a:solidFill>
              </a:rPr>
              <a:t>ΧΠ </a:t>
            </a:r>
            <a:r>
              <a:rPr lang="el-GR" altLang="el-GR" sz="2200" dirty="0">
                <a:solidFill>
                  <a:srgbClr val="000000"/>
                </a:solidFill>
              </a:rPr>
              <a:t>= ο χρόνος προετοιμασίας για την εκτέλεση κάθε </a:t>
            </a:r>
            <a:r>
              <a:rPr lang="el-GR" altLang="el-GR" sz="2200" dirty="0" smtClean="0">
                <a:solidFill>
                  <a:srgbClr val="000000"/>
                </a:solidFill>
              </a:rPr>
              <a:t>παραγγελίας</a:t>
            </a:r>
            <a:r>
              <a:rPr lang="el-GR" altLang="el-GR" sz="2200" b="1" i="1" kern="0" dirty="0" smtClean="0">
                <a:solidFill>
                  <a:srgbClr val="000000"/>
                </a:solidFill>
              </a:rPr>
              <a:t>.</a:t>
            </a:r>
          </a:p>
          <a:p>
            <a:pPr marL="0" lvl="0" indent="0" eaLnBrk="0" fontAlgn="base" hangingPunct="0">
              <a:spcBef>
                <a:spcPts val="0"/>
              </a:spcBef>
              <a:spcAft>
                <a:spcPct val="0"/>
              </a:spcAft>
              <a:buNone/>
            </a:pPr>
            <a:endParaRPr lang="el-GR" altLang="el-GR" sz="2400" dirty="0">
              <a:solidFill>
                <a:srgbClr val="000000"/>
              </a:solidFill>
            </a:endParaRPr>
          </a:p>
        </p:txBody>
      </p:sp>
      <p:graphicFrame>
        <p:nvGraphicFramePr>
          <p:cNvPr id="6" name="Θέση περιεχομένου 2" descr="Εικόνα με τον τύπο του βαθμού εκμετάλλευσης: Β = π / δ *100%, = 1.00 πλην ν χ + χ π, / δ."/>
          <p:cNvGraphicFramePr>
            <a:graphicFrameLocks noChangeAspect="1"/>
          </p:cNvGraphicFramePr>
          <p:nvPr>
            <p:extLst>
              <p:ext uri="{D42A27DB-BD31-4B8C-83A1-F6EECF244321}">
                <p14:modId xmlns:p14="http://schemas.microsoft.com/office/powerpoint/2010/main" val="2257208256"/>
              </p:ext>
            </p:extLst>
          </p:nvPr>
        </p:nvGraphicFramePr>
        <p:xfrm>
          <a:off x="2123728" y="5342938"/>
          <a:ext cx="5002700" cy="966382"/>
        </p:xfrm>
        <a:graphic>
          <a:graphicData uri="http://schemas.openxmlformats.org/presentationml/2006/ole">
            <mc:AlternateContent xmlns:mc="http://schemas.openxmlformats.org/markup-compatibility/2006">
              <mc:Choice xmlns:v="urn:schemas-microsoft-com:vml" Requires="v">
                <p:oleObj spid="_x0000_s7185" name="Εξίσωση" r:id="rId4" imgW="2044700" imgH="393700" progId="Equation.3">
                  <p:embed/>
                </p:oleObj>
              </mc:Choice>
              <mc:Fallback>
                <p:oleObj name="Εξίσωση" r:id="rId4" imgW="2044700" imgH="393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3728" y="5342938"/>
                        <a:ext cx="5002700" cy="966382"/>
                      </a:xfrm>
                      <a:prstGeom prst="rect">
                        <a:avLst/>
                      </a:prstGeom>
                      <a:noFill/>
                      <a:ln>
                        <a:noFill/>
                      </a:ln>
                      <a:effectLst/>
                    </p:spPr>
                  </p:pic>
                </p:oleObj>
              </mc:Fallback>
            </mc:AlternateContent>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31</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34352139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a:t>
            </a:r>
            <a:endParaRPr lang="el-GR" b="1" dirty="0"/>
          </a:p>
        </p:txBody>
      </p:sp>
      <p:sp>
        <p:nvSpPr>
          <p:cNvPr id="7" name="Θέση περιεχομένου 1" descr="Εικόνα  μπλοκ διαγράμματος. 1 αποθήκη ελασμάτων, ε1 τμήμα 1 φραίζες, ε2 τμήμα 2 πλάνες, ε3 τμήμα 3 τρυπάνια, 2 αποθήκη επεξεργασμένων εξαρτημάτων. "/>
          <p:cNvSpPr>
            <a:spLocks noGrp="1"/>
          </p:cNvSpPr>
          <p:nvPr>
            <p:ph idx="1"/>
          </p:nvPr>
        </p:nvSpPr>
        <p:spPr>
          <a:xfrm>
            <a:off x="457200" y="1196752"/>
            <a:ext cx="8229600" cy="1008112"/>
          </a:xfrm>
        </p:spPr>
        <p:txBody>
          <a:bodyPr>
            <a:normAutofit/>
          </a:bodyPr>
          <a:lstStyle/>
          <a:p>
            <a:pPr>
              <a:spcBef>
                <a:spcPts val="0"/>
              </a:spcBef>
              <a:buClr>
                <a:srgbClr val="C00000"/>
              </a:buClr>
              <a:buFont typeface="Arial" panose="020B0604020202020204" pitchFamily="34" charset="0"/>
              <a:buChar char="●"/>
            </a:pPr>
            <a:r>
              <a:rPr lang="el-GR" altLang="el-GR" sz="2000" dirty="0">
                <a:solidFill>
                  <a:srgbClr val="000000"/>
                </a:solidFill>
              </a:rPr>
              <a:t>Ποιος ο αριθμός απαιτούμενων μηχανών για κάθε τμήμα του μηχανουργείου, προκειμένου να ικανοποιηθεί η ζήτηση για </a:t>
            </a:r>
            <a:r>
              <a:rPr lang="el-GR" altLang="el-GR" sz="2000" dirty="0" smtClean="0">
                <a:solidFill>
                  <a:srgbClr val="000000"/>
                </a:solidFill>
              </a:rPr>
              <a:t>75000 </a:t>
            </a:r>
            <a:r>
              <a:rPr lang="el-GR" altLang="el-GR" sz="2000" dirty="0">
                <a:solidFill>
                  <a:srgbClr val="000000"/>
                </a:solidFill>
              </a:rPr>
              <a:t>τεμάχια/χρόνο (με δεδομένο τις 250 εργάσιμες ημέρες ετησίως</a:t>
            </a:r>
            <a:r>
              <a:rPr lang="el-GR" altLang="el-GR" sz="2000" dirty="0" smtClean="0">
                <a:solidFill>
                  <a:srgbClr val="000000"/>
                </a:solidFill>
              </a:rPr>
              <a:t>).</a:t>
            </a:r>
            <a:endParaRPr lang="el-GR" sz="2000" dirty="0"/>
          </a:p>
        </p:txBody>
      </p:sp>
      <p:pic>
        <p:nvPicPr>
          <p:cNvPr id="12" name="Θέση περιεχομένου 2" descr="Εικόνα "/>
          <p:cNvPicPr>
            <a:picLocks noChangeAspect="1"/>
          </p:cNvPicPr>
          <p:nvPr/>
        </p:nvPicPr>
        <p:blipFill>
          <a:blip r:embed="rId4">
            <a:extLst>
              <a:ext uri="{BEBA8EAE-BF5A-486C-A8C5-ECC9F3942E4B}">
                <a14:imgProps xmlns:a14="http://schemas.microsoft.com/office/drawing/2010/main">
                  <a14:imgLayer r:embed="rId5">
                    <a14:imgEffect>
                      <a14:sharpenSoften amount="6000"/>
                    </a14:imgEffect>
                    <a14:imgEffect>
                      <a14:brightnessContrast contrast="10000"/>
                    </a14:imgEffect>
                  </a14:imgLayer>
                </a14:imgProps>
              </a:ext>
              <a:ext uri="{28A0092B-C50C-407E-A947-70E740481C1C}">
                <a14:useLocalDpi xmlns:a14="http://schemas.microsoft.com/office/drawing/2010/main" val="0"/>
              </a:ext>
            </a:extLst>
          </a:blip>
          <a:stretch>
            <a:fillRect/>
          </a:stretch>
        </p:blipFill>
        <p:spPr>
          <a:xfrm>
            <a:off x="1043608" y="2204864"/>
            <a:ext cx="7056784" cy="1296144"/>
          </a:xfrm>
          <a:prstGeom prst="rect">
            <a:avLst/>
          </a:prstGeom>
        </p:spPr>
      </p:pic>
      <p:graphicFrame>
        <p:nvGraphicFramePr>
          <p:cNvPr id="11" name="Θέση περιεχομένου 3" descr="Πίνακας με τα χαρακτηριστικά λειτουργίας, και τα τμήματα παραγωγής. Συνολικές ώρες παραγωγής ανά ημέρα, τμήμα 1 =8, τμήμα 2 = 8, τμήμα 3 =8. Χρόνος επεξεργασίας ανά τεμάχιο, τμ'ημα 1 = 15 λεπτά , τμήμα 2 = 10 λεπτά, τμήμα 3 = 20 λεπτά. Μέσος νεκρός χρόνος ανά ημέρα, τμήμα 1= 80 λεπτά, τμήμα 2= 90 λεπτά, τμήμα 3 = 40 λεπτά. Μέσος χρόνος προετοιμασίας, τμήμα 1 = 16 λεπτά, τμήμα 2 = 30 λεπτά, τμήμα 3 = 8 λεπτά. Ποσοστό ελαττωματικών, τμήμα 16 &amp;, τμήμα 2 4%, τμήμα 3 9%."/>
          <p:cNvGraphicFramePr>
            <a:graphicFrameLocks/>
          </p:cNvGraphicFramePr>
          <p:nvPr>
            <p:custDataLst>
              <p:tags r:id="rId2"/>
            </p:custDataLst>
            <p:extLst>
              <p:ext uri="{D42A27DB-BD31-4B8C-83A1-F6EECF244321}">
                <p14:modId xmlns:p14="http://schemas.microsoft.com/office/powerpoint/2010/main" val="471195151"/>
              </p:ext>
            </p:extLst>
          </p:nvPr>
        </p:nvGraphicFramePr>
        <p:xfrm>
          <a:off x="745182" y="3573016"/>
          <a:ext cx="7715250" cy="2773764"/>
        </p:xfrm>
        <a:graphic>
          <a:graphicData uri="http://schemas.openxmlformats.org/drawingml/2006/table">
            <a:tbl>
              <a:tblPr firstRow="1"/>
              <a:tblGrid>
                <a:gridCol w="4403725"/>
                <a:gridCol w="1152525"/>
                <a:gridCol w="1150937"/>
                <a:gridCol w="1008063"/>
              </a:tblGrid>
              <a:tr h="36041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1" i="1" u="none" strike="noStrike" cap="none" normalizeH="0" baseline="0" dirty="0" smtClean="0">
                          <a:ln>
                            <a:noFill/>
                          </a:ln>
                          <a:solidFill>
                            <a:schemeClr val="tx1"/>
                          </a:solidFill>
                          <a:effectLst/>
                          <a:latin typeface="+mn-lt"/>
                        </a:rPr>
                        <a:t>Χαρακτηριστικά λειτουργίας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gridSpan="3">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1" i="1" u="none" strike="noStrike" cap="none" normalizeH="0" baseline="0" dirty="0" smtClean="0">
                          <a:ln>
                            <a:noFill/>
                          </a:ln>
                          <a:solidFill>
                            <a:schemeClr val="tx1"/>
                          </a:solidFill>
                          <a:effectLst/>
                          <a:latin typeface="+mn-lt"/>
                        </a:rPr>
                        <a:t>Τμήμα Παραγωγής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l-GR"/>
                    </a:p>
                  </a:txBody>
                  <a:tcPr/>
                </a:tc>
                <a:tc hMerge="1">
                  <a:txBody>
                    <a:bodyPr/>
                    <a:lstStyle/>
                    <a:p>
                      <a:endParaRPr lang="el-GR"/>
                    </a:p>
                  </a:txBody>
                  <a:tcPr/>
                </a:tc>
              </a:tr>
              <a:tr h="34612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endParaRPr kumimoji="0" lang="el-GR" sz="2000" b="1" i="0" u="none" strike="noStrike" cap="none" normalizeH="0" baseline="0" dirty="0" smtClean="0">
                        <a:ln>
                          <a:noFill/>
                        </a:ln>
                        <a:solidFill>
                          <a:schemeClr val="tx1"/>
                        </a:solidFill>
                        <a:effectLst/>
                        <a:latin typeface="+mn-lt"/>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1" i="0" u="none" strike="noStrike" cap="none" normalizeH="0" baseline="0" smtClean="0">
                          <a:ln>
                            <a:noFill/>
                          </a:ln>
                          <a:solidFill>
                            <a:schemeClr val="tx1"/>
                          </a:solidFill>
                          <a:effectLst/>
                          <a:latin typeface="+mn-lt"/>
                        </a:rPr>
                        <a:t>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1" i="0" u="none" strike="noStrike" cap="none" normalizeH="0" baseline="0" smtClean="0">
                          <a:ln>
                            <a:noFill/>
                          </a:ln>
                          <a:solidFill>
                            <a:schemeClr val="tx1"/>
                          </a:solidFill>
                          <a:effectLst/>
                          <a:latin typeface="+mn-lt"/>
                        </a:rPr>
                        <a:t>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1" i="0" u="none" strike="noStrike" cap="none" normalizeH="0" baseline="0" smtClean="0">
                          <a:ln>
                            <a:noFill/>
                          </a:ln>
                          <a:solidFill>
                            <a:schemeClr val="tx1"/>
                          </a:solidFill>
                          <a:effectLst/>
                          <a:latin typeface="+mn-lt"/>
                        </a:rPr>
                        <a:t>3</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24">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Συνολικές ώρες παραγωγής/ημέρα</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24">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Χρόνος επεξεργασίας ανά τεμάχιο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15΄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10΄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20΄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24">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Μέσος νεκρός χρόνος/ημέρα</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80΄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90΄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40΄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73">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Μέσος χρόνος προετοιμασίας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16΄ </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30΄</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8΄</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24">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Ποσοστό ελαττωματικών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smtClean="0">
                          <a:ln>
                            <a:noFill/>
                          </a:ln>
                          <a:solidFill>
                            <a:schemeClr val="tx1"/>
                          </a:solidFill>
                          <a:effectLst/>
                          <a:latin typeface="+mn-lt"/>
                        </a:rPr>
                        <a:t>4%</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000" b="0" i="0" u="none" strike="noStrike" cap="none" normalizeH="0" baseline="0" dirty="0" smtClean="0">
                          <a:ln>
                            <a:noFill/>
                          </a:ln>
                          <a:solidFill>
                            <a:schemeClr val="tx1"/>
                          </a:solidFill>
                          <a:effectLst/>
                          <a:latin typeface="+mn-lt"/>
                        </a:rPr>
                        <a:t>9%</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Θέση υποσέλιδου 1"/>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p:cNvSpPr>
            <a:spLocks noGrp="1"/>
          </p:cNvSpPr>
          <p:nvPr>
            <p:ph type="sldNum" sz="quarter" idx="12"/>
          </p:nvPr>
        </p:nvSpPr>
        <p:spPr/>
        <p:txBody>
          <a:bodyPr/>
          <a:lstStyle/>
          <a:p>
            <a:fld id="{45A3AF4F-049B-4F63-BAF6-6B30EA1FA0DC}" type="slidenum">
              <a:rPr lang="el-GR" sz="1400" smtClean="0">
                <a:solidFill>
                  <a:schemeClr val="tx1"/>
                </a:solidFill>
              </a:rPr>
              <a:t>32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2320482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Λύση του παραδείγματος</a:t>
            </a:r>
            <a:endParaRPr lang="el-GR" b="1" dirty="0"/>
          </a:p>
        </p:txBody>
      </p:sp>
      <p:graphicFrame>
        <p:nvGraphicFramePr>
          <p:cNvPr id="6" name="Θέση περιεχομένου 1" descr="Εικόνα της λύσης. Ξεκινήστε απο τον υπολογισμό του βαθμού εκμετάλλευσης από τον τύπο: Β= π / δ * 100%, = 1.00 μείον, ν χ + χ π, / δ. Κατόπιν, υπολογίστε το συνολικό αριθμό τεμαχίων για κάθε τμήμα, p i, από τον τύπο:  P i = P k, i -1 = p k, i + p e, i = p k, i + pμικρό i, * p i. Τέλος, υπολογίστε τις ανάγκες κάθε τμήματος σε μηχανές: Ν i = τ i / 60 * P i / δ * β i."/>
          <p:cNvGraphicFramePr>
            <a:graphicFrameLocks noChangeAspect="1"/>
          </p:cNvGraphicFramePr>
          <p:nvPr>
            <p:extLst>
              <p:ext uri="{D42A27DB-BD31-4B8C-83A1-F6EECF244321}">
                <p14:modId xmlns:p14="http://schemas.microsoft.com/office/powerpoint/2010/main" val="1184661669"/>
              </p:ext>
            </p:extLst>
          </p:nvPr>
        </p:nvGraphicFramePr>
        <p:xfrm>
          <a:off x="720725" y="1700213"/>
          <a:ext cx="7702550" cy="4321175"/>
        </p:xfrm>
        <a:graphic>
          <a:graphicData uri="http://schemas.openxmlformats.org/presentationml/2006/ole">
            <mc:AlternateContent xmlns:mc="http://schemas.openxmlformats.org/markup-compatibility/2006">
              <mc:Choice xmlns:v="urn:schemas-microsoft-com:vml" Requires="v">
                <p:oleObj spid="_x0000_s8206" name="Εξίσωση" r:id="rId4" imgW="4203360" imgH="2234880" progId="Equation.3">
                  <p:embed/>
                </p:oleObj>
              </mc:Choice>
              <mc:Fallback>
                <p:oleObj name="Εξίσωση" r:id="rId4" imgW="4203360" imgH="2234880" progId="Equation.3">
                  <p:embed/>
                  <p:pic>
                    <p:nvPicPr>
                      <p:cNvPr id="0" name="Object 4"/>
                      <p:cNvPicPr>
                        <a:picLocks noChangeAspect="1" noChangeArrowheads="1"/>
                      </p:cNvPicPr>
                      <p:nvPr/>
                    </p:nvPicPr>
                    <p:blipFill>
                      <a:blip r:embed="rId5"/>
                      <a:srcRect/>
                      <a:stretch>
                        <a:fillRect/>
                      </a:stretch>
                    </p:blipFill>
                    <p:spPr bwMode="auto">
                      <a:xfrm>
                        <a:off x="720725" y="1700213"/>
                        <a:ext cx="7702550" cy="4321175"/>
                      </a:xfrm>
                      <a:prstGeom prst="rect">
                        <a:avLst/>
                      </a:prstGeom>
                      <a:noFill/>
                      <a:ln>
                        <a:noFill/>
                      </a:ln>
                      <a:effectLst/>
                    </p:spPr>
                  </p:pic>
                </p:oleObj>
              </mc:Fallback>
            </mc:AlternateContent>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33</a:t>
            </a:fld>
            <a:endParaRPr lang="el-GR" sz="1400" dirty="0">
              <a:solidFill>
                <a:schemeClr val="tx1"/>
              </a:solidFill>
            </a:endParaRPr>
          </a:p>
        </p:txBody>
      </p:sp>
      <p:pic>
        <p:nvPicPr>
          <p:cNvPr id="12" name="Εικόνα 1"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2"/>
    </p:custDataLst>
    <p:extLst>
      <p:ext uri="{BB962C8B-B14F-4D97-AF65-F5344CB8AC3E}">
        <p14:creationId xmlns:p14="http://schemas.microsoft.com/office/powerpoint/2010/main" val="499695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a:t>
            </a:r>
            <a:r>
              <a:rPr lang="el-GR" sz="2000" dirty="0" err="1" smtClean="0">
                <a:solidFill>
                  <a:schemeClr val="tx1">
                    <a:lumMod val="65000"/>
                    <a:lumOff val="35000"/>
                  </a:schemeClr>
                </a:solidFill>
              </a:rPr>
              <a:t>Σοφιανίδου</a:t>
            </a:r>
            <a:r>
              <a:rPr lang="el-GR" sz="2000" dirty="0" smtClean="0">
                <a:solidFill>
                  <a:schemeClr val="tx1">
                    <a:lumMod val="65000"/>
                    <a:lumOff val="35000"/>
                  </a:schemeClr>
                </a:solidFill>
              </a:rPr>
              <a:t> Γεωργία</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3" tooltip="Μετάβαση στην Άδεια Χρήσης"/>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385394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Τίτλος 1"/>
          <p:cNvSpPr>
            <a:spLocks noGrp="1"/>
          </p:cNvSpPr>
          <p:nvPr>
            <p:ph type="title"/>
          </p:nvPr>
        </p:nvSpPr>
        <p:spPr/>
        <p:txBody>
          <a:bodyPr/>
          <a:lstStyle/>
          <a:p>
            <a:pPr eaLnBrk="1" hangingPunct="1"/>
            <a:r>
              <a:rPr lang="el-GR" b="1" smtClean="0"/>
              <a:t>Σημείωμα Αναφοράς</a:t>
            </a:r>
          </a:p>
        </p:txBody>
      </p:sp>
      <p:sp>
        <p:nvSpPr>
          <p:cNvPr id="3" name="Θέση περιεχομένου 1"/>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endParaRPr lang="el-GR" sz="2400" dirty="0" smtClean="0"/>
          </a:p>
          <a:p>
            <a:pPr marL="0" indent="0" eaLnBrk="1" fontAlgn="auto" hangingPunct="1">
              <a:spcAft>
                <a:spcPts val="0"/>
              </a:spcAft>
              <a:buFont typeface="Arial" panose="020B0604020202020204" pitchFamily="34" charset="0"/>
              <a:buNone/>
              <a:defRPr/>
            </a:pPr>
            <a:endParaRPr lang="el-GR" sz="2400" dirty="0"/>
          </a:p>
          <a:p>
            <a:pPr marL="0" indent="0">
              <a:buNone/>
              <a:defRPr/>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Βασιλική </a:t>
            </a:r>
            <a:r>
              <a:rPr lang="el-GR" sz="2400" dirty="0" err="1" smtClean="0"/>
              <a:t>Καζαντή</a:t>
            </a:r>
            <a:r>
              <a:rPr lang="el-GR" sz="2400" dirty="0" smtClean="0"/>
              <a:t> 2015. Βασιλική Καζαντζή. «Διοίκηση Λειτουργιών και Παραγωγής». </a:t>
            </a:r>
            <a:r>
              <a:rPr lang="el-GR" sz="2400" dirty="0"/>
              <a:t>Έκδοση: </a:t>
            </a:r>
            <a:r>
              <a:rPr lang="el-GR" sz="2400" dirty="0" smtClean="0"/>
              <a:t>1.0</a:t>
            </a:r>
            <a:r>
              <a:rPr lang="el-GR" sz="2400" dirty="0"/>
              <a:t>. </a:t>
            </a:r>
            <a:r>
              <a:rPr lang="el-GR" sz="2400" dirty="0" smtClean="0"/>
              <a:t>Λάρισα 2015. </a:t>
            </a:r>
            <a:r>
              <a:rPr lang="el-GR" sz="2400" dirty="0"/>
              <a:t>Διαθέσιμο από τη δικτυακή </a:t>
            </a:r>
            <a:r>
              <a:rPr lang="el-GR" sz="2400" dirty="0" smtClean="0"/>
              <a:t>διεύθυνση: </a:t>
            </a:r>
            <a:r>
              <a:rPr lang="en-US" sz="2400" dirty="0">
                <a:hlinkClick r:id="rId3" tooltip="Μετάβαση στην ιστοσελίδα του Μαθήματος"/>
              </a:rPr>
              <a:t>http://</a:t>
            </a:r>
            <a:r>
              <a:rPr lang="en-US" sz="2400" dirty="0" smtClean="0">
                <a:hlinkClick r:id="rId3" tooltip="Μετάβαση στην ιστοσελίδα του Μαθήματος"/>
              </a:rPr>
              <a:t>cdev.teilar.gr/courses/</a:t>
            </a:r>
            <a:r>
              <a:rPr lang="en-US" sz="2400" dirty="0">
                <a:hlinkClick r:id="rId3" tooltip="Μετάβαση στην ιστοσελίδα του Μαθήματος"/>
              </a:rPr>
              <a:t>DDE</a:t>
            </a:r>
            <a:r>
              <a:rPr lang="el-GR" sz="2400" dirty="0">
                <a:hlinkClick r:id="rId3" tooltip="Μετάβαση στην ιστοσελίδα του Μαθήματος"/>
              </a:rPr>
              <a:t>101</a:t>
            </a:r>
            <a:r>
              <a:rPr lang="en-US" sz="2400" dirty="0" smtClean="0">
                <a:hlinkClick r:id="rId3" tooltip="Μετάβαση στην ιστοσελίδα του Μαθήματος"/>
              </a:rPr>
              <a:t>/</a:t>
            </a:r>
            <a:r>
              <a:rPr lang="el-GR" sz="2400" dirty="0"/>
              <a:t>,</a:t>
            </a:r>
            <a:r>
              <a:rPr lang="el-GR" sz="2400" dirty="0" smtClean="0"/>
              <a:t> 20/11/2015.</a:t>
            </a:r>
            <a:endParaRPr lang="el-GR" sz="2000" dirty="0"/>
          </a:p>
        </p:txBody>
      </p:sp>
    </p:spTree>
    <p:extLst>
      <p:ext uri="{BB962C8B-B14F-4D97-AF65-F5344CB8AC3E}">
        <p14:creationId xmlns:p14="http://schemas.microsoft.com/office/powerpoint/2010/main" val="1880565803"/>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Δημιουργού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 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lnSpcReduction="10000"/>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Tree>
    <p:custDataLst>
      <p:tags r:id="rId1"/>
    </p:custDataLst>
    <p:extLst>
      <p:ext uri="{BB962C8B-B14F-4D97-AF65-F5344CB8AC3E}">
        <p14:creationId xmlns:p14="http://schemas.microsoft.com/office/powerpoint/2010/main" val="1783847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a:t>
            </a:r>
            <a:r>
              <a:rPr lang="el-GR" sz="2000" dirty="0" smtClean="0"/>
              <a:t>υπάρχουν).</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1614932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4" action="ppaction://hlinksldjump" tooltip="Μετάβαση στη Διαφάνεια 6"/>
          </p:cNvPr>
          <p:cNvSpPr/>
          <p:nvPr/>
        </p:nvSpPr>
        <p:spPr>
          <a:xfrm>
            <a:off x="809625" y="2060848"/>
            <a:ext cx="7507288"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rPr>
              <a:t>1)  Ανάλυση και σχεδιασμός παραγωγικής </a:t>
            </a:r>
          </a:p>
          <a:p>
            <a:pPr lvl="1">
              <a:defRPr/>
            </a:pPr>
            <a:r>
              <a:rPr lang="el-GR" sz="2800" i="1" dirty="0" smtClean="0">
                <a:solidFill>
                  <a:srgbClr val="0070C0"/>
                </a:solidFill>
              </a:rPr>
              <a:t>διαδικασίας</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171" y="3073399"/>
            <a:ext cx="7507288" cy="762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rPr>
              <a:t>2)  Διαμόρφωση στρατηγικής για νέες </a:t>
            </a:r>
          </a:p>
          <a:p>
            <a:pPr lvl="1">
              <a:defRPr/>
            </a:pPr>
            <a:r>
              <a:rPr lang="el-GR" sz="2800" i="1" dirty="0" smtClean="0">
                <a:solidFill>
                  <a:srgbClr val="0070C0"/>
                </a:solidFill>
              </a:rPr>
              <a:t>εγκαταστάσεις</a:t>
            </a:r>
            <a:endParaRPr lang="el-GR" i="1" dirty="0">
              <a:solidFill>
                <a:srgbClr val="0070C0"/>
              </a:solidFill>
            </a:endParaRPr>
          </a:p>
        </p:txBody>
      </p:sp>
      <p:sp>
        <p:nvSpPr>
          <p:cNvPr id="7" name="Θέση περιεχομένου 3">
            <a:hlinkClick r:id="rId6" action="ppaction://hlinksldjump" tooltip="Μετάβαση στη Διαφάνεια 14"/>
          </p:cNvPr>
          <p:cNvSpPr/>
          <p:nvPr/>
        </p:nvSpPr>
        <p:spPr>
          <a:xfrm>
            <a:off x="809171" y="4001823"/>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rPr>
              <a:t>3)  Επιλογή μεγέθους νέας εγκατάστασης</a:t>
            </a:r>
            <a:endParaRPr lang="el-GR" i="1" dirty="0">
              <a:solidFill>
                <a:srgbClr val="0070C0"/>
              </a:solidFill>
            </a:endParaRPr>
          </a:p>
        </p:txBody>
      </p:sp>
      <p:sp>
        <p:nvSpPr>
          <p:cNvPr id="9" name="Θέση περιεχομένου 4">
            <a:hlinkClick r:id="rId7" action="ppaction://hlinksldjump" tooltip="Μετάβαση στη Διαφάνεια 23"/>
          </p:cNvPr>
          <p:cNvSpPr/>
          <p:nvPr/>
        </p:nvSpPr>
        <p:spPr>
          <a:xfrm>
            <a:off x="809625" y="4721903"/>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rPr>
              <a:t>3)  Προσδιορισμός αναγκών σε εξοπλισμό</a:t>
            </a:r>
            <a:endParaRPr lang="el-GR" i="1" dirty="0">
              <a:solidFill>
                <a:srgbClr val="0070C0"/>
              </a:solidFill>
            </a:endParaRPr>
          </a:p>
        </p:txBody>
      </p:sp>
      <p:sp>
        <p:nvSpPr>
          <p:cNvPr id="8"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Δυναμικότητα Παραγωγής</a:t>
            </a:r>
            <a:endParaRPr lang="en-US"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225975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Ανάλυση και σχεδιασμός παραγωγικής δυναμικότητας</a:t>
            </a:r>
            <a:endParaRPr lang="el-GR" dirty="0"/>
          </a:p>
        </p:txBody>
      </p:sp>
      <p:sp>
        <p:nvSpPr>
          <p:cNvPr id="3" name="Θέση περιεχομένου 2"/>
          <p:cNvSpPr>
            <a:spLocks noGrp="1"/>
          </p:cNvSpPr>
          <p:nvPr>
            <p:ph idx="1"/>
          </p:nvPr>
        </p:nvSpPr>
        <p:spPr/>
        <p:txBody>
          <a:bodyPr>
            <a:normAutofit/>
          </a:bodyPr>
          <a:lstStyle/>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200" kern="0" dirty="0">
                <a:solidFill>
                  <a:srgbClr val="000000"/>
                </a:solidFill>
              </a:rPr>
              <a:t>Αποφάσεις Στρατηγικής </a:t>
            </a:r>
            <a:r>
              <a:rPr lang="el-GR" altLang="el-GR" sz="2200" kern="0" dirty="0" smtClean="0">
                <a:solidFill>
                  <a:srgbClr val="000000"/>
                </a:solidFill>
              </a:rPr>
              <a:t>Σημασίας.</a:t>
            </a:r>
            <a:endParaRPr lang="el-GR" altLang="el-GR" sz="2200" kern="0" dirty="0">
              <a:solidFill>
                <a:srgbClr val="000000"/>
              </a:solidFill>
            </a:endParaRPr>
          </a:p>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200" kern="0" dirty="0">
                <a:solidFill>
                  <a:srgbClr val="000000"/>
                </a:solidFill>
              </a:rPr>
              <a:t>Παραγωγική δυναμικότητα είναι ο μέγιστος ρυθμός παραγωγής μιας παραγωγικής </a:t>
            </a:r>
            <a:r>
              <a:rPr lang="el-GR" altLang="el-GR" sz="2200" kern="0" dirty="0" smtClean="0">
                <a:solidFill>
                  <a:srgbClr val="000000"/>
                </a:solidFill>
              </a:rPr>
              <a:t>διαδικασίας.</a:t>
            </a:r>
            <a:endParaRPr lang="el-GR" altLang="el-GR" sz="2200" kern="0" dirty="0">
              <a:solidFill>
                <a:srgbClr val="000000"/>
              </a:solidFill>
            </a:endParaRPr>
          </a:p>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200" kern="0" dirty="0">
                <a:solidFill>
                  <a:srgbClr val="000000"/>
                </a:solidFill>
              </a:rPr>
              <a:t>Οι σχετικές αποφάσεις για τη μεταβολή της παραγωγικής </a:t>
            </a:r>
            <a:r>
              <a:rPr lang="el-GR" altLang="el-GR" sz="2200" kern="0" dirty="0" smtClean="0">
                <a:solidFill>
                  <a:srgbClr val="000000"/>
                </a:solidFill>
              </a:rPr>
              <a:t>δυναμικότητας, </a:t>
            </a:r>
            <a:r>
              <a:rPr lang="el-GR" altLang="el-GR" sz="2200" kern="0" dirty="0">
                <a:solidFill>
                  <a:srgbClr val="000000"/>
                </a:solidFill>
              </a:rPr>
              <a:t>προφανώς συνδέονται άμεσα με τις αναμενόμενες μεταβολές στη ζήτηση των </a:t>
            </a:r>
            <a:r>
              <a:rPr lang="el-GR" altLang="el-GR" sz="2200" kern="0" dirty="0" smtClean="0">
                <a:solidFill>
                  <a:srgbClr val="000000"/>
                </a:solidFill>
              </a:rPr>
              <a:t>προϊόντων/υπηρεσιών, </a:t>
            </a:r>
            <a:r>
              <a:rPr lang="el-GR" altLang="el-GR" sz="2200" kern="0" dirty="0">
                <a:solidFill>
                  <a:srgbClr val="000000"/>
                </a:solidFill>
              </a:rPr>
              <a:t>που προσφέρει μια </a:t>
            </a:r>
            <a:r>
              <a:rPr lang="el-GR" altLang="el-GR" sz="2200" kern="0" dirty="0" smtClean="0">
                <a:solidFill>
                  <a:srgbClr val="000000"/>
                </a:solidFill>
              </a:rPr>
              <a:t>επιχείρηση.</a:t>
            </a:r>
            <a:endParaRPr lang="en-US" altLang="el-GR" sz="2200" kern="0" dirty="0">
              <a:solidFill>
                <a:srgbClr val="000000"/>
              </a:solidFill>
            </a:endParaRPr>
          </a:p>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200" kern="0" dirty="0">
                <a:solidFill>
                  <a:srgbClr val="000000"/>
                </a:solidFill>
              </a:rPr>
              <a:t>Κρίσιμα ερωτήματα</a:t>
            </a:r>
            <a:r>
              <a:rPr lang="en-US" altLang="el-GR" sz="2200" kern="0" dirty="0">
                <a:solidFill>
                  <a:srgbClr val="000000"/>
                </a:solidFill>
              </a:rPr>
              <a:t>:</a:t>
            </a:r>
            <a:endParaRPr lang="el-GR" altLang="el-GR" sz="2200" kern="0" dirty="0">
              <a:solidFill>
                <a:srgbClr val="000000"/>
              </a:solidFill>
            </a:endParaRPr>
          </a:p>
          <a:p>
            <a:pPr marL="1258887" lvl="1" indent="-342900" eaLnBrk="0" fontAlgn="base" hangingPunct="0">
              <a:spcBef>
                <a:spcPts val="0"/>
              </a:spcBef>
              <a:spcAft>
                <a:spcPts val="300"/>
              </a:spcAft>
              <a:buClr>
                <a:srgbClr val="00CC99"/>
              </a:buClr>
              <a:buFont typeface="Arial" panose="020B0604020202020204" pitchFamily="34" charset="0"/>
              <a:buChar char="●"/>
            </a:pPr>
            <a:r>
              <a:rPr lang="el-GR" altLang="el-GR" sz="2000" kern="0" dirty="0">
                <a:solidFill>
                  <a:srgbClr val="000000"/>
                </a:solidFill>
              </a:rPr>
              <a:t>Πόση δυναμικότητα θα χρειαστούμε</a:t>
            </a:r>
            <a:r>
              <a:rPr lang="en-US" altLang="el-GR" sz="2000" kern="0" dirty="0">
                <a:solidFill>
                  <a:srgbClr val="000000"/>
                </a:solidFill>
              </a:rPr>
              <a:t>;</a:t>
            </a:r>
            <a:endParaRPr lang="el-GR" altLang="el-GR" sz="2000" kern="0" dirty="0">
              <a:solidFill>
                <a:srgbClr val="000000"/>
              </a:solidFill>
            </a:endParaRPr>
          </a:p>
          <a:p>
            <a:pPr marL="1258887" lvl="1" indent="-342900" eaLnBrk="0" fontAlgn="base" hangingPunct="0">
              <a:spcBef>
                <a:spcPts val="0"/>
              </a:spcBef>
              <a:spcAft>
                <a:spcPts val="300"/>
              </a:spcAft>
              <a:buClr>
                <a:srgbClr val="00CC99"/>
              </a:buClr>
              <a:buFont typeface="Arial" panose="020B0604020202020204" pitchFamily="34" charset="0"/>
              <a:buChar char="●"/>
            </a:pPr>
            <a:r>
              <a:rPr lang="el-GR" altLang="el-GR" sz="2000" kern="0" dirty="0">
                <a:solidFill>
                  <a:srgbClr val="000000"/>
                </a:solidFill>
              </a:rPr>
              <a:t>Πότε θα την χρειαστούμε</a:t>
            </a:r>
            <a:r>
              <a:rPr lang="en-US" altLang="el-GR" sz="2000" kern="0" dirty="0">
                <a:solidFill>
                  <a:srgbClr val="000000"/>
                </a:solidFill>
              </a:rPr>
              <a:t>;</a:t>
            </a:r>
            <a:endParaRPr lang="el-GR" altLang="el-GR" sz="2000" kern="0" dirty="0">
              <a:solidFill>
                <a:srgbClr val="000000"/>
              </a:solidFill>
            </a:endParaRPr>
          </a:p>
          <a:p>
            <a:pPr marL="1258887" lvl="1" indent="-342900" eaLnBrk="0" fontAlgn="base" hangingPunct="0">
              <a:spcBef>
                <a:spcPts val="0"/>
              </a:spcBef>
              <a:spcAft>
                <a:spcPts val="300"/>
              </a:spcAft>
              <a:buClr>
                <a:srgbClr val="00CC99"/>
              </a:buClr>
              <a:buFont typeface="Arial" panose="020B0604020202020204" pitchFamily="34" charset="0"/>
              <a:buChar char="●"/>
            </a:pPr>
            <a:r>
              <a:rPr lang="el-GR" altLang="el-GR" sz="2000" kern="0" dirty="0">
                <a:solidFill>
                  <a:srgbClr val="000000"/>
                </a:solidFill>
              </a:rPr>
              <a:t>Τι είδους παραγωγική δυναμικότητα θα χρειαστούμε</a:t>
            </a:r>
            <a:r>
              <a:rPr lang="en-US" altLang="el-GR" sz="2000" kern="0" dirty="0">
                <a:solidFill>
                  <a:srgbClr val="000000"/>
                </a:solidFill>
              </a:rPr>
              <a:t>;</a:t>
            </a:r>
            <a:endParaRPr lang="el-GR" altLang="el-GR" sz="2000" kern="0" dirty="0">
              <a:solidFill>
                <a:srgbClr val="000000"/>
              </a:solidFill>
            </a:endParaRPr>
          </a:p>
          <a:p>
            <a:pPr marL="1258887" lvl="1" indent="-342900" eaLnBrk="0" fontAlgn="base" hangingPunct="0">
              <a:spcBef>
                <a:spcPts val="0"/>
              </a:spcBef>
              <a:spcAft>
                <a:spcPct val="0"/>
              </a:spcAft>
              <a:buClr>
                <a:srgbClr val="00CC99"/>
              </a:buClr>
              <a:buFont typeface="Arial" panose="020B0604020202020204" pitchFamily="34" charset="0"/>
              <a:buChar char="●"/>
            </a:pPr>
            <a:r>
              <a:rPr lang="el-GR" altLang="el-GR" sz="2000" kern="0" dirty="0">
                <a:solidFill>
                  <a:srgbClr val="000000"/>
                </a:solidFill>
              </a:rPr>
              <a:t>Που θα τη χρειαστούμε</a:t>
            </a:r>
            <a:r>
              <a:rPr lang="en-US" altLang="el-GR" sz="2000" kern="0" dirty="0" smtClean="0">
                <a:solidFill>
                  <a:srgbClr val="000000"/>
                </a:solidFill>
              </a:rPr>
              <a:t>;</a:t>
            </a:r>
            <a:endParaRPr lang="el-GR" altLang="el-GR" sz="2000" kern="0" dirty="0">
              <a:solidFill>
                <a:srgbClr val="000000"/>
              </a:solidFill>
            </a:endParaRPr>
          </a:p>
        </p:txBody>
      </p:sp>
      <p:sp>
        <p:nvSpPr>
          <p:cNvPr id="4" name="Θέση υποσέλιδου 3"/>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4"/>
          <p:cNvSpPr>
            <a:spLocks noGrp="1"/>
          </p:cNvSpPr>
          <p:nvPr>
            <p:ph type="sldNum" sz="quarter" idx="12"/>
          </p:nvPr>
        </p:nvSpPr>
        <p:spPr/>
        <p:txBody>
          <a:bodyPr/>
          <a:lstStyle/>
          <a:p>
            <a:fld id="{45A3AF4F-049B-4F63-BAF6-6B30EA1FA0DC}"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4272017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spcBef>
                <a:spcPct val="50000"/>
              </a:spcBef>
              <a:defRPr/>
            </a:pPr>
            <a:r>
              <a:rPr lang="el-GR" sz="4000" b="1" dirty="0" smtClean="0"/>
              <a:t>Παραδείγματα δυναμικότητας για διάφορα συστήματα παραγωγής</a:t>
            </a:r>
            <a:endParaRPr lang="el-GR" sz="4000" b="1" dirty="0"/>
          </a:p>
        </p:txBody>
      </p:sp>
      <p:graphicFrame>
        <p:nvGraphicFramePr>
          <p:cNvPr id="6" name="Θέση περιεχομένου 1" descr="Πίνακας:&#10;Παραδείγματα, όπου στην πρώτη στήλη αναφέρεται το σύστημα και στην δεύτερη, το μέτρο δυναμικότητας.  Χαλυβουργία, τόνοι χάλυβα ημερησίως. Εμφιάλωση αναψυκτικών, λίτρα προϊόντος ανά μήνα. Αεροπορική εταιρία, θέσεις, χιλιόμετρα ανά δρομολόγιο. Βιοτεχνία υποδημάτων, ζεύγη ανά βάρδια. Εμπορική τράπεζα, αριθμός εξυπηρετούμενων πελατών ημερησίως, ύψος συναλλαγών ετησίως. Συνεργείο επισκευών, αριθμός εξυπηρετούμενων παραγγελιών ημερησίως. Μικροβιολογικό εργαστήριο, αριθμός εξετάσεων που διεκπεραιώνονται ημερησίως. Μεγάλος υπολογιστής, εκατομμύρια εντολών ανά δευτερόλεπτο."/>
          <p:cNvGraphicFramePr>
            <a:graphicFrameLocks noGrp="1"/>
          </p:cNvGraphicFramePr>
          <p:nvPr>
            <p:ph idx="1"/>
            <p:custDataLst>
              <p:tags r:id="rId1"/>
            </p:custDataLst>
            <p:extLst>
              <p:ext uri="{D42A27DB-BD31-4B8C-83A1-F6EECF244321}">
                <p14:modId xmlns:p14="http://schemas.microsoft.com/office/powerpoint/2010/main" val="1788225727"/>
              </p:ext>
            </p:extLst>
          </p:nvPr>
        </p:nvGraphicFramePr>
        <p:xfrm>
          <a:off x="395536" y="1832172"/>
          <a:ext cx="8424936" cy="4333132"/>
        </p:xfrm>
        <a:graphic>
          <a:graphicData uri="http://schemas.openxmlformats.org/drawingml/2006/table">
            <a:tbl>
              <a:tblPr firstRow="1" bandRow="1">
                <a:tableStyleId>{5940675A-B579-460E-94D1-54222C63F5DA}</a:tableStyleId>
              </a:tblPr>
              <a:tblGrid>
                <a:gridCol w="2952328"/>
                <a:gridCol w="5472608"/>
              </a:tblGrid>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400" b="1" i="0" u="none" strike="noStrike" cap="none" normalizeH="0" baseline="0" dirty="0" smtClean="0">
                          <a:ln>
                            <a:noFill/>
                          </a:ln>
                          <a:solidFill>
                            <a:schemeClr val="tx1"/>
                          </a:solidFill>
                          <a:effectLst/>
                          <a:latin typeface="+mn-lt"/>
                        </a:rPr>
                        <a:t>Σύστημα</a:t>
                      </a:r>
                    </a:p>
                  </a:txBody>
                  <a:tcPr marT="45702" marB="45702" horzOverflow="overflow">
                    <a:solidFill>
                      <a:schemeClr val="bg1">
                        <a:lumMod val="95000"/>
                      </a:schemeClr>
                    </a:solidFill>
                  </a:tcPr>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2400" b="1" i="0" u="none" strike="noStrike" cap="none" normalizeH="0" baseline="0" dirty="0" smtClean="0">
                          <a:ln>
                            <a:noFill/>
                          </a:ln>
                          <a:solidFill>
                            <a:schemeClr val="tx1"/>
                          </a:solidFill>
                          <a:effectLst/>
                          <a:latin typeface="+mn-lt"/>
                        </a:rPr>
                        <a:t>Μέτρο Δυναμικότητας</a:t>
                      </a:r>
                    </a:p>
                  </a:txBody>
                  <a:tcPr marT="45702" marB="45702" horzOverflow="overflow">
                    <a:solidFill>
                      <a:schemeClr val="bg1">
                        <a:lumMod val="95000"/>
                      </a:schemeClr>
                    </a:solidFill>
                  </a:tcPr>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Χαλυβουργία</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dirty="0" smtClean="0">
                          <a:ln>
                            <a:noFill/>
                          </a:ln>
                          <a:solidFill>
                            <a:schemeClr val="tx1"/>
                          </a:solidFill>
                          <a:effectLst/>
                          <a:latin typeface="+mn-lt"/>
                        </a:rPr>
                        <a:t>Τόνοι χάλυβα ημερησίως</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Εμφιάλωση αναψυκτικών</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Λίτρα προϊόντος/μήνα</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dirty="0" smtClean="0">
                          <a:ln>
                            <a:noFill/>
                          </a:ln>
                          <a:solidFill>
                            <a:schemeClr val="tx1"/>
                          </a:solidFill>
                          <a:effectLst/>
                          <a:latin typeface="+mn-lt"/>
                        </a:rPr>
                        <a:t>Αεροπορική εταιρεία</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Θέσεις – χλμ. ανά δρομολόγιο</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Βιοτεχνία υποδημάτων</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Ζεύγη/βάρδια</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Εμπορική τράπεζα</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Αριθμός εξυπηρετούμενων πελατών ημερησίως, Ύψος συναλλαγών ετησίως</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dirty="0" smtClean="0">
                          <a:ln>
                            <a:noFill/>
                          </a:ln>
                          <a:solidFill>
                            <a:schemeClr val="tx1"/>
                          </a:solidFill>
                          <a:effectLst/>
                          <a:latin typeface="+mn-lt"/>
                        </a:rPr>
                        <a:t>Συνεργείο επισκευών</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Αριθμός εξυπηρετούμενων παραγγελιών ημερησίως</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Νοσοκομείο</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Αριθμός εξυπηρετούμενων ασθενών ημερησίως</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Μικροβιολογικό εργαστήριο</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smtClean="0">
                          <a:ln>
                            <a:noFill/>
                          </a:ln>
                          <a:solidFill>
                            <a:schemeClr val="tx1"/>
                          </a:solidFill>
                          <a:effectLst/>
                          <a:latin typeface="+mn-lt"/>
                        </a:rPr>
                        <a:t>Αριθμός εξετάσεων που διεκπεραιώνονται ημερησίως</a:t>
                      </a:r>
                    </a:p>
                  </a:txBody>
                  <a:tcPr marT="45702" marB="45702" horzOverflow="overflow"/>
                </a:tc>
              </a:tr>
              <a:tr h="370840">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dirty="0" smtClean="0">
                          <a:ln>
                            <a:noFill/>
                          </a:ln>
                          <a:solidFill>
                            <a:schemeClr val="tx1"/>
                          </a:solidFill>
                          <a:effectLst/>
                          <a:latin typeface="+mn-lt"/>
                        </a:rPr>
                        <a:t>Μεγάλος Η/Υ</a:t>
                      </a:r>
                    </a:p>
                  </a:txBody>
                  <a:tcPr marT="45702" marB="45702" horzOverflow="overflow"/>
                </a:tc>
                <a:tc>
                  <a:txBody>
                    <a:bodyPr/>
                    <a:lstStyle/>
                    <a:p>
                      <a:pPr marL="0" marR="0" lvl="0" indent="0" algn="l" defTabSz="914400" rtl="0" eaLnBrk="0" fontAlgn="base" latinLnBrk="0" hangingPunct="0">
                        <a:lnSpc>
                          <a:spcPct val="100000"/>
                        </a:lnSpc>
                        <a:spcBef>
                          <a:spcPct val="20000"/>
                        </a:spcBef>
                        <a:spcAft>
                          <a:spcPct val="0"/>
                        </a:spcAft>
                        <a:buClr>
                          <a:srgbClr val="FF4146"/>
                        </a:buClr>
                        <a:buSzPct val="75000"/>
                        <a:buFont typeface="Wingdings" pitchFamily="2" charset="2"/>
                        <a:buNone/>
                        <a:tabLst/>
                      </a:pPr>
                      <a:r>
                        <a:rPr kumimoji="0" lang="el-GR" sz="1800" b="0" i="0" u="none" strike="noStrike" cap="none" normalizeH="0" baseline="0" dirty="0" smtClean="0">
                          <a:ln>
                            <a:noFill/>
                          </a:ln>
                          <a:solidFill>
                            <a:schemeClr val="tx1"/>
                          </a:solidFill>
                          <a:effectLst/>
                          <a:latin typeface="+mn-lt"/>
                        </a:rPr>
                        <a:t>Εκατομμύρια εντολών ανά δευτερόλεπτο (</a:t>
                      </a:r>
                      <a:r>
                        <a:rPr kumimoji="0" lang="en-US" sz="1800" b="0" i="0" u="none" strike="noStrike" cap="none" normalizeH="0" baseline="0" dirty="0" err="1" smtClean="0">
                          <a:ln>
                            <a:noFill/>
                          </a:ln>
                          <a:solidFill>
                            <a:schemeClr val="tx1"/>
                          </a:solidFill>
                          <a:effectLst/>
                          <a:latin typeface="+mn-lt"/>
                        </a:rPr>
                        <a:t>mips</a:t>
                      </a:r>
                      <a:r>
                        <a:rPr kumimoji="0" lang="en-US" sz="1800" b="0" i="0" u="none" strike="noStrike" cap="none" normalizeH="0" baseline="0" dirty="0" smtClean="0">
                          <a:ln>
                            <a:noFill/>
                          </a:ln>
                          <a:solidFill>
                            <a:schemeClr val="tx1"/>
                          </a:solidFill>
                          <a:effectLst/>
                          <a:latin typeface="+mn-lt"/>
                        </a:rPr>
                        <a:t>)</a:t>
                      </a:r>
                      <a:endParaRPr kumimoji="0" lang="el-GR" sz="1800" b="0" i="0" u="none" strike="noStrike" cap="none" normalizeH="0" baseline="0" dirty="0" smtClean="0">
                        <a:ln>
                          <a:noFill/>
                        </a:ln>
                        <a:solidFill>
                          <a:schemeClr val="tx1"/>
                        </a:solidFill>
                        <a:effectLst/>
                        <a:latin typeface="+mn-lt"/>
                      </a:endParaRPr>
                    </a:p>
                  </a:txBody>
                  <a:tcPr marT="45702" marB="45702" horzOverflow="overflow"/>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884609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spcBef>
                <a:spcPct val="50000"/>
              </a:spcBef>
              <a:defRPr/>
            </a:pPr>
            <a:r>
              <a:rPr lang="el-GR" b="1" dirty="0" smtClean="0"/>
              <a:t>Είδη σχεδιασμού παραγωγικής δυναμικότητας</a:t>
            </a:r>
            <a:endParaRPr lang="el-GR" b="1" dirty="0"/>
          </a:p>
        </p:txBody>
      </p:sp>
      <p:sp>
        <p:nvSpPr>
          <p:cNvPr id="3" name="Θέση περιεχομένου 1"/>
          <p:cNvSpPr>
            <a:spLocks noGrp="1"/>
          </p:cNvSpPr>
          <p:nvPr>
            <p:ph idx="1"/>
          </p:nvPr>
        </p:nvSpPr>
        <p:spPr>
          <a:xfrm>
            <a:off x="457200" y="1600201"/>
            <a:ext cx="8229600" cy="1468760"/>
          </a:xfrm>
        </p:spPr>
        <p:txBody>
          <a:bodyPr>
            <a:normAutofit/>
          </a:bodyPr>
          <a:lstStyle/>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400" kern="0" dirty="0"/>
              <a:t>Σχεδιασμός </a:t>
            </a:r>
            <a:r>
              <a:rPr lang="el-GR" altLang="el-GR" sz="2400" kern="0" dirty="0">
                <a:solidFill>
                  <a:srgbClr val="000000"/>
                </a:solidFill>
              </a:rPr>
              <a:t>δυναμικότητας νέων </a:t>
            </a:r>
            <a:r>
              <a:rPr lang="el-GR" altLang="el-GR" sz="2400" kern="0" dirty="0" smtClean="0">
                <a:solidFill>
                  <a:srgbClr val="000000"/>
                </a:solidFill>
              </a:rPr>
              <a:t>εγκαταστάσεων.</a:t>
            </a:r>
            <a:endParaRPr lang="el-GR" altLang="el-GR" sz="2400" kern="0" dirty="0">
              <a:solidFill>
                <a:srgbClr val="000000"/>
              </a:solidFill>
            </a:endParaRPr>
          </a:p>
          <a:p>
            <a:pPr lvl="0" eaLnBrk="0" fontAlgn="base" hangingPunct="0">
              <a:spcBef>
                <a:spcPts val="0"/>
              </a:spcBef>
              <a:spcAft>
                <a:spcPts val="600"/>
              </a:spcAft>
              <a:buClr>
                <a:srgbClr val="C00000"/>
              </a:buClr>
              <a:buSzPct val="100000"/>
              <a:buFont typeface="Arial" panose="020B0604020202020204" pitchFamily="34" charset="0"/>
              <a:buChar char="●"/>
            </a:pPr>
            <a:r>
              <a:rPr lang="el-GR" altLang="el-GR" sz="2400" kern="0" dirty="0">
                <a:solidFill>
                  <a:srgbClr val="000000"/>
                </a:solidFill>
              </a:rPr>
              <a:t>Σχεδιασμός μεσοπρόθεσμης </a:t>
            </a:r>
            <a:r>
              <a:rPr lang="el-GR" altLang="el-GR" sz="2400" kern="0" dirty="0" smtClean="0">
                <a:solidFill>
                  <a:srgbClr val="000000"/>
                </a:solidFill>
              </a:rPr>
              <a:t>δυναμικότητας.</a:t>
            </a:r>
            <a:endParaRPr lang="el-GR" altLang="el-GR" sz="2400" kern="0" dirty="0">
              <a:solidFill>
                <a:srgbClr val="000000"/>
              </a:solidFill>
            </a:endParaRPr>
          </a:p>
          <a:p>
            <a:pPr lvl="0" eaLnBrk="0" fontAlgn="base" hangingPunct="0">
              <a:spcBef>
                <a:spcPts val="0"/>
              </a:spcBef>
              <a:buClr>
                <a:srgbClr val="C00000"/>
              </a:buClr>
              <a:buSzPct val="100000"/>
              <a:buFont typeface="Arial" panose="020B0604020202020204" pitchFamily="34" charset="0"/>
              <a:buChar char="●"/>
            </a:pPr>
            <a:r>
              <a:rPr lang="el-GR" altLang="el-GR" sz="2400" kern="0" dirty="0">
                <a:solidFill>
                  <a:srgbClr val="000000"/>
                </a:solidFill>
              </a:rPr>
              <a:t>Σχεδιασμός βραχυχρόνιας </a:t>
            </a:r>
            <a:r>
              <a:rPr lang="el-GR" altLang="el-GR" sz="2400" kern="0" dirty="0" smtClean="0">
                <a:solidFill>
                  <a:srgbClr val="000000"/>
                </a:solidFill>
              </a:rPr>
              <a:t>δυναμικότητας</a:t>
            </a:r>
            <a:r>
              <a:rPr lang="el-GR" altLang="el-GR" sz="2400" dirty="0" smtClean="0"/>
              <a:t>.</a:t>
            </a:r>
            <a:endParaRPr lang="el-GR" altLang="el-GR" sz="2400" kern="0" dirty="0">
              <a:solidFill>
                <a:srgbClr val="000000"/>
              </a:solidFill>
            </a:endParaRPr>
          </a:p>
        </p:txBody>
      </p:sp>
      <p:pic>
        <p:nvPicPr>
          <p:cNvPr id="9" name="Θέση περιεχομένου 2" descr="Εικόνα γραφικής παράστασης στην οποία απεικονίζονται τα εξής: Ο χρονικός προγραμματισμός παραγωγής επαναλαμβάνεται κάθε μία έως 5 εβδομάδες, και έχει μικρή συμβολή στην ανταγωνιστικότητα. Ο γενικός προγραμματισμός παραγωγής επαναλαμβάνεται κάθε 12 έως 14 μήνες, και έχει αρκετή συμβολή στην ανταγωνιστικότητα. Ο σχεδιασμός παραγωγικής δυναμικότητας, επαναλαμβάνεται κάθε 5 έως 10 χρόνια, και έχει πολύ μεγάλη συμβολή στην ανταγωνιστικότητα."/>
          <p:cNvPicPr>
            <a:picLocks noChangeAspect="1"/>
          </p:cNvPicPr>
          <p:nvPr/>
        </p:nvPicPr>
        <p:blipFill>
          <a:blip r:embed="rId3">
            <a:extLst>
              <a:ext uri="{BEBA8EAE-BF5A-486C-A8C5-ECC9F3942E4B}">
                <a14:imgProps xmlns:a14="http://schemas.microsoft.com/office/drawing/2010/main">
                  <a14:imgLayer r:embed="rId4">
                    <a14:imgEffect>
                      <a14:sharpenSoften amount="9000"/>
                    </a14:imgEffect>
                    <a14:imgEffect>
                      <a14:brightnessContrast bright="8000"/>
                    </a14:imgEffect>
                  </a14:imgLayer>
                </a14:imgProps>
              </a:ext>
              <a:ext uri="{28A0092B-C50C-407E-A947-70E740481C1C}">
                <a14:useLocalDpi xmlns:a14="http://schemas.microsoft.com/office/drawing/2010/main" val="0"/>
              </a:ext>
            </a:extLst>
          </a:blip>
          <a:stretch>
            <a:fillRect/>
          </a:stretch>
        </p:blipFill>
        <p:spPr>
          <a:xfrm>
            <a:off x="395536" y="3068960"/>
            <a:ext cx="8424936" cy="3240360"/>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7</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806978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Διαμόρφωση στρατηγικής για νέες εγκαταστάσεις</a:t>
            </a:r>
            <a:endParaRPr lang="el-GR" dirty="0"/>
          </a:p>
        </p:txBody>
      </p:sp>
      <p:sp>
        <p:nvSpPr>
          <p:cNvPr id="3" name="Θέση περιεχομένου 1"/>
          <p:cNvSpPr>
            <a:spLocks noGrp="1"/>
          </p:cNvSpPr>
          <p:nvPr>
            <p:ph idx="1"/>
          </p:nvPr>
        </p:nvSpPr>
        <p:spPr/>
        <p:txBody>
          <a:bodyPr>
            <a:normAutofit/>
          </a:bodyPr>
          <a:lstStyle/>
          <a:p>
            <a:pPr lvl="2" indent="-342000" eaLnBrk="0" fontAlgn="base" hangingPunct="0">
              <a:spcBef>
                <a:spcPts val="0"/>
              </a:spcBef>
              <a:buClr>
                <a:srgbClr val="C00000"/>
              </a:buClr>
              <a:buSzPct val="100000"/>
              <a:buFont typeface="Arial" panose="020B0604020202020204" pitchFamily="34" charset="0"/>
              <a:buChar char="●"/>
            </a:pPr>
            <a:endParaRPr lang="el-GR" altLang="el-GR" sz="3200" kern="0" dirty="0" smtClean="0">
              <a:solidFill>
                <a:srgbClr val="000000"/>
              </a:solidFill>
            </a:endParaRPr>
          </a:p>
          <a:p>
            <a:pPr lvl="2" indent="-342000" eaLnBrk="0" fontAlgn="base" hangingPunct="0">
              <a:spcBef>
                <a:spcPts val="0"/>
              </a:spcBef>
              <a:spcAft>
                <a:spcPts val="1800"/>
              </a:spcAft>
              <a:buClr>
                <a:srgbClr val="C00000"/>
              </a:buClr>
              <a:buSzPct val="100000"/>
              <a:buFont typeface="Arial" panose="020B0604020202020204" pitchFamily="34" charset="0"/>
              <a:buChar char="●"/>
            </a:pPr>
            <a:r>
              <a:rPr lang="el-GR" altLang="el-GR" sz="3200" kern="0" dirty="0" smtClean="0">
                <a:solidFill>
                  <a:srgbClr val="000000"/>
                </a:solidFill>
              </a:rPr>
              <a:t>Προσδιοριστικοί παράγοντες.</a:t>
            </a:r>
          </a:p>
          <a:p>
            <a:pPr lvl="2" indent="-342000" eaLnBrk="0" fontAlgn="base" hangingPunct="0">
              <a:spcBef>
                <a:spcPts val="0"/>
              </a:spcBef>
              <a:spcAft>
                <a:spcPts val="1800"/>
              </a:spcAft>
              <a:buClr>
                <a:srgbClr val="C00000"/>
              </a:buClr>
              <a:buSzPct val="100000"/>
              <a:buFont typeface="Arial" panose="020B0604020202020204" pitchFamily="34" charset="0"/>
              <a:buChar char="●"/>
            </a:pPr>
            <a:r>
              <a:rPr lang="el-GR" altLang="el-GR" sz="3200" kern="0" dirty="0" smtClean="0">
                <a:solidFill>
                  <a:srgbClr val="000000"/>
                </a:solidFill>
              </a:rPr>
              <a:t>Κριτήρια προσδιορισμού μεγέθους δυναμικότητας.</a:t>
            </a:r>
          </a:p>
          <a:p>
            <a:pPr lvl="2" indent="-342000" eaLnBrk="0" fontAlgn="base" hangingPunct="0">
              <a:spcBef>
                <a:spcPts val="0"/>
              </a:spcBef>
              <a:spcAft>
                <a:spcPts val="1800"/>
              </a:spcAft>
              <a:buClr>
                <a:srgbClr val="C00000"/>
              </a:buClr>
              <a:buSzPct val="100000"/>
              <a:buFont typeface="Arial" panose="020B0604020202020204" pitchFamily="34" charset="0"/>
              <a:buChar char="●"/>
            </a:pPr>
            <a:r>
              <a:rPr lang="el-GR" sz="3200" dirty="0">
                <a:solidFill>
                  <a:prstClr val="black"/>
                </a:solidFill>
              </a:rPr>
              <a:t>Εναλλακτικές </a:t>
            </a:r>
            <a:r>
              <a:rPr lang="el-GR" sz="3200" dirty="0" smtClean="0">
                <a:solidFill>
                  <a:prstClr val="black"/>
                </a:solidFill>
              </a:rPr>
              <a:t>επιλογές.</a:t>
            </a:r>
          </a:p>
          <a:p>
            <a:pPr lvl="2" indent="-342000" eaLnBrk="0" fontAlgn="base" hangingPunct="0">
              <a:spcBef>
                <a:spcPts val="0"/>
              </a:spcBef>
              <a:buClr>
                <a:srgbClr val="C00000"/>
              </a:buClr>
              <a:buSzPct val="100000"/>
              <a:buFont typeface="Arial" panose="020B0604020202020204" pitchFamily="34" charset="0"/>
              <a:buChar char="●"/>
            </a:pPr>
            <a:r>
              <a:rPr lang="el-GR" altLang="el-GR" sz="3200" dirty="0">
                <a:solidFill>
                  <a:prstClr val="black"/>
                </a:solidFill>
              </a:rPr>
              <a:t>Διαδικασία </a:t>
            </a:r>
            <a:r>
              <a:rPr lang="el-GR" altLang="el-GR" sz="3200" dirty="0" smtClean="0">
                <a:solidFill>
                  <a:prstClr val="black"/>
                </a:solidFill>
              </a:rPr>
              <a:t>προσδιορισμού αναγκαίας παραγωγικής </a:t>
            </a:r>
            <a:r>
              <a:rPr lang="el-GR" altLang="el-GR" sz="3200" dirty="0">
                <a:solidFill>
                  <a:prstClr val="black"/>
                </a:solidFill>
              </a:rPr>
              <a:t>δ</a:t>
            </a:r>
            <a:r>
              <a:rPr lang="el-GR" altLang="el-GR" sz="3200" dirty="0" smtClean="0">
                <a:solidFill>
                  <a:prstClr val="black"/>
                </a:solidFill>
              </a:rPr>
              <a:t>υναμικότητας.</a:t>
            </a:r>
            <a:endParaRPr lang="el-GR" altLang="el-GR" sz="3200" kern="0" dirty="0" smtClean="0">
              <a:solidFill>
                <a:srgbClr val="000000"/>
              </a:solidFill>
            </a:endParaRPr>
          </a:p>
          <a:p>
            <a:pPr eaLnBrk="0" fontAlgn="base" hangingPunct="0">
              <a:spcBef>
                <a:spcPts val="0"/>
              </a:spcBef>
              <a:spcAft>
                <a:spcPts val="2400"/>
              </a:spcAft>
              <a:buClr>
                <a:srgbClr val="C00000"/>
              </a:buClr>
              <a:buSzPct val="100000"/>
              <a:buFont typeface="Arial" panose="020B0604020202020204" pitchFamily="34" charset="0"/>
              <a:buChar char="●"/>
            </a:pPr>
            <a:endParaRPr lang="el-GR" altLang="el-GR" sz="1600" b="1" i="1" kern="0" dirty="0" smtClean="0">
              <a:solidFill>
                <a:srgbClr val="000000"/>
              </a:solidFill>
            </a:endParaRPr>
          </a:p>
          <a:p>
            <a:pPr lvl="0" eaLnBrk="0" fontAlgn="base" hangingPunct="0">
              <a:spcBef>
                <a:spcPts val="0"/>
              </a:spcBef>
              <a:spcAft>
                <a:spcPts val="2400"/>
              </a:spcAft>
              <a:buClr>
                <a:srgbClr val="C00000"/>
              </a:buClr>
              <a:buSzPct val="100000"/>
              <a:buFont typeface="Arial" panose="020B0604020202020204" pitchFamily="34" charset="0"/>
              <a:buChar char="●"/>
            </a:pPr>
            <a:endParaRPr lang="el-GR" altLang="el-GR" b="1" i="1"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3077857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kern="0" dirty="0" smtClean="0">
                <a:solidFill>
                  <a:srgbClr val="000000"/>
                </a:solidFill>
              </a:rPr>
              <a:t>Προσδιοριστικοί παράγοντες</a:t>
            </a:r>
            <a:endParaRPr lang="el-GR" b="1" dirty="0"/>
          </a:p>
        </p:txBody>
      </p:sp>
      <p:sp>
        <p:nvSpPr>
          <p:cNvPr id="3" name="Θέση περιεχομένου 1"/>
          <p:cNvSpPr>
            <a:spLocks noGrp="1"/>
          </p:cNvSpPr>
          <p:nvPr>
            <p:ph idx="1"/>
          </p:nvPr>
        </p:nvSpPr>
        <p:spPr/>
        <p:txBody>
          <a:bodyPr>
            <a:normAutofit/>
          </a:bodyPr>
          <a:lstStyle/>
          <a:p>
            <a:pPr lvl="2" indent="-342000" eaLnBrk="0" fontAlgn="base" hangingPunct="0">
              <a:spcBef>
                <a:spcPts val="0"/>
              </a:spcBef>
              <a:buClr>
                <a:srgbClr val="C00000"/>
              </a:buClr>
              <a:buSzPct val="100000"/>
              <a:buFont typeface="Arial" panose="020B0604020202020204" pitchFamily="34" charset="0"/>
              <a:buChar char="●"/>
            </a:pPr>
            <a:endParaRPr lang="el-GR" altLang="el-GR" kern="0" dirty="0" smtClean="0">
              <a:solidFill>
                <a:srgbClr val="000000"/>
              </a:solidFill>
            </a:endParaRPr>
          </a:p>
          <a:p>
            <a:pPr lvl="2" indent="-342000" eaLnBrk="0" fontAlgn="base" hangingPunct="0">
              <a:spcBef>
                <a:spcPts val="0"/>
              </a:spcBef>
              <a:spcAft>
                <a:spcPts val="1200"/>
              </a:spcAft>
              <a:buClr>
                <a:srgbClr val="C00000"/>
              </a:buClr>
              <a:buSzPct val="100000"/>
              <a:buFont typeface="Arial" panose="020B0604020202020204" pitchFamily="34" charset="0"/>
              <a:buChar char="●"/>
            </a:pPr>
            <a:r>
              <a:rPr lang="el-GR" altLang="el-GR" sz="2800" kern="0" dirty="0" smtClean="0">
                <a:solidFill>
                  <a:srgbClr val="000000"/>
                </a:solidFill>
              </a:rPr>
              <a:t>Η </a:t>
            </a:r>
            <a:r>
              <a:rPr lang="el-GR" altLang="el-GR" sz="2800" kern="0" dirty="0">
                <a:solidFill>
                  <a:srgbClr val="000000"/>
                </a:solidFill>
              </a:rPr>
              <a:t>αναμενόμενη </a:t>
            </a:r>
            <a:r>
              <a:rPr lang="el-GR" altLang="el-GR" sz="2800" kern="0" dirty="0" smtClean="0">
                <a:solidFill>
                  <a:srgbClr val="000000"/>
                </a:solidFill>
              </a:rPr>
              <a:t>ζήτηση.</a:t>
            </a:r>
            <a:endParaRPr lang="el-GR" altLang="el-GR" sz="2800" kern="0" dirty="0">
              <a:solidFill>
                <a:srgbClr val="000000"/>
              </a:solidFill>
            </a:endParaRPr>
          </a:p>
          <a:p>
            <a:pPr lvl="2" indent="-342000" eaLnBrk="0" fontAlgn="base" hangingPunct="0">
              <a:spcBef>
                <a:spcPts val="0"/>
              </a:spcBef>
              <a:spcAft>
                <a:spcPts val="1200"/>
              </a:spcAft>
              <a:buClr>
                <a:srgbClr val="C00000"/>
              </a:buClr>
              <a:buSzPct val="100000"/>
              <a:buFont typeface="Arial" panose="020B0604020202020204" pitchFamily="34" charset="0"/>
              <a:buChar char="●"/>
            </a:pPr>
            <a:r>
              <a:rPr lang="el-GR" altLang="el-GR" sz="2800" kern="0" dirty="0">
                <a:solidFill>
                  <a:srgbClr val="000000"/>
                </a:solidFill>
              </a:rPr>
              <a:t>Η επιχειρηματική στρατηγική. Η επιλογή ανταγωνισμού με βάση τη </a:t>
            </a:r>
            <a:r>
              <a:rPr lang="el-GR" altLang="el-GR" sz="2800" kern="0" dirty="0" smtClean="0">
                <a:solidFill>
                  <a:srgbClr val="000000"/>
                </a:solidFill>
              </a:rPr>
              <a:t>διαφοροποίηση, </a:t>
            </a:r>
            <a:r>
              <a:rPr lang="el-GR" altLang="el-GR" sz="2800" kern="0" dirty="0">
                <a:solidFill>
                  <a:srgbClr val="000000"/>
                </a:solidFill>
              </a:rPr>
              <a:t>οδηγεί σε διαφορετικές </a:t>
            </a:r>
            <a:r>
              <a:rPr lang="el-GR" altLang="el-GR" sz="2800" kern="0" dirty="0" smtClean="0">
                <a:solidFill>
                  <a:srgbClr val="000000"/>
                </a:solidFill>
              </a:rPr>
              <a:t>αποφάσεις, </a:t>
            </a:r>
            <a:r>
              <a:rPr lang="el-GR" altLang="el-GR" sz="2800" kern="0" dirty="0">
                <a:solidFill>
                  <a:srgbClr val="000000"/>
                </a:solidFill>
              </a:rPr>
              <a:t>σε σύγκριση με αυτήν που στηρίζεται σε χαμηλό κόστος </a:t>
            </a:r>
            <a:r>
              <a:rPr lang="el-GR" altLang="el-GR" sz="2800" kern="0" dirty="0" smtClean="0">
                <a:solidFill>
                  <a:srgbClr val="000000"/>
                </a:solidFill>
              </a:rPr>
              <a:t>παραγωγής.</a:t>
            </a:r>
            <a:endParaRPr lang="el-GR" altLang="el-GR" sz="2800" kern="0" dirty="0">
              <a:solidFill>
                <a:srgbClr val="000000"/>
              </a:solidFill>
            </a:endParaRPr>
          </a:p>
          <a:p>
            <a:pPr lvl="2" indent="-342000" eaLnBrk="0" fontAlgn="base" hangingPunct="0">
              <a:spcBef>
                <a:spcPts val="0"/>
              </a:spcBef>
              <a:spcAft>
                <a:spcPct val="0"/>
              </a:spcAft>
              <a:buClr>
                <a:srgbClr val="C00000"/>
              </a:buClr>
              <a:buSzPct val="100000"/>
              <a:buFont typeface="Arial" panose="020B0604020202020204" pitchFamily="34" charset="0"/>
              <a:buChar char="●"/>
            </a:pPr>
            <a:r>
              <a:rPr lang="el-GR" altLang="el-GR" sz="2800" kern="0" dirty="0">
                <a:solidFill>
                  <a:srgbClr val="000000"/>
                </a:solidFill>
              </a:rPr>
              <a:t>Οι τεχνολογικές </a:t>
            </a:r>
            <a:r>
              <a:rPr lang="el-GR" altLang="el-GR" sz="2800" kern="0" dirty="0" smtClean="0">
                <a:solidFill>
                  <a:srgbClr val="000000"/>
                </a:solidFill>
              </a:rPr>
              <a:t>εξελίξεις</a:t>
            </a:r>
            <a:r>
              <a:rPr lang="el-GR" altLang="el-GR" sz="2800" dirty="0"/>
              <a:t>.</a:t>
            </a:r>
            <a:endParaRPr lang="el-GR" altLang="el-GR" sz="28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Δυναμικότητα Παραγωγής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5A3AF4F-049B-4F63-BAF6-6B30EA1FA0DC}"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292730965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1/2014 1:28:39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6,7,4,5,"/>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7,12,11,4,5,"/>
</p:tagLst>
</file>

<file path=ppt/tags/tag19.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6,4,5,12,"/>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9,8,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9,4,5,7,"/>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6,4,5,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7BC9F397-E038-4F78-823C-87457CFBDEC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393</TotalTime>
  <Words>1909</Words>
  <Application>Microsoft Office PowerPoint</Application>
  <PresentationFormat>Προβολή στην οθόνη (4:3)</PresentationFormat>
  <Paragraphs>291</Paragraphs>
  <Slides>37</Slides>
  <Notes>6</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37</vt:i4>
      </vt:variant>
    </vt:vector>
  </HeadingPairs>
  <TitlesOfParts>
    <vt:vector size="39" baseType="lpstr">
      <vt:lpstr>Θέμα του Office</vt:lpstr>
      <vt:lpstr>Εξίσωση</vt:lpstr>
      <vt:lpstr>Διοίκηση Λειτουργιών  και Παραγωγής</vt:lpstr>
      <vt:lpstr>Χρηματοδότηση </vt:lpstr>
      <vt:lpstr>Σκοποί ενότητας </vt:lpstr>
      <vt:lpstr>Περιεχόμενα ενότητας</vt:lpstr>
      <vt:lpstr>Ανάλυση και σχεδιασμός παραγωγικής δυναμικότητας</vt:lpstr>
      <vt:lpstr>Παραδείγματα δυναμικότητας για διάφορα συστήματα παραγωγής</vt:lpstr>
      <vt:lpstr>Είδη σχεδιασμού παραγωγικής δυναμικότητας</vt:lpstr>
      <vt:lpstr>Διαμόρφωση στρατηγικής για νέες εγκαταστάσεις</vt:lpstr>
      <vt:lpstr>Προσδιοριστικοί παράγοντες</vt:lpstr>
      <vt:lpstr>Κριτήρια προσδιορισμού μεγέθους δυναμικότητας</vt:lpstr>
      <vt:lpstr>Εναλλακτικές επιλογές</vt:lpstr>
      <vt:lpstr>Προσδιορισμός Αναγκαίας Παραγωγικής Δυναμικότητας</vt:lpstr>
      <vt:lpstr>Επιλογή μεγέθους νέας εγκατάστασης</vt:lpstr>
      <vt:lpstr>Βραχυχρόνιες οικονομίες κλίμακας</vt:lpstr>
      <vt:lpstr>Μεσοπρόθεσμες οικονομίες κλίμακας</vt:lpstr>
      <vt:lpstr>Μακροχρόνιες οικονομίες κλίμακας</vt:lpstr>
      <vt:lpstr>Οικονομίες - αντιοικονομίες  κλίμακας</vt:lpstr>
      <vt:lpstr>Αντιοικονομίες διανομής προϊόντος </vt:lpstr>
      <vt:lpstr>Αντιοικονομίες από κινδύνους</vt:lpstr>
      <vt:lpstr>Αντιοικονομίες από αυξημένη γραφειοκρατία</vt:lpstr>
      <vt:lpstr>Προσδιορισμός μεγέθους επιθυμητής δυναμικότητας</vt:lpstr>
      <vt:lpstr>Προσδιορισμός αναγκών σε εξοπλισμό</vt:lpstr>
      <vt:lpstr>Υπολογισμός αναγκών για μια φάση παραγωγής</vt:lpstr>
      <vt:lpstr>Πρώτο παράδειγμα</vt:lpstr>
      <vt:lpstr>Λύση</vt:lpstr>
      <vt:lpstr>Δεύτερο παράδειγμα</vt:lpstr>
      <vt:lpstr>Αναθεωρημένος τύπος</vt:lpstr>
      <vt:lpstr>Πρότυπος χρόνος</vt:lpstr>
      <vt:lpstr>Υπολογισμός αναγκών για διαδοχικές φάσεις παραγωγής</vt:lpstr>
      <vt:lpstr>Υπολογισμός αναγκών για διαδοχικές φάσεις παραγωγής</vt:lpstr>
      <vt:lpstr>Βαθμός εκμετάλλευσης</vt:lpstr>
      <vt:lpstr>Παράδειγμα</vt:lpstr>
      <vt:lpstr>Λύση του παραδείγματος</vt:lpstr>
      <vt:lpstr>Τέλος Ενότητας</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Λειτουργιών  και Παραγωγής</dc:title>
  <dc:creator>user</dc:creator>
  <cp:lastModifiedBy>eLearning</cp:lastModifiedBy>
  <cp:revision>76</cp:revision>
  <dcterms:created xsi:type="dcterms:W3CDTF">2013-12-25T19:14:27Z</dcterms:created>
  <dcterms:modified xsi:type="dcterms:W3CDTF">2015-11-16T15:40:15Z</dcterms:modified>
</cp:coreProperties>
</file>