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5"/>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91" r:id="rId31"/>
    <p:sldId id="290" r:id="rId32"/>
    <p:sldId id="292" r:id="rId33"/>
    <p:sldId id="293" r:id="rId34"/>
  </p:sldIdLst>
  <p:sldSz cx="9144000" cy="6858000" type="screen4x3"/>
  <p:notesSz cx="6858000" cy="9144000"/>
  <p:custDataLst>
    <p:tags r:id="rId36"/>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CC"/>
    <a:srgbClr val="0033CC"/>
    <a:srgbClr val="006600"/>
    <a:srgbClr val="003300"/>
    <a:srgbClr val="663300"/>
    <a:srgbClr val="000000"/>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DA9E5A-0B0E-4F97-B7CB-DA7E0859C88A}" type="datetimeFigureOut">
              <a:rPr lang="el-GR" smtClean="0"/>
              <a:t>7/11/2013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15CB4E-B8B7-4FB0-99ED-68B289CCA88D}" type="slidenum">
              <a:rPr lang="el-GR" smtClean="0"/>
              <a:t>‹#›</a:t>
            </a:fld>
            <a:endParaRPr lang="el-GR"/>
          </a:p>
        </p:txBody>
      </p:sp>
    </p:spTree>
    <p:extLst>
      <p:ext uri="{BB962C8B-B14F-4D97-AF65-F5344CB8AC3E}">
        <p14:creationId xmlns:p14="http://schemas.microsoft.com/office/powerpoint/2010/main" val="3390109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98FAECC-DB3D-44ED-8C6B-FE04116A9C84}"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Ηλεκτρονικό Εκπαιδευτικό Υλικό</a:t>
            </a:r>
            <a:endParaRPr lang="el-GR"/>
          </a:p>
        </p:txBody>
      </p:sp>
      <p:sp>
        <p:nvSpPr>
          <p:cNvPr id="6" name="Θέση αριθμού διαφάνειας 5"/>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4170386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346C938-F20B-4BE3-A614-C6ACDA6D3927}"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Ηλεκτρονικό Εκπαιδευτικό Υλικό</a:t>
            </a:r>
            <a:endParaRPr lang="el-GR"/>
          </a:p>
        </p:txBody>
      </p:sp>
      <p:sp>
        <p:nvSpPr>
          <p:cNvPr id="6" name="Θέση αριθμού διαφάνειας 5"/>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2146713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FD754F2-B075-44E8-ACA1-DB140D7E0390}"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Ηλεκτρονικό Εκπαιδευτικό Υλικό</a:t>
            </a:r>
            <a:endParaRPr lang="el-GR"/>
          </a:p>
        </p:txBody>
      </p:sp>
      <p:sp>
        <p:nvSpPr>
          <p:cNvPr id="6" name="Θέση αριθμού διαφάνειας 5"/>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2445223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6E240F5-0FA0-4135-A84A-105E981E676D}"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Ηλεκτρονικό Εκπαιδευτικό Υλικό</a:t>
            </a:r>
            <a:endParaRPr lang="el-GR"/>
          </a:p>
        </p:txBody>
      </p:sp>
      <p:sp>
        <p:nvSpPr>
          <p:cNvPr id="6" name="Θέση αριθμού διαφάνειας 5"/>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867686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5933CB2-41B8-4356-854C-888770D96FB8}" type="datetime1">
              <a:rPr lang="el-GR" smtClean="0"/>
              <a:t>7/11/2013</a:t>
            </a:fld>
            <a:endParaRPr lang="el-GR"/>
          </a:p>
        </p:txBody>
      </p:sp>
      <p:sp>
        <p:nvSpPr>
          <p:cNvPr id="5" name="Θέση υποσέλιδου 4"/>
          <p:cNvSpPr>
            <a:spLocks noGrp="1"/>
          </p:cNvSpPr>
          <p:nvPr>
            <p:ph type="ftr" sz="quarter" idx="11"/>
          </p:nvPr>
        </p:nvSpPr>
        <p:spPr/>
        <p:txBody>
          <a:bodyPr/>
          <a:lstStyle/>
          <a:p>
            <a:r>
              <a:rPr lang="el-GR" smtClean="0"/>
              <a:t>Ηλεκτρονικό Εκπαιδευτικό Υλικό</a:t>
            </a:r>
            <a:endParaRPr lang="el-GR"/>
          </a:p>
        </p:txBody>
      </p:sp>
      <p:sp>
        <p:nvSpPr>
          <p:cNvPr id="6" name="Θέση αριθμού διαφάνειας 5"/>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3498616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760ECEA0-0AE3-4E4D-BC0C-78662BB8E6FE}" type="datetime1">
              <a:rPr lang="el-GR" smtClean="0"/>
              <a:t>7/11/2013</a:t>
            </a:fld>
            <a:endParaRPr lang="el-GR"/>
          </a:p>
        </p:txBody>
      </p:sp>
      <p:sp>
        <p:nvSpPr>
          <p:cNvPr id="6" name="Θέση υποσέλιδου 5"/>
          <p:cNvSpPr>
            <a:spLocks noGrp="1"/>
          </p:cNvSpPr>
          <p:nvPr>
            <p:ph type="ftr" sz="quarter" idx="11"/>
          </p:nvPr>
        </p:nvSpPr>
        <p:spPr/>
        <p:txBody>
          <a:bodyPr/>
          <a:lstStyle/>
          <a:p>
            <a:r>
              <a:rPr lang="el-GR" smtClean="0"/>
              <a:t>Ηλεκτρονικό Εκπαιδευτικό Υλικό</a:t>
            </a:r>
            <a:endParaRPr lang="el-GR"/>
          </a:p>
        </p:txBody>
      </p:sp>
      <p:sp>
        <p:nvSpPr>
          <p:cNvPr id="7" name="Θέση αριθμού διαφάνειας 6"/>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2518242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5D8228E-2FC1-42A4-AC16-4F05438B625E}" type="datetime1">
              <a:rPr lang="el-GR" smtClean="0"/>
              <a:t>7/11/2013</a:t>
            </a:fld>
            <a:endParaRPr lang="el-GR"/>
          </a:p>
        </p:txBody>
      </p:sp>
      <p:sp>
        <p:nvSpPr>
          <p:cNvPr id="8" name="Θέση υποσέλιδου 7"/>
          <p:cNvSpPr>
            <a:spLocks noGrp="1"/>
          </p:cNvSpPr>
          <p:nvPr>
            <p:ph type="ftr" sz="quarter" idx="11"/>
          </p:nvPr>
        </p:nvSpPr>
        <p:spPr/>
        <p:txBody>
          <a:bodyPr/>
          <a:lstStyle/>
          <a:p>
            <a:r>
              <a:rPr lang="el-GR" smtClean="0"/>
              <a:t>Ηλεκτρονικό Εκπαιδευτικό Υλικό</a:t>
            </a:r>
            <a:endParaRPr lang="el-GR"/>
          </a:p>
        </p:txBody>
      </p:sp>
      <p:sp>
        <p:nvSpPr>
          <p:cNvPr id="9" name="Θέση αριθμού διαφάνειας 8"/>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1829349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ADF06DA-F048-41FF-B717-A309A0F11845}" type="datetime1">
              <a:rPr lang="el-GR" smtClean="0"/>
              <a:t>7/11/2013</a:t>
            </a:fld>
            <a:endParaRPr lang="el-GR"/>
          </a:p>
        </p:txBody>
      </p:sp>
      <p:sp>
        <p:nvSpPr>
          <p:cNvPr id="4" name="Θέση υποσέλιδου 3"/>
          <p:cNvSpPr>
            <a:spLocks noGrp="1"/>
          </p:cNvSpPr>
          <p:nvPr>
            <p:ph type="ftr" sz="quarter" idx="11"/>
          </p:nvPr>
        </p:nvSpPr>
        <p:spPr/>
        <p:txBody>
          <a:bodyPr/>
          <a:lstStyle/>
          <a:p>
            <a:r>
              <a:rPr lang="el-GR" smtClean="0"/>
              <a:t>Ηλεκτρονικό Εκπαιδευτικό Υλικό</a:t>
            </a:r>
            <a:endParaRPr lang="el-GR"/>
          </a:p>
        </p:txBody>
      </p:sp>
      <p:sp>
        <p:nvSpPr>
          <p:cNvPr id="5" name="Θέση αριθμού διαφάνειας 4"/>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1654038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2EC4DB6-E961-4B1A-B4D4-716AFE851745}" type="datetime1">
              <a:rPr lang="el-GR" smtClean="0"/>
              <a:t>7/11/2013</a:t>
            </a:fld>
            <a:endParaRPr lang="el-GR"/>
          </a:p>
        </p:txBody>
      </p:sp>
      <p:sp>
        <p:nvSpPr>
          <p:cNvPr id="3" name="Θέση υποσέλιδου 2"/>
          <p:cNvSpPr>
            <a:spLocks noGrp="1"/>
          </p:cNvSpPr>
          <p:nvPr>
            <p:ph type="ftr" sz="quarter" idx="11"/>
          </p:nvPr>
        </p:nvSpPr>
        <p:spPr/>
        <p:txBody>
          <a:bodyPr/>
          <a:lstStyle/>
          <a:p>
            <a:r>
              <a:rPr lang="el-GR" smtClean="0"/>
              <a:t>Ηλεκτρονικό Εκπαιδευτικό Υλικό</a:t>
            </a:r>
            <a:endParaRPr lang="el-GR"/>
          </a:p>
        </p:txBody>
      </p:sp>
      <p:sp>
        <p:nvSpPr>
          <p:cNvPr id="4" name="Θέση αριθμού διαφάνειας 3"/>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2834774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B23993AE-6CA0-467B-9971-1D6CAD1FB021}" type="datetime1">
              <a:rPr lang="el-GR" smtClean="0"/>
              <a:t>7/11/2013</a:t>
            </a:fld>
            <a:endParaRPr lang="el-GR"/>
          </a:p>
        </p:txBody>
      </p:sp>
      <p:sp>
        <p:nvSpPr>
          <p:cNvPr id="6" name="Θέση υποσέλιδου 5"/>
          <p:cNvSpPr>
            <a:spLocks noGrp="1"/>
          </p:cNvSpPr>
          <p:nvPr>
            <p:ph type="ftr" sz="quarter" idx="11"/>
          </p:nvPr>
        </p:nvSpPr>
        <p:spPr/>
        <p:txBody>
          <a:bodyPr/>
          <a:lstStyle/>
          <a:p>
            <a:r>
              <a:rPr lang="el-GR" smtClean="0"/>
              <a:t>Ηλεκτρονικό Εκπαιδευτικό Υλικό</a:t>
            </a:r>
            <a:endParaRPr lang="el-GR"/>
          </a:p>
        </p:txBody>
      </p:sp>
      <p:sp>
        <p:nvSpPr>
          <p:cNvPr id="7" name="Θέση αριθμού διαφάνειας 6"/>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3903562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7D8C7F26-140E-4715-A968-612A00CA9317}" type="datetime1">
              <a:rPr lang="el-GR" smtClean="0"/>
              <a:t>7/11/2013</a:t>
            </a:fld>
            <a:endParaRPr lang="el-GR"/>
          </a:p>
        </p:txBody>
      </p:sp>
      <p:sp>
        <p:nvSpPr>
          <p:cNvPr id="6" name="Θέση υποσέλιδου 5"/>
          <p:cNvSpPr>
            <a:spLocks noGrp="1"/>
          </p:cNvSpPr>
          <p:nvPr>
            <p:ph type="ftr" sz="quarter" idx="11"/>
          </p:nvPr>
        </p:nvSpPr>
        <p:spPr/>
        <p:txBody>
          <a:bodyPr/>
          <a:lstStyle/>
          <a:p>
            <a:r>
              <a:rPr lang="el-GR" smtClean="0"/>
              <a:t>Ηλεκτρονικό Εκπαιδευτικό Υλικό</a:t>
            </a:r>
            <a:endParaRPr lang="el-GR"/>
          </a:p>
        </p:txBody>
      </p:sp>
      <p:sp>
        <p:nvSpPr>
          <p:cNvPr id="7" name="Θέση αριθμού διαφάνειας 6"/>
          <p:cNvSpPr>
            <a:spLocks noGrp="1"/>
          </p:cNvSpPr>
          <p:nvPr>
            <p:ph type="sldNum" sz="quarter" idx="12"/>
          </p:nvPr>
        </p:nvSpPr>
        <p:spPr/>
        <p:txBody>
          <a:bodyPr/>
          <a:lstStyle/>
          <a:p>
            <a:fld id="{5183E5C9-BCE3-4940-B327-993F8D35DA2D}" type="slidenum">
              <a:rPr lang="el-GR" smtClean="0"/>
              <a:t>‹#›</a:t>
            </a:fld>
            <a:endParaRPr lang="el-GR"/>
          </a:p>
        </p:txBody>
      </p:sp>
    </p:spTree>
    <p:extLst>
      <p:ext uri="{BB962C8B-B14F-4D97-AF65-F5344CB8AC3E}">
        <p14:creationId xmlns:p14="http://schemas.microsoft.com/office/powerpoint/2010/main" val="2656323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6C1892-9F14-444C-9EBB-83E54D5E39FB}" type="datetime1">
              <a:rPr lang="el-GR" smtClean="0"/>
              <a:t>7/11/2013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Ηλεκτρονικό Εκπαιδευτικό Υλικό</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3E5C9-BCE3-4940-B327-993F8D35DA2D}" type="slidenum">
              <a:rPr lang="el-GR" smtClean="0"/>
              <a:t>‹#›</a:t>
            </a:fld>
            <a:endParaRPr lang="el-GR"/>
          </a:p>
        </p:txBody>
      </p:sp>
    </p:spTree>
    <p:extLst>
      <p:ext uri="{BB962C8B-B14F-4D97-AF65-F5344CB8AC3E}">
        <p14:creationId xmlns:p14="http://schemas.microsoft.com/office/powerpoint/2010/main" val="2564799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8.xml"/><Relationship Id="rId5" Type="http://schemas.microsoft.com/office/2007/relationships/hdphoto" Target="../media/hdphoto1.wdp"/><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9.xml"/><Relationship Id="rId5" Type="http://schemas.microsoft.com/office/2007/relationships/hdphoto" Target="../media/hdphoto1.wdp"/><Relationship Id="rId4" Type="http://schemas.openxmlformats.org/officeDocument/2006/relationships/image" Target="../media/image5.jpeg"/></Relationships>
</file>

<file path=ppt/slides/_rels/slide2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0.xml"/><Relationship Id="rId5" Type="http://schemas.microsoft.com/office/2007/relationships/hdphoto" Target="../media/hdphoto1.wdp"/><Relationship Id="rId4" Type="http://schemas.openxmlformats.org/officeDocument/2006/relationships/image" Target="../media/image5.jpeg"/></Relationships>
</file>

<file path=ppt/slides/_rels/slide3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11.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slide" Target="slide28.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15.xml"/><Relationship Id="rId5" Type="http://schemas.openxmlformats.org/officeDocument/2006/relationships/slide" Target="slide9.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7.xml"/><Relationship Id="rId5" Type="http://schemas.microsoft.com/office/2007/relationships/hdphoto" Target="../media/hdphoto1.wdp"/><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0743" y="435940"/>
            <a:ext cx="3456432" cy="1146048"/>
          </a:xfrm>
          <a:prstGeom prst="rect">
            <a:avLst/>
          </a:prstGeom>
        </p:spPr>
      </p:pic>
      <p:sp>
        <p:nvSpPr>
          <p:cNvPr id="2" name="Τίτλος 1"/>
          <p:cNvSpPr>
            <a:spLocks noGrp="1"/>
          </p:cNvSpPr>
          <p:nvPr>
            <p:ph type="ctrTitle"/>
          </p:nvPr>
        </p:nvSpPr>
        <p:spPr>
          <a:xfrm>
            <a:off x="755576" y="1628801"/>
            <a:ext cx="7628012" cy="1080119"/>
          </a:xfrm>
        </p:spPr>
        <p:txBody>
          <a:bodyPr>
            <a:noAutofit/>
          </a:bodyPr>
          <a:lstStyle/>
          <a:p>
            <a:r>
              <a:rPr lang="el-GR" b="1" dirty="0" smtClean="0">
                <a:solidFill>
                  <a:prstClr val="black"/>
                </a:solidFill>
              </a:rPr>
              <a:t>Διδακτική Πληροφορικής</a:t>
            </a:r>
            <a:endParaRPr lang="el-GR" dirty="0"/>
          </a:p>
        </p:txBody>
      </p:sp>
      <p:sp>
        <p:nvSpPr>
          <p:cNvPr id="3" name="Θέση περιεχομένου 2"/>
          <p:cNvSpPr>
            <a:spLocks noGrp="1"/>
          </p:cNvSpPr>
          <p:nvPr>
            <p:ph type="subTitle" idx="1"/>
          </p:nvPr>
        </p:nvSpPr>
        <p:spPr>
          <a:xfrm>
            <a:off x="1043608" y="2708920"/>
            <a:ext cx="7128791" cy="2948930"/>
          </a:xfrm>
        </p:spPr>
        <p:txBody>
          <a:bodyPr>
            <a:normAutofit fontScale="92500"/>
          </a:bodyPr>
          <a:lstStyle/>
          <a:p>
            <a:pPr lvl="0">
              <a:spcBef>
                <a:spcPts val="0"/>
              </a:spcBef>
              <a:defRPr/>
            </a:pPr>
            <a:r>
              <a:rPr lang="el-GR" sz="3000" b="1" dirty="0">
                <a:solidFill>
                  <a:prstClr val="black"/>
                </a:solidFill>
                <a:cs typeface="Arial" charset="0"/>
              </a:rPr>
              <a:t>Ενότητα </a:t>
            </a:r>
            <a:r>
              <a:rPr lang="en-US" sz="3000" b="1" dirty="0" smtClean="0">
                <a:solidFill>
                  <a:prstClr val="black"/>
                </a:solidFill>
                <a:cs typeface="Arial" charset="0"/>
              </a:rPr>
              <a:t>7:</a:t>
            </a:r>
            <a:r>
              <a:rPr lang="el-GR" sz="3000" b="1" dirty="0" smtClean="0">
                <a:solidFill>
                  <a:prstClr val="black"/>
                </a:solidFill>
                <a:cs typeface="Arial" charset="0"/>
              </a:rPr>
              <a:t> </a:t>
            </a:r>
            <a:r>
              <a:rPr lang="el-GR" sz="3000" dirty="0" smtClean="0">
                <a:solidFill>
                  <a:prstClr val="black"/>
                </a:solidFill>
                <a:cs typeface="Arial" charset="0"/>
              </a:rPr>
              <a:t>Ηλεκτρονικό </a:t>
            </a:r>
            <a:r>
              <a:rPr lang="el-GR" sz="3000" dirty="0">
                <a:solidFill>
                  <a:prstClr val="black"/>
                </a:solidFill>
                <a:cs typeface="Arial" charset="0"/>
              </a:rPr>
              <a:t>Ε</a:t>
            </a:r>
            <a:r>
              <a:rPr lang="el-GR" sz="3000" dirty="0" smtClean="0">
                <a:solidFill>
                  <a:prstClr val="black"/>
                </a:solidFill>
                <a:cs typeface="Arial" charset="0"/>
              </a:rPr>
              <a:t>κπαιδευτικό Υλικό και </a:t>
            </a:r>
            <a:endParaRPr lang="el-GR" sz="3000" dirty="0">
              <a:solidFill>
                <a:prstClr val="black"/>
              </a:solidFill>
              <a:cs typeface="Arial" charset="0"/>
            </a:endParaRPr>
          </a:p>
          <a:p>
            <a:pPr lvl="0">
              <a:spcBef>
                <a:spcPts val="0"/>
              </a:spcBef>
              <a:spcAft>
                <a:spcPts val="1200"/>
              </a:spcAft>
              <a:defRPr/>
            </a:pPr>
            <a:r>
              <a:rPr lang="el-GR" sz="3000" dirty="0" smtClean="0">
                <a:solidFill>
                  <a:prstClr val="black"/>
                </a:solidFill>
                <a:cs typeface="Arial" charset="0"/>
              </a:rPr>
              <a:t>Εκπαιδευτικό Λογισμικό</a:t>
            </a:r>
            <a:r>
              <a:rPr lang="en-US" sz="3000" dirty="0" smtClean="0">
                <a:solidFill>
                  <a:prstClr val="black"/>
                </a:solidFill>
                <a:cs typeface="Arial" charset="0"/>
              </a:rPr>
              <a:t>.</a:t>
            </a:r>
            <a:endParaRPr lang="el-GR" sz="3000" dirty="0">
              <a:solidFill>
                <a:prstClr val="black"/>
              </a:solidFill>
              <a:cs typeface="Arial" charset="0"/>
            </a:endParaRPr>
          </a:p>
          <a:p>
            <a:pPr lvl="0">
              <a:spcBef>
                <a:spcPts val="0"/>
              </a:spcBef>
              <a:defRPr/>
            </a:pPr>
            <a:r>
              <a:rPr lang="el-GR" sz="3000" dirty="0">
                <a:solidFill>
                  <a:prstClr val="black"/>
                </a:solidFill>
                <a:cs typeface="Arial" charset="0"/>
              </a:rPr>
              <a:t> </a:t>
            </a:r>
            <a:r>
              <a:rPr lang="el-GR" sz="3000" b="1" dirty="0">
                <a:solidFill>
                  <a:prstClr val="black"/>
                </a:solidFill>
                <a:cs typeface="Arial" charset="0"/>
              </a:rPr>
              <a:t>   </a:t>
            </a:r>
            <a:r>
              <a:rPr lang="el-GR" sz="3000" dirty="0">
                <a:solidFill>
                  <a:prstClr val="black"/>
                </a:solidFill>
                <a:cs typeface="Arial" charset="0"/>
              </a:rPr>
              <a:t>Διδάσκων: </a:t>
            </a:r>
            <a:r>
              <a:rPr lang="el-GR" sz="3000" dirty="0" smtClean="0">
                <a:solidFill>
                  <a:prstClr val="black"/>
                </a:solidFill>
                <a:cs typeface="Arial" charset="0"/>
              </a:rPr>
              <a:t>Γεώργιος</a:t>
            </a:r>
            <a:r>
              <a:rPr lang="en-US" sz="3000" dirty="0" smtClean="0">
                <a:solidFill>
                  <a:prstClr val="black"/>
                </a:solidFill>
                <a:cs typeface="Arial" charset="0"/>
              </a:rPr>
              <a:t> </a:t>
            </a:r>
            <a:r>
              <a:rPr lang="el-GR" sz="3000" dirty="0" err="1" smtClean="0">
                <a:solidFill>
                  <a:prstClr val="black"/>
                </a:solidFill>
                <a:cs typeface="Arial" charset="0"/>
              </a:rPr>
              <a:t>Σούλτης</a:t>
            </a:r>
            <a:r>
              <a:rPr lang="el-GR" sz="3000" dirty="0" smtClean="0">
                <a:solidFill>
                  <a:prstClr val="black"/>
                </a:solidFill>
                <a:cs typeface="Arial" charset="0"/>
              </a:rPr>
              <a:t>, </a:t>
            </a:r>
          </a:p>
          <a:p>
            <a:pPr lvl="0">
              <a:spcBef>
                <a:spcPts val="0"/>
              </a:spcBef>
              <a:spcAft>
                <a:spcPts val="600"/>
              </a:spcAft>
              <a:defRPr/>
            </a:pPr>
            <a:r>
              <a:rPr lang="el-GR" sz="3000" dirty="0" smtClean="0">
                <a:solidFill>
                  <a:prstClr val="black"/>
                </a:solidFill>
                <a:cs typeface="Arial" charset="0"/>
              </a:rPr>
              <a:t>Επίκουρος Καθηγητής</a:t>
            </a:r>
            <a:r>
              <a:rPr lang="el-GR" sz="3000" dirty="0">
                <a:solidFill>
                  <a:prstClr val="black"/>
                </a:solidFill>
                <a:cs typeface="Arial" charset="0"/>
              </a:rPr>
              <a:t>.</a:t>
            </a:r>
          </a:p>
          <a:p>
            <a:pPr lvl="0">
              <a:spcBef>
                <a:spcPts val="0"/>
              </a:spcBef>
              <a:defRPr/>
            </a:pPr>
            <a:r>
              <a:rPr lang="el-GR" sz="3000" dirty="0">
                <a:solidFill>
                  <a:prstClr val="black"/>
                </a:solidFill>
                <a:cs typeface="Arial" charset="0"/>
              </a:rPr>
              <a:t>Τμήμα Μηχανικών Πληροφορικής, </a:t>
            </a:r>
            <a:endParaRPr lang="en-US" sz="3000" dirty="0" smtClean="0">
              <a:solidFill>
                <a:prstClr val="black"/>
              </a:solidFill>
              <a:cs typeface="Arial" charset="0"/>
            </a:endParaRPr>
          </a:p>
          <a:p>
            <a:pPr lvl="0">
              <a:spcBef>
                <a:spcPts val="0"/>
              </a:spcBef>
              <a:defRPr/>
            </a:pPr>
            <a:r>
              <a:rPr lang="el-GR" sz="3000" dirty="0" smtClean="0">
                <a:solidFill>
                  <a:prstClr val="black"/>
                </a:solidFill>
                <a:cs typeface="Arial" charset="0"/>
              </a:rPr>
              <a:t>Τεχνολογικής </a:t>
            </a:r>
            <a:r>
              <a:rPr lang="el-GR" sz="3000" dirty="0">
                <a:solidFill>
                  <a:prstClr val="black"/>
                </a:solidFill>
                <a:cs typeface="Arial" charset="0"/>
              </a:rPr>
              <a:t>Εκπαίδευσης. </a:t>
            </a:r>
            <a:endParaRPr lang="en-US" sz="30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994368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Δημιουργία ηλεκτρονικού Εκπαιδευτικού υλικού</a:t>
            </a:r>
            <a:endParaRPr lang="el-GR" b="1" dirty="0"/>
          </a:p>
        </p:txBody>
      </p:sp>
      <p:sp>
        <p:nvSpPr>
          <p:cNvPr id="3" name="Θέση περιεχομένου 1"/>
          <p:cNvSpPr>
            <a:spLocks noGrp="1"/>
          </p:cNvSpPr>
          <p:nvPr>
            <p:ph idx="1"/>
          </p:nvPr>
        </p:nvSpPr>
        <p:spPr/>
        <p:txBody>
          <a:bodyPr/>
          <a:lstStyle/>
          <a:p>
            <a:pPr>
              <a:spcBef>
                <a:spcPts val="0"/>
              </a:spcBef>
              <a:spcAft>
                <a:spcPts val="1200"/>
              </a:spcAft>
              <a:buClr>
                <a:srgbClr val="9900CC"/>
              </a:buClr>
              <a:buSzPct val="120000"/>
              <a:buFont typeface="Wingdings" panose="05000000000000000000" pitchFamily="2" charset="2"/>
              <a:buChar char="§"/>
            </a:pPr>
            <a:endParaRPr lang="el-GR" altLang="el-GR" sz="2800" dirty="0" smtClean="0"/>
          </a:p>
          <a:p>
            <a:pPr>
              <a:spcBef>
                <a:spcPts val="0"/>
              </a:spcBef>
              <a:spcAft>
                <a:spcPts val="1200"/>
              </a:spcAft>
              <a:buClr>
                <a:srgbClr val="9900CC"/>
              </a:buClr>
              <a:buSzPct val="120000"/>
              <a:buFont typeface="Wingdings" panose="05000000000000000000" pitchFamily="2" charset="2"/>
              <a:buChar char="§"/>
            </a:pPr>
            <a:r>
              <a:rPr lang="el-GR" altLang="el-GR" dirty="0" smtClean="0"/>
              <a:t>Έτοιμο ηλεκτρονικό Εκπαιδευτικό υλικό.</a:t>
            </a:r>
          </a:p>
          <a:p>
            <a:pPr>
              <a:spcBef>
                <a:spcPts val="0"/>
              </a:spcBef>
              <a:spcAft>
                <a:spcPts val="1200"/>
              </a:spcAft>
              <a:buClr>
                <a:srgbClr val="9900CC"/>
              </a:buClr>
              <a:buSzPct val="120000"/>
              <a:buFont typeface="Wingdings" panose="05000000000000000000" pitchFamily="2" charset="2"/>
              <a:buChar char="§"/>
            </a:pPr>
            <a:r>
              <a:rPr lang="el-GR" altLang="el-GR" dirty="0" smtClean="0"/>
              <a:t>Ηλεκτρονικό Εκπαιδευτικό υλικό που δημιουργεί ο δάσκαλος.</a:t>
            </a:r>
          </a:p>
          <a:p>
            <a:pPr>
              <a:spcBef>
                <a:spcPts val="0"/>
              </a:spcBef>
              <a:buClr>
                <a:srgbClr val="9900CC"/>
              </a:buClr>
              <a:buSzPct val="120000"/>
              <a:buFont typeface="Wingdings" panose="05000000000000000000" pitchFamily="2" charset="2"/>
              <a:buChar char="§"/>
            </a:pPr>
            <a:r>
              <a:rPr lang="el-GR" altLang="el-GR" dirty="0" smtClean="0"/>
              <a:t>Ηλεκτρονικό </a:t>
            </a:r>
            <a:r>
              <a:rPr lang="el-GR" altLang="el-GR" dirty="0"/>
              <a:t>Ε</a:t>
            </a:r>
            <a:r>
              <a:rPr lang="el-GR" altLang="el-GR" dirty="0" smtClean="0"/>
              <a:t>κπαιδευτικό υλικό, που δημιουργούν συνεργατικά οι δάσκαλοι στο διαδίκτυο.</a:t>
            </a:r>
          </a:p>
          <a:p>
            <a:pPr>
              <a:spcBef>
                <a:spcPts val="0"/>
              </a:spcBef>
              <a:buClr>
                <a:srgbClr val="9900CC"/>
              </a:buClr>
              <a:buSzPct val="120000"/>
              <a:buFont typeface="Wingdings" panose="05000000000000000000" pitchFamily="2" charset="2"/>
              <a:buChar char="§"/>
            </a:pPr>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Ηλεκτρονικό Εκπαιδευτικό Υλικό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10</a:t>
            </a:fld>
            <a:endParaRPr lang="el-GR" sz="1400" dirty="0">
              <a:solidFill>
                <a:schemeClr val="tx1"/>
              </a:solidFill>
            </a:endParaRPr>
          </a:p>
        </p:txBody>
      </p:sp>
    </p:spTree>
    <p:extLst>
      <p:ext uri="{BB962C8B-B14F-4D97-AF65-F5344CB8AC3E}">
        <p14:creationId xmlns:p14="http://schemas.microsoft.com/office/powerpoint/2010/main" val="34840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Έτοιμο ηλεκτρονικό Εκπαιδευτικό υλικό</a:t>
            </a:r>
            <a:endParaRPr lang="el-GR" b="1" dirty="0"/>
          </a:p>
        </p:txBody>
      </p:sp>
      <p:sp>
        <p:nvSpPr>
          <p:cNvPr id="3" name="Θέση περιεχομένου 1"/>
          <p:cNvSpPr>
            <a:spLocks noGrp="1"/>
          </p:cNvSpPr>
          <p:nvPr>
            <p:ph idx="1"/>
          </p:nvPr>
        </p:nvSpPr>
        <p:spPr/>
        <p:txBody>
          <a:bodyPr/>
          <a:lstStyle/>
          <a:p>
            <a:pPr fontAlgn="base">
              <a:spcBef>
                <a:spcPts val="0"/>
              </a:spcBef>
              <a:spcAft>
                <a:spcPts val="1000"/>
              </a:spcAft>
              <a:buClr>
                <a:srgbClr val="9900CC"/>
              </a:buClr>
              <a:buSzPct val="120000"/>
              <a:buFont typeface="Wingdings" panose="05000000000000000000" pitchFamily="2" charset="2"/>
              <a:buChar char="§"/>
            </a:pPr>
            <a:r>
              <a:rPr lang="el-GR" altLang="el-GR" sz="2800" dirty="0"/>
              <a:t>Ηλεκτρονικά βιβλία</a:t>
            </a:r>
            <a:r>
              <a:rPr lang="en-US" altLang="el-GR" sz="2800" dirty="0"/>
              <a:t> (</a:t>
            </a:r>
            <a:r>
              <a:rPr lang="el-GR" altLang="el-GR" sz="2800" dirty="0"/>
              <a:t>μαθητή και δασκάλου</a:t>
            </a:r>
            <a:r>
              <a:rPr lang="el-GR" altLang="el-GR" sz="2800" dirty="0" smtClean="0"/>
              <a:t>).</a:t>
            </a:r>
            <a:endParaRPr lang="el-GR" altLang="el-GR" sz="2800" dirty="0"/>
          </a:p>
          <a:p>
            <a:pPr fontAlgn="base">
              <a:spcBef>
                <a:spcPts val="0"/>
              </a:spcBef>
              <a:spcAft>
                <a:spcPts val="1000"/>
              </a:spcAft>
              <a:buClr>
                <a:srgbClr val="9900CC"/>
              </a:buClr>
              <a:buSzPct val="120000"/>
              <a:buFont typeface="Wingdings" panose="05000000000000000000" pitchFamily="2" charset="2"/>
              <a:buChar char="§"/>
            </a:pPr>
            <a:r>
              <a:rPr lang="el-GR" altLang="el-GR" sz="2800" dirty="0"/>
              <a:t>Ηλεκτρονικές ασκήσεις πολλαπλών επιλογών (με Λ</a:t>
            </a:r>
            <a:r>
              <a:rPr lang="el-GR" altLang="el-GR" sz="2800" dirty="0" smtClean="0"/>
              <a:t>ογισμικό).</a:t>
            </a:r>
            <a:endParaRPr lang="el-GR" altLang="el-GR" sz="2800" dirty="0"/>
          </a:p>
          <a:p>
            <a:pPr fontAlgn="base">
              <a:spcBef>
                <a:spcPts val="0"/>
              </a:spcBef>
              <a:spcAft>
                <a:spcPts val="1000"/>
              </a:spcAft>
              <a:buClr>
                <a:srgbClr val="9900CC"/>
              </a:buClr>
              <a:buSzPct val="120000"/>
              <a:buFont typeface="Wingdings" panose="05000000000000000000" pitchFamily="2" charset="2"/>
              <a:buChar char="§"/>
            </a:pPr>
            <a:r>
              <a:rPr lang="el-GR" altLang="el-GR" sz="2800" dirty="0"/>
              <a:t>Δραστηριότητες που περιγράφονται με εικόνες και </a:t>
            </a:r>
            <a:r>
              <a:rPr lang="en-US" altLang="el-GR" sz="2800" dirty="0" smtClean="0"/>
              <a:t>video</a:t>
            </a:r>
            <a:r>
              <a:rPr lang="el-GR" altLang="el-GR" sz="2800" dirty="0" smtClean="0"/>
              <a:t>.</a:t>
            </a:r>
            <a:endParaRPr lang="el-GR" altLang="el-GR" sz="2800" dirty="0"/>
          </a:p>
          <a:p>
            <a:pPr fontAlgn="base">
              <a:spcBef>
                <a:spcPts val="0"/>
              </a:spcBef>
              <a:spcAft>
                <a:spcPts val="1000"/>
              </a:spcAft>
              <a:buClr>
                <a:srgbClr val="9900CC"/>
              </a:buClr>
              <a:buSzPct val="120000"/>
              <a:buFont typeface="Wingdings" panose="05000000000000000000" pitchFamily="2" charset="2"/>
              <a:buChar char="§"/>
            </a:pPr>
            <a:r>
              <a:rPr lang="el-GR" altLang="el-GR" sz="2800" dirty="0"/>
              <a:t>Ηλεκτρονικά </a:t>
            </a:r>
            <a:r>
              <a:rPr lang="el-GR" altLang="el-GR" sz="2800" dirty="0" smtClean="0"/>
              <a:t>εμπορικά </a:t>
            </a:r>
            <a:r>
              <a:rPr lang="el-GR" altLang="el-GR" sz="2800" dirty="0"/>
              <a:t>βοηθήματα (κυρίως ασκήσεων και </a:t>
            </a:r>
            <a:r>
              <a:rPr lang="el-GR" altLang="el-GR" sz="2800" dirty="0" smtClean="0"/>
              <a:t>δραστηριοτήτων).</a:t>
            </a:r>
            <a:endParaRPr lang="el-GR" altLang="el-GR" sz="2800" dirty="0"/>
          </a:p>
          <a:p>
            <a:pPr fontAlgn="base">
              <a:spcBef>
                <a:spcPts val="0"/>
              </a:spcBef>
              <a:spcAft>
                <a:spcPct val="0"/>
              </a:spcAft>
              <a:buClr>
                <a:srgbClr val="9900CC"/>
              </a:buClr>
              <a:buSzPct val="120000"/>
              <a:buFont typeface="Wingdings" panose="05000000000000000000" pitchFamily="2" charset="2"/>
              <a:buChar char="§"/>
            </a:pPr>
            <a:r>
              <a:rPr lang="el-GR" altLang="el-GR" sz="2800" dirty="0"/>
              <a:t>Έτοιμο εμπορικό εποπτικό </a:t>
            </a:r>
            <a:r>
              <a:rPr lang="el-GR" altLang="el-GR" sz="2800" dirty="0" smtClean="0"/>
              <a:t>υλικό ή δημιουργημένο, </a:t>
            </a:r>
            <a:r>
              <a:rPr lang="el-GR" altLang="el-GR" sz="2800" dirty="0"/>
              <a:t>από φορείς της </a:t>
            </a:r>
            <a:r>
              <a:rPr lang="el-GR" altLang="el-GR" sz="2800" dirty="0" smtClean="0"/>
              <a:t>Εκπαίδευσης</a:t>
            </a:r>
            <a:r>
              <a:rPr lang="el-GR" altLang="el-GR" sz="2800" dirty="0"/>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Ηλεκτρονικό Εκπαιδευτικό Υλικό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3311795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a:tabLst>
                <a:tab pos="5381625" algn="l"/>
              </a:tabLst>
            </a:pPr>
            <a:r>
              <a:rPr lang="el-GR" altLang="el-GR" b="1" dirty="0" smtClean="0"/>
              <a:t>Ηλεκτρονικό Εκπαιδευτικό υλικό που δημιουργεί ο δάσκαλος</a:t>
            </a:r>
            <a:endParaRPr lang="el-GR" b="1" dirty="0"/>
          </a:p>
        </p:txBody>
      </p:sp>
      <p:sp>
        <p:nvSpPr>
          <p:cNvPr id="3" name="Θέση περιεχομένου 1"/>
          <p:cNvSpPr>
            <a:spLocks noGrp="1"/>
          </p:cNvSpPr>
          <p:nvPr>
            <p:ph idx="1"/>
          </p:nvPr>
        </p:nvSpPr>
        <p:spPr/>
        <p:txBody>
          <a:bodyPr>
            <a:normAutofit/>
          </a:bodyPr>
          <a:lstStyle/>
          <a:p>
            <a:pPr lvl="0" fontAlgn="base">
              <a:spcBef>
                <a:spcPct val="0"/>
              </a:spcBef>
              <a:spcAft>
                <a:spcPts val="600"/>
              </a:spcAft>
              <a:buClr>
                <a:srgbClr val="9900CC"/>
              </a:buClr>
              <a:buSzPct val="120000"/>
              <a:buFont typeface="Wingdings" panose="05000000000000000000" pitchFamily="2" charset="2"/>
              <a:buChar char="§"/>
            </a:pPr>
            <a:r>
              <a:rPr lang="el-GR" altLang="el-GR" sz="2800" dirty="0" smtClean="0"/>
              <a:t>Υλικό </a:t>
            </a:r>
            <a:r>
              <a:rPr lang="el-GR" altLang="el-GR" sz="2800" dirty="0"/>
              <a:t>που δημιουργείται με πληροφορίες που αντλούνται από το </a:t>
            </a:r>
            <a:r>
              <a:rPr lang="el-GR" altLang="el-GR" sz="2800" dirty="0" smtClean="0"/>
              <a:t>Διαδίκτυο.</a:t>
            </a:r>
            <a:endParaRPr lang="el-GR" altLang="el-GR" sz="2800" dirty="0"/>
          </a:p>
          <a:p>
            <a:pPr lvl="0" fontAlgn="base">
              <a:spcBef>
                <a:spcPct val="0"/>
              </a:spcBef>
              <a:spcAft>
                <a:spcPts val="600"/>
              </a:spcAft>
              <a:buClr>
                <a:srgbClr val="9900CC"/>
              </a:buClr>
              <a:buSzPct val="120000"/>
              <a:buFont typeface="Wingdings" panose="05000000000000000000" pitchFamily="2" charset="2"/>
              <a:buChar char="§"/>
            </a:pPr>
            <a:r>
              <a:rPr lang="el-GR" altLang="el-GR" sz="2800" dirty="0"/>
              <a:t>Υλικό που δημιουργείται από πληροφορίες που αντλούνται από Ηλεκτρονικές διαδικτυακές βιβλιοθήκες (</a:t>
            </a:r>
            <a:r>
              <a:rPr lang="en-US" altLang="el-GR" sz="2800" dirty="0"/>
              <a:t>Wikipedia, </a:t>
            </a:r>
            <a:r>
              <a:rPr lang="el-GR" altLang="el-GR" sz="2800" dirty="0"/>
              <a:t>εμπορικές</a:t>
            </a:r>
            <a:r>
              <a:rPr lang="el-GR" altLang="el-GR" sz="2800" dirty="0" smtClean="0"/>
              <a:t>).</a:t>
            </a:r>
            <a:endParaRPr lang="el-GR" altLang="el-GR" sz="2800" dirty="0"/>
          </a:p>
          <a:p>
            <a:pPr lvl="0" fontAlgn="base">
              <a:spcBef>
                <a:spcPct val="0"/>
              </a:spcBef>
              <a:spcAft>
                <a:spcPts val="600"/>
              </a:spcAft>
              <a:buClr>
                <a:srgbClr val="9900CC"/>
              </a:buClr>
              <a:buSzPct val="120000"/>
              <a:buFont typeface="Wingdings" panose="05000000000000000000" pitchFamily="2" charset="2"/>
              <a:buChar char="§"/>
            </a:pPr>
            <a:r>
              <a:rPr lang="el-GR" altLang="el-GR" sz="2800" dirty="0"/>
              <a:t>Ηλεκτρονικά Έντυπα και ασκήσεις που ετοιμάζει ο </a:t>
            </a:r>
            <a:r>
              <a:rPr lang="el-GR" altLang="el-GR" sz="2800" dirty="0" smtClean="0"/>
              <a:t>δάσκαλος.</a:t>
            </a:r>
            <a:endParaRPr lang="el-GR" altLang="el-GR" sz="2800" dirty="0"/>
          </a:p>
          <a:p>
            <a:pPr lvl="0" fontAlgn="base">
              <a:spcBef>
                <a:spcPct val="0"/>
              </a:spcBef>
              <a:spcAft>
                <a:spcPts val="600"/>
              </a:spcAft>
              <a:buClr>
                <a:srgbClr val="9900CC"/>
              </a:buClr>
              <a:buSzPct val="120000"/>
              <a:buFont typeface="Wingdings" panose="05000000000000000000" pitchFamily="2" charset="2"/>
              <a:buChar char="§"/>
            </a:pPr>
            <a:r>
              <a:rPr lang="el-GR" altLang="el-GR" sz="2800" dirty="0"/>
              <a:t>Δημιουργία εποπτικού </a:t>
            </a:r>
            <a:r>
              <a:rPr lang="el-GR" altLang="el-GR" sz="2800" dirty="0" smtClean="0"/>
              <a:t>υλικού.</a:t>
            </a:r>
            <a:endParaRPr lang="el-GR" altLang="el-GR" sz="2800" dirty="0"/>
          </a:p>
          <a:p>
            <a:pPr lvl="0" fontAlgn="base">
              <a:lnSpc>
                <a:spcPct val="110000"/>
              </a:lnSpc>
              <a:spcBef>
                <a:spcPct val="0"/>
              </a:spcBef>
              <a:spcAft>
                <a:spcPct val="0"/>
              </a:spcAft>
              <a:buFont typeface="Wingdings" panose="05000000000000000000" pitchFamily="2" charset="2"/>
              <a:buChar char="Ø"/>
            </a:pPr>
            <a:r>
              <a:rPr lang="el-GR" altLang="el-GR" sz="2000" dirty="0"/>
              <a:t>Για το </a:t>
            </a:r>
            <a:r>
              <a:rPr lang="el-GR" altLang="el-GR" sz="2000" dirty="0" smtClean="0"/>
              <a:t>Εκπαιδευτικό </a:t>
            </a:r>
            <a:r>
              <a:rPr lang="el-GR" altLang="el-GR" sz="2000" dirty="0"/>
              <a:t>υλικό που δημιουργεί ο </a:t>
            </a:r>
            <a:r>
              <a:rPr lang="el-GR" altLang="el-GR" sz="2000" dirty="0" smtClean="0"/>
              <a:t>δάσκαλος</a:t>
            </a:r>
            <a:r>
              <a:rPr lang="en-US" altLang="el-GR" sz="2000" dirty="0" smtClean="0"/>
              <a:t>,</a:t>
            </a:r>
            <a:r>
              <a:rPr lang="el-GR" altLang="el-GR" sz="2000" dirty="0" smtClean="0"/>
              <a:t> </a:t>
            </a:r>
            <a:r>
              <a:rPr lang="el-GR" altLang="el-GR" sz="2000" dirty="0"/>
              <a:t>χρησιμοποιεί τα </a:t>
            </a:r>
            <a:r>
              <a:rPr lang="el-GR" altLang="el-GR" sz="2000" dirty="0">
                <a:solidFill>
                  <a:srgbClr val="C00000"/>
                </a:solidFill>
              </a:rPr>
              <a:t>Βασικά Γενικά Εργαλεία </a:t>
            </a:r>
            <a:r>
              <a:rPr lang="el-GR" altLang="el-GR" sz="2000" dirty="0" smtClean="0">
                <a:solidFill>
                  <a:srgbClr val="C00000"/>
                </a:solidFill>
              </a:rPr>
              <a:t>Λογισμικού</a:t>
            </a:r>
            <a:r>
              <a:rPr lang="en-US" altLang="el-GR" sz="2000" dirty="0" smtClean="0"/>
              <a:t>,</a:t>
            </a:r>
            <a:r>
              <a:rPr lang="el-GR" altLang="el-GR" sz="2000" dirty="0" smtClean="0">
                <a:solidFill>
                  <a:srgbClr val="C00000"/>
                </a:solidFill>
              </a:rPr>
              <a:t> </a:t>
            </a:r>
            <a:r>
              <a:rPr lang="el-GR" altLang="el-GR" sz="2000" dirty="0"/>
              <a:t>ή Ειδικό Ε</a:t>
            </a:r>
            <a:r>
              <a:rPr lang="el-GR" altLang="el-GR" sz="2000" dirty="0" smtClean="0"/>
              <a:t>κπαιδευτικό Λογισμικό</a:t>
            </a:r>
            <a:r>
              <a:rPr lang="en-US" altLang="el-GR" sz="2000" dirty="0" smtClean="0"/>
              <a:t>.</a:t>
            </a:r>
            <a:endParaRPr lang="el-GR" altLang="el-GR" sz="2000" dirty="0"/>
          </a:p>
          <a:p>
            <a:pPr marL="0" indent="0">
              <a:buNone/>
            </a:pPr>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Ηλεκτρονικό Εκπαιδευτικό Υλικό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12</a:t>
            </a:fld>
            <a:endParaRPr lang="el-GR" sz="1400" dirty="0">
              <a:solidFill>
                <a:schemeClr val="tx1"/>
              </a:solidFill>
            </a:endParaRPr>
          </a:p>
        </p:txBody>
      </p:sp>
    </p:spTree>
    <p:extLst>
      <p:ext uri="{BB962C8B-B14F-4D97-AF65-F5344CB8AC3E}">
        <p14:creationId xmlns:p14="http://schemas.microsoft.com/office/powerpoint/2010/main" val="596737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Βασικά γενικά εργαλεία Λογισμικού</a:t>
            </a:r>
            <a:endParaRPr lang="el-GR" b="1" dirty="0"/>
          </a:p>
        </p:txBody>
      </p:sp>
      <p:sp>
        <p:nvSpPr>
          <p:cNvPr id="6" name="Θέση περιεχομένου 1"/>
          <p:cNvSpPr>
            <a:spLocks noGrp="1"/>
          </p:cNvSpPr>
          <p:nvPr>
            <p:ph sz="half" idx="1"/>
          </p:nvPr>
        </p:nvSpPr>
        <p:spPr/>
        <p:txBody>
          <a:bodyPr>
            <a:normAutofit/>
          </a:bodyPr>
          <a:lstStyle/>
          <a:p>
            <a:pPr lvl="0" fontAlgn="base">
              <a:lnSpc>
                <a:spcPct val="90000"/>
              </a:lnSpc>
              <a:spcBef>
                <a:spcPct val="0"/>
              </a:spcBef>
              <a:spcAft>
                <a:spcPts val="300"/>
              </a:spcAft>
              <a:buClr>
                <a:srgbClr val="9900CC"/>
              </a:buClr>
              <a:buSzPct val="120000"/>
              <a:buFont typeface="Wingdings" panose="05000000000000000000" pitchFamily="2" charset="2"/>
              <a:buChar char="§"/>
            </a:pPr>
            <a:r>
              <a:rPr lang="el-GR" altLang="el-GR" sz="2400" dirty="0">
                <a:solidFill>
                  <a:srgbClr val="C00000"/>
                </a:solidFill>
              </a:rPr>
              <a:t>Λογισμικό </a:t>
            </a:r>
            <a:r>
              <a:rPr lang="el-GR" altLang="el-GR" sz="2400" dirty="0" smtClean="0">
                <a:solidFill>
                  <a:srgbClr val="C00000"/>
                </a:solidFill>
              </a:rPr>
              <a:t>γραφείου</a:t>
            </a:r>
            <a:r>
              <a:rPr lang="el-GR" altLang="el-GR" sz="2400" dirty="0" smtClean="0"/>
              <a:t>:</a:t>
            </a:r>
          </a:p>
          <a:p>
            <a:pPr marL="45720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1.  </a:t>
            </a:r>
            <a:r>
              <a:rPr lang="el-GR" altLang="el-GR" sz="2000" dirty="0" smtClean="0"/>
              <a:t>Λογισμικό επεξεργασίας </a:t>
            </a:r>
          </a:p>
          <a:p>
            <a:pPr marL="857250" lvl="2" indent="0" fontAlgn="base">
              <a:lnSpc>
                <a:spcPct val="90000"/>
              </a:lnSpc>
              <a:spcBef>
                <a:spcPct val="0"/>
              </a:spcBef>
              <a:spcAft>
                <a:spcPct val="0"/>
              </a:spcAft>
              <a:buClr>
                <a:srgbClr val="FF0066"/>
              </a:buClr>
              <a:buSzPct val="120000"/>
              <a:buNone/>
            </a:pPr>
            <a:r>
              <a:rPr lang="el-GR" altLang="el-GR" dirty="0" smtClean="0"/>
              <a:t>κειμένου.</a:t>
            </a:r>
          </a:p>
          <a:p>
            <a:pPr marL="45720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2.  </a:t>
            </a:r>
            <a:r>
              <a:rPr lang="el-GR" altLang="el-GR" sz="2000" dirty="0" smtClean="0"/>
              <a:t>Λογισμικό υπολογιστικών </a:t>
            </a:r>
          </a:p>
          <a:p>
            <a:pPr marL="857250" lvl="2" indent="0" fontAlgn="base">
              <a:lnSpc>
                <a:spcPct val="90000"/>
              </a:lnSpc>
              <a:spcBef>
                <a:spcPct val="0"/>
              </a:spcBef>
              <a:spcAft>
                <a:spcPct val="0"/>
              </a:spcAft>
              <a:buClr>
                <a:srgbClr val="FF0066"/>
              </a:buClr>
              <a:buSzPct val="120000"/>
              <a:buNone/>
            </a:pPr>
            <a:r>
              <a:rPr lang="el-GR" altLang="el-GR" dirty="0" smtClean="0"/>
              <a:t>φύλλων.</a:t>
            </a:r>
          </a:p>
          <a:p>
            <a:pPr marL="457200" lvl="1" indent="0" fontAlgn="base">
              <a:lnSpc>
                <a:spcPct val="90000"/>
              </a:lnSpc>
              <a:spcBef>
                <a:spcPct val="0"/>
              </a:spcBef>
              <a:spcAft>
                <a:spcPts val="1000"/>
              </a:spcAft>
              <a:buClr>
                <a:srgbClr val="FF0066"/>
              </a:buClr>
              <a:buSzPct val="120000"/>
              <a:buNone/>
            </a:pPr>
            <a:r>
              <a:rPr lang="el-GR" altLang="el-GR" sz="2000" b="1" dirty="0" smtClean="0">
                <a:solidFill>
                  <a:srgbClr val="FF0066"/>
                </a:solidFill>
              </a:rPr>
              <a:t>3.  </a:t>
            </a:r>
            <a:r>
              <a:rPr lang="el-GR" altLang="el-GR" sz="2000" dirty="0" smtClean="0"/>
              <a:t>Λογισμικό παρουσιάσεων.</a:t>
            </a:r>
            <a:endParaRPr lang="el-GR" altLang="el-GR" sz="2000" dirty="0"/>
          </a:p>
          <a:p>
            <a:pPr lvl="0" fontAlgn="base">
              <a:lnSpc>
                <a:spcPct val="90000"/>
              </a:lnSpc>
              <a:spcBef>
                <a:spcPct val="0"/>
              </a:spcBef>
              <a:spcAft>
                <a:spcPts val="300"/>
              </a:spcAft>
              <a:buClr>
                <a:srgbClr val="9900CC"/>
              </a:buClr>
              <a:buSzPct val="120000"/>
              <a:buFont typeface="Wingdings" panose="05000000000000000000" pitchFamily="2" charset="2"/>
              <a:buChar char="§"/>
            </a:pPr>
            <a:r>
              <a:rPr lang="el-GR" altLang="el-GR" sz="2400" dirty="0">
                <a:solidFill>
                  <a:srgbClr val="C00000"/>
                </a:solidFill>
              </a:rPr>
              <a:t>Λογισμικό δ</a:t>
            </a:r>
            <a:r>
              <a:rPr lang="el-GR" altLang="el-GR" sz="2400" dirty="0" smtClean="0">
                <a:solidFill>
                  <a:srgbClr val="C00000"/>
                </a:solidFill>
              </a:rPr>
              <a:t>ιαδικτύου</a:t>
            </a:r>
            <a:r>
              <a:rPr lang="el-GR" altLang="el-GR" sz="2400" dirty="0" smtClean="0"/>
              <a:t>:</a:t>
            </a:r>
          </a:p>
          <a:p>
            <a:pPr marL="45720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1.  </a:t>
            </a:r>
            <a:r>
              <a:rPr lang="el-GR" altLang="el-GR" sz="2000" dirty="0" smtClean="0"/>
              <a:t>Διαχείρισης ηλεκτρονικού </a:t>
            </a:r>
          </a:p>
          <a:p>
            <a:pPr marL="857250" lvl="2" indent="0" fontAlgn="base">
              <a:lnSpc>
                <a:spcPct val="90000"/>
              </a:lnSpc>
              <a:spcBef>
                <a:spcPct val="0"/>
              </a:spcBef>
              <a:spcAft>
                <a:spcPct val="0"/>
              </a:spcAft>
              <a:buClr>
                <a:srgbClr val="FF0066"/>
              </a:buClr>
              <a:buSzPct val="120000"/>
              <a:buNone/>
            </a:pPr>
            <a:r>
              <a:rPr lang="el-GR" altLang="el-GR" dirty="0" smtClean="0"/>
              <a:t>ταχυδρομείου.</a:t>
            </a:r>
          </a:p>
          <a:p>
            <a:pPr marL="45720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2.  </a:t>
            </a:r>
            <a:r>
              <a:rPr lang="el-GR" altLang="el-GR" sz="2000" dirty="0" smtClean="0"/>
              <a:t>Εργαλεία </a:t>
            </a:r>
            <a:r>
              <a:rPr lang="en-US" altLang="el-GR" sz="2000" dirty="0"/>
              <a:t>messengers </a:t>
            </a:r>
            <a:r>
              <a:rPr lang="el-GR" altLang="el-GR" sz="2000" dirty="0"/>
              <a:t>και </a:t>
            </a:r>
            <a:endParaRPr lang="el-GR" altLang="el-GR" sz="2000" dirty="0" smtClean="0"/>
          </a:p>
          <a:p>
            <a:pPr marL="857250" lvl="2" indent="0" fontAlgn="base">
              <a:lnSpc>
                <a:spcPct val="90000"/>
              </a:lnSpc>
              <a:spcBef>
                <a:spcPct val="0"/>
              </a:spcBef>
              <a:spcAft>
                <a:spcPct val="0"/>
              </a:spcAft>
              <a:buClr>
                <a:srgbClr val="FF0066"/>
              </a:buClr>
              <a:buSzPct val="120000"/>
              <a:buNone/>
            </a:pPr>
            <a:r>
              <a:rPr lang="el-GR" altLang="el-GR" dirty="0"/>
              <a:t>ε</a:t>
            </a:r>
            <a:r>
              <a:rPr lang="el-GR" altLang="el-GR" dirty="0" smtClean="0"/>
              <a:t>πικοινωνίας.</a:t>
            </a:r>
          </a:p>
          <a:p>
            <a:pPr marL="45720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3.  </a:t>
            </a:r>
            <a:r>
              <a:rPr lang="el-GR" altLang="el-GR" sz="2000" dirty="0" smtClean="0"/>
              <a:t>Συμπίεσης - </a:t>
            </a:r>
            <a:r>
              <a:rPr lang="el-GR" altLang="el-GR" sz="2000" dirty="0" err="1" smtClean="0"/>
              <a:t>αποσυμπίεσης</a:t>
            </a:r>
            <a:r>
              <a:rPr lang="el-GR" altLang="el-GR" sz="2000" dirty="0" smtClean="0"/>
              <a:t>.</a:t>
            </a:r>
          </a:p>
          <a:p>
            <a:pPr marL="45720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4.  </a:t>
            </a:r>
            <a:r>
              <a:rPr lang="el-GR" altLang="el-GR" sz="2000" dirty="0" smtClean="0"/>
              <a:t>Εργαλεία </a:t>
            </a:r>
            <a:r>
              <a:rPr lang="en-US" altLang="el-GR" sz="2000" dirty="0"/>
              <a:t>pear to pear </a:t>
            </a:r>
            <a:endParaRPr lang="el-GR" altLang="el-GR" sz="2000" dirty="0" smtClean="0"/>
          </a:p>
          <a:p>
            <a:pPr marL="857250" lvl="2" indent="0" fontAlgn="base">
              <a:lnSpc>
                <a:spcPct val="90000"/>
              </a:lnSpc>
              <a:spcBef>
                <a:spcPct val="0"/>
              </a:spcBef>
              <a:spcAft>
                <a:spcPct val="0"/>
              </a:spcAft>
              <a:buClr>
                <a:srgbClr val="FF0066"/>
              </a:buClr>
              <a:buSzPct val="120000"/>
              <a:buNone/>
            </a:pPr>
            <a:r>
              <a:rPr lang="el-GR" altLang="el-GR" dirty="0" smtClean="0"/>
              <a:t>επικοινωνίας.</a:t>
            </a:r>
          </a:p>
          <a:p>
            <a:pPr marL="45720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5.  </a:t>
            </a:r>
            <a:r>
              <a:rPr lang="el-GR" altLang="el-GR" sz="2000" dirty="0" smtClean="0"/>
              <a:t>Εργαλεία </a:t>
            </a:r>
            <a:r>
              <a:rPr lang="en-US" altLang="el-GR" sz="2000" dirty="0"/>
              <a:t>d</a:t>
            </a:r>
            <a:r>
              <a:rPr lang="en-US" altLang="el-GR" sz="2000" dirty="0" smtClean="0"/>
              <a:t>ownload video</a:t>
            </a:r>
            <a:r>
              <a:rPr lang="el-GR" altLang="el-GR" sz="2000" dirty="0" smtClean="0"/>
              <a:t>.</a:t>
            </a:r>
            <a:endParaRPr lang="el-GR" altLang="el-GR" sz="2000" dirty="0"/>
          </a:p>
          <a:p>
            <a:endParaRPr lang="el-GR" dirty="0"/>
          </a:p>
        </p:txBody>
      </p:sp>
      <p:sp>
        <p:nvSpPr>
          <p:cNvPr id="7" name="Θέση περιεχομένου 2"/>
          <p:cNvSpPr>
            <a:spLocks noGrp="1"/>
          </p:cNvSpPr>
          <p:nvPr>
            <p:ph sz="half" idx="2"/>
          </p:nvPr>
        </p:nvSpPr>
        <p:spPr>
          <a:xfrm>
            <a:off x="4648200" y="1600200"/>
            <a:ext cx="4100264" cy="4525963"/>
          </a:xfrm>
        </p:spPr>
        <p:txBody>
          <a:bodyPr>
            <a:normAutofit/>
          </a:bodyPr>
          <a:lstStyle/>
          <a:p>
            <a:pPr lvl="0" fontAlgn="base">
              <a:lnSpc>
                <a:spcPct val="90000"/>
              </a:lnSpc>
              <a:spcBef>
                <a:spcPct val="0"/>
              </a:spcBef>
              <a:spcAft>
                <a:spcPts val="600"/>
              </a:spcAft>
              <a:buClr>
                <a:srgbClr val="9900CC"/>
              </a:buClr>
              <a:buSzPct val="120000"/>
              <a:buFont typeface="Wingdings" panose="05000000000000000000" pitchFamily="2" charset="2"/>
              <a:buChar char="§"/>
            </a:pPr>
            <a:r>
              <a:rPr lang="el-GR" altLang="el-GR" sz="2400" dirty="0">
                <a:solidFill>
                  <a:srgbClr val="C00000"/>
                </a:solidFill>
              </a:rPr>
              <a:t>Λογισμικό </a:t>
            </a:r>
            <a:r>
              <a:rPr lang="el-GR" altLang="el-GR" sz="2400" dirty="0" smtClean="0">
                <a:solidFill>
                  <a:srgbClr val="C00000"/>
                </a:solidFill>
              </a:rPr>
              <a:t>σχεδίων </a:t>
            </a:r>
            <a:r>
              <a:rPr lang="el-GR" altLang="el-GR" sz="2400" dirty="0">
                <a:solidFill>
                  <a:srgbClr val="C00000"/>
                </a:solidFill>
              </a:rPr>
              <a:t>και ζ</a:t>
            </a:r>
            <a:r>
              <a:rPr lang="el-GR" altLang="el-GR" sz="2400" dirty="0" smtClean="0">
                <a:solidFill>
                  <a:srgbClr val="C00000"/>
                </a:solidFill>
              </a:rPr>
              <a:t>ωγραφικής</a:t>
            </a:r>
            <a:r>
              <a:rPr lang="el-GR" altLang="el-GR" sz="2400" dirty="0" smtClean="0"/>
              <a:t>:</a:t>
            </a:r>
            <a:endParaRPr lang="el-GR" altLang="el-GR" sz="2400" dirty="0"/>
          </a:p>
          <a:p>
            <a:pPr marL="45855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1.  </a:t>
            </a:r>
            <a:r>
              <a:rPr lang="el-GR" altLang="el-GR" sz="2000" dirty="0" smtClean="0"/>
              <a:t>Λογισμικό ζωγραφικής </a:t>
            </a:r>
            <a:r>
              <a:rPr lang="el-GR" altLang="el-GR" sz="2000" dirty="0"/>
              <a:t>και </a:t>
            </a:r>
            <a:endParaRPr lang="el-GR" altLang="el-GR" sz="2000" dirty="0" smtClean="0"/>
          </a:p>
          <a:p>
            <a:pPr marL="858600" lvl="2" indent="0" fontAlgn="base">
              <a:lnSpc>
                <a:spcPct val="90000"/>
              </a:lnSpc>
              <a:spcBef>
                <a:spcPct val="0"/>
              </a:spcBef>
              <a:spcAft>
                <a:spcPct val="0"/>
              </a:spcAft>
              <a:buClr>
                <a:srgbClr val="FF0066"/>
              </a:buClr>
              <a:buSzPct val="120000"/>
              <a:buNone/>
            </a:pPr>
            <a:r>
              <a:rPr lang="el-GR" altLang="el-GR" dirty="0" smtClean="0"/>
              <a:t>επεξεργασίας φωτογραφιών.</a:t>
            </a:r>
            <a:endParaRPr lang="el-GR" altLang="el-GR" dirty="0"/>
          </a:p>
          <a:p>
            <a:pPr marL="45855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2.  </a:t>
            </a:r>
            <a:r>
              <a:rPr lang="el-GR" altLang="el-GR" sz="2000" dirty="0" smtClean="0"/>
              <a:t>Λογισμικό γραφιστικής </a:t>
            </a:r>
          </a:p>
          <a:p>
            <a:pPr marL="858600" lvl="2" indent="0" fontAlgn="base">
              <a:lnSpc>
                <a:spcPct val="90000"/>
              </a:lnSpc>
              <a:spcBef>
                <a:spcPct val="0"/>
              </a:spcBef>
              <a:spcAft>
                <a:spcPct val="0"/>
              </a:spcAft>
              <a:buClr>
                <a:srgbClr val="FF0066"/>
              </a:buClr>
              <a:buSzPct val="120000"/>
              <a:buNone/>
            </a:pPr>
            <a:r>
              <a:rPr lang="el-GR" altLang="el-GR" dirty="0" smtClean="0"/>
              <a:t>σχεδίασης.</a:t>
            </a:r>
            <a:endParaRPr lang="el-GR" altLang="el-GR" dirty="0"/>
          </a:p>
          <a:p>
            <a:pPr marL="45855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3.  </a:t>
            </a:r>
            <a:r>
              <a:rPr lang="el-GR" altLang="el-GR" sz="2000" dirty="0" smtClean="0"/>
              <a:t>Λογισμικό γραμμικού </a:t>
            </a:r>
            <a:r>
              <a:rPr lang="el-GR" altLang="el-GR" sz="2000" dirty="0"/>
              <a:t>και </a:t>
            </a:r>
            <a:endParaRPr lang="el-GR" altLang="el-GR" sz="2000" dirty="0" smtClean="0"/>
          </a:p>
          <a:p>
            <a:pPr marL="858600" lvl="2" indent="0" fontAlgn="base">
              <a:lnSpc>
                <a:spcPct val="90000"/>
              </a:lnSpc>
              <a:spcBef>
                <a:spcPct val="0"/>
              </a:spcBef>
              <a:spcAft>
                <a:spcPct val="0"/>
              </a:spcAft>
              <a:buClr>
                <a:srgbClr val="FF0066"/>
              </a:buClr>
              <a:buSzPct val="120000"/>
              <a:buNone/>
            </a:pPr>
            <a:r>
              <a:rPr lang="el-GR" altLang="el-GR" dirty="0" smtClean="0"/>
              <a:t>γεωμετρικού </a:t>
            </a:r>
            <a:r>
              <a:rPr lang="el-GR" altLang="el-GR" dirty="0"/>
              <a:t>σ</a:t>
            </a:r>
            <a:r>
              <a:rPr lang="el-GR" altLang="el-GR" dirty="0" smtClean="0"/>
              <a:t>χεδίου.</a:t>
            </a:r>
            <a:endParaRPr lang="el-GR" altLang="el-GR" dirty="0"/>
          </a:p>
          <a:p>
            <a:pPr marL="458550" lvl="1" indent="0" fontAlgn="base">
              <a:lnSpc>
                <a:spcPct val="90000"/>
              </a:lnSpc>
              <a:spcBef>
                <a:spcPct val="0"/>
              </a:spcBef>
              <a:spcAft>
                <a:spcPct val="0"/>
              </a:spcAft>
              <a:buClr>
                <a:srgbClr val="FF0066"/>
              </a:buClr>
              <a:buSzPct val="120000"/>
              <a:buNone/>
            </a:pPr>
            <a:r>
              <a:rPr lang="el-GR" altLang="el-GR" sz="2000" b="1" dirty="0" smtClean="0">
                <a:solidFill>
                  <a:srgbClr val="FF0066"/>
                </a:solidFill>
              </a:rPr>
              <a:t>4.  </a:t>
            </a:r>
            <a:r>
              <a:rPr lang="el-GR" altLang="el-GR" sz="2000" dirty="0" smtClean="0"/>
              <a:t>Λογισμικό </a:t>
            </a:r>
            <a:r>
              <a:rPr lang="el-GR" altLang="el-GR" sz="2000" dirty="0"/>
              <a:t>δημιουργίας </a:t>
            </a:r>
            <a:endParaRPr lang="el-GR" altLang="el-GR" sz="2000" dirty="0" smtClean="0"/>
          </a:p>
          <a:p>
            <a:pPr marL="858600" lvl="2" indent="0" fontAlgn="base">
              <a:lnSpc>
                <a:spcPct val="90000"/>
              </a:lnSpc>
              <a:spcBef>
                <a:spcPct val="0"/>
              </a:spcBef>
              <a:spcAft>
                <a:spcPct val="0"/>
              </a:spcAft>
              <a:buClr>
                <a:srgbClr val="FF0066"/>
              </a:buClr>
              <a:buSzPct val="120000"/>
              <a:buNone/>
            </a:pPr>
            <a:r>
              <a:rPr lang="el-GR" altLang="el-GR" dirty="0" smtClean="0"/>
              <a:t>διαγραμμάτων.</a:t>
            </a:r>
          </a:p>
          <a:p>
            <a:pPr marL="458550" lvl="1" indent="0" fontAlgn="base">
              <a:lnSpc>
                <a:spcPct val="90000"/>
              </a:lnSpc>
              <a:spcBef>
                <a:spcPct val="0"/>
              </a:spcBef>
              <a:buClr>
                <a:srgbClr val="FF0066"/>
              </a:buClr>
              <a:buSzPct val="120000"/>
              <a:buNone/>
            </a:pPr>
            <a:r>
              <a:rPr lang="el-GR" altLang="el-GR" sz="2000" b="1" dirty="0" smtClean="0">
                <a:solidFill>
                  <a:srgbClr val="FF0066"/>
                </a:solidFill>
              </a:rPr>
              <a:t>5.  </a:t>
            </a:r>
            <a:r>
              <a:rPr lang="el-GR" altLang="el-GR" sz="2000" dirty="0" smtClean="0"/>
              <a:t>Λογισμικό τρισδιάστατων </a:t>
            </a:r>
          </a:p>
          <a:p>
            <a:pPr marL="858600" lvl="2" indent="0" fontAlgn="base">
              <a:lnSpc>
                <a:spcPct val="90000"/>
              </a:lnSpc>
              <a:spcBef>
                <a:spcPct val="0"/>
              </a:spcBef>
              <a:spcAft>
                <a:spcPts val="600"/>
              </a:spcAft>
              <a:buClr>
                <a:srgbClr val="FF0066"/>
              </a:buClr>
              <a:buSzPct val="120000"/>
              <a:buNone/>
            </a:pPr>
            <a:r>
              <a:rPr lang="el-GR" altLang="el-GR" dirty="0" smtClean="0"/>
              <a:t>απεικονίσεων.</a:t>
            </a:r>
            <a:endParaRPr lang="en-US" altLang="el-GR" dirty="0"/>
          </a:p>
          <a:p>
            <a:pPr lvl="0" fontAlgn="base">
              <a:lnSpc>
                <a:spcPct val="90000"/>
              </a:lnSpc>
              <a:spcBef>
                <a:spcPct val="0"/>
              </a:spcBef>
              <a:spcAft>
                <a:spcPct val="0"/>
              </a:spcAft>
              <a:buClr>
                <a:srgbClr val="9900CC"/>
              </a:buClr>
              <a:buSzPct val="120000"/>
              <a:buFont typeface="Wingdings" panose="05000000000000000000" pitchFamily="2" charset="2"/>
              <a:buChar char="§"/>
            </a:pPr>
            <a:r>
              <a:rPr lang="el-GR" altLang="el-GR" sz="2400" dirty="0">
                <a:solidFill>
                  <a:srgbClr val="C00000"/>
                </a:solidFill>
              </a:rPr>
              <a:t>Λογισμικό </a:t>
            </a:r>
            <a:r>
              <a:rPr lang="el-GR" altLang="el-GR" sz="2400" dirty="0" smtClean="0">
                <a:solidFill>
                  <a:srgbClr val="C00000"/>
                </a:solidFill>
              </a:rPr>
              <a:t>γενικών Μαθηματικών</a:t>
            </a:r>
            <a:r>
              <a:rPr lang="el-GR" altLang="el-GR" sz="2400" dirty="0" smtClean="0"/>
              <a:t>.</a:t>
            </a:r>
            <a:endParaRPr lang="el-GR" altLang="el-GR" sz="2400" dirty="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Ηλεκτρονικό Εκπαιδευτικό Υλικό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3028099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74638"/>
            <a:ext cx="8208912" cy="1143000"/>
          </a:xfrm>
        </p:spPr>
        <p:txBody>
          <a:bodyPr>
            <a:normAutofit fontScale="90000"/>
          </a:bodyPr>
          <a:lstStyle/>
          <a:p>
            <a:r>
              <a:rPr lang="el-GR" altLang="el-GR" b="1" dirty="0" smtClean="0"/>
              <a:t>Εκπαιδευτικό υλικό που δημιουργούν οι δάσκαλοι στο διαδίκτυο</a:t>
            </a:r>
            <a:endParaRPr lang="el-GR" b="1" dirty="0"/>
          </a:p>
        </p:txBody>
      </p:sp>
      <p:sp>
        <p:nvSpPr>
          <p:cNvPr id="3" name="Θέση περιεχομένου 1"/>
          <p:cNvSpPr>
            <a:spLocks noGrp="1"/>
          </p:cNvSpPr>
          <p:nvPr>
            <p:ph idx="1"/>
          </p:nvPr>
        </p:nvSpPr>
        <p:spPr/>
        <p:txBody>
          <a:bodyPr/>
          <a:lstStyle/>
          <a:p>
            <a:pPr lvl="0" fontAlgn="base">
              <a:spcBef>
                <a:spcPct val="0"/>
              </a:spcBef>
              <a:spcAft>
                <a:spcPts val="1200"/>
              </a:spcAft>
              <a:buClr>
                <a:srgbClr val="9900CC"/>
              </a:buClr>
              <a:buSzPct val="120000"/>
              <a:buFont typeface="Wingdings" panose="05000000000000000000" pitchFamily="2" charset="2"/>
              <a:buChar char="§"/>
            </a:pPr>
            <a:endParaRPr lang="el-GR" altLang="el-GR" sz="100" dirty="0" smtClean="0"/>
          </a:p>
          <a:p>
            <a:pPr lvl="0" fontAlgn="base">
              <a:spcBef>
                <a:spcPct val="0"/>
              </a:spcBef>
              <a:spcAft>
                <a:spcPts val="1200"/>
              </a:spcAft>
              <a:buClr>
                <a:srgbClr val="9900CC"/>
              </a:buClr>
              <a:buSzPct val="120000"/>
              <a:buFont typeface="Wingdings" panose="05000000000000000000" pitchFamily="2" charset="2"/>
              <a:buChar char="§"/>
            </a:pPr>
            <a:r>
              <a:rPr lang="el-GR" altLang="el-GR" sz="2400" dirty="0" smtClean="0"/>
              <a:t>Τα Συνεργατικά Εργαλεία και τα Κοινωνικά Δίκτυα του </a:t>
            </a:r>
            <a:r>
              <a:rPr lang="en-US" altLang="el-GR" sz="2400" dirty="0" smtClean="0"/>
              <a:t>Web</a:t>
            </a:r>
            <a:r>
              <a:rPr lang="el-GR" altLang="el-GR" sz="2400" dirty="0" smtClean="0"/>
              <a:t> 2, δημιουργούν νέες σημαντικές δυνατότητες στην Εκπαίδευση. Μία από αυτές είναι η δημιουργία Εκπαιδευτικού υλικού, που βασίζεται στη συνεργασία και την ανταλλαγή, μεταξύ των Εκπαιδευτικών όλων των βαθμίδων.</a:t>
            </a:r>
          </a:p>
          <a:p>
            <a:pPr marL="1085850" lvl="2" indent="-285750" fontAlgn="base">
              <a:spcBef>
                <a:spcPct val="0"/>
              </a:spcBef>
              <a:spcAft>
                <a:spcPts val="600"/>
              </a:spcAft>
              <a:buClr>
                <a:srgbClr val="FF0066"/>
              </a:buClr>
              <a:buSzPct val="120000"/>
              <a:buFont typeface="Wingdings" panose="05000000000000000000" pitchFamily="2" charset="2"/>
              <a:buChar char="§"/>
            </a:pPr>
            <a:r>
              <a:rPr lang="el-GR" altLang="el-GR" sz="2000" dirty="0" smtClean="0"/>
              <a:t>Δημιουργία κοινών βάσεων Εκπαιδευτικού υλικού.</a:t>
            </a:r>
          </a:p>
          <a:p>
            <a:pPr marL="1085850" lvl="2" indent="-285750" fontAlgn="base">
              <a:spcBef>
                <a:spcPct val="0"/>
              </a:spcBef>
              <a:spcAft>
                <a:spcPts val="600"/>
              </a:spcAft>
              <a:buClr>
                <a:srgbClr val="FF0066"/>
              </a:buClr>
              <a:buSzPct val="120000"/>
              <a:buFont typeface="Wingdings" panose="05000000000000000000" pitchFamily="2" charset="2"/>
              <a:buChar char="§"/>
            </a:pPr>
            <a:r>
              <a:rPr lang="el-GR" altLang="el-GR" sz="2000" dirty="0" smtClean="0"/>
              <a:t>Παράθεση Εκπαιδευτικού υλικού σε ιστοσελίδες (Σχολείων, Ιδρυμάτων, Εκπαιδευτικών).</a:t>
            </a:r>
          </a:p>
          <a:p>
            <a:pPr marL="1085850" lvl="2" indent="-285750" fontAlgn="base">
              <a:spcBef>
                <a:spcPct val="0"/>
              </a:spcBef>
              <a:spcAft>
                <a:spcPts val="600"/>
              </a:spcAft>
              <a:buClr>
                <a:srgbClr val="FF0066"/>
              </a:buClr>
              <a:buSzPct val="120000"/>
              <a:buFont typeface="Wingdings" panose="05000000000000000000" pitchFamily="2" charset="2"/>
              <a:buChar char="§"/>
            </a:pPr>
            <a:r>
              <a:rPr lang="el-GR" altLang="el-GR" sz="2000" dirty="0" smtClean="0"/>
              <a:t>Δημιουργία συστήματος ανταλλαγής Εκπαιδευτικού υλικού (</a:t>
            </a:r>
            <a:r>
              <a:rPr lang="en-US" altLang="el-GR" sz="2000" dirty="0" smtClean="0"/>
              <a:t>pear to pear</a:t>
            </a:r>
            <a:r>
              <a:rPr lang="el-GR" altLang="el-GR" sz="2000" dirty="0" smtClean="0"/>
              <a:t>).</a:t>
            </a:r>
          </a:p>
          <a:p>
            <a:pPr marL="1085850" lvl="2" indent="-285750" fontAlgn="base">
              <a:spcBef>
                <a:spcPct val="0"/>
              </a:spcBef>
              <a:spcAft>
                <a:spcPct val="0"/>
              </a:spcAft>
              <a:buClr>
                <a:srgbClr val="FF0066"/>
              </a:buClr>
              <a:buSzPct val="120000"/>
              <a:buFont typeface="Wingdings" panose="05000000000000000000" pitchFamily="2" charset="2"/>
              <a:buChar char="§"/>
            </a:pPr>
            <a:r>
              <a:rPr lang="el-GR" altLang="el-GR" sz="2000" dirty="0" smtClean="0"/>
              <a:t>Συνεργατική ανάπτυξη Εκπαιδευτικού υλικού (</a:t>
            </a:r>
            <a:r>
              <a:rPr lang="en-US" altLang="el-GR" sz="2000" dirty="0" smtClean="0"/>
              <a:t>Wiki, Google docs</a:t>
            </a:r>
            <a:r>
              <a:rPr lang="el-GR" altLang="el-GR" sz="2000" dirty="0" smtClean="0"/>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Ηλεκτρονικό Εκπαιδευτικό Υλικό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14</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090572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Εκπαιδευτικό Λογισμικό</a:t>
            </a:r>
            <a:endParaRPr lang="el-GR" b="1" dirty="0"/>
          </a:p>
        </p:txBody>
      </p:sp>
      <p:sp>
        <p:nvSpPr>
          <p:cNvPr id="3" name="Θέση περιεχομένου 1"/>
          <p:cNvSpPr>
            <a:spLocks noGrp="1"/>
          </p:cNvSpPr>
          <p:nvPr>
            <p:ph idx="1"/>
          </p:nvPr>
        </p:nvSpPr>
        <p:spPr/>
        <p:txBody>
          <a:bodyPr/>
          <a:lstStyle/>
          <a:p>
            <a:pPr lvl="0" fontAlgn="base">
              <a:spcBef>
                <a:spcPct val="0"/>
              </a:spcBef>
              <a:spcAft>
                <a:spcPts val="300"/>
              </a:spcAft>
              <a:buClr>
                <a:srgbClr val="9900CC"/>
              </a:buClr>
              <a:buSzPct val="120000"/>
              <a:buFont typeface="Wingdings" panose="05000000000000000000" pitchFamily="2" charset="2"/>
              <a:buChar char="§"/>
            </a:pPr>
            <a:r>
              <a:rPr lang="el-GR" altLang="el-GR" sz="2400" dirty="0"/>
              <a:t>Εκπαιδευτικό </a:t>
            </a:r>
            <a:r>
              <a:rPr lang="el-GR" altLang="el-GR" sz="2400" dirty="0" smtClean="0"/>
              <a:t>Λογισμικό, </a:t>
            </a:r>
            <a:r>
              <a:rPr lang="el-GR" altLang="el-GR" sz="2400" dirty="0"/>
              <a:t>είναι το Λογισμικό που αναπτύσσεται </a:t>
            </a:r>
            <a:r>
              <a:rPr lang="el-GR" altLang="el-GR" sz="2400" dirty="0" smtClean="0"/>
              <a:t>ειδικά, </a:t>
            </a:r>
            <a:r>
              <a:rPr lang="el-GR" altLang="el-GR" sz="2400" dirty="0"/>
              <a:t>για να χρησιμοποιηθεί στην Ε</a:t>
            </a:r>
            <a:r>
              <a:rPr lang="el-GR" altLang="el-GR" sz="2400" dirty="0" smtClean="0"/>
              <a:t>κπαίδευση:</a:t>
            </a:r>
          </a:p>
          <a:p>
            <a:pPr lvl="2" indent="-342000" fontAlgn="base">
              <a:spcBef>
                <a:spcPct val="0"/>
              </a:spcBef>
              <a:spcAft>
                <a:spcPts val="300"/>
              </a:spcAft>
              <a:buClr>
                <a:srgbClr val="FF0066"/>
              </a:buClr>
              <a:buSzPct val="120000"/>
              <a:buFont typeface="Wingdings" panose="05000000000000000000" pitchFamily="2" charset="2"/>
              <a:buChar char="§"/>
            </a:pPr>
            <a:r>
              <a:rPr lang="el-GR" altLang="el-GR" sz="2000" dirty="0" smtClean="0"/>
              <a:t>Για </a:t>
            </a:r>
            <a:r>
              <a:rPr lang="el-GR" altLang="el-GR" sz="2000" dirty="0"/>
              <a:t>παραγωγή </a:t>
            </a:r>
            <a:r>
              <a:rPr lang="el-GR" altLang="el-GR" sz="2000" dirty="0" smtClean="0"/>
              <a:t>Εκπαιδευτικού υλικού.</a:t>
            </a:r>
          </a:p>
          <a:p>
            <a:pPr lvl="2" indent="-342000" fontAlgn="base">
              <a:spcBef>
                <a:spcPct val="0"/>
              </a:spcBef>
              <a:spcAft>
                <a:spcPts val="300"/>
              </a:spcAft>
              <a:buClr>
                <a:srgbClr val="FF0066"/>
              </a:buClr>
              <a:buSzPct val="120000"/>
              <a:buFont typeface="Wingdings" panose="05000000000000000000" pitchFamily="2" charset="2"/>
              <a:buChar char="§"/>
            </a:pPr>
            <a:r>
              <a:rPr lang="el-GR" altLang="el-GR" sz="2000" dirty="0" smtClean="0"/>
              <a:t>Για </a:t>
            </a:r>
            <a:r>
              <a:rPr lang="el-GR" altLang="el-GR" sz="2000" dirty="0"/>
              <a:t>εφαρμογή σαν εποπτικό μέσο και </a:t>
            </a:r>
            <a:r>
              <a:rPr lang="el-GR" altLang="el-GR" sz="2000" dirty="0" smtClean="0"/>
              <a:t>εργαλείο.</a:t>
            </a:r>
          </a:p>
          <a:p>
            <a:pPr lvl="2" indent="-342000" fontAlgn="base">
              <a:spcBef>
                <a:spcPct val="0"/>
              </a:spcBef>
              <a:spcAft>
                <a:spcPts val="300"/>
              </a:spcAft>
              <a:buClr>
                <a:srgbClr val="FF0066"/>
              </a:buClr>
              <a:buSzPct val="120000"/>
              <a:buFont typeface="Wingdings" panose="05000000000000000000" pitchFamily="2" charset="2"/>
              <a:buChar char="§"/>
            </a:pPr>
            <a:r>
              <a:rPr lang="el-GR" altLang="el-GR" sz="2000" dirty="0" smtClean="0"/>
              <a:t>Για </a:t>
            </a:r>
            <a:r>
              <a:rPr lang="el-GR" altLang="el-GR" sz="2000" dirty="0"/>
              <a:t>περαιτέρω εξάσκηση και εμπέδωση γνώσεων του </a:t>
            </a:r>
            <a:r>
              <a:rPr lang="el-GR" altLang="el-GR" sz="2000" dirty="0" smtClean="0"/>
              <a:t>μαθητή.</a:t>
            </a:r>
          </a:p>
          <a:p>
            <a:pPr lvl="2" indent="-342000" fontAlgn="base">
              <a:spcBef>
                <a:spcPct val="0"/>
              </a:spcBef>
              <a:spcAft>
                <a:spcPts val="300"/>
              </a:spcAft>
              <a:buClr>
                <a:srgbClr val="FF0066"/>
              </a:buClr>
              <a:buSzPct val="120000"/>
              <a:buFont typeface="Wingdings" panose="05000000000000000000" pitchFamily="2" charset="2"/>
              <a:buChar char="§"/>
            </a:pPr>
            <a:r>
              <a:rPr lang="el-GR" altLang="el-GR" sz="2000" dirty="0" smtClean="0"/>
              <a:t>Για </a:t>
            </a:r>
            <a:r>
              <a:rPr lang="el-GR" altLang="el-GR" sz="2000" dirty="0"/>
              <a:t>εκπόνηση ασκήσεων και αξιολόγηση του </a:t>
            </a:r>
            <a:r>
              <a:rPr lang="el-GR" altLang="el-GR" sz="2000" dirty="0" smtClean="0"/>
              <a:t>μαθητή.</a:t>
            </a:r>
          </a:p>
          <a:p>
            <a:pPr lvl="2" indent="-342000" fontAlgn="base">
              <a:spcBef>
                <a:spcPct val="0"/>
              </a:spcBef>
              <a:spcAft>
                <a:spcPts val="1200"/>
              </a:spcAft>
              <a:buClr>
                <a:srgbClr val="FF0066"/>
              </a:buClr>
              <a:buSzPct val="120000"/>
              <a:buFont typeface="Wingdings" panose="05000000000000000000" pitchFamily="2" charset="2"/>
              <a:buChar char="§"/>
            </a:pPr>
            <a:r>
              <a:rPr lang="el-GR" altLang="el-GR" sz="2000" dirty="0" smtClean="0"/>
              <a:t>Για </a:t>
            </a:r>
            <a:r>
              <a:rPr lang="el-GR" altLang="el-GR" sz="2000" dirty="0"/>
              <a:t>προσομοίωση πραγματικών </a:t>
            </a:r>
            <a:r>
              <a:rPr lang="el-GR" altLang="el-GR" sz="2000" dirty="0" smtClean="0"/>
              <a:t>καταστάσεων.</a:t>
            </a:r>
          </a:p>
          <a:p>
            <a:pPr lvl="0" fontAlgn="base">
              <a:spcBef>
                <a:spcPct val="0"/>
              </a:spcBef>
              <a:spcAft>
                <a:spcPts val="300"/>
              </a:spcAft>
              <a:buClr>
                <a:srgbClr val="9900CC"/>
              </a:buClr>
              <a:buSzPct val="120000"/>
              <a:buFont typeface="Wingdings" panose="05000000000000000000" pitchFamily="2" charset="2"/>
              <a:buChar char="§"/>
            </a:pPr>
            <a:r>
              <a:rPr lang="el-GR" altLang="el-GR" sz="2400" dirty="0" smtClean="0"/>
              <a:t>Το Εκπαιδευτικό </a:t>
            </a:r>
            <a:r>
              <a:rPr lang="el-GR" altLang="el-GR" sz="2400" dirty="0"/>
              <a:t>Λογισμικό παράγεται</a:t>
            </a:r>
            <a:r>
              <a:rPr lang="en-US" altLang="el-GR" sz="2400" dirty="0" smtClean="0"/>
              <a:t>:</a:t>
            </a:r>
            <a:endParaRPr lang="el-GR" altLang="el-GR" sz="2400" dirty="0" smtClean="0"/>
          </a:p>
          <a:p>
            <a:pPr lvl="2" indent="-342000" fontAlgn="base">
              <a:spcBef>
                <a:spcPct val="0"/>
              </a:spcBef>
              <a:spcAft>
                <a:spcPts val="300"/>
              </a:spcAft>
              <a:buClr>
                <a:srgbClr val="FF0066"/>
              </a:buClr>
              <a:buSzPct val="120000"/>
              <a:buFont typeface="Wingdings" panose="05000000000000000000" pitchFamily="2" charset="2"/>
              <a:buChar char="§"/>
            </a:pPr>
            <a:r>
              <a:rPr lang="el-GR" altLang="el-GR" sz="2000" dirty="0" smtClean="0"/>
              <a:t>Από </a:t>
            </a:r>
            <a:r>
              <a:rPr lang="el-GR" altLang="el-GR" sz="2000" dirty="0"/>
              <a:t>εμπορικές </a:t>
            </a:r>
            <a:r>
              <a:rPr lang="el-GR" altLang="el-GR" sz="2000" dirty="0" smtClean="0"/>
              <a:t>εταιρίες.</a:t>
            </a:r>
          </a:p>
          <a:p>
            <a:pPr lvl="2" indent="-342000" fontAlgn="base">
              <a:spcBef>
                <a:spcPct val="0"/>
              </a:spcBef>
              <a:spcAft>
                <a:spcPts val="300"/>
              </a:spcAft>
              <a:buClr>
                <a:srgbClr val="FF0066"/>
              </a:buClr>
              <a:buSzPct val="120000"/>
              <a:buFont typeface="Wingdings" panose="05000000000000000000" pitchFamily="2" charset="2"/>
              <a:buChar char="§"/>
            </a:pPr>
            <a:r>
              <a:rPr lang="el-GR" altLang="el-GR" sz="2000" dirty="0" smtClean="0"/>
              <a:t>Από </a:t>
            </a:r>
            <a:r>
              <a:rPr lang="el-GR" altLang="el-GR" sz="2000" dirty="0"/>
              <a:t>ερευνητικά Ιδρύματα και Ανώτατα </a:t>
            </a:r>
            <a:r>
              <a:rPr lang="el-GR" altLang="el-GR" sz="2000" dirty="0" smtClean="0"/>
              <a:t>Ιδρύματα.</a:t>
            </a:r>
          </a:p>
          <a:p>
            <a:pPr lvl="2" indent="-342000" fontAlgn="base">
              <a:spcBef>
                <a:spcPct val="0"/>
              </a:spcBef>
              <a:spcAft>
                <a:spcPct val="0"/>
              </a:spcAft>
              <a:buClr>
                <a:srgbClr val="FF0066"/>
              </a:buClr>
              <a:buSzPct val="120000"/>
              <a:buFont typeface="Wingdings" panose="05000000000000000000" pitchFamily="2" charset="2"/>
              <a:buChar char="§"/>
            </a:pPr>
            <a:r>
              <a:rPr lang="el-GR" altLang="el-GR" sz="2000" dirty="0" smtClean="0"/>
              <a:t>Από </a:t>
            </a:r>
            <a:r>
              <a:rPr lang="el-GR" altLang="el-GR" sz="2000" dirty="0"/>
              <a:t>μεμονωμένους Ε</a:t>
            </a:r>
            <a:r>
              <a:rPr lang="el-GR" altLang="el-GR" sz="2000" dirty="0" smtClean="0"/>
              <a:t>κπαιδευτικούς.</a:t>
            </a:r>
            <a:endParaRPr lang="el-GR" altLang="el-GR" sz="2000" dirty="0"/>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15</a:t>
            </a:fld>
            <a:endParaRPr lang="el-GR" sz="1400" dirty="0">
              <a:solidFill>
                <a:schemeClr val="tx1"/>
              </a:solidFill>
            </a:endParaRPr>
          </a:p>
        </p:txBody>
      </p:sp>
    </p:spTree>
    <p:extLst>
      <p:ext uri="{BB962C8B-B14F-4D97-AF65-F5344CB8AC3E}">
        <p14:creationId xmlns:p14="http://schemas.microsoft.com/office/powerpoint/2010/main" val="1569084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Κατηγορίες Εκπαιδευτικού Λογισμικού (1 από 2)</a:t>
            </a:r>
            <a:endParaRPr lang="el-GR" b="1" dirty="0"/>
          </a:p>
        </p:txBody>
      </p:sp>
      <p:sp>
        <p:nvSpPr>
          <p:cNvPr id="3" name="Θέση περιεχομένου 1"/>
          <p:cNvSpPr>
            <a:spLocks noGrp="1"/>
          </p:cNvSpPr>
          <p:nvPr>
            <p:ph idx="1"/>
          </p:nvPr>
        </p:nvSpPr>
        <p:spPr/>
        <p:txBody>
          <a:bodyPr/>
          <a:lstStyle/>
          <a:p>
            <a:pPr lvl="0" fontAlgn="base">
              <a:spcBef>
                <a:spcPct val="0"/>
              </a:spcBef>
              <a:spcAft>
                <a:spcPts val="1200"/>
              </a:spcAft>
              <a:buClr>
                <a:srgbClr val="9900CC"/>
              </a:buClr>
              <a:buSzPct val="120000"/>
              <a:buFont typeface="Wingdings" panose="05000000000000000000" pitchFamily="2" charset="2"/>
              <a:buChar char="§"/>
            </a:pPr>
            <a:endParaRPr lang="el-GR" altLang="el-GR" sz="500" dirty="0" smtClean="0"/>
          </a:p>
          <a:p>
            <a:pPr lvl="0" fontAlgn="base">
              <a:spcBef>
                <a:spcPct val="0"/>
              </a:spcBef>
              <a:spcAft>
                <a:spcPts val="1200"/>
              </a:spcAft>
              <a:buClr>
                <a:srgbClr val="9900CC"/>
              </a:buClr>
              <a:buSzPct val="120000"/>
              <a:buFont typeface="Wingdings" panose="05000000000000000000" pitchFamily="2" charset="2"/>
              <a:buChar char="§"/>
            </a:pPr>
            <a:r>
              <a:rPr lang="el-GR" altLang="el-GR" sz="2400" dirty="0" smtClean="0"/>
              <a:t>Λογισμικό </a:t>
            </a:r>
            <a:r>
              <a:rPr lang="el-GR" altLang="el-GR" sz="2400" dirty="0"/>
              <a:t>ασκήσεων και αξιολόγησης των </a:t>
            </a:r>
            <a:r>
              <a:rPr lang="el-GR" altLang="el-GR" sz="2400" dirty="0" smtClean="0"/>
              <a:t>μαθητών:</a:t>
            </a:r>
            <a:endParaRPr lang="el-GR" altLang="el-GR" sz="2400" dirty="0"/>
          </a:p>
          <a:p>
            <a:pPr marL="971550" lvl="2" indent="0" fontAlgn="base">
              <a:spcBef>
                <a:spcPct val="0"/>
              </a:spcBef>
              <a:spcAft>
                <a:spcPct val="0"/>
              </a:spcAft>
              <a:buClr>
                <a:srgbClr val="FF0066"/>
              </a:buClr>
              <a:buSzPct val="120000"/>
              <a:buNone/>
            </a:pPr>
            <a:r>
              <a:rPr lang="el-GR" altLang="el-GR" sz="2000" b="1" dirty="0" smtClean="0">
                <a:solidFill>
                  <a:srgbClr val="FF0066"/>
                </a:solidFill>
              </a:rPr>
              <a:t>1.  </a:t>
            </a:r>
            <a:r>
              <a:rPr lang="el-GR" altLang="el-GR" sz="2000" dirty="0" smtClean="0"/>
              <a:t>Λογισμικό </a:t>
            </a:r>
            <a:r>
              <a:rPr lang="el-GR" altLang="el-GR" sz="2000" dirty="0"/>
              <a:t>δημιουργίας και εκπόνησης ασκήσεων πολλαπλών </a:t>
            </a:r>
            <a:endParaRPr lang="el-GR" altLang="el-GR" sz="2000" dirty="0" smtClean="0"/>
          </a:p>
          <a:p>
            <a:pPr marL="1428750" lvl="3" indent="0" fontAlgn="base">
              <a:spcBef>
                <a:spcPct val="0"/>
              </a:spcBef>
              <a:spcAft>
                <a:spcPts val="600"/>
              </a:spcAft>
              <a:buClr>
                <a:srgbClr val="FF0066"/>
              </a:buClr>
              <a:buSzPct val="120000"/>
              <a:buNone/>
            </a:pPr>
            <a:r>
              <a:rPr lang="el-GR" altLang="el-GR" dirty="0" smtClean="0"/>
              <a:t>επιλογών </a:t>
            </a:r>
            <a:r>
              <a:rPr lang="el-GR" altLang="el-GR" dirty="0"/>
              <a:t>(κάθε μορφής</a:t>
            </a:r>
            <a:r>
              <a:rPr lang="el-GR" altLang="el-GR" dirty="0" smtClean="0"/>
              <a:t>).</a:t>
            </a:r>
            <a:endParaRPr lang="el-GR" altLang="el-GR" dirty="0"/>
          </a:p>
          <a:p>
            <a:pPr marL="971550" lvl="2" indent="0" fontAlgn="base">
              <a:spcBef>
                <a:spcPct val="0"/>
              </a:spcBef>
              <a:spcAft>
                <a:spcPts val="2400"/>
              </a:spcAft>
              <a:buClr>
                <a:srgbClr val="FF0066"/>
              </a:buClr>
              <a:buSzPct val="120000"/>
              <a:buNone/>
            </a:pPr>
            <a:r>
              <a:rPr lang="el-GR" altLang="el-GR" sz="2000" b="1" dirty="0" smtClean="0">
                <a:solidFill>
                  <a:srgbClr val="FF0066"/>
                </a:solidFill>
              </a:rPr>
              <a:t>2.  </a:t>
            </a:r>
            <a:r>
              <a:rPr lang="el-GR" altLang="el-GR" sz="2000" dirty="0" smtClean="0"/>
              <a:t>Λογισμικό </a:t>
            </a:r>
            <a:r>
              <a:rPr lang="el-GR" altLang="el-GR" sz="2000" dirty="0"/>
              <a:t>εξέτασης ενεργειών και </a:t>
            </a:r>
            <a:r>
              <a:rPr lang="el-GR" altLang="el-GR" sz="2000" dirty="0" smtClean="0"/>
              <a:t>δεξιοτήτων.</a:t>
            </a:r>
            <a:endParaRPr lang="el-GR" altLang="el-GR" sz="2000" dirty="0"/>
          </a:p>
          <a:p>
            <a:pPr lvl="0" fontAlgn="base">
              <a:spcBef>
                <a:spcPct val="0"/>
              </a:spcBef>
              <a:spcAft>
                <a:spcPts val="1200"/>
              </a:spcAft>
              <a:buClr>
                <a:srgbClr val="9900CC"/>
              </a:buClr>
              <a:buSzPct val="120000"/>
              <a:buFont typeface="Wingdings" panose="05000000000000000000" pitchFamily="2" charset="2"/>
              <a:buChar char="§"/>
            </a:pPr>
            <a:r>
              <a:rPr lang="el-GR" altLang="el-GR" sz="2400" dirty="0"/>
              <a:t>Λογισμικό </a:t>
            </a:r>
            <a:r>
              <a:rPr lang="el-GR" altLang="el-GR" sz="2400" dirty="0" smtClean="0"/>
              <a:t>Αυτό-Εκπαίδευσης</a:t>
            </a:r>
            <a:r>
              <a:rPr lang="el-GR" altLang="el-GR" sz="2400" dirty="0"/>
              <a:t>, εξάσκησης και εμπέδωσης του μαθητή σε συγκεκριμένα </a:t>
            </a:r>
            <a:r>
              <a:rPr lang="el-GR" altLang="el-GR" sz="2400" dirty="0" smtClean="0"/>
              <a:t>θέματα:</a:t>
            </a:r>
            <a:endParaRPr lang="el-GR" altLang="el-GR" sz="2400" dirty="0"/>
          </a:p>
          <a:p>
            <a:pPr marL="857250" lvl="2" indent="0" fontAlgn="base">
              <a:spcBef>
                <a:spcPct val="0"/>
              </a:spcBef>
              <a:spcAft>
                <a:spcPts val="600"/>
              </a:spcAft>
              <a:buNone/>
            </a:pPr>
            <a:r>
              <a:rPr lang="el-GR" altLang="el-GR" sz="2000" b="1" dirty="0" smtClean="0">
                <a:solidFill>
                  <a:srgbClr val="FF0066"/>
                </a:solidFill>
              </a:rPr>
              <a:t>1.  </a:t>
            </a:r>
            <a:r>
              <a:rPr lang="en-US" altLang="el-GR" sz="2000" dirty="0" smtClean="0"/>
              <a:t>Tutorial </a:t>
            </a:r>
            <a:r>
              <a:rPr lang="el-GR" altLang="el-GR" sz="2000" dirty="0"/>
              <a:t>ή καθοδηγούμενη με ήχο και </a:t>
            </a:r>
            <a:r>
              <a:rPr lang="en-US" altLang="el-GR" sz="2000" dirty="0"/>
              <a:t>video </a:t>
            </a:r>
            <a:r>
              <a:rPr lang="el-GR" altLang="el-GR" sz="2000" dirty="0" smtClean="0"/>
              <a:t>εκμάθηση.</a:t>
            </a:r>
            <a:endParaRPr lang="el-GR" altLang="el-GR" sz="2000" dirty="0"/>
          </a:p>
          <a:p>
            <a:pPr marL="857250" lvl="2" indent="0" fontAlgn="base">
              <a:spcBef>
                <a:spcPct val="0"/>
              </a:spcBef>
              <a:spcAft>
                <a:spcPts val="600"/>
              </a:spcAft>
              <a:buNone/>
            </a:pPr>
            <a:r>
              <a:rPr lang="el-GR" altLang="el-GR" sz="2000" b="1" dirty="0" smtClean="0">
                <a:solidFill>
                  <a:srgbClr val="FF0066"/>
                </a:solidFill>
              </a:rPr>
              <a:t>2.  </a:t>
            </a:r>
            <a:r>
              <a:rPr lang="el-GR" altLang="el-GR" sz="2000" dirty="0" smtClean="0"/>
              <a:t>Καθοδηγούμενη </a:t>
            </a:r>
            <a:r>
              <a:rPr lang="el-GR" altLang="el-GR" sz="2000" dirty="0"/>
              <a:t>επίλυση ασκήσεων (σε όλα τα μαθήματα</a:t>
            </a:r>
            <a:r>
              <a:rPr lang="el-GR" altLang="el-GR" sz="2000" dirty="0" smtClean="0"/>
              <a:t>).</a:t>
            </a:r>
            <a:endParaRPr lang="el-GR" altLang="el-GR" sz="2000" dirty="0"/>
          </a:p>
          <a:p>
            <a:pPr marL="857250" lvl="2" indent="0" fontAlgn="base">
              <a:spcBef>
                <a:spcPct val="0"/>
              </a:spcBef>
              <a:spcAft>
                <a:spcPct val="0"/>
              </a:spcAft>
              <a:buNone/>
            </a:pPr>
            <a:r>
              <a:rPr lang="el-GR" altLang="el-GR" sz="2000" b="1" dirty="0" smtClean="0">
                <a:solidFill>
                  <a:srgbClr val="FF0066"/>
                </a:solidFill>
              </a:rPr>
              <a:t>3.  </a:t>
            </a:r>
            <a:r>
              <a:rPr lang="el-GR" altLang="el-GR" sz="2000" dirty="0" smtClean="0"/>
              <a:t>Οργανωμένο </a:t>
            </a:r>
            <a:r>
              <a:rPr lang="el-GR" altLang="el-GR" sz="2000" dirty="0"/>
              <a:t>μάθημα με επεξηγήσεις, κείμενα, </a:t>
            </a:r>
            <a:r>
              <a:rPr lang="el-GR" altLang="el-GR" sz="2000" dirty="0" smtClean="0"/>
              <a:t>σχέδια, κινούμενα </a:t>
            </a:r>
          </a:p>
          <a:p>
            <a:pPr marL="1314450" lvl="3" indent="0" fontAlgn="base">
              <a:spcBef>
                <a:spcPct val="0"/>
              </a:spcBef>
              <a:spcAft>
                <a:spcPct val="0"/>
              </a:spcAft>
              <a:buNone/>
            </a:pPr>
            <a:r>
              <a:rPr lang="el-GR" altLang="el-GR" dirty="0"/>
              <a:t>σ</a:t>
            </a:r>
            <a:r>
              <a:rPr lang="el-GR" altLang="el-GR" dirty="0" smtClean="0"/>
              <a:t>χέδια, ήχο, </a:t>
            </a:r>
            <a:r>
              <a:rPr lang="el-GR" altLang="el-GR" dirty="0"/>
              <a:t>και </a:t>
            </a:r>
            <a:r>
              <a:rPr lang="en-US" altLang="el-GR" dirty="0" smtClean="0"/>
              <a:t>video</a:t>
            </a:r>
            <a:r>
              <a:rPr lang="el-GR" altLang="el-GR" dirty="0" smtClean="0"/>
              <a:t>.</a:t>
            </a:r>
            <a:endParaRPr lang="el-GR" altLang="el-GR" dirty="0"/>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3226523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Κατηγορίες Εκπαιδευτικού Λογισμικού (2 από 2)</a:t>
            </a:r>
            <a:endParaRPr lang="el-GR" dirty="0"/>
          </a:p>
        </p:txBody>
      </p:sp>
      <p:sp>
        <p:nvSpPr>
          <p:cNvPr id="3" name="Θέση περιεχομένου 1"/>
          <p:cNvSpPr>
            <a:spLocks noGrp="1"/>
          </p:cNvSpPr>
          <p:nvPr>
            <p:ph idx="1"/>
          </p:nvPr>
        </p:nvSpPr>
        <p:spPr/>
        <p:txBody>
          <a:bodyPr>
            <a:normAutofit/>
          </a:bodyPr>
          <a:lstStyle/>
          <a:p>
            <a:pPr lvl="0" fontAlgn="base">
              <a:spcBef>
                <a:spcPct val="0"/>
              </a:spcBef>
              <a:spcAft>
                <a:spcPts val="600"/>
              </a:spcAft>
              <a:buClr>
                <a:srgbClr val="9900CC"/>
              </a:buClr>
              <a:buSzPct val="120000"/>
              <a:buFont typeface="Wingdings" panose="05000000000000000000" pitchFamily="2" charset="2"/>
              <a:buChar char="§"/>
            </a:pPr>
            <a:r>
              <a:rPr lang="el-GR" altLang="el-GR" sz="2400" dirty="0"/>
              <a:t>Λογισμικό Μοντελοποίησης και </a:t>
            </a:r>
            <a:r>
              <a:rPr lang="el-GR" altLang="el-GR" sz="2400" dirty="0" smtClean="0"/>
              <a:t>προσομοίωσης:</a:t>
            </a:r>
          </a:p>
          <a:p>
            <a:pPr marL="801000" lvl="2" indent="0" fontAlgn="base">
              <a:spcBef>
                <a:spcPct val="0"/>
              </a:spcBef>
              <a:spcAft>
                <a:spcPts val="300"/>
              </a:spcAft>
              <a:buClr>
                <a:srgbClr val="FF0066"/>
              </a:buClr>
              <a:buSzPct val="120000"/>
              <a:buNone/>
            </a:pPr>
            <a:r>
              <a:rPr lang="el-GR" altLang="el-GR" sz="2000" b="1" dirty="0" smtClean="0">
                <a:solidFill>
                  <a:srgbClr val="FF0066"/>
                </a:solidFill>
              </a:rPr>
              <a:t>1.  </a:t>
            </a:r>
            <a:r>
              <a:rPr lang="el-GR" altLang="el-GR" sz="2000" dirty="0" smtClean="0"/>
              <a:t>Προσομοίωση </a:t>
            </a:r>
            <a:r>
              <a:rPr lang="el-GR" altLang="el-GR" sz="2000" dirty="0"/>
              <a:t>πραγματικών </a:t>
            </a:r>
            <a:r>
              <a:rPr lang="el-GR" altLang="el-GR" sz="2000" dirty="0" smtClean="0"/>
              <a:t>καταστάσεων.</a:t>
            </a:r>
          </a:p>
          <a:p>
            <a:pPr marL="801000" lvl="2" indent="0" fontAlgn="base">
              <a:spcBef>
                <a:spcPct val="0"/>
              </a:spcBef>
              <a:spcAft>
                <a:spcPts val="300"/>
              </a:spcAft>
              <a:buClr>
                <a:srgbClr val="FF0066"/>
              </a:buClr>
              <a:buSzPct val="120000"/>
              <a:buNone/>
            </a:pPr>
            <a:r>
              <a:rPr lang="el-GR" altLang="el-GR" sz="2000" b="1" dirty="0" smtClean="0">
                <a:solidFill>
                  <a:srgbClr val="FF0066"/>
                </a:solidFill>
              </a:rPr>
              <a:t>2.  </a:t>
            </a:r>
            <a:r>
              <a:rPr lang="el-GR" altLang="el-GR" sz="2000" dirty="0" smtClean="0"/>
              <a:t>Προσομοίωση </a:t>
            </a:r>
            <a:r>
              <a:rPr lang="el-GR" altLang="el-GR" sz="2000" dirty="0"/>
              <a:t>εργαστηριακών </a:t>
            </a:r>
            <a:r>
              <a:rPr lang="el-GR" altLang="el-GR" sz="2000" dirty="0" smtClean="0"/>
              <a:t>ασκήσεων.</a:t>
            </a:r>
          </a:p>
          <a:p>
            <a:pPr marL="801000" lvl="2" indent="0" fontAlgn="base">
              <a:spcBef>
                <a:spcPct val="0"/>
              </a:spcBef>
              <a:spcAft>
                <a:spcPts val="300"/>
              </a:spcAft>
              <a:buClr>
                <a:srgbClr val="FF0066"/>
              </a:buClr>
              <a:buSzPct val="120000"/>
              <a:buNone/>
            </a:pPr>
            <a:r>
              <a:rPr lang="el-GR" altLang="el-GR" sz="2000" b="1" dirty="0" smtClean="0">
                <a:solidFill>
                  <a:srgbClr val="FF0066"/>
                </a:solidFill>
              </a:rPr>
              <a:t>3.  </a:t>
            </a:r>
            <a:r>
              <a:rPr lang="el-GR" altLang="el-GR" sz="2000" dirty="0" smtClean="0"/>
              <a:t>Δημιουργία </a:t>
            </a:r>
            <a:r>
              <a:rPr lang="el-GR" altLang="el-GR" sz="2000" dirty="0"/>
              <a:t>μοντέλων (</a:t>
            </a:r>
            <a:r>
              <a:rPr lang="el-GR" altLang="el-GR" sz="2000" dirty="0" smtClean="0"/>
              <a:t>π.χ. </a:t>
            </a:r>
            <a:r>
              <a:rPr lang="el-GR" altLang="el-GR" sz="2000" dirty="0"/>
              <a:t>στη φυσική, </a:t>
            </a:r>
            <a:r>
              <a:rPr lang="el-GR" altLang="el-GR" sz="2000" dirty="0" smtClean="0"/>
              <a:t>μαθηματικά).</a:t>
            </a:r>
          </a:p>
          <a:p>
            <a:pPr marL="801000" lvl="2" indent="0" fontAlgn="base">
              <a:spcBef>
                <a:spcPct val="0"/>
              </a:spcBef>
              <a:spcAft>
                <a:spcPts val="1800"/>
              </a:spcAft>
              <a:buClr>
                <a:srgbClr val="FF0066"/>
              </a:buClr>
              <a:buSzPct val="120000"/>
              <a:buNone/>
            </a:pPr>
            <a:r>
              <a:rPr lang="el-GR" altLang="el-GR" sz="2000" b="1" dirty="0" smtClean="0">
                <a:solidFill>
                  <a:srgbClr val="FF0066"/>
                </a:solidFill>
              </a:rPr>
              <a:t>4.  </a:t>
            </a:r>
            <a:r>
              <a:rPr lang="el-GR" altLang="el-GR" sz="2000" dirty="0" smtClean="0"/>
              <a:t>Δημιουργία </a:t>
            </a:r>
            <a:r>
              <a:rPr lang="el-GR" altLang="el-GR" sz="2000" dirty="0"/>
              <a:t>εναλλακτικών σεναρίων σε πραγματικές </a:t>
            </a:r>
            <a:r>
              <a:rPr lang="el-GR" altLang="el-GR" sz="2000" dirty="0" smtClean="0"/>
              <a:t>καταστάσεις.</a:t>
            </a:r>
            <a:endParaRPr lang="el-GR" altLang="el-GR" sz="2000" dirty="0"/>
          </a:p>
          <a:p>
            <a:pPr lvl="0" fontAlgn="base">
              <a:spcBef>
                <a:spcPct val="0"/>
              </a:spcBef>
              <a:spcAft>
                <a:spcPts val="600"/>
              </a:spcAft>
              <a:buClr>
                <a:srgbClr val="9900CC"/>
              </a:buClr>
              <a:buSzPct val="120000"/>
              <a:buFont typeface="Wingdings" panose="05000000000000000000" pitchFamily="2" charset="2"/>
              <a:buChar char="§"/>
            </a:pPr>
            <a:r>
              <a:rPr lang="el-GR" altLang="el-GR" sz="2400" dirty="0"/>
              <a:t>Εκπαιδευτικά </a:t>
            </a:r>
            <a:r>
              <a:rPr lang="el-GR" altLang="el-GR" sz="2400" dirty="0" smtClean="0"/>
              <a:t>παιχνίδια:</a:t>
            </a:r>
          </a:p>
          <a:p>
            <a:pPr marL="801000" lvl="2" indent="0" fontAlgn="base">
              <a:spcBef>
                <a:spcPct val="0"/>
              </a:spcBef>
              <a:spcAft>
                <a:spcPts val="300"/>
              </a:spcAft>
              <a:buClr>
                <a:srgbClr val="FF0066"/>
              </a:buClr>
              <a:buSzPct val="120000"/>
              <a:buNone/>
            </a:pPr>
            <a:r>
              <a:rPr lang="el-GR" altLang="el-GR" sz="2000" b="1" dirty="0" smtClean="0">
                <a:solidFill>
                  <a:srgbClr val="FF0066"/>
                </a:solidFill>
              </a:rPr>
              <a:t>1.  </a:t>
            </a:r>
            <a:r>
              <a:rPr lang="el-GR" altLang="el-GR" sz="2000" dirty="0" smtClean="0"/>
              <a:t>Πρέπει </a:t>
            </a:r>
            <a:r>
              <a:rPr lang="el-GR" altLang="el-GR" sz="2000" dirty="0"/>
              <a:t>να κυριαρχεί το στοιχείο του </a:t>
            </a:r>
            <a:r>
              <a:rPr lang="el-GR" altLang="el-GR" sz="2000" dirty="0" smtClean="0"/>
              <a:t>παιχνιδιού, </a:t>
            </a:r>
            <a:r>
              <a:rPr lang="el-GR" altLang="el-GR" sz="2000" dirty="0"/>
              <a:t>και να </a:t>
            </a:r>
            <a:endParaRPr lang="el-GR" altLang="el-GR" sz="2000" dirty="0" smtClean="0"/>
          </a:p>
          <a:p>
            <a:pPr marL="1258200" lvl="3" indent="0" fontAlgn="base">
              <a:spcBef>
                <a:spcPct val="0"/>
              </a:spcBef>
              <a:spcAft>
                <a:spcPts val="1800"/>
              </a:spcAft>
              <a:buClr>
                <a:srgbClr val="FF0066"/>
              </a:buClr>
              <a:buSzPct val="120000"/>
              <a:buNone/>
            </a:pPr>
            <a:r>
              <a:rPr lang="el-GR" altLang="el-GR" dirty="0" smtClean="0"/>
              <a:t>υποκρύπτει τον Εκπαιδευτικό στόχο.</a:t>
            </a:r>
            <a:endParaRPr lang="el-GR" altLang="el-GR" dirty="0"/>
          </a:p>
          <a:p>
            <a:pPr lvl="0" fontAlgn="base">
              <a:spcBef>
                <a:spcPct val="0"/>
              </a:spcBef>
              <a:spcAft>
                <a:spcPts val="600"/>
              </a:spcAft>
              <a:buClr>
                <a:srgbClr val="9900CC"/>
              </a:buClr>
              <a:buSzPct val="120000"/>
              <a:buFont typeface="Wingdings" panose="05000000000000000000" pitchFamily="2" charset="2"/>
              <a:buChar char="§"/>
            </a:pPr>
            <a:r>
              <a:rPr lang="el-GR" altLang="el-GR" sz="2400" dirty="0"/>
              <a:t>Εικονική </a:t>
            </a:r>
            <a:r>
              <a:rPr lang="el-GR" altLang="el-GR" sz="2400" dirty="0" smtClean="0"/>
              <a:t>πραγματικότητα:</a:t>
            </a:r>
          </a:p>
          <a:p>
            <a:pPr marL="801000" lvl="2" indent="0" fontAlgn="base">
              <a:spcBef>
                <a:spcPct val="0"/>
              </a:spcBef>
              <a:spcAft>
                <a:spcPts val="300"/>
              </a:spcAft>
              <a:buClr>
                <a:srgbClr val="FF0066"/>
              </a:buClr>
              <a:buSzPct val="120000"/>
              <a:buNone/>
            </a:pPr>
            <a:r>
              <a:rPr lang="el-GR" altLang="el-GR" sz="2000" b="1" dirty="0" smtClean="0">
                <a:solidFill>
                  <a:srgbClr val="FF0066"/>
                </a:solidFill>
              </a:rPr>
              <a:t>1.  </a:t>
            </a:r>
            <a:r>
              <a:rPr lang="el-GR" altLang="el-GR" sz="2000" dirty="0" smtClean="0"/>
              <a:t>Προσομοίωση </a:t>
            </a:r>
            <a:r>
              <a:rPr lang="el-GR" altLang="el-GR" sz="2000" dirty="0"/>
              <a:t>με </a:t>
            </a:r>
            <a:r>
              <a:rPr lang="el-GR" altLang="el-GR" sz="2000" dirty="0" smtClean="0"/>
              <a:t>τρισδιάστατες εικόνες.</a:t>
            </a:r>
          </a:p>
          <a:p>
            <a:pPr marL="801000" lvl="2" indent="0" fontAlgn="base">
              <a:spcBef>
                <a:spcPct val="0"/>
              </a:spcBef>
              <a:spcAft>
                <a:spcPct val="0"/>
              </a:spcAft>
              <a:buClr>
                <a:srgbClr val="FF0066"/>
              </a:buClr>
              <a:buSzPct val="120000"/>
              <a:buNone/>
            </a:pPr>
            <a:r>
              <a:rPr lang="el-GR" altLang="el-GR" sz="2000" b="1" dirty="0" smtClean="0">
                <a:solidFill>
                  <a:srgbClr val="FF0066"/>
                </a:solidFill>
              </a:rPr>
              <a:t>2.  </a:t>
            </a:r>
            <a:r>
              <a:rPr lang="el-GR" altLang="el-GR" sz="2000" dirty="0" smtClean="0"/>
              <a:t>Τρισδιάστατες </a:t>
            </a:r>
            <a:r>
              <a:rPr lang="el-GR" altLang="el-GR" sz="2000" dirty="0"/>
              <a:t>εικόνες με την χρήση ειδικών </a:t>
            </a:r>
            <a:r>
              <a:rPr lang="el-GR" altLang="el-GR" sz="2000" dirty="0" smtClean="0"/>
              <a:t>γυαλιών.</a:t>
            </a:r>
            <a:endParaRPr lang="el-GR" altLang="el-GR" sz="2000" dirty="0"/>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17</a:t>
            </a:fld>
            <a:endParaRPr lang="el-GR" sz="1400" dirty="0">
              <a:solidFill>
                <a:schemeClr val="tx1"/>
              </a:solidFill>
            </a:endParaRPr>
          </a:p>
        </p:txBody>
      </p:sp>
    </p:spTree>
    <p:extLst>
      <p:ext uri="{BB962C8B-B14F-4D97-AF65-F5344CB8AC3E}">
        <p14:creationId xmlns:p14="http://schemas.microsoft.com/office/powerpoint/2010/main" val="1217590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Προδιαγραφές Εκπαιδευτικού Λογισμικού</a:t>
            </a:r>
            <a:endParaRPr lang="el-GR" b="1" dirty="0"/>
          </a:p>
        </p:txBody>
      </p:sp>
      <p:sp>
        <p:nvSpPr>
          <p:cNvPr id="3" name="Θέση περιεχομένου 1"/>
          <p:cNvSpPr>
            <a:spLocks noGrp="1"/>
          </p:cNvSpPr>
          <p:nvPr>
            <p:ph idx="1"/>
          </p:nvPr>
        </p:nvSpPr>
        <p:spPr/>
        <p:txBody>
          <a:bodyPr/>
          <a:lstStyle/>
          <a:p>
            <a:pPr lvl="2" indent="-342000">
              <a:spcBef>
                <a:spcPts val="0"/>
              </a:spcBef>
              <a:spcAft>
                <a:spcPts val="2400"/>
              </a:spcAft>
              <a:buClr>
                <a:srgbClr val="9900CC"/>
              </a:buClr>
              <a:buSzPct val="120000"/>
              <a:buFont typeface="Wingdings" panose="05000000000000000000" pitchFamily="2" charset="2"/>
              <a:buChar char="§"/>
            </a:pPr>
            <a:endParaRPr lang="el-GR" altLang="el-GR" sz="3200" dirty="0" smtClean="0"/>
          </a:p>
          <a:p>
            <a:pPr lvl="2" indent="-342000">
              <a:spcBef>
                <a:spcPts val="0"/>
              </a:spcBef>
              <a:spcAft>
                <a:spcPts val="2400"/>
              </a:spcAft>
              <a:buClr>
                <a:srgbClr val="9900CC"/>
              </a:buClr>
              <a:buSzPct val="120000"/>
              <a:buFont typeface="Wingdings" panose="05000000000000000000" pitchFamily="2" charset="2"/>
              <a:buChar char="§"/>
            </a:pPr>
            <a:r>
              <a:rPr lang="el-GR" altLang="el-GR" sz="3200" dirty="0" smtClean="0"/>
              <a:t>Γενικές.</a:t>
            </a:r>
          </a:p>
          <a:p>
            <a:pPr lvl="2" indent="-342000">
              <a:spcBef>
                <a:spcPts val="0"/>
              </a:spcBef>
              <a:spcAft>
                <a:spcPts val="2400"/>
              </a:spcAft>
              <a:buClr>
                <a:srgbClr val="9900CC"/>
              </a:buClr>
              <a:buSzPct val="120000"/>
              <a:buFont typeface="Wingdings" panose="05000000000000000000" pitchFamily="2" charset="2"/>
              <a:buChar char="§"/>
            </a:pPr>
            <a:r>
              <a:rPr lang="el-GR" altLang="el-GR" sz="3200" dirty="0" smtClean="0"/>
              <a:t>Τεχνικές Προδιαγραφές.</a:t>
            </a:r>
          </a:p>
          <a:p>
            <a:pPr lvl="2" indent="-342000">
              <a:spcBef>
                <a:spcPts val="0"/>
              </a:spcBef>
              <a:spcAft>
                <a:spcPts val="2400"/>
              </a:spcAft>
              <a:buClr>
                <a:srgbClr val="9900CC"/>
              </a:buClr>
              <a:buSzPct val="120000"/>
              <a:buFont typeface="Wingdings" panose="05000000000000000000" pitchFamily="2" charset="2"/>
              <a:buChar char="§"/>
            </a:pPr>
            <a:r>
              <a:rPr lang="el-GR" altLang="el-GR" sz="3200" dirty="0" smtClean="0"/>
              <a:t>Εκπαιδευτικές Προδιαγραφές.</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18</a:t>
            </a:fld>
            <a:endParaRPr lang="el-GR" sz="1400" dirty="0">
              <a:solidFill>
                <a:schemeClr val="tx1"/>
              </a:solidFill>
            </a:endParaRPr>
          </a:p>
        </p:txBody>
      </p:sp>
    </p:spTree>
    <p:extLst>
      <p:ext uri="{BB962C8B-B14F-4D97-AF65-F5344CB8AC3E}">
        <p14:creationId xmlns:p14="http://schemas.microsoft.com/office/powerpoint/2010/main" val="3689615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Γενικές προδιαγραφές</a:t>
            </a:r>
            <a:endParaRPr lang="el-GR" b="1" dirty="0"/>
          </a:p>
        </p:txBody>
      </p:sp>
      <p:sp>
        <p:nvSpPr>
          <p:cNvPr id="3" name="Θέση περιεχομένου 1"/>
          <p:cNvSpPr>
            <a:spLocks noGrp="1"/>
          </p:cNvSpPr>
          <p:nvPr>
            <p:ph idx="1"/>
          </p:nvPr>
        </p:nvSpPr>
        <p:spPr/>
        <p:txBody>
          <a:bodyPr/>
          <a:lstStyle/>
          <a:p>
            <a:pPr lvl="0" fontAlgn="base">
              <a:spcBef>
                <a:spcPct val="0"/>
              </a:spcBef>
              <a:spcAft>
                <a:spcPts val="1200"/>
              </a:spcAft>
              <a:buClr>
                <a:srgbClr val="9900CC"/>
              </a:buClr>
              <a:buSzPct val="120000"/>
              <a:buFont typeface="Wingdings" panose="05000000000000000000" pitchFamily="2" charset="2"/>
              <a:buChar char="§"/>
            </a:pPr>
            <a:endParaRPr lang="el-GR" altLang="el-GR" sz="1000" dirty="0" smtClean="0"/>
          </a:p>
          <a:p>
            <a:pPr lvl="0" fontAlgn="base">
              <a:spcBef>
                <a:spcPct val="0"/>
              </a:spcBef>
              <a:spcAft>
                <a:spcPts val="1200"/>
              </a:spcAft>
              <a:buClr>
                <a:srgbClr val="9900CC"/>
              </a:buClr>
              <a:buSzPct val="120000"/>
              <a:buFont typeface="Wingdings" panose="05000000000000000000" pitchFamily="2" charset="2"/>
              <a:buChar char="§"/>
            </a:pPr>
            <a:r>
              <a:rPr lang="el-GR" altLang="el-GR" sz="2800" dirty="0" smtClean="0"/>
              <a:t>Να </a:t>
            </a:r>
            <a:r>
              <a:rPr lang="el-GR" altLang="el-GR" sz="2800" dirty="0"/>
              <a:t>αξιοποιεί όλα τα επικοινωνιακά μέσα (κείμενο, εικόνα, ήχο, μουσική, </a:t>
            </a:r>
            <a:r>
              <a:rPr lang="en-US" altLang="el-GR" sz="2800" dirty="0"/>
              <a:t>video, </a:t>
            </a:r>
            <a:r>
              <a:rPr lang="el-GR" altLang="el-GR" sz="2800" dirty="0" smtClean="0"/>
              <a:t>σχέδια, </a:t>
            </a:r>
            <a:r>
              <a:rPr lang="el-GR" altLang="el-GR" sz="2800" dirty="0"/>
              <a:t>και κινούμενα σχέδια</a:t>
            </a:r>
            <a:r>
              <a:rPr lang="el-GR" altLang="el-GR" sz="2800" dirty="0" smtClean="0"/>
              <a:t>).</a:t>
            </a:r>
            <a:endParaRPr lang="el-GR" altLang="el-GR" sz="2800" dirty="0"/>
          </a:p>
          <a:p>
            <a:pPr lvl="0" fontAlgn="base">
              <a:spcBef>
                <a:spcPct val="0"/>
              </a:spcBef>
              <a:spcAft>
                <a:spcPts val="1200"/>
              </a:spcAft>
              <a:buClr>
                <a:srgbClr val="9900CC"/>
              </a:buClr>
              <a:buSzPct val="120000"/>
              <a:buFont typeface="Wingdings" panose="05000000000000000000" pitchFamily="2" charset="2"/>
              <a:buChar char="§"/>
            </a:pPr>
            <a:r>
              <a:rPr lang="el-GR" altLang="el-GR" sz="2800" dirty="0"/>
              <a:t>Όλα τα στοιχεία να «δένουν» μεταξύ </a:t>
            </a:r>
            <a:r>
              <a:rPr lang="el-GR" altLang="el-GR" sz="2800" dirty="0" smtClean="0"/>
              <a:t>τους.</a:t>
            </a:r>
            <a:endParaRPr lang="el-GR" altLang="el-GR" sz="2800" dirty="0"/>
          </a:p>
          <a:p>
            <a:pPr lvl="0" fontAlgn="base">
              <a:spcBef>
                <a:spcPct val="0"/>
              </a:spcBef>
              <a:spcAft>
                <a:spcPts val="1200"/>
              </a:spcAft>
              <a:buClr>
                <a:srgbClr val="9900CC"/>
              </a:buClr>
              <a:buSzPct val="120000"/>
              <a:buFont typeface="Wingdings" panose="05000000000000000000" pitchFamily="2" charset="2"/>
              <a:buChar char="§"/>
            </a:pPr>
            <a:r>
              <a:rPr lang="el-GR" altLang="el-GR" sz="2800" dirty="0"/>
              <a:t>Να είναι </a:t>
            </a:r>
            <a:r>
              <a:rPr lang="el-GR" altLang="el-GR" sz="2800" dirty="0" smtClean="0"/>
              <a:t>αλληλεπιδραστική.</a:t>
            </a:r>
            <a:endParaRPr lang="el-GR" altLang="el-GR" sz="2800" dirty="0"/>
          </a:p>
          <a:p>
            <a:pPr lvl="0" fontAlgn="base">
              <a:spcBef>
                <a:spcPct val="0"/>
              </a:spcBef>
              <a:spcAft>
                <a:spcPct val="0"/>
              </a:spcAft>
              <a:buClr>
                <a:srgbClr val="9900CC"/>
              </a:buClr>
              <a:buSzPct val="120000"/>
              <a:buFont typeface="Wingdings" panose="05000000000000000000" pitchFamily="2" charset="2"/>
              <a:buChar char="§"/>
            </a:pPr>
            <a:r>
              <a:rPr lang="el-GR" altLang="el-GR" sz="2800" dirty="0"/>
              <a:t>Η λειτουργικότητα του </a:t>
            </a:r>
            <a:r>
              <a:rPr lang="el-GR" altLang="el-GR" sz="2800" dirty="0" smtClean="0"/>
              <a:t>συστήματος, επιτρέπει </a:t>
            </a:r>
            <a:r>
              <a:rPr lang="el-GR" altLang="el-GR" sz="2800" dirty="0"/>
              <a:t>στο μαθητή να ανακαλύψει τη </a:t>
            </a:r>
            <a:r>
              <a:rPr lang="el-GR" altLang="el-GR" sz="2800" dirty="0" smtClean="0"/>
              <a:t>γνώση, </a:t>
            </a:r>
            <a:r>
              <a:rPr lang="el-GR" altLang="el-GR" sz="2800" dirty="0"/>
              <a:t>σε συνεργασία με άλλους </a:t>
            </a:r>
            <a:r>
              <a:rPr lang="el-GR" altLang="el-GR" sz="2800" dirty="0" smtClean="0"/>
              <a:t>μαθητές, και ⁄ ή </a:t>
            </a:r>
            <a:r>
              <a:rPr lang="el-GR" altLang="el-GR" sz="2800" dirty="0"/>
              <a:t>τον </a:t>
            </a:r>
            <a:r>
              <a:rPr lang="el-GR" altLang="el-GR" sz="2800" dirty="0" smtClean="0"/>
              <a:t>εκπαιδευτικό. </a:t>
            </a:r>
            <a:endParaRPr lang="el-GR" altLang="el-GR" sz="2800" dirty="0"/>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19</a:t>
            </a:fld>
            <a:endParaRPr lang="el-GR" sz="1400" dirty="0">
              <a:solidFill>
                <a:schemeClr val="tx1"/>
              </a:solidFill>
            </a:endParaRPr>
          </a:p>
        </p:txBody>
      </p:sp>
    </p:spTree>
    <p:extLst>
      <p:ext uri="{BB962C8B-B14F-4D97-AF65-F5344CB8AC3E}">
        <p14:creationId xmlns:p14="http://schemas.microsoft.com/office/powerpoint/2010/main" val="874713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389939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Τεχνικές προδιαγραφές</a:t>
            </a:r>
            <a:endParaRPr lang="el-GR" b="1" dirty="0"/>
          </a:p>
        </p:txBody>
      </p:sp>
      <p:sp>
        <p:nvSpPr>
          <p:cNvPr id="3" name="Θέση περιεχομένου 1"/>
          <p:cNvSpPr>
            <a:spLocks noGrp="1"/>
          </p:cNvSpPr>
          <p:nvPr>
            <p:ph idx="1"/>
          </p:nvPr>
        </p:nvSpPr>
        <p:spPr/>
        <p:txBody>
          <a:bodyPr/>
          <a:lstStyle/>
          <a:p>
            <a:pPr lvl="1" fontAlgn="base">
              <a:spcBef>
                <a:spcPct val="0"/>
              </a:spcBef>
              <a:spcAft>
                <a:spcPts val="600"/>
              </a:spcAft>
              <a:buClr>
                <a:srgbClr val="9900CC"/>
              </a:buClr>
              <a:buSzPct val="120000"/>
              <a:buFont typeface="Wingdings" panose="05000000000000000000" pitchFamily="2" charset="2"/>
              <a:buChar char="§"/>
            </a:pPr>
            <a:endParaRPr lang="el-GR" altLang="el-GR" sz="1600" dirty="0" smtClean="0"/>
          </a:p>
          <a:p>
            <a:pPr lvl="1" indent="-342000" fontAlgn="base">
              <a:spcBef>
                <a:spcPct val="0"/>
              </a:spcBef>
              <a:spcAft>
                <a:spcPts val="600"/>
              </a:spcAft>
              <a:buClr>
                <a:srgbClr val="9900CC"/>
              </a:buClr>
              <a:buSzPct val="120000"/>
              <a:buFont typeface="Wingdings" panose="05000000000000000000" pitchFamily="2" charset="2"/>
              <a:buChar char="§"/>
            </a:pPr>
            <a:r>
              <a:rPr lang="el-GR" altLang="el-GR" dirty="0" smtClean="0"/>
              <a:t>Να </a:t>
            </a:r>
            <a:r>
              <a:rPr lang="el-GR" altLang="el-GR" dirty="0"/>
              <a:t>είναι γραμμένη για πολλά λειτουργικά </a:t>
            </a:r>
            <a:r>
              <a:rPr lang="el-GR" altLang="el-GR" dirty="0" smtClean="0"/>
              <a:t>συστήματα.</a:t>
            </a:r>
            <a:endParaRPr lang="el-GR" altLang="el-GR" dirty="0"/>
          </a:p>
          <a:p>
            <a:pPr lvl="1" indent="-342000" fontAlgn="base">
              <a:spcBef>
                <a:spcPct val="0"/>
              </a:spcBef>
              <a:spcAft>
                <a:spcPts val="600"/>
              </a:spcAft>
              <a:buClr>
                <a:srgbClr val="9900CC"/>
              </a:buClr>
              <a:buSzPct val="120000"/>
              <a:buFont typeface="Wingdings" panose="05000000000000000000" pitchFamily="2" charset="2"/>
              <a:buChar char="§"/>
            </a:pPr>
            <a:r>
              <a:rPr lang="el-GR" altLang="el-GR" dirty="0"/>
              <a:t>Να έχει εύκολη </a:t>
            </a:r>
            <a:r>
              <a:rPr lang="el-GR" altLang="el-GR" dirty="0" smtClean="0"/>
              <a:t>εγκατάσταση.</a:t>
            </a:r>
            <a:endParaRPr lang="el-GR" altLang="el-GR" dirty="0"/>
          </a:p>
          <a:p>
            <a:pPr lvl="1" indent="-342000" fontAlgn="base">
              <a:spcBef>
                <a:spcPct val="0"/>
              </a:spcBef>
              <a:spcAft>
                <a:spcPts val="600"/>
              </a:spcAft>
              <a:buClr>
                <a:srgbClr val="9900CC"/>
              </a:buClr>
              <a:buSzPct val="120000"/>
              <a:buFont typeface="Wingdings" panose="05000000000000000000" pitchFamily="2" charset="2"/>
              <a:buChar char="§"/>
            </a:pPr>
            <a:r>
              <a:rPr lang="el-GR" altLang="el-GR" dirty="0"/>
              <a:t>Να είναι εύκολος και εργονομικός ο </a:t>
            </a:r>
            <a:r>
              <a:rPr lang="el-GR" altLang="el-GR" dirty="0" smtClean="0"/>
              <a:t>χειρισμός.</a:t>
            </a:r>
            <a:endParaRPr lang="el-GR" altLang="el-GR" dirty="0"/>
          </a:p>
          <a:p>
            <a:pPr lvl="1" indent="-342000" fontAlgn="base">
              <a:spcBef>
                <a:spcPct val="0"/>
              </a:spcBef>
              <a:spcAft>
                <a:spcPts val="600"/>
              </a:spcAft>
              <a:buClr>
                <a:srgbClr val="9900CC"/>
              </a:buClr>
              <a:buSzPct val="120000"/>
              <a:buFont typeface="Wingdings" panose="05000000000000000000" pitchFamily="2" charset="2"/>
              <a:buChar char="§"/>
            </a:pPr>
            <a:r>
              <a:rPr lang="el-GR" altLang="el-GR" dirty="0"/>
              <a:t>Να είναι εύκολη η μεταφορά αρχείων και η </a:t>
            </a:r>
            <a:r>
              <a:rPr lang="el-GR" altLang="el-GR" dirty="0" smtClean="0"/>
              <a:t>εκτύπωση.</a:t>
            </a:r>
            <a:endParaRPr lang="el-GR" altLang="el-GR" dirty="0"/>
          </a:p>
          <a:p>
            <a:pPr lvl="1" indent="-342000" fontAlgn="base">
              <a:spcBef>
                <a:spcPct val="0"/>
              </a:spcBef>
              <a:spcAft>
                <a:spcPts val="600"/>
              </a:spcAft>
              <a:buClr>
                <a:srgbClr val="9900CC"/>
              </a:buClr>
              <a:buSzPct val="120000"/>
              <a:buFont typeface="Wingdings" panose="05000000000000000000" pitchFamily="2" charset="2"/>
              <a:buChar char="§"/>
            </a:pPr>
            <a:r>
              <a:rPr lang="el-GR" altLang="el-GR" dirty="0"/>
              <a:t>Να είναι αισθητικά </a:t>
            </a:r>
            <a:r>
              <a:rPr lang="el-GR" altLang="el-GR" dirty="0" smtClean="0"/>
              <a:t>μελετημένο.</a:t>
            </a:r>
            <a:endParaRPr lang="el-GR" altLang="el-GR" dirty="0"/>
          </a:p>
          <a:p>
            <a:pPr lvl="1" indent="-342000" fontAlgn="base">
              <a:spcBef>
                <a:spcPct val="0"/>
              </a:spcBef>
              <a:spcAft>
                <a:spcPct val="0"/>
              </a:spcAft>
              <a:buClr>
                <a:srgbClr val="9900CC"/>
              </a:buClr>
              <a:buSzPct val="120000"/>
              <a:buFont typeface="Wingdings" panose="05000000000000000000" pitchFamily="2" charset="2"/>
              <a:buChar char="§"/>
            </a:pPr>
            <a:r>
              <a:rPr lang="el-GR" altLang="el-GR" dirty="0"/>
              <a:t>Να είναι </a:t>
            </a:r>
            <a:r>
              <a:rPr lang="el-GR" altLang="el-GR" dirty="0" smtClean="0"/>
              <a:t>διαχρονική.</a:t>
            </a:r>
            <a:endParaRPr lang="el-GR" altLang="el-GR" dirty="0"/>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20</a:t>
            </a:fld>
            <a:endParaRPr lang="el-GR" sz="1400" dirty="0">
              <a:solidFill>
                <a:schemeClr val="tx1"/>
              </a:solidFill>
            </a:endParaRPr>
          </a:p>
        </p:txBody>
      </p:sp>
    </p:spTree>
    <p:extLst>
      <p:ext uri="{BB962C8B-B14F-4D97-AF65-F5344CB8AC3E}">
        <p14:creationId xmlns:p14="http://schemas.microsoft.com/office/powerpoint/2010/main" val="2717387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Εκπαιδευτικές προδιαγραφές</a:t>
            </a:r>
            <a:endParaRPr lang="el-GR" b="1" dirty="0"/>
          </a:p>
        </p:txBody>
      </p:sp>
      <p:sp>
        <p:nvSpPr>
          <p:cNvPr id="3" name="Θέση περιεχομένου 1"/>
          <p:cNvSpPr>
            <a:spLocks noGrp="1"/>
          </p:cNvSpPr>
          <p:nvPr>
            <p:ph idx="1"/>
          </p:nvPr>
        </p:nvSpPr>
        <p:spPr/>
        <p:txBody>
          <a:bodyPr>
            <a:normAutofit/>
          </a:bodyPr>
          <a:lstStyle/>
          <a:p>
            <a:pPr>
              <a:spcBef>
                <a:spcPts val="0"/>
              </a:spcBef>
              <a:spcAft>
                <a:spcPts val="400"/>
              </a:spcAft>
              <a:buClr>
                <a:srgbClr val="9900CC"/>
              </a:buClr>
              <a:buSzPct val="120000"/>
              <a:buFont typeface="Wingdings" panose="05000000000000000000" pitchFamily="2" charset="2"/>
              <a:buChar char="§"/>
            </a:pPr>
            <a:r>
              <a:rPr lang="el-GR" altLang="el-GR" sz="2000" dirty="0" smtClean="0"/>
              <a:t>Να είναι ξεκάθαροι οι Εκπαιδευτικοί στόχοι.</a:t>
            </a:r>
          </a:p>
          <a:p>
            <a:pPr>
              <a:spcBef>
                <a:spcPts val="0"/>
              </a:spcBef>
              <a:spcAft>
                <a:spcPts val="400"/>
              </a:spcAft>
              <a:buClr>
                <a:srgbClr val="9900CC"/>
              </a:buClr>
              <a:buSzPct val="120000"/>
              <a:buFont typeface="Wingdings" panose="05000000000000000000" pitchFamily="2" charset="2"/>
              <a:buChar char="§"/>
            </a:pPr>
            <a:r>
              <a:rPr lang="el-GR" altLang="el-GR" sz="2000" dirty="0" smtClean="0"/>
              <a:t>Να έχει σχεδιαστεί από Εκπαιδευτικούς.</a:t>
            </a:r>
          </a:p>
          <a:p>
            <a:pPr>
              <a:spcBef>
                <a:spcPts val="0"/>
              </a:spcBef>
              <a:spcAft>
                <a:spcPts val="400"/>
              </a:spcAft>
              <a:buClr>
                <a:srgbClr val="9900CC"/>
              </a:buClr>
              <a:buSzPct val="120000"/>
              <a:buFont typeface="Wingdings" panose="05000000000000000000" pitchFamily="2" charset="2"/>
              <a:buChar char="§"/>
            </a:pPr>
            <a:r>
              <a:rPr lang="el-GR" altLang="el-GR" sz="2000" dirty="0" smtClean="0"/>
              <a:t>Να δίνει τη δυνατότητα να χρησιμοποιηθεί η εφαρμογή πολλαπλώς.</a:t>
            </a:r>
          </a:p>
          <a:p>
            <a:pPr>
              <a:spcBef>
                <a:spcPts val="0"/>
              </a:spcBef>
              <a:spcAft>
                <a:spcPts val="400"/>
              </a:spcAft>
              <a:buClr>
                <a:srgbClr val="9900CC"/>
              </a:buClr>
              <a:buSzPct val="120000"/>
              <a:buFont typeface="Wingdings" panose="05000000000000000000" pitchFamily="2" charset="2"/>
              <a:buChar char="§"/>
            </a:pPr>
            <a:r>
              <a:rPr lang="el-GR" altLang="el-GR" sz="2000" dirty="0" smtClean="0"/>
              <a:t>Να αξιοποιεί τα </a:t>
            </a:r>
            <a:r>
              <a:rPr lang="en-US" altLang="el-GR" sz="2000" dirty="0" smtClean="0"/>
              <a:t>multimedia </a:t>
            </a:r>
            <a:r>
              <a:rPr lang="el-GR" altLang="el-GR" sz="2000" dirty="0" smtClean="0"/>
              <a:t>στοιχεία.</a:t>
            </a:r>
          </a:p>
          <a:p>
            <a:pPr>
              <a:spcBef>
                <a:spcPts val="0"/>
              </a:spcBef>
              <a:spcAft>
                <a:spcPts val="400"/>
              </a:spcAft>
              <a:buClr>
                <a:srgbClr val="9900CC"/>
              </a:buClr>
              <a:buSzPct val="120000"/>
              <a:buFont typeface="Wingdings" panose="05000000000000000000" pitchFamily="2" charset="2"/>
              <a:buChar char="§"/>
            </a:pPr>
            <a:r>
              <a:rPr lang="el-GR" altLang="el-GR" sz="2000" dirty="0" smtClean="0">
                <a:effectLst/>
              </a:rPr>
              <a:t>Ο σχεδιασμός του Εκπαιδευτικού Λογισμικού, βασίζεται σε καταξιωμένες μαθησιακές και διδακτικές θεωρίες, και σχετίζεται άμεσα με το σχεδιασμό των αναλυτικών προγραμμάτων.</a:t>
            </a:r>
          </a:p>
          <a:p>
            <a:pPr>
              <a:spcBef>
                <a:spcPts val="0"/>
              </a:spcBef>
              <a:spcAft>
                <a:spcPts val="400"/>
              </a:spcAft>
              <a:buClr>
                <a:srgbClr val="9900CC"/>
              </a:buClr>
              <a:buSzPct val="120000"/>
              <a:buFont typeface="Wingdings" panose="05000000000000000000" pitchFamily="2" charset="2"/>
              <a:buChar char="§"/>
            </a:pPr>
            <a:r>
              <a:rPr lang="el-GR" altLang="el-GR" sz="2000" dirty="0" smtClean="0">
                <a:effectLst/>
              </a:rPr>
              <a:t>Είναι δυνατή η εφαρμογή του Εκπαιδευτικού </a:t>
            </a:r>
            <a:r>
              <a:rPr lang="el-GR" altLang="el-GR" sz="2000" dirty="0" smtClean="0">
                <a:effectLst/>
              </a:rPr>
              <a:t>Λογισμικού</a:t>
            </a:r>
            <a:r>
              <a:rPr lang="en-US" altLang="el-GR" sz="2000" dirty="0" smtClean="0">
                <a:effectLst/>
              </a:rPr>
              <a:t>,</a:t>
            </a:r>
            <a:r>
              <a:rPr lang="el-GR" altLang="el-GR" sz="2000" dirty="0" smtClean="0">
                <a:effectLst/>
              </a:rPr>
              <a:t> </a:t>
            </a:r>
            <a:r>
              <a:rPr lang="el-GR" altLang="el-GR" sz="2000" dirty="0" smtClean="0">
                <a:effectLst/>
              </a:rPr>
              <a:t>σε διάφορα θέματα των αναλυτικών προγραμμάτων.</a:t>
            </a:r>
          </a:p>
          <a:p>
            <a:pPr>
              <a:spcBef>
                <a:spcPts val="0"/>
              </a:spcBef>
              <a:spcAft>
                <a:spcPts val="400"/>
              </a:spcAft>
              <a:buClr>
                <a:srgbClr val="9900CC"/>
              </a:buClr>
              <a:buSzPct val="120000"/>
              <a:buFont typeface="Wingdings" panose="05000000000000000000" pitchFamily="2" charset="2"/>
              <a:buChar char="§"/>
            </a:pPr>
            <a:r>
              <a:rPr lang="el-GR" altLang="el-GR" sz="2000" dirty="0" smtClean="0">
                <a:effectLst/>
              </a:rPr>
              <a:t>Είναι δυνατή η εφαρμογή του Εκπαιδευτικού Λογισμικού, σε συσχετιζόμενα θέματα με τα αναλυτικά προγράμματα.</a:t>
            </a:r>
          </a:p>
          <a:p>
            <a:pPr>
              <a:spcBef>
                <a:spcPts val="0"/>
              </a:spcBef>
              <a:spcAft>
                <a:spcPts val="400"/>
              </a:spcAft>
              <a:buClr>
                <a:srgbClr val="9900CC"/>
              </a:buClr>
              <a:buSzPct val="120000"/>
              <a:buFont typeface="Wingdings" panose="05000000000000000000" pitchFamily="2" charset="2"/>
              <a:buChar char="§"/>
            </a:pPr>
            <a:r>
              <a:rPr lang="el-GR" altLang="el-GR" sz="2000" dirty="0" smtClean="0">
                <a:effectLst/>
              </a:rPr>
              <a:t>Το Εκπαιδευτικό Λογισμικό μπορεί να χρησιμοποιηθεί από το μαθητή αυτόνομα, χωρίς τη βοήθεια άλλων διδακτικών μέσων (π.χ. βιβλίο).</a:t>
            </a:r>
          </a:p>
          <a:p>
            <a:endParaRPr lang="el-GR"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21</a:t>
            </a:fld>
            <a:endParaRPr lang="el-GR" sz="1400" dirty="0">
              <a:solidFill>
                <a:schemeClr val="tx1"/>
              </a:solidFill>
            </a:endParaRPr>
          </a:p>
        </p:txBody>
      </p:sp>
    </p:spTree>
    <p:extLst>
      <p:ext uri="{BB962C8B-B14F-4D97-AF65-F5344CB8AC3E}">
        <p14:creationId xmlns:p14="http://schemas.microsoft.com/office/powerpoint/2010/main" val="475150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Αξιολόγηση Εκπαιδευτικού Λογισμικού (1 από 2)</a:t>
            </a:r>
            <a:endParaRPr lang="el-GR" b="1" dirty="0"/>
          </a:p>
        </p:txBody>
      </p:sp>
      <p:sp>
        <p:nvSpPr>
          <p:cNvPr id="3" name="Θέση περιεχομένου 1"/>
          <p:cNvSpPr>
            <a:spLocks noGrp="1"/>
          </p:cNvSpPr>
          <p:nvPr>
            <p:ph idx="1"/>
          </p:nvPr>
        </p:nvSpPr>
        <p:spPr>
          <a:xfrm>
            <a:off x="467544" y="1628800"/>
            <a:ext cx="8208912" cy="4680520"/>
          </a:xfrm>
        </p:spPr>
        <p:txBody>
          <a:bodyPr>
            <a:normAutofit/>
          </a:bodyPr>
          <a:lstStyle/>
          <a:p>
            <a:pPr marL="0" indent="0">
              <a:spcBef>
                <a:spcPts val="0"/>
              </a:spcBef>
              <a:buClr>
                <a:srgbClr val="9900CC"/>
              </a:buClr>
              <a:buSzPct val="120000"/>
              <a:buNone/>
            </a:pPr>
            <a:r>
              <a:rPr lang="el-GR" altLang="el-GR" sz="2800" dirty="0" smtClean="0">
                <a:effectLst/>
              </a:rPr>
              <a:t>Το Γραφείο Πιστοποίησης του Παιδαγωγικού Ινστιτούτου, </a:t>
            </a:r>
            <a:r>
              <a:rPr lang="el-GR" altLang="el-GR" sz="2800" b="1" dirty="0" smtClean="0">
                <a:effectLst/>
              </a:rPr>
              <a:t>σε ότι αφορά στα επιθυμητά  χαρακτηριστικά του Εκπαιδευτικού Λογισμικού, </a:t>
            </a:r>
          </a:p>
          <a:p>
            <a:pPr marL="0" indent="0">
              <a:spcBef>
                <a:spcPts val="0"/>
              </a:spcBef>
              <a:spcAft>
                <a:spcPts val="1200"/>
              </a:spcAft>
              <a:buClr>
                <a:srgbClr val="9900CC"/>
              </a:buClr>
              <a:buSzPct val="120000"/>
              <a:buNone/>
            </a:pPr>
            <a:r>
              <a:rPr lang="el-GR" altLang="el-GR" sz="2800" b="1" dirty="0" smtClean="0">
                <a:effectLst/>
              </a:rPr>
              <a:t>έχει καθορίσει:</a:t>
            </a:r>
          </a:p>
          <a:p>
            <a:pPr marL="400050" lvl="1" indent="0">
              <a:spcBef>
                <a:spcPts val="0"/>
              </a:spcBef>
              <a:buNone/>
            </a:pPr>
            <a:r>
              <a:rPr lang="el-GR" altLang="el-GR" sz="2400" b="1" dirty="0" smtClean="0">
                <a:solidFill>
                  <a:srgbClr val="9900CC"/>
                </a:solidFill>
              </a:rPr>
              <a:t>1.  </a:t>
            </a:r>
            <a:r>
              <a:rPr lang="el-GR" altLang="el-GR" sz="2400" dirty="0" smtClean="0">
                <a:effectLst/>
              </a:rPr>
              <a:t>Γενικές προδιαγραφές Εκπαιδευτικού Λογισμικού, με </a:t>
            </a:r>
          </a:p>
          <a:p>
            <a:pPr marL="800100" lvl="2" indent="0">
              <a:spcBef>
                <a:spcPts val="0"/>
              </a:spcBef>
              <a:spcAft>
                <a:spcPts val="600"/>
              </a:spcAft>
              <a:buNone/>
            </a:pPr>
            <a:r>
              <a:rPr lang="el-GR" altLang="el-GR" dirty="0" smtClean="0">
                <a:effectLst/>
              </a:rPr>
              <a:t>βάση τους εξής στόχους:</a:t>
            </a:r>
          </a:p>
          <a:p>
            <a:pPr lvl="3" indent="-342000">
              <a:spcBef>
                <a:spcPts val="0"/>
              </a:spcBef>
              <a:spcAft>
                <a:spcPts val="300"/>
              </a:spcAft>
              <a:buClr>
                <a:srgbClr val="FF0066"/>
              </a:buClr>
              <a:buSzPct val="120000"/>
              <a:buFont typeface="Wingdings" panose="05000000000000000000" pitchFamily="2" charset="2"/>
              <a:buChar char="§"/>
            </a:pPr>
            <a:r>
              <a:rPr lang="el-GR" altLang="el-GR" dirty="0" smtClean="0">
                <a:effectLst/>
              </a:rPr>
              <a:t>Να ευνοεί την ενεργοποίηση του μαθητή μέσω δημιουργικών δραστηριοτήτων, πειραματισμό, και διερεύνηση. </a:t>
            </a:r>
          </a:p>
          <a:p>
            <a:pPr lvl="3" indent="-342000">
              <a:spcBef>
                <a:spcPts val="0"/>
              </a:spcBef>
              <a:spcAft>
                <a:spcPts val="300"/>
              </a:spcAft>
              <a:buClr>
                <a:srgbClr val="FF0066"/>
              </a:buClr>
              <a:buSzPct val="120000"/>
              <a:buFont typeface="Wingdings" panose="05000000000000000000" pitchFamily="2" charset="2"/>
              <a:buChar char="§"/>
            </a:pPr>
            <a:r>
              <a:rPr lang="el-GR" altLang="el-GR" dirty="0" smtClean="0">
                <a:effectLst/>
              </a:rPr>
              <a:t>Να συμβάλλει στη βιωματική προσέγγιση της γνώσης και στη φιλικότερη, ελκυστικότερη, και πολύπλευρη παρουσίαση της ύλης.</a:t>
            </a:r>
          </a:p>
          <a:p>
            <a:pPr lvl="3" indent="-342000">
              <a:spcBef>
                <a:spcPts val="0"/>
              </a:spcBef>
              <a:buClr>
                <a:srgbClr val="FF0066"/>
              </a:buClr>
              <a:buSzPct val="120000"/>
              <a:buFont typeface="Wingdings" panose="05000000000000000000" pitchFamily="2" charset="2"/>
              <a:buChar char="§"/>
            </a:pPr>
            <a:r>
              <a:rPr lang="el-GR" altLang="el-GR" dirty="0" smtClean="0">
                <a:effectLst/>
              </a:rPr>
              <a:t>Να ευνοεί τη συνεργασία.</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22</a:t>
            </a:fld>
            <a:endParaRPr lang="el-GR" sz="1400" dirty="0">
              <a:solidFill>
                <a:schemeClr val="tx1"/>
              </a:solidFill>
            </a:endParaRPr>
          </a:p>
        </p:txBody>
      </p:sp>
    </p:spTree>
    <p:extLst>
      <p:ext uri="{BB962C8B-B14F-4D97-AF65-F5344CB8AC3E}">
        <p14:creationId xmlns:p14="http://schemas.microsoft.com/office/powerpoint/2010/main" val="4108429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Αξιολόγηση Εκπαιδευτικού Λογισμικού (2 από 2)</a:t>
            </a:r>
            <a:endParaRPr lang="el-GR" dirty="0"/>
          </a:p>
        </p:txBody>
      </p:sp>
      <p:sp>
        <p:nvSpPr>
          <p:cNvPr id="3" name="Θέση περιεχομένου 1"/>
          <p:cNvSpPr>
            <a:spLocks noGrp="1"/>
          </p:cNvSpPr>
          <p:nvPr>
            <p:ph idx="1"/>
          </p:nvPr>
        </p:nvSpPr>
        <p:spPr>
          <a:xfrm>
            <a:off x="457200" y="1600200"/>
            <a:ext cx="8229600" cy="4853136"/>
          </a:xfrm>
        </p:spPr>
        <p:txBody>
          <a:bodyPr>
            <a:normAutofit/>
          </a:bodyPr>
          <a:lstStyle/>
          <a:p>
            <a:pPr lvl="0">
              <a:spcBef>
                <a:spcPts val="0"/>
              </a:spcBef>
              <a:spcAft>
                <a:spcPts val="600"/>
              </a:spcAft>
              <a:buClr>
                <a:srgbClr val="9900CC"/>
              </a:buClr>
              <a:buSzPct val="120000"/>
              <a:buFont typeface="Wingdings" panose="05000000000000000000" pitchFamily="2" charset="2"/>
              <a:buChar char="§"/>
            </a:pPr>
            <a:r>
              <a:rPr lang="el-GR" altLang="el-GR" sz="2400" dirty="0">
                <a:solidFill>
                  <a:prstClr val="black"/>
                </a:solidFill>
              </a:rPr>
              <a:t>Οι προδιαγραφές που διατυπώθηκαν, ταξινομούνται σε τέσσερις συσχετιζόμενες, και στενά αλληλοεξαρτώμενες κατηγορίες</a:t>
            </a:r>
            <a:r>
              <a:rPr lang="el-GR" altLang="el-GR" sz="2400" dirty="0" smtClean="0">
                <a:solidFill>
                  <a:prstClr val="black"/>
                </a:solidFill>
              </a:rPr>
              <a:t>:</a:t>
            </a:r>
            <a:endParaRPr lang="el-GR" altLang="el-GR" sz="2400" dirty="0">
              <a:solidFill>
                <a:prstClr val="black"/>
              </a:solidFill>
            </a:endParaRPr>
          </a:p>
          <a:p>
            <a:pPr marL="914400" lvl="2" indent="0">
              <a:spcBef>
                <a:spcPts val="0"/>
              </a:spcBef>
              <a:spcAft>
                <a:spcPts val="300"/>
              </a:spcAft>
              <a:buNone/>
            </a:pPr>
            <a:r>
              <a:rPr lang="el-GR" altLang="el-GR" sz="2000" b="1" dirty="0">
                <a:solidFill>
                  <a:srgbClr val="FF0066"/>
                </a:solidFill>
              </a:rPr>
              <a:t>1. </a:t>
            </a:r>
            <a:r>
              <a:rPr lang="el-GR" altLang="el-GR" sz="2000" b="1" dirty="0" smtClean="0">
                <a:solidFill>
                  <a:srgbClr val="FF0066"/>
                </a:solidFill>
              </a:rPr>
              <a:t> </a:t>
            </a:r>
            <a:r>
              <a:rPr lang="el-GR" altLang="el-GR" sz="2000" dirty="0" smtClean="0">
                <a:solidFill>
                  <a:prstClr val="black"/>
                </a:solidFill>
              </a:rPr>
              <a:t>Προδιαγραφές </a:t>
            </a:r>
            <a:r>
              <a:rPr lang="el-GR" altLang="el-GR" sz="2000" dirty="0">
                <a:solidFill>
                  <a:prstClr val="black"/>
                </a:solidFill>
              </a:rPr>
              <a:t>περιεχομένου. </a:t>
            </a:r>
          </a:p>
          <a:p>
            <a:pPr marL="914400" lvl="2" indent="0">
              <a:spcBef>
                <a:spcPts val="0"/>
              </a:spcBef>
              <a:spcAft>
                <a:spcPts val="300"/>
              </a:spcAft>
              <a:buNone/>
            </a:pPr>
            <a:r>
              <a:rPr lang="el-GR" altLang="el-GR" sz="2000" b="1" dirty="0">
                <a:solidFill>
                  <a:srgbClr val="FF0066"/>
                </a:solidFill>
              </a:rPr>
              <a:t>2.  </a:t>
            </a:r>
            <a:r>
              <a:rPr lang="el-GR" altLang="el-GR" sz="2000" dirty="0">
                <a:solidFill>
                  <a:prstClr val="black"/>
                </a:solidFill>
              </a:rPr>
              <a:t>Προδιαγραφές διδακτικής και παιδαγωγικής μεθοδολογίας. </a:t>
            </a:r>
          </a:p>
          <a:p>
            <a:pPr marL="914400" lvl="2" indent="0">
              <a:spcBef>
                <a:spcPts val="0"/>
              </a:spcBef>
              <a:spcAft>
                <a:spcPts val="300"/>
              </a:spcAft>
              <a:buNone/>
            </a:pPr>
            <a:r>
              <a:rPr lang="el-GR" altLang="el-GR" sz="2000" b="1" dirty="0">
                <a:solidFill>
                  <a:srgbClr val="FF0066"/>
                </a:solidFill>
              </a:rPr>
              <a:t>3.  </a:t>
            </a:r>
            <a:r>
              <a:rPr lang="el-GR" altLang="el-GR" sz="2000" dirty="0">
                <a:solidFill>
                  <a:prstClr val="black"/>
                </a:solidFill>
              </a:rPr>
              <a:t>Τεχνικές προδιαγραφές. </a:t>
            </a:r>
          </a:p>
          <a:p>
            <a:pPr marL="914400" lvl="2" indent="0">
              <a:spcBef>
                <a:spcPts val="0"/>
              </a:spcBef>
              <a:spcAft>
                <a:spcPts val="1200"/>
              </a:spcAft>
              <a:buNone/>
            </a:pPr>
            <a:r>
              <a:rPr lang="el-GR" altLang="el-GR" sz="2000" b="1" dirty="0">
                <a:solidFill>
                  <a:srgbClr val="FF0066"/>
                </a:solidFill>
              </a:rPr>
              <a:t>4.  </a:t>
            </a:r>
            <a:r>
              <a:rPr lang="el-GR" altLang="el-GR" sz="2000" dirty="0">
                <a:solidFill>
                  <a:prstClr val="black"/>
                </a:solidFill>
              </a:rPr>
              <a:t>Προδιαγραφές αλληλεπίδρασης και περιβάλλοντος διεπαφής</a:t>
            </a:r>
            <a:r>
              <a:rPr lang="el-GR" altLang="el-GR" sz="2000" dirty="0" smtClean="0">
                <a:solidFill>
                  <a:prstClr val="black"/>
                </a:solidFill>
              </a:rPr>
              <a:t>.</a:t>
            </a:r>
            <a:endParaRPr lang="el-GR" altLang="el-GR" sz="2000" dirty="0">
              <a:solidFill>
                <a:prstClr val="black"/>
              </a:solidFill>
            </a:endParaRPr>
          </a:p>
          <a:p>
            <a:pPr marL="400050" lvl="2" indent="0" fontAlgn="base">
              <a:spcBef>
                <a:spcPts val="0"/>
              </a:spcBef>
              <a:spcAft>
                <a:spcPct val="0"/>
              </a:spcAft>
              <a:buNone/>
            </a:pPr>
            <a:r>
              <a:rPr lang="el-GR" altLang="el-GR" dirty="0"/>
              <a:t>2. Ειδικές προδιαγραφές </a:t>
            </a:r>
            <a:r>
              <a:rPr lang="el-GR" altLang="el-GR" dirty="0" smtClean="0"/>
              <a:t>Εκπαιδευτικού Λογισμικού ανά </a:t>
            </a:r>
          </a:p>
          <a:p>
            <a:pPr marL="857250" lvl="3" indent="0" fontAlgn="base">
              <a:spcBef>
                <a:spcPts val="0"/>
              </a:spcBef>
              <a:spcAft>
                <a:spcPts val="600"/>
              </a:spcAft>
              <a:buNone/>
            </a:pPr>
            <a:r>
              <a:rPr lang="el-GR" altLang="el-GR" sz="2400" dirty="0" smtClean="0"/>
              <a:t>γνωστικό αντικείμενο, </a:t>
            </a:r>
            <a:r>
              <a:rPr lang="el-GR" altLang="el-GR" sz="2400" dirty="0"/>
              <a:t>με </a:t>
            </a:r>
            <a:r>
              <a:rPr lang="el-GR" altLang="el-GR" sz="2400" dirty="0" smtClean="0"/>
              <a:t>βάση </a:t>
            </a:r>
            <a:r>
              <a:rPr lang="el-GR" altLang="el-GR" sz="2400" dirty="0"/>
              <a:t>τους εξής στόχους: </a:t>
            </a:r>
          </a:p>
          <a:p>
            <a:pPr marL="1428750" lvl="3" indent="-342000" fontAlgn="base">
              <a:spcBef>
                <a:spcPts val="0"/>
              </a:spcBef>
              <a:spcAft>
                <a:spcPts val="300"/>
              </a:spcAft>
              <a:buClr>
                <a:srgbClr val="FF0066"/>
              </a:buClr>
              <a:buSzPct val="120000"/>
              <a:buFont typeface="Wingdings" panose="05000000000000000000" pitchFamily="2" charset="2"/>
              <a:buChar char="§"/>
            </a:pPr>
            <a:r>
              <a:rPr lang="el-GR" altLang="el-GR" dirty="0" smtClean="0"/>
              <a:t>Να </a:t>
            </a:r>
            <a:r>
              <a:rPr lang="el-GR" altLang="el-GR" dirty="0"/>
              <a:t>αποτελεί αναπόσπαστο μέρος της μαθησιακής διαδικασίας. </a:t>
            </a:r>
          </a:p>
          <a:p>
            <a:pPr marL="1428750" lvl="3" indent="-342000" fontAlgn="base">
              <a:spcBef>
                <a:spcPts val="0"/>
              </a:spcBef>
              <a:spcAft>
                <a:spcPct val="0"/>
              </a:spcAft>
              <a:buClr>
                <a:srgbClr val="FF0066"/>
              </a:buClr>
              <a:buSzPct val="120000"/>
              <a:buFont typeface="Wingdings" panose="05000000000000000000" pitchFamily="2" charset="2"/>
              <a:buChar char="§"/>
            </a:pPr>
            <a:r>
              <a:rPr lang="el-GR" altLang="el-GR" dirty="0"/>
              <a:t>Να συμπληρώνει το διδακτικό </a:t>
            </a:r>
            <a:r>
              <a:rPr lang="el-GR" altLang="el-GR" dirty="0" smtClean="0"/>
              <a:t>υλικό, </a:t>
            </a:r>
            <a:r>
              <a:rPr lang="el-GR" altLang="el-GR" dirty="0"/>
              <a:t>που χρησιμοποιείται για την επίτευξη των </a:t>
            </a:r>
            <a:r>
              <a:rPr lang="el-GR" altLang="el-GR" dirty="0" smtClean="0"/>
              <a:t>στόχων, </a:t>
            </a:r>
            <a:r>
              <a:rPr lang="el-GR" altLang="el-GR" dirty="0"/>
              <a:t>συγκεκριμένων Προγραμμάτων Σπουδών.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23</a:t>
            </a:fld>
            <a:endParaRPr lang="el-GR" sz="1400" dirty="0">
              <a:solidFill>
                <a:schemeClr val="tx1"/>
              </a:solidFill>
            </a:endParaRPr>
          </a:p>
        </p:txBody>
      </p:sp>
    </p:spTree>
    <p:extLst>
      <p:ext uri="{BB962C8B-B14F-4D97-AF65-F5344CB8AC3E}">
        <p14:creationId xmlns:p14="http://schemas.microsoft.com/office/powerpoint/2010/main" val="2496598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274638"/>
            <a:ext cx="8856984" cy="1138138"/>
          </a:xfrm>
        </p:spPr>
        <p:txBody>
          <a:bodyPr>
            <a:noAutofit/>
          </a:bodyPr>
          <a:lstStyle/>
          <a:p>
            <a:pPr fontAlgn="base">
              <a:spcAft>
                <a:spcPts val="1000"/>
              </a:spcAft>
            </a:pPr>
            <a:r>
              <a:rPr lang="el-GR" altLang="el-GR" b="1" dirty="0"/>
              <a:t>Μ</a:t>
            </a:r>
            <a:r>
              <a:rPr lang="el-GR" altLang="el-GR" b="1" dirty="0" smtClean="0"/>
              <a:t>εθοδολογία </a:t>
            </a:r>
            <a:r>
              <a:rPr lang="el-GR" altLang="el-GR" b="1" dirty="0"/>
              <a:t>αξιολόγησης Εκπαιδευτικού </a:t>
            </a:r>
            <a:r>
              <a:rPr lang="el-GR" altLang="el-GR" b="1" dirty="0" smtClean="0"/>
              <a:t>Λογισμικού</a:t>
            </a:r>
            <a:endParaRPr lang="el-GR" altLang="el-GR" b="1" dirty="0"/>
          </a:p>
        </p:txBody>
      </p:sp>
      <p:sp>
        <p:nvSpPr>
          <p:cNvPr id="3" name="Θέση περιεχομένου 1"/>
          <p:cNvSpPr>
            <a:spLocks noGrp="1"/>
          </p:cNvSpPr>
          <p:nvPr>
            <p:ph idx="1"/>
          </p:nvPr>
        </p:nvSpPr>
        <p:spPr/>
        <p:txBody>
          <a:bodyPr>
            <a:normAutofit/>
          </a:bodyPr>
          <a:lstStyle/>
          <a:p>
            <a:pPr marL="400050" lvl="1" indent="0" fontAlgn="base">
              <a:lnSpc>
                <a:spcPct val="110000"/>
              </a:lnSpc>
              <a:spcBef>
                <a:spcPct val="0"/>
              </a:spcBef>
              <a:spcAft>
                <a:spcPts val="400"/>
              </a:spcAft>
              <a:buNone/>
            </a:pPr>
            <a:endParaRPr lang="el-GR" altLang="el-GR" sz="1200" b="1" dirty="0" smtClean="0"/>
          </a:p>
          <a:p>
            <a:pPr marL="400050" lvl="1" indent="0" fontAlgn="base">
              <a:lnSpc>
                <a:spcPct val="110000"/>
              </a:lnSpc>
              <a:spcBef>
                <a:spcPct val="0"/>
              </a:spcBef>
              <a:spcAft>
                <a:spcPts val="600"/>
              </a:spcAft>
              <a:buNone/>
            </a:pPr>
            <a:r>
              <a:rPr lang="el-GR" altLang="el-GR" sz="2400" b="1" dirty="0" smtClean="0">
                <a:solidFill>
                  <a:srgbClr val="9900CC"/>
                </a:solidFill>
              </a:rPr>
              <a:t>Ι</a:t>
            </a:r>
            <a:r>
              <a:rPr lang="el-GR" altLang="el-GR" sz="2400" b="1" dirty="0">
                <a:solidFill>
                  <a:srgbClr val="9900CC"/>
                </a:solidFill>
              </a:rPr>
              <a:t>. </a:t>
            </a:r>
            <a:r>
              <a:rPr lang="el-GR" altLang="el-GR" sz="2400" b="1" dirty="0">
                <a:solidFill>
                  <a:srgbClr val="C00000"/>
                </a:solidFill>
              </a:rPr>
              <a:t>Προκαταρκτική </a:t>
            </a:r>
            <a:r>
              <a:rPr lang="el-GR" altLang="el-GR" sz="2400" b="1" dirty="0" smtClean="0">
                <a:solidFill>
                  <a:srgbClr val="C00000"/>
                </a:solidFill>
              </a:rPr>
              <a:t>(</a:t>
            </a:r>
            <a:r>
              <a:rPr lang="en-US" altLang="el-GR" sz="2400" b="1" dirty="0">
                <a:solidFill>
                  <a:srgbClr val="C00000"/>
                </a:solidFill>
              </a:rPr>
              <a:t>P</a:t>
            </a:r>
            <a:r>
              <a:rPr lang="en-US" altLang="el-GR" sz="2400" b="1" dirty="0" smtClean="0">
                <a:solidFill>
                  <a:srgbClr val="C00000"/>
                </a:solidFill>
              </a:rPr>
              <a:t>redictive</a:t>
            </a:r>
            <a:r>
              <a:rPr lang="el-GR" altLang="el-GR" sz="2400" b="1" dirty="0" smtClean="0">
                <a:solidFill>
                  <a:srgbClr val="C00000"/>
                </a:solidFill>
              </a:rPr>
              <a:t>) αξιολόγηση</a:t>
            </a:r>
            <a:r>
              <a:rPr lang="el-GR" altLang="el-GR" sz="2400" dirty="0" smtClean="0">
                <a:solidFill>
                  <a:srgbClr val="C00000"/>
                </a:solidFill>
              </a:rPr>
              <a:t>:</a:t>
            </a:r>
            <a:endParaRPr lang="el-GR" altLang="el-GR" sz="2400" dirty="0">
              <a:solidFill>
                <a:srgbClr val="C00000"/>
              </a:solidFill>
            </a:endParaRPr>
          </a:p>
          <a:p>
            <a:pPr marL="800100" lvl="2" indent="0" fontAlgn="base">
              <a:lnSpc>
                <a:spcPct val="110000"/>
              </a:lnSpc>
              <a:spcBef>
                <a:spcPct val="0"/>
              </a:spcBef>
              <a:buNone/>
            </a:pPr>
            <a:r>
              <a:rPr lang="el-GR" altLang="el-GR" sz="2000" dirty="0"/>
              <a:t>Γίνεται στο εργαστήριο του Παιδαγωγικού </a:t>
            </a:r>
            <a:r>
              <a:rPr lang="el-GR" altLang="el-GR" sz="2000" dirty="0" smtClean="0"/>
              <a:t>Ινστιτούτου, </a:t>
            </a:r>
            <a:r>
              <a:rPr lang="el-GR" altLang="el-GR" sz="2000" dirty="0"/>
              <a:t>από ειδικούς αξιολογητές. Στόχος αυτής της αξιολόγησης είναι ο ποιοτικός έλεγχος του </a:t>
            </a:r>
            <a:r>
              <a:rPr lang="el-GR" altLang="el-GR" sz="2000" dirty="0" smtClean="0"/>
              <a:t>λογισμικού, </a:t>
            </a:r>
            <a:r>
              <a:rPr lang="el-GR" altLang="el-GR" sz="2000" dirty="0"/>
              <a:t>με βάση τα επιθυμητά χαρακτηριστικά που έχουν καθορισθεί στις προδιαγραφές. Η</a:t>
            </a:r>
            <a:r>
              <a:rPr lang="el-GR" altLang="el-GR" sz="2000" dirty="0" smtClean="0"/>
              <a:t> </a:t>
            </a:r>
            <a:r>
              <a:rPr lang="el-GR" altLang="el-GR" sz="2000" dirty="0"/>
              <a:t>ομάδα </a:t>
            </a:r>
            <a:r>
              <a:rPr lang="el-GR" altLang="el-GR" sz="2000" dirty="0" smtClean="0"/>
              <a:t>αξιολογητών, </a:t>
            </a:r>
            <a:r>
              <a:rPr lang="el-GR" altLang="el-GR" sz="2000" dirty="0"/>
              <a:t>αποτελείται από εκπαιδευτικούς, από ειδικούς της </a:t>
            </a:r>
            <a:r>
              <a:rPr lang="el-GR" altLang="el-GR" sz="2000" dirty="0" smtClean="0"/>
              <a:t>διδακτικής, </a:t>
            </a:r>
            <a:r>
              <a:rPr lang="el-GR" altLang="el-GR" sz="2000" dirty="0"/>
              <a:t>και από τεχνικούς και εργονόμους του περιβάλλοντος διεπαφής. Τα εργαλεία αξιολόγησης που </a:t>
            </a:r>
            <a:r>
              <a:rPr lang="el-GR" altLang="el-GR" sz="2000" dirty="0" smtClean="0"/>
              <a:t>χρησιμοποιούνται, </a:t>
            </a:r>
            <a:r>
              <a:rPr lang="el-GR" altLang="el-GR" sz="2000" dirty="0"/>
              <a:t>είναι ειδικά ερωτηματολόγια που έχουν δημιουργηθεί για το σκοπό αυτό. Η επιλογή των </a:t>
            </a:r>
            <a:r>
              <a:rPr lang="el-GR" altLang="el-GR" sz="2000" dirty="0" smtClean="0"/>
              <a:t>αξιολογητών, </a:t>
            </a:r>
            <a:r>
              <a:rPr lang="el-GR" altLang="el-GR" sz="2000" dirty="0"/>
              <a:t>γίνεται από το Μητρώο Αξιολογητών Εκπαιδευτικού </a:t>
            </a:r>
            <a:r>
              <a:rPr lang="el-GR" altLang="el-GR" sz="2000" dirty="0" smtClean="0"/>
              <a:t>Υλικού, </a:t>
            </a:r>
            <a:r>
              <a:rPr lang="el-GR" altLang="el-GR" sz="2000" dirty="0"/>
              <a:t>που έχει δημιουργηθεί στο Παιδαγωγικό </a:t>
            </a:r>
            <a:r>
              <a:rPr lang="el-GR" altLang="el-GR" sz="2000" dirty="0" smtClean="0"/>
              <a:t>Ινστιτούτο.</a:t>
            </a:r>
            <a:endParaRPr lang="el-GR" sz="4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24</a:t>
            </a:fld>
            <a:endParaRPr lang="el-GR" sz="1400" dirty="0">
              <a:solidFill>
                <a:schemeClr val="tx1"/>
              </a:solidFill>
            </a:endParaRPr>
          </a:p>
        </p:txBody>
      </p:sp>
    </p:spTree>
    <p:extLst>
      <p:ext uri="{BB962C8B-B14F-4D97-AF65-F5344CB8AC3E}">
        <p14:creationId xmlns:p14="http://schemas.microsoft.com/office/powerpoint/2010/main" val="27731319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Οι δύο φάσεις της ερμηνευτικής αξιολόγησης (1 από 2)</a:t>
            </a:r>
            <a:endParaRPr lang="el-GR" b="1" dirty="0"/>
          </a:p>
        </p:txBody>
      </p:sp>
      <p:sp>
        <p:nvSpPr>
          <p:cNvPr id="3" name="Θέση περιεχομένου 1"/>
          <p:cNvSpPr>
            <a:spLocks noGrp="1"/>
          </p:cNvSpPr>
          <p:nvPr>
            <p:ph idx="1"/>
          </p:nvPr>
        </p:nvSpPr>
        <p:spPr>
          <a:xfrm>
            <a:off x="457200" y="1600200"/>
            <a:ext cx="8291264" cy="4637112"/>
          </a:xfrm>
        </p:spPr>
        <p:txBody>
          <a:bodyPr>
            <a:normAutofit/>
          </a:bodyPr>
          <a:lstStyle/>
          <a:p>
            <a:pPr marL="0" indent="0" fontAlgn="base">
              <a:spcBef>
                <a:spcPct val="0"/>
              </a:spcBef>
              <a:spcAft>
                <a:spcPts val="600"/>
              </a:spcAft>
              <a:buNone/>
            </a:pPr>
            <a:r>
              <a:rPr lang="el-GR" altLang="el-GR" sz="2400" b="1" dirty="0" smtClean="0">
                <a:solidFill>
                  <a:srgbClr val="9900CC"/>
                </a:solidFill>
              </a:rPr>
              <a:t>II. </a:t>
            </a:r>
            <a:r>
              <a:rPr lang="el-GR" altLang="el-GR" sz="2400" b="1" dirty="0" smtClean="0">
                <a:solidFill>
                  <a:srgbClr val="C00000"/>
                </a:solidFill>
              </a:rPr>
              <a:t>Ερμηνευτική (</a:t>
            </a:r>
            <a:r>
              <a:rPr lang="en-US" altLang="el-GR" sz="2400" b="1" dirty="0" smtClean="0">
                <a:solidFill>
                  <a:srgbClr val="C00000"/>
                </a:solidFill>
              </a:rPr>
              <a:t>Interpretive</a:t>
            </a:r>
            <a:r>
              <a:rPr lang="el-GR" altLang="el-GR" sz="2400" b="1" dirty="0" smtClean="0">
                <a:solidFill>
                  <a:srgbClr val="C00000"/>
                </a:solidFill>
              </a:rPr>
              <a:t>) αξιολόγηση</a:t>
            </a:r>
            <a:r>
              <a:rPr lang="el-GR" altLang="el-GR" sz="2400" dirty="0" smtClean="0">
                <a:solidFill>
                  <a:srgbClr val="C00000"/>
                </a:solidFill>
              </a:rPr>
              <a:t>:</a:t>
            </a:r>
          </a:p>
          <a:p>
            <a:pPr marL="0" indent="0" fontAlgn="base">
              <a:spcBef>
                <a:spcPct val="0"/>
              </a:spcBef>
              <a:spcAft>
                <a:spcPts val="400"/>
              </a:spcAft>
              <a:buNone/>
            </a:pPr>
            <a:r>
              <a:rPr lang="el-GR" altLang="el-GR" sz="2400" b="1" dirty="0" smtClean="0">
                <a:solidFill>
                  <a:srgbClr val="FF0066"/>
                </a:solidFill>
              </a:rPr>
              <a:t>α) </a:t>
            </a:r>
            <a:r>
              <a:rPr lang="en-US" altLang="el-GR" sz="2400" b="1" dirty="0" smtClean="0">
                <a:solidFill>
                  <a:srgbClr val="FF0066"/>
                </a:solidFill>
              </a:rPr>
              <a:t> </a:t>
            </a:r>
            <a:r>
              <a:rPr lang="el-GR" altLang="el-GR" sz="2400" b="1" dirty="0" smtClean="0"/>
              <a:t>Σε ειδικά διαμορφωμένο χώρο στο Παιδαγωγικό Ινστιτούτο.</a:t>
            </a:r>
          </a:p>
          <a:p>
            <a:pPr marL="1257300" lvl="3" indent="0" fontAlgn="base">
              <a:spcBef>
                <a:spcPct val="0"/>
              </a:spcBef>
              <a:spcAft>
                <a:spcPct val="0"/>
              </a:spcAft>
              <a:buNone/>
            </a:pPr>
            <a:r>
              <a:rPr lang="el-GR" altLang="el-GR" dirty="0" smtClean="0"/>
              <a:t>Οι κύριοι στόχοι αυτής της αξιολόγησης, είναι ο εντοπισμός προβλημάτων κατανόησης και δυσκολιών, που πιθανόν να αντιμετωπίσουν οι μαθητές κατά τη χρήση του λογισμικού, ο έλεγχος της καταλληλότητας της διεπιφάνειας επικοινωνίας, η εκτίμηση της αποδοχής ή μη του λογισμικού από τους μαθητές, και τα λοιπά. Στη φάση αυτή, συμμετέχει μικρός αριθμός μαθητών (δέκα το πολύ μαθητές που χωρίζονται σε ομάδες των  2</a:t>
            </a:r>
            <a:r>
              <a:rPr lang="el-GR" altLang="el-GR" dirty="0" smtClean="0">
                <a:latin typeface="Arial"/>
                <a:cs typeface="Arial"/>
              </a:rPr>
              <a:t> - </a:t>
            </a:r>
            <a:r>
              <a:rPr lang="el-GR" altLang="el-GR" dirty="0" smtClean="0"/>
              <a:t>3 ατόμων), ένας εκπαιδευτικός, οι αξιολογητές, και ένας συντονιστής. Ο χώρος που γίνεται η αξιολόγηση, προσομοιάζει με σχολικό εργαστήριο υπολογιστών, αντίστοιχης βαθμίδας. Τα εργαλεία αξιολόγησης που χρησιμοποιούνται είναι σημειώσεις αξιολογητή, ηχογράφηση, και βιντεοσκόπηση. </a:t>
            </a:r>
          </a:p>
          <a:p>
            <a:endParaRPr lang="el-GR"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25</a:t>
            </a:fld>
            <a:endParaRPr lang="el-GR" sz="1400" dirty="0">
              <a:solidFill>
                <a:schemeClr val="tx1"/>
              </a:solidFill>
            </a:endParaRPr>
          </a:p>
        </p:txBody>
      </p:sp>
    </p:spTree>
    <p:extLst>
      <p:ext uri="{BB962C8B-B14F-4D97-AF65-F5344CB8AC3E}">
        <p14:creationId xmlns:p14="http://schemas.microsoft.com/office/powerpoint/2010/main" val="3373499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Οι δύο φάσεις της ερμηνευτικής αξιολόγησης </a:t>
            </a:r>
            <a:r>
              <a:rPr lang="el-GR" b="1" dirty="0" smtClean="0"/>
              <a:t>(2 </a:t>
            </a:r>
            <a:r>
              <a:rPr lang="el-GR" b="1" dirty="0"/>
              <a:t>από 2)</a:t>
            </a:r>
            <a:endParaRPr lang="el-GR" dirty="0"/>
          </a:p>
        </p:txBody>
      </p:sp>
      <p:sp>
        <p:nvSpPr>
          <p:cNvPr id="3" name="Θέση περιεχομένου 2"/>
          <p:cNvSpPr>
            <a:spLocks noGrp="1"/>
          </p:cNvSpPr>
          <p:nvPr>
            <p:ph idx="1"/>
          </p:nvPr>
        </p:nvSpPr>
        <p:spPr/>
        <p:txBody>
          <a:bodyPr>
            <a:normAutofit/>
          </a:bodyPr>
          <a:lstStyle/>
          <a:p>
            <a:pPr marL="400050" lvl="1" indent="0" fontAlgn="base">
              <a:lnSpc>
                <a:spcPct val="110000"/>
              </a:lnSpc>
              <a:spcBef>
                <a:spcPct val="0"/>
              </a:spcBef>
              <a:buNone/>
            </a:pPr>
            <a:endParaRPr lang="el-GR" altLang="el-GR" sz="300" b="1" dirty="0" smtClean="0"/>
          </a:p>
          <a:p>
            <a:pPr marL="400050" lvl="1" indent="0" fontAlgn="base">
              <a:spcBef>
                <a:spcPct val="0"/>
              </a:spcBef>
              <a:spcAft>
                <a:spcPts val="1200"/>
              </a:spcAft>
              <a:buNone/>
            </a:pPr>
            <a:r>
              <a:rPr lang="el-GR" altLang="el-GR" b="1" dirty="0" smtClean="0">
                <a:solidFill>
                  <a:srgbClr val="FF0066"/>
                </a:solidFill>
              </a:rPr>
              <a:t>β</a:t>
            </a:r>
            <a:r>
              <a:rPr lang="el-GR" altLang="el-GR" b="1" dirty="0">
                <a:solidFill>
                  <a:srgbClr val="FF0066"/>
                </a:solidFill>
              </a:rPr>
              <a:t>) </a:t>
            </a:r>
            <a:r>
              <a:rPr lang="en-US" altLang="el-GR" b="1" dirty="0" smtClean="0">
                <a:solidFill>
                  <a:srgbClr val="FF0066"/>
                </a:solidFill>
              </a:rPr>
              <a:t> </a:t>
            </a:r>
            <a:r>
              <a:rPr lang="el-GR" altLang="el-GR" b="1" dirty="0" smtClean="0"/>
              <a:t>Στο </a:t>
            </a:r>
            <a:r>
              <a:rPr lang="el-GR" altLang="el-GR" b="1" dirty="0"/>
              <a:t>σχολικό </a:t>
            </a:r>
            <a:r>
              <a:rPr lang="el-GR" altLang="el-GR" b="1" dirty="0" smtClean="0"/>
              <a:t>περιβάλλον:</a:t>
            </a:r>
            <a:endParaRPr lang="el-GR" altLang="el-GR" b="1" dirty="0"/>
          </a:p>
          <a:p>
            <a:pPr marL="800100" lvl="2" indent="0" fontAlgn="base">
              <a:spcBef>
                <a:spcPct val="0"/>
              </a:spcBef>
              <a:spcAft>
                <a:spcPct val="0"/>
              </a:spcAft>
              <a:buNone/>
            </a:pPr>
            <a:r>
              <a:rPr lang="el-GR" altLang="el-GR" dirty="0"/>
              <a:t>Ο κύριος στόχος αυτής της αξιολόγησης είναι να ελεγχθεί η δυνατότητα ένταξης του λογισμικού στην καθημερινή διδακτική πρακτική (</a:t>
            </a:r>
            <a:r>
              <a:rPr lang="el-GR" altLang="el-GR" dirty="0" smtClean="0"/>
              <a:t>π.χ</a:t>
            </a:r>
            <a:r>
              <a:rPr lang="el-GR" altLang="el-GR" dirty="0" smtClean="0"/>
              <a:t>.,</a:t>
            </a:r>
            <a:r>
              <a:rPr lang="el-GR" altLang="el-GR" dirty="0" smtClean="0"/>
              <a:t> </a:t>
            </a:r>
            <a:r>
              <a:rPr lang="el-GR" altLang="el-GR" dirty="0"/>
              <a:t>η</a:t>
            </a:r>
            <a:r>
              <a:rPr lang="el-GR" altLang="el-GR" dirty="0" smtClean="0"/>
              <a:t> </a:t>
            </a:r>
            <a:r>
              <a:rPr lang="el-GR" altLang="el-GR" dirty="0"/>
              <a:t>δυνατότητα εργασίας στα πλαίσια της διδακτικής ώρας, η συμβατότητα με το Πρόγραμμα Σπουδών, η δυνατότητα εργασίας σε ομάδες, το ενδιαφέρον των μαθητών, </a:t>
            </a:r>
            <a:r>
              <a:rPr lang="el-GR" altLang="el-GR" dirty="0" smtClean="0"/>
              <a:t>και τα λοιπά). </a:t>
            </a:r>
            <a:r>
              <a:rPr lang="el-GR" altLang="el-GR" dirty="0"/>
              <a:t>Το λογισμικό εγκαθίσταται και </a:t>
            </a:r>
            <a:r>
              <a:rPr lang="el-GR" altLang="el-GR" dirty="0" smtClean="0"/>
              <a:t>δοκιμάζεται, </a:t>
            </a:r>
            <a:r>
              <a:rPr lang="el-GR" altLang="el-GR" dirty="0"/>
              <a:t>σε πραγματικές συνθήκες σχολικού </a:t>
            </a:r>
            <a:r>
              <a:rPr lang="el-GR" altLang="el-GR" dirty="0" smtClean="0"/>
              <a:t>εργαστηρίου, </a:t>
            </a:r>
            <a:r>
              <a:rPr lang="el-GR" altLang="el-GR" dirty="0"/>
              <a:t>σε μικρό αριθμό σχολείων. Συμμετέχουν μαθητές, ο </a:t>
            </a:r>
            <a:r>
              <a:rPr lang="el-GR" altLang="el-GR" dirty="0" smtClean="0"/>
              <a:t>διδάσκων, </a:t>
            </a:r>
            <a:r>
              <a:rPr lang="el-GR" altLang="el-GR" dirty="0"/>
              <a:t>και παρατηρητές-αξιολογητές. </a:t>
            </a:r>
            <a:r>
              <a:rPr lang="el-GR" altLang="el-GR" dirty="0" smtClean="0">
                <a:solidFill>
                  <a:srgbClr val="FFFFFF"/>
                </a:solidFill>
              </a:rPr>
              <a:t>και </a:t>
            </a:r>
            <a:r>
              <a:rPr lang="el-GR" altLang="el-GR" sz="1000" dirty="0">
                <a:solidFill>
                  <a:srgbClr val="FFFFFF"/>
                </a:solidFill>
                <a:latin typeface="Tahoma" pitchFamily="34" charset="0"/>
              </a:rPr>
              <a:t>καθηγητές. </a:t>
            </a:r>
            <a:endParaRPr lang="el-GR" altLang="el-GR" sz="1000" dirty="0">
              <a:solidFill>
                <a:srgbClr val="FFCC00"/>
              </a:solidFill>
              <a:latin typeface="Times New Roman" pitchFamily="18" charset="0"/>
            </a:endParaRPr>
          </a:p>
          <a:p>
            <a:endParaRPr lang="el-GR" dirty="0"/>
          </a:p>
        </p:txBody>
      </p:sp>
      <p:sp>
        <p:nvSpPr>
          <p:cNvPr id="4" name="Θέση υποσέλιδου 3"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4" descr="."/>
          <p:cNvSpPr>
            <a:spLocks noGrp="1"/>
          </p:cNvSpPr>
          <p:nvPr>
            <p:ph type="sldNum" sz="quarter" idx="12"/>
          </p:nvPr>
        </p:nvSpPr>
        <p:spPr/>
        <p:txBody>
          <a:bodyPr/>
          <a:lstStyle/>
          <a:p>
            <a:fld id="{5183E5C9-BCE3-4940-B327-993F8D35DA2D}" type="slidenum">
              <a:rPr lang="el-GR" sz="1400" smtClean="0">
                <a:solidFill>
                  <a:schemeClr val="tx1"/>
                </a:solidFill>
              </a:rPr>
              <a:t>26</a:t>
            </a:fld>
            <a:endParaRPr lang="el-GR" sz="1400" dirty="0">
              <a:solidFill>
                <a:schemeClr val="tx1"/>
              </a:solidFill>
            </a:endParaRPr>
          </a:p>
        </p:txBody>
      </p:sp>
    </p:spTree>
    <p:extLst>
      <p:ext uri="{BB962C8B-B14F-4D97-AF65-F5344CB8AC3E}">
        <p14:creationId xmlns:p14="http://schemas.microsoft.com/office/powerpoint/2010/main" val="3605116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Στο σχολικό περιβάλλον</a:t>
            </a:r>
            <a:endParaRPr lang="el-GR" b="1" dirty="0"/>
          </a:p>
        </p:txBody>
      </p:sp>
      <p:sp>
        <p:nvSpPr>
          <p:cNvPr id="3" name="Θέση περιεχομένου 1"/>
          <p:cNvSpPr>
            <a:spLocks noGrp="1"/>
          </p:cNvSpPr>
          <p:nvPr>
            <p:ph idx="1"/>
          </p:nvPr>
        </p:nvSpPr>
        <p:spPr/>
        <p:txBody>
          <a:bodyPr>
            <a:noAutofit/>
          </a:bodyPr>
          <a:lstStyle/>
          <a:p>
            <a:pPr lvl="1" indent="-342900">
              <a:spcBef>
                <a:spcPts val="0"/>
              </a:spcBef>
              <a:spcAft>
                <a:spcPts val="1800"/>
              </a:spcAft>
              <a:buClr>
                <a:srgbClr val="9900CC"/>
              </a:buClr>
              <a:buSzPct val="120000"/>
              <a:buFont typeface="Wingdings" panose="05000000000000000000" pitchFamily="2" charset="2"/>
              <a:buChar char="§"/>
            </a:pPr>
            <a:r>
              <a:rPr lang="el-GR" altLang="el-GR" sz="2400" dirty="0"/>
              <a:t>Τα εργαλεία αξιολόγησης που χρησιμοποιούνται </a:t>
            </a:r>
            <a:r>
              <a:rPr lang="el-GR" altLang="el-GR" sz="2400" dirty="0" smtClean="0"/>
              <a:t>είναι:</a:t>
            </a:r>
          </a:p>
          <a:p>
            <a:pPr marL="800100" lvl="2" indent="0">
              <a:spcBef>
                <a:spcPts val="0"/>
              </a:spcBef>
              <a:buClr>
                <a:srgbClr val="FF0066"/>
              </a:buClr>
              <a:buSzPct val="120000"/>
              <a:buNone/>
            </a:pPr>
            <a:r>
              <a:rPr lang="en-US" altLang="el-GR" sz="2000" b="1" dirty="0" smtClean="0">
                <a:solidFill>
                  <a:srgbClr val="FF0066"/>
                </a:solidFill>
              </a:rPr>
              <a:t>1.  </a:t>
            </a:r>
            <a:r>
              <a:rPr lang="el-GR" altLang="el-GR" sz="2000" dirty="0" smtClean="0"/>
              <a:t>Πρωτόκολλο </a:t>
            </a:r>
            <a:r>
              <a:rPr lang="el-GR" altLang="el-GR" sz="2000" dirty="0"/>
              <a:t>παρατήρησης της τάξης (από τους συμμετέχοντες </a:t>
            </a:r>
            <a:endParaRPr lang="en-US" altLang="el-GR" sz="2000" dirty="0" smtClean="0"/>
          </a:p>
          <a:p>
            <a:pPr marL="1257300" lvl="3" indent="0">
              <a:spcBef>
                <a:spcPts val="0"/>
              </a:spcBef>
              <a:spcAft>
                <a:spcPts val="600"/>
              </a:spcAft>
              <a:buClr>
                <a:srgbClr val="FF0066"/>
              </a:buClr>
              <a:buSzPct val="120000"/>
              <a:buNone/>
            </a:pPr>
            <a:r>
              <a:rPr lang="el-GR" altLang="el-GR" dirty="0" smtClean="0"/>
              <a:t>παρατηρητές </a:t>
            </a:r>
            <a:r>
              <a:rPr lang="el-GR" altLang="el-GR" dirty="0"/>
              <a:t>-</a:t>
            </a:r>
            <a:r>
              <a:rPr lang="el-GR" altLang="el-GR" dirty="0" smtClean="0"/>
              <a:t> </a:t>
            </a:r>
            <a:r>
              <a:rPr lang="el-GR" altLang="el-GR" dirty="0"/>
              <a:t>αξιολογητές</a:t>
            </a:r>
            <a:r>
              <a:rPr lang="el-GR" altLang="el-GR" dirty="0" smtClean="0"/>
              <a:t>).</a:t>
            </a:r>
          </a:p>
          <a:p>
            <a:pPr marL="800100" lvl="2" indent="0">
              <a:spcBef>
                <a:spcPts val="0"/>
              </a:spcBef>
              <a:buClr>
                <a:srgbClr val="FF0066"/>
              </a:buClr>
              <a:buSzPct val="120000"/>
              <a:buNone/>
            </a:pPr>
            <a:r>
              <a:rPr lang="en-US" altLang="el-GR" sz="2000" b="1" dirty="0" smtClean="0">
                <a:solidFill>
                  <a:srgbClr val="FF0066"/>
                </a:solidFill>
              </a:rPr>
              <a:t>2.  </a:t>
            </a:r>
            <a:r>
              <a:rPr lang="el-GR" altLang="el-GR" sz="2000" dirty="0" smtClean="0"/>
              <a:t>Ερωτηματολόγιο </a:t>
            </a:r>
            <a:r>
              <a:rPr lang="el-GR" altLang="el-GR" sz="2000" dirty="0"/>
              <a:t>για το διδάσκοντα (μετά το τέλος της </a:t>
            </a:r>
            <a:endParaRPr lang="en-US" altLang="el-GR" sz="2000" dirty="0" smtClean="0"/>
          </a:p>
          <a:p>
            <a:pPr marL="1257300" lvl="3" indent="0">
              <a:spcBef>
                <a:spcPts val="0"/>
              </a:spcBef>
              <a:spcAft>
                <a:spcPts val="600"/>
              </a:spcAft>
              <a:buClr>
                <a:srgbClr val="FF0066"/>
              </a:buClr>
              <a:buSzPct val="120000"/>
              <a:buNone/>
            </a:pPr>
            <a:r>
              <a:rPr lang="el-GR" altLang="el-GR" dirty="0" smtClean="0"/>
              <a:t>διδακτικής αξιοποίησης </a:t>
            </a:r>
            <a:r>
              <a:rPr lang="el-GR" altLang="el-GR" dirty="0"/>
              <a:t>του </a:t>
            </a:r>
            <a:r>
              <a:rPr lang="el-GR" altLang="el-GR" dirty="0" smtClean="0"/>
              <a:t>λογισμικού, </a:t>
            </a:r>
            <a:r>
              <a:rPr lang="el-GR" altLang="el-GR" dirty="0"/>
              <a:t>αλλά και κατά τη διάρκεια για ορισμένα θέματα</a:t>
            </a:r>
            <a:r>
              <a:rPr lang="el-GR" altLang="el-GR" dirty="0" smtClean="0"/>
              <a:t>).</a:t>
            </a:r>
          </a:p>
          <a:p>
            <a:pPr marL="800100" lvl="2" indent="0">
              <a:spcBef>
                <a:spcPts val="0"/>
              </a:spcBef>
              <a:buClr>
                <a:srgbClr val="FF0066"/>
              </a:buClr>
              <a:buSzPct val="120000"/>
              <a:buNone/>
            </a:pPr>
            <a:r>
              <a:rPr lang="en-US" altLang="el-GR" sz="2000" b="1" dirty="0" smtClean="0">
                <a:solidFill>
                  <a:srgbClr val="FF0066"/>
                </a:solidFill>
              </a:rPr>
              <a:t>3.  </a:t>
            </a:r>
            <a:r>
              <a:rPr lang="el-GR" altLang="el-GR" sz="2000" dirty="0" smtClean="0"/>
              <a:t>Ερωτηματολόγιο </a:t>
            </a:r>
            <a:r>
              <a:rPr lang="el-GR" altLang="el-GR" sz="2000" dirty="0"/>
              <a:t>για τους </a:t>
            </a:r>
            <a:r>
              <a:rPr lang="el-GR" altLang="el-GR" sz="2000" dirty="0" smtClean="0"/>
              <a:t>μαθητές, </a:t>
            </a:r>
            <a:r>
              <a:rPr lang="el-GR" altLang="el-GR" sz="2000" dirty="0"/>
              <a:t>μετά το τέλος όλων </a:t>
            </a:r>
            <a:r>
              <a:rPr lang="el-GR" altLang="el-GR" sz="2000" dirty="0" smtClean="0"/>
              <a:t>των</a:t>
            </a:r>
            <a:r>
              <a:rPr lang="en-US" altLang="el-GR" sz="2000" dirty="0" smtClean="0"/>
              <a:t> </a:t>
            </a:r>
          </a:p>
          <a:p>
            <a:pPr marL="1257300" lvl="3" indent="0">
              <a:spcBef>
                <a:spcPts val="0"/>
              </a:spcBef>
              <a:spcAft>
                <a:spcPts val="600"/>
              </a:spcAft>
              <a:buClr>
                <a:srgbClr val="FF0066"/>
              </a:buClr>
              <a:buSzPct val="120000"/>
              <a:buNone/>
            </a:pPr>
            <a:r>
              <a:rPr lang="el-GR" altLang="el-GR" dirty="0" smtClean="0"/>
              <a:t>μαθημάτων </a:t>
            </a:r>
            <a:r>
              <a:rPr lang="el-GR" altLang="el-GR" dirty="0"/>
              <a:t>(αλλά και κατά τη διάρκεια της αλληλεπίδρασης για ορισμένα θέματα</a:t>
            </a:r>
            <a:r>
              <a:rPr lang="el-GR" altLang="el-GR" dirty="0" smtClean="0"/>
              <a:t>).</a:t>
            </a:r>
          </a:p>
          <a:p>
            <a:pPr marL="800100" lvl="2" indent="0">
              <a:spcBef>
                <a:spcPts val="0"/>
              </a:spcBef>
              <a:spcAft>
                <a:spcPts val="600"/>
              </a:spcAft>
              <a:buClr>
                <a:srgbClr val="FF0066"/>
              </a:buClr>
              <a:buSzPct val="120000"/>
              <a:buNone/>
            </a:pPr>
            <a:r>
              <a:rPr lang="en-US" altLang="el-GR" sz="2000" b="1" dirty="0" smtClean="0">
                <a:solidFill>
                  <a:srgbClr val="FF0066"/>
                </a:solidFill>
              </a:rPr>
              <a:t>4.  </a:t>
            </a:r>
            <a:r>
              <a:rPr lang="el-GR" altLang="el-GR" sz="2000" dirty="0" smtClean="0"/>
              <a:t>Γνωστικά </a:t>
            </a:r>
            <a:r>
              <a:rPr lang="en-US" altLang="el-GR" sz="2000" dirty="0" smtClean="0"/>
              <a:t>test</a:t>
            </a:r>
            <a:r>
              <a:rPr lang="el-GR" altLang="el-GR" sz="2000" dirty="0" smtClean="0"/>
              <a:t> </a:t>
            </a:r>
            <a:r>
              <a:rPr lang="el-GR" altLang="el-GR" sz="2000" dirty="0"/>
              <a:t>για τους </a:t>
            </a:r>
            <a:r>
              <a:rPr lang="el-GR" altLang="el-GR" sz="2000" dirty="0" smtClean="0"/>
              <a:t>μαθητές.</a:t>
            </a:r>
          </a:p>
          <a:p>
            <a:pPr marL="800100" lvl="2" indent="0">
              <a:spcBef>
                <a:spcPts val="0"/>
              </a:spcBef>
              <a:buClr>
                <a:srgbClr val="FF0066"/>
              </a:buClr>
              <a:buSzPct val="120000"/>
              <a:buNone/>
            </a:pPr>
            <a:r>
              <a:rPr lang="en-US" altLang="el-GR" sz="2000" b="1" dirty="0" smtClean="0">
                <a:solidFill>
                  <a:srgbClr val="FF0066"/>
                </a:solidFill>
              </a:rPr>
              <a:t>5.  </a:t>
            </a:r>
            <a:r>
              <a:rPr lang="el-GR" altLang="el-GR" sz="2000" dirty="0" smtClean="0"/>
              <a:t>Συνεντεύξεις </a:t>
            </a:r>
            <a:r>
              <a:rPr lang="el-GR" altLang="el-GR" sz="2000" dirty="0"/>
              <a:t>με </a:t>
            </a:r>
            <a:r>
              <a:rPr lang="el-GR" altLang="el-GR" sz="2000" dirty="0" smtClean="0"/>
              <a:t>μαθητές.</a:t>
            </a:r>
            <a:endParaRPr lang="el-GR"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27</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876499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p:txBody>
          <a:bodyPr>
            <a:noAutofit/>
          </a:bodyPr>
          <a:lstStyle/>
          <a:p>
            <a:r>
              <a:rPr lang="el-GR" altLang="el-GR" b="1" dirty="0"/>
              <a:t>Σχεδιασμός και </a:t>
            </a:r>
            <a:r>
              <a:rPr lang="el-GR" altLang="el-GR" b="1" dirty="0" smtClean="0"/>
              <a:t>ανάπτυξη </a:t>
            </a:r>
            <a:r>
              <a:rPr lang="el-GR" altLang="el-GR" b="1" dirty="0"/>
              <a:t>Εκπαιδευτικού </a:t>
            </a:r>
            <a:r>
              <a:rPr lang="el-GR" altLang="el-GR" b="1" dirty="0" smtClean="0"/>
              <a:t>Λογισμικού (1) </a:t>
            </a:r>
            <a:endParaRPr lang="el-GR" b="1" dirty="0"/>
          </a:p>
        </p:txBody>
      </p:sp>
      <p:sp>
        <p:nvSpPr>
          <p:cNvPr id="7" name="Θέση περιεχομένου 1"/>
          <p:cNvSpPr>
            <a:spLocks noGrp="1"/>
          </p:cNvSpPr>
          <p:nvPr>
            <p:ph sz="half" idx="1"/>
          </p:nvPr>
        </p:nvSpPr>
        <p:spPr/>
        <p:txBody>
          <a:bodyPr>
            <a:normAutofit/>
          </a:bodyPr>
          <a:lstStyle/>
          <a:p>
            <a:pPr marL="900" indent="0">
              <a:spcBef>
                <a:spcPts val="0"/>
              </a:spcBef>
              <a:buClr>
                <a:srgbClr val="9900CC"/>
              </a:buClr>
              <a:buSzPct val="120000"/>
              <a:buNone/>
            </a:pPr>
            <a:endParaRPr lang="el-GR" sz="1100" dirty="0" smtClean="0"/>
          </a:p>
          <a:p>
            <a:pPr marL="458100" indent="-342000">
              <a:spcBef>
                <a:spcPts val="0"/>
              </a:spcBef>
              <a:spcAft>
                <a:spcPts val="3000"/>
              </a:spcAft>
              <a:buClr>
                <a:srgbClr val="9900CC"/>
              </a:buClr>
              <a:buSzPct val="120000"/>
              <a:buFont typeface="Wingdings" panose="05000000000000000000" pitchFamily="2" charset="2"/>
              <a:buChar char="§"/>
            </a:pPr>
            <a:r>
              <a:rPr lang="el-GR" b="1" dirty="0" smtClean="0"/>
              <a:t>Απαιτούμενο υλικό</a:t>
            </a:r>
            <a:r>
              <a:rPr lang="el-GR" dirty="0" smtClean="0"/>
              <a:t>:</a:t>
            </a:r>
          </a:p>
          <a:p>
            <a:pPr lvl="3" indent="-342000">
              <a:spcBef>
                <a:spcPts val="0"/>
              </a:spcBef>
              <a:spcAft>
                <a:spcPts val="600"/>
              </a:spcAft>
              <a:buClr>
                <a:srgbClr val="FF0066"/>
              </a:buClr>
              <a:buSzPct val="120000"/>
              <a:buFont typeface="Wingdings" panose="05000000000000000000" pitchFamily="2" charset="2"/>
              <a:buChar char="§"/>
            </a:pPr>
            <a:r>
              <a:rPr lang="en-US" sz="2400" dirty="0" smtClean="0"/>
              <a:t>Scanner.</a:t>
            </a:r>
          </a:p>
          <a:p>
            <a:pPr lvl="3" indent="-342000">
              <a:spcBef>
                <a:spcPts val="0"/>
              </a:spcBef>
              <a:spcAft>
                <a:spcPts val="600"/>
              </a:spcAft>
              <a:buClr>
                <a:srgbClr val="FF0066"/>
              </a:buClr>
              <a:buSzPct val="120000"/>
              <a:buFont typeface="Wingdings" panose="05000000000000000000" pitchFamily="2" charset="2"/>
              <a:buChar char="§"/>
            </a:pPr>
            <a:r>
              <a:rPr lang="el-GR" sz="2400" dirty="0" smtClean="0"/>
              <a:t>Κάρτα </a:t>
            </a:r>
            <a:r>
              <a:rPr lang="en-US" sz="2400" dirty="0" smtClean="0"/>
              <a:t>video.</a:t>
            </a:r>
            <a:endParaRPr lang="el-GR" sz="2400" dirty="0" smtClean="0"/>
          </a:p>
          <a:p>
            <a:pPr lvl="3" indent="-342000">
              <a:spcBef>
                <a:spcPts val="0"/>
              </a:spcBef>
              <a:spcAft>
                <a:spcPts val="600"/>
              </a:spcAft>
              <a:buClr>
                <a:srgbClr val="FF0066"/>
              </a:buClr>
              <a:buSzPct val="120000"/>
              <a:buFont typeface="Wingdings" panose="05000000000000000000" pitchFamily="2" charset="2"/>
              <a:buChar char="§"/>
            </a:pPr>
            <a:r>
              <a:rPr lang="el-GR" sz="2400" dirty="0" smtClean="0"/>
              <a:t>Σύστημα ήχου.</a:t>
            </a:r>
          </a:p>
          <a:p>
            <a:pPr lvl="3" indent="-342000">
              <a:spcBef>
                <a:spcPts val="0"/>
              </a:spcBef>
              <a:spcAft>
                <a:spcPts val="600"/>
              </a:spcAft>
              <a:buClr>
                <a:srgbClr val="FF0066"/>
              </a:buClr>
              <a:buSzPct val="120000"/>
              <a:buFont typeface="Wingdings" panose="05000000000000000000" pitchFamily="2" charset="2"/>
              <a:buChar char="§"/>
            </a:pPr>
            <a:r>
              <a:rPr lang="en-US" sz="2400" dirty="0" smtClean="0"/>
              <a:t>Video </a:t>
            </a:r>
            <a:r>
              <a:rPr lang="el-GR" sz="2400" dirty="0" smtClean="0"/>
              <a:t>κάμερα.</a:t>
            </a:r>
          </a:p>
          <a:p>
            <a:pPr lvl="3" indent="-342000">
              <a:spcBef>
                <a:spcPts val="0"/>
              </a:spcBef>
              <a:spcAft>
                <a:spcPts val="600"/>
              </a:spcAft>
              <a:buClr>
                <a:srgbClr val="FF0066"/>
              </a:buClr>
              <a:buSzPct val="120000"/>
              <a:buFont typeface="Wingdings" panose="05000000000000000000" pitchFamily="2" charset="2"/>
              <a:buChar char="§"/>
            </a:pPr>
            <a:r>
              <a:rPr lang="el-GR" sz="2400" dirty="0" smtClean="0"/>
              <a:t>Φωτογραφική κάμερα.</a:t>
            </a:r>
            <a:endParaRPr lang="en-US" sz="2400" dirty="0" smtClean="0"/>
          </a:p>
          <a:p>
            <a:endParaRPr lang="el-GR" dirty="0"/>
          </a:p>
        </p:txBody>
      </p:sp>
      <p:pic>
        <p:nvPicPr>
          <p:cNvPr id="14" name="Θέση περιεχομένου 2" descr="Εικόνα με το απαιτούμενο υλικό που αναφέρθηκε."/>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55976" y="2420888"/>
            <a:ext cx="3663696" cy="3742944"/>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28</a:t>
            </a:fld>
            <a:endParaRPr lang="el-GR" sz="1400" dirty="0">
              <a:solidFill>
                <a:schemeClr val="tx1"/>
              </a:solidFill>
            </a:endParaRPr>
          </a:p>
        </p:txBody>
      </p:sp>
    </p:spTree>
    <p:extLst>
      <p:ext uri="{BB962C8B-B14F-4D97-AF65-F5344CB8AC3E}">
        <p14:creationId xmlns:p14="http://schemas.microsoft.com/office/powerpoint/2010/main" val="37190085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Σχεδιασμός και ανάπτυξη Εκπαιδευτικού Λογισμικού </a:t>
            </a:r>
            <a:r>
              <a:rPr lang="el-GR" altLang="el-GR" b="1" dirty="0" smtClean="0"/>
              <a:t>(2)</a:t>
            </a:r>
            <a:endParaRPr lang="el-GR" dirty="0"/>
          </a:p>
        </p:txBody>
      </p:sp>
      <p:sp>
        <p:nvSpPr>
          <p:cNvPr id="3" name="Θέση περιεχομένου 1"/>
          <p:cNvSpPr>
            <a:spLocks noGrp="1"/>
          </p:cNvSpPr>
          <p:nvPr>
            <p:ph idx="1"/>
          </p:nvPr>
        </p:nvSpPr>
        <p:spPr/>
        <p:txBody>
          <a:bodyPr>
            <a:normAutofit lnSpcReduction="10000"/>
          </a:bodyPr>
          <a:lstStyle/>
          <a:p>
            <a:pPr indent="-342000">
              <a:spcBef>
                <a:spcPts val="0"/>
              </a:spcBef>
              <a:spcAft>
                <a:spcPts val="1200"/>
              </a:spcAft>
              <a:buClr>
                <a:srgbClr val="9900CC"/>
              </a:buClr>
              <a:buSzPct val="120000"/>
              <a:buFont typeface="Wingdings" panose="05000000000000000000" pitchFamily="2" charset="2"/>
              <a:buChar char="§"/>
            </a:pPr>
            <a:r>
              <a:rPr lang="el-GR" sz="2800" dirty="0" smtClean="0"/>
              <a:t>Απαιτούμενο λογισμικό:</a:t>
            </a:r>
          </a:p>
          <a:p>
            <a:pPr marL="801000" lvl="2" indent="0">
              <a:lnSpc>
                <a:spcPct val="110000"/>
              </a:lnSpc>
              <a:spcBef>
                <a:spcPts val="0"/>
              </a:spcBef>
              <a:spcAft>
                <a:spcPts val="300"/>
              </a:spcAft>
              <a:buClr>
                <a:srgbClr val="FF0066"/>
              </a:buClr>
              <a:buSzPct val="120000"/>
              <a:buNone/>
            </a:pPr>
            <a:r>
              <a:rPr lang="en-US" b="1" dirty="0" smtClean="0">
                <a:solidFill>
                  <a:srgbClr val="FF0066"/>
                </a:solidFill>
              </a:rPr>
              <a:t>1.  </a:t>
            </a:r>
            <a:r>
              <a:rPr lang="el-GR" dirty="0" smtClean="0"/>
              <a:t>Επεξεργασίας ήχου.</a:t>
            </a:r>
          </a:p>
          <a:p>
            <a:pPr marL="801000" lvl="2" indent="0">
              <a:lnSpc>
                <a:spcPct val="110000"/>
              </a:lnSpc>
              <a:spcBef>
                <a:spcPts val="0"/>
              </a:spcBef>
              <a:buClr>
                <a:srgbClr val="FF0066"/>
              </a:buClr>
              <a:buSzPct val="120000"/>
              <a:buNone/>
            </a:pPr>
            <a:r>
              <a:rPr lang="en-US" b="1" dirty="0" smtClean="0">
                <a:solidFill>
                  <a:srgbClr val="FF0066"/>
                </a:solidFill>
              </a:rPr>
              <a:t>2.  </a:t>
            </a:r>
            <a:r>
              <a:rPr lang="el-GR" dirty="0" smtClean="0"/>
              <a:t>Επεξεργασίας εικόνας (διανυσματικές εικόνες και </a:t>
            </a:r>
            <a:endParaRPr lang="en-US" dirty="0" smtClean="0"/>
          </a:p>
          <a:p>
            <a:pPr marL="1258200" lvl="3" indent="0">
              <a:lnSpc>
                <a:spcPct val="110000"/>
              </a:lnSpc>
              <a:spcBef>
                <a:spcPts val="0"/>
              </a:spcBef>
              <a:spcAft>
                <a:spcPts val="300"/>
              </a:spcAft>
              <a:buClr>
                <a:srgbClr val="FF0066"/>
              </a:buClr>
              <a:buSzPct val="120000"/>
              <a:buNone/>
            </a:pPr>
            <a:r>
              <a:rPr lang="el-GR" sz="2400" dirty="0" smtClean="0"/>
              <a:t>φωτογραφίες - ζωγραφιές).</a:t>
            </a:r>
          </a:p>
          <a:p>
            <a:pPr marL="801000" lvl="2" indent="0">
              <a:lnSpc>
                <a:spcPct val="110000"/>
              </a:lnSpc>
              <a:spcBef>
                <a:spcPts val="0"/>
              </a:spcBef>
              <a:buClr>
                <a:srgbClr val="FF0066"/>
              </a:buClr>
              <a:buSzPct val="120000"/>
              <a:buNone/>
            </a:pPr>
            <a:r>
              <a:rPr lang="en-US" b="1" dirty="0" smtClean="0">
                <a:solidFill>
                  <a:srgbClr val="FF0066"/>
                </a:solidFill>
              </a:rPr>
              <a:t>3.  </a:t>
            </a:r>
            <a:r>
              <a:rPr lang="el-GR" dirty="0" smtClean="0"/>
              <a:t>Σχεδίαση (δύο διαστάσεων 2</a:t>
            </a:r>
            <a:r>
              <a:rPr lang="en-US" dirty="0" smtClean="0"/>
              <a:t>D, </a:t>
            </a:r>
            <a:r>
              <a:rPr lang="el-GR" dirty="0" smtClean="0"/>
              <a:t>και τριών διαστάσεων </a:t>
            </a:r>
            <a:endParaRPr lang="en-US" dirty="0" smtClean="0"/>
          </a:p>
          <a:p>
            <a:pPr marL="1258200" lvl="3" indent="0">
              <a:lnSpc>
                <a:spcPct val="110000"/>
              </a:lnSpc>
              <a:spcBef>
                <a:spcPts val="0"/>
              </a:spcBef>
              <a:spcAft>
                <a:spcPts val="300"/>
              </a:spcAft>
              <a:buClr>
                <a:srgbClr val="FF0066"/>
              </a:buClr>
              <a:buSzPct val="120000"/>
              <a:buNone/>
            </a:pPr>
            <a:r>
              <a:rPr lang="el-GR" sz="2400" dirty="0" smtClean="0"/>
              <a:t>3</a:t>
            </a:r>
            <a:r>
              <a:rPr lang="en-US" sz="2400" dirty="0" smtClean="0"/>
              <a:t>D).</a:t>
            </a:r>
          </a:p>
          <a:p>
            <a:pPr marL="801000" lvl="2" indent="0">
              <a:lnSpc>
                <a:spcPct val="110000"/>
              </a:lnSpc>
              <a:spcBef>
                <a:spcPts val="0"/>
              </a:spcBef>
              <a:spcAft>
                <a:spcPts val="300"/>
              </a:spcAft>
              <a:buClr>
                <a:srgbClr val="FF0066"/>
              </a:buClr>
              <a:buSzPct val="120000"/>
              <a:buNone/>
            </a:pPr>
            <a:r>
              <a:rPr lang="en-US" b="1" dirty="0" smtClean="0">
                <a:solidFill>
                  <a:srgbClr val="FF0066"/>
                </a:solidFill>
              </a:rPr>
              <a:t>4.  </a:t>
            </a:r>
            <a:r>
              <a:rPr lang="el-GR" dirty="0" smtClean="0"/>
              <a:t>Επεξεργασίας </a:t>
            </a:r>
            <a:r>
              <a:rPr lang="en-US" dirty="0" smtClean="0"/>
              <a:t>video.</a:t>
            </a:r>
            <a:endParaRPr lang="el-GR" dirty="0" smtClean="0"/>
          </a:p>
          <a:p>
            <a:pPr marL="801000" lvl="2" indent="0">
              <a:lnSpc>
                <a:spcPct val="110000"/>
              </a:lnSpc>
              <a:spcBef>
                <a:spcPts val="0"/>
              </a:spcBef>
              <a:spcAft>
                <a:spcPts val="300"/>
              </a:spcAft>
              <a:buClr>
                <a:srgbClr val="FF0066"/>
              </a:buClr>
              <a:buSzPct val="120000"/>
              <a:buNone/>
            </a:pPr>
            <a:r>
              <a:rPr lang="en-US" b="1" dirty="0" smtClean="0">
                <a:solidFill>
                  <a:srgbClr val="FF0066"/>
                </a:solidFill>
              </a:rPr>
              <a:t>5.  </a:t>
            </a:r>
            <a:r>
              <a:rPr lang="el-GR" dirty="0" smtClean="0"/>
              <a:t>Κινουμένων σχεδίων.</a:t>
            </a:r>
          </a:p>
          <a:p>
            <a:pPr marL="801000" lvl="2" indent="0">
              <a:lnSpc>
                <a:spcPct val="110000"/>
              </a:lnSpc>
              <a:spcBef>
                <a:spcPts val="0"/>
              </a:spcBef>
              <a:buClr>
                <a:srgbClr val="FF0066"/>
              </a:buClr>
              <a:buSzPct val="120000"/>
              <a:buNone/>
            </a:pPr>
            <a:r>
              <a:rPr lang="en-US" b="1" dirty="0" smtClean="0">
                <a:solidFill>
                  <a:srgbClr val="FF0066"/>
                </a:solidFill>
              </a:rPr>
              <a:t>6.  </a:t>
            </a:r>
            <a:r>
              <a:rPr lang="el-GR" dirty="0" smtClean="0"/>
              <a:t>Εργαλεία συγγραφής </a:t>
            </a:r>
            <a:r>
              <a:rPr lang="en-US" dirty="0" smtClean="0"/>
              <a:t>multimedia </a:t>
            </a:r>
            <a:r>
              <a:rPr lang="el-GR" dirty="0" smtClean="0"/>
              <a:t>εφαρμογών </a:t>
            </a:r>
            <a:endParaRPr lang="en-US" dirty="0" smtClean="0"/>
          </a:p>
          <a:p>
            <a:pPr marL="1258200" lvl="3" indent="0">
              <a:lnSpc>
                <a:spcPct val="110000"/>
              </a:lnSpc>
              <a:spcBef>
                <a:spcPts val="0"/>
              </a:spcBef>
              <a:buClr>
                <a:srgbClr val="FF0066"/>
              </a:buClr>
              <a:buSzPct val="120000"/>
              <a:buNone/>
            </a:pPr>
            <a:r>
              <a:rPr lang="el-GR" sz="2400" dirty="0" smtClean="0"/>
              <a:t>(</a:t>
            </a:r>
            <a:r>
              <a:rPr lang="en-US" altLang="el-GR" sz="2400" dirty="0" smtClean="0"/>
              <a:t>Macromedia</a:t>
            </a:r>
            <a:r>
              <a:rPr lang="el-GR" altLang="el-GR" sz="2400" dirty="0" smtClean="0"/>
              <a:t> </a:t>
            </a:r>
            <a:r>
              <a:rPr lang="en-US" altLang="el-GR" sz="2400" dirty="0" err="1"/>
              <a:t>A</a:t>
            </a:r>
            <a:r>
              <a:rPr lang="en-US" altLang="el-GR" sz="2400" dirty="0" err="1" smtClean="0"/>
              <a:t>utorware</a:t>
            </a:r>
            <a:r>
              <a:rPr lang="en-US" altLang="el-GR" sz="2400" dirty="0" smtClean="0"/>
              <a:t>, Macromedia Flash, Macromedia Director).</a:t>
            </a:r>
            <a:endParaRPr lang="en-US" altLang="el-GR" sz="2400" dirty="0"/>
          </a:p>
          <a:p>
            <a:pPr lvl="3" indent="-342000">
              <a:spcBef>
                <a:spcPts val="0"/>
              </a:spcBef>
              <a:buClr>
                <a:srgbClr val="FF0066"/>
              </a:buClr>
              <a:buSzPct val="120000"/>
              <a:buFont typeface="Wingdings" panose="05000000000000000000" pitchFamily="2" charset="2"/>
              <a:buChar char="§"/>
            </a:pPr>
            <a:endParaRPr lang="el-GR" sz="2400" dirty="0"/>
          </a:p>
        </p:txBody>
      </p:sp>
      <p:sp>
        <p:nvSpPr>
          <p:cNvPr id="4" name="Θέση υποσέλιδου 1" descr="."/>
          <p:cNvSpPr>
            <a:spLocks noGrp="1"/>
          </p:cNvSpPr>
          <p:nvPr>
            <p:ph type="ftr" sz="quarter" idx="11"/>
          </p:nvPr>
        </p:nvSpPr>
        <p:spPr/>
        <p:txBody>
          <a:bodyPr/>
          <a:lstStyle/>
          <a:p>
            <a:r>
              <a:rPr lang="el-GR" sz="1400" smtClean="0">
                <a:solidFill>
                  <a:srgbClr val="000000"/>
                </a:solidFill>
              </a:rPr>
              <a:t>Εκπαιδευτικό Λογισμικό</a:t>
            </a:r>
            <a:endParaRPr lang="el-GR" sz="1400" dirty="0">
              <a:solidFill>
                <a:srgbClr val="000000"/>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rgbClr val="000000"/>
                </a:solidFill>
              </a:rPr>
              <a:t>29</a:t>
            </a:fld>
            <a:endParaRPr lang="el-GR" sz="1400" dirty="0">
              <a:solidFill>
                <a:srgbClr val="000000"/>
              </a:solidFill>
            </a:endParaRPr>
          </a:p>
        </p:txBody>
      </p:sp>
    </p:spTree>
    <p:extLst>
      <p:ext uri="{BB962C8B-B14F-4D97-AF65-F5344CB8AC3E}">
        <p14:creationId xmlns:p14="http://schemas.microsoft.com/office/powerpoint/2010/main" val="4017152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6773599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srgbClr val="000000"/>
                </a:solidFill>
              </a:rPr>
              <a:t>Στάδια σχεδιασμού και α</a:t>
            </a:r>
            <a:r>
              <a:rPr lang="el-GR" altLang="el-GR" b="1" dirty="0" smtClean="0">
                <a:solidFill>
                  <a:srgbClr val="000000"/>
                </a:solidFill>
              </a:rPr>
              <a:t>νάπτυξης </a:t>
            </a:r>
            <a:r>
              <a:rPr lang="el-GR" altLang="el-GR" b="1" dirty="0">
                <a:solidFill>
                  <a:srgbClr val="000000"/>
                </a:solidFill>
              </a:rPr>
              <a:t>Εκπαιδευτικού </a:t>
            </a:r>
            <a:r>
              <a:rPr lang="el-GR" altLang="el-GR" b="1" dirty="0" smtClean="0">
                <a:solidFill>
                  <a:srgbClr val="000000"/>
                </a:solidFill>
              </a:rPr>
              <a:t>Λογισμικού (1)</a:t>
            </a:r>
            <a:endParaRPr lang="el-GR" altLang="el-GR" b="1" dirty="0">
              <a:solidFill>
                <a:srgbClr val="000000"/>
              </a:solidFill>
            </a:endParaRPr>
          </a:p>
        </p:txBody>
      </p:sp>
      <p:sp>
        <p:nvSpPr>
          <p:cNvPr id="3" name="Θέση περιεχομένου 1"/>
          <p:cNvSpPr>
            <a:spLocks noGrp="1"/>
          </p:cNvSpPr>
          <p:nvPr>
            <p:ph idx="1"/>
          </p:nvPr>
        </p:nvSpPr>
        <p:spPr/>
        <p:txBody>
          <a:bodyPr/>
          <a:lstStyle/>
          <a:p>
            <a:pPr marL="0" indent="0">
              <a:spcBef>
                <a:spcPts val="600"/>
              </a:spcBef>
              <a:buNone/>
            </a:pPr>
            <a:endParaRPr lang="el-GR" altLang="el-GR" b="1" dirty="0" smtClean="0">
              <a:solidFill>
                <a:srgbClr val="663300"/>
              </a:solidFill>
            </a:endParaRPr>
          </a:p>
          <a:p>
            <a:pPr marL="800100" lvl="2" indent="0">
              <a:spcBef>
                <a:spcPts val="0"/>
              </a:spcBef>
              <a:spcAft>
                <a:spcPts val="600"/>
              </a:spcAft>
              <a:buNone/>
            </a:pPr>
            <a:r>
              <a:rPr lang="el-GR" altLang="el-GR" sz="3200" b="1" dirty="0" smtClean="0">
                <a:solidFill>
                  <a:srgbClr val="663300"/>
                </a:solidFill>
              </a:rPr>
              <a:t>1.  Εννοιολογικός σχεδιασμός.</a:t>
            </a:r>
            <a:endParaRPr lang="el-GR" altLang="el-GR" sz="3200" b="1" dirty="0">
              <a:solidFill>
                <a:srgbClr val="663300"/>
              </a:solidFill>
            </a:endParaRPr>
          </a:p>
          <a:p>
            <a:pPr marL="800100" lvl="2" indent="0">
              <a:spcBef>
                <a:spcPts val="0"/>
              </a:spcBef>
              <a:spcAft>
                <a:spcPts val="600"/>
              </a:spcAft>
              <a:buNone/>
            </a:pPr>
            <a:r>
              <a:rPr lang="el-GR" altLang="el-GR" sz="3200" b="1" dirty="0" smtClean="0">
                <a:solidFill>
                  <a:srgbClr val="9900CC"/>
                </a:solidFill>
              </a:rPr>
              <a:t>2.  Σχεδιασμός παρουσίασης.</a:t>
            </a:r>
            <a:endParaRPr lang="el-GR" altLang="el-GR" sz="3200" b="1" dirty="0">
              <a:solidFill>
                <a:srgbClr val="9900CC"/>
              </a:solidFill>
            </a:endParaRPr>
          </a:p>
          <a:p>
            <a:pPr marL="800100" lvl="2" indent="0">
              <a:spcBef>
                <a:spcPts val="0"/>
              </a:spcBef>
              <a:spcAft>
                <a:spcPts val="600"/>
              </a:spcAft>
              <a:buNone/>
            </a:pPr>
            <a:r>
              <a:rPr lang="el-GR" altLang="el-GR" sz="3200" b="1" dirty="0" smtClean="0">
                <a:solidFill>
                  <a:srgbClr val="000000"/>
                </a:solidFill>
              </a:rPr>
              <a:t>3.  Ανάπτυξη.</a:t>
            </a:r>
            <a:endParaRPr lang="el-GR" altLang="el-GR" sz="3200" b="1" dirty="0">
              <a:solidFill>
                <a:srgbClr val="000000"/>
              </a:solidFill>
            </a:endParaRPr>
          </a:p>
          <a:p>
            <a:pPr marL="800100" lvl="2" indent="0">
              <a:spcBef>
                <a:spcPts val="0"/>
              </a:spcBef>
              <a:spcAft>
                <a:spcPts val="600"/>
              </a:spcAft>
              <a:buNone/>
            </a:pPr>
            <a:r>
              <a:rPr lang="el-GR" altLang="el-GR" sz="3200" b="1" dirty="0" smtClean="0">
                <a:solidFill>
                  <a:srgbClr val="C00000"/>
                </a:solidFill>
              </a:rPr>
              <a:t>4.  Αξιολόγηση.</a:t>
            </a:r>
            <a:endParaRPr lang="el-GR" altLang="el-GR" sz="3200" b="1" dirty="0">
              <a:solidFill>
                <a:srgbClr val="C00000"/>
              </a:solidFill>
            </a:endParaRPr>
          </a:p>
          <a:p>
            <a:pPr marL="800100" lvl="2" indent="0">
              <a:spcBef>
                <a:spcPts val="0"/>
              </a:spcBef>
              <a:spcAft>
                <a:spcPts val="600"/>
              </a:spcAft>
              <a:buNone/>
            </a:pPr>
            <a:r>
              <a:rPr lang="el-GR" altLang="el-GR" sz="3200" b="1" dirty="0" smtClean="0">
                <a:solidFill>
                  <a:srgbClr val="006600"/>
                </a:solidFill>
              </a:rPr>
              <a:t>5.  Διάθεση.</a:t>
            </a:r>
            <a:endParaRPr lang="el-GR" altLang="el-GR" sz="3200" b="1" dirty="0">
              <a:solidFill>
                <a:srgbClr val="006600"/>
              </a:solidFill>
            </a:endParaRPr>
          </a:p>
          <a:p>
            <a:pPr marL="800100" lvl="2" indent="0">
              <a:spcBef>
                <a:spcPts val="0"/>
              </a:spcBef>
              <a:spcAft>
                <a:spcPts val="600"/>
              </a:spcAft>
              <a:buNone/>
            </a:pPr>
            <a:r>
              <a:rPr lang="el-GR" altLang="el-GR" sz="3200" b="1" dirty="0" smtClean="0">
                <a:solidFill>
                  <a:srgbClr val="0033CC"/>
                </a:solidFill>
              </a:rPr>
              <a:t>6.  Τεκμηρίωση - </a:t>
            </a:r>
            <a:r>
              <a:rPr lang="el-GR" altLang="el-GR" sz="3200" b="1" dirty="0">
                <a:solidFill>
                  <a:srgbClr val="0033CC"/>
                </a:solidFill>
              </a:rPr>
              <a:t>Δοκιμή στην </a:t>
            </a:r>
            <a:r>
              <a:rPr lang="el-GR" altLang="el-GR" sz="3200" b="1" dirty="0" smtClean="0">
                <a:solidFill>
                  <a:srgbClr val="0033CC"/>
                </a:solidFill>
              </a:rPr>
              <a:t>πράξη.</a:t>
            </a:r>
            <a:endParaRPr lang="el-GR" altLang="el-GR" sz="3200" b="1" dirty="0">
              <a:solidFill>
                <a:srgbClr val="0033CC"/>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30</a:t>
            </a:fld>
            <a:endParaRPr lang="el-GR" sz="1400" dirty="0">
              <a:solidFill>
                <a:schemeClr val="tx1"/>
              </a:solidFill>
            </a:endParaRPr>
          </a:p>
        </p:txBody>
      </p:sp>
    </p:spTree>
    <p:extLst>
      <p:ext uri="{BB962C8B-B14F-4D97-AF65-F5344CB8AC3E}">
        <p14:creationId xmlns:p14="http://schemas.microsoft.com/office/powerpoint/2010/main" val="3786311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srgbClr val="000000"/>
                </a:solidFill>
              </a:rPr>
              <a:t>Στάδια σχεδιασμού και ανάπτυξης Εκπαιδευτικού Λογισμικού </a:t>
            </a:r>
            <a:r>
              <a:rPr lang="el-GR" altLang="el-GR" b="1" dirty="0" smtClean="0">
                <a:solidFill>
                  <a:srgbClr val="000000"/>
                </a:solidFill>
              </a:rPr>
              <a:t>(2)</a:t>
            </a:r>
            <a:endParaRPr lang="el-GR" dirty="0"/>
          </a:p>
        </p:txBody>
      </p:sp>
      <p:sp>
        <p:nvSpPr>
          <p:cNvPr id="3" name="Θέση περιεχομένου 1"/>
          <p:cNvSpPr>
            <a:spLocks noGrp="1"/>
          </p:cNvSpPr>
          <p:nvPr>
            <p:ph idx="1"/>
          </p:nvPr>
        </p:nvSpPr>
        <p:spPr/>
        <p:txBody>
          <a:bodyPr>
            <a:normAutofit/>
          </a:bodyPr>
          <a:lstStyle/>
          <a:p>
            <a:pPr marL="1257300" lvl="3" indent="0" fontAlgn="base">
              <a:spcBef>
                <a:spcPct val="0"/>
              </a:spcBef>
              <a:spcAft>
                <a:spcPts val="600"/>
              </a:spcAft>
              <a:buNone/>
            </a:pPr>
            <a:endParaRPr lang="el-GR" altLang="el-GR" sz="500" b="1" dirty="0" smtClean="0">
              <a:solidFill>
                <a:srgbClr val="663300"/>
              </a:solidFill>
            </a:endParaRPr>
          </a:p>
          <a:p>
            <a:pPr marL="1257300" lvl="3" indent="0" fontAlgn="base">
              <a:spcBef>
                <a:spcPct val="0"/>
              </a:spcBef>
              <a:spcAft>
                <a:spcPts val="600"/>
              </a:spcAft>
              <a:buNone/>
            </a:pPr>
            <a:r>
              <a:rPr lang="el-GR" altLang="el-GR" sz="2400" b="1" dirty="0" smtClean="0">
                <a:solidFill>
                  <a:srgbClr val="663300"/>
                </a:solidFill>
              </a:rPr>
              <a:t>1.  Ανάπτυξη </a:t>
            </a:r>
            <a:r>
              <a:rPr lang="el-GR" altLang="el-GR" sz="2400" b="1" dirty="0">
                <a:solidFill>
                  <a:srgbClr val="663300"/>
                </a:solidFill>
              </a:rPr>
              <a:t>του </a:t>
            </a:r>
            <a:r>
              <a:rPr lang="el-GR" altLang="el-GR" sz="2400" b="1" dirty="0" smtClean="0">
                <a:solidFill>
                  <a:srgbClr val="663300"/>
                </a:solidFill>
              </a:rPr>
              <a:t>περιεχομένου.</a:t>
            </a:r>
            <a:endParaRPr lang="el-GR" altLang="el-GR" sz="2400" b="1" dirty="0">
              <a:solidFill>
                <a:srgbClr val="663300"/>
              </a:solidFill>
            </a:endParaRPr>
          </a:p>
          <a:p>
            <a:pPr marL="1257300" lvl="3" indent="0" fontAlgn="base">
              <a:spcBef>
                <a:spcPct val="0"/>
              </a:spcBef>
              <a:spcAft>
                <a:spcPts val="600"/>
              </a:spcAft>
              <a:buNone/>
            </a:pPr>
            <a:r>
              <a:rPr lang="el-GR" altLang="el-GR" sz="2400" b="1" dirty="0" smtClean="0">
                <a:solidFill>
                  <a:srgbClr val="9900CC"/>
                </a:solidFill>
              </a:rPr>
              <a:t>2.  Σχεδιασμός </a:t>
            </a:r>
            <a:r>
              <a:rPr lang="el-GR" altLang="el-GR" sz="2400" b="1" dirty="0">
                <a:solidFill>
                  <a:srgbClr val="9900CC"/>
                </a:solidFill>
              </a:rPr>
              <a:t>του σ</a:t>
            </a:r>
            <a:r>
              <a:rPr lang="el-GR" altLang="el-GR" sz="2400" b="1" dirty="0" smtClean="0">
                <a:solidFill>
                  <a:srgbClr val="9900CC"/>
                </a:solidFill>
              </a:rPr>
              <a:t>εναρίου.</a:t>
            </a:r>
            <a:endParaRPr lang="el-GR" altLang="el-GR" sz="2400" b="1" dirty="0">
              <a:solidFill>
                <a:srgbClr val="9900CC"/>
              </a:solidFill>
            </a:endParaRPr>
          </a:p>
          <a:p>
            <a:pPr marL="1257300" lvl="3" indent="0" fontAlgn="base">
              <a:spcBef>
                <a:spcPct val="0"/>
              </a:spcBef>
              <a:spcAft>
                <a:spcPct val="0"/>
              </a:spcAft>
              <a:buNone/>
            </a:pPr>
            <a:r>
              <a:rPr lang="el-GR" altLang="el-GR" sz="2400" b="1" dirty="0" smtClean="0"/>
              <a:t>3.  Συγκέντρωση </a:t>
            </a:r>
            <a:r>
              <a:rPr lang="el-GR" altLang="el-GR" sz="2400" b="1" dirty="0"/>
              <a:t>του «υλικού» (κείμενα, εικόνες, </a:t>
            </a:r>
            <a:r>
              <a:rPr lang="el-GR" altLang="el-GR" sz="2400" b="1" dirty="0" smtClean="0"/>
              <a:t> </a:t>
            </a:r>
          </a:p>
          <a:p>
            <a:pPr marL="1714500" lvl="4" indent="0" fontAlgn="base">
              <a:spcBef>
                <a:spcPct val="0"/>
              </a:spcBef>
              <a:spcAft>
                <a:spcPts val="600"/>
              </a:spcAft>
              <a:buNone/>
            </a:pPr>
            <a:r>
              <a:rPr lang="el-GR" altLang="el-GR" sz="2400" b="1" dirty="0" smtClean="0"/>
              <a:t>σχέδια</a:t>
            </a:r>
            <a:r>
              <a:rPr lang="el-GR" altLang="el-GR" sz="2400" b="1" dirty="0"/>
              <a:t>, </a:t>
            </a:r>
            <a:r>
              <a:rPr lang="el-GR" altLang="el-GR" sz="2400" b="1" dirty="0" smtClean="0"/>
              <a:t>φωτογραφίες, </a:t>
            </a:r>
            <a:r>
              <a:rPr lang="en-US" altLang="el-GR" sz="2400" b="1" dirty="0" smtClean="0"/>
              <a:t>video</a:t>
            </a:r>
            <a:r>
              <a:rPr lang="el-GR" altLang="el-GR" sz="2400" b="1" dirty="0" smtClean="0"/>
              <a:t>, και τα λοιπά).</a:t>
            </a:r>
            <a:endParaRPr lang="el-GR" altLang="el-GR" sz="2400" b="1" dirty="0"/>
          </a:p>
          <a:p>
            <a:pPr marL="1257300" lvl="3" indent="0" fontAlgn="base">
              <a:spcBef>
                <a:spcPct val="0"/>
              </a:spcBef>
              <a:spcAft>
                <a:spcPts val="600"/>
              </a:spcAft>
              <a:buNone/>
            </a:pPr>
            <a:r>
              <a:rPr lang="el-GR" altLang="el-GR" sz="2400" b="1" dirty="0" smtClean="0"/>
              <a:t>4.  Ψηφιοποίηση </a:t>
            </a:r>
            <a:r>
              <a:rPr lang="el-GR" altLang="el-GR" sz="2400" b="1" dirty="0"/>
              <a:t>του </a:t>
            </a:r>
            <a:r>
              <a:rPr lang="el-GR" altLang="el-GR" sz="2400" b="1" dirty="0" smtClean="0"/>
              <a:t>υλικού.</a:t>
            </a:r>
            <a:endParaRPr lang="el-GR" altLang="el-GR" sz="2400" b="1" dirty="0"/>
          </a:p>
          <a:p>
            <a:pPr marL="1257300" lvl="3" indent="0" fontAlgn="base">
              <a:spcBef>
                <a:spcPct val="0"/>
              </a:spcBef>
              <a:spcAft>
                <a:spcPts val="600"/>
              </a:spcAft>
              <a:buNone/>
            </a:pPr>
            <a:r>
              <a:rPr lang="el-GR" altLang="el-GR" sz="2400" b="1" dirty="0" smtClean="0"/>
              <a:t>5.  Ανάπτυξη </a:t>
            </a:r>
            <a:r>
              <a:rPr lang="el-GR" altLang="el-GR" sz="2400" b="1" dirty="0"/>
              <a:t>του </a:t>
            </a:r>
            <a:r>
              <a:rPr lang="el-GR" altLang="el-GR" sz="2400" b="1" dirty="0" smtClean="0"/>
              <a:t>Λογισμικού.</a:t>
            </a:r>
            <a:endParaRPr lang="el-GR" altLang="el-GR" sz="2400" b="1" dirty="0"/>
          </a:p>
          <a:p>
            <a:pPr marL="1257300" lvl="3" indent="0" fontAlgn="base">
              <a:spcBef>
                <a:spcPct val="0"/>
              </a:spcBef>
              <a:spcAft>
                <a:spcPts val="600"/>
              </a:spcAft>
              <a:buNone/>
            </a:pPr>
            <a:r>
              <a:rPr lang="el-GR" altLang="el-GR" sz="2400" b="1" dirty="0" smtClean="0">
                <a:solidFill>
                  <a:srgbClr val="C00000"/>
                </a:solidFill>
              </a:rPr>
              <a:t>6.  Τεκμηρίωση </a:t>
            </a:r>
            <a:r>
              <a:rPr lang="el-GR" altLang="el-GR" sz="2400" b="1" dirty="0">
                <a:solidFill>
                  <a:srgbClr val="C00000"/>
                </a:solidFill>
              </a:rPr>
              <a:t>και </a:t>
            </a:r>
            <a:r>
              <a:rPr lang="el-GR" altLang="el-GR" sz="2400" b="1" dirty="0" smtClean="0">
                <a:solidFill>
                  <a:srgbClr val="C00000"/>
                </a:solidFill>
              </a:rPr>
              <a:t>έλεγχος </a:t>
            </a:r>
            <a:r>
              <a:rPr lang="el-GR" altLang="el-GR" sz="2400" b="1" dirty="0">
                <a:solidFill>
                  <a:srgbClr val="C00000"/>
                </a:solidFill>
              </a:rPr>
              <a:t>της </a:t>
            </a:r>
            <a:r>
              <a:rPr lang="el-GR" altLang="el-GR" sz="2400" b="1" dirty="0" smtClean="0">
                <a:solidFill>
                  <a:srgbClr val="C00000"/>
                </a:solidFill>
              </a:rPr>
              <a:t>εφαρμογής.</a:t>
            </a:r>
            <a:endParaRPr lang="el-GR" altLang="el-GR" sz="2400" b="1" dirty="0">
              <a:solidFill>
                <a:srgbClr val="C00000"/>
              </a:solidFill>
            </a:endParaRPr>
          </a:p>
          <a:p>
            <a:pPr marL="1257300" lvl="3" indent="0" fontAlgn="base">
              <a:spcBef>
                <a:spcPct val="0"/>
              </a:spcBef>
              <a:spcAft>
                <a:spcPts val="600"/>
              </a:spcAft>
              <a:buNone/>
            </a:pPr>
            <a:r>
              <a:rPr lang="el-GR" altLang="el-GR" sz="2400" b="1" dirty="0" smtClean="0">
                <a:solidFill>
                  <a:srgbClr val="006600"/>
                </a:solidFill>
              </a:rPr>
              <a:t>7.  </a:t>
            </a:r>
            <a:r>
              <a:rPr lang="en-US" altLang="el-GR" sz="2400" b="1" dirty="0" smtClean="0">
                <a:solidFill>
                  <a:srgbClr val="006600"/>
                </a:solidFill>
              </a:rPr>
              <a:t>Service </a:t>
            </a:r>
            <a:r>
              <a:rPr lang="en-US" altLang="el-GR" sz="2400" b="1" dirty="0">
                <a:solidFill>
                  <a:srgbClr val="006600"/>
                </a:solidFill>
              </a:rPr>
              <a:t>και </a:t>
            </a:r>
            <a:r>
              <a:rPr lang="el-GR" altLang="el-GR" sz="2400" b="1" dirty="0" smtClean="0">
                <a:solidFill>
                  <a:srgbClr val="006600"/>
                </a:solidFill>
              </a:rPr>
              <a:t>οδηγίες</a:t>
            </a:r>
            <a:r>
              <a:rPr lang="en-US" altLang="el-GR" sz="2400" b="1" dirty="0" smtClean="0">
                <a:solidFill>
                  <a:srgbClr val="006600"/>
                </a:solidFill>
              </a:rPr>
              <a:t> </a:t>
            </a:r>
            <a:r>
              <a:rPr lang="el-GR" altLang="el-GR" sz="2400" b="1" dirty="0">
                <a:solidFill>
                  <a:srgbClr val="006600"/>
                </a:solidFill>
              </a:rPr>
              <a:t>της </a:t>
            </a:r>
            <a:r>
              <a:rPr lang="el-GR" altLang="el-GR" sz="2400" b="1" dirty="0" smtClean="0">
                <a:solidFill>
                  <a:srgbClr val="006600"/>
                </a:solidFill>
              </a:rPr>
              <a:t>εφαρμογής.</a:t>
            </a:r>
            <a:endParaRPr lang="el-GR" altLang="el-GR" sz="2400" b="1" dirty="0">
              <a:solidFill>
                <a:srgbClr val="006600"/>
              </a:solidFill>
            </a:endParaRPr>
          </a:p>
          <a:p>
            <a:pPr marL="1257300" lvl="3" indent="0" fontAlgn="base">
              <a:spcBef>
                <a:spcPct val="0"/>
              </a:spcBef>
              <a:spcAft>
                <a:spcPts val="600"/>
              </a:spcAft>
              <a:buNone/>
            </a:pPr>
            <a:r>
              <a:rPr lang="el-GR" altLang="el-GR" sz="2400" b="1" dirty="0" smtClean="0">
                <a:solidFill>
                  <a:srgbClr val="006600"/>
                </a:solidFill>
              </a:rPr>
              <a:t>8.  Κοπή </a:t>
            </a:r>
            <a:r>
              <a:rPr lang="en-US" altLang="el-GR" sz="2400" b="1" dirty="0" smtClean="0">
                <a:solidFill>
                  <a:srgbClr val="006600"/>
                </a:solidFill>
              </a:rPr>
              <a:t>CD-ROM</a:t>
            </a:r>
            <a:r>
              <a:rPr lang="el-GR" altLang="el-GR" sz="2400" b="1" dirty="0" smtClean="0">
                <a:solidFill>
                  <a:srgbClr val="006600"/>
                </a:solidFill>
              </a:rPr>
              <a:t>. </a:t>
            </a:r>
          </a:p>
          <a:p>
            <a:pPr marL="1257300" lvl="3" indent="0" fontAlgn="base">
              <a:spcBef>
                <a:spcPct val="0"/>
              </a:spcBef>
              <a:spcAft>
                <a:spcPct val="0"/>
              </a:spcAft>
              <a:buNone/>
            </a:pPr>
            <a:r>
              <a:rPr lang="el-GR" altLang="el-GR" sz="2400" b="1" dirty="0" smtClean="0">
                <a:solidFill>
                  <a:srgbClr val="0033CC"/>
                </a:solidFill>
              </a:rPr>
              <a:t>9.  Δοκιμή στην </a:t>
            </a:r>
            <a:r>
              <a:rPr lang="el-GR" altLang="el-GR" sz="2400" b="1" dirty="0">
                <a:solidFill>
                  <a:srgbClr val="0033CC"/>
                </a:solidFill>
              </a:rPr>
              <a:t>π</a:t>
            </a:r>
            <a:r>
              <a:rPr lang="el-GR" altLang="el-GR" sz="2400" b="1" dirty="0" smtClean="0">
                <a:solidFill>
                  <a:srgbClr val="0033CC"/>
                </a:solidFill>
              </a:rPr>
              <a:t>ράξη - Ανάδραση - Διόρθωση.</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Εκπαιδευτικό Λογισμικό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31</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2531964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έβδομης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865900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r>
              <a:rPr lang="el-GR" dirty="0"/>
              <a:t>Να γνωρίσουν τα βασικά χαρακτηριστικά του εκπαιδευτικού </a:t>
            </a:r>
            <a:r>
              <a:rPr lang="el-GR" dirty="0" smtClean="0"/>
              <a:t>υλικού</a:t>
            </a:r>
            <a:r>
              <a:rPr lang="en-US" dirty="0" smtClean="0"/>
              <a:t>,</a:t>
            </a:r>
            <a:r>
              <a:rPr lang="el-GR" dirty="0" smtClean="0"/>
              <a:t> </a:t>
            </a:r>
            <a:r>
              <a:rPr lang="el-GR" dirty="0"/>
              <a:t>και του εκπαιδευτικού λογισμικού. Ποιες πρέπει να είναι οι </a:t>
            </a:r>
            <a:r>
              <a:rPr lang="el-GR" dirty="0" smtClean="0"/>
              <a:t>προδιαγραφές</a:t>
            </a:r>
            <a:r>
              <a:rPr lang="en-US" dirty="0" smtClean="0"/>
              <a:t>,</a:t>
            </a:r>
            <a:r>
              <a:rPr lang="el-GR" dirty="0" smtClean="0"/>
              <a:t> </a:t>
            </a:r>
            <a:r>
              <a:rPr lang="el-GR" dirty="0"/>
              <a:t>και </a:t>
            </a:r>
            <a:r>
              <a:rPr lang="el-GR" dirty="0" smtClean="0"/>
              <a:t>με </a:t>
            </a:r>
            <a:r>
              <a:rPr lang="el-GR" dirty="0"/>
              <a:t>ποιες μεθόδους γίνεται η ανάπτυξη και η πιστοποίηση του εκπαιδευτικού λογισμικού. </a:t>
            </a:r>
            <a:r>
              <a:rPr lang="el-GR" dirty="0" smtClean="0"/>
              <a:t>Τέλος</a:t>
            </a:r>
            <a:r>
              <a:rPr lang="en-US" dirty="0" smtClean="0"/>
              <a:t>,</a:t>
            </a:r>
            <a:r>
              <a:rPr lang="el-GR" dirty="0" smtClean="0"/>
              <a:t> </a:t>
            </a:r>
            <a:r>
              <a:rPr lang="el-GR" dirty="0"/>
              <a:t>με ποιο τρόπο πρέπει να χρησιμοποιείται το Εκπαιδευτικό Λογισμικό στην τάξη.</a:t>
            </a:r>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Ηλεκτρονικό Εκπαιδευτικό Υλικό</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2476630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4" action="ppaction://hlinksldjump" tooltip="Μετάβαση στη Διαφάνεια 6"/>
          </p:cNvPr>
          <p:cNvSpPr/>
          <p:nvPr/>
        </p:nvSpPr>
        <p:spPr>
          <a:xfrm>
            <a:off x="809255" y="1906645"/>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Εκπαιδευτικό Υλικό</a:t>
            </a:r>
            <a:endParaRPr lang="el-GR" i="1" dirty="0">
              <a:solidFill>
                <a:srgbClr val="0070C0"/>
              </a:solidFill>
            </a:endParaRPr>
          </a:p>
        </p:txBody>
      </p:sp>
      <p:sp>
        <p:nvSpPr>
          <p:cNvPr id="14" name="Θέση περιεχομένου 2">
            <a:hlinkClick r:id="rId5" action="ppaction://hlinksldjump" tooltip="Μετάβαση στη Διαφάνεια 9"/>
          </p:cNvPr>
          <p:cNvSpPr/>
          <p:nvPr>
            <p:custDataLst>
              <p:tags r:id="rId2"/>
            </p:custDataLst>
          </p:nvPr>
        </p:nvSpPr>
        <p:spPr>
          <a:xfrm>
            <a:off x="809258" y="2685952"/>
            <a:ext cx="750715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Το Ηλεκτρονικό Εκπαιδευτικό Υλικό</a:t>
            </a:r>
            <a:endParaRPr lang="el-GR" i="1" dirty="0">
              <a:solidFill>
                <a:srgbClr val="0070C0"/>
              </a:solidFill>
            </a:endParaRPr>
          </a:p>
        </p:txBody>
      </p:sp>
      <p:sp>
        <p:nvSpPr>
          <p:cNvPr id="7" name="Θέση περιεχομένου 3">
            <a:hlinkClick r:id="rId6" action="ppaction://hlinksldjump" tooltip="Μετάβαση στη Διαφάνεια 15"/>
          </p:cNvPr>
          <p:cNvSpPr/>
          <p:nvPr/>
        </p:nvSpPr>
        <p:spPr>
          <a:xfrm>
            <a:off x="809254" y="3501008"/>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3</a:t>
            </a:r>
            <a:r>
              <a:rPr lang="el-GR" sz="2800" i="1" dirty="0" smtClean="0">
                <a:solidFill>
                  <a:srgbClr val="0070C0"/>
                </a:solidFill>
              </a:rPr>
              <a:t>)  Εκπαιδευτικό Λογισμικό</a:t>
            </a:r>
            <a:endParaRPr lang="el-GR" i="1" dirty="0">
              <a:solidFill>
                <a:srgbClr val="0070C0"/>
              </a:solidFill>
            </a:endParaRPr>
          </a:p>
        </p:txBody>
      </p:sp>
      <p:sp>
        <p:nvSpPr>
          <p:cNvPr id="8" name="Θέση περιεχομένου 4">
            <a:hlinkClick r:id="rId7" action="ppaction://hlinksldjump" tooltip="Μετάβαση στη Διαφάνεια 28"/>
          </p:cNvPr>
          <p:cNvSpPr/>
          <p:nvPr/>
        </p:nvSpPr>
        <p:spPr>
          <a:xfrm>
            <a:off x="809253" y="4267809"/>
            <a:ext cx="7507161"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rPr>
              <a:t>4)  Σχεδιασμός και Ανάπτυξη Εκπαιδευτικού </a:t>
            </a:r>
          </a:p>
          <a:p>
            <a:pPr lvl="1"/>
            <a:r>
              <a:rPr lang="el-GR" sz="2800" i="1" dirty="0" smtClean="0">
                <a:solidFill>
                  <a:srgbClr val="0070C0"/>
                </a:solidFill>
              </a:rPr>
              <a:t>Λογισμικού</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Ηλεκτρονικό Εκπαιδευτικό Υλικό</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1285239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Εκπαιδευτικό υλικό</a:t>
            </a:r>
            <a:endParaRPr lang="el-GR" b="1" dirty="0"/>
          </a:p>
        </p:txBody>
      </p:sp>
      <p:sp>
        <p:nvSpPr>
          <p:cNvPr id="3" name="Θέση περιεχομένου 1"/>
          <p:cNvSpPr>
            <a:spLocks noGrp="1"/>
          </p:cNvSpPr>
          <p:nvPr>
            <p:ph idx="1"/>
          </p:nvPr>
        </p:nvSpPr>
        <p:spPr/>
        <p:txBody>
          <a:bodyPr>
            <a:normAutofit/>
          </a:bodyPr>
          <a:lstStyle/>
          <a:p>
            <a:pPr>
              <a:spcBef>
                <a:spcPts val="0"/>
              </a:spcBef>
              <a:spcAft>
                <a:spcPts val="1000"/>
              </a:spcAft>
              <a:buClr>
                <a:srgbClr val="9900CC"/>
              </a:buClr>
              <a:buSzPct val="120000"/>
              <a:buFont typeface="Wingdings" panose="05000000000000000000" pitchFamily="2" charset="2"/>
              <a:buChar char="§"/>
            </a:pPr>
            <a:r>
              <a:rPr lang="el-GR" altLang="el-GR" dirty="0" smtClean="0"/>
              <a:t>Με τον όρο Εκπαιδευτικό υλικό, εννοούμε κάθε βοήθημα που χρησιμοποιούμε σε όλη την Εκπαιδευτική διαδικασία, όποια μορφή και αν έχει αυτό. Θα μπορούσαμε να ταξινομήσουμε το Εκπαιδευτικό υλικό σε τρεις κατηγορίες, όπως παρακάτω:</a:t>
            </a:r>
          </a:p>
          <a:p>
            <a:pPr lvl="2" indent="-342000" fontAlgn="base">
              <a:spcBef>
                <a:spcPts val="0"/>
              </a:spcBef>
              <a:spcAft>
                <a:spcPts val="300"/>
              </a:spcAft>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cs typeface="Rod" panose="02030509050101010101" pitchFamily="49" charset="-79"/>
              </a:rPr>
              <a:t>Βασικό Εκπαιδευτικό υλικό.</a:t>
            </a:r>
          </a:p>
          <a:p>
            <a:pPr lvl="2" indent="-342000" fontAlgn="base">
              <a:spcBef>
                <a:spcPts val="0"/>
              </a:spcBef>
              <a:spcAft>
                <a:spcPts val="300"/>
              </a:spcAft>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cs typeface="Rod" panose="02030509050101010101" pitchFamily="49" charset="-79"/>
              </a:rPr>
              <a:t>Συμπληρωματικό Εκπαιδευτικό υλικό.</a:t>
            </a:r>
          </a:p>
          <a:p>
            <a:pPr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cs typeface="Rod" panose="02030509050101010101" pitchFamily="49" charset="-79"/>
              </a:rPr>
              <a:t>Εποπτικό Εκπαιδευτικό υλικό.</a:t>
            </a:r>
          </a:p>
          <a:p>
            <a:pPr>
              <a:buClr>
                <a:srgbClr val="9900CC"/>
              </a:buClr>
              <a:buSzPct val="120000"/>
              <a:buFont typeface="Wingdings" panose="05000000000000000000" pitchFamily="2" charset="2"/>
              <a:buChar char="§"/>
            </a:pPr>
            <a:endParaRPr lang="el-GR" altLang="el-GR" sz="2800" dirty="0" smtClean="0"/>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Ηλεκτρονικό Εκπαιδευτικό Υλικό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6</a:t>
            </a:fld>
            <a:endParaRPr lang="el-GR" sz="1400" dirty="0">
              <a:solidFill>
                <a:schemeClr val="tx1"/>
              </a:solidFill>
            </a:endParaRPr>
          </a:p>
        </p:txBody>
      </p:sp>
    </p:spTree>
    <p:extLst>
      <p:ext uri="{BB962C8B-B14F-4D97-AF65-F5344CB8AC3E}">
        <p14:creationId xmlns:p14="http://schemas.microsoft.com/office/powerpoint/2010/main" val="3811507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sz="4900" b="1" dirty="0" smtClean="0"/>
              <a:t>Το Εκπαιδευτικό υλικό (1)</a:t>
            </a:r>
            <a:r>
              <a:rPr lang="el-GR" altLang="el-GR" sz="5400" b="1" dirty="0" smtClean="0"/>
              <a:t/>
            </a:r>
            <a:br>
              <a:rPr lang="el-GR" altLang="el-GR" sz="5400" b="1" dirty="0" smtClean="0"/>
            </a:br>
            <a:r>
              <a:rPr lang="el-GR" altLang="el-GR" sz="4000" b="1" dirty="0" smtClean="0"/>
              <a:t>(γενικά, όχι ηλεκτρονικό)</a:t>
            </a:r>
            <a:endParaRPr lang="el-GR" sz="4000" b="1" dirty="0"/>
          </a:p>
        </p:txBody>
      </p:sp>
      <p:sp>
        <p:nvSpPr>
          <p:cNvPr id="3" name="Θέση περιεχομένου 1"/>
          <p:cNvSpPr>
            <a:spLocks noGrp="1"/>
          </p:cNvSpPr>
          <p:nvPr>
            <p:ph idx="1"/>
          </p:nvPr>
        </p:nvSpPr>
        <p:spPr>
          <a:xfrm>
            <a:off x="457200" y="1600200"/>
            <a:ext cx="8291264" cy="4637112"/>
          </a:xfrm>
        </p:spPr>
        <p:txBody>
          <a:bodyPr>
            <a:normAutofit fontScale="92500" lnSpcReduction="10000"/>
          </a:bodyPr>
          <a:lstStyle/>
          <a:p>
            <a:pPr>
              <a:lnSpc>
                <a:spcPct val="110000"/>
              </a:lnSpc>
              <a:spcBef>
                <a:spcPts val="0"/>
              </a:spcBef>
              <a:spcAft>
                <a:spcPts val="600"/>
              </a:spcAft>
              <a:buClr>
                <a:srgbClr val="9900CC"/>
              </a:buClr>
              <a:buSzPct val="120000"/>
              <a:buFont typeface="Wingdings" panose="05000000000000000000" pitchFamily="2" charset="2"/>
              <a:buChar char="§"/>
            </a:pPr>
            <a:r>
              <a:rPr lang="el-GR" sz="3500" dirty="0" smtClean="0"/>
              <a:t>Βασικό Εκπαιδευτικό υλικό:</a:t>
            </a:r>
          </a:p>
          <a:p>
            <a:pPr marL="801000" lvl="2" indent="0">
              <a:lnSpc>
                <a:spcPct val="110000"/>
              </a:lnSpc>
              <a:spcBef>
                <a:spcPts val="0"/>
              </a:spcBef>
              <a:spcAft>
                <a:spcPts val="300"/>
              </a:spcAft>
              <a:buClr>
                <a:srgbClr val="FF0066"/>
              </a:buClr>
              <a:buSzPct val="120000"/>
              <a:buNone/>
            </a:pPr>
            <a:r>
              <a:rPr lang="en-US" sz="3000" b="1" dirty="0" smtClean="0">
                <a:solidFill>
                  <a:srgbClr val="FF0066"/>
                </a:solidFill>
              </a:rPr>
              <a:t>1.  </a:t>
            </a:r>
            <a:r>
              <a:rPr lang="el-GR" sz="3000" dirty="0" smtClean="0"/>
              <a:t>Μαθητικά εγχειρίδια.</a:t>
            </a:r>
          </a:p>
          <a:p>
            <a:pPr marL="801000" lvl="2" indent="0">
              <a:lnSpc>
                <a:spcPct val="110000"/>
              </a:lnSpc>
              <a:spcBef>
                <a:spcPts val="0"/>
              </a:spcBef>
              <a:spcAft>
                <a:spcPts val="300"/>
              </a:spcAft>
              <a:buClr>
                <a:srgbClr val="FF0066"/>
              </a:buClr>
              <a:buSzPct val="120000"/>
              <a:buNone/>
            </a:pPr>
            <a:r>
              <a:rPr lang="en-US" sz="3000" b="1" dirty="0" smtClean="0">
                <a:solidFill>
                  <a:srgbClr val="FF0066"/>
                </a:solidFill>
              </a:rPr>
              <a:t>2.  </a:t>
            </a:r>
            <a:r>
              <a:rPr lang="el-GR" sz="3000" dirty="0" smtClean="0"/>
              <a:t>Βιβλία ασκήσεων και δραστηριοτήτων.</a:t>
            </a:r>
          </a:p>
          <a:p>
            <a:pPr marL="801000" lvl="2" indent="0">
              <a:lnSpc>
                <a:spcPct val="110000"/>
              </a:lnSpc>
              <a:spcBef>
                <a:spcPts val="0"/>
              </a:spcBef>
              <a:spcAft>
                <a:spcPts val="1200"/>
              </a:spcAft>
              <a:buClr>
                <a:srgbClr val="FF0066"/>
              </a:buClr>
              <a:buSzPct val="120000"/>
              <a:buNone/>
            </a:pPr>
            <a:r>
              <a:rPr lang="en-US" sz="3000" b="1" dirty="0" smtClean="0">
                <a:solidFill>
                  <a:srgbClr val="FF0066"/>
                </a:solidFill>
              </a:rPr>
              <a:t>3.  </a:t>
            </a:r>
            <a:r>
              <a:rPr lang="el-GR" sz="3000" dirty="0" smtClean="0"/>
              <a:t>Βιβλία δασκάλου.</a:t>
            </a:r>
          </a:p>
          <a:p>
            <a:pPr indent="-342000">
              <a:lnSpc>
                <a:spcPct val="110000"/>
              </a:lnSpc>
              <a:spcBef>
                <a:spcPts val="0"/>
              </a:spcBef>
              <a:spcAft>
                <a:spcPts val="600"/>
              </a:spcAft>
              <a:buClr>
                <a:srgbClr val="9900CC"/>
              </a:buClr>
              <a:buSzPct val="120000"/>
              <a:buFont typeface="Wingdings" panose="05000000000000000000" pitchFamily="2" charset="2"/>
              <a:buChar char="§"/>
            </a:pPr>
            <a:r>
              <a:rPr lang="el-GR" sz="3500" dirty="0" smtClean="0"/>
              <a:t>Συμπληρωματικό Εκπαιδευτικό υλικό:</a:t>
            </a:r>
          </a:p>
          <a:p>
            <a:pPr marL="801000" lvl="2" indent="0">
              <a:lnSpc>
                <a:spcPct val="110000"/>
              </a:lnSpc>
              <a:spcBef>
                <a:spcPts val="0"/>
              </a:spcBef>
              <a:spcAft>
                <a:spcPts val="300"/>
              </a:spcAft>
              <a:buClr>
                <a:srgbClr val="FF0066"/>
              </a:buClr>
              <a:buSzPct val="120000"/>
              <a:buNone/>
            </a:pPr>
            <a:r>
              <a:rPr lang="en-US" sz="3000" b="1" dirty="0" smtClean="0">
                <a:solidFill>
                  <a:srgbClr val="FF0066"/>
                </a:solidFill>
              </a:rPr>
              <a:t>1.  </a:t>
            </a:r>
            <a:r>
              <a:rPr lang="el-GR" sz="3000" dirty="0" smtClean="0"/>
              <a:t>Βιβλιοθήκες - βιβλία.</a:t>
            </a:r>
          </a:p>
          <a:p>
            <a:pPr marL="801000" lvl="2" indent="0">
              <a:lnSpc>
                <a:spcPct val="110000"/>
              </a:lnSpc>
              <a:spcBef>
                <a:spcPts val="0"/>
              </a:spcBef>
              <a:buClr>
                <a:srgbClr val="FF0066"/>
              </a:buClr>
              <a:buSzPct val="120000"/>
              <a:buNone/>
            </a:pPr>
            <a:r>
              <a:rPr lang="en-US" sz="3000" b="1" dirty="0" smtClean="0">
                <a:solidFill>
                  <a:srgbClr val="FF0066"/>
                </a:solidFill>
              </a:rPr>
              <a:t>2.  </a:t>
            </a:r>
            <a:r>
              <a:rPr lang="el-GR" sz="3000" dirty="0" smtClean="0"/>
              <a:t>Έντυπα και ασκήσεις που ετοιμάζει ο </a:t>
            </a:r>
            <a:endParaRPr lang="en-US" sz="3000" dirty="0" smtClean="0"/>
          </a:p>
          <a:p>
            <a:pPr marL="1258200" lvl="3" indent="0">
              <a:lnSpc>
                <a:spcPct val="110000"/>
              </a:lnSpc>
              <a:spcBef>
                <a:spcPts val="0"/>
              </a:spcBef>
              <a:spcAft>
                <a:spcPts val="300"/>
              </a:spcAft>
              <a:buClr>
                <a:srgbClr val="FF0066"/>
              </a:buClr>
              <a:buSzPct val="120000"/>
              <a:buNone/>
            </a:pPr>
            <a:r>
              <a:rPr lang="el-GR" sz="3000" dirty="0" smtClean="0"/>
              <a:t>δάσκαλος.</a:t>
            </a:r>
          </a:p>
          <a:p>
            <a:pPr marL="801000" lvl="2" indent="0">
              <a:lnSpc>
                <a:spcPct val="110000"/>
              </a:lnSpc>
              <a:spcBef>
                <a:spcPts val="0"/>
              </a:spcBef>
              <a:buClr>
                <a:srgbClr val="FF0066"/>
              </a:buClr>
              <a:buSzPct val="120000"/>
              <a:buNone/>
            </a:pPr>
            <a:r>
              <a:rPr lang="en-US" sz="3000" b="1" dirty="0" smtClean="0">
                <a:solidFill>
                  <a:srgbClr val="FF0066"/>
                </a:solidFill>
              </a:rPr>
              <a:t>3.  </a:t>
            </a:r>
            <a:r>
              <a:rPr lang="el-GR" sz="3000" dirty="0" smtClean="0"/>
              <a:t>Εμπορικά βοηθήματα (Βιβλία).</a:t>
            </a:r>
            <a:endParaRPr lang="el-GR" sz="30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Ηλεκτρονικό Εκπαιδευτικό Υλικό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3622692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sz="4900" b="1" dirty="0" smtClean="0"/>
              <a:t>Το Εκπαιδευτικό υλικό (2)</a:t>
            </a:r>
            <a:r>
              <a:rPr lang="el-GR" altLang="el-GR" b="1" dirty="0" smtClean="0"/>
              <a:t/>
            </a:r>
            <a:br>
              <a:rPr lang="el-GR" altLang="el-GR" b="1" dirty="0" smtClean="0"/>
            </a:br>
            <a:r>
              <a:rPr lang="el-GR" altLang="el-GR" sz="4000" b="1" dirty="0" smtClean="0"/>
              <a:t>(γενικά, όχι ηλεκτρονικό)</a:t>
            </a:r>
            <a:endParaRPr lang="el-GR" sz="4000" dirty="0"/>
          </a:p>
        </p:txBody>
      </p:sp>
      <p:sp>
        <p:nvSpPr>
          <p:cNvPr id="3" name="Θέση περιεχομένου 1"/>
          <p:cNvSpPr>
            <a:spLocks noGrp="1"/>
          </p:cNvSpPr>
          <p:nvPr>
            <p:ph idx="1"/>
          </p:nvPr>
        </p:nvSpPr>
        <p:spPr/>
        <p:txBody>
          <a:bodyPr>
            <a:normAutofit/>
          </a:bodyPr>
          <a:lstStyle/>
          <a:p>
            <a:pPr>
              <a:spcBef>
                <a:spcPts val="0"/>
              </a:spcBef>
              <a:spcAft>
                <a:spcPts val="600"/>
              </a:spcAft>
              <a:buClr>
                <a:srgbClr val="9900CC"/>
              </a:buClr>
              <a:buSzPct val="120000"/>
              <a:buFont typeface="Wingdings" panose="05000000000000000000" pitchFamily="2" charset="2"/>
              <a:buChar char="§"/>
            </a:pPr>
            <a:r>
              <a:rPr lang="el-GR" dirty="0" smtClean="0"/>
              <a:t>Εποπτικό Εκπαιδευτικό υλικό:</a:t>
            </a:r>
          </a:p>
          <a:p>
            <a:pPr marL="1258200"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rPr>
              <a:t>Κείμενα.</a:t>
            </a:r>
          </a:p>
          <a:p>
            <a:pPr marL="1258200"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rPr>
              <a:t>Φωτογραφίες.</a:t>
            </a:r>
          </a:p>
          <a:p>
            <a:pPr marL="1258200"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rPr>
              <a:t>Σχέδια, σκίτσα, ζωγραφιές.</a:t>
            </a:r>
          </a:p>
          <a:p>
            <a:pPr marL="1258200"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rPr>
              <a:t>Χάρτες.</a:t>
            </a:r>
          </a:p>
          <a:p>
            <a:pPr marL="1258200"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rPr>
              <a:t>Πραγματικά μοντέλα.</a:t>
            </a:r>
          </a:p>
          <a:p>
            <a:pPr marL="1258200"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rPr>
              <a:t>Διαφάνειες.</a:t>
            </a:r>
          </a:p>
          <a:p>
            <a:pPr marL="1258200"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rPr>
              <a:t>Τηλεόραση, </a:t>
            </a:r>
            <a:r>
              <a:rPr kumimoji="0" lang="en-US" altLang="el-GR" sz="2800" b="0" i="0" u="none" strike="noStrike" kern="0" cap="none" spc="0" normalizeH="0" baseline="0" noProof="0" dirty="0" smtClean="0">
                <a:ln>
                  <a:noFill/>
                </a:ln>
                <a:uLnTx/>
                <a:uFillTx/>
              </a:rPr>
              <a:t>video</a:t>
            </a:r>
            <a:r>
              <a:rPr kumimoji="0" lang="el-GR" altLang="el-GR" sz="2800" b="0" i="0" u="none" strike="noStrike" kern="0" cap="none" spc="0" normalizeH="0" baseline="0" noProof="0" dirty="0" smtClean="0">
                <a:ln>
                  <a:noFill/>
                </a:ln>
                <a:uLnTx/>
                <a:uFillTx/>
              </a:rPr>
              <a:t>.</a:t>
            </a:r>
            <a:endParaRPr kumimoji="0" lang="en-US" altLang="el-GR" sz="2800" b="0" i="0" u="none" strike="noStrike" kern="0" cap="none" spc="0" normalizeH="0" baseline="0" noProof="0" dirty="0" smtClean="0">
              <a:ln>
                <a:noFill/>
              </a:ln>
              <a:uLnTx/>
              <a:uFillTx/>
            </a:endParaRPr>
          </a:p>
          <a:p>
            <a:pPr marL="1258200"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rPr>
              <a:t>Κινηματογράφος.</a:t>
            </a:r>
          </a:p>
          <a:p>
            <a:pPr marL="1258200" lvl="2" indent="-342000" fontAlgn="base">
              <a:spcBef>
                <a:spcPts val="0"/>
              </a:spcBef>
              <a:buClr>
                <a:srgbClr val="FF0066"/>
              </a:buClr>
              <a:buSzPct val="120000"/>
              <a:buFont typeface="Wingdings" panose="05000000000000000000" pitchFamily="2" charset="2"/>
              <a:buChar char="§"/>
            </a:pPr>
            <a:r>
              <a:rPr kumimoji="0" lang="el-GR" altLang="el-GR" sz="2800" b="0" i="0" u="none" strike="noStrike" kern="0" cap="none" spc="0" normalizeH="0" baseline="0" noProof="0" dirty="0" smtClean="0">
                <a:ln>
                  <a:noFill/>
                </a:ln>
                <a:uLnTx/>
                <a:uFillTx/>
              </a:rPr>
              <a:t>Κινούμενα σχέδια.</a:t>
            </a:r>
          </a:p>
          <a:p>
            <a:pPr>
              <a:buClr>
                <a:srgbClr val="9900CC"/>
              </a:buClr>
              <a:buSzPct val="120000"/>
              <a:buFont typeface="Wingdings" panose="05000000000000000000" pitchFamily="2" charset="2"/>
              <a:buChar char="§"/>
            </a:pPr>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Ηλεκτρονικό Εκπαιδευτικό Υλικό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8</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874716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Το ηλεκτρονικό Εκπαιδευτικό υλικό</a:t>
            </a:r>
            <a:endParaRPr lang="el-GR" b="1" dirty="0"/>
          </a:p>
        </p:txBody>
      </p:sp>
      <p:sp>
        <p:nvSpPr>
          <p:cNvPr id="3" name="Θέση περιεχομένου 1"/>
          <p:cNvSpPr>
            <a:spLocks noGrp="1"/>
          </p:cNvSpPr>
          <p:nvPr>
            <p:ph idx="1"/>
          </p:nvPr>
        </p:nvSpPr>
        <p:spPr/>
        <p:txBody>
          <a:bodyPr>
            <a:normAutofit lnSpcReduction="10000"/>
          </a:bodyPr>
          <a:lstStyle/>
          <a:p>
            <a:pPr>
              <a:lnSpc>
                <a:spcPct val="110000"/>
              </a:lnSpc>
              <a:spcBef>
                <a:spcPts val="0"/>
              </a:spcBef>
              <a:spcAft>
                <a:spcPts val="1200"/>
              </a:spcAft>
              <a:buClr>
                <a:srgbClr val="9900CC"/>
              </a:buClr>
              <a:buSzPct val="120000"/>
              <a:buFont typeface="Wingdings" panose="05000000000000000000" pitchFamily="2" charset="2"/>
              <a:buChar char="§"/>
              <a:tabLst>
                <a:tab pos="4481513" algn="l"/>
              </a:tabLst>
            </a:pPr>
            <a:r>
              <a:rPr lang="el-GR" altLang="el-GR" sz="2800" dirty="0" smtClean="0"/>
              <a:t>Ηλεκτρονικό Εποπτικό Εκπαιδευτικό υλικό:</a:t>
            </a:r>
          </a:p>
          <a:p>
            <a:pPr lvl="2" indent="-342000" fontAlgn="base">
              <a:lnSpc>
                <a:spcPct val="110000"/>
              </a:lnSpc>
              <a:spcBef>
                <a:spcPts val="0"/>
              </a:spcBef>
              <a:buClr>
                <a:srgbClr val="FF0066"/>
              </a:buClr>
              <a:buSzPct val="120000"/>
              <a:buFont typeface="Wingdings" panose="05000000000000000000" pitchFamily="2" charset="2"/>
              <a:buChar char="§"/>
            </a:pPr>
            <a:r>
              <a:rPr kumimoji="0" lang="el-GR" altLang="el-GR" sz="2000" b="0" i="0" u="none" strike="noStrike" kern="0" cap="none" spc="0" normalizeH="0" baseline="0" noProof="0" dirty="0" smtClean="0">
                <a:ln>
                  <a:noFill/>
                </a:ln>
                <a:uLnTx/>
                <a:uFillTx/>
              </a:rPr>
              <a:t>Κείμενα.</a:t>
            </a:r>
          </a:p>
          <a:p>
            <a:pPr lvl="2" indent="-342000" fontAlgn="base">
              <a:lnSpc>
                <a:spcPct val="110000"/>
              </a:lnSpc>
              <a:spcBef>
                <a:spcPts val="0"/>
              </a:spcBef>
              <a:buClr>
                <a:srgbClr val="FF0066"/>
              </a:buClr>
              <a:buSzPct val="120000"/>
              <a:buFont typeface="Wingdings" panose="05000000000000000000" pitchFamily="2" charset="2"/>
              <a:buChar char="§"/>
            </a:pPr>
            <a:r>
              <a:rPr kumimoji="0" lang="el-GR" altLang="el-GR" sz="2000" b="0" i="0" u="none" strike="noStrike" kern="0" cap="none" spc="0" normalizeH="0" baseline="0" noProof="0" dirty="0" smtClean="0">
                <a:ln>
                  <a:noFill/>
                </a:ln>
                <a:uLnTx/>
                <a:uFillTx/>
              </a:rPr>
              <a:t>Φωτογραφίες.</a:t>
            </a:r>
          </a:p>
          <a:p>
            <a:pPr lvl="2" indent="-342000" fontAlgn="base">
              <a:lnSpc>
                <a:spcPct val="110000"/>
              </a:lnSpc>
              <a:spcBef>
                <a:spcPts val="0"/>
              </a:spcBef>
              <a:buClr>
                <a:srgbClr val="FF0066"/>
              </a:buClr>
              <a:buSzPct val="120000"/>
              <a:buFont typeface="Wingdings" panose="05000000000000000000" pitchFamily="2" charset="2"/>
              <a:buChar char="§"/>
            </a:pPr>
            <a:r>
              <a:rPr kumimoji="0" lang="el-GR" altLang="el-GR" sz="2000" b="0" i="0" u="none" strike="noStrike" kern="0" cap="none" spc="0" normalizeH="0" baseline="0" noProof="0" dirty="0" smtClean="0">
                <a:ln>
                  <a:noFill/>
                </a:ln>
                <a:uLnTx/>
                <a:uFillTx/>
              </a:rPr>
              <a:t>Σχέδια, σκίτσα, ζωγραφιές.</a:t>
            </a:r>
          </a:p>
          <a:p>
            <a:pPr lvl="2" indent="-342000" fontAlgn="base">
              <a:lnSpc>
                <a:spcPct val="110000"/>
              </a:lnSpc>
              <a:spcBef>
                <a:spcPts val="0"/>
              </a:spcBef>
              <a:buClr>
                <a:srgbClr val="FF0066"/>
              </a:buClr>
              <a:buSzPct val="120000"/>
              <a:buFont typeface="Wingdings" panose="05000000000000000000" pitchFamily="2" charset="2"/>
              <a:buChar char="§"/>
            </a:pPr>
            <a:r>
              <a:rPr kumimoji="0" lang="el-GR" altLang="el-GR" sz="2000" b="0" i="0" u="none" strike="noStrike" kern="0" cap="none" spc="0" normalizeH="0" baseline="0" noProof="0" dirty="0" smtClean="0">
                <a:ln>
                  <a:noFill/>
                </a:ln>
                <a:uLnTx/>
                <a:uFillTx/>
              </a:rPr>
              <a:t>Χάρτες.</a:t>
            </a:r>
          </a:p>
          <a:p>
            <a:pPr lvl="2" indent="-342000" fontAlgn="base">
              <a:lnSpc>
                <a:spcPct val="110000"/>
              </a:lnSpc>
              <a:spcBef>
                <a:spcPts val="0"/>
              </a:spcBef>
              <a:buClr>
                <a:srgbClr val="FF0066"/>
              </a:buClr>
              <a:buSzPct val="120000"/>
              <a:buFont typeface="Wingdings" panose="05000000000000000000" pitchFamily="2" charset="2"/>
              <a:buChar char="§"/>
            </a:pPr>
            <a:r>
              <a:rPr kumimoji="0" lang="el-GR" altLang="el-GR" sz="2000" b="0" i="0" u="none" strike="noStrike" kern="0" cap="none" spc="0" normalizeH="0" baseline="0" noProof="0" dirty="0" smtClean="0">
                <a:ln>
                  <a:noFill/>
                </a:ln>
                <a:uLnTx/>
                <a:uFillTx/>
              </a:rPr>
              <a:t>Πραγματικά μοντέλα.</a:t>
            </a:r>
          </a:p>
          <a:p>
            <a:pPr lvl="2" indent="-342000" fontAlgn="base">
              <a:lnSpc>
                <a:spcPct val="110000"/>
              </a:lnSpc>
              <a:spcBef>
                <a:spcPts val="0"/>
              </a:spcBef>
              <a:buClr>
                <a:srgbClr val="FF0066"/>
              </a:buClr>
              <a:buSzPct val="120000"/>
              <a:buFont typeface="Wingdings" panose="05000000000000000000" pitchFamily="2" charset="2"/>
              <a:buChar char="§"/>
            </a:pPr>
            <a:r>
              <a:rPr kumimoji="0" lang="el-GR" altLang="el-GR" sz="2000" b="0" i="0" u="none" strike="noStrike" kern="0" cap="none" spc="0" normalizeH="0" baseline="0" noProof="0" dirty="0" smtClean="0">
                <a:ln>
                  <a:noFill/>
                </a:ln>
                <a:uLnTx/>
                <a:uFillTx/>
              </a:rPr>
              <a:t>Διαφάνειες.</a:t>
            </a:r>
          </a:p>
          <a:p>
            <a:pPr lvl="2" indent="-342000" fontAlgn="base">
              <a:lnSpc>
                <a:spcPct val="110000"/>
              </a:lnSpc>
              <a:spcBef>
                <a:spcPts val="0"/>
              </a:spcBef>
              <a:buClr>
                <a:srgbClr val="FF0066"/>
              </a:buClr>
              <a:buSzPct val="120000"/>
              <a:buFont typeface="Wingdings" panose="05000000000000000000" pitchFamily="2" charset="2"/>
              <a:buChar char="§"/>
            </a:pPr>
            <a:r>
              <a:rPr kumimoji="0" lang="el-GR" altLang="el-GR" sz="2000" b="0" i="0" u="none" strike="noStrike" kern="0" cap="none" spc="0" normalizeH="0" baseline="0" noProof="0" dirty="0" smtClean="0">
                <a:ln>
                  <a:noFill/>
                </a:ln>
                <a:uLnTx/>
                <a:uFillTx/>
              </a:rPr>
              <a:t>Τηλεόραση, </a:t>
            </a:r>
            <a:r>
              <a:rPr kumimoji="0" lang="en-US" altLang="el-GR" sz="2000" b="0" i="0" u="none" strike="noStrike" kern="0" cap="none" spc="0" normalizeH="0" baseline="0" noProof="0" dirty="0" smtClean="0">
                <a:ln>
                  <a:noFill/>
                </a:ln>
                <a:uLnTx/>
                <a:uFillTx/>
              </a:rPr>
              <a:t>video</a:t>
            </a:r>
            <a:r>
              <a:rPr lang="el-GR" altLang="el-GR" sz="2000" kern="0" dirty="0"/>
              <a:t>.</a:t>
            </a:r>
            <a:endParaRPr kumimoji="0" lang="en-US" altLang="el-GR" sz="2000" b="0" i="0" u="none" strike="noStrike" kern="0" cap="none" spc="0" normalizeH="0" baseline="0" noProof="0" dirty="0" smtClean="0">
              <a:ln>
                <a:noFill/>
              </a:ln>
              <a:uLnTx/>
              <a:uFillTx/>
            </a:endParaRPr>
          </a:p>
          <a:p>
            <a:pPr lvl="2" indent="-342000" fontAlgn="base">
              <a:lnSpc>
                <a:spcPct val="110000"/>
              </a:lnSpc>
              <a:spcBef>
                <a:spcPts val="0"/>
              </a:spcBef>
              <a:buClr>
                <a:srgbClr val="FF0066"/>
              </a:buClr>
              <a:buSzPct val="120000"/>
              <a:buFont typeface="Wingdings" panose="05000000000000000000" pitchFamily="2" charset="2"/>
              <a:buChar char="§"/>
            </a:pPr>
            <a:r>
              <a:rPr kumimoji="0" lang="el-GR" altLang="el-GR" sz="2000" b="0" i="0" u="none" strike="noStrike" kern="0" cap="none" spc="0" normalizeH="0" baseline="0" noProof="0" dirty="0" smtClean="0">
                <a:ln>
                  <a:noFill/>
                </a:ln>
                <a:uLnTx/>
                <a:uFillTx/>
              </a:rPr>
              <a:t>Κινηματογράφος.</a:t>
            </a:r>
          </a:p>
          <a:p>
            <a:pPr lvl="2" indent="-342000" fontAlgn="base">
              <a:lnSpc>
                <a:spcPct val="110000"/>
              </a:lnSpc>
              <a:spcBef>
                <a:spcPts val="0"/>
              </a:spcBef>
              <a:spcAft>
                <a:spcPts val="600"/>
              </a:spcAft>
              <a:buClr>
                <a:srgbClr val="FF0066"/>
              </a:buClr>
              <a:buSzPct val="120000"/>
              <a:buFont typeface="Wingdings" panose="05000000000000000000" pitchFamily="2" charset="2"/>
              <a:buChar char="§"/>
            </a:pPr>
            <a:r>
              <a:rPr kumimoji="0" lang="el-GR" altLang="el-GR" sz="2000" b="0" i="0" u="none" strike="noStrike" kern="0" cap="none" spc="0" normalizeH="0" baseline="0" noProof="0" dirty="0" smtClean="0">
                <a:ln>
                  <a:noFill/>
                </a:ln>
                <a:uLnTx/>
                <a:uFillTx/>
              </a:rPr>
              <a:t>Κινούμενα σχέδια.</a:t>
            </a:r>
          </a:p>
          <a:p>
            <a:pPr lvl="1" indent="-342900" fontAlgn="base">
              <a:lnSpc>
                <a:spcPct val="110000"/>
              </a:lnSpc>
              <a:spcBef>
                <a:spcPts val="0"/>
              </a:spcBef>
              <a:spcAft>
                <a:spcPct val="0"/>
              </a:spcAft>
              <a:buSzPct val="100000"/>
              <a:buFont typeface="Wingdings" panose="05000000000000000000" pitchFamily="2" charset="2"/>
              <a:buChar char="Ø"/>
            </a:pPr>
            <a:r>
              <a:rPr lang="el-GR" altLang="el-GR" sz="2000" dirty="0"/>
              <a:t>Όλα </a:t>
            </a:r>
            <a:r>
              <a:rPr lang="el-GR" altLang="el-GR" sz="2000" dirty="0" smtClean="0"/>
              <a:t>αυτά, </a:t>
            </a:r>
            <a:r>
              <a:rPr lang="el-GR" altLang="el-GR" sz="2000" dirty="0"/>
              <a:t>αναβαθμίζονται με τη χρήση  του </a:t>
            </a:r>
            <a:r>
              <a:rPr lang="el-GR" altLang="el-GR" sz="2000" dirty="0" smtClean="0"/>
              <a:t>υπολογιστή </a:t>
            </a:r>
            <a:r>
              <a:rPr lang="el-GR" altLang="el-GR" sz="2000" dirty="0"/>
              <a:t>και του </a:t>
            </a:r>
            <a:r>
              <a:rPr lang="el-GR" altLang="el-GR" sz="2000" dirty="0" smtClean="0"/>
              <a:t>διαδικτύου, </a:t>
            </a:r>
            <a:r>
              <a:rPr lang="el-GR" altLang="el-GR" sz="2000" dirty="0"/>
              <a:t>σαν εποπτικό μέσο. Όλα τα εποπτικά μέσα ολοκληρώνονται σε ένα </a:t>
            </a:r>
            <a:r>
              <a:rPr lang="el-GR" altLang="el-GR" sz="2000" dirty="0" smtClean="0"/>
              <a:t>εργαλείο, </a:t>
            </a:r>
            <a:r>
              <a:rPr lang="el-GR" altLang="el-GR" sz="2000" dirty="0"/>
              <a:t>τον υ</a:t>
            </a:r>
            <a:r>
              <a:rPr lang="el-GR" altLang="el-GR" sz="2000" dirty="0" smtClean="0"/>
              <a:t>πολογιστή.</a:t>
            </a:r>
            <a:endParaRPr lang="el-GR" altLang="el-GR" sz="2000" dirty="0"/>
          </a:p>
          <a:p>
            <a:pPr>
              <a:buClr>
                <a:srgbClr val="9900CC"/>
              </a:buClr>
              <a:buSzPct val="120000"/>
              <a:buFont typeface="Wingdings" panose="05000000000000000000" pitchFamily="2" charset="2"/>
              <a:buChar char="§"/>
              <a:tabLst>
                <a:tab pos="4481513" algn="l"/>
              </a:tabLst>
            </a:pPr>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Ηλεκτρονικό Εκπαιδευτικό Υλικό</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5183E5C9-BCE3-4940-B327-993F8D35DA2D}"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13106361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7/11/2013 6:54:17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9,2,3,7,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7,8,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D9EB46E5-BC5A-4488-8AC8-27B271523665}">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440</TotalTime>
  <Words>2152</Words>
  <Application>Microsoft Office PowerPoint</Application>
  <PresentationFormat>Προβολή στην οθόνη (4:3)</PresentationFormat>
  <Paragraphs>313</Paragraphs>
  <Slides>32</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Θέμα του Office</vt:lpstr>
      <vt:lpstr>Διδακτική Πληροφορικής</vt:lpstr>
      <vt:lpstr>Άδειες χρήσης </vt:lpstr>
      <vt:lpstr>Χρηματοδότηση </vt:lpstr>
      <vt:lpstr>Σκοποί ενότητας </vt:lpstr>
      <vt:lpstr>Περιεχόμενα ενότητας</vt:lpstr>
      <vt:lpstr>Εκπαιδευτικό υλικό</vt:lpstr>
      <vt:lpstr>Το Εκπαιδευτικό υλικό (1) (γενικά, όχι ηλεκτρονικό)</vt:lpstr>
      <vt:lpstr>Το Εκπαιδευτικό υλικό (2) (γενικά, όχι ηλεκτρονικό)</vt:lpstr>
      <vt:lpstr>Το ηλεκτρονικό Εκπαιδευτικό υλικό</vt:lpstr>
      <vt:lpstr>Δημιουργία ηλεκτρονικού Εκπαιδευτικού υλικού</vt:lpstr>
      <vt:lpstr>Έτοιμο ηλεκτρονικό Εκπαιδευτικό υλικό</vt:lpstr>
      <vt:lpstr>Ηλεκτρονικό Εκπαιδευτικό υλικό που δημιουργεί ο δάσκαλος</vt:lpstr>
      <vt:lpstr>Βασικά γενικά εργαλεία Λογισμικού</vt:lpstr>
      <vt:lpstr>Εκπαιδευτικό υλικό που δημιουργούν οι δάσκαλοι στο διαδίκτυο</vt:lpstr>
      <vt:lpstr>Εκπαιδευτικό Λογισμικό</vt:lpstr>
      <vt:lpstr>Κατηγορίες Εκπαιδευτικού Λογισμικού (1 από 2)</vt:lpstr>
      <vt:lpstr>Κατηγορίες Εκπαιδευτικού Λογισμικού (2 από 2)</vt:lpstr>
      <vt:lpstr>Προδιαγραφές Εκπαιδευτικού Λογισμικού</vt:lpstr>
      <vt:lpstr>Γενικές προδιαγραφές</vt:lpstr>
      <vt:lpstr>Τεχνικές προδιαγραφές</vt:lpstr>
      <vt:lpstr>Εκπαιδευτικές προδιαγραφές</vt:lpstr>
      <vt:lpstr>Αξιολόγηση Εκπαιδευτικού Λογισμικού (1 από 2)</vt:lpstr>
      <vt:lpstr>Αξιολόγηση Εκπαιδευτικού Λογισμικού (2 από 2)</vt:lpstr>
      <vt:lpstr>Μεθοδολογία αξιολόγησης Εκπαιδευτικού Λογισμικού</vt:lpstr>
      <vt:lpstr>Οι δύο φάσεις της ερμηνευτικής αξιολόγησης (1 από 2)</vt:lpstr>
      <vt:lpstr>Οι δύο φάσεις της ερμηνευτικής αξιολόγησης (2 από 2)</vt:lpstr>
      <vt:lpstr>Στο σχολικό περιβάλλον</vt:lpstr>
      <vt:lpstr>Σχεδιασμός και ανάπτυξη Εκπαιδευτικού Λογισμικού (1) </vt:lpstr>
      <vt:lpstr>Σχεδιασμός και ανάπτυξη Εκπαιδευτικού Λογισμικού (2)</vt:lpstr>
      <vt:lpstr>Στάδια σχεδιασμού και ανάπτυξης Εκπαιδευτικού Λογισμικού (1)</vt:lpstr>
      <vt:lpstr>Στάδια σχεδιασμού και ανάπτυξης Εκπαιδευτικού Λογισμικού (2)</vt:lpstr>
      <vt:lpstr>Τέλος έβδομης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Διδακτική Πληροφορικής</dc:title>
  <dc:subject> Ηλεκτρονικό Εκπαιδευτικό Υλικό και Εκπαιδευτικό Λογισμικό.</dc:subject>
  <dc:creator>Γεώργιος Σούλτης</dc:creator>
  <cp:keywords>Εκπαιδευτικό υλικό, εκπαιδευτικό λογισμικό</cp:keywords>
  <dc:description>Το ηλεκτρονικό εκπαιδευτικό υλικό. Το εκπαιδευτικό λογισμικό, κατηγοριοποίηση. Προδιαγραφές εκπαιδευτικού λογισμικού. Πιστοποίηση και αξιολόγηση. Ανάπτυξη εκπαιδευτικού λογισμικού. Το ανοιχτό εκπαιδευτικό Λογισμικό. Παρουσίαση επιτυχημένων πακέτων εκπαιδευτικού λογισμικού.</dc:description>
  <cp:lastModifiedBy>Georgia</cp:lastModifiedBy>
  <cp:revision>97</cp:revision>
  <dcterms:created xsi:type="dcterms:W3CDTF">2013-10-15T07:22:21Z</dcterms:created>
  <dcterms:modified xsi:type="dcterms:W3CDTF">2013-11-07T16:17:54Z</dcterms:modified>
  <cp:category>Εκπαιδευτικό υλικό</cp:category>
  <cp:contentStatus>Τελικό</cp:contentStatus>
</cp:coreProperties>
</file>