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4"/>
  </p:notesMasterIdLst>
  <p:sldIdLst>
    <p:sldId id="256" r:id="rId3"/>
    <p:sldId id="316" r:id="rId4"/>
    <p:sldId id="315" r:id="rId5"/>
    <p:sldId id="261" r:id="rId6"/>
    <p:sldId id="262" r:id="rId7"/>
    <p:sldId id="264" r:id="rId8"/>
    <p:sldId id="266" r:id="rId9"/>
    <p:sldId id="265" r:id="rId10"/>
    <p:sldId id="274" r:id="rId11"/>
    <p:sldId id="288" r:id="rId12"/>
    <p:sldId id="280" r:id="rId13"/>
  </p:sldIdLst>
  <p:sldSz cx="9144000" cy="6858000" type="screen4x3"/>
  <p:notesSz cx="6858000" cy="9144000"/>
  <p:custDataLst>
    <p:tags r:id="rId1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hyperlink" Target="http://www.edulll.gr/" TargetMode="External"/><Relationship Id="rId5" Type="http://schemas.openxmlformats.org/officeDocument/2006/relationships/image" Target="../media/image10.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6</a:t>
            </a:r>
            <a:r>
              <a:rPr lang="el-GR" sz="2800" b="1" dirty="0" smtClean="0"/>
              <a:t>:</a:t>
            </a:r>
            <a:r>
              <a:rPr lang="en-US" sz="2800" b="1" dirty="0" smtClean="0"/>
              <a:t> </a:t>
            </a:r>
            <a:r>
              <a:rPr lang="el-GR" sz="2800" b="1" dirty="0" smtClean="0"/>
              <a:t>Προσδιορισμός Φορμαλδεΰδης</a:t>
            </a:r>
          </a:p>
          <a:p>
            <a:pPr>
              <a:lnSpc>
                <a:spcPct val="90000"/>
              </a:lnSpc>
            </a:pPr>
            <a:r>
              <a:rPr lang="el-GR" altLang="el-GR" sz="2800" dirty="0" smtClean="0"/>
              <a:t>Γεώργιος </a:t>
            </a:r>
            <a:r>
              <a:rPr lang="el-GR" altLang="el-GR" sz="2800" dirty="0" err="1" smtClean="0"/>
              <a:t>Νταλός</a:t>
            </a:r>
            <a:r>
              <a:rPr lang="en-US" altLang="el-GR" sz="2800" dirty="0" smtClean="0"/>
              <a:t>,</a:t>
            </a:r>
            <a:endParaRPr lang="el-GR" altLang="el-GR" sz="2800" dirty="0"/>
          </a:p>
          <a:p>
            <a:pPr>
              <a:lnSpc>
                <a:spcPct val="90000"/>
              </a:lnSpc>
            </a:pPr>
            <a:r>
              <a:rPr lang="el-GR" altLang="el-GR" sz="2800" dirty="0" smtClean="0"/>
              <a:t>Καθηγητής</a:t>
            </a:r>
            <a:r>
              <a:rPr lang="en-US" altLang="el-GR" sz="2800" dirty="0" smtClean="0"/>
              <a:t>,</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Τμήμα Σχεδιασμού &amp; Τεχνολογίας Ξύλου και Επίπλου</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27384"/>
            <a:ext cx="8424936" cy="230425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Προσδιορισμός της περιεχόμενης ποσότητας Φορμαλδεΰδης. Μέθοδος εκχύλισης ονομαζόμενη</a:t>
            </a:r>
            <a:r>
              <a:rPr lang="en-US" altLang="el-GR" sz="4000" dirty="0"/>
              <a:t> </a:t>
            </a:r>
            <a:r>
              <a:rPr lang="el-GR" altLang="el-GR" sz="4000" dirty="0"/>
              <a:t>μέθοδος</a:t>
            </a:r>
            <a:r>
              <a:rPr lang="en-GB" altLang="el-GR" sz="4000" dirty="0"/>
              <a:t> </a:t>
            </a:r>
            <a:r>
              <a:rPr lang="el-GR" altLang="el-GR" sz="4000" dirty="0"/>
              <a:t> </a:t>
            </a:r>
            <a:r>
              <a:rPr lang="en-GB" altLang="el-GR" sz="4000" dirty="0"/>
              <a:t>Perforator</a:t>
            </a:r>
            <a:r>
              <a:rPr lang="el-GR" altLang="el-GR" sz="4000" dirty="0"/>
              <a:t> </a:t>
            </a:r>
            <a:r>
              <a:rPr lang="el-GR" altLang="el-GR" sz="4000" dirty="0" smtClean="0"/>
              <a:t>(5 </a:t>
            </a:r>
            <a:r>
              <a:rPr lang="el-GR" altLang="el-GR" sz="4000" dirty="0"/>
              <a:t>από 5)</a:t>
            </a:r>
            <a:endParaRPr lang="el-GR" sz="4000" dirty="0">
              <a:latin typeface="+mn-lt"/>
            </a:endParaRPr>
          </a:p>
        </p:txBody>
      </p:sp>
      <p:pic>
        <p:nvPicPr>
          <p:cNvPr id="6" name="Picture 3"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140968"/>
            <a:ext cx="1044575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Φορμαλδεΰδης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21643"/>
            <a:ext cx="8229600" cy="1811413"/>
          </a:xfrm>
        </p:spPr>
        <p:txBody>
          <a:bodyPr>
            <a:noAutofit/>
          </a:bodyPr>
          <a:lstStyle/>
          <a:p>
            <a:r>
              <a:rPr lang="el-GR" sz="2800" dirty="0" smtClean="0"/>
              <a:t>Σκοπός της ενότητας αυτής είναι η κατανόηση των προβλημάτων που προξενεί η φορμαλδεΰδη και ο τρόπος προσδιορισμού της μέσα στα σύνθετα συγκολλημένα υλικά.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Φορμαλδεΰδης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060848"/>
            <a:ext cx="8208912" cy="3024336"/>
          </a:xfrm>
        </p:spPr>
        <p:txBody>
          <a:bodyPr>
            <a:noAutofit/>
          </a:bodyPr>
          <a:lstStyle/>
          <a:p>
            <a:pPr lvl="0"/>
            <a:r>
              <a:rPr lang="el-GR" sz="2800" dirty="0" smtClean="0">
                <a:hlinkClick r:id="rId4" action="ppaction://hlinksldjump"/>
              </a:rPr>
              <a:t>Φορμαλδεΰδη και η επικινδυνότητα της,</a:t>
            </a:r>
            <a:endParaRPr lang="el-GR" sz="2800" dirty="0" smtClean="0"/>
          </a:p>
          <a:p>
            <a:pPr lvl="0"/>
            <a:r>
              <a:rPr lang="el-GR" sz="2800" dirty="0" smtClean="0">
                <a:hlinkClick r:id="rId4" action="ppaction://hlinksldjump"/>
              </a:rPr>
              <a:t>Τρόποι προσδιορισμού της φορμαλδεΰδης,</a:t>
            </a:r>
            <a:endParaRPr lang="el-GR" sz="2800" dirty="0" smtClean="0"/>
          </a:p>
          <a:p>
            <a:pPr lvl="0"/>
            <a:r>
              <a:rPr lang="el-GR" sz="2800" dirty="0" smtClean="0">
                <a:hlinkClick r:id="rId4" action="ppaction://hlinksldjump"/>
              </a:rPr>
              <a:t>Μέθοδος </a:t>
            </a:r>
            <a:r>
              <a:rPr lang="en-US" sz="2800" dirty="0" smtClean="0">
                <a:hlinkClick r:id="rId4" action="ppaction://hlinksldjump"/>
              </a:rPr>
              <a:t>perforator</a:t>
            </a:r>
            <a:r>
              <a:rPr lang="el-GR" sz="2800" dirty="0" smtClean="0">
                <a:hlinkClick r:id="rId4" action="ppaction://hlinksldjump"/>
              </a:rPr>
              <a:t> – διατρητική μέθοδος,</a:t>
            </a:r>
            <a:endParaRPr lang="el-GR" sz="2800" dirty="0" smtClean="0"/>
          </a:p>
          <a:p>
            <a:pPr lvl="0"/>
            <a:r>
              <a:rPr lang="el-GR" sz="2800" dirty="0" smtClean="0">
                <a:hlinkClick r:id="rId5" action="ppaction://hlinksldjump"/>
              </a:rPr>
              <a:t>Μέθοδος </a:t>
            </a:r>
            <a:r>
              <a:rPr lang="en-US" sz="2800" dirty="0" smtClean="0">
                <a:hlinkClick r:id="rId5" action="ppaction://hlinksldjump"/>
              </a:rPr>
              <a:t>flask test</a:t>
            </a:r>
            <a:r>
              <a:rPr lang="el-GR" sz="2800" dirty="0" smtClean="0">
                <a:hlinkClick r:id="rId5" action="ppaction://hlinksldjump"/>
              </a:rPr>
              <a:t>,</a:t>
            </a:r>
            <a:endParaRPr lang="el-GR" sz="2800" dirty="0" smtClean="0"/>
          </a:p>
          <a:p>
            <a:pPr lvl="0"/>
            <a:r>
              <a:rPr lang="el-GR" sz="2800" dirty="0" smtClean="0">
                <a:hlinkClick r:id="rId6" action="ppaction://hlinksldjump"/>
              </a:rPr>
              <a:t>Μέθοδος </a:t>
            </a:r>
            <a:r>
              <a:rPr lang="en-US" sz="2800" dirty="0" err="1" smtClean="0">
                <a:hlinkClick r:id="rId6" action="ppaction://hlinksldjump"/>
              </a:rPr>
              <a:t>desicator</a:t>
            </a:r>
            <a:r>
              <a:rPr lang="en-US" sz="2800" dirty="0" smtClean="0">
                <a:hlinkClick r:id="rId6" action="ppaction://hlinksldjump"/>
              </a:rPr>
              <a:t>.</a:t>
            </a:r>
            <a:endParaRPr lang="en-US"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Φορμαλδεΰδης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2232248"/>
          </a:xfrm>
        </p:spPr>
        <p:txBody>
          <a:bodyPr>
            <a:noAutofit/>
          </a:bodyPr>
          <a:lstStyle/>
          <a:p>
            <a:pPr eaLnBrk="0" hangingPunct="0"/>
            <a:r>
              <a:rPr lang="el-GR" altLang="el-GR" sz="4000" dirty="0" smtClean="0"/>
              <a:t>Προσδιορισμός της περιεχόμενης ποσότητας Φορμαλδεΰδης. Μέθοδος εκχύλισης ονομαζόμενη</a:t>
            </a:r>
            <a:r>
              <a:rPr lang="en-US" altLang="el-GR" sz="4000" dirty="0" smtClean="0"/>
              <a:t> </a:t>
            </a:r>
            <a:r>
              <a:rPr lang="el-GR" altLang="el-GR" sz="4000" dirty="0" smtClean="0"/>
              <a:t>μέθοδος</a:t>
            </a:r>
            <a:r>
              <a:rPr lang="en-GB" altLang="el-GR" sz="4000" dirty="0" smtClean="0"/>
              <a:t> </a:t>
            </a:r>
            <a:r>
              <a:rPr lang="el-GR" altLang="el-GR" sz="4000" dirty="0" smtClean="0"/>
              <a:t> </a:t>
            </a:r>
            <a:r>
              <a:rPr lang="en-GB" altLang="el-GR" sz="4000" dirty="0" smtClean="0"/>
              <a:t>Perforator</a:t>
            </a:r>
            <a:r>
              <a:rPr lang="el-GR" altLang="el-GR" sz="4000" dirty="0" smtClean="0"/>
              <a:t> (1 από 4)</a:t>
            </a:r>
            <a:endParaRPr lang="el-GR" sz="4000" dirty="0">
              <a:latin typeface="+mn-lt"/>
            </a:endParaRPr>
          </a:p>
        </p:txBody>
      </p:sp>
      <p:pic>
        <p:nvPicPr>
          <p:cNvPr id="8" name="Picture 3" descr="Εικόνα, Μέθοδος εκχύλισης με τη μέθοδο perforato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300" y="2344315"/>
            <a:ext cx="3030538"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Φορμαλδεΰδης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16632"/>
            <a:ext cx="8352928" cy="2160240"/>
          </a:xfrm>
        </p:spPr>
        <p:txBody>
          <a:bodyPr>
            <a:noAutofit/>
          </a:bodyPr>
          <a:lstStyle/>
          <a:p>
            <a:pPr eaLnBrk="0" hangingPunct="0"/>
            <a:r>
              <a:rPr lang="el-GR" altLang="el-GR" sz="4000" dirty="0"/>
              <a:t>Προσδιορισμός της περιεχόμενης ποσότητας Φορμαλδεΰδης. Μέθοδος εκχύλισης ονομαζόμενη</a:t>
            </a:r>
            <a:r>
              <a:rPr lang="en-US" altLang="el-GR" sz="4000" dirty="0"/>
              <a:t> </a:t>
            </a:r>
            <a:r>
              <a:rPr lang="el-GR" altLang="el-GR" sz="4000" dirty="0"/>
              <a:t>μέθοδος</a:t>
            </a:r>
            <a:r>
              <a:rPr lang="en-GB" altLang="el-GR" sz="4000" dirty="0"/>
              <a:t> </a:t>
            </a:r>
            <a:r>
              <a:rPr lang="el-GR" altLang="el-GR" sz="4000" dirty="0"/>
              <a:t> </a:t>
            </a:r>
            <a:r>
              <a:rPr lang="en-GB" altLang="el-GR" sz="4000" dirty="0"/>
              <a:t>Perforator</a:t>
            </a:r>
            <a:r>
              <a:rPr lang="el-GR" altLang="el-GR" sz="4000" dirty="0"/>
              <a:t> </a:t>
            </a:r>
            <a:r>
              <a:rPr lang="el-GR" altLang="el-GR" sz="4000" dirty="0" smtClean="0"/>
              <a:t>(2 </a:t>
            </a:r>
            <a:r>
              <a:rPr lang="el-GR" altLang="el-GR" sz="4000" dirty="0"/>
              <a:t>από 4)</a:t>
            </a:r>
            <a:endParaRPr lang="el-GR" sz="4000" dirty="0">
              <a:latin typeface="+mn-lt"/>
            </a:endParaRPr>
          </a:p>
        </p:txBody>
      </p:sp>
      <p:pic>
        <p:nvPicPr>
          <p:cNvPr id="6" name="Picture 2" descr="Εικόνα, Σχηματική αναπαράσταση της γυάλινης διάταξης της συσκευής perfora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471" y="2301850"/>
            <a:ext cx="2847681" cy="407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Φορμαλδεΰδης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27384"/>
            <a:ext cx="8305800" cy="230425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sz="4000" dirty="0"/>
              <a:t>Προσδιορισμός της περιεχόμενης ποσότητας Φορμαλδεΰδης. Μέθοδος εκχύλισης ονομαζόμενη</a:t>
            </a:r>
            <a:r>
              <a:rPr lang="en-US" altLang="el-GR" sz="4000" dirty="0"/>
              <a:t> </a:t>
            </a:r>
            <a:r>
              <a:rPr lang="el-GR" altLang="el-GR" sz="4000" dirty="0"/>
              <a:t>μέθοδος</a:t>
            </a:r>
            <a:r>
              <a:rPr lang="en-GB" altLang="el-GR" sz="4000" dirty="0"/>
              <a:t> </a:t>
            </a:r>
            <a:r>
              <a:rPr lang="el-GR" altLang="el-GR" sz="4000" dirty="0"/>
              <a:t> </a:t>
            </a:r>
            <a:r>
              <a:rPr lang="en-GB" altLang="el-GR" sz="4000" dirty="0"/>
              <a:t>Perforator</a:t>
            </a:r>
            <a:r>
              <a:rPr lang="el-GR" altLang="el-GR" sz="4000" dirty="0"/>
              <a:t> </a:t>
            </a:r>
            <a:r>
              <a:rPr lang="el-GR" altLang="el-GR" sz="4000" dirty="0" smtClean="0"/>
              <a:t>(3 </a:t>
            </a:r>
            <a:r>
              <a:rPr lang="el-GR" altLang="el-GR" sz="4000" dirty="0"/>
              <a:t>από 4)</a:t>
            </a:r>
            <a:endParaRPr lang="el-GR" sz="4000" dirty="0">
              <a:latin typeface="+mn-lt"/>
            </a:endParaRPr>
          </a:p>
        </p:txBody>
      </p:sp>
      <p:pic>
        <p:nvPicPr>
          <p:cNvPr id="8" name="Picture 2" descr="Η τιμή perforator είναι ίση με As μείον Ab σε παρένθεση, επί f επί 100 σύν H σε παρένθεση επί V και όλο διά Mh επί mg διά εκατό g, atro πλάκας.&#10;&#10;Όπου As: το μήκος απορρόφησης του διαλύματος εκχύλισης.&#10;          Ab: το μήκος απορρόφησης του απεσταγμένου ή απιοισμένου νερού που χρησιμοποιήθηκε κατά την εκχύλιση.&#10;         H: περιεχόμενη υγρασία της ξυλόπλακας (ποσοστό επί τοις εκατό).&#10;         Mh: η μάζα των δοκιμίων που εκχειλίστηκαν σε g.&#10;         V: ο όγκος της ογκομετρικής κωνικής φιάλης (δύο χιλιάδες ml)&#10;         f: η κλίση της φιάλης διακρίβωσης σε mg διά m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64" y="2402954"/>
            <a:ext cx="12546264" cy="361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Φορμαλδεΰδης</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223224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Προσδιορισμός της περιεχόμενης ποσότητας Φορμαλδεΰδης. Μέθοδος εκχύλισης ονομαζόμενη</a:t>
            </a:r>
            <a:r>
              <a:rPr lang="en-US" altLang="el-GR" sz="4000" dirty="0"/>
              <a:t> </a:t>
            </a:r>
            <a:r>
              <a:rPr lang="el-GR" altLang="el-GR" sz="4000" dirty="0"/>
              <a:t>μέθοδος</a:t>
            </a:r>
            <a:r>
              <a:rPr lang="en-GB" altLang="el-GR" sz="4000" dirty="0"/>
              <a:t> </a:t>
            </a:r>
            <a:r>
              <a:rPr lang="el-GR" altLang="el-GR" sz="4000" dirty="0"/>
              <a:t> </a:t>
            </a:r>
            <a:r>
              <a:rPr lang="en-GB" altLang="el-GR" sz="4000" dirty="0"/>
              <a:t>Perforator</a:t>
            </a:r>
            <a:r>
              <a:rPr lang="el-GR" altLang="el-GR" sz="4000" dirty="0"/>
              <a:t> </a:t>
            </a:r>
            <a:r>
              <a:rPr lang="el-GR" altLang="el-GR" sz="4000" dirty="0" smtClean="0"/>
              <a:t>(4 </a:t>
            </a:r>
            <a:r>
              <a:rPr lang="el-GR" altLang="el-GR" sz="4000" dirty="0"/>
              <a:t>από </a:t>
            </a:r>
            <a:r>
              <a:rPr lang="el-GR" altLang="el-GR" sz="4000" dirty="0" smtClean="0"/>
              <a:t>5)</a:t>
            </a:r>
            <a:endParaRPr lang="el-GR" sz="4000" dirty="0">
              <a:latin typeface="+mn-lt"/>
            </a:endParaRPr>
          </a:p>
        </p:txBody>
      </p:sp>
      <p:pic>
        <p:nvPicPr>
          <p:cNvPr id="6" name="Picture 2" descr="Διάγραμμα: Κλίση της φιάλης διακρίβωσης.&#10;&#10;Διάγραμμα διακρίβωσης της συγκέντρωσης φορμαλδεύδης και του αντίστοιχου μήκους απορρόφησης.&#10;α) Συγκέντρωση διαλύματος φορμαλδεύδης.&#10;As: μήκος απορρόφησης του διαλύματος εκχύλισης.&#10;Ab: μήκος απορρόφησης του αποσταγμένου ή απιονισμένου νερού της εκχύλισης.&#10;β) As μείον Ab.&#10;f: η κλίση της καμπύλης διακρίβωση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342" y="2356296"/>
            <a:ext cx="59150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Φορμαλδεΰδης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3:55:2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8,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8,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6,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C5A25FD-93DB-49EB-BFE1-1CA75CC58CD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6610</TotalTime>
  <Words>322</Words>
  <Application>Microsoft Office PowerPoint</Application>
  <PresentationFormat>Προβολή στην οθόνη (4:3)</PresentationFormat>
  <Paragraphs>59</Paragraphs>
  <Slides>11</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Προσδιορισμός της περιεχόμενης ποσότητας Φορμαλδεΰδης. Μέθοδος εκχύλισης ονομαζόμενη μέθοδος  Perforator (1 από 4)</vt:lpstr>
      <vt:lpstr>Προσδιορισμός της περιεχόμενης ποσότητας Φορμαλδεΰδης. Μέθοδος εκχύλισης ονομαζόμενη μέθοδος  Perforator (2 από 4)</vt:lpstr>
      <vt:lpstr>Προσδιορισμός της περιεχόμενης ποσότητας Φορμαλδεΰδης. Μέθοδος εκχύλισης ονομαζόμενη μέθοδος  Perforator (3 από 4)</vt:lpstr>
      <vt:lpstr>Προσδιορισμός της περιεχόμενης ποσότητας Φορμαλδεΰδης. Μέθοδος εκχύλισης ονομαζόμενη μέθοδος  Perforator (4 από 5)</vt:lpstr>
      <vt:lpstr>Προσδιορισμός της περιεχόμενης ποσότητας Φορμαλδεΰδης. Μέθοδος εκχύλισης ονομαζόμενη μέθοδος  Perforator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Προσδιορισμός Φορμαλδεΰδης</dc:title>
  <dc:creator>Γεώργιος Νταλός</dc:creator>
  <cp:keywords>Ποιοτικός Έλεγχος Πρώτων Υλών, Προσδιορισμός Φορμαλδεΰδης,</cp:keywords>
  <cp:lastModifiedBy>Windows User</cp:lastModifiedBy>
  <cp:revision>569</cp:revision>
  <dcterms:created xsi:type="dcterms:W3CDTF">2012-09-06T09:03:05Z</dcterms:created>
  <dcterms:modified xsi:type="dcterms:W3CDTF">2005-10-03T00:55:46Z</dcterms:modified>
</cp:coreProperties>
</file>