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8"/>
  </p:notesMasterIdLst>
  <p:sldIdLst>
    <p:sldId id="262" r:id="rId3"/>
    <p:sldId id="285" r:id="rId4"/>
    <p:sldId id="284" r:id="rId5"/>
    <p:sldId id="261"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6" r:id="rId27"/>
  </p:sldIdLst>
  <p:sldSz cx="9144000" cy="6858000" type="screen4x3"/>
  <p:notesSz cx="6858000" cy="9144000"/>
  <p:custDataLst>
    <p:tags r:id="rId29"/>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777777"/>
    <a:srgbClr val="0000FF"/>
    <a:srgbClr val="003399"/>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90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FCA6B4-8B79-4051-AC8D-C8F0ADFAA379}" type="datetimeFigureOut">
              <a:rPr lang="el-GR" smtClean="0"/>
              <a:t>3/3/2014</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83D664-57E6-4051-B94A-15D784C5B42A}" type="slidenum">
              <a:rPr lang="el-GR" smtClean="0"/>
              <a:t>‹#›</a:t>
            </a:fld>
            <a:endParaRPr lang="el-GR"/>
          </a:p>
        </p:txBody>
      </p:sp>
    </p:spTree>
    <p:extLst>
      <p:ext uri="{BB962C8B-B14F-4D97-AF65-F5344CB8AC3E}">
        <p14:creationId xmlns:p14="http://schemas.microsoft.com/office/powerpoint/2010/main" val="18959101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DCCA508-3B63-4BA9-93AF-AA2EFF565143}" type="slidenum">
              <a:rPr lang="el-GR" smtClean="0"/>
              <a:pPr/>
              <a:t>3</a:t>
            </a:fld>
            <a:endParaRPr lang="el-GR"/>
          </a:p>
        </p:txBody>
      </p:sp>
    </p:spTree>
    <p:extLst>
      <p:ext uri="{BB962C8B-B14F-4D97-AF65-F5344CB8AC3E}">
        <p14:creationId xmlns:p14="http://schemas.microsoft.com/office/powerpoint/2010/main" val="836342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A8B29430-B3C9-47DD-B2CF-3159B60CC00B}" type="datetime1">
              <a:rPr lang="el-GR" smtClean="0"/>
              <a:t>3/3/2014</a:t>
            </a:fld>
            <a:endParaRPr lang="el-GR"/>
          </a:p>
        </p:txBody>
      </p:sp>
      <p:sp>
        <p:nvSpPr>
          <p:cNvPr id="5" name="Θέση υποσέλιδου 4"/>
          <p:cNvSpPr>
            <a:spLocks noGrp="1"/>
          </p:cNvSpPr>
          <p:nvPr>
            <p:ph type="ftr" sz="quarter" idx="11"/>
          </p:nvPr>
        </p:nvSpPr>
        <p:spPr/>
        <p:txBody>
          <a:bodyPr/>
          <a:lstStyle/>
          <a:p>
            <a:r>
              <a:rPr lang="el-GR" smtClean="0"/>
              <a:t>Πλαστά Αντικείμενα</a:t>
            </a:r>
            <a:endParaRPr lang="el-GR"/>
          </a:p>
        </p:txBody>
      </p:sp>
      <p:sp>
        <p:nvSpPr>
          <p:cNvPr id="6" name="Θέση αριθμού διαφάνειας 5"/>
          <p:cNvSpPr>
            <a:spLocks noGrp="1"/>
          </p:cNvSpPr>
          <p:nvPr>
            <p:ph type="sldNum" sz="quarter" idx="12"/>
          </p:nvPr>
        </p:nvSpPr>
        <p:spPr/>
        <p:txBody>
          <a:bodyPr/>
          <a:lstStyle/>
          <a:p>
            <a:fld id="{B0948D32-D801-4E59-9F80-E62ABC5B9856}" type="slidenum">
              <a:rPr lang="el-GR" smtClean="0"/>
              <a:t>‹#›</a:t>
            </a:fld>
            <a:endParaRPr lang="el-GR"/>
          </a:p>
        </p:txBody>
      </p:sp>
    </p:spTree>
    <p:extLst>
      <p:ext uri="{BB962C8B-B14F-4D97-AF65-F5344CB8AC3E}">
        <p14:creationId xmlns:p14="http://schemas.microsoft.com/office/powerpoint/2010/main" val="3571315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487C475-5DA6-4AA8-8960-2921F3F79A91}" type="datetime1">
              <a:rPr lang="el-GR" smtClean="0"/>
              <a:t>3/3/2014</a:t>
            </a:fld>
            <a:endParaRPr lang="el-GR"/>
          </a:p>
        </p:txBody>
      </p:sp>
      <p:sp>
        <p:nvSpPr>
          <p:cNvPr id="5" name="Θέση υποσέλιδου 4"/>
          <p:cNvSpPr>
            <a:spLocks noGrp="1"/>
          </p:cNvSpPr>
          <p:nvPr>
            <p:ph type="ftr" sz="quarter" idx="11"/>
          </p:nvPr>
        </p:nvSpPr>
        <p:spPr/>
        <p:txBody>
          <a:bodyPr/>
          <a:lstStyle/>
          <a:p>
            <a:r>
              <a:rPr lang="el-GR" smtClean="0"/>
              <a:t>Πλαστά Αντικείμενα</a:t>
            </a:r>
            <a:endParaRPr lang="el-GR"/>
          </a:p>
        </p:txBody>
      </p:sp>
      <p:sp>
        <p:nvSpPr>
          <p:cNvPr id="6" name="Θέση αριθμού διαφάνειας 5"/>
          <p:cNvSpPr>
            <a:spLocks noGrp="1"/>
          </p:cNvSpPr>
          <p:nvPr>
            <p:ph type="sldNum" sz="quarter" idx="12"/>
          </p:nvPr>
        </p:nvSpPr>
        <p:spPr/>
        <p:txBody>
          <a:bodyPr/>
          <a:lstStyle/>
          <a:p>
            <a:fld id="{B0948D32-D801-4E59-9F80-E62ABC5B9856}" type="slidenum">
              <a:rPr lang="el-GR" smtClean="0"/>
              <a:t>‹#›</a:t>
            </a:fld>
            <a:endParaRPr lang="el-GR"/>
          </a:p>
        </p:txBody>
      </p:sp>
    </p:spTree>
    <p:extLst>
      <p:ext uri="{BB962C8B-B14F-4D97-AF65-F5344CB8AC3E}">
        <p14:creationId xmlns:p14="http://schemas.microsoft.com/office/powerpoint/2010/main" val="1509410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9A230526-E1CC-4BCD-B326-CF2C03E1D7CC}" type="datetime1">
              <a:rPr lang="el-GR" smtClean="0"/>
              <a:t>3/3/2014</a:t>
            </a:fld>
            <a:endParaRPr lang="el-GR"/>
          </a:p>
        </p:txBody>
      </p:sp>
      <p:sp>
        <p:nvSpPr>
          <p:cNvPr id="5" name="Θέση υποσέλιδου 4"/>
          <p:cNvSpPr>
            <a:spLocks noGrp="1"/>
          </p:cNvSpPr>
          <p:nvPr>
            <p:ph type="ftr" sz="quarter" idx="11"/>
          </p:nvPr>
        </p:nvSpPr>
        <p:spPr/>
        <p:txBody>
          <a:bodyPr/>
          <a:lstStyle/>
          <a:p>
            <a:r>
              <a:rPr lang="el-GR" smtClean="0"/>
              <a:t>Πλαστά Αντικείμενα</a:t>
            </a:r>
            <a:endParaRPr lang="el-GR"/>
          </a:p>
        </p:txBody>
      </p:sp>
      <p:sp>
        <p:nvSpPr>
          <p:cNvPr id="6" name="Θέση αριθμού διαφάνειας 5"/>
          <p:cNvSpPr>
            <a:spLocks noGrp="1"/>
          </p:cNvSpPr>
          <p:nvPr>
            <p:ph type="sldNum" sz="quarter" idx="12"/>
          </p:nvPr>
        </p:nvSpPr>
        <p:spPr/>
        <p:txBody>
          <a:bodyPr/>
          <a:lstStyle/>
          <a:p>
            <a:fld id="{B0948D32-D801-4E59-9F80-E62ABC5B9856}" type="slidenum">
              <a:rPr lang="el-GR" smtClean="0"/>
              <a:t>‹#›</a:t>
            </a:fld>
            <a:endParaRPr lang="el-GR"/>
          </a:p>
        </p:txBody>
      </p:sp>
    </p:spTree>
    <p:extLst>
      <p:ext uri="{BB962C8B-B14F-4D97-AF65-F5344CB8AC3E}">
        <p14:creationId xmlns:p14="http://schemas.microsoft.com/office/powerpoint/2010/main" val="1575165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CE375C43-8E42-42EC-BAAD-CC4FDA71601D}" type="datetime1">
              <a:rPr lang="el-GR" smtClean="0"/>
              <a:t>3/3/2014</a:t>
            </a:fld>
            <a:endParaRPr lang="el-GR"/>
          </a:p>
        </p:txBody>
      </p:sp>
      <p:sp>
        <p:nvSpPr>
          <p:cNvPr id="5" name="Θέση υποσέλιδου 4"/>
          <p:cNvSpPr>
            <a:spLocks noGrp="1"/>
          </p:cNvSpPr>
          <p:nvPr>
            <p:ph type="ftr" sz="quarter" idx="11"/>
          </p:nvPr>
        </p:nvSpPr>
        <p:spPr/>
        <p:txBody>
          <a:bodyPr/>
          <a:lstStyle/>
          <a:p>
            <a:r>
              <a:rPr lang="el-GR" smtClean="0"/>
              <a:t>Πλαστά Αντικείμενα</a:t>
            </a:r>
            <a:endParaRPr lang="el-GR"/>
          </a:p>
        </p:txBody>
      </p:sp>
      <p:sp>
        <p:nvSpPr>
          <p:cNvPr id="6" name="Θέση αριθμού διαφάνειας 5"/>
          <p:cNvSpPr>
            <a:spLocks noGrp="1"/>
          </p:cNvSpPr>
          <p:nvPr>
            <p:ph type="sldNum" sz="quarter" idx="12"/>
          </p:nvPr>
        </p:nvSpPr>
        <p:spPr/>
        <p:txBody>
          <a:bodyPr/>
          <a:lstStyle/>
          <a:p>
            <a:fld id="{B0948D32-D801-4E59-9F80-E62ABC5B9856}" type="slidenum">
              <a:rPr lang="el-GR" smtClean="0"/>
              <a:t>‹#›</a:t>
            </a:fld>
            <a:endParaRPr lang="el-GR"/>
          </a:p>
        </p:txBody>
      </p:sp>
    </p:spTree>
    <p:extLst>
      <p:ext uri="{BB962C8B-B14F-4D97-AF65-F5344CB8AC3E}">
        <p14:creationId xmlns:p14="http://schemas.microsoft.com/office/powerpoint/2010/main" val="1896345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363CFBCA-31B8-483C-BB4D-2E88CDC89A02}" type="datetime1">
              <a:rPr lang="el-GR" smtClean="0"/>
              <a:t>3/3/2014</a:t>
            </a:fld>
            <a:endParaRPr lang="el-GR"/>
          </a:p>
        </p:txBody>
      </p:sp>
      <p:sp>
        <p:nvSpPr>
          <p:cNvPr id="5" name="Θέση υποσέλιδου 4"/>
          <p:cNvSpPr>
            <a:spLocks noGrp="1"/>
          </p:cNvSpPr>
          <p:nvPr>
            <p:ph type="ftr" sz="quarter" idx="11"/>
          </p:nvPr>
        </p:nvSpPr>
        <p:spPr/>
        <p:txBody>
          <a:bodyPr/>
          <a:lstStyle/>
          <a:p>
            <a:r>
              <a:rPr lang="el-GR" smtClean="0"/>
              <a:t>Πλαστά Αντικείμενα</a:t>
            </a:r>
            <a:endParaRPr lang="el-GR"/>
          </a:p>
        </p:txBody>
      </p:sp>
      <p:sp>
        <p:nvSpPr>
          <p:cNvPr id="6" name="Θέση αριθμού διαφάνειας 5"/>
          <p:cNvSpPr>
            <a:spLocks noGrp="1"/>
          </p:cNvSpPr>
          <p:nvPr>
            <p:ph type="sldNum" sz="quarter" idx="12"/>
          </p:nvPr>
        </p:nvSpPr>
        <p:spPr/>
        <p:txBody>
          <a:bodyPr/>
          <a:lstStyle/>
          <a:p>
            <a:fld id="{B0948D32-D801-4E59-9F80-E62ABC5B9856}" type="slidenum">
              <a:rPr lang="el-GR" smtClean="0"/>
              <a:t>‹#›</a:t>
            </a:fld>
            <a:endParaRPr lang="el-GR"/>
          </a:p>
        </p:txBody>
      </p:sp>
    </p:spTree>
    <p:extLst>
      <p:ext uri="{BB962C8B-B14F-4D97-AF65-F5344CB8AC3E}">
        <p14:creationId xmlns:p14="http://schemas.microsoft.com/office/powerpoint/2010/main" val="4230456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1231DF60-FC67-4669-8095-EB5B286B3999}" type="datetime1">
              <a:rPr lang="el-GR" smtClean="0"/>
              <a:t>3/3/2014</a:t>
            </a:fld>
            <a:endParaRPr lang="el-GR"/>
          </a:p>
        </p:txBody>
      </p:sp>
      <p:sp>
        <p:nvSpPr>
          <p:cNvPr id="6" name="Θέση υποσέλιδου 5"/>
          <p:cNvSpPr>
            <a:spLocks noGrp="1"/>
          </p:cNvSpPr>
          <p:nvPr>
            <p:ph type="ftr" sz="quarter" idx="11"/>
          </p:nvPr>
        </p:nvSpPr>
        <p:spPr/>
        <p:txBody>
          <a:bodyPr/>
          <a:lstStyle/>
          <a:p>
            <a:r>
              <a:rPr lang="el-GR" smtClean="0"/>
              <a:t>Πλαστά Αντικείμενα</a:t>
            </a:r>
            <a:endParaRPr lang="el-GR"/>
          </a:p>
        </p:txBody>
      </p:sp>
      <p:sp>
        <p:nvSpPr>
          <p:cNvPr id="7" name="Θέση αριθμού διαφάνειας 6"/>
          <p:cNvSpPr>
            <a:spLocks noGrp="1"/>
          </p:cNvSpPr>
          <p:nvPr>
            <p:ph type="sldNum" sz="quarter" idx="12"/>
          </p:nvPr>
        </p:nvSpPr>
        <p:spPr/>
        <p:txBody>
          <a:bodyPr/>
          <a:lstStyle/>
          <a:p>
            <a:fld id="{B0948D32-D801-4E59-9F80-E62ABC5B9856}" type="slidenum">
              <a:rPr lang="el-GR" smtClean="0"/>
              <a:t>‹#›</a:t>
            </a:fld>
            <a:endParaRPr lang="el-GR"/>
          </a:p>
        </p:txBody>
      </p:sp>
    </p:spTree>
    <p:extLst>
      <p:ext uri="{BB962C8B-B14F-4D97-AF65-F5344CB8AC3E}">
        <p14:creationId xmlns:p14="http://schemas.microsoft.com/office/powerpoint/2010/main" val="79036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62C18E96-A451-44DD-A9D2-60A7706BFBA2}" type="datetime1">
              <a:rPr lang="el-GR" smtClean="0"/>
              <a:t>3/3/2014</a:t>
            </a:fld>
            <a:endParaRPr lang="el-GR"/>
          </a:p>
        </p:txBody>
      </p:sp>
      <p:sp>
        <p:nvSpPr>
          <p:cNvPr id="8" name="Θέση υποσέλιδου 7"/>
          <p:cNvSpPr>
            <a:spLocks noGrp="1"/>
          </p:cNvSpPr>
          <p:nvPr>
            <p:ph type="ftr" sz="quarter" idx="11"/>
          </p:nvPr>
        </p:nvSpPr>
        <p:spPr/>
        <p:txBody>
          <a:bodyPr/>
          <a:lstStyle/>
          <a:p>
            <a:r>
              <a:rPr lang="el-GR" smtClean="0"/>
              <a:t>Πλαστά Αντικείμενα</a:t>
            </a:r>
            <a:endParaRPr lang="el-GR"/>
          </a:p>
        </p:txBody>
      </p:sp>
      <p:sp>
        <p:nvSpPr>
          <p:cNvPr id="9" name="Θέση αριθμού διαφάνειας 8"/>
          <p:cNvSpPr>
            <a:spLocks noGrp="1"/>
          </p:cNvSpPr>
          <p:nvPr>
            <p:ph type="sldNum" sz="quarter" idx="12"/>
          </p:nvPr>
        </p:nvSpPr>
        <p:spPr/>
        <p:txBody>
          <a:bodyPr/>
          <a:lstStyle/>
          <a:p>
            <a:fld id="{B0948D32-D801-4E59-9F80-E62ABC5B9856}" type="slidenum">
              <a:rPr lang="el-GR" smtClean="0"/>
              <a:t>‹#›</a:t>
            </a:fld>
            <a:endParaRPr lang="el-GR"/>
          </a:p>
        </p:txBody>
      </p:sp>
    </p:spTree>
    <p:extLst>
      <p:ext uri="{BB962C8B-B14F-4D97-AF65-F5344CB8AC3E}">
        <p14:creationId xmlns:p14="http://schemas.microsoft.com/office/powerpoint/2010/main" val="2566647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691E86B1-1ACF-40B7-8D12-F53FE659E548}" type="datetime1">
              <a:rPr lang="el-GR" smtClean="0"/>
              <a:t>3/3/2014</a:t>
            </a:fld>
            <a:endParaRPr lang="el-GR"/>
          </a:p>
        </p:txBody>
      </p:sp>
      <p:sp>
        <p:nvSpPr>
          <p:cNvPr id="4" name="Θέση υποσέλιδου 3"/>
          <p:cNvSpPr>
            <a:spLocks noGrp="1"/>
          </p:cNvSpPr>
          <p:nvPr>
            <p:ph type="ftr" sz="quarter" idx="11"/>
          </p:nvPr>
        </p:nvSpPr>
        <p:spPr/>
        <p:txBody>
          <a:bodyPr/>
          <a:lstStyle/>
          <a:p>
            <a:r>
              <a:rPr lang="el-GR" smtClean="0"/>
              <a:t>Πλαστά Αντικείμενα</a:t>
            </a:r>
            <a:endParaRPr lang="el-GR"/>
          </a:p>
        </p:txBody>
      </p:sp>
      <p:sp>
        <p:nvSpPr>
          <p:cNvPr id="5" name="Θέση αριθμού διαφάνειας 4"/>
          <p:cNvSpPr>
            <a:spLocks noGrp="1"/>
          </p:cNvSpPr>
          <p:nvPr>
            <p:ph type="sldNum" sz="quarter" idx="12"/>
          </p:nvPr>
        </p:nvSpPr>
        <p:spPr/>
        <p:txBody>
          <a:bodyPr/>
          <a:lstStyle/>
          <a:p>
            <a:fld id="{B0948D32-D801-4E59-9F80-E62ABC5B9856}" type="slidenum">
              <a:rPr lang="el-GR" smtClean="0"/>
              <a:t>‹#›</a:t>
            </a:fld>
            <a:endParaRPr lang="el-GR"/>
          </a:p>
        </p:txBody>
      </p:sp>
    </p:spTree>
    <p:extLst>
      <p:ext uri="{BB962C8B-B14F-4D97-AF65-F5344CB8AC3E}">
        <p14:creationId xmlns:p14="http://schemas.microsoft.com/office/powerpoint/2010/main" val="2949086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161920D5-EB66-4FC7-A05F-FDB6A496D77A}" type="datetime1">
              <a:rPr lang="el-GR" smtClean="0"/>
              <a:t>3/3/2014</a:t>
            </a:fld>
            <a:endParaRPr lang="el-GR"/>
          </a:p>
        </p:txBody>
      </p:sp>
      <p:sp>
        <p:nvSpPr>
          <p:cNvPr id="3" name="Θέση υποσέλιδου 2"/>
          <p:cNvSpPr>
            <a:spLocks noGrp="1"/>
          </p:cNvSpPr>
          <p:nvPr>
            <p:ph type="ftr" sz="quarter" idx="11"/>
          </p:nvPr>
        </p:nvSpPr>
        <p:spPr/>
        <p:txBody>
          <a:bodyPr/>
          <a:lstStyle/>
          <a:p>
            <a:r>
              <a:rPr lang="el-GR" smtClean="0"/>
              <a:t>Πλαστά Αντικείμενα</a:t>
            </a:r>
            <a:endParaRPr lang="el-GR"/>
          </a:p>
        </p:txBody>
      </p:sp>
      <p:sp>
        <p:nvSpPr>
          <p:cNvPr id="4" name="Θέση αριθμού διαφάνειας 3"/>
          <p:cNvSpPr>
            <a:spLocks noGrp="1"/>
          </p:cNvSpPr>
          <p:nvPr>
            <p:ph type="sldNum" sz="quarter" idx="12"/>
          </p:nvPr>
        </p:nvSpPr>
        <p:spPr/>
        <p:txBody>
          <a:bodyPr/>
          <a:lstStyle/>
          <a:p>
            <a:fld id="{B0948D32-D801-4E59-9F80-E62ABC5B9856}" type="slidenum">
              <a:rPr lang="el-GR" smtClean="0"/>
              <a:t>‹#›</a:t>
            </a:fld>
            <a:endParaRPr lang="el-GR"/>
          </a:p>
        </p:txBody>
      </p:sp>
    </p:spTree>
    <p:extLst>
      <p:ext uri="{BB962C8B-B14F-4D97-AF65-F5344CB8AC3E}">
        <p14:creationId xmlns:p14="http://schemas.microsoft.com/office/powerpoint/2010/main" val="871052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925DBE78-2086-49E3-962B-36416D19163D}" type="datetime1">
              <a:rPr lang="el-GR" smtClean="0"/>
              <a:t>3/3/2014</a:t>
            </a:fld>
            <a:endParaRPr lang="el-GR"/>
          </a:p>
        </p:txBody>
      </p:sp>
      <p:sp>
        <p:nvSpPr>
          <p:cNvPr id="6" name="Θέση υποσέλιδου 5"/>
          <p:cNvSpPr>
            <a:spLocks noGrp="1"/>
          </p:cNvSpPr>
          <p:nvPr>
            <p:ph type="ftr" sz="quarter" idx="11"/>
          </p:nvPr>
        </p:nvSpPr>
        <p:spPr/>
        <p:txBody>
          <a:bodyPr/>
          <a:lstStyle/>
          <a:p>
            <a:r>
              <a:rPr lang="el-GR" smtClean="0"/>
              <a:t>Πλαστά Αντικείμενα</a:t>
            </a:r>
            <a:endParaRPr lang="el-GR"/>
          </a:p>
        </p:txBody>
      </p:sp>
      <p:sp>
        <p:nvSpPr>
          <p:cNvPr id="7" name="Θέση αριθμού διαφάνειας 6"/>
          <p:cNvSpPr>
            <a:spLocks noGrp="1"/>
          </p:cNvSpPr>
          <p:nvPr>
            <p:ph type="sldNum" sz="quarter" idx="12"/>
          </p:nvPr>
        </p:nvSpPr>
        <p:spPr/>
        <p:txBody>
          <a:bodyPr/>
          <a:lstStyle/>
          <a:p>
            <a:fld id="{B0948D32-D801-4E59-9F80-E62ABC5B9856}" type="slidenum">
              <a:rPr lang="el-GR" smtClean="0"/>
              <a:t>‹#›</a:t>
            </a:fld>
            <a:endParaRPr lang="el-GR"/>
          </a:p>
        </p:txBody>
      </p:sp>
    </p:spTree>
    <p:extLst>
      <p:ext uri="{BB962C8B-B14F-4D97-AF65-F5344CB8AC3E}">
        <p14:creationId xmlns:p14="http://schemas.microsoft.com/office/powerpoint/2010/main" val="2459301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C555BB48-A94C-4EAF-853E-6037230F0D59}" type="datetime1">
              <a:rPr lang="el-GR" smtClean="0"/>
              <a:t>3/3/2014</a:t>
            </a:fld>
            <a:endParaRPr lang="el-GR"/>
          </a:p>
        </p:txBody>
      </p:sp>
      <p:sp>
        <p:nvSpPr>
          <p:cNvPr id="6" name="Θέση υποσέλιδου 5"/>
          <p:cNvSpPr>
            <a:spLocks noGrp="1"/>
          </p:cNvSpPr>
          <p:nvPr>
            <p:ph type="ftr" sz="quarter" idx="11"/>
          </p:nvPr>
        </p:nvSpPr>
        <p:spPr/>
        <p:txBody>
          <a:bodyPr/>
          <a:lstStyle/>
          <a:p>
            <a:r>
              <a:rPr lang="el-GR" smtClean="0"/>
              <a:t>Πλαστά Αντικείμενα</a:t>
            </a:r>
            <a:endParaRPr lang="el-GR"/>
          </a:p>
        </p:txBody>
      </p:sp>
      <p:sp>
        <p:nvSpPr>
          <p:cNvPr id="7" name="Θέση αριθμού διαφάνειας 6"/>
          <p:cNvSpPr>
            <a:spLocks noGrp="1"/>
          </p:cNvSpPr>
          <p:nvPr>
            <p:ph type="sldNum" sz="quarter" idx="12"/>
          </p:nvPr>
        </p:nvSpPr>
        <p:spPr/>
        <p:txBody>
          <a:bodyPr/>
          <a:lstStyle/>
          <a:p>
            <a:fld id="{B0948D32-D801-4E59-9F80-E62ABC5B9856}" type="slidenum">
              <a:rPr lang="el-GR" smtClean="0"/>
              <a:t>‹#›</a:t>
            </a:fld>
            <a:endParaRPr lang="el-GR"/>
          </a:p>
        </p:txBody>
      </p:sp>
    </p:spTree>
    <p:extLst>
      <p:ext uri="{BB962C8B-B14F-4D97-AF65-F5344CB8AC3E}">
        <p14:creationId xmlns:p14="http://schemas.microsoft.com/office/powerpoint/2010/main" val="1774879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567B80-CF60-4EB2-8ABF-E3069D220BE3}" type="datetime1">
              <a:rPr lang="el-GR" smtClean="0"/>
              <a:t>3/3/2014</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Πλαστά Αντικείμενα</a:t>
            </a: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948D32-D801-4E59-9F80-E62ABC5B9856}" type="slidenum">
              <a:rPr lang="el-GR" smtClean="0"/>
              <a:t>‹#›</a:t>
            </a:fld>
            <a:endParaRPr lang="el-GR"/>
          </a:p>
        </p:txBody>
      </p:sp>
    </p:spTree>
    <p:extLst>
      <p:ext uri="{BB962C8B-B14F-4D97-AF65-F5344CB8AC3E}">
        <p14:creationId xmlns:p14="http://schemas.microsoft.com/office/powerpoint/2010/main" val="7864734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teilar.gr/" TargetMode="External"/><Relationship Id="rId7" Type="http://schemas.openxmlformats.org/officeDocument/2006/relationships/hyperlink" Target="http://www.edulll.gr/" TargetMode="Externa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hyperlink" Target="http://creativecommons.org/licenses/by-sa/3.0/deed.el" TargetMode="Externa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8.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sa/3.0/deed.el" TargetMode="Externa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slideLayout" Target="../slideLayouts/slideLayout4.xml"/><Relationship Id="rId1" Type="http://schemas.openxmlformats.org/officeDocument/2006/relationships/tags" Target="../tags/tag14.xml"/><Relationship Id="rId6" Type="http://schemas.microsoft.com/office/2007/relationships/hdphoto" Target="../media/hdphoto2.wdp"/><Relationship Id="rId5" Type="http://schemas.openxmlformats.org/officeDocument/2006/relationships/image" Target="../media/image13.jpeg"/><Relationship Id="rId4" Type="http://schemas.openxmlformats.org/officeDocument/2006/relationships/slide" Target="slide4.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xml"/><Relationship Id="rId1" Type="http://schemas.openxmlformats.org/officeDocument/2006/relationships/tags" Target="../tags/tag17.xml"/><Relationship Id="rId6" Type="http://schemas.microsoft.com/office/2007/relationships/hdphoto" Target="../media/hdphoto2.wdp"/><Relationship Id="rId5" Type="http://schemas.openxmlformats.org/officeDocument/2006/relationships/image" Target="../media/image13.jpeg"/><Relationship Id="rId4" Type="http://schemas.openxmlformats.org/officeDocument/2006/relationships/slide" Target="slide4.xml"/></Relationships>
</file>

<file path=ppt/slides/_rels/slide25.xml.rels><?xml version="1.0" encoding="UTF-8" standalone="yes"?>
<Relationships xmlns="http://schemas.openxmlformats.org/package/2006/relationships"><Relationship Id="rId3" Type="http://schemas.openxmlformats.org/officeDocument/2006/relationships/hyperlink" Target="http://creativecommons.org/licenses/by-sa/3.0/deed.el" TargetMode="External"/><Relationship Id="rId2" Type="http://schemas.openxmlformats.org/officeDocument/2006/relationships/slideLayout" Target="../slideLayouts/slideLayout1.xml"/><Relationship Id="rId1" Type="http://schemas.openxmlformats.org/officeDocument/2006/relationships/tags" Target="../tags/tag19.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4.xml.rels><?xml version="1.0" encoding="UTF-8" standalone="yes"?>
<Relationships xmlns="http://schemas.openxmlformats.org/package/2006/relationships"><Relationship Id="rId3" Type="http://schemas.openxmlformats.org/officeDocument/2006/relationships/tags" Target="../tags/tag7.xml"/><Relationship Id="rId7" Type="http://schemas.openxmlformats.org/officeDocument/2006/relationships/slide" Target="slide22.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slide" Target="slide10.xml"/><Relationship Id="rId5" Type="http://schemas.openxmlformats.org/officeDocument/2006/relationships/slide" Target="slide5.xml"/><Relationship Id="rId4"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code.google.com/p/mockito/" TargetMode="External"/><Relationship Id="rId2" Type="http://schemas.openxmlformats.org/officeDocument/2006/relationships/slideLayout" Target="../slideLayouts/slideLayout4.xml"/><Relationship Id="rId1" Type="http://schemas.openxmlformats.org/officeDocument/2006/relationships/tags" Target="../tags/tag8.xml"/><Relationship Id="rId4" Type="http://schemas.openxmlformats.org/officeDocument/2006/relationships/image" Target="../media/image5.jp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microsoft.com/office/2007/relationships/hdphoto" Target="../media/hdphoto1.wdp"/><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image" Target="../media/image6.png"/><Relationship Id="rId5" Type="http://schemas.openxmlformats.org/officeDocument/2006/relationships/slide" Target="slide4.xml"/><Relationship Id="rId4" Type="http://schemas.openxmlformats.org/officeDocument/2006/relationships/hyperlink" Target="http://code.google.com/p/mockito/downloads/lis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Εικόνα 1" descr="Λογότυπο Τεχνολογικό Εκπαιδευτικό Ίδρυμα Θεσσαλίας.">
            <a:hlinkClick r:id="rId3" tooltip="Μετάβαση στην Ιστοσελίδα του Ιδρύματος"/>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11188" y="449263"/>
            <a:ext cx="3455987"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Τίτλος 1"/>
          <p:cNvSpPr>
            <a:spLocks noGrp="1"/>
          </p:cNvSpPr>
          <p:nvPr>
            <p:ph type="ctrTitle"/>
          </p:nvPr>
        </p:nvSpPr>
        <p:spPr>
          <a:xfrm>
            <a:off x="755650" y="1628775"/>
            <a:ext cx="7627938" cy="1008063"/>
          </a:xfrm>
        </p:spPr>
        <p:txBody>
          <a:bodyPr>
            <a:normAutofit/>
          </a:bodyPr>
          <a:lstStyle/>
          <a:p>
            <a:r>
              <a:rPr lang="el-GR" altLang="el-GR" b="1" dirty="0" smtClean="0">
                <a:solidFill>
                  <a:srgbClr val="000000"/>
                </a:solidFill>
              </a:rPr>
              <a:t>Ποιότητα Λογισμικού</a:t>
            </a:r>
            <a:endParaRPr lang="el-GR" altLang="el-GR" dirty="0" smtClean="0"/>
          </a:p>
        </p:txBody>
      </p:sp>
      <p:sp>
        <p:nvSpPr>
          <p:cNvPr id="3" name="Θέση περιεχομένου 1"/>
          <p:cNvSpPr>
            <a:spLocks noGrp="1"/>
          </p:cNvSpPr>
          <p:nvPr>
            <p:ph type="subTitle" idx="1"/>
          </p:nvPr>
        </p:nvSpPr>
        <p:spPr>
          <a:xfrm>
            <a:off x="611188" y="2705100"/>
            <a:ext cx="7993062" cy="2952750"/>
          </a:xfrm>
        </p:spPr>
        <p:txBody>
          <a:bodyPr rtlCol="0">
            <a:normAutofit/>
          </a:bodyPr>
          <a:lstStyle/>
          <a:p>
            <a:pPr fontAlgn="auto">
              <a:spcBef>
                <a:spcPts val="0"/>
              </a:spcBef>
              <a:buFont typeface="Arial" panose="020B0604020202020204" pitchFamily="34" charset="0"/>
              <a:buNone/>
              <a:defRPr/>
            </a:pPr>
            <a:r>
              <a:rPr lang="el-GR" sz="2800" b="1" dirty="0">
                <a:solidFill>
                  <a:prstClr val="black"/>
                </a:solidFill>
                <a:cs typeface="Arial" charset="0"/>
              </a:rPr>
              <a:t>Ενότητα 7</a:t>
            </a:r>
            <a:r>
              <a:rPr lang="en-US" sz="2800" b="1" dirty="0" smtClean="0">
                <a:solidFill>
                  <a:prstClr val="black"/>
                </a:solidFill>
                <a:cs typeface="Arial" charset="0"/>
              </a:rPr>
              <a:t>:</a:t>
            </a:r>
            <a:r>
              <a:rPr lang="el-GR" sz="2800" b="1" dirty="0" smtClean="0">
                <a:solidFill>
                  <a:prstClr val="black"/>
                </a:solidFill>
                <a:cs typeface="Arial" charset="0"/>
              </a:rPr>
              <a:t> </a:t>
            </a:r>
            <a:r>
              <a:rPr lang="el-GR" altLang="el-GR" sz="2800" dirty="0" smtClean="0">
                <a:solidFill>
                  <a:schemeClr val="tx1"/>
                </a:solidFill>
              </a:rPr>
              <a:t>Πλαστά αντικείμενα</a:t>
            </a:r>
            <a:r>
              <a:rPr lang="en-US" altLang="el-GR" sz="2800" dirty="0" smtClean="0">
                <a:solidFill>
                  <a:schemeClr val="tx1"/>
                </a:solidFill>
              </a:rPr>
              <a:t> </a:t>
            </a:r>
            <a:r>
              <a:rPr lang="el-GR" altLang="el-GR" sz="2800" dirty="0" smtClean="0">
                <a:solidFill>
                  <a:schemeClr val="tx1"/>
                </a:solidFill>
              </a:rPr>
              <a:t>και </a:t>
            </a:r>
            <a:r>
              <a:rPr lang="el-GR" sz="2800" dirty="0" smtClean="0">
                <a:solidFill>
                  <a:schemeClr val="tx1"/>
                </a:solidFill>
              </a:rPr>
              <a:t>η χρήση </a:t>
            </a:r>
          </a:p>
          <a:p>
            <a:pPr fontAlgn="auto">
              <a:spcBef>
                <a:spcPts val="0"/>
              </a:spcBef>
              <a:spcAft>
                <a:spcPts val="1200"/>
              </a:spcAft>
              <a:buFont typeface="Arial" panose="020B0604020202020204" pitchFamily="34" charset="0"/>
              <a:buNone/>
              <a:defRPr/>
            </a:pPr>
            <a:r>
              <a:rPr lang="el-GR" sz="2800" dirty="0" smtClean="0">
                <a:solidFill>
                  <a:schemeClr val="tx1"/>
                </a:solidFill>
              </a:rPr>
              <a:t>τους σε ελέγχους</a:t>
            </a:r>
            <a:r>
              <a:rPr lang="en-US" sz="2800" dirty="0" smtClean="0">
                <a:solidFill>
                  <a:prstClr val="black"/>
                </a:solidFill>
                <a:cs typeface="Arial" charset="0"/>
              </a:rPr>
              <a:t>.</a:t>
            </a:r>
            <a:endParaRPr lang="el-GR" sz="2800" dirty="0" smtClean="0">
              <a:solidFill>
                <a:prstClr val="black"/>
              </a:solidFill>
              <a:cs typeface="Arial" charset="0"/>
            </a:endParaRPr>
          </a:p>
          <a:p>
            <a:pPr fontAlgn="auto">
              <a:spcBef>
                <a:spcPts val="0"/>
              </a:spcBef>
              <a:spcAft>
                <a:spcPts val="0"/>
              </a:spcAft>
              <a:buFont typeface="Arial" panose="020B0604020202020204" pitchFamily="34" charset="0"/>
              <a:buNone/>
              <a:defRPr/>
            </a:pPr>
            <a:r>
              <a:rPr lang="el-GR" sz="2800" dirty="0" smtClean="0">
                <a:solidFill>
                  <a:prstClr val="black"/>
                </a:solidFill>
                <a:cs typeface="Arial" charset="0"/>
              </a:rPr>
              <a:t> </a:t>
            </a:r>
            <a:r>
              <a:rPr lang="el-GR" sz="2800" b="1" dirty="0" smtClean="0">
                <a:solidFill>
                  <a:prstClr val="black"/>
                </a:solidFill>
                <a:cs typeface="Arial" charset="0"/>
              </a:rPr>
              <a:t>   </a:t>
            </a:r>
            <a:r>
              <a:rPr lang="el-GR" sz="2800" dirty="0">
                <a:solidFill>
                  <a:prstClr val="black"/>
                </a:solidFill>
                <a:cs typeface="Arial" charset="0"/>
              </a:rPr>
              <a:t>Διδάσκων: </a:t>
            </a:r>
            <a:r>
              <a:rPr lang="el-GR" sz="2800" dirty="0" smtClean="0">
                <a:solidFill>
                  <a:prstClr val="black"/>
                </a:solidFill>
                <a:cs typeface="Arial" charset="0"/>
              </a:rPr>
              <a:t>Γεώργιος </a:t>
            </a:r>
            <a:r>
              <a:rPr lang="el-GR" sz="2800" dirty="0" err="1" smtClean="0">
                <a:solidFill>
                  <a:prstClr val="black"/>
                </a:solidFill>
                <a:cs typeface="Arial" charset="0"/>
              </a:rPr>
              <a:t>Κακαρόντζας</a:t>
            </a:r>
            <a:r>
              <a:rPr lang="el-GR" sz="2800" dirty="0" smtClean="0">
                <a:solidFill>
                  <a:prstClr val="black"/>
                </a:solidFill>
                <a:cs typeface="Arial" charset="0"/>
              </a:rPr>
              <a:t>, </a:t>
            </a:r>
          </a:p>
          <a:p>
            <a:pPr fontAlgn="auto">
              <a:spcBef>
                <a:spcPts val="0"/>
              </a:spcBef>
              <a:spcAft>
                <a:spcPts val="600"/>
              </a:spcAft>
              <a:buFont typeface="Arial" panose="020B0604020202020204" pitchFamily="34" charset="0"/>
              <a:buNone/>
              <a:defRPr/>
            </a:pPr>
            <a:r>
              <a:rPr lang="el-GR" sz="2800" dirty="0" smtClean="0">
                <a:solidFill>
                  <a:prstClr val="black"/>
                </a:solidFill>
                <a:cs typeface="Arial" charset="0"/>
              </a:rPr>
              <a:t>Καθηγητής Εφαρμογών.</a:t>
            </a:r>
            <a:endParaRPr lang="el-GR" sz="2800" dirty="0">
              <a:solidFill>
                <a:prstClr val="black"/>
              </a:solidFill>
              <a:cs typeface="Arial" charset="0"/>
            </a:endParaRPr>
          </a:p>
          <a:p>
            <a:pPr fontAlgn="auto">
              <a:spcBef>
                <a:spcPts val="0"/>
              </a:spcBef>
              <a:spcAft>
                <a:spcPts val="0"/>
              </a:spcAft>
              <a:buFont typeface="Arial" panose="020B0604020202020204" pitchFamily="34" charset="0"/>
              <a:buNone/>
              <a:defRPr/>
            </a:pPr>
            <a:r>
              <a:rPr lang="el-GR" sz="2800" dirty="0">
                <a:solidFill>
                  <a:prstClr val="black"/>
                </a:solidFill>
                <a:cs typeface="Arial" charset="0"/>
              </a:rPr>
              <a:t>Τμήμα Μηχανικών Πληροφορικής, </a:t>
            </a:r>
            <a:endParaRPr lang="el-GR" sz="2800" dirty="0" smtClean="0">
              <a:solidFill>
                <a:prstClr val="black"/>
              </a:solidFill>
              <a:cs typeface="Arial" charset="0"/>
            </a:endParaRPr>
          </a:p>
          <a:p>
            <a:pPr fontAlgn="auto">
              <a:spcBef>
                <a:spcPts val="0"/>
              </a:spcBef>
              <a:spcAft>
                <a:spcPts val="0"/>
              </a:spcAft>
              <a:buFont typeface="Arial" panose="020B0604020202020204" pitchFamily="34" charset="0"/>
              <a:buNone/>
              <a:defRPr/>
            </a:pPr>
            <a:r>
              <a:rPr lang="el-GR" sz="2800" dirty="0" smtClean="0">
                <a:solidFill>
                  <a:prstClr val="black"/>
                </a:solidFill>
                <a:cs typeface="Arial" charset="0"/>
              </a:rPr>
              <a:t>Τεχνολογικής </a:t>
            </a:r>
            <a:r>
              <a:rPr lang="el-GR" sz="2800" dirty="0">
                <a:solidFill>
                  <a:prstClr val="black"/>
                </a:solidFill>
                <a:cs typeface="Arial" charset="0"/>
              </a:rPr>
              <a:t>Εκπαίδευσης. </a:t>
            </a:r>
            <a:endParaRPr lang="en-US" sz="2800" b="1" dirty="0">
              <a:solidFill>
                <a:prstClr val="black"/>
              </a:solidFill>
              <a:cs typeface="Arial" charset="0"/>
            </a:endParaRPr>
          </a:p>
          <a:p>
            <a:pPr fontAlgn="auto">
              <a:spcAft>
                <a:spcPts val="0"/>
              </a:spcAft>
              <a:buFont typeface="Arial" panose="020B0604020202020204" pitchFamily="34" charset="0"/>
              <a:buNone/>
              <a:defRPr/>
            </a:pPr>
            <a:endParaRPr lang="el-GR" dirty="0"/>
          </a:p>
        </p:txBody>
      </p:sp>
      <p:pic>
        <p:nvPicPr>
          <p:cNvPr id="9" name="Εικόνα 2" descr=" Λογότυπο για Άδειες χρήσης Creative Commons, B Y, S A. ">
            <a:hlinkClick r:id="rId5" tooltip="Μετάβαση στην Άδεια Χρήσης"/>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01812" y="5877228"/>
            <a:ext cx="1690688" cy="591531"/>
          </a:xfrm>
          <a:prstGeom prst="rect">
            <a:avLst/>
          </a:prstGeom>
          <a:noFill/>
          <a:extLst>
            <a:ext uri="{909E8E84-426E-40DD-AFC4-6F175D3DCCD1}">
              <a14:hiddenFill xmlns:a14="http://schemas.microsoft.com/office/drawing/2010/main">
                <a:solidFill>
                  <a:srgbClr val="FFFFFF"/>
                </a:solidFill>
              </a14:hiddenFill>
            </a:ext>
          </a:extLst>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7" tooltip="Μετάβαση σε www.edulll.gr"/>
          </p:cNvPr>
          <p:cNvPicPr>
            <a:picLocks noChangeAspect="1" noChangeArrowheads="1"/>
          </p:cNvPicPr>
          <p:nvPr/>
        </p:nvPicPr>
        <p:blipFill>
          <a:blip r:embed="rId8"/>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7652347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solidFill>
                  <a:schemeClr val="tx1">
                    <a:lumMod val="75000"/>
                    <a:lumOff val="25000"/>
                  </a:schemeClr>
                </a:solidFill>
              </a:rPr>
              <a:t>Παράδειγμα</a:t>
            </a:r>
            <a:endParaRPr lang="el-GR" b="1" dirty="0">
              <a:solidFill>
                <a:schemeClr val="tx1">
                  <a:lumMod val="75000"/>
                  <a:lumOff val="25000"/>
                </a:schemeClr>
              </a:solidFill>
            </a:endParaRPr>
          </a:p>
        </p:txBody>
      </p:sp>
      <p:sp>
        <p:nvSpPr>
          <p:cNvPr id="3" name="Θέση περιεχομένου 1"/>
          <p:cNvSpPr>
            <a:spLocks noGrp="1"/>
          </p:cNvSpPr>
          <p:nvPr>
            <p:ph sz="half" idx="1"/>
          </p:nvPr>
        </p:nvSpPr>
        <p:spPr>
          <a:xfrm>
            <a:off x="395536" y="1340768"/>
            <a:ext cx="5184576" cy="4896544"/>
          </a:xfrm>
        </p:spPr>
        <p:txBody>
          <a:bodyPr>
            <a:noAutofit/>
          </a:bodyPr>
          <a:lstStyle/>
          <a:p>
            <a:pPr marL="342000" lvl="0" indent="-342000">
              <a:spcBef>
                <a:spcPts val="0"/>
              </a:spcBef>
              <a:spcAft>
                <a:spcPts val="300"/>
              </a:spcAft>
              <a:buClr>
                <a:srgbClr val="C00000"/>
              </a:buClr>
              <a:buSzPct val="100000"/>
              <a:buFont typeface="Wingdings 2"/>
              <a:buChar char=""/>
            </a:pPr>
            <a:r>
              <a:rPr lang="el-GR" sz="2200" dirty="0">
                <a:solidFill>
                  <a:prstClr val="black"/>
                </a:solidFill>
              </a:rPr>
              <a:t>Έστω ότι θέλουμε να κάνουμε μία κλάση </a:t>
            </a:r>
            <a:r>
              <a:rPr lang="en-US" sz="2200" i="1" dirty="0" err="1" smtClean="0">
                <a:solidFill>
                  <a:prstClr val="black"/>
                </a:solidFill>
              </a:rPr>
              <a:t>CourseRegistration</a:t>
            </a:r>
            <a:r>
              <a:rPr lang="en-US" sz="2200" dirty="0" smtClean="0">
                <a:solidFill>
                  <a:prstClr val="black"/>
                </a:solidFill>
              </a:rPr>
              <a:t>, </a:t>
            </a:r>
            <a:r>
              <a:rPr lang="el-GR" sz="2200" dirty="0">
                <a:solidFill>
                  <a:prstClr val="black"/>
                </a:solidFill>
              </a:rPr>
              <a:t>που θα αφορά την εγγραφή ενός φοιτητή σε ένα μάθημα. Η κλάση θα έχει μία μέθοδο </a:t>
            </a:r>
            <a:r>
              <a:rPr lang="en-US" sz="2200" i="1" dirty="0">
                <a:solidFill>
                  <a:prstClr val="black"/>
                </a:solidFill>
              </a:rPr>
              <a:t>mark</a:t>
            </a:r>
            <a:r>
              <a:rPr lang="en-US" sz="2200" dirty="0" smtClean="0">
                <a:solidFill>
                  <a:prstClr val="black"/>
                </a:solidFill>
              </a:rPr>
              <a:t>(), </a:t>
            </a:r>
            <a:r>
              <a:rPr lang="el-GR" sz="2200" dirty="0">
                <a:solidFill>
                  <a:prstClr val="black"/>
                </a:solidFill>
              </a:rPr>
              <a:t>που θα</a:t>
            </a:r>
            <a:r>
              <a:rPr lang="en-US" sz="2200" dirty="0">
                <a:solidFill>
                  <a:prstClr val="black"/>
                </a:solidFill>
              </a:rPr>
              <a:t> </a:t>
            </a:r>
            <a:r>
              <a:rPr lang="el-GR" sz="2200" dirty="0">
                <a:solidFill>
                  <a:prstClr val="black"/>
                </a:solidFill>
              </a:rPr>
              <a:t>επιστρέφει τον βαθμό του φοιτητή για την συγκεκριμένη εγγραφή </a:t>
            </a:r>
            <a:r>
              <a:rPr lang="el-GR" sz="2200" dirty="0" smtClean="0">
                <a:solidFill>
                  <a:prstClr val="black"/>
                </a:solidFill>
              </a:rPr>
              <a:t>του</a:t>
            </a:r>
            <a:r>
              <a:rPr lang="en-US" sz="2200" dirty="0" smtClean="0">
                <a:solidFill>
                  <a:prstClr val="black"/>
                </a:solidFill>
              </a:rPr>
              <a:t>,</a:t>
            </a:r>
            <a:r>
              <a:rPr lang="el-GR" sz="2200" dirty="0" smtClean="0">
                <a:solidFill>
                  <a:prstClr val="black"/>
                </a:solidFill>
              </a:rPr>
              <a:t> </a:t>
            </a:r>
            <a:r>
              <a:rPr lang="el-GR" sz="2200" dirty="0">
                <a:solidFill>
                  <a:prstClr val="black"/>
                </a:solidFill>
              </a:rPr>
              <a:t>στο συγκεκριμένο μάθημα</a:t>
            </a:r>
            <a:r>
              <a:rPr lang="en-US" sz="2200" dirty="0" smtClean="0">
                <a:solidFill>
                  <a:prstClr val="black"/>
                </a:solidFill>
              </a:rPr>
              <a:t>.</a:t>
            </a:r>
            <a:endParaRPr lang="el-GR" sz="2200" dirty="0">
              <a:solidFill>
                <a:prstClr val="black"/>
              </a:solidFill>
            </a:endParaRPr>
          </a:p>
          <a:p>
            <a:pPr marL="342000" lvl="0" indent="-342000">
              <a:spcBef>
                <a:spcPts val="0"/>
              </a:spcBef>
              <a:buClr>
                <a:srgbClr val="C00000"/>
              </a:buClr>
              <a:buSzPct val="100000"/>
              <a:buFont typeface="Wingdings 2"/>
              <a:buChar char=""/>
            </a:pPr>
            <a:r>
              <a:rPr lang="el-GR" sz="2200" dirty="0" smtClean="0">
                <a:solidFill>
                  <a:prstClr val="black"/>
                </a:solidFill>
              </a:rPr>
              <a:t>Έστω</a:t>
            </a:r>
            <a:r>
              <a:rPr lang="en-US" sz="2200" dirty="0" smtClean="0">
                <a:solidFill>
                  <a:prstClr val="black"/>
                </a:solidFill>
              </a:rPr>
              <a:t>,</a:t>
            </a:r>
            <a:r>
              <a:rPr lang="el-GR" sz="2200" dirty="0" smtClean="0">
                <a:solidFill>
                  <a:prstClr val="black"/>
                </a:solidFill>
              </a:rPr>
              <a:t> </a:t>
            </a:r>
            <a:r>
              <a:rPr lang="el-GR" sz="2200" dirty="0">
                <a:solidFill>
                  <a:prstClr val="black"/>
                </a:solidFill>
              </a:rPr>
              <a:t>πως ο βαθμός βγαίνει με τον μέσο όρο του φοιτητή στις εργασίες του. Η κλάση </a:t>
            </a:r>
            <a:r>
              <a:rPr lang="en-US" sz="2200" i="1" dirty="0" err="1">
                <a:solidFill>
                  <a:prstClr val="black"/>
                </a:solidFill>
              </a:rPr>
              <a:t>CourseRegistration</a:t>
            </a:r>
            <a:r>
              <a:rPr lang="en-US" sz="2200" dirty="0">
                <a:solidFill>
                  <a:prstClr val="black"/>
                </a:solidFill>
              </a:rPr>
              <a:t> </a:t>
            </a:r>
            <a:r>
              <a:rPr lang="el-GR" sz="2200" dirty="0">
                <a:solidFill>
                  <a:prstClr val="black"/>
                </a:solidFill>
              </a:rPr>
              <a:t>συσχετίζεται με ένα πλήθος εργασίες </a:t>
            </a:r>
            <a:r>
              <a:rPr lang="en-US" sz="2200" dirty="0">
                <a:solidFill>
                  <a:prstClr val="black"/>
                </a:solidFill>
              </a:rPr>
              <a:t>(</a:t>
            </a:r>
            <a:r>
              <a:rPr lang="en-US" sz="2200" i="1" dirty="0">
                <a:solidFill>
                  <a:prstClr val="black"/>
                </a:solidFill>
              </a:rPr>
              <a:t>Assignments</a:t>
            </a:r>
            <a:r>
              <a:rPr lang="en-US" sz="2200" dirty="0">
                <a:solidFill>
                  <a:prstClr val="black"/>
                </a:solidFill>
              </a:rPr>
              <a:t>)</a:t>
            </a:r>
            <a:r>
              <a:rPr lang="el-GR" sz="2200" dirty="0">
                <a:solidFill>
                  <a:prstClr val="black"/>
                </a:solidFill>
              </a:rPr>
              <a:t>. Η κάθε εργασία επιστρέφει τον βαθμό με την κλήση της μεθόδου </a:t>
            </a:r>
            <a:r>
              <a:rPr lang="en-US" sz="2200" i="1" dirty="0" err="1">
                <a:solidFill>
                  <a:prstClr val="black"/>
                </a:solidFill>
              </a:rPr>
              <a:t>getAssignmentMark</a:t>
            </a:r>
            <a:r>
              <a:rPr lang="en-US" sz="2200" dirty="0" smtClean="0">
                <a:solidFill>
                  <a:prstClr val="black"/>
                </a:solidFill>
              </a:rPr>
              <a:t>().</a:t>
            </a:r>
            <a:endParaRPr lang="el-GR" sz="2200" dirty="0">
              <a:solidFill>
                <a:prstClr val="black"/>
              </a:solidFill>
            </a:endParaRPr>
          </a:p>
        </p:txBody>
      </p:sp>
      <p:pic>
        <p:nvPicPr>
          <p:cNvPr id="7" name="Θέση περιεχομένου 2" descr="Εικόνα με την κλάση course registration, η οποία περιέχει την μέθοδο mark, να συσχετίζεται με την κλάση assignment, η οποία περιέχει την μέθοδο get assingment mark."/>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796136" y="2589891"/>
            <a:ext cx="2952328" cy="2207261"/>
          </a:xfrm>
        </p:spPr>
      </p:pic>
      <p:sp>
        <p:nvSpPr>
          <p:cNvPr id="5" name="Θέση υποσέλιδου 1" descr="."/>
          <p:cNvSpPr>
            <a:spLocks noGrp="1"/>
          </p:cNvSpPr>
          <p:nvPr>
            <p:ph type="ftr" sz="quarter" idx="11"/>
          </p:nvPr>
        </p:nvSpPr>
        <p:spPr/>
        <p:txBody>
          <a:bodyPr/>
          <a:lstStyle/>
          <a:p>
            <a:r>
              <a:rPr lang="el-GR" sz="1400" smtClean="0">
                <a:solidFill>
                  <a:schemeClr val="tx1"/>
                </a:solidFill>
              </a:rPr>
              <a:t>Πλαστά Αντικείμενα</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B0948D32-D801-4E59-9F80-E62ABC5B9856}" type="slidenum">
              <a:rPr lang="el-GR" sz="1400" smtClean="0">
                <a:solidFill>
                  <a:schemeClr val="tx1"/>
                </a:solidFill>
              </a:rPr>
              <a:t>10</a:t>
            </a:fld>
            <a:endParaRPr lang="el-GR" sz="1400" dirty="0">
              <a:solidFill>
                <a:schemeClr val="tx1"/>
              </a:solidFill>
            </a:endParaRPr>
          </a:p>
        </p:txBody>
      </p:sp>
    </p:spTree>
    <p:extLst>
      <p:ext uri="{BB962C8B-B14F-4D97-AF65-F5344CB8AC3E}">
        <p14:creationId xmlns:p14="http://schemas.microsoft.com/office/powerpoint/2010/main" val="35617546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schemeClr val="tx1">
                    <a:lumMod val="75000"/>
                    <a:lumOff val="25000"/>
                  </a:schemeClr>
                </a:solidFill>
              </a:rPr>
              <a:t>Υλοποίηση του </a:t>
            </a:r>
            <a:r>
              <a:rPr lang="el-GR" b="1" dirty="0" smtClean="0">
                <a:solidFill>
                  <a:schemeClr val="tx1">
                    <a:lumMod val="75000"/>
                    <a:lumOff val="25000"/>
                  </a:schemeClr>
                </a:solidFill>
              </a:rPr>
              <a:t>παραδείγματος </a:t>
            </a:r>
            <a:br>
              <a:rPr lang="el-GR" b="1" dirty="0" smtClean="0">
                <a:solidFill>
                  <a:schemeClr val="tx1">
                    <a:lumMod val="75000"/>
                    <a:lumOff val="25000"/>
                  </a:schemeClr>
                </a:solidFill>
              </a:rPr>
            </a:br>
            <a:r>
              <a:rPr lang="el-GR" b="1" dirty="0" smtClean="0">
                <a:solidFill>
                  <a:schemeClr val="tx1">
                    <a:lumMod val="75000"/>
                    <a:lumOff val="25000"/>
                  </a:schemeClr>
                </a:solidFill>
              </a:rPr>
              <a:t>(1 από 2)</a:t>
            </a:r>
            <a:endParaRPr lang="el-GR" b="1" dirty="0">
              <a:solidFill>
                <a:schemeClr val="tx1">
                  <a:lumMod val="75000"/>
                  <a:lumOff val="25000"/>
                </a:schemeClr>
              </a:solidFill>
            </a:endParaRPr>
          </a:p>
        </p:txBody>
      </p:sp>
      <p:sp>
        <p:nvSpPr>
          <p:cNvPr id="6" name="Θέση περιεχομένου 1"/>
          <p:cNvSpPr>
            <a:spLocks noGrp="1"/>
          </p:cNvSpPr>
          <p:nvPr>
            <p:ph idx="1"/>
          </p:nvPr>
        </p:nvSpPr>
        <p:spPr/>
        <p:txBody>
          <a:bodyPr>
            <a:normAutofit/>
          </a:bodyPr>
          <a:lstStyle/>
          <a:p>
            <a:pPr marL="342000" lvl="0" indent="-342000">
              <a:spcBef>
                <a:spcPts val="0"/>
              </a:spcBef>
              <a:spcAft>
                <a:spcPts val="1200"/>
              </a:spcAft>
              <a:buClr>
                <a:srgbClr val="C00000"/>
              </a:buClr>
              <a:buSzPct val="100000"/>
              <a:buFont typeface="Wingdings 2"/>
              <a:buChar char=""/>
            </a:pPr>
            <a:r>
              <a:rPr lang="el-GR" sz="2400" dirty="0">
                <a:solidFill>
                  <a:prstClr val="black"/>
                </a:solidFill>
              </a:rPr>
              <a:t>Δημιουργείστε με το </a:t>
            </a:r>
            <a:r>
              <a:rPr lang="en-US" sz="2400" i="1" dirty="0">
                <a:solidFill>
                  <a:prstClr val="black"/>
                </a:solidFill>
              </a:rPr>
              <a:t>Eclipse</a:t>
            </a:r>
            <a:r>
              <a:rPr lang="en-US" sz="2400" dirty="0">
                <a:solidFill>
                  <a:prstClr val="black"/>
                </a:solidFill>
              </a:rPr>
              <a:t> </a:t>
            </a:r>
            <a:r>
              <a:rPr lang="el-GR" sz="2400" dirty="0">
                <a:solidFill>
                  <a:prstClr val="black"/>
                </a:solidFill>
              </a:rPr>
              <a:t>ένα νέο </a:t>
            </a:r>
            <a:r>
              <a:rPr lang="en-US" sz="2400" i="1" dirty="0">
                <a:solidFill>
                  <a:prstClr val="black"/>
                </a:solidFill>
              </a:rPr>
              <a:t>Java</a:t>
            </a:r>
            <a:r>
              <a:rPr lang="en-US" sz="2400" dirty="0">
                <a:solidFill>
                  <a:prstClr val="black"/>
                </a:solidFill>
              </a:rPr>
              <a:t> </a:t>
            </a:r>
            <a:r>
              <a:rPr lang="el-GR" sz="2400" dirty="0">
                <a:solidFill>
                  <a:prstClr val="black"/>
                </a:solidFill>
              </a:rPr>
              <a:t>με την επιλογή </a:t>
            </a:r>
            <a:r>
              <a:rPr lang="en-US" sz="2400" i="1" dirty="0" err="1">
                <a:solidFill>
                  <a:prstClr val="black"/>
                </a:solidFill>
              </a:rPr>
              <a:t>File</a:t>
            </a:r>
            <a:r>
              <a:rPr lang="en-US" sz="2400" dirty="0" err="1">
                <a:solidFill>
                  <a:prstClr val="black"/>
                </a:solidFill>
                <a:sym typeface="Wingdings" pitchFamily="2" charset="2"/>
              </a:rPr>
              <a:t></a:t>
            </a:r>
            <a:r>
              <a:rPr lang="en-US" sz="2400" i="1" dirty="0" err="1">
                <a:solidFill>
                  <a:prstClr val="black"/>
                </a:solidFill>
                <a:sym typeface="Wingdings" pitchFamily="2" charset="2"/>
              </a:rPr>
              <a:t>New</a:t>
            </a:r>
            <a:r>
              <a:rPr lang="en-US" sz="2400" dirty="0" err="1">
                <a:solidFill>
                  <a:prstClr val="black"/>
                </a:solidFill>
                <a:sym typeface="Wingdings" pitchFamily="2" charset="2"/>
              </a:rPr>
              <a:t></a:t>
            </a:r>
            <a:r>
              <a:rPr lang="en-US" sz="2400" i="1" dirty="0" err="1">
                <a:solidFill>
                  <a:prstClr val="black"/>
                </a:solidFill>
                <a:sym typeface="Wingdings" pitchFamily="2" charset="2"/>
              </a:rPr>
              <a:t>Java</a:t>
            </a:r>
            <a:r>
              <a:rPr lang="en-US" sz="2400" i="1" dirty="0">
                <a:solidFill>
                  <a:prstClr val="black"/>
                </a:solidFill>
                <a:sym typeface="Wingdings" pitchFamily="2" charset="2"/>
              </a:rPr>
              <a:t> Project</a:t>
            </a:r>
            <a:r>
              <a:rPr lang="en-US" sz="2400" dirty="0">
                <a:solidFill>
                  <a:prstClr val="black"/>
                </a:solidFill>
                <a:sym typeface="Wingdings" pitchFamily="2" charset="2"/>
              </a:rPr>
              <a:t>.</a:t>
            </a:r>
          </a:p>
          <a:p>
            <a:pPr marL="342000" lvl="0" indent="-342000">
              <a:spcBef>
                <a:spcPts val="0"/>
              </a:spcBef>
              <a:spcAft>
                <a:spcPts val="1200"/>
              </a:spcAft>
              <a:buClr>
                <a:srgbClr val="C00000"/>
              </a:buClr>
              <a:buSzPct val="100000"/>
              <a:buFont typeface="Wingdings 2"/>
              <a:buChar char=""/>
            </a:pPr>
            <a:r>
              <a:rPr lang="el-GR" sz="2400" dirty="0">
                <a:solidFill>
                  <a:prstClr val="black"/>
                </a:solidFill>
                <a:sym typeface="Wingdings" pitchFamily="2" charset="2"/>
              </a:rPr>
              <a:t>Στο πρώτο βήμα του οδηγού (</a:t>
            </a:r>
            <a:r>
              <a:rPr lang="en-US" sz="2400" i="1" dirty="0">
                <a:solidFill>
                  <a:prstClr val="black"/>
                </a:solidFill>
                <a:sym typeface="Wingdings" pitchFamily="2" charset="2"/>
              </a:rPr>
              <a:t>Create a Java Project</a:t>
            </a:r>
            <a:r>
              <a:rPr lang="en-US" sz="2400" dirty="0">
                <a:solidFill>
                  <a:prstClr val="black"/>
                </a:solidFill>
                <a:sym typeface="Wingdings" pitchFamily="2" charset="2"/>
              </a:rPr>
              <a:t>) </a:t>
            </a:r>
            <a:r>
              <a:rPr lang="el-GR" sz="2400" dirty="0">
                <a:solidFill>
                  <a:prstClr val="black"/>
                </a:solidFill>
                <a:sym typeface="Wingdings" pitchFamily="2" charset="2"/>
              </a:rPr>
              <a:t>δώστε ως </a:t>
            </a:r>
            <a:r>
              <a:rPr lang="en-US" sz="2400" dirty="0">
                <a:solidFill>
                  <a:prstClr val="black"/>
                </a:solidFill>
                <a:sym typeface="Wingdings" pitchFamily="2" charset="2"/>
              </a:rPr>
              <a:t>‘</a:t>
            </a:r>
            <a:r>
              <a:rPr lang="en-US" sz="2400" i="1" dirty="0">
                <a:solidFill>
                  <a:prstClr val="black"/>
                </a:solidFill>
                <a:sym typeface="Wingdings" pitchFamily="2" charset="2"/>
              </a:rPr>
              <a:t>Project Name</a:t>
            </a:r>
            <a:r>
              <a:rPr lang="el-GR" sz="2400" dirty="0">
                <a:solidFill>
                  <a:prstClr val="black"/>
                </a:solidFill>
                <a:sym typeface="Wingdings" pitchFamily="2" charset="2"/>
              </a:rPr>
              <a:t>’ τ</a:t>
            </a:r>
            <a:r>
              <a:rPr lang="el-GR" sz="2400" dirty="0">
                <a:solidFill>
                  <a:prstClr val="black"/>
                </a:solidFill>
              </a:rPr>
              <a:t>ο όνομα </a:t>
            </a:r>
            <a:r>
              <a:rPr lang="en-US" sz="2400" i="1" dirty="0" err="1">
                <a:solidFill>
                  <a:prstClr val="black"/>
                </a:solidFill>
              </a:rPr>
              <a:t>CourseRegistrationExample</a:t>
            </a:r>
            <a:r>
              <a:rPr lang="en-US" sz="2400" dirty="0">
                <a:solidFill>
                  <a:prstClr val="black"/>
                </a:solidFill>
              </a:rPr>
              <a:t>.</a:t>
            </a:r>
            <a:endParaRPr lang="el-GR" sz="2400" dirty="0">
              <a:solidFill>
                <a:prstClr val="black"/>
              </a:solidFill>
            </a:endParaRPr>
          </a:p>
          <a:p>
            <a:pPr marL="342000" lvl="0" indent="-342000">
              <a:spcBef>
                <a:spcPts val="0"/>
              </a:spcBef>
              <a:spcAft>
                <a:spcPts val="1200"/>
              </a:spcAft>
              <a:buClr>
                <a:srgbClr val="C00000"/>
              </a:buClr>
              <a:buSzPct val="100000"/>
              <a:buFont typeface="Wingdings 2"/>
              <a:buChar char=""/>
            </a:pPr>
            <a:r>
              <a:rPr lang="el-GR" sz="2400" dirty="0">
                <a:solidFill>
                  <a:prstClr val="black"/>
                </a:solidFill>
              </a:rPr>
              <a:t>Πατήστε </a:t>
            </a:r>
            <a:r>
              <a:rPr lang="en-US" sz="2400" dirty="0">
                <a:solidFill>
                  <a:prstClr val="black"/>
                </a:solidFill>
              </a:rPr>
              <a:t>‘</a:t>
            </a:r>
            <a:r>
              <a:rPr lang="en-US" sz="2400" i="1" dirty="0">
                <a:solidFill>
                  <a:prstClr val="black"/>
                </a:solidFill>
              </a:rPr>
              <a:t>Next</a:t>
            </a:r>
            <a:r>
              <a:rPr lang="en-US" sz="2400" dirty="0" smtClean="0">
                <a:solidFill>
                  <a:prstClr val="black"/>
                </a:solidFill>
              </a:rPr>
              <a:t>’</a:t>
            </a:r>
            <a:r>
              <a:rPr lang="el-GR" sz="2400" dirty="0" smtClean="0">
                <a:solidFill>
                  <a:prstClr val="black"/>
                </a:solidFill>
              </a:rPr>
              <a:t>.</a:t>
            </a:r>
            <a:endParaRPr lang="en-US" sz="2400" dirty="0">
              <a:solidFill>
                <a:prstClr val="black"/>
              </a:solidFill>
            </a:endParaRPr>
          </a:p>
          <a:p>
            <a:pPr marL="342000" lvl="0" indent="-342000">
              <a:spcBef>
                <a:spcPts val="0"/>
              </a:spcBef>
              <a:spcAft>
                <a:spcPts val="1200"/>
              </a:spcAft>
              <a:buClr>
                <a:srgbClr val="C00000"/>
              </a:buClr>
              <a:buSzPct val="100000"/>
              <a:buFont typeface="Wingdings 2"/>
              <a:buChar char=""/>
            </a:pPr>
            <a:r>
              <a:rPr lang="el-GR" sz="2400" dirty="0">
                <a:solidFill>
                  <a:prstClr val="black"/>
                </a:solidFill>
              </a:rPr>
              <a:t>Στο δεύτερο βήμα του οδηγού κάνετε κλικ στην καρτέλα </a:t>
            </a:r>
            <a:r>
              <a:rPr lang="en-US" sz="2400" dirty="0">
                <a:solidFill>
                  <a:prstClr val="black"/>
                </a:solidFill>
              </a:rPr>
              <a:t>‘</a:t>
            </a:r>
            <a:r>
              <a:rPr lang="en-US" sz="2400" i="1" dirty="0">
                <a:solidFill>
                  <a:prstClr val="black"/>
                </a:solidFill>
              </a:rPr>
              <a:t>Libraries</a:t>
            </a:r>
            <a:r>
              <a:rPr lang="en-US" sz="2400" dirty="0">
                <a:solidFill>
                  <a:prstClr val="black"/>
                </a:solidFill>
              </a:rPr>
              <a:t>’.</a:t>
            </a:r>
          </a:p>
          <a:p>
            <a:pPr marL="342000" lvl="0" indent="-342000">
              <a:spcBef>
                <a:spcPts val="0"/>
              </a:spcBef>
              <a:buClr>
                <a:srgbClr val="C00000"/>
              </a:buClr>
              <a:buSzPct val="100000"/>
              <a:buFont typeface="Wingdings 2"/>
              <a:buChar char=""/>
            </a:pPr>
            <a:r>
              <a:rPr lang="el-GR" sz="2400" dirty="0">
                <a:solidFill>
                  <a:prstClr val="black"/>
                </a:solidFill>
              </a:rPr>
              <a:t>Κάνετε κλικ στο πλήκτρο ‘</a:t>
            </a:r>
            <a:r>
              <a:rPr lang="en-US" sz="2400" i="1" dirty="0">
                <a:solidFill>
                  <a:prstClr val="black"/>
                </a:solidFill>
              </a:rPr>
              <a:t>Add Library</a:t>
            </a:r>
            <a:r>
              <a:rPr lang="en-US" sz="2400" dirty="0">
                <a:solidFill>
                  <a:prstClr val="black"/>
                </a:solidFill>
              </a:rPr>
              <a:t>…’ </a:t>
            </a:r>
            <a:r>
              <a:rPr lang="el-GR" sz="2400" dirty="0">
                <a:solidFill>
                  <a:prstClr val="black"/>
                </a:solidFill>
              </a:rPr>
              <a:t>για να προσθέσετε τη βιβλιοθήκη</a:t>
            </a:r>
            <a:r>
              <a:rPr lang="el-GR" sz="2400" i="1" dirty="0">
                <a:solidFill>
                  <a:prstClr val="black"/>
                </a:solidFill>
              </a:rPr>
              <a:t> </a:t>
            </a:r>
            <a:r>
              <a:rPr lang="en-US" sz="2400" i="1" dirty="0" err="1">
                <a:solidFill>
                  <a:prstClr val="black"/>
                </a:solidFill>
              </a:rPr>
              <a:t>JUnit</a:t>
            </a:r>
            <a:r>
              <a:rPr lang="en-US" sz="2400" i="1" dirty="0">
                <a:solidFill>
                  <a:prstClr val="black"/>
                </a:solidFill>
              </a:rPr>
              <a:t> </a:t>
            </a:r>
            <a:r>
              <a:rPr lang="en-US" sz="2400" dirty="0" smtClean="0">
                <a:solidFill>
                  <a:prstClr val="black"/>
                </a:solidFill>
              </a:rPr>
              <a:t>4</a:t>
            </a:r>
            <a:r>
              <a:rPr lang="el-GR" sz="2400" dirty="0" smtClean="0">
                <a:solidFill>
                  <a:prstClr val="black"/>
                </a:solidFill>
              </a:rPr>
              <a:t>,</a:t>
            </a:r>
            <a:r>
              <a:rPr lang="en-US" sz="2400" dirty="0" smtClean="0">
                <a:solidFill>
                  <a:prstClr val="black"/>
                </a:solidFill>
              </a:rPr>
              <a:t> </a:t>
            </a:r>
            <a:r>
              <a:rPr lang="el-GR" sz="2400" dirty="0">
                <a:solidFill>
                  <a:prstClr val="black"/>
                </a:solidFill>
              </a:rPr>
              <a:t>όπως κάνουμε συνήθως με όλα τα παραδείγματα</a:t>
            </a:r>
            <a:r>
              <a:rPr lang="el-GR" sz="2400" dirty="0" smtClean="0">
                <a:solidFill>
                  <a:prstClr val="black"/>
                </a:solidFill>
              </a:rPr>
              <a:t>.</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Πλαστά Αντικείμενα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B0948D32-D801-4E59-9F80-E62ABC5B9856}" type="slidenum">
              <a:rPr lang="el-GR" sz="1400" smtClean="0">
                <a:solidFill>
                  <a:schemeClr val="tx1"/>
                </a:solidFill>
              </a:rPr>
              <a:t>11</a:t>
            </a:fld>
            <a:endParaRPr lang="el-GR" sz="1400" dirty="0">
              <a:solidFill>
                <a:schemeClr val="tx1"/>
              </a:solidFill>
            </a:endParaRPr>
          </a:p>
        </p:txBody>
      </p:sp>
    </p:spTree>
    <p:extLst>
      <p:ext uri="{BB962C8B-B14F-4D97-AF65-F5344CB8AC3E}">
        <p14:creationId xmlns:p14="http://schemas.microsoft.com/office/powerpoint/2010/main" val="9378958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schemeClr val="tx1">
                    <a:lumMod val="75000"/>
                    <a:lumOff val="25000"/>
                  </a:schemeClr>
                </a:solidFill>
              </a:rPr>
              <a:t>Υλοποίηση του παραδείγματος </a:t>
            </a:r>
            <a:br>
              <a:rPr lang="el-GR" b="1" dirty="0">
                <a:solidFill>
                  <a:schemeClr val="tx1">
                    <a:lumMod val="75000"/>
                    <a:lumOff val="25000"/>
                  </a:schemeClr>
                </a:solidFill>
              </a:rPr>
            </a:br>
            <a:r>
              <a:rPr lang="el-GR" b="1" dirty="0" smtClean="0">
                <a:solidFill>
                  <a:schemeClr val="tx1">
                    <a:lumMod val="75000"/>
                    <a:lumOff val="25000"/>
                  </a:schemeClr>
                </a:solidFill>
              </a:rPr>
              <a:t>(</a:t>
            </a:r>
            <a:r>
              <a:rPr lang="en-US" b="1" dirty="0" smtClean="0">
                <a:solidFill>
                  <a:schemeClr val="tx1">
                    <a:lumMod val="75000"/>
                    <a:lumOff val="25000"/>
                  </a:schemeClr>
                </a:solidFill>
              </a:rPr>
              <a:t>2</a:t>
            </a:r>
            <a:r>
              <a:rPr lang="el-GR" b="1" dirty="0" smtClean="0">
                <a:solidFill>
                  <a:schemeClr val="tx1">
                    <a:lumMod val="75000"/>
                    <a:lumOff val="25000"/>
                  </a:schemeClr>
                </a:solidFill>
              </a:rPr>
              <a:t> </a:t>
            </a:r>
            <a:r>
              <a:rPr lang="el-GR" b="1" dirty="0">
                <a:solidFill>
                  <a:schemeClr val="tx1">
                    <a:lumMod val="75000"/>
                    <a:lumOff val="25000"/>
                  </a:schemeClr>
                </a:solidFill>
              </a:rPr>
              <a:t>από 2)</a:t>
            </a:r>
            <a:endParaRPr lang="el-GR" dirty="0"/>
          </a:p>
        </p:txBody>
      </p:sp>
      <p:sp>
        <p:nvSpPr>
          <p:cNvPr id="3" name="Θέση περιεχομένου 1"/>
          <p:cNvSpPr>
            <a:spLocks noGrp="1"/>
          </p:cNvSpPr>
          <p:nvPr>
            <p:ph sz="half" idx="1"/>
          </p:nvPr>
        </p:nvSpPr>
        <p:spPr/>
        <p:txBody>
          <a:bodyPr/>
          <a:lstStyle/>
          <a:p>
            <a:pPr marL="342000" lvl="0" indent="-342000">
              <a:spcBef>
                <a:spcPts val="0"/>
              </a:spcBef>
              <a:spcAft>
                <a:spcPts val="1800"/>
              </a:spcAft>
              <a:buClr>
                <a:srgbClr val="C00000"/>
              </a:buClr>
              <a:buSzPct val="100000"/>
              <a:buFont typeface="Wingdings 2"/>
              <a:buChar char=""/>
            </a:pPr>
            <a:r>
              <a:rPr lang="el-GR" sz="2000" dirty="0" smtClean="0">
                <a:solidFill>
                  <a:prstClr val="black"/>
                </a:solidFill>
              </a:rPr>
              <a:t>Κάνετε </a:t>
            </a:r>
            <a:r>
              <a:rPr lang="el-GR" sz="2000" dirty="0">
                <a:solidFill>
                  <a:prstClr val="black"/>
                </a:solidFill>
              </a:rPr>
              <a:t>κλικ στο πλήκτρο ‘</a:t>
            </a:r>
            <a:r>
              <a:rPr lang="en-US" sz="2000" i="1" dirty="0">
                <a:solidFill>
                  <a:prstClr val="black"/>
                </a:solidFill>
              </a:rPr>
              <a:t>Add External Jars</a:t>
            </a:r>
            <a:r>
              <a:rPr lang="en-US" sz="2000" dirty="0">
                <a:solidFill>
                  <a:prstClr val="black"/>
                </a:solidFill>
              </a:rPr>
              <a:t>…</a:t>
            </a:r>
            <a:r>
              <a:rPr lang="el-GR" sz="2000" dirty="0">
                <a:solidFill>
                  <a:prstClr val="black"/>
                </a:solidFill>
              </a:rPr>
              <a:t>’. Από το πλαίσιο διαλόγου επιλογής </a:t>
            </a:r>
            <a:r>
              <a:rPr lang="en-US" sz="2000" i="1" dirty="0">
                <a:solidFill>
                  <a:prstClr val="black"/>
                </a:solidFill>
              </a:rPr>
              <a:t>JAR</a:t>
            </a:r>
            <a:r>
              <a:rPr lang="en-US" sz="2000" dirty="0">
                <a:solidFill>
                  <a:prstClr val="black"/>
                </a:solidFill>
              </a:rPr>
              <a:t> </a:t>
            </a:r>
            <a:r>
              <a:rPr lang="el-GR" sz="2000" dirty="0">
                <a:solidFill>
                  <a:prstClr val="black"/>
                </a:solidFill>
              </a:rPr>
              <a:t>που θα </a:t>
            </a:r>
            <a:r>
              <a:rPr lang="el-GR" sz="2000" dirty="0" smtClean="0">
                <a:solidFill>
                  <a:prstClr val="black"/>
                </a:solidFill>
              </a:rPr>
              <a:t>ανοίξει, </a:t>
            </a:r>
            <a:r>
              <a:rPr lang="el-GR" sz="2000" dirty="0">
                <a:solidFill>
                  <a:prstClr val="black"/>
                </a:solidFill>
              </a:rPr>
              <a:t>μεταβείτε στον φάκελο που τοποθετήσατε το</a:t>
            </a:r>
            <a:r>
              <a:rPr lang="en-US" sz="2000" dirty="0">
                <a:solidFill>
                  <a:prstClr val="black"/>
                </a:solidFill>
              </a:rPr>
              <a:t> </a:t>
            </a:r>
            <a:r>
              <a:rPr lang="en-US" sz="2000" i="1" dirty="0">
                <a:solidFill>
                  <a:prstClr val="black"/>
                </a:solidFill>
              </a:rPr>
              <a:t>JAR</a:t>
            </a:r>
            <a:r>
              <a:rPr lang="en-US" sz="2000" dirty="0">
                <a:solidFill>
                  <a:prstClr val="black"/>
                </a:solidFill>
              </a:rPr>
              <a:t> </a:t>
            </a:r>
            <a:r>
              <a:rPr lang="el-GR" sz="2000" dirty="0">
                <a:solidFill>
                  <a:prstClr val="black"/>
                </a:solidFill>
              </a:rPr>
              <a:t>του </a:t>
            </a:r>
            <a:r>
              <a:rPr lang="en-US" sz="2000" i="1" dirty="0" err="1">
                <a:solidFill>
                  <a:prstClr val="black"/>
                </a:solidFill>
              </a:rPr>
              <a:t>mockito</a:t>
            </a:r>
            <a:r>
              <a:rPr lang="en-US" sz="2000" dirty="0">
                <a:solidFill>
                  <a:prstClr val="black"/>
                </a:solidFill>
              </a:rPr>
              <a:t> (</a:t>
            </a:r>
            <a:r>
              <a:rPr lang="el-GR" sz="2000" dirty="0">
                <a:solidFill>
                  <a:prstClr val="black"/>
                </a:solidFill>
              </a:rPr>
              <a:t>π.χ. το αρχείο </a:t>
            </a:r>
            <a:r>
              <a:rPr lang="en-GB" sz="2000" i="1" dirty="0">
                <a:solidFill>
                  <a:prstClr val="black"/>
                </a:solidFill>
              </a:rPr>
              <a:t>mockito-all-1.9.5.jar</a:t>
            </a:r>
            <a:r>
              <a:rPr lang="en-US" sz="2000" dirty="0">
                <a:solidFill>
                  <a:prstClr val="black"/>
                </a:solidFill>
              </a:rPr>
              <a:t>) </a:t>
            </a:r>
            <a:r>
              <a:rPr lang="el-GR" sz="2000" dirty="0">
                <a:solidFill>
                  <a:prstClr val="black"/>
                </a:solidFill>
              </a:rPr>
              <a:t>και επιλέξτε το</a:t>
            </a:r>
            <a:r>
              <a:rPr lang="el-GR" sz="2000" dirty="0" smtClean="0">
                <a:solidFill>
                  <a:prstClr val="black"/>
                </a:solidFill>
              </a:rPr>
              <a:t>.</a:t>
            </a:r>
            <a:endParaRPr lang="en-US" sz="2000" dirty="0">
              <a:solidFill>
                <a:prstClr val="black"/>
              </a:solidFill>
            </a:endParaRPr>
          </a:p>
          <a:p>
            <a:pPr marL="342000" lvl="0" indent="-342000">
              <a:spcBef>
                <a:spcPts val="0"/>
              </a:spcBef>
              <a:buClr>
                <a:srgbClr val="C00000"/>
              </a:buClr>
              <a:buSzPct val="100000"/>
              <a:buFont typeface="Wingdings 2"/>
              <a:buChar char=""/>
            </a:pPr>
            <a:r>
              <a:rPr lang="el-GR" sz="2000" dirty="0">
                <a:solidFill>
                  <a:prstClr val="black"/>
                </a:solidFill>
              </a:rPr>
              <a:t>Αφού βεβαιωθείτε πως συμπεριλάβατε στο </a:t>
            </a:r>
            <a:r>
              <a:rPr lang="en-US" sz="2000" i="1" dirty="0">
                <a:solidFill>
                  <a:prstClr val="black"/>
                </a:solidFill>
              </a:rPr>
              <a:t>project</a:t>
            </a:r>
            <a:r>
              <a:rPr lang="en-US" sz="2000" dirty="0">
                <a:solidFill>
                  <a:prstClr val="black"/>
                </a:solidFill>
              </a:rPr>
              <a:t> </a:t>
            </a:r>
            <a:r>
              <a:rPr lang="el-GR" sz="2000" dirty="0">
                <a:solidFill>
                  <a:prstClr val="black"/>
                </a:solidFill>
              </a:rPr>
              <a:t>και την βιβλιοθήκη του </a:t>
            </a:r>
            <a:r>
              <a:rPr lang="en-US" sz="2000" i="1" dirty="0" err="1">
                <a:solidFill>
                  <a:prstClr val="black"/>
                </a:solidFill>
              </a:rPr>
              <a:t>JUnit</a:t>
            </a:r>
            <a:r>
              <a:rPr lang="en-US" sz="2000" dirty="0">
                <a:solidFill>
                  <a:prstClr val="black"/>
                </a:solidFill>
              </a:rPr>
              <a:t> 4, </a:t>
            </a:r>
            <a:r>
              <a:rPr lang="el-GR" sz="2000" dirty="0">
                <a:solidFill>
                  <a:prstClr val="black"/>
                </a:solidFill>
              </a:rPr>
              <a:t>και το </a:t>
            </a:r>
            <a:r>
              <a:rPr lang="en-US" sz="2000" i="1" dirty="0" err="1">
                <a:solidFill>
                  <a:prstClr val="black"/>
                </a:solidFill>
              </a:rPr>
              <a:t>mockito</a:t>
            </a:r>
            <a:r>
              <a:rPr lang="en-US" sz="2000" i="1" dirty="0">
                <a:solidFill>
                  <a:prstClr val="black"/>
                </a:solidFill>
              </a:rPr>
              <a:t> JAR</a:t>
            </a:r>
            <a:r>
              <a:rPr lang="el-GR" sz="2000" i="1" dirty="0">
                <a:solidFill>
                  <a:prstClr val="black"/>
                </a:solidFill>
              </a:rPr>
              <a:t> </a:t>
            </a:r>
            <a:r>
              <a:rPr lang="el-GR" sz="2000" dirty="0">
                <a:solidFill>
                  <a:prstClr val="black"/>
                </a:solidFill>
              </a:rPr>
              <a:t>(βλέπε εικόνα), πατήστε το πλήκτρο </a:t>
            </a:r>
            <a:r>
              <a:rPr lang="en-US" sz="2000" i="1" dirty="0">
                <a:solidFill>
                  <a:prstClr val="black"/>
                </a:solidFill>
              </a:rPr>
              <a:t>Finish</a:t>
            </a:r>
            <a:r>
              <a:rPr lang="en-US" sz="2000" dirty="0">
                <a:solidFill>
                  <a:prstClr val="black"/>
                </a:solidFill>
              </a:rPr>
              <a:t> </a:t>
            </a:r>
            <a:r>
              <a:rPr lang="el-GR" sz="2000" dirty="0">
                <a:solidFill>
                  <a:prstClr val="black"/>
                </a:solidFill>
              </a:rPr>
              <a:t>για την δημιουργία του </a:t>
            </a:r>
            <a:r>
              <a:rPr lang="en-US" sz="2000" i="1" dirty="0">
                <a:solidFill>
                  <a:prstClr val="black"/>
                </a:solidFill>
              </a:rPr>
              <a:t>project</a:t>
            </a:r>
            <a:r>
              <a:rPr lang="en-US" sz="2000" dirty="0" smtClean="0">
                <a:solidFill>
                  <a:prstClr val="black"/>
                </a:solidFill>
              </a:rPr>
              <a:t>.</a:t>
            </a:r>
            <a:endParaRPr lang="en-US" sz="2000" dirty="0">
              <a:solidFill>
                <a:prstClr val="black"/>
              </a:solidFill>
            </a:endParaRPr>
          </a:p>
        </p:txBody>
      </p:sp>
      <p:pic>
        <p:nvPicPr>
          <p:cNvPr id="7" name="Θέση περιεχομένου 2" descr="Εικόνα της επιφάνειας της οθόνης με την διαδικασια δημιουργίας του project."/>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902867" y="1600200"/>
            <a:ext cx="3529266" cy="4525963"/>
          </a:xfrm>
        </p:spPr>
      </p:pic>
      <p:sp>
        <p:nvSpPr>
          <p:cNvPr id="5" name="Θέση υποσέλιδου 1" descr="."/>
          <p:cNvSpPr>
            <a:spLocks noGrp="1"/>
          </p:cNvSpPr>
          <p:nvPr>
            <p:ph type="ftr" sz="quarter" idx="11"/>
          </p:nvPr>
        </p:nvSpPr>
        <p:spPr/>
        <p:txBody>
          <a:bodyPr/>
          <a:lstStyle/>
          <a:p>
            <a:r>
              <a:rPr lang="el-GR" sz="1400" smtClean="0">
                <a:solidFill>
                  <a:schemeClr val="tx1"/>
                </a:solidFill>
              </a:rPr>
              <a:t>Πλαστά Αντικείμενα</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B0948D32-D801-4E59-9F80-E62ABC5B9856}" type="slidenum">
              <a:rPr lang="el-GR" sz="1400" smtClean="0">
                <a:solidFill>
                  <a:schemeClr val="tx1"/>
                </a:solidFill>
              </a:rPr>
              <a:t>12</a:t>
            </a:fld>
            <a:endParaRPr lang="el-GR" sz="1400" dirty="0">
              <a:solidFill>
                <a:schemeClr val="tx1"/>
              </a:solidFill>
            </a:endParaRPr>
          </a:p>
        </p:txBody>
      </p:sp>
    </p:spTree>
    <p:extLst>
      <p:ext uri="{BB962C8B-B14F-4D97-AF65-F5344CB8AC3E}">
        <p14:creationId xmlns:p14="http://schemas.microsoft.com/office/powerpoint/2010/main" val="16710114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schemeClr val="tx1">
                    <a:lumMod val="75000"/>
                    <a:lumOff val="25000"/>
                  </a:schemeClr>
                </a:solidFill>
              </a:rPr>
              <a:t>Δημιουργία της διασύνδεσης </a:t>
            </a:r>
            <a:r>
              <a:rPr lang="en-US" b="1" i="1" dirty="0" err="1">
                <a:solidFill>
                  <a:schemeClr val="tx1">
                    <a:lumMod val="75000"/>
                    <a:lumOff val="25000"/>
                  </a:schemeClr>
                </a:solidFill>
              </a:rPr>
              <a:t>IAssignment</a:t>
            </a:r>
            <a:endParaRPr lang="el-GR" b="1" i="1" dirty="0">
              <a:solidFill>
                <a:schemeClr val="tx1">
                  <a:lumMod val="75000"/>
                  <a:lumOff val="25000"/>
                </a:schemeClr>
              </a:solidFill>
            </a:endParaRPr>
          </a:p>
        </p:txBody>
      </p:sp>
      <p:sp>
        <p:nvSpPr>
          <p:cNvPr id="6" name="Θέση περιεχομένου 1"/>
          <p:cNvSpPr>
            <a:spLocks noGrp="1"/>
          </p:cNvSpPr>
          <p:nvPr>
            <p:ph sz="half" idx="1"/>
          </p:nvPr>
        </p:nvSpPr>
        <p:spPr/>
        <p:txBody>
          <a:bodyPr>
            <a:normAutofit fontScale="92500"/>
          </a:bodyPr>
          <a:lstStyle/>
          <a:p>
            <a:pPr marL="342000" lvl="0" indent="-342000">
              <a:spcBef>
                <a:spcPts val="0"/>
              </a:spcBef>
              <a:spcAft>
                <a:spcPts val="1200"/>
              </a:spcAft>
              <a:buClr>
                <a:srgbClr val="C00000"/>
              </a:buClr>
              <a:buSzPct val="100000"/>
              <a:buFont typeface="Wingdings 2"/>
              <a:buChar char=""/>
            </a:pPr>
            <a:r>
              <a:rPr lang="el-GR" sz="2200" dirty="0">
                <a:solidFill>
                  <a:prstClr val="black"/>
                </a:solidFill>
              </a:rPr>
              <a:t>Κάνουμε κλικ στο πλήκτρο </a:t>
            </a:r>
            <a:r>
              <a:rPr lang="en-US" sz="2200" i="1" dirty="0" err="1">
                <a:solidFill>
                  <a:prstClr val="black"/>
                </a:solidFill>
              </a:rPr>
              <a:t>File</a:t>
            </a:r>
            <a:r>
              <a:rPr lang="en-US" sz="2200" dirty="0" err="1">
                <a:solidFill>
                  <a:prstClr val="black"/>
                </a:solidFill>
                <a:sym typeface="Wingdings" pitchFamily="2" charset="2"/>
              </a:rPr>
              <a:t></a:t>
            </a:r>
            <a:r>
              <a:rPr lang="en-US" sz="2200" i="1" dirty="0" err="1">
                <a:solidFill>
                  <a:prstClr val="black"/>
                </a:solidFill>
                <a:sym typeface="Wingdings" pitchFamily="2" charset="2"/>
              </a:rPr>
              <a:t>New</a:t>
            </a:r>
            <a:r>
              <a:rPr lang="en-US" sz="2200" dirty="0" err="1">
                <a:solidFill>
                  <a:prstClr val="black"/>
                </a:solidFill>
                <a:sym typeface="Wingdings" pitchFamily="2" charset="2"/>
              </a:rPr>
              <a:t></a:t>
            </a:r>
            <a:r>
              <a:rPr lang="en-US" sz="2200" i="1" dirty="0" err="1">
                <a:solidFill>
                  <a:prstClr val="black"/>
                </a:solidFill>
                <a:sym typeface="Wingdings" pitchFamily="2" charset="2"/>
              </a:rPr>
              <a:t>Interface</a:t>
            </a:r>
            <a:r>
              <a:rPr lang="en-US" sz="2200" i="1" dirty="0">
                <a:solidFill>
                  <a:prstClr val="black"/>
                </a:solidFill>
                <a:sym typeface="Wingdings" pitchFamily="2" charset="2"/>
              </a:rPr>
              <a:t> </a:t>
            </a:r>
            <a:r>
              <a:rPr lang="el-GR" sz="2200" dirty="0">
                <a:solidFill>
                  <a:prstClr val="black"/>
                </a:solidFill>
                <a:sym typeface="Wingdings" pitchFamily="2" charset="2"/>
              </a:rPr>
              <a:t>για να δημιουργήσουμε μία νέα διασύνδεση </a:t>
            </a:r>
            <a:r>
              <a:rPr lang="en-US" sz="2200" dirty="0" err="1">
                <a:solidFill>
                  <a:prstClr val="black"/>
                </a:solidFill>
                <a:sym typeface="Wingdings" pitchFamily="2" charset="2"/>
              </a:rPr>
              <a:t>IAssignment</a:t>
            </a:r>
            <a:r>
              <a:rPr lang="en-US" sz="2200" dirty="0">
                <a:solidFill>
                  <a:prstClr val="black"/>
                </a:solidFill>
                <a:sym typeface="Wingdings" pitchFamily="2" charset="2"/>
              </a:rPr>
              <a:t>.</a:t>
            </a:r>
            <a:endParaRPr lang="el-GR" sz="2200" dirty="0">
              <a:solidFill>
                <a:prstClr val="black"/>
              </a:solidFill>
              <a:sym typeface="Wingdings" pitchFamily="2" charset="2"/>
            </a:endParaRPr>
          </a:p>
          <a:p>
            <a:pPr marL="342000" lvl="0" indent="-342000">
              <a:spcBef>
                <a:spcPts val="0"/>
              </a:spcBef>
              <a:spcAft>
                <a:spcPts val="1200"/>
              </a:spcAft>
              <a:buClr>
                <a:srgbClr val="C00000"/>
              </a:buClr>
              <a:buSzPct val="100000"/>
              <a:buFont typeface="Wingdings 2"/>
              <a:buChar char=""/>
            </a:pPr>
            <a:r>
              <a:rPr lang="el-GR" sz="2200" dirty="0">
                <a:solidFill>
                  <a:prstClr val="black"/>
                </a:solidFill>
                <a:sym typeface="Wingdings" pitchFamily="2" charset="2"/>
              </a:rPr>
              <a:t>Η διασύνδεση θα χρησιμοποιηθεί αντί της κλάσης</a:t>
            </a:r>
            <a:r>
              <a:rPr lang="en-US" sz="2200" dirty="0">
                <a:solidFill>
                  <a:prstClr val="black"/>
                </a:solidFill>
                <a:sym typeface="Wingdings" pitchFamily="2" charset="2"/>
              </a:rPr>
              <a:t> </a:t>
            </a:r>
            <a:r>
              <a:rPr lang="en-US" sz="2200" i="1" dirty="0">
                <a:solidFill>
                  <a:prstClr val="black"/>
                </a:solidFill>
                <a:sym typeface="Wingdings" pitchFamily="2" charset="2"/>
              </a:rPr>
              <a:t>Assignment</a:t>
            </a:r>
            <a:r>
              <a:rPr lang="en-US" sz="2200" dirty="0">
                <a:solidFill>
                  <a:prstClr val="black"/>
                </a:solidFill>
                <a:sym typeface="Wingdings" pitchFamily="2" charset="2"/>
              </a:rPr>
              <a:t> </a:t>
            </a:r>
            <a:r>
              <a:rPr lang="el-GR" sz="2200" dirty="0">
                <a:solidFill>
                  <a:prstClr val="black"/>
                </a:solidFill>
                <a:sym typeface="Wingdings" pitchFamily="2" charset="2"/>
              </a:rPr>
              <a:t>για σκοπούς </a:t>
            </a:r>
            <a:r>
              <a:rPr lang="el-GR" sz="2200" dirty="0" smtClean="0">
                <a:solidFill>
                  <a:prstClr val="black"/>
                </a:solidFill>
                <a:sym typeface="Wingdings" pitchFamily="2" charset="2"/>
              </a:rPr>
              <a:t>ελέγχου</a:t>
            </a:r>
            <a:r>
              <a:rPr lang="en-US" sz="2200" dirty="0" smtClean="0">
                <a:solidFill>
                  <a:prstClr val="black"/>
                </a:solidFill>
                <a:sym typeface="Wingdings" pitchFamily="2" charset="2"/>
              </a:rPr>
              <a:t>,</a:t>
            </a:r>
            <a:r>
              <a:rPr lang="el-GR" sz="2200" dirty="0" smtClean="0">
                <a:solidFill>
                  <a:prstClr val="black"/>
                </a:solidFill>
                <a:sym typeface="Wingdings" pitchFamily="2" charset="2"/>
              </a:rPr>
              <a:t> </a:t>
            </a:r>
            <a:r>
              <a:rPr lang="el-GR" sz="2200" dirty="0">
                <a:solidFill>
                  <a:prstClr val="black"/>
                </a:solidFill>
                <a:sym typeface="Wingdings" pitchFamily="2" charset="2"/>
              </a:rPr>
              <a:t>αλλά δεν θα παρέχει την πραγματική υλοποίηση των μεθόδων.</a:t>
            </a:r>
          </a:p>
          <a:p>
            <a:pPr marL="342000" lvl="0" indent="-342000">
              <a:spcBef>
                <a:spcPts val="0"/>
              </a:spcBef>
              <a:buClr>
                <a:srgbClr val="C00000"/>
              </a:buClr>
              <a:buSzPct val="100000"/>
              <a:buFont typeface="Wingdings 2"/>
              <a:buChar char=""/>
            </a:pPr>
            <a:r>
              <a:rPr lang="el-GR" sz="2200" dirty="0">
                <a:solidFill>
                  <a:prstClr val="black"/>
                </a:solidFill>
                <a:sym typeface="Wingdings" pitchFamily="2" charset="2"/>
              </a:rPr>
              <a:t>Κάποιος άλλος προγραμματιστής (ή ο ίδιος κάποια άλλη στιγμή) θα υλοποιήσει την πλήρη κλάση </a:t>
            </a:r>
            <a:r>
              <a:rPr lang="en-US" sz="2200" i="1" dirty="0">
                <a:solidFill>
                  <a:prstClr val="black"/>
                </a:solidFill>
                <a:sym typeface="Wingdings" pitchFamily="2" charset="2"/>
              </a:rPr>
              <a:t>Assignment</a:t>
            </a:r>
            <a:r>
              <a:rPr lang="en-US" sz="2200" dirty="0" smtClean="0">
                <a:solidFill>
                  <a:prstClr val="black"/>
                </a:solidFill>
                <a:sym typeface="Wingdings" pitchFamily="2" charset="2"/>
              </a:rPr>
              <a:t>.</a:t>
            </a:r>
            <a:endParaRPr lang="el-GR" sz="2200" dirty="0">
              <a:solidFill>
                <a:prstClr val="black"/>
              </a:solidFill>
            </a:endParaRPr>
          </a:p>
        </p:txBody>
      </p:sp>
      <p:pic>
        <p:nvPicPr>
          <p:cNvPr id="8" name="Θέση περιεχομένου 2" descr="Εικόνα της επιφάνειας της οθόνης με την διαδικασία δημιουργίας διασύνδεσης i assignment."/>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635460" y="1914699"/>
            <a:ext cx="4040996" cy="3818557"/>
          </a:xfrm>
        </p:spPr>
      </p:pic>
      <p:sp>
        <p:nvSpPr>
          <p:cNvPr id="4" name="Θέση υποσέλιδου 1" descr="."/>
          <p:cNvSpPr>
            <a:spLocks noGrp="1"/>
          </p:cNvSpPr>
          <p:nvPr>
            <p:ph type="ftr" sz="quarter" idx="11"/>
          </p:nvPr>
        </p:nvSpPr>
        <p:spPr/>
        <p:txBody>
          <a:bodyPr/>
          <a:lstStyle/>
          <a:p>
            <a:r>
              <a:rPr lang="el-GR" sz="1400" smtClean="0">
                <a:solidFill>
                  <a:schemeClr val="tx1"/>
                </a:solidFill>
              </a:rPr>
              <a:t>Πλαστά Αντικείμενα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B0948D32-D801-4E59-9F80-E62ABC5B9856}" type="slidenum">
              <a:rPr lang="el-GR" sz="1400" smtClean="0">
                <a:solidFill>
                  <a:schemeClr val="tx1"/>
                </a:solidFill>
              </a:rPr>
              <a:t>13</a:t>
            </a:fld>
            <a:endParaRPr lang="el-GR" sz="1400" dirty="0">
              <a:solidFill>
                <a:schemeClr val="tx1"/>
              </a:solidFill>
            </a:endParaRPr>
          </a:p>
        </p:txBody>
      </p:sp>
    </p:spTree>
    <p:extLst>
      <p:ext uri="{BB962C8B-B14F-4D97-AF65-F5344CB8AC3E}">
        <p14:creationId xmlns:p14="http://schemas.microsoft.com/office/powerpoint/2010/main" val="15345784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schemeClr val="tx1">
                    <a:lumMod val="75000"/>
                    <a:lumOff val="25000"/>
                  </a:schemeClr>
                </a:solidFill>
              </a:rPr>
              <a:t>Προσθήκη της μεθόδου </a:t>
            </a:r>
            <a:r>
              <a:rPr lang="en-GB" b="1" i="1" dirty="0" err="1">
                <a:solidFill>
                  <a:schemeClr val="tx1">
                    <a:lumMod val="75000"/>
                    <a:lumOff val="25000"/>
                  </a:schemeClr>
                </a:solidFill>
              </a:rPr>
              <a:t>getAssignmentMark</a:t>
            </a:r>
            <a:r>
              <a:rPr lang="en-GB" b="1" dirty="0">
                <a:solidFill>
                  <a:schemeClr val="tx1">
                    <a:lumMod val="75000"/>
                    <a:lumOff val="25000"/>
                  </a:schemeClr>
                </a:solidFill>
              </a:rPr>
              <a:t>()</a:t>
            </a:r>
            <a:endParaRPr lang="el-GR" b="1" dirty="0">
              <a:solidFill>
                <a:schemeClr val="tx1">
                  <a:lumMod val="75000"/>
                  <a:lumOff val="25000"/>
                </a:schemeClr>
              </a:solidFill>
            </a:endParaRPr>
          </a:p>
        </p:txBody>
      </p:sp>
      <p:sp>
        <p:nvSpPr>
          <p:cNvPr id="3" name="Θέση περιεχομένου 1" descr="Τμήμα κώδικα: Προσθέτουμε στη διασύνδεση I assignment  την μέθοδο get assignment mark, τύπου double. Package domain. Enter, public interface assignment, άγκιστρο. Enter, public double, get assignment mark, άνοιγμα κλείσιμο παρένθεσης. Enter, κλείσιμο αγκίστρου."/>
          <p:cNvSpPr>
            <a:spLocks noGrp="1"/>
          </p:cNvSpPr>
          <p:nvPr>
            <p:ph idx="1"/>
          </p:nvPr>
        </p:nvSpPr>
        <p:spPr/>
        <p:txBody>
          <a:bodyPr/>
          <a:lstStyle/>
          <a:p>
            <a:pPr marL="342000" lvl="0" indent="-342000">
              <a:spcBef>
                <a:spcPts val="0"/>
              </a:spcBef>
              <a:spcAft>
                <a:spcPts val="1800"/>
              </a:spcAft>
              <a:buClr>
                <a:srgbClr val="C00000"/>
              </a:buClr>
              <a:buSzPct val="100000"/>
              <a:buFont typeface="Wingdings 2"/>
              <a:buChar char=""/>
            </a:pPr>
            <a:r>
              <a:rPr lang="el-GR" dirty="0">
                <a:solidFill>
                  <a:prstClr val="black"/>
                </a:solidFill>
              </a:rPr>
              <a:t>Προσθέτουμε στη διασύνδεση </a:t>
            </a:r>
            <a:r>
              <a:rPr lang="en-US" i="1" dirty="0" err="1">
                <a:solidFill>
                  <a:prstClr val="black"/>
                </a:solidFill>
              </a:rPr>
              <a:t>IAssignment</a:t>
            </a:r>
            <a:r>
              <a:rPr lang="en-US" dirty="0">
                <a:solidFill>
                  <a:prstClr val="black"/>
                </a:solidFill>
              </a:rPr>
              <a:t> </a:t>
            </a:r>
            <a:r>
              <a:rPr lang="el-GR" dirty="0">
                <a:solidFill>
                  <a:prstClr val="black"/>
                </a:solidFill>
              </a:rPr>
              <a:t> την μέθοδο </a:t>
            </a:r>
            <a:r>
              <a:rPr lang="en-US" i="1" dirty="0" err="1">
                <a:solidFill>
                  <a:prstClr val="black"/>
                </a:solidFill>
              </a:rPr>
              <a:t>getAssignmentMark</a:t>
            </a:r>
            <a:r>
              <a:rPr lang="en-US" dirty="0">
                <a:solidFill>
                  <a:prstClr val="black"/>
                </a:solidFill>
              </a:rPr>
              <a:t>() </a:t>
            </a:r>
            <a:r>
              <a:rPr lang="el-GR" dirty="0">
                <a:solidFill>
                  <a:prstClr val="black"/>
                </a:solidFill>
              </a:rPr>
              <a:t>τύπου </a:t>
            </a:r>
            <a:r>
              <a:rPr lang="en-US" i="1" dirty="0" smtClean="0">
                <a:solidFill>
                  <a:prstClr val="black"/>
                </a:solidFill>
              </a:rPr>
              <a:t>double</a:t>
            </a:r>
            <a:r>
              <a:rPr lang="en-US" dirty="0" smtClean="0">
                <a:solidFill>
                  <a:prstClr val="black"/>
                </a:solidFill>
              </a:rPr>
              <a:t>.</a:t>
            </a:r>
            <a:endParaRPr lang="el-GR" dirty="0">
              <a:solidFill>
                <a:prstClr val="black"/>
              </a:solidFill>
            </a:endParaRPr>
          </a:p>
          <a:p>
            <a:pPr marL="800100" lvl="2" indent="0">
              <a:spcBef>
                <a:spcPts val="0"/>
              </a:spcBef>
              <a:spcAft>
                <a:spcPts val="1800"/>
              </a:spcAft>
              <a:buClr>
                <a:srgbClr val="D34817"/>
              </a:buClr>
              <a:buSzPct val="85000"/>
              <a:buNone/>
            </a:pPr>
            <a:r>
              <a:rPr lang="en-GB" sz="2800" b="1" dirty="0">
                <a:solidFill>
                  <a:srgbClr val="7F0055"/>
                </a:solidFill>
              </a:rPr>
              <a:t>package</a:t>
            </a:r>
            <a:r>
              <a:rPr lang="en-GB" sz="2800" b="1" dirty="0">
                <a:solidFill>
                  <a:srgbClr val="000000"/>
                </a:solidFill>
              </a:rPr>
              <a:t> domain</a:t>
            </a:r>
            <a:r>
              <a:rPr lang="en-GB" sz="2800" b="1" dirty="0" smtClean="0">
                <a:solidFill>
                  <a:srgbClr val="000000"/>
                </a:solidFill>
              </a:rPr>
              <a:t>;</a:t>
            </a:r>
            <a:endParaRPr lang="el-GR" sz="2800" dirty="0">
              <a:solidFill>
                <a:prstClr val="black"/>
              </a:solidFill>
            </a:endParaRPr>
          </a:p>
          <a:p>
            <a:pPr marL="800100" lvl="2" indent="0">
              <a:spcBef>
                <a:spcPts val="0"/>
              </a:spcBef>
              <a:spcAft>
                <a:spcPts val="600"/>
              </a:spcAft>
              <a:buClr>
                <a:srgbClr val="D34817"/>
              </a:buClr>
              <a:buSzPct val="85000"/>
              <a:buNone/>
            </a:pPr>
            <a:r>
              <a:rPr lang="en-GB" sz="2800" b="1" dirty="0">
                <a:solidFill>
                  <a:srgbClr val="7F0055"/>
                </a:solidFill>
              </a:rPr>
              <a:t>public</a:t>
            </a:r>
            <a:r>
              <a:rPr lang="en-GB" sz="2800" b="1" dirty="0">
                <a:solidFill>
                  <a:srgbClr val="000000"/>
                </a:solidFill>
              </a:rPr>
              <a:t> </a:t>
            </a:r>
            <a:r>
              <a:rPr lang="en-GB" sz="2800" b="1" dirty="0">
                <a:solidFill>
                  <a:srgbClr val="7F0055"/>
                </a:solidFill>
              </a:rPr>
              <a:t>interface</a:t>
            </a:r>
            <a:r>
              <a:rPr lang="en-GB" sz="2800" b="1" dirty="0">
                <a:solidFill>
                  <a:srgbClr val="000000"/>
                </a:solidFill>
              </a:rPr>
              <a:t> Assignment {</a:t>
            </a:r>
          </a:p>
          <a:p>
            <a:pPr marL="1714500" lvl="4" indent="0">
              <a:spcBef>
                <a:spcPts val="0"/>
              </a:spcBef>
              <a:spcAft>
                <a:spcPts val="600"/>
              </a:spcAft>
              <a:buClr>
                <a:srgbClr val="D34817"/>
              </a:buClr>
              <a:buSzPct val="85000"/>
              <a:buNone/>
            </a:pPr>
            <a:r>
              <a:rPr lang="en-GB" sz="2800" b="1" dirty="0" smtClean="0">
                <a:solidFill>
                  <a:srgbClr val="7F0055"/>
                </a:solidFill>
              </a:rPr>
              <a:t>public</a:t>
            </a:r>
            <a:r>
              <a:rPr lang="en-GB" sz="2800" b="1" dirty="0" smtClean="0">
                <a:solidFill>
                  <a:srgbClr val="000000"/>
                </a:solidFill>
              </a:rPr>
              <a:t> </a:t>
            </a:r>
            <a:r>
              <a:rPr lang="en-GB" sz="2800" b="1" dirty="0">
                <a:solidFill>
                  <a:srgbClr val="7F0055"/>
                </a:solidFill>
              </a:rPr>
              <a:t>double</a:t>
            </a:r>
            <a:r>
              <a:rPr lang="en-GB" sz="2800" b="1" dirty="0">
                <a:solidFill>
                  <a:srgbClr val="000000"/>
                </a:solidFill>
              </a:rPr>
              <a:t> </a:t>
            </a:r>
            <a:r>
              <a:rPr lang="en-GB" sz="2800" b="1" dirty="0" err="1">
                <a:solidFill>
                  <a:srgbClr val="000000"/>
                </a:solidFill>
              </a:rPr>
              <a:t>getAssignmentMark</a:t>
            </a:r>
            <a:r>
              <a:rPr lang="en-GB" sz="2800" b="1" dirty="0" smtClean="0">
                <a:solidFill>
                  <a:srgbClr val="000000"/>
                </a:solidFill>
              </a:rPr>
              <a:t>();</a:t>
            </a:r>
            <a:endParaRPr lang="el-GR" sz="2800" b="1" dirty="0" smtClean="0">
              <a:solidFill>
                <a:srgbClr val="000000"/>
              </a:solidFill>
            </a:endParaRPr>
          </a:p>
          <a:p>
            <a:pPr marL="800100" lvl="2" indent="0">
              <a:spcBef>
                <a:spcPts val="0"/>
              </a:spcBef>
              <a:spcAft>
                <a:spcPts val="600"/>
              </a:spcAft>
              <a:buClr>
                <a:srgbClr val="D34817"/>
              </a:buClr>
              <a:buSzPct val="85000"/>
              <a:buNone/>
            </a:pPr>
            <a:r>
              <a:rPr lang="el-GR" sz="2800" dirty="0" smtClean="0">
                <a:solidFill>
                  <a:srgbClr val="000000"/>
                </a:solidFill>
              </a:rPr>
              <a:t>}</a:t>
            </a:r>
            <a:endParaRPr lang="el-GR" sz="2800" dirty="0">
              <a:solidFill>
                <a:srgbClr val="000000"/>
              </a:solidFill>
            </a:endParaRP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Πλαστά Αντικείμενα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B0948D32-D801-4E59-9F80-E62ABC5B9856}" type="slidenum">
              <a:rPr lang="el-GR" sz="1400" smtClean="0">
                <a:solidFill>
                  <a:schemeClr val="tx1"/>
                </a:solidFill>
              </a:rPr>
              <a:t>14</a:t>
            </a:fld>
            <a:endParaRPr lang="el-GR" sz="1400" dirty="0">
              <a:solidFill>
                <a:schemeClr val="tx1"/>
              </a:solidFill>
            </a:endParaRPr>
          </a:p>
        </p:txBody>
      </p:sp>
    </p:spTree>
    <p:extLst>
      <p:ext uri="{BB962C8B-B14F-4D97-AF65-F5344CB8AC3E}">
        <p14:creationId xmlns:p14="http://schemas.microsoft.com/office/powerpoint/2010/main" val="24501031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schemeClr val="tx1">
                    <a:lumMod val="75000"/>
                    <a:lumOff val="25000"/>
                  </a:schemeClr>
                </a:solidFill>
              </a:rPr>
              <a:t>Δημιουργία της κλάσης </a:t>
            </a:r>
            <a:r>
              <a:rPr lang="en-US" b="1" i="1" dirty="0" err="1">
                <a:solidFill>
                  <a:schemeClr val="tx1">
                    <a:lumMod val="75000"/>
                    <a:lumOff val="25000"/>
                  </a:schemeClr>
                </a:solidFill>
              </a:rPr>
              <a:t>CourseRegistration</a:t>
            </a:r>
            <a:endParaRPr lang="el-GR" b="1" i="1" dirty="0">
              <a:solidFill>
                <a:schemeClr val="tx1">
                  <a:lumMod val="75000"/>
                  <a:lumOff val="25000"/>
                </a:schemeClr>
              </a:solidFill>
            </a:endParaRPr>
          </a:p>
        </p:txBody>
      </p:sp>
      <p:sp>
        <p:nvSpPr>
          <p:cNvPr id="3" name="Θέση περιεχομένου 1"/>
          <p:cNvSpPr>
            <a:spLocks noGrp="1"/>
          </p:cNvSpPr>
          <p:nvPr>
            <p:ph sz="half" idx="1"/>
          </p:nvPr>
        </p:nvSpPr>
        <p:spPr>
          <a:xfrm>
            <a:off x="323528" y="1556792"/>
            <a:ext cx="4752528" cy="4824536"/>
          </a:xfrm>
        </p:spPr>
        <p:txBody>
          <a:bodyPr>
            <a:normAutofit fontScale="62500" lnSpcReduction="20000"/>
          </a:bodyPr>
          <a:lstStyle/>
          <a:p>
            <a:pPr marL="342000" lvl="0" indent="-342000">
              <a:lnSpc>
                <a:spcPct val="115000"/>
              </a:lnSpc>
              <a:spcBef>
                <a:spcPts val="0"/>
              </a:spcBef>
              <a:spcAft>
                <a:spcPts val="300"/>
              </a:spcAft>
              <a:buClr>
                <a:srgbClr val="C00000"/>
              </a:buClr>
              <a:buSzPct val="100000"/>
              <a:buFont typeface="Wingdings 2"/>
              <a:buChar char=""/>
            </a:pPr>
            <a:r>
              <a:rPr lang="el-GR" sz="3200" dirty="0">
                <a:solidFill>
                  <a:prstClr val="black"/>
                </a:solidFill>
              </a:rPr>
              <a:t>Δημιουργούμε την κλάση </a:t>
            </a:r>
            <a:r>
              <a:rPr lang="en-US" sz="3200" i="1" dirty="0" err="1">
                <a:solidFill>
                  <a:prstClr val="black"/>
                </a:solidFill>
              </a:rPr>
              <a:t>CourseRegistration</a:t>
            </a:r>
            <a:r>
              <a:rPr lang="en-US" sz="3200" dirty="0">
                <a:solidFill>
                  <a:prstClr val="black"/>
                </a:solidFill>
              </a:rPr>
              <a:t> </a:t>
            </a:r>
            <a:r>
              <a:rPr lang="el-GR" sz="3200" dirty="0">
                <a:solidFill>
                  <a:prstClr val="black"/>
                </a:solidFill>
              </a:rPr>
              <a:t>δίνοντας </a:t>
            </a:r>
            <a:r>
              <a:rPr lang="en-US" sz="3200" i="1" dirty="0" err="1">
                <a:solidFill>
                  <a:prstClr val="black"/>
                </a:solidFill>
              </a:rPr>
              <a:t>File</a:t>
            </a:r>
            <a:r>
              <a:rPr lang="en-US" sz="3200" dirty="0" err="1">
                <a:solidFill>
                  <a:prstClr val="black"/>
                </a:solidFill>
                <a:sym typeface="Wingdings" pitchFamily="2" charset="2"/>
              </a:rPr>
              <a:t></a:t>
            </a:r>
            <a:r>
              <a:rPr lang="en-US" sz="3200" i="1" dirty="0" err="1">
                <a:solidFill>
                  <a:prstClr val="black"/>
                </a:solidFill>
                <a:sym typeface="Wingdings" pitchFamily="2" charset="2"/>
              </a:rPr>
              <a:t>New</a:t>
            </a:r>
            <a:r>
              <a:rPr lang="en-US" sz="3200" dirty="0" err="1">
                <a:solidFill>
                  <a:prstClr val="black"/>
                </a:solidFill>
                <a:sym typeface="Wingdings" pitchFamily="2" charset="2"/>
              </a:rPr>
              <a:t></a:t>
            </a:r>
            <a:r>
              <a:rPr lang="en-US" sz="3200" i="1" dirty="0" err="1" smtClean="0">
                <a:solidFill>
                  <a:prstClr val="black"/>
                </a:solidFill>
                <a:sym typeface="Wingdings" pitchFamily="2" charset="2"/>
              </a:rPr>
              <a:t>Class</a:t>
            </a:r>
            <a:r>
              <a:rPr lang="en-US" sz="3200" dirty="0" smtClean="0">
                <a:solidFill>
                  <a:prstClr val="black"/>
                </a:solidFill>
                <a:sym typeface="Wingdings" pitchFamily="2" charset="2"/>
              </a:rPr>
              <a:t>, </a:t>
            </a:r>
            <a:r>
              <a:rPr lang="el-GR" sz="3200" dirty="0">
                <a:solidFill>
                  <a:prstClr val="black"/>
                </a:solidFill>
                <a:sym typeface="Wingdings" pitchFamily="2" charset="2"/>
              </a:rPr>
              <a:t>και δίνοντας τα στοιχεία που φαίνονται στην εικόνα.</a:t>
            </a:r>
          </a:p>
          <a:p>
            <a:pPr marL="342000" lvl="0" indent="-342000">
              <a:lnSpc>
                <a:spcPct val="115000"/>
              </a:lnSpc>
              <a:spcBef>
                <a:spcPts val="0"/>
              </a:spcBef>
              <a:spcAft>
                <a:spcPts val="300"/>
              </a:spcAft>
              <a:buClr>
                <a:srgbClr val="C00000"/>
              </a:buClr>
              <a:buSzPct val="100000"/>
              <a:buFont typeface="Wingdings 2"/>
              <a:buChar char=""/>
            </a:pPr>
            <a:r>
              <a:rPr lang="el-GR" sz="3200" dirty="0">
                <a:solidFill>
                  <a:prstClr val="black"/>
                </a:solidFill>
                <a:sym typeface="Wingdings" pitchFamily="2" charset="2"/>
              </a:rPr>
              <a:t>Την κλάση </a:t>
            </a:r>
            <a:r>
              <a:rPr lang="en-US" sz="3200" i="1" dirty="0" err="1">
                <a:solidFill>
                  <a:prstClr val="black"/>
                </a:solidFill>
                <a:sym typeface="Wingdings" pitchFamily="2" charset="2"/>
              </a:rPr>
              <a:t>CourseRegistration</a:t>
            </a:r>
            <a:r>
              <a:rPr lang="en-US" sz="3200" dirty="0">
                <a:solidFill>
                  <a:prstClr val="black"/>
                </a:solidFill>
                <a:sym typeface="Wingdings" pitchFamily="2" charset="2"/>
              </a:rPr>
              <a:t> </a:t>
            </a:r>
            <a:r>
              <a:rPr lang="el-GR" sz="3200" dirty="0">
                <a:solidFill>
                  <a:prstClr val="black"/>
                </a:solidFill>
                <a:sym typeface="Wingdings" pitchFamily="2" charset="2"/>
              </a:rPr>
              <a:t>θα την υλοποιήσουμε και θα την ελέγξουμε. Επειδή όμως αντί της συμπαγούς κλάσης </a:t>
            </a:r>
            <a:r>
              <a:rPr lang="en-US" sz="3200" i="1" dirty="0">
                <a:solidFill>
                  <a:prstClr val="black"/>
                </a:solidFill>
                <a:sym typeface="Wingdings" pitchFamily="2" charset="2"/>
              </a:rPr>
              <a:t>Assignment</a:t>
            </a:r>
            <a:r>
              <a:rPr lang="en-US" sz="3200" dirty="0">
                <a:solidFill>
                  <a:prstClr val="black"/>
                </a:solidFill>
                <a:sym typeface="Wingdings" pitchFamily="2" charset="2"/>
              </a:rPr>
              <a:t> </a:t>
            </a:r>
            <a:r>
              <a:rPr lang="el-GR" sz="3200" dirty="0">
                <a:solidFill>
                  <a:prstClr val="black"/>
                </a:solidFill>
                <a:sym typeface="Wingdings" pitchFamily="2" charset="2"/>
              </a:rPr>
              <a:t>έχουμε μόνο την διασύνδεση </a:t>
            </a:r>
            <a:r>
              <a:rPr lang="en-US" sz="3200" i="1" dirty="0" err="1" smtClean="0">
                <a:solidFill>
                  <a:prstClr val="black"/>
                </a:solidFill>
                <a:sym typeface="Wingdings" pitchFamily="2" charset="2"/>
              </a:rPr>
              <a:t>Iassignment</a:t>
            </a:r>
            <a:r>
              <a:rPr lang="el-GR" sz="3200" dirty="0" smtClean="0">
                <a:solidFill>
                  <a:prstClr val="black"/>
                </a:solidFill>
                <a:sym typeface="Wingdings" pitchFamily="2" charset="2"/>
              </a:rPr>
              <a:t>,</a:t>
            </a:r>
            <a:r>
              <a:rPr lang="en-US" sz="3200" dirty="0" smtClean="0">
                <a:solidFill>
                  <a:prstClr val="black"/>
                </a:solidFill>
                <a:sym typeface="Wingdings" pitchFamily="2" charset="2"/>
              </a:rPr>
              <a:t> </a:t>
            </a:r>
            <a:r>
              <a:rPr lang="el-GR" sz="3200" dirty="0">
                <a:solidFill>
                  <a:prstClr val="black"/>
                </a:solidFill>
                <a:sym typeface="Wingdings" pitchFamily="2" charset="2"/>
              </a:rPr>
              <a:t>θα χρησιμοποιήσουμε πλαστά αντικείμενα (</a:t>
            </a:r>
            <a:r>
              <a:rPr lang="en-US" sz="3200" i="1" dirty="0">
                <a:solidFill>
                  <a:prstClr val="black"/>
                </a:solidFill>
                <a:sym typeface="Wingdings" pitchFamily="2" charset="2"/>
              </a:rPr>
              <a:t>mocks</a:t>
            </a:r>
            <a:r>
              <a:rPr lang="el-GR" sz="3200" dirty="0">
                <a:solidFill>
                  <a:prstClr val="black"/>
                </a:solidFill>
                <a:sym typeface="Wingdings" pitchFamily="2" charset="2"/>
              </a:rPr>
              <a:t>) τύπου </a:t>
            </a:r>
            <a:r>
              <a:rPr lang="en-US" sz="3200" i="1" dirty="0" err="1">
                <a:solidFill>
                  <a:prstClr val="black"/>
                </a:solidFill>
                <a:sym typeface="Wingdings" pitchFamily="2" charset="2"/>
              </a:rPr>
              <a:t>IAssignment</a:t>
            </a:r>
            <a:r>
              <a:rPr lang="en-US" sz="3200" dirty="0">
                <a:solidFill>
                  <a:prstClr val="black"/>
                </a:solidFill>
                <a:sym typeface="Wingdings" pitchFamily="2" charset="2"/>
              </a:rPr>
              <a:t> </a:t>
            </a:r>
            <a:r>
              <a:rPr lang="el-GR" sz="3200" dirty="0">
                <a:solidFill>
                  <a:prstClr val="black"/>
                </a:solidFill>
                <a:sym typeface="Wingdings" pitchFamily="2" charset="2"/>
              </a:rPr>
              <a:t>κατά τον έλεγχο της </a:t>
            </a:r>
            <a:r>
              <a:rPr lang="en-US" sz="3200" i="1" dirty="0" err="1" smtClean="0">
                <a:solidFill>
                  <a:prstClr val="black"/>
                </a:solidFill>
                <a:sym typeface="Wingdings" pitchFamily="2" charset="2"/>
              </a:rPr>
              <a:t>CourseRegistration</a:t>
            </a:r>
            <a:r>
              <a:rPr lang="el-GR" sz="3200" dirty="0" smtClean="0">
                <a:solidFill>
                  <a:prstClr val="black"/>
                </a:solidFill>
                <a:sym typeface="Wingdings" pitchFamily="2" charset="2"/>
              </a:rPr>
              <a:t>.</a:t>
            </a:r>
            <a:endParaRPr lang="el-GR" sz="3200" dirty="0">
              <a:solidFill>
                <a:prstClr val="black"/>
              </a:solidFill>
              <a:sym typeface="Wingdings" pitchFamily="2" charset="2"/>
            </a:endParaRPr>
          </a:p>
          <a:p>
            <a:pPr marL="342000" lvl="0" indent="-342000">
              <a:lnSpc>
                <a:spcPct val="115000"/>
              </a:lnSpc>
              <a:spcBef>
                <a:spcPts val="0"/>
              </a:spcBef>
              <a:buClr>
                <a:srgbClr val="C00000"/>
              </a:buClr>
              <a:buSzPct val="100000"/>
              <a:buFont typeface="Wingdings 2"/>
              <a:buChar char=""/>
            </a:pPr>
            <a:r>
              <a:rPr lang="el-GR" sz="3200" dirty="0">
                <a:solidFill>
                  <a:prstClr val="black"/>
                </a:solidFill>
                <a:sym typeface="Wingdings" pitchFamily="2" charset="2"/>
              </a:rPr>
              <a:t>Με την βοήθεια του </a:t>
            </a:r>
            <a:r>
              <a:rPr lang="en-US" sz="3200" i="1" dirty="0" err="1" smtClean="0">
                <a:solidFill>
                  <a:prstClr val="black"/>
                </a:solidFill>
                <a:sym typeface="Wingdings" pitchFamily="2" charset="2"/>
              </a:rPr>
              <a:t>Mockito</a:t>
            </a:r>
            <a:r>
              <a:rPr lang="el-GR" sz="3200" dirty="0" smtClean="0">
                <a:solidFill>
                  <a:prstClr val="black"/>
                </a:solidFill>
                <a:sym typeface="Wingdings" pitchFamily="2" charset="2"/>
              </a:rPr>
              <a:t>,</a:t>
            </a:r>
            <a:r>
              <a:rPr lang="en-US" sz="3200" dirty="0" smtClean="0">
                <a:solidFill>
                  <a:prstClr val="black"/>
                </a:solidFill>
                <a:sym typeface="Wingdings" pitchFamily="2" charset="2"/>
              </a:rPr>
              <a:t> </a:t>
            </a:r>
            <a:r>
              <a:rPr lang="el-GR" sz="3200" dirty="0">
                <a:solidFill>
                  <a:prstClr val="black"/>
                </a:solidFill>
                <a:sym typeface="Wingdings" pitchFamily="2" charset="2"/>
              </a:rPr>
              <a:t>θα προσδιορίσουμε την αναμενόμενη συμπεριφορά των πλαστών αντικειμένων.</a:t>
            </a:r>
            <a:endParaRPr lang="el-GR" sz="3200" dirty="0">
              <a:solidFill>
                <a:prstClr val="black"/>
              </a:solidFill>
            </a:endParaRPr>
          </a:p>
          <a:p>
            <a:endParaRPr lang="el-GR" dirty="0"/>
          </a:p>
        </p:txBody>
      </p:sp>
      <p:pic>
        <p:nvPicPr>
          <p:cNvPr id="7" name="Θέση περιεχομένου 2" descr="Εικόνα με την διαδικασία της δημιουργίας της κλάσης course registration."/>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053317" y="1660309"/>
            <a:ext cx="3839163" cy="4504995"/>
          </a:xfrm>
        </p:spPr>
      </p:pic>
      <p:sp>
        <p:nvSpPr>
          <p:cNvPr id="4" name="Θέση υποσέλιδου 1" descr="."/>
          <p:cNvSpPr>
            <a:spLocks noGrp="1"/>
          </p:cNvSpPr>
          <p:nvPr>
            <p:ph type="ftr" sz="quarter" idx="11"/>
          </p:nvPr>
        </p:nvSpPr>
        <p:spPr/>
        <p:txBody>
          <a:bodyPr/>
          <a:lstStyle/>
          <a:p>
            <a:r>
              <a:rPr lang="el-GR" sz="1400" smtClean="0">
                <a:solidFill>
                  <a:schemeClr val="tx1"/>
                </a:solidFill>
              </a:rPr>
              <a:t>Πλαστά Αντικείμενα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B0948D32-D801-4E59-9F80-E62ABC5B9856}" type="slidenum">
              <a:rPr lang="el-GR" sz="1400" smtClean="0">
                <a:solidFill>
                  <a:schemeClr val="tx1"/>
                </a:solidFill>
              </a:rPr>
              <a:t>15</a:t>
            </a:fld>
            <a:endParaRPr lang="el-GR" sz="1400" dirty="0">
              <a:solidFill>
                <a:schemeClr val="tx1"/>
              </a:solidFill>
            </a:endParaRPr>
          </a:p>
        </p:txBody>
      </p:sp>
    </p:spTree>
    <p:extLst>
      <p:ext uri="{BB962C8B-B14F-4D97-AF65-F5344CB8AC3E}">
        <p14:creationId xmlns:p14="http://schemas.microsoft.com/office/powerpoint/2010/main" val="3842589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schemeClr val="tx1">
                    <a:lumMod val="75000"/>
                    <a:lumOff val="25000"/>
                  </a:schemeClr>
                </a:solidFill>
              </a:rPr>
              <a:t>Εισαγωγή του κώδικα στην κλάση </a:t>
            </a:r>
            <a:r>
              <a:rPr lang="en-US" b="1" i="1" dirty="0" err="1" smtClean="0">
                <a:solidFill>
                  <a:schemeClr val="tx1">
                    <a:lumMod val="75000"/>
                    <a:lumOff val="25000"/>
                  </a:schemeClr>
                </a:solidFill>
              </a:rPr>
              <a:t>CourseRegistration</a:t>
            </a:r>
            <a:r>
              <a:rPr lang="el-GR" b="1" dirty="0" smtClean="0">
                <a:solidFill>
                  <a:schemeClr val="tx1">
                    <a:lumMod val="75000"/>
                    <a:lumOff val="25000"/>
                  </a:schemeClr>
                </a:solidFill>
              </a:rPr>
              <a:t> (1 από 2)</a:t>
            </a:r>
            <a:endParaRPr lang="el-GR" b="1" dirty="0">
              <a:solidFill>
                <a:schemeClr val="tx1">
                  <a:lumMod val="75000"/>
                  <a:lumOff val="25000"/>
                </a:schemeClr>
              </a:solidFill>
            </a:endParaRPr>
          </a:p>
        </p:txBody>
      </p:sp>
      <p:sp>
        <p:nvSpPr>
          <p:cNvPr id="3" name="Θέση περιεχομένου 1" descr="Κώδικας: Package domain. Enter, import java.util.array list. Enter, import java.util.list. Enter, public class, course registration, άγκιστρο. Enter, private list, σύμβολο μικρότερου, I assignment, σύμβολο μεγαλύτερου, assignments, // λίστα με τις εργασίες. Enter, public course registration, άνοιγμα κλείσιμο παρένθεσης, άγκιστρο. Enter, assignments, = new array list, σύμβολο μικρότερου, I assignment, σύμβολο μεγαλύτερου, άνοιγμα κλείσιμο παρένθεσης. Enter, // δημιουργία της κενής αρχικά λίστας. Enter, κλείσιμο αγκίστρου. Enter, public void, add assignment, παρένθεση I assignment a, κλείσιμο παρένθεσης, άγκιστρο, // μέθοδος προσθήκης μιας εργασίας. Enter, assignments.add, παρένθεση a, κλείσιμο παρένθεσης. Enter, κλείσιμο αγκίστρου."/>
          <p:cNvSpPr>
            <a:spLocks noGrp="1"/>
          </p:cNvSpPr>
          <p:nvPr>
            <p:ph idx="1"/>
            <p:custDataLst>
              <p:tags r:id="rId1"/>
            </p:custDataLst>
          </p:nvPr>
        </p:nvSpPr>
        <p:spPr>
          <a:xfrm>
            <a:off x="457200" y="1556792"/>
            <a:ext cx="8363272" cy="4680520"/>
          </a:xfrm>
        </p:spPr>
        <p:txBody>
          <a:bodyPr>
            <a:normAutofit fontScale="92500"/>
          </a:bodyPr>
          <a:lstStyle/>
          <a:p>
            <a:pPr marL="0" lvl="0" indent="0">
              <a:spcBef>
                <a:spcPts val="0"/>
              </a:spcBef>
              <a:buClr>
                <a:srgbClr val="D34817"/>
              </a:buClr>
              <a:buSzPct val="85000"/>
              <a:buNone/>
            </a:pPr>
            <a:r>
              <a:rPr lang="en-US" sz="2600" b="1" dirty="0" smtClean="0">
                <a:solidFill>
                  <a:srgbClr val="7F0055"/>
                </a:solidFill>
              </a:rPr>
              <a:t>package</a:t>
            </a:r>
            <a:r>
              <a:rPr lang="en-US" sz="2600" b="1" dirty="0" smtClean="0">
                <a:solidFill>
                  <a:srgbClr val="000000"/>
                </a:solidFill>
              </a:rPr>
              <a:t> domain;</a:t>
            </a:r>
            <a:endParaRPr lang="en-US" sz="2600" dirty="0" smtClean="0">
              <a:solidFill>
                <a:prstClr val="black"/>
              </a:solidFill>
            </a:endParaRPr>
          </a:p>
          <a:p>
            <a:pPr marL="0" lvl="0" indent="0">
              <a:spcBef>
                <a:spcPts val="0"/>
              </a:spcBef>
              <a:buClr>
                <a:srgbClr val="D34817"/>
              </a:buClr>
              <a:buSzPct val="85000"/>
              <a:buNone/>
            </a:pPr>
            <a:r>
              <a:rPr lang="en-US" sz="2600" b="1" dirty="0" smtClean="0">
                <a:solidFill>
                  <a:srgbClr val="7F0055"/>
                </a:solidFill>
              </a:rPr>
              <a:t>import</a:t>
            </a:r>
            <a:r>
              <a:rPr lang="en-US" sz="2600" b="1" dirty="0" smtClean="0">
                <a:solidFill>
                  <a:srgbClr val="000000"/>
                </a:solidFill>
              </a:rPr>
              <a:t> </a:t>
            </a:r>
            <a:r>
              <a:rPr lang="en-US" sz="2600" b="1" dirty="0" err="1" smtClean="0">
                <a:solidFill>
                  <a:srgbClr val="000000"/>
                </a:solidFill>
              </a:rPr>
              <a:t>java.util.ArrayList</a:t>
            </a:r>
            <a:r>
              <a:rPr lang="en-US" sz="2600" b="1" dirty="0" smtClean="0">
                <a:solidFill>
                  <a:srgbClr val="000000"/>
                </a:solidFill>
              </a:rPr>
              <a:t>;</a:t>
            </a:r>
          </a:p>
          <a:p>
            <a:pPr marL="0" lvl="0" indent="0">
              <a:spcBef>
                <a:spcPts val="0"/>
              </a:spcBef>
              <a:spcAft>
                <a:spcPts val="600"/>
              </a:spcAft>
              <a:buClr>
                <a:srgbClr val="D34817"/>
              </a:buClr>
              <a:buSzPct val="85000"/>
              <a:buNone/>
            </a:pPr>
            <a:r>
              <a:rPr lang="en-US" sz="2600" b="1" dirty="0" smtClean="0">
                <a:solidFill>
                  <a:srgbClr val="7F0055"/>
                </a:solidFill>
              </a:rPr>
              <a:t>import</a:t>
            </a:r>
            <a:r>
              <a:rPr lang="en-US" sz="2600" b="1" dirty="0" smtClean="0">
                <a:solidFill>
                  <a:srgbClr val="000000"/>
                </a:solidFill>
              </a:rPr>
              <a:t> </a:t>
            </a:r>
            <a:r>
              <a:rPr lang="en-US" sz="2600" b="1" dirty="0" err="1" smtClean="0">
                <a:solidFill>
                  <a:srgbClr val="000000"/>
                </a:solidFill>
              </a:rPr>
              <a:t>java.util.List</a:t>
            </a:r>
            <a:r>
              <a:rPr lang="en-US" sz="2600" b="1" dirty="0" smtClean="0">
                <a:solidFill>
                  <a:srgbClr val="000000"/>
                </a:solidFill>
              </a:rPr>
              <a:t>;</a:t>
            </a:r>
            <a:endParaRPr lang="en-US" sz="2600" dirty="0" smtClean="0">
              <a:solidFill>
                <a:prstClr val="black"/>
              </a:solidFill>
            </a:endParaRPr>
          </a:p>
          <a:p>
            <a:pPr marL="0" lvl="0" indent="0">
              <a:spcBef>
                <a:spcPts val="0"/>
              </a:spcBef>
              <a:buClr>
                <a:srgbClr val="D34817"/>
              </a:buClr>
              <a:buSzPct val="85000"/>
              <a:buNone/>
            </a:pPr>
            <a:r>
              <a:rPr lang="en-US" sz="2600" b="1" dirty="0" smtClean="0">
                <a:solidFill>
                  <a:srgbClr val="7F0055"/>
                </a:solidFill>
              </a:rPr>
              <a:t>public</a:t>
            </a:r>
            <a:r>
              <a:rPr lang="en-US" sz="2600" b="1" dirty="0" smtClean="0">
                <a:solidFill>
                  <a:srgbClr val="000000"/>
                </a:solidFill>
              </a:rPr>
              <a:t> </a:t>
            </a:r>
            <a:r>
              <a:rPr lang="en-US" sz="2600" b="1" dirty="0" smtClean="0">
                <a:solidFill>
                  <a:srgbClr val="7F0055"/>
                </a:solidFill>
              </a:rPr>
              <a:t>class</a:t>
            </a:r>
            <a:r>
              <a:rPr lang="en-US" sz="2600" b="1" dirty="0" smtClean="0">
                <a:solidFill>
                  <a:srgbClr val="000000"/>
                </a:solidFill>
              </a:rPr>
              <a:t> </a:t>
            </a:r>
            <a:r>
              <a:rPr lang="en-US" sz="2600" b="1" dirty="0" err="1" smtClean="0">
                <a:solidFill>
                  <a:srgbClr val="000000"/>
                </a:solidFill>
              </a:rPr>
              <a:t>CourseRegistration</a:t>
            </a:r>
            <a:r>
              <a:rPr lang="en-US" sz="2600" b="1" dirty="0" smtClean="0">
                <a:solidFill>
                  <a:srgbClr val="000000"/>
                </a:solidFill>
              </a:rPr>
              <a:t> {</a:t>
            </a:r>
          </a:p>
          <a:p>
            <a:pPr marL="400050" lvl="1" indent="0">
              <a:spcBef>
                <a:spcPts val="0"/>
              </a:spcBef>
              <a:buClr>
                <a:srgbClr val="D34817"/>
              </a:buClr>
              <a:buSzPct val="85000"/>
              <a:buNone/>
            </a:pPr>
            <a:r>
              <a:rPr lang="en-US" sz="2400" b="1" dirty="0" smtClean="0">
                <a:solidFill>
                  <a:srgbClr val="7F0055"/>
                </a:solidFill>
              </a:rPr>
              <a:t>private</a:t>
            </a:r>
            <a:r>
              <a:rPr lang="en-US" sz="2400" b="1" dirty="0" smtClean="0">
                <a:solidFill>
                  <a:srgbClr val="000000"/>
                </a:solidFill>
              </a:rPr>
              <a:t> List&lt;</a:t>
            </a:r>
            <a:r>
              <a:rPr lang="en-US" sz="2400" b="1" dirty="0" err="1" smtClean="0">
                <a:solidFill>
                  <a:srgbClr val="000000"/>
                </a:solidFill>
              </a:rPr>
              <a:t>IAssignment</a:t>
            </a:r>
            <a:r>
              <a:rPr lang="en-US" sz="2400" b="1" dirty="0" smtClean="0">
                <a:solidFill>
                  <a:srgbClr val="000000"/>
                </a:solidFill>
              </a:rPr>
              <a:t>&gt; </a:t>
            </a:r>
            <a:r>
              <a:rPr lang="en-US" sz="2400" b="1" dirty="0" smtClean="0">
                <a:solidFill>
                  <a:srgbClr val="0033CC"/>
                </a:solidFill>
              </a:rPr>
              <a:t>assignments</a:t>
            </a:r>
            <a:r>
              <a:rPr lang="en-US" sz="2400" b="1" dirty="0" smtClean="0">
                <a:solidFill>
                  <a:srgbClr val="000000"/>
                </a:solidFill>
              </a:rPr>
              <a:t>; //</a:t>
            </a:r>
            <a:r>
              <a:rPr lang="el-GR" sz="2400" b="1" dirty="0" smtClean="0">
                <a:solidFill>
                  <a:srgbClr val="000000"/>
                </a:solidFill>
              </a:rPr>
              <a:t>λίστα με τις εργασίες</a:t>
            </a:r>
          </a:p>
          <a:p>
            <a:pPr marL="400050" lvl="1" indent="0">
              <a:spcBef>
                <a:spcPts val="0"/>
              </a:spcBef>
              <a:buClr>
                <a:srgbClr val="D34817"/>
              </a:buClr>
              <a:buSzPct val="85000"/>
              <a:buNone/>
            </a:pPr>
            <a:r>
              <a:rPr lang="en-US" sz="2400" b="1" dirty="0" smtClean="0">
                <a:solidFill>
                  <a:srgbClr val="7F0055"/>
                </a:solidFill>
              </a:rPr>
              <a:t>public</a:t>
            </a:r>
            <a:r>
              <a:rPr lang="en-US" sz="2400" b="1" dirty="0" smtClean="0">
                <a:solidFill>
                  <a:srgbClr val="000000"/>
                </a:solidFill>
              </a:rPr>
              <a:t> </a:t>
            </a:r>
            <a:r>
              <a:rPr lang="en-US" sz="2400" b="1" dirty="0" err="1" smtClean="0">
                <a:solidFill>
                  <a:srgbClr val="000000"/>
                </a:solidFill>
              </a:rPr>
              <a:t>CourseRegistration</a:t>
            </a:r>
            <a:r>
              <a:rPr lang="en-US" sz="2400" b="1" dirty="0" smtClean="0">
                <a:solidFill>
                  <a:srgbClr val="000000"/>
                </a:solidFill>
              </a:rPr>
              <a:t>() {</a:t>
            </a:r>
          </a:p>
          <a:p>
            <a:pPr marL="800100" lvl="2" indent="0">
              <a:spcBef>
                <a:spcPts val="0"/>
              </a:spcBef>
              <a:buClr>
                <a:srgbClr val="D34817"/>
              </a:buClr>
              <a:buSzPct val="85000"/>
              <a:buNone/>
            </a:pPr>
            <a:r>
              <a:rPr lang="en-US" sz="2200" dirty="0" smtClean="0">
                <a:solidFill>
                  <a:srgbClr val="0000C0"/>
                </a:solidFill>
              </a:rPr>
              <a:t>assignments</a:t>
            </a:r>
            <a:r>
              <a:rPr lang="en-US" sz="2200" dirty="0" smtClean="0">
                <a:solidFill>
                  <a:srgbClr val="000000"/>
                </a:solidFill>
              </a:rPr>
              <a:t> = </a:t>
            </a:r>
            <a:r>
              <a:rPr lang="en-US" sz="2200" b="1" dirty="0" smtClean="0">
                <a:solidFill>
                  <a:srgbClr val="7F0055"/>
                </a:solidFill>
              </a:rPr>
              <a:t>new</a:t>
            </a:r>
            <a:r>
              <a:rPr lang="en-US" sz="2200" b="1" dirty="0" smtClean="0">
                <a:solidFill>
                  <a:srgbClr val="000000"/>
                </a:solidFill>
              </a:rPr>
              <a:t> </a:t>
            </a:r>
            <a:r>
              <a:rPr lang="en-US" sz="2200" b="1" dirty="0" err="1" smtClean="0">
                <a:solidFill>
                  <a:srgbClr val="000000"/>
                </a:solidFill>
              </a:rPr>
              <a:t>ArrayList</a:t>
            </a:r>
            <a:r>
              <a:rPr lang="en-US" sz="2200" b="1" dirty="0" smtClean="0">
                <a:solidFill>
                  <a:srgbClr val="000000"/>
                </a:solidFill>
              </a:rPr>
              <a:t>&lt;</a:t>
            </a:r>
            <a:r>
              <a:rPr lang="en-US" sz="2200" b="1" dirty="0" err="1" smtClean="0">
                <a:solidFill>
                  <a:srgbClr val="000000"/>
                </a:solidFill>
              </a:rPr>
              <a:t>IAssignment</a:t>
            </a:r>
            <a:r>
              <a:rPr lang="en-US" sz="2200" b="1" dirty="0" smtClean="0">
                <a:solidFill>
                  <a:srgbClr val="000000"/>
                </a:solidFill>
              </a:rPr>
              <a:t>&gt;(); //</a:t>
            </a:r>
            <a:r>
              <a:rPr lang="el-GR" sz="2200" b="1" dirty="0" smtClean="0">
                <a:solidFill>
                  <a:srgbClr val="000000"/>
                </a:solidFill>
              </a:rPr>
              <a:t>δημιουργία της </a:t>
            </a:r>
          </a:p>
          <a:p>
            <a:pPr marL="3543300" lvl="8" indent="0">
              <a:spcBef>
                <a:spcPts val="0"/>
              </a:spcBef>
              <a:buClr>
                <a:srgbClr val="D34817"/>
              </a:buClr>
              <a:buSzPct val="85000"/>
              <a:buNone/>
            </a:pPr>
            <a:r>
              <a:rPr lang="el-GR" sz="1800" b="1" dirty="0" smtClean="0">
                <a:solidFill>
                  <a:srgbClr val="000000"/>
                </a:solidFill>
              </a:rPr>
              <a:t>			</a:t>
            </a:r>
            <a:r>
              <a:rPr lang="el-GR" sz="2200" b="1" dirty="0" smtClean="0">
                <a:solidFill>
                  <a:srgbClr val="000000"/>
                </a:solidFill>
              </a:rPr>
              <a:t>κενής αρχικά λίστας</a:t>
            </a:r>
          </a:p>
          <a:p>
            <a:pPr marL="400050" lvl="1" indent="0">
              <a:spcBef>
                <a:spcPts val="0"/>
              </a:spcBef>
              <a:spcAft>
                <a:spcPts val="600"/>
              </a:spcAft>
              <a:buClr>
                <a:srgbClr val="D34817"/>
              </a:buClr>
              <a:buSzPct val="85000"/>
              <a:buNone/>
            </a:pPr>
            <a:r>
              <a:rPr lang="en-US" sz="2400" dirty="0" smtClean="0">
                <a:solidFill>
                  <a:srgbClr val="000000"/>
                </a:solidFill>
              </a:rPr>
              <a:t>}</a:t>
            </a:r>
          </a:p>
          <a:p>
            <a:pPr marL="400050" lvl="1" indent="0">
              <a:spcBef>
                <a:spcPts val="0"/>
              </a:spcBef>
              <a:buClr>
                <a:srgbClr val="D34817"/>
              </a:buClr>
              <a:buSzPct val="85000"/>
              <a:buNone/>
            </a:pPr>
            <a:r>
              <a:rPr lang="en-US" sz="2400" b="1" dirty="0" smtClean="0">
                <a:solidFill>
                  <a:srgbClr val="7F0055"/>
                </a:solidFill>
              </a:rPr>
              <a:t>public</a:t>
            </a:r>
            <a:r>
              <a:rPr lang="en-US" sz="2400" b="1" dirty="0" smtClean="0">
                <a:solidFill>
                  <a:srgbClr val="000000"/>
                </a:solidFill>
              </a:rPr>
              <a:t> </a:t>
            </a:r>
            <a:r>
              <a:rPr lang="en-US" sz="2400" b="1" dirty="0" smtClean="0">
                <a:solidFill>
                  <a:srgbClr val="7F0055"/>
                </a:solidFill>
              </a:rPr>
              <a:t>void</a:t>
            </a:r>
            <a:r>
              <a:rPr lang="en-US" sz="2400" b="1" dirty="0" smtClean="0">
                <a:solidFill>
                  <a:srgbClr val="000000"/>
                </a:solidFill>
              </a:rPr>
              <a:t> </a:t>
            </a:r>
            <a:r>
              <a:rPr lang="en-US" sz="2400" b="1" dirty="0" err="1" smtClean="0">
                <a:solidFill>
                  <a:srgbClr val="000000"/>
                </a:solidFill>
              </a:rPr>
              <a:t>addAssignment</a:t>
            </a:r>
            <a:r>
              <a:rPr lang="en-US" sz="2400" b="1" dirty="0" smtClean="0">
                <a:solidFill>
                  <a:srgbClr val="000000"/>
                </a:solidFill>
              </a:rPr>
              <a:t>(</a:t>
            </a:r>
            <a:r>
              <a:rPr lang="en-US" sz="2400" b="1" dirty="0" err="1" smtClean="0">
                <a:solidFill>
                  <a:srgbClr val="000000"/>
                </a:solidFill>
              </a:rPr>
              <a:t>IAssignment</a:t>
            </a:r>
            <a:r>
              <a:rPr lang="en-US" sz="2400" b="1" dirty="0" smtClean="0">
                <a:solidFill>
                  <a:srgbClr val="000000"/>
                </a:solidFill>
              </a:rPr>
              <a:t> a) { //</a:t>
            </a:r>
            <a:r>
              <a:rPr lang="el-GR" sz="2400" b="1" dirty="0" smtClean="0">
                <a:solidFill>
                  <a:srgbClr val="000000"/>
                </a:solidFill>
              </a:rPr>
              <a:t>μέθοδος προσθήκης </a:t>
            </a:r>
          </a:p>
          <a:p>
            <a:pPr marL="3543300" lvl="8" indent="0">
              <a:spcBef>
                <a:spcPts val="0"/>
              </a:spcBef>
              <a:buClr>
                <a:srgbClr val="D34817"/>
              </a:buClr>
              <a:buSzPct val="85000"/>
              <a:buNone/>
            </a:pPr>
            <a:r>
              <a:rPr lang="el-GR" sz="1600" b="1" dirty="0" smtClean="0">
                <a:solidFill>
                  <a:srgbClr val="000000"/>
                </a:solidFill>
              </a:rPr>
              <a:t>			</a:t>
            </a:r>
            <a:r>
              <a:rPr lang="el-GR" sz="2400" b="1" dirty="0" smtClean="0">
                <a:solidFill>
                  <a:srgbClr val="000000"/>
                </a:solidFill>
              </a:rPr>
              <a:t>μιας εργασίας</a:t>
            </a:r>
          </a:p>
          <a:p>
            <a:pPr marL="800100" lvl="2" indent="0">
              <a:spcBef>
                <a:spcPts val="0"/>
              </a:spcBef>
              <a:buClr>
                <a:srgbClr val="D34817"/>
              </a:buClr>
              <a:buSzPct val="85000"/>
              <a:buNone/>
            </a:pPr>
            <a:r>
              <a:rPr lang="en-US" sz="2200" dirty="0" err="1" smtClean="0">
                <a:solidFill>
                  <a:srgbClr val="0033CC"/>
                </a:solidFill>
              </a:rPr>
              <a:t>assignments</a:t>
            </a:r>
            <a:r>
              <a:rPr lang="en-US" sz="2200" dirty="0" err="1" smtClean="0">
                <a:solidFill>
                  <a:srgbClr val="000000"/>
                </a:solidFill>
              </a:rPr>
              <a:t>.add</a:t>
            </a:r>
            <a:r>
              <a:rPr lang="en-US" sz="2200" dirty="0" smtClean="0">
                <a:solidFill>
                  <a:srgbClr val="000000"/>
                </a:solidFill>
              </a:rPr>
              <a:t>(a);</a:t>
            </a:r>
          </a:p>
          <a:p>
            <a:pPr marL="400050" lvl="1" indent="0">
              <a:spcBef>
                <a:spcPts val="0"/>
              </a:spcBef>
              <a:buClr>
                <a:srgbClr val="D34817"/>
              </a:buClr>
              <a:buSzPct val="85000"/>
              <a:buNone/>
            </a:pPr>
            <a:r>
              <a:rPr lang="en-US" sz="2400" dirty="0" smtClean="0">
                <a:solidFill>
                  <a:srgbClr val="000000"/>
                </a:solidFill>
              </a:rPr>
              <a:t>} . . .</a:t>
            </a: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Πλαστά Αντικείμενα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B0948D32-D801-4E59-9F80-E62ABC5B9856}" type="slidenum">
              <a:rPr lang="el-GR" sz="1400" smtClean="0">
                <a:solidFill>
                  <a:schemeClr val="tx1"/>
                </a:solidFill>
              </a:rPr>
              <a:t>16</a:t>
            </a:fld>
            <a:endParaRPr lang="el-GR" sz="1400" dirty="0">
              <a:solidFill>
                <a:schemeClr val="tx1"/>
              </a:solidFill>
            </a:endParaRPr>
          </a:p>
        </p:txBody>
      </p:sp>
    </p:spTree>
    <p:extLst>
      <p:ext uri="{BB962C8B-B14F-4D97-AF65-F5344CB8AC3E}">
        <p14:creationId xmlns:p14="http://schemas.microsoft.com/office/powerpoint/2010/main" val="31005757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schemeClr val="tx1">
                    <a:lumMod val="75000"/>
                    <a:lumOff val="25000"/>
                  </a:schemeClr>
                </a:solidFill>
              </a:rPr>
              <a:t>Εισαγωγή του κώδικα στην κλάση </a:t>
            </a:r>
            <a:r>
              <a:rPr lang="en-US" b="1" i="1" dirty="0" err="1">
                <a:solidFill>
                  <a:schemeClr val="tx1">
                    <a:lumMod val="75000"/>
                    <a:lumOff val="25000"/>
                  </a:schemeClr>
                </a:solidFill>
              </a:rPr>
              <a:t>CourseRegistration</a:t>
            </a:r>
            <a:r>
              <a:rPr lang="el-GR" b="1" dirty="0">
                <a:solidFill>
                  <a:schemeClr val="tx1">
                    <a:lumMod val="75000"/>
                    <a:lumOff val="25000"/>
                  </a:schemeClr>
                </a:solidFill>
              </a:rPr>
              <a:t> </a:t>
            </a:r>
            <a:r>
              <a:rPr lang="el-GR" b="1" dirty="0" smtClean="0">
                <a:solidFill>
                  <a:schemeClr val="tx1">
                    <a:lumMod val="75000"/>
                    <a:lumOff val="25000"/>
                  </a:schemeClr>
                </a:solidFill>
              </a:rPr>
              <a:t>(</a:t>
            </a:r>
            <a:r>
              <a:rPr lang="en-US" b="1" dirty="0" smtClean="0">
                <a:solidFill>
                  <a:schemeClr val="tx1">
                    <a:lumMod val="75000"/>
                    <a:lumOff val="25000"/>
                  </a:schemeClr>
                </a:solidFill>
              </a:rPr>
              <a:t>2</a:t>
            </a:r>
            <a:r>
              <a:rPr lang="el-GR" b="1" dirty="0" smtClean="0">
                <a:solidFill>
                  <a:schemeClr val="tx1">
                    <a:lumMod val="75000"/>
                    <a:lumOff val="25000"/>
                  </a:schemeClr>
                </a:solidFill>
              </a:rPr>
              <a:t> </a:t>
            </a:r>
            <a:r>
              <a:rPr lang="el-GR" b="1" dirty="0">
                <a:solidFill>
                  <a:schemeClr val="tx1">
                    <a:lumMod val="75000"/>
                    <a:lumOff val="25000"/>
                  </a:schemeClr>
                </a:solidFill>
              </a:rPr>
              <a:t>από 2)</a:t>
            </a:r>
            <a:endParaRPr lang="el-GR" dirty="0"/>
          </a:p>
        </p:txBody>
      </p:sp>
      <p:sp>
        <p:nvSpPr>
          <p:cNvPr id="3" name="Θέση περιεχομένου 1" descr="Συνέχεια κώδικα: // μέθοδος υπολογισμού βαθμού που καλεί την get assignment mark. Enter, public double mark, άνοιγμα κλείσιμο παρένθεσης, άγκιστρο. Enter, double total = 0. Enter, for, παρένθεση, I assignment a, άνω κάτω τελεία, assignments, κλείσιμο παρένθεσης, άγκιστρο.Enter, total + = a.get assignment mark, άνοιγμα κλείσιμο παρένθεσης. Enter, κλείσιμο αγκίστρου. Enter, return total / assignments.size, άνοιγμα κλείσιμο παρένθεσης. Enter, κλείσιμο αγκίστρου. Enter, κλείσιμο αγκίστρου. "/>
          <p:cNvSpPr>
            <a:spLocks noGrp="1"/>
          </p:cNvSpPr>
          <p:nvPr>
            <p:ph idx="1"/>
            <p:custDataLst>
              <p:tags r:id="rId1"/>
            </p:custDataLst>
          </p:nvPr>
        </p:nvSpPr>
        <p:spPr/>
        <p:txBody>
          <a:bodyPr/>
          <a:lstStyle/>
          <a:p>
            <a:pPr marL="400050" lvl="1" indent="0">
              <a:spcBef>
                <a:spcPts val="0"/>
              </a:spcBef>
              <a:spcAft>
                <a:spcPts val="600"/>
              </a:spcAft>
              <a:buClr>
                <a:srgbClr val="D34817"/>
              </a:buClr>
              <a:buSzPct val="85000"/>
              <a:buNone/>
            </a:pPr>
            <a:r>
              <a:rPr lang="en-US" sz="2200" b="1" dirty="0" smtClean="0">
                <a:solidFill>
                  <a:srgbClr val="000000"/>
                </a:solidFill>
              </a:rPr>
              <a:t>. . .</a:t>
            </a:r>
          </a:p>
          <a:p>
            <a:pPr marL="400050" lvl="1" indent="0">
              <a:spcBef>
                <a:spcPts val="0"/>
              </a:spcBef>
              <a:spcAft>
                <a:spcPts val="600"/>
              </a:spcAft>
              <a:buClr>
                <a:srgbClr val="D34817"/>
              </a:buClr>
              <a:buSzPct val="85000"/>
              <a:buNone/>
            </a:pPr>
            <a:r>
              <a:rPr lang="en-US" sz="2200" b="1" dirty="0" smtClean="0">
                <a:solidFill>
                  <a:srgbClr val="000000"/>
                </a:solidFill>
              </a:rPr>
              <a:t>//</a:t>
            </a:r>
            <a:r>
              <a:rPr lang="el-GR" sz="2200" b="1" dirty="0" smtClean="0">
                <a:solidFill>
                  <a:srgbClr val="000000"/>
                </a:solidFill>
              </a:rPr>
              <a:t>μέθοδος υπολογισμού βαθμού που καλεί την </a:t>
            </a:r>
            <a:r>
              <a:rPr lang="en-US" sz="2200" b="1" dirty="0" err="1" smtClean="0">
                <a:solidFill>
                  <a:srgbClr val="000000"/>
                </a:solidFill>
              </a:rPr>
              <a:t>getAssignmentMark</a:t>
            </a:r>
            <a:r>
              <a:rPr lang="en-US" sz="2200" b="1" dirty="0" smtClean="0">
                <a:solidFill>
                  <a:srgbClr val="000000"/>
                </a:solidFill>
              </a:rPr>
              <a:t>()</a:t>
            </a:r>
            <a:endParaRPr lang="en-US" sz="2200" dirty="0" smtClean="0">
              <a:solidFill>
                <a:srgbClr val="000000"/>
              </a:solidFill>
            </a:endParaRPr>
          </a:p>
          <a:p>
            <a:pPr marL="400050" lvl="1" indent="0">
              <a:spcBef>
                <a:spcPts val="0"/>
              </a:spcBef>
              <a:buClr>
                <a:srgbClr val="D34817"/>
              </a:buClr>
              <a:buSzPct val="85000"/>
              <a:buNone/>
            </a:pPr>
            <a:r>
              <a:rPr lang="en-US" sz="2200" b="1" dirty="0" smtClean="0">
                <a:solidFill>
                  <a:srgbClr val="7F0055"/>
                </a:solidFill>
              </a:rPr>
              <a:t>public</a:t>
            </a:r>
            <a:r>
              <a:rPr lang="en-US" sz="2200" b="1" dirty="0" smtClean="0">
                <a:solidFill>
                  <a:srgbClr val="000000"/>
                </a:solidFill>
              </a:rPr>
              <a:t> </a:t>
            </a:r>
            <a:r>
              <a:rPr lang="en-US" sz="2200" b="1" dirty="0" smtClean="0">
                <a:solidFill>
                  <a:srgbClr val="7F0055"/>
                </a:solidFill>
              </a:rPr>
              <a:t>double</a:t>
            </a:r>
            <a:r>
              <a:rPr lang="en-US" sz="2200" b="1" dirty="0" smtClean="0">
                <a:solidFill>
                  <a:srgbClr val="000000"/>
                </a:solidFill>
              </a:rPr>
              <a:t> mark() {</a:t>
            </a:r>
          </a:p>
          <a:p>
            <a:pPr marL="800100" lvl="2" indent="0">
              <a:spcBef>
                <a:spcPts val="0"/>
              </a:spcBef>
              <a:buClr>
                <a:srgbClr val="D34817"/>
              </a:buClr>
              <a:buSzPct val="85000"/>
              <a:buNone/>
            </a:pPr>
            <a:r>
              <a:rPr lang="en-US" sz="2000" b="1" dirty="0" smtClean="0">
                <a:solidFill>
                  <a:srgbClr val="7F0055"/>
                </a:solidFill>
              </a:rPr>
              <a:t>double</a:t>
            </a:r>
            <a:r>
              <a:rPr lang="en-US" sz="2000" b="1" dirty="0" smtClean="0">
                <a:solidFill>
                  <a:srgbClr val="000000"/>
                </a:solidFill>
              </a:rPr>
              <a:t> total=0;</a:t>
            </a:r>
          </a:p>
          <a:p>
            <a:pPr marL="800100" lvl="2" indent="0">
              <a:spcBef>
                <a:spcPts val="0"/>
              </a:spcBef>
              <a:buClr>
                <a:srgbClr val="D34817"/>
              </a:buClr>
              <a:buSzPct val="85000"/>
              <a:buNone/>
            </a:pPr>
            <a:r>
              <a:rPr lang="en-US" sz="2000" b="1" dirty="0" smtClean="0">
                <a:solidFill>
                  <a:srgbClr val="7F0055"/>
                </a:solidFill>
              </a:rPr>
              <a:t>for</a:t>
            </a:r>
            <a:r>
              <a:rPr lang="en-US" sz="2000" b="1" dirty="0" smtClean="0">
                <a:solidFill>
                  <a:srgbClr val="000000"/>
                </a:solidFill>
              </a:rPr>
              <a:t> (</a:t>
            </a:r>
            <a:r>
              <a:rPr lang="en-US" sz="2000" b="1" dirty="0" err="1" smtClean="0">
                <a:solidFill>
                  <a:srgbClr val="000000"/>
                </a:solidFill>
              </a:rPr>
              <a:t>IAssignment</a:t>
            </a:r>
            <a:r>
              <a:rPr lang="en-US" sz="2000" b="1" dirty="0" smtClean="0">
                <a:solidFill>
                  <a:srgbClr val="000000"/>
                </a:solidFill>
              </a:rPr>
              <a:t> a : </a:t>
            </a:r>
            <a:r>
              <a:rPr lang="en-US" sz="2000" b="1" dirty="0" smtClean="0">
                <a:solidFill>
                  <a:srgbClr val="0033CC"/>
                </a:solidFill>
              </a:rPr>
              <a:t>assignments</a:t>
            </a:r>
            <a:r>
              <a:rPr lang="en-US" sz="2000" b="1" dirty="0" smtClean="0">
                <a:solidFill>
                  <a:srgbClr val="000000"/>
                </a:solidFill>
              </a:rPr>
              <a:t>) {</a:t>
            </a:r>
          </a:p>
          <a:p>
            <a:pPr marL="800100" lvl="2" indent="0">
              <a:spcBef>
                <a:spcPts val="0"/>
              </a:spcBef>
              <a:buClr>
                <a:srgbClr val="D34817"/>
              </a:buClr>
              <a:buSzPct val="85000"/>
              <a:buNone/>
            </a:pPr>
            <a:r>
              <a:rPr lang="en-US" sz="2000" dirty="0" smtClean="0">
                <a:solidFill>
                  <a:srgbClr val="000000"/>
                </a:solidFill>
              </a:rPr>
              <a:t>total += </a:t>
            </a:r>
            <a:r>
              <a:rPr lang="en-US" sz="2000" dirty="0" err="1" smtClean="0">
                <a:solidFill>
                  <a:srgbClr val="000000"/>
                </a:solidFill>
              </a:rPr>
              <a:t>a.getAssignmentMark</a:t>
            </a:r>
            <a:r>
              <a:rPr lang="en-US" sz="2000" dirty="0" smtClean="0">
                <a:solidFill>
                  <a:srgbClr val="000000"/>
                </a:solidFill>
              </a:rPr>
              <a:t>();</a:t>
            </a:r>
          </a:p>
          <a:p>
            <a:pPr marL="800100" lvl="2" indent="0">
              <a:spcBef>
                <a:spcPts val="0"/>
              </a:spcBef>
              <a:spcAft>
                <a:spcPts val="600"/>
              </a:spcAft>
              <a:buClr>
                <a:srgbClr val="D34817"/>
              </a:buClr>
              <a:buSzPct val="85000"/>
              <a:buNone/>
            </a:pPr>
            <a:r>
              <a:rPr lang="en-US" sz="2000" dirty="0" smtClean="0">
                <a:solidFill>
                  <a:srgbClr val="000000"/>
                </a:solidFill>
              </a:rPr>
              <a:t>}</a:t>
            </a:r>
          </a:p>
          <a:p>
            <a:pPr marL="800100" lvl="2" indent="0">
              <a:spcBef>
                <a:spcPts val="0"/>
              </a:spcBef>
              <a:buClr>
                <a:srgbClr val="D34817"/>
              </a:buClr>
              <a:buSzPct val="85000"/>
              <a:buNone/>
            </a:pPr>
            <a:r>
              <a:rPr lang="en-US" sz="2000" b="1" dirty="0" smtClean="0">
                <a:solidFill>
                  <a:srgbClr val="7F0055"/>
                </a:solidFill>
              </a:rPr>
              <a:t>return</a:t>
            </a:r>
            <a:r>
              <a:rPr lang="en-US" sz="2000" b="1" dirty="0" smtClean="0">
                <a:solidFill>
                  <a:srgbClr val="000000"/>
                </a:solidFill>
              </a:rPr>
              <a:t> total/</a:t>
            </a:r>
            <a:r>
              <a:rPr lang="en-US" sz="2000" b="1" dirty="0" err="1" smtClean="0">
                <a:solidFill>
                  <a:srgbClr val="0033CC"/>
                </a:solidFill>
              </a:rPr>
              <a:t>assignments</a:t>
            </a:r>
            <a:r>
              <a:rPr lang="en-US" sz="2000" b="1" dirty="0" err="1" smtClean="0">
                <a:solidFill>
                  <a:srgbClr val="000000"/>
                </a:solidFill>
              </a:rPr>
              <a:t>.size</a:t>
            </a:r>
            <a:r>
              <a:rPr lang="en-US" sz="2000" b="1" dirty="0" smtClean="0">
                <a:solidFill>
                  <a:srgbClr val="000000"/>
                </a:solidFill>
              </a:rPr>
              <a:t>();</a:t>
            </a:r>
          </a:p>
          <a:p>
            <a:pPr marL="400050" lvl="1" indent="0">
              <a:spcBef>
                <a:spcPts val="0"/>
              </a:spcBef>
              <a:spcAft>
                <a:spcPts val="600"/>
              </a:spcAft>
              <a:buClr>
                <a:srgbClr val="D34817"/>
              </a:buClr>
              <a:buSzPct val="85000"/>
              <a:buNone/>
            </a:pPr>
            <a:r>
              <a:rPr lang="en-US" sz="2200" dirty="0" smtClean="0">
                <a:solidFill>
                  <a:srgbClr val="000000"/>
                </a:solidFill>
              </a:rPr>
              <a:t>}</a:t>
            </a:r>
          </a:p>
          <a:p>
            <a:pPr marL="0" lvl="0" indent="0">
              <a:spcBef>
                <a:spcPts val="0"/>
              </a:spcBef>
              <a:buClr>
                <a:srgbClr val="D34817"/>
              </a:buClr>
              <a:buSzPct val="85000"/>
              <a:buNone/>
            </a:pPr>
            <a:r>
              <a:rPr lang="en-US" sz="2400" dirty="0" smtClean="0">
                <a:solidFill>
                  <a:srgbClr val="000000"/>
                </a:solidFill>
              </a:rPr>
              <a:t>}</a:t>
            </a:r>
            <a:endParaRPr lang="en-US" sz="2400" dirty="0" smtClean="0">
              <a:solidFill>
                <a:prstClr val="black"/>
              </a:solidFill>
            </a:endParaRPr>
          </a:p>
          <a:p>
            <a:endParaRPr lang="en-US"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Πλαστά Αντικείμενα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B0948D32-D801-4E59-9F80-E62ABC5B9856}" type="slidenum">
              <a:rPr lang="el-GR" sz="1400" smtClean="0">
                <a:solidFill>
                  <a:schemeClr val="tx1"/>
                </a:solidFill>
              </a:rPr>
              <a:t>17</a:t>
            </a:fld>
            <a:endParaRPr lang="el-GR" sz="1400" dirty="0">
              <a:solidFill>
                <a:schemeClr val="tx1"/>
              </a:solidFill>
            </a:endParaRPr>
          </a:p>
        </p:txBody>
      </p:sp>
    </p:spTree>
    <p:extLst>
      <p:ext uri="{BB962C8B-B14F-4D97-AF65-F5344CB8AC3E}">
        <p14:creationId xmlns:p14="http://schemas.microsoft.com/office/powerpoint/2010/main" val="18437263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schemeClr val="tx1">
                    <a:lumMod val="75000"/>
                    <a:lumOff val="25000"/>
                  </a:schemeClr>
                </a:solidFill>
              </a:rPr>
              <a:t>Δημιουργία της κλάσης ελέγχου της κλάσης </a:t>
            </a:r>
            <a:r>
              <a:rPr lang="en-US" b="1" i="1" dirty="0" err="1">
                <a:solidFill>
                  <a:schemeClr val="tx1">
                    <a:lumMod val="75000"/>
                    <a:lumOff val="25000"/>
                  </a:schemeClr>
                </a:solidFill>
              </a:rPr>
              <a:t>CourseRegistration</a:t>
            </a:r>
            <a:endParaRPr lang="el-GR" b="1" i="1" dirty="0">
              <a:solidFill>
                <a:schemeClr val="tx1">
                  <a:lumMod val="75000"/>
                  <a:lumOff val="25000"/>
                </a:schemeClr>
              </a:solidFill>
            </a:endParaRPr>
          </a:p>
        </p:txBody>
      </p:sp>
      <p:sp>
        <p:nvSpPr>
          <p:cNvPr id="6" name="Θέση περιεχομένου 1"/>
          <p:cNvSpPr>
            <a:spLocks noGrp="1"/>
          </p:cNvSpPr>
          <p:nvPr>
            <p:ph sz="half" idx="1"/>
          </p:nvPr>
        </p:nvSpPr>
        <p:spPr/>
        <p:txBody>
          <a:bodyPr>
            <a:normAutofit/>
          </a:bodyPr>
          <a:lstStyle/>
          <a:p>
            <a:pPr marL="342000" lvl="0" indent="-342000">
              <a:spcBef>
                <a:spcPts val="0"/>
              </a:spcBef>
              <a:spcAft>
                <a:spcPts val="600"/>
              </a:spcAft>
              <a:buClr>
                <a:srgbClr val="C00000"/>
              </a:buClr>
              <a:buSzPct val="100000"/>
              <a:buFont typeface="Wingdings 2"/>
              <a:buChar char=""/>
            </a:pPr>
            <a:r>
              <a:rPr lang="el-GR" sz="2000" dirty="0">
                <a:solidFill>
                  <a:prstClr val="black"/>
                </a:solidFill>
              </a:rPr>
              <a:t>Από τον </a:t>
            </a:r>
            <a:r>
              <a:rPr lang="en-US" sz="2000" i="1" dirty="0">
                <a:solidFill>
                  <a:prstClr val="black"/>
                </a:solidFill>
              </a:rPr>
              <a:t>package</a:t>
            </a:r>
            <a:r>
              <a:rPr lang="en-US" sz="2000" b="1" dirty="0">
                <a:solidFill>
                  <a:prstClr val="black"/>
                </a:solidFill>
              </a:rPr>
              <a:t> </a:t>
            </a:r>
            <a:r>
              <a:rPr lang="en-US" sz="2000" i="1" dirty="0" smtClean="0">
                <a:solidFill>
                  <a:prstClr val="black"/>
                </a:solidFill>
              </a:rPr>
              <a:t>explorer</a:t>
            </a:r>
            <a:r>
              <a:rPr lang="el-GR" sz="2000" dirty="0" smtClean="0">
                <a:solidFill>
                  <a:prstClr val="black"/>
                </a:solidFill>
              </a:rPr>
              <a:t>,</a:t>
            </a:r>
            <a:r>
              <a:rPr lang="en-US" sz="2000" dirty="0" smtClean="0">
                <a:solidFill>
                  <a:prstClr val="black"/>
                </a:solidFill>
              </a:rPr>
              <a:t> </a:t>
            </a:r>
            <a:r>
              <a:rPr lang="el-GR" sz="2000" dirty="0">
                <a:solidFill>
                  <a:prstClr val="black"/>
                </a:solidFill>
              </a:rPr>
              <a:t>κάνουμε δεξί κλικ στην κλάση </a:t>
            </a:r>
            <a:r>
              <a:rPr lang="en-US" sz="2000" i="1" dirty="0" err="1" smtClean="0">
                <a:solidFill>
                  <a:prstClr val="black"/>
                </a:solidFill>
              </a:rPr>
              <a:t>CourseRegistration</a:t>
            </a:r>
            <a:r>
              <a:rPr lang="el-GR" sz="2000" dirty="0" smtClean="0">
                <a:solidFill>
                  <a:prstClr val="black"/>
                </a:solidFill>
              </a:rPr>
              <a:t>,</a:t>
            </a:r>
            <a:r>
              <a:rPr lang="en-US" sz="2000" dirty="0" smtClean="0">
                <a:solidFill>
                  <a:prstClr val="black"/>
                </a:solidFill>
              </a:rPr>
              <a:t> </a:t>
            </a:r>
            <a:r>
              <a:rPr lang="el-GR" sz="2000" dirty="0">
                <a:solidFill>
                  <a:prstClr val="black"/>
                </a:solidFill>
              </a:rPr>
              <a:t>και επιλέγουμε </a:t>
            </a:r>
            <a:r>
              <a:rPr lang="en-US" sz="2000" dirty="0">
                <a:solidFill>
                  <a:prstClr val="black"/>
                </a:solidFill>
              </a:rPr>
              <a:t>‘</a:t>
            </a:r>
            <a:r>
              <a:rPr lang="en-US" sz="2000" i="1" dirty="0" err="1">
                <a:solidFill>
                  <a:prstClr val="black"/>
                </a:solidFill>
              </a:rPr>
              <a:t>New</a:t>
            </a:r>
            <a:r>
              <a:rPr lang="en-US" sz="2000" dirty="0" err="1">
                <a:solidFill>
                  <a:prstClr val="black"/>
                </a:solidFill>
                <a:sym typeface="Wingdings" pitchFamily="2" charset="2"/>
              </a:rPr>
              <a:t></a:t>
            </a:r>
            <a:r>
              <a:rPr lang="en-US" sz="2000" i="1" dirty="0" err="1">
                <a:solidFill>
                  <a:prstClr val="black"/>
                </a:solidFill>
                <a:sym typeface="Wingdings" pitchFamily="2" charset="2"/>
              </a:rPr>
              <a:t>JUnit</a:t>
            </a:r>
            <a:r>
              <a:rPr lang="en-US" sz="2000" i="1" dirty="0">
                <a:solidFill>
                  <a:prstClr val="black"/>
                </a:solidFill>
                <a:sym typeface="Wingdings" pitchFamily="2" charset="2"/>
              </a:rPr>
              <a:t> Test Case</a:t>
            </a:r>
            <a:r>
              <a:rPr lang="en-US" sz="2000" dirty="0">
                <a:solidFill>
                  <a:prstClr val="black"/>
                </a:solidFill>
                <a:sym typeface="Wingdings" pitchFamily="2" charset="2"/>
              </a:rPr>
              <a:t>’</a:t>
            </a:r>
            <a:r>
              <a:rPr lang="el-GR" sz="2000" dirty="0">
                <a:solidFill>
                  <a:prstClr val="black"/>
                </a:solidFill>
                <a:sym typeface="Wingdings" pitchFamily="2" charset="2"/>
              </a:rPr>
              <a:t> για την δημιουργία μιας νέας περίπτωσης ελέγχου.</a:t>
            </a:r>
          </a:p>
          <a:p>
            <a:pPr marL="342000" lvl="0" indent="-342000">
              <a:spcBef>
                <a:spcPts val="0"/>
              </a:spcBef>
              <a:spcAft>
                <a:spcPts val="600"/>
              </a:spcAft>
              <a:buClr>
                <a:srgbClr val="C00000"/>
              </a:buClr>
              <a:buSzPct val="100000"/>
              <a:buFont typeface="Wingdings 2"/>
              <a:buChar char=""/>
            </a:pPr>
            <a:r>
              <a:rPr lang="el-GR" sz="2000" dirty="0">
                <a:solidFill>
                  <a:prstClr val="black"/>
                </a:solidFill>
                <a:sym typeface="Wingdings" pitchFamily="2" charset="2"/>
              </a:rPr>
              <a:t>Στο πρώτο βήμα του </a:t>
            </a:r>
            <a:r>
              <a:rPr lang="el-GR" sz="2000" dirty="0" smtClean="0">
                <a:solidFill>
                  <a:prstClr val="black"/>
                </a:solidFill>
                <a:sym typeface="Wingdings" pitchFamily="2" charset="2"/>
              </a:rPr>
              <a:t>οδηγού, </a:t>
            </a:r>
            <a:r>
              <a:rPr lang="el-GR" sz="2000" dirty="0">
                <a:solidFill>
                  <a:prstClr val="black"/>
                </a:solidFill>
                <a:sym typeface="Wingdings" pitchFamily="2" charset="2"/>
              </a:rPr>
              <a:t>αφήνουμε τις εξ’ ορισμού τιμές και πατάμε </a:t>
            </a:r>
            <a:r>
              <a:rPr lang="en-US" sz="2000" i="1" dirty="0">
                <a:solidFill>
                  <a:prstClr val="black"/>
                </a:solidFill>
                <a:sym typeface="Wingdings" pitchFamily="2" charset="2"/>
              </a:rPr>
              <a:t>Next</a:t>
            </a:r>
            <a:r>
              <a:rPr lang="en-US" sz="2000" dirty="0">
                <a:solidFill>
                  <a:prstClr val="black"/>
                </a:solidFill>
                <a:sym typeface="Wingdings" pitchFamily="2" charset="2"/>
              </a:rPr>
              <a:t>.</a:t>
            </a:r>
          </a:p>
          <a:p>
            <a:pPr marL="342000" lvl="0" indent="-342000">
              <a:spcBef>
                <a:spcPts val="0"/>
              </a:spcBef>
              <a:buClr>
                <a:srgbClr val="C00000"/>
              </a:buClr>
              <a:buSzPct val="100000"/>
              <a:buFont typeface="Wingdings 2"/>
              <a:buChar char=""/>
            </a:pPr>
            <a:r>
              <a:rPr lang="el-GR" sz="2000" dirty="0">
                <a:solidFill>
                  <a:prstClr val="black"/>
                </a:solidFill>
                <a:sym typeface="Wingdings" pitchFamily="2" charset="2"/>
              </a:rPr>
              <a:t>Στο δεύτερο βήμα του </a:t>
            </a:r>
            <a:r>
              <a:rPr lang="el-GR" sz="2000" dirty="0" smtClean="0">
                <a:solidFill>
                  <a:prstClr val="black"/>
                </a:solidFill>
                <a:sym typeface="Wingdings" pitchFamily="2" charset="2"/>
              </a:rPr>
              <a:t>οδηγού, </a:t>
            </a:r>
            <a:r>
              <a:rPr lang="el-GR" sz="2000" dirty="0">
                <a:solidFill>
                  <a:prstClr val="black"/>
                </a:solidFill>
                <a:sym typeface="Wingdings" pitchFamily="2" charset="2"/>
              </a:rPr>
              <a:t>επιλέγουμε προς έλεγχο την μέθοδο </a:t>
            </a:r>
            <a:r>
              <a:rPr lang="en-US" sz="2000" i="1" dirty="0">
                <a:solidFill>
                  <a:prstClr val="black"/>
                </a:solidFill>
                <a:sym typeface="Wingdings" pitchFamily="2" charset="2"/>
              </a:rPr>
              <a:t>mark</a:t>
            </a:r>
            <a:r>
              <a:rPr lang="en-US" sz="2000" dirty="0">
                <a:solidFill>
                  <a:prstClr val="black"/>
                </a:solidFill>
                <a:sym typeface="Wingdings" pitchFamily="2" charset="2"/>
              </a:rPr>
              <a:t>() </a:t>
            </a:r>
            <a:r>
              <a:rPr lang="el-GR" sz="2000" dirty="0">
                <a:solidFill>
                  <a:prstClr val="black"/>
                </a:solidFill>
                <a:sym typeface="Wingdings" pitchFamily="2" charset="2"/>
              </a:rPr>
              <a:t>τσεκάροντας το πλαίσιο ελέγχου </a:t>
            </a:r>
            <a:r>
              <a:rPr lang="el-GR" sz="2000" dirty="0" smtClean="0">
                <a:solidFill>
                  <a:prstClr val="black"/>
                </a:solidFill>
                <a:sym typeface="Wingdings" pitchFamily="2" charset="2"/>
              </a:rPr>
              <a:t>της, </a:t>
            </a:r>
            <a:r>
              <a:rPr lang="el-GR" sz="2000" dirty="0">
                <a:solidFill>
                  <a:prstClr val="black"/>
                </a:solidFill>
                <a:sym typeface="Wingdings" pitchFamily="2" charset="2"/>
              </a:rPr>
              <a:t>και πατάμε </a:t>
            </a:r>
            <a:r>
              <a:rPr lang="en-US" sz="2000" i="1" dirty="0">
                <a:solidFill>
                  <a:prstClr val="black"/>
                </a:solidFill>
                <a:sym typeface="Wingdings" pitchFamily="2" charset="2"/>
              </a:rPr>
              <a:t>Finish</a:t>
            </a:r>
            <a:r>
              <a:rPr lang="en-US" sz="2000" dirty="0" smtClean="0">
                <a:solidFill>
                  <a:prstClr val="black"/>
                </a:solidFill>
                <a:sym typeface="Wingdings" pitchFamily="2" charset="2"/>
              </a:rPr>
              <a:t>.</a:t>
            </a:r>
            <a:endParaRPr lang="el-GR" sz="2000" dirty="0">
              <a:solidFill>
                <a:prstClr val="black"/>
              </a:solidFill>
            </a:endParaRPr>
          </a:p>
        </p:txBody>
      </p:sp>
      <p:pic>
        <p:nvPicPr>
          <p:cNvPr id="8" name="Θέση περιεχομένου 2" descr="Εικόνα που δείχνει, πώς δημιουργούμε την κλάση ελέγχου της κλάσης course registration."/>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800600" y="1713607"/>
            <a:ext cx="3875856" cy="4451697"/>
          </a:xfrm>
        </p:spPr>
      </p:pic>
      <p:sp>
        <p:nvSpPr>
          <p:cNvPr id="4" name="Θέση υποσέλιδου 1" descr="."/>
          <p:cNvSpPr>
            <a:spLocks noGrp="1"/>
          </p:cNvSpPr>
          <p:nvPr>
            <p:ph type="ftr" sz="quarter" idx="11"/>
          </p:nvPr>
        </p:nvSpPr>
        <p:spPr/>
        <p:txBody>
          <a:bodyPr/>
          <a:lstStyle/>
          <a:p>
            <a:r>
              <a:rPr lang="el-GR" sz="1400" smtClean="0">
                <a:solidFill>
                  <a:schemeClr val="tx1"/>
                </a:solidFill>
              </a:rPr>
              <a:t>Πλαστά Αντικείμενα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B0948D32-D801-4E59-9F80-E62ABC5B9856}" type="slidenum">
              <a:rPr lang="el-GR" sz="1400" smtClean="0">
                <a:solidFill>
                  <a:schemeClr val="tx1"/>
                </a:solidFill>
              </a:rPr>
              <a:t>18</a:t>
            </a:fld>
            <a:endParaRPr lang="el-GR" sz="1400" dirty="0">
              <a:solidFill>
                <a:schemeClr val="tx1"/>
              </a:solidFill>
            </a:endParaRPr>
          </a:p>
        </p:txBody>
      </p:sp>
    </p:spTree>
    <p:extLst>
      <p:ext uri="{BB962C8B-B14F-4D97-AF65-F5344CB8AC3E}">
        <p14:creationId xmlns:p14="http://schemas.microsoft.com/office/powerpoint/2010/main" val="24618381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schemeClr val="tx1">
                    <a:lumMod val="75000"/>
                    <a:lumOff val="25000"/>
                  </a:schemeClr>
                </a:solidFill>
              </a:rPr>
              <a:t>Ο κώδικας της κλάσης </a:t>
            </a:r>
            <a:r>
              <a:rPr lang="en-US" b="1" i="1" dirty="0" err="1" smtClean="0">
                <a:solidFill>
                  <a:schemeClr val="tx1">
                    <a:lumMod val="75000"/>
                    <a:lumOff val="25000"/>
                  </a:schemeClr>
                </a:solidFill>
              </a:rPr>
              <a:t>CourseRegistrationTest</a:t>
            </a:r>
            <a:r>
              <a:rPr lang="en-US" b="1" dirty="0" smtClean="0">
                <a:solidFill>
                  <a:schemeClr val="tx1">
                    <a:lumMod val="75000"/>
                    <a:lumOff val="25000"/>
                  </a:schemeClr>
                </a:solidFill>
              </a:rPr>
              <a:t> </a:t>
            </a:r>
            <a:r>
              <a:rPr lang="el-GR" b="1" dirty="0" smtClean="0">
                <a:solidFill>
                  <a:schemeClr val="tx1">
                    <a:lumMod val="75000"/>
                    <a:lumOff val="25000"/>
                  </a:schemeClr>
                </a:solidFill>
              </a:rPr>
              <a:t>(1 από 2)</a:t>
            </a:r>
            <a:endParaRPr lang="el-GR" b="1" dirty="0">
              <a:solidFill>
                <a:schemeClr val="tx1">
                  <a:lumMod val="75000"/>
                  <a:lumOff val="25000"/>
                </a:schemeClr>
              </a:solidFill>
            </a:endParaRPr>
          </a:p>
        </p:txBody>
      </p:sp>
      <p:sp>
        <p:nvSpPr>
          <p:cNvPr id="3" name="Θέση περιεχομένου 1" descr="Κώδικας: Package domain. Enter, import static, org.junit.assert, τελεία asterisc. Enter, import static, org.mockito.mockito, τελεία asterisc, // εισαγωγή για το mockito. Enter, import org.junit.test. Enter, public class, course registration test, άγκιστρο. Enter, @ test. Enter, public void, test mark, άνοιγμα κλείσιμο παρένθεσης, άγκιστρο. Enter, I assignment a, = mock, παρένθεση I assignment.class, κλείσιμο παρένθεσης, // δημιουργία του πλαστού αντικειμένου a. Enter, &#10;I assignment b, = mock, παρένθεση I assignment.class, κλείσιμο παρένθεσης, // δημιουργία του πλαστού αντικειμένου b. Enter, &#10;I assignment c, = mock, παρένθεση I assignment.class, κλείσιμο παρένθεσης, // δημιουργία του πλαστού αντικειμένου c.&#10;"/>
          <p:cNvSpPr>
            <a:spLocks noGrp="1"/>
          </p:cNvSpPr>
          <p:nvPr>
            <p:ph idx="1"/>
            <p:custDataLst>
              <p:tags r:id="rId1"/>
            </p:custDataLst>
          </p:nvPr>
        </p:nvSpPr>
        <p:spPr>
          <a:xfrm>
            <a:off x="395536" y="1600200"/>
            <a:ext cx="8352928" cy="4709120"/>
          </a:xfrm>
        </p:spPr>
        <p:txBody>
          <a:bodyPr>
            <a:normAutofit lnSpcReduction="10000"/>
          </a:bodyPr>
          <a:lstStyle/>
          <a:p>
            <a:pPr marL="0" lvl="0" indent="0">
              <a:lnSpc>
                <a:spcPct val="110000"/>
              </a:lnSpc>
              <a:spcBef>
                <a:spcPts val="0"/>
              </a:spcBef>
              <a:buClr>
                <a:srgbClr val="D34817"/>
              </a:buClr>
              <a:buSzPct val="85000"/>
              <a:buNone/>
            </a:pPr>
            <a:r>
              <a:rPr lang="en-US" sz="2400" b="1" dirty="0" smtClean="0">
                <a:solidFill>
                  <a:srgbClr val="7F0055"/>
                </a:solidFill>
              </a:rPr>
              <a:t>package</a:t>
            </a:r>
            <a:r>
              <a:rPr lang="en-US" sz="2400" b="1" dirty="0" smtClean="0">
                <a:solidFill>
                  <a:srgbClr val="000000"/>
                </a:solidFill>
              </a:rPr>
              <a:t> domain;</a:t>
            </a:r>
          </a:p>
          <a:p>
            <a:pPr marL="0" lvl="0" indent="0">
              <a:lnSpc>
                <a:spcPct val="110000"/>
              </a:lnSpc>
              <a:spcBef>
                <a:spcPts val="0"/>
              </a:spcBef>
              <a:buClr>
                <a:srgbClr val="D34817"/>
              </a:buClr>
              <a:buSzPct val="85000"/>
              <a:buNone/>
            </a:pPr>
            <a:r>
              <a:rPr lang="en-US" sz="2400" b="1" dirty="0" smtClean="0">
                <a:solidFill>
                  <a:srgbClr val="7F0055"/>
                </a:solidFill>
              </a:rPr>
              <a:t>import</a:t>
            </a:r>
            <a:r>
              <a:rPr lang="en-US" sz="2400" b="1" dirty="0" smtClean="0">
                <a:solidFill>
                  <a:srgbClr val="000000"/>
                </a:solidFill>
              </a:rPr>
              <a:t> </a:t>
            </a:r>
            <a:r>
              <a:rPr lang="en-US" sz="2400" b="1" dirty="0" smtClean="0">
                <a:solidFill>
                  <a:srgbClr val="7F0055"/>
                </a:solidFill>
              </a:rPr>
              <a:t>static</a:t>
            </a:r>
            <a:r>
              <a:rPr lang="en-US" sz="2400" b="1" dirty="0" smtClean="0">
                <a:solidFill>
                  <a:srgbClr val="000000"/>
                </a:solidFill>
              </a:rPr>
              <a:t> </a:t>
            </a:r>
            <a:r>
              <a:rPr lang="en-US" sz="2400" b="1" dirty="0" err="1" smtClean="0">
                <a:solidFill>
                  <a:srgbClr val="000000"/>
                </a:solidFill>
              </a:rPr>
              <a:t>org.junit.Assert</a:t>
            </a:r>
            <a:r>
              <a:rPr lang="en-US" sz="2400" b="1" dirty="0" smtClean="0">
                <a:solidFill>
                  <a:srgbClr val="000000"/>
                </a:solidFill>
              </a:rPr>
              <a:t>.*;</a:t>
            </a:r>
          </a:p>
          <a:p>
            <a:pPr marL="0" lvl="0" indent="0">
              <a:lnSpc>
                <a:spcPct val="110000"/>
              </a:lnSpc>
              <a:spcBef>
                <a:spcPts val="0"/>
              </a:spcBef>
              <a:buClr>
                <a:srgbClr val="D34817"/>
              </a:buClr>
              <a:buSzPct val="85000"/>
              <a:buNone/>
            </a:pPr>
            <a:r>
              <a:rPr lang="en-US" sz="2400" b="1" dirty="0" smtClean="0">
                <a:solidFill>
                  <a:srgbClr val="7F0055"/>
                </a:solidFill>
              </a:rPr>
              <a:t>import</a:t>
            </a:r>
            <a:r>
              <a:rPr lang="en-US" sz="2400" b="1" dirty="0" smtClean="0">
                <a:solidFill>
                  <a:srgbClr val="000000"/>
                </a:solidFill>
              </a:rPr>
              <a:t> </a:t>
            </a:r>
            <a:r>
              <a:rPr lang="en-US" sz="2400" b="1" dirty="0" smtClean="0">
                <a:solidFill>
                  <a:srgbClr val="7F0055"/>
                </a:solidFill>
              </a:rPr>
              <a:t>static</a:t>
            </a:r>
            <a:r>
              <a:rPr lang="en-US" sz="2400" b="1" dirty="0" smtClean="0">
                <a:solidFill>
                  <a:srgbClr val="000000"/>
                </a:solidFill>
              </a:rPr>
              <a:t> </a:t>
            </a:r>
            <a:r>
              <a:rPr lang="en-US" sz="2400" b="1" dirty="0" err="1" smtClean="0">
                <a:solidFill>
                  <a:srgbClr val="000000"/>
                </a:solidFill>
              </a:rPr>
              <a:t>org.mockito.Mockito</a:t>
            </a:r>
            <a:r>
              <a:rPr lang="en-US" sz="2400" b="1" dirty="0" smtClean="0">
                <a:solidFill>
                  <a:srgbClr val="000000"/>
                </a:solidFill>
              </a:rPr>
              <a:t>.*; //</a:t>
            </a:r>
            <a:r>
              <a:rPr lang="el-GR" sz="2400" b="1" dirty="0" smtClean="0">
                <a:solidFill>
                  <a:srgbClr val="000000"/>
                </a:solidFill>
              </a:rPr>
              <a:t>Εισαγωγή για το </a:t>
            </a:r>
            <a:r>
              <a:rPr lang="en-US" sz="2400" b="1" dirty="0" err="1" smtClean="0">
                <a:solidFill>
                  <a:srgbClr val="000000"/>
                </a:solidFill>
              </a:rPr>
              <a:t>mockito</a:t>
            </a:r>
            <a:endParaRPr lang="en-US" sz="2400" b="1" dirty="0" smtClean="0">
              <a:solidFill>
                <a:srgbClr val="000000"/>
              </a:solidFill>
            </a:endParaRPr>
          </a:p>
          <a:p>
            <a:pPr marL="0" lvl="0" indent="0">
              <a:lnSpc>
                <a:spcPct val="110000"/>
              </a:lnSpc>
              <a:spcBef>
                <a:spcPts val="0"/>
              </a:spcBef>
              <a:buClr>
                <a:srgbClr val="D34817"/>
              </a:buClr>
              <a:buSzPct val="85000"/>
              <a:buNone/>
            </a:pPr>
            <a:r>
              <a:rPr lang="en-US" sz="2400" b="1" dirty="0" smtClean="0">
                <a:solidFill>
                  <a:srgbClr val="7F0055"/>
                </a:solidFill>
              </a:rPr>
              <a:t>import</a:t>
            </a:r>
            <a:r>
              <a:rPr lang="en-US" sz="2400" b="1" dirty="0" smtClean="0">
                <a:solidFill>
                  <a:srgbClr val="000000"/>
                </a:solidFill>
              </a:rPr>
              <a:t> </a:t>
            </a:r>
            <a:r>
              <a:rPr lang="en-US" sz="2400" b="1" dirty="0" err="1" smtClean="0">
                <a:solidFill>
                  <a:srgbClr val="000000"/>
                </a:solidFill>
              </a:rPr>
              <a:t>org.junit.Test</a:t>
            </a:r>
            <a:r>
              <a:rPr lang="en-US" sz="2400" b="1" dirty="0" smtClean="0">
                <a:solidFill>
                  <a:srgbClr val="000000"/>
                </a:solidFill>
              </a:rPr>
              <a:t>;</a:t>
            </a:r>
          </a:p>
          <a:p>
            <a:pPr marL="0" lvl="0" indent="0">
              <a:lnSpc>
                <a:spcPct val="110000"/>
              </a:lnSpc>
              <a:spcBef>
                <a:spcPts val="0"/>
              </a:spcBef>
              <a:buClr>
                <a:srgbClr val="D34817"/>
              </a:buClr>
              <a:buSzPct val="85000"/>
              <a:buNone/>
            </a:pPr>
            <a:r>
              <a:rPr lang="en-US" sz="2400" b="1" dirty="0" smtClean="0">
                <a:solidFill>
                  <a:srgbClr val="7F0055"/>
                </a:solidFill>
              </a:rPr>
              <a:t>public</a:t>
            </a:r>
            <a:r>
              <a:rPr lang="en-US" sz="2400" b="1" dirty="0" smtClean="0">
                <a:solidFill>
                  <a:srgbClr val="000000"/>
                </a:solidFill>
              </a:rPr>
              <a:t> </a:t>
            </a:r>
            <a:r>
              <a:rPr lang="en-US" sz="2400" b="1" dirty="0" smtClean="0">
                <a:solidFill>
                  <a:srgbClr val="7F0055"/>
                </a:solidFill>
              </a:rPr>
              <a:t>class</a:t>
            </a:r>
            <a:r>
              <a:rPr lang="en-US" sz="2400" b="1" dirty="0" smtClean="0">
                <a:solidFill>
                  <a:srgbClr val="000000"/>
                </a:solidFill>
              </a:rPr>
              <a:t> </a:t>
            </a:r>
            <a:r>
              <a:rPr lang="en-US" sz="2400" b="1" dirty="0" err="1" smtClean="0">
                <a:solidFill>
                  <a:srgbClr val="000000"/>
                </a:solidFill>
              </a:rPr>
              <a:t>CourseRegistrationTest</a:t>
            </a:r>
            <a:r>
              <a:rPr lang="en-US" sz="2400" b="1" dirty="0" smtClean="0">
                <a:solidFill>
                  <a:srgbClr val="000000"/>
                </a:solidFill>
              </a:rPr>
              <a:t> {</a:t>
            </a:r>
          </a:p>
          <a:p>
            <a:pPr marL="400050" lvl="1" indent="0">
              <a:lnSpc>
                <a:spcPct val="110000"/>
              </a:lnSpc>
              <a:spcBef>
                <a:spcPts val="0"/>
              </a:spcBef>
              <a:buClr>
                <a:srgbClr val="D34817"/>
              </a:buClr>
              <a:buSzPct val="85000"/>
              <a:buNone/>
            </a:pPr>
            <a:r>
              <a:rPr lang="en-US" sz="2200" dirty="0" smtClean="0">
                <a:solidFill>
                  <a:srgbClr val="777777"/>
                </a:solidFill>
              </a:rPr>
              <a:t>@Test</a:t>
            </a:r>
          </a:p>
          <a:p>
            <a:pPr marL="400050" lvl="1" indent="0">
              <a:lnSpc>
                <a:spcPct val="110000"/>
              </a:lnSpc>
              <a:spcBef>
                <a:spcPts val="0"/>
              </a:spcBef>
              <a:buClr>
                <a:srgbClr val="D34817"/>
              </a:buClr>
              <a:buSzPct val="85000"/>
              <a:buNone/>
            </a:pPr>
            <a:r>
              <a:rPr lang="en-US" sz="2200" b="1" dirty="0" smtClean="0">
                <a:solidFill>
                  <a:srgbClr val="7F0055"/>
                </a:solidFill>
              </a:rPr>
              <a:t>public</a:t>
            </a:r>
            <a:r>
              <a:rPr lang="en-US" sz="2200" b="1" dirty="0" smtClean="0">
                <a:solidFill>
                  <a:srgbClr val="000000"/>
                </a:solidFill>
              </a:rPr>
              <a:t> </a:t>
            </a:r>
            <a:r>
              <a:rPr lang="en-US" sz="2200" b="1" dirty="0" smtClean="0">
                <a:solidFill>
                  <a:srgbClr val="7F0055"/>
                </a:solidFill>
              </a:rPr>
              <a:t>void</a:t>
            </a:r>
            <a:r>
              <a:rPr lang="en-US" sz="2200" b="1" dirty="0" smtClean="0">
                <a:solidFill>
                  <a:srgbClr val="000000"/>
                </a:solidFill>
              </a:rPr>
              <a:t> </a:t>
            </a:r>
            <a:r>
              <a:rPr lang="en-US" sz="2200" b="1" dirty="0" err="1" smtClean="0">
                <a:solidFill>
                  <a:srgbClr val="000000"/>
                </a:solidFill>
              </a:rPr>
              <a:t>testMark</a:t>
            </a:r>
            <a:r>
              <a:rPr lang="en-US" sz="2200" b="1" dirty="0" smtClean="0">
                <a:solidFill>
                  <a:srgbClr val="000000"/>
                </a:solidFill>
              </a:rPr>
              <a:t>() {</a:t>
            </a:r>
          </a:p>
          <a:p>
            <a:pPr marL="800100" lvl="2" indent="0">
              <a:lnSpc>
                <a:spcPct val="110000"/>
              </a:lnSpc>
              <a:spcBef>
                <a:spcPts val="0"/>
              </a:spcBef>
              <a:buClr>
                <a:srgbClr val="D34817"/>
              </a:buClr>
              <a:buSzPct val="85000"/>
              <a:buNone/>
            </a:pPr>
            <a:r>
              <a:rPr lang="en-US" sz="2000" dirty="0" err="1" smtClean="0">
                <a:solidFill>
                  <a:srgbClr val="000000"/>
                </a:solidFill>
              </a:rPr>
              <a:t>IAssignment</a:t>
            </a:r>
            <a:r>
              <a:rPr lang="en-US" sz="2000" dirty="0" smtClean="0">
                <a:solidFill>
                  <a:srgbClr val="000000"/>
                </a:solidFill>
              </a:rPr>
              <a:t> a = </a:t>
            </a:r>
            <a:r>
              <a:rPr lang="en-US" sz="2000" i="1" u="sng" dirty="0" smtClean="0">
                <a:solidFill>
                  <a:srgbClr val="000000"/>
                </a:solidFill>
              </a:rPr>
              <a:t>mock</a:t>
            </a:r>
            <a:r>
              <a:rPr lang="en-US" sz="2000" i="1" dirty="0" smtClean="0">
                <a:solidFill>
                  <a:srgbClr val="000000"/>
                </a:solidFill>
              </a:rPr>
              <a:t>(</a:t>
            </a:r>
            <a:r>
              <a:rPr lang="en-US" sz="2000" i="1" dirty="0" err="1" smtClean="0">
                <a:solidFill>
                  <a:srgbClr val="000000"/>
                </a:solidFill>
              </a:rPr>
              <a:t>IAssignment.</a:t>
            </a:r>
            <a:r>
              <a:rPr lang="en-US" sz="2000" b="1" i="1" dirty="0" err="1" smtClean="0">
                <a:solidFill>
                  <a:srgbClr val="7F0055"/>
                </a:solidFill>
              </a:rPr>
              <a:t>class</a:t>
            </a:r>
            <a:r>
              <a:rPr lang="en-US" sz="2000" b="1" i="1" dirty="0" smtClean="0">
                <a:solidFill>
                  <a:srgbClr val="000000"/>
                </a:solidFill>
              </a:rPr>
              <a:t>); //</a:t>
            </a:r>
            <a:r>
              <a:rPr lang="el-GR" sz="2000" b="1" i="1" dirty="0" smtClean="0">
                <a:solidFill>
                  <a:srgbClr val="000000"/>
                </a:solidFill>
              </a:rPr>
              <a:t>δημιουργία του πλαστού </a:t>
            </a:r>
          </a:p>
          <a:p>
            <a:pPr marL="3543300" lvl="8" indent="0">
              <a:lnSpc>
                <a:spcPct val="110000"/>
              </a:lnSpc>
              <a:spcBef>
                <a:spcPts val="0"/>
              </a:spcBef>
              <a:buClr>
                <a:srgbClr val="D34817"/>
              </a:buClr>
              <a:buSzPct val="85000"/>
              <a:buNone/>
            </a:pPr>
            <a:r>
              <a:rPr lang="el-GR" sz="1600" b="1" i="1" dirty="0" smtClean="0">
                <a:solidFill>
                  <a:srgbClr val="000000"/>
                </a:solidFill>
              </a:rPr>
              <a:t>			</a:t>
            </a:r>
            <a:r>
              <a:rPr lang="el-GR" b="1" i="1" dirty="0" smtClean="0">
                <a:solidFill>
                  <a:srgbClr val="000000"/>
                </a:solidFill>
              </a:rPr>
              <a:t>αντικειμένου </a:t>
            </a:r>
            <a:r>
              <a:rPr lang="en-US" b="1" dirty="0" smtClean="0">
                <a:solidFill>
                  <a:srgbClr val="000000"/>
                </a:solidFill>
              </a:rPr>
              <a:t>a</a:t>
            </a:r>
          </a:p>
          <a:p>
            <a:pPr marL="800100" lvl="2" indent="0">
              <a:lnSpc>
                <a:spcPct val="110000"/>
              </a:lnSpc>
              <a:spcBef>
                <a:spcPts val="0"/>
              </a:spcBef>
              <a:buClr>
                <a:srgbClr val="D34817"/>
              </a:buClr>
              <a:buSzPct val="85000"/>
              <a:buNone/>
            </a:pPr>
            <a:r>
              <a:rPr lang="en-US" sz="2000" dirty="0" err="1" smtClean="0">
                <a:solidFill>
                  <a:srgbClr val="000000"/>
                </a:solidFill>
              </a:rPr>
              <a:t>IAssignment</a:t>
            </a:r>
            <a:r>
              <a:rPr lang="en-US" sz="2000" dirty="0" smtClean="0">
                <a:solidFill>
                  <a:srgbClr val="000000"/>
                </a:solidFill>
              </a:rPr>
              <a:t> b = </a:t>
            </a:r>
            <a:r>
              <a:rPr lang="en-US" sz="2000" i="1" u="sng" dirty="0" smtClean="0">
                <a:solidFill>
                  <a:srgbClr val="000000"/>
                </a:solidFill>
              </a:rPr>
              <a:t>mock</a:t>
            </a:r>
            <a:r>
              <a:rPr lang="en-US" sz="2000" i="1" dirty="0" smtClean="0">
                <a:solidFill>
                  <a:srgbClr val="000000"/>
                </a:solidFill>
              </a:rPr>
              <a:t>(</a:t>
            </a:r>
            <a:r>
              <a:rPr lang="en-US" sz="2000" i="1" dirty="0" err="1" smtClean="0">
                <a:solidFill>
                  <a:srgbClr val="000000"/>
                </a:solidFill>
              </a:rPr>
              <a:t>IAssignment.</a:t>
            </a:r>
            <a:r>
              <a:rPr lang="en-US" sz="2000" b="1" i="1" dirty="0" err="1" smtClean="0">
                <a:solidFill>
                  <a:srgbClr val="7F0055"/>
                </a:solidFill>
              </a:rPr>
              <a:t>class</a:t>
            </a:r>
            <a:r>
              <a:rPr lang="en-US" sz="2000" b="1" i="1" dirty="0" smtClean="0">
                <a:solidFill>
                  <a:srgbClr val="000000"/>
                </a:solidFill>
              </a:rPr>
              <a:t>); //</a:t>
            </a:r>
            <a:r>
              <a:rPr lang="el-GR" sz="2000" b="1" i="1" dirty="0" smtClean="0">
                <a:solidFill>
                  <a:srgbClr val="000000"/>
                </a:solidFill>
              </a:rPr>
              <a:t>δημιουργία του πλαστού </a:t>
            </a:r>
          </a:p>
          <a:p>
            <a:pPr marL="3543300" lvl="8" indent="0">
              <a:lnSpc>
                <a:spcPct val="110000"/>
              </a:lnSpc>
              <a:spcBef>
                <a:spcPts val="0"/>
              </a:spcBef>
              <a:buClr>
                <a:srgbClr val="D34817"/>
              </a:buClr>
              <a:buSzPct val="85000"/>
              <a:buNone/>
            </a:pPr>
            <a:r>
              <a:rPr lang="el-GR" sz="1600" b="1" i="1" dirty="0" smtClean="0">
                <a:solidFill>
                  <a:srgbClr val="000000"/>
                </a:solidFill>
              </a:rPr>
              <a:t>			</a:t>
            </a:r>
            <a:r>
              <a:rPr lang="el-GR" b="1" i="1" dirty="0" smtClean="0">
                <a:solidFill>
                  <a:srgbClr val="000000"/>
                </a:solidFill>
              </a:rPr>
              <a:t>αντικειμένου </a:t>
            </a:r>
            <a:r>
              <a:rPr lang="en-US" b="1" i="1" dirty="0" smtClean="0">
                <a:solidFill>
                  <a:srgbClr val="000000"/>
                </a:solidFill>
              </a:rPr>
              <a:t>b</a:t>
            </a:r>
          </a:p>
          <a:p>
            <a:pPr marL="800100" lvl="2" indent="0">
              <a:lnSpc>
                <a:spcPct val="110000"/>
              </a:lnSpc>
              <a:spcBef>
                <a:spcPts val="0"/>
              </a:spcBef>
              <a:buClr>
                <a:srgbClr val="D34817"/>
              </a:buClr>
              <a:buSzPct val="85000"/>
              <a:buNone/>
            </a:pPr>
            <a:r>
              <a:rPr lang="en-US" sz="2000" dirty="0" err="1" smtClean="0">
                <a:solidFill>
                  <a:srgbClr val="000000"/>
                </a:solidFill>
              </a:rPr>
              <a:t>IAssignment</a:t>
            </a:r>
            <a:r>
              <a:rPr lang="en-US" sz="2000" dirty="0" smtClean="0">
                <a:solidFill>
                  <a:srgbClr val="000000"/>
                </a:solidFill>
              </a:rPr>
              <a:t> c = </a:t>
            </a:r>
            <a:r>
              <a:rPr lang="en-US" sz="2000" i="1" u="sng" dirty="0" smtClean="0">
                <a:solidFill>
                  <a:srgbClr val="000000"/>
                </a:solidFill>
              </a:rPr>
              <a:t>mock</a:t>
            </a:r>
            <a:r>
              <a:rPr lang="en-US" sz="2000" i="1" dirty="0" smtClean="0">
                <a:solidFill>
                  <a:srgbClr val="000000"/>
                </a:solidFill>
              </a:rPr>
              <a:t>(</a:t>
            </a:r>
            <a:r>
              <a:rPr lang="en-US" sz="2000" i="1" dirty="0" err="1" smtClean="0">
                <a:solidFill>
                  <a:srgbClr val="000000"/>
                </a:solidFill>
              </a:rPr>
              <a:t>IAssignment.</a:t>
            </a:r>
            <a:r>
              <a:rPr lang="en-US" sz="2000" b="1" i="1" dirty="0" err="1" smtClean="0">
                <a:solidFill>
                  <a:srgbClr val="7F0055"/>
                </a:solidFill>
              </a:rPr>
              <a:t>class</a:t>
            </a:r>
            <a:r>
              <a:rPr lang="en-US" sz="2000" b="1" i="1" dirty="0" smtClean="0">
                <a:solidFill>
                  <a:srgbClr val="000000"/>
                </a:solidFill>
              </a:rPr>
              <a:t>); //</a:t>
            </a:r>
            <a:r>
              <a:rPr lang="el-GR" sz="2000" b="1" i="1" dirty="0" smtClean="0">
                <a:solidFill>
                  <a:srgbClr val="000000"/>
                </a:solidFill>
              </a:rPr>
              <a:t>δημιουργία του πλαστού </a:t>
            </a:r>
          </a:p>
          <a:p>
            <a:pPr marL="3543300" lvl="8" indent="0">
              <a:lnSpc>
                <a:spcPct val="110000"/>
              </a:lnSpc>
              <a:spcBef>
                <a:spcPts val="0"/>
              </a:spcBef>
              <a:buClr>
                <a:srgbClr val="D34817"/>
              </a:buClr>
              <a:buSzPct val="85000"/>
              <a:buNone/>
            </a:pPr>
            <a:r>
              <a:rPr lang="el-GR" sz="1600" b="1" i="1" dirty="0" smtClean="0">
                <a:solidFill>
                  <a:srgbClr val="000000"/>
                </a:solidFill>
              </a:rPr>
              <a:t>			</a:t>
            </a:r>
            <a:r>
              <a:rPr lang="el-GR" b="1" i="1" dirty="0" smtClean="0">
                <a:solidFill>
                  <a:srgbClr val="000000"/>
                </a:solidFill>
              </a:rPr>
              <a:t>αντικειμένου </a:t>
            </a:r>
            <a:r>
              <a:rPr lang="en-US" b="1" i="1" dirty="0" smtClean="0">
                <a:solidFill>
                  <a:srgbClr val="000000"/>
                </a:solidFill>
              </a:rPr>
              <a:t>c</a:t>
            </a:r>
          </a:p>
          <a:p>
            <a:pPr marL="800100" lvl="2" indent="0">
              <a:lnSpc>
                <a:spcPct val="110000"/>
              </a:lnSpc>
              <a:spcBef>
                <a:spcPts val="0"/>
              </a:spcBef>
              <a:buClr>
                <a:srgbClr val="D34817"/>
              </a:buClr>
              <a:buSzPct val="85000"/>
              <a:buNone/>
            </a:pPr>
            <a:r>
              <a:rPr lang="en-US" sz="1800" b="1" i="1" dirty="0" smtClean="0">
                <a:solidFill>
                  <a:srgbClr val="000000"/>
                </a:solidFill>
              </a:rPr>
              <a:t>. . .</a:t>
            </a:r>
            <a:endParaRPr lang="en-US" sz="1800" b="1" i="1" dirty="0">
              <a:solidFill>
                <a:srgbClr val="000000"/>
              </a:solidFill>
            </a:endParaRP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Πλαστά Αντικείμενα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B0948D32-D801-4E59-9F80-E62ABC5B9856}" type="slidenum">
              <a:rPr lang="el-GR" sz="1400" smtClean="0">
                <a:solidFill>
                  <a:schemeClr val="tx1"/>
                </a:solidFill>
              </a:rPr>
              <a:t>19</a:t>
            </a:fld>
            <a:endParaRPr lang="el-GR" sz="1400" dirty="0">
              <a:solidFill>
                <a:schemeClr val="tx1"/>
              </a:solidFill>
            </a:endParaRPr>
          </a:p>
        </p:txBody>
      </p:sp>
    </p:spTree>
    <p:extLst>
      <p:ext uri="{BB962C8B-B14F-4D97-AF65-F5344CB8AC3E}">
        <p14:creationId xmlns:p14="http://schemas.microsoft.com/office/powerpoint/2010/main" val="26812012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r>
              <a:rPr lang="el-GR" altLang="el-GR" b="1" dirty="0" smtClean="0">
                <a:latin typeface="Calibri" panose="020F0502020204030204" pitchFamily="34" charset="0"/>
              </a:rPr>
              <a:t>Άδειες χρήσης </a:t>
            </a:r>
            <a:endParaRPr lang="el-GR" altLang="el-GR" dirty="0" smtClean="0">
              <a:latin typeface="Calibri" panose="020F0502020204030204" pitchFamily="34" charset="0"/>
            </a:endParaRPr>
          </a:p>
        </p:txBody>
      </p:sp>
      <p:sp>
        <p:nvSpPr>
          <p:cNvPr id="3075" name="Θέση περιεχομένου 1"/>
          <p:cNvSpPr>
            <a:spLocks noGrp="1"/>
          </p:cNvSpPr>
          <p:nvPr>
            <p:ph idx="1"/>
          </p:nvPr>
        </p:nvSpPr>
        <p:spPr/>
        <p:txBody>
          <a:bodyPr/>
          <a:lstStyle/>
          <a:p>
            <a:pPr>
              <a:spcBef>
                <a:spcPct val="0"/>
              </a:spcBef>
              <a:spcAft>
                <a:spcPts val="1200"/>
              </a:spcAft>
            </a:pPr>
            <a:r>
              <a:rPr lang="el-GR" altLang="el-GR" sz="2800" dirty="0" smtClean="0">
                <a:latin typeface="Calibri" panose="020F0502020204030204" pitchFamily="34" charset="0"/>
              </a:rPr>
              <a:t>Το παρόν εκπαιδευτικό υλικό υπόκειται στην παρακάτω άδεια χρήσης </a:t>
            </a:r>
            <a:r>
              <a:rPr lang="en-US" altLang="el-GR" sz="2800" dirty="0" smtClean="0">
                <a:latin typeface="Calibri" panose="020F0502020204030204" pitchFamily="34" charset="0"/>
              </a:rPr>
              <a:t>Creative Commons</a:t>
            </a:r>
            <a:r>
              <a:rPr lang="el-GR" altLang="el-GR" sz="2800" dirty="0" smtClean="0">
                <a:latin typeface="Calibri" panose="020F0502020204030204" pitchFamily="34" charset="0"/>
              </a:rPr>
              <a:t> (</a:t>
            </a:r>
            <a:r>
              <a:rPr lang="en-US" altLang="el-GR" sz="2800" dirty="0" smtClean="0">
                <a:latin typeface="Calibri" panose="020F0502020204030204" pitchFamily="34" charset="0"/>
              </a:rPr>
              <a:t>C C)</a:t>
            </a:r>
            <a:r>
              <a:rPr lang="el-GR" altLang="el-GR" sz="2800" dirty="0" smtClean="0">
                <a:latin typeface="Calibri" panose="020F0502020204030204" pitchFamily="34" charset="0"/>
              </a:rPr>
              <a:t>: </a:t>
            </a:r>
            <a:r>
              <a:rPr lang="el-GR" altLang="el-GR" sz="2400" b="1" dirty="0" smtClean="0">
                <a:latin typeface="Calibri" panose="020F0502020204030204" pitchFamily="34" charset="0"/>
              </a:rPr>
              <a:t>Αναφορά δημιουργού</a:t>
            </a:r>
            <a:r>
              <a:rPr lang="en-US" altLang="el-GR" sz="2400" b="1" dirty="0" smtClean="0">
                <a:latin typeface="Calibri" panose="020F0502020204030204" pitchFamily="34" charset="0"/>
              </a:rPr>
              <a:t> (B</a:t>
            </a:r>
            <a:r>
              <a:rPr lang="el-GR" altLang="el-GR" sz="2400" b="1" dirty="0" smtClean="0">
                <a:latin typeface="Calibri" panose="020F0502020204030204" pitchFamily="34" charset="0"/>
              </a:rPr>
              <a:t> </a:t>
            </a:r>
            <a:r>
              <a:rPr lang="en-US" altLang="el-GR" sz="2400" b="1" dirty="0" smtClean="0">
                <a:latin typeface="Calibri" panose="020F0502020204030204" pitchFamily="34" charset="0"/>
              </a:rPr>
              <a:t>Y)</a:t>
            </a:r>
            <a:r>
              <a:rPr lang="en-US" altLang="el-GR" sz="2400" dirty="0" smtClean="0">
                <a:latin typeface="Calibri" panose="020F0502020204030204" pitchFamily="34" charset="0"/>
              </a:rPr>
              <a:t>,</a:t>
            </a:r>
            <a:r>
              <a:rPr lang="el-GR" altLang="el-GR" sz="2400" dirty="0" smtClean="0">
                <a:latin typeface="Calibri" panose="020F0502020204030204" pitchFamily="34" charset="0"/>
              </a:rPr>
              <a:t> </a:t>
            </a:r>
            <a:r>
              <a:rPr lang="el-GR" altLang="el-GR" sz="2400" b="1" dirty="0" smtClean="0">
                <a:latin typeface="Calibri" panose="020F0502020204030204" pitchFamily="34" charset="0"/>
              </a:rPr>
              <a:t>Παρόμοια Διανομή</a:t>
            </a:r>
            <a:r>
              <a:rPr lang="en-US" altLang="el-GR" sz="2400" b="1" dirty="0" smtClean="0">
                <a:latin typeface="Calibri" panose="020F0502020204030204" pitchFamily="34" charset="0"/>
              </a:rPr>
              <a:t> (S A)</a:t>
            </a:r>
            <a:r>
              <a:rPr lang="en-US" altLang="el-GR" sz="2400" dirty="0" smtClean="0">
                <a:latin typeface="Calibri" panose="020F0502020204030204" pitchFamily="34" charset="0"/>
              </a:rPr>
              <a:t>,</a:t>
            </a:r>
            <a:r>
              <a:rPr lang="el-GR" altLang="el-GR" sz="2400" dirty="0" smtClean="0">
                <a:latin typeface="Calibri" panose="020F0502020204030204" pitchFamily="34" charset="0"/>
              </a:rPr>
              <a:t> </a:t>
            </a:r>
            <a:r>
              <a:rPr lang="el-GR" altLang="el-GR" sz="2400" b="1" dirty="0" smtClean="0">
                <a:latin typeface="Calibri" panose="020F0502020204030204" pitchFamily="34" charset="0"/>
              </a:rPr>
              <a:t>3.0</a:t>
            </a:r>
            <a:r>
              <a:rPr lang="en-US" altLang="el-GR" sz="2400" b="1" dirty="0" smtClean="0">
                <a:latin typeface="Calibri" panose="020F0502020204030204" pitchFamily="34" charset="0"/>
              </a:rPr>
              <a:t>,</a:t>
            </a:r>
            <a:r>
              <a:rPr lang="el-GR" altLang="el-GR" sz="2400" b="1" dirty="0" smtClean="0">
                <a:latin typeface="Calibri" panose="020F0502020204030204" pitchFamily="34" charset="0"/>
              </a:rPr>
              <a:t> Μη εισαγόμενο</a:t>
            </a:r>
            <a:r>
              <a:rPr lang="en-US" altLang="el-GR" sz="2400" b="1" dirty="0" smtClean="0">
                <a:latin typeface="Calibri" panose="020F0502020204030204" pitchFamily="34" charset="0"/>
              </a:rPr>
              <a:t>.</a:t>
            </a:r>
            <a:r>
              <a:rPr lang="en-US" altLang="el-GR" sz="2400" dirty="0" smtClean="0">
                <a:latin typeface="Calibri" panose="020F0502020204030204" pitchFamily="34" charset="0"/>
              </a:rPr>
              <a:t> </a:t>
            </a:r>
            <a:endParaRPr lang="el-GR" altLang="el-GR" sz="2400" dirty="0" smtClean="0">
              <a:latin typeface="Calibri" panose="020F0502020204030204" pitchFamily="34" charset="0"/>
            </a:endParaRPr>
          </a:p>
          <a:p>
            <a:r>
              <a:rPr lang="el-GR" altLang="el-GR" sz="2800" dirty="0" smtClean="0">
                <a:latin typeface="Calibri" panose="020F0502020204030204" pitchFamily="34" charset="0"/>
              </a:rPr>
              <a:t>Για εκπαιδευτικό υλικό, όπως εικόνες, που υπόκειται σε άλλου τύπου άδειας χρήσης, η άδεια χρήσης αναφέρεται ρητώς. </a:t>
            </a:r>
          </a:p>
        </p:txBody>
      </p:sp>
      <p:pic>
        <p:nvPicPr>
          <p:cNvPr id="1026" name="Εικόνα 1" descr=" Λογότυπο για Άδειες χρήσης Creative Commons, B Y, S A. ">
            <a:hlinkClick r:id="rId3" tooltip="Μετάβαση στην Άδεια Χρήσης"/>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26656" y="5516563"/>
            <a:ext cx="1690688" cy="591531"/>
          </a:xfrm>
          <a:prstGeom prst="rect">
            <a:avLst/>
          </a:prstGeom>
          <a:noFill/>
          <a:extLst>
            <a:ext uri="{909E8E84-426E-40DD-AFC4-6F175D3DCCD1}">
              <a14:hiddenFill xmlns:a14="http://schemas.microsoft.com/office/drawing/2010/main">
                <a:solidFill>
                  <a:srgbClr val="FFFFFF"/>
                </a:solidFill>
              </a14:hiddenFill>
            </a:ext>
          </a:extLst>
        </p:spPr>
      </p:pic>
      <p:sp>
        <p:nvSpPr>
          <p:cNvPr id="3077" name="Θέση αριθμού διαφάνειας 1" desc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6B1592C4-C974-4E42-A8EF-7721567A32B8}" type="slidenum">
              <a:rPr lang="el-GR" altLang="el-GR" sz="1400">
                <a:solidFill>
                  <a:srgbClr val="000000"/>
                </a:solidFill>
              </a:rPr>
              <a:pPr fontAlgn="base">
                <a:spcBef>
                  <a:spcPct val="0"/>
                </a:spcBef>
                <a:spcAft>
                  <a:spcPct val="0"/>
                </a:spcAft>
              </a:pPr>
              <a:t>2</a:t>
            </a:fld>
            <a:endParaRPr lang="el-GR" altLang="el-GR" sz="1400" dirty="0">
              <a:solidFill>
                <a:srgbClr val="000000"/>
              </a:solidFill>
            </a:endParaRPr>
          </a:p>
        </p:txBody>
      </p:sp>
    </p:spTree>
    <p:custDataLst>
      <p:tags r:id="rId1"/>
    </p:custDataLst>
    <p:extLst>
      <p:ext uri="{BB962C8B-B14F-4D97-AF65-F5344CB8AC3E}">
        <p14:creationId xmlns:p14="http://schemas.microsoft.com/office/powerpoint/2010/main" val="14429591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1"/>
          <p:cNvSpPr>
            <a:spLocks noGrp="1"/>
          </p:cNvSpPr>
          <p:nvPr>
            <p:ph type="title"/>
          </p:nvPr>
        </p:nvSpPr>
        <p:spPr/>
        <p:txBody>
          <a:bodyPr>
            <a:noAutofit/>
          </a:bodyPr>
          <a:lstStyle/>
          <a:p>
            <a:r>
              <a:rPr lang="el-GR" b="1" dirty="0">
                <a:solidFill>
                  <a:schemeClr val="tx1">
                    <a:lumMod val="75000"/>
                    <a:lumOff val="25000"/>
                  </a:schemeClr>
                </a:solidFill>
              </a:rPr>
              <a:t>Ο κώδικας της κλάσης </a:t>
            </a:r>
            <a:r>
              <a:rPr lang="en-US" b="1" i="1" dirty="0" err="1">
                <a:solidFill>
                  <a:schemeClr val="tx1">
                    <a:lumMod val="75000"/>
                    <a:lumOff val="25000"/>
                  </a:schemeClr>
                </a:solidFill>
              </a:rPr>
              <a:t>CourseRegistrationTest</a:t>
            </a:r>
            <a:r>
              <a:rPr lang="en-US" b="1" dirty="0">
                <a:solidFill>
                  <a:schemeClr val="tx1">
                    <a:lumMod val="75000"/>
                    <a:lumOff val="25000"/>
                  </a:schemeClr>
                </a:solidFill>
              </a:rPr>
              <a:t> </a:t>
            </a:r>
            <a:r>
              <a:rPr lang="el-GR" b="1" dirty="0" smtClean="0">
                <a:solidFill>
                  <a:schemeClr val="tx1">
                    <a:lumMod val="75000"/>
                    <a:lumOff val="25000"/>
                  </a:schemeClr>
                </a:solidFill>
              </a:rPr>
              <a:t>(2 </a:t>
            </a:r>
            <a:r>
              <a:rPr lang="el-GR" b="1" dirty="0">
                <a:solidFill>
                  <a:schemeClr val="tx1">
                    <a:lumMod val="75000"/>
                    <a:lumOff val="25000"/>
                  </a:schemeClr>
                </a:solidFill>
              </a:rPr>
              <a:t>από 2)</a:t>
            </a:r>
            <a:endParaRPr lang="el-GR" dirty="0"/>
          </a:p>
        </p:txBody>
      </p:sp>
      <p:sp>
        <p:nvSpPr>
          <p:cNvPr id="3" name="Θέση περιεχομένου 1" descr="Συνέχεια κώδικα: Course registration cr, = new course registration, άνοιγμα κλείσιμο παρένθεσης. Enter, cr.add assignment, παρένθεση a, κλείσιμο παρένθεσης, // προσθήκη του πλαστού a αντικειμένου στη λίστα. Enter, cr.add assignment, παρένθεση b, κλείσιμο παρένθεσης, // προσθήκη του πλαστού b αντικειμένου στη λίστα. Enter, cr.add assignment, παρένθεση c, κλείσιμο παρένθεσης, // προσθήκη του πλαστού c αντικειμένου στη λίστα. Enter, when, παρένθεση, a.get assignment mark, άνοιγμα κλείσιμο παρένθεσης, κλείσιμο παρένθεσης, τελεία then return, παρένθεση 10.0, κλείσιμο παρένθεσης, // όταν ζητηθεί ο βαθμός από το a γυρίζει 10. Enter, then, παρένθεση b.get assignment mark, άνοιγμα κλείσιμο παρένθεσης, κλείσιμο παρένθεσης, τελεία then return, παρένθεση 9.0, κλείσιμο παρένθεσης, // όταν ζητηθεί ο βαθμός από το b γυρίζει 9. Enter, when, παρένθεση, c.get aqssignment mark, άνοιγμα κλείσιμο παρένθεσης, κλείσιμο παρένθεσης, τελεία then return, παρένθεση 7.2, κλείσιμο παρένθεσης, // όταν ζητηθεί ο βαθμός από το c γυρίζει 7.2. Enter, assert equals, παρένθεση 8.73, κόμμα cr.mark, άνοιγμα κλείσιμο παρένθεσης, κόμμα 0.01, κλείσιμο παρένθεσης, // αναμενόμενη τιμή είναι η 8.73 περίπου. Enter, κλείσιμο αγκίστρου. Enter, κλείσιμο αγκίστρου."/>
          <p:cNvSpPr>
            <a:spLocks noGrp="1"/>
          </p:cNvSpPr>
          <p:nvPr>
            <p:ph idx="1"/>
          </p:nvPr>
        </p:nvSpPr>
        <p:spPr>
          <a:xfrm>
            <a:off x="323528" y="1600200"/>
            <a:ext cx="8496944" cy="4637112"/>
          </a:xfrm>
        </p:spPr>
        <p:txBody>
          <a:bodyPr>
            <a:normAutofit fontScale="92500" lnSpcReduction="10000"/>
          </a:bodyPr>
          <a:lstStyle/>
          <a:p>
            <a:pPr marL="800100" lvl="2" indent="-251460">
              <a:lnSpc>
                <a:spcPct val="110000"/>
              </a:lnSpc>
              <a:spcBef>
                <a:spcPts val="0"/>
              </a:spcBef>
              <a:buClr>
                <a:srgbClr val="D34817">
                  <a:tint val="60000"/>
                </a:srgbClr>
              </a:buClr>
              <a:buSzPct val="85000"/>
              <a:buNone/>
            </a:pPr>
            <a:r>
              <a:rPr lang="el-GR" sz="1300" dirty="0" smtClean="0">
                <a:solidFill>
                  <a:srgbClr val="000000"/>
                </a:solidFill>
              </a:rPr>
              <a:t>. . .</a:t>
            </a:r>
          </a:p>
          <a:p>
            <a:pPr marL="800100" lvl="2" indent="-251460">
              <a:lnSpc>
                <a:spcPct val="110000"/>
              </a:lnSpc>
              <a:spcBef>
                <a:spcPts val="0"/>
              </a:spcBef>
              <a:buClr>
                <a:srgbClr val="D34817">
                  <a:tint val="60000"/>
                </a:srgbClr>
              </a:buClr>
              <a:buSzPct val="85000"/>
              <a:buNone/>
            </a:pPr>
            <a:r>
              <a:rPr lang="en-GB" sz="2200" dirty="0" err="1" smtClean="0">
                <a:solidFill>
                  <a:srgbClr val="000000"/>
                </a:solidFill>
              </a:rPr>
              <a:t>CourseRegistration</a:t>
            </a:r>
            <a:r>
              <a:rPr lang="en-GB" sz="2200" dirty="0" smtClean="0">
                <a:solidFill>
                  <a:srgbClr val="000000"/>
                </a:solidFill>
              </a:rPr>
              <a:t> </a:t>
            </a:r>
            <a:r>
              <a:rPr lang="en-GB" sz="2200" dirty="0" err="1">
                <a:solidFill>
                  <a:srgbClr val="000000"/>
                </a:solidFill>
              </a:rPr>
              <a:t>cr</a:t>
            </a:r>
            <a:r>
              <a:rPr lang="en-GB" sz="2200" dirty="0">
                <a:solidFill>
                  <a:srgbClr val="000000"/>
                </a:solidFill>
              </a:rPr>
              <a:t> = </a:t>
            </a:r>
            <a:r>
              <a:rPr lang="en-GB" sz="2200" b="1" dirty="0">
                <a:solidFill>
                  <a:srgbClr val="7F0055"/>
                </a:solidFill>
              </a:rPr>
              <a:t>new</a:t>
            </a:r>
            <a:r>
              <a:rPr lang="en-GB" sz="2200" b="1" dirty="0">
                <a:solidFill>
                  <a:srgbClr val="000000"/>
                </a:solidFill>
              </a:rPr>
              <a:t> </a:t>
            </a:r>
            <a:r>
              <a:rPr lang="en-GB" sz="2200" b="1" dirty="0" err="1">
                <a:solidFill>
                  <a:srgbClr val="000000"/>
                </a:solidFill>
              </a:rPr>
              <a:t>CourseRegistration</a:t>
            </a:r>
            <a:r>
              <a:rPr lang="en-GB" sz="2200" b="1" dirty="0" smtClean="0">
                <a:solidFill>
                  <a:srgbClr val="000000"/>
                </a:solidFill>
              </a:rPr>
              <a:t>();</a:t>
            </a:r>
            <a:endParaRPr lang="el-GR" sz="2200" b="1" dirty="0">
              <a:solidFill>
                <a:srgbClr val="000000"/>
              </a:solidFill>
            </a:endParaRPr>
          </a:p>
          <a:p>
            <a:pPr marL="800100" lvl="2" indent="-251460">
              <a:lnSpc>
                <a:spcPct val="110000"/>
              </a:lnSpc>
              <a:spcBef>
                <a:spcPts val="0"/>
              </a:spcBef>
              <a:buClr>
                <a:srgbClr val="D34817">
                  <a:tint val="60000"/>
                </a:srgbClr>
              </a:buClr>
              <a:buSzPct val="85000"/>
              <a:buNone/>
            </a:pPr>
            <a:r>
              <a:rPr lang="en-GB" sz="2200" dirty="0" err="1" smtClean="0">
                <a:solidFill>
                  <a:srgbClr val="000000"/>
                </a:solidFill>
              </a:rPr>
              <a:t>cr.addAssignment</a:t>
            </a:r>
            <a:r>
              <a:rPr lang="en-GB" sz="2200" dirty="0" smtClean="0">
                <a:solidFill>
                  <a:srgbClr val="000000"/>
                </a:solidFill>
              </a:rPr>
              <a:t>(a</a:t>
            </a:r>
            <a:r>
              <a:rPr lang="en-GB" sz="2200" dirty="0">
                <a:solidFill>
                  <a:srgbClr val="000000"/>
                </a:solidFill>
              </a:rPr>
              <a:t>); </a:t>
            </a:r>
            <a:r>
              <a:rPr lang="en-GB" sz="2200" b="1" i="1" dirty="0">
                <a:solidFill>
                  <a:srgbClr val="000000"/>
                </a:solidFill>
              </a:rPr>
              <a:t>//</a:t>
            </a:r>
            <a:r>
              <a:rPr lang="el-GR" sz="2200" b="1" i="1" dirty="0">
                <a:solidFill>
                  <a:srgbClr val="000000"/>
                </a:solidFill>
              </a:rPr>
              <a:t>προσθήκη του πλαστού </a:t>
            </a:r>
            <a:r>
              <a:rPr lang="en-US" sz="2200" b="1" dirty="0">
                <a:solidFill>
                  <a:srgbClr val="000000"/>
                </a:solidFill>
              </a:rPr>
              <a:t>a</a:t>
            </a:r>
            <a:r>
              <a:rPr lang="en-US" sz="2200" b="1" i="1" dirty="0">
                <a:solidFill>
                  <a:srgbClr val="000000"/>
                </a:solidFill>
              </a:rPr>
              <a:t> </a:t>
            </a:r>
            <a:r>
              <a:rPr lang="el-GR" sz="2200" b="1" i="1" dirty="0">
                <a:solidFill>
                  <a:srgbClr val="000000"/>
                </a:solidFill>
              </a:rPr>
              <a:t>αντικειμένου στη </a:t>
            </a:r>
            <a:r>
              <a:rPr lang="el-GR" sz="2200" b="1" i="1" dirty="0" smtClean="0">
                <a:solidFill>
                  <a:srgbClr val="000000"/>
                </a:solidFill>
              </a:rPr>
              <a:t>λίστα</a:t>
            </a:r>
          </a:p>
          <a:p>
            <a:pPr marL="800100" lvl="2" indent="-251460">
              <a:lnSpc>
                <a:spcPct val="110000"/>
              </a:lnSpc>
              <a:spcBef>
                <a:spcPts val="0"/>
              </a:spcBef>
              <a:buClr>
                <a:srgbClr val="D34817">
                  <a:tint val="60000"/>
                </a:srgbClr>
              </a:buClr>
              <a:buSzPct val="85000"/>
              <a:buNone/>
            </a:pPr>
            <a:r>
              <a:rPr lang="en-GB" sz="2200" dirty="0" err="1" smtClean="0">
                <a:solidFill>
                  <a:srgbClr val="000000"/>
                </a:solidFill>
              </a:rPr>
              <a:t>cr.addAssignment</a:t>
            </a:r>
            <a:r>
              <a:rPr lang="en-GB" sz="2200" dirty="0" smtClean="0">
                <a:solidFill>
                  <a:srgbClr val="000000"/>
                </a:solidFill>
              </a:rPr>
              <a:t>(b</a:t>
            </a:r>
            <a:r>
              <a:rPr lang="en-GB" sz="2200" dirty="0">
                <a:solidFill>
                  <a:srgbClr val="000000"/>
                </a:solidFill>
              </a:rPr>
              <a:t>); </a:t>
            </a:r>
            <a:r>
              <a:rPr lang="en-GB" sz="2200" b="1" i="1" dirty="0">
                <a:solidFill>
                  <a:srgbClr val="000000"/>
                </a:solidFill>
              </a:rPr>
              <a:t>//</a:t>
            </a:r>
            <a:r>
              <a:rPr lang="el-GR" sz="2200" b="1" i="1" dirty="0">
                <a:solidFill>
                  <a:srgbClr val="000000"/>
                </a:solidFill>
              </a:rPr>
              <a:t>προσθήκη του πλαστού </a:t>
            </a:r>
            <a:r>
              <a:rPr lang="en-US" sz="2200" b="1" dirty="0">
                <a:solidFill>
                  <a:srgbClr val="000000"/>
                </a:solidFill>
              </a:rPr>
              <a:t>b</a:t>
            </a:r>
            <a:r>
              <a:rPr lang="en-US" sz="2200" b="1" i="1" dirty="0">
                <a:solidFill>
                  <a:srgbClr val="000000"/>
                </a:solidFill>
              </a:rPr>
              <a:t> </a:t>
            </a:r>
            <a:r>
              <a:rPr lang="el-GR" sz="2200" b="1" i="1" dirty="0">
                <a:solidFill>
                  <a:srgbClr val="000000"/>
                </a:solidFill>
              </a:rPr>
              <a:t>αντικειμένου στη λίστα</a:t>
            </a:r>
            <a:endParaRPr lang="en-GB" sz="2200" dirty="0">
              <a:solidFill>
                <a:srgbClr val="000000"/>
              </a:solidFill>
            </a:endParaRPr>
          </a:p>
          <a:p>
            <a:pPr marL="548640" lvl="2" indent="0">
              <a:lnSpc>
                <a:spcPct val="110000"/>
              </a:lnSpc>
              <a:spcBef>
                <a:spcPts val="0"/>
              </a:spcBef>
              <a:buClr>
                <a:srgbClr val="D34817">
                  <a:tint val="60000"/>
                </a:srgbClr>
              </a:buClr>
              <a:buSzPct val="85000"/>
              <a:buNone/>
            </a:pPr>
            <a:r>
              <a:rPr lang="en-GB" sz="2200" dirty="0" err="1">
                <a:solidFill>
                  <a:srgbClr val="000000"/>
                </a:solidFill>
              </a:rPr>
              <a:t>cr.addAssignment</a:t>
            </a:r>
            <a:r>
              <a:rPr lang="en-GB" sz="2200" dirty="0">
                <a:solidFill>
                  <a:srgbClr val="000000"/>
                </a:solidFill>
              </a:rPr>
              <a:t>(c); </a:t>
            </a:r>
            <a:r>
              <a:rPr lang="en-GB" sz="2200" b="1" i="1" dirty="0">
                <a:solidFill>
                  <a:srgbClr val="000000"/>
                </a:solidFill>
              </a:rPr>
              <a:t>//</a:t>
            </a:r>
            <a:r>
              <a:rPr lang="el-GR" sz="2200" b="1" i="1" dirty="0">
                <a:solidFill>
                  <a:srgbClr val="000000"/>
                </a:solidFill>
              </a:rPr>
              <a:t>προσθήκη του πλαστού </a:t>
            </a:r>
            <a:r>
              <a:rPr lang="en-US" sz="2200" b="1" dirty="0">
                <a:solidFill>
                  <a:srgbClr val="000000"/>
                </a:solidFill>
              </a:rPr>
              <a:t>c</a:t>
            </a:r>
            <a:r>
              <a:rPr lang="en-US" sz="2200" b="1" i="1" dirty="0">
                <a:solidFill>
                  <a:srgbClr val="000000"/>
                </a:solidFill>
              </a:rPr>
              <a:t> </a:t>
            </a:r>
            <a:r>
              <a:rPr lang="el-GR" sz="2200" b="1" i="1" dirty="0">
                <a:solidFill>
                  <a:srgbClr val="000000"/>
                </a:solidFill>
              </a:rPr>
              <a:t>αντικειμένου στη λίστα</a:t>
            </a:r>
            <a:endParaRPr lang="en-GB" sz="2200" dirty="0">
              <a:solidFill>
                <a:srgbClr val="000000"/>
              </a:solidFill>
            </a:endParaRPr>
          </a:p>
          <a:p>
            <a:pPr marL="548640" lvl="2" indent="0">
              <a:lnSpc>
                <a:spcPct val="110000"/>
              </a:lnSpc>
              <a:spcBef>
                <a:spcPts val="0"/>
              </a:spcBef>
              <a:buClr>
                <a:srgbClr val="D34817">
                  <a:tint val="60000"/>
                </a:srgbClr>
              </a:buClr>
              <a:buSzPct val="85000"/>
              <a:buNone/>
            </a:pPr>
            <a:r>
              <a:rPr lang="en-GB" sz="2200" i="1" u="sng" dirty="0">
                <a:solidFill>
                  <a:srgbClr val="000000"/>
                </a:solidFill>
              </a:rPr>
              <a:t>when</a:t>
            </a:r>
            <a:r>
              <a:rPr lang="en-GB" sz="2200" i="1" dirty="0">
                <a:solidFill>
                  <a:srgbClr val="000000"/>
                </a:solidFill>
              </a:rPr>
              <a:t>(</a:t>
            </a:r>
            <a:r>
              <a:rPr lang="en-GB" sz="2200" i="1" dirty="0" err="1">
                <a:solidFill>
                  <a:srgbClr val="000000"/>
                </a:solidFill>
              </a:rPr>
              <a:t>a.getAssignmentMark</a:t>
            </a:r>
            <a:r>
              <a:rPr lang="en-GB" sz="2200" i="1" dirty="0">
                <a:solidFill>
                  <a:srgbClr val="000000"/>
                </a:solidFill>
              </a:rPr>
              <a:t>()).</a:t>
            </a:r>
            <a:r>
              <a:rPr lang="en-GB" sz="2200" i="1" u="sng" dirty="0" err="1">
                <a:solidFill>
                  <a:srgbClr val="000000"/>
                </a:solidFill>
              </a:rPr>
              <a:t>thenReturn</a:t>
            </a:r>
            <a:r>
              <a:rPr lang="en-GB" sz="2200" i="1" dirty="0">
                <a:solidFill>
                  <a:srgbClr val="000000"/>
                </a:solidFill>
              </a:rPr>
              <a:t>(10.0);</a:t>
            </a:r>
            <a:r>
              <a:rPr lang="el-GR" sz="2200" i="1" dirty="0">
                <a:solidFill>
                  <a:srgbClr val="000000"/>
                </a:solidFill>
              </a:rPr>
              <a:t> </a:t>
            </a:r>
            <a:r>
              <a:rPr lang="el-GR" sz="2200" b="1" i="1" dirty="0">
                <a:solidFill>
                  <a:srgbClr val="000000"/>
                </a:solidFill>
              </a:rPr>
              <a:t>//όταν ζητηθεί ο βαθμός </a:t>
            </a:r>
            <a:endParaRPr lang="en-US" sz="2200" b="1" i="1" dirty="0" smtClean="0">
              <a:solidFill>
                <a:srgbClr val="000000"/>
              </a:solidFill>
            </a:endParaRPr>
          </a:p>
          <a:p>
            <a:pPr marL="3291840" lvl="8" indent="0">
              <a:lnSpc>
                <a:spcPct val="110000"/>
              </a:lnSpc>
              <a:spcBef>
                <a:spcPts val="0"/>
              </a:spcBef>
              <a:buClr>
                <a:srgbClr val="D34817">
                  <a:tint val="60000"/>
                </a:srgbClr>
              </a:buClr>
              <a:buSzPct val="85000"/>
              <a:buNone/>
            </a:pPr>
            <a:r>
              <a:rPr lang="en-US" sz="2200" b="1" i="1" dirty="0">
                <a:solidFill>
                  <a:srgbClr val="000000"/>
                </a:solidFill>
              </a:rPr>
              <a:t>	</a:t>
            </a:r>
            <a:r>
              <a:rPr lang="en-US" sz="2200" b="1" i="1" dirty="0" smtClean="0">
                <a:solidFill>
                  <a:srgbClr val="000000"/>
                </a:solidFill>
              </a:rPr>
              <a:t>		</a:t>
            </a:r>
            <a:r>
              <a:rPr lang="el-GR" sz="2200" b="1" i="1" dirty="0" smtClean="0">
                <a:solidFill>
                  <a:srgbClr val="000000"/>
                </a:solidFill>
              </a:rPr>
              <a:t>από </a:t>
            </a:r>
            <a:r>
              <a:rPr lang="el-GR" sz="2200" b="1" i="1" dirty="0">
                <a:solidFill>
                  <a:srgbClr val="000000"/>
                </a:solidFill>
              </a:rPr>
              <a:t>το </a:t>
            </a:r>
            <a:r>
              <a:rPr lang="en-US" sz="2200" b="1" dirty="0">
                <a:solidFill>
                  <a:srgbClr val="000000"/>
                </a:solidFill>
              </a:rPr>
              <a:t>a</a:t>
            </a:r>
            <a:r>
              <a:rPr lang="en-US" sz="2200" b="1" i="1" dirty="0">
                <a:solidFill>
                  <a:srgbClr val="000000"/>
                </a:solidFill>
              </a:rPr>
              <a:t> </a:t>
            </a:r>
            <a:r>
              <a:rPr lang="el-GR" sz="2200" b="1" i="1" dirty="0">
                <a:solidFill>
                  <a:srgbClr val="000000"/>
                </a:solidFill>
              </a:rPr>
              <a:t>γυρίζει 10</a:t>
            </a:r>
            <a:endParaRPr lang="en-GB" sz="2200" b="1" i="1" dirty="0">
              <a:solidFill>
                <a:srgbClr val="000000"/>
              </a:solidFill>
            </a:endParaRPr>
          </a:p>
          <a:p>
            <a:pPr marL="548640" lvl="2" indent="0">
              <a:lnSpc>
                <a:spcPct val="110000"/>
              </a:lnSpc>
              <a:spcBef>
                <a:spcPts val="0"/>
              </a:spcBef>
              <a:buClr>
                <a:srgbClr val="D34817">
                  <a:tint val="60000"/>
                </a:srgbClr>
              </a:buClr>
              <a:buSzPct val="85000"/>
              <a:buNone/>
            </a:pPr>
            <a:r>
              <a:rPr lang="en-GB" sz="2200" i="1" u="sng" dirty="0">
                <a:solidFill>
                  <a:srgbClr val="000000"/>
                </a:solidFill>
              </a:rPr>
              <a:t>when</a:t>
            </a:r>
            <a:r>
              <a:rPr lang="en-GB" sz="2200" i="1" dirty="0">
                <a:solidFill>
                  <a:srgbClr val="000000"/>
                </a:solidFill>
              </a:rPr>
              <a:t>(</a:t>
            </a:r>
            <a:r>
              <a:rPr lang="en-GB" sz="2200" i="1" dirty="0" err="1">
                <a:solidFill>
                  <a:srgbClr val="000000"/>
                </a:solidFill>
              </a:rPr>
              <a:t>b.getAssignmentMark</a:t>
            </a:r>
            <a:r>
              <a:rPr lang="en-GB" sz="2200" i="1" dirty="0">
                <a:solidFill>
                  <a:srgbClr val="000000"/>
                </a:solidFill>
              </a:rPr>
              <a:t>()).</a:t>
            </a:r>
            <a:r>
              <a:rPr lang="en-GB" sz="2200" i="1" u="sng" dirty="0" err="1">
                <a:solidFill>
                  <a:srgbClr val="000000"/>
                </a:solidFill>
              </a:rPr>
              <a:t>thenReturn</a:t>
            </a:r>
            <a:r>
              <a:rPr lang="en-GB" sz="2200" i="1" dirty="0">
                <a:solidFill>
                  <a:srgbClr val="000000"/>
                </a:solidFill>
              </a:rPr>
              <a:t>(9.0);</a:t>
            </a:r>
            <a:r>
              <a:rPr lang="el-GR" sz="2200" i="1" dirty="0">
                <a:solidFill>
                  <a:srgbClr val="000000"/>
                </a:solidFill>
              </a:rPr>
              <a:t> </a:t>
            </a:r>
            <a:r>
              <a:rPr lang="el-GR" sz="2200" b="1" i="1" dirty="0">
                <a:solidFill>
                  <a:srgbClr val="000000"/>
                </a:solidFill>
              </a:rPr>
              <a:t>//όταν ζητηθεί ο βαθμός </a:t>
            </a:r>
            <a:endParaRPr lang="en-US" sz="2200" b="1" i="1" dirty="0" smtClean="0">
              <a:solidFill>
                <a:srgbClr val="000000"/>
              </a:solidFill>
            </a:endParaRPr>
          </a:p>
          <a:p>
            <a:pPr marL="3291840" lvl="8" indent="0">
              <a:lnSpc>
                <a:spcPct val="110000"/>
              </a:lnSpc>
              <a:spcBef>
                <a:spcPts val="0"/>
              </a:spcBef>
              <a:buClr>
                <a:srgbClr val="D34817">
                  <a:tint val="60000"/>
                </a:srgbClr>
              </a:buClr>
              <a:buSzPct val="85000"/>
              <a:buNone/>
            </a:pPr>
            <a:r>
              <a:rPr lang="en-US" sz="2200" b="1" i="1" dirty="0">
                <a:solidFill>
                  <a:srgbClr val="000000"/>
                </a:solidFill>
              </a:rPr>
              <a:t>	</a:t>
            </a:r>
            <a:r>
              <a:rPr lang="en-US" sz="2200" b="1" i="1" dirty="0" smtClean="0">
                <a:solidFill>
                  <a:srgbClr val="000000"/>
                </a:solidFill>
              </a:rPr>
              <a:t>		</a:t>
            </a:r>
            <a:r>
              <a:rPr lang="el-GR" sz="2200" b="1" i="1" dirty="0" smtClean="0">
                <a:solidFill>
                  <a:srgbClr val="000000"/>
                </a:solidFill>
              </a:rPr>
              <a:t>από </a:t>
            </a:r>
            <a:r>
              <a:rPr lang="el-GR" sz="2200" b="1" i="1" dirty="0">
                <a:solidFill>
                  <a:srgbClr val="000000"/>
                </a:solidFill>
              </a:rPr>
              <a:t>το </a:t>
            </a:r>
            <a:r>
              <a:rPr lang="en-US" sz="2200" b="1" i="1" dirty="0">
                <a:solidFill>
                  <a:srgbClr val="000000"/>
                </a:solidFill>
              </a:rPr>
              <a:t>b </a:t>
            </a:r>
            <a:r>
              <a:rPr lang="el-GR" sz="2200" b="1" i="1" dirty="0">
                <a:solidFill>
                  <a:srgbClr val="000000"/>
                </a:solidFill>
              </a:rPr>
              <a:t>γυρίζει 9</a:t>
            </a:r>
            <a:endParaRPr lang="en-GB" sz="2200" b="1" i="1" dirty="0">
              <a:solidFill>
                <a:srgbClr val="000000"/>
              </a:solidFill>
            </a:endParaRPr>
          </a:p>
          <a:p>
            <a:pPr marL="548640" lvl="2" indent="0">
              <a:lnSpc>
                <a:spcPct val="110000"/>
              </a:lnSpc>
              <a:spcBef>
                <a:spcPts val="0"/>
              </a:spcBef>
              <a:buClr>
                <a:srgbClr val="D34817">
                  <a:tint val="60000"/>
                </a:srgbClr>
              </a:buClr>
              <a:buSzPct val="85000"/>
              <a:buNone/>
            </a:pPr>
            <a:r>
              <a:rPr lang="en-GB" sz="2200" i="1" u="sng" dirty="0">
                <a:solidFill>
                  <a:srgbClr val="000000"/>
                </a:solidFill>
              </a:rPr>
              <a:t>when</a:t>
            </a:r>
            <a:r>
              <a:rPr lang="en-GB" sz="2200" i="1" dirty="0">
                <a:solidFill>
                  <a:srgbClr val="000000"/>
                </a:solidFill>
              </a:rPr>
              <a:t>(</a:t>
            </a:r>
            <a:r>
              <a:rPr lang="en-GB" sz="2200" i="1" dirty="0" err="1">
                <a:solidFill>
                  <a:srgbClr val="000000"/>
                </a:solidFill>
              </a:rPr>
              <a:t>c.getAssignmentMark</a:t>
            </a:r>
            <a:r>
              <a:rPr lang="en-GB" sz="2200" i="1" dirty="0">
                <a:solidFill>
                  <a:srgbClr val="000000"/>
                </a:solidFill>
              </a:rPr>
              <a:t>()).</a:t>
            </a:r>
            <a:r>
              <a:rPr lang="en-GB" sz="2200" i="1" u="sng" dirty="0" err="1">
                <a:solidFill>
                  <a:srgbClr val="000000"/>
                </a:solidFill>
              </a:rPr>
              <a:t>thenReturn</a:t>
            </a:r>
            <a:r>
              <a:rPr lang="en-GB" sz="2200" i="1" dirty="0">
                <a:solidFill>
                  <a:srgbClr val="000000"/>
                </a:solidFill>
              </a:rPr>
              <a:t>(7.2);</a:t>
            </a:r>
            <a:r>
              <a:rPr lang="el-GR" sz="2200" i="1" dirty="0">
                <a:solidFill>
                  <a:srgbClr val="000000"/>
                </a:solidFill>
              </a:rPr>
              <a:t> </a:t>
            </a:r>
            <a:r>
              <a:rPr lang="el-GR" sz="2200" b="1" i="1" dirty="0">
                <a:solidFill>
                  <a:srgbClr val="000000"/>
                </a:solidFill>
              </a:rPr>
              <a:t>//όταν ζητηθεί ο βαθμός </a:t>
            </a:r>
            <a:endParaRPr lang="en-US" sz="2200" b="1" i="1" dirty="0" smtClean="0">
              <a:solidFill>
                <a:srgbClr val="000000"/>
              </a:solidFill>
            </a:endParaRPr>
          </a:p>
          <a:p>
            <a:pPr marL="3291840" lvl="8" indent="0">
              <a:lnSpc>
                <a:spcPct val="110000"/>
              </a:lnSpc>
              <a:spcBef>
                <a:spcPts val="0"/>
              </a:spcBef>
              <a:buClr>
                <a:srgbClr val="D34817">
                  <a:tint val="60000"/>
                </a:srgbClr>
              </a:buClr>
              <a:buSzPct val="85000"/>
              <a:buNone/>
            </a:pPr>
            <a:r>
              <a:rPr lang="en-US" sz="2200" b="1" i="1" dirty="0">
                <a:solidFill>
                  <a:srgbClr val="000000"/>
                </a:solidFill>
              </a:rPr>
              <a:t>	</a:t>
            </a:r>
            <a:r>
              <a:rPr lang="en-US" sz="2200" b="1" i="1" dirty="0" smtClean="0">
                <a:solidFill>
                  <a:srgbClr val="000000"/>
                </a:solidFill>
              </a:rPr>
              <a:t>		</a:t>
            </a:r>
            <a:r>
              <a:rPr lang="el-GR" sz="2200" b="1" i="1" dirty="0" smtClean="0">
                <a:solidFill>
                  <a:srgbClr val="000000"/>
                </a:solidFill>
              </a:rPr>
              <a:t>από </a:t>
            </a:r>
            <a:r>
              <a:rPr lang="el-GR" sz="2200" b="1" i="1" dirty="0">
                <a:solidFill>
                  <a:srgbClr val="000000"/>
                </a:solidFill>
              </a:rPr>
              <a:t>το </a:t>
            </a:r>
            <a:r>
              <a:rPr lang="en-US" sz="2200" b="1" i="1" dirty="0">
                <a:solidFill>
                  <a:srgbClr val="000000"/>
                </a:solidFill>
              </a:rPr>
              <a:t>c </a:t>
            </a:r>
            <a:r>
              <a:rPr lang="el-GR" sz="2200" b="1" i="1" dirty="0">
                <a:solidFill>
                  <a:srgbClr val="000000"/>
                </a:solidFill>
              </a:rPr>
              <a:t>γυρίζει 7.2</a:t>
            </a:r>
            <a:endParaRPr lang="en-GB" sz="2200" b="1" i="1" dirty="0">
              <a:solidFill>
                <a:srgbClr val="000000"/>
              </a:solidFill>
            </a:endParaRPr>
          </a:p>
          <a:p>
            <a:pPr marL="548640" lvl="2" indent="0">
              <a:lnSpc>
                <a:spcPct val="110000"/>
              </a:lnSpc>
              <a:spcBef>
                <a:spcPts val="0"/>
              </a:spcBef>
              <a:buClr>
                <a:srgbClr val="D34817">
                  <a:tint val="60000"/>
                </a:srgbClr>
              </a:buClr>
              <a:buSzPct val="85000"/>
              <a:buNone/>
            </a:pPr>
            <a:r>
              <a:rPr lang="en-GB" sz="2200" i="1" dirty="0" err="1">
                <a:solidFill>
                  <a:srgbClr val="000000"/>
                </a:solidFill>
              </a:rPr>
              <a:t>assertEquals</a:t>
            </a:r>
            <a:r>
              <a:rPr lang="en-GB" sz="2200" i="1" dirty="0">
                <a:solidFill>
                  <a:srgbClr val="000000"/>
                </a:solidFill>
              </a:rPr>
              <a:t>(8.73, </a:t>
            </a:r>
            <a:r>
              <a:rPr lang="en-GB" sz="2200" i="1" dirty="0" err="1">
                <a:solidFill>
                  <a:srgbClr val="000000"/>
                </a:solidFill>
              </a:rPr>
              <a:t>cr.mark</a:t>
            </a:r>
            <a:r>
              <a:rPr lang="en-GB" sz="2200" i="1" dirty="0">
                <a:solidFill>
                  <a:srgbClr val="000000"/>
                </a:solidFill>
              </a:rPr>
              <a:t>(), 0.01</a:t>
            </a:r>
            <a:r>
              <a:rPr lang="en-GB" sz="2200" i="1" dirty="0" smtClean="0">
                <a:solidFill>
                  <a:srgbClr val="000000"/>
                </a:solidFill>
              </a:rPr>
              <a:t>);	</a:t>
            </a:r>
            <a:r>
              <a:rPr lang="en-GB" sz="2200" b="1" i="1" dirty="0" smtClean="0">
                <a:solidFill>
                  <a:srgbClr val="000000"/>
                </a:solidFill>
              </a:rPr>
              <a:t>//</a:t>
            </a:r>
            <a:r>
              <a:rPr lang="el-GR" sz="2200" b="1" i="1" dirty="0">
                <a:solidFill>
                  <a:srgbClr val="000000"/>
                </a:solidFill>
              </a:rPr>
              <a:t>αναμενόμενη τιμή είναι η </a:t>
            </a:r>
            <a:r>
              <a:rPr lang="el-GR" sz="2200" b="1" i="1" dirty="0" smtClean="0">
                <a:solidFill>
                  <a:srgbClr val="000000"/>
                </a:solidFill>
              </a:rPr>
              <a:t>8.73 </a:t>
            </a:r>
            <a:endParaRPr lang="en-US" sz="2200" b="1" i="1" dirty="0" smtClean="0">
              <a:solidFill>
                <a:srgbClr val="000000"/>
              </a:solidFill>
            </a:endParaRPr>
          </a:p>
          <a:p>
            <a:pPr marL="3291840" lvl="8" indent="0">
              <a:lnSpc>
                <a:spcPct val="110000"/>
              </a:lnSpc>
              <a:spcBef>
                <a:spcPts val="0"/>
              </a:spcBef>
              <a:buClr>
                <a:srgbClr val="D34817">
                  <a:tint val="60000"/>
                </a:srgbClr>
              </a:buClr>
              <a:buSzPct val="85000"/>
              <a:buNone/>
            </a:pPr>
            <a:r>
              <a:rPr lang="en-US" sz="2200" b="1" i="1" dirty="0">
                <a:solidFill>
                  <a:srgbClr val="000000"/>
                </a:solidFill>
              </a:rPr>
              <a:t>	</a:t>
            </a:r>
            <a:r>
              <a:rPr lang="en-US" sz="2200" b="1" i="1" dirty="0" smtClean="0">
                <a:solidFill>
                  <a:srgbClr val="000000"/>
                </a:solidFill>
              </a:rPr>
              <a:t>	</a:t>
            </a:r>
            <a:r>
              <a:rPr lang="el-GR" sz="2200" b="1" i="1" dirty="0" smtClean="0">
                <a:solidFill>
                  <a:srgbClr val="000000"/>
                </a:solidFill>
              </a:rPr>
              <a:t>(περίπου)</a:t>
            </a:r>
            <a:endParaRPr lang="en-GB" sz="2200" b="1" i="1" dirty="0" smtClean="0">
              <a:solidFill>
                <a:srgbClr val="000000"/>
              </a:solidFill>
            </a:endParaRPr>
          </a:p>
          <a:p>
            <a:pPr marL="274320" lvl="1" indent="0">
              <a:lnSpc>
                <a:spcPct val="110000"/>
              </a:lnSpc>
              <a:spcBef>
                <a:spcPts val="0"/>
              </a:spcBef>
              <a:buClr>
                <a:srgbClr val="9B2D1F"/>
              </a:buClr>
              <a:buSzPct val="85000"/>
              <a:buNone/>
            </a:pPr>
            <a:r>
              <a:rPr lang="el-GR" sz="2400" dirty="0" smtClean="0">
                <a:solidFill>
                  <a:srgbClr val="000000"/>
                </a:solidFill>
              </a:rPr>
              <a:t>}</a:t>
            </a:r>
            <a:endParaRPr lang="el-GR" sz="2400" dirty="0">
              <a:solidFill>
                <a:prstClr val="black"/>
              </a:solidFill>
            </a:endParaRPr>
          </a:p>
          <a:p>
            <a:pPr marL="0" lvl="0" indent="0">
              <a:lnSpc>
                <a:spcPct val="110000"/>
              </a:lnSpc>
              <a:spcBef>
                <a:spcPts val="0"/>
              </a:spcBef>
              <a:buClr>
                <a:srgbClr val="D34817"/>
              </a:buClr>
              <a:buSzPct val="85000"/>
              <a:buNone/>
            </a:pPr>
            <a:r>
              <a:rPr lang="el-GR" sz="2600" dirty="0">
                <a:solidFill>
                  <a:srgbClr val="000000"/>
                </a:solidFill>
              </a:rPr>
              <a:t>}</a:t>
            </a:r>
          </a:p>
          <a:p>
            <a:pPr marL="548640" lvl="2" indent="0">
              <a:spcBef>
                <a:spcPts val="370"/>
              </a:spcBef>
              <a:buClr>
                <a:srgbClr val="D34817">
                  <a:tint val="60000"/>
                </a:srgbClr>
              </a:buClr>
              <a:buSzPct val="85000"/>
              <a:buNone/>
            </a:pPr>
            <a:endParaRPr lang="en-GB" sz="1300" b="1" i="1" dirty="0">
              <a:solidFill>
                <a:srgbClr val="000000"/>
              </a:solidFill>
              <a:latin typeface="Consolas"/>
            </a:endParaRP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Πλαστά Αντικείμενα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B0948D32-D801-4E59-9F80-E62ABC5B9856}" type="slidenum">
              <a:rPr lang="el-GR" sz="1400" smtClean="0">
                <a:solidFill>
                  <a:schemeClr val="tx1"/>
                </a:solidFill>
              </a:rPr>
              <a:t>20</a:t>
            </a:fld>
            <a:endParaRPr lang="el-GR" dirty="0">
              <a:solidFill>
                <a:schemeClr val="tx1"/>
              </a:solidFill>
            </a:endParaRPr>
          </a:p>
        </p:txBody>
      </p:sp>
    </p:spTree>
    <p:extLst>
      <p:ext uri="{BB962C8B-B14F-4D97-AF65-F5344CB8AC3E}">
        <p14:creationId xmlns:p14="http://schemas.microsoft.com/office/powerpoint/2010/main" val="4686604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chemeClr val="tx1">
                    <a:lumMod val="75000"/>
                    <a:lumOff val="25000"/>
                  </a:schemeClr>
                </a:solidFill>
              </a:rPr>
              <a:t>Διενέργεια του ελέγχου</a:t>
            </a:r>
          </a:p>
        </p:txBody>
      </p:sp>
      <p:sp>
        <p:nvSpPr>
          <p:cNvPr id="3" name="Θέση περιεχομένου 1"/>
          <p:cNvSpPr>
            <a:spLocks noGrp="1"/>
          </p:cNvSpPr>
          <p:nvPr>
            <p:ph sz="half" idx="1"/>
          </p:nvPr>
        </p:nvSpPr>
        <p:spPr>
          <a:xfrm>
            <a:off x="457200" y="1600200"/>
            <a:ext cx="4038600" cy="4565104"/>
          </a:xfrm>
        </p:spPr>
        <p:txBody>
          <a:bodyPr>
            <a:normAutofit/>
          </a:bodyPr>
          <a:lstStyle/>
          <a:p>
            <a:pPr marL="342000" lvl="0" indent="-342000">
              <a:spcBef>
                <a:spcPts val="0"/>
              </a:spcBef>
              <a:spcAft>
                <a:spcPts val="600"/>
              </a:spcAft>
              <a:buClr>
                <a:srgbClr val="C00000"/>
              </a:buClr>
              <a:buSzPct val="100000"/>
              <a:buFont typeface="Wingdings 2"/>
              <a:buChar char=""/>
            </a:pPr>
            <a:r>
              <a:rPr lang="el-GR" sz="2400" dirty="0">
                <a:solidFill>
                  <a:prstClr val="black"/>
                </a:solidFill>
              </a:rPr>
              <a:t>Εκτελούμε τον </a:t>
            </a:r>
            <a:r>
              <a:rPr lang="el-GR" sz="2400" dirty="0" smtClean="0">
                <a:solidFill>
                  <a:prstClr val="black"/>
                </a:solidFill>
              </a:rPr>
              <a:t>έλεγχο, </a:t>
            </a:r>
            <a:r>
              <a:rPr lang="el-GR" sz="2400" dirty="0">
                <a:solidFill>
                  <a:prstClr val="black"/>
                </a:solidFill>
              </a:rPr>
              <a:t>και βλέπουμε πως το αποτέλεσμα είναι επιτυχές.</a:t>
            </a:r>
          </a:p>
          <a:p>
            <a:pPr marL="342000" lvl="0" indent="-342000">
              <a:spcBef>
                <a:spcPts val="0"/>
              </a:spcBef>
              <a:buClr>
                <a:srgbClr val="C00000"/>
              </a:buClr>
              <a:buSzPct val="100000"/>
              <a:buFont typeface="Wingdings 2"/>
              <a:buChar char=""/>
            </a:pPr>
            <a:r>
              <a:rPr lang="el-GR" sz="2400" dirty="0">
                <a:solidFill>
                  <a:prstClr val="black"/>
                </a:solidFill>
              </a:rPr>
              <a:t>Το </a:t>
            </a:r>
            <a:r>
              <a:rPr lang="en-US" sz="2400" i="1" dirty="0" err="1">
                <a:solidFill>
                  <a:prstClr val="black"/>
                </a:solidFill>
              </a:rPr>
              <a:t>Mockito</a:t>
            </a:r>
            <a:r>
              <a:rPr lang="en-US" sz="2400" dirty="0">
                <a:solidFill>
                  <a:prstClr val="black"/>
                </a:solidFill>
              </a:rPr>
              <a:t> </a:t>
            </a:r>
            <a:r>
              <a:rPr lang="el-GR" sz="2400" dirty="0">
                <a:solidFill>
                  <a:prstClr val="black"/>
                </a:solidFill>
              </a:rPr>
              <a:t>μας επέτρεψε να ελέγξουμε την μέθοδο </a:t>
            </a:r>
            <a:r>
              <a:rPr lang="en-US" sz="2400" i="1" dirty="0">
                <a:solidFill>
                  <a:prstClr val="black"/>
                </a:solidFill>
              </a:rPr>
              <a:t>mark</a:t>
            </a:r>
            <a:r>
              <a:rPr lang="en-US" sz="2400" dirty="0">
                <a:solidFill>
                  <a:prstClr val="black"/>
                </a:solidFill>
              </a:rPr>
              <a:t>() </a:t>
            </a:r>
            <a:r>
              <a:rPr lang="el-GR" sz="2400" dirty="0">
                <a:solidFill>
                  <a:prstClr val="black"/>
                </a:solidFill>
              </a:rPr>
              <a:t>της κλάσης </a:t>
            </a:r>
            <a:r>
              <a:rPr lang="en-US" sz="2400" i="1" dirty="0" err="1" smtClean="0">
                <a:solidFill>
                  <a:prstClr val="black"/>
                </a:solidFill>
              </a:rPr>
              <a:t>CourseRegistration</a:t>
            </a:r>
            <a:r>
              <a:rPr lang="el-GR" sz="2400" dirty="0" smtClean="0">
                <a:solidFill>
                  <a:prstClr val="black"/>
                </a:solidFill>
              </a:rPr>
              <a:t>,</a:t>
            </a:r>
            <a:r>
              <a:rPr lang="en-US" sz="2400" dirty="0" smtClean="0">
                <a:solidFill>
                  <a:prstClr val="black"/>
                </a:solidFill>
              </a:rPr>
              <a:t> </a:t>
            </a:r>
            <a:r>
              <a:rPr lang="el-GR" sz="2400" dirty="0">
                <a:solidFill>
                  <a:prstClr val="black"/>
                </a:solidFill>
              </a:rPr>
              <a:t>παρότι δεν έχει ακόμη υλοποιηθεί η κληθείσα από αυτήν μέθοδος </a:t>
            </a:r>
            <a:r>
              <a:rPr lang="en-US" sz="2400" i="1" dirty="0" err="1">
                <a:solidFill>
                  <a:prstClr val="black"/>
                </a:solidFill>
              </a:rPr>
              <a:t>getAssignmentMark</a:t>
            </a:r>
            <a:r>
              <a:rPr lang="en-US" sz="2400" dirty="0">
                <a:solidFill>
                  <a:prstClr val="black"/>
                </a:solidFill>
              </a:rPr>
              <a:t>() </a:t>
            </a:r>
            <a:r>
              <a:rPr lang="el-GR" sz="2400" dirty="0">
                <a:solidFill>
                  <a:prstClr val="black"/>
                </a:solidFill>
              </a:rPr>
              <a:t>της κλάσης </a:t>
            </a:r>
            <a:r>
              <a:rPr lang="en-US" sz="2400" i="1" dirty="0">
                <a:solidFill>
                  <a:prstClr val="black"/>
                </a:solidFill>
              </a:rPr>
              <a:t>Assignment</a:t>
            </a:r>
            <a:r>
              <a:rPr lang="en-US" sz="2400" dirty="0" smtClean="0">
                <a:solidFill>
                  <a:prstClr val="black"/>
                </a:solidFill>
              </a:rPr>
              <a:t>.</a:t>
            </a:r>
            <a:endParaRPr lang="el-GR" sz="2400" dirty="0">
              <a:solidFill>
                <a:prstClr val="black"/>
              </a:solidFill>
            </a:endParaRPr>
          </a:p>
        </p:txBody>
      </p:sp>
      <p:pic>
        <p:nvPicPr>
          <p:cNvPr id="7" name="Θέση περιεχομένου 2" descr="Εικόνα που δείχνει τα αποτελέσματα του ελέγχου."/>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143394" y="1523925"/>
            <a:ext cx="3317038" cy="4641379"/>
          </a:xfrm>
        </p:spPr>
      </p:pic>
      <p:sp>
        <p:nvSpPr>
          <p:cNvPr id="5" name="Θέση υποσέλιδου 1" descr="."/>
          <p:cNvSpPr>
            <a:spLocks noGrp="1"/>
          </p:cNvSpPr>
          <p:nvPr>
            <p:ph type="ftr" sz="quarter" idx="11"/>
          </p:nvPr>
        </p:nvSpPr>
        <p:spPr/>
        <p:txBody>
          <a:bodyPr/>
          <a:lstStyle/>
          <a:p>
            <a:r>
              <a:rPr lang="el-GR" sz="1400" smtClean="0">
                <a:solidFill>
                  <a:schemeClr val="tx1"/>
                </a:solidFill>
              </a:rPr>
              <a:t>Πλαστά Αντικείμενα</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B0948D32-D801-4E59-9F80-E62ABC5B9856}" type="slidenum">
              <a:rPr lang="el-GR" sz="1400" smtClean="0">
                <a:solidFill>
                  <a:schemeClr val="tx1"/>
                </a:solidFill>
              </a:rPr>
              <a:t>21</a:t>
            </a:fld>
            <a:endParaRPr lang="el-GR" sz="1400" dirty="0">
              <a:solidFill>
                <a:schemeClr val="tx1"/>
              </a:solidFill>
            </a:endParaRPr>
          </a:p>
        </p:txBody>
      </p:sp>
      <p:pic>
        <p:nvPicPr>
          <p:cNvPr id="8"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323528"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31613397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custDataLst>
              <p:tags r:id="rId1"/>
            </p:custDataLst>
          </p:nvPr>
        </p:nvSpPr>
        <p:spPr/>
        <p:txBody>
          <a:bodyPr/>
          <a:lstStyle/>
          <a:p>
            <a:r>
              <a:rPr lang="en-US" b="1" i="1" dirty="0" smtClean="0">
                <a:solidFill>
                  <a:schemeClr val="tx1">
                    <a:lumMod val="75000"/>
                    <a:lumOff val="25000"/>
                  </a:schemeClr>
                </a:solidFill>
              </a:rPr>
              <a:t>when </a:t>
            </a:r>
            <a:r>
              <a:rPr lang="en-US" b="1" dirty="0" smtClean="0">
                <a:solidFill>
                  <a:schemeClr val="tx1">
                    <a:lumMod val="75000"/>
                    <a:lumOff val="25000"/>
                  </a:schemeClr>
                </a:solidFill>
              </a:rPr>
              <a:t>– </a:t>
            </a:r>
            <a:r>
              <a:rPr lang="en-US" b="1" i="1" dirty="0" err="1" smtClean="0">
                <a:solidFill>
                  <a:schemeClr val="tx1">
                    <a:lumMod val="75000"/>
                    <a:lumOff val="25000"/>
                  </a:schemeClr>
                </a:solidFill>
              </a:rPr>
              <a:t>thenReturn</a:t>
            </a:r>
            <a:r>
              <a:rPr lang="en-US" b="1" i="1" dirty="0" smtClean="0">
                <a:solidFill>
                  <a:schemeClr val="tx1">
                    <a:lumMod val="75000"/>
                    <a:lumOff val="25000"/>
                  </a:schemeClr>
                </a:solidFill>
              </a:rPr>
              <a:t> </a:t>
            </a:r>
            <a:endParaRPr lang="en-US" b="1" i="1" dirty="0">
              <a:solidFill>
                <a:schemeClr val="tx1">
                  <a:lumMod val="75000"/>
                  <a:lumOff val="25000"/>
                </a:schemeClr>
              </a:solidFill>
            </a:endParaRPr>
          </a:p>
        </p:txBody>
      </p:sp>
      <p:sp>
        <p:nvSpPr>
          <p:cNvPr id="3" name="Θέση περιεχομένου 1"/>
          <p:cNvSpPr>
            <a:spLocks noGrp="1"/>
          </p:cNvSpPr>
          <p:nvPr>
            <p:ph idx="1"/>
          </p:nvPr>
        </p:nvSpPr>
        <p:spPr/>
        <p:txBody>
          <a:bodyPr>
            <a:normAutofit/>
          </a:bodyPr>
          <a:lstStyle/>
          <a:p>
            <a:pPr marL="342000" lvl="0" indent="-342000">
              <a:spcBef>
                <a:spcPts val="0"/>
              </a:spcBef>
              <a:buClr>
                <a:srgbClr val="C00000"/>
              </a:buClr>
              <a:buSzPct val="100000"/>
              <a:buFont typeface="Wingdings 2"/>
              <a:buChar char=""/>
            </a:pPr>
            <a:r>
              <a:rPr lang="el-GR" sz="2400" dirty="0">
                <a:solidFill>
                  <a:prstClr val="black"/>
                </a:solidFill>
              </a:rPr>
              <a:t>Όπως είδαμε στο προηγούμενο </a:t>
            </a:r>
            <a:r>
              <a:rPr lang="el-GR" sz="2400" dirty="0" smtClean="0">
                <a:solidFill>
                  <a:prstClr val="black"/>
                </a:solidFill>
              </a:rPr>
              <a:t>παράδειγμα, </a:t>
            </a:r>
            <a:r>
              <a:rPr lang="el-GR" sz="2400" dirty="0">
                <a:solidFill>
                  <a:prstClr val="black"/>
                </a:solidFill>
              </a:rPr>
              <a:t>η χρήση του ζεύγους </a:t>
            </a:r>
            <a:r>
              <a:rPr lang="en-US" sz="2400" i="1" dirty="0">
                <a:solidFill>
                  <a:prstClr val="black"/>
                </a:solidFill>
              </a:rPr>
              <a:t>when – </a:t>
            </a:r>
            <a:r>
              <a:rPr lang="en-US" sz="2400" i="1" dirty="0" err="1">
                <a:solidFill>
                  <a:prstClr val="black"/>
                </a:solidFill>
              </a:rPr>
              <a:t>thenReturn</a:t>
            </a:r>
            <a:r>
              <a:rPr lang="en-US" sz="2400" dirty="0">
                <a:solidFill>
                  <a:prstClr val="black"/>
                </a:solidFill>
              </a:rPr>
              <a:t> </a:t>
            </a:r>
            <a:r>
              <a:rPr lang="el-GR" sz="2400" dirty="0">
                <a:solidFill>
                  <a:prstClr val="black"/>
                </a:solidFill>
              </a:rPr>
              <a:t>μας επιτρέπει να προσδιορίσουμε ποια τιμή θα </a:t>
            </a:r>
            <a:r>
              <a:rPr lang="el-GR" sz="2400" dirty="0" smtClean="0">
                <a:solidFill>
                  <a:prstClr val="black"/>
                </a:solidFill>
              </a:rPr>
              <a:t>επιστραφεί, </a:t>
            </a:r>
            <a:r>
              <a:rPr lang="el-GR" sz="2400" dirty="0">
                <a:solidFill>
                  <a:prstClr val="black"/>
                </a:solidFill>
              </a:rPr>
              <a:t>από ένα πλαστό αντικείμενο όταν θα κληθεί κάποια μέθοδός του.</a:t>
            </a:r>
          </a:p>
          <a:p>
            <a:pPr marL="342000" lvl="0" indent="-342000">
              <a:spcBef>
                <a:spcPts val="0"/>
              </a:spcBef>
              <a:buClr>
                <a:srgbClr val="C00000"/>
              </a:buClr>
              <a:buSzPct val="100000"/>
              <a:buFont typeface="Wingdings 2"/>
              <a:buChar char=""/>
            </a:pPr>
            <a:r>
              <a:rPr lang="el-GR" sz="2400" dirty="0">
                <a:solidFill>
                  <a:prstClr val="black"/>
                </a:solidFill>
              </a:rPr>
              <a:t>Μπορεί να προσδιορισθεί ακόμη και μία ακολουθία τιμών. Κατά την πρώτη </a:t>
            </a:r>
            <a:r>
              <a:rPr lang="el-GR" sz="2400" dirty="0" smtClean="0">
                <a:solidFill>
                  <a:prstClr val="black"/>
                </a:solidFill>
              </a:rPr>
              <a:t>κλήση </a:t>
            </a:r>
            <a:r>
              <a:rPr lang="el-GR" sz="2400" dirty="0">
                <a:solidFill>
                  <a:prstClr val="black"/>
                </a:solidFill>
              </a:rPr>
              <a:t>θα επιστραφεί η πρώτη τιμή, κατά την δεύτερη κλήση θα επιστραφεί η δεύτερη </a:t>
            </a:r>
            <a:r>
              <a:rPr lang="el-GR" sz="2400" dirty="0" smtClean="0">
                <a:solidFill>
                  <a:prstClr val="black"/>
                </a:solidFill>
              </a:rPr>
              <a:t>τιμή</a:t>
            </a:r>
            <a:r>
              <a:rPr lang="en-US" sz="2400" dirty="0" smtClean="0">
                <a:solidFill>
                  <a:prstClr val="black"/>
                </a:solidFill>
              </a:rPr>
              <a:t>,</a:t>
            </a:r>
            <a:r>
              <a:rPr lang="el-GR" sz="2400" dirty="0" smtClean="0">
                <a:solidFill>
                  <a:prstClr val="black"/>
                </a:solidFill>
              </a:rPr>
              <a:t> και ούτω καθεξής, </a:t>
            </a:r>
            <a:r>
              <a:rPr lang="el-GR" sz="2400" dirty="0">
                <a:solidFill>
                  <a:prstClr val="black"/>
                </a:solidFill>
              </a:rPr>
              <a:t>όπως δείχνει και το παράδειγμα του </a:t>
            </a:r>
            <a:r>
              <a:rPr lang="el-GR" sz="2400" dirty="0" smtClean="0">
                <a:solidFill>
                  <a:prstClr val="black"/>
                </a:solidFill>
              </a:rPr>
              <a:t>κώδικα, </a:t>
            </a:r>
            <a:r>
              <a:rPr lang="el-GR" sz="2400" dirty="0">
                <a:solidFill>
                  <a:prstClr val="black"/>
                </a:solidFill>
              </a:rPr>
              <a:t>στο οποίο κατά την πρώτη κλήση θα επιστραφεί η τιμή 10, και κατά την δεύτερη η τιμή 20.</a:t>
            </a: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Πλαστά Αντικείμενα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B0948D32-D801-4E59-9F80-E62ABC5B9856}" type="slidenum">
              <a:rPr lang="el-GR" sz="1400" smtClean="0">
                <a:solidFill>
                  <a:schemeClr val="tx1"/>
                </a:solidFill>
              </a:rPr>
              <a:t>22</a:t>
            </a:fld>
            <a:endParaRPr lang="el-GR" sz="1400" dirty="0">
              <a:solidFill>
                <a:schemeClr val="tx1"/>
              </a:solidFill>
            </a:endParaRPr>
          </a:p>
        </p:txBody>
      </p:sp>
    </p:spTree>
    <p:extLst>
      <p:ext uri="{BB962C8B-B14F-4D97-AF65-F5344CB8AC3E}">
        <p14:creationId xmlns:p14="http://schemas.microsoft.com/office/powerpoint/2010/main" val="41607258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i="1" dirty="0" smtClean="0">
                <a:solidFill>
                  <a:schemeClr val="tx1">
                    <a:lumMod val="75000"/>
                    <a:lumOff val="25000"/>
                  </a:schemeClr>
                </a:solidFill>
              </a:rPr>
              <a:t>Παράδειγμα με  </a:t>
            </a:r>
            <a:r>
              <a:rPr lang="en-US" b="1" i="1" dirty="0">
                <a:solidFill>
                  <a:schemeClr val="tx1">
                    <a:lumMod val="75000"/>
                    <a:lumOff val="25000"/>
                  </a:schemeClr>
                </a:solidFill>
              </a:rPr>
              <a:t>w</a:t>
            </a:r>
            <a:r>
              <a:rPr lang="en-US" b="1" i="1" dirty="0" smtClean="0">
                <a:solidFill>
                  <a:schemeClr val="tx1">
                    <a:lumMod val="75000"/>
                    <a:lumOff val="25000"/>
                  </a:schemeClr>
                </a:solidFill>
              </a:rPr>
              <a:t>hen </a:t>
            </a:r>
            <a:r>
              <a:rPr lang="en-US" b="1" dirty="0">
                <a:solidFill>
                  <a:schemeClr val="tx1">
                    <a:lumMod val="75000"/>
                    <a:lumOff val="25000"/>
                  </a:schemeClr>
                </a:solidFill>
              </a:rPr>
              <a:t>– </a:t>
            </a:r>
            <a:r>
              <a:rPr lang="en-US" b="1" i="1" dirty="0" err="1">
                <a:solidFill>
                  <a:schemeClr val="tx1">
                    <a:lumMod val="75000"/>
                    <a:lumOff val="25000"/>
                  </a:schemeClr>
                </a:solidFill>
              </a:rPr>
              <a:t>thenReturn</a:t>
            </a:r>
            <a:r>
              <a:rPr lang="en-US" b="1" i="1" dirty="0">
                <a:solidFill>
                  <a:schemeClr val="tx1">
                    <a:lumMod val="75000"/>
                    <a:lumOff val="25000"/>
                  </a:schemeClr>
                </a:solidFill>
              </a:rPr>
              <a:t> </a:t>
            </a:r>
            <a:endParaRPr lang="el-GR" dirty="0"/>
          </a:p>
        </p:txBody>
      </p:sp>
      <p:sp>
        <p:nvSpPr>
          <p:cNvPr id="3" name="Θέση περιεχομένου 1" descr="Κώδικας: Import static, org.junit.assert, τελεία asterisc. Enter, import static, org.mockito.mockito, τελεία asterisc. Enter, import java.util.iterator. Enter, import org.junit.test. Enter, public class, test mocks, άγκιστρο. Enter, @ test. Enter, public void, test1, άνοιγμα κλείσιμο παρένθεσης, άγκιστρο. Enter, iterator, σύμβολο μικρότερου, integer, σύμβολο μεγαλύτερου, i = mock, παρένθεση iterator.class, κλείσιμο παρένθεσης. Enter, when, παρένθεση i.next, άνοιγμα κλείσιμο παρένθεσης, κλείσιμο παρένθεσης, τελεία then return, παρένθεση 10, κλείσιμο παρένθεσης, τελεία then return, παρένθεση 20, κλείσιμο παρένθεσης. Enter, int result, = i.next, άνοιγμα κλείσιμο παρένθεσης, + i.next άνοιγμα κλείσιμο παρένθεσης. Enter, assert equals, παρένθεση 30, κόμμα result, κλείσιμο παρένθεσης. Enter, κλείσιμο αγκίστρου.  Enter, κλείσιμο αγκίστρου.&#10;"/>
          <p:cNvSpPr>
            <a:spLocks noGrp="1"/>
          </p:cNvSpPr>
          <p:nvPr>
            <p:ph idx="1"/>
            <p:custDataLst>
              <p:tags r:id="rId1"/>
            </p:custDataLst>
          </p:nvPr>
        </p:nvSpPr>
        <p:spPr/>
        <p:txBody>
          <a:bodyPr>
            <a:normAutofit/>
          </a:bodyPr>
          <a:lstStyle/>
          <a:p>
            <a:pPr marL="0" lvl="0" indent="0">
              <a:spcBef>
                <a:spcPts val="0"/>
              </a:spcBef>
              <a:buClr>
                <a:srgbClr val="D34817"/>
              </a:buClr>
              <a:buSzPct val="85000"/>
              <a:buNone/>
            </a:pPr>
            <a:r>
              <a:rPr lang="en-US" sz="2400" b="1" dirty="0" smtClean="0">
                <a:solidFill>
                  <a:srgbClr val="7F0055"/>
                </a:solidFill>
              </a:rPr>
              <a:t>import</a:t>
            </a:r>
            <a:r>
              <a:rPr lang="en-US" sz="2400" b="1" dirty="0" smtClean="0">
                <a:solidFill>
                  <a:srgbClr val="000000"/>
                </a:solidFill>
              </a:rPr>
              <a:t> </a:t>
            </a:r>
            <a:r>
              <a:rPr lang="en-US" sz="2400" b="1" dirty="0" smtClean="0">
                <a:solidFill>
                  <a:srgbClr val="7F0055"/>
                </a:solidFill>
              </a:rPr>
              <a:t>static</a:t>
            </a:r>
            <a:r>
              <a:rPr lang="en-US" sz="2400" b="1" dirty="0" smtClean="0">
                <a:solidFill>
                  <a:srgbClr val="000000"/>
                </a:solidFill>
              </a:rPr>
              <a:t> </a:t>
            </a:r>
            <a:r>
              <a:rPr lang="en-US" sz="2400" b="1" dirty="0" err="1" smtClean="0">
                <a:solidFill>
                  <a:srgbClr val="000000"/>
                </a:solidFill>
              </a:rPr>
              <a:t>org.junit.Assert</a:t>
            </a:r>
            <a:r>
              <a:rPr lang="en-US" sz="2400" b="1" dirty="0" smtClean="0">
                <a:solidFill>
                  <a:srgbClr val="000000"/>
                </a:solidFill>
              </a:rPr>
              <a:t>.*;</a:t>
            </a:r>
          </a:p>
          <a:p>
            <a:pPr marL="0" lvl="0" indent="0">
              <a:spcBef>
                <a:spcPts val="0"/>
              </a:spcBef>
              <a:buClr>
                <a:srgbClr val="D34817"/>
              </a:buClr>
              <a:buSzPct val="85000"/>
              <a:buNone/>
            </a:pPr>
            <a:r>
              <a:rPr lang="en-US" sz="2400" b="1" dirty="0" smtClean="0">
                <a:solidFill>
                  <a:srgbClr val="7F0055"/>
                </a:solidFill>
              </a:rPr>
              <a:t>import</a:t>
            </a:r>
            <a:r>
              <a:rPr lang="en-US" sz="2400" b="1" dirty="0" smtClean="0">
                <a:solidFill>
                  <a:srgbClr val="000000"/>
                </a:solidFill>
              </a:rPr>
              <a:t> </a:t>
            </a:r>
            <a:r>
              <a:rPr lang="en-US" sz="2400" b="1" dirty="0" smtClean="0">
                <a:solidFill>
                  <a:srgbClr val="7F0055"/>
                </a:solidFill>
              </a:rPr>
              <a:t>static</a:t>
            </a:r>
            <a:r>
              <a:rPr lang="en-US" sz="2400" b="1" dirty="0" smtClean="0">
                <a:solidFill>
                  <a:srgbClr val="000000"/>
                </a:solidFill>
              </a:rPr>
              <a:t> </a:t>
            </a:r>
            <a:r>
              <a:rPr lang="en-US" sz="2400" b="1" dirty="0" err="1" smtClean="0">
                <a:solidFill>
                  <a:srgbClr val="000000"/>
                </a:solidFill>
              </a:rPr>
              <a:t>org.mockito.Mockito</a:t>
            </a:r>
            <a:r>
              <a:rPr lang="en-US" sz="2400" b="1" dirty="0" smtClean="0">
                <a:solidFill>
                  <a:srgbClr val="000000"/>
                </a:solidFill>
              </a:rPr>
              <a:t>.*;</a:t>
            </a:r>
          </a:p>
          <a:p>
            <a:pPr marL="0" lvl="0" indent="0">
              <a:spcBef>
                <a:spcPts val="0"/>
              </a:spcBef>
              <a:buClr>
                <a:srgbClr val="D34817"/>
              </a:buClr>
              <a:buSzPct val="85000"/>
              <a:buNone/>
            </a:pPr>
            <a:r>
              <a:rPr lang="en-US" sz="2400" b="1" dirty="0" smtClean="0">
                <a:solidFill>
                  <a:srgbClr val="7F0055"/>
                </a:solidFill>
              </a:rPr>
              <a:t>import</a:t>
            </a:r>
            <a:r>
              <a:rPr lang="en-US" sz="2400" b="1" dirty="0" smtClean="0">
                <a:solidFill>
                  <a:srgbClr val="000000"/>
                </a:solidFill>
              </a:rPr>
              <a:t> </a:t>
            </a:r>
            <a:r>
              <a:rPr lang="en-US" sz="2400" b="1" dirty="0" err="1" smtClean="0">
                <a:solidFill>
                  <a:srgbClr val="000000"/>
                </a:solidFill>
              </a:rPr>
              <a:t>java.util.Iterator</a:t>
            </a:r>
            <a:r>
              <a:rPr lang="en-US" sz="2400" b="1" dirty="0" smtClean="0">
                <a:solidFill>
                  <a:srgbClr val="000000"/>
                </a:solidFill>
              </a:rPr>
              <a:t>;</a:t>
            </a:r>
          </a:p>
          <a:p>
            <a:pPr marL="0" lvl="0" indent="0">
              <a:spcBef>
                <a:spcPts val="0"/>
              </a:spcBef>
              <a:buClr>
                <a:srgbClr val="D34817"/>
              </a:buClr>
              <a:buSzPct val="85000"/>
              <a:buNone/>
            </a:pPr>
            <a:r>
              <a:rPr lang="en-US" sz="2400" b="1" dirty="0" smtClean="0">
                <a:solidFill>
                  <a:srgbClr val="7F0055"/>
                </a:solidFill>
              </a:rPr>
              <a:t>import</a:t>
            </a:r>
            <a:r>
              <a:rPr lang="en-US" sz="2400" b="1" dirty="0" smtClean="0">
                <a:solidFill>
                  <a:srgbClr val="000000"/>
                </a:solidFill>
              </a:rPr>
              <a:t> </a:t>
            </a:r>
            <a:r>
              <a:rPr lang="en-US" sz="2400" b="1" dirty="0" err="1" smtClean="0">
                <a:solidFill>
                  <a:srgbClr val="000000"/>
                </a:solidFill>
              </a:rPr>
              <a:t>org.junit.Test</a:t>
            </a:r>
            <a:r>
              <a:rPr lang="en-US" sz="2400" b="1" dirty="0" smtClean="0">
                <a:solidFill>
                  <a:srgbClr val="000000"/>
                </a:solidFill>
              </a:rPr>
              <a:t>;</a:t>
            </a:r>
          </a:p>
          <a:p>
            <a:pPr marL="0" lvl="0" indent="0">
              <a:spcBef>
                <a:spcPts val="0"/>
              </a:spcBef>
              <a:buClr>
                <a:srgbClr val="D34817"/>
              </a:buClr>
              <a:buSzPct val="85000"/>
              <a:buNone/>
            </a:pPr>
            <a:r>
              <a:rPr lang="en-US" sz="2400" b="1" dirty="0" smtClean="0">
                <a:solidFill>
                  <a:srgbClr val="7F0055"/>
                </a:solidFill>
              </a:rPr>
              <a:t>public</a:t>
            </a:r>
            <a:r>
              <a:rPr lang="en-US" sz="2400" b="1" dirty="0" smtClean="0">
                <a:solidFill>
                  <a:srgbClr val="000000"/>
                </a:solidFill>
              </a:rPr>
              <a:t> </a:t>
            </a:r>
            <a:r>
              <a:rPr lang="en-US" sz="2400" b="1" dirty="0" smtClean="0">
                <a:solidFill>
                  <a:srgbClr val="7F0055"/>
                </a:solidFill>
              </a:rPr>
              <a:t>class</a:t>
            </a:r>
            <a:r>
              <a:rPr lang="en-US" sz="2400" b="1" dirty="0" smtClean="0">
                <a:solidFill>
                  <a:srgbClr val="000000"/>
                </a:solidFill>
              </a:rPr>
              <a:t> </a:t>
            </a:r>
            <a:r>
              <a:rPr lang="en-US" sz="2400" b="1" dirty="0" err="1" smtClean="0">
                <a:solidFill>
                  <a:srgbClr val="000000"/>
                </a:solidFill>
              </a:rPr>
              <a:t>TestMocks</a:t>
            </a:r>
            <a:r>
              <a:rPr lang="en-US" sz="2400" b="1" dirty="0" smtClean="0">
                <a:solidFill>
                  <a:srgbClr val="000000"/>
                </a:solidFill>
              </a:rPr>
              <a:t> {</a:t>
            </a:r>
          </a:p>
          <a:p>
            <a:pPr marL="800100" lvl="2" indent="0">
              <a:spcBef>
                <a:spcPts val="0"/>
              </a:spcBef>
              <a:buClr>
                <a:srgbClr val="D34817"/>
              </a:buClr>
              <a:buSzPct val="85000"/>
              <a:buNone/>
            </a:pPr>
            <a:r>
              <a:rPr lang="en-US" sz="2200" dirty="0" smtClean="0">
                <a:solidFill>
                  <a:srgbClr val="777777"/>
                </a:solidFill>
              </a:rPr>
              <a:t>@Test</a:t>
            </a:r>
          </a:p>
          <a:p>
            <a:pPr marL="800100" lvl="2" indent="0">
              <a:spcBef>
                <a:spcPts val="0"/>
              </a:spcBef>
              <a:buClr>
                <a:srgbClr val="D34817"/>
              </a:buClr>
              <a:buSzPct val="85000"/>
              <a:buNone/>
            </a:pPr>
            <a:r>
              <a:rPr lang="en-US" sz="2200" b="1" dirty="0" smtClean="0">
                <a:solidFill>
                  <a:srgbClr val="7F0055"/>
                </a:solidFill>
              </a:rPr>
              <a:t>public</a:t>
            </a:r>
            <a:r>
              <a:rPr lang="en-US" sz="2200" b="1" dirty="0" smtClean="0">
                <a:solidFill>
                  <a:srgbClr val="000000"/>
                </a:solidFill>
              </a:rPr>
              <a:t> </a:t>
            </a:r>
            <a:r>
              <a:rPr lang="en-US" sz="2200" b="1" dirty="0" smtClean="0">
                <a:solidFill>
                  <a:srgbClr val="7F0055"/>
                </a:solidFill>
              </a:rPr>
              <a:t>void</a:t>
            </a:r>
            <a:r>
              <a:rPr lang="en-US" sz="2200" b="1" dirty="0" smtClean="0">
                <a:solidFill>
                  <a:srgbClr val="000000"/>
                </a:solidFill>
              </a:rPr>
              <a:t> </a:t>
            </a:r>
            <a:r>
              <a:rPr lang="en-US" sz="2200" b="1" dirty="0" smtClean="0">
                <a:solidFill>
                  <a:srgbClr val="000000"/>
                </a:solidFill>
                <a:highlight>
                  <a:srgbClr val="D4D4D4"/>
                </a:highlight>
              </a:rPr>
              <a:t>test1() {</a:t>
            </a:r>
          </a:p>
          <a:p>
            <a:pPr marL="1714500" lvl="4" indent="0">
              <a:spcBef>
                <a:spcPts val="0"/>
              </a:spcBef>
              <a:buClr>
                <a:srgbClr val="D34817"/>
              </a:buClr>
              <a:buSzPct val="85000"/>
              <a:buNone/>
            </a:pPr>
            <a:r>
              <a:rPr lang="en-US" dirty="0" smtClean="0">
                <a:solidFill>
                  <a:srgbClr val="000000"/>
                </a:solidFill>
              </a:rPr>
              <a:t>Iterator&lt;Integer&gt; </a:t>
            </a:r>
            <a:r>
              <a:rPr lang="en-US" dirty="0" err="1" smtClean="0">
                <a:solidFill>
                  <a:srgbClr val="000000"/>
                </a:solidFill>
              </a:rPr>
              <a:t>i</a:t>
            </a:r>
            <a:r>
              <a:rPr lang="en-US" dirty="0" smtClean="0">
                <a:solidFill>
                  <a:srgbClr val="000000"/>
                </a:solidFill>
              </a:rPr>
              <a:t> = </a:t>
            </a:r>
            <a:r>
              <a:rPr lang="en-US" i="1" u="sng" dirty="0" smtClean="0">
                <a:solidFill>
                  <a:srgbClr val="000000"/>
                </a:solidFill>
              </a:rPr>
              <a:t>mock(</a:t>
            </a:r>
            <a:r>
              <a:rPr lang="en-US" i="1" u="sng" dirty="0" err="1" smtClean="0">
                <a:solidFill>
                  <a:srgbClr val="000000"/>
                </a:solidFill>
              </a:rPr>
              <a:t>Iterator.</a:t>
            </a:r>
            <a:r>
              <a:rPr lang="en-US" b="1" i="1" u="sng" dirty="0" err="1" smtClean="0">
                <a:solidFill>
                  <a:srgbClr val="7F0055"/>
                </a:solidFill>
              </a:rPr>
              <a:t>class</a:t>
            </a:r>
            <a:r>
              <a:rPr lang="en-US" b="1" i="1" u="sng" dirty="0" smtClean="0">
                <a:solidFill>
                  <a:srgbClr val="000000"/>
                </a:solidFill>
              </a:rPr>
              <a:t>);</a:t>
            </a:r>
          </a:p>
          <a:p>
            <a:pPr marL="1714500" lvl="4" indent="0">
              <a:spcBef>
                <a:spcPts val="0"/>
              </a:spcBef>
              <a:buClr>
                <a:srgbClr val="D34817"/>
              </a:buClr>
              <a:buSzPct val="85000"/>
              <a:buNone/>
            </a:pPr>
            <a:r>
              <a:rPr lang="en-US" i="1" dirty="0" smtClean="0">
                <a:solidFill>
                  <a:srgbClr val="000000"/>
                </a:solidFill>
              </a:rPr>
              <a:t>when(</a:t>
            </a:r>
            <a:r>
              <a:rPr lang="en-US" i="1" dirty="0" err="1" smtClean="0">
                <a:solidFill>
                  <a:srgbClr val="000000"/>
                </a:solidFill>
              </a:rPr>
              <a:t>i.next</a:t>
            </a:r>
            <a:r>
              <a:rPr lang="en-US" i="1" dirty="0" smtClean="0">
                <a:solidFill>
                  <a:srgbClr val="000000"/>
                </a:solidFill>
              </a:rPr>
              <a:t>()).</a:t>
            </a:r>
            <a:r>
              <a:rPr lang="en-US" i="1" dirty="0" err="1" smtClean="0">
                <a:solidFill>
                  <a:srgbClr val="000000"/>
                </a:solidFill>
              </a:rPr>
              <a:t>thenReturn</a:t>
            </a:r>
            <a:r>
              <a:rPr lang="en-US" i="1" dirty="0" smtClean="0">
                <a:solidFill>
                  <a:srgbClr val="000000"/>
                </a:solidFill>
              </a:rPr>
              <a:t>(10).</a:t>
            </a:r>
            <a:r>
              <a:rPr lang="en-US" i="1" dirty="0" err="1" smtClean="0">
                <a:solidFill>
                  <a:srgbClr val="000000"/>
                </a:solidFill>
              </a:rPr>
              <a:t>thenReturn</a:t>
            </a:r>
            <a:r>
              <a:rPr lang="en-US" i="1" dirty="0" smtClean="0">
                <a:solidFill>
                  <a:srgbClr val="000000"/>
                </a:solidFill>
              </a:rPr>
              <a:t>(20);</a:t>
            </a:r>
          </a:p>
          <a:p>
            <a:pPr marL="1714500" lvl="4" indent="0">
              <a:spcBef>
                <a:spcPts val="0"/>
              </a:spcBef>
              <a:buClr>
                <a:srgbClr val="D34817"/>
              </a:buClr>
              <a:buSzPct val="85000"/>
              <a:buNone/>
            </a:pPr>
            <a:r>
              <a:rPr lang="en-US" b="1" dirty="0" err="1" smtClean="0">
                <a:solidFill>
                  <a:srgbClr val="7F0055"/>
                </a:solidFill>
              </a:rPr>
              <a:t>int</a:t>
            </a:r>
            <a:r>
              <a:rPr lang="en-US" b="1" dirty="0" smtClean="0">
                <a:solidFill>
                  <a:srgbClr val="000000"/>
                </a:solidFill>
              </a:rPr>
              <a:t> result = </a:t>
            </a:r>
            <a:r>
              <a:rPr lang="en-US" b="1" dirty="0" err="1" smtClean="0">
                <a:solidFill>
                  <a:srgbClr val="000000"/>
                </a:solidFill>
              </a:rPr>
              <a:t>i.next</a:t>
            </a:r>
            <a:r>
              <a:rPr lang="en-US" b="1" dirty="0" smtClean="0">
                <a:solidFill>
                  <a:srgbClr val="000000"/>
                </a:solidFill>
              </a:rPr>
              <a:t>() + </a:t>
            </a:r>
            <a:r>
              <a:rPr lang="en-US" b="1" dirty="0" err="1" smtClean="0">
                <a:solidFill>
                  <a:srgbClr val="000000"/>
                </a:solidFill>
              </a:rPr>
              <a:t>i.next</a:t>
            </a:r>
            <a:r>
              <a:rPr lang="en-US" b="1" dirty="0" smtClean="0">
                <a:solidFill>
                  <a:srgbClr val="000000"/>
                </a:solidFill>
              </a:rPr>
              <a:t>();</a:t>
            </a:r>
          </a:p>
          <a:p>
            <a:pPr marL="1714500" lvl="4" indent="0">
              <a:spcBef>
                <a:spcPts val="0"/>
              </a:spcBef>
              <a:buClr>
                <a:srgbClr val="D34817"/>
              </a:buClr>
              <a:buSzPct val="85000"/>
              <a:buNone/>
            </a:pPr>
            <a:r>
              <a:rPr lang="en-US" i="1" dirty="0" err="1" smtClean="0">
                <a:solidFill>
                  <a:srgbClr val="000000"/>
                </a:solidFill>
              </a:rPr>
              <a:t>assertEquals</a:t>
            </a:r>
            <a:r>
              <a:rPr lang="en-US" i="1" dirty="0" smtClean="0">
                <a:solidFill>
                  <a:srgbClr val="000000"/>
                </a:solidFill>
              </a:rPr>
              <a:t>(30, result);</a:t>
            </a:r>
          </a:p>
          <a:p>
            <a:pPr marL="800100" lvl="2" indent="0">
              <a:spcBef>
                <a:spcPts val="0"/>
              </a:spcBef>
              <a:buClr>
                <a:srgbClr val="D34817"/>
              </a:buClr>
              <a:buSzPct val="85000"/>
              <a:buNone/>
            </a:pPr>
            <a:r>
              <a:rPr lang="en-US" sz="2200" dirty="0" smtClean="0">
                <a:solidFill>
                  <a:srgbClr val="000000"/>
                </a:solidFill>
              </a:rPr>
              <a:t>}</a:t>
            </a:r>
          </a:p>
          <a:p>
            <a:pPr marL="0" indent="0">
              <a:spcBef>
                <a:spcPts val="0"/>
              </a:spcBef>
              <a:buClr>
                <a:srgbClr val="D34817"/>
              </a:buClr>
              <a:buSzPct val="85000"/>
              <a:buNone/>
            </a:pPr>
            <a:r>
              <a:rPr lang="en-US" sz="2400" dirty="0" smtClean="0">
                <a:solidFill>
                  <a:srgbClr val="000000"/>
                </a:solidFill>
              </a:rPr>
              <a:t>}</a:t>
            </a:r>
            <a:endParaRPr lang="en-US" sz="2400" dirty="0" smtClean="0">
              <a:solidFill>
                <a:prstClr val="black"/>
              </a:solidFill>
            </a:endParaRPr>
          </a:p>
          <a:p>
            <a:endParaRPr lang="en-US"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Πλαστά Αντικείμενα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B0948D32-D801-4E59-9F80-E62ABC5B9856}" type="slidenum">
              <a:rPr lang="el-GR" sz="1400" smtClean="0">
                <a:solidFill>
                  <a:schemeClr val="tx1"/>
                </a:solidFill>
              </a:rPr>
              <a:t>23</a:t>
            </a:fld>
            <a:endParaRPr lang="el-GR" sz="1400" dirty="0">
              <a:solidFill>
                <a:schemeClr val="tx1"/>
              </a:solidFill>
            </a:endParaRPr>
          </a:p>
        </p:txBody>
      </p:sp>
    </p:spTree>
    <p:extLst>
      <p:ext uri="{BB962C8B-B14F-4D97-AF65-F5344CB8AC3E}">
        <p14:creationId xmlns:p14="http://schemas.microsoft.com/office/powerpoint/2010/main" val="32545316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schemeClr val="tx1">
                    <a:lumMod val="75000"/>
                    <a:lumOff val="25000"/>
                  </a:schemeClr>
                </a:solidFill>
              </a:rPr>
              <a:t>Τιμές επιστροφής ανάλογα με τις παραμέτρους </a:t>
            </a:r>
          </a:p>
        </p:txBody>
      </p:sp>
      <p:sp>
        <p:nvSpPr>
          <p:cNvPr id="3" name="Θέση περιεχομένου 1"/>
          <p:cNvSpPr>
            <a:spLocks noGrp="1"/>
          </p:cNvSpPr>
          <p:nvPr>
            <p:ph idx="1"/>
          </p:nvPr>
        </p:nvSpPr>
        <p:spPr>
          <a:xfrm>
            <a:off x="457200" y="1600201"/>
            <a:ext cx="8229600" cy="1396751"/>
          </a:xfrm>
        </p:spPr>
        <p:txBody>
          <a:bodyPr>
            <a:noAutofit/>
          </a:bodyPr>
          <a:lstStyle/>
          <a:p>
            <a:pPr marL="342000" lvl="0" indent="-342000">
              <a:spcBef>
                <a:spcPts val="0"/>
              </a:spcBef>
              <a:spcAft>
                <a:spcPts val="600"/>
              </a:spcAft>
              <a:buClr>
                <a:srgbClr val="C00000"/>
              </a:buClr>
              <a:buSzPct val="100000"/>
              <a:buFont typeface="Wingdings 2"/>
              <a:buChar char=""/>
            </a:pPr>
            <a:r>
              <a:rPr lang="el-GR" sz="2000" dirty="0">
                <a:solidFill>
                  <a:prstClr val="black"/>
                </a:solidFill>
              </a:rPr>
              <a:t>Τα πλαστά αντικείμενα μπορούν να επιστρέψουν ακόμη και διαφορετικές </a:t>
            </a:r>
            <a:r>
              <a:rPr lang="el-GR" sz="2000" dirty="0" smtClean="0">
                <a:solidFill>
                  <a:prstClr val="black"/>
                </a:solidFill>
              </a:rPr>
              <a:t>τιμές, </a:t>
            </a:r>
            <a:r>
              <a:rPr lang="el-GR" sz="2000" dirty="0">
                <a:solidFill>
                  <a:prstClr val="black"/>
                </a:solidFill>
              </a:rPr>
              <a:t>ανάλογα με την τιμή που δίνεται ως παράμετρος σε μία μέθοδο.</a:t>
            </a:r>
          </a:p>
          <a:p>
            <a:pPr marL="342000" lvl="0" indent="-342000">
              <a:spcBef>
                <a:spcPts val="0"/>
              </a:spcBef>
              <a:buClr>
                <a:srgbClr val="C00000"/>
              </a:buClr>
              <a:buSzPct val="100000"/>
              <a:buFont typeface="Wingdings 2"/>
              <a:buChar char=""/>
            </a:pPr>
            <a:r>
              <a:rPr lang="el-GR" sz="2000" dirty="0">
                <a:solidFill>
                  <a:prstClr val="black"/>
                </a:solidFill>
              </a:rPr>
              <a:t>Στο </a:t>
            </a:r>
            <a:r>
              <a:rPr lang="el-GR" sz="2000" dirty="0" smtClean="0">
                <a:solidFill>
                  <a:prstClr val="black"/>
                </a:solidFill>
              </a:rPr>
              <a:t>παράδειγμα, </a:t>
            </a:r>
            <a:r>
              <a:rPr lang="el-GR" sz="2000" dirty="0">
                <a:solidFill>
                  <a:prstClr val="black"/>
                </a:solidFill>
              </a:rPr>
              <a:t>η κλήση της μεθόδου </a:t>
            </a:r>
            <a:r>
              <a:rPr lang="en-US" sz="2000" i="1" dirty="0">
                <a:solidFill>
                  <a:prstClr val="black"/>
                </a:solidFill>
              </a:rPr>
              <a:t>get</a:t>
            </a:r>
            <a:r>
              <a:rPr lang="en-US" sz="2000" dirty="0">
                <a:solidFill>
                  <a:prstClr val="black"/>
                </a:solidFill>
              </a:rPr>
              <a:t> </a:t>
            </a:r>
            <a:r>
              <a:rPr lang="el-GR" sz="2000" dirty="0">
                <a:solidFill>
                  <a:prstClr val="black"/>
                </a:solidFill>
              </a:rPr>
              <a:t>της </a:t>
            </a:r>
            <a:r>
              <a:rPr lang="en-US" sz="2000" i="1" dirty="0">
                <a:solidFill>
                  <a:prstClr val="black"/>
                </a:solidFill>
              </a:rPr>
              <a:t>List</a:t>
            </a:r>
            <a:r>
              <a:rPr lang="en-US" sz="2000" dirty="0">
                <a:solidFill>
                  <a:prstClr val="black"/>
                </a:solidFill>
              </a:rPr>
              <a:t> </a:t>
            </a:r>
            <a:r>
              <a:rPr lang="en-US" sz="2000" i="1" dirty="0">
                <a:solidFill>
                  <a:prstClr val="black"/>
                </a:solidFill>
              </a:rPr>
              <a:t>l</a:t>
            </a:r>
            <a:r>
              <a:rPr lang="en-US" sz="2000" dirty="0">
                <a:solidFill>
                  <a:prstClr val="black"/>
                </a:solidFill>
              </a:rPr>
              <a:t>, </a:t>
            </a:r>
            <a:r>
              <a:rPr lang="el-GR" sz="2000" dirty="0">
                <a:solidFill>
                  <a:prstClr val="black"/>
                </a:solidFill>
              </a:rPr>
              <a:t>με τιμή </a:t>
            </a:r>
            <a:r>
              <a:rPr lang="el-GR" sz="2000" i="1" dirty="0" smtClean="0">
                <a:solidFill>
                  <a:prstClr val="black"/>
                </a:solidFill>
              </a:rPr>
              <a:t>1</a:t>
            </a:r>
            <a:r>
              <a:rPr lang="el-GR" sz="2000" dirty="0" smtClean="0">
                <a:solidFill>
                  <a:prstClr val="black"/>
                </a:solidFill>
              </a:rPr>
              <a:t> </a:t>
            </a:r>
            <a:r>
              <a:rPr lang="el-GR" sz="2000" dirty="0">
                <a:solidFill>
                  <a:prstClr val="black"/>
                </a:solidFill>
              </a:rPr>
              <a:t>επιστρέφει </a:t>
            </a:r>
            <a:r>
              <a:rPr lang="en-US" sz="2000" dirty="0">
                <a:solidFill>
                  <a:prstClr val="black"/>
                </a:solidFill>
              </a:rPr>
              <a:t>“</a:t>
            </a:r>
            <a:r>
              <a:rPr lang="en-US" sz="2000" i="1" dirty="0">
                <a:solidFill>
                  <a:prstClr val="black"/>
                </a:solidFill>
              </a:rPr>
              <a:t>First</a:t>
            </a:r>
            <a:r>
              <a:rPr lang="en-US" sz="2000" dirty="0">
                <a:solidFill>
                  <a:prstClr val="black"/>
                </a:solidFill>
              </a:rPr>
              <a:t>”. </a:t>
            </a:r>
            <a:r>
              <a:rPr lang="el-GR" sz="2000" dirty="0">
                <a:solidFill>
                  <a:prstClr val="black"/>
                </a:solidFill>
              </a:rPr>
              <a:t>Η κλήση με διαφορετική τιμή δεν θα επιστρέψει</a:t>
            </a:r>
            <a:r>
              <a:rPr lang="en-US" sz="2000" dirty="0">
                <a:solidFill>
                  <a:prstClr val="black"/>
                </a:solidFill>
              </a:rPr>
              <a:t> “</a:t>
            </a:r>
            <a:r>
              <a:rPr lang="en-US" sz="2000" i="1" dirty="0">
                <a:solidFill>
                  <a:prstClr val="black"/>
                </a:solidFill>
              </a:rPr>
              <a:t>First</a:t>
            </a:r>
            <a:r>
              <a:rPr lang="en-US" sz="2000" dirty="0" smtClean="0">
                <a:solidFill>
                  <a:prstClr val="black"/>
                </a:solidFill>
              </a:rPr>
              <a:t>”.</a:t>
            </a:r>
            <a:endParaRPr lang="el-GR" sz="2000" dirty="0">
              <a:solidFill>
                <a:prstClr val="black"/>
              </a:solidFill>
            </a:endParaRPr>
          </a:p>
        </p:txBody>
      </p:sp>
      <p:sp>
        <p:nvSpPr>
          <p:cNvPr id="6" name="Θέση περιεχομένου 2" descr="Τμήμα κώδικα: Import java.util.list. Enter, @ test. Enter, public void, with underscore arguments, άνοιγμα κλείσιμο παρένθεσης, άγκιστρο. Enter, list l = mock, παρένθεση list.class, κλείσιμο παρένθεσης. Enter, when, παρένθεση l.get, παρένθεση 1, κλείσιμο παρένθεσης, κλείσιμο παρένθεσης, τελεία then return, παρένθεση, εισαγωγικά first, εισαγωγικά, κλείσιμο παρένθεσης. Enter, assert equals, παρένθεση, εισαγωγικά first, εισαγωγικά, κόμμα l.get, παρένθεση 1, κλείσιμο παρένθεσης, κλείσιμο παρένθεσης. Enter, κλείσιμο αγκίστρου."/>
          <p:cNvSpPr txBox="1"/>
          <p:nvPr>
            <p:custDataLst>
              <p:tags r:id="rId2"/>
            </p:custDataLst>
          </p:nvPr>
        </p:nvSpPr>
        <p:spPr>
          <a:xfrm>
            <a:off x="467544" y="3140968"/>
            <a:ext cx="8208912" cy="2923877"/>
          </a:xfrm>
          <a:prstGeom prst="rect">
            <a:avLst/>
          </a:prstGeom>
          <a:noFill/>
        </p:spPr>
        <p:txBody>
          <a:bodyPr wrap="square" rtlCol="0">
            <a:spAutoFit/>
          </a:bodyPr>
          <a:lstStyle/>
          <a:p>
            <a:pPr lvl="2">
              <a:buClr>
                <a:srgbClr val="D34817"/>
              </a:buClr>
              <a:buSzPct val="85000"/>
            </a:pPr>
            <a:r>
              <a:rPr lang="en-US" sz="2400" b="1" spc="300" dirty="0" smtClean="0">
                <a:solidFill>
                  <a:srgbClr val="7F0055"/>
                </a:solidFill>
                <a:highlight>
                  <a:srgbClr val="E8F2FE"/>
                </a:highlight>
              </a:rPr>
              <a:t>import </a:t>
            </a:r>
            <a:r>
              <a:rPr lang="en-US" sz="2400" b="1" spc="300" dirty="0" err="1" smtClean="0">
                <a:solidFill>
                  <a:srgbClr val="7F0055"/>
                </a:solidFill>
                <a:highlight>
                  <a:srgbClr val="E8F2FE"/>
                </a:highlight>
              </a:rPr>
              <a:t>java.util.List</a:t>
            </a:r>
            <a:r>
              <a:rPr lang="en-US" sz="2400" b="1" spc="300" dirty="0" smtClean="0">
                <a:solidFill>
                  <a:srgbClr val="7F0055"/>
                </a:solidFill>
                <a:highlight>
                  <a:srgbClr val="E8F2FE"/>
                </a:highlight>
              </a:rPr>
              <a:t>;</a:t>
            </a:r>
          </a:p>
          <a:p>
            <a:pPr lvl="2">
              <a:buClr>
                <a:srgbClr val="D34817"/>
              </a:buClr>
              <a:buSzPct val="85000"/>
            </a:pPr>
            <a:r>
              <a:rPr lang="en-US" sz="2400" spc="300" dirty="0" smtClean="0">
                <a:solidFill>
                  <a:srgbClr val="646464"/>
                </a:solidFill>
              </a:rPr>
              <a:t>...</a:t>
            </a:r>
          </a:p>
          <a:p>
            <a:pPr lvl="2">
              <a:buClr>
                <a:srgbClr val="D34817"/>
              </a:buClr>
              <a:buSzPct val="85000"/>
            </a:pPr>
            <a:r>
              <a:rPr lang="en-US" sz="2400" spc="300" dirty="0" smtClean="0">
                <a:solidFill>
                  <a:srgbClr val="777777"/>
                </a:solidFill>
              </a:rPr>
              <a:t>@Test</a:t>
            </a:r>
          </a:p>
          <a:p>
            <a:pPr lvl="2">
              <a:buClr>
                <a:srgbClr val="D34817"/>
              </a:buClr>
              <a:buSzPct val="85000"/>
            </a:pPr>
            <a:r>
              <a:rPr lang="en-US" sz="2400" b="1" spc="300" dirty="0" smtClean="0">
                <a:solidFill>
                  <a:srgbClr val="7F0055"/>
                </a:solidFill>
              </a:rPr>
              <a:t>public</a:t>
            </a:r>
            <a:r>
              <a:rPr lang="en-US" sz="2400" b="1" spc="300" dirty="0" smtClean="0">
                <a:solidFill>
                  <a:srgbClr val="000000"/>
                </a:solidFill>
              </a:rPr>
              <a:t> </a:t>
            </a:r>
            <a:r>
              <a:rPr lang="en-US" sz="2400" b="1" spc="300" dirty="0" smtClean="0">
                <a:solidFill>
                  <a:srgbClr val="7F0055"/>
                </a:solidFill>
              </a:rPr>
              <a:t>void</a:t>
            </a:r>
            <a:r>
              <a:rPr lang="en-US" sz="2400" b="1" spc="300" dirty="0" smtClean="0">
                <a:solidFill>
                  <a:srgbClr val="000000"/>
                </a:solidFill>
              </a:rPr>
              <a:t> </a:t>
            </a:r>
            <a:r>
              <a:rPr lang="en-US" sz="2400" b="1" spc="300" dirty="0" err="1" smtClean="0">
                <a:solidFill>
                  <a:srgbClr val="000000"/>
                </a:solidFill>
              </a:rPr>
              <a:t>with_arguments</a:t>
            </a:r>
            <a:r>
              <a:rPr lang="en-US" sz="2400" b="1" spc="300" dirty="0" smtClean="0">
                <a:solidFill>
                  <a:srgbClr val="000000"/>
                </a:solidFill>
              </a:rPr>
              <a:t>(){</a:t>
            </a:r>
          </a:p>
          <a:p>
            <a:pPr lvl="4" indent="-182880">
              <a:buClr>
                <a:srgbClr val="9B2D1F"/>
              </a:buClr>
              <a:buSzPct val="85000"/>
            </a:pPr>
            <a:r>
              <a:rPr lang="en-US" sz="2000" u="sng" spc="300" dirty="0" smtClean="0">
                <a:solidFill>
                  <a:srgbClr val="000000"/>
                </a:solidFill>
              </a:rPr>
              <a:t>List l=</a:t>
            </a:r>
            <a:r>
              <a:rPr lang="en-US" sz="2000" i="1" u="sng" spc="300" dirty="0" smtClean="0">
                <a:solidFill>
                  <a:srgbClr val="000000"/>
                </a:solidFill>
              </a:rPr>
              <a:t>mock(</a:t>
            </a:r>
            <a:r>
              <a:rPr lang="en-US" sz="2000" i="1" u="sng" spc="300" dirty="0" err="1" smtClean="0">
                <a:solidFill>
                  <a:srgbClr val="000000"/>
                </a:solidFill>
              </a:rPr>
              <a:t>List.</a:t>
            </a:r>
            <a:r>
              <a:rPr lang="en-US" sz="2000" b="1" i="1" u="sng" spc="300" dirty="0" err="1" smtClean="0">
                <a:solidFill>
                  <a:srgbClr val="7F0055"/>
                </a:solidFill>
              </a:rPr>
              <a:t>class</a:t>
            </a:r>
            <a:r>
              <a:rPr lang="en-US" sz="2000" b="1" i="1" u="sng" spc="300" dirty="0" smtClean="0">
                <a:solidFill>
                  <a:srgbClr val="000000"/>
                </a:solidFill>
              </a:rPr>
              <a:t>);</a:t>
            </a:r>
          </a:p>
          <a:p>
            <a:pPr lvl="4" indent="-182880">
              <a:buClr>
                <a:srgbClr val="9B2D1F"/>
              </a:buClr>
              <a:buSzPct val="85000"/>
            </a:pPr>
            <a:r>
              <a:rPr lang="en-US" sz="2000" i="1" spc="300" dirty="0" smtClean="0">
                <a:solidFill>
                  <a:srgbClr val="000000"/>
                </a:solidFill>
              </a:rPr>
              <a:t>when(</a:t>
            </a:r>
            <a:r>
              <a:rPr lang="en-US" sz="2000" i="1" spc="300" dirty="0" err="1" smtClean="0">
                <a:solidFill>
                  <a:srgbClr val="000000"/>
                </a:solidFill>
              </a:rPr>
              <a:t>l.get</a:t>
            </a:r>
            <a:r>
              <a:rPr lang="en-US" sz="2000" i="1" spc="300" dirty="0" smtClean="0">
                <a:solidFill>
                  <a:srgbClr val="000000"/>
                </a:solidFill>
              </a:rPr>
              <a:t>(1)).</a:t>
            </a:r>
            <a:r>
              <a:rPr lang="en-US" sz="2000" i="1" spc="300" dirty="0" err="1" smtClean="0">
                <a:solidFill>
                  <a:srgbClr val="000000"/>
                </a:solidFill>
              </a:rPr>
              <a:t>thenReturn</a:t>
            </a:r>
            <a:r>
              <a:rPr lang="en-US" sz="2000" i="1" spc="300" dirty="0" smtClean="0">
                <a:solidFill>
                  <a:srgbClr val="000000"/>
                </a:solidFill>
              </a:rPr>
              <a:t>(</a:t>
            </a:r>
            <a:r>
              <a:rPr lang="en-US" sz="2000" i="1" spc="300" dirty="0" smtClean="0"/>
              <a:t>"</a:t>
            </a:r>
            <a:r>
              <a:rPr lang="en-US" sz="2000" i="1" spc="300" dirty="0" smtClean="0">
                <a:solidFill>
                  <a:srgbClr val="0033CC"/>
                </a:solidFill>
              </a:rPr>
              <a:t>First</a:t>
            </a:r>
            <a:r>
              <a:rPr lang="en-US" sz="2000" i="1" spc="300" dirty="0" smtClean="0"/>
              <a:t>"</a:t>
            </a:r>
            <a:r>
              <a:rPr lang="en-US" sz="2000" i="1" spc="300" dirty="0" smtClean="0">
                <a:solidFill>
                  <a:srgbClr val="000000"/>
                </a:solidFill>
              </a:rPr>
              <a:t>);</a:t>
            </a:r>
          </a:p>
          <a:p>
            <a:pPr lvl="4" indent="-182880">
              <a:buClr>
                <a:srgbClr val="9B2D1F"/>
              </a:buClr>
              <a:buSzPct val="85000"/>
            </a:pPr>
            <a:r>
              <a:rPr lang="en-US" sz="2000" i="1" spc="300" dirty="0" err="1" smtClean="0">
                <a:solidFill>
                  <a:srgbClr val="000000"/>
                </a:solidFill>
              </a:rPr>
              <a:t>assertEquals</a:t>
            </a:r>
            <a:r>
              <a:rPr lang="en-US" sz="2000" i="1" spc="300" dirty="0" smtClean="0">
                <a:solidFill>
                  <a:srgbClr val="000000"/>
                </a:solidFill>
              </a:rPr>
              <a:t>(</a:t>
            </a:r>
            <a:r>
              <a:rPr lang="en-US" sz="2000" i="1" spc="300" dirty="0" smtClean="0"/>
              <a:t>"</a:t>
            </a:r>
            <a:r>
              <a:rPr lang="en-US" sz="2000" i="1" spc="300" dirty="0" smtClean="0">
                <a:solidFill>
                  <a:srgbClr val="0033CC"/>
                </a:solidFill>
              </a:rPr>
              <a:t>First</a:t>
            </a:r>
            <a:r>
              <a:rPr lang="en-US" sz="2000" i="1" spc="300" dirty="0" smtClean="0"/>
              <a:t>"</a:t>
            </a:r>
            <a:r>
              <a:rPr lang="en-US" sz="2000" i="1" spc="300" dirty="0" smtClean="0">
                <a:solidFill>
                  <a:srgbClr val="000000"/>
                </a:solidFill>
              </a:rPr>
              <a:t>,</a:t>
            </a:r>
            <a:r>
              <a:rPr lang="en-US" sz="2000" i="1" spc="300" dirty="0" err="1" smtClean="0">
                <a:solidFill>
                  <a:srgbClr val="000000"/>
                </a:solidFill>
              </a:rPr>
              <a:t>l.get</a:t>
            </a:r>
            <a:r>
              <a:rPr lang="en-US" sz="2000" i="1" spc="300" dirty="0" smtClean="0">
                <a:solidFill>
                  <a:srgbClr val="000000"/>
                </a:solidFill>
              </a:rPr>
              <a:t>(1));</a:t>
            </a:r>
          </a:p>
          <a:p>
            <a:pPr lvl="2">
              <a:buClr>
                <a:srgbClr val="D34817"/>
              </a:buClr>
              <a:buSzPct val="85000"/>
            </a:pPr>
            <a:r>
              <a:rPr lang="en-US" sz="2400" spc="300" dirty="0" smtClean="0">
                <a:solidFill>
                  <a:srgbClr val="000000"/>
                </a:solidFill>
              </a:rPr>
              <a:t>}</a:t>
            </a:r>
            <a:endParaRPr lang="en-US" sz="2400" spc="300" dirty="0">
              <a:solidFill>
                <a:prstClr val="black"/>
              </a:solidFill>
            </a:endParaRP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Πλαστά Αντικείμενα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B0948D32-D801-4E59-9F80-E62ABC5B9856}" type="slidenum">
              <a:rPr lang="el-GR" sz="1400" smtClean="0">
                <a:solidFill>
                  <a:schemeClr val="tx1"/>
                </a:solidFill>
              </a:rPr>
              <a:t>24</a:t>
            </a:fld>
            <a:endParaRPr lang="el-GR" sz="1400" dirty="0">
              <a:solidFill>
                <a:schemeClr val="tx1"/>
              </a:solidFill>
            </a:endParaRPr>
          </a:p>
        </p:txBody>
      </p:sp>
      <p:pic>
        <p:nvPicPr>
          <p:cNvPr id="7"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76685254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smtClean="0"/>
              <a:t>Τέλος ενότητας</a:t>
            </a:r>
            <a:endParaRPr lang="el-GR" b="1" dirty="0"/>
          </a:p>
        </p:txBody>
      </p:sp>
      <p:sp>
        <p:nvSpPr>
          <p:cNvPr id="3" name="Υπότιτλος 1"/>
          <p:cNvSpPr>
            <a:spLocks noGrp="1"/>
          </p:cNvSpPr>
          <p:nvPr>
            <p:ph type="subTitle" idx="1"/>
          </p:nvPr>
        </p:nvSpPr>
        <p:spPr bwMode="gray"/>
        <p:txBody>
          <a:bodyPr>
            <a:normAutofit/>
          </a:bodyPr>
          <a:lstStyle/>
          <a:p>
            <a:pPr algn="r"/>
            <a:endParaRPr lang="el-GR" sz="4400" dirty="0" smtClean="0">
              <a:solidFill>
                <a:schemeClr val="tx1">
                  <a:lumMod val="65000"/>
                  <a:lumOff val="35000"/>
                </a:schemeClr>
              </a:solidFill>
            </a:endParaRPr>
          </a:p>
          <a:p>
            <a:pPr algn="r"/>
            <a:r>
              <a:rPr lang="el-GR" sz="2000" dirty="0" smtClean="0">
                <a:solidFill>
                  <a:schemeClr val="tx1">
                    <a:lumMod val="75000"/>
                    <a:lumOff val="25000"/>
                  </a:schemeClr>
                </a:solidFill>
              </a:rPr>
              <a:t>Επεξεργασία: </a:t>
            </a:r>
            <a:r>
              <a:rPr lang="el-GR" sz="2000" dirty="0" err="1" smtClean="0">
                <a:solidFill>
                  <a:schemeClr val="tx1">
                    <a:lumMod val="75000"/>
                    <a:lumOff val="25000"/>
                  </a:schemeClr>
                </a:solidFill>
              </a:rPr>
              <a:t>Σοφιανίδου</a:t>
            </a:r>
            <a:r>
              <a:rPr lang="el-GR" sz="2000" dirty="0" smtClean="0">
                <a:solidFill>
                  <a:schemeClr val="tx1">
                    <a:lumMod val="75000"/>
                    <a:lumOff val="25000"/>
                  </a:schemeClr>
                </a:solidFill>
              </a:rPr>
              <a:t> Γεωργία</a:t>
            </a:r>
            <a:endParaRPr lang="el-GR" sz="2000" dirty="0">
              <a:solidFill>
                <a:schemeClr val="tx1">
                  <a:lumMod val="75000"/>
                  <a:lumOff val="25000"/>
                </a:schemeClr>
              </a:solidFill>
            </a:endParaRPr>
          </a:p>
        </p:txBody>
      </p:sp>
      <p:pic>
        <p:nvPicPr>
          <p:cNvPr id="8" name="Εικόνα 1" descr=" Λογότυπο για Άδειες χρήσης Creative Commons, B Y, S A. ">
            <a:hlinkClick r:id="rId3" tooltip="Μετάβαση στην Άδεια Χρήσης"/>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5943600"/>
            <a:ext cx="1690688" cy="591531"/>
          </a:xfrm>
          <a:prstGeom prst="rect">
            <a:avLst/>
          </a:prstGeom>
          <a:noFill/>
          <a:extLst>
            <a:ext uri="{909E8E84-426E-40DD-AFC4-6F175D3DCCD1}">
              <a14:hiddenFill xmlns:a14="http://schemas.microsoft.com/office/drawing/2010/main">
                <a:solidFill>
                  <a:srgbClr val="FFFFFF"/>
                </a:solidFill>
              </a14:hiddenFill>
            </a:ext>
          </a:extLst>
        </p:spPr>
      </p:pic>
      <p:pic>
        <p:nvPicPr>
          <p:cNvPr id="7" name="Εικόνα 2" descr="Λογότυπο Επιχειρησιακού Προγράμματος Εκπαίδευση και Δια βίου Μάθηση. ">
            <a:hlinkClick r:id="rId5" tooltip="Μετάβαση στο www.edulll.gr/"/>
          </p:cNvPr>
          <p:cNvPicPr>
            <a:picLocks noChangeAspect="1" noChangeArrowheads="1"/>
          </p:cNvPicPr>
          <p:nvPr/>
        </p:nvPicPr>
        <p:blipFill>
          <a:blip r:embed="rId6" cstate="print"/>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4983820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p:txBody>
          <a:bodyPr/>
          <a:lstStyle/>
          <a:p>
            <a:pPr eaLnBrk="1" hangingPunct="1"/>
            <a:r>
              <a:rPr lang="el-GR" b="1" dirty="0" smtClean="0"/>
              <a:t>Χρηματοδότηση </a:t>
            </a:r>
          </a:p>
        </p:txBody>
      </p:sp>
      <p:sp>
        <p:nvSpPr>
          <p:cNvPr id="4099" name="Θέση περιεχομένου 1"/>
          <p:cNvSpPr>
            <a:spLocks noGrp="1"/>
          </p:cNvSpPr>
          <p:nvPr>
            <p:ph idx="1"/>
          </p:nvPr>
        </p:nvSpPr>
        <p:spPr/>
        <p:txBody>
          <a:bodyPr>
            <a:normAutofit/>
          </a:bodyPr>
          <a:lstStyle/>
          <a:p>
            <a:pPr eaLnBrk="1" hangingPunct="1">
              <a:spcBef>
                <a:spcPts val="0"/>
              </a:spcBef>
              <a:spcAft>
                <a:spcPts val="600"/>
              </a:spcAft>
            </a:pPr>
            <a:r>
              <a:rPr lang="el-GR" sz="2000" dirty="0" smtClean="0"/>
              <a:t>Το παρόν εκπαιδευτικό υλικό έχει αναπτυχθεί στα πλαίσια του εκπαιδευτικού έργου του διδάσκοντα</a:t>
            </a:r>
            <a:r>
              <a:rPr lang="en-US" sz="2000" dirty="0" smtClean="0"/>
              <a:t>.</a:t>
            </a:r>
            <a:r>
              <a:rPr lang="el-GR" sz="2000" dirty="0" smtClean="0"/>
              <a:t> </a:t>
            </a:r>
            <a:endParaRPr lang="en-US" sz="2000" dirty="0" smtClean="0"/>
          </a:p>
          <a:p>
            <a:pPr lvl="0">
              <a:spcBef>
                <a:spcPts val="0"/>
              </a:spcBef>
              <a:spcAft>
                <a:spcPts val="600"/>
              </a:spcAft>
            </a:pPr>
            <a:r>
              <a:rPr lang="el-GR" sz="2000" dirty="0">
                <a:solidFill>
                  <a:prstClr val="black"/>
                </a:solidFill>
              </a:rPr>
              <a:t>Το έργο «</a:t>
            </a:r>
            <a:r>
              <a:rPr lang="el-GR" sz="2000" b="1" dirty="0">
                <a:solidFill>
                  <a:prstClr val="black"/>
                </a:solidFill>
              </a:rPr>
              <a:t>Ανοικτά Ακαδημαϊκά Μαθήματα στο </a:t>
            </a:r>
            <a:r>
              <a:rPr lang="el-GR" sz="2000" b="1" dirty="0" smtClean="0">
                <a:solidFill>
                  <a:prstClr val="black"/>
                </a:solidFill>
              </a:rPr>
              <a:t>Τ.Ε.Ι. </a:t>
            </a:r>
            <a:r>
              <a:rPr lang="el-GR" sz="2000" b="1" dirty="0">
                <a:solidFill>
                  <a:prstClr val="black"/>
                </a:solidFill>
              </a:rPr>
              <a:t>Θεσσαλίας</a:t>
            </a:r>
            <a:r>
              <a:rPr lang="el-GR" sz="2000" dirty="0">
                <a:solidFill>
                  <a:prstClr val="black"/>
                </a:solidFill>
              </a:rPr>
              <a:t>» έχει χρηματοδοτήσει μόνο </a:t>
            </a:r>
            <a:r>
              <a:rPr lang="el-GR" sz="2000" dirty="0" smtClean="0">
                <a:solidFill>
                  <a:prstClr val="black"/>
                </a:solidFill>
              </a:rPr>
              <a:t>την </a:t>
            </a:r>
            <a:r>
              <a:rPr lang="el-GR" sz="2000" dirty="0">
                <a:solidFill>
                  <a:prstClr val="black"/>
                </a:solidFill>
              </a:rPr>
              <a:t>αναδιαμόρφωση του εκπαιδευτικού υλικού</a:t>
            </a:r>
            <a:r>
              <a:rPr lang="el-GR" sz="2000" dirty="0" smtClean="0">
                <a:solidFill>
                  <a:prstClr val="black"/>
                </a:solidFill>
              </a:rPr>
              <a:t>.</a:t>
            </a:r>
            <a:endParaRPr lang="el-GR" sz="2000" dirty="0" smtClean="0"/>
          </a:p>
          <a:p>
            <a:pPr eaLnBrk="1" hangingPunct="1">
              <a:spcBef>
                <a:spcPts val="0"/>
              </a:spcBef>
            </a:pPr>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000" dirty="0" smtClean="0"/>
              <a:t>. </a:t>
            </a:r>
            <a:endParaRPr lang="el-GR" sz="2000" dirty="0" smtClean="0"/>
          </a:p>
        </p:txBody>
      </p:sp>
      <p:pic>
        <p:nvPicPr>
          <p:cNvPr id="6" name="Εικόνα 1" descr=" Λογότυπο Επιχειρησιακού Προγράμματος Εκπαίδευση και Δια βίου Μάθηση.   ">
            <a:hlinkClick r:id="rId4" tooltip="Μετάβαση σε www.edulll.gr"/>
          </p:cNvPr>
          <p:cNvPicPr>
            <a:picLocks noChangeAspect="1" noChangeArrowheads="1"/>
          </p:cNvPicPr>
          <p:nvPr/>
        </p:nvPicPr>
        <p:blipFill>
          <a:blip r:embed="rId5" cstate="print"/>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9310530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r>
              <a:rPr lang="el-GR" altLang="el-GR" b="1" dirty="0" smtClean="0">
                <a:solidFill>
                  <a:srgbClr val="333333"/>
                </a:solidFill>
              </a:rPr>
              <a:t>Περιεχόμενα ενότητας</a:t>
            </a:r>
          </a:p>
        </p:txBody>
      </p:sp>
      <p:sp>
        <p:nvSpPr>
          <p:cNvPr id="4" name="Θέση περιεχομένου 1">
            <a:hlinkClick r:id="rId5" action="ppaction://hlinksldjump" tooltip="Μετάβαση στη Διαφάνεια 5"/>
          </p:cNvPr>
          <p:cNvSpPr/>
          <p:nvPr/>
        </p:nvSpPr>
        <p:spPr bwMode="gray">
          <a:xfrm>
            <a:off x="809625" y="2187929"/>
            <a:ext cx="75072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sz="2800" i="1" dirty="0">
                <a:solidFill>
                  <a:srgbClr val="0070C0"/>
                </a:solidFill>
              </a:rPr>
              <a:t>1)  </a:t>
            </a:r>
            <a:r>
              <a:rPr lang="el-GR" sz="2800" i="1" dirty="0" smtClean="0">
                <a:solidFill>
                  <a:srgbClr val="0070C0"/>
                </a:solidFill>
              </a:rPr>
              <a:t>Τι είναι τα πλαστά αντικείμενα</a:t>
            </a:r>
            <a:endParaRPr lang="el-GR" i="1" dirty="0">
              <a:solidFill>
                <a:srgbClr val="0070C0"/>
              </a:solidFill>
            </a:endParaRPr>
          </a:p>
        </p:txBody>
      </p:sp>
      <p:sp>
        <p:nvSpPr>
          <p:cNvPr id="14" name="Θέση περιεχομένου 2">
            <a:hlinkClick r:id="rId6" action="ppaction://hlinksldjump" tooltip="Μετάβαση στη Διαφάνεια 10"/>
          </p:cNvPr>
          <p:cNvSpPr/>
          <p:nvPr>
            <p:custDataLst>
              <p:tags r:id="rId2"/>
            </p:custDataLst>
          </p:nvPr>
        </p:nvSpPr>
        <p:spPr bwMode="gray">
          <a:xfrm>
            <a:off x="809171" y="3052088"/>
            <a:ext cx="75072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2800" i="1" dirty="0">
                <a:solidFill>
                  <a:srgbClr val="0070C0"/>
                </a:solidFill>
              </a:rPr>
              <a:t>2</a:t>
            </a:r>
            <a:r>
              <a:rPr lang="el-GR" sz="2800" i="1" dirty="0">
                <a:solidFill>
                  <a:srgbClr val="0070C0"/>
                </a:solidFill>
              </a:rPr>
              <a:t>)  </a:t>
            </a:r>
            <a:r>
              <a:rPr lang="el-GR" sz="2800" i="1" dirty="0" smtClean="0">
                <a:solidFill>
                  <a:srgbClr val="0070C0"/>
                </a:solidFill>
              </a:rPr>
              <a:t>Παράδειγμα</a:t>
            </a:r>
            <a:endParaRPr lang="el-GR" i="1" dirty="0">
              <a:solidFill>
                <a:srgbClr val="0070C0"/>
              </a:solidFill>
            </a:endParaRPr>
          </a:p>
        </p:txBody>
      </p:sp>
      <p:sp>
        <p:nvSpPr>
          <p:cNvPr id="7" name="Θέση περιεχομένου 3">
            <a:hlinkClick r:id="rId7" action="ppaction://hlinksldjump" tooltip="Μετάβαση στη Διαφάνεια 22"/>
          </p:cNvPr>
          <p:cNvSpPr/>
          <p:nvPr>
            <p:custDataLst>
              <p:tags r:id="rId3"/>
            </p:custDataLst>
          </p:nvPr>
        </p:nvSpPr>
        <p:spPr bwMode="gray">
          <a:xfrm>
            <a:off x="809171" y="3878292"/>
            <a:ext cx="7507288" cy="4148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514350" indent="-514350" fontAlgn="auto">
              <a:spcBef>
                <a:spcPts val="0"/>
              </a:spcBef>
              <a:spcAft>
                <a:spcPts val="0"/>
              </a:spcAft>
              <a:buAutoNum type="arabicParenR" startAt="3"/>
              <a:defRPr/>
            </a:pPr>
            <a:r>
              <a:rPr lang="en-US" sz="2800" i="1" dirty="0">
                <a:solidFill>
                  <a:srgbClr val="0070C0"/>
                </a:solidFill>
              </a:rPr>
              <a:t>w</a:t>
            </a:r>
            <a:r>
              <a:rPr lang="en-US" sz="2800" i="1" dirty="0" smtClean="0">
                <a:solidFill>
                  <a:srgbClr val="0070C0"/>
                </a:solidFill>
              </a:rPr>
              <a:t>hen – </a:t>
            </a:r>
            <a:r>
              <a:rPr lang="en-US" sz="2800" i="1" dirty="0" err="1" smtClean="0">
                <a:solidFill>
                  <a:srgbClr val="0070C0"/>
                </a:solidFill>
              </a:rPr>
              <a:t>thenReturn</a:t>
            </a:r>
            <a:endParaRPr lang="en-US" i="1" dirty="0">
              <a:solidFill>
                <a:srgbClr val="0070C0"/>
              </a:solidFill>
            </a:endParaRPr>
          </a:p>
        </p:txBody>
      </p:sp>
      <p:sp>
        <p:nvSpPr>
          <p:cNvPr id="9" name="Θέση υποσέλιδου 1" descr="."/>
          <p:cNvSpPr>
            <a:spLocks noGrp="1"/>
          </p:cNvSpPr>
          <p:nvPr>
            <p:ph type="ftr" sz="quarter" idx="11"/>
          </p:nvPr>
        </p:nvSpPr>
        <p:spPr>
          <a:xfrm>
            <a:off x="3124200" y="6356350"/>
            <a:ext cx="2895600" cy="365125"/>
          </a:xfrm>
        </p:spPr>
        <p:txBody>
          <a:bodyPr/>
          <a:lstStyle/>
          <a:p>
            <a:r>
              <a:rPr lang="el-GR" sz="1400" smtClean="0">
                <a:solidFill>
                  <a:schemeClr val="tx1"/>
                </a:solidFill>
              </a:rPr>
              <a:t>Πλαστά Αντικείμενα</a:t>
            </a:r>
            <a:endParaRPr lang="el-GR" sz="1400" dirty="0">
              <a:solidFill>
                <a:schemeClr val="tx1"/>
              </a:solidFill>
            </a:endParaRPr>
          </a:p>
        </p:txBody>
      </p:sp>
      <p:sp>
        <p:nvSpPr>
          <p:cNvPr id="6153" name="Θέση αριθμού διαφάνειας 1" desc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BC9E2987-2DF3-4883-B675-0E329C0F7C88}" type="slidenum">
              <a:rPr lang="el-GR" altLang="el-GR" sz="1400">
                <a:solidFill>
                  <a:srgbClr val="000000"/>
                </a:solidFill>
                <a:latin typeface="+mn-lt"/>
              </a:rPr>
              <a:pPr fontAlgn="base">
                <a:spcBef>
                  <a:spcPct val="0"/>
                </a:spcBef>
                <a:spcAft>
                  <a:spcPct val="0"/>
                </a:spcAft>
              </a:pPr>
              <a:t>4</a:t>
            </a:fld>
            <a:endParaRPr lang="el-GR" altLang="el-GR" sz="1400" dirty="0">
              <a:solidFill>
                <a:srgbClr val="000000"/>
              </a:solidFill>
              <a:latin typeface="+mn-lt"/>
            </a:endParaRPr>
          </a:p>
        </p:txBody>
      </p:sp>
    </p:spTree>
    <p:custDataLst>
      <p:tags r:id="rId1"/>
    </p:custDataLst>
    <p:extLst>
      <p:ext uri="{BB962C8B-B14F-4D97-AF65-F5344CB8AC3E}">
        <p14:creationId xmlns:p14="http://schemas.microsoft.com/office/powerpoint/2010/main" val="41879555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solidFill>
                  <a:schemeClr val="tx1">
                    <a:lumMod val="75000"/>
                    <a:lumOff val="25000"/>
                  </a:schemeClr>
                </a:solidFill>
              </a:rPr>
              <a:t>Τι είναι ένα πλαστό αντικείμενο και γιατί μας χρειάζεται; (1 από 3)</a:t>
            </a:r>
            <a:endParaRPr lang="el-GR" b="1" dirty="0">
              <a:solidFill>
                <a:schemeClr val="tx1">
                  <a:lumMod val="75000"/>
                  <a:lumOff val="25000"/>
                </a:schemeClr>
              </a:solidFill>
            </a:endParaRPr>
          </a:p>
        </p:txBody>
      </p:sp>
      <p:sp>
        <p:nvSpPr>
          <p:cNvPr id="3" name="Θέση περιεχομένου 1"/>
          <p:cNvSpPr>
            <a:spLocks noGrp="1"/>
          </p:cNvSpPr>
          <p:nvPr>
            <p:ph idx="1"/>
          </p:nvPr>
        </p:nvSpPr>
        <p:spPr/>
        <p:txBody>
          <a:bodyPr>
            <a:noAutofit/>
          </a:bodyPr>
          <a:lstStyle/>
          <a:p>
            <a:pPr marL="342000" lvl="0" indent="-342000">
              <a:spcBef>
                <a:spcPts val="0"/>
              </a:spcBef>
              <a:spcAft>
                <a:spcPts val="1800"/>
              </a:spcAft>
              <a:buClr>
                <a:srgbClr val="C00000"/>
              </a:buClr>
              <a:buSzPct val="100000"/>
              <a:buFont typeface="Wingdings 2"/>
              <a:buChar char=""/>
            </a:pPr>
            <a:r>
              <a:rPr lang="el-GR" sz="2800" dirty="0">
                <a:solidFill>
                  <a:prstClr val="black"/>
                </a:solidFill>
              </a:rPr>
              <a:t>Κατά την διενέργεια των ελέγχων </a:t>
            </a:r>
            <a:r>
              <a:rPr lang="el-GR" sz="2800" dirty="0" smtClean="0">
                <a:solidFill>
                  <a:prstClr val="black"/>
                </a:solidFill>
              </a:rPr>
              <a:t>μονάδων, </a:t>
            </a:r>
            <a:r>
              <a:rPr lang="el-GR" sz="2800" dirty="0">
                <a:solidFill>
                  <a:prstClr val="black"/>
                </a:solidFill>
              </a:rPr>
              <a:t>ενδέχεται μία μέθοδος που ελέγχουμε και ανήκει έστω στην κλάση </a:t>
            </a:r>
            <a:r>
              <a:rPr lang="en-US" sz="2800" dirty="0" smtClean="0">
                <a:solidFill>
                  <a:prstClr val="black"/>
                </a:solidFill>
              </a:rPr>
              <a:t>A</a:t>
            </a:r>
            <a:r>
              <a:rPr lang="el-GR" sz="2800" dirty="0" smtClean="0">
                <a:solidFill>
                  <a:prstClr val="black"/>
                </a:solidFill>
              </a:rPr>
              <a:t>, </a:t>
            </a:r>
            <a:r>
              <a:rPr lang="el-GR" sz="2800" dirty="0">
                <a:solidFill>
                  <a:prstClr val="black"/>
                </a:solidFill>
              </a:rPr>
              <a:t>να καλεί μία άλλη μέθοδο σε μία άλλη κλάση έστω </a:t>
            </a:r>
            <a:r>
              <a:rPr lang="en-US" sz="2800" dirty="0">
                <a:solidFill>
                  <a:prstClr val="black"/>
                </a:solidFill>
              </a:rPr>
              <a:t>B</a:t>
            </a:r>
            <a:r>
              <a:rPr lang="el-GR" sz="2800" dirty="0">
                <a:solidFill>
                  <a:prstClr val="black"/>
                </a:solidFill>
              </a:rPr>
              <a:t>.</a:t>
            </a:r>
          </a:p>
          <a:p>
            <a:pPr marL="342000" lvl="0" indent="-342000">
              <a:spcBef>
                <a:spcPts val="0"/>
              </a:spcBef>
              <a:spcAft>
                <a:spcPts val="1200"/>
              </a:spcAft>
              <a:buClr>
                <a:srgbClr val="C00000"/>
              </a:buClr>
              <a:buSzPct val="100000"/>
              <a:buFont typeface="Wingdings 2"/>
              <a:buChar char=""/>
            </a:pPr>
            <a:r>
              <a:rPr lang="el-GR" sz="2800" dirty="0" smtClean="0">
                <a:solidFill>
                  <a:prstClr val="black"/>
                </a:solidFill>
              </a:rPr>
              <a:t>Σε </a:t>
            </a:r>
            <a:r>
              <a:rPr lang="el-GR" sz="2800" dirty="0">
                <a:solidFill>
                  <a:prstClr val="black"/>
                </a:solidFill>
              </a:rPr>
              <a:t>αυτή τη περίπτωση μπορεί να ισχύει κάτι από τα παρακάτω:</a:t>
            </a:r>
          </a:p>
          <a:p>
            <a:pPr marL="720090" lvl="2" indent="0">
              <a:spcBef>
                <a:spcPts val="0"/>
              </a:spcBef>
              <a:buClr>
                <a:srgbClr val="9B2D1F"/>
              </a:buClr>
              <a:buSzPct val="85000"/>
              <a:buNone/>
            </a:pPr>
            <a:r>
              <a:rPr lang="el-GR" b="1" dirty="0" smtClean="0">
                <a:solidFill>
                  <a:srgbClr val="777777"/>
                </a:solidFill>
              </a:rPr>
              <a:t>1.   </a:t>
            </a:r>
            <a:r>
              <a:rPr lang="el-GR" dirty="0" smtClean="0">
                <a:solidFill>
                  <a:prstClr val="black"/>
                </a:solidFill>
              </a:rPr>
              <a:t>Ενδέχεται </a:t>
            </a:r>
            <a:r>
              <a:rPr lang="el-GR" dirty="0">
                <a:solidFill>
                  <a:prstClr val="black"/>
                </a:solidFill>
              </a:rPr>
              <a:t>η </a:t>
            </a:r>
            <a:r>
              <a:rPr lang="en-US" dirty="0">
                <a:solidFill>
                  <a:prstClr val="black"/>
                </a:solidFill>
              </a:rPr>
              <a:t>B </a:t>
            </a:r>
            <a:r>
              <a:rPr lang="el-GR" dirty="0">
                <a:solidFill>
                  <a:prstClr val="black"/>
                </a:solidFill>
              </a:rPr>
              <a:t>να μην υπάρχει (π.χ. οι προγραμματιστές </a:t>
            </a:r>
            <a:endParaRPr lang="el-GR" dirty="0" smtClean="0">
              <a:solidFill>
                <a:prstClr val="black"/>
              </a:solidFill>
            </a:endParaRPr>
          </a:p>
          <a:p>
            <a:pPr marL="1177290" lvl="3" indent="0">
              <a:spcBef>
                <a:spcPts val="0"/>
              </a:spcBef>
              <a:spcAft>
                <a:spcPts val="600"/>
              </a:spcAft>
              <a:buClr>
                <a:srgbClr val="9B2D1F"/>
              </a:buClr>
              <a:buSzPct val="85000"/>
              <a:buNone/>
            </a:pPr>
            <a:r>
              <a:rPr lang="el-GR" sz="2400" dirty="0" smtClean="0">
                <a:solidFill>
                  <a:prstClr val="black"/>
                </a:solidFill>
              </a:rPr>
              <a:t>της </a:t>
            </a:r>
            <a:r>
              <a:rPr lang="el-GR" sz="2400" dirty="0">
                <a:solidFill>
                  <a:prstClr val="black"/>
                </a:solidFill>
              </a:rPr>
              <a:t>Β δεν </a:t>
            </a:r>
            <a:r>
              <a:rPr lang="el-GR" sz="2400" dirty="0" smtClean="0">
                <a:solidFill>
                  <a:prstClr val="black"/>
                </a:solidFill>
              </a:rPr>
              <a:t> την προγραμμάτισαν </a:t>
            </a:r>
            <a:r>
              <a:rPr lang="el-GR" sz="2400" dirty="0">
                <a:solidFill>
                  <a:prstClr val="black"/>
                </a:solidFill>
              </a:rPr>
              <a:t>ακόμη).</a:t>
            </a:r>
          </a:p>
          <a:p>
            <a:pPr marL="2194560" lvl="5" indent="-342000">
              <a:spcBef>
                <a:spcPts val="0"/>
              </a:spcBef>
              <a:buClr>
                <a:srgbClr val="FF33CC"/>
              </a:buClr>
              <a:buSzPct val="100000"/>
              <a:buFont typeface="Wingdings 2"/>
              <a:buChar char=""/>
            </a:pPr>
            <a:r>
              <a:rPr lang="el-GR" b="1" dirty="0">
                <a:solidFill>
                  <a:srgbClr val="C00000"/>
                </a:solidFill>
              </a:rPr>
              <a:t>Πρόβλημα</a:t>
            </a:r>
            <a:r>
              <a:rPr lang="el-GR" dirty="0">
                <a:solidFill>
                  <a:srgbClr val="C00000"/>
                </a:solidFill>
              </a:rPr>
              <a:t>: Δεν γίνεται να ελέγξουμε την μέθοδο στην </a:t>
            </a:r>
            <a:r>
              <a:rPr lang="el-GR" dirty="0" smtClean="0">
                <a:solidFill>
                  <a:srgbClr val="C00000"/>
                </a:solidFill>
              </a:rPr>
              <a:t>Α, </a:t>
            </a:r>
            <a:r>
              <a:rPr lang="el-GR" dirty="0">
                <a:solidFill>
                  <a:srgbClr val="C00000"/>
                </a:solidFill>
              </a:rPr>
              <a:t>γιατί δεν υπάρχει η απαιτούμενη μέθοδος στη </a:t>
            </a:r>
            <a:r>
              <a:rPr lang="el-GR" dirty="0" smtClean="0">
                <a:solidFill>
                  <a:srgbClr val="C00000"/>
                </a:solidFill>
              </a:rPr>
              <a:t>Β.</a:t>
            </a:r>
            <a:endParaRPr lang="el-GR" dirty="0">
              <a:solidFill>
                <a:srgbClr val="C00000"/>
              </a:solidFill>
            </a:endParaRP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Πλαστά Αντικείμενα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B0948D32-D801-4E59-9F80-E62ABC5B9856}" type="slidenum">
              <a:rPr lang="el-GR" sz="1400" smtClean="0">
                <a:solidFill>
                  <a:schemeClr val="tx1"/>
                </a:solidFill>
              </a:rPr>
              <a:t>5</a:t>
            </a:fld>
            <a:endParaRPr lang="el-GR" sz="1400" dirty="0">
              <a:solidFill>
                <a:schemeClr val="tx1"/>
              </a:solidFill>
            </a:endParaRPr>
          </a:p>
        </p:txBody>
      </p:sp>
    </p:spTree>
    <p:extLst>
      <p:ext uri="{BB962C8B-B14F-4D97-AF65-F5344CB8AC3E}">
        <p14:creationId xmlns:p14="http://schemas.microsoft.com/office/powerpoint/2010/main" val="31923630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solidFill>
                  <a:schemeClr val="tx1">
                    <a:lumMod val="75000"/>
                    <a:lumOff val="25000"/>
                  </a:schemeClr>
                </a:solidFill>
              </a:rPr>
              <a:t>Τι είναι ένα πλαστό αντικείμενο και γιατί μας χρειάζεται; (2 από 3)</a:t>
            </a:r>
            <a:endParaRPr lang="el-GR" dirty="0"/>
          </a:p>
        </p:txBody>
      </p:sp>
      <p:sp>
        <p:nvSpPr>
          <p:cNvPr id="3" name="Θέση περιεχομένου 1"/>
          <p:cNvSpPr>
            <a:spLocks noGrp="1"/>
          </p:cNvSpPr>
          <p:nvPr>
            <p:ph idx="1"/>
          </p:nvPr>
        </p:nvSpPr>
        <p:spPr>
          <a:xfrm>
            <a:off x="251520" y="1556792"/>
            <a:ext cx="8640960" cy="4824536"/>
          </a:xfrm>
        </p:spPr>
        <p:txBody>
          <a:bodyPr>
            <a:normAutofit fontScale="92500" lnSpcReduction="20000"/>
          </a:bodyPr>
          <a:lstStyle/>
          <a:p>
            <a:pPr marL="400050" lvl="1" indent="0">
              <a:lnSpc>
                <a:spcPct val="120000"/>
              </a:lnSpc>
              <a:spcBef>
                <a:spcPts val="0"/>
              </a:spcBef>
              <a:buClr>
                <a:srgbClr val="9B2D1F"/>
              </a:buClr>
              <a:buSzPct val="85000"/>
              <a:buNone/>
            </a:pPr>
            <a:r>
              <a:rPr lang="el-GR" sz="2600" b="1" dirty="0" smtClean="0">
                <a:solidFill>
                  <a:srgbClr val="777777"/>
                </a:solidFill>
              </a:rPr>
              <a:t>2.   </a:t>
            </a:r>
            <a:r>
              <a:rPr lang="el-GR" sz="2600" dirty="0" smtClean="0">
                <a:solidFill>
                  <a:prstClr val="black"/>
                </a:solidFill>
              </a:rPr>
              <a:t>Ενδέχεται </a:t>
            </a:r>
            <a:r>
              <a:rPr lang="el-GR" sz="2600" dirty="0">
                <a:solidFill>
                  <a:prstClr val="black"/>
                </a:solidFill>
              </a:rPr>
              <a:t>η λειτουργία της μεθόδου που καλείται στη </a:t>
            </a:r>
          </a:p>
          <a:p>
            <a:pPr marL="800100" lvl="2" indent="0">
              <a:lnSpc>
                <a:spcPct val="120000"/>
              </a:lnSpc>
              <a:spcBef>
                <a:spcPts val="0"/>
              </a:spcBef>
              <a:buClr>
                <a:srgbClr val="9B2D1F"/>
              </a:buClr>
              <a:buSzPct val="85000"/>
              <a:buNone/>
            </a:pPr>
            <a:r>
              <a:rPr lang="en-US" sz="2600" dirty="0" smtClean="0">
                <a:solidFill>
                  <a:prstClr val="black"/>
                </a:solidFill>
              </a:rPr>
              <a:t>B </a:t>
            </a:r>
            <a:r>
              <a:rPr lang="el-GR" sz="2600" dirty="0">
                <a:solidFill>
                  <a:prstClr val="black"/>
                </a:solidFill>
              </a:rPr>
              <a:t>να παίρνει </a:t>
            </a:r>
            <a:r>
              <a:rPr lang="el-GR" sz="2600" dirty="0" smtClean="0">
                <a:solidFill>
                  <a:prstClr val="black"/>
                </a:solidFill>
              </a:rPr>
              <a:t>πολύ </a:t>
            </a:r>
            <a:r>
              <a:rPr lang="el-GR" sz="2600" dirty="0">
                <a:solidFill>
                  <a:prstClr val="black"/>
                </a:solidFill>
              </a:rPr>
              <a:t>χρόνο (π.χ. πρέπει να προσπελάσει μία Βάση Δεδομένων).</a:t>
            </a:r>
          </a:p>
          <a:p>
            <a:pPr marL="1280160" lvl="3" indent="-342000">
              <a:lnSpc>
                <a:spcPct val="110000"/>
              </a:lnSpc>
              <a:spcBef>
                <a:spcPts val="0"/>
              </a:spcBef>
              <a:buClr>
                <a:srgbClr val="FF33CC"/>
              </a:buClr>
              <a:buSzPct val="100000"/>
              <a:buFont typeface="Wingdings 2"/>
              <a:buChar char=""/>
            </a:pPr>
            <a:r>
              <a:rPr lang="el-GR" sz="2200" b="1" dirty="0">
                <a:solidFill>
                  <a:srgbClr val="C00000"/>
                </a:solidFill>
              </a:rPr>
              <a:t>Πρόβλημα</a:t>
            </a:r>
            <a:r>
              <a:rPr lang="el-GR" sz="2200" dirty="0">
                <a:solidFill>
                  <a:srgbClr val="C00000"/>
                </a:solidFill>
              </a:rPr>
              <a:t>: Δεν γίνεται να ελέγξουμε αποτελεσματικά την μέθοδο στην Α, γιατί κάθε φορά που την ελέγχουμε αργούμε εξαιτίας της μεθόδου στη Β. Αυτήν η καθυστέρηση δεν </a:t>
            </a:r>
            <a:r>
              <a:rPr lang="el-GR" sz="2200" dirty="0" smtClean="0">
                <a:solidFill>
                  <a:srgbClr val="C00000"/>
                </a:solidFill>
              </a:rPr>
              <a:t>δικαιολογείται, </a:t>
            </a:r>
            <a:r>
              <a:rPr lang="el-GR" sz="2200" dirty="0">
                <a:solidFill>
                  <a:srgbClr val="C00000"/>
                </a:solidFill>
              </a:rPr>
              <a:t>γιατί εμείς ελέγχουμε την Α, ενώ η Β έχει ίσως ήδη ελεγχθεί από τον προγραμματιστή της</a:t>
            </a:r>
            <a:r>
              <a:rPr lang="el-GR" sz="2200" dirty="0" smtClean="0">
                <a:solidFill>
                  <a:srgbClr val="C00000"/>
                </a:solidFill>
              </a:rPr>
              <a:t>.</a:t>
            </a:r>
          </a:p>
          <a:p>
            <a:pPr marL="400050" lvl="1" indent="0">
              <a:lnSpc>
                <a:spcPct val="120000"/>
              </a:lnSpc>
              <a:spcBef>
                <a:spcPts val="0"/>
              </a:spcBef>
              <a:buClr>
                <a:srgbClr val="9B2D1F"/>
              </a:buClr>
              <a:buSzPct val="85000"/>
              <a:buNone/>
            </a:pPr>
            <a:r>
              <a:rPr lang="el-GR" sz="2600" b="1" dirty="0" smtClean="0">
                <a:solidFill>
                  <a:srgbClr val="777777"/>
                </a:solidFill>
              </a:rPr>
              <a:t>3.   </a:t>
            </a:r>
            <a:r>
              <a:rPr lang="el-GR" sz="2600" dirty="0" smtClean="0">
                <a:solidFill>
                  <a:prstClr val="black"/>
                </a:solidFill>
              </a:rPr>
              <a:t>Ενδέχεται </a:t>
            </a:r>
            <a:r>
              <a:rPr lang="el-GR" sz="2600" dirty="0">
                <a:solidFill>
                  <a:prstClr val="black"/>
                </a:solidFill>
              </a:rPr>
              <a:t>η λειτουργία της μεθόδου που καλείται στη </a:t>
            </a:r>
            <a:r>
              <a:rPr lang="el-GR" sz="2600" dirty="0" smtClean="0">
                <a:solidFill>
                  <a:prstClr val="black"/>
                </a:solidFill>
              </a:rPr>
              <a:t>Β, </a:t>
            </a:r>
            <a:r>
              <a:rPr lang="el-GR" sz="2600" dirty="0">
                <a:solidFill>
                  <a:prstClr val="black"/>
                </a:solidFill>
              </a:rPr>
              <a:t>να </a:t>
            </a:r>
            <a:endParaRPr lang="el-GR" sz="2600" dirty="0" smtClean="0">
              <a:solidFill>
                <a:prstClr val="black"/>
              </a:solidFill>
            </a:endParaRPr>
          </a:p>
          <a:p>
            <a:pPr marL="800100" lvl="2" indent="0">
              <a:lnSpc>
                <a:spcPct val="120000"/>
              </a:lnSpc>
              <a:spcBef>
                <a:spcPts val="0"/>
              </a:spcBef>
              <a:buClr>
                <a:srgbClr val="9B2D1F"/>
              </a:buClr>
              <a:buSzPct val="85000"/>
              <a:buNone/>
            </a:pPr>
            <a:r>
              <a:rPr lang="el-GR" sz="2600" dirty="0" smtClean="0">
                <a:solidFill>
                  <a:prstClr val="black"/>
                </a:solidFill>
              </a:rPr>
              <a:t>μην </a:t>
            </a:r>
            <a:r>
              <a:rPr lang="el-GR" sz="2600" dirty="0">
                <a:solidFill>
                  <a:prstClr val="black"/>
                </a:solidFill>
              </a:rPr>
              <a:t>επιστρέφει πάντα το ίδιο αποτέλεσμα (π.χ. επιστρέφει την ώρα κατά την στιγμή που καλείται</a:t>
            </a:r>
            <a:r>
              <a:rPr lang="el-GR" sz="2600" dirty="0" smtClean="0">
                <a:solidFill>
                  <a:prstClr val="black"/>
                </a:solidFill>
              </a:rPr>
              <a:t>).</a:t>
            </a:r>
            <a:endParaRPr lang="el-GR" sz="2600" dirty="0">
              <a:solidFill>
                <a:prstClr val="black"/>
              </a:solidFill>
            </a:endParaRPr>
          </a:p>
          <a:p>
            <a:pPr marL="1280160" lvl="3" indent="-342000">
              <a:lnSpc>
                <a:spcPct val="110000"/>
              </a:lnSpc>
              <a:spcBef>
                <a:spcPts val="0"/>
              </a:spcBef>
              <a:buClr>
                <a:srgbClr val="FF33CC"/>
              </a:buClr>
              <a:buSzPct val="100000"/>
              <a:buFont typeface="Wingdings 2"/>
              <a:buChar char=""/>
            </a:pPr>
            <a:r>
              <a:rPr lang="el-GR" sz="2200" b="1" dirty="0">
                <a:solidFill>
                  <a:srgbClr val="C00000"/>
                </a:solidFill>
              </a:rPr>
              <a:t>Πρόβλημα</a:t>
            </a:r>
            <a:r>
              <a:rPr lang="el-GR" sz="2200" dirty="0">
                <a:solidFill>
                  <a:srgbClr val="C00000"/>
                </a:solidFill>
              </a:rPr>
              <a:t>: Δεν γίνεται να ελέγξουμε με απλό τρόπο την μέθοδο στην </a:t>
            </a:r>
            <a:r>
              <a:rPr lang="el-GR" sz="2200" dirty="0" smtClean="0">
                <a:solidFill>
                  <a:srgbClr val="C00000"/>
                </a:solidFill>
              </a:rPr>
              <a:t>Α, </a:t>
            </a:r>
            <a:r>
              <a:rPr lang="el-GR" sz="2200" dirty="0">
                <a:solidFill>
                  <a:srgbClr val="C00000"/>
                </a:solidFill>
              </a:rPr>
              <a:t>γιατί η Β δεν επιστρέφει το ίδιο αποτέλεσμα κάθε φορά. Ποια τιμή θα βάλουμε στην </a:t>
            </a:r>
            <a:r>
              <a:rPr lang="en-US" sz="2200" i="1" dirty="0" err="1">
                <a:solidFill>
                  <a:srgbClr val="C00000"/>
                </a:solidFill>
              </a:rPr>
              <a:t>assertEquals</a:t>
            </a:r>
            <a:r>
              <a:rPr lang="en-US" sz="2200" dirty="0">
                <a:solidFill>
                  <a:srgbClr val="C00000"/>
                </a:solidFill>
              </a:rPr>
              <a:t> </a:t>
            </a:r>
            <a:r>
              <a:rPr lang="el-GR" sz="2200" dirty="0">
                <a:solidFill>
                  <a:srgbClr val="C00000"/>
                </a:solidFill>
              </a:rPr>
              <a:t>αν αυτή η τιμή αλλάζει κάθε φορά;</a:t>
            </a:r>
          </a:p>
          <a:p>
            <a:pPr marL="22860" indent="-273600">
              <a:spcBef>
                <a:spcPts val="0"/>
              </a:spcBef>
              <a:buClr>
                <a:srgbClr val="FF33CC"/>
              </a:buClr>
              <a:buSzPct val="85000"/>
              <a:buFont typeface="Wingdings 2"/>
              <a:buChar char=""/>
            </a:pPr>
            <a:endParaRPr lang="el-GR" dirty="0">
              <a:solidFill>
                <a:srgbClr val="C00000"/>
              </a:solidFill>
            </a:endParaRP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Πλαστά Αντικείμενα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B0948D32-D801-4E59-9F80-E62ABC5B9856}" type="slidenum">
              <a:rPr lang="el-GR" sz="1400" smtClean="0">
                <a:solidFill>
                  <a:schemeClr val="tx1"/>
                </a:solidFill>
              </a:rPr>
              <a:t>6</a:t>
            </a:fld>
            <a:endParaRPr lang="el-GR" sz="1400" dirty="0">
              <a:solidFill>
                <a:schemeClr val="tx1"/>
              </a:solidFill>
            </a:endParaRPr>
          </a:p>
        </p:txBody>
      </p:sp>
    </p:spTree>
    <p:extLst>
      <p:ext uri="{BB962C8B-B14F-4D97-AF65-F5344CB8AC3E}">
        <p14:creationId xmlns:p14="http://schemas.microsoft.com/office/powerpoint/2010/main" val="37161252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prstClr val="black">
                    <a:lumMod val="75000"/>
                    <a:lumOff val="25000"/>
                  </a:prstClr>
                </a:solidFill>
              </a:rPr>
              <a:t>Τι είναι ένα πλαστό αντικείμενο και γιατί μας χρειάζεται; </a:t>
            </a:r>
            <a:r>
              <a:rPr lang="el-GR" b="1" dirty="0" smtClean="0">
                <a:solidFill>
                  <a:prstClr val="black">
                    <a:lumMod val="75000"/>
                    <a:lumOff val="25000"/>
                  </a:prstClr>
                </a:solidFill>
              </a:rPr>
              <a:t>(3 </a:t>
            </a:r>
            <a:r>
              <a:rPr lang="el-GR" b="1" dirty="0">
                <a:solidFill>
                  <a:prstClr val="black">
                    <a:lumMod val="75000"/>
                    <a:lumOff val="25000"/>
                  </a:prstClr>
                </a:solidFill>
              </a:rPr>
              <a:t>από 3)</a:t>
            </a:r>
            <a:endParaRPr lang="el-GR" dirty="0"/>
          </a:p>
        </p:txBody>
      </p:sp>
      <p:sp>
        <p:nvSpPr>
          <p:cNvPr id="3" name="Θέση περιεχομένου 1"/>
          <p:cNvSpPr>
            <a:spLocks noGrp="1"/>
          </p:cNvSpPr>
          <p:nvPr>
            <p:ph idx="1"/>
          </p:nvPr>
        </p:nvSpPr>
        <p:spPr>
          <a:xfrm>
            <a:off x="323528" y="1600200"/>
            <a:ext cx="8496944" cy="4637112"/>
          </a:xfrm>
        </p:spPr>
        <p:txBody>
          <a:bodyPr>
            <a:normAutofit/>
          </a:bodyPr>
          <a:lstStyle/>
          <a:p>
            <a:pPr marL="320040" lvl="1" indent="0">
              <a:spcBef>
                <a:spcPts val="0"/>
              </a:spcBef>
              <a:buClr>
                <a:srgbClr val="9B2D1F"/>
              </a:buClr>
              <a:buSzPct val="85000"/>
              <a:buNone/>
            </a:pPr>
            <a:r>
              <a:rPr lang="el-GR" sz="2400" b="1" dirty="0" smtClean="0">
                <a:solidFill>
                  <a:srgbClr val="777777"/>
                </a:solidFill>
              </a:rPr>
              <a:t>4.   </a:t>
            </a:r>
            <a:r>
              <a:rPr lang="el-GR" sz="2400" dirty="0" smtClean="0">
                <a:solidFill>
                  <a:prstClr val="black"/>
                </a:solidFill>
              </a:rPr>
              <a:t>Ενέχεται </a:t>
            </a:r>
            <a:r>
              <a:rPr lang="el-GR" sz="2400" dirty="0">
                <a:solidFill>
                  <a:prstClr val="black"/>
                </a:solidFill>
              </a:rPr>
              <a:t>η μέθοδος στην κλάση Β να μην έχει </a:t>
            </a:r>
            <a:r>
              <a:rPr lang="el-GR" sz="2400" dirty="0" smtClean="0">
                <a:solidFill>
                  <a:prstClr val="black"/>
                </a:solidFill>
              </a:rPr>
              <a:t>ελεγχθεί </a:t>
            </a:r>
          </a:p>
          <a:p>
            <a:pPr marL="720090" lvl="2" indent="0">
              <a:spcBef>
                <a:spcPts val="0"/>
              </a:spcBef>
              <a:spcAft>
                <a:spcPts val="600"/>
              </a:spcAft>
              <a:buClr>
                <a:srgbClr val="9B2D1F"/>
              </a:buClr>
              <a:buSzPct val="85000"/>
              <a:buNone/>
            </a:pPr>
            <a:r>
              <a:rPr lang="el-GR" dirty="0" smtClean="0">
                <a:solidFill>
                  <a:prstClr val="black"/>
                </a:solidFill>
              </a:rPr>
              <a:t>ακόμη.</a:t>
            </a:r>
            <a:endParaRPr lang="el-GR" dirty="0">
              <a:solidFill>
                <a:prstClr val="black"/>
              </a:solidFill>
            </a:endParaRPr>
          </a:p>
          <a:p>
            <a:pPr marL="1280160" lvl="3" indent="-342000">
              <a:spcBef>
                <a:spcPts val="0"/>
              </a:spcBef>
              <a:spcAft>
                <a:spcPts val="1200"/>
              </a:spcAft>
              <a:buClr>
                <a:srgbClr val="FF3399"/>
              </a:buClr>
              <a:buSzPct val="100000"/>
              <a:buFont typeface="Wingdings 2"/>
              <a:buChar char=""/>
            </a:pPr>
            <a:r>
              <a:rPr lang="el-GR" b="1" dirty="0">
                <a:solidFill>
                  <a:srgbClr val="C00000"/>
                </a:solidFill>
              </a:rPr>
              <a:t>Πρόβλημα</a:t>
            </a:r>
            <a:r>
              <a:rPr lang="el-GR" dirty="0">
                <a:solidFill>
                  <a:srgbClr val="C00000"/>
                </a:solidFill>
              </a:rPr>
              <a:t>: Δεν μπορεί να μας εγγυηθεί </a:t>
            </a:r>
            <a:r>
              <a:rPr lang="el-GR" dirty="0" smtClean="0">
                <a:solidFill>
                  <a:srgbClr val="C00000"/>
                </a:solidFill>
              </a:rPr>
              <a:t>κανείς, </a:t>
            </a:r>
            <a:r>
              <a:rPr lang="el-GR" dirty="0">
                <a:solidFill>
                  <a:srgbClr val="C00000"/>
                </a:solidFill>
              </a:rPr>
              <a:t>πως ενδεχόμενα λάθη που εντοπίζονται κατά τον έλεγχο της μεθόδου στην κλάση </a:t>
            </a:r>
            <a:r>
              <a:rPr lang="el-GR" dirty="0" smtClean="0">
                <a:solidFill>
                  <a:srgbClr val="C00000"/>
                </a:solidFill>
              </a:rPr>
              <a:t>Α, </a:t>
            </a:r>
            <a:r>
              <a:rPr lang="el-GR" dirty="0">
                <a:solidFill>
                  <a:srgbClr val="C00000"/>
                </a:solidFill>
              </a:rPr>
              <a:t>δεν οφείλονται στην πραγματικότητα σε λάθη στην κλάση Β, μια και ο έλεγχος της Β δεν έχει </a:t>
            </a:r>
            <a:r>
              <a:rPr lang="el-GR" dirty="0" smtClean="0">
                <a:solidFill>
                  <a:srgbClr val="C00000"/>
                </a:solidFill>
              </a:rPr>
              <a:t>ολοκληρωθεί, </a:t>
            </a:r>
            <a:r>
              <a:rPr lang="el-GR" dirty="0">
                <a:solidFill>
                  <a:srgbClr val="C00000"/>
                </a:solidFill>
              </a:rPr>
              <a:t>ή δεν έχει γίνει καθόλου ακόμη.</a:t>
            </a:r>
          </a:p>
          <a:p>
            <a:pPr marL="320040" lvl="1" indent="0">
              <a:spcBef>
                <a:spcPts val="0"/>
              </a:spcBef>
              <a:buClr>
                <a:srgbClr val="9B2D1F"/>
              </a:buClr>
              <a:buSzPct val="85000"/>
              <a:buNone/>
            </a:pPr>
            <a:r>
              <a:rPr lang="el-GR" sz="2400" b="1" dirty="0">
                <a:solidFill>
                  <a:srgbClr val="777777"/>
                </a:solidFill>
              </a:rPr>
              <a:t>5</a:t>
            </a:r>
            <a:r>
              <a:rPr lang="el-GR" sz="2400" b="1" dirty="0" smtClean="0">
                <a:solidFill>
                  <a:srgbClr val="777777"/>
                </a:solidFill>
              </a:rPr>
              <a:t>.   </a:t>
            </a:r>
            <a:r>
              <a:rPr lang="el-GR" sz="2400" dirty="0" smtClean="0">
                <a:solidFill>
                  <a:prstClr val="black"/>
                </a:solidFill>
              </a:rPr>
              <a:t>Ενδέχεται </a:t>
            </a:r>
            <a:r>
              <a:rPr lang="el-GR" sz="2400" dirty="0">
                <a:solidFill>
                  <a:prstClr val="black"/>
                </a:solidFill>
              </a:rPr>
              <a:t>η Β να έχει μόνο μερικώς υλοποιηθεί και </a:t>
            </a:r>
            <a:r>
              <a:rPr lang="el-GR" sz="2400" dirty="0" smtClean="0">
                <a:solidFill>
                  <a:prstClr val="black"/>
                </a:solidFill>
              </a:rPr>
              <a:t>ελεγχθεί, </a:t>
            </a:r>
          </a:p>
          <a:p>
            <a:pPr marL="720090" lvl="2" indent="0">
              <a:spcBef>
                <a:spcPts val="0"/>
              </a:spcBef>
              <a:spcAft>
                <a:spcPts val="600"/>
              </a:spcAft>
              <a:buClr>
                <a:srgbClr val="9B2D1F"/>
              </a:buClr>
              <a:buSzPct val="85000"/>
              <a:buNone/>
            </a:pPr>
            <a:r>
              <a:rPr lang="el-GR" dirty="0" smtClean="0">
                <a:solidFill>
                  <a:prstClr val="black"/>
                </a:solidFill>
              </a:rPr>
              <a:t>αλλά </a:t>
            </a:r>
            <a:r>
              <a:rPr lang="el-GR" dirty="0">
                <a:solidFill>
                  <a:prstClr val="black"/>
                </a:solidFill>
              </a:rPr>
              <a:t>να μην έχει ολοκληρωθεί ακόμη.</a:t>
            </a:r>
          </a:p>
          <a:p>
            <a:pPr marL="1280160" lvl="3" indent="-342000">
              <a:spcBef>
                <a:spcPts val="0"/>
              </a:spcBef>
              <a:buClr>
                <a:srgbClr val="FF33CC"/>
              </a:buClr>
              <a:buSzPct val="100000"/>
              <a:buFont typeface="Wingdings 2"/>
              <a:buChar char=""/>
            </a:pPr>
            <a:r>
              <a:rPr lang="el-GR" b="1" dirty="0">
                <a:solidFill>
                  <a:srgbClr val="C00000"/>
                </a:solidFill>
              </a:rPr>
              <a:t>Πρόβλημα</a:t>
            </a:r>
            <a:r>
              <a:rPr lang="el-GR" dirty="0">
                <a:solidFill>
                  <a:srgbClr val="C00000"/>
                </a:solidFill>
              </a:rPr>
              <a:t>: Καλούμε αρκετές μεθόδους της κλάσης </a:t>
            </a:r>
            <a:r>
              <a:rPr lang="el-GR" dirty="0" smtClean="0">
                <a:solidFill>
                  <a:srgbClr val="C00000"/>
                </a:solidFill>
              </a:rPr>
              <a:t>Β, </a:t>
            </a:r>
            <a:r>
              <a:rPr lang="el-GR" dirty="0">
                <a:solidFill>
                  <a:srgbClr val="C00000"/>
                </a:solidFill>
              </a:rPr>
              <a:t>αλλά μόνο κάποιες από αυτές είναι ολοκληρωμένες και ελεγμένες. </a:t>
            </a:r>
            <a:r>
              <a:rPr lang="el-GR" dirty="0" smtClean="0">
                <a:solidFill>
                  <a:srgbClr val="C00000"/>
                </a:solidFill>
              </a:rPr>
              <a:t>Για </a:t>
            </a:r>
            <a:r>
              <a:rPr lang="el-GR" dirty="0">
                <a:solidFill>
                  <a:srgbClr val="C00000"/>
                </a:solidFill>
              </a:rPr>
              <a:t>αυτές τις ολοκληρωμένες και ελεγμένες μεθόδους δεν υπάρχει πρόβλημα. Αλλά με τις άλλες τι γίνεται</a:t>
            </a:r>
            <a:r>
              <a:rPr lang="el-GR" dirty="0" smtClean="0">
                <a:solidFill>
                  <a:srgbClr val="C00000"/>
                </a:solidFill>
              </a:rPr>
              <a:t>;</a:t>
            </a:r>
            <a:endParaRPr lang="el-GR" dirty="0">
              <a:solidFill>
                <a:srgbClr val="C00000"/>
              </a:solidFill>
            </a:endParaRP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Πλαστά Αντικείμενα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B0948D32-D801-4E59-9F80-E62ABC5B9856}" type="slidenum">
              <a:rPr lang="el-GR" sz="1400" smtClean="0">
                <a:solidFill>
                  <a:schemeClr val="tx1"/>
                </a:solidFill>
              </a:rPr>
              <a:t>7</a:t>
            </a:fld>
            <a:endParaRPr lang="el-GR" sz="1400" dirty="0">
              <a:solidFill>
                <a:schemeClr val="tx1"/>
              </a:solidFill>
            </a:endParaRPr>
          </a:p>
        </p:txBody>
      </p:sp>
    </p:spTree>
    <p:extLst>
      <p:ext uri="{BB962C8B-B14F-4D97-AF65-F5344CB8AC3E}">
        <p14:creationId xmlns:p14="http://schemas.microsoft.com/office/powerpoint/2010/main" val="42579567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custDataLst>
              <p:tags r:id="rId1"/>
            </p:custDataLst>
          </p:nvPr>
        </p:nvSpPr>
        <p:spPr/>
        <p:txBody>
          <a:bodyPr/>
          <a:lstStyle/>
          <a:p>
            <a:r>
              <a:rPr lang="en-US" b="1" i="1" dirty="0" err="1" smtClean="0">
                <a:solidFill>
                  <a:schemeClr val="tx1">
                    <a:lumMod val="75000"/>
                    <a:lumOff val="25000"/>
                  </a:schemeClr>
                </a:solidFill>
              </a:rPr>
              <a:t>Mockito</a:t>
            </a:r>
            <a:endParaRPr lang="en-US" b="1" i="1" dirty="0">
              <a:solidFill>
                <a:schemeClr val="tx1">
                  <a:lumMod val="75000"/>
                  <a:lumOff val="25000"/>
                </a:schemeClr>
              </a:solidFill>
            </a:endParaRPr>
          </a:p>
        </p:txBody>
      </p:sp>
      <p:sp>
        <p:nvSpPr>
          <p:cNvPr id="6" name="Θέση περιεχομένου 1"/>
          <p:cNvSpPr>
            <a:spLocks noGrp="1"/>
          </p:cNvSpPr>
          <p:nvPr>
            <p:ph sz="half" idx="1"/>
          </p:nvPr>
        </p:nvSpPr>
        <p:spPr>
          <a:xfrm>
            <a:off x="457200" y="1600200"/>
            <a:ext cx="4618856" cy="4709120"/>
          </a:xfrm>
        </p:spPr>
        <p:txBody>
          <a:bodyPr>
            <a:normAutofit/>
          </a:bodyPr>
          <a:lstStyle/>
          <a:p>
            <a:pPr marL="274320" lvl="0" indent="-274320">
              <a:spcBef>
                <a:spcPts val="0"/>
              </a:spcBef>
              <a:spcAft>
                <a:spcPts val="600"/>
              </a:spcAft>
              <a:buClr>
                <a:srgbClr val="C00000"/>
              </a:buClr>
              <a:buSzPct val="100000"/>
              <a:buFont typeface="Wingdings 2"/>
              <a:buChar char=""/>
            </a:pPr>
            <a:r>
              <a:rPr lang="el-GR" sz="2400" dirty="0">
                <a:solidFill>
                  <a:prstClr val="black"/>
                </a:solidFill>
              </a:rPr>
              <a:t>Το </a:t>
            </a:r>
            <a:r>
              <a:rPr lang="en-US" sz="2400" i="1" dirty="0" err="1">
                <a:solidFill>
                  <a:prstClr val="black"/>
                </a:solidFill>
              </a:rPr>
              <a:t>Mockito</a:t>
            </a:r>
            <a:r>
              <a:rPr lang="en-US" sz="2400" dirty="0">
                <a:solidFill>
                  <a:prstClr val="black"/>
                </a:solidFill>
              </a:rPr>
              <a:t> </a:t>
            </a:r>
            <a:r>
              <a:rPr lang="el-GR" sz="2400" dirty="0">
                <a:solidFill>
                  <a:prstClr val="black"/>
                </a:solidFill>
              </a:rPr>
              <a:t>είναι ένα πλαίσιο </a:t>
            </a:r>
            <a:r>
              <a:rPr lang="el-GR" sz="2400" dirty="0" smtClean="0">
                <a:solidFill>
                  <a:prstClr val="black"/>
                </a:solidFill>
              </a:rPr>
              <a:t>κλάσεων, </a:t>
            </a:r>
            <a:r>
              <a:rPr lang="el-GR" sz="2400" dirty="0">
                <a:solidFill>
                  <a:prstClr val="black"/>
                </a:solidFill>
              </a:rPr>
              <a:t>που μπορούμε να χρησιμοποιήσουμε στους δικούς μας </a:t>
            </a:r>
            <a:r>
              <a:rPr lang="el-GR" sz="2400" dirty="0" smtClean="0">
                <a:solidFill>
                  <a:prstClr val="black"/>
                </a:solidFill>
              </a:rPr>
              <a:t>ελέγχους, </a:t>
            </a:r>
            <a:r>
              <a:rPr lang="el-GR" sz="2400" dirty="0">
                <a:solidFill>
                  <a:prstClr val="black"/>
                </a:solidFill>
              </a:rPr>
              <a:t>για να δημιουργήσουμε πλαστά αντικείμενα.</a:t>
            </a:r>
          </a:p>
          <a:p>
            <a:pPr marL="274320" lvl="0" indent="-274320">
              <a:spcBef>
                <a:spcPts val="0"/>
              </a:spcBef>
              <a:spcAft>
                <a:spcPts val="600"/>
              </a:spcAft>
              <a:buClr>
                <a:srgbClr val="C00000"/>
              </a:buClr>
              <a:buSzPct val="100000"/>
              <a:buFont typeface="Wingdings 2"/>
              <a:buChar char=""/>
            </a:pPr>
            <a:r>
              <a:rPr lang="el-GR" sz="2400" dirty="0">
                <a:solidFill>
                  <a:prstClr val="black"/>
                </a:solidFill>
              </a:rPr>
              <a:t>Τα πλαστά αντικείμενα </a:t>
            </a:r>
            <a:r>
              <a:rPr lang="en-US" sz="2400" dirty="0">
                <a:solidFill>
                  <a:prstClr val="black"/>
                </a:solidFill>
              </a:rPr>
              <a:t>(</a:t>
            </a:r>
            <a:r>
              <a:rPr lang="en-US" sz="2400" i="1" dirty="0">
                <a:solidFill>
                  <a:prstClr val="black"/>
                </a:solidFill>
              </a:rPr>
              <a:t>mocks</a:t>
            </a:r>
            <a:r>
              <a:rPr lang="en-US" sz="2400" dirty="0">
                <a:solidFill>
                  <a:prstClr val="black"/>
                </a:solidFill>
              </a:rPr>
              <a:t>) </a:t>
            </a:r>
            <a:r>
              <a:rPr lang="el-GR" sz="2400" dirty="0">
                <a:solidFill>
                  <a:prstClr val="black"/>
                </a:solidFill>
              </a:rPr>
              <a:t>χρησιμοποιούνται αντί των </a:t>
            </a:r>
            <a:r>
              <a:rPr lang="el-GR" sz="2400" dirty="0" smtClean="0">
                <a:solidFill>
                  <a:prstClr val="black"/>
                </a:solidFill>
              </a:rPr>
              <a:t>αληθινών, </a:t>
            </a:r>
            <a:r>
              <a:rPr lang="el-GR" sz="2400" dirty="0">
                <a:solidFill>
                  <a:prstClr val="black"/>
                </a:solidFill>
              </a:rPr>
              <a:t>για να λύσουμε τα προαναφερθέντα προβλήματα.</a:t>
            </a:r>
          </a:p>
          <a:p>
            <a:pPr marL="274320" lvl="0" indent="-274320">
              <a:spcBef>
                <a:spcPts val="0"/>
              </a:spcBef>
              <a:buClr>
                <a:srgbClr val="C00000"/>
              </a:buClr>
              <a:buSzPct val="100000"/>
              <a:buFont typeface="Wingdings 2"/>
              <a:buChar char=""/>
            </a:pPr>
            <a:r>
              <a:rPr lang="en-US" sz="2400" dirty="0">
                <a:solidFill>
                  <a:prstClr val="black"/>
                </a:solidFill>
              </a:rPr>
              <a:t>E</a:t>
            </a:r>
            <a:r>
              <a:rPr lang="el-GR" sz="2400" dirty="0" err="1" smtClean="0">
                <a:solidFill>
                  <a:prstClr val="black"/>
                </a:solidFill>
              </a:rPr>
              <a:t>πισκεφθείτε</a:t>
            </a:r>
            <a:r>
              <a:rPr lang="el-GR" sz="2400" dirty="0" smtClean="0">
                <a:solidFill>
                  <a:prstClr val="black"/>
                </a:solidFill>
              </a:rPr>
              <a:t> το </a:t>
            </a:r>
            <a:r>
              <a:rPr lang="en-US" sz="2400" i="1" dirty="0" smtClean="0">
                <a:solidFill>
                  <a:prstClr val="black"/>
                </a:solidFill>
              </a:rPr>
              <a:t>website</a:t>
            </a:r>
            <a:r>
              <a:rPr lang="en-US" sz="2400" dirty="0" smtClean="0">
                <a:solidFill>
                  <a:prstClr val="black"/>
                </a:solidFill>
              </a:rPr>
              <a:t> </a:t>
            </a:r>
            <a:r>
              <a:rPr lang="el-GR" sz="2400" dirty="0">
                <a:solidFill>
                  <a:prstClr val="black"/>
                </a:solidFill>
              </a:rPr>
              <a:t>του </a:t>
            </a:r>
            <a:r>
              <a:rPr lang="en-US" sz="2400" b="1" i="1" dirty="0" err="1" smtClean="0">
                <a:solidFill>
                  <a:prstClr val="black"/>
                </a:solidFill>
                <a:hlinkClick r:id="rId3" tooltip="Μετάβαση στην ιστοσελίδα του Mockito"/>
              </a:rPr>
              <a:t>Mockito</a:t>
            </a:r>
            <a:r>
              <a:rPr lang="el-GR" sz="2400" dirty="0" smtClean="0">
                <a:solidFill>
                  <a:prstClr val="black"/>
                </a:solidFill>
              </a:rPr>
              <a:t>.</a:t>
            </a:r>
            <a:endParaRPr lang="en-GB" sz="2400" dirty="0">
              <a:solidFill>
                <a:prstClr val="black"/>
              </a:solidFill>
            </a:endParaRPr>
          </a:p>
        </p:txBody>
      </p:sp>
      <p:pic>
        <p:nvPicPr>
          <p:cNvPr id="8" name="Θέση περιεχομένου 2" descr="Λογότυπο του mockito."/>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5110162" y="2610196"/>
            <a:ext cx="3782318" cy="1754908"/>
          </a:xfrm>
        </p:spPr>
      </p:pic>
      <p:sp>
        <p:nvSpPr>
          <p:cNvPr id="4" name="Θέση υποσέλιδου 1" descr="."/>
          <p:cNvSpPr>
            <a:spLocks noGrp="1"/>
          </p:cNvSpPr>
          <p:nvPr>
            <p:ph type="ftr" sz="quarter" idx="11"/>
          </p:nvPr>
        </p:nvSpPr>
        <p:spPr/>
        <p:txBody>
          <a:bodyPr/>
          <a:lstStyle/>
          <a:p>
            <a:r>
              <a:rPr lang="el-GR" sz="1400" smtClean="0">
                <a:solidFill>
                  <a:schemeClr val="tx1"/>
                </a:solidFill>
              </a:rPr>
              <a:t>Πλαστά Αντικείμενα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B0948D32-D801-4E59-9F80-E62ABC5B9856}" type="slidenum">
              <a:rPr lang="el-GR" sz="1400" smtClean="0">
                <a:solidFill>
                  <a:schemeClr val="tx1"/>
                </a:solidFill>
              </a:rPr>
              <a:t>8</a:t>
            </a:fld>
            <a:endParaRPr lang="el-GR" sz="1400" dirty="0">
              <a:solidFill>
                <a:schemeClr val="tx1"/>
              </a:solidFill>
            </a:endParaRPr>
          </a:p>
        </p:txBody>
      </p:sp>
    </p:spTree>
    <p:extLst>
      <p:ext uri="{BB962C8B-B14F-4D97-AF65-F5344CB8AC3E}">
        <p14:creationId xmlns:p14="http://schemas.microsoft.com/office/powerpoint/2010/main" val="39846706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solidFill>
                  <a:schemeClr val="tx1">
                    <a:lumMod val="75000"/>
                    <a:lumOff val="25000"/>
                  </a:schemeClr>
                </a:solidFill>
              </a:rPr>
              <a:t>Συμπερίληψη του </a:t>
            </a:r>
            <a:r>
              <a:rPr lang="en-US" b="1" i="1" dirty="0" err="1" smtClean="0">
                <a:solidFill>
                  <a:schemeClr val="tx1">
                    <a:lumMod val="75000"/>
                    <a:lumOff val="25000"/>
                  </a:schemeClr>
                </a:solidFill>
              </a:rPr>
              <a:t>Mockito</a:t>
            </a:r>
            <a:r>
              <a:rPr lang="en-US" b="1" dirty="0" smtClean="0">
                <a:solidFill>
                  <a:schemeClr val="tx1">
                    <a:lumMod val="75000"/>
                    <a:lumOff val="25000"/>
                  </a:schemeClr>
                </a:solidFill>
              </a:rPr>
              <a:t> </a:t>
            </a:r>
            <a:r>
              <a:rPr lang="el-GR" b="1" dirty="0" smtClean="0">
                <a:solidFill>
                  <a:schemeClr val="tx1">
                    <a:lumMod val="75000"/>
                    <a:lumOff val="25000"/>
                  </a:schemeClr>
                </a:solidFill>
              </a:rPr>
              <a:t>στα </a:t>
            </a:r>
            <a:r>
              <a:rPr lang="en-US" b="1" i="1" dirty="0" smtClean="0">
                <a:solidFill>
                  <a:schemeClr val="tx1">
                    <a:lumMod val="75000"/>
                    <a:lumOff val="25000"/>
                  </a:schemeClr>
                </a:solidFill>
              </a:rPr>
              <a:t>projects</a:t>
            </a:r>
            <a:r>
              <a:rPr lang="en-US" b="1" dirty="0" smtClean="0">
                <a:solidFill>
                  <a:schemeClr val="tx1">
                    <a:lumMod val="75000"/>
                    <a:lumOff val="25000"/>
                  </a:schemeClr>
                </a:solidFill>
              </a:rPr>
              <a:t> </a:t>
            </a:r>
            <a:r>
              <a:rPr lang="el-GR" b="1" dirty="0" smtClean="0">
                <a:solidFill>
                  <a:schemeClr val="tx1">
                    <a:lumMod val="75000"/>
                    <a:lumOff val="25000"/>
                  </a:schemeClr>
                </a:solidFill>
              </a:rPr>
              <a:t>του </a:t>
            </a:r>
            <a:r>
              <a:rPr lang="en-US" b="1" i="1" dirty="0" smtClean="0">
                <a:solidFill>
                  <a:schemeClr val="tx1">
                    <a:lumMod val="75000"/>
                    <a:lumOff val="25000"/>
                  </a:schemeClr>
                </a:solidFill>
              </a:rPr>
              <a:t>Eclipse</a:t>
            </a:r>
            <a:endParaRPr lang="el-GR" b="1" i="1" dirty="0">
              <a:solidFill>
                <a:schemeClr val="tx1">
                  <a:lumMod val="75000"/>
                  <a:lumOff val="25000"/>
                </a:schemeClr>
              </a:solidFill>
            </a:endParaRPr>
          </a:p>
        </p:txBody>
      </p:sp>
      <p:sp>
        <p:nvSpPr>
          <p:cNvPr id="3" name="Θέση περιεχομένου 1"/>
          <p:cNvSpPr>
            <a:spLocks noGrp="1"/>
          </p:cNvSpPr>
          <p:nvPr>
            <p:ph idx="1"/>
            <p:custDataLst>
              <p:tags r:id="rId2"/>
            </p:custDataLst>
          </p:nvPr>
        </p:nvSpPr>
        <p:spPr bwMode="gray">
          <a:xfrm>
            <a:off x="457200" y="1600200"/>
            <a:ext cx="8229600" cy="4709120"/>
          </a:xfrm>
        </p:spPr>
        <p:txBody>
          <a:bodyPr>
            <a:noAutofit/>
          </a:bodyPr>
          <a:lstStyle/>
          <a:p>
            <a:pPr marL="0" lvl="0" indent="0">
              <a:spcBef>
                <a:spcPts val="0"/>
              </a:spcBef>
              <a:buClr>
                <a:srgbClr val="D34817"/>
              </a:buClr>
              <a:buSzPct val="85000"/>
              <a:buNone/>
            </a:pPr>
            <a:r>
              <a:rPr lang="en-US" sz="2200" b="1" dirty="0" smtClean="0">
                <a:solidFill>
                  <a:srgbClr val="C00000"/>
                </a:solidFill>
              </a:rPr>
              <a:t>1.   </a:t>
            </a:r>
            <a:r>
              <a:rPr lang="el-GR" sz="2200" dirty="0" smtClean="0">
                <a:solidFill>
                  <a:prstClr val="black"/>
                </a:solidFill>
              </a:rPr>
              <a:t>Κατεβάζετε </a:t>
            </a:r>
            <a:r>
              <a:rPr lang="el-GR" sz="2200" dirty="0">
                <a:solidFill>
                  <a:prstClr val="black"/>
                </a:solidFill>
              </a:rPr>
              <a:t>το </a:t>
            </a:r>
            <a:r>
              <a:rPr lang="en-US" sz="2200" i="1" dirty="0" smtClean="0">
                <a:solidFill>
                  <a:prstClr val="black"/>
                </a:solidFill>
                <a:hlinkClick r:id="rId4" tooltip="Μετάβαση στην ιστοσελίδα του mockito"/>
              </a:rPr>
              <a:t>mockito-1.9.5.jar</a:t>
            </a:r>
            <a:r>
              <a:rPr lang="en-US" sz="2200" dirty="0">
                <a:solidFill>
                  <a:prstClr val="black"/>
                </a:solidFill>
              </a:rPr>
              <a:t> </a:t>
            </a:r>
            <a:r>
              <a:rPr lang="en-US" sz="2200" dirty="0" smtClean="0">
                <a:solidFill>
                  <a:prstClr val="black"/>
                </a:solidFill>
              </a:rPr>
              <a:t> </a:t>
            </a:r>
            <a:r>
              <a:rPr lang="el-GR" sz="2200" dirty="0" smtClean="0">
                <a:solidFill>
                  <a:prstClr val="black"/>
                </a:solidFill>
              </a:rPr>
              <a:t>(η</a:t>
            </a:r>
            <a:r>
              <a:rPr lang="en-US" sz="2200" dirty="0" smtClean="0">
                <a:solidFill>
                  <a:prstClr val="black"/>
                </a:solidFill>
              </a:rPr>
              <a:t> </a:t>
            </a:r>
            <a:r>
              <a:rPr lang="el-GR" sz="2200" dirty="0">
                <a:solidFill>
                  <a:prstClr val="black"/>
                </a:solidFill>
              </a:rPr>
              <a:t>1.9.5 είναι η τελευταία έκδοση </a:t>
            </a:r>
            <a:endParaRPr lang="en-US" sz="2200" dirty="0" smtClean="0">
              <a:solidFill>
                <a:prstClr val="black"/>
              </a:solidFill>
            </a:endParaRPr>
          </a:p>
          <a:p>
            <a:pPr marL="400050" lvl="1" indent="0">
              <a:spcBef>
                <a:spcPts val="0"/>
              </a:spcBef>
              <a:spcAft>
                <a:spcPts val="1200"/>
              </a:spcAft>
              <a:buClr>
                <a:srgbClr val="D34817"/>
              </a:buClr>
              <a:buSzPct val="85000"/>
              <a:buNone/>
            </a:pPr>
            <a:r>
              <a:rPr lang="el-GR" sz="2200" dirty="0" smtClean="0">
                <a:solidFill>
                  <a:prstClr val="black"/>
                </a:solidFill>
              </a:rPr>
              <a:t>όταν γράφονταν </a:t>
            </a:r>
            <a:r>
              <a:rPr lang="el-GR" sz="2200" dirty="0">
                <a:solidFill>
                  <a:prstClr val="black"/>
                </a:solidFill>
              </a:rPr>
              <a:t>αυτός ο οδηγός – η δική σας τελευταία έκδοση μπορεί να διαφέρει</a:t>
            </a:r>
            <a:r>
              <a:rPr lang="el-GR" sz="2200" dirty="0" smtClean="0">
                <a:solidFill>
                  <a:prstClr val="black"/>
                </a:solidFill>
              </a:rPr>
              <a:t>)</a:t>
            </a:r>
            <a:r>
              <a:rPr lang="en-US" sz="2200" dirty="0" smtClean="0">
                <a:solidFill>
                  <a:prstClr val="black"/>
                </a:solidFill>
              </a:rPr>
              <a:t>.</a:t>
            </a:r>
            <a:endParaRPr lang="el-GR" sz="2200" dirty="0">
              <a:solidFill>
                <a:prstClr val="black"/>
              </a:solidFill>
            </a:endParaRPr>
          </a:p>
          <a:p>
            <a:pPr marL="0" lvl="0" indent="0">
              <a:spcBef>
                <a:spcPts val="0"/>
              </a:spcBef>
              <a:buClr>
                <a:srgbClr val="D34817"/>
              </a:buClr>
              <a:buSzPct val="85000"/>
              <a:buNone/>
            </a:pPr>
            <a:r>
              <a:rPr lang="en-US" sz="2200" b="1" dirty="0" smtClean="0">
                <a:solidFill>
                  <a:srgbClr val="C00000"/>
                </a:solidFill>
              </a:rPr>
              <a:t>2.   </a:t>
            </a:r>
            <a:r>
              <a:rPr lang="el-GR" sz="2200" dirty="0" smtClean="0">
                <a:solidFill>
                  <a:prstClr val="black"/>
                </a:solidFill>
              </a:rPr>
              <a:t>Δημιουργείτε </a:t>
            </a:r>
            <a:r>
              <a:rPr lang="el-GR" sz="2200" dirty="0">
                <a:solidFill>
                  <a:prstClr val="black"/>
                </a:solidFill>
              </a:rPr>
              <a:t>ένα </a:t>
            </a:r>
            <a:r>
              <a:rPr lang="en-US" sz="2200" i="1" dirty="0">
                <a:solidFill>
                  <a:prstClr val="black"/>
                </a:solidFill>
              </a:rPr>
              <a:t>project java </a:t>
            </a:r>
            <a:r>
              <a:rPr lang="el-GR" sz="2200" dirty="0">
                <a:solidFill>
                  <a:prstClr val="black"/>
                </a:solidFill>
              </a:rPr>
              <a:t>ως συνήθως. Στο δεύτερο βήμα του </a:t>
            </a:r>
            <a:endParaRPr lang="en-US" sz="2200" dirty="0" smtClean="0">
              <a:solidFill>
                <a:prstClr val="black"/>
              </a:solidFill>
            </a:endParaRPr>
          </a:p>
          <a:p>
            <a:pPr marL="400050" lvl="1" indent="0">
              <a:spcBef>
                <a:spcPts val="0"/>
              </a:spcBef>
              <a:spcAft>
                <a:spcPts val="600"/>
              </a:spcAft>
              <a:buClr>
                <a:srgbClr val="D34817"/>
              </a:buClr>
              <a:buSzPct val="85000"/>
              <a:buNone/>
            </a:pPr>
            <a:r>
              <a:rPr lang="el-GR" sz="2200" dirty="0" smtClean="0">
                <a:solidFill>
                  <a:prstClr val="black"/>
                </a:solidFill>
              </a:rPr>
              <a:t>οδηγού </a:t>
            </a:r>
            <a:r>
              <a:rPr lang="el-GR" sz="2200" dirty="0">
                <a:solidFill>
                  <a:prstClr val="black"/>
                </a:solidFill>
              </a:rPr>
              <a:t>δημιουργίας του </a:t>
            </a:r>
            <a:r>
              <a:rPr lang="en-US" sz="2200" i="1" dirty="0">
                <a:solidFill>
                  <a:prstClr val="black"/>
                </a:solidFill>
              </a:rPr>
              <a:t>project</a:t>
            </a:r>
            <a:r>
              <a:rPr lang="el-GR" sz="2200" dirty="0">
                <a:solidFill>
                  <a:prstClr val="black"/>
                </a:solidFill>
              </a:rPr>
              <a:t> (</a:t>
            </a:r>
            <a:r>
              <a:rPr lang="en-US" sz="2200" i="1" dirty="0">
                <a:solidFill>
                  <a:prstClr val="black"/>
                </a:solidFill>
              </a:rPr>
              <a:t>Java</a:t>
            </a:r>
            <a:r>
              <a:rPr lang="en-US" sz="2200" dirty="0">
                <a:solidFill>
                  <a:prstClr val="black"/>
                </a:solidFill>
              </a:rPr>
              <a:t> </a:t>
            </a:r>
            <a:r>
              <a:rPr lang="en-US" sz="2200" i="1" dirty="0">
                <a:solidFill>
                  <a:prstClr val="black"/>
                </a:solidFill>
              </a:rPr>
              <a:t>Settings</a:t>
            </a:r>
            <a:r>
              <a:rPr lang="el-GR" sz="2200" dirty="0">
                <a:solidFill>
                  <a:prstClr val="black"/>
                </a:solidFill>
              </a:rPr>
              <a:t>) κάνετε κλικ στην καρτέλα </a:t>
            </a:r>
            <a:r>
              <a:rPr lang="en-US" sz="2200" i="1" dirty="0">
                <a:solidFill>
                  <a:prstClr val="black"/>
                </a:solidFill>
              </a:rPr>
              <a:t>Libraries</a:t>
            </a:r>
            <a:r>
              <a:rPr lang="en-US" sz="2200" dirty="0">
                <a:solidFill>
                  <a:prstClr val="black"/>
                </a:solidFill>
              </a:rPr>
              <a:t>.</a:t>
            </a:r>
          </a:p>
          <a:p>
            <a:pPr marL="720090" lvl="2" indent="0">
              <a:spcBef>
                <a:spcPts val="0"/>
              </a:spcBef>
              <a:spcAft>
                <a:spcPts val="300"/>
              </a:spcAft>
              <a:buClr>
                <a:srgbClr val="9B2D1F"/>
              </a:buClr>
              <a:buSzPct val="85000"/>
              <a:buNone/>
            </a:pPr>
            <a:r>
              <a:rPr lang="en-US" sz="2000" b="1" dirty="0" smtClean="0">
                <a:solidFill>
                  <a:srgbClr val="777777"/>
                </a:solidFill>
              </a:rPr>
              <a:t>a)   </a:t>
            </a:r>
            <a:r>
              <a:rPr lang="el-GR" sz="2000" dirty="0" smtClean="0">
                <a:solidFill>
                  <a:prstClr val="black"/>
                </a:solidFill>
              </a:rPr>
              <a:t>Με </a:t>
            </a:r>
            <a:r>
              <a:rPr lang="el-GR" sz="2000" dirty="0">
                <a:solidFill>
                  <a:prstClr val="black"/>
                </a:solidFill>
              </a:rPr>
              <a:t>το πλήκτρο ‘</a:t>
            </a:r>
            <a:r>
              <a:rPr lang="en-US" sz="2000" i="1" dirty="0">
                <a:solidFill>
                  <a:prstClr val="black"/>
                </a:solidFill>
              </a:rPr>
              <a:t>Add Library</a:t>
            </a:r>
            <a:r>
              <a:rPr lang="en-US" sz="2000" dirty="0">
                <a:solidFill>
                  <a:prstClr val="black"/>
                </a:solidFill>
              </a:rPr>
              <a:t>…</a:t>
            </a:r>
            <a:r>
              <a:rPr lang="el-GR" sz="2000" dirty="0">
                <a:solidFill>
                  <a:prstClr val="black"/>
                </a:solidFill>
              </a:rPr>
              <a:t>’ προσθέτετε το </a:t>
            </a:r>
            <a:r>
              <a:rPr lang="en-US" sz="2000" i="1" dirty="0" err="1">
                <a:solidFill>
                  <a:prstClr val="black"/>
                </a:solidFill>
              </a:rPr>
              <a:t>JUnit</a:t>
            </a:r>
            <a:r>
              <a:rPr lang="en-US" sz="2000" dirty="0">
                <a:solidFill>
                  <a:prstClr val="black"/>
                </a:solidFill>
              </a:rPr>
              <a:t> </a:t>
            </a:r>
            <a:r>
              <a:rPr lang="el-GR" sz="2000" dirty="0">
                <a:solidFill>
                  <a:prstClr val="black"/>
                </a:solidFill>
              </a:rPr>
              <a:t>4 ως συνήθως.</a:t>
            </a:r>
          </a:p>
          <a:p>
            <a:pPr marL="720090" lvl="2" indent="0">
              <a:spcBef>
                <a:spcPts val="0"/>
              </a:spcBef>
              <a:buClr>
                <a:srgbClr val="9B2D1F"/>
              </a:buClr>
              <a:buSzPct val="85000"/>
              <a:buNone/>
            </a:pPr>
            <a:r>
              <a:rPr lang="en-US" sz="2000" b="1" dirty="0" smtClean="0">
                <a:solidFill>
                  <a:srgbClr val="777777"/>
                </a:solidFill>
              </a:rPr>
              <a:t>b)   </a:t>
            </a:r>
            <a:r>
              <a:rPr lang="el-GR" sz="2000" dirty="0" smtClean="0">
                <a:solidFill>
                  <a:prstClr val="black"/>
                </a:solidFill>
              </a:rPr>
              <a:t>Με </a:t>
            </a:r>
            <a:r>
              <a:rPr lang="el-GR" sz="2000" dirty="0">
                <a:solidFill>
                  <a:prstClr val="black"/>
                </a:solidFill>
              </a:rPr>
              <a:t>το πλήκτρο ‘</a:t>
            </a:r>
            <a:r>
              <a:rPr lang="en-US" sz="2000" i="1" dirty="0">
                <a:solidFill>
                  <a:prstClr val="black"/>
                </a:solidFill>
              </a:rPr>
              <a:t>Add External JARs</a:t>
            </a:r>
            <a:r>
              <a:rPr lang="en-US" sz="2000" dirty="0">
                <a:solidFill>
                  <a:prstClr val="black"/>
                </a:solidFill>
              </a:rPr>
              <a:t>…</a:t>
            </a:r>
            <a:r>
              <a:rPr lang="el-GR" sz="2000" dirty="0">
                <a:solidFill>
                  <a:prstClr val="black"/>
                </a:solidFill>
              </a:rPr>
              <a:t>’</a:t>
            </a:r>
            <a:r>
              <a:rPr lang="en-US" sz="2000" dirty="0">
                <a:solidFill>
                  <a:prstClr val="black"/>
                </a:solidFill>
              </a:rPr>
              <a:t> </a:t>
            </a:r>
            <a:r>
              <a:rPr lang="el-GR" sz="2000" dirty="0">
                <a:solidFill>
                  <a:prstClr val="black"/>
                </a:solidFill>
              </a:rPr>
              <a:t>προσθέτετε το </a:t>
            </a:r>
            <a:r>
              <a:rPr lang="en-US" sz="2000" i="1" dirty="0" err="1" smtClean="0">
                <a:solidFill>
                  <a:prstClr val="black"/>
                </a:solidFill>
              </a:rPr>
              <a:t>mockito</a:t>
            </a:r>
            <a:r>
              <a:rPr lang="en-US" sz="2000" i="1" dirty="0" smtClean="0">
                <a:solidFill>
                  <a:prstClr val="black"/>
                </a:solidFill>
              </a:rPr>
              <a:t>-</a:t>
            </a:r>
          </a:p>
          <a:p>
            <a:pPr marL="1177290" lvl="3" indent="0">
              <a:spcBef>
                <a:spcPts val="0"/>
              </a:spcBef>
              <a:spcAft>
                <a:spcPts val="1200"/>
              </a:spcAft>
              <a:buClr>
                <a:srgbClr val="9B2D1F"/>
              </a:buClr>
              <a:buSzPct val="85000"/>
              <a:buNone/>
            </a:pPr>
            <a:r>
              <a:rPr lang="en-US" i="1" dirty="0" smtClean="0">
                <a:solidFill>
                  <a:prstClr val="black"/>
                </a:solidFill>
              </a:rPr>
              <a:t>1.9.5.jar</a:t>
            </a:r>
            <a:r>
              <a:rPr lang="en-US" dirty="0">
                <a:solidFill>
                  <a:prstClr val="black"/>
                </a:solidFill>
              </a:rPr>
              <a:t>, </a:t>
            </a:r>
            <a:r>
              <a:rPr lang="el-GR" dirty="0">
                <a:solidFill>
                  <a:prstClr val="black"/>
                </a:solidFill>
              </a:rPr>
              <a:t>το οποίο κατεβάσαμε στο βήμα 1, στο </a:t>
            </a:r>
            <a:r>
              <a:rPr lang="en-US" i="1" dirty="0">
                <a:solidFill>
                  <a:prstClr val="black"/>
                </a:solidFill>
              </a:rPr>
              <a:t>project</a:t>
            </a:r>
            <a:r>
              <a:rPr lang="en-US" dirty="0">
                <a:solidFill>
                  <a:prstClr val="black"/>
                </a:solidFill>
              </a:rPr>
              <a:t> </a:t>
            </a:r>
            <a:r>
              <a:rPr lang="el-GR" dirty="0">
                <a:solidFill>
                  <a:prstClr val="black"/>
                </a:solidFill>
              </a:rPr>
              <a:t>μας.</a:t>
            </a:r>
          </a:p>
          <a:p>
            <a:pPr marL="45720" lvl="0" indent="0">
              <a:spcBef>
                <a:spcPts val="0"/>
              </a:spcBef>
              <a:buClr>
                <a:srgbClr val="D34817"/>
              </a:buClr>
              <a:buSzPct val="85000"/>
              <a:buNone/>
            </a:pPr>
            <a:r>
              <a:rPr lang="el-GR" sz="2000" dirty="0">
                <a:solidFill>
                  <a:srgbClr val="0033CC"/>
                </a:solidFill>
              </a:rPr>
              <a:t>Αν ξεχάσετε να κάνετε τα παραπάνω βήματα κατά την δημιουργία του </a:t>
            </a:r>
            <a:r>
              <a:rPr lang="en-US" sz="2000" i="1" dirty="0" smtClean="0">
                <a:solidFill>
                  <a:srgbClr val="0033CC"/>
                </a:solidFill>
              </a:rPr>
              <a:t>project</a:t>
            </a:r>
            <a:r>
              <a:rPr lang="en-US" sz="2000" dirty="0" smtClean="0">
                <a:solidFill>
                  <a:srgbClr val="0033CC"/>
                </a:solidFill>
              </a:rPr>
              <a:t>, </a:t>
            </a:r>
            <a:r>
              <a:rPr lang="el-GR" sz="2000" dirty="0">
                <a:solidFill>
                  <a:srgbClr val="0033CC"/>
                </a:solidFill>
              </a:rPr>
              <a:t>για να προσπελάσετε την καρτέλα ‘</a:t>
            </a:r>
            <a:r>
              <a:rPr lang="en-US" sz="2000" i="1" dirty="0">
                <a:solidFill>
                  <a:srgbClr val="0033CC"/>
                </a:solidFill>
              </a:rPr>
              <a:t>Libraries</a:t>
            </a:r>
            <a:r>
              <a:rPr lang="el-GR" sz="2000" dirty="0">
                <a:solidFill>
                  <a:srgbClr val="0033CC"/>
                </a:solidFill>
              </a:rPr>
              <a:t>’ σε ένα ήδη δημιουργημένο και ανοικτό </a:t>
            </a:r>
            <a:r>
              <a:rPr lang="en-US" sz="2000" i="1" dirty="0">
                <a:solidFill>
                  <a:srgbClr val="0033CC"/>
                </a:solidFill>
              </a:rPr>
              <a:t>project</a:t>
            </a:r>
            <a:r>
              <a:rPr lang="el-GR" sz="2000" dirty="0">
                <a:solidFill>
                  <a:srgbClr val="0033CC"/>
                </a:solidFill>
              </a:rPr>
              <a:t>, απλά κάνετε δεξί κλικ στο </a:t>
            </a:r>
            <a:r>
              <a:rPr lang="en-US" sz="2000" i="1" dirty="0">
                <a:solidFill>
                  <a:srgbClr val="0033CC"/>
                </a:solidFill>
              </a:rPr>
              <a:t>project</a:t>
            </a:r>
            <a:r>
              <a:rPr lang="en-US" sz="2000" dirty="0">
                <a:solidFill>
                  <a:srgbClr val="0033CC"/>
                </a:solidFill>
              </a:rPr>
              <a:t> </a:t>
            </a:r>
            <a:r>
              <a:rPr lang="el-GR" sz="2000" dirty="0">
                <a:solidFill>
                  <a:srgbClr val="0033CC"/>
                </a:solidFill>
              </a:rPr>
              <a:t>από τον </a:t>
            </a:r>
            <a:r>
              <a:rPr lang="en-US" sz="2000" i="1" dirty="0">
                <a:solidFill>
                  <a:srgbClr val="0033CC"/>
                </a:solidFill>
              </a:rPr>
              <a:t>Package Explorer </a:t>
            </a:r>
            <a:r>
              <a:rPr lang="el-GR" sz="2000" dirty="0">
                <a:solidFill>
                  <a:srgbClr val="0033CC"/>
                </a:solidFill>
              </a:rPr>
              <a:t>και επιλέγετε: </a:t>
            </a:r>
            <a:r>
              <a:rPr lang="en-US" sz="2000" i="1" dirty="0">
                <a:solidFill>
                  <a:srgbClr val="0033CC"/>
                </a:solidFill>
              </a:rPr>
              <a:t>Properties </a:t>
            </a:r>
            <a:r>
              <a:rPr lang="en-US" sz="2000" dirty="0">
                <a:solidFill>
                  <a:srgbClr val="0033CC"/>
                </a:solidFill>
                <a:sym typeface="Wingdings" pitchFamily="2" charset="2"/>
              </a:rPr>
              <a:t></a:t>
            </a:r>
            <a:r>
              <a:rPr lang="en-US" sz="2000" i="1" dirty="0">
                <a:solidFill>
                  <a:srgbClr val="0033CC"/>
                </a:solidFill>
                <a:sym typeface="Wingdings" pitchFamily="2" charset="2"/>
              </a:rPr>
              <a:t> Java Build </a:t>
            </a:r>
            <a:r>
              <a:rPr lang="en-US" sz="2000" i="1" dirty="0" smtClean="0">
                <a:solidFill>
                  <a:srgbClr val="0033CC"/>
                </a:solidFill>
                <a:sym typeface="Wingdings" pitchFamily="2" charset="2"/>
              </a:rPr>
              <a:t>Path</a:t>
            </a:r>
            <a:r>
              <a:rPr lang="en-US" sz="2000" dirty="0" smtClean="0">
                <a:solidFill>
                  <a:srgbClr val="0033CC"/>
                </a:solidFill>
                <a:sym typeface="Wingdings" pitchFamily="2" charset="2"/>
              </a:rPr>
              <a:t>.</a:t>
            </a:r>
            <a:endParaRPr lang="el-GR" sz="2000" dirty="0">
              <a:solidFill>
                <a:srgbClr val="0033CC"/>
              </a:solidFill>
            </a:endParaRP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Πλαστά Αντικείμενα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B0948D32-D801-4E59-9F80-E62ABC5B9856}" type="slidenum">
              <a:rPr lang="el-GR" sz="1400" smtClean="0">
                <a:solidFill>
                  <a:schemeClr val="tx1"/>
                </a:solidFill>
              </a:rPr>
              <a:t>9</a:t>
            </a:fld>
            <a:endParaRPr lang="el-GR" sz="1400" dirty="0">
              <a:solidFill>
                <a:schemeClr val="tx1"/>
              </a:solidFill>
            </a:endParaRPr>
          </a:p>
        </p:txBody>
      </p:sp>
      <p:pic>
        <p:nvPicPr>
          <p:cNvPr id="6" name="Εικόνα 1" descr="Εικονίδιο μετάβασης στα περιεχόμενα.">
            <a:hlinkClick r:id="rId5" action="ppaction://hlinksldjump" tooltip="Επιστροφή στα Περιεχόμενα"/>
          </p:cNvPr>
          <p:cNvPicPr>
            <a:picLocks noChangeAspect="1"/>
          </p:cNvPicPr>
          <p:nvPr/>
        </p:nvPicPr>
        <p:blipFill>
          <a:blip r:embed="rId6" cstate="print">
            <a:extLst>
              <a:ext uri="{BEBA8EAE-BF5A-486C-A8C5-ECC9F3942E4B}">
                <a14:imgProps xmlns:a14="http://schemas.microsoft.com/office/drawing/2010/main">
                  <a14:imgLayer r:embed="rId7">
                    <a14:imgEffect>
                      <a14:sharpenSoften amount="100000"/>
                    </a14:imgEffect>
                  </a14:imgLayer>
                </a14:imgProps>
              </a:ext>
              <a:ext uri="{28A0092B-C50C-407E-A947-70E740481C1C}">
                <a14:useLocalDpi xmlns:a14="http://schemas.microsoft.com/office/drawing/2010/main" val="0"/>
              </a:ext>
            </a:extLst>
          </a:blip>
          <a:stretch>
            <a:fillRect/>
          </a:stretch>
        </p:blipFill>
        <p:spPr>
          <a:xfrm>
            <a:off x="323527" y="6252789"/>
            <a:ext cx="432049" cy="488579"/>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91433053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3/3/2014 7:56:43 μ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xml><?xml version="1.0" encoding="utf-8"?>
<p:tagLst xmlns:a="http://schemas.openxmlformats.org/drawingml/2006/main" xmlns:r="http://schemas.openxmlformats.org/officeDocument/2006/relationships" xmlns:p="http://schemas.openxmlformats.org/presentationml/2006/main">
  <p:tag name="ZHAW.ACCESSIBILITYADDIN.READINGORDER" val="2,3,7,5,6,8,"/>
</p:tagLst>
</file>

<file path=ppt/tags/tag1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7.xml><?xml version="1.0" encoding="utf-8"?>
<p:tagLst xmlns:a="http://schemas.openxmlformats.org/drawingml/2006/main" xmlns:r="http://schemas.openxmlformats.org/officeDocument/2006/relationships" xmlns:p="http://schemas.openxmlformats.org/presentationml/2006/main">
  <p:tag name="ZHAW.ACCESSIBILITYADDIN.READINGORDER" val="2,3,6,4,5,7,"/>
</p:tagLst>
</file>

<file path=ppt/tags/tag1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9.xml><?xml version="1.0" encoding="utf-8"?>
<p:tagLst xmlns:a="http://schemas.openxmlformats.org/drawingml/2006/main" xmlns:r="http://schemas.openxmlformats.org/officeDocument/2006/relationships" xmlns:p="http://schemas.openxmlformats.org/presentationml/2006/main">
  <p:tag name="ZHAW.ACCESSIBILITYADDIN.READINGORDER" val="2,3,8,7,"/>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2050,2051,3,9,8,"/>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3074,3075,1026,3077,"/>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6146,4,14,7,9,6153,"/>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9.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DC47906A-C162-4AA6-AAFB-E2EC4B93EF1C}">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296</TotalTime>
  <Words>1804</Words>
  <Application>Microsoft Office PowerPoint</Application>
  <PresentationFormat>Προβολή στην οθόνη (4:3)</PresentationFormat>
  <Paragraphs>216</Paragraphs>
  <Slides>25</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25</vt:i4>
      </vt:variant>
    </vt:vector>
  </HeadingPairs>
  <TitlesOfParts>
    <vt:vector size="26" baseType="lpstr">
      <vt:lpstr>Θέμα του Office</vt:lpstr>
      <vt:lpstr>Ποιότητα Λογισμικού</vt:lpstr>
      <vt:lpstr>Άδειες χρήσης </vt:lpstr>
      <vt:lpstr>Χρηματοδότηση </vt:lpstr>
      <vt:lpstr>Περιεχόμενα ενότητας</vt:lpstr>
      <vt:lpstr>Τι είναι ένα πλαστό αντικείμενο και γιατί μας χρειάζεται; (1 από 3)</vt:lpstr>
      <vt:lpstr>Τι είναι ένα πλαστό αντικείμενο και γιατί μας χρειάζεται; (2 από 3)</vt:lpstr>
      <vt:lpstr>Τι είναι ένα πλαστό αντικείμενο και γιατί μας χρειάζεται; (3 από 3)</vt:lpstr>
      <vt:lpstr>Mockito</vt:lpstr>
      <vt:lpstr>Συμπερίληψη του Mockito στα projects του Eclipse</vt:lpstr>
      <vt:lpstr>Παράδειγμα</vt:lpstr>
      <vt:lpstr>Υλοποίηση του παραδείγματος  (1 από 2)</vt:lpstr>
      <vt:lpstr>Υλοποίηση του παραδείγματος  (2 από 2)</vt:lpstr>
      <vt:lpstr>Δημιουργία της διασύνδεσης IAssignment</vt:lpstr>
      <vt:lpstr>Προσθήκη της μεθόδου getAssignmentMark()</vt:lpstr>
      <vt:lpstr>Δημιουργία της κλάσης CourseRegistration</vt:lpstr>
      <vt:lpstr>Εισαγωγή του κώδικα στην κλάση CourseRegistration (1 από 2)</vt:lpstr>
      <vt:lpstr>Εισαγωγή του κώδικα στην κλάση CourseRegistration (2 από 2)</vt:lpstr>
      <vt:lpstr>Δημιουργία της κλάσης ελέγχου της κλάσης CourseRegistration</vt:lpstr>
      <vt:lpstr>Ο κώδικας της κλάσης CourseRegistrationTest (1 από 2)</vt:lpstr>
      <vt:lpstr>Ο κώδικας της κλάσης CourseRegistrationTest (2 από 2)</vt:lpstr>
      <vt:lpstr>Διενέργεια του ελέγχου</vt:lpstr>
      <vt:lpstr>when – thenReturn </vt:lpstr>
      <vt:lpstr>Παράδειγμα με  when – thenReturn </vt:lpstr>
      <vt:lpstr>Τιμές επιστροφής ανάλογα με τις παραμέτρους </vt:lpstr>
      <vt:lpstr>Τέλος ενότητας</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Ποιότητα Λογισμικού</dc:title>
  <dc:subject> Πλαστά αντικείμενα και η χρήση τους σε ελέγχους</dc:subject>
  <dc:creator>Κακαρόντζας Γεώργιος</dc:creator>
  <cp:keywords>Πλαστά Αντικείμενα </cp:keywords>
  <dc:description>Πλαστά αντικείμενα και η χρήση τους για την αποτελεσματική εκτέλεση των ελέγχων μονάδων</dc:description>
  <cp:lastModifiedBy>user</cp:lastModifiedBy>
  <cp:revision>71</cp:revision>
  <dcterms:created xsi:type="dcterms:W3CDTF">2013-12-04T17:48:57Z</dcterms:created>
  <dcterms:modified xsi:type="dcterms:W3CDTF">2014-03-03T17:57:28Z</dcterms:modified>
  <cp:category>Εκπαιδευτικό υλικό</cp:category>
  <cp:contentStatus>Τελικό</cp:contentStatus>
</cp:coreProperties>
</file>