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3"/>
  </p:notesMasterIdLst>
  <p:sldIdLst>
    <p:sldId id="282" r:id="rId2"/>
    <p:sldId id="256" r:id="rId3"/>
    <p:sldId id="257" r:id="rId4"/>
    <p:sldId id="258" r:id="rId5"/>
    <p:sldId id="259" r:id="rId6"/>
    <p:sldId id="260" r:id="rId7"/>
    <p:sldId id="261" r:id="rId8"/>
    <p:sldId id="279" r:id="rId9"/>
    <p:sldId id="262" r:id="rId10"/>
    <p:sldId id="263" r:id="rId11"/>
    <p:sldId id="264" r:id="rId12"/>
    <p:sldId id="265" r:id="rId13"/>
    <p:sldId id="266" r:id="rId14"/>
    <p:sldId id="267" r:id="rId15"/>
    <p:sldId id="280" r:id="rId16"/>
    <p:sldId id="268" r:id="rId17"/>
    <p:sldId id="281" r:id="rId18"/>
    <p:sldId id="269" r:id="rId19"/>
    <p:sldId id="270" r:id="rId20"/>
    <p:sldId id="273" r:id="rId21"/>
    <p:sldId id="271" r:id="rId22"/>
    <p:sldId id="272" r:id="rId23"/>
    <p:sldId id="276" r:id="rId24"/>
    <p:sldId id="274" r:id="rId25"/>
    <p:sldId id="275" r:id="rId26"/>
    <p:sldId id="277" r:id="rId27"/>
    <p:sldId id="278" r:id="rId28"/>
    <p:sldId id="283" r:id="rId29"/>
    <p:sldId id="284" r:id="rId30"/>
    <p:sldId id="285" r:id="rId31"/>
    <p:sldId id="286" r:id="rId32"/>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686" y="11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26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9E0D1AC-178B-4F50-95CA-654D2C73E730}" type="datetimeFigureOut">
              <a:rPr lang="el-GR" smtClean="0"/>
              <a:t>2/7/2015</a:t>
            </a:fld>
            <a:endParaRPr lang="el-GR"/>
          </a:p>
        </p:txBody>
      </p:sp>
      <p:sp>
        <p:nvSpPr>
          <p:cNvPr id="4" name="Θέση εικόνας διαφάνειας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F29E6E-9E6F-4972-ABB4-4EA9A06BE143}" type="slidenum">
              <a:rPr lang="el-GR" smtClean="0"/>
              <a:t>‹#›</a:t>
            </a:fld>
            <a:endParaRPr lang="el-GR"/>
          </a:p>
        </p:txBody>
      </p:sp>
    </p:spTree>
    <p:extLst>
      <p:ext uri="{BB962C8B-B14F-4D97-AF65-F5344CB8AC3E}">
        <p14:creationId xmlns:p14="http://schemas.microsoft.com/office/powerpoint/2010/main" val="3874030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a:t>
            </a:fld>
            <a:endParaRPr lang="el-GR"/>
          </a:p>
        </p:txBody>
      </p:sp>
    </p:spTree>
    <p:extLst>
      <p:ext uri="{BB962C8B-B14F-4D97-AF65-F5344CB8AC3E}">
        <p14:creationId xmlns:p14="http://schemas.microsoft.com/office/powerpoint/2010/main" val="34897196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28</a:t>
            </a:fld>
            <a:endParaRPr lang="el-GR"/>
          </a:p>
        </p:txBody>
      </p:sp>
    </p:spTree>
    <p:extLst>
      <p:ext uri="{BB962C8B-B14F-4D97-AF65-F5344CB8AC3E}">
        <p14:creationId xmlns:p14="http://schemas.microsoft.com/office/powerpoint/2010/main" val="12216221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29</a:t>
            </a:fld>
            <a:endParaRPr lang="el-GR"/>
          </a:p>
        </p:txBody>
      </p:sp>
    </p:spTree>
    <p:extLst>
      <p:ext uri="{BB962C8B-B14F-4D97-AF65-F5344CB8AC3E}">
        <p14:creationId xmlns:p14="http://schemas.microsoft.com/office/powerpoint/2010/main" val="41969546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30</a:t>
            </a:fld>
            <a:endParaRPr lang="el-GR"/>
          </a:p>
        </p:txBody>
      </p:sp>
    </p:spTree>
    <p:extLst>
      <p:ext uri="{BB962C8B-B14F-4D97-AF65-F5344CB8AC3E}">
        <p14:creationId xmlns:p14="http://schemas.microsoft.com/office/powerpoint/2010/main" val="2708572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31</a:t>
            </a:fld>
            <a:endParaRPr lang="el-GR"/>
          </a:p>
        </p:txBody>
      </p:sp>
    </p:spTree>
    <p:extLst>
      <p:ext uri="{BB962C8B-B14F-4D97-AF65-F5344CB8AC3E}">
        <p14:creationId xmlns:p14="http://schemas.microsoft.com/office/powerpoint/2010/main" val="17029823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30722" name="Group 2"/>
          <p:cNvGrpSpPr>
            <a:grpSpLocks/>
          </p:cNvGrpSpPr>
          <p:nvPr/>
        </p:nvGrpSpPr>
        <p:grpSpPr bwMode="auto">
          <a:xfrm>
            <a:off x="0" y="0"/>
            <a:ext cx="9144000" cy="6858000"/>
            <a:chOff x="0" y="0"/>
            <a:chExt cx="5760" cy="4320"/>
          </a:xfrm>
        </p:grpSpPr>
        <p:sp>
          <p:nvSpPr>
            <p:cNvPr id="30723"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l-GR" altLang="el-GR" sz="2400">
                <a:latin typeface="Times New Roman" panose="02020603050405020304" pitchFamily="18" charset="0"/>
              </a:endParaRPr>
            </a:p>
          </p:txBody>
        </p:sp>
        <p:sp>
          <p:nvSpPr>
            <p:cNvPr id="30724" name="Rectangle 4"/>
            <p:cNvSpPr>
              <a:spLocks noChangeArrowheads="1"/>
            </p:cNvSpPr>
            <p:nvPr/>
          </p:nvSpPr>
          <p:spPr bwMode="hidden">
            <a:xfrm>
              <a:off x="1081" y="1065"/>
              <a:ext cx="4679" cy="1596"/>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z="2400">
                <a:latin typeface="Times New Roman" panose="02020603050405020304" pitchFamily="18" charset="0"/>
              </a:endParaRPr>
            </a:p>
          </p:txBody>
        </p:sp>
        <p:grpSp>
          <p:nvGrpSpPr>
            <p:cNvPr id="30725" name="Group 5"/>
            <p:cNvGrpSpPr>
              <a:grpSpLocks/>
            </p:cNvGrpSpPr>
            <p:nvPr/>
          </p:nvGrpSpPr>
          <p:grpSpPr bwMode="auto">
            <a:xfrm>
              <a:off x="0" y="672"/>
              <a:ext cx="1806" cy="1989"/>
              <a:chOff x="0" y="672"/>
              <a:chExt cx="1806" cy="1989"/>
            </a:xfrm>
          </p:grpSpPr>
          <p:sp>
            <p:nvSpPr>
              <p:cNvPr id="30726" name="Rectangle 6"/>
              <p:cNvSpPr>
                <a:spLocks noChangeArrowheads="1"/>
              </p:cNvSpPr>
              <p:nvPr userDrawn="1"/>
            </p:nvSpPr>
            <p:spPr bwMode="auto">
              <a:xfrm>
                <a:off x="361" y="2257"/>
                <a:ext cx="363" cy="404"/>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z="2400">
                  <a:latin typeface="Times New Roman" panose="02020603050405020304" pitchFamily="18" charset="0"/>
                </a:endParaRPr>
              </a:p>
            </p:txBody>
          </p:sp>
          <p:sp>
            <p:nvSpPr>
              <p:cNvPr id="30727" name="Rectangle 7"/>
              <p:cNvSpPr>
                <a:spLocks noChangeArrowheads="1"/>
              </p:cNvSpPr>
              <p:nvPr userDrawn="1"/>
            </p:nvSpPr>
            <p:spPr bwMode="auto">
              <a:xfrm>
                <a:off x="1081" y="1065"/>
                <a:ext cx="362" cy="405"/>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z="2400">
                  <a:latin typeface="Times New Roman" panose="02020603050405020304" pitchFamily="18" charset="0"/>
                </a:endParaRPr>
              </a:p>
            </p:txBody>
          </p:sp>
          <p:sp>
            <p:nvSpPr>
              <p:cNvPr id="30728" name="Rectangle 8"/>
              <p:cNvSpPr>
                <a:spLocks noChangeArrowheads="1"/>
              </p:cNvSpPr>
              <p:nvPr userDrawn="1"/>
            </p:nvSpPr>
            <p:spPr bwMode="auto">
              <a:xfrm>
                <a:off x="1437" y="672"/>
                <a:ext cx="369" cy="400"/>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z="2400">
                  <a:latin typeface="Times New Roman" panose="02020603050405020304" pitchFamily="18" charset="0"/>
                </a:endParaRPr>
              </a:p>
            </p:txBody>
          </p:sp>
          <p:sp>
            <p:nvSpPr>
              <p:cNvPr id="30729" name="Rectangle 9"/>
              <p:cNvSpPr>
                <a:spLocks noChangeArrowheads="1"/>
              </p:cNvSpPr>
              <p:nvPr userDrawn="1"/>
            </p:nvSpPr>
            <p:spPr bwMode="auto">
              <a:xfrm>
                <a:off x="719" y="2257"/>
                <a:ext cx="368" cy="404"/>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z="2400">
                  <a:latin typeface="Times New Roman" panose="02020603050405020304" pitchFamily="18" charset="0"/>
                </a:endParaRPr>
              </a:p>
            </p:txBody>
          </p:sp>
          <p:sp>
            <p:nvSpPr>
              <p:cNvPr id="30730" name="Rectangle 10"/>
              <p:cNvSpPr>
                <a:spLocks noChangeArrowheads="1"/>
              </p:cNvSpPr>
              <p:nvPr userDrawn="1"/>
            </p:nvSpPr>
            <p:spPr bwMode="auto">
              <a:xfrm>
                <a:off x="1437" y="1065"/>
                <a:ext cx="369" cy="405"/>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z="2400">
                  <a:latin typeface="Times New Roman" panose="02020603050405020304" pitchFamily="18" charset="0"/>
                </a:endParaRPr>
              </a:p>
            </p:txBody>
          </p:sp>
          <p:sp>
            <p:nvSpPr>
              <p:cNvPr id="30731" name="Rectangle 11"/>
              <p:cNvSpPr>
                <a:spLocks noChangeArrowheads="1"/>
              </p:cNvSpPr>
              <p:nvPr userDrawn="1"/>
            </p:nvSpPr>
            <p:spPr bwMode="auto">
              <a:xfrm>
                <a:off x="719" y="1464"/>
                <a:ext cx="368" cy="399"/>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z="2400">
                  <a:latin typeface="Times New Roman" panose="02020603050405020304" pitchFamily="18" charset="0"/>
                </a:endParaRPr>
              </a:p>
            </p:txBody>
          </p:sp>
          <p:sp>
            <p:nvSpPr>
              <p:cNvPr id="30732" name="Rectangle 12"/>
              <p:cNvSpPr>
                <a:spLocks noChangeArrowheads="1"/>
              </p:cNvSpPr>
              <p:nvPr userDrawn="1"/>
            </p:nvSpPr>
            <p:spPr bwMode="auto">
              <a:xfrm>
                <a:off x="0" y="1464"/>
                <a:ext cx="367" cy="399"/>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z="2400">
                  <a:latin typeface="Times New Roman" panose="02020603050405020304" pitchFamily="18" charset="0"/>
                </a:endParaRPr>
              </a:p>
            </p:txBody>
          </p:sp>
          <p:sp>
            <p:nvSpPr>
              <p:cNvPr id="30733" name="Rectangle 13"/>
              <p:cNvSpPr>
                <a:spLocks noChangeArrowheads="1"/>
              </p:cNvSpPr>
              <p:nvPr userDrawn="1"/>
            </p:nvSpPr>
            <p:spPr bwMode="auto">
              <a:xfrm>
                <a:off x="1081" y="1464"/>
                <a:ext cx="362" cy="399"/>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z="2400">
                  <a:latin typeface="Times New Roman" panose="02020603050405020304" pitchFamily="18" charset="0"/>
                </a:endParaRPr>
              </a:p>
            </p:txBody>
          </p:sp>
          <p:sp>
            <p:nvSpPr>
              <p:cNvPr id="30734" name="Rectangle 14"/>
              <p:cNvSpPr>
                <a:spLocks noChangeArrowheads="1"/>
              </p:cNvSpPr>
              <p:nvPr userDrawn="1"/>
            </p:nvSpPr>
            <p:spPr bwMode="auto">
              <a:xfrm>
                <a:off x="361" y="1857"/>
                <a:ext cx="363" cy="406"/>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z="2400">
                  <a:latin typeface="Times New Roman" panose="02020603050405020304" pitchFamily="18" charset="0"/>
                </a:endParaRPr>
              </a:p>
            </p:txBody>
          </p:sp>
          <p:sp>
            <p:nvSpPr>
              <p:cNvPr id="30735" name="Rectangle 15"/>
              <p:cNvSpPr>
                <a:spLocks noChangeArrowheads="1"/>
              </p:cNvSpPr>
              <p:nvPr userDrawn="1"/>
            </p:nvSpPr>
            <p:spPr bwMode="auto">
              <a:xfrm>
                <a:off x="719" y="1857"/>
                <a:ext cx="368" cy="406"/>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z="2400">
                  <a:latin typeface="Times New Roman" panose="02020603050405020304" pitchFamily="18" charset="0"/>
                </a:endParaRPr>
              </a:p>
            </p:txBody>
          </p:sp>
        </p:grpSp>
      </p:grpSp>
      <p:sp>
        <p:nvSpPr>
          <p:cNvPr id="30736" name="Rectangle 16"/>
          <p:cNvSpPr>
            <a:spLocks noGrp="1" noChangeArrowheads="1"/>
          </p:cNvSpPr>
          <p:nvPr>
            <p:ph type="dt" sz="half" idx="2"/>
          </p:nvPr>
        </p:nvSpPr>
        <p:spPr>
          <a:xfrm>
            <a:off x="457200" y="6248400"/>
            <a:ext cx="2133600" cy="457200"/>
          </a:xfrm>
        </p:spPr>
        <p:txBody>
          <a:bodyPr/>
          <a:lstStyle>
            <a:lvl1pPr>
              <a:defRPr/>
            </a:lvl1pPr>
          </a:lstStyle>
          <a:p>
            <a:endParaRPr lang="el-GR" altLang="el-GR"/>
          </a:p>
        </p:txBody>
      </p:sp>
      <p:sp>
        <p:nvSpPr>
          <p:cNvPr id="30737" name="Rectangle 17"/>
          <p:cNvSpPr>
            <a:spLocks noGrp="1" noChangeArrowheads="1"/>
          </p:cNvSpPr>
          <p:nvPr>
            <p:ph type="ftr" sz="quarter" idx="3"/>
          </p:nvPr>
        </p:nvSpPr>
        <p:spPr/>
        <p:txBody>
          <a:bodyPr/>
          <a:lstStyle>
            <a:lvl1pPr>
              <a:defRPr/>
            </a:lvl1pPr>
          </a:lstStyle>
          <a:p>
            <a:endParaRPr lang="el-GR" altLang="el-GR"/>
          </a:p>
        </p:txBody>
      </p:sp>
      <p:sp>
        <p:nvSpPr>
          <p:cNvPr id="30738" name="Rectangle 18"/>
          <p:cNvSpPr>
            <a:spLocks noGrp="1" noChangeArrowheads="1"/>
          </p:cNvSpPr>
          <p:nvPr>
            <p:ph type="sldNum" sz="quarter" idx="4"/>
          </p:nvPr>
        </p:nvSpPr>
        <p:spPr/>
        <p:txBody>
          <a:bodyPr/>
          <a:lstStyle>
            <a:lvl1pPr>
              <a:defRPr/>
            </a:lvl1pPr>
          </a:lstStyle>
          <a:p>
            <a:fld id="{7F030820-D385-457E-B055-409D92F06EE8}" type="slidenum">
              <a:rPr lang="el-GR" altLang="el-GR"/>
              <a:pPr/>
              <a:t>‹#›</a:t>
            </a:fld>
            <a:endParaRPr lang="el-GR" altLang="el-GR"/>
          </a:p>
        </p:txBody>
      </p:sp>
      <p:sp>
        <p:nvSpPr>
          <p:cNvPr id="30739" name="Rectangle 19"/>
          <p:cNvSpPr>
            <a:spLocks noGrp="1" noChangeArrowheads="1"/>
          </p:cNvSpPr>
          <p:nvPr>
            <p:ph type="ctrTitle"/>
          </p:nvPr>
        </p:nvSpPr>
        <p:spPr>
          <a:xfrm>
            <a:off x="2971800" y="1828800"/>
            <a:ext cx="6019800" cy="2209800"/>
          </a:xfrm>
        </p:spPr>
        <p:txBody>
          <a:bodyPr/>
          <a:lstStyle>
            <a:lvl1pPr>
              <a:defRPr sz="5000">
                <a:solidFill>
                  <a:srgbClr val="FFFFFF"/>
                </a:solidFill>
              </a:defRPr>
            </a:lvl1pPr>
          </a:lstStyle>
          <a:p>
            <a:pPr lvl="0"/>
            <a:r>
              <a:rPr lang="el-GR" altLang="el-GR" noProof="0" smtClean="0"/>
              <a:t>Κάντε κλικ για επεξεργασία του τίτλου</a:t>
            </a:r>
          </a:p>
        </p:txBody>
      </p:sp>
      <p:sp>
        <p:nvSpPr>
          <p:cNvPr id="30740" name="Rectangle 20"/>
          <p:cNvSpPr>
            <a:spLocks noGrp="1" noChangeArrowheads="1"/>
          </p:cNvSpPr>
          <p:nvPr>
            <p:ph type="subTitle" idx="1"/>
          </p:nvPr>
        </p:nvSpPr>
        <p:spPr>
          <a:xfrm>
            <a:off x="2971800" y="4267200"/>
            <a:ext cx="6019800" cy="1752600"/>
          </a:xfrm>
        </p:spPr>
        <p:txBody>
          <a:bodyPr/>
          <a:lstStyle>
            <a:lvl1pPr marL="0" indent="0">
              <a:buFont typeface="Wingdings" panose="05000000000000000000" pitchFamily="2" charset="2"/>
              <a:buNone/>
              <a:defRPr sz="3400"/>
            </a:lvl1pPr>
          </a:lstStyle>
          <a:p>
            <a:pPr lvl="0"/>
            <a:r>
              <a:rPr lang="el-GR" altLang="el-GR" noProof="0" smtClean="0"/>
              <a:t>Κάντε κλικ για να επεξεργαστείτε τον υπότιτλο του υποδείγματος</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υποσέλιδου 3"/>
          <p:cNvSpPr>
            <a:spLocks noGrp="1"/>
          </p:cNvSpPr>
          <p:nvPr>
            <p:ph type="ftr" sz="quarter" idx="10"/>
          </p:nvPr>
        </p:nvSpPr>
        <p:spPr/>
        <p:txBody>
          <a:bodyPr/>
          <a:lstStyle>
            <a:lvl1pPr>
              <a:defRPr/>
            </a:lvl1pPr>
          </a:lstStyle>
          <a:p>
            <a:endParaRPr lang="el-GR" altLang="el-GR"/>
          </a:p>
        </p:txBody>
      </p:sp>
      <p:sp>
        <p:nvSpPr>
          <p:cNvPr id="5" name="Θέση αριθμού διαφάνειας 4"/>
          <p:cNvSpPr>
            <a:spLocks noGrp="1"/>
          </p:cNvSpPr>
          <p:nvPr>
            <p:ph type="sldNum" sz="quarter" idx="11"/>
          </p:nvPr>
        </p:nvSpPr>
        <p:spPr/>
        <p:txBody>
          <a:bodyPr/>
          <a:lstStyle>
            <a:lvl1pPr>
              <a:defRPr/>
            </a:lvl1pPr>
          </a:lstStyle>
          <a:p>
            <a:fld id="{58303ECF-174A-4399-AFF9-D698890252EB}" type="slidenum">
              <a:rPr lang="el-GR" altLang="el-GR"/>
              <a:pPr/>
              <a:t>‹#›</a:t>
            </a:fld>
            <a:endParaRPr lang="el-GR" altLang="el-GR"/>
          </a:p>
        </p:txBody>
      </p:sp>
      <p:sp>
        <p:nvSpPr>
          <p:cNvPr id="6" name="Θέση ημερομηνίας 5"/>
          <p:cNvSpPr>
            <a:spLocks noGrp="1"/>
          </p:cNvSpPr>
          <p:nvPr>
            <p:ph type="dt" sz="half" idx="12"/>
          </p:nvPr>
        </p:nvSpPr>
        <p:spPr/>
        <p:txBody>
          <a:bodyPr/>
          <a:lstStyle>
            <a:lvl1pPr>
              <a:defRPr/>
            </a:lvl1pPr>
          </a:lstStyle>
          <a:p>
            <a:endParaRPr lang="el-GR" altLang="el-GR"/>
          </a:p>
        </p:txBody>
      </p:sp>
    </p:spTree>
    <p:extLst>
      <p:ext uri="{BB962C8B-B14F-4D97-AF65-F5344CB8AC3E}">
        <p14:creationId xmlns:p14="http://schemas.microsoft.com/office/powerpoint/2010/main" val="42906235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457200"/>
            <a:ext cx="2057400" cy="5410200"/>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457200"/>
            <a:ext cx="6019800" cy="5410200"/>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υποσέλιδου 3"/>
          <p:cNvSpPr>
            <a:spLocks noGrp="1"/>
          </p:cNvSpPr>
          <p:nvPr>
            <p:ph type="ftr" sz="quarter" idx="10"/>
          </p:nvPr>
        </p:nvSpPr>
        <p:spPr/>
        <p:txBody>
          <a:bodyPr/>
          <a:lstStyle>
            <a:lvl1pPr>
              <a:defRPr/>
            </a:lvl1pPr>
          </a:lstStyle>
          <a:p>
            <a:endParaRPr lang="el-GR" altLang="el-GR"/>
          </a:p>
        </p:txBody>
      </p:sp>
      <p:sp>
        <p:nvSpPr>
          <p:cNvPr id="5" name="Θέση αριθμού διαφάνειας 4"/>
          <p:cNvSpPr>
            <a:spLocks noGrp="1"/>
          </p:cNvSpPr>
          <p:nvPr>
            <p:ph type="sldNum" sz="quarter" idx="11"/>
          </p:nvPr>
        </p:nvSpPr>
        <p:spPr/>
        <p:txBody>
          <a:bodyPr/>
          <a:lstStyle>
            <a:lvl1pPr>
              <a:defRPr/>
            </a:lvl1pPr>
          </a:lstStyle>
          <a:p>
            <a:fld id="{5B9500FE-2DF9-4A4E-88E7-810E9110241F}" type="slidenum">
              <a:rPr lang="el-GR" altLang="el-GR"/>
              <a:pPr/>
              <a:t>‹#›</a:t>
            </a:fld>
            <a:endParaRPr lang="el-GR" altLang="el-GR"/>
          </a:p>
        </p:txBody>
      </p:sp>
      <p:sp>
        <p:nvSpPr>
          <p:cNvPr id="6" name="Θέση ημερομηνίας 5"/>
          <p:cNvSpPr>
            <a:spLocks noGrp="1"/>
          </p:cNvSpPr>
          <p:nvPr>
            <p:ph type="dt" sz="half" idx="12"/>
          </p:nvPr>
        </p:nvSpPr>
        <p:spPr/>
        <p:txBody>
          <a:bodyPr/>
          <a:lstStyle>
            <a:lvl1pPr>
              <a:defRPr/>
            </a:lvl1pPr>
          </a:lstStyle>
          <a:p>
            <a:endParaRPr lang="el-GR" altLang="el-GR"/>
          </a:p>
        </p:txBody>
      </p:sp>
    </p:spTree>
    <p:extLst>
      <p:ext uri="{BB962C8B-B14F-4D97-AF65-F5344CB8AC3E}">
        <p14:creationId xmlns:p14="http://schemas.microsoft.com/office/powerpoint/2010/main" val="4178879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υποσέλιδου 3"/>
          <p:cNvSpPr>
            <a:spLocks noGrp="1"/>
          </p:cNvSpPr>
          <p:nvPr>
            <p:ph type="ftr" sz="quarter" idx="10"/>
          </p:nvPr>
        </p:nvSpPr>
        <p:spPr/>
        <p:txBody>
          <a:bodyPr/>
          <a:lstStyle>
            <a:lvl1pPr>
              <a:defRPr/>
            </a:lvl1pPr>
          </a:lstStyle>
          <a:p>
            <a:endParaRPr lang="el-GR" altLang="el-GR"/>
          </a:p>
        </p:txBody>
      </p:sp>
      <p:sp>
        <p:nvSpPr>
          <p:cNvPr id="5" name="Θέση αριθμού διαφάνειας 4"/>
          <p:cNvSpPr>
            <a:spLocks noGrp="1"/>
          </p:cNvSpPr>
          <p:nvPr>
            <p:ph type="sldNum" sz="quarter" idx="11"/>
          </p:nvPr>
        </p:nvSpPr>
        <p:spPr/>
        <p:txBody>
          <a:bodyPr/>
          <a:lstStyle>
            <a:lvl1pPr>
              <a:defRPr/>
            </a:lvl1pPr>
          </a:lstStyle>
          <a:p>
            <a:fld id="{FE98E538-B728-491F-B760-1FA2CA46767F}" type="slidenum">
              <a:rPr lang="el-GR" altLang="el-GR"/>
              <a:pPr/>
              <a:t>‹#›</a:t>
            </a:fld>
            <a:endParaRPr lang="el-GR" altLang="el-GR"/>
          </a:p>
        </p:txBody>
      </p:sp>
      <p:sp>
        <p:nvSpPr>
          <p:cNvPr id="6" name="Θέση ημερομηνίας 5"/>
          <p:cNvSpPr>
            <a:spLocks noGrp="1"/>
          </p:cNvSpPr>
          <p:nvPr>
            <p:ph type="dt" sz="half" idx="12"/>
          </p:nvPr>
        </p:nvSpPr>
        <p:spPr/>
        <p:txBody>
          <a:bodyPr/>
          <a:lstStyle>
            <a:lvl1pPr>
              <a:defRPr/>
            </a:lvl1pPr>
          </a:lstStyle>
          <a:p>
            <a:endParaRPr lang="el-GR" altLang="el-GR"/>
          </a:p>
        </p:txBody>
      </p:sp>
    </p:spTree>
    <p:extLst>
      <p:ext uri="{BB962C8B-B14F-4D97-AF65-F5344CB8AC3E}">
        <p14:creationId xmlns:p14="http://schemas.microsoft.com/office/powerpoint/2010/main" val="6342973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623888" y="1709738"/>
            <a:ext cx="78867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l-GR" smtClean="0"/>
              <a:t>Στυλ υποδείγματος κειμένου</a:t>
            </a:r>
          </a:p>
        </p:txBody>
      </p:sp>
      <p:sp>
        <p:nvSpPr>
          <p:cNvPr id="4" name="Θέση υποσέλιδου 3"/>
          <p:cNvSpPr>
            <a:spLocks noGrp="1"/>
          </p:cNvSpPr>
          <p:nvPr>
            <p:ph type="ftr" sz="quarter" idx="10"/>
          </p:nvPr>
        </p:nvSpPr>
        <p:spPr/>
        <p:txBody>
          <a:bodyPr/>
          <a:lstStyle>
            <a:lvl1pPr>
              <a:defRPr/>
            </a:lvl1pPr>
          </a:lstStyle>
          <a:p>
            <a:endParaRPr lang="el-GR" altLang="el-GR"/>
          </a:p>
        </p:txBody>
      </p:sp>
      <p:sp>
        <p:nvSpPr>
          <p:cNvPr id="5" name="Θέση αριθμού διαφάνειας 4"/>
          <p:cNvSpPr>
            <a:spLocks noGrp="1"/>
          </p:cNvSpPr>
          <p:nvPr>
            <p:ph type="sldNum" sz="quarter" idx="11"/>
          </p:nvPr>
        </p:nvSpPr>
        <p:spPr/>
        <p:txBody>
          <a:bodyPr/>
          <a:lstStyle>
            <a:lvl1pPr>
              <a:defRPr/>
            </a:lvl1pPr>
          </a:lstStyle>
          <a:p>
            <a:fld id="{7D33CE4D-4DE1-40EE-994E-4BE80C644764}" type="slidenum">
              <a:rPr lang="el-GR" altLang="el-GR"/>
              <a:pPr/>
              <a:t>‹#›</a:t>
            </a:fld>
            <a:endParaRPr lang="el-GR" altLang="el-GR"/>
          </a:p>
        </p:txBody>
      </p:sp>
      <p:sp>
        <p:nvSpPr>
          <p:cNvPr id="6" name="Θέση ημερομηνίας 5"/>
          <p:cNvSpPr>
            <a:spLocks noGrp="1"/>
          </p:cNvSpPr>
          <p:nvPr>
            <p:ph type="dt" sz="half" idx="12"/>
          </p:nvPr>
        </p:nvSpPr>
        <p:spPr/>
        <p:txBody>
          <a:bodyPr/>
          <a:lstStyle>
            <a:lvl1pPr>
              <a:defRPr/>
            </a:lvl1pPr>
          </a:lstStyle>
          <a:p>
            <a:endParaRPr lang="el-GR" altLang="el-GR"/>
          </a:p>
        </p:txBody>
      </p:sp>
    </p:spTree>
    <p:extLst>
      <p:ext uri="{BB962C8B-B14F-4D97-AF65-F5344CB8AC3E}">
        <p14:creationId xmlns:p14="http://schemas.microsoft.com/office/powerpoint/2010/main" val="24765876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981200"/>
            <a:ext cx="4038600" cy="3886200"/>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981200"/>
            <a:ext cx="4038600" cy="3886200"/>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υποσέλιδου 4"/>
          <p:cNvSpPr>
            <a:spLocks noGrp="1"/>
          </p:cNvSpPr>
          <p:nvPr>
            <p:ph type="ftr" sz="quarter" idx="10"/>
          </p:nvPr>
        </p:nvSpPr>
        <p:spPr/>
        <p:txBody>
          <a:bodyPr/>
          <a:lstStyle>
            <a:lvl1pPr>
              <a:defRPr/>
            </a:lvl1pPr>
          </a:lstStyle>
          <a:p>
            <a:endParaRPr lang="el-GR" altLang="el-GR"/>
          </a:p>
        </p:txBody>
      </p:sp>
      <p:sp>
        <p:nvSpPr>
          <p:cNvPr id="6" name="Θέση αριθμού διαφάνειας 5"/>
          <p:cNvSpPr>
            <a:spLocks noGrp="1"/>
          </p:cNvSpPr>
          <p:nvPr>
            <p:ph type="sldNum" sz="quarter" idx="11"/>
          </p:nvPr>
        </p:nvSpPr>
        <p:spPr/>
        <p:txBody>
          <a:bodyPr/>
          <a:lstStyle>
            <a:lvl1pPr>
              <a:defRPr/>
            </a:lvl1pPr>
          </a:lstStyle>
          <a:p>
            <a:fld id="{45C78459-D3B2-4D17-839F-275A5F7AC57C}" type="slidenum">
              <a:rPr lang="el-GR" altLang="el-GR"/>
              <a:pPr/>
              <a:t>‹#›</a:t>
            </a:fld>
            <a:endParaRPr lang="el-GR" altLang="el-GR"/>
          </a:p>
        </p:txBody>
      </p:sp>
      <p:sp>
        <p:nvSpPr>
          <p:cNvPr id="7" name="Θέση ημερομηνίας 6"/>
          <p:cNvSpPr>
            <a:spLocks noGrp="1"/>
          </p:cNvSpPr>
          <p:nvPr>
            <p:ph type="dt" sz="half" idx="12"/>
          </p:nvPr>
        </p:nvSpPr>
        <p:spPr/>
        <p:txBody>
          <a:bodyPr/>
          <a:lstStyle>
            <a:lvl1pPr>
              <a:defRPr/>
            </a:lvl1pPr>
          </a:lstStyle>
          <a:p>
            <a:endParaRPr lang="el-GR" altLang="el-GR"/>
          </a:p>
        </p:txBody>
      </p:sp>
    </p:spTree>
    <p:extLst>
      <p:ext uri="{BB962C8B-B14F-4D97-AF65-F5344CB8AC3E}">
        <p14:creationId xmlns:p14="http://schemas.microsoft.com/office/powerpoint/2010/main" val="15094003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630238" y="365125"/>
            <a:ext cx="78867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630238" y="2505075"/>
            <a:ext cx="3868737"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29150" y="2505075"/>
            <a:ext cx="3887788"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υποσέλιδου 6"/>
          <p:cNvSpPr>
            <a:spLocks noGrp="1"/>
          </p:cNvSpPr>
          <p:nvPr>
            <p:ph type="ftr" sz="quarter" idx="10"/>
          </p:nvPr>
        </p:nvSpPr>
        <p:spPr/>
        <p:txBody>
          <a:bodyPr/>
          <a:lstStyle>
            <a:lvl1pPr>
              <a:defRPr/>
            </a:lvl1pPr>
          </a:lstStyle>
          <a:p>
            <a:endParaRPr lang="el-GR" altLang="el-GR"/>
          </a:p>
        </p:txBody>
      </p:sp>
      <p:sp>
        <p:nvSpPr>
          <p:cNvPr id="8" name="Θέση αριθμού διαφάνειας 7"/>
          <p:cNvSpPr>
            <a:spLocks noGrp="1"/>
          </p:cNvSpPr>
          <p:nvPr>
            <p:ph type="sldNum" sz="quarter" idx="11"/>
          </p:nvPr>
        </p:nvSpPr>
        <p:spPr/>
        <p:txBody>
          <a:bodyPr/>
          <a:lstStyle>
            <a:lvl1pPr>
              <a:defRPr/>
            </a:lvl1pPr>
          </a:lstStyle>
          <a:p>
            <a:fld id="{E54E23D8-06D5-4C34-AFF5-DCDBE589AF22}" type="slidenum">
              <a:rPr lang="el-GR" altLang="el-GR"/>
              <a:pPr/>
              <a:t>‹#›</a:t>
            </a:fld>
            <a:endParaRPr lang="el-GR" altLang="el-GR"/>
          </a:p>
        </p:txBody>
      </p:sp>
      <p:sp>
        <p:nvSpPr>
          <p:cNvPr id="9" name="Θέση ημερομηνίας 8"/>
          <p:cNvSpPr>
            <a:spLocks noGrp="1"/>
          </p:cNvSpPr>
          <p:nvPr>
            <p:ph type="dt" sz="half" idx="12"/>
          </p:nvPr>
        </p:nvSpPr>
        <p:spPr/>
        <p:txBody>
          <a:bodyPr/>
          <a:lstStyle>
            <a:lvl1pPr>
              <a:defRPr/>
            </a:lvl1pPr>
          </a:lstStyle>
          <a:p>
            <a:endParaRPr lang="el-GR" altLang="el-GR"/>
          </a:p>
        </p:txBody>
      </p:sp>
    </p:spTree>
    <p:extLst>
      <p:ext uri="{BB962C8B-B14F-4D97-AF65-F5344CB8AC3E}">
        <p14:creationId xmlns:p14="http://schemas.microsoft.com/office/powerpoint/2010/main" val="25507478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υποσέλιδου 2"/>
          <p:cNvSpPr>
            <a:spLocks noGrp="1"/>
          </p:cNvSpPr>
          <p:nvPr>
            <p:ph type="ftr" sz="quarter" idx="10"/>
          </p:nvPr>
        </p:nvSpPr>
        <p:spPr/>
        <p:txBody>
          <a:bodyPr/>
          <a:lstStyle>
            <a:lvl1pPr>
              <a:defRPr/>
            </a:lvl1pPr>
          </a:lstStyle>
          <a:p>
            <a:endParaRPr lang="el-GR" altLang="el-GR"/>
          </a:p>
        </p:txBody>
      </p:sp>
      <p:sp>
        <p:nvSpPr>
          <p:cNvPr id="4" name="Θέση αριθμού διαφάνειας 3"/>
          <p:cNvSpPr>
            <a:spLocks noGrp="1"/>
          </p:cNvSpPr>
          <p:nvPr>
            <p:ph type="sldNum" sz="quarter" idx="11"/>
          </p:nvPr>
        </p:nvSpPr>
        <p:spPr/>
        <p:txBody>
          <a:bodyPr/>
          <a:lstStyle>
            <a:lvl1pPr>
              <a:defRPr/>
            </a:lvl1pPr>
          </a:lstStyle>
          <a:p>
            <a:fld id="{5AA7C449-486E-46D8-A486-92D789B1DABE}" type="slidenum">
              <a:rPr lang="el-GR" altLang="el-GR"/>
              <a:pPr/>
              <a:t>‹#›</a:t>
            </a:fld>
            <a:endParaRPr lang="el-GR" altLang="el-GR"/>
          </a:p>
        </p:txBody>
      </p:sp>
      <p:sp>
        <p:nvSpPr>
          <p:cNvPr id="5" name="Θέση ημερομηνίας 4"/>
          <p:cNvSpPr>
            <a:spLocks noGrp="1"/>
          </p:cNvSpPr>
          <p:nvPr>
            <p:ph type="dt" sz="half" idx="12"/>
          </p:nvPr>
        </p:nvSpPr>
        <p:spPr/>
        <p:txBody>
          <a:bodyPr/>
          <a:lstStyle>
            <a:lvl1pPr>
              <a:defRPr/>
            </a:lvl1pPr>
          </a:lstStyle>
          <a:p>
            <a:endParaRPr lang="el-GR" altLang="el-GR"/>
          </a:p>
        </p:txBody>
      </p:sp>
    </p:spTree>
    <p:extLst>
      <p:ext uri="{BB962C8B-B14F-4D97-AF65-F5344CB8AC3E}">
        <p14:creationId xmlns:p14="http://schemas.microsoft.com/office/powerpoint/2010/main" val="4598638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υποσέλιδου 1"/>
          <p:cNvSpPr>
            <a:spLocks noGrp="1"/>
          </p:cNvSpPr>
          <p:nvPr>
            <p:ph type="ftr" sz="quarter" idx="10"/>
          </p:nvPr>
        </p:nvSpPr>
        <p:spPr/>
        <p:txBody>
          <a:bodyPr/>
          <a:lstStyle>
            <a:lvl1pPr>
              <a:defRPr/>
            </a:lvl1pPr>
          </a:lstStyle>
          <a:p>
            <a:endParaRPr lang="el-GR" altLang="el-GR"/>
          </a:p>
        </p:txBody>
      </p:sp>
      <p:sp>
        <p:nvSpPr>
          <p:cNvPr id="3" name="Θέση αριθμού διαφάνειας 2"/>
          <p:cNvSpPr>
            <a:spLocks noGrp="1"/>
          </p:cNvSpPr>
          <p:nvPr>
            <p:ph type="sldNum" sz="quarter" idx="11"/>
          </p:nvPr>
        </p:nvSpPr>
        <p:spPr/>
        <p:txBody>
          <a:bodyPr/>
          <a:lstStyle>
            <a:lvl1pPr>
              <a:defRPr/>
            </a:lvl1pPr>
          </a:lstStyle>
          <a:p>
            <a:fld id="{CB0E8A63-3401-48D7-8F16-27095B1A3112}" type="slidenum">
              <a:rPr lang="el-GR" altLang="el-GR"/>
              <a:pPr/>
              <a:t>‹#›</a:t>
            </a:fld>
            <a:endParaRPr lang="el-GR" altLang="el-GR"/>
          </a:p>
        </p:txBody>
      </p:sp>
      <p:sp>
        <p:nvSpPr>
          <p:cNvPr id="4" name="Θέση ημερομηνίας 3"/>
          <p:cNvSpPr>
            <a:spLocks noGrp="1"/>
          </p:cNvSpPr>
          <p:nvPr>
            <p:ph type="dt" sz="half" idx="12"/>
          </p:nvPr>
        </p:nvSpPr>
        <p:spPr/>
        <p:txBody>
          <a:bodyPr/>
          <a:lstStyle>
            <a:lvl1pPr>
              <a:defRPr/>
            </a:lvl1pPr>
          </a:lstStyle>
          <a:p>
            <a:endParaRPr lang="el-GR" altLang="el-GR"/>
          </a:p>
        </p:txBody>
      </p:sp>
    </p:spTree>
    <p:extLst>
      <p:ext uri="{BB962C8B-B14F-4D97-AF65-F5344CB8AC3E}">
        <p14:creationId xmlns:p14="http://schemas.microsoft.com/office/powerpoint/2010/main" val="32344916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30238" y="457200"/>
            <a:ext cx="2949575"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υποσέλιδου 4"/>
          <p:cNvSpPr>
            <a:spLocks noGrp="1"/>
          </p:cNvSpPr>
          <p:nvPr>
            <p:ph type="ftr" sz="quarter" idx="10"/>
          </p:nvPr>
        </p:nvSpPr>
        <p:spPr/>
        <p:txBody>
          <a:bodyPr/>
          <a:lstStyle>
            <a:lvl1pPr>
              <a:defRPr/>
            </a:lvl1pPr>
          </a:lstStyle>
          <a:p>
            <a:endParaRPr lang="el-GR" altLang="el-GR"/>
          </a:p>
        </p:txBody>
      </p:sp>
      <p:sp>
        <p:nvSpPr>
          <p:cNvPr id="6" name="Θέση αριθμού διαφάνειας 5"/>
          <p:cNvSpPr>
            <a:spLocks noGrp="1"/>
          </p:cNvSpPr>
          <p:nvPr>
            <p:ph type="sldNum" sz="quarter" idx="11"/>
          </p:nvPr>
        </p:nvSpPr>
        <p:spPr/>
        <p:txBody>
          <a:bodyPr/>
          <a:lstStyle>
            <a:lvl1pPr>
              <a:defRPr/>
            </a:lvl1pPr>
          </a:lstStyle>
          <a:p>
            <a:fld id="{8C523533-5964-490A-B3A2-C57C01BB9CA2}" type="slidenum">
              <a:rPr lang="el-GR" altLang="el-GR"/>
              <a:pPr/>
              <a:t>‹#›</a:t>
            </a:fld>
            <a:endParaRPr lang="el-GR" altLang="el-GR"/>
          </a:p>
        </p:txBody>
      </p:sp>
      <p:sp>
        <p:nvSpPr>
          <p:cNvPr id="7" name="Θέση ημερομηνίας 6"/>
          <p:cNvSpPr>
            <a:spLocks noGrp="1"/>
          </p:cNvSpPr>
          <p:nvPr>
            <p:ph type="dt" sz="half" idx="12"/>
          </p:nvPr>
        </p:nvSpPr>
        <p:spPr/>
        <p:txBody>
          <a:bodyPr/>
          <a:lstStyle>
            <a:lvl1pPr>
              <a:defRPr/>
            </a:lvl1pPr>
          </a:lstStyle>
          <a:p>
            <a:endParaRPr lang="el-GR" altLang="el-GR"/>
          </a:p>
        </p:txBody>
      </p:sp>
    </p:spTree>
    <p:extLst>
      <p:ext uri="{BB962C8B-B14F-4D97-AF65-F5344CB8AC3E}">
        <p14:creationId xmlns:p14="http://schemas.microsoft.com/office/powerpoint/2010/main" val="20165369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30238" y="457200"/>
            <a:ext cx="2949575"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υποσέλιδου 4"/>
          <p:cNvSpPr>
            <a:spLocks noGrp="1"/>
          </p:cNvSpPr>
          <p:nvPr>
            <p:ph type="ftr" sz="quarter" idx="10"/>
          </p:nvPr>
        </p:nvSpPr>
        <p:spPr/>
        <p:txBody>
          <a:bodyPr/>
          <a:lstStyle>
            <a:lvl1pPr>
              <a:defRPr/>
            </a:lvl1pPr>
          </a:lstStyle>
          <a:p>
            <a:endParaRPr lang="el-GR" altLang="el-GR"/>
          </a:p>
        </p:txBody>
      </p:sp>
      <p:sp>
        <p:nvSpPr>
          <p:cNvPr id="6" name="Θέση αριθμού διαφάνειας 5"/>
          <p:cNvSpPr>
            <a:spLocks noGrp="1"/>
          </p:cNvSpPr>
          <p:nvPr>
            <p:ph type="sldNum" sz="quarter" idx="11"/>
          </p:nvPr>
        </p:nvSpPr>
        <p:spPr/>
        <p:txBody>
          <a:bodyPr/>
          <a:lstStyle>
            <a:lvl1pPr>
              <a:defRPr/>
            </a:lvl1pPr>
          </a:lstStyle>
          <a:p>
            <a:fld id="{30C95BA1-F4F0-4273-9E8C-588E466745BF}" type="slidenum">
              <a:rPr lang="el-GR" altLang="el-GR"/>
              <a:pPr/>
              <a:t>‹#›</a:t>
            </a:fld>
            <a:endParaRPr lang="el-GR" altLang="el-GR"/>
          </a:p>
        </p:txBody>
      </p:sp>
      <p:sp>
        <p:nvSpPr>
          <p:cNvPr id="7" name="Θέση ημερομηνίας 6"/>
          <p:cNvSpPr>
            <a:spLocks noGrp="1"/>
          </p:cNvSpPr>
          <p:nvPr>
            <p:ph type="dt" sz="half" idx="12"/>
          </p:nvPr>
        </p:nvSpPr>
        <p:spPr/>
        <p:txBody>
          <a:bodyPr/>
          <a:lstStyle>
            <a:lvl1pPr>
              <a:defRPr/>
            </a:lvl1pPr>
          </a:lstStyle>
          <a:p>
            <a:endParaRPr lang="el-GR" altLang="el-GR"/>
          </a:p>
        </p:txBody>
      </p:sp>
    </p:spTree>
    <p:extLst>
      <p:ext uri="{BB962C8B-B14F-4D97-AF65-F5344CB8AC3E}">
        <p14:creationId xmlns:p14="http://schemas.microsoft.com/office/powerpoint/2010/main" val="29313177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200"/>
            </a:lvl1pPr>
          </a:lstStyle>
          <a:p>
            <a:endParaRPr lang="el-GR" altLang="el-GR"/>
          </a:p>
        </p:txBody>
      </p:sp>
      <p:sp>
        <p:nvSpPr>
          <p:cNvPr id="29699" name="Rectangle 3"/>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Black" panose="020B0A04020102020204" pitchFamily="34" charset="0"/>
              </a:defRPr>
            </a:lvl1pPr>
          </a:lstStyle>
          <a:p>
            <a:fld id="{C527759A-BBF9-4538-90AF-30E3EF225EB3}" type="slidenum">
              <a:rPr lang="el-GR" altLang="el-GR"/>
              <a:pPr/>
              <a:t>‹#›</a:t>
            </a:fld>
            <a:endParaRPr lang="el-GR" altLang="el-GR"/>
          </a:p>
        </p:txBody>
      </p:sp>
      <p:grpSp>
        <p:nvGrpSpPr>
          <p:cNvPr id="29700" name="Group 4"/>
          <p:cNvGrpSpPr>
            <a:grpSpLocks/>
          </p:cNvGrpSpPr>
          <p:nvPr/>
        </p:nvGrpSpPr>
        <p:grpSpPr bwMode="auto">
          <a:xfrm>
            <a:off x="0" y="0"/>
            <a:ext cx="9144000" cy="546100"/>
            <a:chOff x="0" y="0"/>
            <a:chExt cx="5760" cy="344"/>
          </a:xfrm>
        </p:grpSpPr>
        <p:sp>
          <p:nvSpPr>
            <p:cNvPr id="29701"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l-GR" altLang="el-GR" sz="2400">
                <a:latin typeface="Times New Roman" panose="02020603050405020304" pitchFamily="18" charset="0"/>
              </a:endParaRPr>
            </a:p>
          </p:txBody>
        </p:sp>
        <p:sp>
          <p:nvSpPr>
            <p:cNvPr id="29702"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z="2400">
                <a:latin typeface="Times New Roman" panose="02020603050405020304" pitchFamily="18" charset="0"/>
              </a:endParaRPr>
            </a:p>
          </p:txBody>
        </p:sp>
        <p:sp>
          <p:nvSpPr>
            <p:cNvPr id="29703" name="Rectangle 7"/>
            <p:cNvSpPr>
              <a:spLocks noChangeArrowheads="1"/>
            </p:cNvSpPr>
            <p:nvPr/>
          </p:nvSpPr>
          <p:spPr bwMode="auto">
            <a:xfrm>
              <a:off x="258" y="85"/>
              <a:ext cx="87" cy="89"/>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a:solidFill>
                  <a:schemeClr val="hlink"/>
                </a:solidFill>
              </a:endParaRPr>
            </a:p>
          </p:txBody>
        </p:sp>
        <p:sp>
          <p:nvSpPr>
            <p:cNvPr id="29704" name="Rectangle 8"/>
            <p:cNvSpPr>
              <a:spLocks noChangeArrowheads="1"/>
            </p:cNvSpPr>
            <p:nvPr/>
          </p:nvSpPr>
          <p:spPr bwMode="auto">
            <a:xfrm>
              <a:off x="345" y="0"/>
              <a:ext cx="88" cy="87"/>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a:solidFill>
                  <a:schemeClr val="hlink"/>
                </a:solidFill>
              </a:endParaRPr>
            </a:p>
          </p:txBody>
        </p:sp>
        <p:sp>
          <p:nvSpPr>
            <p:cNvPr id="29705" name="Rectangle 9"/>
            <p:cNvSpPr>
              <a:spLocks noChangeArrowheads="1"/>
            </p:cNvSpPr>
            <p:nvPr/>
          </p:nvSpPr>
          <p:spPr bwMode="auto">
            <a:xfrm>
              <a:off x="345" y="85"/>
              <a:ext cx="88" cy="89"/>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a:solidFill>
                  <a:schemeClr val="accent2"/>
                </a:solidFill>
              </a:endParaRPr>
            </a:p>
          </p:txBody>
        </p:sp>
        <p:sp>
          <p:nvSpPr>
            <p:cNvPr id="29706" name="Rectangle 10"/>
            <p:cNvSpPr>
              <a:spLocks noChangeArrowheads="1"/>
            </p:cNvSpPr>
            <p:nvPr/>
          </p:nvSpPr>
          <p:spPr bwMode="auto">
            <a:xfrm>
              <a:off x="173" y="173"/>
              <a:ext cx="86" cy="87"/>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a:solidFill>
                  <a:schemeClr val="hlink"/>
                </a:solidFill>
              </a:endParaRPr>
            </a:p>
          </p:txBody>
        </p:sp>
        <p:sp>
          <p:nvSpPr>
            <p:cNvPr id="29707" name="Rectangle 11"/>
            <p:cNvSpPr>
              <a:spLocks noChangeArrowheads="1"/>
            </p:cNvSpPr>
            <p:nvPr/>
          </p:nvSpPr>
          <p:spPr bwMode="auto">
            <a:xfrm>
              <a:off x="83" y="86"/>
              <a:ext cx="89" cy="87"/>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z="2400">
                <a:latin typeface="Times New Roman" panose="02020603050405020304" pitchFamily="18" charset="0"/>
              </a:endParaRPr>
            </a:p>
          </p:txBody>
        </p:sp>
        <p:sp>
          <p:nvSpPr>
            <p:cNvPr id="29708" name="Rectangle 12"/>
            <p:cNvSpPr>
              <a:spLocks noChangeArrowheads="1"/>
            </p:cNvSpPr>
            <p:nvPr/>
          </p:nvSpPr>
          <p:spPr bwMode="auto">
            <a:xfrm>
              <a:off x="258" y="171"/>
              <a:ext cx="87" cy="87"/>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a:solidFill>
                  <a:schemeClr val="accent2"/>
                </a:solidFill>
              </a:endParaRPr>
            </a:p>
          </p:txBody>
        </p:sp>
        <p:sp>
          <p:nvSpPr>
            <p:cNvPr id="29709" name="Rectangle 13"/>
            <p:cNvSpPr>
              <a:spLocks noChangeArrowheads="1"/>
            </p:cNvSpPr>
            <p:nvPr/>
          </p:nvSpPr>
          <p:spPr bwMode="auto">
            <a:xfrm>
              <a:off x="173" y="258"/>
              <a:ext cx="86" cy="86"/>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a:solidFill>
                  <a:schemeClr val="accent2"/>
                </a:solidFill>
              </a:endParaRPr>
            </a:p>
          </p:txBody>
        </p:sp>
      </p:grpSp>
      <p:sp>
        <p:nvSpPr>
          <p:cNvPr id="29710" name="Rectangle 14"/>
          <p:cNvSpPr>
            <a:spLocks noGrp="1" noChangeArrowheads="1"/>
          </p:cNvSpPr>
          <p:nvPr>
            <p:ph type="title"/>
          </p:nvPr>
        </p:nvSpPr>
        <p:spPr bwMode="auto">
          <a:xfrm>
            <a:off x="457200" y="457200"/>
            <a:ext cx="82296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l-GR" altLang="el-GR" smtClean="0"/>
              <a:t>Κάντε κλικ για επεξεργασία του τίτλου</a:t>
            </a:r>
          </a:p>
        </p:txBody>
      </p:sp>
      <p:sp>
        <p:nvSpPr>
          <p:cNvPr id="29711" name="Rectangle 15"/>
          <p:cNvSpPr>
            <a:spLocks noGrp="1" noChangeArrowheads="1"/>
          </p:cNvSpPr>
          <p:nvPr>
            <p:ph type="body" idx="1"/>
          </p:nvPr>
        </p:nvSpPr>
        <p:spPr bwMode="auto">
          <a:xfrm>
            <a:off x="457200" y="1981200"/>
            <a:ext cx="8229600" cy="388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l-GR" altLang="el-GR" smtClean="0"/>
              <a:t>Κάντε κλικ για να επεξεργαστείτε τα στυλ κειμένου του υποδείγματος</a:t>
            </a:r>
          </a:p>
          <a:p>
            <a:pPr lvl="1"/>
            <a:r>
              <a:rPr lang="el-GR" altLang="el-GR" smtClean="0"/>
              <a:t>Δεύτερου επιπέδου</a:t>
            </a:r>
          </a:p>
          <a:p>
            <a:pPr lvl="2"/>
            <a:r>
              <a:rPr lang="el-GR" altLang="el-GR" smtClean="0"/>
              <a:t>Τρίτου επιπέδου</a:t>
            </a:r>
          </a:p>
          <a:p>
            <a:pPr lvl="3"/>
            <a:r>
              <a:rPr lang="el-GR" altLang="el-GR" smtClean="0"/>
              <a:t>Τέταρτου επιπέδου</a:t>
            </a:r>
          </a:p>
          <a:p>
            <a:pPr lvl="4"/>
            <a:r>
              <a:rPr lang="el-GR" altLang="el-GR" smtClean="0"/>
              <a:t>Πέμπτου επιπέδου</a:t>
            </a:r>
          </a:p>
        </p:txBody>
      </p:sp>
      <p:sp>
        <p:nvSpPr>
          <p:cNvPr id="29712" name="Rectangle 16"/>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l-GR" altLang="el-G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rtl="0" fontAlgn="base">
        <a:spcBef>
          <a:spcPct val="0"/>
        </a:spcBef>
        <a:spcAft>
          <a:spcPct val="0"/>
        </a:spcAft>
        <a:defRPr sz="4400" kern="1200">
          <a:solidFill>
            <a:schemeClr val="tx1"/>
          </a:solidFill>
          <a:latin typeface="+mj-lt"/>
          <a:ea typeface="+mj-ea"/>
          <a:cs typeface="+mj-cs"/>
        </a:defRPr>
      </a:lvl1pPr>
      <a:lvl2pPr algn="l" rtl="0" fontAlgn="base">
        <a:spcBef>
          <a:spcPct val="0"/>
        </a:spcBef>
        <a:spcAft>
          <a:spcPct val="0"/>
        </a:spcAft>
        <a:defRPr sz="4400">
          <a:solidFill>
            <a:schemeClr val="tx1"/>
          </a:solidFill>
          <a:latin typeface="Arial" panose="020B0604020202020204" pitchFamily="34" charset="0"/>
        </a:defRPr>
      </a:lvl2pPr>
      <a:lvl3pPr algn="l" rtl="0" fontAlgn="base">
        <a:spcBef>
          <a:spcPct val="0"/>
        </a:spcBef>
        <a:spcAft>
          <a:spcPct val="0"/>
        </a:spcAft>
        <a:defRPr sz="4400">
          <a:solidFill>
            <a:schemeClr val="tx1"/>
          </a:solidFill>
          <a:latin typeface="Arial" panose="020B0604020202020204" pitchFamily="34" charset="0"/>
        </a:defRPr>
      </a:lvl3pPr>
      <a:lvl4pPr algn="l" rtl="0" fontAlgn="base">
        <a:spcBef>
          <a:spcPct val="0"/>
        </a:spcBef>
        <a:spcAft>
          <a:spcPct val="0"/>
        </a:spcAft>
        <a:defRPr sz="4400">
          <a:solidFill>
            <a:schemeClr val="tx1"/>
          </a:solidFill>
          <a:latin typeface="Arial" panose="020B0604020202020204" pitchFamily="34" charset="0"/>
        </a:defRPr>
      </a:lvl4pPr>
      <a:lvl5pPr algn="l" rtl="0" fontAlgn="base">
        <a:spcBef>
          <a:spcPct val="0"/>
        </a:spcBef>
        <a:spcAft>
          <a:spcPct val="0"/>
        </a:spcAft>
        <a:defRPr sz="4400">
          <a:solidFill>
            <a:schemeClr val="tx1"/>
          </a:solidFill>
          <a:latin typeface="Arial" panose="020B0604020202020204" pitchFamily="34" charset="0"/>
        </a:defRPr>
      </a:lvl5pPr>
      <a:lvl6pPr marL="457200" algn="l" rtl="0" fontAlgn="base">
        <a:spcBef>
          <a:spcPct val="0"/>
        </a:spcBef>
        <a:spcAft>
          <a:spcPct val="0"/>
        </a:spcAft>
        <a:defRPr sz="4400">
          <a:solidFill>
            <a:schemeClr val="tx1"/>
          </a:solidFill>
          <a:latin typeface="Arial" panose="020B0604020202020204" pitchFamily="34" charset="0"/>
        </a:defRPr>
      </a:lvl6pPr>
      <a:lvl7pPr marL="914400" algn="l" rtl="0" fontAlgn="base">
        <a:spcBef>
          <a:spcPct val="0"/>
        </a:spcBef>
        <a:spcAft>
          <a:spcPct val="0"/>
        </a:spcAft>
        <a:defRPr sz="4400">
          <a:solidFill>
            <a:schemeClr val="tx1"/>
          </a:solidFill>
          <a:latin typeface="Arial" panose="020B0604020202020204" pitchFamily="34" charset="0"/>
        </a:defRPr>
      </a:lvl7pPr>
      <a:lvl8pPr marL="1371600" algn="l" rtl="0" fontAlgn="base">
        <a:spcBef>
          <a:spcPct val="0"/>
        </a:spcBef>
        <a:spcAft>
          <a:spcPct val="0"/>
        </a:spcAft>
        <a:defRPr sz="4400">
          <a:solidFill>
            <a:schemeClr val="tx1"/>
          </a:solidFill>
          <a:latin typeface="Arial" panose="020B0604020202020204" pitchFamily="34" charset="0"/>
        </a:defRPr>
      </a:lvl8pPr>
      <a:lvl9pPr marL="1828800" algn="l" rtl="0" fontAlgn="base">
        <a:spcBef>
          <a:spcPct val="0"/>
        </a:spcBef>
        <a:spcAft>
          <a:spcPct val="0"/>
        </a:spcAft>
        <a:defRPr sz="4400">
          <a:solidFill>
            <a:schemeClr val="tx1"/>
          </a:solidFill>
          <a:latin typeface="Arial" panose="020B0604020202020204" pitchFamily="34" charset="0"/>
        </a:defRPr>
      </a:lvl9pPr>
    </p:titleStyle>
    <p:bodyStyle>
      <a:lvl1pPr marL="342900" indent="-342900" algn="l" rtl="0" fontAlgn="base">
        <a:spcBef>
          <a:spcPct val="20000"/>
        </a:spcBef>
        <a:spcAft>
          <a:spcPct val="0"/>
        </a:spcAft>
        <a:buClr>
          <a:schemeClr val="bg2"/>
        </a:buClr>
        <a:buSzPct val="75000"/>
        <a:buFont typeface="Wingdings" panose="05000000000000000000" pitchFamily="2" charset="2"/>
        <a:buChar char="n"/>
        <a:defRPr sz="3200" kern="1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anose="05000000000000000000" pitchFamily="2" charset="2"/>
        <a:buChar char="¨"/>
        <a:defRPr sz="2800" kern="1200">
          <a:solidFill>
            <a:schemeClr val="tx1"/>
          </a:solidFill>
          <a:latin typeface="+mn-lt"/>
          <a:ea typeface="+mn-ea"/>
          <a:cs typeface="+mn-cs"/>
        </a:defRPr>
      </a:lvl2pPr>
      <a:lvl3pPr marL="1143000" indent="-228600" algn="l" rtl="0" fontAlgn="base">
        <a:spcBef>
          <a:spcPct val="20000"/>
        </a:spcBef>
        <a:spcAft>
          <a:spcPct val="0"/>
        </a:spcAft>
        <a:buClr>
          <a:schemeClr val="bg2"/>
        </a:buClr>
        <a:buSzPct val="65000"/>
        <a:buFont typeface="Wingdings" panose="05000000000000000000" pitchFamily="2" charset="2"/>
        <a:buChar char="n"/>
        <a:defRPr sz="2400" kern="1200">
          <a:solidFill>
            <a:schemeClr val="tx1"/>
          </a:solidFill>
          <a:latin typeface="+mn-lt"/>
          <a:ea typeface="+mn-ea"/>
          <a:cs typeface="+mn-cs"/>
        </a:defRPr>
      </a:lvl3pPr>
      <a:lvl4pPr marL="1600200" indent="-228600" algn="l" rtl="0" fontAlgn="base">
        <a:spcBef>
          <a:spcPct val="20000"/>
        </a:spcBef>
        <a:spcAft>
          <a:spcPct val="0"/>
        </a:spcAft>
        <a:buClr>
          <a:schemeClr val="accent2"/>
        </a:buClr>
        <a:buSzPct val="70000"/>
        <a:buFont typeface="Wingdings" panose="05000000000000000000" pitchFamily="2" charset="2"/>
        <a:buChar char="¨"/>
        <a:defRPr sz="2000" kern="1200">
          <a:solidFill>
            <a:schemeClr val="tx1"/>
          </a:solidFill>
          <a:latin typeface="+mn-lt"/>
          <a:ea typeface="+mn-ea"/>
          <a:cs typeface="+mn-cs"/>
        </a:defRPr>
      </a:lvl4pPr>
      <a:lvl5pPr marL="2057400" indent="-228600" algn="l" rtl="0" fontAlgn="base">
        <a:spcBef>
          <a:spcPct val="20000"/>
        </a:spcBef>
        <a:spcAft>
          <a:spcPct val="0"/>
        </a:spcAft>
        <a:buClr>
          <a:schemeClr val="bg2"/>
        </a:buClr>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1763688" y="1844824"/>
            <a:ext cx="7200800" cy="1440160"/>
          </a:xfrm>
        </p:spPr>
        <p:txBody>
          <a:bodyPr>
            <a:noAutofit/>
          </a:bodyPr>
          <a:lstStyle/>
          <a:p>
            <a:pPr algn="ctr"/>
            <a:r>
              <a:rPr lang="el-GR" sz="4400" b="1" dirty="0">
                <a:solidFill>
                  <a:schemeClr val="bg1"/>
                </a:solidFill>
              </a:rPr>
              <a:t>Το παιχνίδι στην εκπαιδευτική </a:t>
            </a:r>
            <a:r>
              <a:rPr lang="el-GR" sz="4400" b="1" dirty="0" smtClean="0">
                <a:solidFill>
                  <a:schemeClr val="bg1"/>
                </a:solidFill>
              </a:rPr>
              <a:t>διαδικασία</a:t>
            </a:r>
            <a:endParaRPr lang="el-GR" sz="5400" b="1" dirty="0">
              <a:solidFill>
                <a:schemeClr val="bg1"/>
              </a:solidFill>
            </a:endParaRPr>
          </a:p>
        </p:txBody>
      </p:sp>
      <p:sp>
        <p:nvSpPr>
          <p:cNvPr id="3" name="Υπότιτλος 2"/>
          <p:cNvSpPr>
            <a:spLocks noGrp="1"/>
          </p:cNvSpPr>
          <p:nvPr>
            <p:ph type="subTitle" idx="1"/>
          </p:nvPr>
        </p:nvSpPr>
        <p:spPr>
          <a:xfrm>
            <a:off x="497827" y="3717032"/>
            <a:ext cx="8322644" cy="2952328"/>
          </a:xfrm>
        </p:spPr>
        <p:txBody>
          <a:bodyPr>
            <a:noAutofit/>
          </a:bodyPr>
          <a:lstStyle/>
          <a:p>
            <a:pPr algn="ctr"/>
            <a:r>
              <a:rPr lang="el-GR" sz="2800" b="1" dirty="0" smtClean="0">
                <a:solidFill>
                  <a:schemeClr val="bg1"/>
                </a:solidFill>
                <a:latin typeface="+mj-lt"/>
                <a:ea typeface="+mj-ea"/>
                <a:cs typeface="+mj-cs"/>
              </a:rPr>
              <a:t>Ενότητα </a:t>
            </a:r>
            <a:r>
              <a:rPr lang="el-GR" sz="2800" b="1" dirty="0" smtClean="0">
                <a:solidFill>
                  <a:schemeClr val="bg1"/>
                </a:solidFill>
                <a:latin typeface="+mj-lt"/>
                <a:ea typeface="+mj-ea"/>
                <a:cs typeface="+mj-cs"/>
              </a:rPr>
              <a:t>9</a:t>
            </a:r>
            <a:r>
              <a:rPr lang="en-US" sz="2800" dirty="0" smtClean="0">
                <a:latin typeface="+mj-lt"/>
                <a:ea typeface="+mj-ea"/>
                <a:cs typeface="+mj-cs"/>
              </a:rPr>
              <a:t> </a:t>
            </a:r>
            <a:endParaRPr lang="el-GR" sz="2800" dirty="0" smtClean="0">
              <a:latin typeface="+mj-lt"/>
              <a:ea typeface="+mj-ea"/>
              <a:cs typeface="+mj-cs"/>
            </a:endParaRPr>
          </a:p>
          <a:p>
            <a:pPr algn="ctr"/>
            <a:r>
              <a:rPr lang="el-GR" sz="3600" b="1" dirty="0" smtClean="0">
                <a:solidFill>
                  <a:srgbClr val="0070C0"/>
                </a:solidFill>
                <a:latin typeface="+mj-lt"/>
                <a:ea typeface="+mj-ea"/>
                <a:cs typeface="+mj-cs"/>
              </a:rPr>
              <a:t>Ο ρόλος του ενήλικα στους χώρους παιχνιδιού </a:t>
            </a:r>
            <a:endParaRPr lang="en-US" sz="2800" dirty="0" smtClean="0"/>
          </a:p>
          <a:p>
            <a:pPr algn="ctr"/>
            <a:r>
              <a:rPr lang="el-GR" sz="2400" dirty="0" err="1" smtClean="0"/>
              <a:t>Καφένια</a:t>
            </a:r>
            <a:r>
              <a:rPr lang="el-GR" sz="2400" dirty="0" smtClean="0"/>
              <a:t> </a:t>
            </a:r>
            <a:r>
              <a:rPr lang="el-GR" sz="2400" dirty="0" err="1" smtClean="0"/>
              <a:t>Μπότσογλου</a:t>
            </a:r>
            <a:endParaRPr lang="el-GR" sz="2400" dirty="0" smtClean="0"/>
          </a:p>
          <a:p>
            <a:pPr algn="ctr"/>
            <a:r>
              <a:rPr lang="el-GR" sz="2400" dirty="0" smtClean="0"/>
              <a:t>Σχολή Ανθρωπιστικών και Κοινωνικών Επιστημών  Παιδαγωγικό Τμήμα Ειδικής Αγωγής</a:t>
            </a:r>
            <a:endParaRPr lang="en-US" sz="2400" dirty="0" smtClean="0"/>
          </a:p>
          <a:p>
            <a:pPr algn="ctr"/>
            <a:endParaRPr lang="el-GR" sz="2800" dirty="0" smtClean="0"/>
          </a:p>
        </p:txBody>
      </p:sp>
      <p:pic>
        <p:nvPicPr>
          <p:cNvPr id="9" name="Logo" descr="Λογότυπο ΠΘ"/>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59832" y="260648"/>
            <a:ext cx="3477085" cy="756084"/>
          </a:xfrm>
          <a:prstGeom prst="rect">
            <a:avLst/>
          </a:prstGeom>
        </p:spPr>
      </p:pic>
    </p:spTree>
    <p:extLst>
      <p:ext uri="{BB962C8B-B14F-4D97-AF65-F5344CB8AC3E}">
        <p14:creationId xmlns:p14="http://schemas.microsoft.com/office/powerpoint/2010/main" val="8293705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endParaRPr lang="el-GR" altLang="el-GR"/>
          </a:p>
        </p:txBody>
      </p:sp>
      <p:sp>
        <p:nvSpPr>
          <p:cNvPr id="9219" name="Rectangle 3"/>
          <p:cNvSpPr>
            <a:spLocks noGrp="1" noChangeArrowheads="1"/>
          </p:cNvSpPr>
          <p:nvPr>
            <p:ph type="body" idx="1"/>
          </p:nvPr>
        </p:nvSpPr>
        <p:spPr/>
        <p:txBody>
          <a:bodyPr/>
          <a:lstStyle/>
          <a:p>
            <a:r>
              <a:rPr lang="el-GR" altLang="el-GR"/>
              <a:t>Ο επιτυχημένος playleader είναι αυτός που έχει πίστη στις ικανότητες των παιδιών να φτιάχνουν και να δημιουργούν πράγματα με τον δικό τους ανεξάρτητο τρόπο και στην ικανότητα τους να φτιάχνουν καλές σχέσεις το ένα με το άλλο (Lady Allen, 1968:56)."</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endParaRPr lang="el-GR" altLang="el-GR"/>
          </a:p>
        </p:txBody>
      </p:sp>
      <p:sp>
        <p:nvSpPr>
          <p:cNvPr id="10243" name="Rectangle 3"/>
          <p:cNvSpPr>
            <a:spLocks noGrp="1" noChangeArrowheads="1"/>
          </p:cNvSpPr>
          <p:nvPr>
            <p:ph type="body" idx="1"/>
          </p:nvPr>
        </p:nvSpPr>
        <p:spPr/>
        <p:txBody>
          <a:bodyPr/>
          <a:lstStyle/>
          <a:p>
            <a:r>
              <a:rPr lang="el-GR" altLang="el-GR"/>
              <a:t>Πρόκειται ουσιαστικά λοιπόν για ένα άτομο που δεν έχει τον ρόλο του "δασκάλου" ή απλά του "επιτηρητή", ούτε του "φύλακα" στις δραστηριότητες παιχνιδιού των παιδιών.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endParaRPr lang="el-GR" altLang="el-GR"/>
          </a:p>
        </p:txBody>
      </p:sp>
      <p:sp>
        <p:nvSpPr>
          <p:cNvPr id="11267" name="Rectangle 3"/>
          <p:cNvSpPr>
            <a:spLocks noGrp="1" noChangeArrowheads="1"/>
          </p:cNvSpPr>
          <p:nvPr>
            <p:ph type="body" idx="1"/>
          </p:nvPr>
        </p:nvSpPr>
        <p:spPr/>
        <p:txBody>
          <a:bodyPr/>
          <a:lstStyle/>
          <a:p>
            <a:r>
              <a:rPr lang="el-GR" altLang="el-GR" sz="2800"/>
              <a:t>Το άτομο αυτό πρέπει να μπορεί να λειτουργεί σε συνεργασία με τα παιδιά, ακολουθώντας τις διαθέσεις τους ενώ, παράλληλα, να μπορεί να μένει πιστός στον στόχο που είχε αρχικά τεθεί, σε συνεργασία πάντα με τα παιδιά. Απαραίτητη προϋπόθεση είναι ο playleader να έχει παιδαγωγική κατάρτιση ώστε να μπορεί να συνεργάζεται δημιουργικά με τα παιδιά.</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endParaRPr lang="el-GR" altLang="el-GR"/>
          </a:p>
        </p:txBody>
      </p:sp>
      <p:sp>
        <p:nvSpPr>
          <p:cNvPr id="12291" name="Rectangle 3"/>
          <p:cNvSpPr>
            <a:spLocks noGrp="1" noChangeArrowheads="1"/>
          </p:cNvSpPr>
          <p:nvPr>
            <p:ph type="body" idx="1"/>
          </p:nvPr>
        </p:nvSpPr>
        <p:spPr/>
        <p:txBody>
          <a:bodyPr/>
          <a:lstStyle/>
          <a:p>
            <a:pPr>
              <a:lnSpc>
                <a:spcPct val="90000"/>
              </a:lnSpc>
            </a:pPr>
            <a:r>
              <a:rPr lang="el-GR" altLang="el-GR" sz="2800"/>
              <a:t>Στη Δανία οι playleaders περνούν τρία χρόνια παιδαγωγικής εκπαίδευσης. Το εκπαιδευτικό πρόγραμμα κατάρτισής τους δίνει έμφαση στην κατανόηση του παιχνιδιού ως σημαντικού παράγοντα στην ανάπτυξη του παιδιού, στην ανάπτυξη των καλλιτεχνικών και τεχνικών δεξιοτήτων καθώς επίσης και σε τεχνικές διαχείρισης του παιχνιδότοπου (</a:t>
            </a:r>
            <a:r>
              <a:rPr lang="en-GB" altLang="el-GR" sz="2800"/>
              <a:t>Erisken</a:t>
            </a:r>
            <a:r>
              <a:rPr lang="el-GR" altLang="el-GR" sz="2800"/>
              <a:t>, </a:t>
            </a:r>
            <a:r>
              <a:rPr lang="en-GB" altLang="el-GR" sz="2800"/>
              <a:t>Arch</a:t>
            </a:r>
            <a:r>
              <a:rPr lang="el-GR" altLang="el-GR" sz="2800"/>
              <a:t>, 1985)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l-GR" altLang="el-GR" sz="2800"/>
              <a:t>Τα καθήκοντα ενός playleader σε έναν παιχνιδότοπο περιλαμβάνουν τις ακόλουθες δραστηριότητες:</a:t>
            </a:r>
          </a:p>
        </p:txBody>
      </p:sp>
      <p:sp>
        <p:nvSpPr>
          <p:cNvPr id="13315" name="Rectangle 3"/>
          <p:cNvSpPr>
            <a:spLocks noGrp="1" noChangeArrowheads="1"/>
          </p:cNvSpPr>
          <p:nvPr>
            <p:ph type="body" idx="1"/>
          </p:nvPr>
        </p:nvSpPr>
        <p:spPr/>
        <p:txBody>
          <a:bodyPr/>
          <a:lstStyle/>
          <a:p>
            <a:pPr>
              <a:lnSpc>
                <a:spcPct val="80000"/>
              </a:lnSpc>
            </a:pPr>
            <a:r>
              <a:rPr lang="el-GR" altLang="el-GR" sz="2800"/>
              <a:t>α) να ενθαρρύνει και να βοηθά τα παιδιά να πραγματοποιούν τους στόχους τους, όπως η περίσταση το απαιτεί.</a:t>
            </a:r>
          </a:p>
          <a:p>
            <a:pPr>
              <a:lnSpc>
                <a:spcPct val="80000"/>
              </a:lnSpc>
            </a:pPr>
            <a:r>
              <a:rPr lang="el-GR" altLang="el-GR" sz="2800"/>
              <a:t>β) να συντονίζει τις σχέσεις και τη βοήθεια από την τοπική κοινωνία, ιδιαίτερα των γονιών, και να συνεργάζεται με άτομα που μπορούν να βοηθήσουν εθελοντικά ή όχι.</a:t>
            </a:r>
          </a:p>
          <a:p>
            <a:pPr>
              <a:lnSpc>
                <a:spcPct val="80000"/>
              </a:lnSpc>
            </a:pPr>
            <a:r>
              <a:rPr lang="el-GR" altLang="el-GR" sz="2800"/>
              <a:t>γ) να καταγράφει τα εργαλεία, τον εξοπλισμό, τα υλικά και να φροντίζει για την αντικατάστασή τους.</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endParaRPr lang="el-GR" altLang="el-GR"/>
          </a:p>
        </p:txBody>
      </p:sp>
      <p:sp>
        <p:nvSpPr>
          <p:cNvPr id="26627" name="Rectangle 3"/>
          <p:cNvSpPr>
            <a:spLocks noGrp="1" noChangeArrowheads="1"/>
          </p:cNvSpPr>
          <p:nvPr>
            <p:ph type="body" idx="1"/>
          </p:nvPr>
        </p:nvSpPr>
        <p:spPr/>
        <p:txBody>
          <a:bodyPr/>
          <a:lstStyle/>
          <a:p>
            <a:pPr>
              <a:lnSpc>
                <a:spcPct val="90000"/>
              </a:lnSpc>
            </a:pPr>
            <a:r>
              <a:rPr lang="el-GR" altLang="el-GR" sz="2800"/>
              <a:t>δ) να αναλαμβάνει, με την βοήθεια των παιδιών, την βασική συντήρηση και την καθαριότητα του χώρου και να πραγματοποιεί τακτικούς ελέγχους στις παιχνιδοκατασκευές έτσι ώστε να συντηρούνται σε ασφαλή επίπεδα.</a:t>
            </a:r>
          </a:p>
          <a:p>
            <a:pPr>
              <a:lnSpc>
                <a:spcPct val="90000"/>
              </a:lnSpc>
            </a:pPr>
            <a:r>
              <a:rPr lang="el-GR" altLang="el-GR" sz="2800"/>
              <a:t>ε) να κρατά ημερολόγιο και καταστάσεις για την λειτουργία των παιχνιδοτόπων</a:t>
            </a:r>
          </a:p>
          <a:p>
            <a:pPr>
              <a:lnSpc>
                <a:spcPct val="90000"/>
              </a:lnSpc>
            </a:pPr>
            <a:r>
              <a:rPr lang="el-GR" altLang="el-GR" sz="2800"/>
              <a:t>στ) να φροντίζει για θέματα ασφάλειας και περίθαλψης </a:t>
            </a:r>
          </a:p>
          <a:p>
            <a:pPr>
              <a:lnSpc>
                <a:spcPct val="90000"/>
              </a:lnSpc>
            </a:pPr>
            <a:endParaRPr lang="el-GR" altLang="el-GR" sz="28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l-GR" altLang="el-GR"/>
              <a:t>Βοηθός παιχνιδιού- '</a:t>
            </a:r>
            <a:r>
              <a:rPr lang="en-GB" altLang="el-GR"/>
              <a:t>Playworker</a:t>
            </a:r>
            <a:r>
              <a:rPr lang="el-GR" altLang="el-GR"/>
              <a:t> </a:t>
            </a:r>
          </a:p>
        </p:txBody>
      </p:sp>
      <p:sp>
        <p:nvSpPr>
          <p:cNvPr id="14339" name="Rectangle 3"/>
          <p:cNvSpPr>
            <a:spLocks noGrp="1" noChangeArrowheads="1"/>
          </p:cNvSpPr>
          <p:nvPr>
            <p:ph type="body" idx="1"/>
          </p:nvPr>
        </p:nvSpPr>
        <p:spPr/>
        <p:txBody>
          <a:bodyPr/>
          <a:lstStyle/>
          <a:p>
            <a:r>
              <a:rPr lang="el-GR" altLang="el-GR" sz="2800"/>
              <a:t>“</a:t>
            </a:r>
            <a:r>
              <a:rPr lang="en-GB" altLang="el-GR" sz="2800"/>
              <a:t>Playworker</a:t>
            </a:r>
            <a:r>
              <a:rPr lang="el-GR" altLang="el-GR" sz="2800"/>
              <a:t>” είναι ο όρος που χρησιμοποιείται για να περιγράψει τα άτομα,  τα οποία είτε με αμοιβή είτε  εθελοντικά, που εργάζονται εντός υπηρεσιών που αποσκοπούν στην παροχή παιχνιδιού  για τα  παιδιά. Οι υπηρεσίες αυτές μπορούν να έχουν ως μοναδικό στόχο τους το παιχνίδι, όπως παιχνιδότοποι περιπέτειας.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endParaRPr lang="el-GR" altLang="el-GR"/>
          </a:p>
        </p:txBody>
      </p:sp>
      <p:sp>
        <p:nvSpPr>
          <p:cNvPr id="27651" name="Rectangle 3"/>
          <p:cNvSpPr>
            <a:spLocks noGrp="1" noChangeArrowheads="1"/>
          </p:cNvSpPr>
          <p:nvPr>
            <p:ph type="body" idx="1"/>
          </p:nvPr>
        </p:nvSpPr>
        <p:spPr/>
        <p:txBody>
          <a:bodyPr/>
          <a:lstStyle/>
          <a:p>
            <a:r>
              <a:rPr lang="el-GR" altLang="el-GR" sz="2800"/>
              <a:t>Εναλλακτικά, το παιχνίδι μπορεί να είναι μία από μια σειρά των υπηρεσιών που παρέχονται, όπως οι τα κέντρα απασχόλησης μετά το σχολείο. Ακόμη, υπάρχουν περιπτώσεις οι βοηθοί παιχνιδιού εργάζονται σε χώρους που το παιχνίδι με τα παιδιά παρέχεται σαν μια επιπρόσθετη υπηρεσία, όπως σε νοσοκομεία, πολυκαταστήματα κτλ. </a:t>
            </a:r>
          </a:p>
          <a:p>
            <a:endParaRPr lang="el-GR" altLang="el-GR" sz="28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endParaRPr lang="el-GR" altLang="el-GR"/>
          </a:p>
        </p:txBody>
      </p:sp>
      <p:sp>
        <p:nvSpPr>
          <p:cNvPr id="15363" name="Rectangle 3"/>
          <p:cNvSpPr>
            <a:spLocks noGrp="1" noChangeArrowheads="1"/>
          </p:cNvSpPr>
          <p:nvPr>
            <p:ph type="body" idx="1"/>
          </p:nvPr>
        </p:nvSpPr>
        <p:spPr/>
        <p:txBody>
          <a:bodyPr/>
          <a:lstStyle/>
          <a:p>
            <a:r>
              <a:rPr lang="el-GR" altLang="el-GR" sz="2800"/>
              <a:t>Πώς λειτουργεί αυτό στην πράξη;  Οι βοηθοί παιχνιδιού playworkers πιστεύουν ότι οι πιο ευεργετικές μορφές παιχνιδιού είναι εκείνες που έχουν επιλεγεί ελεύθερα από τα  παιδιά. Είναι συνεπώς απαραίτητο να επιλέγουν τον  κατάλληλο τρόπο παρέμβασης, η οποία θα εξισορροπεί τον κίνδυνο με τα αναπτυξιακά οφέλη και την ασφάλεια των παιδιών.</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endParaRPr lang="el-GR" altLang="el-GR"/>
          </a:p>
        </p:txBody>
      </p:sp>
      <p:sp>
        <p:nvSpPr>
          <p:cNvPr id="16387" name="Rectangle 3"/>
          <p:cNvSpPr>
            <a:spLocks noGrp="1" noChangeArrowheads="1"/>
          </p:cNvSpPr>
          <p:nvPr>
            <p:ph type="body" idx="1"/>
          </p:nvPr>
        </p:nvSpPr>
        <p:spPr/>
        <p:txBody>
          <a:bodyPr/>
          <a:lstStyle/>
          <a:p>
            <a:r>
              <a:rPr lang="el-GR" altLang="el-GR" sz="2800"/>
              <a:t>Το βασικό ενδιαφέρον ενός βοηθού παιχνιδιού είναι να υποστηρίξει και να διευκολύνει τη διαδικασία παιχνιδιού, και  να ενθαρρύνει όλα τα παιδιά στο να δημιουργήσουν χώρους που μπορούν να παίξουν. Η στάση του βοηθού παιχνιδιού απέναντι στο παιχνίδι των παιδιών, είναι απόρροια των γνώσεων του σχετικά με το παιχνίδι και την εμπειρία του.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l-GR" altLang="el-GR" sz="4600" dirty="0"/>
              <a:t>Ο ρόλος του ενήλικα στους χώρους παιχνιδιού </a:t>
            </a:r>
          </a:p>
        </p:txBody>
      </p:sp>
      <p:sp>
        <p:nvSpPr>
          <p:cNvPr id="2051" name="Rectangle 3"/>
          <p:cNvSpPr>
            <a:spLocks noGrp="1" noChangeArrowheads="1"/>
          </p:cNvSpPr>
          <p:nvPr>
            <p:ph type="subTitle" idx="1"/>
          </p:nvPr>
        </p:nvSpPr>
        <p:spPr/>
        <p:txBody>
          <a:bodyPr/>
          <a:lstStyle/>
          <a:p>
            <a:endParaRPr lang="el-GR" altLang="el-G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endParaRPr lang="el-GR" altLang="el-GR"/>
          </a:p>
        </p:txBody>
      </p:sp>
      <p:sp>
        <p:nvSpPr>
          <p:cNvPr id="19459" name="Rectangle 3"/>
          <p:cNvSpPr>
            <a:spLocks noGrp="1" noChangeArrowheads="1"/>
          </p:cNvSpPr>
          <p:nvPr>
            <p:ph type="body" idx="1"/>
          </p:nvPr>
        </p:nvSpPr>
        <p:spPr/>
        <p:txBody>
          <a:bodyPr/>
          <a:lstStyle/>
          <a:p>
            <a:pPr>
              <a:lnSpc>
                <a:spcPct val="90000"/>
              </a:lnSpc>
            </a:pPr>
            <a:r>
              <a:rPr lang="el-GR" altLang="el-GR" sz="2400"/>
              <a:t>Οι  βοηθοί παιχνιδιού κατανοούν τον δικό τους ρόλο στον χώρο παιχνιδιού και φυσικά αυτόν των παιδιών και  επιλέγουν παρεμβάσεις που δίνουν τη δυνατότητα στα παιδιά να προεκτείνουν το παιχνίδι τους. Οι βοηθοί παιχνιδιού  μπορούν εύκολα να εντοπίσουν  τα προβλήματα που δημιουργούνται, ή τα παιδιά που μπορεί να χρειάζονται περισσότερη υποστήριξη από τα άλλα, και να κρίνουν το βαθμό της παρέμβασης ανάλογα. Είναι πάντοτε διαθέσιμοι, όταν και αν χρειάζεται υποστήριξη (</a:t>
            </a:r>
            <a:r>
              <a:rPr lang="en-GB" altLang="el-GR" sz="2400"/>
              <a:t>Hughes</a:t>
            </a:r>
            <a:r>
              <a:rPr lang="el-GR" altLang="el-GR" sz="2400"/>
              <a:t>, 2003).</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endParaRPr lang="el-GR" altLang="el-GR"/>
          </a:p>
        </p:txBody>
      </p:sp>
      <p:sp>
        <p:nvSpPr>
          <p:cNvPr id="17411" name="Rectangle 3"/>
          <p:cNvSpPr>
            <a:spLocks noGrp="1" noChangeArrowheads="1"/>
          </p:cNvSpPr>
          <p:nvPr>
            <p:ph type="body" idx="1"/>
          </p:nvPr>
        </p:nvSpPr>
        <p:spPr/>
        <p:txBody>
          <a:bodyPr/>
          <a:lstStyle/>
          <a:p>
            <a:pPr>
              <a:lnSpc>
                <a:spcPct val="90000"/>
              </a:lnSpc>
            </a:pPr>
            <a:r>
              <a:rPr lang="el-GR" altLang="el-GR"/>
              <a:t>Στην έκθεση της </a:t>
            </a:r>
            <a:r>
              <a:rPr lang="en-GB" altLang="el-GR"/>
              <a:t>Better Play</a:t>
            </a:r>
            <a:r>
              <a:rPr lang="el-GR" altLang="el-GR"/>
              <a:t> διαπιστώθηκε ότι στους χώρους που απασχολούνται  βοηθοί παιχνιδιού δίνουν δυνατότητες  στα παιδιά να δοκιμάσουν νέες δραστηριότητες, να αναλάβουν ρίσκα και  να διευρύνουν τα όρια τους σε ένα περιβάλλον που τα υποστηρίζει όλα αυτά (Youlden &amp; Harrison, 2006).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l-GR" altLang="el-GR" sz="2800"/>
              <a:t>Συσχέτιση του ρόλου του Playleader  και του βοηθού παιχνιδιού με τον ρόλο του ενήλικα στους παιχνιδότοπους</a:t>
            </a:r>
            <a:r>
              <a:rPr lang="el-GR" altLang="el-GR" sz="4000"/>
              <a:t> </a:t>
            </a:r>
          </a:p>
        </p:txBody>
      </p:sp>
      <p:sp>
        <p:nvSpPr>
          <p:cNvPr id="18435" name="Rectangle 3"/>
          <p:cNvSpPr>
            <a:spLocks noGrp="1" noChangeArrowheads="1"/>
          </p:cNvSpPr>
          <p:nvPr>
            <p:ph type="body" idx="1"/>
          </p:nvPr>
        </p:nvSpPr>
        <p:spPr/>
        <p:txBody>
          <a:bodyPr/>
          <a:lstStyle/>
          <a:p>
            <a:pPr>
              <a:lnSpc>
                <a:spcPct val="80000"/>
              </a:lnSpc>
            </a:pPr>
            <a:r>
              <a:rPr lang="el-GR" altLang="el-GR" sz="2800"/>
              <a:t>Τα δύο αυτά επαγγέλματα που σχετίζονται με τη διαχείριση  του  παιχνιδιού  των παιδιών, παρουσιάζουν κάποιες αντιστοιχίες με τον ρόλο του ενήλικα στους παιχνιδότοπους χωρίς όμως να ταυτίζεται μ’ αυτόν .</a:t>
            </a:r>
          </a:p>
          <a:p>
            <a:pPr>
              <a:lnSpc>
                <a:spcPct val="80000"/>
              </a:lnSpc>
            </a:pPr>
            <a:r>
              <a:rPr lang="el-GR" altLang="el-GR" sz="2800"/>
              <a:t>Με τον όρο «ενήλικας» εννοούμε είτε τον </a:t>
            </a:r>
            <a:r>
              <a:rPr lang="el-GR" altLang="el-GR" sz="2800" u="sng"/>
              <a:t>παιδαγωγό</a:t>
            </a:r>
            <a:r>
              <a:rPr lang="el-GR" altLang="el-GR" sz="2800"/>
              <a:t> που βρίσκεται μαζί με τα παιδιά στο παιχνίδι τους στον υπαίθριο χώρο του σχολείου, είτε τον </a:t>
            </a:r>
            <a:r>
              <a:rPr lang="el-GR" altLang="el-GR" sz="2800" u="sng"/>
              <a:t>ενήλικα-συνοδό</a:t>
            </a:r>
            <a:r>
              <a:rPr lang="el-GR" altLang="el-GR" sz="2800"/>
              <a:t> του παιδιού στους δημόσιους χώρους παιχνιδιού.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endParaRPr lang="el-GR" altLang="el-GR"/>
          </a:p>
        </p:txBody>
      </p:sp>
      <p:sp>
        <p:nvSpPr>
          <p:cNvPr id="22531" name="Rectangle 3"/>
          <p:cNvSpPr>
            <a:spLocks noGrp="1" noChangeArrowheads="1"/>
          </p:cNvSpPr>
          <p:nvPr>
            <p:ph type="body" idx="1"/>
          </p:nvPr>
        </p:nvSpPr>
        <p:spPr/>
        <p:txBody>
          <a:bodyPr/>
          <a:lstStyle/>
          <a:p>
            <a:r>
              <a:rPr lang="el-GR" altLang="el-GR"/>
              <a:t>Υπάρχουν διάφοροι τρόποι για τους ενήλικες να ενθαρρύνουν τις δημιουργικές δραστηριότητες των παιδιών όταν παίζουν στους υπαίθριους χώρους παιχνιδιού. Ίσως οι πέντε πιο σημαντικοί τρόποι  σύμφωνα με τον </a:t>
            </a:r>
            <a:r>
              <a:rPr lang="en-GB" altLang="el-GR"/>
              <a:t>Wilson</a:t>
            </a:r>
            <a:r>
              <a:rPr lang="el-GR" altLang="el-GR"/>
              <a:t>, (2008) είναι:</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endParaRPr lang="el-GR" altLang="el-GR"/>
          </a:p>
        </p:txBody>
      </p:sp>
      <p:sp>
        <p:nvSpPr>
          <p:cNvPr id="20483" name="Rectangle 3"/>
          <p:cNvSpPr>
            <a:spLocks noGrp="1" noChangeArrowheads="1"/>
          </p:cNvSpPr>
          <p:nvPr>
            <p:ph type="body" idx="1"/>
          </p:nvPr>
        </p:nvSpPr>
        <p:spPr/>
        <p:txBody>
          <a:bodyPr/>
          <a:lstStyle/>
          <a:p>
            <a:pPr>
              <a:lnSpc>
                <a:spcPct val="80000"/>
              </a:lnSpc>
            </a:pPr>
            <a:r>
              <a:rPr lang="el-GR" altLang="el-GR" sz="2800"/>
              <a:t>•  να παρέχουν ένα πλούσιο περιβάλλον μάθησης</a:t>
            </a:r>
          </a:p>
          <a:p>
            <a:pPr>
              <a:lnSpc>
                <a:spcPct val="80000"/>
              </a:lnSpc>
            </a:pPr>
            <a:r>
              <a:rPr lang="el-GR" altLang="el-GR" sz="2800"/>
              <a:t>• να παρέχουν στα παιδιά εκτεταμένες χρονικές περιόδους για παιχνίδι, χωρίς διακοπή </a:t>
            </a:r>
          </a:p>
          <a:p>
            <a:pPr>
              <a:lnSpc>
                <a:spcPct val="80000"/>
              </a:lnSpc>
            </a:pPr>
            <a:r>
              <a:rPr lang="el-GR" altLang="el-GR" sz="2800"/>
              <a:t>• να μένουν επικεντρωμένοι στα παιδιά</a:t>
            </a:r>
          </a:p>
          <a:p>
            <a:pPr>
              <a:lnSpc>
                <a:spcPct val="80000"/>
              </a:lnSpc>
            </a:pPr>
            <a:r>
              <a:rPr lang="el-GR" altLang="el-GR" sz="2800"/>
              <a:t>• να υιοθετήσουν θετικές  στάσεις και συμπεριφορές απέναντι στο παιχνίδι των παιδιών</a:t>
            </a:r>
          </a:p>
          <a:p>
            <a:pPr>
              <a:lnSpc>
                <a:spcPct val="80000"/>
              </a:lnSpc>
            </a:pPr>
            <a:r>
              <a:rPr lang="el-GR" altLang="el-GR" sz="2800"/>
              <a:t>• να αλληλεπιδρούν με τα παιδιά  με θετικό τρόπο</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endParaRPr lang="el-GR" altLang="el-GR"/>
          </a:p>
        </p:txBody>
      </p:sp>
      <p:sp>
        <p:nvSpPr>
          <p:cNvPr id="21507" name="Rectangle 3"/>
          <p:cNvSpPr>
            <a:spLocks noGrp="1" noChangeArrowheads="1"/>
          </p:cNvSpPr>
          <p:nvPr>
            <p:ph type="body" idx="1"/>
          </p:nvPr>
        </p:nvSpPr>
        <p:spPr/>
        <p:txBody>
          <a:bodyPr/>
          <a:lstStyle/>
          <a:p>
            <a:pPr>
              <a:lnSpc>
                <a:spcPct val="90000"/>
              </a:lnSpc>
            </a:pPr>
            <a:r>
              <a:rPr lang="el-GR" altLang="el-GR"/>
              <a:t>Θα πρέπει να έχουνε στο μυαλό την αρχή της "λιγότερο ενοχλητικής  συμμετοχής" (</a:t>
            </a:r>
            <a:r>
              <a:rPr lang="en-GB" altLang="el-GR"/>
              <a:t>Kostelnik et al</a:t>
            </a:r>
            <a:r>
              <a:rPr lang="el-GR" altLang="el-GR"/>
              <a:t>., 2007). Η αρχή αυτή βασίζεται στην ιδέα της παροχής  βοήθειας μόνο το επίπεδο της υποστήριξης που πραγματικά χρειάζονται τα παιδιά για να αναπτύξουν τις δραστηριότητες τους.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endParaRPr lang="el-GR" altLang="el-GR"/>
          </a:p>
        </p:txBody>
      </p:sp>
      <p:sp>
        <p:nvSpPr>
          <p:cNvPr id="23555" name="Rectangle 3"/>
          <p:cNvSpPr>
            <a:spLocks noGrp="1" noChangeArrowheads="1"/>
          </p:cNvSpPr>
          <p:nvPr>
            <p:ph type="body" idx="1"/>
          </p:nvPr>
        </p:nvSpPr>
        <p:spPr/>
        <p:txBody>
          <a:bodyPr/>
          <a:lstStyle/>
          <a:p>
            <a:pPr>
              <a:lnSpc>
                <a:spcPct val="90000"/>
              </a:lnSpc>
            </a:pPr>
            <a:r>
              <a:rPr lang="el-GR" altLang="el-GR" sz="2800"/>
              <a:t>Σύμφωνα με τον </a:t>
            </a:r>
            <a:r>
              <a:rPr lang="en-US" altLang="el-GR" sz="2800"/>
              <a:t>Vigotsky </a:t>
            </a:r>
            <a:r>
              <a:rPr lang="el-GR" altLang="el-GR" sz="2800"/>
              <a:t>το παιχνίδι δημιουργεί μια ζώνη επικείμενης ανάπτυξης για το παιδί.  «Κατά τη διάρκεια της δραστηριότητας παιχνιδιού, το παιδί πάντα συμπεριφέρεται  με τρόπο που είναι πιο προχωρημένος από τη μέση  ηλικία του, διαφορετικό από τη καθημερινή του συμπεριφορά. Ένα παιδί στο παιχνίδι, είναι «ένα κεφάλι ψηλότερο από τον ίδιο του τον εαυτό”. (</a:t>
            </a:r>
            <a:r>
              <a:rPr lang="en-US" altLang="el-GR" sz="2800"/>
              <a:t>Vigotsky</a:t>
            </a:r>
            <a:r>
              <a:rPr lang="el-GR" altLang="el-GR" sz="2800"/>
              <a:t>, 1978, σ. 102),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endParaRPr lang="el-GR" altLang="el-GR"/>
          </a:p>
        </p:txBody>
      </p:sp>
      <p:sp>
        <p:nvSpPr>
          <p:cNvPr id="24579" name="Rectangle 3"/>
          <p:cNvSpPr>
            <a:spLocks noGrp="1" noChangeArrowheads="1"/>
          </p:cNvSpPr>
          <p:nvPr>
            <p:ph type="body" idx="1"/>
          </p:nvPr>
        </p:nvSpPr>
        <p:spPr/>
        <p:txBody>
          <a:bodyPr/>
          <a:lstStyle/>
          <a:p>
            <a:r>
              <a:rPr lang="el-GR" altLang="el-GR" sz="2800"/>
              <a:t>Η ευαισθητοποίηση, βέβαια, απαιτεί πρώτα από όλα γνώση για όλα όσα μπορούν να προσφέρουν, ώστε να καταφέρουν να λειτουργήσουν ως «σκαλωσιά» σύμφωνα με  τον  </a:t>
            </a:r>
            <a:r>
              <a:rPr lang="en-US" altLang="el-GR" sz="2800"/>
              <a:t>Vigotsky</a:t>
            </a:r>
            <a:r>
              <a:rPr lang="el-GR" altLang="el-GR" sz="2800"/>
              <a:t> στη πορεία ανάπτυξης του κάθε παιδιού και κάθε στιγμή να είναι σε θέση να λειτουργήσουν ως το σκαλί, τη γέφυρα, που θα πάει τα παιδιά ακόμη πιο μπροστά.</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b="1" dirty="0" smtClean="0"/>
              <a:t>Τέλος Ενότητας</a:t>
            </a:r>
            <a:endParaRPr lang="el-GR" b="1" dirty="0"/>
          </a:p>
        </p:txBody>
      </p:sp>
    </p:spTree>
    <p:extLst>
      <p:ext uri="{BB962C8B-B14F-4D97-AF65-F5344CB8AC3E}">
        <p14:creationId xmlns:p14="http://schemas.microsoft.com/office/powerpoint/2010/main" val="290404383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883569"/>
          </a:xfrm>
        </p:spPr>
        <p:txBody>
          <a:bodyPr/>
          <a:lstStyle/>
          <a:p>
            <a:r>
              <a:rPr lang="el-GR" b="1" dirty="0" smtClean="0"/>
              <a:t>Χρηματοδότηση</a:t>
            </a:r>
            <a:endParaRPr lang="el-GR" b="1" dirty="0"/>
          </a:p>
        </p:txBody>
      </p:sp>
      <p:sp>
        <p:nvSpPr>
          <p:cNvPr id="3" name="Content Placeholder 2"/>
          <p:cNvSpPr>
            <a:spLocks noGrp="1"/>
          </p:cNvSpPr>
          <p:nvPr>
            <p:ph idx="1"/>
          </p:nvPr>
        </p:nvSpPr>
        <p:spPr>
          <a:xfrm>
            <a:off x="457200" y="1485640"/>
            <a:ext cx="8229600" cy="3168352"/>
          </a:xfrm>
        </p:spPr>
        <p:txBody>
          <a:bodyPr>
            <a:normAutofit/>
          </a:bodyPr>
          <a:lstStyle/>
          <a:p>
            <a:r>
              <a:rPr lang="el-GR" sz="2000" dirty="0" smtClean="0"/>
              <a:t>Το παρόν εκπαιδευτικό υλικό έχει αναπτυχθεί </a:t>
            </a:r>
            <a:r>
              <a:rPr lang="el-GR" sz="2000" dirty="0" err="1" smtClean="0"/>
              <a:t>στ</a:t>
            </a:r>
            <a:r>
              <a:rPr lang="en-US" sz="2000" dirty="0" smtClean="0"/>
              <a:t>o</a:t>
            </a:r>
            <a:r>
              <a:rPr lang="el-GR" sz="2000" dirty="0" smtClean="0"/>
              <a:t> </a:t>
            </a:r>
            <a:r>
              <a:rPr lang="el-GR" sz="2000" dirty="0" err="1" smtClean="0"/>
              <a:t>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Logo espa"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79712" y="5157192"/>
            <a:ext cx="5501640" cy="1386840"/>
          </a:xfrm>
          <a:prstGeom prst="rect">
            <a:avLst/>
          </a:prstGeom>
        </p:spPr>
      </p:pic>
    </p:spTree>
    <p:extLst>
      <p:ext uri="{BB962C8B-B14F-4D97-AF65-F5344CB8AC3E}">
        <p14:creationId xmlns:p14="http://schemas.microsoft.com/office/powerpoint/2010/main" val="12210523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endParaRPr lang="el-GR" altLang="el-GR"/>
          </a:p>
        </p:txBody>
      </p:sp>
      <p:sp>
        <p:nvSpPr>
          <p:cNvPr id="3075" name="Rectangle 3"/>
          <p:cNvSpPr>
            <a:spLocks noGrp="1" noChangeArrowheads="1"/>
          </p:cNvSpPr>
          <p:nvPr>
            <p:ph type="body" idx="1"/>
          </p:nvPr>
        </p:nvSpPr>
        <p:spPr/>
        <p:txBody>
          <a:bodyPr/>
          <a:lstStyle/>
          <a:p>
            <a:pPr>
              <a:lnSpc>
                <a:spcPct val="90000"/>
              </a:lnSpc>
            </a:pPr>
            <a:r>
              <a:rPr lang="el-GR" altLang="el-GR"/>
              <a:t>Ο ρόλος των ενηλίκων στους υπαίθριους χώρους παιχνιδιού συχνά συνδέεται με την επίβλεψη των παιδιών με σκοπό την ασφάλειά τους</a:t>
            </a:r>
            <a:r>
              <a:rPr lang="en-US" altLang="el-GR"/>
              <a:t> </a:t>
            </a:r>
            <a:r>
              <a:rPr lang="el-GR" altLang="el-GR"/>
              <a:t>και  σε μια αρχική προσέγγιση μπορεί να προσδιοριστεί σε δύο πλαίσια: </a:t>
            </a:r>
          </a:p>
          <a:p>
            <a:pPr>
              <a:lnSpc>
                <a:spcPct val="90000"/>
              </a:lnSpc>
            </a:pPr>
            <a:r>
              <a:rPr lang="el-GR" altLang="el-GR"/>
              <a:t/>
            </a:r>
            <a:br>
              <a:rPr lang="el-GR" altLang="el-GR"/>
            </a:br>
            <a:endParaRPr lang="el-GR" altLang="el-G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523541" y="332656"/>
            <a:ext cx="8229600" cy="792088"/>
          </a:xfrm>
        </p:spPr>
        <p:txBody>
          <a:bodyPr>
            <a:normAutofit/>
          </a:bodyPr>
          <a:lstStyle/>
          <a:p>
            <a:r>
              <a:rPr lang="el-GR" b="1" dirty="0"/>
              <a:t>Σημείωμα </a:t>
            </a:r>
            <a:r>
              <a:rPr lang="el-GR" b="1" dirty="0" smtClean="0"/>
              <a:t>Αδειοδότησης</a:t>
            </a:r>
            <a:endParaRPr lang="el-GR" b="1" dirty="0"/>
          </a:p>
        </p:txBody>
      </p:sp>
      <p:sp>
        <p:nvSpPr>
          <p:cNvPr id="3" name="Content Placeholder"/>
          <p:cNvSpPr>
            <a:spLocks noGrp="1"/>
          </p:cNvSpPr>
          <p:nvPr>
            <p:ph idx="1"/>
          </p:nvPr>
        </p:nvSpPr>
        <p:spPr>
          <a:xfrm>
            <a:off x="120093" y="1124744"/>
            <a:ext cx="8928992" cy="1728192"/>
          </a:xfrm>
        </p:spPr>
        <p:txBody>
          <a:bodyPr>
            <a:noAutofit/>
          </a:bodyPr>
          <a:lstStyle/>
          <a:p>
            <a:pPr marL="0" indent="0">
              <a:buNone/>
            </a:pPr>
            <a:r>
              <a:rPr lang="el-GR" sz="1800" dirty="0" smtClean="0"/>
              <a:t>Το </a:t>
            </a:r>
            <a:r>
              <a:rPr lang="el-GR" sz="1800" dirty="0"/>
              <a:t>παρόν υλικό διατίθεται με τους όρους </a:t>
            </a:r>
            <a:r>
              <a:rPr lang="el-GR" sz="1800" b="1" dirty="0"/>
              <a:t>της</a:t>
            </a:r>
            <a:r>
              <a:rPr lang="el-GR" sz="1800" dirty="0"/>
              <a:t>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1800" dirty="0" err="1"/>
              <a:t>κ.λ.π</a:t>
            </a:r>
            <a:r>
              <a:rPr lang="el-GR" sz="1800" dirty="0"/>
              <a:t>.,  τα οποία εμπεριέχονται σε αυτό και τα οποία αναφέρονται μαζί με τους όρους χρήσης τους στο «Σημείωμα Χρήσης Έργων Τρίτων</a:t>
            </a:r>
            <a:r>
              <a:rPr lang="el-GR" sz="1800" dirty="0" smtClean="0"/>
              <a:t>».                     </a:t>
            </a:r>
          </a:p>
          <a:p>
            <a:pPr marL="0" indent="0">
              <a:buNone/>
            </a:pPr>
            <a:endParaRPr lang="el-GR" sz="1800" dirty="0"/>
          </a:p>
        </p:txBody>
      </p:sp>
      <p:pic>
        <p:nvPicPr>
          <p:cNvPr id="2056" name="Picture copyright"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60259" y="2852936"/>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p:cNvSpPr txBox="1"/>
          <p:nvPr/>
        </p:nvSpPr>
        <p:spPr>
          <a:xfrm>
            <a:off x="120093" y="3573016"/>
            <a:ext cx="9036496" cy="3024336"/>
          </a:xfrm>
          <a:prstGeom prst="rect">
            <a:avLst/>
          </a:prstGeom>
        </p:spPr>
        <p:txBody>
          <a:bodyPr vert="horz" wrap="square" lIns="91440" tIns="45720" rIns="91440" bIns="45720" rtlCol="0" anchor="ctr">
            <a:normAutofit fontScale="92500" lnSpcReduction="10000"/>
          </a:bodyPr>
          <a:lstStyle/>
          <a:p>
            <a:r>
              <a:rPr lang="el-GR" dirty="0"/>
              <a:t>[1] http://creativecommons.org/licenses/by-nc-sa/4.0/ </a:t>
            </a:r>
            <a:endParaRPr lang="en-US" dirty="0" smtClean="0"/>
          </a:p>
          <a:p>
            <a:endParaRPr lang="el-GR" dirty="0"/>
          </a:p>
          <a:p>
            <a:r>
              <a:rPr lang="el-GR" dirty="0"/>
              <a:t>Ως </a:t>
            </a:r>
            <a:r>
              <a:rPr lang="el-GR" b="1" dirty="0"/>
              <a:t>Μη Εμπορική</a:t>
            </a:r>
            <a:r>
              <a:rPr lang="el-GR" dirty="0"/>
              <a:t> ορίζεται η χρήση:</a:t>
            </a:r>
          </a:p>
          <a:p>
            <a:pPr marL="342900" lvl="0" indent="-342900">
              <a:buFont typeface="Arial" panose="020B0604020202020204" pitchFamily="34" charset="0"/>
              <a:buChar char="•"/>
            </a:pPr>
            <a:r>
              <a:rPr lang="el-GR" dirty="0"/>
              <a:t>που δεν περιλαμβάνει άμεσο ή έμμεσο οικονομικό όφελος από την χρήση του έργου, για το διανομέα του έργου και αδειοδόχο</a:t>
            </a:r>
          </a:p>
          <a:p>
            <a:pPr marL="342900" lvl="0" indent="-342900">
              <a:buFont typeface="Arial" panose="020B0604020202020204" pitchFamily="34" charset="0"/>
              <a:buChar char="•"/>
            </a:pPr>
            <a:r>
              <a:rPr lang="el-GR" dirty="0"/>
              <a:t>που</a:t>
            </a:r>
            <a:r>
              <a:rPr lang="en-GB" dirty="0"/>
              <a:t> </a:t>
            </a:r>
            <a:r>
              <a:rPr lang="el-GR" dirty="0"/>
              <a:t>δεν περιλαμβάνει οικονομική συναλλαγή ως προϋπόθεση για τη χρήση ή πρόσβαση στο έργο</a:t>
            </a:r>
          </a:p>
          <a:p>
            <a:pPr marL="342900" lvl="0" indent="-342900">
              <a:buFont typeface="Arial" panose="020B0604020202020204" pitchFamily="34" charset="0"/>
              <a:buChar char="•"/>
            </a:pPr>
            <a:r>
              <a:rPr lang="el-GR" dirty="0"/>
              <a:t>που</a:t>
            </a:r>
            <a:r>
              <a:rPr lang="en-GB" dirty="0"/>
              <a:t> </a:t>
            </a:r>
            <a:r>
              <a:rPr lang="el-GR" dirty="0"/>
              <a:t>δεν προσπορίζει στο διανομέα του έργου και</a:t>
            </a:r>
            <a:r>
              <a:rPr lang="en-GB" dirty="0"/>
              <a:t> </a:t>
            </a:r>
            <a:r>
              <a:rPr lang="el-GR" dirty="0"/>
              <a:t>αδειοδόχο</a:t>
            </a:r>
            <a:r>
              <a:rPr lang="en-GB" dirty="0"/>
              <a:t> </a:t>
            </a:r>
            <a:r>
              <a:rPr lang="el-GR" dirty="0"/>
              <a:t>έμμεσο οικονομικό όφελος (π.χ. διαφημίσεις) από την προβολή του έργου σε διαδικτυακό </a:t>
            </a:r>
            <a:r>
              <a:rPr lang="el-GR" dirty="0" smtClean="0"/>
              <a:t>τόπο</a:t>
            </a:r>
            <a:endParaRPr lang="en-US" dirty="0" smtClean="0"/>
          </a:p>
          <a:p>
            <a:pPr marL="342900" lvl="0" indent="-342900">
              <a:buFont typeface="Arial" panose="020B0604020202020204" pitchFamily="34" charset="0"/>
              <a:buChar char="•"/>
            </a:pPr>
            <a:endParaRPr lang="el-GR" dirty="0"/>
          </a:p>
          <a:p>
            <a:r>
              <a:rPr lang="el-GR" dirty="0" smtClean="0"/>
              <a:t>Ο </a:t>
            </a:r>
            <a:r>
              <a:rPr lang="el-GR" dirty="0"/>
              <a:t>δικαιούχος μπορεί να παρέχει στον αδειοδόχο ξεχωριστή άδεια να χρησιμοποιεί το έργο για εμπορική χρήση, εφόσον αυτό του ζητηθεί</a:t>
            </a:r>
            <a:r>
              <a:rPr lang="el-GR" dirty="0" smtClean="0"/>
              <a:t>.</a:t>
            </a:r>
            <a:endParaRPr lang="el-GR" dirty="0"/>
          </a:p>
        </p:txBody>
      </p:sp>
    </p:spTree>
    <p:extLst>
      <p:ext uri="{BB962C8B-B14F-4D97-AF65-F5344CB8AC3E}">
        <p14:creationId xmlns:p14="http://schemas.microsoft.com/office/powerpoint/2010/main" val="172574709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980728"/>
            <a:ext cx="8424936" cy="1143000"/>
          </a:xfrm>
        </p:spPr>
        <p:txBody>
          <a:bodyPr>
            <a:noAutofit/>
          </a:bodyPr>
          <a:lstStyle/>
          <a:p>
            <a:r>
              <a:rPr lang="el-GR" sz="4000" b="1" dirty="0"/>
              <a:t>Σημείωμα Χρήσης Έργων </a:t>
            </a:r>
            <a:r>
              <a:rPr lang="el-GR" sz="4000" b="1" dirty="0" smtClean="0"/>
              <a:t>Τρίτων</a:t>
            </a:r>
            <a:endParaRPr lang="el-GR" sz="4000" b="1" dirty="0"/>
          </a:p>
        </p:txBody>
      </p:sp>
      <p:sp>
        <p:nvSpPr>
          <p:cNvPr id="3" name="Content Placeholder 2"/>
          <p:cNvSpPr>
            <a:spLocks noGrp="1"/>
          </p:cNvSpPr>
          <p:nvPr>
            <p:ph idx="1"/>
          </p:nvPr>
        </p:nvSpPr>
        <p:spPr>
          <a:xfrm>
            <a:off x="467544" y="2348880"/>
            <a:ext cx="7848872" cy="3816424"/>
          </a:xfrm>
        </p:spPr>
        <p:txBody>
          <a:bodyPr>
            <a:noAutofit/>
          </a:bodyPr>
          <a:lstStyle/>
          <a:p>
            <a:pPr marL="0" indent="0" algn="ctr">
              <a:buNone/>
            </a:pPr>
            <a:endParaRPr lang="en-US" sz="2400" dirty="0" smtClean="0"/>
          </a:p>
          <a:p>
            <a:pPr marL="0" indent="0" algn="ctr">
              <a:buNone/>
            </a:pPr>
            <a:endParaRPr lang="en-US" sz="2400" dirty="0"/>
          </a:p>
          <a:p>
            <a:pPr marL="0" indent="0" algn="ctr">
              <a:buNone/>
            </a:pPr>
            <a:r>
              <a:rPr lang="el-GR" sz="2400" dirty="0" smtClean="0"/>
              <a:t>Το </a:t>
            </a:r>
            <a:r>
              <a:rPr lang="el-GR" sz="2400" dirty="0"/>
              <a:t>Έργο αυτό κάνει χρήση των ακόλουθων έργων:</a:t>
            </a:r>
          </a:p>
          <a:p>
            <a:pPr marL="0" indent="0" algn="ctr">
              <a:buNone/>
            </a:pPr>
            <a:r>
              <a:rPr lang="el-GR" sz="2400" dirty="0" smtClean="0"/>
              <a:t>Εικόνες</a:t>
            </a:r>
            <a:r>
              <a:rPr lang="en-US" sz="2400" dirty="0" smtClean="0"/>
              <a:t>/</a:t>
            </a:r>
            <a:r>
              <a:rPr lang="el-GR" sz="2400" dirty="0" smtClean="0"/>
              <a:t>Φωτογραφίες</a:t>
            </a:r>
            <a:endParaRPr lang="en-US" sz="2400" dirty="0" smtClean="0"/>
          </a:p>
          <a:p>
            <a:pPr marL="0" indent="0" algn="ctr">
              <a:buNone/>
            </a:pPr>
            <a:endParaRPr lang="el-GR" sz="2400" dirty="0" smtClean="0"/>
          </a:p>
          <a:p>
            <a:pPr marL="0" indent="0" algn="ctr">
              <a:buNone/>
            </a:pPr>
            <a:r>
              <a:rPr lang="el-GR" sz="2400" i="1" dirty="0" smtClean="0"/>
              <a:t>Τα εν λόγω έργα έχουν ανακτηθεί από το διαδίκτυο για εκπαιδευτικούς σκοπούς</a:t>
            </a:r>
            <a:endParaRPr lang="el-GR" sz="2400" i="1" dirty="0"/>
          </a:p>
        </p:txBody>
      </p:sp>
    </p:spTree>
    <p:extLst>
      <p:ext uri="{BB962C8B-B14F-4D97-AF65-F5344CB8AC3E}">
        <p14:creationId xmlns:p14="http://schemas.microsoft.com/office/powerpoint/2010/main" val="19305393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endParaRPr lang="el-GR" altLang="el-GR"/>
          </a:p>
        </p:txBody>
      </p:sp>
      <p:sp>
        <p:nvSpPr>
          <p:cNvPr id="4099" name="Rectangle 3"/>
          <p:cNvSpPr>
            <a:spLocks noGrp="1" noChangeArrowheads="1"/>
          </p:cNvSpPr>
          <p:nvPr>
            <p:ph type="body" idx="1"/>
          </p:nvPr>
        </p:nvSpPr>
        <p:spPr/>
        <p:txBody>
          <a:bodyPr/>
          <a:lstStyle/>
          <a:p>
            <a:pPr>
              <a:lnSpc>
                <a:spcPct val="90000"/>
              </a:lnSpc>
            </a:pPr>
            <a:r>
              <a:rPr lang="el-GR" altLang="el-GR" sz="2800" i="1"/>
              <a:t>Α) σε αυτό του επαγγελματία που συμπεριλαμβάνει εκπαιδευμένους ενήλικες  που η κατάρτισή τους, τους επιτρέπει να διαχειρίζονται τις δραστηριότητες παιχνιδιού των παιδιών καθώς και το περιβάλλον παιχνιδιού. Σε αυτό το πλαίσιο εντάσσονται επαγγέλματα όπως αυτό του εκπαιδευτικού, του εμψυχωτή παιχνιδιού (playleader) και του βοηθού παιχνιδιού</a:t>
            </a:r>
            <a:r>
              <a:rPr lang="el-GR" altLang="el-GR" sz="2800"/>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endParaRPr lang="el-GR" altLang="el-GR"/>
          </a:p>
        </p:txBody>
      </p:sp>
      <p:sp>
        <p:nvSpPr>
          <p:cNvPr id="5123" name="Rectangle 3"/>
          <p:cNvSpPr>
            <a:spLocks noGrp="1" noChangeArrowheads="1"/>
          </p:cNvSpPr>
          <p:nvPr>
            <p:ph type="body" idx="1"/>
          </p:nvPr>
        </p:nvSpPr>
        <p:spPr/>
        <p:txBody>
          <a:bodyPr/>
          <a:lstStyle/>
          <a:p>
            <a:r>
              <a:rPr lang="el-GR" altLang="el-GR"/>
              <a:t>σε αυτό του ενήλικα-συνοδού των παιδιών  κατά τις δραστηριότητες παιχνιδιού στους υπαίθριους χώρους, ρόλο που συνήθως των αναλαμβάνουν οι γονείς, ο παππούς και η γιαγιά, συγγενικά ή φιλικά πρόσωπα.</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endParaRPr lang="el-GR" altLang="el-GR"/>
          </a:p>
        </p:txBody>
      </p:sp>
      <p:sp>
        <p:nvSpPr>
          <p:cNvPr id="6147" name="Rectangle 3"/>
          <p:cNvSpPr>
            <a:spLocks noGrp="1" noChangeArrowheads="1"/>
          </p:cNvSpPr>
          <p:nvPr>
            <p:ph type="body" idx="1"/>
          </p:nvPr>
        </p:nvSpPr>
        <p:spPr/>
        <p:txBody>
          <a:bodyPr/>
          <a:lstStyle/>
          <a:p>
            <a:r>
              <a:rPr lang="el-GR" altLang="el-GR" sz="2400" i="1"/>
              <a:t>Σήμερα, στην Αμερική και σε πολλές χώρες της Ευρώπης αναγνωρίζεται ολοένα η ανάγκη για σταθερή  παρουσία κάποιου καταρτισμένου ενήλικα στους υπαίθριους χώρους παιχνιδιού, που συνήθως αμείβεται από το Δήμο στον οποίο βρίσκεται ο παιχνιδότοπος, τόσο για να διαχειρίζεται τις δραστηριότητες παιχνιδιού των παιδιών όσο και το χώρο</a:t>
            </a:r>
            <a:r>
              <a:rPr lang="el-GR" altLang="el-GR"/>
              <a: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l-GR" altLang="el-GR" i="1" u="sng"/>
              <a:t>Ο ρόλος του playleader</a:t>
            </a:r>
          </a:p>
        </p:txBody>
      </p:sp>
      <p:sp>
        <p:nvSpPr>
          <p:cNvPr id="7171" name="Rectangle 3"/>
          <p:cNvSpPr>
            <a:spLocks noGrp="1" noChangeArrowheads="1"/>
          </p:cNvSpPr>
          <p:nvPr>
            <p:ph type="body" idx="1"/>
          </p:nvPr>
        </p:nvSpPr>
        <p:spPr/>
        <p:txBody>
          <a:bodyPr/>
          <a:lstStyle/>
          <a:p>
            <a:pPr>
              <a:lnSpc>
                <a:spcPct val="90000"/>
              </a:lnSpc>
            </a:pPr>
            <a:r>
              <a:rPr lang="el-GR" altLang="el-GR" sz="2400"/>
              <a:t>O όρος playleader συνδέεται με τους παιχνιδότοπους περιπέτειας. Είναι ουσιαστικά ένα από τα πιο βασικά στοιχεία του και αποτελεί απαραίτητη προϋπόθεση για την λειτουργία τους. Η Lady Allen (1968:56) υποστηρίζει ότι: "το κλειδί σε έναν πετυχημένο παιχνιδότοπο περιπέτειας, είναι η ποιότητα και η εμπειρία του playleader" και συνεχίζει ότι "πρέπει να είναι ένα ώριμο άτομο το οποίο να ενθαρρύνει την πρωτοβουλία των παιδιών και να είναι πρόθυμο να ενεργεί σαν παλιός τους φίλος που δίνει περισσότερο συμβουλές παρά να είναι αρχηγός".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endParaRPr lang="el-GR" altLang="el-GR"/>
          </a:p>
        </p:txBody>
      </p:sp>
      <p:sp>
        <p:nvSpPr>
          <p:cNvPr id="25603" name="Rectangle 3"/>
          <p:cNvSpPr>
            <a:spLocks noGrp="1" noChangeArrowheads="1"/>
          </p:cNvSpPr>
          <p:nvPr>
            <p:ph type="body" idx="1"/>
          </p:nvPr>
        </p:nvSpPr>
        <p:spPr/>
        <p:txBody>
          <a:bodyPr/>
          <a:lstStyle/>
          <a:p>
            <a:r>
              <a:rPr lang="el-GR" altLang="el-GR"/>
              <a:t>Σύμφωνα με τον Bengtsson (1970:163): "ένας παιχνιδότοπος περιπέτειας, χωρίς τον κατάλληλο playleader, δεν είναι τίποτε παραπάνω από έναν χώρο γεμάτο άχρηστα υλικά στον οποίο, πολύ σύντομα, οποιαδήποτε δημιουργική δραστηριότητα θα σταματήσει."</a:t>
            </a:r>
          </a:p>
          <a:p>
            <a:endParaRPr lang="el-GR" altLang="el-G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endParaRPr lang="el-GR" altLang="el-GR"/>
          </a:p>
        </p:txBody>
      </p:sp>
      <p:sp>
        <p:nvSpPr>
          <p:cNvPr id="8195" name="Rectangle 3"/>
          <p:cNvSpPr>
            <a:spLocks noGrp="1" noChangeArrowheads="1"/>
          </p:cNvSpPr>
          <p:nvPr>
            <p:ph type="body" idx="1"/>
          </p:nvPr>
        </p:nvSpPr>
        <p:spPr/>
        <p:txBody>
          <a:bodyPr/>
          <a:lstStyle/>
          <a:p>
            <a:pPr>
              <a:lnSpc>
                <a:spcPct val="90000"/>
              </a:lnSpc>
            </a:pPr>
            <a:r>
              <a:rPr lang="el-GR" altLang="el-GR" sz="2800"/>
              <a:t>Όσον αφορά στα προσόντα του,  υποστηρίζει ότι: «πρέπει να είναι ένα ζεστό πρόσωπο, με σπάνια ικανότητα κατανόησης, για εκείνα τα παιδιά που είναι άρρωστα, αδύνατα στο σχολείο, ή που για τον ένα ή τον άλλον λόγο είναι αποκομμένα από την κοινωνική τους ομάδα, για αυτά τα παιδιά που βρίσκουν σε έναν παιχνιδότοπο περιπέτειας περισσότερα από αυτά που έχουν χάσει. </a:t>
            </a:r>
          </a:p>
        </p:txBody>
      </p:sp>
    </p:spTree>
  </p:cSld>
  <p:clrMapOvr>
    <a:masterClrMapping/>
  </p:clrMapOvr>
</p:sld>
</file>

<file path=ppt/theme/theme1.xml><?xml version="1.0" encoding="utf-8"?>
<a:theme xmlns:a="http://schemas.openxmlformats.org/drawingml/2006/main" name="Pixel">
  <a:themeElements>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Pix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Pixel</Template>
  <TotalTime>7</TotalTime>
  <Words>1618</Words>
  <Application>Microsoft Office PowerPoint</Application>
  <PresentationFormat>Προβολή στην οθόνη (4:3)</PresentationFormat>
  <Paragraphs>72</Paragraphs>
  <Slides>31</Slides>
  <Notes>5</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31</vt:i4>
      </vt:variant>
    </vt:vector>
  </HeadingPairs>
  <TitlesOfParts>
    <vt:vector size="36" baseType="lpstr">
      <vt:lpstr>Arial</vt:lpstr>
      <vt:lpstr>Times New Roman</vt:lpstr>
      <vt:lpstr>Wingdings</vt:lpstr>
      <vt:lpstr>Arial Black</vt:lpstr>
      <vt:lpstr>Pixel</vt:lpstr>
      <vt:lpstr>Το παιχνίδι στην εκπαιδευτική διαδικασία</vt:lpstr>
      <vt:lpstr>Ο ρόλος του ενήλικα στους χώρους παιχνιδιού </vt:lpstr>
      <vt:lpstr>Παρουσίαση του PowerPoint</vt:lpstr>
      <vt:lpstr>Παρουσίαση του PowerPoint</vt:lpstr>
      <vt:lpstr>Παρουσίαση του PowerPoint</vt:lpstr>
      <vt:lpstr>Παρουσίαση του PowerPoint</vt:lpstr>
      <vt:lpstr>Ο ρόλος του playleader</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Τα καθήκοντα ενός playleader σε έναν παιχνιδότοπο περιλαμβάνουν τις ακόλουθες δραστηριότητες:</vt:lpstr>
      <vt:lpstr>Παρουσίαση του PowerPoint</vt:lpstr>
      <vt:lpstr>Βοηθός παιχνιδιού- 'Playworker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Συσχέτιση του ρόλου του Playleader  και του βοηθού παιχνιδιού με τον ρόλο του ενήλικα στους παιχνιδότοπους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Τέλος Ενότητας</vt:lpstr>
      <vt:lpstr>Χρηματοδότηση</vt:lpstr>
      <vt:lpstr>Σημείωμα Αδειοδότησης</vt:lpstr>
      <vt:lpstr>Σημείωμα Χρήσης Έργων Τρίτων</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Ο ρόλος του ενήλικα στους χώρους παιχνιδιού</dc:title>
  <dc:creator>.</dc:creator>
  <cp:lastModifiedBy>Kiriazis Vaitsis</cp:lastModifiedBy>
  <cp:revision>4</cp:revision>
  <dcterms:created xsi:type="dcterms:W3CDTF">2012-01-09T19:34:53Z</dcterms:created>
  <dcterms:modified xsi:type="dcterms:W3CDTF">2015-07-02T11:06:54Z</dcterms:modified>
</cp:coreProperties>
</file>