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 id="2147483672" r:id="rId3"/>
    <p:sldMasterId id="2147483684" r:id="rId4"/>
    <p:sldMasterId id="2147483696" r:id="rId5"/>
    <p:sldMasterId id="2147483708" r:id="rId6"/>
    <p:sldMasterId id="2147483720" r:id="rId7"/>
    <p:sldMasterId id="2147483732" r:id="rId8"/>
  </p:sldMasterIdLst>
  <p:notesMasterIdLst>
    <p:notesMasterId r:id="rId56"/>
  </p:notesMasterIdLst>
  <p:sldIdLst>
    <p:sldId id="257" r:id="rId9"/>
    <p:sldId id="258" r:id="rId10"/>
    <p:sldId id="259" r:id="rId11"/>
    <p:sldId id="260" r:id="rId12"/>
    <p:sldId id="261" r:id="rId13"/>
    <p:sldId id="307"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300" r:id="rId49"/>
    <p:sldId id="301" r:id="rId50"/>
    <p:sldId id="302" r:id="rId51"/>
    <p:sldId id="303" r:id="rId52"/>
    <p:sldId id="304" r:id="rId53"/>
    <p:sldId id="305" r:id="rId54"/>
    <p:sldId id="306" r:id="rId55"/>
  </p:sldIdLst>
  <p:sldSz cx="9144000" cy="6858000" type="screen4x3"/>
  <p:notesSz cx="6858000" cy="9144000"/>
  <p:custDataLst>
    <p:tags r:id="rId57"/>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8679"/>
    <a:srgbClr val="FF4A37"/>
    <a:srgbClr val="FD1901"/>
    <a:srgbClr val="FD1B03"/>
    <a:srgbClr val="FF9900"/>
    <a:srgbClr val="66FF66"/>
    <a:srgbClr val="CCCC00"/>
    <a:srgbClr val="CC9900"/>
    <a:srgbClr val="F6F6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909" autoAdjust="0"/>
  </p:normalViewPr>
  <p:slideViewPr>
    <p:cSldViewPr>
      <p:cViewPr>
        <p:scale>
          <a:sx n="71" d="100"/>
          <a:sy n="71" d="100"/>
        </p:scale>
        <p:origin x="-1044"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slide" Target="slides/slide34.xml"/><Relationship Id="rId47" Type="http://schemas.openxmlformats.org/officeDocument/2006/relationships/slide" Target="slides/slide39.xml"/><Relationship Id="rId50" Type="http://schemas.openxmlformats.org/officeDocument/2006/relationships/slide" Target="slides/slide42.xml"/><Relationship Id="rId55" Type="http://schemas.openxmlformats.org/officeDocument/2006/relationships/slide" Target="slides/slide47.xml"/><Relationship Id="rId7" Type="http://schemas.openxmlformats.org/officeDocument/2006/relationships/slideMaster" Target="slideMasters/slideMaster6.xml"/><Relationship Id="rId2" Type="http://schemas.openxmlformats.org/officeDocument/2006/relationships/slideMaster" Target="slideMasters/slideMaster1.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54" Type="http://schemas.openxmlformats.org/officeDocument/2006/relationships/slide" Target="slides/slide46.xml"/><Relationship Id="rId1" Type="http://schemas.openxmlformats.org/officeDocument/2006/relationships/customXml" Target="../customXml/item1.xml"/><Relationship Id="rId6" Type="http://schemas.openxmlformats.org/officeDocument/2006/relationships/slideMaster" Target="slideMasters/slideMaster5.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slide" Target="slides/slide37.xml"/><Relationship Id="rId53" Type="http://schemas.openxmlformats.org/officeDocument/2006/relationships/slide" Target="slides/slide45.xml"/><Relationship Id="rId58" Type="http://schemas.openxmlformats.org/officeDocument/2006/relationships/presProps" Target="presProps.xml"/><Relationship Id="rId5" Type="http://schemas.openxmlformats.org/officeDocument/2006/relationships/slideMaster" Target="slideMasters/slideMaster4.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49" Type="http://schemas.openxmlformats.org/officeDocument/2006/relationships/slide" Target="slides/slide41.xml"/><Relationship Id="rId57" Type="http://schemas.openxmlformats.org/officeDocument/2006/relationships/tags" Target="tags/tag1.xml"/><Relationship Id="rId61" Type="http://schemas.openxmlformats.org/officeDocument/2006/relationships/tableStyles" Target="tableStyle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slide" Target="slides/slide36.xml"/><Relationship Id="rId52" Type="http://schemas.openxmlformats.org/officeDocument/2006/relationships/slide" Target="slides/slide44.xml"/><Relationship Id="rId60" Type="http://schemas.openxmlformats.org/officeDocument/2006/relationships/theme" Target="theme/theme1.xml"/><Relationship Id="rId4" Type="http://schemas.openxmlformats.org/officeDocument/2006/relationships/slideMaster" Target="slideMasters/slideMaster3.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slide" Target="slides/slide35.xml"/><Relationship Id="rId48" Type="http://schemas.openxmlformats.org/officeDocument/2006/relationships/slide" Target="slides/slide40.xml"/><Relationship Id="rId56" Type="http://schemas.openxmlformats.org/officeDocument/2006/relationships/notesMaster" Target="notesMasters/notesMaster1.xml"/><Relationship Id="rId8" Type="http://schemas.openxmlformats.org/officeDocument/2006/relationships/slideMaster" Target="slideMasters/slideMaster7.xml"/><Relationship Id="rId51" Type="http://schemas.openxmlformats.org/officeDocument/2006/relationships/slide" Target="slides/slide43.xml"/><Relationship Id="rId3" Type="http://schemas.openxmlformats.org/officeDocument/2006/relationships/slideMaster" Target="slideMasters/slideMaster2.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slide" Target="slides/slide38.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D78908-99B3-4B87-B695-D5C17019757C}" type="datetimeFigureOut">
              <a:rPr lang="el-GR" smtClean="0"/>
              <a:t>16/9/2013</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0DF2E1B-1808-4C3C-BB5E-06DBE780D458}" type="slidenum">
              <a:rPr lang="el-GR" smtClean="0"/>
              <a:t>‹#›</a:t>
            </a:fld>
            <a:endParaRPr lang="el-GR"/>
          </a:p>
        </p:txBody>
      </p:sp>
    </p:spTree>
    <p:extLst>
      <p:ext uri="{BB962C8B-B14F-4D97-AF65-F5344CB8AC3E}">
        <p14:creationId xmlns:p14="http://schemas.microsoft.com/office/powerpoint/2010/main" val="375574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1E386939-E0B8-4B03-BD27-1E4E8D13FD9D}" type="slidenum">
              <a:rPr lang="el-GR" smtClean="0">
                <a:solidFill>
                  <a:prstClr val="black"/>
                </a:solidFill>
              </a:rPr>
              <a:pPr/>
              <a:t>2</a:t>
            </a:fld>
            <a:endParaRPr lang="el-GR">
              <a:solidFill>
                <a:prstClr val="black"/>
              </a:solidFill>
            </a:endParaRPr>
          </a:p>
        </p:txBody>
      </p:sp>
    </p:spTree>
    <p:extLst>
      <p:ext uri="{BB962C8B-B14F-4D97-AF65-F5344CB8AC3E}">
        <p14:creationId xmlns:p14="http://schemas.microsoft.com/office/powerpoint/2010/main" val="1889787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1E386939-E0B8-4B03-BD27-1E4E8D13FD9D}" type="slidenum">
              <a:rPr lang="el-GR" smtClean="0">
                <a:solidFill>
                  <a:prstClr val="black"/>
                </a:solidFill>
              </a:rPr>
              <a:pPr/>
              <a:t>5</a:t>
            </a:fld>
            <a:endParaRPr lang="el-GR" dirty="0">
              <a:solidFill>
                <a:prstClr val="black"/>
              </a:solidFill>
            </a:endParaRPr>
          </a:p>
        </p:txBody>
      </p:sp>
    </p:spTree>
    <p:extLst>
      <p:ext uri="{BB962C8B-B14F-4D97-AF65-F5344CB8AC3E}">
        <p14:creationId xmlns:p14="http://schemas.microsoft.com/office/powerpoint/2010/main" val="16676648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60DF2E1B-1808-4C3C-BB5E-06DBE780D458}" type="slidenum">
              <a:rPr lang="el-GR" smtClean="0"/>
              <a:t>21</a:t>
            </a:fld>
            <a:endParaRPr lang="el-GR"/>
          </a:p>
        </p:txBody>
      </p:sp>
    </p:spTree>
    <p:extLst>
      <p:ext uri="{BB962C8B-B14F-4D97-AF65-F5344CB8AC3E}">
        <p14:creationId xmlns:p14="http://schemas.microsoft.com/office/powerpoint/2010/main" val="40960945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7559702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706476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157459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9598224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7884328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01934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1665344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8453832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001752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3217909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552482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2917501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061714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569209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8351641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4444708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074671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630702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0905562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621126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7595503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634350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9779638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7393578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3621417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1251953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9217054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582930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2165825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8126216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1254555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2824683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004209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504128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7080769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077453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6599345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1654953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637709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2483179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9354820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7790736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6881540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792355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5125058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66213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153084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628426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0430396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4781996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203488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92952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2629609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701725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0816202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5993567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6785298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528094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4191294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242811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2324737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7930463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2539802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5FC58569-34E5-4018-987D-BADBBD84EBFF}"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8474165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3E1E2B3D-F34C-4612-B0E0-E35771040877}"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05800564"/>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C7DB7CD0-34A4-4791-B7C0-607FB67310B1}"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450145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19937457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64815FE2-FC7F-41DA-AEC5-96857B237AAA}"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78346923"/>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C2B9D6B4-891A-45AB-8AFE-16006FEBD47F}" type="datetime1">
              <a:rPr lang="el-GR" smtClean="0">
                <a:solidFill>
                  <a:prstClr val="black">
                    <a:tint val="75000"/>
                  </a:prstClr>
                </a:solidFill>
              </a:rPr>
              <a:pPr/>
              <a:t>16/9/2013</a:t>
            </a:fld>
            <a:endParaRPr lang="el-GR">
              <a:solidFill>
                <a:prstClr val="black">
                  <a:tint val="75000"/>
                </a:prstClr>
              </a:solidFill>
            </a:endParaRPr>
          </a:p>
        </p:txBody>
      </p:sp>
      <p:sp>
        <p:nvSpPr>
          <p:cNvPr id="8" name="Θέση υποσέλιδου 7"/>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9" name="Θέση αριθμού διαφάνειας 8"/>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9707649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071EA4AF-6BE8-474B-86DA-2B9F43DEEFD3}" type="datetime1">
              <a:rPr lang="el-GR" smtClean="0">
                <a:solidFill>
                  <a:prstClr val="black">
                    <a:tint val="75000"/>
                  </a:prstClr>
                </a:solidFill>
              </a:rPr>
              <a:pPr/>
              <a:t>16/9/2013</a:t>
            </a:fld>
            <a:endParaRPr lang="el-GR">
              <a:solidFill>
                <a:prstClr val="black">
                  <a:tint val="75000"/>
                </a:prstClr>
              </a:solidFill>
            </a:endParaRPr>
          </a:p>
        </p:txBody>
      </p:sp>
      <p:sp>
        <p:nvSpPr>
          <p:cNvPr id="4" name="Θέση υποσέλιδου 3"/>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5" name="Θέση αριθμού διαφάνειας 4"/>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37482964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82FA4E7-1CD6-42C5-B37D-74301184E31A}" type="datetime1">
              <a:rPr lang="el-GR" smtClean="0">
                <a:solidFill>
                  <a:prstClr val="black">
                    <a:tint val="75000"/>
                  </a:prstClr>
                </a:solidFill>
              </a:rPr>
              <a:pPr/>
              <a:t>16/9/2013</a:t>
            </a:fld>
            <a:endParaRPr lang="el-GR">
              <a:solidFill>
                <a:prstClr val="black">
                  <a:tint val="75000"/>
                </a:prstClr>
              </a:solidFill>
            </a:endParaRPr>
          </a:p>
        </p:txBody>
      </p:sp>
      <p:sp>
        <p:nvSpPr>
          <p:cNvPr id="3" name="Θέση υποσέλιδου 2"/>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4" name="Θέση αριθμού διαφάνειας 3"/>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186353107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0ED77660-A54C-4EF7-B41B-AAEF0695C8EB}"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573049556"/>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9AE0D869-9558-4C18-AC5B-EDD526F12688}" type="datetime1">
              <a:rPr lang="el-GR" smtClean="0">
                <a:solidFill>
                  <a:prstClr val="black">
                    <a:tint val="75000"/>
                  </a:prstClr>
                </a:solidFill>
              </a:rPr>
              <a:pPr/>
              <a:t>16/9/2013</a:t>
            </a:fld>
            <a:endParaRPr lang="el-GR">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424625414"/>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08D149A7-73F5-4EAF-894A-3C90F3F959F3}"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638669647"/>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1FEDEFC6-0825-4C56-9924-035002014B1D}"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11"/>
          </p:nvPr>
        </p:nvSpPr>
        <p:spPr/>
        <p:txBody>
          <a:body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12"/>
          </p:nvPr>
        </p:nvSpPr>
        <p:spPr/>
        <p:txBody>
          <a:body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2881410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9997374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r>
              <a:rPr lang="el-GR" smtClean="0">
                <a:solidFill>
                  <a:prstClr val="black">
                    <a:tint val="75000"/>
                  </a:prstClr>
                </a:solidFill>
              </a:rPr>
              <a:t>22/8/2013</a:t>
            </a:r>
            <a:endParaRPr lang="el-GR" dirty="0">
              <a:solidFill>
                <a:prstClr val="black">
                  <a:tint val="75000"/>
                </a:prstClr>
              </a:solidFill>
            </a:endParaRPr>
          </a:p>
        </p:txBody>
      </p:sp>
      <p:sp>
        <p:nvSpPr>
          <p:cNvPr id="6" name="Θέση υποσέλιδου 5"/>
          <p:cNvSpPr>
            <a:spLocks noGrp="1"/>
          </p:cNvSpPr>
          <p:nvPr>
            <p:ph type="ftr" sz="quarter" idx="11"/>
          </p:nvPr>
        </p:nvSpPr>
        <p:spPr/>
        <p:txBody>
          <a:body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7" name="Θέση αριθμού διαφάνειας 6"/>
          <p:cNvSpPr>
            <a:spLocks noGrp="1"/>
          </p:cNvSpPr>
          <p:nvPr>
            <p:ph type="sldNum" sz="quarter" idx="12"/>
          </p:nvPr>
        </p:nvSpPr>
        <p:spPr/>
        <p:txBody>
          <a:body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6092409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3316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52386279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439647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413399722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3195921972"/>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l-GR" smtClean="0">
                <a:solidFill>
                  <a:prstClr val="black">
                    <a:tint val="75000"/>
                  </a:prstClr>
                </a:solidFill>
              </a:rPr>
              <a:t>22/8/2013</a:t>
            </a:r>
            <a:endParaRPr lang="el-GR" dirty="0">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Επαναληπτικές Δομές</a:t>
            </a:r>
            <a:endParaRPr lang="el-GR" dirty="0">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D8379-8D09-42C5-AE1F-DB6F792C5FCB}" type="slidenum">
              <a:rPr lang="el-GR" smtClean="0">
                <a:solidFill>
                  <a:prstClr val="black">
                    <a:tint val="75000"/>
                  </a:prstClr>
                </a:solidFill>
              </a:rPr>
              <a:pPr/>
              <a:t>‹#›</a:t>
            </a:fld>
            <a:endParaRPr lang="el-GR" dirty="0">
              <a:solidFill>
                <a:prstClr val="black">
                  <a:tint val="75000"/>
                </a:prstClr>
              </a:solidFill>
            </a:endParaRPr>
          </a:p>
        </p:txBody>
      </p:sp>
    </p:spTree>
    <p:extLst>
      <p:ext uri="{BB962C8B-B14F-4D97-AF65-F5344CB8AC3E}">
        <p14:creationId xmlns:p14="http://schemas.microsoft.com/office/powerpoint/2010/main" val="252661955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bwMode="gray">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9F322-5A57-486A-8705-1AC677B537FC}" type="datetime1">
              <a:rPr lang="el-GR" smtClean="0">
                <a:solidFill>
                  <a:prstClr val="black">
                    <a:tint val="75000"/>
                  </a:prstClr>
                </a:solidFill>
              </a:rPr>
              <a:pPr/>
              <a:t>16/9/2013</a:t>
            </a:fld>
            <a:endParaRPr lang="el-GR">
              <a:solidFill>
                <a:prstClr val="black">
                  <a:tint val="75000"/>
                </a:prstClr>
              </a:solidFill>
            </a:endParaRP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l-GR" smtClean="0">
                <a:solidFill>
                  <a:prstClr val="black">
                    <a:tint val="75000"/>
                  </a:prstClr>
                </a:solidFill>
              </a:rPr>
              <a:t>Μονοδιάστατοι Πίνακες</a:t>
            </a:r>
            <a:endParaRPr lang="el-GR">
              <a:solidFill>
                <a:prstClr val="black">
                  <a:tint val="75000"/>
                </a:prstClr>
              </a:solidFill>
            </a:endParaRP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376086-9D7F-4AE2-BCB7-3ED68261646D}" type="slidenum">
              <a:rPr lang="el-GR" smtClean="0">
                <a:solidFill>
                  <a:prstClr val="black">
                    <a:tint val="75000"/>
                  </a:prstClr>
                </a:solidFill>
              </a:rPr>
              <a:pPr/>
              <a:t>‹#›</a:t>
            </a:fld>
            <a:endParaRPr lang="el-GR">
              <a:solidFill>
                <a:prstClr val="black">
                  <a:tint val="75000"/>
                </a:prstClr>
              </a:solidFill>
            </a:endParaRPr>
          </a:p>
        </p:txBody>
      </p:sp>
    </p:spTree>
    <p:extLst>
      <p:ext uri="{BB962C8B-B14F-4D97-AF65-F5344CB8AC3E}">
        <p14:creationId xmlns:p14="http://schemas.microsoft.com/office/powerpoint/2010/main" val="395667833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1.jpeg"/><Relationship Id="rId7" Type="http://schemas.openxmlformats.org/officeDocument/2006/relationships/hyperlink" Target="http://www.edulll.gr/" TargetMode="External"/><Relationship Id="rId2" Type="http://schemas.openxmlformats.org/officeDocument/2006/relationships/slideLayout" Target="../slideLayouts/slideLayout1.xml"/><Relationship Id="rId1" Type="http://schemas.openxmlformats.org/officeDocument/2006/relationships/tags" Target="../tags/tag2.xml"/><Relationship Id="rId6" Type="http://schemas.openxmlformats.org/officeDocument/2006/relationships/image" Target="../media/image2.png"/><Relationship Id="rId5" Type="http://schemas.openxmlformats.org/officeDocument/2006/relationships/hyperlink" Target="http://creativecommons.org/licenses/by-nc-nd/3.0/deed.el" TargetMode="Externa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tags" Target="../tags/tag10.xml"/><Relationship Id="rId1" Type="http://schemas.openxmlformats.org/officeDocument/2006/relationships/tags" Target="../tags/tag9.xml"/><Relationship Id="rId6" Type="http://schemas.microsoft.com/office/2007/relationships/hdphoto" Target="../media/hdphoto3.wdp"/><Relationship Id="rId5" Type="http://schemas.openxmlformats.org/officeDocument/2006/relationships/image" Target="../media/image5.jpe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4.xml.rels><?xml version="1.0" encoding="UTF-8" standalone="yes"?>
<Relationships xmlns="http://schemas.openxmlformats.org/package/2006/relationships"><Relationship Id="rId3" Type="http://schemas.openxmlformats.org/officeDocument/2006/relationships/tags" Target="../tags/tag14.xml"/><Relationship Id="rId7" Type="http://schemas.microsoft.com/office/2007/relationships/hdphoto" Target="../media/hdphoto3.wdp"/><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5.jpeg"/><Relationship Id="rId5" Type="http://schemas.openxmlformats.org/officeDocument/2006/relationships/slide" Target="slide5.xml"/><Relationship Id="rId4" Type="http://schemas.openxmlformats.org/officeDocument/2006/relationships/slideLayout" Target="../slideLayouts/slideLayout4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15.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16.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17.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50.xml"/><Relationship Id="rId2" Type="http://schemas.openxmlformats.org/officeDocument/2006/relationships/tags" Target="../tags/tag19.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hyperlink" Target="http://creativecommons.org/licenses/by-nc-nd/3.0/deed.el" TargetMode="Externa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20.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50.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3.xml"/></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tags" Target="../tags/tag26.xml"/><Relationship Id="rId1" Type="http://schemas.openxmlformats.org/officeDocument/2006/relationships/tags" Target="../tags/tag25.xml"/><Relationship Id="rId6" Type="http://schemas.microsoft.com/office/2007/relationships/hdphoto" Target="../media/hdphoto3.wdp"/><Relationship Id="rId5" Type="http://schemas.openxmlformats.org/officeDocument/2006/relationships/image" Target="../media/image5.jpeg"/><Relationship Id="rId4" Type="http://schemas.openxmlformats.org/officeDocument/2006/relationships/slide" Target="slide5.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tags" Target="../tags/tag29.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30.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xml.rels><?xml version="1.0" encoding="UTF-8" standalone="yes"?>
<Relationships xmlns="http://schemas.openxmlformats.org/package/2006/relationships"><Relationship Id="rId3" Type="http://schemas.openxmlformats.org/officeDocument/2006/relationships/hyperlink" Target="http://www.edulll.gr/" TargetMode="External"/><Relationship Id="rId2" Type="http://schemas.openxmlformats.org/officeDocument/2006/relationships/slideLayout" Target="../slideLayouts/slideLayout24.xml"/><Relationship Id="rId1" Type="http://schemas.openxmlformats.org/officeDocument/2006/relationships/tags" Target="../tags/tag4.xml"/><Relationship Id="rId5" Type="http://schemas.microsoft.com/office/2007/relationships/hdphoto" Target="../media/hdphoto2.wdp"/><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tags" Target="../tags/tag33.xml"/><Relationship Id="rId1" Type="http://schemas.openxmlformats.org/officeDocument/2006/relationships/tags" Target="../tags/tag32.xml"/><Relationship Id="rId6" Type="http://schemas.microsoft.com/office/2007/relationships/hdphoto" Target="../media/hdphoto3.wdp"/><Relationship Id="rId5" Type="http://schemas.openxmlformats.org/officeDocument/2006/relationships/image" Target="../media/image5.jpeg"/><Relationship Id="rId4" Type="http://schemas.openxmlformats.org/officeDocument/2006/relationships/slide" Target="slide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8.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3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3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37.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38.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39.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48.xml"/><Relationship Id="rId1" Type="http://schemas.openxmlformats.org/officeDocument/2006/relationships/tags" Target="../tags/tag40.xml"/></Relationships>
</file>

<file path=ppt/slides/_rels/slide44.xml.rels><?xml version="1.0" encoding="UTF-8" standalone="yes"?>
<Relationships xmlns="http://schemas.openxmlformats.org/package/2006/relationships"><Relationship Id="rId2" Type="http://schemas.openxmlformats.org/officeDocument/2006/relationships/slideLayout" Target="../slideLayouts/slideLayout50.xml"/><Relationship Id="rId1" Type="http://schemas.openxmlformats.org/officeDocument/2006/relationships/tags" Target="../tags/tag41.xml"/></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tags" Target="../tags/tag43.xml"/><Relationship Id="rId1" Type="http://schemas.openxmlformats.org/officeDocument/2006/relationships/tags" Target="../tags/tag42.xml"/></Relationships>
</file>

<file path=ppt/slides/_rels/slide4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50.xml"/><Relationship Id="rId1" Type="http://schemas.openxmlformats.org/officeDocument/2006/relationships/tags" Target="../tags/tag44.xml"/><Relationship Id="rId6" Type="http://schemas.microsoft.com/office/2007/relationships/hdphoto" Target="../media/hdphoto3.wdp"/><Relationship Id="rId5" Type="http://schemas.openxmlformats.org/officeDocument/2006/relationships/image" Target="../media/image5.jpeg"/><Relationship Id="rId4" Type="http://schemas.openxmlformats.org/officeDocument/2006/relationships/slide" Target="slide5.xml"/></Relationships>
</file>

<file path=ppt/slides/_rels/slide47.xml.rels><?xml version="1.0" encoding="UTF-8" standalone="yes"?>
<Relationships xmlns="http://schemas.openxmlformats.org/package/2006/relationships"><Relationship Id="rId3" Type="http://schemas.openxmlformats.org/officeDocument/2006/relationships/hyperlink" Target="http://creativecommons.org/licenses/by-nc-nd/3.0/deed.el" TargetMode="External"/><Relationship Id="rId2" Type="http://schemas.openxmlformats.org/officeDocument/2006/relationships/slideLayout" Target="../slideLayouts/slideLayout61.xml"/><Relationship Id="rId1" Type="http://schemas.openxmlformats.org/officeDocument/2006/relationships/tags" Target="../tags/tag45.xml"/><Relationship Id="rId6" Type="http://schemas.openxmlformats.org/officeDocument/2006/relationships/image" Target="../media/image3.png"/><Relationship Id="rId5" Type="http://schemas.openxmlformats.org/officeDocument/2006/relationships/hyperlink" Target="http://www.edulll.gr/" TargetMode="Externa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8" Type="http://schemas.openxmlformats.org/officeDocument/2006/relationships/slide" Target="slide33.xml"/><Relationship Id="rId3" Type="http://schemas.openxmlformats.org/officeDocument/2006/relationships/notesSlide" Target="../notesSlides/notesSlide2.xml"/><Relationship Id="rId7" Type="http://schemas.openxmlformats.org/officeDocument/2006/relationships/slide" Target="slide26.xml"/><Relationship Id="rId2" Type="http://schemas.openxmlformats.org/officeDocument/2006/relationships/slideLayout" Target="../slideLayouts/slideLayout35.xml"/><Relationship Id="rId1" Type="http://schemas.openxmlformats.org/officeDocument/2006/relationships/tags" Target="../tags/tag5.xml"/><Relationship Id="rId6" Type="http://schemas.openxmlformats.org/officeDocument/2006/relationships/slide" Target="slide15.xml"/><Relationship Id="rId5" Type="http://schemas.openxmlformats.org/officeDocument/2006/relationships/slide" Target="slide11.xml"/><Relationship Id="rId4" Type="http://schemas.openxmlformats.org/officeDocument/2006/relationships/slide" Target="slide7.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72.xml"/><Relationship Id="rId2" Type="http://schemas.openxmlformats.org/officeDocument/2006/relationships/tags" Target="../tags/tag7.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Ομάδα 1" descr="Λογότυπο του Τεϊ Θεσσαλίας. Τεχνολογικό Εκπαιδευτικό Ίδρυμα Θεσσαλίας." title="Λογότυπο του Ιδρύματος."/>
          <p:cNvGrpSpPr/>
          <p:nvPr/>
        </p:nvGrpSpPr>
        <p:grpSpPr>
          <a:xfrm>
            <a:off x="611559" y="461813"/>
            <a:ext cx="3456384" cy="1041770"/>
            <a:chOff x="611559" y="461813"/>
            <a:chExt cx="3456384" cy="1041770"/>
          </a:xfrm>
        </p:grpSpPr>
        <p:pic>
          <p:nvPicPr>
            <p:cNvPr id="3" name="Εικόνα 1" descr="Λογότυπο του Τεϊ Θεσσαλίας." title="Λογότυπο του Ιδρύματος."/>
            <p:cNvPicPr>
              <a:picLocks noChangeAspect="1" noChangeArrowheads="1"/>
            </p:cNvPicPr>
            <p:nvPr/>
          </p:nvPicPr>
          <p:blipFill>
            <a:blip r:embed="rId3" cstate="print">
              <a:extLst>
                <a:ext uri="{BEBA8EAE-BF5A-486C-A8C5-ECC9F3942E4B}">
                  <a14:imgProps xmlns:a14="http://schemas.microsoft.com/office/drawing/2010/main">
                    <a14:imgLayer r:embed="rId4">
                      <a14:imgEffect>
                        <a14:sharpenSoften amount="100000"/>
                      </a14:imgEffect>
                      <a14:imgEffect>
                        <a14:brightnessContrast bright="15000" contrast="-20000"/>
                      </a14:imgEffect>
                    </a14:imgLayer>
                  </a14:imgProps>
                </a:ext>
                <a:ext uri="{28A0092B-C50C-407E-A947-70E740481C1C}">
                  <a14:useLocalDpi xmlns:a14="http://schemas.microsoft.com/office/drawing/2010/main" val="0"/>
                </a:ext>
              </a:extLst>
            </a:blip>
            <a:srcRect/>
            <a:stretch>
              <a:fillRect/>
            </a:stretch>
          </p:blipFill>
          <p:spPr bwMode="gray">
            <a:xfrm>
              <a:off x="611559" y="461813"/>
              <a:ext cx="1080000" cy="10417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Θέση περιεχομένου 1"/>
            <p:cNvSpPr txBox="1"/>
            <p:nvPr/>
          </p:nvSpPr>
          <p:spPr>
            <a:xfrm>
              <a:off x="1810182" y="484376"/>
              <a:ext cx="2257761" cy="1015663"/>
            </a:xfrm>
            <a:prstGeom prst="rect">
              <a:avLst/>
            </a:prstGeom>
            <a:noFill/>
          </p:spPr>
          <p:txBody>
            <a:bodyPr wrap="square" rtlCol="0">
              <a:spAutoFit/>
            </a:bodyPr>
            <a:lstStyle/>
            <a:p>
              <a:r>
                <a:rPr lang="el-GR" sz="2000" dirty="0">
                  <a:solidFill>
                    <a:prstClr val="black"/>
                  </a:solidFill>
                </a:rPr>
                <a:t>Τεχνολογικό Εκπαιδευτικό </a:t>
              </a:r>
            </a:p>
            <a:p>
              <a:r>
                <a:rPr lang="el-GR" sz="2000" dirty="0">
                  <a:solidFill>
                    <a:prstClr val="black"/>
                  </a:solidFill>
                </a:rPr>
                <a:t>Ίδρυμα Θεσσαλίας</a:t>
              </a:r>
            </a:p>
          </p:txBody>
        </p:sp>
      </p:grpSp>
      <p:sp>
        <p:nvSpPr>
          <p:cNvPr id="4" name="Τίτλος 1"/>
          <p:cNvSpPr>
            <a:spLocks noGrp="1"/>
          </p:cNvSpPr>
          <p:nvPr>
            <p:ph type="ctrTitle"/>
          </p:nvPr>
        </p:nvSpPr>
        <p:spPr>
          <a:xfrm>
            <a:off x="611559" y="1700808"/>
            <a:ext cx="7772400" cy="1470025"/>
          </a:xfrm>
        </p:spPr>
        <p:txBody>
          <a:bodyPr>
            <a:noAutofit/>
          </a:bodyPr>
          <a:lstStyle/>
          <a:p>
            <a:pPr lvl="0">
              <a:spcBef>
                <a:spcPct val="20000"/>
              </a:spcBef>
            </a:pPr>
            <a:r>
              <a:rPr lang="el-GR" sz="2800" b="0" cap="none" dirty="0" smtClean="0">
                <a:latin typeface="+mn-lt"/>
              </a:rPr>
              <a:t>   </a:t>
            </a:r>
            <a:br>
              <a:rPr lang="el-GR" sz="2800" b="0" cap="none" dirty="0" smtClean="0">
                <a:latin typeface="+mn-lt"/>
              </a:rPr>
            </a:br>
            <a:r>
              <a:rPr lang="el-GR" b="1" dirty="0" smtClean="0">
                <a:solidFill>
                  <a:prstClr val="black"/>
                </a:solidFill>
              </a:rPr>
              <a:t>Προγραμματισμός ΗΥ </a:t>
            </a:r>
            <a:r>
              <a:rPr lang="en-US" b="1" dirty="0" smtClean="0">
                <a:solidFill>
                  <a:prstClr val="black"/>
                </a:solidFill>
              </a:rPr>
              <a:t> </a:t>
            </a:r>
            <a:r>
              <a:rPr lang="el-GR" b="1" dirty="0" smtClean="0">
                <a:solidFill>
                  <a:prstClr val="black"/>
                </a:solidFill>
              </a:rPr>
              <a:t> </a:t>
            </a:r>
            <a:r>
              <a:rPr lang="en-US" b="1" dirty="0">
                <a:solidFill>
                  <a:prstClr val="black"/>
                </a:solidFill>
                <a:ea typeface="+mn-ea"/>
                <a:cs typeface="+mn-cs"/>
              </a:rPr>
              <a:t/>
            </a:r>
            <a:br>
              <a:rPr lang="en-US" b="1" dirty="0">
                <a:solidFill>
                  <a:prstClr val="black"/>
                </a:solidFill>
                <a:ea typeface="+mn-ea"/>
                <a:cs typeface="+mn-cs"/>
              </a:rPr>
            </a:br>
            <a:r>
              <a:rPr lang="en-US" sz="2800" b="0" cap="none" dirty="0" smtClean="0">
                <a:latin typeface="+mn-lt"/>
              </a:rPr>
              <a:t/>
            </a:r>
            <a:br>
              <a:rPr lang="en-US" sz="2800" b="0" cap="none" dirty="0" smtClean="0">
                <a:latin typeface="+mn-lt"/>
              </a:rPr>
            </a:br>
            <a:endParaRPr lang="el-GR" sz="2800" cap="none" dirty="0">
              <a:latin typeface="+mn-lt"/>
            </a:endParaRPr>
          </a:p>
        </p:txBody>
      </p:sp>
      <p:sp>
        <p:nvSpPr>
          <p:cNvPr id="5" name="Θέση περιεχομένου 1"/>
          <p:cNvSpPr>
            <a:spLocks noGrp="1"/>
          </p:cNvSpPr>
          <p:nvPr>
            <p:ph type="subTitle" idx="1"/>
          </p:nvPr>
        </p:nvSpPr>
        <p:spPr>
          <a:xfrm>
            <a:off x="1401291" y="2947031"/>
            <a:ext cx="6400800" cy="2732728"/>
          </a:xfrm>
        </p:spPr>
        <p:txBody>
          <a:bodyPr anchor="ctr">
            <a:noAutofit/>
          </a:bodyPr>
          <a:lstStyle/>
          <a:p>
            <a:pPr>
              <a:spcBef>
                <a:spcPts val="0"/>
              </a:spcBef>
            </a:pPr>
            <a:r>
              <a:rPr lang="el-GR" sz="2800" b="1" dirty="0" smtClean="0">
                <a:solidFill>
                  <a:prstClr val="black"/>
                </a:solidFill>
                <a:ea typeface="+mj-ea"/>
                <a:cs typeface="+mj-cs"/>
              </a:rPr>
              <a:t>Ενότητα </a:t>
            </a:r>
            <a:r>
              <a:rPr lang="en-US" sz="2800" b="1" dirty="0" smtClean="0">
                <a:solidFill>
                  <a:prstClr val="black"/>
                </a:solidFill>
                <a:ea typeface="+mj-ea"/>
                <a:cs typeface="+mj-cs"/>
              </a:rPr>
              <a:t>4:</a:t>
            </a:r>
            <a:r>
              <a:rPr lang="el-GR" sz="2800" b="1" dirty="0" smtClean="0">
                <a:solidFill>
                  <a:prstClr val="black"/>
                </a:solidFill>
                <a:ea typeface="+mj-ea"/>
                <a:cs typeface="+mj-cs"/>
              </a:rPr>
              <a:t>  </a:t>
            </a:r>
            <a:r>
              <a:rPr lang="el-GR" sz="2800" dirty="0" smtClean="0">
                <a:solidFill>
                  <a:prstClr val="black"/>
                </a:solidFill>
                <a:ea typeface="+mj-ea"/>
                <a:cs typeface="+mj-cs"/>
              </a:rPr>
              <a:t>Επαναληπτικές </a:t>
            </a:r>
            <a:r>
              <a:rPr lang="el-GR" sz="2800" dirty="0">
                <a:solidFill>
                  <a:prstClr val="black"/>
                </a:solidFill>
                <a:ea typeface="+mj-ea"/>
                <a:cs typeface="+mj-cs"/>
              </a:rPr>
              <a:t>δ</a:t>
            </a:r>
            <a:r>
              <a:rPr lang="el-GR" sz="2800" dirty="0" smtClean="0">
                <a:solidFill>
                  <a:prstClr val="black"/>
                </a:solidFill>
                <a:ea typeface="+mj-ea"/>
                <a:cs typeface="+mj-cs"/>
              </a:rPr>
              <a:t>ομές</a:t>
            </a:r>
            <a:r>
              <a:rPr lang="en-US" sz="2800" dirty="0" smtClean="0">
                <a:solidFill>
                  <a:prstClr val="black"/>
                </a:solidFill>
                <a:ea typeface="+mj-ea"/>
                <a:cs typeface="+mj-cs"/>
              </a:rPr>
              <a:t>.</a:t>
            </a:r>
            <a:r>
              <a:rPr lang="el-GR" sz="2800" dirty="0" smtClean="0">
                <a:solidFill>
                  <a:prstClr val="black"/>
                </a:solidFill>
                <a:ea typeface="+mj-ea"/>
                <a:cs typeface="+mj-cs"/>
              </a:rPr>
              <a:t> </a:t>
            </a:r>
          </a:p>
          <a:p>
            <a:pPr>
              <a:spcBef>
                <a:spcPts val="0"/>
              </a:spcBef>
            </a:pPr>
            <a:endParaRPr lang="el-GR" sz="1200" dirty="0" smtClean="0">
              <a:solidFill>
                <a:prstClr val="black"/>
              </a:solidFill>
              <a:ea typeface="+mj-ea"/>
              <a:cs typeface="+mj-cs"/>
            </a:endParaRPr>
          </a:p>
          <a:p>
            <a:pPr>
              <a:spcBef>
                <a:spcPts val="0"/>
              </a:spcBef>
            </a:pPr>
            <a:r>
              <a:rPr lang="el-GR" sz="2800" dirty="0" smtClean="0">
                <a:solidFill>
                  <a:prstClr val="black"/>
                </a:solidFill>
                <a:ea typeface="+mj-ea"/>
                <a:cs typeface="+mj-cs"/>
              </a:rPr>
              <a:t> </a:t>
            </a:r>
            <a:r>
              <a:rPr lang="el-GR" sz="4400" b="1" dirty="0" smtClean="0">
                <a:solidFill>
                  <a:schemeClr val="tx1"/>
                </a:solidFill>
                <a:latin typeface="+mj-lt"/>
              </a:rPr>
              <a:t>   </a:t>
            </a:r>
            <a:r>
              <a:rPr lang="el-GR" sz="2800" dirty="0" smtClean="0">
                <a:solidFill>
                  <a:schemeClr val="tx1"/>
                </a:solidFill>
              </a:rPr>
              <a:t>Διδάσκων: </a:t>
            </a:r>
            <a:r>
              <a:rPr lang="el-GR" sz="2800" dirty="0" smtClean="0">
                <a:solidFill>
                  <a:prstClr val="black"/>
                </a:solidFill>
                <a:ea typeface="+mj-ea"/>
                <a:cs typeface="+mj-cs"/>
              </a:rPr>
              <a:t>Ηλίας Κ Σάββας</a:t>
            </a:r>
            <a:r>
              <a:rPr lang="en-US" sz="2800" dirty="0" smtClean="0">
                <a:solidFill>
                  <a:prstClr val="black"/>
                </a:solidFill>
                <a:ea typeface="+mj-ea"/>
                <a:cs typeface="+mj-cs"/>
              </a:rPr>
              <a:t>,</a:t>
            </a:r>
            <a:endParaRPr lang="el-GR" sz="2800" dirty="0" smtClean="0">
              <a:solidFill>
                <a:prstClr val="black"/>
              </a:solidFill>
              <a:ea typeface="+mj-ea"/>
              <a:cs typeface="+mj-cs"/>
            </a:endParaRPr>
          </a:p>
          <a:p>
            <a:pPr>
              <a:spcBef>
                <a:spcPts val="0"/>
              </a:spcBef>
            </a:pPr>
            <a:r>
              <a:rPr lang="el-GR" sz="2800" dirty="0" smtClean="0">
                <a:solidFill>
                  <a:prstClr val="black"/>
                </a:solidFill>
                <a:ea typeface="+mj-ea"/>
                <a:cs typeface="+mj-cs"/>
              </a:rPr>
              <a:t>Αναπληρωτής Καθηγητής</a:t>
            </a:r>
            <a:r>
              <a:rPr lang="en-US" sz="2800" dirty="0" smtClean="0">
                <a:solidFill>
                  <a:prstClr val="black"/>
                </a:solidFill>
                <a:ea typeface="+mj-ea"/>
                <a:cs typeface="+mj-cs"/>
              </a:rPr>
              <a:t>.</a:t>
            </a:r>
            <a:r>
              <a:rPr lang="el-GR" sz="2800" dirty="0" smtClean="0">
                <a:solidFill>
                  <a:prstClr val="black"/>
                </a:solidFill>
                <a:ea typeface="+mj-ea"/>
                <a:cs typeface="+mj-cs"/>
              </a:rPr>
              <a:t> </a:t>
            </a:r>
            <a:endParaRPr lang="el-GR" sz="2800" dirty="0">
              <a:solidFill>
                <a:prstClr val="black"/>
              </a:solidFill>
              <a:ea typeface="+mj-ea"/>
              <a:cs typeface="+mj-cs"/>
            </a:endParaRPr>
          </a:p>
          <a:p>
            <a:pPr>
              <a:spcBef>
                <a:spcPts val="0"/>
              </a:spcBef>
            </a:pPr>
            <a:r>
              <a:rPr lang="el-GR" sz="2800" dirty="0" smtClean="0">
                <a:solidFill>
                  <a:prstClr val="black"/>
                </a:solidFill>
                <a:ea typeface="+mj-ea"/>
                <a:cs typeface="+mj-cs"/>
              </a:rPr>
              <a:t>Τμήμα </a:t>
            </a:r>
            <a:r>
              <a:rPr lang="el-GR" sz="2800" dirty="0">
                <a:solidFill>
                  <a:prstClr val="black"/>
                </a:solidFill>
                <a:ea typeface="+mj-ea"/>
                <a:cs typeface="+mj-cs"/>
              </a:rPr>
              <a:t>Μηχανικών </a:t>
            </a:r>
            <a:r>
              <a:rPr lang="el-GR" sz="2800" dirty="0" smtClean="0">
                <a:solidFill>
                  <a:prstClr val="black"/>
                </a:solidFill>
                <a:ea typeface="+mj-ea"/>
                <a:cs typeface="+mj-cs"/>
              </a:rPr>
              <a:t>Πληροφορικής,</a:t>
            </a:r>
          </a:p>
          <a:p>
            <a:pPr>
              <a:spcBef>
                <a:spcPts val="0"/>
              </a:spcBef>
            </a:pPr>
            <a:r>
              <a:rPr lang="el-GR" sz="2800" dirty="0" smtClean="0">
                <a:solidFill>
                  <a:prstClr val="black"/>
                </a:solidFill>
                <a:ea typeface="+mj-ea"/>
                <a:cs typeface="+mj-cs"/>
              </a:rPr>
              <a:t>Τεχνολογικής Εκπαίδευσης. </a:t>
            </a:r>
            <a:endParaRPr lang="en-US" sz="4400" b="1" dirty="0" smtClean="0">
              <a:solidFill>
                <a:schemeClr val="tx1"/>
              </a:solidFill>
              <a:latin typeface="+mj-lt"/>
            </a:endParaRPr>
          </a:p>
        </p:txBody>
      </p:sp>
      <p:pic>
        <p:nvPicPr>
          <p:cNvPr id="1026" name="Εικόνα 1" descr="Λογότυπο για Άδειες χρήσης Creative Commons, B Y, NC, ND." title="Λογότυπο Creative Commons. ">
            <a:hlinkClick r:id="rId5" tooltip="Μετάβαση στην Άδεια Χρήσης"/>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7704" y="5949280"/>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Εικόνα 2" descr="Λογότυπο Επιχειρησιακού Προγράμματος Εκπαίδευση και Δια βίου Μάθηση του Υπουργείου Παιδείας, ΕΣΠΑ 2007 - 2013, με τη σημαία της Ευρωπαϊκής Ένωσης, το οποίο συγχρηματοδοτείται από την Ευρωπαϊκή Ένωση (Ευρωπαϊκό Κοινωνικό Ταμείο) και από εθνικούς πόρους. " title="Λογότυπο Χρηματοδότησης. ">
            <a:hlinkClick r:id="rId7" tooltip="Μετάβαση σε www.edulll.gr"/>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492028" y="5657672"/>
            <a:ext cx="4310063"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32213577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Λύση (με την </a:t>
            </a:r>
            <a:r>
              <a:rPr lang="en-US" b="1" dirty="0" smtClean="0"/>
              <a:t>while</a:t>
            </a:r>
            <a:r>
              <a:rPr lang="el-GR" b="1" dirty="0" smtClean="0"/>
              <a:t>)</a:t>
            </a:r>
            <a:endParaRPr lang="el-GR" b="1" dirty="0"/>
          </a:p>
        </p:txBody>
      </p:sp>
      <p:sp>
        <p:nvSpPr>
          <p:cNvPr id="3" name="Θέση περιεχομένου 1" descr="Πρόγραμμα: # include, s t d i o τελεία  h. Enter, int main. Enter, άγκιστρο. Enter, int total = 0, κόμμα num = 1. Enter, while, παρένθεση, num ! = 0, κλείσιμο παρένθεσης, άγκιστρο. Enter,  print f, \ n, παρακαλώ δώστε έναν αριθμό. 0 για τέλος. Enter, scan f, % d, κόμμα &amp; num. Enter, total, + =  num. Enter,  print f, \ n, τρέχων άθροισμα, % d, κόμμα, total. Enter, κλείσιμο αγκίστρου. Enter, print f, \ n, το τελικό άθροισμα είναι: %d, \ n, κόμμα total. Enter, return 0. Enter, κλείσιμο αγκίστρου.&#10;"/>
          <p:cNvSpPr>
            <a:spLocks noGrp="1"/>
          </p:cNvSpPr>
          <p:nvPr>
            <p:ph idx="1"/>
            <p:custDataLst>
              <p:tags r:id="rId2"/>
            </p:custDataLst>
          </p:nvPr>
        </p:nvSpPr>
        <p:spPr/>
        <p:txBody>
          <a:bodyPr>
            <a:normAutofit lnSpcReduction="10000"/>
          </a:bodyPr>
          <a:lstStyle/>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eaLnBrk="0" fontAlgn="base" hangingPunct="0">
              <a:spcAft>
                <a:spcPct val="0"/>
              </a:spcAft>
              <a:buClr>
                <a:srgbClr val="660000"/>
              </a:buClr>
              <a:buSzPct val="7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total = 0, </a:t>
            </a:r>
            <a:r>
              <a:rPr lang="en-US" sz="2000" b="1" dirty="0" err="1" smtClean="0">
                <a:solidFill>
                  <a:srgbClr val="FF00FF"/>
                </a:solidFill>
                <a:ea typeface="Arial Unicode MS" panose="020B0604020202020204" pitchFamily="34" charset="-128"/>
                <a:cs typeface="Arial Unicode MS" panose="020B0604020202020204" pitchFamily="34" charset="-128"/>
              </a:rPr>
              <a:t>num</a:t>
            </a:r>
            <a:r>
              <a:rPr lang="en-US" sz="2000" b="1" dirty="0" smtClean="0">
                <a:solidFill>
                  <a:srgbClr val="FF00FF"/>
                </a:solidFill>
                <a:ea typeface="Arial Unicode MS" panose="020B0604020202020204" pitchFamily="34" charset="-128"/>
                <a:cs typeface="Arial Unicode MS" panose="020B0604020202020204" pitchFamily="34" charset="-128"/>
              </a:rPr>
              <a:t> = 1</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while (</a:t>
            </a:r>
            <a:r>
              <a:rPr lang="en-US" sz="2000" b="1" dirty="0" err="1" smtClean="0">
                <a:solidFill>
                  <a:srgbClr val="000000"/>
                </a:solidFill>
                <a:ea typeface="Arial Unicode MS" panose="020B0604020202020204" pitchFamily="34" charset="-128"/>
                <a:cs typeface="Arial Unicode MS" panose="020B0604020202020204" pitchFamily="34" charset="-128"/>
              </a:rPr>
              <a:t>num</a:t>
            </a:r>
            <a:r>
              <a:rPr lang="en-US" sz="2000" b="1" dirty="0" smtClean="0">
                <a:solidFill>
                  <a:srgbClr val="000000"/>
                </a:solidFill>
                <a:ea typeface="Arial Unicode MS" panose="020B0604020202020204" pitchFamily="34" charset="-128"/>
                <a:cs typeface="Arial Unicode MS" panose="020B0604020202020204" pitchFamily="34" charset="-128"/>
              </a:rPr>
              <a:t> != 0) {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printf</a:t>
            </a:r>
            <a:r>
              <a:rPr lang="en-US" sz="2000" b="1" dirty="0" smtClean="0">
                <a:solidFill>
                  <a:srgbClr val="000000"/>
                </a:solidFill>
                <a:ea typeface="Arial Unicode MS" panose="020B0604020202020204" pitchFamily="34" charset="-128"/>
                <a:cs typeface="Arial Unicode MS" panose="020B0604020202020204" pitchFamily="34" charset="-128"/>
              </a:rPr>
              <a:t>(“\n </a:t>
            </a:r>
            <a:r>
              <a:rPr lang="el-GR" sz="2000" b="1" dirty="0" smtClean="0">
                <a:solidFill>
                  <a:srgbClr val="000000"/>
                </a:solidFill>
                <a:ea typeface="Arial Unicode MS" panose="020B0604020202020204" pitchFamily="34" charset="-128"/>
                <a:cs typeface="Arial Unicode MS" panose="020B0604020202020204" pitchFamily="34" charset="-128"/>
              </a:rPr>
              <a:t>Παρακαλώ δώστε έναν αριθμό (0 για τέλος):”); </a:t>
            </a:r>
            <a:r>
              <a:rPr lang="en-US" sz="2000" b="1" dirty="0" smtClean="0">
                <a:solidFill>
                  <a:srgbClr val="000000"/>
                </a:solidFill>
                <a:ea typeface="Arial Unicode MS" panose="020B0604020202020204" pitchFamily="34" charset="-128"/>
                <a:cs typeface="Arial Unicode MS" panose="020B0604020202020204" pitchFamily="34" charset="-128"/>
              </a:rPr>
              <a:t>			scanf(“%d”, &amp;num);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total += </a:t>
            </a:r>
            <a:r>
              <a:rPr lang="en-US" sz="2000" b="1" dirty="0" err="1" smtClean="0">
                <a:solidFill>
                  <a:srgbClr val="000000"/>
                </a:solidFill>
                <a:ea typeface="Arial Unicode MS" panose="020B0604020202020204" pitchFamily="34" charset="-128"/>
                <a:cs typeface="Arial Unicode MS" panose="020B0604020202020204" pitchFamily="34" charset="-128"/>
              </a:rPr>
              <a:t>num</a:t>
            </a:r>
            <a:r>
              <a:rPr lang="en-US" sz="20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printf</a:t>
            </a:r>
            <a:r>
              <a:rPr lang="en-US" sz="2000" b="1" dirty="0" smtClean="0">
                <a:solidFill>
                  <a:srgbClr val="000000"/>
                </a:solidFill>
                <a:ea typeface="Arial Unicode MS" panose="020B0604020202020204" pitchFamily="34" charset="-128"/>
                <a:cs typeface="Arial Unicode MS" panose="020B0604020202020204" pitchFamily="34" charset="-128"/>
              </a:rPr>
              <a:t>(“\n </a:t>
            </a:r>
            <a:r>
              <a:rPr lang="el-GR" sz="2000" b="1" dirty="0" smtClean="0">
                <a:solidFill>
                  <a:srgbClr val="000000"/>
                </a:solidFill>
                <a:ea typeface="Arial Unicode MS" panose="020B0604020202020204" pitchFamily="34" charset="-128"/>
                <a:cs typeface="Arial Unicode MS" panose="020B0604020202020204" pitchFamily="34" charset="-128"/>
              </a:rPr>
              <a:t>Τρέχων άθροισμα </a:t>
            </a:r>
            <a:r>
              <a:rPr lang="en-US" sz="2000" b="1" dirty="0" smtClean="0">
                <a:solidFill>
                  <a:srgbClr val="000000"/>
                </a:solidFill>
                <a:ea typeface="Arial Unicode MS" panose="020B0604020202020204" pitchFamily="34" charset="-128"/>
                <a:cs typeface="Arial Unicode MS" panose="020B0604020202020204" pitchFamily="34" charset="-128"/>
              </a:rPr>
              <a:t>%d”, total);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 </a:t>
            </a: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Το τελικό άθροισμα είναι </a:t>
            </a:r>
            <a:r>
              <a:rPr lang="en-US" sz="2000" dirty="0" smtClean="0">
                <a:solidFill>
                  <a:srgbClr val="000000"/>
                </a:solidFill>
                <a:ea typeface="Arial Unicode MS" panose="020B0604020202020204" pitchFamily="34" charset="-128"/>
                <a:cs typeface="Arial Unicode MS" panose="020B0604020202020204" pitchFamily="34" charset="-128"/>
              </a:rPr>
              <a:t>%d \n\n”, total);</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10</a:t>
            </a:fld>
            <a:endParaRPr lang="el-GR" sz="1400" dirty="0">
              <a:solidFill>
                <a:schemeClr val="tx1"/>
              </a:solidFill>
            </a:endParaRPr>
          </a:p>
        </p:txBody>
      </p:sp>
      <p:pic>
        <p:nvPicPr>
          <p:cNvPr id="5"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748434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Ο </a:t>
            </a:r>
            <a:r>
              <a:rPr lang="el-GR" b="1" dirty="0" smtClean="0"/>
              <a:t>βρόγχος</a:t>
            </a:r>
            <a:r>
              <a:rPr lang="en-US" b="1" dirty="0" smtClean="0"/>
              <a:t> </a:t>
            </a:r>
            <a:r>
              <a:rPr lang="en-US" b="1" dirty="0"/>
              <a:t>do-while</a:t>
            </a:r>
            <a:endParaRPr lang="el-GR" b="1" dirty="0"/>
          </a:p>
        </p:txBody>
      </p:sp>
      <p:sp>
        <p:nvSpPr>
          <p:cNvPr id="3" name="Θέση περιεχομένου 1"/>
          <p:cNvSpPr>
            <a:spLocks noGrp="1"/>
          </p:cNvSpPr>
          <p:nvPr>
            <p:ph idx="1"/>
          </p:nvPr>
        </p:nvSpPr>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Παρόμοια με τον </a:t>
            </a:r>
            <a:r>
              <a:rPr lang="el-GR" sz="2600" kern="0" dirty="0" smtClean="0">
                <a:solidFill>
                  <a:srgbClr val="000000"/>
                </a:solidFill>
              </a:rPr>
              <a:t>βρόγχο </a:t>
            </a:r>
            <a:r>
              <a:rPr lang="en-US" sz="2600" kern="0" dirty="0">
                <a:solidFill>
                  <a:srgbClr val="000000"/>
                </a:solidFill>
              </a:rPr>
              <a:t>while, </a:t>
            </a:r>
            <a:r>
              <a:rPr lang="el-GR" sz="2600" kern="0" dirty="0">
                <a:solidFill>
                  <a:srgbClr val="000000"/>
                </a:solidFill>
              </a:rPr>
              <a:t>ο</a:t>
            </a:r>
            <a:r>
              <a:rPr lang="en-US" sz="2600" kern="0" dirty="0">
                <a:solidFill>
                  <a:srgbClr val="000000"/>
                </a:solidFill>
              </a:rPr>
              <a:t> do-while </a:t>
            </a:r>
            <a:r>
              <a:rPr lang="el-GR" sz="2600" kern="0" dirty="0" smtClean="0">
                <a:solidFill>
                  <a:srgbClr val="000000"/>
                </a:solidFill>
              </a:rPr>
              <a:t>βρόγχος, ελέγχει </a:t>
            </a:r>
            <a:r>
              <a:rPr lang="el-GR" sz="2600" kern="0" dirty="0">
                <a:solidFill>
                  <a:srgbClr val="000000"/>
                </a:solidFill>
              </a:rPr>
              <a:t>την έκφραση </a:t>
            </a:r>
            <a:r>
              <a:rPr lang="el-GR" sz="2600" kern="0" dirty="0" smtClean="0">
                <a:solidFill>
                  <a:srgbClr val="000000"/>
                </a:solidFill>
              </a:rPr>
              <a:t>ελέγχου, </a:t>
            </a:r>
            <a:r>
              <a:rPr lang="el-GR" sz="3000" b="1" kern="0" dirty="0">
                <a:solidFill>
                  <a:srgbClr val="000000"/>
                </a:solidFill>
              </a:rPr>
              <a:t>μετά</a:t>
            </a:r>
            <a:r>
              <a:rPr lang="el-GR" sz="2600" kern="0" dirty="0">
                <a:solidFill>
                  <a:srgbClr val="000000"/>
                </a:solidFill>
              </a:rPr>
              <a:t> την εκτέλεση των προτάσεων που περιέχονται στον βρόγχο</a:t>
            </a:r>
            <a:r>
              <a:rPr lang="en-US" sz="2600" kern="0" dirty="0" smtClean="0">
                <a:solidFill>
                  <a:srgbClr val="000000"/>
                </a:solidFill>
              </a:rPr>
              <a:t>.</a:t>
            </a:r>
            <a:r>
              <a:rPr lang="el-GR" sz="2600" kern="0" dirty="0" smtClean="0">
                <a:solidFill>
                  <a:srgbClr val="000000"/>
                </a:solidFill>
              </a:rPr>
              <a:t>  Η σύνταξη της </a:t>
            </a:r>
            <a:r>
              <a:rPr lang="en-US" sz="2600" kern="0" dirty="0" smtClean="0">
                <a:solidFill>
                  <a:srgbClr val="000000"/>
                </a:solidFill>
              </a:rPr>
              <a:t>do-while, </a:t>
            </a:r>
            <a:r>
              <a:rPr lang="el-GR" sz="2600" kern="0" dirty="0" smtClean="0">
                <a:solidFill>
                  <a:srgbClr val="000000"/>
                </a:solidFill>
              </a:rPr>
              <a:t>είναι:</a:t>
            </a:r>
            <a:endParaRPr lang="en-US"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600" kern="0" dirty="0">
                <a:solidFill>
                  <a:srgbClr val="000000"/>
                </a:solidFill>
              </a:rPr>
              <a:t> </a:t>
            </a:r>
            <a:r>
              <a:rPr lang="en-US" sz="2600" b="1" kern="0" dirty="0">
                <a:solidFill>
                  <a:srgbClr val="000000"/>
                </a:solidFill>
              </a:rPr>
              <a:t>do</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600" kern="0" dirty="0">
                <a:solidFill>
                  <a:srgbClr val="000000"/>
                </a:solidFill>
              </a:rPr>
              <a:t> </a:t>
            </a:r>
            <a:r>
              <a:rPr lang="en-US" sz="2600" kern="0" dirty="0" smtClean="0">
                <a:solidFill>
                  <a:srgbClr val="000000"/>
                </a:solidFill>
              </a:rPr>
              <a:t>{</a:t>
            </a:r>
            <a:r>
              <a:rPr lang="el-GR" sz="2600" kern="0" dirty="0" smtClean="0">
                <a:solidFill>
                  <a:srgbClr val="000000"/>
                </a:solidFill>
              </a:rPr>
              <a:t> </a:t>
            </a:r>
            <a:r>
              <a:rPr lang="en-US" sz="2600" kern="0" dirty="0" smtClean="0">
                <a:solidFill>
                  <a:srgbClr val="000000"/>
                </a:solidFill>
              </a:rPr>
              <a:t>(</a:t>
            </a:r>
            <a:r>
              <a:rPr lang="el-GR" sz="2600" kern="0" dirty="0">
                <a:solidFill>
                  <a:srgbClr val="000000"/>
                </a:solidFill>
              </a:rPr>
              <a:t>ά</a:t>
            </a:r>
            <a:r>
              <a:rPr lang="el-GR" sz="2600" kern="0" dirty="0" smtClean="0">
                <a:solidFill>
                  <a:srgbClr val="000000"/>
                </a:solidFill>
              </a:rPr>
              <a:t>γκιστρο)</a:t>
            </a:r>
            <a:endParaRPr lang="en-US"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600" kern="0" dirty="0">
                <a:solidFill>
                  <a:srgbClr val="000000"/>
                </a:solidFill>
              </a:rPr>
              <a:t>     </a:t>
            </a:r>
            <a:r>
              <a:rPr lang="el-GR" sz="2600" kern="0" dirty="0" smtClean="0">
                <a:solidFill>
                  <a:srgbClr val="000000"/>
                </a:solidFill>
              </a:rPr>
              <a:t>  πρόταση</a:t>
            </a:r>
            <a:r>
              <a:rPr lang="en-US" sz="2600" kern="0" dirty="0" smtClean="0">
                <a:solidFill>
                  <a:srgbClr val="000000"/>
                </a:solidFill>
              </a:rPr>
              <a:t> </a:t>
            </a:r>
            <a:r>
              <a:rPr lang="en-US" sz="2600" kern="0" dirty="0">
                <a:solidFill>
                  <a:srgbClr val="000000"/>
                </a:solidFill>
              </a:rPr>
              <a:t>1;</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600" kern="0" dirty="0">
                <a:solidFill>
                  <a:srgbClr val="000000"/>
                </a:solidFill>
              </a:rPr>
              <a:t> </a:t>
            </a:r>
            <a:r>
              <a:rPr lang="el-GR" sz="2600" kern="0" dirty="0">
                <a:solidFill>
                  <a:srgbClr val="000000"/>
                </a:solidFill>
              </a:rPr>
              <a:t>	πρόταση</a:t>
            </a:r>
            <a:r>
              <a:rPr lang="en-US" sz="2600" kern="0" dirty="0">
                <a:solidFill>
                  <a:srgbClr val="000000"/>
                </a:solidFill>
              </a:rPr>
              <a:t> 2;</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600" kern="0" dirty="0">
                <a:solidFill>
                  <a:srgbClr val="000000"/>
                </a:solidFill>
              </a:rPr>
              <a:t>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600" kern="0" dirty="0">
                <a:solidFill>
                  <a:srgbClr val="000000"/>
                </a:solidFill>
              </a:rPr>
              <a:t> </a:t>
            </a:r>
            <a:r>
              <a:rPr lang="el-GR" sz="2600" kern="0" dirty="0">
                <a:solidFill>
                  <a:srgbClr val="000000"/>
                </a:solidFill>
              </a:rPr>
              <a:t>	πρόταση</a:t>
            </a:r>
            <a:r>
              <a:rPr lang="en-US" sz="2600" kern="0" dirty="0">
                <a:solidFill>
                  <a:srgbClr val="000000"/>
                </a:solidFill>
              </a:rPr>
              <a:t> N;</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600" kern="0" dirty="0">
                <a:solidFill>
                  <a:srgbClr val="000000"/>
                </a:solidFill>
              </a:rPr>
              <a:t> } </a:t>
            </a:r>
            <a:r>
              <a:rPr lang="el-GR" sz="2600" kern="0" dirty="0" smtClean="0">
                <a:solidFill>
                  <a:srgbClr val="000000"/>
                </a:solidFill>
              </a:rPr>
              <a:t>(άγκιστρο) </a:t>
            </a:r>
            <a:r>
              <a:rPr lang="en-US" sz="2600" b="1" kern="0" dirty="0" smtClean="0">
                <a:solidFill>
                  <a:srgbClr val="000000"/>
                </a:solidFill>
              </a:rPr>
              <a:t>while</a:t>
            </a:r>
            <a:r>
              <a:rPr lang="en-US" sz="2600" kern="0" dirty="0" smtClean="0">
                <a:solidFill>
                  <a:srgbClr val="000000"/>
                </a:solidFill>
              </a:rPr>
              <a:t> </a:t>
            </a:r>
            <a:r>
              <a:rPr lang="en-US" sz="2600" kern="0" dirty="0">
                <a:solidFill>
                  <a:srgbClr val="000000"/>
                </a:solidFill>
              </a:rPr>
              <a:t>(</a:t>
            </a:r>
            <a:r>
              <a:rPr lang="el-GR" sz="2600" kern="0" dirty="0">
                <a:solidFill>
                  <a:srgbClr val="000000"/>
                </a:solidFill>
              </a:rPr>
              <a:t>έκφραση ελέγχου</a:t>
            </a:r>
            <a:r>
              <a:rPr lang="en-US" sz="2600" kern="0" dirty="0">
                <a:solidFill>
                  <a:srgbClr val="000000"/>
                </a:solidFill>
              </a:rPr>
              <a:t>);</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11</a:t>
            </a:fld>
            <a:endParaRPr lang="el-GR" sz="1400" dirty="0">
              <a:solidFill>
                <a:schemeClr val="tx1"/>
              </a:solidFill>
            </a:endParaRPr>
          </a:p>
        </p:txBody>
      </p:sp>
    </p:spTree>
    <p:extLst>
      <p:ext uri="{BB962C8B-B14F-4D97-AF65-F5344CB8AC3E}">
        <p14:creationId xmlns:p14="http://schemas.microsoft.com/office/powerpoint/2010/main" val="16174542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με </a:t>
            </a:r>
            <a:r>
              <a:rPr lang="en-US" b="1" dirty="0" smtClean="0"/>
              <a:t>do-while</a:t>
            </a:r>
            <a:endParaRPr lang="el-GR" b="1" dirty="0"/>
          </a:p>
        </p:txBody>
      </p:sp>
      <p:sp>
        <p:nvSpPr>
          <p:cNvPr id="3" name="Θέση περιεχομένου 1" descr="Τμήμα προγράμματος:  counter = 0, / asterisc, μετρητής, asterisc /. Enter, do. Enter, άγκιστρο. Enter, a =, counter * counter. Enter,  print f, \ n, % d, % d, κόμμα counter, κόμμα a. Enter,  counter++. Enter, κλείσιμο αγκίστρου, while, παρένθεση, counter μικρότερο του 11, κλείσιμο παρένθεσης. Enter, print f, \ n, ο μετρητής τώρα είναι: % d, \ n, κόμμα counter.&#10;"/>
          <p:cNvSpPr>
            <a:spLocks noGrp="1"/>
          </p:cNvSpPr>
          <p:nvPr>
            <p:ph idx="1"/>
            <p:custDataLst>
              <p:tags r:id="rId1"/>
            </p:custDataLst>
          </p:nvPr>
        </p:nvSpPr>
        <p:spPr/>
        <p:txBody>
          <a:bodyPr>
            <a:normAutofit fontScale="925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rPr>
              <a:t> counter = 0; /* </a:t>
            </a:r>
            <a:r>
              <a:rPr lang="el-GR" sz="3000" kern="0" dirty="0" smtClean="0">
                <a:solidFill>
                  <a:srgbClr val="000000"/>
                </a:solidFill>
              </a:rPr>
              <a:t>μετρητής</a:t>
            </a:r>
            <a:r>
              <a:rPr lang="en-US" sz="3000" kern="0" dirty="0" smtClean="0">
                <a:solidFill>
                  <a:srgbClr val="000000"/>
                </a:solidFill>
              </a:rPr>
              <a:t>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rPr>
              <a:t> </a:t>
            </a:r>
            <a:r>
              <a:rPr lang="en-US" sz="3000" b="1" kern="0" dirty="0" smtClean="0">
                <a:solidFill>
                  <a:srgbClr val="000000"/>
                </a:solidFill>
              </a:rPr>
              <a:t>do</a:t>
            </a:r>
            <a:r>
              <a:rPr lang="en-US" sz="3000" kern="0" dirty="0" smtClean="0">
                <a:solidFill>
                  <a:srgbClr val="000000"/>
                </a:solidFill>
              </a:rPr>
              <a:t>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rPr>
              <a:t>      a = counter * counter;</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rPr>
              <a:t>      </a:t>
            </a:r>
            <a:r>
              <a:rPr lang="en-US" sz="3000" kern="0" dirty="0" err="1" smtClean="0">
                <a:solidFill>
                  <a:srgbClr val="000000"/>
                </a:solidFill>
              </a:rPr>
              <a:t>printf</a:t>
            </a:r>
            <a:r>
              <a:rPr lang="en-US" sz="3000" kern="0" dirty="0" smtClean="0">
                <a:solidFill>
                  <a:srgbClr val="000000"/>
                </a:solidFill>
              </a:rPr>
              <a:t>(“\n %d </a:t>
            </a:r>
            <a:r>
              <a:rPr lang="en-US" sz="3000" kern="0" dirty="0" smtClean="0">
                <a:solidFill>
                  <a:srgbClr val="000000"/>
                </a:solidFill>
                <a:sym typeface="Wingdings" panose="05000000000000000000" pitchFamily="2" charset="2"/>
              </a:rPr>
              <a:t>: %d”, counter, a);</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sym typeface="Wingdings" panose="05000000000000000000" pitchFamily="2" charset="2"/>
              </a:rPr>
              <a:t>      counter++;</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sym typeface="Wingdings" panose="05000000000000000000" pitchFamily="2" charset="2"/>
              </a:rPr>
              <a:t>} </a:t>
            </a:r>
            <a:r>
              <a:rPr lang="en-US" sz="3000" b="1" kern="0" dirty="0" smtClean="0">
                <a:solidFill>
                  <a:srgbClr val="000000"/>
                </a:solidFill>
              </a:rPr>
              <a:t>while</a:t>
            </a:r>
            <a:r>
              <a:rPr lang="en-US" sz="3000" kern="0" dirty="0" smtClean="0">
                <a:solidFill>
                  <a:srgbClr val="000000"/>
                </a:solidFill>
              </a:rPr>
              <a:t> (counter &lt; 11);</a:t>
            </a:r>
            <a:endParaRPr lang="en-US" sz="3000" kern="0" dirty="0" smtClean="0">
              <a:solidFill>
                <a:srgbClr val="000000"/>
              </a:solidFill>
              <a:sym typeface="Wingdings" panose="05000000000000000000" pitchFamily="2" charset="2"/>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smtClean="0">
                <a:solidFill>
                  <a:srgbClr val="000000"/>
                </a:solidFill>
                <a:sym typeface="Wingdings" panose="05000000000000000000" pitchFamily="2" charset="2"/>
              </a:rPr>
              <a:t> </a:t>
            </a:r>
            <a:r>
              <a:rPr lang="en-US" sz="3000" kern="0" dirty="0" err="1" smtClean="0">
                <a:solidFill>
                  <a:srgbClr val="000000"/>
                </a:solidFill>
                <a:sym typeface="Wingdings" panose="05000000000000000000" pitchFamily="2" charset="2"/>
              </a:rPr>
              <a:t>printf</a:t>
            </a:r>
            <a:r>
              <a:rPr lang="en-US" sz="3000" kern="0" dirty="0" smtClean="0">
                <a:solidFill>
                  <a:srgbClr val="000000"/>
                </a:solidFill>
                <a:sym typeface="Wingdings" panose="05000000000000000000" pitchFamily="2" charset="2"/>
              </a:rPr>
              <a:t>(“\n\n </a:t>
            </a:r>
            <a:r>
              <a:rPr lang="el-GR" sz="3000" kern="0" dirty="0" smtClean="0">
                <a:solidFill>
                  <a:srgbClr val="000000"/>
                </a:solidFill>
                <a:sym typeface="Wingdings" panose="05000000000000000000" pitchFamily="2" charset="2"/>
              </a:rPr>
              <a:t>Ο μετρητής τώρα είναι </a:t>
            </a:r>
            <a:r>
              <a:rPr lang="en-US" sz="3000" kern="0" dirty="0" smtClean="0">
                <a:solidFill>
                  <a:srgbClr val="000000"/>
                </a:solidFill>
                <a:sym typeface="Wingdings" panose="05000000000000000000" pitchFamily="2" charset="2"/>
              </a:rPr>
              <a:t>%d \n”, counter);</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12</a:t>
            </a:fld>
            <a:endParaRPr lang="el-GR" dirty="0">
              <a:solidFill>
                <a:schemeClr val="tx1"/>
              </a:solidFill>
            </a:endParaRPr>
          </a:p>
        </p:txBody>
      </p:sp>
    </p:spTree>
    <p:extLst>
      <p:ext uri="{BB962C8B-B14F-4D97-AF65-F5344CB8AC3E}">
        <p14:creationId xmlns:p14="http://schemas.microsoft.com/office/powerpoint/2010/main" val="37172428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Πρόγραμμα</a:t>
            </a:r>
            <a:r>
              <a:rPr lang="en-US" b="1" dirty="0" smtClean="0"/>
              <a:t> </a:t>
            </a:r>
            <a:r>
              <a:rPr lang="el-GR" b="1" dirty="0" smtClean="0"/>
              <a:t>με </a:t>
            </a:r>
            <a:r>
              <a:rPr lang="en-US" b="1" dirty="0" smtClean="0"/>
              <a:t>do-while: </a:t>
            </a:r>
            <a:r>
              <a:rPr lang="el-GR" b="1" dirty="0"/>
              <a:t>Τρέχων </a:t>
            </a:r>
            <a:r>
              <a:rPr lang="el-GR" b="1" dirty="0" smtClean="0"/>
              <a:t>άθροισμα</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Γράψτε ένα </a:t>
            </a:r>
            <a:r>
              <a:rPr lang="el-GR" kern="0" dirty="0" smtClean="0">
                <a:solidFill>
                  <a:srgbClr val="000000"/>
                </a:solidFill>
              </a:rPr>
              <a:t>πρόγραμμα</a:t>
            </a:r>
            <a:r>
              <a:rPr lang="en-US" kern="0" dirty="0" smtClean="0">
                <a:solidFill>
                  <a:srgbClr val="000000"/>
                </a:solidFill>
              </a:rPr>
              <a:t>,</a:t>
            </a:r>
            <a:r>
              <a:rPr lang="el-GR" kern="0" dirty="0" smtClean="0">
                <a:solidFill>
                  <a:srgbClr val="000000"/>
                </a:solidFill>
              </a:rPr>
              <a:t> </a:t>
            </a:r>
            <a:r>
              <a:rPr lang="el-GR" kern="0" dirty="0">
                <a:solidFill>
                  <a:srgbClr val="000000"/>
                </a:solidFill>
              </a:rPr>
              <a:t>το οποίο να </a:t>
            </a:r>
            <a:r>
              <a:rPr lang="el-GR" kern="0" dirty="0" smtClean="0">
                <a:solidFill>
                  <a:srgbClr val="000000"/>
                </a:solidFill>
              </a:rPr>
              <a:t>διαβάζει</a:t>
            </a:r>
            <a:r>
              <a:rPr lang="en-US" kern="0" dirty="0" smtClean="0">
                <a:solidFill>
                  <a:srgbClr val="000000"/>
                </a:solidFill>
              </a:rPr>
              <a:t>,</a:t>
            </a:r>
            <a:r>
              <a:rPr lang="el-GR" kern="0" dirty="0" smtClean="0">
                <a:solidFill>
                  <a:srgbClr val="000000"/>
                </a:solidFill>
              </a:rPr>
              <a:t> </a:t>
            </a:r>
            <a:r>
              <a:rPr lang="el-GR" kern="0" dirty="0">
                <a:solidFill>
                  <a:srgbClr val="000000"/>
                </a:solidFill>
              </a:rPr>
              <a:t>ένα σύνολο αριθμών από το </a:t>
            </a:r>
            <a:r>
              <a:rPr lang="el-GR" kern="0" dirty="0" smtClean="0">
                <a:solidFill>
                  <a:srgbClr val="000000"/>
                </a:solidFill>
              </a:rPr>
              <a:t>πληκτρολόγιο</a:t>
            </a:r>
            <a:r>
              <a:rPr lang="en-US" kern="0" dirty="0" smtClean="0">
                <a:solidFill>
                  <a:srgbClr val="000000"/>
                </a:solidFill>
              </a:rPr>
              <a:t>,</a:t>
            </a:r>
            <a:r>
              <a:rPr lang="el-GR" kern="0" dirty="0" smtClean="0">
                <a:solidFill>
                  <a:srgbClr val="000000"/>
                </a:solidFill>
              </a:rPr>
              <a:t> </a:t>
            </a:r>
            <a:r>
              <a:rPr lang="el-GR" kern="0" dirty="0">
                <a:solidFill>
                  <a:srgbClr val="000000"/>
                </a:solidFill>
              </a:rPr>
              <a:t>και να εμφανίζει το τρέχων </a:t>
            </a:r>
            <a:r>
              <a:rPr lang="el-GR" kern="0" dirty="0" smtClean="0">
                <a:solidFill>
                  <a:srgbClr val="000000"/>
                </a:solidFill>
              </a:rPr>
              <a:t>άθροισμά </a:t>
            </a:r>
            <a:r>
              <a:rPr lang="el-GR" kern="0" dirty="0">
                <a:solidFill>
                  <a:srgbClr val="000000"/>
                </a:solidFill>
              </a:rPr>
              <a:t>τους. Το </a:t>
            </a:r>
            <a:r>
              <a:rPr lang="el-GR" kern="0" dirty="0" smtClean="0">
                <a:solidFill>
                  <a:srgbClr val="000000"/>
                </a:solidFill>
              </a:rPr>
              <a:t>πρόγραμμα </a:t>
            </a:r>
            <a:r>
              <a:rPr lang="el-GR" kern="0" dirty="0">
                <a:solidFill>
                  <a:srgbClr val="000000"/>
                </a:solidFill>
              </a:rPr>
              <a:t>να </a:t>
            </a:r>
            <a:r>
              <a:rPr lang="el-GR" kern="0" dirty="0" smtClean="0">
                <a:solidFill>
                  <a:srgbClr val="000000"/>
                </a:solidFill>
              </a:rPr>
              <a:t>τερματίζει</a:t>
            </a:r>
            <a:r>
              <a:rPr lang="en-US" kern="0" dirty="0" smtClean="0">
                <a:solidFill>
                  <a:srgbClr val="000000"/>
                </a:solidFill>
              </a:rPr>
              <a:t>,</a:t>
            </a:r>
            <a:r>
              <a:rPr lang="el-GR" kern="0" dirty="0" smtClean="0">
                <a:solidFill>
                  <a:srgbClr val="000000"/>
                </a:solidFill>
              </a:rPr>
              <a:t> </a:t>
            </a:r>
            <a:r>
              <a:rPr lang="el-GR" kern="0" dirty="0">
                <a:solidFill>
                  <a:srgbClr val="000000"/>
                </a:solidFill>
              </a:rPr>
              <a:t>όταν εισαχθεί ο αριθμός 0.</a:t>
            </a:r>
            <a:endParaRPr lang="en-US"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13</a:t>
            </a:fld>
            <a:endParaRPr lang="el-GR" sz="1400" dirty="0">
              <a:solidFill>
                <a:schemeClr val="tx1"/>
              </a:solidFill>
            </a:endParaRPr>
          </a:p>
        </p:txBody>
      </p:sp>
    </p:spTree>
    <p:extLst>
      <p:ext uri="{BB962C8B-B14F-4D97-AF65-F5344CB8AC3E}">
        <p14:creationId xmlns:p14="http://schemas.microsoft.com/office/powerpoint/2010/main" val="26343982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prstClr val="black"/>
                </a:solidFill>
              </a:rPr>
              <a:t>Λύση</a:t>
            </a:r>
            <a:r>
              <a:rPr lang="en-US" b="1" dirty="0" smtClean="0">
                <a:solidFill>
                  <a:prstClr val="black"/>
                </a:solidFill>
              </a:rPr>
              <a:t> (</a:t>
            </a:r>
            <a:r>
              <a:rPr lang="el-GR" b="1" dirty="0" smtClean="0">
                <a:solidFill>
                  <a:prstClr val="black"/>
                </a:solidFill>
              </a:rPr>
              <a:t>με την</a:t>
            </a:r>
            <a:r>
              <a:rPr lang="en-US" b="1" dirty="0" smtClean="0">
                <a:solidFill>
                  <a:prstClr val="black"/>
                </a:solidFill>
              </a:rPr>
              <a:t> do-while)</a:t>
            </a:r>
            <a:endParaRPr lang="el-GR" dirty="0"/>
          </a:p>
        </p:txBody>
      </p:sp>
      <p:sp>
        <p:nvSpPr>
          <p:cNvPr id="3" name="Θέση περιεχομένου 1" descr="Πρόγραμμα: # include, s t d i o τελεία  h. Enter, int main. Enter, άγκιστρο. Enter, int total = 0, κόμμα num. Enter, do, άγκιστρο, Enter, print f, \ n, παρακαλώ δώστε έναν αριθμό. 0 για τέλος. Enter, scan f, % d, κόμμα &amp; num. Enter, total, += num. Enter, print f, \ n, τρέχων άθροισμα, % d, κόμμα total. Enter, κλείσιμο αγκίστρου, while, παρένθεση num, ! = 0, κλείσιμο παρένθεσης. Enter, print f, \ n, Το τελικό άθροισμα είναι %d, \ n,  κόμμα total. Enter, return 0. Enter, κλείσιμο αγκίστρου."/>
          <p:cNvSpPr>
            <a:spLocks noGrp="1"/>
          </p:cNvSpPr>
          <p:nvPr>
            <p:ph idx="1"/>
            <p:custDataLst>
              <p:tags r:id="rId2"/>
            </p:custDataLst>
          </p:nvPr>
        </p:nvSpPr>
        <p:spPr>
          <a:xfrm>
            <a:off x="467544" y="1772816"/>
            <a:ext cx="8229600" cy="4525963"/>
          </a:xfrm>
        </p:spPr>
        <p:txBody>
          <a:bodyPr>
            <a:normAutofit/>
          </a:bodyPr>
          <a:lstStyle/>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eaLnBrk="0" fontAlgn="base" hangingPunct="0">
              <a:spcAft>
                <a:spcPct val="0"/>
              </a:spcAft>
              <a:buClr>
                <a:srgbClr val="660000"/>
              </a:buClr>
              <a:buSzPct val="7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total = 0, </a:t>
            </a:r>
            <a:r>
              <a:rPr lang="en-US" sz="2000" b="1" dirty="0" err="1" smtClean="0">
                <a:solidFill>
                  <a:srgbClr val="FF00FF"/>
                </a:solidFill>
                <a:ea typeface="Arial Unicode MS" panose="020B0604020202020204" pitchFamily="34" charset="-128"/>
                <a:cs typeface="Arial Unicode MS" panose="020B0604020202020204" pitchFamily="34" charset="-128"/>
              </a:rPr>
              <a:t>num</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b="1" dirty="0" smtClean="0">
                <a:solidFill>
                  <a:srgbClr val="000000"/>
                </a:solidFill>
                <a:ea typeface="Arial Unicode MS" panose="020B0604020202020204" pitchFamily="34" charset="-128"/>
                <a:cs typeface="Arial Unicode MS" panose="020B0604020202020204" pitchFamily="34" charset="-128"/>
              </a:rPr>
              <a:t> do {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printf</a:t>
            </a:r>
            <a:r>
              <a:rPr lang="en-US" sz="2000" b="1" dirty="0" smtClean="0">
                <a:solidFill>
                  <a:srgbClr val="000000"/>
                </a:solidFill>
                <a:ea typeface="Arial Unicode MS" panose="020B0604020202020204" pitchFamily="34" charset="-128"/>
                <a:cs typeface="Arial Unicode MS" panose="020B0604020202020204" pitchFamily="34" charset="-128"/>
              </a:rPr>
              <a:t>(“\n </a:t>
            </a:r>
            <a:r>
              <a:rPr lang="el-GR" sz="2000" b="1" dirty="0" smtClean="0">
                <a:solidFill>
                  <a:srgbClr val="000000"/>
                </a:solidFill>
                <a:ea typeface="Arial Unicode MS" panose="020B0604020202020204" pitchFamily="34" charset="-128"/>
                <a:cs typeface="Arial Unicode MS" panose="020B0604020202020204" pitchFamily="34" charset="-128"/>
              </a:rPr>
              <a:t>Παρακαλώ δώστε έναν αριθμό (0 για τέλος)</a:t>
            </a:r>
            <a:r>
              <a:rPr lang="en-US" sz="2000" b="1" dirty="0" smtClean="0">
                <a:solidFill>
                  <a:srgbClr val="000000"/>
                </a:solidFill>
                <a:ea typeface="Arial Unicode MS" panose="020B0604020202020204" pitchFamily="34" charset="-128"/>
                <a:cs typeface="Arial Unicode MS" panose="020B0604020202020204" pitchFamily="34" charset="-128"/>
              </a:rPr>
              <a:t>:”); 					scanf(“%d”, &amp;num);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total += </a:t>
            </a:r>
            <a:r>
              <a:rPr lang="en-US" sz="2000" b="1" dirty="0" err="1" smtClean="0">
                <a:solidFill>
                  <a:srgbClr val="000000"/>
                </a:solidFill>
                <a:ea typeface="Arial Unicode MS" panose="020B0604020202020204" pitchFamily="34" charset="-128"/>
                <a:cs typeface="Arial Unicode MS" panose="020B0604020202020204" pitchFamily="34" charset="-128"/>
              </a:rPr>
              <a:t>num</a:t>
            </a:r>
            <a:r>
              <a:rPr lang="en-US" sz="20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a:t>
            </a:r>
            <a:r>
              <a:rPr lang="en-US" sz="2000" b="1" dirty="0" err="1" smtClean="0">
                <a:solidFill>
                  <a:srgbClr val="000000"/>
                </a:solidFill>
                <a:ea typeface="Arial Unicode MS" panose="020B0604020202020204" pitchFamily="34" charset="-128"/>
                <a:cs typeface="Arial Unicode MS" panose="020B0604020202020204" pitchFamily="34" charset="-128"/>
              </a:rPr>
              <a:t>printf</a:t>
            </a:r>
            <a:r>
              <a:rPr lang="en-US" sz="2000" b="1" dirty="0" smtClean="0">
                <a:solidFill>
                  <a:srgbClr val="000000"/>
                </a:solidFill>
                <a:ea typeface="Arial Unicode MS" panose="020B0604020202020204" pitchFamily="34" charset="-128"/>
                <a:cs typeface="Arial Unicode MS" panose="020B0604020202020204" pitchFamily="34" charset="-128"/>
              </a:rPr>
              <a:t>(“\n </a:t>
            </a:r>
            <a:r>
              <a:rPr lang="el-GR" sz="2000" b="1" dirty="0" smtClean="0">
                <a:solidFill>
                  <a:srgbClr val="000000"/>
                </a:solidFill>
                <a:ea typeface="Arial Unicode MS" panose="020B0604020202020204" pitchFamily="34" charset="-128"/>
                <a:cs typeface="Arial Unicode MS" panose="020B0604020202020204" pitchFamily="34" charset="-128"/>
              </a:rPr>
              <a:t>Τρέχων άθροισμα </a:t>
            </a:r>
            <a:r>
              <a:rPr lang="en-US" sz="2000" b="1" dirty="0" smtClean="0">
                <a:solidFill>
                  <a:srgbClr val="000000"/>
                </a:solidFill>
                <a:ea typeface="Arial Unicode MS" panose="020B0604020202020204" pitchFamily="34" charset="-128"/>
                <a:cs typeface="Arial Unicode MS" panose="020B0604020202020204" pitchFamily="34" charset="-128"/>
              </a:rPr>
              <a:t>%d”, total); </a:t>
            </a:r>
          </a:p>
          <a:p>
            <a:pPr marL="0" lvl="0" indent="0" defTabSz="449263" eaLnBrk="0" fontAlgn="base" hangingPunct="0">
              <a:spcAft>
                <a:spcPct val="0"/>
              </a:spcAft>
              <a:buClr>
                <a:srgbClr val="660000"/>
              </a:buClr>
              <a:buSzPct val="70000"/>
              <a:buNone/>
            </a:pPr>
            <a:r>
              <a:rPr lang="en-US" sz="2000" b="1" dirty="0" smtClean="0">
                <a:solidFill>
                  <a:srgbClr val="000000"/>
                </a:solidFill>
                <a:ea typeface="Arial Unicode MS" panose="020B0604020202020204" pitchFamily="34" charset="-128"/>
                <a:cs typeface="Arial Unicode MS" panose="020B0604020202020204" pitchFamily="34" charset="-128"/>
              </a:rPr>
              <a:t>	} while (</a:t>
            </a:r>
            <a:r>
              <a:rPr lang="en-US" sz="2000" b="1" dirty="0" err="1" smtClean="0">
                <a:solidFill>
                  <a:srgbClr val="000000"/>
                </a:solidFill>
                <a:ea typeface="Arial Unicode MS" panose="020B0604020202020204" pitchFamily="34" charset="-128"/>
                <a:cs typeface="Arial Unicode MS" panose="020B0604020202020204" pitchFamily="34" charset="-128"/>
              </a:rPr>
              <a:t>num</a:t>
            </a:r>
            <a:r>
              <a:rPr lang="en-US" sz="2000" b="1" dirty="0" smtClean="0">
                <a:solidFill>
                  <a:srgbClr val="000000"/>
                </a:solidFill>
                <a:ea typeface="Arial Unicode MS" panose="020B0604020202020204" pitchFamily="34" charset="-128"/>
                <a:cs typeface="Arial Unicode MS" panose="020B0604020202020204" pitchFamily="34" charset="-128"/>
              </a:rPr>
              <a:t> != 0)</a:t>
            </a:r>
            <a:r>
              <a:rPr lang="en-US" sz="2000" dirty="0" smtClean="0">
                <a:solidFill>
                  <a:srgbClr val="000000"/>
                </a:solidFill>
                <a:ea typeface="Arial Unicode MS" panose="020B0604020202020204" pitchFamily="34" charset="-128"/>
                <a:cs typeface="Arial Unicode MS" panose="020B0604020202020204" pitchFamily="34" charset="-128"/>
              </a:rPr>
              <a:t>;</a:t>
            </a:r>
            <a:endParaRPr lang="en-US" sz="2000" b="1" dirty="0" smtClean="0">
              <a:solidFill>
                <a:srgbClr val="000000"/>
              </a:solidFill>
              <a:ea typeface="Arial Unicode MS" panose="020B0604020202020204" pitchFamily="34" charset="-128"/>
              <a:cs typeface="Arial Unicode MS" panose="020B0604020202020204" pitchFamily="34" charset="-128"/>
            </a:endParaRPr>
          </a:p>
          <a:p>
            <a:pPr marL="0" lvl="0" indent="0" defTabSz="449263" eaLnBrk="0" fontAlgn="base" hangingPunct="0">
              <a:spcAft>
                <a:spcPct val="0"/>
              </a:spcAft>
              <a:buClr>
                <a:srgbClr val="660000"/>
              </a:buClr>
              <a:buSzPct val="7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Το τελικό άθροισμα είναι </a:t>
            </a:r>
            <a:r>
              <a:rPr lang="en-US" sz="2000" dirty="0" smtClean="0">
                <a:solidFill>
                  <a:srgbClr val="000000"/>
                </a:solidFill>
                <a:ea typeface="Arial Unicode MS" panose="020B0604020202020204" pitchFamily="34" charset="-128"/>
                <a:cs typeface="Arial Unicode MS" panose="020B0604020202020204" pitchFamily="34" charset="-128"/>
              </a:rPr>
              <a:t>%d \n\n”, total);</a:t>
            </a:r>
          </a:p>
          <a:p>
            <a:pPr marL="0" lvl="0" indent="0" defTabSz="449263" fontAlgn="base" hangingPunct="0">
              <a:lnSpc>
                <a:spcPct val="93000"/>
              </a:lnSpc>
              <a:spcBef>
                <a:spcPct val="5000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 }</a:t>
            </a:r>
          </a:p>
          <a:p>
            <a:endParaRPr lang="en-US" dirty="0"/>
          </a:p>
        </p:txBody>
      </p:sp>
      <p:sp>
        <p:nvSpPr>
          <p:cNvPr id="5" name="Θέση περιεχομένου 2" descr="Τμήμα προγράμματος, που επισημαίνει την διαφορά μεταξύ της πρότασης while, και του βρόγχου do-while. Η πρόταση while, γράφεται στην αρχή του βρόγχου επανάληψης. Ενώ η χρήση της do-while, απαιτεί στην αρχή του βρόγχου να γράφεται η do, και στο τέλος του βρόγχου να γράφεται η while με την έκφραση ελέγχου."/>
          <p:cNvSpPr>
            <a:spLocks noChangeArrowheads="1"/>
          </p:cNvSpPr>
          <p:nvPr>
            <p:custDataLst>
              <p:tags r:id="rId3"/>
            </p:custDataLst>
          </p:nvPr>
        </p:nvSpPr>
        <p:spPr bwMode="auto">
          <a:xfrm>
            <a:off x="2997304" y="1340768"/>
            <a:ext cx="5904656" cy="2095958"/>
          </a:xfrm>
          <a:prstGeom prst="rect">
            <a:avLst/>
          </a:prstGeom>
          <a:solidFill>
            <a:schemeClr val="tx1">
              <a:lumMod val="95000"/>
              <a:lumOff val="5000"/>
            </a:schemeClr>
          </a:solidFill>
          <a:ln>
            <a:noFill/>
          </a:ln>
          <a:extLst/>
        </p:spPr>
        <p:txBody>
          <a:bodyPr wrap="square">
            <a:spAutoFit/>
          </a:bodyPr>
          <a:lstStyle/>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while (</a:t>
            </a:r>
            <a:r>
              <a:rPr kumimoji="0" lang="en-US" sz="2000" b="1" i="0" u="none" strike="noStrike" kern="0" cap="none" spc="0" normalizeH="0" dirty="0" err="1" smtClean="0">
                <a:ln>
                  <a:noFill/>
                </a:ln>
                <a:solidFill>
                  <a:srgbClr val="FFFF00"/>
                </a:solidFill>
                <a:effectLst/>
                <a:uLnTx/>
                <a:uFillTx/>
                <a:ea typeface="Arial Unicode MS" panose="020B0604020202020204" pitchFamily="34" charset="-128"/>
                <a:cs typeface="Arial Unicode MS" panose="020B0604020202020204" pitchFamily="34" charset="-128"/>
              </a:rPr>
              <a:t>num</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 0) { </a:t>
            </a:r>
          </a:p>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a:t>
            </a:r>
            <a:r>
              <a:rPr kumimoji="0" lang="en-US" sz="2000" b="1" i="0" u="none" strike="noStrike" kern="0" cap="none" spc="0" normalizeH="0" dirty="0" err="1" smtClean="0">
                <a:ln>
                  <a:noFill/>
                </a:ln>
                <a:solidFill>
                  <a:srgbClr val="FFFF00"/>
                </a:solidFill>
                <a:effectLst/>
                <a:uLnTx/>
                <a:uFillTx/>
                <a:ea typeface="Arial Unicode MS" panose="020B0604020202020204" pitchFamily="34" charset="-128"/>
                <a:cs typeface="Arial Unicode MS" panose="020B0604020202020204" pitchFamily="34" charset="-128"/>
              </a:rPr>
              <a:t>printf</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(“\n </a:t>
            </a:r>
            <a:r>
              <a:rPr kumimoji="0" lang="el-GR"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Παρακαλώ δώστε έναν αριθμό (0 για τέλος):”); </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a:t>
            </a:r>
          </a:p>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n-US" sz="2000" b="1" i="0" u="none" strike="noStrike" kern="0" cap="none" spc="0" normalizeH="0" dirty="0" err="1" smtClean="0">
                <a:ln>
                  <a:noFill/>
                </a:ln>
                <a:solidFill>
                  <a:srgbClr val="FFFF00"/>
                </a:solidFill>
                <a:effectLst/>
                <a:uLnTx/>
                <a:uFillTx/>
                <a:ea typeface="Arial Unicode MS" panose="020B0604020202020204" pitchFamily="34" charset="-128"/>
                <a:cs typeface="Arial Unicode MS" panose="020B0604020202020204" pitchFamily="34" charset="-128"/>
              </a:rPr>
              <a:t>scanf</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(“%d”, &amp;</a:t>
            </a:r>
            <a:r>
              <a:rPr kumimoji="0" lang="en-US" sz="2000" b="1" i="0" u="none" strike="noStrike" kern="0" cap="none" spc="0" normalizeH="0" dirty="0" err="1" smtClean="0">
                <a:ln>
                  <a:noFill/>
                </a:ln>
                <a:solidFill>
                  <a:srgbClr val="FFFF00"/>
                </a:solidFill>
                <a:effectLst/>
                <a:uLnTx/>
                <a:uFillTx/>
                <a:ea typeface="Arial Unicode MS" panose="020B0604020202020204" pitchFamily="34" charset="-128"/>
                <a:cs typeface="Arial Unicode MS" panose="020B0604020202020204" pitchFamily="34" charset="-128"/>
              </a:rPr>
              <a:t>num</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a:t>
            </a:r>
          </a:p>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total += </a:t>
            </a:r>
            <a:r>
              <a:rPr kumimoji="0" lang="en-US" sz="2000" b="1" i="0" u="none" strike="noStrike" kern="0" cap="none" spc="0" normalizeH="0" dirty="0" err="1" smtClean="0">
                <a:ln>
                  <a:noFill/>
                </a:ln>
                <a:solidFill>
                  <a:srgbClr val="FFFF00"/>
                </a:solidFill>
                <a:effectLst/>
                <a:uLnTx/>
                <a:uFillTx/>
                <a:ea typeface="Arial Unicode MS" panose="020B0604020202020204" pitchFamily="34" charset="-128"/>
                <a:cs typeface="Arial Unicode MS" panose="020B0604020202020204" pitchFamily="34" charset="-128"/>
              </a:rPr>
              <a:t>num</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a:t>
            </a:r>
          </a:p>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a:t>
            </a:r>
            <a:r>
              <a:rPr kumimoji="0" lang="en-US" sz="2000" b="1" i="0" u="none" strike="noStrike" kern="0" cap="none" spc="0" normalizeH="0" dirty="0" err="1" smtClean="0">
                <a:ln>
                  <a:noFill/>
                </a:ln>
                <a:solidFill>
                  <a:srgbClr val="FFFF00"/>
                </a:solidFill>
                <a:effectLst/>
                <a:uLnTx/>
                <a:uFillTx/>
                <a:ea typeface="Arial Unicode MS" panose="020B0604020202020204" pitchFamily="34" charset="-128"/>
                <a:cs typeface="Arial Unicode MS" panose="020B0604020202020204" pitchFamily="34" charset="-128"/>
              </a:rPr>
              <a:t>printf</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(“\n </a:t>
            </a:r>
            <a:r>
              <a:rPr kumimoji="0" lang="el-GR"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Τρέχων άθροισμα </a:t>
            </a: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%d”, total); </a:t>
            </a:r>
          </a:p>
          <a:p>
            <a:pPr marL="0" marR="0" lvl="0" indent="0" defTabSz="449263"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a:pPr>
            <a:r>
              <a:rPr kumimoji="0" lang="en-US" sz="2000" b="1"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a:t>
            </a:r>
            <a:r>
              <a:rPr kumimoji="0" lang="en-US" sz="2000" b="0" i="0" u="none" strike="noStrike" kern="0" cap="none" spc="0" normalizeH="0" dirty="0" smtClean="0">
                <a:ln>
                  <a:noFill/>
                </a:ln>
                <a:solidFill>
                  <a:srgbClr val="FFFF00"/>
                </a:solidFill>
                <a:effectLst/>
                <a:uLnTx/>
                <a:uFillTx/>
                <a:ea typeface="Arial Unicode MS" panose="020B0604020202020204" pitchFamily="34" charset="-128"/>
                <a:cs typeface="Arial Unicode MS" panose="020B0604020202020204" pitchFamily="34" charset="-128"/>
              </a:rPr>
              <a:t> </a:t>
            </a:r>
          </a:p>
        </p:txBody>
      </p:sp>
      <p:sp>
        <p:nvSpPr>
          <p:cNvPr id="7"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14</a:t>
            </a:fld>
            <a:endParaRPr lang="el-GR" sz="1400" dirty="0">
              <a:solidFill>
                <a:schemeClr val="tx1"/>
              </a:solidFill>
            </a:endParaRPr>
          </a:p>
        </p:txBody>
      </p:sp>
      <p:pic>
        <p:nvPicPr>
          <p:cNvPr id="6" name="Εικόνα 1" descr="Εικονίδιο μετάβασης στα Περιεχόμενα.">
            <a:hlinkClick r:id="rId5" action="ppaction://hlinksldjump" tooltip="Επιστροφή στα Περιεχόμενα"/>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8916920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Η </a:t>
            </a:r>
            <a:r>
              <a:rPr lang="el-GR" b="1" dirty="0" smtClean="0"/>
              <a:t>πρόταση</a:t>
            </a:r>
            <a:r>
              <a:rPr lang="en-US" b="1" dirty="0" smtClean="0"/>
              <a:t> </a:t>
            </a:r>
            <a:r>
              <a:rPr lang="en-US" b="1" dirty="0"/>
              <a:t>for </a:t>
            </a:r>
            <a:endParaRPr lang="el-GR" b="1" dirty="0"/>
          </a:p>
        </p:txBody>
      </p:sp>
      <p:sp>
        <p:nvSpPr>
          <p:cNvPr id="3" name="Θέση περιεχομένου 1"/>
          <p:cNvSpPr>
            <a:spLocks noGrp="1"/>
          </p:cNvSpPr>
          <p:nvPr>
            <p:ph idx="1"/>
          </p:nvPr>
        </p:nvSpPr>
        <p:spPr/>
        <p:txBody>
          <a:bodyPr>
            <a:normAutofit fontScale="92500" lnSpcReduction="2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Εκτελεί μία ή περισσότερες προτάσεις για ένα προκαθορισμένο </a:t>
            </a:r>
            <a:r>
              <a:rPr lang="el-GR" sz="3000" kern="0" dirty="0" smtClean="0">
                <a:solidFill>
                  <a:srgbClr val="000000"/>
                </a:solidFill>
              </a:rPr>
              <a:t>αριθμό επαναλήψεων. Η σύνταξη της </a:t>
            </a:r>
            <a:r>
              <a:rPr lang="en-US" sz="3000" kern="0" dirty="0" smtClean="0">
                <a:solidFill>
                  <a:srgbClr val="000000"/>
                </a:solidFill>
              </a:rPr>
              <a:t>for </a:t>
            </a:r>
            <a:r>
              <a:rPr lang="el-GR" sz="3000" kern="0" dirty="0" smtClean="0">
                <a:solidFill>
                  <a:srgbClr val="000000"/>
                </a:solidFill>
              </a:rPr>
              <a:t>είναι:</a:t>
            </a:r>
            <a:endParaRPr lang="en-US"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a:solidFill>
                  <a:srgbClr val="000000"/>
                </a:solidFill>
              </a:rPr>
              <a:t> </a:t>
            </a:r>
            <a:r>
              <a:rPr lang="en-US" sz="3000" b="1" kern="0" dirty="0" smtClean="0">
                <a:solidFill>
                  <a:srgbClr val="000000"/>
                </a:solidFill>
              </a:rPr>
              <a:t>for</a:t>
            </a:r>
            <a:r>
              <a:rPr lang="el-GR" sz="3000" kern="0" dirty="0" smtClean="0">
                <a:solidFill>
                  <a:srgbClr val="000000"/>
                </a:solidFill>
              </a:rPr>
              <a:t>,</a:t>
            </a:r>
            <a:r>
              <a:rPr lang="en-US" sz="3000" kern="0" dirty="0" smtClean="0">
                <a:solidFill>
                  <a:srgbClr val="000000"/>
                </a:solidFill>
              </a:rPr>
              <a:t> (</a:t>
            </a:r>
            <a:r>
              <a:rPr lang="el-GR" sz="3000" kern="0" dirty="0" smtClean="0">
                <a:solidFill>
                  <a:srgbClr val="000000"/>
                </a:solidFill>
              </a:rPr>
              <a:t>Αρχική </a:t>
            </a:r>
            <a:r>
              <a:rPr lang="el-GR" sz="3000" kern="0" dirty="0">
                <a:solidFill>
                  <a:srgbClr val="000000"/>
                </a:solidFill>
              </a:rPr>
              <a:t>έκφραση</a:t>
            </a:r>
            <a:r>
              <a:rPr lang="en-US" sz="3000" kern="0" dirty="0">
                <a:solidFill>
                  <a:srgbClr val="000000"/>
                </a:solidFill>
              </a:rPr>
              <a:t>; </a:t>
            </a:r>
            <a:r>
              <a:rPr lang="el-GR" sz="3000" kern="0" dirty="0">
                <a:solidFill>
                  <a:srgbClr val="000000"/>
                </a:solidFill>
              </a:rPr>
              <a:t>Έκφραση συνέχισης</a:t>
            </a:r>
            <a:r>
              <a:rPr lang="en-US" sz="3000" kern="0" dirty="0">
                <a:solidFill>
                  <a:srgbClr val="000000"/>
                </a:solidFill>
              </a:rPr>
              <a:t>; </a:t>
            </a:r>
            <a:r>
              <a:rPr lang="el-GR" sz="3000" kern="0" dirty="0">
                <a:solidFill>
                  <a:srgbClr val="000000"/>
                </a:solidFill>
              </a:rPr>
              <a:t>Έκφραση μεταβολής</a:t>
            </a:r>
            <a:r>
              <a:rPr lang="en-US" sz="3000" kern="0" dirty="0" smtClean="0">
                <a:solidFill>
                  <a:srgbClr val="000000"/>
                </a:solidFill>
              </a:rPr>
              <a:t>)</a:t>
            </a:r>
            <a:r>
              <a:rPr lang="el-GR" sz="3000" kern="0" dirty="0" smtClean="0">
                <a:solidFill>
                  <a:srgbClr val="000000"/>
                </a:solidFill>
              </a:rPr>
              <a:t>.</a:t>
            </a:r>
            <a:endParaRPr lang="en-US"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tabLst>
                <a:tab pos="3133725" algn="l"/>
              </a:tabLst>
            </a:pPr>
            <a:r>
              <a:rPr lang="en-US" sz="3000" kern="0" dirty="0" smtClean="0">
                <a:solidFill>
                  <a:srgbClr val="000000"/>
                </a:solidFill>
              </a:rPr>
              <a:t>{</a:t>
            </a:r>
            <a:r>
              <a:rPr lang="el-GR" sz="3000" kern="0" dirty="0" smtClean="0">
                <a:solidFill>
                  <a:srgbClr val="000000"/>
                </a:solidFill>
              </a:rPr>
              <a:t> (άγκιστρο)</a:t>
            </a:r>
            <a:endParaRPr lang="en-US"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a:solidFill>
                  <a:srgbClr val="000000"/>
                </a:solidFill>
              </a:rPr>
              <a:t>     </a:t>
            </a:r>
            <a:r>
              <a:rPr lang="el-GR" sz="3000" kern="0" dirty="0">
                <a:solidFill>
                  <a:srgbClr val="000000"/>
                </a:solidFill>
              </a:rPr>
              <a:t>πρόταση</a:t>
            </a:r>
            <a:r>
              <a:rPr lang="en-US" sz="3000" kern="0" dirty="0">
                <a:solidFill>
                  <a:srgbClr val="000000"/>
                </a:solidFill>
              </a:rPr>
              <a:t> 1;</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a:solidFill>
                  <a:srgbClr val="000000"/>
                </a:solidFill>
              </a:rPr>
              <a:t>     </a:t>
            </a:r>
            <a:r>
              <a:rPr lang="el-GR" sz="3000" kern="0" dirty="0">
                <a:solidFill>
                  <a:srgbClr val="000000"/>
                </a:solidFill>
              </a:rPr>
              <a:t>πρόταση</a:t>
            </a:r>
            <a:r>
              <a:rPr lang="en-US" sz="3000" kern="0" dirty="0">
                <a:solidFill>
                  <a:srgbClr val="000000"/>
                </a:solidFill>
              </a:rPr>
              <a:t> 2;</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a:solidFill>
                  <a:srgbClr val="000000"/>
                </a:solidFill>
              </a:rPr>
              <a:t>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a:solidFill>
                  <a:srgbClr val="000000"/>
                </a:solidFill>
              </a:rPr>
              <a:t>     </a:t>
            </a:r>
            <a:r>
              <a:rPr lang="el-GR" sz="3000" kern="0" dirty="0">
                <a:solidFill>
                  <a:srgbClr val="000000"/>
                </a:solidFill>
              </a:rPr>
              <a:t>πρόταση</a:t>
            </a:r>
            <a:r>
              <a:rPr lang="en-US" sz="3000" kern="0" dirty="0">
                <a:solidFill>
                  <a:srgbClr val="000000"/>
                </a:solidFill>
              </a:rPr>
              <a:t> N;</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3000" kern="0" dirty="0">
                <a:solidFill>
                  <a:srgbClr val="000000"/>
                </a:solidFill>
              </a:rPr>
              <a:t> } </a:t>
            </a:r>
            <a:r>
              <a:rPr lang="el-GR" sz="3000" kern="0" dirty="0" smtClean="0">
                <a:solidFill>
                  <a:srgbClr val="000000"/>
                </a:solidFill>
              </a:rPr>
              <a:t>(άγκιστρο)</a:t>
            </a:r>
            <a:endParaRPr lang="en-US" sz="3000"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15</a:t>
            </a:fld>
            <a:endParaRPr lang="el-GR" sz="1400" dirty="0">
              <a:solidFill>
                <a:schemeClr val="tx1"/>
              </a:solidFill>
            </a:endParaRPr>
          </a:p>
        </p:txBody>
      </p:sp>
    </p:spTree>
    <p:extLst>
      <p:ext uri="{BB962C8B-B14F-4D97-AF65-F5344CB8AC3E}">
        <p14:creationId xmlns:p14="http://schemas.microsoft.com/office/powerpoint/2010/main" val="67991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με </a:t>
            </a:r>
            <a:r>
              <a:rPr lang="en-US" b="1" dirty="0" smtClean="0"/>
              <a:t>for</a:t>
            </a:r>
            <a:endParaRPr lang="el-GR" b="1" dirty="0"/>
          </a:p>
        </p:txBody>
      </p:sp>
      <p:sp>
        <p:nvSpPr>
          <p:cNvPr id="3" name="Θέση περιεχομένου 1" descr="Τμήμα προγράμματος: for, παρένθεση, counter = 0, ερωτηματικό, counter μικρότερο του 11, ερωτηματικό, counter++, κλείσιμο παρένθεσης. Enter, άγκιστρο. Enter,  a =, counter * counter. Enter, print f, \ n, % d, % d, κόμμα counter, κόμμα a. Enter, κλείσιμο αγκίστρου. Enter, print f, \ n, ο μετρητής τώρα είναι, % d, \ n, κόμμα counter.&#10;"/>
          <p:cNvSpPr>
            <a:spLocks noGrp="1"/>
          </p:cNvSpPr>
          <p:nvPr>
            <p:ph idx="1"/>
            <p:custDataLst>
              <p:tags r:id="rId1"/>
            </p:custDataLst>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tabLst>
                <a:tab pos="4389438" algn="l"/>
              </a:tabLst>
            </a:pPr>
            <a:r>
              <a:rPr lang="en-US" kern="0" dirty="0" smtClean="0">
                <a:solidFill>
                  <a:srgbClr val="000000"/>
                </a:solidFill>
              </a:rPr>
              <a:t>for (counter=0; counter&lt;11; counter++)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 = counter * counter;</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rPr>
              <a:t>      </a:t>
            </a:r>
            <a:r>
              <a:rPr lang="en-US" kern="0" dirty="0" err="1" smtClean="0">
                <a:solidFill>
                  <a:srgbClr val="000000"/>
                </a:solidFill>
              </a:rPr>
              <a:t>printf</a:t>
            </a:r>
            <a:r>
              <a:rPr lang="en-US" kern="0" dirty="0" smtClean="0">
                <a:solidFill>
                  <a:srgbClr val="000000"/>
                </a:solidFill>
              </a:rPr>
              <a:t>(“\n %d </a:t>
            </a:r>
            <a:r>
              <a:rPr lang="en-US" kern="0" dirty="0" smtClean="0">
                <a:solidFill>
                  <a:srgbClr val="000000"/>
                </a:solidFill>
                <a:sym typeface="Wingdings" panose="05000000000000000000" pitchFamily="2" charset="2"/>
              </a:rPr>
              <a:t>: %d”, counter, a);</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sym typeface="Wingdings" panose="05000000000000000000" pitchFamily="2" charset="2"/>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kern="0" dirty="0" smtClean="0">
                <a:solidFill>
                  <a:srgbClr val="000000"/>
                </a:solidFill>
                <a:sym typeface="Wingdings" panose="05000000000000000000" pitchFamily="2" charset="2"/>
              </a:rPr>
              <a:t> </a:t>
            </a:r>
            <a:r>
              <a:rPr lang="en-US" kern="0" dirty="0" err="1" smtClean="0">
                <a:solidFill>
                  <a:srgbClr val="000000"/>
                </a:solidFill>
                <a:sym typeface="Wingdings" panose="05000000000000000000" pitchFamily="2" charset="2"/>
              </a:rPr>
              <a:t>printf</a:t>
            </a:r>
            <a:r>
              <a:rPr lang="en-US" kern="0" dirty="0" smtClean="0">
                <a:solidFill>
                  <a:srgbClr val="000000"/>
                </a:solidFill>
                <a:sym typeface="Wingdings" panose="05000000000000000000" pitchFamily="2" charset="2"/>
              </a:rPr>
              <a:t>(“\n\n </a:t>
            </a:r>
            <a:r>
              <a:rPr lang="el-GR" kern="0" dirty="0" smtClean="0">
                <a:solidFill>
                  <a:srgbClr val="000000"/>
                </a:solidFill>
                <a:sym typeface="Wingdings" panose="05000000000000000000" pitchFamily="2" charset="2"/>
              </a:rPr>
              <a:t>Ο μετρητής τώρα είναι </a:t>
            </a:r>
            <a:r>
              <a:rPr lang="en-US" kern="0" dirty="0" smtClean="0">
                <a:solidFill>
                  <a:srgbClr val="000000"/>
                </a:solidFill>
                <a:sym typeface="Wingdings" panose="05000000000000000000" pitchFamily="2" charset="2"/>
              </a:rPr>
              <a:t>%d \n”, counter);</a:t>
            </a:r>
            <a:endParaRPr lang="en-US" kern="0" dirty="0" smtClean="0">
              <a:solidFill>
                <a:srgbClr val="000000"/>
              </a:solidFill>
            </a:endParaRP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16</a:t>
            </a:fld>
            <a:endParaRPr lang="el-GR" sz="1400" dirty="0">
              <a:solidFill>
                <a:schemeClr val="tx1"/>
              </a:solidFill>
            </a:endParaRPr>
          </a:p>
        </p:txBody>
      </p:sp>
    </p:spTree>
    <p:extLst>
      <p:ext uri="{BB962C8B-B14F-4D97-AF65-F5344CB8AC3E}">
        <p14:creationId xmlns:p14="http://schemas.microsoft.com/office/powerpoint/2010/main" val="35918006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Πρόγραμμα: Εμφάνιση </a:t>
            </a:r>
            <a:r>
              <a:rPr lang="el-GR" b="1" dirty="0" smtClean="0"/>
              <a:t>πίνακα </a:t>
            </a:r>
            <a:r>
              <a:rPr lang="el-GR" b="1" dirty="0"/>
              <a:t>τ</a:t>
            </a:r>
            <a:r>
              <a:rPr lang="el-GR" b="1" dirty="0" smtClean="0"/>
              <a:t>ετραγώνων </a:t>
            </a:r>
            <a:r>
              <a:rPr lang="el-GR" b="1" dirty="0"/>
              <a:t>και </a:t>
            </a:r>
            <a:r>
              <a:rPr lang="el-GR" b="1" dirty="0" smtClean="0"/>
              <a:t>κύβων</a:t>
            </a:r>
            <a:endParaRPr lang="el-GR" b="1" dirty="0"/>
          </a:p>
        </p:txBody>
      </p:sp>
      <p:sp>
        <p:nvSpPr>
          <p:cNvPr id="3" name="Θέση περιεχομένου 1" descr="Τμήμα προγράμματος: print f, \ n, παρακαλώ εισάγετε έναν αριθμό. Enter, scan f, % d, κόμμα &amp; n. Enter, print f, \ n, αριθμός, τετράγωνο, κύβος. Enter, print f, \ n, πληκτρολογούμε περίπου 40 παύλες, ώστε αυτές στην έξοδο να δημιουργήσουν μία γραμμή. Enter, for, παρένθεση, i = 1, ερωτηματικό,  i μικρότερο ή ίσο του n, ερωτηματικό, i + +, κλείσιμο παρένθεσης. Enter, άγκιστρο. Enter,  s =, i * i. Enter,  c =, s * i. Enter, print f, \ n, % 10 d, % 10 d, % 10 d, κόμμα i, κόμμα s, κόμμα c. Enter, κλείσιμο αγκίστρου.&#10;"/>
          <p:cNvSpPr>
            <a:spLocks noGrp="1"/>
          </p:cNvSpPr>
          <p:nvPr>
            <p:ph idx="1"/>
            <p:custDataLst>
              <p:tags r:id="rId1"/>
            </p:custDataLst>
          </p:nvPr>
        </p:nvSpPr>
        <p:spPr/>
        <p:txBody>
          <a:bodyPr>
            <a:normAutofit lnSpcReduction="10000"/>
          </a:bodyPr>
          <a:lstStyle/>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a:t>
            </a:r>
            <a:r>
              <a:rPr lang="el-GR" sz="2800" kern="0" dirty="0" smtClean="0">
                <a:solidFill>
                  <a:srgbClr val="000000"/>
                </a:solidFill>
              </a:rPr>
              <a:t>Παρακαλώ εισάγετε έναν αριθμό</a:t>
            </a:r>
            <a:r>
              <a:rPr lang="en-US" sz="2800" kern="0" dirty="0" smtClean="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scanf</a:t>
            </a:r>
            <a:r>
              <a:rPr lang="en-US" sz="2800" kern="0" dirty="0" smtClean="0">
                <a:solidFill>
                  <a:srgbClr val="000000"/>
                </a:solidFill>
              </a:rPr>
              <a:t>(“%d”, &amp;n);</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a:t>
            </a:r>
            <a:r>
              <a:rPr lang="el-GR" sz="2800" kern="0" dirty="0" smtClean="0">
                <a:solidFill>
                  <a:srgbClr val="000000"/>
                </a:solidFill>
              </a:rPr>
              <a:t>Αριθμός     Τετράγωνο   Κύβος</a:t>
            </a:r>
            <a:r>
              <a:rPr lang="en-US" sz="2800" kern="0" dirty="0" smtClean="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for (</a:t>
            </a:r>
            <a:r>
              <a:rPr lang="en-US" sz="2800" kern="0" dirty="0" err="1" smtClean="0">
                <a:solidFill>
                  <a:srgbClr val="000000"/>
                </a:solidFill>
              </a:rPr>
              <a:t>i</a:t>
            </a:r>
            <a:r>
              <a:rPr lang="en-US" sz="2800" kern="0" dirty="0" smtClean="0">
                <a:solidFill>
                  <a:srgbClr val="000000"/>
                </a:solidFill>
              </a:rPr>
              <a:t>=1; </a:t>
            </a:r>
            <a:r>
              <a:rPr lang="en-US" sz="2800" kern="0" dirty="0" err="1" smtClean="0">
                <a:solidFill>
                  <a:srgbClr val="000000"/>
                </a:solidFill>
              </a:rPr>
              <a:t>i</a:t>
            </a:r>
            <a:r>
              <a:rPr lang="en-US" sz="2800" kern="0" dirty="0" smtClean="0">
                <a:solidFill>
                  <a:srgbClr val="000000"/>
                </a:solidFill>
              </a:rPr>
              <a:t>&lt;=n; </a:t>
            </a:r>
            <a:r>
              <a:rPr lang="en-US" sz="2800" kern="0" dirty="0" err="1" smtClean="0">
                <a:solidFill>
                  <a:srgbClr val="000000"/>
                </a:solidFill>
              </a:rPr>
              <a:t>i</a:t>
            </a:r>
            <a:r>
              <a:rPr lang="en-US" sz="2800" kern="0" dirty="0" smtClean="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s = </a:t>
            </a:r>
            <a:r>
              <a:rPr lang="en-US" sz="2800" kern="0" dirty="0" err="1" smtClean="0">
                <a:solidFill>
                  <a:srgbClr val="000000"/>
                </a:solidFill>
              </a:rPr>
              <a:t>i</a:t>
            </a:r>
            <a:r>
              <a:rPr lang="en-US" sz="2800" kern="0" dirty="0" smtClean="0">
                <a:solidFill>
                  <a:srgbClr val="000000"/>
                </a:solidFill>
              </a:rPr>
              <a:t> * </a:t>
            </a:r>
            <a:r>
              <a:rPr lang="en-US" sz="2800" kern="0" dirty="0" err="1" smtClean="0">
                <a:solidFill>
                  <a:srgbClr val="000000"/>
                </a:solidFill>
              </a:rPr>
              <a:t>i</a:t>
            </a:r>
            <a:r>
              <a:rPr lang="en-US" sz="2800" kern="0" dirty="0" smtClean="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c = s * </a:t>
            </a:r>
            <a:r>
              <a:rPr lang="en-US" sz="2800" kern="0" dirty="0" err="1" smtClean="0">
                <a:solidFill>
                  <a:srgbClr val="000000"/>
                </a:solidFill>
              </a:rPr>
              <a:t>i</a:t>
            </a:r>
            <a:r>
              <a:rPr lang="en-US" sz="2800" kern="0" dirty="0" smtClean="0">
                <a:solidFill>
                  <a:srgbClr val="000000"/>
                </a:solidFill>
              </a:rPr>
              <a:t>;</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%10d, %10d, %10d”, </a:t>
            </a:r>
            <a:r>
              <a:rPr lang="en-US" sz="2800" kern="0" dirty="0" err="1" smtClean="0">
                <a:solidFill>
                  <a:srgbClr val="000000"/>
                </a:solidFill>
              </a:rPr>
              <a:t>i</a:t>
            </a:r>
            <a:r>
              <a:rPr lang="en-US" sz="2800" kern="0" dirty="0" smtClean="0">
                <a:solidFill>
                  <a:srgbClr val="000000"/>
                </a:solidFill>
              </a:rPr>
              <a:t>, s, c);</a:t>
            </a:r>
          </a:p>
          <a:p>
            <a:pPr marL="517525" lvl="0" indent="-517525" defTabSz="1008063" eaLnBrk="0" fontAlgn="base" hangingPunct="0">
              <a:lnSpc>
                <a:spcPct val="90000"/>
              </a:lnSpc>
              <a:spcAft>
                <a:spcPct val="0"/>
              </a:spcAft>
              <a:buClr>
                <a:srgbClr val="660000"/>
              </a:buClr>
              <a:buSzPct val="70000"/>
              <a:buFont typeface="Wingdings" panose="05000000000000000000" pitchFamily="2" charset="2"/>
              <a:buChar char="o"/>
            </a:pPr>
            <a:r>
              <a:rPr lang="en-US" sz="2800" kern="0" dirty="0" smtClean="0">
                <a:solidFill>
                  <a:srgbClr val="000000"/>
                </a:solidFill>
              </a:rPr>
              <a:t> }</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17</a:t>
            </a:fld>
            <a:endParaRPr lang="el-GR" sz="1400" dirty="0">
              <a:solidFill>
                <a:schemeClr val="tx1"/>
              </a:solidFill>
            </a:endParaRPr>
          </a:p>
        </p:txBody>
      </p:sp>
    </p:spTree>
    <p:extLst>
      <p:ext uri="{BB962C8B-B14F-4D97-AF65-F5344CB8AC3E}">
        <p14:creationId xmlns:p14="http://schemas.microsoft.com/office/powerpoint/2010/main" val="8149283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a:t>
            </a:r>
            <a:r>
              <a:rPr lang="el-GR" b="1" dirty="0"/>
              <a:t>Α</a:t>
            </a:r>
            <a:r>
              <a:rPr lang="el-GR" b="1" dirty="0" smtClean="0"/>
              <a:t>ναμενόμενη </a:t>
            </a:r>
            <a:r>
              <a:rPr lang="el-GR" b="1" dirty="0"/>
              <a:t>έ</a:t>
            </a:r>
            <a:r>
              <a:rPr lang="el-GR" b="1" dirty="0" smtClean="0"/>
              <a:t>ξοδος</a:t>
            </a:r>
            <a:r>
              <a:rPr lang="en-US" b="1" dirty="0"/>
              <a:t>?</a:t>
            </a:r>
            <a:endParaRPr lang="el-GR" b="1" dirty="0"/>
          </a:p>
        </p:txBody>
      </p:sp>
      <p:sp>
        <p:nvSpPr>
          <p:cNvPr id="3" name="Θέση περιεχομένου 1" descr=" Πρόγραμμα: # include, s t d i o τελεία h. Enter, int main. Enter, άγκιστρο. Enter,  int i, κόμμα j = 5. Enter, for, παρένθεση, i = 10, ερωτηματικό,  i μεγαλύτερο του 0, ερωτηματικό,  j * = 2, κόμμα,  i / = 2, κλείσιμο παρένθεσης. Enter, print f, % 5 d, % 5 d, \ n, κόμμα i, κόμμα j. Enter, print f, \ n, % 5 d, % 5 d, \ n, κόμμα i, κόμμα j. Enter, return 0. Enter, κλείσιμο αγκίστρου.&#10;"/>
          <p:cNvSpPr>
            <a:spLocks noGrp="1"/>
          </p:cNvSpPr>
          <p:nvPr>
            <p:ph idx="1"/>
            <p:custDataLst>
              <p:tags r:id="rId1"/>
            </p:custDataLst>
          </p:nvPr>
        </p:nvSpPr>
        <p:spPr/>
        <p:txBody>
          <a:bodyPr>
            <a:normAutofit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#include &lt;</a:t>
            </a:r>
            <a:r>
              <a:rPr lang="en-US" sz="2800" kern="0" dirty="0" err="1" smtClean="0">
                <a:solidFill>
                  <a:srgbClr val="000000"/>
                </a:solidFill>
              </a:rPr>
              <a:t>stdio.h</a:t>
            </a:r>
            <a:r>
              <a:rPr lang="en-US" sz="2800" kern="0" dirty="0" smtClean="0">
                <a:solidFill>
                  <a:srgbClr val="000000"/>
                </a:solidFill>
              </a:rPr>
              <a:t>&gt;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err="1" smtClean="0">
                <a:solidFill>
                  <a:srgbClr val="000000"/>
                </a:solidFill>
              </a:rPr>
              <a:t>int</a:t>
            </a:r>
            <a:r>
              <a:rPr lang="en-US" sz="2800" kern="0" dirty="0" smtClean="0">
                <a:solidFill>
                  <a:srgbClr val="000000"/>
                </a:solidFill>
              </a:rPr>
              <a:t> main()</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int</a:t>
            </a:r>
            <a:r>
              <a:rPr lang="en-US" sz="2800" kern="0" dirty="0" smtClean="0">
                <a:solidFill>
                  <a:srgbClr val="000000"/>
                </a:solidFill>
              </a:rPr>
              <a:t> </a:t>
            </a:r>
            <a:r>
              <a:rPr lang="en-US" sz="2800" kern="0" dirty="0" err="1" smtClean="0">
                <a:solidFill>
                  <a:srgbClr val="000000"/>
                </a:solidFill>
              </a:rPr>
              <a:t>i</a:t>
            </a:r>
            <a:r>
              <a:rPr lang="en-US" sz="2800" kern="0" dirty="0" smtClean="0">
                <a:solidFill>
                  <a:srgbClr val="000000"/>
                </a:solidFill>
              </a:rPr>
              <a:t>, j = 5;</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for (</a:t>
            </a:r>
            <a:r>
              <a:rPr lang="en-US" sz="2800" kern="0" dirty="0" err="1" smtClean="0">
                <a:solidFill>
                  <a:srgbClr val="000000"/>
                </a:solidFill>
              </a:rPr>
              <a:t>i</a:t>
            </a:r>
            <a:r>
              <a:rPr lang="en-US" sz="2800" kern="0" dirty="0" smtClean="0">
                <a:solidFill>
                  <a:srgbClr val="000000"/>
                </a:solidFill>
              </a:rPr>
              <a:t>=10; </a:t>
            </a:r>
            <a:r>
              <a:rPr lang="en-US" sz="2800" kern="0" dirty="0" err="1" smtClean="0">
                <a:solidFill>
                  <a:srgbClr val="000000"/>
                </a:solidFill>
              </a:rPr>
              <a:t>i</a:t>
            </a:r>
            <a:r>
              <a:rPr lang="en-US" sz="2800" kern="0" dirty="0" smtClean="0">
                <a:solidFill>
                  <a:srgbClr val="000000"/>
                </a:solidFill>
              </a:rPr>
              <a:t>&gt;0; j*=2, </a:t>
            </a:r>
            <a:r>
              <a:rPr lang="en-US" sz="2800" kern="0" dirty="0" err="1" smtClean="0">
                <a:solidFill>
                  <a:srgbClr val="000000"/>
                </a:solidFill>
              </a:rPr>
              <a:t>i</a:t>
            </a:r>
            <a:r>
              <a:rPr lang="en-US" sz="2800" kern="0" dirty="0" smtClean="0">
                <a:solidFill>
                  <a:srgbClr val="000000"/>
                </a:solidFill>
              </a:rPr>
              <a:t>/=2)</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 %5d   %5d \n", </a:t>
            </a:r>
            <a:r>
              <a:rPr lang="en-US" sz="2800" kern="0" dirty="0" err="1" smtClean="0">
                <a:solidFill>
                  <a:srgbClr val="000000"/>
                </a:solidFill>
              </a:rPr>
              <a:t>i</a:t>
            </a:r>
            <a:r>
              <a:rPr lang="en-US" sz="2800" kern="0" dirty="0" smtClean="0">
                <a:solidFill>
                  <a:srgbClr val="000000"/>
                </a:solidFill>
              </a:rPr>
              <a:t>, j);</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("\n\n %5d   %5d \n\n\n", </a:t>
            </a:r>
            <a:r>
              <a:rPr lang="en-US" sz="2800" kern="0" dirty="0" err="1" smtClean="0">
                <a:solidFill>
                  <a:srgbClr val="000000"/>
                </a:solidFill>
              </a:rPr>
              <a:t>i</a:t>
            </a:r>
            <a:r>
              <a:rPr lang="en-US" sz="2800" kern="0" dirty="0" smtClean="0">
                <a:solidFill>
                  <a:srgbClr val="000000"/>
                </a:solidFill>
              </a:rPr>
              <a:t>, j);</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return 0;</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a:t>
            </a:r>
          </a:p>
          <a:p>
            <a:endParaRPr lang="en-US" dirty="0"/>
          </a:p>
        </p:txBody>
      </p:sp>
      <p:sp>
        <p:nvSpPr>
          <p:cNvPr id="5" name="Θέση υποσέλιδου 1" descr="."/>
          <p:cNvSpPr>
            <a:spLocks noGrp="1"/>
          </p:cNvSpPr>
          <p:nvPr>
            <p:ph type="ftr" sz="quarter" idx="11"/>
          </p:nvPr>
        </p:nvSpPr>
        <p:spPr/>
        <p:txBody>
          <a:bodyPr/>
          <a:lstStyle/>
          <a:p>
            <a:pPr>
              <a:tabLst>
                <a:tab pos="2511425" algn="l"/>
              </a:tabLst>
            </a:pPr>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18</a:t>
            </a:fld>
            <a:endParaRPr lang="el-GR" sz="1400" dirty="0">
              <a:solidFill>
                <a:schemeClr val="tx1"/>
              </a:solidFill>
            </a:endParaRPr>
          </a:p>
        </p:txBody>
      </p:sp>
    </p:spTree>
    <p:extLst>
      <p:ext uri="{BB962C8B-B14F-4D97-AF65-F5344CB8AC3E}">
        <p14:creationId xmlns:p14="http://schemas.microsoft.com/office/powerpoint/2010/main" val="381876711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Έξοδος</a:t>
            </a:r>
            <a:endParaRPr lang="el-GR" b="1" dirty="0"/>
          </a:p>
        </p:txBody>
      </p:sp>
      <p:graphicFrame>
        <p:nvGraphicFramePr>
          <p:cNvPr id="4" name="Πίνακας 1" descr="Πίνακας: Αναγράφονται οι τιμές, που έχουν οι μεταβλητές i και j, κάθε φορά που ολοκληρώνετε, μία επανάληψη του βρόγχου (for). Κατά τις επαναλήψεις του βρόγχου οι τιμές των μεταβλητών είναι: Μεταβλητή i: 10, 5, 2, 1, και 0. Η τιμή της j είναι: 5, 10, 20, 40, και 80."/>
          <p:cNvGraphicFramePr>
            <a:graphicFrameLocks noGrp="1"/>
          </p:cNvGraphicFramePr>
          <p:nvPr>
            <p:custDataLst>
              <p:tags r:id="rId2"/>
            </p:custDataLst>
            <p:extLst>
              <p:ext uri="{D42A27DB-BD31-4B8C-83A1-F6EECF244321}">
                <p14:modId xmlns:p14="http://schemas.microsoft.com/office/powerpoint/2010/main" val="2167497488"/>
              </p:ext>
            </p:extLst>
          </p:nvPr>
        </p:nvGraphicFramePr>
        <p:xfrm>
          <a:off x="1475656" y="1988840"/>
          <a:ext cx="6096000" cy="256032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n-US" sz="3200" noProof="0" dirty="0" err="1" smtClean="0">
                          <a:solidFill>
                            <a:schemeClr val="tx1">
                              <a:lumMod val="95000"/>
                              <a:lumOff val="5000"/>
                            </a:schemeClr>
                          </a:solidFill>
                        </a:rPr>
                        <a:t>i</a:t>
                      </a:r>
                      <a:endParaRPr lang="en-US" sz="3200" noProof="0" dirty="0">
                        <a:solidFill>
                          <a:schemeClr val="tx1">
                            <a:lumMod val="95000"/>
                            <a:lumOff val="5000"/>
                          </a:schemeClr>
                        </a:solidFill>
                      </a:endParaRPr>
                    </a:p>
                  </a:txBody>
                  <a:tcPr>
                    <a:solidFill>
                      <a:srgbClr val="CCCC00"/>
                    </a:solidFill>
                  </a:tcPr>
                </a:tc>
                <a:tc>
                  <a:txBody>
                    <a:bodyPr/>
                    <a:lstStyle/>
                    <a:p>
                      <a:pPr algn="ctr"/>
                      <a:r>
                        <a:rPr lang="en-US" sz="3200" noProof="0" dirty="0" smtClean="0">
                          <a:solidFill>
                            <a:schemeClr val="tx1">
                              <a:lumMod val="95000"/>
                              <a:lumOff val="5000"/>
                            </a:schemeClr>
                          </a:solidFill>
                        </a:rPr>
                        <a:t>j</a:t>
                      </a:r>
                      <a:endParaRPr lang="en-US" sz="3200" noProof="0" dirty="0">
                        <a:solidFill>
                          <a:schemeClr val="tx1">
                            <a:lumMod val="95000"/>
                            <a:lumOff val="5000"/>
                          </a:schemeClr>
                        </a:solidFill>
                      </a:endParaRPr>
                    </a:p>
                  </a:txBody>
                  <a:tcPr>
                    <a:solidFill>
                      <a:srgbClr val="CCCC00"/>
                    </a:solidFill>
                  </a:tcPr>
                </a:tc>
              </a:tr>
              <a:tr h="370840">
                <a:tc>
                  <a:txBody>
                    <a:bodyPr/>
                    <a:lstStyle/>
                    <a:p>
                      <a:pPr algn="ctr"/>
                      <a:r>
                        <a:rPr lang="en-US" sz="2000" dirty="0" smtClean="0"/>
                        <a:t>10</a:t>
                      </a:r>
                      <a:endParaRPr lang="el-GR" sz="2000" dirty="0"/>
                    </a:p>
                  </a:txBody>
                  <a:tcPr>
                    <a:solidFill>
                      <a:srgbClr val="ECECCB"/>
                    </a:solidFill>
                  </a:tcPr>
                </a:tc>
                <a:tc>
                  <a:txBody>
                    <a:bodyPr/>
                    <a:lstStyle/>
                    <a:p>
                      <a:pPr algn="ctr"/>
                      <a:r>
                        <a:rPr lang="en-US" sz="2000" dirty="0" smtClean="0"/>
                        <a:t>5</a:t>
                      </a:r>
                      <a:endParaRPr lang="el-GR" sz="2000" dirty="0"/>
                    </a:p>
                  </a:txBody>
                  <a:tcPr>
                    <a:solidFill>
                      <a:srgbClr val="ECECCB"/>
                    </a:solidFill>
                  </a:tcPr>
                </a:tc>
              </a:tr>
              <a:tr h="370840">
                <a:tc>
                  <a:txBody>
                    <a:bodyPr/>
                    <a:lstStyle/>
                    <a:p>
                      <a:pPr algn="ctr"/>
                      <a:r>
                        <a:rPr lang="en-US" sz="2000" dirty="0" smtClean="0"/>
                        <a:t>5</a:t>
                      </a:r>
                      <a:endParaRPr lang="el-GR" sz="2000" dirty="0"/>
                    </a:p>
                  </a:txBody>
                  <a:tcPr>
                    <a:solidFill>
                      <a:srgbClr val="ECECCB"/>
                    </a:solidFill>
                  </a:tcPr>
                </a:tc>
                <a:tc>
                  <a:txBody>
                    <a:bodyPr/>
                    <a:lstStyle/>
                    <a:p>
                      <a:pPr algn="ctr"/>
                      <a:r>
                        <a:rPr lang="en-US" sz="2000" dirty="0" smtClean="0"/>
                        <a:t>10</a:t>
                      </a:r>
                      <a:endParaRPr lang="el-GR" sz="2000" dirty="0"/>
                    </a:p>
                  </a:txBody>
                  <a:tcPr>
                    <a:solidFill>
                      <a:srgbClr val="ECECCB"/>
                    </a:solidFill>
                  </a:tcPr>
                </a:tc>
              </a:tr>
              <a:tr h="370840">
                <a:tc>
                  <a:txBody>
                    <a:bodyPr/>
                    <a:lstStyle/>
                    <a:p>
                      <a:pPr algn="ctr"/>
                      <a:r>
                        <a:rPr lang="en-US" sz="2000" dirty="0" smtClean="0"/>
                        <a:t>2</a:t>
                      </a:r>
                      <a:endParaRPr lang="el-GR" sz="2000" dirty="0"/>
                    </a:p>
                  </a:txBody>
                  <a:tcPr>
                    <a:solidFill>
                      <a:srgbClr val="ECECCB"/>
                    </a:solidFill>
                  </a:tcPr>
                </a:tc>
                <a:tc>
                  <a:txBody>
                    <a:bodyPr/>
                    <a:lstStyle/>
                    <a:p>
                      <a:pPr algn="ctr"/>
                      <a:r>
                        <a:rPr lang="en-US" sz="2000" dirty="0" smtClean="0"/>
                        <a:t>20</a:t>
                      </a:r>
                      <a:endParaRPr lang="el-GR" sz="2000" dirty="0"/>
                    </a:p>
                  </a:txBody>
                  <a:tcPr>
                    <a:solidFill>
                      <a:srgbClr val="ECECCB"/>
                    </a:solidFill>
                  </a:tcPr>
                </a:tc>
              </a:tr>
              <a:tr h="370840">
                <a:tc>
                  <a:txBody>
                    <a:bodyPr/>
                    <a:lstStyle/>
                    <a:p>
                      <a:pPr algn="ctr"/>
                      <a:r>
                        <a:rPr lang="en-US" sz="2000" dirty="0" smtClean="0"/>
                        <a:t>1</a:t>
                      </a:r>
                      <a:endParaRPr lang="el-GR" sz="2000" dirty="0"/>
                    </a:p>
                  </a:txBody>
                  <a:tcPr>
                    <a:solidFill>
                      <a:srgbClr val="ECECCB"/>
                    </a:solidFill>
                  </a:tcPr>
                </a:tc>
                <a:tc>
                  <a:txBody>
                    <a:bodyPr/>
                    <a:lstStyle/>
                    <a:p>
                      <a:pPr algn="ctr"/>
                      <a:r>
                        <a:rPr lang="en-US" sz="2000" dirty="0" smtClean="0"/>
                        <a:t>40</a:t>
                      </a:r>
                      <a:endParaRPr lang="el-GR" sz="2000" dirty="0"/>
                    </a:p>
                  </a:txBody>
                  <a:tcPr>
                    <a:solidFill>
                      <a:srgbClr val="ECECCB"/>
                    </a:solidFill>
                  </a:tcPr>
                </a:tc>
              </a:tr>
              <a:tr h="370840">
                <a:tc>
                  <a:txBody>
                    <a:bodyPr/>
                    <a:lstStyle/>
                    <a:p>
                      <a:pPr algn="ctr"/>
                      <a:r>
                        <a:rPr lang="en-US" sz="2000" dirty="0" smtClean="0">
                          <a:solidFill>
                            <a:srgbClr val="C00000"/>
                          </a:solidFill>
                        </a:rPr>
                        <a:t>0</a:t>
                      </a:r>
                      <a:endParaRPr lang="el-GR" sz="2000" dirty="0">
                        <a:solidFill>
                          <a:srgbClr val="C00000"/>
                        </a:solidFill>
                      </a:endParaRPr>
                    </a:p>
                  </a:txBody>
                  <a:tcPr>
                    <a:solidFill>
                      <a:srgbClr val="F6F6E7"/>
                    </a:solidFill>
                  </a:tcPr>
                </a:tc>
                <a:tc>
                  <a:txBody>
                    <a:bodyPr/>
                    <a:lstStyle/>
                    <a:p>
                      <a:pPr algn="ctr"/>
                      <a:r>
                        <a:rPr lang="en-US" sz="2000" dirty="0" smtClean="0">
                          <a:solidFill>
                            <a:srgbClr val="C00000"/>
                          </a:solidFill>
                        </a:rPr>
                        <a:t>80</a:t>
                      </a:r>
                      <a:endParaRPr lang="el-GR" sz="2000" dirty="0">
                        <a:solidFill>
                          <a:srgbClr val="C00000"/>
                        </a:solidFill>
                      </a:endParaRPr>
                    </a:p>
                  </a:txBody>
                  <a:tcPr>
                    <a:solidFill>
                      <a:srgbClr val="F6F6E7"/>
                    </a:solidFill>
                  </a:tcPr>
                </a:tc>
              </a:tr>
            </a:tbl>
          </a:graphicData>
        </a:graphic>
      </p:graphicFrame>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lumMod val="95000"/>
                    <a:lumOff val="5000"/>
                  </a:schemeClr>
                </a:solidFill>
              </a:rPr>
              <a:pPr/>
              <a:t>19</a:t>
            </a:fld>
            <a:endParaRPr lang="el-GR" sz="1400" dirty="0">
              <a:solidFill>
                <a:schemeClr val="tx1">
                  <a:lumMod val="95000"/>
                  <a:lumOff val="5000"/>
                </a:schemeClr>
              </a:solidFill>
            </a:endParaRPr>
          </a:p>
        </p:txBody>
      </p:sp>
    </p:spTree>
    <p:custDataLst>
      <p:tags r:id="rId1"/>
    </p:custDataLst>
    <p:extLst>
      <p:ext uri="{BB962C8B-B14F-4D97-AF65-F5344CB8AC3E}">
        <p14:creationId xmlns:p14="http://schemas.microsoft.com/office/powerpoint/2010/main" val="22950424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69776"/>
            <a:ext cx="8229600" cy="1143000"/>
          </a:xfrm>
        </p:spPr>
        <p:txBody>
          <a:bodyPr/>
          <a:lstStyle/>
          <a:p>
            <a:r>
              <a:rPr lang="el-GR" b="1" dirty="0" smtClean="0"/>
              <a:t>Άδειες χρήσης </a:t>
            </a:r>
            <a:endParaRPr lang="el-GR" b="1" dirty="0"/>
          </a:p>
        </p:txBody>
      </p:sp>
      <p:sp>
        <p:nvSpPr>
          <p:cNvPr id="3" name="Θέση περιεχομένου 1"/>
          <p:cNvSpPr>
            <a:spLocks noGrp="1"/>
          </p:cNvSpPr>
          <p:nvPr>
            <p:ph idx="1"/>
          </p:nvPr>
        </p:nvSpPr>
        <p:spPr/>
        <p:txBody>
          <a:bodyPr>
            <a:normAutofit/>
          </a:bodyPr>
          <a:lstStyle/>
          <a:p>
            <a:r>
              <a:rPr lang="el-GR" sz="2800" dirty="0" smtClean="0"/>
              <a:t>Το παρόν εκπαιδευτικό υλικό υπόκειται στην παρακάτω άδεια χρήσης </a:t>
            </a:r>
            <a:r>
              <a:rPr lang="en-US" sz="2800" dirty="0" smtClean="0"/>
              <a:t>Creative Commons</a:t>
            </a:r>
            <a:r>
              <a:rPr lang="el-GR" sz="2800" dirty="0" smtClean="0"/>
              <a:t> (</a:t>
            </a:r>
            <a:r>
              <a:rPr lang="en-US" sz="2800" dirty="0" smtClean="0"/>
              <a:t>C C)</a:t>
            </a:r>
            <a:r>
              <a:rPr lang="el-GR" sz="2800" dirty="0" smtClean="0"/>
              <a:t>: </a:t>
            </a:r>
            <a:r>
              <a:rPr lang="el-GR" sz="2400" b="1" dirty="0" smtClean="0"/>
              <a:t>Αναφορά δημιουργού (</a:t>
            </a:r>
            <a:r>
              <a:rPr lang="en-US" sz="2400" b="1" dirty="0" smtClean="0"/>
              <a:t>B Y), </a:t>
            </a:r>
            <a:r>
              <a:rPr lang="el-GR" sz="2400" b="1" dirty="0" smtClean="0"/>
              <a:t>Μη εμπορική χρήση</a:t>
            </a:r>
            <a:r>
              <a:rPr lang="en-US" sz="2400" b="1" dirty="0" smtClean="0"/>
              <a:t> (N</a:t>
            </a:r>
            <a:r>
              <a:rPr lang="el-GR" sz="2400" b="1" dirty="0" smtClean="0"/>
              <a:t> </a:t>
            </a:r>
            <a:r>
              <a:rPr lang="en-US" sz="2400" b="1" dirty="0" smtClean="0"/>
              <a:t>C)</a:t>
            </a:r>
            <a:r>
              <a:rPr lang="en-US" sz="2400" dirty="0" smtClean="0"/>
              <a:t>,</a:t>
            </a:r>
            <a:r>
              <a:rPr lang="el-GR" sz="2400" dirty="0" smtClean="0"/>
              <a:t> </a:t>
            </a:r>
            <a:r>
              <a:rPr lang="el-GR" sz="2400" b="1" dirty="0" smtClean="0"/>
              <a:t>Μη τροποποίηση</a:t>
            </a:r>
            <a:r>
              <a:rPr lang="en-US" sz="2400" b="1" dirty="0"/>
              <a:t> </a:t>
            </a:r>
            <a:r>
              <a:rPr lang="en-US" sz="2400" b="1" dirty="0" smtClean="0"/>
              <a:t>(N</a:t>
            </a:r>
            <a:r>
              <a:rPr lang="el-GR" sz="2400" b="1" dirty="0" smtClean="0"/>
              <a:t> </a:t>
            </a:r>
            <a:r>
              <a:rPr lang="en-US" sz="2400" b="1" dirty="0" smtClean="0"/>
              <a:t>D),</a:t>
            </a:r>
            <a:r>
              <a:rPr lang="en-US" sz="2400" dirty="0" smtClean="0"/>
              <a:t> </a:t>
            </a:r>
            <a:r>
              <a:rPr lang="el-GR" sz="2400" b="1" dirty="0" smtClean="0"/>
              <a:t>3.0</a:t>
            </a:r>
            <a:r>
              <a:rPr lang="en-US" sz="2400" b="1" dirty="0" smtClean="0"/>
              <a:t>,</a:t>
            </a:r>
            <a:r>
              <a:rPr lang="el-GR" sz="2400" b="1" dirty="0" smtClean="0"/>
              <a:t> Μη εισαγόμενο</a:t>
            </a:r>
            <a:r>
              <a:rPr lang="en-US" sz="2400" b="1" dirty="0" smtClean="0"/>
              <a:t>.</a:t>
            </a:r>
            <a:endParaRPr lang="el-GR" sz="2400" b="1" dirty="0" smtClean="0"/>
          </a:p>
          <a:p>
            <a:r>
              <a:rPr lang="el-GR" sz="2800" dirty="0" smtClean="0"/>
              <a:t>Για εκπαιδευτικό υλικό, όπως εικόνες, που υπόκειται σε άλλου τύπου άδειας χρήσης, η άδεια χρήσης αναφέρεται ρητώς. </a:t>
            </a:r>
            <a:endParaRPr lang="el-GR" sz="2800" dirty="0"/>
          </a:p>
        </p:txBody>
      </p:sp>
      <p:pic>
        <p:nvPicPr>
          <p:cNvPr id="1026" name="Εικόνα 1" descr="  Λογότυπο για Άδειες χρήσης Creative Commons, B Y, NC, ND. " title="Λογότυπο Άδειας Χρήσης. ">
            <a:hlinkClick r:id="rId4" tooltip="Μετάβαση στην Άδεια Χρήσης "/>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9834" y="5517232"/>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32928809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a:t>
            </a:r>
            <a:r>
              <a:rPr lang="el-GR" b="1" dirty="0"/>
              <a:t>Χ</a:t>
            </a:r>
            <a:r>
              <a:rPr lang="el-GR" b="1" dirty="0" smtClean="0"/>
              <a:t>ρήση της </a:t>
            </a:r>
            <a:r>
              <a:rPr lang="en-US" b="1" dirty="0" smtClean="0"/>
              <a:t>for </a:t>
            </a:r>
            <a:r>
              <a:rPr lang="el-GR" b="1" dirty="0" smtClean="0"/>
              <a:t>αντί </a:t>
            </a:r>
            <a:r>
              <a:rPr lang="en-US" b="1" dirty="0" smtClean="0"/>
              <a:t>while</a:t>
            </a:r>
            <a:endParaRPr lang="el-GR" b="1" dirty="0"/>
          </a:p>
        </p:txBody>
      </p:sp>
      <p:sp>
        <p:nvSpPr>
          <p:cNvPr id="3" name="Θέση περιεχομένου 1" descr="Τμήμα προγράμματος: Να ξαναγράψετε το ακόλουθο, με χρήση του βρόγχου for: total = 0. Enter, i = 0. Enter, while, παρένθεση, i μικρότερο του 10, κλείσιμο παρένθεσης, άγκιστρο. Enter, scan f, % d, κόμμα &amp; n. Enter, total, + = n. Enter,  i + +. Enter, κλείσιμο αγκίστρου.&#10;"/>
          <p:cNvSpPr>
            <a:spLocks noGrp="1"/>
          </p:cNvSpPr>
          <p:nvPr>
            <p:ph sz="half" idx="1"/>
          </p:nvPr>
        </p:nvSpPr>
        <p:spPr/>
        <p:txBody>
          <a:bodyPr>
            <a:normAutofit fontScale="92500" lnSpcReduction="20000"/>
          </a:bodyPr>
          <a:lstStyle/>
          <a:p>
            <a:pPr marL="0" indent="0">
              <a:buNone/>
            </a:pPr>
            <a:r>
              <a:rPr lang="el-GR" sz="3000" dirty="0"/>
              <a:t>Να ξαναγράψετε το ακόλουθο με χρήση του βρόγχου</a:t>
            </a:r>
            <a:r>
              <a:rPr lang="en-US" sz="3000" dirty="0"/>
              <a:t> for:</a:t>
            </a:r>
          </a:p>
          <a:p>
            <a:pPr marL="0" lvl="0" indent="0" defTabSz="449263" fontAlgn="base" hangingPunct="0">
              <a:spcAft>
                <a:spcPct val="0"/>
              </a:spcAft>
              <a:buClr>
                <a:srgbClr val="660000"/>
              </a:buClr>
              <a:buSzPct val="70000"/>
              <a:buNone/>
            </a:pPr>
            <a:r>
              <a:rPr lang="en-US" sz="3000" dirty="0">
                <a:solidFill>
                  <a:srgbClr val="000000"/>
                </a:solidFill>
                <a:ea typeface="Arial Unicode MS" panose="020B0604020202020204" pitchFamily="34" charset="-128"/>
                <a:cs typeface="Arial Unicode MS" panose="020B0604020202020204" pitchFamily="34" charset="-128"/>
              </a:rPr>
              <a:t> total = 0;</a:t>
            </a:r>
          </a:p>
          <a:p>
            <a:pPr marL="0" lvl="0" indent="0" defTabSz="449263" fontAlgn="base" hangingPunct="0">
              <a:spcAft>
                <a:spcPct val="0"/>
              </a:spcAft>
              <a:buClr>
                <a:srgbClr val="660000"/>
              </a:buClr>
              <a:buSzPct val="70000"/>
              <a:buNone/>
            </a:pPr>
            <a:r>
              <a:rPr lang="en-US" sz="3000" dirty="0">
                <a:solidFill>
                  <a:srgbClr val="C00000"/>
                </a:solidFill>
                <a:ea typeface="Arial Unicode MS" panose="020B0604020202020204" pitchFamily="34" charset="-128"/>
                <a:cs typeface="Arial Unicode MS" panose="020B0604020202020204" pitchFamily="34" charset="-128"/>
              </a:rPr>
              <a:t> </a:t>
            </a:r>
            <a:r>
              <a:rPr lang="en-US" sz="3000" b="1" dirty="0" err="1">
                <a:solidFill>
                  <a:srgbClr val="C00000"/>
                </a:solidFill>
                <a:ea typeface="Arial Unicode MS" panose="020B0604020202020204" pitchFamily="34" charset="-128"/>
                <a:cs typeface="Arial Unicode MS" panose="020B0604020202020204" pitchFamily="34" charset="-128"/>
              </a:rPr>
              <a:t>i</a:t>
            </a:r>
            <a:r>
              <a:rPr lang="en-US" sz="3000" b="1" dirty="0">
                <a:solidFill>
                  <a:srgbClr val="C00000"/>
                </a:solidFill>
                <a:ea typeface="Arial Unicode MS" panose="020B0604020202020204" pitchFamily="34" charset="-128"/>
                <a:cs typeface="Arial Unicode MS" panose="020B0604020202020204" pitchFamily="34" charset="-128"/>
              </a:rPr>
              <a:t> = 0</a:t>
            </a:r>
            <a:r>
              <a:rPr lang="en-US" sz="30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spcAft>
                <a:spcPct val="0"/>
              </a:spcAft>
              <a:buClr>
                <a:srgbClr val="660000"/>
              </a:buClr>
              <a:buSzPct val="70000"/>
              <a:buNone/>
            </a:pPr>
            <a:r>
              <a:rPr lang="en-US" sz="3000" dirty="0">
                <a:solidFill>
                  <a:srgbClr val="000000"/>
                </a:solidFill>
                <a:ea typeface="Arial Unicode MS" panose="020B0604020202020204" pitchFamily="34" charset="-128"/>
                <a:cs typeface="Arial Unicode MS" panose="020B0604020202020204" pitchFamily="34" charset="-128"/>
              </a:rPr>
              <a:t> while (</a:t>
            </a:r>
            <a:r>
              <a:rPr lang="en-US" sz="3000" b="1" dirty="0" err="1" smtClean="0">
                <a:solidFill>
                  <a:srgbClr val="C00000"/>
                </a:solidFill>
                <a:ea typeface="Arial Unicode MS" panose="020B0604020202020204" pitchFamily="34" charset="-128"/>
                <a:cs typeface="Arial Unicode MS" panose="020B0604020202020204" pitchFamily="34" charset="-128"/>
              </a:rPr>
              <a:t>i</a:t>
            </a:r>
            <a:r>
              <a:rPr lang="el-GR" sz="3000" b="1" dirty="0" smtClean="0">
                <a:solidFill>
                  <a:srgbClr val="C00000"/>
                </a:solidFill>
                <a:ea typeface="Arial Unicode MS" panose="020B0604020202020204" pitchFamily="34" charset="-128"/>
                <a:cs typeface="Arial Unicode MS" panose="020B0604020202020204" pitchFamily="34" charset="-128"/>
              </a:rPr>
              <a:t> </a:t>
            </a:r>
            <a:r>
              <a:rPr lang="en-US" sz="3000" b="1" dirty="0" smtClean="0">
                <a:solidFill>
                  <a:srgbClr val="C00000"/>
                </a:solidFill>
                <a:ea typeface="Arial Unicode MS" panose="020B0604020202020204" pitchFamily="34" charset="-128"/>
                <a:cs typeface="Arial Unicode MS" panose="020B0604020202020204" pitchFamily="34" charset="-128"/>
              </a:rPr>
              <a:t>&lt;</a:t>
            </a:r>
            <a:r>
              <a:rPr lang="el-GR" sz="3000" b="1" dirty="0" smtClean="0">
                <a:solidFill>
                  <a:srgbClr val="C00000"/>
                </a:solidFill>
                <a:ea typeface="Arial Unicode MS" panose="020B0604020202020204" pitchFamily="34" charset="-128"/>
                <a:cs typeface="Arial Unicode MS" panose="020B0604020202020204" pitchFamily="34" charset="-128"/>
              </a:rPr>
              <a:t> </a:t>
            </a:r>
            <a:r>
              <a:rPr lang="en-US" sz="3000" b="1" dirty="0" smtClean="0">
                <a:solidFill>
                  <a:srgbClr val="C00000"/>
                </a:solidFill>
                <a:ea typeface="Arial Unicode MS" panose="020B0604020202020204" pitchFamily="34" charset="-128"/>
                <a:cs typeface="Arial Unicode MS" panose="020B0604020202020204" pitchFamily="34" charset="-128"/>
              </a:rPr>
              <a:t>10</a:t>
            </a:r>
            <a:r>
              <a:rPr lang="en-US" sz="3000" dirty="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spcAft>
                <a:spcPct val="0"/>
              </a:spcAft>
              <a:buClr>
                <a:srgbClr val="660000"/>
              </a:buClr>
              <a:buSzPct val="70000"/>
              <a:buNone/>
            </a:pPr>
            <a:r>
              <a:rPr lang="en-US" sz="3000" dirty="0">
                <a:solidFill>
                  <a:srgbClr val="000000"/>
                </a:solidFill>
                <a:ea typeface="Arial Unicode MS" panose="020B0604020202020204" pitchFamily="34" charset="-128"/>
                <a:cs typeface="Arial Unicode MS" panose="020B0604020202020204" pitchFamily="34" charset="-128"/>
              </a:rPr>
              <a:t>    </a:t>
            </a:r>
            <a:r>
              <a:rPr lang="en-US" sz="3000" dirty="0" err="1">
                <a:solidFill>
                  <a:srgbClr val="000000"/>
                </a:solidFill>
                <a:ea typeface="Arial Unicode MS" panose="020B0604020202020204" pitchFamily="34" charset="-128"/>
                <a:cs typeface="Arial Unicode MS" panose="020B0604020202020204" pitchFamily="34" charset="-128"/>
              </a:rPr>
              <a:t>scanf</a:t>
            </a:r>
            <a:r>
              <a:rPr lang="en-US" sz="3000" dirty="0">
                <a:solidFill>
                  <a:srgbClr val="000000"/>
                </a:solidFill>
                <a:ea typeface="Arial Unicode MS" panose="020B0604020202020204" pitchFamily="34" charset="-128"/>
                <a:cs typeface="Arial Unicode MS" panose="020B0604020202020204" pitchFamily="34" charset="-128"/>
              </a:rPr>
              <a:t>(“%d”, &amp;n</a:t>
            </a:r>
            <a:r>
              <a:rPr lang="el-GR" sz="3000" dirty="0">
                <a:solidFill>
                  <a:srgbClr val="000000"/>
                </a:solidFill>
                <a:ea typeface="Arial Unicode MS" panose="020B0604020202020204" pitchFamily="34" charset="-128"/>
                <a:cs typeface="Arial Unicode MS" panose="020B0604020202020204" pitchFamily="34" charset="-128"/>
              </a:rPr>
              <a:t>)</a:t>
            </a:r>
            <a:r>
              <a:rPr lang="en-US" sz="30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spcAft>
                <a:spcPct val="0"/>
              </a:spcAft>
              <a:buClr>
                <a:srgbClr val="660000"/>
              </a:buClr>
              <a:buSzPct val="70000"/>
              <a:buNone/>
            </a:pPr>
            <a:r>
              <a:rPr lang="en-US" sz="3000" dirty="0">
                <a:solidFill>
                  <a:srgbClr val="000000"/>
                </a:solidFill>
                <a:ea typeface="Arial Unicode MS" panose="020B0604020202020204" pitchFamily="34" charset="-128"/>
                <a:cs typeface="Arial Unicode MS" panose="020B0604020202020204" pitchFamily="34" charset="-128"/>
              </a:rPr>
              <a:t>    total += n;</a:t>
            </a:r>
          </a:p>
          <a:p>
            <a:pPr marL="0" lvl="0" indent="0" defTabSz="449263" fontAlgn="base" hangingPunct="0">
              <a:spcAft>
                <a:spcPct val="0"/>
              </a:spcAft>
              <a:buClr>
                <a:srgbClr val="660000"/>
              </a:buClr>
              <a:buSzPct val="70000"/>
              <a:buNone/>
            </a:pPr>
            <a:r>
              <a:rPr lang="en-US" sz="3000" dirty="0">
                <a:solidFill>
                  <a:srgbClr val="000000"/>
                </a:solidFill>
                <a:ea typeface="Arial Unicode MS" panose="020B0604020202020204" pitchFamily="34" charset="-128"/>
                <a:cs typeface="Arial Unicode MS" panose="020B0604020202020204" pitchFamily="34" charset="-128"/>
              </a:rPr>
              <a:t>    </a:t>
            </a:r>
            <a:r>
              <a:rPr lang="en-US" sz="3000" b="1" dirty="0" err="1">
                <a:solidFill>
                  <a:srgbClr val="C00000"/>
                </a:solidFill>
                <a:ea typeface="Arial Unicode MS" panose="020B0604020202020204" pitchFamily="34" charset="-128"/>
                <a:cs typeface="Arial Unicode MS" panose="020B0604020202020204" pitchFamily="34" charset="-128"/>
              </a:rPr>
              <a:t>i</a:t>
            </a:r>
            <a:r>
              <a:rPr lang="en-US" sz="3000" b="1" dirty="0">
                <a:solidFill>
                  <a:srgbClr val="C00000"/>
                </a:solidFill>
                <a:ea typeface="Arial Unicode MS" panose="020B0604020202020204" pitchFamily="34" charset="-128"/>
                <a:cs typeface="Arial Unicode MS" panose="020B0604020202020204" pitchFamily="34" charset="-128"/>
              </a:rPr>
              <a:t>++</a:t>
            </a:r>
            <a:r>
              <a:rPr lang="en-US" sz="3000" dirty="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spcAft>
                <a:spcPct val="0"/>
              </a:spcAft>
              <a:buClr>
                <a:srgbClr val="660000"/>
              </a:buClr>
              <a:buSzPct val="70000"/>
              <a:buNone/>
            </a:pPr>
            <a:r>
              <a:rPr lang="en-US" sz="3000" dirty="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4" name="Θέση περιεχομένου 2" descr="Τμήμα προγράμματος με την for: / asterisc, for loop, asterisc /. Enter, total = 0. Enter, for, παρένθεση, i = 0, ερωτηματικό,  i μικρότερο του 10, ερωτηματικό,  i + +, κλείσιμο παρένθεσης, άγκιστρο. Enter, scan f, % d, κόμμα &amp; n. Enter, total, + = n. Enter, κλείσιμο αγκίστρου.&#10;"/>
          <p:cNvSpPr>
            <a:spLocks noGrp="1"/>
          </p:cNvSpPr>
          <p:nvPr>
            <p:ph sz="half" idx="2"/>
            <p:custDataLst>
              <p:tags r:id="rId1"/>
            </p:custDataLst>
          </p:nvPr>
        </p:nvSpPr>
        <p:spPr bwMode="gray">
          <a:xfrm>
            <a:off x="4648200" y="1600200"/>
            <a:ext cx="4038600" cy="3124944"/>
          </a:xfrm>
          <a:solidFill>
            <a:srgbClr val="CCCC00"/>
          </a:solidFill>
        </p:spPr>
        <p:txBody>
          <a:bodyPr>
            <a:noAutofit/>
          </a:bodyPr>
          <a:lstStyle/>
          <a:p>
            <a:pPr marL="517525" lvl="0" indent="-517525" defTabSz="1008063" eaLnBrk="0" fontAlgn="base" hangingPunct="0">
              <a:spcAft>
                <a:spcPct val="0"/>
              </a:spcAft>
              <a:buClr>
                <a:srgbClr val="660000"/>
              </a:buClr>
              <a:buSzPct val="70000"/>
              <a:buNone/>
            </a:pPr>
            <a:r>
              <a:rPr lang="en-US" kern="0" dirty="0" smtClean="0">
                <a:solidFill>
                  <a:srgbClr val="000000"/>
                </a:solidFill>
              </a:rPr>
              <a:t>/* for loop */</a:t>
            </a:r>
          </a:p>
          <a:p>
            <a:pPr marL="517525" lvl="0" indent="-517525" defTabSz="1008063" eaLnBrk="0" fontAlgn="base" hangingPunct="0">
              <a:spcAft>
                <a:spcPct val="0"/>
              </a:spcAft>
              <a:buClr>
                <a:srgbClr val="660000"/>
              </a:buClr>
              <a:buSzPct val="70000"/>
              <a:buNone/>
            </a:pPr>
            <a:r>
              <a:rPr lang="en-US" kern="0" dirty="0" smtClean="0">
                <a:solidFill>
                  <a:srgbClr val="000000"/>
                </a:solidFill>
              </a:rPr>
              <a:t>total = 0;</a:t>
            </a:r>
          </a:p>
          <a:p>
            <a:pPr marL="517525" lvl="0" indent="-517525" defTabSz="1008063" eaLnBrk="0" fontAlgn="base" hangingPunct="0">
              <a:spcAft>
                <a:spcPct val="0"/>
              </a:spcAft>
              <a:buClr>
                <a:srgbClr val="660000"/>
              </a:buClr>
              <a:buSzPct val="70000"/>
              <a:buNone/>
            </a:pPr>
            <a:r>
              <a:rPr lang="en-US" kern="0" dirty="0" smtClean="0">
                <a:solidFill>
                  <a:srgbClr val="000000"/>
                </a:solidFill>
              </a:rPr>
              <a:t> for (</a:t>
            </a:r>
            <a:r>
              <a:rPr lang="en-US" b="1" kern="0" dirty="0" err="1" smtClean="0">
                <a:solidFill>
                  <a:srgbClr val="C00000"/>
                </a:solidFill>
              </a:rPr>
              <a:t>i</a:t>
            </a:r>
            <a:r>
              <a:rPr lang="en-US" b="1" kern="0" dirty="0" smtClean="0">
                <a:solidFill>
                  <a:srgbClr val="C00000"/>
                </a:solidFill>
              </a:rPr>
              <a:t>=0</a:t>
            </a:r>
            <a:r>
              <a:rPr lang="en-US" kern="0" dirty="0" smtClean="0"/>
              <a:t>;</a:t>
            </a:r>
            <a:r>
              <a:rPr lang="en-US" kern="0" dirty="0" smtClean="0">
                <a:solidFill>
                  <a:srgbClr val="C00000"/>
                </a:solidFill>
              </a:rPr>
              <a:t> </a:t>
            </a:r>
            <a:r>
              <a:rPr lang="en-US" b="1" kern="0" dirty="0" err="1" smtClean="0">
                <a:solidFill>
                  <a:srgbClr val="C00000"/>
                </a:solidFill>
              </a:rPr>
              <a:t>i</a:t>
            </a:r>
            <a:r>
              <a:rPr lang="en-US" b="1" kern="0" dirty="0" smtClean="0">
                <a:solidFill>
                  <a:srgbClr val="C00000"/>
                </a:solidFill>
              </a:rPr>
              <a:t>&lt;10</a:t>
            </a:r>
            <a:r>
              <a:rPr lang="en-US" kern="0" dirty="0" smtClean="0"/>
              <a:t>;</a:t>
            </a:r>
            <a:r>
              <a:rPr lang="en-US" kern="0" dirty="0" smtClean="0">
                <a:solidFill>
                  <a:srgbClr val="C00000"/>
                </a:solidFill>
              </a:rPr>
              <a:t> </a:t>
            </a:r>
            <a:r>
              <a:rPr lang="en-US" b="1" kern="0" dirty="0" err="1" smtClean="0">
                <a:solidFill>
                  <a:srgbClr val="C00000"/>
                </a:solidFill>
              </a:rPr>
              <a:t>i</a:t>
            </a:r>
            <a:r>
              <a:rPr lang="en-US" b="1" kern="0" dirty="0" smtClean="0">
                <a:solidFill>
                  <a:srgbClr val="C00000"/>
                </a:solidFill>
              </a:rPr>
              <a:t>++</a:t>
            </a:r>
            <a:r>
              <a:rPr lang="en-US" kern="0" dirty="0" smtClean="0"/>
              <a:t>)</a:t>
            </a:r>
            <a:r>
              <a:rPr lang="en-US" kern="0" dirty="0" smtClean="0">
                <a:solidFill>
                  <a:srgbClr val="C00000"/>
                </a:solidFill>
              </a:rPr>
              <a:t> </a:t>
            </a:r>
            <a:r>
              <a:rPr lang="en-US" kern="0" dirty="0" smtClean="0">
                <a:solidFill>
                  <a:srgbClr val="000000"/>
                </a:solidFill>
              </a:rPr>
              <a:t>{</a:t>
            </a:r>
          </a:p>
          <a:p>
            <a:pPr marL="517525" lvl="0" indent="-517525" defTabSz="1008063" eaLnBrk="0" fontAlgn="base" hangingPunct="0">
              <a:spcAft>
                <a:spcPct val="0"/>
              </a:spcAft>
              <a:buClr>
                <a:srgbClr val="660000"/>
              </a:buClr>
              <a:buSzPct val="70000"/>
              <a:buNone/>
            </a:pPr>
            <a:r>
              <a:rPr lang="en-US" kern="0" dirty="0" smtClean="0">
                <a:solidFill>
                  <a:srgbClr val="000000"/>
                </a:solidFill>
              </a:rPr>
              <a:t>    </a:t>
            </a:r>
            <a:r>
              <a:rPr lang="en-US" kern="0" dirty="0" err="1" smtClean="0">
                <a:solidFill>
                  <a:srgbClr val="000000"/>
                </a:solidFill>
              </a:rPr>
              <a:t>scanf</a:t>
            </a:r>
            <a:r>
              <a:rPr lang="en-US" kern="0" dirty="0" smtClean="0">
                <a:solidFill>
                  <a:srgbClr val="000000"/>
                </a:solidFill>
              </a:rPr>
              <a:t>(“%d”, &amp;n);</a:t>
            </a:r>
          </a:p>
          <a:p>
            <a:pPr marL="517525" lvl="0" indent="-517525" defTabSz="1008063" eaLnBrk="0" fontAlgn="base" hangingPunct="0">
              <a:spcAft>
                <a:spcPct val="0"/>
              </a:spcAft>
              <a:buClr>
                <a:srgbClr val="660000"/>
              </a:buClr>
              <a:buSzPct val="70000"/>
              <a:buNone/>
            </a:pPr>
            <a:r>
              <a:rPr lang="en-US" kern="0" dirty="0" smtClean="0">
                <a:solidFill>
                  <a:srgbClr val="000000"/>
                </a:solidFill>
              </a:rPr>
              <a:t>    total += n;</a:t>
            </a:r>
          </a:p>
          <a:p>
            <a:pPr marL="517525" lvl="0" indent="-517525" defTabSz="1008063" eaLnBrk="0" fontAlgn="base" hangingPunct="0">
              <a:spcAft>
                <a:spcPct val="0"/>
              </a:spcAft>
              <a:buClr>
                <a:srgbClr val="660000"/>
              </a:buClr>
              <a:buSzPct val="70000"/>
              <a:buNone/>
            </a:pPr>
            <a:r>
              <a:rPr lang="en-US" kern="0" dirty="0" smtClean="0">
                <a:solidFill>
                  <a:srgbClr val="000000"/>
                </a:solidFill>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20</a:t>
            </a:fld>
            <a:endParaRPr lang="el-GR" sz="1400" dirty="0">
              <a:solidFill>
                <a:schemeClr val="tx1"/>
              </a:solidFill>
            </a:endParaRPr>
          </a:p>
        </p:txBody>
      </p:sp>
    </p:spTree>
    <p:extLst>
      <p:ext uri="{BB962C8B-B14F-4D97-AF65-F5344CB8AC3E}">
        <p14:creationId xmlns:p14="http://schemas.microsoft.com/office/powerpoint/2010/main" val="40970364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0"/>
            <a:ext cx="8291264" cy="692696"/>
          </a:xfrm>
        </p:spPr>
        <p:txBody>
          <a:bodyPr>
            <a:noAutofit/>
          </a:bodyPr>
          <a:lstStyle/>
          <a:p>
            <a:r>
              <a:rPr lang="el-GR" sz="3600" b="1" dirty="0"/>
              <a:t>Γρήγορος </a:t>
            </a:r>
            <a:r>
              <a:rPr lang="el-GR" sz="3600" b="1" dirty="0" smtClean="0"/>
              <a:t>πίνακας </a:t>
            </a:r>
            <a:r>
              <a:rPr lang="el-GR" sz="3600" b="1" dirty="0"/>
              <a:t>α</a:t>
            </a:r>
            <a:r>
              <a:rPr lang="el-GR" sz="3600" b="1" dirty="0" smtClean="0"/>
              <a:t>ναφοράς </a:t>
            </a:r>
            <a:r>
              <a:rPr lang="el-GR" sz="3600" b="1" dirty="0"/>
              <a:t>σ</a:t>
            </a:r>
            <a:r>
              <a:rPr lang="el-GR" sz="3600" b="1" dirty="0" smtClean="0"/>
              <a:t>ύνταξης</a:t>
            </a:r>
            <a:r>
              <a:rPr lang="en-US" sz="3600" b="1" dirty="0" smtClean="0"/>
              <a:t> (2)</a:t>
            </a:r>
            <a:endParaRPr lang="el-GR" sz="3600" b="1" dirty="0"/>
          </a:p>
        </p:txBody>
      </p:sp>
      <p:graphicFrame>
        <p:nvGraphicFramePr>
          <p:cNvPr id="4" name="Πίνακας 1" descr="Πίνακας: Πρώτη γραμμή. Εντολή, while. Σύνταξη, while, παρένθεση, έκφραση ελέγχου, κλείσιμο παρένθεσης, άγκιστρο. Enter, προτάσεις. Enter, κλείσιμο αγκίστρου. Παράδειγμα: int, i = 1. Enter, while, παρένθεση, i μικρότερο του 100, κλείσιμο παρένθεσης, άγκιστρο. Enter, s =, i * i. Enter, print f, % d, % d, κόμμα i, κόμμα s. Enter, i+ +. Enter, κλείσιμο αγκίστρου. &#10;Δεύτερη γραμμή. Εντολή, do-while. Σύνταξη, do, άγκιστρο. Enter, προτάσεις. Enter, κλείσιμο αγκίστρου, while,  παρένθεση, έκφραση ελέγχου, κλείσιμο παρένθεσης. Παράδειγμα: int, i = 1. Enter,  do άγκιστρο. Enter, s =, i * i. Enter, print f, % d, % d, κόμμα i, κόμμα s. Enter,  i + +. Enter, κλείσιμο αγκίστρου, while, παρένθεση, i μικρότερο του 100, κλείσιμο παρένθεσης. &#10;Τρίτη γραμμή. Εντολή, for. Σύνταξη, for, παρένθεση, αρχική έκφραση, ερωτηματικό, έκφραση συνέχισης, ερωτηματικό, έκφραση μεταβολής, κλείσιμο παρένθεσης, άγκιστρο. Enter, προτάσεις. Enter, κλείσιμο αγκίστρου. Παράδειγμα:   int i. Enter, for, παρένθεση, i = 1, ερωτηματικό,  i μικρότερο του 100, ερωτηματικό, i + +, κλείσιμο παρένθεσης, άγκιστρο. Enter, s =, i * i. Enter,  print f, % d, % d, κόμμα i, κόμμα s. Enter, κλείσιμο αγκίστρου.&#10;&#10;&#10;"/>
          <p:cNvGraphicFramePr>
            <a:graphicFrameLocks/>
          </p:cNvGraphicFramePr>
          <p:nvPr>
            <p:custDataLst>
              <p:tags r:id="rId2"/>
            </p:custDataLst>
            <p:extLst>
              <p:ext uri="{D42A27DB-BD31-4B8C-83A1-F6EECF244321}">
                <p14:modId xmlns:p14="http://schemas.microsoft.com/office/powerpoint/2010/main" val="897227399"/>
              </p:ext>
            </p:extLst>
          </p:nvPr>
        </p:nvGraphicFramePr>
        <p:xfrm>
          <a:off x="323528" y="836712"/>
          <a:ext cx="8496944" cy="5852016"/>
        </p:xfrm>
        <a:graphic>
          <a:graphicData uri="http://schemas.openxmlformats.org/drawingml/2006/table">
            <a:tbl>
              <a:tblPr firstRow="1"/>
              <a:tblGrid>
                <a:gridCol w="1482320"/>
                <a:gridCol w="4182309"/>
                <a:gridCol w="2832315"/>
              </a:tblGrid>
              <a:tr h="385142">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solidFill>
                          <a:effectLst/>
                          <a:latin typeface="+mn-lt"/>
                        </a:rPr>
                        <a:t>Εντολή</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smtClean="0">
                          <a:ln>
                            <a:noFill/>
                          </a:ln>
                          <a:solidFill>
                            <a:schemeClr val="tx1"/>
                          </a:solidFill>
                          <a:effectLst/>
                          <a:latin typeface="+mn-lt"/>
                        </a:rPr>
                        <a:t>Σύνταξη</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solidFill>
                          <a:effectLst/>
                          <a:latin typeface="+mn-lt"/>
                        </a:rPr>
                        <a:t>Παραδείγματα</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1866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while</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while </a:t>
                      </a:r>
                      <a:r>
                        <a:rPr kumimoji="0" lang="el-GR" sz="2000" b="0" i="0" u="none" strike="noStrike" cap="none" normalizeH="0" baseline="0" noProof="0" dirty="0" smtClean="0">
                          <a:ln>
                            <a:noFill/>
                          </a:ln>
                          <a:solidFill>
                            <a:srgbClr val="000000"/>
                          </a:solidFill>
                          <a:effectLst/>
                          <a:latin typeface="+mn-lt"/>
                        </a:rPr>
                        <a:t>(έκφραση ελέγχου)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προτάσεις;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int</a:t>
                      </a: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while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&lt; 100)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s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(“%d %d”,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186659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smtClean="0">
                          <a:ln>
                            <a:noFill/>
                          </a:ln>
                          <a:solidFill>
                            <a:srgbClr val="000000"/>
                          </a:solidFill>
                          <a:effectLst/>
                          <a:latin typeface="+mn-lt"/>
                        </a:rPr>
                        <a:t>do-while</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do</a:t>
                      </a:r>
                      <a:r>
                        <a:rPr kumimoji="0" lang="el-GR"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προτάσεις;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smtClean="0">
                          <a:ln>
                            <a:noFill/>
                          </a:ln>
                          <a:solidFill>
                            <a:srgbClr val="000000"/>
                          </a:solidFill>
                          <a:effectLst/>
                          <a:latin typeface="+mn-lt"/>
                        </a:rPr>
                        <a:t>while</a:t>
                      </a:r>
                      <a:r>
                        <a:rPr kumimoji="0" lang="el-GR" sz="2000" b="0" i="0" u="none" strike="noStrike" cap="none" normalizeH="0" baseline="0" noProof="0" dirty="0" smtClean="0">
                          <a:ln>
                            <a:noFill/>
                          </a:ln>
                          <a:solidFill>
                            <a:srgbClr val="000000"/>
                          </a:solidFill>
                          <a:effectLst/>
                          <a:latin typeface="+mn-lt"/>
                        </a:rPr>
                        <a:t> (έκφραση ελέγχου);</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err="1" smtClean="0">
                          <a:ln>
                            <a:noFill/>
                          </a:ln>
                          <a:solidFill>
                            <a:srgbClr val="000000"/>
                          </a:solidFill>
                          <a:effectLst/>
                          <a:latin typeface="+mn-lt"/>
                        </a:rPr>
                        <a:t>int</a:t>
                      </a: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1;</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do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s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(“%d %d”,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while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&lt; 100);</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r h="1570303">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for</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for</a:t>
                      </a:r>
                      <a:r>
                        <a:rPr kumimoji="0" lang="el-GR" sz="2000" b="0" i="0" u="none" strike="noStrike" cap="none" normalizeH="0" baseline="0" noProof="0" dirty="0" smtClean="0">
                          <a:ln>
                            <a:noFill/>
                          </a:ln>
                          <a:solidFill>
                            <a:srgbClr val="000000"/>
                          </a:solidFill>
                          <a:effectLst/>
                          <a:latin typeface="+mn-lt"/>
                        </a:rPr>
                        <a:t> (Αρχική έκφραση; Έκφραση συνέχισης; Έκφραση μεταβολής) {</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προτάσεις;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int</a:t>
                      </a: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for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=1;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&lt;100;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s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(“%d %d”, </a:t>
                      </a:r>
                      <a:r>
                        <a:rPr kumimoji="0" lang="en-US" sz="2000" b="0" i="0" u="none" strike="noStrike" cap="none" normalizeH="0" baseline="0" noProof="0" dirty="0" err="1" smtClean="0">
                          <a:ln>
                            <a:noFill/>
                          </a:ln>
                          <a:solidFill>
                            <a:srgbClr val="000000"/>
                          </a:solidFill>
                          <a:effectLst/>
                          <a:latin typeface="+mn-lt"/>
                        </a:rPr>
                        <a:t>i</a:t>
                      </a:r>
                      <a:r>
                        <a:rPr kumimoji="0" lang="en-US" sz="2000" b="0" i="0" u="none" strike="noStrike" cap="none" normalizeH="0" baseline="0" noProof="0" dirty="0" smtClean="0">
                          <a:ln>
                            <a:noFill/>
                          </a:ln>
                          <a:solidFill>
                            <a:srgbClr val="000000"/>
                          </a:solidFill>
                          <a:effectLst/>
                          <a:latin typeface="+mn-lt"/>
                        </a:rPr>
                        <a:t>, s);</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a:t>
                      </a:r>
                    </a:p>
                  </a:txBody>
                  <a:tcPr marT="45702" marB="45702"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bl>
          </a:graphicData>
        </a:graphic>
      </p:graphicFrame>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a:noFill/>
        </p:spPr>
        <p:txBody>
          <a:bodyPr/>
          <a:lstStyle/>
          <a:p>
            <a:fld id="{05CD8379-8D09-42C5-AE1F-DB6F792C5FCB}" type="slidenum">
              <a:rPr lang="el-GR" sz="1400" smtClean="0">
                <a:solidFill>
                  <a:schemeClr val="tx1"/>
                </a:solidFill>
              </a:rPr>
              <a:pPr/>
              <a:t>21</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27945285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Άσκηση: Μέση βαθμολογία</a:t>
            </a:r>
            <a:r>
              <a:rPr lang="en-US" b="1" dirty="0" smtClean="0"/>
              <a:t> </a:t>
            </a:r>
            <a:r>
              <a:rPr lang="el-GR" b="1" dirty="0"/>
              <a:t/>
            </a:r>
            <a:br>
              <a:rPr lang="el-GR" b="1" dirty="0"/>
            </a:br>
            <a:r>
              <a:rPr lang="en-US" b="1" dirty="0" smtClean="0"/>
              <a:t>(1 </a:t>
            </a:r>
            <a:r>
              <a:rPr lang="el-GR" b="1" dirty="0" smtClean="0"/>
              <a:t>από 2)</a:t>
            </a:r>
            <a:endParaRPr lang="el-GR" b="1" dirty="0"/>
          </a:p>
        </p:txBody>
      </p:sp>
      <p:sp>
        <p:nvSpPr>
          <p:cNvPr id="3" name="Θέση περιεχομένου 1"/>
          <p:cNvSpPr>
            <a:spLocks noGrp="1"/>
          </p:cNvSpPr>
          <p:nvPr>
            <p:ph sz="half" idx="1"/>
          </p:nvPr>
        </p:nvSpPr>
        <p:spPr>
          <a:xfrm>
            <a:off x="467544" y="1556792"/>
            <a:ext cx="2376264" cy="4525963"/>
          </a:xfrm>
        </p:spPr>
        <p:txBody>
          <a:bodyPr>
            <a:normAutofit fontScale="92500" lnSpcReduction="20000"/>
          </a:bodyPr>
          <a:lstStyle/>
          <a:p>
            <a:pPr marL="0" lvl="0" indent="0" defTabSz="1008063" eaLnBrk="0" fontAlgn="base" hangingPunct="0">
              <a:spcBef>
                <a:spcPts val="0"/>
              </a:spcBef>
              <a:spcAft>
                <a:spcPct val="0"/>
              </a:spcAft>
              <a:buClr>
                <a:srgbClr val="660000"/>
              </a:buClr>
              <a:buSzPct val="70000"/>
              <a:buNone/>
            </a:pPr>
            <a:r>
              <a:rPr lang="el-GR" sz="2600" kern="0" dirty="0" smtClean="0">
                <a:solidFill>
                  <a:srgbClr val="000000"/>
                </a:solidFill>
              </a:rPr>
              <a:t>Ο </a:t>
            </a:r>
            <a:r>
              <a:rPr lang="el-GR" sz="2600" kern="0" dirty="0">
                <a:solidFill>
                  <a:srgbClr val="000000"/>
                </a:solidFill>
              </a:rPr>
              <a:t>κάθε </a:t>
            </a:r>
            <a:r>
              <a:rPr lang="el-GR" sz="2600" kern="0" dirty="0" smtClean="0">
                <a:solidFill>
                  <a:srgbClr val="000000"/>
                </a:solidFill>
              </a:rPr>
              <a:t>φοιτητής, έχει πέντε </a:t>
            </a:r>
            <a:r>
              <a:rPr lang="el-GR" sz="2600" kern="0" dirty="0">
                <a:solidFill>
                  <a:srgbClr val="000000"/>
                </a:solidFill>
              </a:rPr>
              <a:t>μαθήματα ανά εξάμηνο</a:t>
            </a:r>
            <a:r>
              <a:rPr lang="en-US" sz="2600" kern="0" dirty="0">
                <a:solidFill>
                  <a:srgbClr val="000000"/>
                </a:solidFill>
              </a:rPr>
              <a:t>. </a:t>
            </a:r>
            <a:r>
              <a:rPr lang="el-GR" sz="2600" kern="0" dirty="0">
                <a:solidFill>
                  <a:srgbClr val="000000"/>
                </a:solidFill>
              </a:rPr>
              <a:t>Σε κάθε </a:t>
            </a:r>
            <a:r>
              <a:rPr lang="el-GR" sz="2600" kern="0" dirty="0" smtClean="0">
                <a:solidFill>
                  <a:srgbClr val="000000"/>
                </a:solidFill>
              </a:rPr>
              <a:t>μάθημα, </a:t>
            </a:r>
            <a:r>
              <a:rPr lang="el-GR" sz="2600" kern="0" dirty="0">
                <a:solidFill>
                  <a:srgbClr val="000000"/>
                </a:solidFill>
              </a:rPr>
              <a:t>η βαθμολογία κυμαίνεται από 0 έως 10. Γράψτε ένα </a:t>
            </a:r>
            <a:r>
              <a:rPr lang="en-US" sz="2600" kern="0" dirty="0">
                <a:solidFill>
                  <a:srgbClr val="000000"/>
                </a:solidFill>
              </a:rPr>
              <a:t>C </a:t>
            </a:r>
            <a:r>
              <a:rPr lang="el-GR" sz="2600" kern="0" dirty="0" smtClean="0">
                <a:solidFill>
                  <a:srgbClr val="000000"/>
                </a:solidFill>
              </a:rPr>
              <a:t>πρόγραμμα, </a:t>
            </a:r>
            <a:r>
              <a:rPr lang="en-US" sz="2600" kern="0" dirty="0" smtClean="0">
                <a:solidFill>
                  <a:srgbClr val="000000"/>
                </a:solidFill>
              </a:rPr>
              <a:t> </a:t>
            </a:r>
            <a:r>
              <a:rPr lang="el-GR" sz="2600" kern="0" dirty="0">
                <a:solidFill>
                  <a:srgbClr val="000000"/>
                </a:solidFill>
              </a:rPr>
              <a:t>το οποίο να υπολογίζει τον μέσο όρο του εξαμήνου.</a:t>
            </a:r>
            <a:endParaRPr lang="en-US" sz="2600" kern="0" dirty="0">
              <a:solidFill>
                <a:srgbClr val="000000"/>
              </a:solidFill>
            </a:endParaRPr>
          </a:p>
          <a:p>
            <a:endParaRPr lang="el-GR" dirty="0"/>
          </a:p>
        </p:txBody>
      </p:sp>
      <p:sp>
        <p:nvSpPr>
          <p:cNvPr id="4" name="Θέση περιεχομένου 2" descr="Πρόγραμμα: # include, s t d i o τελεία h. Enter, # define, Courses 5, /   asterisc,  συνολικός αριθμός μαθημάτων, asterisc /. Enter,  int main. Enter, άγκιστρο. Enter, int i, κόμμα g, κόμμα sum = 0. Enter, float m o. Enter, for, παρένθεση, i = 1, ερωτηματικό,  i  μικρότερο ή ίσο του Courses, ερωτηματικό,  i + +, κλείσιμο παρένθεσης, άγκιστρο. Enter, print f, \ n, εισαγωγή του βαθμού του % d μαθήματος, κόμμα i. Enter, scan f, % d, κόμμα &amp; g. Enter, sum, + = g. Enter, κλείσιμο αγκίστρου. Enter, m o =, παρένθεση float, κλείσιμο παρένθεσης,  sum / Courses. Enter, print f, \ n, μέση βαθμολογία =, % .2 f, \ n, κόμμα m o. Enter, return 0. Enter, κλείσιμο αγκίστρου.&#10;"/>
          <p:cNvSpPr>
            <a:spLocks noGrp="1"/>
          </p:cNvSpPr>
          <p:nvPr>
            <p:ph sz="half" idx="2"/>
            <p:custDataLst>
              <p:tags r:id="rId1"/>
            </p:custDataLst>
          </p:nvPr>
        </p:nvSpPr>
        <p:spPr>
          <a:xfrm>
            <a:off x="2987824" y="1628800"/>
            <a:ext cx="5904656" cy="4525963"/>
          </a:xfrm>
        </p:spPr>
        <p:txBody>
          <a:bodyPr>
            <a:normAutofit fontScale="92500" lnSpcReduction="20000"/>
          </a:bodyPr>
          <a:lstStyle/>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Courses 5 /* </a:t>
            </a:r>
            <a:r>
              <a:rPr lang="el-GR" sz="2200" dirty="0" smtClean="0">
                <a:solidFill>
                  <a:srgbClr val="000000"/>
                </a:solidFill>
                <a:ea typeface="Arial Unicode MS" panose="020B0604020202020204" pitchFamily="34" charset="-128"/>
                <a:cs typeface="Arial Unicode MS" panose="020B0604020202020204" pitchFamily="34" charset="-128"/>
              </a:rPr>
              <a:t>Συνολικός αριθμός μαθημάτων </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5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g, sum = 0;</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a:t>
            </a:r>
            <a:r>
              <a:rPr lang="en-US" sz="2200" dirty="0" err="1" smtClean="0">
                <a:solidFill>
                  <a:srgbClr val="000000"/>
                </a:solidFill>
                <a:ea typeface="Arial Unicode MS" panose="020B0604020202020204" pitchFamily="34" charset="-128"/>
                <a:cs typeface="Arial Unicode MS" panose="020B0604020202020204" pitchFamily="34" charset="-128"/>
              </a:rPr>
              <a:t>mo</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for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=1;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&lt;=Courses; </a:t>
            </a:r>
            <a:r>
              <a:rPr lang="en-US" sz="2200" dirty="0" err="1" smtClean="0">
                <a:solidFill>
                  <a:srgbClr val="000000"/>
                </a:solidFill>
                <a:ea typeface="Arial Unicode MS" panose="020B0604020202020204" pitchFamily="34" charset="-128"/>
                <a:cs typeface="Arial Unicode MS" panose="020B0604020202020204" pitchFamily="34" charset="-128"/>
              </a:rPr>
              <a:t>i</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του βαθμού του </a:t>
            </a:r>
            <a:r>
              <a:rPr lang="en-US" sz="2200" dirty="0" smtClean="0">
                <a:solidFill>
                  <a:srgbClr val="000000"/>
                </a:solidFill>
                <a:ea typeface="Arial Unicode MS" panose="020B0604020202020204" pitchFamily="34" charset="-128"/>
                <a:cs typeface="Arial Unicode MS" panose="020B0604020202020204" pitchFamily="34" charset="-128"/>
              </a:rPr>
              <a:t>%d 	</a:t>
            </a:r>
            <a:r>
              <a:rPr lang="el-GR" sz="2200" dirty="0" smtClean="0">
                <a:solidFill>
                  <a:srgbClr val="000000"/>
                </a:solidFill>
                <a:ea typeface="Arial Unicode MS" panose="020B0604020202020204" pitchFamily="34" charset="-128"/>
                <a:cs typeface="Arial Unicode MS" panose="020B0604020202020204" pitchFamily="34" charset="-128"/>
              </a:rPr>
              <a:t>μαθήματος</a:t>
            </a:r>
            <a:r>
              <a:rPr lang="en-US" sz="2200" dirty="0" smtClean="0">
                <a:solidFill>
                  <a:srgbClr val="000000"/>
                </a:solidFill>
                <a:ea typeface="Arial Unicode MS" panose="020B0604020202020204" pitchFamily="34" charset="-128"/>
                <a:cs typeface="Arial Unicode MS" panose="020B0604020202020204" pitchFamily="34" charset="-128"/>
              </a:rPr>
              <a:t>:", i);</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("%d", &amp;g);</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sum += g;</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mo</a:t>
            </a:r>
            <a:r>
              <a:rPr lang="en-US" sz="2200" dirty="0" smtClean="0">
                <a:solidFill>
                  <a:srgbClr val="000000"/>
                </a:solidFill>
                <a:ea typeface="Arial Unicode MS" panose="020B0604020202020204" pitchFamily="34" charset="-128"/>
                <a:cs typeface="Arial Unicode MS" panose="020B0604020202020204" pitchFamily="34" charset="-128"/>
              </a:rPr>
              <a:t> = (float) sum / Courses;</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a:t>
            </a:r>
            <a:r>
              <a:rPr lang="el-GR" sz="2200" dirty="0" smtClean="0">
                <a:solidFill>
                  <a:srgbClr val="000000"/>
                </a:solidFill>
                <a:ea typeface="Arial Unicode MS" panose="020B0604020202020204" pitchFamily="34" charset="-128"/>
                <a:cs typeface="Arial Unicode MS" panose="020B0604020202020204" pitchFamily="34" charset="-128"/>
              </a:rPr>
              <a:t>Μέση Βαθμολογία </a:t>
            </a:r>
            <a:r>
              <a:rPr lang="en-US" sz="2200" dirty="0" smtClean="0">
                <a:solidFill>
                  <a:srgbClr val="000000"/>
                </a:solidFill>
                <a:ea typeface="Arial Unicode MS" panose="020B0604020202020204" pitchFamily="34" charset="-128"/>
                <a:cs typeface="Arial Unicode MS" panose="020B0604020202020204" pitchFamily="34" charset="-128"/>
              </a:rPr>
              <a:t>= %.2f \n\n", mo);</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22</a:t>
            </a:fld>
            <a:endParaRPr lang="el-GR" sz="1400" dirty="0">
              <a:solidFill>
                <a:schemeClr val="tx1"/>
              </a:solidFill>
            </a:endParaRPr>
          </a:p>
        </p:txBody>
      </p:sp>
    </p:spTree>
    <p:extLst>
      <p:ext uri="{BB962C8B-B14F-4D97-AF65-F5344CB8AC3E}">
        <p14:creationId xmlns:p14="http://schemas.microsoft.com/office/powerpoint/2010/main" val="638240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Άσκηση: Μέση βαθμολογία </a:t>
            </a:r>
            <a:br>
              <a:rPr lang="el-GR" b="1" dirty="0" smtClean="0"/>
            </a:br>
            <a:r>
              <a:rPr lang="el-GR" b="1" dirty="0" smtClean="0"/>
              <a:t>(2 από 2)</a:t>
            </a:r>
            <a:endParaRPr lang="el-GR" b="1" dirty="0"/>
          </a:p>
        </p:txBody>
      </p:sp>
      <p:sp>
        <p:nvSpPr>
          <p:cNvPr id="3" name="Θέση περιεχομένου 1"/>
          <p:cNvSpPr>
            <a:spLocks noGrp="1"/>
          </p:cNvSpPr>
          <p:nvPr>
            <p:ph sz="half" idx="1"/>
          </p:nvPr>
        </p:nvSpPr>
        <p:spPr>
          <a:xfrm>
            <a:off x="457200" y="1600200"/>
            <a:ext cx="2314600" cy="4525963"/>
          </a:xfrm>
        </p:spPr>
        <p:txBody>
          <a:bodyPr>
            <a:normAutofit fontScale="92500" lnSpcReduction="10000"/>
          </a:bodyPr>
          <a:lstStyle/>
          <a:p>
            <a:pPr marL="0" lvl="0" indent="0" defTabSz="449263" eaLnBrk="0" fontAlgn="base" hangingPunct="0">
              <a:spcAft>
                <a:spcPct val="0"/>
              </a:spcAft>
              <a:buClr>
                <a:srgbClr val="660000"/>
              </a:buClr>
              <a:buSzPct val="70000"/>
              <a:buNone/>
            </a:pPr>
            <a:r>
              <a:rPr lang="el-GR" sz="2600" dirty="0">
                <a:solidFill>
                  <a:srgbClr val="000000"/>
                </a:solidFill>
                <a:ea typeface="Arial Unicode MS" panose="020B0604020202020204" pitchFamily="34" charset="-128"/>
                <a:cs typeface="Arial Unicode MS" panose="020B0604020202020204" pitchFamily="34" charset="-128"/>
              </a:rPr>
              <a:t>Να ξαναγραφεί το πρόγραμμα αλλά με χρήση της πρότασης </a:t>
            </a:r>
            <a:r>
              <a:rPr lang="en-US" sz="2600" b="1" dirty="0" smtClean="0">
                <a:solidFill>
                  <a:srgbClr val="000000"/>
                </a:solidFill>
                <a:ea typeface="Arial Unicode MS" panose="020B0604020202020204" pitchFamily="34" charset="-128"/>
                <a:cs typeface="Arial Unicode MS" panose="020B0604020202020204" pitchFamily="34" charset="-128"/>
              </a:rPr>
              <a:t>while</a:t>
            </a:r>
            <a:r>
              <a:rPr lang="en-US" sz="2600" dirty="0" smtClean="0">
                <a:solidFill>
                  <a:srgbClr val="000000"/>
                </a:solidFill>
                <a:ea typeface="Arial Unicode MS" panose="020B0604020202020204" pitchFamily="34" charset="-128"/>
                <a:cs typeface="Arial Unicode MS" panose="020B0604020202020204" pitchFamily="34" charset="-128"/>
              </a:rPr>
              <a:t>.</a:t>
            </a:r>
            <a:endParaRPr lang="en-US" sz="2600" dirty="0">
              <a:solidFill>
                <a:srgbClr val="000000"/>
              </a:solidFill>
              <a:ea typeface="Arial Unicode MS" panose="020B0604020202020204" pitchFamily="34" charset="-128"/>
              <a:cs typeface="Arial Unicode MS" panose="020B0604020202020204" pitchFamily="34" charset="-128"/>
            </a:endParaRPr>
          </a:p>
          <a:p>
            <a:endParaRPr lang="el-GR" dirty="0"/>
          </a:p>
        </p:txBody>
      </p:sp>
      <p:sp>
        <p:nvSpPr>
          <p:cNvPr id="4" name="Θέση περιεχομένου 2" descr="Τμήμα προγράμματος: int g κόμμα sum = 0, κόμμα i = 1. / asterisc, η διαφορά με την for είναι, οτι θα πρέπει να αρχικοποιήσουμε την i με την τιμή 1, asterisc /. Enter, float m o. Enter, while, παρένθεση, i μικρότερο ή ίσο του Courses, κλείσιμο παρένθεσης, άγκιστρο. Enter, print f, \ n,  εισαγωγή του βαθμού του % d, μαθήματος, κόμμα i. Enter, scan f, % d, κόμμα &amp; g. Enter, sum, + = g. Enter, i + +. Enter, κλείσιμο αγκίστρου. Το υπόλοιπο πρόγραμμα, παραμένει το ίδιο.&#10;"/>
          <p:cNvSpPr>
            <a:spLocks noGrp="1"/>
          </p:cNvSpPr>
          <p:nvPr>
            <p:ph sz="half" idx="2"/>
            <p:custDataLst>
              <p:tags r:id="rId1"/>
            </p:custDataLst>
          </p:nvPr>
        </p:nvSpPr>
        <p:spPr>
          <a:xfrm>
            <a:off x="2771800" y="1600200"/>
            <a:ext cx="5915000" cy="4709120"/>
          </a:xfrm>
        </p:spPr>
        <p:txBody>
          <a:bodyPr>
            <a:normAutofit fontScale="92500" lnSpcReduction="10000"/>
          </a:bodyPr>
          <a:lstStyle/>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Courses 5 /* </a:t>
            </a:r>
            <a:r>
              <a:rPr lang="el-GR" sz="2200" dirty="0" smtClean="0">
                <a:solidFill>
                  <a:srgbClr val="000000"/>
                </a:solidFill>
                <a:ea typeface="Arial Unicode MS" panose="020B0604020202020204" pitchFamily="34" charset="-128"/>
                <a:cs typeface="Arial Unicode MS" panose="020B0604020202020204" pitchFamily="34" charset="-128"/>
              </a:rPr>
              <a:t>Συνολικός αριθμός μαθημάτων </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5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 = 1</a:t>
            </a:r>
            <a:r>
              <a:rPr lang="en-US" sz="2200" dirty="0" smtClean="0">
                <a:solidFill>
                  <a:srgbClr val="000000"/>
                </a:solidFill>
                <a:ea typeface="Arial Unicode MS" panose="020B0604020202020204" pitchFamily="34" charset="-128"/>
                <a:cs typeface="Arial Unicode MS" panose="020B0604020202020204" pitchFamily="34" charset="-128"/>
              </a:rPr>
              <a:t>, g, sum = 0;</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float </a:t>
            </a:r>
            <a:r>
              <a:rPr lang="en-US" sz="2200" dirty="0" err="1" smtClean="0">
                <a:solidFill>
                  <a:srgbClr val="000000"/>
                </a:solidFill>
                <a:ea typeface="Arial Unicode MS" panose="020B0604020202020204" pitchFamily="34" charset="-128"/>
                <a:cs typeface="Arial Unicode MS" panose="020B0604020202020204" pitchFamily="34" charset="-128"/>
              </a:rPr>
              <a:t>mo</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while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 &lt;= Courses</a:t>
            </a:r>
            <a:r>
              <a:rPr lang="en-US" sz="2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 </a:t>
            </a:r>
            <a:r>
              <a:rPr lang="el-GR" sz="2200" dirty="0" smtClean="0">
                <a:solidFill>
                  <a:srgbClr val="000000"/>
                </a:solidFill>
                <a:ea typeface="Arial Unicode MS" panose="020B0604020202020204" pitchFamily="34" charset="-128"/>
                <a:cs typeface="Arial Unicode MS" panose="020B0604020202020204" pitchFamily="34" charset="-128"/>
              </a:rPr>
              <a:t>Εισαγωγή του βαθμού του</a:t>
            </a:r>
            <a:r>
              <a:rPr lang="en-US" sz="2200" dirty="0" smtClean="0">
                <a:solidFill>
                  <a:srgbClr val="000000"/>
                </a:solidFill>
                <a:ea typeface="Arial Unicode MS" panose="020B0604020202020204" pitchFamily="34" charset="-128"/>
                <a:cs typeface="Arial Unicode MS" panose="020B0604020202020204" pitchFamily="34" charset="-128"/>
              </a:rPr>
              <a:t> %d 	</a:t>
            </a:r>
            <a:r>
              <a:rPr lang="el-GR" sz="2200" dirty="0" smtClean="0">
                <a:solidFill>
                  <a:srgbClr val="000000"/>
                </a:solidFill>
                <a:ea typeface="Arial Unicode MS" panose="020B0604020202020204" pitchFamily="34" charset="-128"/>
                <a:cs typeface="Arial Unicode MS" panose="020B0604020202020204" pitchFamily="34" charset="-128"/>
              </a:rPr>
              <a:t>μαθήματος</a:t>
            </a:r>
            <a:r>
              <a:rPr lang="en-US" sz="2200" dirty="0" smtClean="0">
                <a:solidFill>
                  <a:srgbClr val="000000"/>
                </a:solidFill>
                <a:ea typeface="Arial Unicode MS" panose="020B0604020202020204" pitchFamily="34" charset="-128"/>
                <a:cs typeface="Arial Unicode MS" panose="020B0604020202020204" pitchFamily="34" charset="-128"/>
              </a:rPr>
              <a:t>:", i);</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scanf</a:t>
            </a:r>
            <a:r>
              <a:rPr lang="en-US" sz="2200" dirty="0" smtClean="0">
                <a:solidFill>
                  <a:srgbClr val="000000"/>
                </a:solidFill>
                <a:ea typeface="Arial Unicode MS" panose="020B0604020202020204" pitchFamily="34" charset="-128"/>
                <a:cs typeface="Arial Unicode MS" panose="020B0604020202020204" pitchFamily="34" charset="-128"/>
              </a:rPr>
              <a:t>("%d", &amp;g);</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sum += g;</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smtClean="0">
                <a:solidFill>
                  <a:srgbClr val="C00000"/>
                </a:solidFill>
                <a:ea typeface="Arial Unicode MS" panose="020B0604020202020204" pitchFamily="34" charset="-128"/>
                <a:cs typeface="Arial Unicode MS" panose="020B0604020202020204" pitchFamily="34" charset="-128"/>
              </a:rPr>
              <a:t> </a:t>
            </a:r>
            <a:r>
              <a:rPr lang="en-US" sz="2200" b="1" dirty="0" err="1" smtClean="0">
                <a:solidFill>
                  <a:srgbClr val="C00000"/>
                </a:solidFill>
                <a:ea typeface="Arial Unicode MS" panose="020B0604020202020204" pitchFamily="34" charset="-128"/>
                <a:cs typeface="Arial Unicode MS" panose="020B0604020202020204" pitchFamily="34" charset="-128"/>
              </a:rPr>
              <a:t>i</a:t>
            </a:r>
            <a:r>
              <a:rPr lang="en-US" sz="2200" b="1" dirty="0" smtClean="0">
                <a:solidFill>
                  <a:srgbClr val="C00000"/>
                </a:solidFill>
                <a:ea typeface="Arial Unicode MS" panose="020B0604020202020204" pitchFamily="34" charset="-128"/>
                <a:cs typeface="Arial Unicode MS" panose="020B0604020202020204" pitchFamily="34" charset="-128"/>
              </a:rPr>
              <a:t>++</a:t>
            </a:r>
            <a:r>
              <a:rPr lang="en-US" sz="2200" dirty="0" smtClean="0">
                <a:solidFill>
                  <a:srgbClr val="C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 </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mo</a:t>
            </a:r>
            <a:r>
              <a:rPr lang="en-US" sz="2200" dirty="0" smtClean="0">
                <a:solidFill>
                  <a:srgbClr val="000000"/>
                </a:solidFill>
                <a:ea typeface="Arial Unicode MS" panose="020B0604020202020204" pitchFamily="34" charset="-128"/>
                <a:cs typeface="Arial Unicode MS" panose="020B0604020202020204" pitchFamily="34" charset="-128"/>
              </a:rPr>
              <a:t> = (float) sum / Courses;</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 Μ</a:t>
            </a:r>
            <a:r>
              <a:rPr lang="el-GR" sz="2200" dirty="0" err="1" smtClean="0">
                <a:solidFill>
                  <a:srgbClr val="000000"/>
                </a:solidFill>
                <a:ea typeface="Arial Unicode MS" panose="020B0604020202020204" pitchFamily="34" charset="-128"/>
                <a:cs typeface="Arial Unicode MS" panose="020B0604020202020204" pitchFamily="34" charset="-128"/>
              </a:rPr>
              <a:t>έση</a:t>
            </a:r>
            <a:r>
              <a:rPr lang="el-GR" sz="2200" dirty="0" smtClean="0">
                <a:solidFill>
                  <a:srgbClr val="000000"/>
                </a:solidFill>
                <a:ea typeface="Arial Unicode MS" panose="020B0604020202020204" pitchFamily="34" charset="-128"/>
                <a:cs typeface="Arial Unicode MS" panose="020B0604020202020204" pitchFamily="34" charset="-128"/>
              </a:rPr>
              <a:t> Βαθμολογία </a:t>
            </a:r>
            <a:r>
              <a:rPr lang="en-US" sz="2200" dirty="0" smtClean="0">
                <a:solidFill>
                  <a:srgbClr val="000000"/>
                </a:solidFill>
                <a:ea typeface="Arial Unicode MS" panose="020B0604020202020204" pitchFamily="34" charset="-128"/>
                <a:cs typeface="Arial Unicode MS" panose="020B0604020202020204" pitchFamily="34" charset="-128"/>
              </a:rPr>
              <a:t>= %.2f \n\n", mo);</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5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23</a:t>
            </a:fld>
            <a:endParaRPr lang="el-GR" sz="1400" dirty="0">
              <a:solidFill>
                <a:schemeClr val="tx1"/>
              </a:solidFill>
            </a:endParaRPr>
          </a:p>
        </p:txBody>
      </p:sp>
    </p:spTree>
    <p:extLst>
      <p:ext uri="{BB962C8B-B14F-4D97-AF65-F5344CB8AC3E}">
        <p14:creationId xmlns:p14="http://schemas.microsoft.com/office/powerpoint/2010/main" val="23749479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Καλή </a:t>
            </a:r>
            <a:r>
              <a:rPr lang="el-GR" b="1" dirty="0" smtClean="0"/>
              <a:t>πρακτική</a:t>
            </a:r>
            <a:endParaRPr lang="el-GR" b="1" dirty="0"/>
          </a:p>
        </p:txBody>
      </p:sp>
      <p:sp>
        <p:nvSpPr>
          <p:cNvPr id="9" name="Θέση περιεχομένου 1" descr="Τμήμα προγράμματος: Εισαγωγή αποδεκτής τιμής:&#10;Θέλουμε να εισάγονται αριθμοί, που θα έχουν τιμές  από 0 έως 10. Κανένας άλλος αριθμός να μην γίνεται αποδεκτός απο το πρόγραμμα. Print f, \ n, εισαγωγή του βαθμού, αποδεκτοί βαθμοί: 0 έως 10. Enter, scan f, % d,  κόμμα &amp; g.&#10;Ο έλεγχος λοιπόν, θα γίνει από την εντολή do-while. Η εντολή αυτή, θα ελέγχει εάν οι τιμές που πληκτρολογεί ο χρήστης, είναι μέσα στο πεδίο τιμών από 0 έως 10. Αναλυτικά: do άγκιστρο. Enter,  print f, \ n, εισαγωγή του βαθμού, αποδεκτοί βαθμοί, 0 έως 10. Enter, scan f, % d, κόμμα &amp; g. Enter, κλείσιμο αγκίστρου, while, παρένθεση, g μικρότερο του 0, σύμβολο διάζευξης, g μεγαλύτερο του 10, κλείσιμο παρένθεσης.&#10;"/>
          <p:cNvSpPr>
            <a:spLocks noGrp="1"/>
          </p:cNvSpPr>
          <p:nvPr>
            <p:ph idx="1"/>
          </p:nvPr>
        </p:nvSpPr>
        <p:spPr/>
        <p:txBody>
          <a:bodyPr>
            <a:normAutofit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l-GR" kern="0" dirty="0">
                <a:solidFill>
                  <a:srgbClr val="000000"/>
                </a:solidFill>
              </a:rPr>
              <a:t>Εισαγωγή αποδεκτής τιμής</a:t>
            </a:r>
            <a:r>
              <a:rPr lang="en-US" kern="0" dirty="0">
                <a:solidFill>
                  <a:srgbClr val="000000"/>
                </a:solidFill>
              </a:rPr>
              <a:t>:</a:t>
            </a:r>
          </a:p>
          <a:p>
            <a:pPr marL="517525" lvl="0" indent="-517525" defTabSz="1008063" eaLnBrk="0" fontAlgn="base" hangingPunct="0">
              <a:spcAft>
                <a:spcPct val="0"/>
              </a:spcAft>
              <a:buClr>
                <a:srgbClr val="660000"/>
              </a:buClr>
              <a:buSzPct val="70000"/>
              <a:buFont typeface="Wingdings" panose="05000000000000000000" pitchFamily="2" charset="2"/>
              <a:buChar char="o"/>
              <a:defRPr/>
            </a:pPr>
            <a:endParaRPr lang="en-US" sz="18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n-US" sz="2800" dirty="0" err="1">
                <a:solidFill>
                  <a:srgbClr val="000000"/>
                </a:solidFill>
                <a:ea typeface="Arial Unicode MS" panose="020B0604020202020204" pitchFamily="34" charset="-128"/>
                <a:cs typeface="Arial Unicode MS" panose="020B0604020202020204" pitchFamily="34" charset="-128"/>
              </a:rPr>
              <a:t>printf</a:t>
            </a:r>
            <a:r>
              <a:rPr lang="en-US" sz="2800" dirty="0">
                <a:solidFill>
                  <a:srgbClr val="000000"/>
                </a:solidFill>
                <a:ea typeface="Arial Unicode MS" panose="020B0604020202020204" pitchFamily="34" charset="-128"/>
                <a:cs typeface="Arial Unicode MS" panose="020B0604020202020204" pitchFamily="34" charset="-128"/>
              </a:rPr>
              <a:t>("\n </a:t>
            </a:r>
            <a:r>
              <a:rPr lang="el-GR" sz="2800" dirty="0">
                <a:solidFill>
                  <a:srgbClr val="000000"/>
                </a:solidFill>
                <a:ea typeface="Arial Unicode MS" panose="020B0604020202020204" pitchFamily="34" charset="-128"/>
                <a:cs typeface="Arial Unicode MS" panose="020B0604020202020204" pitchFamily="34" charset="-128"/>
              </a:rPr>
              <a:t>Εισαγωγή του βαθμού (αποδεκτοί 	βαθμοί: 0, 1, 2, …, 10</a:t>
            </a:r>
            <a:r>
              <a:rPr lang="en-US" sz="2800" dirty="0">
                <a:solidFill>
                  <a:srgbClr val="000000"/>
                </a:solidFill>
                <a:ea typeface="Arial Unicode MS" panose="020B0604020202020204" pitchFamily="34" charset="-128"/>
                <a:cs typeface="Arial Unicode MS" panose="020B0604020202020204" pitchFamily="34" charset="-128"/>
              </a:rPr>
              <a:t>) : “);</a:t>
            </a:r>
          </a:p>
          <a:p>
            <a:pPr marL="0" lvl="0" indent="0" defTabSz="449263">
              <a:lnSpc>
                <a:spcPct val="93000"/>
              </a:lnSpc>
              <a:spcBef>
                <a:spcPct val="0"/>
              </a:spcBef>
              <a:buClr>
                <a:srgbClr val="000000"/>
              </a:buClr>
              <a:buSzPct val="100000"/>
              <a:buNone/>
            </a:pPr>
            <a:r>
              <a:rPr lang="en-US" sz="2800" dirty="0">
                <a:solidFill>
                  <a:srgbClr val="000000"/>
                </a:solidFill>
                <a:ea typeface="Arial Unicode MS" panose="020B0604020202020204" pitchFamily="34" charset="-128"/>
                <a:cs typeface="Arial Unicode MS" panose="020B0604020202020204" pitchFamily="34" charset="-128"/>
              </a:rPr>
              <a:t> 	</a:t>
            </a:r>
            <a:r>
              <a:rPr lang="en-US" sz="2800" dirty="0" err="1">
                <a:solidFill>
                  <a:srgbClr val="000000"/>
                </a:solidFill>
                <a:ea typeface="Arial Unicode MS" panose="020B0604020202020204" pitchFamily="34" charset="-128"/>
                <a:cs typeface="Arial Unicode MS" panose="020B0604020202020204" pitchFamily="34" charset="-128"/>
              </a:rPr>
              <a:t>scanf</a:t>
            </a:r>
            <a:r>
              <a:rPr lang="en-US" sz="2800" dirty="0">
                <a:solidFill>
                  <a:srgbClr val="000000"/>
                </a:solidFill>
                <a:ea typeface="Arial Unicode MS" panose="020B0604020202020204" pitchFamily="34" charset="-128"/>
                <a:cs typeface="Arial Unicode MS" panose="020B0604020202020204" pitchFamily="34" charset="-128"/>
              </a:rPr>
              <a:t>("%d", &amp;g); </a:t>
            </a:r>
            <a:endParaRPr lang="el-GR" sz="28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a:lnSpc>
                <a:spcPct val="93000"/>
              </a:lnSpc>
              <a:spcBef>
                <a:spcPct val="0"/>
              </a:spcBef>
              <a:buClr>
                <a:srgbClr val="000000"/>
              </a:buClr>
              <a:buSzPct val="100000"/>
              <a:buNone/>
            </a:pPr>
            <a:endParaRPr lang="en-US" sz="2800" dirty="0">
              <a:solidFill>
                <a:srgbClr val="000000"/>
              </a:solidFill>
              <a:ea typeface="Arial Unicode MS" panose="020B0604020202020204" pitchFamily="34" charset="-128"/>
              <a:cs typeface="Arial Unicode MS" panose="020B0604020202020204" pitchFamily="34" charset="-128"/>
            </a:endParaRPr>
          </a:p>
          <a:p>
            <a:pPr marL="517525" lvl="0" indent="-517525" defTabSz="1008063" eaLnBrk="0" fontAlgn="base" hangingPunct="0">
              <a:spcAft>
                <a:spcPct val="0"/>
              </a:spcAft>
              <a:buClr>
                <a:srgbClr val="660000"/>
              </a:buClr>
              <a:buSzPct val="70000"/>
              <a:buFont typeface="Wingdings" panose="05000000000000000000" pitchFamily="2" charset="2"/>
              <a:buChar char="o"/>
              <a:defRPr/>
            </a:pPr>
            <a:r>
              <a:rPr lang="en-US" sz="2800" b="1" dirty="0" smtClean="0">
                <a:solidFill>
                  <a:srgbClr val="C00000"/>
                </a:solidFill>
                <a:ea typeface="Arial Unicode MS" panose="020B0604020202020204" pitchFamily="34" charset="-128"/>
                <a:cs typeface="Arial Unicode MS" panose="020B0604020202020204" pitchFamily="34" charset="-128"/>
              </a:rPr>
              <a:t>do </a:t>
            </a:r>
            <a:r>
              <a:rPr lang="en-US" sz="2800" b="1" dirty="0">
                <a:solidFill>
                  <a:srgbClr val="C00000"/>
                </a:solidFill>
                <a:ea typeface="Arial Unicode MS" panose="020B0604020202020204" pitchFamily="34" charset="-128"/>
                <a:cs typeface="Arial Unicode MS" panose="020B0604020202020204" pitchFamily="34" charset="-128"/>
              </a:rPr>
              <a:t>{</a:t>
            </a:r>
          </a:p>
          <a:p>
            <a:pPr marL="0" lvl="0" indent="0" defTabSz="449263">
              <a:lnSpc>
                <a:spcPct val="93000"/>
              </a:lnSpc>
              <a:spcBef>
                <a:spcPct val="0"/>
              </a:spcBef>
              <a:buClr>
                <a:srgbClr val="000000"/>
              </a:buClr>
              <a:buSzPct val="100000"/>
              <a:buNone/>
            </a:pPr>
            <a:r>
              <a:rPr lang="en-US" sz="2800" b="1" dirty="0">
                <a:solidFill>
                  <a:srgbClr val="000000"/>
                </a:solidFill>
                <a:ea typeface="Arial Unicode MS" panose="020B0604020202020204" pitchFamily="34" charset="-128"/>
                <a:cs typeface="Arial Unicode MS" panose="020B0604020202020204" pitchFamily="34" charset="-128"/>
              </a:rPr>
              <a:t>      </a:t>
            </a:r>
            <a:r>
              <a:rPr lang="el-GR" sz="2800" b="1" dirty="0" smtClean="0">
                <a:solidFill>
                  <a:srgbClr val="000000"/>
                </a:solidFill>
                <a:ea typeface="Arial Unicode MS" panose="020B0604020202020204" pitchFamily="34" charset="-128"/>
                <a:cs typeface="Arial Unicode MS" panose="020B0604020202020204" pitchFamily="34" charset="-128"/>
              </a:rPr>
              <a:t>	</a:t>
            </a:r>
            <a:r>
              <a:rPr lang="en-US" sz="2800" b="1" dirty="0" err="1" smtClean="0">
                <a:solidFill>
                  <a:srgbClr val="000000"/>
                </a:solidFill>
                <a:ea typeface="Arial Unicode MS" panose="020B0604020202020204" pitchFamily="34" charset="-128"/>
                <a:cs typeface="Arial Unicode MS" panose="020B0604020202020204" pitchFamily="34" charset="-128"/>
              </a:rPr>
              <a:t>printf</a:t>
            </a:r>
            <a:r>
              <a:rPr lang="en-US" sz="2800" b="1" dirty="0">
                <a:solidFill>
                  <a:srgbClr val="000000"/>
                </a:solidFill>
                <a:ea typeface="Arial Unicode MS" panose="020B0604020202020204" pitchFamily="34" charset="-128"/>
                <a:cs typeface="Arial Unicode MS" panose="020B0604020202020204" pitchFamily="34" charset="-128"/>
              </a:rPr>
              <a:t>("\n </a:t>
            </a:r>
            <a:r>
              <a:rPr lang="el-GR" sz="2800" b="1" dirty="0">
                <a:solidFill>
                  <a:srgbClr val="000000"/>
                </a:solidFill>
                <a:ea typeface="Arial Unicode MS" panose="020B0604020202020204" pitchFamily="34" charset="-128"/>
                <a:cs typeface="Arial Unicode MS" panose="020B0604020202020204" pitchFamily="34" charset="-128"/>
              </a:rPr>
              <a:t>Εισαγωγή του βαθμού (αποδεκτοί 			βαθμοί: 0, 1, 2, …, 10</a:t>
            </a:r>
            <a:r>
              <a:rPr lang="en-US" sz="2800" b="1" dirty="0">
                <a:solidFill>
                  <a:srgbClr val="000000"/>
                </a:solidFill>
                <a:ea typeface="Arial Unicode MS" panose="020B0604020202020204" pitchFamily="34" charset="-128"/>
                <a:cs typeface="Arial Unicode MS" panose="020B0604020202020204" pitchFamily="34" charset="-128"/>
              </a:rPr>
              <a:t>) : “);</a:t>
            </a:r>
          </a:p>
          <a:p>
            <a:pPr marL="0" lvl="0" indent="0" defTabSz="449263">
              <a:lnSpc>
                <a:spcPct val="93000"/>
              </a:lnSpc>
              <a:spcBef>
                <a:spcPct val="0"/>
              </a:spcBef>
              <a:buClr>
                <a:srgbClr val="000000"/>
              </a:buClr>
              <a:buSzPct val="100000"/>
              <a:buNone/>
            </a:pPr>
            <a:r>
              <a:rPr lang="en-US" sz="2800" b="1" dirty="0">
                <a:solidFill>
                  <a:srgbClr val="000000"/>
                </a:solidFill>
                <a:ea typeface="Arial Unicode MS" panose="020B0604020202020204" pitchFamily="34" charset="-128"/>
                <a:cs typeface="Arial Unicode MS" panose="020B0604020202020204" pitchFamily="34" charset="-128"/>
              </a:rPr>
              <a:t>      </a:t>
            </a:r>
            <a:r>
              <a:rPr lang="el-GR" sz="2800" b="1" dirty="0" smtClean="0">
                <a:solidFill>
                  <a:srgbClr val="000000"/>
                </a:solidFill>
                <a:ea typeface="Arial Unicode MS" panose="020B0604020202020204" pitchFamily="34" charset="-128"/>
                <a:cs typeface="Arial Unicode MS" panose="020B0604020202020204" pitchFamily="34" charset="-128"/>
              </a:rPr>
              <a:t>	</a:t>
            </a:r>
            <a:r>
              <a:rPr lang="en-US" sz="2800" b="1" dirty="0" err="1" smtClean="0">
                <a:solidFill>
                  <a:srgbClr val="000000"/>
                </a:solidFill>
                <a:ea typeface="Arial Unicode MS" panose="020B0604020202020204" pitchFamily="34" charset="-128"/>
                <a:cs typeface="Arial Unicode MS" panose="020B0604020202020204" pitchFamily="34" charset="-128"/>
              </a:rPr>
              <a:t>scanf</a:t>
            </a:r>
            <a:r>
              <a:rPr lang="en-US" sz="2800" b="1" dirty="0">
                <a:solidFill>
                  <a:srgbClr val="000000"/>
                </a:solidFill>
                <a:ea typeface="Arial Unicode MS" panose="020B0604020202020204" pitchFamily="34" charset="-128"/>
                <a:cs typeface="Arial Unicode MS" panose="020B0604020202020204" pitchFamily="34" charset="-128"/>
              </a:rPr>
              <a:t>("%d", &amp;g);</a:t>
            </a:r>
          </a:p>
          <a:p>
            <a:pPr marL="0" lvl="0" indent="0" defTabSz="449263">
              <a:lnSpc>
                <a:spcPct val="93000"/>
              </a:lnSpc>
              <a:spcBef>
                <a:spcPct val="0"/>
              </a:spcBef>
              <a:buClr>
                <a:srgbClr val="000000"/>
              </a:buClr>
              <a:buSzPct val="100000"/>
              <a:buNone/>
            </a:pPr>
            <a:r>
              <a:rPr lang="en-US" sz="2800" b="1" dirty="0">
                <a:solidFill>
                  <a:srgbClr val="FF0000"/>
                </a:solidFill>
                <a:ea typeface="Arial Unicode MS" panose="020B0604020202020204" pitchFamily="34" charset="-128"/>
                <a:cs typeface="Arial Unicode MS" panose="020B0604020202020204" pitchFamily="34" charset="-128"/>
              </a:rPr>
              <a:t> </a:t>
            </a:r>
            <a:r>
              <a:rPr lang="el-GR" sz="2800" b="1" dirty="0" smtClean="0">
                <a:solidFill>
                  <a:srgbClr val="FF0000"/>
                </a:solidFill>
                <a:ea typeface="Arial Unicode MS" panose="020B0604020202020204" pitchFamily="34" charset="-128"/>
                <a:cs typeface="Arial Unicode MS" panose="020B0604020202020204" pitchFamily="34" charset="-128"/>
              </a:rPr>
              <a:t>	</a:t>
            </a:r>
            <a:r>
              <a:rPr lang="en-US" sz="2800" b="1" dirty="0" smtClean="0">
                <a:solidFill>
                  <a:srgbClr val="C00000"/>
                </a:solidFill>
                <a:ea typeface="Arial Unicode MS" panose="020B0604020202020204" pitchFamily="34" charset="-128"/>
                <a:cs typeface="Arial Unicode MS" panose="020B0604020202020204" pitchFamily="34" charset="-128"/>
              </a:rPr>
              <a:t>} </a:t>
            </a:r>
            <a:r>
              <a:rPr lang="en-US" sz="2800" b="1" dirty="0">
                <a:solidFill>
                  <a:srgbClr val="C00000"/>
                </a:solidFill>
                <a:ea typeface="Arial Unicode MS" panose="020B0604020202020204" pitchFamily="34" charset="-128"/>
                <a:cs typeface="Arial Unicode MS" panose="020B0604020202020204" pitchFamily="34" charset="-128"/>
              </a:rPr>
              <a:t>while (g&lt;0 || g&gt;10);</a:t>
            </a:r>
          </a:p>
          <a:p>
            <a:endParaRPr lang="el-GR" dirty="0"/>
          </a:p>
        </p:txBody>
      </p:sp>
      <p:sp>
        <p:nvSpPr>
          <p:cNvPr id="7"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24</a:t>
            </a:fld>
            <a:endParaRPr lang="el-GR" sz="1400" dirty="0">
              <a:solidFill>
                <a:schemeClr val="tx1"/>
              </a:solidFill>
            </a:endParaRPr>
          </a:p>
        </p:txBody>
      </p:sp>
    </p:spTree>
    <p:extLst>
      <p:ext uri="{BB962C8B-B14F-4D97-AF65-F5344CB8AC3E}">
        <p14:creationId xmlns:p14="http://schemas.microsoft.com/office/powerpoint/2010/main" val="42871795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066130"/>
          </a:xfrm>
        </p:spPr>
        <p:txBody>
          <a:bodyPr>
            <a:noAutofit/>
          </a:bodyPr>
          <a:lstStyle/>
          <a:p>
            <a:r>
              <a:rPr lang="el-GR" b="1" dirty="0" smtClean="0"/>
              <a:t>Άσκηση: Μέση βαθμολογία </a:t>
            </a:r>
            <a:endParaRPr lang="el-GR" b="1" dirty="0"/>
          </a:p>
        </p:txBody>
      </p:sp>
      <p:sp>
        <p:nvSpPr>
          <p:cNvPr id="3" name="Θέση περιεχομένου 1"/>
          <p:cNvSpPr>
            <a:spLocks noGrp="1"/>
          </p:cNvSpPr>
          <p:nvPr>
            <p:ph sz="half" idx="1"/>
          </p:nvPr>
        </p:nvSpPr>
        <p:spPr>
          <a:xfrm>
            <a:off x="432934" y="1628800"/>
            <a:ext cx="2016224" cy="4525963"/>
          </a:xfrm>
        </p:spPr>
        <p:txBody>
          <a:bodyPr>
            <a:normAutofit/>
          </a:bodyPr>
          <a:lstStyle/>
          <a:p>
            <a:pPr marL="0" lvl="0" indent="0" defTabSz="449263" fontAlgn="base" hangingPunct="0">
              <a:lnSpc>
                <a:spcPct val="93000"/>
              </a:lnSpc>
              <a:spcBef>
                <a:spcPct val="50000"/>
              </a:spcBef>
              <a:spcAft>
                <a:spcPct val="0"/>
              </a:spcAft>
              <a:buClr>
                <a:srgbClr val="000000"/>
              </a:buClr>
              <a:buSzPct val="100000"/>
              <a:buNone/>
            </a:pPr>
            <a:r>
              <a:rPr lang="el-GR" sz="2400" dirty="0">
                <a:solidFill>
                  <a:srgbClr val="000000"/>
                </a:solidFill>
                <a:ea typeface="Arial Unicode MS" panose="020B0604020202020204" pitchFamily="34" charset="-128"/>
                <a:cs typeface="Arial Unicode MS" panose="020B0604020202020204" pitchFamily="34" charset="-128"/>
              </a:rPr>
              <a:t>Ξαναγράψτε το πρόγραμμα της μέσης </a:t>
            </a:r>
            <a:r>
              <a:rPr lang="el-GR" sz="2400" dirty="0" smtClean="0">
                <a:solidFill>
                  <a:srgbClr val="000000"/>
                </a:solidFill>
                <a:ea typeface="Arial Unicode MS" panose="020B0604020202020204" pitchFamily="34" charset="-128"/>
                <a:cs typeface="Arial Unicode MS" panose="020B0604020202020204" pitchFamily="34" charset="-128"/>
              </a:rPr>
              <a:t>βαθμολογίας, </a:t>
            </a:r>
            <a:r>
              <a:rPr lang="el-GR" sz="2400" dirty="0">
                <a:solidFill>
                  <a:srgbClr val="000000"/>
                </a:solidFill>
                <a:ea typeface="Arial Unicode MS" panose="020B0604020202020204" pitchFamily="34" charset="-128"/>
                <a:cs typeface="Arial Unicode MS" panose="020B0604020202020204" pitchFamily="34" charset="-128"/>
              </a:rPr>
              <a:t>αλλά για ένα άγνωστο πλήθος μαθημάτων</a:t>
            </a:r>
            <a:r>
              <a:rPr lang="en-US" sz="2400" dirty="0">
                <a:solidFill>
                  <a:srgbClr val="000000"/>
                </a:solidFill>
                <a:ea typeface="Arial Unicode MS" panose="020B0604020202020204" pitchFamily="34" charset="-128"/>
                <a:cs typeface="Arial Unicode MS" panose="020B0604020202020204" pitchFamily="34" charset="-128"/>
              </a:rPr>
              <a:t>.</a:t>
            </a:r>
          </a:p>
          <a:p>
            <a:endParaRPr lang="el-GR" dirty="0"/>
          </a:p>
        </p:txBody>
      </p:sp>
      <p:sp>
        <p:nvSpPr>
          <p:cNvPr id="4" name="Θέση περιεχομένου 2" descr="Πρόγραμμα: # include, s t d i o τελεία h. Enter, int main. Enter, άγκιστρο. Enter, int i = 0, κόμμα g, κόμμα sum = 0. Enter, float m o. Enter, int cont = 0. Enter,  do άγκιστρο. Enter, do άγκιστρο. Enter,&#10;print f, \ n, εισαγωγή του βαθμού του % d μαθήματος, ή -1 για τερματισμό, κόμμα i + 1. Enter, scan f, % d, κόμμα &amp; g. Enter, κλείσιμο αγκίστρου, while, παρένθεση, g μικρότερο του -1, σύμβολο διάζευξης,  g μεγαλύτερο του 4, κλείσιμο παρένθεσης. Enter,  if, παρένθεση g, ! = -1, κλείσιμο παρένθεσης, άγκιστρο. Enter, sum, + = g. Enter,  i + +.  Enter, κλείσιμο αγκίστρου. Enter,  κλείσιμο αγκίστρου, while, παρένθεση g, ! = -1, κλείσιμο παρένθεσης. Enter,    m o =, παρένθεση float, κλείσιμο παρένθεσης,  sum / i. Enter,  print f, \ n, αριθμός μαθημάτων, % d, κόμμα i. Enter, print f, \ n, μέση βαθμολογία =, % .2 f, \ n, κόμμα m o. Enter, return 0. Enter, κλείσιμο αγκίστρου."/>
          <p:cNvSpPr>
            <a:spLocks noGrp="1"/>
          </p:cNvSpPr>
          <p:nvPr>
            <p:ph sz="half" idx="2"/>
            <p:custDataLst>
              <p:tags r:id="rId2"/>
            </p:custDataLst>
          </p:nvPr>
        </p:nvSpPr>
        <p:spPr>
          <a:xfrm>
            <a:off x="3059832" y="1484784"/>
            <a:ext cx="5472608" cy="5112568"/>
          </a:xfrm>
        </p:spPr>
        <p:txBody>
          <a:bodyPr>
            <a:normAutofit/>
          </a:bodyPr>
          <a:lstStyle/>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7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=0, g, sum = 0;</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t>
            </a:r>
            <a:r>
              <a:rPr lang="en-US" sz="2000" dirty="0" err="1" smtClean="0">
                <a:solidFill>
                  <a:srgbClr val="000000"/>
                </a:solidFill>
                <a:ea typeface="Arial Unicode MS" panose="020B0604020202020204" pitchFamily="34" charset="-128"/>
                <a:cs typeface="Arial Unicode MS" panose="020B0604020202020204" pitchFamily="34" charset="-128"/>
              </a:rPr>
              <a:t>mo</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cont</a:t>
            </a:r>
            <a:r>
              <a:rPr lang="en-US" sz="2000" dirty="0" smtClean="0">
                <a:solidFill>
                  <a:srgbClr val="000000"/>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do {</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do {</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του βαθμού του </a:t>
            </a:r>
            <a:r>
              <a:rPr lang="en-US" sz="2000" dirty="0" smtClean="0">
                <a:solidFill>
                  <a:srgbClr val="000000"/>
                </a:solidFill>
                <a:ea typeface="Arial Unicode MS" panose="020B0604020202020204" pitchFamily="34" charset="-128"/>
                <a:cs typeface="Arial Unicode MS" panose="020B0604020202020204" pitchFamily="34" charset="-128"/>
              </a:rPr>
              <a:t>%d </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μαθήματος: (ή -1 για τερματισμό): </a:t>
            </a:r>
            <a:r>
              <a:rPr lang="en-US" sz="2000" dirty="0" smtClean="0">
                <a:solidFill>
                  <a:srgbClr val="000000"/>
                </a:solidFill>
                <a:ea typeface="Arial Unicode MS" panose="020B0604020202020204" pitchFamily="34" charset="-128"/>
                <a:cs typeface="Arial Unicode MS" panose="020B0604020202020204" pitchFamily="34" charset="-128"/>
              </a:rPr>
              <a:t>", i+1);</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&amp;g);</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 while (g&lt;-1 || g&gt;4);</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(g != -1) {</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sum += g;</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 while (g != -1);</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mo</a:t>
            </a:r>
            <a:r>
              <a:rPr lang="en-US" sz="2000" dirty="0" smtClean="0">
                <a:solidFill>
                  <a:srgbClr val="000000"/>
                </a:solidFill>
                <a:ea typeface="Arial Unicode MS" panose="020B0604020202020204" pitchFamily="34" charset="-128"/>
                <a:cs typeface="Arial Unicode MS" panose="020B0604020202020204" pitchFamily="34" charset="-128"/>
              </a:rPr>
              <a:t> = (float) sum /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Αριθμός μαθημάτων </a:t>
            </a:r>
            <a:r>
              <a:rPr lang="en-US" sz="2000" dirty="0" smtClean="0">
                <a:solidFill>
                  <a:srgbClr val="000000"/>
                </a:solidFill>
                <a:ea typeface="Arial Unicode MS" panose="020B0604020202020204" pitchFamily="34" charset="-128"/>
                <a:cs typeface="Arial Unicode MS" panose="020B0604020202020204" pitchFamily="34" charset="-128"/>
              </a:rPr>
              <a:t>: %d",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Μέση βαθμολογία </a:t>
            </a:r>
            <a:r>
              <a:rPr lang="en-US" sz="2000" dirty="0" smtClean="0">
                <a:solidFill>
                  <a:srgbClr val="000000"/>
                </a:solidFill>
                <a:ea typeface="Arial Unicode MS" panose="020B0604020202020204" pitchFamily="34" charset="-128"/>
                <a:cs typeface="Arial Unicode MS" panose="020B0604020202020204" pitchFamily="34" charset="-128"/>
              </a:rPr>
              <a:t>=%.2f \n\n", mo);</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7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7"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25</a:t>
            </a:fld>
            <a:endParaRPr lang="el-GR" sz="1400" dirty="0">
              <a:solidFill>
                <a:schemeClr val="tx1"/>
              </a:solidFill>
            </a:endParaRPr>
          </a:p>
        </p:txBody>
      </p:sp>
      <p:pic>
        <p:nvPicPr>
          <p:cNvPr id="6"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3096540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Επιλογή </a:t>
            </a:r>
            <a:r>
              <a:rPr lang="el-GR" b="1" dirty="0" smtClean="0"/>
              <a:t>επαναληπτικής </a:t>
            </a:r>
            <a:r>
              <a:rPr lang="el-GR" b="1" dirty="0"/>
              <a:t>δ</a:t>
            </a:r>
            <a:r>
              <a:rPr lang="el-GR" b="1" dirty="0" smtClean="0"/>
              <a:t>ομής </a:t>
            </a:r>
            <a:br>
              <a:rPr lang="el-GR" b="1" dirty="0" smtClean="0"/>
            </a:br>
            <a:r>
              <a:rPr lang="el-GR" b="1" dirty="0" smtClean="0"/>
              <a:t>(1 από 3)</a:t>
            </a:r>
            <a:endParaRPr lang="el-GR" b="1" dirty="0"/>
          </a:p>
        </p:txBody>
      </p:sp>
      <p:sp>
        <p:nvSpPr>
          <p:cNvPr id="3" name="Θέση περιεχομένου 1"/>
          <p:cNvSpPr>
            <a:spLocks noGrp="1"/>
          </p:cNvSpPr>
          <p:nvPr>
            <p:ph sz="half" idx="1"/>
            <p:custDataLst>
              <p:tags r:id="rId1"/>
            </p:custDataLst>
          </p:nvPr>
        </p:nvSpPr>
        <p:spPr>
          <a:xfrm>
            <a:off x="179512" y="1628800"/>
            <a:ext cx="4392488" cy="4525963"/>
          </a:xfrm>
        </p:spPr>
        <p:txBody>
          <a:bodyPr>
            <a:normAutofit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b="1" kern="0" dirty="0" smtClean="0">
                <a:solidFill>
                  <a:srgbClr val="000000"/>
                </a:solidFill>
              </a:rPr>
              <a:t>While</a:t>
            </a:r>
            <a:r>
              <a:rPr lang="el-GR" sz="2400" kern="0" dirty="0" smtClean="0">
                <a:solidFill>
                  <a:srgbClr val="000000"/>
                </a:solidFill>
              </a:rPr>
              <a:t>: Ο έλεγχος επανάληψης γίνεται στην αρχή. Εάν η συνθήκη επανάληψης είναι ψευδής, τότε η είσοδος στον βρόγχο δεν πραγματοποιείται. Έτσι, εάν υπάρχει το ενδεχόμενο, να μην πρέπει να εκτελεσθούν, ούτε μία φορά οι προτάσεις του βρόγχου, τότε πρέπει να χρησιμοποιηθεί η πρόταση </a:t>
            </a:r>
            <a:r>
              <a:rPr lang="en-US" sz="2400" kern="0" dirty="0" smtClean="0">
                <a:solidFill>
                  <a:srgbClr val="000000"/>
                </a:solidFill>
              </a:rPr>
              <a:t>while.</a:t>
            </a:r>
          </a:p>
          <a:p>
            <a:endParaRPr lang="el-GR" dirty="0"/>
          </a:p>
        </p:txBody>
      </p:sp>
      <p:sp>
        <p:nvSpPr>
          <p:cNvPr id="4" name="Θέση περιεχομένου 2" descr="Τμήμα προγράμαμτος: scan f, % d, κόμμα &amp; x. Enter, while, παρένθεση, x != τιμή ελέγχου, κλείσιμο παρένθεσης. Enter, άγκιστρο. Enter, / asterisc, και τα λοιπά, asterisc /.  Enter, scan f, % d, κόμμα &amp; x. Enter, κλείσιμο αγκίστρου.&#10;"/>
          <p:cNvSpPr>
            <a:spLocks noGrp="1"/>
          </p:cNvSpPr>
          <p:nvPr>
            <p:ph sz="half" idx="2"/>
          </p:nvPr>
        </p:nvSpPr>
        <p:spPr>
          <a:xfrm>
            <a:off x="4788024" y="1600200"/>
            <a:ext cx="4032448" cy="4525963"/>
          </a:xfrm>
        </p:spPr>
        <p:txBody>
          <a:bodyPr>
            <a:normAutofit lnSpcReduction="10000"/>
          </a:bodyPr>
          <a:lstStyle/>
          <a:p>
            <a:pPr marL="0" lvl="0" indent="0" defTabSz="449263" fontAlgn="base" hangingPunct="0">
              <a:lnSpc>
                <a:spcPct val="110000"/>
              </a:lnSpc>
              <a:spcBef>
                <a:spcPct val="0"/>
              </a:spcBef>
              <a:spcAft>
                <a:spcPct val="0"/>
              </a:spcAft>
              <a:buClr>
                <a:srgbClr val="000000"/>
              </a:buClr>
              <a:buSzPct val="100000"/>
              <a:buNone/>
            </a:pPr>
            <a:endParaRPr lang="el-GR"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ct val="0"/>
              </a:spcBef>
              <a:spcAft>
                <a:spcPct val="0"/>
              </a:spcAft>
              <a:buClr>
                <a:srgbClr val="000000"/>
              </a:buClr>
              <a:buSzPct val="100000"/>
              <a:buNone/>
            </a:pPr>
            <a:endParaRPr lang="el-GR"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endParaRPr>
          </a:p>
          <a:p>
            <a:pPr marL="0" lvl="0" indent="0" defTabSz="449263" fontAlgn="base" hangingPunct="0">
              <a:lnSpc>
                <a:spcPct val="110000"/>
              </a:lnSpc>
              <a:spcBef>
                <a:spcPct val="0"/>
              </a:spcBef>
              <a:spcAft>
                <a:spcPct val="0"/>
              </a:spcAft>
              <a:buClr>
                <a:srgbClr val="000000"/>
              </a:buClr>
              <a:buSzPct val="100000"/>
              <a:buNone/>
            </a:pPr>
            <a:r>
              <a:rPr lang="en-IE" dirty="0" err="1"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scanf</a:t>
            </a:r>
            <a:r>
              <a:rPr lang="en-IE"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(“%d”, &amp;x);</a:t>
            </a:r>
          </a:p>
          <a:p>
            <a:pPr marL="0" lvl="0" indent="0" defTabSz="449263" fontAlgn="base" hangingPunct="0">
              <a:lnSpc>
                <a:spcPct val="110000"/>
              </a:lnSpc>
              <a:spcBef>
                <a:spcPct val="0"/>
              </a:spcBef>
              <a:spcAft>
                <a:spcPct val="0"/>
              </a:spcAft>
              <a:buClr>
                <a:srgbClr val="000000"/>
              </a:buClr>
              <a:buSzPct val="100000"/>
              <a:buNone/>
            </a:pPr>
            <a:r>
              <a:rPr lang="en-IE"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while (x != </a:t>
            </a:r>
            <a:r>
              <a:rPr lang="el-GR"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τιμή ελέγχου</a:t>
            </a:r>
            <a:r>
              <a:rPr lang="en-IE"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 {</a:t>
            </a:r>
          </a:p>
          <a:p>
            <a:pPr marL="0" lvl="0" indent="0" defTabSz="449263" fontAlgn="base" hangingPunct="0">
              <a:lnSpc>
                <a:spcPct val="110000"/>
              </a:lnSpc>
              <a:spcBef>
                <a:spcPct val="0"/>
              </a:spcBef>
              <a:spcAft>
                <a:spcPct val="0"/>
              </a:spcAft>
              <a:buClr>
                <a:srgbClr val="000000"/>
              </a:buClr>
              <a:buSzPct val="100000"/>
              <a:buNone/>
            </a:pPr>
            <a:r>
              <a:rPr lang="en-IE"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	..........</a:t>
            </a:r>
          </a:p>
          <a:p>
            <a:pPr marL="0" lvl="0" indent="0" defTabSz="449263" fontAlgn="base" hangingPunct="0">
              <a:lnSpc>
                <a:spcPct val="110000"/>
              </a:lnSpc>
              <a:spcBef>
                <a:spcPct val="0"/>
              </a:spcBef>
              <a:spcAft>
                <a:spcPct val="0"/>
              </a:spcAft>
              <a:buClr>
                <a:srgbClr val="000000"/>
              </a:buClr>
              <a:buSzPct val="100000"/>
              <a:buNone/>
            </a:pPr>
            <a:r>
              <a:rPr lang="en-IE"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	</a:t>
            </a:r>
            <a:r>
              <a:rPr lang="en-IE" dirty="0" err="1">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scanf</a:t>
            </a:r>
            <a:r>
              <a:rPr lang="en-IE"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(“%d”, &amp;x);</a:t>
            </a:r>
          </a:p>
          <a:p>
            <a:pPr marL="0" lvl="0" indent="0" defTabSz="449263" fontAlgn="base" hangingPunct="0">
              <a:lnSpc>
                <a:spcPct val="110000"/>
              </a:lnSpc>
              <a:spcBef>
                <a:spcPct val="0"/>
              </a:spcBef>
              <a:spcAft>
                <a:spcPct val="0"/>
              </a:spcAft>
              <a:buClr>
                <a:srgbClr val="000000"/>
              </a:buClr>
              <a:buSzPct val="100000"/>
              <a:buNone/>
            </a:pPr>
            <a:r>
              <a:rPr lang="en-IE" dirty="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a:t>
            </a:r>
          </a:p>
          <a:p>
            <a:endParaRPr lang="el-GR"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26</a:t>
            </a:fld>
            <a:endParaRPr lang="el-GR" sz="1400" dirty="0">
              <a:solidFill>
                <a:schemeClr val="tx1"/>
              </a:solidFill>
            </a:endParaRPr>
          </a:p>
        </p:txBody>
      </p:sp>
    </p:spTree>
    <p:extLst>
      <p:ext uri="{BB962C8B-B14F-4D97-AF65-F5344CB8AC3E}">
        <p14:creationId xmlns:p14="http://schemas.microsoft.com/office/powerpoint/2010/main" val="4906727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Επιλογή </a:t>
            </a:r>
            <a:r>
              <a:rPr lang="el-GR" b="1" dirty="0"/>
              <a:t>ε</a:t>
            </a:r>
            <a:r>
              <a:rPr lang="el-GR" b="1" dirty="0" smtClean="0"/>
              <a:t>παναληπτικής </a:t>
            </a:r>
            <a:r>
              <a:rPr lang="el-GR" b="1" dirty="0"/>
              <a:t>δ</a:t>
            </a:r>
            <a:r>
              <a:rPr lang="el-GR" b="1" dirty="0" smtClean="0"/>
              <a:t>ομής</a:t>
            </a:r>
            <a:br>
              <a:rPr lang="el-GR" b="1" dirty="0" smtClean="0"/>
            </a:br>
            <a:r>
              <a:rPr lang="el-GR" b="1" dirty="0" smtClean="0"/>
              <a:t>(2 από 3)</a:t>
            </a:r>
            <a:endParaRPr lang="el-GR" b="1" dirty="0"/>
          </a:p>
        </p:txBody>
      </p:sp>
      <p:sp>
        <p:nvSpPr>
          <p:cNvPr id="3" name="Θέση περιεχομένου 1"/>
          <p:cNvSpPr>
            <a:spLocks noGrp="1"/>
          </p:cNvSpPr>
          <p:nvPr>
            <p:ph sz="half" idx="1"/>
            <p:custDataLst>
              <p:tags r:id="rId1"/>
            </p:custDataLst>
          </p:nvPr>
        </p:nvSpPr>
        <p:spPr>
          <a:xfrm>
            <a:off x="457200" y="1600200"/>
            <a:ext cx="3610744" cy="4525963"/>
          </a:xfrm>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b="1" kern="0" dirty="0" smtClean="0">
                <a:solidFill>
                  <a:srgbClr val="000000"/>
                </a:solidFill>
              </a:rPr>
              <a:t>Do-while</a:t>
            </a:r>
            <a:r>
              <a:rPr lang="en-US" sz="2400" kern="0" dirty="0" smtClean="0">
                <a:solidFill>
                  <a:srgbClr val="000000"/>
                </a:solidFill>
              </a:rPr>
              <a:t>: </a:t>
            </a:r>
            <a:r>
              <a:rPr lang="el-GR" sz="2400" kern="0" dirty="0" smtClean="0">
                <a:solidFill>
                  <a:srgbClr val="000000"/>
                </a:solidFill>
              </a:rPr>
              <a:t>Σε αντίθεση με την </a:t>
            </a:r>
            <a:r>
              <a:rPr lang="en-US" sz="2400" kern="0" dirty="0" smtClean="0">
                <a:solidFill>
                  <a:srgbClr val="000000"/>
                </a:solidFill>
              </a:rPr>
              <a:t>while</a:t>
            </a:r>
            <a:r>
              <a:rPr lang="el-GR" sz="2400" kern="0" dirty="0" smtClean="0">
                <a:solidFill>
                  <a:srgbClr val="000000"/>
                </a:solidFill>
              </a:rPr>
              <a:t>, η </a:t>
            </a:r>
            <a:r>
              <a:rPr lang="en-US" sz="2400" kern="0" dirty="0" smtClean="0">
                <a:solidFill>
                  <a:srgbClr val="000000"/>
                </a:solidFill>
              </a:rPr>
              <a:t>do-while</a:t>
            </a:r>
            <a:r>
              <a:rPr lang="el-GR" sz="2400" kern="0" dirty="0" smtClean="0">
                <a:solidFill>
                  <a:srgbClr val="000000"/>
                </a:solidFill>
              </a:rPr>
              <a:t> ελέγχει την συνθήκη επανάληψης, αφού εκτελεστεί μία φορά ο βρόγχος της επανάληψης. Πολύ χρήσιμη δομή, για έλεγχο τιμών εισόδου από το πληκτρολόγιο.</a:t>
            </a:r>
            <a:endParaRPr lang="el-GR" sz="2400" kern="0" dirty="0">
              <a:solidFill>
                <a:srgbClr val="000000"/>
              </a:solidFill>
            </a:endParaRPr>
          </a:p>
        </p:txBody>
      </p:sp>
      <p:sp>
        <p:nvSpPr>
          <p:cNvPr id="4" name="Θέση περιεχομένου 2" descr="Τμήμα προγράμματος: / asterisc, επαλήθευση τιμής, asterisc /. Enter, do άγκιστρο. Enter, print f, εισαγωγή αριθμού, από 0 έως 10. Enter, scan f, % d,  κόμμα &amp; x. Enter,  κλείσιμο αγκίστρου, while, παρένθεση, x μικρότερο του 0, σύμβολο διάζευξης, x μεγαλύτερο του 10, κλείσιμο παρένθεσης.&#10;"/>
          <p:cNvSpPr>
            <a:spLocks noGrp="1"/>
          </p:cNvSpPr>
          <p:nvPr>
            <p:ph sz="half" idx="2"/>
            <p:custDataLst>
              <p:tags r:id="rId2"/>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l-GR" sz="2400" b="1" dirty="0" smtClean="0">
                <a:solidFill>
                  <a:srgbClr val="000000"/>
                </a:solidFill>
                <a:ea typeface="Arial Unicode MS" panose="020B0604020202020204" pitchFamily="34" charset="-128"/>
                <a:cs typeface="Arial Unicode MS" panose="020B0604020202020204" pitchFamily="34" charset="-128"/>
              </a:rPr>
              <a:t>Επαλήθευση τιμής</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do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Εισαγωγή αριθμού </a:t>
            </a:r>
            <a:r>
              <a:rPr lang="el-GR" sz="2400" dirty="0">
                <a:solidFill>
                  <a:srgbClr val="000000"/>
                </a:solidFill>
                <a:ea typeface="Arial Unicode MS" panose="020B0604020202020204" pitchFamily="34" charset="-128"/>
                <a:cs typeface="Arial Unicode MS" panose="020B0604020202020204" pitchFamily="34" charset="-128"/>
              </a:rPr>
              <a:t> </a:t>
            </a:r>
            <a:endParaRPr lang="el-GR" sz="24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l-GR" sz="2400" dirty="0">
                <a:solidFill>
                  <a:srgbClr val="000000"/>
                </a:solidFill>
                <a:ea typeface="Arial Unicode MS" panose="020B0604020202020204" pitchFamily="34" charset="-128"/>
                <a:cs typeface="Arial Unicode MS" panose="020B0604020202020204" pitchFamily="34" charset="-128"/>
              </a:rPr>
              <a:t> </a:t>
            </a:r>
            <a:r>
              <a:rPr lang="el-GR" sz="2400" dirty="0" smtClean="0">
                <a:solidFill>
                  <a:srgbClr val="000000"/>
                </a:solidFill>
                <a:ea typeface="Arial Unicode MS" panose="020B0604020202020204" pitchFamily="34" charset="-128"/>
                <a:cs typeface="Arial Unicode MS" panose="020B0604020202020204" pitchFamily="34" charset="-128"/>
              </a:rPr>
              <a:t>    από 0 έως..10 </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scanf</a:t>
            </a:r>
            <a:r>
              <a:rPr lang="en-US" sz="2400" dirty="0" smtClean="0">
                <a:solidFill>
                  <a:srgbClr val="000000"/>
                </a:solidFill>
                <a:ea typeface="Arial Unicode MS" panose="020B0604020202020204" pitchFamily="34" charset="-128"/>
                <a:cs typeface="Arial Unicode MS" panose="020B0604020202020204" pitchFamily="34" charset="-128"/>
              </a:rPr>
              <a:t>(“%d”, &amp;x);</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 while (x&lt;0 || x&gt;10);</a:t>
            </a:r>
          </a:p>
          <a:p>
            <a:endParaRPr lang="el-GR"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27</a:t>
            </a:fld>
            <a:endParaRPr lang="el-GR" sz="1400" dirty="0">
              <a:solidFill>
                <a:schemeClr val="tx1"/>
              </a:solidFill>
            </a:endParaRPr>
          </a:p>
        </p:txBody>
      </p:sp>
    </p:spTree>
    <p:extLst>
      <p:ext uri="{BB962C8B-B14F-4D97-AF65-F5344CB8AC3E}">
        <p14:creationId xmlns:p14="http://schemas.microsoft.com/office/powerpoint/2010/main" val="31330934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Επιλογή </a:t>
            </a:r>
            <a:r>
              <a:rPr lang="el-GR" b="1" dirty="0" smtClean="0"/>
              <a:t>επαναληπτικής δομής </a:t>
            </a:r>
            <a:br>
              <a:rPr lang="el-GR" b="1" dirty="0" smtClean="0"/>
            </a:br>
            <a:r>
              <a:rPr lang="el-GR" b="1" dirty="0" smtClean="0"/>
              <a:t>(3 από 3)</a:t>
            </a:r>
            <a:endParaRPr lang="el-GR" b="1" dirty="0"/>
          </a:p>
        </p:txBody>
      </p:sp>
      <p:sp>
        <p:nvSpPr>
          <p:cNvPr id="3" name="Θέση περιεχομένου 1"/>
          <p:cNvSpPr>
            <a:spLocks noGrp="1"/>
          </p:cNvSpPr>
          <p:nvPr>
            <p:ph sz="half"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200" kern="0" dirty="0" smtClean="0">
                <a:solidFill>
                  <a:srgbClr val="000000"/>
                </a:solidFill>
              </a:rPr>
              <a:t>Η εντολή </a:t>
            </a:r>
            <a:r>
              <a:rPr lang="en-US" sz="3200" b="1" kern="0" dirty="0" smtClean="0">
                <a:solidFill>
                  <a:srgbClr val="000000"/>
                </a:solidFill>
              </a:rPr>
              <a:t>f</a:t>
            </a:r>
            <a:r>
              <a:rPr lang="en-IE" sz="3200" b="1" kern="0" dirty="0" smtClean="0">
                <a:solidFill>
                  <a:srgbClr val="000000"/>
                </a:solidFill>
              </a:rPr>
              <a:t>or</a:t>
            </a:r>
            <a:r>
              <a:rPr lang="el-GR" sz="3200" kern="0" dirty="0" smtClean="0">
                <a:solidFill>
                  <a:srgbClr val="000000"/>
                </a:solidFill>
              </a:rPr>
              <a:t>, χρησιμοποιείται συνήθως, </a:t>
            </a:r>
            <a:r>
              <a:rPr lang="el-GR" sz="3200" kern="0" dirty="0">
                <a:solidFill>
                  <a:srgbClr val="000000"/>
                </a:solidFill>
              </a:rPr>
              <a:t>για γνωστό αριθμό επαναλήψεων</a:t>
            </a:r>
            <a:r>
              <a:rPr lang="en-IE" sz="3200" kern="0" dirty="0">
                <a:solidFill>
                  <a:srgbClr val="000000"/>
                </a:solidFill>
              </a:rPr>
              <a:t>. </a:t>
            </a:r>
          </a:p>
          <a:p>
            <a:endParaRPr lang="el-GR" dirty="0"/>
          </a:p>
        </p:txBody>
      </p:sp>
      <p:sp>
        <p:nvSpPr>
          <p:cNvPr id="4" name="Θέση περιεχομένου 2" descr="Τμήμα προγράμματος:  for, παρένθεση, i = 1, ερωτηματικό,  i μικρότερο του 100, ερωτηματικό, i + +, κλείσιμο παρένθεσης. Enter, άγκιστρο. Enter, s =, p o w, παρένθεση i, κόμμα 2, κλείσιμο παρένθεσης. Enter, c = p o w, παρένθεση i, κόμμα 3, κλείσιμο παρένθεσης. Enter, q = p o w, παρένθεση i, κόμμα 4, κλείσιμο παρένθεσης. Enter,  print f, % d, % d, % d, % d, κόμμα i, κόμμα s, κόμμα c, κόμμα q. Enter, κλείσιμο αγκίστρου.&#10;"/>
          <p:cNvSpPr>
            <a:spLocks noGrp="1"/>
          </p:cNvSpPr>
          <p:nvPr>
            <p:ph sz="half" idx="2"/>
            <p:custDataLst>
              <p:tags r:id="rId1"/>
            </p:custDataLst>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for (</a:t>
            </a:r>
            <a:r>
              <a:rPr lang="en-US" sz="3200" dirty="0" err="1" smtClean="0">
                <a:solidFill>
                  <a:srgbClr val="000000"/>
                </a:solidFill>
                <a:ea typeface="Arial Unicode MS" panose="020B0604020202020204" pitchFamily="34" charset="-128"/>
                <a:cs typeface="Arial Unicode MS" panose="020B0604020202020204" pitchFamily="34" charset="-128"/>
              </a:rPr>
              <a:t>i</a:t>
            </a:r>
            <a:r>
              <a:rPr lang="en-US" sz="3200" dirty="0" smtClean="0">
                <a:solidFill>
                  <a:srgbClr val="000000"/>
                </a:solidFill>
                <a:ea typeface="Arial Unicode MS" panose="020B0604020202020204" pitchFamily="34" charset="-128"/>
                <a:cs typeface="Arial Unicode MS" panose="020B0604020202020204" pitchFamily="34" charset="-128"/>
              </a:rPr>
              <a:t>=1; </a:t>
            </a:r>
            <a:r>
              <a:rPr lang="en-US" sz="3200" dirty="0" err="1" smtClean="0">
                <a:solidFill>
                  <a:srgbClr val="000000"/>
                </a:solidFill>
                <a:ea typeface="Arial Unicode MS" panose="020B0604020202020204" pitchFamily="34" charset="-128"/>
                <a:cs typeface="Arial Unicode MS" panose="020B0604020202020204" pitchFamily="34" charset="-128"/>
              </a:rPr>
              <a:t>i</a:t>
            </a:r>
            <a:r>
              <a:rPr lang="en-US" sz="3200" dirty="0" smtClean="0">
                <a:solidFill>
                  <a:srgbClr val="000000"/>
                </a:solidFill>
                <a:ea typeface="Arial Unicode MS" panose="020B0604020202020204" pitchFamily="34" charset="-128"/>
                <a:cs typeface="Arial Unicode MS" panose="020B0604020202020204" pitchFamily="34" charset="-128"/>
              </a:rPr>
              <a:t>&lt;100; </a:t>
            </a:r>
            <a:r>
              <a:rPr lang="en-US" sz="3200" dirty="0" err="1" smtClean="0">
                <a:solidFill>
                  <a:srgbClr val="000000"/>
                </a:solidFill>
                <a:ea typeface="Arial Unicode MS" panose="020B0604020202020204" pitchFamily="34" charset="-128"/>
                <a:cs typeface="Arial Unicode MS" panose="020B0604020202020204" pitchFamily="34" charset="-128"/>
              </a:rPr>
              <a:t>i</a:t>
            </a:r>
            <a:r>
              <a:rPr lang="en-US"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s = </a:t>
            </a:r>
            <a:r>
              <a:rPr lang="en-US" sz="3200" dirty="0" err="1" smtClean="0">
                <a:solidFill>
                  <a:srgbClr val="000000"/>
                </a:solidFill>
                <a:ea typeface="Arial Unicode MS" panose="020B0604020202020204" pitchFamily="34" charset="-128"/>
                <a:cs typeface="Arial Unicode MS" panose="020B0604020202020204" pitchFamily="34" charset="-128"/>
              </a:rPr>
              <a:t>pow</a:t>
            </a: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i</a:t>
            </a:r>
            <a:r>
              <a:rPr lang="en-US" sz="3200" dirty="0" smtClean="0">
                <a:solidFill>
                  <a:srgbClr val="000000"/>
                </a:solidFill>
                <a:ea typeface="Arial Unicode MS" panose="020B0604020202020204" pitchFamily="34" charset="-128"/>
                <a:cs typeface="Arial Unicode MS" panose="020B0604020202020204" pitchFamily="34" charset="-128"/>
              </a:rPr>
              <a:t>, 2);</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c = </a:t>
            </a:r>
            <a:r>
              <a:rPr lang="en-US" sz="3200" dirty="0" err="1" smtClean="0">
                <a:solidFill>
                  <a:srgbClr val="000000"/>
                </a:solidFill>
                <a:ea typeface="Arial Unicode MS" panose="020B0604020202020204" pitchFamily="34" charset="-128"/>
                <a:cs typeface="Arial Unicode MS" panose="020B0604020202020204" pitchFamily="34" charset="-128"/>
              </a:rPr>
              <a:t>pow</a:t>
            </a: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i</a:t>
            </a:r>
            <a:r>
              <a:rPr lang="en-US" sz="3200" dirty="0" smtClean="0">
                <a:solidFill>
                  <a:srgbClr val="000000"/>
                </a:solidFill>
                <a:ea typeface="Arial Unicode MS" panose="020B0604020202020204" pitchFamily="34" charset="-128"/>
                <a:cs typeface="Arial Unicode MS" panose="020B0604020202020204" pitchFamily="34" charset="-128"/>
              </a:rPr>
              <a:t>, 3);</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q = </a:t>
            </a:r>
            <a:r>
              <a:rPr lang="en-US" sz="3200" dirty="0" err="1" smtClean="0">
                <a:solidFill>
                  <a:srgbClr val="000000"/>
                </a:solidFill>
                <a:ea typeface="Arial Unicode MS" panose="020B0604020202020204" pitchFamily="34" charset="-128"/>
                <a:cs typeface="Arial Unicode MS" panose="020B0604020202020204" pitchFamily="34" charset="-128"/>
              </a:rPr>
              <a:t>pow</a:t>
            </a: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i</a:t>
            </a:r>
            <a:r>
              <a:rPr lang="en-US" sz="3200" dirty="0" smtClean="0">
                <a:solidFill>
                  <a:srgbClr val="000000"/>
                </a:solidFill>
                <a:ea typeface="Arial Unicode MS" panose="020B0604020202020204" pitchFamily="34" charset="-128"/>
                <a:cs typeface="Arial Unicode MS" panose="020B0604020202020204" pitchFamily="34" charset="-128"/>
              </a:rPr>
              <a:t>, 4);</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      </a:t>
            </a:r>
            <a:r>
              <a:rPr lang="en-US" sz="3200" dirty="0" err="1" smtClean="0">
                <a:solidFill>
                  <a:srgbClr val="000000"/>
                </a:solidFill>
                <a:ea typeface="Arial Unicode MS" panose="020B0604020202020204" pitchFamily="34" charset="-128"/>
                <a:cs typeface="Arial Unicode MS" panose="020B0604020202020204" pitchFamily="34" charset="-128"/>
              </a:rPr>
              <a:t>printf</a:t>
            </a:r>
            <a:r>
              <a:rPr lang="en-US" sz="3200" dirty="0" smtClean="0">
                <a:solidFill>
                  <a:srgbClr val="000000"/>
                </a:solidFill>
                <a:ea typeface="Arial Unicode MS" panose="020B0604020202020204" pitchFamily="34" charset="-128"/>
                <a:cs typeface="Arial Unicode MS" panose="020B0604020202020204" pitchFamily="34" charset="-128"/>
              </a:rPr>
              <a:t>(“%d %d %d </a:t>
            </a:r>
            <a:r>
              <a:rPr lang="el-GR" sz="32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l-GR" sz="3200" dirty="0" smtClean="0">
                <a:solidFill>
                  <a:srgbClr val="000000"/>
                </a:solidFill>
                <a:ea typeface="Arial Unicode MS" panose="020B0604020202020204" pitchFamily="34" charset="-128"/>
                <a:cs typeface="Arial Unicode MS" panose="020B0604020202020204" pitchFamily="34" charset="-128"/>
              </a:rPr>
              <a:t>	 </a:t>
            </a:r>
            <a:r>
              <a:rPr lang="en-US" sz="3200" dirty="0" smtClean="0">
                <a:solidFill>
                  <a:srgbClr val="000000"/>
                </a:solidFill>
                <a:ea typeface="Arial Unicode MS" panose="020B0604020202020204" pitchFamily="34" charset="-128"/>
                <a:cs typeface="Arial Unicode MS" panose="020B0604020202020204" pitchFamily="34" charset="-128"/>
              </a:rPr>
              <a:t>%d”, </a:t>
            </a:r>
            <a:r>
              <a:rPr lang="en-US" sz="3200" dirty="0" err="1" smtClean="0">
                <a:solidFill>
                  <a:srgbClr val="000000"/>
                </a:solidFill>
                <a:ea typeface="Arial Unicode MS" panose="020B0604020202020204" pitchFamily="34" charset="-128"/>
                <a:cs typeface="Arial Unicode MS" panose="020B0604020202020204" pitchFamily="34" charset="-128"/>
              </a:rPr>
              <a:t>i</a:t>
            </a:r>
            <a:r>
              <a:rPr lang="en-US" sz="3200" dirty="0" smtClean="0">
                <a:solidFill>
                  <a:srgbClr val="000000"/>
                </a:solidFill>
                <a:ea typeface="Arial Unicode MS" panose="020B0604020202020204" pitchFamily="34" charset="-128"/>
                <a:cs typeface="Arial Unicode MS" panose="020B0604020202020204" pitchFamily="34" charset="-128"/>
              </a:rPr>
              <a:t>, s, c, q);</a:t>
            </a:r>
          </a:p>
          <a:p>
            <a:pPr marL="0" lvl="0" indent="0" defTabSz="449263" fontAlgn="base" hangingPunct="0">
              <a:lnSpc>
                <a:spcPct val="93000"/>
              </a:lnSpc>
              <a:spcBef>
                <a:spcPct val="0"/>
              </a:spcBef>
              <a:spcAft>
                <a:spcPct val="0"/>
              </a:spcAft>
              <a:buClr>
                <a:srgbClr val="000000"/>
              </a:buClr>
              <a:buSzPct val="100000"/>
              <a:buNone/>
            </a:pPr>
            <a:r>
              <a:rPr lang="en-US" sz="3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28</a:t>
            </a:fld>
            <a:endParaRPr lang="el-GR" sz="1400" dirty="0">
              <a:solidFill>
                <a:schemeClr val="tx1"/>
              </a:solidFill>
            </a:endParaRPr>
          </a:p>
        </p:txBody>
      </p:sp>
    </p:spTree>
    <p:extLst>
      <p:ext uri="{BB962C8B-B14F-4D97-AF65-F5344CB8AC3E}">
        <p14:creationId xmlns:p14="http://schemas.microsoft.com/office/powerpoint/2010/main" val="14109104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Άσκηση</a:t>
            </a:r>
            <a:r>
              <a:rPr lang="en-US" b="1" dirty="0"/>
              <a:t> 1</a:t>
            </a:r>
            <a:r>
              <a:rPr lang="en-IE" b="1" dirty="0"/>
              <a:t>: </a:t>
            </a:r>
            <a:r>
              <a:rPr lang="el-GR" b="1" dirty="0"/>
              <a:t>Τόκος </a:t>
            </a:r>
            <a:r>
              <a:rPr lang="el-GR" b="1" dirty="0" smtClean="0"/>
              <a:t>καταθέσεων</a:t>
            </a:r>
            <a:endParaRPr lang="el-GR" b="1" dirty="0"/>
          </a:p>
        </p:txBody>
      </p:sp>
      <p:sp>
        <p:nvSpPr>
          <p:cNvPr id="3" name="Θέση περιεχομένου 1"/>
          <p:cNvSpPr>
            <a:spLocks noGrp="1"/>
          </p:cNvSpPr>
          <p:nvPr>
            <p:ph idx="1"/>
          </p:nvPr>
        </p:nvSpPr>
        <p:spPr>
          <a:xfrm>
            <a:off x="457200" y="1340768"/>
            <a:ext cx="8229600" cy="5184576"/>
          </a:xfrm>
        </p:spPr>
        <p:txBody>
          <a:bodyPr>
            <a:normAutofit fontScale="47500" lnSpcReduction="20000"/>
          </a:bodyPr>
          <a:lstStyle/>
          <a:p>
            <a:pPr marL="517525" lvl="0" indent="-517525" defTabSz="1008063" eaLnBrk="0" fontAlgn="base" hangingPunct="0">
              <a:spcBef>
                <a:spcPts val="0"/>
              </a:spcBef>
              <a:spcAft>
                <a:spcPct val="0"/>
              </a:spcAft>
              <a:buClr>
                <a:srgbClr val="660000"/>
              </a:buClr>
              <a:buSzPct val="70000"/>
              <a:buFont typeface="Wingdings" panose="05000000000000000000" pitchFamily="2" charset="2"/>
              <a:buChar char="o"/>
            </a:pPr>
            <a:r>
              <a:rPr lang="el-GR" sz="5900" kern="0" dirty="0">
                <a:solidFill>
                  <a:srgbClr val="000000"/>
                </a:solidFill>
              </a:rPr>
              <a:t>Ας </a:t>
            </a:r>
            <a:r>
              <a:rPr lang="el-GR" sz="5900" kern="0" dirty="0" smtClean="0">
                <a:solidFill>
                  <a:srgbClr val="000000"/>
                </a:solidFill>
              </a:rPr>
              <a:t>υποθέσουμε, </a:t>
            </a:r>
            <a:r>
              <a:rPr lang="el-GR" sz="5900" kern="0" dirty="0">
                <a:solidFill>
                  <a:srgbClr val="000000"/>
                </a:solidFill>
              </a:rPr>
              <a:t>ότι ανοίγουμε ένα λογαριασμό σε τράπεζα με συγκεκριμένο </a:t>
            </a:r>
            <a:r>
              <a:rPr lang="el-GR" sz="5900" kern="0" dirty="0" smtClean="0">
                <a:solidFill>
                  <a:srgbClr val="000000"/>
                </a:solidFill>
              </a:rPr>
              <a:t>κεφάλαιο, </a:t>
            </a:r>
            <a:r>
              <a:rPr lang="el-GR" sz="5900" kern="0" dirty="0">
                <a:solidFill>
                  <a:srgbClr val="000000"/>
                </a:solidFill>
              </a:rPr>
              <a:t>και επιτόκιο </a:t>
            </a:r>
            <a:r>
              <a:rPr lang="en-IE" sz="5900" kern="0" dirty="0">
                <a:solidFill>
                  <a:srgbClr val="000000"/>
                </a:solidFill>
              </a:rPr>
              <a:t>1.5% </a:t>
            </a:r>
            <a:r>
              <a:rPr lang="el-GR" sz="5900" kern="0" dirty="0">
                <a:solidFill>
                  <a:srgbClr val="000000"/>
                </a:solidFill>
              </a:rPr>
              <a:t>για κάθε τετράμηνο</a:t>
            </a:r>
            <a:r>
              <a:rPr lang="en-IE" sz="5900" kern="0" dirty="0">
                <a:solidFill>
                  <a:srgbClr val="000000"/>
                </a:solidFill>
              </a:rPr>
              <a:t>. </a:t>
            </a:r>
            <a:r>
              <a:rPr lang="el-GR" sz="5900" kern="0" dirty="0">
                <a:solidFill>
                  <a:srgbClr val="000000"/>
                </a:solidFill>
              </a:rPr>
              <a:t>Επίσης, ας </a:t>
            </a:r>
            <a:r>
              <a:rPr lang="el-GR" sz="5900" kern="0" dirty="0" smtClean="0">
                <a:solidFill>
                  <a:srgbClr val="000000"/>
                </a:solidFill>
              </a:rPr>
              <a:t>υποθέσουμε, </a:t>
            </a:r>
            <a:r>
              <a:rPr lang="el-GR" sz="5900" kern="0" dirty="0">
                <a:solidFill>
                  <a:srgbClr val="000000"/>
                </a:solidFill>
              </a:rPr>
              <a:t>ότι δεν κάνουμε νέες καταθέσεις ούτε και </a:t>
            </a:r>
            <a:r>
              <a:rPr lang="el-GR" sz="5900" kern="0" dirty="0" smtClean="0">
                <a:solidFill>
                  <a:srgbClr val="000000"/>
                </a:solidFill>
              </a:rPr>
              <a:t>αναλήψεις, </a:t>
            </a:r>
            <a:r>
              <a:rPr lang="el-GR" sz="5900" kern="0" dirty="0">
                <a:solidFill>
                  <a:srgbClr val="000000"/>
                </a:solidFill>
              </a:rPr>
              <a:t>αλλά θέλουμε να παρακολουθούμε την πορεία του κεφαλαίου </a:t>
            </a:r>
            <a:r>
              <a:rPr lang="el-GR" sz="5900" kern="0" dirty="0" smtClean="0">
                <a:solidFill>
                  <a:srgbClr val="000000"/>
                </a:solidFill>
              </a:rPr>
              <a:t>μας, </a:t>
            </a:r>
            <a:r>
              <a:rPr lang="el-GR" sz="5900" kern="0" dirty="0">
                <a:solidFill>
                  <a:srgbClr val="000000"/>
                </a:solidFill>
              </a:rPr>
              <a:t>ανά τετράμηνο για κάποιο χρονικό διάστημα.</a:t>
            </a:r>
            <a:r>
              <a:rPr lang="en-IE" sz="5900" kern="0" dirty="0">
                <a:solidFill>
                  <a:srgbClr val="000000"/>
                </a:solidFill>
              </a:rPr>
              <a:t> </a:t>
            </a:r>
            <a:endParaRPr lang="el-GR" sz="5900" kern="0" dirty="0">
              <a:solidFill>
                <a:srgbClr val="000000"/>
              </a:solidFill>
            </a:endParaRPr>
          </a:p>
          <a:p>
            <a:pPr marL="517525" lvl="0" indent="-517525" defTabSz="1008063" eaLnBrk="0" fontAlgn="base" hangingPunct="0">
              <a:lnSpc>
                <a:spcPct val="93000"/>
              </a:lnSpc>
              <a:spcBef>
                <a:spcPts val="0"/>
              </a:spcBef>
              <a:spcAft>
                <a:spcPct val="0"/>
              </a:spcAft>
              <a:buClr>
                <a:srgbClr val="660000"/>
              </a:buClr>
              <a:buSzPct val="70000"/>
              <a:buFont typeface="Wingdings" panose="05000000000000000000" pitchFamily="2" charset="2"/>
              <a:buChar char="o"/>
            </a:pPr>
            <a:r>
              <a:rPr lang="el-GR" sz="5100" b="1" kern="0" dirty="0">
                <a:solidFill>
                  <a:srgbClr val="000000"/>
                </a:solidFill>
              </a:rPr>
              <a:t>Αλγόριθμος</a:t>
            </a:r>
            <a:r>
              <a:rPr lang="el-GR" sz="5100" kern="0" dirty="0">
                <a:solidFill>
                  <a:srgbClr val="000000"/>
                </a:solidFill>
              </a:rPr>
              <a:t>:</a:t>
            </a:r>
          </a:p>
          <a:p>
            <a:pPr marL="1001713" lvl="1" indent="-482600" defTabSz="1008063" eaLnBrk="0" fontAlgn="base" hangingPunct="0">
              <a:lnSpc>
                <a:spcPct val="93000"/>
              </a:lnSpc>
              <a:spcBef>
                <a:spcPts val="0"/>
              </a:spcBef>
              <a:spcAft>
                <a:spcPct val="0"/>
              </a:spcAft>
              <a:buClr>
                <a:schemeClr val="accent3">
                  <a:lumMod val="50000"/>
                </a:schemeClr>
              </a:buClr>
              <a:buSzPct val="75000"/>
              <a:buFont typeface="Wingdings" panose="05000000000000000000" pitchFamily="2" charset="2"/>
              <a:buChar char="n"/>
            </a:pPr>
            <a:r>
              <a:rPr lang="el-GR" sz="5100" kern="0" dirty="0">
                <a:solidFill>
                  <a:srgbClr val="000000"/>
                </a:solidFill>
              </a:rPr>
              <a:t>Είσοδος αρχικού κεφαλαίου και προσδοκώμενα έτη </a:t>
            </a:r>
            <a:r>
              <a:rPr lang="el-GR" sz="5100" kern="0" dirty="0" smtClean="0">
                <a:solidFill>
                  <a:srgbClr val="000000"/>
                </a:solidFill>
              </a:rPr>
              <a:t>κατάθεσης.</a:t>
            </a:r>
            <a:endParaRPr lang="en-IE" sz="5100" kern="0" dirty="0">
              <a:solidFill>
                <a:srgbClr val="000000"/>
              </a:solidFill>
            </a:endParaRPr>
          </a:p>
          <a:p>
            <a:pPr marL="1001713" lvl="1" indent="-482600" defTabSz="1008063" eaLnBrk="0" fontAlgn="base" hangingPunct="0">
              <a:lnSpc>
                <a:spcPct val="93000"/>
              </a:lnSpc>
              <a:spcBef>
                <a:spcPts val="0"/>
              </a:spcBef>
              <a:spcAft>
                <a:spcPct val="0"/>
              </a:spcAft>
              <a:buClr>
                <a:schemeClr val="accent3">
                  <a:lumMod val="50000"/>
                </a:schemeClr>
              </a:buClr>
              <a:buSzPct val="75000"/>
              <a:buFont typeface="Wingdings" panose="05000000000000000000" pitchFamily="2" charset="2"/>
              <a:buChar char="n"/>
            </a:pPr>
            <a:r>
              <a:rPr lang="el-GR" sz="5100" kern="0" dirty="0">
                <a:solidFill>
                  <a:srgbClr val="000000"/>
                </a:solidFill>
              </a:rPr>
              <a:t>Εκτύπωση </a:t>
            </a:r>
            <a:r>
              <a:rPr lang="el-GR" sz="5100" kern="0" dirty="0" smtClean="0">
                <a:solidFill>
                  <a:srgbClr val="000000"/>
                </a:solidFill>
              </a:rPr>
              <a:t>επικεφαλίδων.</a:t>
            </a:r>
            <a:endParaRPr lang="en-IE" sz="5100" kern="0" dirty="0">
              <a:solidFill>
                <a:srgbClr val="000000"/>
              </a:solidFill>
            </a:endParaRPr>
          </a:p>
          <a:p>
            <a:pPr marL="1001713" lvl="1" indent="-482600" defTabSz="1008063" eaLnBrk="0" fontAlgn="base" hangingPunct="0">
              <a:lnSpc>
                <a:spcPct val="93000"/>
              </a:lnSpc>
              <a:spcBef>
                <a:spcPts val="0"/>
              </a:spcBef>
              <a:spcAft>
                <a:spcPct val="0"/>
              </a:spcAft>
              <a:buClr>
                <a:schemeClr val="accent3">
                  <a:lumMod val="50000"/>
                </a:schemeClr>
              </a:buClr>
              <a:buSzPct val="75000"/>
              <a:buFont typeface="Wingdings" panose="05000000000000000000" pitchFamily="2" charset="2"/>
              <a:buChar char="n"/>
            </a:pPr>
            <a:r>
              <a:rPr lang="el-GR" sz="5100" kern="0" dirty="0">
                <a:solidFill>
                  <a:srgbClr val="000000"/>
                </a:solidFill>
              </a:rPr>
              <a:t>Υπολογισμός πλήθους τετραμήνων σε σχέση με τα έτη </a:t>
            </a:r>
            <a:r>
              <a:rPr lang="el-GR" sz="5100" kern="0" dirty="0" smtClean="0">
                <a:solidFill>
                  <a:srgbClr val="000000"/>
                </a:solidFill>
              </a:rPr>
              <a:t>κατάθεσης.</a:t>
            </a:r>
            <a:endParaRPr lang="en-IE" sz="5100" kern="0" dirty="0">
              <a:solidFill>
                <a:srgbClr val="000000"/>
              </a:solidFill>
            </a:endParaRPr>
          </a:p>
          <a:p>
            <a:pPr marL="1001713" lvl="1" indent="-482600" defTabSz="1008063" eaLnBrk="0" fontAlgn="base" hangingPunct="0">
              <a:lnSpc>
                <a:spcPct val="93000"/>
              </a:lnSpc>
              <a:spcBef>
                <a:spcPts val="0"/>
              </a:spcBef>
              <a:spcAft>
                <a:spcPct val="0"/>
              </a:spcAft>
              <a:buClr>
                <a:schemeClr val="accent3">
                  <a:lumMod val="50000"/>
                </a:schemeClr>
              </a:buClr>
              <a:buSzPct val="75000"/>
              <a:buFont typeface="Wingdings" panose="05000000000000000000" pitchFamily="2" charset="2"/>
              <a:buChar char="n"/>
            </a:pPr>
            <a:r>
              <a:rPr lang="el-GR" sz="5100" kern="0" dirty="0">
                <a:solidFill>
                  <a:srgbClr val="000000"/>
                </a:solidFill>
              </a:rPr>
              <a:t>Για κάθε τετράμηνο:</a:t>
            </a:r>
            <a:endParaRPr lang="en-IE" sz="5100" kern="0" dirty="0">
              <a:solidFill>
                <a:srgbClr val="000000"/>
              </a:solidFill>
            </a:endParaRPr>
          </a:p>
          <a:p>
            <a:pPr marL="1519238" lvl="2" indent="-515938" defTabSz="1008063" eaLnBrk="0" fontAlgn="base" hangingPunct="0">
              <a:spcBef>
                <a:spcPts val="0"/>
              </a:spcBef>
              <a:spcAft>
                <a:spcPct val="0"/>
              </a:spcAft>
              <a:buClr>
                <a:srgbClr val="660000"/>
              </a:buClr>
              <a:buSzPct val="65000"/>
              <a:buFont typeface="Wingdings" panose="05000000000000000000" pitchFamily="2" charset="2"/>
              <a:buChar char="o"/>
            </a:pPr>
            <a:r>
              <a:rPr lang="el-GR" sz="4200" kern="0" dirty="0">
                <a:solidFill>
                  <a:srgbClr val="000000"/>
                </a:solidFill>
              </a:rPr>
              <a:t>Υπολογισμός </a:t>
            </a:r>
            <a:r>
              <a:rPr lang="el-GR" sz="4200" kern="0" dirty="0" smtClean="0">
                <a:solidFill>
                  <a:srgbClr val="000000"/>
                </a:solidFill>
              </a:rPr>
              <a:t>τόκου.</a:t>
            </a:r>
            <a:endParaRPr lang="en-IE" sz="4200" kern="0" dirty="0">
              <a:solidFill>
                <a:srgbClr val="000000"/>
              </a:solidFill>
            </a:endParaRPr>
          </a:p>
          <a:p>
            <a:pPr marL="1519238" lvl="2" indent="-515938" defTabSz="1008063" eaLnBrk="0" fontAlgn="base" hangingPunct="0">
              <a:spcBef>
                <a:spcPts val="0"/>
              </a:spcBef>
              <a:spcAft>
                <a:spcPct val="0"/>
              </a:spcAft>
              <a:buClr>
                <a:srgbClr val="660000"/>
              </a:buClr>
              <a:buSzPct val="65000"/>
              <a:buFont typeface="Wingdings" panose="05000000000000000000" pitchFamily="2" charset="2"/>
              <a:buChar char="o"/>
            </a:pPr>
            <a:r>
              <a:rPr lang="el-GR" sz="4200" kern="0" dirty="0">
                <a:solidFill>
                  <a:srgbClr val="000000"/>
                </a:solidFill>
              </a:rPr>
              <a:t>Υπολογισμός νέου </a:t>
            </a:r>
            <a:r>
              <a:rPr lang="el-GR" sz="4200" kern="0" dirty="0" smtClean="0">
                <a:solidFill>
                  <a:srgbClr val="000000"/>
                </a:solidFill>
              </a:rPr>
              <a:t>κεφαλαίου.</a:t>
            </a:r>
            <a:endParaRPr lang="en-IE" sz="4200" kern="0" dirty="0">
              <a:solidFill>
                <a:srgbClr val="000000"/>
              </a:solidFill>
            </a:endParaRPr>
          </a:p>
          <a:p>
            <a:pPr marL="1519238" lvl="2" indent="-515938" defTabSz="1008063" eaLnBrk="0" fontAlgn="base" hangingPunct="0">
              <a:spcBef>
                <a:spcPts val="0"/>
              </a:spcBef>
              <a:spcAft>
                <a:spcPct val="0"/>
              </a:spcAft>
              <a:buClr>
                <a:srgbClr val="660000"/>
              </a:buClr>
              <a:buSzPct val="65000"/>
              <a:buFont typeface="Wingdings" panose="05000000000000000000" pitchFamily="2" charset="2"/>
              <a:buChar char="o"/>
            </a:pPr>
            <a:r>
              <a:rPr lang="el-GR" sz="4200" kern="0" dirty="0">
                <a:solidFill>
                  <a:srgbClr val="000000"/>
                </a:solidFill>
              </a:rPr>
              <a:t>Εκτύπωση τόκου και νέου κεφαλαίου.</a:t>
            </a:r>
            <a:endParaRPr lang="en-IE" sz="4200"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29</a:t>
            </a:fld>
            <a:endParaRPr lang="el-GR" sz="1400" dirty="0">
              <a:solidFill>
                <a:schemeClr val="tx1"/>
              </a:solidFill>
            </a:endParaRPr>
          </a:p>
        </p:txBody>
      </p:sp>
    </p:spTree>
    <p:extLst>
      <p:ext uri="{BB962C8B-B14F-4D97-AF65-F5344CB8AC3E}">
        <p14:creationId xmlns:p14="http://schemas.microsoft.com/office/powerpoint/2010/main" val="20830271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Χρηματοδότηση </a:t>
            </a:r>
            <a:endParaRPr lang="el-GR" b="1" dirty="0"/>
          </a:p>
        </p:txBody>
      </p:sp>
      <p:sp>
        <p:nvSpPr>
          <p:cNvPr id="3" name="Θέση περιεχομένου 1"/>
          <p:cNvSpPr>
            <a:spLocks noGrp="1"/>
          </p:cNvSpPr>
          <p:nvPr>
            <p:ph idx="1"/>
          </p:nvPr>
        </p:nvSpPr>
        <p:spPr/>
        <p:txBody>
          <a:bodyPr>
            <a:normAutofit/>
          </a:bodyPr>
          <a:lstStyle/>
          <a:p>
            <a:r>
              <a:rPr lang="el-GR" sz="2400" dirty="0" smtClean="0"/>
              <a:t>Το παρόν εκπαιδευτικό υλικό έχει αναπτυχθεί στα πλαίσια του εκπαιδευτικού έργου του διδάσκοντα</a:t>
            </a:r>
            <a:r>
              <a:rPr lang="en-US" sz="2400" dirty="0"/>
              <a:t>.</a:t>
            </a:r>
            <a:r>
              <a:rPr lang="el-GR" sz="2400" dirty="0" smtClean="0"/>
              <a:t> </a:t>
            </a:r>
          </a:p>
          <a:p>
            <a:r>
              <a:rPr lang="el-GR" sz="24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r>
              <a:rPr lang="en-US" sz="2400" dirty="0"/>
              <a:t>.</a:t>
            </a:r>
            <a:r>
              <a:rPr lang="en-US" sz="2400" dirty="0" smtClean="0"/>
              <a:t> </a:t>
            </a:r>
            <a:endParaRPr lang="el-GR" sz="2400" dirty="0"/>
          </a:p>
        </p:txBody>
      </p:sp>
      <p:pic>
        <p:nvPicPr>
          <p:cNvPr id="4" name="Εικόνα 1" descr=" Λογότυπο Επιχειρησιακού Προγράμματος Εκπαίδευση και Δια βίου Μάθηση.   " title="Λογότυπο Χρηματοδότησης. ">
            <a:hlinkClick r:id="rId3" tooltip="Μετάβαση σε www.edulll.gr"/>
          </p:cNvPr>
          <p:cNvPicPr>
            <a:picLocks noChangeAspect="1" noChangeArrowheads="1"/>
          </p:cNvPicPr>
          <p:nvPr/>
        </p:nvPicPr>
        <p:blipFill>
          <a:blip r:embed="rId4">
            <a:extLst>
              <a:ext uri="{BEBA8EAE-BF5A-486C-A8C5-ECC9F3942E4B}">
                <a14:imgProps xmlns:a14="http://schemas.microsoft.com/office/drawing/2010/main">
                  <a14:imgLayer r:embed="rId5">
                    <a14:imgEffect>
                      <a14:sharpenSoften amount="20000"/>
                    </a14:imgEffect>
                  </a14:imgLayer>
                </a14:imgProps>
              </a:ext>
              <a:ext uri="{28A0092B-C50C-407E-A947-70E740481C1C}">
                <a14:useLocalDpi xmlns:a14="http://schemas.microsoft.com/office/drawing/2010/main" val="0"/>
              </a:ext>
            </a:extLst>
          </a:blip>
          <a:srcRect/>
          <a:stretch>
            <a:fillRect/>
          </a:stretch>
        </p:blipFill>
        <p:spPr bwMode="auto">
          <a:xfrm>
            <a:off x="683568" y="4221088"/>
            <a:ext cx="7848872" cy="20162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Θέση αριθμού διαφάνειας 1" descr="."/>
          <p:cNvSpPr>
            <a:spLocks noGrp="1"/>
          </p:cNvSpPr>
          <p:nvPr>
            <p:ph type="sldNum" sz="quarter" idx="12"/>
          </p:nvPr>
        </p:nvSpPr>
        <p:spPr>
          <a:xfrm>
            <a:off x="6553200" y="6356350"/>
            <a:ext cx="2123256" cy="365125"/>
          </a:xfrm>
        </p:spPr>
        <p:txBody>
          <a:bodyPr/>
          <a:lstStyle/>
          <a:p>
            <a:fld id="{05CD8379-8D09-42C5-AE1F-DB6F792C5FCB}" type="slidenum">
              <a:rPr lang="el-GR" sz="1400" smtClean="0">
                <a:solidFill>
                  <a:schemeClr val="tx1"/>
                </a:solidFill>
              </a:rPr>
              <a:pPr/>
              <a:t>3</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428533573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8640"/>
            <a:ext cx="8229600" cy="1143000"/>
          </a:xfrm>
        </p:spPr>
        <p:txBody>
          <a:bodyPr/>
          <a:lstStyle/>
          <a:p>
            <a:r>
              <a:rPr lang="el-GR" b="1" dirty="0"/>
              <a:t>Τόκος </a:t>
            </a:r>
            <a:r>
              <a:rPr lang="el-GR" b="1" dirty="0" smtClean="0"/>
              <a:t>καταθέσεων</a:t>
            </a:r>
            <a:endParaRPr lang="el-GR" b="1" dirty="0"/>
          </a:p>
        </p:txBody>
      </p:sp>
      <p:sp>
        <p:nvSpPr>
          <p:cNvPr id="3" name="Θέση περιεχομένου 1" descr="Πρόγραμμα: # include, s t d i o τελεία h. Enter, # define, επιτόκιο, 0 κόμμα 0 15. Enter, int main. Enter, άγκιστρο. Enter, float κεφάλαιο, κόμμα τόκος. Enter, int χρόνια, κόμμα τετράμηνα, κόμμα τελ underscore τετράμηνο. Enter, print f, \ n, εισαγωγή αρχικού κεφαλαίου. Enter, scan f, % f, κόμμα &amp; κεφάλαιο. Enter, print f, \ n, εισαγωγή ετών κατάθεσης. Enter, scan f, % d, κόμμα &amp; χρόνια. Enter, / asterisc, επικεφαλίδες, asterisc /. Enter, print f, \ n, τετράμηνο, \ t, τόκος, \ t, κεφάλαιο, \ n. Enter,  τελ underscore τετράμηνο =, 3 * χρόνια. Enter, for, παρένθεση, τετράμηνα = 1, ερωτηματικό,  τετράμηνα μικρότερο ή ίσο του τελ underscore τετράμηνο, ερωτηματικό,  τετράμηνα + +, κλείσιμο παρένθεσης, άγκιστρο. Enter, τόκος =, κεφάλαιο *  επιτόκιο. Enter, κεφάλαιο, + = τόκος. Enter, print f, \ n, % 2 d, \ t, % 6 .2 f, \ t, \ t, % 8 .2 f, κόμμα τετράμηνα, κόμμα τόκος, κόμμα κεφάλαιο. Enter, κλείσιμο αγκίστρου. Enter, print f, \ n, \ n. Enter, return 0. Enter, κλείσιμο αγκίστρου.&#10;"/>
          <p:cNvSpPr>
            <a:spLocks noGrp="1"/>
          </p:cNvSpPr>
          <p:nvPr>
            <p:ph idx="1"/>
            <p:custDataLst>
              <p:tags r:id="rId1"/>
            </p:custDataLst>
          </p:nvPr>
        </p:nvSpPr>
        <p:spPr>
          <a:xfrm>
            <a:off x="467544" y="1340768"/>
            <a:ext cx="8229600" cy="4896544"/>
          </a:xfrm>
        </p:spPr>
        <p:txBody>
          <a:bodyPr>
            <a:noAutofit/>
          </a:bodyPr>
          <a:lstStyle/>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#define </a:t>
            </a:r>
            <a:r>
              <a:rPr lang="en-US" sz="2000" dirty="0" err="1" smtClean="0">
                <a:solidFill>
                  <a:srgbClr val="000000"/>
                </a:solidFill>
                <a:ea typeface="Arial Unicode MS" panose="020B0604020202020204" pitchFamily="34" charset="-128"/>
                <a:cs typeface="Arial Unicode MS" panose="020B0604020202020204" pitchFamily="34" charset="-128"/>
              </a:rPr>
              <a:t>Epitokio</a:t>
            </a:r>
            <a:r>
              <a:rPr lang="en-US" sz="2000" dirty="0" smtClean="0">
                <a:solidFill>
                  <a:srgbClr val="000000"/>
                </a:solidFill>
                <a:ea typeface="Arial Unicode MS" panose="020B0604020202020204" pitchFamily="34" charset="-128"/>
                <a:cs typeface="Arial Unicode MS" panose="020B0604020202020204" pitchFamily="34" charset="-128"/>
              </a:rPr>
              <a:t> 0.015</a:t>
            </a:r>
          </a:p>
          <a:p>
            <a:pPr marL="0" lvl="0" indent="0" defTabSz="449263" fontAlgn="base" hangingPunct="0">
              <a:lnSpc>
                <a:spcPct val="80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float </a:t>
            </a:r>
            <a:r>
              <a:rPr lang="en-US" sz="2000" dirty="0" err="1" smtClean="0">
                <a:solidFill>
                  <a:srgbClr val="000000"/>
                </a:solidFill>
                <a:ea typeface="Arial Unicode MS" panose="020B0604020202020204" pitchFamily="34" charset="-128"/>
                <a:cs typeface="Arial Unicode MS" panose="020B0604020202020204" pitchFamily="34" charset="-128"/>
              </a:rPr>
              <a:t>kefalaio</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tokos</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xronia</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tetramina</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tel_tetramino</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αρχικού κεφαλαίου</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("%f", &amp;</a:t>
            </a:r>
            <a:r>
              <a:rPr lang="en-US" sz="2000" dirty="0" err="1" smtClean="0">
                <a:solidFill>
                  <a:srgbClr val="000000"/>
                </a:solidFill>
                <a:ea typeface="Arial Unicode MS" panose="020B0604020202020204" pitchFamily="34" charset="-128"/>
                <a:cs typeface="Arial Unicode MS" panose="020B0604020202020204" pitchFamily="34" charset="-128"/>
              </a:rPr>
              <a:t>kefalaio</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ετών κατάθεσης</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a:t>
            </a:r>
            <a:r>
              <a:rPr lang="en-US" sz="2000" dirty="0" err="1" smtClean="0">
                <a:solidFill>
                  <a:srgbClr val="000000"/>
                </a:solidFill>
                <a:ea typeface="Arial Unicode MS" panose="020B0604020202020204" pitchFamily="34" charset="-128"/>
                <a:cs typeface="Arial Unicode MS" panose="020B0604020202020204" pitchFamily="34" charset="-128"/>
              </a:rPr>
              <a:t>xronia</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l-GR" sz="2000" dirty="0" smtClean="0">
                <a:solidFill>
                  <a:srgbClr val="000000"/>
                </a:solidFill>
                <a:ea typeface="Arial Unicode MS" panose="020B0604020202020204" pitchFamily="34" charset="-128"/>
                <a:cs typeface="Arial Unicode MS" panose="020B0604020202020204" pitchFamily="34" charset="-128"/>
              </a:rPr>
              <a:t> Επικεφαλίδες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Τετράμηνο</a:t>
            </a:r>
            <a:r>
              <a:rPr lang="en-US" sz="2000" dirty="0" smtClean="0">
                <a:solidFill>
                  <a:srgbClr val="000000"/>
                </a:solidFill>
                <a:ea typeface="Arial Unicode MS" panose="020B0604020202020204" pitchFamily="34" charset="-128"/>
                <a:cs typeface="Arial Unicode MS" panose="020B0604020202020204" pitchFamily="34" charset="-128"/>
              </a:rPr>
              <a:t> \t </a:t>
            </a:r>
            <a:r>
              <a:rPr lang="el-GR" sz="2000" dirty="0" smtClean="0">
                <a:solidFill>
                  <a:srgbClr val="000000"/>
                </a:solidFill>
                <a:ea typeface="Arial Unicode MS" panose="020B0604020202020204" pitchFamily="34" charset="-128"/>
                <a:cs typeface="Arial Unicode MS" panose="020B0604020202020204" pitchFamily="34" charset="-128"/>
              </a:rPr>
              <a:t>Τόκος </a:t>
            </a:r>
            <a:r>
              <a:rPr lang="en-US" sz="2000" dirty="0" smtClean="0">
                <a:solidFill>
                  <a:srgbClr val="000000"/>
                </a:solidFill>
                <a:ea typeface="Arial Unicode MS" panose="020B0604020202020204" pitchFamily="34" charset="-128"/>
                <a:cs typeface="Arial Unicode MS" panose="020B0604020202020204" pitchFamily="34" charset="-128"/>
              </a:rPr>
              <a:t>\t </a:t>
            </a:r>
            <a:r>
              <a:rPr lang="el-GR" sz="2000" dirty="0" smtClean="0">
                <a:solidFill>
                  <a:srgbClr val="000000"/>
                </a:solidFill>
                <a:ea typeface="Arial Unicode MS" panose="020B0604020202020204" pitchFamily="34" charset="-128"/>
                <a:cs typeface="Arial Unicode MS" panose="020B0604020202020204" pitchFamily="34" charset="-128"/>
              </a:rPr>
              <a:t>Κεφάλαιο</a:t>
            </a:r>
            <a:r>
              <a:rPr lang="en-US" sz="2000" dirty="0" smtClean="0">
                <a:solidFill>
                  <a:srgbClr val="000000"/>
                </a:solidFill>
                <a:ea typeface="Arial Unicode MS" panose="020B0604020202020204" pitchFamily="34" charset="-128"/>
                <a:cs typeface="Arial Unicode MS" panose="020B0604020202020204" pitchFamily="34" charset="-128"/>
              </a:rPr>
              <a:t> \n\n");   </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tel_tetramino</a:t>
            </a:r>
            <a:r>
              <a:rPr lang="en-US" sz="2000" dirty="0" smtClean="0">
                <a:solidFill>
                  <a:srgbClr val="000000"/>
                </a:solidFill>
                <a:ea typeface="Arial Unicode MS" panose="020B0604020202020204" pitchFamily="34" charset="-128"/>
                <a:cs typeface="Arial Unicode MS" panose="020B0604020202020204" pitchFamily="34" charset="-128"/>
              </a:rPr>
              <a:t> = 3 * </a:t>
            </a:r>
            <a:r>
              <a:rPr lang="en-US" sz="2000" dirty="0" err="1" smtClean="0">
                <a:solidFill>
                  <a:srgbClr val="000000"/>
                </a:solidFill>
                <a:ea typeface="Arial Unicode MS" panose="020B0604020202020204" pitchFamily="34" charset="-128"/>
                <a:cs typeface="Arial Unicode MS" panose="020B0604020202020204" pitchFamily="34" charset="-128"/>
              </a:rPr>
              <a:t>xronia</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for (</a:t>
            </a:r>
            <a:r>
              <a:rPr lang="en-US" sz="2000" dirty="0" err="1" smtClean="0">
                <a:solidFill>
                  <a:srgbClr val="000000"/>
                </a:solidFill>
                <a:ea typeface="Arial Unicode MS" panose="020B0604020202020204" pitchFamily="34" charset="-128"/>
                <a:cs typeface="Arial Unicode MS" panose="020B0604020202020204" pitchFamily="34" charset="-128"/>
              </a:rPr>
              <a:t>tetramina</a:t>
            </a:r>
            <a:r>
              <a:rPr lang="en-US" sz="2000" dirty="0" smtClean="0">
                <a:solidFill>
                  <a:srgbClr val="000000"/>
                </a:solidFill>
                <a:ea typeface="Arial Unicode MS" panose="020B0604020202020204" pitchFamily="34" charset="-128"/>
                <a:cs typeface="Arial Unicode MS" panose="020B0604020202020204" pitchFamily="34" charset="-128"/>
              </a:rPr>
              <a:t>=1; </a:t>
            </a:r>
            <a:r>
              <a:rPr lang="en-US" sz="2000" dirty="0" err="1" smtClean="0">
                <a:solidFill>
                  <a:srgbClr val="000000"/>
                </a:solidFill>
                <a:ea typeface="Arial Unicode MS" panose="020B0604020202020204" pitchFamily="34" charset="-128"/>
                <a:cs typeface="Arial Unicode MS" panose="020B0604020202020204" pitchFamily="34" charset="-128"/>
              </a:rPr>
              <a:t>tetramina</a:t>
            </a:r>
            <a:r>
              <a:rPr lang="en-US" sz="2000" dirty="0" smtClean="0">
                <a:solidFill>
                  <a:srgbClr val="000000"/>
                </a:solidFill>
                <a:ea typeface="Arial Unicode MS" panose="020B0604020202020204" pitchFamily="34" charset="-128"/>
                <a:cs typeface="Arial Unicode MS" panose="020B0604020202020204" pitchFamily="34" charset="-128"/>
              </a:rPr>
              <a:t>&lt;=</a:t>
            </a:r>
            <a:r>
              <a:rPr lang="en-US" sz="2000" dirty="0" err="1" smtClean="0">
                <a:solidFill>
                  <a:srgbClr val="000000"/>
                </a:solidFill>
                <a:ea typeface="Arial Unicode MS" panose="020B0604020202020204" pitchFamily="34" charset="-128"/>
                <a:cs typeface="Arial Unicode MS" panose="020B0604020202020204" pitchFamily="34" charset="-128"/>
              </a:rPr>
              <a:t>tel_tetramino</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tetramina</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tokos</a:t>
            </a:r>
            <a:r>
              <a:rPr lang="en-US" sz="2000" dirty="0" smtClean="0">
                <a:solidFill>
                  <a:srgbClr val="000000"/>
                </a:solidFill>
                <a:ea typeface="Arial Unicode MS" panose="020B0604020202020204" pitchFamily="34" charset="-128"/>
                <a:cs typeface="Arial Unicode MS" panose="020B0604020202020204" pitchFamily="34" charset="-128"/>
              </a:rPr>
              <a:t> = </a:t>
            </a:r>
            <a:r>
              <a:rPr lang="en-US" sz="2000" dirty="0" err="1" smtClean="0">
                <a:solidFill>
                  <a:srgbClr val="000000"/>
                </a:solidFill>
                <a:ea typeface="Arial Unicode MS" panose="020B0604020202020204" pitchFamily="34" charset="-128"/>
                <a:cs typeface="Arial Unicode MS" panose="020B0604020202020204" pitchFamily="34" charset="-128"/>
              </a:rPr>
              <a:t>kefalaio</a:t>
            </a:r>
            <a:r>
              <a:rPr lang="en-US" sz="2000" dirty="0" smtClean="0">
                <a:solidFill>
                  <a:srgbClr val="000000"/>
                </a:solidFill>
                <a:ea typeface="Arial Unicode MS" panose="020B0604020202020204" pitchFamily="34" charset="-128"/>
                <a:cs typeface="Arial Unicode MS" panose="020B0604020202020204" pitchFamily="34" charset="-128"/>
              </a:rPr>
              <a:t> * </a:t>
            </a:r>
            <a:r>
              <a:rPr lang="en-US" sz="2000" dirty="0" err="1" smtClean="0">
                <a:solidFill>
                  <a:srgbClr val="000000"/>
                </a:solidFill>
                <a:ea typeface="Arial Unicode MS" panose="020B0604020202020204" pitchFamily="34" charset="-128"/>
                <a:cs typeface="Arial Unicode MS" panose="020B0604020202020204" pitchFamily="34" charset="-128"/>
              </a:rPr>
              <a:t>Epitokio</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kefalaio</a:t>
            </a:r>
            <a:r>
              <a:rPr lang="en-US" sz="2000" dirty="0" smtClean="0">
                <a:solidFill>
                  <a:srgbClr val="000000"/>
                </a:solidFill>
                <a:ea typeface="Arial Unicode MS" panose="020B0604020202020204" pitchFamily="34" charset="-128"/>
                <a:cs typeface="Arial Unicode MS" panose="020B0604020202020204" pitchFamily="34" charset="-128"/>
              </a:rPr>
              <a:t> += </a:t>
            </a:r>
            <a:r>
              <a:rPr lang="en-US" sz="2000" dirty="0" err="1" smtClean="0">
                <a:solidFill>
                  <a:srgbClr val="000000"/>
                </a:solidFill>
                <a:ea typeface="Arial Unicode MS" panose="020B0604020202020204" pitchFamily="34" charset="-128"/>
                <a:cs typeface="Arial Unicode MS" panose="020B0604020202020204" pitchFamily="34" charset="-128"/>
              </a:rPr>
              <a:t>tokos</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%2d \t %6.2f  \t\t  %8.2f", </a:t>
            </a:r>
            <a:r>
              <a:rPr lang="en-US" sz="2000" dirty="0" err="1" smtClean="0">
                <a:solidFill>
                  <a:srgbClr val="000000"/>
                </a:solidFill>
                <a:ea typeface="Arial Unicode MS" panose="020B0604020202020204" pitchFamily="34" charset="-128"/>
                <a:cs typeface="Arial Unicode MS" panose="020B0604020202020204" pitchFamily="34" charset="-128"/>
              </a:rPr>
              <a:t>tetramina</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tokos</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kefalaio</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80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sz="2400"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30</a:t>
            </a:fld>
            <a:endParaRPr lang="el-GR" sz="1400" dirty="0">
              <a:solidFill>
                <a:schemeClr val="tx1"/>
              </a:solidFill>
            </a:endParaRPr>
          </a:p>
        </p:txBody>
      </p:sp>
    </p:spTree>
    <p:extLst>
      <p:ext uri="{BB962C8B-B14F-4D97-AF65-F5344CB8AC3E}">
        <p14:creationId xmlns:p14="http://schemas.microsoft.com/office/powerpoint/2010/main" val="315224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a:t>Άσκηση</a:t>
            </a:r>
            <a:r>
              <a:rPr lang="en-US" b="1" dirty="0"/>
              <a:t> 2</a:t>
            </a:r>
            <a:r>
              <a:rPr lang="en-IE" b="1" dirty="0"/>
              <a:t>: </a:t>
            </a:r>
            <a:r>
              <a:rPr lang="el-GR" b="1" dirty="0"/>
              <a:t>Πλήθος </a:t>
            </a:r>
            <a:r>
              <a:rPr lang="el-GR" b="1" dirty="0" smtClean="0"/>
              <a:t>λέξεων </a:t>
            </a:r>
            <a:r>
              <a:rPr lang="el-GR" b="1" dirty="0"/>
              <a:t>σε </a:t>
            </a:r>
            <a:r>
              <a:rPr lang="el-GR" b="1" dirty="0" smtClean="0"/>
              <a:t>πρόταση</a:t>
            </a:r>
            <a:endParaRPr lang="el-GR" b="1" dirty="0"/>
          </a:p>
        </p:txBody>
      </p:sp>
      <p:sp>
        <p:nvSpPr>
          <p:cNvPr id="3" name="Θέση περιεχομένου 1"/>
          <p:cNvSpPr>
            <a:spLocks noGrp="1"/>
          </p:cNvSpPr>
          <p:nvPr>
            <p:ph idx="1"/>
          </p:nvPr>
        </p:nvSpPr>
        <p:spPr/>
        <p:txBody>
          <a:bodyPr>
            <a:normAutofit fontScale="92500" lnSpcReduction="2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000" kern="0" dirty="0">
                <a:solidFill>
                  <a:srgbClr val="000000"/>
                </a:solidFill>
              </a:rPr>
              <a:t>Ανάλυση</a:t>
            </a:r>
            <a:r>
              <a:rPr lang="en-IE" sz="3000" kern="0" dirty="0">
                <a:solidFill>
                  <a:srgbClr val="000000"/>
                </a:solidFill>
              </a:rPr>
              <a:t>: </a:t>
            </a:r>
            <a:r>
              <a:rPr lang="el-GR" sz="3000" kern="0" dirty="0">
                <a:solidFill>
                  <a:srgbClr val="000000"/>
                </a:solidFill>
              </a:rPr>
              <a:t>Υποθέτουμε ότι μόνο ένα κενό διαχωρίζει τις </a:t>
            </a:r>
            <a:r>
              <a:rPr lang="el-GR" sz="3000" kern="0" dirty="0" smtClean="0">
                <a:solidFill>
                  <a:srgbClr val="000000"/>
                </a:solidFill>
              </a:rPr>
              <a:t>λέξεις, </a:t>
            </a:r>
            <a:r>
              <a:rPr lang="el-GR" sz="3000" kern="0" dirty="0">
                <a:solidFill>
                  <a:srgbClr val="000000"/>
                </a:solidFill>
              </a:rPr>
              <a:t>και </a:t>
            </a:r>
            <a:r>
              <a:rPr lang="el-GR" sz="3000" kern="0" dirty="0" smtClean="0">
                <a:solidFill>
                  <a:srgbClr val="000000"/>
                </a:solidFill>
              </a:rPr>
              <a:t>ότι </a:t>
            </a:r>
            <a:r>
              <a:rPr lang="el-GR" sz="3000" kern="0" dirty="0">
                <a:solidFill>
                  <a:srgbClr val="000000"/>
                </a:solidFill>
              </a:rPr>
              <a:t>η πρόταση τελειώνει με τελεία.</a:t>
            </a:r>
            <a:r>
              <a:rPr lang="en-IE" sz="3000" kern="0" dirty="0">
                <a:solidFill>
                  <a:srgbClr val="000000"/>
                </a:solidFill>
              </a:rPr>
              <a:t> </a:t>
            </a:r>
            <a:endParaRPr lang="el-GR" sz="30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b="1" kern="0" dirty="0">
                <a:solidFill>
                  <a:srgbClr val="000000"/>
                </a:solidFill>
              </a:rPr>
              <a:t>Αλγόριθμος</a:t>
            </a:r>
            <a:r>
              <a:rPr lang="el-GR" sz="2600" kern="0" dirty="0">
                <a:solidFill>
                  <a:srgbClr val="000000"/>
                </a:solidFill>
              </a:rPr>
              <a:t>:</a:t>
            </a:r>
            <a:endParaRPr lang="en-IE" sz="2600" kern="0" dirty="0">
              <a:solidFill>
                <a:srgbClr val="000000"/>
              </a:solidFill>
            </a:endParaRPr>
          </a:p>
          <a:p>
            <a:pPr marL="519113" lvl="1" indent="0" defTabSz="1008063" eaLnBrk="0" fontAlgn="base" hangingPunct="0">
              <a:spcAft>
                <a:spcPct val="0"/>
              </a:spcAft>
              <a:buClr>
                <a:schemeClr val="bg2">
                  <a:lumMod val="50000"/>
                </a:schemeClr>
              </a:buClr>
              <a:buSzPct val="75000"/>
              <a:buNone/>
            </a:pPr>
            <a:r>
              <a:rPr lang="el-GR" sz="2200" kern="0" dirty="0">
                <a:solidFill>
                  <a:srgbClr val="000000"/>
                </a:solidFill>
              </a:rPr>
              <a:t>	</a:t>
            </a:r>
            <a:r>
              <a:rPr lang="el-GR" sz="2200" kern="0" dirty="0" smtClean="0">
                <a:solidFill>
                  <a:srgbClr val="000000"/>
                </a:solidFill>
              </a:rPr>
              <a:t>1)  </a:t>
            </a:r>
            <a:r>
              <a:rPr lang="el-GR" sz="2200" kern="0" dirty="0">
                <a:solidFill>
                  <a:srgbClr val="000000"/>
                </a:solidFill>
              </a:rPr>
              <a:t>Α</a:t>
            </a:r>
            <a:r>
              <a:rPr lang="el-GR" sz="2200" kern="0" dirty="0" smtClean="0">
                <a:solidFill>
                  <a:srgbClr val="000000"/>
                </a:solidFill>
              </a:rPr>
              <a:t>ρχικοποίηση </a:t>
            </a:r>
            <a:r>
              <a:rPr lang="el-GR" sz="2200" kern="0" dirty="0">
                <a:solidFill>
                  <a:srgbClr val="000000"/>
                </a:solidFill>
              </a:rPr>
              <a:t>του μετρητή λέξεων στο </a:t>
            </a:r>
            <a:r>
              <a:rPr lang="el-GR" sz="2200" kern="0" dirty="0" smtClean="0">
                <a:solidFill>
                  <a:srgbClr val="000000"/>
                </a:solidFill>
              </a:rPr>
              <a:t>μηδέν,</a:t>
            </a:r>
            <a:endParaRPr lang="el-GR" sz="2200" kern="0" dirty="0">
              <a:solidFill>
                <a:srgbClr val="000000"/>
              </a:solidFill>
            </a:endParaRPr>
          </a:p>
          <a:p>
            <a:pPr marL="519113" lvl="1" indent="0" defTabSz="1008063" eaLnBrk="0" fontAlgn="base" hangingPunct="0">
              <a:spcAft>
                <a:spcPct val="0"/>
              </a:spcAft>
              <a:buClr>
                <a:schemeClr val="bg2">
                  <a:lumMod val="50000"/>
                </a:schemeClr>
              </a:buClr>
              <a:buSzPct val="75000"/>
              <a:buNone/>
            </a:pPr>
            <a:r>
              <a:rPr lang="el-GR" sz="2200" kern="0" dirty="0" smtClean="0">
                <a:solidFill>
                  <a:srgbClr val="000000"/>
                </a:solidFill>
              </a:rPr>
              <a:t>	2)  </a:t>
            </a:r>
            <a:r>
              <a:rPr lang="el-GR" sz="2200" kern="0" dirty="0">
                <a:solidFill>
                  <a:srgbClr val="000000"/>
                </a:solidFill>
              </a:rPr>
              <a:t>δ</a:t>
            </a:r>
            <a:r>
              <a:rPr lang="el-GR" sz="2200" kern="0" dirty="0" smtClean="0">
                <a:solidFill>
                  <a:srgbClr val="000000"/>
                </a:solidFill>
              </a:rPr>
              <a:t>ιάβασε </a:t>
            </a:r>
            <a:r>
              <a:rPr lang="el-GR" sz="2200" kern="0" dirty="0">
                <a:solidFill>
                  <a:srgbClr val="000000"/>
                </a:solidFill>
              </a:rPr>
              <a:t>ένα </a:t>
            </a:r>
            <a:r>
              <a:rPr lang="el-GR" sz="2200" kern="0" dirty="0" smtClean="0">
                <a:solidFill>
                  <a:srgbClr val="000000"/>
                </a:solidFill>
              </a:rPr>
              <a:t>χαρακτήρα,</a:t>
            </a:r>
            <a:endParaRPr lang="en-IE" sz="2200" kern="0" dirty="0">
              <a:solidFill>
                <a:srgbClr val="000000"/>
              </a:solidFill>
            </a:endParaRPr>
          </a:p>
          <a:p>
            <a:pPr marL="519113" lvl="1" indent="0" defTabSz="1008063" eaLnBrk="0" fontAlgn="base" hangingPunct="0">
              <a:spcAft>
                <a:spcPct val="0"/>
              </a:spcAft>
              <a:buClr>
                <a:schemeClr val="bg2">
                  <a:lumMod val="50000"/>
                </a:schemeClr>
              </a:buClr>
              <a:buSzPct val="75000"/>
              <a:buNone/>
            </a:pPr>
            <a:r>
              <a:rPr lang="el-GR" sz="2200" kern="0" dirty="0" smtClean="0">
                <a:solidFill>
                  <a:srgbClr val="000000"/>
                </a:solidFill>
              </a:rPr>
              <a:t>	3)  εφόσον </a:t>
            </a:r>
            <a:r>
              <a:rPr lang="el-GR" sz="2200" kern="0" dirty="0">
                <a:solidFill>
                  <a:srgbClr val="000000"/>
                </a:solidFill>
              </a:rPr>
              <a:t>ο χαρακτήρας δεν είναι </a:t>
            </a:r>
            <a:r>
              <a:rPr lang="el-GR" sz="2200" kern="0" dirty="0" smtClean="0">
                <a:solidFill>
                  <a:srgbClr val="000000"/>
                </a:solidFill>
              </a:rPr>
              <a:t>τελεία, </a:t>
            </a:r>
            <a:r>
              <a:rPr lang="en-IE" sz="2200" kern="0" dirty="0" smtClean="0">
                <a:solidFill>
                  <a:srgbClr val="000000"/>
                </a:solidFill>
              </a:rPr>
              <a:t>/*</a:t>
            </a:r>
            <a:r>
              <a:rPr lang="el-GR" sz="2200" kern="0" dirty="0" smtClean="0">
                <a:solidFill>
                  <a:srgbClr val="000000"/>
                </a:solidFill>
              </a:rPr>
              <a:t> τέλος </a:t>
            </a:r>
            <a:r>
              <a:rPr lang="el-GR" sz="2200" kern="0" dirty="0">
                <a:solidFill>
                  <a:srgbClr val="000000"/>
                </a:solidFill>
              </a:rPr>
              <a:t>πρότασης</a:t>
            </a:r>
            <a:r>
              <a:rPr lang="en-IE" sz="2200" kern="0" dirty="0">
                <a:solidFill>
                  <a:srgbClr val="000000"/>
                </a:solidFill>
              </a:rPr>
              <a:t> </a:t>
            </a:r>
            <a:r>
              <a:rPr lang="en-IE" sz="2200" kern="0" dirty="0" smtClean="0">
                <a:solidFill>
                  <a:srgbClr val="000000"/>
                </a:solidFill>
              </a:rPr>
              <a:t>*/</a:t>
            </a:r>
            <a:r>
              <a:rPr lang="el-GR" sz="2200" kern="0" dirty="0" smtClean="0">
                <a:solidFill>
                  <a:srgbClr val="000000"/>
                </a:solidFill>
              </a:rPr>
              <a:t>,</a:t>
            </a:r>
            <a:endParaRPr lang="en-IE" sz="2200" kern="0" dirty="0">
              <a:solidFill>
                <a:srgbClr val="000000"/>
              </a:solidFill>
            </a:endParaRPr>
          </a:p>
          <a:p>
            <a:pPr marL="1003300" lvl="2" indent="0" defTabSz="1008063" eaLnBrk="0" fontAlgn="base" hangingPunct="0">
              <a:spcAft>
                <a:spcPct val="0"/>
              </a:spcAft>
              <a:buClr>
                <a:srgbClr val="660000"/>
              </a:buClr>
              <a:buSzPct val="65000"/>
              <a:buNone/>
            </a:pPr>
            <a:r>
              <a:rPr lang="el-GR" sz="2200" kern="0" dirty="0" smtClean="0">
                <a:solidFill>
                  <a:srgbClr val="000000"/>
                </a:solidFill>
              </a:rPr>
              <a:t>		α)  εάν </a:t>
            </a:r>
            <a:r>
              <a:rPr lang="el-GR" sz="2200" kern="0" dirty="0">
                <a:solidFill>
                  <a:srgbClr val="000000"/>
                </a:solidFill>
              </a:rPr>
              <a:t>ο χαρακτήρας είναι διάστημα, αύξησε τον </a:t>
            </a:r>
            <a:r>
              <a:rPr lang="el-GR" sz="2200" kern="0" dirty="0" smtClean="0">
                <a:solidFill>
                  <a:srgbClr val="000000"/>
                </a:solidFill>
              </a:rPr>
              <a:t>		</a:t>
            </a:r>
            <a:r>
              <a:rPr lang="el-GR" sz="2200" kern="0" dirty="0">
                <a:solidFill>
                  <a:srgbClr val="000000"/>
                </a:solidFill>
              </a:rPr>
              <a:t> </a:t>
            </a:r>
            <a:r>
              <a:rPr lang="el-GR" sz="2200" kern="0" dirty="0" smtClean="0">
                <a:solidFill>
                  <a:srgbClr val="000000"/>
                </a:solidFill>
              </a:rPr>
              <a:t>     μετρητή </a:t>
            </a:r>
            <a:r>
              <a:rPr lang="el-GR" sz="2200" kern="0" dirty="0">
                <a:solidFill>
                  <a:srgbClr val="000000"/>
                </a:solidFill>
              </a:rPr>
              <a:t>κατά </a:t>
            </a:r>
            <a:r>
              <a:rPr lang="el-GR" sz="2200" kern="0" dirty="0" smtClean="0">
                <a:solidFill>
                  <a:srgbClr val="000000"/>
                </a:solidFill>
              </a:rPr>
              <a:t>ένα,</a:t>
            </a:r>
            <a:endParaRPr lang="el-GR" sz="2200" kern="0" dirty="0">
              <a:solidFill>
                <a:srgbClr val="000000"/>
              </a:solidFill>
            </a:endParaRPr>
          </a:p>
          <a:p>
            <a:pPr marL="1003300" lvl="2" indent="0" defTabSz="1008063" eaLnBrk="0" fontAlgn="base" hangingPunct="0">
              <a:spcAft>
                <a:spcPct val="0"/>
              </a:spcAft>
              <a:buClr>
                <a:srgbClr val="660000"/>
              </a:buClr>
              <a:buSzPct val="65000"/>
              <a:buNone/>
            </a:pPr>
            <a:r>
              <a:rPr lang="el-GR" sz="2200" kern="0" dirty="0" smtClean="0">
                <a:solidFill>
                  <a:srgbClr val="000000"/>
                </a:solidFill>
              </a:rPr>
              <a:t>		β)  διάβασε </a:t>
            </a:r>
            <a:r>
              <a:rPr lang="el-GR" sz="2200" kern="0" dirty="0">
                <a:solidFill>
                  <a:srgbClr val="000000"/>
                </a:solidFill>
              </a:rPr>
              <a:t>τον επόμενο </a:t>
            </a:r>
            <a:r>
              <a:rPr lang="el-GR" sz="2200" kern="0" dirty="0" smtClean="0">
                <a:solidFill>
                  <a:srgbClr val="000000"/>
                </a:solidFill>
              </a:rPr>
              <a:t>χαρακτήρα</a:t>
            </a:r>
            <a:r>
              <a:rPr lang="el-GR" sz="2200" kern="0" dirty="0">
                <a:solidFill>
                  <a:srgbClr val="000000"/>
                </a:solidFill>
              </a:rPr>
              <a:t>.</a:t>
            </a:r>
          </a:p>
          <a:p>
            <a:pPr marL="519113" lvl="1" indent="0" defTabSz="1008063" eaLnBrk="0" fontAlgn="base" hangingPunct="0">
              <a:spcAft>
                <a:spcPct val="0"/>
              </a:spcAft>
              <a:buClr>
                <a:schemeClr val="bg2">
                  <a:lumMod val="50000"/>
                </a:schemeClr>
              </a:buClr>
              <a:buSzPct val="75000"/>
              <a:buNone/>
            </a:pPr>
            <a:r>
              <a:rPr lang="el-GR" sz="2200" kern="0" dirty="0" smtClean="0">
                <a:solidFill>
                  <a:srgbClr val="000000"/>
                </a:solidFill>
              </a:rPr>
              <a:t>	4)  Τέλος </a:t>
            </a:r>
            <a:r>
              <a:rPr lang="el-GR" sz="2200" kern="0" dirty="0">
                <a:solidFill>
                  <a:srgbClr val="000000"/>
                </a:solidFill>
              </a:rPr>
              <a:t>του </a:t>
            </a:r>
            <a:r>
              <a:rPr lang="el-GR" sz="2200" kern="0" dirty="0" smtClean="0">
                <a:solidFill>
                  <a:srgbClr val="000000"/>
                </a:solidFill>
              </a:rPr>
              <a:t>εφόσον,</a:t>
            </a:r>
            <a:endParaRPr lang="el-GR" sz="2200" kern="0" dirty="0">
              <a:solidFill>
                <a:srgbClr val="000000"/>
              </a:solidFill>
            </a:endParaRPr>
          </a:p>
          <a:p>
            <a:pPr marL="519113" lvl="1" indent="0" defTabSz="1008063" eaLnBrk="0" fontAlgn="base" hangingPunct="0">
              <a:spcAft>
                <a:spcPct val="0"/>
              </a:spcAft>
              <a:buClr>
                <a:schemeClr val="bg2">
                  <a:lumMod val="50000"/>
                </a:schemeClr>
              </a:buClr>
              <a:buSzPct val="75000"/>
              <a:buNone/>
            </a:pPr>
            <a:r>
              <a:rPr lang="el-GR" sz="2200" kern="0" dirty="0">
                <a:solidFill>
                  <a:srgbClr val="000000"/>
                </a:solidFill>
              </a:rPr>
              <a:t>	</a:t>
            </a:r>
            <a:r>
              <a:rPr lang="el-GR" sz="2200" kern="0" dirty="0" smtClean="0">
                <a:solidFill>
                  <a:srgbClr val="000000"/>
                </a:solidFill>
              </a:rPr>
              <a:t>5)  αύξησε </a:t>
            </a:r>
            <a:r>
              <a:rPr lang="el-GR" sz="2200" kern="0" dirty="0">
                <a:solidFill>
                  <a:srgbClr val="000000"/>
                </a:solidFill>
              </a:rPr>
              <a:t>τον μετρητή λέξεων κατά </a:t>
            </a:r>
            <a:r>
              <a:rPr lang="el-GR" sz="2200" kern="0" dirty="0" smtClean="0">
                <a:solidFill>
                  <a:srgbClr val="000000"/>
                </a:solidFill>
              </a:rPr>
              <a:t>ένα,</a:t>
            </a:r>
            <a:r>
              <a:rPr lang="en-IE" sz="2200" kern="0" dirty="0" smtClean="0">
                <a:solidFill>
                  <a:srgbClr val="000000"/>
                </a:solidFill>
              </a:rPr>
              <a:t> </a:t>
            </a:r>
            <a:endParaRPr lang="el-GR" sz="2200" kern="0" dirty="0">
              <a:solidFill>
                <a:srgbClr val="000000"/>
              </a:solidFill>
            </a:endParaRPr>
          </a:p>
          <a:p>
            <a:pPr marL="519113" lvl="1" indent="0" defTabSz="1008063" eaLnBrk="0" fontAlgn="base" hangingPunct="0">
              <a:spcAft>
                <a:spcPct val="0"/>
              </a:spcAft>
              <a:buClr>
                <a:schemeClr val="bg2">
                  <a:lumMod val="50000"/>
                </a:schemeClr>
              </a:buClr>
              <a:buSzPct val="75000"/>
              <a:buNone/>
            </a:pPr>
            <a:r>
              <a:rPr lang="el-GR" sz="2200" kern="0" dirty="0" smtClean="0">
                <a:solidFill>
                  <a:srgbClr val="000000"/>
                </a:solidFill>
              </a:rPr>
              <a:t>	6)  εκτύπωσε </a:t>
            </a:r>
            <a:r>
              <a:rPr lang="el-GR" sz="2200" kern="0" dirty="0">
                <a:solidFill>
                  <a:srgbClr val="000000"/>
                </a:solidFill>
              </a:rPr>
              <a:t>τον μετρητή λέξεων.</a:t>
            </a:r>
            <a:endParaRPr lang="en-IE" sz="2200"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31</a:t>
            </a:fld>
            <a:endParaRPr lang="el-GR" sz="1400" dirty="0">
              <a:solidFill>
                <a:schemeClr val="tx1"/>
              </a:solidFill>
            </a:endParaRPr>
          </a:p>
        </p:txBody>
      </p:sp>
    </p:spTree>
    <p:extLst>
      <p:ext uri="{BB962C8B-B14F-4D97-AF65-F5344CB8AC3E}">
        <p14:creationId xmlns:p14="http://schemas.microsoft.com/office/powerpoint/2010/main" val="3517599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Πλήθος </a:t>
            </a:r>
            <a:r>
              <a:rPr lang="el-GR" b="1" dirty="0" smtClean="0"/>
              <a:t>λέξεων </a:t>
            </a:r>
            <a:r>
              <a:rPr lang="el-GR" b="1" dirty="0"/>
              <a:t>σε </a:t>
            </a:r>
            <a:r>
              <a:rPr lang="el-GR" b="1" dirty="0" smtClean="0"/>
              <a:t>πρόταση</a:t>
            </a:r>
            <a:endParaRPr lang="el-GR" b="1" dirty="0"/>
          </a:p>
        </p:txBody>
      </p:sp>
      <p:sp>
        <p:nvSpPr>
          <p:cNvPr id="3" name="Θέση περιεχομένου 1" descr="Πρόγραμμα: # include, s t d i o τελεία h. Enter, # define, τελεία, μονά εισαγωγικά τελεία μονά εισαγωγικά. Enter, # define κενό, μονά εισαγωγικά κενό μονά εισαγωγικά.  Enter, int main. Enter, άγκιστρο. Enter, char c. Enter, int word underscore c = 0. Enter, print f, \ n, εισάγετε μία πρόταση. Enter, c =, get char, άνοιγμα κλείσιμο παρένθεσης,  / asterisc, Η συνάρτηση αυτή, ισοδυναμεί με: scan f, % c, κόμμα &amp; c, asterisc /. Enter, while, παρένθεση, c != τελεία, κλείσιμο παρένθεσης, άγκιστρο. Enter, if, παρένθεση, c = = κενό, κλείσιμο παρένθεσης. Enter, word underscore c + +. Enter, c =, get char, άνοιγμα κλείσιμο παρένθεσης,  / asterisc, ισοδυναμεί με: scan f, % c, κόμμα &amp; c,  asterisc /. Enter, κλείσιμο αγκίστρου. Enter, word underscore c + +. Enter, print f, \ n, το πλήθος των λέξεων στην πρόταση είναι % d, \ n, κόμμα word underscore c. Enter, return 0. Enter, κλείσιμο αγκίστρου.&#10;"/>
          <p:cNvSpPr>
            <a:spLocks noGrp="1"/>
          </p:cNvSpPr>
          <p:nvPr>
            <p:ph idx="1"/>
            <p:custDataLst>
              <p:tags r:id="rId2"/>
            </p:custDataLst>
          </p:nvPr>
        </p:nvSpPr>
        <p:spPr>
          <a:xfrm>
            <a:off x="457200" y="1600200"/>
            <a:ext cx="8229600" cy="4925144"/>
          </a:xfrm>
        </p:spPr>
        <p:txBody>
          <a:bodyPr>
            <a:normAutofit fontScale="92500" lnSpcReduction="20000"/>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#define </a:t>
            </a:r>
            <a:r>
              <a:rPr lang="en-US" sz="2400" dirty="0" err="1" smtClean="0">
                <a:solidFill>
                  <a:srgbClr val="000000"/>
                </a:solidFill>
                <a:ea typeface="Arial Unicode MS" panose="020B0604020202020204" pitchFamily="34" charset="-128"/>
                <a:cs typeface="Arial Unicode MS" panose="020B0604020202020204" pitchFamily="34" charset="-128"/>
              </a:rPr>
              <a:t>Teleia</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#define Keno ' '</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char c;</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word_c</a:t>
            </a:r>
            <a:r>
              <a:rPr lang="en-US" sz="2400" dirty="0" smtClean="0">
                <a:solidFill>
                  <a:srgbClr val="000000"/>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Εισάγετε μία πρόταση </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smtClean="0">
                <a:solidFill>
                  <a:srgbClr val="000000"/>
                </a:solidFill>
                <a:ea typeface="Arial Unicode MS" panose="020B0604020202020204" pitchFamily="34" charset="-128"/>
                <a:cs typeface="Arial Unicode MS" panose="020B0604020202020204" pitchFamily="34" charset="-128"/>
              </a:rPr>
              <a:t>=</a:t>
            </a:r>
            <a:r>
              <a:rPr lang="el-GR"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getchar</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scanf</a:t>
            </a:r>
            <a:r>
              <a:rPr lang="en-US" sz="2400" dirty="0" smtClean="0">
                <a:solidFill>
                  <a:srgbClr val="000000"/>
                </a:solidFill>
                <a:ea typeface="Arial Unicode MS" panose="020B0604020202020204" pitchFamily="34" charset="-128"/>
                <a:cs typeface="Arial Unicode MS" panose="020B0604020202020204" pitchFamily="34" charset="-128"/>
              </a:rPr>
              <a:t>("%c", &amp;c); */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while (c != </a:t>
            </a:r>
            <a:r>
              <a:rPr lang="en-US" sz="2400" dirty="0" err="1" smtClean="0">
                <a:solidFill>
                  <a:srgbClr val="000000"/>
                </a:solidFill>
                <a:ea typeface="Arial Unicode MS" panose="020B0604020202020204" pitchFamily="34" charset="-128"/>
                <a:cs typeface="Arial Unicode MS" panose="020B0604020202020204" pitchFamily="34" charset="-128"/>
              </a:rPr>
              <a:t>Teleia</a:t>
            </a: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if (c == Keno)</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word_c</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c = </a:t>
            </a:r>
            <a:r>
              <a:rPr lang="en-US" sz="2400" dirty="0" err="1" smtClean="0">
                <a:solidFill>
                  <a:srgbClr val="000000"/>
                </a:solidFill>
                <a:ea typeface="Arial Unicode MS" panose="020B0604020202020204" pitchFamily="34" charset="-128"/>
                <a:cs typeface="Arial Unicode MS" panose="020B0604020202020204" pitchFamily="34" charset="-128"/>
              </a:rPr>
              <a:t>getchar</a:t>
            </a: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scanf</a:t>
            </a:r>
            <a:r>
              <a:rPr lang="en-US" sz="2400" dirty="0" smtClean="0">
                <a:solidFill>
                  <a:srgbClr val="000000"/>
                </a:solidFill>
                <a:ea typeface="Arial Unicode MS" panose="020B0604020202020204" pitchFamily="34" charset="-128"/>
                <a:cs typeface="Arial Unicode MS" panose="020B0604020202020204" pitchFamily="34" charset="-128"/>
              </a:rPr>
              <a:t>("%c", &amp;c);*/</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word_c</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Το  πλήθος των λέξεων στην πρόταση είναι: </a:t>
            </a:r>
            <a:r>
              <a:rPr lang="en-US" sz="2400" dirty="0" smtClean="0">
                <a:solidFill>
                  <a:srgbClr val="000000"/>
                </a:solidFill>
                <a:ea typeface="Arial Unicode MS" panose="020B0604020202020204" pitchFamily="34" charset="-128"/>
                <a:cs typeface="Arial Unicode MS" panose="020B0604020202020204" pitchFamily="34" charset="-128"/>
              </a:rPr>
              <a:t>%d \n\n",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word_c</a:t>
            </a: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 }</a:t>
            </a:r>
          </a:p>
          <a:p>
            <a:pPr marL="0" lvl="0" indent="0" defTabSz="449263" fontAlgn="base" hangingPunct="0">
              <a:lnSpc>
                <a:spcPct val="103000"/>
              </a:lnSpc>
              <a:spcBef>
                <a:spcPct val="0"/>
              </a:spcBef>
              <a:spcAft>
                <a:spcPct val="0"/>
              </a:spcAft>
              <a:buClr>
                <a:srgbClr val="000000"/>
              </a:buClr>
              <a:buSzPct val="100000"/>
              <a:buNone/>
            </a:pPr>
            <a:endParaRPr lang="en-US" sz="2400" dirty="0" smtClean="0">
              <a:solidFill>
                <a:srgbClr val="000000"/>
              </a:solidFill>
              <a:ea typeface="Arial Unicode MS" panose="020B0604020202020204" pitchFamily="34" charset="-128"/>
              <a:cs typeface="Arial Unicode MS" panose="020B0604020202020204" pitchFamily="34" charset="-128"/>
            </a:endParaRP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32</a:t>
            </a:fld>
            <a:endParaRPr lang="el-GR" sz="1400" dirty="0">
              <a:solidFill>
                <a:schemeClr val="tx1"/>
              </a:solidFill>
            </a:endParaRPr>
          </a:p>
        </p:txBody>
      </p:sp>
      <p:pic>
        <p:nvPicPr>
          <p:cNvPr id="5"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7780829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Συνοπτικά</a:t>
            </a:r>
          </a:p>
        </p:txBody>
      </p:sp>
      <p:sp>
        <p:nvSpPr>
          <p:cNvPr id="3" name="Θέση περιεχομένου 1"/>
          <p:cNvSpPr>
            <a:spLocks noGrp="1"/>
          </p:cNvSpPr>
          <p:nvPr>
            <p:ph idx="1"/>
          </p:nvPr>
        </p:nvSpPr>
        <p:spPr/>
        <p:txBody>
          <a:bodyPr>
            <a:normAutofit fontScale="925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Οι προτάσεις που περιέχονται σε ένα βρόγχο </a:t>
            </a:r>
            <a:r>
              <a:rPr lang="en-IE" sz="2600" b="1" kern="0" dirty="0" smtClean="0">
                <a:solidFill>
                  <a:srgbClr val="000000"/>
                </a:solidFill>
              </a:rPr>
              <a:t>while</a:t>
            </a:r>
            <a:r>
              <a:rPr lang="el-GR" sz="2600" kern="0" dirty="0" smtClean="0">
                <a:solidFill>
                  <a:srgbClr val="000000"/>
                </a:solidFill>
              </a:rPr>
              <a:t>, εκτελούνται </a:t>
            </a:r>
            <a:r>
              <a:rPr lang="el-GR" sz="2600" b="1" kern="0" dirty="0">
                <a:solidFill>
                  <a:srgbClr val="C00000"/>
                </a:solidFill>
              </a:rPr>
              <a:t>καμία</a:t>
            </a:r>
            <a:r>
              <a:rPr lang="el-GR" sz="2600" kern="0" dirty="0">
                <a:solidFill>
                  <a:srgbClr val="000000"/>
                </a:solidFill>
              </a:rPr>
              <a:t> </a:t>
            </a:r>
            <a:r>
              <a:rPr lang="el-GR" sz="2600" kern="0" dirty="0" smtClean="0">
                <a:solidFill>
                  <a:srgbClr val="000000"/>
                </a:solidFill>
              </a:rPr>
              <a:t>ή </a:t>
            </a:r>
            <a:r>
              <a:rPr lang="el-GR" sz="2600" kern="0" dirty="0">
                <a:solidFill>
                  <a:srgbClr val="000000"/>
                </a:solidFill>
              </a:rPr>
              <a:t>περισσότερες </a:t>
            </a:r>
            <a:r>
              <a:rPr lang="el-GR" sz="2600" kern="0" dirty="0" smtClean="0">
                <a:solidFill>
                  <a:srgbClr val="000000"/>
                </a:solidFill>
              </a:rPr>
              <a:t>φορές.</a:t>
            </a:r>
            <a:endParaRPr lang="en-IE"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Οι προτάσεις που περιέχονται σε ένα βρόγχο</a:t>
            </a:r>
            <a:r>
              <a:rPr lang="en-IE" sz="2600" kern="0" dirty="0">
                <a:solidFill>
                  <a:srgbClr val="000000"/>
                </a:solidFill>
              </a:rPr>
              <a:t> </a:t>
            </a:r>
            <a:r>
              <a:rPr lang="en-IE" sz="2600" b="1" kern="0" dirty="0" smtClean="0">
                <a:solidFill>
                  <a:srgbClr val="000000"/>
                </a:solidFill>
              </a:rPr>
              <a:t>do-while</a:t>
            </a:r>
            <a:r>
              <a:rPr lang="el-GR" sz="2600" kern="0" dirty="0" smtClean="0">
                <a:solidFill>
                  <a:srgbClr val="000000"/>
                </a:solidFill>
              </a:rPr>
              <a:t>, εκτελούνται </a:t>
            </a:r>
            <a:r>
              <a:rPr lang="el-GR" sz="2600" kern="0" dirty="0">
                <a:solidFill>
                  <a:srgbClr val="000000"/>
                </a:solidFill>
              </a:rPr>
              <a:t>τουλάχιστον </a:t>
            </a:r>
            <a:r>
              <a:rPr lang="el-GR" sz="2600" b="1" kern="0" dirty="0">
                <a:solidFill>
                  <a:srgbClr val="C00000"/>
                </a:solidFill>
              </a:rPr>
              <a:t>μία</a:t>
            </a:r>
            <a:r>
              <a:rPr lang="el-GR" sz="2600" kern="0" dirty="0">
                <a:solidFill>
                  <a:srgbClr val="000000"/>
                </a:solidFill>
              </a:rPr>
              <a:t> </a:t>
            </a:r>
            <a:r>
              <a:rPr lang="el-GR" sz="2600" kern="0" dirty="0" smtClean="0">
                <a:solidFill>
                  <a:srgbClr val="000000"/>
                </a:solidFill>
              </a:rPr>
              <a:t>φορά.</a:t>
            </a:r>
            <a:endParaRPr lang="en-IE"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Και οι δύο παραπάνω </a:t>
            </a:r>
            <a:r>
              <a:rPr lang="el-GR" sz="2600" kern="0" dirty="0" smtClean="0">
                <a:solidFill>
                  <a:srgbClr val="000000"/>
                </a:solidFill>
              </a:rPr>
              <a:t>προτάσεις, </a:t>
            </a:r>
            <a:r>
              <a:rPr lang="el-GR" sz="2600" kern="0" dirty="0">
                <a:solidFill>
                  <a:srgbClr val="000000"/>
                </a:solidFill>
              </a:rPr>
              <a:t>χρησιμοποιούν μία συνθήκη για να ελέγξουν το πλήθος των </a:t>
            </a:r>
            <a:r>
              <a:rPr lang="el-GR" sz="2600" kern="0" dirty="0" smtClean="0">
                <a:solidFill>
                  <a:srgbClr val="000000"/>
                </a:solidFill>
              </a:rPr>
              <a:t>επαναλήψεων</a:t>
            </a:r>
            <a:r>
              <a:rPr lang="el-GR" sz="2600" kern="0" dirty="0">
                <a:solidFill>
                  <a:srgbClr val="000000"/>
                </a:solidFill>
              </a:rPr>
              <a:t>.</a:t>
            </a:r>
            <a:endParaRPr lang="en-IE"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Όλες οι προτάσεις που περιέχονται σε ένα </a:t>
            </a:r>
            <a:r>
              <a:rPr lang="el-GR" sz="2600" kern="0" dirty="0" smtClean="0">
                <a:solidFill>
                  <a:srgbClr val="000000"/>
                </a:solidFill>
              </a:rPr>
              <a:t>βρόγχο, </a:t>
            </a:r>
            <a:r>
              <a:rPr lang="en-US" sz="2600" kern="0" dirty="0">
                <a:solidFill>
                  <a:srgbClr val="000000"/>
                </a:solidFill>
              </a:rPr>
              <a:t>while </a:t>
            </a:r>
            <a:r>
              <a:rPr lang="el-GR" sz="2600" kern="0" dirty="0">
                <a:solidFill>
                  <a:srgbClr val="000000"/>
                </a:solidFill>
              </a:rPr>
              <a:t>ή </a:t>
            </a:r>
            <a:r>
              <a:rPr lang="en-US" sz="2600" kern="0" dirty="0" smtClean="0">
                <a:solidFill>
                  <a:srgbClr val="000000"/>
                </a:solidFill>
              </a:rPr>
              <a:t>do-while</a:t>
            </a:r>
            <a:r>
              <a:rPr lang="el-GR" sz="2600" kern="0" dirty="0" smtClean="0">
                <a:solidFill>
                  <a:srgbClr val="000000"/>
                </a:solidFill>
              </a:rPr>
              <a:t>, </a:t>
            </a:r>
            <a:r>
              <a:rPr lang="el-GR" sz="2600" kern="0" dirty="0">
                <a:solidFill>
                  <a:srgbClr val="000000"/>
                </a:solidFill>
              </a:rPr>
              <a:t>εκτελούνται όσο η συνθήκη </a:t>
            </a:r>
            <a:r>
              <a:rPr lang="el-GR" sz="2600" b="1" kern="0" dirty="0" smtClean="0">
                <a:solidFill>
                  <a:srgbClr val="C00000"/>
                </a:solidFill>
              </a:rPr>
              <a:t>αληθεύει</a:t>
            </a:r>
            <a:r>
              <a:rPr lang="el-GR" sz="2600" kern="0" dirty="0" smtClean="0">
                <a:solidFill>
                  <a:srgbClr val="000000"/>
                </a:solidFill>
              </a:rPr>
              <a:t>.</a:t>
            </a:r>
            <a:endParaRPr lang="en-IE" sz="26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600" kern="0" dirty="0">
                <a:solidFill>
                  <a:srgbClr val="000000"/>
                </a:solidFill>
              </a:rPr>
              <a:t>Η πρόταση</a:t>
            </a:r>
            <a:r>
              <a:rPr lang="en-IE" sz="2600" kern="0" dirty="0">
                <a:solidFill>
                  <a:srgbClr val="000000"/>
                </a:solidFill>
              </a:rPr>
              <a:t> </a:t>
            </a:r>
            <a:r>
              <a:rPr lang="en-IE" sz="2600" b="1" kern="0" dirty="0" smtClean="0">
                <a:solidFill>
                  <a:srgbClr val="000000"/>
                </a:solidFill>
              </a:rPr>
              <a:t>for</a:t>
            </a:r>
            <a:r>
              <a:rPr lang="el-GR" sz="2600" b="1" kern="0" dirty="0" smtClean="0">
                <a:solidFill>
                  <a:srgbClr val="000000"/>
                </a:solidFill>
              </a:rPr>
              <a:t>,</a:t>
            </a:r>
            <a:r>
              <a:rPr lang="el-GR" sz="2600" kern="0" dirty="0" smtClean="0">
                <a:solidFill>
                  <a:srgbClr val="000000"/>
                </a:solidFill>
              </a:rPr>
              <a:t> </a:t>
            </a:r>
            <a:r>
              <a:rPr lang="el-GR" sz="2600" kern="0" dirty="0">
                <a:solidFill>
                  <a:srgbClr val="000000"/>
                </a:solidFill>
              </a:rPr>
              <a:t>αποτελεί μία γενικευμένη εντολή </a:t>
            </a:r>
            <a:r>
              <a:rPr lang="el-GR" sz="2600" kern="0" dirty="0" smtClean="0">
                <a:solidFill>
                  <a:srgbClr val="000000"/>
                </a:solidFill>
              </a:rPr>
              <a:t>επανάληψης, </a:t>
            </a:r>
            <a:r>
              <a:rPr lang="el-GR" sz="2600" kern="0" dirty="0">
                <a:solidFill>
                  <a:srgbClr val="000000"/>
                </a:solidFill>
              </a:rPr>
              <a:t>και εμπεριέχει τρεις παραμέτρους</a:t>
            </a:r>
            <a:r>
              <a:rPr lang="en-IE" sz="2600" kern="0" dirty="0">
                <a:solidFill>
                  <a:srgbClr val="000000"/>
                </a:solidFill>
              </a:rPr>
              <a:t> </a:t>
            </a:r>
            <a:r>
              <a:rPr lang="en-US" sz="2600" kern="0" dirty="0">
                <a:solidFill>
                  <a:srgbClr val="000000"/>
                </a:solidFill>
              </a:rPr>
              <a:t>(</a:t>
            </a:r>
            <a:r>
              <a:rPr lang="el-GR" sz="2600" kern="0" dirty="0">
                <a:solidFill>
                  <a:srgbClr val="000000"/>
                </a:solidFill>
              </a:rPr>
              <a:t>Αρχική έκφραση</a:t>
            </a:r>
            <a:r>
              <a:rPr lang="en-US" sz="2600" kern="0" dirty="0">
                <a:solidFill>
                  <a:srgbClr val="000000"/>
                </a:solidFill>
              </a:rPr>
              <a:t>; </a:t>
            </a:r>
            <a:r>
              <a:rPr lang="el-GR" sz="2600" kern="0" dirty="0">
                <a:solidFill>
                  <a:srgbClr val="000000"/>
                </a:solidFill>
              </a:rPr>
              <a:t>Έκφραση συνέχισης</a:t>
            </a:r>
            <a:r>
              <a:rPr lang="en-US" sz="2600" kern="0" dirty="0">
                <a:solidFill>
                  <a:srgbClr val="000000"/>
                </a:solidFill>
              </a:rPr>
              <a:t>; </a:t>
            </a:r>
            <a:r>
              <a:rPr lang="el-GR" sz="2600" kern="0" dirty="0">
                <a:solidFill>
                  <a:srgbClr val="000000"/>
                </a:solidFill>
              </a:rPr>
              <a:t>Έκφραση μεταβολής</a:t>
            </a:r>
            <a:r>
              <a:rPr lang="en-US" sz="2600" kern="0" dirty="0">
                <a:solidFill>
                  <a:srgbClr val="000000"/>
                </a:solidFill>
              </a:rPr>
              <a:t>).</a:t>
            </a:r>
            <a:endParaRPr lang="en-IE" sz="2600"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33</a:t>
            </a:fld>
            <a:endParaRPr lang="el-GR" sz="1400" dirty="0">
              <a:solidFill>
                <a:schemeClr val="tx1"/>
              </a:solidFill>
            </a:endParaRPr>
          </a:p>
        </p:txBody>
      </p:sp>
    </p:spTree>
    <p:extLst>
      <p:ext uri="{BB962C8B-B14F-4D97-AF65-F5344CB8AC3E}">
        <p14:creationId xmlns:p14="http://schemas.microsoft.com/office/powerpoint/2010/main" val="1592693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a:t>
            </a:r>
            <a:r>
              <a:rPr lang="el-GR" b="1" dirty="0"/>
              <a:t>(</a:t>
            </a:r>
            <a:r>
              <a:rPr lang="el-GR" b="1" dirty="0" smtClean="0"/>
              <a:t>1)</a:t>
            </a:r>
            <a:endParaRPr lang="el-GR" b="1" dirty="0"/>
          </a:p>
        </p:txBody>
      </p:sp>
      <p:sp>
        <p:nvSpPr>
          <p:cNvPr id="3" name="Θέση περιεχομένου 1" descr="Τμήμα προγράμματος: Να ξαναγραφεί ο παρακάτω κώδικας με for. Αναλυτικά:&#10; x = 30. Enter, while, παρένθεση, x μεγαλύτερο = 3, κλείσιμο παρένθεσης, άγκιστρο. Enter, print f, % d,  \ t,  κόμμα x. Enter, x- = 3. Enter, κλείσιμο αγκίστρου.&#10;"/>
          <p:cNvSpPr>
            <a:spLocks noGrp="1"/>
          </p:cNvSpPr>
          <p:nvPr>
            <p:ph sz="half"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200" kern="0" dirty="0">
                <a:solidFill>
                  <a:srgbClr val="000000"/>
                </a:solidFill>
              </a:rPr>
              <a:t>Να ξαναγραφεί ο παρακάτω κώδικας με </a:t>
            </a:r>
            <a:r>
              <a:rPr lang="en-US" sz="3200" kern="0" dirty="0">
                <a:solidFill>
                  <a:srgbClr val="000000"/>
                </a:solidFill>
              </a:rPr>
              <a:t>for:</a:t>
            </a:r>
            <a:endParaRPr lang="en-IE" sz="3200" kern="0" dirty="0">
              <a:solidFill>
                <a:srgbClr val="000000"/>
              </a:solidFill>
            </a:endParaRPr>
          </a:p>
          <a:p>
            <a:pPr marL="1001713" lvl="1" indent="-482600" defTabSz="1008063" eaLnBrk="0" fontAlgn="base" hangingPunct="0">
              <a:spcAft>
                <a:spcPct val="0"/>
              </a:spcAft>
              <a:buClr>
                <a:schemeClr val="accent3">
                  <a:lumMod val="50000"/>
                </a:schemeClr>
              </a:buClr>
              <a:buSzPct val="45000"/>
              <a:buFont typeface="Wingdings" panose="05000000000000000000" pitchFamily="2" charset="2"/>
              <a:buChar char="n"/>
            </a:pPr>
            <a:r>
              <a:rPr lang="en-IE" sz="2800" kern="0" dirty="0">
                <a:solidFill>
                  <a:srgbClr val="000000"/>
                </a:solidFill>
              </a:rPr>
              <a:t> x = 30;</a:t>
            </a:r>
          </a:p>
          <a:p>
            <a:pPr marL="1001713" lvl="1" indent="-482600" defTabSz="1008063" eaLnBrk="0" fontAlgn="base" hangingPunct="0">
              <a:spcAft>
                <a:spcPct val="0"/>
              </a:spcAft>
              <a:buClr>
                <a:schemeClr val="accent3">
                  <a:lumMod val="50000"/>
                </a:schemeClr>
              </a:buClr>
              <a:buSzPct val="45000"/>
              <a:buFont typeface="Wingdings" panose="05000000000000000000" pitchFamily="2" charset="2"/>
              <a:buChar char="n"/>
            </a:pPr>
            <a:r>
              <a:rPr lang="en-IE" sz="2800" kern="0" dirty="0">
                <a:solidFill>
                  <a:srgbClr val="000000"/>
                </a:solidFill>
              </a:rPr>
              <a:t> while (x &gt;= 3) {</a:t>
            </a:r>
          </a:p>
          <a:p>
            <a:pPr marL="1001713" lvl="1" indent="-482600" defTabSz="1008063" eaLnBrk="0" fontAlgn="base" hangingPunct="0">
              <a:spcAft>
                <a:spcPct val="0"/>
              </a:spcAft>
              <a:buClr>
                <a:schemeClr val="accent3">
                  <a:lumMod val="50000"/>
                </a:schemeClr>
              </a:buClr>
              <a:buSzPct val="45000"/>
              <a:buFont typeface="Wingdings" panose="05000000000000000000" pitchFamily="2" charset="2"/>
              <a:buChar char="n"/>
            </a:pPr>
            <a:r>
              <a:rPr lang="en-IE" sz="2800" kern="0" dirty="0">
                <a:solidFill>
                  <a:srgbClr val="000000"/>
                </a:solidFill>
              </a:rPr>
              <a:t>    </a:t>
            </a:r>
            <a:r>
              <a:rPr lang="en-IE" sz="2800" kern="0" dirty="0" err="1">
                <a:solidFill>
                  <a:srgbClr val="000000"/>
                </a:solidFill>
              </a:rPr>
              <a:t>printf</a:t>
            </a:r>
            <a:r>
              <a:rPr lang="en-IE" sz="2800" kern="0" dirty="0">
                <a:solidFill>
                  <a:srgbClr val="000000"/>
                </a:solidFill>
              </a:rPr>
              <a:t>(“%</a:t>
            </a:r>
            <a:r>
              <a:rPr lang="en-IE" sz="2800" kern="0" dirty="0" smtClean="0">
                <a:solidFill>
                  <a:srgbClr val="000000"/>
                </a:solidFill>
              </a:rPr>
              <a:t>d</a:t>
            </a:r>
            <a:r>
              <a:rPr lang="el-GR" sz="2800" kern="0" dirty="0" smtClean="0">
                <a:solidFill>
                  <a:srgbClr val="000000"/>
                </a:solidFill>
              </a:rPr>
              <a:t> </a:t>
            </a:r>
            <a:r>
              <a:rPr lang="en-IE" sz="2800" kern="0" dirty="0" smtClean="0">
                <a:solidFill>
                  <a:srgbClr val="000000"/>
                </a:solidFill>
              </a:rPr>
              <a:t>\</a:t>
            </a:r>
            <a:r>
              <a:rPr lang="en-IE" sz="2800" kern="0" dirty="0">
                <a:solidFill>
                  <a:srgbClr val="000000"/>
                </a:solidFill>
              </a:rPr>
              <a:t>t”, x);</a:t>
            </a:r>
          </a:p>
          <a:p>
            <a:pPr marL="1001713" lvl="1" indent="-482600" defTabSz="1008063" eaLnBrk="0" fontAlgn="base" hangingPunct="0">
              <a:spcAft>
                <a:spcPct val="0"/>
              </a:spcAft>
              <a:buClr>
                <a:schemeClr val="accent3">
                  <a:lumMod val="50000"/>
                </a:schemeClr>
              </a:buClr>
              <a:buSzPct val="45000"/>
              <a:buFont typeface="Wingdings" panose="05000000000000000000" pitchFamily="2" charset="2"/>
              <a:buChar char="n"/>
            </a:pPr>
            <a:r>
              <a:rPr lang="en-IE" sz="2800" kern="0" dirty="0">
                <a:solidFill>
                  <a:srgbClr val="000000"/>
                </a:solidFill>
              </a:rPr>
              <a:t>    </a:t>
            </a:r>
            <a:r>
              <a:rPr lang="en-IE" sz="2800" kern="0" dirty="0" smtClean="0">
                <a:solidFill>
                  <a:srgbClr val="000000"/>
                </a:solidFill>
              </a:rPr>
              <a:t>x</a:t>
            </a:r>
            <a:r>
              <a:rPr lang="el-GR" sz="2800" kern="0" dirty="0" smtClean="0">
                <a:solidFill>
                  <a:srgbClr val="000000"/>
                </a:solidFill>
              </a:rPr>
              <a:t> </a:t>
            </a:r>
            <a:r>
              <a:rPr lang="en-IE" sz="2800" kern="0" dirty="0" smtClean="0">
                <a:solidFill>
                  <a:srgbClr val="000000"/>
                </a:solidFill>
              </a:rPr>
              <a:t>-=</a:t>
            </a:r>
            <a:r>
              <a:rPr lang="el-GR" sz="2800" kern="0" dirty="0" smtClean="0">
                <a:solidFill>
                  <a:srgbClr val="000000"/>
                </a:solidFill>
              </a:rPr>
              <a:t> </a:t>
            </a:r>
            <a:r>
              <a:rPr lang="en-IE" sz="2800" kern="0" dirty="0" smtClean="0">
                <a:solidFill>
                  <a:srgbClr val="000000"/>
                </a:solidFill>
              </a:rPr>
              <a:t>3</a:t>
            </a:r>
            <a:r>
              <a:rPr lang="en-IE" sz="2800" kern="0" dirty="0">
                <a:solidFill>
                  <a:srgbClr val="000000"/>
                </a:solidFill>
              </a:rPr>
              <a:t>;</a:t>
            </a:r>
          </a:p>
          <a:p>
            <a:pPr marL="1001713" lvl="1" indent="-482600" defTabSz="1008063" eaLnBrk="0" fontAlgn="base" hangingPunct="0">
              <a:spcAft>
                <a:spcPct val="0"/>
              </a:spcAft>
              <a:buClr>
                <a:schemeClr val="accent3">
                  <a:lumMod val="50000"/>
                </a:schemeClr>
              </a:buClr>
              <a:buSzPct val="45000"/>
              <a:buFont typeface="Wingdings" panose="05000000000000000000" pitchFamily="2" charset="2"/>
              <a:buChar char="n"/>
            </a:pPr>
            <a:r>
              <a:rPr lang="en-IE" sz="2800" kern="0" dirty="0">
                <a:solidFill>
                  <a:srgbClr val="000000"/>
                </a:solidFill>
              </a:rPr>
              <a:t>}</a:t>
            </a:r>
          </a:p>
          <a:p>
            <a:endParaRPr lang="el-GR" dirty="0"/>
          </a:p>
        </p:txBody>
      </p:sp>
      <p:sp>
        <p:nvSpPr>
          <p:cNvPr id="4" name="Θέση περιεχομένου 2" descr="Τμήμα προγράμματος: for, παρένθεση, x = 30, ερωτηματικό,  x μεγαλύτερο ή ίσο του 3, ερωτηματικό, x- = 3, κλείσιμο παρένθεσης, Enter, print f, % d, \ t, κόμμα x.&#10;"/>
          <p:cNvSpPr>
            <a:spLocks noGrp="1"/>
          </p:cNvSpPr>
          <p:nvPr>
            <p:ph sz="half" idx="2"/>
          </p:nvPr>
        </p:nvSpPr>
        <p:spPr/>
        <p:txBody>
          <a:bodyPr/>
          <a:lstStyle/>
          <a:p>
            <a:pPr marL="0" lvl="0" indent="0" defTabSz="449263" fontAlgn="base" hangingPunct="0">
              <a:lnSpc>
                <a:spcPct val="93000"/>
              </a:lnSpc>
              <a:spcBef>
                <a:spcPct val="0"/>
              </a:spcBef>
              <a:spcAft>
                <a:spcPct val="0"/>
              </a:spcAft>
              <a:buClr>
                <a:srgbClr val="000000"/>
              </a:buClr>
              <a:buSzPct val="100000"/>
              <a:buNone/>
            </a:pPr>
            <a:r>
              <a:rPr lang="el-GR" dirty="0" smtClean="0">
                <a:solidFill>
                  <a:srgbClr val="000000"/>
                </a:solidFill>
                <a:latin typeface="Arial" panose="020B0604020202020204" pitchFamily="34" charset="0"/>
                <a:ea typeface="Arial Unicode MS" panose="020B0604020202020204" pitchFamily="34" charset="-128"/>
                <a:cs typeface="Arial Unicode MS" panose="020B0604020202020204" pitchFamily="34" charset="-128"/>
              </a:rPr>
              <a:t>  </a:t>
            </a:r>
            <a:r>
              <a:rPr lang="en-IE" sz="3200" dirty="0" smtClean="0">
                <a:solidFill>
                  <a:srgbClr val="000000"/>
                </a:solidFill>
                <a:ea typeface="Arial Unicode MS" panose="020B0604020202020204" pitchFamily="34" charset="-128"/>
                <a:cs typeface="Arial Unicode MS" panose="020B0604020202020204" pitchFamily="34" charset="-128"/>
              </a:rPr>
              <a:t>for </a:t>
            </a:r>
            <a:r>
              <a:rPr lang="en-IE" sz="3200" dirty="0">
                <a:solidFill>
                  <a:srgbClr val="000000"/>
                </a:solidFill>
                <a:ea typeface="Arial Unicode MS" panose="020B0604020202020204" pitchFamily="34" charset="-128"/>
                <a:cs typeface="Arial Unicode MS" panose="020B0604020202020204" pitchFamily="34" charset="-128"/>
              </a:rPr>
              <a:t>(x=30; x&gt;=3; x-=3) </a:t>
            </a:r>
          </a:p>
          <a:p>
            <a:pPr lvl="1" defTabSz="449263" fontAlgn="base" hangingPunct="0">
              <a:lnSpc>
                <a:spcPct val="93000"/>
              </a:lnSpc>
              <a:spcBef>
                <a:spcPct val="0"/>
              </a:spcBef>
              <a:spcAft>
                <a:spcPct val="0"/>
              </a:spcAft>
              <a:buClr>
                <a:srgbClr val="000000"/>
              </a:buClr>
              <a:buSzPct val="100000"/>
              <a:buNone/>
            </a:pPr>
            <a:r>
              <a:rPr lang="el-GR" sz="3200" dirty="0" smtClean="0">
                <a:solidFill>
                  <a:srgbClr val="000000"/>
                </a:solidFill>
                <a:ea typeface="Arial Unicode MS" panose="020B0604020202020204" pitchFamily="34" charset="-128"/>
                <a:cs typeface="Arial Unicode MS" panose="020B0604020202020204" pitchFamily="34" charset="-128"/>
              </a:rPr>
              <a:t>  </a:t>
            </a:r>
            <a:r>
              <a:rPr lang="en-IE" sz="3200" dirty="0" err="1" smtClean="0">
                <a:solidFill>
                  <a:srgbClr val="000000"/>
                </a:solidFill>
                <a:ea typeface="Arial Unicode MS" panose="020B0604020202020204" pitchFamily="34" charset="-128"/>
                <a:cs typeface="Arial Unicode MS" panose="020B0604020202020204" pitchFamily="34" charset="-128"/>
              </a:rPr>
              <a:t>printf</a:t>
            </a:r>
            <a:r>
              <a:rPr lang="en-IE" sz="3200" dirty="0">
                <a:solidFill>
                  <a:srgbClr val="000000"/>
                </a:solidFill>
                <a:ea typeface="Arial Unicode MS" panose="020B0604020202020204" pitchFamily="34" charset="-128"/>
                <a:cs typeface="Arial Unicode MS" panose="020B0604020202020204" pitchFamily="34" charset="-128"/>
              </a:rPr>
              <a:t>(“%</a:t>
            </a:r>
            <a:r>
              <a:rPr lang="en-IE" sz="3200" dirty="0" smtClean="0">
                <a:solidFill>
                  <a:srgbClr val="000000"/>
                </a:solidFill>
                <a:ea typeface="Arial Unicode MS" panose="020B0604020202020204" pitchFamily="34" charset="-128"/>
                <a:cs typeface="Arial Unicode MS" panose="020B0604020202020204" pitchFamily="34" charset="-128"/>
              </a:rPr>
              <a:t>d</a:t>
            </a:r>
            <a:r>
              <a:rPr lang="el-GR" sz="3200" dirty="0" smtClean="0">
                <a:solidFill>
                  <a:srgbClr val="000000"/>
                </a:solidFill>
                <a:ea typeface="Arial Unicode MS" panose="020B0604020202020204" pitchFamily="34" charset="-128"/>
                <a:cs typeface="Arial Unicode MS" panose="020B0604020202020204" pitchFamily="34" charset="-128"/>
              </a:rPr>
              <a:t> </a:t>
            </a:r>
            <a:r>
              <a:rPr lang="en-IE" sz="3200" dirty="0" smtClean="0">
                <a:solidFill>
                  <a:srgbClr val="000000"/>
                </a:solidFill>
                <a:ea typeface="Arial Unicode MS" panose="020B0604020202020204" pitchFamily="34" charset="-128"/>
                <a:cs typeface="Arial Unicode MS" panose="020B0604020202020204" pitchFamily="34" charset="-128"/>
              </a:rPr>
              <a:t>\</a:t>
            </a:r>
            <a:r>
              <a:rPr lang="en-IE" sz="3200" dirty="0">
                <a:solidFill>
                  <a:srgbClr val="000000"/>
                </a:solidFill>
                <a:ea typeface="Arial Unicode MS" panose="020B0604020202020204" pitchFamily="34" charset="-128"/>
                <a:cs typeface="Arial Unicode MS" panose="020B0604020202020204" pitchFamily="34" charset="-128"/>
              </a:rPr>
              <a:t>t”, x);</a:t>
            </a:r>
          </a:p>
          <a:p>
            <a:endParaRPr lang="el-GR"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34</a:t>
            </a:fld>
            <a:endParaRPr lang="el-GR" sz="1400" dirty="0">
              <a:solidFill>
                <a:schemeClr val="tx1"/>
              </a:solidFill>
            </a:endParaRPr>
          </a:p>
        </p:txBody>
      </p:sp>
    </p:spTree>
    <p:extLst>
      <p:ext uri="{BB962C8B-B14F-4D97-AF65-F5344CB8AC3E}">
        <p14:creationId xmlns:p14="http://schemas.microsoft.com/office/powerpoint/2010/main" val="36142992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(2)</a:t>
            </a:r>
            <a:endParaRPr lang="el-GR" b="1" dirty="0"/>
          </a:p>
        </p:txBody>
      </p:sp>
      <p:sp>
        <p:nvSpPr>
          <p:cNvPr id="3" name="Θέση περιεχομένου 1"/>
          <p:cNvSpPr>
            <a:spLocks noGrp="1"/>
          </p:cNvSpPr>
          <p:nvPr>
            <p:ph sz="half" idx="1"/>
          </p:nvPr>
        </p:nvSpPr>
        <p:spPr>
          <a:xfrm>
            <a:off x="457200" y="1600200"/>
            <a:ext cx="3106688" cy="4525963"/>
          </a:xfrm>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200" kern="0" dirty="0">
                <a:solidFill>
                  <a:srgbClr val="000000"/>
                </a:solidFill>
              </a:rPr>
              <a:t>Γράψτε ένα πρόγραμμα που να εκτυπώνει το </a:t>
            </a:r>
            <a:r>
              <a:rPr lang="el-GR" sz="3200" kern="0" dirty="0" smtClean="0">
                <a:solidFill>
                  <a:srgbClr val="000000"/>
                </a:solidFill>
              </a:rPr>
              <a:t>μήνυμα,</a:t>
            </a:r>
            <a:r>
              <a:rPr lang="en-IE" sz="3200" kern="0" dirty="0" smtClean="0">
                <a:solidFill>
                  <a:srgbClr val="000000"/>
                </a:solidFill>
              </a:rPr>
              <a:t> </a:t>
            </a:r>
            <a:r>
              <a:rPr lang="en-IE" sz="3200" i="1" kern="0" dirty="0" smtClean="0">
                <a:solidFill>
                  <a:srgbClr val="000000"/>
                </a:solidFill>
              </a:rPr>
              <a:t>Hello World!</a:t>
            </a:r>
            <a:r>
              <a:rPr lang="el-GR" sz="3200" i="1" kern="0" dirty="0" smtClean="0">
                <a:solidFill>
                  <a:srgbClr val="000000"/>
                </a:solidFill>
              </a:rPr>
              <a:t> </a:t>
            </a:r>
            <a:r>
              <a:rPr lang="el-GR" sz="3200" kern="0" dirty="0" smtClean="0">
                <a:solidFill>
                  <a:srgbClr val="000000"/>
                </a:solidFill>
              </a:rPr>
              <a:t>δέκα </a:t>
            </a:r>
            <a:r>
              <a:rPr lang="el-GR" sz="3200" kern="0" dirty="0">
                <a:solidFill>
                  <a:srgbClr val="000000"/>
                </a:solidFill>
              </a:rPr>
              <a:t>φορές στην οθόνη</a:t>
            </a:r>
            <a:r>
              <a:rPr lang="en-IE" sz="3200" kern="0" dirty="0">
                <a:solidFill>
                  <a:srgbClr val="000000"/>
                </a:solidFill>
              </a:rPr>
              <a:t>.</a:t>
            </a:r>
          </a:p>
          <a:p>
            <a:endParaRPr lang="el-GR" dirty="0"/>
          </a:p>
        </p:txBody>
      </p:sp>
      <p:sp>
        <p:nvSpPr>
          <p:cNvPr id="4" name="Θέση περιεχομένου 2" descr="Τμήμα προγράμματος με την for: for, παρένθεση, i = 1, ερωτηματικό,  i μικρότερο ή ίσο του 10, ερωτηματικό,  i ++, κλείσιμο παρένθεσης. Enter, print f,  hello world, \ n. &#10;Τμήμα προγράμματος με την while: i = 1. Enter, while, παρένθεση, i μικρότερο ή ίσο του 10, κλείσιμο παρένθεσης, άγκιστρο. Enter, print f, hello world, \ n. Enter, i + +. Enter, κλείσιμο αγκίστρου.&#10;"/>
          <p:cNvSpPr>
            <a:spLocks noGrp="1"/>
          </p:cNvSpPr>
          <p:nvPr>
            <p:ph sz="half" idx="2"/>
            <p:custDataLst>
              <p:tags r:id="rId1"/>
            </p:custDataLst>
          </p:nvPr>
        </p:nvSpPr>
        <p:spPr>
          <a:xfrm>
            <a:off x="4139952" y="1600200"/>
            <a:ext cx="4546848"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=1;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&lt;=10;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(“Hello World! 	\n”);</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endParaRPr lang="en-US"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93000"/>
              </a:lnSpc>
              <a:spcBef>
                <a:spcPct val="0"/>
              </a:spcBef>
              <a:spcAft>
                <a:spcPct val="0"/>
              </a:spcAft>
              <a:buClr>
                <a:srgbClr val="000000"/>
              </a:buClr>
              <a:buSzPct val="100000"/>
              <a:buNone/>
            </a:pPr>
            <a:r>
              <a:rPr lang="en-US" dirty="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while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 &lt;=10) {</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(“Hello World! 	\n”);</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35</a:t>
            </a:fld>
            <a:endParaRPr lang="el-GR" sz="1400" dirty="0">
              <a:solidFill>
                <a:schemeClr val="tx1"/>
              </a:solidFill>
            </a:endParaRPr>
          </a:p>
        </p:txBody>
      </p:sp>
    </p:spTree>
    <p:extLst>
      <p:ext uri="{BB962C8B-B14F-4D97-AF65-F5344CB8AC3E}">
        <p14:creationId xmlns:p14="http://schemas.microsoft.com/office/powerpoint/2010/main" val="13081512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(3)</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Ένα έτος είναι </a:t>
            </a:r>
            <a:r>
              <a:rPr lang="el-GR" kern="0" dirty="0" smtClean="0">
                <a:solidFill>
                  <a:srgbClr val="000000"/>
                </a:solidFill>
              </a:rPr>
              <a:t>δίσεκτο, </a:t>
            </a:r>
            <a:r>
              <a:rPr lang="el-GR" kern="0" dirty="0">
                <a:solidFill>
                  <a:srgbClr val="000000"/>
                </a:solidFill>
              </a:rPr>
              <a:t>εάν ισχύει μία από τις ακόλουθες δύο συνθήκες:</a:t>
            </a:r>
            <a:r>
              <a:rPr lang="fi-FI" kern="0" dirty="0">
                <a:solidFill>
                  <a:srgbClr val="000000"/>
                </a:solidFill>
              </a:rPr>
              <a:t> 1) </a:t>
            </a:r>
            <a:r>
              <a:rPr lang="el-GR" kern="0" dirty="0">
                <a:solidFill>
                  <a:srgbClr val="000000"/>
                </a:solidFill>
              </a:rPr>
              <a:t>εάν διαιρείται ακριβώς με το </a:t>
            </a:r>
            <a:r>
              <a:rPr lang="el-GR" kern="0" dirty="0" smtClean="0">
                <a:solidFill>
                  <a:srgbClr val="000000"/>
                </a:solidFill>
              </a:rPr>
              <a:t>4, </a:t>
            </a:r>
            <a:r>
              <a:rPr lang="el-GR" kern="0" dirty="0">
                <a:solidFill>
                  <a:srgbClr val="000000"/>
                </a:solidFill>
              </a:rPr>
              <a:t>αλλά όχι με το </a:t>
            </a:r>
            <a:r>
              <a:rPr lang="el-GR" kern="0" dirty="0" smtClean="0">
                <a:solidFill>
                  <a:srgbClr val="000000"/>
                </a:solidFill>
              </a:rPr>
              <a:t>100, </a:t>
            </a:r>
            <a:r>
              <a:rPr lang="el-GR" kern="0" dirty="0">
                <a:solidFill>
                  <a:srgbClr val="000000"/>
                </a:solidFill>
              </a:rPr>
              <a:t>ή</a:t>
            </a:r>
            <a:r>
              <a:rPr lang="el-GR" kern="0" dirty="0" smtClean="0">
                <a:solidFill>
                  <a:srgbClr val="000000"/>
                </a:solidFill>
              </a:rPr>
              <a:t> </a:t>
            </a:r>
            <a:r>
              <a:rPr lang="fi-FI" kern="0" dirty="0" smtClean="0">
                <a:solidFill>
                  <a:srgbClr val="000000"/>
                </a:solidFill>
              </a:rPr>
              <a:t>2</a:t>
            </a:r>
            <a:r>
              <a:rPr lang="fi-FI" kern="0" dirty="0">
                <a:solidFill>
                  <a:srgbClr val="000000"/>
                </a:solidFill>
              </a:rPr>
              <a:t>) </a:t>
            </a:r>
            <a:r>
              <a:rPr lang="el-GR" kern="0" dirty="0">
                <a:solidFill>
                  <a:srgbClr val="000000"/>
                </a:solidFill>
              </a:rPr>
              <a:t>εάν διαιρείται ακριβώς με το </a:t>
            </a:r>
            <a:r>
              <a:rPr lang="fi-FI" kern="0" dirty="0">
                <a:solidFill>
                  <a:srgbClr val="000000"/>
                </a:solidFill>
              </a:rPr>
              <a:t>400. </a:t>
            </a:r>
            <a:r>
              <a:rPr lang="el-GR" kern="0" dirty="0">
                <a:solidFill>
                  <a:srgbClr val="000000"/>
                </a:solidFill>
              </a:rPr>
              <a:t>Να γραφεί ένα </a:t>
            </a:r>
            <a:r>
              <a:rPr lang="el-GR" kern="0" dirty="0" smtClean="0">
                <a:solidFill>
                  <a:srgbClr val="000000"/>
                </a:solidFill>
              </a:rPr>
              <a:t>πρόγραμμα, </a:t>
            </a:r>
            <a:r>
              <a:rPr lang="el-GR" kern="0" dirty="0">
                <a:solidFill>
                  <a:srgbClr val="000000"/>
                </a:solidFill>
              </a:rPr>
              <a:t>το οποίο να προσδιορίζει όλα τα δίσεκτα </a:t>
            </a:r>
            <a:r>
              <a:rPr lang="el-GR" kern="0" dirty="0" smtClean="0">
                <a:solidFill>
                  <a:srgbClr val="000000"/>
                </a:solidFill>
              </a:rPr>
              <a:t>χρόνια, </a:t>
            </a:r>
            <a:r>
              <a:rPr lang="el-GR" kern="0" dirty="0">
                <a:solidFill>
                  <a:srgbClr val="000000"/>
                </a:solidFill>
              </a:rPr>
              <a:t>από </a:t>
            </a:r>
            <a:r>
              <a:rPr lang="el-GR" kern="0" dirty="0" smtClean="0">
                <a:solidFill>
                  <a:srgbClr val="000000"/>
                </a:solidFill>
              </a:rPr>
              <a:t>το </a:t>
            </a:r>
            <a:r>
              <a:rPr lang="en-IE" kern="0" dirty="0" smtClean="0">
                <a:solidFill>
                  <a:srgbClr val="000000"/>
                </a:solidFill>
              </a:rPr>
              <a:t>1 </a:t>
            </a:r>
            <a:r>
              <a:rPr lang="el-GR" kern="0" dirty="0">
                <a:solidFill>
                  <a:srgbClr val="000000"/>
                </a:solidFill>
              </a:rPr>
              <a:t>έως το</a:t>
            </a:r>
            <a:r>
              <a:rPr lang="en-IE" kern="0" dirty="0">
                <a:solidFill>
                  <a:srgbClr val="000000"/>
                </a:solidFill>
              </a:rPr>
              <a:t> 2020.</a:t>
            </a: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36</a:t>
            </a:fld>
            <a:endParaRPr lang="el-GR" sz="1400" dirty="0">
              <a:solidFill>
                <a:schemeClr val="tx1"/>
              </a:solidFill>
            </a:endParaRPr>
          </a:p>
        </p:txBody>
      </p:sp>
    </p:spTree>
    <p:extLst>
      <p:ext uri="{BB962C8B-B14F-4D97-AF65-F5344CB8AC3E}">
        <p14:creationId xmlns:p14="http://schemas.microsoft.com/office/powerpoint/2010/main" val="975041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Δίσεκτα </a:t>
            </a:r>
            <a:r>
              <a:rPr lang="el-GR" b="1" dirty="0" smtClean="0"/>
              <a:t>έτη</a:t>
            </a:r>
            <a:endParaRPr lang="el-GR" b="1" dirty="0"/>
          </a:p>
        </p:txBody>
      </p:sp>
      <p:sp>
        <p:nvSpPr>
          <p:cNvPr id="3" name="Θέση περιεχομένου 1" descr="Πρόγραμμα: # include, s t d i o τελεία h. Enter, # define, start 1. Enter, # define, end 2020. Enter, int main. Enter, άγκιστρο. Enter, int year, κόμμα counter = 0. Enter, for, παρένθεση, year = Start, ερωτηματικό,  year μικρότερο ή ίσο του end, ερωτηματικό, year + +, κλείσιμο παρένθεσης. Enter, if, παρένθεση, year % 400, = = 0, κλείσιμο παρένθεσης, άγκιστρο. Enter, counter + + . Enter, print f, % d, είναι δίσεκτο, \ n, κόμμα year. Enter, κλείσιμο αγκίστρου. Enter, else. Enter, if, παρένθεση, year % 4, = = 0, σύμβολο σύζευξης, year % 100, ! =  0, κλείσιμο παρένθεσης, άγκιστρο. Enter, counter + +. Enter, print f, % d, είναι δίσεκτο, \ n, κόμμα year. Enter, κλείσιμο αγκίστρου. Enter, print f, \ n, συνολικός αριθμός δίσεκτων, % d, \ n, κόμμα counter. Enter, return 0. Enter, κλείσιμο αγκίστρου.&#10;"/>
          <p:cNvSpPr>
            <a:spLocks noGrp="1"/>
          </p:cNvSpPr>
          <p:nvPr>
            <p:ph idx="1"/>
            <p:custDataLst>
              <p:tags r:id="rId1"/>
            </p:custDataLst>
          </p:nvPr>
        </p:nvSpPr>
        <p:spPr>
          <a:xfrm>
            <a:off x="467544" y="1384176"/>
            <a:ext cx="8229600" cy="4925144"/>
          </a:xfrm>
        </p:spPr>
        <p:txBody>
          <a:bodyPr>
            <a:normAutofit fontScale="925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#include &lt;</a:t>
            </a:r>
            <a:r>
              <a:rPr lang="en-US" sz="2200" dirty="0" err="1" smtClean="0">
                <a:solidFill>
                  <a:srgbClr val="000000"/>
                </a:solidFill>
                <a:ea typeface="Arial Unicode MS" panose="020B0604020202020204" pitchFamily="34" charset="-128"/>
                <a:cs typeface="Arial Unicode MS" panose="020B0604020202020204" pitchFamily="34" charset="-128"/>
              </a:rPr>
              <a:t>stdio.h</a:t>
            </a:r>
            <a:r>
              <a:rPr lang="en-US" sz="22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Start 1</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#define End 2020</a:t>
            </a:r>
          </a:p>
          <a:p>
            <a:pPr marL="0" lvl="0" indent="0" defTabSz="449263" fontAlgn="base" hangingPunct="0">
              <a:lnSpc>
                <a:spcPct val="93000"/>
              </a:lnSpc>
              <a:spcBef>
                <a:spcPct val="0"/>
              </a:spcBef>
              <a:spcAft>
                <a:spcPct val="0"/>
              </a:spcAft>
              <a:buClr>
                <a:srgbClr val="000000"/>
              </a:buClr>
              <a:buSzPct val="100000"/>
              <a:buNone/>
            </a:pP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int</a:t>
            </a:r>
            <a:r>
              <a:rPr lang="en-US" sz="2200" dirty="0" smtClean="0">
                <a:solidFill>
                  <a:srgbClr val="000000"/>
                </a:solidFill>
                <a:ea typeface="Arial Unicode MS" panose="020B0604020202020204" pitchFamily="34" charset="-128"/>
                <a:cs typeface="Arial Unicode MS" panose="020B0604020202020204" pitchFamily="34" charset="-128"/>
              </a:rPr>
              <a:t> year, counter = 0;</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C00000"/>
                </a:solidFill>
                <a:ea typeface="Arial Unicode MS" panose="020B0604020202020204" pitchFamily="34" charset="-128"/>
                <a:cs typeface="Arial Unicode MS" panose="020B0604020202020204" pitchFamily="34" charset="-128"/>
              </a:rPr>
              <a:t>    for (year=Start; year&lt;=End; year++)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if (year % 400 == 0)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counter++;</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printf</a:t>
            </a:r>
            <a:r>
              <a:rPr lang="en-US" sz="2200" b="1" dirty="0" smtClean="0">
                <a:solidFill>
                  <a:srgbClr val="000000"/>
                </a:solidFill>
                <a:ea typeface="Arial Unicode MS" panose="020B0604020202020204" pitchFamily="34" charset="-128"/>
                <a:cs typeface="Arial Unicode MS" panose="020B0604020202020204" pitchFamily="34" charset="-128"/>
              </a:rPr>
              <a:t>("%d </a:t>
            </a:r>
            <a:r>
              <a:rPr lang="el-GR" sz="2200" b="1" dirty="0" smtClean="0">
                <a:solidFill>
                  <a:srgbClr val="000000"/>
                </a:solidFill>
                <a:ea typeface="Arial Unicode MS" panose="020B0604020202020204" pitchFamily="34" charset="-128"/>
                <a:cs typeface="Arial Unicode MS" panose="020B0604020202020204" pitchFamily="34" charset="-128"/>
              </a:rPr>
              <a:t>είναι δίσεκτο </a:t>
            </a:r>
            <a:r>
              <a:rPr lang="en-US" sz="2200" b="1" dirty="0" smtClean="0">
                <a:solidFill>
                  <a:srgbClr val="000000"/>
                </a:solidFill>
                <a:ea typeface="Arial Unicode MS" panose="020B0604020202020204" pitchFamily="34" charset="-128"/>
                <a:cs typeface="Arial Unicode MS" panose="020B0604020202020204" pitchFamily="34" charset="-128"/>
              </a:rPr>
              <a:t>\n", year);</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if (year % 4 == 0 &amp;&amp; year % 100 != 0) {</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counter++;</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a:t>
            </a:r>
            <a:r>
              <a:rPr lang="en-US" sz="2200" b="1" dirty="0" err="1" smtClean="0">
                <a:solidFill>
                  <a:srgbClr val="000000"/>
                </a:solidFill>
                <a:ea typeface="Arial Unicode MS" panose="020B0604020202020204" pitchFamily="34" charset="-128"/>
                <a:cs typeface="Arial Unicode MS" panose="020B0604020202020204" pitchFamily="34" charset="-128"/>
              </a:rPr>
              <a:t>printf</a:t>
            </a:r>
            <a:r>
              <a:rPr lang="en-US" sz="2200" b="1" dirty="0" smtClean="0">
                <a:solidFill>
                  <a:srgbClr val="000000"/>
                </a:solidFill>
                <a:ea typeface="Arial Unicode MS" panose="020B0604020202020204" pitchFamily="34" charset="-128"/>
                <a:cs typeface="Arial Unicode MS" panose="020B0604020202020204" pitchFamily="34" charset="-128"/>
              </a:rPr>
              <a:t>("%d </a:t>
            </a:r>
            <a:r>
              <a:rPr lang="el-GR" sz="2200" b="1" dirty="0" smtClean="0">
                <a:solidFill>
                  <a:srgbClr val="000000"/>
                </a:solidFill>
                <a:ea typeface="Arial Unicode MS" panose="020B0604020202020204" pitchFamily="34" charset="-128"/>
                <a:cs typeface="Arial Unicode MS" panose="020B0604020202020204" pitchFamily="34" charset="-128"/>
              </a:rPr>
              <a:t>είναι δίσεκτο</a:t>
            </a: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b="1" dirty="0" smtClean="0">
                <a:solidFill>
                  <a:srgbClr val="000000"/>
                </a:solidFill>
                <a:ea typeface="Arial Unicode MS" panose="020B0604020202020204" pitchFamily="34" charset="-128"/>
                <a:cs typeface="Arial Unicode MS" panose="020B0604020202020204" pitchFamily="34" charset="-128"/>
              </a:rPr>
              <a:t>\n", year);</a:t>
            </a:r>
          </a:p>
          <a:p>
            <a:pPr marL="0" lvl="0" indent="0" defTabSz="449263" fontAlgn="base" hangingPunct="0">
              <a:lnSpc>
                <a:spcPct val="93000"/>
              </a:lnSpc>
              <a:spcBef>
                <a:spcPct val="0"/>
              </a:spcBef>
              <a:spcAft>
                <a:spcPct val="0"/>
              </a:spcAft>
              <a:buClr>
                <a:srgbClr val="000000"/>
              </a:buClr>
              <a:buSzPct val="100000"/>
              <a:buNone/>
            </a:pPr>
            <a:r>
              <a:rPr lang="en-US" sz="2200" b="1"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a:t>
            </a:r>
            <a:r>
              <a:rPr lang="en-US" sz="2200" dirty="0" err="1" smtClean="0">
                <a:solidFill>
                  <a:srgbClr val="000000"/>
                </a:solidFill>
                <a:ea typeface="Arial Unicode MS" panose="020B0604020202020204" pitchFamily="34" charset="-128"/>
                <a:cs typeface="Arial Unicode MS" panose="020B0604020202020204" pitchFamily="34" charset="-128"/>
              </a:rPr>
              <a:t>printf</a:t>
            </a:r>
            <a:r>
              <a:rPr lang="en-US" sz="2200" dirty="0" smtClean="0">
                <a:solidFill>
                  <a:srgbClr val="000000"/>
                </a:solidFill>
                <a:ea typeface="Arial Unicode MS" panose="020B0604020202020204" pitchFamily="34" charset="-128"/>
                <a:cs typeface="Arial Unicode MS" panose="020B0604020202020204" pitchFamily="34" charset="-128"/>
              </a:rPr>
              <a:t>("\n\n\n </a:t>
            </a:r>
            <a:r>
              <a:rPr lang="el-GR" sz="2200" dirty="0" smtClean="0">
                <a:solidFill>
                  <a:srgbClr val="000000"/>
                </a:solidFill>
                <a:ea typeface="Arial Unicode MS" panose="020B0604020202020204" pitchFamily="34" charset="-128"/>
                <a:cs typeface="Arial Unicode MS" panose="020B0604020202020204" pitchFamily="34" charset="-128"/>
              </a:rPr>
              <a:t>Συνολικός αριθμός δίσεκτων </a:t>
            </a:r>
            <a:r>
              <a:rPr lang="en-US" sz="2200" dirty="0" smtClean="0">
                <a:solidFill>
                  <a:srgbClr val="000000"/>
                </a:solidFill>
                <a:ea typeface="Arial Unicode MS" panose="020B0604020202020204" pitchFamily="34" charset="-128"/>
                <a:cs typeface="Arial Unicode MS" panose="020B0604020202020204" pitchFamily="34" charset="-128"/>
              </a:rPr>
              <a:t>%d \n\n", counter); </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2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37</a:t>
            </a:fld>
            <a:endParaRPr lang="el-GR" sz="1400" dirty="0">
              <a:solidFill>
                <a:schemeClr val="tx1"/>
              </a:solidFill>
            </a:endParaRPr>
          </a:p>
        </p:txBody>
      </p:sp>
    </p:spTree>
    <p:extLst>
      <p:ext uri="{BB962C8B-B14F-4D97-AF65-F5344CB8AC3E}">
        <p14:creationId xmlns:p14="http://schemas.microsoft.com/office/powerpoint/2010/main" val="1981275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(4)</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Πρώτος </a:t>
            </a:r>
            <a:r>
              <a:rPr lang="el-GR" kern="0" dirty="0" smtClean="0">
                <a:solidFill>
                  <a:srgbClr val="000000"/>
                </a:solidFill>
              </a:rPr>
              <a:t>αριθμός </a:t>
            </a:r>
            <a:r>
              <a:rPr lang="el-GR" kern="0" dirty="0">
                <a:solidFill>
                  <a:srgbClr val="000000"/>
                </a:solidFill>
              </a:rPr>
              <a:t>είναι ο φυσικός αριθμός (μη αρνητικός ακέραιος</a:t>
            </a:r>
            <a:r>
              <a:rPr lang="el-GR" kern="0" dirty="0" smtClean="0">
                <a:solidFill>
                  <a:srgbClr val="000000"/>
                </a:solidFill>
              </a:rPr>
              <a:t>), </a:t>
            </a:r>
            <a:r>
              <a:rPr lang="el-GR" kern="0" dirty="0">
                <a:solidFill>
                  <a:srgbClr val="000000"/>
                </a:solidFill>
              </a:rPr>
              <a:t>ο οποίος έχει μόνο δύο διαιρέτες: το 1 και τον εαυτό του. Να γραφεί ένα </a:t>
            </a:r>
            <a:r>
              <a:rPr lang="el-GR" kern="0" dirty="0" smtClean="0">
                <a:solidFill>
                  <a:srgbClr val="000000"/>
                </a:solidFill>
              </a:rPr>
              <a:t>πρόγραμμα, </a:t>
            </a:r>
            <a:r>
              <a:rPr lang="el-GR" kern="0" dirty="0">
                <a:solidFill>
                  <a:srgbClr val="000000"/>
                </a:solidFill>
              </a:rPr>
              <a:t>το οποίο να </a:t>
            </a:r>
            <a:r>
              <a:rPr lang="el-GR" kern="0" dirty="0" smtClean="0">
                <a:solidFill>
                  <a:srgbClr val="000000"/>
                </a:solidFill>
              </a:rPr>
              <a:t>εξετάζει, </a:t>
            </a:r>
            <a:r>
              <a:rPr lang="el-GR" kern="0" dirty="0">
                <a:solidFill>
                  <a:srgbClr val="000000"/>
                </a:solidFill>
              </a:rPr>
              <a:t>εάν ένας δεδομένος </a:t>
            </a:r>
            <a:r>
              <a:rPr lang="el-GR" kern="0" dirty="0" smtClean="0">
                <a:solidFill>
                  <a:srgbClr val="000000"/>
                </a:solidFill>
              </a:rPr>
              <a:t>αριθμός, </a:t>
            </a:r>
            <a:r>
              <a:rPr lang="el-GR" kern="0" dirty="0">
                <a:solidFill>
                  <a:srgbClr val="000000"/>
                </a:solidFill>
              </a:rPr>
              <a:t>είναι ή όχι πρώτος αριθμός.</a:t>
            </a:r>
            <a:endParaRPr lang="en-IE"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38</a:t>
            </a:fld>
            <a:endParaRPr lang="el-GR" sz="1400" dirty="0">
              <a:solidFill>
                <a:schemeClr val="tx1"/>
              </a:solidFill>
            </a:endParaRPr>
          </a:p>
        </p:txBody>
      </p:sp>
    </p:spTree>
    <p:extLst>
      <p:ext uri="{BB962C8B-B14F-4D97-AF65-F5344CB8AC3E}">
        <p14:creationId xmlns:p14="http://schemas.microsoft.com/office/powerpoint/2010/main" val="1201731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Πρώτοι </a:t>
            </a:r>
            <a:r>
              <a:rPr lang="el-GR" b="1" dirty="0" smtClean="0"/>
              <a:t>αριθμοί:</a:t>
            </a:r>
            <a:r>
              <a:rPr lang="en-IE" b="1" dirty="0" smtClean="0"/>
              <a:t> </a:t>
            </a:r>
            <a:r>
              <a:rPr lang="en-IE" b="1" dirty="0"/>
              <a:t>Version 1</a:t>
            </a:r>
            <a:endParaRPr lang="el-GR" b="1" dirty="0"/>
          </a:p>
        </p:txBody>
      </p:sp>
      <p:sp>
        <p:nvSpPr>
          <p:cNvPr id="3" name="Θέση περιεχομένου 1" descr="Πρόγραμμα: # include, s t d i o τελεία h. Enter, int main. Enter, άγκιστρο. Enter, int number, κόμμα i. Enter, int, is prime = 1. Enter, print f, \ n, εισαγωγή ενός φυσικού αριθμού. Enter, scan f, % d, κόμμα  &amp; number. Enter, for, παρένθεση, i = 2, ερωτηματικό,  i μικρότερο του number, ερωτηματικό, i + +, κλείσιμο παρένθεσης. Enter, if, παρένθεση, number % i, = = 0, κλείσιμο παρένθεσης. Enter, is prime = 0. Enter, if, παρένθεση is prime = = 1, κλείσιμο παρένθεσης. Enter, print f, \ n, ο αριθμός % d, είναι Πρώτος, \ n, κόμμα  number. Enter, else. Enter, print f, \ n, ο αριθμός % d, δεν είναι Πρώτος, \ n, κόμμα  number. Enter, return 0. Enter, κλείσιμο αγκίστρου.&#10;"/>
          <p:cNvSpPr>
            <a:spLocks noGrp="1"/>
          </p:cNvSpPr>
          <p:nvPr>
            <p:ph idx="1"/>
            <p:custDataLst>
              <p:tags r:id="rId1"/>
            </p:custDataLst>
          </p:nvPr>
        </p:nvSpPr>
        <p:spPr>
          <a:xfrm>
            <a:off x="467544" y="1268760"/>
            <a:ext cx="8229600" cy="5184576"/>
          </a:xfrm>
        </p:spPr>
        <p:txBody>
          <a:bodyPr>
            <a:normAutofit fontScale="700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#include &lt;</a:t>
            </a:r>
            <a:r>
              <a:rPr lang="en-US" sz="2900" dirty="0" err="1" smtClean="0">
                <a:solidFill>
                  <a:srgbClr val="000000"/>
                </a:solidFill>
                <a:ea typeface="Arial Unicode MS" panose="020B0604020202020204" pitchFamily="34" charset="-128"/>
                <a:cs typeface="Arial Unicode MS" panose="020B0604020202020204" pitchFamily="34" charset="-128"/>
              </a:rPr>
              <a:t>stdio.h</a:t>
            </a:r>
            <a:r>
              <a:rPr lang="en-US" sz="29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sz="2900" dirty="0" err="1" smtClean="0">
                <a:solidFill>
                  <a:srgbClr val="000000"/>
                </a:solidFill>
                <a:ea typeface="Arial Unicode MS" panose="020B0604020202020204" pitchFamily="34" charset="-128"/>
                <a:cs typeface="Arial Unicode MS" panose="020B0604020202020204" pitchFamily="34" charset="-128"/>
              </a:rPr>
              <a:t>int</a:t>
            </a:r>
            <a:r>
              <a:rPr lang="en-US" sz="29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int</a:t>
            </a:r>
            <a:r>
              <a:rPr lang="en-US" sz="2900" dirty="0" smtClean="0">
                <a:solidFill>
                  <a:srgbClr val="000000"/>
                </a:solidFill>
                <a:ea typeface="Arial Unicode MS" panose="020B0604020202020204" pitchFamily="34" charset="-128"/>
                <a:cs typeface="Arial Unicode MS" panose="020B0604020202020204" pitchFamily="34" charset="-128"/>
              </a:rPr>
              <a:t> number, </a:t>
            </a:r>
            <a:r>
              <a:rPr lang="en-US" sz="2900" dirty="0" err="1" smtClean="0">
                <a:solidFill>
                  <a:srgbClr val="000000"/>
                </a:solidFill>
                <a:ea typeface="Arial Unicode MS" panose="020B0604020202020204" pitchFamily="34" charset="-128"/>
                <a:cs typeface="Arial Unicode MS" panose="020B0604020202020204" pitchFamily="34" charset="-128"/>
              </a:rPr>
              <a:t>i</a:t>
            </a:r>
            <a:r>
              <a:rPr lang="en-US" sz="29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int</a:t>
            </a: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isprime</a:t>
            </a:r>
            <a:r>
              <a:rPr lang="en-US" sz="29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printf</a:t>
            </a:r>
            <a:r>
              <a:rPr lang="en-US" sz="2900" dirty="0" smtClean="0">
                <a:solidFill>
                  <a:srgbClr val="000000"/>
                </a:solidFill>
                <a:ea typeface="Arial Unicode MS" panose="020B0604020202020204" pitchFamily="34" charset="-128"/>
                <a:cs typeface="Arial Unicode MS" panose="020B0604020202020204" pitchFamily="34" charset="-128"/>
              </a:rPr>
              <a:t>("\n </a:t>
            </a:r>
            <a:r>
              <a:rPr lang="el-GR" sz="2900" dirty="0" smtClean="0">
                <a:solidFill>
                  <a:srgbClr val="000000"/>
                </a:solidFill>
                <a:ea typeface="Arial Unicode MS" panose="020B0604020202020204" pitchFamily="34" charset="-128"/>
                <a:cs typeface="Arial Unicode MS" panose="020B0604020202020204" pitchFamily="34" charset="-128"/>
              </a:rPr>
              <a:t>Εισαγωγή ενός φυσικού αριθμού: </a:t>
            </a:r>
            <a:r>
              <a:rPr lang="en-US" sz="29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scanf</a:t>
            </a:r>
            <a:r>
              <a:rPr lang="en-US" sz="2900" dirty="0" smtClean="0">
                <a:solidFill>
                  <a:srgbClr val="000000"/>
                </a:solidFill>
                <a:ea typeface="Arial Unicode MS" panose="020B0604020202020204" pitchFamily="34" charset="-128"/>
                <a:cs typeface="Arial Unicode MS" panose="020B0604020202020204" pitchFamily="34" charset="-128"/>
              </a:rPr>
              <a:t>("%d", &amp;number);</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for (</a:t>
            </a:r>
            <a:r>
              <a:rPr lang="en-US" sz="2900" dirty="0" err="1" smtClean="0">
                <a:solidFill>
                  <a:srgbClr val="000000"/>
                </a:solidFill>
                <a:ea typeface="Arial Unicode MS" panose="020B0604020202020204" pitchFamily="34" charset="-128"/>
                <a:cs typeface="Arial Unicode MS" panose="020B0604020202020204" pitchFamily="34" charset="-128"/>
              </a:rPr>
              <a:t>i</a:t>
            </a:r>
            <a:r>
              <a:rPr lang="en-US" sz="2900" dirty="0" smtClean="0">
                <a:solidFill>
                  <a:srgbClr val="000000"/>
                </a:solidFill>
                <a:ea typeface="Arial Unicode MS" panose="020B0604020202020204" pitchFamily="34" charset="-128"/>
                <a:cs typeface="Arial Unicode MS" panose="020B0604020202020204" pitchFamily="34" charset="-128"/>
              </a:rPr>
              <a:t>=2; </a:t>
            </a:r>
            <a:r>
              <a:rPr lang="en-US" sz="2900" dirty="0" err="1" smtClean="0">
                <a:solidFill>
                  <a:srgbClr val="000000"/>
                </a:solidFill>
                <a:ea typeface="Arial Unicode MS" panose="020B0604020202020204" pitchFamily="34" charset="-128"/>
                <a:cs typeface="Arial Unicode MS" panose="020B0604020202020204" pitchFamily="34" charset="-128"/>
              </a:rPr>
              <a:t>i</a:t>
            </a:r>
            <a:r>
              <a:rPr lang="en-US" sz="2900" dirty="0" smtClean="0">
                <a:solidFill>
                  <a:srgbClr val="000000"/>
                </a:solidFill>
                <a:ea typeface="Arial Unicode MS" panose="020B0604020202020204" pitchFamily="34" charset="-128"/>
                <a:cs typeface="Arial Unicode MS" panose="020B0604020202020204" pitchFamily="34" charset="-128"/>
              </a:rPr>
              <a:t>&lt;number; </a:t>
            </a:r>
            <a:r>
              <a:rPr lang="en-US" sz="2900" dirty="0" err="1" smtClean="0">
                <a:solidFill>
                  <a:srgbClr val="000000"/>
                </a:solidFill>
                <a:ea typeface="Arial Unicode MS" panose="020B0604020202020204" pitchFamily="34" charset="-128"/>
                <a:cs typeface="Arial Unicode MS" panose="020B0604020202020204" pitchFamily="34" charset="-128"/>
              </a:rPr>
              <a:t>i</a:t>
            </a:r>
            <a:r>
              <a:rPr lang="en-US" sz="29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if (number % </a:t>
            </a:r>
            <a:r>
              <a:rPr lang="en-US" sz="2900" dirty="0" err="1" smtClean="0">
                <a:solidFill>
                  <a:srgbClr val="000000"/>
                </a:solidFill>
                <a:ea typeface="Arial Unicode MS" panose="020B0604020202020204" pitchFamily="34" charset="-128"/>
                <a:cs typeface="Arial Unicode MS" panose="020B0604020202020204" pitchFamily="34" charset="-128"/>
              </a:rPr>
              <a:t>i</a:t>
            </a:r>
            <a:r>
              <a:rPr lang="en-US" sz="2900" dirty="0" smtClean="0">
                <a:solidFill>
                  <a:srgbClr val="000000"/>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isprime</a:t>
            </a:r>
            <a:r>
              <a:rPr lang="en-US" sz="2900" dirty="0" smtClean="0">
                <a:solidFill>
                  <a:srgbClr val="000000"/>
                </a:solidFill>
                <a:ea typeface="Arial Unicode MS" panose="020B0604020202020204" pitchFamily="34" charset="-128"/>
                <a:cs typeface="Arial Unicode MS" panose="020B0604020202020204" pitchFamily="34" charset="-128"/>
              </a:rPr>
              <a:t> = 0;</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if (</a:t>
            </a:r>
            <a:r>
              <a:rPr lang="en-US" sz="2900" dirty="0" err="1" smtClean="0">
                <a:solidFill>
                  <a:srgbClr val="000000"/>
                </a:solidFill>
                <a:ea typeface="Arial Unicode MS" panose="020B0604020202020204" pitchFamily="34" charset="-128"/>
                <a:cs typeface="Arial Unicode MS" panose="020B0604020202020204" pitchFamily="34" charset="-128"/>
              </a:rPr>
              <a:t>isprime</a:t>
            </a:r>
            <a:r>
              <a:rPr lang="en-US" sz="29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printf</a:t>
            </a:r>
            <a:r>
              <a:rPr lang="en-US" sz="2900" dirty="0" smtClean="0">
                <a:solidFill>
                  <a:srgbClr val="000000"/>
                </a:solidFill>
                <a:ea typeface="Arial Unicode MS" panose="020B0604020202020204" pitchFamily="34" charset="-128"/>
                <a:cs typeface="Arial Unicode MS" panose="020B0604020202020204" pitchFamily="34" charset="-128"/>
              </a:rPr>
              <a:t>("\n\n </a:t>
            </a:r>
            <a:r>
              <a:rPr lang="el-GR" sz="2900" dirty="0" smtClean="0">
                <a:solidFill>
                  <a:srgbClr val="000000"/>
                </a:solidFill>
                <a:ea typeface="Arial Unicode MS" panose="020B0604020202020204" pitchFamily="34" charset="-128"/>
                <a:cs typeface="Arial Unicode MS" panose="020B0604020202020204" pitchFamily="34" charset="-128"/>
              </a:rPr>
              <a:t>Ο αριθμός %d είναι ΠΡΩΤΟΣ! </a:t>
            </a:r>
            <a:r>
              <a:rPr lang="en-US" sz="2900" dirty="0" smtClean="0">
                <a:solidFill>
                  <a:srgbClr val="000000"/>
                </a:solidFill>
                <a:ea typeface="Arial Unicode MS" panose="020B0604020202020204" pitchFamily="34" charset="-128"/>
                <a:cs typeface="Arial Unicode MS" panose="020B0604020202020204" pitchFamily="34" charset="-128"/>
              </a:rPr>
              <a:t>\n\n", number);</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a:t>
            </a:r>
            <a:r>
              <a:rPr lang="en-US" sz="2900" dirty="0" err="1" smtClean="0">
                <a:solidFill>
                  <a:srgbClr val="000000"/>
                </a:solidFill>
                <a:ea typeface="Arial Unicode MS" panose="020B0604020202020204" pitchFamily="34" charset="-128"/>
                <a:cs typeface="Arial Unicode MS" panose="020B0604020202020204" pitchFamily="34" charset="-128"/>
              </a:rPr>
              <a:t>printf</a:t>
            </a:r>
            <a:r>
              <a:rPr lang="en-US" sz="2900" dirty="0" smtClean="0">
                <a:solidFill>
                  <a:srgbClr val="000000"/>
                </a:solidFill>
                <a:ea typeface="Arial Unicode MS" panose="020B0604020202020204" pitchFamily="34" charset="-128"/>
                <a:cs typeface="Arial Unicode MS" panose="020B0604020202020204" pitchFamily="34" charset="-128"/>
              </a:rPr>
              <a:t>("\n\n </a:t>
            </a:r>
            <a:r>
              <a:rPr lang="el-GR" sz="2900" dirty="0" smtClean="0">
                <a:solidFill>
                  <a:srgbClr val="000000"/>
                </a:solidFill>
                <a:ea typeface="Arial Unicode MS" panose="020B0604020202020204" pitchFamily="34" charset="-128"/>
                <a:cs typeface="Arial Unicode MS" panose="020B0604020202020204" pitchFamily="34" charset="-128"/>
              </a:rPr>
              <a:t>Ο αριθμός %d ΔΕΝ είναι ΠΡΩΤΟΣ</a:t>
            </a:r>
            <a:r>
              <a:rPr lang="en-US" sz="2900" dirty="0" smtClean="0">
                <a:solidFill>
                  <a:srgbClr val="000000"/>
                </a:solidFill>
                <a:ea typeface="Arial Unicode MS" panose="020B0604020202020204" pitchFamily="34" charset="-128"/>
                <a:cs typeface="Arial Unicode MS" panose="020B0604020202020204" pitchFamily="34" charset="-128"/>
              </a:rPr>
              <a:t>! \n\n", number);</a:t>
            </a:r>
          </a:p>
          <a:p>
            <a:pPr marL="0" lvl="0" indent="0" defTabSz="449263" fontAlgn="base" hangingPunct="0">
              <a:lnSpc>
                <a:spcPct val="103000"/>
              </a:lnSpc>
              <a:spcBef>
                <a:spcPct val="0"/>
              </a:spcBef>
              <a:spcAft>
                <a:spcPct val="0"/>
              </a:spcAft>
              <a:buClr>
                <a:srgbClr val="000000"/>
              </a:buClr>
              <a:buSzPct val="100000"/>
              <a:buNone/>
            </a:pPr>
            <a:endParaRPr lang="en-US" sz="29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3000"/>
              </a:lnSpc>
              <a:spcBef>
                <a:spcPct val="0"/>
              </a:spcBef>
              <a:spcAft>
                <a:spcPct val="0"/>
              </a:spcAft>
              <a:buClr>
                <a:srgbClr val="000000"/>
              </a:buClr>
              <a:buSzPct val="100000"/>
              <a:buNone/>
            </a:pPr>
            <a:r>
              <a:rPr lang="en-US" sz="29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39</a:t>
            </a:fld>
            <a:endParaRPr lang="el-GR" sz="1400" dirty="0">
              <a:solidFill>
                <a:schemeClr val="tx1"/>
              </a:solidFill>
            </a:endParaRPr>
          </a:p>
        </p:txBody>
      </p:sp>
    </p:spTree>
    <p:extLst>
      <p:ext uri="{BB962C8B-B14F-4D97-AF65-F5344CB8AC3E}">
        <p14:creationId xmlns:p14="http://schemas.microsoft.com/office/powerpoint/2010/main" val="14314102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Σκοποί ενότητας</a:t>
            </a:r>
            <a:endParaRPr lang="el-GR" b="1" dirty="0"/>
          </a:p>
        </p:txBody>
      </p:sp>
      <p:sp>
        <p:nvSpPr>
          <p:cNvPr id="3" name="Θέση περιεχομένου 1"/>
          <p:cNvSpPr>
            <a:spLocks noGrp="1"/>
          </p:cNvSpPr>
          <p:nvPr>
            <p:ph idx="1"/>
          </p:nvPr>
        </p:nvSpPr>
        <p:spPr/>
        <p:txBody>
          <a:bodyPr/>
          <a:lstStyle/>
          <a:p>
            <a:pPr marL="0" indent="0">
              <a:buNone/>
            </a:pPr>
            <a:r>
              <a:rPr lang="el-GR" dirty="0" smtClean="0"/>
              <a:t>Ο αναγνώστης να μπορεί να:</a:t>
            </a:r>
          </a:p>
          <a:p>
            <a:pPr marL="0" indent="0">
              <a:buNone/>
            </a:pPr>
            <a:r>
              <a:rPr lang="en-US" dirty="0" smtClean="0"/>
              <a:t>1)</a:t>
            </a:r>
            <a:r>
              <a:rPr lang="el-GR" dirty="0" smtClean="0"/>
              <a:t> διαχειρίζεται με ευχέρεια τις επαναληπτικές </a:t>
            </a:r>
            <a:r>
              <a:rPr lang="en-US" dirty="0" smtClean="0"/>
              <a:t> </a:t>
            </a:r>
          </a:p>
          <a:p>
            <a:pPr marL="0" indent="0">
              <a:buNone/>
            </a:pPr>
            <a:r>
              <a:rPr lang="en-US" dirty="0"/>
              <a:t> </a:t>
            </a:r>
            <a:r>
              <a:rPr lang="en-US" dirty="0" smtClean="0"/>
              <a:t>   </a:t>
            </a:r>
            <a:r>
              <a:rPr lang="el-GR" dirty="0" smtClean="0"/>
              <a:t>δομές της </a:t>
            </a:r>
            <a:r>
              <a:rPr lang="en-US" dirty="0" smtClean="0"/>
              <a:t>C. </a:t>
            </a:r>
            <a:endParaRPr lang="el-GR" dirty="0" smtClean="0"/>
          </a:p>
          <a:p>
            <a:pPr marL="0" indent="0">
              <a:buNone/>
            </a:pPr>
            <a:r>
              <a:rPr lang="el-GR" dirty="0" smtClean="0"/>
              <a:t>2)</a:t>
            </a:r>
            <a:r>
              <a:rPr lang="en-US" dirty="0" smtClean="0"/>
              <a:t> </a:t>
            </a:r>
            <a:r>
              <a:rPr lang="el-GR" dirty="0"/>
              <a:t>δ</a:t>
            </a:r>
            <a:r>
              <a:rPr lang="el-GR" dirty="0" smtClean="0"/>
              <a:t>ημιουργεί πιο σύνθετα προγράμματα.</a:t>
            </a:r>
            <a:endParaRPr lang="el-GR"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6"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a:t>
            </a:fld>
            <a:endParaRPr lang="el-GR" sz="1400" dirty="0">
              <a:solidFill>
                <a:schemeClr val="tx1"/>
              </a:solidFill>
            </a:endParaRPr>
          </a:p>
        </p:txBody>
      </p:sp>
    </p:spTree>
    <p:extLst>
      <p:ext uri="{BB962C8B-B14F-4D97-AF65-F5344CB8AC3E}">
        <p14:creationId xmlns:p14="http://schemas.microsoft.com/office/powerpoint/2010/main" val="3593765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Πρώτοι </a:t>
            </a:r>
            <a:r>
              <a:rPr lang="el-GR" b="1" dirty="0" smtClean="0"/>
              <a:t>αριθμοί:</a:t>
            </a:r>
            <a:r>
              <a:rPr lang="en-IE" b="1" dirty="0" smtClean="0"/>
              <a:t> </a:t>
            </a:r>
            <a:r>
              <a:rPr lang="en-IE" b="1" dirty="0"/>
              <a:t>Version 2</a:t>
            </a:r>
            <a:endParaRPr lang="el-GR" b="1" dirty="0"/>
          </a:p>
        </p:txBody>
      </p:sp>
      <p:sp>
        <p:nvSpPr>
          <p:cNvPr id="3" name="Θέση περιεχομένου 1" descr="Πρόγραμμα: # include, s t d i o τελεία h. Enter, int main. Enter, άγκιστρο. Enter, int number, κόμμα i = 2, / asterisc, η χρήση της while, απαιτεί την αρχικοποίηση της μεταβλητής i, asterisc /. Enter, int, is prime = 1. Enter, print f, \ n, εισαγωγή ενός φυσικού αριθμού. Enter, scan f, % d, κόμμα  &amp; number. / asterisc, η διαφορά με το προηγούμενο πρόγραμμα, είναι  η χρήση της while, που ακολουθεί, asterisc /. Enter, while, παρένθεση, i μικρότερο ή ίσο του number / 2, σύμβολο σύζευξης, is prime = = 1, κλείσιμο παρένθεσης, άγκιστρο. Enter, if, παρένθεση, number % i, = = 0, κλείσιμο παρένθεσης. Enter, is prime = 0. Enter, i + +. Enter, κλείσιμο αγκίστρου. Απο εδώ και πέρα, οι εντολές είναι ίδιες με το προηγούμενο πρόγραμμα. &#10;"/>
          <p:cNvSpPr>
            <a:spLocks noGrp="1"/>
          </p:cNvSpPr>
          <p:nvPr>
            <p:ph idx="1"/>
            <p:custDataLst>
              <p:tags r:id="rId1"/>
            </p:custDataLst>
          </p:nvPr>
        </p:nvSpPr>
        <p:spPr>
          <a:xfrm>
            <a:off x="467544" y="1268760"/>
            <a:ext cx="8229600" cy="5184576"/>
          </a:xfrm>
        </p:spPr>
        <p:txBody>
          <a:bodyPr>
            <a:normAutofit/>
          </a:bodyPr>
          <a:lstStyle/>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#include &lt;</a:t>
            </a:r>
            <a:r>
              <a:rPr lang="en-US" sz="2000" dirty="0" err="1" smtClean="0">
                <a:solidFill>
                  <a:srgbClr val="000000"/>
                </a:solidFill>
                <a:ea typeface="Arial Unicode MS" panose="020B0604020202020204" pitchFamily="34" charset="-128"/>
                <a:cs typeface="Arial Unicode MS" panose="020B0604020202020204" pitchFamily="34" charset="-128"/>
              </a:rPr>
              <a:t>stdio.h</a:t>
            </a:r>
            <a:r>
              <a:rPr lang="en-US" sz="20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83000"/>
              </a:lnSpc>
              <a:spcBef>
                <a:spcPct val="0"/>
              </a:spcBef>
              <a:spcAft>
                <a:spcPct val="0"/>
              </a:spcAft>
              <a:buClr>
                <a:srgbClr val="000000"/>
              </a:buClr>
              <a:buSzPct val="100000"/>
              <a:buNone/>
            </a:pP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number,</a:t>
            </a:r>
            <a:r>
              <a:rPr lang="en-US" sz="2000" b="1" dirty="0" smtClean="0">
                <a:solidFill>
                  <a:srgbClr val="FF0000"/>
                </a:solidFill>
                <a:ea typeface="Arial Unicode MS" panose="020B0604020202020204" pitchFamily="34" charset="-128"/>
                <a:cs typeface="Arial Unicode MS" panose="020B0604020202020204" pitchFamily="34" charset="-128"/>
              </a:rPr>
              <a:t> </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 = 2</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int</a:t>
            </a: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isprime</a:t>
            </a:r>
            <a:r>
              <a:rPr lang="en-US" sz="20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8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 </a:t>
            </a:r>
            <a:r>
              <a:rPr lang="el-GR" sz="2000" dirty="0" smtClean="0">
                <a:solidFill>
                  <a:srgbClr val="000000"/>
                </a:solidFill>
                <a:ea typeface="Arial Unicode MS" panose="020B0604020202020204" pitchFamily="34" charset="-128"/>
                <a:cs typeface="Arial Unicode MS" panose="020B0604020202020204" pitchFamily="34" charset="-128"/>
              </a:rPr>
              <a:t>Εισαγωγή ενός φυσικού αριθμού </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scanf</a:t>
            </a:r>
            <a:r>
              <a:rPr lang="en-US" sz="2000" dirty="0" smtClean="0">
                <a:solidFill>
                  <a:srgbClr val="000000"/>
                </a:solidFill>
                <a:ea typeface="Arial Unicode MS" panose="020B0604020202020204" pitchFamily="34" charset="-128"/>
                <a:cs typeface="Arial Unicode MS" panose="020B0604020202020204" pitchFamily="34" charset="-128"/>
              </a:rPr>
              <a:t>("%d", &amp;number);</a:t>
            </a:r>
          </a:p>
          <a:p>
            <a:pPr marL="0" lvl="0" indent="0" defTabSz="449263" fontAlgn="base" hangingPunct="0">
              <a:lnSpc>
                <a:spcPct val="83000"/>
              </a:lnSpc>
              <a:spcBef>
                <a:spcPct val="0"/>
              </a:spcBef>
              <a:spcAft>
                <a:spcPct val="0"/>
              </a:spcAft>
              <a:buClr>
                <a:srgbClr val="000000"/>
              </a:buClr>
              <a:buSzPct val="100000"/>
              <a:buNone/>
            </a:pPr>
            <a:endParaRPr lang="en-US" sz="2000" dirty="0" smtClean="0">
              <a:solidFill>
                <a:srgbClr val="000000"/>
              </a:solidFill>
              <a:ea typeface="Arial Unicode MS" panose="020B0604020202020204" pitchFamily="34" charset="-128"/>
              <a:cs typeface="Arial Unicode MS" panose="020B0604020202020204" pitchFamily="34" charset="-128"/>
            </a:endParaRP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while </a:t>
            </a:r>
            <a:r>
              <a:rPr lang="en-US" sz="2000" dirty="0" smtClean="0">
                <a:ea typeface="Arial Unicode MS" panose="020B0604020202020204" pitchFamily="34" charset="-128"/>
                <a:cs typeface="Arial Unicode MS" panose="020B0604020202020204" pitchFamily="34" charset="-128"/>
              </a:rPr>
              <a:t>(</a:t>
            </a:r>
            <a:r>
              <a:rPr lang="en-US" sz="2000" b="1" dirty="0" err="1" smtClean="0">
                <a:solidFill>
                  <a:srgbClr val="C00000"/>
                </a:solidFill>
                <a:ea typeface="Arial Unicode MS" panose="020B0604020202020204" pitchFamily="34" charset="-128"/>
                <a:cs typeface="Arial Unicode MS" panose="020B0604020202020204" pitchFamily="34" charset="-128"/>
              </a:rPr>
              <a:t>i</a:t>
            </a:r>
            <a:r>
              <a:rPr lang="en-US" sz="2000" b="1" dirty="0" smtClean="0">
                <a:solidFill>
                  <a:srgbClr val="C00000"/>
                </a:solidFill>
                <a:ea typeface="Arial Unicode MS" panose="020B0604020202020204" pitchFamily="34" charset="-128"/>
                <a:cs typeface="Arial Unicode MS" panose="020B0604020202020204" pitchFamily="34" charset="-128"/>
              </a:rPr>
              <a:t>&lt;=number/2 &amp;&amp; </a:t>
            </a:r>
            <a:r>
              <a:rPr lang="en-US" sz="2000" b="1" dirty="0" err="1" smtClean="0">
                <a:solidFill>
                  <a:srgbClr val="C00000"/>
                </a:solidFill>
                <a:ea typeface="Arial Unicode MS" panose="020B0604020202020204" pitchFamily="34" charset="-128"/>
                <a:cs typeface="Arial Unicode MS" panose="020B0604020202020204" pitchFamily="34" charset="-128"/>
              </a:rPr>
              <a:t>isprime</a:t>
            </a:r>
            <a:r>
              <a:rPr lang="en-US" sz="2000" b="1" dirty="0" smtClean="0">
                <a:solidFill>
                  <a:srgbClr val="C00000"/>
                </a:solidFill>
                <a:ea typeface="Arial Unicode MS" panose="020B0604020202020204" pitchFamily="34" charset="-128"/>
                <a:cs typeface="Arial Unicode MS" panose="020B0604020202020204" pitchFamily="34" charset="-128"/>
              </a:rPr>
              <a:t> == 1</a:t>
            </a: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(number %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 == 0)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isprime</a:t>
            </a:r>
            <a:r>
              <a:rPr lang="en-US" sz="2000" dirty="0" smtClean="0">
                <a:solidFill>
                  <a:srgbClr val="000000"/>
                </a:solidFill>
                <a:ea typeface="Arial Unicode MS" panose="020B0604020202020204" pitchFamily="34" charset="-128"/>
                <a:cs typeface="Arial Unicode MS" panose="020B0604020202020204" pitchFamily="34" charset="-128"/>
              </a:rPr>
              <a:t> = 0;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i</a:t>
            </a:r>
            <a:r>
              <a:rPr lang="en-US" sz="20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if (</a:t>
            </a:r>
            <a:r>
              <a:rPr lang="en-US" sz="2000" dirty="0" err="1" smtClean="0">
                <a:solidFill>
                  <a:srgbClr val="000000"/>
                </a:solidFill>
                <a:ea typeface="Arial Unicode MS" panose="020B0604020202020204" pitchFamily="34" charset="-128"/>
                <a:cs typeface="Arial Unicode MS" panose="020B0604020202020204" pitchFamily="34" charset="-128"/>
              </a:rPr>
              <a:t>isprime</a:t>
            </a:r>
            <a:r>
              <a:rPr lang="en-US" sz="2000" dirty="0" smtClean="0">
                <a:solidFill>
                  <a:srgbClr val="000000"/>
                </a:solidFill>
                <a:ea typeface="Arial Unicode MS" panose="020B0604020202020204" pitchFamily="34" charset="-128"/>
                <a:cs typeface="Arial Unicode MS" panose="020B0604020202020204" pitchFamily="34" charset="-128"/>
              </a:rPr>
              <a:t> == 1)</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Ο αριθμός %d είναι ΠΡΩΤΟΣ!</a:t>
            </a:r>
            <a:r>
              <a:rPr lang="en-US" sz="2000" dirty="0" smtClean="0">
                <a:solidFill>
                  <a:srgbClr val="000000"/>
                </a:solidFill>
                <a:ea typeface="Arial Unicode MS" panose="020B0604020202020204" pitchFamily="34" charset="-128"/>
                <a:cs typeface="Arial Unicode MS" panose="020B0604020202020204" pitchFamily="34" charset="-128"/>
              </a:rPr>
              <a:t> \n\n", number);</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else</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a:t>
            </a:r>
            <a:r>
              <a:rPr lang="en-US" sz="2000" dirty="0" err="1" smtClean="0">
                <a:solidFill>
                  <a:srgbClr val="000000"/>
                </a:solidFill>
                <a:ea typeface="Arial Unicode MS" panose="020B0604020202020204" pitchFamily="34" charset="-128"/>
                <a:cs typeface="Arial Unicode MS" panose="020B0604020202020204" pitchFamily="34" charset="-128"/>
              </a:rPr>
              <a:t>printf</a:t>
            </a:r>
            <a:r>
              <a:rPr lang="en-US" sz="2000" dirty="0" smtClean="0">
                <a:solidFill>
                  <a:srgbClr val="000000"/>
                </a:solidFill>
                <a:ea typeface="Arial Unicode MS" panose="020B0604020202020204" pitchFamily="34" charset="-128"/>
                <a:cs typeface="Arial Unicode MS" panose="020B0604020202020204" pitchFamily="34" charset="-128"/>
              </a:rPr>
              <a:t>("\n\n </a:t>
            </a:r>
            <a:r>
              <a:rPr lang="el-GR" sz="2000" dirty="0" smtClean="0">
                <a:solidFill>
                  <a:srgbClr val="000000"/>
                </a:solidFill>
                <a:ea typeface="Arial Unicode MS" panose="020B0604020202020204" pitchFamily="34" charset="-128"/>
                <a:cs typeface="Arial Unicode MS" panose="020B0604020202020204" pitchFamily="34" charset="-128"/>
              </a:rPr>
              <a:t>Ο αριθμός %d ΔΕΝ είναι ΠΡΩΤΟΣ</a:t>
            </a:r>
            <a:r>
              <a:rPr lang="en-US" sz="2000" dirty="0" smtClean="0">
                <a:solidFill>
                  <a:srgbClr val="000000"/>
                </a:solidFill>
                <a:ea typeface="Arial Unicode MS" panose="020B0604020202020204" pitchFamily="34" charset="-128"/>
                <a:cs typeface="Arial Unicode MS" panose="020B0604020202020204" pitchFamily="34" charset="-128"/>
              </a:rPr>
              <a:t>! \n\n", number);</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83000"/>
              </a:lnSpc>
              <a:spcBef>
                <a:spcPct val="0"/>
              </a:spcBef>
              <a:spcAft>
                <a:spcPct val="0"/>
              </a:spcAft>
              <a:buClr>
                <a:srgbClr val="000000"/>
              </a:buClr>
              <a:buSzPct val="100000"/>
              <a:buNone/>
            </a:pPr>
            <a:r>
              <a:rPr lang="en-US" sz="20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40</a:t>
            </a:fld>
            <a:endParaRPr lang="el-GR" sz="1400" dirty="0">
              <a:solidFill>
                <a:schemeClr val="tx1"/>
              </a:solidFill>
            </a:endParaRPr>
          </a:p>
        </p:txBody>
      </p:sp>
    </p:spTree>
    <p:extLst>
      <p:ext uri="{BB962C8B-B14F-4D97-AF65-F5344CB8AC3E}">
        <p14:creationId xmlns:p14="http://schemas.microsoft.com/office/powerpoint/2010/main" val="2583153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(5)</a:t>
            </a:r>
            <a:endParaRPr lang="el-GR" b="1" dirty="0"/>
          </a:p>
        </p:txBody>
      </p:sp>
      <p:sp>
        <p:nvSpPr>
          <p:cNvPr id="3" name="Θέση περιεχομένου 1"/>
          <p:cNvSpPr>
            <a:spLocks noGrp="1"/>
          </p:cNvSpPr>
          <p:nvPr>
            <p:ph sz="half" idx="1"/>
          </p:nvPr>
        </p:nvSpPr>
        <p:spPr>
          <a:xfrm>
            <a:off x="395536" y="1600200"/>
            <a:ext cx="2952328" cy="4525963"/>
          </a:xfrm>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200" kern="0" dirty="0">
                <a:solidFill>
                  <a:srgbClr val="000000"/>
                </a:solidFill>
              </a:rPr>
              <a:t>Άθροισμα όλων των περιττών </a:t>
            </a:r>
            <a:r>
              <a:rPr lang="el-GR" sz="3200" kern="0" dirty="0" smtClean="0">
                <a:solidFill>
                  <a:srgbClr val="000000"/>
                </a:solidFill>
              </a:rPr>
              <a:t>αριθμών, </a:t>
            </a:r>
            <a:r>
              <a:rPr lang="el-GR" sz="3200" kern="0" dirty="0">
                <a:solidFill>
                  <a:srgbClr val="000000"/>
                </a:solidFill>
              </a:rPr>
              <a:t>στο διάστημα </a:t>
            </a:r>
            <a:r>
              <a:rPr lang="en-US" sz="3200" kern="0" dirty="0">
                <a:solidFill>
                  <a:srgbClr val="000000"/>
                </a:solidFill>
              </a:rPr>
              <a:t>1 </a:t>
            </a:r>
            <a:r>
              <a:rPr lang="el-GR" sz="3200" kern="0" dirty="0">
                <a:solidFill>
                  <a:srgbClr val="000000"/>
                </a:solidFill>
              </a:rPr>
              <a:t>έως</a:t>
            </a:r>
            <a:r>
              <a:rPr lang="en-US" sz="3200" kern="0" dirty="0">
                <a:solidFill>
                  <a:srgbClr val="000000"/>
                </a:solidFill>
              </a:rPr>
              <a:t> 99.</a:t>
            </a:r>
          </a:p>
          <a:p>
            <a:endParaRPr lang="el-GR" dirty="0"/>
          </a:p>
        </p:txBody>
      </p:sp>
      <p:sp>
        <p:nvSpPr>
          <p:cNvPr id="4" name="Θέση περιεχομένου 2" descr="Πρόγραμμα: # include, s t d i o τελεία h. Enter, int main. Enter, άγκιστρο. Enter, int odd, κόμμα s = 0. Enter, for, παρένθεση, odd = 1, ερωτηματικό, odd μικρότερο ή ίσο του 99, ερωτηματικό, odd + = 2, κλείσιμο παρένθεσης. Enter, s + = odd. Enter, print f, \ n, άθροισμα =, % d, \ n, κόμμα s. Enter, return 0. Enter, κλείσιμο αγκίστρου.&#10;"/>
          <p:cNvSpPr>
            <a:spLocks noGrp="1"/>
          </p:cNvSpPr>
          <p:nvPr>
            <p:ph sz="half" idx="2"/>
            <p:custDataLst>
              <p:tags r:id="rId1"/>
            </p:custDataLst>
          </p:nvPr>
        </p:nvSpPr>
        <p:spPr>
          <a:xfrm>
            <a:off x="3563888" y="1600200"/>
            <a:ext cx="5122912" cy="4525963"/>
          </a:xfrm>
        </p:spPr>
        <p:txBody>
          <a:bodyPr/>
          <a:lstStyle/>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#include &lt;</a:t>
            </a:r>
            <a:r>
              <a:rPr lang="en-US" sz="2400" dirty="0" err="1" smtClean="0">
                <a:solidFill>
                  <a:srgbClr val="000000"/>
                </a:solidFill>
                <a:ea typeface="Arial Unicode MS" panose="020B0604020202020204" pitchFamily="34" charset="-128"/>
                <a:cs typeface="Arial Unicode MS" panose="020B0604020202020204" pitchFamily="34" charset="-128"/>
              </a:rPr>
              <a:t>stdio.h</a:t>
            </a:r>
            <a:r>
              <a:rPr lang="en-US" sz="2400"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int</a:t>
            </a:r>
            <a:r>
              <a:rPr lang="en-US" sz="2400" dirty="0" smtClean="0">
                <a:solidFill>
                  <a:srgbClr val="000000"/>
                </a:solidFill>
                <a:ea typeface="Arial Unicode MS" panose="020B0604020202020204" pitchFamily="34" charset="-128"/>
                <a:cs typeface="Arial Unicode MS" panose="020B0604020202020204" pitchFamily="34" charset="-128"/>
              </a:rPr>
              <a:t> odd, s =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for (odd=1; odd&lt;=99; odd+=2)</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s += odd;</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r>
              <a:rPr lang="en-US" sz="2400" dirty="0" err="1" smtClean="0">
                <a:solidFill>
                  <a:srgbClr val="000000"/>
                </a:solidFill>
                <a:ea typeface="Arial Unicode MS" panose="020B0604020202020204" pitchFamily="34" charset="-128"/>
                <a:cs typeface="Arial Unicode MS" panose="020B0604020202020204" pitchFamily="34" charset="-128"/>
              </a:rPr>
              <a:t>printf</a:t>
            </a:r>
            <a:r>
              <a:rPr lang="en-US" sz="2400" dirty="0" smtClean="0">
                <a:solidFill>
                  <a:srgbClr val="000000"/>
                </a:solidFill>
                <a:ea typeface="Arial Unicode MS" panose="020B0604020202020204" pitchFamily="34" charset="-128"/>
                <a:cs typeface="Arial Unicode MS" panose="020B0604020202020204" pitchFamily="34" charset="-128"/>
              </a:rPr>
              <a:t>("\n\n </a:t>
            </a:r>
            <a:r>
              <a:rPr lang="el-GR" sz="2400" dirty="0" smtClean="0">
                <a:solidFill>
                  <a:srgbClr val="000000"/>
                </a:solidFill>
                <a:ea typeface="Arial Unicode MS" panose="020B0604020202020204" pitchFamily="34" charset="-128"/>
                <a:cs typeface="Arial Unicode MS" panose="020B0604020202020204" pitchFamily="34" charset="-128"/>
              </a:rPr>
              <a:t>Άθροισμα</a:t>
            </a:r>
            <a:r>
              <a:rPr lang="en-US" sz="2400" dirty="0" smtClean="0">
                <a:solidFill>
                  <a:srgbClr val="000000"/>
                </a:solidFill>
                <a:ea typeface="Arial Unicode MS" panose="020B0604020202020204" pitchFamily="34" charset="-128"/>
                <a:cs typeface="Arial Unicode MS" panose="020B0604020202020204" pitchFamily="34" charset="-128"/>
              </a:rPr>
              <a:t> = %d \n\n", s);</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sz="2400"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41</a:t>
            </a:fld>
            <a:endParaRPr lang="el-GR" sz="1400" dirty="0">
              <a:solidFill>
                <a:schemeClr val="tx1"/>
              </a:solidFill>
            </a:endParaRPr>
          </a:p>
        </p:txBody>
      </p:sp>
    </p:spTree>
    <p:extLst>
      <p:ext uri="{BB962C8B-B14F-4D97-AF65-F5344CB8AC3E}">
        <p14:creationId xmlns:p14="http://schemas.microsoft.com/office/powerpoint/2010/main" val="28981092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Ρολόι</a:t>
            </a:r>
            <a:r>
              <a:rPr lang="en-US" b="1" dirty="0"/>
              <a:t>: Version 1</a:t>
            </a:r>
            <a:endParaRPr lang="el-GR" b="1" dirty="0"/>
          </a:p>
        </p:txBody>
      </p:sp>
      <p:sp>
        <p:nvSpPr>
          <p:cNvPr id="3" name="Θέση περιεχομένου 1"/>
          <p:cNvSpPr>
            <a:spLocks noGrp="1"/>
          </p:cNvSpPr>
          <p:nvPr>
            <p:ph sz="half" idx="1"/>
          </p:nvPr>
        </p:nvSpPr>
        <p:spPr>
          <a:xfrm>
            <a:off x="323528" y="1556792"/>
            <a:ext cx="3096344" cy="4525963"/>
          </a:xfrm>
        </p:spPr>
        <p:txBody>
          <a:bodyPr>
            <a:normAutofit fontScale="85000" lnSpcReduction="2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300" kern="0" dirty="0">
                <a:solidFill>
                  <a:srgbClr val="000000"/>
                </a:solidFill>
              </a:rPr>
              <a:t>Να γραφεί </a:t>
            </a:r>
            <a:r>
              <a:rPr lang="el-GR" sz="3300" kern="0" dirty="0" smtClean="0">
                <a:solidFill>
                  <a:srgbClr val="000000"/>
                </a:solidFill>
              </a:rPr>
              <a:t>πρόγραμμα, </a:t>
            </a:r>
            <a:r>
              <a:rPr lang="el-GR" sz="3300" kern="0" dirty="0">
                <a:solidFill>
                  <a:srgbClr val="000000"/>
                </a:solidFill>
              </a:rPr>
              <a:t>το οποίο να εμφανίζει όλες τις ώρες και τα </a:t>
            </a:r>
            <a:r>
              <a:rPr lang="el-GR" sz="3300" kern="0" dirty="0" smtClean="0">
                <a:solidFill>
                  <a:srgbClr val="000000"/>
                </a:solidFill>
              </a:rPr>
              <a:t>λεπτά, </a:t>
            </a:r>
            <a:r>
              <a:rPr lang="el-GR" sz="3300" kern="0" dirty="0">
                <a:solidFill>
                  <a:srgbClr val="000000"/>
                </a:solidFill>
              </a:rPr>
              <a:t>σε </a:t>
            </a:r>
            <a:r>
              <a:rPr lang="el-GR" sz="3300" kern="0" dirty="0" smtClean="0">
                <a:solidFill>
                  <a:srgbClr val="000000"/>
                </a:solidFill>
              </a:rPr>
              <a:t>εικοσιτετράωρη</a:t>
            </a:r>
            <a:r>
              <a:rPr lang="en-US" sz="3300" kern="0" dirty="0" smtClean="0">
                <a:solidFill>
                  <a:srgbClr val="000000"/>
                </a:solidFill>
              </a:rPr>
              <a:t> </a:t>
            </a:r>
            <a:r>
              <a:rPr lang="el-GR" sz="3300" kern="0" dirty="0">
                <a:solidFill>
                  <a:srgbClr val="000000"/>
                </a:solidFill>
              </a:rPr>
              <a:t>βάση</a:t>
            </a:r>
            <a:r>
              <a:rPr lang="en-US" sz="3300" kern="0" dirty="0">
                <a:solidFill>
                  <a:srgbClr val="000000"/>
                </a:solidFill>
              </a:rPr>
              <a:t>, </a:t>
            </a:r>
            <a:r>
              <a:rPr lang="el-GR" sz="3300" kern="0" dirty="0" smtClean="0">
                <a:solidFill>
                  <a:srgbClr val="000000"/>
                </a:solidFill>
              </a:rPr>
              <a:t>παράδειγμα, </a:t>
            </a:r>
            <a:r>
              <a:rPr lang="en-US" sz="3300" kern="0" dirty="0" smtClean="0">
                <a:solidFill>
                  <a:srgbClr val="000000"/>
                </a:solidFill>
              </a:rPr>
              <a:t> 0:01, 0:02, 0:03, </a:t>
            </a:r>
            <a:r>
              <a:rPr lang="en-US" sz="3300" kern="0" dirty="0">
                <a:solidFill>
                  <a:srgbClr val="000000"/>
                </a:solidFill>
              </a:rPr>
              <a:t>…. </a:t>
            </a:r>
            <a:r>
              <a:rPr lang="en-US" sz="3300" kern="0" dirty="0" smtClean="0">
                <a:solidFill>
                  <a:srgbClr val="000000"/>
                </a:solidFill>
              </a:rPr>
              <a:t>12:59, 13:00, 13:01, </a:t>
            </a:r>
            <a:r>
              <a:rPr lang="en-US" sz="3300" kern="0" dirty="0">
                <a:solidFill>
                  <a:srgbClr val="000000"/>
                </a:solidFill>
              </a:rPr>
              <a:t>… 23:59</a:t>
            </a:r>
          </a:p>
          <a:p>
            <a:endParaRPr lang="el-GR" dirty="0"/>
          </a:p>
        </p:txBody>
      </p:sp>
      <p:sp>
        <p:nvSpPr>
          <p:cNvPr id="4" name="Θέση περιεχομένου 2" descr="Πρόγραμμα: # include, s t d i o τελεία h. Enter, int main. Enter, άγκιστρο. Enter, int hours, κόμμα mins. Enter, for, παρένθεση, hours = 0, ερωτηματικό, hours μικρότερο του 24, ερωτηματικό, hours + +, κλείσιμο παρένθεσης, άγκιστρο. Enter, print f, \ n, / asterisc, νέα γραμμή για κάθε ώρα, asterisc /. Enter, for, παρένθεση, mins = 0, ερωτηματικό,  mins μικρότερο του 60, ερωτηματικό,  mins + +, κλείσιμο παρένθεσης. Enter, print f, % 02 d, % 02 d, \ t,  κόμμα hours, κόμμα mins. Enter, κλείσιμο αγκίστρου. Enter, print f, \ n, \ n. Enter, return 0. Enter, κλείσιμο αγκίστρου."/>
          <p:cNvSpPr>
            <a:spLocks noGrp="1"/>
          </p:cNvSpPr>
          <p:nvPr>
            <p:ph sz="half" idx="2"/>
            <p:custDataLst>
              <p:tags r:id="rId1"/>
            </p:custDataLst>
          </p:nvPr>
        </p:nvSpPr>
        <p:spPr>
          <a:xfrm>
            <a:off x="3707904" y="1556792"/>
            <a:ext cx="4968552" cy="4709120"/>
          </a:xfrm>
        </p:spPr>
        <p:txBody>
          <a:bodyPr>
            <a:normAutofit fontScale="85000" lnSpcReduction="20000"/>
          </a:bodyPr>
          <a:lstStyle/>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#include &lt;</a:t>
            </a:r>
            <a:r>
              <a:rPr lang="en-US" dirty="0" err="1" smtClean="0">
                <a:solidFill>
                  <a:srgbClr val="000000"/>
                </a:solidFill>
                <a:ea typeface="Arial Unicode MS" panose="020B0604020202020204" pitchFamily="34" charset="-128"/>
                <a:cs typeface="Arial Unicode MS" panose="020B0604020202020204" pitchFamily="34" charset="-128"/>
              </a:rPr>
              <a:t>stdio.h</a:t>
            </a:r>
            <a:r>
              <a:rPr lang="en-US"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dirty="0" err="1" smtClean="0">
                <a:solidFill>
                  <a:srgbClr val="000000"/>
                </a:solidFill>
                <a:ea typeface="Arial Unicode MS" panose="020B0604020202020204" pitchFamily="34" charset="-128"/>
                <a:cs typeface="Arial Unicode MS" panose="020B0604020202020204" pitchFamily="34" charset="-128"/>
              </a:rPr>
              <a:t>int</a:t>
            </a:r>
            <a:r>
              <a:rPr lang="en-US"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int</a:t>
            </a:r>
            <a:r>
              <a:rPr lang="en-US" dirty="0" smtClean="0">
                <a:solidFill>
                  <a:srgbClr val="000000"/>
                </a:solidFill>
                <a:ea typeface="Arial Unicode MS" panose="020B0604020202020204" pitchFamily="34" charset="-128"/>
                <a:cs typeface="Arial Unicode MS" panose="020B0604020202020204" pitchFamily="34" charset="-128"/>
              </a:rPr>
              <a:t> hours,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(hours=0; hours&lt;24; hours++)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("\n"); /* </a:t>
            </a:r>
            <a:r>
              <a:rPr lang="el-GR" dirty="0" smtClean="0">
                <a:solidFill>
                  <a:srgbClr val="000000"/>
                </a:solidFill>
                <a:ea typeface="Arial Unicode MS" panose="020B0604020202020204" pitchFamily="34" charset="-128"/>
                <a:cs typeface="Arial Unicode MS" panose="020B0604020202020204" pitchFamily="34" charset="-128"/>
              </a:rPr>
              <a:t>Νέα γραμμή για 	 	 	κάθε ώρα </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=0;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&lt;60;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a:t>
            </a:r>
            <a:r>
              <a:rPr lang="en-US" b="1" dirty="0" smtClean="0">
                <a:solidFill>
                  <a:srgbClr val="000000"/>
                </a:solidFill>
                <a:ea typeface="Arial Unicode MS" panose="020B0604020202020204" pitchFamily="34" charset="-128"/>
                <a:cs typeface="Arial Unicode MS" panose="020B0604020202020204" pitchFamily="34" charset="-128"/>
              </a:rPr>
              <a:t>2d</a:t>
            </a:r>
            <a:r>
              <a:rPr lang="en-US" dirty="0" smtClean="0">
                <a:solidFill>
                  <a:srgbClr val="000000"/>
                </a:solidFill>
                <a:ea typeface="Arial Unicode MS" panose="020B0604020202020204" pitchFamily="34" charset="-128"/>
                <a:cs typeface="Arial Unicode MS" panose="020B0604020202020204" pitchFamily="34" charset="-128"/>
              </a:rPr>
              <a:t>: %</a:t>
            </a:r>
            <a:r>
              <a:rPr lang="en-US" b="1" dirty="0" smtClean="0">
                <a:solidFill>
                  <a:srgbClr val="000000"/>
                </a:solidFill>
                <a:ea typeface="Arial Unicode MS" panose="020B0604020202020204" pitchFamily="34" charset="-128"/>
                <a:cs typeface="Arial Unicode MS" panose="020B0604020202020204" pitchFamily="34" charset="-128"/>
              </a:rPr>
              <a:t>2d </a:t>
            </a:r>
            <a:r>
              <a:rPr lang="en-US" dirty="0" smtClean="0">
                <a:solidFill>
                  <a:srgbClr val="000000"/>
                </a:solidFill>
                <a:ea typeface="Arial Unicode MS" panose="020B0604020202020204" pitchFamily="34" charset="-128"/>
                <a:cs typeface="Arial Unicode MS" panose="020B0604020202020204" pitchFamily="34" charset="-128"/>
              </a:rPr>
              <a:t>\t", hours,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42</a:t>
            </a:fld>
            <a:endParaRPr lang="el-GR" sz="1400" dirty="0">
              <a:solidFill>
                <a:schemeClr val="tx1"/>
              </a:solidFill>
            </a:endParaRPr>
          </a:p>
        </p:txBody>
      </p:sp>
    </p:spTree>
    <p:extLst>
      <p:ext uri="{BB962C8B-B14F-4D97-AF65-F5344CB8AC3E}">
        <p14:creationId xmlns:p14="http://schemas.microsoft.com/office/powerpoint/2010/main" val="37054805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Ρολόι</a:t>
            </a:r>
            <a:r>
              <a:rPr lang="en-US" b="1" dirty="0"/>
              <a:t>: Version 2</a:t>
            </a:r>
            <a:endParaRPr lang="el-GR" b="1" dirty="0"/>
          </a:p>
        </p:txBody>
      </p:sp>
      <p:sp>
        <p:nvSpPr>
          <p:cNvPr id="3" name="Θέση περιεχομένου 1"/>
          <p:cNvSpPr>
            <a:spLocks noGrp="1"/>
          </p:cNvSpPr>
          <p:nvPr>
            <p:ph sz="half" idx="1"/>
          </p:nvPr>
        </p:nvSpPr>
        <p:spPr>
          <a:xfrm>
            <a:off x="457200" y="1600200"/>
            <a:ext cx="3250704" cy="4525963"/>
          </a:xfrm>
        </p:spPr>
        <p:txBody>
          <a:bodyPr>
            <a:normAutofit fontScale="85000" lnSpcReduction="10000"/>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3300" kern="0" dirty="0">
                <a:solidFill>
                  <a:srgbClr val="000000"/>
                </a:solidFill>
              </a:rPr>
              <a:t>Τροποποιήστε το προηγούμενο </a:t>
            </a:r>
            <a:r>
              <a:rPr lang="el-GR" sz="3300" kern="0" dirty="0" smtClean="0">
                <a:solidFill>
                  <a:srgbClr val="000000"/>
                </a:solidFill>
              </a:rPr>
              <a:t>πρόγραμμα, </a:t>
            </a:r>
            <a:r>
              <a:rPr lang="el-GR" sz="3300" kern="0" dirty="0">
                <a:solidFill>
                  <a:srgbClr val="000000"/>
                </a:solidFill>
              </a:rPr>
              <a:t>ώστε να εμφανίζεται η </a:t>
            </a:r>
            <a:r>
              <a:rPr lang="el-GR" sz="3300" kern="0" dirty="0" smtClean="0">
                <a:solidFill>
                  <a:srgbClr val="000000"/>
                </a:solidFill>
              </a:rPr>
              <a:t>ώρα, </a:t>
            </a:r>
            <a:r>
              <a:rPr lang="el-GR" sz="3300" kern="0" dirty="0">
                <a:solidFill>
                  <a:srgbClr val="000000"/>
                </a:solidFill>
              </a:rPr>
              <a:t>σε </a:t>
            </a:r>
            <a:r>
              <a:rPr lang="el-GR" sz="3300" kern="0" dirty="0" smtClean="0">
                <a:solidFill>
                  <a:srgbClr val="000000"/>
                </a:solidFill>
              </a:rPr>
              <a:t>δεκαπεντάλεπτα</a:t>
            </a:r>
            <a:r>
              <a:rPr lang="en-US" sz="3300" kern="0" dirty="0" smtClean="0">
                <a:solidFill>
                  <a:srgbClr val="000000"/>
                </a:solidFill>
              </a:rPr>
              <a:t>.</a:t>
            </a:r>
            <a:endParaRPr lang="en-US" sz="3300" kern="0" dirty="0">
              <a:solidFill>
                <a:srgbClr val="000000"/>
              </a:solidFill>
            </a:endParaRPr>
          </a:p>
          <a:p>
            <a:endParaRPr lang="el-GR" dirty="0"/>
          </a:p>
        </p:txBody>
      </p:sp>
      <p:sp>
        <p:nvSpPr>
          <p:cNvPr id="4" name="Θέση περιεχομένου 2" descr="Τμήμα προγράμματος: Η τροποποίηση, θα γίνει στην εντολή for που αφορά τα λεπτά (mins), και συγκεκριμένα στην έκφραση μεταβολής της εντολής. Τμήμα προγράμματος: for, παρένθεση, mins = 0, ερωτηματικό,  mins μικρότερο του 60, ερωτηματικό,  mins + = 15, κλείσιμο παρένθεσης. "/>
          <p:cNvSpPr>
            <a:spLocks noGrp="1"/>
          </p:cNvSpPr>
          <p:nvPr>
            <p:ph sz="half" idx="2"/>
            <p:custDataLst>
              <p:tags r:id="rId1"/>
            </p:custDataLst>
          </p:nvPr>
        </p:nvSpPr>
        <p:spPr>
          <a:xfrm>
            <a:off x="3851920" y="1639341"/>
            <a:ext cx="4824536" cy="4525963"/>
          </a:xfrm>
        </p:spPr>
        <p:txBody>
          <a:bodyPr>
            <a:normAutofit fontScale="85000" lnSpcReduction="10000"/>
          </a:bodyPr>
          <a:lstStyle/>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#include &lt;</a:t>
            </a:r>
            <a:r>
              <a:rPr lang="en-US" dirty="0" err="1" smtClean="0">
                <a:solidFill>
                  <a:srgbClr val="000000"/>
                </a:solidFill>
                <a:ea typeface="Arial Unicode MS" panose="020B0604020202020204" pitchFamily="34" charset="-128"/>
                <a:cs typeface="Arial Unicode MS" panose="020B0604020202020204" pitchFamily="34" charset="-128"/>
              </a:rPr>
              <a:t>stdio.h</a:t>
            </a:r>
            <a:r>
              <a:rPr lang="en-US"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93000"/>
              </a:lnSpc>
              <a:spcBef>
                <a:spcPct val="0"/>
              </a:spcBef>
              <a:spcAft>
                <a:spcPct val="0"/>
              </a:spcAft>
              <a:buClr>
                <a:srgbClr val="000000"/>
              </a:buClr>
              <a:buSzPct val="100000"/>
              <a:buNone/>
            </a:pPr>
            <a:r>
              <a:rPr lang="en-US" dirty="0" err="1" smtClean="0">
                <a:solidFill>
                  <a:srgbClr val="000000"/>
                </a:solidFill>
                <a:ea typeface="Arial Unicode MS" panose="020B0604020202020204" pitchFamily="34" charset="-128"/>
                <a:cs typeface="Arial Unicode MS" panose="020B0604020202020204" pitchFamily="34" charset="-128"/>
              </a:rPr>
              <a:t>int</a:t>
            </a:r>
            <a:r>
              <a:rPr lang="en-US" dirty="0" smtClean="0">
                <a:solidFill>
                  <a:srgbClr val="000000"/>
                </a:solidFill>
                <a:ea typeface="Arial Unicode MS" panose="020B0604020202020204" pitchFamily="34" charset="-128"/>
                <a:cs typeface="Arial Unicode MS" panose="020B0604020202020204" pitchFamily="34" charset="-128"/>
              </a:rPr>
              <a:t> main()</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int</a:t>
            </a:r>
            <a:r>
              <a:rPr lang="en-US" dirty="0" smtClean="0">
                <a:solidFill>
                  <a:srgbClr val="000000"/>
                </a:solidFill>
                <a:ea typeface="Arial Unicode MS" panose="020B0604020202020204" pitchFamily="34" charset="-128"/>
                <a:cs typeface="Arial Unicode MS" panose="020B0604020202020204" pitchFamily="34" charset="-128"/>
              </a:rPr>
              <a:t> hours,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(hours=0; hours&lt;24; hours++) {</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=0;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&lt;60; </a:t>
            </a:r>
            <a:r>
              <a:rPr lang="en-US" b="1" dirty="0" err="1" smtClean="0">
                <a:solidFill>
                  <a:srgbClr val="C00000"/>
                </a:solidFill>
                <a:ea typeface="Arial Unicode MS" panose="020B0604020202020204" pitchFamily="34" charset="-128"/>
                <a:cs typeface="Arial Unicode MS" panose="020B0604020202020204" pitchFamily="34" charset="-128"/>
              </a:rPr>
              <a:t>mins</a:t>
            </a:r>
            <a:r>
              <a:rPr lang="en-US" b="1" dirty="0" smtClean="0">
                <a:solidFill>
                  <a:srgbClr val="C00000"/>
                </a:solidFill>
                <a:ea typeface="Arial Unicode MS" panose="020B0604020202020204" pitchFamily="34" charset="-128"/>
                <a:cs typeface="Arial Unicode MS" panose="020B0604020202020204" pitchFamily="34" charset="-128"/>
              </a:rPr>
              <a:t>+=15</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("%2d: %2d \t", 				hours, </a:t>
            </a:r>
            <a:r>
              <a:rPr lang="en-US" dirty="0" err="1" smtClean="0">
                <a:solidFill>
                  <a:srgbClr val="000000"/>
                </a:solidFill>
                <a:ea typeface="Arial Unicode MS" panose="020B0604020202020204" pitchFamily="34" charset="-128"/>
                <a:cs typeface="Arial Unicode MS" panose="020B0604020202020204" pitchFamily="34" charset="-128"/>
              </a:rPr>
              <a:t>mins</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("\n\n");</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9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43</a:t>
            </a:fld>
            <a:endParaRPr lang="el-GR" sz="1400" dirty="0">
              <a:solidFill>
                <a:schemeClr val="tx1"/>
              </a:solidFill>
            </a:endParaRPr>
          </a:p>
        </p:txBody>
      </p:sp>
    </p:spTree>
    <p:extLst>
      <p:ext uri="{BB962C8B-B14F-4D97-AF65-F5344CB8AC3E}">
        <p14:creationId xmlns:p14="http://schemas.microsoft.com/office/powerpoint/2010/main" val="27986047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Άσκηση (6)</a:t>
            </a:r>
            <a:endParaRPr lang="el-GR" b="1" dirty="0"/>
          </a:p>
        </p:txBody>
      </p:sp>
      <p:sp>
        <p:nvSpPr>
          <p:cNvPr id="4" name="Θέση περιεχομένου 1"/>
          <p:cNvSpPr txBox="1"/>
          <p:nvPr/>
        </p:nvSpPr>
        <p:spPr>
          <a:xfrm>
            <a:off x="539552" y="1412776"/>
            <a:ext cx="8064896" cy="1384995"/>
          </a:xfrm>
          <a:prstGeom prst="rect">
            <a:avLst/>
          </a:prstGeom>
          <a:noFill/>
        </p:spPr>
        <p:txBody>
          <a:bodyPr wrap="square" rtlCol="0">
            <a:spAutoFit/>
          </a:bodyPr>
          <a:lstStyle/>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a:solidFill>
                  <a:srgbClr val="000000"/>
                </a:solidFill>
              </a:rPr>
              <a:t>Γράψτε ένα </a:t>
            </a:r>
            <a:r>
              <a:rPr lang="el-GR" sz="2800" kern="0" dirty="0" smtClean="0">
                <a:solidFill>
                  <a:srgbClr val="000000"/>
                </a:solidFill>
              </a:rPr>
              <a:t>πρόγραμμα, </a:t>
            </a:r>
            <a:r>
              <a:rPr lang="el-GR" sz="2800" kern="0" dirty="0">
                <a:solidFill>
                  <a:srgbClr val="000000"/>
                </a:solidFill>
              </a:rPr>
              <a:t>που να εμφανίζει ένα πίνακα </a:t>
            </a:r>
            <a:r>
              <a:rPr lang="el-GR" sz="2800" kern="0" dirty="0" smtClean="0">
                <a:solidFill>
                  <a:srgbClr val="000000"/>
                </a:solidFill>
              </a:rPr>
              <a:t>γινομένων, </a:t>
            </a:r>
            <a:r>
              <a:rPr lang="el-GR" sz="2800" kern="0" dirty="0">
                <a:solidFill>
                  <a:srgbClr val="000000"/>
                </a:solidFill>
              </a:rPr>
              <a:t>10 επί 10 (προπαίδεια</a:t>
            </a:r>
            <a:r>
              <a:rPr lang="el-GR" sz="2800" kern="0" dirty="0" smtClean="0">
                <a:solidFill>
                  <a:srgbClr val="000000"/>
                </a:solidFill>
              </a:rPr>
              <a:t>), </a:t>
            </a:r>
            <a:r>
              <a:rPr lang="el-GR" sz="2800" kern="0" dirty="0">
                <a:solidFill>
                  <a:srgbClr val="000000"/>
                </a:solidFill>
              </a:rPr>
              <a:t>με χρήση 2 </a:t>
            </a:r>
            <a:r>
              <a:rPr lang="en-US" sz="2800" kern="0" dirty="0">
                <a:solidFill>
                  <a:srgbClr val="000000"/>
                </a:solidFill>
              </a:rPr>
              <a:t>for</a:t>
            </a:r>
            <a:r>
              <a:rPr lang="el-GR" sz="2800" kern="0" dirty="0">
                <a:solidFill>
                  <a:srgbClr val="000000"/>
                </a:solidFill>
              </a:rPr>
              <a:t>. Η εκτύπωση να είναι ως εξής</a:t>
            </a:r>
            <a:r>
              <a:rPr lang="en-US" sz="2800" kern="0" dirty="0">
                <a:solidFill>
                  <a:srgbClr val="000000"/>
                </a:solidFill>
              </a:rPr>
              <a:t>:</a:t>
            </a:r>
          </a:p>
        </p:txBody>
      </p:sp>
      <p:sp>
        <p:nvSpPr>
          <p:cNvPr id="5" name="Θέση περιεχομένου 2" descr="Πίνακας: Τα ονόματα των στηλών είναι οι αριθμοί, από 1 έως 10. Και τα ονόματα των γράμμων είναι επίσης οι αριθμοί, από 1 έως 10. Στα πεδία του πίνακα, θα εμφανίζεται το γινόμενο των στηλών επί των γραμμών ( η προπαίδεια δηλαδή, από το 1 έως το 10). Οι διαχωριστικές γραμμές μεταξύ των πεδίων του πίνακα, αποδίδονται με παύλες και κάθετες γραμμές."/>
          <p:cNvSpPr txBox="1"/>
          <p:nvPr/>
        </p:nvSpPr>
        <p:spPr>
          <a:xfrm>
            <a:off x="539552" y="2797771"/>
            <a:ext cx="8064896" cy="3170099"/>
          </a:xfrm>
          <a:prstGeom prst="rect">
            <a:avLst/>
          </a:prstGeom>
          <a:noFill/>
        </p:spPr>
        <p:txBody>
          <a:bodyPr wrap="square" rtlCol="0">
            <a:spAutoFit/>
          </a:bodyPr>
          <a:lstStyle/>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smtClean="0">
                <a:solidFill>
                  <a:srgbClr val="000000"/>
                </a:solidFill>
              </a:rPr>
              <a:t> 		1    2    3 ………..</a:t>
            </a: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smtClean="0">
                <a:solidFill>
                  <a:srgbClr val="000000"/>
                </a:solidFill>
              </a:rPr>
              <a:t>-----------------------------------</a:t>
            </a: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smtClean="0">
                <a:solidFill>
                  <a:srgbClr val="000000"/>
                </a:solidFill>
              </a:rPr>
              <a:t>1  | 	1    2    3 ............</a:t>
            </a: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smtClean="0">
                <a:solidFill>
                  <a:srgbClr val="000000"/>
                </a:solidFill>
              </a:rPr>
              <a:t>2  | 	2    4   6 ……….</a:t>
            </a: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smtClean="0">
                <a:solidFill>
                  <a:srgbClr val="000000"/>
                </a:solidFill>
              </a:rPr>
              <a:t>3  |  	3    6   9 ………..</a:t>
            </a:r>
          </a:p>
          <a:p>
            <a:pPr marL="517525" lvl="0" indent="-517525" defTabSz="1008063" eaLnBrk="0" fontAlgn="base" hangingPunct="0">
              <a:spcBef>
                <a:spcPct val="20000"/>
              </a:spcBef>
              <a:spcAft>
                <a:spcPct val="0"/>
              </a:spcAft>
              <a:buClr>
                <a:srgbClr val="660000"/>
              </a:buClr>
              <a:buSzPct val="70000"/>
              <a:buFont typeface="Wingdings" panose="05000000000000000000" pitchFamily="2" charset="2"/>
              <a:buChar char="o"/>
            </a:pPr>
            <a:r>
              <a:rPr lang="el-GR" sz="2800" kern="0" dirty="0" smtClean="0">
                <a:solidFill>
                  <a:srgbClr val="000000"/>
                </a:solidFill>
              </a:rPr>
              <a:t>……………………………</a:t>
            </a:r>
            <a:endParaRPr lang="el-GR" sz="2800" dirty="0"/>
          </a:p>
        </p:txBody>
      </p:sp>
      <p:sp>
        <p:nvSpPr>
          <p:cNvPr id="6"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44</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586537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Πίνακας </a:t>
            </a:r>
            <a:r>
              <a:rPr lang="el-GR" b="1" dirty="0" smtClean="0"/>
              <a:t>γινομένων </a:t>
            </a:r>
            <a:r>
              <a:rPr lang="en-US" b="1" dirty="0"/>
              <a:t>10 </a:t>
            </a:r>
            <a:r>
              <a:rPr lang="el-GR" b="1" dirty="0"/>
              <a:t>επί</a:t>
            </a:r>
            <a:r>
              <a:rPr lang="en-US" b="1" dirty="0"/>
              <a:t> 10</a:t>
            </a:r>
            <a:endParaRPr lang="el-GR" b="1" dirty="0"/>
          </a:p>
        </p:txBody>
      </p:sp>
      <p:sp>
        <p:nvSpPr>
          <p:cNvPr id="3" name="Θέση περιεχομένου 1" descr="Πρόγραμμα: # include, s t d i o τελεία h. Enter, int main. Enter, άγκιστρο. Enter, int  i, κόμμα j. Enter, / asterisc,  επικεφαλίδες, asterisc /. Enter, print f, \ n, κενό, κενό, κενό. Enter, for, παρένθεση, i = 1, ερωτηματικό, i μικρότερο ή ίσο του 10, ερωτηματικό, i + +, κλείσιμο παρένθεσης. Enter, print f, % 6 d,  κόμμα i. Enter, print f, \ n. Enter, for,  παρένθεση, i = 1, ερωτηματικό, i μικρότερο ή ίσο του 65, ερωτηματικό,  i + +, κλείσιμο παρένθεσης. Enter, print f, παύλα. &#10;"/>
          <p:cNvSpPr>
            <a:spLocks noGrp="1"/>
          </p:cNvSpPr>
          <p:nvPr>
            <p:ph sz="half" idx="1"/>
            <p:custDataLst>
              <p:tags r:id="rId1"/>
            </p:custDataLst>
          </p:nvPr>
        </p:nvSpPr>
        <p:spPr/>
        <p:txBody>
          <a:bodyPr>
            <a:normAutofit lnSpcReduction="10000"/>
          </a:bodyPr>
          <a:lstStyle/>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#include &lt;</a:t>
            </a:r>
            <a:r>
              <a:rPr lang="en-US" dirty="0" err="1" smtClean="0">
                <a:solidFill>
                  <a:srgbClr val="000000"/>
                </a:solidFill>
                <a:ea typeface="Arial Unicode MS" panose="020B0604020202020204" pitchFamily="34" charset="-128"/>
                <a:cs typeface="Arial Unicode MS" panose="020B0604020202020204" pitchFamily="34" charset="-128"/>
              </a:rPr>
              <a:t>stdio.h</a:t>
            </a:r>
            <a:r>
              <a:rPr lang="en-US" dirty="0" smtClean="0">
                <a:solidFill>
                  <a:srgbClr val="000000"/>
                </a:solidFill>
                <a:ea typeface="Arial Unicode MS" panose="020B0604020202020204" pitchFamily="34" charset="-128"/>
                <a:cs typeface="Arial Unicode MS" panose="020B0604020202020204" pitchFamily="34" charset="-128"/>
              </a:rPr>
              <a:t>&gt;</a:t>
            </a:r>
          </a:p>
          <a:p>
            <a:pPr marL="0" lvl="0" indent="0" defTabSz="449263" fontAlgn="base" hangingPunct="0">
              <a:lnSpc>
                <a:spcPct val="103000"/>
              </a:lnSpc>
              <a:spcBef>
                <a:spcPct val="0"/>
              </a:spcBef>
              <a:spcAft>
                <a:spcPct val="0"/>
              </a:spcAft>
              <a:buClr>
                <a:srgbClr val="000000"/>
              </a:buClr>
              <a:buSzPct val="100000"/>
              <a:buNone/>
            </a:pPr>
            <a:r>
              <a:rPr lang="en-US" dirty="0" err="1" smtClean="0">
                <a:solidFill>
                  <a:srgbClr val="000000"/>
                </a:solidFill>
                <a:ea typeface="Arial Unicode MS" panose="020B0604020202020204" pitchFamily="34" charset="-128"/>
                <a:cs typeface="Arial Unicode MS" panose="020B0604020202020204" pitchFamily="34" charset="-128"/>
              </a:rPr>
              <a:t>int</a:t>
            </a:r>
            <a:r>
              <a:rPr lang="en-US" dirty="0" smtClean="0">
                <a:solidFill>
                  <a:srgbClr val="000000"/>
                </a:solidFill>
                <a:ea typeface="Arial Unicode MS" panose="020B0604020202020204" pitchFamily="34" charset="-128"/>
                <a:cs typeface="Arial Unicode MS" panose="020B0604020202020204" pitchFamily="34" charset="-128"/>
              </a:rPr>
              <a:t> main()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int</a:t>
            </a: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 j;</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 </a:t>
            </a:r>
            <a:r>
              <a:rPr lang="el-GR" dirty="0" smtClean="0">
                <a:solidFill>
                  <a:srgbClr val="000000"/>
                </a:solidFill>
                <a:ea typeface="Arial Unicode MS" panose="020B0604020202020204" pitchFamily="34" charset="-128"/>
                <a:cs typeface="Arial Unicode MS" panose="020B0604020202020204" pitchFamily="34" charset="-128"/>
              </a:rPr>
              <a:t>Επικεφαλίδες</a:t>
            </a: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("\n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=1;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&lt;=10;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("%6d",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("\n");</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=1;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&lt;=65;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endParaRPr lang="en-US" dirty="0"/>
          </a:p>
        </p:txBody>
      </p:sp>
      <p:sp>
        <p:nvSpPr>
          <p:cNvPr id="7" name="Θέση περιεχομένου 2" descr="Συνέχεια προγράμματος: for,  παρένθεση, i = 1, ερωτηματικό,  i μικρότερο του 11, ερωτηματικό,  i + +, κλείσιμο παρένθεσης, άγκιστρο. Enter, print f, \ n, % 3 d, κάθετη γραμμή, κόμμα i. Enter, for, παρένθεση, j = 1, ερωτηματικό,  j μικρότερο του 11, ερωτηματικό, j + +, κλείσιμο παρένθεσης, άγκιστρο. Enter, print f, % 6 d, κόμμα i * j. Enter, κλείσιμο αγκίστρου. Enter, κλείσιμο αγκίστρου. Enter, return 0. Enter, κλείσιμο αγκίστρου."/>
          <p:cNvSpPr>
            <a:spLocks noGrp="1"/>
          </p:cNvSpPr>
          <p:nvPr>
            <p:ph sz="half" idx="2"/>
            <p:custDataLst>
              <p:tags r:id="rId2"/>
            </p:custDataLst>
          </p:nvPr>
        </p:nvSpPr>
        <p:spPr/>
        <p:txBody>
          <a:bodyPr>
            <a:normAutofit lnSpcReduction="10000"/>
          </a:bodyPr>
          <a:lstStyle/>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=1;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&lt;11;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("\n %3d |",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for (j=1; j&lt;11; j++)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r>
              <a:rPr lang="en-US" dirty="0" err="1" smtClean="0">
                <a:solidFill>
                  <a:srgbClr val="000000"/>
                </a:solidFill>
                <a:ea typeface="Arial Unicode MS" panose="020B0604020202020204" pitchFamily="34" charset="-128"/>
                <a:cs typeface="Arial Unicode MS" panose="020B0604020202020204" pitchFamily="34" charset="-128"/>
              </a:rPr>
              <a:t>printf</a:t>
            </a:r>
            <a:r>
              <a:rPr lang="en-US" dirty="0" smtClean="0">
                <a:solidFill>
                  <a:srgbClr val="000000"/>
                </a:solidFill>
                <a:ea typeface="Arial Unicode MS" panose="020B0604020202020204" pitchFamily="34" charset="-128"/>
                <a:cs typeface="Arial Unicode MS" panose="020B0604020202020204" pitchFamily="34" charset="-128"/>
              </a:rPr>
              <a:t>("%6d", </a:t>
            </a:r>
            <a:r>
              <a:rPr lang="en-US" dirty="0" err="1" smtClean="0">
                <a:solidFill>
                  <a:srgbClr val="000000"/>
                </a:solidFill>
                <a:ea typeface="Arial Unicode MS" panose="020B0604020202020204" pitchFamily="34" charset="-128"/>
                <a:cs typeface="Arial Unicode MS" panose="020B0604020202020204" pitchFamily="34" charset="-128"/>
              </a:rPr>
              <a:t>i</a:t>
            </a:r>
            <a:r>
              <a:rPr lang="en-US" dirty="0" smtClean="0">
                <a:solidFill>
                  <a:srgbClr val="000000"/>
                </a:solidFill>
                <a:ea typeface="Arial Unicode MS" panose="020B0604020202020204" pitchFamily="34" charset="-128"/>
                <a:cs typeface="Arial Unicode MS" panose="020B0604020202020204" pitchFamily="34" charset="-128"/>
              </a:rPr>
              <a:t>*j);</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    return 0;</a:t>
            </a:r>
          </a:p>
          <a:p>
            <a:pPr marL="0" lvl="0" indent="0" defTabSz="449263" fontAlgn="base" hangingPunct="0">
              <a:lnSpc>
                <a:spcPct val="103000"/>
              </a:lnSpc>
              <a:spcBef>
                <a:spcPct val="0"/>
              </a:spcBef>
              <a:spcAft>
                <a:spcPct val="0"/>
              </a:spcAft>
              <a:buClr>
                <a:srgbClr val="000000"/>
              </a:buClr>
              <a:buSzPct val="100000"/>
              <a:buNone/>
            </a:pPr>
            <a:r>
              <a:rPr lang="en-US" dirty="0" smtClean="0">
                <a:solidFill>
                  <a:srgbClr val="000000"/>
                </a:solidFill>
                <a:ea typeface="Arial Unicode MS" panose="020B0604020202020204" pitchFamily="34" charset="-128"/>
                <a:cs typeface="Arial Unicode MS" panose="020B0604020202020204" pitchFamily="34" charset="-128"/>
              </a:rPr>
              <a:t>}</a:t>
            </a:r>
          </a:p>
          <a:p>
            <a:endParaRPr lang="en-US" dirty="0"/>
          </a:p>
        </p:txBody>
      </p:sp>
      <p:sp>
        <p:nvSpPr>
          <p:cNvPr id="4"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5"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45</a:t>
            </a:fld>
            <a:endParaRPr lang="el-GR" sz="1400" dirty="0">
              <a:solidFill>
                <a:schemeClr val="tx1"/>
              </a:solidFill>
            </a:endParaRPr>
          </a:p>
        </p:txBody>
      </p:sp>
    </p:spTree>
    <p:extLst>
      <p:ext uri="{BB962C8B-B14F-4D97-AF65-F5344CB8AC3E}">
        <p14:creationId xmlns:p14="http://schemas.microsoft.com/office/powerpoint/2010/main" val="1703319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solidFill>
                  <a:prstClr val="black"/>
                </a:solidFill>
              </a:rPr>
              <a:t>Έξοδος. Πίνακας </a:t>
            </a:r>
            <a:r>
              <a:rPr lang="el-GR" b="1" dirty="0">
                <a:solidFill>
                  <a:prstClr val="black"/>
                </a:solidFill>
              </a:rPr>
              <a:t>γ</a:t>
            </a:r>
            <a:r>
              <a:rPr lang="el-GR" b="1" dirty="0" smtClean="0">
                <a:solidFill>
                  <a:prstClr val="black"/>
                </a:solidFill>
              </a:rPr>
              <a:t>ινομένων </a:t>
            </a:r>
            <a:br>
              <a:rPr lang="el-GR" b="1" dirty="0" smtClean="0">
                <a:solidFill>
                  <a:prstClr val="black"/>
                </a:solidFill>
              </a:rPr>
            </a:br>
            <a:r>
              <a:rPr lang="en-US" b="1" dirty="0" smtClean="0">
                <a:solidFill>
                  <a:prstClr val="black"/>
                </a:solidFill>
              </a:rPr>
              <a:t>10 </a:t>
            </a:r>
            <a:r>
              <a:rPr lang="el-GR" b="1" dirty="0">
                <a:solidFill>
                  <a:prstClr val="black"/>
                </a:solidFill>
              </a:rPr>
              <a:t>επί</a:t>
            </a:r>
            <a:r>
              <a:rPr lang="en-US" b="1" dirty="0">
                <a:solidFill>
                  <a:prstClr val="black"/>
                </a:solidFill>
              </a:rPr>
              <a:t> </a:t>
            </a:r>
            <a:r>
              <a:rPr lang="en-US" b="1" dirty="0" smtClean="0">
                <a:solidFill>
                  <a:prstClr val="black"/>
                </a:solidFill>
              </a:rPr>
              <a:t>10</a:t>
            </a:r>
            <a:endParaRPr lang="el-GR" dirty="0"/>
          </a:p>
        </p:txBody>
      </p:sp>
      <p:pic>
        <p:nvPicPr>
          <p:cNvPr id="1026" name="Πίνακας 1" descr="Πίνακας: Απεικονίζονται όλα τα αποτελέσματα των γινομένων, που προκύπτουν από τον πολλαπλασιασμό των αριθμών των στηλών, 1 έως 10, επί των αριθμών των γραμμών, 1 έως 10. " title="Πίνακας Γινομένων 10 επί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3568" y="1602408"/>
            <a:ext cx="7848872"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3"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46</a:t>
            </a:fld>
            <a:endParaRPr lang="el-GR" sz="1400" dirty="0">
              <a:solidFill>
                <a:schemeClr val="tx1"/>
              </a:solidFill>
            </a:endParaRPr>
          </a:p>
        </p:txBody>
      </p:sp>
      <p:pic>
        <p:nvPicPr>
          <p:cNvPr id="5" name="Εικόνα 1" descr="Εικονίδιο μετάβασης στα Περιεχόμενα.">
            <a:hlinkClick r:id="rId4" action="ppaction://hlinksldjump" tooltip="Επιστροφή στα Περιεχόμενα"/>
          </p:cNvPr>
          <p:cNvPicPr>
            <a:picLocks noChangeAspect="1"/>
          </p:cNvPicPr>
          <p:nvPr/>
        </p:nvPicPr>
        <p:blipFill>
          <a:blip r:embed="rId5">
            <a:extLst>
              <a:ext uri="{BEBA8EAE-BF5A-486C-A8C5-ECC9F3942E4B}">
                <a14:imgProps xmlns:a14="http://schemas.microsoft.com/office/drawing/2010/main">
                  <a14:imgLayer r:embed="rId6">
                    <a14:imgEffect>
                      <a14:sharpenSoften amount="100000"/>
                    </a14:imgEffect>
                  </a14:imgLayer>
                </a14:imgProps>
              </a:ext>
              <a:ext uri="{28A0092B-C50C-407E-A947-70E740481C1C}">
                <a14:useLocalDpi xmlns:a14="http://schemas.microsoft.com/office/drawing/2010/main" val="0"/>
              </a:ext>
            </a:extLst>
          </a:blip>
          <a:stretch>
            <a:fillRect/>
          </a:stretch>
        </p:blipFill>
        <p:spPr>
          <a:xfrm>
            <a:off x="467250" y="6021288"/>
            <a:ext cx="576065" cy="651438"/>
          </a:xfrm>
          <a:prstGeom prst="rect">
            <a:avLst/>
          </a:prstGeom>
          <a:scene3d>
            <a:camera prst="isometricOffAxis1Right"/>
            <a:lightRig rig="threePt" dir="t"/>
          </a:scene3d>
        </p:spPr>
      </p:pic>
    </p:spTree>
    <p:custDataLst>
      <p:tags r:id="rId1"/>
    </p:custDataLst>
    <p:extLst>
      <p:ext uri="{BB962C8B-B14F-4D97-AF65-F5344CB8AC3E}">
        <p14:creationId xmlns:p14="http://schemas.microsoft.com/office/powerpoint/2010/main" val="27727037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1844824"/>
            <a:ext cx="8229600" cy="1143000"/>
          </a:xfrm>
        </p:spPr>
        <p:txBody>
          <a:bodyPr/>
          <a:lstStyle/>
          <a:p>
            <a:r>
              <a:rPr lang="el-GR" b="1" dirty="0" smtClean="0"/>
              <a:t>Τέλος τέταρτης ενότητας </a:t>
            </a:r>
            <a:endParaRPr lang="el-GR" b="1" dirty="0"/>
          </a:p>
        </p:txBody>
      </p:sp>
      <p:pic>
        <p:nvPicPr>
          <p:cNvPr id="3" name="Εικόνα 1" descr="Λογότυπο για Άδειες χρήσης Creative Commons B Y, NC, ND." title="Λογότυπο Creative Commons.">
            <a:hlinkClick r:id="rId3" tooltip="Μετάβαση στην Άδεια Χρήσης"/>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4" y="5949280"/>
            <a:ext cx="1584325" cy="554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Εικόνα 2" descr="Λογότυπο Επιχειρησιακού Προγράμματος Εκπαίδευση και Δια βίου Μάθηση. " title="Λογότυπο Χρηματοδότησης. ">
            <a:hlinkClick r:id="rId5" tooltip="Μετάβαση στο www.edulll.gr/"/>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92028" y="5639073"/>
            <a:ext cx="4310063" cy="10302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3252855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85192" y="116632"/>
            <a:ext cx="8229600" cy="864096"/>
          </a:xfrm>
        </p:spPr>
        <p:txBody>
          <a:bodyPr/>
          <a:lstStyle/>
          <a:p>
            <a:r>
              <a:rPr lang="el-GR" b="1" dirty="0" smtClean="0"/>
              <a:t>Περιεχόμενα ενότητας  </a:t>
            </a:r>
            <a:endParaRPr lang="el-GR" b="1" dirty="0"/>
          </a:p>
        </p:txBody>
      </p:sp>
      <p:sp>
        <p:nvSpPr>
          <p:cNvPr id="4" name="Θέση περιεχομένου 1">
            <a:hlinkClick r:id="rId4" action="ppaction://hlinksldjump" tooltip="Μετάβαση στη Διαφάνεια 7"/>
          </p:cNvPr>
          <p:cNvSpPr/>
          <p:nvPr/>
        </p:nvSpPr>
        <p:spPr>
          <a:xfrm>
            <a:off x="787982" y="1556792"/>
            <a:ext cx="781646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1)  </a:t>
            </a:r>
            <a:r>
              <a:rPr lang="el-GR" sz="2800" i="1" dirty="0" smtClean="0">
                <a:solidFill>
                  <a:srgbClr val="0070C0"/>
                </a:solidFill>
              </a:rPr>
              <a:t>Η πρόταση </a:t>
            </a:r>
            <a:r>
              <a:rPr lang="en-US" sz="2800" i="1" dirty="0" smtClean="0">
                <a:solidFill>
                  <a:srgbClr val="0070C0"/>
                </a:solidFill>
              </a:rPr>
              <a:t>while</a:t>
            </a:r>
            <a:endParaRPr lang="el-GR" i="1" dirty="0">
              <a:solidFill>
                <a:srgbClr val="0070C0"/>
              </a:solidFill>
            </a:endParaRPr>
          </a:p>
        </p:txBody>
      </p:sp>
      <p:sp>
        <p:nvSpPr>
          <p:cNvPr id="5" name="Θέση περιεχομένου 2">
            <a:hlinkClick r:id="rId5" action="ppaction://hlinksldjump" tooltip="Μετάβαση στη Διαφάνεια 11"/>
          </p:cNvPr>
          <p:cNvSpPr/>
          <p:nvPr/>
        </p:nvSpPr>
        <p:spPr>
          <a:xfrm>
            <a:off x="787982" y="2276872"/>
            <a:ext cx="7816466" cy="50405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2)  </a:t>
            </a:r>
            <a:r>
              <a:rPr lang="el-GR" sz="2800" i="1" dirty="0" smtClean="0">
                <a:solidFill>
                  <a:srgbClr val="0070C0"/>
                </a:solidFill>
              </a:rPr>
              <a:t>Ο βρόγχος </a:t>
            </a:r>
            <a:r>
              <a:rPr lang="en-US" sz="2800" i="1" dirty="0" smtClean="0">
                <a:solidFill>
                  <a:srgbClr val="0070C0"/>
                </a:solidFill>
              </a:rPr>
              <a:t>do-while</a:t>
            </a:r>
            <a:r>
              <a:rPr lang="el-GR" sz="2800" i="1" dirty="0" smtClean="0">
                <a:solidFill>
                  <a:srgbClr val="0070C0"/>
                </a:solidFill>
              </a:rPr>
              <a:t>  </a:t>
            </a:r>
            <a:endParaRPr lang="el-GR" sz="2800" i="1" dirty="0">
              <a:solidFill>
                <a:srgbClr val="0070C0"/>
              </a:solidFill>
            </a:endParaRPr>
          </a:p>
        </p:txBody>
      </p:sp>
      <p:sp>
        <p:nvSpPr>
          <p:cNvPr id="6" name="Θέση περιεχομένου 3">
            <a:hlinkClick r:id="rId6" action="ppaction://hlinksldjump" tooltip="Μετάβαση στη Διαφάνεια 15"/>
          </p:cNvPr>
          <p:cNvSpPr/>
          <p:nvPr/>
        </p:nvSpPr>
        <p:spPr>
          <a:xfrm>
            <a:off x="787982" y="2996575"/>
            <a:ext cx="7816466" cy="4790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a:solidFill>
                  <a:srgbClr val="0070C0"/>
                </a:solidFill>
              </a:rPr>
              <a:t>3)  </a:t>
            </a:r>
            <a:r>
              <a:rPr lang="el-GR" sz="2800" i="1" dirty="0" smtClean="0">
                <a:solidFill>
                  <a:srgbClr val="0070C0"/>
                </a:solidFill>
              </a:rPr>
              <a:t>Η πρόταση </a:t>
            </a:r>
            <a:r>
              <a:rPr lang="en-US" sz="2800" i="1" dirty="0" smtClean="0">
                <a:solidFill>
                  <a:srgbClr val="0070C0"/>
                </a:solidFill>
              </a:rPr>
              <a:t>for</a:t>
            </a:r>
            <a:endParaRPr lang="el-GR" sz="2800" i="1" dirty="0">
              <a:solidFill>
                <a:srgbClr val="0070C0"/>
              </a:solidFill>
            </a:endParaRPr>
          </a:p>
        </p:txBody>
      </p:sp>
      <p:sp>
        <p:nvSpPr>
          <p:cNvPr id="7" name="Θέση περιεχομένου 4">
            <a:hlinkClick r:id="rId7" action="ppaction://hlinksldjump" tooltip="Μετάβαση στη Διαφάνεια 26"/>
          </p:cNvPr>
          <p:cNvSpPr txBox="1"/>
          <p:nvPr/>
        </p:nvSpPr>
        <p:spPr>
          <a:xfrm>
            <a:off x="787982" y="3682541"/>
            <a:ext cx="7816465" cy="523220"/>
          </a:xfrm>
          <a:prstGeom prst="rect">
            <a:avLst/>
          </a:prstGeom>
          <a:noFill/>
        </p:spPr>
        <p:txBody>
          <a:bodyPr wrap="square" rtlCol="0">
            <a:spAutoFit/>
          </a:bodyPr>
          <a:lstStyle/>
          <a:p>
            <a:r>
              <a:rPr lang="el-GR" sz="2800" i="1" dirty="0">
                <a:solidFill>
                  <a:srgbClr val="0070C0"/>
                </a:solidFill>
              </a:rPr>
              <a:t>4)  </a:t>
            </a:r>
            <a:r>
              <a:rPr lang="el-GR" sz="2800" i="1" dirty="0" smtClean="0">
                <a:solidFill>
                  <a:srgbClr val="0070C0"/>
                </a:solidFill>
              </a:rPr>
              <a:t>Επιλογή επαναληπτικής δομής</a:t>
            </a:r>
            <a:endParaRPr lang="el-GR" sz="2800" i="1" dirty="0">
              <a:solidFill>
                <a:srgbClr val="0070C0"/>
              </a:solidFill>
            </a:endParaRPr>
          </a:p>
        </p:txBody>
      </p:sp>
      <p:sp>
        <p:nvSpPr>
          <p:cNvPr id="3" name="Θέση περιεχομένου 5">
            <a:hlinkClick r:id="rId8" action="ppaction://hlinksldjump" tooltip="Μετάβαση στη Διαφάνεια 33"/>
          </p:cNvPr>
          <p:cNvSpPr/>
          <p:nvPr/>
        </p:nvSpPr>
        <p:spPr>
          <a:xfrm>
            <a:off x="787982" y="4365104"/>
            <a:ext cx="7816465" cy="5079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2800" i="1" dirty="0" smtClean="0">
                <a:solidFill>
                  <a:srgbClr val="0070C0"/>
                </a:solidFill>
              </a:rPr>
              <a:t>5) Συνοπτικά</a:t>
            </a:r>
            <a:r>
              <a:rPr lang="el-GR" sz="2400" i="1" u="sng" dirty="0" smtClean="0">
                <a:solidFill>
                  <a:srgbClr val="0070C0"/>
                </a:solidFill>
              </a:rPr>
              <a:t> </a:t>
            </a:r>
            <a:endParaRPr lang="el-GR" sz="2400" i="1" u="sng" dirty="0">
              <a:solidFill>
                <a:srgbClr val="0070C0"/>
              </a:solidFill>
            </a:endParaRPr>
          </a:p>
        </p:txBody>
      </p:sp>
      <p:sp>
        <p:nvSpPr>
          <p:cNvPr id="9"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8"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5</a:t>
            </a:fld>
            <a:endParaRPr lang="el-GR" sz="1400" dirty="0">
              <a:solidFill>
                <a:schemeClr val="tx1"/>
              </a:solidFill>
            </a:endParaRPr>
          </a:p>
        </p:txBody>
      </p:sp>
    </p:spTree>
    <p:custDataLst>
      <p:tags r:id="rId1"/>
    </p:custDataLst>
    <p:extLst>
      <p:ext uri="{BB962C8B-B14F-4D97-AF65-F5344CB8AC3E}">
        <p14:creationId xmlns:p14="http://schemas.microsoft.com/office/powerpoint/2010/main" val="15610773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395536" y="116632"/>
            <a:ext cx="8280920" cy="648072"/>
          </a:xfrm>
        </p:spPr>
        <p:txBody>
          <a:bodyPr>
            <a:noAutofit/>
          </a:bodyPr>
          <a:lstStyle/>
          <a:p>
            <a:r>
              <a:rPr lang="el-GR" sz="3600" b="1" dirty="0"/>
              <a:t>Γρήγορος </a:t>
            </a:r>
            <a:r>
              <a:rPr lang="el-GR" sz="3600" b="1" dirty="0" smtClean="0"/>
              <a:t>πίνακας </a:t>
            </a:r>
            <a:r>
              <a:rPr lang="el-GR" sz="3600" b="1" dirty="0"/>
              <a:t>α</a:t>
            </a:r>
            <a:r>
              <a:rPr lang="el-GR" sz="3600" b="1" dirty="0" smtClean="0"/>
              <a:t>ναφοράς </a:t>
            </a:r>
            <a:r>
              <a:rPr lang="el-GR" sz="3600" b="1" dirty="0"/>
              <a:t>σ</a:t>
            </a:r>
            <a:r>
              <a:rPr lang="el-GR" sz="3600" b="1" dirty="0" smtClean="0"/>
              <a:t>ύνταξης</a:t>
            </a:r>
            <a:r>
              <a:rPr lang="en-US" sz="3600" b="1" dirty="0" smtClean="0"/>
              <a:t> (1) </a:t>
            </a:r>
            <a:endParaRPr lang="el-GR" sz="3600" b="1" dirty="0"/>
          </a:p>
        </p:txBody>
      </p:sp>
      <p:graphicFrame>
        <p:nvGraphicFramePr>
          <p:cNvPr id="6" name="Πίνακας 1" descr="Πίνακας: Πρώτη γραμμή. Εντολή, if else. Σύνταξη, if, παρένθεση, λογική έκφραση, κλείσιμο παρένθεσης. Enter, πρόταση ή προτάσεις, παρένθεση, εάν η λογική έκφραση είναι αληθής, κλείσιμο παρένθεσης. Enter, else. Enter, πρόταση ή προτάσεις, παρένθεση, εάν η λογική έκφραση είναι ψευδής, κλείσιμο παρένθεσης. Παράδειγμα: if, παρένθεση, a  μεγαλύτερο του  b, κλείσιμο παρένθεσης. Enter, άγκιστρο. Enter, c =, a + b. Enter, print f, \ n, c = % d, κόμμα c. Enter, κλείσιμο αγκίστρου. Enter,  else. Enter, print f,  \ n, καμία ενέργεια.&#10;Δεύτερη γραμμή: Εντολή, switch. Σύνταξη, switch, παρένθεση, τιμή ελέγχου, κλείσιμο παρένθεσης. Enter, άγκιστρο. Enter, case τιμή 1, άνω κάτω τελεία, πρόταση ή προτάσεις. Enter, break. Enter, case τιμή 2, άνω κάτω τελεία, πρόταση ή προτάσεις. Enter, break. Εάν δεν ταιριάζει καμία περίπτωση με την τιμή ελέγχου, τότε εκτελείται η περίπτωση default, η οποία συντάσσεται ως εξής: default, άνω κάτω τελεία, πρόταση ή προτάσεις. Enter, break. Enter, κλείσιμο αγκίστρου. Παράδειγμα: switch, παρένθεση, traffic underscore light, κλείσιμο παρένθεσης. Enter, άγκιστρο. Enter, case, μονά εισαγωγικά, κάπα κεφαλαίο, μονά εισαγωγικά, άνω κάτω τελεία. Enter, case, μονά εισαγωγικά, κάπα μικρό, μονά εισαγωγικά, άνω κάτω τελεία. Enter, print f, \ n, κόκκινο, σταματήστε. Enter, break. Enter, case, μονά εισαγωγικά, Πι κεφαλαίο, μονά εισαγωγικά, άνω κάτω τελεία. Enter, case, μονά εισαγωγικά, πι μικρό, μονά εισαγωγικά, άνω κάτω τελεία. Enter, print f, \ n, πράσινο, περάστε. Enter, break. Enter, κλείσιμο αγκίστρου." title="Πίνακας Αναφοράς Σύνταξης 1"/>
          <p:cNvGraphicFramePr>
            <a:graphicFrameLocks/>
          </p:cNvGraphicFramePr>
          <p:nvPr>
            <p:custDataLst>
              <p:tags r:id="rId2"/>
            </p:custDataLst>
            <p:extLst>
              <p:ext uri="{D42A27DB-BD31-4B8C-83A1-F6EECF244321}">
                <p14:modId xmlns:p14="http://schemas.microsoft.com/office/powerpoint/2010/main" val="3629863952"/>
              </p:ext>
            </p:extLst>
          </p:nvPr>
        </p:nvGraphicFramePr>
        <p:xfrm>
          <a:off x="467544" y="836712"/>
          <a:ext cx="8208912" cy="5668209"/>
        </p:xfrm>
        <a:graphic>
          <a:graphicData uri="http://schemas.openxmlformats.org/drawingml/2006/table">
            <a:tbl>
              <a:tblPr firstRow="1"/>
              <a:tblGrid>
                <a:gridCol w="936104"/>
                <a:gridCol w="3168352"/>
                <a:gridCol w="4104456"/>
              </a:tblGrid>
              <a:tr h="401345">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lumMod val="95000"/>
                              <a:lumOff val="5000"/>
                            </a:schemeClr>
                          </a:solidFill>
                          <a:effectLst/>
                          <a:latin typeface="+mn-lt"/>
                        </a:rPr>
                        <a:t>Εντολή</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lumMod val="95000"/>
                              <a:lumOff val="5000"/>
                            </a:schemeClr>
                          </a:solidFill>
                          <a:effectLst/>
                          <a:latin typeface="+mn-lt"/>
                        </a:rPr>
                        <a:t>Σύνταξη</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1" i="0" u="none" strike="noStrike" cap="none" normalizeH="0" baseline="0" noProof="0" dirty="0" smtClean="0">
                          <a:ln>
                            <a:noFill/>
                          </a:ln>
                          <a:solidFill>
                            <a:schemeClr val="tx1">
                              <a:lumMod val="95000"/>
                              <a:lumOff val="5000"/>
                            </a:schemeClr>
                          </a:solidFill>
                          <a:effectLst/>
                          <a:latin typeface="+mn-lt"/>
                        </a:rPr>
                        <a:t>Παραδείγματα</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rgbClr val="CCCC00"/>
                    </a:solidFill>
                  </a:tcPr>
                </a:tc>
              </a:tr>
              <a:tr h="2148766">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if-else</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if </a:t>
                      </a:r>
                      <a:r>
                        <a:rPr kumimoji="0" lang="el-GR" sz="2000" b="0" i="0" u="none" strike="noStrike" cap="none" normalizeH="0" baseline="0" noProof="0" dirty="0" smtClean="0">
                          <a:ln>
                            <a:noFill/>
                          </a:ln>
                          <a:solidFill>
                            <a:srgbClr val="000000"/>
                          </a:solidFill>
                          <a:effectLst/>
                          <a:latin typeface="+mn-lt"/>
                        </a:rPr>
                        <a:t>(λογική έκφραση)</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πρόταση (εις) (λογική έκφραση = ΑΛΗΘΉΣ);</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else</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πρόταση (εις) (λογική έκφραση = ΨΕΥΔΉΣ);</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if (a &gt; b)</a:t>
                      </a:r>
                      <a:r>
                        <a:rPr kumimoji="0" lang="el-GR" sz="2000" b="0" i="0" u="none" strike="noStrike" cap="none" normalizeH="0" baseline="0" noProof="0" dirty="0" smtClean="0">
                          <a:ln>
                            <a:noFill/>
                          </a:ln>
                          <a:solidFill>
                            <a:srgbClr val="000000"/>
                          </a:solidFill>
                          <a:effectLst/>
                          <a:latin typeface="+mn-lt"/>
                        </a:rPr>
                        <a:t> </a:t>
                      </a:r>
                      <a:r>
                        <a:rPr kumimoji="0" lang="en-US"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 = (a + b);</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(“\n c = %d”, c);</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else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 (“\n </a:t>
                      </a:r>
                      <a:r>
                        <a:rPr kumimoji="0" lang="el-GR" sz="2000" b="0" i="0" u="none" strike="noStrike" cap="none" normalizeH="0" baseline="0" noProof="0" dirty="0" smtClean="0">
                          <a:ln>
                            <a:noFill/>
                          </a:ln>
                          <a:solidFill>
                            <a:srgbClr val="000000"/>
                          </a:solidFill>
                          <a:effectLst/>
                          <a:latin typeface="+mn-lt"/>
                        </a:rPr>
                        <a:t>Καμία ενέργεια</a:t>
                      </a:r>
                      <a:r>
                        <a:rPr kumimoji="0" lang="en-US" sz="2000" b="0" i="0" u="none" strike="noStrike" cap="none" normalizeH="0" baseline="0" noProof="0" dirty="0" smtClean="0">
                          <a:ln>
                            <a:noFill/>
                          </a:ln>
                          <a:solidFill>
                            <a:srgbClr val="000000"/>
                          </a:solidFill>
                          <a:effectLst/>
                          <a:latin typeface="+mn-lt"/>
                        </a:rPr>
                        <a:t>”);</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CECCB"/>
                    </a:solidFill>
                  </a:tcPr>
                </a:tc>
              </a:tr>
              <a:tr h="3118098">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switch</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switch </a:t>
                      </a:r>
                      <a:r>
                        <a:rPr kumimoji="0" lang="el-GR" sz="2000" b="0" i="0" u="none" strike="noStrike" cap="none" normalizeH="0" baseline="0" noProof="0" dirty="0" smtClean="0">
                          <a:ln>
                            <a:noFill/>
                          </a:ln>
                          <a:solidFill>
                            <a:srgbClr val="000000"/>
                          </a:solidFill>
                          <a:effectLst/>
                          <a:latin typeface="+mn-lt"/>
                        </a:rPr>
                        <a:t>(τιμή ελέγχου) </a:t>
                      </a:r>
                      <a:r>
                        <a:rPr kumimoji="0" lang="el-GR"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case</a:t>
                      </a:r>
                      <a:r>
                        <a:rPr kumimoji="0" lang="el-GR" sz="2000" b="0" i="0" u="none" strike="noStrike" cap="none" normalizeH="0" baseline="0" noProof="0" dirty="0" smtClean="0">
                          <a:ln>
                            <a:noFill/>
                          </a:ln>
                          <a:solidFill>
                            <a:srgbClr val="000000"/>
                          </a:solidFill>
                          <a:effectLst/>
                          <a:latin typeface="+mn-lt"/>
                        </a:rPr>
                        <a:t> τιμή 1: πρόταση (εις);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a:t>
                      </a:r>
                      <a:r>
                        <a:rPr kumimoji="0" lang="el-GR" sz="2000" b="0" i="0" u="none" strike="noStrike" cap="none" normalizeH="0" baseline="0" noProof="0" dirty="0" smtClean="0">
                          <a:ln>
                            <a:noFill/>
                          </a:ln>
                          <a:solidFill>
                            <a:srgbClr val="000000"/>
                          </a:solidFill>
                          <a:effectLst/>
                          <a:latin typeface="+mn-lt"/>
                        </a:rPr>
                        <a:t> τιμή 2: πρόταση (εις);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050" b="0" i="0" u="none" strike="noStrike" cap="none" normalizeH="0" baseline="0" noProof="0" dirty="0" smtClean="0">
                          <a:ln>
                            <a:noFill/>
                          </a:ln>
                          <a:solidFill>
                            <a:srgbClr val="000000"/>
                          </a:solidFill>
                          <a:effectLst/>
                          <a:latin typeface="+mn-lt"/>
                        </a:rPr>
                        <a:t>         ---- ---- ---- ---- ---- ---- ---- --- ---- ----- ---- ---</a:t>
                      </a:r>
                      <a:endParaRPr kumimoji="0" lang="el-GR" sz="400" b="0" i="0" u="none" strike="noStrike" cap="none" normalizeH="0" baseline="0" noProof="0" dirty="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default</a:t>
                      </a:r>
                      <a:r>
                        <a:rPr kumimoji="0" lang="el-GR" sz="2000" b="0" i="0" u="none" strike="noStrike" cap="none" normalizeH="0" baseline="0" noProof="0" dirty="0" smtClean="0">
                          <a:ln>
                            <a:noFill/>
                          </a:ln>
                          <a:solidFill>
                            <a:srgbClr val="000000"/>
                          </a:solidFill>
                          <a:effectLst/>
                          <a:latin typeface="+mn-lt"/>
                        </a:rPr>
                        <a:t> : πρόταση (εις);</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800" b="0" i="0" u="none" strike="noStrike" cap="none" normalizeH="0" baseline="0" noProof="0" dirty="0" smtClean="0">
                          <a:ln>
                            <a:noFill/>
                          </a:ln>
                          <a:solidFill>
                            <a:srgbClr val="000000"/>
                          </a:solidFill>
                          <a:effectLst/>
                          <a:latin typeface="+mn-lt"/>
                        </a:rPr>
                        <a:t>}</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c>
                  <a:txBody>
                    <a:bodyPr/>
                    <a:lstStyle>
                      <a:lvl1pPr marL="0" algn="l" defTabSz="914400" rtl="0" eaLnBrk="1" latinLnBrk="0" hangingPunct="1">
                        <a:defRPr sz="1800" kern="1200">
                          <a:solidFill>
                            <a:schemeClr val="tx1"/>
                          </a:solidFill>
                          <a:latin typeface="Times New Roman"/>
                        </a:defRPr>
                      </a:lvl1pPr>
                      <a:lvl2pPr marL="457200" algn="l" defTabSz="914400" rtl="0" eaLnBrk="1" latinLnBrk="0" hangingPunct="1">
                        <a:defRPr sz="1800" kern="1200">
                          <a:solidFill>
                            <a:schemeClr val="tx1"/>
                          </a:solidFill>
                          <a:latin typeface="Times New Roman"/>
                        </a:defRPr>
                      </a:lvl2pPr>
                      <a:lvl3pPr marL="914400" algn="l" defTabSz="914400" rtl="0" eaLnBrk="1" latinLnBrk="0" hangingPunct="1">
                        <a:defRPr sz="1800" kern="1200">
                          <a:solidFill>
                            <a:schemeClr val="tx1"/>
                          </a:solidFill>
                          <a:latin typeface="Times New Roman"/>
                        </a:defRPr>
                      </a:lvl3pPr>
                      <a:lvl4pPr marL="1371600" algn="l" defTabSz="914400" rtl="0" eaLnBrk="1" latinLnBrk="0" hangingPunct="1">
                        <a:defRPr sz="1800" kern="1200">
                          <a:solidFill>
                            <a:schemeClr val="tx1"/>
                          </a:solidFill>
                          <a:latin typeface="Times New Roman"/>
                        </a:defRPr>
                      </a:lvl4pPr>
                      <a:lvl5pPr marL="1828800" algn="l" defTabSz="914400" rtl="0" eaLnBrk="1" latinLnBrk="0" hangingPunct="1">
                        <a:defRPr sz="1800" kern="1200">
                          <a:solidFill>
                            <a:schemeClr val="tx1"/>
                          </a:solidFill>
                          <a:latin typeface="Times New Roman"/>
                        </a:defRPr>
                      </a:lvl5pPr>
                      <a:lvl6pPr marL="2286000" algn="l" defTabSz="914400" rtl="0" eaLnBrk="1" latinLnBrk="0" hangingPunct="1">
                        <a:defRPr sz="1800" kern="1200">
                          <a:solidFill>
                            <a:schemeClr val="tx1"/>
                          </a:solidFill>
                          <a:latin typeface="Times New Roman"/>
                        </a:defRPr>
                      </a:lvl6pPr>
                      <a:lvl7pPr marL="2743200" algn="l" defTabSz="914400" rtl="0" eaLnBrk="1" latinLnBrk="0" hangingPunct="1">
                        <a:defRPr sz="1800" kern="1200">
                          <a:solidFill>
                            <a:schemeClr val="tx1"/>
                          </a:solidFill>
                          <a:latin typeface="Times New Roman"/>
                        </a:defRPr>
                      </a:lvl7pPr>
                      <a:lvl8pPr marL="3200400" algn="l" defTabSz="914400" rtl="0" eaLnBrk="1" latinLnBrk="0" hangingPunct="1">
                        <a:defRPr sz="1800" kern="1200">
                          <a:solidFill>
                            <a:schemeClr val="tx1"/>
                          </a:solidFill>
                          <a:latin typeface="Times New Roman"/>
                        </a:defRPr>
                      </a:lvl8pPr>
                      <a:lvl9pPr marL="3657600" algn="l" defTabSz="914400" rtl="0" eaLnBrk="1" latinLnBrk="0" hangingPunct="1">
                        <a:defRPr sz="1800" kern="1200">
                          <a:solidFill>
                            <a:schemeClr val="tx1"/>
                          </a:solidFill>
                          <a:latin typeface="Times New Roman"/>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smtClean="0">
                          <a:ln>
                            <a:noFill/>
                          </a:ln>
                          <a:solidFill>
                            <a:srgbClr val="000000"/>
                          </a:solidFill>
                          <a:effectLst/>
                          <a:latin typeface="+mn-lt"/>
                        </a:rPr>
                        <a:t>switch (</a:t>
                      </a:r>
                      <a:r>
                        <a:rPr kumimoji="0" lang="en-US" sz="2000" b="0" i="0" u="none" strike="noStrike" cap="none" normalizeH="0" baseline="0" noProof="0" dirty="0" err="1" smtClean="0">
                          <a:ln>
                            <a:noFill/>
                          </a:ln>
                          <a:solidFill>
                            <a:srgbClr val="000000"/>
                          </a:solidFill>
                          <a:effectLst/>
                          <a:latin typeface="+mn-lt"/>
                        </a:rPr>
                        <a:t>traffic_light</a:t>
                      </a:r>
                      <a:r>
                        <a:rPr kumimoji="0" lang="en-US" sz="2000" b="0" i="0" u="none" strike="noStrike" cap="none" normalizeH="0" baseline="0" noProof="0" dirty="0" smtClean="0">
                          <a:ln>
                            <a:noFill/>
                          </a:ln>
                          <a:solidFill>
                            <a:srgbClr val="000000"/>
                          </a:solidFill>
                          <a:effectLst/>
                          <a:latin typeface="+mn-lt"/>
                        </a:rPr>
                        <a:t>)</a:t>
                      </a:r>
                      <a:r>
                        <a:rPr kumimoji="0" lang="el-GR" sz="2000" b="0" i="0" u="none" strike="noStrike" cap="none" normalizeH="0" baseline="0" noProof="0" dirty="0" smtClean="0">
                          <a:ln>
                            <a:noFill/>
                          </a:ln>
                          <a:solidFill>
                            <a:srgbClr val="000000"/>
                          </a:solidFill>
                          <a:effectLst/>
                          <a:latin typeface="+mn-lt"/>
                        </a:rPr>
                        <a:t> </a:t>
                      </a:r>
                      <a:r>
                        <a:rPr kumimoji="0" lang="en-US" sz="1800" b="0" i="0" u="none" strike="noStrike" cap="none" normalizeH="0" baseline="0" noProof="0" dirty="0" smtClean="0">
                          <a:ln>
                            <a:noFill/>
                          </a:ln>
                          <a:solidFill>
                            <a:srgbClr val="000000"/>
                          </a:solidFill>
                          <a:effectLst/>
                          <a:latin typeface="+mn-lt"/>
                        </a:rPr>
                        <a:t>{</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Κ’:</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‘κ’: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(“\n </a:t>
                      </a:r>
                      <a:r>
                        <a:rPr kumimoji="0" lang="el-GR" sz="2000" b="0" i="0" u="none" strike="noStrike" cap="none" normalizeH="0" baseline="0" noProof="0" dirty="0" smtClean="0">
                          <a:ln>
                            <a:noFill/>
                          </a:ln>
                          <a:solidFill>
                            <a:srgbClr val="000000"/>
                          </a:solidFill>
                          <a:effectLst/>
                          <a:latin typeface="+mn-lt"/>
                        </a:rPr>
                        <a:t>Κόκκινο-Σταματήστε”);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‘Π’:</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case </a:t>
                      </a:r>
                      <a:r>
                        <a:rPr kumimoji="0" lang="el-GR" sz="2000" b="0" i="0" u="none" strike="noStrike" cap="none" normalizeH="0" baseline="0" noProof="0" dirty="0" smtClean="0">
                          <a:ln>
                            <a:noFill/>
                          </a:ln>
                          <a:solidFill>
                            <a:srgbClr val="000000"/>
                          </a:solidFill>
                          <a:effectLst/>
                          <a:latin typeface="+mn-lt"/>
                        </a:rPr>
                        <a:t>‘π’: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a:t>
                      </a:r>
                      <a:r>
                        <a:rPr kumimoji="0" lang="en-US" sz="2000" b="0" i="0" u="none" strike="noStrike" cap="none" normalizeH="0" baseline="0" noProof="0" dirty="0" err="1" smtClean="0">
                          <a:ln>
                            <a:noFill/>
                          </a:ln>
                          <a:solidFill>
                            <a:srgbClr val="000000"/>
                          </a:solidFill>
                          <a:effectLst/>
                          <a:latin typeface="+mn-lt"/>
                        </a:rPr>
                        <a:t>printf</a:t>
                      </a:r>
                      <a:r>
                        <a:rPr kumimoji="0" lang="en-US" sz="2000" b="0" i="0" u="none" strike="noStrike" cap="none" normalizeH="0" baseline="0" noProof="0" dirty="0" smtClean="0">
                          <a:ln>
                            <a:noFill/>
                          </a:ln>
                          <a:solidFill>
                            <a:srgbClr val="000000"/>
                          </a:solidFill>
                          <a:effectLst/>
                          <a:latin typeface="+mn-lt"/>
                        </a:rPr>
                        <a:t>(“\n </a:t>
                      </a:r>
                      <a:r>
                        <a:rPr kumimoji="0" lang="el-GR" sz="2000" b="0" i="0" u="none" strike="noStrike" cap="none" normalizeH="0" baseline="0" noProof="0" dirty="0" smtClean="0">
                          <a:ln>
                            <a:noFill/>
                          </a:ln>
                          <a:solidFill>
                            <a:srgbClr val="000000"/>
                          </a:solidFill>
                          <a:effectLst/>
                          <a:latin typeface="+mn-lt"/>
                        </a:rPr>
                        <a:t>Πράσινο-Περάστε</a:t>
                      </a:r>
                      <a:r>
                        <a:rPr kumimoji="0" lang="en-US" sz="2000" b="0" i="0" u="none" strike="noStrike" cap="none" normalizeH="0" baseline="0" noProof="0" dirty="0" smtClean="0">
                          <a:ln>
                            <a:noFill/>
                          </a:ln>
                          <a:solidFill>
                            <a:srgbClr val="000000"/>
                          </a:solidFill>
                          <a:effectLst/>
                          <a:latin typeface="+mn-lt"/>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noProof="0" dirty="0" smtClean="0">
                          <a:ln>
                            <a:noFill/>
                          </a:ln>
                          <a:solidFill>
                            <a:srgbClr val="000000"/>
                          </a:solidFill>
                          <a:effectLst/>
                          <a:latin typeface="+mn-lt"/>
                        </a:rPr>
                        <a:t>               break;</a:t>
                      </a:r>
                      <a:endParaRPr kumimoji="0" lang="el-GR" sz="2000" b="0" i="0" u="none" strike="noStrike" cap="none" normalizeH="0" baseline="0" noProof="0" dirty="0" smtClean="0">
                        <a:ln>
                          <a:noFill/>
                        </a:ln>
                        <a:solidFill>
                          <a:srgbClr val="000000"/>
                        </a:solidFill>
                        <a:effectLst/>
                        <a:latin typeface="+mn-lt"/>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l-GR" sz="1600" b="0" i="0" u="none" strike="noStrike" cap="none" normalizeH="0" baseline="0" noProof="0" dirty="0" smtClean="0">
                          <a:ln>
                            <a:noFill/>
                          </a:ln>
                          <a:solidFill>
                            <a:srgbClr val="000000"/>
                          </a:solidFill>
                          <a:effectLst/>
                          <a:latin typeface="+mn-lt"/>
                        </a:rPr>
                        <a:t>}</a:t>
                      </a:r>
                    </a:p>
                  </a:txBody>
                  <a:tcPr marT="45723" marB="45723"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F6F6E7"/>
                    </a:solidFill>
                  </a:tcPr>
                </a:tc>
              </a:tr>
            </a:tbl>
          </a:graphicData>
        </a:graphic>
      </p:graphicFrame>
      <p:sp>
        <p:nvSpPr>
          <p:cNvPr id="5" name="Θέση υποσέλιδου 1" descr="."/>
          <p:cNvSpPr>
            <a:spLocks noGrp="1"/>
          </p:cNvSpPr>
          <p:nvPr>
            <p:ph type="ftr" sz="quarter" idx="11"/>
          </p:nvPr>
        </p:nvSpPr>
        <p:spPr/>
        <p:txBody>
          <a:bodyPr/>
          <a:lstStyle/>
          <a:p>
            <a:r>
              <a:rPr lang="el-GR" sz="1400" smtClean="0">
                <a:solidFill>
                  <a:prstClr val="black"/>
                </a:solidFill>
              </a:rPr>
              <a:t>Επαναληπτικές Δομές</a:t>
            </a:r>
            <a:endParaRPr lang="el-GR" sz="1400" dirty="0">
              <a:solidFill>
                <a:prstClr val="black"/>
              </a:solidFill>
            </a:endParaRPr>
          </a:p>
        </p:txBody>
      </p:sp>
      <p:sp>
        <p:nvSpPr>
          <p:cNvPr id="3" name="Θέση αριθμού διαφάνειας 1" descr="."/>
          <p:cNvSpPr>
            <a:spLocks noGrp="1"/>
          </p:cNvSpPr>
          <p:nvPr>
            <p:ph type="sldNum" sz="quarter" idx="12"/>
          </p:nvPr>
        </p:nvSpPr>
        <p:spPr/>
        <p:txBody>
          <a:bodyPr/>
          <a:lstStyle/>
          <a:p>
            <a:fld id="{05CD8379-8D09-42C5-AE1F-DB6F792C5FCB}" type="slidenum">
              <a:rPr lang="el-GR" sz="1400" smtClean="0">
                <a:solidFill>
                  <a:prstClr val="black"/>
                </a:solidFill>
              </a:rPr>
              <a:pPr/>
              <a:t>6</a:t>
            </a:fld>
            <a:endParaRPr lang="el-GR" sz="1400" dirty="0">
              <a:solidFill>
                <a:prstClr val="black"/>
              </a:solidFill>
            </a:endParaRPr>
          </a:p>
        </p:txBody>
      </p:sp>
    </p:spTree>
    <p:custDataLst>
      <p:tags r:id="rId1"/>
    </p:custDataLst>
    <p:extLst>
      <p:ext uri="{BB962C8B-B14F-4D97-AF65-F5344CB8AC3E}">
        <p14:creationId xmlns:p14="http://schemas.microsoft.com/office/powerpoint/2010/main" val="21978472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a:t>Η </a:t>
            </a:r>
            <a:r>
              <a:rPr lang="el-GR" b="1" dirty="0" smtClean="0"/>
              <a:t>πρόταση</a:t>
            </a:r>
            <a:r>
              <a:rPr lang="en-US" b="1" dirty="0" smtClean="0"/>
              <a:t> </a:t>
            </a:r>
            <a:r>
              <a:rPr lang="en-US" b="1" dirty="0"/>
              <a:t>while </a:t>
            </a:r>
            <a:endParaRPr lang="el-GR" b="1" dirty="0"/>
          </a:p>
        </p:txBody>
      </p:sp>
      <p:sp>
        <p:nvSpPr>
          <p:cNvPr id="3" name="Θέση περιεχομένου 1"/>
          <p:cNvSpPr>
            <a:spLocks noGrp="1"/>
          </p:cNvSpPr>
          <p:nvPr>
            <p:ph idx="1"/>
          </p:nvPr>
        </p:nvSpPr>
        <p:spPr/>
        <p:txBody>
          <a:bodyPr>
            <a:normAutofit/>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Επιβάλει την επανάληψη μίας ή και περισσοτέρων </a:t>
            </a:r>
            <a:r>
              <a:rPr lang="el-GR" sz="2400" kern="0" dirty="0" smtClean="0">
                <a:solidFill>
                  <a:srgbClr val="000000"/>
                </a:solidFill>
              </a:rPr>
              <a:t>προτάσεων, </a:t>
            </a:r>
            <a:r>
              <a:rPr lang="el-GR" sz="2400" kern="0" dirty="0">
                <a:solidFill>
                  <a:srgbClr val="000000"/>
                </a:solidFill>
              </a:rPr>
              <a:t>όσο η έκφραση ελέγχου παραμένει </a:t>
            </a:r>
            <a:r>
              <a:rPr lang="el-GR" sz="2400" kern="0" dirty="0" smtClean="0">
                <a:solidFill>
                  <a:srgbClr val="000000"/>
                </a:solidFill>
              </a:rPr>
              <a:t>ΑΛΗΘΉΣ: Η σύνταξη της </a:t>
            </a:r>
            <a:r>
              <a:rPr lang="en-US" sz="2400" kern="0" dirty="0" smtClean="0">
                <a:solidFill>
                  <a:srgbClr val="000000"/>
                </a:solidFill>
              </a:rPr>
              <a:t>while</a:t>
            </a:r>
            <a:r>
              <a:rPr lang="el-GR" sz="2400" kern="0" dirty="0" smtClean="0">
                <a:solidFill>
                  <a:srgbClr val="000000"/>
                </a:solidFill>
              </a:rPr>
              <a:t> είναι:</a:t>
            </a:r>
            <a:endParaRPr lang="en-US" sz="24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kern="0" dirty="0">
                <a:solidFill>
                  <a:srgbClr val="000000"/>
                </a:solidFill>
              </a:rPr>
              <a:t> </a:t>
            </a:r>
            <a:r>
              <a:rPr lang="en-US" sz="2400" b="1" kern="0" dirty="0">
                <a:solidFill>
                  <a:srgbClr val="000000"/>
                </a:solidFill>
              </a:rPr>
              <a:t>while</a:t>
            </a:r>
            <a:r>
              <a:rPr lang="en-US" sz="2400" kern="0" dirty="0">
                <a:solidFill>
                  <a:srgbClr val="000000"/>
                </a:solidFill>
              </a:rPr>
              <a:t> (</a:t>
            </a:r>
            <a:r>
              <a:rPr lang="el-GR" sz="2400" kern="0" dirty="0">
                <a:solidFill>
                  <a:srgbClr val="000000"/>
                </a:solidFill>
              </a:rPr>
              <a:t>έκφραση ελέγχου</a:t>
            </a:r>
            <a:r>
              <a:rPr lang="en-US" sz="2400" kern="0" dirty="0" smtClean="0">
                <a:solidFill>
                  <a:srgbClr val="000000"/>
                </a:solidFill>
              </a:rPr>
              <a:t>)</a:t>
            </a:r>
            <a:endParaRPr lang="en-US" sz="2400" kern="0" dirty="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kern="0" dirty="0">
                <a:solidFill>
                  <a:srgbClr val="000000"/>
                </a:solidFill>
              </a:rPr>
              <a:t> </a:t>
            </a:r>
            <a:r>
              <a:rPr lang="en-US" sz="2400" kern="0" dirty="0" smtClean="0">
                <a:solidFill>
                  <a:srgbClr val="000000"/>
                </a:solidFill>
              </a:rPr>
              <a:t>{</a:t>
            </a:r>
            <a:r>
              <a:rPr lang="el-GR" sz="2400" kern="0" dirty="0" smtClean="0">
                <a:solidFill>
                  <a:srgbClr val="000000"/>
                </a:solidFill>
              </a:rPr>
              <a:t> (άγκιστρο)</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 </a:t>
            </a:r>
            <a:r>
              <a:rPr lang="el-GR" sz="2400" kern="0" dirty="0" smtClean="0">
                <a:solidFill>
                  <a:srgbClr val="000000"/>
                </a:solidFill>
              </a:rPr>
              <a:t>   πρόταση</a:t>
            </a:r>
            <a:r>
              <a:rPr lang="en-US" sz="2400" kern="0" dirty="0" smtClean="0">
                <a:solidFill>
                  <a:srgbClr val="000000"/>
                </a:solidFill>
              </a:rPr>
              <a:t> 1;</a:t>
            </a:r>
            <a:endParaRPr lang="el-GR" sz="2400" kern="0" dirty="0" smtClean="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smtClean="0">
                <a:solidFill>
                  <a:srgbClr val="000000"/>
                </a:solidFill>
              </a:rPr>
              <a:t>    πρόταση</a:t>
            </a:r>
            <a:r>
              <a:rPr lang="en-US" sz="2400" kern="0" dirty="0" smtClean="0">
                <a:solidFill>
                  <a:srgbClr val="000000"/>
                </a:solidFill>
              </a:rPr>
              <a:t> </a:t>
            </a:r>
            <a:r>
              <a:rPr lang="en-US" sz="2400" kern="0" dirty="0">
                <a:solidFill>
                  <a:srgbClr val="000000"/>
                </a:solidFill>
              </a:rPr>
              <a:t>2;</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kern="0" dirty="0">
                <a:solidFill>
                  <a:srgbClr val="000000"/>
                </a:solidFill>
              </a:rPr>
              <a:t>     </a:t>
            </a:r>
            <a:r>
              <a:rPr lang="en-US" sz="2400" kern="0" dirty="0" smtClean="0">
                <a:solidFill>
                  <a:srgbClr val="000000"/>
                </a:solidFill>
              </a:rPr>
              <a:t>……………</a:t>
            </a:r>
            <a:endParaRPr lang="el-GR" sz="2400" kern="0" dirty="0" smtClean="0">
              <a:solidFill>
                <a:srgbClr val="000000"/>
              </a:solidFill>
            </a:endParaRP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sz="2400" kern="0" dirty="0">
                <a:solidFill>
                  <a:srgbClr val="000000"/>
                </a:solidFill>
              </a:rPr>
              <a:t> </a:t>
            </a:r>
            <a:r>
              <a:rPr lang="el-GR" sz="2400" kern="0" dirty="0" smtClean="0">
                <a:solidFill>
                  <a:srgbClr val="000000"/>
                </a:solidFill>
              </a:rPr>
              <a:t>   πρόταση </a:t>
            </a:r>
            <a:r>
              <a:rPr lang="en-US" sz="2400" kern="0" dirty="0">
                <a:solidFill>
                  <a:srgbClr val="000000"/>
                </a:solidFill>
              </a:rPr>
              <a:t>N;</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400" kern="0" dirty="0">
                <a:solidFill>
                  <a:srgbClr val="000000"/>
                </a:solidFill>
              </a:rPr>
              <a:t> </a:t>
            </a:r>
            <a:r>
              <a:rPr lang="en-US" sz="2400" kern="0" dirty="0" smtClean="0">
                <a:solidFill>
                  <a:srgbClr val="000000"/>
                </a:solidFill>
              </a:rPr>
              <a:t>}</a:t>
            </a:r>
            <a:r>
              <a:rPr lang="el-GR" sz="2400" kern="0" dirty="0" smtClean="0">
                <a:solidFill>
                  <a:srgbClr val="000000"/>
                </a:solidFill>
              </a:rPr>
              <a:t> (άγκιστρο)</a:t>
            </a:r>
            <a:endParaRPr lang="en-US" sz="2400"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7</a:t>
            </a:fld>
            <a:endParaRPr lang="el-GR" sz="1400" dirty="0">
              <a:solidFill>
                <a:schemeClr val="tx1"/>
              </a:solidFill>
            </a:endParaRPr>
          </a:p>
        </p:txBody>
      </p:sp>
    </p:spTree>
    <p:extLst>
      <p:ext uri="{BB962C8B-B14F-4D97-AF65-F5344CB8AC3E}">
        <p14:creationId xmlns:p14="http://schemas.microsoft.com/office/powerpoint/2010/main" val="1865646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b="1" dirty="0" smtClean="0"/>
              <a:t>Παράδειγμα με </a:t>
            </a:r>
            <a:r>
              <a:rPr lang="en-US" b="1" dirty="0"/>
              <a:t>w</a:t>
            </a:r>
            <a:r>
              <a:rPr lang="en-US" b="1" dirty="0" smtClean="0"/>
              <a:t>hile</a:t>
            </a:r>
            <a:endParaRPr lang="el-GR" b="1" dirty="0"/>
          </a:p>
        </p:txBody>
      </p:sp>
      <p:sp>
        <p:nvSpPr>
          <p:cNvPr id="3" name="Θέση περιεχομένου 1" descr="Τμήμα προγράμματος:  counter = 0, / asterisc, μετρητής, asterisc /. Enter, while, παρένθεση, counter μικρότερο του 11, κλείσιμο παρένθεσης, άγκστρο. Enter, a =, counter * counter. Enter, print f, \ n, % d, % d, κόμμα counter, κόμμα a. Enter,  counter+ +.  Enter, κλείσιμο αγκίστρου. Enter, print f, \ n, ο μετρητής τώρα είναι: % d, \ n, κόμμα counter.&#10;"/>
          <p:cNvSpPr>
            <a:spLocks noGrp="1"/>
          </p:cNvSpPr>
          <p:nvPr>
            <p:ph idx="1"/>
            <p:custDataLst>
              <p:tags r:id="rId1"/>
            </p:custDataLst>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counter = 0; /* </a:t>
            </a:r>
            <a:r>
              <a:rPr lang="el-GR" sz="2800" kern="0" dirty="0" smtClean="0">
                <a:solidFill>
                  <a:srgbClr val="000000"/>
                </a:solidFill>
              </a:rPr>
              <a:t>μετρητής</a:t>
            </a:r>
            <a:r>
              <a:rPr lang="en-US" sz="2800" kern="0" dirty="0" smtClean="0">
                <a:solidFill>
                  <a:srgbClr val="000000"/>
                </a:solidFill>
              </a:rPr>
              <a:t>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b="1" kern="0" dirty="0" smtClean="0">
                <a:solidFill>
                  <a:srgbClr val="000000"/>
                </a:solidFill>
              </a:rPr>
              <a:t>while</a:t>
            </a:r>
            <a:r>
              <a:rPr lang="en-US" sz="2800" kern="0" dirty="0" smtClean="0">
                <a:solidFill>
                  <a:srgbClr val="000000"/>
                </a:solidFill>
              </a:rPr>
              <a:t> (counter &lt; 11) {</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a = counter * counter;</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rPr>
              <a:t>      </a:t>
            </a:r>
            <a:r>
              <a:rPr lang="en-US" sz="2800" kern="0" dirty="0" err="1" smtClean="0">
                <a:solidFill>
                  <a:srgbClr val="000000"/>
                </a:solidFill>
              </a:rPr>
              <a:t>printf</a:t>
            </a:r>
            <a:r>
              <a:rPr lang="en-US" sz="2800" kern="0" dirty="0" smtClean="0">
                <a:solidFill>
                  <a:srgbClr val="000000"/>
                </a:solidFill>
              </a:rPr>
              <a:t>(“\n %d </a:t>
            </a:r>
            <a:r>
              <a:rPr lang="en-US" sz="2800" kern="0" dirty="0" smtClean="0">
                <a:solidFill>
                  <a:srgbClr val="000000"/>
                </a:solidFill>
                <a:sym typeface="Wingdings" panose="05000000000000000000" pitchFamily="2" charset="2"/>
              </a:rPr>
              <a:t>: %d”, counter, a);</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sym typeface="Wingdings" panose="05000000000000000000" pitchFamily="2" charset="2"/>
              </a:rPr>
              <a:t>      counter++;</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sym typeface="Wingdings" panose="05000000000000000000" pitchFamily="2" charset="2"/>
              </a:rPr>
              <a:t>}</a:t>
            </a:r>
          </a:p>
          <a:p>
            <a:pPr marL="517525" lvl="0" indent="-517525" defTabSz="1008063" eaLnBrk="0" fontAlgn="base" hangingPunct="0">
              <a:spcAft>
                <a:spcPct val="0"/>
              </a:spcAft>
              <a:buClr>
                <a:srgbClr val="660000"/>
              </a:buClr>
              <a:buSzPct val="70000"/>
              <a:buFont typeface="Wingdings" panose="05000000000000000000" pitchFamily="2" charset="2"/>
              <a:buChar char="o"/>
            </a:pPr>
            <a:r>
              <a:rPr lang="en-US" sz="2800" kern="0" dirty="0" smtClean="0">
                <a:solidFill>
                  <a:srgbClr val="000000"/>
                </a:solidFill>
                <a:sym typeface="Wingdings" panose="05000000000000000000" pitchFamily="2" charset="2"/>
              </a:rPr>
              <a:t> </a:t>
            </a:r>
            <a:r>
              <a:rPr lang="en-US" sz="2800" kern="0" dirty="0" err="1" smtClean="0">
                <a:solidFill>
                  <a:srgbClr val="000000"/>
                </a:solidFill>
                <a:sym typeface="Wingdings" panose="05000000000000000000" pitchFamily="2" charset="2"/>
              </a:rPr>
              <a:t>printf</a:t>
            </a:r>
            <a:r>
              <a:rPr lang="en-US" sz="2800" kern="0" dirty="0" smtClean="0">
                <a:solidFill>
                  <a:srgbClr val="000000"/>
                </a:solidFill>
                <a:sym typeface="Wingdings" panose="05000000000000000000" pitchFamily="2" charset="2"/>
              </a:rPr>
              <a:t>(“\n\n </a:t>
            </a:r>
            <a:r>
              <a:rPr lang="el-GR" sz="2800" kern="0" dirty="0" smtClean="0">
                <a:solidFill>
                  <a:srgbClr val="000000"/>
                </a:solidFill>
                <a:sym typeface="Wingdings" panose="05000000000000000000" pitchFamily="2" charset="2"/>
              </a:rPr>
              <a:t>Ο μετρητής τώρα είναι  </a:t>
            </a:r>
            <a:r>
              <a:rPr lang="en-US" sz="2800" kern="0" dirty="0" smtClean="0">
                <a:solidFill>
                  <a:srgbClr val="000000"/>
                </a:solidFill>
                <a:sym typeface="Wingdings" panose="05000000000000000000" pitchFamily="2" charset="2"/>
              </a:rPr>
              <a:t>%d \n”, counter);</a:t>
            </a:r>
            <a:endParaRPr lang="en-US" sz="2800" kern="0" dirty="0" smtClean="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8</a:t>
            </a:fld>
            <a:endParaRPr lang="el-GR" sz="1400" dirty="0">
              <a:solidFill>
                <a:schemeClr val="tx1"/>
              </a:solidFill>
            </a:endParaRPr>
          </a:p>
        </p:txBody>
      </p:sp>
    </p:spTree>
    <p:extLst>
      <p:ext uri="{BB962C8B-B14F-4D97-AF65-F5344CB8AC3E}">
        <p14:creationId xmlns:p14="http://schemas.microsoft.com/office/powerpoint/2010/main" val="8561065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b="1" dirty="0" smtClean="0"/>
              <a:t>Πρόγραμμα με </a:t>
            </a:r>
            <a:r>
              <a:rPr lang="en-US" b="1" dirty="0"/>
              <a:t>while</a:t>
            </a:r>
            <a:r>
              <a:rPr lang="en-US" b="1" dirty="0" smtClean="0"/>
              <a:t>: </a:t>
            </a:r>
            <a:r>
              <a:rPr lang="el-GR" b="1" dirty="0"/>
              <a:t>Τρέχων ά</a:t>
            </a:r>
            <a:r>
              <a:rPr lang="el-GR" b="1" dirty="0" smtClean="0"/>
              <a:t>θροισμα</a:t>
            </a:r>
            <a:r>
              <a:rPr lang="en-US" b="1" dirty="0" smtClean="0"/>
              <a:t> </a:t>
            </a:r>
            <a:endParaRPr lang="el-GR" b="1" dirty="0"/>
          </a:p>
        </p:txBody>
      </p:sp>
      <p:sp>
        <p:nvSpPr>
          <p:cNvPr id="3" name="Θέση περιεχομένου 1"/>
          <p:cNvSpPr>
            <a:spLocks noGrp="1"/>
          </p:cNvSpPr>
          <p:nvPr>
            <p:ph idx="1"/>
          </p:nvPr>
        </p:nvSpPr>
        <p:spPr/>
        <p:txBody>
          <a:bodyPr/>
          <a:lstStyle/>
          <a:p>
            <a:pPr marL="517525" lvl="0" indent="-517525" defTabSz="1008063" eaLnBrk="0" fontAlgn="base" hangingPunct="0">
              <a:spcAft>
                <a:spcPct val="0"/>
              </a:spcAft>
              <a:buClr>
                <a:srgbClr val="660000"/>
              </a:buClr>
              <a:buSzPct val="70000"/>
              <a:buFont typeface="Wingdings" panose="05000000000000000000" pitchFamily="2" charset="2"/>
              <a:buChar char="o"/>
            </a:pPr>
            <a:r>
              <a:rPr lang="el-GR" kern="0" dirty="0">
                <a:solidFill>
                  <a:srgbClr val="000000"/>
                </a:solidFill>
              </a:rPr>
              <a:t>Γράψτε ένα </a:t>
            </a:r>
            <a:r>
              <a:rPr lang="el-GR" kern="0" dirty="0" smtClean="0">
                <a:solidFill>
                  <a:srgbClr val="000000"/>
                </a:solidFill>
              </a:rPr>
              <a:t>πρόγραμμα</a:t>
            </a:r>
            <a:r>
              <a:rPr lang="en-US" kern="0" dirty="0">
                <a:solidFill>
                  <a:srgbClr val="000000"/>
                </a:solidFill>
              </a:rPr>
              <a:t>,</a:t>
            </a:r>
            <a:r>
              <a:rPr lang="el-GR" kern="0" dirty="0" smtClean="0">
                <a:solidFill>
                  <a:srgbClr val="000000"/>
                </a:solidFill>
              </a:rPr>
              <a:t> </a:t>
            </a:r>
            <a:r>
              <a:rPr lang="el-GR" kern="0" dirty="0">
                <a:solidFill>
                  <a:srgbClr val="000000"/>
                </a:solidFill>
              </a:rPr>
              <a:t>το οποίο να </a:t>
            </a:r>
            <a:r>
              <a:rPr lang="el-GR" kern="0" dirty="0" smtClean="0">
                <a:solidFill>
                  <a:srgbClr val="000000"/>
                </a:solidFill>
              </a:rPr>
              <a:t>διαβάζει</a:t>
            </a:r>
            <a:r>
              <a:rPr lang="en-US" kern="0" dirty="0" smtClean="0">
                <a:solidFill>
                  <a:srgbClr val="000000"/>
                </a:solidFill>
              </a:rPr>
              <a:t>,</a:t>
            </a:r>
            <a:r>
              <a:rPr lang="el-GR" kern="0" dirty="0" smtClean="0">
                <a:solidFill>
                  <a:srgbClr val="000000"/>
                </a:solidFill>
              </a:rPr>
              <a:t> </a:t>
            </a:r>
            <a:r>
              <a:rPr lang="el-GR" kern="0" dirty="0">
                <a:solidFill>
                  <a:srgbClr val="000000"/>
                </a:solidFill>
              </a:rPr>
              <a:t>ένα σύνολο αριθμών από το </a:t>
            </a:r>
            <a:r>
              <a:rPr lang="el-GR" kern="0" dirty="0" smtClean="0">
                <a:solidFill>
                  <a:srgbClr val="000000"/>
                </a:solidFill>
              </a:rPr>
              <a:t>πληκτρολόγιο</a:t>
            </a:r>
            <a:r>
              <a:rPr lang="en-US" kern="0" dirty="0" smtClean="0">
                <a:solidFill>
                  <a:srgbClr val="000000"/>
                </a:solidFill>
              </a:rPr>
              <a:t>,</a:t>
            </a:r>
            <a:r>
              <a:rPr lang="el-GR" kern="0" dirty="0" smtClean="0">
                <a:solidFill>
                  <a:srgbClr val="000000"/>
                </a:solidFill>
              </a:rPr>
              <a:t> </a:t>
            </a:r>
            <a:r>
              <a:rPr lang="el-GR" kern="0" dirty="0">
                <a:solidFill>
                  <a:srgbClr val="000000"/>
                </a:solidFill>
              </a:rPr>
              <a:t>και να εμφανίζει το τρέχων </a:t>
            </a:r>
            <a:r>
              <a:rPr lang="el-GR" kern="0" dirty="0" smtClean="0">
                <a:solidFill>
                  <a:srgbClr val="000000"/>
                </a:solidFill>
              </a:rPr>
              <a:t>άθροισμά </a:t>
            </a:r>
            <a:r>
              <a:rPr lang="el-GR" kern="0" dirty="0">
                <a:solidFill>
                  <a:srgbClr val="000000"/>
                </a:solidFill>
              </a:rPr>
              <a:t>τους. Το πρόγραμμα να </a:t>
            </a:r>
            <a:r>
              <a:rPr lang="el-GR" kern="0" dirty="0" smtClean="0">
                <a:solidFill>
                  <a:srgbClr val="000000"/>
                </a:solidFill>
              </a:rPr>
              <a:t>τερματίζει</a:t>
            </a:r>
            <a:r>
              <a:rPr lang="en-US" kern="0" dirty="0" smtClean="0">
                <a:solidFill>
                  <a:srgbClr val="000000"/>
                </a:solidFill>
              </a:rPr>
              <a:t>,</a:t>
            </a:r>
            <a:r>
              <a:rPr lang="el-GR" kern="0" dirty="0" smtClean="0">
                <a:solidFill>
                  <a:srgbClr val="000000"/>
                </a:solidFill>
              </a:rPr>
              <a:t> </a:t>
            </a:r>
            <a:r>
              <a:rPr lang="el-GR" kern="0" dirty="0">
                <a:solidFill>
                  <a:srgbClr val="000000"/>
                </a:solidFill>
              </a:rPr>
              <a:t>όταν εισαχθεί ο αριθμός 0.</a:t>
            </a:r>
            <a:endParaRPr lang="en-US" kern="0" dirty="0">
              <a:solidFill>
                <a:srgbClr val="000000"/>
              </a:solidFill>
            </a:endParaRPr>
          </a:p>
          <a:p>
            <a:endParaRPr lang="el-GR" dirty="0"/>
          </a:p>
        </p:txBody>
      </p:sp>
      <p:sp>
        <p:nvSpPr>
          <p:cNvPr id="5" name="Θέση υποσέλιδου 1" descr="."/>
          <p:cNvSpPr>
            <a:spLocks noGrp="1"/>
          </p:cNvSpPr>
          <p:nvPr>
            <p:ph type="ftr" sz="quarter" idx="11"/>
          </p:nvPr>
        </p:nvSpPr>
        <p:spPr/>
        <p:txBody>
          <a:bodyPr/>
          <a:lstStyle/>
          <a:p>
            <a:r>
              <a:rPr lang="el-GR" sz="1400" dirty="0" smtClean="0">
                <a:solidFill>
                  <a:schemeClr val="tx1"/>
                </a:solidFill>
              </a:rPr>
              <a:t>Επαναληπτικές Δομές</a:t>
            </a:r>
            <a:endParaRPr lang="el-GR" sz="1400" dirty="0">
              <a:solidFill>
                <a:schemeClr val="tx1"/>
              </a:solidFill>
            </a:endParaRPr>
          </a:p>
        </p:txBody>
      </p:sp>
      <p:sp>
        <p:nvSpPr>
          <p:cNvPr id="4" name="Θέση αριθμού διαφάνειας 1" descr="."/>
          <p:cNvSpPr>
            <a:spLocks noGrp="1"/>
          </p:cNvSpPr>
          <p:nvPr>
            <p:ph type="sldNum" sz="quarter" idx="12"/>
          </p:nvPr>
        </p:nvSpPr>
        <p:spPr/>
        <p:txBody>
          <a:bodyPr/>
          <a:lstStyle/>
          <a:p>
            <a:fld id="{05CD8379-8D09-42C5-AE1F-DB6F792C5FCB}" type="slidenum">
              <a:rPr lang="el-GR" sz="1400" smtClean="0">
                <a:solidFill>
                  <a:schemeClr val="tx1"/>
                </a:solidFill>
              </a:rPr>
              <a:pPr/>
              <a:t>9</a:t>
            </a:fld>
            <a:endParaRPr lang="el-GR" sz="1400" dirty="0">
              <a:solidFill>
                <a:schemeClr val="tx1"/>
              </a:solidFill>
            </a:endParaRPr>
          </a:p>
        </p:txBody>
      </p:sp>
    </p:spTree>
    <p:extLst>
      <p:ext uri="{BB962C8B-B14F-4D97-AF65-F5344CB8AC3E}">
        <p14:creationId xmlns:p14="http://schemas.microsoft.com/office/powerpoint/2010/main" val="35574904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ZHAW.ACCESSIBILITYADDIN.CHECKTIMEDATE" val="13/9/2013 1:05:39 μμ"/>
</p:tagLst>
</file>

<file path=ppt/tags/tag1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2.xml><?xml version="1.0" encoding="utf-8"?>
<p:tagLst xmlns:a="http://schemas.openxmlformats.org/drawingml/2006/main" xmlns:r="http://schemas.openxmlformats.org/officeDocument/2006/relationships" xmlns:p="http://schemas.openxmlformats.org/presentationml/2006/main">
  <p:tag name="ZHAW.ACCESSIBILITYADDIN.READINGORDER" val="2,3,5,7,4,6,"/>
</p:tagLst>
</file>

<file path=ppt/tags/tag1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2,4,5,3,"/>
</p:tagLst>
</file>

<file path=ppt/tags/tag19.xml><?xml version="1.0" encoding="utf-8"?>
<p:tagLst xmlns:a="http://schemas.openxmlformats.org/drawingml/2006/main" xmlns:r="http://schemas.openxmlformats.org/officeDocument/2006/relationships" xmlns:p="http://schemas.openxmlformats.org/presentationml/2006/main">
  <p:tag name="ZHAW.ACCESSIBILITYADDIN.TABLEHEADER" val="R0;"/>
  <p:tag name="ZHAW.ACCESSIBILITYADDIN.CONFIRMEDLANGUAGE" val="msoLanguageIDEnglishUS"/>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8,4,5,1026,1027,"/>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1.xml><?xml version="1.0" encoding="utf-8"?>
<p:tagLst xmlns:a="http://schemas.openxmlformats.org/drawingml/2006/main" xmlns:r="http://schemas.openxmlformats.org/officeDocument/2006/relationships" xmlns:p="http://schemas.openxmlformats.org/presentationml/2006/main">
  <p:tag name="ZHAW.ACCESSIBILITYADDIN.READINGORDER" val="2,4,5,3,"/>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 name="ZHAW.ACCESSIBILITYADDIN.TABLEHEADER" val="R0;"/>
</p:tagLst>
</file>

<file path=ppt/tags/tag2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5.xml><?xml version="1.0" encoding="utf-8"?>
<p:tagLst xmlns:a="http://schemas.openxmlformats.org/drawingml/2006/main" xmlns:r="http://schemas.openxmlformats.org/officeDocument/2006/relationships" xmlns:p="http://schemas.openxmlformats.org/presentationml/2006/main">
  <p:tag name="ZHAW.ACCESSIBILITYADDIN.READINGORDER" val="2,3,4,7,5,6,"/>
</p:tagLst>
</file>

<file path=ppt/tags/tag2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2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xml><?xml version="1.0" encoding="utf-8"?>
<p:tagLst xmlns:a="http://schemas.openxmlformats.org/drawingml/2006/main" xmlns:r="http://schemas.openxmlformats.org/officeDocument/2006/relationships" xmlns:p="http://schemas.openxmlformats.org/presentationml/2006/main">
  <p:tag name="ZHAW.ACCESSIBILITYADDIN.READINGORDER" val="2,3,1026,5,"/>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2.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ags/tag3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3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xml><?xml version="1.0" encoding="utf-8"?>
<p:tagLst xmlns:a="http://schemas.openxmlformats.org/drawingml/2006/main" xmlns:r="http://schemas.openxmlformats.org/officeDocument/2006/relationships" xmlns:p="http://schemas.openxmlformats.org/presentationml/2006/main">
  <p:tag name="ZHAW.ACCESSIBILITYADDIN.READINGORDER" val="2,3,4,6,"/>
</p:tagLst>
</file>

<file path=ppt/tags/tag4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1.xml><?xml version="1.0" encoding="utf-8"?>
<p:tagLst xmlns:a="http://schemas.openxmlformats.org/drawingml/2006/main" xmlns:r="http://schemas.openxmlformats.org/officeDocument/2006/relationships" xmlns:p="http://schemas.openxmlformats.org/presentationml/2006/main">
  <p:tag name="ZHAW.ACCESSIBILITYADDIN.READINGORDER" val="2,4,5,6,3,"/>
</p:tagLst>
</file>

<file path=ppt/tags/tag4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3.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44.xml><?xml version="1.0" encoding="utf-8"?>
<p:tagLst xmlns:a="http://schemas.openxmlformats.org/drawingml/2006/main" xmlns:r="http://schemas.openxmlformats.org/officeDocument/2006/relationships" xmlns:p="http://schemas.openxmlformats.org/presentationml/2006/main">
  <p:tag name="ZHAW.ACCESSIBILITYADDIN.READINGORDER" val="2,1026,4,3,5,"/>
</p:tagLst>
</file>

<file path=ppt/tags/tag45.xml><?xml version="1.0" encoding="utf-8"?>
<p:tagLst xmlns:a="http://schemas.openxmlformats.org/drawingml/2006/main" xmlns:r="http://schemas.openxmlformats.org/officeDocument/2006/relationships" xmlns:p="http://schemas.openxmlformats.org/presentationml/2006/main">
  <p:tag name="ZHAW.ACCESSIBILITYADDIN.READINGORDER" val="2,3,4,"/>
</p:tagLst>
</file>

<file path=ppt/tags/tag5.xml><?xml version="1.0" encoding="utf-8"?>
<p:tagLst xmlns:a="http://schemas.openxmlformats.org/drawingml/2006/main" xmlns:r="http://schemas.openxmlformats.org/officeDocument/2006/relationships" xmlns:p="http://schemas.openxmlformats.org/presentationml/2006/main">
  <p:tag name="ZHAW.ACCESSIBILITYADDIN.READINGORDER" val="2,4,5,6,7,3,9,8,"/>
</p:tagLst>
</file>

<file path=ppt/tags/tag6.xml><?xml version="1.0" encoding="utf-8"?>
<p:tagLst xmlns:a="http://schemas.openxmlformats.org/drawingml/2006/main" xmlns:r="http://schemas.openxmlformats.org/officeDocument/2006/relationships" xmlns:p="http://schemas.openxmlformats.org/presentationml/2006/main">
  <p:tag name="ZHAW.ACCESSIBILITYADDIN.READINGORDER" val="2,6,5,3,"/>
</p:tagLst>
</file>

<file path=ppt/tags/tag7.xml><?xml version="1.0" encoding="utf-8"?>
<p:tagLst xmlns:a="http://schemas.openxmlformats.org/drawingml/2006/main" xmlns:r="http://schemas.openxmlformats.org/officeDocument/2006/relationships" xmlns:p="http://schemas.openxmlformats.org/presentationml/2006/main">
  <p:tag name="ZHAW.ACCESSIBILITYADDIN.TABLEHEADER" val="R0;"/>
  <p:tag name="ZHAW.ACCESSIBILITYADDIN.CONFIRMEDLANGUAGE" val="msoLanguageIDEnglishUS"/>
</p:tagLst>
</file>

<file path=ppt/tags/tag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S"/>
</p:tagLst>
</file>

<file path=ppt/tags/tag9.xml><?xml version="1.0" encoding="utf-8"?>
<p:tagLst xmlns:a="http://schemas.openxmlformats.org/drawingml/2006/main" xmlns:r="http://schemas.openxmlformats.org/officeDocument/2006/relationships" xmlns:p="http://schemas.openxmlformats.org/presentationml/2006/main">
  <p:tag name="ZHAW.ACCESSIBILITYADDIN.READINGORDER" val="2,3,6,4,5,"/>
</p:tagLst>
</file>

<file path=ppt/theme/theme1.xml><?xml version="1.0" encoding="utf-8"?>
<a:theme xmlns:a="http://schemas.openxmlformats.org/drawingml/2006/main" name="1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5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6_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B073B8BD-914B-4CE1-95DB-01847254FA56}">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1334</TotalTime>
  <Words>3223</Words>
  <Application>Microsoft Office PowerPoint</Application>
  <PresentationFormat>Προβολή στην οθόνη (4:3)</PresentationFormat>
  <Paragraphs>644</Paragraphs>
  <Slides>47</Slides>
  <Notes>3</Notes>
  <HiddenSlides>0</HiddenSlides>
  <MMClips>0</MMClips>
  <ScaleCrop>false</ScaleCrop>
  <HeadingPairs>
    <vt:vector size="4" baseType="variant">
      <vt:variant>
        <vt:lpstr>Θέμα</vt:lpstr>
      </vt:variant>
      <vt:variant>
        <vt:i4>7</vt:i4>
      </vt:variant>
      <vt:variant>
        <vt:lpstr>Τίτλοι διαφανειών</vt:lpstr>
      </vt:variant>
      <vt:variant>
        <vt:i4>47</vt:i4>
      </vt:variant>
    </vt:vector>
  </HeadingPairs>
  <TitlesOfParts>
    <vt:vector size="54" baseType="lpstr">
      <vt:lpstr>1_Θέμα του Office</vt:lpstr>
      <vt:lpstr>Θέμα του Office</vt:lpstr>
      <vt:lpstr>2_Θέμα του Office</vt:lpstr>
      <vt:lpstr>3_Θέμα του Office</vt:lpstr>
      <vt:lpstr>4_Θέμα του Office</vt:lpstr>
      <vt:lpstr>5_Θέμα του Office</vt:lpstr>
      <vt:lpstr>6_Θέμα του Office</vt:lpstr>
      <vt:lpstr>    Προγραμματισμός ΗΥ     </vt:lpstr>
      <vt:lpstr>Άδειες χρήσης </vt:lpstr>
      <vt:lpstr>Χρηματοδότηση </vt:lpstr>
      <vt:lpstr>Σκοποί ενότητας</vt:lpstr>
      <vt:lpstr>Περιεχόμενα ενότητας  </vt:lpstr>
      <vt:lpstr>Γρήγορος πίνακας αναφοράς σύνταξης (1) </vt:lpstr>
      <vt:lpstr>Η πρόταση while </vt:lpstr>
      <vt:lpstr>Παράδειγμα με while</vt:lpstr>
      <vt:lpstr>Πρόγραμμα με while: Τρέχων άθροισμα </vt:lpstr>
      <vt:lpstr>Λύση (με την while)</vt:lpstr>
      <vt:lpstr>Ο βρόγχος do-while</vt:lpstr>
      <vt:lpstr>Παράδειγμα με do-while</vt:lpstr>
      <vt:lpstr>Πρόγραμμα με do-while: Τρέχων άθροισμα</vt:lpstr>
      <vt:lpstr>Λύση (με την do-while)</vt:lpstr>
      <vt:lpstr>Η πρόταση for </vt:lpstr>
      <vt:lpstr>Παράδειγμα με for</vt:lpstr>
      <vt:lpstr>Πρόγραμμα: Εμφάνιση πίνακα τετραγώνων και κύβων</vt:lpstr>
      <vt:lpstr>Άσκηση: Αναμενόμενη έξοδος?</vt:lpstr>
      <vt:lpstr>Έξοδος</vt:lpstr>
      <vt:lpstr>Άσκηση: Χρήση της for αντί while</vt:lpstr>
      <vt:lpstr>Γρήγορος πίνακας αναφοράς σύνταξης (2)</vt:lpstr>
      <vt:lpstr>Άσκηση: Μέση βαθμολογία  (1 από 2)</vt:lpstr>
      <vt:lpstr>Άσκηση: Μέση βαθμολογία  (2 από 2)</vt:lpstr>
      <vt:lpstr>Καλή πρακτική</vt:lpstr>
      <vt:lpstr>Άσκηση: Μέση βαθμολογία </vt:lpstr>
      <vt:lpstr>Επιλογή επαναληπτικής δομής  (1 από 3)</vt:lpstr>
      <vt:lpstr>Επιλογή επαναληπτικής δομής (2 από 3)</vt:lpstr>
      <vt:lpstr>Επιλογή επαναληπτικής δομής  (3 από 3)</vt:lpstr>
      <vt:lpstr>Άσκηση 1: Τόκος καταθέσεων</vt:lpstr>
      <vt:lpstr>Τόκος καταθέσεων</vt:lpstr>
      <vt:lpstr>Άσκηση 2: Πλήθος λέξεων σε πρόταση</vt:lpstr>
      <vt:lpstr>Πλήθος λέξεων σε πρόταση</vt:lpstr>
      <vt:lpstr>Συνοπτικά</vt:lpstr>
      <vt:lpstr>Άσκηση (1)</vt:lpstr>
      <vt:lpstr>Άσκηση (2)</vt:lpstr>
      <vt:lpstr>Άσκηση (3)</vt:lpstr>
      <vt:lpstr>Δίσεκτα έτη</vt:lpstr>
      <vt:lpstr>Άσκηση (4)</vt:lpstr>
      <vt:lpstr>Πρώτοι αριθμοί: Version 1</vt:lpstr>
      <vt:lpstr>Πρώτοι αριθμοί: Version 2</vt:lpstr>
      <vt:lpstr>Άσκηση (5)</vt:lpstr>
      <vt:lpstr>Ρολόι: Version 1</vt:lpstr>
      <vt:lpstr>Ρολόι: Version 2</vt:lpstr>
      <vt:lpstr>Άσκηση (6)</vt:lpstr>
      <vt:lpstr>Πίνακας γινομένων 10 επί 10</vt:lpstr>
      <vt:lpstr>Έξοδος. Πίνακας γινομένων  10 επί 10</vt:lpstr>
      <vt:lpstr>Τέλος τέταρτης ενότητας </vt:lpstr>
    </vt:vector>
  </TitlesOfParts>
  <Company>Τ.Ε.Ι. Θεσσαλίας</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Προγραμματισμός ΗΥ</dc:title>
  <dc:subject>Επαναληπτικές Δομές </dc:subject>
  <dc:creator>Σάββας Ηλίας</dc:creator>
  <cp:keywords>Εντολές επανάληψης, επαναληπτικές δομές,, for loop, while loop, do while loop.</cp:keywords>
  <dc:description>Εκμάθηση των επαναληπτικών δομών που υποστηρίζει η C. Δημιουργία προγραμμάτων που λύνουν πλέον περίπλοκα προβλήματα.</dc:description>
  <cp:lastModifiedBy>Georgia</cp:lastModifiedBy>
  <cp:revision>184</cp:revision>
  <dcterms:created xsi:type="dcterms:W3CDTF">2013-08-22T08:02:41Z</dcterms:created>
  <dcterms:modified xsi:type="dcterms:W3CDTF">2013-09-16T14:31:22Z</dcterms:modified>
  <cp:category>Εκπαιδευτικό Υλικό</cp:category>
  <cp:contentStatus>Τελικό</cp:contentStatus>
</cp:coreProperties>
</file>