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0.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1.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5.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6.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259" r:id="rId5"/>
    <p:sldId id="261" r:id="rId6"/>
    <p:sldId id="262"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344"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06" autoAdjust="0"/>
    <p:restoredTop sz="99339" autoAdjust="0"/>
  </p:normalViewPr>
  <p:slideViewPr>
    <p:cSldViewPr>
      <p:cViewPr varScale="1">
        <p:scale>
          <a:sx n="53" d="100"/>
          <a:sy n="53" d="100"/>
        </p:scale>
        <p:origin x="84" y="130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0094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06158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79884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1860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37470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38651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62440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49399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67379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918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636653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525033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290596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86624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399459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071729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607719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526813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34195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57994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88879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071521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309580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511501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83790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181092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23848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7660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71886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55569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4.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81.xml"/><Relationship Id="rId7" Type="http://schemas.openxmlformats.org/officeDocument/2006/relationships/slide" Target="slide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82.xml"/><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2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2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05.xml"/><Relationship Id="rId7" Type="http://schemas.openxmlformats.org/officeDocument/2006/relationships/image" Target="../media/image6.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26.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106.xml"/><Relationship Id="rId9"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7.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8.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29.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31.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3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3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34.xml"/></Relationships>
</file>

<file path=ppt/slides/_rels/slide3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3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42.xml"/></Relationships>
</file>

<file path=ppt/slides/_rels/slide3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2.xml"/><Relationship Id="rId17" Type="http://schemas.openxmlformats.org/officeDocument/2006/relationships/slide" Target="slide27.xml"/><Relationship Id="rId2" Type="http://schemas.openxmlformats.org/officeDocument/2006/relationships/tags" Target="../tags/tag19.xml"/><Relationship Id="rId16" Type="http://schemas.openxmlformats.org/officeDocument/2006/relationships/slide" Target="slide24.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9.xml"/><Relationship Id="rId5" Type="http://schemas.openxmlformats.org/officeDocument/2006/relationships/tags" Target="../tags/tag22.xml"/><Relationship Id="rId15" Type="http://schemas.openxmlformats.org/officeDocument/2006/relationships/slide" Target="slide20.xml"/><Relationship Id="rId10" Type="http://schemas.openxmlformats.org/officeDocument/2006/relationships/slide" Target="slide8.xml"/><Relationship Id="rId4" Type="http://schemas.openxmlformats.org/officeDocument/2006/relationships/tags" Target="../tags/tag21.xml"/><Relationship Id="rId9" Type="http://schemas.openxmlformats.org/officeDocument/2006/relationships/slide" Target="slide7.xml"/><Relationship Id="rId14" Type="http://schemas.openxmlformats.org/officeDocument/2006/relationships/slide" Target="slide2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0" y="2708920"/>
            <a:ext cx="9144000" cy="4056856"/>
          </a:xfrm>
        </p:spPr>
        <p:txBody>
          <a:bodyPr>
            <a:noAutofit/>
          </a:bodyPr>
          <a:lstStyle/>
          <a:p>
            <a:r>
              <a:rPr lang="el-GR" sz="3600" b="1" dirty="0"/>
              <a:t>Ενότητα </a:t>
            </a:r>
            <a:r>
              <a:rPr lang="en-US" sz="3600" b="1" dirty="0" smtClean="0"/>
              <a:t>2</a:t>
            </a:r>
            <a:r>
              <a:rPr lang="el-GR" sz="3600" b="1" dirty="0" smtClean="0"/>
              <a:t>:</a:t>
            </a:r>
            <a:r>
              <a:rPr lang="en-US" sz="3600" b="1" dirty="0" smtClean="0"/>
              <a:t> To stress </a:t>
            </a:r>
            <a:r>
              <a:rPr lang="el-GR" sz="3600" b="1" dirty="0" smtClean="0"/>
              <a:t>και η αντιμετώπισή του.</a:t>
            </a:r>
          </a:p>
          <a:p>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32656"/>
            <a:ext cx="8229600" cy="940966"/>
          </a:xfrm>
        </p:spPr>
        <p:txBody>
          <a:bodyPr>
            <a:noAutofit/>
          </a:bodyPr>
          <a:lstStyle/>
          <a:p>
            <a:r>
              <a:rPr lang="el-GR" dirty="0" smtClean="0"/>
              <a:t>Αποτελέσματα του </a:t>
            </a:r>
            <a:r>
              <a:rPr lang="en-US" dirty="0" smtClean="0"/>
              <a:t>STRESS</a:t>
            </a:r>
            <a:r>
              <a:rPr lang="el-GR" dirty="0" smtClean="0"/>
              <a:t> (β)</a:t>
            </a:r>
            <a:r>
              <a:rPr lang="en-US" dirty="0" smtClean="0"/>
              <a:t> </a:t>
            </a:r>
            <a:endParaRPr lang="en-US" sz="2800" b="0" dirty="0"/>
          </a:p>
        </p:txBody>
      </p:sp>
      <p:sp>
        <p:nvSpPr>
          <p:cNvPr id="2" name="Ορθογώνιο 1"/>
          <p:cNvSpPr/>
          <p:nvPr/>
        </p:nvSpPr>
        <p:spPr>
          <a:xfrm>
            <a:off x="683568" y="1296760"/>
            <a:ext cx="8280920" cy="4832092"/>
          </a:xfrm>
          <a:prstGeom prst="rect">
            <a:avLst/>
          </a:prstGeom>
        </p:spPr>
        <p:txBody>
          <a:bodyPr wrap="square">
            <a:spAutoFit/>
          </a:bodyPr>
          <a:lstStyle/>
          <a:p>
            <a:pPr marL="285750" indent="-285750">
              <a:buFont typeface="Arial" panose="020B0604020202020204" pitchFamily="34" charset="0"/>
              <a:buChar char="•"/>
            </a:pPr>
            <a:r>
              <a:rPr lang="el-GR" sz="2800" u="sng" dirty="0"/>
              <a:t>Βιολογικά</a:t>
            </a:r>
            <a:r>
              <a:rPr lang="el-GR" sz="2800" dirty="0"/>
              <a:t> το </a:t>
            </a:r>
            <a:r>
              <a:rPr lang="el-GR" sz="2800" dirty="0" err="1"/>
              <a:t>stress</a:t>
            </a:r>
            <a:r>
              <a:rPr lang="el-GR" sz="2800" dirty="0"/>
              <a:t> μπορεί να απειλήσει τη φυσική </a:t>
            </a:r>
            <a:r>
              <a:rPr lang="el-GR" sz="2800" dirty="0" smtClean="0"/>
              <a:t>ομοιόσταση.</a:t>
            </a:r>
            <a:endParaRPr lang="el-GR" sz="2800" dirty="0"/>
          </a:p>
          <a:p>
            <a:pPr marL="285750" indent="-285750">
              <a:buFont typeface="Arial" panose="020B0604020202020204" pitchFamily="34" charset="0"/>
              <a:buChar char="•"/>
            </a:pPr>
            <a:r>
              <a:rPr lang="el-GR" sz="2800" u="sng" dirty="0"/>
              <a:t>Συναισθηματικά</a:t>
            </a:r>
            <a:r>
              <a:rPr lang="el-GR" sz="2800" dirty="0"/>
              <a:t>  μπορεί να προκαλέσει  αρνητικά συναισθήματα. </a:t>
            </a:r>
          </a:p>
          <a:p>
            <a:pPr marL="285750" indent="-285750">
              <a:buFont typeface="Arial" panose="020B0604020202020204" pitchFamily="34" charset="0"/>
              <a:buChar char="•"/>
            </a:pPr>
            <a:r>
              <a:rPr lang="el-GR" sz="2800" u="sng" dirty="0"/>
              <a:t>Διανοητικά</a:t>
            </a:r>
            <a:r>
              <a:rPr lang="el-GR" sz="2800" dirty="0"/>
              <a:t>  μπορεί να επηρεάσει τις αντιληπτικές δυνατότητες επίλυσης ενός προβλήματος .</a:t>
            </a:r>
          </a:p>
          <a:p>
            <a:pPr marL="285750" indent="-285750">
              <a:buFont typeface="Arial" panose="020B0604020202020204" pitchFamily="34" charset="0"/>
              <a:buChar char="•"/>
            </a:pPr>
            <a:r>
              <a:rPr lang="el-GR" sz="2800" dirty="0"/>
              <a:t> </a:t>
            </a:r>
            <a:r>
              <a:rPr lang="el-GR" sz="2800" u="sng" dirty="0"/>
              <a:t>Κοινωνικά</a:t>
            </a:r>
            <a:r>
              <a:rPr lang="el-GR" sz="2800" dirty="0"/>
              <a:t>  μπορεί να συμβάλλει στην αλλαγή των σχέσεων του ατόμου με τους </a:t>
            </a:r>
            <a:r>
              <a:rPr lang="el-GR" sz="2800" dirty="0" smtClean="0"/>
              <a:t>άλλους.</a:t>
            </a:r>
            <a:endParaRPr lang="el-GR" sz="2800" dirty="0"/>
          </a:p>
          <a:p>
            <a:pPr marL="285750" indent="-285750">
              <a:buFont typeface="Arial" panose="020B0604020202020204" pitchFamily="34" charset="0"/>
              <a:buChar char="•"/>
            </a:pPr>
            <a:r>
              <a:rPr lang="el-GR" sz="2800" dirty="0"/>
              <a:t> </a:t>
            </a:r>
            <a:r>
              <a:rPr lang="el-GR" sz="2800" u="sng" dirty="0"/>
              <a:t>Πνευματικά </a:t>
            </a:r>
            <a:r>
              <a:rPr lang="el-GR" sz="2800" dirty="0"/>
              <a:t>το </a:t>
            </a:r>
            <a:r>
              <a:rPr lang="el-GR" sz="2800" dirty="0" err="1"/>
              <a:t>stress</a:t>
            </a:r>
            <a:r>
              <a:rPr lang="el-GR" sz="2800" dirty="0"/>
              <a:t> μπορεί να επηρεάσει τις πεποιθήσεις και τις ηθικές αξίες . </a:t>
            </a:r>
          </a:p>
          <a:p>
            <a:pPr marL="285750" indent="-285750">
              <a:buFont typeface="Arial" panose="020B0604020202020204" pitchFamily="34" charset="0"/>
              <a:buChar char="•"/>
            </a:pP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230162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32656"/>
            <a:ext cx="8229600" cy="940966"/>
          </a:xfrm>
        </p:spPr>
        <p:txBody>
          <a:bodyPr>
            <a:noAutofit/>
          </a:bodyPr>
          <a:lstStyle/>
          <a:p>
            <a:r>
              <a:rPr lang="el-GR" dirty="0" smtClean="0"/>
              <a:t>Αποτελέσματα του </a:t>
            </a:r>
            <a:r>
              <a:rPr lang="en-US" dirty="0" smtClean="0"/>
              <a:t>STRESS</a:t>
            </a:r>
            <a:r>
              <a:rPr lang="el-GR" dirty="0" smtClean="0"/>
              <a:t> (γ)</a:t>
            </a:r>
            <a:r>
              <a:rPr lang="en-US" dirty="0" smtClean="0"/>
              <a:t> </a:t>
            </a:r>
            <a:endParaRPr lang="en-US" sz="2800" b="0" dirty="0"/>
          </a:p>
        </p:txBody>
      </p:sp>
      <p:sp>
        <p:nvSpPr>
          <p:cNvPr id="2" name="Ορθογώνιο 1"/>
          <p:cNvSpPr/>
          <p:nvPr/>
        </p:nvSpPr>
        <p:spPr>
          <a:xfrm>
            <a:off x="179512" y="1682550"/>
            <a:ext cx="8507288" cy="3108543"/>
          </a:xfrm>
          <a:prstGeom prst="rect">
            <a:avLst/>
          </a:prstGeom>
        </p:spPr>
        <p:txBody>
          <a:bodyPr wrap="square">
            <a:spAutoFit/>
          </a:bodyPr>
          <a:lstStyle/>
          <a:p>
            <a:pPr marL="285750" indent="-285750">
              <a:buFont typeface="Arial" panose="020B0604020202020204" pitchFamily="34" charset="0"/>
              <a:buChar char="•"/>
            </a:pPr>
            <a:r>
              <a:rPr lang="el-GR" sz="2800" dirty="0"/>
              <a:t>Οι αντιδράσεις στα </a:t>
            </a:r>
            <a:r>
              <a:rPr lang="el-GR" sz="2800" dirty="0" err="1"/>
              <a:t>στρεσσογόνα</a:t>
            </a:r>
            <a:r>
              <a:rPr lang="el-GR" sz="2800" dirty="0"/>
              <a:t> γεγονότα </a:t>
            </a:r>
            <a:r>
              <a:rPr lang="el-GR" sz="2800" b="1" dirty="0"/>
              <a:t>δεν είναι  πάντα βλαπτικές</a:t>
            </a:r>
            <a:r>
              <a:rPr lang="el-GR" sz="2800" dirty="0"/>
              <a:t> . </a:t>
            </a:r>
          </a:p>
          <a:p>
            <a:pPr marL="285750" indent="-285750">
              <a:buFont typeface="Arial" panose="020B0604020202020204" pitchFamily="34" charset="0"/>
              <a:buChar char="•"/>
            </a:pPr>
            <a:r>
              <a:rPr lang="el-GR" sz="2800" dirty="0"/>
              <a:t>Καταστάσεις που δημιουργούν ένα μέτριο μέχρι αυξημένο επίπεδο συναισθηματικής διέγερσης </a:t>
            </a:r>
            <a:r>
              <a:rPr lang="el-GR" sz="2800" b="1" dirty="0"/>
              <a:t>αυξάνουν την απόδοση του ατόμου</a:t>
            </a:r>
            <a:r>
              <a:rPr lang="el-GR" sz="2800" dirty="0"/>
              <a:t>, το αναζωογονούν και προκαλούν συναισθήματα ικανοποίησης, χαράς, </a:t>
            </a:r>
            <a:r>
              <a:rPr lang="el-GR" sz="2800" dirty="0" smtClean="0"/>
              <a:t>απόλαυσης. </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2502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617221"/>
            <a:ext cx="8229600" cy="940966"/>
          </a:xfrm>
        </p:spPr>
        <p:txBody>
          <a:bodyPr>
            <a:noAutofit/>
          </a:bodyPr>
          <a:lstStyle/>
          <a:p>
            <a:r>
              <a:rPr lang="el-GR" dirty="0" smtClean="0"/>
              <a:t>Οι επικρατέστερες θεωρίες </a:t>
            </a:r>
            <a:r>
              <a:rPr lang="en-US" dirty="0" smtClean="0"/>
              <a:t>                  </a:t>
            </a:r>
            <a:r>
              <a:rPr lang="el-GR" dirty="0" smtClean="0"/>
              <a:t>για το </a:t>
            </a:r>
            <a:r>
              <a:rPr lang="en-US" dirty="0" smtClean="0"/>
              <a:t>STRESS</a:t>
            </a:r>
            <a:endParaRPr lang="en-US" sz="2800" b="0" dirty="0"/>
          </a:p>
        </p:txBody>
      </p:sp>
      <p:sp>
        <p:nvSpPr>
          <p:cNvPr id="2" name="Ορθογώνιο 1"/>
          <p:cNvSpPr/>
          <p:nvPr/>
        </p:nvSpPr>
        <p:spPr>
          <a:xfrm>
            <a:off x="264603" y="2389037"/>
            <a:ext cx="8507288" cy="1384995"/>
          </a:xfrm>
          <a:prstGeom prst="rect">
            <a:avLst/>
          </a:prstGeom>
        </p:spPr>
        <p:txBody>
          <a:bodyPr wrap="square">
            <a:spAutoFit/>
          </a:bodyPr>
          <a:lstStyle/>
          <a:p>
            <a:r>
              <a:rPr lang="el-GR" sz="2800" dirty="0" smtClean="0"/>
              <a:t>Τρεις  </a:t>
            </a:r>
            <a:r>
              <a:rPr lang="el-GR" sz="2800" dirty="0"/>
              <a:t>είναι οι κυριότερες θεωρητικές προσεγγίσεις  για το </a:t>
            </a:r>
            <a:r>
              <a:rPr lang="el-GR" sz="2800" dirty="0" err="1"/>
              <a:t>stress</a:t>
            </a:r>
            <a:r>
              <a:rPr lang="el-GR" sz="2800" dirty="0"/>
              <a:t> και το ερμηνεύουν ως </a:t>
            </a:r>
            <a:r>
              <a:rPr lang="el-GR" sz="2800" b="1" dirty="0"/>
              <a:t>ερέθισμα</a:t>
            </a:r>
            <a:r>
              <a:rPr lang="el-GR" sz="2800" dirty="0"/>
              <a:t>, ως </a:t>
            </a:r>
            <a:r>
              <a:rPr lang="el-GR" sz="2800" b="1" dirty="0"/>
              <a:t>απάντηση</a:t>
            </a:r>
            <a:r>
              <a:rPr lang="el-GR" sz="2800" dirty="0"/>
              <a:t> και ως </a:t>
            </a:r>
            <a:r>
              <a:rPr lang="el-GR" sz="2800" b="1" dirty="0"/>
              <a:t>συναλλαγή.</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2993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6856" y="615826"/>
            <a:ext cx="8229600" cy="940966"/>
          </a:xfrm>
        </p:spPr>
        <p:txBody>
          <a:bodyPr>
            <a:noAutofit/>
          </a:bodyPr>
          <a:lstStyle/>
          <a:p>
            <a:r>
              <a:rPr lang="el-GR" sz="3600" dirty="0" smtClean="0"/>
              <a:t>Θεωρητικά Μοντέλα που ερμηνεύουν το  </a:t>
            </a:r>
            <a:r>
              <a:rPr lang="en-US" sz="3600" dirty="0" smtClean="0"/>
              <a:t>STRESS </a:t>
            </a:r>
            <a:r>
              <a:rPr lang="el-GR" sz="3600" dirty="0" smtClean="0"/>
              <a:t>ως Ερέθισμα                             </a:t>
            </a:r>
            <a:r>
              <a:rPr lang="en-US" sz="3600" dirty="0"/>
              <a:t>STIMULUS BASED MODELS </a:t>
            </a:r>
            <a:endParaRPr lang="en-US" sz="2000" b="0" dirty="0"/>
          </a:p>
        </p:txBody>
      </p:sp>
      <p:sp>
        <p:nvSpPr>
          <p:cNvPr id="2" name="Ορθογώνιο 1"/>
          <p:cNvSpPr/>
          <p:nvPr/>
        </p:nvSpPr>
        <p:spPr>
          <a:xfrm>
            <a:off x="264602" y="2389037"/>
            <a:ext cx="8699885" cy="2246769"/>
          </a:xfrm>
          <a:prstGeom prst="rect">
            <a:avLst/>
          </a:prstGeom>
        </p:spPr>
        <p:txBody>
          <a:bodyPr wrap="square">
            <a:spAutoFit/>
          </a:bodyPr>
          <a:lstStyle/>
          <a:p>
            <a:r>
              <a:rPr lang="el-GR" sz="2800" dirty="0" smtClean="0"/>
              <a:t>Στα </a:t>
            </a:r>
            <a:r>
              <a:rPr lang="el-GR" sz="2800" dirty="0"/>
              <a:t>μοντέλα αυτά το </a:t>
            </a:r>
            <a:r>
              <a:rPr lang="el-GR" sz="2800" dirty="0" err="1"/>
              <a:t>stress</a:t>
            </a:r>
            <a:r>
              <a:rPr lang="el-GR" sz="2800" dirty="0"/>
              <a:t> ερμηνεύεται ως ένα </a:t>
            </a:r>
            <a:r>
              <a:rPr lang="el-GR" sz="2800" dirty="0" smtClean="0"/>
              <a:t>ερέθισμα, </a:t>
            </a:r>
            <a:r>
              <a:rPr lang="el-GR" sz="2800" dirty="0"/>
              <a:t>ένα γεγονός ζωής ή ένα σύνολο περιστάσεων που ¨ ξυπνά ¨ τις φυσιολογικές και/ή ψυχολογικές αντιδράσεις, οι οποίες μπορούν να αυξήσουν την ευπάθεια του ατόμου στην </a:t>
            </a:r>
            <a:r>
              <a:rPr lang="el-GR" sz="2800" dirty="0" smtClean="0"/>
              <a:t>ασθένεια.</a:t>
            </a:r>
            <a:endParaRPr lang="el-GR" sz="2800" b="1"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979496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6856" y="615826"/>
            <a:ext cx="8229600" cy="940966"/>
          </a:xfrm>
        </p:spPr>
        <p:txBody>
          <a:bodyPr>
            <a:noAutofit/>
          </a:bodyPr>
          <a:lstStyle/>
          <a:p>
            <a:r>
              <a:rPr lang="el-GR" sz="3600" dirty="0" smtClean="0"/>
              <a:t>Θεωρητικά Μοντέλα που ερμηνεύουν το  </a:t>
            </a:r>
            <a:r>
              <a:rPr lang="en-US" sz="3600" dirty="0" smtClean="0"/>
              <a:t>STRESS </a:t>
            </a:r>
            <a:r>
              <a:rPr lang="el-GR" sz="3600" dirty="0" smtClean="0"/>
              <a:t>ως Απάντηση                              </a:t>
            </a:r>
            <a:r>
              <a:rPr lang="en-US" sz="3600" dirty="0"/>
              <a:t>RESPONSE BASED </a:t>
            </a:r>
            <a:r>
              <a:rPr lang="en-US" sz="3600" dirty="0" smtClean="0"/>
              <a:t>MODELS</a:t>
            </a:r>
            <a:endParaRPr lang="en-US" sz="2000" b="0" dirty="0"/>
          </a:p>
        </p:txBody>
      </p:sp>
      <p:sp>
        <p:nvSpPr>
          <p:cNvPr id="2" name="Ορθογώνιο 1"/>
          <p:cNvSpPr/>
          <p:nvPr/>
        </p:nvSpPr>
        <p:spPr>
          <a:xfrm>
            <a:off x="264602" y="2389037"/>
            <a:ext cx="8699885" cy="3108543"/>
          </a:xfrm>
          <a:prstGeom prst="rect">
            <a:avLst/>
          </a:prstGeom>
        </p:spPr>
        <p:txBody>
          <a:bodyPr wrap="square">
            <a:spAutoFit/>
          </a:bodyPr>
          <a:lstStyle/>
          <a:p>
            <a:pPr marL="457200" indent="-457200">
              <a:buFont typeface="Wingdings" panose="05000000000000000000" pitchFamily="2" charset="2"/>
              <a:buChar char="v"/>
            </a:pPr>
            <a:r>
              <a:rPr lang="el-GR" sz="2800" dirty="0"/>
              <a:t>Ο </a:t>
            </a:r>
            <a:r>
              <a:rPr lang="el-GR" sz="2800" b="1" dirty="0" err="1"/>
              <a:t>Selye</a:t>
            </a:r>
            <a:r>
              <a:rPr lang="el-GR" sz="2800" b="1" dirty="0"/>
              <a:t> </a:t>
            </a:r>
            <a:r>
              <a:rPr lang="el-GR" sz="2800" dirty="0"/>
              <a:t>όρισε το </a:t>
            </a:r>
            <a:r>
              <a:rPr lang="el-GR" sz="2800" dirty="0" err="1"/>
              <a:t>stress</a:t>
            </a:r>
            <a:r>
              <a:rPr lang="el-GR" sz="2800" dirty="0"/>
              <a:t> ως </a:t>
            </a:r>
            <a:r>
              <a:rPr lang="el-GR" sz="2800" dirty="0" smtClean="0"/>
              <a:t>«μη </a:t>
            </a:r>
            <a:r>
              <a:rPr lang="el-GR" sz="2800" dirty="0"/>
              <a:t>ειδική απάντηση του σώματος σε οποιοδήποτε είδος απαίτησης  εφαρμόζεται σε </a:t>
            </a:r>
            <a:r>
              <a:rPr lang="el-GR" sz="2800" dirty="0" smtClean="0"/>
              <a:t>αυτό». </a:t>
            </a:r>
          </a:p>
          <a:p>
            <a:endParaRPr lang="el-GR" sz="2800" dirty="0"/>
          </a:p>
          <a:p>
            <a:pPr marL="457200" indent="-457200">
              <a:buFont typeface="Wingdings" panose="05000000000000000000" pitchFamily="2" charset="2"/>
              <a:buChar char="v"/>
            </a:pPr>
            <a:r>
              <a:rPr lang="el-GR" sz="2800" dirty="0"/>
              <a:t>Ο </a:t>
            </a:r>
            <a:r>
              <a:rPr lang="el-GR" sz="2800" b="1" dirty="0" err="1"/>
              <a:t>Schafer</a:t>
            </a:r>
            <a:r>
              <a:rPr lang="el-GR" sz="2800" dirty="0"/>
              <a:t> όρισε το </a:t>
            </a:r>
            <a:r>
              <a:rPr lang="el-GR" sz="2800" dirty="0" err="1"/>
              <a:t>stress</a:t>
            </a:r>
            <a:r>
              <a:rPr lang="el-GR" sz="2800" dirty="0"/>
              <a:t> ως </a:t>
            </a:r>
            <a:r>
              <a:rPr lang="el-GR" sz="2800" dirty="0" smtClean="0"/>
              <a:t>«διέγερση </a:t>
            </a:r>
            <a:r>
              <a:rPr lang="el-GR" sz="2800" dirty="0"/>
              <a:t>του μυαλού και του σώματος σε οποιοδήποτε είδος απαίτησης εφαρμόζεται σε </a:t>
            </a:r>
            <a:r>
              <a:rPr lang="el-GR" sz="2800" dirty="0" smtClean="0"/>
              <a:t>αυτά».</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75702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64601" y="0"/>
            <a:ext cx="8555870" cy="940966"/>
          </a:xfrm>
        </p:spPr>
        <p:txBody>
          <a:bodyPr>
            <a:noAutofit/>
          </a:bodyPr>
          <a:lstStyle/>
          <a:p>
            <a:r>
              <a:rPr lang="el-GR" sz="3600" dirty="0"/>
              <a:t>Το μοντέλο του </a:t>
            </a:r>
            <a:r>
              <a:rPr lang="el-GR" sz="3600" dirty="0" err="1" smtClean="0"/>
              <a:t>Selye</a:t>
            </a:r>
            <a:endParaRPr lang="en-US" sz="2000" b="0" dirty="0"/>
          </a:p>
        </p:txBody>
      </p:sp>
      <p:sp>
        <p:nvSpPr>
          <p:cNvPr id="2" name="Ορθογώνιο 1"/>
          <p:cNvSpPr/>
          <p:nvPr/>
        </p:nvSpPr>
        <p:spPr>
          <a:xfrm>
            <a:off x="168304" y="940966"/>
            <a:ext cx="8699885" cy="3108543"/>
          </a:xfrm>
          <a:prstGeom prst="rect">
            <a:avLst/>
          </a:prstGeom>
        </p:spPr>
        <p:txBody>
          <a:bodyPr wrap="square">
            <a:spAutoFit/>
          </a:bodyPr>
          <a:lstStyle/>
          <a:p>
            <a:pPr marL="457200" indent="-457200">
              <a:buFont typeface="Wingdings" panose="05000000000000000000" pitchFamily="2" charset="2"/>
              <a:buChar char="v"/>
            </a:pPr>
            <a:r>
              <a:rPr lang="el-GR" sz="2800" dirty="0" smtClean="0"/>
              <a:t>Ονομάζεται </a:t>
            </a:r>
            <a:r>
              <a:rPr lang="el-GR" sz="2800" b="1" dirty="0"/>
              <a:t>Σύνδρομο Γενικής Προσαρμογής  </a:t>
            </a:r>
            <a:r>
              <a:rPr lang="el-GR" sz="2800" dirty="0" smtClean="0"/>
              <a:t>(General </a:t>
            </a:r>
            <a:r>
              <a:rPr lang="el-GR" sz="2800" dirty="0" err="1"/>
              <a:t>Adaptation</a:t>
            </a:r>
            <a:r>
              <a:rPr lang="el-GR" sz="2800" dirty="0"/>
              <a:t> </a:t>
            </a:r>
            <a:r>
              <a:rPr lang="el-GR" sz="2800" dirty="0" err="1"/>
              <a:t>Syndrome</a:t>
            </a:r>
            <a:r>
              <a:rPr lang="el-GR" sz="2800" dirty="0"/>
              <a:t> - GAS) και εκδηλώνεται σε τρεις φάσεις : </a:t>
            </a:r>
            <a:endParaRPr lang="el-GR" sz="2800" dirty="0" smtClean="0"/>
          </a:p>
          <a:p>
            <a:pPr marL="2343150" lvl="4" indent="-514350">
              <a:buFont typeface="+mj-lt"/>
              <a:buAutoNum type="arabicPeriod"/>
            </a:pPr>
            <a:r>
              <a:rPr lang="el-GR" sz="2800" dirty="0" smtClean="0"/>
              <a:t>Της </a:t>
            </a:r>
            <a:r>
              <a:rPr lang="el-GR" sz="2800" dirty="0"/>
              <a:t>αντίδρασης συναγερμού</a:t>
            </a:r>
          </a:p>
          <a:p>
            <a:pPr marL="2343150" lvl="4" indent="-514350">
              <a:buFont typeface="+mj-lt"/>
              <a:buAutoNum type="arabicPeriod"/>
            </a:pPr>
            <a:r>
              <a:rPr lang="el-GR" sz="2800" dirty="0" smtClean="0"/>
              <a:t>Της </a:t>
            </a:r>
            <a:r>
              <a:rPr lang="el-GR" sz="2800" dirty="0"/>
              <a:t>αντίστασης </a:t>
            </a:r>
          </a:p>
          <a:p>
            <a:pPr marL="2343150" lvl="4" indent="-514350">
              <a:buFont typeface="+mj-lt"/>
              <a:buAutoNum type="arabicPeriod"/>
            </a:pPr>
            <a:r>
              <a:rPr lang="el-GR" sz="2800" dirty="0" smtClean="0"/>
              <a:t>Της εξάντλησης</a:t>
            </a:r>
          </a:p>
          <a:p>
            <a:endParaRPr lang="el-GR" sz="2800" dirty="0" smtClean="0"/>
          </a:p>
        </p:txBody>
      </p:sp>
      <p:pic>
        <p:nvPicPr>
          <p:cNvPr id="3" name="Εικόνα 2" descr="Σχηματική απεικόνιση των τριών φάσεων"/>
          <p:cNvPicPr>
            <a:picLocks noChangeAspect="1"/>
          </p:cNvPicPr>
          <p:nvPr/>
        </p:nvPicPr>
        <p:blipFill>
          <a:blip r:embed="rId7"/>
          <a:stretch>
            <a:fillRect/>
          </a:stretch>
        </p:blipFill>
        <p:spPr>
          <a:xfrm>
            <a:off x="1837637" y="3569246"/>
            <a:ext cx="5409797" cy="2746150"/>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127406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2593" y="361865"/>
            <a:ext cx="8555870" cy="940966"/>
          </a:xfrm>
        </p:spPr>
        <p:txBody>
          <a:bodyPr>
            <a:noAutofit/>
          </a:bodyPr>
          <a:lstStyle/>
          <a:p>
            <a:r>
              <a:rPr lang="el-GR" sz="3200" dirty="0" smtClean="0"/>
              <a:t>Θεωρητικά Μοντέλα που ερμηνεύουν το </a:t>
            </a:r>
            <a:r>
              <a:rPr lang="en-US" sz="3200" dirty="0" smtClean="0"/>
              <a:t>STRESS </a:t>
            </a:r>
            <a:r>
              <a:rPr lang="el-GR" sz="3200" dirty="0" smtClean="0"/>
              <a:t>                 ως Συναλλαγή  </a:t>
            </a:r>
            <a:r>
              <a:rPr lang="el-GR" sz="3200" dirty="0"/>
              <a:t/>
            </a:r>
            <a:br>
              <a:rPr lang="el-GR" sz="3200" dirty="0"/>
            </a:br>
            <a:r>
              <a:rPr lang="en-US" sz="3200" dirty="0"/>
              <a:t>TRANSACTION – BASED MODELS </a:t>
            </a:r>
            <a:endParaRPr lang="en-US" sz="1800" b="0" dirty="0"/>
          </a:p>
        </p:txBody>
      </p:sp>
      <p:sp>
        <p:nvSpPr>
          <p:cNvPr id="2" name="Ορθογώνιο 1"/>
          <p:cNvSpPr/>
          <p:nvPr/>
        </p:nvSpPr>
        <p:spPr>
          <a:xfrm>
            <a:off x="120586" y="1800102"/>
            <a:ext cx="8843902" cy="4401205"/>
          </a:xfrm>
          <a:prstGeom prst="rect">
            <a:avLst/>
          </a:prstGeom>
        </p:spPr>
        <p:txBody>
          <a:bodyPr wrap="square">
            <a:spAutoFit/>
          </a:bodyPr>
          <a:lstStyle/>
          <a:p>
            <a:pPr marL="457200" indent="-457200">
              <a:buFont typeface="Wingdings" panose="05000000000000000000" pitchFamily="2" charset="2"/>
              <a:buChar char="v"/>
            </a:pPr>
            <a:r>
              <a:rPr lang="el-GR" sz="2800" dirty="0"/>
              <a:t>Τα θεωρητικά μοντέλα που ερμηνεύουν το </a:t>
            </a:r>
            <a:r>
              <a:rPr lang="el-GR" sz="2800" dirty="0" err="1"/>
              <a:t>stress</a:t>
            </a:r>
            <a:r>
              <a:rPr lang="el-GR" sz="2800" dirty="0"/>
              <a:t> ως συναλλαγή βασίζονται στη θεωρία του </a:t>
            </a:r>
            <a:r>
              <a:rPr lang="el-GR" sz="2800" dirty="0" err="1" smtClean="0"/>
              <a:t>Lazarus</a:t>
            </a:r>
            <a:r>
              <a:rPr lang="el-GR" sz="2800" dirty="0" smtClean="0"/>
              <a:t>. </a:t>
            </a:r>
            <a:endParaRPr lang="el-GR" sz="2800" dirty="0"/>
          </a:p>
          <a:p>
            <a:pPr marL="457200" indent="-457200">
              <a:buFont typeface="Wingdings" panose="05000000000000000000" pitchFamily="2" charset="2"/>
              <a:buChar char="v"/>
            </a:pPr>
            <a:r>
              <a:rPr lang="el-GR" sz="2800" dirty="0"/>
              <a:t>Ο </a:t>
            </a:r>
            <a:r>
              <a:rPr lang="el-GR" sz="2800" dirty="0" err="1"/>
              <a:t>Lazarus</a:t>
            </a:r>
            <a:r>
              <a:rPr lang="el-GR" sz="2800" dirty="0"/>
              <a:t> υπογραμμίζει ότι άνθρωποι και ομάδες ανθρώπων διαφέρουν στην ευαισθησία και στην ευπάθεια  σε συγκεκριμένους τύπους γεγονότων, καθώς επίσης και στην ερμηνεία που δίνουν σε αυτά τα γεγονότα και στον τρόπο αντίδρασης. </a:t>
            </a:r>
          </a:p>
          <a:p>
            <a:pPr marL="457200" indent="-457200">
              <a:buFont typeface="Wingdings" panose="05000000000000000000" pitchFamily="2" charset="2"/>
              <a:buChar char="v"/>
            </a:pPr>
            <a:r>
              <a:rPr lang="el-GR" sz="2800" dirty="0"/>
              <a:t>Το μοντέλο του </a:t>
            </a:r>
            <a:r>
              <a:rPr lang="el-GR" sz="2800" dirty="0" err="1"/>
              <a:t>Lazarus</a:t>
            </a:r>
            <a:r>
              <a:rPr lang="el-GR" sz="2800" dirty="0"/>
              <a:t> λαμβάνει υπόψη τις γνωσιακές διεργασίες που μεσολαβούν ανάμεσα στο ερέθισμα και στην αντίδραση. </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868815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2593" y="361865"/>
            <a:ext cx="8555870" cy="940966"/>
          </a:xfrm>
        </p:spPr>
        <p:txBody>
          <a:bodyPr>
            <a:noAutofit/>
          </a:bodyPr>
          <a:lstStyle/>
          <a:p>
            <a:r>
              <a:rPr lang="el-GR" dirty="0"/>
              <a:t>Γνωσιακή εκτίμηση</a:t>
            </a:r>
            <a:endParaRPr lang="en-US" sz="2800" b="0" dirty="0"/>
          </a:p>
        </p:txBody>
      </p:sp>
      <p:sp>
        <p:nvSpPr>
          <p:cNvPr id="2" name="Ορθογώνιο 1"/>
          <p:cNvSpPr/>
          <p:nvPr/>
        </p:nvSpPr>
        <p:spPr>
          <a:xfrm>
            <a:off x="120586" y="1800102"/>
            <a:ext cx="8843902" cy="2554545"/>
          </a:xfrm>
          <a:prstGeom prst="rect">
            <a:avLst/>
          </a:prstGeom>
        </p:spPr>
        <p:txBody>
          <a:bodyPr wrap="square">
            <a:spAutoFit/>
          </a:bodyPr>
          <a:lstStyle/>
          <a:p>
            <a:pPr marL="457200" indent="-457200">
              <a:buFont typeface="Wingdings" panose="05000000000000000000" pitchFamily="2" charset="2"/>
              <a:buChar char="v"/>
            </a:pPr>
            <a:r>
              <a:rPr lang="el-GR" sz="3200" dirty="0"/>
              <a:t>Περιλαμβάνει την αναγνώριση των διαθέσιμων πηγών και επιλογών, οι οποίες θα βοηθήσουν το άτομο να διαπραγματευτεί με τις δυνητικές ή πραγματικές απαιτήσεις. </a:t>
            </a:r>
          </a:p>
          <a:p>
            <a:pPr marL="457200" indent="-457200">
              <a:buFont typeface="Wingdings" panose="05000000000000000000" pitchFamily="2" charset="2"/>
              <a:buChar char="v"/>
            </a:pP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75023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2593" y="361865"/>
            <a:ext cx="8555870" cy="940966"/>
          </a:xfrm>
        </p:spPr>
        <p:txBody>
          <a:bodyPr>
            <a:noAutofit/>
          </a:bodyPr>
          <a:lstStyle/>
          <a:p>
            <a:r>
              <a:rPr lang="el-GR" dirty="0" smtClean="0"/>
              <a:t>Δείκτες του </a:t>
            </a:r>
            <a:r>
              <a:rPr lang="en-US" dirty="0" smtClean="0"/>
              <a:t>STRESS</a:t>
            </a:r>
            <a:endParaRPr lang="en-US" sz="2800" b="0" dirty="0"/>
          </a:p>
        </p:txBody>
      </p:sp>
      <p:sp>
        <p:nvSpPr>
          <p:cNvPr id="2" name="Ορθογώνιο 1"/>
          <p:cNvSpPr/>
          <p:nvPr/>
        </p:nvSpPr>
        <p:spPr>
          <a:xfrm>
            <a:off x="120586" y="1800102"/>
            <a:ext cx="8843902" cy="3046988"/>
          </a:xfrm>
          <a:prstGeom prst="rect">
            <a:avLst/>
          </a:prstGeom>
        </p:spPr>
        <p:txBody>
          <a:bodyPr wrap="square">
            <a:spAutoFit/>
          </a:bodyPr>
          <a:lstStyle/>
          <a:p>
            <a:pPr marL="457200" indent="-457200">
              <a:buFont typeface="Wingdings" panose="05000000000000000000" pitchFamily="2" charset="2"/>
              <a:buChar char="v"/>
            </a:pPr>
            <a:r>
              <a:rPr lang="el-GR" sz="3200" dirty="0"/>
              <a:t>Οι δείκτες του </a:t>
            </a:r>
            <a:r>
              <a:rPr lang="el-GR" sz="3200" dirty="0" err="1"/>
              <a:t>stress</a:t>
            </a:r>
            <a:r>
              <a:rPr lang="el-GR" sz="3200" dirty="0"/>
              <a:t> που βιώνει ένα άτομο μπορεί να είναι :</a:t>
            </a:r>
          </a:p>
          <a:p>
            <a:pPr marL="2743200" lvl="5" indent="-457200">
              <a:buFont typeface="Wingdings" panose="05000000000000000000" pitchFamily="2" charset="2"/>
              <a:buChar char="Ø"/>
            </a:pPr>
            <a:r>
              <a:rPr lang="el-GR" sz="3200" dirty="0" smtClean="0"/>
              <a:t>Βιολογικοί</a:t>
            </a:r>
            <a:r>
              <a:rPr lang="en-US" sz="3200" dirty="0" smtClean="0"/>
              <a:t>.</a:t>
            </a:r>
            <a:r>
              <a:rPr lang="el-GR" sz="3200" dirty="0" smtClean="0"/>
              <a:t> </a:t>
            </a:r>
            <a:endParaRPr lang="el-GR" sz="3200" dirty="0"/>
          </a:p>
          <a:p>
            <a:pPr marL="2743200" lvl="5" indent="-457200">
              <a:buFont typeface="Wingdings" panose="05000000000000000000" pitchFamily="2" charset="2"/>
              <a:buChar char="Ø"/>
            </a:pPr>
            <a:r>
              <a:rPr lang="el-GR" sz="3200" dirty="0" smtClean="0"/>
              <a:t>Ψυχολογικοί</a:t>
            </a:r>
            <a:r>
              <a:rPr lang="en-US" sz="3200" dirty="0" smtClean="0"/>
              <a:t>.</a:t>
            </a:r>
            <a:r>
              <a:rPr lang="el-GR" sz="3200" dirty="0" smtClean="0"/>
              <a:t> </a:t>
            </a:r>
            <a:endParaRPr lang="el-GR" sz="3200" dirty="0"/>
          </a:p>
          <a:p>
            <a:pPr marL="2743200" lvl="5" indent="-457200">
              <a:buFont typeface="Wingdings" panose="05000000000000000000" pitchFamily="2" charset="2"/>
              <a:buChar char="Ø"/>
            </a:pPr>
            <a:r>
              <a:rPr lang="el-GR" sz="3200" dirty="0"/>
              <a:t>Γνωσιακοί. </a:t>
            </a:r>
          </a:p>
          <a:p>
            <a:pPr marL="457200" indent="-457200">
              <a:buFont typeface="Wingdings" panose="05000000000000000000" pitchFamily="2" charset="2"/>
              <a:buChar char="v"/>
            </a:pP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1790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2593" y="361865"/>
            <a:ext cx="8555870" cy="940966"/>
          </a:xfrm>
        </p:spPr>
        <p:txBody>
          <a:bodyPr>
            <a:noAutofit/>
          </a:bodyPr>
          <a:lstStyle/>
          <a:p>
            <a:r>
              <a:rPr lang="el-GR" dirty="0" smtClean="0"/>
              <a:t>Βιολογικοί Δείκτες του </a:t>
            </a:r>
            <a:r>
              <a:rPr lang="en-US" dirty="0" smtClean="0"/>
              <a:t>STRESS</a:t>
            </a:r>
            <a:endParaRPr lang="en-US" sz="2800" b="0" dirty="0"/>
          </a:p>
        </p:txBody>
      </p:sp>
      <p:sp>
        <p:nvSpPr>
          <p:cNvPr id="2" name="Ορθογώνιο 1"/>
          <p:cNvSpPr/>
          <p:nvPr/>
        </p:nvSpPr>
        <p:spPr>
          <a:xfrm>
            <a:off x="96296" y="1373165"/>
            <a:ext cx="8843902" cy="4832092"/>
          </a:xfrm>
          <a:prstGeom prst="rect">
            <a:avLst/>
          </a:prstGeom>
        </p:spPr>
        <p:txBody>
          <a:bodyPr wrap="square">
            <a:spAutoFit/>
          </a:bodyPr>
          <a:lstStyle/>
          <a:p>
            <a:pPr marL="457200" indent="-457200">
              <a:buFont typeface="Wingdings" panose="05000000000000000000" pitchFamily="2" charset="2"/>
              <a:buChar char="ü"/>
            </a:pPr>
            <a:r>
              <a:rPr lang="el-GR" sz="2800" dirty="0"/>
              <a:t> η αυξημένη παραγωγή </a:t>
            </a:r>
            <a:r>
              <a:rPr lang="el-GR" sz="2800" dirty="0" smtClean="0"/>
              <a:t>ιδρώτα. </a:t>
            </a:r>
            <a:endParaRPr lang="el-GR" sz="2800" dirty="0"/>
          </a:p>
          <a:p>
            <a:pPr marL="457200" indent="-457200">
              <a:buFont typeface="Wingdings" panose="05000000000000000000" pitchFamily="2" charset="2"/>
              <a:buChar char="ü"/>
            </a:pPr>
            <a:r>
              <a:rPr lang="el-GR" sz="2800" dirty="0"/>
              <a:t> η ταχυσφυγμία - η </a:t>
            </a:r>
            <a:r>
              <a:rPr lang="el-GR" sz="2800" dirty="0" smtClean="0"/>
              <a:t>ταχυκαρδία. </a:t>
            </a:r>
            <a:endParaRPr lang="el-GR" sz="2800" dirty="0"/>
          </a:p>
          <a:p>
            <a:pPr marL="457200" indent="-457200">
              <a:buFont typeface="Wingdings" panose="05000000000000000000" pitchFamily="2" charset="2"/>
              <a:buChar char="ü"/>
            </a:pPr>
            <a:r>
              <a:rPr lang="el-GR" sz="2800" dirty="0"/>
              <a:t> η αυξημένη καρδιακή </a:t>
            </a:r>
            <a:r>
              <a:rPr lang="el-GR" sz="2800" dirty="0" smtClean="0"/>
              <a:t>παροχή.</a:t>
            </a:r>
            <a:endParaRPr lang="el-GR" sz="2800" dirty="0"/>
          </a:p>
          <a:p>
            <a:pPr marL="457200" indent="-457200">
              <a:buFont typeface="Wingdings" panose="05000000000000000000" pitchFamily="2" charset="2"/>
              <a:buChar char="ü"/>
            </a:pPr>
            <a:r>
              <a:rPr lang="el-GR" sz="2800" dirty="0"/>
              <a:t> η αύξηση του αριθμού και του βάθους των </a:t>
            </a:r>
            <a:r>
              <a:rPr lang="el-GR" sz="2800" dirty="0" smtClean="0"/>
              <a:t>αναπνοών.</a:t>
            </a:r>
            <a:endParaRPr lang="el-GR" sz="2800" dirty="0"/>
          </a:p>
          <a:p>
            <a:pPr marL="457200" indent="-457200">
              <a:buFont typeface="Wingdings" panose="05000000000000000000" pitchFamily="2" charset="2"/>
              <a:buChar char="ü"/>
            </a:pPr>
            <a:r>
              <a:rPr lang="el-GR" sz="2800" dirty="0"/>
              <a:t> η ξηρότητα του </a:t>
            </a:r>
            <a:r>
              <a:rPr lang="el-GR" sz="2800" dirty="0" smtClean="0"/>
              <a:t>στόματος.</a:t>
            </a:r>
            <a:endParaRPr lang="el-GR" sz="2800" dirty="0"/>
          </a:p>
          <a:p>
            <a:pPr marL="457200" indent="-457200">
              <a:buFont typeface="Wingdings" panose="05000000000000000000" pitchFamily="2" charset="2"/>
              <a:buChar char="ü"/>
            </a:pPr>
            <a:r>
              <a:rPr lang="el-GR" sz="2800" dirty="0"/>
              <a:t> η μείωση ή η αύξηση των περισταλτικών κινήσεων του    </a:t>
            </a:r>
            <a:r>
              <a:rPr lang="el-GR" sz="2800" dirty="0" smtClean="0"/>
              <a:t>εντέρου.</a:t>
            </a:r>
            <a:endParaRPr lang="el-GR" sz="2800" dirty="0"/>
          </a:p>
          <a:p>
            <a:pPr marL="457200" indent="-457200">
              <a:buFont typeface="Wingdings" panose="05000000000000000000" pitchFamily="2" charset="2"/>
              <a:buChar char="ü"/>
            </a:pPr>
            <a:r>
              <a:rPr lang="el-GR" sz="2800" dirty="0"/>
              <a:t> η αυξημένη διανοητική </a:t>
            </a:r>
            <a:r>
              <a:rPr lang="el-GR" sz="2800" dirty="0" smtClean="0"/>
              <a:t>επαγρύπνηση.</a:t>
            </a:r>
            <a:endParaRPr lang="el-GR" sz="2800" dirty="0"/>
          </a:p>
          <a:p>
            <a:pPr marL="457200" indent="-457200">
              <a:buFont typeface="Wingdings" panose="05000000000000000000" pitchFamily="2" charset="2"/>
              <a:buChar char="ü"/>
            </a:pPr>
            <a:r>
              <a:rPr lang="el-GR" sz="2800" dirty="0"/>
              <a:t> ο αυξημένος μυϊκός </a:t>
            </a:r>
            <a:r>
              <a:rPr lang="el-GR" sz="2800" dirty="0" smtClean="0"/>
              <a:t>τόνος.</a:t>
            </a:r>
            <a:endParaRPr lang="el-GR" sz="2800" dirty="0"/>
          </a:p>
          <a:p>
            <a:pPr marL="457200" indent="-457200">
              <a:buFont typeface="Wingdings" panose="05000000000000000000" pitchFamily="2" charset="2"/>
              <a:buChar char="ü"/>
            </a:pPr>
            <a:r>
              <a:rPr lang="el-GR" sz="2800" dirty="0"/>
              <a:t> η αυξημένη ποσότητα γλυκόζης στο </a:t>
            </a:r>
            <a:r>
              <a:rPr lang="el-GR" sz="2800" dirty="0" smtClean="0"/>
              <a:t>αίμα.</a:t>
            </a:r>
            <a:endParaRPr lang="el-GR" sz="2800" dirty="0"/>
          </a:p>
          <a:p>
            <a:pPr marL="457200" indent="-457200">
              <a:buFont typeface="Wingdings" panose="05000000000000000000" pitchFamily="2" charset="2"/>
              <a:buChar char="ü"/>
            </a:pP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220382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2593" y="361865"/>
            <a:ext cx="8555870" cy="940966"/>
          </a:xfrm>
        </p:spPr>
        <p:txBody>
          <a:bodyPr>
            <a:noAutofit/>
          </a:bodyPr>
          <a:lstStyle/>
          <a:p>
            <a:r>
              <a:rPr lang="el-GR" dirty="0" smtClean="0"/>
              <a:t>Ψυχολογικοί Δείκτες του </a:t>
            </a:r>
            <a:r>
              <a:rPr lang="en-US" dirty="0" smtClean="0"/>
              <a:t>STRESS</a:t>
            </a:r>
            <a:endParaRPr lang="en-US" sz="2800" b="0" dirty="0"/>
          </a:p>
        </p:txBody>
      </p:sp>
      <p:sp>
        <p:nvSpPr>
          <p:cNvPr id="2" name="Ορθογώνιο 1"/>
          <p:cNvSpPr/>
          <p:nvPr/>
        </p:nvSpPr>
        <p:spPr>
          <a:xfrm>
            <a:off x="96296" y="1373165"/>
            <a:ext cx="8843902" cy="3539430"/>
          </a:xfrm>
          <a:prstGeom prst="rect">
            <a:avLst/>
          </a:prstGeom>
        </p:spPr>
        <p:txBody>
          <a:bodyPr wrap="square">
            <a:spAutoFit/>
          </a:bodyPr>
          <a:lstStyle/>
          <a:p>
            <a:pPr marL="457200" indent="-457200">
              <a:buFont typeface="Wingdings" panose="05000000000000000000" pitchFamily="2" charset="2"/>
              <a:buChar char="v"/>
            </a:pPr>
            <a:r>
              <a:rPr lang="el-GR" sz="3200" dirty="0"/>
              <a:t> Οι ψυχολογικοί δείκτες του </a:t>
            </a:r>
            <a:r>
              <a:rPr lang="el-GR" sz="3200" dirty="0" err="1"/>
              <a:t>stress</a:t>
            </a:r>
            <a:r>
              <a:rPr lang="el-GR" sz="3200" dirty="0"/>
              <a:t> περιλαμβάνουν :</a:t>
            </a:r>
          </a:p>
          <a:p>
            <a:pPr marL="2286000" lvl="4" indent="-457200">
              <a:buFont typeface="Wingdings" panose="05000000000000000000" pitchFamily="2" charset="2"/>
              <a:buChar char="ü"/>
            </a:pPr>
            <a:r>
              <a:rPr lang="el-GR" sz="3200" dirty="0"/>
              <a:t>την </a:t>
            </a:r>
            <a:r>
              <a:rPr lang="el-GR" sz="3200" dirty="0" smtClean="0"/>
              <a:t>ανησυχία.</a:t>
            </a:r>
            <a:endParaRPr lang="el-GR" sz="3200" dirty="0"/>
          </a:p>
          <a:p>
            <a:pPr marL="2286000" lvl="4" indent="-457200">
              <a:buFont typeface="Wingdings" panose="05000000000000000000" pitchFamily="2" charset="2"/>
              <a:buChar char="ü"/>
            </a:pPr>
            <a:r>
              <a:rPr lang="el-GR" sz="3200" dirty="0"/>
              <a:t> το </a:t>
            </a:r>
            <a:r>
              <a:rPr lang="el-GR" sz="3200" dirty="0" smtClean="0"/>
              <a:t>φόβο.</a:t>
            </a:r>
            <a:endParaRPr lang="el-GR" sz="3200" dirty="0"/>
          </a:p>
          <a:p>
            <a:pPr marL="2286000" lvl="4" indent="-457200">
              <a:buFont typeface="Wingdings" panose="05000000000000000000" pitchFamily="2" charset="2"/>
              <a:buChar char="ü"/>
            </a:pPr>
            <a:r>
              <a:rPr lang="el-GR" sz="3200" dirty="0"/>
              <a:t> το </a:t>
            </a:r>
            <a:r>
              <a:rPr lang="el-GR" sz="3200" dirty="0" smtClean="0"/>
              <a:t>θυμό.</a:t>
            </a:r>
            <a:endParaRPr lang="el-GR" sz="3200" dirty="0"/>
          </a:p>
          <a:p>
            <a:pPr marL="2286000" lvl="4" indent="-457200">
              <a:buFont typeface="Wingdings" panose="05000000000000000000" pitchFamily="2" charset="2"/>
              <a:buChar char="ü"/>
            </a:pPr>
            <a:r>
              <a:rPr lang="el-GR" sz="3200" dirty="0"/>
              <a:t> την </a:t>
            </a:r>
            <a:r>
              <a:rPr lang="el-GR" sz="3200" dirty="0" smtClean="0"/>
              <a:t>κατάθλιψη. </a:t>
            </a:r>
            <a:endParaRPr lang="el-GR" sz="3200" dirty="0"/>
          </a:p>
          <a:p>
            <a:pPr marL="2286000" lvl="4" indent="-457200">
              <a:buFont typeface="Wingdings" panose="05000000000000000000" pitchFamily="2" charset="2"/>
              <a:buChar char="ü"/>
            </a:pPr>
            <a:r>
              <a:rPr lang="el-GR" sz="3200" dirty="0"/>
              <a:t> τους μηχανισμούς άμυνας του </a:t>
            </a:r>
            <a:r>
              <a:rPr lang="el-GR" sz="3200" dirty="0" smtClean="0"/>
              <a:t>εγώ. </a:t>
            </a:r>
            <a:endParaRPr lang="el-GR" sz="3200" dirty="0"/>
          </a:p>
        </p:txBody>
      </p:sp>
      <p:pic>
        <p:nvPicPr>
          <p:cNvPr id="6" name="Εικόνα 5"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611560" y="5316753"/>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50237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2593" y="361865"/>
            <a:ext cx="8555870" cy="940966"/>
          </a:xfrm>
        </p:spPr>
        <p:txBody>
          <a:bodyPr>
            <a:noAutofit/>
          </a:bodyPr>
          <a:lstStyle/>
          <a:p>
            <a:r>
              <a:rPr lang="el-GR" dirty="0"/>
              <a:t>Ανησυχία</a:t>
            </a:r>
            <a:endParaRPr lang="en-US" sz="2800" b="0" dirty="0"/>
          </a:p>
        </p:txBody>
      </p:sp>
      <p:sp>
        <p:nvSpPr>
          <p:cNvPr id="2" name="Ορθογώνιο 1"/>
          <p:cNvSpPr/>
          <p:nvPr/>
        </p:nvSpPr>
        <p:spPr>
          <a:xfrm>
            <a:off x="96296" y="1373165"/>
            <a:ext cx="8843902" cy="3046988"/>
          </a:xfrm>
          <a:prstGeom prst="rect">
            <a:avLst/>
          </a:prstGeom>
        </p:spPr>
        <p:txBody>
          <a:bodyPr wrap="square">
            <a:spAutoFit/>
          </a:bodyPr>
          <a:lstStyle/>
          <a:p>
            <a:pPr marL="457200" indent="-457200">
              <a:buFont typeface="Wingdings" panose="05000000000000000000" pitchFamily="2" charset="2"/>
              <a:buChar char="v"/>
            </a:pPr>
            <a:r>
              <a:rPr lang="el-GR" sz="3200" dirty="0"/>
              <a:t>Η ανησυχία βιώνεται ως φόβος ή ως προαίσθημα ή συναίσθημα </a:t>
            </a:r>
            <a:r>
              <a:rPr lang="el-GR" sz="3200" dirty="0" smtClean="0"/>
              <a:t>ανικανότητας.</a:t>
            </a:r>
            <a:endParaRPr lang="el-GR" sz="3200" dirty="0"/>
          </a:p>
          <a:p>
            <a:pPr marL="457200" indent="-457200">
              <a:buFont typeface="Wingdings" panose="05000000000000000000" pitchFamily="2" charset="2"/>
              <a:buChar char="v"/>
            </a:pPr>
            <a:r>
              <a:rPr lang="el-GR" sz="3200" dirty="0"/>
              <a:t> Σχετίζεται με ένα επικείμενο ή προσδοκώμενο απειλητικό γεγονός , το οποίο  μπορεί να επηρεάσει το άτομο ή τις σχέσεις του  με τους σημαντικούς άλλους. </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878203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41390" y="908720"/>
            <a:ext cx="8555870" cy="940966"/>
          </a:xfrm>
        </p:spPr>
        <p:txBody>
          <a:bodyPr>
            <a:noAutofit/>
          </a:bodyPr>
          <a:lstStyle/>
          <a:p>
            <a:r>
              <a:rPr lang="el-GR" dirty="0"/>
              <a:t>Η  </a:t>
            </a:r>
            <a:r>
              <a:rPr lang="el-GR" dirty="0" err="1"/>
              <a:t>Peplay</a:t>
            </a:r>
            <a:r>
              <a:rPr lang="el-GR" dirty="0"/>
              <a:t>  περιέγραψε τέσσερα επίπεδα ανησυχίας και την επίδραση καθενός στην αντίληψη, τη μάθηση και τη </a:t>
            </a:r>
            <a:r>
              <a:rPr lang="el-GR" dirty="0" smtClean="0"/>
              <a:t>συμπεριφορά. </a:t>
            </a:r>
            <a:endParaRPr lang="en-US" sz="2800" b="0" dirty="0"/>
          </a:p>
        </p:txBody>
      </p:sp>
      <p:sp>
        <p:nvSpPr>
          <p:cNvPr id="2" name="Ορθογώνιο 1"/>
          <p:cNvSpPr/>
          <p:nvPr/>
        </p:nvSpPr>
        <p:spPr>
          <a:xfrm>
            <a:off x="321076" y="3284984"/>
            <a:ext cx="8843902" cy="2554545"/>
          </a:xfrm>
          <a:prstGeom prst="rect">
            <a:avLst/>
          </a:prstGeom>
        </p:spPr>
        <p:txBody>
          <a:bodyPr wrap="square">
            <a:spAutoFit/>
          </a:bodyPr>
          <a:lstStyle/>
          <a:p>
            <a:pPr marL="457200" indent="-457200">
              <a:buFont typeface="Wingdings" panose="05000000000000000000" pitchFamily="2" charset="2"/>
              <a:buChar char="v"/>
            </a:pPr>
            <a:r>
              <a:rPr lang="el-GR" sz="3200" dirty="0"/>
              <a:t>Τα επίπεδα αυτά είναι: </a:t>
            </a:r>
          </a:p>
          <a:p>
            <a:pPr marL="2800350" lvl="5" indent="-514350">
              <a:buFont typeface="+mj-lt"/>
              <a:buAutoNum type="arabicPeriod"/>
            </a:pPr>
            <a:r>
              <a:rPr lang="el-GR" sz="3200" dirty="0"/>
              <a:t>Ήπια ανησυχία </a:t>
            </a:r>
          </a:p>
          <a:p>
            <a:pPr marL="2800350" lvl="5" indent="-514350">
              <a:buFont typeface="+mj-lt"/>
              <a:buAutoNum type="arabicPeriod"/>
            </a:pPr>
            <a:r>
              <a:rPr lang="el-GR" sz="3200" dirty="0"/>
              <a:t>Μέτρια ανησυχία </a:t>
            </a:r>
          </a:p>
          <a:p>
            <a:pPr marL="2800350" lvl="5" indent="-514350">
              <a:buFont typeface="+mj-lt"/>
              <a:buAutoNum type="arabicPeriod"/>
            </a:pPr>
            <a:r>
              <a:rPr lang="el-GR" sz="3200" dirty="0"/>
              <a:t>Έντονη ανησυχία </a:t>
            </a:r>
          </a:p>
          <a:p>
            <a:pPr marL="2800350" lvl="5" indent="-514350">
              <a:buFont typeface="+mj-lt"/>
              <a:buAutoNum type="arabicPeriod"/>
            </a:pPr>
            <a:r>
              <a:rPr lang="el-GR" sz="3200" dirty="0"/>
              <a:t>Πανικός </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312949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40312" y="236780"/>
            <a:ext cx="8555870" cy="940966"/>
          </a:xfrm>
        </p:spPr>
        <p:txBody>
          <a:bodyPr>
            <a:noAutofit/>
          </a:bodyPr>
          <a:lstStyle/>
          <a:p>
            <a:r>
              <a:rPr lang="el-GR" dirty="0"/>
              <a:t>Φόβος </a:t>
            </a:r>
            <a:endParaRPr lang="en-US" sz="2800" b="0" dirty="0"/>
          </a:p>
        </p:txBody>
      </p:sp>
      <p:sp>
        <p:nvSpPr>
          <p:cNvPr id="2" name="Ορθογώνιο 1"/>
          <p:cNvSpPr/>
          <p:nvPr/>
        </p:nvSpPr>
        <p:spPr>
          <a:xfrm>
            <a:off x="240312" y="1498617"/>
            <a:ext cx="8843902" cy="5016758"/>
          </a:xfrm>
          <a:prstGeom prst="rect">
            <a:avLst/>
          </a:prstGeom>
        </p:spPr>
        <p:txBody>
          <a:bodyPr wrap="square">
            <a:spAutoFit/>
          </a:bodyPr>
          <a:lstStyle/>
          <a:p>
            <a:pPr marL="457200" indent="-457200">
              <a:buFont typeface="Wingdings" panose="05000000000000000000" pitchFamily="2" charset="2"/>
              <a:buChar char="v"/>
            </a:pPr>
            <a:r>
              <a:rPr lang="el-GR" sz="3200" dirty="0"/>
              <a:t>Είναι ένα αίσθημα ανησυχίας που προκαλείται από έναν επικείμενο κίνδυνο, πόνο ή άλλη αντιληπτή </a:t>
            </a:r>
            <a:r>
              <a:rPr lang="el-GR" sz="3200" dirty="0" smtClean="0"/>
              <a:t>απειλή.</a:t>
            </a:r>
            <a:endParaRPr lang="el-GR" sz="3200" dirty="0"/>
          </a:p>
          <a:p>
            <a:pPr marL="457200" indent="-457200">
              <a:buFont typeface="Wingdings" panose="05000000000000000000" pitchFamily="2" charset="2"/>
              <a:buChar char="v"/>
            </a:pPr>
            <a:r>
              <a:rPr lang="el-GR" sz="3200" dirty="0"/>
              <a:t> Μπορεί να είναι η αντίδραση του ατόμου σε κάτι που υπάρχει ήδη, σε μια άμεση και τρέχουσα απειλή ή η αντίδραση σε κάτι που το άτομο θεωρεί ότι θα συμβεί. </a:t>
            </a:r>
          </a:p>
          <a:p>
            <a:pPr marL="457200" indent="-457200">
              <a:buFont typeface="Wingdings" panose="05000000000000000000" pitchFamily="2" charset="2"/>
              <a:buChar char="v"/>
            </a:pPr>
            <a:r>
              <a:rPr lang="el-GR" sz="3200" dirty="0"/>
              <a:t>Το αντικείμενο του φόβου μπορεί είναι πραγματικό ή φανταστικό. </a:t>
            </a:r>
          </a:p>
          <a:p>
            <a:pPr marL="457200" indent="-457200">
              <a:buFont typeface="Wingdings" panose="05000000000000000000" pitchFamily="2" charset="2"/>
              <a:buChar char="v"/>
            </a:pP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51370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40312" y="236780"/>
            <a:ext cx="8555870" cy="940966"/>
          </a:xfrm>
        </p:spPr>
        <p:txBody>
          <a:bodyPr>
            <a:noAutofit/>
          </a:bodyPr>
          <a:lstStyle/>
          <a:p>
            <a:r>
              <a:rPr lang="el-GR" sz="3600" dirty="0"/>
              <a:t>Ασυνείδητοι Μηχανισμοί Άμυνας του Εγώ </a:t>
            </a:r>
            <a:endParaRPr lang="en-US" sz="2000" b="0" dirty="0"/>
          </a:p>
        </p:txBody>
      </p:sp>
      <p:sp>
        <p:nvSpPr>
          <p:cNvPr id="2" name="Ορθογώνιο 1"/>
          <p:cNvSpPr/>
          <p:nvPr/>
        </p:nvSpPr>
        <p:spPr>
          <a:xfrm>
            <a:off x="240312" y="1498617"/>
            <a:ext cx="8843902" cy="3046988"/>
          </a:xfrm>
          <a:prstGeom prst="rect">
            <a:avLst/>
          </a:prstGeom>
        </p:spPr>
        <p:txBody>
          <a:bodyPr wrap="square">
            <a:spAutoFit/>
          </a:bodyPr>
          <a:lstStyle/>
          <a:p>
            <a:pPr marL="457200" indent="-457200">
              <a:buFont typeface="Wingdings" panose="05000000000000000000" pitchFamily="2" charset="2"/>
              <a:buChar char="v"/>
            </a:pPr>
            <a:r>
              <a:rPr lang="el-GR" sz="3200" dirty="0"/>
              <a:t>Σύμφωνα με τον </a:t>
            </a:r>
            <a:r>
              <a:rPr lang="el-GR" sz="3200" dirty="0" err="1"/>
              <a:t>Freud</a:t>
            </a:r>
            <a:r>
              <a:rPr lang="el-GR" sz="3200" dirty="0"/>
              <a:t> (1946) είναι ¨μηχανισμοί οι οποίοι αναπτύσσονται καθώς το άτομο προσπαθεί να προασπίσει τον εαυτό του, να εγκαταστήσει  συμβιβασμούς μεταξύ αντικρουόμενων ορμών και να καθησυχάσει τις εσωτερικές εντάσεις</a:t>
            </a:r>
            <a:r>
              <a:rPr lang="el-GR" sz="3200" dirty="0" smtClean="0"/>
              <a:t>¨. </a:t>
            </a: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176392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240312" y="236780"/>
            <a:ext cx="8555870" cy="940966"/>
          </a:xfrm>
        </p:spPr>
        <p:txBody>
          <a:bodyPr>
            <a:noAutofit/>
          </a:bodyPr>
          <a:lstStyle/>
          <a:p>
            <a:r>
              <a:rPr lang="el-GR" sz="3600" dirty="0"/>
              <a:t>Ασυνείδητοι Μηχανισμοί Άμυνας του Εγώ </a:t>
            </a:r>
            <a:r>
              <a:rPr lang="el-GR" sz="3600" dirty="0" smtClean="0"/>
              <a:t> - Χαρακτηριστικά</a:t>
            </a:r>
            <a:endParaRPr lang="en-US" sz="2000" b="0" dirty="0"/>
          </a:p>
        </p:txBody>
      </p:sp>
      <p:sp>
        <p:nvSpPr>
          <p:cNvPr id="2" name="Ορθογώνιο 1"/>
          <p:cNvSpPr/>
          <p:nvPr/>
        </p:nvSpPr>
        <p:spPr>
          <a:xfrm>
            <a:off x="240312" y="1330525"/>
            <a:ext cx="8843902" cy="4832092"/>
          </a:xfrm>
          <a:prstGeom prst="rect">
            <a:avLst/>
          </a:prstGeom>
        </p:spPr>
        <p:txBody>
          <a:bodyPr wrap="square">
            <a:spAutoFit/>
          </a:bodyPr>
          <a:lstStyle/>
          <a:p>
            <a:pPr marL="457200" indent="-457200">
              <a:buFont typeface="Arial" panose="020B0604020202020204" pitchFamily="34" charset="0"/>
              <a:buChar char="•"/>
            </a:pPr>
            <a:r>
              <a:rPr lang="el-GR" sz="2800" dirty="0"/>
              <a:t>Λειτουργούν ασυνείδητα</a:t>
            </a:r>
          </a:p>
          <a:p>
            <a:pPr marL="457200" indent="-457200">
              <a:buFont typeface="Arial" panose="020B0604020202020204" pitchFamily="34" charset="0"/>
              <a:buChar char="•"/>
            </a:pPr>
            <a:r>
              <a:rPr lang="el-GR" sz="2800" dirty="0" smtClean="0"/>
              <a:t>Δημιουργούν </a:t>
            </a:r>
            <a:r>
              <a:rPr lang="el-GR" sz="2800" dirty="0"/>
              <a:t>κάποιο βαθμό παρερμηνείας ή         παραμόρφωσης της πραγματικότητας.</a:t>
            </a:r>
          </a:p>
          <a:p>
            <a:pPr marL="457200" indent="-457200">
              <a:buFont typeface="Arial" panose="020B0604020202020204" pitchFamily="34" charset="0"/>
              <a:buChar char="•"/>
            </a:pPr>
            <a:r>
              <a:rPr lang="el-GR" sz="2800" dirty="0" smtClean="0"/>
              <a:t>Ελαττώνουν </a:t>
            </a:r>
            <a:r>
              <a:rPr lang="el-GR" sz="2800" dirty="0"/>
              <a:t>τη συναισθηματική συμμετοχή στην απειλητική κατάσταση με κόστος την παρεμπόδιση της λύσης του προβλήματος.</a:t>
            </a:r>
          </a:p>
          <a:p>
            <a:pPr marL="457200" indent="-457200">
              <a:buFont typeface="Arial" panose="020B0604020202020204" pitchFamily="34" charset="0"/>
              <a:buChar char="•"/>
            </a:pPr>
            <a:r>
              <a:rPr lang="el-GR" sz="2800" dirty="0" smtClean="0"/>
              <a:t>Η </a:t>
            </a:r>
            <a:r>
              <a:rPr lang="el-GR" sz="2800" dirty="0"/>
              <a:t>υπερβολική χρήση τους ελαττώνει την προσωπική ψυχολογική ανάπτυξη και προκαλεί διαστροφή της πραγματικότητας.</a:t>
            </a:r>
          </a:p>
          <a:p>
            <a:pPr marL="457200" indent="-457200">
              <a:buFont typeface="Arial" panose="020B0604020202020204" pitchFamily="34" charset="0"/>
              <a:buChar char="•"/>
            </a:pPr>
            <a:r>
              <a:rPr lang="el-GR" sz="2800" dirty="0" smtClean="0"/>
              <a:t>Χρησιμοποιούνται </a:t>
            </a:r>
            <a:r>
              <a:rPr lang="el-GR" sz="2800" dirty="0"/>
              <a:t>από όλους ανεξαιρέτως τους ανθρώπους σε άλλοτε άλλο βαθμό.</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84606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7681" y="20016"/>
            <a:ext cx="8555870" cy="940966"/>
          </a:xfrm>
        </p:spPr>
        <p:txBody>
          <a:bodyPr>
            <a:noAutofit/>
          </a:bodyPr>
          <a:lstStyle/>
          <a:p>
            <a:r>
              <a:rPr lang="el-GR" sz="3600" dirty="0"/>
              <a:t/>
            </a:r>
            <a:br>
              <a:rPr lang="el-GR" sz="3600" dirty="0"/>
            </a:br>
            <a:r>
              <a:rPr lang="el-GR" sz="3600" dirty="0" smtClean="0"/>
              <a:t>Συνηθέστεροι </a:t>
            </a:r>
            <a:r>
              <a:rPr lang="el-GR" sz="3600" dirty="0"/>
              <a:t>Μηχανισμοί Άμυνας </a:t>
            </a:r>
            <a:br>
              <a:rPr lang="el-GR" sz="3600" dirty="0"/>
            </a:br>
            <a:endParaRPr lang="en-US" sz="2000" b="0" dirty="0"/>
          </a:p>
        </p:txBody>
      </p:sp>
      <p:sp>
        <p:nvSpPr>
          <p:cNvPr id="2" name="Ορθογώνιο 1"/>
          <p:cNvSpPr/>
          <p:nvPr/>
        </p:nvSpPr>
        <p:spPr>
          <a:xfrm>
            <a:off x="1187624" y="1089164"/>
            <a:ext cx="6995984" cy="5632311"/>
          </a:xfrm>
          <a:prstGeom prst="rect">
            <a:avLst/>
          </a:prstGeom>
        </p:spPr>
        <p:txBody>
          <a:bodyPr wrap="square">
            <a:spAutoFit/>
          </a:bodyPr>
          <a:lstStyle/>
          <a:p>
            <a:pPr marL="457200" indent="-457200">
              <a:buFont typeface="Arial" panose="020B0604020202020204" pitchFamily="34" charset="0"/>
              <a:buChar char="•"/>
            </a:pPr>
            <a:r>
              <a:rPr lang="el-GR" sz="2400" dirty="0"/>
              <a:t>Αναπλήρωση (</a:t>
            </a:r>
            <a:r>
              <a:rPr lang="en-US" sz="2400" dirty="0"/>
              <a:t>compensation) </a:t>
            </a:r>
          </a:p>
          <a:p>
            <a:pPr marL="457200" indent="-457200">
              <a:buFont typeface="Arial" panose="020B0604020202020204" pitchFamily="34" charset="0"/>
              <a:buChar char="•"/>
            </a:pPr>
            <a:r>
              <a:rPr lang="el-GR" sz="2400" dirty="0"/>
              <a:t>Άρνηση ( </a:t>
            </a:r>
            <a:r>
              <a:rPr lang="en-US" sz="2400" dirty="0"/>
              <a:t>denial ) </a:t>
            </a:r>
          </a:p>
          <a:p>
            <a:pPr marL="457200" indent="-457200">
              <a:buFont typeface="Arial" panose="020B0604020202020204" pitchFamily="34" charset="0"/>
              <a:buChar char="•"/>
            </a:pPr>
            <a:r>
              <a:rPr lang="el-GR" sz="2400" dirty="0"/>
              <a:t>Μετάθεση (</a:t>
            </a:r>
            <a:r>
              <a:rPr lang="en-US" sz="2400" dirty="0"/>
              <a:t>displacement) </a:t>
            </a:r>
          </a:p>
          <a:p>
            <a:pPr marL="457200" indent="-457200">
              <a:buFont typeface="Arial" panose="020B0604020202020204" pitchFamily="34" charset="0"/>
              <a:buChar char="•"/>
            </a:pPr>
            <a:r>
              <a:rPr lang="el-GR" sz="2400" dirty="0"/>
              <a:t>Ταυτοποίηση ( </a:t>
            </a:r>
            <a:r>
              <a:rPr lang="en-US" sz="2400" dirty="0"/>
              <a:t>identification)</a:t>
            </a:r>
          </a:p>
          <a:p>
            <a:pPr marL="457200" indent="-457200">
              <a:buFont typeface="Arial" panose="020B0604020202020204" pitchFamily="34" charset="0"/>
              <a:buChar char="•"/>
            </a:pPr>
            <a:r>
              <a:rPr lang="el-GR" sz="2400" dirty="0" err="1"/>
              <a:t>Ενδοβολή</a:t>
            </a:r>
            <a:r>
              <a:rPr lang="el-GR" sz="2400" dirty="0"/>
              <a:t> ( </a:t>
            </a:r>
            <a:r>
              <a:rPr lang="en-US" sz="2400" dirty="0"/>
              <a:t>introjection ) </a:t>
            </a:r>
          </a:p>
          <a:p>
            <a:pPr marL="457200" indent="-457200">
              <a:buFont typeface="Arial" panose="020B0604020202020204" pitchFamily="34" charset="0"/>
              <a:buChar char="•"/>
            </a:pPr>
            <a:r>
              <a:rPr lang="el-GR" sz="2400" dirty="0"/>
              <a:t>Προβολή ( </a:t>
            </a:r>
            <a:r>
              <a:rPr lang="en-US" sz="2400" dirty="0"/>
              <a:t>Projection ) </a:t>
            </a:r>
          </a:p>
          <a:p>
            <a:pPr marL="457200" indent="-457200">
              <a:buFont typeface="Arial" panose="020B0604020202020204" pitchFamily="34" charset="0"/>
              <a:buChar char="•"/>
            </a:pPr>
            <a:r>
              <a:rPr lang="el-GR" sz="2400" dirty="0"/>
              <a:t>Μόνωση (</a:t>
            </a:r>
            <a:r>
              <a:rPr lang="en-US" sz="2400" dirty="0"/>
              <a:t>isolation) </a:t>
            </a:r>
          </a:p>
          <a:p>
            <a:pPr marL="457200" indent="-457200">
              <a:buFont typeface="Arial" panose="020B0604020202020204" pitchFamily="34" charset="0"/>
              <a:buChar char="•"/>
            </a:pPr>
            <a:r>
              <a:rPr lang="el-GR" sz="2400" dirty="0"/>
              <a:t>Εκλογίκευση (</a:t>
            </a:r>
            <a:r>
              <a:rPr lang="en-US" sz="2400" dirty="0"/>
              <a:t>rationalization) </a:t>
            </a:r>
          </a:p>
          <a:p>
            <a:pPr marL="457200" indent="-457200">
              <a:buFont typeface="Arial" panose="020B0604020202020204" pitchFamily="34" charset="0"/>
              <a:buChar char="•"/>
            </a:pPr>
            <a:r>
              <a:rPr lang="el-GR" sz="2400" dirty="0"/>
              <a:t>Αντισταθμιστική συμπτωματολογία ( </a:t>
            </a:r>
            <a:r>
              <a:rPr lang="en-US" sz="2400" dirty="0"/>
              <a:t>reaction - formation ) </a:t>
            </a:r>
          </a:p>
          <a:p>
            <a:pPr marL="457200" indent="-457200">
              <a:buFont typeface="Arial" panose="020B0604020202020204" pitchFamily="34" charset="0"/>
              <a:buChar char="•"/>
            </a:pPr>
            <a:r>
              <a:rPr lang="el-GR" sz="2400" dirty="0"/>
              <a:t>Παλινδρόμηση ( </a:t>
            </a:r>
            <a:r>
              <a:rPr lang="en-US" sz="2400" dirty="0"/>
              <a:t>regression) </a:t>
            </a:r>
          </a:p>
          <a:p>
            <a:pPr marL="457200" indent="-457200">
              <a:buFont typeface="Arial" panose="020B0604020202020204" pitchFamily="34" charset="0"/>
              <a:buChar char="•"/>
            </a:pPr>
            <a:r>
              <a:rPr lang="el-GR" sz="2400" dirty="0"/>
              <a:t>Απώθηση (</a:t>
            </a:r>
            <a:r>
              <a:rPr lang="en-US" sz="2400" dirty="0"/>
              <a:t>repression)</a:t>
            </a:r>
          </a:p>
          <a:p>
            <a:pPr marL="457200" indent="-457200">
              <a:buFont typeface="Arial" panose="020B0604020202020204" pitchFamily="34" charset="0"/>
              <a:buChar char="•"/>
            </a:pPr>
            <a:r>
              <a:rPr lang="el-GR" sz="2400" dirty="0"/>
              <a:t>Εξιδανίκευση ( </a:t>
            </a:r>
            <a:r>
              <a:rPr lang="en-US" sz="2400" dirty="0"/>
              <a:t>sublimation ) </a:t>
            </a:r>
          </a:p>
          <a:p>
            <a:pPr marL="457200" indent="-457200">
              <a:buFont typeface="Arial" panose="020B0604020202020204" pitchFamily="34" charset="0"/>
              <a:buChar char="•"/>
            </a:pPr>
            <a:r>
              <a:rPr lang="el-GR" sz="2400" dirty="0"/>
              <a:t>Μετατροπή (</a:t>
            </a:r>
            <a:r>
              <a:rPr lang="en-US" sz="2400" dirty="0"/>
              <a:t>conversion)</a:t>
            </a:r>
          </a:p>
          <a:p>
            <a:pPr marL="457200" indent="-457200">
              <a:buFont typeface="Arial" panose="020B0604020202020204" pitchFamily="34" charset="0"/>
              <a:buChar char="•"/>
            </a:pPr>
            <a:endParaRPr lang="en-US" sz="2400" dirty="0"/>
          </a:p>
        </p:txBody>
      </p:sp>
      <p:pic>
        <p:nvPicPr>
          <p:cNvPr id="3" name="Εικόνα 2" descr="[DECORATIVE]"/>
          <p:cNvPicPr>
            <a:picLocks noChangeAspect="1"/>
          </p:cNvPicPr>
          <p:nvPr/>
        </p:nvPicPr>
        <p:blipFill>
          <a:blip r:embed="rId7"/>
          <a:stretch>
            <a:fillRect/>
          </a:stretch>
        </p:blipFill>
        <p:spPr>
          <a:xfrm>
            <a:off x="7139452" y="914863"/>
            <a:ext cx="1629746" cy="3018194"/>
          </a:xfrm>
          <a:prstGeom prst="rect">
            <a:avLst/>
          </a:prstGeom>
        </p:spPr>
      </p:pic>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591401" y="5629164"/>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770792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7681" y="20016"/>
            <a:ext cx="8555870" cy="940966"/>
          </a:xfrm>
        </p:spPr>
        <p:txBody>
          <a:bodyPr>
            <a:noAutofit/>
          </a:bodyPr>
          <a:lstStyle/>
          <a:p>
            <a:r>
              <a:rPr lang="el-GR" sz="3600" dirty="0" smtClean="0"/>
              <a:t>Αντιμετώπιση</a:t>
            </a:r>
            <a:endParaRPr lang="en-US" sz="2000" b="0" dirty="0"/>
          </a:p>
        </p:txBody>
      </p:sp>
      <p:sp>
        <p:nvSpPr>
          <p:cNvPr id="2" name="Ορθογώνιο 1"/>
          <p:cNvSpPr/>
          <p:nvPr/>
        </p:nvSpPr>
        <p:spPr>
          <a:xfrm>
            <a:off x="1020255" y="1010607"/>
            <a:ext cx="6995984" cy="3046988"/>
          </a:xfrm>
          <a:prstGeom prst="rect">
            <a:avLst/>
          </a:prstGeom>
        </p:spPr>
        <p:txBody>
          <a:bodyPr wrap="square">
            <a:spAutoFit/>
          </a:bodyPr>
          <a:lstStyle/>
          <a:p>
            <a:pPr marL="457200" indent="-457200">
              <a:buFont typeface="Arial" panose="020B0604020202020204" pitchFamily="34" charset="0"/>
              <a:buChar char="•"/>
            </a:pPr>
            <a:r>
              <a:rPr lang="el-GR" sz="2400" dirty="0"/>
              <a:t>H αντιμετώπιση περιγράφεται ως η επιτυχής διαχείριση των προβλημάτων και των </a:t>
            </a:r>
            <a:r>
              <a:rPr lang="el-GR" sz="2400" dirty="0" err="1"/>
              <a:t>στρεσσογόνων</a:t>
            </a:r>
            <a:r>
              <a:rPr lang="el-GR" sz="2400" dirty="0"/>
              <a:t> καταστάσεων. </a:t>
            </a:r>
          </a:p>
          <a:p>
            <a:pPr marL="457200" indent="-457200">
              <a:buFont typeface="Arial" panose="020B0604020202020204" pitchFamily="34" charset="0"/>
              <a:buChar char="•"/>
            </a:pPr>
            <a:r>
              <a:rPr lang="el-GR" sz="2400" dirty="0"/>
              <a:t>Η στρατηγική αντιμετώπισης (μηχανισμός αντιμετώπισης) είναι ένας έμφυτος ή επίκτητος τρόπος απάντησης σε ένα μεταβαλλόμενο περιβάλλον ή σε ένα συγκεκριμένο πρόβλημα ή σε μια κατάσταση. </a:t>
            </a:r>
          </a:p>
        </p:txBody>
      </p:sp>
      <p:pic>
        <p:nvPicPr>
          <p:cNvPr id="7" name="Picture 4" descr="[DECORAT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116" y="410722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341673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7681" y="20016"/>
            <a:ext cx="8555870" cy="940966"/>
          </a:xfrm>
        </p:spPr>
        <p:txBody>
          <a:bodyPr>
            <a:noAutofit/>
          </a:bodyPr>
          <a:lstStyle/>
          <a:p>
            <a:r>
              <a:rPr lang="el-GR" sz="3600" dirty="0" smtClean="0"/>
              <a:t>Στρατηγικές Αντιμετώπισης (α)</a:t>
            </a:r>
            <a:endParaRPr lang="en-US" sz="2000" b="0" dirty="0"/>
          </a:p>
        </p:txBody>
      </p:sp>
      <p:sp>
        <p:nvSpPr>
          <p:cNvPr id="2" name="Ορθογώνιο 1"/>
          <p:cNvSpPr/>
          <p:nvPr/>
        </p:nvSpPr>
        <p:spPr>
          <a:xfrm>
            <a:off x="374726" y="1005402"/>
            <a:ext cx="9144000" cy="2677656"/>
          </a:xfrm>
          <a:prstGeom prst="rect">
            <a:avLst/>
          </a:prstGeom>
        </p:spPr>
        <p:txBody>
          <a:bodyPr wrap="square">
            <a:spAutoFit/>
          </a:bodyPr>
          <a:lstStyle/>
          <a:p>
            <a:r>
              <a:rPr lang="el-GR" sz="2800" dirty="0"/>
              <a:t>Έχουν </a:t>
            </a:r>
            <a:r>
              <a:rPr lang="el-GR" sz="2800" dirty="0" err="1"/>
              <a:t>περιγραφεί</a:t>
            </a:r>
            <a:r>
              <a:rPr lang="el-GR" sz="2800" dirty="0"/>
              <a:t> δύο </a:t>
            </a:r>
            <a:r>
              <a:rPr lang="el-GR" sz="2800" dirty="0" smtClean="0"/>
              <a:t>τύποι στρατηγικών </a:t>
            </a:r>
            <a:r>
              <a:rPr lang="el-GR" sz="2800" dirty="0"/>
              <a:t>αντιμετώπισης: </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Η αντιμετώπιση που έχει επίκεντρο το πρόβλημα </a:t>
            </a:r>
          </a:p>
          <a:p>
            <a:r>
              <a:rPr lang="el-GR" sz="2800" dirty="0" smtClean="0"/>
              <a:t>	( </a:t>
            </a:r>
            <a:r>
              <a:rPr lang="el-GR" sz="2800" dirty="0" err="1"/>
              <a:t>problem-focused</a:t>
            </a:r>
            <a:r>
              <a:rPr lang="el-GR" sz="2800" dirty="0"/>
              <a:t> </a:t>
            </a:r>
            <a:r>
              <a:rPr lang="el-GR" sz="2800" dirty="0" err="1"/>
              <a:t>coping</a:t>
            </a:r>
            <a:r>
              <a:rPr lang="el-GR" sz="2800" dirty="0" smtClean="0"/>
              <a:t>).</a:t>
            </a:r>
            <a:endParaRPr lang="el-GR" sz="2800" dirty="0"/>
          </a:p>
          <a:p>
            <a:pPr marL="457200" indent="-457200">
              <a:buFont typeface="Arial" panose="020B0604020202020204" pitchFamily="34" charset="0"/>
              <a:buChar char="•"/>
            </a:pPr>
            <a:r>
              <a:rPr lang="el-GR" sz="2800" dirty="0"/>
              <a:t>Η αντιμετώπιση που έχει επίκεντρο το συναίσθημα </a:t>
            </a:r>
          </a:p>
          <a:p>
            <a:r>
              <a:rPr lang="el-GR" sz="2800" dirty="0" smtClean="0"/>
              <a:t>	( </a:t>
            </a:r>
            <a:r>
              <a:rPr lang="el-GR" sz="2800" dirty="0" err="1"/>
              <a:t>emotion</a:t>
            </a:r>
            <a:r>
              <a:rPr lang="el-GR" sz="2800" dirty="0"/>
              <a:t> – </a:t>
            </a:r>
            <a:r>
              <a:rPr lang="el-GR" sz="2800" dirty="0" err="1"/>
              <a:t>focused</a:t>
            </a:r>
            <a:r>
              <a:rPr lang="el-GR" sz="2800" dirty="0"/>
              <a:t> </a:t>
            </a:r>
            <a:r>
              <a:rPr lang="el-GR" sz="2800" dirty="0" err="1"/>
              <a:t>coping</a:t>
            </a:r>
            <a:r>
              <a:rPr lang="el-GR" sz="2800" dirty="0" smtClean="0"/>
              <a:t>).</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389867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7681" y="20016"/>
            <a:ext cx="8555870" cy="940966"/>
          </a:xfrm>
        </p:spPr>
        <p:txBody>
          <a:bodyPr>
            <a:noAutofit/>
          </a:bodyPr>
          <a:lstStyle/>
          <a:p>
            <a:r>
              <a:rPr lang="el-GR" sz="3600" dirty="0" smtClean="0"/>
              <a:t>Στρατηγικές Αντιμετώπισης (β)</a:t>
            </a:r>
            <a:endParaRPr lang="en-US" sz="2000" b="0" dirty="0"/>
          </a:p>
        </p:txBody>
      </p:sp>
      <p:sp>
        <p:nvSpPr>
          <p:cNvPr id="2" name="Ορθογώνιο 1"/>
          <p:cNvSpPr/>
          <p:nvPr/>
        </p:nvSpPr>
        <p:spPr>
          <a:xfrm>
            <a:off x="545624" y="1196752"/>
            <a:ext cx="8279983" cy="3539430"/>
          </a:xfrm>
          <a:prstGeom prst="rect">
            <a:avLst/>
          </a:prstGeom>
        </p:spPr>
        <p:txBody>
          <a:bodyPr wrap="square">
            <a:spAutoFit/>
          </a:bodyPr>
          <a:lstStyle/>
          <a:p>
            <a:r>
              <a:rPr lang="el-GR" sz="2800" dirty="0" smtClean="0"/>
              <a:t>Οι στρατηγικές αντιμετώπισης διακρίνονται επίσης </a:t>
            </a:r>
            <a:r>
              <a:rPr lang="el-GR" sz="2800" dirty="0"/>
              <a:t>σε </a:t>
            </a:r>
            <a:r>
              <a:rPr lang="el-GR" sz="2800" dirty="0" smtClean="0"/>
              <a:t>:</a:t>
            </a:r>
          </a:p>
          <a:p>
            <a:endParaRPr lang="el-GR" sz="2800" dirty="0"/>
          </a:p>
          <a:p>
            <a:pPr marL="457200" indent="-457200">
              <a:buFont typeface="Arial" panose="020B0604020202020204" pitchFamily="34" charset="0"/>
              <a:buChar char="•"/>
            </a:pPr>
            <a:r>
              <a:rPr lang="el-GR" sz="2800" dirty="0" smtClean="0"/>
              <a:t>μακροπρόθεσμες </a:t>
            </a:r>
            <a:r>
              <a:rPr lang="el-GR" sz="2800" dirty="0"/>
              <a:t>και </a:t>
            </a:r>
            <a:r>
              <a:rPr lang="el-GR" sz="2800" dirty="0" smtClean="0"/>
              <a:t>βραχυπρόθεσμες.</a:t>
            </a:r>
            <a:endParaRPr lang="el-GR" sz="2800" dirty="0"/>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προσαρμοστικές ή </a:t>
            </a:r>
            <a:r>
              <a:rPr lang="el-GR" sz="2800" dirty="0" err="1" smtClean="0"/>
              <a:t>δυσπροσαρμοστικές</a:t>
            </a:r>
            <a:r>
              <a:rPr lang="el-GR" sz="2800" dirty="0" smtClean="0"/>
              <a:t>.</a:t>
            </a:r>
            <a:endParaRPr lang="el-GR" sz="2800" dirty="0"/>
          </a:p>
          <a:p>
            <a:endParaRPr lang="el-GR" sz="2800" dirty="0"/>
          </a:p>
          <a:p>
            <a:endParaRPr lang="el-GR" sz="2800" dirty="0"/>
          </a:p>
          <a:p>
            <a:r>
              <a:rPr lang="el-GR" sz="2800" dirty="0" smtClean="0"/>
              <a:t> </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2400064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0016"/>
            <a:ext cx="8784039" cy="940966"/>
          </a:xfrm>
        </p:spPr>
        <p:txBody>
          <a:bodyPr>
            <a:noAutofit/>
          </a:bodyPr>
          <a:lstStyle/>
          <a:p>
            <a:r>
              <a:rPr lang="el-GR" sz="3600" dirty="0" smtClean="0"/>
              <a:t>Παρεμβάσεις σε άτομα που βιώνουν STRESS </a:t>
            </a:r>
            <a:endParaRPr lang="en-US" sz="2000" b="0" dirty="0"/>
          </a:p>
        </p:txBody>
      </p:sp>
      <p:sp>
        <p:nvSpPr>
          <p:cNvPr id="2" name="Ορθογώνιο 1"/>
          <p:cNvSpPr/>
          <p:nvPr/>
        </p:nvSpPr>
        <p:spPr>
          <a:xfrm>
            <a:off x="431539" y="1742732"/>
            <a:ext cx="8279983" cy="3416320"/>
          </a:xfrm>
          <a:prstGeom prst="rect">
            <a:avLst/>
          </a:prstGeom>
        </p:spPr>
        <p:txBody>
          <a:bodyPr wrap="square">
            <a:spAutoFit/>
          </a:bodyPr>
          <a:lstStyle/>
          <a:p>
            <a:pPr marL="457200" indent="-457200">
              <a:buFont typeface="Arial" panose="020B0604020202020204" pitchFamily="34" charset="0"/>
              <a:buChar char="•"/>
            </a:pPr>
            <a:r>
              <a:rPr lang="el-GR" sz="3600" dirty="0"/>
              <a:t>η σωματική </a:t>
            </a:r>
            <a:r>
              <a:rPr lang="el-GR" sz="3600" dirty="0" smtClean="0"/>
              <a:t>άσκηση. </a:t>
            </a:r>
            <a:endParaRPr lang="el-GR" sz="3600" dirty="0"/>
          </a:p>
          <a:p>
            <a:pPr marL="457200" indent="-457200">
              <a:buFont typeface="Arial" panose="020B0604020202020204" pitchFamily="34" charset="0"/>
              <a:buChar char="•"/>
            </a:pPr>
            <a:r>
              <a:rPr lang="el-GR" sz="3600" dirty="0"/>
              <a:t>η σωστή </a:t>
            </a:r>
            <a:r>
              <a:rPr lang="el-GR" sz="3600" dirty="0" smtClean="0"/>
              <a:t>διατροφή. </a:t>
            </a:r>
            <a:endParaRPr lang="el-GR" sz="3600" dirty="0"/>
          </a:p>
          <a:p>
            <a:pPr marL="457200" indent="-457200">
              <a:buFont typeface="Arial" panose="020B0604020202020204" pitchFamily="34" charset="0"/>
              <a:buChar char="•"/>
            </a:pPr>
            <a:r>
              <a:rPr lang="el-GR" sz="3600" dirty="0"/>
              <a:t>η ξεκούραση και ο </a:t>
            </a:r>
            <a:r>
              <a:rPr lang="el-GR" sz="3600" dirty="0" smtClean="0"/>
              <a:t>ύπνος. </a:t>
            </a:r>
            <a:endParaRPr lang="el-GR" sz="3600" dirty="0"/>
          </a:p>
          <a:p>
            <a:pPr marL="457200" indent="-457200">
              <a:buFont typeface="Arial" panose="020B0604020202020204" pitchFamily="34" charset="0"/>
              <a:buChar char="•"/>
            </a:pPr>
            <a:r>
              <a:rPr lang="el-GR" sz="3600" dirty="0" smtClean="0"/>
              <a:t>η </a:t>
            </a:r>
            <a:r>
              <a:rPr lang="el-GR" sz="3600" dirty="0"/>
              <a:t>σωστή διαχείριση του </a:t>
            </a:r>
            <a:r>
              <a:rPr lang="el-GR" sz="3600" dirty="0" smtClean="0"/>
              <a:t>χρόνου. </a:t>
            </a:r>
            <a:endParaRPr lang="el-GR" sz="3600" dirty="0"/>
          </a:p>
          <a:p>
            <a:pPr marL="457200" indent="-457200">
              <a:buFont typeface="Arial" panose="020B0604020202020204" pitchFamily="34" charset="0"/>
              <a:buChar char="•"/>
            </a:pPr>
            <a:r>
              <a:rPr lang="el-GR" sz="3600" dirty="0"/>
              <a:t>η χρήση τεχνικών μεθόδων </a:t>
            </a:r>
            <a:r>
              <a:rPr lang="el-GR" sz="3600" dirty="0" smtClean="0"/>
              <a:t>χαλάρωσης.</a:t>
            </a:r>
            <a:endParaRPr lang="el-GR" sz="3600" dirty="0"/>
          </a:p>
          <a:p>
            <a:pPr marL="457200" indent="-457200">
              <a:buFont typeface="Arial" panose="020B0604020202020204" pitchFamily="34" charset="0"/>
              <a:buChar char="•"/>
            </a:pPr>
            <a:endParaRPr lang="el-GR" sz="36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4014593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0016"/>
            <a:ext cx="8784039" cy="940966"/>
          </a:xfrm>
        </p:spPr>
        <p:txBody>
          <a:bodyPr>
            <a:noAutofit/>
          </a:bodyPr>
          <a:lstStyle/>
          <a:p>
            <a:r>
              <a:rPr lang="el-GR" dirty="0" smtClean="0"/>
              <a:t>Σωματική Άσκηση</a:t>
            </a:r>
            <a:endParaRPr lang="en-US" sz="2800" b="0" dirty="0"/>
          </a:p>
        </p:txBody>
      </p:sp>
      <p:sp>
        <p:nvSpPr>
          <p:cNvPr id="2" name="Ορθογώνιο 1"/>
          <p:cNvSpPr/>
          <p:nvPr/>
        </p:nvSpPr>
        <p:spPr>
          <a:xfrm>
            <a:off x="179512" y="1400258"/>
            <a:ext cx="8784039" cy="3046988"/>
          </a:xfrm>
          <a:prstGeom prst="rect">
            <a:avLst/>
          </a:prstGeom>
        </p:spPr>
        <p:txBody>
          <a:bodyPr wrap="square">
            <a:spAutoFit/>
          </a:bodyPr>
          <a:lstStyle/>
          <a:p>
            <a:pPr marL="457200" indent="-457200">
              <a:buFont typeface="Arial" panose="020B0604020202020204" pitchFamily="34" charset="0"/>
              <a:buChar char="•"/>
            </a:pPr>
            <a:r>
              <a:rPr lang="el-GR" sz="3200" dirty="0"/>
              <a:t>Προάγει τη βιολογική και συναισθηματική υγεία. </a:t>
            </a:r>
          </a:p>
          <a:p>
            <a:pPr marL="457200" indent="-457200">
              <a:buFont typeface="Arial" panose="020B0604020202020204" pitchFamily="34" charset="0"/>
              <a:buChar char="•"/>
            </a:pPr>
            <a:r>
              <a:rPr lang="el-GR" sz="3200" dirty="0"/>
              <a:t>Τα βιολογικά οφέλη είναι βελτίωση του μυϊκού τόνου, βελτίωση   της </a:t>
            </a:r>
            <a:r>
              <a:rPr lang="el-GR" sz="3200" dirty="0" err="1"/>
              <a:t>καρδιοαναπνευστικής</a:t>
            </a:r>
            <a:r>
              <a:rPr lang="el-GR" sz="3200" dirty="0"/>
              <a:t> λειτουργίας  και έλεγχος του σωματικού βάρους. </a:t>
            </a:r>
          </a:p>
          <a:p>
            <a:pPr marL="457200" indent="-457200">
              <a:buFont typeface="Arial" panose="020B0604020202020204" pitchFamily="34" charset="0"/>
              <a:buChar char="•"/>
            </a:pPr>
            <a:r>
              <a:rPr lang="el-GR" sz="3200" dirty="0"/>
              <a:t>Τα ψυχολογικά οφέλη είναι ανακούφιση από την ένταση και </a:t>
            </a:r>
            <a:r>
              <a:rPr lang="el-GR" sz="3200" dirty="0" smtClean="0"/>
              <a:t>χαλάρωση. </a:t>
            </a: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275347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0016"/>
            <a:ext cx="8784039" cy="940966"/>
          </a:xfrm>
        </p:spPr>
        <p:txBody>
          <a:bodyPr>
            <a:noAutofit/>
          </a:bodyPr>
          <a:lstStyle/>
          <a:p>
            <a:r>
              <a:rPr lang="el-GR" dirty="0" smtClean="0"/>
              <a:t>Διατροφή</a:t>
            </a:r>
            <a:endParaRPr lang="en-US" sz="2800" b="0" dirty="0"/>
          </a:p>
        </p:txBody>
      </p:sp>
      <p:sp>
        <p:nvSpPr>
          <p:cNvPr id="2" name="Ορθογώνιο 1"/>
          <p:cNvSpPr/>
          <p:nvPr/>
        </p:nvSpPr>
        <p:spPr>
          <a:xfrm>
            <a:off x="179512" y="1400258"/>
            <a:ext cx="8784039" cy="2554545"/>
          </a:xfrm>
          <a:prstGeom prst="rect">
            <a:avLst/>
          </a:prstGeom>
        </p:spPr>
        <p:txBody>
          <a:bodyPr wrap="square">
            <a:spAutoFit/>
          </a:bodyPr>
          <a:lstStyle/>
          <a:p>
            <a:pPr marL="457200" indent="-457200">
              <a:buFont typeface="Arial" panose="020B0604020202020204" pitchFamily="34" charset="0"/>
              <a:buChar char="•"/>
            </a:pPr>
            <a:r>
              <a:rPr lang="el-GR" sz="3200" dirty="0"/>
              <a:t>Αυξάνει το βαθμό αντίστασης του οργανισμού στο </a:t>
            </a:r>
            <a:r>
              <a:rPr lang="el-GR" sz="3200" dirty="0" err="1"/>
              <a:t>stress</a:t>
            </a:r>
            <a:r>
              <a:rPr lang="el-GR" sz="3200" dirty="0"/>
              <a:t>. </a:t>
            </a:r>
          </a:p>
          <a:p>
            <a:pPr marL="457200" indent="-457200">
              <a:buFont typeface="Arial" panose="020B0604020202020204" pitchFamily="34" charset="0"/>
              <a:buChar char="•"/>
            </a:pPr>
            <a:r>
              <a:rPr lang="el-GR" sz="3200" dirty="0"/>
              <a:t>Πρέπει να αποφεύγονται ουσίες όπως καφεΐνη, αλάτι, ζάχαρη και λίπος και να προσλαμβάνονται αρκετές βιταμίνες και μεταλλικά στοιχεία. </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898178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0016"/>
            <a:ext cx="8784039" cy="940966"/>
          </a:xfrm>
        </p:spPr>
        <p:txBody>
          <a:bodyPr>
            <a:noAutofit/>
          </a:bodyPr>
          <a:lstStyle/>
          <a:p>
            <a:r>
              <a:rPr lang="el-GR" dirty="0"/>
              <a:t>Ξεκούραση και Ύπνος </a:t>
            </a:r>
            <a:endParaRPr lang="en-US" sz="2800" b="0" dirty="0"/>
          </a:p>
        </p:txBody>
      </p:sp>
      <p:sp>
        <p:nvSpPr>
          <p:cNvPr id="2" name="Ορθογώνιο 1"/>
          <p:cNvSpPr/>
          <p:nvPr/>
        </p:nvSpPr>
        <p:spPr>
          <a:xfrm>
            <a:off x="359961" y="1700808"/>
            <a:ext cx="8784039" cy="1077218"/>
          </a:xfrm>
          <a:prstGeom prst="rect">
            <a:avLst/>
          </a:prstGeom>
        </p:spPr>
        <p:txBody>
          <a:bodyPr wrap="square">
            <a:spAutoFit/>
          </a:bodyPr>
          <a:lstStyle/>
          <a:p>
            <a:pPr marL="457200" indent="-457200">
              <a:buFont typeface="Arial" panose="020B0604020202020204" pitchFamily="34" charset="0"/>
              <a:buChar char="•"/>
            </a:pPr>
            <a:r>
              <a:rPr lang="el-GR" sz="3200" dirty="0"/>
              <a:t>Όταν ο οργανισμός ξεκουράζεται ανακτά τα επιθυμητά ενεργειακά </a:t>
            </a:r>
            <a:r>
              <a:rPr lang="el-GR" sz="3200" dirty="0" smtClean="0"/>
              <a:t>επίπεδα.</a:t>
            </a: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411098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0016"/>
            <a:ext cx="8784039" cy="940966"/>
          </a:xfrm>
        </p:spPr>
        <p:txBody>
          <a:bodyPr>
            <a:noAutofit/>
          </a:bodyPr>
          <a:lstStyle/>
          <a:p>
            <a:r>
              <a:rPr lang="el-GR" dirty="0"/>
              <a:t>Διαχείριση του Χρόνου</a:t>
            </a:r>
            <a:endParaRPr lang="en-US" sz="2800" b="0" dirty="0"/>
          </a:p>
        </p:txBody>
      </p:sp>
      <p:sp>
        <p:nvSpPr>
          <p:cNvPr id="2" name="Ορθογώνιο 1"/>
          <p:cNvSpPr/>
          <p:nvPr/>
        </p:nvSpPr>
        <p:spPr>
          <a:xfrm>
            <a:off x="126227" y="937445"/>
            <a:ext cx="8784039" cy="6001643"/>
          </a:xfrm>
          <a:prstGeom prst="rect">
            <a:avLst/>
          </a:prstGeom>
        </p:spPr>
        <p:txBody>
          <a:bodyPr wrap="square">
            <a:spAutoFit/>
          </a:bodyPr>
          <a:lstStyle/>
          <a:p>
            <a:pPr marL="457200" indent="-457200">
              <a:buFont typeface="Arial" panose="020B0604020202020204" pitchFamily="34" charset="0"/>
              <a:buChar char="•"/>
            </a:pPr>
            <a:r>
              <a:rPr lang="el-GR" sz="3200" dirty="0"/>
              <a:t>Τα άτομα που διαχειρίζονται σωστά το χρόνο τους βιώνουν λιγότερο </a:t>
            </a:r>
            <a:r>
              <a:rPr lang="el-GR" sz="3200" dirty="0" err="1"/>
              <a:t>stress</a:t>
            </a:r>
            <a:r>
              <a:rPr lang="el-GR" sz="3200" dirty="0"/>
              <a:t> επειδή έχουν την αίσθηση ότι όλα είναι υπό </a:t>
            </a:r>
            <a:r>
              <a:rPr lang="el-GR" sz="3200" dirty="0" smtClean="0"/>
              <a:t>έλεγχο. </a:t>
            </a:r>
            <a:endParaRPr lang="el-GR" sz="3200" dirty="0"/>
          </a:p>
          <a:p>
            <a:pPr marL="457200" indent="-457200">
              <a:buFont typeface="Arial" panose="020B0604020202020204" pitchFamily="34" charset="0"/>
              <a:buChar char="•"/>
            </a:pPr>
            <a:r>
              <a:rPr lang="el-GR" sz="3200" dirty="0"/>
              <a:t>Ο έλεγχος των απαιτήσεων που έχουν οι άλλοι είναι σημαντικό στοιχείο στη σωστή διαχείριση του </a:t>
            </a:r>
            <a:r>
              <a:rPr lang="el-GR" sz="3200" dirty="0" smtClean="0"/>
              <a:t>χρόνου. </a:t>
            </a:r>
            <a:endParaRPr lang="el-GR" sz="3200" dirty="0"/>
          </a:p>
          <a:p>
            <a:pPr marL="457200" indent="-457200">
              <a:buFont typeface="Arial" panose="020B0604020202020204" pitchFamily="34" charset="0"/>
              <a:buChar char="•"/>
            </a:pPr>
            <a:r>
              <a:rPr lang="el-GR" sz="3200" dirty="0"/>
              <a:t>Τα άτομα που είναι πολύ πιεσμένα πρέπει αν επανεξετάζουν  ¨τι πρέπει να κάνω;¨ -  ¨τι οφείλω να κάνω; ¨ - ¨τι είναι αναγκαίο να γίνει;¨ και να διαχειρίζονται τις καταστάσεις αναπτύσσοντας μόνο  ρεαλιστικές προσδοκίες.</a:t>
            </a:r>
          </a:p>
          <a:p>
            <a:pPr marL="457200" indent="-457200">
              <a:buFont typeface="Arial" panose="020B0604020202020204" pitchFamily="34" charset="0"/>
              <a:buChar char="•"/>
            </a:pP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556386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158359"/>
            <a:ext cx="9414324" cy="940966"/>
          </a:xfrm>
        </p:spPr>
        <p:txBody>
          <a:bodyPr>
            <a:noAutofit/>
          </a:bodyPr>
          <a:lstStyle/>
          <a:p>
            <a:r>
              <a:rPr lang="el-GR" dirty="0"/>
              <a:t>Χρήση Τεχνικών </a:t>
            </a:r>
            <a:r>
              <a:rPr lang="el-GR" dirty="0" smtClean="0"/>
              <a:t>                               Μεθόδων </a:t>
            </a:r>
            <a:r>
              <a:rPr lang="el-GR" dirty="0"/>
              <a:t>Χαλάρωσης </a:t>
            </a:r>
            <a:endParaRPr lang="en-US" sz="2800" b="0" dirty="0"/>
          </a:p>
        </p:txBody>
      </p:sp>
      <p:sp>
        <p:nvSpPr>
          <p:cNvPr id="2" name="Ορθογώνιο 1"/>
          <p:cNvSpPr/>
          <p:nvPr/>
        </p:nvSpPr>
        <p:spPr>
          <a:xfrm>
            <a:off x="2612753" y="1119802"/>
            <a:ext cx="5021837" cy="5016758"/>
          </a:xfrm>
          <a:prstGeom prst="rect">
            <a:avLst/>
          </a:prstGeom>
        </p:spPr>
        <p:txBody>
          <a:bodyPr wrap="square">
            <a:spAutoFit/>
          </a:bodyPr>
          <a:lstStyle/>
          <a:p>
            <a:pPr marL="457200" indent="-457200">
              <a:buFont typeface="Arial" panose="020B0604020202020204" pitchFamily="34" charset="0"/>
              <a:buChar char="•"/>
            </a:pPr>
            <a:r>
              <a:rPr lang="el-GR" sz="3200" dirty="0" smtClean="0"/>
              <a:t>Ασκήσεις αναπνοής.</a:t>
            </a:r>
            <a:endParaRPr lang="el-GR" sz="3200" dirty="0"/>
          </a:p>
          <a:p>
            <a:pPr marL="457200" indent="-457200">
              <a:buFont typeface="Arial" panose="020B0604020202020204" pitchFamily="34" charset="0"/>
              <a:buChar char="•"/>
            </a:pPr>
            <a:r>
              <a:rPr lang="el-GR" sz="3200" dirty="0" smtClean="0"/>
              <a:t>Μασάζ.</a:t>
            </a:r>
            <a:endParaRPr lang="el-GR" sz="3200" dirty="0"/>
          </a:p>
          <a:p>
            <a:pPr marL="457200" indent="-457200">
              <a:buFont typeface="Arial" panose="020B0604020202020204" pitchFamily="34" charset="0"/>
              <a:buChar char="•"/>
            </a:pPr>
            <a:r>
              <a:rPr lang="el-GR" sz="3200" dirty="0" smtClean="0"/>
              <a:t>Προοδευτική χαλάρωση.</a:t>
            </a:r>
            <a:endParaRPr lang="el-GR" sz="3200" dirty="0"/>
          </a:p>
          <a:p>
            <a:pPr marL="457200" indent="-457200">
              <a:buFont typeface="Arial" panose="020B0604020202020204" pitchFamily="34" charset="0"/>
              <a:buChar char="•"/>
            </a:pPr>
            <a:r>
              <a:rPr lang="el-GR" sz="3200" dirty="0" smtClean="0"/>
              <a:t>Φαντασίωση.</a:t>
            </a:r>
            <a:endParaRPr lang="el-GR" sz="3200" dirty="0"/>
          </a:p>
          <a:p>
            <a:pPr marL="457200" indent="-457200">
              <a:buFont typeface="Arial" panose="020B0604020202020204" pitchFamily="34" charset="0"/>
              <a:buChar char="•"/>
            </a:pPr>
            <a:r>
              <a:rPr lang="el-GR" sz="3200" dirty="0" err="1" smtClean="0"/>
              <a:t>Βιοανατροφοδότηση</a:t>
            </a:r>
            <a:r>
              <a:rPr lang="el-GR" sz="3200" dirty="0" smtClean="0"/>
              <a:t>.</a:t>
            </a:r>
            <a:endParaRPr lang="el-GR" sz="3200" dirty="0"/>
          </a:p>
          <a:p>
            <a:pPr marL="457200" indent="-457200">
              <a:buFont typeface="Arial" panose="020B0604020202020204" pitchFamily="34" charset="0"/>
              <a:buChar char="•"/>
            </a:pPr>
            <a:r>
              <a:rPr lang="el-GR" sz="3200" dirty="0" smtClean="0"/>
              <a:t>Γιόγκα.</a:t>
            </a:r>
            <a:endParaRPr lang="el-GR" sz="3200" dirty="0"/>
          </a:p>
          <a:p>
            <a:pPr marL="457200" indent="-457200">
              <a:buFont typeface="Arial" panose="020B0604020202020204" pitchFamily="34" charset="0"/>
              <a:buChar char="•"/>
            </a:pPr>
            <a:r>
              <a:rPr lang="el-GR" sz="3200" dirty="0" smtClean="0"/>
              <a:t>Θεραπευτικό άγγιγμα.</a:t>
            </a:r>
            <a:endParaRPr lang="el-GR" sz="3200" dirty="0"/>
          </a:p>
          <a:p>
            <a:pPr marL="457200" indent="-457200">
              <a:buFont typeface="Arial" panose="020B0604020202020204" pitchFamily="34" charset="0"/>
              <a:buChar char="•"/>
            </a:pPr>
            <a:r>
              <a:rPr lang="el-GR" sz="3200" dirty="0" smtClean="0"/>
              <a:t>Μουσικοθεραπεία.</a:t>
            </a:r>
            <a:endParaRPr lang="el-GR" sz="3200" dirty="0"/>
          </a:p>
          <a:p>
            <a:pPr marL="457200" indent="-457200">
              <a:buFont typeface="Arial" panose="020B0604020202020204" pitchFamily="34" charset="0"/>
              <a:buChar char="•"/>
            </a:pPr>
            <a:r>
              <a:rPr lang="el-GR" sz="3200" dirty="0" smtClean="0"/>
              <a:t>Χιούμορ </a:t>
            </a:r>
            <a:r>
              <a:rPr lang="el-GR" sz="3200" dirty="0"/>
              <a:t>και </a:t>
            </a:r>
            <a:r>
              <a:rPr lang="el-GR" sz="3200" dirty="0" smtClean="0"/>
              <a:t>γέλιο.</a:t>
            </a:r>
            <a:endParaRPr lang="el-GR" sz="3200" dirty="0"/>
          </a:p>
          <a:p>
            <a:pPr marL="457200" indent="-457200">
              <a:buFont typeface="Arial" panose="020B0604020202020204" pitchFamily="34" charset="0"/>
              <a:buChar char="•"/>
            </a:pPr>
            <a:r>
              <a:rPr lang="el-GR" sz="3200" dirty="0" smtClean="0"/>
              <a:t>Περισυλλογή.</a:t>
            </a:r>
            <a:endParaRPr lang="el-GR" sz="32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4043546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26231"/>
            <a:ext cx="5220072" cy="4525963"/>
          </a:xfrm>
        </p:spPr>
        <p:txBody>
          <a:bodyPr>
            <a:noAutofit/>
          </a:bodyPr>
          <a:lstStyle/>
          <a:p>
            <a:pPr lvl="1">
              <a:buFont typeface="Wingdings" pitchFamily="2" charset="2"/>
              <a:buChar char="§"/>
            </a:pPr>
            <a:r>
              <a:rPr lang="el-GR" sz="2400" dirty="0">
                <a:hlinkClick r:id="rId8" action="ppaction://hlinksldjump"/>
              </a:rPr>
              <a:t>Ορισμός του  </a:t>
            </a:r>
            <a:r>
              <a:rPr lang="en-US" sz="2400" dirty="0">
                <a:hlinkClick r:id="rId8" action="ppaction://hlinksldjump"/>
              </a:rPr>
              <a:t>Stress</a:t>
            </a:r>
            <a:r>
              <a:rPr lang="el-GR" sz="2400" dirty="0" smtClean="0">
                <a:hlinkClick r:id="rId8" action="ppaction://hlinksldjump"/>
              </a:rPr>
              <a:t>.</a:t>
            </a:r>
          </a:p>
          <a:p>
            <a:pPr lvl="1">
              <a:buFont typeface="Wingdings" pitchFamily="2" charset="2"/>
              <a:buChar char="§"/>
            </a:pPr>
            <a:r>
              <a:rPr lang="el-GR" sz="2400" dirty="0">
                <a:hlinkClick r:id="rId9" action="ppaction://hlinksldjump"/>
              </a:rPr>
              <a:t>Πηγές  </a:t>
            </a:r>
            <a:r>
              <a:rPr lang="en-US" sz="2400" dirty="0">
                <a:hlinkClick r:id="rId9" action="ppaction://hlinksldjump"/>
              </a:rPr>
              <a:t>STRESS </a:t>
            </a:r>
            <a:r>
              <a:rPr lang="el-GR" sz="2400" dirty="0" smtClean="0">
                <a:hlinkClick r:id="rId9" action="ppaction://hlinksldjump"/>
              </a:rPr>
              <a:t>.</a:t>
            </a:r>
            <a:endParaRPr lang="el-GR" sz="2400" dirty="0" smtClean="0">
              <a:hlinkClick r:id="rId8" action="ppaction://hlinksldjump"/>
            </a:endParaRPr>
          </a:p>
          <a:p>
            <a:pPr lvl="1">
              <a:buFont typeface="Wingdings" pitchFamily="2" charset="2"/>
              <a:buChar char="§"/>
            </a:pPr>
            <a:r>
              <a:rPr lang="el-GR" sz="2400" dirty="0" smtClean="0">
                <a:hlinkClick r:id="rId10" action="ppaction://hlinksldjump"/>
              </a:rPr>
              <a:t>Παράγοντες </a:t>
            </a:r>
            <a:r>
              <a:rPr lang="en-US" sz="2400" dirty="0">
                <a:hlinkClick r:id="rId10" action="ppaction://hlinksldjump"/>
              </a:rPr>
              <a:t>stress </a:t>
            </a:r>
            <a:r>
              <a:rPr lang="el-GR" sz="2400" dirty="0" smtClean="0">
                <a:hlinkClick r:id="rId10" action="ppaction://hlinksldjump"/>
              </a:rPr>
              <a:t>. </a:t>
            </a:r>
            <a:endParaRPr lang="fi-FI" sz="2400" dirty="0"/>
          </a:p>
          <a:p>
            <a:pPr lvl="1">
              <a:buFont typeface="Wingdings" pitchFamily="2" charset="2"/>
              <a:buChar char="§"/>
            </a:pPr>
            <a:r>
              <a:rPr lang="el-GR" sz="2400" dirty="0">
                <a:hlinkClick r:id="rId11" action="ppaction://hlinksldjump"/>
              </a:rPr>
              <a:t>Αποτελέσματα του </a:t>
            </a:r>
            <a:r>
              <a:rPr lang="en-US" sz="2400" dirty="0">
                <a:hlinkClick r:id="rId11" action="ppaction://hlinksldjump"/>
              </a:rPr>
              <a:t>STRESS </a:t>
            </a:r>
            <a:r>
              <a:rPr lang="el-GR" sz="2400" dirty="0" smtClean="0">
                <a:hlinkClick r:id="rId11" action="ppaction://hlinksldjump"/>
              </a:rPr>
              <a:t>.</a:t>
            </a:r>
            <a:endParaRPr lang="fi-FI" sz="2400" dirty="0"/>
          </a:p>
          <a:p>
            <a:pPr lvl="1">
              <a:buFont typeface="Wingdings" pitchFamily="2" charset="2"/>
              <a:buChar char="§"/>
            </a:pPr>
            <a:r>
              <a:rPr lang="el-GR" sz="2400" dirty="0" smtClean="0">
                <a:hlinkClick r:id="rId12" action="ppaction://hlinksldjump"/>
              </a:rPr>
              <a:t>Θεωρίες για </a:t>
            </a:r>
            <a:r>
              <a:rPr lang="el-GR" sz="2400" dirty="0">
                <a:hlinkClick r:id="rId12" action="ppaction://hlinksldjump"/>
              </a:rPr>
              <a:t>το </a:t>
            </a:r>
            <a:r>
              <a:rPr lang="en-US" sz="2400" dirty="0">
                <a:hlinkClick r:id="rId12" action="ppaction://hlinksldjump"/>
              </a:rPr>
              <a:t>STRESS</a:t>
            </a:r>
            <a:r>
              <a:rPr lang="el-GR" sz="2400" dirty="0" smtClean="0">
                <a:hlinkClick r:id="rId12" action="ppaction://hlinksldjump"/>
              </a:rPr>
              <a:t>.</a:t>
            </a:r>
            <a:endParaRPr lang="el-GR" sz="2400" dirty="0" smtClean="0"/>
          </a:p>
          <a:p>
            <a:pPr lvl="1">
              <a:buFont typeface="Wingdings" pitchFamily="2" charset="2"/>
              <a:buChar char="§"/>
            </a:pPr>
            <a:r>
              <a:rPr lang="el-GR" sz="2400" dirty="0">
                <a:hlinkClick r:id="rId13" action="ppaction://hlinksldjump"/>
              </a:rPr>
              <a:t>Δείκτες του </a:t>
            </a:r>
            <a:r>
              <a:rPr lang="en-US" sz="2400" dirty="0">
                <a:hlinkClick r:id="rId13" action="ppaction://hlinksldjump"/>
              </a:rPr>
              <a:t>STRESS</a:t>
            </a:r>
            <a:r>
              <a:rPr lang="el-GR" sz="2400" dirty="0" smtClean="0">
                <a:hlinkClick r:id="rId13" action="ppaction://hlinksldjump"/>
              </a:rPr>
              <a:t>. </a:t>
            </a:r>
            <a:endParaRPr lang="el-GR" sz="2400" dirty="0" smtClean="0">
              <a:hlinkClick r:id="rId14" action="ppaction://hlinksldjump"/>
            </a:endParaRPr>
          </a:p>
          <a:p>
            <a:pPr lvl="1">
              <a:buFont typeface="Wingdings" pitchFamily="2" charset="2"/>
              <a:buChar char="§"/>
            </a:pPr>
            <a:r>
              <a:rPr lang="el-GR" sz="2400" dirty="0">
                <a:hlinkClick r:id="rId15" action="ppaction://hlinksldjump"/>
              </a:rPr>
              <a:t>Ψυχολογικοί Δείκτες του </a:t>
            </a:r>
            <a:r>
              <a:rPr lang="en-US" sz="2400" dirty="0">
                <a:hlinkClick r:id="rId15" action="ppaction://hlinksldjump"/>
              </a:rPr>
              <a:t>STRESS</a:t>
            </a:r>
            <a:r>
              <a:rPr lang="el-GR" sz="2400" dirty="0" smtClean="0">
                <a:hlinkClick r:id="rId15" action="ppaction://hlinksldjump"/>
              </a:rPr>
              <a:t>.</a:t>
            </a:r>
            <a:endParaRPr lang="el-GR" sz="2400" dirty="0" smtClean="0">
              <a:hlinkClick r:id="rId14" action="ppaction://hlinksldjump"/>
            </a:endParaRPr>
          </a:p>
          <a:p>
            <a:pPr lvl="1">
              <a:buFont typeface="Wingdings" pitchFamily="2" charset="2"/>
              <a:buChar char="§"/>
            </a:pPr>
            <a:r>
              <a:rPr lang="el-GR" sz="2400" dirty="0">
                <a:hlinkClick r:id="rId16" action="ppaction://hlinksldjump"/>
              </a:rPr>
              <a:t>Ασυνείδητοι Μηχανισμοί </a:t>
            </a:r>
            <a:r>
              <a:rPr lang="el-GR" sz="2400" dirty="0" smtClean="0">
                <a:hlinkClick r:id="rId16" action="ppaction://hlinksldjump"/>
              </a:rPr>
              <a:t>Άμυνας.  </a:t>
            </a:r>
            <a:endParaRPr lang="el-GR" sz="2400" dirty="0" smtClean="0">
              <a:hlinkClick r:id="rId14" action="ppaction://hlinksldjump"/>
            </a:endParaRPr>
          </a:p>
          <a:p>
            <a:pPr lvl="1">
              <a:buFont typeface="Wingdings" pitchFamily="2" charset="2"/>
              <a:buChar char="§"/>
            </a:pPr>
            <a:r>
              <a:rPr lang="el-GR" sz="2400" dirty="0">
                <a:hlinkClick r:id="rId17" action="ppaction://hlinksldjump"/>
              </a:rPr>
              <a:t>Αντιμετώπιση. </a:t>
            </a:r>
            <a:endParaRPr lang="fi-FI" sz="2400" dirty="0"/>
          </a:p>
          <a:p>
            <a:pPr lvl="1">
              <a:buSzPct val="45000"/>
              <a:buFont typeface="Wingdings" pitchFamily="2" charset="2"/>
              <a:buChar char="§"/>
            </a:pPr>
            <a:endParaRPr lang="en-US" sz="2400" dirty="0"/>
          </a:p>
          <a:p>
            <a:pPr>
              <a:buFont typeface="Wingdings" pitchFamily="2" charset="2"/>
              <a:buChar char="§"/>
            </a:pPr>
            <a:endParaRPr lang="el-GR" sz="2800"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32656"/>
            <a:ext cx="8229600" cy="940966"/>
          </a:xfrm>
        </p:spPr>
        <p:txBody>
          <a:bodyPr>
            <a:noAutofit/>
          </a:bodyPr>
          <a:lstStyle/>
          <a:p>
            <a:r>
              <a:rPr lang="el-GR" dirty="0"/>
              <a:t>Ορισμός του  </a:t>
            </a:r>
            <a:r>
              <a:rPr lang="en-US" dirty="0"/>
              <a:t>Stress</a:t>
            </a:r>
            <a:endParaRPr lang="en-US" sz="2800" b="0" dirty="0"/>
          </a:p>
        </p:txBody>
      </p:sp>
      <p:sp>
        <p:nvSpPr>
          <p:cNvPr id="2" name="Ορθογώνιο 1"/>
          <p:cNvSpPr/>
          <p:nvPr/>
        </p:nvSpPr>
        <p:spPr>
          <a:xfrm>
            <a:off x="179512" y="1682187"/>
            <a:ext cx="8964488" cy="4031873"/>
          </a:xfrm>
          <a:prstGeom prst="rect">
            <a:avLst/>
          </a:prstGeom>
        </p:spPr>
        <p:txBody>
          <a:bodyPr wrap="square">
            <a:spAutoFit/>
          </a:bodyPr>
          <a:lstStyle/>
          <a:p>
            <a:pPr marL="285750" indent="-285750">
              <a:buFont typeface="Arial" panose="020B0604020202020204" pitchFamily="34" charset="0"/>
              <a:buChar char="•"/>
            </a:pPr>
            <a:r>
              <a:rPr lang="el-GR" sz="3200" dirty="0"/>
              <a:t>Το </a:t>
            </a:r>
            <a:r>
              <a:rPr lang="el-GR" sz="3200" dirty="0" err="1"/>
              <a:t>Stress</a:t>
            </a:r>
            <a:r>
              <a:rPr lang="el-GR" sz="3200" dirty="0"/>
              <a:t> ορίζεται ως μία αντίδραση ή ένα ερέθισμα. </a:t>
            </a:r>
          </a:p>
          <a:p>
            <a:pPr marL="285750" indent="-285750">
              <a:buFont typeface="Arial" panose="020B0604020202020204" pitchFamily="34" charset="0"/>
              <a:buChar char="•"/>
            </a:pPr>
            <a:r>
              <a:rPr lang="el-GR" sz="3200" dirty="0"/>
              <a:t>Ως αντίδραση, ο ορισμός του </a:t>
            </a:r>
            <a:r>
              <a:rPr lang="el-GR" sz="3200" dirty="0" err="1"/>
              <a:t>stress</a:t>
            </a:r>
            <a:r>
              <a:rPr lang="el-GR" sz="3200" dirty="0"/>
              <a:t> είναι ταυτισμένος με συγκεκριμένες αλλαγές που επέρχονται σε ένα βιολογικό σύστημα</a:t>
            </a:r>
          </a:p>
          <a:p>
            <a:pPr marL="285750" indent="-285750">
              <a:buFont typeface="Arial" panose="020B0604020202020204" pitchFamily="34" charset="0"/>
              <a:buChar char="•"/>
            </a:pPr>
            <a:r>
              <a:rPr lang="el-GR" sz="3200" dirty="0"/>
              <a:t>Ως ερέθισμα, ο ορισμός του </a:t>
            </a:r>
            <a:r>
              <a:rPr lang="el-GR" sz="3200" dirty="0" err="1"/>
              <a:t>stress</a:t>
            </a:r>
            <a:r>
              <a:rPr lang="el-GR" sz="3200" dirty="0"/>
              <a:t> δίνεται σε σχέση με γεγονότα του περιβάλλοντος που προκαλούν αυτές τις αλλαγές</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065475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32656"/>
            <a:ext cx="8229600" cy="940966"/>
          </a:xfrm>
        </p:spPr>
        <p:txBody>
          <a:bodyPr>
            <a:noAutofit/>
          </a:bodyPr>
          <a:lstStyle/>
          <a:p>
            <a:r>
              <a:rPr lang="el-GR" dirty="0" smtClean="0"/>
              <a:t>Πηγές  </a:t>
            </a:r>
            <a:r>
              <a:rPr lang="en-US" dirty="0"/>
              <a:t>STRESS </a:t>
            </a:r>
            <a:endParaRPr lang="en-US" sz="2800" b="0" dirty="0"/>
          </a:p>
        </p:txBody>
      </p:sp>
      <p:sp>
        <p:nvSpPr>
          <p:cNvPr id="2" name="Ορθογώνιο 1"/>
          <p:cNvSpPr/>
          <p:nvPr/>
        </p:nvSpPr>
        <p:spPr>
          <a:xfrm>
            <a:off x="36003" y="1539731"/>
            <a:ext cx="8964488" cy="4401205"/>
          </a:xfrm>
          <a:prstGeom prst="rect">
            <a:avLst/>
          </a:prstGeom>
        </p:spPr>
        <p:txBody>
          <a:bodyPr wrap="square">
            <a:spAutoFit/>
          </a:bodyPr>
          <a:lstStyle/>
          <a:p>
            <a:pPr marL="285750" indent="-285750">
              <a:buFont typeface="Arial" panose="020B0604020202020204" pitchFamily="34" charset="0"/>
              <a:buChar char="•"/>
            </a:pPr>
            <a:r>
              <a:rPr lang="el-GR" sz="2800" dirty="0"/>
              <a:t>Υπάρχουν πολλές πηγές πίεσης.  </a:t>
            </a:r>
          </a:p>
          <a:p>
            <a:pPr marL="285750" indent="-285750">
              <a:buFont typeface="Arial" panose="020B0604020202020204" pitchFamily="34" charset="0"/>
              <a:buChar char="•"/>
            </a:pPr>
            <a:r>
              <a:rPr lang="el-GR" sz="2800" dirty="0"/>
              <a:t>Ένα γεγονός μπορεί να αξιολογηθεί από κάποιο άτομο ως </a:t>
            </a:r>
            <a:r>
              <a:rPr lang="el-GR" sz="2800" dirty="0" err="1"/>
              <a:t>στρεσσογόνο</a:t>
            </a:r>
            <a:r>
              <a:rPr lang="el-GR" sz="2800" dirty="0"/>
              <a:t>, ενώ για ένα άλλο άτομο να μην </a:t>
            </a:r>
            <a:r>
              <a:rPr lang="el-GR" sz="2800" dirty="0" smtClean="0"/>
              <a:t>είναι.</a:t>
            </a:r>
            <a:endParaRPr lang="el-GR" sz="2800" dirty="0"/>
          </a:p>
          <a:p>
            <a:pPr marL="285750" indent="-285750">
              <a:buFont typeface="Arial" panose="020B0604020202020204" pitchFamily="34" charset="0"/>
              <a:buChar char="•"/>
            </a:pPr>
            <a:r>
              <a:rPr lang="el-GR" sz="2800" dirty="0"/>
              <a:t> </a:t>
            </a:r>
            <a:r>
              <a:rPr lang="el-GR" sz="2800" dirty="0" err="1"/>
              <a:t>Tο</a:t>
            </a:r>
            <a:r>
              <a:rPr lang="el-GR" sz="2800" dirty="0"/>
              <a:t> ίδιο άτομο αντιμετωπίζει ένα γεγονός τη μια στιγμή ως </a:t>
            </a:r>
            <a:r>
              <a:rPr lang="el-GR" sz="2800" dirty="0" err="1"/>
              <a:t>στρεσσογόνο</a:t>
            </a:r>
            <a:r>
              <a:rPr lang="el-GR" sz="2800" dirty="0"/>
              <a:t>, ενώ κάτω από άλλες συνθήκες το ίδιο γεγονός μπορεί να μην του προκαλεί μεγάλη συναισθηματική φόρτιση. </a:t>
            </a:r>
          </a:p>
          <a:p>
            <a:pPr marL="285750" indent="-285750">
              <a:buFont typeface="Arial" panose="020B0604020202020204" pitchFamily="34" charset="0"/>
              <a:buChar char="•"/>
            </a:pPr>
            <a:r>
              <a:rPr lang="el-GR" sz="2800" dirty="0"/>
              <a:t>Υπάρχουν  καταστάσεις που επηρεάζουν τους περισσότερους  ανθρώπους π.χ. ανεργία, θάνατος , σεισμός, </a:t>
            </a:r>
            <a:r>
              <a:rPr lang="el-GR" sz="2800" dirty="0" smtClean="0"/>
              <a:t>χωρισμός.</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843804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32656"/>
            <a:ext cx="8229600" cy="940966"/>
          </a:xfrm>
        </p:spPr>
        <p:txBody>
          <a:bodyPr>
            <a:noAutofit/>
          </a:bodyPr>
          <a:lstStyle/>
          <a:p>
            <a:r>
              <a:rPr lang="el-GR" dirty="0"/>
              <a:t>Οι παράγοντες </a:t>
            </a:r>
            <a:r>
              <a:rPr lang="el-GR" dirty="0" err="1"/>
              <a:t>stress</a:t>
            </a:r>
            <a:r>
              <a:rPr lang="el-GR" dirty="0"/>
              <a:t> μπορούν να ταξινομηθούν ως : </a:t>
            </a:r>
            <a:endParaRPr lang="en-US" sz="2800" b="0" dirty="0"/>
          </a:p>
        </p:txBody>
      </p:sp>
      <p:sp>
        <p:nvSpPr>
          <p:cNvPr id="2" name="Ορθογώνιο 1"/>
          <p:cNvSpPr/>
          <p:nvPr/>
        </p:nvSpPr>
        <p:spPr>
          <a:xfrm>
            <a:off x="2915816" y="2204864"/>
            <a:ext cx="4391981" cy="2554545"/>
          </a:xfrm>
          <a:prstGeom prst="rect">
            <a:avLst/>
          </a:prstGeom>
        </p:spPr>
        <p:txBody>
          <a:bodyPr wrap="square">
            <a:spAutoFit/>
          </a:bodyPr>
          <a:lstStyle/>
          <a:p>
            <a:pPr marL="285750" indent="-285750">
              <a:buFont typeface="Arial" panose="020B0604020202020204" pitchFamily="34" charset="0"/>
              <a:buChar char="•"/>
            </a:pPr>
            <a:r>
              <a:rPr lang="el-GR" sz="4000" dirty="0"/>
              <a:t> εσωτερικοί</a:t>
            </a:r>
          </a:p>
          <a:p>
            <a:pPr marL="285750" indent="-285750">
              <a:buFont typeface="Arial" panose="020B0604020202020204" pitchFamily="34" charset="0"/>
              <a:buChar char="•"/>
            </a:pPr>
            <a:r>
              <a:rPr lang="el-GR" sz="4000" dirty="0" smtClean="0"/>
              <a:t> </a:t>
            </a:r>
            <a:r>
              <a:rPr lang="el-GR" sz="4000" dirty="0"/>
              <a:t>εξωτερικοί</a:t>
            </a:r>
          </a:p>
          <a:p>
            <a:pPr marL="285750" indent="-285750">
              <a:buFont typeface="Arial" panose="020B0604020202020204" pitchFamily="34" charset="0"/>
              <a:buChar char="•"/>
            </a:pPr>
            <a:r>
              <a:rPr lang="el-GR" sz="4000" dirty="0" smtClean="0"/>
              <a:t> </a:t>
            </a:r>
            <a:r>
              <a:rPr lang="el-GR" sz="4000" dirty="0"/>
              <a:t>αναπτυξιακοί</a:t>
            </a:r>
          </a:p>
          <a:p>
            <a:pPr marL="285750" indent="-285750">
              <a:buFont typeface="Arial" panose="020B0604020202020204" pitchFamily="34" charset="0"/>
              <a:buChar char="•"/>
            </a:pPr>
            <a:r>
              <a:rPr lang="el-GR" sz="4000" dirty="0" smtClean="0"/>
              <a:t> </a:t>
            </a:r>
            <a:r>
              <a:rPr lang="el-GR" sz="4000" dirty="0"/>
              <a:t>περιστασιακοί </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643943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32656"/>
            <a:ext cx="8229600" cy="940966"/>
          </a:xfrm>
        </p:spPr>
        <p:txBody>
          <a:bodyPr>
            <a:noAutofit/>
          </a:bodyPr>
          <a:lstStyle/>
          <a:p>
            <a:r>
              <a:rPr lang="el-GR" dirty="0" smtClean="0"/>
              <a:t>Αποτελέσματα του </a:t>
            </a:r>
            <a:r>
              <a:rPr lang="en-US" dirty="0" smtClean="0"/>
              <a:t>STRESS</a:t>
            </a:r>
            <a:r>
              <a:rPr lang="el-GR" dirty="0" smtClean="0"/>
              <a:t> (α)</a:t>
            </a:r>
            <a:r>
              <a:rPr lang="en-US" dirty="0" smtClean="0"/>
              <a:t> </a:t>
            </a:r>
            <a:endParaRPr lang="en-US" sz="2800" b="0" dirty="0"/>
          </a:p>
        </p:txBody>
      </p:sp>
      <p:sp>
        <p:nvSpPr>
          <p:cNvPr id="2" name="Ορθογώνιο 1"/>
          <p:cNvSpPr/>
          <p:nvPr/>
        </p:nvSpPr>
        <p:spPr>
          <a:xfrm>
            <a:off x="683568" y="2204864"/>
            <a:ext cx="8280920" cy="2246769"/>
          </a:xfrm>
          <a:prstGeom prst="rect">
            <a:avLst/>
          </a:prstGeom>
        </p:spPr>
        <p:txBody>
          <a:bodyPr wrap="square">
            <a:spAutoFit/>
          </a:bodyPr>
          <a:lstStyle/>
          <a:p>
            <a:pPr marL="285750" indent="-285750">
              <a:buFont typeface="Arial" panose="020B0604020202020204" pitchFamily="34" charset="0"/>
              <a:buChar char="•"/>
            </a:pPr>
            <a:r>
              <a:rPr lang="el-GR" sz="2800" dirty="0"/>
              <a:t>Το </a:t>
            </a:r>
            <a:r>
              <a:rPr lang="el-GR" sz="2800" dirty="0" err="1"/>
              <a:t>stress</a:t>
            </a:r>
            <a:r>
              <a:rPr lang="el-GR" sz="2800" dirty="0"/>
              <a:t> μπορεί να έχει  βιολογικές, συναισθηματικές, διανοητικές, κοινωνικές, και πνευματικές επιπτώσεις. </a:t>
            </a:r>
          </a:p>
          <a:p>
            <a:pPr marL="285750" indent="-285750">
              <a:buFont typeface="Arial" panose="020B0604020202020204" pitchFamily="34" charset="0"/>
              <a:buChar char="•"/>
            </a:pPr>
            <a:r>
              <a:rPr lang="el-GR" sz="2800" dirty="0"/>
              <a:t>Συνήθως το </a:t>
            </a:r>
            <a:r>
              <a:rPr lang="el-GR" sz="2800" dirty="0" err="1"/>
              <a:t>stress</a:t>
            </a:r>
            <a:r>
              <a:rPr lang="el-GR" sz="2800" dirty="0"/>
              <a:t> έχει επιπτώσεις στην ολότητα του </a:t>
            </a:r>
            <a:r>
              <a:rPr lang="el-GR" sz="2800" dirty="0" smtClean="0"/>
              <a:t>ατόμου.</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5020892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02:22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2,3,7,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2,2,7,8,2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2,3,8,2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22,2,6,8,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73AC317-B883-4BBC-84EC-3EF7C8A78B5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1314</TotalTime>
  <Words>1620</Words>
  <Application>Microsoft Office PowerPoint</Application>
  <PresentationFormat>Προβολή στην οθόνη (4:3)</PresentationFormat>
  <Paragraphs>291</Paragraphs>
  <Slides>37</Slides>
  <Notes>37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37</vt:i4>
      </vt:variant>
    </vt:vector>
  </HeadingPairs>
  <TitlesOfParts>
    <vt:vector size="41"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Ορισμός του  Stress</vt:lpstr>
      <vt:lpstr>Πηγές  STRESS </vt:lpstr>
      <vt:lpstr>Οι παράγοντες stress μπορούν να ταξινομηθούν ως : </vt:lpstr>
      <vt:lpstr>Αποτελέσματα του STRESS (α) </vt:lpstr>
      <vt:lpstr>Αποτελέσματα του STRESS (β) </vt:lpstr>
      <vt:lpstr>Αποτελέσματα του STRESS (γ) </vt:lpstr>
      <vt:lpstr>Οι επικρατέστερες θεωρίες                   για το STRESS</vt:lpstr>
      <vt:lpstr>Θεωρητικά Μοντέλα που ερμηνεύουν το  STRESS ως Ερέθισμα                             STIMULUS BASED MODELS </vt:lpstr>
      <vt:lpstr>Θεωρητικά Μοντέλα που ερμηνεύουν το  STRESS ως Απάντηση                              RESPONSE BASED MODELS</vt:lpstr>
      <vt:lpstr>Το μοντέλο του Selye</vt:lpstr>
      <vt:lpstr>Θεωρητικά Μοντέλα που ερμηνεύουν το STRESS                  ως Συναλλαγή   TRANSACTION – BASED MODELS </vt:lpstr>
      <vt:lpstr>Γνωσιακή εκτίμηση</vt:lpstr>
      <vt:lpstr>Δείκτες του STRESS</vt:lpstr>
      <vt:lpstr>Βιολογικοί Δείκτες του STRESS</vt:lpstr>
      <vt:lpstr>Ψυχολογικοί Δείκτες του STRESS</vt:lpstr>
      <vt:lpstr>Ανησυχία</vt:lpstr>
      <vt:lpstr>Η  Peplay  περιέγραψε τέσσερα επίπεδα ανησυχίας και την επίδραση καθενός στην αντίληψη, τη μάθηση και τη συμπεριφορά. </vt:lpstr>
      <vt:lpstr>Φόβος </vt:lpstr>
      <vt:lpstr>Ασυνείδητοι Μηχανισμοί Άμυνας του Εγώ </vt:lpstr>
      <vt:lpstr>Ασυνείδητοι Μηχανισμοί Άμυνας του Εγώ  - Χαρακτηριστικά</vt:lpstr>
      <vt:lpstr> Συνηθέστεροι Μηχανισμοί Άμυνας  </vt:lpstr>
      <vt:lpstr>Αντιμετώπιση</vt:lpstr>
      <vt:lpstr>Στρατηγικές Αντιμετώπισης (α)</vt:lpstr>
      <vt:lpstr>Στρατηγικές Αντιμετώπισης (β)</vt:lpstr>
      <vt:lpstr>Παρεμβάσεις σε άτομα που βιώνουν STRESS </vt:lpstr>
      <vt:lpstr>Σωματική Άσκηση</vt:lpstr>
      <vt:lpstr>Διατροφή</vt:lpstr>
      <vt:lpstr>Ξεκούραση και Ύπνος </vt:lpstr>
      <vt:lpstr>Διαχείριση του Χρόνου</vt:lpstr>
      <vt:lpstr>Χρήση Τεχνικών                                Μεθόδων Χαλάρωσης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5</cp:revision>
  <dcterms:created xsi:type="dcterms:W3CDTF">2014-04-07T11:24:35Z</dcterms:created>
  <dcterms:modified xsi:type="dcterms:W3CDTF">2015-04-22T14:02:23Z</dcterms:modified>
</cp:coreProperties>
</file>