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0.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7.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8.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39.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40.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1.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3.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44.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45.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46.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47.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4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49.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50.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51.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52.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6"/>
  </p:notesMasterIdLst>
  <p:sldIdLst>
    <p:sldId id="256" r:id="rId3"/>
    <p:sldId id="257" r:id="rId4"/>
    <p:sldId id="259" r:id="rId5"/>
    <p:sldId id="261" r:id="rId6"/>
    <p:sldId id="262" r:id="rId7"/>
    <p:sldId id="378" r:id="rId8"/>
    <p:sldId id="428"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1" r:id="rId35"/>
    <p:sldId id="502" r:id="rId36"/>
    <p:sldId id="503" r:id="rId37"/>
    <p:sldId id="504" r:id="rId38"/>
    <p:sldId id="505" r:id="rId39"/>
    <p:sldId id="506" r:id="rId40"/>
    <p:sldId id="507" r:id="rId41"/>
    <p:sldId id="508" r:id="rId42"/>
    <p:sldId id="509" r:id="rId43"/>
    <p:sldId id="510" r:id="rId44"/>
    <p:sldId id="511" r:id="rId45"/>
    <p:sldId id="512" r:id="rId46"/>
    <p:sldId id="513" r:id="rId47"/>
    <p:sldId id="514" r:id="rId48"/>
    <p:sldId id="515" r:id="rId49"/>
    <p:sldId id="516" r:id="rId50"/>
    <p:sldId id="517" r:id="rId51"/>
    <p:sldId id="518" r:id="rId52"/>
    <p:sldId id="519" r:id="rId53"/>
    <p:sldId id="344" r:id="rId54"/>
    <p:sldId id="280" r:id="rId55"/>
  </p:sldIdLst>
  <p:sldSz cx="9144000" cy="6858000" type="screen4x3"/>
  <p:notesSz cx="6858000" cy="9144000"/>
  <p:custDataLst>
    <p:tags r:id="rId5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0" d="100"/>
          <a:sy n="60" d="100"/>
        </p:scale>
        <p:origin x="78" y="114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544671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224268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239877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1679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3030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8220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89212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696286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70152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6382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015508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29633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51987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602895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63033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250860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830714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2226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251279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49105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718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639421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46489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991562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230776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83403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4103495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70665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01665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60435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83815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754485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662944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54768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664552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196429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957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119345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513057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29168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679320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737923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16039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59528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6365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10703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10" Type="http://schemas.microsoft.com/office/2007/relationships/hdphoto" Target="../media/hdphoto1.wdp"/><Relationship Id="rId4" Type="http://schemas.openxmlformats.org/officeDocument/2006/relationships/tags" Target="../tags/tag51.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4" Type="http://schemas.openxmlformats.org/officeDocument/2006/relationships/tags" Target="../tags/tag86.xml"/></Relationships>
</file>

<file path=ppt/slides/_rels/slide1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10" Type="http://schemas.microsoft.com/office/2007/relationships/hdphoto" Target="../media/hdphoto1.wdp"/><Relationship Id="rId4" Type="http://schemas.openxmlformats.org/officeDocument/2006/relationships/tags" Target="../tags/tag91.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10" Type="http://schemas.microsoft.com/office/2007/relationships/hdphoto" Target="../media/hdphoto1.wdp"/><Relationship Id="rId4" Type="http://schemas.openxmlformats.org/officeDocument/2006/relationships/tags" Target="../tags/tag126.xml"/><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notesSlide" Target="../notesSlides/notesSlide2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2.xml"/><Relationship Id="rId5" Type="http://schemas.openxmlformats.org/officeDocument/2006/relationships/tags" Target="../tags/tag132.xml"/><Relationship Id="rId4" Type="http://schemas.openxmlformats.org/officeDocument/2006/relationships/tags" Target="../tags/tag131.xml"/></Relationships>
</file>

<file path=ppt/slides/_rels/slide28.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2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_rels/slide2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40.xml"/><Relationship Id="rId7" Type="http://schemas.openxmlformats.org/officeDocument/2006/relationships/notesSlide" Target="../notesSlides/notesSlide29.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10" Type="http://schemas.microsoft.com/office/2007/relationships/hdphoto" Target="../media/hdphoto1.wdp"/><Relationship Id="rId4" Type="http://schemas.openxmlformats.org/officeDocument/2006/relationships/tags" Target="../tags/tag141.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notesSlide" Target="../notesSlides/notesSlide30.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3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xml"/><Relationship Id="rId5" Type="http://schemas.openxmlformats.org/officeDocument/2006/relationships/tags" Target="../tags/tag152.xml"/><Relationship Id="rId4" Type="http://schemas.openxmlformats.org/officeDocument/2006/relationships/tags" Target="../tags/tag151.xml"/></Relationships>
</file>

<file path=ppt/slides/_rels/slide32.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4" Type="http://schemas.openxmlformats.org/officeDocument/2006/relationships/tags" Target="../tags/tag156.xml"/></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10" Type="http://schemas.microsoft.com/office/2007/relationships/hdphoto" Target="../media/hdphoto1.wdp"/><Relationship Id="rId4" Type="http://schemas.openxmlformats.org/officeDocument/2006/relationships/tags" Target="../tags/tag171.xml"/><Relationship Id="rId9" Type="http://schemas.openxmlformats.org/officeDocument/2006/relationships/image" Target="../media/image4.jpe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6.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7.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85.xml"/></Relationships>
</file>

<file path=ppt/slides/_rels/slide39.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8.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89.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93.xml"/></Relationships>
</file>

<file path=ppt/slides/_rels/slide41.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97.xml"/></Relationships>
</file>

<file path=ppt/slides/_rels/slide42.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201.xml"/></Relationships>
</file>

<file path=ppt/slides/_rels/slide43.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205.xml"/></Relationships>
</file>

<file path=ppt/slides/_rels/slide44.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209.xml"/></Relationships>
</file>

<file path=ppt/slides/_rels/slide45.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213.xml"/></Relationships>
</file>

<file path=ppt/slides/_rels/slide46.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217.xml"/></Relationships>
</file>

<file path=ppt/slides/_rels/slide47.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221.xml"/></Relationships>
</file>

<file path=ppt/slides/_rels/slide48.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225.xml"/></Relationships>
</file>

<file path=ppt/slides/_rels/slide49.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229.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3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7.xml"/><Relationship Id="rId5" Type="http://schemas.openxmlformats.org/officeDocument/2006/relationships/tags" Target="../tags/tag22.xml"/><Relationship Id="rId10" Type="http://schemas.openxmlformats.org/officeDocument/2006/relationships/slide" Target="slide20.xml"/><Relationship Id="rId4" Type="http://schemas.openxmlformats.org/officeDocument/2006/relationships/tags" Target="../tags/tag21.xml"/><Relationship Id="rId9" Type="http://schemas.openxmlformats.org/officeDocument/2006/relationships/slide" Target="slide11.xml"/></Relationships>
</file>

<file path=ppt/slides/_rels/slide50.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233.xml"/></Relationships>
</file>

<file path=ppt/slides/_rels/slide51.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52.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241.xml"/></Relationships>
</file>

<file path=ppt/slides/_rels/slide5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13</a:t>
            </a:r>
            <a:r>
              <a:rPr lang="el-GR" sz="2800" b="1" dirty="0" smtClean="0"/>
              <a:t>:</a:t>
            </a:r>
            <a:r>
              <a:rPr lang="en-US" sz="2800" dirty="0" smtClean="0"/>
              <a:t> </a:t>
            </a:r>
            <a:r>
              <a:rPr lang="el-GR" sz="2800" dirty="0" smtClean="0"/>
              <a:t>Ζωτικά Σημεία - Θερμοκρασία</a:t>
            </a:r>
            <a:r>
              <a:rPr lang="el-GR" dirty="0" smtClean="0"/>
              <a:t>.</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Πληροφορίες (β)</a:t>
            </a:r>
            <a:endParaRPr lang="el-GR" altLang="el-GR" dirty="0"/>
          </a:p>
        </p:txBody>
      </p:sp>
      <p:sp>
        <p:nvSpPr>
          <p:cNvPr id="9" name="Θέση περιεχομένου 8"/>
          <p:cNvSpPr>
            <a:spLocks noGrp="1"/>
          </p:cNvSpPr>
          <p:nvPr>
            <p:ph idx="1"/>
            <p:custDataLst>
              <p:tags r:id="rId3"/>
            </p:custDataLst>
          </p:nvPr>
        </p:nvSpPr>
        <p:spPr>
          <a:xfrm>
            <a:off x="107504" y="1628800"/>
            <a:ext cx="9036496" cy="2351139"/>
          </a:xfrm>
        </p:spPr>
        <p:txBody>
          <a:bodyPr>
            <a:noAutofit/>
          </a:bodyPr>
          <a:lstStyle/>
          <a:p>
            <a:r>
              <a:rPr lang="el-GR" sz="2400" dirty="0"/>
              <a:t>Ο νοσηλευτής πρέπει να μετράει τα ζωτικά σημεία πιο συχνά από ότι η κατάσταση της υγείας του ασθενούς </a:t>
            </a:r>
            <a:r>
              <a:rPr lang="el-GR" sz="2400" dirty="0" smtClean="0"/>
              <a:t>απαιτεί.</a:t>
            </a:r>
          </a:p>
          <a:p>
            <a:pPr marL="0" indent="0">
              <a:buNone/>
            </a:pPr>
            <a:endParaRPr lang="el-GR" sz="2400" dirty="0" smtClean="0"/>
          </a:p>
          <a:p>
            <a:pPr marL="0" indent="0">
              <a:buNone/>
            </a:pPr>
            <a:r>
              <a:rPr lang="el-GR" sz="2400" b="1" dirty="0" smtClean="0">
                <a:solidFill>
                  <a:srgbClr val="C00000"/>
                </a:solidFill>
              </a:rPr>
              <a:t>Για </a:t>
            </a:r>
            <a:r>
              <a:rPr lang="el-GR" sz="2400" b="1" dirty="0">
                <a:solidFill>
                  <a:srgbClr val="C00000"/>
                </a:solidFill>
              </a:rPr>
              <a:t>την ορθή λήψη και ερμηνεία των ζωτικών σημείων πρέπει οι Νοσηλευτές :</a:t>
            </a:r>
          </a:p>
          <a:p>
            <a:r>
              <a:rPr lang="el-GR" sz="2400" dirty="0"/>
              <a:t>Να  μάθουν ένα σωστό σύστημα λήψεως αυτών</a:t>
            </a:r>
          </a:p>
          <a:p>
            <a:r>
              <a:rPr lang="el-GR" sz="2400" dirty="0"/>
              <a:t>Να γνωρίζουν βασικές πληροφορίες για κάθε συγκεκριμένο άτομο</a:t>
            </a:r>
          </a:p>
          <a:p>
            <a:r>
              <a:rPr lang="el-GR" sz="2400" dirty="0"/>
              <a:t>Να συνειδητοποιήσουν ότι η λήψη και η εκτίμησή τους είναι μια αλλεπάλληλη εργασία και όχι πράξη μιας χρονικής στιγμής</a:t>
            </a:r>
          </a:p>
          <a:p>
            <a:r>
              <a:rPr lang="el-GR" sz="2400" dirty="0"/>
              <a:t>Να  ασκηθούν στην ερμηνεία τους</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49357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Θερμοκρασία του σώματος</a:t>
            </a:r>
          </a:p>
        </p:txBody>
      </p:sp>
      <p:sp>
        <p:nvSpPr>
          <p:cNvPr id="9" name="Θέση περιεχομένου 8"/>
          <p:cNvSpPr>
            <a:spLocks noGrp="1"/>
          </p:cNvSpPr>
          <p:nvPr>
            <p:ph idx="1"/>
            <p:custDataLst>
              <p:tags r:id="rId3"/>
            </p:custDataLst>
          </p:nvPr>
        </p:nvSpPr>
        <p:spPr>
          <a:xfrm>
            <a:off x="107504" y="1628800"/>
            <a:ext cx="9036496" cy="2351139"/>
          </a:xfrm>
        </p:spPr>
        <p:txBody>
          <a:bodyPr>
            <a:noAutofit/>
          </a:bodyPr>
          <a:lstStyle/>
          <a:p>
            <a:r>
              <a:rPr lang="el-GR" sz="2400" dirty="0"/>
              <a:t>Η θερμοκρασία του σώματος αντικατοπτρίζει την ισορροπία μεταξύ της θερμοκρασίας που παράγεται και της θερμοκρασίας που αποβάλλεται από το σώμα, μετρημένη σε μονάδες που ονομάζονται “βαθμοί”. </a:t>
            </a:r>
          </a:p>
          <a:p>
            <a:r>
              <a:rPr lang="el-GR" sz="2400" dirty="0"/>
              <a:t>Το σώμα συνεχώς παράγει θερμότητα ως προϊόν  μεταβολισμού. Όταν η ποσότητα της παραγόμενης θερμότητας είναι ίση με την ποσότητα που χάθηκε το άτομο είναι σε θερμική </a:t>
            </a:r>
            <a:r>
              <a:rPr lang="el-GR" sz="2400" dirty="0" smtClean="0"/>
              <a:t>ισορροπία.</a:t>
            </a:r>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11560" y="530120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188973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Παράγοντες που επιδρούν στην παραγωγή θερμοκρασίας </a:t>
            </a:r>
          </a:p>
        </p:txBody>
      </p:sp>
      <p:sp>
        <p:nvSpPr>
          <p:cNvPr id="9" name="Θέση περιεχομένου 8"/>
          <p:cNvSpPr>
            <a:spLocks noGrp="1"/>
          </p:cNvSpPr>
          <p:nvPr>
            <p:ph idx="1"/>
            <p:custDataLst>
              <p:tags r:id="rId3"/>
            </p:custDataLst>
          </p:nvPr>
        </p:nvSpPr>
        <p:spPr>
          <a:xfrm>
            <a:off x="971600" y="1628800"/>
            <a:ext cx="9036496" cy="2351139"/>
          </a:xfrm>
        </p:spPr>
        <p:txBody>
          <a:bodyPr>
            <a:noAutofit/>
          </a:bodyPr>
          <a:lstStyle/>
          <a:p>
            <a:r>
              <a:rPr lang="el-GR" sz="2400" dirty="0"/>
              <a:t>Ρυθμός βασικού </a:t>
            </a:r>
            <a:r>
              <a:rPr lang="el-GR" sz="2400" dirty="0" smtClean="0"/>
              <a:t>μεταβολισμού. </a:t>
            </a:r>
            <a:endParaRPr lang="el-GR" sz="2400" dirty="0"/>
          </a:p>
          <a:p>
            <a:r>
              <a:rPr lang="el-GR" sz="2400" dirty="0"/>
              <a:t>Εκούσια μυϊκή δραστηριότητα </a:t>
            </a:r>
            <a:r>
              <a:rPr lang="el-GR" sz="2400" dirty="0" smtClean="0"/>
              <a:t>.</a:t>
            </a:r>
            <a:endParaRPr lang="el-GR" sz="2400" dirty="0"/>
          </a:p>
          <a:p>
            <a:r>
              <a:rPr lang="el-GR" sz="2400" dirty="0"/>
              <a:t>Ακούσια μυϊκή </a:t>
            </a:r>
            <a:r>
              <a:rPr lang="el-GR" sz="2400" dirty="0" smtClean="0"/>
              <a:t>δραστηριότητα.</a:t>
            </a:r>
            <a:endParaRPr lang="el-GR" sz="2400" dirty="0"/>
          </a:p>
          <a:p>
            <a:r>
              <a:rPr lang="el-GR" sz="2400" dirty="0"/>
              <a:t>Θυροξίνη </a:t>
            </a:r>
            <a:r>
              <a:rPr lang="el-GR" sz="2400" dirty="0" smtClean="0"/>
              <a:t>.</a:t>
            </a:r>
            <a:endParaRPr lang="el-GR" sz="2400" dirty="0"/>
          </a:p>
          <a:p>
            <a:r>
              <a:rPr lang="el-GR" sz="2400" dirty="0" err="1"/>
              <a:t>Επινεφρίνη</a:t>
            </a:r>
            <a:r>
              <a:rPr lang="el-GR" sz="2400" dirty="0"/>
              <a:t>, </a:t>
            </a:r>
            <a:r>
              <a:rPr lang="el-GR" sz="2400" dirty="0" err="1"/>
              <a:t>νοραδρεναλίνη</a:t>
            </a:r>
            <a:r>
              <a:rPr lang="el-GR" sz="2400" dirty="0"/>
              <a:t> </a:t>
            </a:r>
            <a:r>
              <a:rPr lang="el-GR" sz="2400" dirty="0" smtClean="0"/>
              <a:t>.</a:t>
            </a:r>
            <a:endParaRPr lang="el-GR" sz="2400" dirty="0"/>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842158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Αποβολή Θερμότητας γίνεται με :</a:t>
            </a:r>
          </a:p>
        </p:txBody>
      </p:sp>
      <p:sp>
        <p:nvSpPr>
          <p:cNvPr id="9" name="Θέση περιεχομένου 8"/>
          <p:cNvSpPr>
            <a:spLocks noGrp="1"/>
          </p:cNvSpPr>
          <p:nvPr>
            <p:ph idx="1"/>
            <p:custDataLst>
              <p:tags r:id="rId3"/>
            </p:custDataLst>
          </p:nvPr>
        </p:nvSpPr>
        <p:spPr>
          <a:xfrm>
            <a:off x="971600" y="1628800"/>
            <a:ext cx="9036496" cy="2351139"/>
          </a:xfrm>
        </p:spPr>
        <p:txBody>
          <a:bodyPr>
            <a:noAutofit/>
          </a:bodyPr>
          <a:lstStyle/>
          <a:p>
            <a:r>
              <a:rPr lang="el-GR" sz="2400" dirty="0" smtClean="0"/>
              <a:t>Ακτινοβολία.</a:t>
            </a:r>
            <a:endParaRPr lang="el-GR" sz="2400" dirty="0"/>
          </a:p>
          <a:p>
            <a:r>
              <a:rPr lang="el-GR" sz="2400" dirty="0" smtClean="0"/>
              <a:t>Αγωγιμότητα.</a:t>
            </a:r>
            <a:endParaRPr lang="el-GR" sz="2400" dirty="0"/>
          </a:p>
          <a:p>
            <a:r>
              <a:rPr lang="el-GR" sz="2400" dirty="0"/>
              <a:t>Μεταφορά </a:t>
            </a:r>
            <a:r>
              <a:rPr lang="el-GR" sz="2400" dirty="0" smtClean="0"/>
              <a:t>.</a:t>
            </a:r>
            <a:endParaRPr lang="el-GR" sz="2400" dirty="0"/>
          </a:p>
          <a:p>
            <a:r>
              <a:rPr lang="el-GR" sz="2400" dirty="0" smtClean="0"/>
              <a:t>Εξάτμιση.</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017716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Ρύθμιση της θερμοκρασίας του σώματος </a:t>
            </a:r>
          </a:p>
        </p:txBody>
      </p:sp>
      <p:sp>
        <p:nvSpPr>
          <p:cNvPr id="9" name="Θέση περιεχομένου 8"/>
          <p:cNvSpPr>
            <a:spLocks noGrp="1"/>
          </p:cNvSpPr>
          <p:nvPr>
            <p:ph idx="1"/>
            <p:custDataLst>
              <p:tags r:id="rId3"/>
            </p:custDataLst>
          </p:nvPr>
        </p:nvSpPr>
        <p:spPr>
          <a:xfrm>
            <a:off x="179512" y="1556792"/>
            <a:ext cx="9036496" cy="2351139"/>
          </a:xfrm>
        </p:spPr>
        <p:txBody>
          <a:bodyPr>
            <a:noAutofit/>
          </a:bodyPr>
          <a:lstStyle/>
          <a:p>
            <a:r>
              <a:rPr lang="el-GR" sz="2400" dirty="0"/>
              <a:t>Το κέντρο ρύθμισης της θερμοκρασίας είναι ο </a:t>
            </a:r>
            <a:r>
              <a:rPr lang="el-GR" sz="2400" dirty="0" smtClean="0"/>
              <a:t>υποθάλαμος.</a:t>
            </a:r>
            <a:endParaRPr lang="el-GR" sz="2400" dirty="0"/>
          </a:p>
          <a:p>
            <a:r>
              <a:rPr lang="el-GR" sz="2400" dirty="0"/>
              <a:t>Ο υποθάλαμος ελέγχει τη θερμοκρασία του σώματος μέσω μηχανισμού </a:t>
            </a:r>
            <a:r>
              <a:rPr lang="el-GR" sz="2400" dirty="0" smtClean="0"/>
              <a:t>ανάδρασης.</a:t>
            </a:r>
            <a:endParaRPr lang="el-GR" sz="2400" dirty="0"/>
          </a:p>
          <a:p>
            <a:r>
              <a:rPr lang="el-GR" sz="2400" dirty="0"/>
              <a:t>Όταν η θερμοκρασία του σώματος αυξάνει ο υποθάλαμος μέσω του ΚΝΣ προκαλεί διαστολή των αιμοφόρων αγγείων, εφίδρωση και αναστολή της παραγωγής </a:t>
            </a:r>
            <a:r>
              <a:rPr lang="el-GR" sz="2400" dirty="0" smtClean="0"/>
              <a:t>θερμότητας.</a:t>
            </a:r>
            <a:endParaRPr lang="el-GR" sz="2400" dirty="0"/>
          </a:p>
          <a:p>
            <a:r>
              <a:rPr lang="el-GR" sz="2400" dirty="0"/>
              <a:t>Όταν η θερμοκρασία του σώματος πέσει κάτω από τα φυσιολογικά όρια ο υποθάλαμος μέσω του ΚΝΣ προκαλεί συστολή των αιμοφόρων </a:t>
            </a:r>
            <a:r>
              <a:rPr lang="el-GR" sz="2400" dirty="0" smtClean="0"/>
              <a:t>αγγείων.</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449093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Φυσιολογικές Τιμές Θερμοκρασίας</a:t>
            </a:r>
          </a:p>
        </p:txBody>
      </p:sp>
      <p:sp>
        <p:nvSpPr>
          <p:cNvPr id="9" name="Θέση περιεχομένου 8"/>
          <p:cNvSpPr>
            <a:spLocks noGrp="1"/>
          </p:cNvSpPr>
          <p:nvPr>
            <p:ph idx="1"/>
            <p:custDataLst>
              <p:tags r:id="rId3"/>
            </p:custDataLst>
          </p:nvPr>
        </p:nvSpPr>
        <p:spPr>
          <a:xfrm>
            <a:off x="179512" y="1556792"/>
            <a:ext cx="9036496" cy="2351139"/>
          </a:xfrm>
        </p:spPr>
        <p:txBody>
          <a:bodyPr>
            <a:noAutofit/>
          </a:bodyPr>
          <a:lstStyle/>
          <a:p>
            <a:endParaRPr lang="el-GR" sz="2400" dirty="0"/>
          </a:p>
          <a:p>
            <a:r>
              <a:rPr lang="el-GR" sz="2400" dirty="0"/>
              <a:t>Θερμοκρασία Μασχάλης  36,7 βαθμοί C  ( 36 – 37 </a:t>
            </a:r>
            <a:r>
              <a:rPr lang="el-GR" sz="2400" dirty="0" smtClean="0"/>
              <a:t>).</a:t>
            </a:r>
            <a:endParaRPr lang="el-GR" sz="2400" dirty="0"/>
          </a:p>
          <a:p>
            <a:r>
              <a:rPr lang="el-GR" sz="2400" dirty="0"/>
              <a:t>Θερμοκρασία Στόματος   37 βαθμοί C  ( 36,2 – 37,2 </a:t>
            </a:r>
            <a:r>
              <a:rPr lang="el-GR" sz="2400" dirty="0" smtClean="0"/>
              <a:t>).</a:t>
            </a:r>
            <a:endParaRPr lang="el-GR" sz="2400" dirty="0"/>
          </a:p>
          <a:p>
            <a:r>
              <a:rPr lang="el-GR" sz="2400" dirty="0"/>
              <a:t>Θερμοκρασία </a:t>
            </a:r>
            <a:r>
              <a:rPr lang="el-GR" sz="2400" dirty="0" err="1"/>
              <a:t>απευθυσμένου</a:t>
            </a:r>
            <a:r>
              <a:rPr lang="el-GR" sz="2400" dirty="0"/>
              <a:t> 37,5 βαθμοί C  ( 36,5 – 37,5 </a:t>
            </a:r>
            <a:r>
              <a:rPr lang="el-GR" sz="2400" dirty="0" smtClean="0"/>
              <a:t>).</a:t>
            </a:r>
            <a:endParaRPr lang="el-GR" sz="2400" dirty="0"/>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923594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Παράγοντες που επηρεάζουν τη θερμοκρασία του σώματος</a:t>
            </a:r>
          </a:p>
        </p:txBody>
      </p:sp>
      <p:sp>
        <p:nvSpPr>
          <p:cNvPr id="9" name="Θέση περιεχομένου 8"/>
          <p:cNvSpPr>
            <a:spLocks noGrp="1"/>
          </p:cNvSpPr>
          <p:nvPr>
            <p:ph idx="1"/>
            <p:custDataLst>
              <p:tags r:id="rId3"/>
            </p:custDataLst>
          </p:nvPr>
        </p:nvSpPr>
        <p:spPr>
          <a:xfrm>
            <a:off x="179512" y="1556792"/>
            <a:ext cx="9036496" cy="2351139"/>
          </a:xfrm>
        </p:spPr>
        <p:txBody>
          <a:bodyPr>
            <a:noAutofit/>
          </a:bodyPr>
          <a:lstStyle/>
          <a:p>
            <a:r>
              <a:rPr lang="el-GR" sz="2400" dirty="0" smtClean="0"/>
              <a:t>Ηλικία. </a:t>
            </a:r>
            <a:endParaRPr lang="el-GR" sz="2400" dirty="0"/>
          </a:p>
          <a:p>
            <a:r>
              <a:rPr lang="el-GR" sz="2400" dirty="0"/>
              <a:t>Ημερήσιες </a:t>
            </a:r>
            <a:r>
              <a:rPr lang="el-GR" sz="2400" dirty="0" smtClean="0"/>
              <a:t>διακυμάνσεις. </a:t>
            </a:r>
            <a:endParaRPr lang="el-GR" sz="2400" dirty="0"/>
          </a:p>
          <a:p>
            <a:r>
              <a:rPr lang="el-GR" sz="2400" dirty="0"/>
              <a:t>Άσκηση </a:t>
            </a:r>
            <a:r>
              <a:rPr lang="el-GR" sz="2400" dirty="0" smtClean="0"/>
              <a:t>.</a:t>
            </a:r>
            <a:endParaRPr lang="el-GR" sz="2400" dirty="0"/>
          </a:p>
          <a:p>
            <a:r>
              <a:rPr lang="el-GR" sz="2400" dirty="0" smtClean="0"/>
              <a:t>Ορμόνες. </a:t>
            </a:r>
            <a:endParaRPr lang="el-GR" sz="2400" dirty="0"/>
          </a:p>
          <a:p>
            <a:r>
              <a:rPr lang="el-GR" sz="2400" dirty="0"/>
              <a:t>Άγχος </a:t>
            </a:r>
            <a:r>
              <a:rPr lang="el-GR" sz="2400" dirty="0" smtClean="0"/>
              <a:t>.</a:t>
            </a:r>
            <a:endParaRPr lang="el-GR" sz="2400" dirty="0"/>
          </a:p>
          <a:p>
            <a:r>
              <a:rPr lang="el-GR" sz="2400" dirty="0"/>
              <a:t>Περιβάλλον </a:t>
            </a:r>
            <a:r>
              <a:rPr lang="el-GR" sz="2400" dirty="0" smtClean="0"/>
              <a:t>.</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315652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Αλλαγές στη θερμοκρασία του σώματος</a:t>
            </a:r>
          </a:p>
        </p:txBody>
      </p:sp>
      <p:sp>
        <p:nvSpPr>
          <p:cNvPr id="9" name="Θέση περιεχομένου 8"/>
          <p:cNvSpPr>
            <a:spLocks noGrp="1"/>
          </p:cNvSpPr>
          <p:nvPr>
            <p:ph idx="1"/>
            <p:custDataLst>
              <p:tags r:id="rId3"/>
            </p:custDataLst>
          </p:nvPr>
        </p:nvSpPr>
        <p:spPr>
          <a:xfrm>
            <a:off x="539552" y="2204864"/>
            <a:ext cx="9036496" cy="2351139"/>
          </a:xfrm>
        </p:spPr>
        <p:txBody>
          <a:bodyPr>
            <a:noAutofit/>
          </a:bodyPr>
          <a:lstStyle/>
          <a:p>
            <a:pPr marL="0" indent="0">
              <a:buNone/>
            </a:pPr>
            <a:r>
              <a:rPr lang="el-GR" sz="3600" dirty="0" smtClean="0"/>
              <a:t>Υπάρχουν </a:t>
            </a:r>
            <a:r>
              <a:rPr lang="el-GR" sz="3600" dirty="0"/>
              <a:t>δύο  καταστάσεις: </a:t>
            </a:r>
          </a:p>
          <a:p>
            <a:pPr lvl="2"/>
            <a:r>
              <a:rPr lang="el-GR" sz="3600" dirty="0"/>
              <a:t>η </a:t>
            </a:r>
            <a:r>
              <a:rPr lang="el-GR" sz="3600" dirty="0" smtClean="0"/>
              <a:t>υπερθερμία. </a:t>
            </a:r>
            <a:endParaRPr lang="el-GR" sz="3600" dirty="0"/>
          </a:p>
          <a:p>
            <a:pPr lvl="2"/>
            <a:r>
              <a:rPr lang="el-GR" sz="3600" dirty="0"/>
              <a:t>η </a:t>
            </a:r>
            <a:r>
              <a:rPr lang="el-GR" sz="3600" dirty="0" smtClean="0"/>
              <a:t>υποθερμία.</a:t>
            </a:r>
            <a:endParaRPr lang="el-GR" sz="3600" dirty="0"/>
          </a:p>
          <a:p>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926266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Θερμοκρασία σώματος</a:t>
            </a:r>
            <a:endParaRPr lang="el-GR" altLang="el-GR" dirty="0"/>
          </a:p>
        </p:txBody>
      </p:sp>
      <p:sp>
        <p:nvSpPr>
          <p:cNvPr id="9" name="Θέση περιεχομένου 8"/>
          <p:cNvSpPr>
            <a:spLocks noGrp="1"/>
          </p:cNvSpPr>
          <p:nvPr>
            <p:ph idx="1"/>
            <p:custDataLst>
              <p:tags r:id="rId3"/>
            </p:custDataLst>
          </p:nvPr>
        </p:nvSpPr>
        <p:spPr>
          <a:xfrm>
            <a:off x="107504" y="1556792"/>
            <a:ext cx="9036496" cy="2351139"/>
          </a:xfrm>
        </p:spPr>
        <p:txBody>
          <a:bodyPr>
            <a:noAutofit/>
          </a:bodyPr>
          <a:lstStyle/>
          <a:p>
            <a:r>
              <a:rPr lang="el-GR" sz="2800" dirty="0"/>
              <a:t>Μια θερμοκρασία σώματος πάνω από 37.5 βαθμούς  C ονομάζεται </a:t>
            </a:r>
            <a:r>
              <a:rPr lang="el-GR" sz="2800" dirty="0" err="1"/>
              <a:t>πυρεξία</a:t>
            </a:r>
            <a:r>
              <a:rPr lang="el-GR" sz="2800" dirty="0"/>
              <a:t> ή υπερθερμία ή πυρετός. </a:t>
            </a:r>
          </a:p>
          <a:p>
            <a:r>
              <a:rPr lang="el-GR" sz="2800" dirty="0"/>
              <a:t>Ένας πολύ υψηλός πυρετός όπως 41ο C ονομάζεται </a:t>
            </a:r>
            <a:r>
              <a:rPr lang="el-GR" sz="2800" dirty="0" err="1"/>
              <a:t>υπερπυρεξία</a:t>
            </a:r>
            <a:r>
              <a:rPr lang="el-GR" sz="2800" dirty="0"/>
              <a:t>. </a:t>
            </a:r>
          </a:p>
          <a:p>
            <a:r>
              <a:rPr lang="el-GR" sz="2800" dirty="0"/>
              <a:t>Ο ασθενής που έχει πυρετό αναφέρεται ως πυρετικός ή εμπύρετος και αυτός που δεν εμφανίζει πυρετό αναφέρεται ως μη πυρετικός.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356720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Τιμές </a:t>
            </a:r>
            <a:r>
              <a:rPr lang="el-GR" altLang="el-GR" dirty="0" smtClean="0"/>
              <a:t>Θερμοκρασίας</a:t>
            </a:r>
            <a:endParaRPr lang="el-GR" altLang="el-GR" dirty="0"/>
          </a:p>
        </p:txBody>
      </p:sp>
      <p:sp>
        <p:nvSpPr>
          <p:cNvPr id="9" name="Θέση περιεχομένου 8"/>
          <p:cNvSpPr>
            <a:spLocks noGrp="1"/>
          </p:cNvSpPr>
          <p:nvPr>
            <p:ph idx="1"/>
            <p:custDataLst>
              <p:tags r:id="rId3"/>
            </p:custDataLst>
          </p:nvPr>
        </p:nvSpPr>
        <p:spPr>
          <a:xfrm>
            <a:off x="107504" y="1556792"/>
            <a:ext cx="9036496" cy="2351139"/>
          </a:xfrm>
        </p:spPr>
        <p:txBody>
          <a:bodyPr>
            <a:noAutofit/>
          </a:bodyPr>
          <a:lstStyle/>
          <a:p>
            <a:r>
              <a:rPr lang="el-GR" sz="2400" dirty="0"/>
              <a:t>Θερμοκρασία μικρότερη από   36 βαθμούς  C   = </a:t>
            </a:r>
            <a:r>
              <a:rPr lang="el-GR" sz="2400" dirty="0" smtClean="0"/>
              <a:t>Υποθερμία.</a:t>
            </a:r>
            <a:endParaRPr lang="el-GR" sz="2400" dirty="0"/>
          </a:p>
          <a:p>
            <a:r>
              <a:rPr lang="el-GR" sz="2400" dirty="0"/>
              <a:t>Θερμοκρασία  36  - 37 βαθμούς C  =   Φυσιολογική εξωτερική </a:t>
            </a:r>
            <a:r>
              <a:rPr lang="el-GR" sz="2400" dirty="0" smtClean="0"/>
              <a:t>θερμοκρασία.</a:t>
            </a:r>
            <a:endParaRPr lang="el-GR" sz="2400" dirty="0"/>
          </a:p>
          <a:p>
            <a:r>
              <a:rPr lang="el-GR" sz="2400" dirty="0"/>
              <a:t> Θερμοκρασία 37   -37,5 βαθμούς C =  Πυρετικά </a:t>
            </a:r>
            <a:r>
              <a:rPr lang="el-GR" sz="2400" dirty="0" smtClean="0"/>
              <a:t>Δέκατα.</a:t>
            </a:r>
            <a:endParaRPr lang="el-GR" sz="2400" dirty="0"/>
          </a:p>
          <a:p>
            <a:r>
              <a:rPr lang="el-GR" sz="2400" dirty="0"/>
              <a:t>Θερμοκρασία   μεγαλύτερη από 37,5 βαθμούς  C   = Πυρετός </a:t>
            </a:r>
            <a:r>
              <a:rPr lang="el-GR" sz="2400" dirty="0" smtClean="0"/>
              <a:t>.</a:t>
            </a:r>
            <a:endParaRPr lang="el-GR" sz="2400" dirty="0"/>
          </a:p>
          <a:p>
            <a:r>
              <a:rPr lang="el-GR" sz="2400" dirty="0"/>
              <a:t>Θερμοκρασία   40,5 βαθμούς  C    =   </a:t>
            </a:r>
            <a:r>
              <a:rPr lang="el-GR" sz="2400" dirty="0" err="1" smtClean="0"/>
              <a:t>Υπερπυρεξία</a:t>
            </a:r>
            <a:r>
              <a:rPr lang="el-GR" sz="2400" dirty="0" smtClean="0"/>
              <a:t>.</a:t>
            </a:r>
            <a:endParaRPr lang="el-GR" sz="2400" dirty="0"/>
          </a:p>
          <a:p>
            <a:r>
              <a:rPr lang="el-GR" sz="2400" dirty="0"/>
              <a:t>Θερμοκρασία   μεγαλύτερη από  41 βαθμούς  C    =  Ασύμβατη με τη ζωή – Θάνατος λόγω βλάβης των κυττάρων του </a:t>
            </a:r>
            <a:r>
              <a:rPr lang="el-GR" sz="2400" dirty="0" smtClean="0"/>
              <a:t>ΚΝΣ.</a:t>
            </a:r>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11560" y="530120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401871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Αίτια  Πυρετού</a:t>
            </a:r>
          </a:p>
        </p:txBody>
      </p:sp>
      <p:sp>
        <p:nvSpPr>
          <p:cNvPr id="9" name="Θέση περιεχομένου 8"/>
          <p:cNvSpPr>
            <a:spLocks noGrp="1"/>
          </p:cNvSpPr>
          <p:nvPr>
            <p:ph idx="1"/>
            <p:custDataLst>
              <p:tags r:id="rId3"/>
            </p:custDataLst>
          </p:nvPr>
        </p:nvSpPr>
        <p:spPr>
          <a:xfrm>
            <a:off x="107504" y="1556792"/>
            <a:ext cx="9036496" cy="2351139"/>
          </a:xfrm>
        </p:spPr>
        <p:txBody>
          <a:bodyPr>
            <a:noAutofit/>
          </a:bodyPr>
          <a:lstStyle/>
          <a:p>
            <a:r>
              <a:rPr lang="el-GR" sz="2400" dirty="0"/>
              <a:t>Μικροβιακές νόσοι – Οξέα λοιμώδη νοσήματα.</a:t>
            </a:r>
          </a:p>
          <a:p>
            <a:r>
              <a:rPr lang="el-GR" sz="2400" dirty="0"/>
              <a:t>Διαταραχή του </a:t>
            </a:r>
            <a:r>
              <a:rPr lang="el-GR" sz="2400" dirty="0" err="1"/>
              <a:t>θερμορρυθμιστικού</a:t>
            </a:r>
            <a:r>
              <a:rPr lang="el-GR" sz="2400" dirty="0"/>
              <a:t> </a:t>
            </a:r>
            <a:r>
              <a:rPr lang="el-GR" sz="2400" dirty="0" smtClean="0"/>
              <a:t>μηχανισμού.</a:t>
            </a:r>
            <a:endParaRPr lang="el-GR" sz="2400" dirty="0"/>
          </a:p>
          <a:p>
            <a:r>
              <a:rPr lang="el-GR" sz="2400" dirty="0"/>
              <a:t>Αύξηση της παραγωγής θερμότητας χωρίς ανάλογη </a:t>
            </a:r>
            <a:r>
              <a:rPr lang="el-GR" sz="2400" dirty="0" smtClean="0"/>
              <a:t>αποβολή.</a:t>
            </a:r>
            <a:endParaRPr lang="el-GR" sz="2400" dirty="0"/>
          </a:p>
          <a:p>
            <a:r>
              <a:rPr lang="el-GR" sz="2400" dirty="0"/>
              <a:t>Κακώσεις κυττάρων από χειρουργικά και άλλα τραύματα – </a:t>
            </a:r>
            <a:r>
              <a:rPr lang="el-GR" sz="2400" dirty="0" smtClean="0"/>
              <a:t>κακώσεις.</a:t>
            </a:r>
            <a:endParaRPr lang="el-GR" sz="2400" dirty="0"/>
          </a:p>
          <a:p>
            <a:r>
              <a:rPr lang="el-GR" sz="2400" dirty="0"/>
              <a:t>Εξωτερικοί παράγοντες ( Βαρύ ντύσιμο, πολλά κλινοσκεπάσματα, ηλίαση, θερμή και υγρή ατμόσφαιρα, αφυδάτωση</a:t>
            </a:r>
            <a:r>
              <a:rPr lang="el-GR" sz="2400" dirty="0" smtClean="0"/>
              <a:t>).</a:t>
            </a:r>
            <a:endParaRPr lang="el-GR" sz="2400" dirty="0"/>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927745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Στάδια </a:t>
            </a:r>
            <a:r>
              <a:rPr lang="el-GR" altLang="el-GR" dirty="0" smtClean="0"/>
              <a:t>Πυρετού</a:t>
            </a:r>
            <a:endParaRPr lang="el-GR" altLang="el-GR" dirty="0"/>
          </a:p>
        </p:txBody>
      </p:sp>
      <p:sp>
        <p:nvSpPr>
          <p:cNvPr id="9" name="Θέση περιεχομένου 8"/>
          <p:cNvSpPr>
            <a:spLocks noGrp="1"/>
          </p:cNvSpPr>
          <p:nvPr>
            <p:ph idx="1"/>
            <p:custDataLst>
              <p:tags r:id="rId3"/>
            </p:custDataLst>
          </p:nvPr>
        </p:nvSpPr>
        <p:spPr>
          <a:xfrm>
            <a:off x="107504" y="1556792"/>
            <a:ext cx="9036496" cy="2351139"/>
          </a:xfrm>
        </p:spPr>
        <p:txBody>
          <a:bodyPr>
            <a:noAutofit/>
          </a:bodyPr>
          <a:lstStyle/>
          <a:p>
            <a:r>
              <a:rPr lang="el-GR" sz="2400" dirty="0"/>
              <a:t>Στάδιο της εισβολής: Η εισβολή μπορεί να γίνει απότομα ή </a:t>
            </a:r>
            <a:r>
              <a:rPr lang="el-GR" sz="2400" dirty="0" smtClean="0"/>
              <a:t>βαθμιαία.</a:t>
            </a:r>
            <a:endParaRPr lang="el-GR" sz="2400" dirty="0"/>
          </a:p>
          <a:p>
            <a:r>
              <a:rPr lang="el-GR" sz="2400" dirty="0"/>
              <a:t>Στάδιο της ακμής: Περιλαμβάνει το χρόνο που μεσολαβεί από την ύψωση του πυρετού στο υψηλότερο σημείο μέχρι την έναρξη της πτώσης</a:t>
            </a:r>
            <a:r>
              <a:rPr lang="el-GR" sz="2400" dirty="0" smtClean="0"/>
              <a:t>).</a:t>
            </a:r>
            <a:endParaRPr lang="el-GR" sz="2400" dirty="0"/>
          </a:p>
          <a:p>
            <a:r>
              <a:rPr lang="el-GR" sz="2400" dirty="0"/>
              <a:t>Στάδιο της παρακμής: Κατά κρίσιν ή κατά </a:t>
            </a:r>
            <a:r>
              <a:rPr lang="el-GR" sz="2400" dirty="0" err="1" smtClean="0"/>
              <a:t>λύσιν</a:t>
            </a:r>
            <a:r>
              <a:rPr lang="el-GR" sz="2400" dirty="0" smtClean="0"/>
              <a:t>.</a:t>
            </a:r>
            <a:endParaRPr lang="el-GR" sz="2400" dirty="0"/>
          </a:p>
          <a:p>
            <a:pPr marL="0" indent="0">
              <a:buNone/>
            </a:pP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449983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Κλινικά συμπτώματα του πυρετού</a:t>
            </a:r>
          </a:p>
        </p:txBody>
      </p:sp>
      <p:sp>
        <p:nvSpPr>
          <p:cNvPr id="9" name="Θέση περιεχομένου 8"/>
          <p:cNvSpPr>
            <a:spLocks noGrp="1"/>
          </p:cNvSpPr>
          <p:nvPr>
            <p:ph idx="1"/>
            <p:custDataLst>
              <p:tags r:id="rId3"/>
            </p:custDataLst>
          </p:nvPr>
        </p:nvSpPr>
        <p:spPr>
          <a:xfrm>
            <a:off x="1211288" y="1407365"/>
            <a:ext cx="6408712" cy="2351139"/>
          </a:xfrm>
        </p:spPr>
        <p:txBody>
          <a:bodyPr>
            <a:noAutofit/>
          </a:bodyPr>
          <a:lstStyle/>
          <a:p>
            <a:r>
              <a:rPr lang="el-GR" sz="2400" dirty="0"/>
              <a:t>Πρώιμο στάδιο  (στάδιο ρίγους</a:t>
            </a:r>
            <a:r>
              <a:rPr lang="el-GR" sz="2400" dirty="0" smtClean="0"/>
              <a:t>).</a:t>
            </a:r>
            <a:endParaRPr lang="el-GR" sz="2400" dirty="0"/>
          </a:p>
          <a:p>
            <a:r>
              <a:rPr lang="el-GR" sz="2400" dirty="0"/>
              <a:t>Αύξηση καρδιακού </a:t>
            </a:r>
            <a:r>
              <a:rPr lang="el-GR" sz="2400" dirty="0" smtClean="0"/>
              <a:t>ρυθμού.</a:t>
            </a:r>
            <a:endParaRPr lang="el-GR" sz="2400" dirty="0"/>
          </a:p>
          <a:p>
            <a:r>
              <a:rPr lang="el-GR" sz="2400" dirty="0"/>
              <a:t>Αυξημένος ρυθμός και έκταση </a:t>
            </a:r>
            <a:r>
              <a:rPr lang="el-GR" sz="2400" dirty="0" smtClean="0"/>
              <a:t>αναπνοής.</a:t>
            </a:r>
            <a:endParaRPr lang="el-GR" sz="2400" dirty="0"/>
          </a:p>
          <a:p>
            <a:r>
              <a:rPr lang="el-GR" sz="2400" dirty="0" smtClean="0"/>
              <a:t>Τρέμουλο.</a:t>
            </a:r>
            <a:endParaRPr lang="el-GR" sz="2400" dirty="0"/>
          </a:p>
          <a:p>
            <a:r>
              <a:rPr lang="el-GR" sz="2400" dirty="0"/>
              <a:t>Ωχρότητα </a:t>
            </a:r>
            <a:r>
              <a:rPr lang="el-GR" sz="2400" dirty="0" smtClean="0"/>
              <a:t>δέρματος. </a:t>
            </a:r>
            <a:endParaRPr lang="el-GR" sz="2400" dirty="0"/>
          </a:p>
          <a:p>
            <a:r>
              <a:rPr lang="el-GR" sz="2400" dirty="0"/>
              <a:t>Παράπονο αίσθησης </a:t>
            </a:r>
            <a:r>
              <a:rPr lang="el-GR" sz="2400" dirty="0" smtClean="0"/>
              <a:t>κρύου. </a:t>
            </a:r>
            <a:endParaRPr lang="el-GR" sz="2400" dirty="0"/>
          </a:p>
          <a:p>
            <a:r>
              <a:rPr lang="el-GR" sz="2400" dirty="0" smtClean="0"/>
              <a:t>Ανατριχίλα.</a:t>
            </a:r>
            <a:endParaRPr lang="el-GR" sz="2400" dirty="0"/>
          </a:p>
          <a:p>
            <a:r>
              <a:rPr lang="el-GR" sz="2400" dirty="0"/>
              <a:t>Μείωση έκκρισης </a:t>
            </a:r>
            <a:r>
              <a:rPr lang="el-GR" sz="2400" dirty="0" smtClean="0"/>
              <a:t>ιδρώτα.</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635637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Πορεία Πυρετού</a:t>
            </a:r>
            <a:endParaRPr lang="el-GR" altLang="el-GR" dirty="0"/>
          </a:p>
        </p:txBody>
      </p:sp>
      <p:sp>
        <p:nvSpPr>
          <p:cNvPr id="9" name="Θέση περιεχομένου 8"/>
          <p:cNvSpPr>
            <a:spLocks noGrp="1"/>
          </p:cNvSpPr>
          <p:nvPr>
            <p:ph idx="1"/>
            <p:custDataLst>
              <p:tags r:id="rId3"/>
            </p:custDataLst>
          </p:nvPr>
        </p:nvSpPr>
        <p:spPr>
          <a:xfrm>
            <a:off x="1211288" y="1201614"/>
            <a:ext cx="6408712" cy="2351139"/>
          </a:xfrm>
        </p:spPr>
        <p:txBody>
          <a:bodyPr>
            <a:noAutofit/>
          </a:bodyPr>
          <a:lstStyle/>
          <a:p>
            <a:r>
              <a:rPr lang="el-GR" sz="2000" dirty="0"/>
              <a:t>Απουσία </a:t>
            </a:r>
            <a:r>
              <a:rPr lang="el-GR" sz="2000" dirty="0" smtClean="0"/>
              <a:t>ρίγους.</a:t>
            </a:r>
            <a:endParaRPr lang="el-GR" sz="2000" dirty="0"/>
          </a:p>
          <a:p>
            <a:r>
              <a:rPr lang="el-GR" sz="2000" dirty="0"/>
              <a:t>Ζεστό </a:t>
            </a:r>
            <a:r>
              <a:rPr lang="el-GR" sz="2000" dirty="0" smtClean="0"/>
              <a:t>δέρμα.</a:t>
            </a:r>
            <a:endParaRPr lang="el-GR" sz="2000" dirty="0"/>
          </a:p>
          <a:p>
            <a:r>
              <a:rPr lang="el-GR" sz="2000" dirty="0"/>
              <a:t>Ευαισθησία στο </a:t>
            </a:r>
            <a:r>
              <a:rPr lang="el-GR" sz="2000" dirty="0" smtClean="0"/>
              <a:t>φως.</a:t>
            </a:r>
            <a:endParaRPr lang="el-GR" sz="2000" dirty="0"/>
          </a:p>
          <a:p>
            <a:r>
              <a:rPr lang="el-GR" sz="2000" dirty="0"/>
              <a:t>Ανέκφραστα </a:t>
            </a:r>
            <a:r>
              <a:rPr lang="el-GR" sz="2000" dirty="0" smtClean="0"/>
              <a:t>μάτια.</a:t>
            </a:r>
            <a:endParaRPr lang="el-GR" sz="2000" dirty="0"/>
          </a:p>
          <a:p>
            <a:r>
              <a:rPr lang="el-GR" sz="2000" dirty="0"/>
              <a:t>Αύξηση σφυγμών και ρυθμού </a:t>
            </a:r>
            <a:r>
              <a:rPr lang="el-GR" sz="2000" dirty="0" smtClean="0"/>
              <a:t>αναπνοής.</a:t>
            </a:r>
            <a:endParaRPr lang="el-GR" sz="2000" dirty="0"/>
          </a:p>
          <a:p>
            <a:r>
              <a:rPr lang="el-GR" sz="2000" dirty="0"/>
              <a:t>Αίσθηση </a:t>
            </a:r>
            <a:r>
              <a:rPr lang="el-GR" sz="2000" dirty="0" smtClean="0"/>
              <a:t>δίψας.</a:t>
            </a:r>
            <a:endParaRPr lang="el-GR" sz="2000" dirty="0"/>
          </a:p>
          <a:p>
            <a:r>
              <a:rPr lang="el-GR" sz="2000" dirty="0" smtClean="0"/>
              <a:t>Αφυδάτωση.</a:t>
            </a:r>
            <a:endParaRPr lang="el-GR" sz="2000" dirty="0"/>
          </a:p>
          <a:p>
            <a:r>
              <a:rPr lang="el-GR" sz="2000" dirty="0"/>
              <a:t>Νύστα, υπνηλία, κόπωση, παραλήρημα, </a:t>
            </a:r>
            <a:r>
              <a:rPr lang="el-GR" sz="2000" dirty="0" smtClean="0"/>
              <a:t>σπασμοί.</a:t>
            </a:r>
            <a:endParaRPr lang="el-GR" sz="2000" dirty="0"/>
          </a:p>
          <a:p>
            <a:r>
              <a:rPr lang="el-GR" sz="2000" dirty="0" err="1"/>
              <a:t>Έρπις</a:t>
            </a:r>
            <a:r>
              <a:rPr lang="el-GR" sz="2000" dirty="0"/>
              <a:t> στο </a:t>
            </a:r>
            <a:r>
              <a:rPr lang="el-GR" sz="2000" dirty="0" smtClean="0"/>
              <a:t>στόμα.</a:t>
            </a:r>
            <a:endParaRPr lang="el-GR" sz="2000" dirty="0"/>
          </a:p>
          <a:p>
            <a:r>
              <a:rPr lang="el-GR" sz="2000" dirty="0"/>
              <a:t>Ανορεξία (αν ο πυρετός έχει διάρκεια</a:t>
            </a:r>
            <a:r>
              <a:rPr lang="el-GR" sz="2000" dirty="0" smtClean="0"/>
              <a:t>).</a:t>
            </a:r>
            <a:endParaRPr lang="el-GR" sz="2000" dirty="0"/>
          </a:p>
          <a:p>
            <a:r>
              <a:rPr lang="el-GR" sz="2000" dirty="0"/>
              <a:t>Δυσφορία, αδυναμία ή πόνο στους μύες </a:t>
            </a:r>
            <a:r>
              <a:rPr lang="el-GR" sz="2000" dirty="0" smtClean="0"/>
              <a:t>.</a:t>
            </a: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4349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Στάδιο πτώσης πυρετού</a:t>
            </a:r>
          </a:p>
        </p:txBody>
      </p:sp>
      <p:sp>
        <p:nvSpPr>
          <p:cNvPr id="9" name="Θέση περιεχομένου 8"/>
          <p:cNvSpPr>
            <a:spLocks noGrp="1"/>
          </p:cNvSpPr>
          <p:nvPr>
            <p:ph idx="1"/>
            <p:custDataLst>
              <p:tags r:id="rId3"/>
            </p:custDataLst>
          </p:nvPr>
        </p:nvSpPr>
        <p:spPr>
          <a:xfrm>
            <a:off x="1835696" y="1844824"/>
            <a:ext cx="6408712" cy="2351139"/>
          </a:xfrm>
        </p:spPr>
        <p:txBody>
          <a:bodyPr>
            <a:noAutofit/>
          </a:bodyPr>
          <a:lstStyle/>
          <a:p>
            <a:r>
              <a:rPr lang="el-GR" dirty="0"/>
              <a:t>Δέρμα ζεστό, </a:t>
            </a:r>
            <a:r>
              <a:rPr lang="el-GR" dirty="0" smtClean="0"/>
              <a:t>έξαψη.</a:t>
            </a:r>
            <a:endParaRPr lang="el-GR" dirty="0"/>
          </a:p>
          <a:p>
            <a:r>
              <a:rPr lang="el-GR" dirty="0" smtClean="0"/>
              <a:t>Εφίδρωση.</a:t>
            </a:r>
            <a:endParaRPr lang="el-GR" dirty="0"/>
          </a:p>
          <a:p>
            <a:r>
              <a:rPr lang="el-GR" dirty="0"/>
              <a:t>Μειωμένο </a:t>
            </a:r>
            <a:r>
              <a:rPr lang="el-GR" dirty="0" smtClean="0"/>
              <a:t>τρέμουλο.</a:t>
            </a:r>
            <a:endParaRPr lang="el-GR" dirty="0"/>
          </a:p>
          <a:p>
            <a:r>
              <a:rPr lang="el-GR" dirty="0"/>
              <a:t>Πιθανή </a:t>
            </a:r>
            <a:r>
              <a:rPr lang="el-GR" dirty="0" smtClean="0"/>
              <a:t>αφυδάτωση.</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934994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Συχνοί και </a:t>
            </a:r>
            <a:r>
              <a:rPr lang="el-GR" altLang="el-GR" dirty="0" smtClean="0"/>
              <a:t>Συνήθεις Τύποι Πυρετού</a:t>
            </a:r>
            <a:endParaRPr lang="el-GR" altLang="el-GR" dirty="0"/>
          </a:p>
        </p:txBody>
      </p:sp>
      <p:sp>
        <p:nvSpPr>
          <p:cNvPr id="9" name="Θέση περιεχομένου 8"/>
          <p:cNvSpPr>
            <a:spLocks noGrp="1"/>
          </p:cNvSpPr>
          <p:nvPr>
            <p:ph idx="1"/>
            <p:custDataLst>
              <p:tags r:id="rId3"/>
            </p:custDataLst>
          </p:nvPr>
        </p:nvSpPr>
        <p:spPr>
          <a:xfrm>
            <a:off x="377280" y="1124744"/>
            <a:ext cx="8280920" cy="2351139"/>
          </a:xfrm>
        </p:spPr>
        <p:txBody>
          <a:bodyPr>
            <a:noAutofit/>
          </a:bodyPr>
          <a:lstStyle/>
          <a:p>
            <a:pPr marL="457200" indent="-457200">
              <a:buFont typeface="+mj-lt"/>
              <a:buAutoNum type="arabicPeriod"/>
            </a:pPr>
            <a:r>
              <a:rPr lang="el-GR" sz="2000" dirty="0"/>
              <a:t>Συνεχής </a:t>
            </a:r>
            <a:r>
              <a:rPr lang="el-GR" sz="2000" dirty="0" smtClean="0"/>
              <a:t>Πυρετός.</a:t>
            </a:r>
            <a:endParaRPr lang="el-GR" sz="2000" dirty="0"/>
          </a:p>
          <a:p>
            <a:pPr marL="457200" indent="-457200">
              <a:buFont typeface="+mj-lt"/>
              <a:buAutoNum type="arabicPeriod"/>
            </a:pPr>
            <a:r>
              <a:rPr lang="el-GR" sz="2000" dirty="0"/>
              <a:t>Υφέσιμος </a:t>
            </a:r>
            <a:r>
              <a:rPr lang="el-GR" sz="2000" dirty="0" smtClean="0"/>
              <a:t>Πυρετός.</a:t>
            </a:r>
            <a:endParaRPr lang="el-GR" sz="2000" dirty="0"/>
          </a:p>
          <a:p>
            <a:pPr marL="457200" indent="-457200">
              <a:buFont typeface="+mj-lt"/>
              <a:buAutoNum type="arabicPeriod"/>
            </a:pPr>
            <a:r>
              <a:rPr lang="el-GR" sz="2000" dirty="0"/>
              <a:t>Διαλείπων Πυρετός: κατά τις διακυμάνσεις το </a:t>
            </a:r>
            <a:r>
              <a:rPr lang="el-GR" sz="2000" dirty="0" err="1"/>
              <a:t>πυρέσσον</a:t>
            </a:r>
            <a:r>
              <a:rPr lang="el-GR" sz="2000" dirty="0"/>
              <a:t> άτομο φτάνει σε τέλεια απυρεξία</a:t>
            </a:r>
            <a:r>
              <a:rPr lang="el-GR" sz="2000" dirty="0" smtClean="0"/>
              <a:t>).</a:t>
            </a:r>
            <a:endParaRPr lang="el-GR" sz="2000" dirty="0"/>
          </a:p>
          <a:p>
            <a:pPr marL="400050" lvl="1" indent="0">
              <a:buNone/>
            </a:pPr>
            <a:r>
              <a:rPr lang="el-GR" sz="1600" dirty="0"/>
              <a:t>3α. </a:t>
            </a:r>
            <a:r>
              <a:rPr lang="el-GR" sz="1600" dirty="0" err="1"/>
              <a:t>Αμφημερινός</a:t>
            </a:r>
            <a:r>
              <a:rPr lang="el-GR" sz="1600" dirty="0"/>
              <a:t> </a:t>
            </a:r>
            <a:r>
              <a:rPr lang="el-GR" sz="1600" dirty="0" smtClean="0"/>
              <a:t>Διαλείπων.</a:t>
            </a:r>
            <a:endParaRPr lang="el-GR" sz="1600" dirty="0"/>
          </a:p>
          <a:p>
            <a:pPr marL="400050" lvl="1" indent="0">
              <a:buNone/>
            </a:pPr>
            <a:r>
              <a:rPr lang="el-GR" sz="1600" dirty="0"/>
              <a:t>3β. Διπλούς </a:t>
            </a:r>
            <a:r>
              <a:rPr lang="el-GR" sz="1600" dirty="0" err="1"/>
              <a:t>Αμφημερινός</a:t>
            </a:r>
            <a:r>
              <a:rPr lang="el-GR" sz="1600" dirty="0"/>
              <a:t> </a:t>
            </a:r>
            <a:r>
              <a:rPr lang="el-GR" sz="1600" dirty="0" smtClean="0"/>
              <a:t>Διαλείπων.</a:t>
            </a:r>
            <a:endParaRPr lang="el-GR" sz="1600" dirty="0"/>
          </a:p>
          <a:p>
            <a:pPr marL="400050" lvl="1" indent="0">
              <a:buNone/>
            </a:pPr>
            <a:r>
              <a:rPr lang="el-GR" sz="1600" dirty="0"/>
              <a:t>3γ. Τριπλούς </a:t>
            </a:r>
            <a:r>
              <a:rPr lang="el-GR" sz="1600" dirty="0" err="1"/>
              <a:t>Αμφημερινός</a:t>
            </a:r>
            <a:r>
              <a:rPr lang="el-GR" sz="1600" dirty="0"/>
              <a:t> </a:t>
            </a:r>
            <a:r>
              <a:rPr lang="el-GR" sz="1600" dirty="0" smtClean="0"/>
              <a:t>Διαλείπων.</a:t>
            </a:r>
            <a:endParaRPr lang="el-GR" sz="1600" dirty="0"/>
          </a:p>
          <a:p>
            <a:pPr marL="400050" lvl="1" indent="0">
              <a:buNone/>
            </a:pPr>
            <a:r>
              <a:rPr lang="el-GR" sz="1600" dirty="0"/>
              <a:t>3δ. Τριταίος </a:t>
            </a:r>
            <a:r>
              <a:rPr lang="el-GR" sz="1600" dirty="0" smtClean="0"/>
              <a:t>Διαλείπων.</a:t>
            </a:r>
            <a:endParaRPr lang="el-GR" sz="1600" dirty="0"/>
          </a:p>
          <a:p>
            <a:pPr marL="400050" lvl="1" indent="0">
              <a:buNone/>
            </a:pPr>
            <a:r>
              <a:rPr lang="el-GR" sz="1600" dirty="0"/>
              <a:t>3ε. Τεταρταίος </a:t>
            </a:r>
            <a:r>
              <a:rPr lang="el-GR" sz="1600" dirty="0" smtClean="0"/>
              <a:t>Διαλείπων.</a:t>
            </a:r>
            <a:endParaRPr lang="el-GR" sz="1600" dirty="0"/>
          </a:p>
          <a:p>
            <a:pPr marL="400050" lvl="1" indent="0">
              <a:buNone/>
            </a:pPr>
            <a:r>
              <a:rPr lang="el-GR" sz="1600" dirty="0"/>
              <a:t>3στ. Υπόστροφος πυρετός: περίοδοι συνεχούς πυρετού εναλλάσσονται με περιόδους απυρεξίας. Το σημείο ακμής όμως συνεχώς πέφτει.</a:t>
            </a:r>
          </a:p>
          <a:p>
            <a:pPr marL="457200" indent="-457200">
              <a:buFont typeface="+mj-lt"/>
              <a:buAutoNum type="arabicPeriod"/>
            </a:pPr>
            <a:r>
              <a:rPr lang="el-GR" sz="2000" dirty="0" smtClean="0"/>
              <a:t>Κυματοειδής </a:t>
            </a:r>
            <a:r>
              <a:rPr lang="el-GR" sz="2000" dirty="0"/>
              <a:t>πυρετός: Εμφανίζεται κατά κύματα που δεν φτάνουν όμως την απυρεξία.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622688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Νοσηλευτική Φροντίδα Αρρώστου </a:t>
            </a:r>
            <a:r>
              <a:rPr lang="el-GR" altLang="el-GR" dirty="0" smtClean="0"/>
              <a:t>         με Πυρετό (α)</a:t>
            </a:r>
            <a:endParaRPr lang="el-GR" altLang="el-GR" dirty="0"/>
          </a:p>
        </p:txBody>
      </p:sp>
      <p:sp>
        <p:nvSpPr>
          <p:cNvPr id="9" name="Θέση περιεχομένου 8"/>
          <p:cNvSpPr>
            <a:spLocks noGrp="1"/>
          </p:cNvSpPr>
          <p:nvPr>
            <p:ph idx="1"/>
            <p:custDataLst>
              <p:tags r:id="rId3"/>
            </p:custDataLst>
          </p:nvPr>
        </p:nvSpPr>
        <p:spPr>
          <a:xfrm>
            <a:off x="179512" y="1628800"/>
            <a:ext cx="8856984" cy="2351139"/>
          </a:xfrm>
        </p:spPr>
        <p:txBody>
          <a:bodyPr>
            <a:noAutofit/>
          </a:bodyPr>
          <a:lstStyle/>
          <a:p>
            <a:pPr marL="457200" indent="-457200">
              <a:buFont typeface="+mj-lt"/>
              <a:buAutoNum type="arabicPeriod"/>
            </a:pPr>
            <a:r>
              <a:rPr lang="el-GR" sz="1800" dirty="0"/>
              <a:t>Σωματική, διανοητική και ψυχική </a:t>
            </a:r>
            <a:r>
              <a:rPr lang="el-GR" sz="1800" dirty="0" smtClean="0"/>
              <a:t>ανάπαυση.</a:t>
            </a:r>
            <a:endParaRPr lang="el-GR" sz="1800" dirty="0"/>
          </a:p>
          <a:p>
            <a:pPr marL="457200" indent="-457200">
              <a:buFont typeface="+mj-lt"/>
              <a:buAutoNum type="arabicPeriod"/>
            </a:pPr>
            <a:r>
              <a:rPr lang="el-GR" sz="1800" dirty="0"/>
              <a:t>Χορήγηση άφθονων υγρών και ελαφριά </a:t>
            </a:r>
            <a:r>
              <a:rPr lang="el-GR" sz="1800" dirty="0" smtClean="0"/>
              <a:t>δίαιτα. </a:t>
            </a:r>
            <a:endParaRPr lang="el-GR" sz="1800" dirty="0"/>
          </a:p>
          <a:p>
            <a:pPr marL="457200" indent="-457200">
              <a:buFont typeface="+mj-lt"/>
              <a:buAutoNum type="arabicPeriod"/>
            </a:pPr>
            <a:r>
              <a:rPr lang="el-GR" sz="1800" dirty="0"/>
              <a:t>Συστηματική περιποίηση του στόματος και των χειλιών για την αντιμετώπιση της ξηρότητας από τον πυρετό και την πρόληψη δημιουργίας ραγάδων στα </a:t>
            </a:r>
            <a:r>
              <a:rPr lang="el-GR" sz="1800" dirty="0" smtClean="0"/>
              <a:t>χείλη.</a:t>
            </a:r>
            <a:endParaRPr lang="el-GR" sz="1800" dirty="0"/>
          </a:p>
          <a:p>
            <a:pPr marL="457200" indent="-457200">
              <a:buFont typeface="+mj-lt"/>
              <a:buAutoNum type="arabicPeriod"/>
            </a:pPr>
            <a:r>
              <a:rPr lang="el-GR" sz="1800" dirty="0"/>
              <a:t>Επαλείψεις του δέρματος με οινόπνευμα, ώστε η εξάτμισή του να προκαλέσει αποβολή </a:t>
            </a:r>
            <a:r>
              <a:rPr lang="el-GR" sz="1800" dirty="0" smtClean="0"/>
              <a:t>θερμότητας.</a:t>
            </a:r>
          </a:p>
          <a:p>
            <a:pPr marL="457200" indent="-457200">
              <a:buFont typeface="+mj-lt"/>
              <a:buAutoNum type="arabicPeriod"/>
            </a:pPr>
            <a:r>
              <a:rPr lang="el-GR" sz="1800" dirty="0"/>
              <a:t>Συχνή καθαριότητα του δέρματος από τον ιδρώτα.</a:t>
            </a:r>
          </a:p>
          <a:p>
            <a:pPr marL="457200" indent="-457200">
              <a:buFont typeface="+mj-lt"/>
              <a:buAutoNum type="arabicPeriod"/>
            </a:pPr>
            <a:r>
              <a:rPr lang="el-GR" sz="1800" dirty="0"/>
              <a:t>Αλλαγή νυχτικού και </a:t>
            </a:r>
            <a:r>
              <a:rPr lang="el-GR" sz="1800" dirty="0" err="1"/>
              <a:t>λευχειμάτων</a:t>
            </a:r>
            <a:r>
              <a:rPr lang="el-GR" sz="1800" dirty="0"/>
              <a:t> σε περίπτωση μεγάλων εφιδρώσεων.</a:t>
            </a:r>
          </a:p>
          <a:p>
            <a:pPr marL="457200" indent="-457200">
              <a:buFont typeface="+mj-lt"/>
              <a:buAutoNum type="arabicPeriod"/>
            </a:pPr>
            <a:r>
              <a:rPr lang="el-GR" sz="1800" dirty="0"/>
              <a:t>Ελαφρά κλινοσκεπάσματα.  Δροσερό περιβάλλον.</a:t>
            </a:r>
          </a:p>
          <a:p>
            <a:pPr marL="457200" indent="-457200">
              <a:buFont typeface="+mj-lt"/>
              <a:buAutoNum type="arabicPeriod"/>
            </a:pPr>
            <a:r>
              <a:rPr lang="el-GR" sz="1800" dirty="0"/>
              <a:t>Ψυχρά επιθέματα. Εφαρμογή  </a:t>
            </a:r>
            <a:r>
              <a:rPr lang="el-GR" sz="1800" dirty="0" err="1"/>
              <a:t>παγοκύστεων</a:t>
            </a:r>
            <a:r>
              <a:rPr lang="el-GR" sz="1800" dirty="0"/>
              <a:t> σε περιοχές που υπάρχουν πολλά αγγεία , όπως μασχάλες, κατά μήκος του κορμού, εφαρμογή συσκευής υποθερμίας.</a:t>
            </a:r>
          </a:p>
          <a:p>
            <a:pPr marL="457200" indent="-457200">
              <a:buFont typeface="+mj-lt"/>
              <a:buAutoNum type="arabicPeriod"/>
            </a:pPr>
            <a:r>
              <a:rPr lang="el-GR" sz="1800" dirty="0"/>
              <a:t>Χορήγηση αντιπυρετικών φαρμάκων με ιατρική οδηγία.</a:t>
            </a:r>
          </a:p>
          <a:p>
            <a:pPr marL="457200" indent="-457200">
              <a:buFont typeface="+mj-lt"/>
              <a:buAutoNum type="arabicPeriod"/>
            </a:pPr>
            <a:endParaRPr lang="el-GR" sz="1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75348" y="6167195"/>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763767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Υποθερμία</a:t>
            </a:r>
          </a:p>
        </p:txBody>
      </p:sp>
      <p:sp>
        <p:nvSpPr>
          <p:cNvPr id="9" name="Θέση περιεχομένου 8"/>
          <p:cNvSpPr>
            <a:spLocks noGrp="1"/>
          </p:cNvSpPr>
          <p:nvPr>
            <p:ph idx="1"/>
            <p:custDataLst>
              <p:tags r:id="rId3"/>
            </p:custDataLst>
          </p:nvPr>
        </p:nvSpPr>
        <p:spPr>
          <a:xfrm>
            <a:off x="179512" y="1252118"/>
            <a:ext cx="8856984" cy="2351139"/>
          </a:xfrm>
        </p:spPr>
        <p:txBody>
          <a:bodyPr>
            <a:noAutofit/>
          </a:bodyPr>
          <a:lstStyle/>
          <a:p>
            <a:pPr marL="0" indent="0">
              <a:buNone/>
            </a:pPr>
            <a:r>
              <a:rPr lang="el-GR" sz="2400" dirty="0"/>
              <a:t>Υποθερμία είναι η θερμοκρασία που πυρήνα του σώματος κάτω από το κατώτερο κανονικό </a:t>
            </a:r>
            <a:r>
              <a:rPr lang="el-GR" sz="2400" dirty="0" smtClean="0"/>
              <a:t>όριο.</a:t>
            </a:r>
          </a:p>
          <a:p>
            <a:pPr marL="0" indent="0">
              <a:buNone/>
            </a:pPr>
            <a:endParaRPr lang="el-GR" sz="2400" dirty="0"/>
          </a:p>
          <a:p>
            <a:pPr marL="0" indent="0">
              <a:buNone/>
            </a:pPr>
            <a:r>
              <a:rPr lang="el-GR" sz="2400" dirty="0" smtClean="0"/>
              <a:t>Οι </a:t>
            </a:r>
            <a:r>
              <a:rPr lang="el-GR" sz="2400" dirty="0"/>
              <a:t>3 φυσιολογικοί μηχανισμοί της υποθερμίας είναι:</a:t>
            </a:r>
          </a:p>
          <a:p>
            <a:pPr marL="857250" lvl="1" indent="-457200">
              <a:buFont typeface="+mj-lt"/>
              <a:buAutoNum type="arabicPeriod"/>
            </a:pPr>
            <a:r>
              <a:rPr lang="el-GR" sz="2000" dirty="0" smtClean="0"/>
              <a:t>υπερβολική </a:t>
            </a:r>
            <a:r>
              <a:rPr lang="el-GR" sz="2000" dirty="0"/>
              <a:t>απώλεια θερμοκρασίας,</a:t>
            </a:r>
          </a:p>
          <a:p>
            <a:pPr marL="857250" lvl="1" indent="-457200">
              <a:buFont typeface="+mj-lt"/>
              <a:buAutoNum type="arabicPeriod"/>
            </a:pPr>
            <a:r>
              <a:rPr lang="el-GR" sz="2000" dirty="0" smtClean="0"/>
              <a:t>ανεπαρκής </a:t>
            </a:r>
            <a:r>
              <a:rPr lang="el-GR" sz="2000" dirty="0"/>
              <a:t>παραγωγή θερμότητας ώστε να καλύψει την απώλεια θερμότητας, </a:t>
            </a:r>
          </a:p>
          <a:p>
            <a:pPr marL="857250" lvl="1" indent="-457200">
              <a:buFont typeface="+mj-lt"/>
              <a:buAutoNum type="arabicPeriod"/>
            </a:pPr>
            <a:r>
              <a:rPr lang="el-GR" sz="2000" dirty="0" smtClean="0"/>
              <a:t>αδυναμία </a:t>
            </a:r>
            <a:r>
              <a:rPr lang="el-GR" sz="2000" dirty="0"/>
              <a:t>της </a:t>
            </a:r>
            <a:r>
              <a:rPr lang="el-GR" sz="2000" dirty="0" err="1"/>
              <a:t>υποθαλαμικής</a:t>
            </a:r>
            <a:r>
              <a:rPr lang="el-GR" sz="2000" dirty="0"/>
              <a:t> θερμορύθμισης.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236463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Κλινικά συμπτώματα της υποθερμίας </a:t>
            </a:r>
          </a:p>
        </p:txBody>
      </p:sp>
      <p:sp>
        <p:nvSpPr>
          <p:cNvPr id="9" name="Θέση περιεχομένου 8"/>
          <p:cNvSpPr>
            <a:spLocks noGrp="1"/>
          </p:cNvSpPr>
          <p:nvPr>
            <p:ph idx="1"/>
            <p:custDataLst>
              <p:tags r:id="rId3"/>
            </p:custDataLst>
          </p:nvPr>
        </p:nvSpPr>
        <p:spPr>
          <a:xfrm>
            <a:off x="179512" y="1700808"/>
            <a:ext cx="8856984" cy="2351139"/>
          </a:xfrm>
        </p:spPr>
        <p:txBody>
          <a:bodyPr>
            <a:noAutofit/>
          </a:bodyPr>
          <a:lstStyle/>
          <a:p>
            <a:pPr>
              <a:buFont typeface="Wingdings" panose="05000000000000000000" pitchFamily="2" charset="2"/>
              <a:buChar char="Ø"/>
            </a:pPr>
            <a:r>
              <a:rPr lang="el-GR" sz="2400" dirty="0"/>
              <a:t>Μείωση της θερμοκρασίας του σώματος, παλμών και αναπνοής.</a:t>
            </a:r>
          </a:p>
          <a:p>
            <a:pPr>
              <a:buFont typeface="Wingdings" panose="05000000000000000000" pitchFamily="2" charset="2"/>
              <a:buChar char="Ø"/>
            </a:pPr>
            <a:r>
              <a:rPr lang="el-GR" sz="2400" dirty="0"/>
              <a:t>Ακούσιος τρόμος του </a:t>
            </a:r>
            <a:r>
              <a:rPr lang="el-GR" sz="2400" dirty="0" smtClean="0"/>
              <a:t>σώματος.</a:t>
            </a:r>
            <a:endParaRPr lang="el-GR" sz="2400" dirty="0"/>
          </a:p>
          <a:p>
            <a:pPr>
              <a:buFont typeface="Wingdings" panose="05000000000000000000" pitchFamily="2" charset="2"/>
              <a:buChar char="Ø"/>
            </a:pPr>
            <a:r>
              <a:rPr lang="el-GR" sz="2400" dirty="0"/>
              <a:t>Αίσθηση του ψυχρού και </a:t>
            </a:r>
            <a:r>
              <a:rPr lang="el-GR" sz="2400" dirty="0" smtClean="0"/>
              <a:t>ρίγος.</a:t>
            </a:r>
            <a:endParaRPr lang="el-GR" sz="2400" dirty="0"/>
          </a:p>
          <a:p>
            <a:pPr>
              <a:buFont typeface="Wingdings" panose="05000000000000000000" pitchFamily="2" charset="2"/>
              <a:buChar char="Ø"/>
            </a:pPr>
            <a:r>
              <a:rPr lang="el-GR" sz="2400" dirty="0"/>
              <a:t>Ωχρό, κρύο, κέρινο </a:t>
            </a:r>
            <a:r>
              <a:rPr lang="el-GR" sz="2400" dirty="0" smtClean="0"/>
              <a:t>δέρμα.</a:t>
            </a:r>
            <a:endParaRPr lang="el-GR" sz="2400" dirty="0"/>
          </a:p>
          <a:p>
            <a:pPr>
              <a:buFont typeface="Wingdings" panose="05000000000000000000" pitchFamily="2" charset="2"/>
              <a:buChar char="Ø"/>
            </a:pPr>
            <a:r>
              <a:rPr lang="el-GR" sz="2400" dirty="0" smtClean="0"/>
              <a:t>Αποπροσανατολισμός.</a:t>
            </a:r>
            <a:endParaRPr lang="el-GR" sz="2400" dirty="0"/>
          </a:p>
          <a:p>
            <a:pPr>
              <a:buFont typeface="Wingdings" panose="05000000000000000000" pitchFamily="2" charset="2"/>
              <a:buChar char="Ø"/>
            </a:pPr>
            <a:r>
              <a:rPr lang="el-GR" sz="2400" dirty="0"/>
              <a:t>Υπνηλία που προχωρά σε κώμα </a:t>
            </a:r>
            <a:r>
              <a:rPr lang="el-GR" sz="2400" dirty="0" smtClean="0"/>
              <a:t>.</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4097274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Νοσηλευτικές παρεμβάσεις για ασθενείς με υποθερμία</a:t>
            </a:r>
          </a:p>
        </p:txBody>
      </p:sp>
      <p:sp>
        <p:nvSpPr>
          <p:cNvPr id="9" name="Θέση περιεχομένου 8"/>
          <p:cNvSpPr>
            <a:spLocks noGrp="1"/>
          </p:cNvSpPr>
          <p:nvPr>
            <p:ph idx="1"/>
            <p:custDataLst>
              <p:tags r:id="rId3"/>
            </p:custDataLst>
          </p:nvPr>
        </p:nvSpPr>
        <p:spPr>
          <a:xfrm>
            <a:off x="179512" y="1772816"/>
            <a:ext cx="8856984" cy="2351139"/>
          </a:xfrm>
        </p:spPr>
        <p:txBody>
          <a:bodyPr>
            <a:noAutofit/>
          </a:bodyPr>
          <a:lstStyle/>
          <a:p>
            <a:pPr>
              <a:buFont typeface="Wingdings" panose="05000000000000000000" pitchFamily="2" charset="2"/>
              <a:buChar char="Ø"/>
            </a:pPr>
            <a:r>
              <a:rPr lang="el-GR" sz="2400" dirty="0"/>
              <a:t>Παροχή ενός ζεστού </a:t>
            </a:r>
            <a:r>
              <a:rPr lang="el-GR" sz="2400" dirty="0" smtClean="0"/>
              <a:t>περιβάλλοντος.</a:t>
            </a:r>
            <a:endParaRPr lang="el-GR" sz="2400" dirty="0"/>
          </a:p>
          <a:p>
            <a:pPr>
              <a:buFont typeface="Wingdings" panose="05000000000000000000" pitchFamily="2" charset="2"/>
              <a:buChar char="Ø"/>
            </a:pPr>
            <a:r>
              <a:rPr lang="el-GR" sz="2400" dirty="0"/>
              <a:t>Παροχή ζεστών </a:t>
            </a:r>
            <a:r>
              <a:rPr lang="el-GR" sz="2400" dirty="0" smtClean="0"/>
              <a:t>ρούχων.</a:t>
            </a:r>
            <a:endParaRPr lang="el-GR" sz="2400" dirty="0"/>
          </a:p>
          <a:p>
            <a:pPr>
              <a:buFont typeface="Wingdings" panose="05000000000000000000" pitchFamily="2" charset="2"/>
              <a:buChar char="Ø"/>
            </a:pPr>
            <a:r>
              <a:rPr lang="el-GR" sz="2400" dirty="0"/>
              <a:t>Παροχή ζεστών </a:t>
            </a:r>
            <a:r>
              <a:rPr lang="el-GR" sz="2400" dirty="0" smtClean="0"/>
              <a:t>κουβερτών.</a:t>
            </a:r>
            <a:endParaRPr lang="el-GR" sz="2400" dirty="0"/>
          </a:p>
          <a:p>
            <a:pPr>
              <a:buFont typeface="Wingdings" panose="05000000000000000000" pitchFamily="2" charset="2"/>
              <a:buChar char="Ø"/>
            </a:pPr>
            <a:r>
              <a:rPr lang="el-GR" sz="2400" dirty="0"/>
              <a:t>Κρατείστε τα άκρα κοντά στο </a:t>
            </a:r>
            <a:r>
              <a:rPr lang="el-GR" sz="2400" dirty="0" smtClean="0"/>
              <a:t>σώμα.</a:t>
            </a:r>
            <a:endParaRPr lang="el-GR" sz="2400" dirty="0"/>
          </a:p>
          <a:p>
            <a:pPr>
              <a:buFont typeface="Wingdings" panose="05000000000000000000" pitchFamily="2" charset="2"/>
              <a:buChar char="Ø"/>
            </a:pPr>
            <a:r>
              <a:rPr lang="el-GR" sz="2400" dirty="0"/>
              <a:t>Καλύψτε το κεφάλι του </a:t>
            </a:r>
            <a:r>
              <a:rPr lang="el-GR" sz="2400" dirty="0" smtClean="0"/>
              <a:t>ασθενή.  </a:t>
            </a:r>
            <a:endParaRPr lang="el-GR" sz="2400" dirty="0"/>
          </a:p>
          <a:p>
            <a:pPr>
              <a:buFont typeface="Wingdings" panose="05000000000000000000" pitchFamily="2" charset="2"/>
              <a:buChar char="Ø"/>
            </a:pPr>
            <a:r>
              <a:rPr lang="el-GR" sz="2400" dirty="0"/>
              <a:t>Τροφοδοτείστε τον ασθενή με ζεστά υγρά από το στόμα ή </a:t>
            </a:r>
            <a:r>
              <a:rPr lang="el-GR" sz="2400" dirty="0" smtClean="0"/>
              <a:t>ενδοφλέβια.</a:t>
            </a:r>
            <a:endParaRPr lang="el-GR" sz="2400" dirty="0"/>
          </a:p>
          <a:p>
            <a:pPr>
              <a:buFont typeface="Wingdings" panose="05000000000000000000" pitchFamily="2" charset="2"/>
              <a:buChar char="Ø"/>
            </a:pPr>
            <a:r>
              <a:rPr lang="el-GR" sz="2400" dirty="0"/>
              <a:t>Παροχή ζεστού </a:t>
            </a:r>
            <a:r>
              <a:rPr lang="el-GR" sz="2400" dirty="0" smtClean="0"/>
              <a:t>μαξιλαριού. </a:t>
            </a:r>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539552" y="570491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2115458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Λήψη </a:t>
            </a:r>
            <a:r>
              <a:rPr lang="el-GR" altLang="el-GR" dirty="0" smtClean="0"/>
              <a:t>Θερμοκρασίας</a:t>
            </a:r>
            <a:endParaRPr lang="el-GR" altLang="el-GR" dirty="0"/>
          </a:p>
        </p:txBody>
      </p:sp>
      <p:sp>
        <p:nvSpPr>
          <p:cNvPr id="9" name="Θέση περιεχομένου 8"/>
          <p:cNvSpPr>
            <a:spLocks noGrp="1"/>
          </p:cNvSpPr>
          <p:nvPr>
            <p:ph idx="1"/>
            <p:custDataLst>
              <p:tags r:id="rId3"/>
            </p:custDataLst>
          </p:nvPr>
        </p:nvSpPr>
        <p:spPr>
          <a:xfrm>
            <a:off x="179512" y="1772816"/>
            <a:ext cx="8856984" cy="2351139"/>
          </a:xfrm>
        </p:spPr>
        <p:txBody>
          <a:bodyPr>
            <a:noAutofit/>
          </a:bodyPr>
          <a:lstStyle/>
          <a:p>
            <a:pPr>
              <a:buFont typeface="Wingdings" panose="05000000000000000000" pitchFamily="2" charset="2"/>
              <a:buChar char="Ø"/>
            </a:pPr>
            <a:r>
              <a:rPr lang="el-GR" sz="2400" dirty="0"/>
              <a:t>Κεντρικά από τις διάφορες κοιλότητες του σώματος π.χ. στοματική κοιλότητα, </a:t>
            </a:r>
            <a:r>
              <a:rPr lang="el-GR" sz="2400" dirty="0" err="1"/>
              <a:t>απευθυσμένο</a:t>
            </a:r>
            <a:r>
              <a:rPr lang="el-GR" sz="2400" dirty="0"/>
              <a:t>. </a:t>
            </a:r>
            <a:r>
              <a:rPr lang="el-GR" sz="2400" dirty="0" err="1"/>
              <a:t>Γι’αυτό</a:t>
            </a:r>
            <a:r>
              <a:rPr lang="el-GR" sz="2400" dirty="0"/>
              <a:t> και λέγεται εσωτερική </a:t>
            </a:r>
            <a:r>
              <a:rPr lang="el-GR" sz="2400" dirty="0" smtClean="0"/>
              <a:t>θερμοκρασία.</a:t>
            </a:r>
            <a:endParaRPr lang="el-GR" sz="2400" dirty="0"/>
          </a:p>
          <a:p>
            <a:pPr>
              <a:buFont typeface="Wingdings" panose="05000000000000000000" pitchFamily="2" charset="2"/>
              <a:buChar char="Ø"/>
            </a:pPr>
            <a:r>
              <a:rPr lang="el-GR" sz="2400" dirty="0"/>
              <a:t>Περιφερικά από εξωτερικά μέρη του σώματος π.χ. μασχάλη, </a:t>
            </a:r>
            <a:r>
              <a:rPr lang="el-GR" sz="2400" dirty="0" err="1"/>
              <a:t>μηροβουβωνική</a:t>
            </a:r>
            <a:r>
              <a:rPr lang="el-GR" sz="2400" dirty="0"/>
              <a:t> πτυχή.</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1658791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Προσδιορισμός της θερμοκρασίας </a:t>
            </a:r>
            <a:r>
              <a:rPr lang="el-GR" altLang="el-GR" dirty="0" smtClean="0"/>
              <a:t>      του </a:t>
            </a:r>
            <a:r>
              <a:rPr lang="el-GR" altLang="el-GR" dirty="0"/>
              <a:t>σώματος</a:t>
            </a:r>
          </a:p>
        </p:txBody>
      </p:sp>
      <p:sp>
        <p:nvSpPr>
          <p:cNvPr id="9" name="Θέση περιεχομένου 8"/>
          <p:cNvSpPr>
            <a:spLocks noGrp="1"/>
          </p:cNvSpPr>
          <p:nvPr>
            <p:ph idx="1"/>
            <p:custDataLst>
              <p:tags r:id="rId3"/>
            </p:custDataLst>
          </p:nvPr>
        </p:nvSpPr>
        <p:spPr>
          <a:xfrm>
            <a:off x="755576" y="2132856"/>
            <a:ext cx="8856984" cy="2351139"/>
          </a:xfrm>
        </p:spPr>
        <p:txBody>
          <a:bodyPr>
            <a:noAutofit/>
          </a:bodyPr>
          <a:lstStyle/>
          <a:p>
            <a:pPr>
              <a:buFont typeface="Wingdings" panose="05000000000000000000" pitchFamily="2" charset="2"/>
              <a:buChar char="Ø"/>
            </a:pPr>
            <a:r>
              <a:rPr lang="el-GR" sz="2800" dirty="0"/>
              <a:t>Στοματική </a:t>
            </a:r>
            <a:r>
              <a:rPr lang="el-GR" sz="2800" dirty="0" smtClean="0"/>
              <a:t>κοιλότητα.</a:t>
            </a:r>
            <a:endParaRPr lang="el-GR" sz="2800" dirty="0"/>
          </a:p>
          <a:p>
            <a:pPr>
              <a:buFont typeface="Wingdings" panose="05000000000000000000" pitchFamily="2" charset="2"/>
              <a:buChar char="Ø"/>
            </a:pPr>
            <a:r>
              <a:rPr lang="el-GR" sz="2800" dirty="0"/>
              <a:t>Κοιλότητα </a:t>
            </a:r>
            <a:r>
              <a:rPr lang="el-GR" sz="2800" dirty="0" smtClean="0"/>
              <a:t>ορθού.</a:t>
            </a:r>
            <a:endParaRPr lang="el-GR" sz="2800" dirty="0"/>
          </a:p>
          <a:p>
            <a:pPr>
              <a:buFont typeface="Wingdings" panose="05000000000000000000" pitchFamily="2" charset="2"/>
              <a:buChar char="Ø"/>
            </a:pPr>
            <a:r>
              <a:rPr lang="el-GR" sz="2800" dirty="0"/>
              <a:t>Μασχαλιαία </a:t>
            </a:r>
            <a:r>
              <a:rPr lang="el-GR" sz="2800" dirty="0" smtClean="0"/>
              <a:t>πτυχή.</a:t>
            </a:r>
            <a:endParaRPr lang="el-GR" sz="2800" dirty="0"/>
          </a:p>
          <a:p>
            <a:pPr>
              <a:buFont typeface="Wingdings" panose="05000000000000000000" pitchFamily="2" charset="2"/>
              <a:buChar char="Ø"/>
            </a:pPr>
            <a:r>
              <a:rPr lang="el-GR" sz="2800" dirty="0"/>
              <a:t>Τυμπανική </a:t>
            </a:r>
            <a:r>
              <a:rPr lang="el-GR" sz="2800" dirty="0" smtClean="0"/>
              <a:t>μεμβράνη.</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532778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Στοματική κοιλότητα</a:t>
            </a:r>
          </a:p>
        </p:txBody>
      </p:sp>
      <p:sp>
        <p:nvSpPr>
          <p:cNvPr id="9" name="Θέση περιεχομένου 8"/>
          <p:cNvSpPr>
            <a:spLocks noGrp="1"/>
          </p:cNvSpPr>
          <p:nvPr>
            <p:ph idx="1"/>
            <p:custDataLst>
              <p:tags r:id="rId3"/>
            </p:custDataLst>
          </p:nvPr>
        </p:nvSpPr>
        <p:spPr>
          <a:xfrm>
            <a:off x="179512" y="1628800"/>
            <a:ext cx="8856984" cy="2351139"/>
          </a:xfrm>
        </p:spPr>
        <p:txBody>
          <a:bodyPr>
            <a:noAutofit/>
          </a:bodyPr>
          <a:lstStyle/>
          <a:p>
            <a:pPr>
              <a:buFont typeface="Wingdings" panose="05000000000000000000" pitchFamily="2" charset="2"/>
              <a:buChar char="Ø"/>
            </a:pPr>
            <a:r>
              <a:rPr lang="el-GR" sz="2800" dirty="0"/>
              <a:t>Η θερμοκρασία του σώματος συχνά μετριέται από τη στοματική κοιλότητα. </a:t>
            </a:r>
          </a:p>
          <a:p>
            <a:pPr>
              <a:buFont typeface="Wingdings" panose="05000000000000000000" pitchFamily="2" charset="2"/>
              <a:buChar char="Ø"/>
            </a:pPr>
            <a:r>
              <a:rPr lang="el-GR" sz="2800" dirty="0"/>
              <a:t>Εάν ο ασθενής έχει πάρει ένα ψυχρό ή ζεστό φαγητό ή υγρό ή καπνίζει, ο νοσηλευτής πρέπει να περιμένει 30min πριν κάνει τη </a:t>
            </a:r>
            <a:r>
              <a:rPr lang="el-GR" sz="2800" dirty="0" smtClean="0"/>
              <a:t>θερμομέτρηση.</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94786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smtClean="0"/>
              <a:t>Κοιλότητας ορθού </a:t>
            </a:r>
            <a:endParaRPr lang="el-GR" altLang="el-GR" dirty="0"/>
          </a:p>
        </p:txBody>
      </p:sp>
      <p:sp>
        <p:nvSpPr>
          <p:cNvPr id="9" name="Θέση περιεχομένου 8"/>
          <p:cNvSpPr>
            <a:spLocks noGrp="1"/>
          </p:cNvSpPr>
          <p:nvPr>
            <p:ph idx="1"/>
            <p:custDataLst>
              <p:tags r:id="rId3"/>
            </p:custDataLst>
          </p:nvPr>
        </p:nvSpPr>
        <p:spPr>
          <a:xfrm>
            <a:off x="179512" y="1386889"/>
            <a:ext cx="8856984" cy="2351139"/>
          </a:xfrm>
        </p:spPr>
        <p:txBody>
          <a:bodyPr>
            <a:noAutofit/>
          </a:bodyPr>
          <a:lstStyle/>
          <a:p>
            <a:pPr>
              <a:buFont typeface="Wingdings" panose="05000000000000000000" pitchFamily="2" charset="2"/>
              <a:buChar char="Ø"/>
            </a:pPr>
            <a:r>
              <a:rPr lang="el-GR" sz="2400" dirty="0"/>
              <a:t>Η θερμοκρασία της κοιλότητας του ορθού θεωρείται ως η πλέον αντιπροσωπευτική. </a:t>
            </a:r>
          </a:p>
          <a:p>
            <a:pPr>
              <a:buFont typeface="Wingdings" panose="05000000000000000000" pitchFamily="2" charset="2"/>
              <a:buChar char="Ø"/>
            </a:pPr>
            <a:r>
              <a:rPr lang="el-GR" sz="2400" dirty="0"/>
              <a:t>Η θερμομέτρηση από το ορθό αντενδείκνυται για ασθενείς με έμφραγμα του μυοκαρδίου. Πιστεύεται ότι η εισαγωγή ενός θερμομέτρου στο ορθό μπορεί να παράγει ενεργοποίηση του </a:t>
            </a:r>
            <a:r>
              <a:rPr lang="el-GR" sz="2400" dirty="0" err="1"/>
              <a:t>πνευμονογαστρικού</a:t>
            </a:r>
            <a:r>
              <a:rPr lang="el-GR" sz="2400" dirty="0"/>
              <a:t> νεύρου που ως επίπτωση προκαλεί </a:t>
            </a:r>
            <a:r>
              <a:rPr lang="el-GR" sz="2400" dirty="0" err="1"/>
              <a:t>μυοκαρδιακή</a:t>
            </a:r>
            <a:r>
              <a:rPr lang="el-GR" sz="2400" dirty="0"/>
              <a:t> βλάβη. </a:t>
            </a:r>
          </a:p>
          <a:p>
            <a:pPr>
              <a:buFont typeface="Wingdings" panose="05000000000000000000" pitchFamily="2" charset="2"/>
              <a:buChar char="Ø"/>
            </a:pPr>
            <a:r>
              <a:rPr lang="el-GR" sz="2400" dirty="0"/>
              <a:t>Μέτρηση της θερμοκρασίας από το ορθό αντενδείκνυται  και  για ασθενείς οι οποίοι έχουν πραγματοποιήσει χειρουργική επέμβαση του ορθού, έχουν διάρροια ή ασθένειες του ορθού ή είναι </a:t>
            </a:r>
            <a:r>
              <a:rPr lang="el-GR" sz="2400" dirty="0" err="1"/>
              <a:t>ανοσοκατεσταλμένοι</a:t>
            </a:r>
            <a:r>
              <a:rPr lang="el-GR" sz="2400" dirty="0"/>
              <a:t>, ή έχουν αιμορραγία μεγάλου βαθμού.</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4193770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Μασχαλιαία πτυχή</a:t>
            </a:r>
          </a:p>
        </p:txBody>
      </p:sp>
      <p:sp>
        <p:nvSpPr>
          <p:cNvPr id="9" name="Θέση περιεχομένου 8"/>
          <p:cNvSpPr>
            <a:spLocks noGrp="1"/>
          </p:cNvSpPr>
          <p:nvPr>
            <p:ph idx="1"/>
            <p:custDataLst>
              <p:tags r:id="rId3"/>
            </p:custDataLst>
          </p:nvPr>
        </p:nvSpPr>
        <p:spPr>
          <a:xfrm>
            <a:off x="179512" y="1427842"/>
            <a:ext cx="8856984" cy="2351139"/>
          </a:xfrm>
        </p:spPr>
        <p:txBody>
          <a:bodyPr>
            <a:noAutofit/>
          </a:bodyPr>
          <a:lstStyle/>
          <a:p>
            <a:pPr>
              <a:buFont typeface="Wingdings" panose="05000000000000000000" pitchFamily="2" charset="2"/>
              <a:buChar char="Ø"/>
            </a:pPr>
            <a:r>
              <a:rPr lang="el-GR" sz="2000" dirty="0"/>
              <a:t>Το προτιμότερο σημείο για την μέτρηση της θερμοκρασίας είναι η μασχαλιαία πτυχή γιατί είναι ευπρόσιτη και δεν υπάρχει πιθανότητα διάτρησης του ορθού. </a:t>
            </a:r>
          </a:p>
          <a:p>
            <a:pPr>
              <a:buFont typeface="Wingdings" panose="05000000000000000000" pitchFamily="2" charset="2"/>
              <a:buChar char="Ø"/>
            </a:pPr>
            <a:r>
              <a:rPr lang="el-GR" sz="2000" dirty="0"/>
              <a:t>Ωστόσο κάποιες έρευνες δείχνουν ότι η μέθοδος αυτή είναι ανακριβής όταν προσδιορίζουμε έναν πυρετό. </a:t>
            </a:r>
          </a:p>
          <a:p>
            <a:pPr>
              <a:buFont typeface="Wingdings" panose="05000000000000000000" pitchFamily="2" charset="2"/>
              <a:buChar char="Ø"/>
            </a:pPr>
            <a:r>
              <a:rPr lang="el-GR" sz="2000" dirty="0"/>
              <a:t>Ο νοσηλευτής πρέπει να λαμβάνει υπόψη τα πρωτόκολλα όταν λαμβάνει την θερμοκρασία από ένα νεογέννητο, νεογνό, σε μωρά που περπατούν και σε παιδιά. </a:t>
            </a:r>
          </a:p>
          <a:p>
            <a:pPr>
              <a:buFont typeface="Wingdings" panose="05000000000000000000" pitchFamily="2" charset="2"/>
              <a:buChar char="Ø"/>
            </a:pPr>
            <a:r>
              <a:rPr lang="el-GR" sz="2000" dirty="0"/>
              <a:t>Οι ενήλικες ασθενείς για τους οποίους η μέθοδος της μασχαλιαίας θερμοκρασίας είναι ασφαλής περιλαμβάνει ασθενείς με στοματική φλεγμονή ή γνάθους στερεωμένες με σύρμα, ασθενείς που συνέρχονται από χειρουργικές επεμβάσεις στην στοματική κοιλότητα, ασθενείς που δεν μπορούν να αναπνεύσουν από την μύτη και  ασθενείς με παράλογη συμπεριφορά .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4095562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Τυμπανική μεμβράνη</a:t>
            </a:r>
          </a:p>
        </p:txBody>
      </p:sp>
      <p:sp>
        <p:nvSpPr>
          <p:cNvPr id="9" name="Θέση περιεχομένου 8"/>
          <p:cNvSpPr>
            <a:spLocks noGrp="1"/>
          </p:cNvSpPr>
          <p:nvPr>
            <p:ph idx="1"/>
            <p:custDataLst>
              <p:tags r:id="rId3"/>
            </p:custDataLst>
          </p:nvPr>
        </p:nvSpPr>
        <p:spPr>
          <a:xfrm>
            <a:off x="179512" y="1427842"/>
            <a:ext cx="8856984" cy="2351139"/>
          </a:xfrm>
        </p:spPr>
        <p:txBody>
          <a:bodyPr>
            <a:noAutofit/>
          </a:bodyPr>
          <a:lstStyle/>
          <a:p>
            <a:pPr>
              <a:buFont typeface="Wingdings" panose="05000000000000000000" pitchFamily="2" charset="2"/>
              <a:buChar char="Ø"/>
            </a:pPr>
            <a:r>
              <a:rPr lang="el-GR" sz="2000" dirty="0"/>
              <a:t>Ο ακουστικός πόρος είναι ένα άλλο σημείο λήψης της θερμοκρασίας. ΄</a:t>
            </a:r>
          </a:p>
          <a:p>
            <a:pPr>
              <a:buFont typeface="Wingdings" panose="05000000000000000000" pitchFamily="2" charset="2"/>
              <a:buChar char="Ø"/>
            </a:pPr>
            <a:r>
              <a:rPr lang="el-GR" sz="2000" dirty="0"/>
              <a:t>Η τυμπανική μεμβράνη έχει αφθονία σε αγγειακή τροφοδοσία από τις αρχικές διακλαδώσεις της εξωτερικής καρωτίδας. </a:t>
            </a:r>
          </a:p>
          <a:p>
            <a:pPr>
              <a:buFont typeface="Wingdings" panose="05000000000000000000" pitchFamily="2" charset="2"/>
              <a:buChar char="Ø"/>
            </a:pPr>
            <a:r>
              <a:rPr lang="el-GR" sz="2000" dirty="0"/>
              <a:t>Όμως υπάρχει κίνδυνος για βλάβη της μεμβράνης ή διάτρηση αυτής. </a:t>
            </a: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11560" y="530120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451635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Τύποι θερμομέτρων</a:t>
            </a:r>
          </a:p>
        </p:txBody>
      </p:sp>
      <p:sp>
        <p:nvSpPr>
          <p:cNvPr id="9" name="Θέση περιεχομένου 8"/>
          <p:cNvSpPr>
            <a:spLocks noGrp="1"/>
          </p:cNvSpPr>
          <p:nvPr>
            <p:ph idx="1"/>
            <p:custDataLst>
              <p:tags r:id="rId3"/>
            </p:custDataLst>
          </p:nvPr>
        </p:nvSpPr>
        <p:spPr>
          <a:xfrm>
            <a:off x="179512" y="1427843"/>
            <a:ext cx="3384376" cy="560998"/>
          </a:xfrm>
        </p:spPr>
        <p:txBody>
          <a:bodyPr>
            <a:noAutofit/>
          </a:bodyPr>
          <a:lstStyle/>
          <a:p>
            <a:pPr>
              <a:buFont typeface="Wingdings" panose="05000000000000000000" pitchFamily="2" charset="2"/>
              <a:buChar char="Ø"/>
            </a:pPr>
            <a:r>
              <a:rPr lang="el-GR" sz="2000" dirty="0"/>
              <a:t>Υδραργυρικό Θερμόμετρο</a:t>
            </a:r>
          </a:p>
        </p:txBody>
      </p:sp>
      <p:pic>
        <p:nvPicPr>
          <p:cNvPr id="2" name="Εικόνα 1" descr="[DECORATIVE]"/>
          <p:cNvPicPr>
            <a:picLocks noChangeAspect="1"/>
          </p:cNvPicPr>
          <p:nvPr/>
        </p:nvPicPr>
        <p:blipFill>
          <a:blip r:embed="rId8"/>
          <a:stretch>
            <a:fillRect/>
          </a:stretch>
        </p:blipFill>
        <p:spPr>
          <a:xfrm>
            <a:off x="169243" y="2023693"/>
            <a:ext cx="8327858" cy="3529890"/>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67187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Ηλεκτρονικά Θερμόμετρα</a:t>
            </a:r>
          </a:p>
        </p:txBody>
      </p:sp>
      <p:pic>
        <p:nvPicPr>
          <p:cNvPr id="4" name="Εικόνα 3" descr="[DECORATIVE]"/>
          <p:cNvPicPr>
            <a:picLocks noChangeAspect="1"/>
          </p:cNvPicPr>
          <p:nvPr/>
        </p:nvPicPr>
        <p:blipFill>
          <a:blip r:embed="rId7"/>
          <a:stretch>
            <a:fillRect/>
          </a:stretch>
        </p:blipFill>
        <p:spPr>
          <a:xfrm>
            <a:off x="639739" y="1441531"/>
            <a:ext cx="7864522" cy="3974937"/>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492118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Υπέρυθρα  Θερμόμετρα</a:t>
            </a:r>
          </a:p>
        </p:txBody>
      </p:sp>
      <p:pic>
        <p:nvPicPr>
          <p:cNvPr id="2" name="Εικόνα 1" descr="[DECORATIVE]"/>
          <p:cNvPicPr>
            <a:picLocks noChangeAspect="1"/>
          </p:cNvPicPr>
          <p:nvPr/>
        </p:nvPicPr>
        <p:blipFill>
          <a:blip r:embed="rId7"/>
          <a:stretch>
            <a:fillRect/>
          </a:stretch>
        </p:blipFill>
        <p:spPr>
          <a:xfrm>
            <a:off x="1103075" y="1383614"/>
            <a:ext cx="6937849" cy="4090771"/>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113413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Χημικά Θερμόμετρα</a:t>
            </a:r>
          </a:p>
        </p:txBody>
      </p:sp>
      <p:pic>
        <p:nvPicPr>
          <p:cNvPr id="3" name="Εικόνα 2" descr="[DECORATIVE]"/>
          <p:cNvPicPr>
            <a:picLocks noChangeAspect="1"/>
          </p:cNvPicPr>
          <p:nvPr/>
        </p:nvPicPr>
        <p:blipFill>
          <a:blip r:embed="rId7"/>
          <a:stretch>
            <a:fillRect/>
          </a:stretch>
        </p:blipFill>
        <p:spPr>
          <a:xfrm>
            <a:off x="1048815" y="1595640"/>
            <a:ext cx="6937849" cy="3450635"/>
          </a:xfrm>
          <a:prstGeom prst="rect">
            <a:avLst/>
          </a:prstGeom>
        </p:spPr>
      </p:pic>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78793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Ώρες Θερμομέτρησης </a:t>
            </a:r>
          </a:p>
        </p:txBody>
      </p:sp>
      <p:sp>
        <p:nvSpPr>
          <p:cNvPr id="2" name="Ορθογώνιο 1"/>
          <p:cNvSpPr/>
          <p:nvPr/>
        </p:nvSpPr>
        <p:spPr>
          <a:xfrm>
            <a:off x="395536" y="1484784"/>
            <a:ext cx="8352928" cy="4524315"/>
          </a:xfrm>
          <a:prstGeom prst="rect">
            <a:avLst/>
          </a:prstGeom>
        </p:spPr>
        <p:txBody>
          <a:bodyPr wrap="square">
            <a:spAutoFit/>
          </a:bodyPr>
          <a:lstStyle/>
          <a:p>
            <a:pPr marL="342900" indent="-342900">
              <a:buFont typeface="Wingdings" panose="05000000000000000000" pitchFamily="2" charset="2"/>
              <a:buChar char="q"/>
            </a:pPr>
            <a:r>
              <a:rPr lang="el-GR" sz="2400" dirty="0"/>
              <a:t>Κατά την εισαγωγή του </a:t>
            </a:r>
            <a:r>
              <a:rPr lang="el-GR" sz="2400" dirty="0" smtClean="0"/>
              <a:t>αρρώστου.</a:t>
            </a:r>
            <a:endParaRPr lang="el-GR" sz="2400" dirty="0"/>
          </a:p>
          <a:p>
            <a:pPr marL="342900" indent="-342900">
              <a:buFont typeface="Wingdings" panose="05000000000000000000" pitchFamily="2" charset="2"/>
              <a:buChar char="q"/>
            </a:pPr>
            <a:r>
              <a:rPr lang="el-GR" sz="2400" dirty="0"/>
              <a:t>Δύο φορές την ημέρα συνήθως σε όλους τους αρρώστους πρωί και απόγευμα, ανάλογα με το σύστημα του </a:t>
            </a:r>
            <a:r>
              <a:rPr lang="el-GR" sz="2400" dirty="0" smtClean="0"/>
              <a:t>νοσοκομείου.</a:t>
            </a:r>
            <a:endParaRPr lang="el-GR" sz="2400" dirty="0"/>
          </a:p>
          <a:p>
            <a:pPr marL="342900" indent="-342900">
              <a:buFont typeface="Wingdings" panose="05000000000000000000" pitchFamily="2" charset="2"/>
              <a:buChar char="q"/>
            </a:pPr>
            <a:r>
              <a:rPr lang="el-GR" sz="2400" dirty="0"/>
              <a:t>Τρίωρη θερμομέτρηση που γίνεται σε:</a:t>
            </a:r>
          </a:p>
          <a:p>
            <a:pPr marL="742950" lvl="1" indent="-285750">
              <a:buFont typeface="Wingdings" panose="05000000000000000000" pitchFamily="2" charset="2"/>
              <a:buChar char="Ø"/>
            </a:pPr>
            <a:r>
              <a:rPr lang="el-GR" sz="2400" dirty="0"/>
              <a:t>Αρρώστους </a:t>
            </a:r>
            <a:r>
              <a:rPr lang="el-GR" sz="2400" dirty="0" err="1"/>
              <a:t>πυρέσσοντες</a:t>
            </a:r>
            <a:r>
              <a:rPr lang="el-GR" sz="2400" dirty="0"/>
              <a:t> ή με </a:t>
            </a:r>
            <a:r>
              <a:rPr lang="el-GR" sz="2400" dirty="0" smtClean="0"/>
              <a:t>υποθερμία.</a:t>
            </a:r>
            <a:endParaRPr lang="el-GR" sz="2400" dirty="0"/>
          </a:p>
          <a:p>
            <a:pPr marL="742950" lvl="1" indent="-285750">
              <a:buFont typeface="Wingdings" panose="05000000000000000000" pitchFamily="2" charset="2"/>
              <a:buChar char="Ø"/>
            </a:pPr>
            <a:r>
              <a:rPr lang="el-GR" sz="2400" dirty="0"/>
              <a:t>Χειρουργημένους αρρώστους την πρώτη και δεύτερη μετεγχειρητική </a:t>
            </a:r>
            <a:r>
              <a:rPr lang="el-GR" sz="2400" dirty="0" smtClean="0"/>
              <a:t>ημέρα. </a:t>
            </a:r>
            <a:endParaRPr lang="el-GR" sz="2400" dirty="0"/>
          </a:p>
          <a:p>
            <a:pPr marL="742950" lvl="1" indent="-285750">
              <a:buFont typeface="Wingdings" panose="05000000000000000000" pitchFamily="2" charset="2"/>
              <a:buChar char="Ø"/>
            </a:pPr>
            <a:r>
              <a:rPr lang="el-GR" sz="2400" dirty="0"/>
              <a:t>Σε άλλες ειδικές </a:t>
            </a:r>
            <a:r>
              <a:rPr lang="el-GR" sz="2400" dirty="0" smtClean="0"/>
              <a:t>περιπτώσεις:</a:t>
            </a:r>
            <a:endParaRPr lang="el-GR" sz="2400" dirty="0"/>
          </a:p>
          <a:p>
            <a:pPr marL="1257300" lvl="2" indent="-342900">
              <a:buFont typeface="Wingdings" panose="05000000000000000000" pitchFamily="2" charset="2"/>
              <a:buChar char="v"/>
            </a:pPr>
            <a:r>
              <a:rPr lang="el-GR" sz="2400" dirty="0"/>
              <a:t>Κάθε 15 ή 30λεπτά ή και αραιότερα σε αρρώστους υπό εντατική παρακολούθηση π.χ. </a:t>
            </a:r>
            <a:r>
              <a:rPr lang="el-GR" sz="2400" dirty="0" err="1"/>
              <a:t>καρδιοχειρουργημένους</a:t>
            </a:r>
            <a:r>
              <a:rPr lang="el-GR" sz="2400" dirty="0"/>
              <a:t> και άλλες </a:t>
            </a:r>
            <a:r>
              <a:rPr lang="el-GR" sz="2400" dirty="0" smtClean="0"/>
              <a:t>περιπτώσεις.</a:t>
            </a:r>
            <a:endParaRPr lang="el-GR" sz="24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4284551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Γενικές Αρχές Θερμομέτρησης</a:t>
            </a:r>
          </a:p>
        </p:txBody>
      </p:sp>
      <p:sp>
        <p:nvSpPr>
          <p:cNvPr id="2" name="Ορθογώνιο 1"/>
          <p:cNvSpPr/>
          <p:nvPr/>
        </p:nvSpPr>
        <p:spPr>
          <a:xfrm>
            <a:off x="395536" y="1484784"/>
            <a:ext cx="8352928" cy="4154984"/>
          </a:xfrm>
          <a:prstGeom prst="rect">
            <a:avLst/>
          </a:prstGeom>
        </p:spPr>
        <p:txBody>
          <a:bodyPr wrap="square">
            <a:spAutoFit/>
          </a:bodyPr>
          <a:lstStyle/>
          <a:p>
            <a:pPr marL="342900" indent="-342900">
              <a:buFont typeface="Wingdings" panose="05000000000000000000" pitchFamily="2" charset="2"/>
              <a:buChar char="ü"/>
            </a:pPr>
            <a:r>
              <a:rPr lang="el-GR" sz="2400" dirty="0" smtClean="0"/>
              <a:t>Ατομικό θερμόμετρο.</a:t>
            </a:r>
            <a:endParaRPr lang="el-GR" sz="2400" dirty="0"/>
          </a:p>
          <a:p>
            <a:pPr marL="342900" indent="-342900">
              <a:buFont typeface="Wingdings" panose="05000000000000000000" pitchFamily="2" charset="2"/>
              <a:buChar char="ü"/>
            </a:pPr>
            <a:r>
              <a:rPr lang="el-GR" sz="2400" dirty="0"/>
              <a:t>Απολύμανση θερμομέτρου πριν και μετά τη χρήση </a:t>
            </a:r>
            <a:r>
              <a:rPr lang="el-GR" sz="2400" dirty="0" smtClean="0"/>
              <a:t>του.</a:t>
            </a:r>
            <a:endParaRPr lang="el-GR" sz="2400" dirty="0"/>
          </a:p>
          <a:p>
            <a:pPr marL="342900" indent="-342900">
              <a:buFont typeface="Wingdings" panose="05000000000000000000" pitchFamily="2" charset="2"/>
              <a:buChar char="ü"/>
            </a:pPr>
            <a:r>
              <a:rPr lang="el-GR" sz="2400" dirty="0"/>
              <a:t>Κατεβάζετε πάντοτε το θερμόμετρο πριν τη χρήση </a:t>
            </a:r>
            <a:r>
              <a:rPr lang="el-GR" sz="2400" dirty="0" smtClean="0"/>
              <a:t>του.</a:t>
            </a:r>
            <a:endParaRPr lang="el-GR" sz="2400" dirty="0"/>
          </a:p>
          <a:p>
            <a:pPr marL="342900" indent="-342900">
              <a:buFont typeface="Wingdings" panose="05000000000000000000" pitchFamily="2" charset="2"/>
              <a:buChar char="ü"/>
            </a:pPr>
            <a:r>
              <a:rPr lang="el-GR" sz="2400" dirty="0"/>
              <a:t>Μη χρησιμοποιείτε θερμόμετρο στόματος για θερμομέτρηση ορθού ή </a:t>
            </a:r>
            <a:r>
              <a:rPr lang="el-GR" sz="2400" dirty="0" smtClean="0"/>
              <a:t>μασχάλης.</a:t>
            </a:r>
            <a:endParaRPr lang="el-GR" sz="2400" dirty="0"/>
          </a:p>
          <a:p>
            <a:pPr marL="342900" indent="-342900">
              <a:buFont typeface="Wingdings" panose="05000000000000000000" pitchFamily="2" charset="2"/>
              <a:buChar char="ü"/>
            </a:pPr>
            <a:r>
              <a:rPr lang="el-GR" sz="2400" dirty="0"/>
              <a:t>Χρήση ατομικού δίσκου θερμομέτρησης </a:t>
            </a:r>
            <a:r>
              <a:rPr lang="el-GR" sz="2400" dirty="0" smtClean="0"/>
              <a:t>ορθού.</a:t>
            </a:r>
            <a:endParaRPr lang="el-GR" sz="2400" dirty="0"/>
          </a:p>
          <a:p>
            <a:pPr marL="342900" indent="-342900">
              <a:buFont typeface="Wingdings" panose="05000000000000000000" pitchFamily="2" charset="2"/>
              <a:buChar char="ü"/>
            </a:pPr>
            <a:r>
              <a:rPr lang="el-GR" sz="2400" dirty="0"/>
              <a:t>Μην αφήνετε τον άρρωστο να θερμομετρηθεί μόνος του από το ορθό </a:t>
            </a:r>
            <a:r>
              <a:rPr lang="el-GR" sz="2400" dirty="0" smtClean="0"/>
              <a:t>.</a:t>
            </a:r>
            <a:endParaRPr lang="el-GR" sz="2400" dirty="0"/>
          </a:p>
          <a:p>
            <a:pPr marL="342900" indent="-342900">
              <a:buFont typeface="Wingdings" panose="05000000000000000000" pitchFamily="2" charset="2"/>
              <a:buChar char="ü"/>
            </a:pPr>
            <a:r>
              <a:rPr lang="el-GR" sz="2400" dirty="0"/>
              <a:t>Τοποθετείτε το θερμόμετρο πάντοτε με ήπιες </a:t>
            </a:r>
            <a:r>
              <a:rPr lang="el-GR" sz="2400" dirty="0" smtClean="0"/>
              <a:t>κινήσεις.</a:t>
            </a:r>
            <a:endParaRPr lang="el-GR" sz="2400" dirty="0"/>
          </a:p>
          <a:p>
            <a:pPr marL="342900" indent="-342900">
              <a:buFont typeface="Wingdings" panose="05000000000000000000" pitchFamily="2" charset="2"/>
              <a:buChar char="ü"/>
            </a:pPr>
            <a:r>
              <a:rPr lang="el-GR" sz="2400" dirty="0"/>
              <a:t>Το θερμόμετρο δεν πλένεται με ζεστό νερό αλλά σαπουνίζεται με κρύο νερό και </a:t>
            </a:r>
            <a:r>
              <a:rPr lang="el-GR" sz="2400" dirty="0" err="1" smtClean="0"/>
              <a:t>απολυμαίνεται</a:t>
            </a:r>
            <a:r>
              <a:rPr lang="el-GR" sz="2400" dirty="0" smtClean="0"/>
              <a:t>.</a:t>
            </a:r>
            <a:endParaRPr lang="el-GR" sz="24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2497642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Υλικό </a:t>
            </a:r>
            <a:r>
              <a:rPr lang="el-GR" altLang="el-GR" dirty="0" smtClean="0"/>
              <a:t>Νοσηλείας</a:t>
            </a:r>
            <a:endParaRPr lang="el-GR" altLang="el-GR" dirty="0"/>
          </a:p>
        </p:txBody>
      </p:sp>
      <p:sp>
        <p:nvSpPr>
          <p:cNvPr id="2" name="Ορθογώνιο 1"/>
          <p:cNvSpPr/>
          <p:nvPr/>
        </p:nvSpPr>
        <p:spPr>
          <a:xfrm>
            <a:off x="395536" y="1484784"/>
            <a:ext cx="8352928" cy="2308324"/>
          </a:xfrm>
          <a:prstGeom prst="rect">
            <a:avLst/>
          </a:prstGeom>
        </p:spPr>
        <p:txBody>
          <a:bodyPr wrap="square">
            <a:spAutoFit/>
          </a:bodyPr>
          <a:lstStyle/>
          <a:p>
            <a:r>
              <a:rPr lang="el-GR" sz="2400" dirty="0"/>
              <a:t>Δίσκος θερμομέτρησης με:</a:t>
            </a:r>
          </a:p>
          <a:p>
            <a:pPr marL="800100" lvl="1" indent="-342900">
              <a:buFont typeface="Wingdings" panose="05000000000000000000" pitchFamily="2" charset="2"/>
              <a:buChar char="ü"/>
            </a:pPr>
            <a:r>
              <a:rPr lang="el-GR" sz="2400" dirty="0"/>
              <a:t>Θερμόμετρα σε δοχεία με αντισηπτική </a:t>
            </a:r>
            <a:r>
              <a:rPr lang="el-GR" sz="2400" dirty="0" smtClean="0"/>
              <a:t>διάλυση.</a:t>
            </a:r>
            <a:endParaRPr lang="el-GR" sz="2400" dirty="0"/>
          </a:p>
          <a:p>
            <a:pPr marL="800100" lvl="1" indent="-342900">
              <a:buFont typeface="Wingdings" panose="05000000000000000000" pitchFamily="2" charset="2"/>
              <a:buChar char="ü"/>
            </a:pPr>
            <a:r>
              <a:rPr lang="el-GR" sz="2400" dirty="0" err="1"/>
              <a:t>Τολύπια</a:t>
            </a:r>
            <a:r>
              <a:rPr lang="el-GR" sz="2400" dirty="0"/>
              <a:t> ή τεμάχια </a:t>
            </a:r>
            <a:r>
              <a:rPr lang="el-GR" sz="2400" dirty="0" err="1"/>
              <a:t>χαρτοβάμβακα</a:t>
            </a:r>
            <a:r>
              <a:rPr lang="el-GR" sz="2400" dirty="0"/>
              <a:t>, </a:t>
            </a:r>
            <a:r>
              <a:rPr lang="el-GR" sz="2400" dirty="0" smtClean="0"/>
              <a:t>νεφροειδές.</a:t>
            </a:r>
            <a:endParaRPr lang="el-GR" sz="2400" dirty="0"/>
          </a:p>
          <a:p>
            <a:pPr marL="800100" lvl="1" indent="-342900">
              <a:buFont typeface="Wingdings" panose="05000000000000000000" pitchFamily="2" charset="2"/>
              <a:buChar char="ü"/>
            </a:pPr>
            <a:r>
              <a:rPr lang="el-GR" sz="2400" dirty="0"/>
              <a:t>Διάγραμμα αρρώστου όπου η θερμοκρασία σημειώνεται με ΜΠΛΕ </a:t>
            </a:r>
            <a:r>
              <a:rPr lang="el-GR" sz="2400" dirty="0" smtClean="0"/>
              <a:t>στυλό.</a:t>
            </a:r>
            <a:endParaRPr lang="el-GR" sz="2400" dirty="0"/>
          </a:p>
          <a:p>
            <a:pPr marL="800100" lvl="1" indent="-342900">
              <a:buFont typeface="Wingdings" panose="05000000000000000000" pitchFamily="2" charset="2"/>
              <a:buChar char="ü"/>
            </a:pPr>
            <a:r>
              <a:rPr lang="el-GR" sz="2400" dirty="0"/>
              <a:t>Βαζελίνη σε θερμομέτρηση από το </a:t>
            </a:r>
            <a:r>
              <a:rPr lang="el-GR" sz="2400" dirty="0" smtClean="0"/>
              <a:t>ορθό.</a:t>
            </a:r>
            <a:endParaRPr lang="el-GR" sz="24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941143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Σειρά Νοσηλείας </a:t>
            </a:r>
          </a:p>
        </p:txBody>
      </p:sp>
      <p:sp>
        <p:nvSpPr>
          <p:cNvPr id="2" name="Ορθογώνιο 1"/>
          <p:cNvSpPr/>
          <p:nvPr/>
        </p:nvSpPr>
        <p:spPr>
          <a:xfrm>
            <a:off x="395536" y="1484784"/>
            <a:ext cx="8352928" cy="1938992"/>
          </a:xfrm>
          <a:prstGeom prst="rect">
            <a:avLst/>
          </a:prstGeom>
        </p:spPr>
        <p:txBody>
          <a:bodyPr wrap="square">
            <a:spAutoFit/>
          </a:bodyPr>
          <a:lstStyle/>
          <a:p>
            <a:pPr marL="342900" indent="-342900">
              <a:buFont typeface="Arial" panose="020B0604020202020204" pitchFamily="34" charset="0"/>
              <a:buChar char="•"/>
            </a:pPr>
            <a:r>
              <a:rPr lang="el-GR" sz="2400" dirty="0"/>
              <a:t>Εξηγείστε στον άρρωστο τι πρόκειται να </a:t>
            </a:r>
            <a:r>
              <a:rPr lang="el-GR" sz="2400" dirty="0" smtClean="0"/>
              <a:t>κάνετε.</a:t>
            </a:r>
            <a:endParaRPr lang="el-GR" sz="2400" dirty="0"/>
          </a:p>
          <a:p>
            <a:pPr marL="342900" indent="-342900">
              <a:buFont typeface="Arial" panose="020B0604020202020204" pitchFamily="34" charset="0"/>
              <a:buChar char="•"/>
            </a:pPr>
            <a:r>
              <a:rPr lang="el-GR" sz="2400" dirty="0"/>
              <a:t>Ζητήστε τη συνεργασία του </a:t>
            </a:r>
            <a:r>
              <a:rPr lang="el-GR" sz="2400" dirty="0" smtClean="0"/>
              <a:t>.</a:t>
            </a:r>
            <a:endParaRPr lang="el-GR" sz="2400" dirty="0"/>
          </a:p>
          <a:p>
            <a:pPr marL="342900" indent="-342900">
              <a:buFont typeface="Arial" panose="020B0604020202020204" pitchFamily="34" charset="0"/>
              <a:buChar char="•"/>
            </a:pPr>
            <a:r>
              <a:rPr lang="el-GR" sz="2400" dirty="0"/>
              <a:t>Συστήστε να παραμείνει ήρεμος </a:t>
            </a:r>
            <a:r>
              <a:rPr lang="el-GR" sz="2400" dirty="0" smtClean="0"/>
              <a:t>.</a:t>
            </a:r>
            <a:endParaRPr lang="el-GR" sz="2400" dirty="0"/>
          </a:p>
          <a:p>
            <a:pPr marL="342900" indent="-342900">
              <a:buFont typeface="Arial" panose="020B0604020202020204" pitchFamily="34" charset="0"/>
              <a:buChar char="•"/>
            </a:pPr>
            <a:r>
              <a:rPr lang="el-GR" sz="2400" dirty="0"/>
              <a:t>Βεβαιωθείτε ότι δεν υπάρχει αντένδειξη για τον τρόπο </a:t>
            </a:r>
            <a:r>
              <a:rPr lang="el-GR" sz="2400" dirty="0" smtClean="0"/>
              <a:t>θερμομέτρησης </a:t>
            </a:r>
            <a:r>
              <a:rPr lang="el-GR" sz="2400" dirty="0"/>
              <a:t>που θα </a:t>
            </a:r>
            <a:r>
              <a:rPr lang="el-GR" sz="2400" dirty="0" smtClean="0"/>
              <a:t>εφαρμόσετε.</a:t>
            </a:r>
            <a:endParaRPr lang="el-GR" sz="24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230298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Θερμομέτρηση  </a:t>
            </a:r>
            <a:r>
              <a:rPr lang="el-GR" altLang="el-GR" dirty="0" smtClean="0"/>
              <a:t>Στόματος (α)</a:t>
            </a:r>
            <a:endParaRPr lang="el-GR" altLang="el-GR" dirty="0"/>
          </a:p>
        </p:txBody>
      </p:sp>
      <p:sp>
        <p:nvSpPr>
          <p:cNvPr id="2" name="Ορθογώνιο 1"/>
          <p:cNvSpPr/>
          <p:nvPr/>
        </p:nvSpPr>
        <p:spPr>
          <a:xfrm>
            <a:off x="395536" y="1484784"/>
            <a:ext cx="8352928" cy="4524315"/>
          </a:xfrm>
          <a:prstGeom prst="rect">
            <a:avLst/>
          </a:prstGeom>
        </p:spPr>
        <p:txBody>
          <a:bodyPr wrap="square">
            <a:spAutoFit/>
          </a:bodyPr>
          <a:lstStyle/>
          <a:p>
            <a:r>
              <a:rPr lang="el-GR" sz="2400" dirty="0"/>
              <a:t>1.  Θερμομέτρηση Στόματος δεν γίνεται σε: </a:t>
            </a:r>
          </a:p>
          <a:p>
            <a:pPr marL="800100" lvl="1" indent="-342900">
              <a:buFont typeface="Arial" panose="020B0604020202020204" pitchFamily="34" charset="0"/>
              <a:buChar char="•"/>
            </a:pPr>
            <a:r>
              <a:rPr lang="el-GR" sz="2400" dirty="0"/>
              <a:t>Χειρουργημένους αρρώστους στο στόμα και τη μύτη, διότι παρεμποδίζεται η λειτουργία της </a:t>
            </a:r>
            <a:r>
              <a:rPr lang="el-GR" sz="2400" dirty="0" smtClean="0"/>
              <a:t>αναπνοής.</a:t>
            </a:r>
            <a:endParaRPr lang="el-GR" sz="2400" dirty="0"/>
          </a:p>
          <a:p>
            <a:pPr marL="800100" lvl="1" indent="-342900">
              <a:buFont typeface="Arial" panose="020B0604020202020204" pitchFamily="34" charset="0"/>
              <a:buChar char="•"/>
            </a:pPr>
            <a:r>
              <a:rPr lang="el-GR" sz="2400" dirty="0"/>
              <a:t>Φλεγμονές στοματικής κοιλότητας για αποφυγή </a:t>
            </a:r>
            <a:r>
              <a:rPr lang="el-GR" sz="2400" dirty="0" smtClean="0"/>
              <a:t>ερεθισμού.</a:t>
            </a:r>
            <a:endParaRPr lang="el-GR" sz="2400" dirty="0"/>
          </a:p>
          <a:p>
            <a:pPr marL="800100" lvl="1" indent="-342900">
              <a:buFont typeface="Arial" panose="020B0604020202020204" pitchFamily="34" charset="0"/>
              <a:buChar char="•"/>
            </a:pPr>
            <a:r>
              <a:rPr lang="el-GR" sz="2400" dirty="0"/>
              <a:t>Μη συνεργάσιμα άτομα (παιδιά, ηλικιωμένοι, ανήσυχοι, ασθενείς με ρίγος).</a:t>
            </a:r>
          </a:p>
          <a:p>
            <a:pPr marL="800100" lvl="1" indent="-342900">
              <a:buFont typeface="Arial" panose="020B0604020202020204" pitchFamily="34" charset="0"/>
              <a:buChar char="•"/>
            </a:pPr>
            <a:r>
              <a:rPr lang="el-GR" sz="2400" dirty="0"/>
              <a:t>Πρόσφατη λήψη ζεστού ή κρύου </a:t>
            </a:r>
            <a:r>
              <a:rPr lang="el-GR" sz="2400" dirty="0" err="1" smtClean="0"/>
              <a:t>πόματος</a:t>
            </a:r>
            <a:r>
              <a:rPr lang="el-GR" sz="2400" dirty="0" smtClean="0"/>
              <a:t>.</a:t>
            </a:r>
            <a:endParaRPr lang="el-GR" sz="2400" dirty="0"/>
          </a:p>
          <a:p>
            <a:pPr lvl="1"/>
            <a:endParaRPr lang="el-GR" sz="2400" dirty="0" smtClean="0"/>
          </a:p>
          <a:p>
            <a:r>
              <a:rPr lang="el-GR" sz="2400" dirty="0"/>
              <a:t>2. Ελέγχετε την ακεραιότητα του θερμομέτρου και τον </a:t>
            </a:r>
            <a:r>
              <a:rPr lang="el-GR" sz="2400" dirty="0" err="1"/>
              <a:t>υγράργυρο</a:t>
            </a:r>
            <a:r>
              <a:rPr lang="el-GR" sz="2400" dirty="0"/>
              <a:t> μετακινώντας ελαφρά το θερμόμετρο. Βεβαιωθείτε ότι ο υδράργυρος είναι κατεβασμένος κάτω από τους 350 C.</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7451111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Θερμομέτρηση  </a:t>
            </a:r>
            <a:r>
              <a:rPr lang="el-GR" altLang="el-GR" dirty="0" smtClean="0"/>
              <a:t>Στόματος (β)</a:t>
            </a:r>
            <a:endParaRPr lang="el-GR" altLang="el-GR" dirty="0"/>
          </a:p>
        </p:txBody>
      </p:sp>
      <p:sp>
        <p:nvSpPr>
          <p:cNvPr id="2" name="Ορθογώνιο 1"/>
          <p:cNvSpPr/>
          <p:nvPr/>
        </p:nvSpPr>
        <p:spPr>
          <a:xfrm>
            <a:off x="395536" y="1484784"/>
            <a:ext cx="8352928" cy="4524315"/>
          </a:xfrm>
          <a:prstGeom prst="rect">
            <a:avLst/>
          </a:prstGeom>
        </p:spPr>
        <p:txBody>
          <a:bodyPr wrap="square">
            <a:spAutoFit/>
          </a:bodyPr>
          <a:lstStyle/>
          <a:p>
            <a:r>
              <a:rPr lang="el-GR" sz="2400" dirty="0" smtClean="0"/>
              <a:t>3. Κρατείστε </a:t>
            </a:r>
            <a:r>
              <a:rPr lang="el-GR" sz="2400" dirty="0"/>
              <a:t>το θερμόμετρο από το αντίθετο μέρος του </a:t>
            </a:r>
            <a:r>
              <a:rPr lang="el-GR" sz="2400" dirty="0" smtClean="0"/>
              <a:t>υδραργύρου.</a:t>
            </a:r>
          </a:p>
          <a:p>
            <a:endParaRPr lang="el-GR" sz="2400" dirty="0" smtClean="0"/>
          </a:p>
          <a:p>
            <a:r>
              <a:rPr lang="el-GR" sz="2400" dirty="0" smtClean="0"/>
              <a:t>4. Συστήστε </a:t>
            </a:r>
            <a:r>
              <a:rPr lang="el-GR" sz="2400" dirty="0"/>
              <a:t>στον άρρωστο  να ανοίξει το στόμα του και τοποθετείστε το βολβό του θερμομέτρου αριστερά ή δεξιά στο χαλινό κάτω από τη γλώσσα του ή διδάξτε τον να το κάνει μόνος </a:t>
            </a:r>
            <a:r>
              <a:rPr lang="el-GR" sz="2400" dirty="0" smtClean="0"/>
              <a:t>του.</a:t>
            </a:r>
            <a:endParaRPr lang="el-GR" sz="2400" dirty="0"/>
          </a:p>
          <a:p>
            <a:r>
              <a:rPr lang="el-GR" sz="2400" dirty="0" smtClean="0"/>
              <a:t>5. Πείτε </a:t>
            </a:r>
            <a:r>
              <a:rPr lang="el-GR" sz="2400" dirty="0"/>
              <a:t>στον άρρωστο να κλείσει καλά τα χείλη του και όχι τα δόντια του για να μη σπάσει  το θερμόμετρο και τραυματισθεί. Να αποφύγει την τριβή και τη μετακίνηση του θερμομέτρου με τη γλώσσα, διότι με την τριβή αυξάνεται η θερμότητα και ανεβαίνει η θερμοκρασία.</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1826171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Θερμομέτρηση  </a:t>
            </a:r>
            <a:r>
              <a:rPr lang="el-GR" altLang="el-GR" dirty="0" smtClean="0"/>
              <a:t>Στόματος (γ)</a:t>
            </a:r>
            <a:endParaRPr lang="el-GR" altLang="el-GR" dirty="0"/>
          </a:p>
        </p:txBody>
      </p:sp>
      <p:sp>
        <p:nvSpPr>
          <p:cNvPr id="2" name="Ορθογώνιο 1"/>
          <p:cNvSpPr/>
          <p:nvPr/>
        </p:nvSpPr>
        <p:spPr>
          <a:xfrm>
            <a:off x="395536" y="1484784"/>
            <a:ext cx="8352928" cy="3416320"/>
          </a:xfrm>
          <a:prstGeom prst="rect">
            <a:avLst/>
          </a:prstGeom>
        </p:spPr>
        <p:txBody>
          <a:bodyPr wrap="square">
            <a:spAutoFit/>
          </a:bodyPr>
          <a:lstStyle/>
          <a:p>
            <a:r>
              <a:rPr lang="el-GR" sz="2400" dirty="0"/>
              <a:t>6. Κρατείστε το θερμόμετρο σε αυτή τη θέση για 3 λεπτά και αφαιρέστε το.</a:t>
            </a:r>
          </a:p>
          <a:p>
            <a:r>
              <a:rPr lang="el-GR" sz="2400" dirty="0"/>
              <a:t>7. Διαβάστε προσεκτικά την ένδειξη, καθαρίστε το θερμόμετρο από τις εκκρίσεις του στόματος με </a:t>
            </a:r>
            <a:r>
              <a:rPr lang="el-GR" sz="2400" dirty="0" err="1"/>
              <a:t>τολύπιο</a:t>
            </a:r>
            <a:r>
              <a:rPr lang="el-GR" sz="2400" dirty="0"/>
              <a:t> και απορρίψτε το στο </a:t>
            </a:r>
            <a:r>
              <a:rPr lang="el-GR" sz="2400" dirty="0" smtClean="0"/>
              <a:t>νεφροειδές.</a:t>
            </a:r>
            <a:endParaRPr lang="el-GR" sz="2400" dirty="0"/>
          </a:p>
          <a:p>
            <a:r>
              <a:rPr lang="el-GR" sz="2400" dirty="0"/>
              <a:t>8. Αναγράψτε τη θερμοκρασία με ΜΠΛΕ στυλό στο θερμομετρικό διάγραμμα, καθαρά με ακρίβεια και στη σωστή ημερομηνία. </a:t>
            </a:r>
          </a:p>
          <a:p>
            <a:r>
              <a:rPr lang="el-GR" sz="2400" dirty="0"/>
              <a:t>9. Ξαναδιαβάστε τη θερμοκρασία πριν κατεβάσετε το θερμόμετρο για ασφάλεια </a:t>
            </a:r>
            <a:r>
              <a:rPr lang="el-GR" sz="2400" dirty="0" smtClean="0"/>
              <a:t>.</a:t>
            </a:r>
            <a:endParaRPr lang="el-GR" sz="2400" dirty="0"/>
          </a:p>
        </p:txBody>
      </p:sp>
      <p:sp>
        <p:nvSpPr>
          <p:cNvPr id="8" name="Θέση υποσέλιδου 3" descr="."/>
          <p:cNvSpPr txBox="1">
            <a:spLocks/>
          </p:cNvSpPr>
          <p:nvPr>
            <p:custDataLst>
              <p:tags r:id="rId3"/>
            </p:custDataLst>
          </p:nvPr>
        </p:nvSpPr>
        <p:spPr>
          <a:xfrm>
            <a:off x="2411760" y="6243638"/>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2674734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Θερμομέτρηση Μασχάλης</a:t>
            </a:r>
          </a:p>
        </p:txBody>
      </p:sp>
      <p:sp>
        <p:nvSpPr>
          <p:cNvPr id="2" name="Ορθογώνιο 1"/>
          <p:cNvSpPr/>
          <p:nvPr/>
        </p:nvSpPr>
        <p:spPr>
          <a:xfrm>
            <a:off x="395536" y="1484784"/>
            <a:ext cx="8352928" cy="4524315"/>
          </a:xfrm>
          <a:prstGeom prst="rect">
            <a:avLst/>
          </a:prstGeom>
        </p:spPr>
        <p:txBody>
          <a:bodyPr wrap="square">
            <a:spAutoFit/>
          </a:bodyPr>
          <a:lstStyle/>
          <a:p>
            <a:r>
              <a:rPr lang="el-GR" sz="2400" dirty="0"/>
              <a:t>Εργασθείτε όπως και στη θερμομέτρηση από το στόμα με τις παρακάτω διαφορές:</a:t>
            </a:r>
          </a:p>
          <a:p>
            <a:pPr marL="800100" lvl="1" indent="-342900">
              <a:buFont typeface="Arial" panose="020B0604020202020204" pitchFamily="34" charset="0"/>
              <a:buChar char="•"/>
            </a:pPr>
            <a:r>
              <a:rPr lang="el-GR" sz="2400" dirty="0"/>
              <a:t>Στεγνώστε τη μασχάλη του </a:t>
            </a:r>
            <a:r>
              <a:rPr lang="el-GR" sz="2400" dirty="0" smtClean="0"/>
              <a:t>αρρώστου.</a:t>
            </a:r>
            <a:endParaRPr lang="el-GR" sz="2400" dirty="0"/>
          </a:p>
          <a:p>
            <a:pPr marL="800100" lvl="1" indent="-342900">
              <a:buFont typeface="Arial" panose="020B0604020202020204" pitchFamily="34" charset="0"/>
              <a:buChar char="•"/>
            </a:pPr>
            <a:r>
              <a:rPr lang="el-GR" sz="2400" dirty="0"/>
              <a:t>Τοποθετείστε το θερμόμετρο από το άκρο του υδραργύρου στη μασχάλη και συστήνετε στον άρρωστο να ακινητοποιήσει το χέρι του τοποθετώντας το στο θώρακα και υποστηρίζοντας το βραχίονα με το άλλο </a:t>
            </a:r>
            <a:r>
              <a:rPr lang="el-GR" sz="2400" dirty="0" smtClean="0"/>
              <a:t>χέρι.</a:t>
            </a:r>
            <a:endParaRPr lang="el-GR" sz="2400" dirty="0"/>
          </a:p>
          <a:p>
            <a:pPr marL="800100" lvl="1" indent="-342900">
              <a:buFont typeface="Arial" panose="020B0604020202020204" pitchFamily="34" charset="0"/>
              <a:buChar char="•"/>
            </a:pPr>
            <a:r>
              <a:rPr lang="el-GR" sz="2400" dirty="0"/>
              <a:t>Αφήστε το θερμόμετρο 5-10 </a:t>
            </a:r>
            <a:r>
              <a:rPr lang="el-GR" sz="2400" dirty="0" smtClean="0"/>
              <a:t>λεπτά.</a:t>
            </a:r>
            <a:endParaRPr lang="el-GR" sz="2400" dirty="0"/>
          </a:p>
          <a:p>
            <a:pPr marL="800100" lvl="1" indent="-342900">
              <a:buFont typeface="Arial" panose="020B0604020202020204" pitchFamily="34" charset="0"/>
              <a:buChar char="•"/>
            </a:pPr>
            <a:r>
              <a:rPr lang="el-GR" sz="2400" dirty="0"/>
              <a:t>Κατεβάστε το θερμόμετρο διαβάστε και καταγράψτε σωστά και με ακρίβεια τη θερμοκρασία στο θερμομετρικό </a:t>
            </a:r>
            <a:r>
              <a:rPr lang="el-GR" sz="2400" dirty="0" smtClean="0"/>
              <a:t>διάγραμμα.</a:t>
            </a:r>
            <a:endParaRPr lang="el-GR" sz="2400" dirty="0"/>
          </a:p>
          <a:p>
            <a:pPr marL="342900" indent="-342900">
              <a:buFont typeface="Arial" panose="020B0604020202020204" pitchFamily="34" charset="0"/>
              <a:buChar char="•"/>
            </a:pPr>
            <a:endParaRPr lang="el-GR" sz="2400" dirty="0"/>
          </a:p>
        </p:txBody>
      </p:sp>
      <p:sp>
        <p:nvSpPr>
          <p:cNvPr id="8" name="Θέση υποσέλιδου 3" descr="."/>
          <p:cNvSpPr txBox="1">
            <a:spLocks/>
          </p:cNvSpPr>
          <p:nvPr>
            <p:custDataLst>
              <p:tags r:id="rId3"/>
            </p:custDataLst>
          </p:nvPr>
        </p:nvSpPr>
        <p:spPr>
          <a:xfrm>
            <a:off x="2411760" y="6243638"/>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325428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Θερμομέτρηση  Ορθού</a:t>
            </a:r>
          </a:p>
        </p:txBody>
      </p:sp>
      <p:sp>
        <p:nvSpPr>
          <p:cNvPr id="2" name="Ορθογώνιο 1"/>
          <p:cNvSpPr/>
          <p:nvPr/>
        </p:nvSpPr>
        <p:spPr>
          <a:xfrm>
            <a:off x="395536" y="1484784"/>
            <a:ext cx="8352928" cy="4524315"/>
          </a:xfrm>
          <a:prstGeom prst="rect">
            <a:avLst/>
          </a:prstGeom>
        </p:spPr>
        <p:txBody>
          <a:bodyPr wrap="square">
            <a:spAutoFit/>
          </a:bodyPr>
          <a:lstStyle/>
          <a:p>
            <a:r>
              <a:rPr lang="el-GR" sz="2400" dirty="0"/>
              <a:t>Αντενδείκνυται σε:</a:t>
            </a:r>
          </a:p>
          <a:p>
            <a:pPr marL="800100" lvl="1" indent="-342900">
              <a:buFont typeface="Arial" panose="020B0604020202020204" pitchFamily="34" charset="0"/>
              <a:buChar char="•"/>
            </a:pPr>
            <a:r>
              <a:rPr lang="el-GR" sz="2400" dirty="0"/>
              <a:t>Χειρουργημένους αρρώστους στο ορθό ή στο κατώτερο τμήμα του παχέος </a:t>
            </a:r>
            <a:r>
              <a:rPr lang="el-GR" sz="2400" dirty="0" smtClean="0"/>
              <a:t>εντέρου.</a:t>
            </a:r>
            <a:endParaRPr lang="el-GR" sz="2400" dirty="0"/>
          </a:p>
          <a:p>
            <a:pPr marL="800100" lvl="1" indent="-342900">
              <a:buFont typeface="Arial" panose="020B0604020202020204" pitchFamily="34" charset="0"/>
              <a:buChar char="•"/>
            </a:pPr>
            <a:r>
              <a:rPr lang="el-GR" sz="2400" dirty="0"/>
              <a:t>Ασθενείς με αιμορραγία εντέρου, κολίτιδα, διαρροϊκό σύνδρομο για την πρόληψη ερεθισμού και </a:t>
            </a:r>
            <a:r>
              <a:rPr lang="el-GR" sz="2400" dirty="0" smtClean="0"/>
              <a:t>τραυματισμού.</a:t>
            </a:r>
            <a:endParaRPr lang="el-GR" sz="2400" dirty="0"/>
          </a:p>
          <a:p>
            <a:pPr marL="800100" lvl="1" indent="-342900">
              <a:buFont typeface="Arial" panose="020B0604020202020204" pitchFamily="34" charset="0"/>
              <a:buChar char="•"/>
            </a:pPr>
            <a:r>
              <a:rPr lang="el-GR" sz="2400" dirty="0"/>
              <a:t>Ασθενείς με πρόσφατο υποκλυσμό, διότι επηρεάζεται η θερμοκρασία του εντέρου από το </a:t>
            </a:r>
            <a:r>
              <a:rPr lang="el-GR" sz="2400" dirty="0" smtClean="0"/>
              <a:t>διάλυμα.</a:t>
            </a:r>
            <a:endParaRPr lang="el-GR" sz="2400" dirty="0"/>
          </a:p>
          <a:p>
            <a:pPr marL="800100" lvl="1" indent="-342900">
              <a:buFont typeface="Arial" panose="020B0604020202020204" pitchFamily="34" charset="0"/>
              <a:buChar char="•"/>
            </a:pPr>
            <a:r>
              <a:rPr lang="el-GR" sz="2400" dirty="0"/>
              <a:t>Ασθενείς με πρόσφατο έμφραγμα μυοκαρδίου, διότι μπορεί να ερεθιστεί το </a:t>
            </a:r>
            <a:r>
              <a:rPr lang="el-GR" sz="2400" dirty="0" err="1"/>
              <a:t>πνευμονογαστρικό</a:t>
            </a:r>
            <a:r>
              <a:rPr lang="el-GR" sz="2400" dirty="0"/>
              <a:t> νεύρο με αποτέλεσμα την πρόκληση βραδυκαρδίας ή άλλων ανωμαλιών του καρδιακού </a:t>
            </a:r>
            <a:r>
              <a:rPr lang="el-GR" sz="2400" dirty="0" smtClean="0"/>
              <a:t>ρυθμού.</a:t>
            </a:r>
            <a:endParaRPr lang="el-GR" sz="2400" dirty="0"/>
          </a:p>
          <a:p>
            <a:pPr marL="342900" indent="-342900">
              <a:buFont typeface="Arial" panose="020B0604020202020204" pitchFamily="34" charset="0"/>
              <a:buChar char="•"/>
            </a:pPr>
            <a:endParaRPr lang="el-GR" sz="2400" dirty="0"/>
          </a:p>
        </p:txBody>
      </p:sp>
      <p:sp>
        <p:nvSpPr>
          <p:cNvPr id="8" name="Θέση υποσέλιδου 3" descr="."/>
          <p:cNvSpPr txBox="1">
            <a:spLocks/>
          </p:cNvSpPr>
          <p:nvPr>
            <p:custDataLst>
              <p:tags r:id="rId3"/>
            </p:custDataLst>
          </p:nvPr>
        </p:nvSpPr>
        <p:spPr>
          <a:xfrm>
            <a:off x="2411760" y="6243638"/>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11861177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a:t>Θερμομέτρηση  Ορθού</a:t>
            </a:r>
          </a:p>
        </p:txBody>
      </p:sp>
      <p:sp>
        <p:nvSpPr>
          <p:cNvPr id="2" name="Ορθογώνιο 1"/>
          <p:cNvSpPr/>
          <p:nvPr/>
        </p:nvSpPr>
        <p:spPr>
          <a:xfrm>
            <a:off x="395536" y="1484784"/>
            <a:ext cx="8352928" cy="4524315"/>
          </a:xfrm>
          <a:prstGeom prst="rect">
            <a:avLst/>
          </a:prstGeom>
        </p:spPr>
        <p:txBody>
          <a:bodyPr wrap="square">
            <a:spAutoFit/>
          </a:bodyPr>
          <a:lstStyle/>
          <a:p>
            <a:r>
              <a:rPr lang="el-GR" sz="2400" dirty="0"/>
              <a:t>Αντενδείκνυται σε:</a:t>
            </a:r>
          </a:p>
          <a:p>
            <a:pPr marL="800100" lvl="1" indent="-342900">
              <a:buFont typeface="Arial" panose="020B0604020202020204" pitchFamily="34" charset="0"/>
              <a:buChar char="•"/>
            </a:pPr>
            <a:r>
              <a:rPr lang="el-GR" sz="2400" dirty="0"/>
              <a:t>Χειρουργημένους αρρώστους στο ορθό ή στο κατώτερο τμήμα του παχέος </a:t>
            </a:r>
            <a:r>
              <a:rPr lang="el-GR" sz="2400" dirty="0" smtClean="0"/>
              <a:t>εντέρου.</a:t>
            </a:r>
            <a:endParaRPr lang="el-GR" sz="2400" dirty="0"/>
          </a:p>
          <a:p>
            <a:pPr marL="800100" lvl="1" indent="-342900">
              <a:buFont typeface="Arial" panose="020B0604020202020204" pitchFamily="34" charset="0"/>
              <a:buChar char="•"/>
            </a:pPr>
            <a:r>
              <a:rPr lang="el-GR" sz="2400" dirty="0"/>
              <a:t>Ασθενείς με αιμορραγία εντέρου, κολίτιδα, διαρροϊκό σύνδρομο για την πρόληψη ερεθισμού και </a:t>
            </a:r>
            <a:r>
              <a:rPr lang="el-GR" sz="2400" dirty="0" smtClean="0"/>
              <a:t>τραυματισμού.</a:t>
            </a:r>
            <a:endParaRPr lang="el-GR" sz="2400" dirty="0"/>
          </a:p>
          <a:p>
            <a:pPr marL="800100" lvl="1" indent="-342900">
              <a:buFont typeface="Arial" panose="020B0604020202020204" pitchFamily="34" charset="0"/>
              <a:buChar char="•"/>
            </a:pPr>
            <a:r>
              <a:rPr lang="el-GR" sz="2400" dirty="0"/>
              <a:t>Ασθενείς με πρόσφατο υποκλυσμό, διότι επηρεάζεται η θερμοκρασία του εντέρου από το </a:t>
            </a:r>
            <a:r>
              <a:rPr lang="el-GR" sz="2400" dirty="0" smtClean="0"/>
              <a:t>διάλυμα.</a:t>
            </a:r>
            <a:endParaRPr lang="el-GR" sz="2400" dirty="0"/>
          </a:p>
          <a:p>
            <a:pPr marL="800100" lvl="1" indent="-342900">
              <a:buFont typeface="Arial" panose="020B0604020202020204" pitchFamily="34" charset="0"/>
              <a:buChar char="•"/>
            </a:pPr>
            <a:r>
              <a:rPr lang="el-GR" sz="2400" dirty="0"/>
              <a:t>Ασθενείς με πρόσφατο έμφραγμα μυοκαρδίου, διότι μπορεί να ερεθιστεί το </a:t>
            </a:r>
            <a:r>
              <a:rPr lang="el-GR" sz="2400" dirty="0" err="1"/>
              <a:t>πνευμονογαστρικό</a:t>
            </a:r>
            <a:r>
              <a:rPr lang="el-GR" sz="2400" dirty="0"/>
              <a:t> νεύρο με αποτέλεσμα την πρόκληση βραδυκαρδίας ή άλλων ανωμαλιών του καρδιακού </a:t>
            </a:r>
            <a:r>
              <a:rPr lang="el-GR" sz="2400" dirty="0" smtClean="0"/>
              <a:t>ρυθμού.</a:t>
            </a:r>
            <a:endParaRPr lang="el-GR" sz="2400" dirty="0"/>
          </a:p>
          <a:p>
            <a:pPr marL="342900" indent="-342900">
              <a:buFont typeface="Arial" panose="020B0604020202020204" pitchFamily="34" charset="0"/>
              <a:buChar char="•"/>
            </a:pPr>
            <a:endParaRPr lang="el-GR" sz="2400" dirty="0"/>
          </a:p>
        </p:txBody>
      </p:sp>
      <p:sp>
        <p:nvSpPr>
          <p:cNvPr id="8" name="Θέση υποσέλιδου 3" descr="."/>
          <p:cNvSpPr txBox="1">
            <a:spLocks/>
          </p:cNvSpPr>
          <p:nvPr>
            <p:custDataLst>
              <p:tags r:id="rId3"/>
            </p:custDataLst>
          </p:nvPr>
        </p:nvSpPr>
        <p:spPr>
          <a:xfrm>
            <a:off x="2411760" y="6243638"/>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2905193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a:hlinkClick r:id="rId8" action="ppaction://hlinksldjump"/>
              </a:rPr>
              <a:t>Ορισμός </a:t>
            </a:r>
            <a:r>
              <a:rPr lang="el-GR" sz="2400" dirty="0">
                <a:hlinkClick r:id="rId8" action="ppaction://hlinksldjump"/>
              </a:rPr>
              <a:t>Ζωτικών Σημείων.</a:t>
            </a:r>
            <a:endParaRPr lang="el-GR" sz="2400" dirty="0" smtClean="0">
              <a:hlinkClick r:id="rId8" action="ppaction://hlinksldjump"/>
            </a:endParaRPr>
          </a:p>
          <a:p>
            <a:pPr lvl="1">
              <a:buFont typeface="Wingdings" pitchFamily="2" charset="2"/>
              <a:buChar char="§"/>
            </a:pPr>
            <a:r>
              <a:rPr lang="el-GR" sz="2400" dirty="0">
                <a:hlinkClick r:id="rId9" action="ppaction://hlinksldjump"/>
              </a:rPr>
              <a:t>Θερμοκρασία του σώματος.</a:t>
            </a:r>
            <a:endParaRPr lang="el-GR" sz="2400" dirty="0" smtClean="0">
              <a:hlinkClick r:id="rId8" action="ppaction://hlinksldjump"/>
            </a:endParaRPr>
          </a:p>
          <a:p>
            <a:pPr lvl="1">
              <a:buFont typeface="Wingdings" pitchFamily="2" charset="2"/>
              <a:buChar char="§"/>
            </a:pPr>
            <a:r>
              <a:rPr lang="el-GR" sz="2400" dirty="0">
                <a:hlinkClick r:id="rId10" action="ppaction://hlinksldjump"/>
              </a:rPr>
              <a:t>Αίτια </a:t>
            </a:r>
            <a:r>
              <a:rPr lang="el-GR" sz="2400" dirty="0" smtClean="0">
                <a:hlinkClick r:id="rId10" action="ppaction://hlinksldjump"/>
              </a:rPr>
              <a:t>Πυρετού.</a:t>
            </a:r>
            <a:endParaRPr lang="en-US" sz="2400" dirty="0" smtClean="0"/>
          </a:p>
          <a:p>
            <a:pPr lvl="1">
              <a:buFont typeface="Wingdings" pitchFamily="2" charset="2"/>
              <a:buChar char="§"/>
            </a:pPr>
            <a:r>
              <a:rPr lang="el-GR" altLang="el-GR" sz="2400" dirty="0" smtClean="0">
                <a:hlinkClick r:id="rId11" action="ppaction://hlinksldjump"/>
              </a:rPr>
              <a:t>Υποθερμία</a:t>
            </a:r>
            <a:r>
              <a:rPr lang="en-US" altLang="el-GR" sz="2400" dirty="0" smtClean="0">
                <a:hlinkClick r:id="rId11" action="ppaction://hlinksldjump"/>
              </a:rPr>
              <a:t>.</a:t>
            </a:r>
            <a:endParaRPr lang="en-US" altLang="el-GR" sz="2400" dirty="0" smtClean="0"/>
          </a:p>
          <a:p>
            <a:pPr lvl="1">
              <a:buFont typeface="Wingdings" pitchFamily="2" charset="2"/>
              <a:buChar char="§"/>
            </a:pPr>
            <a:r>
              <a:rPr lang="el-GR" altLang="el-GR" sz="2400" dirty="0">
                <a:hlinkClick r:id="rId12" action="ppaction://hlinksldjump"/>
              </a:rPr>
              <a:t>Λήψη </a:t>
            </a:r>
            <a:r>
              <a:rPr lang="el-GR" altLang="el-GR" sz="2400" dirty="0" smtClean="0">
                <a:hlinkClick r:id="rId12" action="ppaction://hlinksldjump"/>
              </a:rPr>
              <a:t>Θερμοκρασίας</a:t>
            </a:r>
            <a:r>
              <a:rPr lang="en-US" altLang="el-GR" sz="2400" dirty="0" smtClean="0">
                <a:hlinkClick r:id="rId12" action="ppaction://hlinksldjump"/>
              </a:rPr>
              <a:t>.</a:t>
            </a:r>
            <a:endParaRPr lang="en-US" altLang="el-GR" sz="2400" dirty="0" smtClean="0"/>
          </a:p>
          <a:p>
            <a:pPr lvl="1">
              <a:buFont typeface="Wingdings" pitchFamily="2" charset="2"/>
              <a:buChar char="§"/>
            </a:pPr>
            <a:r>
              <a:rPr lang="el-GR" altLang="el-GR" sz="2400" dirty="0" smtClean="0">
                <a:hlinkClick r:id="rId13" action="ppaction://hlinksldjump"/>
              </a:rPr>
              <a:t>Τύποι Οργάνων Λήψης Θερμοκρασίας.</a:t>
            </a:r>
            <a:endParaRPr lang="en-US" altLang="el-GR" sz="2400" dirty="0" smtClean="0"/>
          </a:p>
          <a:p>
            <a:pPr marL="457200" lvl="1" indent="0">
              <a:buNone/>
            </a:pPr>
            <a:endParaRPr lang="en-US" sz="2400" dirty="0" smtClean="0"/>
          </a:p>
          <a:p>
            <a:pPr lvl="1">
              <a:buFont typeface="Wingdings" pitchFamily="2" charset="2"/>
              <a:buChar char="§"/>
            </a:pP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smtClean="0"/>
              <a:t>Διαδικασία Θερμομέτρησης               Ορθού (α)</a:t>
            </a:r>
            <a:endParaRPr lang="el-GR" altLang="el-GR" dirty="0"/>
          </a:p>
        </p:txBody>
      </p:sp>
      <p:sp>
        <p:nvSpPr>
          <p:cNvPr id="2" name="Ορθογώνιο 1"/>
          <p:cNvSpPr/>
          <p:nvPr/>
        </p:nvSpPr>
        <p:spPr>
          <a:xfrm>
            <a:off x="395536" y="1484784"/>
            <a:ext cx="8352928" cy="4708981"/>
          </a:xfrm>
          <a:prstGeom prst="rect">
            <a:avLst/>
          </a:prstGeom>
        </p:spPr>
        <p:txBody>
          <a:bodyPr wrap="square">
            <a:spAutoFit/>
          </a:bodyPr>
          <a:lstStyle/>
          <a:p>
            <a:r>
              <a:rPr lang="el-GR" sz="2000" dirty="0"/>
              <a:t>Εργασθείτε όπως και στην από του στόματος θερμομέτρηση με τις εξής διαφορές:</a:t>
            </a:r>
          </a:p>
          <a:p>
            <a:pPr marL="342900" indent="-342900">
              <a:buFont typeface="Arial" panose="020B0604020202020204" pitchFamily="34" charset="0"/>
              <a:buChar char="•"/>
            </a:pPr>
            <a:r>
              <a:rPr lang="el-GR" sz="2000" dirty="0"/>
              <a:t>Δώστε πλάγια θέση στον άρρωστο με το επάνω πόδι σε ελαφρά κάμψη για τη χαλάρωση των </a:t>
            </a:r>
            <a:r>
              <a:rPr lang="el-GR" sz="2000" dirty="0" smtClean="0"/>
              <a:t>μυών.</a:t>
            </a:r>
            <a:endParaRPr lang="el-GR" sz="2000" dirty="0"/>
          </a:p>
          <a:p>
            <a:pPr marL="342900" indent="-342900">
              <a:buFont typeface="Arial" panose="020B0604020202020204" pitchFamily="34" charset="0"/>
              <a:buChar char="•"/>
            </a:pPr>
            <a:r>
              <a:rPr lang="el-GR" sz="2000" dirty="0"/>
              <a:t>Εξασφαλίστε μοναχικότητα (παραβάν-κουρτίνες</a:t>
            </a:r>
            <a:r>
              <a:rPr lang="el-GR" sz="2000" dirty="0" smtClean="0"/>
              <a:t>).</a:t>
            </a:r>
            <a:endParaRPr lang="el-GR" sz="2000" dirty="0"/>
          </a:p>
          <a:p>
            <a:pPr marL="342900" indent="-342900">
              <a:buFont typeface="Arial" panose="020B0604020202020204" pitchFamily="34" charset="0"/>
              <a:buChar char="•"/>
            </a:pPr>
            <a:r>
              <a:rPr lang="el-GR" sz="2000" dirty="0"/>
              <a:t>Αναδιπλώστε τα κλινοσκεπάσματα και ετοιμάστε τον άρρωστο. Μην τον εκθέτετε περισσότερο από όσο </a:t>
            </a:r>
            <a:r>
              <a:rPr lang="el-GR" sz="2000" dirty="0" smtClean="0"/>
              <a:t>πρέπει.</a:t>
            </a:r>
            <a:endParaRPr lang="el-GR" sz="2000" dirty="0"/>
          </a:p>
          <a:p>
            <a:pPr marL="342900" indent="-342900">
              <a:buFont typeface="Arial" panose="020B0604020202020204" pitchFamily="34" charset="0"/>
              <a:buChar char="•"/>
            </a:pPr>
            <a:r>
              <a:rPr lang="el-GR" sz="2000" dirty="0"/>
              <a:t>Επαλείψτε το θερμόμετρο με λιπαρή ουσία για την ελάττωση της τριβής και την ευκολότερη εισαγωγή </a:t>
            </a:r>
            <a:r>
              <a:rPr lang="el-GR" sz="2000" dirty="0" smtClean="0"/>
              <a:t>του.</a:t>
            </a:r>
            <a:endParaRPr lang="el-GR" sz="2000" dirty="0"/>
          </a:p>
          <a:p>
            <a:pPr marL="342900" indent="-342900">
              <a:buFont typeface="Arial" panose="020B0604020202020204" pitchFamily="34" charset="0"/>
              <a:buChar char="•"/>
            </a:pPr>
            <a:r>
              <a:rPr lang="el-GR" sz="2000" dirty="0"/>
              <a:t>Ανασηκώστε τον επάνω γλουτό και βάλτε το θερμόμετρο με ήπιες κινήσεις σε βάθος 3-5 </a:t>
            </a:r>
            <a:r>
              <a:rPr lang="el-GR" sz="2000" dirty="0" err="1"/>
              <a:t>cm</a:t>
            </a:r>
            <a:r>
              <a:rPr lang="el-GR" sz="2000" dirty="0"/>
              <a:t> . </a:t>
            </a:r>
            <a:endParaRPr lang="el-GR" sz="2000" dirty="0" smtClean="0"/>
          </a:p>
          <a:p>
            <a:pPr marL="342900" indent="-342900">
              <a:buFont typeface="Arial" panose="020B0604020202020204" pitchFamily="34" charset="0"/>
              <a:buChar char="•"/>
            </a:pPr>
            <a:r>
              <a:rPr lang="el-GR" sz="2000" dirty="0" smtClean="0"/>
              <a:t>Κρατείστε </a:t>
            </a:r>
            <a:r>
              <a:rPr lang="el-GR" sz="2000" dirty="0"/>
              <a:t>το θερμόμετρο σταθερά στη θέση αυτή για 2-3 λεπτά και αφαιρέστε το.</a:t>
            </a:r>
          </a:p>
          <a:p>
            <a:endParaRPr lang="el-GR" sz="2000" dirty="0"/>
          </a:p>
          <a:p>
            <a:pPr marL="342900" indent="-342900">
              <a:buFont typeface="Arial" panose="020B0604020202020204" pitchFamily="34" charset="0"/>
              <a:buChar char="•"/>
            </a:pPr>
            <a:endParaRPr lang="el-GR" sz="2000" dirty="0"/>
          </a:p>
        </p:txBody>
      </p:sp>
      <p:sp>
        <p:nvSpPr>
          <p:cNvPr id="8" name="Θέση υποσέλιδου 3" descr="."/>
          <p:cNvSpPr txBox="1">
            <a:spLocks/>
          </p:cNvSpPr>
          <p:nvPr>
            <p:custDataLst>
              <p:tags r:id="rId3"/>
            </p:custDataLst>
          </p:nvPr>
        </p:nvSpPr>
        <p:spPr>
          <a:xfrm>
            <a:off x="2411760" y="6243638"/>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p14="http://schemas.microsoft.com/office/powerpoint/2010/main" val="1211750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108520" y="260648"/>
            <a:ext cx="9252520" cy="940966"/>
          </a:xfrm>
        </p:spPr>
        <p:txBody>
          <a:bodyPr>
            <a:noAutofit/>
          </a:bodyPr>
          <a:lstStyle/>
          <a:p>
            <a:r>
              <a:rPr lang="el-GR" altLang="el-GR" dirty="0" smtClean="0"/>
              <a:t>Διαδικασία Θερμομέτρησης               Ορθού (β)</a:t>
            </a:r>
            <a:endParaRPr lang="el-GR" altLang="el-GR" dirty="0"/>
          </a:p>
        </p:txBody>
      </p:sp>
      <p:sp>
        <p:nvSpPr>
          <p:cNvPr id="2" name="Ορθογώνιο 1"/>
          <p:cNvSpPr/>
          <p:nvPr/>
        </p:nvSpPr>
        <p:spPr>
          <a:xfrm>
            <a:off x="395536" y="1484784"/>
            <a:ext cx="8352928" cy="2308324"/>
          </a:xfrm>
          <a:prstGeom prst="rect">
            <a:avLst/>
          </a:prstGeom>
        </p:spPr>
        <p:txBody>
          <a:bodyPr wrap="square">
            <a:spAutoFit/>
          </a:bodyPr>
          <a:lstStyle/>
          <a:p>
            <a:pPr marL="342900" indent="-342900">
              <a:buFont typeface="Arial" panose="020B0604020202020204" pitchFamily="34" charset="0"/>
              <a:buChar char="•"/>
            </a:pPr>
            <a:r>
              <a:rPr lang="el-GR" sz="2400" dirty="0"/>
              <a:t>Διαβάστε και σημειώστε τη θερμοκρασία στο </a:t>
            </a:r>
            <a:r>
              <a:rPr lang="el-GR" sz="2400" dirty="0" smtClean="0"/>
              <a:t>διάγραμμα.</a:t>
            </a:r>
            <a:endParaRPr lang="el-GR" sz="2400" dirty="0"/>
          </a:p>
          <a:p>
            <a:pPr marL="342900" indent="-342900">
              <a:buFont typeface="Arial" panose="020B0604020202020204" pitchFamily="34" charset="0"/>
              <a:buChar char="•"/>
            </a:pPr>
            <a:r>
              <a:rPr lang="el-GR" sz="2400" dirty="0"/>
              <a:t>Αφήστε τον άρρωστο καθαρό και σε αναπαυτική </a:t>
            </a:r>
            <a:r>
              <a:rPr lang="el-GR" sz="2400" dirty="0" smtClean="0"/>
              <a:t>θέση.</a:t>
            </a:r>
            <a:endParaRPr lang="el-GR" sz="2400" dirty="0"/>
          </a:p>
          <a:p>
            <a:pPr marL="342900" indent="-342900">
              <a:buFont typeface="Arial" panose="020B0604020202020204" pitchFamily="34" charset="0"/>
              <a:buChar char="•"/>
            </a:pPr>
            <a:r>
              <a:rPr lang="el-GR" sz="2400" dirty="0"/>
              <a:t>Όταν πρόκειται για μωρό, κρατείστε το σε ύπτια θέση με χαλαρά ισχία ή γόνατα σε γωνία 900 προς το σώμα και ακινητοποιήστε τα πόδια του. Εισαγωγή θερμομέτρου περίπου 1-2 </a:t>
            </a:r>
            <a:r>
              <a:rPr lang="el-GR" sz="2400" dirty="0" err="1" smtClean="0"/>
              <a:t>cm</a:t>
            </a:r>
            <a:r>
              <a:rPr lang="el-GR" sz="2400" dirty="0" smtClean="0"/>
              <a:t>.</a:t>
            </a:r>
            <a:endParaRPr lang="el-GR" sz="2400" dirty="0"/>
          </a:p>
        </p:txBody>
      </p:sp>
      <p:sp>
        <p:nvSpPr>
          <p:cNvPr id="8" name="Θέση υποσέλιδου 3" descr="."/>
          <p:cNvSpPr txBox="1">
            <a:spLocks/>
          </p:cNvSpPr>
          <p:nvPr>
            <p:custDataLst>
              <p:tags r:id="rId3"/>
            </p:custDataLst>
          </p:nvPr>
        </p:nvSpPr>
        <p:spPr>
          <a:xfrm>
            <a:off x="2411760" y="6243638"/>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p14="http://schemas.microsoft.com/office/powerpoint/2010/main" val="1243863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ΖΩΤΙΚΑ ΣΗΜΕΙΑ</a:t>
            </a:r>
            <a:endParaRPr lang="en-US" sz="2800" b="0" dirty="0"/>
          </a:p>
        </p:txBody>
      </p:sp>
      <p:sp>
        <p:nvSpPr>
          <p:cNvPr id="9" name="Θέση περιεχομένου 8"/>
          <p:cNvSpPr>
            <a:spLocks noGrp="1"/>
          </p:cNvSpPr>
          <p:nvPr>
            <p:ph idx="1"/>
            <p:custDataLst>
              <p:tags r:id="rId3"/>
            </p:custDataLst>
          </p:nvPr>
        </p:nvSpPr>
        <p:spPr>
          <a:xfrm>
            <a:off x="143508" y="1916832"/>
            <a:ext cx="8856984" cy="2351139"/>
          </a:xfrm>
        </p:spPr>
        <p:txBody>
          <a:bodyPr>
            <a:noAutofit/>
          </a:bodyPr>
          <a:lstStyle/>
          <a:p>
            <a:pPr marL="0" indent="0" algn="ctr">
              <a:buNone/>
            </a:pPr>
            <a:r>
              <a:rPr lang="el-GR" sz="2800" dirty="0"/>
              <a:t>ΜΕΡΟΣ   </a:t>
            </a:r>
            <a:r>
              <a:rPr lang="el-GR" sz="2800" dirty="0" smtClean="0"/>
              <a:t>ΤΡΙΤΟ</a:t>
            </a:r>
            <a:endParaRPr lang="el-GR" sz="2800" dirty="0"/>
          </a:p>
          <a:p>
            <a:pPr marL="0" indent="0" algn="ctr">
              <a:buNone/>
            </a:pPr>
            <a:r>
              <a:rPr lang="el-GR" sz="2800" dirty="0" smtClean="0"/>
              <a:t>ΘΕΡΜΟΚΡΑΣΙΑ</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66682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Ορισμός Ζωτικών Σημείων</a:t>
            </a:r>
            <a:endParaRPr lang="el-GR" altLang="el-GR" dirty="0"/>
          </a:p>
        </p:txBody>
      </p:sp>
      <p:sp>
        <p:nvSpPr>
          <p:cNvPr id="9" name="Θέση περιεχομένου 8"/>
          <p:cNvSpPr>
            <a:spLocks noGrp="1"/>
          </p:cNvSpPr>
          <p:nvPr>
            <p:ph idx="1"/>
            <p:custDataLst>
              <p:tags r:id="rId3"/>
            </p:custDataLst>
          </p:nvPr>
        </p:nvSpPr>
        <p:spPr>
          <a:xfrm>
            <a:off x="107504" y="1628800"/>
            <a:ext cx="9036496" cy="2351139"/>
          </a:xfrm>
        </p:spPr>
        <p:txBody>
          <a:bodyPr>
            <a:noAutofit/>
          </a:bodyPr>
          <a:lstStyle/>
          <a:p>
            <a:r>
              <a:rPr lang="el-GR" sz="2800" b="1" dirty="0"/>
              <a:t>Τα ζωτικά  σημεία είναι η θερμοκρασία σώματος, ο σφυγμός, η αναπνοή και η αρτηριακή πίεση.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258437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Πόνος</a:t>
            </a:r>
            <a:endParaRPr lang="el-GR" altLang="el-GR" dirty="0"/>
          </a:p>
        </p:txBody>
      </p:sp>
      <p:sp>
        <p:nvSpPr>
          <p:cNvPr id="9" name="Θέση περιεχομένου 8"/>
          <p:cNvSpPr>
            <a:spLocks noGrp="1"/>
          </p:cNvSpPr>
          <p:nvPr>
            <p:ph idx="1"/>
            <p:custDataLst>
              <p:tags r:id="rId3"/>
            </p:custDataLst>
          </p:nvPr>
        </p:nvSpPr>
        <p:spPr>
          <a:xfrm>
            <a:off x="107504" y="1628800"/>
            <a:ext cx="9036496" cy="2351139"/>
          </a:xfrm>
        </p:spPr>
        <p:txBody>
          <a:bodyPr>
            <a:noAutofit/>
          </a:bodyPr>
          <a:lstStyle/>
          <a:p>
            <a:r>
              <a:rPr lang="el-GR" sz="2800" dirty="0"/>
              <a:t>Πρόσφατα, πολλοί οργανισμοί, όπως οι </a:t>
            </a:r>
            <a:r>
              <a:rPr lang="el-GR" sz="2800" dirty="0" err="1"/>
              <a:t>Veterans</a:t>
            </a:r>
            <a:r>
              <a:rPr lang="el-GR" sz="2800" dirty="0"/>
              <a:t> Administration έχουν ορίσει τον πόνο ως ένα πέμπτο ζωτικό σημείο, το οποίο προσδιορίζεται ταυτόχρονα με τα υπόλοιπα τέσσερα.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39366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Πληροφορίες (α)</a:t>
            </a:r>
            <a:endParaRPr lang="el-GR" altLang="el-GR" dirty="0"/>
          </a:p>
        </p:txBody>
      </p:sp>
      <p:sp>
        <p:nvSpPr>
          <p:cNvPr id="9" name="Θέση περιεχομένου 8"/>
          <p:cNvSpPr>
            <a:spLocks noGrp="1"/>
          </p:cNvSpPr>
          <p:nvPr>
            <p:ph idx="1"/>
            <p:custDataLst>
              <p:tags r:id="rId3"/>
            </p:custDataLst>
          </p:nvPr>
        </p:nvSpPr>
        <p:spPr>
          <a:xfrm>
            <a:off x="107504" y="1628800"/>
            <a:ext cx="9036496" cy="2351139"/>
          </a:xfrm>
        </p:spPr>
        <p:txBody>
          <a:bodyPr>
            <a:noAutofit/>
          </a:bodyPr>
          <a:lstStyle/>
          <a:p>
            <a:r>
              <a:rPr lang="el-GR" sz="2800" dirty="0"/>
              <a:t>Τα ζωτικά σημεία αντικατοπτρίζουν αλλαγές στην λειτουργία του σώματος</a:t>
            </a:r>
          </a:p>
          <a:p>
            <a:r>
              <a:rPr lang="el-GR" sz="2800" dirty="0"/>
              <a:t>Η παρακολούθησή τους δεν πρέπει να είναι αυτόματη διαδικασία ούτε να αποτελεί καθημερινή ρουτίνα </a:t>
            </a:r>
          </a:p>
          <a:p>
            <a:r>
              <a:rPr lang="el-GR" sz="2800" dirty="0"/>
              <a:t>Πρέπει να είναι επιστημονική παρακολούθηση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3717968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6:48:20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2,4,8,2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2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D14AD0B-9C71-485F-9FD3-CEDE11FF1AB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4914</TotalTime>
  <Words>2694</Words>
  <Application>Microsoft Office PowerPoint</Application>
  <PresentationFormat>Προβολή στην οθόνη (4:3)</PresentationFormat>
  <Paragraphs>435</Paragraphs>
  <Slides>53</Slides>
  <Notes>53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53</vt:i4>
      </vt:variant>
    </vt:vector>
  </HeadingPairs>
  <TitlesOfParts>
    <vt:vector size="57"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ΖΩΤΙΚΑ ΣΗΜΕΙΑ</vt:lpstr>
      <vt:lpstr>Ορισμός Ζωτικών Σημείων</vt:lpstr>
      <vt:lpstr>Πόνος</vt:lpstr>
      <vt:lpstr>Πληροφορίες (α)</vt:lpstr>
      <vt:lpstr>Πληροφορίες (β)</vt:lpstr>
      <vt:lpstr>Θερμοκρασία του σώματος</vt:lpstr>
      <vt:lpstr>Παράγοντες που επιδρούν στην παραγωγή θερμοκρασίας </vt:lpstr>
      <vt:lpstr>Αποβολή Θερμότητας γίνεται με :</vt:lpstr>
      <vt:lpstr>Ρύθμιση της θερμοκρασίας του σώματος </vt:lpstr>
      <vt:lpstr>Φυσιολογικές Τιμές Θερμοκρασίας</vt:lpstr>
      <vt:lpstr>Παράγοντες που επηρεάζουν τη θερμοκρασία του σώματος</vt:lpstr>
      <vt:lpstr>Αλλαγές στη θερμοκρασία του σώματος</vt:lpstr>
      <vt:lpstr>Θερμοκρασία σώματος</vt:lpstr>
      <vt:lpstr>Τιμές Θερμοκρασίας</vt:lpstr>
      <vt:lpstr>Αίτια  Πυρετού</vt:lpstr>
      <vt:lpstr>Στάδια Πυρετού</vt:lpstr>
      <vt:lpstr>Κλινικά συμπτώματα του πυρετού</vt:lpstr>
      <vt:lpstr>Πορεία Πυρετού</vt:lpstr>
      <vt:lpstr>Στάδιο πτώσης πυρετού</vt:lpstr>
      <vt:lpstr>Συχνοί και Συνήθεις Τύποι Πυρετού</vt:lpstr>
      <vt:lpstr>Νοσηλευτική Φροντίδα Αρρώστου          με Πυρετό (α)</vt:lpstr>
      <vt:lpstr>Υποθερμία</vt:lpstr>
      <vt:lpstr>Κλινικά συμπτώματα της υποθερμίας </vt:lpstr>
      <vt:lpstr>Νοσηλευτικές παρεμβάσεις για ασθενείς με υποθερμία</vt:lpstr>
      <vt:lpstr>Λήψη Θερμοκρασίας</vt:lpstr>
      <vt:lpstr>Προσδιορισμός της θερμοκρασίας       του σώματος</vt:lpstr>
      <vt:lpstr>Στοματική κοιλότητα</vt:lpstr>
      <vt:lpstr>Κοιλότητας ορθού </vt:lpstr>
      <vt:lpstr>Μασχαλιαία πτυχή</vt:lpstr>
      <vt:lpstr>Τυμπανική μεμβράνη</vt:lpstr>
      <vt:lpstr>Τύποι θερμομέτρων</vt:lpstr>
      <vt:lpstr>Ηλεκτρονικά Θερμόμετρα</vt:lpstr>
      <vt:lpstr>Υπέρυθρα  Θερμόμετρα</vt:lpstr>
      <vt:lpstr>Χημικά Θερμόμετρα</vt:lpstr>
      <vt:lpstr>Ώρες Θερμομέτρησης </vt:lpstr>
      <vt:lpstr>Γενικές Αρχές Θερμομέτρησης</vt:lpstr>
      <vt:lpstr>Υλικό Νοσηλείας</vt:lpstr>
      <vt:lpstr>Σειρά Νοσηλείας </vt:lpstr>
      <vt:lpstr>Θερμομέτρηση  Στόματος (α)</vt:lpstr>
      <vt:lpstr>Θερμομέτρηση  Στόματος (β)</vt:lpstr>
      <vt:lpstr>Θερμομέτρηση  Στόματος (γ)</vt:lpstr>
      <vt:lpstr>Θερμομέτρηση Μασχάλης</vt:lpstr>
      <vt:lpstr>Θερμομέτρηση  Ορθού</vt:lpstr>
      <vt:lpstr>Θερμομέτρηση  Ορθού</vt:lpstr>
      <vt:lpstr>Διαδικασία Θερμομέτρησης               Ορθού (α)</vt:lpstr>
      <vt:lpstr>Διαδικασία Θερμομέτρησης               Ορθού (β)</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3</cp:revision>
  <dcterms:created xsi:type="dcterms:W3CDTF">2014-04-07T11:24:35Z</dcterms:created>
  <dcterms:modified xsi:type="dcterms:W3CDTF">2015-04-22T15:48:23Z</dcterms:modified>
</cp:coreProperties>
</file>