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5.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9"/>
  </p:notesMasterIdLst>
  <p:sldIdLst>
    <p:sldId id="257" r:id="rId3"/>
    <p:sldId id="264" r:id="rId4"/>
    <p:sldId id="414" r:id="rId5"/>
    <p:sldId id="442" r:id="rId6"/>
    <p:sldId id="443" r:id="rId7"/>
    <p:sldId id="470" r:id="rId8"/>
    <p:sldId id="471" r:id="rId9"/>
    <p:sldId id="472" r:id="rId10"/>
    <p:sldId id="473" r:id="rId11"/>
    <p:sldId id="474" r:id="rId12"/>
    <p:sldId id="475" r:id="rId13"/>
    <p:sldId id="476" r:id="rId14"/>
    <p:sldId id="477" r:id="rId15"/>
    <p:sldId id="478" r:id="rId16"/>
    <p:sldId id="479" r:id="rId17"/>
    <p:sldId id="480" r:id="rId18"/>
    <p:sldId id="481" r:id="rId19"/>
    <p:sldId id="482" r:id="rId20"/>
    <p:sldId id="325" r:id="rId21"/>
    <p:sldId id="271" r:id="rId22"/>
    <p:sldId id="258" r:id="rId23"/>
    <p:sldId id="259" r:id="rId24"/>
    <p:sldId id="260" r:id="rId25"/>
    <p:sldId id="272" r:id="rId26"/>
    <p:sldId id="273" r:id="rId27"/>
    <p:sldId id="261" r:id="rId28"/>
  </p:sldIdLst>
  <p:sldSz cx="9144000" cy="6858000" type="screen4x3"/>
  <p:notesSz cx="6858000" cy="9144000"/>
  <p:custDataLst>
    <p:tags r:id="rId30"/>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Μεσαίο στυλ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Μεσαίο στυλ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793D81CF-94F2-401A-BA57-92F5A7B2D0C5}" styleName="Μεσαίο στυλ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571" autoAdjust="0"/>
    <p:restoredTop sz="94660"/>
  </p:normalViewPr>
  <p:slideViewPr>
    <p:cSldViewPr>
      <p:cViewPr varScale="1">
        <p:scale>
          <a:sx n="68" d="100"/>
          <a:sy n="68" d="100"/>
        </p:scale>
        <p:origin x="78" y="9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tags" Target="tags/tag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1FAE34-A9BA-4005-8175-E6F8E72C8B1C}" type="datetimeFigureOut">
              <a:rPr lang="el-GR" smtClean="0"/>
              <a:t>12/2/2016</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40790D-22C5-45BB-A770-83CDE294324C}" type="slidenum">
              <a:rPr lang="el-GR" smtClean="0"/>
              <a:t>‹#›</a:t>
            </a:fld>
            <a:endParaRPr lang="el-GR"/>
          </a:p>
        </p:txBody>
      </p:sp>
    </p:spTree>
    <p:extLst>
      <p:ext uri="{BB962C8B-B14F-4D97-AF65-F5344CB8AC3E}">
        <p14:creationId xmlns:p14="http://schemas.microsoft.com/office/powerpoint/2010/main" val="37960820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D40790D-22C5-45BB-A770-83CDE294324C}" type="slidenum">
              <a:rPr lang="el-GR" smtClean="0"/>
              <a:t>1</a:t>
            </a:fld>
            <a:endParaRPr lang="el-GR"/>
          </a:p>
        </p:txBody>
      </p:sp>
    </p:spTree>
    <p:extLst>
      <p:ext uri="{BB962C8B-B14F-4D97-AF65-F5344CB8AC3E}">
        <p14:creationId xmlns:p14="http://schemas.microsoft.com/office/powerpoint/2010/main" val="32356264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21451231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11870570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DCCA508-3B63-4BA9-93AF-AA2EFF565143}" type="slidenum">
              <a:rPr lang="el-GR" smtClean="0">
                <a:solidFill>
                  <a:prstClr val="black"/>
                </a:solidFill>
              </a:rPr>
              <a:pPr/>
              <a:t>2</a:t>
            </a:fld>
            <a:endParaRPr lang="el-GR">
              <a:solidFill>
                <a:prstClr val="black"/>
              </a:solidFill>
            </a:endParaRPr>
          </a:p>
        </p:txBody>
      </p:sp>
    </p:spTree>
    <p:extLst>
      <p:ext uri="{BB962C8B-B14F-4D97-AF65-F5344CB8AC3E}">
        <p14:creationId xmlns:p14="http://schemas.microsoft.com/office/powerpoint/2010/main" val="8363420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D40790D-22C5-45BB-A770-83CDE294324C}" type="slidenum">
              <a:rPr lang="el-GR" smtClean="0"/>
              <a:t>3</a:t>
            </a:fld>
            <a:endParaRPr lang="el-GR"/>
          </a:p>
        </p:txBody>
      </p:sp>
    </p:spTree>
    <p:extLst>
      <p:ext uri="{BB962C8B-B14F-4D97-AF65-F5344CB8AC3E}">
        <p14:creationId xmlns:p14="http://schemas.microsoft.com/office/powerpoint/2010/main" val="42835809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D40790D-22C5-45BB-A770-83CDE294324C}" type="slidenum">
              <a:rPr lang="el-GR" smtClean="0"/>
              <a:t>4</a:t>
            </a:fld>
            <a:endParaRPr lang="el-GR"/>
          </a:p>
        </p:txBody>
      </p:sp>
    </p:spTree>
    <p:extLst>
      <p:ext uri="{BB962C8B-B14F-4D97-AF65-F5344CB8AC3E}">
        <p14:creationId xmlns:p14="http://schemas.microsoft.com/office/powerpoint/2010/main" val="1095120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D40790D-22C5-45BB-A770-83CDE294324C}" type="slidenum">
              <a:rPr lang="el-GR" smtClean="0"/>
              <a:t>19</a:t>
            </a:fld>
            <a:endParaRPr lang="el-GR"/>
          </a:p>
        </p:txBody>
      </p:sp>
    </p:spTree>
    <p:extLst>
      <p:ext uri="{BB962C8B-B14F-4D97-AF65-F5344CB8AC3E}">
        <p14:creationId xmlns:p14="http://schemas.microsoft.com/office/powerpoint/2010/main" val="4439959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D40790D-22C5-45BB-A770-83CDE294324C}" type="slidenum">
              <a:rPr lang="el-GR" smtClean="0"/>
              <a:t>20</a:t>
            </a:fld>
            <a:endParaRPr lang="el-GR"/>
          </a:p>
        </p:txBody>
      </p:sp>
    </p:spTree>
    <p:extLst>
      <p:ext uri="{BB962C8B-B14F-4D97-AF65-F5344CB8AC3E}">
        <p14:creationId xmlns:p14="http://schemas.microsoft.com/office/powerpoint/2010/main" val="3290060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3310165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BC856F58-8526-4B6E-BC49-4CF9B029B87E}" type="datetime1">
              <a:rPr lang="el-GR" smtClean="0"/>
              <a:t>12/2/2016</a:t>
            </a:fld>
            <a:endParaRPr lang="el-GR"/>
          </a:p>
        </p:txBody>
      </p:sp>
      <p:sp>
        <p:nvSpPr>
          <p:cNvPr id="5" name="Θέση υποσέλιδου 4"/>
          <p:cNvSpPr>
            <a:spLocks noGrp="1"/>
          </p:cNvSpPr>
          <p:nvPr>
            <p:ph type="ftr" sz="quarter" idx="11"/>
          </p:nvPr>
        </p:nvSpPr>
        <p:spPr/>
        <p:txBody>
          <a:bodyPr/>
          <a:lstStyle>
            <a:lvl1pPr>
              <a:defRPr sz="800"/>
            </a:lvl1pPr>
          </a:lstStyle>
          <a:p>
            <a:r>
              <a:rPr lang="el-GR" dirty="0" smtClean="0"/>
              <a:t>Εργαστηριακό μάθημα 1</a:t>
            </a:r>
            <a:endParaRPr lang="el-GR" dirty="0"/>
          </a:p>
        </p:txBody>
      </p:sp>
      <p:sp>
        <p:nvSpPr>
          <p:cNvPr id="6" name="Θέση αριθμού διαφάνειας 5"/>
          <p:cNvSpPr>
            <a:spLocks noGrp="1"/>
          </p:cNvSpPr>
          <p:nvPr>
            <p:ph type="sldNum" sz="quarter" idx="12"/>
          </p:nvPr>
        </p:nvSpPr>
        <p:spPr/>
        <p:txBody>
          <a:bodyPr/>
          <a:lstStyle>
            <a:lvl1pPr>
              <a:defRPr sz="900"/>
            </a:lvl1pPr>
          </a:lstStyle>
          <a:p>
            <a:fld id="{2F6EEB8D-302B-4BB7-AB7B-5E18E67E8EEA}" type="slidenum">
              <a:rPr lang="el-GR" smtClean="0"/>
              <a:pPr/>
              <a:t>‹#›</a:t>
            </a:fld>
            <a:endParaRPr lang="el-GR" dirty="0"/>
          </a:p>
        </p:txBody>
      </p:sp>
    </p:spTree>
    <p:extLst>
      <p:ext uri="{BB962C8B-B14F-4D97-AF65-F5344CB8AC3E}">
        <p14:creationId xmlns:p14="http://schemas.microsoft.com/office/powerpoint/2010/main" val="182162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5DD1539-63C1-4B99-ABA4-B3967DBE4E69}" type="datetime1">
              <a:rPr lang="el-GR" smtClean="0"/>
              <a:t>12/2/2016</a:t>
            </a:fld>
            <a:endParaRPr lang="el-GR"/>
          </a:p>
        </p:txBody>
      </p:sp>
      <p:sp>
        <p:nvSpPr>
          <p:cNvPr id="5" name="Θέση υποσέλιδου 4"/>
          <p:cNvSpPr>
            <a:spLocks noGrp="1"/>
          </p:cNvSpPr>
          <p:nvPr>
            <p:ph type="ftr" sz="quarter" idx="11"/>
          </p:nvPr>
        </p:nvSpPr>
        <p:spPr/>
        <p:txBody>
          <a:bodyPr/>
          <a:lstStyle/>
          <a:p>
            <a:r>
              <a:rPr lang="el-GR" smtClean="0"/>
              <a:t>Εργαστηριακό μάθημα 1</a:t>
            </a:r>
            <a:endParaRPr lang="el-GR"/>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2144907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144B7C83-846B-421A-9210-449F98570249}" type="datetime1">
              <a:rPr lang="el-GR" smtClean="0"/>
              <a:t>12/2/2016</a:t>
            </a:fld>
            <a:endParaRPr lang="el-GR"/>
          </a:p>
        </p:txBody>
      </p:sp>
      <p:sp>
        <p:nvSpPr>
          <p:cNvPr id="5" name="Θέση υποσέλιδου 4"/>
          <p:cNvSpPr>
            <a:spLocks noGrp="1"/>
          </p:cNvSpPr>
          <p:nvPr>
            <p:ph type="ftr" sz="quarter" idx="11"/>
          </p:nvPr>
        </p:nvSpPr>
        <p:spPr/>
        <p:txBody>
          <a:bodyPr/>
          <a:lstStyle/>
          <a:p>
            <a:r>
              <a:rPr lang="el-GR" smtClean="0"/>
              <a:t>Εργαστηριακό μάθημα 1</a:t>
            </a:r>
            <a:endParaRPr lang="el-GR"/>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4107737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7" name="Θέση ημερομηνίας 6"/>
          <p:cNvSpPr>
            <a:spLocks noGrp="1"/>
          </p:cNvSpPr>
          <p:nvPr>
            <p:ph type="dt" sz="half" idx="10"/>
          </p:nvPr>
        </p:nvSpPr>
        <p:spPr/>
        <p:txBody>
          <a:bodyPr/>
          <a:lstStyle/>
          <a:p>
            <a:fld id="{E51ADBA3-C3DA-4EF4-8AE2-7A1E96E2E23E}" type="datetime1">
              <a:rPr lang="el-GR" smtClean="0"/>
              <a:t>12/2/2016</a:t>
            </a:fld>
            <a:endParaRPr lang="el-GR"/>
          </a:p>
        </p:txBody>
      </p:sp>
      <p:sp>
        <p:nvSpPr>
          <p:cNvPr id="9" name="Θέση αριθμού διαφάνειας 8"/>
          <p:cNvSpPr>
            <a:spLocks noGrp="1"/>
          </p:cNvSpPr>
          <p:nvPr>
            <p:ph type="sldNum" sz="quarter" idx="12"/>
          </p:nvPr>
        </p:nvSpPr>
        <p:spPr/>
        <p:txBody>
          <a:bodyPr/>
          <a:lstStyle/>
          <a:p>
            <a:fld id="{2F6EEB8D-302B-4BB7-AB7B-5E18E67E8EEA}" type="slidenum">
              <a:rPr lang="el-GR" smtClean="0"/>
              <a:t>‹#›</a:t>
            </a:fld>
            <a:endParaRPr lang="el-GR"/>
          </a:p>
        </p:txBody>
      </p:sp>
      <p:sp>
        <p:nvSpPr>
          <p:cNvPr id="10" name="Τίτλος 9"/>
          <p:cNvSpPr>
            <a:spLocks noGrp="1"/>
          </p:cNvSpPr>
          <p:nvPr>
            <p:ph type="title"/>
          </p:nvPr>
        </p:nvSpPr>
        <p:spPr/>
        <p:txBody>
          <a:bodyPr/>
          <a:lstStyle/>
          <a:p>
            <a:r>
              <a:rPr lang="el-GR" smtClean="0"/>
              <a:t>Στυλ κύριου τίτλου</a:t>
            </a:r>
            <a:endParaRPr lang="el-GR"/>
          </a:p>
        </p:txBody>
      </p:sp>
      <p:sp>
        <p:nvSpPr>
          <p:cNvPr id="11" name="Θέση υποσέλιδου 1" descr="[DECORATIVE]"/>
          <p:cNvSpPr txBox="1">
            <a:spLocks/>
          </p:cNvSpPr>
          <p:nvPr userDrawn="1"/>
        </p:nvSpPr>
        <p:spPr>
          <a:xfrm>
            <a:off x="2514600" y="6356350"/>
            <a:ext cx="3657600"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l-GR" sz="1200" dirty="0" smtClean="0">
                <a:solidFill>
                  <a:prstClr val="black"/>
                </a:solidFill>
              </a:rPr>
              <a:t>Εργαστηριακό</a:t>
            </a:r>
            <a:r>
              <a:rPr lang="el-GR" sz="1200" baseline="0" dirty="0" smtClean="0">
                <a:solidFill>
                  <a:prstClr val="black"/>
                </a:solidFill>
              </a:rPr>
              <a:t> μάθημα 4</a:t>
            </a:r>
            <a:endParaRPr lang="el-GR" sz="1200" dirty="0">
              <a:solidFill>
                <a:prstClr val="black"/>
              </a:solidFill>
            </a:endParaRPr>
          </a:p>
        </p:txBody>
      </p:sp>
    </p:spTree>
    <p:extLst>
      <p:ext uri="{BB962C8B-B14F-4D97-AF65-F5344CB8AC3E}">
        <p14:creationId xmlns:p14="http://schemas.microsoft.com/office/powerpoint/2010/main" val="3971063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67E1065E-F55A-4CDA-BFA5-94ED76BF657E}" type="datetime1">
              <a:rPr lang="el-GR" smtClean="0"/>
              <a:t>12/2/2016</a:t>
            </a:fld>
            <a:endParaRPr lang="el-GR"/>
          </a:p>
        </p:txBody>
      </p:sp>
      <p:sp>
        <p:nvSpPr>
          <p:cNvPr id="5" name="Θέση υποσέλιδου 4"/>
          <p:cNvSpPr>
            <a:spLocks noGrp="1"/>
          </p:cNvSpPr>
          <p:nvPr>
            <p:ph type="ftr" sz="quarter" idx="11"/>
          </p:nvPr>
        </p:nvSpPr>
        <p:spPr>
          <a:xfrm>
            <a:off x="3124200" y="6356350"/>
            <a:ext cx="3124200" cy="365125"/>
          </a:xfrm>
        </p:spPr>
        <p:txBody>
          <a:bodyPr/>
          <a:lstStyle>
            <a:lvl1pPr>
              <a:defRPr sz="1200"/>
            </a:lvl1pPr>
          </a:lstStyle>
          <a:p>
            <a:r>
              <a:rPr lang="el-GR" smtClean="0"/>
              <a:t>Εργαστηριακό μάθημα 1</a:t>
            </a:r>
            <a:endParaRPr lang="el-GR" dirty="0"/>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456059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CB1762A4-CB8A-4A0F-8469-33FAC92B5A81}" type="datetime1">
              <a:rPr lang="el-GR" smtClean="0"/>
              <a:t>12/2/2016</a:t>
            </a:fld>
            <a:endParaRPr lang="el-GR"/>
          </a:p>
        </p:txBody>
      </p:sp>
      <p:sp>
        <p:nvSpPr>
          <p:cNvPr id="6" name="Θέση υποσέλιδου 5"/>
          <p:cNvSpPr>
            <a:spLocks noGrp="1"/>
          </p:cNvSpPr>
          <p:nvPr>
            <p:ph type="ftr" sz="quarter" idx="11"/>
          </p:nvPr>
        </p:nvSpPr>
        <p:spPr/>
        <p:txBody>
          <a:bodyPr/>
          <a:lstStyle/>
          <a:p>
            <a:r>
              <a:rPr lang="el-GR" smtClean="0"/>
              <a:t>Εργαστηριακό μάθημα 1</a:t>
            </a:r>
            <a:endParaRPr lang="el-GR"/>
          </a:p>
        </p:txBody>
      </p:sp>
      <p:sp>
        <p:nvSpPr>
          <p:cNvPr id="7" name="Θέση αριθμού διαφάνειας 6"/>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3115588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8FD39277-87B9-4B23-A9F8-DD786C757BEC}" type="datetime1">
              <a:rPr lang="el-GR" smtClean="0"/>
              <a:t>12/2/2016</a:t>
            </a:fld>
            <a:endParaRPr lang="el-GR"/>
          </a:p>
        </p:txBody>
      </p:sp>
      <p:sp>
        <p:nvSpPr>
          <p:cNvPr id="8" name="Θέση υποσέλιδου 7"/>
          <p:cNvSpPr>
            <a:spLocks noGrp="1"/>
          </p:cNvSpPr>
          <p:nvPr>
            <p:ph type="ftr" sz="quarter" idx="11"/>
          </p:nvPr>
        </p:nvSpPr>
        <p:spPr/>
        <p:txBody>
          <a:bodyPr/>
          <a:lstStyle/>
          <a:p>
            <a:r>
              <a:rPr lang="el-GR" smtClean="0"/>
              <a:t>Εργαστηριακό μάθημα 1</a:t>
            </a:r>
            <a:endParaRPr lang="el-GR"/>
          </a:p>
        </p:txBody>
      </p:sp>
      <p:sp>
        <p:nvSpPr>
          <p:cNvPr id="9" name="Θέση αριθμού διαφάνειας 8"/>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111046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E8C52055-4DFF-4549-AD5A-20E5D6ABCC2C}" type="datetime1">
              <a:rPr lang="el-GR" smtClean="0"/>
              <a:t>12/2/2016</a:t>
            </a:fld>
            <a:endParaRPr lang="el-GR"/>
          </a:p>
        </p:txBody>
      </p:sp>
      <p:sp>
        <p:nvSpPr>
          <p:cNvPr id="6" name="Ορθογώνιο 5" descr="[DECORATIVE]"/>
          <p:cNvSpPr/>
          <p:nvPr userDrawn="1"/>
        </p:nvSpPr>
        <p:spPr>
          <a:xfrm>
            <a:off x="3651012" y="6397823"/>
            <a:ext cx="1475084" cy="246221"/>
          </a:xfrm>
          <a:prstGeom prst="rect">
            <a:avLst/>
          </a:prstGeom>
        </p:spPr>
        <p:txBody>
          <a:bodyPr wrap="none">
            <a:spAutoFit/>
          </a:bodyPr>
          <a:lstStyle/>
          <a:p>
            <a:r>
              <a:rPr lang="el-GR" sz="1000" dirty="0" smtClean="0"/>
              <a:t>Εργαστηριακό μάθημα 3</a:t>
            </a:r>
            <a:endParaRPr lang="el-GR" sz="1000" dirty="0"/>
          </a:p>
        </p:txBody>
      </p:sp>
      <p:sp>
        <p:nvSpPr>
          <p:cNvPr id="7" name="Ορθογώνιο 6" descr="[DECORATIVE]"/>
          <p:cNvSpPr/>
          <p:nvPr userDrawn="1"/>
        </p:nvSpPr>
        <p:spPr>
          <a:xfrm>
            <a:off x="8001000" y="6352143"/>
            <a:ext cx="335348" cy="246221"/>
          </a:xfrm>
          <a:prstGeom prst="rect">
            <a:avLst/>
          </a:prstGeom>
        </p:spPr>
        <p:txBody>
          <a:bodyPr wrap="none">
            <a:spAutoFit/>
          </a:bodyPr>
          <a:lstStyle/>
          <a:p>
            <a:fld id="{2F6EEB8D-302B-4BB7-AB7B-5E18E67E8EEA}" type="slidenum">
              <a:rPr lang="el-GR" sz="1000" smtClean="0"/>
              <a:pPr/>
              <a:t>‹#›</a:t>
            </a:fld>
            <a:endParaRPr lang="el-GR" sz="1000" dirty="0"/>
          </a:p>
        </p:txBody>
      </p:sp>
    </p:spTree>
    <p:extLst>
      <p:ext uri="{BB962C8B-B14F-4D97-AF65-F5344CB8AC3E}">
        <p14:creationId xmlns:p14="http://schemas.microsoft.com/office/powerpoint/2010/main" val="4204798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28F3CF8D-4925-478C-B1C6-93DE40CB7745}" type="datetime1">
              <a:rPr lang="el-GR" smtClean="0"/>
              <a:t>12/2/2016</a:t>
            </a:fld>
            <a:endParaRPr lang="el-GR"/>
          </a:p>
        </p:txBody>
      </p:sp>
      <p:sp>
        <p:nvSpPr>
          <p:cNvPr id="3" name="Θέση υποσέλιδου 2"/>
          <p:cNvSpPr>
            <a:spLocks noGrp="1"/>
          </p:cNvSpPr>
          <p:nvPr>
            <p:ph type="ftr" sz="quarter" idx="11"/>
          </p:nvPr>
        </p:nvSpPr>
        <p:spPr/>
        <p:txBody>
          <a:bodyPr/>
          <a:lstStyle/>
          <a:p>
            <a:r>
              <a:rPr lang="el-GR" smtClean="0"/>
              <a:t>Εργαστηριακό μάθημα 1</a:t>
            </a:r>
            <a:endParaRPr lang="el-GR"/>
          </a:p>
        </p:txBody>
      </p:sp>
      <p:sp>
        <p:nvSpPr>
          <p:cNvPr id="4" name="Θέση αριθμού διαφάνειας 3"/>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74397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1D5EA138-C1FD-449B-A2F1-C089457F93DD}" type="datetime1">
              <a:rPr lang="el-GR" smtClean="0"/>
              <a:t>12/2/2016</a:t>
            </a:fld>
            <a:endParaRPr lang="el-GR"/>
          </a:p>
        </p:txBody>
      </p:sp>
      <p:sp>
        <p:nvSpPr>
          <p:cNvPr id="6" name="Θέση υποσέλιδου 5"/>
          <p:cNvSpPr>
            <a:spLocks noGrp="1"/>
          </p:cNvSpPr>
          <p:nvPr>
            <p:ph type="ftr" sz="quarter" idx="11"/>
          </p:nvPr>
        </p:nvSpPr>
        <p:spPr/>
        <p:txBody>
          <a:bodyPr/>
          <a:lstStyle/>
          <a:p>
            <a:r>
              <a:rPr lang="el-GR" smtClean="0"/>
              <a:t>Εργαστηριακό μάθημα 1</a:t>
            </a:r>
            <a:endParaRPr lang="el-GR"/>
          </a:p>
        </p:txBody>
      </p:sp>
      <p:sp>
        <p:nvSpPr>
          <p:cNvPr id="7" name="Θέση αριθμού διαφάνειας 6"/>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1177292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DA4D964A-E2A4-4B51-A6C2-BBBC30F49E97}" type="datetime1">
              <a:rPr lang="el-GR" smtClean="0"/>
              <a:t>12/2/2016</a:t>
            </a:fld>
            <a:endParaRPr lang="el-GR"/>
          </a:p>
        </p:txBody>
      </p:sp>
      <p:sp>
        <p:nvSpPr>
          <p:cNvPr id="6" name="Θέση υποσέλιδου 5"/>
          <p:cNvSpPr>
            <a:spLocks noGrp="1"/>
          </p:cNvSpPr>
          <p:nvPr>
            <p:ph type="ftr" sz="quarter" idx="11"/>
          </p:nvPr>
        </p:nvSpPr>
        <p:spPr/>
        <p:txBody>
          <a:bodyPr/>
          <a:lstStyle/>
          <a:p>
            <a:r>
              <a:rPr lang="el-GR" smtClean="0"/>
              <a:t>Εργαστηριακό μάθημα 1</a:t>
            </a:r>
            <a:endParaRPr lang="el-GR"/>
          </a:p>
        </p:txBody>
      </p:sp>
      <p:sp>
        <p:nvSpPr>
          <p:cNvPr id="7" name="Θέση αριθμού διαφάνειας 6"/>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416752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44EFE1-4950-4DD2-A82E-8E5CB1A8D4A3}" type="datetime1">
              <a:rPr lang="el-GR" smtClean="0"/>
              <a:t>12/2/2016</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Εργαστηριακό μάθημα 1</a:t>
            </a: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6EEB8D-302B-4BB7-AB7B-5E18E67E8EEA}" type="slidenum">
              <a:rPr lang="el-GR" smtClean="0"/>
              <a:t>‹#›</a:t>
            </a:fld>
            <a:endParaRPr lang="el-GR"/>
          </a:p>
        </p:txBody>
      </p:sp>
    </p:spTree>
    <p:extLst>
      <p:ext uri="{BB962C8B-B14F-4D97-AF65-F5344CB8AC3E}">
        <p14:creationId xmlns:p14="http://schemas.microsoft.com/office/powerpoint/2010/main" val="116253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edulll.gr/" TargetMode="External"/><Relationship Id="rId3" Type="http://schemas.openxmlformats.org/officeDocument/2006/relationships/notesSlide" Target="../notesSlides/notesSlide1.xml"/><Relationship Id="rId7"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hyperlink" Target="http://creativecommons.org/licenses/by-nc-sa/4.0/deed.el" TargetMode="External"/><Relationship Id="rId5" Type="http://schemas.openxmlformats.org/officeDocument/2006/relationships/image" Target="../media/image1.jpeg"/><Relationship Id="rId4" Type="http://schemas.openxmlformats.org/officeDocument/2006/relationships/hyperlink" Target="http://www.teilar.gr/" TargetMode="External"/><Relationship Id="rId9"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tags" Target="../tags/tag4.xml"/><Relationship Id="rId6" Type="http://schemas.openxmlformats.org/officeDocument/2006/relationships/hyperlink" Target="http://www.edulll.gr/" TargetMode="External"/><Relationship Id="rId5" Type="http://schemas.openxmlformats.org/officeDocument/2006/relationships/image" Target="../media/image2.png"/><Relationship Id="rId4" Type="http://schemas.openxmlformats.org/officeDocument/2006/relationships/hyperlink" Target="http://creativecommons.org/licenses/by-nc-sa/4.0/deed.el" TargetMode="Externa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cdev.teilar.gr/courses/DDE105/index.php"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5.xml"/><Relationship Id="rId5" Type="http://schemas.openxmlformats.org/officeDocument/2006/relationships/image" Target="../media/image7.png"/><Relationship Id="rId4" Type="http://schemas.openxmlformats.org/officeDocument/2006/relationships/hyperlink" Target="http://creativecommons.org/licenses/by-nc-sa/4.0/deed.el"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slide" Target="slide15.xml"/><Relationship Id="rId3" Type="http://schemas.openxmlformats.org/officeDocument/2006/relationships/slide" Target="slide4.xml"/><Relationship Id="rId7" Type="http://schemas.openxmlformats.org/officeDocument/2006/relationships/slide" Target="slide13.xml"/><Relationship Id="rId12" Type="http://schemas.openxmlformats.org/officeDocument/2006/relationships/slide" Target="slide26.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slide" Target="slide12.xml"/><Relationship Id="rId11" Type="http://schemas.openxmlformats.org/officeDocument/2006/relationships/slide" Target="slide19.xml"/><Relationship Id="rId5" Type="http://schemas.openxmlformats.org/officeDocument/2006/relationships/slide" Target="slide6.xml"/><Relationship Id="rId10" Type="http://schemas.openxmlformats.org/officeDocument/2006/relationships/slide" Target="slide17.xml"/><Relationship Id="rId4" Type="http://schemas.openxmlformats.org/officeDocument/2006/relationships/slide" Target="slide5.xml"/><Relationship Id="rId9" Type="http://schemas.openxmlformats.org/officeDocument/2006/relationships/slide" Target="slide16.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0" name="Ομάδα 1" descr="Λογότυπο του Τεϊ Θεσσαλίας. Τεχνολογικό εκπαιδευτικό ίδρυμα Θεσσαλίας."/>
          <p:cNvGrpSpPr>
            <a:grpSpLocks/>
          </p:cNvGrpSpPr>
          <p:nvPr/>
        </p:nvGrpSpPr>
        <p:grpSpPr bwMode="auto">
          <a:xfrm>
            <a:off x="611188" y="406400"/>
            <a:ext cx="3455987" cy="1093420"/>
            <a:chOff x="611559" y="406230"/>
            <a:chExt cx="3456384" cy="1093809"/>
          </a:xfrm>
        </p:grpSpPr>
        <p:pic>
          <p:nvPicPr>
            <p:cNvPr id="3" name="Εικόνα 1" descr="Λογότυπο του Τεϊ Θεσσαλίας." title="Λογότυπο του Ιδρύματος.">
              <a:hlinkClick r:id="rId4" tooltip="Μετάβαση στην ιστοσελίδα του Ιδρύματος"/>
            </p:cNvPr>
            <p:cNvPicPr>
              <a:picLocks noChangeAspect="1" noChangeArrowheads="1"/>
            </p:cNvPicPr>
            <p:nvPr/>
          </p:nvPicPr>
          <p:blipFill>
            <a:blip r:embed="rId5"/>
            <a:srcRect/>
            <a:stretch>
              <a:fillRect/>
            </a:stretch>
          </p:blipFill>
          <p:spPr bwMode="gray">
            <a:xfrm>
              <a:off x="611559" y="406230"/>
              <a:ext cx="1079624" cy="104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6" name="Θέση περιεχομένου 1"/>
            <p:cNvSpPr txBox="1">
              <a:spLocks noChangeArrowheads="1"/>
            </p:cNvSpPr>
            <p:nvPr/>
          </p:nvSpPr>
          <p:spPr bwMode="auto">
            <a:xfrm>
              <a:off x="1810182" y="484376"/>
              <a:ext cx="225776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l-GR" sz="2000" dirty="0" smtClean="0"/>
                <a:t>Τεχνολογικό Εκπαιδευτικό </a:t>
              </a:r>
            </a:p>
            <a:p>
              <a:pPr eaLnBrk="1" hangingPunct="1"/>
              <a:r>
                <a:rPr lang="el-GR" sz="2000" dirty="0" smtClean="0"/>
                <a:t>Ίδρυμα Θεσσαλίας</a:t>
              </a:r>
              <a:endParaRPr lang="el-GR" sz="2000" dirty="0"/>
            </a:p>
          </p:txBody>
        </p:sp>
      </p:grpSp>
      <p:sp>
        <p:nvSpPr>
          <p:cNvPr id="2" name="Τίτλος 1"/>
          <p:cNvSpPr>
            <a:spLocks noGrp="1"/>
          </p:cNvSpPr>
          <p:nvPr>
            <p:ph type="ctrTitle"/>
          </p:nvPr>
        </p:nvSpPr>
        <p:spPr>
          <a:xfrm>
            <a:off x="76200" y="1676400"/>
            <a:ext cx="8839200" cy="1470025"/>
          </a:xfrm>
        </p:spPr>
        <p:txBody>
          <a:bodyPr>
            <a:normAutofit/>
          </a:bodyPr>
          <a:lstStyle/>
          <a:p>
            <a:r>
              <a:rPr lang="el-GR" b="1" dirty="0" smtClean="0">
                <a:solidFill>
                  <a:prstClr val="black"/>
                </a:solidFill>
              </a:rPr>
              <a:t>Αρδευτική Μηχανική</a:t>
            </a:r>
            <a:endParaRPr lang="el-GR" dirty="0"/>
          </a:p>
        </p:txBody>
      </p:sp>
      <p:sp>
        <p:nvSpPr>
          <p:cNvPr id="6" name="Θέση περιεχομένου 2"/>
          <p:cNvSpPr txBox="1">
            <a:spLocks/>
          </p:cNvSpPr>
          <p:nvPr/>
        </p:nvSpPr>
        <p:spPr>
          <a:xfrm>
            <a:off x="1295400" y="3323930"/>
            <a:ext cx="6588967" cy="2362200"/>
          </a:xfrm>
          <a:prstGeom prst="rect">
            <a:avLst/>
          </a:prstGeom>
        </p:spPr>
        <p:txBody>
          <a:bodyPr anchor="ct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ts val="0"/>
              </a:spcBef>
              <a:buNone/>
              <a:defRPr/>
            </a:pPr>
            <a:r>
              <a:rPr lang="el-GR" sz="2800" b="1" dirty="0" smtClean="0">
                <a:solidFill>
                  <a:prstClr val="black"/>
                </a:solidFill>
                <a:ea typeface="+mj-ea"/>
                <a:cs typeface="+mj-cs"/>
              </a:rPr>
              <a:t>Εργαστήριο </a:t>
            </a:r>
            <a:r>
              <a:rPr lang="en-US" sz="2800" b="1" dirty="0" smtClean="0">
                <a:solidFill>
                  <a:prstClr val="black"/>
                </a:solidFill>
                <a:ea typeface="+mj-ea"/>
                <a:cs typeface="+mj-cs"/>
              </a:rPr>
              <a:t>4</a:t>
            </a:r>
            <a:r>
              <a:rPr lang="el-GR" sz="2800" b="1" dirty="0" smtClean="0">
                <a:solidFill>
                  <a:prstClr val="black"/>
                </a:solidFill>
                <a:ea typeface="+mj-ea"/>
                <a:cs typeface="+mj-cs"/>
              </a:rPr>
              <a:t>: </a:t>
            </a:r>
            <a:r>
              <a:rPr lang="el-GR" sz="2800" dirty="0" smtClean="0">
                <a:solidFill>
                  <a:prstClr val="black"/>
                </a:solidFill>
                <a:ea typeface="+mj-ea"/>
                <a:cs typeface="+mj-cs"/>
              </a:rPr>
              <a:t>Δοκιμές Διανεμητών </a:t>
            </a:r>
            <a:r>
              <a:rPr lang="el-GR" sz="2800" dirty="0" err="1" smtClean="0">
                <a:solidFill>
                  <a:prstClr val="black"/>
                </a:solidFill>
                <a:ea typeface="+mj-ea"/>
                <a:cs typeface="+mj-cs"/>
              </a:rPr>
              <a:t>Μικροάρδευσης</a:t>
            </a:r>
            <a:endParaRPr lang="el-GR" sz="2800" dirty="0" smtClean="0">
              <a:solidFill>
                <a:prstClr val="black"/>
              </a:solidFill>
              <a:ea typeface="+mj-ea"/>
              <a:cs typeface="+mj-cs"/>
            </a:endParaRPr>
          </a:p>
          <a:p>
            <a:pPr marL="0" indent="0" algn="ctr" fontAlgn="auto">
              <a:spcBef>
                <a:spcPts val="0"/>
              </a:spcBef>
              <a:buFont typeface="Arial" pitchFamily="34" charset="0"/>
              <a:buNone/>
              <a:defRPr/>
            </a:pPr>
            <a:r>
              <a:rPr lang="el-GR" sz="2800" dirty="0" smtClean="0">
                <a:solidFill>
                  <a:prstClr val="black"/>
                </a:solidFill>
                <a:ea typeface="+mj-ea"/>
                <a:cs typeface="+mj-cs"/>
              </a:rPr>
              <a:t> </a:t>
            </a:r>
            <a:r>
              <a:rPr lang="el-GR" sz="2800" dirty="0" smtClean="0"/>
              <a:t>   Καθηγητής </a:t>
            </a:r>
            <a:r>
              <a:rPr lang="el-GR" sz="2800" dirty="0" smtClean="0">
                <a:solidFill>
                  <a:prstClr val="black"/>
                </a:solidFill>
                <a:ea typeface="+mj-ea"/>
                <a:cs typeface="+mj-cs"/>
              </a:rPr>
              <a:t>Παναγιώτης </a:t>
            </a:r>
            <a:r>
              <a:rPr lang="el-GR" sz="2800" dirty="0" err="1" smtClean="0">
                <a:solidFill>
                  <a:prstClr val="black"/>
                </a:solidFill>
                <a:ea typeface="+mj-ea"/>
                <a:cs typeface="+mj-cs"/>
              </a:rPr>
              <a:t>Βύρλας</a:t>
            </a:r>
            <a:r>
              <a:rPr lang="el-GR" sz="2800" dirty="0" smtClean="0">
                <a:solidFill>
                  <a:prstClr val="black"/>
                </a:solidFill>
                <a:ea typeface="+mj-ea"/>
                <a:cs typeface="+mj-cs"/>
              </a:rPr>
              <a:t> </a:t>
            </a:r>
          </a:p>
          <a:p>
            <a:pPr marL="0" indent="0" algn="ctr" fontAlgn="auto">
              <a:spcBef>
                <a:spcPts val="0"/>
              </a:spcBef>
              <a:buFont typeface="Arial" pitchFamily="34" charset="0"/>
              <a:buNone/>
              <a:defRPr/>
            </a:pPr>
            <a:r>
              <a:rPr lang="el-GR" sz="2800" dirty="0" smtClean="0">
                <a:solidFill>
                  <a:prstClr val="black"/>
                </a:solidFill>
                <a:ea typeface="+mj-ea"/>
                <a:cs typeface="+mj-cs"/>
              </a:rPr>
              <a:t>Σχολή Τεχνολόγων Γεωπόνων</a:t>
            </a:r>
          </a:p>
          <a:p>
            <a:pPr marL="0" indent="0" algn="ctr">
              <a:spcBef>
                <a:spcPts val="0"/>
              </a:spcBef>
              <a:buNone/>
              <a:defRPr/>
            </a:pPr>
            <a:r>
              <a:rPr lang="el-GR" sz="2800" dirty="0" smtClean="0">
                <a:solidFill>
                  <a:prstClr val="black"/>
                </a:solidFill>
              </a:rPr>
              <a:t>Τμήμα Τεχνολόγων Γεωπόνων </a:t>
            </a:r>
            <a:endParaRPr lang="el-GR" sz="2800" dirty="0">
              <a:solidFill>
                <a:prstClr val="black"/>
              </a:solidFill>
            </a:endParaRPr>
          </a:p>
        </p:txBody>
      </p:sp>
      <p:pic>
        <p:nvPicPr>
          <p:cNvPr id="9" name="Εικόνα 2" descr=" Λογότυπο για άδειες χρήσης creative commons, b y, n c, s a ">
            <a:hlinkClick r:id="rId6" tooltip="Μετάβαση στην Άδεια Χρήσης"/>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08175" y="5971167"/>
            <a:ext cx="1583921" cy="554177"/>
          </a:xfrm>
          <a:prstGeom prst="rect">
            <a:avLst/>
          </a:prstGeom>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a:hlinkClick r:id="rId8" tooltip="Μετάβαση σε www.edulll.gr"/>
          </p:cNvPr>
          <p:cNvPicPr>
            <a:picLocks noChangeAspect="1" noChangeArrowheads="1"/>
          </p:cNvPicPr>
          <p:nvPr/>
        </p:nvPicPr>
        <p:blipFill>
          <a:blip r:embed="rId9"/>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2891668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AutoShape 2"/>
          <p:cNvSpPr>
            <a:spLocks noGrp="1" noChangeArrowheads="1"/>
          </p:cNvSpPr>
          <p:nvPr>
            <p:ph type="title"/>
          </p:nvPr>
        </p:nvSpPr>
        <p:spPr>
          <a:ln>
            <a:headEnd type="none" w="med" len="med"/>
            <a:tailEnd type="none" w="med" len="med"/>
          </a:ln>
        </p:spPr>
        <p:txBody>
          <a:bodyPr>
            <a:normAutofit fontScale="90000"/>
          </a:bodyPr>
          <a:lstStyle/>
          <a:p>
            <a:pPr eaLnBrk="1" hangingPunct="1">
              <a:defRPr/>
            </a:pPr>
            <a:r>
              <a:rPr lang="el-GR" dirty="0" smtClean="0"/>
              <a:t>Παροχή ως συνάρτηση της πίεσης - 2</a:t>
            </a:r>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10</a:t>
            </a:fld>
            <a:endParaRPr lang="el-GR"/>
          </a:p>
        </p:txBody>
      </p:sp>
      <p:sp>
        <p:nvSpPr>
          <p:cNvPr id="2" name="Θέση περιεχομένου 1"/>
          <p:cNvSpPr>
            <a:spLocks noGrp="1"/>
          </p:cNvSpPr>
          <p:nvPr>
            <p:ph idx="1"/>
          </p:nvPr>
        </p:nvSpPr>
        <p:spPr/>
        <p:txBody>
          <a:bodyPr>
            <a:normAutofit/>
          </a:bodyPr>
          <a:lstStyle/>
          <a:p>
            <a:r>
              <a:rPr lang="el-GR" altLang="el-GR" sz="2400" dirty="0"/>
              <a:t>Δοκιμάζεται κάθε μονάδα σε διάφορα επίπεδα πίεσης σε βήματα όχι μεγαλύτερα από 50 </a:t>
            </a:r>
            <a:r>
              <a:rPr lang="el-GR" altLang="el-GR" sz="2400" dirty="0" err="1"/>
              <a:t>kPa</a:t>
            </a:r>
            <a:r>
              <a:rPr lang="el-GR" altLang="el-GR" sz="2400" dirty="0"/>
              <a:t>, από μηδενική πίεση έως 1,2 </a:t>
            </a:r>
            <a:r>
              <a:rPr lang="el-GR" altLang="el-GR" sz="2400" dirty="0" err="1"/>
              <a:t>pmax</a:t>
            </a:r>
            <a:r>
              <a:rPr lang="el-GR" altLang="el-GR" sz="2400" dirty="0"/>
              <a:t>. Οι ρυθμιζόμενοι διανεμητές πρέπει να δοκιμάζονται σε τρεις ή περισσότερες διαφορετικές πιέσεις μέσα στο εύρος της ρύθμισης, σε αυξανόμενες και μειούμενες πιέσεις λειτουργίας. Οι παρατηρήσεις πρέπει να λαμβάνονται τουλάχιστον 3 </a:t>
            </a:r>
            <a:r>
              <a:rPr lang="el-GR" altLang="el-GR" sz="2400" dirty="0" err="1"/>
              <a:t>min</a:t>
            </a:r>
            <a:r>
              <a:rPr lang="el-GR" altLang="el-GR" sz="2400" dirty="0"/>
              <a:t> μετά την προσέγγιση της πίεσης δοκιμής. Αν η πίεση δοκιμής υπερβαίνει την επιθυμητή πίεση περισσότερο από 10 </a:t>
            </a:r>
            <a:r>
              <a:rPr lang="el-GR" altLang="el-GR" sz="2400" dirty="0" err="1"/>
              <a:t>Pa</a:t>
            </a:r>
            <a:r>
              <a:rPr lang="el-GR" altLang="el-GR" sz="2400" dirty="0"/>
              <a:t> κατά την άνοδο ή την πτώση της, η δοκιμή επαναλαμβάνεται.</a:t>
            </a:r>
            <a:endParaRPr lang="en-GB" altLang="el-GR" sz="2400" dirty="0"/>
          </a:p>
          <a:p>
            <a:pPr marL="0" indent="0">
              <a:buNone/>
            </a:pPr>
            <a:endParaRPr lang="el-GR" sz="2400" dirty="0"/>
          </a:p>
        </p:txBody>
      </p:sp>
    </p:spTree>
    <p:extLst>
      <p:ext uri="{BB962C8B-B14F-4D97-AF65-F5344CB8AC3E}">
        <p14:creationId xmlns:p14="http://schemas.microsoft.com/office/powerpoint/2010/main" val="309358921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AutoShape 2"/>
          <p:cNvSpPr>
            <a:spLocks noGrp="1" noChangeArrowheads="1"/>
          </p:cNvSpPr>
          <p:nvPr>
            <p:ph type="title"/>
          </p:nvPr>
        </p:nvSpPr>
        <p:spPr>
          <a:ln>
            <a:headEnd type="none" w="med" len="med"/>
            <a:tailEnd type="none" w="med" len="med"/>
          </a:ln>
        </p:spPr>
        <p:txBody>
          <a:bodyPr>
            <a:normAutofit/>
          </a:bodyPr>
          <a:lstStyle/>
          <a:p>
            <a:pPr eaLnBrk="1" hangingPunct="1">
              <a:defRPr/>
            </a:pPr>
            <a:r>
              <a:rPr lang="el-GR" dirty="0" smtClean="0"/>
              <a:t>Σχέση θερμοκρασίας - παροχής</a:t>
            </a:r>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11</a:t>
            </a:fld>
            <a:endParaRPr lang="el-GR"/>
          </a:p>
        </p:txBody>
      </p:sp>
      <p:sp>
        <p:nvSpPr>
          <p:cNvPr id="2" name="Θέση περιεχομένου 1"/>
          <p:cNvSpPr>
            <a:spLocks noGrp="1"/>
          </p:cNvSpPr>
          <p:nvPr>
            <p:ph idx="1"/>
          </p:nvPr>
        </p:nvSpPr>
        <p:spPr/>
        <p:txBody>
          <a:bodyPr>
            <a:normAutofit/>
          </a:bodyPr>
          <a:lstStyle/>
          <a:p>
            <a:r>
              <a:rPr lang="el-GR" altLang="el-GR" sz="2400" dirty="0"/>
              <a:t>Το δείγμα δοκιμής πρέπει να περιλαμβάνει τουλάχιστον 5 διαδοχικούς σταλάκτες. Εγκλιματίζονται οι διανεμητές του δείγματος λειτουργώντας υπό πίεση </a:t>
            </a:r>
            <a:r>
              <a:rPr lang="el-GR" altLang="el-GR" sz="2400" dirty="0" err="1"/>
              <a:t>Pn</a:t>
            </a:r>
            <a:r>
              <a:rPr lang="el-GR" altLang="el-GR" sz="2400" dirty="0"/>
              <a:t> για τουλάχιστον 1 h σε θερμοκρασία νερού </a:t>
            </a:r>
            <a:r>
              <a:rPr lang="el-GR" altLang="el-GR" sz="2400" dirty="0" err="1"/>
              <a:t>Tn</a:t>
            </a:r>
            <a:r>
              <a:rPr lang="el-GR" altLang="el-GR" sz="2400" dirty="0"/>
              <a:t>. Λειτουργεί το δείγμα υπό πίεση </a:t>
            </a:r>
            <a:r>
              <a:rPr lang="el-GR" altLang="el-GR" sz="2400" dirty="0" err="1"/>
              <a:t>Pn</a:t>
            </a:r>
            <a:r>
              <a:rPr lang="el-GR" altLang="el-GR" sz="2400" dirty="0"/>
              <a:t> και θερμοκρασία Τα = 10 </a:t>
            </a:r>
            <a:r>
              <a:rPr lang="en-US" altLang="el-GR" sz="2400" dirty="0"/>
              <a:t>±</a:t>
            </a:r>
            <a:r>
              <a:rPr lang="el-GR" altLang="el-GR" sz="2400" dirty="0"/>
              <a:t> 1 </a:t>
            </a:r>
            <a:r>
              <a:rPr lang="el-GR" altLang="el-GR" sz="2400" baseline="30000" dirty="0" err="1"/>
              <a:t>ο</a:t>
            </a:r>
            <a:r>
              <a:rPr lang="el-GR" altLang="el-GR" sz="2400" dirty="0" err="1"/>
              <a:t>C</a:t>
            </a:r>
            <a:r>
              <a:rPr lang="el-GR" altLang="el-GR" sz="2400" dirty="0"/>
              <a:t> για 15 λεπτά. </a:t>
            </a:r>
            <a:r>
              <a:rPr lang="el-GR" altLang="el-GR" sz="2400" dirty="0" err="1"/>
              <a:t>Μετράται</a:t>
            </a:r>
            <a:r>
              <a:rPr lang="el-GR" altLang="el-GR" sz="2400" dirty="0"/>
              <a:t> και καταγράφεται η μέση παροχή για κάθε </a:t>
            </a:r>
            <a:r>
              <a:rPr lang="el-GR" altLang="el-GR" sz="2400" dirty="0" err="1"/>
              <a:t>σταλάκτη</a:t>
            </a:r>
            <a:r>
              <a:rPr lang="el-GR" altLang="el-GR" sz="2400" dirty="0"/>
              <a:t> στο δείγμα. Επαναλαμβάνεται η δοκιμή για ένα σύνολο τουλάχιστον 5 θερμοκρασιών αυξανομένων σε περίπου ίσα διαστήματα έως την </a:t>
            </a:r>
            <a:r>
              <a:rPr lang="el-GR" altLang="el-GR" sz="2400" dirty="0" err="1"/>
              <a:t>Tmax</a:t>
            </a:r>
            <a:r>
              <a:rPr lang="el-GR" altLang="el-GR" sz="2400" dirty="0"/>
              <a:t>.</a:t>
            </a:r>
          </a:p>
          <a:p>
            <a:r>
              <a:rPr lang="el-GR" altLang="el-GR" sz="2400" dirty="0"/>
              <a:t>Για κάθε θερμοκρασία νερού Τα, υπολογίζεται και καταγράφεται ο συντελεστής θερμοκρασίας παροχής, ΙT.</a:t>
            </a:r>
            <a:endParaRPr lang="en-GB" altLang="el-GR" sz="2400" dirty="0"/>
          </a:p>
          <a:p>
            <a:pPr marL="0" indent="0">
              <a:buNone/>
            </a:pPr>
            <a:endParaRPr lang="el-GR" sz="2400" dirty="0"/>
          </a:p>
        </p:txBody>
      </p:sp>
    </p:spTree>
    <p:extLst>
      <p:ext uri="{BB962C8B-B14F-4D97-AF65-F5344CB8AC3E}">
        <p14:creationId xmlns:p14="http://schemas.microsoft.com/office/powerpoint/2010/main" val="254214104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AutoShape 2"/>
          <p:cNvSpPr>
            <a:spLocks noGrp="1" noChangeArrowheads="1"/>
          </p:cNvSpPr>
          <p:nvPr>
            <p:ph type="title"/>
          </p:nvPr>
        </p:nvSpPr>
        <p:spPr>
          <a:ln>
            <a:headEnd type="none" w="med" len="med"/>
            <a:tailEnd type="none" w="med" len="med"/>
          </a:ln>
        </p:spPr>
        <p:txBody>
          <a:bodyPr>
            <a:normAutofit/>
          </a:bodyPr>
          <a:lstStyle/>
          <a:p>
            <a:pPr eaLnBrk="1" hangingPunct="1">
              <a:defRPr/>
            </a:pPr>
            <a:r>
              <a:rPr lang="el-GR" dirty="0" smtClean="0"/>
              <a:t>Απώλειες τριβών - 1</a:t>
            </a:r>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12</a:t>
            </a:fld>
            <a:endParaRPr lang="el-GR"/>
          </a:p>
        </p:txBody>
      </p:sp>
      <p:sp>
        <p:nvSpPr>
          <p:cNvPr id="2" name="Θέση περιεχομένου 1"/>
          <p:cNvSpPr>
            <a:spLocks noGrp="1"/>
          </p:cNvSpPr>
          <p:nvPr>
            <p:ph idx="1"/>
          </p:nvPr>
        </p:nvSpPr>
        <p:spPr/>
        <p:txBody>
          <a:bodyPr>
            <a:normAutofit/>
          </a:bodyPr>
          <a:lstStyle/>
          <a:p>
            <a:r>
              <a:rPr lang="el-GR" altLang="el-GR" sz="2400" dirty="0"/>
              <a:t>Αυτή η δοκιμή σχεδιάστηκε για να παρέχει την απώλεια τριβής ανά μονάδα μήκους ενός σωλήνα που δεν διανέμει νερό. Επιτρέπει την σύγκριση της υδραυλικής απόδοσης διαφορετικών σωλήνων με την ίδια ονομαστική διάμετρο. Τα δείγματα πρέπει να ληφθούν από ένα συνεχές μήκος σωλήνα κατασκευασμένου με τους διανεμητές αλλά χωρίς οπές εκροής. Αν ένα τέτοιο δείγμα δεν διατίθεται, οι οπές εκροής πρέπει να φράζονται χρησιμοποιώντας σιλικόνη ή άλλη ουσία. </a:t>
            </a:r>
            <a:endParaRPr lang="en-GB" altLang="el-GR" sz="2400" dirty="0"/>
          </a:p>
          <a:p>
            <a:pPr marL="0" indent="0">
              <a:buNone/>
            </a:pPr>
            <a:endParaRPr lang="el-GR" sz="2400" dirty="0"/>
          </a:p>
        </p:txBody>
      </p:sp>
    </p:spTree>
    <p:extLst>
      <p:ext uri="{BB962C8B-B14F-4D97-AF65-F5344CB8AC3E}">
        <p14:creationId xmlns:p14="http://schemas.microsoft.com/office/powerpoint/2010/main" val="33311422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AutoShape 2"/>
          <p:cNvSpPr>
            <a:spLocks noGrp="1" noChangeArrowheads="1"/>
          </p:cNvSpPr>
          <p:nvPr>
            <p:ph type="title"/>
          </p:nvPr>
        </p:nvSpPr>
        <p:spPr>
          <a:ln>
            <a:headEnd type="none" w="med" len="med"/>
            <a:tailEnd type="none" w="med" len="med"/>
          </a:ln>
        </p:spPr>
        <p:txBody>
          <a:bodyPr>
            <a:normAutofit/>
          </a:bodyPr>
          <a:lstStyle/>
          <a:p>
            <a:pPr eaLnBrk="1" hangingPunct="1">
              <a:defRPr/>
            </a:pPr>
            <a:r>
              <a:rPr lang="el-GR" dirty="0" smtClean="0"/>
              <a:t>Απώλειες τριβών - 2</a:t>
            </a:r>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13</a:t>
            </a:fld>
            <a:endParaRPr lang="el-GR"/>
          </a:p>
        </p:txBody>
      </p:sp>
      <p:pic>
        <p:nvPicPr>
          <p:cNvPr id="3" name="Θέση περιεχομένου 2" descr="Εικόνα σχηματικού διαγράμματος από την βαλβίδα εισόδου μέχρι και την βαλβίδα εξόδου"/>
          <p:cNvPicPr>
            <a:picLocks noGrp="1" noChangeAspect="1"/>
          </p:cNvPicPr>
          <p:nvPr>
            <p:ph idx="1"/>
          </p:nvPr>
        </p:nvPicPr>
        <p:blipFill>
          <a:blip r:embed="rId2"/>
          <a:stretch>
            <a:fillRect/>
          </a:stretch>
        </p:blipFill>
        <p:spPr>
          <a:xfrm>
            <a:off x="1109172" y="2250649"/>
            <a:ext cx="6925656" cy="3225064"/>
          </a:xfrm>
          <a:prstGeom prst="rect">
            <a:avLst/>
          </a:prstGeom>
        </p:spPr>
      </p:pic>
    </p:spTree>
    <p:extLst>
      <p:ext uri="{BB962C8B-B14F-4D97-AF65-F5344CB8AC3E}">
        <p14:creationId xmlns:p14="http://schemas.microsoft.com/office/powerpoint/2010/main" val="186917116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AutoShape 2"/>
          <p:cNvSpPr>
            <a:spLocks noGrp="1" noChangeArrowheads="1"/>
          </p:cNvSpPr>
          <p:nvPr>
            <p:ph type="title"/>
          </p:nvPr>
        </p:nvSpPr>
        <p:spPr>
          <a:ln>
            <a:headEnd type="none" w="med" len="med"/>
            <a:tailEnd type="none" w="med" len="med"/>
          </a:ln>
        </p:spPr>
        <p:txBody>
          <a:bodyPr>
            <a:normAutofit/>
          </a:bodyPr>
          <a:lstStyle/>
          <a:p>
            <a:pPr eaLnBrk="1" hangingPunct="1">
              <a:defRPr/>
            </a:pPr>
            <a:r>
              <a:rPr lang="el-GR" sz="3600" dirty="0" smtClean="0"/>
              <a:t>Επιθεώρηση και διαστατικός έλεγχος – 1</a:t>
            </a:r>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14</a:t>
            </a:fld>
            <a:endParaRPr lang="el-GR"/>
          </a:p>
        </p:txBody>
      </p:sp>
      <p:sp>
        <p:nvSpPr>
          <p:cNvPr id="2" name="Θέση περιεχομένου 1"/>
          <p:cNvSpPr>
            <a:spLocks noGrp="1"/>
          </p:cNvSpPr>
          <p:nvPr>
            <p:ph idx="1"/>
          </p:nvPr>
        </p:nvSpPr>
        <p:spPr/>
        <p:txBody>
          <a:bodyPr>
            <a:normAutofit fontScale="92500"/>
          </a:bodyPr>
          <a:lstStyle/>
          <a:p>
            <a:r>
              <a:rPr lang="el-GR" altLang="el-GR" sz="2400" dirty="0"/>
              <a:t>Αν ο διανεμητής είναι σχεδιασμένος για αποσυναρμολόγηση, αποσυναρμολογούνται τουλάχιστον τρεις μονάδες. Αν όχι, κατασκευάζεται μια τομή των διανεμητών. Επιθεωρούνται για ορατά ελαττώματα. Ο διανεμητής και τα μέρη του δεν πρέπει να δείξουν κατασκευαστικά ελαττώματα, όπως εγκοπές ή προεξοχές στην επιφάνεια του διαδρόμου ροής, σχισμές ή κοιλότητες, οι οποίες μπορεί να επιδράσουν αρνητικά την λειτουργία του</a:t>
            </a:r>
            <a:r>
              <a:rPr lang="el-GR" altLang="el-GR" sz="2400" dirty="0" smtClean="0"/>
              <a:t>.</a:t>
            </a:r>
          </a:p>
          <a:p>
            <a:r>
              <a:rPr lang="el-GR" altLang="el-GR" sz="2400" dirty="0"/>
              <a:t>Πάχος τοιχώματος </a:t>
            </a:r>
            <a:r>
              <a:rPr lang="el-GR" altLang="el-GR" sz="2400" dirty="0" err="1"/>
              <a:t>διανεμητοφόρου</a:t>
            </a:r>
            <a:r>
              <a:rPr lang="el-GR" altLang="el-GR" sz="2400" dirty="0"/>
              <a:t>: </a:t>
            </a:r>
            <a:r>
              <a:rPr lang="el-GR" altLang="el-GR" sz="2400" dirty="0" err="1"/>
              <a:t>Μετράται</a:t>
            </a:r>
            <a:r>
              <a:rPr lang="el-GR" altLang="el-GR" sz="2400" dirty="0"/>
              <a:t> το πάχος τοιχώματος του αγωγού σε τέσσερα σημεία της περιφέρειάς του, που ισαπέχουν μεταξύ τους. Επαναλαμβάνεται η μέτρηση σε δύο διατομές. Το πάχος τοιχώματος του αγωγού δεν πρέπει να είναι μικρότερο από το 90 % αυτού που δηλώθηκε από τον κατασκευαστή</a:t>
            </a:r>
            <a:r>
              <a:rPr lang="el-GR" altLang="el-GR" sz="2400" dirty="0" smtClean="0"/>
              <a:t>.</a:t>
            </a:r>
            <a:endParaRPr lang="el-GR" altLang="el-GR" sz="2400" dirty="0"/>
          </a:p>
        </p:txBody>
      </p:sp>
    </p:spTree>
    <p:extLst>
      <p:ext uri="{BB962C8B-B14F-4D97-AF65-F5344CB8AC3E}">
        <p14:creationId xmlns:p14="http://schemas.microsoft.com/office/powerpoint/2010/main" val="45079287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AutoShape 2"/>
          <p:cNvSpPr>
            <a:spLocks noGrp="1" noChangeArrowheads="1"/>
          </p:cNvSpPr>
          <p:nvPr>
            <p:ph type="title"/>
          </p:nvPr>
        </p:nvSpPr>
        <p:spPr>
          <a:ln>
            <a:headEnd type="none" w="med" len="med"/>
            <a:tailEnd type="none" w="med" len="med"/>
          </a:ln>
        </p:spPr>
        <p:txBody>
          <a:bodyPr>
            <a:normAutofit/>
          </a:bodyPr>
          <a:lstStyle/>
          <a:p>
            <a:pPr eaLnBrk="1" hangingPunct="1">
              <a:defRPr/>
            </a:pPr>
            <a:r>
              <a:rPr lang="el-GR" sz="3600" dirty="0" smtClean="0"/>
              <a:t>Επιθεώρηση και διαστατικός έλεγχος – 2</a:t>
            </a:r>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15</a:t>
            </a:fld>
            <a:endParaRPr lang="el-GR"/>
          </a:p>
        </p:txBody>
      </p:sp>
      <p:sp>
        <p:nvSpPr>
          <p:cNvPr id="2" name="Θέση περιεχομένου 1"/>
          <p:cNvSpPr>
            <a:spLocks noGrp="1"/>
          </p:cNvSpPr>
          <p:nvPr>
            <p:ph idx="1"/>
          </p:nvPr>
        </p:nvSpPr>
        <p:spPr/>
        <p:txBody>
          <a:bodyPr>
            <a:normAutofit fontScale="92500"/>
          </a:bodyPr>
          <a:lstStyle/>
          <a:p>
            <a:r>
              <a:rPr lang="el-GR" altLang="el-GR" sz="2400" dirty="0"/>
              <a:t>Εσωτερική διάμετρος του </a:t>
            </a:r>
            <a:r>
              <a:rPr lang="el-GR" altLang="el-GR" sz="2400" dirty="0" err="1"/>
              <a:t>διανεμητοφόρου</a:t>
            </a:r>
            <a:r>
              <a:rPr lang="el-GR" altLang="el-GR" sz="2400" dirty="0"/>
              <a:t>: Για τη μέτρηση της εσωτερικής διαμέτρου του αγωγού, χρησιμοποιείται ένα κωνικό στοιχείο (γωνία όχι μεγαλύτερη από 10</a:t>
            </a:r>
            <a:r>
              <a:rPr lang="el-GR" altLang="el-GR" sz="2400" baseline="30000" dirty="0"/>
              <a:t>ο</a:t>
            </a:r>
            <a:r>
              <a:rPr lang="el-GR" altLang="el-GR" sz="2400" dirty="0"/>
              <a:t>), σε μια τομή του αγωγού. Σημειώνεται στον κώνο ο κύκλος που σχηματίζεται από το ίχνος του αγωγού και </a:t>
            </a:r>
            <a:r>
              <a:rPr lang="el-GR" altLang="el-GR" sz="2400" dirty="0" err="1"/>
              <a:t>μετράται</a:t>
            </a:r>
            <a:r>
              <a:rPr lang="el-GR" altLang="el-GR" sz="2400" dirty="0"/>
              <a:t> αυτή η διάμετρος. Η μετρημένη εσωτερική διάμετρος δεν πρέπει να αποκλίνει περισσότερο από ± 0,3 </a:t>
            </a:r>
            <a:r>
              <a:rPr lang="el-GR" altLang="el-GR" sz="2400" dirty="0" err="1"/>
              <a:t>mm</a:t>
            </a:r>
            <a:r>
              <a:rPr lang="el-GR" altLang="el-GR" sz="2400" dirty="0"/>
              <a:t> από την δεδηλωμένη διάμετρο.</a:t>
            </a:r>
          </a:p>
          <a:p>
            <a:r>
              <a:rPr lang="el-GR" altLang="el-GR" sz="2400" dirty="0"/>
              <a:t>Διάδρομος ροής στον </a:t>
            </a:r>
            <a:r>
              <a:rPr lang="el-GR" altLang="el-GR" sz="2400" dirty="0" err="1"/>
              <a:t>σταλάκτη</a:t>
            </a:r>
            <a:r>
              <a:rPr lang="el-GR" altLang="el-GR" sz="2400" dirty="0"/>
              <a:t>: </a:t>
            </a:r>
            <a:r>
              <a:rPr lang="el-GR" altLang="el-GR" sz="2400" dirty="0" err="1"/>
              <a:t>Μετράται</a:t>
            </a:r>
            <a:r>
              <a:rPr lang="el-GR" altLang="el-GR" sz="2400" dirty="0"/>
              <a:t>, σε τουλάχιστον τρεις μονάδες, η μικρότερη διάσταση του διαδρόμου ροής. (Αυτό δεν εφαρμόζεται για μια διάσταση που αλλάζει με την πίεση). Η μικρότερη μετρημένη διάσταση του διαδρόμου ροής, δεν πρέπει να είναι μικρότερη από την δεδηλωμένη από τον κατασκευαστή διάσταση</a:t>
            </a:r>
            <a:r>
              <a:rPr lang="el-GR" altLang="el-GR" sz="2400" dirty="0" smtClean="0"/>
              <a:t>.</a:t>
            </a:r>
            <a:endParaRPr lang="el-GR" altLang="el-GR" sz="2400" dirty="0"/>
          </a:p>
        </p:txBody>
      </p:sp>
    </p:spTree>
    <p:extLst>
      <p:ext uri="{BB962C8B-B14F-4D97-AF65-F5344CB8AC3E}">
        <p14:creationId xmlns:p14="http://schemas.microsoft.com/office/powerpoint/2010/main" val="142745046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AutoShape 2"/>
          <p:cNvSpPr>
            <a:spLocks noGrp="1" noChangeArrowheads="1"/>
          </p:cNvSpPr>
          <p:nvPr>
            <p:ph type="title"/>
          </p:nvPr>
        </p:nvSpPr>
        <p:spPr>
          <a:ln>
            <a:headEnd type="none" w="med" len="med"/>
            <a:tailEnd type="none" w="med" len="med"/>
          </a:ln>
        </p:spPr>
        <p:txBody>
          <a:bodyPr>
            <a:normAutofit/>
          </a:bodyPr>
          <a:lstStyle/>
          <a:p>
            <a:pPr eaLnBrk="1" hangingPunct="1">
              <a:defRPr/>
            </a:pPr>
            <a:r>
              <a:rPr lang="el-GR" sz="3600" dirty="0" smtClean="0"/>
              <a:t>Επιθεώρηση και διαστατικός έλεγχος – 3</a:t>
            </a:r>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16</a:t>
            </a:fld>
            <a:endParaRPr lang="el-GR"/>
          </a:p>
        </p:txBody>
      </p:sp>
      <p:sp>
        <p:nvSpPr>
          <p:cNvPr id="2" name="Θέση περιεχομένου 1"/>
          <p:cNvSpPr>
            <a:spLocks noGrp="1"/>
          </p:cNvSpPr>
          <p:nvPr>
            <p:ph idx="1"/>
          </p:nvPr>
        </p:nvSpPr>
        <p:spPr/>
        <p:txBody>
          <a:bodyPr>
            <a:normAutofit/>
          </a:bodyPr>
          <a:lstStyle/>
          <a:p>
            <a:r>
              <a:rPr lang="el-GR" altLang="el-GR" sz="2400" dirty="0"/>
              <a:t>Ισαποχή μονάδων διανομής: Μετρούνται τρεις </a:t>
            </a:r>
            <a:r>
              <a:rPr lang="el-GR" altLang="el-GR" sz="2400" dirty="0" err="1"/>
              <a:t>ισαποχές</a:t>
            </a:r>
            <a:r>
              <a:rPr lang="el-GR" altLang="el-GR" sz="2400" dirty="0"/>
              <a:t> </a:t>
            </a:r>
            <a:r>
              <a:rPr lang="el-GR" altLang="el-GR" sz="2400" dirty="0" err="1"/>
              <a:t>σταλακτών</a:t>
            </a:r>
            <a:r>
              <a:rPr lang="el-GR" altLang="el-GR" sz="2400" dirty="0"/>
              <a:t> στο κοντινότερο 1,0 </a:t>
            </a:r>
            <a:r>
              <a:rPr lang="el-GR" altLang="el-GR" sz="2400" dirty="0" err="1"/>
              <a:t>mm</a:t>
            </a:r>
            <a:r>
              <a:rPr lang="el-GR" altLang="el-GR" sz="2400" dirty="0"/>
              <a:t>. Αυτή δεν πρέπει να αποκλίνει περισσότερο από 5 % από την δεδηλωμένη από τον κατασκευαστή</a:t>
            </a:r>
            <a:r>
              <a:rPr lang="el-GR" altLang="el-GR" sz="2400" dirty="0" smtClean="0"/>
              <a:t>.</a:t>
            </a:r>
            <a:endParaRPr lang="el-GR" altLang="el-GR" sz="2400" dirty="0"/>
          </a:p>
        </p:txBody>
      </p:sp>
    </p:spTree>
    <p:extLst>
      <p:ext uri="{BB962C8B-B14F-4D97-AF65-F5344CB8AC3E}">
        <p14:creationId xmlns:p14="http://schemas.microsoft.com/office/powerpoint/2010/main" val="42733207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AutoShape 2"/>
          <p:cNvSpPr>
            <a:spLocks noGrp="1" noChangeArrowheads="1"/>
          </p:cNvSpPr>
          <p:nvPr>
            <p:ph type="title"/>
          </p:nvPr>
        </p:nvSpPr>
        <p:spPr>
          <a:ln>
            <a:headEnd type="none" w="med" len="med"/>
            <a:tailEnd type="none" w="med" len="med"/>
          </a:ln>
        </p:spPr>
        <p:txBody>
          <a:bodyPr>
            <a:normAutofit/>
          </a:bodyPr>
          <a:lstStyle/>
          <a:p>
            <a:pPr eaLnBrk="1" hangingPunct="1">
              <a:defRPr/>
            </a:pPr>
            <a:r>
              <a:rPr lang="el-GR" sz="3600" dirty="0" smtClean="0"/>
              <a:t>Δοκιμές έμφραξης – 1</a:t>
            </a:r>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17</a:t>
            </a:fld>
            <a:endParaRPr lang="el-GR"/>
          </a:p>
        </p:txBody>
      </p:sp>
      <p:sp>
        <p:nvSpPr>
          <p:cNvPr id="2" name="Θέση περιεχομένου 1"/>
          <p:cNvSpPr>
            <a:spLocks noGrp="1"/>
          </p:cNvSpPr>
          <p:nvPr>
            <p:ph idx="1"/>
          </p:nvPr>
        </p:nvSpPr>
        <p:spPr/>
        <p:txBody>
          <a:bodyPr>
            <a:normAutofit/>
          </a:bodyPr>
          <a:lstStyle/>
          <a:p>
            <a:pPr algn="just"/>
            <a:r>
              <a:rPr lang="el-GR" altLang="el-GR" sz="2400" dirty="0"/>
              <a:t>Η διάταξη της δοκιμής είναι η ίδια με αυτήν που χρησιμοποιείται για την δοκιμή της ομοιογένειας κατασκευής. Επιλέγονται 6 διανεμητές και </a:t>
            </a:r>
            <a:r>
              <a:rPr lang="el-GR" altLang="el-GR" sz="2400" dirty="0" err="1"/>
              <a:t>μετράται</a:t>
            </a:r>
            <a:r>
              <a:rPr lang="el-GR" altLang="el-GR" sz="2400" dirty="0"/>
              <a:t> η παροχή τους σε πίεση 50 </a:t>
            </a:r>
            <a:r>
              <a:rPr lang="el-GR" altLang="el-GR" sz="2400" dirty="0" err="1"/>
              <a:t>kPa</a:t>
            </a:r>
            <a:r>
              <a:rPr lang="el-GR" altLang="el-GR" sz="2400" dirty="0"/>
              <a:t> με καθαρό νερό. Η παροχή αυτή θεωρείται ως η παροχή αναφοράς για τον προσδιορισμό του βαθμού έμφραξης. Αν οι διανεμητές έχουν μία οπή εξόδου τοποθετούνται  3 με την οπή προς τα επάνω και 3 με την οπή προς τα κάτω.</a:t>
            </a:r>
          </a:p>
          <a:p>
            <a:endParaRPr lang="el-GR" altLang="el-GR" sz="2400" dirty="0"/>
          </a:p>
        </p:txBody>
      </p:sp>
    </p:spTree>
    <p:extLst>
      <p:ext uri="{BB962C8B-B14F-4D97-AF65-F5344CB8AC3E}">
        <p14:creationId xmlns:p14="http://schemas.microsoft.com/office/powerpoint/2010/main" val="220989576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AutoShape 2"/>
          <p:cNvSpPr>
            <a:spLocks noGrp="1" noChangeArrowheads="1"/>
          </p:cNvSpPr>
          <p:nvPr>
            <p:ph type="title"/>
          </p:nvPr>
        </p:nvSpPr>
        <p:spPr>
          <a:ln>
            <a:headEnd type="none" w="med" len="med"/>
            <a:tailEnd type="none" w="med" len="med"/>
          </a:ln>
        </p:spPr>
        <p:txBody>
          <a:bodyPr>
            <a:normAutofit/>
          </a:bodyPr>
          <a:lstStyle/>
          <a:p>
            <a:pPr eaLnBrk="1" hangingPunct="1">
              <a:defRPr/>
            </a:pPr>
            <a:r>
              <a:rPr lang="el-GR" sz="3600" dirty="0" smtClean="0"/>
              <a:t>Δοκιμές έμφραξης – 2</a:t>
            </a:r>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18</a:t>
            </a:fld>
            <a:endParaRPr lang="el-GR"/>
          </a:p>
        </p:txBody>
      </p:sp>
      <p:sp>
        <p:nvSpPr>
          <p:cNvPr id="2" name="Θέση περιεχομένου 1"/>
          <p:cNvSpPr>
            <a:spLocks noGrp="1"/>
          </p:cNvSpPr>
          <p:nvPr>
            <p:ph idx="1"/>
          </p:nvPr>
        </p:nvSpPr>
        <p:spPr/>
        <p:txBody>
          <a:bodyPr>
            <a:normAutofit/>
          </a:bodyPr>
          <a:lstStyle/>
          <a:p>
            <a:pPr algn="just"/>
            <a:r>
              <a:rPr lang="el-GR" altLang="el-GR" sz="2400" dirty="0"/>
              <a:t>Η δοκιμή διεξάγεται σε τέσσερα διαδοχικά στάδια των 40 h το καθένα, χωρισμένα σε 5 χρόνους έμφραξης των 8 h που απέχουν ένα διάστημα μη λειτουργίας 16 h. Έτσι, ακολουθείται η λειτουργία στον αγρό και επίσης αποφεύγεται μια πολύ σημαντική άνοδος της θερμοκρασίας του νερού της δεξαμενής που είναι αναπόφευκτη σε κλειστό κύκλωμα για συνεχή λειτουργία. Η πίεση λειτουργίας παραμένει στα 50 </a:t>
            </a:r>
            <a:r>
              <a:rPr lang="el-GR" altLang="el-GR" sz="2400" dirty="0" err="1"/>
              <a:t>kPa</a:t>
            </a:r>
            <a:r>
              <a:rPr lang="el-GR" altLang="el-GR" sz="2400" dirty="0"/>
              <a:t>.</a:t>
            </a:r>
            <a:endParaRPr lang="en-GB" altLang="el-GR" sz="2400" dirty="0"/>
          </a:p>
        </p:txBody>
      </p:sp>
    </p:spTree>
    <p:extLst>
      <p:ext uri="{BB962C8B-B14F-4D97-AF65-F5344CB8AC3E}">
        <p14:creationId xmlns:p14="http://schemas.microsoft.com/office/powerpoint/2010/main" val="259335648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smtClean="0"/>
              <a:t>Τέλος ενότητας</a:t>
            </a:r>
            <a:endParaRPr lang="el-GR" b="1" dirty="0"/>
          </a:p>
        </p:txBody>
      </p:sp>
      <p:sp>
        <p:nvSpPr>
          <p:cNvPr id="3" name="Υπότιτλος 1"/>
          <p:cNvSpPr>
            <a:spLocks noGrp="1"/>
          </p:cNvSpPr>
          <p:nvPr>
            <p:ph type="subTitle" idx="1"/>
          </p:nvPr>
        </p:nvSpPr>
        <p:spPr bwMode="gray"/>
        <p:txBody>
          <a:bodyPr>
            <a:normAutofit/>
          </a:bodyPr>
          <a:lstStyle/>
          <a:p>
            <a:pPr algn="r"/>
            <a:endParaRPr lang="el-GR" sz="4400" dirty="0" smtClean="0">
              <a:solidFill>
                <a:schemeClr val="tx1">
                  <a:lumMod val="65000"/>
                  <a:lumOff val="35000"/>
                </a:schemeClr>
              </a:solidFill>
            </a:endParaRPr>
          </a:p>
          <a:p>
            <a:pPr algn="r"/>
            <a:r>
              <a:rPr lang="el-GR" sz="2000" dirty="0" smtClean="0">
                <a:solidFill>
                  <a:schemeClr val="tx1">
                    <a:lumMod val="65000"/>
                    <a:lumOff val="35000"/>
                  </a:schemeClr>
                </a:solidFill>
              </a:rPr>
              <a:t>Επεξεργασία: Μέγας Χρήστος</a:t>
            </a:r>
            <a:endParaRPr lang="el-GR" sz="2000" dirty="0">
              <a:solidFill>
                <a:schemeClr val="tx1">
                  <a:lumMod val="65000"/>
                  <a:lumOff val="35000"/>
                </a:schemeClr>
              </a:solidFill>
            </a:endParaRPr>
          </a:p>
        </p:txBody>
      </p:sp>
      <p:pic>
        <p:nvPicPr>
          <p:cNvPr id="6" name="Εικόνα 1" descr=" Λογότυπο για άδειες χρήσης creative commons, b y, n c, s a ">
            <a:hlinkClick r:id="rId4" tooltip="Μετάβαση στην Άδεια Χρήσης"/>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07959" y="5949280"/>
            <a:ext cx="1583921" cy="554177"/>
          </a:xfrm>
          <a:prstGeom prst="rect">
            <a:avLst/>
          </a:prstGeom>
        </p:spPr>
      </p:pic>
      <p:pic>
        <p:nvPicPr>
          <p:cNvPr id="7" name="Εικόνα 2" descr="Λογότυπο επιχειρησιακού προγράμματος εκπαίδευση και δια βίου μάθηση ">
            <a:hlinkClick r:id="rId6" tooltip="Μετάβαση στο www.edulll.gr/"/>
          </p:cNvPr>
          <p:cNvPicPr>
            <a:picLocks noChangeAspect="1" noChangeArrowheads="1"/>
          </p:cNvPicPr>
          <p:nvPr/>
        </p:nvPicPr>
        <p:blipFill>
          <a:blip r:embed="rId7" cstate="print"/>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Θέση αριθμού διαφάνειας 3"/>
          <p:cNvSpPr>
            <a:spLocks noGrp="1"/>
          </p:cNvSpPr>
          <p:nvPr>
            <p:ph type="sldNum" sz="quarter" idx="12"/>
          </p:nvPr>
        </p:nvSpPr>
        <p:spPr/>
        <p:txBody>
          <a:bodyPr/>
          <a:lstStyle/>
          <a:p>
            <a:fld id="{2F6EEB8D-302B-4BB7-AB7B-5E18E67E8EEA}" type="slidenum">
              <a:rPr lang="el-GR" smtClean="0"/>
              <a:t>19</a:t>
            </a:fld>
            <a:endParaRPr lang="el-GR"/>
          </a:p>
        </p:txBody>
      </p:sp>
    </p:spTree>
    <p:custDataLst>
      <p:tags r:id="rId1"/>
    </p:custDataLst>
    <p:extLst>
      <p:ext uri="{BB962C8B-B14F-4D97-AF65-F5344CB8AC3E}">
        <p14:creationId xmlns:p14="http://schemas.microsoft.com/office/powerpoint/2010/main" val="35375658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a:xfrm>
            <a:off x="457200" y="274638"/>
            <a:ext cx="8229600" cy="1143000"/>
          </a:xfrm>
        </p:spPr>
        <p:txBody>
          <a:bodyPr/>
          <a:lstStyle/>
          <a:p>
            <a:pPr eaLnBrk="1" hangingPunct="1"/>
            <a:r>
              <a:rPr lang="el-GR" b="1" dirty="0" smtClean="0">
                <a:latin typeface="Calibri" panose="020F0502020204030204" pitchFamily="34" charset="0"/>
              </a:rPr>
              <a:t>Χρηματοδότηση</a:t>
            </a:r>
            <a:r>
              <a:rPr lang="el-GR" b="1" dirty="0" smtClean="0"/>
              <a:t> </a:t>
            </a:r>
          </a:p>
        </p:txBody>
      </p:sp>
      <p:sp>
        <p:nvSpPr>
          <p:cNvPr id="4099" name="Θέση περιεχομένου 1"/>
          <p:cNvSpPr>
            <a:spLocks noGrp="1"/>
          </p:cNvSpPr>
          <p:nvPr>
            <p:ph idx="1"/>
          </p:nvPr>
        </p:nvSpPr>
        <p:spPr/>
        <p:txBody>
          <a:bodyPr>
            <a:normAutofit/>
          </a:bodyPr>
          <a:lstStyle/>
          <a:p>
            <a:pPr eaLnBrk="1" hangingPunct="1">
              <a:spcBef>
                <a:spcPts val="0"/>
              </a:spcBef>
              <a:spcAft>
                <a:spcPts val="600"/>
              </a:spcAft>
            </a:pPr>
            <a:r>
              <a:rPr lang="el-GR" sz="2000" dirty="0" smtClean="0">
                <a:latin typeface="Calibri" panose="020F0502020204030204" pitchFamily="34" charset="0"/>
              </a:rPr>
              <a:t>Το παρόν εκπαιδευτικό υλικό έχει αναπτυχθεί στο πλαίσιο του εκπαιδευτικού έργου του διδάσκοντα</a:t>
            </a:r>
            <a:r>
              <a:rPr lang="en-US" sz="2000" dirty="0" smtClean="0">
                <a:latin typeface="Calibri" panose="020F0502020204030204" pitchFamily="34" charset="0"/>
              </a:rPr>
              <a:t>.</a:t>
            </a:r>
            <a:r>
              <a:rPr lang="el-GR" sz="2000" dirty="0" smtClean="0">
                <a:latin typeface="Calibri" panose="020F0502020204030204" pitchFamily="34" charset="0"/>
              </a:rPr>
              <a:t> </a:t>
            </a:r>
            <a:endParaRPr lang="en-US" sz="2000" dirty="0" smtClean="0">
              <a:latin typeface="Calibri" panose="020F0502020204030204" pitchFamily="34" charset="0"/>
            </a:endParaRPr>
          </a:p>
          <a:p>
            <a:pPr lvl="0">
              <a:spcBef>
                <a:spcPts val="0"/>
              </a:spcBef>
              <a:spcAft>
                <a:spcPts val="600"/>
              </a:spcAft>
            </a:pPr>
            <a:r>
              <a:rPr lang="el-GR" sz="2000" dirty="0">
                <a:solidFill>
                  <a:prstClr val="black"/>
                </a:solidFill>
                <a:latin typeface="Calibri" panose="020F0502020204030204" pitchFamily="34" charset="0"/>
              </a:rPr>
              <a:t>Το έργο «</a:t>
            </a:r>
            <a:r>
              <a:rPr lang="el-GR" sz="2000" b="1" dirty="0">
                <a:solidFill>
                  <a:prstClr val="black"/>
                </a:solidFill>
                <a:latin typeface="Calibri" panose="020F0502020204030204" pitchFamily="34" charset="0"/>
              </a:rPr>
              <a:t>Ανοικτά Ακαδημαϊκά Μαθήματα στο </a:t>
            </a:r>
            <a:r>
              <a:rPr lang="el-GR" sz="2000" b="1" dirty="0" smtClean="0">
                <a:solidFill>
                  <a:prstClr val="black"/>
                </a:solidFill>
                <a:latin typeface="Calibri" panose="020F0502020204030204" pitchFamily="34" charset="0"/>
              </a:rPr>
              <a:t>Τ.Ε.Ι. </a:t>
            </a:r>
            <a:r>
              <a:rPr lang="el-GR" sz="2000" b="1" dirty="0">
                <a:solidFill>
                  <a:prstClr val="black"/>
                </a:solidFill>
                <a:latin typeface="Calibri" panose="020F0502020204030204" pitchFamily="34" charset="0"/>
              </a:rPr>
              <a:t>Θεσσαλίας</a:t>
            </a:r>
            <a:r>
              <a:rPr lang="el-GR" sz="2000" dirty="0">
                <a:solidFill>
                  <a:prstClr val="black"/>
                </a:solidFill>
                <a:latin typeface="Calibri" panose="020F0502020204030204" pitchFamily="34" charset="0"/>
              </a:rPr>
              <a:t>» έχει χρηματοδοτήσει μόνο τη αναδιαμόρφωση του εκπαιδευτικού υλικού</a:t>
            </a:r>
            <a:r>
              <a:rPr lang="el-GR" sz="2000" dirty="0" smtClean="0">
                <a:solidFill>
                  <a:prstClr val="black"/>
                </a:solidFill>
                <a:latin typeface="Calibri" panose="020F0502020204030204" pitchFamily="34" charset="0"/>
              </a:rPr>
              <a:t>.</a:t>
            </a:r>
            <a:endParaRPr lang="el-GR" sz="2000" dirty="0" smtClean="0">
              <a:latin typeface="Calibri" panose="020F0502020204030204" pitchFamily="34" charset="0"/>
            </a:endParaRPr>
          </a:p>
          <a:p>
            <a:pPr eaLnBrk="1" hangingPunct="1">
              <a:spcBef>
                <a:spcPts val="0"/>
              </a:spcBef>
            </a:pPr>
            <a:r>
              <a:rPr lang="el-GR" sz="2000" dirty="0" smtClean="0">
                <a:latin typeface="Calibri" panose="020F0502020204030204" pitchFamily="34" charset="0"/>
              </a:rPr>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000" dirty="0" smtClean="0">
                <a:latin typeface="Calibri" panose="020F0502020204030204" pitchFamily="34" charset="0"/>
              </a:rPr>
              <a:t>. </a:t>
            </a:r>
            <a:endParaRPr lang="el-GR" sz="2000" dirty="0" smtClean="0">
              <a:latin typeface="Calibri" panose="020F0502020204030204" pitchFamily="34" charset="0"/>
            </a:endParaRPr>
          </a:p>
        </p:txBody>
      </p:sp>
      <p:pic>
        <p:nvPicPr>
          <p:cNvPr id="6" name="Εικόνα 1" descr=" Λογότυπο επιχειρησιακού προγράμματος εκπαίδευση και δια βίου μάθηση.   ">
            <a:hlinkClick r:id="rId4" tooltip="Μετάβαση σε www.edulll.gr"/>
          </p:cNvPr>
          <p:cNvPicPr>
            <a:picLocks noChangeAspect="1" noChangeArrowheads="1"/>
          </p:cNvPicPr>
          <p:nvPr/>
        </p:nvPicPr>
        <p:blipFill>
          <a:blip r:embed="rId5" cstate="print"/>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Θέση αριθμού διαφάνειας 1"/>
          <p:cNvSpPr>
            <a:spLocks noGrp="1"/>
          </p:cNvSpPr>
          <p:nvPr>
            <p:ph type="sldNum" sz="quarter" idx="12"/>
          </p:nvPr>
        </p:nvSpPr>
        <p:spPr/>
        <p:txBody>
          <a:bodyPr/>
          <a:lstStyle/>
          <a:p>
            <a:fld id="{2F6EEB8D-302B-4BB7-AB7B-5E18E67E8EEA}" type="slidenum">
              <a:rPr lang="el-GR" smtClean="0"/>
              <a:t>2</a:t>
            </a:fld>
            <a:endParaRPr lang="el-GR"/>
          </a:p>
        </p:txBody>
      </p:sp>
    </p:spTree>
    <p:custDataLst>
      <p:tags r:id="rId1"/>
    </p:custDataLst>
    <p:extLst>
      <p:ext uri="{BB962C8B-B14F-4D97-AF65-F5344CB8AC3E}">
        <p14:creationId xmlns:p14="http://schemas.microsoft.com/office/powerpoint/2010/main" val="25734755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cap="none" dirty="0" smtClean="0"/>
              <a:t>Σημειώματα</a:t>
            </a:r>
            <a:endParaRPr lang="el-GR" cap="none" dirty="0"/>
          </a:p>
        </p:txBody>
      </p:sp>
      <p:sp>
        <p:nvSpPr>
          <p:cNvPr id="3" name="Θέση αριθμού διαφάνειας 2"/>
          <p:cNvSpPr>
            <a:spLocks noGrp="1"/>
          </p:cNvSpPr>
          <p:nvPr>
            <p:ph type="sldNum" sz="quarter" idx="12"/>
          </p:nvPr>
        </p:nvSpPr>
        <p:spPr/>
        <p:txBody>
          <a:bodyPr/>
          <a:lstStyle/>
          <a:p>
            <a:fld id="{2F6EEB8D-302B-4BB7-AB7B-5E18E67E8EEA}" type="slidenum">
              <a:rPr lang="el-GR" smtClean="0"/>
              <a:t>20</a:t>
            </a:fld>
            <a:endParaRPr lang="el-GR"/>
          </a:p>
        </p:txBody>
      </p:sp>
      <p:sp>
        <p:nvSpPr>
          <p:cNvPr id="4" name="Θέση υποσέλιδου 3"/>
          <p:cNvSpPr>
            <a:spLocks noGrp="1"/>
          </p:cNvSpPr>
          <p:nvPr>
            <p:ph type="ftr" sz="quarter" idx="11"/>
          </p:nvPr>
        </p:nvSpPr>
        <p:spPr/>
        <p:txBody>
          <a:bodyPr/>
          <a:lstStyle/>
          <a:p>
            <a:r>
              <a:rPr lang="el-GR" smtClean="0"/>
              <a:t>Εργαστηριακό μάθημα 4</a:t>
            </a:r>
            <a:endParaRPr lang="el-GR" dirty="0"/>
          </a:p>
        </p:txBody>
      </p:sp>
    </p:spTree>
    <p:extLst>
      <p:ext uri="{BB962C8B-B14F-4D97-AF65-F5344CB8AC3E}">
        <p14:creationId xmlns:p14="http://schemas.microsoft.com/office/powerpoint/2010/main" val="254342997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nvPr>
        </p:nvSpPr>
        <p:spPr>
          <a:xfrm>
            <a:off x="457200" y="274638"/>
            <a:ext cx="8229600" cy="1143000"/>
          </a:xfrm>
        </p:spPr>
        <p:txBody>
          <a:bodyPr>
            <a:noAutofit/>
          </a:bodyPr>
          <a:lstStyle/>
          <a:p>
            <a:r>
              <a:rPr lang="el-GR" sz="4000" b="1" dirty="0"/>
              <a:t>Σημείωμα Ιστορικού </a:t>
            </a:r>
            <a:r>
              <a:rPr lang="el-GR" sz="4000" b="1" dirty="0" smtClean="0"/>
              <a:t/>
            </a:r>
            <a:br>
              <a:rPr lang="el-GR" sz="4000" b="1" dirty="0" smtClean="0"/>
            </a:br>
            <a:r>
              <a:rPr lang="el-GR" sz="4000" b="1" dirty="0" smtClean="0"/>
              <a:t>Εκδόσεων</a:t>
            </a:r>
            <a:r>
              <a:rPr lang="en-US" sz="4000" b="1" dirty="0" smtClean="0"/>
              <a:t> </a:t>
            </a:r>
            <a:r>
              <a:rPr lang="el-GR" sz="4000" b="1" dirty="0" smtClean="0"/>
              <a:t>Έργου</a:t>
            </a:r>
            <a:endParaRPr lang="el-GR" sz="4000" b="1" dirty="0"/>
          </a:p>
        </p:txBody>
      </p:sp>
      <p:sp>
        <p:nvSpPr>
          <p:cNvPr id="5" name="Θέση περιεχομένου 1"/>
          <p:cNvSpPr>
            <a:spLocks noGrp="1"/>
          </p:cNvSpPr>
          <p:nvPr>
            <p:ph idx="1"/>
          </p:nvPr>
        </p:nvSpPr>
        <p:spPr/>
        <p:txBody>
          <a:bodyPr>
            <a:normAutofit/>
          </a:bodyPr>
          <a:lstStyle/>
          <a:p>
            <a:pPr marL="0" indent="0">
              <a:spcBef>
                <a:spcPts val="0"/>
              </a:spcBef>
              <a:buNone/>
            </a:pPr>
            <a:endParaRPr lang="el-GR" sz="2000" dirty="0" smtClean="0"/>
          </a:p>
          <a:p>
            <a:pPr marL="0" indent="0">
              <a:spcBef>
                <a:spcPts val="0"/>
              </a:spcBef>
              <a:spcAft>
                <a:spcPts val="4200"/>
              </a:spcAft>
              <a:buNone/>
            </a:pPr>
            <a:r>
              <a:rPr lang="el-GR" sz="2800" dirty="0" smtClean="0"/>
              <a:t>Το </a:t>
            </a:r>
            <a:r>
              <a:rPr lang="el-GR" sz="2800" dirty="0"/>
              <a:t>παρόν έργο αποτελεί την έκδοση </a:t>
            </a:r>
            <a:r>
              <a:rPr lang="en-US" sz="2800" dirty="0" smtClean="0"/>
              <a:t>1</a:t>
            </a:r>
            <a:r>
              <a:rPr lang="el-GR" sz="2800" dirty="0" smtClean="0"/>
              <a:t>.</a:t>
            </a:r>
            <a:r>
              <a:rPr lang="en-US" sz="2800" dirty="0" smtClean="0"/>
              <a:t>00</a:t>
            </a:r>
            <a:r>
              <a:rPr lang="el-GR" sz="2800" dirty="0" smtClean="0"/>
              <a:t>.</a:t>
            </a:r>
            <a:endParaRPr lang="el-GR" sz="2800" dirty="0"/>
          </a:p>
          <a:p>
            <a:pPr marL="0" indent="0">
              <a:spcBef>
                <a:spcPts val="0"/>
              </a:spcBef>
              <a:spcAft>
                <a:spcPts val="1800"/>
              </a:spcAft>
              <a:buNone/>
            </a:pPr>
            <a:r>
              <a:rPr lang="el-GR" sz="2400" dirty="0" smtClean="0"/>
              <a:t>Έχουν προηγηθεί οι κάτωθι εκδόσεις:</a:t>
            </a:r>
          </a:p>
          <a:p>
            <a:pPr lvl="1">
              <a:spcBef>
                <a:spcPts val="0"/>
              </a:spcBef>
              <a:spcAft>
                <a:spcPts val="1200"/>
              </a:spcAft>
              <a:buFont typeface="Arial" panose="020B0604020202020204" pitchFamily="34" charset="0"/>
              <a:buChar char="•"/>
            </a:pPr>
            <a:r>
              <a:rPr lang="el-GR" sz="2000" dirty="0" smtClean="0"/>
              <a:t>Έκδοση </a:t>
            </a:r>
            <a:r>
              <a:rPr lang="el-GR" sz="2000" dirty="0" smtClean="0">
                <a:solidFill>
                  <a:srgbClr val="FF0000"/>
                </a:solidFill>
              </a:rPr>
              <a:t>Χ1</a:t>
            </a:r>
            <a:r>
              <a:rPr lang="el-GR" sz="2000" dirty="0" smtClean="0"/>
              <a:t>.</a:t>
            </a:r>
            <a:r>
              <a:rPr lang="el-GR" sz="2000" dirty="0" smtClean="0">
                <a:solidFill>
                  <a:srgbClr val="FF0000"/>
                </a:solidFill>
              </a:rPr>
              <a:t>Υ1Ζ1</a:t>
            </a:r>
            <a:r>
              <a:rPr lang="el-GR" sz="2000" dirty="0" smtClean="0"/>
              <a:t> διαθέσιμη εδώ. </a:t>
            </a:r>
            <a:r>
              <a:rPr lang="el-GR" sz="2000" dirty="0" smtClean="0">
                <a:solidFill>
                  <a:srgbClr val="92D050"/>
                </a:solidFill>
              </a:rPr>
              <a:t>(Συνδέστε στο «εδώ» τον </a:t>
            </a:r>
            <a:r>
              <a:rPr lang="el-GR" sz="2000" dirty="0" err="1" smtClean="0">
                <a:solidFill>
                  <a:srgbClr val="92D050"/>
                </a:solidFill>
              </a:rPr>
              <a:t>υπερσύνδεσμο</a:t>
            </a:r>
            <a:r>
              <a:rPr lang="el-GR" sz="2000" dirty="0" smtClean="0">
                <a:solidFill>
                  <a:srgbClr val="92D050"/>
                </a:solidFill>
              </a:rPr>
              <a:t>). </a:t>
            </a:r>
          </a:p>
          <a:p>
            <a:pPr lvl="1">
              <a:spcBef>
                <a:spcPts val="0"/>
              </a:spcBef>
              <a:spcAft>
                <a:spcPts val="1200"/>
              </a:spcAft>
              <a:buFont typeface="Arial" panose="020B0604020202020204" pitchFamily="34" charset="0"/>
              <a:buChar char="•"/>
            </a:pPr>
            <a:r>
              <a:rPr lang="el-GR" sz="2000" dirty="0" smtClean="0"/>
              <a:t>Έκδοση </a:t>
            </a:r>
            <a:r>
              <a:rPr lang="el-GR" sz="2000" dirty="0" smtClean="0">
                <a:solidFill>
                  <a:srgbClr val="FF0000"/>
                </a:solidFill>
              </a:rPr>
              <a:t>Χ2</a:t>
            </a:r>
            <a:r>
              <a:rPr lang="el-GR" sz="2000" dirty="0" smtClean="0"/>
              <a:t>.</a:t>
            </a:r>
            <a:r>
              <a:rPr lang="el-GR" sz="2000" dirty="0" smtClean="0">
                <a:solidFill>
                  <a:srgbClr val="FF0000"/>
                </a:solidFill>
              </a:rPr>
              <a:t>Υ2Ζ2</a:t>
            </a:r>
            <a:r>
              <a:rPr lang="el-GR" sz="2000" dirty="0" smtClean="0"/>
              <a:t> διαθέσιμη εδώ. </a:t>
            </a:r>
            <a:r>
              <a:rPr lang="el-GR" sz="2000" dirty="0" smtClean="0">
                <a:solidFill>
                  <a:srgbClr val="92D050"/>
                </a:solidFill>
              </a:rPr>
              <a:t>(Συνδέστε στο «εδώ» τον </a:t>
            </a:r>
            <a:r>
              <a:rPr lang="el-GR" sz="2000" dirty="0" err="1" smtClean="0">
                <a:solidFill>
                  <a:srgbClr val="92D050"/>
                </a:solidFill>
              </a:rPr>
              <a:t>υπερσύνδεσμο</a:t>
            </a:r>
            <a:r>
              <a:rPr lang="el-GR" sz="2000" dirty="0" smtClean="0">
                <a:solidFill>
                  <a:srgbClr val="92D050"/>
                </a:solidFill>
              </a:rPr>
              <a:t>). </a:t>
            </a:r>
          </a:p>
          <a:p>
            <a:pPr lvl="1">
              <a:spcBef>
                <a:spcPts val="0"/>
              </a:spcBef>
              <a:buFont typeface="Arial" panose="020B0604020202020204" pitchFamily="34" charset="0"/>
              <a:buChar char="•"/>
            </a:pPr>
            <a:r>
              <a:rPr lang="el-GR" sz="2000" dirty="0" smtClean="0"/>
              <a:t>Έκδοση </a:t>
            </a:r>
            <a:r>
              <a:rPr lang="el-GR" sz="2000" dirty="0" smtClean="0">
                <a:solidFill>
                  <a:srgbClr val="FF0000"/>
                </a:solidFill>
              </a:rPr>
              <a:t>Χ3</a:t>
            </a:r>
            <a:r>
              <a:rPr lang="el-GR" sz="2000" dirty="0" smtClean="0"/>
              <a:t>.</a:t>
            </a:r>
            <a:r>
              <a:rPr lang="el-GR" sz="2000" dirty="0" smtClean="0">
                <a:solidFill>
                  <a:srgbClr val="FF0000"/>
                </a:solidFill>
              </a:rPr>
              <a:t>Υ3Ζ3</a:t>
            </a:r>
            <a:r>
              <a:rPr lang="el-GR" sz="2000" dirty="0" smtClean="0"/>
              <a:t> διαθέσιμη εδώ. </a:t>
            </a:r>
            <a:r>
              <a:rPr lang="el-GR" sz="2000" dirty="0" smtClean="0">
                <a:solidFill>
                  <a:srgbClr val="92D050"/>
                </a:solidFill>
              </a:rPr>
              <a:t>(Συνδέστε στο «εδώ» τον </a:t>
            </a:r>
            <a:r>
              <a:rPr lang="el-GR" sz="2000" dirty="0" err="1" smtClean="0">
                <a:solidFill>
                  <a:srgbClr val="92D050"/>
                </a:solidFill>
              </a:rPr>
              <a:t>υπερσύνδεσμο</a:t>
            </a:r>
            <a:r>
              <a:rPr lang="el-GR" sz="2000" dirty="0" smtClean="0">
                <a:solidFill>
                  <a:srgbClr val="92D050"/>
                </a:solidFill>
              </a:rPr>
              <a:t>). </a:t>
            </a:r>
          </a:p>
          <a:p>
            <a:endParaRPr lang="el-GR" sz="2000" dirty="0"/>
          </a:p>
        </p:txBody>
      </p:sp>
      <p:sp>
        <p:nvSpPr>
          <p:cNvPr id="2" name="Θέση αριθμού διαφάνειας 1"/>
          <p:cNvSpPr>
            <a:spLocks noGrp="1"/>
          </p:cNvSpPr>
          <p:nvPr>
            <p:ph type="sldNum" sz="quarter" idx="12"/>
          </p:nvPr>
        </p:nvSpPr>
        <p:spPr/>
        <p:txBody>
          <a:bodyPr/>
          <a:lstStyle/>
          <a:p>
            <a:fld id="{2F6EEB8D-302B-4BB7-AB7B-5E18E67E8EEA}" type="slidenum">
              <a:rPr lang="el-GR" smtClean="0"/>
              <a:t>21</a:t>
            </a:fld>
            <a:endParaRPr lang="el-GR"/>
          </a:p>
        </p:txBody>
      </p:sp>
    </p:spTree>
    <p:extLst>
      <p:ext uri="{BB962C8B-B14F-4D97-AF65-F5344CB8AC3E}">
        <p14:creationId xmlns:p14="http://schemas.microsoft.com/office/powerpoint/2010/main" val="240259708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a:t>Σημείωμα </a:t>
            </a:r>
            <a:r>
              <a:rPr lang="el-GR" b="1" dirty="0" smtClean="0"/>
              <a:t>Αναφοράς</a:t>
            </a:r>
            <a:endParaRPr lang="el-GR" b="1" dirty="0"/>
          </a:p>
        </p:txBody>
      </p:sp>
      <p:sp>
        <p:nvSpPr>
          <p:cNvPr id="3" name="Θέση περιεχομένου 1"/>
          <p:cNvSpPr>
            <a:spLocks noGrp="1"/>
          </p:cNvSpPr>
          <p:nvPr>
            <p:ph idx="1"/>
          </p:nvPr>
        </p:nvSpPr>
        <p:spPr/>
        <p:txBody>
          <a:bodyPr>
            <a:normAutofit/>
          </a:bodyPr>
          <a:lstStyle/>
          <a:p>
            <a:pPr marL="0" indent="0">
              <a:buNone/>
            </a:pPr>
            <a:endParaRPr lang="el-GR" sz="2400" dirty="0" smtClean="0"/>
          </a:p>
          <a:p>
            <a:pPr marL="0" indent="0">
              <a:buNone/>
            </a:pPr>
            <a:endParaRPr lang="el-GR" sz="2400" dirty="0"/>
          </a:p>
          <a:p>
            <a:pPr marL="0" indent="0">
              <a:buNone/>
            </a:pPr>
            <a:r>
              <a:rPr lang="en-US" sz="2400" dirty="0" smtClean="0"/>
              <a:t>Copyright</a:t>
            </a:r>
            <a:r>
              <a:rPr lang="el-GR" sz="2400" dirty="0" smtClean="0"/>
              <a:t> Τεχνολογικό Εκπαιδευτικό Ίδρυμα Θεσσαλίας</a:t>
            </a:r>
            <a:r>
              <a:rPr lang="en-US" sz="2400" dirty="0" smtClean="0"/>
              <a:t>, </a:t>
            </a:r>
            <a:r>
              <a:rPr lang="el-GR" sz="2400" dirty="0" smtClean="0"/>
              <a:t>Παναγιώτης </a:t>
            </a:r>
            <a:r>
              <a:rPr lang="el-GR" sz="2400" dirty="0" err="1" smtClean="0"/>
              <a:t>Βύρλας</a:t>
            </a:r>
            <a:r>
              <a:rPr lang="el-GR" sz="2400" dirty="0" smtClean="0"/>
              <a:t> 2015. Παναγιώτης </a:t>
            </a:r>
            <a:r>
              <a:rPr lang="el-GR" sz="2400" dirty="0" err="1" smtClean="0"/>
              <a:t>Βύρλας</a:t>
            </a:r>
            <a:r>
              <a:rPr lang="el-GR" sz="2400" dirty="0" smtClean="0"/>
              <a:t> </a:t>
            </a:r>
            <a:br>
              <a:rPr lang="el-GR" sz="2400" dirty="0" smtClean="0"/>
            </a:br>
            <a:r>
              <a:rPr lang="el-GR" sz="2400" dirty="0" smtClean="0"/>
              <a:t>«Αρδευτική Μηχανική» Έκδοση 1.0 Λάρισα  01/09/2015 . </a:t>
            </a:r>
            <a:r>
              <a:rPr lang="el-GR" sz="2400" dirty="0"/>
              <a:t>Διαθέσιμο από τη δικτυακή </a:t>
            </a:r>
            <a:r>
              <a:rPr lang="el-GR" sz="2400" dirty="0" smtClean="0"/>
              <a:t>διεύθυνση: </a:t>
            </a:r>
            <a:r>
              <a:rPr lang="en-US" sz="2400" dirty="0" smtClean="0">
                <a:solidFill>
                  <a:srgbClr val="FF0000"/>
                </a:solidFill>
                <a:hlinkClick r:id="rId3" tooltip="Μετάβαση στην ιστοσελίδα του μαθήματος"/>
              </a:rPr>
              <a:t>http://cdev.teilar.gr/courses/AGR100/index.php</a:t>
            </a:r>
            <a:r>
              <a:rPr lang="el-GR" sz="2400" dirty="0" smtClean="0"/>
              <a:t>.</a:t>
            </a:r>
            <a:endParaRPr lang="el-GR" sz="2400" dirty="0"/>
          </a:p>
          <a:p>
            <a:endParaRPr lang="el-GR" sz="2000" dirty="0"/>
          </a:p>
        </p:txBody>
      </p:sp>
      <p:sp>
        <p:nvSpPr>
          <p:cNvPr id="4" name="Θέση αριθμού διαφάνειας 3"/>
          <p:cNvSpPr>
            <a:spLocks noGrp="1"/>
          </p:cNvSpPr>
          <p:nvPr>
            <p:ph type="sldNum" sz="quarter" idx="12"/>
          </p:nvPr>
        </p:nvSpPr>
        <p:spPr/>
        <p:txBody>
          <a:bodyPr/>
          <a:lstStyle/>
          <a:p>
            <a:fld id="{2F6EEB8D-302B-4BB7-AB7B-5E18E67E8EEA}" type="slidenum">
              <a:rPr lang="el-GR" smtClean="0"/>
              <a:t>22</a:t>
            </a:fld>
            <a:endParaRPr lang="el-GR"/>
          </a:p>
        </p:txBody>
      </p:sp>
    </p:spTree>
    <p:extLst>
      <p:ext uri="{BB962C8B-B14F-4D97-AF65-F5344CB8AC3E}">
        <p14:creationId xmlns:p14="http://schemas.microsoft.com/office/powerpoint/2010/main" val="83510681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a:t>Σημείωμα </a:t>
            </a:r>
            <a:r>
              <a:rPr lang="el-GR" b="1" dirty="0" smtClean="0"/>
              <a:t>Αδειοδότησης</a:t>
            </a:r>
            <a:endParaRPr lang="el-GR" b="1" dirty="0"/>
          </a:p>
        </p:txBody>
      </p:sp>
      <p:sp>
        <p:nvSpPr>
          <p:cNvPr id="3" name="Θέση περιεχομένου 1"/>
          <p:cNvSpPr>
            <a:spLocks noGrp="1"/>
          </p:cNvSpPr>
          <p:nvPr>
            <p:ph idx="1"/>
          </p:nvPr>
        </p:nvSpPr>
        <p:spPr>
          <a:xfrm>
            <a:off x="457200" y="1524000"/>
            <a:ext cx="8229600" cy="1905000"/>
          </a:xfrm>
        </p:spPr>
        <p:txBody>
          <a:bodyPr>
            <a:noAutofit/>
          </a:bodyPr>
          <a:lstStyle/>
          <a:p>
            <a:pPr>
              <a:spcBef>
                <a:spcPts val="0"/>
              </a:spcBef>
            </a:pPr>
            <a:r>
              <a:rPr lang="el-GR" sz="2000" dirty="0" smtClean="0"/>
              <a:t>Το </a:t>
            </a:r>
            <a:r>
              <a:rPr lang="el-GR" sz="2000" dirty="0"/>
              <a:t>παρόν υλικό διατίθεται με τους όρους της άδειας χρήσης </a:t>
            </a:r>
            <a:r>
              <a:rPr lang="en-US" sz="2000" dirty="0" smtClean="0"/>
              <a:t>Creative Commons</a:t>
            </a:r>
            <a:r>
              <a:rPr lang="el-GR" sz="2000" dirty="0" smtClean="0"/>
              <a:t>: Αναφορά - </a:t>
            </a:r>
            <a:r>
              <a:rPr lang="el-GR" sz="2000" dirty="0"/>
              <a:t>Μη Εμπορική </a:t>
            </a:r>
            <a:r>
              <a:rPr lang="el-GR" sz="2000" dirty="0" smtClean="0"/>
              <a:t>Χρήση - </a:t>
            </a:r>
            <a:r>
              <a:rPr lang="el-GR" sz="2000" dirty="0"/>
              <a:t>Παρόμοια </a:t>
            </a:r>
            <a:r>
              <a:rPr lang="el-GR" sz="2000" dirty="0" smtClean="0"/>
              <a:t>Διανομή, </a:t>
            </a:r>
            <a:r>
              <a:rPr lang="el-GR" sz="2000" dirty="0"/>
              <a:t>4.0 [1] ή μεταγενέστερη, Διεθνής </a:t>
            </a:r>
            <a:r>
              <a:rPr lang="el-GR" sz="2000" dirty="0" smtClean="0"/>
              <a:t>Έκδοση.</a:t>
            </a:r>
            <a:r>
              <a:rPr lang="en-US" sz="2000" dirty="0" smtClean="0"/>
              <a:t> </a:t>
            </a:r>
            <a:r>
              <a:rPr lang="el-GR" sz="2000" dirty="0" smtClean="0"/>
              <a:t>Εξαιρούνται </a:t>
            </a:r>
            <a:r>
              <a:rPr lang="el-GR" sz="2000" dirty="0"/>
              <a:t>τα αυτοτελή έργα τρίτων π.χ. φωτογραφίες, διαγράμματα </a:t>
            </a:r>
            <a:r>
              <a:rPr lang="el-GR" sz="2000" dirty="0" smtClean="0"/>
              <a:t>κ.λπ., τα </a:t>
            </a:r>
            <a:r>
              <a:rPr lang="el-GR" sz="2000" dirty="0"/>
              <a:t>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Εικόνα 1" descr=" Λογότυπο για άδειες χρήσης creative commons, b y, n c, s a " title="Λογότυπο creative commons">
            <a:hlinkClick r:id="rId4" tooltip="Μετάβαση στην Άδεια Χρήσης"/>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01422" y="3581400"/>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Θέση περιεχομένου 2"/>
          <p:cNvSpPr txBox="1"/>
          <p:nvPr/>
        </p:nvSpPr>
        <p:spPr>
          <a:xfrm>
            <a:off x="533400" y="4224704"/>
            <a:ext cx="8229600" cy="2252296"/>
          </a:xfrm>
          <a:prstGeom prst="rect">
            <a:avLst/>
          </a:prstGeom>
        </p:spPr>
        <p:txBody>
          <a:bodyPr vert="horz" wrap="square" lIns="91440" tIns="45720" rIns="91440" bIns="45720" rtlCol="0" anchor="ctr">
            <a:normAutofit/>
          </a:bodyPr>
          <a:lstStyle/>
          <a:p>
            <a:pPr>
              <a:spcAft>
                <a:spcPts val="600"/>
              </a:spcAft>
            </a:pPr>
            <a:r>
              <a:rPr lang="el-GR" sz="1400" dirty="0"/>
              <a:t>[1] </a:t>
            </a:r>
            <a:r>
              <a:rPr lang="en-US" sz="1400" dirty="0" smtClean="0">
                <a:hlinkClick r:id="rId4" tooltip="Μετάβαση στην Άδεια Χρήσης"/>
              </a:rPr>
              <a:t>http://creativecommons.org/licenses/by-nc-sa/4.0/</a:t>
            </a:r>
            <a:endParaRPr lang="el-GR" sz="1400" dirty="0"/>
          </a:p>
          <a:p>
            <a:r>
              <a:rPr lang="el-GR" sz="1400" dirty="0"/>
              <a:t>Ως </a:t>
            </a:r>
            <a:r>
              <a:rPr lang="el-GR" sz="1400" b="1" dirty="0"/>
              <a:t>Μη Εμπορική</a:t>
            </a:r>
            <a:r>
              <a:rPr lang="el-GR" sz="1400" dirty="0"/>
              <a:t> ορίζεται η χρήση:</a:t>
            </a:r>
          </a:p>
          <a:p>
            <a:pPr marL="800100" lvl="1" indent="-342900">
              <a:buFont typeface="Arial" panose="020B0604020202020204" pitchFamily="34" charset="0"/>
              <a:buChar char="•"/>
            </a:pPr>
            <a:r>
              <a:rPr lang="el-GR" sz="1400" dirty="0"/>
              <a:t>που δεν περιλαμβάνει άμεσο ή έμμεσο οικονομικό όφελος από την χρήση του έργου, για το διανομέα του έργου και </a:t>
            </a:r>
            <a:r>
              <a:rPr lang="el-GR" sz="1400" dirty="0" err="1" smtClean="0"/>
              <a:t>αδειοδόχο</a:t>
            </a:r>
            <a:r>
              <a:rPr lang="el-GR" sz="1400" dirty="0"/>
              <a:t>,</a:t>
            </a:r>
          </a:p>
          <a:p>
            <a:pPr marL="800100" lvl="1" indent="-342900">
              <a:buFont typeface="Arial" panose="020B0604020202020204" pitchFamily="34" charset="0"/>
              <a:buChar char="•"/>
            </a:pPr>
            <a:r>
              <a:rPr lang="el-GR" sz="1400" dirty="0"/>
              <a:t>που</a:t>
            </a:r>
            <a:r>
              <a:rPr lang="en-GB" sz="1400" dirty="0"/>
              <a:t> </a:t>
            </a:r>
            <a:r>
              <a:rPr lang="el-GR" sz="1400" dirty="0"/>
              <a:t>δεν περιλαμβάνει οικονομική συναλλαγή ως προϋπόθεση για τη χρήση ή πρόσβαση στο </a:t>
            </a:r>
            <a:r>
              <a:rPr lang="el-GR" sz="1400" dirty="0" smtClean="0"/>
              <a:t>έργο,</a:t>
            </a:r>
            <a:endParaRPr lang="el-GR" sz="1400" dirty="0"/>
          </a:p>
          <a:p>
            <a:pPr marL="800100" lvl="1" indent="-342900">
              <a:spcAft>
                <a:spcPts val="600"/>
              </a:spcAft>
              <a:buFont typeface="Arial" panose="020B0604020202020204" pitchFamily="34" charset="0"/>
              <a:buChar char="•"/>
            </a:pPr>
            <a:r>
              <a:rPr lang="el-GR" sz="1400" dirty="0"/>
              <a:t>που</a:t>
            </a:r>
            <a:r>
              <a:rPr lang="en-GB" sz="1400" dirty="0"/>
              <a:t> </a:t>
            </a:r>
            <a:r>
              <a:rPr lang="el-GR" sz="1400" dirty="0"/>
              <a:t>δεν προσπορίζει στο διανομέα του έργου και</a:t>
            </a:r>
            <a:r>
              <a:rPr lang="en-GB" sz="1400" dirty="0"/>
              <a:t> </a:t>
            </a:r>
            <a:r>
              <a:rPr lang="el-GR" sz="1400" dirty="0" err="1"/>
              <a:t>αδειοδόχο</a:t>
            </a:r>
            <a:r>
              <a:rPr lang="en-GB" sz="1400" dirty="0"/>
              <a:t> </a:t>
            </a:r>
            <a:r>
              <a:rPr lang="el-GR" sz="1400" dirty="0"/>
              <a:t>έμμεσο οικονομικό όφελος (π.χ. διαφημίσεις) από την προβολή του έργου σε διαδικτυακό </a:t>
            </a:r>
            <a:r>
              <a:rPr lang="el-GR" sz="1400" dirty="0" smtClean="0"/>
              <a:t>τόπο.</a:t>
            </a:r>
            <a:endParaRPr lang="el-GR" sz="1400" dirty="0"/>
          </a:p>
          <a:p>
            <a:r>
              <a:rPr lang="el-GR" sz="1400" dirty="0" smtClean="0"/>
              <a:t>Ο </a:t>
            </a:r>
            <a:r>
              <a:rPr lang="el-GR" sz="1400" dirty="0"/>
              <a:t>δικαιούχος μπορεί να παρέχει στον </a:t>
            </a:r>
            <a:r>
              <a:rPr lang="el-GR" sz="1400" dirty="0" err="1"/>
              <a:t>αδειοδόχο</a:t>
            </a:r>
            <a:r>
              <a:rPr lang="el-GR" sz="1400" dirty="0"/>
              <a:t> ξεχωριστή άδεια να χρησιμοποιεί το έργο για εμπορική χρήση, εφόσον αυτό του ζητηθεί</a:t>
            </a:r>
            <a:r>
              <a:rPr lang="el-GR" sz="1400" dirty="0" smtClean="0"/>
              <a:t>.</a:t>
            </a:r>
            <a:endParaRPr lang="el-GR" sz="1400" dirty="0"/>
          </a:p>
        </p:txBody>
      </p:sp>
      <p:sp>
        <p:nvSpPr>
          <p:cNvPr id="4" name="Θέση αριθμού διαφάνειας 3"/>
          <p:cNvSpPr>
            <a:spLocks noGrp="1"/>
          </p:cNvSpPr>
          <p:nvPr>
            <p:ph type="sldNum" sz="quarter" idx="12"/>
          </p:nvPr>
        </p:nvSpPr>
        <p:spPr/>
        <p:txBody>
          <a:bodyPr/>
          <a:lstStyle/>
          <a:p>
            <a:fld id="{2F6EEB8D-302B-4BB7-AB7B-5E18E67E8EEA}" type="slidenum">
              <a:rPr lang="el-GR" smtClean="0"/>
              <a:t>23</a:t>
            </a:fld>
            <a:endParaRPr lang="el-GR"/>
          </a:p>
        </p:txBody>
      </p:sp>
    </p:spTree>
    <p:custDataLst>
      <p:tags r:id="rId1"/>
    </p:custDataLst>
    <p:extLst>
      <p:ext uri="{BB962C8B-B14F-4D97-AF65-F5344CB8AC3E}">
        <p14:creationId xmlns:p14="http://schemas.microsoft.com/office/powerpoint/2010/main" val="115167613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Autofit/>
          </a:bodyPr>
          <a:lstStyle/>
          <a:p>
            <a:r>
              <a:rPr lang="el-GR" sz="4000" b="1" dirty="0"/>
              <a:t>Σημείωμα Χρήσης </a:t>
            </a:r>
            <a:r>
              <a:rPr lang="el-GR" sz="4000" b="1" dirty="0" smtClean="0"/>
              <a:t>Έργων Τρίτων</a:t>
            </a:r>
            <a:r>
              <a:rPr lang="en-US" sz="4000" b="1" dirty="0" smtClean="0"/>
              <a:t> </a:t>
            </a:r>
            <a:r>
              <a:rPr lang="el-GR" sz="4000" b="1" dirty="0" smtClean="0"/>
              <a:t/>
            </a:r>
            <a:br>
              <a:rPr lang="el-GR" sz="4000" b="1" dirty="0" smtClean="0"/>
            </a:br>
            <a:r>
              <a:rPr lang="en-US" sz="4000" b="1" dirty="0" smtClean="0"/>
              <a:t>(1/2)</a:t>
            </a:r>
            <a:endParaRPr lang="el-GR" sz="4000" b="1" dirty="0"/>
          </a:p>
        </p:txBody>
      </p:sp>
      <p:sp>
        <p:nvSpPr>
          <p:cNvPr id="3" name="Θέση περιεχομένου 1"/>
          <p:cNvSpPr>
            <a:spLocks noGrp="1"/>
          </p:cNvSpPr>
          <p:nvPr>
            <p:ph idx="1"/>
          </p:nvPr>
        </p:nvSpPr>
        <p:spPr/>
        <p:txBody>
          <a:bodyPr>
            <a:noAutofit/>
          </a:bodyPr>
          <a:lstStyle/>
          <a:p>
            <a:pPr marL="0" indent="0">
              <a:buNone/>
            </a:pPr>
            <a:r>
              <a:rPr lang="el-GR" sz="2400" dirty="0" smtClean="0"/>
              <a:t>Το </a:t>
            </a:r>
            <a:r>
              <a:rPr lang="el-GR" sz="2400" dirty="0"/>
              <a:t>Έργο αυτό κάνει χρήση των ακόλουθων έργων:</a:t>
            </a:r>
          </a:p>
          <a:p>
            <a:pPr marL="0" indent="0">
              <a:buNone/>
            </a:pPr>
            <a:r>
              <a:rPr lang="el-GR" sz="2400" b="1" dirty="0" smtClean="0"/>
              <a:t>Εικόνες/Σχήματα/Διαγράμματα</a:t>
            </a:r>
            <a:r>
              <a:rPr lang="en-US" sz="2400" b="1" dirty="0" smtClean="0"/>
              <a:t>/</a:t>
            </a:r>
            <a:r>
              <a:rPr lang="el-GR" sz="2400" b="1" dirty="0" smtClean="0"/>
              <a:t>Φωτογραφίες</a:t>
            </a:r>
          </a:p>
          <a:p>
            <a:pPr marL="0" indent="0">
              <a:buNone/>
            </a:pPr>
            <a:r>
              <a:rPr lang="el-GR" sz="2000" dirty="0" smtClean="0">
                <a:solidFill>
                  <a:srgbClr val="FF0000"/>
                </a:solidFill>
              </a:rPr>
              <a:t>Εικόνα 1: &lt;αναφορά</a:t>
            </a:r>
            <a:r>
              <a:rPr lang="el-GR" sz="2000" dirty="0">
                <a:solidFill>
                  <a:srgbClr val="FF0000"/>
                </a:solidFill>
              </a:rPr>
              <a:t>&gt;&lt;άδεια με την οποία διατίθεται&gt; </a:t>
            </a:r>
            <a:r>
              <a:rPr lang="el-GR" sz="2000" dirty="0" smtClean="0">
                <a:solidFill>
                  <a:srgbClr val="FF0000"/>
                </a:solidFill>
              </a:rPr>
              <a:t>&lt;σύνδεσμος&gt;&lt;πηγή&gt;&lt;</a:t>
            </a:r>
            <a:r>
              <a:rPr lang="el-GR" sz="2000" dirty="0" err="1" smtClean="0">
                <a:solidFill>
                  <a:srgbClr val="FF0000"/>
                </a:solidFill>
              </a:rPr>
              <a:t>κ.τ.λ</a:t>
            </a:r>
            <a:r>
              <a:rPr lang="el-GR" sz="2000" dirty="0" smtClean="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2: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a:t>
            </a:r>
            <a:r>
              <a:rPr lang="el-GR" sz="2000" dirty="0">
                <a:solidFill>
                  <a:srgbClr val="FF0000"/>
                </a:solidFill>
              </a:rPr>
              <a:t>πηγή</a:t>
            </a:r>
            <a:r>
              <a:rPr lang="el-GR" sz="2000" dirty="0" smtClean="0">
                <a:solidFill>
                  <a:srgbClr val="FF0000"/>
                </a:solidFill>
              </a:rPr>
              <a:t>&gt;&lt;</a:t>
            </a:r>
            <a:r>
              <a:rPr lang="el-GR" sz="2000" dirty="0" err="1">
                <a:solidFill>
                  <a:srgbClr val="FF0000"/>
                </a:solidFill>
              </a:rPr>
              <a:t>κ.τ.λ</a:t>
            </a:r>
            <a:r>
              <a:rPr lang="el-GR" sz="2000" dirty="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3: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a:solidFill>
                  <a:srgbClr val="FF0000"/>
                </a:solidFill>
              </a:rPr>
              <a:t>κ.τ.λ</a:t>
            </a:r>
            <a:r>
              <a:rPr lang="el-GR" sz="2000" dirty="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4: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a:solidFill>
                  <a:srgbClr val="FF0000"/>
                </a:solidFill>
              </a:rPr>
              <a:t>κ.τ.λ</a:t>
            </a:r>
            <a:r>
              <a:rPr lang="el-GR" sz="2000" dirty="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5: </a:t>
            </a:r>
            <a:r>
              <a:rPr lang="el-GR" sz="2000" dirty="0">
                <a:solidFill>
                  <a:srgbClr val="FF0000"/>
                </a:solidFill>
              </a:rPr>
              <a:t>&lt;αναφορά&gt;&lt;άδεια με την οποία διατίθεται&gt; &lt;</a:t>
            </a:r>
            <a:r>
              <a:rPr lang="el-GR" sz="2000" dirty="0" err="1">
                <a:solidFill>
                  <a:srgbClr val="FF0000"/>
                </a:solidFill>
              </a:rPr>
              <a:t>σύνδεσμος</a:t>
            </a:r>
            <a:r>
              <a:rPr lang="el-GR" sz="2000" dirty="0" err="1" smtClean="0">
                <a:solidFill>
                  <a:srgbClr val="FF0000"/>
                </a:solidFill>
              </a:rPr>
              <a:t>&gt;&lt;πηγή&gt;&lt;</a:t>
            </a:r>
            <a:r>
              <a:rPr lang="el-GR" sz="2000" dirty="0" err="1">
                <a:solidFill>
                  <a:srgbClr val="FF0000"/>
                </a:solidFill>
              </a:rPr>
              <a:t>κ.τ.λ</a:t>
            </a:r>
            <a:r>
              <a:rPr lang="el-GR" sz="2000" dirty="0" smtClean="0">
                <a:solidFill>
                  <a:srgbClr val="FF0000"/>
                </a:solidFill>
              </a:rPr>
              <a:t>&gt;</a:t>
            </a:r>
            <a:endParaRPr lang="el-GR" sz="2000" dirty="0">
              <a:solidFill>
                <a:srgbClr val="FF0000"/>
              </a:solidFill>
            </a:endParaRPr>
          </a:p>
        </p:txBody>
      </p:sp>
      <p:sp>
        <p:nvSpPr>
          <p:cNvPr id="4" name="Θέση αριθμού διαφάνειας 3"/>
          <p:cNvSpPr>
            <a:spLocks noGrp="1"/>
          </p:cNvSpPr>
          <p:nvPr>
            <p:ph type="sldNum" sz="quarter" idx="12"/>
          </p:nvPr>
        </p:nvSpPr>
        <p:spPr/>
        <p:txBody>
          <a:bodyPr/>
          <a:lstStyle/>
          <a:p>
            <a:fld id="{2F6EEB8D-302B-4BB7-AB7B-5E18E67E8EEA}" type="slidenum">
              <a:rPr lang="el-GR" smtClean="0"/>
              <a:t>24</a:t>
            </a:fld>
            <a:endParaRPr lang="el-GR"/>
          </a:p>
        </p:txBody>
      </p:sp>
    </p:spTree>
    <p:extLst>
      <p:ext uri="{BB962C8B-B14F-4D97-AF65-F5344CB8AC3E}">
        <p14:creationId xmlns:p14="http://schemas.microsoft.com/office/powerpoint/2010/main" val="289762293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Autofit/>
          </a:bodyPr>
          <a:lstStyle/>
          <a:p>
            <a:r>
              <a:rPr lang="el-GR" sz="4000" b="1" dirty="0"/>
              <a:t>Σημείωμα Χρήσης </a:t>
            </a:r>
            <a:r>
              <a:rPr lang="el-GR" sz="4000" b="1" dirty="0" smtClean="0"/>
              <a:t>Έργων Τρίτων</a:t>
            </a:r>
            <a:r>
              <a:rPr lang="en-US" sz="4000" b="1" dirty="0" smtClean="0"/>
              <a:t> </a:t>
            </a:r>
            <a:r>
              <a:rPr lang="el-GR" sz="4000" b="1" dirty="0" smtClean="0"/>
              <a:t/>
            </a:r>
            <a:br>
              <a:rPr lang="el-GR" sz="4000" b="1" dirty="0" smtClean="0"/>
            </a:br>
            <a:r>
              <a:rPr lang="en-US" sz="4000" b="1" dirty="0" smtClean="0"/>
              <a:t>(2/2)</a:t>
            </a:r>
            <a:r>
              <a:rPr lang="el-GR" sz="4000" b="1" dirty="0" smtClean="0"/>
              <a:t> </a:t>
            </a:r>
            <a:endParaRPr lang="el-GR" sz="4000" b="1" dirty="0"/>
          </a:p>
        </p:txBody>
      </p:sp>
      <p:sp>
        <p:nvSpPr>
          <p:cNvPr id="3" name="Θέση περιεχομένου 1"/>
          <p:cNvSpPr>
            <a:spLocks noGrp="1"/>
          </p:cNvSpPr>
          <p:nvPr>
            <p:ph idx="1"/>
          </p:nvPr>
        </p:nvSpPr>
        <p:spPr/>
        <p:txBody>
          <a:bodyPr>
            <a:normAutofit/>
          </a:bodyPr>
          <a:lstStyle/>
          <a:p>
            <a:pPr marL="0" indent="0">
              <a:buNone/>
            </a:pPr>
            <a:r>
              <a:rPr lang="el-GR" sz="2400" dirty="0" smtClean="0"/>
              <a:t>Το </a:t>
            </a:r>
            <a:r>
              <a:rPr lang="el-GR" sz="2400" dirty="0"/>
              <a:t>Έργο αυτό κάνει χρήση των ακόλουθων έργων:</a:t>
            </a:r>
          </a:p>
          <a:p>
            <a:pPr marL="0" indent="0">
              <a:buNone/>
            </a:pPr>
            <a:r>
              <a:rPr lang="el-GR" sz="2400" b="1" dirty="0" smtClean="0"/>
              <a:t>Πίνακες</a:t>
            </a:r>
          </a:p>
          <a:p>
            <a:pPr marL="0" indent="0">
              <a:buNone/>
            </a:pPr>
            <a:r>
              <a:rPr lang="el-GR" sz="2000" dirty="0" smtClean="0">
                <a:solidFill>
                  <a:srgbClr val="FF0000"/>
                </a:solidFill>
              </a:rPr>
              <a:t>Πίνακας 1: &lt;αναφορά</a:t>
            </a:r>
            <a:r>
              <a:rPr lang="el-GR" sz="2000" dirty="0">
                <a:solidFill>
                  <a:srgbClr val="FF0000"/>
                </a:solidFill>
              </a:rPr>
              <a:t>&gt;&lt;άδεια με την οποία διατίθεται&gt; </a:t>
            </a:r>
            <a:r>
              <a:rPr lang="el-GR" sz="2000" dirty="0" smtClean="0">
                <a:solidFill>
                  <a:srgbClr val="FF0000"/>
                </a:solidFill>
              </a:rPr>
              <a:t>&lt;σύνδεσμος&gt;&lt;πηγή&gt;&lt;</a:t>
            </a:r>
            <a:r>
              <a:rPr lang="el-GR" sz="2000" dirty="0" err="1" smtClean="0">
                <a:solidFill>
                  <a:srgbClr val="FF0000"/>
                </a:solidFill>
              </a:rPr>
              <a:t>κ.τ.λ</a:t>
            </a:r>
            <a:r>
              <a:rPr lang="el-GR" sz="2000" dirty="0" smtClean="0">
                <a:solidFill>
                  <a:srgbClr val="FF0000"/>
                </a:solidFill>
              </a:rPr>
              <a:t>&gt;</a:t>
            </a:r>
          </a:p>
          <a:p>
            <a:pPr marL="0" indent="0">
              <a:buNone/>
            </a:pPr>
            <a:r>
              <a:rPr lang="el-GR" sz="2000" dirty="0" smtClean="0">
                <a:solidFill>
                  <a:srgbClr val="FF0000"/>
                </a:solidFill>
              </a:rPr>
              <a:t>Πίνακας 2: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a:solidFill>
                  <a:srgbClr val="FF0000"/>
                </a:solidFill>
              </a:rPr>
              <a:t>κ.τ.λ</a:t>
            </a:r>
            <a:r>
              <a:rPr lang="el-GR" sz="2000" dirty="0">
                <a:solidFill>
                  <a:srgbClr val="FF0000"/>
                </a:solidFill>
              </a:rPr>
              <a:t>&gt;</a:t>
            </a:r>
          </a:p>
          <a:p>
            <a:pPr marL="0" indent="0">
              <a:buNone/>
            </a:pPr>
            <a:r>
              <a:rPr lang="el-GR" sz="2000" dirty="0" smtClean="0">
                <a:solidFill>
                  <a:srgbClr val="FF0000"/>
                </a:solidFill>
              </a:rPr>
              <a:t>Πίνακας 3: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smtClean="0">
                <a:solidFill>
                  <a:srgbClr val="FF0000"/>
                </a:solidFill>
              </a:rPr>
              <a:t>κ.τ.λ</a:t>
            </a:r>
            <a:r>
              <a:rPr lang="el-GR" sz="2000" dirty="0" smtClean="0">
                <a:solidFill>
                  <a:srgbClr val="FF0000"/>
                </a:solidFill>
              </a:rPr>
              <a:t>&gt;</a:t>
            </a:r>
            <a:endParaRPr lang="el-GR" sz="2000" dirty="0">
              <a:solidFill>
                <a:srgbClr val="FF0000"/>
              </a:solidFill>
            </a:endParaRPr>
          </a:p>
        </p:txBody>
      </p:sp>
      <p:sp>
        <p:nvSpPr>
          <p:cNvPr id="4" name="Θέση αριθμού διαφάνειας 3"/>
          <p:cNvSpPr>
            <a:spLocks noGrp="1"/>
          </p:cNvSpPr>
          <p:nvPr>
            <p:ph type="sldNum" sz="quarter" idx="12"/>
          </p:nvPr>
        </p:nvSpPr>
        <p:spPr/>
        <p:txBody>
          <a:bodyPr/>
          <a:lstStyle/>
          <a:p>
            <a:fld id="{2F6EEB8D-302B-4BB7-AB7B-5E18E67E8EEA}" type="slidenum">
              <a:rPr lang="el-GR" smtClean="0"/>
              <a:t>25</a:t>
            </a:fld>
            <a:endParaRPr lang="el-GR"/>
          </a:p>
        </p:txBody>
      </p:sp>
    </p:spTree>
    <p:extLst>
      <p:ext uri="{BB962C8B-B14F-4D97-AF65-F5344CB8AC3E}">
        <p14:creationId xmlns:p14="http://schemas.microsoft.com/office/powerpoint/2010/main" val="76214302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a:t>Διατήρηση </a:t>
            </a:r>
            <a:r>
              <a:rPr lang="el-GR" b="1" dirty="0" smtClean="0"/>
              <a:t>Σημειωμάτων</a:t>
            </a:r>
            <a:endParaRPr lang="el-GR" b="1" dirty="0"/>
          </a:p>
        </p:txBody>
      </p:sp>
      <p:sp>
        <p:nvSpPr>
          <p:cNvPr id="3" name="Θέση περιεχομένου 1"/>
          <p:cNvSpPr>
            <a:spLocks noGrp="1"/>
          </p:cNvSpPr>
          <p:nvPr>
            <p:ph idx="1"/>
          </p:nvPr>
        </p:nvSpPr>
        <p:spPr/>
        <p:txBody>
          <a:bodyPr>
            <a:normAutofit/>
          </a:bodyPr>
          <a:lstStyle/>
          <a:p>
            <a:pPr marL="0" indent="0">
              <a:spcBef>
                <a:spcPts val="0"/>
              </a:spcBef>
              <a:buNone/>
            </a:pPr>
            <a:endParaRPr lang="el-GR" sz="2400" dirty="0" smtClean="0"/>
          </a:p>
          <a:p>
            <a:pPr marL="0" indent="0">
              <a:spcBef>
                <a:spcPts val="0"/>
              </a:spcBef>
              <a:spcAft>
                <a:spcPts val="1800"/>
              </a:spcAft>
              <a:buNone/>
            </a:pPr>
            <a:r>
              <a:rPr lang="el-GR" sz="2400" dirty="0" smtClean="0"/>
              <a:t>Οποιαδήποτε </a:t>
            </a:r>
            <a:r>
              <a:rPr lang="el-GR" sz="2400" dirty="0"/>
              <a:t>αναπαραγωγή ή διασκευή του υλικού θα πρέπει να συμπεριλαμβάνει:</a:t>
            </a:r>
          </a:p>
          <a:p>
            <a:pPr lvl="2" indent="-347472">
              <a:spcBef>
                <a:spcPts val="0"/>
              </a:spcBef>
              <a:spcAft>
                <a:spcPts val="600"/>
              </a:spcAft>
              <a:buFont typeface="Wingdings" panose="05000000000000000000" pitchFamily="2" charset="2"/>
              <a:buChar char="§"/>
            </a:pPr>
            <a:r>
              <a:rPr lang="el-GR" sz="2000" dirty="0" smtClean="0"/>
              <a:t>το</a:t>
            </a:r>
            <a:r>
              <a:rPr lang="en-US" sz="2000" dirty="0" smtClean="0"/>
              <a:t> </a:t>
            </a:r>
            <a:r>
              <a:rPr lang="el-GR" sz="2000" dirty="0" smtClean="0"/>
              <a:t>Σημείωμα</a:t>
            </a:r>
            <a:r>
              <a:rPr lang="en-US" sz="2000" dirty="0" smtClean="0"/>
              <a:t> Αναφοράς</a:t>
            </a:r>
            <a:r>
              <a:rPr lang="el-GR" sz="2000" dirty="0" smtClean="0"/>
              <a:t>,</a:t>
            </a:r>
            <a:endParaRPr lang="el-GR" sz="2000" dirty="0"/>
          </a:p>
          <a:p>
            <a:pPr lvl="2" indent="-347472">
              <a:spcBef>
                <a:spcPts val="0"/>
              </a:spcBef>
              <a:spcAft>
                <a:spcPts val="600"/>
              </a:spcAft>
              <a:buFont typeface="Wingdings" panose="05000000000000000000" pitchFamily="2" charset="2"/>
              <a:buChar char="§"/>
            </a:pPr>
            <a:r>
              <a:rPr lang="el-GR" sz="2000" dirty="0" smtClean="0"/>
              <a:t>το</a:t>
            </a:r>
            <a:r>
              <a:rPr lang="en-US" sz="2000" dirty="0" smtClean="0"/>
              <a:t> </a:t>
            </a:r>
            <a:r>
              <a:rPr lang="el-GR" sz="2000" dirty="0" smtClean="0"/>
              <a:t>Σημείωμα</a:t>
            </a:r>
            <a:r>
              <a:rPr lang="en-US" sz="2000" dirty="0" smtClean="0"/>
              <a:t> Αδειοδότησης</a:t>
            </a:r>
            <a:r>
              <a:rPr lang="el-GR" sz="2000" dirty="0" smtClean="0"/>
              <a:t>,</a:t>
            </a:r>
            <a:endParaRPr lang="el-GR" sz="2000" dirty="0"/>
          </a:p>
          <a:p>
            <a:pPr lvl="2" indent="-347472">
              <a:spcBef>
                <a:spcPts val="0"/>
              </a:spcBef>
              <a:spcAft>
                <a:spcPts val="600"/>
              </a:spcAft>
              <a:buFont typeface="Wingdings" panose="05000000000000000000" pitchFamily="2" charset="2"/>
              <a:buChar char="§"/>
            </a:pPr>
            <a:r>
              <a:rPr lang="el-GR" sz="2000" dirty="0" smtClean="0"/>
              <a:t>τη</a:t>
            </a:r>
            <a:r>
              <a:rPr lang="en-US" sz="2000" dirty="0" smtClean="0"/>
              <a:t> </a:t>
            </a:r>
            <a:r>
              <a:rPr lang="el-GR" sz="2000" dirty="0"/>
              <a:t>Δ</a:t>
            </a:r>
            <a:r>
              <a:rPr lang="el-GR" sz="2000" dirty="0" smtClean="0"/>
              <a:t>ήλωση</a:t>
            </a:r>
            <a:r>
              <a:rPr lang="en-US" sz="2000" dirty="0" smtClean="0"/>
              <a:t> </a:t>
            </a:r>
            <a:r>
              <a:rPr lang="el-GR" sz="2000" dirty="0" smtClean="0"/>
              <a:t>Διατήρησης Σημειωμάτων,</a:t>
            </a:r>
            <a:endParaRPr lang="el-GR" sz="2000" dirty="0"/>
          </a:p>
          <a:p>
            <a:pPr lvl="2" indent="-347472">
              <a:spcBef>
                <a:spcPts val="0"/>
              </a:spcBef>
              <a:spcAft>
                <a:spcPts val="1800"/>
              </a:spcAft>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a:spcBef>
                <a:spcPts val="0"/>
              </a:spcBef>
              <a:buNone/>
            </a:pPr>
            <a:r>
              <a:rPr lang="el-GR" sz="2400" dirty="0"/>
              <a:t>μαζί με τους συνοδευόμενους </a:t>
            </a:r>
            <a:r>
              <a:rPr lang="el-GR" sz="2400" dirty="0" err="1"/>
              <a:t>υπερσυνδέσμους</a:t>
            </a:r>
            <a:r>
              <a:rPr lang="el-GR" sz="2400" dirty="0"/>
              <a:t>.</a:t>
            </a:r>
          </a:p>
          <a:p>
            <a:endParaRPr lang="el-GR" sz="2000" dirty="0"/>
          </a:p>
        </p:txBody>
      </p:sp>
      <p:sp>
        <p:nvSpPr>
          <p:cNvPr id="4" name="Θέση αριθμού διαφάνειας 3"/>
          <p:cNvSpPr>
            <a:spLocks noGrp="1"/>
          </p:cNvSpPr>
          <p:nvPr>
            <p:ph type="sldNum" sz="quarter" idx="12"/>
          </p:nvPr>
        </p:nvSpPr>
        <p:spPr/>
        <p:txBody>
          <a:bodyPr/>
          <a:lstStyle/>
          <a:p>
            <a:fld id="{2F6EEB8D-302B-4BB7-AB7B-5E18E67E8EEA}" type="slidenum">
              <a:rPr lang="el-GR" smtClean="0"/>
              <a:t>26</a:t>
            </a:fld>
            <a:endParaRPr lang="el-GR"/>
          </a:p>
        </p:txBody>
      </p:sp>
    </p:spTree>
    <p:extLst>
      <p:ext uri="{BB962C8B-B14F-4D97-AF65-F5344CB8AC3E}">
        <p14:creationId xmlns:p14="http://schemas.microsoft.com/office/powerpoint/2010/main" val="16849825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a:bodyPr>
          <a:lstStyle/>
          <a:p>
            <a:pPr marL="457200" indent="-457200">
              <a:spcBef>
                <a:spcPts val="0"/>
              </a:spcBef>
            </a:pPr>
            <a:r>
              <a:rPr lang="el-GR" sz="2400" dirty="0" smtClean="0">
                <a:solidFill>
                  <a:srgbClr val="0070C0"/>
                </a:solidFill>
                <a:hlinkClick r:id="rId3" action="ppaction://hlinksldjump"/>
              </a:rPr>
              <a:t>Τεχνολογία διανεμητών</a:t>
            </a:r>
            <a:endParaRPr lang="el-GR" sz="2400" dirty="0">
              <a:solidFill>
                <a:srgbClr val="0070C0"/>
              </a:solidFill>
            </a:endParaRPr>
          </a:p>
          <a:p>
            <a:pPr marL="457200" indent="-457200">
              <a:spcBef>
                <a:spcPts val="0"/>
              </a:spcBef>
            </a:pPr>
            <a:r>
              <a:rPr lang="el-GR" sz="2400" dirty="0" smtClean="0">
                <a:solidFill>
                  <a:srgbClr val="0070C0"/>
                </a:solidFill>
                <a:hlinkClick r:id="rId4" action="ppaction://hlinksldjump"/>
              </a:rPr>
              <a:t>Σταλακτηφόροι</a:t>
            </a:r>
            <a:endParaRPr lang="el-GR" sz="2400" dirty="0">
              <a:solidFill>
                <a:srgbClr val="0070C0"/>
              </a:solidFill>
            </a:endParaRPr>
          </a:p>
          <a:p>
            <a:pPr marL="457200" indent="-457200">
              <a:spcBef>
                <a:spcPts val="0"/>
              </a:spcBef>
            </a:pPr>
            <a:r>
              <a:rPr lang="el-GR" sz="2400" dirty="0" smtClean="0">
                <a:solidFill>
                  <a:srgbClr val="0070C0"/>
                </a:solidFill>
                <a:hlinkClick r:id="rId5" action="ppaction://hlinksldjump"/>
              </a:rPr>
              <a:t>Γραμμικοί σταλάκτες</a:t>
            </a:r>
            <a:endParaRPr lang="en-US" sz="2400" dirty="0" smtClean="0">
              <a:solidFill>
                <a:srgbClr val="0070C0"/>
              </a:solidFill>
            </a:endParaRPr>
          </a:p>
          <a:p>
            <a:pPr marL="457200" indent="-457200">
              <a:spcBef>
                <a:spcPts val="0"/>
              </a:spcBef>
            </a:pPr>
            <a:r>
              <a:rPr lang="el-GR" sz="2400" dirty="0" smtClean="0">
                <a:solidFill>
                  <a:srgbClr val="0070C0"/>
                </a:solidFill>
                <a:hlinkClick r:id="rId6" action="ppaction://hlinksldjump"/>
              </a:rPr>
              <a:t>Πλευρικός </a:t>
            </a:r>
            <a:r>
              <a:rPr lang="el-GR" sz="2400" dirty="0" err="1" smtClean="0">
                <a:solidFill>
                  <a:srgbClr val="0070C0"/>
                </a:solidFill>
                <a:hlinkClick r:id="rId6" action="ppaction://hlinksldjump"/>
              </a:rPr>
              <a:t>σταλάκτης</a:t>
            </a:r>
            <a:endParaRPr lang="el-GR" sz="2400" dirty="0" smtClean="0">
              <a:solidFill>
                <a:srgbClr val="0070C0"/>
              </a:solidFill>
            </a:endParaRPr>
          </a:p>
          <a:p>
            <a:pPr marL="457200" indent="-457200">
              <a:spcBef>
                <a:spcPts val="0"/>
              </a:spcBef>
            </a:pPr>
            <a:r>
              <a:rPr lang="el-GR" sz="2400" dirty="0" err="1" smtClean="0">
                <a:solidFill>
                  <a:srgbClr val="0070C0"/>
                </a:solidFill>
                <a:hlinkClick r:id="rId7" action="ppaction://hlinksldjump"/>
              </a:rPr>
              <a:t>Σταλακτηφόρος</a:t>
            </a:r>
            <a:r>
              <a:rPr lang="el-GR" sz="2400" dirty="0" smtClean="0">
                <a:solidFill>
                  <a:srgbClr val="0070C0"/>
                </a:solidFill>
                <a:hlinkClick r:id="rId7" action="ppaction://hlinksldjump"/>
              </a:rPr>
              <a:t> ταινίας</a:t>
            </a:r>
            <a:endParaRPr lang="el-GR" sz="2400" dirty="0" smtClean="0">
              <a:solidFill>
                <a:srgbClr val="0070C0"/>
              </a:solidFill>
            </a:endParaRPr>
          </a:p>
          <a:p>
            <a:pPr marL="457200" indent="-457200">
              <a:spcBef>
                <a:spcPts val="0"/>
              </a:spcBef>
            </a:pPr>
            <a:r>
              <a:rPr lang="el-GR" sz="2400" dirty="0" smtClean="0">
                <a:solidFill>
                  <a:srgbClr val="0070C0"/>
                </a:solidFill>
                <a:hlinkClick r:id="rId8" action="ppaction://hlinksldjump"/>
              </a:rPr>
              <a:t>Μικροεκτοξευτές – μικροψεκαστές</a:t>
            </a:r>
            <a:endParaRPr lang="el-GR" sz="2400" dirty="0" smtClean="0">
              <a:solidFill>
                <a:srgbClr val="0070C0"/>
              </a:solidFill>
            </a:endParaRPr>
          </a:p>
          <a:p>
            <a:pPr marL="457200" indent="-457200">
              <a:spcBef>
                <a:spcPts val="0"/>
              </a:spcBef>
            </a:pPr>
            <a:r>
              <a:rPr lang="el-GR" sz="2400" dirty="0" smtClean="0">
                <a:solidFill>
                  <a:srgbClr val="0070C0"/>
                </a:solidFill>
                <a:hlinkClick r:id="rId9" action="ppaction://hlinksldjump"/>
              </a:rPr>
              <a:t>Κατανομές </a:t>
            </a:r>
            <a:r>
              <a:rPr lang="el-GR" sz="2400" dirty="0" err="1" smtClean="0">
                <a:solidFill>
                  <a:srgbClr val="0070C0"/>
                </a:solidFill>
                <a:hlinkClick r:id="rId9" action="ppaction://hlinksldjump"/>
              </a:rPr>
              <a:t>μικροεκτοξευτών</a:t>
            </a:r>
            <a:r>
              <a:rPr lang="el-GR" sz="2400" dirty="0" smtClean="0">
                <a:solidFill>
                  <a:srgbClr val="0070C0"/>
                </a:solidFill>
                <a:hlinkClick r:id="rId9" action="ppaction://hlinksldjump"/>
              </a:rPr>
              <a:t> - </a:t>
            </a:r>
            <a:r>
              <a:rPr lang="el-GR" sz="2400" dirty="0" err="1" smtClean="0">
                <a:solidFill>
                  <a:srgbClr val="0070C0"/>
                </a:solidFill>
                <a:hlinkClick r:id="rId9" action="ppaction://hlinksldjump"/>
              </a:rPr>
              <a:t>μικροψεκαστών</a:t>
            </a:r>
            <a:endParaRPr lang="el-GR" sz="2400" dirty="0" smtClean="0">
              <a:solidFill>
                <a:srgbClr val="0070C0"/>
              </a:solidFill>
            </a:endParaRPr>
          </a:p>
          <a:p>
            <a:pPr marL="457200" indent="-457200">
              <a:spcBef>
                <a:spcPts val="0"/>
              </a:spcBef>
            </a:pPr>
            <a:r>
              <a:rPr lang="el-GR" sz="2400" dirty="0" err="1" smtClean="0">
                <a:solidFill>
                  <a:srgbClr val="0070C0"/>
                </a:solidFill>
                <a:hlinkClick r:id="rId10" action="ppaction://hlinksldjump"/>
              </a:rPr>
              <a:t>Εκχυτήρες</a:t>
            </a:r>
            <a:r>
              <a:rPr lang="el-GR" sz="2400" dirty="0" smtClean="0">
                <a:solidFill>
                  <a:srgbClr val="0070C0"/>
                </a:solidFill>
                <a:hlinkClick r:id="rId10" action="ppaction://hlinksldjump"/>
              </a:rPr>
              <a:t> (</a:t>
            </a:r>
            <a:r>
              <a:rPr lang="en-US" sz="2400" dirty="0" smtClean="0">
                <a:solidFill>
                  <a:srgbClr val="0070C0"/>
                </a:solidFill>
                <a:hlinkClick r:id="rId10" action="ppaction://hlinksldjump"/>
              </a:rPr>
              <a:t>bubblers)</a:t>
            </a:r>
            <a:endParaRPr lang="el-GR" sz="2400" dirty="0" smtClean="0">
              <a:solidFill>
                <a:srgbClr val="0070C0"/>
              </a:solidFill>
            </a:endParaRPr>
          </a:p>
          <a:p>
            <a:pPr marL="457200" indent="-457200">
              <a:spcBef>
                <a:spcPts val="0"/>
              </a:spcBef>
            </a:pPr>
            <a:r>
              <a:rPr lang="el-GR" sz="2400" dirty="0" smtClean="0">
                <a:solidFill>
                  <a:srgbClr val="0070C0"/>
                </a:solidFill>
                <a:hlinkClick r:id="rId11" action="ppaction://hlinksldjump"/>
              </a:rPr>
              <a:t>Διάδρομος ροής</a:t>
            </a:r>
            <a:endParaRPr lang="el-GR" sz="2400" dirty="0" smtClean="0">
              <a:solidFill>
                <a:srgbClr val="0070C0"/>
              </a:solidFill>
            </a:endParaRPr>
          </a:p>
          <a:p>
            <a:pPr marL="457200" indent="-457200">
              <a:spcBef>
                <a:spcPts val="0"/>
              </a:spcBef>
            </a:pPr>
            <a:r>
              <a:rPr lang="el-GR" sz="2400" dirty="0" err="1" smtClean="0">
                <a:solidFill>
                  <a:srgbClr val="0070C0"/>
                </a:solidFill>
                <a:hlinkClick r:id="rId12" action="ppaction://hlinksldjump"/>
              </a:rPr>
              <a:t>Αυτορυθμιζόμενοι</a:t>
            </a:r>
            <a:r>
              <a:rPr lang="el-GR" sz="2400" dirty="0" smtClean="0">
                <a:solidFill>
                  <a:srgbClr val="0070C0"/>
                </a:solidFill>
                <a:hlinkClick r:id="rId12" action="ppaction://hlinksldjump"/>
              </a:rPr>
              <a:t>  διανεμητές</a:t>
            </a:r>
            <a:endParaRPr lang="el-GR" sz="2400" dirty="0" smtClean="0">
              <a:solidFill>
                <a:srgbClr val="0070C0"/>
              </a:solidFill>
            </a:endParaRPr>
          </a:p>
          <a:p>
            <a:pPr marL="457200" indent="-457200">
              <a:spcBef>
                <a:spcPts val="0"/>
              </a:spcBef>
            </a:pPr>
            <a:r>
              <a:rPr lang="el-GR" sz="2400" dirty="0" smtClean="0">
                <a:solidFill>
                  <a:srgbClr val="0070C0"/>
                </a:solidFill>
                <a:hlinkClick r:id="" action="ppaction://noaction"/>
              </a:rPr>
              <a:t>Διαγράμματα  λειτουργίας διανεμητών</a:t>
            </a:r>
            <a:endParaRPr lang="el-GR" sz="2400" dirty="0" smtClean="0">
              <a:solidFill>
                <a:srgbClr val="0070C0"/>
              </a:solidFill>
            </a:endParaRPr>
          </a:p>
        </p:txBody>
      </p:sp>
      <p:sp>
        <p:nvSpPr>
          <p:cNvPr id="6" name="Θέση αριθμού διαφάνειας 1" descr="."/>
          <p:cNvSpPr>
            <a:spLocks noGrp="1"/>
          </p:cNvSpPr>
          <p:nvPr>
            <p:ph type="sldNum" sz="quarter" idx="12"/>
          </p:nvPr>
        </p:nvSpPr>
        <p:spPr/>
        <p:txBody>
          <a:bodyPr/>
          <a:lstStyle/>
          <a:p>
            <a:pPr>
              <a:defRPr/>
            </a:pPr>
            <a:fld id="{00AE728C-E611-4819-AE43-A6ECB79E445A}" type="slidenum">
              <a:rPr lang="el-GR" sz="1400" smtClean="0">
                <a:solidFill>
                  <a:schemeClr val="tx1"/>
                </a:solidFill>
              </a:rPr>
              <a:pPr>
                <a:defRPr/>
              </a:pPr>
              <a:t>3</a:t>
            </a:fld>
            <a:endParaRPr lang="el-GR" sz="1400" dirty="0">
              <a:solidFill>
                <a:schemeClr val="tx1"/>
              </a:solidFill>
            </a:endParaRPr>
          </a:p>
        </p:txBody>
      </p:sp>
      <p:sp>
        <p:nvSpPr>
          <p:cNvPr id="6146" name="Τίτλος 1"/>
          <p:cNvSpPr>
            <a:spLocks noGrp="1"/>
          </p:cNvSpPr>
          <p:nvPr>
            <p:ph type="title"/>
          </p:nvPr>
        </p:nvSpPr>
        <p:spPr/>
        <p:txBody>
          <a:bodyPr/>
          <a:lstStyle/>
          <a:p>
            <a:pPr eaLnBrk="1" hangingPunct="1"/>
            <a:r>
              <a:rPr lang="el-GR" b="1" dirty="0" smtClean="0"/>
              <a:t>Περιεχόμενα ενότητας</a:t>
            </a:r>
          </a:p>
        </p:txBody>
      </p:sp>
    </p:spTree>
    <p:extLst>
      <p:ext uri="{BB962C8B-B14F-4D97-AF65-F5344CB8AC3E}">
        <p14:creationId xmlns:p14="http://schemas.microsoft.com/office/powerpoint/2010/main" val="39270633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644" name="AutoShape 132"/>
          <p:cNvSpPr>
            <a:spLocks noGrp="1" noChangeArrowheads="1"/>
          </p:cNvSpPr>
          <p:nvPr>
            <p:ph type="title"/>
          </p:nvPr>
        </p:nvSpPr>
        <p:spPr/>
        <p:txBody>
          <a:bodyPr/>
          <a:lstStyle/>
          <a:p>
            <a:pPr eaLnBrk="1" hangingPunct="1">
              <a:defRPr/>
            </a:pPr>
            <a:r>
              <a:rPr lang="el-GR" dirty="0" smtClean="0"/>
              <a:t>Διάταξη δοκιμής</a:t>
            </a:r>
            <a:endParaRPr lang="en-GB" dirty="0" smtClean="0"/>
          </a:p>
        </p:txBody>
      </p:sp>
      <p:sp>
        <p:nvSpPr>
          <p:cNvPr id="7" name="Θέση αριθμού διαφάνειας 6"/>
          <p:cNvSpPr>
            <a:spLocks noGrp="1"/>
          </p:cNvSpPr>
          <p:nvPr>
            <p:ph type="sldNum" sz="quarter" idx="12"/>
          </p:nvPr>
        </p:nvSpPr>
        <p:spPr/>
        <p:txBody>
          <a:bodyPr/>
          <a:lstStyle/>
          <a:p>
            <a:fld id="{2F6EEB8D-302B-4BB7-AB7B-5E18E67E8EEA}" type="slidenum">
              <a:rPr lang="el-GR" smtClean="0"/>
              <a:t>4</a:t>
            </a:fld>
            <a:endParaRPr lang="el-GR"/>
          </a:p>
        </p:txBody>
      </p:sp>
      <p:pic>
        <p:nvPicPr>
          <p:cNvPr id="3" name="Θέση περιεχομένου 2" descr="Εικόνα απεικόνισης διάταξης δοκιμής σε συλλέκτες νερού"/>
          <p:cNvPicPr>
            <a:picLocks noGrp="1" noChangeAspect="1"/>
          </p:cNvPicPr>
          <p:nvPr>
            <p:ph idx="1"/>
          </p:nvPr>
        </p:nvPicPr>
        <p:blipFill>
          <a:blip r:embed="rId3"/>
          <a:stretch>
            <a:fillRect/>
          </a:stretch>
        </p:blipFill>
        <p:spPr>
          <a:xfrm>
            <a:off x="710976" y="1600200"/>
            <a:ext cx="7722048" cy="4525963"/>
          </a:xfrm>
          <a:prstGeom prst="rect">
            <a:avLst/>
          </a:prstGeom>
        </p:spPr>
      </p:pic>
    </p:spTree>
    <p:extLst>
      <p:ext uri="{BB962C8B-B14F-4D97-AF65-F5344CB8AC3E}">
        <p14:creationId xmlns:p14="http://schemas.microsoft.com/office/powerpoint/2010/main" val="17277620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AutoShape 2"/>
          <p:cNvSpPr>
            <a:spLocks noGrp="1" noChangeArrowheads="1"/>
          </p:cNvSpPr>
          <p:nvPr>
            <p:ph type="title"/>
          </p:nvPr>
        </p:nvSpPr>
        <p:spPr>
          <a:ln>
            <a:headEnd type="none" w="med" len="med"/>
            <a:tailEnd type="none" w="med" len="med"/>
          </a:ln>
        </p:spPr>
        <p:txBody>
          <a:bodyPr/>
          <a:lstStyle/>
          <a:p>
            <a:pPr eaLnBrk="1" hangingPunct="1">
              <a:defRPr/>
            </a:pPr>
            <a:r>
              <a:rPr lang="el-GR" dirty="0" smtClean="0"/>
              <a:t>Συνθήκες δοκιμών - 1</a:t>
            </a:r>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5</a:t>
            </a:fld>
            <a:endParaRPr lang="el-GR"/>
          </a:p>
        </p:txBody>
      </p:sp>
      <p:sp>
        <p:nvSpPr>
          <p:cNvPr id="2" name="Θέση περιεχομένου 1"/>
          <p:cNvSpPr>
            <a:spLocks noGrp="1"/>
          </p:cNvSpPr>
          <p:nvPr>
            <p:ph idx="1"/>
          </p:nvPr>
        </p:nvSpPr>
        <p:spPr/>
        <p:txBody>
          <a:bodyPr>
            <a:normAutofit/>
          </a:bodyPr>
          <a:lstStyle/>
          <a:p>
            <a:r>
              <a:rPr lang="el-GR" sz="2400" dirty="0"/>
              <a:t>Το δείγμα λαμβάνεται </a:t>
            </a:r>
            <a:r>
              <a:rPr lang="el-GR" sz="2400" dirty="0" err="1"/>
              <a:t>τυχαίως</a:t>
            </a:r>
            <a:r>
              <a:rPr lang="el-GR" sz="2400" dirty="0"/>
              <a:t> από έναν αντιπρόσωπο του εργαστηρίου από μια σειρά 500 τουλάχιστον μονάδων διανομής. Το δείγμα πρέπει να περιλαμβάνει κατ’ ελάχιστο 5 γειτονικές μονάδες και πρέπει να περιέχει τουλάχιστον 25 μονάδες.</a:t>
            </a:r>
          </a:p>
          <a:p>
            <a:r>
              <a:rPr lang="el-GR" sz="2400" dirty="0"/>
              <a:t>Συνθήκες δοκιμής: Όλες οι δοκιμές πρέπει να εκτελεσθούν σε θερμοκρασία περιβάλλοντος και σε θερμοκρασία νερού 23 ± 1 </a:t>
            </a:r>
            <a:r>
              <a:rPr lang="el-GR" sz="2400" dirty="0" err="1"/>
              <a:t>οC</a:t>
            </a:r>
            <a:r>
              <a:rPr lang="el-GR" sz="2400" dirty="0"/>
              <a:t>. Το νερό πρέπει να φιλτράρεται μέσω ηθμού με ονομαστικό άνοιγμα 75 </a:t>
            </a:r>
            <a:r>
              <a:rPr lang="el-GR" sz="2400" dirty="0" err="1"/>
              <a:t>μm</a:t>
            </a:r>
            <a:r>
              <a:rPr lang="el-GR" sz="2400" dirty="0"/>
              <a:t> έως 100 </a:t>
            </a:r>
            <a:r>
              <a:rPr lang="el-GR" sz="2400" dirty="0" err="1"/>
              <a:t>μm</a:t>
            </a:r>
            <a:r>
              <a:rPr lang="el-GR" sz="2400" dirty="0"/>
              <a:t> (160 </a:t>
            </a:r>
            <a:r>
              <a:rPr lang="el-GR" sz="2400" dirty="0" err="1"/>
              <a:t>mesh</a:t>
            </a:r>
            <a:r>
              <a:rPr lang="el-GR" sz="2400" dirty="0"/>
              <a:t> έως 200 </a:t>
            </a:r>
            <a:r>
              <a:rPr lang="el-GR" sz="2400" dirty="0" err="1"/>
              <a:t>mesh</a:t>
            </a:r>
            <a:r>
              <a:rPr lang="el-GR" sz="2400" dirty="0"/>
              <a:t>), ή όπως συνιστάται από τον κατασκευαστή.</a:t>
            </a:r>
          </a:p>
          <a:p>
            <a:endParaRPr lang="el-GR" sz="2400" dirty="0"/>
          </a:p>
        </p:txBody>
      </p:sp>
    </p:spTree>
    <p:extLst>
      <p:ext uri="{BB962C8B-B14F-4D97-AF65-F5344CB8AC3E}">
        <p14:creationId xmlns:p14="http://schemas.microsoft.com/office/powerpoint/2010/main" val="13676192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AutoShape 2"/>
          <p:cNvSpPr>
            <a:spLocks noGrp="1" noChangeArrowheads="1"/>
          </p:cNvSpPr>
          <p:nvPr>
            <p:ph type="title"/>
          </p:nvPr>
        </p:nvSpPr>
        <p:spPr>
          <a:ln>
            <a:headEnd type="none" w="med" len="med"/>
            <a:tailEnd type="none" w="med" len="med"/>
          </a:ln>
        </p:spPr>
        <p:txBody>
          <a:bodyPr/>
          <a:lstStyle/>
          <a:p>
            <a:pPr eaLnBrk="1" hangingPunct="1">
              <a:defRPr/>
            </a:pPr>
            <a:r>
              <a:rPr lang="el-GR" dirty="0" smtClean="0"/>
              <a:t>Συνθήκες δοκιμών - 2</a:t>
            </a:r>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6</a:t>
            </a:fld>
            <a:endParaRPr lang="el-GR"/>
          </a:p>
        </p:txBody>
      </p:sp>
      <p:sp>
        <p:nvSpPr>
          <p:cNvPr id="2" name="Θέση περιεχομένου 1"/>
          <p:cNvSpPr>
            <a:spLocks noGrp="1"/>
          </p:cNvSpPr>
          <p:nvPr>
            <p:ph idx="1"/>
          </p:nvPr>
        </p:nvSpPr>
        <p:spPr/>
        <p:txBody>
          <a:bodyPr>
            <a:normAutofit/>
          </a:bodyPr>
          <a:lstStyle/>
          <a:p>
            <a:r>
              <a:rPr lang="el-GR" sz="2400" dirty="0"/>
              <a:t>Ακρίβεια των μετρητικών συσκευών: Η πίεση του νερού πρέπει να </a:t>
            </a:r>
            <a:r>
              <a:rPr lang="el-GR" sz="2400" dirty="0" err="1"/>
              <a:t>μετράται</a:t>
            </a:r>
            <a:r>
              <a:rPr lang="el-GR" sz="2400" dirty="0"/>
              <a:t> με σφάλμα που δεν υπερβαίνει το 2% των πραγματικών τιμών. Κατά την διάρκεια της δοκιμής, η πίεση δεν πρέπει να μεταβάλλεται περισσότερο από 2%. Η παροχή του </a:t>
            </a:r>
            <a:r>
              <a:rPr lang="el-GR" sz="2400" dirty="0" err="1"/>
              <a:t>σταλακτηφόρου</a:t>
            </a:r>
            <a:r>
              <a:rPr lang="el-GR" sz="2400" dirty="0"/>
              <a:t>, πρέπει να </a:t>
            </a:r>
            <a:r>
              <a:rPr lang="el-GR" sz="2400" dirty="0" err="1"/>
              <a:t>μετράται</a:t>
            </a:r>
            <a:r>
              <a:rPr lang="el-GR" sz="2400" dirty="0"/>
              <a:t> με σφάλμα που δεν υπερβαίνει ±2% των πραγματικών τιμών.</a:t>
            </a:r>
          </a:p>
          <a:p>
            <a:endParaRPr lang="el-GR" sz="2400" dirty="0"/>
          </a:p>
        </p:txBody>
      </p:sp>
    </p:spTree>
    <p:extLst>
      <p:ext uri="{BB962C8B-B14F-4D97-AF65-F5344CB8AC3E}">
        <p14:creationId xmlns:p14="http://schemas.microsoft.com/office/powerpoint/2010/main" val="19259888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AutoShape 2"/>
          <p:cNvSpPr>
            <a:spLocks noGrp="1" noChangeArrowheads="1"/>
          </p:cNvSpPr>
          <p:nvPr>
            <p:ph type="title"/>
          </p:nvPr>
        </p:nvSpPr>
        <p:spPr>
          <a:ln>
            <a:headEnd type="none" w="med" len="med"/>
            <a:tailEnd type="none" w="med" len="med"/>
          </a:ln>
        </p:spPr>
        <p:txBody>
          <a:bodyPr/>
          <a:lstStyle/>
          <a:p>
            <a:pPr eaLnBrk="1" hangingPunct="1">
              <a:defRPr/>
            </a:pPr>
            <a:r>
              <a:rPr lang="el-GR" dirty="0" smtClean="0"/>
              <a:t>Ομοιομορφία παροχής - 1</a:t>
            </a:r>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7</a:t>
            </a:fld>
            <a:endParaRPr lang="el-GR"/>
          </a:p>
        </p:txBody>
      </p:sp>
      <p:sp>
        <p:nvSpPr>
          <p:cNvPr id="2" name="Θέση περιεχομένου 1"/>
          <p:cNvSpPr>
            <a:spLocks noGrp="1"/>
          </p:cNvSpPr>
          <p:nvPr>
            <p:ph idx="1"/>
          </p:nvPr>
        </p:nvSpPr>
        <p:spPr/>
        <p:txBody>
          <a:bodyPr>
            <a:normAutofit/>
          </a:bodyPr>
          <a:lstStyle/>
          <a:p>
            <a:pPr marL="0" indent="0">
              <a:buNone/>
            </a:pPr>
            <a:r>
              <a:rPr lang="el-GR" sz="2400" dirty="0"/>
              <a:t>Μη ρυθμιζόμενοι σταλάκτες</a:t>
            </a:r>
          </a:p>
          <a:p>
            <a:r>
              <a:rPr lang="el-GR" sz="2400" dirty="0"/>
              <a:t>Μετρούνται οι παροχές των </a:t>
            </a:r>
            <a:r>
              <a:rPr lang="el-GR" sz="2400" dirty="0" err="1"/>
              <a:t>σταλακτών</a:t>
            </a:r>
            <a:r>
              <a:rPr lang="el-GR" sz="2400" dirty="0"/>
              <a:t> όταν η πίεση του νερού στις εισόδους των,  ισούται με την ονομαστική πίεση δοκιμής. Καταγράφεται ξεχωριστά η μετρημένη παροχή κάθε </a:t>
            </a:r>
            <a:r>
              <a:rPr lang="el-GR" sz="2400" dirty="0" err="1"/>
              <a:t>σταλάκτη</a:t>
            </a:r>
            <a:r>
              <a:rPr lang="el-GR" sz="2400" dirty="0"/>
              <a:t>.</a:t>
            </a:r>
          </a:p>
          <a:p>
            <a:endParaRPr lang="el-GR" sz="2400" dirty="0"/>
          </a:p>
        </p:txBody>
      </p:sp>
    </p:spTree>
    <p:extLst>
      <p:ext uri="{BB962C8B-B14F-4D97-AF65-F5344CB8AC3E}">
        <p14:creationId xmlns:p14="http://schemas.microsoft.com/office/powerpoint/2010/main" val="14893629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AutoShape 2"/>
          <p:cNvSpPr>
            <a:spLocks noGrp="1" noChangeArrowheads="1"/>
          </p:cNvSpPr>
          <p:nvPr>
            <p:ph type="title"/>
          </p:nvPr>
        </p:nvSpPr>
        <p:spPr>
          <a:ln>
            <a:headEnd type="none" w="med" len="med"/>
            <a:tailEnd type="none" w="med" len="med"/>
          </a:ln>
        </p:spPr>
        <p:txBody>
          <a:bodyPr/>
          <a:lstStyle/>
          <a:p>
            <a:pPr eaLnBrk="1" hangingPunct="1">
              <a:defRPr/>
            </a:pPr>
            <a:r>
              <a:rPr lang="el-GR" dirty="0" smtClean="0"/>
              <a:t>Ομοιομορφία παροχής - 2</a:t>
            </a:r>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8</a:t>
            </a:fld>
            <a:endParaRPr lang="el-GR"/>
          </a:p>
        </p:txBody>
      </p:sp>
      <p:sp>
        <p:nvSpPr>
          <p:cNvPr id="2" name="Θέση περιεχομένου 1"/>
          <p:cNvSpPr>
            <a:spLocks noGrp="1"/>
          </p:cNvSpPr>
          <p:nvPr>
            <p:ph idx="1"/>
          </p:nvPr>
        </p:nvSpPr>
        <p:spPr/>
        <p:txBody>
          <a:bodyPr>
            <a:normAutofit lnSpcReduction="10000"/>
          </a:bodyPr>
          <a:lstStyle/>
          <a:p>
            <a:pPr marL="0" indent="0">
              <a:buNone/>
            </a:pPr>
            <a:r>
              <a:rPr lang="el-GR" altLang="el-GR" sz="2400" u="sng" dirty="0" err="1"/>
              <a:t>Αυτορυθμιζόμενοι</a:t>
            </a:r>
            <a:r>
              <a:rPr lang="el-GR" altLang="el-GR" sz="2400" u="sng" dirty="0"/>
              <a:t> σταλάκτες</a:t>
            </a:r>
          </a:p>
          <a:p>
            <a:r>
              <a:rPr lang="el-GR" altLang="el-GR" sz="2400" dirty="0"/>
              <a:t>Προετοιμάζονται οι σταλάκτες του δείγματος λειτουργώντας επί 1 h κατ’ ελάχιστο σε μια πίεση εισόδου ίση με την πίεση στο μέσο του εύρους πιέσεων λειτουργίας. Κατά την έναρξη της διαδικασίας, οι σταλάκτες πρέπει να λειτουργήσουν τρεις φορές σε πίεση </a:t>
            </a:r>
            <a:r>
              <a:rPr lang="el-GR" altLang="el-GR" sz="2400" dirty="0" err="1"/>
              <a:t>p</a:t>
            </a:r>
            <a:r>
              <a:rPr lang="el-GR" altLang="el-GR" sz="2400" baseline="-25000" dirty="0" err="1"/>
              <a:t>max</a:t>
            </a:r>
            <a:r>
              <a:rPr lang="el-GR" altLang="el-GR" sz="2400" dirty="0"/>
              <a:t> και τρεις φορές σε πίεση </a:t>
            </a:r>
            <a:r>
              <a:rPr lang="el-GR" altLang="el-GR" sz="2400" dirty="0" err="1"/>
              <a:t>p</a:t>
            </a:r>
            <a:r>
              <a:rPr lang="el-GR" altLang="el-GR" sz="2400" baseline="-25000" dirty="0" err="1"/>
              <a:t>min</a:t>
            </a:r>
            <a:r>
              <a:rPr lang="el-GR" altLang="el-GR" sz="2400" dirty="0"/>
              <a:t>, με κάθε λειτουργία να διατηρείται για τουλάχιστον 3 </a:t>
            </a:r>
            <a:r>
              <a:rPr lang="el-GR" altLang="el-GR" sz="2400" dirty="0" err="1"/>
              <a:t>min</a:t>
            </a:r>
            <a:r>
              <a:rPr lang="el-GR" altLang="el-GR" sz="2400" dirty="0"/>
              <a:t>. Κατά την διάρκεια των τελευταίων 10 </a:t>
            </a:r>
            <a:r>
              <a:rPr lang="el-GR" altLang="el-GR" sz="2400" dirty="0" err="1"/>
              <a:t>min</a:t>
            </a:r>
            <a:r>
              <a:rPr lang="el-GR" altLang="el-GR" sz="2400" dirty="0"/>
              <a:t> της προετοιμασίας, η πίεση πρέπει να διατηρείται στο μέσο του εύρους της ρύθμισης. Αμέσως μετά, και χωρίς να αλλάξει η πίεση εισόδου, οι σταλάκτες λειτουργούν (στο μέσο του εύρους της ρύθμισης) και μετρούνται οι παροχές τους.</a:t>
            </a:r>
            <a:endParaRPr lang="en-GB" altLang="el-GR" sz="2400" dirty="0"/>
          </a:p>
          <a:p>
            <a:pPr marL="0" indent="0">
              <a:buNone/>
            </a:pPr>
            <a:endParaRPr lang="el-GR" sz="2400" dirty="0"/>
          </a:p>
        </p:txBody>
      </p:sp>
    </p:spTree>
    <p:extLst>
      <p:ext uri="{BB962C8B-B14F-4D97-AF65-F5344CB8AC3E}">
        <p14:creationId xmlns:p14="http://schemas.microsoft.com/office/powerpoint/2010/main" val="18173910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AutoShape 2"/>
          <p:cNvSpPr>
            <a:spLocks noGrp="1" noChangeArrowheads="1"/>
          </p:cNvSpPr>
          <p:nvPr>
            <p:ph type="title"/>
          </p:nvPr>
        </p:nvSpPr>
        <p:spPr>
          <a:ln>
            <a:headEnd type="none" w="med" len="med"/>
            <a:tailEnd type="none" w="med" len="med"/>
          </a:ln>
        </p:spPr>
        <p:txBody>
          <a:bodyPr>
            <a:normAutofit fontScale="90000"/>
          </a:bodyPr>
          <a:lstStyle/>
          <a:p>
            <a:pPr eaLnBrk="1" hangingPunct="1">
              <a:defRPr/>
            </a:pPr>
            <a:r>
              <a:rPr lang="el-GR" dirty="0" smtClean="0"/>
              <a:t>Παροχή ως συνάρτηση της πίεσης - 1</a:t>
            </a:r>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9</a:t>
            </a:fld>
            <a:endParaRPr lang="el-GR"/>
          </a:p>
        </p:txBody>
      </p:sp>
      <p:sp>
        <p:nvSpPr>
          <p:cNvPr id="2" name="Θέση περιεχομένου 1"/>
          <p:cNvSpPr>
            <a:spLocks noGrp="1"/>
          </p:cNvSpPr>
          <p:nvPr>
            <p:ph idx="1"/>
          </p:nvPr>
        </p:nvSpPr>
        <p:spPr/>
        <p:txBody>
          <a:bodyPr>
            <a:normAutofit/>
          </a:bodyPr>
          <a:lstStyle/>
          <a:p>
            <a:r>
              <a:rPr lang="el-GR" altLang="el-GR" sz="2400" dirty="0"/>
              <a:t>Αριθμούνται οι μονάδες που δοκιμάσθηκαν και ταξινομούνται σε αύξουσα τάξη σύμφωνα με την </a:t>
            </a:r>
            <a:r>
              <a:rPr lang="el-GR" altLang="el-GR" sz="2400" dirty="0" err="1"/>
              <a:t>μετρηθείσα</a:t>
            </a:r>
            <a:r>
              <a:rPr lang="el-GR" altLang="el-GR" sz="2400" dirty="0"/>
              <a:t> παροχή τους, έτσι η μονάδα με την μικρότερη παροχή λαμβάνει τον αύξοντα αριθμό 1 και η μονάδα με την μεγαλύτερη τον αριθμό 25. Λαμβάνονται τέσσερις μονάδες από την σειρά (α/α. 3, 12, 13, 23) και </a:t>
            </a:r>
            <a:r>
              <a:rPr lang="el-GR" altLang="el-GR" sz="2400" dirty="0" err="1"/>
              <a:t>μετράται</a:t>
            </a:r>
            <a:r>
              <a:rPr lang="el-GR" altLang="el-GR" sz="2400" dirty="0"/>
              <a:t> η μεταβολή της παροχής τους ως συνάρτηση της πίεσης εισόδου.</a:t>
            </a:r>
          </a:p>
          <a:p>
            <a:pPr marL="0" indent="0">
              <a:buNone/>
            </a:pPr>
            <a:endParaRPr lang="el-GR" sz="2400" dirty="0"/>
          </a:p>
        </p:txBody>
      </p:sp>
    </p:spTree>
    <p:extLst>
      <p:ext uri="{BB962C8B-B14F-4D97-AF65-F5344CB8AC3E}">
        <p14:creationId xmlns:p14="http://schemas.microsoft.com/office/powerpoint/2010/main" val="373398779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DEFAULTLANGUAGE" val="msoLanguageIDGreek"/>
  <p:tag name="ZHAW.ACCESSIBILITYADDIN.CHECKTIMEDATE" val="12/2/2016 15:08:02 μμ"/>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2050,2,6,9,8,"/>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4098,4099,6,2,"/>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2,3,6,7,4,"/>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2,3,2056,6,4,"/>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d = " h t t p : / / w w w . w 3 . o r g / 2 0 0 1 / X M L S c h e m a "   x m l n s : x s i = " h t t p : / / w w w . w 3 . o r g / 2 0 0 1 / X M L S c h e m a - i n s t a n c e " 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06D22A9F-00DA-4D59-BEEE-BD7EBC330C1F}">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1696</TotalTime>
  <Words>1650</Words>
  <Application>Microsoft Office PowerPoint</Application>
  <PresentationFormat>Προβολή στην οθόνη (4:3)</PresentationFormat>
  <Paragraphs>140</Paragraphs>
  <Slides>26</Slides>
  <Notes>12</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26</vt:i4>
      </vt:variant>
    </vt:vector>
  </HeadingPairs>
  <TitlesOfParts>
    <vt:vector size="30" baseType="lpstr">
      <vt:lpstr>Arial</vt:lpstr>
      <vt:lpstr>Calibri</vt:lpstr>
      <vt:lpstr>Wingdings</vt:lpstr>
      <vt:lpstr>Θέμα του Office</vt:lpstr>
      <vt:lpstr>Αρδευτική Μηχανική</vt:lpstr>
      <vt:lpstr>Χρηματοδότηση </vt:lpstr>
      <vt:lpstr>Περιεχόμενα ενότητας</vt:lpstr>
      <vt:lpstr>Διάταξη δοκιμής</vt:lpstr>
      <vt:lpstr>Συνθήκες δοκιμών - 1</vt:lpstr>
      <vt:lpstr>Συνθήκες δοκιμών - 2</vt:lpstr>
      <vt:lpstr>Ομοιομορφία παροχής - 1</vt:lpstr>
      <vt:lpstr>Ομοιομορφία παροχής - 2</vt:lpstr>
      <vt:lpstr>Παροχή ως συνάρτηση της πίεσης - 1</vt:lpstr>
      <vt:lpstr>Παροχή ως συνάρτηση της πίεσης - 2</vt:lpstr>
      <vt:lpstr>Σχέση θερμοκρασίας - παροχής</vt:lpstr>
      <vt:lpstr>Απώλειες τριβών - 1</vt:lpstr>
      <vt:lpstr>Απώλειες τριβών - 2</vt:lpstr>
      <vt:lpstr>Επιθεώρηση και διαστατικός έλεγχος – 1</vt:lpstr>
      <vt:lpstr>Επιθεώρηση και διαστατικός έλεγχος – 2</vt:lpstr>
      <vt:lpstr>Επιθεώρηση και διαστατικός έλεγχος – 3</vt:lpstr>
      <vt:lpstr>Δοκιμές έμφραξης – 1</vt:lpstr>
      <vt:lpstr>Δοκιμές έμφραξης – 2</vt:lpstr>
      <vt:lpstr>Τέλος ενότητας</vt:lpstr>
      <vt:lpstr>Σημειώματα</vt:lpstr>
      <vt:lpstr>Σημείωμα Ιστορικού  Εκδόσεων Έργου</vt:lpstr>
      <vt:lpstr>Σημείωμα Αναφοράς</vt:lpstr>
      <vt:lpstr>Σημείωμα Αδειοδότησης</vt:lpstr>
      <vt:lpstr>Σημείωμα Χρήσης Έργων Τρίτων  (1/2)</vt:lpstr>
      <vt:lpstr>Σημείωμα Χρήσης Έργων Τρίτων  (2/2) </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Προγραμματισμός Επιχειρησιακών Πόρων ERP</dc:title>
  <dc:creator>IOANNIS TZIGOYRAS</dc:creator>
  <cp:lastModifiedBy>I.B.ΤΖΙΓΚ</cp:lastModifiedBy>
  <cp:revision>159</cp:revision>
  <dcterms:created xsi:type="dcterms:W3CDTF">2014-09-20T14:32:06Z</dcterms:created>
  <dcterms:modified xsi:type="dcterms:W3CDTF">2016-02-12T13:08:43Z</dcterms:modified>
</cp:coreProperties>
</file>