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0"/>
  </p:notesMasterIdLst>
  <p:sldIdLst>
    <p:sldId id="313" r:id="rId3"/>
    <p:sldId id="314" r:id="rId4"/>
    <p:sldId id="323" r:id="rId5"/>
    <p:sldId id="32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5" r:id="rId69"/>
  </p:sldIdLst>
  <p:sldSz cx="9144000" cy="6858000" type="screen4x3"/>
  <p:notesSz cx="6858000" cy="9144000"/>
  <p:custDataLst>
    <p:tags r:id="rId7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84-7E58-4BDB-AFBC-8584D88B9D85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B2CA-047A-43F3-B532-00F7E2B59F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5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D61881-B8B8-4D07-9007-E6099A58A147}" type="slidenum">
              <a:rPr lang="el-GR" alt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A944-4CC8-4779-A21C-C085632DFAE3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5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BF6-DB22-439E-BD2E-A9AF3DB2BAF0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32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0DD5-AB09-44AC-93F4-5E5A00AB7FF9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5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9CB0-7310-43EC-8BE6-06A172892ABF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8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AC31-562F-44AA-AE5D-96272CE9BA20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41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0D8-AF6B-413E-8BDE-990C9A84D6B4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64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5A42-50F0-435C-8C64-185AF7E32A5D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51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7FA-4F21-4875-82A5-B0DE5FAD64A1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50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B1F-8F44-4CFC-B16E-31A27CAB6228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04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DBC4-8776-474F-837F-96EF60DD7F8A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8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FB1C-6E2B-458B-AEB1-8126A831DBB5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0450-B477-4C3C-84F6-382987E6A682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Βιολογικά μακρομόρια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19564-2DA9-4F76-A048-883F103A5D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78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" Target="slide4.xml"/><Relationship Id="rId5" Type="http://schemas.microsoft.com/office/2007/relationships/hdphoto" Target="../media/hdphoto12.wdp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microsoft.com/office/2007/relationships/hdphoto" Target="../media/hdphoto17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Layout" Target="../slideLayouts/slideLayout6.xml"/><Relationship Id="rId7" Type="http://schemas.openxmlformats.org/officeDocument/2006/relationships/slide" Target="slide2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19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hyperlink" Target="http://www.edulll.g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.qmul.ac.uk/iupac/2carb/00n01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FDT10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2.png"/><Relationship Id="rId4" Type="http://schemas.openxmlformats.org/officeDocument/2006/relationships/hyperlink" Target="%5b1%5d%20http:/creativecommons.org/licenses/by-nc-sa/4.0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food.oregonstate.edu/learn/starc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chemistry.msu.edu/faculty/reusch/VirtTxtJml/aldket1.htm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.msu.edu/~reusch/VirtualText/carbhyd.htm#carb1" TargetMode="External"/><Relationship Id="rId2" Type="http://schemas.openxmlformats.org/officeDocument/2006/relationships/hyperlink" Target="http://en.wikipedia.org/wiki/Image:Glucuronic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fs.purdue.edu/Class/F&amp;n630/Virt_Class_2/CHOreactions.htm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ventouri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864" y="1644551"/>
            <a:ext cx="7772400" cy="1280393"/>
          </a:xfrm>
        </p:spPr>
        <p:txBody>
          <a:bodyPr/>
          <a:lstStyle/>
          <a:p>
            <a:r>
              <a:rPr lang="el-GR" alt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Χημεία Τροφίμων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971600" y="2924944"/>
            <a:ext cx="7344816" cy="25922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#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Βιολογικά μακρομόρια</a:t>
            </a:r>
            <a:endParaRPr lang="el-GR" sz="28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Αθανάσιος </a:t>
            </a:r>
            <a:r>
              <a:rPr lang="el-GR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Μανούρας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Τεχνολογίας Γεωπονίας και Τεχνολογίας Τροφίμων και Διατροφής.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</a:t>
            </a:r>
            <a:r>
              <a:rPr lang="el-GR" sz="28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Τεχνολογίας Τροφίμων</a:t>
            </a:r>
            <a:r>
              <a:rPr lang="el-GR" sz="2800" dirty="0" smtClean="0">
                <a:solidFill>
                  <a:prstClr val="black"/>
                </a:solidFill>
              </a:rPr>
              <a:t>. </a:t>
            </a:r>
            <a:endParaRPr lang="el-GR" sz="2800" dirty="0">
              <a:solidFill>
                <a:prstClr val="black"/>
              </a:solidFill>
            </a:endParaRPr>
          </a:p>
        </p:txBody>
      </p:sp>
      <p:pic>
        <p:nvPicPr>
          <p:cNvPr id="9" name="Εικόνα 2" descr=" Λογότυπο για άδειες χρήσης creative commons, b y, n c, s a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5" tooltip="Μετάβαση σε www.edulll.gr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7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el-GR" b="1" dirty="0"/>
              <a:t>Κατάταξη υδατανθράκων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7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+mj-lt"/>
              <a:buAutoNum type="arabicPeriod" startAt="3"/>
            </a:pPr>
            <a:r>
              <a:rPr lang="el-GR" sz="2400" b="1" dirty="0" smtClean="0">
                <a:solidFill>
                  <a:srgbClr val="C00000"/>
                </a:solidFill>
              </a:rPr>
              <a:t>Αριθμός </a:t>
            </a:r>
            <a:r>
              <a:rPr lang="el-GR" sz="2400" b="1" dirty="0">
                <a:solidFill>
                  <a:srgbClr val="C00000"/>
                </a:solidFill>
              </a:rPr>
              <a:t>μονάδων </a:t>
            </a:r>
            <a:r>
              <a:rPr lang="el-GR" sz="2400" b="1" dirty="0" smtClean="0">
                <a:solidFill>
                  <a:srgbClr val="C00000"/>
                </a:solidFill>
              </a:rPr>
              <a:t>σακχάρου</a:t>
            </a:r>
            <a:r>
              <a:rPr lang="el-GR" sz="2400" dirty="0" smtClean="0">
                <a:solidFill>
                  <a:srgbClr val="C00000"/>
                </a:solidFill>
              </a:rPr>
              <a:t>.</a:t>
            </a:r>
          </a:p>
          <a:p>
            <a:pPr lvl="1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smtClean="0"/>
              <a:t>Απλοί:</a:t>
            </a:r>
          </a:p>
          <a:p>
            <a:pPr lvl="2" indent="-365760" eaLnBrk="0" hangingPunct="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b="1" dirty="0" smtClean="0"/>
              <a:t>Μονοσακχαρίτες</a:t>
            </a:r>
            <a:r>
              <a:rPr lang="el-GR" dirty="0" smtClean="0"/>
              <a:t>: μία μονάδα σακχάρου.</a:t>
            </a:r>
          </a:p>
          <a:p>
            <a:pPr lvl="1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smtClean="0"/>
              <a:t>Σύνθετοι</a:t>
            </a:r>
            <a:r>
              <a:rPr lang="el-GR" sz="2200" dirty="0" smtClean="0"/>
              <a:t>:</a:t>
            </a:r>
          </a:p>
          <a:p>
            <a:pPr lvl="2" indent="-365760" eaLnBrk="0" hangingPunct="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b="1" dirty="0" err="1" smtClean="0"/>
              <a:t>Δισακχαρίτες</a:t>
            </a:r>
            <a:r>
              <a:rPr lang="el-GR" dirty="0" smtClean="0"/>
              <a:t>: δύο μονάδες σακχάρου.</a:t>
            </a:r>
          </a:p>
          <a:p>
            <a:pPr lvl="2" indent="-365760" eaLnBrk="0" hangingPunct="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b="1" dirty="0" err="1" smtClean="0"/>
              <a:t>Ολιγοσακχαρίτες</a:t>
            </a:r>
            <a:r>
              <a:rPr lang="el-GR" dirty="0" smtClean="0"/>
              <a:t>: 2-10 μονάδες σακχάρου.</a:t>
            </a:r>
          </a:p>
          <a:p>
            <a:pPr lvl="2" indent="-365760" eaLnBrk="0" hangingPunct="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b="1" dirty="0" smtClean="0"/>
              <a:t>Πολυσακχαρίτες</a:t>
            </a:r>
            <a:r>
              <a:rPr lang="el-GR" dirty="0" smtClean="0"/>
              <a:t>: &gt;10 μονάδες σακχάρου.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el-GR" sz="2400" b="1" dirty="0" smtClean="0">
                <a:solidFill>
                  <a:srgbClr val="C00000"/>
                </a:solidFill>
              </a:rPr>
              <a:t>Στερεοχημεία</a:t>
            </a:r>
            <a:r>
              <a:rPr lang="el-GR" sz="2400" dirty="0" smtClean="0">
                <a:solidFill>
                  <a:srgbClr val="C00000"/>
                </a:solidFill>
              </a:rPr>
              <a:t>.</a:t>
            </a:r>
          </a:p>
          <a:p>
            <a:pPr lvl="1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err="1" smtClean="0"/>
              <a:t>Εναντιωμέρεια</a:t>
            </a:r>
            <a:r>
              <a:rPr lang="el-GR" sz="2200" b="1" i="1" dirty="0" smtClean="0"/>
              <a:t>: </a:t>
            </a:r>
            <a:r>
              <a:rPr lang="el-GR" sz="2200" dirty="0" smtClean="0"/>
              <a:t>D- και L-.</a:t>
            </a:r>
            <a:r>
              <a:rPr lang="el-GR" sz="2200" b="1" i="1" dirty="0" smtClean="0"/>
              <a:t> </a:t>
            </a:r>
            <a:endParaRPr lang="el-GR" sz="2200" i="1" dirty="0" smtClean="0"/>
          </a:p>
          <a:p>
            <a:pPr lvl="1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err="1" smtClean="0"/>
              <a:t>Κυκλοποίηση</a:t>
            </a:r>
            <a:r>
              <a:rPr lang="el-GR" sz="2200" b="1" i="1" dirty="0" smtClean="0"/>
              <a:t>: </a:t>
            </a:r>
            <a:r>
              <a:rPr lang="el-GR" sz="2200" dirty="0" smtClean="0"/>
              <a:t>κυκλικοί και </a:t>
            </a:r>
            <a:r>
              <a:rPr lang="el-GR" sz="2200" dirty="0" err="1" smtClean="0"/>
              <a:t>άκυκλοι</a:t>
            </a:r>
            <a:r>
              <a:rPr lang="el-GR" sz="2200" dirty="0" smtClean="0"/>
              <a:t>.</a:t>
            </a:r>
            <a:endParaRPr lang="el-GR" sz="2200" i="1" dirty="0" smtClean="0"/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err="1" smtClean="0"/>
              <a:t>Ανωμέρεια</a:t>
            </a:r>
            <a:r>
              <a:rPr lang="el-GR" sz="2200" b="1" i="1" dirty="0" smtClean="0"/>
              <a:t>: </a:t>
            </a:r>
            <a:r>
              <a:rPr lang="el-GR" sz="2200" dirty="0" smtClean="0"/>
              <a:t>α- και β-.</a:t>
            </a:r>
          </a:p>
          <a:p>
            <a:pPr marL="457200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487488" algn="l"/>
              </a:tabLst>
            </a:pPr>
            <a:r>
              <a:rPr lang="el-GR" sz="2400" b="1" dirty="0" smtClean="0">
                <a:solidFill>
                  <a:srgbClr val="C00000"/>
                </a:solidFill>
              </a:rPr>
              <a:t>Δραστικότητα.</a:t>
            </a:r>
            <a:endParaRPr lang="el-GR" sz="2400" dirty="0" smtClean="0">
              <a:solidFill>
                <a:srgbClr val="C00000"/>
              </a:solidFill>
            </a:endParaRPr>
          </a:p>
          <a:p>
            <a:pPr lvl="1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smtClean="0"/>
              <a:t>Αναγωγικά: </a:t>
            </a:r>
            <a:r>
              <a:rPr lang="el-GR" sz="2200" dirty="0" smtClean="0"/>
              <a:t>Οξειδώνονται από το αντιδραστήριο </a:t>
            </a:r>
            <a:r>
              <a:rPr lang="el-GR" sz="2200" dirty="0" err="1" smtClean="0"/>
              <a:t>Tollen’s</a:t>
            </a:r>
            <a:r>
              <a:rPr lang="el-GR" sz="2200" b="1" i="1" dirty="0" smtClean="0"/>
              <a:t>.</a:t>
            </a:r>
            <a:endParaRPr lang="el-GR" sz="2200" i="1" dirty="0" smtClean="0"/>
          </a:p>
          <a:p>
            <a:pPr lvl="1" indent="-457200" eaLnBrk="0" hangingPunct="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1487488" algn="l"/>
              </a:tabLst>
            </a:pPr>
            <a:r>
              <a:rPr lang="el-GR" sz="2200" b="1" i="1" dirty="0" smtClean="0"/>
              <a:t>Μη Αναγωγικά: </a:t>
            </a:r>
            <a:r>
              <a:rPr lang="el-GR" sz="2200" dirty="0" smtClean="0"/>
              <a:t>Δεν οξειδώνονται από το αντιδραστήριο </a:t>
            </a:r>
            <a:r>
              <a:rPr lang="el-GR" sz="2200" dirty="0" err="1" smtClean="0"/>
              <a:t>Tollen’s</a:t>
            </a:r>
            <a:r>
              <a:rPr lang="el-GR" sz="2200" b="1" i="1" dirty="0" smtClean="0"/>
              <a:t>.</a:t>
            </a:r>
          </a:p>
          <a:p>
            <a:pPr eaLnBrk="0" hangingPunct="0">
              <a:lnSpc>
                <a:spcPct val="110000"/>
              </a:lnSpc>
              <a:tabLst>
                <a:tab pos="1487488" algn="l"/>
              </a:tabLst>
            </a:pPr>
            <a:endParaRPr lang="el-GR" sz="2400" i="1" dirty="0">
              <a:latin typeface="Times New Roman" pitchFamily="18" charset="0"/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Εναντιωμέρεια</a:t>
            </a:r>
            <a:endParaRPr lang="el-GR" b="1" dirty="0"/>
          </a:p>
        </p:txBody>
      </p:sp>
      <p:sp>
        <p:nvSpPr>
          <p:cNvPr id="7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5292080" y="1700809"/>
            <a:ext cx="3384376" cy="4392488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  <a:buClr>
                <a:srgbClr val="0033CC"/>
              </a:buClr>
              <a:buNone/>
            </a:pPr>
            <a:endParaRPr lang="el-GR" dirty="0" smtClean="0"/>
          </a:p>
          <a:p>
            <a:pPr marL="0" indent="0" eaLnBrk="0" hangingPunct="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None/>
            </a:pPr>
            <a:r>
              <a:rPr lang="el-GR" sz="2400" dirty="0" smtClean="0"/>
              <a:t>Αν το -ΟΗ του μεγαλύτερου σε αρίθμηση </a:t>
            </a:r>
            <a:r>
              <a:rPr lang="el-GR" sz="2400" dirty="0" err="1" smtClean="0"/>
              <a:t>χειρόμορφου</a:t>
            </a:r>
            <a:r>
              <a:rPr lang="el-GR" sz="2400" dirty="0" smtClean="0"/>
              <a:t> άνθρακα είναι:</a:t>
            </a:r>
          </a:p>
          <a:p>
            <a:pPr marL="45720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Δεξιά</a:t>
            </a:r>
            <a:r>
              <a:rPr lang="en-US" sz="2200" dirty="0" smtClean="0"/>
              <a:t> </a:t>
            </a:r>
            <a:r>
              <a:rPr lang="el-GR" sz="2200" dirty="0" smtClean="0"/>
              <a:t>→</a:t>
            </a:r>
            <a:r>
              <a:rPr lang="en-US" sz="2200" dirty="0" smtClean="0"/>
              <a:t> </a:t>
            </a:r>
            <a:r>
              <a:rPr lang="el-GR" sz="2200" dirty="0" smtClean="0"/>
              <a:t>D</a:t>
            </a:r>
            <a:r>
              <a:rPr lang="en-US" sz="2200" dirty="0"/>
              <a:t>-</a:t>
            </a:r>
            <a:r>
              <a:rPr lang="el-GR" sz="2200" dirty="0" smtClean="0"/>
              <a:t>σάκχαρο.</a:t>
            </a:r>
          </a:p>
          <a:p>
            <a:pPr marL="457200" indent="-457200" eaLnBrk="0" hangingPunct="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Αριστερά</a:t>
            </a:r>
            <a:r>
              <a:rPr lang="en-US" sz="2200" dirty="0" smtClean="0"/>
              <a:t> </a:t>
            </a:r>
            <a:r>
              <a:rPr lang="el-GR" sz="2200" dirty="0" smtClean="0"/>
              <a:t>→</a:t>
            </a:r>
            <a:r>
              <a:rPr lang="en-US" sz="2200" dirty="0" smtClean="0"/>
              <a:t> </a:t>
            </a:r>
            <a:r>
              <a:rPr lang="el-GR" sz="2200" dirty="0" smtClean="0"/>
              <a:t>L</a:t>
            </a:r>
            <a:r>
              <a:rPr lang="en-US" sz="2200" dirty="0"/>
              <a:t>-</a:t>
            </a:r>
            <a:r>
              <a:rPr lang="el-GR" sz="2200" dirty="0" smtClean="0"/>
              <a:t>σάκχαρο.</a:t>
            </a:r>
            <a:endParaRPr lang="el-GR" sz="2200" dirty="0"/>
          </a:p>
        </p:txBody>
      </p:sp>
      <p:pic>
        <p:nvPicPr>
          <p:cNvPr id="9" name="Θέση περιεχομένου 2" descr="Εικόνα προβολής της l και d γλυκερυναλδεύδης με δομή Fischer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7" y="1556792"/>
            <a:ext cx="4563877" cy="4608512"/>
          </a:xfrm>
          <a:ln w="28575">
            <a:solidFill>
              <a:schemeClr val="tx1"/>
            </a:solidFill>
          </a:ln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Κυκλοποίηση</a:t>
            </a:r>
            <a:r>
              <a:rPr lang="el-GR" b="1" dirty="0" smtClean="0"/>
              <a:t> - </a:t>
            </a:r>
            <a:r>
              <a:rPr lang="el-GR" b="1" dirty="0" err="1" smtClean="0"/>
              <a:t>Ανωμέρεια</a:t>
            </a:r>
            <a:endParaRPr lang="el-GR" b="1" dirty="0"/>
          </a:p>
        </p:txBody>
      </p:sp>
      <p:pic>
        <p:nvPicPr>
          <p:cNvPr id="7" name="Θέση περιεχομένου 1" descr="Εικόνα προβολής με δομή Haworth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" y="1844824"/>
            <a:ext cx="5324336" cy="4104456"/>
          </a:xfrm>
          <a:ln w="28575">
            <a:solidFill>
              <a:schemeClr val="tx1"/>
            </a:solidFill>
          </a:ln>
        </p:spPr>
      </p:pic>
      <p:pic>
        <p:nvPicPr>
          <p:cNvPr id="15" name="Θέση περιεχομένου 2" descr="Εικόνα προβολής με δομή ανακλίντρου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66" y="2900013"/>
            <a:ext cx="2574582" cy="2113164"/>
          </a:xfrm>
          <a:ln w="28575">
            <a:solidFill>
              <a:schemeClr val="tx1"/>
            </a:solidFill>
          </a:ln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Μονοσακχαρίτες (1 από 2)</a:t>
            </a:r>
            <a:endParaRPr lang="el-GR" b="1" dirty="0"/>
          </a:p>
        </p:txBody>
      </p:sp>
      <p:pic>
        <p:nvPicPr>
          <p:cNvPr id="8" name="Θέση περιεχομένου 1" descr="Εικόνα προβολής της d ξυλόζης, d αραβινόζης και d ριβόζ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5" y="1600200"/>
            <a:ext cx="7573950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Μονοσακχαρίτες (2 από 2)</a:t>
            </a:r>
            <a:endParaRPr lang="el-GR" b="1" dirty="0"/>
          </a:p>
        </p:txBody>
      </p:sp>
      <p:pic>
        <p:nvPicPr>
          <p:cNvPr id="8" name="Θέση περιεχομένου 1" descr="Εικόνα προβολής της γλυκόζης, φρουκτόζης, γαλακτόζης και μαννόζ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38" y="1600200"/>
            <a:ext cx="7404123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Ολιγοσακχαρίτες</a:t>
            </a:r>
            <a:endParaRPr lang="el-GR" b="1" dirty="0"/>
          </a:p>
        </p:txBody>
      </p:sp>
      <p:pic>
        <p:nvPicPr>
          <p:cNvPr id="8" name="Θέση περιεχομένου 1" descr="Εικόνα προβολής της σουκρόζης, μαλτόζης, λακτόζης και κελλοβιόζ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6672"/>
            <a:ext cx="7200800" cy="498666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l-GR" b="1" dirty="0" smtClean="0"/>
              <a:t>Πολυσακχαρίτες - Άμυλο</a:t>
            </a:r>
            <a:endParaRPr lang="el-GR" b="1" dirty="0"/>
          </a:p>
        </p:txBody>
      </p:sp>
      <p:pic>
        <p:nvPicPr>
          <p:cNvPr id="7" name="Θέση περιεχομένου 1" descr="Εικόνα της αμυλόζης, αμυλοπηκτίνης και αμυλόκοκκων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3" y="1447800"/>
            <a:ext cx="6713267" cy="473556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Άμυλο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t"/>
          <a:lstStyle/>
          <a:p>
            <a:pPr algn="ctr"/>
            <a:r>
              <a:rPr lang="el-GR" dirty="0" smtClean="0">
                <a:solidFill>
                  <a:srgbClr val="0033CC"/>
                </a:solidFill>
              </a:rPr>
              <a:t>Ζελατινοποίηση</a:t>
            </a:r>
            <a:endParaRPr lang="el-GR" dirty="0">
              <a:solidFill>
                <a:srgbClr val="0033CC"/>
              </a:solidFill>
            </a:endParaRPr>
          </a:p>
        </p:txBody>
      </p:sp>
      <p:sp>
        <p:nvSpPr>
          <p:cNvPr id="4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Το άμυλο αδιάλυτο στο </a:t>
            </a:r>
            <a:r>
              <a:rPr lang="el-GR" sz="2200" dirty="0" smtClean="0"/>
              <a:t>νερό.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Θέρμανση </a:t>
            </a:r>
            <a:r>
              <a:rPr lang="el-GR" sz="2200" dirty="0">
                <a:sym typeface="Wingdings" pitchFamily="2" charset="2"/>
              </a:rPr>
              <a:t> διόγκωση </a:t>
            </a:r>
            <a:r>
              <a:rPr lang="el-GR" sz="2200" dirty="0" smtClean="0">
                <a:sym typeface="Wingdings" pitchFamily="2" charset="2"/>
              </a:rPr>
              <a:t>κόκκων.</a:t>
            </a:r>
            <a:endParaRPr lang="el-GR" sz="2200" dirty="0">
              <a:sym typeface="Wingdings" pitchFamily="2" charset="2"/>
            </a:endParaRPr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err="1">
                <a:sym typeface="Wingdings" pitchFamily="2" charset="2"/>
              </a:rPr>
              <a:t>Αμυλόζη</a:t>
            </a:r>
            <a:r>
              <a:rPr lang="el-GR" sz="2200" dirty="0">
                <a:sym typeface="Wingdings" pitchFamily="2" charset="2"/>
              </a:rPr>
              <a:t> </a:t>
            </a:r>
            <a:r>
              <a:rPr lang="el-GR" sz="2200" dirty="0" err="1" smtClean="0">
                <a:sym typeface="Wingdings" pitchFamily="2" charset="2"/>
              </a:rPr>
              <a:t>διαλυτοποιείται</a:t>
            </a:r>
            <a:r>
              <a:rPr lang="el-GR" sz="2200" dirty="0" smtClean="0">
                <a:sym typeface="Wingdings" pitchFamily="2" charset="2"/>
              </a:rPr>
              <a:t>.</a:t>
            </a:r>
            <a:endParaRPr lang="el-GR" sz="2200" dirty="0">
              <a:sym typeface="Wingdings" pitchFamily="2" charset="2"/>
            </a:endParaRPr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>
                <a:sym typeface="Wingdings" pitchFamily="2" charset="2"/>
              </a:rPr>
              <a:t>Οι κόκκοι χάνουν τη </a:t>
            </a:r>
            <a:r>
              <a:rPr lang="el-GR" sz="2200" dirty="0" smtClean="0">
                <a:sym typeface="Wingdings" pitchFamily="2" charset="2"/>
              </a:rPr>
              <a:t>διαθλαστικότητα.</a:t>
            </a:r>
            <a:endParaRPr lang="el-GR" sz="2200" dirty="0">
              <a:sym typeface="Wingdings" pitchFamily="2" charset="2"/>
            </a:endParaRPr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>
                <a:sym typeface="Wingdings" pitchFamily="2" charset="2"/>
              </a:rPr>
              <a:t>Διόγκωση των κόκκων σε θερμοκρασία </a:t>
            </a:r>
            <a:r>
              <a:rPr lang="el-GR" sz="2200" dirty="0" smtClean="0">
                <a:sym typeface="Wingdings" pitchFamily="2" charset="2"/>
              </a:rPr>
              <a:t>ζελατινοποίησης.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Γρήγορη </a:t>
            </a:r>
            <a:r>
              <a:rPr lang="el-GR" sz="2200" dirty="0" err="1"/>
              <a:t>ψύξη</a:t>
            </a:r>
            <a:r>
              <a:rPr lang="el-GR" sz="2200" dirty="0" err="1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gel </a:t>
            </a:r>
            <a:r>
              <a:rPr lang="en-US" sz="2200" dirty="0" smtClean="0">
                <a:sym typeface="Wingdings" pitchFamily="2" charset="2"/>
              </a:rPr>
              <a:t>formation</a:t>
            </a:r>
            <a:r>
              <a:rPr lang="el-GR" sz="2200" dirty="0" smtClean="0">
                <a:sym typeface="Wingdings" pitchFamily="2" charset="2"/>
              </a:rPr>
              <a:t>.</a:t>
            </a:r>
            <a:endParaRPr lang="el-GR" sz="2200" dirty="0"/>
          </a:p>
        </p:txBody>
      </p:sp>
      <p:sp>
        <p:nvSpPr>
          <p:cNvPr id="5" name="Θέση περιεχομένου 3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>
            <a:noAutofit/>
          </a:bodyPr>
          <a:lstStyle/>
          <a:p>
            <a:pPr algn="ctr"/>
            <a:r>
              <a:rPr lang="el-GR" dirty="0" smtClean="0">
                <a:solidFill>
                  <a:srgbClr val="0033CC"/>
                </a:solidFill>
                <a:latin typeface="Calibri" panose="020F0502020204030204" pitchFamily="34" charset="0"/>
              </a:rPr>
              <a:t>Παλινόρθωση </a:t>
            </a:r>
          </a:p>
          <a:p>
            <a:pPr algn="ctr"/>
            <a:r>
              <a:rPr lang="el-GR" dirty="0" smtClean="0">
                <a:solidFill>
                  <a:srgbClr val="0033CC"/>
                </a:solidFill>
                <a:latin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Retro gradation</a:t>
            </a:r>
            <a:r>
              <a:rPr lang="el-GR" dirty="0" smtClean="0">
                <a:solidFill>
                  <a:srgbClr val="0033CC"/>
                </a:solidFill>
                <a:latin typeface="Calibri" panose="020F0502020204030204" pitchFamily="34" charset="0"/>
              </a:rPr>
              <a:t>)</a:t>
            </a:r>
            <a:endParaRPr lang="el-GR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Θέση περιεχομένου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Αργή </a:t>
            </a:r>
            <a:r>
              <a:rPr lang="el-GR" sz="2200" dirty="0" smtClean="0"/>
              <a:t>ψύξη.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Γραμμικά μόρια επανασύνδεση με δεσμούς </a:t>
            </a:r>
            <a:r>
              <a:rPr lang="en-US" sz="2200" dirty="0"/>
              <a:t>H</a:t>
            </a:r>
            <a:r>
              <a:rPr lang="el-GR" sz="2200" dirty="0" smtClean="0"/>
              <a:t>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Ίζημα.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Εγκλωβισμός </a:t>
            </a:r>
            <a:r>
              <a:rPr lang="el-GR" sz="2200" dirty="0" smtClean="0"/>
              <a:t>νερού.</a:t>
            </a:r>
            <a:endParaRPr lang="el-GR" sz="22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Ελάττωση διαλυτότητας και τάση προς </a:t>
            </a:r>
            <a:r>
              <a:rPr lang="el-GR" sz="2200" dirty="0" err="1" smtClean="0"/>
              <a:t>επανακρυστάλλωση</a:t>
            </a:r>
            <a:r>
              <a:rPr lang="el-GR" sz="2200" dirty="0" smtClean="0"/>
              <a:t>.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200" dirty="0"/>
          </a:p>
          <a:p>
            <a:pPr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2200" dirty="0"/>
          </a:p>
        </p:txBody>
      </p:sp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8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Κυτταρίνη</a:t>
            </a:r>
            <a:endParaRPr lang="el-GR" b="1" dirty="0"/>
          </a:p>
        </p:txBody>
      </p:sp>
      <p:pic>
        <p:nvPicPr>
          <p:cNvPr id="6" name="Θέση περιεχομένου 1" descr="Εικόνα προβολής της αμυλόζης και κυτταρίνη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5777"/>
            <a:ext cx="6552728" cy="521555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3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Αντιδράσεις υδατανθράκων (1/2)</a:t>
            </a:r>
            <a:endParaRPr lang="el-GR" b="1" dirty="0"/>
          </a:p>
        </p:txBody>
      </p:sp>
      <p:pic>
        <p:nvPicPr>
          <p:cNvPr id="6" name="Θέση περιεχομένου 1" descr="Εικόνα με τις αντιδράσεις των υδαταθράκων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7360"/>
            <a:ext cx="7516765" cy="488196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</a:t>
            </a:r>
            <a:r>
              <a:rPr lang="el-GR" sz="2000" smtClean="0">
                <a:latin typeface="Calibri" panose="020F0502020204030204" pitchFamily="34" charset="0"/>
              </a:rPr>
              <a:t>αναπτυχθεί στο πλαίσιο </a:t>
            </a:r>
            <a:r>
              <a:rPr lang="el-GR" sz="2000" dirty="0" smtClean="0">
                <a:latin typeface="Calibri" panose="020F0502020204030204" pitchFamily="34" charset="0"/>
              </a:rPr>
              <a:t>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4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Αντιδράσεις </a:t>
            </a:r>
            <a:r>
              <a:rPr lang="el-GR" b="1" dirty="0" smtClean="0"/>
              <a:t>υδατανθράκων (</a:t>
            </a:r>
            <a:r>
              <a:rPr lang="el-GR" b="1" dirty="0"/>
              <a:t>2/2)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Οξείδωση.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Αναγωγή.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Σχηματισμός αστέρα.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Σχηματισμός </a:t>
            </a:r>
            <a:r>
              <a:rPr lang="el-GR" sz="3200" dirty="0"/>
              <a:t>αιθέρα </a:t>
            </a:r>
            <a:r>
              <a:rPr lang="el-GR" sz="3200" dirty="0" smtClean="0"/>
              <a:t>(</a:t>
            </a:r>
            <a:r>
              <a:rPr lang="el-GR" sz="3200" dirty="0"/>
              <a:t>Σύνθεση </a:t>
            </a:r>
            <a:r>
              <a:rPr lang="en-US" sz="3200" dirty="0"/>
              <a:t>Williamson</a:t>
            </a:r>
            <a:r>
              <a:rPr lang="en-US" sz="3200" dirty="0" smtClean="0"/>
              <a:t>)</a:t>
            </a:r>
            <a:r>
              <a:rPr lang="el-GR" sz="3200" dirty="0" smtClean="0"/>
              <a:t>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err="1" smtClean="0"/>
              <a:t>Κυκλοποίηση</a:t>
            </a:r>
            <a:r>
              <a:rPr lang="el-GR" sz="3200" dirty="0" smtClean="0"/>
              <a:t> (</a:t>
            </a:r>
            <a:r>
              <a:rPr lang="el-GR" sz="3200" dirty="0"/>
              <a:t>Σχηματισμός </a:t>
            </a:r>
            <a:r>
              <a:rPr lang="el-GR" sz="3200" dirty="0" err="1"/>
              <a:t>ημιακετάλης</a:t>
            </a:r>
            <a:r>
              <a:rPr lang="el-GR" sz="3200" dirty="0" smtClean="0"/>
              <a:t>).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Σχηματισμός γλυκοζιτών.</a:t>
            </a:r>
            <a:endParaRPr lang="el-GR" sz="3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Οξείδωση (1 από 2)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Θέση περιεχομένου 6" descr="Εικόνα προβολής του αλδονικού οξέος σε μπλέ και κόκκινο κίτρινο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" y="1863693"/>
            <a:ext cx="8113776" cy="3998976"/>
          </a:xfrm>
        </p:spPr>
      </p:pic>
    </p:spTree>
    <p:extLst>
      <p:ext uri="{BB962C8B-B14F-4D97-AF65-F5344CB8AC3E}">
        <p14:creationId xmlns:p14="http://schemas.microsoft.com/office/powerpoint/2010/main" val="22239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Οξείδωση (2 από 2)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Θέση περιεχομένου 5" descr="Εικόνα προβολής διαφόρων ενώσεων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9" y="1600200"/>
            <a:ext cx="7060502" cy="4525963"/>
          </a:xfrm>
        </p:spPr>
      </p:pic>
    </p:spTree>
    <p:extLst>
      <p:ext uri="{BB962C8B-B14F-4D97-AF65-F5344CB8AC3E}">
        <p14:creationId xmlns:p14="http://schemas.microsoft.com/office/powerpoint/2010/main" val="18605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Ενζυμική</a:t>
            </a:r>
            <a:r>
              <a:rPr lang="el-GR" b="1" dirty="0"/>
              <a:t> οξείδωση της γλυκόζης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Θέση περιεχομένου 6" descr="Εικόνα προβολής της οξείδωσ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34" y="1600200"/>
            <a:ext cx="5843932" cy="4525963"/>
          </a:xfrm>
        </p:spPr>
      </p:pic>
    </p:spTree>
    <p:extLst>
      <p:ext uri="{BB962C8B-B14F-4D97-AF65-F5344CB8AC3E}">
        <p14:creationId xmlns:p14="http://schemas.microsoft.com/office/powerpoint/2010/main" val="10072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Αναγωγή</a:t>
            </a:r>
            <a:endParaRPr lang="el-GR" b="1" dirty="0"/>
          </a:p>
        </p:txBody>
      </p:sp>
      <p:pic>
        <p:nvPicPr>
          <p:cNvPr id="9" name="Θέση περιεχομένου 1" descr="Εικόνα προβολής της φρουκτόζης, γλυκιτόλης και μαννιτόλ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29" y="1600200"/>
            <a:ext cx="6538142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Σχηματισμός αστέρα</a:t>
            </a:r>
            <a:endParaRPr lang="el-GR" b="1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7739460" cy="172819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Σχηματισμός αιθέρα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(</a:t>
            </a:r>
            <a:r>
              <a:rPr lang="el-GR" sz="4000" b="1" dirty="0"/>
              <a:t>Σύνθεση </a:t>
            </a:r>
            <a:r>
              <a:rPr lang="en-US" sz="4000" b="1" dirty="0"/>
              <a:t>Williamson</a:t>
            </a:r>
            <a:r>
              <a:rPr lang="en-US" sz="4000" b="1" dirty="0" smtClean="0"/>
              <a:t>)</a:t>
            </a:r>
            <a:endParaRPr lang="el-GR" sz="4000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7" y="2636912"/>
            <a:ext cx="7711605" cy="197415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err="1"/>
              <a:t>Κυκλοποίηση</a:t>
            </a:r>
            <a:r>
              <a:rPr lang="el-GR" sz="4000" b="1" dirty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(</a:t>
            </a:r>
            <a:r>
              <a:rPr lang="el-GR" sz="4000" b="1" dirty="0"/>
              <a:t>Σχηματισμός </a:t>
            </a:r>
            <a:r>
              <a:rPr lang="el-GR" sz="4000" b="1" dirty="0" err="1"/>
              <a:t>ημιακετάλης</a:t>
            </a:r>
            <a:r>
              <a:rPr lang="el-GR" sz="4000" b="1" dirty="0" smtClean="0"/>
              <a:t>)</a:t>
            </a:r>
            <a:endParaRPr lang="el-GR" sz="4000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4623"/>
            <a:ext cx="7488832" cy="305260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Σχηματισμός </a:t>
            </a:r>
            <a:r>
              <a:rPr lang="el-GR" b="1" dirty="0" smtClean="0"/>
              <a:t>γλυκοζιτών</a:t>
            </a:r>
            <a:endParaRPr lang="el-GR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76864" cy="1793041"/>
          </a:xfrm>
        </p:spPr>
      </p:pic>
      <p:sp>
        <p:nvSpPr>
          <p:cNvPr id="7" name="Θέση περιεχομένου 2"/>
          <p:cNvSpPr/>
          <p:nvPr>
            <p:custDataLst>
              <p:tags r:id="rId2"/>
            </p:custDataLst>
          </p:nvPr>
        </p:nvSpPr>
        <p:spPr>
          <a:xfrm>
            <a:off x="755576" y="422108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7163" indent="-1427163" eaLnBrk="0" hangingPunct="0"/>
            <a:r>
              <a:rPr lang="el-GR" sz="2400" dirty="0" smtClean="0">
                <a:solidFill>
                  <a:srgbClr val="0033CC"/>
                </a:solidFill>
              </a:rPr>
              <a:t>Ο-γλυκοζίτες</a:t>
            </a:r>
            <a:r>
              <a:rPr lang="el-GR" sz="2000" dirty="0" smtClean="0"/>
              <a:t>: φαινόλες, </a:t>
            </a:r>
            <a:r>
              <a:rPr lang="el-GR" sz="2000" dirty="0" err="1" smtClean="0"/>
              <a:t>φλαβόνες</a:t>
            </a:r>
            <a:r>
              <a:rPr lang="el-GR" sz="2000" dirty="0" smtClean="0"/>
              <a:t>, στεροειδή, </a:t>
            </a:r>
            <a:r>
              <a:rPr lang="el-GR" sz="2000" dirty="0" err="1" smtClean="0"/>
              <a:t>τερπενοειδή</a:t>
            </a:r>
            <a:r>
              <a:rPr lang="el-GR" sz="2000" dirty="0" smtClean="0"/>
              <a:t>,</a:t>
            </a:r>
          </a:p>
          <a:p>
            <a:pPr marL="3255963" lvl="4" indent="-1427163" eaLnBrk="0" hangingPunct="0">
              <a:spcAft>
                <a:spcPts val="1200"/>
              </a:spcAft>
            </a:pPr>
            <a:r>
              <a:rPr lang="el-GR" sz="2000" dirty="0" err="1" smtClean="0"/>
              <a:t>ανθοκυανίνες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φλαβονοειδή</a:t>
            </a:r>
            <a:r>
              <a:rPr lang="el-GR" sz="2000" dirty="0" smtClean="0"/>
              <a:t> - φυσικές χρωστικές.</a:t>
            </a:r>
          </a:p>
          <a:p>
            <a:pPr marL="1427163" indent="-1427163" eaLnBrk="0" hangingPunct="0">
              <a:spcAft>
                <a:spcPts val="1200"/>
              </a:spcAft>
            </a:pPr>
            <a:r>
              <a:rPr lang="el-GR" sz="2400" dirty="0" smtClean="0">
                <a:solidFill>
                  <a:srgbClr val="0033CC"/>
                </a:solidFill>
              </a:rPr>
              <a:t>Ν-γλυκοζίτες</a:t>
            </a:r>
            <a:r>
              <a:rPr lang="el-GR" sz="2000" dirty="0" smtClean="0"/>
              <a:t>: </a:t>
            </a:r>
            <a:r>
              <a:rPr lang="el-GR" sz="2000" dirty="0" err="1" smtClean="0"/>
              <a:t>νουκλεοτίδια</a:t>
            </a:r>
            <a:r>
              <a:rPr lang="el-GR" sz="2000" dirty="0" smtClean="0"/>
              <a:t>.</a:t>
            </a:r>
          </a:p>
          <a:p>
            <a:pPr marL="1427163" indent="-1427163" eaLnBrk="0" hangingPunct="0"/>
            <a:r>
              <a:rPr lang="en-US" sz="2400" dirty="0" smtClean="0">
                <a:solidFill>
                  <a:srgbClr val="0033CC"/>
                </a:solidFill>
              </a:rPr>
              <a:t>S</a:t>
            </a:r>
            <a:r>
              <a:rPr lang="el-GR" sz="2400" dirty="0" smtClean="0">
                <a:solidFill>
                  <a:srgbClr val="0033CC"/>
                </a:solidFill>
              </a:rPr>
              <a:t>-γλυκοζίτες</a:t>
            </a:r>
            <a:r>
              <a:rPr lang="el-GR" sz="2000" dirty="0" smtClean="0">
                <a:solidFill>
                  <a:srgbClr val="0033CC"/>
                </a:solidFill>
              </a:rPr>
              <a:t> </a:t>
            </a:r>
            <a:r>
              <a:rPr lang="el-GR" sz="2000" dirty="0" smtClean="0"/>
              <a:t>: σινάπι, λάχανο, κουνουπίδι.</a:t>
            </a:r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8" name="Εικόνα 1" descr="Εικονίδιο μετάβασης στα Περιεχόμενα.">
            <a:hlinkClick r:id="rId6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6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Αντιδράσεις αμαύρωσης (1 από 2)</a:t>
            </a:r>
            <a:endParaRPr lang="el-GR" b="1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-3420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32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Οξειδωτική αμαύρωση.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Μη οξειδωτική αμαύρωση:</a:t>
            </a:r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err="1" smtClean="0"/>
              <a:t>Μελανοϊδίνες</a:t>
            </a:r>
            <a:r>
              <a:rPr lang="el-GR" dirty="0" smtClean="0"/>
              <a:t>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err="1" smtClean="0"/>
              <a:t>Καραμελοποίηση</a:t>
            </a:r>
            <a:r>
              <a:rPr lang="el-GR" sz="2400" dirty="0" smtClean="0"/>
              <a:t>:</a:t>
            </a:r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Σάκχαρα με θέρμανση.</a:t>
            </a:r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παρασκευή σιροπιών.</a:t>
            </a:r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αναψυκτικά τύπου </a:t>
            </a:r>
            <a:r>
              <a:rPr lang="en-US" dirty="0" smtClean="0"/>
              <a:t>cola</a:t>
            </a:r>
            <a:r>
              <a:rPr lang="el-GR" dirty="0" smtClean="0"/>
              <a:t>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Αντιδράσεις </a:t>
            </a:r>
            <a:r>
              <a:rPr lang="en-US" sz="2400" dirty="0" err="1" smtClean="0"/>
              <a:t>Maillard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7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dirty="0" smtClean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err="1" smtClean="0"/>
              <a:t>Ενζυμικές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Μη </a:t>
            </a:r>
            <a:r>
              <a:rPr lang="el-GR" dirty="0" err="1" smtClean="0"/>
              <a:t>ενζυμικές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Σκοποί ενότητας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lvl="0"/>
            <a:r>
              <a:rPr lang="el-GR" dirty="0"/>
              <a:t>Βασικά συστατικά των τροφίμων. Διάκριση, χημικές αντιδράσεις υδατανθράκων κατά την επεξεργασία των τροφίμων, αντιδράσεις αμαύρωσης. Μεταβολές υδατανθράκων των τροφίμων κατά την αποθήκευση.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 smtClean="0"/>
          </a:p>
        </p:txBody>
      </p:sp>
      <p:sp>
        <p:nvSpPr>
          <p:cNvPr id="7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2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AF2AC6-652D-4AD1-A671-8B499591D49C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3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Αντιδράσεις αμαύρωσης </a:t>
            </a: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spcBef>
                <a:spcPts val="0"/>
              </a:spcBef>
              <a:buNone/>
            </a:pPr>
            <a:endParaRPr lang="el-GR" sz="3200" b="1" dirty="0" smtClean="0">
              <a:solidFill>
                <a:srgbClr val="0033CC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Αρχικό </a:t>
            </a:r>
            <a:r>
              <a:rPr lang="el-GR" sz="3200" dirty="0"/>
              <a:t>στάδιο: Σχηματισμός </a:t>
            </a:r>
            <a:r>
              <a:rPr lang="el-GR" sz="3200" dirty="0" smtClean="0"/>
              <a:t>Ν-γλυκοζίτη.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Μετασχηματισμός </a:t>
            </a:r>
            <a:r>
              <a:rPr lang="en-US" sz="3200" dirty="0" err="1" smtClean="0"/>
              <a:t>Amadori</a:t>
            </a:r>
            <a:r>
              <a:rPr lang="el-GR" sz="3200" dirty="0" smtClean="0"/>
              <a:t>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Ενδιάμεσα στάδια.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Τελικά στάδια.</a:t>
            </a:r>
          </a:p>
          <a:p>
            <a:pPr marL="914400" lvl="1" indent="-457200">
              <a:spcBef>
                <a:spcPts val="0"/>
              </a:spcBef>
              <a:buClr>
                <a:srgbClr val="0033CC"/>
              </a:buClr>
              <a:buFont typeface="+mj-lt"/>
              <a:buAutoNum type="arabicPeriod"/>
            </a:pPr>
            <a:r>
              <a:rPr lang="el-GR" sz="3200" dirty="0" smtClean="0"/>
              <a:t>Αντίδραση</a:t>
            </a:r>
            <a:r>
              <a:rPr lang="en-US" sz="3200" dirty="0" smtClean="0"/>
              <a:t> Strecker</a:t>
            </a:r>
            <a:r>
              <a:rPr lang="el-GR" sz="3200" dirty="0" smtClean="0"/>
              <a:t>.</a:t>
            </a:r>
            <a:endParaRPr lang="en-US" sz="3200" dirty="0"/>
          </a:p>
          <a:p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  <a:p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  <a:p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/>
              <a:t>Αρχικό στάδιο: </a:t>
            </a:r>
            <a:br>
              <a:rPr lang="el-GR" sz="4000" b="1" dirty="0" smtClean="0"/>
            </a:br>
            <a:r>
              <a:rPr lang="el-GR" sz="4000" b="1" dirty="0" smtClean="0"/>
              <a:t>Σχηματισμός Ν-γλυκοζίτη</a:t>
            </a:r>
            <a:endParaRPr lang="el-GR" sz="3600" b="1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4091"/>
            <a:ext cx="7632848" cy="180302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Μετασχηματισμός </a:t>
            </a:r>
            <a:r>
              <a:rPr lang="en-US" b="1" dirty="0" err="1" smtClean="0"/>
              <a:t>Amadori</a:t>
            </a:r>
            <a:endParaRPr lang="el-GR" b="1" dirty="0"/>
          </a:p>
        </p:txBody>
      </p:sp>
      <p:pic>
        <p:nvPicPr>
          <p:cNvPr id="6" name="Θέση περιεχομένου 1" descr="Εικόνα προβολής του μετα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19989" cy="393564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Ενδιάμεσα στάδια</a:t>
            </a:r>
            <a:endParaRPr lang="el-GR" b="1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9" y="1556792"/>
            <a:ext cx="7303341" cy="463415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Τελικά στάδια</a:t>
            </a:r>
            <a:endParaRPr lang="el-GR" b="1" dirty="0"/>
          </a:p>
        </p:txBody>
      </p:sp>
      <p:pic>
        <p:nvPicPr>
          <p:cNvPr id="6" name="Θέση περιεχομένου 1" descr="Εικόνα προβολής του σχηματισμού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6676"/>
            <a:ext cx="7787208" cy="290850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400" b="1" dirty="0" smtClean="0">
                <a:solidFill>
                  <a:schemeClr val="tx1"/>
                </a:solidFill>
                <a:latin typeface="+mj-lt"/>
              </a:rPr>
              <a:t>Αντίδραση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Strecker</a:t>
            </a:r>
            <a:endParaRPr lang="el-GR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Θέση περιεχομένου 1" descr="Εικόνα προβολής της αντίδραση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53647"/>
            <a:ext cx="7920880" cy="353559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35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7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/>
              <a:t>Ρόλος υδατανθράκων στα τρόφιμα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Δημιουργία αρώματος (αντίδραση </a:t>
            </a:r>
            <a:r>
              <a:rPr lang="en-US" dirty="0" err="1" smtClean="0"/>
              <a:t>Maillard</a:t>
            </a:r>
            <a:r>
              <a:rPr lang="el-GR" dirty="0" smtClean="0"/>
              <a:t>).</a:t>
            </a:r>
          </a:p>
          <a:p>
            <a:pPr lvl="2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 smtClean="0"/>
              <a:t>Ψημένα τρόφιμα: άρωμα καβουρντισμένου καφέ, ψωμιού, καλαμποκιού, κρέας ψημένο στα κάρβουνα.</a:t>
            </a:r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800" dirty="0" smtClean="0"/>
              <a:t>Ενίσχυση γεύσης: Η δυνατότητα δημιουργίας δεσμών </a:t>
            </a:r>
            <a:r>
              <a:rPr lang="en-US" sz="2800" dirty="0" smtClean="0"/>
              <a:t>H</a:t>
            </a:r>
            <a:r>
              <a:rPr lang="el-GR" sz="2800" dirty="0" smtClean="0"/>
              <a:t>, ενισχύεται η γλυκύτητα.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Γλυκαντικές ύλες.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Σακχαρώδης διαβήτης.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Διαιτητικές ίνες.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Γλυκαιμικός</a:t>
            </a:r>
            <a:r>
              <a:rPr lang="el-GR" b="1" dirty="0"/>
              <a:t> δείκτης (ΓΔ)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Μας δείχνει πόσο πολύ και πόσο γρήγορα αυξάνει το σάκχαρο στο </a:t>
            </a:r>
            <a:r>
              <a:rPr lang="el-GR" sz="2800" dirty="0" smtClean="0"/>
              <a:t>αίμα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μετά τη λήψη της </a:t>
            </a:r>
            <a:r>
              <a:rPr lang="el-GR" sz="2800" dirty="0" smtClean="0"/>
              <a:t>τροφής</a:t>
            </a:r>
            <a:r>
              <a:rPr lang="en-US" sz="2800" dirty="0" smtClean="0"/>
              <a:t>.</a:t>
            </a:r>
            <a:endParaRPr lang="el-GR" sz="28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/>
              <a:t>Ανώτατη τιμή: </a:t>
            </a:r>
            <a:r>
              <a:rPr lang="en-US" dirty="0" smtClean="0"/>
              <a:t>	</a:t>
            </a:r>
            <a:r>
              <a:rPr lang="el-GR" dirty="0" smtClean="0"/>
              <a:t>100 </a:t>
            </a:r>
            <a:r>
              <a:rPr lang="el-GR" dirty="0"/>
              <a:t>(γλυκόζη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/>
              <a:t>Χαμηλός: </a:t>
            </a:r>
            <a:r>
              <a:rPr lang="en-US" dirty="0" smtClean="0"/>
              <a:t>		</a:t>
            </a:r>
            <a:r>
              <a:rPr lang="el-GR" dirty="0" smtClean="0"/>
              <a:t>&lt;</a:t>
            </a:r>
            <a:r>
              <a:rPr lang="en-US" dirty="0" smtClean="0"/>
              <a:t> </a:t>
            </a:r>
            <a:r>
              <a:rPr lang="el-GR" dirty="0" smtClean="0"/>
              <a:t>55</a:t>
            </a:r>
            <a:r>
              <a:rPr lang="en-US" dirty="0" smtClean="0"/>
              <a:t>.</a:t>
            </a:r>
            <a:endParaRPr lang="el-GR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Μέτριος:</a:t>
            </a:r>
            <a:r>
              <a:rPr lang="en-US" dirty="0" smtClean="0"/>
              <a:t>		</a:t>
            </a:r>
            <a:r>
              <a:rPr lang="el-GR" dirty="0" smtClean="0"/>
              <a:t>56-69</a:t>
            </a:r>
            <a:r>
              <a:rPr lang="en-US" dirty="0" smtClean="0"/>
              <a:t>.</a:t>
            </a:r>
            <a:endParaRPr lang="el-GR" dirty="0"/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/>
              <a:t>Υψηλός</a:t>
            </a:r>
            <a:r>
              <a:rPr lang="el-GR" dirty="0" smtClean="0"/>
              <a:t>:</a:t>
            </a:r>
            <a:r>
              <a:rPr lang="en-US" dirty="0" smtClean="0"/>
              <a:t>		</a:t>
            </a:r>
            <a:r>
              <a:rPr lang="el-GR" dirty="0" smtClean="0"/>
              <a:t>&gt;70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Μακροχρόνια λήψη τροφών με υψηλό </a:t>
            </a:r>
            <a:r>
              <a:rPr lang="el-GR" sz="2800" dirty="0" smtClean="0"/>
              <a:t>ΓΔ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αυξάνει τον κίνδυνο για σακχαρώδη διαβήτη τύπου </a:t>
            </a:r>
            <a:r>
              <a:rPr lang="el-GR" sz="2800" dirty="0" smtClean="0"/>
              <a:t>2</a:t>
            </a:r>
            <a:r>
              <a:rPr lang="en-US" sz="2800" dirty="0" smtClean="0"/>
              <a:t>.</a:t>
            </a:r>
            <a:endParaRPr 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Γενικός έλεγχος της διατροφικής αξίας του </a:t>
            </a:r>
            <a:r>
              <a:rPr lang="el-GR" sz="2800" dirty="0" smtClean="0"/>
              <a:t>τροφίμου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37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Παράγοντες που επηρεάζουν το </a:t>
            </a:r>
            <a:r>
              <a:rPr lang="el-GR" sz="4000" b="1" dirty="0" err="1"/>
              <a:t>γλυκαιμικό</a:t>
            </a:r>
            <a:r>
              <a:rPr lang="el-GR" sz="4000" b="1" dirty="0"/>
              <a:t> δείκτη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Ο πρώτος παράγοντας είναι η ποσότητα των φυτικών ινών (ιδιαίτερα των διαλυτών ινών) που περιέχει ο υδατάνθρακας. 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Ο δεύτερος παράγοντας είναι η ποσότητα λίπους που περιέχει η πηγή του υδατάνθρακα (όσο περισσότερο λίπος καταναλώνεται μαζί με τον υδατάνθρακα, τόσο πιο αργή είναι η είσοδος του υδατάνθρακα στο αίμα).  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Ο τρίτος παράγοντας είναι ο τύπος του σύνθετου υδατάνθρακα.  Όσο περισσότερη γλυκόζη περιέχει, τόσο μεγαλύτερος είναι ο </a:t>
            </a:r>
            <a:r>
              <a:rPr lang="el-GR" sz="2000" dirty="0" err="1"/>
              <a:t>γλυκαιμικός</a:t>
            </a:r>
            <a:r>
              <a:rPr lang="el-GR" sz="2000" dirty="0"/>
              <a:t> δείκτης του υδατάνθρακα, ενώ όσο περισσότερη φρουκτόζη περιέχει ο </a:t>
            </a:r>
            <a:r>
              <a:rPr lang="el-GR" sz="2000" dirty="0" smtClean="0"/>
              <a:t>υδατάνθρακας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/>
              <a:t>τόσο χαμηλότερος είναι ο </a:t>
            </a:r>
            <a:r>
              <a:rPr lang="el-GR" sz="2000" dirty="0" err="1"/>
              <a:t>γλυκαιμικός</a:t>
            </a:r>
            <a:r>
              <a:rPr lang="el-GR" sz="2000" dirty="0"/>
              <a:t> δείκτης. Αυτό </a:t>
            </a:r>
            <a:r>
              <a:rPr lang="el-GR" sz="2000" dirty="0" smtClean="0"/>
              <a:t>συμβαίνει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/>
              <a:t>διότι η φρουκτόζη δεν μπορεί να εισέλθει στο αίμα αν δεν μετατραπεί πρώτα από το συκώτι σε γλυκόζη – μία διαδικασία σχετικά αργή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Γλυκαιμικός</a:t>
            </a:r>
            <a:r>
              <a:rPr lang="el-GR" b="1" dirty="0" smtClean="0"/>
              <a:t> δείκτης </a:t>
            </a:r>
            <a:br>
              <a:rPr lang="el-GR" b="1" dirty="0" smtClean="0"/>
            </a:br>
            <a:r>
              <a:rPr lang="el-GR" b="1" dirty="0" smtClean="0"/>
              <a:t>ορισμένων τροφίμων</a:t>
            </a:r>
            <a:endParaRPr lang="el-GR" b="1" dirty="0"/>
          </a:p>
        </p:txBody>
      </p:sp>
      <p:graphicFrame>
        <p:nvGraphicFramePr>
          <p:cNvPr id="7" name="Θέση περιεχομένου 1" descr="Πίνακας με τα ποσοστά γλυκαιμικού δείκτη ορισμένων τροφίμων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0765456"/>
              </p:ext>
            </p:extLst>
          </p:nvPr>
        </p:nvGraphicFramePr>
        <p:xfrm>
          <a:off x="457200" y="1628798"/>
          <a:ext cx="8229600" cy="43204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38736"/>
                <a:gridCol w="1872208"/>
                <a:gridCol w="1440160"/>
                <a:gridCol w="1378496"/>
              </a:tblGrid>
              <a:tr h="392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</a:txBody>
                  <a:tcPr anchor="b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Χαμηλός (&lt;55)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Μέτριος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Υψηλός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Πλήρες γάλα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27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Δημητριακά </a:t>
                      </a:r>
                      <a:r>
                        <a:rPr kumimoji="0" lang="el-GR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all</a:t>
                      </a: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bran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34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Μακαρόνια άσπρα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44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Ψωμί σίκαλης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51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Πίτα για σουβλάκι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57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Κρουασάν σκέτο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67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Σύκα ξερά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61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Πορτοκαλάδα FANTA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68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Άσπρο ψωμί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71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Καρπούζι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76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Πατάτες τηγανητές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75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Ποπ</a:t>
                      </a: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</a:t>
                      </a:r>
                      <a:r>
                        <a:rPr kumimoji="0" lang="el-GR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κορν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72</a:t>
                      </a:r>
                      <a:endParaRPr kumimoji="0" lang="el-GR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39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333333"/>
                </a:solidFill>
              </a:rPr>
              <a:t>Περιεχόμενα ενότητας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827584" y="18288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Βασικά συστατικά τροφίμων: Υδατάνθρακες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4" name="Θέση περιεχομένου 2">
            <a:hlinkClick r:id="rId5" action="ppaction://hlinksldjump" tooltip="Μετάβαση στη Διαφάνεια"/>
          </p:cNvPr>
          <p:cNvSpPr/>
          <p:nvPr>
            <p:custDataLst>
              <p:tags r:id="rId2"/>
            </p:custDataLst>
          </p:nvPr>
        </p:nvSpPr>
        <p:spPr>
          <a:xfrm>
            <a:off x="827584" y="27432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l-GR" sz="2800" i="1" dirty="0">
                <a:solidFill>
                  <a:srgbClr val="0070C0"/>
                </a:solidFill>
              </a:rPr>
              <a:t>Κατάταξη υδατανθράκων 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7" name="Θέση περιεχομένου 3">
            <a:hlinkClick r:id="rId6" action="ppaction://hlinksldjump" tooltip="Μετάβαση στη Διαφάνεια"/>
          </p:cNvPr>
          <p:cNvSpPr/>
          <p:nvPr/>
        </p:nvSpPr>
        <p:spPr>
          <a:xfrm>
            <a:off x="827584" y="36576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el-GR" sz="2800" i="1" dirty="0">
                <a:solidFill>
                  <a:srgbClr val="0070C0"/>
                </a:solidFill>
              </a:rPr>
              <a:t>Αντιδράσεις υδατανθράκων 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9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827584" y="45720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l-GR" sz="2800" i="1" dirty="0">
                <a:solidFill>
                  <a:srgbClr val="0070C0"/>
                </a:solidFill>
              </a:rPr>
              <a:t>Αντιδράσεις αμαύρωσης 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10" name="Θέση περιεχομένου 5">
            <a:hlinkClick r:id="rId8" action="ppaction://hlinksldjump" tooltip="Μετάβαση στη Διαφάνεια"/>
          </p:cNvPr>
          <p:cNvSpPr/>
          <p:nvPr/>
        </p:nvSpPr>
        <p:spPr>
          <a:xfrm>
            <a:off x="827584" y="5486400"/>
            <a:ext cx="750724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5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Ο ρόλος των υδατανθράκων </a:t>
            </a:r>
            <a:r>
              <a:rPr lang="el-GR" sz="2800" i="1" dirty="0">
                <a:solidFill>
                  <a:srgbClr val="0070C0"/>
                </a:solidFill>
              </a:rPr>
              <a:t>στα τρόφιμα</a:t>
            </a:r>
            <a:endParaRPr lang="el-GR" i="1" dirty="0">
              <a:solidFill>
                <a:srgbClr val="0070C0"/>
              </a:solidFill>
            </a:endParaRPr>
          </a:p>
        </p:txBody>
      </p:sp>
      <p:sp>
        <p:nvSpPr>
          <p:cNvPr id="8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E2987-2DF3-4883-B675-0E329C0F7C88}" type="slidenum">
              <a:rPr lang="el-GR" altLang="el-GR" sz="140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 sz="1400" dirty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8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Γ</a:t>
            </a:r>
            <a:r>
              <a:rPr lang="el-GR" b="1" dirty="0" err="1" smtClean="0"/>
              <a:t>λυκαιμικό</a:t>
            </a:r>
            <a:r>
              <a:rPr lang="el-GR" b="1" dirty="0" smtClean="0"/>
              <a:t> φορτίο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Το </a:t>
            </a:r>
            <a:r>
              <a:rPr lang="el-GR" dirty="0" err="1"/>
              <a:t>γλυκαιμικό</a:t>
            </a:r>
            <a:r>
              <a:rPr lang="el-GR" dirty="0"/>
              <a:t> φορτίο προκύπτει αν πολλαπλασιάσουμε το </a:t>
            </a:r>
            <a:r>
              <a:rPr lang="el-GR" dirty="0" err="1"/>
              <a:t>γλυκαιμικό</a:t>
            </a:r>
            <a:r>
              <a:rPr lang="el-GR" dirty="0"/>
              <a:t> δείκτη με την περιεκτικότητα σε </a:t>
            </a:r>
            <a:r>
              <a:rPr lang="el-GR" dirty="0" smtClean="0"/>
              <a:t>υδατάνθρακες, </a:t>
            </a:r>
            <a:r>
              <a:rPr lang="el-GR" dirty="0"/>
              <a:t>και διαιρέσουμε με το 100.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Είναι πολύ πιο σημαντικός από τον </a:t>
            </a:r>
            <a:r>
              <a:rPr lang="el-GR" dirty="0" err="1"/>
              <a:t>γλυκαιμικό</a:t>
            </a:r>
            <a:r>
              <a:rPr lang="el-GR" dirty="0"/>
              <a:t> δείκτη στον προσδιορισμό της διέγερσης της ινσουλίνης μετά από ένα γεύμα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Γλυκαιμικό</a:t>
            </a:r>
            <a:r>
              <a:rPr lang="el-GR" b="1" dirty="0" smtClean="0"/>
              <a:t> φορτίο σε τρόφιμα</a:t>
            </a:r>
            <a:endParaRPr lang="el-GR" dirty="0"/>
          </a:p>
        </p:txBody>
      </p:sp>
      <p:graphicFrame>
        <p:nvGraphicFramePr>
          <p:cNvPr id="6" name="Θέση περιεχομένου 1" descr="Πίνακας με τα ποσοστά γλυκαιμικού φορτίου σε ορισμένα φρούτα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0892199"/>
              </p:ext>
            </p:extLst>
          </p:nvPr>
        </p:nvGraphicFramePr>
        <p:xfrm>
          <a:off x="683568" y="1956792"/>
          <a:ext cx="7848871" cy="3230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62658"/>
                <a:gridCol w="1596061"/>
                <a:gridCol w="2248995"/>
                <a:gridCol w="1741157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Πηγή</a:t>
                      </a:r>
                      <a:endParaRPr kumimoji="0" lang="el-GR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Τυπική ποσότητα</a:t>
                      </a:r>
                      <a:endParaRPr kumimoji="0" lang="el-GR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Γραμμάρια υδατανθράκων</a:t>
                      </a:r>
                      <a:endParaRPr kumimoji="0" lang="el-GR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Γλυκαιμικός</a:t>
                      </a:r>
                      <a:r>
                        <a:rPr kumimoji="0" lang="el-GR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δείκτης</a:t>
                      </a:r>
                      <a:endParaRPr kumimoji="0" lang="el-GR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Φρούτα</a:t>
                      </a:r>
                      <a:endParaRPr kumimoji="0" lang="el-GR" sz="2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Μήλο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8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Χυμός μήλου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230 κ.ε.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Βερίκοκο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81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Μπανάνα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 μέτρια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Πεπόνι (στρογγυλό)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160 γραμμ.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el-GR" sz="5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Τι είναι ο σακχαρώδης διαβήτης;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Ομάδα σοβαρών και χρόνιων ανωμαλιών που επιδρούν στο μεταβολισμό των θρεπτικών συστατικών που δίνουν </a:t>
            </a:r>
            <a:r>
              <a:rPr lang="el-GR" sz="2400" dirty="0" smtClean="0"/>
              <a:t>ενέργεια.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Υπεργλυκαιμία: αφύσικα μεγάλα ποσά σακχάρου στο </a:t>
            </a:r>
            <a:r>
              <a:rPr lang="el-GR" sz="2400" dirty="0" smtClean="0"/>
              <a:t>αίμα.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Προκαλεί: θανάτους, τυφλώσεις, καρδιοπάθειες, ακρωτηριασμούς, </a:t>
            </a:r>
            <a:r>
              <a:rPr lang="el-GR" sz="2400" dirty="0" smtClean="0"/>
              <a:t>μολύνσεις.</a:t>
            </a:r>
            <a:endParaRPr lang="el-GR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 smtClean="0"/>
              <a:t>Αίτια:</a:t>
            </a:r>
            <a:endParaRPr lang="el-GR" sz="24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καθιστική ζωή,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κακή διατροφή,</a:t>
            </a:r>
            <a:endParaRPr lang="el-GR" sz="2200" dirty="0"/>
          </a:p>
          <a:p>
            <a:pPr lvl="2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π</a:t>
            </a:r>
            <a:r>
              <a:rPr lang="el-GR" sz="2200" dirty="0" smtClean="0"/>
              <a:t>αχυσαρκία.</a:t>
            </a:r>
            <a:endParaRPr lang="el-GR" sz="2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Σακχαρώδης </a:t>
            </a:r>
            <a:r>
              <a:rPr lang="el-GR" b="1" dirty="0"/>
              <a:t>διαβήτης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Ενέργεια οργανισμού: κύρια πηγή </a:t>
            </a:r>
            <a:r>
              <a:rPr lang="el-GR" sz="2400" b="1" dirty="0" smtClean="0">
                <a:solidFill>
                  <a:srgbClr val="C00000"/>
                </a:solidFill>
              </a:rPr>
              <a:t>γλυκόζη</a:t>
            </a:r>
            <a:r>
              <a:rPr lang="el-GR" sz="2400" dirty="0" smtClean="0"/>
              <a:t>.</a:t>
            </a:r>
            <a:endParaRPr lang="el-GR" sz="2400" b="1" dirty="0">
              <a:solidFill>
                <a:srgbClr val="C00000"/>
              </a:solidFill>
            </a:endParaRPr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υ</a:t>
            </a:r>
            <a:r>
              <a:rPr lang="el-GR" sz="2200" dirty="0" smtClean="0"/>
              <a:t>δατάνθρακες,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10% λιπαρές </a:t>
            </a:r>
            <a:r>
              <a:rPr lang="el-GR" sz="2200" dirty="0" smtClean="0"/>
              <a:t>ύλες,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60% </a:t>
            </a:r>
            <a:r>
              <a:rPr lang="el-GR" sz="2200" dirty="0" smtClean="0"/>
              <a:t>πρωτεΐνες.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400" dirty="0"/>
              <a:t>Ρύθμιση γλυκόζης στο αίμα και στα κύτταρα από </a:t>
            </a:r>
            <a:r>
              <a:rPr lang="el-GR" sz="2400" dirty="0" smtClean="0"/>
              <a:t>ορμόνες:</a:t>
            </a:r>
            <a:endParaRPr lang="el-GR" sz="24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Ινσουλίνη.</a:t>
            </a:r>
            <a:endParaRPr lang="el-GR" sz="2200" dirty="0"/>
          </a:p>
          <a:p>
            <a:pPr lvl="3" indent="-365760">
              <a:spcBef>
                <a:spcPts val="0"/>
              </a:spcBef>
              <a:spcAft>
                <a:spcPts val="6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/>
              <a:t>Ανεπαρκής ή το σώμα αδυνατεί να την </a:t>
            </a:r>
            <a:r>
              <a:rPr lang="el-GR" dirty="0" smtClean="0"/>
              <a:t>χρησιμοποιήσει.</a:t>
            </a:r>
            <a:endParaRPr lang="el-GR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err="1" smtClean="0"/>
              <a:t>Γλυκαγόνο</a:t>
            </a:r>
            <a:r>
              <a:rPr lang="el-GR" sz="2200" dirty="0" smtClean="0"/>
              <a:t>.</a:t>
            </a:r>
            <a:endParaRPr lang="el-GR" sz="2200" dirty="0"/>
          </a:p>
          <a:p>
            <a:pPr lvl="3" indent="-365760">
              <a:spcBef>
                <a:spcPts val="0"/>
              </a:spcBef>
              <a:spcAft>
                <a:spcPts val="600"/>
              </a:spcAft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dirty="0"/>
              <a:t>Μετατρέπει το γλυκογόνο σε </a:t>
            </a:r>
            <a:r>
              <a:rPr lang="el-GR" dirty="0" smtClean="0"/>
              <a:t>γλυκόζη.</a:t>
            </a:r>
            <a:endParaRPr lang="el-GR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200" dirty="0" err="1" smtClean="0"/>
              <a:t>Σωματοστατίνη</a:t>
            </a:r>
            <a:r>
              <a:rPr lang="el-GR" sz="2200" dirty="0" smtClean="0"/>
              <a:t>.</a:t>
            </a:r>
            <a:endParaRPr lang="el-GR" sz="2200" dirty="0"/>
          </a:p>
          <a:p>
            <a:pPr lvl="3" indent="-365760">
              <a:spcBef>
                <a:spcPts val="0"/>
              </a:spcBef>
              <a:buClr>
                <a:srgbClr val="5F5F5F"/>
              </a:buClr>
              <a:buFont typeface="Calibri" panose="020F0502020204030204" pitchFamily="34" charset="0"/>
              <a:buChar char="●"/>
            </a:pPr>
            <a:r>
              <a:rPr lang="el-GR" sz="1900" dirty="0"/>
              <a:t>Ρύθμιση της έκκρισης </a:t>
            </a:r>
            <a:r>
              <a:rPr lang="el-GR" sz="1900" dirty="0" smtClean="0"/>
              <a:t>ινσουλίνης.</a:t>
            </a:r>
            <a:endParaRPr lang="el-GR" sz="19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Τύποι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Σακχαρώδης διαβήτης εξαρτώμενος από την ινσουλίνη (</a:t>
            </a:r>
            <a:r>
              <a:rPr lang="en-US" sz="2200" dirty="0"/>
              <a:t>IDDM</a:t>
            </a:r>
            <a:r>
              <a:rPr lang="en-US" sz="2200" dirty="0" smtClean="0"/>
              <a:t>)</a:t>
            </a:r>
            <a:r>
              <a:rPr lang="el-GR" sz="2200" dirty="0"/>
              <a:t>:</a:t>
            </a:r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νεανικός: 1-40 ετών,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10-20</a:t>
            </a:r>
            <a:r>
              <a:rPr lang="el-GR" sz="2000" dirty="0" smtClean="0"/>
              <a:t>%.</a:t>
            </a:r>
            <a:endParaRPr lang="en-US" sz="2000" dirty="0"/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Σακχαρώδης διαβήτης μη εξαρτώμενος από την ινσουλίνη (Ν</a:t>
            </a:r>
            <a:r>
              <a:rPr lang="en-US" sz="2200" dirty="0"/>
              <a:t>IDDM</a:t>
            </a:r>
            <a:r>
              <a:rPr lang="en-US" sz="2200" dirty="0" smtClean="0"/>
              <a:t>)</a:t>
            </a:r>
            <a:r>
              <a:rPr lang="el-GR" sz="2200" dirty="0"/>
              <a:t>:</a:t>
            </a:r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ε</a:t>
            </a:r>
            <a:r>
              <a:rPr lang="el-GR" sz="2000" dirty="0" smtClean="0"/>
              <a:t>νηλίκων,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&gt;40 </a:t>
            </a:r>
            <a:r>
              <a:rPr lang="el-GR" sz="2000" dirty="0" smtClean="0"/>
              <a:t>ετών,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80% </a:t>
            </a:r>
            <a:r>
              <a:rPr lang="el-GR" sz="2000" dirty="0" smtClean="0"/>
              <a:t>παχύσαρκοι.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Διαβήτης </a:t>
            </a:r>
            <a:r>
              <a:rPr lang="el-GR" sz="2200" dirty="0" smtClean="0"/>
              <a:t>κυοφορίας.</a:t>
            </a:r>
            <a:endParaRPr lang="el-GR" sz="2200" dirty="0"/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Δευτερεύων σακχαρώδης </a:t>
            </a:r>
            <a:r>
              <a:rPr lang="el-GR" sz="2200" dirty="0" smtClean="0"/>
              <a:t>διαβήτης: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φ</a:t>
            </a:r>
            <a:r>
              <a:rPr lang="el-GR" sz="2000" dirty="0" smtClean="0"/>
              <a:t>άρμακα,</a:t>
            </a:r>
            <a:endParaRPr lang="el-GR" sz="2000" dirty="0"/>
          </a:p>
          <a:p>
            <a:pPr lvl="2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ασθένεια </a:t>
            </a:r>
            <a:r>
              <a:rPr lang="el-GR" sz="2000" dirty="0"/>
              <a:t>του </a:t>
            </a:r>
            <a:r>
              <a:rPr lang="el-GR" sz="2000" dirty="0" smtClean="0"/>
              <a:t>παγκρέατος.</a:t>
            </a:r>
            <a:endParaRPr lang="en-US" sz="20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Αντιμετώπιση</a:t>
            </a:r>
            <a:endParaRPr lang="el-GR" b="1" dirty="0"/>
          </a:p>
        </p:txBody>
      </p:sp>
      <p:sp>
        <p:nvSpPr>
          <p:cNvPr id="7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Έλεγχος του επιπέδου σακχάρου στο </a:t>
            </a:r>
            <a:r>
              <a:rPr lang="el-GR" dirty="0" smtClean="0"/>
              <a:t>αίμα.</a:t>
            </a:r>
            <a:endParaRPr lang="el-GR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Τροφοδοσία του ασθενούς με τις κατάλληλες θρεπτικές </a:t>
            </a:r>
            <a:r>
              <a:rPr lang="el-GR" dirty="0" smtClean="0"/>
              <a:t>ουσίες.</a:t>
            </a:r>
            <a:endParaRPr lang="el-GR" dirty="0"/>
          </a:p>
          <a:p>
            <a:pPr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Πρόληψη </a:t>
            </a:r>
            <a:r>
              <a:rPr lang="el-GR" dirty="0" smtClean="0"/>
              <a:t>συμπτωμάτων. </a:t>
            </a:r>
            <a:endParaRPr lang="el-GR" dirty="0"/>
          </a:p>
          <a:p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Επίπεδα γλυκόζης στο αίμα: 0,7-1,2 </a:t>
            </a:r>
            <a:r>
              <a:rPr lang="en-US" dirty="0" smtClean="0"/>
              <a:t>mg/ml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Δίαιτα:</a:t>
            </a:r>
          </a:p>
          <a:p>
            <a:pPr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κανονική δίαιτα,</a:t>
            </a:r>
            <a:endParaRPr lang="el-GR" dirty="0"/>
          </a:p>
          <a:p>
            <a:pPr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με ινσουλίνη,</a:t>
            </a:r>
            <a:endParaRPr lang="el-GR" dirty="0"/>
          </a:p>
          <a:p>
            <a:pPr lvl="1" indent="-365760">
              <a:spcBef>
                <a:spcPts val="0"/>
              </a:spcBef>
              <a:spcAft>
                <a:spcPts val="24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υπογλυκαιμικό μέσο.</a:t>
            </a:r>
            <a:endParaRPr 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/>
              <a:t>Σωματική </a:t>
            </a:r>
            <a:r>
              <a:rPr lang="el-GR" dirty="0" smtClean="0"/>
              <a:t>άσκηση.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Σακχαρώδης διαβήτης και </a:t>
            </a:r>
            <a:r>
              <a:rPr lang="el-GR" b="1" dirty="0" smtClean="0"/>
              <a:t>πρόληψη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Εξατομικευμένη ιατρική διατροφική </a:t>
            </a:r>
            <a:r>
              <a:rPr lang="el-GR" sz="2200" dirty="0" smtClean="0"/>
              <a:t>θεραπεία: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ατομικές </a:t>
            </a:r>
            <a:r>
              <a:rPr lang="el-GR" sz="2000" dirty="0"/>
              <a:t>διατροφικές </a:t>
            </a:r>
            <a:r>
              <a:rPr lang="el-GR" sz="2000" dirty="0" smtClean="0"/>
              <a:t>συνήθειες,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μεταβολικό προφίλ,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στόχους θεραπείας,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επιθυμητά αποτελέσματα.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Στενή παρακολούθηση μεταβολικών </a:t>
            </a:r>
            <a:r>
              <a:rPr lang="el-GR" sz="2200" dirty="0" smtClean="0"/>
              <a:t>παραμέτρων: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γ</a:t>
            </a:r>
            <a:r>
              <a:rPr lang="el-GR" sz="2000" dirty="0" smtClean="0"/>
              <a:t>λυκόζης,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 smtClean="0"/>
              <a:t>γλυκοζυλιωμένη</a:t>
            </a:r>
            <a:r>
              <a:rPr lang="el-GR" sz="2000" dirty="0" smtClean="0"/>
              <a:t> αιμοσφαιρίνη,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λ</a:t>
            </a:r>
            <a:r>
              <a:rPr lang="el-GR" sz="2000" dirty="0" smtClean="0"/>
              <a:t>ιπίδια,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αρτηριακή πίεση,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σωματικό βάρος,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νεφρική λειτουργία,</a:t>
            </a:r>
            <a:endParaRPr lang="el-GR" sz="2000" dirty="0"/>
          </a:p>
          <a:p>
            <a:pPr lvl="2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γενικότερη </a:t>
            </a:r>
            <a:r>
              <a:rPr lang="el-GR" sz="2000" dirty="0"/>
              <a:t>ποιότητα </a:t>
            </a:r>
            <a:r>
              <a:rPr lang="el-GR" sz="2000" dirty="0" smtClean="0"/>
              <a:t>ζωής.</a:t>
            </a:r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Σακχαρώδης διαβήτης και διατροφή</a:t>
            </a:r>
            <a:br>
              <a:rPr lang="el-GR" b="1" dirty="0" smtClean="0"/>
            </a:br>
            <a:r>
              <a:rPr 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Υδατάνθρακες</a:t>
            </a:r>
            <a:r>
              <a:rPr lang="el-GR" sz="2400" dirty="0" smtClean="0"/>
              <a:t>: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lvl="2" indent="-457200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Τροφές που περιέχουν υδατάνθρακες από καρπούς, δημητριακά, φρούτα και λαχανικά, </a:t>
            </a:r>
            <a:r>
              <a:rPr lang="el-GR" sz="2200" dirty="0" err="1" smtClean="0"/>
              <a:t>ημιαποβουτυρωμένο</a:t>
            </a:r>
            <a:r>
              <a:rPr lang="el-GR" sz="2200" dirty="0" smtClean="0"/>
              <a:t> γάλα πρέπει να συμπεριλαμβάνονται.</a:t>
            </a:r>
          </a:p>
          <a:p>
            <a:pPr lvl="2" indent="-457200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Οι μη θρεπτικές γλυκαντικές ουσίες είναι ασφαλείς σε καθορισμένα όρια.</a:t>
            </a:r>
          </a:p>
          <a:p>
            <a:pPr lvl="2" indent="-457200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Κατανάλωση φυτικών ινών.</a:t>
            </a:r>
          </a:p>
          <a:p>
            <a:pPr lvl="2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Οι υδατάνθρακες και τα </a:t>
            </a:r>
            <a:r>
              <a:rPr lang="el-GR" sz="2200" dirty="0" err="1" smtClean="0"/>
              <a:t>μονοακόρεστα</a:t>
            </a:r>
            <a:r>
              <a:rPr lang="el-GR" sz="2200" dirty="0" smtClean="0"/>
              <a:t> λίπη θα πρέπει να παρέχουν το 60-70% της ενεργειακής πρόληψης.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Πρωτεΐνες</a:t>
            </a:r>
            <a:r>
              <a:rPr lang="el-GR" sz="2400" dirty="0" smtClean="0"/>
              <a:t>: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lvl="2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Συνήθης (10-20%) ενεργειακής πρόσληψης.</a:t>
            </a:r>
          </a:p>
          <a:p>
            <a:pPr>
              <a:spcBef>
                <a:spcPts val="0"/>
              </a:spcBef>
            </a:pPr>
            <a:endParaRPr lang="el-GR" sz="1400" dirty="0" smtClean="0"/>
          </a:p>
          <a:p>
            <a:endParaRPr lang="el-GR" dirty="0"/>
          </a:p>
        </p:txBody>
      </p:sp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Σακχαρώδης διαβήτης και διατροφή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Λίπη</a:t>
            </a:r>
            <a:r>
              <a:rPr lang="el-GR" sz="2400" dirty="0" smtClean="0"/>
              <a:t>:</a:t>
            </a:r>
            <a:endParaRPr lang="el-GR" sz="2400" b="1" dirty="0"/>
          </a:p>
          <a:p>
            <a:pPr lvl="2" indent="-457200"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Κορεσμένα λίπη &lt;10% ενεργειακής πρόσληψης.</a:t>
            </a:r>
          </a:p>
          <a:p>
            <a:pPr lvl="2" indent="-457200"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Χοληστερόλη &lt;300</a:t>
            </a:r>
            <a:r>
              <a:rPr lang="en-US" sz="2200" dirty="0" smtClean="0"/>
              <a:t>mg</a:t>
            </a:r>
            <a:r>
              <a:rPr lang="el-GR" sz="2200" dirty="0" smtClean="0"/>
              <a:t>/μέρα.</a:t>
            </a:r>
          </a:p>
          <a:p>
            <a:pPr lvl="2" indent="-457200"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Περιορισμός </a:t>
            </a:r>
            <a:r>
              <a:rPr lang="en-US" sz="2200" dirty="0" smtClean="0"/>
              <a:t>LDL</a:t>
            </a:r>
            <a:r>
              <a:rPr lang="el-GR" sz="2200" dirty="0" smtClean="0"/>
              <a:t> με μείωση κορεσμένων λιπαρών.</a:t>
            </a:r>
          </a:p>
          <a:p>
            <a:pPr lvl="2" indent="-457200"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Να ελαχιστοποιηθεί η πρόσληψη </a:t>
            </a:r>
            <a:r>
              <a:rPr lang="en-US" sz="2200" dirty="0" smtClean="0"/>
              <a:t>trans </a:t>
            </a:r>
            <a:r>
              <a:rPr lang="el-GR" sz="2200" dirty="0" smtClean="0"/>
              <a:t>λιπαρών οξέων.</a:t>
            </a:r>
          </a:p>
          <a:p>
            <a:pPr lvl="2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&lt;30% ενεργειακής πρόσληψης.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Αλκοόλ</a:t>
            </a:r>
            <a:r>
              <a:rPr lang="el-GR" sz="2400" dirty="0"/>
              <a:t>:</a:t>
            </a:r>
            <a:endParaRPr lang="el-GR" sz="2400" b="1" dirty="0"/>
          </a:p>
          <a:p>
            <a:pPr lvl="2" indent="-457200">
              <a:spcBef>
                <a:spcPts val="0"/>
              </a:spcBef>
              <a:spcAft>
                <a:spcPts val="1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1 ποτό για ενήλικες γυναίκες, 2 ποτά για ενήλικες </a:t>
            </a:r>
            <a:r>
              <a:rPr lang="el-GR" sz="2200" dirty="0" smtClean="0"/>
              <a:t>άνδρες.</a:t>
            </a:r>
            <a:endParaRPr lang="el-GR" sz="2200" dirty="0"/>
          </a:p>
          <a:p>
            <a:pPr lvl="4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dirty="0"/>
              <a:t>1 ποτό: 1 μπύρα 240</a:t>
            </a:r>
            <a:r>
              <a:rPr lang="en-US" dirty="0"/>
              <a:t>ml</a:t>
            </a:r>
            <a:r>
              <a:rPr lang="el-GR" dirty="0"/>
              <a:t>, 1 ποτήρι κρασί 120</a:t>
            </a:r>
            <a:r>
              <a:rPr lang="en-US" dirty="0"/>
              <a:t>ml</a:t>
            </a:r>
            <a:r>
              <a:rPr lang="el-GR" dirty="0"/>
              <a:t>, 1 ποτήρι </a:t>
            </a:r>
            <a:r>
              <a:rPr lang="el-GR" dirty="0" smtClean="0"/>
              <a:t>αποσταγμένου </a:t>
            </a:r>
            <a:r>
              <a:rPr lang="el-GR" dirty="0"/>
              <a:t>ποτού 50 </a:t>
            </a:r>
            <a:r>
              <a:rPr lang="en-US" dirty="0" smtClean="0"/>
              <a:t>ml</a:t>
            </a:r>
            <a:r>
              <a:rPr lang="el-GR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sz="2400" b="1" dirty="0">
                <a:solidFill>
                  <a:srgbClr val="C00000"/>
                </a:solidFill>
              </a:rPr>
              <a:t>Σωματική</a:t>
            </a:r>
            <a:r>
              <a:rPr lang="el-GR" sz="2400" b="1" dirty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άσκηση</a:t>
            </a:r>
            <a:r>
              <a:rPr lang="el-GR" sz="2400" dirty="0" smtClean="0"/>
              <a:t>.</a:t>
            </a:r>
            <a:endParaRPr lang="el-GR" sz="2400" b="1" dirty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l-GR" sz="2400" b="1" dirty="0">
                <a:solidFill>
                  <a:srgbClr val="C00000"/>
                </a:solidFill>
              </a:rPr>
              <a:t>Αλλαγές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C00000"/>
                </a:solidFill>
              </a:rPr>
              <a:t>τρόπου</a:t>
            </a:r>
            <a:r>
              <a:rPr lang="el-GR" sz="2400" b="1" dirty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ζωής</a:t>
            </a:r>
            <a:r>
              <a:rPr lang="el-GR" sz="2400" dirty="0" smtClean="0"/>
              <a:t>.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48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Γλυκαντικές ύλες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28900" lvl="5" indent="-457200">
              <a:spcBef>
                <a:spcPts val="0"/>
              </a:spcBef>
            </a:pPr>
            <a:endParaRPr lang="el-GR" sz="3200" dirty="0" smtClean="0"/>
          </a:p>
          <a:p>
            <a:pPr marL="2628900" lvl="5" indent="-457200">
              <a:spcBef>
                <a:spcPts val="0"/>
              </a:spcBef>
            </a:pPr>
            <a:endParaRPr lang="el-GR" sz="3200" dirty="0"/>
          </a:p>
          <a:p>
            <a:pPr marL="3086100" lvl="6" indent="-457200">
              <a:spcBef>
                <a:spcPts val="0"/>
              </a:spcBef>
              <a:spcAft>
                <a:spcPts val="30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Φυσικές</a:t>
            </a:r>
            <a:endParaRPr lang="el-GR" sz="3200" dirty="0"/>
          </a:p>
          <a:p>
            <a:pPr marL="3086100" lvl="6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Τεχνητές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49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Βασικά συστατικά </a:t>
            </a:r>
            <a:r>
              <a:rPr lang="el-GR" b="1" dirty="0"/>
              <a:t>τ</a:t>
            </a:r>
            <a:r>
              <a:rPr lang="el-GR" b="1" dirty="0" smtClean="0"/>
              <a:t>ροφίμων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5400" lvl="4" indent="0">
              <a:spcBef>
                <a:spcPts val="0"/>
              </a:spcBef>
              <a:buClr>
                <a:srgbClr val="0033CC"/>
              </a:buClr>
              <a:buNone/>
            </a:pPr>
            <a:endParaRPr lang="el-GR" sz="3200" dirty="0"/>
          </a:p>
          <a:p>
            <a:pPr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Υδατάνθρακες.</a:t>
            </a:r>
          </a:p>
          <a:p>
            <a:pPr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Λιποειδή (Λίπη και Έλαια).</a:t>
            </a:r>
          </a:p>
          <a:p>
            <a:pPr lvl="4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Πρωτεΐνες.</a:t>
            </a:r>
          </a:p>
          <a:p>
            <a:pPr lvl="4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err="1" smtClean="0"/>
              <a:t>Νουκλεϊνικά</a:t>
            </a:r>
            <a:r>
              <a:rPr lang="el-GR" sz="3200" dirty="0" smtClean="0"/>
              <a:t> Οξέα.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Φυσικές γλυκαντικές ύλες</a:t>
            </a:r>
          </a:p>
        </p:txBody>
      </p:sp>
      <p:sp>
        <p:nvSpPr>
          <p:cNvPr id="7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err="1" smtClean="0"/>
              <a:t>Σουκρόζη</a:t>
            </a:r>
            <a:r>
              <a:rPr lang="el-GR" sz="2200" dirty="0" smtClean="0"/>
              <a:t>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Δεν αυξάνει τη γλυκαιμία από ότι το </a:t>
            </a:r>
            <a:r>
              <a:rPr lang="el-GR" sz="2000" dirty="0" smtClean="0"/>
              <a:t>άμυλο.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Αυξάνει την </a:t>
            </a:r>
            <a:r>
              <a:rPr lang="el-GR" sz="2000" dirty="0" smtClean="0"/>
              <a:t>τερηδόνα.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Φρουκτόζη: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9% ενεργειακής </a:t>
            </a:r>
            <a:r>
              <a:rPr lang="el-GR" sz="2000" dirty="0" smtClean="0"/>
              <a:t>πρόσληψης.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Πιο γλυκιά από τη </a:t>
            </a:r>
            <a:r>
              <a:rPr lang="el-GR" sz="2000" dirty="0" smtClean="0"/>
              <a:t>ζάχαρη.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Καλός γλυκαντικός </a:t>
            </a:r>
            <a:r>
              <a:rPr lang="el-GR" sz="2000" dirty="0" smtClean="0"/>
              <a:t>παράγοντας αλλά με </a:t>
            </a:r>
            <a:r>
              <a:rPr lang="el-GR" sz="2000" dirty="0"/>
              <a:t>επιπτώσεις στα </a:t>
            </a:r>
            <a:r>
              <a:rPr lang="el-GR" sz="2000" dirty="0" smtClean="0"/>
              <a:t>λιπίδια.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/>
              <a:t>Γλυκαντικές </a:t>
            </a:r>
            <a:r>
              <a:rPr lang="el-GR" sz="2200" dirty="0" smtClean="0"/>
              <a:t>αλκοόλες: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Υδρογονομένοι</a:t>
            </a:r>
            <a:r>
              <a:rPr lang="el-GR" sz="2000" dirty="0"/>
              <a:t> </a:t>
            </a:r>
            <a:r>
              <a:rPr lang="el-GR" sz="2000" dirty="0" smtClean="0"/>
              <a:t>μονοσακχαρίτες: </a:t>
            </a:r>
            <a:r>
              <a:rPr lang="el-GR" sz="2000" dirty="0" err="1" smtClean="0"/>
              <a:t>Σορβιτόλη</a:t>
            </a:r>
            <a:r>
              <a:rPr lang="el-GR" sz="2000" dirty="0"/>
              <a:t>, </a:t>
            </a:r>
            <a:r>
              <a:rPr lang="el-GR" sz="2000" dirty="0" err="1"/>
              <a:t>μαννιτόλη</a:t>
            </a:r>
            <a:r>
              <a:rPr lang="el-GR" sz="2000" dirty="0"/>
              <a:t>, </a:t>
            </a:r>
            <a:r>
              <a:rPr lang="el-GR" sz="2000" dirty="0" err="1" smtClean="0"/>
              <a:t>ξυλιτόλη</a:t>
            </a:r>
            <a:r>
              <a:rPr lang="el-GR" sz="2000" dirty="0" smtClean="0"/>
              <a:t>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err="1" smtClean="0"/>
              <a:t>Υδρογονομένοι</a:t>
            </a:r>
            <a:r>
              <a:rPr lang="el-GR" sz="2000" dirty="0" smtClean="0"/>
              <a:t> </a:t>
            </a:r>
            <a:r>
              <a:rPr lang="el-GR" sz="2000" dirty="0" err="1" smtClean="0"/>
              <a:t>δισακχαρίτες</a:t>
            </a:r>
            <a:r>
              <a:rPr lang="el-GR" sz="2000" dirty="0" smtClean="0"/>
              <a:t>: </a:t>
            </a:r>
            <a:r>
              <a:rPr lang="el-GR" sz="2000" dirty="0" err="1" smtClean="0"/>
              <a:t>Ισομαλτολη</a:t>
            </a:r>
            <a:r>
              <a:rPr lang="el-GR" sz="2000" dirty="0"/>
              <a:t>, </a:t>
            </a:r>
            <a:r>
              <a:rPr lang="el-GR" sz="2000" dirty="0" err="1"/>
              <a:t>μαλτιτόλη</a:t>
            </a:r>
            <a:r>
              <a:rPr lang="el-GR" sz="2000" dirty="0"/>
              <a:t>, </a:t>
            </a:r>
            <a:r>
              <a:rPr lang="el-GR" sz="2000" dirty="0" err="1" smtClean="0"/>
              <a:t>λακτιτόλη</a:t>
            </a:r>
            <a:r>
              <a:rPr lang="el-GR" sz="2000" dirty="0" smtClean="0"/>
              <a:t>.</a:t>
            </a:r>
            <a:endParaRPr lang="el-GR" sz="2000" dirty="0"/>
          </a:p>
          <a:p>
            <a:pPr lvl="2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Μίγματα </a:t>
            </a:r>
            <a:r>
              <a:rPr lang="el-GR" sz="2000" dirty="0" smtClean="0"/>
              <a:t>αυτών.</a:t>
            </a:r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Τεχνητές γλυκαντικές ύλες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smtClean="0"/>
              <a:t>Ζαχαρίνη: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Πιθανότητα καρκίνου ουροδόχου κύστης σε πειραματόζωα όχι σε </a:t>
            </a:r>
            <a:r>
              <a:rPr lang="el-GR" sz="2000" dirty="0" smtClean="0"/>
              <a:t>ανθρώπους.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Προειδοποίηση στην ετικέτα ότι μπορεί να είναι </a:t>
            </a:r>
            <a:r>
              <a:rPr lang="el-GR" sz="2000" dirty="0" smtClean="0"/>
              <a:t>επικίνδυνη.</a:t>
            </a:r>
            <a:endParaRPr lang="el-GR" sz="2000" dirty="0"/>
          </a:p>
          <a:p>
            <a:pPr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err="1" smtClean="0"/>
              <a:t>Ασπαρτάμη</a:t>
            </a:r>
            <a:r>
              <a:rPr lang="el-GR" sz="2200" dirty="0" smtClean="0"/>
              <a:t>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Ασφαλής.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Προειδοποίηση στην ετικέτα για τα άτομα που πάσχουν από </a:t>
            </a:r>
            <a:r>
              <a:rPr lang="el-GR" sz="2000" dirty="0" err="1" smtClean="0"/>
              <a:t>φαινυλοκετονουρία</a:t>
            </a:r>
            <a:r>
              <a:rPr lang="el-GR" sz="2000" dirty="0" smtClean="0"/>
              <a:t>.</a:t>
            </a:r>
            <a:endParaRPr lang="el-GR" sz="2000" dirty="0"/>
          </a:p>
          <a:p>
            <a:pPr lvl="2" indent="-36576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40 </a:t>
            </a:r>
            <a:r>
              <a:rPr lang="en-US" sz="2000" dirty="0"/>
              <a:t>mg</a:t>
            </a:r>
            <a:r>
              <a:rPr lang="el-GR" sz="2000" dirty="0"/>
              <a:t> / κιλό σωματικού βάρους (15 κουτάκια αναψυκτικού</a:t>
            </a:r>
            <a:r>
              <a:rPr lang="el-GR" sz="2000" dirty="0" smtClean="0"/>
              <a:t>).</a:t>
            </a:r>
            <a:endParaRPr lang="el-GR" sz="2000" dirty="0"/>
          </a:p>
          <a:p>
            <a:pPr indent="-457200">
              <a:spcBef>
                <a:spcPts val="0"/>
              </a:spcBef>
              <a:spcAft>
                <a:spcPts val="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200" dirty="0" err="1" smtClean="0"/>
              <a:t>Σουκραλόζη</a:t>
            </a:r>
            <a:r>
              <a:rPr lang="el-GR" sz="2200" dirty="0" smtClean="0"/>
              <a:t>:</a:t>
            </a:r>
            <a:endParaRPr lang="el-GR" sz="2200" dirty="0"/>
          </a:p>
          <a:p>
            <a:pPr lvl="2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Καλιούχος </a:t>
            </a:r>
            <a:r>
              <a:rPr lang="el-GR" sz="2000" dirty="0" err="1" smtClean="0"/>
              <a:t>ακετοσουλφάμη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l-GR" sz="2000" i="1" dirty="0"/>
              <a:t>Τα τελευταία 20 χρόνια </a:t>
            </a:r>
            <a:r>
              <a:rPr lang="el-GR" sz="2000" i="1" dirty="0" smtClean="0"/>
              <a:t>αύξηση </a:t>
            </a:r>
            <a:r>
              <a:rPr lang="el-GR" sz="2000" i="1" dirty="0"/>
              <a:t>των υπέρβαρων </a:t>
            </a:r>
            <a:r>
              <a:rPr lang="el-GR" sz="2000" i="1" dirty="0" smtClean="0"/>
              <a:t>ανθρώπων.</a:t>
            </a:r>
            <a:endParaRPr lang="el-GR" sz="2000" i="1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</a:t>
            </a:r>
            <a:r>
              <a:rPr lang="el-GR" b="1" dirty="0" smtClean="0"/>
              <a:t>λυκαντική ικανότητα των </a:t>
            </a:r>
            <a:r>
              <a:rPr lang="el-GR" b="1" dirty="0"/>
              <a:t>υ</a:t>
            </a:r>
            <a:r>
              <a:rPr lang="el-GR" b="1" dirty="0" smtClean="0"/>
              <a:t>λών</a:t>
            </a:r>
            <a:endParaRPr lang="el-GR" b="1" dirty="0"/>
          </a:p>
        </p:txBody>
      </p:sp>
      <p:graphicFrame>
        <p:nvGraphicFramePr>
          <p:cNvPr id="6" name="Θέση περιεχομένου 1" descr="Πίνακας με τις γλυκαντικές ικανότητες των τεχνητών γλυκαντικών υλών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781001"/>
              </p:ext>
            </p:extLst>
          </p:nvPr>
        </p:nvGraphicFramePr>
        <p:xfrm>
          <a:off x="827584" y="2132856"/>
          <a:ext cx="7632848" cy="2520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49997"/>
                <a:gridCol w="3682851"/>
              </a:tblGrid>
              <a:tr h="69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Γλυκαντική ύλη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Γλυκαντική ικανότητα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Ζαχαρίνη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Ασπαρτάμη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Ακετοσουλφάμη</a:t>
                      </a: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Κ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Σουκραλόζη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500-600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Διαιτητικές ή φυτικές ίνες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Είναι δομικά στοιχεία των φυτικών κυττάρων που δεν </a:t>
            </a:r>
            <a:r>
              <a:rPr lang="el-GR" sz="2800" dirty="0" err="1"/>
              <a:t>πέπτονται</a:t>
            </a:r>
            <a:r>
              <a:rPr lang="el-GR" sz="2800" dirty="0"/>
              <a:t> από τα πεπτικά ένζυμα του </a:t>
            </a:r>
            <a:r>
              <a:rPr lang="el-GR" sz="2800" dirty="0" smtClean="0"/>
              <a:t>ανθρώπου.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Είναι αποκλειστικά φυτικής </a:t>
            </a:r>
            <a:r>
              <a:rPr lang="el-GR" sz="2800" dirty="0" smtClean="0"/>
              <a:t>προέλευσης.</a:t>
            </a:r>
            <a:endParaRPr 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Δεν αποδίδουν ενέργεια στον </a:t>
            </a:r>
            <a:r>
              <a:rPr lang="el-GR" sz="2800" dirty="0" smtClean="0"/>
              <a:t>οργανισμό.</a:t>
            </a:r>
            <a:endParaRPr 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800" dirty="0"/>
              <a:t>Δεν είναι δυνατή η πέψη και η απορρόφησή τους στο λεπτό έντερο και αποβάλλονται από το παχύ </a:t>
            </a:r>
            <a:r>
              <a:rPr lang="el-GR" sz="2800" dirty="0" smtClean="0"/>
              <a:t>έντερο.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53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Κατηγορίες διαιτητικών ινών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sz="2200" b="1" dirty="0">
                <a:solidFill>
                  <a:srgbClr val="C00000"/>
                </a:solidFill>
              </a:rPr>
              <a:t>Αδιάλυτες στο </a:t>
            </a:r>
            <a:r>
              <a:rPr lang="el-GR" sz="2200" b="1" dirty="0" smtClean="0">
                <a:solidFill>
                  <a:srgbClr val="C00000"/>
                </a:solidFill>
              </a:rPr>
              <a:t>νερό</a:t>
            </a:r>
            <a:r>
              <a:rPr lang="el-GR" sz="2200" dirty="0" smtClean="0"/>
              <a:t>:</a:t>
            </a:r>
            <a:endParaRPr lang="el-GR" sz="2200" dirty="0"/>
          </a:p>
          <a:p>
            <a:pPr marL="1261872" lvl="2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κ</a:t>
            </a:r>
            <a:r>
              <a:rPr lang="el-GR" sz="2000" dirty="0" smtClean="0"/>
              <a:t>υτταρίνη,</a:t>
            </a:r>
            <a:endParaRPr lang="el-GR" sz="2000" dirty="0"/>
          </a:p>
          <a:p>
            <a:pPr marL="1261872" lvl="2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err="1" smtClean="0"/>
              <a:t>ημικυτταρίνες</a:t>
            </a:r>
            <a:r>
              <a:rPr lang="el-GR" sz="2000" dirty="0" smtClean="0"/>
              <a:t> </a:t>
            </a:r>
            <a:r>
              <a:rPr lang="el-GR" sz="2000" dirty="0"/>
              <a:t>(πολυμερή </a:t>
            </a:r>
            <a:r>
              <a:rPr lang="el-GR" sz="2000" dirty="0" err="1"/>
              <a:t>πεντοζών</a:t>
            </a:r>
            <a:r>
              <a:rPr lang="el-GR" sz="2000" dirty="0" smtClean="0"/>
              <a:t>),</a:t>
            </a:r>
            <a:endParaRPr lang="el-GR" sz="2000" dirty="0"/>
          </a:p>
          <a:p>
            <a:pPr marL="1261872" lvl="2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err="1" smtClean="0"/>
              <a:t>ινουλίνη</a:t>
            </a:r>
            <a:r>
              <a:rPr lang="el-GR" sz="2000" dirty="0" smtClean="0"/>
              <a:t> </a:t>
            </a:r>
            <a:r>
              <a:rPr lang="el-GR" sz="2000" dirty="0"/>
              <a:t>(πολυμερές της φρουκτόζης</a:t>
            </a:r>
            <a:r>
              <a:rPr lang="el-GR" sz="2000" dirty="0" smtClean="0"/>
              <a:t>).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sz="2200" b="1" dirty="0">
                <a:solidFill>
                  <a:srgbClr val="C00000"/>
                </a:solidFill>
              </a:rPr>
              <a:t>Διαλυτές στο </a:t>
            </a:r>
            <a:r>
              <a:rPr lang="el-GR" sz="2200" b="1" dirty="0" smtClean="0">
                <a:solidFill>
                  <a:srgbClr val="C00000"/>
                </a:solidFill>
              </a:rPr>
              <a:t>νερό</a:t>
            </a:r>
            <a:r>
              <a:rPr lang="el-GR" sz="2200" dirty="0" smtClean="0"/>
              <a:t>:</a:t>
            </a:r>
            <a:endParaRPr lang="el-GR" sz="2200" b="1" dirty="0"/>
          </a:p>
          <a:p>
            <a:pPr marL="1261872" lvl="2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</a:t>
            </a:r>
            <a:r>
              <a:rPr lang="el-GR" sz="2000" dirty="0" smtClean="0"/>
              <a:t>ηκτίνες,</a:t>
            </a:r>
            <a:endParaRPr lang="el-GR" sz="2000" dirty="0"/>
          </a:p>
          <a:p>
            <a:pPr marL="1261872" lvl="2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πολυμερή </a:t>
            </a:r>
            <a:r>
              <a:rPr lang="el-GR" sz="2000" dirty="0"/>
              <a:t>του </a:t>
            </a:r>
            <a:r>
              <a:rPr lang="el-GR" sz="2000" dirty="0" err="1"/>
              <a:t>γαλακτουρονικού</a:t>
            </a:r>
            <a:r>
              <a:rPr lang="el-GR" sz="2000" dirty="0"/>
              <a:t> </a:t>
            </a:r>
            <a:r>
              <a:rPr lang="el-GR" sz="2000" dirty="0" smtClean="0"/>
              <a:t>οξέος,</a:t>
            </a:r>
            <a:endParaRPr lang="el-GR" sz="2000" dirty="0"/>
          </a:p>
          <a:p>
            <a:pPr marL="1261872" lvl="2" indent="-457200">
              <a:spcBef>
                <a:spcPts val="0"/>
              </a:spcBef>
              <a:spcAft>
                <a:spcPts val="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smtClean="0"/>
              <a:t>πολυμερή </a:t>
            </a:r>
            <a:r>
              <a:rPr lang="el-GR" sz="2000" dirty="0"/>
              <a:t>μονοσακχαριτών που σχηματίζουν πηκτές στο </a:t>
            </a:r>
            <a:r>
              <a:rPr lang="el-GR" sz="2000" dirty="0" smtClean="0"/>
              <a:t>νερό,</a:t>
            </a:r>
            <a:endParaRPr lang="el-GR" sz="2000" dirty="0"/>
          </a:p>
          <a:p>
            <a:pPr marL="1261872" lvl="2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 err="1"/>
              <a:t>κ</a:t>
            </a:r>
            <a:r>
              <a:rPr lang="el-GR" sz="2000" dirty="0" err="1" smtClean="0"/>
              <a:t>όμμεα</a:t>
            </a:r>
            <a:r>
              <a:rPr lang="el-GR" sz="2000" dirty="0" smtClean="0"/>
              <a:t>.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None/>
            </a:pPr>
            <a:r>
              <a:rPr lang="el-GR" sz="2200" b="1" dirty="0" err="1">
                <a:solidFill>
                  <a:srgbClr val="C00000"/>
                </a:solidFill>
              </a:rPr>
              <a:t>Λιγνίνες</a:t>
            </a:r>
            <a:r>
              <a:rPr lang="el-GR" sz="2200" dirty="0" smtClean="0"/>
              <a:t>:</a:t>
            </a:r>
          </a:p>
          <a:p>
            <a:pPr marL="1371600" lvl="4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dirty="0" smtClean="0"/>
              <a:t>μη </a:t>
            </a:r>
            <a:r>
              <a:rPr lang="el-GR" dirty="0" err="1"/>
              <a:t>υδατανθρακικά</a:t>
            </a:r>
            <a:r>
              <a:rPr lang="el-GR" dirty="0"/>
              <a:t> </a:t>
            </a:r>
            <a:r>
              <a:rPr lang="el-GR" dirty="0" smtClean="0"/>
              <a:t>παράγωγα.</a:t>
            </a:r>
            <a:endParaRPr lang="el-GR" dirty="0"/>
          </a:p>
          <a:p>
            <a:pPr marL="804672" lvl="2" indent="0">
              <a:spcBef>
                <a:spcPts val="0"/>
              </a:spcBef>
              <a:buClr>
                <a:srgbClr val="0033CC"/>
              </a:buClr>
              <a:buNone/>
            </a:pPr>
            <a:endParaRPr lang="el-GR" sz="22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Βασικές λειτουργίες διαιτητικών ινών</a:t>
            </a:r>
          </a:p>
        </p:txBody>
      </p:sp>
      <p:sp>
        <p:nvSpPr>
          <p:cNvPr id="7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Αδιάλυτες στο νερό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Συγκρατούν νερό στο έντερο και αυξάνουν σε όγκο και διατηρούν την υγεία του πεπτικού συστήματος.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Αποφυγή δυσκοιλιότητας, </a:t>
            </a:r>
            <a:r>
              <a:rPr lang="el-GR" sz="2000" dirty="0" err="1"/>
              <a:t>αιμοροΐδων</a:t>
            </a:r>
            <a:r>
              <a:rPr lang="el-GR" sz="2000" dirty="0"/>
              <a:t>, προβλημάτων του εντέρου.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Μειώνουν τον κίνδυνο για εμφάνιση καρκίνου του </a:t>
            </a:r>
            <a:r>
              <a:rPr lang="el-GR" sz="2000" dirty="0" err="1"/>
              <a:t>παχέος</a:t>
            </a:r>
            <a:r>
              <a:rPr lang="el-GR" sz="2000" dirty="0"/>
              <a:t> εντέρου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9" name="Θέση περιεχομένου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C00000"/>
                </a:solidFill>
              </a:rPr>
              <a:t>Διαλυτές στο νερό</a:t>
            </a:r>
            <a:endParaRPr lang="el-GR" dirty="0"/>
          </a:p>
        </p:txBody>
      </p:sp>
      <p:sp>
        <p:nvSpPr>
          <p:cNvPr id="10" name="Θέση περιεχομένου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Επιμηκύνουν χρονικά το αίσθημα του </a:t>
            </a:r>
            <a:r>
              <a:rPr lang="el-GR" sz="2000" dirty="0" smtClean="0"/>
              <a:t>κορεσμού.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Μειώνουν τη λήψη ενέργειας και συντελούν στον έλεγχο του σωματικού </a:t>
            </a:r>
            <a:r>
              <a:rPr lang="el-GR" sz="2000" dirty="0" smtClean="0"/>
              <a:t>βάρους.</a:t>
            </a:r>
            <a:endParaRPr lang="el-GR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Πιθανόν μειώνουν την εμφάνιση καρδιαγγειακών παθήσεων μειώνοντας τα επίπεδα της χοληστερόλης στο </a:t>
            </a:r>
            <a:r>
              <a:rPr lang="el-GR" sz="2000" dirty="0" smtClean="0"/>
              <a:t>αίμα.</a:t>
            </a:r>
            <a:endParaRPr lang="el-GR" sz="20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2000" dirty="0"/>
              <a:t>Ρυθμίζουν τα επίπεδα γλυκόζης στο </a:t>
            </a:r>
            <a:r>
              <a:rPr lang="el-GR" sz="2000" dirty="0" smtClean="0"/>
              <a:t>αίμα.</a:t>
            </a:r>
            <a:endParaRPr lang="el-GR" sz="2000" dirty="0"/>
          </a:p>
        </p:txBody>
      </p:sp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Δίαιτα υψηλής περιεκτικότητας σε διαιτητικές ίνες</a:t>
            </a:r>
          </a:p>
        </p:txBody>
      </p:sp>
      <p:pic>
        <p:nvPicPr>
          <p:cNvPr id="2051" name="Εικόνα 1" descr="Εικόνα της επίδρασης της δίαιτας στον οργανισμ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554480"/>
            <a:ext cx="71755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6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Δίαιτα </a:t>
            </a:r>
            <a:r>
              <a:rPr lang="el-GR" b="1" dirty="0" smtClean="0"/>
              <a:t>χαμηλής </a:t>
            </a:r>
            <a:r>
              <a:rPr lang="el-GR" b="1" dirty="0"/>
              <a:t>περιεκτικότητας σε διαιτητικές </a:t>
            </a:r>
            <a:r>
              <a:rPr lang="el-GR" b="1" dirty="0" smtClean="0"/>
              <a:t>ίνες</a:t>
            </a:r>
            <a:endParaRPr lang="el-GR" dirty="0"/>
          </a:p>
        </p:txBody>
      </p:sp>
      <p:pic>
        <p:nvPicPr>
          <p:cNvPr id="3074" name="Εικόνα 1" descr="Εικόνα της επίδρασης της δίαιτας στον οργανισμ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1554480"/>
            <a:ext cx="7181088" cy="47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Διαιτητικές ίνες και τρόφιμα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Φρούτα.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Λαχανικά.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Όσπρια.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Ξηροί </a:t>
            </a:r>
            <a:r>
              <a:rPr lang="el-GR" sz="3200" dirty="0" smtClean="0"/>
              <a:t>καρποί.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Δημητριακά ολικής άλεσης και </a:t>
            </a:r>
            <a:r>
              <a:rPr lang="el-GR" sz="3200" dirty="0" smtClean="0"/>
              <a:t>προϊόντα.</a:t>
            </a:r>
            <a:endParaRPr lang="el-GR" sz="3200" dirty="0"/>
          </a:p>
          <a:p>
            <a:pPr marL="857250" lvl="1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/>
              <a:t>Συνιστώμενη ημερήσια δόση: </a:t>
            </a:r>
            <a:r>
              <a:rPr lang="el-GR" sz="3200" b="1" dirty="0" smtClean="0"/>
              <a:t>25-35 </a:t>
            </a:r>
            <a:r>
              <a:rPr lang="en-US" sz="3200" b="1" dirty="0" smtClean="0"/>
              <a:t>g</a:t>
            </a:r>
            <a:r>
              <a:rPr lang="el-GR" sz="3200" dirty="0" smtClean="0"/>
              <a:t>.</a:t>
            </a:r>
            <a:endParaRPr lang="el-GR" sz="32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58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2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4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5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Υδατάνθρακες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800" dirty="0" smtClean="0"/>
              <a:t>Ορισμός:</a:t>
            </a:r>
          </a:p>
          <a:p>
            <a:pPr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400" dirty="0" smtClean="0"/>
              <a:t>Περιέχουν C, H, O.</a:t>
            </a:r>
          </a:p>
          <a:p>
            <a:pPr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400" dirty="0" smtClean="0"/>
              <a:t>Γενικός Τύπος: C</a:t>
            </a:r>
            <a:r>
              <a:rPr lang="el-GR" sz="2400" baseline="-25000" dirty="0" smtClean="0"/>
              <a:t>x</a:t>
            </a:r>
            <a:r>
              <a:rPr lang="el-GR" sz="2400" dirty="0" smtClean="0"/>
              <a:t>(H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O)</a:t>
            </a:r>
            <a:r>
              <a:rPr lang="el-GR" sz="2400" baseline="-25000" dirty="0" smtClean="0"/>
              <a:t>y</a:t>
            </a:r>
            <a:r>
              <a:rPr lang="el-GR" sz="2400" dirty="0" smtClean="0"/>
              <a:t>.</a:t>
            </a:r>
          </a:p>
          <a:p>
            <a:pPr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400" dirty="0" smtClean="0"/>
              <a:t>Έχουν C=O και -ΟΗ.</a:t>
            </a:r>
          </a:p>
          <a:p>
            <a:pPr lvl="3" indent="-365760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400" dirty="0" smtClean="0"/>
              <a:t>Ονομάζονται και σάκχαρα.</a:t>
            </a:r>
          </a:p>
          <a:p>
            <a:pPr lvl="3" indent="-365760">
              <a:spcBef>
                <a:spcPts val="0"/>
              </a:spcBef>
              <a:spcAft>
                <a:spcPts val="18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400" dirty="0" smtClean="0"/>
              <a:t>Ο ακριβής ορισμός δίνεται από τη </a:t>
            </a:r>
            <a:r>
              <a:rPr lang="el-GR" sz="2400" dirty="0" smtClean="0">
                <a:hlinkClick r:id="rId2"/>
              </a:rPr>
              <a:t>IUPAC</a:t>
            </a:r>
            <a:r>
              <a:rPr lang="el-GR" sz="2400" dirty="0" smtClean="0"/>
              <a:t>.</a:t>
            </a:r>
          </a:p>
          <a:p>
            <a:pPr lvl="2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800" dirty="0" smtClean="0"/>
              <a:t>Προϊόν φωτοσύνθεσης:</a:t>
            </a:r>
          </a:p>
          <a:p>
            <a:pPr marL="800100" lvl="2" indent="3420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None/>
              <a:tabLst>
                <a:tab pos="3144838" algn="l"/>
              </a:tabLst>
            </a:pPr>
            <a:r>
              <a:rPr lang="el-GR" sz="2800" dirty="0" smtClean="0"/>
              <a:t>CO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+ H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O → σάκχαρα + 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.</a:t>
            </a:r>
          </a:p>
          <a:p>
            <a:pPr lvl="2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  <a:tabLst>
                <a:tab pos="3144838" algn="l"/>
              </a:tabLst>
            </a:pPr>
            <a:r>
              <a:rPr lang="el-GR" sz="2800" dirty="0" smtClean="0"/>
              <a:t>Διατροφή.</a:t>
            </a:r>
          </a:p>
        </p:txBody>
      </p:sp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93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800" dirty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l-GR" sz="2800" b="1" dirty="0" smtClean="0"/>
              <a:t>1.01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485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Copyright</a:t>
            </a:r>
            <a:r>
              <a:rPr lang="el-GR" sz="2400" dirty="0"/>
              <a:t> Τεχνολογικό Εκπαιδευτικό Ίδρυμα Θεσσαλίας</a:t>
            </a:r>
            <a:r>
              <a:rPr lang="en-US" sz="2400" dirty="0"/>
              <a:t>, </a:t>
            </a:r>
            <a:r>
              <a:rPr lang="el-GR" sz="2400" dirty="0"/>
              <a:t>Αθανάσιος </a:t>
            </a:r>
            <a:r>
              <a:rPr lang="el-GR" sz="2400" dirty="0" err="1"/>
              <a:t>Μανούρας</a:t>
            </a:r>
            <a:r>
              <a:rPr lang="el-GR" sz="2400" dirty="0"/>
              <a:t>, 201</a:t>
            </a:r>
            <a:r>
              <a:rPr lang="en-US" sz="2400" dirty="0"/>
              <a:t>5</a:t>
            </a:r>
            <a:r>
              <a:rPr lang="el-GR" sz="2400" dirty="0"/>
              <a:t>. Αθανάσιος </a:t>
            </a:r>
            <a:r>
              <a:rPr lang="el-GR" sz="2400" dirty="0" err="1"/>
              <a:t>Μανούρας</a:t>
            </a:r>
            <a:r>
              <a:rPr lang="el-GR" sz="2400" dirty="0"/>
              <a:t>. «Χημεία Τροφίμων». Έκδοση: 1.0. Λάρισα 201</a:t>
            </a:r>
            <a:r>
              <a:rPr lang="en-US" sz="2400" dirty="0"/>
              <a:t>5</a:t>
            </a:r>
            <a:r>
              <a:rPr lang="el-GR" sz="2400" dirty="0"/>
              <a:t> . Διαθέσιμο από τη δικτυακή διεύθυνση: </a:t>
            </a:r>
            <a:r>
              <a:rPr lang="en-US" sz="2400" dirty="0">
                <a:hlinkClick r:id="rId3"/>
              </a:rPr>
              <a:t>http://cdev.teilar.gr/courses/FDT102/</a:t>
            </a:r>
            <a:r>
              <a:rPr lang="el-GR" sz="2400" dirty="0"/>
              <a:t>, 20/1</a:t>
            </a:r>
            <a:r>
              <a:rPr lang="en-US" sz="2400" dirty="0"/>
              <a:t>1</a:t>
            </a:r>
            <a:r>
              <a:rPr lang="el-GR" sz="2400" dirty="0"/>
              <a:t>/2015.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177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l-GR" sz="1400" dirty="0">
                <a:hlinkClick r:id="rId6" tooltip="Μετάβαση στην Άδεια Χρήσης"/>
              </a:rPr>
              <a:t>http://creativecommons.org/licenses/by-nc-sa/4.0/ 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969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Χρήσης </a:t>
            </a:r>
            <a:r>
              <a:rPr lang="el-GR" sz="4000" b="1" dirty="0" smtClean="0"/>
              <a:t>Έργων 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n-US" sz="4000" b="1" dirty="0" smtClean="0"/>
              <a:t>(1/</a:t>
            </a:r>
            <a:r>
              <a:rPr lang="el-GR" sz="4000" b="1" dirty="0" smtClean="0"/>
              <a:t>3</a:t>
            </a:r>
            <a:r>
              <a:rPr lang="en-US" sz="4000" b="1" dirty="0" smtClean="0"/>
              <a:t>)</a:t>
            </a:r>
            <a:endParaRPr lang="el-GR" sz="4000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l-GR" sz="2000" dirty="0">
                <a:solidFill>
                  <a:srgbClr val="FF0000"/>
                </a:solidFill>
              </a:rPr>
              <a:t>9</a:t>
            </a:r>
            <a:r>
              <a:rPr lang="el-GR" sz="2000" dirty="0" smtClean="0"/>
              <a:t>: </a:t>
            </a:r>
            <a:r>
              <a:rPr lang="en-US" sz="2000" dirty="0" err="1"/>
              <a:t>Muhrbeck</a:t>
            </a:r>
            <a:r>
              <a:rPr lang="en-US" sz="2000" dirty="0"/>
              <a:t>, P. and A.-C. </a:t>
            </a:r>
            <a:r>
              <a:rPr lang="en-US" sz="2000" dirty="0" err="1"/>
              <a:t>Eliasson</a:t>
            </a:r>
            <a:r>
              <a:rPr lang="en-US" sz="2000" dirty="0"/>
              <a:t>. 1987. Influence of pH and ionic strength on the viscoelastic properties of starch gels- a comparison of potato and cassava starches. Carbohydrate Polymers 7: </a:t>
            </a:r>
            <a:r>
              <a:rPr lang="en-US" sz="2000" dirty="0" smtClean="0"/>
              <a:t>291-300</a:t>
            </a:r>
            <a:r>
              <a:rPr lang="el-GR" sz="2000" dirty="0" smtClean="0"/>
              <a:t>. </a:t>
            </a:r>
            <a:r>
              <a:rPr lang="en-US" sz="2000" dirty="0" smtClean="0"/>
              <a:t> </a:t>
            </a:r>
            <a:r>
              <a:rPr lang="el-GR" sz="2000" dirty="0" smtClean="0"/>
              <a:t>Δεν υπόκειται σε άδεια χρήσης. </a:t>
            </a:r>
          </a:p>
          <a:p>
            <a:pPr marL="747522" lvl="2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000" dirty="0" smtClean="0"/>
              <a:t>Πηγή: </a:t>
            </a:r>
            <a:r>
              <a:rPr lang="en-US" sz="2000" dirty="0">
                <a:hlinkClick r:id="rId3" tooltip="Μετάβαση στην ιστοσελίδα"/>
              </a:rPr>
              <a:t>http://food.oregonstate.edu/learn/starch.html </a:t>
            </a:r>
            <a:endParaRPr lang="el-GR" sz="2000" dirty="0" smtClean="0"/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Εικόνα 12</a:t>
            </a:r>
            <a:r>
              <a:rPr lang="el-GR" sz="2000" dirty="0" smtClean="0"/>
              <a:t>: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Michigan </a:t>
            </a:r>
            <a:r>
              <a:rPr lang="en-US" sz="2000" dirty="0"/>
              <a:t>State </a:t>
            </a:r>
            <a:r>
              <a:rPr lang="en-US" sz="2000" dirty="0" smtClean="0"/>
              <a:t>University</a:t>
            </a:r>
            <a:r>
              <a:rPr lang="el-GR" sz="2000" dirty="0" smtClean="0"/>
              <a:t>. </a:t>
            </a:r>
            <a:r>
              <a:rPr lang="en-US" sz="2000" dirty="0" smtClean="0"/>
              <a:t>Department of Chemistry. William </a:t>
            </a:r>
            <a:r>
              <a:rPr lang="en-US" sz="2000" dirty="0" err="1" smtClean="0"/>
              <a:t>Reusch</a:t>
            </a:r>
            <a:r>
              <a:rPr lang="en-US" sz="2000" dirty="0" smtClean="0"/>
              <a:t>.</a:t>
            </a:r>
            <a:r>
              <a:rPr lang="el-GR" sz="2000" dirty="0" smtClean="0"/>
              <a:t> Δεν υπόκειται σε άδεια χρήσης. </a:t>
            </a:r>
          </a:p>
          <a:p>
            <a:pPr marL="747522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000" dirty="0" smtClean="0"/>
              <a:t>Πηγή: </a:t>
            </a:r>
            <a:r>
              <a:rPr lang="en-US" sz="2000" dirty="0" smtClean="0">
                <a:hlinkClick r:id="rId4" tooltip="Μετάβαση στην ιστοσελίδα"/>
              </a:rPr>
              <a:t>http</a:t>
            </a:r>
            <a:r>
              <a:rPr lang="en-US" sz="2000" dirty="0">
                <a:hlinkClick r:id="rId4" tooltip="Μετάβαση στην ιστοσελίδα"/>
              </a:rPr>
              <a:t>://</a:t>
            </a:r>
            <a:r>
              <a:rPr lang="en-US" sz="2000" dirty="0" smtClean="0">
                <a:hlinkClick r:id="rId4" tooltip="Μετάβαση στην ιστοσελίδα"/>
              </a:rPr>
              <a:t>www2.chemistry.msu.edu/faculty/reusch/VirtTxtJml/aldket1.htm</a:t>
            </a:r>
            <a:r>
              <a:rPr lang="el-G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5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Σημείωμα Χρήσης Έργων Τρίτων</a:t>
            </a:r>
            <a:r>
              <a:rPr lang="en-US" b="1" dirty="0"/>
              <a:t> 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/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0000"/>
                </a:solidFill>
              </a:rPr>
              <a:t>Εικόνα 13: </a:t>
            </a:r>
            <a:r>
              <a:rPr lang="en-US" sz="2000" dirty="0"/>
              <a:t>Wikipedia. </a:t>
            </a:r>
            <a:endParaRPr lang="el-GR" sz="2000" dirty="0"/>
          </a:p>
          <a:p>
            <a:pPr marL="747522" lvl="1" indent="0">
              <a:spcBef>
                <a:spcPts val="0"/>
              </a:spcBef>
              <a:buNone/>
            </a:pPr>
            <a:r>
              <a:rPr lang="el-GR" sz="2000" dirty="0"/>
              <a:t>Πηγή: </a:t>
            </a:r>
            <a:r>
              <a:rPr lang="el-GR" sz="2000" dirty="0">
                <a:hlinkClick r:id="rId2" tooltip="Μετάβαση στην ιστοσελίδα"/>
              </a:rPr>
              <a:t>http://en.wikipedia.org/wiki/Image:Glucuronic.png</a:t>
            </a:r>
            <a:r>
              <a:rPr lang="el-GR" sz="2000" dirty="0"/>
              <a:t> </a:t>
            </a:r>
          </a:p>
          <a:p>
            <a:pPr marL="747522" lvl="1" indent="0">
              <a:spcBef>
                <a:spcPts val="0"/>
              </a:spcBef>
              <a:buNone/>
            </a:pPr>
            <a:r>
              <a:rPr lang="en-US" sz="2000" dirty="0"/>
              <a:t>William </a:t>
            </a:r>
            <a:r>
              <a:rPr lang="en-US" sz="2000" dirty="0" err="1"/>
              <a:t>Reusch</a:t>
            </a:r>
            <a:r>
              <a:rPr lang="el-GR" sz="2000" dirty="0"/>
              <a:t>. Δεν υπόκειται σε άδεια χρήσης. </a:t>
            </a:r>
          </a:p>
          <a:p>
            <a:pPr marL="747522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000" dirty="0"/>
              <a:t>Πηγή: </a:t>
            </a:r>
            <a:r>
              <a:rPr lang="el-GR" sz="2000" dirty="0">
                <a:hlinkClick r:id="rId3" tooltip="Μετάβαση στην ιστοσελίδα"/>
              </a:rPr>
              <a:t>http://www.cem.msu.edu/~reusch/VirtualText/carbhyd.htm#carb1</a:t>
            </a:r>
            <a:r>
              <a:rPr lang="en-US" sz="2000" dirty="0"/>
              <a:t>.</a:t>
            </a:r>
            <a:r>
              <a:rPr lang="el-GR" sz="2000" dirty="0"/>
              <a:t> </a:t>
            </a:r>
            <a:endParaRPr lang="el-GR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Εικόνα 14: </a:t>
            </a:r>
            <a:r>
              <a:rPr lang="pt-BR" sz="2000" dirty="0"/>
              <a:t>James R. </a:t>
            </a:r>
            <a:r>
              <a:rPr lang="pt-BR" sz="2000" dirty="0" smtClean="0"/>
              <a:t>Daniel, Yuan Yao.</a:t>
            </a:r>
            <a:r>
              <a:rPr lang="el-GR" sz="2000" dirty="0" smtClean="0"/>
              <a:t> </a:t>
            </a:r>
            <a:r>
              <a:rPr lang="en-US" sz="2000" dirty="0" smtClean="0"/>
              <a:t>Purdue University</a:t>
            </a:r>
            <a:r>
              <a:rPr lang="en-US" sz="2000" dirty="0"/>
              <a:t>,</a:t>
            </a:r>
            <a:r>
              <a:rPr lang="el-GR" sz="2000" dirty="0" smtClean="0"/>
              <a:t> </a:t>
            </a:r>
            <a:r>
              <a:rPr lang="en-US" sz="2000" dirty="0"/>
              <a:t>West </a:t>
            </a:r>
            <a:r>
              <a:rPr lang="en-US" sz="2000" dirty="0" smtClean="0"/>
              <a:t>Lafayette</a:t>
            </a:r>
            <a:r>
              <a:rPr lang="en-US" sz="2000" dirty="0"/>
              <a:t>,</a:t>
            </a:r>
            <a:r>
              <a:rPr lang="el-GR" sz="2000" dirty="0" smtClean="0"/>
              <a:t> </a:t>
            </a:r>
            <a:r>
              <a:rPr lang="en-US" sz="2000" dirty="0" smtClean="0"/>
              <a:t>USA.</a:t>
            </a:r>
            <a:r>
              <a:rPr lang="el-GR" sz="2000" dirty="0" smtClean="0"/>
              <a:t> Δεν υπόκειται σε άδεια χρήσης. </a:t>
            </a:r>
          </a:p>
          <a:p>
            <a:pPr marL="747522" lvl="1" indent="0">
              <a:spcBef>
                <a:spcPts val="0"/>
              </a:spcBef>
              <a:buNone/>
            </a:pPr>
            <a:r>
              <a:rPr lang="el-GR" sz="2000" dirty="0" smtClean="0"/>
              <a:t>Πηγή: </a:t>
            </a:r>
            <a:r>
              <a:rPr lang="en-US" sz="2000" dirty="0" smtClean="0">
                <a:solidFill>
                  <a:prstClr val="black"/>
                </a:solidFill>
                <a:hlinkClick r:id="rId4" tooltip="Μετάβαση στην ιστοσελίδα"/>
              </a:rPr>
              <a:t>http</a:t>
            </a:r>
            <a:r>
              <a:rPr lang="en-US" sz="2000" dirty="0">
                <a:solidFill>
                  <a:prstClr val="black"/>
                </a:solidFill>
                <a:hlinkClick r:id="rId4" tooltip="Μετάβαση στην ιστοσελίδα"/>
              </a:rPr>
              <a:t>://www.cfs.purdue.edu/Class/F&amp;n630/Virt_Class_2/CHOreactions.htm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1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Σημείωμα Χρήσης Έργων Τρίτων</a:t>
            </a:r>
            <a:r>
              <a:rPr lang="en-US" b="1" dirty="0"/>
              <a:t> 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 smtClean="0"/>
              <a:t>(</a:t>
            </a:r>
            <a:r>
              <a:rPr lang="el-GR" b="1" dirty="0"/>
              <a:t>3</a:t>
            </a:r>
            <a:r>
              <a:rPr lang="en-US" b="1" dirty="0" smtClean="0"/>
              <a:t>/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Πίνακας 1, διαφάνεια 39: </a:t>
            </a:r>
            <a:r>
              <a:rPr lang="el-GR" sz="2000" dirty="0" err="1" smtClean="0"/>
              <a:t>Καφάτος</a:t>
            </a:r>
            <a:r>
              <a:rPr lang="el-GR" sz="2000" dirty="0" smtClean="0"/>
              <a:t> </a:t>
            </a:r>
            <a:r>
              <a:rPr lang="el-GR" sz="2000" dirty="0"/>
              <a:t>Α., Τζίμης Λ. «Ο ρόλος της διατροφής στην προαγωγή της υγείας και στην πρόληψη των ασθενειών», Παν/</a:t>
            </a:r>
            <a:r>
              <a:rPr lang="el-GR" sz="2000" dirty="0" err="1"/>
              <a:t>μιο</a:t>
            </a:r>
            <a:r>
              <a:rPr lang="el-GR" sz="2000" dirty="0"/>
              <a:t> Κρήτης, Τομέας Κοινωνικής Ιατρικής και Διατροφής,  Άρθρο από την Εφημερίδα ΑΛΛΑΓΗ, Ηρακλείου Κρήτης 4-3-1998</a:t>
            </a:r>
            <a:r>
              <a:rPr lang="el-GR" sz="2000" dirty="0" smtClean="0"/>
              <a:t>. Δεν απαιτείται άδεια χρήσης.</a:t>
            </a:r>
            <a:endParaRPr lang="el-GR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Πίνακας 2, διαφάνεια 41</a:t>
            </a:r>
            <a:r>
              <a:rPr lang="el-GR" sz="2000" dirty="0">
                <a:solidFill>
                  <a:srgbClr val="FF0000"/>
                </a:solidFill>
              </a:rPr>
              <a:t>: </a:t>
            </a:r>
            <a:r>
              <a:rPr lang="el-GR" sz="2000" dirty="0"/>
              <a:t>Κατερίνα </a:t>
            </a:r>
            <a:r>
              <a:rPr lang="el-GR" sz="2000" dirty="0" smtClean="0"/>
              <a:t>Βεντούρη. Δεν υπόκειται σε άδεια χρήσης. </a:t>
            </a:r>
          </a:p>
          <a:p>
            <a:pPr marL="747522" lvl="1" indent="0">
              <a:spcBef>
                <a:spcPts val="0"/>
              </a:spcBef>
              <a:buNone/>
            </a:pPr>
            <a:r>
              <a:rPr lang="el-GR" sz="2000" dirty="0" smtClean="0"/>
              <a:t>Πηγή: </a:t>
            </a:r>
            <a:r>
              <a:rPr lang="en-US" sz="2000" dirty="0">
                <a:solidFill>
                  <a:prstClr val="black"/>
                </a:solidFill>
                <a:hlinkClick r:id="rId2" tooltip="Μετάβαση στην ιστοσελίδα"/>
              </a:rPr>
              <a:t>www.kventouris.com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Carbohydrates</a:t>
            </a:r>
            <a:endParaRPr lang="en-US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400" b="1" dirty="0" smtClean="0">
                <a:effectLst/>
              </a:rPr>
              <a:t>2 </a:t>
            </a:r>
            <a:r>
              <a:rPr lang="en-US" sz="2400" b="1" dirty="0" smtClean="0"/>
              <a:t>-</a:t>
            </a:r>
            <a:r>
              <a:rPr lang="en-US" sz="2400" b="1" dirty="0" smtClean="0">
                <a:effectLst/>
              </a:rPr>
              <a:t> Carb - 1.1. Carbohydrates</a:t>
            </a:r>
            <a:r>
              <a:rPr lang="en-US" sz="2400" dirty="0" smtClean="0">
                <a:effectLst/>
              </a:rPr>
              <a:t>.</a:t>
            </a:r>
          </a:p>
          <a:p>
            <a:pPr marL="0" lvl="1" indent="0">
              <a:spcBef>
                <a:spcPts val="0"/>
              </a:spcBef>
              <a:buFontTx/>
              <a:buNone/>
            </a:pPr>
            <a:r>
              <a:rPr lang="en-US" sz="2200" dirty="0" smtClean="0">
                <a:effectLst/>
              </a:rPr>
              <a:t>The generic term 'carbohydrate' includes monosaccharides, oligosaccharides and polysaccharides as well as substances derived from monosaccharides by reduction of the carbonyl group (</a:t>
            </a:r>
            <a:r>
              <a:rPr lang="en-US" sz="2200" dirty="0" err="1" smtClean="0">
                <a:effectLst/>
              </a:rPr>
              <a:t>alditols</a:t>
            </a:r>
            <a:r>
              <a:rPr lang="en-US" sz="2200" dirty="0" smtClean="0">
                <a:effectLst/>
              </a:rPr>
              <a:t>), by oxidation of one or more terminal groups to carboxylic acids, or by replacement of one or more </a:t>
            </a:r>
            <a:r>
              <a:rPr lang="en-US" sz="2200" dirty="0" err="1" smtClean="0">
                <a:effectLst/>
              </a:rPr>
              <a:t>hydroxy</a:t>
            </a:r>
            <a:r>
              <a:rPr lang="en-US" sz="2200" dirty="0" smtClean="0">
                <a:effectLst/>
              </a:rPr>
              <a:t> group(s) by a hydrogen atom, an amino group, a </a:t>
            </a:r>
            <a:r>
              <a:rPr lang="en-US" sz="2200" dirty="0" err="1" smtClean="0">
                <a:effectLst/>
              </a:rPr>
              <a:t>thiol</a:t>
            </a:r>
            <a:r>
              <a:rPr lang="en-US" sz="2200" dirty="0" smtClean="0">
                <a:effectLst/>
              </a:rPr>
              <a:t> group or similar </a:t>
            </a:r>
            <a:r>
              <a:rPr lang="en-US" sz="2200" dirty="0" err="1" smtClean="0">
                <a:effectLst/>
              </a:rPr>
              <a:t>heteroatomic</a:t>
            </a:r>
            <a:r>
              <a:rPr lang="en-US" sz="2200" dirty="0" smtClean="0">
                <a:effectLst/>
              </a:rPr>
              <a:t> groups. It also includes derivatives of these compounds. The term 'sugar' is frequently applied to monosaccharides and lower oligosaccharides. It is noteworthy that about 3% of the compounds listed by Chemical Abstracts Service (i.e. more than 360 000) are named by the methods of carbohydrate nomenclature.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7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Διάγραμμα ροής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sz="3200" dirty="0" smtClean="0"/>
          </a:p>
          <a:p>
            <a:pPr lvl="3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Κατάταξη υδατανθράκων.</a:t>
            </a:r>
          </a:p>
          <a:p>
            <a:pPr lvl="3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Δομή.</a:t>
            </a:r>
          </a:p>
          <a:p>
            <a:pPr lvl="3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Αντιδράσεις υδατανθράκων.</a:t>
            </a:r>
          </a:p>
          <a:p>
            <a:pPr lvl="3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Οι πιο συνηθισμένοι υδατάνθρακες.</a:t>
            </a:r>
          </a:p>
          <a:p>
            <a:pPr lvl="3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sz="3200" dirty="0" smtClean="0"/>
              <a:t>Ρόλος υδατανθράκων στα τρόφιμα.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8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9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el-GR" b="1" dirty="0" smtClean="0"/>
              <a:t>Κατάταξη υδατανθράκων (1 από 2)</a:t>
            </a:r>
            <a:endParaRPr lang="el-GR" b="1" dirty="0"/>
          </a:p>
        </p:txBody>
      </p:sp>
      <p:sp>
        <p:nvSpPr>
          <p:cNvPr id="8" name="Θέση περιεχομένου 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Autofit/>
          </a:bodyPr>
          <a:lstStyle/>
          <a:p>
            <a:pPr marL="457200" indent="-457200" algn="ctr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l-GR" dirty="0" smtClean="0">
                <a:solidFill>
                  <a:srgbClr val="C00000"/>
                </a:solidFill>
              </a:rPr>
              <a:t>Μέγεθος της βασικής ανθρακικής αλυσίδας.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3" name="Θέση περιεχομένου 2" descr="Εικόνα της προβολής της τριόζης, τετρόζης, πεντόζης και εξόζης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" y="2708920"/>
            <a:ext cx="4193592" cy="2736304"/>
          </a:xfrm>
          <a:ln w="12700">
            <a:solidFill>
              <a:schemeClr val="tx1"/>
            </a:solidFill>
          </a:ln>
        </p:spPr>
      </p:pic>
      <p:sp>
        <p:nvSpPr>
          <p:cNvPr id="10" name="Θέση περιεχομένου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457200" indent="-457200" algn="ctr"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2"/>
            </a:pPr>
            <a:r>
              <a:rPr lang="el-GR" dirty="0" smtClean="0">
                <a:solidFill>
                  <a:srgbClr val="C00000"/>
                </a:solidFill>
              </a:rPr>
              <a:t>Θέση του C=O.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12" name="Θέση περιεχομένου 4" descr="Εικόνα της προβολής της αλδόζης και κετόζης.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3240360" cy="2736304"/>
          </a:xfrm>
          <a:ln w="12700">
            <a:solidFill>
              <a:schemeClr val="tx1"/>
            </a:solidFill>
          </a:ln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Βιολογικά μακρομόρια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3431-5762-4653-82B8-AB8F996390DC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19/2014 2:30:20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4,5,8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051,3,4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14,7,9,10,8,615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E36A1E1-626D-4A6F-BAA2-A516868F74E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2420</Words>
  <Application>Microsoft Office PowerPoint</Application>
  <PresentationFormat>Προβολή στην οθόνη (4:3)</PresentationFormat>
  <Paragraphs>531</Paragraphs>
  <Slides>67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68" baseType="lpstr">
      <vt:lpstr>Θέμα του Office</vt:lpstr>
      <vt:lpstr>Χημεία Τροφίμων</vt:lpstr>
      <vt:lpstr>Χρηματοδότηση </vt:lpstr>
      <vt:lpstr>Σκοποί ενότητας </vt:lpstr>
      <vt:lpstr>Περιεχόμενα ενότητας</vt:lpstr>
      <vt:lpstr>Βασικά συστατικά τροφίμων</vt:lpstr>
      <vt:lpstr>Υδατάνθρακες</vt:lpstr>
      <vt:lpstr>Carbohydrates</vt:lpstr>
      <vt:lpstr>Διάγραμμα ροής</vt:lpstr>
      <vt:lpstr>Κατάταξη υδατανθράκων (1 από 2)</vt:lpstr>
      <vt:lpstr>Κατάταξη υδατανθράκων (2 από 2)</vt:lpstr>
      <vt:lpstr>Εναντιωμέρεια</vt:lpstr>
      <vt:lpstr>Κυκλοποίηση - Ανωμέρεια</vt:lpstr>
      <vt:lpstr>Μονοσακχαρίτες (1 από 2)</vt:lpstr>
      <vt:lpstr>Μονοσακχαρίτες (2 από 2)</vt:lpstr>
      <vt:lpstr>Ολιγοσακχαρίτες</vt:lpstr>
      <vt:lpstr>Πολυσακχαρίτες - Άμυλο</vt:lpstr>
      <vt:lpstr>Άμυλο</vt:lpstr>
      <vt:lpstr>Κυτταρίνη</vt:lpstr>
      <vt:lpstr>Αντιδράσεις υδατανθράκων (1/2)</vt:lpstr>
      <vt:lpstr>Αντιδράσεις υδατανθράκων (2/2)</vt:lpstr>
      <vt:lpstr>Οξείδωση (1 από 2)</vt:lpstr>
      <vt:lpstr>Οξείδωση (2 από 2)</vt:lpstr>
      <vt:lpstr>Ενζυμική οξείδωση της γλυκόζης</vt:lpstr>
      <vt:lpstr>Αναγωγή</vt:lpstr>
      <vt:lpstr>Σχηματισμός αστέρα</vt:lpstr>
      <vt:lpstr>Σχηματισμός αιθέρα  (Σύνθεση Williamson)</vt:lpstr>
      <vt:lpstr>Κυκλοποίηση  (Σχηματισμός ημιακετάλης)</vt:lpstr>
      <vt:lpstr>Σχηματισμός γλυκοζιτών</vt:lpstr>
      <vt:lpstr>Αντιδράσεις αμαύρωσης (1 από 2)</vt:lpstr>
      <vt:lpstr>Αντιδράσεις αμαύρωσης (2 από 2)</vt:lpstr>
      <vt:lpstr>Αρχικό στάδιο:  Σχηματισμός Ν-γλυκοζίτη</vt:lpstr>
      <vt:lpstr>Μετασχηματισμός Amadori</vt:lpstr>
      <vt:lpstr>Ενδιάμεσα στάδια</vt:lpstr>
      <vt:lpstr>Τελικά στάδια</vt:lpstr>
      <vt:lpstr>Αντίδραση Strecker</vt:lpstr>
      <vt:lpstr>Ρόλος υδατανθράκων στα τρόφιμα</vt:lpstr>
      <vt:lpstr>Γλυκαιμικός δείκτης (ΓΔ)</vt:lpstr>
      <vt:lpstr>Παράγοντες που επηρεάζουν το γλυκαιμικό δείκτη</vt:lpstr>
      <vt:lpstr>Γλυκαιμικός δείκτης  ορισμένων τροφίμων</vt:lpstr>
      <vt:lpstr>Γλυκαιμικό φορτίο</vt:lpstr>
      <vt:lpstr>Γλυκαιμικό φορτίο σε τρόφιμα</vt:lpstr>
      <vt:lpstr>Τι είναι ο σακχαρώδης διαβήτης;</vt:lpstr>
      <vt:lpstr>Σακχαρώδης διαβήτης</vt:lpstr>
      <vt:lpstr>Τύποι</vt:lpstr>
      <vt:lpstr>Αντιμετώπιση</vt:lpstr>
      <vt:lpstr>Σακχαρώδης διαβήτης και πρόληψη</vt:lpstr>
      <vt:lpstr>Σακχαρώδης διαβήτης και διατροφή (1 από 2)</vt:lpstr>
      <vt:lpstr>Σακχαρώδης διαβήτης και διατροφή (2 από 2)</vt:lpstr>
      <vt:lpstr>Γλυκαντικές ύλες</vt:lpstr>
      <vt:lpstr>Φυσικές γλυκαντικές ύλες</vt:lpstr>
      <vt:lpstr>Τεχνητές γλυκαντικές ύλες</vt:lpstr>
      <vt:lpstr>Γλυκαντική ικανότητα των υλών</vt:lpstr>
      <vt:lpstr>Διαιτητικές ή φυτικές ίνες</vt:lpstr>
      <vt:lpstr>Κατηγορίες διαιτητικών ινών</vt:lpstr>
      <vt:lpstr>Βασικές λειτουργίες διαιτητικών ινών</vt:lpstr>
      <vt:lpstr>Δίαιτα υψηλής περιεκτικότητας σε διαιτητικές ίνες</vt:lpstr>
      <vt:lpstr>Δίαιτα χαμηλής περιεκτικότητας σε διαιτητικές ίνες</vt:lpstr>
      <vt:lpstr>Διαιτητικές ίνες και τρόφιμα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 (1/3)</vt:lpstr>
      <vt:lpstr>Σημείωμα Χρήσης Έργων Τρίτων  (2/3)</vt:lpstr>
      <vt:lpstr>Σημείωμα Χρήσης Έργων Τρίτων  (3/3)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Τροφίμων</dc:title>
  <dc:subject>Βιολογικά μακρομόρια</dc:subject>
  <dc:creator>Μανούρας Αθανάσιος</dc:creator>
  <cp:lastModifiedBy>eLearning</cp:lastModifiedBy>
  <cp:revision>32</cp:revision>
  <dcterms:created xsi:type="dcterms:W3CDTF">2014-10-19T07:25:37Z</dcterms:created>
  <dcterms:modified xsi:type="dcterms:W3CDTF">2015-11-16T16:44:37Z</dcterms:modified>
  <cp:category>Εκπαιδευτικό υλικό</cp:category>
  <cp:contentStatus>Τελικό</cp:contentStatus>
</cp:coreProperties>
</file>