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4"/>
  </p:notesMasterIdLst>
  <p:handoutMasterIdLst>
    <p:handoutMasterId r:id="rId65"/>
  </p:handoutMasterIdLst>
  <p:sldIdLst>
    <p:sldId id="310" r:id="rId3"/>
    <p:sldId id="257" r:id="rId4"/>
    <p:sldId id="259" r:id="rId5"/>
    <p:sldId id="261" r:id="rId6"/>
    <p:sldId id="262"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8" r:id="rId28"/>
    <p:sldId id="359" r:id="rId29"/>
    <p:sldId id="360" r:id="rId30"/>
    <p:sldId id="361" r:id="rId31"/>
    <p:sldId id="362" r:id="rId32"/>
    <p:sldId id="364" r:id="rId33"/>
    <p:sldId id="365" r:id="rId34"/>
    <p:sldId id="366" r:id="rId35"/>
    <p:sldId id="367" r:id="rId36"/>
    <p:sldId id="368" r:id="rId37"/>
    <p:sldId id="369"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280" r:id="rId63"/>
  </p:sldIdLst>
  <p:sldSz cx="9144000" cy="6858000" type="screen4x3"/>
  <p:notesSz cx="6858000" cy="9144000"/>
  <p:custDataLst>
    <p:tags r:id="rId6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1" autoAdjust="0"/>
    <p:restoredTop sz="99339" autoAdjust="0"/>
  </p:normalViewPr>
  <p:slideViewPr>
    <p:cSldViewPr>
      <p:cViewPr>
        <p:scale>
          <a:sx n="50" d="100"/>
          <a:sy n="50" d="100"/>
        </p:scale>
        <p:origin x="-1740"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3D7488-2DB4-413B-93CB-3F8349042FEA}" type="datetimeFigureOut">
              <a:rPr lang="el-GR" smtClean="0"/>
              <a:t>29/11/2015</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2EF440-9C22-44D7-8ADB-45E1F875AC35}" type="slidenum">
              <a:rPr lang="el-GR" smtClean="0"/>
              <a:t>‹#›</a:t>
            </a:fld>
            <a:endParaRPr lang="el-GR"/>
          </a:p>
        </p:txBody>
      </p:sp>
    </p:spTree>
    <p:extLst>
      <p:ext uri="{BB962C8B-B14F-4D97-AF65-F5344CB8AC3E}">
        <p14:creationId xmlns:p14="http://schemas.microsoft.com/office/powerpoint/2010/main" val="487732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97519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1447800"/>
            <a:ext cx="77724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857419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notesSlide" Target="../notesSlides/notesSlide5.xml"/><Relationship Id="rId7" Type="http://schemas.openxmlformats.org/officeDocument/2006/relationships/slide" Target="slide3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6.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5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628800"/>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smtClean="0"/>
              <a:t>Ενότητα 3 (Μέρος Α):</a:t>
            </a:r>
            <a:r>
              <a:rPr lang="en-US" sz="2800" dirty="0" smtClean="0"/>
              <a:t> </a:t>
            </a:r>
            <a:r>
              <a:rPr lang="el-GR" sz="2800" dirty="0"/>
              <a:t>Υγιεινή &amp; Ποιότητα </a:t>
            </a:r>
            <a:r>
              <a:rPr lang="el-GR" sz="2800" dirty="0" smtClean="0"/>
              <a:t>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467544" y="260350"/>
            <a:ext cx="8208144"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err="1">
                <a:solidFill>
                  <a:schemeClr val="accent2"/>
                </a:solidFill>
              </a:rPr>
              <a:t>Βρουκέλλωση</a:t>
            </a:r>
            <a:r>
              <a:rPr lang="el-GR" altLang="el-GR" sz="1600" b="1" dirty="0">
                <a:solidFill>
                  <a:schemeClr val="accent2"/>
                </a:solidFill>
              </a:rPr>
              <a:t> ή μελιταίος πυρετός στον άνθρωπο!!!!</a:t>
            </a:r>
          </a:p>
          <a:p>
            <a:pPr eaLnBrk="1" hangingPunct="1"/>
            <a:endParaRPr lang="el-GR" altLang="el-GR" sz="1600" b="1" dirty="0">
              <a:solidFill>
                <a:schemeClr val="accent2"/>
              </a:solidFill>
            </a:endParaRPr>
          </a:p>
          <a:p>
            <a:pPr eaLnBrk="1" hangingPunct="1"/>
            <a:r>
              <a:rPr lang="el-GR" altLang="el-GR" sz="1600" b="1" dirty="0">
                <a:solidFill>
                  <a:schemeClr val="accent2"/>
                </a:solidFill>
              </a:rPr>
              <a:t>Με ποιους τρόπους μεταδίδεται;</a:t>
            </a:r>
          </a:p>
          <a:p>
            <a:pPr eaLnBrk="1" hangingPunct="1"/>
            <a:endParaRPr lang="el-GR" altLang="el-GR" sz="1600" b="1" dirty="0">
              <a:solidFill>
                <a:schemeClr val="accent2"/>
              </a:solidFill>
            </a:endParaRPr>
          </a:p>
          <a:p>
            <a:pPr eaLnBrk="1" hangingPunct="1">
              <a:buFontTx/>
              <a:buChar char="•"/>
            </a:pPr>
            <a:r>
              <a:rPr lang="el-GR" altLang="el-GR" sz="1600" dirty="0">
                <a:solidFill>
                  <a:schemeClr val="accent2"/>
                </a:solidFill>
              </a:rPr>
              <a:t>μέσω της άμεσης επαφής με ιστούς μολυσμένων ζώων</a:t>
            </a:r>
          </a:p>
          <a:p>
            <a:pPr eaLnBrk="1" hangingPunct="1">
              <a:buFontTx/>
              <a:buChar char="•"/>
            </a:pPr>
            <a:r>
              <a:rPr lang="el-GR" altLang="el-GR" sz="1600" dirty="0">
                <a:solidFill>
                  <a:schemeClr val="accent2"/>
                </a:solidFill>
              </a:rPr>
              <a:t>με την κατανάλωση μολυσμένων τροφίμων ζωικής </a:t>
            </a:r>
          </a:p>
          <a:p>
            <a:pPr eaLnBrk="1" hangingPunct="1"/>
            <a:r>
              <a:rPr lang="el-GR" altLang="el-GR" sz="1600" dirty="0">
                <a:solidFill>
                  <a:schemeClr val="accent2"/>
                </a:solidFill>
              </a:rPr>
              <a:t>προέλευσης, κυρίως μη ωριμασμένου τυριού ή νωπού γάλακτος</a:t>
            </a:r>
          </a:p>
          <a:p>
            <a:pPr eaLnBrk="1" hangingPunct="1"/>
            <a:endParaRPr lang="el-GR" altLang="el-GR" sz="1600" dirty="0">
              <a:solidFill>
                <a:schemeClr val="accent2"/>
              </a:solidFill>
            </a:endParaRPr>
          </a:p>
          <a:p>
            <a:pPr eaLnBrk="1" hangingPunct="1"/>
            <a:r>
              <a:rPr lang="el-GR" altLang="el-GR" sz="1600" b="1" dirty="0">
                <a:solidFill>
                  <a:schemeClr val="accent2"/>
                </a:solidFill>
              </a:rPr>
              <a:t>Ποια είναι τα συμπτώματα; </a:t>
            </a:r>
          </a:p>
          <a:p>
            <a:pPr eaLnBrk="1" hangingPunct="1"/>
            <a:endParaRPr lang="el-GR" altLang="el-GR" sz="1600" b="1" dirty="0">
              <a:solidFill>
                <a:schemeClr val="accent2"/>
              </a:solidFill>
            </a:endParaRPr>
          </a:p>
          <a:p>
            <a:pPr eaLnBrk="1" hangingPunct="1">
              <a:buFontTx/>
              <a:buChar char="•"/>
            </a:pPr>
            <a:r>
              <a:rPr lang="el-GR" altLang="el-GR" sz="1600" dirty="0">
                <a:solidFill>
                  <a:schemeClr val="accent2"/>
                </a:solidFill>
              </a:rPr>
              <a:t>διαλείπον πυρετός (πυρετός που ανεβαίνει το βράδυ και κατεβαίνει το πρωί)</a:t>
            </a:r>
          </a:p>
          <a:p>
            <a:pPr eaLnBrk="1" hangingPunct="1">
              <a:buFontTx/>
              <a:buChar char="•"/>
            </a:pPr>
            <a:r>
              <a:rPr lang="el-GR" altLang="el-GR" sz="1600" dirty="0">
                <a:solidFill>
                  <a:schemeClr val="accent2"/>
                </a:solidFill>
              </a:rPr>
              <a:t>εφίδρωση, ανορεξία, αίσθημα κόπωσης</a:t>
            </a:r>
          </a:p>
          <a:p>
            <a:pPr eaLnBrk="1" hangingPunct="1">
              <a:buFontTx/>
              <a:buChar char="•"/>
            </a:pPr>
            <a:r>
              <a:rPr lang="el-GR" altLang="el-GR" sz="1600" dirty="0">
                <a:solidFill>
                  <a:schemeClr val="accent2"/>
                </a:solidFill>
              </a:rPr>
              <a:t>αρθραλγία (πόνο στις αρθρώσεις).</a:t>
            </a:r>
          </a:p>
          <a:p>
            <a:pPr eaLnBrk="1" hangingPunct="1"/>
            <a:endParaRPr lang="el-GR" altLang="el-GR" sz="1600" dirty="0">
              <a:solidFill>
                <a:schemeClr val="accent2"/>
              </a:solidFill>
            </a:endParaRPr>
          </a:p>
          <a:p>
            <a:pPr eaLnBrk="1" hangingPunct="1"/>
            <a:r>
              <a:rPr lang="el-GR" altLang="el-GR" sz="1600" b="1" dirty="0">
                <a:solidFill>
                  <a:schemeClr val="accent2"/>
                </a:solidFill>
              </a:rPr>
              <a:t>Τι επιπλοκές μπορεί να υποστεί το άτομο που έχει νοσήσει;</a:t>
            </a:r>
            <a:r>
              <a:rPr lang="el-GR" altLang="el-GR" sz="1600" dirty="0">
                <a:solidFill>
                  <a:schemeClr val="accent2"/>
                </a:solidFill>
              </a:rPr>
              <a:t> </a:t>
            </a:r>
          </a:p>
          <a:p>
            <a:pPr eaLnBrk="1" hangingPunct="1"/>
            <a:endParaRPr lang="el-GR" altLang="el-GR" sz="1600" dirty="0">
              <a:solidFill>
                <a:schemeClr val="accent2"/>
              </a:solidFill>
            </a:endParaRPr>
          </a:p>
          <a:p>
            <a:pPr eaLnBrk="1" hangingPunct="1">
              <a:buFontTx/>
              <a:buChar char="•"/>
            </a:pPr>
            <a:r>
              <a:rPr lang="el-GR" altLang="el-GR" sz="1600" dirty="0">
                <a:solidFill>
                  <a:schemeClr val="accent2"/>
                </a:solidFill>
              </a:rPr>
              <a:t>αρθρίτιδα, οστεοαρθρίτιδα, οστεομυελίτιδα, </a:t>
            </a:r>
            <a:r>
              <a:rPr lang="el-GR" altLang="el-GR" sz="1600" dirty="0" err="1">
                <a:solidFill>
                  <a:schemeClr val="accent2"/>
                </a:solidFill>
              </a:rPr>
              <a:t>δισκοσπονδυλίτιδα</a:t>
            </a:r>
            <a:r>
              <a:rPr lang="el-GR" altLang="el-GR" sz="1600" dirty="0">
                <a:solidFill>
                  <a:schemeClr val="accent2"/>
                </a:solidFill>
              </a:rPr>
              <a:t> </a:t>
            </a:r>
          </a:p>
          <a:p>
            <a:pPr eaLnBrk="1" hangingPunct="1">
              <a:buFontTx/>
              <a:buChar char="•"/>
            </a:pPr>
            <a:r>
              <a:rPr lang="el-GR" altLang="el-GR" sz="1600" dirty="0">
                <a:solidFill>
                  <a:schemeClr val="accent2"/>
                </a:solidFill>
              </a:rPr>
              <a:t>ενδοκαρδίτιδα, </a:t>
            </a:r>
            <a:r>
              <a:rPr lang="el-GR" altLang="el-GR" sz="1600" dirty="0" err="1">
                <a:solidFill>
                  <a:schemeClr val="accent2"/>
                </a:solidFill>
              </a:rPr>
              <a:t>μηνιγγοεγκεφαλίτιδα</a:t>
            </a:r>
            <a:r>
              <a:rPr lang="el-GR" altLang="el-GR" sz="1600" dirty="0">
                <a:solidFill>
                  <a:schemeClr val="accent2"/>
                </a:solidFill>
              </a:rPr>
              <a:t>, πνευμονία</a:t>
            </a:r>
          </a:p>
          <a:p>
            <a:pPr eaLnBrk="1" hangingPunct="1">
              <a:buFontTx/>
              <a:buChar char="•"/>
            </a:pPr>
            <a:r>
              <a:rPr lang="el-GR" altLang="el-GR" sz="1600" dirty="0">
                <a:solidFill>
                  <a:schemeClr val="accent2"/>
                </a:solidFill>
              </a:rPr>
              <a:t>κερατίτιδα ή χρόνια </a:t>
            </a:r>
            <a:r>
              <a:rPr lang="el-GR" altLang="el-GR" sz="1600" dirty="0" err="1">
                <a:solidFill>
                  <a:schemeClr val="accent2"/>
                </a:solidFill>
              </a:rPr>
              <a:t>ιριδοκυκλίτιδα</a:t>
            </a:r>
            <a:endParaRPr lang="el-GR" altLang="el-GR" sz="1600" dirty="0">
              <a:solidFill>
                <a:schemeClr val="accent2"/>
              </a:solidFill>
            </a:endParaRPr>
          </a:p>
          <a:p>
            <a:pPr eaLnBrk="1" hangingPunct="1">
              <a:buFontTx/>
              <a:buChar char="•"/>
            </a:pPr>
            <a:r>
              <a:rPr lang="el-GR" altLang="el-GR" sz="1600" dirty="0">
                <a:solidFill>
                  <a:schemeClr val="accent2"/>
                </a:solidFill>
              </a:rPr>
              <a:t>ορχίτιδα. </a:t>
            </a:r>
          </a:p>
          <a:p>
            <a:pPr eaLnBrk="1" hangingPunct="1">
              <a:buFontTx/>
              <a:buChar char="•"/>
            </a:pPr>
            <a:endParaRPr lang="el-GR" altLang="el-GR" sz="1600" dirty="0">
              <a:solidFill>
                <a:schemeClr val="accent2"/>
              </a:solidFill>
            </a:endParaRPr>
          </a:p>
          <a:p>
            <a:pPr eaLnBrk="1" hangingPunct="1"/>
            <a:r>
              <a:rPr lang="el-GR" altLang="el-GR" sz="1600" b="1" dirty="0">
                <a:solidFill>
                  <a:schemeClr val="accent2"/>
                </a:solidFill>
              </a:rPr>
              <a:t>Πώς θεραπεύεται; </a:t>
            </a:r>
          </a:p>
          <a:p>
            <a:pPr eaLnBrk="1" hangingPunct="1"/>
            <a:endParaRPr lang="el-GR" altLang="el-GR" sz="1600" b="1" dirty="0">
              <a:solidFill>
                <a:schemeClr val="accent2"/>
              </a:solidFill>
            </a:endParaRPr>
          </a:p>
          <a:p>
            <a:pPr eaLnBrk="1" hangingPunct="1"/>
            <a:r>
              <a:rPr lang="el-GR" altLang="el-GR" sz="1600" dirty="0">
                <a:solidFill>
                  <a:schemeClr val="accent2"/>
                </a:solidFill>
              </a:rPr>
              <a:t>Η </a:t>
            </a:r>
            <a:r>
              <a:rPr lang="el-GR" altLang="el-GR" sz="1600" dirty="0" err="1">
                <a:solidFill>
                  <a:schemeClr val="accent2"/>
                </a:solidFill>
              </a:rPr>
              <a:t>βρουκέλλωση</a:t>
            </a:r>
            <a:r>
              <a:rPr lang="el-GR" altLang="el-GR" sz="1600" dirty="0">
                <a:solidFill>
                  <a:schemeClr val="accent2"/>
                </a:solidFill>
              </a:rPr>
              <a:t> θεραπεύεται με αντιβιοτική αγωγή. Το ποσοστό θνησιμότητας στον άνθρωπο είναι &gt;2% και συνήθως σχετίζεται με την εμφάνιση ενδοκαρδίτιδας. </a:t>
            </a:r>
          </a:p>
          <a:p>
            <a:pPr eaLnBrk="1" hangingPunct="1"/>
            <a:endParaRPr lang="el-GR" altLang="el-GR" sz="1600" dirty="0">
              <a:solidFill>
                <a:schemeClr val="accent2"/>
              </a:solidFill>
            </a:endParaRPr>
          </a:p>
        </p:txBody>
      </p:sp>
      <p:pic>
        <p:nvPicPr>
          <p:cNvPr id="122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205" y="548680"/>
            <a:ext cx="2138483" cy="183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956103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ChangeArrowheads="1"/>
          </p:cNvSpPr>
          <p:nvPr/>
        </p:nvSpPr>
        <p:spPr bwMode="auto">
          <a:xfrm>
            <a:off x="467545" y="404664"/>
            <a:ext cx="8352606"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1600" dirty="0">
              <a:solidFill>
                <a:schemeClr val="accent2"/>
              </a:solidFill>
            </a:endParaRPr>
          </a:p>
          <a:p>
            <a:pPr eaLnBrk="1" hangingPunct="1"/>
            <a:r>
              <a:rPr lang="el-GR" altLang="el-GR" sz="1600" dirty="0">
                <a:solidFill>
                  <a:schemeClr val="accent2"/>
                </a:solidFill>
              </a:rPr>
              <a:t>Το νωπό γάλα πρέπει να προέρχεται από:</a:t>
            </a:r>
          </a:p>
          <a:p>
            <a:pPr eaLnBrk="1" hangingPunct="1"/>
            <a:endParaRPr lang="el-GR" altLang="el-GR" sz="1600" dirty="0">
              <a:solidFill>
                <a:schemeClr val="accent2"/>
              </a:solidFill>
            </a:endParaRPr>
          </a:p>
          <a:p>
            <a:pPr eaLnBrk="1" hangingPunct="1">
              <a:buFontTx/>
              <a:buChar char="•"/>
            </a:pPr>
            <a:r>
              <a:rPr lang="el-GR" altLang="el-GR" sz="1600" dirty="0">
                <a:solidFill>
                  <a:schemeClr val="accent2"/>
                </a:solidFill>
              </a:rPr>
              <a:t> αγελάδες ή </a:t>
            </a:r>
            <a:r>
              <a:rPr lang="el-GR" altLang="el-GR" sz="1600" dirty="0" err="1">
                <a:solidFill>
                  <a:schemeClr val="accent2"/>
                </a:solidFill>
              </a:rPr>
              <a:t>βουβαλοειδή</a:t>
            </a:r>
            <a:r>
              <a:rPr lang="el-GR" altLang="el-GR" sz="1600" dirty="0">
                <a:solidFill>
                  <a:schemeClr val="accent2"/>
                </a:solidFill>
              </a:rPr>
              <a:t> που ανήκουν σε αγέλη απαλλαγμένη από </a:t>
            </a:r>
            <a:r>
              <a:rPr lang="el-GR" altLang="el-GR" sz="1600" dirty="0" err="1">
                <a:solidFill>
                  <a:schemeClr val="accent2"/>
                </a:solidFill>
              </a:rPr>
              <a:t>βρουκέλλωση</a:t>
            </a:r>
            <a:r>
              <a:rPr lang="el-GR" altLang="el-GR" sz="1600" dirty="0">
                <a:solidFill>
                  <a:schemeClr val="accent2"/>
                </a:solidFill>
              </a:rPr>
              <a:t> και φυματίωση </a:t>
            </a:r>
          </a:p>
          <a:p>
            <a:pPr eaLnBrk="1" hangingPunct="1"/>
            <a:endParaRPr lang="el-GR" altLang="el-GR" sz="1600" dirty="0">
              <a:solidFill>
                <a:schemeClr val="accent2"/>
              </a:solidFill>
            </a:endParaRPr>
          </a:p>
          <a:p>
            <a:pPr eaLnBrk="1" hangingPunct="1">
              <a:buFontTx/>
              <a:buChar char="•"/>
            </a:pPr>
            <a:r>
              <a:rPr lang="el-GR" altLang="el-GR" sz="1600" dirty="0">
                <a:solidFill>
                  <a:schemeClr val="accent2"/>
                </a:solidFill>
              </a:rPr>
              <a:t> θηλυκά ζώα άλλων ειδών ευπαθή στη </a:t>
            </a:r>
            <a:r>
              <a:rPr lang="el-GR" altLang="el-GR" sz="1600" dirty="0" err="1">
                <a:solidFill>
                  <a:schemeClr val="accent2"/>
                </a:solidFill>
              </a:rPr>
              <a:t>βρουκέλλωση</a:t>
            </a:r>
            <a:r>
              <a:rPr lang="el-GR" altLang="el-GR" sz="1600" dirty="0">
                <a:solidFill>
                  <a:schemeClr val="accent2"/>
                </a:solidFill>
              </a:rPr>
              <a:t> και τη φυματίωση, που ανήκουν σε αγέλες που ελέγχονται τακτικά για τη νόσο αυτή βάσει σχεδίου ελέγχου που έχει εγκριθεί από την αρμόδια αρχή</a:t>
            </a:r>
          </a:p>
          <a:p>
            <a:pPr eaLnBrk="1" hangingPunct="1"/>
            <a:endParaRPr lang="el-GR" altLang="el-GR" sz="1600" dirty="0">
              <a:solidFill>
                <a:schemeClr val="accent2"/>
              </a:solidFill>
            </a:endParaRPr>
          </a:p>
          <a:p>
            <a:pPr eaLnBrk="1" hangingPunct="1"/>
            <a:r>
              <a:rPr lang="el-GR" altLang="el-GR" sz="1600" dirty="0">
                <a:solidFill>
                  <a:schemeClr val="accent2"/>
                </a:solidFill>
              </a:rPr>
              <a:t> </a:t>
            </a:r>
            <a:r>
              <a:rPr lang="el-GR" altLang="el-GR" sz="1600" b="1" dirty="0">
                <a:solidFill>
                  <a:schemeClr val="accent2"/>
                </a:solidFill>
              </a:rPr>
              <a:t>Ωστόσο,</a:t>
            </a:r>
            <a:r>
              <a:rPr lang="el-GR" altLang="el-GR" sz="1600" dirty="0">
                <a:solidFill>
                  <a:schemeClr val="accent2"/>
                </a:solidFill>
              </a:rPr>
              <a:t> το νωπό γάλα από ζώα που δεν πληρούν τις παραπάνω απαιτήσεις μπορεί να</a:t>
            </a:r>
          </a:p>
          <a:p>
            <a:pPr eaLnBrk="1" hangingPunct="1"/>
            <a:r>
              <a:rPr lang="el-GR" altLang="el-GR" sz="1600" dirty="0">
                <a:solidFill>
                  <a:schemeClr val="accent2"/>
                </a:solidFill>
              </a:rPr>
              <a:t>χρησιμοποιείται με την άδεια της αρμόδιας αρχής:</a:t>
            </a:r>
          </a:p>
          <a:p>
            <a:pPr eaLnBrk="1" hangingPunct="1"/>
            <a:endParaRPr lang="el-GR" altLang="el-GR" sz="1600" dirty="0">
              <a:solidFill>
                <a:schemeClr val="accent2"/>
              </a:solidFill>
            </a:endParaRPr>
          </a:p>
          <a:p>
            <a:pPr eaLnBrk="1" hangingPunct="1"/>
            <a:r>
              <a:rPr lang="el-GR" altLang="el-GR" sz="1600" dirty="0">
                <a:solidFill>
                  <a:schemeClr val="accent2"/>
                </a:solidFill>
              </a:rPr>
              <a:t>	όταν δεν παρουσιάζουν </a:t>
            </a:r>
            <a:r>
              <a:rPr lang="el-GR" altLang="el-GR" sz="1600" b="1" dirty="0">
                <a:solidFill>
                  <a:schemeClr val="accent2"/>
                </a:solidFill>
              </a:rPr>
              <a:t>θετική αντίδραση στις δοκιμασίες</a:t>
            </a:r>
            <a:r>
              <a:rPr lang="el-GR" altLang="el-GR" sz="1600" dirty="0">
                <a:solidFill>
                  <a:schemeClr val="accent2"/>
                </a:solidFill>
              </a:rPr>
              <a:t> για την ανίχνευση φυματίωσης ή </a:t>
            </a:r>
            <a:r>
              <a:rPr lang="el-GR" altLang="el-GR" sz="1600" dirty="0" err="1">
                <a:solidFill>
                  <a:schemeClr val="accent2"/>
                </a:solidFill>
              </a:rPr>
              <a:t>βρουκέλλωσης</a:t>
            </a:r>
            <a:r>
              <a:rPr lang="el-GR" altLang="el-GR" sz="1600" dirty="0">
                <a:solidFill>
                  <a:schemeClr val="accent2"/>
                </a:solidFill>
              </a:rPr>
              <a:t>, ούτε οποιοδήποτε </a:t>
            </a:r>
            <a:r>
              <a:rPr lang="el-GR" altLang="el-GR" sz="1600" b="1" dirty="0">
                <a:solidFill>
                  <a:schemeClr val="accent2"/>
                </a:solidFill>
              </a:rPr>
              <a:t>σύμπτωμα</a:t>
            </a:r>
            <a:r>
              <a:rPr lang="el-GR" altLang="el-GR" sz="1600" dirty="0">
                <a:solidFill>
                  <a:schemeClr val="accent2"/>
                </a:solidFill>
              </a:rPr>
              <a:t> των νόσων αυτών</a:t>
            </a:r>
          </a:p>
          <a:p>
            <a:pPr eaLnBrk="1" hangingPunct="1"/>
            <a:endParaRPr lang="el-GR" altLang="el-GR" sz="1600" dirty="0">
              <a:solidFill>
                <a:schemeClr val="accent2"/>
              </a:solidFill>
            </a:endParaRPr>
          </a:p>
          <a:p>
            <a:pPr eaLnBrk="1" hangingPunct="1"/>
            <a:r>
              <a:rPr lang="el-GR" altLang="el-GR" sz="1600" dirty="0">
                <a:solidFill>
                  <a:schemeClr val="accent2"/>
                </a:solidFill>
              </a:rPr>
              <a:t>Και με σκοπό:</a:t>
            </a:r>
          </a:p>
          <a:p>
            <a:pPr eaLnBrk="1" hangingPunct="1"/>
            <a:r>
              <a:rPr lang="el-GR" altLang="el-GR" sz="1600" dirty="0">
                <a:solidFill>
                  <a:schemeClr val="accent2"/>
                </a:solidFill>
              </a:rPr>
              <a:t>(ι) την παρασκευή τυριού με περίοδο ωρίμανσης τουλάχιστον δύο μηνών</a:t>
            </a:r>
          </a:p>
          <a:p>
            <a:pPr eaLnBrk="1" hangingPunct="1"/>
            <a:endParaRPr lang="el-GR" altLang="el-GR" sz="1600" dirty="0">
              <a:solidFill>
                <a:schemeClr val="accent2"/>
              </a:solidFill>
            </a:endParaRPr>
          </a:p>
          <a:p>
            <a:pPr eaLnBrk="1" hangingPunct="1"/>
            <a:r>
              <a:rPr lang="el-GR" altLang="el-GR" sz="1600" dirty="0">
                <a:solidFill>
                  <a:schemeClr val="accent2"/>
                </a:solidFill>
              </a:rPr>
              <a:t>(ii) να υποστεί θερμική επεξεργασία, κατά τρόπο ώστε να παρουσιάζει αρνητική</a:t>
            </a:r>
          </a:p>
          <a:p>
            <a:pPr eaLnBrk="1" hangingPunct="1"/>
            <a:r>
              <a:rPr lang="el-GR" altLang="el-GR" sz="1600" dirty="0">
                <a:solidFill>
                  <a:schemeClr val="accent2"/>
                </a:solidFill>
              </a:rPr>
              <a:t>αντίδραση στη δοκιμασία </a:t>
            </a:r>
            <a:r>
              <a:rPr lang="el-GR" altLang="el-GR" sz="1600" dirty="0" err="1">
                <a:solidFill>
                  <a:schemeClr val="accent2"/>
                </a:solidFill>
              </a:rPr>
              <a:t>φωσφατάσης</a:t>
            </a:r>
            <a:endParaRPr lang="el-GR" altLang="el-GR" sz="1600" dirty="0">
              <a:solidFill>
                <a:schemeClr val="accent2"/>
              </a:solidFill>
            </a:endParaRPr>
          </a:p>
          <a:p>
            <a:pPr eaLnBrk="1" hangingPunct="1"/>
            <a:endParaRPr lang="el-GR" altLang="el-GR" sz="1600" dirty="0">
              <a:solidFill>
                <a:schemeClr val="accent2"/>
              </a:solidFill>
            </a:endParaRPr>
          </a:p>
          <a:p>
            <a:pPr eaLnBrk="1" hangingPunct="1"/>
            <a:r>
              <a:rPr lang="el-GR" altLang="el-GR" sz="1600" dirty="0">
                <a:solidFill>
                  <a:schemeClr val="accent2"/>
                </a:solidFill>
              </a:rPr>
              <a:t> 	</a:t>
            </a:r>
            <a:r>
              <a:rPr lang="el-GR" altLang="el-GR" sz="1600" b="1" dirty="0">
                <a:solidFill>
                  <a:schemeClr val="accent2"/>
                </a:solidFill>
              </a:rPr>
              <a:t>Το νωπό γάλα που προέρχεται από οποιοδήποτε ζώο το οποίο δεν πληροί τις παραπάνω απαιτήσεις, δεν πρέπει να χρησιμοποιείται για ανθρώπινη κατανάλωση.</a:t>
            </a:r>
          </a:p>
          <a:p>
            <a:pPr eaLnBrk="1" hangingPunct="1"/>
            <a:endParaRPr lang="el-GR" altLang="el-GR" sz="1600" b="1" dirty="0">
              <a:solidFill>
                <a:schemeClr val="accent2"/>
              </a:solidFill>
            </a:endParaRPr>
          </a:p>
        </p:txBody>
      </p:sp>
      <p:sp>
        <p:nvSpPr>
          <p:cNvPr id="13317" name="Text Box 6"/>
          <p:cNvSpPr txBox="1">
            <a:spLocks noChangeArrowheads="1"/>
          </p:cNvSpPr>
          <p:nvPr/>
        </p:nvSpPr>
        <p:spPr bwMode="auto">
          <a:xfrm>
            <a:off x="1671638" y="136525"/>
            <a:ext cx="4619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a:solidFill>
                  <a:schemeClr val="accent2"/>
                </a:solidFill>
              </a:rPr>
              <a:t>ΝΟΜΟΘΕΣΙΑ για Φυματίωση  &amp; Βρουκέλλα</a:t>
            </a:r>
          </a:p>
          <a:p>
            <a:pPr algn="ctr" eaLnBrk="1" hangingPunct="1"/>
            <a:r>
              <a:rPr lang="el-GR" altLang="el-GR">
                <a:solidFill>
                  <a:schemeClr val="accent2"/>
                </a:solidFill>
              </a:rPr>
              <a:t>853/2004:</a:t>
            </a:r>
          </a:p>
          <a:p>
            <a:pPr algn="ctr" eaLnBrk="1" hangingPunct="1"/>
            <a:endParaRPr lang="el-GR" altLang="el-GR">
              <a:solidFill>
                <a:schemeClr val="accent2"/>
              </a:solidFill>
            </a:endParaRPr>
          </a:p>
        </p:txBody>
      </p:sp>
      <p:pic>
        <p:nvPicPr>
          <p:cNvPr id="133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88913"/>
            <a:ext cx="1584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647497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1116013" y="404813"/>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4341" name="Text Box 6"/>
          <p:cNvSpPr txBox="1">
            <a:spLocks noChangeArrowheads="1"/>
          </p:cNvSpPr>
          <p:nvPr/>
        </p:nvSpPr>
        <p:spPr bwMode="auto">
          <a:xfrm>
            <a:off x="5219700" y="404813"/>
            <a:ext cx="2455863"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Salmonella spp</a:t>
            </a:r>
            <a:endParaRPr lang="el-GR" altLang="el-GR" sz="2400" b="1">
              <a:solidFill>
                <a:schemeClr val="accent2"/>
              </a:solidFill>
            </a:endParaRPr>
          </a:p>
        </p:txBody>
      </p:sp>
      <p:sp>
        <p:nvSpPr>
          <p:cNvPr id="14342" name="Text Box 7"/>
          <p:cNvSpPr txBox="1">
            <a:spLocks noChangeArrowheads="1"/>
          </p:cNvSpPr>
          <p:nvPr/>
        </p:nvSpPr>
        <p:spPr bwMode="auto">
          <a:xfrm>
            <a:off x="519113" y="1576388"/>
            <a:ext cx="77247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Πηγή μόλυνσης:</a:t>
            </a:r>
          </a:p>
          <a:p>
            <a:pPr eaLnBrk="1" hangingPunct="1"/>
            <a:r>
              <a:rPr lang="el-GR" altLang="el-GR" sz="2000" dirty="0">
                <a:solidFill>
                  <a:schemeClr val="accent2"/>
                </a:solidFill>
              </a:rPr>
              <a:t> </a:t>
            </a:r>
          </a:p>
          <a:p>
            <a:pPr eaLnBrk="1" hangingPunct="1">
              <a:buFontTx/>
              <a:buChar char="•"/>
            </a:pPr>
            <a:r>
              <a:rPr lang="el-GR" altLang="el-GR" sz="2000" dirty="0">
                <a:solidFill>
                  <a:schemeClr val="accent2"/>
                </a:solidFill>
              </a:rPr>
              <a:t>Κόπρανα ζώων</a:t>
            </a:r>
          </a:p>
          <a:p>
            <a:pPr eaLnBrk="1" hangingPunct="1">
              <a:buFontTx/>
              <a:buChar char="•"/>
            </a:pPr>
            <a:r>
              <a:rPr lang="el-GR" altLang="el-GR" sz="2000" dirty="0">
                <a:solidFill>
                  <a:schemeClr val="accent2"/>
                </a:solidFill>
              </a:rPr>
              <a:t>Περιβάλλον στάβλου </a:t>
            </a:r>
          </a:p>
          <a:p>
            <a:pPr eaLnBrk="1" hangingPunct="1">
              <a:buFontTx/>
              <a:buChar char="•"/>
            </a:pPr>
            <a:r>
              <a:rPr lang="el-GR" altLang="el-GR" sz="2000" dirty="0">
                <a:solidFill>
                  <a:schemeClr val="accent2"/>
                </a:solidFill>
              </a:rPr>
              <a:t>Νερό</a:t>
            </a:r>
          </a:p>
          <a:p>
            <a:pPr eaLnBrk="1" hangingPunct="1">
              <a:buFontTx/>
              <a:buChar char="•"/>
            </a:pPr>
            <a:r>
              <a:rPr lang="el-GR" altLang="el-GR" sz="2000" dirty="0">
                <a:solidFill>
                  <a:schemeClr val="accent2"/>
                </a:solidFill>
              </a:rPr>
              <a:t>Άνθρωπος </a:t>
            </a:r>
          </a:p>
          <a:p>
            <a:pPr eaLnBrk="1" hangingPunct="1"/>
            <a:endParaRPr lang="el-GR" altLang="el-GR" sz="2000" dirty="0">
              <a:solidFill>
                <a:schemeClr val="accent2"/>
              </a:solidFill>
            </a:endParaRPr>
          </a:p>
          <a:p>
            <a:pPr eaLnBrk="1" hangingPunct="1"/>
            <a:r>
              <a:rPr lang="el-GR" altLang="el-GR" sz="2000" dirty="0">
                <a:solidFill>
                  <a:schemeClr val="accent2"/>
                </a:solidFill>
              </a:rPr>
              <a:t>Μόλυνση ανθρώπου από νωπό γάλα </a:t>
            </a:r>
          </a:p>
          <a:p>
            <a:pPr eaLnBrk="1" hangingPunct="1"/>
            <a:r>
              <a:rPr lang="el-GR" altLang="el-GR" sz="2000" dirty="0">
                <a:solidFill>
                  <a:schemeClr val="accent2"/>
                </a:solidFill>
              </a:rPr>
              <a:t>Εντερίτιδες, Τυφοειδής πυρετός ανάλογα του στελέχους </a:t>
            </a:r>
          </a:p>
          <a:p>
            <a:pPr eaLnBrk="1" hangingPunct="1"/>
            <a:endParaRPr lang="el-GR" altLang="el-GR" sz="2000" dirty="0">
              <a:solidFill>
                <a:schemeClr val="accent2"/>
              </a:solidFill>
            </a:endParaRPr>
          </a:p>
          <a:p>
            <a:pPr eaLnBrk="1" hangingPunct="1"/>
            <a:r>
              <a:rPr lang="el-GR" altLang="el-GR" sz="2000" dirty="0">
                <a:solidFill>
                  <a:schemeClr val="accent2"/>
                </a:solidFill>
              </a:rPr>
              <a:t>Η παστερίωση καταστρέφει τις </a:t>
            </a:r>
            <a:r>
              <a:rPr lang="el-GR" altLang="el-GR" sz="2000" dirty="0" err="1">
                <a:solidFill>
                  <a:schemeClr val="accent2"/>
                </a:solidFill>
              </a:rPr>
              <a:t>Σαλμονέλλες</a:t>
            </a:r>
            <a:r>
              <a:rPr lang="el-GR" altLang="el-GR" sz="2000" dirty="0">
                <a:solidFill>
                  <a:schemeClr val="accent2"/>
                </a:solidFill>
              </a:rPr>
              <a:t> αλλά πολύ πιθανή η </a:t>
            </a:r>
            <a:r>
              <a:rPr lang="el-GR" altLang="el-GR" sz="2000" dirty="0" err="1">
                <a:solidFill>
                  <a:schemeClr val="accent2"/>
                </a:solidFill>
              </a:rPr>
              <a:t>μεταπαστεριωτική</a:t>
            </a:r>
            <a:r>
              <a:rPr lang="el-GR" altLang="el-GR" sz="2000" dirty="0">
                <a:solidFill>
                  <a:schemeClr val="accent2"/>
                </a:solidFill>
              </a:rPr>
              <a:t> επιμόλυνση. </a:t>
            </a:r>
          </a:p>
        </p:txBody>
      </p:sp>
      <p:pic>
        <p:nvPicPr>
          <p:cNvPr id="143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73238"/>
            <a:ext cx="28797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15401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5365" name="Text Box 6"/>
          <p:cNvSpPr txBox="1">
            <a:spLocks noChangeArrowheads="1"/>
          </p:cNvSpPr>
          <p:nvPr/>
        </p:nvSpPr>
        <p:spPr bwMode="auto">
          <a:xfrm>
            <a:off x="5219700" y="404813"/>
            <a:ext cx="3727450"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Listeria monocytogenes</a:t>
            </a:r>
            <a:endParaRPr lang="el-GR" altLang="el-GR" sz="2400" b="1">
              <a:solidFill>
                <a:schemeClr val="accent2"/>
              </a:solidFill>
            </a:endParaRPr>
          </a:p>
        </p:txBody>
      </p:sp>
      <p:sp>
        <p:nvSpPr>
          <p:cNvPr id="15366" name="Text Box 7"/>
          <p:cNvSpPr txBox="1">
            <a:spLocks noChangeArrowheads="1"/>
          </p:cNvSpPr>
          <p:nvPr/>
        </p:nvSpPr>
        <p:spPr bwMode="auto">
          <a:xfrm>
            <a:off x="467544" y="1341438"/>
            <a:ext cx="82089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schemeClr val="accent2"/>
                </a:solidFill>
              </a:rPr>
              <a:t>Πηγές μόλυνσης: </a:t>
            </a:r>
          </a:p>
          <a:p>
            <a:pPr eaLnBrk="1" hangingPunct="1"/>
            <a:endParaRPr lang="el-GR" altLang="el-GR" dirty="0">
              <a:solidFill>
                <a:schemeClr val="accent2"/>
              </a:solidFill>
            </a:endParaRPr>
          </a:p>
          <a:p>
            <a:pPr eaLnBrk="1" hangingPunct="1">
              <a:buFontTx/>
              <a:buChar char="•"/>
            </a:pPr>
            <a:r>
              <a:rPr lang="el-GR" altLang="el-GR" dirty="0">
                <a:solidFill>
                  <a:schemeClr val="accent2"/>
                </a:solidFill>
              </a:rPr>
              <a:t>ασθενή ζώα (κόπρανα)</a:t>
            </a:r>
          </a:p>
          <a:p>
            <a:pPr eaLnBrk="1" hangingPunct="1">
              <a:buFontTx/>
              <a:buChar char="•"/>
            </a:pPr>
            <a:r>
              <a:rPr lang="el-GR" altLang="el-GR" dirty="0">
                <a:solidFill>
                  <a:schemeClr val="accent2"/>
                </a:solidFill>
              </a:rPr>
              <a:t>περιβάλλον (ανθεκτική)</a:t>
            </a:r>
          </a:p>
          <a:p>
            <a:pPr eaLnBrk="1" hangingPunct="1"/>
            <a:endParaRPr lang="el-GR" altLang="el-GR" dirty="0">
              <a:solidFill>
                <a:schemeClr val="accent2"/>
              </a:solidFill>
            </a:endParaRPr>
          </a:p>
          <a:p>
            <a:pPr eaLnBrk="1" hangingPunct="1"/>
            <a:r>
              <a:rPr lang="el-GR" altLang="el-GR" dirty="0">
                <a:solidFill>
                  <a:schemeClr val="accent2"/>
                </a:solidFill>
              </a:rPr>
              <a:t>Προκαλεί μηνιγγίτιδα και εγκεφαλίτιδα στον άνθρωπο ,αποβολές στα ζώα</a:t>
            </a:r>
          </a:p>
          <a:p>
            <a:pPr eaLnBrk="1" hangingPunct="1"/>
            <a:endParaRPr lang="el-GR" altLang="el-GR" dirty="0">
              <a:solidFill>
                <a:schemeClr val="accent2"/>
              </a:solidFill>
            </a:endParaRPr>
          </a:p>
          <a:p>
            <a:pPr eaLnBrk="1" hangingPunct="1"/>
            <a:r>
              <a:rPr lang="el-GR" altLang="el-GR" b="1" dirty="0">
                <a:solidFill>
                  <a:schemeClr val="accent2"/>
                </a:solidFill>
              </a:rPr>
              <a:t>Παρουσιάζει αξιοσημείωτη αντοχή στη θερμική επεξεργασία. Αν ο πληθυσμός </a:t>
            </a:r>
          </a:p>
          <a:p>
            <a:pPr eaLnBrk="1" hangingPunct="1"/>
            <a:r>
              <a:rPr lang="el-GR" altLang="el-GR" b="1" dirty="0">
                <a:solidFill>
                  <a:schemeClr val="accent2"/>
                </a:solidFill>
              </a:rPr>
              <a:t>του είναι μεγάλος η παστερίωση δεν θα είναι αποτελεσματική</a:t>
            </a:r>
          </a:p>
          <a:p>
            <a:pPr eaLnBrk="1" hangingPunct="1"/>
            <a:endParaRPr lang="el-GR" altLang="el-GR" b="1" dirty="0">
              <a:solidFill>
                <a:schemeClr val="accent2"/>
              </a:solidFill>
            </a:endParaRPr>
          </a:p>
          <a:p>
            <a:pPr eaLnBrk="1" hangingPunct="1"/>
            <a:endParaRPr lang="el-GR" altLang="el-GR" dirty="0">
              <a:solidFill>
                <a:schemeClr val="accent2"/>
              </a:solidFill>
            </a:endParaRPr>
          </a:p>
          <a:p>
            <a:pPr eaLnBrk="1" hangingPunct="1"/>
            <a:r>
              <a:rPr lang="el-GR" altLang="el-GR" dirty="0">
                <a:solidFill>
                  <a:schemeClr val="accent2"/>
                </a:solidFill>
              </a:rPr>
              <a:t>Κατά την παρασκευή και ωρίμανση των </a:t>
            </a:r>
            <a:r>
              <a:rPr lang="el-GR" altLang="el-GR" b="1" dirty="0">
                <a:solidFill>
                  <a:schemeClr val="accent2"/>
                </a:solidFill>
              </a:rPr>
              <a:t>τυριών</a:t>
            </a:r>
            <a:r>
              <a:rPr lang="el-GR" altLang="el-GR" dirty="0">
                <a:solidFill>
                  <a:schemeClr val="accent2"/>
                </a:solidFill>
              </a:rPr>
              <a:t>, ο πληθυσμός τους αυξάνεται και εν </a:t>
            </a:r>
          </a:p>
          <a:p>
            <a:pPr eaLnBrk="1" hangingPunct="1"/>
            <a:r>
              <a:rPr lang="el-GR" altLang="el-GR" dirty="0">
                <a:solidFill>
                  <a:schemeClr val="accent2"/>
                </a:solidFill>
              </a:rPr>
              <a:t>συνεχεία μειώνεται με βραδύ ρυθμό</a:t>
            </a:r>
            <a:r>
              <a:rPr lang="en-US" altLang="el-GR" dirty="0">
                <a:solidFill>
                  <a:schemeClr val="accent2"/>
                </a:solidFill>
              </a:rPr>
              <a:t> </a:t>
            </a:r>
            <a:r>
              <a:rPr lang="el-GR" altLang="el-GR" dirty="0">
                <a:solidFill>
                  <a:schemeClr val="accent2"/>
                </a:solidFill>
              </a:rPr>
              <a:t>(επιβιώνει σε χαμηλό </a:t>
            </a:r>
            <a:r>
              <a:rPr lang="en-US" altLang="el-GR" dirty="0">
                <a:solidFill>
                  <a:schemeClr val="accent2"/>
                </a:solidFill>
              </a:rPr>
              <a:t>pH, </a:t>
            </a:r>
            <a:r>
              <a:rPr lang="el-GR" altLang="el-GR" dirty="0">
                <a:solidFill>
                  <a:schemeClr val="accent2"/>
                </a:solidFill>
              </a:rPr>
              <a:t>και </a:t>
            </a:r>
            <a:r>
              <a:rPr lang="el-GR" altLang="el-GR" dirty="0" err="1">
                <a:solidFill>
                  <a:schemeClr val="accent2"/>
                </a:solidFill>
              </a:rPr>
              <a:t>αλόφιλο</a:t>
            </a:r>
            <a:r>
              <a:rPr lang="el-GR" altLang="el-GR" dirty="0">
                <a:solidFill>
                  <a:schemeClr val="accent2"/>
                </a:solidFill>
              </a:rPr>
              <a:t>) </a:t>
            </a:r>
            <a:r>
              <a:rPr lang="el-GR" altLang="el-GR" dirty="0">
                <a:solidFill>
                  <a:schemeClr val="accent2"/>
                </a:solidFill>
                <a:sym typeface="Wingdings" pitchFamily="2" charset="2"/>
              </a:rPr>
              <a:t> </a:t>
            </a:r>
          </a:p>
          <a:p>
            <a:pPr eaLnBrk="1" hangingPunct="1"/>
            <a:r>
              <a:rPr lang="el-GR" altLang="el-GR" dirty="0">
                <a:solidFill>
                  <a:schemeClr val="accent2"/>
                </a:solidFill>
                <a:sym typeface="Wingdings" pitchFamily="2" charset="2"/>
              </a:rPr>
              <a:t>στο χρόνο ωρίμανσης το προϊόν δεν εξυγιαίνεται </a:t>
            </a:r>
          </a:p>
          <a:p>
            <a:pPr eaLnBrk="1" hangingPunct="1"/>
            <a:endParaRPr lang="el-GR" altLang="el-GR" dirty="0">
              <a:solidFill>
                <a:schemeClr val="accent2"/>
              </a:solidFill>
              <a:sym typeface="Wingdings" pitchFamily="2" charset="2"/>
            </a:endParaRPr>
          </a:p>
          <a:p>
            <a:pPr eaLnBrk="1" hangingPunct="1"/>
            <a:r>
              <a:rPr lang="el-GR" altLang="el-GR" b="1" dirty="0">
                <a:solidFill>
                  <a:schemeClr val="accent2"/>
                </a:solidFill>
                <a:sym typeface="Wingdings" pitchFamily="2" charset="2"/>
              </a:rPr>
              <a:t>Μαλακά τυριά από νωπό γάλα ιδιαίτερα επικίνδυνα </a:t>
            </a:r>
            <a:endParaRPr lang="el-GR" altLang="el-GR" b="1" dirty="0">
              <a:solidFill>
                <a:schemeClr val="accent2"/>
              </a:solidFill>
            </a:endParaRPr>
          </a:p>
        </p:txBody>
      </p:sp>
      <p:pic>
        <p:nvPicPr>
          <p:cNvPr id="1536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52513"/>
            <a:ext cx="23812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1306718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6389" name="Text Box 6"/>
          <p:cNvSpPr txBox="1">
            <a:spLocks noChangeArrowheads="1"/>
          </p:cNvSpPr>
          <p:nvPr/>
        </p:nvSpPr>
        <p:spPr bwMode="auto">
          <a:xfrm>
            <a:off x="5219700" y="404813"/>
            <a:ext cx="2016125"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Bacillus</a:t>
            </a:r>
            <a:r>
              <a:rPr lang="el-GR" altLang="el-GR" sz="2400" b="1">
                <a:solidFill>
                  <a:schemeClr val="accent2"/>
                </a:solidFill>
              </a:rPr>
              <a:t> </a:t>
            </a:r>
            <a:r>
              <a:rPr lang="en-US" altLang="el-GR" sz="2400" b="1">
                <a:solidFill>
                  <a:schemeClr val="accent2"/>
                </a:solidFill>
              </a:rPr>
              <a:t>spp</a:t>
            </a:r>
            <a:endParaRPr lang="el-GR" altLang="el-GR" sz="2400" b="1">
              <a:solidFill>
                <a:schemeClr val="accent2"/>
              </a:solidFill>
            </a:endParaRPr>
          </a:p>
        </p:txBody>
      </p:sp>
      <p:sp>
        <p:nvSpPr>
          <p:cNvPr id="16390" name="Text Box 7"/>
          <p:cNvSpPr txBox="1">
            <a:spLocks noChangeArrowheads="1"/>
          </p:cNvSpPr>
          <p:nvPr/>
        </p:nvSpPr>
        <p:spPr bwMode="auto">
          <a:xfrm>
            <a:off x="467544" y="1628775"/>
            <a:ext cx="82809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B. anthracis </a:t>
            </a:r>
          </a:p>
          <a:p>
            <a:pPr eaLnBrk="1" hangingPunct="1"/>
            <a:r>
              <a:rPr lang="el-GR" altLang="el-GR" sz="2000" dirty="0">
                <a:solidFill>
                  <a:schemeClr val="accent2"/>
                </a:solidFill>
              </a:rPr>
              <a:t>Απεκκρίνεται από </a:t>
            </a:r>
            <a:r>
              <a:rPr lang="el-GR" altLang="el-GR" sz="2000" dirty="0" err="1">
                <a:solidFill>
                  <a:schemeClr val="accent2"/>
                </a:solidFill>
              </a:rPr>
              <a:t>ανθρακόπληκτα</a:t>
            </a:r>
            <a:r>
              <a:rPr lang="el-GR" altLang="el-GR" sz="2000" dirty="0">
                <a:solidFill>
                  <a:schemeClr val="accent2"/>
                </a:solidFill>
              </a:rPr>
              <a:t> ζώα</a:t>
            </a:r>
          </a:p>
          <a:p>
            <a:pPr eaLnBrk="1" hangingPunct="1"/>
            <a:r>
              <a:rPr lang="el-GR" altLang="el-GR" sz="2000" dirty="0">
                <a:solidFill>
                  <a:schemeClr val="accent2"/>
                </a:solidFill>
              </a:rPr>
              <a:t>Κατά τους εμβολιασμούς για άνθρακα, το γάλα είναι ακατάλληλο για 10 ημέρες</a:t>
            </a:r>
          </a:p>
          <a:p>
            <a:pPr eaLnBrk="1" hangingPunct="1"/>
            <a:r>
              <a:rPr lang="el-GR" altLang="el-GR" sz="2000" dirty="0">
                <a:solidFill>
                  <a:schemeClr val="accent2"/>
                </a:solidFill>
              </a:rPr>
              <a:t>Η παστερίωση σκοτώνει τις βλαστικές μορφές αλλά όχι και τα σπόρια</a:t>
            </a:r>
            <a:endParaRPr lang="en-US" altLang="el-GR" sz="2000" dirty="0">
              <a:solidFill>
                <a:schemeClr val="accent2"/>
              </a:solidFill>
            </a:endParaRPr>
          </a:p>
          <a:p>
            <a:pPr eaLnBrk="1" hangingPunct="1"/>
            <a:endParaRPr lang="en-US" altLang="el-GR" sz="2000" dirty="0">
              <a:solidFill>
                <a:schemeClr val="accent2"/>
              </a:solidFill>
            </a:endParaRPr>
          </a:p>
          <a:p>
            <a:pPr eaLnBrk="1" hangingPunct="1"/>
            <a:r>
              <a:rPr lang="en-US" altLang="el-GR" sz="2000" dirty="0">
                <a:solidFill>
                  <a:schemeClr val="accent2"/>
                </a:solidFill>
              </a:rPr>
              <a:t>B. cereus </a:t>
            </a:r>
            <a:r>
              <a:rPr lang="el-GR" altLang="el-GR" sz="2000" dirty="0">
                <a:solidFill>
                  <a:schemeClr val="accent2"/>
                </a:solidFill>
              </a:rPr>
              <a:t>σχετίζεται γενικά με </a:t>
            </a:r>
            <a:r>
              <a:rPr lang="el-GR" altLang="el-GR" sz="2000" dirty="0" err="1">
                <a:solidFill>
                  <a:schemeClr val="accent2"/>
                </a:solidFill>
              </a:rPr>
              <a:t>τροφοδηλητηριάσεις</a:t>
            </a:r>
            <a:r>
              <a:rPr lang="el-GR" altLang="el-GR" sz="2000" dirty="0">
                <a:solidFill>
                  <a:schemeClr val="accent2"/>
                </a:solidFill>
              </a:rPr>
              <a:t> αλλά όχι από το γάλα</a:t>
            </a:r>
          </a:p>
          <a:p>
            <a:pPr eaLnBrk="1" hangingPunct="1"/>
            <a:endParaRPr lang="el-GR" altLang="el-GR" sz="2000" dirty="0">
              <a:solidFill>
                <a:schemeClr val="accent2"/>
              </a:solidFill>
            </a:endParaRPr>
          </a:p>
          <a:p>
            <a:pPr eaLnBrk="1" hangingPunct="1"/>
            <a:r>
              <a:rPr lang="el-GR" altLang="el-GR" sz="2000" dirty="0">
                <a:solidFill>
                  <a:schemeClr val="accent2"/>
                </a:solidFill>
              </a:rPr>
              <a:t>Μόλυνση γάλακτος από το περιβάλλον </a:t>
            </a:r>
            <a:endParaRPr lang="en-US" altLang="el-GR" sz="2000" dirty="0">
              <a:solidFill>
                <a:schemeClr val="accent2"/>
              </a:solidFill>
            </a:endParaRPr>
          </a:p>
          <a:p>
            <a:pPr eaLnBrk="1" hangingPunct="1"/>
            <a:endParaRPr lang="en-US" altLang="el-GR" sz="2000" dirty="0">
              <a:solidFill>
                <a:schemeClr val="accent2"/>
              </a:solidFill>
            </a:endParaRPr>
          </a:p>
          <a:p>
            <a:pPr eaLnBrk="1" hangingPunct="1"/>
            <a:endParaRPr lang="el-GR" altLang="el-GR" sz="2000" dirty="0">
              <a:solidFill>
                <a:schemeClr val="accent2"/>
              </a:solidFill>
            </a:endParaRPr>
          </a:p>
        </p:txBody>
      </p:sp>
      <p:pic>
        <p:nvPicPr>
          <p:cNvPr id="163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7" y="4005064"/>
            <a:ext cx="23050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3527435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7413" name="Text Box 6"/>
          <p:cNvSpPr txBox="1">
            <a:spLocks noChangeArrowheads="1"/>
          </p:cNvSpPr>
          <p:nvPr/>
        </p:nvSpPr>
        <p:spPr bwMode="auto">
          <a:xfrm>
            <a:off x="5219700" y="404813"/>
            <a:ext cx="2405063"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Leptospira</a:t>
            </a:r>
            <a:r>
              <a:rPr lang="el-GR" altLang="el-GR" sz="2400" b="1">
                <a:solidFill>
                  <a:schemeClr val="accent2"/>
                </a:solidFill>
              </a:rPr>
              <a:t> </a:t>
            </a:r>
            <a:r>
              <a:rPr lang="en-US" altLang="el-GR" sz="2400" b="1">
                <a:solidFill>
                  <a:schemeClr val="accent2"/>
                </a:solidFill>
              </a:rPr>
              <a:t>spp</a:t>
            </a:r>
            <a:endParaRPr lang="el-GR" altLang="el-GR" sz="2400" b="1">
              <a:solidFill>
                <a:schemeClr val="accent2"/>
              </a:solidFill>
            </a:endParaRPr>
          </a:p>
        </p:txBody>
      </p:sp>
      <p:sp>
        <p:nvSpPr>
          <p:cNvPr id="17414" name="Text Box 7"/>
          <p:cNvSpPr txBox="1">
            <a:spLocks noChangeArrowheads="1"/>
          </p:cNvSpPr>
          <p:nvPr/>
        </p:nvSpPr>
        <p:spPr bwMode="auto">
          <a:xfrm>
            <a:off x="467544" y="1124744"/>
            <a:ext cx="82089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Από τον μαστό του ζώου κυρίως αλλά και ακόμα χωρίς να εντοπίζεται στο </a:t>
            </a:r>
          </a:p>
          <a:p>
            <a:pPr eaLnBrk="1" hangingPunct="1"/>
            <a:r>
              <a:rPr lang="el-GR" altLang="el-GR" sz="2000" dirty="0">
                <a:solidFill>
                  <a:schemeClr val="accent2"/>
                </a:solidFill>
              </a:rPr>
              <a:t>μαστό  μπορεί να εμφανιστεί στο γάλα</a:t>
            </a:r>
          </a:p>
          <a:p>
            <a:pPr eaLnBrk="1" hangingPunct="1"/>
            <a:endParaRPr lang="el-GR" altLang="el-GR" sz="2000" dirty="0">
              <a:solidFill>
                <a:schemeClr val="accent2"/>
              </a:solidFill>
            </a:endParaRPr>
          </a:p>
          <a:p>
            <a:pPr eaLnBrk="1" hangingPunct="1"/>
            <a:r>
              <a:rPr lang="el-GR" altLang="el-GR" sz="2000" dirty="0">
                <a:solidFill>
                  <a:schemeClr val="accent2"/>
                </a:solidFill>
              </a:rPr>
              <a:t>Δεν υπάρχουν στοιχεία για μετάδοση της </a:t>
            </a:r>
            <a:r>
              <a:rPr lang="el-GR" altLang="el-GR" sz="2000" dirty="0" err="1">
                <a:solidFill>
                  <a:schemeClr val="accent2"/>
                </a:solidFill>
              </a:rPr>
              <a:t>λεπτόσπειρας</a:t>
            </a:r>
            <a:r>
              <a:rPr lang="el-GR" altLang="el-GR" sz="2000" dirty="0">
                <a:solidFill>
                  <a:schemeClr val="accent2"/>
                </a:solidFill>
              </a:rPr>
              <a:t> στον άνθρωπο </a:t>
            </a:r>
          </a:p>
          <a:p>
            <a:pPr eaLnBrk="1" hangingPunct="1"/>
            <a:r>
              <a:rPr lang="el-GR" altLang="el-GR" sz="2000" dirty="0">
                <a:solidFill>
                  <a:schemeClr val="accent2"/>
                </a:solidFill>
              </a:rPr>
              <a:t>από το γάλα, δεδομένου ότι το γάλα  περιέχει ένα </a:t>
            </a:r>
            <a:r>
              <a:rPr lang="el-GR" altLang="el-GR" sz="2000" dirty="0" err="1">
                <a:solidFill>
                  <a:schemeClr val="accent2"/>
                </a:solidFill>
              </a:rPr>
              <a:t>θερμοάντοχο</a:t>
            </a:r>
            <a:r>
              <a:rPr lang="el-GR" altLang="el-GR" sz="2000" dirty="0">
                <a:solidFill>
                  <a:schemeClr val="accent2"/>
                </a:solidFill>
              </a:rPr>
              <a:t> παράγοντα,</a:t>
            </a:r>
          </a:p>
          <a:p>
            <a:pPr eaLnBrk="1" hangingPunct="1"/>
            <a:r>
              <a:rPr lang="el-GR" altLang="el-GR" sz="2000" dirty="0">
                <a:solidFill>
                  <a:schemeClr val="accent2"/>
                </a:solidFill>
              </a:rPr>
              <a:t>που αδρανοποιεί και λύει τις </a:t>
            </a:r>
            <a:r>
              <a:rPr lang="el-GR" altLang="el-GR" sz="2000" dirty="0" err="1">
                <a:solidFill>
                  <a:schemeClr val="accent2"/>
                </a:solidFill>
              </a:rPr>
              <a:t>λεπτόσπειρες</a:t>
            </a:r>
            <a:r>
              <a:rPr lang="el-GR" altLang="el-GR" sz="2000" dirty="0">
                <a:solidFill>
                  <a:schemeClr val="accent2"/>
                </a:solidFill>
              </a:rPr>
              <a:t> (αγελάδα, αίγα, γυναίκα)</a:t>
            </a:r>
          </a:p>
        </p:txBody>
      </p:sp>
      <p:pic>
        <p:nvPicPr>
          <p:cNvPr id="174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3714313"/>
            <a:ext cx="5545360" cy="267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3570859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8437" name="Text Box 6"/>
          <p:cNvSpPr txBox="1">
            <a:spLocks noChangeArrowheads="1"/>
          </p:cNvSpPr>
          <p:nvPr/>
        </p:nvSpPr>
        <p:spPr bwMode="auto">
          <a:xfrm>
            <a:off x="5219700" y="404813"/>
            <a:ext cx="2474913"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Pasteurella spp</a:t>
            </a:r>
            <a:endParaRPr lang="el-GR" altLang="el-GR" sz="2400" b="1">
              <a:solidFill>
                <a:schemeClr val="accent2"/>
              </a:solidFill>
            </a:endParaRPr>
          </a:p>
        </p:txBody>
      </p:sp>
      <p:sp>
        <p:nvSpPr>
          <p:cNvPr id="18438" name="Text Box 7"/>
          <p:cNvSpPr txBox="1">
            <a:spLocks noChangeArrowheads="1"/>
          </p:cNvSpPr>
          <p:nvPr/>
        </p:nvSpPr>
        <p:spPr bwMode="auto">
          <a:xfrm>
            <a:off x="735013" y="1406525"/>
            <a:ext cx="1849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a:solidFill>
                  <a:schemeClr val="accent2"/>
                </a:solidFill>
              </a:rPr>
              <a:t>P. multocida</a:t>
            </a:r>
          </a:p>
          <a:p>
            <a:pPr eaLnBrk="1" hangingPunct="1"/>
            <a:r>
              <a:rPr lang="en-US" altLang="el-GR" sz="2000">
                <a:solidFill>
                  <a:schemeClr val="accent2"/>
                </a:solidFill>
              </a:rPr>
              <a:t>P. haemolytica</a:t>
            </a:r>
            <a:endParaRPr lang="el-GR" altLang="el-GR" sz="2000">
              <a:solidFill>
                <a:schemeClr val="accent2"/>
              </a:solidFill>
            </a:endParaRPr>
          </a:p>
        </p:txBody>
      </p:sp>
      <p:sp>
        <p:nvSpPr>
          <p:cNvPr id="18439" name="AutoShape 8"/>
          <p:cNvSpPr>
            <a:spLocks/>
          </p:cNvSpPr>
          <p:nvPr/>
        </p:nvSpPr>
        <p:spPr bwMode="auto">
          <a:xfrm>
            <a:off x="2627313" y="1484313"/>
            <a:ext cx="338137" cy="504825"/>
          </a:xfrm>
          <a:prstGeom prst="rightBrace">
            <a:avLst>
              <a:gd name="adj1" fmla="val 1244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400" b="1">
              <a:solidFill>
                <a:schemeClr val="accent2"/>
              </a:solidFill>
            </a:endParaRPr>
          </a:p>
        </p:txBody>
      </p:sp>
      <p:sp>
        <p:nvSpPr>
          <p:cNvPr id="18440" name="Text Box 9"/>
          <p:cNvSpPr txBox="1">
            <a:spLocks noChangeArrowheads="1"/>
          </p:cNvSpPr>
          <p:nvPr/>
        </p:nvSpPr>
        <p:spPr bwMode="auto">
          <a:xfrm>
            <a:off x="3616325" y="1431925"/>
            <a:ext cx="4211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Παθογόνα για τα ζώα</a:t>
            </a:r>
          </a:p>
          <a:p>
            <a:pPr eaLnBrk="1" hangingPunct="1"/>
            <a:r>
              <a:rPr lang="el-GR" altLang="el-GR">
                <a:solidFill>
                  <a:schemeClr val="accent2"/>
                </a:solidFill>
              </a:rPr>
              <a:t>Προκαλούν παστεριδίαση και  μαστίτιδα</a:t>
            </a:r>
          </a:p>
        </p:txBody>
      </p:sp>
      <p:sp>
        <p:nvSpPr>
          <p:cNvPr id="18441" name="Text Box 10"/>
          <p:cNvSpPr txBox="1">
            <a:spLocks noChangeArrowheads="1"/>
          </p:cNvSpPr>
          <p:nvPr/>
        </p:nvSpPr>
        <p:spPr bwMode="auto">
          <a:xfrm>
            <a:off x="611188" y="2492375"/>
            <a:ext cx="80652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schemeClr val="accent2"/>
                </a:solidFill>
              </a:rPr>
              <a:t>Είναι  ευκαιριακά παθογόνα για τον  άνθρωπο , με εντόπιση στο αναπνευστικό</a:t>
            </a:r>
          </a:p>
          <a:p>
            <a:pPr eaLnBrk="1" hangingPunct="1"/>
            <a:r>
              <a:rPr lang="el-GR" altLang="el-GR" dirty="0">
                <a:solidFill>
                  <a:schemeClr val="accent2"/>
                </a:solidFill>
              </a:rPr>
              <a:t>Έως σήμερα δεν έχουν αναφερθεί κρούσματα μόλυνσης ανθρώπου από το γάλα</a:t>
            </a:r>
          </a:p>
        </p:txBody>
      </p:sp>
      <p:pic>
        <p:nvPicPr>
          <p:cNvPr id="1844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216" y="3429000"/>
            <a:ext cx="2780928"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27232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9461" name="Text Box 6"/>
          <p:cNvSpPr txBox="1">
            <a:spLocks noChangeArrowheads="1"/>
          </p:cNvSpPr>
          <p:nvPr/>
        </p:nvSpPr>
        <p:spPr bwMode="auto">
          <a:xfrm>
            <a:off x="5219700" y="404813"/>
            <a:ext cx="3354388"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Yesinia enterocolitica</a:t>
            </a:r>
            <a:endParaRPr lang="el-GR" altLang="el-GR" sz="2400" b="1">
              <a:solidFill>
                <a:schemeClr val="accent2"/>
              </a:solidFill>
            </a:endParaRPr>
          </a:p>
        </p:txBody>
      </p:sp>
      <p:sp>
        <p:nvSpPr>
          <p:cNvPr id="19462" name="Text Box 7"/>
          <p:cNvSpPr txBox="1">
            <a:spLocks noChangeArrowheads="1"/>
          </p:cNvSpPr>
          <p:nvPr/>
        </p:nvSpPr>
        <p:spPr bwMode="auto">
          <a:xfrm>
            <a:off x="684213" y="1484313"/>
            <a:ext cx="693261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Από το γαστρεντερικό σύστημα των ζώων </a:t>
            </a:r>
          </a:p>
          <a:p>
            <a:pPr eaLnBrk="1" hangingPunct="1"/>
            <a:endParaRPr lang="el-GR" altLang="el-GR" sz="2000">
              <a:solidFill>
                <a:schemeClr val="accent2"/>
              </a:solidFill>
            </a:endParaRPr>
          </a:p>
          <a:p>
            <a:pPr eaLnBrk="1" hangingPunct="1"/>
            <a:r>
              <a:rPr lang="el-GR" altLang="el-GR" sz="2000">
                <a:solidFill>
                  <a:schemeClr val="accent2"/>
                </a:solidFill>
              </a:rPr>
              <a:t>Προκαλεί στον άνθρωπο:</a:t>
            </a:r>
          </a:p>
          <a:p>
            <a:pPr eaLnBrk="1" hangingPunct="1"/>
            <a:endParaRPr lang="el-GR" altLang="el-GR" sz="2000">
              <a:solidFill>
                <a:schemeClr val="accent2"/>
              </a:solidFill>
            </a:endParaRPr>
          </a:p>
          <a:p>
            <a:pPr eaLnBrk="1" hangingPunct="1">
              <a:buFontTx/>
              <a:buChar char="•"/>
            </a:pPr>
            <a:r>
              <a:rPr lang="el-GR" altLang="el-GR" sz="2000">
                <a:solidFill>
                  <a:schemeClr val="accent2"/>
                </a:solidFill>
              </a:rPr>
              <a:t>Γαστρεντερίτιδα</a:t>
            </a:r>
          </a:p>
          <a:p>
            <a:pPr eaLnBrk="1" hangingPunct="1">
              <a:buFontTx/>
              <a:buChar char="•"/>
            </a:pPr>
            <a:r>
              <a:rPr lang="el-GR" altLang="el-GR" sz="2000">
                <a:solidFill>
                  <a:schemeClr val="accent2"/>
                </a:solidFill>
              </a:rPr>
              <a:t>Ιλεΐτιδα </a:t>
            </a:r>
          </a:p>
          <a:p>
            <a:pPr eaLnBrk="1" hangingPunct="1"/>
            <a:endParaRPr lang="el-GR" altLang="el-GR" sz="2000">
              <a:solidFill>
                <a:schemeClr val="accent2"/>
              </a:solidFill>
            </a:endParaRPr>
          </a:p>
          <a:p>
            <a:pPr eaLnBrk="1" hangingPunct="1"/>
            <a:r>
              <a:rPr lang="el-GR" altLang="el-GR" sz="2000">
                <a:solidFill>
                  <a:schemeClr val="accent2"/>
                </a:solidFill>
              </a:rPr>
              <a:t>Καταστρέφεται με την παστερίωση. </a:t>
            </a:r>
          </a:p>
          <a:p>
            <a:pPr eaLnBrk="1" hangingPunct="1"/>
            <a:endParaRPr lang="el-GR" altLang="el-GR" sz="2000">
              <a:solidFill>
                <a:schemeClr val="accent2"/>
              </a:solidFill>
            </a:endParaRPr>
          </a:p>
          <a:p>
            <a:pPr eaLnBrk="1" hangingPunct="1"/>
            <a:r>
              <a:rPr lang="el-GR" altLang="el-GR" sz="2000">
                <a:solidFill>
                  <a:schemeClr val="accent2"/>
                </a:solidFill>
              </a:rPr>
              <a:t>Υπεύθυνο τρόφιμο: το νωπό γάλα </a:t>
            </a:r>
          </a:p>
          <a:p>
            <a:pPr eaLnBrk="1" hangingPunct="1"/>
            <a:endParaRPr lang="el-GR" altLang="el-GR" sz="2000">
              <a:solidFill>
                <a:schemeClr val="accent2"/>
              </a:solidFill>
            </a:endParaRPr>
          </a:p>
        </p:txBody>
      </p:sp>
      <p:pic>
        <p:nvPicPr>
          <p:cNvPr id="194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989138"/>
            <a:ext cx="25193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837425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5"/>
          <p:cNvSpPr txBox="1">
            <a:spLocks noChangeArrowheads="1"/>
          </p:cNvSpPr>
          <p:nvPr/>
        </p:nvSpPr>
        <p:spPr bwMode="auto">
          <a:xfrm>
            <a:off x="5219700" y="404813"/>
            <a:ext cx="2014538"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Shigella spp</a:t>
            </a:r>
            <a:endParaRPr lang="el-GR" altLang="el-GR" sz="2400" b="1">
              <a:solidFill>
                <a:schemeClr val="accent2"/>
              </a:solidFill>
            </a:endParaRPr>
          </a:p>
        </p:txBody>
      </p:sp>
      <p:sp>
        <p:nvSpPr>
          <p:cNvPr id="20485" name="Text Box 6"/>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0486" name="Text Box 7"/>
          <p:cNvSpPr txBox="1">
            <a:spLocks noChangeArrowheads="1"/>
          </p:cNvSpPr>
          <p:nvPr/>
        </p:nvSpPr>
        <p:spPr bwMode="auto">
          <a:xfrm>
            <a:off x="468313" y="1484313"/>
            <a:ext cx="83708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Δεν προσβάλλει τα ζώα</a:t>
            </a:r>
          </a:p>
          <a:p>
            <a:pPr eaLnBrk="1" hangingPunct="1"/>
            <a:endParaRPr lang="el-GR" altLang="el-GR" sz="2000" dirty="0">
              <a:solidFill>
                <a:schemeClr val="accent2"/>
              </a:solidFill>
            </a:endParaRPr>
          </a:p>
          <a:p>
            <a:pPr eaLnBrk="1" hangingPunct="1"/>
            <a:r>
              <a:rPr lang="el-GR" altLang="el-GR" sz="2000" dirty="0">
                <a:solidFill>
                  <a:schemeClr val="accent2"/>
                </a:solidFill>
              </a:rPr>
              <a:t>Η μόλυνση του γάλακτος γίνεται από τον </a:t>
            </a:r>
            <a:r>
              <a:rPr lang="el-GR" altLang="el-GR" sz="2000" b="1" dirty="0">
                <a:solidFill>
                  <a:schemeClr val="accent2"/>
                </a:solidFill>
              </a:rPr>
              <a:t>άνθρωπο,</a:t>
            </a:r>
            <a:r>
              <a:rPr lang="el-GR" altLang="el-GR" sz="2000" dirty="0">
                <a:solidFill>
                  <a:schemeClr val="accent2"/>
                </a:solidFill>
              </a:rPr>
              <a:t> έντομα, σκεύη, νερό</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Το γάλα έχει ενοχοποιηθεί για </a:t>
            </a:r>
            <a:r>
              <a:rPr lang="el-GR" altLang="el-GR" sz="2000" dirty="0" err="1">
                <a:solidFill>
                  <a:schemeClr val="accent2"/>
                </a:solidFill>
              </a:rPr>
              <a:t>τροφοδηλητηρίαση</a:t>
            </a:r>
            <a:r>
              <a:rPr lang="el-GR" altLang="el-GR" sz="2000" dirty="0">
                <a:solidFill>
                  <a:schemeClr val="accent2"/>
                </a:solidFill>
              </a:rPr>
              <a:t> στον άνθρωπο</a:t>
            </a:r>
          </a:p>
          <a:p>
            <a:pPr eaLnBrk="1" hangingPunct="1"/>
            <a:r>
              <a:rPr lang="el-GR" altLang="el-GR" sz="2000" dirty="0">
                <a:solidFill>
                  <a:schemeClr val="accent2"/>
                </a:solidFill>
              </a:rPr>
              <a:t>Στα </a:t>
            </a:r>
            <a:r>
              <a:rPr lang="el-GR" altLang="el-GR" sz="2000" dirty="0" err="1">
                <a:solidFill>
                  <a:schemeClr val="accent2"/>
                </a:solidFill>
              </a:rPr>
              <a:t>τυρία</a:t>
            </a:r>
            <a:r>
              <a:rPr lang="el-GR" altLang="el-GR" sz="2000" dirty="0">
                <a:solidFill>
                  <a:schemeClr val="accent2"/>
                </a:solidFill>
              </a:rPr>
              <a:t> δεν επιβιώνει </a:t>
            </a:r>
          </a:p>
        </p:txBody>
      </p:sp>
      <p:pic>
        <p:nvPicPr>
          <p:cNvPr id="2048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717032"/>
            <a:ext cx="21986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788469"/>
            <a:ext cx="18732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3937550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1509" name="Text Box 6"/>
          <p:cNvSpPr txBox="1">
            <a:spLocks noChangeArrowheads="1"/>
          </p:cNvSpPr>
          <p:nvPr/>
        </p:nvSpPr>
        <p:spPr bwMode="auto">
          <a:xfrm>
            <a:off x="6084888" y="476250"/>
            <a:ext cx="2625725"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Escherichia coli </a:t>
            </a:r>
            <a:endParaRPr lang="el-GR" altLang="el-GR" sz="2400" b="1">
              <a:solidFill>
                <a:schemeClr val="accent2"/>
              </a:solidFill>
            </a:endParaRPr>
          </a:p>
        </p:txBody>
      </p:sp>
      <p:sp>
        <p:nvSpPr>
          <p:cNvPr id="21510" name="Text Box 7"/>
          <p:cNvSpPr txBox="1">
            <a:spLocks noChangeArrowheads="1"/>
          </p:cNvSpPr>
          <p:nvPr/>
        </p:nvSpPr>
        <p:spPr bwMode="auto">
          <a:xfrm>
            <a:off x="467545" y="1341439"/>
            <a:ext cx="777686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dirty="0">
                <a:solidFill>
                  <a:schemeClr val="accent2"/>
                </a:solidFill>
              </a:rPr>
              <a:t>4 </a:t>
            </a:r>
            <a:r>
              <a:rPr lang="el-GR" altLang="el-GR" dirty="0">
                <a:solidFill>
                  <a:schemeClr val="accent2"/>
                </a:solidFill>
              </a:rPr>
              <a:t>ομάδες:</a:t>
            </a:r>
          </a:p>
          <a:p>
            <a:pPr eaLnBrk="1" hangingPunct="1"/>
            <a:r>
              <a:rPr lang="en-US" altLang="el-GR" b="1" dirty="0">
                <a:solidFill>
                  <a:schemeClr val="accent2"/>
                </a:solidFill>
              </a:rPr>
              <a:t>EPEC: </a:t>
            </a:r>
            <a:r>
              <a:rPr lang="el-GR" altLang="el-GR" b="1" dirty="0" err="1">
                <a:solidFill>
                  <a:schemeClr val="accent2"/>
                </a:solidFill>
              </a:rPr>
              <a:t>εντεροπαθογόνα</a:t>
            </a:r>
            <a:r>
              <a:rPr lang="el-GR" altLang="el-GR" b="1" dirty="0">
                <a:solidFill>
                  <a:schemeClr val="accent2"/>
                </a:solidFill>
              </a:rPr>
              <a:t> στελέχη</a:t>
            </a:r>
            <a:r>
              <a:rPr lang="el-GR" altLang="el-GR" dirty="0">
                <a:solidFill>
                  <a:schemeClr val="accent2"/>
                </a:solidFill>
              </a:rPr>
              <a:t> (παράγει </a:t>
            </a:r>
            <a:r>
              <a:rPr lang="el-GR" altLang="el-GR" dirty="0" err="1">
                <a:solidFill>
                  <a:schemeClr val="accent2"/>
                </a:solidFill>
              </a:rPr>
              <a:t>θερμοάντοχες</a:t>
            </a:r>
            <a:r>
              <a:rPr lang="el-GR" altLang="el-GR" dirty="0">
                <a:solidFill>
                  <a:schemeClr val="accent2"/>
                </a:solidFill>
              </a:rPr>
              <a:t> ή </a:t>
            </a:r>
            <a:r>
              <a:rPr lang="el-GR" altLang="el-GR" dirty="0" err="1">
                <a:solidFill>
                  <a:schemeClr val="accent2"/>
                </a:solidFill>
              </a:rPr>
              <a:t>θερμοευαίσθητες</a:t>
            </a:r>
            <a:r>
              <a:rPr lang="el-GR" altLang="el-GR" dirty="0">
                <a:solidFill>
                  <a:schemeClr val="accent2"/>
                </a:solidFill>
              </a:rPr>
              <a:t> τοξίνες) </a:t>
            </a:r>
          </a:p>
          <a:p>
            <a:pPr eaLnBrk="1" hangingPunct="1"/>
            <a:r>
              <a:rPr lang="en-US" altLang="el-GR" dirty="0">
                <a:solidFill>
                  <a:schemeClr val="accent2"/>
                </a:solidFill>
              </a:rPr>
              <a:t>EIEC: </a:t>
            </a:r>
            <a:r>
              <a:rPr lang="el-GR" altLang="el-GR" dirty="0" err="1">
                <a:solidFill>
                  <a:schemeClr val="accent2"/>
                </a:solidFill>
              </a:rPr>
              <a:t>εντεροδιεισδυτικά</a:t>
            </a:r>
            <a:r>
              <a:rPr lang="el-GR" altLang="el-GR" dirty="0">
                <a:solidFill>
                  <a:schemeClr val="accent2"/>
                </a:solidFill>
              </a:rPr>
              <a:t> στελέχη</a:t>
            </a:r>
          </a:p>
          <a:p>
            <a:pPr eaLnBrk="1" hangingPunct="1"/>
            <a:r>
              <a:rPr lang="en-US" altLang="el-GR" dirty="0">
                <a:solidFill>
                  <a:schemeClr val="accent2"/>
                </a:solidFill>
              </a:rPr>
              <a:t>ETEC: </a:t>
            </a:r>
            <a:r>
              <a:rPr lang="el-GR" altLang="el-GR" dirty="0" err="1">
                <a:solidFill>
                  <a:schemeClr val="accent2"/>
                </a:solidFill>
              </a:rPr>
              <a:t>εντεροτοξινογόνα</a:t>
            </a:r>
            <a:r>
              <a:rPr lang="el-GR" altLang="el-GR" dirty="0">
                <a:solidFill>
                  <a:schemeClr val="accent2"/>
                </a:solidFill>
              </a:rPr>
              <a:t> στελέχη</a:t>
            </a:r>
          </a:p>
          <a:p>
            <a:pPr eaLnBrk="1" hangingPunct="1"/>
            <a:r>
              <a:rPr lang="en-US" altLang="el-GR" b="1" dirty="0">
                <a:solidFill>
                  <a:schemeClr val="accent2"/>
                </a:solidFill>
              </a:rPr>
              <a:t>EHEC: </a:t>
            </a:r>
            <a:r>
              <a:rPr lang="el-GR" altLang="el-GR" b="1" dirty="0" err="1">
                <a:solidFill>
                  <a:schemeClr val="accent2"/>
                </a:solidFill>
              </a:rPr>
              <a:t>εντεροαιμορραγικά</a:t>
            </a:r>
            <a:r>
              <a:rPr lang="el-GR" altLang="el-GR" b="1" dirty="0">
                <a:solidFill>
                  <a:schemeClr val="accent2"/>
                </a:solidFill>
              </a:rPr>
              <a:t> στελέχη </a:t>
            </a:r>
          </a:p>
          <a:p>
            <a:pPr eaLnBrk="1" hangingPunct="1"/>
            <a:endParaRPr lang="el-GR" altLang="el-GR" b="1" dirty="0">
              <a:solidFill>
                <a:schemeClr val="accent2"/>
              </a:solidFill>
            </a:endParaRPr>
          </a:p>
          <a:p>
            <a:pPr eaLnBrk="1" hangingPunct="1"/>
            <a:r>
              <a:rPr lang="el-GR" altLang="el-GR" dirty="0" err="1">
                <a:solidFill>
                  <a:schemeClr val="accent2"/>
                </a:solidFill>
              </a:rPr>
              <a:t>Ορότυπος</a:t>
            </a:r>
            <a:r>
              <a:rPr lang="el-GR" altLang="el-GR" dirty="0">
                <a:solidFill>
                  <a:schemeClr val="accent2"/>
                </a:solidFill>
              </a:rPr>
              <a:t>: Ο157Η7 Τροφική αιμορραγική κολίτιδα </a:t>
            </a:r>
          </a:p>
          <a:p>
            <a:pPr eaLnBrk="1" hangingPunct="1"/>
            <a:endParaRPr lang="el-GR" altLang="el-GR" dirty="0">
              <a:solidFill>
                <a:schemeClr val="accent2"/>
              </a:solidFill>
            </a:endParaRPr>
          </a:p>
          <a:p>
            <a:pPr eaLnBrk="1" hangingPunct="1"/>
            <a:r>
              <a:rPr lang="el-GR" altLang="el-GR" b="1" dirty="0">
                <a:solidFill>
                  <a:schemeClr val="accent2"/>
                </a:solidFill>
              </a:rPr>
              <a:t>Πηγή μόλυνσης γάλακτος</a:t>
            </a:r>
            <a:r>
              <a:rPr lang="el-GR" altLang="el-GR" dirty="0">
                <a:solidFill>
                  <a:schemeClr val="accent2"/>
                </a:solidFill>
              </a:rPr>
              <a:t> :</a:t>
            </a:r>
          </a:p>
          <a:p>
            <a:pPr eaLnBrk="1" hangingPunct="1"/>
            <a:r>
              <a:rPr lang="el-GR" altLang="el-GR" dirty="0">
                <a:solidFill>
                  <a:schemeClr val="accent2"/>
                </a:solidFill>
              </a:rPr>
              <a:t>Κόπρανα</a:t>
            </a:r>
          </a:p>
          <a:p>
            <a:pPr eaLnBrk="1" hangingPunct="1"/>
            <a:r>
              <a:rPr lang="el-GR" altLang="el-GR" dirty="0">
                <a:solidFill>
                  <a:schemeClr val="accent2"/>
                </a:solidFill>
              </a:rPr>
              <a:t>Μολυσμένος μαστός</a:t>
            </a:r>
          </a:p>
          <a:p>
            <a:pPr eaLnBrk="1" hangingPunct="1"/>
            <a:endParaRPr lang="el-GR" altLang="el-GR" dirty="0">
              <a:solidFill>
                <a:schemeClr val="accent2"/>
              </a:solidFill>
            </a:endParaRPr>
          </a:p>
          <a:p>
            <a:pPr eaLnBrk="1" hangingPunct="1"/>
            <a:r>
              <a:rPr lang="el-GR" altLang="el-GR" dirty="0">
                <a:solidFill>
                  <a:schemeClr val="accent2"/>
                </a:solidFill>
              </a:rPr>
              <a:t>Τα </a:t>
            </a:r>
            <a:r>
              <a:rPr lang="el-GR" altLang="el-GR" dirty="0" err="1">
                <a:solidFill>
                  <a:schemeClr val="accent2"/>
                </a:solidFill>
              </a:rPr>
              <a:t>τοξινογόνα</a:t>
            </a:r>
            <a:r>
              <a:rPr lang="el-GR" altLang="el-GR" dirty="0">
                <a:solidFill>
                  <a:schemeClr val="accent2"/>
                </a:solidFill>
              </a:rPr>
              <a:t> στελέχη παράγουν τοξίνες σε </a:t>
            </a:r>
          </a:p>
          <a:p>
            <a:pPr eaLnBrk="1" hangingPunct="1"/>
            <a:r>
              <a:rPr lang="en-US" altLang="el-GR" dirty="0">
                <a:solidFill>
                  <a:schemeClr val="accent2"/>
                </a:solidFill>
              </a:rPr>
              <a:t>pH &gt; 6.5</a:t>
            </a:r>
            <a:r>
              <a:rPr lang="el-GR" altLang="el-GR" dirty="0">
                <a:solidFill>
                  <a:schemeClr val="accent2"/>
                </a:solidFill>
              </a:rPr>
              <a:t> </a:t>
            </a:r>
            <a:r>
              <a:rPr lang="el-GR" altLang="el-GR" dirty="0">
                <a:solidFill>
                  <a:schemeClr val="accent2"/>
                </a:solidFill>
                <a:sym typeface="Wingdings" pitchFamily="2" charset="2"/>
              </a:rPr>
              <a:t></a:t>
            </a:r>
          </a:p>
          <a:p>
            <a:pPr eaLnBrk="1" hangingPunct="1"/>
            <a:endParaRPr lang="el-GR" altLang="el-GR" dirty="0">
              <a:solidFill>
                <a:schemeClr val="accent2"/>
              </a:solidFill>
              <a:sym typeface="Wingdings" pitchFamily="2" charset="2"/>
            </a:endParaRPr>
          </a:p>
          <a:p>
            <a:pPr eaLnBrk="1" hangingPunct="1"/>
            <a:r>
              <a:rPr lang="el-GR" altLang="el-GR" dirty="0">
                <a:solidFill>
                  <a:schemeClr val="accent2"/>
                </a:solidFill>
                <a:sym typeface="Wingdings" pitchFamily="2" charset="2"/>
              </a:rPr>
              <a:t>Σπάνια η </a:t>
            </a:r>
            <a:r>
              <a:rPr lang="el-GR" altLang="el-GR" dirty="0" err="1">
                <a:solidFill>
                  <a:schemeClr val="accent2"/>
                </a:solidFill>
                <a:sym typeface="Wingdings" pitchFamily="2" charset="2"/>
              </a:rPr>
              <a:t>τροφοδηλητηρίαση</a:t>
            </a:r>
            <a:r>
              <a:rPr lang="el-GR" altLang="el-GR" dirty="0">
                <a:solidFill>
                  <a:schemeClr val="accent2"/>
                </a:solidFill>
                <a:sym typeface="Wingdings" pitchFamily="2" charset="2"/>
              </a:rPr>
              <a:t> από γάλα</a:t>
            </a:r>
          </a:p>
          <a:p>
            <a:pPr eaLnBrk="1" hangingPunct="1"/>
            <a:r>
              <a:rPr lang="el-GR" altLang="el-GR" dirty="0">
                <a:solidFill>
                  <a:schemeClr val="accent2"/>
                </a:solidFill>
                <a:sym typeface="Wingdings" pitchFamily="2" charset="2"/>
              </a:rPr>
              <a:t>Συχνή η </a:t>
            </a:r>
            <a:r>
              <a:rPr lang="el-GR" altLang="el-GR" dirty="0" err="1">
                <a:solidFill>
                  <a:schemeClr val="accent2"/>
                </a:solidFill>
                <a:sym typeface="Wingdings" pitchFamily="2" charset="2"/>
              </a:rPr>
              <a:t>τροφοδηλητηρίαση</a:t>
            </a:r>
            <a:r>
              <a:rPr lang="el-GR" altLang="el-GR" dirty="0">
                <a:solidFill>
                  <a:schemeClr val="accent2"/>
                </a:solidFill>
                <a:sym typeface="Wingdings" pitchFamily="2" charset="2"/>
              </a:rPr>
              <a:t> από μαλακά </a:t>
            </a:r>
            <a:r>
              <a:rPr lang="el-GR" altLang="el-GR" dirty="0" smtClean="0">
                <a:solidFill>
                  <a:schemeClr val="accent2"/>
                </a:solidFill>
                <a:sym typeface="Wingdings" pitchFamily="2" charset="2"/>
              </a:rPr>
              <a:t>τυριά</a:t>
            </a:r>
            <a:endParaRPr lang="el-GR" altLang="el-GR" dirty="0">
              <a:solidFill>
                <a:schemeClr val="accent2"/>
              </a:solidFill>
            </a:endParaRPr>
          </a:p>
        </p:txBody>
      </p:sp>
      <p:pic>
        <p:nvPicPr>
          <p:cNvPr id="215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639971"/>
            <a:ext cx="2292251" cy="212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62787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6"/>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2533" name="Text Box 7"/>
          <p:cNvSpPr txBox="1">
            <a:spLocks noChangeArrowheads="1"/>
          </p:cNvSpPr>
          <p:nvPr/>
        </p:nvSpPr>
        <p:spPr bwMode="auto">
          <a:xfrm>
            <a:off x="5651500" y="476250"/>
            <a:ext cx="3049588"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Streptococcus spp </a:t>
            </a:r>
            <a:endParaRPr lang="el-GR" altLang="el-GR" sz="2400" b="1">
              <a:solidFill>
                <a:schemeClr val="accent2"/>
              </a:solidFill>
            </a:endParaRPr>
          </a:p>
        </p:txBody>
      </p:sp>
      <p:sp>
        <p:nvSpPr>
          <p:cNvPr id="22534" name="Text Box 9"/>
          <p:cNvSpPr txBox="1">
            <a:spLocks noChangeArrowheads="1"/>
          </p:cNvSpPr>
          <p:nvPr/>
        </p:nvSpPr>
        <p:spPr bwMode="auto">
          <a:xfrm>
            <a:off x="550863" y="1279525"/>
            <a:ext cx="776555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Streptococcus pyogenes</a:t>
            </a:r>
          </a:p>
          <a:p>
            <a:pPr eaLnBrk="1" hangingPunct="1"/>
            <a:endParaRPr lang="en-US" altLang="el-GR" sz="2000" dirty="0">
              <a:solidFill>
                <a:schemeClr val="accent2"/>
              </a:solidFill>
            </a:endParaRPr>
          </a:p>
          <a:p>
            <a:pPr eaLnBrk="1" hangingPunct="1"/>
            <a:r>
              <a:rPr lang="el-GR" altLang="el-GR" sz="2000" dirty="0">
                <a:solidFill>
                  <a:schemeClr val="accent2"/>
                </a:solidFill>
              </a:rPr>
              <a:t>Προκαλεί στον άνθρωπο </a:t>
            </a:r>
            <a:r>
              <a:rPr lang="el-GR" altLang="el-GR" sz="2000" dirty="0" err="1">
                <a:solidFill>
                  <a:schemeClr val="accent2"/>
                </a:solidFill>
              </a:rPr>
              <a:t>ερυσίπελα</a:t>
            </a:r>
            <a:r>
              <a:rPr lang="el-GR" altLang="el-GR" sz="2000" dirty="0">
                <a:solidFill>
                  <a:schemeClr val="accent2"/>
                </a:solidFill>
              </a:rPr>
              <a:t>, οστρακιά, σηπτική </a:t>
            </a:r>
            <a:r>
              <a:rPr lang="el-GR" altLang="el-GR" sz="2000" dirty="0" smtClean="0">
                <a:solidFill>
                  <a:schemeClr val="accent2"/>
                </a:solidFill>
              </a:rPr>
              <a:t>κυνάγχη.</a:t>
            </a:r>
            <a:endParaRPr lang="el-GR" altLang="el-GR" sz="2000" dirty="0">
              <a:solidFill>
                <a:schemeClr val="accent2"/>
              </a:solidFill>
            </a:endParaRPr>
          </a:p>
          <a:p>
            <a:pPr eaLnBrk="1" hangingPunct="1"/>
            <a:r>
              <a:rPr lang="el-GR" altLang="el-GR" sz="2000" dirty="0">
                <a:solidFill>
                  <a:schemeClr val="accent2"/>
                </a:solidFill>
              </a:rPr>
              <a:t>Το γάλα μολύνεται κυρίως από τους ασθενείς ή ανθρώπους, αλλά και από </a:t>
            </a:r>
            <a:r>
              <a:rPr lang="el-GR" altLang="el-GR" sz="2000" dirty="0" smtClean="0">
                <a:solidFill>
                  <a:schemeClr val="accent2"/>
                </a:solidFill>
              </a:rPr>
              <a:t>αγελάδες </a:t>
            </a:r>
            <a:r>
              <a:rPr lang="el-GR" altLang="el-GR" sz="2000" dirty="0">
                <a:solidFill>
                  <a:schemeClr val="accent2"/>
                </a:solidFill>
              </a:rPr>
              <a:t>με το στρεπτόκοκκο Α</a:t>
            </a:r>
          </a:p>
          <a:p>
            <a:pPr eaLnBrk="1" hangingPunct="1"/>
            <a:endParaRPr lang="el-GR" altLang="el-GR" sz="2000" dirty="0">
              <a:solidFill>
                <a:schemeClr val="accent2"/>
              </a:solidFill>
            </a:endParaRPr>
          </a:p>
          <a:p>
            <a:pPr eaLnBrk="1" hangingPunct="1"/>
            <a:r>
              <a:rPr lang="en-US" altLang="el-GR" sz="2000" dirty="0" smtClean="0">
                <a:solidFill>
                  <a:schemeClr val="accent2"/>
                </a:solidFill>
              </a:rPr>
              <a:t>Streptococcus </a:t>
            </a:r>
            <a:r>
              <a:rPr lang="en-US" altLang="el-GR" sz="2000" dirty="0" err="1">
                <a:solidFill>
                  <a:schemeClr val="accent2"/>
                </a:solidFill>
              </a:rPr>
              <a:t>agalactiae</a:t>
            </a:r>
            <a:r>
              <a:rPr lang="en-US" altLang="el-GR" sz="2000" dirty="0">
                <a:solidFill>
                  <a:schemeClr val="accent2"/>
                </a:solidFill>
              </a:rPr>
              <a:t> </a:t>
            </a:r>
            <a:r>
              <a:rPr lang="el-GR" altLang="el-GR" sz="2000" dirty="0">
                <a:solidFill>
                  <a:schemeClr val="accent2"/>
                </a:solidFill>
              </a:rPr>
              <a:t>, </a:t>
            </a:r>
            <a:r>
              <a:rPr lang="en-US" altLang="el-GR" sz="2000" dirty="0">
                <a:solidFill>
                  <a:schemeClr val="accent2"/>
                </a:solidFill>
              </a:rPr>
              <a:t>S. </a:t>
            </a:r>
            <a:r>
              <a:rPr lang="en-US" altLang="el-GR" sz="2000" dirty="0" err="1">
                <a:solidFill>
                  <a:schemeClr val="accent2"/>
                </a:solidFill>
              </a:rPr>
              <a:t>uberis</a:t>
            </a:r>
            <a:r>
              <a:rPr lang="en-US" altLang="el-GR" sz="2000" dirty="0">
                <a:solidFill>
                  <a:schemeClr val="accent2"/>
                </a:solidFill>
              </a:rPr>
              <a:t> </a:t>
            </a:r>
            <a:r>
              <a:rPr lang="el-GR" altLang="el-GR" sz="2000" dirty="0">
                <a:solidFill>
                  <a:schemeClr val="accent2"/>
                </a:solidFill>
              </a:rPr>
              <a:t>(ομάδα Β)</a:t>
            </a:r>
            <a:endParaRPr lang="en-US" altLang="el-GR" sz="2000" dirty="0">
              <a:solidFill>
                <a:schemeClr val="accent2"/>
              </a:solidFill>
            </a:endParaRPr>
          </a:p>
          <a:p>
            <a:pPr eaLnBrk="1" hangingPunct="1"/>
            <a:r>
              <a:rPr lang="el-GR" altLang="el-GR" sz="2000" dirty="0" smtClean="0">
                <a:solidFill>
                  <a:schemeClr val="accent2"/>
                </a:solidFill>
              </a:rPr>
              <a:t>Προκαλεί </a:t>
            </a:r>
            <a:r>
              <a:rPr lang="el-GR" altLang="el-GR" sz="2000" dirty="0">
                <a:solidFill>
                  <a:schemeClr val="accent2"/>
                </a:solidFill>
              </a:rPr>
              <a:t>μαστίτιδα στα γαλακτοπαραγωγά ζώα</a:t>
            </a:r>
          </a:p>
          <a:p>
            <a:pPr eaLnBrk="1" hangingPunct="1"/>
            <a:r>
              <a:rPr lang="en-US" altLang="el-GR" sz="2000" dirty="0" smtClean="0">
                <a:solidFill>
                  <a:schemeClr val="accent2"/>
                </a:solidFill>
              </a:rPr>
              <a:t>S</a:t>
            </a:r>
            <a:r>
              <a:rPr lang="en-US" altLang="el-GR" sz="2000" dirty="0">
                <a:solidFill>
                  <a:schemeClr val="accent2"/>
                </a:solidFill>
              </a:rPr>
              <a:t>. </a:t>
            </a:r>
            <a:r>
              <a:rPr lang="en-US" altLang="el-GR" sz="2000" dirty="0" err="1">
                <a:solidFill>
                  <a:schemeClr val="accent2"/>
                </a:solidFill>
              </a:rPr>
              <a:t>bovis</a:t>
            </a:r>
            <a:r>
              <a:rPr lang="en-US" altLang="el-GR" sz="2000" dirty="0">
                <a:solidFill>
                  <a:schemeClr val="accent2"/>
                </a:solidFill>
              </a:rPr>
              <a:t> ,S, </a:t>
            </a:r>
            <a:r>
              <a:rPr lang="en-US" altLang="el-GR" sz="2000" dirty="0" err="1">
                <a:solidFill>
                  <a:schemeClr val="accent2"/>
                </a:solidFill>
              </a:rPr>
              <a:t>faecalis</a:t>
            </a:r>
            <a:r>
              <a:rPr lang="en-US" altLang="el-GR" sz="2000" dirty="0">
                <a:solidFill>
                  <a:schemeClr val="accent2"/>
                </a:solidFill>
              </a:rPr>
              <a:t> </a:t>
            </a:r>
          </a:p>
          <a:p>
            <a:pPr eaLnBrk="1" hangingPunct="1"/>
            <a:r>
              <a:rPr lang="el-GR" altLang="el-GR" sz="2000" dirty="0">
                <a:solidFill>
                  <a:schemeClr val="accent2"/>
                </a:solidFill>
              </a:rPr>
              <a:t>Μεταδίδεται από τα κόπρανα του ζώου και αποτελεί δείκτη </a:t>
            </a:r>
            <a:r>
              <a:rPr lang="el-GR" altLang="el-GR" sz="2000" dirty="0" smtClean="0">
                <a:solidFill>
                  <a:schemeClr val="accent2"/>
                </a:solidFill>
              </a:rPr>
              <a:t>επιμόλυνσης.</a:t>
            </a:r>
            <a:endParaRPr lang="el-GR" altLang="el-GR" sz="2000" dirty="0">
              <a:solidFill>
                <a:schemeClr val="accent2"/>
              </a:solidFill>
            </a:endParaRPr>
          </a:p>
          <a:p>
            <a:pPr eaLnBrk="1" hangingPunct="1"/>
            <a:r>
              <a:rPr lang="el-GR" altLang="el-GR" sz="2000" dirty="0">
                <a:solidFill>
                  <a:schemeClr val="accent2"/>
                </a:solidFill>
              </a:rPr>
              <a:t>Η παστερίωση καταστρέφει τους </a:t>
            </a:r>
            <a:r>
              <a:rPr lang="el-GR" altLang="el-GR" sz="2000" dirty="0" err="1">
                <a:solidFill>
                  <a:schemeClr val="accent2"/>
                </a:solidFill>
              </a:rPr>
              <a:t>στρεπτοκόκκους</a:t>
            </a:r>
            <a:r>
              <a:rPr lang="el-GR" altLang="el-GR" sz="2000" dirty="0">
                <a:solidFill>
                  <a:schemeClr val="accent2"/>
                </a:solidFill>
              </a:rPr>
              <a:t>, αλλά </a:t>
            </a:r>
            <a:r>
              <a:rPr lang="en-US" altLang="el-GR" sz="2000" dirty="0">
                <a:solidFill>
                  <a:schemeClr val="accent2"/>
                </a:solidFill>
              </a:rPr>
              <a:t>o Str. </a:t>
            </a:r>
            <a:r>
              <a:rPr lang="el-GR" altLang="el-GR" sz="2000" dirty="0">
                <a:solidFill>
                  <a:schemeClr val="accent2"/>
                </a:solidFill>
              </a:rPr>
              <a:t>α</a:t>
            </a:r>
            <a:r>
              <a:rPr lang="en-US" altLang="el-GR" sz="2000" dirty="0" err="1">
                <a:solidFill>
                  <a:schemeClr val="accent2"/>
                </a:solidFill>
              </a:rPr>
              <a:t>galactiae</a:t>
            </a:r>
            <a:r>
              <a:rPr lang="en-US" altLang="el-GR" sz="2000" dirty="0">
                <a:solidFill>
                  <a:schemeClr val="accent2"/>
                </a:solidFill>
              </a:rPr>
              <a:t> </a:t>
            </a:r>
            <a:endParaRPr lang="el-GR" altLang="el-GR" sz="2000" dirty="0">
              <a:solidFill>
                <a:schemeClr val="accent2"/>
              </a:solidFill>
            </a:endParaRPr>
          </a:p>
          <a:p>
            <a:pPr eaLnBrk="1" hangingPunct="1"/>
            <a:r>
              <a:rPr lang="el-GR" altLang="el-GR" sz="2000" dirty="0">
                <a:solidFill>
                  <a:schemeClr val="accent2"/>
                </a:solidFill>
              </a:rPr>
              <a:t>εμφανίζει ανθεκτικά στελέχη που μπορεί να επιβιώσουν της παστερίωσης </a:t>
            </a:r>
            <a:r>
              <a:rPr lang="en-US" altLang="el-GR" sz="2000" dirty="0">
                <a:solidFill>
                  <a:schemeClr val="accent2"/>
                </a:solidFill>
              </a:rPr>
              <a:t> </a:t>
            </a:r>
            <a:endParaRPr lang="el-GR" altLang="el-GR" sz="2000" dirty="0">
              <a:solidFill>
                <a:schemeClr val="accent2"/>
              </a:solidFill>
            </a:endParaRPr>
          </a:p>
          <a:p>
            <a:pPr eaLnBrk="1" hangingPunct="1"/>
            <a:r>
              <a:rPr lang="el-GR" altLang="el-GR" sz="2000" dirty="0">
                <a:solidFill>
                  <a:schemeClr val="accent2"/>
                </a:solidFill>
              </a:rPr>
              <a:t>Πηγή μόλυνσης για τον άνθρωπο το </a:t>
            </a:r>
            <a:r>
              <a:rPr lang="el-GR" altLang="el-GR" sz="2000" dirty="0" err="1">
                <a:solidFill>
                  <a:schemeClr val="accent2"/>
                </a:solidFill>
              </a:rPr>
              <a:t>απαστερίωτο</a:t>
            </a:r>
            <a:r>
              <a:rPr lang="el-GR" altLang="el-GR" sz="2000" dirty="0">
                <a:solidFill>
                  <a:schemeClr val="accent2"/>
                </a:solidFill>
              </a:rPr>
              <a:t> γάλα   </a:t>
            </a:r>
          </a:p>
        </p:txBody>
      </p:sp>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107454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3557" name="Text Box 6"/>
          <p:cNvSpPr txBox="1">
            <a:spLocks noChangeArrowheads="1"/>
          </p:cNvSpPr>
          <p:nvPr/>
        </p:nvSpPr>
        <p:spPr bwMode="auto">
          <a:xfrm>
            <a:off x="5219700" y="476250"/>
            <a:ext cx="3455988"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Staphyloccus aureus  </a:t>
            </a:r>
            <a:endParaRPr lang="el-GR" altLang="el-GR" sz="2400" b="1">
              <a:solidFill>
                <a:schemeClr val="accent2"/>
              </a:solidFill>
            </a:endParaRPr>
          </a:p>
        </p:txBody>
      </p:sp>
      <p:sp>
        <p:nvSpPr>
          <p:cNvPr id="23558" name="Text Box 7"/>
          <p:cNvSpPr txBox="1">
            <a:spLocks noChangeArrowheads="1"/>
          </p:cNvSpPr>
          <p:nvPr/>
        </p:nvSpPr>
        <p:spPr bwMode="auto">
          <a:xfrm>
            <a:off x="467544" y="1701963"/>
            <a:ext cx="820814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schemeClr val="accent2"/>
                </a:solidFill>
              </a:rPr>
              <a:t>Από μολυσμένο μαστό (μαστίτιδα) </a:t>
            </a:r>
          </a:p>
          <a:p>
            <a:pPr eaLnBrk="1" hangingPunct="1"/>
            <a:r>
              <a:rPr lang="el-GR" altLang="el-GR" dirty="0">
                <a:solidFill>
                  <a:schemeClr val="accent2"/>
                </a:solidFill>
              </a:rPr>
              <a:t>Από άνθρωπο </a:t>
            </a:r>
          </a:p>
          <a:p>
            <a:pPr eaLnBrk="1" hangingPunct="1"/>
            <a:r>
              <a:rPr lang="el-GR" altLang="el-GR" dirty="0">
                <a:solidFill>
                  <a:schemeClr val="accent2"/>
                </a:solidFill>
              </a:rPr>
              <a:t>Από περιβάλλον </a:t>
            </a:r>
          </a:p>
          <a:p>
            <a:pPr eaLnBrk="1" hangingPunct="1"/>
            <a:r>
              <a:rPr lang="el-GR" altLang="el-GR" dirty="0">
                <a:solidFill>
                  <a:schemeClr val="accent2"/>
                </a:solidFill>
              </a:rPr>
              <a:t>Ύπαρξη του </a:t>
            </a:r>
            <a:r>
              <a:rPr lang="el-GR" altLang="el-GR" dirty="0" err="1">
                <a:solidFill>
                  <a:schemeClr val="accent2"/>
                </a:solidFill>
              </a:rPr>
              <a:t>μο</a:t>
            </a:r>
            <a:r>
              <a:rPr lang="el-GR" altLang="el-GR" dirty="0">
                <a:solidFill>
                  <a:schemeClr val="accent2"/>
                </a:solidFill>
              </a:rPr>
              <a:t> στο γάλα και λανθασμένη συντήρηση του οδηγεί στην παραγωγή </a:t>
            </a:r>
          </a:p>
          <a:p>
            <a:pPr eaLnBrk="1" hangingPunct="1"/>
            <a:r>
              <a:rPr lang="el-GR" altLang="el-GR" dirty="0">
                <a:solidFill>
                  <a:schemeClr val="accent2"/>
                </a:solidFill>
              </a:rPr>
              <a:t>τοξινών στο γάλα </a:t>
            </a:r>
          </a:p>
          <a:p>
            <a:pPr eaLnBrk="1" hangingPunct="1"/>
            <a:r>
              <a:rPr lang="el-GR" altLang="el-GR" dirty="0">
                <a:solidFill>
                  <a:schemeClr val="accent2"/>
                </a:solidFill>
              </a:rPr>
              <a:t>Η παραγωγή τοξίνης πριν από την παστερίωση αποτελεί το </a:t>
            </a:r>
            <a:r>
              <a:rPr lang="el-GR" altLang="el-GR" dirty="0" err="1">
                <a:solidFill>
                  <a:schemeClr val="accent2"/>
                </a:solidFill>
              </a:rPr>
              <a:t>Νο</a:t>
            </a:r>
            <a:r>
              <a:rPr lang="el-GR" altLang="el-GR" dirty="0">
                <a:solidFill>
                  <a:schemeClr val="accent2"/>
                </a:solidFill>
              </a:rPr>
              <a:t> 1 </a:t>
            </a:r>
            <a:r>
              <a:rPr lang="el-GR" altLang="el-GR" dirty="0" err="1">
                <a:solidFill>
                  <a:schemeClr val="accent2"/>
                </a:solidFill>
              </a:rPr>
              <a:t>τροφοδηλητήριαση</a:t>
            </a:r>
            <a:endParaRPr lang="el-GR" altLang="el-GR" dirty="0">
              <a:solidFill>
                <a:schemeClr val="accent2"/>
              </a:solidFill>
            </a:endParaRPr>
          </a:p>
          <a:p>
            <a:pPr eaLnBrk="1" hangingPunct="1"/>
            <a:r>
              <a:rPr lang="el-GR" altLang="el-GR" dirty="0">
                <a:solidFill>
                  <a:schemeClr val="accent2"/>
                </a:solidFill>
              </a:rPr>
              <a:t>από τυρί φέτα στην </a:t>
            </a:r>
            <a:r>
              <a:rPr lang="el-GR" altLang="el-GR" dirty="0" smtClean="0">
                <a:solidFill>
                  <a:schemeClr val="accent2"/>
                </a:solidFill>
              </a:rPr>
              <a:t>Ελλάδα</a:t>
            </a:r>
            <a:endParaRPr lang="el-GR" altLang="el-GR" dirty="0">
              <a:solidFill>
                <a:schemeClr val="accent2"/>
              </a:solidFill>
            </a:endParaRPr>
          </a:p>
          <a:p>
            <a:pPr eaLnBrk="1" hangingPunct="1"/>
            <a:r>
              <a:rPr lang="el-GR" altLang="el-GR" b="1" dirty="0">
                <a:solidFill>
                  <a:schemeClr val="accent2"/>
                </a:solidFill>
              </a:rPr>
              <a:t>Ο </a:t>
            </a:r>
            <a:r>
              <a:rPr lang="el-GR" altLang="el-GR" b="1" dirty="0" err="1">
                <a:solidFill>
                  <a:schemeClr val="accent2"/>
                </a:solidFill>
              </a:rPr>
              <a:t>Σταφυλόκκος</a:t>
            </a:r>
            <a:r>
              <a:rPr lang="el-GR" altLang="el-GR" b="1" dirty="0">
                <a:solidFill>
                  <a:schemeClr val="accent2"/>
                </a:solidFill>
              </a:rPr>
              <a:t> καταστρέφεται με την παστερίωση αλλά οι τοξίνες του είναι</a:t>
            </a:r>
            <a:endParaRPr lang="en-US" altLang="el-GR" b="1" dirty="0">
              <a:solidFill>
                <a:schemeClr val="accent2"/>
              </a:solidFill>
            </a:endParaRPr>
          </a:p>
          <a:p>
            <a:pPr eaLnBrk="1" hangingPunct="1"/>
            <a:r>
              <a:rPr lang="el-GR" altLang="el-GR" b="1" dirty="0">
                <a:solidFill>
                  <a:schemeClr val="accent2"/>
                </a:solidFill>
              </a:rPr>
              <a:t> </a:t>
            </a:r>
            <a:r>
              <a:rPr lang="el-GR" altLang="el-GR" b="1" dirty="0" err="1">
                <a:solidFill>
                  <a:schemeClr val="accent2"/>
                </a:solidFill>
              </a:rPr>
              <a:t>θερμοάντοχες</a:t>
            </a:r>
            <a:r>
              <a:rPr lang="el-GR" altLang="el-GR" b="1" dirty="0">
                <a:solidFill>
                  <a:schemeClr val="accent2"/>
                </a:solidFill>
              </a:rPr>
              <a:t> και σταθερές σε χαμηλό </a:t>
            </a:r>
            <a:r>
              <a:rPr lang="en-US" altLang="el-GR" b="1" dirty="0">
                <a:solidFill>
                  <a:schemeClr val="accent2"/>
                </a:solidFill>
              </a:rPr>
              <a:t>pH</a:t>
            </a:r>
            <a:r>
              <a:rPr lang="el-GR" altLang="el-GR" dirty="0">
                <a:solidFill>
                  <a:schemeClr val="accent2"/>
                </a:solidFill>
              </a:rPr>
              <a:t> </a:t>
            </a:r>
            <a:endParaRPr lang="en-US" altLang="el-GR" dirty="0">
              <a:solidFill>
                <a:schemeClr val="accent2"/>
              </a:solidFill>
            </a:endParaRPr>
          </a:p>
          <a:p>
            <a:pPr eaLnBrk="1" hangingPunct="1"/>
            <a:r>
              <a:rPr lang="el-GR" altLang="el-GR" dirty="0">
                <a:solidFill>
                  <a:schemeClr val="accent2"/>
                </a:solidFill>
              </a:rPr>
              <a:t>Αν παραχθεί στο γάλα η τοξίνη , θα περάσει στα προϊόντα ανεξάρτητα από την </a:t>
            </a:r>
          </a:p>
          <a:p>
            <a:pPr eaLnBrk="1" hangingPunct="1"/>
            <a:r>
              <a:rPr lang="el-GR" altLang="el-GR" dirty="0">
                <a:solidFill>
                  <a:schemeClr val="accent2"/>
                </a:solidFill>
              </a:rPr>
              <a:t>τεχνολογία παρασκευής τους </a:t>
            </a:r>
          </a:p>
          <a:p>
            <a:pPr eaLnBrk="1" hangingPunct="1"/>
            <a:r>
              <a:rPr lang="el-GR" altLang="el-GR" b="1" dirty="0">
                <a:solidFill>
                  <a:schemeClr val="accent2"/>
                </a:solidFill>
              </a:rPr>
              <a:t>             Εμετός και διάρροια σε 2-6</a:t>
            </a:r>
            <a:r>
              <a:rPr lang="en-US" altLang="el-GR" b="1" dirty="0">
                <a:solidFill>
                  <a:schemeClr val="accent2"/>
                </a:solidFill>
              </a:rPr>
              <a:t>h </a:t>
            </a:r>
            <a:r>
              <a:rPr lang="el-GR" altLang="el-GR" b="1" dirty="0">
                <a:solidFill>
                  <a:schemeClr val="accent2"/>
                </a:solidFill>
              </a:rPr>
              <a:t>μετά τη λήψη της τροφής</a:t>
            </a:r>
            <a:r>
              <a:rPr lang="el-GR" altLang="el-GR" dirty="0">
                <a:solidFill>
                  <a:schemeClr val="accent2"/>
                </a:solidFill>
              </a:rPr>
              <a:t> </a:t>
            </a:r>
          </a:p>
        </p:txBody>
      </p:sp>
      <p:pic>
        <p:nvPicPr>
          <p:cNvPr id="235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196975"/>
            <a:ext cx="2160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314670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4581" name="Text Box 6"/>
          <p:cNvSpPr txBox="1">
            <a:spLocks noChangeArrowheads="1"/>
          </p:cNvSpPr>
          <p:nvPr/>
        </p:nvSpPr>
        <p:spPr bwMode="auto">
          <a:xfrm>
            <a:off x="5219700" y="476250"/>
            <a:ext cx="2425700"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Campylobacter</a:t>
            </a:r>
            <a:endParaRPr lang="el-GR" altLang="el-GR" sz="2400" b="1">
              <a:solidFill>
                <a:schemeClr val="accent2"/>
              </a:solidFill>
            </a:endParaRPr>
          </a:p>
        </p:txBody>
      </p:sp>
      <p:sp>
        <p:nvSpPr>
          <p:cNvPr id="24582" name="Text Box 7"/>
          <p:cNvSpPr txBox="1">
            <a:spLocks noChangeArrowheads="1"/>
          </p:cNvSpPr>
          <p:nvPr/>
        </p:nvSpPr>
        <p:spPr bwMode="auto">
          <a:xfrm>
            <a:off x="468313" y="1341438"/>
            <a:ext cx="82073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b="1" dirty="0">
                <a:solidFill>
                  <a:schemeClr val="accent2"/>
                </a:solidFill>
              </a:rPr>
              <a:t>C. </a:t>
            </a:r>
            <a:r>
              <a:rPr lang="en-US" altLang="el-GR" b="1" dirty="0" err="1">
                <a:solidFill>
                  <a:schemeClr val="accent2"/>
                </a:solidFill>
              </a:rPr>
              <a:t>jejuni</a:t>
            </a:r>
            <a:r>
              <a:rPr lang="en-US" altLang="el-GR" b="1" dirty="0">
                <a:solidFill>
                  <a:schemeClr val="accent2"/>
                </a:solidFill>
              </a:rPr>
              <a:t>, C. coli, C. fetus </a:t>
            </a:r>
            <a:r>
              <a:rPr lang="el-GR" altLang="el-GR" b="1" dirty="0">
                <a:solidFill>
                  <a:schemeClr val="accent2"/>
                </a:solidFill>
              </a:rPr>
              <a:t>μπορεί να προκαλέσει </a:t>
            </a:r>
            <a:r>
              <a:rPr lang="el-GR" altLang="el-GR" b="1" dirty="0" err="1">
                <a:solidFill>
                  <a:schemeClr val="accent2"/>
                </a:solidFill>
              </a:rPr>
              <a:t>τροφοδηλητηρίαση</a:t>
            </a:r>
            <a:r>
              <a:rPr lang="el-GR" altLang="el-GR" b="1" dirty="0">
                <a:solidFill>
                  <a:schemeClr val="accent2"/>
                </a:solidFill>
              </a:rPr>
              <a:t> στο άνθρωπο από τρόφιμα και νερό </a:t>
            </a:r>
          </a:p>
          <a:p>
            <a:pPr eaLnBrk="1" hangingPunct="1"/>
            <a:r>
              <a:rPr lang="en-US" altLang="el-GR" b="1" dirty="0">
                <a:solidFill>
                  <a:schemeClr val="accent2"/>
                </a:solidFill>
              </a:rPr>
              <a:t> </a:t>
            </a:r>
          </a:p>
          <a:p>
            <a:pPr eaLnBrk="1" hangingPunct="1"/>
            <a:r>
              <a:rPr lang="el-GR" altLang="el-GR" b="1" dirty="0">
                <a:solidFill>
                  <a:schemeClr val="accent2"/>
                </a:solidFill>
              </a:rPr>
              <a:t>Μόλυνση από:</a:t>
            </a:r>
          </a:p>
          <a:p>
            <a:pPr eaLnBrk="1" hangingPunct="1"/>
            <a:r>
              <a:rPr lang="el-GR" altLang="el-GR" b="1" dirty="0">
                <a:solidFill>
                  <a:schemeClr val="accent2"/>
                </a:solidFill>
              </a:rPr>
              <a:t>κόπρανα ζώου – φορέα</a:t>
            </a:r>
          </a:p>
          <a:p>
            <a:pPr eaLnBrk="1" hangingPunct="1"/>
            <a:endParaRPr lang="el-GR" altLang="el-GR" b="1" dirty="0">
              <a:solidFill>
                <a:schemeClr val="accent2"/>
              </a:solidFill>
            </a:endParaRPr>
          </a:p>
          <a:p>
            <a:pPr eaLnBrk="1" hangingPunct="1"/>
            <a:r>
              <a:rPr lang="el-GR" altLang="el-GR" b="1" dirty="0">
                <a:solidFill>
                  <a:schemeClr val="accent2"/>
                </a:solidFill>
              </a:rPr>
              <a:t>Το </a:t>
            </a:r>
            <a:r>
              <a:rPr lang="el-GR" altLang="el-GR" b="1" dirty="0" err="1">
                <a:solidFill>
                  <a:schemeClr val="accent2"/>
                </a:solidFill>
              </a:rPr>
              <a:t>απαστερίωτο</a:t>
            </a:r>
            <a:r>
              <a:rPr lang="el-GR" altLang="el-GR" b="1" dirty="0">
                <a:solidFill>
                  <a:schemeClr val="accent2"/>
                </a:solidFill>
              </a:rPr>
              <a:t> γάλα έχει ενοχοποιηθεί για </a:t>
            </a:r>
            <a:r>
              <a:rPr lang="el-GR" altLang="el-GR" b="1" dirty="0" err="1">
                <a:solidFill>
                  <a:schemeClr val="accent2"/>
                </a:solidFill>
              </a:rPr>
              <a:t>τροφοδηλητηρίαση</a:t>
            </a:r>
            <a:r>
              <a:rPr lang="el-GR" altLang="el-GR" b="1" dirty="0">
                <a:solidFill>
                  <a:schemeClr val="accent2"/>
                </a:solidFill>
              </a:rPr>
              <a:t> με </a:t>
            </a:r>
            <a:r>
              <a:rPr lang="en-US" altLang="el-GR" b="1" dirty="0">
                <a:solidFill>
                  <a:schemeClr val="accent2"/>
                </a:solidFill>
              </a:rPr>
              <a:t>C. </a:t>
            </a:r>
            <a:r>
              <a:rPr lang="en-US" altLang="el-GR" b="1" dirty="0" err="1">
                <a:solidFill>
                  <a:schemeClr val="accent2"/>
                </a:solidFill>
              </a:rPr>
              <a:t>jejuni</a:t>
            </a:r>
            <a:endParaRPr lang="el-GR" altLang="el-GR" b="1" dirty="0">
              <a:solidFill>
                <a:schemeClr val="accent2"/>
              </a:solidFill>
            </a:endParaRPr>
          </a:p>
          <a:p>
            <a:pPr eaLnBrk="1" hangingPunct="1"/>
            <a:r>
              <a:rPr lang="el-GR" altLang="el-GR" b="1" dirty="0">
                <a:solidFill>
                  <a:schemeClr val="accent2"/>
                </a:solidFill>
              </a:rPr>
              <a:t>Τα προϊόντα γάλακτος δεν έχουν συσχετιστεί με </a:t>
            </a:r>
            <a:r>
              <a:rPr lang="el-GR" altLang="el-GR" b="1" dirty="0" err="1">
                <a:solidFill>
                  <a:schemeClr val="accent2"/>
                </a:solidFill>
              </a:rPr>
              <a:t>τροφοδηλήτηριαση</a:t>
            </a:r>
            <a:r>
              <a:rPr lang="el-GR" altLang="el-GR" b="1" dirty="0">
                <a:solidFill>
                  <a:schemeClr val="accent2"/>
                </a:solidFill>
              </a:rPr>
              <a:t> αφού το </a:t>
            </a:r>
            <a:r>
              <a:rPr lang="en-US" altLang="el-GR" b="1" dirty="0">
                <a:solidFill>
                  <a:schemeClr val="accent2"/>
                </a:solidFill>
              </a:rPr>
              <a:t>Campylobacter </a:t>
            </a:r>
            <a:r>
              <a:rPr lang="el-GR" altLang="el-GR" b="1" dirty="0">
                <a:solidFill>
                  <a:schemeClr val="accent2"/>
                </a:solidFill>
              </a:rPr>
              <a:t>είναι ευαίσθητο στη δράση των </a:t>
            </a:r>
            <a:r>
              <a:rPr lang="el-GR" altLang="el-GR" b="1" dirty="0" err="1">
                <a:solidFill>
                  <a:schemeClr val="accent2"/>
                </a:solidFill>
              </a:rPr>
              <a:t>οξυγαλακτικών</a:t>
            </a:r>
            <a:r>
              <a:rPr lang="el-GR" altLang="el-GR" b="1" dirty="0">
                <a:solidFill>
                  <a:schemeClr val="accent2"/>
                </a:solidFill>
              </a:rPr>
              <a:t> βακτηρίων </a:t>
            </a:r>
            <a:endParaRPr lang="en-US" altLang="el-GR" b="1" dirty="0">
              <a:solidFill>
                <a:schemeClr val="accent2"/>
              </a:solidFill>
            </a:endParaRPr>
          </a:p>
          <a:p>
            <a:pPr eaLnBrk="1" hangingPunct="1"/>
            <a:endParaRPr lang="el-GR" altLang="el-GR" b="1" dirty="0">
              <a:solidFill>
                <a:schemeClr val="accent2"/>
              </a:solidFill>
            </a:endParaRPr>
          </a:p>
        </p:txBody>
      </p:sp>
      <p:pic>
        <p:nvPicPr>
          <p:cNvPr id="2458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437063"/>
            <a:ext cx="62388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44675"/>
            <a:ext cx="1584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3105473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5605" name="Text Box 6"/>
          <p:cNvSpPr txBox="1">
            <a:spLocks noChangeArrowheads="1"/>
          </p:cNvSpPr>
          <p:nvPr/>
        </p:nvSpPr>
        <p:spPr bwMode="auto">
          <a:xfrm>
            <a:off x="5219700" y="476250"/>
            <a:ext cx="1984375"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Aeromonas </a:t>
            </a:r>
            <a:endParaRPr lang="el-GR" altLang="el-GR" sz="2400" b="1">
              <a:solidFill>
                <a:schemeClr val="accent2"/>
              </a:solidFill>
            </a:endParaRPr>
          </a:p>
        </p:txBody>
      </p:sp>
      <p:sp>
        <p:nvSpPr>
          <p:cNvPr id="25606" name="Text Box 7"/>
          <p:cNvSpPr txBox="1">
            <a:spLocks noChangeArrowheads="1"/>
          </p:cNvSpPr>
          <p:nvPr/>
        </p:nvSpPr>
        <p:spPr bwMode="auto">
          <a:xfrm>
            <a:off x="539552" y="1484313"/>
            <a:ext cx="835362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dirty="0">
              <a:solidFill>
                <a:schemeClr val="accent2"/>
              </a:solidFill>
            </a:endParaRPr>
          </a:p>
          <a:p>
            <a:pPr eaLnBrk="1" hangingPunct="1"/>
            <a:r>
              <a:rPr lang="en-US" altLang="el-GR" sz="2000" dirty="0" err="1">
                <a:solidFill>
                  <a:schemeClr val="accent2"/>
                </a:solidFill>
              </a:rPr>
              <a:t>Aeromonas</a:t>
            </a:r>
            <a:r>
              <a:rPr lang="en-US" altLang="el-GR" sz="2000" dirty="0">
                <a:solidFill>
                  <a:schemeClr val="accent2"/>
                </a:solidFill>
              </a:rPr>
              <a:t> </a:t>
            </a:r>
            <a:r>
              <a:rPr lang="en-US" altLang="el-GR" sz="2000" dirty="0" err="1">
                <a:solidFill>
                  <a:schemeClr val="accent2"/>
                </a:solidFill>
              </a:rPr>
              <a:t>Hydrophila</a:t>
            </a:r>
            <a:endParaRPr lang="en-US" altLang="el-GR" sz="2000" dirty="0">
              <a:solidFill>
                <a:schemeClr val="accent2"/>
              </a:solidFill>
            </a:endParaRPr>
          </a:p>
          <a:p>
            <a:pPr eaLnBrk="1" hangingPunct="1"/>
            <a:endParaRPr lang="en-US" altLang="el-GR" sz="2000" dirty="0">
              <a:solidFill>
                <a:schemeClr val="accent2"/>
              </a:solidFill>
            </a:endParaRPr>
          </a:p>
          <a:p>
            <a:pPr eaLnBrk="1" hangingPunct="1"/>
            <a:r>
              <a:rPr lang="el-GR" altLang="el-GR" sz="2000" dirty="0">
                <a:solidFill>
                  <a:schemeClr val="accent2"/>
                </a:solidFill>
              </a:rPr>
              <a:t>Πηγή μόλυνσης:</a:t>
            </a:r>
          </a:p>
          <a:p>
            <a:pPr eaLnBrk="1" hangingPunct="1"/>
            <a:r>
              <a:rPr lang="el-GR" altLang="el-GR" sz="2000" dirty="0">
                <a:solidFill>
                  <a:schemeClr val="accent2"/>
                </a:solidFill>
              </a:rPr>
              <a:t>Κόπρανα ζώων </a:t>
            </a:r>
          </a:p>
          <a:p>
            <a:pPr eaLnBrk="1" hangingPunct="1"/>
            <a:r>
              <a:rPr lang="el-GR" altLang="el-GR" sz="2000" dirty="0">
                <a:solidFill>
                  <a:schemeClr val="accent2"/>
                </a:solidFill>
              </a:rPr>
              <a:t>Περιβάλλον </a:t>
            </a:r>
          </a:p>
          <a:p>
            <a:pPr eaLnBrk="1" hangingPunct="1"/>
            <a:endParaRPr lang="el-GR" altLang="el-GR" sz="2000" dirty="0">
              <a:solidFill>
                <a:schemeClr val="accent2"/>
              </a:solidFill>
            </a:endParaRPr>
          </a:p>
          <a:p>
            <a:pPr eaLnBrk="1" hangingPunct="1"/>
            <a:r>
              <a:rPr lang="el-GR" altLang="el-GR" sz="2000" dirty="0">
                <a:solidFill>
                  <a:schemeClr val="accent2"/>
                </a:solidFill>
              </a:rPr>
              <a:t>Ψυχρόφιλο , αναπτύσσεται υπό ψύξη </a:t>
            </a:r>
          </a:p>
          <a:p>
            <a:pPr eaLnBrk="1" hangingPunct="1"/>
            <a:r>
              <a:rPr lang="el-GR" altLang="el-GR" sz="2000" dirty="0">
                <a:solidFill>
                  <a:schemeClr val="accent2"/>
                </a:solidFill>
              </a:rPr>
              <a:t>Καταστρέφεται με παστερίωση</a:t>
            </a:r>
          </a:p>
          <a:p>
            <a:pPr eaLnBrk="1" hangingPunct="1"/>
            <a:r>
              <a:rPr lang="el-GR" altLang="el-GR" sz="2000" dirty="0">
                <a:solidFill>
                  <a:schemeClr val="accent2"/>
                </a:solidFill>
              </a:rPr>
              <a:t>Πολλαπλασιάζεται στο παστεριωμένο κατά την συντήρηση (</a:t>
            </a:r>
            <a:r>
              <a:rPr lang="el-GR" altLang="el-GR" sz="2000" dirty="0" err="1">
                <a:solidFill>
                  <a:schemeClr val="accent2"/>
                </a:solidFill>
              </a:rPr>
              <a:t>μεταπαστεριωτική</a:t>
            </a:r>
            <a:r>
              <a:rPr lang="el-GR" altLang="el-GR" sz="2000" dirty="0">
                <a:solidFill>
                  <a:schemeClr val="accent2"/>
                </a:solidFill>
              </a:rPr>
              <a:t> επιμόλυνση) </a:t>
            </a:r>
            <a:r>
              <a:rPr lang="en-US" altLang="el-GR" sz="2000" dirty="0">
                <a:solidFill>
                  <a:schemeClr val="accent2"/>
                </a:solidFill>
              </a:rPr>
              <a:t> </a:t>
            </a:r>
            <a:endParaRPr lang="el-GR" altLang="el-GR" sz="2000" dirty="0">
              <a:solidFill>
                <a:schemeClr val="accent2"/>
              </a:solidFill>
            </a:endParaRPr>
          </a:p>
        </p:txBody>
      </p:sp>
      <p:pic>
        <p:nvPicPr>
          <p:cNvPr id="256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341438"/>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2774551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6629" name="Text Box 6"/>
          <p:cNvSpPr txBox="1">
            <a:spLocks noChangeArrowheads="1"/>
          </p:cNvSpPr>
          <p:nvPr/>
        </p:nvSpPr>
        <p:spPr bwMode="auto">
          <a:xfrm>
            <a:off x="5219700" y="476250"/>
            <a:ext cx="2624138"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Clostridium spp </a:t>
            </a:r>
            <a:endParaRPr lang="el-GR" altLang="el-GR" sz="2400" b="1">
              <a:solidFill>
                <a:schemeClr val="accent2"/>
              </a:solidFill>
            </a:endParaRPr>
          </a:p>
        </p:txBody>
      </p:sp>
      <p:sp>
        <p:nvSpPr>
          <p:cNvPr id="26630" name="Text Box 7"/>
          <p:cNvSpPr txBox="1">
            <a:spLocks noChangeArrowheads="1"/>
          </p:cNvSpPr>
          <p:nvPr/>
        </p:nvSpPr>
        <p:spPr bwMode="auto">
          <a:xfrm>
            <a:off x="467544" y="1125538"/>
            <a:ext cx="828092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b="1" dirty="0">
                <a:solidFill>
                  <a:schemeClr val="accent2"/>
                </a:solidFill>
              </a:rPr>
              <a:t>Cl. botulinum </a:t>
            </a:r>
          </a:p>
          <a:p>
            <a:pPr eaLnBrk="1" hangingPunct="1"/>
            <a:r>
              <a:rPr lang="el-GR" altLang="el-GR" dirty="0">
                <a:solidFill>
                  <a:schemeClr val="accent2"/>
                </a:solidFill>
              </a:rPr>
              <a:t>Το γάλα και τα προϊόντα του μπορεί να μολυνθούν με σπόρους (περιβάλλον- χώμα</a:t>
            </a:r>
            <a:r>
              <a:rPr lang="el-GR" altLang="el-GR" dirty="0" smtClean="0">
                <a:solidFill>
                  <a:schemeClr val="accent2"/>
                </a:solidFill>
              </a:rPr>
              <a:t>)</a:t>
            </a:r>
            <a:endParaRPr lang="el-GR" altLang="el-GR" dirty="0">
              <a:solidFill>
                <a:schemeClr val="accent2"/>
              </a:solidFill>
            </a:endParaRPr>
          </a:p>
          <a:p>
            <a:pPr eaLnBrk="1" hangingPunct="1"/>
            <a:r>
              <a:rPr lang="el-GR" altLang="el-GR" dirty="0">
                <a:solidFill>
                  <a:schemeClr val="accent2"/>
                </a:solidFill>
              </a:rPr>
              <a:t>Στο νωπό γάλα όμως δεν μπορούν να αναπτυχθούν (θετικό δυναμικό οξειδοαναγωγής</a:t>
            </a:r>
            <a:r>
              <a:rPr lang="el-GR" altLang="el-GR" dirty="0" smtClean="0">
                <a:solidFill>
                  <a:schemeClr val="accent2"/>
                </a:solidFill>
              </a:rPr>
              <a:t>)</a:t>
            </a:r>
            <a:endParaRPr lang="el-GR" altLang="el-GR" dirty="0">
              <a:solidFill>
                <a:schemeClr val="accent2"/>
              </a:solidFill>
            </a:endParaRPr>
          </a:p>
          <a:p>
            <a:pPr eaLnBrk="1" hangingPunct="1"/>
            <a:r>
              <a:rPr lang="el-GR" altLang="el-GR" dirty="0">
                <a:solidFill>
                  <a:schemeClr val="accent2"/>
                </a:solidFill>
              </a:rPr>
              <a:t>Στο θερμικά επεξεργασμένο και στο ζυμωμένο γάλα, το δυναμικό οξειδοαναγωγής</a:t>
            </a:r>
          </a:p>
          <a:p>
            <a:pPr eaLnBrk="1" hangingPunct="1"/>
            <a:r>
              <a:rPr lang="el-GR" altLang="el-GR" dirty="0">
                <a:solidFill>
                  <a:schemeClr val="accent2"/>
                </a:solidFill>
              </a:rPr>
              <a:t>Γίνεται αρνητικό </a:t>
            </a:r>
            <a:r>
              <a:rPr lang="el-GR" altLang="el-GR" dirty="0">
                <a:solidFill>
                  <a:schemeClr val="accent2"/>
                </a:solidFill>
                <a:sym typeface="Wingdings" pitchFamily="2" charset="2"/>
              </a:rPr>
              <a:t> παραγωγή </a:t>
            </a:r>
            <a:r>
              <a:rPr lang="el-GR" altLang="el-GR" dirty="0" err="1">
                <a:solidFill>
                  <a:schemeClr val="accent2"/>
                </a:solidFill>
                <a:sym typeface="Wingdings" pitchFamily="2" charset="2"/>
              </a:rPr>
              <a:t>αλλαντικής</a:t>
            </a:r>
            <a:r>
              <a:rPr lang="el-GR" altLang="el-GR" dirty="0">
                <a:solidFill>
                  <a:schemeClr val="accent2"/>
                </a:solidFill>
                <a:sym typeface="Wingdings" pitchFamily="2" charset="2"/>
              </a:rPr>
              <a:t> τοξίνης αν ευνοϊκό το </a:t>
            </a:r>
            <a:r>
              <a:rPr lang="en-US" altLang="el-GR" dirty="0">
                <a:solidFill>
                  <a:schemeClr val="accent2"/>
                </a:solidFill>
                <a:sym typeface="Wingdings" pitchFamily="2" charset="2"/>
              </a:rPr>
              <a:t>pH</a:t>
            </a:r>
            <a:r>
              <a:rPr lang="el-GR" altLang="el-GR" dirty="0">
                <a:solidFill>
                  <a:schemeClr val="accent2"/>
                </a:solidFill>
                <a:sym typeface="Wingdings" pitchFamily="2" charset="2"/>
              </a:rPr>
              <a:t> ή άλλοι </a:t>
            </a:r>
            <a:r>
              <a:rPr lang="el-GR" altLang="el-GR" dirty="0" smtClean="0">
                <a:solidFill>
                  <a:schemeClr val="accent2"/>
                </a:solidFill>
                <a:sym typeface="Wingdings" pitchFamily="2" charset="2"/>
              </a:rPr>
              <a:t>παράγοντες</a:t>
            </a:r>
            <a:endParaRPr lang="el-GR" altLang="el-GR" dirty="0">
              <a:solidFill>
                <a:schemeClr val="accent2"/>
              </a:solidFill>
              <a:sym typeface="Wingdings" pitchFamily="2" charset="2"/>
            </a:endParaRPr>
          </a:p>
          <a:p>
            <a:pPr eaLnBrk="1" hangingPunct="1"/>
            <a:r>
              <a:rPr lang="el-GR" altLang="el-GR" dirty="0">
                <a:solidFill>
                  <a:schemeClr val="accent2"/>
                </a:solidFill>
                <a:sym typeface="Wingdings" pitchFamily="2" charset="2"/>
              </a:rPr>
              <a:t>Μικρά έως ελάχιστα τα ποσοστά </a:t>
            </a:r>
            <a:r>
              <a:rPr lang="el-GR" altLang="el-GR" dirty="0" err="1">
                <a:solidFill>
                  <a:schemeClr val="accent2"/>
                </a:solidFill>
                <a:sym typeface="Wingdings" pitchFamily="2" charset="2"/>
              </a:rPr>
              <a:t>τροφοδηλήτηριασης</a:t>
            </a:r>
            <a:r>
              <a:rPr lang="el-GR" altLang="el-GR" dirty="0">
                <a:solidFill>
                  <a:schemeClr val="accent2"/>
                </a:solidFill>
                <a:sym typeface="Wingdings" pitchFamily="2" charset="2"/>
              </a:rPr>
              <a:t> από γάλα και προϊόντα του  </a:t>
            </a:r>
            <a:endParaRPr lang="en-US" altLang="el-GR" dirty="0">
              <a:solidFill>
                <a:schemeClr val="accent2"/>
              </a:solidFill>
            </a:endParaRPr>
          </a:p>
          <a:p>
            <a:pPr eaLnBrk="1" hangingPunct="1"/>
            <a:r>
              <a:rPr lang="en-US" altLang="el-GR" b="1" dirty="0">
                <a:solidFill>
                  <a:schemeClr val="accent2"/>
                </a:solidFill>
              </a:rPr>
              <a:t>Cl. </a:t>
            </a:r>
            <a:r>
              <a:rPr lang="en-US" altLang="el-GR" b="1" dirty="0" err="1">
                <a:solidFill>
                  <a:schemeClr val="accent2"/>
                </a:solidFill>
              </a:rPr>
              <a:t>Perfrigens</a:t>
            </a:r>
            <a:r>
              <a:rPr lang="en-US" altLang="el-GR" dirty="0">
                <a:solidFill>
                  <a:schemeClr val="accent2"/>
                </a:solidFill>
              </a:rPr>
              <a:t> </a:t>
            </a:r>
          </a:p>
          <a:p>
            <a:pPr eaLnBrk="1" hangingPunct="1"/>
            <a:r>
              <a:rPr lang="el-GR" altLang="el-GR" dirty="0">
                <a:solidFill>
                  <a:schemeClr val="accent2"/>
                </a:solidFill>
              </a:rPr>
              <a:t>Το γάλα και τα προϊόντα του μπορεί να μολυνθούν με σπόρους (κόπρανα, περιβάλλον- χώμα)</a:t>
            </a:r>
          </a:p>
          <a:p>
            <a:pPr eaLnBrk="1" hangingPunct="1"/>
            <a:endParaRPr lang="el-GR" altLang="el-GR" dirty="0">
              <a:solidFill>
                <a:schemeClr val="accent2"/>
              </a:solidFill>
            </a:endParaRPr>
          </a:p>
          <a:p>
            <a:pPr eaLnBrk="1" hangingPunct="1"/>
            <a:r>
              <a:rPr lang="el-GR" altLang="el-GR" dirty="0">
                <a:solidFill>
                  <a:schemeClr val="accent2"/>
                </a:solidFill>
              </a:rPr>
              <a:t>Πολλαπλασιάζεται στο παστεριωμένο γάλα σε θερμοκρασία &gt;15</a:t>
            </a:r>
            <a:r>
              <a:rPr lang="el-GR" altLang="el-GR" baseline="30000" dirty="0">
                <a:solidFill>
                  <a:schemeClr val="accent2"/>
                </a:solidFill>
              </a:rPr>
              <a:t>ο</a:t>
            </a:r>
            <a:r>
              <a:rPr lang="el-GR" altLang="el-GR" dirty="0">
                <a:solidFill>
                  <a:schemeClr val="accent2"/>
                </a:solidFill>
              </a:rPr>
              <a:t> </a:t>
            </a:r>
            <a:r>
              <a:rPr lang="en-US" altLang="el-GR" dirty="0">
                <a:solidFill>
                  <a:schemeClr val="accent2"/>
                </a:solidFill>
              </a:rPr>
              <a:t>C</a:t>
            </a:r>
            <a:endParaRPr lang="el-GR" altLang="el-GR" dirty="0">
              <a:solidFill>
                <a:schemeClr val="accent2"/>
              </a:solidFill>
            </a:endParaRPr>
          </a:p>
          <a:p>
            <a:pPr eaLnBrk="1" hangingPunct="1"/>
            <a:endParaRPr lang="el-GR" altLang="el-GR" dirty="0">
              <a:solidFill>
                <a:schemeClr val="accent2"/>
              </a:solidFill>
            </a:endParaRPr>
          </a:p>
          <a:p>
            <a:pPr eaLnBrk="1" hangingPunct="1"/>
            <a:r>
              <a:rPr lang="el-GR" altLang="el-GR" dirty="0">
                <a:solidFill>
                  <a:schemeClr val="accent2"/>
                </a:solidFill>
              </a:rPr>
              <a:t>Η παστερίωση δεν καταστρέφει τους σπόρους </a:t>
            </a:r>
            <a:endParaRPr lang="en-US" altLang="el-GR" dirty="0">
              <a:solidFill>
                <a:schemeClr val="accent2"/>
              </a:solidFill>
            </a:endParaRPr>
          </a:p>
        </p:txBody>
      </p:sp>
      <p:pic>
        <p:nvPicPr>
          <p:cNvPr id="2663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941888"/>
            <a:ext cx="153987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75015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5"/>
          <p:cNvSpPr txBox="1">
            <a:spLocks noChangeArrowheads="1"/>
          </p:cNvSpPr>
          <p:nvPr/>
        </p:nvSpPr>
        <p:spPr bwMode="auto">
          <a:xfrm>
            <a:off x="684213" y="4762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27653" name="Text Box 6"/>
          <p:cNvSpPr txBox="1">
            <a:spLocks noChangeArrowheads="1"/>
          </p:cNvSpPr>
          <p:nvPr/>
        </p:nvSpPr>
        <p:spPr bwMode="auto">
          <a:xfrm>
            <a:off x="5219700" y="476250"/>
            <a:ext cx="3014663"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Pseudomonas spp </a:t>
            </a:r>
            <a:endParaRPr lang="el-GR" altLang="el-GR" sz="2400" b="1">
              <a:solidFill>
                <a:schemeClr val="accent2"/>
              </a:solidFill>
            </a:endParaRPr>
          </a:p>
        </p:txBody>
      </p:sp>
      <p:sp>
        <p:nvSpPr>
          <p:cNvPr id="27654" name="Text Box 7"/>
          <p:cNvSpPr txBox="1">
            <a:spLocks noChangeArrowheads="1"/>
          </p:cNvSpPr>
          <p:nvPr/>
        </p:nvSpPr>
        <p:spPr bwMode="auto">
          <a:xfrm>
            <a:off x="663575" y="1479550"/>
            <a:ext cx="63373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a:solidFill>
                  <a:schemeClr val="accent2"/>
                </a:solidFill>
              </a:rPr>
              <a:t>Pseudomonas pseudomallei</a:t>
            </a:r>
          </a:p>
          <a:p>
            <a:pPr eaLnBrk="1" hangingPunct="1"/>
            <a:endParaRPr lang="en-US" altLang="el-GR" sz="2000">
              <a:solidFill>
                <a:schemeClr val="accent2"/>
              </a:solidFill>
            </a:endParaRPr>
          </a:p>
          <a:p>
            <a:pPr eaLnBrk="1" hangingPunct="1"/>
            <a:r>
              <a:rPr lang="el-GR" altLang="el-GR" sz="2000">
                <a:solidFill>
                  <a:schemeClr val="accent2"/>
                </a:solidFill>
              </a:rPr>
              <a:t>Ζωονόσος </a:t>
            </a:r>
          </a:p>
          <a:p>
            <a:pPr eaLnBrk="1" hangingPunct="1"/>
            <a:r>
              <a:rPr lang="el-GR" altLang="el-GR" sz="2000">
                <a:solidFill>
                  <a:schemeClr val="accent2"/>
                </a:solidFill>
              </a:rPr>
              <a:t>Ενδημική στην Άπω Ανατολή </a:t>
            </a:r>
          </a:p>
          <a:p>
            <a:pPr eaLnBrk="1" hangingPunct="1"/>
            <a:r>
              <a:rPr lang="el-GR" altLang="el-GR" sz="2000">
                <a:solidFill>
                  <a:schemeClr val="accent2"/>
                </a:solidFill>
              </a:rPr>
              <a:t>Εντοπίζεται στο μολυσμένο μαστό και στο περιβάλλον </a:t>
            </a:r>
          </a:p>
          <a:p>
            <a:pPr eaLnBrk="1" hangingPunct="1"/>
            <a:r>
              <a:rPr lang="el-GR" altLang="el-GR" sz="2000">
                <a:solidFill>
                  <a:schemeClr val="accent2"/>
                </a:solidFill>
              </a:rPr>
              <a:t>Καταστρέφεται με την παστερίωση</a:t>
            </a:r>
            <a:r>
              <a:rPr lang="en-US" altLang="el-GR" sz="2000">
                <a:solidFill>
                  <a:schemeClr val="accent2"/>
                </a:solidFill>
              </a:rPr>
              <a:t> </a:t>
            </a:r>
            <a:endParaRPr lang="el-GR" altLang="el-GR" sz="2000">
              <a:solidFill>
                <a:schemeClr val="accent2"/>
              </a:solidFill>
            </a:endParaRPr>
          </a:p>
        </p:txBody>
      </p:sp>
      <p:pic>
        <p:nvPicPr>
          <p:cNvPr id="2765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292600"/>
            <a:ext cx="1958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005263"/>
            <a:ext cx="21605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528004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5"/>
          <p:cNvSpPr txBox="1">
            <a:spLocks noChangeArrowheads="1"/>
          </p:cNvSpPr>
          <p:nvPr/>
        </p:nvSpPr>
        <p:spPr bwMode="auto">
          <a:xfrm>
            <a:off x="2483768" y="476248"/>
            <a:ext cx="4608512" cy="646331"/>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600" b="1" dirty="0">
                <a:solidFill>
                  <a:schemeClr val="accent2"/>
                </a:solidFill>
              </a:rPr>
              <a:t>ΙΟΙ</a:t>
            </a:r>
          </a:p>
        </p:txBody>
      </p:sp>
      <p:sp>
        <p:nvSpPr>
          <p:cNvPr id="29701" name="Text Box 6"/>
          <p:cNvSpPr txBox="1">
            <a:spLocks noChangeArrowheads="1"/>
          </p:cNvSpPr>
          <p:nvPr/>
        </p:nvSpPr>
        <p:spPr bwMode="auto">
          <a:xfrm>
            <a:off x="1331913" y="1220788"/>
            <a:ext cx="76104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Λίγες περιπτώσεις ιώσεων από γάλα και προϊόντα του  </a:t>
            </a:r>
          </a:p>
          <a:p>
            <a:pPr eaLnBrk="1" hangingPunct="1"/>
            <a:endParaRPr lang="el-GR" altLang="el-GR" sz="2400">
              <a:solidFill>
                <a:schemeClr val="accent2"/>
              </a:solidFill>
            </a:endParaRPr>
          </a:p>
          <a:p>
            <a:pPr eaLnBrk="1" hangingPunct="1"/>
            <a:r>
              <a:rPr lang="el-GR" altLang="el-GR" sz="2400">
                <a:solidFill>
                  <a:schemeClr val="accent2"/>
                </a:solidFill>
              </a:rPr>
              <a:t>1ογενώς από το ζώο </a:t>
            </a:r>
          </a:p>
          <a:p>
            <a:pPr eaLnBrk="1" hangingPunct="1"/>
            <a:endParaRPr lang="el-GR" altLang="el-GR" sz="2400">
              <a:solidFill>
                <a:schemeClr val="accent2"/>
              </a:solidFill>
            </a:endParaRPr>
          </a:p>
          <a:p>
            <a:pPr eaLnBrk="1" hangingPunct="1"/>
            <a:r>
              <a:rPr lang="el-GR" altLang="el-GR" sz="2400">
                <a:solidFill>
                  <a:schemeClr val="accent2"/>
                </a:solidFill>
              </a:rPr>
              <a:t>2ογενώς από το περιβάλλον, χειριστές </a:t>
            </a:r>
          </a:p>
        </p:txBody>
      </p:sp>
      <p:pic>
        <p:nvPicPr>
          <p:cNvPr id="297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81" y="3573463"/>
            <a:ext cx="324008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81" y="3399334"/>
            <a:ext cx="36988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2797658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5"/>
          <p:cNvSpPr txBox="1">
            <a:spLocks noChangeArrowheads="1"/>
          </p:cNvSpPr>
          <p:nvPr/>
        </p:nvSpPr>
        <p:spPr bwMode="auto">
          <a:xfrm>
            <a:off x="382587" y="1340768"/>
            <a:ext cx="84486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Εκκρίνεται με το γάλα κατά το στάδιο γενίκευσης της νόσου </a:t>
            </a:r>
          </a:p>
          <a:p>
            <a:pPr eaLnBrk="1" hangingPunct="1"/>
            <a:endParaRPr lang="el-GR" altLang="el-GR" sz="2000" dirty="0">
              <a:solidFill>
                <a:schemeClr val="accent2"/>
              </a:solidFill>
            </a:endParaRPr>
          </a:p>
          <a:p>
            <a:pPr eaLnBrk="1" hangingPunct="1"/>
            <a:r>
              <a:rPr lang="el-GR" altLang="el-GR" sz="2000" dirty="0">
                <a:solidFill>
                  <a:schemeClr val="accent2"/>
                </a:solidFill>
              </a:rPr>
              <a:t>Το γάλα μπορεί να μολυνθεί από το περιβάλλον της εκτροφής ,που υπάρχουν </a:t>
            </a:r>
          </a:p>
          <a:p>
            <a:pPr eaLnBrk="1" hangingPunct="1"/>
            <a:r>
              <a:rPr lang="el-GR" altLang="el-GR" sz="2000" dirty="0">
                <a:solidFill>
                  <a:schemeClr val="accent2"/>
                </a:solidFill>
              </a:rPr>
              <a:t>κρούσματα</a:t>
            </a:r>
          </a:p>
          <a:p>
            <a:pPr eaLnBrk="1" hangingPunct="1"/>
            <a:endParaRPr lang="el-GR" altLang="el-GR" sz="2000" dirty="0">
              <a:solidFill>
                <a:schemeClr val="accent2"/>
              </a:solidFill>
            </a:endParaRPr>
          </a:p>
          <a:p>
            <a:pPr eaLnBrk="1" hangingPunct="1"/>
            <a:r>
              <a:rPr lang="el-GR" altLang="el-GR" sz="2000" dirty="0">
                <a:solidFill>
                  <a:schemeClr val="accent2"/>
                </a:solidFill>
              </a:rPr>
              <a:t>Ο άνθρωπος μολύνεται κυρίως από λύσεις συνεχείας του δέρματος ή σπανιότερα από κατανάλωση  γάλακτος και προϊόντων του</a:t>
            </a:r>
          </a:p>
          <a:p>
            <a:pPr eaLnBrk="1" hangingPunct="1"/>
            <a:endParaRPr lang="el-GR" altLang="el-GR" sz="2000" dirty="0">
              <a:solidFill>
                <a:schemeClr val="accent2"/>
              </a:solidFill>
            </a:endParaRPr>
          </a:p>
          <a:p>
            <a:pPr eaLnBrk="1" hangingPunct="1"/>
            <a:r>
              <a:rPr lang="el-GR" altLang="el-GR" sz="2000" dirty="0">
                <a:solidFill>
                  <a:schemeClr val="accent2"/>
                </a:solidFill>
              </a:rPr>
              <a:t>Επιβιώνει 20μέρες – 2 μήνες ανάλογα  </a:t>
            </a:r>
            <a:endParaRPr lang="en-US" altLang="el-GR" sz="2000" dirty="0">
              <a:solidFill>
                <a:schemeClr val="accent2"/>
              </a:solidFill>
            </a:endParaRPr>
          </a:p>
          <a:p>
            <a:pPr eaLnBrk="1" hangingPunct="1"/>
            <a:r>
              <a:rPr lang="el-GR" altLang="el-GR" sz="2000" dirty="0">
                <a:solidFill>
                  <a:schemeClr val="accent2"/>
                </a:solidFill>
              </a:rPr>
              <a:t>με την οξύτητα τους </a:t>
            </a:r>
          </a:p>
          <a:p>
            <a:pPr eaLnBrk="1" hangingPunct="1"/>
            <a:endParaRPr lang="el-GR" altLang="el-GR" sz="2000" dirty="0">
              <a:solidFill>
                <a:schemeClr val="accent2"/>
              </a:solidFill>
            </a:endParaRPr>
          </a:p>
          <a:p>
            <a:pPr eaLnBrk="1" hangingPunct="1"/>
            <a:r>
              <a:rPr lang="el-GR" altLang="el-GR" sz="2000" dirty="0">
                <a:solidFill>
                  <a:schemeClr val="accent2"/>
                </a:solidFill>
              </a:rPr>
              <a:t>Αντιφατικά δεδομένα για την </a:t>
            </a:r>
          </a:p>
          <a:p>
            <a:pPr eaLnBrk="1" hangingPunct="1"/>
            <a:r>
              <a:rPr lang="el-GR" altLang="el-GR" sz="2000" dirty="0" err="1">
                <a:solidFill>
                  <a:schemeClr val="accent2"/>
                </a:solidFill>
              </a:rPr>
              <a:t>θερμοαντοχή</a:t>
            </a:r>
            <a:r>
              <a:rPr lang="el-GR" altLang="el-GR" sz="2000" dirty="0">
                <a:solidFill>
                  <a:schemeClr val="accent2"/>
                </a:solidFill>
              </a:rPr>
              <a:t> του</a:t>
            </a:r>
          </a:p>
        </p:txBody>
      </p:sp>
      <p:sp>
        <p:nvSpPr>
          <p:cNvPr id="30725" name="Text Box 6"/>
          <p:cNvSpPr txBox="1">
            <a:spLocks noChangeArrowheads="1"/>
          </p:cNvSpPr>
          <p:nvPr/>
        </p:nvSpPr>
        <p:spPr bwMode="auto">
          <a:xfrm>
            <a:off x="395288" y="476250"/>
            <a:ext cx="51752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ΙΟΙ</a:t>
            </a:r>
          </a:p>
        </p:txBody>
      </p:sp>
      <p:sp>
        <p:nvSpPr>
          <p:cNvPr id="30726" name="Text Box 7"/>
          <p:cNvSpPr txBox="1">
            <a:spLocks noChangeArrowheads="1"/>
          </p:cNvSpPr>
          <p:nvPr/>
        </p:nvSpPr>
        <p:spPr bwMode="auto">
          <a:xfrm>
            <a:off x="5435600" y="620713"/>
            <a:ext cx="3408363"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Ιός αφθώδη πυρετού </a:t>
            </a:r>
            <a:r>
              <a:rPr lang="en-US" altLang="el-GR" sz="2400" b="1">
                <a:solidFill>
                  <a:schemeClr val="accent2"/>
                </a:solidFill>
              </a:rPr>
              <a:t> </a:t>
            </a:r>
            <a:endParaRPr lang="el-GR" altLang="el-GR" sz="2400" b="1">
              <a:solidFill>
                <a:schemeClr val="accent2"/>
              </a:solidFill>
            </a:endParaRPr>
          </a:p>
        </p:txBody>
      </p:sp>
      <p:pic>
        <p:nvPicPr>
          <p:cNvPr id="3072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19" y="4077072"/>
            <a:ext cx="3708400" cy="21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val="2653587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5"/>
          <p:cNvSpPr txBox="1">
            <a:spLocks noChangeArrowheads="1"/>
          </p:cNvSpPr>
          <p:nvPr/>
        </p:nvSpPr>
        <p:spPr bwMode="auto">
          <a:xfrm>
            <a:off x="395288" y="476250"/>
            <a:ext cx="51752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ΙΟΙ</a:t>
            </a:r>
          </a:p>
        </p:txBody>
      </p:sp>
      <p:sp>
        <p:nvSpPr>
          <p:cNvPr id="31749" name="Text Box 6"/>
          <p:cNvSpPr txBox="1">
            <a:spLocks noChangeArrowheads="1"/>
          </p:cNvSpPr>
          <p:nvPr/>
        </p:nvSpPr>
        <p:spPr bwMode="auto">
          <a:xfrm>
            <a:off x="2627784" y="549275"/>
            <a:ext cx="5318125"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Ιός </a:t>
            </a:r>
            <a:r>
              <a:rPr lang="el-GR" altLang="el-GR" sz="2400" b="1" dirty="0" err="1">
                <a:solidFill>
                  <a:schemeClr val="accent2"/>
                </a:solidFill>
              </a:rPr>
              <a:t>κροτωνογενούς</a:t>
            </a:r>
            <a:r>
              <a:rPr lang="el-GR" altLang="el-GR" sz="2400" b="1" dirty="0">
                <a:solidFill>
                  <a:schemeClr val="accent2"/>
                </a:solidFill>
              </a:rPr>
              <a:t> εγκεφαλίτιδας </a:t>
            </a:r>
            <a:r>
              <a:rPr lang="en-US" altLang="el-GR" sz="2400" b="1" dirty="0">
                <a:solidFill>
                  <a:schemeClr val="accent2"/>
                </a:solidFill>
              </a:rPr>
              <a:t> </a:t>
            </a:r>
            <a:endParaRPr lang="el-GR" altLang="el-GR" sz="2400" b="1" dirty="0">
              <a:solidFill>
                <a:schemeClr val="accent2"/>
              </a:solidFill>
            </a:endParaRPr>
          </a:p>
        </p:txBody>
      </p:sp>
      <p:sp>
        <p:nvSpPr>
          <p:cNvPr id="31750" name="Text Box 7"/>
          <p:cNvSpPr txBox="1">
            <a:spLocks noChangeArrowheads="1"/>
          </p:cNvSpPr>
          <p:nvPr/>
        </p:nvSpPr>
        <p:spPr bwMode="auto">
          <a:xfrm>
            <a:off x="395289" y="1484313"/>
            <a:ext cx="828116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Ενδημικός στην Αν Ευρώπη και την Ασία </a:t>
            </a:r>
          </a:p>
          <a:p>
            <a:pPr eaLnBrk="1" hangingPunct="1"/>
            <a:endParaRPr lang="el-GR" altLang="el-GR" sz="2400" dirty="0">
              <a:solidFill>
                <a:schemeClr val="accent2"/>
              </a:solidFill>
            </a:endParaRPr>
          </a:p>
          <a:p>
            <a:pPr eaLnBrk="1" hangingPunct="1"/>
            <a:r>
              <a:rPr lang="el-GR" altLang="el-GR" sz="2400" dirty="0" smtClean="0">
                <a:solidFill>
                  <a:schemeClr val="accent2"/>
                </a:solidFill>
              </a:rPr>
              <a:t>Μεταδίδεται </a:t>
            </a:r>
            <a:r>
              <a:rPr lang="el-GR" altLang="el-GR" sz="2400" dirty="0">
                <a:solidFill>
                  <a:schemeClr val="accent2"/>
                </a:solidFill>
              </a:rPr>
              <a:t>με κρότωνες από ζώο σε ζώο και στον άνθρωπο</a:t>
            </a:r>
          </a:p>
          <a:p>
            <a:pPr eaLnBrk="1" hangingPunct="1"/>
            <a:endParaRPr lang="el-GR" altLang="el-GR" sz="2400" dirty="0">
              <a:solidFill>
                <a:schemeClr val="accent2"/>
              </a:solidFill>
            </a:endParaRPr>
          </a:p>
          <a:p>
            <a:pPr eaLnBrk="1" hangingPunct="1"/>
            <a:r>
              <a:rPr lang="el-GR" altLang="el-GR" sz="2400" dirty="0">
                <a:solidFill>
                  <a:schemeClr val="accent2"/>
                </a:solidFill>
              </a:rPr>
              <a:t>Μολυσμένα γαλακτοπαραγωγά ζώα εκκρίνουν τον ιό στο γάλα </a:t>
            </a:r>
          </a:p>
          <a:p>
            <a:pPr eaLnBrk="1" hangingPunct="1"/>
            <a:endParaRPr lang="el-GR" altLang="el-GR" sz="2400" dirty="0">
              <a:solidFill>
                <a:schemeClr val="accent2"/>
              </a:solidFill>
            </a:endParaRPr>
          </a:p>
          <a:p>
            <a:pPr eaLnBrk="1" hangingPunct="1"/>
            <a:r>
              <a:rPr lang="el-GR" altLang="el-GR" sz="2400" dirty="0">
                <a:solidFill>
                  <a:schemeClr val="accent2"/>
                </a:solidFill>
              </a:rPr>
              <a:t>Η νόσος που προκαλείται στον άνθρωπο  καλείται διφασική </a:t>
            </a:r>
          </a:p>
          <a:p>
            <a:pPr eaLnBrk="1" hangingPunct="1"/>
            <a:r>
              <a:rPr lang="el-GR" altLang="el-GR" sz="2400" dirty="0" err="1">
                <a:solidFill>
                  <a:schemeClr val="accent2"/>
                </a:solidFill>
              </a:rPr>
              <a:t>μηνιγγοεγκεφαλίτιδα</a:t>
            </a:r>
            <a:endParaRPr lang="el-GR" altLang="el-GR" sz="2400" dirty="0">
              <a:solidFill>
                <a:schemeClr val="accent2"/>
              </a:solidFill>
            </a:endParaRPr>
          </a:p>
          <a:p>
            <a:pPr eaLnBrk="1" hangingPunct="1"/>
            <a:endParaRPr lang="el-GR" altLang="el-GR" sz="2400" dirty="0">
              <a:solidFill>
                <a:schemeClr val="accent2"/>
              </a:solidFill>
            </a:endParaRPr>
          </a:p>
          <a:p>
            <a:pPr eaLnBrk="1" hangingPunct="1"/>
            <a:r>
              <a:rPr lang="el-GR" altLang="el-GR" sz="2400" dirty="0">
                <a:solidFill>
                  <a:schemeClr val="accent2"/>
                </a:solidFill>
              </a:rPr>
              <a:t>Έχουν διαπιστωθεί κρούσματα και στην Ελλάδα </a:t>
            </a:r>
          </a:p>
        </p:txBody>
      </p:sp>
      <p:pic>
        <p:nvPicPr>
          <p:cNvPr id="317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412875"/>
            <a:ext cx="16668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val="2763603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5"/>
          <p:cNvSpPr txBox="1">
            <a:spLocks noChangeArrowheads="1"/>
          </p:cNvSpPr>
          <p:nvPr/>
        </p:nvSpPr>
        <p:spPr bwMode="auto">
          <a:xfrm>
            <a:off x="395288" y="476250"/>
            <a:ext cx="51752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ΙΟΙ</a:t>
            </a:r>
          </a:p>
        </p:txBody>
      </p:sp>
      <p:sp>
        <p:nvSpPr>
          <p:cNvPr id="32773" name="Text Box 6"/>
          <p:cNvSpPr txBox="1">
            <a:spLocks noChangeArrowheads="1"/>
          </p:cNvSpPr>
          <p:nvPr/>
        </p:nvSpPr>
        <p:spPr bwMode="auto">
          <a:xfrm>
            <a:off x="5724525" y="476250"/>
            <a:ext cx="2441575"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Ιός </a:t>
            </a:r>
            <a:r>
              <a:rPr lang="en-US" altLang="el-GR" sz="2400" b="1">
                <a:solidFill>
                  <a:schemeClr val="accent2"/>
                </a:solidFill>
              </a:rPr>
              <a:t>Louping Ill  </a:t>
            </a:r>
            <a:endParaRPr lang="el-GR" altLang="el-GR" sz="2400" b="1">
              <a:solidFill>
                <a:schemeClr val="accent2"/>
              </a:solidFill>
            </a:endParaRPr>
          </a:p>
        </p:txBody>
      </p:sp>
      <p:sp>
        <p:nvSpPr>
          <p:cNvPr id="32774" name="Text Box 7"/>
          <p:cNvSpPr txBox="1">
            <a:spLocks noChangeArrowheads="1"/>
          </p:cNvSpPr>
          <p:nvPr/>
        </p:nvSpPr>
        <p:spPr bwMode="auto">
          <a:xfrm>
            <a:off x="447675" y="1503363"/>
            <a:ext cx="7305675" cy="3013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Ενδημικός στα Βρετανικά νησιά</a:t>
            </a:r>
          </a:p>
          <a:p>
            <a:pPr eaLnBrk="1" hangingPunct="1"/>
            <a:endParaRPr lang="el-GR" altLang="el-GR" sz="2400" dirty="0">
              <a:solidFill>
                <a:schemeClr val="accent2"/>
              </a:solidFill>
            </a:endParaRPr>
          </a:p>
          <a:p>
            <a:pPr eaLnBrk="1" hangingPunct="1"/>
            <a:r>
              <a:rPr lang="el-GR" altLang="el-GR" sz="2400" dirty="0">
                <a:solidFill>
                  <a:schemeClr val="accent2"/>
                </a:solidFill>
              </a:rPr>
              <a:t>Προσβάλλει τα πρόβατα</a:t>
            </a:r>
          </a:p>
          <a:p>
            <a:pPr eaLnBrk="1" hangingPunct="1"/>
            <a:endParaRPr lang="el-GR" altLang="el-GR" sz="2400" dirty="0">
              <a:solidFill>
                <a:schemeClr val="accent2"/>
              </a:solidFill>
            </a:endParaRPr>
          </a:p>
          <a:p>
            <a:pPr eaLnBrk="1" hangingPunct="1"/>
            <a:r>
              <a:rPr lang="el-GR" altLang="el-GR" sz="2400" dirty="0">
                <a:solidFill>
                  <a:schemeClr val="accent2"/>
                </a:solidFill>
              </a:rPr>
              <a:t>Εκκρίνεται στο γάλα αλλά δεν υπάρχουν στοιχεία να </a:t>
            </a:r>
          </a:p>
          <a:p>
            <a:pPr eaLnBrk="1" hangingPunct="1"/>
            <a:r>
              <a:rPr lang="el-GR" altLang="el-GR" sz="2400" dirty="0">
                <a:solidFill>
                  <a:schemeClr val="accent2"/>
                </a:solidFill>
              </a:rPr>
              <a:t>προσβάλλει τον άνθρωπο</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p:txBody>
      </p:sp>
      <p:sp>
        <p:nvSpPr>
          <p:cNvPr id="32775" name="Text Box 8"/>
          <p:cNvSpPr txBox="1">
            <a:spLocks noChangeArrowheads="1"/>
          </p:cNvSpPr>
          <p:nvPr/>
        </p:nvSpPr>
        <p:spPr bwMode="auto">
          <a:xfrm>
            <a:off x="5867400" y="3860800"/>
            <a:ext cx="1876425"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Ιός Λύσσας</a:t>
            </a:r>
          </a:p>
        </p:txBody>
      </p:sp>
      <p:sp>
        <p:nvSpPr>
          <p:cNvPr id="32776" name="Text Box 9"/>
          <p:cNvSpPr txBox="1">
            <a:spLocks noChangeArrowheads="1"/>
          </p:cNvSpPr>
          <p:nvPr/>
        </p:nvSpPr>
        <p:spPr bwMode="auto">
          <a:xfrm>
            <a:off x="323850" y="4652963"/>
            <a:ext cx="8420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Απεκκρίνεται με το γάλα ασθενών ζώων αλλά δεν υπάρχουν </a:t>
            </a:r>
          </a:p>
          <a:p>
            <a:pPr eaLnBrk="1" hangingPunct="1"/>
            <a:r>
              <a:rPr lang="el-GR" altLang="el-GR" sz="2400">
                <a:solidFill>
                  <a:schemeClr val="accent2"/>
                </a:solidFill>
              </a:rPr>
              <a:t>στοιχεία να προσβάλλει τον άνθρωπο</a:t>
            </a:r>
          </a:p>
        </p:txBody>
      </p:sp>
      <p:sp>
        <p:nvSpPr>
          <p:cNvPr id="10"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val="65636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5"/>
          <p:cNvSpPr txBox="1">
            <a:spLocks noChangeArrowheads="1"/>
          </p:cNvSpPr>
          <p:nvPr/>
        </p:nvSpPr>
        <p:spPr bwMode="auto">
          <a:xfrm>
            <a:off x="395288" y="476250"/>
            <a:ext cx="51752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ΙΟΙ</a:t>
            </a:r>
          </a:p>
        </p:txBody>
      </p:sp>
      <p:sp>
        <p:nvSpPr>
          <p:cNvPr id="33797" name="Text Box 6"/>
          <p:cNvSpPr txBox="1">
            <a:spLocks noChangeArrowheads="1"/>
          </p:cNvSpPr>
          <p:nvPr/>
        </p:nvSpPr>
        <p:spPr bwMode="auto">
          <a:xfrm>
            <a:off x="5724525" y="476250"/>
            <a:ext cx="1574800"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Άλλοι Ιοί </a:t>
            </a:r>
          </a:p>
        </p:txBody>
      </p:sp>
      <p:sp>
        <p:nvSpPr>
          <p:cNvPr id="33798" name="Text Box 7"/>
          <p:cNvSpPr txBox="1">
            <a:spLocks noChangeArrowheads="1"/>
          </p:cNvSpPr>
          <p:nvPr/>
        </p:nvSpPr>
        <p:spPr bwMode="auto">
          <a:xfrm>
            <a:off x="654050" y="1052736"/>
            <a:ext cx="80946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Μεγαλύτερη επικινδυνότητα για τον καταναλωτή υπάρχει  από γάλα και </a:t>
            </a:r>
          </a:p>
          <a:p>
            <a:pPr eaLnBrk="1" hangingPunct="1"/>
            <a:r>
              <a:rPr lang="el-GR" altLang="el-GR" sz="2000" dirty="0">
                <a:solidFill>
                  <a:schemeClr val="accent2"/>
                </a:solidFill>
              </a:rPr>
              <a:t>προϊόντα δευτερογενώς</a:t>
            </a:r>
          </a:p>
          <a:p>
            <a:pPr eaLnBrk="1" hangingPunct="1"/>
            <a:r>
              <a:rPr lang="el-GR" altLang="el-GR" sz="2000" dirty="0">
                <a:solidFill>
                  <a:schemeClr val="accent2"/>
                </a:solidFill>
              </a:rPr>
              <a:t>Μολυσμένα με ιούς από τους χειριστές (</a:t>
            </a:r>
            <a:r>
              <a:rPr lang="el-GR" altLang="el-GR" sz="2000" dirty="0" err="1">
                <a:solidFill>
                  <a:schemeClr val="accent2"/>
                </a:solidFill>
              </a:rPr>
              <a:t>ανθρωπος</a:t>
            </a:r>
            <a:r>
              <a:rPr lang="el-GR" altLang="el-GR" sz="2000" dirty="0">
                <a:solidFill>
                  <a:schemeClr val="accent2"/>
                </a:solidFill>
              </a:rPr>
              <a:t>)</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Ιός πολιομυελίτιδας (καταστρέφεται με παστερίωση) </a:t>
            </a:r>
          </a:p>
          <a:p>
            <a:pPr eaLnBrk="1" hangingPunct="1">
              <a:buFontTx/>
              <a:buChar char="•"/>
            </a:pPr>
            <a:r>
              <a:rPr lang="el-GR" altLang="el-GR" sz="2000" dirty="0">
                <a:solidFill>
                  <a:schemeClr val="accent2"/>
                </a:solidFill>
              </a:rPr>
              <a:t>Ιός λοιμώδους ηπατίτιδας </a:t>
            </a:r>
          </a:p>
          <a:p>
            <a:pPr eaLnBrk="1" hangingPunct="1">
              <a:buFontTx/>
              <a:buChar char="•"/>
            </a:pPr>
            <a:r>
              <a:rPr lang="en-US" altLang="el-GR" sz="2000" dirty="0">
                <a:solidFill>
                  <a:schemeClr val="accent2"/>
                </a:solidFill>
              </a:rPr>
              <a:t>Coxsackie</a:t>
            </a:r>
            <a:r>
              <a:rPr lang="el-GR" altLang="el-GR" sz="2000" dirty="0">
                <a:solidFill>
                  <a:schemeClr val="accent2"/>
                </a:solidFill>
              </a:rPr>
              <a:t> (ορισμένα στελέχη  δεν καταστρέφονται με </a:t>
            </a:r>
          </a:p>
          <a:p>
            <a:pPr eaLnBrk="1" hangingPunct="1"/>
            <a:r>
              <a:rPr lang="el-GR" altLang="el-GR" sz="2000" dirty="0">
                <a:solidFill>
                  <a:schemeClr val="accent2"/>
                </a:solidFill>
              </a:rPr>
              <a:t> παστερίωση)</a:t>
            </a:r>
            <a:endParaRPr lang="en-US" altLang="el-GR" sz="2000" dirty="0">
              <a:solidFill>
                <a:schemeClr val="accent2"/>
              </a:solidFill>
            </a:endParaRPr>
          </a:p>
          <a:p>
            <a:pPr eaLnBrk="1" hangingPunct="1">
              <a:buFontTx/>
              <a:buChar char="•"/>
            </a:pPr>
            <a:r>
              <a:rPr lang="en-US" altLang="el-GR" sz="2000" dirty="0">
                <a:solidFill>
                  <a:schemeClr val="accent2"/>
                </a:solidFill>
              </a:rPr>
              <a:t>Norwalk </a:t>
            </a:r>
          </a:p>
          <a:p>
            <a:pPr eaLnBrk="1" hangingPunct="1"/>
            <a:endParaRPr lang="en-US" altLang="el-GR" sz="2000" dirty="0">
              <a:solidFill>
                <a:schemeClr val="accent2"/>
              </a:solidFill>
            </a:endParaRPr>
          </a:p>
          <a:p>
            <a:pPr eaLnBrk="1" hangingPunct="1"/>
            <a:r>
              <a:rPr lang="el-GR" altLang="el-GR" sz="2000" dirty="0">
                <a:solidFill>
                  <a:schemeClr val="accent2"/>
                </a:solidFill>
              </a:rPr>
              <a:t>Δεν υπάρχουν επαρκή στοιχεία </a:t>
            </a:r>
            <a:r>
              <a:rPr lang="el-GR" altLang="el-GR" sz="2000" dirty="0" err="1">
                <a:solidFill>
                  <a:schemeClr val="accent2"/>
                </a:solidFill>
              </a:rPr>
              <a:t>θερμοαντοχής</a:t>
            </a:r>
            <a:r>
              <a:rPr lang="el-GR" altLang="el-GR" sz="2000" dirty="0">
                <a:solidFill>
                  <a:schemeClr val="accent2"/>
                </a:solidFill>
              </a:rPr>
              <a:t> </a:t>
            </a:r>
          </a:p>
          <a:p>
            <a:pPr eaLnBrk="1" hangingPunct="1"/>
            <a:endParaRPr lang="el-GR" altLang="el-GR" sz="2000" dirty="0">
              <a:solidFill>
                <a:schemeClr val="accent2"/>
              </a:solidFill>
            </a:endParaRPr>
          </a:p>
        </p:txBody>
      </p:sp>
      <p:sp>
        <p:nvSpPr>
          <p:cNvPr id="33799" name="Text Box 8"/>
          <p:cNvSpPr txBox="1">
            <a:spLocks noChangeArrowheads="1"/>
          </p:cNvSpPr>
          <p:nvPr/>
        </p:nvSpPr>
        <p:spPr bwMode="auto">
          <a:xfrm>
            <a:off x="6300788" y="4461098"/>
            <a:ext cx="1907895" cy="46166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t>TSE- prion </a:t>
            </a:r>
            <a:r>
              <a:rPr lang="el-GR" altLang="el-GR" sz="2400" b="1"/>
              <a:t> </a:t>
            </a:r>
          </a:p>
        </p:txBody>
      </p:sp>
      <p:sp>
        <p:nvSpPr>
          <p:cNvPr id="33800" name="Text Box 9"/>
          <p:cNvSpPr txBox="1">
            <a:spLocks noChangeArrowheads="1"/>
          </p:cNvSpPr>
          <p:nvPr/>
        </p:nvSpPr>
        <p:spPr bwMode="auto">
          <a:xfrm>
            <a:off x="654050" y="5104036"/>
            <a:ext cx="6718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Δεν υπάρχουν δεδομένα για μόλυνση του γάλακτος με </a:t>
            </a:r>
            <a:r>
              <a:rPr lang="en-US" altLang="el-GR" sz="2000" dirty="0">
                <a:solidFill>
                  <a:schemeClr val="accent2"/>
                </a:solidFill>
              </a:rPr>
              <a:t>prion </a:t>
            </a:r>
            <a:endParaRPr lang="el-GR" altLang="el-GR" sz="2000" dirty="0">
              <a:solidFill>
                <a:schemeClr val="accent2"/>
              </a:solidFill>
            </a:endParaRPr>
          </a:p>
        </p:txBody>
      </p:sp>
      <p:pic>
        <p:nvPicPr>
          <p:cNvPr id="3380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5457979"/>
            <a:ext cx="24479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700213"/>
            <a:ext cx="1905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30</a:t>
            </a:fld>
            <a:endParaRPr lang="el-GR" dirty="0"/>
          </a:p>
        </p:txBody>
      </p:sp>
    </p:spTree>
    <p:extLst>
      <p:ext uri="{BB962C8B-B14F-4D97-AF65-F5344CB8AC3E}">
        <p14:creationId xmlns:p14="http://schemas.microsoft.com/office/powerpoint/2010/main" val="2905980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5"/>
          <p:cNvSpPr txBox="1">
            <a:spLocks noChangeArrowheads="1"/>
          </p:cNvSpPr>
          <p:nvPr/>
        </p:nvSpPr>
        <p:spPr bwMode="auto">
          <a:xfrm>
            <a:off x="3417553" y="409576"/>
            <a:ext cx="2308645" cy="584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dirty="0">
                <a:solidFill>
                  <a:schemeClr val="accent2"/>
                </a:solidFill>
              </a:rPr>
              <a:t>ΠΑΡΑΣΙΤΑ </a:t>
            </a:r>
          </a:p>
        </p:txBody>
      </p:sp>
      <p:sp>
        <p:nvSpPr>
          <p:cNvPr id="35845" name="Text Box 6"/>
          <p:cNvSpPr txBox="1">
            <a:spLocks noChangeArrowheads="1"/>
          </p:cNvSpPr>
          <p:nvPr/>
        </p:nvSpPr>
        <p:spPr bwMode="auto">
          <a:xfrm>
            <a:off x="395288" y="1134215"/>
            <a:ext cx="835317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Toxoplasma </a:t>
            </a:r>
            <a:r>
              <a:rPr lang="en-US" altLang="el-GR" sz="2000" dirty="0" err="1">
                <a:solidFill>
                  <a:schemeClr val="accent2"/>
                </a:solidFill>
              </a:rPr>
              <a:t>gondii</a:t>
            </a:r>
            <a:r>
              <a:rPr lang="en-US" altLang="el-GR" sz="2000" dirty="0">
                <a:solidFill>
                  <a:schemeClr val="accent2"/>
                </a:solidFill>
              </a:rPr>
              <a:t> </a:t>
            </a:r>
          </a:p>
          <a:p>
            <a:pPr eaLnBrk="1" hangingPunct="1"/>
            <a:r>
              <a:rPr lang="el-GR" altLang="el-GR" sz="2000" dirty="0">
                <a:solidFill>
                  <a:schemeClr val="accent2"/>
                </a:solidFill>
              </a:rPr>
              <a:t>Εκκρίνεται με τη μορφή </a:t>
            </a:r>
            <a:r>
              <a:rPr lang="el-GR" altLang="el-GR" sz="2000" dirty="0" err="1">
                <a:solidFill>
                  <a:schemeClr val="accent2"/>
                </a:solidFill>
              </a:rPr>
              <a:t>τροφοζωιδίου</a:t>
            </a:r>
            <a:r>
              <a:rPr lang="el-GR" altLang="el-GR" sz="2000" dirty="0">
                <a:solidFill>
                  <a:schemeClr val="accent2"/>
                </a:solidFill>
              </a:rPr>
              <a:t> με το γάλα από μολυσμένο ζώο </a:t>
            </a:r>
          </a:p>
          <a:p>
            <a:pPr eaLnBrk="1" hangingPunct="1"/>
            <a:r>
              <a:rPr lang="el-GR" altLang="el-GR" sz="2000" dirty="0">
                <a:solidFill>
                  <a:schemeClr val="accent2"/>
                </a:solidFill>
              </a:rPr>
              <a:t>Σπάνια περιστατικά </a:t>
            </a:r>
            <a:r>
              <a:rPr lang="el-GR" altLang="el-GR" sz="2000" dirty="0" err="1">
                <a:solidFill>
                  <a:schemeClr val="accent2"/>
                </a:solidFill>
              </a:rPr>
              <a:t>τροφοδηλητηρίασης</a:t>
            </a:r>
            <a:r>
              <a:rPr lang="el-GR" altLang="el-GR" sz="2000" dirty="0">
                <a:solidFill>
                  <a:schemeClr val="accent2"/>
                </a:solidFill>
              </a:rPr>
              <a:t> </a:t>
            </a:r>
          </a:p>
          <a:p>
            <a:pPr eaLnBrk="1" hangingPunct="1"/>
            <a:r>
              <a:rPr lang="el-GR" altLang="el-GR" sz="2000" dirty="0" err="1">
                <a:solidFill>
                  <a:schemeClr val="accent2"/>
                </a:solidFill>
              </a:rPr>
              <a:t>Ωοκύστεις</a:t>
            </a:r>
            <a:r>
              <a:rPr lang="el-GR" altLang="el-GR" sz="2000" dirty="0">
                <a:solidFill>
                  <a:schemeClr val="accent2"/>
                </a:solidFill>
              </a:rPr>
              <a:t> τοξοπλάσματος από κόπρανα γάτας, μπορεί να μεταφερθούν με </a:t>
            </a:r>
          </a:p>
          <a:p>
            <a:pPr eaLnBrk="1" hangingPunct="1"/>
            <a:r>
              <a:rPr lang="el-GR" altLang="el-GR" sz="2000" dirty="0">
                <a:solidFill>
                  <a:schemeClr val="accent2"/>
                </a:solidFill>
              </a:rPr>
              <a:t>μύγες στο γάλα </a:t>
            </a:r>
          </a:p>
          <a:p>
            <a:pPr eaLnBrk="1" hangingPunct="1"/>
            <a:endParaRPr lang="el-GR" altLang="el-GR" sz="2000" dirty="0">
              <a:solidFill>
                <a:schemeClr val="accent2"/>
              </a:solidFill>
            </a:endParaRPr>
          </a:p>
          <a:p>
            <a:pPr eaLnBrk="1" hangingPunct="1"/>
            <a:r>
              <a:rPr lang="el-GR" altLang="el-GR" sz="2000" dirty="0">
                <a:solidFill>
                  <a:schemeClr val="accent2"/>
                </a:solidFill>
              </a:rPr>
              <a:t>Από τη σκόνη της εκτροφής </a:t>
            </a:r>
            <a:r>
              <a:rPr lang="el-GR" altLang="el-GR" sz="2000" dirty="0" smtClean="0">
                <a:solidFill>
                  <a:schemeClr val="accent2"/>
                </a:solidFill>
              </a:rPr>
              <a:t>:</a:t>
            </a:r>
            <a:endParaRPr lang="el-GR" altLang="el-GR" sz="2000" dirty="0">
              <a:solidFill>
                <a:schemeClr val="accent2"/>
              </a:solidFill>
            </a:endParaRPr>
          </a:p>
          <a:p>
            <a:pPr eaLnBrk="1" hangingPunct="1"/>
            <a:r>
              <a:rPr lang="el-GR" altLang="el-GR" sz="2000" dirty="0" err="1">
                <a:solidFill>
                  <a:schemeClr val="accent2"/>
                </a:solidFill>
              </a:rPr>
              <a:t>Ασκαρίδες</a:t>
            </a:r>
            <a:endParaRPr lang="el-GR" altLang="el-GR" sz="2000" dirty="0">
              <a:solidFill>
                <a:schemeClr val="accent2"/>
              </a:solidFill>
            </a:endParaRPr>
          </a:p>
          <a:p>
            <a:pPr eaLnBrk="1" hangingPunct="1"/>
            <a:r>
              <a:rPr lang="el-GR" altLang="el-GR" sz="2000" dirty="0">
                <a:solidFill>
                  <a:schemeClr val="accent2"/>
                </a:solidFill>
              </a:rPr>
              <a:t>Εχινόκοκκος</a:t>
            </a:r>
          </a:p>
          <a:p>
            <a:pPr eaLnBrk="1" hangingPunct="1"/>
            <a:r>
              <a:rPr lang="el-GR" altLang="el-GR" sz="2000" dirty="0">
                <a:solidFill>
                  <a:schemeClr val="accent2"/>
                </a:solidFill>
              </a:rPr>
              <a:t>Ταινίες </a:t>
            </a:r>
          </a:p>
          <a:p>
            <a:pPr eaLnBrk="1" hangingPunct="1"/>
            <a:r>
              <a:rPr lang="el-GR" altLang="el-GR" sz="2000" dirty="0" err="1">
                <a:solidFill>
                  <a:schemeClr val="accent2"/>
                </a:solidFill>
              </a:rPr>
              <a:t>Οξύουροι</a:t>
            </a:r>
            <a:r>
              <a:rPr lang="el-GR" altLang="el-GR" sz="2000" dirty="0">
                <a:solidFill>
                  <a:schemeClr val="accent2"/>
                </a:solidFill>
              </a:rPr>
              <a:t> </a:t>
            </a:r>
          </a:p>
        </p:txBody>
      </p:sp>
      <p:pic>
        <p:nvPicPr>
          <p:cNvPr id="358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738" y="3599915"/>
            <a:ext cx="4247976" cy="263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31</a:t>
            </a:fld>
            <a:endParaRPr lang="el-GR" dirty="0"/>
          </a:p>
        </p:txBody>
      </p:sp>
    </p:spTree>
    <p:extLst>
      <p:ext uri="{BB962C8B-B14F-4D97-AF65-F5344CB8AC3E}">
        <p14:creationId xmlns:p14="http://schemas.microsoft.com/office/powerpoint/2010/main" val="712410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5"/>
          <p:cNvSpPr txBox="1">
            <a:spLocks noChangeArrowheads="1"/>
          </p:cNvSpPr>
          <p:nvPr/>
        </p:nvSpPr>
        <p:spPr bwMode="auto">
          <a:xfrm>
            <a:off x="496888" y="911047"/>
            <a:ext cx="824465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Ανθυγιεινό γάλα:</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Περιέχει παθογόνους μικροοργανισμούς </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a:p>
            <a:pPr eaLnBrk="1" hangingPunct="1">
              <a:buFontTx/>
              <a:buChar char="•"/>
            </a:pPr>
            <a:r>
              <a:rPr lang="el-GR" altLang="el-GR" sz="2400" b="1" dirty="0">
                <a:solidFill>
                  <a:schemeClr val="accent2"/>
                </a:solidFill>
              </a:rPr>
              <a:t>Περιέχει τοξίνες μικροοργανισμών ή φυτοτοξίνες ή </a:t>
            </a:r>
          </a:p>
          <a:p>
            <a:pPr eaLnBrk="1" hangingPunct="1"/>
            <a:r>
              <a:rPr lang="el-GR" altLang="el-GR" sz="2400" b="1" dirty="0">
                <a:solidFill>
                  <a:schemeClr val="accent2"/>
                </a:solidFill>
              </a:rPr>
              <a:t>τοξικές ουσίες περιβαλλοντικής προέλευσης</a:t>
            </a:r>
            <a:r>
              <a:rPr lang="el-GR" altLang="el-GR" sz="2400" dirty="0">
                <a:solidFill>
                  <a:schemeClr val="accent2"/>
                </a:solidFill>
              </a:rPr>
              <a:t> </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a:p>
            <a:pPr eaLnBrk="1" hangingPunct="1">
              <a:buFontTx/>
              <a:buChar char="•"/>
            </a:pPr>
            <a:r>
              <a:rPr lang="el-GR" altLang="el-GR" sz="2400" dirty="0">
                <a:solidFill>
                  <a:schemeClr val="accent2"/>
                </a:solidFill>
              </a:rPr>
              <a:t>Παρουσιάζει αλλοίωση των οργανοληπτικών χαρακτηριστικών </a:t>
            </a:r>
          </a:p>
          <a:p>
            <a:pPr eaLnBrk="1" hangingPunct="1"/>
            <a:r>
              <a:rPr lang="el-GR" altLang="el-GR" sz="2400" dirty="0">
                <a:solidFill>
                  <a:schemeClr val="accent2"/>
                </a:solidFill>
              </a:rPr>
              <a:t>( χρώμα, γεύση, οσμή, σύσταση)</a:t>
            </a:r>
          </a:p>
          <a:p>
            <a:pPr eaLnBrk="1" hangingPunct="1"/>
            <a:endParaRPr lang="el-GR" altLang="el-GR" sz="2400" dirty="0">
              <a:solidFill>
                <a:schemeClr val="accent2"/>
              </a:solidFill>
            </a:endParaRPr>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341438"/>
            <a:ext cx="13049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429000"/>
            <a:ext cx="17986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119" y="4653136"/>
            <a:ext cx="19796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32</a:t>
            </a:fld>
            <a:endParaRPr lang="el-GR" dirty="0"/>
          </a:p>
        </p:txBody>
      </p:sp>
    </p:spTree>
    <p:extLst>
      <p:ext uri="{BB962C8B-B14F-4D97-AF65-F5344CB8AC3E}">
        <p14:creationId xmlns:p14="http://schemas.microsoft.com/office/powerpoint/2010/main" val="1398880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5"/>
          <p:cNvSpPr txBox="1">
            <a:spLocks noChangeArrowheads="1"/>
          </p:cNvSpPr>
          <p:nvPr/>
        </p:nvSpPr>
        <p:spPr bwMode="auto">
          <a:xfrm>
            <a:off x="2771775" y="476250"/>
            <a:ext cx="2782888"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ΤΟΞΙΚΕΣ ΟΥΣΙΕΣ </a:t>
            </a:r>
          </a:p>
        </p:txBody>
      </p:sp>
      <p:sp>
        <p:nvSpPr>
          <p:cNvPr id="37893" name="Line 6"/>
          <p:cNvSpPr>
            <a:spLocks noChangeShapeType="1"/>
          </p:cNvSpPr>
          <p:nvPr/>
        </p:nvSpPr>
        <p:spPr bwMode="auto">
          <a:xfrm flipH="1">
            <a:off x="1187450" y="1052513"/>
            <a:ext cx="1512888" cy="14398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37894" name="Line 7"/>
          <p:cNvSpPr>
            <a:spLocks noChangeShapeType="1"/>
          </p:cNvSpPr>
          <p:nvPr/>
        </p:nvSpPr>
        <p:spPr bwMode="auto">
          <a:xfrm flipH="1">
            <a:off x="4140200" y="1125538"/>
            <a:ext cx="144463" cy="2590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37895" name="Line 8"/>
          <p:cNvSpPr>
            <a:spLocks noChangeShapeType="1"/>
          </p:cNvSpPr>
          <p:nvPr/>
        </p:nvSpPr>
        <p:spPr bwMode="auto">
          <a:xfrm>
            <a:off x="5292725" y="1125538"/>
            <a:ext cx="1871663" cy="21590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37896" name="Text Box 9"/>
          <p:cNvSpPr txBox="1">
            <a:spLocks noChangeArrowheads="1"/>
          </p:cNvSpPr>
          <p:nvPr/>
        </p:nvSpPr>
        <p:spPr bwMode="auto">
          <a:xfrm>
            <a:off x="755650" y="2540000"/>
            <a:ext cx="3151188" cy="4254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Από μικροοργανισμούς </a:t>
            </a:r>
          </a:p>
        </p:txBody>
      </p:sp>
      <p:sp>
        <p:nvSpPr>
          <p:cNvPr id="37897" name="Text Box 10"/>
          <p:cNvSpPr txBox="1">
            <a:spLocks noChangeArrowheads="1"/>
          </p:cNvSpPr>
          <p:nvPr/>
        </p:nvSpPr>
        <p:spPr bwMode="auto">
          <a:xfrm>
            <a:off x="3759200" y="3808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37898" name="Text Box 11"/>
          <p:cNvSpPr txBox="1">
            <a:spLocks noChangeArrowheads="1"/>
          </p:cNvSpPr>
          <p:nvPr/>
        </p:nvSpPr>
        <p:spPr bwMode="auto">
          <a:xfrm>
            <a:off x="2484438" y="3860800"/>
            <a:ext cx="3479800"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Περιβαλλοντικοί ρυπαντές </a:t>
            </a:r>
          </a:p>
        </p:txBody>
      </p:sp>
      <p:sp>
        <p:nvSpPr>
          <p:cNvPr id="37899" name="Text Box 12"/>
          <p:cNvSpPr txBox="1">
            <a:spLocks noChangeArrowheads="1"/>
          </p:cNvSpPr>
          <p:nvPr/>
        </p:nvSpPr>
        <p:spPr bwMode="auto">
          <a:xfrm>
            <a:off x="6948488" y="3357563"/>
            <a:ext cx="1751012" cy="42545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Φυτοτοξίνες </a:t>
            </a:r>
          </a:p>
        </p:txBody>
      </p:sp>
      <p:sp>
        <p:nvSpPr>
          <p:cNvPr id="1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33</a:t>
            </a:fld>
            <a:endParaRPr lang="el-GR" dirty="0"/>
          </a:p>
        </p:txBody>
      </p:sp>
    </p:spTree>
    <p:extLst>
      <p:ext uri="{BB962C8B-B14F-4D97-AF65-F5344CB8AC3E}">
        <p14:creationId xmlns:p14="http://schemas.microsoft.com/office/powerpoint/2010/main" val="3205110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5"/>
          <p:cNvSpPr txBox="1">
            <a:spLocks noChangeArrowheads="1"/>
          </p:cNvSpPr>
          <p:nvPr/>
        </p:nvSpPr>
        <p:spPr bwMode="auto">
          <a:xfrm>
            <a:off x="1908175" y="333375"/>
            <a:ext cx="4067175"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Τοξίνες μικροοργανισμών </a:t>
            </a:r>
          </a:p>
        </p:txBody>
      </p:sp>
      <p:sp>
        <p:nvSpPr>
          <p:cNvPr id="38917" name="Text Box 6"/>
          <p:cNvSpPr txBox="1">
            <a:spLocks noChangeArrowheads="1"/>
          </p:cNvSpPr>
          <p:nvPr/>
        </p:nvSpPr>
        <p:spPr bwMode="auto">
          <a:xfrm>
            <a:off x="808038" y="1358900"/>
            <a:ext cx="34226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Τοξίνες βακτηρίων :</a:t>
            </a:r>
          </a:p>
          <a:p>
            <a:pPr eaLnBrk="1" hangingPunct="1"/>
            <a:endParaRPr lang="el-GR" altLang="el-GR" sz="2400" b="1">
              <a:solidFill>
                <a:schemeClr val="accent2"/>
              </a:solidFill>
            </a:endParaRPr>
          </a:p>
          <a:p>
            <a:pPr eaLnBrk="1" hangingPunct="1"/>
            <a:r>
              <a:rPr lang="en-US" altLang="el-GR" sz="2400">
                <a:solidFill>
                  <a:schemeClr val="accent2"/>
                </a:solidFill>
              </a:rPr>
              <a:t>Staphylococcus aureus </a:t>
            </a:r>
          </a:p>
          <a:p>
            <a:pPr eaLnBrk="1" hangingPunct="1"/>
            <a:r>
              <a:rPr lang="en-US" altLang="el-GR" sz="2400">
                <a:solidFill>
                  <a:schemeClr val="accent2"/>
                </a:solidFill>
              </a:rPr>
              <a:t>Clostridium perfrigens</a:t>
            </a:r>
          </a:p>
          <a:p>
            <a:pPr eaLnBrk="1" hangingPunct="1"/>
            <a:r>
              <a:rPr lang="en-US" altLang="el-GR" sz="2400">
                <a:solidFill>
                  <a:schemeClr val="accent2"/>
                </a:solidFill>
              </a:rPr>
              <a:t>Clostridium botulinum </a:t>
            </a:r>
          </a:p>
          <a:p>
            <a:pPr eaLnBrk="1" hangingPunct="1"/>
            <a:r>
              <a:rPr lang="en-US" altLang="el-GR" sz="2400">
                <a:solidFill>
                  <a:schemeClr val="accent2"/>
                </a:solidFill>
              </a:rPr>
              <a:t>E.coli </a:t>
            </a:r>
            <a:endParaRPr lang="el-GR" altLang="el-GR" sz="2400">
              <a:solidFill>
                <a:schemeClr val="accent2"/>
              </a:solidFill>
            </a:endParaRPr>
          </a:p>
        </p:txBody>
      </p:sp>
      <p:sp>
        <p:nvSpPr>
          <p:cNvPr id="38918" name="Text Box 7"/>
          <p:cNvSpPr txBox="1">
            <a:spLocks noChangeArrowheads="1"/>
          </p:cNvSpPr>
          <p:nvPr/>
        </p:nvSpPr>
        <p:spPr bwMode="auto">
          <a:xfrm>
            <a:off x="971550" y="4005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38919" name="Text Box 8"/>
          <p:cNvSpPr txBox="1">
            <a:spLocks noChangeArrowheads="1"/>
          </p:cNvSpPr>
          <p:nvPr/>
        </p:nvSpPr>
        <p:spPr bwMode="auto">
          <a:xfrm>
            <a:off x="539750" y="3861048"/>
            <a:ext cx="828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err="1">
                <a:solidFill>
                  <a:schemeClr val="accent2"/>
                </a:solidFill>
              </a:rPr>
              <a:t>Μυκοτοξίνες</a:t>
            </a:r>
            <a:r>
              <a:rPr lang="el-GR" altLang="el-GR" sz="2400" b="1" dirty="0">
                <a:solidFill>
                  <a:schemeClr val="accent2"/>
                </a:solidFill>
              </a:rPr>
              <a:t>:</a:t>
            </a:r>
          </a:p>
          <a:p>
            <a:pPr eaLnBrk="1" hangingPunct="1"/>
            <a:endParaRPr lang="el-GR" altLang="el-GR" sz="2400" b="1" dirty="0">
              <a:solidFill>
                <a:schemeClr val="accent2"/>
              </a:solidFill>
            </a:endParaRPr>
          </a:p>
          <a:p>
            <a:pPr eaLnBrk="1" hangingPunct="1"/>
            <a:r>
              <a:rPr lang="el-GR" altLang="el-GR" sz="2400" dirty="0">
                <a:solidFill>
                  <a:schemeClr val="accent2"/>
                </a:solidFill>
              </a:rPr>
              <a:t>Τροφές μολυσμένες με μύκητες </a:t>
            </a:r>
            <a:r>
              <a:rPr lang="en-US" altLang="el-GR" sz="2400" dirty="0">
                <a:solidFill>
                  <a:schemeClr val="accent2"/>
                </a:solidFill>
              </a:rPr>
              <a:t>(Aspergillus </a:t>
            </a:r>
            <a:r>
              <a:rPr lang="en-US" altLang="el-GR" sz="2400" dirty="0" err="1">
                <a:solidFill>
                  <a:schemeClr val="accent2"/>
                </a:solidFill>
              </a:rPr>
              <a:t>flavus</a:t>
            </a:r>
            <a:r>
              <a:rPr lang="en-US" altLang="el-GR" sz="2400" dirty="0">
                <a:solidFill>
                  <a:schemeClr val="accent2"/>
                </a:solidFill>
              </a:rPr>
              <a:t>) </a:t>
            </a:r>
            <a:endParaRPr lang="el-GR" altLang="el-GR" sz="2400" dirty="0">
              <a:solidFill>
                <a:schemeClr val="accent2"/>
              </a:solidFill>
            </a:endParaRPr>
          </a:p>
          <a:p>
            <a:pPr eaLnBrk="1" hangingPunct="1"/>
            <a:r>
              <a:rPr lang="el-GR" altLang="el-GR" sz="2400" dirty="0">
                <a:solidFill>
                  <a:schemeClr val="accent2"/>
                </a:solidFill>
              </a:rPr>
              <a:t>καταναλώνονται από τα ζώα. </a:t>
            </a:r>
          </a:p>
          <a:p>
            <a:pPr eaLnBrk="1" hangingPunct="1"/>
            <a:r>
              <a:rPr lang="el-GR" altLang="el-GR" sz="2400" dirty="0">
                <a:solidFill>
                  <a:schemeClr val="accent2"/>
                </a:solidFill>
              </a:rPr>
              <a:t>Οι τοξίνες μεταβολίζονται στον οργανισμό του ζώου </a:t>
            </a:r>
          </a:p>
          <a:p>
            <a:pPr eaLnBrk="1" hangingPunct="1"/>
            <a:r>
              <a:rPr lang="el-GR" altLang="el-GR" sz="2400" dirty="0">
                <a:solidFill>
                  <a:schemeClr val="accent2"/>
                </a:solidFill>
              </a:rPr>
              <a:t>Εκκρίνονται με το γάλα</a:t>
            </a:r>
            <a:r>
              <a:rPr lang="el-GR" altLang="el-GR" sz="2400" b="1" dirty="0">
                <a:solidFill>
                  <a:schemeClr val="accent2"/>
                </a:solidFill>
              </a:rPr>
              <a:t>  </a:t>
            </a:r>
            <a:r>
              <a:rPr lang="el-GR" altLang="el-GR" sz="2400" dirty="0">
                <a:solidFill>
                  <a:schemeClr val="accent2"/>
                </a:solidFill>
              </a:rPr>
              <a:t>(</a:t>
            </a:r>
            <a:r>
              <a:rPr lang="el-GR" altLang="el-GR" sz="2400" dirty="0" err="1">
                <a:solidFill>
                  <a:schemeClr val="accent2"/>
                </a:solidFill>
              </a:rPr>
              <a:t>Αφλατοξίνες</a:t>
            </a:r>
            <a:r>
              <a:rPr lang="el-GR" altLang="el-GR" sz="2400" dirty="0">
                <a:solidFill>
                  <a:schemeClr val="accent2"/>
                </a:solidFill>
              </a:rPr>
              <a:t>)</a:t>
            </a:r>
            <a:r>
              <a:rPr lang="en-US" altLang="el-GR" sz="2400" b="1" dirty="0">
                <a:solidFill>
                  <a:schemeClr val="accent2"/>
                </a:solidFill>
              </a:rPr>
              <a:t> </a:t>
            </a:r>
            <a:endParaRPr lang="el-GR" altLang="el-GR" sz="2400" b="1" dirty="0">
              <a:solidFill>
                <a:schemeClr val="accent2"/>
              </a:solidFill>
            </a:endParaRPr>
          </a:p>
        </p:txBody>
      </p:sp>
      <p:pic>
        <p:nvPicPr>
          <p:cNvPr id="389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4480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34</a:t>
            </a:fld>
            <a:endParaRPr lang="el-GR" dirty="0"/>
          </a:p>
        </p:txBody>
      </p:sp>
    </p:spTree>
    <p:extLst>
      <p:ext uri="{BB962C8B-B14F-4D97-AF65-F5344CB8AC3E}">
        <p14:creationId xmlns:p14="http://schemas.microsoft.com/office/powerpoint/2010/main" val="3420752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http://www.thebeefsite.com/focus/contents/biomin/cattle_mycotoxins6.jpg"/>
          <p:cNvPicPr>
            <a:picLocks noChangeAspect="1" noChangeArrowheads="1"/>
          </p:cNvPicPr>
          <p:nvPr/>
        </p:nvPicPr>
        <p:blipFill>
          <a:blip r:embed="rId2" cstate="print"/>
          <a:srcRect/>
          <a:stretch>
            <a:fillRect/>
          </a:stretch>
        </p:blipFill>
        <p:spPr bwMode="auto">
          <a:xfrm>
            <a:off x="6372200" y="4221088"/>
            <a:ext cx="2127716" cy="1727671"/>
          </a:xfrm>
          <a:prstGeom prst="rect">
            <a:avLst/>
          </a:prstGeom>
          <a:scene3d>
            <a:camera prst="orthographicFront"/>
            <a:lightRig rig="threePt" dir="t"/>
          </a:scene3d>
          <a:sp3d>
            <a:bevelT prst="relaxedInset"/>
          </a:sp3d>
        </p:spPr>
      </p:pic>
      <p:pic>
        <p:nvPicPr>
          <p:cNvPr id="8196" name="Picture 2" descr="http://enfo.agt.bme.hu/drupal/sites/default/files/Aspergillus%20flavus_0.jpg"/>
          <p:cNvPicPr>
            <a:picLocks noChangeAspect="1" noChangeArrowheads="1"/>
          </p:cNvPicPr>
          <p:nvPr/>
        </p:nvPicPr>
        <p:blipFill>
          <a:blip r:embed="rId3" cstate="print"/>
          <a:srcRect/>
          <a:stretch>
            <a:fillRect/>
          </a:stretch>
        </p:blipFill>
        <p:spPr bwMode="auto">
          <a:xfrm>
            <a:off x="611188" y="1412875"/>
            <a:ext cx="2408237" cy="1357313"/>
          </a:xfrm>
          <a:prstGeom prst="rect">
            <a:avLst/>
          </a:prstGeom>
          <a:scene3d>
            <a:camera prst="orthographicFront"/>
            <a:lightRig rig="threePt" dir="t"/>
          </a:scene3d>
          <a:sp3d>
            <a:bevelT prst="relaxedInset"/>
          </a:sp3d>
        </p:spPr>
      </p:pic>
      <p:pic>
        <p:nvPicPr>
          <p:cNvPr id="8197" name="Picture 4" descr="http://www.aspergillusflavus.org/images/corn-aflavus-lg.jpg"/>
          <p:cNvPicPr>
            <a:picLocks noChangeAspect="1" noChangeArrowheads="1"/>
          </p:cNvPicPr>
          <p:nvPr/>
        </p:nvPicPr>
        <p:blipFill>
          <a:blip r:embed="rId4" cstate="print"/>
          <a:srcRect/>
          <a:stretch>
            <a:fillRect/>
          </a:stretch>
        </p:blipFill>
        <p:spPr bwMode="auto">
          <a:xfrm>
            <a:off x="6227763" y="1412875"/>
            <a:ext cx="1928812" cy="1500188"/>
          </a:xfrm>
          <a:prstGeom prst="rect">
            <a:avLst/>
          </a:prstGeom>
          <a:scene3d>
            <a:camera prst="orthographicFront"/>
            <a:lightRig rig="threePt" dir="t"/>
          </a:scene3d>
          <a:sp3d>
            <a:bevelT prst="relaxedInset"/>
          </a:sp3d>
        </p:spPr>
      </p:pic>
      <p:sp>
        <p:nvSpPr>
          <p:cNvPr id="7" name="6 - Δεξιό βέλος"/>
          <p:cNvSpPr/>
          <p:nvPr/>
        </p:nvSpPr>
        <p:spPr>
          <a:xfrm>
            <a:off x="3635896" y="1928813"/>
            <a:ext cx="1985442" cy="564083"/>
          </a:xfrm>
          <a:prstGeom prst="rightArrow">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ormAutofit fontScale="75000" lnSpcReduction="20000"/>
          </a:bodyPr>
          <a:lstStyle/>
          <a:p>
            <a:pPr marL="342900" indent="-342900" fontAlgn="auto">
              <a:spcBef>
                <a:spcPct val="20000"/>
              </a:spcBef>
              <a:spcAft>
                <a:spcPts val="0"/>
              </a:spcAft>
              <a:buFont typeface="Arial" pitchFamily="34" charset="0"/>
              <a:buNone/>
              <a:defRPr/>
            </a:pPr>
            <a:endParaRPr lang="el-GR" sz="2000" dirty="0"/>
          </a:p>
        </p:txBody>
      </p:sp>
      <p:sp>
        <p:nvSpPr>
          <p:cNvPr id="8" name="7 - Βέλος προς τα κάτω"/>
          <p:cNvSpPr/>
          <p:nvPr/>
        </p:nvSpPr>
        <p:spPr>
          <a:xfrm>
            <a:off x="7020272" y="3140968"/>
            <a:ext cx="648072" cy="936426"/>
          </a:xfrm>
          <a:prstGeom prst="downArrow">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ormAutofit fontScale="97500"/>
          </a:bodyPr>
          <a:lstStyle/>
          <a:p>
            <a:pPr marL="342900" indent="-342900" fontAlgn="auto">
              <a:lnSpc>
                <a:spcPct val="90000"/>
              </a:lnSpc>
              <a:spcBef>
                <a:spcPct val="20000"/>
              </a:spcBef>
              <a:spcAft>
                <a:spcPts val="0"/>
              </a:spcAft>
              <a:buFont typeface="Arial" pitchFamily="34" charset="0"/>
              <a:buNone/>
              <a:defRPr/>
            </a:pPr>
            <a:endParaRPr lang="el-GR" sz="2000" dirty="0"/>
          </a:p>
        </p:txBody>
      </p:sp>
      <p:sp>
        <p:nvSpPr>
          <p:cNvPr id="8200" name="8 - Δεξιό βέλος"/>
          <p:cNvSpPr>
            <a:spLocks noChangeArrowheads="1"/>
          </p:cNvSpPr>
          <p:nvPr/>
        </p:nvSpPr>
        <p:spPr bwMode="auto">
          <a:xfrm rot="10800000">
            <a:off x="5013176" y="5013323"/>
            <a:ext cx="1143000" cy="503908"/>
          </a:xfrm>
          <a:prstGeom prst="rightArrow">
            <a:avLst>
              <a:gd name="adj1" fmla="val 50000"/>
              <a:gd name="adj2" fmla="val 39606"/>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ormAutofit fontScale="60000" lnSpcReduction="20000"/>
          </a:bodyPr>
          <a:lstStyle/>
          <a:p>
            <a:pPr marL="342900" indent="-342900" fontAlgn="auto">
              <a:spcBef>
                <a:spcPct val="20000"/>
              </a:spcBef>
              <a:spcAft>
                <a:spcPts val="0"/>
              </a:spcAft>
              <a:buFont typeface="Arial" pitchFamily="34" charset="0"/>
              <a:buNone/>
              <a:defRPr/>
            </a:pPr>
            <a:endParaRPr lang="el-GR" sz="2000" dirty="0"/>
          </a:p>
        </p:txBody>
      </p:sp>
      <p:pic>
        <p:nvPicPr>
          <p:cNvPr id="8201" name="Picture 6" descr="http://blogs.sch.gr/fotraz/files/2011/01/milk.jpg"/>
          <p:cNvPicPr>
            <a:picLocks noChangeAspect="1" noChangeArrowheads="1"/>
          </p:cNvPicPr>
          <p:nvPr/>
        </p:nvPicPr>
        <p:blipFill>
          <a:blip r:embed="rId5" cstate="print"/>
          <a:srcRect/>
          <a:stretch>
            <a:fillRect/>
          </a:stretch>
        </p:blipFill>
        <p:spPr bwMode="auto">
          <a:xfrm>
            <a:off x="3635896" y="4365104"/>
            <a:ext cx="1274762" cy="1554163"/>
          </a:xfrm>
          <a:prstGeom prst="rect">
            <a:avLst/>
          </a:prstGeom>
          <a:scene3d>
            <a:camera prst="orthographicFront"/>
            <a:lightRig rig="threePt" dir="t"/>
          </a:scene3d>
          <a:sp3d>
            <a:bevelT prst="relaxedInset"/>
          </a:sp3d>
        </p:spPr>
      </p:pic>
      <p:pic>
        <p:nvPicPr>
          <p:cNvPr id="8204" name="Picture 8" descr="http://upload.wikimedia.org/wikipedia/commons/thumb/c/c9/Feta_Greece_2.jpg/220px-Feta_Greece_2.jpg"/>
          <p:cNvPicPr>
            <a:picLocks noChangeAspect="1" noChangeArrowheads="1"/>
          </p:cNvPicPr>
          <p:nvPr/>
        </p:nvPicPr>
        <p:blipFill>
          <a:blip r:embed="rId6" cstate="print"/>
          <a:srcRect/>
          <a:stretch>
            <a:fillRect/>
          </a:stretch>
        </p:blipFill>
        <p:spPr bwMode="auto">
          <a:xfrm>
            <a:off x="504527" y="4514501"/>
            <a:ext cx="1809750" cy="1357313"/>
          </a:xfrm>
          <a:prstGeom prst="rect">
            <a:avLst/>
          </a:prstGeom>
          <a:scene3d>
            <a:camera prst="orthographicFront"/>
            <a:lightRig rig="threePt" dir="t"/>
          </a:scene3d>
          <a:sp3d>
            <a:bevelT prst="relaxedInset"/>
          </a:sp3d>
        </p:spPr>
      </p:pic>
      <p:sp>
        <p:nvSpPr>
          <p:cNvPr id="19" name="1 - Τίτλος"/>
          <p:cNvSpPr>
            <a:spLocks noGrp="1"/>
          </p:cNvSpPr>
          <p:nvPr>
            <p:ph type="title" idx="4294967295"/>
          </p:nvPr>
        </p:nvSpPr>
        <p:spPr>
          <a:xfrm>
            <a:off x="457200" y="381000"/>
            <a:ext cx="8229600" cy="562074"/>
          </a:xfrm>
          <a:ln>
            <a:miter lim="800000"/>
            <a:headEnd/>
            <a:tailEnd/>
          </a:ln>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t">
            <a:normAutofit fontScale="90000"/>
          </a:bodyPr>
          <a:lstStyle/>
          <a:p>
            <a:pPr marL="342900" indent="-342900" eaLnBrk="1" fontAlgn="auto" hangingPunct="1">
              <a:spcBef>
                <a:spcPct val="20000"/>
              </a:spcBef>
              <a:spcAft>
                <a:spcPts val="0"/>
              </a:spcAft>
              <a:buFont typeface="Arial" pitchFamily="34" charset="0"/>
              <a:buNone/>
              <a:defRPr/>
            </a:pPr>
            <a:r>
              <a:rPr lang="el-GR" sz="3600" b="1" i="1" dirty="0" smtClean="0">
                <a:solidFill>
                  <a:schemeClr val="accent2">
                    <a:lumMod val="75000"/>
                  </a:schemeClr>
                </a:solidFill>
              </a:rPr>
              <a:t>Σχηματισμός </a:t>
            </a:r>
            <a:r>
              <a:rPr lang="en-GB" sz="3600" b="1" i="1" dirty="0" smtClean="0">
                <a:solidFill>
                  <a:schemeClr val="accent2">
                    <a:lumMod val="75000"/>
                  </a:schemeClr>
                </a:solidFill>
              </a:rPr>
              <a:t>AFM1</a:t>
            </a:r>
            <a:r>
              <a:rPr lang="el-GR" sz="3600" b="1" i="1" dirty="0">
                <a:solidFill>
                  <a:schemeClr val="accent2">
                    <a:lumMod val="75000"/>
                  </a:schemeClr>
                </a:solidFill>
              </a:rPr>
              <a:t> </a:t>
            </a:r>
            <a:r>
              <a:rPr lang="el-GR" sz="3600" b="1" i="1" dirty="0" smtClean="0">
                <a:solidFill>
                  <a:schemeClr val="accent2">
                    <a:lumMod val="75000"/>
                  </a:schemeClr>
                </a:solidFill>
              </a:rPr>
              <a:t>στο γάλα. . . </a:t>
            </a:r>
            <a:r>
              <a:rPr lang="en-GB" sz="2000" b="1" i="1" dirty="0"/>
              <a:t/>
            </a:r>
            <a:br>
              <a:rPr lang="en-GB" sz="2000" b="1" i="1" dirty="0"/>
            </a:br>
            <a:endParaRPr lang="en-GB" sz="2000" b="1" i="1" dirty="0"/>
          </a:p>
        </p:txBody>
      </p:sp>
      <p:sp>
        <p:nvSpPr>
          <p:cNvPr id="20" name="8 - Δεξιό βέλος"/>
          <p:cNvSpPr>
            <a:spLocks noChangeArrowheads="1"/>
          </p:cNvSpPr>
          <p:nvPr/>
        </p:nvSpPr>
        <p:spPr bwMode="auto">
          <a:xfrm rot="10800000">
            <a:off x="2339752" y="4941092"/>
            <a:ext cx="1080119" cy="504132"/>
          </a:xfrm>
          <a:prstGeom prst="rightArrow">
            <a:avLst>
              <a:gd name="adj1" fmla="val 50000"/>
              <a:gd name="adj2" fmla="val 39606"/>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ormAutofit fontScale="60000" lnSpcReduction="20000"/>
          </a:bodyPr>
          <a:lstStyle/>
          <a:p>
            <a:pPr marL="342900" indent="-342900" fontAlgn="auto">
              <a:spcBef>
                <a:spcPct val="20000"/>
              </a:spcBef>
              <a:spcAft>
                <a:spcPts val="0"/>
              </a:spcAft>
              <a:buFont typeface="Arial" pitchFamily="34" charset="0"/>
              <a:buNone/>
              <a:defRPr/>
            </a:pPr>
            <a:endParaRPr lang="el-GR" sz="2000" dirty="0"/>
          </a:p>
        </p:txBody>
      </p:sp>
      <p:sp>
        <p:nvSpPr>
          <p:cNvPr id="1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35</a:t>
            </a:fld>
            <a:endParaRPr lang="el-GR" dirty="0"/>
          </a:p>
        </p:txBody>
      </p:sp>
    </p:spTree>
    <p:extLst>
      <p:ext uri="{BB962C8B-B14F-4D97-AF65-F5344CB8AC3E}">
        <p14:creationId xmlns:p14="http://schemas.microsoft.com/office/powerpoint/2010/main" val="1345534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5"/>
          <p:cNvSpPr txBox="1">
            <a:spLocks noChangeArrowheads="1"/>
          </p:cNvSpPr>
          <p:nvPr/>
        </p:nvSpPr>
        <p:spPr bwMode="auto">
          <a:xfrm>
            <a:off x="684213" y="260350"/>
            <a:ext cx="4067175"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Τοξίνες μικροοργανισμών </a:t>
            </a:r>
          </a:p>
        </p:txBody>
      </p:sp>
      <p:sp>
        <p:nvSpPr>
          <p:cNvPr id="40965" name="Text Box 6"/>
          <p:cNvSpPr txBox="1">
            <a:spLocks noChangeArrowheads="1"/>
          </p:cNvSpPr>
          <p:nvPr/>
        </p:nvSpPr>
        <p:spPr bwMode="auto">
          <a:xfrm>
            <a:off x="6156325" y="1341438"/>
            <a:ext cx="2192338"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err="1">
                <a:solidFill>
                  <a:schemeClr val="accent2"/>
                </a:solidFill>
              </a:rPr>
              <a:t>Αφλατοξίνες</a:t>
            </a:r>
            <a:r>
              <a:rPr lang="el-GR" altLang="el-GR" sz="2400" b="1" dirty="0">
                <a:solidFill>
                  <a:schemeClr val="accent2"/>
                </a:solidFill>
              </a:rPr>
              <a:t>  </a:t>
            </a:r>
          </a:p>
        </p:txBody>
      </p:sp>
      <p:sp>
        <p:nvSpPr>
          <p:cNvPr id="40966" name="Text Box 7"/>
          <p:cNvSpPr txBox="1">
            <a:spLocks noChangeArrowheads="1"/>
          </p:cNvSpPr>
          <p:nvPr/>
        </p:nvSpPr>
        <p:spPr bwMode="auto">
          <a:xfrm>
            <a:off x="1187450" y="184467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40967" name="Text Box 8"/>
          <p:cNvSpPr txBox="1">
            <a:spLocks noChangeArrowheads="1"/>
          </p:cNvSpPr>
          <p:nvPr/>
        </p:nvSpPr>
        <p:spPr bwMode="auto">
          <a:xfrm>
            <a:off x="755650" y="1844675"/>
            <a:ext cx="71485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ΑΜ1, ΑΜ2 </a:t>
            </a:r>
          </a:p>
          <a:p>
            <a:pPr eaLnBrk="1" hangingPunct="1"/>
            <a:endParaRPr lang="el-GR" altLang="el-GR" sz="2000">
              <a:solidFill>
                <a:schemeClr val="accent2"/>
              </a:solidFill>
            </a:endParaRPr>
          </a:p>
          <a:p>
            <a:pPr eaLnBrk="1" hangingPunct="1"/>
            <a:r>
              <a:rPr lang="el-GR" altLang="el-GR" sz="2000">
                <a:solidFill>
                  <a:schemeClr val="accent2"/>
                </a:solidFill>
              </a:rPr>
              <a:t>Ενοχοποιούνται για καρκινογένεση (αθροιστική δράση)</a:t>
            </a:r>
            <a:endParaRPr lang="en-US" altLang="el-GR" sz="2000">
              <a:solidFill>
                <a:schemeClr val="accent2"/>
              </a:solidFill>
            </a:endParaRPr>
          </a:p>
          <a:p>
            <a:pPr eaLnBrk="1" hangingPunct="1"/>
            <a:endParaRPr lang="el-GR" altLang="el-GR" sz="2000">
              <a:solidFill>
                <a:schemeClr val="accent2"/>
              </a:solidFill>
            </a:endParaRPr>
          </a:p>
          <a:p>
            <a:pPr eaLnBrk="1" hangingPunct="1"/>
            <a:r>
              <a:rPr lang="el-GR" altLang="el-GR" sz="2000">
                <a:solidFill>
                  <a:schemeClr val="accent2"/>
                </a:solidFill>
              </a:rPr>
              <a:t>Η παστερίωση δεν καταστρέφει τις αφλατοξίνες </a:t>
            </a:r>
            <a:endParaRPr lang="en-US" altLang="el-GR" sz="2000">
              <a:solidFill>
                <a:schemeClr val="accent2"/>
              </a:solidFill>
            </a:endParaRPr>
          </a:p>
          <a:p>
            <a:pPr eaLnBrk="1" hangingPunct="1"/>
            <a:endParaRPr lang="el-GR" altLang="el-GR" sz="2000">
              <a:solidFill>
                <a:schemeClr val="accent2"/>
              </a:solidFill>
            </a:endParaRPr>
          </a:p>
          <a:p>
            <a:pPr eaLnBrk="1" hangingPunct="1"/>
            <a:r>
              <a:rPr lang="el-GR" altLang="el-GR" sz="2000">
                <a:solidFill>
                  <a:schemeClr val="accent2"/>
                </a:solidFill>
              </a:rPr>
              <a:t>Υπάρχουν θεσπισμένα ανώτατα όρια ( 0.05</a:t>
            </a:r>
            <a:r>
              <a:rPr lang="en-US" altLang="el-GR" sz="2000">
                <a:solidFill>
                  <a:schemeClr val="accent2"/>
                </a:solidFill>
              </a:rPr>
              <a:t> </a:t>
            </a:r>
            <a:r>
              <a:rPr lang="el-GR" altLang="el-GR" sz="2000">
                <a:solidFill>
                  <a:schemeClr val="accent2"/>
                </a:solidFill>
              </a:rPr>
              <a:t>μ</a:t>
            </a:r>
            <a:r>
              <a:rPr lang="en-US" altLang="el-GR" sz="2000">
                <a:solidFill>
                  <a:schemeClr val="accent2"/>
                </a:solidFill>
              </a:rPr>
              <a:t>g/kg) </a:t>
            </a:r>
            <a:r>
              <a:rPr lang="el-GR" altLang="el-GR" sz="2000">
                <a:solidFill>
                  <a:schemeClr val="accent2"/>
                </a:solidFill>
              </a:rPr>
              <a:t>– 1881/2006 </a:t>
            </a:r>
          </a:p>
        </p:txBody>
      </p:sp>
      <p:pic>
        <p:nvPicPr>
          <p:cNvPr id="4096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00488"/>
            <a:ext cx="18716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295" y="4067944"/>
            <a:ext cx="165576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36</a:t>
            </a:fld>
            <a:endParaRPr lang="el-GR" dirty="0"/>
          </a:p>
        </p:txBody>
      </p:sp>
    </p:spTree>
    <p:extLst>
      <p:ext uri="{BB962C8B-B14F-4D97-AF65-F5344CB8AC3E}">
        <p14:creationId xmlns:p14="http://schemas.microsoft.com/office/powerpoint/2010/main" val="288249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5"/>
          <p:cNvSpPr txBox="1">
            <a:spLocks noChangeArrowheads="1"/>
          </p:cNvSpPr>
          <p:nvPr/>
        </p:nvSpPr>
        <p:spPr bwMode="auto">
          <a:xfrm>
            <a:off x="2411413" y="333375"/>
            <a:ext cx="4138612"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Περιβαλλοντικοί ρυπαντές </a:t>
            </a:r>
          </a:p>
        </p:txBody>
      </p:sp>
      <p:sp>
        <p:nvSpPr>
          <p:cNvPr id="43013" name="Text Box 6"/>
          <p:cNvSpPr txBox="1">
            <a:spLocks noChangeArrowheads="1"/>
          </p:cNvSpPr>
          <p:nvPr/>
        </p:nvSpPr>
        <p:spPr bwMode="auto">
          <a:xfrm>
            <a:off x="592138" y="1060450"/>
            <a:ext cx="624164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solidFill>
                  <a:schemeClr val="accent2"/>
                </a:solidFill>
              </a:rPr>
              <a:t>1. Κατάλοιπα φαρμακευτικών ουσιών</a:t>
            </a:r>
          </a:p>
          <a:p>
            <a:pPr eaLnBrk="1" hangingPunct="1"/>
            <a:endParaRPr lang="el-GR" altLang="el-GR" sz="1900" dirty="0">
              <a:solidFill>
                <a:schemeClr val="accent2"/>
              </a:solidFill>
            </a:endParaRPr>
          </a:p>
          <a:p>
            <a:pPr eaLnBrk="1" hangingPunct="1"/>
            <a:r>
              <a:rPr lang="el-GR" altLang="el-GR" sz="1900" dirty="0">
                <a:solidFill>
                  <a:schemeClr val="accent2"/>
                </a:solidFill>
              </a:rPr>
              <a:t> </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2. Φυτοφάρμακα</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3. </a:t>
            </a:r>
            <a:r>
              <a:rPr lang="el-GR" altLang="el-GR" sz="1900" dirty="0" err="1">
                <a:solidFill>
                  <a:schemeClr val="accent2"/>
                </a:solidFill>
              </a:rPr>
              <a:t>Πολυχλωριωμένες</a:t>
            </a:r>
            <a:r>
              <a:rPr lang="el-GR" altLang="el-GR" sz="1900" dirty="0">
                <a:solidFill>
                  <a:schemeClr val="accent2"/>
                </a:solidFill>
              </a:rPr>
              <a:t> ενώσεις σταθερές στο περιβάλλον </a:t>
            </a:r>
          </a:p>
          <a:p>
            <a:pPr eaLnBrk="1" hangingPunct="1"/>
            <a:r>
              <a:rPr lang="el-GR" altLang="el-GR" sz="1900" dirty="0">
                <a:solidFill>
                  <a:schemeClr val="accent2"/>
                </a:solidFill>
              </a:rPr>
              <a:t>4. Απολυμαντικά </a:t>
            </a:r>
          </a:p>
          <a:p>
            <a:pPr eaLnBrk="1" hangingPunct="1"/>
            <a:r>
              <a:rPr lang="el-GR" altLang="el-GR" sz="1900" dirty="0">
                <a:solidFill>
                  <a:schemeClr val="accent2"/>
                </a:solidFill>
              </a:rPr>
              <a:t>5. Ραδιενεργά Στοιχεία</a:t>
            </a:r>
          </a:p>
          <a:p>
            <a:pPr eaLnBrk="1" hangingPunct="1"/>
            <a:r>
              <a:rPr lang="el-GR" altLang="el-GR" sz="1900" dirty="0">
                <a:solidFill>
                  <a:schemeClr val="accent2"/>
                </a:solidFill>
              </a:rPr>
              <a:t>6. Βαρέα </a:t>
            </a:r>
            <a:r>
              <a:rPr lang="el-GR" altLang="el-GR" sz="1900" dirty="0" smtClean="0">
                <a:solidFill>
                  <a:schemeClr val="accent2"/>
                </a:solidFill>
              </a:rPr>
              <a:t>Μέταλλα</a:t>
            </a:r>
            <a:endParaRPr lang="el-GR" altLang="el-GR" sz="1900" dirty="0">
              <a:solidFill>
                <a:schemeClr val="accent2"/>
              </a:solidFill>
            </a:endParaRPr>
          </a:p>
        </p:txBody>
      </p:sp>
      <p:sp>
        <p:nvSpPr>
          <p:cNvPr id="43014" name="Line 7"/>
          <p:cNvSpPr>
            <a:spLocks noChangeShapeType="1"/>
          </p:cNvSpPr>
          <p:nvPr/>
        </p:nvSpPr>
        <p:spPr bwMode="auto">
          <a:xfrm flipV="1">
            <a:off x="4643438" y="1196975"/>
            <a:ext cx="1081087" cy="71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15" name="Line 8"/>
          <p:cNvSpPr>
            <a:spLocks noChangeShapeType="1"/>
          </p:cNvSpPr>
          <p:nvPr/>
        </p:nvSpPr>
        <p:spPr bwMode="auto">
          <a:xfrm>
            <a:off x="4572000" y="1412875"/>
            <a:ext cx="1081088" cy="503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16" name="Line 9"/>
          <p:cNvSpPr>
            <a:spLocks noChangeShapeType="1"/>
          </p:cNvSpPr>
          <p:nvPr/>
        </p:nvSpPr>
        <p:spPr bwMode="auto">
          <a:xfrm>
            <a:off x="4500563" y="1557338"/>
            <a:ext cx="1150937" cy="1008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17" name="Text Box 10"/>
          <p:cNvSpPr txBox="1">
            <a:spLocks noChangeArrowheads="1"/>
          </p:cNvSpPr>
          <p:nvPr/>
        </p:nvSpPr>
        <p:spPr bwMode="auto">
          <a:xfrm>
            <a:off x="5940425" y="981075"/>
            <a:ext cx="1339850"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Αντιβιοτικά </a:t>
            </a:r>
          </a:p>
        </p:txBody>
      </p:sp>
      <p:sp>
        <p:nvSpPr>
          <p:cNvPr id="43018" name="Text Box 11"/>
          <p:cNvSpPr txBox="1">
            <a:spLocks noChangeArrowheads="1"/>
          </p:cNvSpPr>
          <p:nvPr/>
        </p:nvSpPr>
        <p:spPr bwMode="auto">
          <a:xfrm>
            <a:off x="5724525" y="1700213"/>
            <a:ext cx="2160588"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Αντιπαρασιτικά</a:t>
            </a:r>
          </a:p>
        </p:txBody>
      </p:sp>
      <p:sp>
        <p:nvSpPr>
          <p:cNvPr id="43019" name="Text Box 12"/>
          <p:cNvSpPr txBox="1">
            <a:spLocks noChangeArrowheads="1"/>
          </p:cNvSpPr>
          <p:nvPr/>
        </p:nvSpPr>
        <p:spPr bwMode="auto">
          <a:xfrm>
            <a:off x="6084888" y="2349500"/>
            <a:ext cx="11334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Ορμόνες </a:t>
            </a:r>
          </a:p>
        </p:txBody>
      </p:sp>
      <p:sp>
        <p:nvSpPr>
          <p:cNvPr id="43020" name="Line 13"/>
          <p:cNvSpPr>
            <a:spLocks noChangeShapeType="1"/>
          </p:cNvSpPr>
          <p:nvPr/>
        </p:nvSpPr>
        <p:spPr bwMode="auto">
          <a:xfrm flipV="1">
            <a:off x="2411413" y="3284538"/>
            <a:ext cx="576262" cy="1444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21" name="Text Box 14"/>
          <p:cNvSpPr txBox="1">
            <a:spLocks noChangeArrowheads="1"/>
          </p:cNvSpPr>
          <p:nvPr/>
        </p:nvSpPr>
        <p:spPr bwMode="auto">
          <a:xfrm>
            <a:off x="3059113" y="2924175"/>
            <a:ext cx="3386137" cy="66992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Χλωριωμένοι υδρογονάνθρακες</a:t>
            </a:r>
          </a:p>
        </p:txBody>
      </p:sp>
      <p:sp>
        <p:nvSpPr>
          <p:cNvPr id="43022" name="Line 15"/>
          <p:cNvSpPr>
            <a:spLocks noChangeShapeType="1"/>
          </p:cNvSpPr>
          <p:nvPr/>
        </p:nvSpPr>
        <p:spPr bwMode="auto">
          <a:xfrm>
            <a:off x="2411413" y="3500438"/>
            <a:ext cx="792162" cy="6492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23" name="Text Box 16"/>
          <p:cNvSpPr txBox="1">
            <a:spLocks noChangeArrowheads="1"/>
          </p:cNvSpPr>
          <p:nvPr/>
        </p:nvSpPr>
        <p:spPr bwMode="auto">
          <a:xfrm>
            <a:off x="3276600" y="3860800"/>
            <a:ext cx="3144838"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Οργανοφωσφορικές ενώσεις </a:t>
            </a:r>
          </a:p>
        </p:txBody>
      </p:sp>
      <p:sp>
        <p:nvSpPr>
          <p:cNvPr id="43024" name="Line 17"/>
          <p:cNvSpPr>
            <a:spLocks noChangeShapeType="1"/>
          </p:cNvSpPr>
          <p:nvPr/>
        </p:nvSpPr>
        <p:spPr bwMode="auto">
          <a:xfrm>
            <a:off x="2195513" y="3716338"/>
            <a:ext cx="863600" cy="936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25" name="Text Box 18"/>
          <p:cNvSpPr txBox="1">
            <a:spLocks noChangeArrowheads="1"/>
          </p:cNvSpPr>
          <p:nvPr/>
        </p:nvSpPr>
        <p:spPr bwMode="auto">
          <a:xfrm>
            <a:off x="3132138" y="4508500"/>
            <a:ext cx="2833687"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Παράγωγα νιτροφαινόλης </a:t>
            </a:r>
          </a:p>
        </p:txBody>
      </p:sp>
      <p:sp>
        <p:nvSpPr>
          <p:cNvPr id="43026" name="Line 19"/>
          <p:cNvSpPr>
            <a:spLocks noChangeShapeType="1"/>
          </p:cNvSpPr>
          <p:nvPr/>
        </p:nvSpPr>
        <p:spPr bwMode="auto">
          <a:xfrm flipV="1">
            <a:off x="6443663" y="4724400"/>
            <a:ext cx="647700"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3027" name="Text Box 20"/>
          <p:cNvSpPr txBox="1">
            <a:spLocks noChangeArrowheads="1"/>
          </p:cNvSpPr>
          <p:nvPr/>
        </p:nvSpPr>
        <p:spPr bwMode="auto">
          <a:xfrm>
            <a:off x="7380288" y="4652963"/>
            <a:ext cx="1100137"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accent2"/>
                </a:solidFill>
              </a:rPr>
              <a:t>PCBs</a:t>
            </a:r>
            <a:endParaRPr lang="el-GR" altLang="el-GR">
              <a:solidFill>
                <a:schemeClr val="accent2"/>
              </a:solidFill>
            </a:endParaRPr>
          </a:p>
        </p:txBody>
      </p:sp>
      <p:sp>
        <p:nvSpPr>
          <p:cNvPr id="43028" name="Text Box 21"/>
          <p:cNvSpPr txBox="1">
            <a:spLocks noChangeArrowheads="1"/>
          </p:cNvSpPr>
          <p:nvPr/>
        </p:nvSpPr>
        <p:spPr bwMode="auto">
          <a:xfrm>
            <a:off x="6877050" y="5876925"/>
            <a:ext cx="10572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Διοξίνες </a:t>
            </a:r>
          </a:p>
        </p:txBody>
      </p:sp>
      <p:sp>
        <p:nvSpPr>
          <p:cNvPr id="43029" name="Line 22"/>
          <p:cNvSpPr>
            <a:spLocks noChangeShapeType="1"/>
          </p:cNvSpPr>
          <p:nvPr/>
        </p:nvSpPr>
        <p:spPr bwMode="auto">
          <a:xfrm>
            <a:off x="5795963" y="5516563"/>
            <a:ext cx="792162"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2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3023031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44037" name="Text Box 6"/>
          <p:cNvSpPr txBox="1">
            <a:spLocks noChangeArrowheads="1"/>
          </p:cNvSpPr>
          <p:nvPr/>
        </p:nvSpPr>
        <p:spPr bwMode="auto">
          <a:xfrm>
            <a:off x="860425" y="309563"/>
            <a:ext cx="5670550"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1. Κατάλοιπα φαρμακευτικών ουσιών</a:t>
            </a:r>
          </a:p>
        </p:txBody>
      </p:sp>
      <p:sp>
        <p:nvSpPr>
          <p:cNvPr id="44038" name="Text Box 7"/>
          <p:cNvSpPr txBox="1">
            <a:spLocks noChangeArrowheads="1"/>
          </p:cNvSpPr>
          <p:nvPr/>
        </p:nvSpPr>
        <p:spPr bwMode="auto">
          <a:xfrm>
            <a:off x="5148263" y="1125538"/>
            <a:ext cx="3500437"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Αντιβιοτικά </a:t>
            </a:r>
          </a:p>
        </p:txBody>
      </p:sp>
      <p:sp>
        <p:nvSpPr>
          <p:cNvPr id="44039" name="Text Box 8"/>
          <p:cNvSpPr txBox="1">
            <a:spLocks noChangeArrowheads="1"/>
          </p:cNvSpPr>
          <p:nvPr/>
        </p:nvSpPr>
        <p:spPr bwMode="auto">
          <a:xfrm>
            <a:off x="663575" y="1865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44040" name="Text Box 9"/>
          <p:cNvSpPr txBox="1">
            <a:spLocks noChangeArrowheads="1"/>
          </p:cNvSpPr>
          <p:nvPr/>
        </p:nvSpPr>
        <p:spPr bwMode="auto">
          <a:xfrm>
            <a:off x="447675" y="1772816"/>
            <a:ext cx="82010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αλόγιστη χρήση αντιβιοτικών στα γαλακτοπαραγωγά ζώα </a:t>
            </a:r>
          </a:p>
          <a:p>
            <a:pPr eaLnBrk="1" hangingPunct="1"/>
            <a:r>
              <a:rPr lang="el-GR" altLang="el-GR" sz="2000" dirty="0">
                <a:solidFill>
                  <a:schemeClr val="accent2"/>
                </a:solidFill>
              </a:rPr>
              <a:t>(κυρίως σε μαστίτιδα) </a:t>
            </a:r>
            <a:r>
              <a:rPr lang="el-GR" altLang="el-GR" sz="2000" dirty="0">
                <a:solidFill>
                  <a:schemeClr val="accent2"/>
                </a:solidFill>
                <a:sym typeface="Wingdings" pitchFamily="2" charset="2"/>
              </a:rPr>
              <a:t> κατάλοιπα αντιβιοτικών στο γάλα</a:t>
            </a:r>
          </a:p>
          <a:p>
            <a:pPr eaLnBrk="1" hangingPunct="1"/>
            <a:endParaRPr lang="el-GR" altLang="el-GR" sz="2000" dirty="0">
              <a:solidFill>
                <a:schemeClr val="accent2"/>
              </a:solidFill>
              <a:sym typeface="Wingdings" pitchFamily="2" charset="2"/>
            </a:endParaRPr>
          </a:p>
          <a:p>
            <a:pPr eaLnBrk="1" hangingPunct="1"/>
            <a:r>
              <a:rPr lang="el-GR" altLang="el-GR" sz="2000" b="1" dirty="0">
                <a:solidFill>
                  <a:schemeClr val="accent2"/>
                </a:solidFill>
                <a:sym typeface="Wingdings" pitchFamily="2" charset="2"/>
              </a:rPr>
              <a:t>Τήρηση χρόνων αναμονής !!!!!</a:t>
            </a:r>
          </a:p>
          <a:p>
            <a:pPr eaLnBrk="1" hangingPunct="1"/>
            <a:endParaRPr lang="el-GR" altLang="el-GR" sz="2000" b="1"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Κατάλοιπα αντιβιοτικών προκαλούν:</a:t>
            </a:r>
          </a:p>
          <a:p>
            <a:pPr eaLnBrk="1" hangingPunct="1"/>
            <a:endParaRPr lang="el-GR" altLang="el-GR" sz="2000" dirty="0">
              <a:solidFill>
                <a:schemeClr val="accent2"/>
              </a:solidFill>
              <a:sym typeface="Wingdings" pitchFamily="2" charset="2"/>
            </a:endParaRPr>
          </a:p>
          <a:p>
            <a:pPr eaLnBrk="1" hangingPunct="1">
              <a:buFontTx/>
              <a:buChar char="•"/>
            </a:pPr>
            <a:r>
              <a:rPr lang="el-GR" altLang="el-GR" sz="2000" dirty="0">
                <a:solidFill>
                  <a:schemeClr val="accent2"/>
                </a:solidFill>
                <a:sym typeface="Wingdings" pitchFamily="2" charset="2"/>
              </a:rPr>
              <a:t>Αντιδράσεις υπερευαισθησίας</a:t>
            </a:r>
          </a:p>
          <a:p>
            <a:pPr eaLnBrk="1" hangingPunct="1">
              <a:buFontTx/>
              <a:buChar char="•"/>
            </a:pPr>
            <a:r>
              <a:rPr lang="el-GR" altLang="el-GR" sz="2000" dirty="0">
                <a:solidFill>
                  <a:schemeClr val="accent2"/>
                </a:solidFill>
                <a:sym typeface="Wingdings" pitchFamily="2" charset="2"/>
              </a:rPr>
              <a:t>Εντείνουν την </a:t>
            </a:r>
            <a:r>
              <a:rPr lang="el-GR" altLang="el-GR" sz="2000" dirty="0" err="1">
                <a:solidFill>
                  <a:schemeClr val="accent2"/>
                </a:solidFill>
                <a:sym typeface="Wingdings" pitchFamily="2" charset="2"/>
              </a:rPr>
              <a:t>αντιβιοαντοχή</a:t>
            </a:r>
            <a:r>
              <a:rPr lang="el-GR" altLang="el-GR" sz="2000" dirty="0">
                <a:solidFill>
                  <a:schemeClr val="accent2"/>
                </a:solidFill>
                <a:sym typeface="Wingdings" pitchFamily="2" charset="2"/>
              </a:rPr>
              <a:t> </a:t>
            </a:r>
          </a:p>
          <a:p>
            <a:pPr eaLnBrk="1" hangingPunct="1">
              <a:buFontTx/>
              <a:buChar char="•"/>
            </a:pPr>
            <a:r>
              <a:rPr lang="el-GR" altLang="el-GR" sz="2000" dirty="0">
                <a:solidFill>
                  <a:schemeClr val="accent2"/>
                </a:solidFill>
                <a:sym typeface="Wingdings" pitchFamily="2" charset="2"/>
              </a:rPr>
              <a:t>Συμβάλλουν στη δημιουργία καρκίνου λόγω αθροιστικής δράσης </a:t>
            </a:r>
          </a:p>
          <a:p>
            <a:pPr eaLnBrk="1" hangingPunct="1">
              <a:buFontTx/>
              <a:buChar char="•"/>
            </a:pPr>
            <a:r>
              <a:rPr lang="el-GR" altLang="el-GR" sz="2000" dirty="0">
                <a:solidFill>
                  <a:schemeClr val="accent2"/>
                </a:solidFill>
                <a:sym typeface="Wingdings" pitchFamily="2" charset="2"/>
              </a:rPr>
              <a:t>Τεχνολογικά προβλήματα στην τυροκομία</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Θεσπισμένα ανώτατα όρια </a:t>
            </a:r>
            <a:r>
              <a:rPr lang="en-US" altLang="el-GR" sz="2000" dirty="0">
                <a:solidFill>
                  <a:schemeClr val="accent2"/>
                </a:solidFill>
              </a:rPr>
              <a:t>MRLs (2377/1990 </a:t>
            </a:r>
            <a:r>
              <a:rPr lang="el-GR" altLang="el-GR" sz="2000" dirty="0">
                <a:solidFill>
                  <a:schemeClr val="accent2"/>
                </a:solidFill>
              </a:rPr>
              <a:t>και οι τροποποιήσεις)</a:t>
            </a:r>
          </a:p>
        </p:txBody>
      </p:sp>
      <p:pic>
        <p:nvPicPr>
          <p:cNvPr id="4404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636838"/>
            <a:ext cx="27352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3415471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45061" name="Text Box 6"/>
          <p:cNvSpPr txBox="1">
            <a:spLocks noChangeArrowheads="1"/>
          </p:cNvSpPr>
          <p:nvPr/>
        </p:nvSpPr>
        <p:spPr bwMode="auto">
          <a:xfrm>
            <a:off x="631825" y="331788"/>
            <a:ext cx="5670550"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1. Κατάλοιπα φαρμακευτικών ουσιών</a:t>
            </a:r>
          </a:p>
        </p:txBody>
      </p:sp>
      <p:sp>
        <p:nvSpPr>
          <p:cNvPr id="45062" name="Text Box 7"/>
          <p:cNvSpPr txBox="1">
            <a:spLocks noChangeArrowheads="1"/>
          </p:cNvSpPr>
          <p:nvPr/>
        </p:nvSpPr>
        <p:spPr bwMode="auto">
          <a:xfrm>
            <a:off x="5148263" y="1125538"/>
            <a:ext cx="3500437"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Αντιπαρασιτικά </a:t>
            </a:r>
          </a:p>
        </p:txBody>
      </p:sp>
      <p:sp>
        <p:nvSpPr>
          <p:cNvPr id="45063" name="Text Box 8"/>
          <p:cNvSpPr txBox="1">
            <a:spLocks noChangeArrowheads="1"/>
          </p:cNvSpPr>
          <p:nvPr/>
        </p:nvSpPr>
        <p:spPr bwMode="auto">
          <a:xfrm>
            <a:off x="539751" y="1890713"/>
            <a:ext cx="8108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αλόγιστη χρήση αντιπαρασιτικών στα γαλακτοπαραγωγά ζώα </a:t>
            </a:r>
          </a:p>
          <a:p>
            <a:pPr eaLnBrk="1" hangingPunct="1"/>
            <a:r>
              <a:rPr lang="el-GR" altLang="el-GR" sz="2000" dirty="0">
                <a:solidFill>
                  <a:schemeClr val="accent2"/>
                </a:solidFill>
              </a:rPr>
              <a:t>(έξω και </a:t>
            </a:r>
            <a:r>
              <a:rPr lang="el-GR" altLang="el-GR" sz="2000" dirty="0" err="1">
                <a:solidFill>
                  <a:schemeClr val="accent2"/>
                </a:solidFill>
              </a:rPr>
              <a:t>ενδοπαράσιτα</a:t>
            </a:r>
            <a:r>
              <a:rPr lang="el-GR" altLang="el-GR" sz="2000" dirty="0">
                <a:solidFill>
                  <a:schemeClr val="accent2"/>
                </a:solidFill>
              </a:rPr>
              <a:t>) </a:t>
            </a:r>
            <a:r>
              <a:rPr lang="el-GR" altLang="el-GR" sz="2000" dirty="0">
                <a:solidFill>
                  <a:schemeClr val="accent2"/>
                </a:solidFill>
                <a:sym typeface="Wingdings" pitchFamily="2" charset="2"/>
              </a:rPr>
              <a:t> κατάλοιπα στο γάλα</a:t>
            </a:r>
          </a:p>
          <a:p>
            <a:pPr eaLnBrk="1" hangingPunct="1"/>
            <a:endParaRPr lang="el-GR" altLang="el-GR" sz="2000" dirty="0">
              <a:solidFill>
                <a:schemeClr val="accent2"/>
              </a:solidFill>
              <a:sym typeface="Wingdings" pitchFamily="2" charset="2"/>
            </a:endParaRPr>
          </a:p>
          <a:p>
            <a:pPr eaLnBrk="1" hangingPunct="1"/>
            <a:r>
              <a:rPr lang="el-GR" altLang="el-GR" sz="2000" b="1" dirty="0">
                <a:solidFill>
                  <a:schemeClr val="accent2"/>
                </a:solidFill>
                <a:sym typeface="Wingdings" pitchFamily="2" charset="2"/>
              </a:rPr>
              <a:t>Τήρηση χρόνων αναμονής !!!!! </a:t>
            </a:r>
          </a:p>
          <a:p>
            <a:pPr eaLnBrk="1" hangingPunct="1"/>
            <a:r>
              <a:rPr lang="el-GR" altLang="el-GR" sz="2000" dirty="0" smtClean="0">
                <a:solidFill>
                  <a:schemeClr val="accent2"/>
                </a:solidFill>
              </a:rPr>
              <a:t> </a:t>
            </a:r>
            <a:endParaRPr lang="el-GR" altLang="el-GR" sz="2000" dirty="0">
              <a:solidFill>
                <a:schemeClr val="accent2"/>
              </a:solidFill>
            </a:endParaRPr>
          </a:p>
          <a:p>
            <a:pPr eaLnBrk="1" hangingPunct="1"/>
            <a:r>
              <a:rPr lang="el-GR" altLang="el-GR" sz="2000" dirty="0">
                <a:solidFill>
                  <a:schemeClr val="accent2"/>
                </a:solidFill>
              </a:rPr>
              <a:t>Θεσπισμένα ανώτατα όρια </a:t>
            </a:r>
            <a:r>
              <a:rPr lang="en-US" altLang="el-GR" sz="2000" dirty="0">
                <a:solidFill>
                  <a:schemeClr val="accent2"/>
                </a:solidFill>
              </a:rPr>
              <a:t>MRLs (2377/1990 </a:t>
            </a:r>
            <a:r>
              <a:rPr lang="el-GR" altLang="el-GR" sz="2000" dirty="0">
                <a:solidFill>
                  <a:schemeClr val="accent2"/>
                </a:solidFill>
              </a:rPr>
              <a:t>και οι τροποποιήσεις)</a:t>
            </a:r>
          </a:p>
        </p:txBody>
      </p:sp>
      <p:pic>
        <p:nvPicPr>
          <p:cNvPr id="4506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165" y="3829705"/>
            <a:ext cx="28797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39</a:t>
            </a:fld>
            <a:endParaRPr lang="el-GR" dirty="0"/>
          </a:p>
        </p:txBody>
      </p:sp>
    </p:spTree>
    <p:extLst>
      <p:ext uri="{BB962C8B-B14F-4D97-AF65-F5344CB8AC3E}">
        <p14:creationId xmlns:p14="http://schemas.microsoft.com/office/powerpoint/2010/main" val="205768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747517"/>
          </a:xfrm>
        </p:spPr>
        <p:txBody>
          <a:bodyPr>
            <a:noAutofit/>
          </a:bodyPr>
          <a:lstStyle/>
          <a:p>
            <a:pPr lvl="0"/>
            <a:r>
              <a:rPr lang="el-GR" sz="2800" dirty="0" smtClean="0"/>
              <a:t>Εξοικείωση σπουδαστών με παράγοντες που επηρεάζουν την υγιεινή του γάλακτος. </a:t>
            </a:r>
          </a:p>
          <a:p>
            <a:pPr lvl="0"/>
            <a:r>
              <a:rPr lang="el-GR" sz="2800" dirty="0" smtClean="0"/>
              <a:t>Παρουσίαση παθογόνων μικροοργανισμών γάλακτος, τοξινών, τοξικών ουσιών και οργανοληπτικών αλλοιώσεων του γάλακτος.</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
        <p:nvSpPr>
          <p:cNvPr id="7"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46085" name="Text Box 6"/>
          <p:cNvSpPr txBox="1">
            <a:spLocks noChangeArrowheads="1"/>
          </p:cNvSpPr>
          <p:nvPr/>
        </p:nvSpPr>
        <p:spPr bwMode="auto">
          <a:xfrm>
            <a:off x="1171576" y="279400"/>
            <a:ext cx="5670550"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1. Κατάλοιπα φαρμακευτικών ουσιών</a:t>
            </a:r>
          </a:p>
        </p:txBody>
      </p:sp>
      <p:sp>
        <p:nvSpPr>
          <p:cNvPr id="46086" name="Text Box 7"/>
          <p:cNvSpPr txBox="1">
            <a:spLocks noChangeArrowheads="1"/>
          </p:cNvSpPr>
          <p:nvPr/>
        </p:nvSpPr>
        <p:spPr bwMode="auto">
          <a:xfrm>
            <a:off x="1042988" y="1052513"/>
            <a:ext cx="1728787"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Ορμόνες </a:t>
            </a:r>
          </a:p>
        </p:txBody>
      </p:sp>
      <p:sp>
        <p:nvSpPr>
          <p:cNvPr id="46087" name="Text Box 8"/>
          <p:cNvSpPr txBox="1">
            <a:spLocks noChangeArrowheads="1"/>
          </p:cNvSpPr>
          <p:nvPr/>
        </p:nvSpPr>
        <p:spPr bwMode="auto">
          <a:xfrm>
            <a:off x="447675" y="1916113"/>
            <a:ext cx="81216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Φυσική παρουσία:</a:t>
            </a:r>
          </a:p>
          <a:p>
            <a:pPr eaLnBrk="1" hangingPunct="1"/>
            <a:r>
              <a:rPr lang="el-GR" altLang="el-GR" sz="2000" dirty="0">
                <a:solidFill>
                  <a:schemeClr val="accent2"/>
                </a:solidFill>
              </a:rPr>
              <a:t>Οιστρογόνα</a:t>
            </a:r>
          </a:p>
          <a:p>
            <a:pPr eaLnBrk="1" hangingPunct="1"/>
            <a:r>
              <a:rPr lang="el-GR" altLang="el-GR" sz="2000" dirty="0" err="1">
                <a:solidFill>
                  <a:schemeClr val="accent2"/>
                </a:solidFill>
              </a:rPr>
              <a:t>Προγεσταγόνα</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Ενδεχομένως να αυξηθούν τα ποσοστά τους αν χορηγηθούν για αντιμετώπιση κάποιων καταστάσεων: </a:t>
            </a:r>
            <a:r>
              <a:rPr lang="el-GR" altLang="el-GR" sz="2000" dirty="0" err="1">
                <a:solidFill>
                  <a:schemeClr val="accent2"/>
                </a:solidFill>
              </a:rPr>
              <a:t>άνοιστρος</a:t>
            </a:r>
            <a:r>
              <a:rPr lang="el-GR" altLang="el-GR" sz="2000" dirty="0">
                <a:solidFill>
                  <a:schemeClr val="accent2"/>
                </a:solidFill>
              </a:rPr>
              <a:t>, συγχρονισμός οίστρου, </a:t>
            </a:r>
            <a:r>
              <a:rPr lang="el-GR" altLang="el-GR" sz="2000" dirty="0" err="1">
                <a:solidFill>
                  <a:schemeClr val="accent2"/>
                </a:solidFill>
              </a:rPr>
              <a:t>πολυδυμίες</a:t>
            </a:r>
            <a:r>
              <a:rPr lang="el-GR" altLang="el-GR" sz="2000" dirty="0" err="1" smtClean="0">
                <a:solidFill>
                  <a:schemeClr val="accent2"/>
                </a:solidFill>
                <a:sym typeface="Wingdings" pitchFamily="2" charset="2"/>
              </a:rPr>
              <a:t></a:t>
            </a:r>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Αύξηση συγκέντρωσης ορμονών στο </a:t>
            </a:r>
            <a:r>
              <a:rPr lang="el-GR" altLang="el-GR" sz="2000" dirty="0" smtClean="0">
                <a:solidFill>
                  <a:schemeClr val="accent2"/>
                </a:solidFill>
                <a:sym typeface="Wingdings" pitchFamily="2" charset="2"/>
              </a:rPr>
              <a:t>γάλα</a:t>
            </a:r>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Βόειος </a:t>
            </a:r>
            <a:r>
              <a:rPr lang="el-GR" altLang="el-GR" sz="2000" dirty="0" err="1">
                <a:solidFill>
                  <a:schemeClr val="accent2"/>
                </a:solidFill>
                <a:sym typeface="Wingdings" pitchFamily="2" charset="2"/>
              </a:rPr>
              <a:t>σωματοτροπίνη</a:t>
            </a:r>
            <a:r>
              <a:rPr lang="el-GR" altLang="el-GR" sz="2000" dirty="0">
                <a:solidFill>
                  <a:schemeClr val="accent2"/>
                </a:solidFill>
                <a:sym typeface="Wingdings" pitchFamily="2" charset="2"/>
              </a:rPr>
              <a:t> (φυσική ή </a:t>
            </a:r>
            <a:r>
              <a:rPr lang="el-GR" altLang="el-GR" sz="2000" dirty="0" err="1">
                <a:solidFill>
                  <a:schemeClr val="accent2"/>
                </a:solidFill>
                <a:sym typeface="Wingdings" pitchFamily="2" charset="2"/>
              </a:rPr>
              <a:t>γτ</a:t>
            </a:r>
            <a:r>
              <a:rPr lang="el-GR" altLang="el-GR" sz="2000" dirty="0">
                <a:solidFill>
                  <a:schemeClr val="accent2"/>
                </a:solidFill>
                <a:sym typeface="Wingdings" pitchFamily="2" charset="2"/>
              </a:rPr>
              <a:t>): για αύξηση γαλακτοπαραγωγής</a:t>
            </a: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Αν και υπάρχει φυσικά (1-3</a:t>
            </a:r>
            <a:r>
              <a:rPr lang="en-US" altLang="el-GR" sz="2000" dirty="0">
                <a:solidFill>
                  <a:schemeClr val="accent2"/>
                </a:solidFill>
                <a:sym typeface="Wingdings" pitchFamily="2" charset="2"/>
              </a:rPr>
              <a:t>ng/ml</a:t>
            </a:r>
            <a:r>
              <a:rPr lang="el-GR" altLang="el-GR" sz="2000" dirty="0">
                <a:solidFill>
                  <a:schemeClr val="accent2"/>
                </a:solidFill>
                <a:sym typeface="Wingdings" pitchFamily="2" charset="2"/>
              </a:rPr>
              <a:t>), η επιπλέον χορήγηση έχει ενοχοποιηθεί για καρκίνο μαστού και προστάτη ΑΠΑΓΟΡΕΥΜΕΝΗ ΟΥΣΙΑ στην </a:t>
            </a:r>
            <a:r>
              <a:rPr lang="el-GR" altLang="el-GR" sz="2000" dirty="0" smtClean="0">
                <a:solidFill>
                  <a:schemeClr val="accent2"/>
                </a:solidFill>
                <a:sym typeface="Wingdings" pitchFamily="2" charset="2"/>
              </a:rPr>
              <a:t>ΕΕ.</a:t>
            </a:r>
            <a:endParaRPr lang="el-GR" altLang="el-GR" sz="2000" dirty="0">
              <a:solidFill>
                <a:schemeClr val="accent2"/>
              </a:solidFill>
            </a:endParaRPr>
          </a:p>
        </p:txBody>
      </p:sp>
      <p:pic>
        <p:nvPicPr>
          <p:cNvPr id="4608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765175"/>
            <a:ext cx="43561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40</a:t>
            </a:fld>
            <a:endParaRPr lang="el-GR" dirty="0"/>
          </a:p>
        </p:txBody>
      </p:sp>
    </p:spTree>
    <p:extLst>
      <p:ext uri="{BB962C8B-B14F-4D97-AF65-F5344CB8AC3E}">
        <p14:creationId xmlns:p14="http://schemas.microsoft.com/office/powerpoint/2010/main" val="3554093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5"/>
          <p:cNvSpPr txBox="1">
            <a:spLocks noChangeArrowheads="1"/>
          </p:cNvSpPr>
          <p:nvPr/>
        </p:nvSpPr>
        <p:spPr bwMode="auto">
          <a:xfrm>
            <a:off x="2411413" y="333375"/>
            <a:ext cx="4138612"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Περιβαλλοντικοί ρυπαντές </a:t>
            </a:r>
          </a:p>
        </p:txBody>
      </p:sp>
      <p:sp>
        <p:nvSpPr>
          <p:cNvPr id="47109" name="Text Box 6"/>
          <p:cNvSpPr txBox="1">
            <a:spLocks noChangeArrowheads="1"/>
          </p:cNvSpPr>
          <p:nvPr/>
        </p:nvSpPr>
        <p:spPr bwMode="auto">
          <a:xfrm>
            <a:off x="592138" y="1060450"/>
            <a:ext cx="624164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solidFill>
                  <a:schemeClr val="accent2"/>
                </a:solidFill>
              </a:rPr>
              <a:t>1. Κατάλοιπα φαρμακευτικών ουσιών</a:t>
            </a:r>
          </a:p>
          <a:p>
            <a:pPr eaLnBrk="1" hangingPunct="1"/>
            <a:endParaRPr lang="el-GR" altLang="el-GR" sz="1900" dirty="0">
              <a:solidFill>
                <a:schemeClr val="accent2"/>
              </a:solidFill>
            </a:endParaRPr>
          </a:p>
          <a:p>
            <a:pPr eaLnBrk="1" hangingPunct="1"/>
            <a:r>
              <a:rPr lang="el-GR" altLang="el-GR" sz="1900" dirty="0">
                <a:solidFill>
                  <a:schemeClr val="accent2"/>
                </a:solidFill>
              </a:rPr>
              <a:t> </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2. Φυτοφάρμακα</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3. </a:t>
            </a:r>
            <a:r>
              <a:rPr lang="el-GR" altLang="el-GR" sz="1900" dirty="0" err="1">
                <a:solidFill>
                  <a:schemeClr val="accent2"/>
                </a:solidFill>
              </a:rPr>
              <a:t>Πολυχλωριωμένες</a:t>
            </a:r>
            <a:r>
              <a:rPr lang="el-GR" altLang="el-GR" sz="1900" dirty="0">
                <a:solidFill>
                  <a:schemeClr val="accent2"/>
                </a:solidFill>
              </a:rPr>
              <a:t> ενώσεις σταθερές στο περιβάλλον </a:t>
            </a:r>
          </a:p>
          <a:p>
            <a:pPr eaLnBrk="1" hangingPunct="1"/>
            <a:r>
              <a:rPr lang="el-GR" altLang="el-GR" sz="1900" dirty="0" smtClean="0">
                <a:solidFill>
                  <a:schemeClr val="accent2"/>
                </a:solidFill>
              </a:rPr>
              <a:t>4</a:t>
            </a:r>
            <a:r>
              <a:rPr lang="el-GR" altLang="el-GR" sz="1900" dirty="0">
                <a:solidFill>
                  <a:schemeClr val="accent2"/>
                </a:solidFill>
              </a:rPr>
              <a:t>. Απολυμαντικά </a:t>
            </a:r>
          </a:p>
          <a:p>
            <a:pPr eaLnBrk="1" hangingPunct="1"/>
            <a:r>
              <a:rPr lang="el-GR" altLang="el-GR" sz="1900" dirty="0">
                <a:solidFill>
                  <a:schemeClr val="accent2"/>
                </a:solidFill>
              </a:rPr>
              <a:t>5. Ραδιενεργά Στοιχεία</a:t>
            </a:r>
          </a:p>
          <a:p>
            <a:pPr eaLnBrk="1" hangingPunct="1"/>
            <a:r>
              <a:rPr lang="el-GR" altLang="el-GR" sz="1900" dirty="0">
                <a:solidFill>
                  <a:schemeClr val="accent2"/>
                </a:solidFill>
              </a:rPr>
              <a:t>6. Βαρέα </a:t>
            </a:r>
            <a:r>
              <a:rPr lang="el-GR" altLang="el-GR" sz="1900" dirty="0" smtClean="0">
                <a:solidFill>
                  <a:schemeClr val="accent2"/>
                </a:solidFill>
              </a:rPr>
              <a:t>Μέταλλα</a:t>
            </a:r>
          </a:p>
        </p:txBody>
      </p:sp>
      <p:sp>
        <p:nvSpPr>
          <p:cNvPr id="47110" name="Line 7"/>
          <p:cNvSpPr>
            <a:spLocks noChangeShapeType="1"/>
          </p:cNvSpPr>
          <p:nvPr/>
        </p:nvSpPr>
        <p:spPr bwMode="auto">
          <a:xfrm flipV="1">
            <a:off x="4643438" y="1196975"/>
            <a:ext cx="1081087" cy="71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11" name="Line 8"/>
          <p:cNvSpPr>
            <a:spLocks noChangeShapeType="1"/>
          </p:cNvSpPr>
          <p:nvPr/>
        </p:nvSpPr>
        <p:spPr bwMode="auto">
          <a:xfrm>
            <a:off x="4572000" y="1412875"/>
            <a:ext cx="1081088" cy="503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12" name="Line 9"/>
          <p:cNvSpPr>
            <a:spLocks noChangeShapeType="1"/>
          </p:cNvSpPr>
          <p:nvPr/>
        </p:nvSpPr>
        <p:spPr bwMode="auto">
          <a:xfrm>
            <a:off x="4500563" y="1557338"/>
            <a:ext cx="1150937" cy="1008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13" name="Text Box 10"/>
          <p:cNvSpPr txBox="1">
            <a:spLocks noChangeArrowheads="1"/>
          </p:cNvSpPr>
          <p:nvPr/>
        </p:nvSpPr>
        <p:spPr bwMode="auto">
          <a:xfrm>
            <a:off x="5940425" y="981075"/>
            <a:ext cx="1339850"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Αντιβιοτικά </a:t>
            </a:r>
          </a:p>
        </p:txBody>
      </p:sp>
      <p:sp>
        <p:nvSpPr>
          <p:cNvPr id="47114" name="Text Box 11"/>
          <p:cNvSpPr txBox="1">
            <a:spLocks noChangeArrowheads="1"/>
          </p:cNvSpPr>
          <p:nvPr/>
        </p:nvSpPr>
        <p:spPr bwMode="auto">
          <a:xfrm>
            <a:off x="5724525" y="1700213"/>
            <a:ext cx="2160588"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Αντιπαρασιτικά</a:t>
            </a:r>
          </a:p>
        </p:txBody>
      </p:sp>
      <p:sp>
        <p:nvSpPr>
          <p:cNvPr id="47115" name="Text Box 12"/>
          <p:cNvSpPr txBox="1">
            <a:spLocks noChangeArrowheads="1"/>
          </p:cNvSpPr>
          <p:nvPr/>
        </p:nvSpPr>
        <p:spPr bwMode="auto">
          <a:xfrm>
            <a:off x="6084888" y="2349500"/>
            <a:ext cx="11334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Ορμόνες </a:t>
            </a:r>
          </a:p>
        </p:txBody>
      </p:sp>
      <p:sp>
        <p:nvSpPr>
          <p:cNvPr id="47116" name="Line 13"/>
          <p:cNvSpPr>
            <a:spLocks noChangeShapeType="1"/>
          </p:cNvSpPr>
          <p:nvPr/>
        </p:nvSpPr>
        <p:spPr bwMode="auto">
          <a:xfrm flipV="1">
            <a:off x="2411413" y="3284538"/>
            <a:ext cx="576262" cy="1444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17" name="Text Box 14"/>
          <p:cNvSpPr txBox="1">
            <a:spLocks noChangeArrowheads="1"/>
          </p:cNvSpPr>
          <p:nvPr/>
        </p:nvSpPr>
        <p:spPr bwMode="auto">
          <a:xfrm>
            <a:off x="3059113" y="2924175"/>
            <a:ext cx="3386137" cy="66992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Χλωριωμένοι υδρογονάνθρακες</a:t>
            </a:r>
          </a:p>
        </p:txBody>
      </p:sp>
      <p:sp>
        <p:nvSpPr>
          <p:cNvPr id="47118" name="Line 15"/>
          <p:cNvSpPr>
            <a:spLocks noChangeShapeType="1"/>
          </p:cNvSpPr>
          <p:nvPr/>
        </p:nvSpPr>
        <p:spPr bwMode="auto">
          <a:xfrm>
            <a:off x="2411413" y="3500438"/>
            <a:ext cx="792162" cy="6492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19" name="Text Box 16"/>
          <p:cNvSpPr txBox="1">
            <a:spLocks noChangeArrowheads="1"/>
          </p:cNvSpPr>
          <p:nvPr/>
        </p:nvSpPr>
        <p:spPr bwMode="auto">
          <a:xfrm>
            <a:off x="3276600" y="3860800"/>
            <a:ext cx="3144838"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Οργανοφωσφορικές ενώσεις </a:t>
            </a:r>
          </a:p>
        </p:txBody>
      </p:sp>
      <p:sp>
        <p:nvSpPr>
          <p:cNvPr id="47120" name="Line 17"/>
          <p:cNvSpPr>
            <a:spLocks noChangeShapeType="1"/>
          </p:cNvSpPr>
          <p:nvPr/>
        </p:nvSpPr>
        <p:spPr bwMode="auto">
          <a:xfrm>
            <a:off x="2195513" y="3716338"/>
            <a:ext cx="863600" cy="936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21" name="Text Box 18"/>
          <p:cNvSpPr txBox="1">
            <a:spLocks noChangeArrowheads="1"/>
          </p:cNvSpPr>
          <p:nvPr/>
        </p:nvSpPr>
        <p:spPr bwMode="auto">
          <a:xfrm>
            <a:off x="3132138" y="4508500"/>
            <a:ext cx="2833687"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Παράγωγα νιτροφαινόλης </a:t>
            </a:r>
          </a:p>
        </p:txBody>
      </p:sp>
      <p:sp>
        <p:nvSpPr>
          <p:cNvPr id="47122" name="Line 19"/>
          <p:cNvSpPr>
            <a:spLocks noChangeShapeType="1"/>
          </p:cNvSpPr>
          <p:nvPr/>
        </p:nvSpPr>
        <p:spPr bwMode="auto">
          <a:xfrm flipV="1">
            <a:off x="6443663" y="4724400"/>
            <a:ext cx="647700"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47123" name="Text Box 20"/>
          <p:cNvSpPr txBox="1">
            <a:spLocks noChangeArrowheads="1"/>
          </p:cNvSpPr>
          <p:nvPr/>
        </p:nvSpPr>
        <p:spPr bwMode="auto">
          <a:xfrm>
            <a:off x="7380288" y="4652963"/>
            <a:ext cx="1100137"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accent2"/>
                </a:solidFill>
              </a:rPr>
              <a:t>PCBs</a:t>
            </a:r>
            <a:endParaRPr lang="el-GR" altLang="el-GR">
              <a:solidFill>
                <a:schemeClr val="accent2"/>
              </a:solidFill>
            </a:endParaRPr>
          </a:p>
        </p:txBody>
      </p:sp>
      <p:sp>
        <p:nvSpPr>
          <p:cNvPr id="47124" name="Text Box 21"/>
          <p:cNvSpPr txBox="1">
            <a:spLocks noChangeArrowheads="1"/>
          </p:cNvSpPr>
          <p:nvPr/>
        </p:nvSpPr>
        <p:spPr bwMode="auto">
          <a:xfrm>
            <a:off x="6877050" y="5876925"/>
            <a:ext cx="10572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Διοξίνες </a:t>
            </a:r>
          </a:p>
        </p:txBody>
      </p:sp>
      <p:sp>
        <p:nvSpPr>
          <p:cNvPr id="47125" name="Line 22"/>
          <p:cNvSpPr>
            <a:spLocks noChangeShapeType="1"/>
          </p:cNvSpPr>
          <p:nvPr/>
        </p:nvSpPr>
        <p:spPr bwMode="auto">
          <a:xfrm>
            <a:off x="5795963" y="5516563"/>
            <a:ext cx="792162"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2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41</a:t>
            </a:fld>
            <a:endParaRPr lang="el-GR" dirty="0"/>
          </a:p>
        </p:txBody>
      </p:sp>
    </p:spTree>
    <p:extLst>
      <p:ext uri="{BB962C8B-B14F-4D97-AF65-F5344CB8AC3E}">
        <p14:creationId xmlns:p14="http://schemas.microsoft.com/office/powerpoint/2010/main" val="2450859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48133" name="Text Box 6"/>
          <p:cNvSpPr txBox="1">
            <a:spLocks noChangeArrowheads="1"/>
          </p:cNvSpPr>
          <p:nvPr/>
        </p:nvSpPr>
        <p:spPr bwMode="auto">
          <a:xfrm>
            <a:off x="899592" y="323851"/>
            <a:ext cx="2625725"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2. Φυτοφάρμακα</a:t>
            </a:r>
          </a:p>
        </p:txBody>
      </p:sp>
      <p:sp>
        <p:nvSpPr>
          <p:cNvPr id="48134" name="Text Box 7"/>
          <p:cNvSpPr txBox="1">
            <a:spLocks noChangeArrowheads="1"/>
          </p:cNvSpPr>
          <p:nvPr/>
        </p:nvSpPr>
        <p:spPr bwMode="auto">
          <a:xfrm>
            <a:off x="5148263" y="981075"/>
            <a:ext cx="3500437" cy="850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 Χλωριωμένοι υδρογονάνθρακες </a:t>
            </a:r>
          </a:p>
        </p:txBody>
      </p:sp>
      <p:sp>
        <p:nvSpPr>
          <p:cNvPr id="48135" name="Text Box 9"/>
          <p:cNvSpPr txBox="1">
            <a:spLocks noChangeArrowheads="1"/>
          </p:cNvSpPr>
          <p:nvPr/>
        </p:nvSpPr>
        <p:spPr bwMode="auto">
          <a:xfrm>
            <a:off x="395288" y="1819275"/>
            <a:ext cx="4589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a:solidFill>
                  <a:schemeClr val="accent2"/>
                </a:solidFill>
              </a:rPr>
              <a:t>DDT, BHC, Aldrin, Lindane, Heptachlor</a:t>
            </a:r>
            <a:endParaRPr lang="el-GR" altLang="el-GR" sz="2000">
              <a:solidFill>
                <a:schemeClr val="accent2"/>
              </a:solidFill>
            </a:endParaRPr>
          </a:p>
        </p:txBody>
      </p:sp>
      <p:sp>
        <p:nvSpPr>
          <p:cNvPr id="48136" name="Text Box 10"/>
          <p:cNvSpPr txBox="1">
            <a:spLocks noChangeArrowheads="1"/>
          </p:cNvSpPr>
          <p:nvPr/>
        </p:nvSpPr>
        <p:spPr bwMode="auto">
          <a:xfrm>
            <a:off x="540494" y="2263775"/>
            <a:ext cx="7885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Χημικές </a:t>
            </a:r>
            <a:r>
              <a:rPr lang="el-GR" altLang="el-GR" sz="2000" dirty="0" err="1">
                <a:solidFill>
                  <a:schemeClr val="accent2"/>
                </a:solidFill>
              </a:rPr>
              <a:t>φυτοπροστατευτικές</a:t>
            </a:r>
            <a:r>
              <a:rPr lang="el-GR" altLang="el-GR" sz="2000" dirty="0">
                <a:solidFill>
                  <a:schemeClr val="accent2"/>
                </a:solidFill>
              </a:rPr>
              <a:t> ουσίες που χρησιμοποιούνται στη φυτική </a:t>
            </a:r>
          </a:p>
          <a:p>
            <a:pPr eaLnBrk="1" hangingPunct="1"/>
            <a:r>
              <a:rPr lang="el-GR" altLang="el-GR" sz="2000" dirty="0">
                <a:solidFill>
                  <a:schemeClr val="accent2"/>
                </a:solidFill>
              </a:rPr>
              <a:t>παραγωγή </a:t>
            </a:r>
            <a:r>
              <a:rPr lang="el-GR" altLang="el-GR" sz="2000" dirty="0">
                <a:solidFill>
                  <a:schemeClr val="accent2"/>
                </a:solidFill>
                <a:sym typeface="Wingdings" pitchFamily="2" charset="2"/>
              </a:rPr>
              <a:t> Μόλυνση λιβαδιών, ζωοτροφών  γάλακτος </a:t>
            </a:r>
            <a:endParaRPr lang="el-GR" altLang="el-GR" sz="2000" dirty="0">
              <a:solidFill>
                <a:schemeClr val="accent2"/>
              </a:solidFill>
            </a:endParaRPr>
          </a:p>
        </p:txBody>
      </p:sp>
      <p:sp>
        <p:nvSpPr>
          <p:cNvPr id="48137" name="Text Box 11"/>
          <p:cNvSpPr txBox="1">
            <a:spLocks noChangeArrowheads="1"/>
          </p:cNvSpPr>
          <p:nvPr/>
        </p:nvSpPr>
        <p:spPr bwMode="auto">
          <a:xfrm>
            <a:off x="519113" y="3448050"/>
            <a:ext cx="83010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Κύριοι ρυπαντές κάθε οργανισμού στον πλανήτη </a:t>
            </a:r>
          </a:p>
          <a:p>
            <a:pPr eaLnBrk="1" hangingPunct="1"/>
            <a:r>
              <a:rPr lang="el-GR" altLang="el-GR">
                <a:solidFill>
                  <a:schemeClr val="accent2"/>
                </a:solidFill>
              </a:rPr>
              <a:t>Είναι σταθεροί στο περιβάλλον </a:t>
            </a:r>
          </a:p>
          <a:p>
            <a:pPr eaLnBrk="1" hangingPunct="1"/>
            <a:r>
              <a:rPr lang="el-GR" altLang="el-GR">
                <a:solidFill>
                  <a:schemeClr val="accent2"/>
                </a:solidFill>
              </a:rPr>
              <a:t>Βιοσυγκεντρώνονται </a:t>
            </a:r>
          </a:p>
          <a:p>
            <a:pPr eaLnBrk="1" hangingPunct="1"/>
            <a:r>
              <a:rPr lang="el-GR" altLang="el-GR">
                <a:solidFill>
                  <a:schemeClr val="accent2"/>
                </a:solidFill>
              </a:rPr>
              <a:t>Στο γάλα συγκεντρώνονται στη λιπαρή φάση </a:t>
            </a:r>
          </a:p>
          <a:p>
            <a:pPr eaLnBrk="1" hangingPunct="1"/>
            <a:r>
              <a:rPr lang="el-GR" altLang="el-GR">
                <a:solidFill>
                  <a:schemeClr val="accent2"/>
                </a:solidFill>
              </a:rPr>
              <a:t>Ενοχοποιούνται για καρκινογένεση </a:t>
            </a:r>
          </a:p>
          <a:p>
            <a:pPr eaLnBrk="1" hangingPunct="1"/>
            <a:r>
              <a:rPr lang="el-GR" altLang="el-GR">
                <a:solidFill>
                  <a:schemeClr val="accent2"/>
                </a:solidFill>
              </a:rPr>
              <a:t>Παγκόσμια παρουσία </a:t>
            </a:r>
          </a:p>
          <a:p>
            <a:pPr eaLnBrk="1" hangingPunct="1"/>
            <a:endParaRPr lang="el-GR" altLang="el-GR">
              <a:solidFill>
                <a:schemeClr val="accent2"/>
              </a:solidFill>
            </a:endParaRPr>
          </a:p>
          <a:p>
            <a:pPr eaLnBrk="1" hangingPunct="1"/>
            <a:r>
              <a:rPr lang="en-US" altLang="el-GR">
                <a:solidFill>
                  <a:schemeClr val="accent2"/>
                </a:solidFill>
              </a:rPr>
              <a:t>DDT</a:t>
            </a:r>
            <a:r>
              <a:rPr lang="el-GR" altLang="el-GR">
                <a:solidFill>
                  <a:schemeClr val="accent2"/>
                </a:solidFill>
              </a:rPr>
              <a:t>: απαγορευμένο πάνω από 30 χρόνια, αλλά ακόμα ανευρίσκεται σε τρόφιμα</a:t>
            </a:r>
          </a:p>
          <a:p>
            <a:pPr eaLnBrk="1" hangingPunct="1"/>
            <a:endParaRPr lang="el-GR" altLang="el-GR">
              <a:solidFill>
                <a:schemeClr val="accent2"/>
              </a:solidFill>
            </a:endParaRPr>
          </a:p>
          <a:p>
            <a:pPr eaLnBrk="1" hangingPunct="1"/>
            <a:r>
              <a:rPr lang="el-GR" altLang="el-GR">
                <a:solidFill>
                  <a:schemeClr val="accent2"/>
                </a:solidFill>
              </a:rPr>
              <a:t>Θεσπισμένα ανώτατα όρια </a:t>
            </a:r>
            <a:r>
              <a:rPr lang="en-US" altLang="el-GR">
                <a:solidFill>
                  <a:schemeClr val="accent2"/>
                </a:solidFill>
              </a:rPr>
              <a:t>MRLs (2377/1990 </a:t>
            </a:r>
            <a:r>
              <a:rPr lang="el-GR" altLang="el-GR">
                <a:solidFill>
                  <a:schemeClr val="accent2"/>
                </a:solidFill>
              </a:rPr>
              <a:t>και οι τροποποιήσεις)</a:t>
            </a:r>
          </a:p>
        </p:txBody>
      </p:sp>
      <p:sp>
        <p:nvSpPr>
          <p:cNvPr id="11"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42</a:t>
            </a:fld>
            <a:endParaRPr lang="el-GR" dirty="0"/>
          </a:p>
        </p:txBody>
      </p:sp>
    </p:spTree>
    <p:extLst>
      <p:ext uri="{BB962C8B-B14F-4D97-AF65-F5344CB8AC3E}">
        <p14:creationId xmlns:p14="http://schemas.microsoft.com/office/powerpoint/2010/main" val="407584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76" y="468114"/>
            <a:ext cx="3018324" cy="285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21" y="3141663"/>
            <a:ext cx="3015892" cy="302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512564"/>
            <a:ext cx="4283019" cy="568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2"/>
          </p:nvPr>
        </p:nvSpPr>
        <p:spPr/>
        <p:txBody>
          <a:bodyPr/>
          <a:lstStyle/>
          <a:p>
            <a:fld id="{53C4726A-630D-4CB4-B088-BAB00F4188E9}" type="slidenum">
              <a:rPr lang="el-GR" smtClean="0"/>
              <a:t>43</a:t>
            </a:fld>
            <a:endParaRPr lang="el-GR"/>
          </a:p>
        </p:txBody>
      </p:sp>
    </p:spTree>
    <p:extLst>
      <p:ext uri="{BB962C8B-B14F-4D97-AF65-F5344CB8AC3E}">
        <p14:creationId xmlns:p14="http://schemas.microsoft.com/office/powerpoint/2010/main" val="1876596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914400" y="274638"/>
            <a:ext cx="7772400" cy="1143000"/>
          </a:xfrm>
        </p:spPr>
        <p:txBody>
          <a:bodyPr/>
          <a:lstStyle/>
          <a:p>
            <a:endParaRPr lang="el-GR" altLang="el-GR" smtClean="0">
              <a:latin typeface="Franklin Gothic Book" pitchFamily="34" charset="0"/>
            </a:endParaRPr>
          </a:p>
        </p:txBody>
      </p:sp>
      <p:pic>
        <p:nvPicPr>
          <p:cNvPr id="501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536" y="188640"/>
            <a:ext cx="8316416" cy="6237312"/>
          </a:xfrm>
          <a:noFill/>
        </p:spPr>
      </p:pic>
      <p:sp>
        <p:nvSpPr>
          <p:cNvPr id="4"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44</a:t>
            </a:fld>
            <a:endParaRPr lang="el-GR" dirty="0"/>
          </a:p>
        </p:txBody>
      </p:sp>
    </p:spTree>
    <p:extLst>
      <p:ext uri="{BB962C8B-B14F-4D97-AF65-F5344CB8AC3E}">
        <p14:creationId xmlns:p14="http://schemas.microsoft.com/office/powerpoint/2010/main" val="913945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51205" name="Text Box 6"/>
          <p:cNvSpPr txBox="1">
            <a:spLocks noChangeArrowheads="1"/>
          </p:cNvSpPr>
          <p:nvPr/>
        </p:nvSpPr>
        <p:spPr bwMode="auto">
          <a:xfrm>
            <a:off x="883443" y="257175"/>
            <a:ext cx="2625725"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2. Φυτοφάρμακα</a:t>
            </a:r>
          </a:p>
        </p:txBody>
      </p:sp>
      <p:sp>
        <p:nvSpPr>
          <p:cNvPr id="51206" name="Text Box 7"/>
          <p:cNvSpPr txBox="1">
            <a:spLocks noChangeArrowheads="1"/>
          </p:cNvSpPr>
          <p:nvPr/>
        </p:nvSpPr>
        <p:spPr bwMode="auto">
          <a:xfrm>
            <a:off x="4768850" y="568325"/>
            <a:ext cx="3500438"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 Οργανοφωσφορικά </a:t>
            </a:r>
          </a:p>
        </p:txBody>
      </p:sp>
      <p:sp>
        <p:nvSpPr>
          <p:cNvPr id="51207" name="Text Box 8"/>
          <p:cNvSpPr txBox="1">
            <a:spLocks noChangeArrowheads="1"/>
          </p:cNvSpPr>
          <p:nvPr/>
        </p:nvSpPr>
        <p:spPr bwMode="auto">
          <a:xfrm>
            <a:off x="539750" y="1341438"/>
            <a:ext cx="6840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schemeClr val="accent2"/>
                </a:solidFill>
              </a:rPr>
              <a:t>Παραθείο, </a:t>
            </a:r>
            <a:r>
              <a:rPr lang="el-GR" altLang="el-GR" dirty="0" err="1">
                <a:solidFill>
                  <a:schemeClr val="accent2"/>
                </a:solidFill>
              </a:rPr>
              <a:t>Μαλαθείο</a:t>
            </a:r>
            <a:r>
              <a:rPr lang="el-GR" altLang="el-GR" dirty="0">
                <a:solidFill>
                  <a:schemeClr val="accent2"/>
                </a:solidFill>
              </a:rPr>
              <a:t>, ΤΕ</a:t>
            </a:r>
            <a:r>
              <a:rPr lang="en-US" altLang="el-GR" dirty="0">
                <a:solidFill>
                  <a:schemeClr val="accent2"/>
                </a:solidFill>
              </a:rPr>
              <a:t>PP, </a:t>
            </a:r>
            <a:r>
              <a:rPr lang="en-US" altLang="el-GR" dirty="0" err="1">
                <a:solidFill>
                  <a:schemeClr val="accent2"/>
                </a:solidFill>
              </a:rPr>
              <a:t>Dimetox</a:t>
            </a:r>
            <a:r>
              <a:rPr lang="en-US" altLang="el-GR" dirty="0">
                <a:solidFill>
                  <a:schemeClr val="accent2"/>
                </a:solidFill>
              </a:rPr>
              <a:t>, </a:t>
            </a:r>
            <a:r>
              <a:rPr lang="en-US" altLang="el-GR" dirty="0" err="1">
                <a:solidFill>
                  <a:schemeClr val="accent2"/>
                </a:solidFill>
              </a:rPr>
              <a:t>Systox</a:t>
            </a:r>
            <a:r>
              <a:rPr lang="en-US" altLang="el-GR" dirty="0">
                <a:solidFill>
                  <a:schemeClr val="accent2"/>
                </a:solidFill>
              </a:rPr>
              <a:t>, </a:t>
            </a:r>
            <a:r>
              <a:rPr lang="en-US" altLang="el-GR" dirty="0" err="1">
                <a:solidFill>
                  <a:schemeClr val="accent2"/>
                </a:solidFill>
              </a:rPr>
              <a:t>Schradan</a:t>
            </a:r>
            <a:r>
              <a:rPr lang="en-US" altLang="el-GR" dirty="0">
                <a:solidFill>
                  <a:schemeClr val="accent2"/>
                </a:solidFill>
              </a:rPr>
              <a:t> </a:t>
            </a:r>
            <a:endParaRPr lang="el-GR" altLang="el-GR" dirty="0">
              <a:solidFill>
                <a:schemeClr val="accent2"/>
              </a:solidFill>
            </a:endParaRPr>
          </a:p>
        </p:txBody>
      </p:sp>
      <p:sp>
        <p:nvSpPr>
          <p:cNvPr id="51208" name="Text Box 9"/>
          <p:cNvSpPr txBox="1">
            <a:spLocks noChangeArrowheads="1"/>
          </p:cNvSpPr>
          <p:nvPr/>
        </p:nvSpPr>
        <p:spPr bwMode="auto">
          <a:xfrm>
            <a:off x="447675" y="1989138"/>
            <a:ext cx="829468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Ουσίες με μεγάλη τοξικότητα</a:t>
            </a:r>
          </a:p>
          <a:p>
            <a:pPr eaLnBrk="1" hangingPunct="1"/>
            <a:r>
              <a:rPr lang="el-GR" altLang="el-GR" sz="2000" dirty="0">
                <a:solidFill>
                  <a:schemeClr val="accent2"/>
                </a:solidFill>
              </a:rPr>
              <a:t>Δεν εκκρίνονται στο γάλα</a:t>
            </a:r>
          </a:p>
          <a:p>
            <a:pPr eaLnBrk="1" hangingPunct="1"/>
            <a:r>
              <a:rPr lang="el-GR" altLang="el-GR" sz="2000" dirty="0">
                <a:solidFill>
                  <a:schemeClr val="accent2"/>
                </a:solidFill>
              </a:rPr>
              <a:t>Το γάλα γίνεται τοξικό εάν ρυπανθεί </a:t>
            </a:r>
            <a:r>
              <a:rPr lang="el-GR" altLang="el-GR" sz="2000" u="sng" dirty="0">
                <a:solidFill>
                  <a:schemeClr val="accent2"/>
                </a:solidFill>
              </a:rPr>
              <a:t>μετά</a:t>
            </a:r>
            <a:r>
              <a:rPr lang="el-GR" altLang="el-GR" sz="2000" dirty="0">
                <a:solidFill>
                  <a:schemeClr val="accent2"/>
                </a:solidFill>
              </a:rPr>
              <a:t> την </a:t>
            </a:r>
            <a:r>
              <a:rPr lang="el-GR" altLang="el-GR" sz="2000" dirty="0" err="1">
                <a:solidFill>
                  <a:schemeClr val="accent2"/>
                </a:solidFill>
              </a:rPr>
              <a:t>άμελξη</a:t>
            </a:r>
            <a:r>
              <a:rPr lang="el-GR" altLang="el-GR" sz="2000" dirty="0">
                <a:solidFill>
                  <a:schemeClr val="accent2"/>
                </a:solidFill>
              </a:rPr>
              <a:t> του </a:t>
            </a:r>
          </a:p>
          <a:p>
            <a:pPr eaLnBrk="1" hangingPunct="1"/>
            <a:r>
              <a:rPr lang="el-GR" altLang="el-GR" sz="2000" dirty="0" smtClean="0">
                <a:solidFill>
                  <a:schemeClr val="accent2"/>
                </a:solidFill>
              </a:rPr>
              <a:t>Απαγορεύεται </a:t>
            </a:r>
            <a:r>
              <a:rPr lang="el-GR" altLang="el-GR" sz="2000" dirty="0">
                <a:solidFill>
                  <a:schemeClr val="accent2"/>
                </a:solidFill>
              </a:rPr>
              <a:t>η χρήση του στους χώρους συλλογής και επεξεργασίας γάλακτος </a:t>
            </a:r>
          </a:p>
          <a:p>
            <a:pPr eaLnBrk="1" hangingPunct="1"/>
            <a:r>
              <a:rPr lang="el-GR" altLang="el-GR" dirty="0" smtClean="0">
                <a:solidFill>
                  <a:schemeClr val="accent2"/>
                </a:solidFill>
              </a:rPr>
              <a:t>Θεσπισμένα </a:t>
            </a:r>
            <a:r>
              <a:rPr lang="el-GR" altLang="el-GR" dirty="0">
                <a:solidFill>
                  <a:schemeClr val="accent2"/>
                </a:solidFill>
              </a:rPr>
              <a:t>ανώτατα όρια </a:t>
            </a:r>
            <a:r>
              <a:rPr lang="en-US" altLang="el-GR" dirty="0">
                <a:solidFill>
                  <a:schemeClr val="accent2"/>
                </a:solidFill>
              </a:rPr>
              <a:t>MRLs (2377/1990 </a:t>
            </a:r>
            <a:r>
              <a:rPr lang="el-GR" altLang="el-GR" dirty="0">
                <a:solidFill>
                  <a:schemeClr val="accent2"/>
                </a:solidFill>
              </a:rPr>
              <a:t>και οι τροποποιήσεις)</a:t>
            </a:r>
          </a:p>
        </p:txBody>
      </p:sp>
      <p:pic>
        <p:nvPicPr>
          <p:cNvPr id="5120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415" y="4184836"/>
            <a:ext cx="3197308" cy="2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3969308"/>
            <a:ext cx="4055269" cy="236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45</a:t>
            </a:fld>
            <a:endParaRPr lang="el-GR" dirty="0"/>
          </a:p>
        </p:txBody>
      </p:sp>
    </p:spTree>
    <p:extLst>
      <p:ext uri="{BB962C8B-B14F-4D97-AF65-F5344CB8AC3E}">
        <p14:creationId xmlns:p14="http://schemas.microsoft.com/office/powerpoint/2010/main" val="3028270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52229" name="Text Box 6"/>
          <p:cNvSpPr txBox="1">
            <a:spLocks noChangeArrowheads="1"/>
          </p:cNvSpPr>
          <p:nvPr/>
        </p:nvSpPr>
        <p:spPr bwMode="auto">
          <a:xfrm>
            <a:off x="1043608" y="552450"/>
            <a:ext cx="2625725"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2. Φυτοφάρμακα</a:t>
            </a:r>
          </a:p>
        </p:txBody>
      </p:sp>
      <p:sp>
        <p:nvSpPr>
          <p:cNvPr id="52230" name="Text Box 7"/>
          <p:cNvSpPr txBox="1">
            <a:spLocks noChangeArrowheads="1"/>
          </p:cNvSpPr>
          <p:nvPr/>
        </p:nvSpPr>
        <p:spPr bwMode="auto">
          <a:xfrm>
            <a:off x="5148263" y="1125538"/>
            <a:ext cx="3500437" cy="850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 Παράγωγα νιτροφαινόλης </a:t>
            </a:r>
          </a:p>
        </p:txBody>
      </p:sp>
      <p:sp>
        <p:nvSpPr>
          <p:cNvPr id="52231" name="Text Box 8"/>
          <p:cNvSpPr txBox="1">
            <a:spLocks noChangeArrowheads="1"/>
          </p:cNvSpPr>
          <p:nvPr/>
        </p:nvSpPr>
        <p:spPr bwMode="auto">
          <a:xfrm>
            <a:off x="650875" y="1976438"/>
            <a:ext cx="81740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DNC, DNOC, DNPB </a:t>
            </a:r>
            <a:r>
              <a:rPr lang="el-GR" altLang="el-GR" sz="2000" dirty="0">
                <a:solidFill>
                  <a:schemeClr val="accent2"/>
                </a:solidFill>
              </a:rPr>
              <a:t>κα</a:t>
            </a:r>
          </a:p>
          <a:p>
            <a:pPr eaLnBrk="1" hangingPunct="1"/>
            <a:endParaRPr lang="el-GR" altLang="el-GR" sz="2000" dirty="0">
              <a:solidFill>
                <a:schemeClr val="accent2"/>
              </a:solidFill>
            </a:endParaRPr>
          </a:p>
          <a:p>
            <a:pPr eaLnBrk="1" hangingPunct="1"/>
            <a:r>
              <a:rPr lang="el-GR" altLang="el-GR" sz="2000" dirty="0">
                <a:solidFill>
                  <a:schemeClr val="accent2"/>
                </a:solidFill>
              </a:rPr>
              <a:t>Χρησιμοποιούνται στην προστασία φυτικής παραγωγής (μυκητοκτόνα, </a:t>
            </a:r>
          </a:p>
          <a:p>
            <a:pPr eaLnBrk="1" hangingPunct="1"/>
            <a:r>
              <a:rPr lang="el-GR" altLang="el-GR" sz="2000" dirty="0">
                <a:solidFill>
                  <a:schemeClr val="accent2"/>
                </a:solidFill>
              </a:rPr>
              <a:t>Ζιζανιοκτόνα)</a:t>
            </a:r>
          </a:p>
          <a:p>
            <a:pPr eaLnBrk="1" hangingPunct="1"/>
            <a:endParaRPr lang="el-GR" altLang="el-GR" sz="2000" dirty="0">
              <a:solidFill>
                <a:schemeClr val="accent2"/>
              </a:solidFill>
            </a:endParaRPr>
          </a:p>
          <a:p>
            <a:pPr eaLnBrk="1" hangingPunct="1"/>
            <a:r>
              <a:rPr lang="el-GR" altLang="el-GR" sz="2000" dirty="0">
                <a:solidFill>
                  <a:schemeClr val="accent2"/>
                </a:solidFill>
              </a:rPr>
              <a:t>Δεν υπάρχουν επαρκή στοιχεία για την απέκκριση τους με το γάλα </a:t>
            </a:r>
          </a:p>
        </p:txBody>
      </p:sp>
      <p:pic>
        <p:nvPicPr>
          <p:cNvPr id="5223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7" y="3897313"/>
            <a:ext cx="30956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46</a:t>
            </a:fld>
            <a:endParaRPr lang="el-GR" dirty="0"/>
          </a:p>
        </p:txBody>
      </p:sp>
    </p:spTree>
    <p:extLst>
      <p:ext uri="{BB962C8B-B14F-4D97-AF65-F5344CB8AC3E}">
        <p14:creationId xmlns:p14="http://schemas.microsoft.com/office/powerpoint/2010/main" val="2579032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914400" y="274638"/>
            <a:ext cx="7772400" cy="1143000"/>
          </a:xfrm>
        </p:spPr>
        <p:txBody>
          <a:bodyPr/>
          <a:lstStyle/>
          <a:p>
            <a:endParaRPr lang="el-GR" altLang="el-GR" smtClean="0">
              <a:latin typeface="Franklin Gothic Book" pitchFamily="34" charset="0"/>
            </a:endParaRPr>
          </a:p>
        </p:txBody>
      </p:sp>
      <p:sp>
        <p:nvSpPr>
          <p:cNvPr id="53251" name="Rectangle 3"/>
          <p:cNvSpPr>
            <a:spLocks noGrp="1" noChangeArrowheads="1"/>
          </p:cNvSpPr>
          <p:nvPr>
            <p:ph type="body" idx="1"/>
          </p:nvPr>
        </p:nvSpPr>
        <p:spPr/>
        <p:txBody>
          <a:bodyPr/>
          <a:lstStyle/>
          <a:p>
            <a:endParaRPr lang="el-GR" altLang="el-GR" smtClean="0">
              <a:latin typeface="Perpetua" pitchFamily="18" charset="0"/>
            </a:endParaRPr>
          </a:p>
        </p:txBody>
      </p:sp>
      <p:sp>
        <p:nvSpPr>
          <p:cNvPr id="53252" name="Text Box 5"/>
          <p:cNvSpPr txBox="1">
            <a:spLocks noChangeArrowheads="1"/>
          </p:cNvSpPr>
          <p:nvPr/>
        </p:nvSpPr>
        <p:spPr bwMode="auto">
          <a:xfrm>
            <a:off x="2411413" y="333375"/>
            <a:ext cx="4138612"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Περιβαλλοντικοί ρυπαντές </a:t>
            </a:r>
          </a:p>
        </p:txBody>
      </p:sp>
      <p:sp>
        <p:nvSpPr>
          <p:cNvPr id="53253" name="Text Box 6"/>
          <p:cNvSpPr txBox="1">
            <a:spLocks noChangeArrowheads="1"/>
          </p:cNvSpPr>
          <p:nvPr/>
        </p:nvSpPr>
        <p:spPr bwMode="auto">
          <a:xfrm>
            <a:off x="592138" y="1060450"/>
            <a:ext cx="6207125"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a:solidFill>
                  <a:schemeClr val="accent2"/>
                </a:solidFill>
              </a:rPr>
              <a:t>1. Κατάλοιπα φαρμακευτικών ουσιών</a:t>
            </a:r>
          </a:p>
          <a:p>
            <a:pPr eaLnBrk="1" hangingPunct="1"/>
            <a:endParaRPr lang="el-GR" altLang="el-GR" sz="1900">
              <a:solidFill>
                <a:schemeClr val="accent2"/>
              </a:solidFill>
            </a:endParaRPr>
          </a:p>
          <a:p>
            <a:pPr eaLnBrk="1" hangingPunct="1"/>
            <a:r>
              <a:rPr lang="el-GR" altLang="el-GR" sz="1900">
                <a:solidFill>
                  <a:schemeClr val="accent2"/>
                </a:solidFill>
              </a:rPr>
              <a:t> </a:t>
            </a: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r>
              <a:rPr lang="el-GR" altLang="el-GR" sz="1900">
                <a:solidFill>
                  <a:schemeClr val="accent2"/>
                </a:solidFill>
              </a:rPr>
              <a:t>2. Φυτοφάρμακα</a:t>
            </a: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endParaRPr lang="el-GR" altLang="el-GR" sz="1900">
              <a:solidFill>
                <a:schemeClr val="accent2"/>
              </a:solidFill>
            </a:endParaRPr>
          </a:p>
          <a:p>
            <a:pPr eaLnBrk="1" hangingPunct="1"/>
            <a:r>
              <a:rPr lang="el-GR" altLang="el-GR" sz="1900">
                <a:solidFill>
                  <a:schemeClr val="accent2"/>
                </a:solidFill>
              </a:rPr>
              <a:t>3. Πολυχλωριωμένες ενώσεις σταθερές στο περιβάλλον </a:t>
            </a:r>
          </a:p>
          <a:p>
            <a:pPr eaLnBrk="1" hangingPunct="1"/>
            <a:endParaRPr lang="el-GR" altLang="el-GR" sz="1900">
              <a:solidFill>
                <a:schemeClr val="accent2"/>
              </a:solidFill>
            </a:endParaRPr>
          </a:p>
          <a:p>
            <a:pPr eaLnBrk="1" hangingPunct="1"/>
            <a:r>
              <a:rPr lang="el-GR" altLang="el-GR" sz="1900">
                <a:solidFill>
                  <a:schemeClr val="accent2"/>
                </a:solidFill>
              </a:rPr>
              <a:t>4. Απολυμαντικά </a:t>
            </a:r>
          </a:p>
          <a:p>
            <a:pPr eaLnBrk="1" hangingPunct="1"/>
            <a:r>
              <a:rPr lang="el-GR" altLang="el-GR" sz="1900">
                <a:solidFill>
                  <a:schemeClr val="accent2"/>
                </a:solidFill>
              </a:rPr>
              <a:t>5. Ραδιενεργά Στοιχεία</a:t>
            </a:r>
          </a:p>
          <a:p>
            <a:pPr eaLnBrk="1" hangingPunct="1"/>
            <a:r>
              <a:rPr lang="el-GR" altLang="el-GR" sz="1900">
                <a:solidFill>
                  <a:schemeClr val="accent2"/>
                </a:solidFill>
              </a:rPr>
              <a:t>6. Βαρέα Μέταλλα</a:t>
            </a:r>
          </a:p>
          <a:p>
            <a:pPr eaLnBrk="1" hangingPunct="1"/>
            <a:r>
              <a:rPr lang="el-GR" altLang="el-GR" sz="1900">
                <a:solidFill>
                  <a:schemeClr val="accent2"/>
                </a:solidFill>
              </a:rPr>
              <a:t> </a:t>
            </a:r>
          </a:p>
        </p:txBody>
      </p:sp>
      <p:sp>
        <p:nvSpPr>
          <p:cNvPr id="53254" name="Line 7"/>
          <p:cNvSpPr>
            <a:spLocks noChangeShapeType="1"/>
          </p:cNvSpPr>
          <p:nvPr/>
        </p:nvSpPr>
        <p:spPr bwMode="auto">
          <a:xfrm flipV="1">
            <a:off x="4643438" y="1196975"/>
            <a:ext cx="1081087" cy="71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55" name="Line 8"/>
          <p:cNvSpPr>
            <a:spLocks noChangeShapeType="1"/>
          </p:cNvSpPr>
          <p:nvPr/>
        </p:nvSpPr>
        <p:spPr bwMode="auto">
          <a:xfrm>
            <a:off x="4572000" y="1412875"/>
            <a:ext cx="1081088" cy="503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56" name="Line 9"/>
          <p:cNvSpPr>
            <a:spLocks noChangeShapeType="1"/>
          </p:cNvSpPr>
          <p:nvPr/>
        </p:nvSpPr>
        <p:spPr bwMode="auto">
          <a:xfrm>
            <a:off x="4500563" y="1557338"/>
            <a:ext cx="1150937" cy="1008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57" name="Text Box 10"/>
          <p:cNvSpPr txBox="1">
            <a:spLocks noChangeArrowheads="1"/>
          </p:cNvSpPr>
          <p:nvPr/>
        </p:nvSpPr>
        <p:spPr bwMode="auto">
          <a:xfrm>
            <a:off x="5940425" y="981075"/>
            <a:ext cx="1339850"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Αντιβιοτικά </a:t>
            </a:r>
          </a:p>
        </p:txBody>
      </p:sp>
      <p:sp>
        <p:nvSpPr>
          <p:cNvPr id="53258" name="Text Box 11"/>
          <p:cNvSpPr txBox="1">
            <a:spLocks noChangeArrowheads="1"/>
          </p:cNvSpPr>
          <p:nvPr/>
        </p:nvSpPr>
        <p:spPr bwMode="auto">
          <a:xfrm>
            <a:off x="5724525" y="1700213"/>
            <a:ext cx="2160588"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Αντιπαρασιτικά</a:t>
            </a:r>
          </a:p>
        </p:txBody>
      </p:sp>
      <p:sp>
        <p:nvSpPr>
          <p:cNvPr id="53259" name="Text Box 12"/>
          <p:cNvSpPr txBox="1">
            <a:spLocks noChangeArrowheads="1"/>
          </p:cNvSpPr>
          <p:nvPr/>
        </p:nvSpPr>
        <p:spPr bwMode="auto">
          <a:xfrm>
            <a:off x="6084888" y="2349500"/>
            <a:ext cx="11334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Ορμόνες </a:t>
            </a:r>
          </a:p>
        </p:txBody>
      </p:sp>
      <p:sp>
        <p:nvSpPr>
          <p:cNvPr id="53260" name="Line 13"/>
          <p:cNvSpPr>
            <a:spLocks noChangeShapeType="1"/>
          </p:cNvSpPr>
          <p:nvPr/>
        </p:nvSpPr>
        <p:spPr bwMode="auto">
          <a:xfrm flipV="1">
            <a:off x="2411413" y="3284538"/>
            <a:ext cx="576262" cy="1444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61" name="Text Box 14"/>
          <p:cNvSpPr txBox="1">
            <a:spLocks noChangeArrowheads="1"/>
          </p:cNvSpPr>
          <p:nvPr/>
        </p:nvSpPr>
        <p:spPr bwMode="auto">
          <a:xfrm>
            <a:off x="3059113" y="2924175"/>
            <a:ext cx="3386137" cy="66992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Χλωριωμένοι υδρογονάνθρακες</a:t>
            </a:r>
          </a:p>
        </p:txBody>
      </p:sp>
      <p:sp>
        <p:nvSpPr>
          <p:cNvPr id="53262" name="Line 15"/>
          <p:cNvSpPr>
            <a:spLocks noChangeShapeType="1"/>
          </p:cNvSpPr>
          <p:nvPr/>
        </p:nvSpPr>
        <p:spPr bwMode="auto">
          <a:xfrm>
            <a:off x="2411413" y="3500438"/>
            <a:ext cx="792162" cy="6492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63" name="Text Box 16"/>
          <p:cNvSpPr txBox="1">
            <a:spLocks noChangeArrowheads="1"/>
          </p:cNvSpPr>
          <p:nvPr/>
        </p:nvSpPr>
        <p:spPr bwMode="auto">
          <a:xfrm>
            <a:off x="3276600" y="3860800"/>
            <a:ext cx="3144838"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Οργανοφωσφορικές ενώσεις </a:t>
            </a:r>
          </a:p>
        </p:txBody>
      </p:sp>
      <p:sp>
        <p:nvSpPr>
          <p:cNvPr id="53264" name="Line 17"/>
          <p:cNvSpPr>
            <a:spLocks noChangeShapeType="1"/>
          </p:cNvSpPr>
          <p:nvPr/>
        </p:nvSpPr>
        <p:spPr bwMode="auto">
          <a:xfrm>
            <a:off x="2195513" y="3716338"/>
            <a:ext cx="863600" cy="936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65" name="Text Box 18"/>
          <p:cNvSpPr txBox="1">
            <a:spLocks noChangeArrowheads="1"/>
          </p:cNvSpPr>
          <p:nvPr/>
        </p:nvSpPr>
        <p:spPr bwMode="auto">
          <a:xfrm>
            <a:off x="3132138" y="4508500"/>
            <a:ext cx="2833687"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Παράγωγα νιτροφαινόλης </a:t>
            </a:r>
          </a:p>
        </p:txBody>
      </p:sp>
      <p:sp>
        <p:nvSpPr>
          <p:cNvPr id="53266" name="Line 19"/>
          <p:cNvSpPr>
            <a:spLocks noChangeShapeType="1"/>
          </p:cNvSpPr>
          <p:nvPr/>
        </p:nvSpPr>
        <p:spPr bwMode="auto">
          <a:xfrm flipV="1">
            <a:off x="6443663" y="4724400"/>
            <a:ext cx="647700"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3267" name="Text Box 20"/>
          <p:cNvSpPr txBox="1">
            <a:spLocks noChangeArrowheads="1"/>
          </p:cNvSpPr>
          <p:nvPr/>
        </p:nvSpPr>
        <p:spPr bwMode="auto">
          <a:xfrm>
            <a:off x="7380288" y="4652963"/>
            <a:ext cx="1100137"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accent2"/>
                </a:solidFill>
              </a:rPr>
              <a:t>PCBs</a:t>
            </a:r>
            <a:endParaRPr lang="el-GR" altLang="el-GR">
              <a:solidFill>
                <a:schemeClr val="accent2"/>
              </a:solidFill>
            </a:endParaRPr>
          </a:p>
        </p:txBody>
      </p:sp>
      <p:sp>
        <p:nvSpPr>
          <p:cNvPr id="53268" name="Text Box 21"/>
          <p:cNvSpPr txBox="1">
            <a:spLocks noChangeArrowheads="1"/>
          </p:cNvSpPr>
          <p:nvPr/>
        </p:nvSpPr>
        <p:spPr bwMode="auto">
          <a:xfrm>
            <a:off x="6877050" y="5876925"/>
            <a:ext cx="10572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Διοξίνες </a:t>
            </a:r>
          </a:p>
        </p:txBody>
      </p:sp>
      <p:sp>
        <p:nvSpPr>
          <p:cNvPr id="53269" name="Line 22"/>
          <p:cNvSpPr>
            <a:spLocks noChangeShapeType="1"/>
          </p:cNvSpPr>
          <p:nvPr/>
        </p:nvSpPr>
        <p:spPr bwMode="auto">
          <a:xfrm>
            <a:off x="5795963" y="5516563"/>
            <a:ext cx="792162"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2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47</a:t>
            </a:fld>
            <a:endParaRPr lang="el-GR" dirty="0"/>
          </a:p>
        </p:txBody>
      </p:sp>
    </p:spTree>
    <p:extLst>
      <p:ext uri="{BB962C8B-B14F-4D97-AF65-F5344CB8AC3E}">
        <p14:creationId xmlns:p14="http://schemas.microsoft.com/office/powerpoint/2010/main" val="3262477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54277" name="Text Box 6"/>
          <p:cNvSpPr txBox="1">
            <a:spLocks noChangeArrowheads="1"/>
          </p:cNvSpPr>
          <p:nvPr/>
        </p:nvSpPr>
        <p:spPr bwMode="auto">
          <a:xfrm>
            <a:off x="827584" y="260349"/>
            <a:ext cx="4570413"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3. Πολυχλωριωμένες ενώσεις </a:t>
            </a:r>
          </a:p>
        </p:txBody>
      </p:sp>
      <p:sp>
        <p:nvSpPr>
          <p:cNvPr id="54278" name="Text Box 7"/>
          <p:cNvSpPr txBox="1">
            <a:spLocks noChangeArrowheads="1"/>
          </p:cNvSpPr>
          <p:nvPr/>
        </p:nvSpPr>
        <p:spPr bwMode="auto">
          <a:xfrm>
            <a:off x="5181600" y="709612"/>
            <a:ext cx="3500438"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 </a:t>
            </a:r>
            <a:r>
              <a:rPr lang="en-US" altLang="el-GR" sz="2400">
                <a:solidFill>
                  <a:schemeClr val="accent2"/>
                </a:solidFill>
              </a:rPr>
              <a:t>PCBs</a:t>
            </a:r>
            <a:r>
              <a:rPr lang="el-GR" altLang="el-GR" sz="2400">
                <a:solidFill>
                  <a:schemeClr val="accent2"/>
                </a:solidFill>
              </a:rPr>
              <a:t> </a:t>
            </a:r>
          </a:p>
        </p:txBody>
      </p:sp>
      <p:sp>
        <p:nvSpPr>
          <p:cNvPr id="54279" name="Text Box 9"/>
          <p:cNvSpPr txBox="1">
            <a:spLocks noChangeArrowheads="1"/>
          </p:cNvSpPr>
          <p:nvPr/>
        </p:nvSpPr>
        <p:spPr bwMode="auto">
          <a:xfrm>
            <a:off x="727075" y="952500"/>
            <a:ext cx="41957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Ενώσεις ευρείας βιομηχανικής χρήσης:</a:t>
            </a:r>
          </a:p>
          <a:p>
            <a:pPr eaLnBrk="1" hangingPunct="1"/>
            <a:endParaRPr lang="el-GR" altLang="el-GR" sz="2000" dirty="0">
              <a:solidFill>
                <a:schemeClr val="accent2"/>
              </a:solidFill>
            </a:endParaRPr>
          </a:p>
          <a:p>
            <a:pPr eaLnBrk="1" hangingPunct="1"/>
            <a:r>
              <a:rPr lang="el-GR" altLang="el-GR" sz="2000" dirty="0">
                <a:solidFill>
                  <a:schemeClr val="accent2"/>
                </a:solidFill>
              </a:rPr>
              <a:t>Διαλύτες χρωμάτων </a:t>
            </a:r>
          </a:p>
          <a:p>
            <a:pPr eaLnBrk="1" hangingPunct="1"/>
            <a:r>
              <a:rPr lang="el-GR" altLang="el-GR" sz="2000" dirty="0">
                <a:solidFill>
                  <a:schemeClr val="accent2"/>
                </a:solidFill>
              </a:rPr>
              <a:t>Πρόσθετα ορυκτελαίων, πλαστικών </a:t>
            </a:r>
          </a:p>
          <a:p>
            <a:pPr eaLnBrk="1" hangingPunct="1"/>
            <a:endParaRPr lang="el-GR" altLang="el-GR" sz="2000" dirty="0">
              <a:solidFill>
                <a:schemeClr val="accent2"/>
              </a:solidFill>
            </a:endParaRPr>
          </a:p>
          <a:p>
            <a:pPr eaLnBrk="1" hangingPunct="1"/>
            <a:r>
              <a:rPr lang="el-GR" altLang="el-GR" sz="2000" dirty="0">
                <a:solidFill>
                  <a:schemeClr val="accent2"/>
                </a:solidFill>
              </a:rPr>
              <a:t>Σταθερές στο περιβάλλον - δεν </a:t>
            </a:r>
            <a:r>
              <a:rPr lang="el-GR" altLang="el-GR" sz="2000" dirty="0" err="1">
                <a:solidFill>
                  <a:schemeClr val="accent2"/>
                </a:solidFill>
              </a:rPr>
              <a:t>αποδομούνται</a:t>
            </a:r>
            <a:r>
              <a:rPr lang="el-GR" altLang="el-GR" sz="2000" dirty="0">
                <a:solidFill>
                  <a:schemeClr val="accent2"/>
                </a:solidFill>
              </a:rPr>
              <a:t> </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p:txBody>
      </p:sp>
      <p:pic>
        <p:nvPicPr>
          <p:cNvPr id="5428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3717032"/>
            <a:ext cx="7633543" cy="261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13"/>
          <p:cNvSpPr txBox="1">
            <a:spLocks noChangeArrowheads="1"/>
          </p:cNvSpPr>
          <p:nvPr/>
        </p:nvSpPr>
        <p:spPr bwMode="auto">
          <a:xfrm>
            <a:off x="4821238" y="1109663"/>
            <a:ext cx="3860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err="1">
                <a:solidFill>
                  <a:schemeClr val="accent2"/>
                </a:solidFill>
              </a:rPr>
              <a:t>Λιπόφιλες</a:t>
            </a:r>
            <a:r>
              <a:rPr lang="el-GR" altLang="el-GR" dirty="0">
                <a:solidFill>
                  <a:schemeClr val="accent2"/>
                </a:solidFill>
              </a:rPr>
              <a:t> ουσίες </a:t>
            </a:r>
            <a:r>
              <a:rPr lang="el-GR" altLang="el-GR" dirty="0">
                <a:solidFill>
                  <a:schemeClr val="accent2"/>
                </a:solidFill>
                <a:sym typeface="Wingdings" pitchFamily="2" charset="2"/>
              </a:rPr>
              <a:t> καταλήγουν στο </a:t>
            </a:r>
          </a:p>
          <a:p>
            <a:pPr eaLnBrk="1" hangingPunct="1"/>
            <a:r>
              <a:rPr lang="el-GR" altLang="el-GR" dirty="0">
                <a:solidFill>
                  <a:schemeClr val="accent2"/>
                </a:solidFill>
                <a:sym typeface="Wingdings" pitchFamily="2" charset="2"/>
              </a:rPr>
              <a:t>λιπώδη ιστό ζώων και ανθρώπων </a:t>
            </a:r>
          </a:p>
          <a:p>
            <a:pPr eaLnBrk="1" hangingPunct="1"/>
            <a:r>
              <a:rPr lang="el-GR" altLang="el-GR" dirty="0">
                <a:solidFill>
                  <a:schemeClr val="accent2"/>
                </a:solidFill>
                <a:sym typeface="Wingdings" pitchFamily="2" charset="2"/>
              </a:rPr>
              <a:t>διαμέσου των τροφών </a:t>
            </a:r>
          </a:p>
          <a:p>
            <a:pPr eaLnBrk="1" hangingPunct="1"/>
            <a:endParaRPr lang="el-GR" altLang="el-GR" dirty="0">
              <a:solidFill>
                <a:schemeClr val="accent2"/>
              </a:solidFill>
              <a:sym typeface="Wingdings" pitchFamily="2" charset="2"/>
            </a:endParaRPr>
          </a:p>
          <a:p>
            <a:pPr eaLnBrk="1" hangingPunct="1"/>
            <a:r>
              <a:rPr lang="el-GR" altLang="el-GR" dirty="0">
                <a:solidFill>
                  <a:schemeClr val="accent2"/>
                </a:solidFill>
                <a:sym typeface="Wingdings" pitchFamily="2" charset="2"/>
              </a:rPr>
              <a:t>Ενοχοποιούνται για:</a:t>
            </a:r>
          </a:p>
          <a:p>
            <a:pPr eaLnBrk="1" hangingPunct="1"/>
            <a:endParaRPr lang="el-GR" altLang="el-GR" dirty="0">
              <a:solidFill>
                <a:schemeClr val="accent2"/>
              </a:solidFill>
              <a:sym typeface="Wingdings" pitchFamily="2" charset="2"/>
            </a:endParaRPr>
          </a:p>
          <a:p>
            <a:pPr eaLnBrk="1" hangingPunct="1"/>
            <a:r>
              <a:rPr lang="el-GR" altLang="el-GR" dirty="0">
                <a:solidFill>
                  <a:schemeClr val="accent2"/>
                </a:solidFill>
                <a:sym typeface="Wingdings" pitchFamily="2" charset="2"/>
              </a:rPr>
              <a:t>Καρκινογόνο δράση </a:t>
            </a:r>
          </a:p>
          <a:p>
            <a:pPr eaLnBrk="1" hangingPunct="1"/>
            <a:r>
              <a:rPr lang="el-GR" altLang="el-GR" dirty="0" err="1">
                <a:solidFill>
                  <a:schemeClr val="accent2"/>
                </a:solidFill>
                <a:sym typeface="Wingdings" pitchFamily="2" charset="2"/>
              </a:rPr>
              <a:t>Ανοσοκατασταλτική</a:t>
            </a:r>
            <a:r>
              <a:rPr lang="el-GR" altLang="el-GR" dirty="0">
                <a:solidFill>
                  <a:schemeClr val="accent2"/>
                </a:solidFill>
                <a:sym typeface="Wingdings" pitchFamily="2" charset="2"/>
              </a:rPr>
              <a:t> δράση</a:t>
            </a:r>
            <a:endParaRPr lang="el-GR" altLang="el-GR" dirty="0">
              <a:solidFill>
                <a:schemeClr val="accent2"/>
              </a:solidFill>
            </a:endParaRPr>
          </a:p>
          <a:p>
            <a:pPr eaLnBrk="1" hangingPunct="1"/>
            <a:endParaRPr lang="el-GR" altLang="el-GR" dirty="0"/>
          </a:p>
        </p:txBody>
      </p:sp>
      <p:sp>
        <p:nvSpPr>
          <p:cNvPr id="10"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48</a:t>
            </a:fld>
            <a:endParaRPr lang="el-GR" dirty="0"/>
          </a:p>
        </p:txBody>
      </p:sp>
    </p:spTree>
    <p:extLst>
      <p:ext uri="{BB962C8B-B14F-4D97-AF65-F5344CB8AC3E}">
        <p14:creationId xmlns:p14="http://schemas.microsoft.com/office/powerpoint/2010/main" val="1605953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55301" name="Text Box 6"/>
          <p:cNvSpPr txBox="1">
            <a:spLocks noChangeArrowheads="1"/>
          </p:cNvSpPr>
          <p:nvPr/>
        </p:nvSpPr>
        <p:spPr bwMode="auto">
          <a:xfrm>
            <a:off x="1043608" y="487362"/>
            <a:ext cx="4570413"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3. Πολυχλωριωμένες ενώσεις </a:t>
            </a:r>
          </a:p>
        </p:txBody>
      </p:sp>
      <p:sp>
        <p:nvSpPr>
          <p:cNvPr id="55302" name="Text Box 7"/>
          <p:cNvSpPr txBox="1">
            <a:spLocks noChangeArrowheads="1"/>
          </p:cNvSpPr>
          <p:nvPr/>
        </p:nvSpPr>
        <p:spPr bwMode="auto">
          <a:xfrm>
            <a:off x="5148263" y="1125538"/>
            <a:ext cx="3500437" cy="485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 Διοξίνες </a:t>
            </a:r>
          </a:p>
        </p:txBody>
      </p:sp>
      <p:sp>
        <p:nvSpPr>
          <p:cNvPr id="55303" name="Text Box 8"/>
          <p:cNvSpPr txBox="1">
            <a:spLocks noChangeArrowheads="1"/>
          </p:cNvSpPr>
          <p:nvPr/>
        </p:nvSpPr>
        <p:spPr bwMode="auto">
          <a:xfrm>
            <a:off x="631825" y="1751012"/>
            <a:ext cx="72802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Προϊόν βιομηχανικής ρύπανσης </a:t>
            </a:r>
          </a:p>
          <a:p>
            <a:pPr eaLnBrk="1" hangingPunct="1"/>
            <a:endParaRPr lang="el-GR" altLang="el-GR" sz="2000" dirty="0">
              <a:solidFill>
                <a:schemeClr val="accent2"/>
              </a:solidFill>
            </a:endParaRPr>
          </a:p>
          <a:p>
            <a:pPr eaLnBrk="1" hangingPunct="1"/>
            <a:r>
              <a:rPr lang="el-GR" altLang="el-GR" sz="2000" dirty="0">
                <a:solidFill>
                  <a:schemeClr val="accent2"/>
                </a:solidFill>
              </a:rPr>
              <a:t>Μεγάλη ομάδα άκρως τοξικών ενώσεων (&gt;200)</a:t>
            </a:r>
          </a:p>
          <a:p>
            <a:pPr eaLnBrk="1" hangingPunct="1"/>
            <a:endParaRPr lang="el-GR" altLang="el-GR" sz="2000" dirty="0">
              <a:solidFill>
                <a:schemeClr val="accent2"/>
              </a:solidFill>
            </a:endParaRPr>
          </a:p>
          <a:p>
            <a:pPr eaLnBrk="1" hangingPunct="1"/>
            <a:r>
              <a:rPr lang="el-GR" altLang="el-GR" sz="2000" dirty="0">
                <a:solidFill>
                  <a:schemeClr val="accent2"/>
                </a:solidFill>
              </a:rPr>
              <a:t>Ρύπανση του περιβάλλοντος </a:t>
            </a:r>
            <a:r>
              <a:rPr lang="el-GR" altLang="el-GR" sz="2000" dirty="0">
                <a:solidFill>
                  <a:schemeClr val="accent2"/>
                </a:solidFill>
                <a:sym typeface="Wingdings" pitchFamily="2" charset="2"/>
              </a:rPr>
              <a:t> τροφική αλυσίδα</a:t>
            </a: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Άμεση τοξική δράση από το αναπνευστικό (μολυσμένος αέρας)</a:t>
            </a: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Κατανάλωση μολυσμένων ζωοτροφών  κατάλοιπα στο γάλα</a:t>
            </a: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Θεσμοθετημένα όρια </a:t>
            </a:r>
          </a:p>
          <a:p>
            <a:pPr eaLnBrk="1" hangingPunct="1"/>
            <a:endParaRPr lang="el-GR" altLang="el-GR" sz="2000" dirty="0">
              <a:solidFill>
                <a:schemeClr val="accent2"/>
              </a:solidFill>
              <a:sym typeface="Wingdings" pitchFamily="2" charset="2"/>
            </a:endParaRPr>
          </a:p>
          <a:p>
            <a:pPr eaLnBrk="1" hangingPunct="1"/>
            <a:endParaRPr lang="el-GR" altLang="el-GR" sz="2000" dirty="0">
              <a:solidFill>
                <a:schemeClr val="accent2"/>
              </a:solidFill>
            </a:endParaRPr>
          </a:p>
        </p:txBody>
      </p:sp>
      <p:pic>
        <p:nvPicPr>
          <p:cNvPr id="5530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581128"/>
            <a:ext cx="3401524" cy="16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49</a:t>
            </a:fld>
            <a:endParaRPr lang="el-GR" dirty="0"/>
          </a:p>
        </p:txBody>
      </p:sp>
    </p:spTree>
    <p:extLst>
      <p:ext uri="{BB962C8B-B14F-4D97-AF65-F5344CB8AC3E}">
        <p14:creationId xmlns:p14="http://schemas.microsoft.com/office/powerpoint/2010/main" val="91708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816424"/>
          </a:xfrm>
        </p:spPr>
        <p:txBody>
          <a:bodyPr>
            <a:noAutofit/>
          </a:bodyPr>
          <a:lstStyle/>
          <a:p>
            <a:pPr marL="0"/>
            <a:r>
              <a:rPr lang="el-GR" dirty="0">
                <a:hlinkClick r:id="rId4" action="ppaction://hlinksldjump"/>
              </a:rPr>
              <a:t>Παθογόνοι μικροοργανισμοί,</a:t>
            </a:r>
            <a:endParaRPr lang="el-GR" dirty="0"/>
          </a:p>
          <a:p>
            <a:pPr marL="0"/>
            <a:r>
              <a:rPr lang="el-GR" dirty="0">
                <a:hlinkClick r:id="rId5" action="ppaction://hlinksldjump"/>
              </a:rPr>
              <a:t>Βακτήρια,</a:t>
            </a:r>
            <a:endParaRPr lang="el-GR" dirty="0"/>
          </a:p>
          <a:p>
            <a:pPr marL="0"/>
            <a:r>
              <a:rPr lang="el-GR" dirty="0">
                <a:hlinkClick r:id="rId6" action="ppaction://hlinksldjump"/>
              </a:rPr>
              <a:t>Ιοί,</a:t>
            </a:r>
            <a:endParaRPr lang="el-GR" dirty="0"/>
          </a:p>
          <a:p>
            <a:pPr marL="0"/>
            <a:r>
              <a:rPr lang="el-GR" dirty="0">
                <a:hlinkClick r:id="rId7" action="ppaction://hlinksldjump"/>
              </a:rPr>
              <a:t>Παράσιτα,</a:t>
            </a:r>
            <a:endParaRPr lang="el-GR" dirty="0"/>
          </a:p>
          <a:p>
            <a:pPr marL="0"/>
            <a:r>
              <a:rPr lang="el-GR" altLang="el-GR" dirty="0">
                <a:solidFill>
                  <a:schemeClr val="accent2"/>
                </a:solidFill>
                <a:hlinkClick r:id="rId8" action="ppaction://hlinksldjump"/>
              </a:rPr>
              <a:t>Περιβαλλοντικοί ρυπαντές,</a:t>
            </a:r>
            <a:endParaRPr lang="el-GR" altLang="el-GR" dirty="0">
              <a:solidFill>
                <a:schemeClr val="accent2"/>
              </a:solidFill>
            </a:endParaRPr>
          </a:p>
          <a:p>
            <a:pPr marL="0"/>
            <a:r>
              <a:rPr lang="el-GR" altLang="el-GR" dirty="0">
                <a:solidFill>
                  <a:schemeClr val="accent2"/>
                </a:solidFill>
                <a:hlinkClick r:id="rId9" action="ppaction://hlinksldjump"/>
              </a:rPr>
              <a:t>Αλλοίωση οργανοληπτικών χαρακτηριστικών.</a:t>
            </a:r>
            <a:endParaRPr lang="el-GR" dirty="0"/>
          </a:p>
        </p:txBody>
      </p:sp>
      <p:sp>
        <p:nvSpPr>
          <p:cNvPr id="6"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5"/>
          <p:cNvSpPr txBox="1">
            <a:spLocks noChangeArrowheads="1"/>
          </p:cNvSpPr>
          <p:nvPr/>
        </p:nvSpPr>
        <p:spPr bwMode="auto">
          <a:xfrm>
            <a:off x="2411413" y="333375"/>
            <a:ext cx="4138612"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Περιβαλλοντικοί ρυπαντές </a:t>
            </a:r>
          </a:p>
        </p:txBody>
      </p:sp>
      <p:sp>
        <p:nvSpPr>
          <p:cNvPr id="56325" name="Text Box 6"/>
          <p:cNvSpPr txBox="1">
            <a:spLocks noChangeArrowheads="1"/>
          </p:cNvSpPr>
          <p:nvPr/>
        </p:nvSpPr>
        <p:spPr bwMode="auto">
          <a:xfrm>
            <a:off x="592138" y="1060450"/>
            <a:ext cx="624164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solidFill>
                  <a:schemeClr val="accent2"/>
                </a:solidFill>
              </a:rPr>
              <a:t>1. Κατάλοιπα φαρμακευτικών ουσιών</a:t>
            </a:r>
          </a:p>
          <a:p>
            <a:pPr eaLnBrk="1" hangingPunct="1"/>
            <a:endParaRPr lang="el-GR" altLang="el-GR" sz="1900" dirty="0">
              <a:solidFill>
                <a:schemeClr val="accent2"/>
              </a:solidFill>
            </a:endParaRPr>
          </a:p>
          <a:p>
            <a:pPr eaLnBrk="1" hangingPunct="1"/>
            <a:r>
              <a:rPr lang="el-GR" altLang="el-GR" sz="1900" dirty="0">
                <a:solidFill>
                  <a:schemeClr val="accent2"/>
                </a:solidFill>
              </a:rPr>
              <a:t> </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2. Φυτοφάρμακα</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3. </a:t>
            </a:r>
            <a:r>
              <a:rPr lang="el-GR" altLang="el-GR" sz="1900" dirty="0" err="1">
                <a:solidFill>
                  <a:schemeClr val="accent2"/>
                </a:solidFill>
              </a:rPr>
              <a:t>Πολυχλωριωμένες</a:t>
            </a:r>
            <a:r>
              <a:rPr lang="el-GR" altLang="el-GR" sz="1900" dirty="0">
                <a:solidFill>
                  <a:schemeClr val="accent2"/>
                </a:solidFill>
              </a:rPr>
              <a:t> ενώσεις σταθερές στο περιβάλλον </a:t>
            </a:r>
          </a:p>
          <a:p>
            <a:pPr eaLnBrk="1" hangingPunct="1"/>
            <a:r>
              <a:rPr lang="el-GR" altLang="el-GR" sz="1900" dirty="0" smtClean="0">
                <a:solidFill>
                  <a:schemeClr val="accent2"/>
                </a:solidFill>
              </a:rPr>
              <a:t>4</a:t>
            </a:r>
            <a:r>
              <a:rPr lang="el-GR" altLang="el-GR" sz="1900" dirty="0">
                <a:solidFill>
                  <a:schemeClr val="accent2"/>
                </a:solidFill>
              </a:rPr>
              <a:t>. Απολυμαντικά </a:t>
            </a:r>
          </a:p>
          <a:p>
            <a:pPr eaLnBrk="1" hangingPunct="1"/>
            <a:r>
              <a:rPr lang="el-GR" altLang="el-GR" sz="1900" dirty="0">
                <a:solidFill>
                  <a:schemeClr val="accent2"/>
                </a:solidFill>
              </a:rPr>
              <a:t>5. Ραδιενεργά Στοιχεία</a:t>
            </a:r>
          </a:p>
          <a:p>
            <a:pPr eaLnBrk="1" hangingPunct="1"/>
            <a:r>
              <a:rPr lang="el-GR" altLang="el-GR" sz="1900" dirty="0">
                <a:solidFill>
                  <a:schemeClr val="accent2"/>
                </a:solidFill>
              </a:rPr>
              <a:t>6. Βαρέα </a:t>
            </a:r>
            <a:r>
              <a:rPr lang="el-GR" altLang="el-GR" sz="1900" dirty="0" smtClean="0">
                <a:solidFill>
                  <a:schemeClr val="accent2"/>
                </a:solidFill>
              </a:rPr>
              <a:t>Μέταλλα</a:t>
            </a:r>
            <a:endParaRPr lang="el-GR" altLang="el-GR" sz="1900" dirty="0">
              <a:solidFill>
                <a:schemeClr val="accent2"/>
              </a:solidFill>
            </a:endParaRPr>
          </a:p>
        </p:txBody>
      </p:sp>
      <p:sp>
        <p:nvSpPr>
          <p:cNvPr id="56326" name="Line 7"/>
          <p:cNvSpPr>
            <a:spLocks noChangeShapeType="1"/>
          </p:cNvSpPr>
          <p:nvPr/>
        </p:nvSpPr>
        <p:spPr bwMode="auto">
          <a:xfrm flipV="1">
            <a:off x="4643438" y="1196975"/>
            <a:ext cx="1081087" cy="71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27" name="Line 8"/>
          <p:cNvSpPr>
            <a:spLocks noChangeShapeType="1"/>
          </p:cNvSpPr>
          <p:nvPr/>
        </p:nvSpPr>
        <p:spPr bwMode="auto">
          <a:xfrm>
            <a:off x="4572000" y="1412875"/>
            <a:ext cx="1081088" cy="503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28" name="Line 9"/>
          <p:cNvSpPr>
            <a:spLocks noChangeShapeType="1"/>
          </p:cNvSpPr>
          <p:nvPr/>
        </p:nvSpPr>
        <p:spPr bwMode="auto">
          <a:xfrm>
            <a:off x="4500563" y="1557338"/>
            <a:ext cx="1150937" cy="1008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29" name="Text Box 10"/>
          <p:cNvSpPr txBox="1">
            <a:spLocks noChangeArrowheads="1"/>
          </p:cNvSpPr>
          <p:nvPr/>
        </p:nvSpPr>
        <p:spPr bwMode="auto">
          <a:xfrm>
            <a:off x="5940425" y="981075"/>
            <a:ext cx="1339850"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Αντιβιοτικά </a:t>
            </a:r>
          </a:p>
        </p:txBody>
      </p:sp>
      <p:sp>
        <p:nvSpPr>
          <p:cNvPr id="56330" name="Text Box 11"/>
          <p:cNvSpPr txBox="1">
            <a:spLocks noChangeArrowheads="1"/>
          </p:cNvSpPr>
          <p:nvPr/>
        </p:nvSpPr>
        <p:spPr bwMode="auto">
          <a:xfrm>
            <a:off x="5724525" y="1700213"/>
            <a:ext cx="2160588"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Αντιπαρασιτικά</a:t>
            </a:r>
          </a:p>
        </p:txBody>
      </p:sp>
      <p:sp>
        <p:nvSpPr>
          <p:cNvPr id="56331" name="Text Box 12"/>
          <p:cNvSpPr txBox="1">
            <a:spLocks noChangeArrowheads="1"/>
          </p:cNvSpPr>
          <p:nvPr/>
        </p:nvSpPr>
        <p:spPr bwMode="auto">
          <a:xfrm>
            <a:off x="6084888" y="2349500"/>
            <a:ext cx="11334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Ορμόνες </a:t>
            </a:r>
          </a:p>
        </p:txBody>
      </p:sp>
      <p:sp>
        <p:nvSpPr>
          <p:cNvPr id="56332" name="Line 13"/>
          <p:cNvSpPr>
            <a:spLocks noChangeShapeType="1"/>
          </p:cNvSpPr>
          <p:nvPr/>
        </p:nvSpPr>
        <p:spPr bwMode="auto">
          <a:xfrm flipV="1">
            <a:off x="2411413" y="3284538"/>
            <a:ext cx="576262" cy="1444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33" name="Text Box 14"/>
          <p:cNvSpPr txBox="1">
            <a:spLocks noChangeArrowheads="1"/>
          </p:cNvSpPr>
          <p:nvPr/>
        </p:nvSpPr>
        <p:spPr bwMode="auto">
          <a:xfrm>
            <a:off x="3059113" y="2924175"/>
            <a:ext cx="3386137" cy="66992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Χλωριωμένοι υδρογονάνθρακες</a:t>
            </a:r>
          </a:p>
        </p:txBody>
      </p:sp>
      <p:sp>
        <p:nvSpPr>
          <p:cNvPr id="56334" name="Line 15"/>
          <p:cNvSpPr>
            <a:spLocks noChangeShapeType="1"/>
          </p:cNvSpPr>
          <p:nvPr/>
        </p:nvSpPr>
        <p:spPr bwMode="auto">
          <a:xfrm>
            <a:off x="2411413" y="3500438"/>
            <a:ext cx="792162" cy="6492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35" name="Text Box 16"/>
          <p:cNvSpPr txBox="1">
            <a:spLocks noChangeArrowheads="1"/>
          </p:cNvSpPr>
          <p:nvPr/>
        </p:nvSpPr>
        <p:spPr bwMode="auto">
          <a:xfrm>
            <a:off x="3276600" y="3860800"/>
            <a:ext cx="3144838"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Οργανοφωσφορικές ενώσεις </a:t>
            </a:r>
          </a:p>
        </p:txBody>
      </p:sp>
      <p:sp>
        <p:nvSpPr>
          <p:cNvPr id="56336" name="Line 17"/>
          <p:cNvSpPr>
            <a:spLocks noChangeShapeType="1"/>
          </p:cNvSpPr>
          <p:nvPr/>
        </p:nvSpPr>
        <p:spPr bwMode="auto">
          <a:xfrm>
            <a:off x="2195513" y="3716338"/>
            <a:ext cx="863600" cy="936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37" name="Text Box 18"/>
          <p:cNvSpPr txBox="1">
            <a:spLocks noChangeArrowheads="1"/>
          </p:cNvSpPr>
          <p:nvPr/>
        </p:nvSpPr>
        <p:spPr bwMode="auto">
          <a:xfrm>
            <a:off x="3132138" y="4508500"/>
            <a:ext cx="2833687"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Παράγωγα νιτροφαινόλης </a:t>
            </a:r>
          </a:p>
        </p:txBody>
      </p:sp>
      <p:sp>
        <p:nvSpPr>
          <p:cNvPr id="56338" name="Line 19"/>
          <p:cNvSpPr>
            <a:spLocks noChangeShapeType="1"/>
          </p:cNvSpPr>
          <p:nvPr/>
        </p:nvSpPr>
        <p:spPr bwMode="auto">
          <a:xfrm flipV="1">
            <a:off x="6443663" y="4724400"/>
            <a:ext cx="647700"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6339" name="Text Box 20"/>
          <p:cNvSpPr txBox="1">
            <a:spLocks noChangeArrowheads="1"/>
          </p:cNvSpPr>
          <p:nvPr/>
        </p:nvSpPr>
        <p:spPr bwMode="auto">
          <a:xfrm>
            <a:off x="7380288" y="4652963"/>
            <a:ext cx="1100137"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accent2"/>
                </a:solidFill>
              </a:rPr>
              <a:t>PCBs</a:t>
            </a:r>
            <a:endParaRPr lang="el-GR" altLang="el-GR">
              <a:solidFill>
                <a:schemeClr val="accent2"/>
              </a:solidFill>
            </a:endParaRPr>
          </a:p>
        </p:txBody>
      </p:sp>
      <p:sp>
        <p:nvSpPr>
          <p:cNvPr id="56340" name="Text Box 21"/>
          <p:cNvSpPr txBox="1">
            <a:spLocks noChangeArrowheads="1"/>
          </p:cNvSpPr>
          <p:nvPr/>
        </p:nvSpPr>
        <p:spPr bwMode="auto">
          <a:xfrm>
            <a:off x="6877050" y="5876925"/>
            <a:ext cx="10572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Διοξίνες </a:t>
            </a:r>
          </a:p>
        </p:txBody>
      </p:sp>
      <p:sp>
        <p:nvSpPr>
          <p:cNvPr id="56341" name="Line 22"/>
          <p:cNvSpPr>
            <a:spLocks noChangeShapeType="1"/>
          </p:cNvSpPr>
          <p:nvPr/>
        </p:nvSpPr>
        <p:spPr bwMode="auto">
          <a:xfrm>
            <a:off x="5795963" y="5516563"/>
            <a:ext cx="792162"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2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50</a:t>
            </a:fld>
            <a:endParaRPr lang="el-GR" dirty="0"/>
          </a:p>
        </p:txBody>
      </p:sp>
    </p:spTree>
    <p:extLst>
      <p:ext uri="{BB962C8B-B14F-4D97-AF65-F5344CB8AC3E}">
        <p14:creationId xmlns:p14="http://schemas.microsoft.com/office/powerpoint/2010/main" val="2148070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57349" name="Text Box 6"/>
          <p:cNvSpPr txBox="1">
            <a:spLocks noChangeArrowheads="1"/>
          </p:cNvSpPr>
          <p:nvPr/>
        </p:nvSpPr>
        <p:spPr bwMode="auto">
          <a:xfrm>
            <a:off x="250825" y="260350"/>
            <a:ext cx="2743200"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4. Απολυμαντικά </a:t>
            </a:r>
          </a:p>
        </p:txBody>
      </p:sp>
      <p:sp>
        <p:nvSpPr>
          <p:cNvPr id="57350" name="Text Box 8"/>
          <p:cNvSpPr txBox="1">
            <a:spLocks noChangeArrowheads="1"/>
          </p:cNvSpPr>
          <p:nvPr/>
        </p:nvSpPr>
        <p:spPr bwMode="auto">
          <a:xfrm>
            <a:off x="539750" y="1341438"/>
            <a:ext cx="82200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Υπολείμματα κυρίως τεταρτοταγών βάσεων των αμμωνιακών και</a:t>
            </a:r>
          </a:p>
          <a:p>
            <a:pPr eaLnBrk="1" hangingPunct="1"/>
            <a:r>
              <a:rPr lang="el-GR" altLang="el-GR" sz="2400" dirty="0">
                <a:solidFill>
                  <a:schemeClr val="accent2"/>
                </a:solidFill>
              </a:rPr>
              <a:t> ιωδιούχων ενώσεων  που χρησιμοποιούνται στην απολύμανση του μαστού </a:t>
            </a:r>
          </a:p>
          <a:p>
            <a:pPr eaLnBrk="1" hangingPunct="1"/>
            <a:r>
              <a:rPr lang="el-GR" altLang="el-GR" sz="2400" dirty="0">
                <a:solidFill>
                  <a:schemeClr val="accent2"/>
                </a:solidFill>
              </a:rPr>
              <a:t>του ζώου ή των </a:t>
            </a:r>
            <a:r>
              <a:rPr lang="el-GR" altLang="el-GR" sz="2400" dirty="0" err="1">
                <a:solidFill>
                  <a:schemeClr val="accent2"/>
                </a:solidFill>
              </a:rPr>
              <a:t>γαλακτοδοχείων</a:t>
            </a:r>
            <a:r>
              <a:rPr lang="el-GR" altLang="el-GR" sz="2400" dirty="0">
                <a:solidFill>
                  <a:schemeClr val="accent2"/>
                </a:solidFill>
              </a:rPr>
              <a:t>.</a:t>
            </a:r>
          </a:p>
          <a:p>
            <a:pPr eaLnBrk="1" hangingPunct="1"/>
            <a:endParaRPr lang="el-GR" altLang="el-GR" sz="2400" dirty="0">
              <a:solidFill>
                <a:schemeClr val="accent2"/>
              </a:solidFill>
            </a:endParaRPr>
          </a:p>
          <a:p>
            <a:pPr eaLnBrk="1" hangingPunct="1"/>
            <a:endParaRPr lang="el-GR" altLang="el-GR" sz="2400" dirty="0">
              <a:solidFill>
                <a:schemeClr val="accent2"/>
              </a:solidFill>
              <a:sym typeface="Wingdings" pitchFamily="2" charset="2"/>
            </a:endParaRPr>
          </a:p>
          <a:p>
            <a:pPr eaLnBrk="1" hangingPunct="1"/>
            <a:endParaRPr lang="el-GR" altLang="el-GR" sz="2400" dirty="0">
              <a:solidFill>
                <a:schemeClr val="accent2"/>
              </a:solidFill>
            </a:endParaRPr>
          </a:p>
        </p:txBody>
      </p:sp>
      <p:pic>
        <p:nvPicPr>
          <p:cNvPr id="5735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588207"/>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51</a:t>
            </a:fld>
            <a:endParaRPr lang="el-GR" dirty="0"/>
          </a:p>
        </p:txBody>
      </p:sp>
    </p:spTree>
    <p:extLst>
      <p:ext uri="{BB962C8B-B14F-4D97-AF65-F5344CB8AC3E}">
        <p14:creationId xmlns:p14="http://schemas.microsoft.com/office/powerpoint/2010/main" val="2666409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5"/>
          <p:cNvSpPr txBox="1">
            <a:spLocks noChangeArrowheads="1"/>
          </p:cNvSpPr>
          <p:nvPr/>
        </p:nvSpPr>
        <p:spPr bwMode="auto">
          <a:xfrm>
            <a:off x="2411413" y="333375"/>
            <a:ext cx="4138612"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Περιβαλλοντικοί ρυπαντές </a:t>
            </a:r>
          </a:p>
        </p:txBody>
      </p:sp>
      <p:sp>
        <p:nvSpPr>
          <p:cNvPr id="58373" name="Text Box 6"/>
          <p:cNvSpPr txBox="1">
            <a:spLocks noChangeArrowheads="1"/>
          </p:cNvSpPr>
          <p:nvPr/>
        </p:nvSpPr>
        <p:spPr bwMode="auto">
          <a:xfrm>
            <a:off x="592138" y="1060450"/>
            <a:ext cx="624164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solidFill>
                  <a:schemeClr val="accent2"/>
                </a:solidFill>
              </a:rPr>
              <a:t>1. Κατάλοιπα φαρμακευτικών ουσιών</a:t>
            </a:r>
          </a:p>
          <a:p>
            <a:pPr eaLnBrk="1" hangingPunct="1"/>
            <a:endParaRPr lang="el-GR" altLang="el-GR" sz="1900" dirty="0">
              <a:solidFill>
                <a:schemeClr val="accent2"/>
              </a:solidFill>
            </a:endParaRPr>
          </a:p>
          <a:p>
            <a:pPr eaLnBrk="1" hangingPunct="1"/>
            <a:r>
              <a:rPr lang="el-GR" altLang="el-GR" sz="1900" dirty="0">
                <a:solidFill>
                  <a:schemeClr val="accent2"/>
                </a:solidFill>
              </a:rPr>
              <a:t> </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2. Φυτοφάρμακα</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3. </a:t>
            </a:r>
            <a:r>
              <a:rPr lang="el-GR" altLang="el-GR" sz="1900" dirty="0" err="1">
                <a:solidFill>
                  <a:schemeClr val="accent2"/>
                </a:solidFill>
              </a:rPr>
              <a:t>Πολυχλωριωμένες</a:t>
            </a:r>
            <a:r>
              <a:rPr lang="el-GR" altLang="el-GR" sz="1900" dirty="0">
                <a:solidFill>
                  <a:schemeClr val="accent2"/>
                </a:solidFill>
              </a:rPr>
              <a:t> ενώσεις σταθερές στο περιβάλλον </a:t>
            </a:r>
          </a:p>
          <a:p>
            <a:pPr eaLnBrk="1" hangingPunct="1"/>
            <a:r>
              <a:rPr lang="el-GR" altLang="el-GR" sz="1900" dirty="0">
                <a:solidFill>
                  <a:schemeClr val="accent2"/>
                </a:solidFill>
              </a:rPr>
              <a:t>4. Απολυμαντικά </a:t>
            </a:r>
          </a:p>
          <a:p>
            <a:pPr eaLnBrk="1" hangingPunct="1"/>
            <a:r>
              <a:rPr lang="el-GR" altLang="el-GR" sz="1900" dirty="0">
                <a:solidFill>
                  <a:schemeClr val="accent2"/>
                </a:solidFill>
              </a:rPr>
              <a:t>5. Ραδιενεργά Στοιχεία</a:t>
            </a:r>
          </a:p>
          <a:p>
            <a:pPr eaLnBrk="1" hangingPunct="1"/>
            <a:r>
              <a:rPr lang="el-GR" altLang="el-GR" sz="1900" dirty="0">
                <a:solidFill>
                  <a:schemeClr val="accent2"/>
                </a:solidFill>
              </a:rPr>
              <a:t>6. Βαρέα </a:t>
            </a:r>
            <a:r>
              <a:rPr lang="el-GR" altLang="el-GR" sz="1900" dirty="0" smtClean="0">
                <a:solidFill>
                  <a:schemeClr val="accent2"/>
                </a:solidFill>
              </a:rPr>
              <a:t>Μέταλλα</a:t>
            </a:r>
            <a:endParaRPr lang="el-GR" altLang="el-GR" sz="1900" dirty="0">
              <a:solidFill>
                <a:schemeClr val="accent2"/>
              </a:solidFill>
            </a:endParaRPr>
          </a:p>
        </p:txBody>
      </p:sp>
      <p:sp>
        <p:nvSpPr>
          <p:cNvPr id="58374" name="Line 7"/>
          <p:cNvSpPr>
            <a:spLocks noChangeShapeType="1"/>
          </p:cNvSpPr>
          <p:nvPr/>
        </p:nvSpPr>
        <p:spPr bwMode="auto">
          <a:xfrm flipV="1">
            <a:off x="4643438" y="1196975"/>
            <a:ext cx="1081087" cy="71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75" name="Line 8"/>
          <p:cNvSpPr>
            <a:spLocks noChangeShapeType="1"/>
          </p:cNvSpPr>
          <p:nvPr/>
        </p:nvSpPr>
        <p:spPr bwMode="auto">
          <a:xfrm>
            <a:off x="4572000" y="1412875"/>
            <a:ext cx="1081088" cy="503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76" name="Line 9"/>
          <p:cNvSpPr>
            <a:spLocks noChangeShapeType="1"/>
          </p:cNvSpPr>
          <p:nvPr/>
        </p:nvSpPr>
        <p:spPr bwMode="auto">
          <a:xfrm>
            <a:off x="4500563" y="1557338"/>
            <a:ext cx="1150937" cy="1008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77" name="Text Box 10"/>
          <p:cNvSpPr txBox="1">
            <a:spLocks noChangeArrowheads="1"/>
          </p:cNvSpPr>
          <p:nvPr/>
        </p:nvSpPr>
        <p:spPr bwMode="auto">
          <a:xfrm>
            <a:off x="5940425" y="981075"/>
            <a:ext cx="1339850"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Αντιβιοτικά </a:t>
            </a:r>
          </a:p>
        </p:txBody>
      </p:sp>
      <p:sp>
        <p:nvSpPr>
          <p:cNvPr id="58378" name="Text Box 11"/>
          <p:cNvSpPr txBox="1">
            <a:spLocks noChangeArrowheads="1"/>
          </p:cNvSpPr>
          <p:nvPr/>
        </p:nvSpPr>
        <p:spPr bwMode="auto">
          <a:xfrm>
            <a:off x="5724525" y="1700213"/>
            <a:ext cx="2160588"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Αντιπαρασιτικά</a:t>
            </a:r>
          </a:p>
        </p:txBody>
      </p:sp>
      <p:sp>
        <p:nvSpPr>
          <p:cNvPr id="58379" name="Text Box 12"/>
          <p:cNvSpPr txBox="1">
            <a:spLocks noChangeArrowheads="1"/>
          </p:cNvSpPr>
          <p:nvPr/>
        </p:nvSpPr>
        <p:spPr bwMode="auto">
          <a:xfrm>
            <a:off x="6084888" y="2349500"/>
            <a:ext cx="11334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Ορμόνες </a:t>
            </a:r>
          </a:p>
        </p:txBody>
      </p:sp>
      <p:sp>
        <p:nvSpPr>
          <p:cNvPr id="58380" name="Line 13"/>
          <p:cNvSpPr>
            <a:spLocks noChangeShapeType="1"/>
          </p:cNvSpPr>
          <p:nvPr/>
        </p:nvSpPr>
        <p:spPr bwMode="auto">
          <a:xfrm flipV="1">
            <a:off x="2411413" y="3284538"/>
            <a:ext cx="576262" cy="1444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81" name="Text Box 14"/>
          <p:cNvSpPr txBox="1">
            <a:spLocks noChangeArrowheads="1"/>
          </p:cNvSpPr>
          <p:nvPr/>
        </p:nvSpPr>
        <p:spPr bwMode="auto">
          <a:xfrm>
            <a:off x="3059113" y="2924175"/>
            <a:ext cx="3386137" cy="66992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Χλωριωμένοι υδρογονάνθρακες</a:t>
            </a:r>
          </a:p>
        </p:txBody>
      </p:sp>
      <p:sp>
        <p:nvSpPr>
          <p:cNvPr id="58382" name="Line 15"/>
          <p:cNvSpPr>
            <a:spLocks noChangeShapeType="1"/>
          </p:cNvSpPr>
          <p:nvPr/>
        </p:nvSpPr>
        <p:spPr bwMode="auto">
          <a:xfrm>
            <a:off x="2411413" y="3500438"/>
            <a:ext cx="792162" cy="6492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83" name="Text Box 16"/>
          <p:cNvSpPr txBox="1">
            <a:spLocks noChangeArrowheads="1"/>
          </p:cNvSpPr>
          <p:nvPr/>
        </p:nvSpPr>
        <p:spPr bwMode="auto">
          <a:xfrm>
            <a:off x="3276600" y="3860800"/>
            <a:ext cx="3144838"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Οργανοφωσφορικές ενώσεις </a:t>
            </a:r>
          </a:p>
        </p:txBody>
      </p:sp>
      <p:sp>
        <p:nvSpPr>
          <p:cNvPr id="58384" name="Line 17"/>
          <p:cNvSpPr>
            <a:spLocks noChangeShapeType="1"/>
          </p:cNvSpPr>
          <p:nvPr/>
        </p:nvSpPr>
        <p:spPr bwMode="auto">
          <a:xfrm>
            <a:off x="2195513" y="3716338"/>
            <a:ext cx="863600" cy="936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85" name="Text Box 18"/>
          <p:cNvSpPr txBox="1">
            <a:spLocks noChangeArrowheads="1"/>
          </p:cNvSpPr>
          <p:nvPr/>
        </p:nvSpPr>
        <p:spPr bwMode="auto">
          <a:xfrm>
            <a:off x="3132138" y="4508500"/>
            <a:ext cx="2833687"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Παράγωγα νιτροφαινόλης </a:t>
            </a:r>
          </a:p>
        </p:txBody>
      </p:sp>
      <p:sp>
        <p:nvSpPr>
          <p:cNvPr id="58386" name="Line 19"/>
          <p:cNvSpPr>
            <a:spLocks noChangeShapeType="1"/>
          </p:cNvSpPr>
          <p:nvPr/>
        </p:nvSpPr>
        <p:spPr bwMode="auto">
          <a:xfrm flipV="1">
            <a:off x="6443663" y="4724400"/>
            <a:ext cx="647700"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58387" name="Text Box 20"/>
          <p:cNvSpPr txBox="1">
            <a:spLocks noChangeArrowheads="1"/>
          </p:cNvSpPr>
          <p:nvPr/>
        </p:nvSpPr>
        <p:spPr bwMode="auto">
          <a:xfrm>
            <a:off x="7380288" y="4652963"/>
            <a:ext cx="1100137"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accent2"/>
                </a:solidFill>
              </a:rPr>
              <a:t>PCBs</a:t>
            </a:r>
            <a:endParaRPr lang="el-GR" altLang="el-GR">
              <a:solidFill>
                <a:schemeClr val="accent2"/>
              </a:solidFill>
            </a:endParaRPr>
          </a:p>
        </p:txBody>
      </p:sp>
      <p:sp>
        <p:nvSpPr>
          <p:cNvPr id="58388" name="Text Box 21"/>
          <p:cNvSpPr txBox="1">
            <a:spLocks noChangeArrowheads="1"/>
          </p:cNvSpPr>
          <p:nvPr/>
        </p:nvSpPr>
        <p:spPr bwMode="auto">
          <a:xfrm>
            <a:off x="6877050" y="5876925"/>
            <a:ext cx="10572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Διοξίνες </a:t>
            </a:r>
          </a:p>
        </p:txBody>
      </p:sp>
      <p:sp>
        <p:nvSpPr>
          <p:cNvPr id="58389" name="Line 22"/>
          <p:cNvSpPr>
            <a:spLocks noChangeShapeType="1"/>
          </p:cNvSpPr>
          <p:nvPr/>
        </p:nvSpPr>
        <p:spPr bwMode="auto">
          <a:xfrm>
            <a:off x="5795963" y="5516563"/>
            <a:ext cx="792162"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2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52</a:t>
            </a:fld>
            <a:endParaRPr lang="el-GR" dirty="0"/>
          </a:p>
        </p:txBody>
      </p:sp>
    </p:spTree>
    <p:extLst>
      <p:ext uri="{BB962C8B-B14F-4D97-AF65-F5344CB8AC3E}">
        <p14:creationId xmlns:p14="http://schemas.microsoft.com/office/powerpoint/2010/main" val="895646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59397" name="Text Box 6"/>
          <p:cNvSpPr txBox="1">
            <a:spLocks noChangeArrowheads="1"/>
          </p:cNvSpPr>
          <p:nvPr/>
        </p:nvSpPr>
        <p:spPr bwMode="auto">
          <a:xfrm>
            <a:off x="1072630" y="596900"/>
            <a:ext cx="3505200"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5. Ραδιενεργά στοιχεία</a:t>
            </a:r>
          </a:p>
        </p:txBody>
      </p:sp>
      <p:sp>
        <p:nvSpPr>
          <p:cNvPr id="59398" name="Text Box 7"/>
          <p:cNvSpPr txBox="1">
            <a:spLocks noChangeArrowheads="1"/>
          </p:cNvSpPr>
          <p:nvPr/>
        </p:nvSpPr>
        <p:spPr bwMode="auto">
          <a:xfrm>
            <a:off x="539751" y="1341438"/>
            <a:ext cx="806469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Ραδιοστρόνιο</a:t>
            </a:r>
            <a:r>
              <a:rPr lang="el-GR" altLang="el-GR" sz="2000" dirty="0">
                <a:solidFill>
                  <a:schemeClr val="accent2"/>
                </a:solidFill>
              </a:rPr>
              <a:t>, </a:t>
            </a:r>
            <a:r>
              <a:rPr lang="el-GR" altLang="el-GR" sz="2000" dirty="0" err="1">
                <a:solidFill>
                  <a:schemeClr val="accent2"/>
                </a:solidFill>
              </a:rPr>
              <a:t>Ραδιοιώδιο</a:t>
            </a:r>
            <a:r>
              <a:rPr lang="el-GR" altLang="el-GR" sz="2000" dirty="0">
                <a:solidFill>
                  <a:schemeClr val="accent2"/>
                </a:solidFill>
              </a:rPr>
              <a:t>, </a:t>
            </a:r>
            <a:r>
              <a:rPr lang="el-GR" altLang="el-GR" sz="2000" dirty="0" err="1">
                <a:solidFill>
                  <a:schemeClr val="accent2"/>
                </a:solidFill>
              </a:rPr>
              <a:t>ραδιοκέσιο</a:t>
            </a:r>
            <a:r>
              <a:rPr lang="el-GR" altLang="el-GR" sz="2000" dirty="0">
                <a:solidFill>
                  <a:schemeClr val="accent2"/>
                </a:solidFill>
              </a:rPr>
              <a:t>, </a:t>
            </a:r>
            <a:r>
              <a:rPr lang="el-GR" altLang="el-GR" sz="2000" dirty="0" err="1">
                <a:solidFill>
                  <a:schemeClr val="accent2"/>
                </a:solidFill>
              </a:rPr>
              <a:t>ραδιοβάριο</a:t>
            </a:r>
            <a:r>
              <a:rPr lang="el-GR" altLang="el-GR" sz="2000" dirty="0">
                <a:solidFill>
                  <a:schemeClr val="accent2"/>
                </a:solidFill>
              </a:rPr>
              <a:t> που φθάνουν στο ζώο με \</a:t>
            </a:r>
          </a:p>
          <a:p>
            <a:pPr eaLnBrk="1" hangingPunct="1"/>
            <a:r>
              <a:rPr lang="el-GR" altLang="el-GR" sz="2000" dirty="0">
                <a:solidFill>
                  <a:schemeClr val="accent2"/>
                </a:solidFill>
              </a:rPr>
              <a:t>μολυσμένες ζωοτροφές </a:t>
            </a:r>
            <a:r>
              <a:rPr lang="el-GR" altLang="el-GR" sz="2000" dirty="0">
                <a:solidFill>
                  <a:schemeClr val="accent2"/>
                </a:solidFill>
                <a:sym typeface="Wingdings" pitchFamily="2" charset="2"/>
              </a:rPr>
              <a:t> μολυσμένο γάλα</a:t>
            </a:r>
          </a:p>
          <a:p>
            <a:pPr eaLnBrk="1" hangingPunct="1"/>
            <a:endParaRPr lang="el-GR" altLang="el-GR" sz="2000" dirty="0">
              <a:solidFill>
                <a:schemeClr val="accent2"/>
              </a:solidFill>
              <a:sym typeface="Wingdings" pitchFamily="2" charset="2"/>
            </a:endParaRPr>
          </a:p>
          <a:p>
            <a:pPr eaLnBrk="1" hangingPunct="1"/>
            <a:endParaRPr lang="el-GR" altLang="el-GR" sz="2000" dirty="0">
              <a:solidFill>
                <a:schemeClr val="accent2"/>
              </a:solidFill>
              <a:sym typeface="Wingdings" pitchFamily="2" charset="2"/>
            </a:endParaRPr>
          </a:p>
          <a:p>
            <a:pPr eaLnBrk="1" hangingPunct="1"/>
            <a:r>
              <a:rPr lang="el-GR" altLang="el-GR" sz="2000" dirty="0" err="1">
                <a:solidFill>
                  <a:schemeClr val="accent2"/>
                </a:solidFill>
                <a:sym typeface="Wingdings" pitchFamily="2" charset="2"/>
              </a:rPr>
              <a:t>Ημιπερίοδος</a:t>
            </a:r>
            <a:r>
              <a:rPr lang="el-GR" altLang="el-GR" sz="2000" dirty="0">
                <a:solidFill>
                  <a:schemeClr val="accent2"/>
                </a:solidFill>
                <a:sym typeface="Wingdings" pitchFamily="2" charset="2"/>
              </a:rPr>
              <a:t> ζωής:</a:t>
            </a:r>
          </a:p>
          <a:p>
            <a:pPr eaLnBrk="1" hangingPunct="1"/>
            <a:endParaRPr lang="el-GR" altLang="el-GR" sz="2000" dirty="0">
              <a:solidFill>
                <a:schemeClr val="accent2"/>
              </a:solidFill>
              <a:sym typeface="Wingdings" pitchFamily="2" charset="2"/>
            </a:endParaRPr>
          </a:p>
          <a:p>
            <a:pPr eaLnBrk="1" hangingPunct="1"/>
            <a:r>
              <a:rPr lang="el-GR" altLang="el-GR" dirty="0">
                <a:solidFill>
                  <a:schemeClr val="accent2"/>
                </a:solidFill>
              </a:rPr>
              <a:t> </a:t>
            </a:r>
            <a:r>
              <a:rPr lang="el-GR" altLang="el-GR" dirty="0" err="1">
                <a:solidFill>
                  <a:schemeClr val="accent2"/>
                </a:solidFill>
              </a:rPr>
              <a:t>Ραδιοστρόνιο</a:t>
            </a:r>
            <a:r>
              <a:rPr lang="el-GR" altLang="el-GR" dirty="0">
                <a:solidFill>
                  <a:schemeClr val="accent2"/>
                </a:solidFill>
              </a:rPr>
              <a:t>: 28 έτη</a:t>
            </a:r>
          </a:p>
          <a:p>
            <a:pPr eaLnBrk="1" hangingPunct="1"/>
            <a:r>
              <a:rPr lang="el-GR" altLang="el-GR" dirty="0">
                <a:solidFill>
                  <a:schemeClr val="accent2"/>
                </a:solidFill>
              </a:rPr>
              <a:t> </a:t>
            </a:r>
            <a:r>
              <a:rPr lang="el-GR" altLang="el-GR" dirty="0" err="1">
                <a:solidFill>
                  <a:schemeClr val="accent2"/>
                </a:solidFill>
              </a:rPr>
              <a:t>Ραδιοιώδιο</a:t>
            </a:r>
            <a:r>
              <a:rPr lang="el-GR" altLang="el-GR" dirty="0">
                <a:solidFill>
                  <a:schemeClr val="accent2"/>
                </a:solidFill>
              </a:rPr>
              <a:t>: 5 ημέρες</a:t>
            </a:r>
          </a:p>
          <a:p>
            <a:pPr eaLnBrk="1" hangingPunct="1"/>
            <a:r>
              <a:rPr lang="el-GR" altLang="el-GR" dirty="0">
                <a:solidFill>
                  <a:schemeClr val="accent2"/>
                </a:solidFill>
              </a:rPr>
              <a:t> </a:t>
            </a:r>
            <a:r>
              <a:rPr lang="el-GR" altLang="el-GR" dirty="0" err="1">
                <a:solidFill>
                  <a:schemeClr val="accent2"/>
                </a:solidFill>
              </a:rPr>
              <a:t>Ραδιοκέσιο</a:t>
            </a:r>
            <a:r>
              <a:rPr lang="el-GR" altLang="el-GR" dirty="0">
                <a:solidFill>
                  <a:schemeClr val="accent2"/>
                </a:solidFill>
              </a:rPr>
              <a:t>: 27 έτη </a:t>
            </a:r>
            <a:endParaRPr lang="el-GR" altLang="el-GR" sz="2000" dirty="0">
              <a:solidFill>
                <a:schemeClr val="accent2"/>
              </a:solidFill>
            </a:endParaRP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rPr>
              <a:t>Στο γάλα συγκεντρώνονται στη μη λιπαρή φάση </a:t>
            </a:r>
          </a:p>
        </p:txBody>
      </p:sp>
      <p:pic>
        <p:nvPicPr>
          <p:cNvPr id="593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20938"/>
            <a:ext cx="2664296" cy="208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53</a:t>
            </a:fld>
            <a:endParaRPr lang="el-GR" dirty="0"/>
          </a:p>
        </p:txBody>
      </p:sp>
    </p:spTree>
    <p:extLst>
      <p:ext uri="{BB962C8B-B14F-4D97-AF65-F5344CB8AC3E}">
        <p14:creationId xmlns:p14="http://schemas.microsoft.com/office/powerpoint/2010/main" val="14699875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5"/>
          <p:cNvSpPr txBox="1">
            <a:spLocks noChangeArrowheads="1"/>
          </p:cNvSpPr>
          <p:nvPr/>
        </p:nvSpPr>
        <p:spPr bwMode="auto">
          <a:xfrm>
            <a:off x="2411413" y="333375"/>
            <a:ext cx="4138612"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Περιβαλλοντικοί ρυπαντές </a:t>
            </a:r>
          </a:p>
        </p:txBody>
      </p:sp>
      <p:sp>
        <p:nvSpPr>
          <p:cNvPr id="60421" name="Text Box 6"/>
          <p:cNvSpPr txBox="1">
            <a:spLocks noChangeArrowheads="1"/>
          </p:cNvSpPr>
          <p:nvPr/>
        </p:nvSpPr>
        <p:spPr bwMode="auto">
          <a:xfrm>
            <a:off x="592138" y="1060450"/>
            <a:ext cx="624164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solidFill>
                  <a:schemeClr val="accent2"/>
                </a:solidFill>
              </a:rPr>
              <a:t>1. Κατάλοιπα φαρμακευτικών ουσιών</a:t>
            </a:r>
          </a:p>
          <a:p>
            <a:pPr eaLnBrk="1" hangingPunct="1"/>
            <a:endParaRPr lang="el-GR" altLang="el-GR" sz="1900" dirty="0">
              <a:solidFill>
                <a:schemeClr val="accent2"/>
              </a:solidFill>
            </a:endParaRPr>
          </a:p>
          <a:p>
            <a:pPr eaLnBrk="1" hangingPunct="1"/>
            <a:r>
              <a:rPr lang="el-GR" altLang="el-GR" sz="1900" dirty="0">
                <a:solidFill>
                  <a:schemeClr val="accent2"/>
                </a:solidFill>
              </a:rPr>
              <a:t> </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2. Φυτοφάρμακα</a:t>
            </a: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endParaRPr lang="el-GR" altLang="el-GR" sz="1900" dirty="0">
              <a:solidFill>
                <a:schemeClr val="accent2"/>
              </a:solidFill>
            </a:endParaRPr>
          </a:p>
          <a:p>
            <a:pPr eaLnBrk="1" hangingPunct="1"/>
            <a:r>
              <a:rPr lang="el-GR" altLang="el-GR" sz="1900" dirty="0">
                <a:solidFill>
                  <a:schemeClr val="accent2"/>
                </a:solidFill>
              </a:rPr>
              <a:t>3. </a:t>
            </a:r>
            <a:r>
              <a:rPr lang="el-GR" altLang="el-GR" sz="1900" dirty="0" err="1">
                <a:solidFill>
                  <a:schemeClr val="accent2"/>
                </a:solidFill>
              </a:rPr>
              <a:t>Πολυχλωριωμένες</a:t>
            </a:r>
            <a:r>
              <a:rPr lang="el-GR" altLang="el-GR" sz="1900" dirty="0">
                <a:solidFill>
                  <a:schemeClr val="accent2"/>
                </a:solidFill>
              </a:rPr>
              <a:t> ενώσεις σταθερές στο περιβάλλον </a:t>
            </a:r>
          </a:p>
          <a:p>
            <a:pPr eaLnBrk="1" hangingPunct="1"/>
            <a:r>
              <a:rPr lang="el-GR" altLang="el-GR" sz="1900" dirty="0" smtClean="0">
                <a:solidFill>
                  <a:schemeClr val="accent2"/>
                </a:solidFill>
              </a:rPr>
              <a:t>4</a:t>
            </a:r>
            <a:r>
              <a:rPr lang="el-GR" altLang="el-GR" sz="1900" dirty="0">
                <a:solidFill>
                  <a:schemeClr val="accent2"/>
                </a:solidFill>
              </a:rPr>
              <a:t>. Απολυμαντικά </a:t>
            </a:r>
          </a:p>
          <a:p>
            <a:pPr eaLnBrk="1" hangingPunct="1"/>
            <a:r>
              <a:rPr lang="el-GR" altLang="el-GR" sz="1900" dirty="0">
                <a:solidFill>
                  <a:schemeClr val="accent2"/>
                </a:solidFill>
              </a:rPr>
              <a:t>5. Ραδιενεργά Στοιχεία</a:t>
            </a:r>
          </a:p>
          <a:p>
            <a:pPr eaLnBrk="1" hangingPunct="1"/>
            <a:r>
              <a:rPr lang="el-GR" altLang="el-GR" sz="1900" dirty="0">
                <a:solidFill>
                  <a:schemeClr val="accent2"/>
                </a:solidFill>
              </a:rPr>
              <a:t>6. Βαρέα </a:t>
            </a:r>
            <a:r>
              <a:rPr lang="el-GR" altLang="el-GR" sz="1900" dirty="0" smtClean="0">
                <a:solidFill>
                  <a:schemeClr val="accent2"/>
                </a:solidFill>
              </a:rPr>
              <a:t>Μέταλλα</a:t>
            </a:r>
            <a:endParaRPr lang="el-GR" altLang="el-GR" sz="1900" dirty="0">
              <a:solidFill>
                <a:schemeClr val="accent2"/>
              </a:solidFill>
            </a:endParaRPr>
          </a:p>
        </p:txBody>
      </p:sp>
      <p:sp>
        <p:nvSpPr>
          <p:cNvPr id="60422" name="Line 7"/>
          <p:cNvSpPr>
            <a:spLocks noChangeShapeType="1"/>
          </p:cNvSpPr>
          <p:nvPr/>
        </p:nvSpPr>
        <p:spPr bwMode="auto">
          <a:xfrm flipV="1">
            <a:off x="4643438" y="1196975"/>
            <a:ext cx="1081087" cy="71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23" name="Line 8"/>
          <p:cNvSpPr>
            <a:spLocks noChangeShapeType="1"/>
          </p:cNvSpPr>
          <p:nvPr/>
        </p:nvSpPr>
        <p:spPr bwMode="auto">
          <a:xfrm>
            <a:off x="4572000" y="1412875"/>
            <a:ext cx="1081088" cy="503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24" name="Line 9"/>
          <p:cNvSpPr>
            <a:spLocks noChangeShapeType="1"/>
          </p:cNvSpPr>
          <p:nvPr/>
        </p:nvSpPr>
        <p:spPr bwMode="auto">
          <a:xfrm>
            <a:off x="4500563" y="1557338"/>
            <a:ext cx="1150937" cy="1008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25" name="Text Box 10"/>
          <p:cNvSpPr txBox="1">
            <a:spLocks noChangeArrowheads="1"/>
          </p:cNvSpPr>
          <p:nvPr/>
        </p:nvSpPr>
        <p:spPr bwMode="auto">
          <a:xfrm>
            <a:off x="5940425" y="981075"/>
            <a:ext cx="1339850"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Αντιβιοτικά </a:t>
            </a:r>
          </a:p>
        </p:txBody>
      </p:sp>
      <p:sp>
        <p:nvSpPr>
          <p:cNvPr id="60426" name="Text Box 11"/>
          <p:cNvSpPr txBox="1">
            <a:spLocks noChangeArrowheads="1"/>
          </p:cNvSpPr>
          <p:nvPr/>
        </p:nvSpPr>
        <p:spPr bwMode="auto">
          <a:xfrm>
            <a:off x="5724525" y="1700213"/>
            <a:ext cx="2160588"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Αντιπαρασιτικά</a:t>
            </a:r>
          </a:p>
        </p:txBody>
      </p:sp>
      <p:sp>
        <p:nvSpPr>
          <p:cNvPr id="60427" name="Text Box 12"/>
          <p:cNvSpPr txBox="1">
            <a:spLocks noChangeArrowheads="1"/>
          </p:cNvSpPr>
          <p:nvPr/>
        </p:nvSpPr>
        <p:spPr bwMode="auto">
          <a:xfrm>
            <a:off x="6084888" y="2349500"/>
            <a:ext cx="11334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Ορμόνες </a:t>
            </a:r>
          </a:p>
        </p:txBody>
      </p:sp>
      <p:sp>
        <p:nvSpPr>
          <p:cNvPr id="60428" name="Line 13"/>
          <p:cNvSpPr>
            <a:spLocks noChangeShapeType="1"/>
          </p:cNvSpPr>
          <p:nvPr/>
        </p:nvSpPr>
        <p:spPr bwMode="auto">
          <a:xfrm flipV="1">
            <a:off x="2411413" y="3284538"/>
            <a:ext cx="576262" cy="1444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29" name="Text Box 14"/>
          <p:cNvSpPr txBox="1">
            <a:spLocks noChangeArrowheads="1"/>
          </p:cNvSpPr>
          <p:nvPr/>
        </p:nvSpPr>
        <p:spPr bwMode="auto">
          <a:xfrm>
            <a:off x="3059113" y="2924175"/>
            <a:ext cx="3386137" cy="66992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Χλωριωμένοι υδρογονάνθρακες</a:t>
            </a:r>
          </a:p>
        </p:txBody>
      </p:sp>
      <p:sp>
        <p:nvSpPr>
          <p:cNvPr id="60430" name="Line 15"/>
          <p:cNvSpPr>
            <a:spLocks noChangeShapeType="1"/>
          </p:cNvSpPr>
          <p:nvPr/>
        </p:nvSpPr>
        <p:spPr bwMode="auto">
          <a:xfrm>
            <a:off x="2411413" y="3500438"/>
            <a:ext cx="792162" cy="6492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31" name="Text Box 16"/>
          <p:cNvSpPr txBox="1">
            <a:spLocks noChangeArrowheads="1"/>
          </p:cNvSpPr>
          <p:nvPr/>
        </p:nvSpPr>
        <p:spPr bwMode="auto">
          <a:xfrm>
            <a:off x="3276600" y="3860800"/>
            <a:ext cx="3144838"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Οργανοφωσφορικές ενώσεις </a:t>
            </a:r>
          </a:p>
        </p:txBody>
      </p:sp>
      <p:sp>
        <p:nvSpPr>
          <p:cNvPr id="60432" name="Line 17"/>
          <p:cNvSpPr>
            <a:spLocks noChangeShapeType="1"/>
          </p:cNvSpPr>
          <p:nvPr/>
        </p:nvSpPr>
        <p:spPr bwMode="auto">
          <a:xfrm>
            <a:off x="2195513" y="3716338"/>
            <a:ext cx="863600" cy="936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33" name="Text Box 18"/>
          <p:cNvSpPr txBox="1">
            <a:spLocks noChangeArrowheads="1"/>
          </p:cNvSpPr>
          <p:nvPr/>
        </p:nvSpPr>
        <p:spPr bwMode="auto">
          <a:xfrm>
            <a:off x="3132138" y="4508500"/>
            <a:ext cx="2833687"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Παράγωγα νιτροφαινόλης </a:t>
            </a:r>
          </a:p>
        </p:txBody>
      </p:sp>
      <p:sp>
        <p:nvSpPr>
          <p:cNvPr id="60434" name="Line 19"/>
          <p:cNvSpPr>
            <a:spLocks noChangeShapeType="1"/>
          </p:cNvSpPr>
          <p:nvPr/>
        </p:nvSpPr>
        <p:spPr bwMode="auto">
          <a:xfrm flipV="1">
            <a:off x="6443663" y="4724400"/>
            <a:ext cx="647700"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0435" name="Text Box 20"/>
          <p:cNvSpPr txBox="1">
            <a:spLocks noChangeArrowheads="1"/>
          </p:cNvSpPr>
          <p:nvPr/>
        </p:nvSpPr>
        <p:spPr bwMode="auto">
          <a:xfrm>
            <a:off x="7380288" y="4652963"/>
            <a:ext cx="1100137"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accent2"/>
                </a:solidFill>
              </a:rPr>
              <a:t>PCBs</a:t>
            </a:r>
            <a:endParaRPr lang="el-GR" altLang="el-GR">
              <a:solidFill>
                <a:schemeClr val="accent2"/>
              </a:solidFill>
            </a:endParaRPr>
          </a:p>
        </p:txBody>
      </p:sp>
      <p:sp>
        <p:nvSpPr>
          <p:cNvPr id="60436" name="Text Box 21"/>
          <p:cNvSpPr txBox="1">
            <a:spLocks noChangeArrowheads="1"/>
          </p:cNvSpPr>
          <p:nvPr/>
        </p:nvSpPr>
        <p:spPr bwMode="auto">
          <a:xfrm>
            <a:off x="6877050" y="5876925"/>
            <a:ext cx="1057275"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Διοξίνες </a:t>
            </a:r>
          </a:p>
        </p:txBody>
      </p:sp>
      <p:sp>
        <p:nvSpPr>
          <p:cNvPr id="60437" name="Line 22"/>
          <p:cNvSpPr>
            <a:spLocks noChangeShapeType="1"/>
          </p:cNvSpPr>
          <p:nvPr/>
        </p:nvSpPr>
        <p:spPr bwMode="auto">
          <a:xfrm>
            <a:off x="5795963" y="5516563"/>
            <a:ext cx="792162"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22"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54</a:t>
            </a:fld>
            <a:endParaRPr lang="el-GR" dirty="0"/>
          </a:p>
        </p:txBody>
      </p:sp>
    </p:spTree>
    <p:extLst>
      <p:ext uri="{BB962C8B-B14F-4D97-AF65-F5344CB8AC3E}">
        <p14:creationId xmlns:p14="http://schemas.microsoft.com/office/powerpoint/2010/main" val="421163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5"/>
          <p:cNvSpPr txBox="1">
            <a:spLocks noChangeArrowheads="1"/>
          </p:cNvSpPr>
          <p:nvPr/>
        </p:nvSpPr>
        <p:spPr bwMode="auto">
          <a:xfrm>
            <a:off x="447675" y="39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p>
        </p:txBody>
      </p:sp>
      <p:sp>
        <p:nvSpPr>
          <p:cNvPr id="61445" name="Text Box 6"/>
          <p:cNvSpPr txBox="1">
            <a:spLocks noChangeArrowheads="1"/>
          </p:cNvSpPr>
          <p:nvPr/>
        </p:nvSpPr>
        <p:spPr bwMode="auto">
          <a:xfrm>
            <a:off x="1115616" y="503237"/>
            <a:ext cx="2800350" cy="485775"/>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6. Βαρέα Μέταλλα</a:t>
            </a:r>
          </a:p>
        </p:txBody>
      </p:sp>
      <p:sp>
        <p:nvSpPr>
          <p:cNvPr id="61446" name="Text Box 7"/>
          <p:cNvSpPr txBox="1">
            <a:spLocks noChangeArrowheads="1"/>
          </p:cNvSpPr>
          <p:nvPr/>
        </p:nvSpPr>
        <p:spPr bwMode="auto">
          <a:xfrm>
            <a:off x="447675" y="1125538"/>
            <a:ext cx="82169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Μόλυβδος, Κάδμιο , Υδράργυρος</a:t>
            </a:r>
          </a:p>
          <a:p>
            <a:pPr eaLnBrk="1" hangingPunct="1"/>
            <a:endParaRPr lang="el-GR" altLang="el-GR" sz="2000" dirty="0">
              <a:solidFill>
                <a:schemeClr val="accent2"/>
              </a:solidFill>
            </a:endParaRPr>
          </a:p>
          <a:p>
            <a:pPr eaLnBrk="1" hangingPunct="1"/>
            <a:r>
              <a:rPr lang="el-GR" altLang="el-GR" sz="2000" dirty="0">
                <a:solidFill>
                  <a:schemeClr val="accent2"/>
                </a:solidFill>
              </a:rPr>
              <a:t>Με μόλυνση των ζωοτροφών/ νερού </a:t>
            </a:r>
            <a:r>
              <a:rPr lang="el-GR" altLang="el-GR" sz="2000" dirty="0">
                <a:solidFill>
                  <a:schemeClr val="accent2"/>
                </a:solidFill>
                <a:sym typeface="Wingdings" pitchFamily="2" charset="2"/>
              </a:rPr>
              <a:t> ζώο  γάλα</a:t>
            </a: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sym typeface="Wingdings" pitchFamily="2" charset="2"/>
              </a:rPr>
              <a:t>Δεν έχει ενοχοποιηθεί ιδιαίτερα το γάλα, αλλά παρακολουθείται διαρκώς</a:t>
            </a:r>
          </a:p>
          <a:p>
            <a:pPr eaLnBrk="1" hangingPunct="1"/>
            <a:r>
              <a:rPr lang="el-GR" altLang="el-GR" sz="2000" dirty="0">
                <a:solidFill>
                  <a:schemeClr val="accent2"/>
                </a:solidFill>
                <a:sym typeface="Wingdings" pitchFamily="2" charset="2"/>
              </a:rPr>
              <a:t> η συγκέντρωση τους   </a:t>
            </a:r>
            <a:endParaRPr lang="el-GR" altLang="el-GR" sz="2000" dirty="0">
              <a:solidFill>
                <a:schemeClr val="accent2"/>
              </a:solidFill>
            </a:endParaRPr>
          </a:p>
        </p:txBody>
      </p:sp>
      <p:pic>
        <p:nvPicPr>
          <p:cNvPr id="6144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020020"/>
            <a:ext cx="6912570" cy="330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55</a:t>
            </a:fld>
            <a:endParaRPr lang="el-GR" dirty="0"/>
          </a:p>
        </p:txBody>
      </p:sp>
    </p:spTree>
    <p:extLst>
      <p:ext uri="{BB962C8B-B14F-4D97-AF65-F5344CB8AC3E}">
        <p14:creationId xmlns:p14="http://schemas.microsoft.com/office/powerpoint/2010/main" val="2538116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5"/>
          <p:cNvSpPr txBox="1">
            <a:spLocks noChangeArrowheads="1"/>
          </p:cNvSpPr>
          <p:nvPr/>
        </p:nvSpPr>
        <p:spPr bwMode="auto">
          <a:xfrm>
            <a:off x="475556" y="797510"/>
            <a:ext cx="692544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Ανθυγιεινό γάλα:</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Περιέχει παθογόνους μικροοργανισμούς </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a:p>
            <a:pPr eaLnBrk="1" hangingPunct="1">
              <a:buFontTx/>
              <a:buChar char="•"/>
            </a:pPr>
            <a:r>
              <a:rPr lang="el-GR" altLang="el-GR" sz="2400" dirty="0">
                <a:solidFill>
                  <a:schemeClr val="accent2"/>
                </a:solidFill>
              </a:rPr>
              <a:t>Περιέχει τοξίνες μικροοργανισμών ή φυτοτοξίνες ή </a:t>
            </a:r>
          </a:p>
          <a:p>
            <a:pPr eaLnBrk="1" hangingPunct="1"/>
            <a:r>
              <a:rPr lang="el-GR" altLang="el-GR" sz="2400" dirty="0">
                <a:solidFill>
                  <a:schemeClr val="accent2"/>
                </a:solidFill>
              </a:rPr>
              <a:t>τοξικές ουσίες περιβαλλοντικής προέλευσης </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a:p>
            <a:pPr eaLnBrk="1" hangingPunct="1">
              <a:buFontTx/>
              <a:buChar char="•"/>
            </a:pPr>
            <a:r>
              <a:rPr lang="el-GR" altLang="el-GR" sz="2400" b="1" dirty="0">
                <a:solidFill>
                  <a:schemeClr val="accent2"/>
                </a:solidFill>
              </a:rPr>
              <a:t>Παρουσιάζει αλλοίωση των οργανοληπτικών </a:t>
            </a:r>
          </a:p>
          <a:p>
            <a:pPr eaLnBrk="1" hangingPunct="1"/>
            <a:r>
              <a:rPr lang="el-GR" altLang="el-GR" sz="2400" b="1" dirty="0">
                <a:solidFill>
                  <a:schemeClr val="accent2"/>
                </a:solidFill>
              </a:rPr>
              <a:t>χαρακτηριστικών </a:t>
            </a:r>
          </a:p>
          <a:p>
            <a:pPr eaLnBrk="1" hangingPunct="1"/>
            <a:r>
              <a:rPr lang="el-GR" altLang="el-GR" sz="2400" b="1" dirty="0">
                <a:solidFill>
                  <a:schemeClr val="accent2"/>
                </a:solidFill>
              </a:rPr>
              <a:t>( χρώμα, γεύση, οσμή, σύσταση)</a:t>
            </a:r>
          </a:p>
          <a:p>
            <a:pPr eaLnBrk="1" hangingPunct="1"/>
            <a:endParaRPr lang="el-GR" altLang="el-GR" sz="2400" b="1" dirty="0">
              <a:solidFill>
                <a:schemeClr val="accent2"/>
              </a:solidFill>
            </a:endParaRPr>
          </a:p>
        </p:txBody>
      </p:sp>
      <p:pic>
        <p:nvPicPr>
          <p:cNvPr id="624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341438"/>
            <a:ext cx="13049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429000"/>
            <a:ext cx="17986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194" y="4869160"/>
            <a:ext cx="19796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56</a:t>
            </a:fld>
            <a:endParaRPr lang="el-GR" dirty="0"/>
          </a:p>
        </p:txBody>
      </p:sp>
    </p:spTree>
    <p:extLst>
      <p:ext uri="{BB962C8B-B14F-4D97-AF65-F5344CB8AC3E}">
        <p14:creationId xmlns:p14="http://schemas.microsoft.com/office/powerpoint/2010/main" val="286515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5"/>
          <p:cNvSpPr txBox="1">
            <a:spLocks noChangeArrowheads="1"/>
          </p:cNvSpPr>
          <p:nvPr/>
        </p:nvSpPr>
        <p:spPr bwMode="auto">
          <a:xfrm>
            <a:off x="1547813" y="404813"/>
            <a:ext cx="66024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ΑΛΛΟΙΩΣΗ ΟΡΓΑΝΟΛΗΠΤΙΚΩΝ ΧΑΡΑΚΤΗΡΙΣΤΙΚΩΝ </a:t>
            </a:r>
          </a:p>
        </p:txBody>
      </p:sp>
      <p:sp>
        <p:nvSpPr>
          <p:cNvPr id="63493" name="Line 6"/>
          <p:cNvSpPr>
            <a:spLocks noChangeShapeType="1"/>
          </p:cNvSpPr>
          <p:nvPr/>
        </p:nvSpPr>
        <p:spPr bwMode="auto">
          <a:xfrm flipH="1">
            <a:off x="1619250" y="981075"/>
            <a:ext cx="2089150" cy="15113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3494" name="Text Box 7"/>
          <p:cNvSpPr txBox="1">
            <a:spLocks noChangeArrowheads="1"/>
          </p:cNvSpPr>
          <p:nvPr/>
        </p:nvSpPr>
        <p:spPr bwMode="auto">
          <a:xfrm>
            <a:off x="1042988" y="2708275"/>
            <a:ext cx="2146300" cy="434975"/>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ΟΣΜΗ – ΓΕΥΣΗ </a:t>
            </a:r>
          </a:p>
        </p:txBody>
      </p:sp>
      <p:sp>
        <p:nvSpPr>
          <p:cNvPr id="63495" name="Text Box 8"/>
          <p:cNvSpPr txBox="1">
            <a:spLocks noChangeArrowheads="1"/>
          </p:cNvSpPr>
          <p:nvPr/>
        </p:nvSpPr>
        <p:spPr bwMode="auto">
          <a:xfrm>
            <a:off x="6567488" y="2873375"/>
            <a:ext cx="1230312" cy="434975"/>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ΧΡΩΜΑ </a:t>
            </a:r>
          </a:p>
        </p:txBody>
      </p:sp>
      <p:sp>
        <p:nvSpPr>
          <p:cNvPr id="63496" name="Line 9"/>
          <p:cNvSpPr>
            <a:spLocks noChangeShapeType="1"/>
          </p:cNvSpPr>
          <p:nvPr/>
        </p:nvSpPr>
        <p:spPr bwMode="auto">
          <a:xfrm>
            <a:off x="5219700" y="1052513"/>
            <a:ext cx="1728788" cy="15128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9"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57</a:t>
            </a:fld>
            <a:endParaRPr lang="el-GR" dirty="0"/>
          </a:p>
        </p:txBody>
      </p:sp>
    </p:spTree>
    <p:extLst>
      <p:ext uri="{BB962C8B-B14F-4D97-AF65-F5344CB8AC3E}">
        <p14:creationId xmlns:p14="http://schemas.microsoft.com/office/powerpoint/2010/main" val="9095283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5"/>
          <p:cNvSpPr txBox="1">
            <a:spLocks noChangeArrowheads="1"/>
          </p:cNvSpPr>
          <p:nvPr/>
        </p:nvSpPr>
        <p:spPr bwMode="auto">
          <a:xfrm>
            <a:off x="1547813" y="404813"/>
            <a:ext cx="66024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ΑΛΛΟΙΩΣΗ ΟΡΓΑΝΟΛΗΠΤΙΚΩΝ ΧΑΡΑΚΤΗΡΙΣΤΙΚΩΝ </a:t>
            </a:r>
          </a:p>
        </p:txBody>
      </p:sp>
      <p:sp>
        <p:nvSpPr>
          <p:cNvPr id="64517" name="Line 6"/>
          <p:cNvSpPr>
            <a:spLocks noChangeShapeType="1"/>
          </p:cNvSpPr>
          <p:nvPr/>
        </p:nvSpPr>
        <p:spPr bwMode="auto">
          <a:xfrm flipH="1">
            <a:off x="1547813" y="981075"/>
            <a:ext cx="0" cy="10795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64518" name="Text Box 7"/>
          <p:cNvSpPr txBox="1">
            <a:spLocks noChangeArrowheads="1"/>
          </p:cNvSpPr>
          <p:nvPr/>
        </p:nvSpPr>
        <p:spPr bwMode="auto">
          <a:xfrm>
            <a:off x="1476375" y="2133600"/>
            <a:ext cx="966788" cy="434975"/>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ΟΣΜΗ</a:t>
            </a:r>
          </a:p>
        </p:txBody>
      </p:sp>
      <p:sp>
        <p:nvSpPr>
          <p:cNvPr id="64519" name="Line 10"/>
          <p:cNvSpPr>
            <a:spLocks noChangeShapeType="1"/>
          </p:cNvSpPr>
          <p:nvPr/>
        </p:nvSpPr>
        <p:spPr bwMode="auto">
          <a:xfrm flipH="1">
            <a:off x="6011863" y="1052513"/>
            <a:ext cx="0" cy="10795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64520" name="Text Box 11"/>
          <p:cNvSpPr txBox="1">
            <a:spLocks noChangeArrowheads="1"/>
          </p:cNvSpPr>
          <p:nvPr/>
        </p:nvSpPr>
        <p:spPr bwMode="auto">
          <a:xfrm>
            <a:off x="6084888" y="2205038"/>
            <a:ext cx="1050925" cy="434975"/>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ΓΕΥΣΗ</a:t>
            </a:r>
          </a:p>
        </p:txBody>
      </p:sp>
      <p:sp>
        <p:nvSpPr>
          <p:cNvPr id="64521" name="Line 12"/>
          <p:cNvSpPr>
            <a:spLocks noChangeShapeType="1"/>
          </p:cNvSpPr>
          <p:nvPr/>
        </p:nvSpPr>
        <p:spPr bwMode="auto">
          <a:xfrm flipH="1">
            <a:off x="1259631" y="2565400"/>
            <a:ext cx="288181" cy="91757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64522" name="Text Box 13"/>
          <p:cNvSpPr txBox="1">
            <a:spLocks noChangeArrowheads="1"/>
          </p:cNvSpPr>
          <p:nvPr/>
        </p:nvSpPr>
        <p:spPr bwMode="auto">
          <a:xfrm>
            <a:off x="755576" y="3482976"/>
            <a:ext cx="463160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Οσμές από το </a:t>
            </a:r>
            <a:r>
              <a:rPr lang="el-GR" altLang="el-GR" sz="2000" b="1" dirty="0">
                <a:solidFill>
                  <a:schemeClr val="accent2"/>
                </a:solidFill>
              </a:rPr>
              <a:t>περιβάλλον </a:t>
            </a:r>
          </a:p>
          <a:p>
            <a:pPr eaLnBrk="1" hangingPunct="1"/>
            <a:r>
              <a:rPr lang="el-GR" altLang="el-GR" sz="2000" dirty="0">
                <a:solidFill>
                  <a:schemeClr val="accent2"/>
                </a:solidFill>
              </a:rPr>
              <a:t> (κοπριά, αντισηπτικά, εντομοκτόνα)</a:t>
            </a:r>
          </a:p>
          <a:p>
            <a:pPr eaLnBrk="1" hangingPunct="1">
              <a:buFontTx/>
              <a:buChar char="•"/>
            </a:pPr>
            <a:r>
              <a:rPr lang="el-GR" altLang="el-GR" sz="2000" dirty="0">
                <a:solidFill>
                  <a:schemeClr val="accent2"/>
                </a:solidFill>
              </a:rPr>
              <a:t>Οσμηρές </a:t>
            </a:r>
            <a:r>
              <a:rPr lang="el-GR" altLang="el-GR" sz="2000" b="1" dirty="0">
                <a:solidFill>
                  <a:schemeClr val="accent2"/>
                </a:solidFill>
              </a:rPr>
              <a:t>ζωοτροφές </a:t>
            </a:r>
          </a:p>
          <a:p>
            <a:pPr eaLnBrk="1" hangingPunct="1"/>
            <a:r>
              <a:rPr lang="el-GR" altLang="el-GR" sz="2000" dirty="0">
                <a:solidFill>
                  <a:schemeClr val="accent2"/>
                </a:solidFill>
              </a:rPr>
              <a:t> (τεύτλα, ταγγισμένες, ιχθυάλευρα) </a:t>
            </a:r>
          </a:p>
          <a:p>
            <a:pPr eaLnBrk="1" hangingPunct="1">
              <a:buFontTx/>
              <a:buChar char="•"/>
            </a:pPr>
            <a:r>
              <a:rPr lang="el-GR" altLang="el-GR" sz="2000" b="1" dirty="0">
                <a:solidFill>
                  <a:schemeClr val="accent2"/>
                </a:solidFill>
              </a:rPr>
              <a:t>Νοσήματα</a:t>
            </a:r>
            <a:r>
              <a:rPr lang="el-GR" altLang="el-GR" sz="2000" dirty="0">
                <a:solidFill>
                  <a:schemeClr val="accent2"/>
                </a:solidFill>
              </a:rPr>
              <a:t> (μαστίτιδα)</a:t>
            </a:r>
          </a:p>
          <a:p>
            <a:pPr eaLnBrk="1" hangingPunct="1">
              <a:buFontTx/>
              <a:buChar char="•"/>
            </a:pPr>
            <a:r>
              <a:rPr lang="el-GR" altLang="el-GR" sz="2000" b="1" dirty="0">
                <a:solidFill>
                  <a:schemeClr val="accent2"/>
                </a:solidFill>
              </a:rPr>
              <a:t>Ηλιακή ακτινοβολία</a:t>
            </a:r>
            <a:r>
              <a:rPr lang="el-GR" altLang="el-GR" sz="2000" dirty="0">
                <a:solidFill>
                  <a:schemeClr val="accent2"/>
                </a:solidFill>
              </a:rPr>
              <a:t> (υπεριώδεις ακτίνες) </a:t>
            </a:r>
          </a:p>
          <a:p>
            <a:pPr eaLnBrk="1" hangingPunct="1">
              <a:buFontTx/>
              <a:buChar char="•"/>
            </a:pPr>
            <a:r>
              <a:rPr lang="el-GR" altLang="el-GR" sz="2000" b="1" dirty="0">
                <a:solidFill>
                  <a:schemeClr val="accent2"/>
                </a:solidFill>
              </a:rPr>
              <a:t>Βακτήρια </a:t>
            </a:r>
            <a:r>
              <a:rPr lang="el-GR" altLang="el-GR" sz="2000" dirty="0">
                <a:solidFill>
                  <a:schemeClr val="accent2"/>
                </a:solidFill>
              </a:rPr>
              <a:t>(ανώμαλες ζυμώσεις)</a:t>
            </a:r>
          </a:p>
        </p:txBody>
      </p:sp>
      <p:sp>
        <p:nvSpPr>
          <p:cNvPr id="64523" name="Line 14"/>
          <p:cNvSpPr>
            <a:spLocks noChangeShapeType="1"/>
          </p:cNvSpPr>
          <p:nvPr/>
        </p:nvSpPr>
        <p:spPr bwMode="auto">
          <a:xfrm>
            <a:off x="6111876" y="2640013"/>
            <a:ext cx="0" cy="792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64524" name="Text Box 15"/>
          <p:cNvSpPr txBox="1">
            <a:spLocks noChangeArrowheads="1"/>
          </p:cNvSpPr>
          <p:nvPr/>
        </p:nvSpPr>
        <p:spPr bwMode="auto">
          <a:xfrm>
            <a:off x="5364163" y="3356992"/>
            <a:ext cx="331229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b="1" dirty="0">
                <a:solidFill>
                  <a:schemeClr val="accent2"/>
                </a:solidFill>
              </a:rPr>
              <a:t>Πικρό</a:t>
            </a:r>
            <a:r>
              <a:rPr lang="el-GR" altLang="el-GR" sz="2000" dirty="0">
                <a:solidFill>
                  <a:schemeClr val="accent2"/>
                </a:solidFill>
              </a:rPr>
              <a:t> (πικρές ζωοτροφές, πρωτεολυτικά βακτήρια, τέλος γαλακτικής περιόδου)</a:t>
            </a:r>
          </a:p>
          <a:p>
            <a:pPr eaLnBrk="1" hangingPunct="1">
              <a:buFontTx/>
              <a:buChar char="•"/>
            </a:pPr>
            <a:r>
              <a:rPr lang="el-GR" altLang="el-GR" sz="2000" b="1" dirty="0">
                <a:solidFill>
                  <a:schemeClr val="accent2"/>
                </a:solidFill>
              </a:rPr>
              <a:t> Αλμυρό</a:t>
            </a:r>
            <a:r>
              <a:rPr lang="el-GR" altLang="el-GR" sz="2000" dirty="0">
                <a:solidFill>
                  <a:schemeClr val="accent2"/>
                </a:solidFill>
              </a:rPr>
              <a:t> (μαστίτιδα: αυξημένα χλωριούχα άλατα)</a:t>
            </a:r>
          </a:p>
          <a:p>
            <a:pPr eaLnBrk="1" hangingPunct="1">
              <a:buFontTx/>
              <a:buChar char="•"/>
            </a:pPr>
            <a:r>
              <a:rPr lang="el-GR" altLang="el-GR" sz="2000" b="1" dirty="0" err="1">
                <a:solidFill>
                  <a:schemeClr val="accent2"/>
                </a:solidFill>
              </a:rPr>
              <a:t>Σαπουνοειδές</a:t>
            </a:r>
            <a:r>
              <a:rPr lang="el-GR" altLang="el-GR" sz="2000" dirty="0">
                <a:solidFill>
                  <a:schemeClr val="accent2"/>
                </a:solidFill>
              </a:rPr>
              <a:t> (υδρόλυση λίπους, ύπαρξη </a:t>
            </a:r>
            <a:r>
              <a:rPr lang="el-GR" altLang="el-GR" sz="2000" dirty="0" err="1">
                <a:solidFill>
                  <a:schemeClr val="accent2"/>
                </a:solidFill>
              </a:rPr>
              <a:t>υπολλειμμάτων</a:t>
            </a:r>
            <a:r>
              <a:rPr lang="el-GR" altLang="el-GR" sz="2000" dirty="0">
                <a:solidFill>
                  <a:schemeClr val="accent2"/>
                </a:solidFill>
              </a:rPr>
              <a:t> απορρυπαντικών</a:t>
            </a:r>
            <a:r>
              <a:rPr lang="el-GR" altLang="el-GR" sz="2000" dirty="0" smtClean="0">
                <a:solidFill>
                  <a:schemeClr val="accent2"/>
                </a:solidFill>
              </a:rPr>
              <a:t>)</a:t>
            </a:r>
            <a:endParaRPr lang="el-GR" altLang="el-GR" sz="2000" dirty="0">
              <a:solidFill>
                <a:schemeClr val="accent2"/>
              </a:solidFill>
            </a:endParaRPr>
          </a:p>
        </p:txBody>
      </p:sp>
      <p:sp>
        <p:nvSpPr>
          <p:cNvPr id="13"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58</a:t>
            </a:fld>
            <a:endParaRPr lang="el-GR" dirty="0"/>
          </a:p>
        </p:txBody>
      </p:sp>
    </p:spTree>
    <p:extLst>
      <p:ext uri="{BB962C8B-B14F-4D97-AF65-F5344CB8AC3E}">
        <p14:creationId xmlns:p14="http://schemas.microsoft.com/office/powerpoint/2010/main" val="368738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5"/>
          <p:cNvSpPr txBox="1">
            <a:spLocks noChangeArrowheads="1"/>
          </p:cNvSpPr>
          <p:nvPr/>
        </p:nvSpPr>
        <p:spPr bwMode="auto">
          <a:xfrm>
            <a:off x="1547813" y="404813"/>
            <a:ext cx="66024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ΑΛΛΟΙΩΣΗ ΟΡΓΑΝΟΛΗΠΤΙΚΩΝ ΧΑΡΑΚΤΗΡΙΣΤΙΚΩΝ </a:t>
            </a:r>
          </a:p>
        </p:txBody>
      </p:sp>
      <p:sp>
        <p:nvSpPr>
          <p:cNvPr id="65541" name="Line 6"/>
          <p:cNvSpPr>
            <a:spLocks noChangeShapeType="1"/>
          </p:cNvSpPr>
          <p:nvPr/>
        </p:nvSpPr>
        <p:spPr bwMode="auto">
          <a:xfrm flipH="1">
            <a:off x="1619250" y="981075"/>
            <a:ext cx="2089150" cy="15113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65542" name="Text Box 7"/>
          <p:cNvSpPr txBox="1">
            <a:spLocks noChangeArrowheads="1"/>
          </p:cNvSpPr>
          <p:nvPr/>
        </p:nvSpPr>
        <p:spPr bwMode="auto">
          <a:xfrm>
            <a:off x="1042988" y="2708275"/>
            <a:ext cx="2146300" cy="434975"/>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ΟΣΜΗ – ΓΕΥΣΗ </a:t>
            </a:r>
          </a:p>
        </p:txBody>
      </p:sp>
      <p:sp>
        <p:nvSpPr>
          <p:cNvPr id="65543" name="Text Box 8"/>
          <p:cNvSpPr txBox="1">
            <a:spLocks noChangeArrowheads="1"/>
          </p:cNvSpPr>
          <p:nvPr/>
        </p:nvSpPr>
        <p:spPr bwMode="auto">
          <a:xfrm>
            <a:off x="6588125" y="2852738"/>
            <a:ext cx="1230313" cy="434975"/>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ΧΡΩΜΑ </a:t>
            </a:r>
          </a:p>
        </p:txBody>
      </p:sp>
      <p:sp>
        <p:nvSpPr>
          <p:cNvPr id="65544" name="Line 9"/>
          <p:cNvSpPr>
            <a:spLocks noChangeShapeType="1"/>
          </p:cNvSpPr>
          <p:nvPr/>
        </p:nvSpPr>
        <p:spPr bwMode="auto">
          <a:xfrm>
            <a:off x="5219700" y="1052513"/>
            <a:ext cx="1728788" cy="15128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10" name="Θέση υποσέλιδου 3" descr="."/>
          <p:cNvSpPr txBox="1">
            <a:spLocks/>
          </p:cNvSpPr>
          <p:nvPr/>
        </p:nvSpPr>
        <p:spPr>
          <a:xfrm>
            <a:off x="3120356"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59</a:t>
            </a:fld>
            <a:endParaRPr lang="el-GR" dirty="0"/>
          </a:p>
        </p:txBody>
      </p:sp>
    </p:spTree>
    <p:extLst>
      <p:ext uri="{BB962C8B-B14F-4D97-AF65-F5344CB8AC3E}">
        <p14:creationId xmlns:p14="http://schemas.microsoft.com/office/powerpoint/2010/main" val="607676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6"/>
          <p:cNvSpPr txBox="1">
            <a:spLocks noChangeArrowheads="1"/>
          </p:cNvSpPr>
          <p:nvPr/>
        </p:nvSpPr>
        <p:spPr bwMode="auto">
          <a:xfrm>
            <a:off x="467544" y="908720"/>
            <a:ext cx="82081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Ανθυγιεινό γάλα:</a:t>
            </a:r>
          </a:p>
          <a:p>
            <a:pPr eaLnBrk="1" hangingPunct="1"/>
            <a:endParaRPr lang="el-GR" altLang="el-GR" sz="2400" b="1" dirty="0">
              <a:solidFill>
                <a:schemeClr val="accent2"/>
              </a:solidFill>
            </a:endParaRPr>
          </a:p>
          <a:p>
            <a:pPr eaLnBrk="1" hangingPunct="1">
              <a:buFontTx/>
              <a:buChar char="•"/>
            </a:pPr>
            <a:r>
              <a:rPr lang="el-GR" altLang="el-GR" sz="2400" b="1" dirty="0">
                <a:solidFill>
                  <a:schemeClr val="accent2"/>
                </a:solidFill>
              </a:rPr>
              <a:t>Περιέχει παθογόνους μικροοργανισμούς</a:t>
            </a:r>
            <a:r>
              <a:rPr lang="el-GR" altLang="el-GR" sz="2400" dirty="0">
                <a:solidFill>
                  <a:schemeClr val="accent2"/>
                </a:solidFill>
              </a:rPr>
              <a:t> </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a:p>
            <a:pPr eaLnBrk="1" hangingPunct="1">
              <a:buFontTx/>
              <a:buChar char="•"/>
            </a:pPr>
            <a:r>
              <a:rPr lang="el-GR" altLang="el-GR" sz="2400" dirty="0">
                <a:solidFill>
                  <a:schemeClr val="accent2"/>
                </a:solidFill>
              </a:rPr>
              <a:t>Περιέχει τοξίνες μικροοργανισμών ή φυτοτοξίνες ή </a:t>
            </a:r>
          </a:p>
          <a:p>
            <a:pPr eaLnBrk="1" hangingPunct="1"/>
            <a:r>
              <a:rPr lang="el-GR" altLang="el-GR" sz="2400" dirty="0">
                <a:solidFill>
                  <a:schemeClr val="accent2"/>
                </a:solidFill>
              </a:rPr>
              <a:t>τοξικές ουσίες περιβαλλοντικής προέλευσης </a:t>
            </a:r>
          </a:p>
          <a:p>
            <a:pPr eaLnBrk="1" hangingPunct="1"/>
            <a:endParaRPr lang="el-GR" altLang="el-GR" sz="2400" dirty="0">
              <a:solidFill>
                <a:schemeClr val="accent2"/>
              </a:solidFill>
            </a:endParaRPr>
          </a:p>
          <a:p>
            <a:pPr eaLnBrk="1" hangingPunct="1"/>
            <a:endParaRPr lang="el-GR" altLang="el-GR" sz="2400" dirty="0">
              <a:solidFill>
                <a:schemeClr val="accent2"/>
              </a:solidFill>
            </a:endParaRPr>
          </a:p>
          <a:p>
            <a:pPr eaLnBrk="1" hangingPunct="1">
              <a:buFontTx/>
              <a:buChar char="•"/>
            </a:pPr>
            <a:r>
              <a:rPr lang="el-GR" altLang="el-GR" sz="2400" dirty="0">
                <a:solidFill>
                  <a:schemeClr val="accent2"/>
                </a:solidFill>
              </a:rPr>
              <a:t>Παρουσιάζει αλλοίωση των οργανοληπτικών χαρακτηριστικών </a:t>
            </a:r>
          </a:p>
          <a:p>
            <a:pPr eaLnBrk="1" hangingPunct="1"/>
            <a:r>
              <a:rPr lang="el-GR" altLang="el-GR" sz="2400" dirty="0">
                <a:solidFill>
                  <a:schemeClr val="accent2"/>
                </a:solidFill>
              </a:rPr>
              <a:t>( χρώμα, γεύση, οσμή, σύσταση)</a:t>
            </a:r>
          </a:p>
          <a:p>
            <a:pPr eaLnBrk="1" hangingPunct="1"/>
            <a:endParaRPr lang="el-GR" altLang="el-GR" sz="2400" dirty="0">
              <a:solidFill>
                <a:schemeClr val="accent2"/>
              </a:solidFill>
            </a:endParaRPr>
          </a:p>
        </p:txBody>
      </p:sp>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341438"/>
            <a:ext cx="13049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429000"/>
            <a:ext cx="17986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338" y="4797152"/>
            <a:ext cx="19796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2667071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5"/>
          <p:cNvSpPr txBox="1">
            <a:spLocks noChangeArrowheads="1"/>
          </p:cNvSpPr>
          <p:nvPr/>
        </p:nvSpPr>
        <p:spPr bwMode="auto">
          <a:xfrm>
            <a:off x="1547813" y="404813"/>
            <a:ext cx="6602412" cy="434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ΑΛΛΟΙΩΣΗ ΟΡΓΑΝΟΛΗΠΤΙΚΩΝ ΧΑΡΑΚΤΗΡΙΣΤΙΚΩΝ </a:t>
            </a:r>
          </a:p>
        </p:txBody>
      </p:sp>
      <p:sp>
        <p:nvSpPr>
          <p:cNvPr id="66565" name="Text Box 8"/>
          <p:cNvSpPr txBox="1">
            <a:spLocks noChangeArrowheads="1"/>
          </p:cNvSpPr>
          <p:nvPr/>
        </p:nvSpPr>
        <p:spPr bwMode="auto">
          <a:xfrm>
            <a:off x="6516688" y="1341438"/>
            <a:ext cx="1230312" cy="434975"/>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ΧΡΩΜΑ </a:t>
            </a:r>
          </a:p>
        </p:txBody>
      </p:sp>
      <p:sp>
        <p:nvSpPr>
          <p:cNvPr id="66566" name="Text Box 10"/>
          <p:cNvSpPr txBox="1">
            <a:spLocks noChangeArrowheads="1"/>
          </p:cNvSpPr>
          <p:nvPr/>
        </p:nvSpPr>
        <p:spPr bwMode="auto">
          <a:xfrm>
            <a:off x="808038" y="1776413"/>
            <a:ext cx="77612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Μη κανονικό χρώμα κατά την </a:t>
            </a:r>
            <a:r>
              <a:rPr lang="el-GR" altLang="el-GR" sz="2000" dirty="0" err="1">
                <a:solidFill>
                  <a:schemeClr val="accent2"/>
                </a:solidFill>
              </a:rPr>
              <a:t>άμελξη</a:t>
            </a:r>
            <a:r>
              <a:rPr lang="el-GR" altLang="el-GR" sz="2000" dirty="0">
                <a:solidFill>
                  <a:schemeClr val="accent2"/>
                </a:solidFill>
              </a:rPr>
              <a:t>:</a:t>
            </a:r>
          </a:p>
          <a:p>
            <a:pPr eaLnBrk="1" hangingPunct="1">
              <a:buFontTx/>
              <a:buChar char="•"/>
            </a:pPr>
            <a:r>
              <a:rPr lang="el-GR" altLang="el-GR" sz="2000" dirty="0">
                <a:solidFill>
                  <a:schemeClr val="accent2"/>
                </a:solidFill>
              </a:rPr>
              <a:t>Τροφές </a:t>
            </a:r>
          </a:p>
          <a:p>
            <a:pPr eaLnBrk="1" hangingPunct="1">
              <a:buFontTx/>
              <a:buChar char="•"/>
            </a:pPr>
            <a:r>
              <a:rPr lang="el-GR" altLang="el-GR" sz="2000" dirty="0">
                <a:solidFill>
                  <a:schemeClr val="accent2"/>
                </a:solidFill>
              </a:rPr>
              <a:t>Φάρμακα</a:t>
            </a:r>
          </a:p>
          <a:p>
            <a:pPr eaLnBrk="1" hangingPunct="1">
              <a:buFontTx/>
              <a:buChar char="•"/>
            </a:pPr>
            <a:r>
              <a:rPr lang="el-GR" altLang="el-GR" sz="2000" dirty="0">
                <a:solidFill>
                  <a:schemeClr val="accent2"/>
                </a:solidFill>
              </a:rPr>
              <a:t>Μαστίτιδα</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Μεταβολή χρώματος μετά την </a:t>
            </a:r>
            <a:r>
              <a:rPr lang="el-GR" altLang="el-GR" sz="2000" dirty="0" err="1">
                <a:solidFill>
                  <a:schemeClr val="accent2"/>
                </a:solidFill>
              </a:rPr>
              <a:t>άμελξη</a:t>
            </a:r>
            <a:r>
              <a:rPr lang="el-GR" altLang="el-GR" sz="2000" dirty="0">
                <a:solidFill>
                  <a:schemeClr val="accent2"/>
                </a:solidFill>
              </a:rPr>
              <a:t>:</a:t>
            </a:r>
          </a:p>
          <a:p>
            <a:pPr eaLnBrk="1" hangingPunct="1"/>
            <a:endParaRPr lang="el-GR" altLang="el-GR" sz="2000" dirty="0">
              <a:solidFill>
                <a:schemeClr val="accent2"/>
              </a:solidFill>
            </a:endParaRPr>
          </a:p>
          <a:p>
            <a:pPr eaLnBrk="1" hangingPunct="1">
              <a:buFontTx/>
              <a:buChar char="•"/>
            </a:pPr>
            <a:r>
              <a:rPr lang="el-GR" altLang="el-GR" sz="2000" b="1" dirty="0">
                <a:solidFill>
                  <a:schemeClr val="accent2"/>
                </a:solidFill>
              </a:rPr>
              <a:t>Βακτήρια</a:t>
            </a:r>
            <a:r>
              <a:rPr lang="el-GR" altLang="el-GR" sz="2000" dirty="0">
                <a:solidFill>
                  <a:schemeClr val="accent2"/>
                </a:solidFill>
              </a:rPr>
              <a:t> (χρωμογόνα είδη: </a:t>
            </a:r>
            <a:r>
              <a:rPr lang="en-US" altLang="el-GR" sz="2000" dirty="0">
                <a:solidFill>
                  <a:schemeClr val="accent2"/>
                </a:solidFill>
              </a:rPr>
              <a:t>Pseudomonas </a:t>
            </a:r>
            <a:r>
              <a:rPr lang="en-US" altLang="el-GR" sz="2000" dirty="0" err="1">
                <a:solidFill>
                  <a:schemeClr val="accent2"/>
                </a:solidFill>
              </a:rPr>
              <a:t>aeuroginosa</a:t>
            </a:r>
            <a:r>
              <a:rPr lang="en-US" altLang="el-GR" sz="2000" dirty="0">
                <a:solidFill>
                  <a:schemeClr val="accent2"/>
                </a:solidFill>
                <a:sym typeface="Wingdings" pitchFamily="2" charset="2"/>
              </a:rPr>
              <a:t> </a:t>
            </a:r>
            <a:r>
              <a:rPr lang="el-GR" altLang="el-GR" sz="2000" dirty="0">
                <a:solidFill>
                  <a:schemeClr val="accent2"/>
                </a:solidFill>
                <a:sym typeface="Wingdings" pitchFamily="2" charset="2"/>
              </a:rPr>
              <a:t>κυανό, </a:t>
            </a:r>
            <a:endParaRPr lang="en-US" altLang="el-GR" sz="2000" dirty="0">
              <a:solidFill>
                <a:schemeClr val="accent2"/>
              </a:solidFill>
              <a:sym typeface="Wingdings" pitchFamily="2" charset="2"/>
            </a:endParaRPr>
          </a:p>
          <a:p>
            <a:pPr eaLnBrk="1" hangingPunct="1"/>
            <a:r>
              <a:rPr lang="en-US" altLang="el-GR" sz="2000" dirty="0" err="1">
                <a:solidFill>
                  <a:schemeClr val="accent2"/>
                </a:solidFill>
                <a:sym typeface="Wingdings" pitchFamily="2" charset="2"/>
              </a:rPr>
              <a:t>Pseudonomas</a:t>
            </a:r>
            <a:r>
              <a:rPr lang="en-US" altLang="el-GR" sz="2000" dirty="0">
                <a:solidFill>
                  <a:schemeClr val="accent2"/>
                </a:solidFill>
                <a:sym typeface="Wingdings" pitchFamily="2" charset="2"/>
              </a:rPr>
              <a:t> </a:t>
            </a:r>
            <a:r>
              <a:rPr lang="en-US" altLang="el-GR" sz="2000" dirty="0" err="1">
                <a:solidFill>
                  <a:schemeClr val="accent2"/>
                </a:solidFill>
                <a:sym typeface="Wingdings" pitchFamily="2" charset="2"/>
              </a:rPr>
              <a:t>synxantha</a:t>
            </a:r>
            <a:r>
              <a:rPr lang="en-US" altLang="el-GR" sz="2000" dirty="0">
                <a:solidFill>
                  <a:schemeClr val="accent2"/>
                </a:solidFill>
                <a:sym typeface="Wingdings" pitchFamily="2" charset="2"/>
              </a:rPr>
              <a:t>  </a:t>
            </a:r>
            <a:r>
              <a:rPr lang="el-GR" altLang="el-GR" sz="2000" dirty="0">
                <a:solidFill>
                  <a:schemeClr val="accent2"/>
                </a:solidFill>
                <a:sym typeface="Wingdings" pitchFamily="2" charset="2"/>
              </a:rPr>
              <a:t>κίτρινο, </a:t>
            </a:r>
            <a:r>
              <a:rPr lang="en-US" altLang="el-GR" sz="2000" dirty="0" err="1">
                <a:solidFill>
                  <a:schemeClr val="accent2"/>
                </a:solidFill>
                <a:sym typeface="Wingdings" pitchFamily="2" charset="2"/>
              </a:rPr>
              <a:t>Serratia</a:t>
            </a:r>
            <a:r>
              <a:rPr lang="en-US" altLang="el-GR" sz="2000" dirty="0">
                <a:solidFill>
                  <a:schemeClr val="accent2"/>
                </a:solidFill>
                <a:sym typeface="Wingdings" pitchFamily="2" charset="2"/>
              </a:rPr>
              <a:t> </a:t>
            </a:r>
            <a:r>
              <a:rPr lang="en-US" altLang="el-GR" sz="2000" dirty="0" err="1">
                <a:solidFill>
                  <a:schemeClr val="accent2"/>
                </a:solidFill>
                <a:sym typeface="Wingdings" pitchFamily="2" charset="2"/>
              </a:rPr>
              <a:t>marcencens</a:t>
            </a:r>
            <a:r>
              <a:rPr lang="en-US" altLang="el-GR" sz="2000" dirty="0">
                <a:solidFill>
                  <a:schemeClr val="accent2"/>
                </a:solidFill>
                <a:sym typeface="Wingdings" pitchFamily="2" charset="2"/>
              </a:rPr>
              <a:t> </a:t>
            </a:r>
            <a:r>
              <a:rPr lang="el-GR" altLang="el-GR" sz="2000" dirty="0">
                <a:solidFill>
                  <a:schemeClr val="accent2"/>
                </a:solidFill>
                <a:sym typeface="Wingdings" pitchFamily="2" charset="2"/>
              </a:rPr>
              <a:t>και </a:t>
            </a:r>
            <a:endParaRPr lang="en-US" altLang="el-GR" sz="2000" dirty="0">
              <a:solidFill>
                <a:schemeClr val="accent2"/>
              </a:solidFill>
              <a:sym typeface="Wingdings" pitchFamily="2" charset="2"/>
            </a:endParaRPr>
          </a:p>
          <a:p>
            <a:pPr eaLnBrk="1" hangingPunct="1"/>
            <a:r>
              <a:rPr lang="en-US" altLang="el-GR" sz="2000" dirty="0" err="1">
                <a:solidFill>
                  <a:schemeClr val="accent2"/>
                </a:solidFill>
                <a:sym typeface="Wingdings" pitchFamily="2" charset="2"/>
              </a:rPr>
              <a:t>Sarcina</a:t>
            </a:r>
            <a:r>
              <a:rPr lang="en-US" altLang="el-GR" sz="2000" dirty="0">
                <a:solidFill>
                  <a:schemeClr val="accent2"/>
                </a:solidFill>
                <a:sym typeface="Wingdings" pitchFamily="2" charset="2"/>
              </a:rPr>
              <a:t> </a:t>
            </a:r>
            <a:r>
              <a:rPr lang="en-US" altLang="el-GR" sz="2000" dirty="0" err="1">
                <a:solidFill>
                  <a:schemeClr val="accent2"/>
                </a:solidFill>
                <a:sym typeface="Wingdings" pitchFamily="2" charset="2"/>
              </a:rPr>
              <a:t>rosea</a:t>
            </a:r>
            <a:r>
              <a:rPr lang="en-US" altLang="el-GR" sz="2000" dirty="0">
                <a:solidFill>
                  <a:schemeClr val="accent2"/>
                </a:solidFill>
                <a:sym typeface="Wingdings" pitchFamily="2" charset="2"/>
              </a:rPr>
              <a:t>  </a:t>
            </a:r>
            <a:r>
              <a:rPr lang="el-GR" altLang="el-GR" sz="2000" dirty="0">
                <a:solidFill>
                  <a:schemeClr val="accent2"/>
                </a:solidFill>
                <a:sym typeface="Wingdings" pitchFamily="2" charset="2"/>
              </a:rPr>
              <a:t>ερυθρό)</a:t>
            </a:r>
          </a:p>
          <a:p>
            <a:pPr eaLnBrk="1" hangingPunct="1"/>
            <a:endParaRPr lang="el-GR" altLang="el-GR" sz="2000" dirty="0">
              <a:solidFill>
                <a:schemeClr val="accent2"/>
              </a:solidFill>
            </a:endParaRPr>
          </a:p>
          <a:p>
            <a:pPr eaLnBrk="1" hangingPunct="1">
              <a:buFontTx/>
              <a:buChar char="•"/>
            </a:pPr>
            <a:r>
              <a:rPr lang="el-GR" altLang="el-GR" sz="2000" b="1" dirty="0">
                <a:solidFill>
                  <a:schemeClr val="accent2"/>
                </a:solidFill>
              </a:rPr>
              <a:t>Χρωστικές</a:t>
            </a:r>
            <a:r>
              <a:rPr lang="el-GR" altLang="el-GR" sz="2000" dirty="0">
                <a:solidFill>
                  <a:schemeClr val="accent2"/>
                </a:solidFill>
              </a:rPr>
              <a:t>  </a:t>
            </a:r>
          </a:p>
        </p:txBody>
      </p:sp>
      <p:sp>
        <p:nvSpPr>
          <p:cNvPr id="8"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60</a:t>
            </a:fld>
            <a:endParaRPr lang="el-GR" dirty="0"/>
          </a:p>
        </p:txBody>
      </p:sp>
    </p:spTree>
    <p:extLst>
      <p:ext uri="{BB962C8B-B14F-4D97-AF65-F5344CB8AC3E}">
        <p14:creationId xmlns:p14="http://schemas.microsoft.com/office/powerpoint/2010/main" val="4250808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p:cNvSpPr txBox="1">
            <a:spLocks noChangeArrowheads="1"/>
          </p:cNvSpPr>
          <p:nvPr/>
        </p:nvSpPr>
        <p:spPr bwMode="auto">
          <a:xfrm>
            <a:off x="1852613" y="665163"/>
            <a:ext cx="513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ΠΑΘΟΓΟΝΟΙ ΜΙΚΡΟΟΡΓΑΝΙΣΜΟΙ </a:t>
            </a:r>
          </a:p>
        </p:txBody>
      </p:sp>
      <p:sp>
        <p:nvSpPr>
          <p:cNvPr id="9221" name="Line 7"/>
          <p:cNvSpPr>
            <a:spLocks noChangeShapeType="1"/>
          </p:cNvSpPr>
          <p:nvPr/>
        </p:nvSpPr>
        <p:spPr bwMode="auto">
          <a:xfrm flipH="1">
            <a:off x="2051719" y="1149349"/>
            <a:ext cx="1332831" cy="203676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2" name="Line 8"/>
          <p:cNvSpPr>
            <a:spLocks noChangeShapeType="1"/>
          </p:cNvSpPr>
          <p:nvPr/>
        </p:nvSpPr>
        <p:spPr bwMode="auto">
          <a:xfrm>
            <a:off x="4032251" y="1222375"/>
            <a:ext cx="360362" cy="19431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l-GR"/>
          </a:p>
        </p:txBody>
      </p:sp>
      <p:sp>
        <p:nvSpPr>
          <p:cNvPr id="9223" name="Line 9"/>
          <p:cNvSpPr>
            <a:spLocks noChangeShapeType="1"/>
          </p:cNvSpPr>
          <p:nvPr/>
        </p:nvSpPr>
        <p:spPr bwMode="auto">
          <a:xfrm>
            <a:off x="5761039" y="1149350"/>
            <a:ext cx="1008062" cy="20891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224" name="Text Box 10"/>
          <p:cNvSpPr txBox="1">
            <a:spLocks noChangeArrowheads="1"/>
          </p:cNvSpPr>
          <p:nvPr/>
        </p:nvSpPr>
        <p:spPr bwMode="auto">
          <a:xfrm>
            <a:off x="1260809" y="3313906"/>
            <a:ext cx="1457325" cy="395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ΒΑΚΤΗΡΙΑ </a:t>
            </a:r>
          </a:p>
        </p:txBody>
      </p:sp>
      <p:sp>
        <p:nvSpPr>
          <p:cNvPr id="9225" name="Text Box 11"/>
          <p:cNvSpPr txBox="1">
            <a:spLocks noChangeArrowheads="1"/>
          </p:cNvSpPr>
          <p:nvPr/>
        </p:nvSpPr>
        <p:spPr bwMode="auto">
          <a:xfrm>
            <a:off x="4084638" y="3186113"/>
            <a:ext cx="517525" cy="39528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ΙΟΙ</a:t>
            </a:r>
          </a:p>
        </p:txBody>
      </p:sp>
      <p:sp>
        <p:nvSpPr>
          <p:cNvPr id="9226" name="Text Box 12"/>
          <p:cNvSpPr txBox="1">
            <a:spLocks noChangeArrowheads="1"/>
          </p:cNvSpPr>
          <p:nvPr/>
        </p:nvSpPr>
        <p:spPr bwMode="auto">
          <a:xfrm>
            <a:off x="6265070" y="3301206"/>
            <a:ext cx="1428750" cy="39528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ΠΑΡΑΣΙΤΑ </a:t>
            </a:r>
          </a:p>
        </p:txBody>
      </p:sp>
      <p:sp>
        <p:nvSpPr>
          <p:cNvPr id="11"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226753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5"/>
          <p:cNvSpPr txBox="1">
            <a:spLocks noChangeArrowheads="1"/>
          </p:cNvSpPr>
          <p:nvPr/>
        </p:nvSpPr>
        <p:spPr bwMode="auto">
          <a:xfrm>
            <a:off x="1116013" y="404813"/>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0245" name="Text Box 6"/>
          <p:cNvSpPr txBox="1">
            <a:spLocks noChangeArrowheads="1"/>
          </p:cNvSpPr>
          <p:nvPr/>
        </p:nvSpPr>
        <p:spPr bwMode="auto">
          <a:xfrm>
            <a:off x="5219700" y="404813"/>
            <a:ext cx="3084513"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Mycobacterium spp</a:t>
            </a:r>
            <a:endParaRPr lang="el-GR" altLang="el-GR" sz="2400" b="1">
              <a:solidFill>
                <a:schemeClr val="accent2"/>
              </a:solidFill>
            </a:endParaRPr>
          </a:p>
        </p:txBody>
      </p:sp>
      <p:sp>
        <p:nvSpPr>
          <p:cNvPr id="10246" name="Text Box 7"/>
          <p:cNvSpPr txBox="1">
            <a:spLocks noChangeArrowheads="1"/>
          </p:cNvSpPr>
          <p:nvPr/>
        </p:nvSpPr>
        <p:spPr bwMode="auto">
          <a:xfrm>
            <a:off x="395287" y="836712"/>
            <a:ext cx="828116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Πηγές μόλυνσης:</a:t>
            </a:r>
          </a:p>
          <a:p>
            <a:pPr eaLnBrk="1" hangingPunct="1"/>
            <a:endParaRPr lang="el-GR" altLang="el-GR" sz="2000" b="1" dirty="0">
              <a:solidFill>
                <a:schemeClr val="accent2"/>
              </a:solidFill>
            </a:endParaRPr>
          </a:p>
          <a:p>
            <a:pPr eaLnBrk="1" hangingPunct="1">
              <a:buFontTx/>
              <a:buChar char="•"/>
            </a:pPr>
            <a:r>
              <a:rPr lang="el-GR" altLang="el-GR" sz="2000" b="1" dirty="0">
                <a:solidFill>
                  <a:schemeClr val="accent2"/>
                </a:solidFill>
              </a:rPr>
              <a:t> ο </a:t>
            </a:r>
            <a:r>
              <a:rPr lang="el-GR" altLang="el-GR" sz="2400" b="1" dirty="0">
                <a:solidFill>
                  <a:schemeClr val="accent2"/>
                </a:solidFill>
              </a:rPr>
              <a:t>άνθρωπος</a:t>
            </a:r>
            <a:r>
              <a:rPr lang="el-GR" altLang="el-GR" sz="2000" b="1" dirty="0">
                <a:solidFill>
                  <a:schemeClr val="accent2"/>
                </a:solidFill>
              </a:rPr>
              <a:t> μολύνει το γάλα κατά την </a:t>
            </a:r>
            <a:r>
              <a:rPr lang="el-GR" altLang="el-GR" sz="2000" b="1" dirty="0" err="1">
                <a:solidFill>
                  <a:schemeClr val="accent2"/>
                </a:solidFill>
              </a:rPr>
              <a:t>άμελξη</a:t>
            </a:r>
            <a:r>
              <a:rPr lang="el-GR" altLang="el-GR" sz="2000" b="1" dirty="0">
                <a:solidFill>
                  <a:schemeClr val="accent2"/>
                </a:solidFill>
              </a:rPr>
              <a:t> όταν πάσχει από</a:t>
            </a:r>
          </a:p>
          <a:p>
            <a:pPr eaLnBrk="1" hangingPunct="1"/>
            <a:r>
              <a:rPr lang="el-GR" altLang="el-GR" sz="2000" b="1" dirty="0">
                <a:solidFill>
                  <a:schemeClr val="accent2"/>
                </a:solidFill>
              </a:rPr>
              <a:t>  φυματίωση</a:t>
            </a:r>
          </a:p>
          <a:p>
            <a:pPr eaLnBrk="1" hangingPunct="1">
              <a:buFontTx/>
              <a:buChar char="•"/>
            </a:pPr>
            <a:endParaRPr lang="el-GR" altLang="el-GR" sz="2000" b="1" dirty="0">
              <a:solidFill>
                <a:schemeClr val="accent2"/>
              </a:solidFill>
            </a:endParaRPr>
          </a:p>
          <a:p>
            <a:pPr eaLnBrk="1" hangingPunct="1">
              <a:buFontTx/>
              <a:buChar char="•"/>
            </a:pPr>
            <a:r>
              <a:rPr lang="el-GR" altLang="el-GR" sz="2000" b="1" dirty="0">
                <a:solidFill>
                  <a:schemeClr val="accent2"/>
                </a:solidFill>
              </a:rPr>
              <a:t> τα </a:t>
            </a:r>
            <a:r>
              <a:rPr lang="el-GR" altLang="el-GR" sz="2400" b="1" dirty="0">
                <a:solidFill>
                  <a:schemeClr val="accent2"/>
                </a:solidFill>
              </a:rPr>
              <a:t>ασθενή ζώα</a:t>
            </a:r>
            <a:r>
              <a:rPr lang="el-GR" altLang="el-GR" sz="2000" b="1" dirty="0">
                <a:solidFill>
                  <a:schemeClr val="accent2"/>
                </a:solidFill>
              </a:rPr>
              <a:t> ( </a:t>
            </a:r>
            <a:r>
              <a:rPr lang="en-US" altLang="el-GR" sz="2000" b="1" dirty="0">
                <a:solidFill>
                  <a:schemeClr val="accent2"/>
                </a:solidFill>
              </a:rPr>
              <a:t>M. </a:t>
            </a:r>
            <a:r>
              <a:rPr lang="en-US" altLang="el-GR" sz="2000" b="1" dirty="0" err="1">
                <a:solidFill>
                  <a:schemeClr val="accent2"/>
                </a:solidFill>
              </a:rPr>
              <a:t>bovis</a:t>
            </a:r>
            <a:r>
              <a:rPr lang="en-US" altLang="el-GR" sz="2000" b="1" dirty="0">
                <a:solidFill>
                  <a:schemeClr val="accent2"/>
                </a:solidFill>
              </a:rPr>
              <a:t>, M. tuberculosis) </a:t>
            </a:r>
            <a:r>
              <a:rPr lang="el-GR" altLang="el-GR" sz="2000" b="1" dirty="0">
                <a:solidFill>
                  <a:schemeClr val="accent2"/>
                </a:solidFill>
              </a:rPr>
              <a:t>- εκκρίνουν το </a:t>
            </a:r>
            <a:r>
              <a:rPr lang="el-GR" altLang="el-GR" sz="2000" b="1" dirty="0" err="1">
                <a:solidFill>
                  <a:schemeClr val="accent2"/>
                </a:solidFill>
              </a:rPr>
              <a:t>βάκιλλο</a:t>
            </a:r>
            <a:r>
              <a:rPr lang="el-GR" altLang="el-GR" sz="2000" b="1" dirty="0">
                <a:solidFill>
                  <a:schemeClr val="accent2"/>
                </a:solidFill>
              </a:rPr>
              <a:t> με </a:t>
            </a:r>
          </a:p>
          <a:p>
            <a:pPr eaLnBrk="1" hangingPunct="1"/>
            <a:r>
              <a:rPr lang="el-GR" altLang="el-GR" sz="2000" b="1" dirty="0">
                <a:solidFill>
                  <a:schemeClr val="accent2"/>
                </a:solidFill>
              </a:rPr>
              <a:t>  το γάλα σε συχνότητα &gt; 90%</a:t>
            </a:r>
            <a:r>
              <a:rPr lang="el-GR" altLang="el-GR" sz="2000" b="1" dirty="0"/>
              <a:t> </a:t>
            </a:r>
          </a:p>
          <a:p>
            <a:pPr eaLnBrk="1" hangingPunct="1">
              <a:buFontTx/>
              <a:buChar char="•"/>
            </a:pPr>
            <a:endParaRPr lang="el-GR" altLang="el-GR" sz="2000" b="1" dirty="0">
              <a:solidFill>
                <a:schemeClr val="accent2"/>
              </a:solidFill>
            </a:endParaRPr>
          </a:p>
          <a:p>
            <a:pPr eaLnBrk="1" hangingPunct="1">
              <a:buFontTx/>
              <a:buChar char="•"/>
            </a:pPr>
            <a:r>
              <a:rPr lang="el-GR" altLang="el-GR" sz="2000" b="1" dirty="0">
                <a:solidFill>
                  <a:schemeClr val="accent2"/>
                </a:solidFill>
              </a:rPr>
              <a:t> το περιβάλλον, κόπρανα, έντομα κλπ</a:t>
            </a:r>
          </a:p>
          <a:p>
            <a:pPr eaLnBrk="1" hangingPunct="1">
              <a:buFontTx/>
              <a:buChar char="•"/>
            </a:pPr>
            <a:endParaRPr lang="en-US" altLang="el-GR" sz="2000" b="1" dirty="0">
              <a:solidFill>
                <a:schemeClr val="accent2"/>
              </a:solidFill>
            </a:endParaRPr>
          </a:p>
          <a:p>
            <a:pPr eaLnBrk="1" hangingPunct="1">
              <a:buFont typeface="Wingdings" pitchFamily="2" charset="2"/>
              <a:buChar char="Ø"/>
            </a:pPr>
            <a:r>
              <a:rPr lang="el-GR" altLang="el-GR" sz="2000" b="1" dirty="0">
                <a:solidFill>
                  <a:schemeClr val="accent2"/>
                </a:solidFill>
              </a:rPr>
              <a:t>Η παστερίωση εξασφαλίζει την θανάτωση των παθογόνων </a:t>
            </a:r>
          </a:p>
          <a:p>
            <a:pPr eaLnBrk="1" hangingPunct="1">
              <a:buFont typeface="Wingdings" pitchFamily="2" charset="2"/>
              <a:buNone/>
            </a:pPr>
            <a:r>
              <a:rPr lang="el-GR" altLang="el-GR" sz="2000" b="1" dirty="0">
                <a:solidFill>
                  <a:schemeClr val="accent2"/>
                </a:solidFill>
              </a:rPr>
              <a:t>   </a:t>
            </a:r>
            <a:r>
              <a:rPr lang="el-GR" altLang="el-GR" sz="2000" b="1" dirty="0" err="1">
                <a:solidFill>
                  <a:schemeClr val="accent2"/>
                </a:solidFill>
              </a:rPr>
              <a:t>μυκοβακτηριδίων</a:t>
            </a:r>
            <a:r>
              <a:rPr lang="el-GR" altLang="el-GR" sz="2400" b="1" dirty="0">
                <a:solidFill>
                  <a:schemeClr val="accent2"/>
                </a:solidFill>
              </a:rPr>
              <a:t> αλλά </a:t>
            </a:r>
            <a:r>
              <a:rPr lang="el-GR" altLang="el-GR" sz="2000" b="1" dirty="0">
                <a:solidFill>
                  <a:schemeClr val="accent2"/>
                </a:solidFill>
              </a:rPr>
              <a:t>εάν ο αρχικός πληθυσμός είναι μεγάλος, τα </a:t>
            </a:r>
          </a:p>
          <a:p>
            <a:pPr eaLnBrk="1" hangingPunct="1">
              <a:buFont typeface="Wingdings" pitchFamily="2" charset="2"/>
              <a:buNone/>
            </a:pPr>
            <a:r>
              <a:rPr lang="el-GR" altLang="el-GR" sz="2000" b="1" dirty="0">
                <a:solidFill>
                  <a:schemeClr val="accent2"/>
                </a:solidFill>
              </a:rPr>
              <a:t>   περιθώρια ασφάλειας είναι μικρά. </a:t>
            </a:r>
          </a:p>
        </p:txBody>
      </p:sp>
      <p:sp>
        <p:nvSpPr>
          <p:cNvPr id="10247" name="Text Box 8"/>
          <p:cNvSpPr txBox="1">
            <a:spLocks noChangeArrowheads="1"/>
          </p:cNvSpPr>
          <p:nvPr/>
        </p:nvSpPr>
        <p:spPr bwMode="auto">
          <a:xfrm>
            <a:off x="431105" y="5730359"/>
            <a:ext cx="8578850" cy="6699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Η φυματίωση είναι υποχρεωτικής δήλωσης νόσημα και υπόκειται σε </a:t>
            </a:r>
          </a:p>
          <a:p>
            <a:pPr eaLnBrk="1" hangingPunct="1"/>
            <a:r>
              <a:rPr lang="el-GR" altLang="el-GR">
                <a:solidFill>
                  <a:schemeClr val="accent2"/>
                </a:solidFill>
              </a:rPr>
              <a:t>αυστηρή νομοθεσία </a:t>
            </a:r>
          </a:p>
        </p:txBody>
      </p:sp>
      <p:pic>
        <p:nvPicPr>
          <p:cNvPr id="1024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357563"/>
            <a:ext cx="23764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2155171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5"/>
          <p:cNvSpPr txBox="1">
            <a:spLocks noChangeArrowheads="1"/>
          </p:cNvSpPr>
          <p:nvPr/>
        </p:nvSpPr>
        <p:spPr bwMode="auto">
          <a:xfrm>
            <a:off x="827088" y="260350"/>
            <a:ext cx="1873250" cy="485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ΒΑΚΤΗΡΙΑ </a:t>
            </a:r>
          </a:p>
        </p:txBody>
      </p:sp>
      <p:sp>
        <p:nvSpPr>
          <p:cNvPr id="11269" name="Text Box 6"/>
          <p:cNvSpPr txBox="1">
            <a:spLocks noChangeArrowheads="1"/>
          </p:cNvSpPr>
          <p:nvPr/>
        </p:nvSpPr>
        <p:spPr bwMode="auto">
          <a:xfrm>
            <a:off x="6443663" y="260350"/>
            <a:ext cx="2051050" cy="495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Brucella spp</a:t>
            </a:r>
            <a:endParaRPr lang="el-GR" altLang="el-GR" sz="2400" b="1">
              <a:solidFill>
                <a:schemeClr val="accent2"/>
              </a:solidFill>
            </a:endParaRPr>
          </a:p>
        </p:txBody>
      </p:sp>
      <p:sp>
        <p:nvSpPr>
          <p:cNvPr id="11270" name="Text Box 7"/>
          <p:cNvSpPr txBox="1">
            <a:spLocks noChangeArrowheads="1"/>
          </p:cNvSpPr>
          <p:nvPr/>
        </p:nvSpPr>
        <p:spPr bwMode="auto">
          <a:xfrm>
            <a:off x="539551" y="765175"/>
            <a:ext cx="821551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3 </a:t>
            </a:r>
            <a:r>
              <a:rPr lang="el-GR" altLang="el-GR" sz="2000" dirty="0">
                <a:solidFill>
                  <a:schemeClr val="accent2"/>
                </a:solidFill>
              </a:rPr>
              <a:t>είδη προσβάλλουν κυρίως τα γαλακτοπαραγωγά ζώα: </a:t>
            </a:r>
          </a:p>
          <a:p>
            <a:pPr eaLnBrk="1" hangingPunct="1"/>
            <a:r>
              <a:rPr lang="en-US" altLang="el-GR" sz="2000" dirty="0">
                <a:solidFill>
                  <a:schemeClr val="accent2"/>
                </a:solidFill>
              </a:rPr>
              <a:t>B. </a:t>
            </a:r>
            <a:r>
              <a:rPr lang="en-US" altLang="el-GR" sz="2000" dirty="0" err="1">
                <a:solidFill>
                  <a:schemeClr val="accent2"/>
                </a:solidFill>
              </a:rPr>
              <a:t>melitensis</a:t>
            </a:r>
            <a:r>
              <a:rPr lang="en-US" altLang="el-GR" sz="2000" dirty="0">
                <a:solidFill>
                  <a:schemeClr val="accent2"/>
                </a:solidFill>
              </a:rPr>
              <a:t>, B. </a:t>
            </a:r>
            <a:r>
              <a:rPr lang="en-US" altLang="el-GR" sz="2000" dirty="0" err="1">
                <a:solidFill>
                  <a:schemeClr val="accent2"/>
                </a:solidFill>
              </a:rPr>
              <a:t>abortus</a:t>
            </a:r>
            <a:r>
              <a:rPr lang="en-US" altLang="el-GR" sz="2000" dirty="0">
                <a:solidFill>
                  <a:schemeClr val="accent2"/>
                </a:solidFill>
              </a:rPr>
              <a:t>, B. </a:t>
            </a:r>
            <a:r>
              <a:rPr lang="en-US" altLang="el-GR" sz="2000" dirty="0" err="1">
                <a:solidFill>
                  <a:schemeClr val="accent2"/>
                </a:solidFill>
              </a:rPr>
              <a:t>suis</a:t>
            </a:r>
            <a:endParaRPr lang="en-US" altLang="el-GR" sz="2000" dirty="0">
              <a:solidFill>
                <a:schemeClr val="accent2"/>
              </a:solidFill>
            </a:endParaRPr>
          </a:p>
          <a:p>
            <a:pPr eaLnBrk="1" hangingPunct="1"/>
            <a:r>
              <a:rPr lang="el-GR" altLang="el-GR" sz="2000" dirty="0">
                <a:solidFill>
                  <a:schemeClr val="accent2"/>
                </a:solidFill>
              </a:rPr>
              <a:t>Απεκκρίνονται με το γάλα</a:t>
            </a:r>
            <a:r>
              <a:rPr lang="en-US" altLang="el-GR" sz="2000" dirty="0">
                <a:solidFill>
                  <a:schemeClr val="accent2"/>
                </a:solidFill>
              </a:rPr>
              <a:t> </a:t>
            </a:r>
            <a:r>
              <a:rPr lang="el-GR" altLang="el-GR" sz="2000" dirty="0">
                <a:solidFill>
                  <a:schemeClr val="accent2"/>
                </a:solidFill>
              </a:rPr>
              <a:t>και σε πληθυσμούς </a:t>
            </a:r>
            <a:r>
              <a:rPr lang="el-GR" altLang="el-GR" sz="2000" dirty="0" err="1">
                <a:solidFill>
                  <a:schemeClr val="accent2"/>
                </a:solidFill>
              </a:rPr>
              <a:t>εώς</a:t>
            </a:r>
            <a:r>
              <a:rPr lang="el-GR" altLang="el-GR" sz="2000" dirty="0">
                <a:solidFill>
                  <a:schemeClr val="accent2"/>
                </a:solidFill>
              </a:rPr>
              <a:t> 200.000/ </a:t>
            </a:r>
            <a:r>
              <a:rPr lang="en-US" altLang="el-GR" sz="2000" dirty="0">
                <a:solidFill>
                  <a:schemeClr val="accent2"/>
                </a:solidFill>
              </a:rPr>
              <a:t>ml </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Πηγή μόλυνσης γάλακτος :</a:t>
            </a:r>
          </a:p>
          <a:p>
            <a:pPr eaLnBrk="1" hangingPunct="1"/>
            <a:r>
              <a:rPr lang="el-GR" altLang="el-GR" sz="2000" b="1" dirty="0">
                <a:solidFill>
                  <a:schemeClr val="accent2"/>
                </a:solidFill>
              </a:rPr>
              <a:t>1ογενώς</a:t>
            </a:r>
            <a:r>
              <a:rPr lang="el-GR" altLang="el-GR" sz="2000" dirty="0">
                <a:solidFill>
                  <a:schemeClr val="accent2"/>
                </a:solidFill>
              </a:rPr>
              <a:t> από </a:t>
            </a:r>
            <a:r>
              <a:rPr lang="el-GR" altLang="el-GR" sz="2000" dirty="0" err="1">
                <a:solidFill>
                  <a:schemeClr val="accent2"/>
                </a:solidFill>
              </a:rPr>
              <a:t>βρουκέλλες</a:t>
            </a:r>
            <a:r>
              <a:rPr lang="el-GR" altLang="el-GR" sz="2000" dirty="0">
                <a:solidFill>
                  <a:schemeClr val="accent2"/>
                </a:solidFill>
              </a:rPr>
              <a:t> που υπάρχουν στο αίμα  ή στα </a:t>
            </a:r>
            <a:r>
              <a:rPr lang="el-GR" altLang="el-GR" sz="2000" dirty="0" err="1">
                <a:solidFill>
                  <a:schemeClr val="accent2"/>
                </a:solidFill>
              </a:rPr>
              <a:t>οπισθομαστικά</a:t>
            </a:r>
            <a:r>
              <a:rPr lang="el-GR" altLang="el-GR" sz="2000" dirty="0">
                <a:solidFill>
                  <a:schemeClr val="accent2"/>
                </a:solidFill>
              </a:rPr>
              <a:t> </a:t>
            </a:r>
          </a:p>
          <a:p>
            <a:pPr eaLnBrk="1" hangingPunct="1"/>
            <a:r>
              <a:rPr lang="el-GR" altLang="el-GR" sz="2000" dirty="0" err="1">
                <a:solidFill>
                  <a:schemeClr val="accent2"/>
                </a:solidFill>
              </a:rPr>
              <a:t>λεμφογάγγλια</a:t>
            </a:r>
            <a:endParaRPr lang="el-GR" altLang="el-GR" sz="2000" dirty="0">
              <a:solidFill>
                <a:schemeClr val="accent2"/>
              </a:solidFill>
            </a:endParaRPr>
          </a:p>
          <a:p>
            <a:pPr eaLnBrk="1" hangingPunct="1"/>
            <a:r>
              <a:rPr lang="el-GR" altLang="el-GR" sz="2000" b="1" dirty="0">
                <a:solidFill>
                  <a:schemeClr val="accent2"/>
                </a:solidFill>
              </a:rPr>
              <a:t>2ογενώς</a:t>
            </a:r>
            <a:r>
              <a:rPr lang="el-GR" altLang="el-GR" sz="2000" dirty="0">
                <a:solidFill>
                  <a:schemeClr val="accent2"/>
                </a:solidFill>
              </a:rPr>
              <a:t> από τις εκκρίσεις της λοχείας ή από τη σκόνη του στάβλου </a:t>
            </a:r>
          </a:p>
          <a:p>
            <a:pPr eaLnBrk="1" hangingPunct="1"/>
            <a:endParaRPr lang="el-GR" altLang="el-GR" sz="2000" dirty="0">
              <a:solidFill>
                <a:schemeClr val="accent2"/>
              </a:solidFill>
            </a:endParaRPr>
          </a:p>
          <a:p>
            <a:pPr eaLnBrk="1" hangingPunct="1"/>
            <a:r>
              <a:rPr lang="el-GR" altLang="el-GR" sz="2000" dirty="0">
                <a:solidFill>
                  <a:schemeClr val="accent2"/>
                </a:solidFill>
              </a:rPr>
              <a:t>Κύριες πηγές μόλυνσης για τον άνθρωπο:</a:t>
            </a:r>
          </a:p>
          <a:p>
            <a:pPr eaLnBrk="1" hangingPunct="1">
              <a:buFontTx/>
              <a:buAutoNum type="arabicPeriod"/>
            </a:pPr>
            <a:r>
              <a:rPr lang="el-GR" altLang="el-GR" sz="2000" dirty="0">
                <a:solidFill>
                  <a:schemeClr val="accent2"/>
                </a:solidFill>
              </a:rPr>
              <a:t>Νωπό γάλα</a:t>
            </a:r>
          </a:p>
          <a:p>
            <a:pPr eaLnBrk="1" hangingPunct="1">
              <a:buFontTx/>
              <a:buAutoNum type="arabicPeriod"/>
            </a:pPr>
            <a:r>
              <a:rPr lang="el-GR" altLang="el-GR" sz="2000" dirty="0">
                <a:solidFill>
                  <a:schemeClr val="accent2"/>
                </a:solidFill>
              </a:rPr>
              <a:t>Βούτυρο</a:t>
            </a:r>
          </a:p>
          <a:p>
            <a:pPr eaLnBrk="1" hangingPunct="1">
              <a:buFontTx/>
              <a:buAutoNum type="arabicPeriod"/>
            </a:pPr>
            <a:r>
              <a:rPr lang="el-GR" altLang="el-GR" sz="2000" dirty="0">
                <a:solidFill>
                  <a:schemeClr val="accent2"/>
                </a:solidFill>
              </a:rPr>
              <a:t>Ανώριμα </a:t>
            </a:r>
            <a:r>
              <a:rPr lang="el-GR" altLang="el-GR" sz="2000" dirty="0" smtClean="0">
                <a:solidFill>
                  <a:schemeClr val="accent2"/>
                </a:solidFill>
              </a:rPr>
              <a:t>τυριά.</a:t>
            </a:r>
            <a:endParaRPr lang="en-US" altLang="el-GR" sz="2000" b="1" dirty="0">
              <a:solidFill>
                <a:schemeClr val="accent2"/>
              </a:solidFill>
            </a:endParaRPr>
          </a:p>
          <a:p>
            <a:pPr eaLnBrk="1" hangingPunct="1"/>
            <a:r>
              <a:rPr lang="el-GR" altLang="el-GR" sz="2000" b="1" dirty="0">
                <a:solidFill>
                  <a:schemeClr val="accent2"/>
                </a:solidFill>
              </a:rPr>
              <a:t>Η παστερίωση συνήθως εξασφαλίζει την θανάτωση της</a:t>
            </a:r>
            <a:endParaRPr lang="en-US" altLang="el-GR" sz="2000" b="1" dirty="0">
              <a:solidFill>
                <a:schemeClr val="accent2"/>
              </a:solidFill>
            </a:endParaRPr>
          </a:p>
          <a:p>
            <a:pPr eaLnBrk="1" hangingPunct="1"/>
            <a:r>
              <a:rPr lang="el-GR" altLang="el-GR" sz="2000" b="1" dirty="0" err="1">
                <a:solidFill>
                  <a:schemeClr val="accent2"/>
                </a:solidFill>
              </a:rPr>
              <a:t>Βρουκέλλας</a:t>
            </a:r>
            <a:r>
              <a:rPr lang="el-GR" altLang="el-GR" sz="2000" b="1" dirty="0">
                <a:solidFill>
                  <a:schemeClr val="accent2"/>
                </a:solidFill>
              </a:rPr>
              <a:t>.</a:t>
            </a:r>
          </a:p>
        </p:txBody>
      </p:sp>
      <p:sp>
        <p:nvSpPr>
          <p:cNvPr id="11271" name="Text Box 8"/>
          <p:cNvSpPr txBox="1">
            <a:spLocks noChangeArrowheads="1"/>
          </p:cNvSpPr>
          <p:nvPr/>
        </p:nvSpPr>
        <p:spPr bwMode="auto">
          <a:xfrm>
            <a:off x="323850" y="5733256"/>
            <a:ext cx="8578850" cy="6699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chemeClr val="accent2"/>
                </a:solidFill>
              </a:rPr>
              <a:t>Η βρουκέλλωση είναι υποχρεωτικής δήλωσης νόσημα και υπόκειται σε </a:t>
            </a:r>
          </a:p>
          <a:p>
            <a:pPr eaLnBrk="1" hangingPunct="1"/>
            <a:r>
              <a:rPr lang="el-GR" altLang="el-GR">
                <a:solidFill>
                  <a:schemeClr val="accent2"/>
                </a:solidFill>
              </a:rPr>
              <a:t>αυστηρή νομοθεσία </a:t>
            </a:r>
          </a:p>
        </p:txBody>
      </p:sp>
      <p:pic>
        <p:nvPicPr>
          <p:cNvPr id="1127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600752"/>
            <a:ext cx="28575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20356"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&amp; Ποιότητα Γάλακτος</a:t>
            </a:r>
            <a:endParaRPr lang="en-US" sz="1400" dirty="0"/>
          </a:p>
        </p:txBody>
      </p:sp>
      <p:sp>
        <p:nvSpPr>
          <p:cNvPr id="2" name="Θέση αριθμού διαφάνειας 1"/>
          <p:cNvSpPr>
            <a:spLocks noGrp="1"/>
          </p:cNvSpPr>
          <p:nvPr>
            <p:ph type="sldNum" sz="quarter" idx="10"/>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797762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8/2015 6:52:41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Προσαρμοσμένο 2">
      <a:dk1>
        <a:srgbClr val="000000"/>
      </a:dk1>
      <a:lt1>
        <a:sysClr val="window" lastClr="FFFFFF"/>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17EFE52-87A7-4725-ADD6-1490D5AA67D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4721</TotalTime>
  <Words>2966</Words>
  <Application>Microsoft Office PowerPoint</Application>
  <PresentationFormat>Προβολή στην οθόνη (4:3)</PresentationFormat>
  <Paragraphs>849</Paragraphs>
  <Slides>61</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Σχηματισμός AFM1 στο γάλα. .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Υγιεινή &amp; Ποιότητα Γάλακτος.</dc:subject>
  <dc:creator>Ελένη Μαλισσιόβα</dc:creator>
  <cp:keywords>Υγιεινή &amp; Ποιότητα Γάλακτος</cp:keywords>
  <cp:lastModifiedBy>Windows User</cp:lastModifiedBy>
  <cp:revision>417</cp:revision>
  <dcterms:created xsi:type="dcterms:W3CDTF">2012-09-06T09:03:05Z</dcterms:created>
  <dcterms:modified xsi:type="dcterms:W3CDTF">2015-11-29T07:27:56Z</dcterms:modified>
</cp:coreProperties>
</file>