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6"/>
  </p:notesMasterIdLst>
  <p:sldIdLst>
    <p:sldId id="257" r:id="rId3"/>
    <p:sldId id="258" r:id="rId4"/>
    <p:sldId id="300"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301" r:id="rId45"/>
  </p:sldIdLst>
  <p:sldSz cx="9144000" cy="6858000" type="screen4x3"/>
  <p:notesSz cx="6858000" cy="9144000"/>
  <p:custDataLst>
    <p:tags r:id="rId47"/>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Pet" initials="N"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00CC"/>
    <a:srgbClr val="0033CC"/>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90" y="-2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6BAB66-2C9D-44D2-9D7C-B06339202B4C}" type="datetimeFigureOut">
              <a:rPr lang="el-GR" smtClean="0"/>
              <a:pPr/>
              <a:t>12/12/2013</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B6AE94-201B-4216-A9EE-BD8CF2AAB0C8}" type="slidenum">
              <a:rPr lang="el-GR" smtClean="0"/>
              <a:pPr/>
              <a:t>‹#›</a:t>
            </a:fld>
            <a:endParaRPr lang="el-GR"/>
          </a:p>
        </p:txBody>
      </p:sp>
    </p:spTree>
    <p:extLst>
      <p:ext uri="{BB962C8B-B14F-4D97-AF65-F5344CB8AC3E}">
        <p14:creationId xmlns:p14="http://schemas.microsoft.com/office/powerpoint/2010/main" val="2036789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DCCA508-3B63-4BA9-93AF-AA2EFF565143}" type="slidenum">
              <a:rPr lang="el-GR" smtClean="0"/>
              <a:pPr/>
              <a:t>3</a:t>
            </a:fld>
            <a:endParaRPr lang="el-GR"/>
          </a:p>
        </p:txBody>
      </p:sp>
    </p:spTree>
    <p:extLst>
      <p:ext uri="{BB962C8B-B14F-4D97-AF65-F5344CB8AC3E}">
        <p14:creationId xmlns:p14="http://schemas.microsoft.com/office/powerpoint/2010/main" val="836342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254D8BBA-E385-44AB-875E-30FB8133A108}" type="slidenum">
              <a:rPr lang="el-GR" smtClean="0">
                <a:solidFill>
                  <a:prstClr val="black"/>
                </a:solidFill>
              </a:rPr>
              <a:pPr/>
              <a:t>4</a:t>
            </a:fld>
            <a:endParaRPr lang="el-GR">
              <a:solidFill>
                <a:prstClr val="black"/>
              </a:solidFill>
            </a:endParaRPr>
          </a:p>
        </p:txBody>
      </p:sp>
    </p:spTree>
    <p:extLst>
      <p:ext uri="{BB962C8B-B14F-4D97-AF65-F5344CB8AC3E}">
        <p14:creationId xmlns:p14="http://schemas.microsoft.com/office/powerpoint/2010/main" val="3854563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41FEBF95-A2CE-4F56-BAB1-8A804CC2535E}" type="datetime1">
              <a:rPr lang="el-GR" smtClean="0"/>
              <a:pPr/>
              <a:t>12/12/2013</a:t>
            </a:fld>
            <a:endParaRPr lang="el-GR"/>
          </a:p>
        </p:txBody>
      </p:sp>
      <p:sp>
        <p:nvSpPr>
          <p:cNvPr id="5" name="Θέση υποσέλιδου 4"/>
          <p:cNvSpPr>
            <a:spLocks noGrp="1"/>
          </p:cNvSpPr>
          <p:nvPr>
            <p:ph type="ftr" sz="quarter" idx="11"/>
          </p:nvPr>
        </p:nvSpPr>
        <p:spPr/>
        <p:txBody>
          <a:bodyPr/>
          <a:lstStyle/>
          <a:p>
            <a:r>
              <a:rPr lang="en-US" smtClean="0"/>
              <a:t>USB Device / Host Port</a:t>
            </a:r>
            <a:endParaRPr lang="el-GR"/>
          </a:p>
        </p:txBody>
      </p:sp>
      <p:sp>
        <p:nvSpPr>
          <p:cNvPr id="6" name="Θέση αριθμού διαφάνειας 5"/>
          <p:cNvSpPr>
            <a:spLocks noGrp="1"/>
          </p:cNvSpPr>
          <p:nvPr>
            <p:ph type="sldNum" sz="quarter" idx="12"/>
          </p:nvPr>
        </p:nvSpPr>
        <p:spPr/>
        <p:txBody>
          <a:bodyPr/>
          <a:lstStyle/>
          <a:p>
            <a:fld id="{129E8E64-38FF-4040-BF9E-C0F8B6D6A4DF}" type="slidenum">
              <a:rPr lang="el-GR" smtClean="0"/>
              <a:pPr/>
              <a:t>‹#›</a:t>
            </a:fld>
            <a:endParaRPr lang="el-GR"/>
          </a:p>
        </p:txBody>
      </p:sp>
    </p:spTree>
    <p:extLst>
      <p:ext uri="{BB962C8B-B14F-4D97-AF65-F5344CB8AC3E}">
        <p14:creationId xmlns:p14="http://schemas.microsoft.com/office/powerpoint/2010/main" val="3975266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AEE925E5-85B6-4325-92B9-44FD05502D73}" type="datetime1">
              <a:rPr lang="el-GR" smtClean="0"/>
              <a:pPr/>
              <a:t>12/12/2013</a:t>
            </a:fld>
            <a:endParaRPr lang="el-GR"/>
          </a:p>
        </p:txBody>
      </p:sp>
      <p:sp>
        <p:nvSpPr>
          <p:cNvPr id="5" name="Θέση υποσέλιδου 4"/>
          <p:cNvSpPr>
            <a:spLocks noGrp="1"/>
          </p:cNvSpPr>
          <p:nvPr>
            <p:ph type="ftr" sz="quarter" idx="11"/>
          </p:nvPr>
        </p:nvSpPr>
        <p:spPr/>
        <p:txBody>
          <a:bodyPr/>
          <a:lstStyle/>
          <a:p>
            <a:r>
              <a:rPr lang="en-US" smtClean="0"/>
              <a:t>USB Device / Host Port</a:t>
            </a:r>
            <a:endParaRPr lang="el-GR"/>
          </a:p>
        </p:txBody>
      </p:sp>
      <p:sp>
        <p:nvSpPr>
          <p:cNvPr id="6" name="Θέση αριθμού διαφάνειας 5"/>
          <p:cNvSpPr>
            <a:spLocks noGrp="1"/>
          </p:cNvSpPr>
          <p:nvPr>
            <p:ph type="sldNum" sz="quarter" idx="12"/>
          </p:nvPr>
        </p:nvSpPr>
        <p:spPr/>
        <p:txBody>
          <a:bodyPr/>
          <a:lstStyle/>
          <a:p>
            <a:fld id="{129E8E64-38FF-4040-BF9E-C0F8B6D6A4DF}" type="slidenum">
              <a:rPr lang="el-GR" smtClean="0"/>
              <a:pPr/>
              <a:t>‹#›</a:t>
            </a:fld>
            <a:endParaRPr lang="el-GR"/>
          </a:p>
        </p:txBody>
      </p:sp>
    </p:spTree>
    <p:extLst>
      <p:ext uri="{BB962C8B-B14F-4D97-AF65-F5344CB8AC3E}">
        <p14:creationId xmlns:p14="http://schemas.microsoft.com/office/powerpoint/2010/main" val="4055335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5CB92BF-1522-472A-B742-8E8B8ED8AB8E}" type="datetime1">
              <a:rPr lang="el-GR" smtClean="0"/>
              <a:pPr/>
              <a:t>12/12/2013</a:t>
            </a:fld>
            <a:endParaRPr lang="el-GR"/>
          </a:p>
        </p:txBody>
      </p:sp>
      <p:sp>
        <p:nvSpPr>
          <p:cNvPr id="5" name="Θέση υποσέλιδου 4"/>
          <p:cNvSpPr>
            <a:spLocks noGrp="1"/>
          </p:cNvSpPr>
          <p:nvPr>
            <p:ph type="ftr" sz="quarter" idx="11"/>
          </p:nvPr>
        </p:nvSpPr>
        <p:spPr/>
        <p:txBody>
          <a:bodyPr/>
          <a:lstStyle/>
          <a:p>
            <a:r>
              <a:rPr lang="en-US" smtClean="0"/>
              <a:t>USB Device / Host Port</a:t>
            </a:r>
            <a:endParaRPr lang="el-GR"/>
          </a:p>
        </p:txBody>
      </p:sp>
      <p:sp>
        <p:nvSpPr>
          <p:cNvPr id="6" name="Θέση αριθμού διαφάνειας 5"/>
          <p:cNvSpPr>
            <a:spLocks noGrp="1"/>
          </p:cNvSpPr>
          <p:nvPr>
            <p:ph type="sldNum" sz="quarter" idx="12"/>
          </p:nvPr>
        </p:nvSpPr>
        <p:spPr/>
        <p:txBody>
          <a:bodyPr/>
          <a:lstStyle/>
          <a:p>
            <a:fld id="{129E8E64-38FF-4040-BF9E-C0F8B6D6A4DF}" type="slidenum">
              <a:rPr lang="el-GR" smtClean="0"/>
              <a:pPr/>
              <a:t>‹#›</a:t>
            </a:fld>
            <a:endParaRPr lang="el-GR"/>
          </a:p>
        </p:txBody>
      </p:sp>
    </p:spTree>
    <p:extLst>
      <p:ext uri="{BB962C8B-B14F-4D97-AF65-F5344CB8AC3E}">
        <p14:creationId xmlns:p14="http://schemas.microsoft.com/office/powerpoint/2010/main" val="419127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8F99177F-F8E7-4F2C-B33B-E039D0D8D537}" type="datetime1">
              <a:rPr lang="el-GR" smtClean="0"/>
              <a:pPr/>
              <a:t>12/12/2013</a:t>
            </a:fld>
            <a:endParaRPr lang="el-GR"/>
          </a:p>
        </p:txBody>
      </p:sp>
      <p:sp>
        <p:nvSpPr>
          <p:cNvPr id="5" name="Θέση υποσέλιδου 4"/>
          <p:cNvSpPr>
            <a:spLocks noGrp="1"/>
          </p:cNvSpPr>
          <p:nvPr>
            <p:ph type="ftr" sz="quarter" idx="11"/>
          </p:nvPr>
        </p:nvSpPr>
        <p:spPr/>
        <p:txBody>
          <a:bodyPr/>
          <a:lstStyle/>
          <a:p>
            <a:r>
              <a:rPr lang="en-US" smtClean="0"/>
              <a:t>USB Device / Host Port</a:t>
            </a:r>
            <a:endParaRPr lang="el-GR"/>
          </a:p>
        </p:txBody>
      </p:sp>
      <p:sp>
        <p:nvSpPr>
          <p:cNvPr id="6" name="Θέση αριθμού διαφάνειας 5"/>
          <p:cNvSpPr>
            <a:spLocks noGrp="1"/>
          </p:cNvSpPr>
          <p:nvPr>
            <p:ph type="sldNum" sz="quarter" idx="12"/>
          </p:nvPr>
        </p:nvSpPr>
        <p:spPr/>
        <p:txBody>
          <a:bodyPr/>
          <a:lstStyle/>
          <a:p>
            <a:fld id="{129E8E64-38FF-4040-BF9E-C0F8B6D6A4DF}" type="slidenum">
              <a:rPr lang="el-GR" smtClean="0"/>
              <a:pPr/>
              <a:t>‹#›</a:t>
            </a:fld>
            <a:endParaRPr lang="el-GR"/>
          </a:p>
        </p:txBody>
      </p:sp>
    </p:spTree>
    <p:extLst>
      <p:ext uri="{BB962C8B-B14F-4D97-AF65-F5344CB8AC3E}">
        <p14:creationId xmlns:p14="http://schemas.microsoft.com/office/powerpoint/2010/main" val="1372056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946EB3F3-E0FF-4D2B-B4EC-CB38A6688653}" type="datetime1">
              <a:rPr lang="el-GR" smtClean="0"/>
              <a:pPr/>
              <a:t>12/12/2013</a:t>
            </a:fld>
            <a:endParaRPr lang="el-GR"/>
          </a:p>
        </p:txBody>
      </p:sp>
      <p:sp>
        <p:nvSpPr>
          <p:cNvPr id="5" name="Θέση υποσέλιδου 4"/>
          <p:cNvSpPr>
            <a:spLocks noGrp="1"/>
          </p:cNvSpPr>
          <p:nvPr>
            <p:ph type="ftr" sz="quarter" idx="11"/>
          </p:nvPr>
        </p:nvSpPr>
        <p:spPr/>
        <p:txBody>
          <a:bodyPr/>
          <a:lstStyle/>
          <a:p>
            <a:r>
              <a:rPr lang="en-US" smtClean="0"/>
              <a:t>USB Device / Host Port</a:t>
            </a:r>
            <a:endParaRPr lang="el-GR"/>
          </a:p>
        </p:txBody>
      </p:sp>
      <p:sp>
        <p:nvSpPr>
          <p:cNvPr id="6" name="Θέση αριθμού διαφάνειας 5"/>
          <p:cNvSpPr>
            <a:spLocks noGrp="1"/>
          </p:cNvSpPr>
          <p:nvPr>
            <p:ph type="sldNum" sz="quarter" idx="12"/>
          </p:nvPr>
        </p:nvSpPr>
        <p:spPr/>
        <p:txBody>
          <a:bodyPr/>
          <a:lstStyle/>
          <a:p>
            <a:fld id="{129E8E64-38FF-4040-BF9E-C0F8B6D6A4DF}" type="slidenum">
              <a:rPr lang="el-GR" smtClean="0"/>
              <a:pPr/>
              <a:t>‹#›</a:t>
            </a:fld>
            <a:endParaRPr lang="el-GR"/>
          </a:p>
        </p:txBody>
      </p:sp>
    </p:spTree>
    <p:extLst>
      <p:ext uri="{BB962C8B-B14F-4D97-AF65-F5344CB8AC3E}">
        <p14:creationId xmlns:p14="http://schemas.microsoft.com/office/powerpoint/2010/main" val="1581712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1442AD7A-9DED-4745-8817-37FF2575C6A1}" type="datetime1">
              <a:rPr lang="el-GR" smtClean="0"/>
              <a:pPr/>
              <a:t>12/12/2013</a:t>
            </a:fld>
            <a:endParaRPr lang="el-GR"/>
          </a:p>
        </p:txBody>
      </p:sp>
      <p:sp>
        <p:nvSpPr>
          <p:cNvPr id="6" name="Θέση υποσέλιδου 5"/>
          <p:cNvSpPr>
            <a:spLocks noGrp="1"/>
          </p:cNvSpPr>
          <p:nvPr>
            <p:ph type="ftr" sz="quarter" idx="11"/>
          </p:nvPr>
        </p:nvSpPr>
        <p:spPr/>
        <p:txBody>
          <a:bodyPr/>
          <a:lstStyle/>
          <a:p>
            <a:r>
              <a:rPr lang="en-US" smtClean="0"/>
              <a:t>USB Device / Host Port</a:t>
            </a:r>
            <a:endParaRPr lang="el-GR"/>
          </a:p>
        </p:txBody>
      </p:sp>
      <p:sp>
        <p:nvSpPr>
          <p:cNvPr id="7" name="Θέση αριθμού διαφάνειας 6"/>
          <p:cNvSpPr>
            <a:spLocks noGrp="1"/>
          </p:cNvSpPr>
          <p:nvPr>
            <p:ph type="sldNum" sz="quarter" idx="12"/>
          </p:nvPr>
        </p:nvSpPr>
        <p:spPr/>
        <p:txBody>
          <a:bodyPr/>
          <a:lstStyle/>
          <a:p>
            <a:fld id="{129E8E64-38FF-4040-BF9E-C0F8B6D6A4DF}" type="slidenum">
              <a:rPr lang="el-GR" smtClean="0"/>
              <a:pPr/>
              <a:t>‹#›</a:t>
            </a:fld>
            <a:endParaRPr lang="el-GR"/>
          </a:p>
        </p:txBody>
      </p:sp>
    </p:spTree>
    <p:extLst>
      <p:ext uri="{BB962C8B-B14F-4D97-AF65-F5344CB8AC3E}">
        <p14:creationId xmlns:p14="http://schemas.microsoft.com/office/powerpoint/2010/main" val="3129197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29D2B0E7-FA04-4F0C-89AD-0FBCADE93909}" type="datetime1">
              <a:rPr lang="el-GR" smtClean="0"/>
              <a:pPr/>
              <a:t>12/12/2013</a:t>
            </a:fld>
            <a:endParaRPr lang="el-GR"/>
          </a:p>
        </p:txBody>
      </p:sp>
      <p:sp>
        <p:nvSpPr>
          <p:cNvPr id="8" name="Θέση υποσέλιδου 7"/>
          <p:cNvSpPr>
            <a:spLocks noGrp="1"/>
          </p:cNvSpPr>
          <p:nvPr>
            <p:ph type="ftr" sz="quarter" idx="11"/>
          </p:nvPr>
        </p:nvSpPr>
        <p:spPr/>
        <p:txBody>
          <a:bodyPr/>
          <a:lstStyle/>
          <a:p>
            <a:r>
              <a:rPr lang="en-US" smtClean="0"/>
              <a:t>USB Device / Host Port</a:t>
            </a:r>
            <a:endParaRPr lang="el-GR"/>
          </a:p>
        </p:txBody>
      </p:sp>
      <p:sp>
        <p:nvSpPr>
          <p:cNvPr id="9" name="Θέση αριθμού διαφάνειας 8"/>
          <p:cNvSpPr>
            <a:spLocks noGrp="1"/>
          </p:cNvSpPr>
          <p:nvPr>
            <p:ph type="sldNum" sz="quarter" idx="12"/>
          </p:nvPr>
        </p:nvSpPr>
        <p:spPr/>
        <p:txBody>
          <a:bodyPr/>
          <a:lstStyle/>
          <a:p>
            <a:fld id="{129E8E64-38FF-4040-BF9E-C0F8B6D6A4DF}" type="slidenum">
              <a:rPr lang="el-GR" smtClean="0"/>
              <a:pPr/>
              <a:t>‹#›</a:t>
            </a:fld>
            <a:endParaRPr lang="el-GR"/>
          </a:p>
        </p:txBody>
      </p:sp>
    </p:spTree>
    <p:extLst>
      <p:ext uri="{BB962C8B-B14F-4D97-AF65-F5344CB8AC3E}">
        <p14:creationId xmlns:p14="http://schemas.microsoft.com/office/powerpoint/2010/main" val="2606505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66B27323-3995-4F4A-9116-3835647EEAB6}" type="datetime1">
              <a:rPr lang="el-GR" smtClean="0"/>
              <a:pPr/>
              <a:t>12/12/2013</a:t>
            </a:fld>
            <a:endParaRPr lang="el-GR"/>
          </a:p>
        </p:txBody>
      </p:sp>
      <p:sp>
        <p:nvSpPr>
          <p:cNvPr id="4" name="Θέση υποσέλιδου 3"/>
          <p:cNvSpPr>
            <a:spLocks noGrp="1"/>
          </p:cNvSpPr>
          <p:nvPr>
            <p:ph type="ftr" sz="quarter" idx="11"/>
          </p:nvPr>
        </p:nvSpPr>
        <p:spPr/>
        <p:txBody>
          <a:bodyPr/>
          <a:lstStyle/>
          <a:p>
            <a:r>
              <a:rPr lang="en-US" smtClean="0"/>
              <a:t>USB Device / Host Port</a:t>
            </a:r>
            <a:endParaRPr lang="el-GR"/>
          </a:p>
        </p:txBody>
      </p:sp>
      <p:sp>
        <p:nvSpPr>
          <p:cNvPr id="5" name="Θέση αριθμού διαφάνειας 4"/>
          <p:cNvSpPr>
            <a:spLocks noGrp="1"/>
          </p:cNvSpPr>
          <p:nvPr>
            <p:ph type="sldNum" sz="quarter" idx="12"/>
          </p:nvPr>
        </p:nvSpPr>
        <p:spPr/>
        <p:txBody>
          <a:bodyPr/>
          <a:lstStyle/>
          <a:p>
            <a:fld id="{129E8E64-38FF-4040-BF9E-C0F8B6D6A4DF}" type="slidenum">
              <a:rPr lang="el-GR" smtClean="0"/>
              <a:pPr/>
              <a:t>‹#›</a:t>
            </a:fld>
            <a:endParaRPr lang="el-GR"/>
          </a:p>
        </p:txBody>
      </p:sp>
    </p:spTree>
    <p:extLst>
      <p:ext uri="{BB962C8B-B14F-4D97-AF65-F5344CB8AC3E}">
        <p14:creationId xmlns:p14="http://schemas.microsoft.com/office/powerpoint/2010/main" val="2478618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235644AD-75C7-485A-8EAD-66113CFDDE74}" type="datetime1">
              <a:rPr lang="el-GR" smtClean="0"/>
              <a:pPr/>
              <a:t>12/12/2013</a:t>
            </a:fld>
            <a:endParaRPr lang="el-GR"/>
          </a:p>
        </p:txBody>
      </p:sp>
      <p:sp>
        <p:nvSpPr>
          <p:cNvPr id="3" name="Θέση υποσέλιδου 2"/>
          <p:cNvSpPr>
            <a:spLocks noGrp="1"/>
          </p:cNvSpPr>
          <p:nvPr>
            <p:ph type="ftr" sz="quarter" idx="11"/>
          </p:nvPr>
        </p:nvSpPr>
        <p:spPr/>
        <p:txBody>
          <a:bodyPr/>
          <a:lstStyle/>
          <a:p>
            <a:r>
              <a:rPr lang="en-US" smtClean="0"/>
              <a:t>USB Device / Host Port</a:t>
            </a:r>
            <a:endParaRPr lang="el-GR"/>
          </a:p>
        </p:txBody>
      </p:sp>
      <p:sp>
        <p:nvSpPr>
          <p:cNvPr id="4" name="Θέση αριθμού διαφάνειας 3"/>
          <p:cNvSpPr>
            <a:spLocks noGrp="1"/>
          </p:cNvSpPr>
          <p:nvPr>
            <p:ph type="sldNum" sz="quarter" idx="12"/>
          </p:nvPr>
        </p:nvSpPr>
        <p:spPr/>
        <p:txBody>
          <a:bodyPr/>
          <a:lstStyle/>
          <a:p>
            <a:fld id="{129E8E64-38FF-4040-BF9E-C0F8B6D6A4DF}" type="slidenum">
              <a:rPr lang="el-GR" smtClean="0"/>
              <a:pPr/>
              <a:t>‹#›</a:t>
            </a:fld>
            <a:endParaRPr lang="el-GR"/>
          </a:p>
        </p:txBody>
      </p:sp>
    </p:spTree>
    <p:extLst>
      <p:ext uri="{BB962C8B-B14F-4D97-AF65-F5344CB8AC3E}">
        <p14:creationId xmlns:p14="http://schemas.microsoft.com/office/powerpoint/2010/main" val="1640434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D9E5053E-CC99-438D-A98E-88B8BB810224}" type="datetime1">
              <a:rPr lang="el-GR" smtClean="0"/>
              <a:pPr/>
              <a:t>12/12/2013</a:t>
            </a:fld>
            <a:endParaRPr lang="el-GR"/>
          </a:p>
        </p:txBody>
      </p:sp>
      <p:sp>
        <p:nvSpPr>
          <p:cNvPr id="6" name="Θέση υποσέλιδου 5"/>
          <p:cNvSpPr>
            <a:spLocks noGrp="1"/>
          </p:cNvSpPr>
          <p:nvPr>
            <p:ph type="ftr" sz="quarter" idx="11"/>
          </p:nvPr>
        </p:nvSpPr>
        <p:spPr/>
        <p:txBody>
          <a:bodyPr/>
          <a:lstStyle/>
          <a:p>
            <a:r>
              <a:rPr lang="en-US" smtClean="0"/>
              <a:t>USB Device / Host Port</a:t>
            </a:r>
            <a:endParaRPr lang="el-GR"/>
          </a:p>
        </p:txBody>
      </p:sp>
      <p:sp>
        <p:nvSpPr>
          <p:cNvPr id="7" name="Θέση αριθμού διαφάνειας 6"/>
          <p:cNvSpPr>
            <a:spLocks noGrp="1"/>
          </p:cNvSpPr>
          <p:nvPr>
            <p:ph type="sldNum" sz="quarter" idx="12"/>
          </p:nvPr>
        </p:nvSpPr>
        <p:spPr/>
        <p:txBody>
          <a:bodyPr/>
          <a:lstStyle/>
          <a:p>
            <a:fld id="{129E8E64-38FF-4040-BF9E-C0F8B6D6A4DF}" type="slidenum">
              <a:rPr lang="el-GR" smtClean="0"/>
              <a:pPr/>
              <a:t>‹#›</a:t>
            </a:fld>
            <a:endParaRPr lang="el-GR"/>
          </a:p>
        </p:txBody>
      </p:sp>
    </p:spTree>
    <p:extLst>
      <p:ext uri="{BB962C8B-B14F-4D97-AF65-F5344CB8AC3E}">
        <p14:creationId xmlns:p14="http://schemas.microsoft.com/office/powerpoint/2010/main" val="995790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65695B0B-7C63-45B4-8D93-2BD14DCF1156}" type="datetime1">
              <a:rPr lang="el-GR" smtClean="0"/>
              <a:pPr/>
              <a:t>12/12/2013</a:t>
            </a:fld>
            <a:endParaRPr lang="el-GR"/>
          </a:p>
        </p:txBody>
      </p:sp>
      <p:sp>
        <p:nvSpPr>
          <p:cNvPr id="6" name="Θέση υποσέλιδου 5"/>
          <p:cNvSpPr>
            <a:spLocks noGrp="1"/>
          </p:cNvSpPr>
          <p:nvPr>
            <p:ph type="ftr" sz="quarter" idx="11"/>
          </p:nvPr>
        </p:nvSpPr>
        <p:spPr/>
        <p:txBody>
          <a:bodyPr/>
          <a:lstStyle/>
          <a:p>
            <a:r>
              <a:rPr lang="en-US" smtClean="0"/>
              <a:t>USB Device / Host Port</a:t>
            </a:r>
            <a:endParaRPr lang="el-GR"/>
          </a:p>
        </p:txBody>
      </p:sp>
      <p:sp>
        <p:nvSpPr>
          <p:cNvPr id="7" name="Θέση αριθμού διαφάνειας 6"/>
          <p:cNvSpPr>
            <a:spLocks noGrp="1"/>
          </p:cNvSpPr>
          <p:nvPr>
            <p:ph type="sldNum" sz="quarter" idx="12"/>
          </p:nvPr>
        </p:nvSpPr>
        <p:spPr/>
        <p:txBody>
          <a:bodyPr/>
          <a:lstStyle/>
          <a:p>
            <a:fld id="{129E8E64-38FF-4040-BF9E-C0F8B6D6A4DF}" type="slidenum">
              <a:rPr lang="el-GR" smtClean="0"/>
              <a:pPr/>
              <a:t>‹#›</a:t>
            </a:fld>
            <a:endParaRPr lang="el-GR"/>
          </a:p>
        </p:txBody>
      </p:sp>
    </p:spTree>
    <p:extLst>
      <p:ext uri="{BB962C8B-B14F-4D97-AF65-F5344CB8AC3E}">
        <p14:creationId xmlns:p14="http://schemas.microsoft.com/office/powerpoint/2010/main" val="2985132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F06728-5362-42A6-8FE6-F54E855B05E2}" type="datetime1">
              <a:rPr lang="el-GR" smtClean="0"/>
              <a:pPr/>
              <a:t>12/12/2013</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USB Device / Host Port</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9E8E64-38FF-4040-BF9E-C0F8B6D6A4DF}" type="slidenum">
              <a:rPr lang="el-GR" smtClean="0"/>
              <a:pPr/>
              <a:t>‹#›</a:t>
            </a:fld>
            <a:endParaRPr lang="el-GR"/>
          </a:p>
        </p:txBody>
      </p:sp>
    </p:spTree>
    <p:extLst>
      <p:ext uri="{BB962C8B-B14F-4D97-AF65-F5344CB8AC3E}">
        <p14:creationId xmlns:p14="http://schemas.microsoft.com/office/powerpoint/2010/main" val="1601288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www.teilar.gr/" TargetMode="External"/><Relationship Id="rId7" Type="http://schemas.openxmlformats.org/officeDocument/2006/relationships/hyperlink" Target="http://www.edulll.gr/" TargetMode="Externa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hyperlink" Target="http://creativecommons.org/licenses/by-nc-nd/3.0/deed.el" TargetMode="Externa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18.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 Id="rId5" Type="http://schemas.microsoft.com/office/2007/relationships/hdphoto" Target="../media/hdphoto3.wdp"/><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 Id="rId5" Type="http://schemas.microsoft.com/office/2007/relationships/hdphoto" Target="../media/hdphoto4.wdp"/><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 Id="rId5" Type="http://schemas.microsoft.com/office/2007/relationships/hdphoto" Target="../media/hdphoto5.wdp"/><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 Id="rId5" Type="http://schemas.microsoft.com/office/2007/relationships/hdphoto" Target="../media/hdphoto6.wdp"/><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tags" Target="../tags/tag29.xml"/><Relationship Id="rId7" Type="http://schemas.openxmlformats.org/officeDocument/2006/relationships/slide" Target="slide5.xml"/><Relationship Id="rId2" Type="http://schemas.openxmlformats.org/officeDocument/2006/relationships/tags" Target="../tags/tag28.xml"/><Relationship Id="rId1" Type="http://schemas.openxmlformats.org/officeDocument/2006/relationships/tags" Target="../tags/tag27.xml"/><Relationship Id="rId6" Type="http://schemas.microsoft.com/office/2007/relationships/hdphoto" Target="../media/hdphoto7.wdp"/><Relationship Id="rId5" Type="http://schemas.openxmlformats.org/officeDocument/2006/relationships/image" Target="../media/image11.jpeg"/><Relationship Id="rId4" Type="http://schemas.openxmlformats.org/officeDocument/2006/relationships/slideLayout" Target="../slideLayouts/slideLayout2.xml"/><Relationship Id="rId9" Type="http://schemas.microsoft.com/office/2007/relationships/hdphoto" Target="../media/hdphoto8.wdp"/></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nc-nd/3.0/deed.el" TargetMode="Externa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22.xml.rels><?xml version="1.0" encoding="UTF-8" standalone="yes"?>
<Relationships xmlns="http://schemas.openxmlformats.org/package/2006/relationships"><Relationship Id="rId3" Type="http://schemas.openxmlformats.org/officeDocument/2006/relationships/tags" Target="../tags/tag35.xml"/><Relationship Id="rId7" Type="http://schemas.microsoft.com/office/2007/relationships/hdphoto" Target="../media/hdphoto8.wdp"/><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12.jpeg"/><Relationship Id="rId5" Type="http://schemas.openxmlformats.org/officeDocument/2006/relationships/slide" Target="slide5.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ags" Target="../tags/tag39.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29.xml.rels><?xml version="1.0" encoding="UTF-8" standalone="yes"?>
<Relationships xmlns="http://schemas.openxmlformats.org/package/2006/relationships"><Relationship Id="rId3" Type="http://schemas.openxmlformats.org/officeDocument/2006/relationships/tags" Target="../tags/tag47.xml"/><Relationship Id="rId7" Type="http://schemas.microsoft.com/office/2007/relationships/hdphoto" Target="../media/hdphoto8.wdp"/><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12.jpeg"/><Relationship Id="rId5" Type="http://schemas.openxmlformats.org/officeDocument/2006/relationships/slide" Target="slide5.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hyperlink" Target="http://www.edulll.gr/"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48.xml"/><Relationship Id="rId4" Type="http://schemas.microsoft.com/office/2007/relationships/hdphoto" Target="../media/hdphoto9.wdp"/></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49.xml"/><Relationship Id="rId4" Type="http://schemas.microsoft.com/office/2007/relationships/hdphoto" Target="../media/hdphoto10.wdp"/></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50.xml"/><Relationship Id="rId4" Type="http://schemas.microsoft.com/office/2007/relationships/hdphoto" Target="../media/hdphoto11.wdp"/></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51.xml"/><Relationship Id="rId4" Type="http://schemas.microsoft.com/office/2007/relationships/hdphoto" Target="../media/hdphoto12.wdp"/></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52.xml"/><Relationship Id="rId4" Type="http://schemas.microsoft.com/office/2007/relationships/hdphoto" Target="../media/hdphoto13.wdp"/></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ags" Target="../tags/tag53.xml"/><Relationship Id="rId4" Type="http://schemas.microsoft.com/office/2007/relationships/hdphoto" Target="../media/hdphoto14.wdp"/></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54.xml"/><Relationship Id="rId4" Type="http://schemas.microsoft.com/office/2007/relationships/hdphoto" Target="../media/hdphoto15.wdp"/></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ags" Target="../tags/tag55.xml"/><Relationship Id="rId4" Type="http://schemas.microsoft.com/office/2007/relationships/hdphoto" Target="../media/hdphoto16.wdp"/></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ags" Target="../tags/tag56.xml"/><Relationship Id="rId4" Type="http://schemas.microsoft.com/office/2007/relationships/hdphoto" Target="../media/hdphoto17.wdp"/></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tags" Target="../tags/tag57.xml"/><Relationship Id="rId4" Type="http://schemas.microsoft.com/office/2007/relationships/hdphoto" Target="../media/hdphoto18.wdp"/></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tags" Target="../tags/tag58.xml"/><Relationship Id="rId4" Type="http://schemas.microsoft.com/office/2007/relationships/hdphoto" Target="../media/hdphoto19.wdp"/></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1.xml"/><Relationship Id="rId1" Type="http://schemas.openxmlformats.org/officeDocument/2006/relationships/tags" Target="../tags/tag60.xml"/><Relationship Id="rId6" Type="http://schemas.microsoft.com/office/2007/relationships/hdphoto" Target="../media/hdphoto8.wdp"/><Relationship Id="rId5" Type="http://schemas.openxmlformats.org/officeDocument/2006/relationships/image" Target="../media/image12.jpeg"/><Relationship Id="rId4" Type="http://schemas.openxmlformats.org/officeDocument/2006/relationships/slide" Target="slide5.xml"/></Relationships>
</file>

<file path=ppt/slides/_rels/slide43.xml.rels><?xml version="1.0" encoding="UTF-8" standalone="yes"?>
<Relationships xmlns="http://schemas.openxmlformats.org/package/2006/relationships"><Relationship Id="rId3" Type="http://schemas.openxmlformats.org/officeDocument/2006/relationships/hyperlink" Target="http://creativecommons.org/licenses/by-nc-nd/3.0/deed.el" TargetMode="External"/><Relationship Id="rId2" Type="http://schemas.openxmlformats.org/officeDocument/2006/relationships/slideLayout" Target="../slideLayouts/slideLayout1.xml"/><Relationship Id="rId1" Type="http://schemas.openxmlformats.org/officeDocument/2006/relationships/tags" Target="../tags/tag62.xml"/><Relationship Id="rId6" Type="http://schemas.openxmlformats.org/officeDocument/2006/relationships/image" Target="../media/image3.png"/><Relationship Id="rId5" Type="http://schemas.openxmlformats.org/officeDocument/2006/relationships/hyperlink" Target="http://www.edulll.gr/"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tags" Target="../tags/tag8.xml"/><Relationship Id="rId7" Type="http://schemas.openxmlformats.org/officeDocument/2006/relationships/slide" Target="slide20.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 Target="slide6.xml"/><Relationship Id="rId5" Type="http://schemas.openxmlformats.org/officeDocument/2006/relationships/slideLayout" Target="../slideLayouts/slideLayout6.xml"/><Relationship Id="rId4" Type="http://schemas.openxmlformats.org/officeDocument/2006/relationships/tags" Target="../tags/tag9.xml"/><Relationship Id="rId9" Type="http://schemas.openxmlformats.org/officeDocument/2006/relationships/slide" Target="slide30.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10.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Εικόνα 1" descr="Λογότυπο Τεχνολογικό Εκπαιδευτικό Ίδρυμα Θεσσαλίας.">
            <a:hlinkClick r:id="rId3" tooltip="Μετάβαση στην Ιστοσελίδα του Ιδρύματος"/>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188" y="449376"/>
            <a:ext cx="3456432" cy="1146048"/>
          </a:xfrm>
          <a:prstGeom prst="rect">
            <a:avLst/>
          </a:prstGeom>
        </p:spPr>
      </p:pic>
      <p:sp>
        <p:nvSpPr>
          <p:cNvPr id="2" name="Τίτλος 1"/>
          <p:cNvSpPr>
            <a:spLocks noGrp="1"/>
          </p:cNvSpPr>
          <p:nvPr>
            <p:ph type="ctrTitle"/>
          </p:nvPr>
        </p:nvSpPr>
        <p:spPr>
          <a:xfrm>
            <a:off x="755576" y="1628800"/>
            <a:ext cx="7628012" cy="1326009"/>
          </a:xfrm>
        </p:spPr>
        <p:txBody>
          <a:bodyPr>
            <a:noAutofit/>
          </a:bodyPr>
          <a:lstStyle/>
          <a:p>
            <a:r>
              <a:rPr lang="el-GR" b="1" dirty="0" smtClean="0">
                <a:solidFill>
                  <a:prstClr val="black"/>
                </a:solidFill>
              </a:rPr>
              <a:t>Ενσωματωμένα Συστήματα</a:t>
            </a:r>
            <a:endParaRPr lang="el-GR" dirty="0"/>
          </a:p>
        </p:txBody>
      </p:sp>
      <p:sp>
        <p:nvSpPr>
          <p:cNvPr id="3" name="Θέση περιεχομένου 1"/>
          <p:cNvSpPr>
            <a:spLocks noGrp="1"/>
          </p:cNvSpPr>
          <p:nvPr>
            <p:ph type="subTitle" idx="1"/>
          </p:nvPr>
        </p:nvSpPr>
        <p:spPr>
          <a:xfrm>
            <a:off x="755576" y="2996952"/>
            <a:ext cx="7632848" cy="2660898"/>
          </a:xfrm>
        </p:spPr>
        <p:txBody>
          <a:bodyPr>
            <a:normAutofit lnSpcReduction="10000"/>
          </a:bodyPr>
          <a:lstStyle/>
          <a:p>
            <a:pPr lvl="0">
              <a:lnSpc>
                <a:spcPct val="110000"/>
              </a:lnSpc>
              <a:spcBef>
                <a:spcPts val="0"/>
              </a:spcBef>
              <a:spcAft>
                <a:spcPts val="1200"/>
              </a:spcAft>
              <a:defRPr/>
            </a:pPr>
            <a:r>
              <a:rPr lang="el-GR" sz="2800" b="1" dirty="0">
                <a:solidFill>
                  <a:prstClr val="black"/>
                </a:solidFill>
                <a:cs typeface="Arial" charset="0"/>
              </a:rPr>
              <a:t>Ενότητα 5</a:t>
            </a:r>
            <a:r>
              <a:rPr lang="en-US" sz="2800" b="1" dirty="0" smtClean="0">
                <a:solidFill>
                  <a:prstClr val="black"/>
                </a:solidFill>
                <a:cs typeface="Arial" charset="0"/>
              </a:rPr>
              <a:t>:</a:t>
            </a:r>
            <a:r>
              <a:rPr lang="el-GR" sz="2800" b="1" dirty="0" smtClean="0">
                <a:solidFill>
                  <a:prstClr val="black"/>
                </a:solidFill>
                <a:cs typeface="Arial" charset="0"/>
              </a:rPr>
              <a:t>  </a:t>
            </a:r>
            <a:r>
              <a:rPr lang="en-US" sz="2800" dirty="0" smtClean="0">
                <a:solidFill>
                  <a:prstClr val="black"/>
                </a:solidFill>
                <a:cs typeface="Arial" charset="0"/>
              </a:rPr>
              <a:t>USB Device ⁄ Host Port.</a:t>
            </a:r>
            <a:endParaRPr lang="el-GR" sz="2800" dirty="0">
              <a:solidFill>
                <a:prstClr val="black"/>
              </a:solidFill>
              <a:cs typeface="Arial" charset="0"/>
            </a:endParaRPr>
          </a:p>
          <a:p>
            <a:pPr lvl="0">
              <a:lnSpc>
                <a:spcPct val="110000"/>
              </a:lnSpc>
              <a:spcBef>
                <a:spcPts val="0"/>
              </a:spcBef>
              <a:defRPr/>
            </a:pPr>
            <a:r>
              <a:rPr lang="el-GR" sz="2800" dirty="0" smtClean="0">
                <a:solidFill>
                  <a:prstClr val="black"/>
                </a:solidFill>
                <a:cs typeface="Arial" charset="0"/>
              </a:rPr>
              <a:t>Διδάσκων</a:t>
            </a:r>
            <a:r>
              <a:rPr lang="el-GR" sz="2800" dirty="0">
                <a:solidFill>
                  <a:prstClr val="black"/>
                </a:solidFill>
                <a:cs typeface="Arial" charset="0"/>
              </a:rPr>
              <a:t>: </a:t>
            </a:r>
            <a:r>
              <a:rPr lang="el-GR" sz="2800" dirty="0" smtClean="0">
                <a:solidFill>
                  <a:prstClr val="black"/>
                </a:solidFill>
                <a:cs typeface="Arial" charset="0"/>
              </a:rPr>
              <a:t>Νικόλαος Χ </a:t>
            </a:r>
            <a:r>
              <a:rPr lang="el-GR" sz="2800" dirty="0" err="1" smtClean="0">
                <a:solidFill>
                  <a:prstClr val="black"/>
                </a:solidFill>
                <a:cs typeface="Arial" charset="0"/>
              </a:rPr>
              <a:t>Πετρέλλης</a:t>
            </a:r>
            <a:r>
              <a:rPr lang="el-GR" sz="2800" dirty="0" smtClean="0">
                <a:solidFill>
                  <a:prstClr val="black"/>
                </a:solidFill>
                <a:cs typeface="Arial" charset="0"/>
              </a:rPr>
              <a:t>,</a:t>
            </a:r>
          </a:p>
          <a:p>
            <a:pPr lvl="0">
              <a:lnSpc>
                <a:spcPct val="110000"/>
              </a:lnSpc>
              <a:spcBef>
                <a:spcPts val="0"/>
              </a:spcBef>
              <a:spcAft>
                <a:spcPts val="1200"/>
              </a:spcAft>
              <a:defRPr/>
            </a:pPr>
            <a:r>
              <a:rPr lang="el-GR" sz="2800" dirty="0" smtClean="0">
                <a:solidFill>
                  <a:prstClr val="black"/>
                </a:solidFill>
                <a:cs typeface="Arial" charset="0"/>
              </a:rPr>
              <a:t>Επίκουρος Καθηγητής</a:t>
            </a:r>
            <a:r>
              <a:rPr lang="el-GR" sz="2800" dirty="0">
                <a:solidFill>
                  <a:prstClr val="black"/>
                </a:solidFill>
                <a:cs typeface="Arial" charset="0"/>
              </a:rPr>
              <a:t>.</a:t>
            </a:r>
          </a:p>
          <a:p>
            <a:pPr lvl="0">
              <a:lnSpc>
                <a:spcPct val="110000"/>
              </a:lnSpc>
              <a:spcBef>
                <a:spcPts val="0"/>
              </a:spcBef>
              <a:defRPr/>
            </a:pPr>
            <a:r>
              <a:rPr lang="el-GR" sz="2800" dirty="0">
                <a:solidFill>
                  <a:prstClr val="black"/>
                </a:solidFill>
                <a:cs typeface="Arial" charset="0"/>
              </a:rPr>
              <a:t>Τμήμα Μηχανικών Πληροφορικής, </a:t>
            </a:r>
            <a:endParaRPr lang="el-GR" sz="2800" dirty="0" smtClean="0">
              <a:solidFill>
                <a:prstClr val="black"/>
              </a:solidFill>
              <a:cs typeface="Arial" charset="0"/>
            </a:endParaRPr>
          </a:p>
          <a:p>
            <a:pPr lvl="0">
              <a:lnSpc>
                <a:spcPct val="110000"/>
              </a:lnSpc>
              <a:spcBef>
                <a:spcPts val="0"/>
              </a:spcBef>
              <a:defRPr/>
            </a:pPr>
            <a:r>
              <a:rPr lang="el-GR" sz="2800" dirty="0" smtClean="0">
                <a:solidFill>
                  <a:prstClr val="black"/>
                </a:solidFill>
                <a:cs typeface="Arial" charset="0"/>
              </a:rPr>
              <a:t>Τεχνολογικής </a:t>
            </a:r>
            <a:r>
              <a:rPr lang="el-GR" sz="2800" dirty="0">
                <a:solidFill>
                  <a:prstClr val="black"/>
                </a:solidFill>
                <a:cs typeface="Arial" charset="0"/>
              </a:rPr>
              <a:t>Εκπαίδευσης. </a:t>
            </a:r>
            <a:endParaRPr lang="en-US" sz="2800" b="1" dirty="0">
              <a:solidFill>
                <a:prstClr val="black"/>
              </a:solidFill>
              <a:cs typeface="Arial" charset="0"/>
            </a:endParaRPr>
          </a:p>
          <a:p>
            <a:endParaRPr lang="el-GR" dirty="0"/>
          </a:p>
        </p:txBody>
      </p:sp>
      <p:pic>
        <p:nvPicPr>
          <p:cNvPr id="7" name="Εικόνα 2" descr="Λογότυπο για Άδειες χρήσης Creative Commons, B Y, NC, ND.">
            <a:hlinkClick r:id="rId5" tooltip="Μετάβαση στην Άδεια Χρήσης"/>
          </p:cNvPr>
          <p:cNvPicPr>
            <a:picLocks noChangeAspect="1" noChangeArrowheads="1"/>
          </p:cNvPicPr>
          <p:nvPr/>
        </p:nvPicPr>
        <p:blipFill>
          <a:blip r:embed="rId6" cstate="print"/>
          <a:srcRect/>
          <a:stretch>
            <a:fillRect/>
          </a:stretch>
        </p:blipFill>
        <p:spPr bwMode="auto">
          <a:xfrm>
            <a:off x="1908175" y="5949950"/>
            <a:ext cx="1584325"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Εικόνα 3" descr="Λογότυπο Επιχειρησιακού Προγράμματος Εκπαίδευση και Δια βίου Μάθηση του Υπουργείου Παιδείας, ΕΣΠΑ 2007 - 2013, με τη σημαία της Ευρωπαϊκής Ένωσης, το οποίο συγχρηματοδοτείται από την Ευρωπαϊκή Ένωση (Ευρωπαϊκό Κοινωνικό Ταμείο) και από εθνικούς πόρους. ">
            <a:hlinkClick r:id="rId7" tooltip="Μετάβαση σε www.edulll.gr"/>
          </p:cNvPr>
          <p:cNvPicPr>
            <a:picLocks noChangeAspect="1" noChangeArrowheads="1"/>
          </p:cNvPicPr>
          <p:nvPr/>
        </p:nvPicPr>
        <p:blipFill>
          <a:blip r:embed="rId8" cstate="print"/>
          <a:srcRect/>
          <a:stretch>
            <a:fillRect/>
          </a:stretch>
        </p:blipFill>
        <p:spPr bwMode="auto">
          <a:xfrm>
            <a:off x="3492500" y="5657850"/>
            <a:ext cx="4310063"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2436585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smtClean="0"/>
              <a:t>Μετάδοση πληροφορίας μέσω του </a:t>
            </a:r>
            <a:r>
              <a:rPr lang="en-US" b="1" dirty="0" smtClean="0"/>
              <a:t>USB </a:t>
            </a:r>
            <a:r>
              <a:rPr lang="el-GR" b="1" dirty="0" smtClean="0"/>
              <a:t>διαύλου (4 από 4)</a:t>
            </a:r>
            <a:endParaRPr lang="el-GR" dirty="0"/>
          </a:p>
        </p:txBody>
      </p:sp>
      <p:sp>
        <p:nvSpPr>
          <p:cNvPr id="3" name="Θέση περιεχομένου 1"/>
          <p:cNvSpPr>
            <a:spLocks noGrp="1"/>
          </p:cNvSpPr>
          <p:nvPr>
            <p:ph idx="1"/>
          </p:nvPr>
        </p:nvSpPr>
        <p:spPr>
          <a:xfrm>
            <a:off x="457200" y="1484784"/>
            <a:ext cx="8229600" cy="4824536"/>
          </a:xfrm>
        </p:spPr>
        <p:txBody>
          <a:bodyPr>
            <a:normAutofit/>
          </a:bodyPr>
          <a:lstStyle/>
          <a:p>
            <a:pPr>
              <a:spcBef>
                <a:spcPct val="0"/>
              </a:spcBef>
              <a:spcAft>
                <a:spcPts val="300"/>
              </a:spcAft>
              <a:buClr>
                <a:srgbClr val="0033CC"/>
              </a:buClr>
              <a:buFont typeface="Wingdings" panose="05000000000000000000" pitchFamily="2" charset="2"/>
              <a:buChar char="§"/>
            </a:pPr>
            <a:r>
              <a:rPr lang="el-GR" altLang="el-GR" sz="2800" dirty="0" smtClean="0">
                <a:cs typeface="Times New Roman" pitchFamily="18" charset="0"/>
              </a:rPr>
              <a:t>Διάφορα χαρακτηριστικά που προσδίδουν αξιοπιστία στη μετάδοση της πληροφορίας μέσω </a:t>
            </a:r>
            <a:r>
              <a:rPr lang="en-US" altLang="el-GR" sz="2800" dirty="0" smtClean="0">
                <a:cs typeface="Times New Roman" pitchFamily="18" charset="0"/>
              </a:rPr>
              <a:t>USB</a:t>
            </a:r>
            <a:r>
              <a:rPr lang="el-GR" altLang="el-GR" sz="2800" dirty="0" smtClean="0">
                <a:cs typeface="Times New Roman" pitchFamily="18" charset="0"/>
              </a:rPr>
              <a:t> διαύλου είναι:</a:t>
            </a:r>
          </a:p>
          <a:p>
            <a:pPr lvl="2" indent="-342000">
              <a:spcBef>
                <a:spcPct val="0"/>
              </a:spcBef>
              <a:spcAft>
                <a:spcPts val="300"/>
              </a:spcAft>
              <a:buClr>
                <a:srgbClr val="663300"/>
              </a:buClr>
              <a:buFont typeface="Wingdings" panose="05000000000000000000" pitchFamily="2" charset="2"/>
              <a:buChar char="§"/>
            </a:pPr>
            <a:r>
              <a:rPr lang="el-GR" altLang="el-GR" dirty="0">
                <a:cs typeface="Times New Roman" pitchFamily="18" charset="0"/>
              </a:rPr>
              <a:t>Η</a:t>
            </a:r>
            <a:r>
              <a:rPr lang="el-GR" altLang="el-GR" dirty="0" smtClean="0">
                <a:cs typeface="Times New Roman" pitchFamily="18" charset="0"/>
              </a:rPr>
              <a:t> χρήση αθροισμάτων ελέγχου (</a:t>
            </a:r>
            <a:r>
              <a:rPr lang="en-US" altLang="el-GR" dirty="0" smtClean="0">
                <a:cs typeface="Times New Roman" pitchFamily="18" charset="0"/>
              </a:rPr>
              <a:t>CRC</a:t>
            </a:r>
            <a:r>
              <a:rPr lang="el-GR" altLang="el-GR" dirty="0" smtClean="0">
                <a:cs typeface="Times New Roman" pitchFamily="18" charset="0"/>
              </a:rPr>
              <a:t>). </a:t>
            </a:r>
          </a:p>
          <a:p>
            <a:pPr lvl="2" indent="-342000">
              <a:spcBef>
                <a:spcPct val="0"/>
              </a:spcBef>
              <a:spcAft>
                <a:spcPts val="300"/>
              </a:spcAft>
              <a:buClr>
                <a:srgbClr val="663300"/>
              </a:buClr>
              <a:buFont typeface="Wingdings" panose="05000000000000000000" pitchFamily="2" charset="2"/>
              <a:buChar char="§"/>
            </a:pPr>
            <a:r>
              <a:rPr lang="el-GR" altLang="el-GR" dirty="0">
                <a:cs typeface="Times New Roman" pitchFamily="18" charset="0"/>
              </a:rPr>
              <a:t>Η</a:t>
            </a:r>
            <a:r>
              <a:rPr lang="el-GR" altLang="el-GR" dirty="0" smtClean="0">
                <a:cs typeface="Times New Roman" pitchFamily="18" charset="0"/>
              </a:rPr>
              <a:t> ανίχνευση σύνδεσης ή αποσύνδεσης συσκευής. </a:t>
            </a:r>
          </a:p>
          <a:p>
            <a:pPr lvl="2" indent="-342000">
              <a:spcBef>
                <a:spcPct val="0"/>
              </a:spcBef>
              <a:spcAft>
                <a:spcPts val="1200"/>
              </a:spcAft>
              <a:buClr>
                <a:srgbClr val="663300"/>
              </a:buClr>
              <a:buFont typeface="Wingdings" panose="05000000000000000000" pitchFamily="2" charset="2"/>
              <a:buChar char="§"/>
            </a:pPr>
            <a:r>
              <a:rPr lang="el-GR" altLang="el-GR" dirty="0">
                <a:cs typeface="Times New Roman" pitchFamily="18" charset="0"/>
              </a:rPr>
              <a:t>Ο</a:t>
            </a:r>
            <a:r>
              <a:rPr lang="el-GR" altLang="el-GR" dirty="0" smtClean="0">
                <a:cs typeface="Times New Roman" pitchFamily="18" charset="0"/>
              </a:rPr>
              <a:t> έλεγχος ροής, ο οποίος φροντίζει για την ισόχρονη (</a:t>
            </a:r>
            <a:r>
              <a:rPr lang="en-US" altLang="el-GR" dirty="0" smtClean="0">
                <a:cs typeface="Times New Roman" pitchFamily="18" charset="0"/>
              </a:rPr>
              <a:t>isochronous</a:t>
            </a:r>
            <a:r>
              <a:rPr lang="el-GR" altLang="el-GR" dirty="0" smtClean="0">
                <a:cs typeface="Times New Roman" pitchFamily="18" charset="0"/>
              </a:rPr>
              <a:t>) μετάδοση της πληροφορίας, και άλλα. </a:t>
            </a:r>
          </a:p>
          <a:p>
            <a:pPr>
              <a:spcBef>
                <a:spcPct val="0"/>
              </a:spcBef>
              <a:buClr>
                <a:srgbClr val="0033CC"/>
              </a:buClr>
              <a:buFont typeface="Wingdings" panose="05000000000000000000" pitchFamily="2" charset="2"/>
              <a:buChar char="§"/>
            </a:pPr>
            <a:r>
              <a:rPr lang="el-GR" altLang="el-GR" sz="2800" dirty="0" smtClean="0">
                <a:cs typeface="Times New Roman" pitchFamily="18" charset="0"/>
              </a:rPr>
              <a:t>Η απαρίθμηση συσκευών διαύλου (</a:t>
            </a:r>
            <a:r>
              <a:rPr lang="en-US" altLang="el-GR" sz="2800" dirty="0" smtClean="0">
                <a:cs typeface="Times New Roman" pitchFamily="18" charset="0"/>
              </a:rPr>
              <a:t>Bus Enumeration</a:t>
            </a:r>
            <a:r>
              <a:rPr lang="el-GR" altLang="el-GR" sz="2800" dirty="0" smtClean="0">
                <a:cs typeface="Times New Roman" pitchFamily="18" charset="0"/>
              </a:rPr>
              <a:t>), εξασφαλίζει τη δυναμική απόδοση μοναδικών διευθύνσεων στις συσκευές, που εν λειτουργία συνδέονται και αποσυνδέονται. </a:t>
            </a:r>
            <a:endParaRPr lang="en-GB" altLang="el-GR" sz="2800" dirty="0" smtClean="0">
              <a:cs typeface="Times New Roman" pitchFamily="18" charset="0"/>
            </a:endParaRPr>
          </a:p>
          <a:p>
            <a:endParaRPr lang="el-GR" sz="2400" dirty="0"/>
          </a:p>
        </p:txBody>
      </p:sp>
      <p:sp>
        <p:nvSpPr>
          <p:cNvPr id="4" name="Θέση υποσέλιδου 1" descr="."/>
          <p:cNvSpPr>
            <a:spLocks noGrp="1"/>
          </p:cNvSpPr>
          <p:nvPr>
            <p:ph type="ftr" sz="quarter" idx="11"/>
            <p:custDataLst>
              <p:tags r:id="rId1"/>
            </p:custDataLst>
          </p:nvPr>
        </p:nvSpPr>
        <p:spPr/>
        <p:txBody>
          <a:bodyPr/>
          <a:lstStyle/>
          <a:p>
            <a:r>
              <a:rPr lang="en-US" sz="1400" dirty="0" smtClean="0">
                <a:solidFill>
                  <a:schemeClr val="tx1"/>
                </a:solidFill>
              </a:rPr>
              <a:t>USB Device / Host Port</a:t>
            </a:r>
            <a:endParaRPr lang="en-US"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129E8E64-38FF-4040-BF9E-C0F8B6D6A4DF}" type="slidenum">
              <a:rPr lang="el-GR" sz="1400" smtClean="0">
                <a:solidFill>
                  <a:schemeClr val="tx1"/>
                </a:solidFill>
              </a:rPr>
              <a:pPr/>
              <a:t>10</a:t>
            </a:fld>
            <a:endParaRPr lang="el-GR" sz="1400" dirty="0">
              <a:solidFill>
                <a:schemeClr val="tx1"/>
              </a:solidFill>
            </a:endParaRPr>
          </a:p>
        </p:txBody>
      </p:sp>
    </p:spTree>
    <p:extLst>
      <p:ext uri="{BB962C8B-B14F-4D97-AF65-F5344CB8AC3E}">
        <p14:creationId xmlns:p14="http://schemas.microsoft.com/office/powerpoint/2010/main" val="30118269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Μεταφορές στον δίαυλο </a:t>
            </a:r>
            <a:r>
              <a:rPr lang="en-US" b="1" dirty="0" smtClean="0"/>
              <a:t>USB</a:t>
            </a:r>
            <a:endParaRPr lang="el-GR" b="1" dirty="0">
              <a:solidFill>
                <a:srgbClr val="FF0000"/>
              </a:solidFill>
            </a:endParaRPr>
          </a:p>
        </p:txBody>
      </p:sp>
      <p:sp>
        <p:nvSpPr>
          <p:cNvPr id="3" name="Θέση περιεχομένου 1"/>
          <p:cNvSpPr>
            <a:spLocks noGrp="1"/>
          </p:cNvSpPr>
          <p:nvPr>
            <p:ph idx="1"/>
          </p:nvPr>
        </p:nvSpPr>
        <p:spPr/>
        <p:txBody>
          <a:bodyPr>
            <a:normAutofit/>
          </a:bodyPr>
          <a:lstStyle/>
          <a:p>
            <a:pPr>
              <a:spcBef>
                <a:spcPct val="0"/>
              </a:spcBef>
              <a:spcAft>
                <a:spcPts val="1200"/>
              </a:spcAft>
              <a:buNone/>
            </a:pPr>
            <a:r>
              <a:rPr lang="el-GR" altLang="el-GR" sz="2400" dirty="0" smtClean="0">
                <a:cs typeface="Times New Roman" pitchFamily="18" charset="0"/>
              </a:rPr>
              <a:t>Οι μεταφορές στο δίαυλο </a:t>
            </a:r>
            <a:r>
              <a:rPr lang="en-US" altLang="el-GR" sz="2400" dirty="0" smtClean="0">
                <a:cs typeface="Times New Roman" pitchFamily="18" charset="0"/>
              </a:rPr>
              <a:t>USB</a:t>
            </a:r>
            <a:r>
              <a:rPr lang="el-GR" altLang="el-GR" sz="2400" dirty="0" smtClean="0">
                <a:cs typeface="Times New Roman" pitchFamily="18" charset="0"/>
              </a:rPr>
              <a:t> είναι τεσσάρων τύπων:</a:t>
            </a:r>
            <a:endParaRPr lang="en-US" altLang="el-GR" sz="2400" dirty="0" smtClean="0">
              <a:cs typeface="Times New Roman" pitchFamily="18" charset="0"/>
            </a:endParaRPr>
          </a:p>
          <a:p>
            <a:pPr marL="914400" lvl="2" indent="0">
              <a:spcBef>
                <a:spcPct val="0"/>
              </a:spcBef>
              <a:buClr>
                <a:srgbClr val="0033CC"/>
              </a:buClr>
              <a:buNone/>
            </a:pPr>
            <a:r>
              <a:rPr lang="el-GR" altLang="el-GR" sz="2000" b="1" dirty="0" smtClean="0">
                <a:solidFill>
                  <a:srgbClr val="0033CC"/>
                </a:solidFill>
                <a:cs typeface="Times New Roman" pitchFamily="18" charset="0"/>
              </a:rPr>
              <a:t>1)   </a:t>
            </a:r>
            <a:r>
              <a:rPr lang="el-GR" altLang="el-GR" sz="2000" dirty="0" smtClean="0">
                <a:cs typeface="Times New Roman" pitchFamily="18" charset="0"/>
              </a:rPr>
              <a:t>Ελέγχου</a:t>
            </a:r>
            <a:r>
              <a:rPr lang="en-US" altLang="el-GR" sz="2000" dirty="0" smtClean="0">
                <a:cs typeface="Times New Roman" pitchFamily="18" charset="0"/>
              </a:rPr>
              <a:t> (control transfers). </a:t>
            </a:r>
            <a:r>
              <a:rPr lang="el-GR" altLang="el-GR" sz="2000" dirty="0" smtClean="0">
                <a:cs typeface="Times New Roman" pitchFamily="18" charset="0"/>
              </a:rPr>
              <a:t>Για τη διαμόρφωση της σύνδεσης </a:t>
            </a:r>
          </a:p>
          <a:p>
            <a:pPr marL="1371600" lvl="3" indent="0">
              <a:spcBef>
                <a:spcPct val="0"/>
              </a:spcBef>
              <a:spcAft>
                <a:spcPts val="600"/>
              </a:spcAft>
              <a:buClr>
                <a:srgbClr val="0033CC"/>
              </a:buClr>
              <a:buNone/>
            </a:pPr>
            <a:r>
              <a:rPr lang="el-GR" altLang="el-GR" dirty="0" smtClean="0">
                <a:cs typeface="Times New Roman" pitchFamily="18" charset="0"/>
              </a:rPr>
              <a:t>μιας</a:t>
            </a:r>
            <a:r>
              <a:rPr lang="en-US" altLang="el-GR" dirty="0" smtClean="0">
                <a:cs typeface="Times New Roman" pitchFamily="18" charset="0"/>
              </a:rPr>
              <a:t> </a:t>
            </a:r>
            <a:r>
              <a:rPr lang="el-GR" altLang="el-GR" dirty="0" smtClean="0">
                <a:cs typeface="Times New Roman" pitchFamily="18" charset="0"/>
              </a:rPr>
              <a:t>συσκευής, και τον έλεγχο των άλλων καναλιών.</a:t>
            </a:r>
            <a:endParaRPr lang="en-US" altLang="el-GR" dirty="0" smtClean="0">
              <a:cs typeface="Times New Roman" pitchFamily="18" charset="0"/>
            </a:endParaRPr>
          </a:p>
          <a:p>
            <a:pPr marL="914400" lvl="2" indent="0">
              <a:spcBef>
                <a:spcPct val="0"/>
              </a:spcBef>
              <a:buClr>
                <a:srgbClr val="0033CC"/>
              </a:buClr>
              <a:buNone/>
            </a:pPr>
            <a:r>
              <a:rPr lang="el-GR" altLang="el-GR" sz="2000" b="1" dirty="0" smtClean="0">
                <a:solidFill>
                  <a:srgbClr val="0033CC"/>
                </a:solidFill>
                <a:cs typeface="Times New Roman" pitchFamily="18" charset="0"/>
              </a:rPr>
              <a:t>2)   </a:t>
            </a:r>
            <a:r>
              <a:rPr lang="el-GR" altLang="el-GR" sz="2000" dirty="0" smtClean="0">
                <a:cs typeface="Times New Roman" pitchFamily="18" charset="0"/>
              </a:rPr>
              <a:t>Μαζικές</a:t>
            </a:r>
            <a:r>
              <a:rPr lang="en-US" altLang="el-GR" sz="2000" dirty="0" smtClean="0">
                <a:cs typeface="Times New Roman" pitchFamily="18" charset="0"/>
              </a:rPr>
              <a:t> (bulk transfers). </a:t>
            </a:r>
            <a:r>
              <a:rPr lang="el-GR" altLang="el-GR" sz="2000" dirty="0" smtClean="0">
                <a:cs typeface="Times New Roman" pitchFamily="18" charset="0"/>
              </a:rPr>
              <a:t>Για τη μαζική μεταφορά πληροφορίας </a:t>
            </a:r>
          </a:p>
          <a:p>
            <a:pPr marL="1371600" lvl="3" indent="0">
              <a:spcBef>
                <a:spcPct val="0"/>
              </a:spcBef>
              <a:spcAft>
                <a:spcPts val="600"/>
              </a:spcAft>
              <a:buClr>
                <a:srgbClr val="0033CC"/>
              </a:buClr>
              <a:buNone/>
            </a:pPr>
            <a:r>
              <a:rPr lang="el-GR" altLang="el-GR" dirty="0" smtClean="0">
                <a:cs typeface="Times New Roman" pitchFamily="18" charset="0"/>
              </a:rPr>
              <a:t>με μικρό, αλλά όχι εγγυημένο χρόνο καθυστέρησης.</a:t>
            </a:r>
            <a:endParaRPr lang="en-US" altLang="el-GR" dirty="0" smtClean="0">
              <a:cs typeface="Times New Roman" pitchFamily="18" charset="0"/>
            </a:endParaRPr>
          </a:p>
          <a:p>
            <a:pPr marL="914400" lvl="2" indent="0">
              <a:spcBef>
                <a:spcPct val="0"/>
              </a:spcBef>
              <a:buClr>
                <a:srgbClr val="0033CC"/>
              </a:buClr>
              <a:buNone/>
            </a:pPr>
            <a:r>
              <a:rPr lang="el-GR" altLang="el-GR" sz="2000" b="1" dirty="0" smtClean="0">
                <a:solidFill>
                  <a:srgbClr val="0033CC"/>
                </a:solidFill>
                <a:cs typeface="Times New Roman" pitchFamily="18" charset="0"/>
              </a:rPr>
              <a:t>3)   </a:t>
            </a:r>
            <a:r>
              <a:rPr lang="el-GR" altLang="el-GR" sz="2000" dirty="0" smtClean="0">
                <a:cs typeface="Times New Roman" pitchFamily="18" charset="0"/>
              </a:rPr>
              <a:t>Μεταφορές δεδομένων διακοπών (</a:t>
            </a:r>
            <a:r>
              <a:rPr lang="en-US" altLang="el-GR" sz="2000" dirty="0" smtClean="0">
                <a:cs typeface="Times New Roman" pitchFamily="18" charset="0"/>
              </a:rPr>
              <a:t>interrupt data transfers</a:t>
            </a:r>
            <a:r>
              <a:rPr lang="el-GR" altLang="el-GR" sz="2000" dirty="0" smtClean="0">
                <a:cs typeface="Times New Roman" pitchFamily="18" charset="0"/>
              </a:rPr>
              <a:t>). Για </a:t>
            </a:r>
          </a:p>
          <a:p>
            <a:pPr marL="1371600" lvl="3" indent="0">
              <a:spcBef>
                <a:spcPct val="0"/>
              </a:spcBef>
              <a:spcAft>
                <a:spcPts val="600"/>
              </a:spcAft>
              <a:buClr>
                <a:srgbClr val="0033CC"/>
              </a:buClr>
              <a:buNone/>
            </a:pPr>
            <a:r>
              <a:rPr lang="el-GR" altLang="el-GR" dirty="0" smtClean="0">
                <a:cs typeface="Times New Roman" pitchFamily="18" charset="0"/>
              </a:rPr>
              <a:t>γρήγορη και αξιόπιστη μεταφορά μικρού μεγέθους πληροφορίας, όπως για παράδειγμα τη σποραδική μεταφορά χαρακτήρων.</a:t>
            </a:r>
            <a:endParaRPr lang="en-US" altLang="el-GR" dirty="0" smtClean="0">
              <a:cs typeface="Times New Roman" pitchFamily="18" charset="0"/>
            </a:endParaRPr>
          </a:p>
          <a:p>
            <a:pPr marL="914400" lvl="2" indent="0">
              <a:spcBef>
                <a:spcPct val="0"/>
              </a:spcBef>
              <a:buClr>
                <a:srgbClr val="0033CC"/>
              </a:buClr>
              <a:buNone/>
            </a:pPr>
            <a:r>
              <a:rPr lang="el-GR" altLang="el-GR" sz="2000" b="1" dirty="0" smtClean="0">
                <a:solidFill>
                  <a:srgbClr val="0033CC"/>
                </a:solidFill>
                <a:cs typeface="Times New Roman" pitchFamily="18" charset="0"/>
              </a:rPr>
              <a:t>4)   </a:t>
            </a:r>
            <a:r>
              <a:rPr lang="el-GR" altLang="el-GR" sz="2000" dirty="0" smtClean="0">
                <a:cs typeface="Times New Roman" pitchFamily="18" charset="0"/>
              </a:rPr>
              <a:t>Ισόχρονη μεταφορά</a:t>
            </a:r>
            <a:r>
              <a:rPr lang="en-US" altLang="el-GR" sz="2000" dirty="0" smtClean="0">
                <a:cs typeface="Times New Roman" pitchFamily="18" charset="0"/>
              </a:rPr>
              <a:t> (isochronous transfers). </a:t>
            </a:r>
            <a:r>
              <a:rPr lang="el-GR" altLang="el-GR" sz="2000" dirty="0" smtClean="0">
                <a:cs typeface="Times New Roman" pitchFamily="18" charset="0"/>
              </a:rPr>
              <a:t>Καταλαμβάνουν </a:t>
            </a:r>
          </a:p>
          <a:p>
            <a:pPr marL="1371600" lvl="3" indent="0">
              <a:spcBef>
                <a:spcPct val="0"/>
              </a:spcBef>
              <a:buClr>
                <a:srgbClr val="0033CC"/>
              </a:buClr>
              <a:buNone/>
            </a:pPr>
            <a:r>
              <a:rPr lang="el-GR" altLang="el-GR" dirty="0" smtClean="0">
                <a:cs typeface="Times New Roman" pitchFamily="18" charset="0"/>
              </a:rPr>
              <a:t>ένα ποσοστό της δυνατότητας μεταφοράς του καναλιού, για να εξασφαλίσουν εγγυημένο ρυθμό μετάδοσης. Χρησιμοποιείται για παράδειγμα στη μεταφορά φωνής.</a:t>
            </a:r>
            <a:endParaRPr lang="en-US" altLang="el-GR" dirty="0" smtClean="0">
              <a:cs typeface="Times New Roman" pitchFamily="18" charset="0"/>
            </a:endParaRPr>
          </a:p>
          <a:p>
            <a:endParaRPr lang="el-GR" sz="2400" dirty="0"/>
          </a:p>
        </p:txBody>
      </p:sp>
      <p:sp>
        <p:nvSpPr>
          <p:cNvPr id="4" name="Θέση υποσέλιδου 1" descr="."/>
          <p:cNvSpPr>
            <a:spLocks noGrp="1"/>
          </p:cNvSpPr>
          <p:nvPr>
            <p:ph type="ftr" sz="quarter" idx="11"/>
            <p:custDataLst>
              <p:tags r:id="rId1"/>
            </p:custDataLst>
          </p:nvPr>
        </p:nvSpPr>
        <p:spPr/>
        <p:txBody>
          <a:bodyPr/>
          <a:lstStyle/>
          <a:p>
            <a:r>
              <a:rPr lang="en-US" sz="1400" dirty="0" smtClean="0">
                <a:solidFill>
                  <a:schemeClr val="tx1"/>
                </a:solidFill>
              </a:rPr>
              <a:t>USB Device / Host Port</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129E8E64-38FF-4040-BF9E-C0F8B6D6A4DF}" type="slidenum">
              <a:rPr lang="el-GR" sz="1400" smtClean="0">
                <a:solidFill>
                  <a:schemeClr val="tx1"/>
                </a:solidFill>
              </a:rPr>
              <a:pPr/>
              <a:t>11</a:t>
            </a:fld>
            <a:endParaRPr lang="el-GR" sz="1400" dirty="0">
              <a:solidFill>
                <a:schemeClr val="tx1"/>
              </a:solidFill>
            </a:endParaRPr>
          </a:p>
        </p:txBody>
      </p:sp>
    </p:spTree>
    <p:extLst>
      <p:ext uri="{BB962C8B-B14F-4D97-AF65-F5344CB8AC3E}">
        <p14:creationId xmlns:p14="http://schemas.microsoft.com/office/powerpoint/2010/main" val="29465605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smtClean="0"/>
              <a:t>Τα πεδία του πακέτου </a:t>
            </a:r>
            <a:r>
              <a:rPr lang="en-US" b="1" dirty="0" smtClean="0"/>
              <a:t>token</a:t>
            </a:r>
            <a:r>
              <a:rPr lang="el-GR" b="1" dirty="0" smtClean="0"/>
              <a:t> </a:t>
            </a:r>
            <a:br>
              <a:rPr lang="el-GR" b="1" dirty="0" smtClean="0"/>
            </a:br>
            <a:r>
              <a:rPr lang="el-GR" b="1" dirty="0" smtClean="0"/>
              <a:t>(1 από 2)</a:t>
            </a:r>
            <a:endParaRPr lang="el-GR" b="1" dirty="0">
              <a:solidFill>
                <a:srgbClr val="FF0000"/>
              </a:solidFill>
            </a:endParaRPr>
          </a:p>
        </p:txBody>
      </p:sp>
      <p:sp>
        <p:nvSpPr>
          <p:cNvPr id="3" name="Θέση περιεχομένου 1"/>
          <p:cNvSpPr>
            <a:spLocks noGrp="1"/>
          </p:cNvSpPr>
          <p:nvPr>
            <p:ph idx="1"/>
          </p:nvPr>
        </p:nvSpPr>
        <p:spPr/>
        <p:txBody>
          <a:bodyPr>
            <a:normAutofit/>
          </a:bodyPr>
          <a:lstStyle/>
          <a:p>
            <a:pPr>
              <a:spcBef>
                <a:spcPct val="0"/>
              </a:spcBef>
              <a:spcAft>
                <a:spcPts val="1200"/>
              </a:spcAft>
              <a:buClr>
                <a:srgbClr val="0033CC"/>
              </a:buClr>
              <a:buFont typeface="Wingdings" panose="05000000000000000000" pitchFamily="2" charset="2"/>
              <a:buChar char="§"/>
            </a:pPr>
            <a:r>
              <a:rPr lang="el-GR" altLang="el-GR" dirty="0" smtClean="0">
                <a:cs typeface="Times New Roman" pitchFamily="18" charset="0"/>
              </a:rPr>
              <a:t>Τα πακέτα όπως το </a:t>
            </a:r>
            <a:r>
              <a:rPr lang="en-US" altLang="el-GR" dirty="0" smtClean="0">
                <a:cs typeface="Times New Roman" pitchFamily="18" charset="0"/>
              </a:rPr>
              <a:t>token</a:t>
            </a:r>
            <a:r>
              <a:rPr lang="el-GR" altLang="el-GR" dirty="0" smtClean="0">
                <a:cs typeface="Times New Roman" pitchFamily="18" charset="0"/>
              </a:rPr>
              <a:t> που αναφέραμε παραπάνω, έχουν πεδία όπως τα</a:t>
            </a:r>
            <a:r>
              <a:rPr lang="en-US" altLang="el-GR" dirty="0" smtClean="0">
                <a:cs typeface="Times New Roman" pitchFamily="18" charset="0"/>
              </a:rPr>
              <a:t> </a:t>
            </a:r>
            <a:r>
              <a:rPr lang="el-GR" altLang="el-GR" dirty="0" smtClean="0">
                <a:cs typeface="Times New Roman" pitchFamily="18" charset="0"/>
              </a:rPr>
              <a:t>ακόλουθα:</a:t>
            </a:r>
            <a:endParaRPr lang="en-US" altLang="el-GR" dirty="0" smtClean="0">
              <a:cs typeface="Times New Roman" pitchFamily="18" charset="0"/>
            </a:endParaRPr>
          </a:p>
          <a:p>
            <a:pPr marL="801000" lvl="2" indent="0">
              <a:spcBef>
                <a:spcPct val="0"/>
              </a:spcBef>
              <a:buClr>
                <a:srgbClr val="663300"/>
              </a:buClr>
              <a:buNone/>
            </a:pPr>
            <a:r>
              <a:rPr lang="el-GR" altLang="el-GR" sz="2800" b="1" dirty="0" smtClean="0">
                <a:solidFill>
                  <a:srgbClr val="663300"/>
                </a:solidFill>
                <a:cs typeface="Times New Roman" pitchFamily="18" charset="0"/>
              </a:rPr>
              <a:t>1.  </a:t>
            </a:r>
            <a:r>
              <a:rPr lang="en-US" altLang="el-GR" sz="2800" dirty="0" smtClean="0">
                <a:cs typeface="Times New Roman" pitchFamily="18" charset="0"/>
              </a:rPr>
              <a:t>Packet ID (PID). </a:t>
            </a:r>
            <a:r>
              <a:rPr lang="el-GR" altLang="el-GR" sz="2800" dirty="0" smtClean="0">
                <a:cs typeface="Times New Roman" pitchFamily="18" charset="0"/>
              </a:rPr>
              <a:t>Είναι ένας τετραψήφιος </a:t>
            </a:r>
          </a:p>
          <a:p>
            <a:pPr marL="1258200" lvl="3" indent="0">
              <a:spcBef>
                <a:spcPct val="0"/>
              </a:spcBef>
              <a:spcAft>
                <a:spcPts val="400"/>
              </a:spcAft>
              <a:buClr>
                <a:srgbClr val="663300"/>
              </a:buClr>
              <a:buNone/>
            </a:pPr>
            <a:r>
              <a:rPr lang="el-GR" altLang="el-GR" sz="2800" dirty="0" smtClean="0">
                <a:cs typeface="Times New Roman" pitchFamily="18" charset="0"/>
              </a:rPr>
              <a:t>δυαδικός αριθμός που καθορίζει αν</a:t>
            </a:r>
            <a:r>
              <a:rPr lang="en-US" altLang="el-GR" sz="2800" dirty="0" smtClean="0">
                <a:cs typeface="Times New Roman" pitchFamily="18" charset="0"/>
              </a:rPr>
              <a:t> </a:t>
            </a:r>
            <a:r>
              <a:rPr lang="el-GR" altLang="el-GR" sz="2800" dirty="0" smtClean="0">
                <a:cs typeface="Times New Roman" pitchFamily="18" charset="0"/>
              </a:rPr>
              <a:t>το πακέτο είναι ένα από τα παρακάτω:</a:t>
            </a:r>
            <a:endParaRPr lang="en-US" altLang="el-GR" sz="2800" dirty="0" smtClean="0">
              <a:cs typeface="Times New Roman" pitchFamily="18" charset="0"/>
            </a:endParaRPr>
          </a:p>
          <a:p>
            <a:pPr marL="1715400" lvl="4" indent="0">
              <a:spcBef>
                <a:spcPct val="0"/>
              </a:spcBef>
              <a:spcAft>
                <a:spcPts val="200"/>
              </a:spcAft>
              <a:buClr>
                <a:srgbClr val="9900CC"/>
              </a:buClr>
              <a:buNone/>
            </a:pPr>
            <a:r>
              <a:rPr lang="el-GR" altLang="el-GR" b="1" dirty="0" smtClean="0">
                <a:solidFill>
                  <a:srgbClr val="9900CC"/>
                </a:solidFill>
                <a:cs typeface="Times New Roman" pitchFamily="18" charset="0"/>
              </a:rPr>
              <a:t>1)   </a:t>
            </a:r>
            <a:r>
              <a:rPr lang="en-US" altLang="el-GR" dirty="0" smtClean="0">
                <a:cs typeface="Times New Roman" pitchFamily="18" charset="0"/>
              </a:rPr>
              <a:t>Token In/Out/Start of Frame (SOF)/ Setup.</a:t>
            </a:r>
          </a:p>
          <a:p>
            <a:pPr marL="1715400" lvl="4" indent="0">
              <a:spcBef>
                <a:spcPct val="0"/>
              </a:spcBef>
              <a:buClr>
                <a:srgbClr val="9900CC"/>
              </a:buClr>
              <a:buNone/>
            </a:pPr>
            <a:r>
              <a:rPr lang="el-GR" altLang="el-GR" b="1" dirty="0" smtClean="0">
                <a:solidFill>
                  <a:srgbClr val="9900CC"/>
                </a:solidFill>
                <a:cs typeface="Times New Roman" pitchFamily="18" charset="0"/>
              </a:rPr>
              <a:t>2)   </a:t>
            </a:r>
            <a:r>
              <a:rPr lang="el-GR" altLang="el-GR" dirty="0" smtClean="0">
                <a:cs typeface="Times New Roman" pitchFamily="18" charset="0"/>
              </a:rPr>
              <a:t>Πακέτο δεδομένων (άρτιας σειράς </a:t>
            </a:r>
            <a:r>
              <a:rPr lang="en-US" altLang="el-GR" dirty="0" smtClean="0">
                <a:cs typeface="Times New Roman" pitchFamily="18" charset="0"/>
              </a:rPr>
              <a:t>DATA</a:t>
            </a:r>
            <a:r>
              <a:rPr lang="el-GR" altLang="el-GR" dirty="0" smtClean="0">
                <a:cs typeface="Times New Roman" pitchFamily="18" charset="0"/>
              </a:rPr>
              <a:t>0, περιττής </a:t>
            </a:r>
          </a:p>
          <a:p>
            <a:pPr marL="2172600" lvl="5" indent="0">
              <a:spcBef>
                <a:spcPct val="0"/>
              </a:spcBef>
              <a:spcAft>
                <a:spcPts val="200"/>
              </a:spcAft>
              <a:buClr>
                <a:srgbClr val="9900CC"/>
              </a:buClr>
              <a:buNone/>
            </a:pPr>
            <a:r>
              <a:rPr lang="el-GR" altLang="el-GR" dirty="0" smtClean="0">
                <a:cs typeface="Times New Roman" pitchFamily="18" charset="0"/>
              </a:rPr>
              <a:t>σειράς </a:t>
            </a:r>
            <a:r>
              <a:rPr lang="en-US" altLang="el-GR" dirty="0" smtClean="0">
                <a:cs typeface="Times New Roman" pitchFamily="18" charset="0"/>
              </a:rPr>
              <a:t>DATA</a:t>
            </a:r>
            <a:r>
              <a:rPr lang="el-GR" altLang="el-GR" dirty="0" smtClean="0">
                <a:cs typeface="Times New Roman" pitchFamily="18" charset="0"/>
              </a:rPr>
              <a:t>1, και άλλα).</a:t>
            </a:r>
            <a:endParaRPr lang="en-US" altLang="el-GR" dirty="0" smtClean="0">
              <a:cs typeface="Times New Roman" pitchFamily="18" charset="0"/>
            </a:endParaRPr>
          </a:p>
          <a:p>
            <a:pPr marL="1715400" lvl="4" indent="0">
              <a:spcBef>
                <a:spcPct val="0"/>
              </a:spcBef>
              <a:spcAft>
                <a:spcPts val="200"/>
              </a:spcAft>
              <a:buClr>
                <a:srgbClr val="9900CC"/>
              </a:buClr>
              <a:buNone/>
            </a:pPr>
            <a:r>
              <a:rPr lang="el-GR" altLang="el-GR" b="1" dirty="0" smtClean="0">
                <a:solidFill>
                  <a:srgbClr val="9900CC"/>
                </a:solidFill>
                <a:cs typeface="Times New Roman" pitchFamily="18" charset="0"/>
              </a:rPr>
              <a:t>3)   </a:t>
            </a:r>
            <a:r>
              <a:rPr lang="el-GR" altLang="el-GR" dirty="0" smtClean="0">
                <a:cs typeface="Times New Roman" pitchFamily="18" charset="0"/>
              </a:rPr>
              <a:t>Συνδιαλλαγή Επιβεβαίωσης (</a:t>
            </a:r>
            <a:r>
              <a:rPr lang="en-US" altLang="el-GR" dirty="0" smtClean="0">
                <a:cs typeface="Times New Roman" pitchFamily="18" charset="0"/>
              </a:rPr>
              <a:t>ACK</a:t>
            </a:r>
            <a:r>
              <a:rPr lang="el-GR" altLang="el-GR" dirty="0" smtClean="0">
                <a:cs typeface="Times New Roman" pitchFamily="18" charset="0"/>
              </a:rPr>
              <a:t>/</a:t>
            </a:r>
            <a:r>
              <a:rPr lang="en-US" altLang="el-GR" dirty="0" smtClean="0">
                <a:cs typeface="Times New Roman" pitchFamily="18" charset="0"/>
              </a:rPr>
              <a:t>NAK handshake</a:t>
            </a:r>
            <a:r>
              <a:rPr lang="el-GR" altLang="el-GR" dirty="0" smtClean="0">
                <a:cs typeface="Times New Roman" pitchFamily="18" charset="0"/>
              </a:rPr>
              <a:t>).</a:t>
            </a:r>
            <a:endParaRPr lang="en-US" altLang="el-GR" dirty="0" smtClean="0">
              <a:cs typeface="Times New Roman" pitchFamily="18" charset="0"/>
            </a:endParaRPr>
          </a:p>
          <a:p>
            <a:pPr marL="1715400" lvl="4" indent="0">
              <a:spcBef>
                <a:spcPct val="0"/>
              </a:spcBef>
              <a:spcAft>
                <a:spcPts val="200"/>
              </a:spcAft>
              <a:buClr>
                <a:srgbClr val="9900CC"/>
              </a:buClr>
              <a:buNone/>
            </a:pPr>
            <a:r>
              <a:rPr lang="el-GR" altLang="el-GR" b="1" dirty="0" smtClean="0">
                <a:solidFill>
                  <a:srgbClr val="9900CC"/>
                </a:solidFill>
                <a:cs typeface="Times New Roman" pitchFamily="18" charset="0"/>
              </a:rPr>
              <a:t>4)   </a:t>
            </a:r>
            <a:r>
              <a:rPr lang="el-GR" altLang="el-GR" dirty="0" smtClean="0">
                <a:cs typeface="Times New Roman" pitchFamily="18" charset="0"/>
              </a:rPr>
              <a:t>Προθέματος</a:t>
            </a:r>
            <a:r>
              <a:rPr lang="en-US" altLang="el-GR" dirty="0" smtClean="0">
                <a:cs typeface="Times New Roman" pitchFamily="18" charset="0"/>
              </a:rPr>
              <a:t> (PRE handshake).</a:t>
            </a:r>
          </a:p>
          <a:p>
            <a:pPr marL="1715400" lvl="4" indent="0">
              <a:spcBef>
                <a:spcPct val="0"/>
              </a:spcBef>
              <a:buClr>
                <a:srgbClr val="9900CC"/>
              </a:buClr>
              <a:buNone/>
            </a:pPr>
            <a:r>
              <a:rPr lang="el-GR" altLang="el-GR" b="1" dirty="0" smtClean="0">
                <a:solidFill>
                  <a:srgbClr val="9900CC"/>
                </a:solidFill>
                <a:cs typeface="Times New Roman" pitchFamily="18" charset="0"/>
              </a:rPr>
              <a:t>5)   </a:t>
            </a:r>
            <a:r>
              <a:rPr lang="el-GR" altLang="el-GR" dirty="0" smtClean="0">
                <a:cs typeface="Times New Roman" pitchFamily="18" charset="0"/>
              </a:rPr>
              <a:t>Σφάλματος</a:t>
            </a:r>
            <a:r>
              <a:rPr lang="en-US" altLang="el-GR" dirty="0" smtClean="0">
                <a:cs typeface="Times New Roman" pitchFamily="18" charset="0"/>
              </a:rPr>
              <a:t> (ERR handshake), </a:t>
            </a:r>
            <a:r>
              <a:rPr lang="el-GR" altLang="el-GR" dirty="0" smtClean="0">
                <a:cs typeface="Times New Roman" pitchFamily="18" charset="0"/>
              </a:rPr>
              <a:t>και άλλα</a:t>
            </a:r>
            <a:r>
              <a:rPr lang="en-US" altLang="el-GR" dirty="0" smtClean="0">
                <a:cs typeface="Times New Roman" pitchFamily="18" charset="0"/>
              </a:rPr>
              <a:t>.</a:t>
            </a:r>
          </a:p>
          <a:p>
            <a:endParaRPr lang="el-GR" dirty="0"/>
          </a:p>
        </p:txBody>
      </p:sp>
      <p:sp>
        <p:nvSpPr>
          <p:cNvPr id="4" name="Θέση υποσέλιδου 1" descr="."/>
          <p:cNvSpPr>
            <a:spLocks noGrp="1"/>
          </p:cNvSpPr>
          <p:nvPr>
            <p:ph type="ftr" sz="quarter" idx="11"/>
            <p:custDataLst>
              <p:tags r:id="rId1"/>
            </p:custDataLst>
          </p:nvPr>
        </p:nvSpPr>
        <p:spPr/>
        <p:txBody>
          <a:bodyPr/>
          <a:lstStyle/>
          <a:p>
            <a:r>
              <a:rPr lang="en-US" sz="1400" dirty="0" smtClean="0">
                <a:solidFill>
                  <a:schemeClr val="tx1"/>
                </a:solidFill>
              </a:rPr>
              <a:t>USB Device / Host Port</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129E8E64-38FF-4040-BF9E-C0F8B6D6A4DF}" type="slidenum">
              <a:rPr lang="el-GR" sz="1400" smtClean="0">
                <a:solidFill>
                  <a:schemeClr val="tx1"/>
                </a:solidFill>
              </a:rPr>
              <a:pPr/>
              <a:t>12</a:t>
            </a:fld>
            <a:endParaRPr lang="el-GR" sz="1400" dirty="0">
              <a:solidFill>
                <a:schemeClr val="tx1"/>
              </a:solidFill>
            </a:endParaRPr>
          </a:p>
        </p:txBody>
      </p:sp>
    </p:spTree>
    <p:extLst>
      <p:ext uri="{BB962C8B-B14F-4D97-AF65-F5344CB8AC3E}">
        <p14:creationId xmlns:p14="http://schemas.microsoft.com/office/powerpoint/2010/main" val="40062680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smtClean="0"/>
              <a:t>Τα πεδία του πακέτου </a:t>
            </a:r>
            <a:r>
              <a:rPr lang="en-US" b="1" dirty="0" smtClean="0"/>
              <a:t>token</a:t>
            </a:r>
            <a:r>
              <a:rPr lang="el-GR" b="1" dirty="0" smtClean="0"/>
              <a:t> </a:t>
            </a:r>
            <a:br>
              <a:rPr lang="el-GR" b="1" dirty="0" smtClean="0"/>
            </a:br>
            <a:r>
              <a:rPr lang="el-GR" b="1" dirty="0" smtClean="0"/>
              <a:t>(2 από 2)</a:t>
            </a:r>
            <a:endParaRPr lang="el-GR" dirty="0"/>
          </a:p>
        </p:txBody>
      </p:sp>
      <p:sp>
        <p:nvSpPr>
          <p:cNvPr id="3" name="Θέση περιεχομένου 1"/>
          <p:cNvSpPr>
            <a:spLocks noGrp="1"/>
          </p:cNvSpPr>
          <p:nvPr>
            <p:ph idx="1"/>
          </p:nvPr>
        </p:nvSpPr>
        <p:spPr/>
        <p:txBody>
          <a:bodyPr/>
          <a:lstStyle/>
          <a:p>
            <a:pPr marL="800100" lvl="2" indent="0">
              <a:spcBef>
                <a:spcPct val="0"/>
              </a:spcBef>
              <a:buNone/>
            </a:pPr>
            <a:r>
              <a:rPr lang="el-GR" altLang="el-GR" sz="2800" b="1" dirty="0" smtClean="0">
                <a:solidFill>
                  <a:srgbClr val="663300"/>
                </a:solidFill>
                <a:cs typeface="Times New Roman" pitchFamily="18" charset="0"/>
              </a:rPr>
              <a:t>2.  </a:t>
            </a:r>
            <a:r>
              <a:rPr lang="el-GR" altLang="el-GR" sz="2800" dirty="0" smtClean="0">
                <a:cs typeface="Times New Roman" pitchFamily="18" charset="0"/>
              </a:rPr>
              <a:t>Πεδίο διεύθυνσης (</a:t>
            </a:r>
            <a:r>
              <a:rPr lang="en-US" altLang="el-GR" sz="2800" dirty="0" smtClean="0">
                <a:cs typeface="Times New Roman" pitchFamily="18" charset="0"/>
              </a:rPr>
              <a:t>Address</a:t>
            </a:r>
            <a:r>
              <a:rPr lang="el-GR" altLang="el-GR" sz="2800" dirty="0" smtClean="0">
                <a:cs typeface="Times New Roman" pitchFamily="18" charset="0"/>
              </a:rPr>
              <a:t> ⁄ </a:t>
            </a:r>
            <a:r>
              <a:rPr lang="en-US" altLang="el-GR" sz="2800" dirty="0" smtClean="0">
                <a:cs typeface="Times New Roman" pitchFamily="18" charset="0"/>
              </a:rPr>
              <a:t>Endpoint</a:t>
            </a:r>
            <a:r>
              <a:rPr lang="el-GR" altLang="el-GR" sz="2800" dirty="0" smtClean="0">
                <a:cs typeface="Times New Roman" pitchFamily="18" charset="0"/>
              </a:rPr>
              <a:t>). </a:t>
            </a:r>
          </a:p>
          <a:p>
            <a:pPr marL="1257300" lvl="3" indent="0">
              <a:spcBef>
                <a:spcPct val="0"/>
              </a:spcBef>
              <a:buNone/>
            </a:pPr>
            <a:r>
              <a:rPr lang="el-GR" altLang="el-GR" sz="2800" dirty="0" smtClean="0">
                <a:cs typeface="Times New Roman" pitchFamily="18" charset="0"/>
              </a:rPr>
              <a:t>Αποτελείται από δύο τμήματα: </a:t>
            </a:r>
          </a:p>
          <a:p>
            <a:pPr marL="2171700" lvl="4" indent="-457200">
              <a:spcBef>
                <a:spcPct val="0"/>
              </a:spcBef>
              <a:buClr>
                <a:srgbClr val="9900CC"/>
              </a:buClr>
              <a:buFont typeface="Wingdings" panose="05000000000000000000" pitchFamily="2" charset="2"/>
              <a:buChar char="§"/>
            </a:pPr>
            <a:r>
              <a:rPr lang="el-GR" altLang="el-GR" sz="2800" dirty="0">
                <a:cs typeface="Times New Roman" pitchFamily="18" charset="0"/>
              </a:rPr>
              <a:t>Τ</a:t>
            </a:r>
            <a:r>
              <a:rPr lang="el-GR" altLang="el-GR" sz="2800" dirty="0" smtClean="0">
                <a:cs typeface="Times New Roman" pitchFamily="18" charset="0"/>
              </a:rPr>
              <a:t>η διεύθυνση συσκευής (6 </a:t>
            </a:r>
            <a:r>
              <a:rPr lang="en-US" altLang="el-GR" sz="2800" dirty="0" smtClean="0">
                <a:cs typeface="Times New Roman" pitchFamily="18" charset="0"/>
              </a:rPr>
              <a:t>bits</a:t>
            </a:r>
            <a:r>
              <a:rPr lang="el-GR" altLang="el-GR" sz="2800" dirty="0" smtClean="0">
                <a:cs typeface="Times New Roman" pitchFamily="18" charset="0"/>
              </a:rPr>
              <a:t> τα οποία μπορούν να διευθυνσιοδοτήσουν μέχρι 128 συσκευές).</a:t>
            </a:r>
          </a:p>
          <a:p>
            <a:pPr marL="2171700" lvl="4" indent="-457200">
              <a:spcBef>
                <a:spcPct val="0"/>
              </a:spcBef>
              <a:buClr>
                <a:srgbClr val="9900CC"/>
              </a:buClr>
              <a:buFont typeface="Wingdings" panose="05000000000000000000" pitchFamily="2" charset="2"/>
              <a:buChar char="§"/>
            </a:pPr>
            <a:r>
              <a:rPr lang="el-GR" altLang="el-GR" sz="2800" dirty="0" smtClean="0">
                <a:cs typeface="Times New Roman" pitchFamily="18" charset="0"/>
              </a:rPr>
              <a:t>Τη διεύθυνση σημείου τερματισμού (4 </a:t>
            </a:r>
            <a:r>
              <a:rPr lang="en-US" altLang="el-GR" sz="2800" dirty="0" smtClean="0">
                <a:cs typeface="Times New Roman" pitchFamily="18" charset="0"/>
              </a:rPr>
              <a:t>bits</a:t>
            </a:r>
            <a:r>
              <a:rPr lang="el-GR" altLang="el-GR" sz="2800" dirty="0" smtClean="0">
                <a:cs typeface="Times New Roman" pitchFamily="18" charset="0"/>
              </a:rPr>
              <a:t>, μέχρι 16 </a:t>
            </a:r>
            <a:r>
              <a:rPr lang="en-US" altLang="el-GR" sz="2800" dirty="0" smtClean="0">
                <a:cs typeface="Times New Roman" pitchFamily="18" charset="0"/>
              </a:rPr>
              <a:t>endpoints</a:t>
            </a:r>
            <a:r>
              <a:rPr lang="el-GR" altLang="el-GR" sz="2800" dirty="0" smtClean="0">
                <a:cs typeface="Times New Roman" pitchFamily="18" charset="0"/>
              </a:rPr>
              <a:t>). </a:t>
            </a:r>
            <a:endParaRPr lang="en-US" altLang="el-GR" sz="2800" dirty="0" smtClean="0">
              <a:cs typeface="Times New Roman" pitchFamily="18" charset="0"/>
            </a:endParaRPr>
          </a:p>
          <a:p>
            <a:pPr marL="800100" lvl="2" indent="0">
              <a:spcBef>
                <a:spcPct val="0"/>
              </a:spcBef>
              <a:buNone/>
            </a:pPr>
            <a:r>
              <a:rPr lang="el-GR" altLang="el-GR" sz="2800" b="1" dirty="0" smtClean="0">
                <a:solidFill>
                  <a:srgbClr val="663300"/>
                </a:solidFill>
                <a:cs typeface="Times New Roman" pitchFamily="18" charset="0"/>
              </a:rPr>
              <a:t>3.  </a:t>
            </a:r>
            <a:r>
              <a:rPr lang="el-GR" altLang="el-GR" sz="2800" dirty="0" smtClean="0">
                <a:cs typeface="Times New Roman" pitchFamily="18" charset="0"/>
              </a:rPr>
              <a:t>Πεδίο δεδομένων (</a:t>
            </a:r>
            <a:r>
              <a:rPr lang="en-US" altLang="el-GR" sz="2800" dirty="0" smtClean="0">
                <a:cs typeface="Times New Roman" pitchFamily="18" charset="0"/>
              </a:rPr>
              <a:t>Data field</a:t>
            </a:r>
            <a:r>
              <a:rPr lang="el-GR" altLang="el-GR" sz="2800" dirty="0" smtClean="0">
                <a:cs typeface="Times New Roman" pitchFamily="18" charset="0"/>
              </a:rPr>
              <a:t>). </a:t>
            </a:r>
            <a:endParaRPr lang="en-US" altLang="el-GR" sz="2800" dirty="0" smtClean="0">
              <a:cs typeface="Times New Roman" pitchFamily="18" charset="0"/>
            </a:endParaRPr>
          </a:p>
          <a:p>
            <a:pPr marL="800100" lvl="2" indent="0">
              <a:spcBef>
                <a:spcPct val="0"/>
              </a:spcBef>
              <a:buNone/>
            </a:pPr>
            <a:r>
              <a:rPr lang="el-GR" altLang="el-GR" sz="2800" b="1" dirty="0" smtClean="0">
                <a:solidFill>
                  <a:srgbClr val="663300"/>
                </a:solidFill>
                <a:cs typeface="Times New Roman" pitchFamily="18" charset="0"/>
              </a:rPr>
              <a:t>4.  </a:t>
            </a:r>
            <a:r>
              <a:rPr lang="el-GR" altLang="el-GR" sz="2800" dirty="0" smtClean="0">
                <a:cs typeface="Times New Roman" pitchFamily="18" charset="0"/>
              </a:rPr>
              <a:t>Πεδίο αθροίσματος ελέγχου (</a:t>
            </a:r>
            <a:r>
              <a:rPr lang="en-US" altLang="el-GR" sz="2800" dirty="0" smtClean="0">
                <a:cs typeface="Times New Roman" pitchFamily="18" charset="0"/>
              </a:rPr>
              <a:t>CRC</a:t>
            </a:r>
            <a:r>
              <a:rPr lang="el-GR" altLang="el-GR" sz="2800" dirty="0" smtClean="0">
                <a:cs typeface="Times New Roman" pitchFamily="18" charset="0"/>
              </a:rPr>
              <a:t>).</a:t>
            </a:r>
            <a:endParaRPr lang="en-US" altLang="el-GR" sz="2800" dirty="0" smtClean="0">
              <a:cs typeface="Times New Roman" pitchFamily="18" charset="0"/>
            </a:endParaRPr>
          </a:p>
          <a:p>
            <a:endParaRPr lang="el-GR" dirty="0"/>
          </a:p>
        </p:txBody>
      </p:sp>
      <p:sp>
        <p:nvSpPr>
          <p:cNvPr id="4" name="Θέση υποσέλιδου 1" descr="."/>
          <p:cNvSpPr>
            <a:spLocks noGrp="1"/>
          </p:cNvSpPr>
          <p:nvPr>
            <p:ph type="ftr" sz="quarter" idx="11"/>
            <p:custDataLst>
              <p:tags r:id="rId1"/>
            </p:custDataLst>
          </p:nvPr>
        </p:nvSpPr>
        <p:spPr/>
        <p:txBody>
          <a:bodyPr/>
          <a:lstStyle/>
          <a:p>
            <a:r>
              <a:rPr lang="en-US" sz="1400" dirty="0" smtClean="0">
                <a:solidFill>
                  <a:schemeClr val="tx1"/>
                </a:solidFill>
              </a:rPr>
              <a:t>USB Device / Host Port</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129E8E64-38FF-4040-BF9E-C0F8B6D6A4DF}" type="slidenum">
              <a:rPr lang="el-GR" sz="1400" smtClean="0">
                <a:solidFill>
                  <a:schemeClr val="tx1"/>
                </a:solidFill>
              </a:rPr>
              <a:pPr/>
              <a:t>13</a:t>
            </a:fld>
            <a:endParaRPr lang="el-GR" sz="1400" dirty="0">
              <a:solidFill>
                <a:schemeClr val="tx1"/>
              </a:solidFill>
            </a:endParaRPr>
          </a:p>
        </p:txBody>
      </p:sp>
    </p:spTree>
    <p:extLst>
      <p:ext uri="{BB962C8B-B14F-4D97-AF65-F5344CB8AC3E}">
        <p14:creationId xmlns:p14="http://schemas.microsoft.com/office/powerpoint/2010/main" val="3141863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Δομή </a:t>
            </a:r>
            <a:r>
              <a:rPr lang="en-US" b="1" dirty="0" smtClean="0"/>
              <a:t>USB </a:t>
            </a:r>
            <a:r>
              <a:rPr lang="el-GR" b="1" dirty="0" smtClean="0"/>
              <a:t>πακέτων</a:t>
            </a:r>
            <a:endParaRPr lang="el-GR" b="1" dirty="0">
              <a:solidFill>
                <a:srgbClr val="FF0000"/>
              </a:solidFill>
            </a:endParaRPr>
          </a:p>
        </p:txBody>
      </p:sp>
      <p:pic>
        <p:nvPicPr>
          <p:cNvPr id="6" name="Θέση περιεχομένου 1" descr="Εικόνα στην οποία φαίνονται τα πεδία των πακέτων Token, data, και handshake"/>
          <p:cNvPicPr>
            <a:picLocks noGrp="1" noChangeAspect="1"/>
          </p:cNvPicPr>
          <p:nvPr>
            <p:ph idx="1"/>
          </p:nvPr>
        </p:nvPicPr>
        <p:blipFill>
          <a:blip r:embed="rId3" cstate="print">
            <a:extLst>
              <a:ext uri="{BEBA8EAE-BF5A-486C-A8C5-ECC9F3942E4B}">
                <a14:imgProps xmlns:a14="http://schemas.microsoft.com/office/drawing/2010/main">
                  <a14:imgLayer r:embed="rId4">
                    <a14:imgEffect>
                      <a14:sharpenSoften amount="20000"/>
                    </a14:imgEffect>
                    <a14:imgEffect>
                      <a14:brightnessContrast bright="10000"/>
                    </a14:imgEffect>
                  </a14:imgLayer>
                </a14:imgProps>
              </a:ext>
              <a:ext uri="{28A0092B-C50C-407E-A947-70E740481C1C}">
                <a14:useLocalDpi xmlns:a14="http://schemas.microsoft.com/office/drawing/2010/main" val="0"/>
              </a:ext>
            </a:extLst>
          </a:blip>
          <a:stretch>
            <a:fillRect/>
          </a:stretch>
        </p:blipFill>
        <p:spPr>
          <a:xfrm>
            <a:off x="457200" y="1687811"/>
            <a:ext cx="8229600" cy="4350740"/>
          </a:xfrm>
        </p:spPr>
      </p:pic>
      <p:sp>
        <p:nvSpPr>
          <p:cNvPr id="4" name="Θέση υποσέλιδου 1" descr="."/>
          <p:cNvSpPr>
            <a:spLocks noGrp="1"/>
          </p:cNvSpPr>
          <p:nvPr>
            <p:ph type="ftr" sz="quarter" idx="11"/>
            <p:custDataLst>
              <p:tags r:id="rId1"/>
            </p:custDataLst>
          </p:nvPr>
        </p:nvSpPr>
        <p:spPr/>
        <p:txBody>
          <a:bodyPr/>
          <a:lstStyle/>
          <a:p>
            <a:r>
              <a:rPr lang="en-US" sz="1400" dirty="0" smtClean="0">
                <a:solidFill>
                  <a:schemeClr val="tx1"/>
                </a:solidFill>
              </a:rPr>
              <a:t>USB Device / Host Port</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129E8E64-38FF-4040-BF9E-C0F8B6D6A4DF}" type="slidenum">
              <a:rPr lang="el-GR" sz="1400" smtClean="0">
                <a:solidFill>
                  <a:schemeClr val="tx1"/>
                </a:solidFill>
              </a:rPr>
              <a:pPr/>
              <a:t>14</a:t>
            </a:fld>
            <a:endParaRPr lang="el-GR" sz="1400" dirty="0">
              <a:solidFill>
                <a:schemeClr val="tx1"/>
              </a:solidFill>
            </a:endParaRPr>
          </a:p>
        </p:txBody>
      </p:sp>
    </p:spTree>
    <p:extLst>
      <p:ext uri="{BB962C8B-B14F-4D97-AF65-F5344CB8AC3E}">
        <p14:creationId xmlns:p14="http://schemas.microsoft.com/office/powerpoint/2010/main" val="22591491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1"/>
            </p:custDataLst>
          </p:nvPr>
        </p:nvSpPr>
        <p:spPr/>
        <p:txBody>
          <a:bodyPr/>
          <a:lstStyle/>
          <a:p>
            <a:r>
              <a:rPr lang="el-GR" b="1" dirty="0" smtClean="0"/>
              <a:t>Οι </a:t>
            </a:r>
            <a:r>
              <a:rPr lang="en-US" b="1" dirty="0" smtClean="0"/>
              <a:t>USB </a:t>
            </a:r>
            <a:r>
              <a:rPr lang="el-GR" b="1" dirty="0" smtClean="0"/>
              <a:t>θύρες του </a:t>
            </a:r>
            <a:r>
              <a:rPr lang="en-US" b="1" dirty="0" smtClean="0"/>
              <a:t>AT91RM9200</a:t>
            </a:r>
            <a:endParaRPr lang="el-GR" b="1" dirty="0">
              <a:solidFill>
                <a:srgbClr val="FF0000"/>
              </a:solidFill>
            </a:endParaRPr>
          </a:p>
        </p:txBody>
      </p:sp>
      <p:pic>
        <p:nvPicPr>
          <p:cNvPr id="26" name="Θέση περιεχομένου 1" descr="Εικόνα στην οποία φαίνεται ο τρόπος σύνδεσης ενός υπολογιστή, ενός εκτυπωτή και ενός scanner, σε μία usb device του a t 91 r m 9200."/>
          <p:cNvPicPr>
            <a:picLocks noGrp="1" noChangeAspect="1"/>
          </p:cNvPicPr>
          <p:nvPr>
            <p:ph idx="1"/>
          </p:nvPr>
        </p:nvPicPr>
        <p:blipFill>
          <a:blip r:embed="rId4" cstate="print">
            <a:extLst>
              <a:ext uri="{BEBA8EAE-BF5A-486C-A8C5-ECC9F3942E4B}">
                <a14:imgProps xmlns:a14="http://schemas.microsoft.com/office/drawing/2010/main">
                  <a14:imgLayer r:embed="rId5">
                    <a14:imgEffect>
                      <a14:brightnessContrast bright="10000"/>
                    </a14:imgEffect>
                  </a14:imgLayer>
                </a14:imgProps>
              </a:ext>
              <a:ext uri="{28A0092B-C50C-407E-A947-70E740481C1C}">
                <a14:useLocalDpi xmlns:a14="http://schemas.microsoft.com/office/drawing/2010/main" val="0"/>
              </a:ext>
            </a:extLst>
          </a:blip>
          <a:stretch>
            <a:fillRect/>
          </a:stretch>
        </p:blipFill>
        <p:spPr>
          <a:xfrm>
            <a:off x="611560" y="2060848"/>
            <a:ext cx="7858125" cy="2933700"/>
          </a:xfrm>
        </p:spPr>
      </p:pic>
      <p:sp>
        <p:nvSpPr>
          <p:cNvPr id="4" name="Θέση υποσέλιδου 1" descr="."/>
          <p:cNvSpPr>
            <a:spLocks noGrp="1"/>
          </p:cNvSpPr>
          <p:nvPr>
            <p:ph type="ftr" sz="quarter" idx="11"/>
            <p:custDataLst>
              <p:tags r:id="rId2"/>
            </p:custDataLst>
          </p:nvPr>
        </p:nvSpPr>
        <p:spPr/>
        <p:txBody>
          <a:bodyPr/>
          <a:lstStyle/>
          <a:p>
            <a:r>
              <a:rPr lang="en-US" sz="1400" dirty="0" smtClean="0">
                <a:solidFill>
                  <a:schemeClr val="tx1"/>
                </a:solidFill>
              </a:rPr>
              <a:t>USB Device / Host Port</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129E8E64-38FF-4040-BF9E-C0F8B6D6A4DF}" type="slidenum">
              <a:rPr lang="el-GR" sz="1400" smtClean="0">
                <a:solidFill>
                  <a:schemeClr val="tx1"/>
                </a:solidFill>
              </a:rPr>
              <a:pPr/>
              <a:t>15</a:t>
            </a:fld>
            <a:endParaRPr lang="el-GR" sz="1400" dirty="0">
              <a:solidFill>
                <a:schemeClr val="tx1"/>
              </a:solidFill>
            </a:endParaRPr>
          </a:p>
        </p:txBody>
      </p:sp>
    </p:spTree>
    <p:extLst>
      <p:ext uri="{BB962C8B-B14F-4D97-AF65-F5344CB8AC3E}">
        <p14:creationId xmlns:p14="http://schemas.microsoft.com/office/powerpoint/2010/main" val="27931389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1"/>
            </p:custDataLst>
          </p:nvPr>
        </p:nvSpPr>
        <p:spPr/>
        <p:txBody>
          <a:bodyPr/>
          <a:lstStyle/>
          <a:p>
            <a:r>
              <a:rPr lang="el-GR" b="1" dirty="0" smtClean="0"/>
              <a:t>Αρχιτεκτονική </a:t>
            </a:r>
            <a:r>
              <a:rPr lang="en-US" b="1" dirty="0" smtClean="0"/>
              <a:t>USB Device</a:t>
            </a:r>
            <a:endParaRPr lang="en-US" b="1" dirty="0">
              <a:solidFill>
                <a:srgbClr val="FF0000"/>
              </a:solidFill>
            </a:endParaRPr>
          </a:p>
        </p:txBody>
      </p:sp>
      <p:pic>
        <p:nvPicPr>
          <p:cNvPr id="6" name="Θέση περιεχομένου 1" descr="Εικόνα της αρχιτεκτονικής usb device."/>
          <p:cNvPicPr>
            <a:picLocks noGrp="1" noChangeAspect="1"/>
          </p:cNvPicPr>
          <p:nvPr>
            <p:ph idx="1"/>
          </p:nvPr>
        </p:nvPicPr>
        <p:blipFill>
          <a:blip r:embed="rId4" cstate="print">
            <a:extLst>
              <a:ext uri="{BEBA8EAE-BF5A-486C-A8C5-ECC9F3942E4B}">
                <a14:imgProps xmlns:a14="http://schemas.microsoft.com/office/drawing/2010/main">
                  <a14:imgLayer r:embed="rId5">
                    <a14:imgEffect>
                      <a14:sharpenSoften amount="22000"/>
                    </a14:imgEffect>
                    <a14:imgEffect>
                      <a14:brightnessContrast bright="10000"/>
                    </a14:imgEffect>
                  </a14:imgLayer>
                </a14:imgProps>
              </a:ext>
              <a:ext uri="{28A0092B-C50C-407E-A947-70E740481C1C}">
                <a14:useLocalDpi xmlns:a14="http://schemas.microsoft.com/office/drawing/2010/main" val="0"/>
              </a:ext>
            </a:extLst>
          </a:blip>
          <a:stretch>
            <a:fillRect/>
          </a:stretch>
        </p:blipFill>
        <p:spPr>
          <a:xfrm>
            <a:off x="395536" y="1124744"/>
            <a:ext cx="8424936" cy="5256584"/>
          </a:xfrm>
        </p:spPr>
      </p:pic>
      <p:sp>
        <p:nvSpPr>
          <p:cNvPr id="4" name="Θέση υποσέλιδου 1" descr="."/>
          <p:cNvSpPr>
            <a:spLocks noGrp="1"/>
          </p:cNvSpPr>
          <p:nvPr>
            <p:ph type="ftr" sz="quarter" idx="11"/>
            <p:custDataLst>
              <p:tags r:id="rId2"/>
            </p:custDataLst>
          </p:nvPr>
        </p:nvSpPr>
        <p:spPr/>
        <p:txBody>
          <a:bodyPr/>
          <a:lstStyle/>
          <a:p>
            <a:r>
              <a:rPr lang="en-US" sz="1400" dirty="0" smtClean="0">
                <a:solidFill>
                  <a:schemeClr val="tx1"/>
                </a:solidFill>
              </a:rPr>
              <a:t>USB Device / Host Port</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129E8E64-38FF-4040-BF9E-C0F8B6D6A4DF}" type="slidenum">
              <a:rPr lang="el-GR" sz="1400" smtClean="0">
                <a:solidFill>
                  <a:schemeClr val="tx1"/>
                </a:solidFill>
              </a:rPr>
              <a:pPr/>
              <a:t>16</a:t>
            </a:fld>
            <a:endParaRPr lang="el-GR" sz="1400" dirty="0">
              <a:solidFill>
                <a:schemeClr val="tx1"/>
              </a:solidFill>
            </a:endParaRPr>
          </a:p>
        </p:txBody>
      </p:sp>
    </p:spTree>
    <p:extLst>
      <p:ext uri="{BB962C8B-B14F-4D97-AF65-F5344CB8AC3E}">
        <p14:creationId xmlns:p14="http://schemas.microsoft.com/office/powerpoint/2010/main" val="21674496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1"/>
            </p:custDataLst>
          </p:nvPr>
        </p:nvSpPr>
        <p:spPr/>
        <p:txBody>
          <a:bodyPr/>
          <a:lstStyle/>
          <a:p>
            <a:r>
              <a:rPr lang="en-US" b="1" dirty="0" smtClean="0"/>
              <a:t>Setup and Data Out</a:t>
            </a:r>
            <a:endParaRPr lang="en-US" b="1" dirty="0"/>
          </a:p>
        </p:txBody>
      </p:sp>
      <p:pic>
        <p:nvPicPr>
          <p:cNvPr id="6" name="Θέση περιεχομένου 1" descr="Εικόνα μπλοκ διαγράμματος με την εγκατάσταση και την έξοδο δεδομένων σε μία usb device."/>
          <p:cNvPicPr>
            <a:picLocks noGrp="1" noChangeAspect="1"/>
          </p:cNvPicPr>
          <p:nvPr>
            <p:ph idx="1"/>
          </p:nvPr>
        </p:nvPicPr>
        <p:blipFill>
          <a:blip r:embed="rId4" cstate="print">
            <a:extLst>
              <a:ext uri="{BEBA8EAE-BF5A-486C-A8C5-ECC9F3942E4B}">
                <a14:imgProps xmlns:a14="http://schemas.microsoft.com/office/drawing/2010/main">
                  <a14:imgLayer r:embed="rId5">
                    <a14:imgEffect>
                      <a14:sharpenSoften amount="25000"/>
                    </a14:imgEffect>
                    <a14:imgEffect>
                      <a14:brightnessContrast bright="12000"/>
                    </a14:imgEffect>
                  </a14:imgLayer>
                </a14:imgProps>
              </a:ext>
              <a:ext uri="{28A0092B-C50C-407E-A947-70E740481C1C}">
                <a14:useLocalDpi xmlns:a14="http://schemas.microsoft.com/office/drawing/2010/main" val="0"/>
              </a:ext>
            </a:extLst>
          </a:blip>
          <a:stretch>
            <a:fillRect/>
          </a:stretch>
        </p:blipFill>
        <p:spPr>
          <a:xfrm>
            <a:off x="323528" y="1412776"/>
            <a:ext cx="8640960" cy="4896544"/>
          </a:xfrm>
        </p:spPr>
      </p:pic>
      <p:sp>
        <p:nvSpPr>
          <p:cNvPr id="4" name="Θέση υποσέλιδου 1" descr="."/>
          <p:cNvSpPr>
            <a:spLocks noGrp="1"/>
          </p:cNvSpPr>
          <p:nvPr>
            <p:ph type="ftr" sz="quarter" idx="11"/>
            <p:custDataLst>
              <p:tags r:id="rId2"/>
            </p:custDataLst>
          </p:nvPr>
        </p:nvSpPr>
        <p:spPr/>
        <p:txBody>
          <a:bodyPr/>
          <a:lstStyle/>
          <a:p>
            <a:r>
              <a:rPr lang="en-US" sz="1400" dirty="0" smtClean="0">
                <a:solidFill>
                  <a:schemeClr val="tx1"/>
                </a:solidFill>
              </a:rPr>
              <a:t>USB Device / Host Port</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129E8E64-38FF-4040-BF9E-C0F8B6D6A4DF}" type="slidenum">
              <a:rPr lang="el-GR" sz="1400" smtClean="0">
                <a:solidFill>
                  <a:schemeClr val="tx1"/>
                </a:solidFill>
              </a:rPr>
              <a:pPr/>
              <a:t>17</a:t>
            </a:fld>
            <a:endParaRPr lang="el-GR" sz="1400" dirty="0">
              <a:solidFill>
                <a:schemeClr val="tx1"/>
              </a:solidFill>
            </a:endParaRPr>
          </a:p>
        </p:txBody>
      </p:sp>
    </p:spTree>
    <p:extLst>
      <p:ext uri="{BB962C8B-B14F-4D97-AF65-F5344CB8AC3E}">
        <p14:creationId xmlns:p14="http://schemas.microsoft.com/office/powerpoint/2010/main" val="22672882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1"/>
            </p:custDataLst>
          </p:nvPr>
        </p:nvSpPr>
        <p:spPr/>
        <p:txBody>
          <a:bodyPr/>
          <a:lstStyle/>
          <a:p>
            <a:r>
              <a:rPr lang="en-US" b="1" dirty="0" smtClean="0"/>
              <a:t>Data In (</a:t>
            </a:r>
            <a:r>
              <a:rPr lang="el-GR" b="1" dirty="0" smtClean="0"/>
              <a:t>χωρίς</a:t>
            </a:r>
            <a:r>
              <a:rPr lang="en-US" b="1" dirty="0" smtClean="0"/>
              <a:t> Ping Pong)</a:t>
            </a:r>
            <a:endParaRPr lang="en-US" b="1" dirty="0"/>
          </a:p>
        </p:txBody>
      </p:sp>
      <p:pic>
        <p:nvPicPr>
          <p:cNvPr id="6" name="Θέση περιεχομένου 1" descr="Εικόνα μπλοκ διαγράμματος με την είσοδο δεδομένων, χωρις ping pong, σε μία usb device."/>
          <p:cNvPicPr preferRelativeResize="0">
            <a:picLocks noGrp="1" noChangeAspect="1"/>
          </p:cNvPicPr>
          <p:nvPr>
            <p:ph idx="1"/>
          </p:nvPr>
        </p:nvPicPr>
        <p:blipFill>
          <a:blip r:embed="rId4" cstate="print">
            <a:extLst>
              <a:ext uri="{BEBA8EAE-BF5A-486C-A8C5-ECC9F3942E4B}">
                <a14:imgProps xmlns:a14="http://schemas.microsoft.com/office/drawing/2010/main">
                  <a14:imgLayer r:embed="rId5">
                    <a14:imgEffect>
                      <a14:sharpenSoften amount="25000"/>
                    </a14:imgEffect>
                    <a14:imgEffect>
                      <a14:brightnessContrast bright="12000"/>
                    </a14:imgEffect>
                  </a14:imgLayer>
                </a14:imgProps>
              </a:ext>
              <a:ext uri="{28A0092B-C50C-407E-A947-70E740481C1C}">
                <a14:useLocalDpi xmlns:a14="http://schemas.microsoft.com/office/drawing/2010/main" val="0"/>
              </a:ext>
            </a:extLst>
          </a:blip>
          <a:stretch>
            <a:fillRect/>
          </a:stretch>
        </p:blipFill>
        <p:spPr>
          <a:xfrm>
            <a:off x="324000" y="1411200"/>
            <a:ext cx="8640000" cy="4896000"/>
          </a:xfrm>
        </p:spPr>
      </p:pic>
      <p:sp>
        <p:nvSpPr>
          <p:cNvPr id="4" name="Θέση υποσέλιδου 1" descr="."/>
          <p:cNvSpPr>
            <a:spLocks noGrp="1"/>
          </p:cNvSpPr>
          <p:nvPr>
            <p:ph type="ftr" sz="quarter" idx="11"/>
            <p:custDataLst>
              <p:tags r:id="rId2"/>
            </p:custDataLst>
          </p:nvPr>
        </p:nvSpPr>
        <p:spPr/>
        <p:txBody>
          <a:bodyPr/>
          <a:lstStyle/>
          <a:p>
            <a:r>
              <a:rPr lang="en-US" sz="1400" dirty="0" smtClean="0">
                <a:solidFill>
                  <a:schemeClr val="tx1"/>
                </a:solidFill>
              </a:rPr>
              <a:t>USB Device / Host Port</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129E8E64-38FF-4040-BF9E-C0F8B6D6A4DF}" type="slidenum">
              <a:rPr lang="el-GR" sz="1400" smtClean="0">
                <a:solidFill>
                  <a:schemeClr val="tx1"/>
                </a:solidFill>
              </a:rPr>
              <a:pPr/>
              <a:t>18</a:t>
            </a:fld>
            <a:endParaRPr lang="el-GR" sz="1400" dirty="0">
              <a:solidFill>
                <a:schemeClr val="tx1"/>
              </a:solidFill>
            </a:endParaRPr>
          </a:p>
        </p:txBody>
      </p:sp>
    </p:spTree>
    <p:extLst>
      <p:ext uri="{BB962C8B-B14F-4D97-AF65-F5344CB8AC3E}">
        <p14:creationId xmlns:p14="http://schemas.microsoft.com/office/powerpoint/2010/main" val="18540577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p:txBody>
          <a:bodyPr/>
          <a:lstStyle/>
          <a:p>
            <a:r>
              <a:rPr lang="en-US" b="1" dirty="0" smtClean="0"/>
              <a:t>Data In </a:t>
            </a:r>
            <a:r>
              <a:rPr lang="el-GR" b="1" dirty="0" smtClean="0"/>
              <a:t>με</a:t>
            </a:r>
            <a:r>
              <a:rPr lang="en-US" b="1" dirty="0" smtClean="0"/>
              <a:t> ping Pong</a:t>
            </a:r>
            <a:endParaRPr lang="en-US" b="1" dirty="0"/>
          </a:p>
        </p:txBody>
      </p:sp>
      <p:pic>
        <p:nvPicPr>
          <p:cNvPr id="6" name="Θέση περιεχομένου 1" descr="Εικόνα μπλοκ διαγράμματος με την είσοδο δεδομένων με ping pong, σε μία  usb device."/>
          <p:cNvPicPr preferRelativeResize="0">
            <a:picLocks noGrp="1"/>
          </p:cNvPicPr>
          <p:nvPr>
            <p:ph idx="1"/>
          </p:nvPr>
        </p:nvPicPr>
        <p:blipFill>
          <a:blip r:embed="rId5" cstate="print">
            <a:extLst>
              <a:ext uri="{BEBA8EAE-BF5A-486C-A8C5-ECC9F3942E4B}">
                <a14:imgProps xmlns:a14="http://schemas.microsoft.com/office/drawing/2010/main">
                  <a14:imgLayer r:embed="rId6">
                    <a14:imgEffect>
                      <a14:sharpenSoften amount="25000"/>
                    </a14:imgEffect>
                    <a14:imgEffect>
                      <a14:brightnessContrast bright="12000"/>
                    </a14:imgEffect>
                  </a14:imgLayer>
                </a14:imgProps>
              </a:ext>
              <a:ext uri="{28A0092B-C50C-407E-A947-70E740481C1C}">
                <a14:useLocalDpi xmlns:a14="http://schemas.microsoft.com/office/drawing/2010/main" val="0"/>
              </a:ext>
            </a:extLst>
          </a:blip>
          <a:stretch>
            <a:fillRect/>
          </a:stretch>
        </p:blipFill>
        <p:spPr>
          <a:xfrm>
            <a:off x="323528" y="1340768"/>
            <a:ext cx="8640000" cy="4898119"/>
          </a:xfrm>
        </p:spPr>
      </p:pic>
      <p:sp>
        <p:nvSpPr>
          <p:cNvPr id="4" name="Θέση υποσέλιδου 1" descr="."/>
          <p:cNvSpPr>
            <a:spLocks noGrp="1"/>
          </p:cNvSpPr>
          <p:nvPr>
            <p:ph type="ftr" sz="quarter" idx="11"/>
            <p:custDataLst>
              <p:tags r:id="rId3"/>
            </p:custDataLst>
          </p:nvPr>
        </p:nvSpPr>
        <p:spPr/>
        <p:txBody>
          <a:bodyPr/>
          <a:lstStyle/>
          <a:p>
            <a:r>
              <a:rPr lang="en-US" sz="1400" dirty="0" smtClean="0">
                <a:solidFill>
                  <a:schemeClr val="tx1"/>
                </a:solidFill>
              </a:rPr>
              <a:t>USB Device / Host Port</a:t>
            </a:r>
            <a:endParaRPr lang="el-GR" sz="1400" dirty="0">
              <a:solidFill>
                <a:schemeClr val="tx1"/>
              </a:solidFill>
            </a:endParaRPr>
          </a:p>
        </p:txBody>
      </p:sp>
      <p:sp>
        <p:nvSpPr>
          <p:cNvPr id="5" name="Θέση αριθμού διαφάνειας 1" descr="."/>
          <p:cNvSpPr>
            <a:spLocks noGrp="1"/>
          </p:cNvSpPr>
          <p:nvPr>
            <p:ph type="sldNum" sz="quarter" idx="12"/>
          </p:nvPr>
        </p:nvSpPr>
        <p:spPr>
          <a:xfrm>
            <a:off x="6516216" y="6309320"/>
            <a:ext cx="2133600" cy="365125"/>
          </a:xfrm>
        </p:spPr>
        <p:txBody>
          <a:bodyPr/>
          <a:lstStyle/>
          <a:p>
            <a:fld id="{129E8E64-38FF-4040-BF9E-C0F8B6D6A4DF}" type="slidenum">
              <a:rPr lang="el-GR" sz="1400" smtClean="0">
                <a:solidFill>
                  <a:schemeClr val="tx1"/>
                </a:solidFill>
              </a:rPr>
              <a:pPr/>
              <a:t>19</a:t>
            </a:fld>
            <a:endParaRPr lang="el-GR" sz="1400" dirty="0">
              <a:solidFill>
                <a:schemeClr val="tx1"/>
              </a:solidFill>
            </a:endParaRPr>
          </a:p>
        </p:txBody>
      </p:sp>
      <p:pic>
        <p:nvPicPr>
          <p:cNvPr id="7" name="Εικόνα 1" descr="Εικονίδιο μετάβασης στα περιεχόμενα.">
            <a:hlinkClick r:id="rId7" action="ppaction://hlinksldjump" tooltip="Επιστροφή στα Περιεχόμενα"/>
          </p:cNvPr>
          <p:cNvPicPr>
            <a:picLocks noChangeAspect="1"/>
          </p:cNvPicPr>
          <p:nvPr/>
        </p:nvPicPr>
        <p:blipFill>
          <a:blip r:embed="rId8" cstate="print">
            <a:extLst>
              <a:ext uri="{BEBA8EAE-BF5A-486C-A8C5-ECC9F3942E4B}">
                <a14:imgProps xmlns:a14="http://schemas.microsoft.com/office/drawing/2010/main">
                  <a14:imgLayer r:embed="rId9">
                    <a14:imgEffect>
                      <a14:sharpenSoften amount="100000"/>
                    </a14:imgEffect>
                  </a14:imgLayer>
                </a14:imgProps>
              </a:ext>
              <a:ext uri="{28A0092B-C50C-407E-A947-70E740481C1C}">
                <a14:useLocalDpi xmlns:a14="http://schemas.microsoft.com/office/drawing/2010/main" val="0"/>
              </a:ext>
            </a:extLst>
          </a:blip>
          <a:stretch>
            <a:fillRect/>
          </a:stretch>
        </p:blipFill>
        <p:spPr>
          <a:xfrm>
            <a:off x="242895" y="6301558"/>
            <a:ext cx="448712" cy="507422"/>
          </a:xfrm>
          <a:prstGeom prst="rect">
            <a:avLst/>
          </a:prstGeom>
          <a:scene3d>
            <a:camera prst="isometricOffAxis1Right"/>
            <a:lightRig rig="threePt" dir="t"/>
          </a:scene3d>
        </p:spPr>
      </p:pic>
    </p:spTree>
    <p:custDataLst>
      <p:tags r:id="rId1"/>
    </p:custDataLst>
    <p:extLst>
      <p:ext uri="{BB962C8B-B14F-4D97-AF65-F5344CB8AC3E}">
        <p14:creationId xmlns:p14="http://schemas.microsoft.com/office/powerpoint/2010/main" val="26310697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lstStyle/>
          <a:p>
            <a:pPr eaLnBrk="1" hangingPunct="1"/>
            <a:r>
              <a:rPr lang="el-GR" b="1" dirty="0" smtClean="0"/>
              <a:t>Άδειες χρήσης </a:t>
            </a:r>
            <a:endParaRPr lang="el-GR" dirty="0" smtClean="0"/>
          </a:p>
        </p:txBody>
      </p:sp>
      <p:sp>
        <p:nvSpPr>
          <p:cNvPr id="3075" name="Θέση περιεχομένου 1"/>
          <p:cNvSpPr>
            <a:spLocks noGrp="1"/>
          </p:cNvSpPr>
          <p:nvPr>
            <p:ph idx="1"/>
          </p:nvPr>
        </p:nvSpPr>
        <p:spPr/>
        <p:txBody>
          <a:bodyPr/>
          <a:lstStyle/>
          <a:p>
            <a:pPr eaLnBrk="1" hangingPunct="1">
              <a:spcBef>
                <a:spcPts val="0"/>
              </a:spcBef>
              <a:spcAft>
                <a:spcPts val="1200"/>
              </a:spcAft>
            </a:pPr>
            <a:r>
              <a:rPr lang="el-GR" sz="2800" dirty="0" smtClean="0"/>
              <a:t>Το παρόν εκπαιδευτικό υλικό υπόκειται στην παρακάτω άδεια χρήσ</a:t>
            </a:r>
            <a:r>
              <a:rPr lang="el-GR" sz="2800" dirty="0"/>
              <a:t>η</a:t>
            </a:r>
            <a:r>
              <a:rPr lang="el-GR" sz="2800" dirty="0" smtClean="0"/>
              <a:t>ς </a:t>
            </a:r>
            <a:r>
              <a:rPr lang="en-US" sz="2800" dirty="0" smtClean="0"/>
              <a:t>Creative Commons</a:t>
            </a:r>
            <a:r>
              <a:rPr lang="el-GR" sz="2800" dirty="0" smtClean="0"/>
              <a:t> (</a:t>
            </a:r>
            <a:r>
              <a:rPr lang="en-US" sz="2800" dirty="0" smtClean="0"/>
              <a:t>C C)</a:t>
            </a:r>
            <a:r>
              <a:rPr lang="el-GR" sz="2800" dirty="0" smtClean="0"/>
              <a:t>: </a:t>
            </a:r>
            <a:r>
              <a:rPr lang="el-GR" sz="2400" b="1" dirty="0" smtClean="0"/>
              <a:t>Αναφορά δημιουργού</a:t>
            </a:r>
            <a:r>
              <a:rPr lang="en-US" sz="2400" b="1" dirty="0" smtClean="0"/>
              <a:t> (B</a:t>
            </a:r>
            <a:r>
              <a:rPr lang="el-GR" sz="2400" b="1" dirty="0" smtClean="0"/>
              <a:t> </a:t>
            </a:r>
            <a:r>
              <a:rPr lang="en-US" sz="2400" b="1" dirty="0" smtClean="0"/>
              <a:t>Y)</a:t>
            </a:r>
            <a:r>
              <a:rPr lang="en-US" sz="2400" dirty="0" smtClean="0"/>
              <a:t>,</a:t>
            </a:r>
            <a:r>
              <a:rPr lang="el-GR" sz="2400" dirty="0" smtClean="0"/>
              <a:t> </a:t>
            </a:r>
            <a:r>
              <a:rPr lang="el-GR" sz="2400" b="1" dirty="0" smtClean="0"/>
              <a:t>Μη εμπορική χρήση</a:t>
            </a:r>
            <a:r>
              <a:rPr lang="en-US" sz="2400" b="1" dirty="0" smtClean="0"/>
              <a:t> (N</a:t>
            </a:r>
            <a:r>
              <a:rPr lang="el-GR" sz="2400" b="1" dirty="0" smtClean="0"/>
              <a:t> </a:t>
            </a:r>
            <a:r>
              <a:rPr lang="en-US" sz="2400" b="1" dirty="0" smtClean="0"/>
              <a:t>C)</a:t>
            </a:r>
            <a:r>
              <a:rPr lang="en-US" sz="2400" dirty="0" smtClean="0"/>
              <a:t>,</a:t>
            </a:r>
            <a:r>
              <a:rPr lang="el-GR" sz="2400" dirty="0" smtClean="0"/>
              <a:t> </a:t>
            </a:r>
            <a:r>
              <a:rPr lang="el-GR" sz="2400" b="1" dirty="0" smtClean="0"/>
              <a:t>Μη τροποποίηση</a:t>
            </a:r>
            <a:r>
              <a:rPr lang="en-US" sz="2400" b="1" dirty="0" smtClean="0"/>
              <a:t> (N</a:t>
            </a:r>
            <a:r>
              <a:rPr lang="el-GR" sz="2400" b="1" dirty="0" smtClean="0"/>
              <a:t> </a:t>
            </a:r>
            <a:r>
              <a:rPr lang="en-US" sz="2400" b="1" dirty="0" smtClean="0"/>
              <a:t>D)</a:t>
            </a:r>
            <a:r>
              <a:rPr lang="el-GR" sz="2400" dirty="0"/>
              <a:t>,</a:t>
            </a:r>
            <a:r>
              <a:rPr lang="en-US" sz="2400" dirty="0" smtClean="0"/>
              <a:t> </a:t>
            </a:r>
            <a:r>
              <a:rPr lang="el-GR" sz="2400" b="1" dirty="0" smtClean="0"/>
              <a:t>3.0</a:t>
            </a:r>
            <a:r>
              <a:rPr lang="en-US" sz="2400" b="1" dirty="0" smtClean="0"/>
              <a:t>,</a:t>
            </a:r>
            <a:r>
              <a:rPr lang="el-GR" sz="2400" b="1" dirty="0" smtClean="0"/>
              <a:t> Μη εισαγόμενο</a:t>
            </a:r>
            <a:r>
              <a:rPr lang="en-US" sz="2400" b="1" dirty="0" smtClean="0"/>
              <a:t>.</a:t>
            </a:r>
            <a:r>
              <a:rPr lang="en-US" sz="2400" dirty="0" smtClean="0"/>
              <a:t> </a:t>
            </a:r>
            <a:endParaRPr lang="el-GR" sz="2400" dirty="0" smtClean="0"/>
          </a:p>
          <a:p>
            <a:pPr eaLnBrk="1" hangingPunct="1"/>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Εικόνα 1" descr="  Λογότυπο για Άδειες χρήσης Creative Commons, B Y, NC, ND. ">
            <a:hlinkClick r:id="rId3" tooltip="Μετάβαση στην Άδεια Χρήσης "/>
          </p:cNvPr>
          <p:cNvPicPr>
            <a:picLocks noChangeAspect="1" noChangeArrowheads="1"/>
          </p:cNvPicPr>
          <p:nvPr/>
        </p:nvPicPr>
        <p:blipFill>
          <a:blip r:embed="rId4" cstate="print"/>
          <a:srcRect/>
          <a:stretch>
            <a:fillRect/>
          </a:stretch>
        </p:blipFill>
        <p:spPr bwMode="auto">
          <a:xfrm>
            <a:off x="3779838" y="5516563"/>
            <a:ext cx="1584325"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prstClr val="black"/>
                </a:solidFill>
              </a:rPr>
              <a:pPr>
                <a:defRPr/>
              </a:pPr>
              <a:t>2</a:t>
            </a:fld>
            <a:endParaRPr lang="el-GR" sz="1400" dirty="0">
              <a:solidFill>
                <a:prstClr val="black"/>
              </a:solidFill>
            </a:endParaRPr>
          </a:p>
        </p:txBody>
      </p:sp>
    </p:spTree>
    <p:custDataLst>
      <p:tags r:id="rId1"/>
    </p:custDataLst>
    <p:extLst>
      <p:ext uri="{BB962C8B-B14F-4D97-AF65-F5344CB8AC3E}">
        <p14:creationId xmlns:p14="http://schemas.microsoft.com/office/powerpoint/2010/main" val="29614322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Οι καταχωρητές του </a:t>
            </a:r>
            <a:r>
              <a:rPr lang="en-US" b="1" dirty="0" smtClean="0"/>
              <a:t>UDP</a:t>
            </a:r>
            <a:endParaRPr lang="el-GR" b="1" dirty="0"/>
          </a:p>
        </p:txBody>
      </p:sp>
      <p:graphicFrame>
        <p:nvGraphicFramePr>
          <p:cNvPr id="4" name="Θέση περιεχομένου 1" descr="Πίνακας. &#10;Πρώτη γραμμή. Offset, 0x00. Όνομα, u d p, f r m, num. Περιγραφή, περιέχει αύξοντα αριθμό  ληφθέντων πακέτων, με ένδειξη σωστής ή εσφαλμένης λήψης.&#10;Δεύτερη γραμμή. Offset, 0x04. Όνομα, U D P, G B L, STAT. Περιγραφή, ορισμός κατάστασης U D P.&#10;Τρίτη γραμμή. Offset, 0x08. Όνομα, U D P, F ADDR. Περιγραφή, αποθηκεύεται  η διεύθυνση στην οποία ο HCP θέτει τον UDP.&#10;Τέταρτη γραμμή. Offset, 0x0C εώς 0x1C. Όνομα, U D P, I E R / I D R / I M R / I S R. Περιγραφή, καταχωρητές χειρισμού των διακοπών  που μπορεί  να προκαλέσει το UDP.&#10;Πέμπτη γραμμή. Offset, 0x20. Όνομα, U D P, I C R. Περιγραφή, για τον καθορισμό των διακοπών  που βρέθηκαν στο U D P, I S R.&#10;Έκτη γραμμή. Offset, 0x28. Όνομα, U D P, R, STEP. Περιγραφή, όταν το bit I τεθεί σε 1, αρχικοποιείται το σημείο τερματισμού endpoint I.&#10;Έβδομη γραμμή. Offset, 0x30 εώς 0x4C. Όνομα, U D P, CS, R0 εώς 7. Περιγραφή, καταχωρητής κατάστασης - ελέγχου για τα σημεία τερματισμού.&#10;Όγδοη γραμμή. Offset, 0x50 εώς 0x6C. Όνομα, U D P, FD, R0 εώς 7. Περιγραφή, δεδομένα της FIFO του U D P για το συγκεκριμένο  σημείο τερματισμού. Push - pop γίνεται από τη θέση αυτή.&#10;Ένατη γραμμή. Offset, 0x74. Όνομα, U D P, TX, VC. Περιγραφή, περιέχει ένα bit για τη διακοπή λειτουργίας του transceiver, για χαμηλή κατανάλωση.&#10;&#10;&#10;&#10;&#10;&#10;&#10;&#10;&#10;"/>
          <p:cNvGraphicFramePr>
            <a:graphicFrameLocks noGrp="1"/>
          </p:cNvGraphicFramePr>
          <p:nvPr>
            <p:ph idx="1"/>
            <p:custDataLst>
              <p:tags r:id="rId1"/>
            </p:custDataLst>
            <p:extLst>
              <p:ext uri="{D42A27DB-BD31-4B8C-83A1-F6EECF244321}">
                <p14:modId xmlns:p14="http://schemas.microsoft.com/office/powerpoint/2010/main" val="2358649053"/>
              </p:ext>
            </p:extLst>
          </p:nvPr>
        </p:nvGraphicFramePr>
        <p:xfrm>
          <a:off x="323528" y="1340768"/>
          <a:ext cx="8496944" cy="4840184"/>
        </p:xfrm>
        <a:graphic>
          <a:graphicData uri="http://schemas.openxmlformats.org/drawingml/2006/table">
            <a:tbl>
              <a:tblPr firstRow="1" bandRow="1">
                <a:tableStyleId>{7E9639D4-E3E2-4D34-9284-5A2195B3D0D7}</a:tableStyleId>
              </a:tblPr>
              <a:tblGrid>
                <a:gridCol w="787906"/>
                <a:gridCol w="1813366"/>
                <a:gridCol w="5895672"/>
              </a:tblGrid>
              <a:tr h="338813">
                <a:tc>
                  <a:txBody>
                    <a:bodyPr/>
                    <a:lstStyle/>
                    <a:p>
                      <a:pPr>
                        <a:lnSpc>
                          <a:spcPct val="80000"/>
                        </a:lnSpc>
                      </a:pPr>
                      <a:r>
                        <a:rPr lang="en-US" sz="2000" spc="-100" noProof="0" dirty="0" smtClean="0"/>
                        <a:t>Offset</a:t>
                      </a:r>
                      <a:endParaRPr lang="en-US" sz="2000" spc="-100" noProof="0" dirty="0"/>
                    </a:p>
                  </a:txBody>
                  <a:tcPr>
                    <a:lnR w="12700" cap="flat" cmpd="sng" algn="ctr">
                      <a:solidFill>
                        <a:schemeClr val="bg1"/>
                      </a:solidFill>
                      <a:prstDash val="solid"/>
                      <a:round/>
                      <a:headEnd type="none" w="med" len="med"/>
                      <a:tailEnd type="none" w="med" len="med"/>
                    </a:lnR>
                  </a:tcPr>
                </a:tc>
                <a:tc>
                  <a:txBody>
                    <a:bodyPr/>
                    <a:lstStyle/>
                    <a:p>
                      <a:pPr>
                        <a:lnSpc>
                          <a:spcPct val="80000"/>
                        </a:lnSpc>
                      </a:pPr>
                      <a:r>
                        <a:rPr lang="el-GR" sz="2000" spc="-100" dirty="0" smtClean="0"/>
                        <a:t>Όνομα</a:t>
                      </a:r>
                      <a:endParaRPr lang="el-GR" sz="2000" spc="-1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nSpc>
                          <a:spcPct val="80000"/>
                        </a:lnSpc>
                      </a:pPr>
                      <a:r>
                        <a:rPr lang="el-GR" sz="2000" spc="-100" dirty="0" smtClean="0"/>
                        <a:t>Περιγραφή καταχωρητή</a:t>
                      </a:r>
                      <a:endParaRPr lang="el-GR" sz="2000" spc="-100" dirty="0"/>
                    </a:p>
                  </a:txBody>
                  <a:tcPr>
                    <a:lnL w="12700" cap="flat" cmpd="sng" algn="ctr">
                      <a:solidFill>
                        <a:schemeClr val="bg1"/>
                      </a:solidFill>
                      <a:prstDash val="solid"/>
                      <a:round/>
                      <a:headEnd type="none" w="med" len="med"/>
                      <a:tailEnd type="none" w="med" len="med"/>
                    </a:lnL>
                  </a:tcPr>
                </a:tc>
              </a:tr>
              <a:tr h="580822">
                <a:tc>
                  <a:txBody>
                    <a:bodyPr/>
                    <a:lstStyle/>
                    <a:p>
                      <a:pPr>
                        <a:lnSpc>
                          <a:spcPct val="80000"/>
                        </a:lnSpc>
                      </a:pPr>
                      <a:r>
                        <a:rPr lang="en-US" sz="2000" spc="-100" noProof="0" dirty="0" smtClean="0"/>
                        <a:t>0x00</a:t>
                      </a:r>
                      <a:endParaRPr lang="en-US" sz="2000" spc="-100" noProof="0" dirty="0"/>
                    </a:p>
                  </a:txBody>
                  <a:tcPr>
                    <a:lnR w="12700" cap="flat" cmpd="sng" algn="ctr">
                      <a:solidFill>
                        <a:schemeClr val="tx1"/>
                      </a:solidFill>
                      <a:prstDash val="solid"/>
                      <a:round/>
                      <a:headEnd type="none" w="med" len="med"/>
                      <a:tailEnd type="none" w="med" len="med"/>
                    </a:lnR>
                  </a:tcPr>
                </a:tc>
                <a:tc>
                  <a:txBody>
                    <a:bodyPr/>
                    <a:lstStyle/>
                    <a:p>
                      <a:pPr>
                        <a:lnSpc>
                          <a:spcPct val="80000"/>
                        </a:lnSpc>
                      </a:pPr>
                      <a:r>
                        <a:rPr lang="en-US" sz="2000" spc="-100" noProof="0" dirty="0" smtClean="0"/>
                        <a:t>UD</a:t>
                      </a:r>
                      <a:r>
                        <a:rPr lang="el-GR" sz="2000" spc="-100" noProof="0" dirty="0" smtClean="0"/>
                        <a:t>Ρ</a:t>
                      </a:r>
                      <a:r>
                        <a:rPr lang="en-US" sz="2000" spc="-100" noProof="0" dirty="0" smtClean="0"/>
                        <a:t>_FRM_NUM</a:t>
                      </a:r>
                      <a:endParaRPr lang="en-US" sz="2000" spc="-1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80000"/>
                        </a:lnSpc>
                      </a:pPr>
                      <a:r>
                        <a:rPr lang="el-GR" sz="2000" spc="-100" dirty="0" smtClean="0"/>
                        <a:t>Περιέχει αύξοντα αριθμό </a:t>
                      </a:r>
                      <a:r>
                        <a:rPr lang="en-US" sz="2000" spc="-100" dirty="0" smtClean="0"/>
                        <a:t> </a:t>
                      </a:r>
                      <a:r>
                        <a:rPr lang="el-GR" sz="2000" spc="-100" dirty="0" smtClean="0"/>
                        <a:t>ληφθέντων πακέτων με ένδειξη σωστής ή εσφαλμένης λήψης</a:t>
                      </a:r>
                      <a:endParaRPr lang="el-GR" sz="2000" spc="-100" dirty="0"/>
                    </a:p>
                  </a:txBody>
                  <a:tcPr>
                    <a:lnL w="12700" cap="flat" cmpd="sng" algn="ctr">
                      <a:solidFill>
                        <a:schemeClr val="tx1"/>
                      </a:solidFill>
                      <a:prstDash val="solid"/>
                      <a:round/>
                      <a:headEnd type="none" w="med" len="med"/>
                      <a:tailEnd type="none" w="med" len="med"/>
                    </a:lnL>
                  </a:tcPr>
                </a:tc>
              </a:tr>
              <a:tr h="338813">
                <a:tc>
                  <a:txBody>
                    <a:bodyPr/>
                    <a:lstStyle/>
                    <a:p>
                      <a:pPr>
                        <a:lnSpc>
                          <a:spcPct val="80000"/>
                        </a:lnSpc>
                      </a:pPr>
                      <a:r>
                        <a:rPr lang="en-US" sz="2000" spc="-100" noProof="0" dirty="0" smtClean="0"/>
                        <a:t>0x04</a:t>
                      </a:r>
                      <a:endParaRPr lang="en-US" sz="2000" spc="-100" noProof="0" dirty="0"/>
                    </a:p>
                  </a:txBody>
                  <a:tcPr>
                    <a:lnR w="12700" cap="flat" cmpd="sng" algn="ctr">
                      <a:solidFill>
                        <a:schemeClr val="tx1"/>
                      </a:solidFill>
                      <a:prstDash val="solid"/>
                      <a:round/>
                      <a:headEnd type="none" w="med" len="med"/>
                      <a:tailEnd type="none" w="med" len="med"/>
                    </a:lnR>
                  </a:tcPr>
                </a:tc>
                <a:tc>
                  <a:txBody>
                    <a:bodyPr/>
                    <a:lstStyle/>
                    <a:p>
                      <a:pPr>
                        <a:lnSpc>
                          <a:spcPct val="80000"/>
                        </a:lnSpc>
                      </a:pPr>
                      <a:r>
                        <a:rPr lang="en-US" sz="2000" spc="-100" noProof="0" dirty="0" smtClean="0"/>
                        <a:t>UDP_GLB_STAT</a:t>
                      </a:r>
                      <a:endParaRPr lang="en-US" sz="2000" spc="-1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80000"/>
                        </a:lnSpc>
                      </a:pPr>
                      <a:r>
                        <a:rPr lang="el-GR" sz="2000" spc="-100" dirty="0" smtClean="0"/>
                        <a:t>Ορισμός κατάστασης </a:t>
                      </a:r>
                      <a:r>
                        <a:rPr lang="en-US" sz="2000" spc="-100" dirty="0" smtClean="0"/>
                        <a:t>UDP</a:t>
                      </a:r>
                      <a:endParaRPr lang="el-GR" sz="2000" spc="-100" dirty="0"/>
                    </a:p>
                  </a:txBody>
                  <a:tcPr>
                    <a:lnL w="12700" cap="flat" cmpd="sng" algn="ctr">
                      <a:solidFill>
                        <a:schemeClr val="tx1"/>
                      </a:solidFill>
                      <a:prstDash val="solid"/>
                      <a:round/>
                      <a:headEnd type="none" w="med" len="med"/>
                      <a:tailEnd type="none" w="med" len="med"/>
                    </a:lnL>
                  </a:tcPr>
                </a:tc>
              </a:tr>
              <a:tr h="338813">
                <a:tc>
                  <a:txBody>
                    <a:bodyPr/>
                    <a:lstStyle/>
                    <a:p>
                      <a:pPr>
                        <a:lnSpc>
                          <a:spcPct val="80000"/>
                        </a:lnSpc>
                      </a:pPr>
                      <a:r>
                        <a:rPr lang="en-US" sz="2000" spc="-100" noProof="0" dirty="0" smtClean="0"/>
                        <a:t>0x08</a:t>
                      </a:r>
                      <a:endParaRPr lang="en-US" sz="2000" spc="-100" noProof="0" dirty="0"/>
                    </a:p>
                  </a:txBody>
                  <a:tcPr>
                    <a:lnR w="12700" cap="flat" cmpd="sng" algn="ctr">
                      <a:solidFill>
                        <a:schemeClr val="tx1"/>
                      </a:solidFill>
                      <a:prstDash val="solid"/>
                      <a:round/>
                      <a:headEnd type="none" w="med" len="med"/>
                      <a:tailEnd type="none" w="med" len="med"/>
                    </a:lnR>
                  </a:tcPr>
                </a:tc>
                <a:tc>
                  <a:txBody>
                    <a:bodyPr/>
                    <a:lstStyle/>
                    <a:p>
                      <a:pPr>
                        <a:lnSpc>
                          <a:spcPct val="80000"/>
                        </a:lnSpc>
                      </a:pPr>
                      <a:r>
                        <a:rPr lang="en-US" sz="2000" spc="-100" noProof="0" dirty="0" smtClean="0"/>
                        <a:t>UDP_FADDR</a:t>
                      </a:r>
                      <a:endParaRPr lang="en-US" sz="2000" spc="-1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80000"/>
                        </a:lnSpc>
                      </a:pPr>
                      <a:r>
                        <a:rPr lang="el-GR" sz="2000" spc="-100" dirty="0" smtClean="0"/>
                        <a:t>Αποθηκεύεται </a:t>
                      </a:r>
                      <a:r>
                        <a:rPr lang="en-US" sz="2000" spc="-100" dirty="0" smtClean="0"/>
                        <a:t> </a:t>
                      </a:r>
                      <a:r>
                        <a:rPr lang="el-GR" sz="2000" spc="-100" dirty="0" smtClean="0"/>
                        <a:t>η διεύθυνση στην οποία ο </a:t>
                      </a:r>
                      <a:r>
                        <a:rPr lang="en-US" sz="2000" spc="-100" dirty="0" smtClean="0"/>
                        <a:t>HCP </a:t>
                      </a:r>
                      <a:r>
                        <a:rPr lang="el-GR" sz="2000" spc="-100" dirty="0" smtClean="0"/>
                        <a:t>θέτει τον </a:t>
                      </a:r>
                      <a:r>
                        <a:rPr lang="en-US" sz="2000" spc="-100" dirty="0" smtClean="0"/>
                        <a:t>UDP</a:t>
                      </a:r>
                      <a:endParaRPr lang="el-GR" sz="2000" spc="-100" dirty="0"/>
                    </a:p>
                  </a:txBody>
                  <a:tcPr>
                    <a:lnL w="12700" cap="flat" cmpd="sng" algn="ctr">
                      <a:solidFill>
                        <a:schemeClr val="tx1"/>
                      </a:solidFill>
                      <a:prstDash val="solid"/>
                      <a:round/>
                      <a:headEnd type="none" w="med" len="med"/>
                      <a:tailEnd type="none" w="med" len="med"/>
                    </a:lnL>
                  </a:tcPr>
                </a:tc>
              </a:tr>
              <a:tr h="580822">
                <a:tc>
                  <a:txBody>
                    <a:bodyPr/>
                    <a:lstStyle/>
                    <a:p>
                      <a:pPr>
                        <a:lnSpc>
                          <a:spcPct val="80000"/>
                        </a:lnSpc>
                      </a:pPr>
                      <a:r>
                        <a:rPr lang="en-US" sz="2000" spc="-100" noProof="0" dirty="0" smtClean="0"/>
                        <a:t>0x0C -</a:t>
                      </a:r>
                    </a:p>
                    <a:p>
                      <a:pPr>
                        <a:lnSpc>
                          <a:spcPct val="80000"/>
                        </a:lnSpc>
                      </a:pPr>
                      <a:r>
                        <a:rPr lang="en-US" sz="2000" spc="-100" noProof="0" dirty="0" smtClean="0"/>
                        <a:t>0x1C</a:t>
                      </a:r>
                      <a:endParaRPr lang="en-US" sz="2000" spc="-100" noProof="0" dirty="0"/>
                    </a:p>
                  </a:txBody>
                  <a:tcPr>
                    <a:lnR w="12700" cap="flat" cmpd="sng" algn="ctr">
                      <a:solidFill>
                        <a:schemeClr val="tx1"/>
                      </a:solidFill>
                      <a:prstDash val="solid"/>
                      <a:round/>
                      <a:headEnd type="none" w="med" len="med"/>
                      <a:tailEnd type="none" w="med" len="med"/>
                    </a:lnR>
                  </a:tcPr>
                </a:tc>
                <a:tc>
                  <a:txBody>
                    <a:bodyPr/>
                    <a:lstStyle/>
                    <a:p>
                      <a:pPr>
                        <a:lnSpc>
                          <a:spcPct val="80000"/>
                        </a:lnSpc>
                      </a:pPr>
                      <a:r>
                        <a:rPr lang="en-US" sz="2000" spc="-100" noProof="0" dirty="0" smtClean="0"/>
                        <a:t>UDP_IER/IDR/</a:t>
                      </a:r>
                    </a:p>
                    <a:p>
                      <a:pPr>
                        <a:lnSpc>
                          <a:spcPct val="80000"/>
                        </a:lnSpc>
                      </a:pPr>
                      <a:r>
                        <a:rPr lang="en-US" sz="2000" spc="-100" noProof="0" dirty="0" smtClean="0"/>
                        <a:t>IMR/ISR</a:t>
                      </a:r>
                      <a:endParaRPr lang="en-US" sz="2000" spc="-1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80000"/>
                        </a:lnSpc>
                      </a:pPr>
                      <a:r>
                        <a:rPr lang="el-GR" sz="2000" spc="-100" dirty="0" smtClean="0"/>
                        <a:t>Καταχωρητές χειρισμού των διακοπών </a:t>
                      </a:r>
                      <a:r>
                        <a:rPr lang="en-US" sz="2000" spc="-100" dirty="0" smtClean="0"/>
                        <a:t> </a:t>
                      </a:r>
                      <a:r>
                        <a:rPr lang="el-GR" sz="2000" spc="-100" dirty="0" smtClean="0"/>
                        <a:t>που μπορεί </a:t>
                      </a:r>
                      <a:r>
                        <a:rPr lang="en-US" sz="2000" spc="-100" dirty="0" smtClean="0"/>
                        <a:t> </a:t>
                      </a:r>
                      <a:r>
                        <a:rPr lang="el-GR" sz="2000" spc="-100" dirty="0" smtClean="0"/>
                        <a:t>να προκαλέσει το </a:t>
                      </a:r>
                      <a:r>
                        <a:rPr lang="en-US" sz="2000" spc="-100" dirty="0" smtClean="0"/>
                        <a:t>UDP</a:t>
                      </a:r>
                      <a:endParaRPr lang="el-GR" sz="2000" spc="-100" dirty="0"/>
                    </a:p>
                  </a:txBody>
                  <a:tcPr>
                    <a:lnL w="12700" cap="flat" cmpd="sng" algn="ctr">
                      <a:solidFill>
                        <a:schemeClr val="tx1"/>
                      </a:solidFill>
                      <a:prstDash val="solid"/>
                      <a:round/>
                      <a:headEnd type="none" w="med" len="med"/>
                      <a:tailEnd type="none" w="med" len="med"/>
                    </a:lnL>
                  </a:tcPr>
                </a:tc>
              </a:tr>
              <a:tr h="338813">
                <a:tc>
                  <a:txBody>
                    <a:bodyPr/>
                    <a:lstStyle/>
                    <a:p>
                      <a:pPr>
                        <a:lnSpc>
                          <a:spcPct val="80000"/>
                        </a:lnSpc>
                      </a:pPr>
                      <a:r>
                        <a:rPr lang="en-US" sz="2000" spc="-100" noProof="0" dirty="0" smtClean="0"/>
                        <a:t>0x20</a:t>
                      </a:r>
                      <a:endParaRPr lang="en-US" sz="2000" spc="-100" noProof="0" dirty="0"/>
                    </a:p>
                  </a:txBody>
                  <a:tcPr>
                    <a:lnR w="12700" cap="flat" cmpd="sng" algn="ctr">
                      <a:solidFill>
                        <a:schemeClr val="tx1"/>
                      </a:solidFill>
                      <a:prstDash val="solid"/>
                      <a:round/>
                      <a:headEnd type="none" w="med" len="med"/>
                      <a:tailEnd type="none" w="med" len="med"/>
                    </a:lnR>
                  </a:tcPr>
                </a:tc>
                <a:tc>
                  <a:txBody>
                    <a:bodyPr/>
                    <a:lstStyle/>
                    <a:p>
                      <a:pPr>
                        <a:lnSpc>
                          <a:spcPct val="80000"/>
                        </a:lnSpc>
                      </a:pPr>
                      <a:r>
                        <a:rPr lang="en-US" sz="2000" spc="-100" noProof="0" dirty="0" smtClean="0"/>
                        <a:t>UDP_ICR</a:t>
                      </a:r>
                      <a:endParaRPr lang="en-US" sz="2000" spc="-1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80000"/>
                        </a:lnSpc>
                      </a:pPr>
                      <a:r>
                        <a:rPr lang="el-GR" sz="2000" spc="-100" dirty="0" smtClean="0"/>
                        <a:t>Για τον καθορισμό των διακοπών </a:t>
                      </a:r>
                      <a:r>
                        <a:rPr lang="en-US" sz="2000" spc="-100" dirty="0" smtClean="0"/>
                        <a:t> </a:t>
                      </a:r>
                      <a:r>
                        <a:rPr lang="el-GR" sz="2000" spc="-100" dirty="0" smtClean="0"/>
                        <a:t>που βρέθηκαν</a:t>
                      </a:r>
                      <a:r>
                        <a:rPr lang="el-GR" sz="2000" spc="-100" baseline="0" dirty="0" smtClean="0"/>
                        <a:t> στο </a:t>
                      </a:r>
                      <a:r>
                        <a:rPr lang="en-US" sz="2000" spc="-100" baseline="0" dirty="0" smtClean="0"/>
                        <a:t>UDP_ISR</a:t>
                      </a:r>
                      <a:endParaRPr lang="el-GR" sz="2000" spc="-100" dirty="0"/>
                    </a:p>
                  </a:txBody>
                  <a:tcPr>
                    <a:lnL w="12700" cap="flat" cmpd="sng" algn="ctr">
                      <a:solidFill>
                        <a:schemeClr val="tx1"/>
                      </a:solidFill>
                      <a:prstDash val="solid"/>
                      <a:round/>
                      <a:headEnd type="none" w="med" len="med"/>
                      <a:tailEnd type="none" w="med" len="med"/>
                    </a:lnL>
                  </a:tcPr>
                </a:tc>
              </a:tr>
              <a:tr h="580822">
                <a:tc>
                  <a:txBody>
                    <a:bodyPr/>
                    <a:lstStyle/>
                    <a:p>
                      <a:pPr>
                        <a:lnSpc>
                          <a:spcPct val="80000"/>
                        </a:lnSpc>
                      </a:pPr>
                      <a:r>
                        <a:rPr lang="en-US" sz="2000" spc="-100" noProof="0" dirty="0" smtClean="0"/>
                        <a:t>0x28</a:t>
                      </a:r>
                      <a:endParaRPr lang="en-US" sz="2000" spc="-100" noProof="0" dirty="0"/>
                    </a:p>
                  </a:txBody>
                  <a:tcPr>
                    <a:lnR w="12700" cap="flat" cmpd="sng" algn="ctr">
                      <a:solidFill>
                        <a:schemeClr val="tx1"/>
                      </a:solidFill>
                      <a:prstDash val="solid"/>
                      <a:round/>
                      <a:headEnd type="none" w="med" len="med"/>
                      <a:tailEnd type="none" w="med" len="med"/>
                    </a:lnR>
                  </a:tcPr>
                </a:tc>
                <a:tc>
                  <a:txBody>
                    <a:bodyPr/>
                    <a:lstStyle/>
                    <a:p>
                      <a:pPr>
                        <a:lnSpc>
                          <a:spcPct val="80000"/>
                        </a:lnSpc>
                      </a:pPr>
                      <a:r>
                        <a:rPr lang="en-US" sz="2000" spc="-100" noProof="0" dirty="0" smtClean="0"/>
                        <a:t>UDP_RST_EP</a:t>
                      </a:r>
                      <a:endParaRPr lang="en-US" sz="2000" spc="-1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80000"/>
                        </a:lnSpc>
                      </a:pPr>
                      <a:r>
                        <a:rPr lang="el-GR" sz="2000" spc="-100" dirty="0" smtClean="0"/>
                        <a:t>Όταν το </a:t>
                      </a:r>
                      <a:r>
                        <a:rPr lang="en-US" sz="2000" spc="-100" noProof="0" dirty="0" smtClean="0"/>
                        <a:t>bit</a:t>
                      </a:r>
                      <a:r>
                        <a:rPr lang="en-US" sz="2000" spc="-100" baseline="0" dirty="0" smtClean="0"/>
                        <a:t> I </a:t>
                      </a:r>
                      <a:r>
                        <a:rPr lang="el-GR" sz="2000" spc="-100" baseline="0" dirty="0" smtClean="0"/>
                        <a:t>τεθεί σε 1 αρχικοποιείται το σημείο τερματισμού </a:t>
                      </a:r>
                      <a:r>
                        <a:rPr lang="en-US" sz="2000" spc="-100" baseline="0" noProof="0" dirty="0" smtClean="0"/>
                        <a:t>(endpoint) I</a:t>
                      </a:r>
                      <a:endParaRPr lang="en-US" sz="2000" spc="-100" noProof="0" dirty="0"/>
                    </a:p>
                  </a:txBody>
                  <a:tcPr>
                    <a:lnL w="12700" cap="flat" cmpd="sng" algn="ctr">
                      <a:solidFill>
                        <a:schemeClr val="tx1"/>
                      </a:solidFill>
                      <a:prstDash val="solid"/>
                      <a:round/>
                      <a:headEnd type="none" w="med" len="med"/>
                      <a:tailEnd type="none" w="med" len="med"/>
                    </a:lnL>
                  </a:tcPr>
                </a:tc>
              </a:tr>
              <a:tr h="580822">
                <a:tc>
                  <a:txBody>
                    <a:bodyPr/>
                    <a:lstStyle/>
                    <a:p>
                      <a:pPr>
                        <a:lnSpc>
                          <a:spcPct val="80000"/>
                        </a:lnSpc>
                      </a:pPr>
                      <a:r>
                        <a:rPr lang="en-US" sz="2000" spc="-100" noProof="0" dirty="0" smtClean="0"/>
                        <a:t>0x30 -</a:t>
                      </a:r>
                    </a:p>
                    <a:p>
                      <a:pPr>
                        <a:lnSpc>
                          <a:spcPct val="80000"/>
                        </a:lnSpc>
                      </a:pPr>
                      <a:r>
                        <a:rPr lang="en-US" sz="2000" spc="-100" noProof="0" dirty="0" smtClean="0"/>
                        <a:t>0x4C</a:t>
                      </a:r>
                      <a:endParaRPr lang="en-US" sz="2000" spc="-100" noProof="0" dirty="0"/>
                    </a:p>
                  </a:txBody>
                  <a:tcPr>
                    <a:lnR w="12700" cap="flat" cmpd="sng" algn="ctr">
                      <a:solidFill>
                        <a:schemeClr val="tx1"/>
                      </a:solidFill>
                      <a:prstDash val="solid"/>
                      <a:round/>
                      <a:headEnd type="none" w="med" len="med"/>
                      <a:tailEnd type="none" w="med" len="med"/>
                    </a:lnR>
                  </a:tcPr>
                </a:tc>
                <a:tc>
                  <a:txBody>
                    <a:bodyPr/>
                    <a:lstStyle/>
                    <a:p>
                      <a:pPr>
                        <a:lnSpc>
                          <a:spcPct val="80000"/>
                        </a:lnSpc>
                      </a:pPr>
                      <a:r>
                        <a:rPr lang="en-US" sz="2000" spc="-100" noProof="0" dirty="0" smtClean="0"/>
                        <a:t>UDP_CSR0 </a:t>
                      </a:r>
                      <a:r>
                        <a:rPr lang="en-US" sz="2000" spc="-100" baseline="0" noProof="0" dirty="0" smtClean="0"/>
                        <a:t> - </a:t>
                      </a:r>
                      <a:r>
                        <a:rPr lang="en-US" sz="2000" spc="-100" noProof="0" dirty="0" smtClean="0"/>
                        <a:t>7</a:t>
                      </a:r>
                      <a:endParaRPr lang="en-US" sz="2000" spc="-1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80000"/>
                        </a:lnSpc>
                      </a:pPr>
                      <a:r>
                        <a:rPr lang="el-GR" sz="2000" spc="-100" dirty="0" smtClean="0"/>
                        <a:t>Καταχωρητής κατάστασης/ελέγχου</a:t>
                      </a:r>
                      <a:r>
                        <a:rPr lang="el-GR" sz="2000" spc="-100" baseline="0" dirty="0" smtClean="0"/>
                        <a:t> για τα σημεία τερματισμού</a:t>
                      </a:r>
                      <a:endParaRPr lang="el-GR" sz="2000" spc="-100" dirty="0"/>
                    </a:p>
                  </a:txBody>
                  <a:tcPr>
                    <a:lnL w="12700" cap="flat" cmpd="sng" algn="ctr">
                      <a:solidFill>
                        <a:schemeClr val="tx1"/>
                      </a:solidFill>
                      <a:prstDash val="solid"/>
                      <a:round/>
                      <a:headEnd type="none" w="med" len="med"/>
                      <a:tailEnd type="none" w="med" len="med"/>
                    </a:lnL>
                  </a:tcPr>
                </a:tc>
              </a:tr>
              <a:tr h="580822">
                <a:tc>
                  <a:txBody>
                    <a:bodyPr/>
                    <a:lstStyle/>
                    <a:p>
                      <a:pPr>
                        <a:lnSpc>
                          <a:spcPct val="80000"/>
                        </a:lnSpc>
                      </a:pPr>
                      <a:r>
                        <a:rPr lang="en-US" sz="2000" spc="-100" noProof="0" dirty="0" smtClean="0"/>
                        <a:t>0x50 -</a:t>
                      </a:r>
                    </a:p>
                    <a:p>
                      <a:pPr>
                        <a:lnSpc>
                          <a:spcPct val="80000"/>
                        </a:lnSpc>
                      </a:pPr>
                      <a:r>
                        <a:rPr lang="en-US" sz="2000" spc="-100" noProof="0" dirty="0" smtClean="0"/>
                        <a:t>0x6C</a:t>
                      </a:r>
                      <a:endParaRPr lang="en-US" sz="2000" spc="-100" noProof="0" dirty="0"/>
                    </a:p>
                  </a:txBody>
                  <a:tcPr>
                    <a:lnR w="12700" cap="flat" cmpd="sng" algn="ctr">
                      <a:solidFill>
                        <a:schemeClr val="tx1"/>
                      </a:solidFill>
                      <a:prstDash val="solid"/>
                      <a:round/>
                      <a:headEnd type="none" w="med" len="med"/>
                      <a:tailEnd type="none" w="med" len="med"/>
                    </a:lnR>
                  </a:tcPr>
                </a:tc>
                <a:tc>
                  <a:txBody>
                    <a:bodyPr/>
                    <a:lstStyle/>
                    <a:p>
                      <a:pPr>
                        <a:lnSpc>
                          <a:spcPct val="80000"/>
                        </a:lnSpc>
                      </a:pPr>
                      <a:r>
                        <a:rPr lang="en-US" sz="2000" spc="-100" noProof="0" dirty="0" smtClean="0"/>
                        <a:t>UDP_FDR0 </a:t>
                      </a:r>
                      <a:r>
                        <a:rPr lang="en-US" sz="2000" spc="-100" baseline="0" noProof="0" dirty="0" smtClean="0"/>
                        <a:t> - </a:t>
                      </a:r>
                      <a:r>
                        <a:rPr lang="en-US" sz="2000" spc="-100" noProof="0" dirty="0" smtClean="0"/>
                        <a:t>7</a:t>
                      </a:r>
                      <a:endParaRPr lang="en-US" sz="2000" spc="-1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80000"/>
                        </a:lnSpc>
                      </a:pPr>
                      <a:r>
                        <a:rPr lang="el-GR" sz="2000" spc="-100" dirty="0" smtClean="0"/>
                        <a:t>Δεδομένα</a:t>
                      </a:r>
                      <a:r>
                        <a:rPr lang="el-GR" sz="2000" spc="-100" baseline="0" dirty="0" smtClean="0"/>
                        <a:t> της </a:t>
                      </a:r>
                      <a:r>
                        <a:rPr lang="en-US" sz="2000" spc="-100" baseline="0" noProof="0" dirty="0" smtClean="0"/>
                        <a:t>FIFO</a:t>
                      </a:r>
                      <a:r>
                        <a:rPr lang="el-GR" sz="2000" spc="-100" baseline="0" dirty="0" smtClean="0"/>
                        <a:t> του </a:t>
                      </a:r>
                      <a:r>
                        <a:rPr lang="en-US" sz="2000" spc="-100" baseline="0" dirty="0" smtClean="0"/>
                        <a:t>UDP </a:t>
                      </a:r>
                      <a:r>
                        <a:rPr lang="el-GR" sz="2000" spc="-100" baseline="0" dirty="0" smtClean="0"/>
                        <a:t>για το συγκεκριμένο </a:t>
                      </a:r>
                      <a:r>
                        <a:rPr lang="en-US" sz="2000" spc="-100" baseline="0" dirty="0" smtClean="0"/>
                        <a:t> </a:t>
                      </a:r>
                      <a:r>
                        <a:rPr lang="el-GR" sz="2000" spc="-100" baseline="0" dirty="0" smtClean="0"/>
                        <a:t>σημείο τερματισμού. </a:t>
                      </a:r>
                      <a:r>
                        <a:rPr lang="en-US" sz="2000" spc="-100" baseline="0" dirty="0" smtClean="0"/>
                        <a:t>Push/pop </a:t>
                      </a:r>
                      <a:r>
                        <a:rPr lang="el-GR" sz="2000" spc="-100" baseline="0" dirty="0" smtClean="0"/>
                        <a:t>γίνεται από τη θέση αυτή</a:t>
                      </a:r>
                      <a:endParaRPr lang="el-GR" sz="2000" spc="-100" dirty="0"/>
                    </a:p>
                  </a:txBody>
                  <a:tcPr>
                    <a:lnL w="12700" cap="flat" cmpd="sng" algn="ctr">
                      <a:solidFill>
                        <a:schemeClr val="tx1"/>
                      </a:solidFill>
                      <a:prstDash val="solid"/>
                      <a:round/>
                      <a:headEnd type="none" w="med" len="med"/>
                      <a:tailEnd type="none" w="med" len="med"/>
                    </a:lnL>
                  </a:tcPr>
                </a:tc>
              </a:tr>
              <a:tr h="580822">
                <a:tc>
                  <a:txBody>
                    <a:bodyPr/>
                    <a:lstStyle/>
                    <a:p>
                      <a:pPr>
                        <a:lnSpc>
                          <a:spcPct val="80000"/>
                        </a:lnSpc>
                      </a:pPr>
                      <a:r>
                        <a:rPr lang="en-US" sz="2000" spc="-100" noProof="0" dirty="0" smtClean="0"/>
                        <a:t>0x74</a:t>
                      </a:r>
                      <a:endParaRPr lang="en-US" sz="2000" spc="-100" noProof="0" dirty="0"/>
                    </a:p>
                  </a:txBody>
                  <a:tcPr>
                    <a:lnR w="12700" cap="flat" cmpd="sng" algn="ctr">
                      <a:solidFill>
                        <a:schemeClr val="tx1"/>
                      </a:solidFill>
                      <a:prstDash val="solid"/>
                      <a:round/>
                      <a:headEnd type="none" w="med" len="med"/>
                      <a:tailEnd type="none" w="med" len="med"/>
                    </a:lnR>
                  </a:tcPr>
                </a:tc>
                <a:tc>
                  <a:txBody>
                    <a:bodyPr/>
                    <a:lstStyle/>
                    <a:p>
                      <a:pPr>
                        <a:lnSpc>
                          <a:spcPct val="80000"/>
                        </a:lnSpc>
                      </a:pPr>
                      <a:r>
                        <a:rPr lang="en-US" sz="2000" spc="-100" noProof="0" dirty="0" smtClean="0"/>
                        <a:t>UDP_TXVC</a:t>
                      </a:r>
                      <a:endParaRPr lang="en-US" sz="2000" spc="-1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80000"/>
                        </a:lnSpc>
                      </a:pPr>
                      <a:r>
                        <a:rPr lang="el-GR" sz="2000" spc="-100" dirty="0" smtClean="0"/>
                        <a:t>Περιέχει ένα </a:t>
                      </a:r>
                      <a:r>
                        <a:rPr lang="en-US" sz="2000" spc="-100" noProof="0" dirty="0" smtClean="0"/>
                        <a:t>bit</a:t>
                      </a:r>
                      <a:r>
                        <a:rPr lang="en-US" sz="2000" spc="-100" dirty="0" smtClean="0"/>
                        <a:t> </a:t>
                      </a:r>
                      <a:r>
                        <a:rPr lang="el-GR" sz="2000" spc="-100" dirty="0" smtClean="0"/>
                        <a:t>για τη διακοπή λειτουργίας του </a:t>
                      </a:r>
                      <a:r>
                        <a:rPr lang="en-US" sz="2000" spc="-100" dirty="0" smtClean="0"/>
                        <a:t>transceiver</a:t>
                      </a:r>
                      <a:r>
                        <a:rPr lang="el-GR" sz="2000" spc="-100" dirty="0" smtClean="0"/>
                        <a:t> (για χαμηλή κατανάλωση)</a:t>
                      </a:r>
                      <a:r>
                        <a:rPr lang="en-US" sz="2000" spc="-100" dirty="0" smtClean="0"/>
                        <a:t> </a:t>
                      </a:r>
                      <a:endParaRPr lang="el-GR" sz="2000" spc="-100" dirty="0"/>
                    </a:p>
                  </a:txBody>
                  <a:tcPr>
                    <a:lnL w="12700" cap="flat" cmpd="sng" algn="ctr">
                      <a:solidFill>
                        <a:schemeClr val="tx1"/>
                      </a:solidFill>
                      <a:prstDash val="solid"/>
                      <a:round/>
                      <a:headEnd type="none" w="med" len="med"/>
                      <a:tailEnd type="none" w="med" len="med"/>
                    </a:lnL>
                  </a:tcPr>
                </a:tc>
              </a:tr>
            </a:tbl>
          </a:graphicData>
        </a:graphic>
      </p:graphicFrame>
      <p:sp>
        <p:nvSpPr>
          <p:cNvPr id="3" name="Θέση υποσέλιδου 1" descr="."/>
          <p:cNvSpPr>
            <a:spLocks noGrp="1"/>
          </p:cNvSpPr>
          <p:nvPr>
            <p:ph type="ftr" sz="quarter" idx="11"/>
            <p:custDataLst>
              <p:tags r:id="rId2"/>
            </p:custDataLst>
          </p:nvPr>
        </p:nvSpPr>
        <p:spPr/>
        <p:txBody>
          <a:bodyPr/>
          <a:lstStyle/>
          <a:p>
            <a:r>
              <a:rPr lang="en-US" sz="1400" dirty="0" smtClean="0">
                <a:solidFill>
                  <a:schemeClr val="tx1"/>
                </a:solidFill>
              </a:rPr>
              <a:t>USB Device / Host Port</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129E8E64-38FF-4040-BF9E-C0F8B6D6A4DF}" type="slidenum">
              <a:rPr lang="el-GR" sz="1400" smtClean="0">
                <a:solidFill>
                  <a:schemeClr val="tx1"/>
                </a:solidFill>
              </a:rPr>
              <a:pPr/>
              <a:t>20</a:t>
            </a:fld>
            <a:endParaRPr lang="el-GR" sz="1400" dirty="0">
              <a:solidFill>
                <a:schemeClr val="tx1"/>
              </a:solidFill>
            </a:endParaRPr>
          </a:p>
        </p:txBody>
      </p:sp>
    </p:spTree>
    <p:extLst>
      <p:ext uri="{BB962C8B-B14F-4D97-AF65-F5344CB8AC3E}">
        <p14:creationId xmlns:p14="http://schemas.microsoft.com/office/powerpoint/2010/main" val="20379146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smtClean="0"/>
              <a:t>Καταχωρητές χειρισμού των διακοπών</a:t>
            </a:r>
            <a:endParaRPr lang="el-GR" b="1" dirty="0">
              <a:solidFill>
                <a:srgbClr val="FF0000"/>
              </a:solidFill>
            </a:endParaRPr>
          </a:p>
        </p:txBody>
      </p:sp>
      <p:sp>
        <p:nvSpPr>
          <p:cNvPr id="3" name="Θέση περιεχομένου 1"/>
          <p:cNvSpPr>
            <a:spLocks noGrp="1"/>
          </p:cNvSpPr>
          <p:nvPr>
            <p:ph idx="1"/>
          </p:nvPr>
        </p:nvSpPr>
        <p:spPr/>
        <p:txBody>
          <a:bodyPr>
            <a:normAutofit fontScale="92500" lnSpcReduction="10000"/>
          </a:bodyPr>
          <a:lstStyle/>
          <a:p>
            <a:pPr>
              <a:spcBef>
                <a:spcPct val="0"/>
              </a:spcBef>
              <a:spcAft>
                <a:spcPts val="1800"/>
              </a:spcAft>
              <a:buNone/>
            </a:pPr>
            <a:r>
              <a:rPr lang="el-GR" altLang="el-GR" sz="2600" b="1" dirty="0" smtClean="0">
                <a:cs typeface="Times New Roman" pitchFamily="18" charset="0"/>
              </a:rPr>
              <a:t>Α </a:t>
            </a:r>
            <a:r>
              <a:rPr lang="en-US" altLang="el-GR" sz="2600" b="1" dirty="0" smtClean="0">
                <a:cs typeface="Times New Roman" pitchFamily="18" charset="0"/>
              </a:rPr>
              <a:t>UDP_IER/IDR/ISR/IMR/ICR</a:t>
            </a:r>
            <a:r>
              <a:rPr lang="en-US" altLang="el-GR" sz="2600" b="1" dirty="0">
                <a:cs typeface="Times New Roman" pitchFamily="18" charset="0"/>
              </a:rPr>
              <a:t>:</a:t>
            </a:r>
            <a:r>
              <a:rPr lang="en-US" altLang="el-GR" sz="2600" dirty="0">
                <a:cs typeface="Times New Roman" pitchFamily="18" charset="0"/>
              </a:rPr>
              <a:t>	</a:t>
            </a:r>
            <a:r>
              <a:rPr lang="el-GR" altLang="el-GR" sz="2600" dirty="0" smtClean="0">
                <a:cs typeface="Times New Roman" pitchFamily="18" charset="0"/>
              </a:rPr>
              <a:t>	</a:t>
            </a:r>
            <a:r>
              <a:rPr lang="en-US" altLang="el-GR" sz="2600" b="1" dirty="0" smtClean="0">
                <a:cs typeface="Times New Roman" pitchFamily="18" charset="0"/>
              </a:rPr>
              <a:t>Interrupt Registers</a:t>
            </a:r>
            <a:r>
              <a:rPr lang="el-GR" altLang="el-GR" sz="2600" dirty="0" smtClean="0">
                <a:cs typeface="Times New Roman" pitchFamily="18" charset="0"/>
              </a:rPr>
              <a:t>.</a:t>
            </a:r>
          </a:p>
          <a:p>
            <a:pPr>
              <a:spcBef>
                <a:spcPct val="0"/>
              </a:spcBef>
              <a:buNone/>
            </a:pPr>
            <a:r>
              <a:rPr lang="en-US" altLang="el-GR" sz="2200" b="1" dirty="0" smtClean="0">
                <a:solidFill>
                  <a:srgbClr val="0033CC"/>
                </a:solidFill>
                <a:cs typeface="Times New Roman" pitchFamily="18" charset="0"/>
              </a:rPr>
              <a:t>Bit</a:t>
            </a:r>
            <a:r>
              <a:rPr lang="el-GR" altLang="el-GR" sz="2200" b="1" dirty="0" smtClean="0">
                <a:solidFill>
                  <a:srgbClr val="0033CC"/>
                </a:solidFill>
                <a:cs typeface="Times New Roman" pitchFamily="18" charset="0"/>
              </a:rPr>
              <a:t> 0 - 7</a:t>
            </a:r>
            <a:r>
              <a:rPr lang="el-GR" altLang="el-GR" sz="2200" dirty="0" smtClean="0">
                <a:cs typeface="Times New Roman" pitchFamily="18" charset="0"/>
              </a:rPr>
              <a:t>:		</a:t>
            </a:r>
            <a:r>
              <a:rPr lang="en-US" altLang="el-GR" sz="2200" dirty="0" err="1" smtClean="0">
                <a:cs typeface="Times New Roman" pitchFamily="18" charset="0"/>
              </a:rPr>
              <a:t>EPxINT</a:t>
            </a:r>
            <a:r>
              <a:rPr lang="el-GR" altLang="el-GR" sz="2200" dirty="0" smtClean="0">
                <a:cs typeface="Times New Roman" pitchFamily="18" charset="0"/>
              </a:rPr>
              <a:t>. Ελέγχουν διακοπές από τα αντίστοιχα σημεία </a:t>
            </a:r>
          </a:p>
          <a:p>
            <a:pPr>
              <a:spcBef>
                <a:spcPct val="0"/>
              </a:spcBef>
              <a:spcAft>
                <a:spcPts val="300"/>
              </a:spcAft>
              <a:buNone/>
            </a:pPr>
            <a:r>
              <a:rPr lang="el-GR" altLang="el-GR" sz="2200" dirty="0" smtClean="0">
                <a:cs typeface="Times New Roman" pitchFamily="18" charset="0"/>
              </a:rPr>
              <a:t>			τερματισμού. Ο λόγος που προκλήθηκε διακοπή, μπορεί να 		είναι ότι ένα από τα </a:t>
            </a:r>
            <a:r>
              <a:rPr lang="en-US" altLang="el-GR" sz="2200" dirty="0" smtClean="0">
                <a:cs typeface="Times New Roman" pitchFamily="18" charset="0"/>
              </a:rPr>
              <a:t>TXCOMP,</a:t>
            </a:r>
            <a:r>
              <a:rPr lang="el-GR" altLang="el-GR" sz="2200" dirty="0" smtClean="0">
                <a:cs typeface="Times New Roman" pitchFamily="18" charset="0"/>
              </a:rPr>
              <a:t> </a:t>
            </a:r>
            <a:r>
              <a:rPr lang="en-US" altLang="el-GR" sz="2200" dirty="0" smtClean="0">
                <a:cs typeface="Times New Roman" pitchFamily="18" charset="0"/>
              </a:rPr>
              <a:t>RX_DATA_BK0/1, RXSETUP,</a:t>
            </a:r>
            <a:r>
              <a:rPr lang="el-GR" altLang="el-GR" sz="2200" dirty="0" smtClean="0">
                <a:cs typeface="Times New Roman" pitchFamily="18" charset="0"/>
              </a:rPr>
              <a:t> 		</a:t>
            </a:r>
            <a:r>
              <a:rPr lang="en-US" altLang="el-GR" sz="2200" dirty="0" smtClean="0">
                <a:cs typeface="Times New Roman" pitchFamily="18" charset="0"/>
              </a:rPr>
              <a:t>STALLSENT</a:t>
            </a:r>
            <a:r>
              <a:rPr lang="el-GR" altLang="el-GR" sz="2200" dirty="0" smtClean="0">
                <a:cs typeface="Times New Roman" pitchFamily="18" charset="0"/>
              </a:rPr>
              <a:t>,</a:t>
            </a:r>
            <a:r>
              <a:rPr lang="en-US" altLang="el-GR" sz="2200" dirty="0" smtClean="0">
                <a:cs typeface="Times New Roman" pitchFamily="18" charset="0"/>
              </a:rPr>
              <a:t> </a:t>
            </a:r>
            <a:r>
              <a:rPr lang="el-GR" altLang="el-GR" sz="2200" dirty="0" smtClean="0">
                <a:cs typeface="Times New Roman" pitchFamily="18" charset="0"/>
              </a:rPr>
              <a:t>του αντίστοιχου καταχωρητή </a:t>
            </a:r>
            <a:r>
              <a:rPr lang="en-US" altLang="el-GR" sz="2200" dirty="0" smtClean="0">
                <a:cs typeface="Times New Roman" pitchFamily="18" charset="0"/>
              </a:rPr>
              <a:t>UDP</a:t>
            </a:r>
            <a:r>
              <a:rPr lang="el-GR" altLang="el-GR" sz="2200" dirty="0" smtClean="0">
                <a:cs typeface="Times New Roman" pitchFamily="18" charset="0"/>
              </a:rPr>
              <a:t>_</a:t>
            </a:r>
            <a:r>
              <a:rPr lang="en-US" altLang="el-GR" sz="2200" dirty="0" err="1" smtClean="0">
                <a:cs typeface="Times New Roman" pitchFamily="18" charset="0"/>
              </a:rPr>
              <a:t>CSRx</a:t>
            </a:r>
            <a:r>
              <a:rPr lang="el-GR" altLang="el-GR" sz="2200" dirty="0">
                <a:cs typeface="Times New Roman" pitchFamily="18" charset="0"/>
              </a:rPr>
              <a:t>,</a:t>
            </a:r>
            <a:r>
              <a:rPr lang="el-GR" altLang="el-GR" sz="2200" dirty="0" smtClean="0">
                <a:cs typeface="Times New Roman" pitchFamily="18" charset="0"/>
              </a:rPr>
              <a:t>			ενεργοποιήθηκαν (έγιναν 1).</a:t>
            </a:r>
          </a:p>
          <a:p>
            <a:pPr>
              <a:spcBef>
                <a:spcPct val="0"/>
              </a:spcBef>
              <a:spcAft>
                <a:spcPts val="300"/>
              </a:spcAft>
              <a:buNone/>
            </a:pPr>
            <a:r>
              <a:rPr lang="el-GR" altLang="el-GR" sz="2200" dirty="0" smtClean="0">
                <a:cs typeface="Times New Roman" pitchFamily="18" charset="0"/>
              </a:rPr>
              <a:t>	     </a:t>
            </a:r>
            <a:r>
              <a:rPr lang="el-GR" altLang="el-GR" sz="2200" b="1" dirty="0" smtClean="0">
                <a:solidFill>
                  <a:srgbClr val="0033CC"/>
                </a:solidFill>
                <a:cs typeface="Times New Roman" pitchFamily="18" charset="0"/>
              </a:rPr>
              <a:t>8</a:t>
            </a:r>
            <a:r>
              <a:rPr lang="el-GR" altLang="el-GR" sz="2200" dirty="0" smtClean="0">
                <a:cs typeface="Times New Roman" pitchFamily="18" charset="0"/>
              </a:rPr>
              <a:t>:		</a:t>
            </a:r>
            <a:r>
              <a:rPr lang="en-US" altLang="el-GR" sz="2200" dirty="0" smtClean="0">
                <a:cs typeface="Times New Roman" pitchFamily="18" charset="0"/>
              </a:rPr>
              <a:t>RXSUSP</a:t>
            </a:r>
            <a:r>
              <a:rPr lang="el-GR" altLang="el-GR" sz="2200" dirty="0">
                <a:cs typeface="Times New Roman" pitchFamily="18" charset="0"/>
              </a:rPr>
              <a:t>. Έλεγχος διακοπής από Παύση (</a:t>
            </a:r>
            <a:r>
              <a:rPr lang="en-US" altLang="el-GR" sz="2200" dirty="0">
                <a:cs typeface="Times New Roman" pitchFamily="18" charset="0"/>
              </a:rPr>
              <a:t>Suspend</a:t>
            </a:r>
            <a:r>
              <a:rPr lang="el-GR" altLang="el-GR" sz="2200" dirty="0" smtClean="0">
                <a:cs typeface="Times New Roman" pitchFamily="18" charset="0"/>
              </a:rPr>
              <a:t>).</a:t>
            </a:r>
          </a:p>
          <a:p>
            <a:pPr>
              <a:spcBef>
                <a:spcPct val="0"/>
              </a:spcBef>
              <a:spcAft>
                <a:spcPts val="300"/>
              </a:spcAft>
              <a:buNone/>
            </a:pPr>
            <a:r>
              <a:rPr lang="el-GR" altLang="el-GR" sz="2200" dirty="0" smtClean="0">
                <a:cs typeface="Times New Roman" pitchFamily="18" charset="0"/>
              </a:rPr>
              <a:t>	     </a:t>
            </a:r>
            <a:r>
              <a:rPr lang="el-GR" altLang="el-GR" sz="2200" b="1" dirty="0" smtClean="0">
                <a:solidFill>
                  <a:srgbClr val="0033CC"/>
                </a:solidFill>
                <a:cs typeface="Times New Roman" pitchFamily="18" charset="0"/>
              </a:rPr>
              <a:t>9</a:t>
            </a:r>
            <a:r>
              <a:rPr lang="el-GR" altLang="el-GR" sz="2200" dirty="0" smtClean="0">
                <a:cs typeface="Times New Roman" pitchFamily="18" charset="0"/>
              </a:rPr>
              <a:t>:		</a:t>
            </a:r>
            <a:r>
              <a:rPr lang="en-US" altLang="el-GR" sz="2200" dirty="0" smtClean="0">
                <a:cs typeface="Times New Roman" pitchFamily="18" charset="0"/>
              </a:rPr>
              <a:t>RXRSM</a:t>
            </a:r>
            <a:r>
              <a:rPr lang="el-GR" altLang="el-GR" sz="2200" dirty="0">
                <a:cs typeface="Times New Roman" pitchFamily="18" charset="0"/>
              </a:rPr>
              <a:t>. Έλεγχος διακοπής Συνέχισης (</a:t>
            </a:r>
            <a:r>
              <a:rPr lang="en-US" altLang="el-GR" sz="2200" dirty="0">
                <a:cs typeface="Times New Roman" pitchFamily="18" charset="0"/>
              </a:rPr>
              <a:t>Resume</a:t>
            </a:r>
            <a:r>
              <a:rPr lang="el-GR" altLang="el-GR" sz="2200" dirty="0" smtClean="0">
                <a:cs typeface="Times New Roman" pitchFamily="18" charset="0"/>
              </a:rPr>
              <a:t>).</a:t>
            </a:r>
          </a:p>
          <a:p>
            <a:pPr>
              <a:spcBef>
                <a:spcPct val="0"/>
              </a:spcBef>
              <a:buNone/>
            </a:pPr>
            <a:r>
              <a:rPr lang="el-GR" altLang="el-GR" sz="2200" dirty="0" smtClean="0">
                <a:cs typeface="Times New Roman" pitchFamily="18" charset="0"/>
              </a:rPr>
              <a:t>	   </a:t>
            </a:r>
            <a:r>
              <a:rPr lang="el-GR" altLang="el-GR" sz="2200" b="1" dirty="0" smtClean="0">
                <a:solidFill>
                  <a:srgbClr val="0033CC"/>
                </a:solidFill>
                <a:cs typeface="Times New Roman" pitchFamily="18" charset="0"/>
              </a:rPr>
              <a:t>10</a:t>
            </a:r>
            <a:r>
              <a:rPr lang="el-GR" altLang="el-GR" sz="2200" dirty="0" smtClean="0">
                <a:cs typeface="Times New Roman" pitchFamily="18" charset="0"/>
              </a:rPr>
              <a:t>:		</a:t>
            </a:r>
            <a:r>
              <a:rPr lang="en-US" altLang="el-GR" sz="2200" dirty="0" smtClean="0">
                <a:cs typeface="Times New Roman" pitchFamily="18" charset="0"/>
              </a:rPr>
              <a:t>EXTRSM</a:t>
            </a:r>
            <a:r>
              <a:rPr lang="el-GR" altLang="el-GR" sz="2200" dirty="0">
                <a:cs typeface="Times New Roman" pitchFamily="18" charset="0"/>
              </a:rPr>
              <a:t>. Έλεγχος διακοπής από Συνέχιση που </a:t>
            </a:r>
          </a:p>
          <a:p>
            <a:pPr>
              <a:spcBef>
                <a:spcPct val="0"/>
              </a:spcBef>
              <a:spcAft>
                <a:spcPts val="300"/>
              </a:spcAft>
              <a:buNone/>
            </a:pPr>
            <a:r>
              <a:rPr lang="el-GR" altLang="el-GR" sz="2200" dirty="0" smtClean="0">
                <a:cs typeface="Times New Roman" pitchFamily="18" charset="0"/>
              </a:rPr>
              <a:t>			ζητήθηκε από </a:t>
            </a:r>
            <a:r>
              <a:rPr lang="en-US" altLang="el-GR" sz="2200" dirty="0" smtClean="0">
                <a:cs typeface="Times New Roman" pitchFamily="18" charset="0"/>
              </a:rPr>
              <a:t>HCP</a:t>
            </a:r>
            <a:r>
              <a:rPr lang="el-GR" altLang="el-GR" sz="2200" dirty="0">
                <a:cs typeface="Times New Roman" pitchFamily="18" charset="0"/>
              </a:rPr>
              <a:t>.</a:t>
            </a:r>
            <a:endParaRPr lang="en-US" altLang="el-GR" sz="2200" dirty="0">
              <a:cs typeface="Times New Roman" pitchFamily="18" charset="0"/>
            </a:endParaRPr>
          </a:p>
          <a:p>
            <a:pPr>
              <a:spcBef>
                <a:spcPct val="0"/>
              </a:spcBef>
              <a:spcAft>
                <a:spcPts val="300"/>
              </a:spcAft>
              <a:buNone/>
            </a:pPr>
            <a:r>
              <a:rPr lang="el-GR" altLang="el-GR" sz="2200" dirty="0" smtClean="0">
                <a:cs typeface="Times New Roman" pitchFamily="18" charset="0"/>
              </a:rPr>
              <a:t>	   </a:t>
            </a:r>
            <a:r>
              <a:rPr lang="el-GR" altLang="el-GR" sz="2200" b="1" dirty="0" smtClean="0">
                <a:solidFill>
                  <a:srgbClr val="0033CC"/>
                </a:solidFill>
                <a:cs typeface="Times New Roman" pitchFamily="18" charset="0"/>
              </a:rPr>
              <a:t>11</a:t>
            </a:r>
            <a:r>
              <a:rPr lang="el-GR" altLang="el-GR" sz="2200" dirty="0" smtClean="0">
                <a:cs typeface="Times New Roman" pitchFamily="18" charset="0"/>
              </a:rPr>
              <a:t>:		</a:t>
            </a:r>
            <a:r>
              <a:rPr lang="en-US" altLang="el-GR" sz="2200" dirty="0" smtClean="0">
                <a:cs typeface="Times New Roman" pitchFamily="18" charset="0"/>
              </a:rPr>
              <a:t>SOFIN</a:t>
            </a:r>
            <a:r>
              <a:rPr lang="el-GR" altLang="el-GR" sz="2200" dirty="0">
                <a:cs typeface="Times New Roman" pitchFamily="18" charset="0"/>
              </a:rPr>
              <a:t>. Έλεγχος διακοπής που προήλθε από </a:t>
            </a:r>
            <a:r>
              <a:rPr lang="en-US" altLang="el-GR" sz="2200" dirty="0">
                <a:cs typeface="Times New Roman" pitchFamily="18" charset="0"/>
              </a:rPr>
              <a:t>Start </a:t>
            </a:r>
            <a:r>
              <a:rPr lang="el-GR" altLang="el-GR" sz="2200" dirty="0" smtClean="0">
                <a:cs typeface="Times New Roman" pitchFamily="18" charset="0"/>
              </a:rPr>
              <a:t>			</a:t>
            </a:r>
            <a:r>
              <a:rPr lang="en-US" altLang="el-GR" sz="2200" dirty="0" smtClean="0">
                <a:cs typeface="Times New Roman" pitchFamily="18" charset="0"/>
              </a:rPr>
              <a:t>Of </a:t>
            </a:r>
            <a:r>
              <a:rPr lang="en-US" altLang="el-GR" sz="2200" dirty="0">
                <a:cs typeface="Times New Roman" pitchFamily="18" charset="0"/>
              </a:rPr>
              <a:t>Frame</a:t>
            </a:r>
            <a:r>
              <a:rPr lang="el-GR" altLang="el-GR" sz="2200" dirty="0">
                <a:cs typeface="Times New Roman" pitchFamily="18" charset="0"/>
              </a:rPr>
              <a:t>.</a:t>
            </a:r>
            <a:endParaRPr lang="en-US" altLang="el-GR" sz="2200" dirty="0">
              <a:cs typeface="Times New Roman" pitchFamily="18" charset="0"/>
            </a:endParaRPr>
          </a:p>
          <a:p>
            <a:pPr>
              <a:spcBef>
                <a:spcPct val="0"/>
              </a:spcBef>
              <a:buNone/>
            </a:pPr>
            <a:r>
              <a:rPr lang="el-GR" altLang="el-GR" sz="2200" dirty="0" smtClean="0">
                <a:cs typeface="Times New Roman" pitchFamily="18" charset="0"/>
              </a:rPr>
              <a:t>	   </a:t>
            </a:r>
            <a:r>
              <a:rPr lang="el-GR" altLang="el-GR" sz="2200" b="1" dirty="0" smtClean="0">
                <a:solidFill>
                  <a:srgbClr val="0033CC"/>
                </a:solidFill>
                <a:cs typeface="Times New Roman" pitchFamily="18" charset="0"/>
              </a:rPr>
              <a:t>12</a:t>
            </a:r>
            <a:r>
              <a:rPr lang="el-GR" altLang="el-GR" sz="2200" dirty="0" smtClean="0">
                <a:cs typeface="Times New Roman" pitchFamily="18" charset="0"/>
              </a:rPr>
              <a:t>:		</a:t>
            </a:r>
            <a:r>
              <a:rPr lang="en-US" altLang="el-GR" sz="2200" dirty="0" smtClean="0">
                <a:cs typeface="Times New Roman" pitchFamily="18" charset="0"/>
              </a:rPr>
              <a:t>WAKEUP</a:t>
            </a:r>
            <a:r>
              <a:rPr lang="el-GR" altLang="el-GR" sz="2200" dirty="0">
                <a:cs typeface="Times New Roman" pitchFamily="18" charset="0"/>
              </a:rPr>
              <a:t>. Έλεγχος διακοπής για </a:t>
            </a:r>
            <a:r>
              <a:rPr lang="el-GR" altLang="el-GR" sz="2200" dirty="0" smtClean="0">
                <a:cs typeface="Times New Roman" pitchFamily="18" charset="0"/>
              </a:rPr>
              <a:t>Ενεργοποίηση 			Διαύλου</a:t>
            </a:r>
            <a:r>
              <a:rPr lang="el-GR" altLang="el-GR" sz="2200" dirty="0">
                <a:cs typeface="Times New Roman" pitchFamily="18" charset="0"/>
              </a:rPr>
              <a:t>.</a:t>
            </a:r>
            <a:endParaRPr lang="en-US" altLang="el-GR" sz="2200" dirty="0">
              <a:cs typeface="Times New Roman" pitchFamily="18" charset="0"/>
            </a:endParaRPr>
          </a:p>
          <a:p>
            <a:endParaRPr lang="el-GR" sz="2000" dirty="0"/>
          </a:p>
        </p:txBody>
      </p:sp>
      <p:sp>
        <p:nvSpPr>
          <p:cNvPr id="4" name="Θέση υποσέλιδου 1" descr="."/>
          <p:cNvSpPr>
            <a:spLocks noGrp="1"/>
          </p:cNvSpPr>
          <p:nvPr>
            <p:ph type="ftr" sz="quarter" idx="11"/>
            <p:custDataLst>
              <p:tags r:id="rId1"/>
            </p:custDataLst>
          </p:nvPr>
        </p:nvSpPr>
        <p:spPr/>
        <p:txBody>
          <a:bodyPr/>
          <a:lstStyle/>
          <a:p>
            <a:r>
              <a:rPr lang="en-US" sz="1400" dirty="0" smtClean="0">
                <a:solidFill>
                  <a:schemeClr val="tx1"/>
                </a:solidFill>
              </a:rPr>
              <a:t>USB Device / Host Port</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129E8E64-38FF-4040-BF9E-C0F8B6D6A4DF}" type="slidenum">
              <a:rPr lang="el-GR" sz="1400" smtClean="0">
                <a:solidFill>
                  <a:schemeClr val="tx1"/>
                </a:solidFill>
              </a:rPr>
              <a:pPr/>
              <a:t>21</a:t>
            </a:fld>
            <a:endParaRPr lang="el-GR" sz="1400" dirty="0">
              <a:solidFill>
                <a:schemeClr val="tx1"/>
              </a:solidFill>
            </a:endParaRPr>
          </a:p>
        </p:txBody>
      </p:sp>
    </p:spTree>
    <p:extLst>
      <p:ext uri="{BB962C8B-B14F-4D97-AF65-F5344CB8AC3E}">
        <p14:creationId xmlns:p14="http://schemas.microsoft.com/office/powerpoint/2010/main" val="25665632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err="1" smtClean="0"/>
              <a:t>Καταχωρητής</a:t>
            </a:r>
            <a:r>
              <a:rPr lang="el-GR" b="1" dirty="0" smtClean="0"/>
              <a:t> Ελέγχου/Κατάστασης</a:t>
            </a:r>
            <a:endParaRPr lang="el-GR" b="1" dirty="0">
              <a:solidFill>
                <a:srgbClr val="FF0000"/>
              </a:solidFill>
            </a:endParaRPr>
          </a:p>
        </p:txBody>
      </p:sp>
      <p:sp>
        <p:nvSpPr>
          <p:cNvPr id="3" name="Θέση περιεχομένου 1"/>
          <p:cNvSpPr>
            <a:spLocks noGrp="1"/>
          </p:cNvSpPr>
          <p:nvPr>
            <p:ph idx="1"/>
            <p:custDataLst>
              <p:tags r:id="rId2"/>
            </p:custDataLst>
          </p:nvPr>
        </p:nvSpPr>
        <p:spPr/>
        <p:txBody>
          <a:bodyPr>
            <a:normAutofit/>
          </a:bodyPr>
          <a:lstStyle/>
          <a:p>
            <a:pPr>
              <a:spcBef>
                <a:spcPct val="0"/>
              </a:spcBef>
              <a:spcAft>
                <a:spcPts val="1800"/>
              </a:spcAft>
              <a:buNone/>
            </a:pPr>
            <a:r>
              <a:rPr lang="en-US" altLang="el-GR" sz="2400" b="1" dirty="0" smtClean="0">
                <a:cs typeface="Times New Roman" pitchFamily="18" charset="0"/>
              </a:rPr>
              <a:t>UDP_CSR0 - 7:</a:t>
            </a:r>
            <a:r>
              <a:rPr lang="en-US" altLang="el-GR" sz="2400" dirty="0" smtClean="0">
                <a:cs typeface="Times New Roman" pitchFamily="18" charset="0"/>
              </a:rPr>
              <a:t>		</a:t>
            </a:r>
            <a:r>
              <a:rPr lang="en-US" altLang="el-GR" sz="2400" b="1" dirty="0" smtClean="0">
                <a:cs typeface="Times New Roman" pitchFamily="18" charset="0"/>
              </a:rPr>
              <a:t>Endpoint Control ⁄ Status Registers.</a:t>
            </a:r>
            <a:endParaRPr lang="en-US" altLang="el-GR" sz="2400" dirty="0" smtClean="0">
              <a:cs typeface="Times New Roman" pitchFamily="18" charset="0"/>
            </a:endParaRPr>
          </a:p>
          <a:p>
            <a:pPr>
              <a:spcBef>
                <a:spcPct val="0"/>
              </a:spcBef>
              <a:spcAft>
                <a:spcPts val="200"/>
              </a:spcAft>
              <a:buNone/>
            </a:pPr>
            <a:r>
              <a:rPr lang="en-US" altLang="el-GR" sz="2000" dirty="0" smtClean="0">
                <a:cs typeface="Times New Roman" pitchFamily="18" charset="0"/>
              </a:rPr>
              <a:t>  </a:t>
            </a:r>
            <a:r>
              <a:rPr lang="en-US" altLang="el-GR" sz="2000" b="1" dirty="0" smtClean="0">
                <a:solidFill>
                  <a:srgbClr val="0033CC"/>
                </a:solidFill>
                <a:cs typeface="Times New Roman" pitchFamily="18" charset="0"/>
              </a:rPr>
              <a:t>Bit 0</a:t>
            </a:r>
            <a:r>
              <a:rPr lang="en-US" altLang="el-GR" sz="2000" dirty="0" smtClean="0">
                <a:cs typeface="Times New Roman" pitchFamily="18" charset="0"/>
              </a:rPr>
              <a:t>:		TXCOMP. </a:t>
            </a:r>
          </a:p>
          <a:p>
            <a:pPr>
              <a:spcBef>
                <a:spcPct val="0"/>
              </a:spcBef>
              <a:spcAft>
                <a:spcPts val="200"/>
              </a:spcAft>
              <a:buNone/>
            </a:pPr>
            <a:r>
              <a:rPr lang="en-US" altLang="el-GR" sz="2000" dirty="0" smtClean="0">
                <a:cs typeface="Times New Roman" pitchFamily="18" charset="0"/>
              </a:rPr>
              <a:t>	  </a:t>
            </a:r>
            <a:r>
              <a:rPr lang="en-US" altLang="el-GR" sz="2000" b="1" dirty="0" smtClean="0">
                <a:solidFill>
                  <a:srgbClr val="0033CC"/>
                </a:solidFill>
                <a:cs typeface="Times New Roman" pitchFamily="18" charset="0"/>
              </a:rPr>
              <a:t>1</a:t>
            </a:r>
            <a:r>
              <a:rPr lang="en-US" altLang="el-GR" sz="2000" dirty="0" smtClean="0">
                <a:cs typeface="Times New Roman" pitchFamily="18" charset="0"/>
              </a:rPr>
              <a:t>:		RX_DATA_BK0. </a:t>
            </a:r>
            <a:r>
              <a:rPr lang="el-GR" altLang="el-GR" sz="2000" dirty="0" smtClean="0">
                <a:cs typeface="Times New Roman" pitchFamily="18" charset="0"/>
              </a:rPr>
              <a:t>Ελήφθη πακέτο που αποθηκεύθηκε στην 		</a:t>
            </a:r>
            <a:r>
              <a:rPr lang="el-GR" altLang="el-GR" sz="2000" dirty="0" err="1" smtClean="0">
                <a:cs typeface="Times New Roman" pitchFamily="18" charset="0"/>
              </a:rPr>
              <a:t>υπομονάδα</a:t>
            </a:r>
            <a:r>
              <a:rPr lang="el-GR" altLang="el-GR" sz="2000" dirty="0" smtClean="0">
                <a:cs typeface="Times New Roman" pitchFamily="18" charset="0"/>
              </a:rPr>
              <a:t> 0 της </a:t>
            </a:r>
            <a:r>
              <a:rPr lang="en-US" altLang="el-GR" sz="2000" dirty="0" smtClean="0">
                <a:cs typeface="Times New Roman" pitchFamily="18" charset="0"/>
              </a:rPr>
              <a:t>FIFO</a:t>
            </a:r>
            <a:r>
              <a:rPr lang="el-GR" altLang="el-GR" sz="2000" dirty="0" smtClean="0">
                <a:cs typeface="Times New Roman" pitchFamily="18" charset="0"/>
              </a:rPr>
              <a:t>.</a:t>
            </a:r>
          </a:p>
          <a:p>
            <a:pPr>
              <a:spcBef>
                <a:spcPct val="0"/>
              </a:spcBef>
              <a:spcAft>
                <a:spcPts val="200"/>
              </a:spcAft>
              <a:buNone/>
            </a:pPr>
            <a:r>
              <a:rPr lang="el-GR" altLang="el-GR" sz="2000" dirty="0" smtClean="0">
                <a:cs typeface="Times New Roman" pitchFamily="18" charset="0"/>
              </a:rPr>
              <a:t>	  </a:t>
            </a:r>
            <a:r>
              <a:rPr lang="el-GR" altLang="el-GR" sz="2000" b="1" dirty="0" smtClean="0">
                <a:solidFill>
                  <a:srgbClr val="0033CC"/>
                </a:solidFill>
                <a:cs typeface="Times New Roman" pitchFamily="18" charset="0"/>
              </a:rPr>
              <a:t>2</a:t>
            </a:r>
            <a:r>
              <a:rPr lang="el-GR" altLang="el-GR" sz="2000" dirty="0" smtClean="0">
                <a:cs typeface="Times New Roman" pitchFamily="18" charset="0"/>
              </a:rPr>
              <a:t>:		</a:t>
            </a:r>
            <a:r>
              <a:rPr lang="en-US" altLang="el-GR" sz="2000" dirty="0" smtClean="0">
                <a:cs typeface="Times New Roman" pitchFamily="18" charset="0"/>
              </a:rPr>
              <a:t>RXSETUP</a:t>
            </a:r>
            <a:r>
              <a:rPr lang="el-GR" altLang="el-GR" sz="2000" dirty="0" smtClean="0">
                <a:cs typeface="Times New Roman" pitchFamily="18" charset="0"/>
              </a:rPr>
              <a:t>. Έφτασε </a:t>
            </a:r>
            <a:r>
              <a:rPr lang="en-US" altLang="el-GR" sz="2000" dirty="0" smtClean="0">
                <a:cs typeface="Times New Roman" pitchFamily="18" charset="0"/>
              </a:rPr>
              <a:t>setup token.</a:t>
            </a:r>
          </a:p>
          <a:p>
            <a:pPr>
              <a:spcBef>
                <a:spcPct val="0"/>
              </a:spcBef>
              <a:spcAft>
                <a:spcPts val="200"/>
              </a:spcAft>
              <a:buNone/>
            </a:pPr>
            <a:r>
              <a:rPr lang="el-GR" altLang="el-GR" sz="2000" dirty="0" smtClean="0">
                <a:cs typeface="Times New Roman" pitchFamily="18" charset="0"/>
              </a:rPr>
              <a:t>	  </a:t>
            </a:r>
            <a:r>
              <a:rPr lang="el-GR" altLang="el-GR" sz="2000" b="1" dirty="0" smtClean="0">
                <a:solidFill>
                  <a:srgbClr val="0033CC"/>
                </a:solidFill>
                <a:cs typeface="Times New Roman" pitchFamily="18" charset="0"/>
              </a:rPr>
              <a:t>3</a:t>
            </a:r>
            <a:r>
              <a:rPr lang="el-GR" altLang="el-GR" sz="2000" dirty="0" smtClean="0">
                <a:cs typeface="Times New Roman" pitchFamily="18" charset="0"/>
              </a:rPr>
              <a:t>:		</a:t>
            </a:r>
            <a:r>
              <a:rPr lang="en-US" altLang="el-GR" sz="2000" dirty="0" smtClean="0">
                <a:cs typeface="Times New Roman" pitchFamily="18" charset="0"/>
              </a:rPr>
              <a:t>STALLSENT/ISOERROR</a:t>
            </a:r>
            <a:r>
              <a:rPr lang="el-GR" altLang="el-GR" sz="2000" dirty="0" smtClean="0">
                <a:cs typeface="Times New Roman" pitchFamily="18" charset="0"/>
              </a:rPr>
              <a:t>. Σε Ισόχρονη μεταφορά, επισημαίνει 		</a:t>
            </a:r>
            <a:r>
              <a:rPr lang="en-US" altLang="el-GR" sz="2000" dirty="0" smtClean="0">
                <a:cs typeface="Times New Roman" pitchFamily="18" charset="0"/>
              </a:rPr>
              <a:t>CRC</a:t>
            </a:r>
            <a:r>
              <a:rPr lang="el-GR" altLang="el-GR" sz="2000" dirty="0" smtClean="0">
                <a:cs typeface="Times New Roman" pitchFamily="18" charset="0"/>
              </a:rPr>
              <a:t> σφάλμα, ενώ σε άλλου τύπου μεταφορά, είναι ένδειξη 		για μία ειδική κατάσταση (</a:t>
            </a:r>
            <a:r>
              <a:rPr lang="en-US" altLang="el-GR" sz="2000" dirty="0" smtClean="0">
                <a:cs typeface="Times New Roman" pitchFamily="18" charset="0"/>
              </a:rPr>
              <a:t>STALL</a:t>
            </a:r>
            <a:r>
              <a:rPr lang="el-GR" altLang="el-GR" sz="2000" dirty="0" smtClean="0">
                <a:cs typeface="Times New Roman" pitchFamily="18" charset="0"/>
              </a:rPr>
              <a:t>).</a:t>
            </a:r>
          </a:p>
          <a:p>
            <a:pPr>
              <a:spcBef>
                <a:spcPct val="0"/>
              </a:spcBef>
              <a:spcAft>
                <a:spcPts val="200"/>
              </a:spcAft>
              <a:buNone/>
            </a:pPr>
            <a:r>
              <a:rPr lang="el-GR" altLang="el-GR" sz="2000" dirty="0" smtClean="0">
                <a:cs typeface="Times New Roman" pitchFamily="18" charset="0"/>
              </a:rPr>
              <a:t>	  </a:t>
            </a:r>
            <a:r>
              <a:rPr lang="el-GR" altLang="el-GR" sz="2000" b="1" dirty="0" smtClean="0">
                <a:solidFill>
                  <a:srgbClr val="0033CC"/>
                </a:solidFill>
                <a:cs typeface="Times New Roman" pitchFamily="18" charset="0"/>
              </a:rPr>
              <a:t>4</a:t>
            </a:r>
            <a:r>
              <a:rPr lang="el-GR" altLang="el-GR" sz="2000" dirty="0" smtClean="0">
                <a:cs typeface="Times New Roman" pitchFamily="18" charset="0"/>
              </a:rPr>
              <a:t>:		</a:t>
            </a:r>
            <a:r>
              <a:rPr lang="en-US" altLang="el-GR" sz="2000" dirty="0" smtClean="0">
                <a:cs typeface="Times New Roman" pitchFamily="18" charset="0"/>
              </a:rPr>
              <a:t>TXPKTRDY</a:t>
            </a:r>
            <a:r>
              <a:rPr lang="el-GR" altLang="el-GR" sz="2000" dirty="0" smtClean="0">
                <a:cs typeface="Times New Roman" pitchFamily="18" charset="0"/>
              </a:rPr>
              <a:t>. Γίνεται 1 για να επισημάνει ότι έχει δοθεί στη 		</a:t>
            </a:r>
            <a:r>
              <a:rPr lang="en-US" altLang="el-GR" sz="2000" dirty="0" smtClean="0">
                <a:cs typeface="Times New Roman" pitchFamily="18" charset="0"/>
              </a:rPr>
              <a:t>FIFO</a:t>
            </a:r>
            <a:r>
              <a:rPr lang="el-GR" altLang="el-GR" sz="2000" dirty="0" smtClean="0">
                <a:cs typeface="Times New Roman" pitchFamily="18" charset="0"/>
              </a:rPr>
              <a:t> μία νέα εγγραφή προς αποστολή, και κατά συνέπεια 		δεν μπορεί άμεσα να προστεθεί κι άλλη εγγραφή.</a:t>
            </a:r>
          </a:p>
          <a:p>
            <a:pPr>
              <a:spcBef>
                <a:spcPct val="0"/>
              </a:spcBef>
              <a:buNone/>
            </a:pPr>
            <a:r>
              <a:rPr lang="el-GR" altLang="el-GR" sz="2000" dirty="0" smtClean="0">
                <a:cs typeface="Times New Roman" pitchFamily="18" charset="0"/>
              </a:rPr>
              <a:t>	  </a:t>
            </a:r>
            <a:r>
              <a:rPr lang="el-GR" altLang="el-GR" sz="2000" b="1" dirty="0" smtClean="0">
                <a:solidFill>
                  <a:srgbClr val="0033CC"/>
                </a:solidFill>
                <a:cs typeface="Times New Roman" pitchFamily="18" charset="0"/>
              </a:rPr>
              <a:t>5</a:t>
            </a:r>
            <a:r>
              <a:rPr lang="el-GR" altLang="el-GR" sz="2000" dirty="0" smtClean="0">
                <a:cs typeface="Times New Roman" pitchFamily="18" charset="0"/>
              </a:rPr>
              <a:t>:		</a:t>
            </a:r>
            <a:r>
              <a:rPr lang="en-US" altLang="el-GR" sz="2000" dirty="0" smtClean="0">
                <a:cs typeface="Times New Roman" pitchFamily="18" charset="0"/>
              </a:rPr>
              <a:t>FORCE STALL</a:t>
            </a:r>
            <a:r>
              <a:rPr lang="el-GR" altLang="el-GR" sz="2000" dirty="0" smtClean="0">
                <a:cs typeface="Times New Roman" pitchFamily="18" charset="0"/>
              </a:rPr>
              <a:t>. Αποστολή </a:t>
            </a:r>
            <a:r>
              <a:rPr lang="en-US" altLang="el-GR" sz="2000" dirty="0" smtClean="0">
                <a:cs typeface="Times New Roman" pitchFamily="18" charset="0"/>
              </a:rPr>
              <a:t>STALL</a:t>
            </a:r>
            <a:r>
              <a:rPr lang="el-GR" altLang="el-GR" sz="2000" dirty="0" smtClean="0">
                <a:cs typeface="Times New Roman" pitchFamily="18" charset="0"/>
              </a:rPr>
              <a:t> στο </a:t>
            </a:r>
            <a:r>
              <a:rPr lang="en-US" altLang="el-GR" sz="2000" dirty="0" smtClean="0">
                <a:cs typeface="Times New Roman" pitchFamily="18" charset="0"/>
              </a:rPr>
              <a:t>Host</a:t>
            </a:r>
            <a:r>
              <a:rPr lang="el-GR" altLang="el-GR" sz="2000" dirty="0" smtClean="0">
                <a:cs typeface="Times New Roman" pitchFamily="18" charset="0"/>
              </a:rPr>
              <a:t> για να διακόψει την 		επικοινωνία.</a:t>
            </a:r>
          </a:p>
          <a:p>
            <a:endParaRPr lang="el-GR" sz="2000" dirty="0"/>
          </a:p>
        </p:txBody>
      </p:sp>
      <p:sp>
        <p:nvSpPr>
          <p:cNvPr id="4" name="Θέση υποσέλιδου 1" descr="."/>
          <p:cNvSpPr>
            <a:spLocks noGrp="1"/>
          </p:cNvSpPr>
          <p:nvPr>
            <p:ph type="ftr" sz="quarter" idx="11"/>
            <p:custDataLst>
              <p:tags r:id="rId3"/>
            </p:custDataLst>
          </p:nvPr>
        </p:nvSpPr>
        <p:spPr/>
        <p:txBody>
          <a:bodyPr/>
          <a:lstStyle/>
          <a:p>
            <a:r>
              <a:rPr lang="en-US" sz="1400" dirty="0" smtClean="0">
                <a:solidFill>
                  <a:schemeClr val="tx1"/>
                </a:solidFill>
              </a:rPr>
              <a:t>USB Device / Host Port</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129E8E64-38FF-4040-BF9E-C0F8B6D6A4DF}" type="slidenum">
              <a:rPr lang="el-GR" sz="1400" smtClean="0">
                <a:solidFill>
                  <a:schemeClr val="tx1"/>
                </a:solidFill>
              </a:rPr>
              <a:pPr/>
              <a:t>22</a:t>
            </a:fld>
            <a:endParaRPr lang="el-GR" sz="1400" dirty="0">
              <a:solidFill>
                <a:schemeClr val="tx1"/>
              </a:solidFill>
            </a:endParaRPr>
          </a:p>
        </p:txBody>
      </p:sp>
      <p:pic>
        <p:nvPicPr>
          <p:cNvPr id="6" name="Εικόνα 1" descr="Εικονίδιο μετάβασης στα περιεχόμενα.">
            <a:hlinkClick r:id="rId5" action="ppaction://hlinksldjump" tooltip="Επιστροφή στα Περιεχόμενα"/>
          </p:cNvPr>
          <p:cNvPicPr>
            <a:picLocks noChangeAspect="1"/>
          </p:cNvPicPr>
          <p:nvPr/>
        </p:nvPicPr>
        <p:blipFill>
          <a:blip r:embed="rId6" cstate="print">
            <a:extLst>
              <a:ext uri="{BEBA8EAE-BF5A-486C-A8C5-ECC9F3942E4B}">
                <a14:imgProps xmlns:a14="http://schemas.microsoft.com/office/drawing/2010/main">
                  <a14:imgLayer r:embed="rId7">
                    <a14:imgEffect>
                      <a14:sharpenSoften amount="100000"/>
                    </a14:imgEffect>
                  </a14:imgLayer>
                </a14:imgProps>
              </a:ext>
              <a:ext uri="{28A0092B-C50C-407E-A947-70E740481C1C}">
                <a14:useLocalDpi xmlns:a14="http://schemas.microsoft.com/office/drawing/2010/main" val="0"/>
              </a:ext>
            </a:extLst>
          </a:blip>
          <a:stretch>
            <a:fillRect/>
          </a:stretch>
        </p:blipFill>
        <p:spPr>
          <a:xfrm>
            <a:off x="467250" y="6021288"/>
            <a:ext cx="576065" cy="651438"/>
          </a:xfrm>
          <a:prstGeom prst="rect">
            <a:avLst/>
          </a:prstGeom>
          <a:scene3d>
            <a:camera prst="isometricOffAxis1Right"/>
            <a:lightRig rig="threePt" dir="t"/>
          </a:scene3d>
        </p:spPr>
      </p:pic>
    </p:spTree>
    <p:custDataLst>
      <p:tags r:id="rId1"/>
    </p:custDataLst>
    <p:extLst>
      <p:ext uri="{BB962C8B-B14F-4D97-AF65-F5344CB8AC3E}">
        <p14:creationId xmlns:p14="http://schemas.microsoft.com/office/powerpoint/2010/main" val="13935606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smtClean="0"/>
              <a:t>Περιγραφή στη </a:t>
            </a:r>
            <a:r>
              <a:rPr lang="en-US" b="1" dirty="0" smtClean="0"/>
              <a:t>C</a:t>
            </a:r>
            <a:r>
              <a:rPr lang="el-GR" b="1" dirty="0" smtClean="0"/>
              <a:t> δομής</a:t>
            </a:r>
            <a:r>
              <a:rPr lang="en-US" b="1" dirty="0" smtClean="0"/>
              <a:t> UDP </a:t>
            </a:r>
            <a:r>
              <a:rPr lang="el-GR" b="1" dirty="0" smtClean="0"/>
              <a:t/>
            </a:r>
            <a:br>
              <a:rPr lang="el-GR" b="1" dirty="0" smtClean="0"/>
            </a:br>
            <a:r>
              <a:rPr lang="en-US" b="1" dirty="0" smtClean="0"/>
              <a:t>(1</a:t>
            </a:r>
            <a:r>
              <a:rPr lang="el-GR" b="1" dirty="0" smtClean="0"/>
              <a:t> από 3</a:t>
            </a:r>
            <a:r>
              <a:rPr lang="en-US" b="1" dirty="0" smtClean="0"/>
              <a:t>)</a:t>
            </a:r>
            <a:r>
              <a:rPr lang="el-GR" b="1" dirty="0" smtClean="0"/>
              <a:t> </a:t>
            </a:r>
            <a:endParaRPr lang="el-GR" b="1" dirty="0"/>
          </a:p>
        </p:txBody>
      </p:sp>
      <p:sp>
        <p:nvSpPr>
          <p:cNvPr id="3" name="Θέση περιεχομένου 1" descr="Πρόγραμμα: # define EP3 Int 8, // 1 στη θέση του πεδίου. Enter, # define RX Data BK0 2. Enter, # define RX Data BK1 64. Enter, # define RX B Y TEC NT 0x7 ff 0000, // 1 στις θέσεις του πεδίου. Enter, struct UDP, άγκιστρο. Enter, unsigned long FRM NUM. Enter, unsigned long GLB STAT. Enter, unsigned long F ADDR. Enter, unsigned long FRM NUM. Enter, unsigned long I E R. Enter, unsigned long I D R. Enter, unsigned long I M R. Enter, unsigned long I S R. Enter, unsigned long I C R. "/>
          <p:cNvSpPr>
            <a:spLocks noGrp="1"/>
          </p:cNvSpPr>
          <p:nvPr>
            <p:ph idx="1"/>
          </p:nvPr>
        </p:nvSpPr>
        <p:spPr/>
        <p:txBody>
          <a:bodyPr>
            <a:normAutofit/>
          </a:bodyPr>
          <a:lstStyle/>
          <a:p>
            <a:pPr>
              <a:spcBef>
                <a:spcPts val="0"/>
              </a:spcBef>
              <a:buClr>
                <a:srgbClr val="0033CC"/>
              </a:buClr>
            </a:pPr>
            <a:r>
              <a:rPr lang="el-GR" altLang="el-GR" sz="2000" dirty="0" smtClean="0"/>
              <a:t>#</a:t>
            </a:r>
            <a:r>
              <a:rPr lang="en-US" altLang="el-GR" sz="2000" dirty="0" smtClean="0"/>
              <a:t>define EP</a:t>
            </a:r>
            <a:r>
              <a:rPr lang="el-GR" altLang="el-GR" sz="2000" dirty="0" smtClean="0"/>
              <a:t>3</a:t>
            </a:r>
            <a:r>
              <a:rPr lang="en-US" altLang="el-GR" sz="2000" dirty="0" smtClean="0"/>
              <a:t>INT</a:t>
            </a:r>
            <a:r>
              <a:rPr lang="el-GR" altLang="el-GR" sz="2000" dirty="0" smtClean="0"/>
              <a:t>  8</a:t>
            </a:r>
            <a:r>
              <a:rPr lang="el-GR" altLang="el-GR" sz="2000" dirty="0"/>
              <a:t>	</a:t>
            </a:r>
            <a:r>
              <a:rPr lang="el-GR" altLang="el-GR" sz="2000" dirty="0" smtClean="0"/>
              <a:t>// 1 στη θέση του πεδίου</a:t>
            </a:r>
          </a:p>
          <a:p>
            <a:pPr>
              <a:spcBef>
                <a:spcPts val="0"/>
              </a:spcBef>
              <a:buClr>
                <a:srgbClr val="0033CC"/>
              </a:buClr>
            </a:pPr>
            <a:r>
              <a:rPr lang="en-US" altLang="el-GR" sz="2000" dirty="0" smtClean="0"/>
              <a:t>#define RX_DATA_BK0	2</a:t>
            </a:r>
            <a:endParaRPr lang="el-GR" altLang="el-GR" sz="2000" dirty="0" smtClean="0"/>
          </a:p>
          <a:p>
            <a:pPr>
              <a:spcBef>
                <a:spcPts val="0"/>
              </a:spcBef>
              <a:buClr>
                <a:srgbClr val="0033CC"/>
              </a:buClr>
            </a:pPr>
            <a:r>
              <a:rPr lang="en-GB" altLang="el-GR" sz="2000" dirty="0" smtClean="0"/>
              <a:t>#</a:t>
            </a:r>
            <a:r>
              <a:rPr lang="en-US" altLang="el-GR" sz="2000" dirty="0" smtClean="0"/>
              <a:t>define RX</a:t>
            </a:r>
            <a:r>
              <a:rPr lang="en-GB" altLang="el-GR" sz="2000" dirty="0" smtClean="0"/>
              <a:t>_</a:t>
            </a:r>
            <a:r>
              <a:rPr lang="en-US" altLang="el-GR" sz="2000" dirty="0" smtClean="0"/>
              <a:t>DATA</a:t>
            </a:r>
            <a:r>
              <a:rPr lang="en-GB" altLang="el-GR" sz="2000" dirty="0" smtClean="0"/>
              <a:t>_</a:t>
            </a:r>
            <a:r>
              <a:rPr lang="en-US" altLang="el-GR" sz="2000" dirty="0" smtClean="0"/>
              <a:t>BK</a:t>
            </a:r>
            <a:r>
              <a:rPr lang="en-GB" altLang="el-GR" sz="2000" dirty="0" smtClean="0"/>
              <a:t>1	64	</a:t>
            </a:r>
            <a:endParaRPr lang="el-GR" altLang="el-GR" sz="2000" dirty="0" smtClean="0"/>
          </a:p>
          <a:p>
            <a:pPr>
              <a:spcBef>
                <a:spcPts val="0"/>
              </a:spcBef>
              <a:buClr>
                <a:srgbClr val="0033CC"/>
              </a:buClr>
            </a:pPr>
            <a:r>
              <a:rPr lang="el-GR" altLang="el-GR" sz="2000" dirty="0" smtClean="0"/>
              <a:t>#</a:t>
            </a:r>
            <a:r>
              <a:rPr lang="en-US" altLang="el-GR" sz="2000" dirty="0" smtClean="0"/>
              <a:t>define RXBYTECNT</a:t>
            </a:r>
            <a:r>
              <a:rPr lang="el-GR" altLang="el-GR" sz="2000" dirty="0"/>
              <a:t> </a:t>
            </a:r>
            <a:r>
              <a:rPr lang="el-GR" altLang="el-GR" sz="2000" dirty="0" smtClean="0"/>
              <a:t>0</a:t>
            </a:r>
            <a:r>
              <a:rPr lang="en-US" altLang="el-GR" sz="2000" dirty="0" smtClean="0"/>
              <a:t>x</a:t>
            </a:r>
            <a:r>
              <a:rPr lang="el-GR" altLang="el-GR" sz="2000" dirty="0" smtClean="0"/>
              <a:t>7</a:t>
            </a:r>
            <a:r>
              <a:rPr lang="en-US" altLang="el-GR" sz="2000" dirty="0" smtClean="0"/>
              <a:t>FF</a:t>
            </a:r>
            <a:r>
              <a:rPr lang="el-GR" altLang="el-GR" sz="2000" dirty="0" smtClean="0"/>
              <a:t>0000	    // 1 στις θέσεις του πεδίου</a:t>
            </a:r>
          </a:p>
          <a:p>
            <a:pPr>
              <a:spcBef>
                <a:spcPts val="0"/>
              </a:spcBef>
              <a:buClr>
                <a:srgbClr val="0033CC"/>
              </a:buClr>
            </a:pPr>
            <a:r>
              <a:rPr lang="en-US" altLang="el-GR" sz="2000" dirty="0" err="1" smtClean="0"/>
              <a:t>struct</a:t>
            </a:r>
            <a:r>
              <a:rPr lang="en-US" altLang="el-GR" sz="2000" dirty="0" smtClean="0"/>
              <a:t> UDP {</a:t>
            </a:r>
            <a:endParaRPr lang="el-GR" altLang="el-GR" sz="2000" dirty="0" smtClean="0"/>
          </a:p>
          <a:p>
            <a:pPr>
              <a:spcBef>
                <a:spcPts val="0"/>
              </a:spcBef>
              <a:buClr>
                <a:srgbClr val="0033CC"/>
              </a:buClr>
            </a:pPr>
            <a:r>
              <a:rPr lang="en-US" altLang="el-GR" sz="2000" dirty="0" smtClean="0"/>
              <a:t>unsigned long FRM_NUM;</a:t>
            </a:r>
            <a:endParaRPr lang="el-GR" altLang="el-GR" sz="2000" dirty="0" smtClean="0"/>
          </a:p>
          <a:p>
            <a:pPr>
              <a:spcBef>
                <a:spcPts val="0"/>
              </a:spcBef>
              <a:buClr>
                <a:srgbClr val="0033CC"/>
              </a:buClr>
            </a:pPr>
            <a:r>
              <a:rPr lang="en-US" altLang="el-GR" sz="2000" dirty="0" smtClean="0"/>
              <a:t>unsigned long GLB_STAT;</a:t>
            </a:r>
            <a:endParaRPr lang="el-GR" altLang="el-GR" sz="2000" dirty="0" smtClean="0"/>
          </a:p>
          <a:p>
            <a:pPr>
              <a:spcBef>
                <a:spcPts val="0"/>
              </a:spcBef>
              <a:buClr>
                <a:srgbClr val="0033CC"/>
              </a:buClr>
            </a:pPr>
            <a:r>
              <a:rPr lang="en-US" altLang="el-GR" sz="2000" dirty="0" smtClean="0"/>
              <a:t>unsigned long FADDR;</a:t>
            </a:r>
            <a:endParaRPr lang="el-GR" altLang="el-GR" sz="2000" dirty="0" smtClean="0"/>
          </a:p>
          <a:p>
            <a:pPr>
              <a:spcBef>
                <a:spcPts val="0"/>
              </a:spcBef>
              <a:buClr>
                <a:srgbClr val="0033CC"/>
              </a:buClr>
            </a:pPr>
            <a:r>
              <a:rPr lang="en-US" altLang="el-GR" sz="2000" dirty="0" smtClean="0"/>
              <a:t>unsigned long FRM_NUM;</a:t>
            </a:r>
            <a:endParaRPr lang="el-GR" altLang="el-GR" sz="2000" dirty="0" smtClean="0"/>
          </a:p>
          <a:p>
            <a:pPr>
              <a:spcBef>
                <a:spcPts val="0"/>
              </a:spcBef>
              <a:buClr>
                <a:srgbClr val="0033CC"/>
              </a:buClr>
            </a:pPr>
            <a:r>
              <a:rPr lang="en-US" altLang="el-GR" sz="2000" dirty="0" smtClean="0"/>
              <a:t>unsigned long IER;</a:t>
            </a:r>
            <a:endParaRPr lang="el-GR" altLang="el-GR" sz="2000" dirty="0" smtClean="0"/>
          </a:p>
          <a:p>
            <a:pPr>
              <a:spcBef>
                <a:spcPts val="0"/>
              </a:spcBef>
              <a:buClr>
                <a:srgbClr val="0033CC"/>
              </a:buClr>
            </a:pPr>
            <a:r>
              <a:rPr lang="en-US" altLang="el-GR" sz="2000" dirty="0" smtClean="0"/>
              <a:t>unsigned long IDR;</a:t>
            </a:r>
            <a:endParaRPr lang="el-GR" altLang="el-GR" sz="2000" dirty="0" smtClean="0"/>
          </a:p>
          <a:p>
            <a:pPr>
              <a:spcBef>
                <a:spcPts val="0"/>
              </a:spcBef>
              <a:buClr>
                <a:srgbClr val="0033CC"/>
              </a:buClr>
            </a:pPr>
            <a:r>
              <a:rPr lang="en-US" altLang="el-GR" sz="2000" dirty="0" smtClean="0"/>
              <a:t>unsigned long IMR;</a:t>
            </a:r>
            <a:endParaRPr lang="el-GR" altLang="el-GR" sz="2000" dirty="0" smtClean="0"/>
          </a:p>
          <a:p>
            <a:pPr>
              <a:spcBef>
                <a:spcPts val="0"/>
              </a:spcBef>
              <a:buClr>
                <a:srgbClr val="0033CC"/>
              </a:buClr>
            </a:pPr>
            <a:r>
              <a:rPr lang="en-US" altLang="el-GR" sz="2000" dirty="0" smtClean="0"/>
              <a:t>unsigned long ISR;</a:t>
            </a:r>
            <a:endParaRPr lang="el-GR" altLang="el-GR" sz="2000" dirty="0" smtClean="0"/>
          </a:p>
          <a:p>
            <a:pPr>
              <a:spcBef>
                <a:spcPts val="0"/>
              </a:spcBef>
              <a:buClr>
                <a:srgbClr val="0033CC"/>
              </a:buClr>
            </a:pPr>
            <a:r>
              <a:rPr lang="en-US" altLang="el-GR" sz="2000" dirty="0" smtClean="0"/>
              <a:t>unsigned long ICR;</a:t>
            </a:r>
            <a:endParaRPr lang="el-GR" altLang="el-GR" sz="2000" dirty="0" smtClean="0"/>
          </a:p>
          <a:p>
            <a:endParaRPr lang="el-GR" dirty="0"/>
          </a:p>
        </p:txBody>
      </p:sp>
      <p:sp>
        <p:nvSpPr>
          <p:cNvPr id="4" name="Θέση υποσέλιδου 1" descr="."/>
          <p:cNvSpPr>
            <a:spLocks noGrp="1"/>
          </p:cNvSpPr>
          <p:nvPr>
            <p:ph type="ftr" sz="quarter" idx="11"/>
            <p:custDataLst>
              <p:tags r:id="rId1"/>
            </p:custDataLst>
          </p:nvPr>
        </p:nvSpPr>
        <p:spPr/>
        <p:txBody>
          <a:bodyPr/>
          <a:lstStyle/>
          <a:p>
            <a:r>
              <a:rPr lang="en-US" sz="1400" dirty="0" smtClean="0">
                <a:solidFill>
                  <a:schemeClr val="tx1"/>
                </a:solidFill>
              </a:rPr>
              <a:t>USB Device / Host Port</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129E8E64-38FF-4040-BF9E-C0F8B6D6A4DF}" type="slidenum">
              <a:rPr lang="el-GR" sz="1400" smtClean="0">
                <a:solidFill>
                  <a:schemeClr val="tx1"/>
                </a:solidFill>
              </a:rPr>
              <a:pPr/>
              <a:t>23</a:t>
            </a:fld>
            <a:endParaRPr lang="el-GR" sz="1400" dirty="0">
              <a:solidFill>
                <a:schemeClr val="tx1"/>
              </a:solidFill>
            </a:endParaRPr>
          </a:p>
        </p:txBody>
      </p:sp>
    </p:spTree>
    <p:extLst>
      <p:ext uri="{BB962C8B-B14F-4D97-AF65-F5344CB8AC3E}">
        <p14:creationId xmlns:p14="http://schemas.microsoft.com/office/powerpoint/2010/main" val="37048913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smtClean="0"/>
              <a:t>Περιγραφή στη </a:t>
            </a:r>
            <a:r>
              <a:rPr lang="en-US" b="1" dirty="0" smtClean="0"/>
              <a:t>C</a:t>
            </a:r>
            <a:r>
              <a:rPr lang="el-GR" b="1" dirty="0" smtClean="0"/>
              <a:t> δομής</a:t>
            </a:r>
            <a:r>
              <a:rPr lang="en-US" b="1" dirty="0" smtClean="0"/>
              <a:t> UDP </a:t>
            </a:r>
            <a:r>
              <a:rPr lang="el-GR" b="1" dirty="0" smtClean="0"/>
              <a:t/>
            </a:r>
            <a:br>
              <a:rPr lang="el-GR" b="1" dirty="0" smtClean="0"/>
            </a:br>
            <a:r>
              <a:rPr lang="en-US" b="1" dirty="0" smtClean="0"/>
              <a:t>(2</a:t>
            </a:r>
            <a:r>
              <a:rPr lang="el-GR" b="1" dirty="0" smtClean="0"/>
              <a:t> από 3</a:t>
            </a:r>
            <a:r>
              <a:rPr lang="en-US" b="1" dirty="0" smtClean="0"/>
              <a:t>)</a:t>
            </a:r>
            <a:r>
              <a:rPr lang="el-GR" b="1" dirty="0" smtClean="0"/>
              <a:t> </a:t>
            </a:r>
            <a:endParaRPr lang="el-GR" dirty="0"/>
          </a:p>
        </p:txBody>
      </p:sp>
      <p:sp>
        <p:nvSpPr>
          <p:cNvPr id="3" name="Θέση περιεχομένου 1" descr="Συνέχεια προγράμματος: Unsigned long DUMMY1, // Δεν αντιστοιχεί καταχωρητής στην 24h. Enter, unsigned long RST E P. Enter, unsigned long DUMMY2. Enter, unsigned long CS R0. Enter, unsigned long CS R1. Enter, unsigned long CS R2. Enter, unsigned long CS R3. Enter, unsigned long CS R4. Enter, unsigned long CS R5. Enter, unsigned long CS R6. Enter, unsigned long CS R7.&#10;"/>
          <p:cNvSpPr>
            <a:spLocks noGrp="1"/>
          </p:cNvSpPr>
          <p:nvPr>
            <p:ph idx="1"/>
            <p:custDataLst>
              <p:tags r:id="rId1"/>
            </p:custDataLst>
          </p:nvPr>
        </p:nvSpPr>
        <p:spPr/>
        <p:txBody>
          <a:bodyPr>
            <a:normAutofit/>
          </a:bodyPr>
          <a:lstStyle/>
          <a:p>
            <a:pPr>
              <a:spcBef>
                <a:spcPts val="0"/>
              </a:spcBef>
              <a:buClr>
                <a:srgbClr val="0033CC"/>
              </a:buClr>
            </a:pPr>
            <a:r>
              <a:rPr lang="en-US" altLang="el-GR" sz="2000" dirty="0" smtClean="0"/>
              <a:t>unsigned long DUMMY1; 	//</a:t>
            </a:r>
            <a:r>
              <a:rPr lang="el-GR" altLang="el-GR" sz="2000" dirty="0" smtClean="0"/>
              <a:t>Δεν αντιστοιχεί καταχωρητής στη </a:t>
            </a:r>
            <a:r>
              <a:rPr lang="en-US" altLang="el-GR" sz="2000" dirty="0" smtClean="0"/>
              <a:t>24h</a:t>
            </a:r>
          </a:p>
          <a:p>
            <a:pPr>
              <a:spcBef>
                <a:spcPts val="0"/>
              </a:spcBef>
              <a:buClr>
                <a:srgbClr val="0033CC"/>
              </a:buClr>
            </a:pPr>
            <a:r>
              <a:rPr lang="en-US" altLang="el-GR" sz="2000" dirty="0" smtClean="0"/>
              <a:t>unsigned long RST_EP;</a:t>
            </a:r>
          </a:p>
          <a:p>
            <a:pPr>
              <a:spcBef>
                <a:spcPts val="0"/>
              </a:spcBef>
              <a:buClr>
                <a:srgbClr val="0033CC"/>
              </a:buClr>
            </a:pPr>
            <a:r>
              <a:rPr lang="en-US" altLang="el-GR" sz="2000" dirty="0" smtClean="0"/>
              <a:t>unsigned long DUMMY2;</a:t>
            </a:r>
          </a:p>
          <a:p>
            <a:pPr>
              <a:spcBef>
                <a:spcPts val="0"/>
              </a:spcBef>
              <a:buClr>
                <a:srgbClr val="0033CC"/>
              </a:buClr>
            </a:pPr>
            <a:r>
              <a:rPr lang="en-US" altLang="el-GR" sz="2000" dirty="0" smtClean="0"/>
              <a:t>unsigned long CSR0;</a:t>
            </a:r>
          </a:p>
          <a:p>
            <a:pPr>
              <a:spcBef>
                <a:spcPts val="0"/>
              </a:spcBef>
              <a:buClr>
                <a:srgbClr val="0033CC"/>
              </a:buClr>
            </a:pPr>
            <a:r>
              <a:rPr lang="en-US" altLang="el-GR" sz="2000" dirty="0" smtClean="0"/>
              <a:t>unsigned long CSR1;</a:t>
            </a:r>
          </a:p>
          <a:p>
            <a:pPr>
              <a:spcBef>
                <a:spcPts val="0"/>
              </a:spcBef>
              <a:buClr>
                <a:srgbClr val="0033CC"/>
              </a:buClr>
            </a:pPr>
            <a:r>
              <a:rPr lang="en-US" altLang="el-GR" sz="2000" dirty="0" smtClean="0"/>
              <a:t>unsigned long CSR2;</a:t>
            </a:r>
          </a:p>
          <a:p>
            <a:pPr>
              <a:spcBef>
                <a:spcPts val="0"/>
              </a:spcBef>
              <a:buClr>
                <a:srgbClr val="0033CC"/>
              </a:buClr>
            </a:pPr>
            <a:r>
              <a:rPr lang="en-US" altLang="el-GR" sz="2000" dirty="0" smtClean="0"/>
              <a:t>unsigned long CSR3;</a:t>
            </a:r>
          </a:p>
          <a:p>
            <a:pPr>
              <a:spcBef>
                <a:spcPts val="0"/>
              </a:spcBef>
              <a:buClr>
                <a:srgbClr val="0033CC"/>
              </a:buClr>
            </a:pPr>
            <a:r>
              <a:rPr lang="en-US" altLang="el-GR" sz="2000" dirty="0" smtClean="0"/>
              <a:t>unsigned long CSR4;</a:t>
            </a:r>
          </a:p>
          <a:p>
            <a:pPr>
              <a:spcBef>
                <a:spcPts val="0"/>
              </a:spcBef>
              <a:buClr>
                <a:srgbClr val="0033CC"/>
              </a:buClr>
            </a:pPr>
            <a:r>
              <a:rPr lang="en-US" altLang="el-GR" sz="2000" dirty="0" smtClean="0"/>
              <a:t>unsigned long CSR5;</a:t>
            </a:r>
          </a:p>
          <a:p>
            <a:pPr>
              <a:spcBef>
                <a:spcPts val="0"/>
              </a:spcBef>
              <a:buClr>
                <a:srgbClr val="0033CC"/>
              </a:buClr>
            </a:pPr>
            <a:r>
              <a:rPr lang="en-US" altLang="el-GR" sz="2000" dirty="0" smtClean="0"/>
              <a:t>unsigned long CSR6;</a:t>
            </a:r>
          </a:p>
          <a:p>
            <a:pPr>
              <a:spcBef>
                <a:spcPts val="0"/>
              </a:spcBef>
              <a:buClr>
                <a:srgbClr val="0033CC"/>
              </a:buClr>
            </a:pPr>
            <a:r>
              <a:rPr lang="en-US" altLang="el-GR" sz="2000" dirty="0" smtClean="0"/>
              <a:t>unsigned long CSR7;</a:t>
            </a:r>
          </a:p>
          <a:p>
            <a:pPr marL="0" indent="0">
              <a:buNone/>
            </a:pPr>
            <a:endParaRPr lang="en-US" sz="2000" dirty="0"/>
          </a:p>
        </p:txBody>
      </p:sp>
      <p:sp>
        <p:nvSpPr>
          <p:cNvPr id="4" name="Θέση υποσέλιδου 1" descr="."/>
          <p:cNvSpPr>
            <a:spLocks noGrp="1"/>
          </p:cNvSpPr>
          <p:nvPr>
            <p:ph type="ftr" sz="quarter" idx="11"/>
            <p:custDataLst>
              <p:tags r:id="rId2"/>
            </p:custDataLst>
          </p:nvPr>
        </p:nvSpPr>
        <p:spPr/>
        <p:txBody>
          <a:bodyPr/>
          <a:lstStyle/>
          <a:p>
            <a:r>
              <a:rPr lang="en-US" sz="1400" dirty="0" smtClean="0">
                <a:solidFill>
                  <a:schemeClr val="tx1"/>
                </a:solidFill>
              </a:rPr>
              <a:t>USB Device / Host Port</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129E8E64-38FF-4040-BF9E-C0F8B6D6A4DF}" type="slidenum">
              <a:rPr lang="el-GR" sz="1400" smtClean="0">
                <a:solidFill>
                  <a:schemeClr val="tx1"/>
                </a:solidFill>
              </a:rPr>
              <a:pPr/>
              <a:t>24</a:t>
            </a:fld>
            <a:endParaRPr lang="el-GR" sz="1400" dirty="0">
              <a:solidFill>
                <a:schemeClr val="tx1"/>
              </a:solidFill>
            </a:endParaRPr>
          </a:p>
        </p:txBody>
      </p:sp>
    </p:spTree>
    <p:extLst>
      <p:ext uri="{BB962C8B-B14F-4D97-AF65-F5344CB8AC3E}">
        <p14:creationId xmlns:p14="http://schemas.microsoft.com/office/powerpoint/2010/main" val="18224623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smtClean="0"/>
              <a:t>Περιγραφή στη </a:t>
            </a:r>
            <a:r>
              <a:rPr lang="en-US" b="1" dirty="0" smtClean="0"/>
              <a:t>C</a:t>
            </a:r>
            <a:r>
              <a:rPr lang="el-GR" b="1" dirty="0" smtClean="0"/>
              <a:t> δομής</a:t>
            </a:r>
            <a:r>
              <a:rPr lang="en-US" b="1" dirty="0" smtClean="0"/>
              <a:t> UDP </a:t>
            </a:r>
            <a:r>
              <a:rPr lang="el-GR" b="1" dirty="0" smtClean="0"/>
              <a:t/>
            </a:r>
            <a:br>
              <a:rPr lang="el-GR" b="1" dirty="0" smtClean="0"/>
            </a:br>
            <a:r>
              <a:rPr lang="en-US" b="1" dirty="0" smtClean="0"/>
              <a:t>(3</a:t>
            </a:r>
            <a:r>
              <a:rPr lang="el-GR" b="1" dirty="0" smtClean="0"/>
              <a:t> από 3</a:t>
            </a:r>
            <a:r>
              <a:rPr lang="en-US" b="1" dirty="0" smtClean="0"/>
              <a:t>)</a:t>
            </a:r>
            <a:r>
              <a:rPr lang="el-GR" b="1" dirty="0" smtClean="0"/>
              <a:t> </a:t>
            </a:r>
            <a:endParaRPr lang="el-GR" dirty="0"/>
          </a:p>
        </p:txBody>
      </p:sp>
      <p:sp>
        <p:nvSpPr>
          <p:cNvPr id="3" name="Θέση περιεχομένου 1" descr="Συνέχεια προγράμματος: Unsigned long FD R0. Enter, unsigned long FD R1. Enter, unsigned long FD R2. Enter, unsigned long FD R3. Enter, unsigned long FD R4. Enter, unsigned long FD R5. Enter, unsigned long FD R6. Enter, unsigned long FD R7. Enter, unsigned long DUMMY 3. Enter, unsigned long TX VC. Enter, κλείσιμο αγκίστρου, UDP, asterisc p UDP.&#10;"/>
          <p:cNvSpPr>
            <a:spLocks noGrp="1"/>
          </p:cNvSpPr>
          <p:nvPr>
            <p:ph idx="1"/>
            <p:custDataLst>
              <p:tags r:id="rId1"/>
            </p:custDataLst>
          </p:nvPr>
        </p:nvSpPr>
        <p:spPr/>
        <p:txBody>
          <a:bodyPr>
            <a:normAutofit/>
          </a:bodyPr>
          <a:lstStyle/>
          <a:p>
            <a:pPr>
              <a:spcBef>
                <a:spcPts val="0"/>
              </a:spcBef>
              <a:buClr>
                <a:srgbClr val="0033CC"/>
              </a:buClr>
            </a:pPr>
            <a:r>
              <a:rPr lang="en-US" altLang="el-GR" sz="2000" dirty="0" smtClean="0"/>
              <a:t>unsigned long FDR0;</a:t>
            </a:r>
          </a:p>
          <a:p>
            <a:pPr>
              <a:spcBef>
                <a:spcPts val="0"/>
              </a:spcBef>
              <a:buClr>
                <a:srgbClr val="0033CC"/>
              </a:buClr>
            </a:pPr>
            <a:r>
              <a:rPr lang="en-US" altLang="el-GR" sz="2000" dirty="0" smtClean="0"/>
              <a:t>unsigned long FDR1;</a:t>
            </a:r>
          </a:p>
          <a:p>
            <a:pPr>
              <a:spcBef>
                <a:spcPts val="0"/>
              </a:spcBef>
              <a:buClr>
                <a:srgbClr val="0033CC"/>
              </a:buClr>
            </a:pPr>
            <a:r>
              <a:rPr lang="en-US" altLang="el-GR" sz="2000" dirty="0" smtClean="0"/>
              <a:t>unsigned long FDR2;</a:t>
            </a:r>
          </a:p>
          <a:p>
            <a:pPr>
              <a:spcBef>
                <a:spcPts val="0"/>
              </a:spcBef>
              <a:buClr>
                <a:srgbClr val="0033CC"/>
              </a:buClr>
            </a:pPr>
            <a:r>
              <a:rPr lang="en-US" altLang="el-GR" sz="2000" dirty="0" smtClean="0"/>
              <a:t>unsigned long FDR3;</a:t>
            </a:r>
          </a:p>
          <a:p>
            <a:pPr>
              <a:spcBef>
                <a:spcPts val="0"/>
              </a:spcBef>
              <a:buClr>
                <a:srgbClr val="0033CC"/>
              </a:buClr>
            </a:pPr>
            <a:r>
              <a:rPr lang="en-US" altLang="el-GR" sz="2000" dirty="0" smtClean="0"/>
              <a:t>unsigned long FDR4;</a:t>
            </a:r>
          </a:p>
          <a:p>
            <a:pPr>
              <a:spcBef>
                <a:spcPts val="0"/>
              </a:spcBef>
              <a:buClr>
                <a:srgbClr val="0033CC"/>
              </a:buClr>
            </a:pPr>
            <a:r>
              <a:rPr lang="en-US" altLang="el-GR" sz="2000" dirty="0" smtClean="0"/>
              <a:t>unsigned long FDR5;</a:t>
            </a:r>
          </a:p>
          <a:p>
            <a:pPr>
              <a:spcBef>
                <a:spcPts val="0"/>
              </a:spcBef>
              <a:buClr>
                <a:srgbClr val="0033CC"/>
              </a:buClr>
            </a:pPr>
            <a:r>
              <a:rPr lang="en-US" altLang="el-GR" sz="2000" dirty="0" smtClean="0"/>
              <a:t>unsigned long FDR6;</a:t>
            </a:r>
          </a:p>
          <a:p>
            <a:pPr>
              <a:spcBef>
                <a:spcPts val="0"/>
              </a:spcBef>
              <a:buClr>
                <a:srgbClr val="0033CC"/>
              </a:buClr>
            </a:pPr>
            <a:r>
              <a:rPr lang="en-US" altLang="el-GR" sz="2000" dirty="0" smtClean="0"/>
              <a:t>unsigned long FDR7;</a:t>
            </a:r>
          </a:p>
          <a:p>
            <a:pPr>
              <a:spcBef>
                <a:spcPts val="0"/>
              </a:spcBef>
              <a:buClr>
                <a:srgbClr val="0033CC"/>
              </a:buClr>
            </a:pPr>
            <a:r>
              <a:rPr lang="en-US" altLang="el-GR" sz="2000" dirty="0" smtClean="0"/>
              <a:t>unsigned long DUMMY3;</a:t>
            </a:r>
          </a:p>
          <a:p>
            <a:pPr>
              <a:spcBef>
                <a:spcPts val="0"/>
              </a:spcBef>
              <a:buClr>
                <a:srgbClr val="0033CC"/>
              </a:buClr>
            </a:pPr>
            <a:r>
              <a:rPr lang="en-US" altLang="el-GR" sz="2000" dirty="0" smtClean="0"/>
              <a:t>unsigned long TXVC;</a:t>
            </a:r>
          </a:p>
          <a:p>
            <a:pPr>
              <a:spcBef>
                <a:spcPts val="0"/>
              </a:spcBef>
              <a:buClr>
                <a:srgbClr val="0033CC"/>
              </a:buClr>
            </a:pPr>
            <a:r>
              <a:rPr lang="en-US" altLang="el-GR" sz="2000" dirty="0" smtClean="0"/>
              <a:t>} UDP, *</a:t>
            </a:r>
            <a:r>
              <a:rPr lang="en-US" altLang="el-GR" sz="2000" dirty="0" err="1" smtClean="0"/>
              <a:t>pUDP</a:t>
            </a:r>
            <a:r>
              <a:rPr lang="en-US" altLang="el-GR" sz="2000" dirty="0" smtClean="0"/>
              <a:t>;</a:t>
            </a:r>
          </a:p>
          <a:p>
            <a:endParaRPr lang="en-US" dirty="0"/>
          </a:p>
        </p:txBody>
      </p:sp>
      <p:sp>
        <p:nvSpPr>
          <p:cNvPr id="4" name="Θέση υποσέλιδου 1" descr="."/>
          <p:cNvSpPr>
            <a:spLocks noGrp="1"/>
          </p:cNvSpPr>
          <p:nvPr>
            <p:ph type="ftr" sz="quarter" idx="11"/>
            <p:custDataLst>
              <p:tags r:id="rId2"/>
            </p:custDataLst>
          </p:nvPr>
        </p:nvSpPr>
        <p:spPr/>
        <p:txBody>
          <a:bodyPr/>
          <a:lstStyle/>
          <a:p>
            <a:r>
              <a:rPr lang="en-US" sz="1400" dirty="0" smtClean="0">
                <a:solidFill>
                  <a:schemeClr val="tx1"/>
                </a:solidFill>
              </a:rPr>
              <a:t>USB Device / Host Port</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129E8E64-38FF-4040-BF9E-C0F8B6D6A4DF}" type="slidenum">
              <a:rPr lang="el-GR" sz="1400" smtClean="0">
                <a:solidFill>
                  <a:schemeClr val="tx1"/>
                </a:solidFill>
              </a:rPr>
              <a:pPr/>
              <a:t>25</a:t>
            </a:fld>
            <a:endParaRPr lang="el-GR" sz="1400" dirty="0">
              <a:solidFill>
                <a:schemeClr val="tx1"/>
              </a:solidFill>
            </a:endParaRPr>
          </a:p>
        </p:txBody>
      </p:sp>
    </p:spTree>
    <p:extLst>
      <p:ext uri="{BB962C8B-B14F-4D97-AF65-F5344CB8AC3E}">
        <p14:creationId xmlns:p14="http://schemas.microsoft.com/office/powerpoint/2010/main" val="556416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Πρώτο παράδειγμα (1 από 2)</a:t>
            </a:r>
            <a:endParaRPr lang="el-GR" b="1" dirty="0"/>
          </a:p>
        </p:txBody>
      </p:sp>
      <p:sp>
        <p:nvSpPr>
          <p:cNvPr id="3" name="Θέση περιεχομένου 1"/>
          <p:cNvSpPr>
            <a:spLocks noGrp="1"/>
          </p:cNvSpPr>
          <p:nvPr>
            <p:ph idx="1"/>
          </p:nvPr>
        </p:nvSpPr>
        <p:spPr/>
        <p:txBody>
          <a:bodyPr/>
          <a:lstStyle/>
          <a:p>
            <a:pPr>
              <a:spcBef>
                <a:spcPts val="0"/>
              </a:spcBef>
              <a:buClr>
                <a:srgbClr val="0033CC"/>
              </a:buClr>
              <a:buFont typeface="Wingdings" panose="05000000000000000000" pitchFamily="2" charset="2"/>
              <a:buChar char="§"/>
            </a:pPr>
            <a:r>
              <a:rPr lang="el-GR" altLang="el-GR" b="1" dirty="0">
                <a:solidFill>
                  <a:srgbClr val="9900CC"/>
                </a:solidFill>
                <a:cs typeface="Times New Roman" pitchFamily="18" charset="0"/>
              </a:rPr>
              <a:t>Παράδειγμα</a:t>
            </a:r>
            <a:r>
              <a:rPr lang="el-GR" altLang="el-GR" dirty="0">
                <a:cs typeface="Times New Roman" pitchFamily="18" charset="0"/>
              </a:rPr>
              <a:t>. Ο </a:t>
            </a:r>
            <a:r>
              <a:rPr lang="en-US" altLang="el-GR" dirty="0" smtClean="0">
                <a:cs typeface="Times New Roman" pitchFamily="18" charset="0"/>
              </a:rPr>
              <a:t>AT</a:t>
            </a:r>
            <a:r>
              <a:rPr lang="el-GR" altLang="el-GR" dirty="0" smtClean="0">
                <a:cs typeface="Times New Roman" pitchFamily="18" charset="0"/>
              </a:rPr>
              <a:t>91</a:t>
            </a:r>
            <a:r>
              <a:rPr lang="en-US" altLang="el-GR" dirty="0" smtClean="0">
                <a:cs typeface="Times New Roman" pitchFamily="18" charset="0"/>
              </a:rPr>
              <a:t>RM</a:t>
            </a:r>
            <a:r>
              <a:rPr lang="el-GR" altLang="el-GR" dirty="0" smtClean="0">
                <a:cs typeface="Times New Roman" pitchFamily="18" charset="0"/>
              </a:rPr>
              <a:t>920</a:t>
            </a:r>
            <a:r>
              <a:rPr lang="en-US" altLang="el-GR" dirty="0" smtClean="0">
                <a:cs typeface="Times New Roman" pitchFamily="18" charset="0"/>
              </a:rPr>
              <a:t>T</a:t>
            </a:r>
            <a:r>
              <a:rPr lang="el-GR" altLang="el-GR" dirty="0" smtClean="0">
                <a:cs typeface="Times New Roman" pitchFamily="18" charset="0"/>
              </a:rPr>
              <a:t> </a:t>
            </a:r>
            <a:r>
              <a:rPr lang="el-GR" altLang="el-GR" dirty="0">
                <a:cs typeface="Times New Roman" pitchFamily="18" charset="0"/>
              </a:rPr>
              <a:t>μπορεί να ενημερωθεί για τη λήψη ενός πακέτου με </a:t>
            </a:r>
            <a:r>
              <a:rPr lang="en-US" altLang="el-GR" dirty="0">
                <a:cs typeface="Times New Roman" pitchFamily="18" charset="0"/>
              </a:rPr>
              <a:t>Ping </a:t>
            </a:r>
            <a:r>
              <a:rPr lang="en-US" altLang="el-GR" dirty="0" smtClean="0">
                <a:cs typeface="Times New Roman" pitchFamily="18" charset="0"/>
              </a:rPr>
              <a:t>Pong</a:t>
            </a:r>
            <a:r>
              <a:rPr lang="el-GR" altLang="el-GR" dirty="0" smtClean="0">
                <a:cs typeface="Times New Roman" pitchFamily="18" charset="0"/>
              </a:rPr>
              <a:t> </a:t>
            </a:r>
            <a:r>
              <a:rPr lang="el-GR" altLang="el-GR" dirty="0">
                <a:cs typeface="Times New Roman" pitchFamily="18" charset="0"/>
              </a:rPr>
              <a:t>στο σημείο τερματισμού 3, από μία διακοπή τύπου </a:t>
            </a:r>
            <a:r>
              <a:rPr lang="en-US" altLang="el-GR" dirty="0">
                <a:cs typeface="Times New Roman" pitchFamily="18" charset="0"/>
              </a:rPr>
              <a:t>EP</a:t>
            </a:r>
            <a:r>
              <a:rPr lang="el-GR" altLang="el-GR" dirty="0">
                <a:cs typeface="Times New Roman" pitchFamily="18" charset="0"/>
              </a:rPr>
              <a:t>3</a:t>
            </a:r>
            <a:r>
              <a:rPr lang="en-US" altLang="el-GR" dirty="0" smtClean="0">
                <a:cs typeface="Times New Roman" pitchFamily="18" charset="0"/>
              </a:rPr>
              <a:t>INT</a:t>
            </a:r>
            <a:r>
              <a:rPr lang="el-GR" altLang="el-GR" dirty="0" smtClean="0">
                <a:cs typeface="Times New Roman" pitchFamily="18" charset="0"/>
              </a:rPr>
              <a:t>, </a:t>
            </a:r>
            <a:r>
              <a:rPr lang="el-GR" altLang="el-GR" dirty="0">
                <a:cs typeface="Times New Roman" pitchFamily="18" charset="0"/>
              </a:rPr>
              <a:t>από τον καταχωρητή </a:t>
            </a:r>
            <a:r>
              <a:rPr lang="en-US" altLang="el-GR" dirty="0">
                <a:cs typeface="Times New Roman" pitchFamily="18" charset="0"/>
              </a:rPr>
              <a:t>UDP</a:t>
            </a:r>
            <a:r>
              <a:rPr lang="el-GR" altLang="el-GR" dirty="0">
                <a:cs typeface="Times New Roman" pitchFamily="18" charset="0"/>
              </a:rPr>
              <a:t>_</a:t>
            </a:r>
            <a:r>
              <a:rPr lang="en-US" altLang="el-GR" dirty="0" smtClean="0">
                <a:cs typeface="Times New Roman" pitchFamily="18" charset="0"/>
              </a:rPr>
              <a:t>ISR</a:t>
            </a:r>
            <a:r>
              <a:rPr lang="el-GR" altLang="el-GR" dirty="0" smtClean="0">
                <a:cs typeface="Times New Roman" pitchFamily="18" charset="0"/>
              </a:rPr>
              <a:t>, </a:t>
            </a:r>
            <a:r>
              <a:rPr lang="el-GR" altLang="el-GR" dirty="0">
                <a:cs typeface="Times New Roman" pitchFamily="18" charset="0"/>
              </a:rPr>
              <a:t>εάν η αντίστοιχη διακοπή έχει επιτραπεί από τον </a:t>
            </a:r>
            <a:r>
              <a:rPr lang="en-US" altLang="el-GR" dirty="0">
                <a:cs typeface="Times New Roman" pitchFamily="18" charset="0"/>
              </a:rPr>
              <a:t>UDP</a:t>
            </a:r>
            <a:r>
              <a:rPr lang="el-GR" altLang="el-GR" dirty="0">
                <a:cs typeface="Times New Roman" pitchFamily="18" charset="0"/>
              </a:rPr>
              <a:t>_</a:t>
            </a:r>
            <a:r>
              <a:rPr lang="en-US" altLang="el-GR" dirty="0">
                <a:cs typeface="Times New Roman" pitchFamily="18" charset="0"/>
              </a:rPr>
              <a:t>IER</a:t>
            </a:r>
            <a:r>
              <a:rPr lang="el-GR" altLang="el-GR" dirty="0">
                <a:cs typeface="Times New Roman" pitchFamily="18" charset="0"/>
              </a:rPr>
              <a:t>. Η ρουτίνα χειρισμού της </a:t>
            </a:r>
            <a:r>
              <a:rPr lang="el-GR" altLang="el-GR" dirty="0" smtClean="0">
                <a:cs typeface="Times New Roman" pitchFamily="18" charset="0"/>
              </a:rPr>
              <a:t>διακοπής, </a:t>
            </a:r>
            <a:r>
              <a:rPr lang="el-GR" altLang="el-GR" dirty="0">
                <a:cs typeface="Times New Roman" pitchFamily="18" charset="0"/>
              </a:rPr>
              <a:t>μπορεί να περιέχει τον εξής κώδικα σε </a:t>
            </a:r>
            <a:r>
              <a:rPr lang="en-US" altLang="el-GR" dirty="0">
                <a:cs typeface="Times New Roman" pitchFamily="18" charset="0"/>
              </a:rPr>
              <a:t>C</a:t>
            </a:r>
            <a:r>
              <a:rPr lang="el-GR" altLang="el-GR" dirty="0">
                <a:cs typeface="Times New Roman" pitchFamily="18" charset="0"/>
              </a:rPr>
              <a:t>:</a:t>
            </a:r>
            <a:endParaRPr lang="en-US" altLang="el-GR" dirty="0">
              <a:cs typeface="Times New Roman" pitchFamily="18" charset="0"/>
            </a:endParaRPr>
          </a:p>
          <a:p>
            <a:endParaRPr lang="el-GR" dirty="0"/>
          </a:p>
        </p:txBody>
      </p:sp>
      <p:sp>
        <p:nvSpPr>
          <p:cNvPr id="4" name="Θέση υποσέλιδου 1" descr="."/>
          <p:cNvSpPr>
            <a:spLocks noGrp="1"/>
          </p:cNvSpPr>
          <p:nvPr>
            <p:ph type="ftr" sz="quarter" idx="11"/>
            <p:custDataLst>
              <p:tags r:id="rId1"/>
            </p:custDataLst>
          </p:nvPr>
        </p:nvSpPr>
        <p:spPr/>
        <p:txBody>
          <a:bodyPr/>
          <a:lstStyle/>
          <a:p>
            <a:r>
              <a:rPr lang="en-US" sz="1400" dirty="0" smtClean="0">
                <a:solidFill>
                  <a:schemeClr val="tx1"/>
                </a:solidFill>
              </a:rPr>
              <a:t>USB Device / Host Port</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129E8E64-38FF-4040-BF9E-C0F8B6D6A4DF}" type="slidenum">
              <a:rPr lang="el-GR" sz="1400" smtClean="0">
                <a:solidFill>
                  <a:schemeClr val="tx1"/>
                </a:solidFill>
              </a:rPr>
              <a:pPr/>
              <a:t>26</a:t>
            </a:fld>
            <a:endParaRPr lang="el-GR" sz="1400" dirty="0">
              <a:solidFill>
                <a:schemeClr val="tx1"/>
              </a:solidFill>
            </a:endParaRPr>
          </a:p>
        </p:txBody>
      </p:sp>
    </p:spTree>
    <p:extLst>
      <p:ext uri="{BB962C8B-B14F-4D97-AF65-F5344CB8AC3E}">
        <p14:creationId xmlns:p14="http://schemas.microsoft.com/office/powerpoint/2010/main" val="17647632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Πρώτο παράδειγμα </a:t>
            </a:r>
            <a:r>
              <a:rPr lang="el-GR" b="1" dirty="0" smtClean="0"/>
              <a:t>(2 </a:t>
            </a:r>
            <a:r>
              <a:rPr lang="el-GR" b="1" dirty="0"/>
              <a:t>από 2)</a:t>
            </a:r>
            <a:endParaRPr lang="el-GR" dirty="0"/>
          </a:p>
        </p:txBody>
      </p:sp>
      <p:sp>
        <p:nvSpPr>
          <p:cNvPr id="3" name="Θέση περιεχομένου 1" descr="Πρόγραμμα: P UDP, καταχώρηση ICP &amp; = δυαδικό συμπλήρωμα ως προς 1 του EP 3 int, // μηδένισε EP3 int. Enter, if, παρένθεση p UDP, καταχώρηση CSR3 &amp; RX Data BK0, κλείσιμο παρένθεσης, άγκιστρο. Enter, for, παρένθεση i = 0, ερωτηματικό, i μικρότερο του,  παρένθεση, παρένθεση p UDP, καταχώρηση  CSR 3 &amp; RX BY TEC NT, κλείσιμο παρένθεσης, ολισθαίνει 16 bit δεξιά, κλείσιμο παρένθεσης, ερωτηματικό, i + = 4, κλείσιμο παρένθεσης, άγκιστρο. Enter, asterisc, παρένθεση, παρένθεση unsigned long, asterisc, κλείσιμο παρένθεσης, Target Mem, κλείσιμο παρένθεσης, = UDP FDR3, ερωτηματικό,  // λήψη δεδομένων. Enter, target mem + = 4, ερωτηματικό. Enter, κλείσιμο αγκίστρου. Enter, p UDP καταχώρηση CSR3 &amp; = δυαδικό συμπλήρωμα ως προς 1 του RX Data BK0, ερωτηματικό, //  bank 0 διαθέσιμη. Enter, κλείσιμο αγκίστρου, else if, παρένθεση, p UDP καταχώρηση CSR 3 &amp; RX Data BK1, κλείσιμο παρένθεσης, άγκιστρο. Enter, for, παρένθεση i = 0, ερωτηματικό, i μικρότερο του, παρένθεση, παρένθεση p UDP καταχώρηση CSR 3&amp; RX BY TEC NT, κλείσιμο παρένθεσης, ολισθαίνει 16 bit δεξιά, κλείσιμο παρένθεσης, ερωτηματικό, i + = 4, κλείσιμο παρένθεσης,άγκιστρο. Enter,  asterisc, παρένθεση, παρένθεση unsigned long, asterisc, κλείσιμο παρένθεσης, target mem, κλείσιμο παρένθεσης = UDP FDR3, ερωτηματικό,  // λήψη δεδομένων. Enter, target mem + =4, ερωτηματικό. Enter, κλείσιμο αγκίστρου. Enter,  p UDP καταχώρηση CSR3 &amp; = δυαδικό συμπλήρωμα ως προς 1, RX Data BK1 = 0, ερωτηματικό // bank1 διαθέσιμη. Enter, κλείσιμο παρένθεσης.&#10;"/>
          <p:cNvSpPr>
            <a:spLocks noGrp="1"/>
          </p:cNvSpPr>
          <p:nvPr>
            <p:ph idx="1"/>
            <p:custDataLst>
              <p:tags r:id="rId1"/>
            </p:custDataLst>
          </p:nvPr>
        </p:nvSpPr>
        <p:spPr/>
        <p:txBody>
          <a:bodyPr>
            <a:normAutofit fontScale="70000" lnSpcReduction="20000"/>
          </a:bodyPr>
          <a:lstStyle/>
          <a:p>
            <a:r>
              <a:rPr lang="en-US" sz="2400" dirty="0" err="1" smtClean="0"/>
              <a:t>pUDP</a:t>
            </a:r>
            <a:r>
              <a:rPr lang="en-US" sz="2400" dirty="0" smtClean="0"/>
              <a:t>-&gt;ICP &amp;= ~EP3INT		// </a:t>
            </a:r>
            <a:r>
              <a:rPr lang="el-GR" sz="2400" dirty="0" smtClean="0"/>
              <a:t>μηδένισε</a:t>
            </a:r>
            <a:r>
              <a:rPr lang="en-US" sz="2400" dirty="0" smtClean="0"/>
              <a:t> EP3INT</a:t>
            </a:r>
            <a:endParaRPr lang="el-GR" sz="2400" dirty="0" smtClean="0"/>
          </a:p>
          <a:p>
            <a:r>
              <a:rPr lang="en-US" sz="2400" dirty="0" smtClean="0"/>
              <a:t>if (</a:t>
            </a:r>
            <a:r>
              <a:rPr lang="en-US" sz="2400" dirty="0" err="1" smtClean="0"/>
              <a:t>pUDP</a:t>
            </a:r>
            <a:r>
              <a:rPr lang="en-US" sz="2400" dirty="0" smtClean="0"/>
              <a:t>-&gt;CSR3 &amp; RX_DATA_BK0) {</a:t>
            </a:r>
            <a:endParaRPr lang="el-GR" sz="2400" dirty="0" smtClean="0"/>
          </a:p>
          <a:p>
            <a:r>
              <a:rPr lang="en-US" sz="2400" dirty="0" smtClean="0"/>
              <a:t>	for (</a:t>
            </a:r>
            <a:r>
              <a:rPr lang="en-US" sz="2400" dirty="0" err="1" smtClean="0"/>
              <a:t>i</a:t>
            </a:r>
            <a:r>
              <a:rPr lang="en-US" sz="2400" dirty="0" smtClean="0"/>
              <a:t>=0;i&lt;((</a:t>
            </a:r>
            <a:r>
              <a:rPr lang="en-US" sz="2400" dirty="0" err="1" smtClean="0"/>
              <a:t>pUDP</a:t>
            </a:r>
            <a:r>
              <a:rPr lang="en-US" sz="2400" dirty="0" smtClean="0"/>
              <a:t>-&gt;CSR3&amp;RXBYTECNT)&gt;&gt;16);</a:t>
            </a:r>
            <a:r>
              <a:rPr lang="en-US" sz="2400" dirty="0" err="1" smtClean="0"/>
              <a:t>i</a:t>
            </a:r>
            <a:r>
              <a:rPr lang="en-US" sz="2400" dirty="0" smtClean="0"/>
              <a:t>+=4) {</a:t>
            </a:r>
            <a:endParaRPr lang="el-GR" sz="2400" dirty="0" smtClean="0"/>
          </a:p>
          <a:p>
            <a:r>
              <a:rPr lang="en-US" sz="2400" dirty="0" smtClean="0"/>
              <a:t>		*((unsigned long *)</a:t>
            </a:r>
            <a:r>
              <a:rPr lang="en-US" sz="2400" dirty="0" err="1" smtClean="0"/>
              <a:t>TargetMem</a:t>
            </a:r>
            <a:r>
              <a:rPr lang="en-US" sz="2400" dirty="0" smtClean="0"/>
              <a:t>)=UDP_FDR3; //λ</a:t>
            </a:r>
            <a:r>
              <a:rPr lang="el-GR" sz="2400" dirty="0" err="1" smtClean="0"/>
              <a:t>ήψη</a:t>
            </a:r>
            <a:r>
              <a:rPr lang="en-US" sz="2400" dirty="0" smtClean="0"/>
              <a:t> </a:t>
            </a:r>
            <a:endParaRPr lang="el-GR" sz="2400" dirty="0" smtClean="0"/>
          </a:p>
          <a:p>
            <a:r>
              <a:rPr lang="en-US" sz="2400" dirty="0" smtClean="0"/>
              <a:t>// </a:t>
            </a:r>
            <a:r>
              <a:rPr lang="el-GR" sz="2400" dirty="0" smtClean="0"/>
              <a:t>δεδομένων</a:t>
            </a:r>
          </a:p>
          <a:p>
            <a:r>
              <a:rPr lang="en-US" sz="2400" dirty="0" smtClean="0"/>
              <a:t> 		</a:t>
            </a:r>
            <a:r>
              <a:rPr lang="en-US" sz="2400" dirty="0" err="1" smtClean="0"/>
              <a:t>TargetMem</a:t>
            </a:r>
            <a:r>
              <a:rPr lang="en-US" sz="2400" dirty="0" smtClean="0"/>
              <a:t>+=4;</a:t>
            </a:r>
            <a:endParaRPr lang="el-GR" sz="2400" dirty="0" smtClean="0"/>
          </a:p>
          <a:p>
            <a:r>
              <a:rPr lang="en-US" sz="2400" dirty="0" smtClean="0"/>
              <a:t>	}</a:t>
            </a:r>
            <a:endParaRPr lang="el-GR" sz="2400" dirty="0" smtClean="0"/>
          </a:p>
          <a:p>
            <a:r>
              <a:rPr lang="en-US" sz="2400" dirty="0" smtClean="0"/>
              <a:t>	</a:t>
            </a:r>
            <a:r>
              <a:rPr lang="en-US" sz="2400" dirty="0" err="1" smtClean="0"/>
              <a:t>pUDP</a:t>
            </a:r>
            <a:r>
              <a:rPr lang="en-US" sz="2400" dirty="0" smtClean="0"/>
              <a:t>-&gt;CSR3 &amp;= ~RX_DATA_BK0;	// bank0 </a:t>
            </a:r>
            <a:r>
              <a:rPr lang="en-US" sz="2400" dirty="0" err="1" smtClean="0"/>
              <a:t>διαθ</a:t>
            </a:r>
            <a:r>
              <a:rPr lang="el-GR" sz="2400" dirty="0" err="1" smtClean="0"/>
              <a:t>έσιμη</a:t>
            </a:r>
            <a:endParaRPr lang="el-GR" sz="2400" dirty="0" smtClean="0"/>
          </a:p>
          <a:p>
            <a:r>
              <a:rPr lang="en-US" sz="2400" dirty="0" smtClean="0"/>
              <a:t>} else if (</a:t>
            </a:r>
            <a:r>
              <a:rPr lang="en-US" sz="2400" dirty="0" err="1" smtClean="0"/>
              <a:t>pUDP</a:t>
            </a:r>
            <a:r>
              <a:rPr lang="en-US" sz="2400" dirty="0" smtClean="0"/>
              <a:t>-&gt;CSR3 &amp; RX_DATA_BK1) {</a:t>
            </a:r>
            <a:endParaRPr lang="el-GR" sz="2400" dirty="0" smtClean="0"/>
          </a:p>
          <a:p>
            <a:r>
              <a:rPr lang="en-US" sz="2400" dirty="0" smtClean="0"/>
              <a:t>	for (</a:t>
            </a:r>
            <a:r>
              <a:rPr lang="en-US" sz="2400" dirty="0" err="1" smtClean="0"/>
              <a:t>i</a:t>
            </a:r>
            <a:r>
              <a:rPr lang="en-US" sz="2400" dirty="0" smtClean="0"/>
              <a:t>=0;i&lt;((</a:t>
            </a:r>
            <a:r>
              <a:rPr lang="en-US" sz="2400" dirty="0" err="1" smtClean="0"/>
              <a:t>pUDP</a:t>
            </a:r>
            <a:r>
              <a:rPr lang="en-US" sz="2400" dirty="0" smtClean="0"/>
              <a:t>-&gt;CSR3&amp;RXBYTECNT)&gt;&gt;16);</a:t>
            </a:r>
            <a:r>
              <a:rPr lang="en-US" sz="2400" dirty="0" err="1" smtClean="0"/>
              <a:t>i</a:t>
            </a:r>
            <a:r>
              <a:rPr lang="en-US" sz="2400" dirty="0" smtClean="0"/>
              <a:t>+=4) {</a:t>
            </a:r>
            <a:endParaRPr lang="el-GR" sz="2400" dirty="0" smtClean="0"/>
          </a:p>
          <a:p>
            <a:r>
              <a:rPr lang="en-US" sz="2400" dirty="0" smtClean="0"/>
              <a:t>		*((unsigned long *)</a:t>
            </a:r>
            <a:r>
              <a:rPr lang="en-US" sz="2400" dirty="0" err="1" smtClean="0"/>
              <a:t>TargetMem</a:t>
            </a:r>
            <a:r>
              <a:rPr lang="en-US" sz="2400" dirty="0" smtClean="0"/>
              <a:t>)=UDP_FDR3; //λ</a:t>
            </a:r>
            <a:r>
              <a:rPr lang="el-GR" sz="2400" dirty="0" err="1" smtClean="0"/>
              <a:t>ήψη</a:t>
            </a:r>
            <a:r>
              <a:rPr lang="en-US" sz="2400" dirty="0" smtClean="0"/>
              <a:t> </a:t>
            </a:r>
            <a:endParaRPr lang="el-GR" sz="2400" dirty="0" smtClean="0"/>
          </a:p>
          <a:p>
            <a:r>
              <a:rPr lang="en-US" sz="2400" dirty="0" smtClean="0"/>
              <a:t>// </a:t>
            </a:r>
            <a:r>
              <a:rPr lang="el-GR" sz="2400" dirty="0" smtClean="0"/>
              <a:t>δεδομένων</a:t>
            </a:r>
          </a:p>
          <a:p>
            <a:r>
              <a:rPr lang="en-US" sz="2400" dirty="0" smtClean="0"/>
              <a:t> 		</a:t>
            </a:r>
            <a:r>
              <a:rPr lang="en-US" sz="2400" dirty="0" err="1" smtClean="0"/>
              <a:t>TargetMem</a:t>
            </a:r>
            <a:r>
              <a:rPr lang="en-US" sz="2400" dirty="0" smtClean="0"/>
              <a:t>+=4;</a:t>
            </a:r>
            <a:endParaRPr lang="el-GR" sz="2400" dirty="0" smtClean="0"/>
          </a:p>
          <a:p>
            <a:r>
              <a:rPr lang="en-US" sz="2400" dirty="0" smtClean="0"/>
              <a:t> 	}</a:t>
            </a:r>
            <a:endParaRPr lang="el-GR" sz="2400" dirty="0" smtClean="0"/>
          </a:p>
          <a:p>
            <a:r>
              <a:rPr lang="en-US" sz="2400" dirty="0" smtClean="0"/>
              <a:t>	</a:t>
            </a:r>
            <a:r>
              <a:rPr lang="en-US" sz="2400" dirty="0" err="1" smtClean="0"/>
              <a:t>pUDP</a:t>
            </a:r>
            <a:r>
              <a:rPr lang="en-US" sz="2400" dirty="0" smtClean="0"/>
              <a:t>-&gt;CSR3 &amp;= ~RX_DATA_BK1=0;	// bank1 </a:t>
            </a:r>
            <a:r>
              <a:rPr lang="el-GR" sz="2400" dirty="0" smtClean="0"/>
              <a:t>διαθέσιμη</a:t>
            </a:r>
          </a:p>
          <a:p>
            <a:r>
              <a:rPr lang="el-GR" sz="2400" dirty="0" smtClean="0"/>
              <a:t>}</a:t>
            </a:r>
          </a:p>
          <a:p>
            <a:endParaRPr lang="en-US" sz="2000" dirty="0"/>
          </a:p>
        </p:txBody>
      </p:sp>
      <p:sp>
        <p:nvSpPr>
          <p:cNvPr id="4" name="Θέση υποσέλιδου 1" descr="."/>
          <p:cNvSpPr>
            <a:spLocks noGrp="1"/>
          </p:cNvSpPr>
          <p:nvPr>
            <p:ph type="ftr" sz="quarter" idx="11"/>
            <p:custDataLst>
              <p:tags r:id="rId2"/>
            </p:custDataLst>
          </p:nvPr>
        </p:nvSpPr>
        <p:spPr/>
        <p:txBody>
          <a:bodyPr/>
          <a:lstStyle/>
          <a:p>
            <a:r>
              <a:rPr lang="en-US" sz="1400" dirty="0" smtClean="0">
                <a:solidFill>
                  <a:schemeClr val="tx1"/>
                </a:solidFill>
              </a:rPr>
              <a:t>USB Device / Host Port</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129E8E64-38FF-4040-BF9E-C0F8B6D6A4DF}" type="slidenum">
              <a:rPr lang="el-GR" sz="1400" smtClean="0">
                <a:solidFill>
                  <a:schemeClr val="tx1"/>
                </a:solidFill>
              </a:rPr>
              <a:pPr/>
              <a:t>27</a:t>
            </a:fld>
            <a:endParaRPr lang="el-GR" sz="1400" dirty="0">
              <a:solidFill>
                <a:schemeClr val="tx1"/>
              </a:solidFill>
            </a:endParaRPr>
          </a:p>
        </p:txBody>
      </p:sp>
    </p:spTree>
    <p:extLst>
      <p:ext uri="{BB962C8B-B14F-4D97-AF65-F5344CB8AC3E}">
        <p14:creationId xmlns:p14="http://schemas.microsoft.com/office/powerpoint/2010/main" val="7324415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Δεύτερο παράδειγμα (1 από 2)</a:t>
            </a:r>
            <a:endParaRPr lang="el-GR" b="1" dirty="0"/>
          </a:p>
        </p:txBody>
      </p:sp>
      <p:sp>
        <p:nvSpPr>
          <p:cNvPr id="3" name="Θέση περιεχομένου 1"/>
          <p:cNvSpPr>
            <a:spLocks noGrp="1"/>
          </p:cNvSpPr>
          <p:nvPr>
            <p:ph idx="1"/>
          </p:nvPr>
        </p:nvSpPr>
        <p:spPr/>
        <p:txBody>
          <a:bodyPr>
            <a:normAutofit/>
          </a:bodyPr>
          <a:lstStyle/>
          <a:p>
            <a:pPr>
              <a:spcBef>
                <a:spcPts val="0"/>
              </a:spcBef>
              <a:buClr>
                <a:srgbClr val="0033CC"/>
              </a:buClr>
              <a:buFont typeface="Wingdings" panose="05000000000000000000" pitchFamily="2" charset="2"/>
              <a:buChar char="§"/>
            </a:pPr>
            <a:endParaRPr lang="el-GR" altLang="el-GR" sz="2800" b="1" dirty="0" smtClean="0">
              <a:cs typeface="Times New Roman" pitchFamily="18" charset="0"/>
            </a:endParaRPr>
          </a:p>
          <a:p>
            <a:pPr>
              <a:buClr>
                <a:srgbClr val="0033CC"/>
              </a:buClr>
              <a:buFont typeface="Wingdings" panose="05000000000000000000" pitchFamily="2" charset="2"/>
              <a:buChar char="§"/>
            </a:pPr>
            <a:r>
              <a:rPr lang="el-GR" altLang="el-GR" b="1" dirty="0" smtClean="0">
                <a:solidFill>
                  <a:srgbClr val="9900CC"/>
                </a:solidFill>
                <a:cs typeface="Times New Roman" pitchFamily="18" charset="0"/>
              </a:rPr>
              <a:t>Παράδειγμα</a:t>
            </a:r>
            <a:r>
              <a:rPr lang="el-GR" altLang="el-GR" dirty="0">
                <a:cs typeface="Times New Roman" pitchFamily="18" charset="0"/>
              </a:rPr>
              <a:t>. Για την αποστολή ενός πακέτου χωρίς </a:t>
            </a:r>
            <a:r>
              <a:rPr lang="en-US" altLang="el-GR" dirty="0">
                <a:cs typeface="Times New Roman" pitchFamily="18" charset="0"/>
              </a:rPr>
              <a:t>Ping </a:t>
            </a:r>
            <a:r>
              <a:rPr lang="en-US" altLang="el-GR" dirty="0" smtClean="0">
                <a:cs typeface="Times New Roman" pitchFamily="18" charset="0"/>
              </a:rPr>
              <a:t>Pong</a:t>
            </a:r>
            <a:r>
              <a:rPr lang="el-GR" altLang="el-GR" dirty="0" smtClean="0">
                <a:cs typeface="Times New Roman" pitchFamily="18" charset="0"/>
              </a:rPr>
              <a:t> </a:t>
            </a:r>
            <a:r>
              <a:rPr lang="el-GR" altLang="el-GR" dirty="0">
                <a:cs typeface="Times New Roman" pitchFamily="18" charset="0"/>
              </a:rPr>
              <a:t>από το σημείο τερματισμού </a:t>
            </a:r>
            <a:r>
              <a:rPr lang="el-GR" altLang="el-GR" dirty="0" smtClean="0">
                <a:cs typeface="Times New Roman" pitchFamily="18" charset="0"/>
              </a:rPr>
              <a:t>5, </a:t>
            </a:r>
            <a:r>
              <a:rPr lang="el-GR" altLang="el-GR" dirty="0">
                <a:cs typeface="Times New Roman" pitchFamily="18" charset="0"/>
              </a:rPr>
              <a:t>αντιγράφοντας δεδομένα από τη θέση μνήμης </a:t>
            </a:r>
            <a:r>
              <a:rPr lang="en-US" altLang="el-GR" dirty="0" err="1" smtClean="0">
                <a:cs typeface="Times New Roman" pitchFamily="18" charset="0"/>
              </a:rPr>
              <a:t>SourceMem</a:t>
            </a:r>
            <a:r>
              <a:rPr lang="el-GR" altLang="el-GR" dirty="0" smtClean="0">
                <a:cs typeface="Times New Roman" pitchFamily="18" charset="0"/>
              </a:rPr>
              <a:t>, </a:t>
            </a:r>
            <a:r>
              <a:rPr lang="el-GR" altLang="el-GR" dirty="0">
                <a:cs typeface="Times New Roman" pitchFamily="18" charset="0"/>
              </a:rPr>
              <a:t>μπορούμε να χρησιμοποιήσουμε τον ακόλουθο κώδικα:</a:t>
            </a:r>
            <a:endParaRPr lang="en-US" altLang="el-GR" dirty="0">
              <a:cs typeface="Times New Roman" pitchFamily="18" charset="0"/>
            </a:endParaRPr>
          </a:p>
          <a:p>
            <a:endParaRPr lang="el-GR" sz="2000" dirty="0"/>
          </a:p>
        </p:txBody>
      </p:sp>
      <p:sp>
        <p:nvSpPr>
          <p:cNvPr id="4" name="Θέση υποσέλιδου 1" descr="."/>
          <p:cNvSpPr>
            <a:spLocks noGrp="1"/>
          </p:cNvSpPr>
          <p:nvPr>
            <p:ph type="ftr" sz="quarter" idx="11"/>
            <p:custDataLst>
              <p:tags r:id="rId1"/>
            </p:custDataLst>
          </p:nvPr>
        </p:nvSpPr>
        <p:spPr/>
        <p:txBody>
          <a:bodyPr/>
          <a:lstStyle/>
          <a:p>
            <a:r>
              <a:rPr lang="en-US" sz="1400" dirty="0" smtClean="0">
                <a:solidFill>
                  <a:schemeClr val="tx1"/>
                </a:solidFill>
              </a:rPr>
              <a:t>USB Device / Host Port</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129E8E64-38FF-4040-BF9E-C0F8B6D6A4DF}" type="slidenum">
              <a:rPr lang="el-GR" sz="1400" smtClean="0">
                <a:solidFill>
                  <a:schemeClr val="tx1"/>
                </a:solidFill>
              </a:rPr>
              <a:pPr/>
              <a:t>28</a:t>
            </a:fld>
            <a:endParaRPr lang="el-GR" sz="1400" dirty="0">
              <a:solidFill>
                <a:schemeClr val="tx1"/>
              </a:solidFill>
            </a:endParaRPr>
          </a:p>
        </p:txBody>
      </p:sp>
    </p:spTree>
    <p:extLst>
      <p:ext uri="{BB962C8B-B14F-4D97-AF65-F5344CB8AC3E}">
        <p14:creationId xmlns:p14="http://schemas.microsoft.com/office/powerpoint/2010/main" val="19312615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Δεύτερο παράδειγμα </a:t>
            </a:r>
            <a:r>
              <a:rPr lang="el-GR" b="1" dirty="0" smtClean="0"/>
              <a:t>(2 </a:t>
            </a:r>
            <a:r>
              <a:rPr lang="el-GR" b="1" dirty="0"/>
              <a:t>από 2)</a:t>
            </a:r>
            <a:endParaRPr lang="el-GR" dirty="0"/>
          </a:p>
        </p:txBody>
      </p:sp>
      <p:sp>
        <p:nvSpPr>
          <p:cNvPr id="3" name="Θέση περιεχομένου 1" descr="Πρόγραμμα: While, παρένθεση p UDP καταχώρηση CSR5 &amp; TX PK TR DY, κλείσιμο παρένθεσης, ερωτηματικό, // περίμενε μέχρι TX PK TR DY = 0. Enter, i = 0, ερωτηματικό. Enter, while, παρένθεση i μικρότερο του count, κλείσιμο παρένθεσης, άγκιστρο. Enter, p UDP καταχώρηση FDR5 = asterisc, παρένθεση, παρένθεση unsigned long, asterisc, κλείσιμο παρένθεσης, source mem, κλείσιμο παρένθεσης, ερωτηματικό, // αντιγραφή από &#10;fifo. Enter, source mem + =4, ερωτηματικό. Enter,  i + +, ερωτηματικό. Enter, κλείσιμο αγκίστρου. Enter, p UDP καταχώρηση CSR5, δυαδικό η = TX PK TR DY, ερωτηματικό, // σηματοδότησε τέλος δεδομένων."/>
          <p:cNvSpPr>
            <a:spLocks noGrp="1"/>
          </p:cNvSpPr>
          <p:nvPr>
            <p:ph idx="1"/>
            <p:custDataLst>
              <p:tags r:id="rId2"/>
            </p:custDataLst>
          </p:nvPr>
        </p:nvSpPr>
        <p:spPr/>
        <p:txBody>
          <a:bodyPr>
            <a:normAutofit fontScale="85000" lnSpcReduction="20000"/>
          </a:bodyPr>
          <a:lstStyle/>
          <a:p>
            <a:r>
              <a:rPr lang="en-US" dirty="0" smtClean="0"/>
              <a:t>while</a:t>
            </a:r>
            <a:r>
              <a:rPr lang="el-GR" dirty="0" smtClean="0"/>
              <a:t> (</a:t>
            </a:r>
            <a:r>
              <a:rPr lang="en-US" dirty="0" err="1" smtClean="0"/>
              <a:t>pUDP</a:t>
            </a:r>
            <a:r>
              <a:rPr lang="el-GR" dirty="0" smtClean="0"/>
              <a:t>-&gt;</a:t>
            </a:r>
            <a:r>
              <a:rPr lang="en-US" dirty="0" smtClean="0"/>
              <a:t>CSR</a:t>
            </a:r>
            <a:r>
              <a:rPr lang="el-GR" dirty="0" smtClean="0"/>
              <a:t>5 &amp; </a:t>
            </a:r>
            <a:r>
              <a:rPr lang="en-US" dirty="0" smtClean="0"/>
              <a:t>TXPKTRDY</a:t>
            </a:r>
            <a:r>
              <a:rPr lang="el-GR" dirty="0" smtClean="0"/>
              <a:t>) ; //περίμενε μέχρι </a:t>
            </a:r>
            <a:r>
              <a:rPr lang="en-US" dirty="0" smtClean="0"/>
              <a:t>TXPKTRDY</a:t>
            </a:r>
            <a:r>
              <a:rPr lang="el-GR" dirty="0" smtClean="0"/>
              <a:t>=0</a:t>
            </a:r>
          </a:p>
          <a:p>
            <a:r>
              <a:rPr lang="en-US" dirty="0" err="1" smtClean="0"/>
              <a:t>i</a:t>
            </a:r>
            <a:r>
              <a:rPr lang="en-US" dirty="0" smtClean="0"/>
              <a:t>=0;</a:t>
            </a:r>
            <a:endParaRPr lang="el-GR" dirty="0" smtClean="0"/>
          </a:p>
          <a:p>
            <a:r>
              <a:rPr lang="en-US" dirty="0" smtClean="0"/>
              <a:t>while (</a:t>
            </a:r>
            <a:r>
              <a:rPr lang="en-US" dirty="0" err="1" smtClean="0"/>
              <a:t>i</a:t>
            </a:r>
            <a:r>
              <a:rPr lang="en-US" dirty="0" smtClean="0"/>
              <a:t>&lt;count) {</a:t>
            </a:r>
            <a:endParaRPr lang="el-GR" dirty="0" smtClean="0"/>
          </a:p>
          <a:p>
            <a:r>
              <a:rPr lang="en-US" dirty="0" smtClean="0"/>
              <a:t>	</a:t>
            </a:r>
            <a:r>
              <a:rPr lang="en-US" dirty="0" err="1" smtClean="0"/>
              <a:t>pUDP</a:t>
            </a:r>
            <a:r>
              <a:rPr lang="en-US" dirty="0" smtClean="0"/>
              <a:t>-&gt;FDR5=*((unsigned long*) </a:t>
            </a:r>
            <a:r>
              <a:rPr lang="en-US" dirty="0" err="1" smtClean="0"/>
              <a:t>SourceMem</a:t>
            </a:r>
            <a:r>
              <a:rPr lang="en-US" dirty="0" smtClean="0"/>
              <a:t>);</a:t>
            </a:r>
            <a:r>
              <a:rPr lang="el-GR" dirty="0" smtClean="0"/>
              <a:t> // </a:t>
            </a:r>
          </a:p>
          <a:p>
            <a:r>
              <a:rPr lang="el-GR" dirty="0"/>
              <a:t>α</a:t>
            </a:r>
            <a:r>
              <a:rPr lang="el-GR" dirty="0" smtClean="0"/>
              <a:t>ντιγραφή από</a:t>
            </a:r>
            <a:r>
              <a:rPr lang="en-US" dirty="0" smtClean="0"/>
              <a:t> FIFO</a:t>
            </a:r>
            <a:endParaRPr lang="el-GR" dirty="0" smtClean="0"/>
          </a:p>
          <a:p>
            <a:r>
              <a:rPr lang="en-US" dirty="0" smtClean="0"/>
              <a:t> 	</a:t>
            </a:r>
            <a:r>
              <a:rPr lang="en-US" dirty="0" err="1" smtClean="0"/>
              <a:t>SourceMem</a:t>
            </a:r>
            <a:r>
              <a:rPr lang="en-US" dirty="0" smtClean="0"/>
              <a:t>+=4;</a:t>
            </a:r>
            <a:endParaRPr lang="el-GR" dirty="0" smtClean="0"/>
          </a:p>
          <a:p>
            <a:r>
              <a:rPr lang="en-US" dirty="0" smtClean="0"/>
              <a:t> 	</a:t>
            </a:r>
            <a:r>
              <a:rPr lang="en-US" dirty="0" err="1" smtClean="0"/>
              <a:t>i</a:t>
            </a:r>
            <a:r>
              <a:rPr lang="en-US" dirty="0" smtClean="0"/>
              <a:t>++;</a:t>
            </a:r>
            <a:br>
              <a:rPr lang="en-US" dirty="0" smtClean="0"/>
            </a:br>
            <a:r>
              <a:rPr lang="en-US" dirty="0" smtClean="0"/>
              <a:t>}</a:t>
            </a:r>
            <a:endParaRPr lang="el-GR" dirty="0" smtClean="0"/>
          </a:p>
          <a:p>
            <a:r>
              <a:rPr lang="en-US" dirty="0" err="1" smtClean="0"/>
              <a:t>pUDP</a:t>
            </a:r>
            <a:r>
              <a:rPr lang="en-US" dirty="0" smtClean="0"/>
              <a:t>-&gt;CSR5 |= TXPKTRDY;	// </a:t>
            </a:r>
            <a:r>
              <a:rPr lang="el-GR" dirty="0" smtClean="0"/>
              <a:t>Σηματοδότησε τέλος δεδομένων</a:t>
            </a:r>
          </a:p>
          <a:p>
            <a:pPr marL="400050" lvl="1" indent="0">
              <a:spcBef>
                <a:spcPts val="0"/>
              </a:spcBef>
              <a:buNone/>
            </a:pPr>
            <a:endParaRPr lang="el-GR" altLang="el-GR" sz="3200" spc="300" dirty="0" smtClean="0">
              <a:cs typeface="Courier New" pitchFamily="49" charset="0"/>
            </a:endParaRPr>
          </a:p>
          <a:p>
            <a:endParaRPr lang="en-US" dirty="0"/>
          </a:p>
        </p:txBody>
      </p:sp>
      <p:sp>
        <p:nvSpPr>
          <p:cNvPr id="4" name="Θέση υποσέλιδου 1" descr="."/>
          <p:cNvSpPr>
            <a:spLocks noGrp="1"/>
          </p:cNvSpPr>
          <p:nvPr>
            <p:ph type="ftr" sz="quarter" idx="11"/>
            <p:custDataLst>
              <p:tags r:id="rId3"/>
            </p:custDataLst>
          </p:nvPr>
        </p:nvSpPr>
        <p:spPr/>
        <p:txBody>
          <a:bodyPr/>
          <a:lstStyle/>
          <a:p>
            <a:r>
              <a:rPr lang="en-US" sz="1400" dirty="0" smtClean="0">
                <a:solidFill>
                  <a:schemeClr val="tx1"/>
                </a:solidFill>
              </a:rPr>
              <a:t>USB Device / Host Port</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129E8E64-38FF-4040-BF9E-C0F8B6D6A4DF}" type="slidenum">
              <a:rPr lang="el-GR" sz="1400" smtClean="0">
                <a:solidFill>
                  <a:schemeClr val="tx1"/>
                </a:solidFill>
              </a:rPr>
              <a:pPr/>
              <a:t>29</a:t>
            </a:fld>
            <a:endParaRPr lang="el-GR" sz="1400" dirty="0">
              <a:solidFill>
                <a:schemeClr val="tx1"/>
              </a:solidFill>
            </a:endParaRPr>
          </a:p>
        </p:txBody>
      </p:sp>
      <p:pic>
        <p:nvPicPr>
          <p:cNvPr id="6" name="Εικόνα 1" descr="Εικονίδιο μετάβασης στα περιεχόμενα.">
            <a:hlinkClick r:id="rId5" action="ppaction://hlinksldjump" tooltip="Επιστροφή στα Περιεχόμενα"/>
          </p:cNvPr>
          <p:cNvPicPr>
            <a:picLocks noChangeAspect="1"/>
          </p:cNvPicPr>
          <p:nvPr/>
        </p:nvPicPr>
        <p:blipFill>
          <a:blip r:embed="rId6" cstate="print">
            <a:extLst>
              <a:ext uri="{BEBA8EAE-BF5A-486C-A8C5-ECC9F3942E4B}">
                <a14:imgProps xmlns:a14="http://schemas.microsoft.com/office/drawing/2010/main">
                  <a14:imgLayer r:embed="rId7">
                    <a14:imgEffect>
                      <a14:sharpenSoften amount="100000"/>
                    </a14:imgEffect>
                  </a14:imgLayer>
                </a14:imgProps>
              </a:ext>
              <a:ext uri="{28A0092B-C50C-407E-A947-70E740481C1C}">
                <a14:useLocalDpi xmlns:a14="http://schemas.microsoft.com/office/drawing/2010/main" val="0"/>
              </a:ext>
            </a:extLst>
          </a:blip>
          <a:stretch>
            <a:fillRect/>
          </a:stretch>
        </p:blipFill>
        <p:spPr>
          <a:xfrm>
            <a:off x="467250" y="6021288"/>
            <a:ext cx="576065" cy="651438"/>
          </a:xfrm>
          <a:prstGeom prst="rect">
            <a:avLst/>
          </a:prstGeom>
          <a:scene3d>
            <a:camera prst="isometricOffAxis1Right"/>
            <a:lightRig rig="threePt" dir="t"/>
          </a:scene3d>
        </p:spPr>
      </p:pic>
    </p:spTree>
    <p:custDataLst>
      <p:tags r:id="rId1"/>
    </p:custDataLst>
    <p:extLst>
      <p:ext uri="{BB962C8B-B14F-4D97-AF65-F5344CB8AC3E}">
        <p14:creationId xmlns:p14="http://schemas.microsoft.com/office/powerpoint/2010/main" val="33660034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p:txBody>
          <a:bodyPr/>
          <a:lstStyle/>
          <a:p>
            <a:pPr eaLnBrk="1" hangingPunct="1"/>
            <a:r>
              <a:rPr lang="el-GR" b="1" dirty="0" smtClean="0"/>
              <a:t>Χρηματοδότηση </a:t>
            </a:r>
          </a:p>
        </p:txBody>
      </p:sp>
      <p:sp>
        <p:nvSpPr>
          <p:cNvPr id="4099" name="Θέση περιεχομένου 1"/>
          <p:cNvSpPr>
            <a:spLocks noGrp="1"/>
          </p:cNvSpPr>
          <p:nvPr>
            <p:ph idx="1"/>
          </p:nvPr>
        </p:nvSpPr>
        <p:spPr/>
        <p:txBody>
          <a:bodyPr>
            <a:normAutofit/>
          </a:bodyPr>
          <a:lstStyle/>
          <a:p>
            <a:pPr eaLnBrk="1" hangingPunct="1">
              <a:spcBef>
                <a:spcPts val="0"/>
              </a:spcBef>
              <a:spcAft>
                <a:spcPts val="600"/>
              </a:spcAft>
            </a:pPr>
            <a:r>
              <a:rPr lang="el-GR" sz="2000" dirty="0" smtClean="0"/>
              <a:t>Το παρόν εκπαιδευτικό υλικό έχει αναπτυχθεί στα πλαίσια του εκπαιδευτικού έργου του διδάσκοντα</a:t>
            </a:r>
            <a:r>
              <a:rPr lang="en-US" sz="2000" dirty="0" smtClean="0"/>
              <a:t>.</a:t>
            </a:r>
            <a:r>
              <a:rPr lang="el-GR" sz="2000" dirty="0" smtClean="0"/>
              <a:t> </a:t>
            </a:r>
            <a:endParaRPr lang="en-US" sz="2000" dirty="0" smtClean="0"/>
          </a:p>
          <a:p>
            <a:pPr lvl="0">
              <a:spcBef>
                <a:spcPts val="0"/>
              </a:spcBef>
              <a:spcAft>
                <a:spcPts val="600"/>
              </a:spcAft>
            </a:pPr>
            <a:r>
              <a:rPr lang="el-GR" sz="2000" dirty="0">
                <a:solidFill>
                  <a:prstClr val="black"/>
                </a:solidFill>
              </a:rPr>
              <a:t>Το έργο «</a:t>
            </a:r>
            <a:r>
              <a:rPr lang="el-GR" sz="2000" b="1" dirty="0">
                <a:solidFill>
                  <a:prstClr val="black"/>
                </a:solidFill>
              </a:rPr>
              <a:t>Ανοικτά Ακαδημαϊκά Μαθήματα στο ΤΕΙ Θεσσαλίας</a:t>
            </a:r>
            <a:r>
              <a:rPr lang="el-GR" sz="2000" dirty="0">
                <a:solidFill>
                  <a:prstClr val="black"/>
                </a:solidFill>
              </a:rPr>
              <a:t>» έχει χρηματοδοτήσει μόνο τη αναδιαμόρφωση του εκπαιδευτικού υλικού</a:t>
            </a:r>
            <a:r>
              <a:rPr lang="el-GR" sz="2000" dirty="0" smtClean="0">
                <a:solidFill>
                  <a:prstClr val="black"/>
                </a:solidFill>
              </a:rPr>
              <a:t>.</a:t>
            </a:r>
            <a:endParaRPr lang="el-GR" sz="2000" dirty="0" smtClean="0"/>
          </a:p>
          <a:p>
            <a:pPr eaLnBrk="1" hangingPunct="1">
              <a:spcBef>
                <a:spcPts val="0"/>
              </a:spcBef>
            </a:pPr>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r>
              <a:rPr lang="en-US" sz="2000" dirty="0" smtClean="0"/>
              <a:t>. </a:t>
            </a:r>
            <a:endParaRPr lang="el-GR" sz="2000" dirty="0" smtClean="0"/>
          </a:p>
        </p:txBody>
      </p:sp>
      <p:pic>
        <p:nvPicPr>
          <p:cNvPr id="6" name="Εικόνα 1" descr=" Λογότυπο Επιχειρησιακού Προγράμματος Εκπαίδευση και Δια βίου Μάθηση.   ">
            <a:hlinkClick r:id="rId4" tooltip="Μετάβαση σε www.edulll.gr"/>
          </p:cNvPr>
          <p:cNvPicPr>
            <a:picLocks noChangeAspect="1" noChangeArrowheads="1"/>
          </p:cNvPicPr>
          <p:nvPr/>
        </p:nvPicPr>
        <p:blipFill>
          <a:blip r:embed="rId5" cstate="print"/>
          <a:srcRect/>
          <a:stretch>
            <a:fillRect/>
          </a:stretch>
        </p:blipFill>
        <p:spPr bwMode="auto">
          <a:xfrm>
            <a:off x="684213" y="4221163"/>
            <a:ext cx="78486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prstClr val="black"/>
                </a:solidFill>
              </a:rPr>
              <a:pPr>
                <a:defRPr/>
              </a:pPr>
              <a:t>3</a:t>
            </a:fld>
            <a:endParaRPr lang="el-GR" sz="1400" dirty="0">
              <a:solidFill>
                <a:prstClr val="black"/>
              </a:solidFill>
            </a:endParaRPr>
          </a:p>
        </p:txBody>
      </p:sp>
    </p:spTree>
    <p:custDataLst>
      <p:tags r:id="rId1"/>
    </p:custDataLst>
    <p:extLst>
      <p:ext uri="{BB962C8B-B14F-4D97-AF65-F5344CB8AC3E}">
        <p14:creationId xmlns:p14="http://schemas.microsoft.com/office/powerpoint/2010/main" val="3958834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t>Δομές του </a:t>
            </a:r>
            <a:r>
              <a:rPr lang="en-US" b="1" dirty="0" smtClean="0"/>
              <a:t>USB Host Controller</a:t>
            </a:r>
            <a:endParaRPr lang="el-GR" b="1" dirty="0"/>
          </a:p>
        </p:txBody>
      </p:sp>
      <p:pic>
        <p:nvPicPr>
          <p:cNvPr id="6" name="Θέση περιεχομένου 1" descr="Εικόνα της δομής του usb host controller"/>
          <p:cNvPicPr>
            <a:picLocks noGrp="1" noChangeAspect="1"/>
          </p:cNvPicPr>
          <p:nvPr>
            <p:ph idx="1"/>
          </p:nvPr>
        </p:nvPicPr>
        <p:blipFill>
          <a:blip r:embed="rId3" cstate="print">
            <a:extLst>
              <a:ext uri="{BEBA8EAE-BF5A-486C-A8C5-ECC9F3942E4B}">
                <a14:imgProps xmlns:a14="http://schemas.microsoft.com/office/drawing/2010/main">
                  <a14:imgLayer r:embed="rId4">
                    <a14:imgEffect>
                      <a14:sharpenSoften amount="20000"/>
                    </a14:imgEffect>
                    <a14:imgEffect>
                      <a14:brightnessContrast bright="13000"/>
                    </a14:imgEffect>
                  </a14:imgLayer>
                </a14:imgProps>
              </a:ext>
              <a:ext uri="{28A0092B-C50C-407E-A947-70E740481C1C}">
                <a14:useLocalDpi xmlns:a14="http://schemas.microsoft.com/office/drawing/2010/main" val="0"/>
              </a:ext>
            </a:extLst>
          </a:blip>
          <a:stretch>
            <a:fillRect/>
          </a:stretch>
        </p:blipFill>
        <p:spPr>
          <a:xfrm>
            <a:off x="323528" y="1412776"/>
            <a:ext cx="8352928" cy="4896544"/>
          </a:xfrm>
        </p:spPr>
      </p:pic>
      <p:sp>
        <p:nvSpPr>
          <p:cNvPr id="4" name="Θέση υποσέλιδου 1" descr="."/>
          <p:cNvSpPr>
            <a:spLocks noGrp="1"/>
          </p:cNvSpPr>
          <p:nvPr>
            <p:ph type="ftr" sz="quarter" idx="11"/>
            <p:custDataLst>
              <p:tags r:id="rId1"/>
            </p:custDataLst>
          </p:nvPr>
        </p:nvSpPr>
        <p:spPr/>
        <p:txBody>
          <a:bodyPr/>
          <a:lstStyle/>
          <a:p>
            <a:r>
              <a:rPr lang="en-US" sz="1400" dirty="0" smtClean="0">
                <a:solidFill>
                  <a:schemeClr val="tx1"/>
                </a:solidFill>
              </a:rPr>
              <a:t>USB Device / Host Port</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129E8E64-38FF-4040-BF9E-C0F8B6D6A4DF}" type="slidenum">
              <a:rPr lang="el-GR" sz="1400" smtClean="0">
                <a:solidFill>
                  <a:schemeClr val="tx1"/>
                </a:solidFill>
              </a:rPr>
              <a:pPr/>
              <a:t>30</a:t>
            </a:fld>
            <a:endParaRPr lang="el-GR" sz="1400" dirty="0">
              <a:solidFill>
                <a:schemeClr val="tx1"/>
              </a:solidFill>
            </a:endParaRPr>
          </a:p>
        </p:txBody>
      </p:sp>
    </p:spTree>
    <p:extLst>
      <p:ext uri="{BB962C8B-B14F-4D97-AF65-F5344CB8AC3E}">
        <p14:creationId xmlns:p14="http://schemas.microsoft.com/office/powerpoint/2010/main" val="28036058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smtClean="0"/>
              <a:t>Ιεραρχία Οδηγών στο </a:t>
            </a:r>
            <a:r>
              <a:rPr lang="en-US" b="1" dirty="0" smtClean="0"/>
              <a:t>USB Host Controller</a:t>
            </a:r>
            <a:endParaRPr lang="el-GR" b="1" dirty="0"/>
          </a:p>
        </p:txBody>
      </p:sp>
      <p:pic>
        <p:nvPicPr>
          <p:cNvPr id="8" name="Θέση περιεχομένου 1" descr="Εικόνα διαγράμματος με την ιεραρχία οδηγών, στο οποίο υπάρχουν τα εξής;&#10;1) Application.&#10;2) Mini driver, class driver, και class driver.&#10;3) Hub driver και USB bus driver.&#10;4) Host Controller Driver.&#10;5) Host Controller WH."/>
          <p:cNvPicPr>
            <a:picLocks noGrp="1" noChangeAspect="1"/>
          </p:cNvPicPr>
          <p:nvPr>
            <p:ph idx="1"/>
          </p:nvPr>
        </p:nvPicPr>
        <p:blipFill>
          <a:blip r:embed="rId3" cstate="print">
            <a:extLst>
              <a:ext uri="{BEBA8EAE-BF5A-486C-A8C5-ECC9F3942E4B}">
                <a14:imgProps xmlns:a14="http://schemas.microsoft.com/office/drawing/2010/main">
                  <a14:imgLayer r:embed="rId4">
                    <a14:imgEffect>
                      <a14:brightnessContrast bright="10000"/>
                    </a14:imgEffect>
                  </a14:imgLayer>
                </a14:imgProps>
              </a:ext>
              <a:ext uri="{28A0092B-C50C-407E-A947-70E740481C1C}">
                <a14:useLocalDpi xmlns:a14="http://schemas.microsoft.com/office/drawing/2010/main" val="0"/>
              </a:ext>
            </a:extLst>
          </a:blip>
          <a:stretch>
            <a:fillRect/>
          </a:stretch>
        </p:blipFill>
        <p:spPr>
          <a:xfrm>
            <a:off x="1231632" y="1600200"/>
            <a:ext cx="6680735" cy="4525963"/>
          </a:xfrm>
        </p:spPr>
      </p:pic>
      <p:sp>
        <p:nvSpPr>
          <p:cNvPr id="4" name="Θέση υποσέλιδου 1" descr="."/>
          <p:cNvSpPr>
            <a:spLocks noGrp="1"/>
          </p:cNvSpPr>
          <p:nvPr>
            <p:ph type="ftr" sz="quarter" idx="11"/>
            <p:custDataLst>
              <p:tags r:id="rId1"/>
            </p:custDataLst>
          </p:nvPr>
        </p:nvSpPr>
        <p:spPr/>
        <p:txBody>
          <a:bodyPr/>
          <a:lstStyle/>
          <a:p>
            <a:r>
              <a:rPr lang="en-US" sz="1400" dirty="0" smtClean="0">
                <a:solidFill>
                  <a:schemeClr val="tx1"/>
                </a:solidFill>
              </a:rPr>
              <a:t>USB Device / Host Port</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129E8E64-38FF-4040-BF9E-C0F8B6D6A4DF}" type="slidenum">
              <a:rPr lang="el-GR" sz="1400" smtClean="0">
                <a:solidFill>
                  <a:schemeClr val="tx1"/>
                </a:solidFill>
              </a:rPr>
              <a:pPr/>
              <a:t>31</a:t>
            </a:fld>
            <a:endParaRPr lang="el-GR" sz="1400" dirty="0">
              <a:solidFill>
                <a:schemeClr val="tx1"/>
              </a:solidFill>
            </a:endParaRPr>
          </a:p>
        </p:txBody>
      </p:sp>
    </p:spTree>
    <p:extLst>
      <p:ext uri="{BB962C8B-B14F-4D97-AF65-F5344CB8AC3E}">
        <p14:creationId xmlns:p14="http://schemas.microsoft.com/office/powerpoint/2010/main" val="1087457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smtClean="0"/>
              <a:t>Αρχιτεκτονική του </a:t>
            </a:r>
            <a:r>
              <a:rPr lang="en-US" b="1" dirty="0" smtClean="0"/>
              <a:t>USB Host Controller</a:t>
            </a:r>
            <a:endParaRPr lang="el-GR" b="1" dirty="0"/>
          </a:p>
        </p:txBody>
      </p:sp>
      <p:pic>
        <p:nvPicPr>
          <p:cNvPr id="6" name="Θέση περιεχομένου 1" descr="Εικόνα διαγράμματος με την αρχιτεκτονική."/>
          <p:cNvPicPr>
            <a:picLocks noGrp="1" noChangeAspect="1"/>
          </p:cNvPicPr>
          <p:nvPr>
            <p:ph idx="1"/>
          </p:nvPr>
        </p:nvPicPr>
        <p:blipFill>
          <a:blip r:embed="rId3" cstate="print">
            <a:extLst>
              <a:ext uri="{BEBA8EAE-BF5A-486C-A8C5-ECC9F3942E4B}">
                <a14:imgProps xmlns:a14="http://schemas.microsoft.com/office/drawing/2010/main">
                  <a14:imgLayer r:embed="rId4">
                    <a14:imgEffect>
                      <a14:sharpenSoften amount="20000"/>
                    </a14:imgEffect>
                    <a14:imgEffect>
                      <a14:brightnessContrast bright="15000"/>
                    </a14:imgEffect>
                  </a14:imgLayer>
                </a14:imgProps>
              </a:ext>
              <a:ext uri="{28A0092B-C50C-407E-A947-70E740481C1C}">
                <a14:useLocalDpi xmlns:a14="http://schemas.microsoft.com/office/drawing/2010/main" val="0"/>
              </a:ext>
            </a:extLst>
          </a:blip>
          <a:stretch>
            <a:fillRect/>
          </a:stretch>
        </p:blipFill>
        <p:spPr>
          <a:xfrm>
            <a:off x="251520" y="1412776"/>
            <a:ext cx="8712968" cy="4968552"/>
          </a:xfrm>
        </p:spPr>
      </p:pic>
      <p:sp>
        <p:nvSpPr>
          <p:cNvPr id="4" name="Θέση υποσέλιδου 1" descr="."/>
          <p:cNvSpPr>
            <a:spLocks noGrp="1"/>
          </p:cNvSpPr>
          <p:nvPr>
            <p:ph type="ftr" sz="quarter" idx="11"/>
            <p:custDataLst>
              <p:tags r:id="rId1"/>
            </p:custDataLst>
          </p:nvPr>
        </p:nvSpPr>
        <p:spPr/>
        <p:txBody>
          <a:bodyPr/>
          <a:lstStyle/>
          <a:p>
            <a:r>
              <a:rPr lang="en-US" sz="1400" dirty="0" smtClean="0">
                <a:solidFill>
                  <a:schemeClr val="tx1"/>
                </a:solidFill>
              </a:rPr>
              <a:t>USB Device / Host Port</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129E8E64-38FF-4040-BF9E-C0F8B6D6A4DF}" type="slidenum">
              <a:rPr lang="el-GR" sz="1400" smtClean="0">
                <a:solidFill>
                  <a:schemeClr val="tx1"/>
                </a:solidFill>
              </a:rPr>
              <a:pPr/>
              <a:t>32</a:t>
            </a:fld>
            <a:endParaRPr lang="el-GR" sz="1400" dirty="0">
              <a:solidFill>
                <a:schemeClr val="tx1"/>
              </a:solidFill>
            </a:endParaRPr>
          </a:p>
        </p:txBody>
      </p:sp>
    </p:spTree>
    <p:extLst>
      <p:ext uri="{BB962C8B-B14F-4D97-AF65-F5344CB8AC3E}">
        <p14:creationId xmlns:p14="http://schemas.microsoft.com/office/powerpoint/2010/main" val="41321476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smtClean="0"/>
              <a:t>Εξυπηρέτηση των </a:t>
            </a:r>
            <a:r>
              <a:rPr lang="en-US" b="1" dirty="0" smtClean="0"/>
              <a:t>Interrupt Endpoints</a:t>
            </a:r>
            <a:endParaRPr lang="el-GR" b="1" dirty="0"/>
          </a:p>
        </p:txBody>
      </p:sp>
      <p:pic>
        <p:nvPicPr>
          <p:cNvPr id="6" name="Θέση περιεχομένου 1" descr="Εικόνα γραφικής παράστασης στην οποία φαίνεται πως εξυπηρετούνται τα interrupt endpoints."/>
          <p:cNvPicPr>
            <a:picLocks noGrp="1" noChangeAspect="1"/>
          </p:cNvPicPr>
          <p:nvPr>
            <p:ph idx="1"/>
          </p:nvPr>
        </p:nvPicPr>
        <p:blipFill>
          <a:blip r:embed="rId3" cstate="print">
            <a:extLst>
              <a:ext uri="{BEBA8EAE-BF5A-486C-A8C5-ECC9F3942E4B}">
                <a14:imgProps xmlns:a14="http://schemas.microsoft.com/office/drawing/2010/main">
                  <a14:imgLayer r:embed="rId4">
                    <a14:imgEffect>
                      <a14:brightnessContrast bright="8000"/>
                    </a14:imgEffect>
                  </a14:imgLayer>
                </a14:imgProps>
              </a:ext>
              <a:ext uri="{28A0092B-C50C-407E-A947-70E740481C1C}">
                <a14:useLocalDpi xmlns:a14="http://schemas.microsoft.com/office/drawing/2010/main" val="0"/>
              </a:ext>
            </a:extLst>
          </a:blip>
          <a:stretch>
            <a:fillRect/>
          </a:stretch>
        </p:blipFill>
        <p:spPr>
          <a:xfrm>
            <a:off x="1403648" y="1412776"/>
            <a:ext cx="6336704" cy="4968552"/>
          </a:xfrm>
        </p:spPr>
      </p:pic>
      <p:sp>
        <p:nvSpPr>
          <p:cNvPr id="4" name="Θέση υποσέλιδου 1" descr="."/>
          <p:cNvSpPr>
            <a:spLocks noGrp="1"/>
          </p:cNvSpPr>
          <p:nvPr>
            <p:ph type="ftr" sz="quarter" idx="11"/>
            <p:custDataLst>
              <p:tags r:id="rId1"/>
            </p:custDataLst>
          </p:nvPr>
        </p:nvSpPr>
        <p:spPr/>
        <p:txBody>
          <a:bodyPr/>
          <a:lstStyle/>
          <a:p>
            <a:r>
              <a:rPr lang="en-US" sz="1400" dirty="0" smtClean="0">
                <a:solidFill>
                  <a:schemeClr val="tx1"/>
                </a:solidFill>
              </a:rPr>
              <a:t>USB Device / Host Port</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129E8E64-38FF-4040-BF9E-C0F8B6D6A4DF}" type="slidenum">
              <a:rPr lang="el-GR" sz="1400" smtClean="0">
                <a:solidFill>
                  <a:schemeClr val="tx1"/>
                </a:solidFill>
              </a:rPr>
              <a:pPr/>
              <a:t>33</a:t>
            </a:fld>
            <a:endParaRPr lang="el-GR" sz="1400" dirty="0">
              <a:solidFill>
                <a:schemeClr val="tx1"/>
              </a:solidFill>
            </a:endParaRPr>
          </a:p>
        </p:txBody>
      </p:sp>
    </p:spTree>
    <p:extLst>
      <p:ext uri="{BB962C8B-B14F-4D97-AF65-F5344CB8AC3E}">
        <p14:creationId xmlns:p14="http://schemas.microsoft.com/office/powerpoint/2010/main" val="38244346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smtClean="0"/>
              <a:t>Παράδειγμα Εξυπηρέτησης των </a:t>
            </a:r>
            <a:r>
              <a:rPr lang="en-US" b="1" dirty="0" smtClean="0"/>
              <a:t>Interrupt Endpoints</a:t>
            </a:r>
            <a:endParaRPr lang="el-GR" b="1" dirty="0">
              <a:solidFill>
                <a:srgbClr val="FF0000"/>
              </a:solidFill>
            </a:endParaRPr>
          </a:p>
        </p:txBody>
      </p:sp>
      <p:pic>
        <p:nvPicPr>
          <p:cNvPr id="6" name="Θέση περιεχομένου 1" descr="Εικόνα γραφικής παράστασης του παραδείγματος."/>
          <p:cNvPicPr>
            <a:picLocks noGrp="1" noChangeAspect="1"/>
          </p:cNvPicPr>
          <p:nvPr>
            <p:ph idx="1"/>
          </p:nvPr>
        </p:nvPicPr>
        <p:blipFill>
          <a:blip r:embed="rId3" cstate="print">
            <a:extLst>
              <a:ext uri="{BEBA8EAE-BF5A-486C-A8C5-ECC9F3942E4B}">
                <a14:imgProps xmlns:a14="http://schemas.microsoft.com/office/drawing/2010/main">
                  <a14:imgLayer r:embed="rId4">
                    <a14:imgEffect>
                      <a14:brightnessContrast bright="8000"/>
                    </a14:imgEffect>
                  </a14:imgLayer>
                </a14:imgProps>
              </a:ext>
              <a:ext uri="{28A0092B-C50C-407E-A947-70E740481C1C}">
                <a14:useLocalDpi xmlns:a14="http://schemas.microsoft.com/office/drawing/2010/main" val="0"/>
              </a:ext>
            </a:extLst>
          </a:blip>
          <a:stretch>
            <a:fillRect/>
          </a:stretch>
        </p:blipFill>
        <p:spPr>
          <a:xfrm>
            <a:off x="1403648" y="1412776"/>
            <a:ext cx="6336704" cy="4968552"/>
          </a:xfrm>
        </p:spPr>
      </p:pic>
      <p:sp>
        <p:nvSpPr>
          <p:cNvPr id="4" name="Θέση υποσέλιδου 1" descr="."/>
          <p:cNvSpPr>
            <a:spLocks noGrp="1"/>
          </p:cNvSpPr>
          <p:nvPr>
            <p:ph type="ftr" sz="quarter" idx="11"/>
            <p:custDataLst>
              <p:tags r:id="rId1"/>
            </p:custDataLst>
          </p:nvPr>
        </p:nvSpPr>
        <p:spPr/>
        <p:txBody>
          <a:bodyPr/>
          <a:lstStyle/>
          <a:p>
            <a:r>
              <a:rPr lang="en-US" sz="1400" dirty="0" smtClean="0">
                <a:solidFill>
                  <a:schemeClr val="tx1"/>
                </a:solidFill>
              </a:rPr>
              <a:t>USB Device / Host Port</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129E8E64-38FF-4040-BF9E-C0F8B6D6A4DF}" type="slidenum">
              <a:rPr lang="el-GR" sz="1400" smtClean="0">
                <a:solidFill>
                  <a:schemeClr val="tx1"/>
                </a:solidFill>
              </a:rPr>
              <a:pPr/>
              <a:t>34</a:t>
            </a:fld>
            <a:endParaRPr lang="el-GR" sz="1400" dirty="0">
              <a:solidFill>
                <a:schemeClr val="tx1"/>
              </a:solidFill>
            </a:endParaRPr>
          </a:p>
        </p:txBody>
      </p:sp>
    </p:spTree>
    <p:extLst>
      <p:ext uri="{BB962C8B-B14F-4D97-AF65-F5344CB8AC3E}">
        <p14:creationId xmlns:p14="http://schemas.microsoft.com/office/powerpoint/2010/main" val="29708665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Δομή </a:t>
            </a:r>
            <a:r>
              <a:rPr lang="en-US" b="1" dirty="0" smtClean="0"/>
              <a:t>Endpoint Descriptor</a:t>
            </a:r>
            <a:endParaRPr lang="el-GR" b="1" dirty="0"/>
          </a:p>
        </p:txBody>
      </p:sp>
      <p:pic>
        <p:nvPicPr>
          <p:cNvPr id="6" name="Θέση περιεχομένου 1" descr="Εικόνα με την ομή του end point descriptor"/>
          <p:cNvPicPr>
            <a:picLocks noGrp="1" noChangeAspect="1"/>
          </p:cNvPicPr>
          <p:nvPr>
            <p:ph idx="1"/>
          </p:nvPr>
        </p:nvPicPr>
        <p:blipFill>
          <a:blip r:embed="rId3" cstate="print">
            <a:extLst>
              <a:ext uri="{BEBA8EAE-BF5A-486C-A8C5-ECC9F3942E4B}">
                <a14:imgProps xmlns:a14="http://schemas.microsoft.com/office/drawing/2010/main">
                  <a14:imgLayer r:embed="rId4">
                    <a14:imgEffect>
                      <a14:brightnessContrast bright="14000"/>
                    </a14:imgEffect>
                  </a14:imgLayer>
                </a14:imgProps>
              </a:ext>
              <a:ext uri="{28A0092B-C50C-407E-A947-70E740481C1C}">
                <a14:useLocalDpi xmlns:a14="http://schemas.microsoft.com/office/drawing/2010/main" val="0"/>
              </a:ext>
            </a:extLst>
          </a:blip>
          <a:stretch>
            <a:fillRect/>
          </a:stretch>
        </p:blipFill>
        <p:spPr>
          <a:xfrm>
            <a:off x="179512" y="2204864"/>
            <a:ext cx="8712968" cy="2880320"/>
          </a:xfrm>
        </p:spPr>
      </p:pic>
      <p:sp>
        <p:nvSpPr>
          <p:cNvPr id="4" name="Θέση υποσέλιδου 1" descr="."/>
          <p:cNvSpPr>
            <a:spLocks noGrp="1"/>
          </p:cNvSpPr>
          <p:nvPr>
            <p:ph type="ftr" sz="quarter" idx="11"/>
            <p:custDataLst>
              <p:tags r:id="rId1"/>
            </p:custDataLst>
          </p:nvPr>
        </p:nvSpPr>
        <p:spPr/>
        <p:txBody>
          <a:bodyPr/>
          <a:lstStyle/>
          <a:p>
            <a:r>
              <a:rPr lang="en-US" sz="1400" dirty="0" smtClean="0">
                <a:solidFill>
                  <a:schemeClr val="tx1"/>
                </a:solidFill>
              </a:rPr>
              <a:t>USB Device / Host Port</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129E8E64-38FF-4040-BF9E-C0F8B6D6A4DF}" type="slidenum">
              <a:rPr lang="el-GR" sz="1400" smtClean="0">
                <a:solidFill>
                  <a:schemeClr val="tx1"/>
                </a:solidFill>
              </a:rPr>
              <a:pPr/>
              <a:t>35</a:t>
            </a:fld>
            <a:endParaRPr lang="el-GR" sz="1400" dirty="0">
              <a:solidFill>
                <a:schemeClr val="tx1"/>
              </a:solidFill>
            </a:endParaRPr>
          </a:p>
        </p:txBody>
      </p:sp>
    </p:spTree>
    <p:extLst>
      <p:ext uri="{BB962C8B-B14F-4D97-AF65-F5344CB8AC3E}">
        <p14:creationId xmlns:p14="http://schemas.microsoft.com/office/powerpoint/2010/main" val="31226129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smtClean="0"/>
              <a:t>Δομή μεταφοράς </a:t>
            </a:r>
            <a:r>
              <a:rPr lang="en-US" b="1" dirty="0" smtClean="0"/>
              <a:t/>
            </a:r>
            <a:br>
              <a:rPr lang="en-US" b="1" dirty="0" smtClean="0"/>
            </a:br>
            <a:r>
              <a:rPr lang="el-GR" b="1" dirty="0" smtClean="0"/>
              <a:t>(</a:t>
            </a:r>
            <a:r>
              <a:rPr lang="en-US" b="1" dirty="0"/>
              <a:t>T</a:t>
            </a:r>
            <a:r>
              <a:rPr lang="en-US" b="1" dirty="0" smtClean="0"/>
              <a:t>ransfer Descriptor)</a:t>
            </a:r>
            <a:endParaRPr lang="el-GR" b="1" dirty="0"/>
          </a:p>
        </p:txBody>
      </p:sp>
      <p:pic>
        <p:nvPicPr>
          <p:cNvPr id="6" name="Θέση περιεχομένου 1" descr="Εικόνα με την δομή μεταφοράς."/>
          <p:cNvPicPr>
            <a:picLocks noGrp="1" noChangeAspect="1"/>
          </p:cNvPicPr>
          <p:nvPr>
            <p:ph idx="1"/>
          </p:nvPr>
        </p:nvPicPr>
        <p:blipFill>
          <a:blip r:embed="rId3" cstate="print">
            <a:extLst>
              <a:ext uri="{BEBA8EAE-BF5A-486C-A8C5-ECC9F3942E4B}">
                <a14:imgProps xmlns:a14="http://schemas.microsoft.com/office/drawing/2010/main">
                  <a14:imgLayer r:embed="rId4">
                    <a14:imgEffect>
                      <a14:brightnessContrast bright="14000"/>
                    </a14:imgEffect>
                  </a14:imgLayer>
                </a14:imgProps>
              </a:ext>
              <a:ext uri="{28A0092B-C50C-407E-A947-70E740481C1C}">
                <a14:useLocalDpi xmlns:a14="http://schemas.microsoft.com/office/drawing/2010/main" val="0"/>
              </a:ext>
            </a:extLst>
          </a:blip>
          <a:stretch>
            <a:fillRect/>
          </a:stretch>
        </p:blipFill>
        <p:spPr>
          <a:xfrm>
            <a:off x="179512" y="2204864"/>
            <a:ext cx="8712968" cy="2880320"/>
          </a:xfrm>
        </p:spPr>
      </p:pic>
      <p:sp>
        <p:nvSpPr>
          <p:cNvPr id="4" name="Θέση υποσέλιδου 1" descr="."/>
          <p:cNvSpPr>
            <a:spLocks noGrp="1"/>
          </p:cNvSpPr>
          <p:nvPr>
            <p:ph type="ftr" sz="quarter" idx="11"/>
            <p:custDataLst>
              <p:tags r:id="rId1"/>
            </p:custDataLst>
          </p:nvPr>
        </p:nvSpPr>
        <p:spPr/>
        <p:txBody>
          <a:bodyPr/>
          <a:lstStyle/>
          <a:p>
            <a:r>
              <a:rPr lang="en-US" sz="1400" dirty="0" smtClean="0">
                <a:solidFill>
                  <a:schemeClr val="tx1"/>
                </a:solidFill>
              </a:rPr>
              <a:t>USB Device / Host Port</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129E8E64-38FF-4040-BF9E-C0F8B6D6A4DF}" type="slidenum">
              <a:rPr lang="el-GR" sz="1400" smtClean="0">
                <a:solidFill>
                  <a:schemeClr val="tx1"/>
                </a:solidFill>
              </a:rPr>
              <a:pPr/>
              <a:t>36</a:t>
            </a:fld>
            <a:endParaRPr lang="el-GR" sz="1400" dirty="0">
              <a:solidFill>
                <a:schemeClr val="tx1"/>
              </a:solidFill>
            </a:endParaRPr>
          </a:p>
        </p:txBody>
      </p:sp>
    </p:spTree>
    <p:extLst>
      <p:ext uri="{BB962C8B-B14F-4D97-AF65-F5344CB8AC3E}">
        <p14:creationId xmlns:p14="http://schemas.microsoft.com/office/powerpoint/2010/main" val="34258715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Πεδία </a:t>
            </a:r>
            <a:r>
              <a:rPr lang="en-US" b="1" dirty="0" smtClean="0"/>
              <a:t>Endpoint Descriptor</a:t>
            </a:r>
            <a:endParaRPr lang="el-GR" b="1" dirty="0"/>
          </a:p>
        </p:txBody>
      </p:sp>
      <p:pic>
        <p:nvPicPr>
          <p:cNvPr id="6" name="Θέση περιεχομένου 1" descr="Εικόνα του πίνακα ο οποίος περιέχει τα πεδία του end point descriptor."/>
          <p:cNvPicPr>
            <a:picLocks noGrp="1" noChangeAspect="1"/>
          </p:cNvPicPr>
          <p:nvPr>
            <p:ph idx="1"/>
          </p:nvPr>
        </p:nvPicPr>
        <p:blipFill>
          <a:blip r:embed="rId3" cstate="print">
            <a:extLst>
              <a:ext uri="{BEBA8EAE-BF5A-486C-A8C5-ECC9F3942E4B}">
                <a14:imgProps xmlns:a14="http://schemas.microsoft.com/office/drawing/2010/main">
                  <a14:imgLayer r:embed="rId4">
                    <a14:imgEffect>
                      <a14:sharpenSoften amount="20000"/>
                    </a14:imgEffect>
                    <a14:imgEffect>
                      <a14:brightnessContrast bright="9000"/>
                    </a14:imgEffect>
                  </a14:imgLayer>
                </a14:imgProps>
              </a:ext>
              <a:ext uri="{28A0092B-C50C-407E-A947-70E740481C1C}">
                <a14:useLocalDpi xmlns:a14="http://schemas.microsoft.com/office/drawing/2010/main" val="0"/>
              </a:ext>
            </a:extLst>
          </a:blip>
          <a:stretch>
            <a:fillRect/>
          </a:stretch>
        </p:blipFill>
        <p:spPr>
          <a:xfrm>
            <a:off x="1331640" y="1412776"/>
            <a:ext cx="6552728" cy="4968551"/>
          </a:xfrm>
        </p:spPr>
      </p:pic>
      <p:sp>
        <p:nvSpPr>
          <p:cNvPr id="4" name="Θέση υποσέλιδου 1" descr="."/>
          <p:cNvSpPr>
            <a:spLocks noGrp="1"/>
          </p:cNvSpPr>
          <p:nvPr>
            <p:ph type="ftr" sz="quarter" idx="11"/>
            <p:custDataLst>
              <p:tags r:id="rId1"/>
            </p:custDataLst>
          </p:nvPr>
        </p:nvSpPr>
        <p:spPr/>
        <p:txBody>
          <a:bodyPr/>
          <a:lstStyle/>
          <a:p>
            <a:r>
              <a:rPr lang="en-US" sz="1400" dirty="0" smtClean="0">
                <a:solidFill>
                  <a:schemeClr val="tx1"/>
                </a:solidFill>
              </a:rPr>
              <a:t>USB Device / Host Port</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129E8E64-38FF-4040-BF9E-C0F8B6D6A4DF}" type="slidenum">
              <a:rPr lang="el-GR" sz="1400" smtClean="0">
                <a:solidFill>
                  <a:schemeClr val="tx1"/>
                </a:solidFill>
              </a:rPr>
              <a:pPr/>
              <a:t>37</a:t>
            </a:fld>
            <a:endParaRPr lang="el-GR" sz="1400" dirty="0">
              <a:solidFill>
                <a:schemeClr val="tx1"/>
              </a:solidFill>
            </a:endParaRPr>
          </a:p>
        </p:txBody>
      </p:sp>
    </p:spTree>
    <p:extLst>
      <p:ext uri="{BB962C8B-B14F-4D97-AF65-F5344CB8AC3E}">
        <p14:creationId xmlns:p14="http://schemas.microsoft.com/office/powerpoint/2010/main" val="26407768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smtClean="0"/>
              <a:t>Δομή Ισόχρονου </a:t>
            </a:r>
            <a:r>
              <a:rPr lang="en-US" b="1" dirty="0" smtClean="0"/>
              <a:t/>
            </a:r>
            <a:br>
              <a:rPr lang="en-US" b="1" dirty="0" smtClean="0"/>
            </a:br>
            <a:r>
              <a:rPr lang="en-US" b="1" dirty="0" smtClean="0"/>
              <a:t>Transfer Descriptor</a:t>
            </a:r>
            <a:endParaRPr lang="el-GR" b="1" dirty="0"/>
          </a:p>
        </p:txBody>
      </p:sp>
      <p:pic>
        <p:nvPicPr>
          <p:cNvPr id="6" name="Θέση περιεχομένου 1" descr="Εικόνα της δομής του ισόχρονου."/>
          <p:cNvPicPr>
            <a:picLocks noGrp="1" noChangeAspect="1"/>
          </p:cNvPicPr>
          <p:nvPr>
            <p:ph idx="1"/>
          </p:nvPr>
        </p:nvPicPr>
        <p:blipFill>
          <a:blip r:embed="rId3" cstate="print">
            <a:extLst>
              <a:ext uri="{BEBA8EAE-BF5A-486C-A8C5-ECC9F3942E4B}">
                <a14:imgProps xmlns:a14="http://schemas.microsoft.com/office/drawing/2010/main">
                  <a14:imgLayer r:embed="rId4">
                    <a14:imgEffect>
                      <a14:brightnessContrast bright="11000"/>
                    </a14:imgEffect>
                  </a14:imgLayer>
                </a14:imgProps>
              </a:ext>
              <a:ext uri="{28A0092B-C50C-407E-A947-70E740481C1C}">
                <a14:useLocalDpi xmlns:a14="http://schemas.microsoft.com/office/drawing/2010/main" val="0"/>
              </a:ext>
            </a:extLst>
          </a:blip>
          <a:stretch>
            <a:fillRect/>
          </a:stretch>
        </p:blipFill>
        <p:spPr>
          <a:xfrm>
            <a:off x="251520" y="2276872"/>
            <a:ext cx="8569440" cy="2954264"/>
          </a:xfrm>
        </p:spPr>
      </p:pic>
      <p:sp>
        <p:nvSpPr>
          <p:cNvPr id="4" name="Θέση υποσέλιδου 1" descr="."/>
          <p:cNvSpPr>
            <a:spLocks noGrp="1"/>
          </p:cNvSpPr>
          <p:nvPr>
            <p:ph type="ftr" sz="quarter" idx="11"/>
            <p:custDataLst>
              <p:tags r:id="rId1"/>
            </p:custDataLst>
          </p:nvPr>
        </p:nvSpPr>
        <p:spPr/>
        <p:txBody>
          <a:bodyPr/>
          <a:lstStyle/>
          <a:p>
            <a:r>
              <a:rPr lang="en-US" sz="1400" dirty="0" smtClean="0">
                <a:solidFill>
                  <a:schemeClr val="tx1"/>
                </a:solidFill>
              </a:rPr>
              <a:t>USB Device / Host Port</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129E8E64-38FF-4040-BF9E-C0F8B6D6A4DF}" type="slidenum">
              <a:rPr lang="el-GR" sz="1400" smtClean="0">
                <a:solidFill>
                  <a:schemeClr val="tx1"/>
                </a:solidFill>
              </a:rPr>
              <a:pPr/>
              <a:t>38</a:t>
            </a:fld>
            <a:endParaRPr lang="el-GR" sz="1400" dirty="0">
              <a:solidFill>
                <a:schemeClr val="tx1"/>
              </a:solidFill>
            </a:endParaRPr>
          </a:p>
        </p:txBody>
      </p:sp>
    </p:spTree>
    <p:extLst>
      <p:ext uri="{BB962C8B-B14F-4D97-AF65-F5344CB8AC3E}">
        <p14:creationId xmlns:p14="http://schemas.microsoft.com/office/powerpoint/2010/main" val="42142712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Πεδία γενικής δομής </a:t>
            </a:r>
            <a:r>
              <a:rPr lang="en-US" b="1" dirty="0" smtClean="0"/>
              <a:t>TD</a:t>
            </a:r>
            <a:endParaRPr lang="el-GR" b="1" dirty="0"/>
          </a:p>
        </p:txBody>
      </p:sp>
      <p:pic>
        <p:nvPicPr>
          <p:cNvPr id="6" name="Θέση περιεχομένου 1" descr="Εικόνα στην οποία φαίνεται ένας αναλυτικός πίνακας, με τα πεδία της γενικής δομής TD. "/>
          <p:cNvPicPr>
            <a:picLocks noGrp="1" noChangeAspect="1"/>
          </p:cNvPicPr>
          <p:nvPr>
            <p:ph idx="1"/>
          </p:nvPr>
        </p:nvPicPr>
        <p:blipFill>
          <a:blip r:embed="rId3" cstate="print">
            <a:extLst>
              <a:ext uri="{BEBA8EAE-BF5A-486C-A8C5-ECC9F3942E4B}">
                <a14:imgProps xmlns:a14="http://schemas.microsoft.com/office/drawing/2010/main">
                  <a14:imgLayer r:embed="rId4">
                    <a14:imgEffect>
                      <a14:sharpenSoften amount="20000"/>
                    </a14:imgEffect>
                    <a14:imgEffect>
                      <a14:brightnessContrast bright="9000"/>
                    </a14:imgEffect>
                  </a14:imgLayer>
                </a14:imgProps>
              </a:ext>
              <a:ext uri="{28A0092B-C50C-407E-A947-70E740481C1C}">
                <a14:useLocalDpi xmlns:a14="http://schemas.microsoft.com/office/drawing/2010/main" val="0"/>
              </a:ext>
            </a:extLst>
          </a:blip>
          <a:stretch>
            <a:fillRect/>
          </a:stretch>
        </p:blipFill>
        <p:spPr>
          <a:xfrm>
            <a:off x="1331640" y="1340768"/>
            <a:ext cx="6552728" cy="4968552"/>
          </a:xfrm>
        </p:spPr>
      </p:pic>
      <p:sp>
        <p:nvSpPr>
          <p:cNvPr id="4" name="Θέση υποσέλιδου 1" descr="."/>
          <p:cNvSpPr>
            <a:spLocks noGrp="1"/>
          </p:cNvSpPr>
          <p:nvPr>
            <p:ph type="ftr" sz="quarter" idx="11"/>
            <p:custDataLst>
              <p:tags r:id="rId1"/>
            </p:custDataLst>
          </p:nvPr>
        </p:nvSpPr>
        <p:spPr/>
        <p:txBody>
          <a:bodyPr/>
          <a:lstStyle/>
          <a:p>
            <a:r>
              <a:rPr lang="en-US" sz="1400" dirty="0" smtClean="0">
                <a:solidFill>
                  <a:schemeClr val="tx1"/>
                </a:solidFill>
              </a:rPr>
              <a:t>USB Device / Host Port</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129E8E64-38FF-4040-BF9E-C0F8B6D6A4DF}" type="slidenum">
              <a:rPr lang="el-GR" sz="1400" smtClean="0">
                <a:solidFill>
                  <a:schemeClr val="tx1"/>
                </a:solidFill>
              </a:rPr>
              <a:pPr/>
              <a:t>39</a:t>
            </a:fld>
            <a:endParaRPr lang="el-GR" sz="1400" dirty="0">
              <a:solidFill>
                <a:schemeClr val="tx1"/>
              </a:solidFill>
            </a:endParaRPr>
          </a:p>
        </p:txBody>
      </p:sp>
    </p:spTree>
    <p:extLst>
      <p:ext uri="{BB962C8B-B14F-4D97-AF65-F5344CB8AC3E}">
        <p14:creationId xmlns:p14="http://schemas.microsoft.com/office/powerpoint/2010/main" val="17067525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Τίτλος 1"/>
          <p:cNvSpPr>
            <a:spLocks noGrp="1"/>
          </p:cNvSpPr>
          <p:nvPr>
            <p:ph type="title"/>
          </p:nvPr>
        </p:nvSpPr>
        <p:spPr/>
        <p:txBody>
          <a:bodyPr/>
          <a:lstStyle/>
          <a:p>
            <a:pPr eaLnBrk="1" hangingPunct="1"/>
            <a:r>
              <a:rPr lang="el-GR" b="1" smtClean="0"/>
              <a:t>Σκοποί ενότητας </a:t>
            </a:r>
          </a:p>
        </p:txBody>
      </p:sp>
      <p:sp>
        <p:nvSpPr>
          <p:cNvPr id="5122" name="Θέση περιεχομένου 1"/>
          <p:cNvSpPr>
            <a:spLocks noGrp="1"/>
          </p:cNvSpPr>
          <p:nvPr>
            <p:ph idx="1"/>
          </p:nvPr>
        </p:nvSpPr>
        <p:spPr/>
        <p:txBody>
          <a:bodyPr/>
          <a:lstStyle/>
          <a:p>
            <a:pPr marL="0" indent="0" eaLnBrk="1" hangingPunct="1">
              <a:spcBef>
                <a:spcPts val="0"/>
              </a:spcBef>
              <a:spcAft>
                <a:spcPts val="1800"/>
              </a:spcAft>
              <a:buNone/>
            </a:pPr>
            <a:r>
              <a:rPr lang="el-GR" dirty="0" smtClean="0"/>
              <a:t>Ο αναγνώστης να μπορεί να:</a:t>
            </a:r>
          </a:p>
          <a:p>
            <a:pPr marL="400050" lvl="1" indent="0">
              <a:spcBef>
                <a:spcPts val="0"/>
              </a:spcBef>
              <a:spcAft>
                <a:spcPts val="600"/>
              </a:spcAft>
              <a:buNone/>
            </a:pPr>
            <a:r>
              <a:rPr lang="el-GR" dirty="0" smtClean="0"/>
              <a:t>1) Κατανοήσει την αρχιτεκτονική του διαύλου </a:t>
            </a:r>
            <a:r>
              <a:rPr lang="en-US" dirty="0" smtClean="0"/>
              <a:t>USB</a:t>
            </a:r>
            <a:r>
              <a:rPr lang="el-GR" sz="2800" dirty="0" smtClean="0"/>
              <a:t>.</a:t>
            </a:r>
          </a:p>
          <a:p>
            <a:pPr marL="400050" lvl="1" indent="0">
              <a:spcBef>
                <a:spcPts val="0"/>
              </a:spcBef>
              <a:spcAft>
                <a:spcPts val="600"/>
              </a:spcAft>
              <a:buNone/>
            </a:pPr>
            <a:r>
              <a:rPr lang="en-US" dirty="0" smtClean="0"/>
              <a:t>2) </a:t>
            </a:r>
            <a:r>
              <a:rPr lang="el-GR" dirty="0" smtClean="0"/>
              <a:t>Αναπτύξει οδηγό για </a:t>
            </a:r>
            <a:r>
              <a:rPr lang="en-US" dirty="0" smtClean="0"/>
              <a:t>USB device port. </a:t>
            </a:r>
          </a:p>
          <a:p>
            <a:pPr marL="400050" lvl="1" indent="0">
              <a:spcBef>
                <a:spcPts val="0"/>
              </a:spcBef>
              <a:buNone/>
            </a:pPr>
            <a:r>
              <a:rPr lang="en-US" dirty="0" smtClean="0"/>
              <a:t>3) </a:t>
            </a:r>
            <a:r>
              <a:rPr lang="el-GR" dirty="0" smtClean="0"/>
              <a:t>Κατανοήσει τις δομές και τις λειτουργίες που </a:t>
            </a:r>
            <a:endParaRPr lang="en-US" dirty="0" smtClean="0"/>
          </a:p>
          <a:p>
            <a:pPr marL="800100" lvl="2" indent="0">
              <a:spcBef>
                <a:spcPts val="0"/>
              </a:spcBef>
              <a:buNone/>
            </a:pPr>
            <a:r>
              <a:rPr lang="el-GR" sz="2800" dirty="0" smtClean="0"/>
              <a:t>επιτελεί ένα </a:t>
            </a:r>
            <a:r>
              <a:rPr lang="en-US" sz="2800" dirty="0" smtClean="0"/>
              <a:t>USB host port.</a:t>
            </a:r>
            <a:endParaRPr lang="el-GR" sz="2800" dirty="0" smtClean="0"/>
          </a:p>
          <a:p>
            <a:pPr marL="0" indent="0" eaLnBrk="1" hangingPunct="1">
              <a:buNone/>
            </a:pPr>
            <a:endParaRPr lang="el-GR" dirty="0" smtClean="0"/>
          </a:p>
        </p:txBody>
      </p:sp>
      <p:sp>
        <p:nvSpPr>
          <p:cNvPr id="4" name="Θέση υποσέλιδου 1" descr="."/>
          <p:cNvSpPr>
            <a:spLocks noGrp="1"/>
          </p:cNvSpPr>
          <p:nvPr>
            <p:ph type="ftr" sz="quarter" idx="11"/>
            <p:custDataLst>
              <p:tags r:id="rId1"/>
            </p:custDataLst>
          </p:nvPr>
        </p:nvSpPr>
        <p:spPr/>
        <p:txBody>
          <a:bodyPr/>
          <a:lstStyle/>
          <a:p>
            <a:r>
              <a:rPr lang="en-US" sz="1400" dirty="0" smtClean="0">
                <a:solidFill>
                  <a:prstClr val="black"/>
                </a:solidFill>
              </a:rPr>
              <a:t>USB Device / Host Port</a:t>
            </a:r>
            <a:endParaRPr lang="en-US" sz="1400" dirty="0">
              <a:solidFill>
                <a:prstClr val="black"/>
              </a:solidFill>
            </a:endParaRPr>
          </a:p>
        </p:txBody>
      </p:sp>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prstClr val="black"/>
                </a:solidFill>
              </a:rPr>
              <a:pPr>
                <a:defRPr/>
              </a:pPr>
              <a:t>4</a:t>
            </a:fld>
            <a:endParaRPr lang="el-GR" sz="1400" dirty="0">
              <a:solidFill>
                <a:prstClr val="black"/>
              </a:solidFill>
            </a:endParaRPr>
          </a:p>
        </p:txBody>
      </p:sp>
    </p:spTree>
    <p:extLst>
      <p:ext uri="{BB962C8B-B14F-4D97-AF65-F5344CB8AC3E}">
        <p14:creationId xmlns:p14="http://schemas.microsoft.com/office/powerpoint/2010/main" val="26962482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Πεδία Ισόχρονου </a:t>
            </a:r>
            <a:r>
              <a:rPr lang="en-US" b="1" dirty="0" smtClean="0"/>
              <a:t>TD</a:t>
            </a:r>
            <a:endParaRPr lang="el-GR" b="1" dirty="0"/>
          </a:p>
        </p:txBody>
      </p:sp>
      <p:pic>
        <p:nvPicPr>
          <p:cNvPr id="6" name="Θέση περιεχομένου 1" descr="Εικόνα του πίνακα με τα πεδία του ισόχρονου td."/>
          <p:cNvPicPr>
            <a:picLocks noGrp="1" noChangeAspect="1"/>
          </p:cNvPicPr>
          <p:nvPr>
            <p:ph idx="1"/>
          </p:nvPr>
        </p:nvPicPr>
        <p:blipFill>
          <a:blip r:embed="rId3" cstate="print">
            <a:extLst>
              <a:ext uri="{BEBA8EAE-BF5A-486C-A8C5-ECC9F3942E4B}">
                <a14:imgProps xmlns:a14="http://schemas.microsoft.com/office/drawing/2010/main">
                  <a14:imgLayer r:embed="rId4">
                    <a14:imgEffect>
                      <a14:sharpenSoften amount="20000"/>
                    </a14:imgEffect>
                    <a14:imgEffect>
                      <a14:brightnessContrast bright="10000"/>
                    </a14:imgEffect>
                  </a14:imgLayer>
                </a14:imgProps>
              </a:ext>
              <a:ext uri="{28A0092B-C50C-407E-A947-70E740481C1C}">
                <a14:useLocalDpi xmlns:a14="http://schemas.microsoft.com/office/drawing/2010/main" val="0"/>
              </a:ext>
            </a:extLst>
          </a:blip>
          <a:stretch>
            <a:fillRect/>
          </a:stretch>
        </p:blipFill>
        <p:spPr>
          <a:xfrm>
            <a:off x="539552" y="1412776"/>
            <a:ext cx="8064896" cy="4824536"/>
          </a:xfrm>
        </p:spPr>
      </p:pic>
      <p:sp>
        <p:nvSpPr>
          <p:cNvPr id="4" name="Θέση υποσέλιδου 1" descr="."/>
          <p:cNvSpPr>
            <a:spLocks noGrp="1"/>
          </p:cNvSpPr>
          <p:nvPr>
            <p:ph type="ftr" sz="quarter" idx="11"/>
            <p:custDataLst>
              <p:tags r:id="rId1"/>
            </p:custDataLst>
          </p:nvPr>
        </p:nvSpPr>
        <p:spPr/>
        <p:txBody>
          <a:bodyPr/>
          <a:lstStyle/>
          <a:p>
            <a:r>
              <a:rPr lang="en-US" sz="1400" dirty="0" smtClean="0">
                <a:solidFill>
                  <a:schemeClr val="tx1"/>
                </a:solidFill>
              </a:rPr>
              <a:t>USB Device / Host Port</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129E8E64-38FF-4040-BF9E-C0F8B6D6A4DF}" type="slidenum">
              <a:rPr lang="el-GR" sz="1400" smtClean="0">
                <a:solidFill>
                  <a:schemeClr val="tx1"/>
                </a:solidFill>
              </a:rPr>
              <a:pPr/>
              <a:t>40</a:t>
            </a:fld>
            <a:endParaRPr lang="el-GR" sz="1400" dirty="0">
              <a:solidFill>
                <a:schemeClr val="tx1"/>
              </a:solidFill>
            </a:endParaRPr>
          </a:p>
        </p:txBody>
      </p:sp>
    </p:spTree>
    <p:extLst>
      <p:ext uri="{BB962C8B-B14F-4D97-AF65-F5344CB8AC3E}">
        <p14:creationId xmlns:p14="http://schemas.microsoft.com/office/powerpoint/2010/main" val="24660550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Τρίτο παράδειγμα (1 από 2)</a:t>
            </a:r>
            <a:endParaRPr lang="el-GR" b="1" dirty="0"/>
          </a:p>
        </p:txBody>
      </p:sp>
      <p:sp>
        <p:nvSpPr>
          <p:cNvPr id="3" name="Θέση περιεχομένου 1"/>
          <p:cNvSpPr>
            <a:spLocks noGrp="1"/>
          </p:cNvSpPr>
          <p:nvPr>
            <p:ph idx="1"/>
          </p:nvPr>
        </p:nvSpPr>
        <p:spPr>
          <a:xfrm>
            <a:off x="395536" y="1600200"/>
            <a:ext cx="8352928" cy="4781128"/>
          </a:xfrm>
        </p:spPr>
        <p:txBody>
          <a:bodyPr>
            <a:normAutofit fontScale="92500" lnSpcReduction="10000"/>
          </a:bodyPr>
          <a:lstStyle/>
          <a:p>
            <a:pPr>
              <a:spcBef>
                <a:spcPts val="0"/>
              </a:spcBef>
              <a:spcAft>
                <a:spcPts val="1200"/>
              </a:spcAft>
              <a:buClr>
                <a:srgbClr val="0033CC"/>
              </a:buClr>
              <a:buFont typeface="Wingdings" panose="05000000000000000000" pitchFamily="2" charset="2"/>
              <a:buChar char="§"/>
            </a:pPr>
            <a:r>
              <a:rPr lang="el-GR" altLang="el-GR" sz="2400" b="1" dirty="0">
                <a:solidFill>
                  <a:srgbClr val="9900CC"/>
                </a:solidFill>
                <a:cs typeface="Times New Roman" pitchFamily="18" charset="0"/>
              </a:rPr>
              <a:t>Παράδειγμα</a:t>
            </a:r>
            <a:r>
              <a:rPr lang="el-GR" altLang="el-GR" sz="2400" dirty="0">
                <a:cs typeface="Times New Roman" pitchFamily="18" charset="0"/>
              </a:rPr>
              <a:t>.</a:t>
            </a:r>
            <a:r>
              <a:rPr lang="el-GR" altLang="el-GR" sz="2400" b="1" dirty="0">
                <a:cs typeface="Times New Roman" pitchFamily="18" charset="0"/>
              </a:rPr>
              <a:t> </a:t>
            </a:r>
            <a:r>
              <a:rPr lang="el-GR" altLang="el-GR" sz="2400" dirty="0">
                <a:cs typeface="Times New Roman" pitchFamily="18" charset="0"/>
              </a:rPr>
              <a:t>Αν </a:t>
            </a:r>
            <a:r>
              <a:rPr lang="el-GR" altLang="el-GR" sz="2400" dirty="0" smtClean="0">
                <a:cs typeface="Times New Roman" pitchFamily="18" charset="0"/>
              </a:rPr>
              <a:t>μία </a:t>
            </a:r>
            <a:r>
              <a:rPr lang="el-GR" altLang="el-GR" sz="2400" dirty="0">
                <a:cs typeface="Times New Roman" pitchFamily="18" charset="0"/>
              </a:rPr>
              <a:t>αλυσίδα από </a:t>
            </a:r>
            <a:r>
              <a:rPr lang="en-US" altLang="el-GR" sz="2400" dirty="0" err="1">
                <a:cs typeface="Times New Roman" pitchFamily="18" charset="0"/>
              </a:rPr>
              <a:t>EndPoint</a:t>
            </a:r>
            <a:r>
              <a:rPr lang="en-US" altLang="el-GR" sz="2400" dirty="0">
                <a:cs typeface="Times New Roman" pitchFamily="18" charset="0"/>
              </a:rPr>
              <a:t> Descriptors</a:t>
            </a:r>
            <a:r>
              <a:rPr lang="el-GR" altLang="el-GR" sz="2400" dirty="0">
                <a:cs typeface="Times New Roman" pitchFamily="18" charset="0"/>
              </a:rPr>
              <a:t> για Μαζική Μεταφορά (</a:t>
            </a:r>
            <a:r>
              <a:rPr lang="en-US" altLang="el-GR" sz="2400" dirty="0">
                <a:cs typeface="Times New Roman" pitchFamily="18" charset="0"/>
              </a:rPr>
              <a:t>Bulk</a:t>
            </a:r>
            <a:r>
              <a:rPr lang="el-GR" altLang="el-GR" sz="2400" dirty="0" smtClean="0">
                <a:cs typeface="Times New Roman" pitchFamily="18" charset="0"/>
              </a:rPr>
              <a:t>), </a:t>
            </a:r>
            <a:r>
              <a:rPr lang="el-GR" altLang="el-GR" sz="2400" dirty="0">
                <a:cs typeface="Times New Roman" pitchFamily="18" charset="0"/>
              </a:rPr>
              <a:t>ξεκινάει από τη διεύθυνση 350000</a:t>
            </a:r>
            <a:r>
              <a:rPr lang="en-US" altLang="el-GR" sz="2400" dirty="0" smtClean="0">
                <a:cs typeface="Times New Roman" pitchFamily="18" charset="0"/>
              </a:rPr>
              <a:t>h</a:t>
            </a:r>
            <a:r>
              <a:rPr lang="el-GR" altLang="el-GR" sz="2400" dirty="0" smtClean="0">
                <a:cs typeface="Times New Roman" pitchFamily="18" charset="0"/>
              </a:rPr>
              <a:t>, </a:t>
            </a:r>
            <a:r>
              <a:rPr lang="el-GR" altLang="el-GR" sz="2400" dirty="0">
                <a:cs typeface="Times New Roman" pitchFamily="18" charset="0"/>
              </a:rPr>
              <a:t>και περιλαμβάνει 1 </a:t>
            </a:r>
            <a:r>
              <a:rPr lang="en-US" altLang="el-GR" sz="2400" dirty="0">
                <a:cs typeface="Times New Roman" pitchFamily="18" charset="0"/>
              </a:rPr>
              <a:t>Endpoint</a:t>
            </a:r>
            <a:r>
              <a:rPr lang="el-GR" altLang="el-GR" sz="2400" dirty="0">
                <a:cs typeface="Times New Roman" pitchFamily="18" charset="0"/>
              </a:rPr>
              <a:t> με 2 </a:t>
            </a:r>
            <a:r>
              <a:rPr lang="en-US" altLang="el-GR" sz="2400" dirty="0" smtClean="0">
                <a:cs typeface="Times New Roman" pitchFamily="18" charset="0"/>
              </a:rPr>
              <a:t>buffers</a:t>
            </a:r>
            <a:r>
              <a:rPr lang="el-GR" altLang="el-GR" sz="2400" dirty="0" smtClean="0">
                <a:cs typeface="Times New Roman" pitchFamily="18" charset="0"/>
              </a:rPr>
              <a:t>, </a:t>
            </a:r>
            <a:r>
              <a:rPr lang="el-GR" altLang="el-GR" sz="2400" dirty="0">
                <a:cs typeface="Times New Roman" pitchFamily="18" charset="0"/>
              </a:rPr>
              <a:t>τότε οι σχετικές θέσεις </a:t>
            </a:r>
            <a:r>
              <a:rPr lang="el-GR" altLang="el-GR" sz="2400" dirty="0" smtClean="0">
                <a:cs typeface="Times New Roman" pitchFamily="18" charset="0"/>
              </a:rPr>
              <a:t>μνήμης, </a:t>
            </a:r>
            <a:r>
              <a:rPr lang="el-GR" altLang="el-GR" sz="2400" dirty="0">
                <a:cs typeface="Times New Roman" pitchFamily="18" charset="0"/>
              </a:rPr>
              <a:t>μπορεί να έχουν τα ακόλουθα δεδομένα:</a:t>
            </a:r>
            <a:endParaRPr lang="en-US" altLang="el-GR" sz="2400" b="1" dirty="0">
              <a:cs typeface="Times New Roman" pitchFamily="18" charset="0"/>
            </a:endParaRPr>
          </a:p>
          <a:p>
            <a:pPr marL="761850" lvl="1" indent="-342900">
              <a:spcBef>
                <a:spcPts val="0"/>
              </a:spcBef>
              <a:buClr>
                <a:srgbClr val="0033CC"/>
              </a:buClr>
              <a:buFont typeface="Arial" panose="020B0604020202020204" pitchFamily="34" charset="0"/>
              <a:buChar char="•"/>
            </a:pPr>
            <a:r>
              <a:rPr lang="en-US" altLang="el-GR" sz="2200" dirty="0">
                <a:cs typeface="Courier New" pitchFamily="49" charset="0"/>
              </a:rPr>
              <a:t>Bulk</a:t>
            </a:r>
            <a:r>
              <a:rPr lang="el-GR" altLang="el-GR" sz="2200" dirty="0">
                <a:cs typeface="Courier New" pitchFamily="49" charset="0"/>
              </a:rPr>
              <a:t>:</a:t>
            </a:r>
            <a:endParaRPr lang="en-US" altLang="el-GR" sz="2200" dirty="0">
              <a:cs typeface="Times New Roman" pitchFamily="18" charset="0"/>
            </a:endParaRPr>
          </a:p>
          <a:p>
            <a:pPr marL="761850" lvl="1" indent="-342900">
              <a:spcBef>
                <a:spcPts val="0"/>
              </a:spcBef>
              <a:buClr>
                <a:srgbClr val="0033CC"/>
              </a:buClr>
              <a:buFont typeface="Arial" panose="020B0604020202020204" pitchFamily="34" charset="0"/>
              <a:buChar char="•"/>
            </a:pPr>
            <a:r>
              <a:rPr lang="el-GR" altLang="el-GR" sz="2200" dirty="0" smtClean="0">
                <a:cs typeface="Courier New" pitchFamily="49" charset="0"/>
              </a:rPr>
              <a:t>00350000			; </a:t>
            </a:r>
            <a:r>
              <a:rPr lang="el-GR" altLang="el-GR" sz="2200" dirty="0">
                <a:cs typeface="Courier New" pitchFamily="49" charset="0"/>
              </a:rPr>
              <a:t>δείκτης στην αρχή της αλυσίδας των </a:t>
            </a:r>
            <a:r>
              <a:rPr lang="en-US" altLang="el-GR" sz="2200" dirty="0" smtClean="0">
                <a:cs typeface="Courier New" pitchFamily="49" charset="0"/>
              </a:rPr>
              <a:t>ED</a:t>
            </a:r>
            <a:r>
              <a:rPr lang="el-GR" altLang="el-GR" sz="2200" dirty="0" smtClean="0">
                <a:cs typeface="Courier New" pitchFamily="49" charset="0"/>
              </a:rPr>
              <a:t>.</a:t>
            </a:r>
            <a:endParaRPr lang="en-US" altLang="el-GR" sz="2200" dirty="0">
              <a:cs typeface="Times New Roman" pitchFamily="18" charset="0"/>
            </a:endParaRPr>
          </a:p>
          <a:p>
            <a:pPr marL="761850" lvl="1" indent="-342900">
              <a:spcBef>
                <a:spcPts val="0"/>
              </a:spcBef>
              <a:buClr>
                <a:srgbClr val="0033CC"/>
              </a:buClr>
              <a:buFont typeface="Arial" panose="020B0604020202020204" pitchFamily="34" charset="0"/>
              <a:buChar char="•"/>
            </a:pPr>
            <a:r>
              <a:rPr lang="en-US" altLang="el-GR" sz="2200" dirty="0">
                <a:cs typeface="Courier New" pitchFamily="49" charset="0"/>
              </a:rPr>
              <a:t>...</a:t>
            </a:r>
            <a:endParaRPr lang="en-US" altLang="el-GR" sz="2200" dirty="0">
              <a:cs typeface="Times New Roman" pitchFamily="18" charset="0"/>
            </a:endParaRPr>
          </a:p>
          <a:p>
            <a:pPr marL="761850" lvl="1" indent="-342900">
              <a:spcBef>
                <a:spcPts val="0"/>
              </a:spcBef>
              <a:buClr>
                <a:srgbClr val="0033CC"/>
              </a:buClr>
              <a:buFont typeface="Arial" panose="020B0604020202020204" pitchFamily="34" charset="0"/>
              <a:buChar char="•"/>
            </a:pPr>
            <a:r>
              <a:rPr lang="en-US" altLang="el-GR" sz="2200" dirty="0">
                <a:cs typeface="Courier New" pitchFamily="49" charset="0"/>
              </a:rPr>
              <a:t>00350000:</a:t>
            </a:r>
            <a:endParaRPr lang="en-US" altLang="el-GR" sz="2200" dirty="0">
              <a:cs typeface="Times New Roman" pitchFamily="18" charset="0"/>
            </a:endParaRPr>
          </a:p>
          <a:p>
            <a:pPr marL="761850" lvl="1" indent="-342900">
              <a:spcBef>
                <a:spcPts val="0"/>
              </a:spcBef>
              <a:buClr>
                <a:srgbClr val="0033CC"/>
              </a:buClr>
              <a:buFont typeface="Arial" panose="020B0604020202020204" pitchFamily="34" charset="0"/>
              <a:buChar char="•"/>
            </a:pPr>
            <a:r>
              <a:rPr lang="el-GR" altLang="el-GR" sz="2200" dirty="0" smtClean="0">
                <a:cs typeface="Courier New" pitchFamily="49" charset="0"/>
              </a:rPr>
              <a:t>	      	</a:t>
            </a:r>
            <a:r>
              <a:rPr lang="en-US" altLang="el-GR" sz="2200" dirty="0" smtClean="0">
                <a:cs typeface="Courier New" pitchFamily="49" charset="0"/>
              </a:rPr>
              <a:t>00041081</a:t>
            </a:r>
            <a:r>
              <a:rPr lang="el-GR" altLang="el-GR" sz="2200" dirty="0">
                <a:cs typeface="Courier New" pitchFamily="49" charset="0"/>
              </a:rPr>
              <a:t>	</a:t>
            </a:r>
            <a:r>
              <a:rPr lang="en-US" altLang="el-GR" sz="2200" dirty="0" smtClean="0">
                <a:cs typeface="Courier New" pitchFamily="49" charset="0"/>
              </a:rPr>
              <a:t>; </a:t>
            </a:r>
            <a:r>
              <a:rPr lang="en-US" altLang="el-GR" sz="2200" dirty="0">
                <a:cs typeface="Courier New" pitchFamily="49" charset="0"/>
              </a:rPr>
              <a:t>MPS=100 (Packet Size), </a:t>
            </a:r>
            <a:r>
              <a:rPr lang="en-US" altLang="el-GR" sz="2200" dirty="0" smtClean="0">
                <a:cs typeface="Courier New" pitchFamily="49" charset="0"/>
              </a:rPr>
              <a:t>F=0(Bulk),</a:t>
            </a:r>
            <a:r>
              <a:rPr lang="el-GR" altLang="el-GR" sz="2200" dirty="0" smtClean="0">
                <a:cs typeface="Courier New" pitchFamily="49" charset="0"/>
              </a:rPr>
              <a:t> 				; </a:t>
            </a:r>
            <a:r>
              <a:rPr lang="en-US" altLang="el-GR" sz="2200" dirty="0" smtClean="0">
                <a:cs typeface="Courier New" pitchFamily="49" charset="0"/>
              </a:rPr>
              <a:t>K=0(Don’t </a:t>
            </a:r>
            <a:r>
              <a:rPr lang="en-US" altLang="el-GR" sz="2200" dirty="0">
                <a:cs typeface="Courier New" pitchFamily="49" charset="0"/>
              </a:rPr>
              <a:t>Skip), </a:t>
            </a:r>
            <a:endParaRPr lang="en-US" altLang="el-GR" sz="2200" dirty="0">
              <a:cs typeface="Times New Roman" pitchFamily="18" charset="0"/>
            </a:endParaRPr>
          </a:p>
          <a:p>
            <a:pPr marL="418950" lvl="1" indent="0">
              <a:spcBef>
                <a:spcPts val="0"/>
              </a:spcBef>
              <a:buClr>
                <a:srgbClr val="0033CC"/>
              </a:buClr>
              <a:buNone/>
            </a:pPr>
            <a:r>
              <a:rPr lang="el-GR" altLang="el-GR" sz="2200" dirty="0" smtClean="0">
                <a:cs typeface="Courier New" pitchFamily="49" charset="0"/>
              </a:rPr>
              <a:t>				; </a:t>
            </a:r>
            <a:r>
              <a:rPr lang="en-US" altLang="el-GR" sz="2200" dirty="0" smtClean="0">
                <a:cs typeface="Courier New" pitchFamily="49" charset="0"/>
              </a:rPr>
              <a:t>S</a:t>
            </a:r>
            <a:r>
              <a:rPr lang="el-GR" altLang="el-GR" sz="2200" dirty="0" smtClean="0">
                <a:cs typeface="Courier New" pitchFamily="49" charset="0"/>
              </a:rPr>
              <a:t> </a:t>
            </a:r>
            <a:r>
              <a:rPr lang="en-US" altLang="el-GR" sz="2200" dirty="0" smtClean="0">
                <a:cs typeface="Courier New" pitchFamily="49" charset="0"/>
              </a:rPr>
              <a:t>=</a:t>
            </a:r>
            <a:r>
              <a:rPr lang="el-GR" altLang="el-GR" sz="2200" dirty="0" smtClean="0">
                <a:cs typeface="Courier New" pitchFamily="49" charset="0"/>
              </a:rPr>
              <a:t> </a:t>
            </a:r>
            <a:r>
              <a:rPr lang="en-US" altLang="el-GR" sz="2200" dirty="0" smtClean="0">
                <a:cs typeface="Courier New" pitchFamily="49" charset="0"/>
              </a:rPr>
              <a:t>0 </a:t>
            </a:r>
            <a:r>
              <a:rPr lang="en-US" altLang="el-GR" sz="2200" dirty="0">
                <a:cs typeface="Courier New" pitchFamily="49" charset="0"/>
              </a:rPr>
              <a:t>(High Speed), </a:t>
            </a:r>
            <a:r>
              <a:rPr lang="en-US" altLang="el-GR" sz="2200" dirty="0" smtClean="0">
                <a:cs typeface="Courier New" pitchFamily="49" charset="0"/>
              </a:rPr>
              <a:t>D</a:t>
            </a:r>
            <a:r>
              <a:rPr lang="el-GR" altLang="el-GR" sz="2200" dirty="0" smtClean="0">
                <a:cs typeface="Courier New" pitchFamily="49" charset="0"/>
              </a:rPr>
              <a:t> </a:t>
            </a:r>
            <a:r>
              <a:rPr lang="en-US" altLang="el-GR" sz="2200" dirty="0" smtClean="0">
                <a:cs typeface="Courier New" pitchFamily="49" charset="0"/>
              </a:rPr>
              <a:t>=</a:t>
            </a:r>
            <a:r>
              <a:rPr lang="el-GR" altLang="el-GR" sz="2200" dirty="0" smtClean="0">
                <a:cs typeface="Courier New" pitchFamily="49" charset="0"/>
              </a:rPr>
              <a:t> </a:t>
            </a:r>
            <a:r>
              <a:rPr lang="en-US" altLang="el-GR" sz="2200" dirty="0" smtClean="0">
                <a:cs typeface="Courier New" pitchFamily="49" charset="0"/>
              </a:rPr>
              <a:t>10 </a:t>
            </a:r>
            <a:r>
              <a:rPr lang="en-US" altLang="el-GR" sz="2200" dirty="0">
                <a:cs typeface="Courier New" pitchFamily="49" charset="0"/>
              </a:rPr>
              <a:t>(DATA IN), </a:t>
            </a:r>
            <a:endParaRPr lang="el-GR" altLang="el-GR" sz="2200" dirty="0" smtClean="0">
              <a:cs typeface="Courier New" pitchFamily="49" charset="0"/>
            </a:endParaRPr>
          </a:p>
          <a:p>
            <a:pPr marL="418950" lvl="1" indent="0">
              <a:spcBef>
                <a:spcPts val="0"/>
              </a:spcBef>
              <a:buClr>
                <a:srgbClr val="0033CC"/>
              </a:buClr>
              <a:buNone/>
            </a:pPr>
            <a:r>
              <a:rPr lang="el-GR" altLang="el-GR" sz="2200" dirty="0">
                <a:cs typeface="Courier New" pitchFamily="49" charset="0"/>
              </a:rPr>
              <a:t>	</a:t>
            </a:r>
            <a:r>
              <a:rPr lang="el-GR" altLang="el-GR" sz="2200" dirty="0" smtClean="0">
                <a:cs typeface="Courier New" pitchFamily="49" charset="0"/>
              </a:rPr>
              <a:t>			; </a:t>
            </a:r>
            <a:r>
              <a:rPr lang="en-US" altLang="el-GR" sz="2200" dirty="0" smtClean="0">
                <a:cs typeface="Courier New" pitchFamily="49" charset="0"/>
              </a:rPr>
              <a:t>EN</a:t>
            </a:r>
            <a:r>
              <a:rPr lang="el-GR" altLang="el-GR" sz="2200" dirty="0" smtClean="0">
                <a:cs typeface="Courier New" pitchFamily="49" charset="0"/>
              </a:rPr>
              <a:t> </a:t>
            </a:r>
            <a:r>
              <a:rPr lang="en-US" altLang="el-GR" sz="2200" dirty="0" smtClean="0">
                <a:cs typeface="Courier New" pitchFamily="49" charset="0"/>
              </a:rPr>
              <a:t>=</a:t>
            </a:r>
            <a:r>
              <a:rPr lang="el-GR" altLang="el-GR" sz="2200" dirty="0" smtClean="0">
                <a:cs typeface="Courier New" pitchFamily="49" charset="0"/>
              </a:rPr>
              <a:t> </a:t>
            </a:r>
            <a:r>
              <a:rPr lang="en-US" altLang="el-GR" sz="2200" dirty="0" smtClean="0">
                <a:cs typeface="Courier New" pitchFamily="49" charset="0"/>
              </a:rPr>
              <a:t>01</a:t>
            </a:r>
            <a:r>
              <a:rPr lang="en-US" altLang="el-GR" sz="2200" dirty="0">
                <a:cs typeface="Courier New" pitchFamily="49" charset="0"/>
              </a:rPr>
              <a:t>, </a:t>
            </a:r>
            <a:r>
              <a:rPr lang="en-US" altLang="el-GR" sz="2200" dirty="0" smtClean="0">
                <a:cs typeface="Courier New" pitchFamily="49" charset="0"/>
              </a:rPr>
              <a:t>FA</a:t>
            </a:r>
            <a:r>
              <a:rPr lang="el-GR" altLang="el-GR" sz="2200" dirty="0" smtClean="0">
                <a:cs typeface="Courier New" pitchFamily="49" charset="0"/>
              </a:rPr>
              <a:t> </a:t>
            </a:r>
            <a:r>
              <a:rPr lang="en-US" altLang="el-GR" sz="2200" dirty="0" smtClean="0">
                <a:cs typeface="Courier New" pitchFamily="49" charset="0"/>
              </a:rPr>
              <a:t>=</a:t>
            </a:r>
            <a:r>
              <a:rPr lang="el-GR" altLang="el-GR" sz="2200" dirty="0" smtClean="0">
                <a:cs typeface="Courier New" pitchFamily="49" charset="0"/>
              </a:rPr>
              <a:t> </a:t>
            </a:r>
            <a:r>
              <a:rPr lang="en-US" altLang="el-GR" sz="2200" dirty="0" smtClean="0">
                <a:cs typeface="Courier New" pitchFamily="49" charset="0"/>
              </a:rPr>
              <a:t>01</a:t>
            </a:r>
            <a:endParaRPr lang="en-US" altLang="el-GR" sz="2200" dirty="0">
              <a:cs typeface="Times New Roman" pitchFamily="18" charset="0"/>
            </a:endParaRPr>
          </a:p>
          <a:p>
            <a:pPr marL="761850" lvl="1" indent="-342900">
              <a:spcBef>
                <a:spcPts val="0"/>
              </a:spcBef>
              <a:buClr>
                <a:srgbClr val="0033CC"/>
              </a:buClr>
              <a:buFont typeface="Arial" panose="020B0604020202020204" pitchFamily="34" charset="0"/>
              <a:buChar char="•"/>
            </a:pPr>
            <a:r>
              <a:rPr lang="el-GR" altLang="el-GR" sz="2200" dirty="0" smtClean="0">
                <a:cs typeface="Courier New" pitchFamily="49" charset="0"/>
              </a:rPr>
              <a:t>		</a:t>
            </a:r>
            <a:r>
              <a:rPr lang="en-US" altLang="el-GR" sz="2200" dirty="0" smtClean="0">
                <a:cs typeface="Courier New" pitchFamily="49" charset="0"/>
              </a:rPr>
              <a:t>Tail</a:t>
            </a:r>
            <a:endParaRPr lang="en-US" altLang="el-GR" sz="2200" dirty="0">
              <a:cs typeface="Times New Roman" pitchFamily="18" charset="0"/>
            </a:endParaRPr>
          </a:p>
          <a:p>
            <a:pPr marL="761850" lvl="1" indent="-342900">
              <a:spcBef>
                <a:spcPts val="0"/>
              </a:spcBef>
              <a:buClr>
                <a:srgbClr val="0033CC"/>
              </a:buClr>
              <a:buFont typeface="Arial" panose="020B0604020202020204" pitchFamily="34" charset="0"/>
              <a:buChar char="•"/>
            </a:pPr>
            <a:r>
              <a:rPr lang="el-GR" altLang="el-GR" sz="2200" dirty="0" smtClean="0">
                <a:cs typeface="Courier New" pitchFamily="49" charset="0"/>
              </a:rPr>
              <a:t>		</a:t>
            </a:r>
            <a:r>
              <a:rPr lang="en-US" altLang="el-GR" sz="2200" dirty="0" smtClean="0">
                <a:cs typeface="Courier New" pitchFamily="49" charset="0"/>
              </a:rPr>
              <a:t>Head</a:t>
            </a:r>
            <a:endParaRPr lang="en-US" altLang="el-GR" sz="2200" dirty="0">
              <a:cs typeface="Times New Roman" pitchFamily="18" charset="0"/>
            </a:endParaRPr>
          </a:p>
          <a:p>
            <a:pPr marL="761850" lvl="1" indent="-342900">
              <a:spcBef>
                <a:spcPts val="0"/>
              </a:spcBef>
              <a:buClr>
                <a:srgbClr val="0033CC"/>
              </a:buClr>
              <a:buFont typeface="Arial" panose="020B0604020202020204" pitchFamily="34" charset="0"/>
              <a:buChar char="•"/>
            </a:pPr>
            <a:r>
              <a:rPr lang="el-GR" altLang="el-GR" sz="2200" dirty="0" smtClean="0">
                <a:cs typeface="Courier New" pitchFamily="49" charset="0"/>
              </a:rPr>
              <a:t>		00000000</a:t>
            </a:r>
            <a:r>
              <a:rPr lang="el-GR" altLang="el-GR" sz="2200" dirty="0">
                <a:cs typeface="Courier New" pitchFamily="49" charset="0"/>
              </a:rPr>
              <a:t>	; τέλος της λίστας </a:t>
            </a:r>
            <a:r>
              <a:rPr lang="en-US" altLang="el-GR" sz="2200" dirty="0" smtClean="0">
                <a:cs typeface="Courier New" pitchFamily="49" charset="0"/>
              </a:rPr>
              <a:t>ED</a:t>
            </a:r>
            <a:r>
              <a:rPr lang="el-GR" altLang="el-GR" sz="2200" dirty="0" smtClean="0">
                <a:cs typeface="Courier New" pitchFamily="49" charset="0"/>
              </a:rPr>
              <a:t>.</a:t>
            </a:r>
          </a:p>
          <a:p>
            <a:pPr marL="761850" lvl="1" indent="-342900">
              <a:spcBef>
                <a:spcPts val="0"/>
              </a:spcBef>
              <a:buClr>
                <a:srgbClr val="0033CC"/>
              </a:buClr>
              <a:buFont typeface="Arial" panose="020B0604020202020204" pitchFamily="34" charset="0"/>
              <a:buChar char="•"/>
            </a:pPr>
            <a:r>
              <a:rPr lang="el-GR" altLang="el-GR" sz="2200" dirty="0" smtClean="0">
                <a:cs typeface="Courier New" pitchFamily="49" charset="0"/>
              </a:rPr>
              <a:t>…</a:t>
            </a:r>
            <a:endParaRPr lang="en-US" altLang="el-GR" sz="2200" dirty="0">
              <a:cs typeface="Times New Roman" pitchFamily="18" charset="0"/>
            </a:endParaRPr>
          </a:p>
        </p:txBody>
      </p:sp>
      <p:sp>
        <p:nvSpPr>
          <p:cNvPr id="4" name="Θέση υποσέλιδου 1" descr="."/>
          <p:cNvSpPr>
            <a:spLocks noGrp="1"/>
          </p:cNvSpPr>
          <p:nvPr>
            <p:ph type="ftr" sz="quarter" idx="11"/>
            <p:custDataLst>
              <p:tags r:id="rId1"/>
            </p:custDataLst>
          </p:nvPr>
        </p:nvSpPr>
        <p:spPr/>
        <p:txBody>
          <a:bodyPr/>
          <a:lstStyle/>
          <a:p>
            <a:r>
              <a:rPr lang="en-US" sz="1400" dirty="0" smtClean="0">
                <a:solidFill>
                  <a:schemeClr val="tx1"/>
                </a:solidFill>
              </a:rPr>
              <a:t>USB Device / Host Port</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129E8E64-38FF-4040-BF9E-C0F8B6D6A4DF}" type="slidenum">
              <a:rPr lang="el-GR" sz="1400" smtClean="0">
                <a:solidFill>
                  <a:schemeClr val="tx1"/>
                </a:solidFill>
              </a:rPr>
              <a:pPr/>
              <a:t>41</a:t>
            </a:fld>
            <a:endParaRPr lang="el-GR" sz="1400" dirty="0">
              <a:solidFill>
                <a:schemeClr val="tx1"/>
              </a:solidFill>
            </a:endParaRPr>
          </a:p>
        </p:txBody>
      </p:sp>
    </p:spTree>
    <p:extLst>
      <p:ext uri="{BB962C8B-B14F-4D97-AF65-F5344CB8AC3E}">
        <p14:creationId xmlns:p14="http://schemas.microsoft.com/office/powerpoint/2010/main" val="6210175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Τρίτο παράδειγμα (2 </a:t>
            </a:r>
            <a:r>
              <a:rPr lang="el-GR" b="1" dirty="0"/>
              <a:t>από 2)</a:t>
            </a:r>
            <a:endParaRPr lang="el-GR" dirty="0"/>
          </a:p>
        </p:txBody>
      </p:sp>
      <p:sp>
        <p:nvSpPr>
          <p:cNvPr id="3" name="Θέση περιεχομένου 1"/>
          <p:cNvSpPr>
            <a:spLocks noGrp="1"/>
          </p:cNvSpPr>
          <p:nvPr>
            <p:ph idx="1"/>
          </p:nvPr>
        </p:nvSpPr>
        <p:spPr>
          <a:xfrm>
            <a:off x="457200" y="1484784"/>
            <a:ext cx="8229600" cy="4824536"/>
          </a:xfrm>
        </p:spPr>
        <p:txBody>
          <a:bodyPr>
            <a:normAutofit fontScale="92500" lnSpcReduction="10000"/>
          </a:bodyPr>
          <a:lstStyle/>
          <a:p>
            <a:pPr lvl="1" indent="-342000">
              <a:spcBef>
                <a:spcPts val="0"/>
              </a:spcBef>
              <a:buClr>
                <a:srgbClr val="0033CC"/>
              </a:buClr>
              <a:buFont typeface="Arial" panose="020B0604020202020204" pitchFamily="34" charset="0"/>
              <a:buChar char="•"/>
            </a:pPr>
            <a:r>
              <a:rPr lang="el-GR" altLang="el-GR" sz="2200" dirty="0" smtClean="0">
                <a:solidFill>
                  <a:prstClr val="black"/>
                </a:solidFill>
                <a:cs typeface="Courier New" pitchFamily="49" charset="0"/>
              </a:rPr>
              <a:t>Α </a:t>
            </a:r>
            <a:r>
              <a:rPr lang="en-US" altLang="el-GR" sz="2200" dirty="0" smtClean="0">
                <a:solidFill>
                  <a:prstClr val="black"/>
                </a:solidFill>
                <a:cs typeface="Courier New" pitchFamily="49" charset="0"/>
              </a:rPr>
              <a:t>00360000</a:t>
            </a:r>
            <a:r>
              <a:rPr lang="en-US" altLang="el-GR" sz="2200" dirty="0">
                <a:solidFill>
                  <a:prstClr val="black"/>
                </a:solidFill>
                <a:cs typeface="Courier New" pitchFamily="49" charset="0"/>
              </a:rPr>
              <a:t>:</a:t>
            </a:r>
            <a:endParaRPr lang="en-US" altLang="el-GR" sz="2200" dirty="0">
              <a:solidFill>
                <a:prstClr val="black"/>
              </a:solidFill>
              <a:cs typeface="Times New Roman" pitchFamily="18" charset="0"/>
            </a:endParaRPr>
          </a:p>
          <a:p>
            <a:pPr lvl="1" indent="-342000">
              <a:spcBef>
                <a:spcPts val="0"/>
              </a:spcBef>
              <a:buClr>
                <a:srgbClr val="0033CC"/>
              </a:buClr>
              <a:buFont typeface="Arial" panose="020B0604020202020204" pitchFamily="34" charset="0"/>
              <a:buChar char="•"/>
            </a:pPr>
            <a:r>
              <a:rPr lang="en-US" altLang="el-GR" sz="2200" dirty="0">
                <a:solidFill>
                  <a:prstClr val="black"/>
                </a:solidFill>
                <a:cs typeface="Courier New" pitchFamily="49" charset="0"/>
              </a:rPr>
              <a:t>	</a:t>
            </a:r>
            <a:r>
              <a:rPr lang="el-GR" altLang="el-GR" sz="2200" dirty="0" smtClean="0">
                <a:solidFill>
                  <a:prstClr val="black"/>
                </a:solidFill>
                <a:cs typeface="Courier New" pitchFamily="49" charset="0"/>
              </a:rPr>
              <a:t>	</a:t>
            </a:r>
            <a:r>
              <a:rPr lang="en-US" altLang="el-GR" sz="2200" dirty="0" smtClean="0">
                <a:solidFill>
                  <a:prstClr val="black"/>
                </a:solidFill>
                <a:cs typeface="Courier New" pitchFamily="49" charset="0"/>
              </a:rPr>
              <a:t>00100000</a:t>
            </a:r>
            <a:r>
              <a:rPr lang="en-US" altLang="el-GR" sz="2200" dirty="0">
                <a:solidFill>
                  <a:prstClr val="black"/>
                </a:solidFill>
                <a:cs typeface="Courier New" pitchFamily="49" charset="0"/>
              </a:rPr>
              <a:t>	; No round, DATA IN, </a:t>
            </a:r>
            <a:r>
              <a:rPr lang="en-US" altLang="el-GR" sz="2200" dirty="0" smtClean="0">
                <a:solidFill>
                  <a:prstClr val="black"/>
                </a:solidFill>
                <a:cs typeface="Courier New" pitchFamily="49" charset="0"/>
              </a:rPr>
              <a:t>conditions</a:t>
            </a:r>
            <a:r>
              <a:rPr lang="el-GR" altLang="el-GR" sz="2200" dirty="0" smtClean="0">
                <a:solidFill>
                  <a:prstClr val="black"/>
                </a:solidFill>
                <a:cs typeface="Courier New" pitchFamily="49" charset="0"/>
              </a:rPr>
              <a:t>.</a:t>
            </a:r>
            <a:endParaRPr lang="en-US" altLang="el-GR" sz="2200" dirty="0">
              <a:solidFill>
                <a:prstClr val="black"/>
              </a:solidFill>
              <a:cs typeface="Times New Roman" pitchFamily="18" charset="0"/>
            </a:endParaRPr>
          </a:p>
          <a:p>
            <a:pPr lvl="1" indent="-342000">
              <a:spcBef>
                <a:spcPts val="0"/>
              </a:spcBef>
              <a:buClr>
                <a:srgbClr val="0033CC"/>
              </a:buClr>
              <a:buFont typeface="Arial" panose="020B0604020202020204" pitchFamily="34" charset="0"/>
              <a:buChar char="•"/>
            </a:pPr>
            <a:r>
              <a:rPr lang="en-US" altLang="el-GR" sz="2200" dirty="0">
                <a:solidFill>
                  <a:prstClr val="black"/>
                </a:solidFill>
                <a:cs typeface="Courier New" pitchFamily="49" charset="0"/>
              </a:rPr>
              <a:t>	</a:t>
            </a:r>
            <a:r>
              <a:rPr lang="el-GR" altLang="el-GR" sz="2200" dirty="0" smtClean="0">
                <a:solidFill>
                  <a:prstClr val="black"/>
                </a:solidFill>
                <a:cs typeface="Courier New" pitchFamily="49" charset="0"/>
              </a:rPr>
              <a:t>	00370000</a:t>
            </a:r>
            <a:r>
              <a:rPr lang="el-GR" altLang="el-GR" sz="2200" dirty="0">
                <a:solidFill>
                  <a:prstClr val="black"/>
                </a:solidFill>
                <a:cs typeface="Courier New" pitchFamily="49" charset="0"/>
              </a:rPr>
              <a:t>	; αρχή </a:t>
            </a:r>
            <a:r>
              <a:rPr lang="en-US" altLang="el-GR" sz="2200" dirty="0">
                <a:solidFill>
                  <a:prstClr val="black"/>
                </a:solidFill>
                <a:cs typeface="Courier New" pitchFamily="49" charset="0"/>
              </a:rPr>
              <a:t>Buffer</a:t>
            </a:r>
            <a:r>
              <a:rPr lang="el-GR" altLang="el-GR" sz="2200" dirty="0">
                <a:solidFill>
                  <a:prstClr val="black"/>
                </a:solidFill>
                <a:cs typeface="Courier New" pitchFamily="49" charset="0"/>
              </a:rPr>
              <a:t> </a:t>
            </a:r>
            <a:r>
              <a:rPr lang="el-GR" altLang="el-GR" sz="2200" dirty="0" smtClean="0">
                <a:solidFill>
                  <a:prstClr val="black"/>
                </a:solidFill>
                <a:cs typeface="Courier New" pitchFamily="49" charset="0"/>
              </a:rPr>
              <a:t>1.</a:t>
            </a:r>
            <a:endParaRPr lang="en-US" altLang="el-GR" sz="2200" dirty="0">
              <a:solidFill>
                <a:prstClr val="black"/>
              </a:solidFill>
              <a:cs typeface="Times New Roman" pitchFamily="18" charset="0"/>
            </a:endParaRPr>
          </a:p>
          <a:p>
            <a:pPr lvl="1" indent="-342000">
              <a:spcBef>
                <a:spcPts val="0"/>
              </a:spcBef>
              <a:buClr>
                <a:srgbClr val="0033CC"/>
              </a:buClr>
              <a:buFont typeface="Arial" panose="020B0604020202020204" pitchFamily="34" charset="0"/>
              <a:buChar char="•"/>
            </a:pPr>
            <a:r>
              <a:rPr lang="el-GR" altLang="el-GR" sz="2200" dirty="0">
                <a:solidFill>
                  <a:prstClr val="black"/>
                </a:solidFill>
                <a:cs typeface="Courier New" pitchFamily="49" charset="0"/>
              </a:rPr>
              <a:t>	</a:t>
            </a:r>
            <a:r>
              <a:rPr lang="el-GR" altLang="el-GR" sz="2200" dirty="0" smtClean="0">
                <a:solidFill>
                  <a:prstClr val="black"/>
                </a:solidFill>
                <a:cs typeface="Courier New" pitchFamily="49" charset="0"/>
              </a:rPr>
              <a:t>	00360100</a:t>
            </a:r>
            <a:r>
              <a:rPr lang="el-GR" altLang="el-GR" sz="2200" dirty="0">
                <a:solidFill>
                  <a:prstClr val="black"/>
                </a:solidFill>
                <a:cs typeface="Courier New" pitchFamily="49" charset="0"/>
              </a:rPr>
              <a:t>	; επόμενο </a:t>
            </a:r>
            <a:r>
              <a:rPr lang="en-US" altLang="el-GR" sz="2200" dirty="0" smtClean="0">
                <a:solidFill>
                  <a:prstClr val="black"/>
                </a:solidFill>
                <a:cs typeface="Courier New" pitchFamily="49" charset="0"/>
              </a:rPr>
              <a:t>TD</a:t>
            </a:r>
            <a:r>
              <a:rPr lang="el-GR" altLang="el-GR" sz="2200" dirty="0" smtClean="0">
                <a:solidFill>
                  <a:prstClr val="black"/>
                </a:solidFill>
                <a:cs typeface="Courier New" pitchFamily="49" charset="0"/>
              </a:rPr>
              <a:t>.</a:t>
            </a:r>
            <a:endParaRPr lang="en-US" altLang="el-GR" sz="2200" dirty="0">
              <a:solidFill>
                <a:prstClr val="black"/>
              </a:solidFill>
              <a:cs typeface="Times New Roman" pitchFamily="18" charset="0"/>
            </a:endParaRPr>
          </a:p>
          <a:p>
            <a:pPr lvl="1" indent="-342000">
              <a:spcBef>
                <a:spcPts val="0"/>
              </a:spcBef>
              <a:buClr>
                <a:srgbClr val="0033CC"/>
              </a:buClr>
              <a:buFont typeface="Arial" panose="020B0604020202020204" pitchFamily="34" charset="0"/>
              <a:buChar char="•"/>
            </a:pPr>
            <a:r>
              <a:rPr lang="el-GR" altLang="el-GR" sz="2200" dirty="0">
                <a:solidFill>
                  <a:prstClr val="black"/>
                </a:solidFill>
                <a:cs typeface="Courier New" pitchFamily="49" charset="0"/>
              </a:rPr>
              <a:t>	</a:t>
            </a:r>
            <a:r>
              <a:rPr lang="el-GR" altLang="el-GR" sz="2200" dirty="0" smtClean="0">
                <a:solidFill>
                  <a:prstClr val="black"/>
                </a:solidFill>
                <a:cs typeface="Courier New" pitchFamily="49" charset="0"/>
              </a:rPr>
              <a:t>	</a:t>
            </a:r>
            <a:r>
              <a:rPr lang="en-US" altLang="el-GR" sz="2200" dirty="0" smtClean="0">
                <a:solidFill>
                  <a:prstClr val="black"/>
                </a:solidFill>
                <a:cs typeface="Courier New" pitchFamily="49" charset="0"/>
              </a:rPr>
              <a:t>003700FF</a:t>
            </a:r>
            <a:r>
              <a:rPr lang="el-GR" altLang="el-GR" sz="2200" dirty="0" smtClean="0">
                <a:solidFill>
                  <a:prstClr val="black"/>
                </a:solidFill>
                <a:cs typeface="Courier New" pitchFamily="49" charset="0"/>
              </a:rPr>
              <a:t>	</a:t>
            </a:r>
            <a:r>
              <a:rPr lang="en-US" altLang="el-GR" sz="2200" dirty="0" smtClean="0">
                <a:solidFill>
                  <a:prstClr val="black"/>
                </a:solidFill>
                <a:cs typeface="Courier New" pitchFamily="49" charset="0"/>
              </a:rPr>
              <a:t>; </a:t>
            </a:r>
            <a:r>
              <a:rPr lang="el-GR" altLang="el-GR" sz="2200" dirty="0">
                <a:solidFill>
                  <a:prstClr val="black"/>
                </a:solidFill>
                <a:cs typeface="Courier New" pitchFamily="49" charset="0"/>
              </a:rPr>
              <a:t>τέλος</a:t>
            </a:r>
            <a:r>
              <a:rPr lang="en-US" altLang="el-GR" sz="2200" dirty="0">
                <a:solidFill>
                  <a:prstClr val="black"/>
                </a:solidFill>
                <a:cs typeface="Courier New" pitchFamily="49" charset="0"/>
              </a:rPr>
              <a:t> Buffer </a:t>
            </a:r>
            <a:r>
              <a:rPr lang="en-US" altLang="el-GR" sz="2200" dirty="0" smtClean="0">
                <a:solidFill>
                  <a:prstClr val="black"/>
                </a:solidFill>
                <a:cs typeface="Courier New" pitchFamily="49" charset="0"/>
              </a:rPr>
              <a:t>1</a:t>
            </a:r>
            <a:r>
              <a:rPr lang="el-GR" altLang="el-GR" sz="2200" dirty="0" smtClean="0">
                <a:solidFill>
                  <a:prstClr val="black"/>
                </a:solidFill>
                <a:cs typeface="Courier New" pitchFamily="49" charset="0"/>
              </a:rPr>
              <a:t>.</a:t>
            </a:r>
            <a:endParaRPr lang="en-US" altLang="el-GR" sz="2200" dirty="0">
              <a:solidFill>
                <a:prstClr val="black"/>
              </a:solidFill>
              <a:cs typeface="Times New Roman" pitchFamily="18" charset="0"/>
            </a:endParaRPr>
          </a:p>
          <a:p>
            <a:pPr lvl="1" indent="-342000">
              <a:spcBef>
                <a:spcPts val="0"/>
              </a:spcBef>
              <a:buClr>
                <a:srgbClr val="0033CC"/>
              </a:buClr>
              <a:buFont typeface="Arial" panose="020B0604020202020204" pitchFamily="34" charset="0"/>
              <a:buChar char="•"/>
            </a:pPr>
            <a:r>
              <a:rPr lang="el-GR" altLang="el-GR" sz="2200" dirty="0">
                <a:solidFill>
                  <a:prstClr val="black"/>
                </a:solidFill>
                <a:cs typeface="Courier New" pitchFamily="49" charset="0"/>
              </a:rPr>
              <a:t>…</a:t>
            </a:r>
          </a:p>
          <a:p>
            <a:pPr lvl="1" indent="-342000">
              <a:spcBef>
                <a:spcPts val="0"/>
              </a:spcBef>
              <a:buClr>
                <a:srgbClr val="0033CC"/>
              </a:buClr>
              <a:buFont typeface="Arial" panose="020B0604020202020204" pitchFamily="34" charset="0"/>
              <a:buChar char="•"/>
            </a:pPr>
            <a:r>
              <a:rPr lang="en-US" altLang="el-GR" sz="2200" dirty="0">
                <a:solidFill>
                  <a:prstClr val="black"/>
                </a:solidFill>
                <a:cs typeface="Courier New" pitchFamily="49" charset="0"/>
              </a:rPr>
              <a:t>00360100:</a:t>
            </a:r>
            <a:endParaRPr lang="en-US" altLang="el-GR" sz="2200" dirty="0">
              <a:solidFill>
                <a:prstClr val="black"/>
              </a:solidFill>
              <a:cs typeface="Times New Roman" pitchFamily="18" charset="0"/>
            </a:endParaRPr>
          </a:p>
          <a:p>
            <a:pPr lvl="1" indent="-342000">
              <a:spcBef>
                <a:spcPts val="0"/>
              </a:spcBef>
              <a:buClr>
                <a:srgbClr val="0033CC"/>
              </a:buClr>
              <a:buFont typeface="Arial" panose="020B0604020202020204" pitchFamily="34" charset="0"/>
              <a:buChar char="•"/>
            </a:pPr>
            <a:r>
              <a:rPr lang="en-US" altLang="el-GR" sz="2200" dirty="0">
                <a:solidFill>
                  <a:prstClr val="black"/>
                </a:solidFill>
                <a:cs typeface="Courier New" pitchFamily="49" charset="0"/>
              </a:rPr>
              <a:t>	</a:t>
            </a:r>
            <a:r>
              <a:rPr lang="el-GR" altLang="el-GR" sz="2200" dirty="0" smtClean="0">
                <a:solidFill>
                  <a:prstClr val="black"/>
                </a:solidFill>
                <a:cs typeface="Courier New" pitchFamily="49" charset="0"/>
              </a:rPr>
              <a:t>	</a:t>
            </a:r>
            <a:r>
              <a:rPr lang="en-US" altLang="el-GR" sz="2200" dirty="0" smtClean="0">
                <a:solidFill>
                  <a:prstClr val="black"/>
                </a:solidFill>
                <a:cs typeface="Courier New" pitchFamily="49" charset="0"/>
              </a:rPr>
              <a:t>00100000</a:t>
            </a:r>
            <a:r>
              <a:rPr lang="en-US" altLang="el-GR" sz="2200" dirty="0">
                <a:solidFill>
                  <a:prstClr val="black"/>
                </a:solidFill>
                <a:cs typeface="Courier New" pitchFamily="49" charset="0"/>
              </a:rPr>
              <a:t>	; No round, DATA IN, </a:t>
            </a:r>
            <a:r>
              <a:rPr lang="en-US" altLang="el-GR" sz="2200" dirty="0" smtClean="0">
                <a:solidFill>
                  <a:prstClr val="black"/>
                </a:solidFill>
                <a:cs typeface="Courier New" pitchFamily="49" charset="0"/>
              </a:rPr>
              <a:t>conditions</a:t>
            </a:r>
            <a:r>
              <a:rPr lang="el-GR" altLang="el-GR" sz="2200" dirty="0" smtClean="0">
                <a:solidFill>
                  <a:prstClr val="black"/>
                </a:solidFill>
                <a:cs typeface="Courier New" pitchFamily="49" charset="0"/>
              </a:rPr>
              <a:t>.</a:t>
            </a:r>
            <a:endParaRPr lang="en-US" altLang="el-GR" sz="2200" dirty="0">
              <a:solidFill>
                <a:prstClr val="black"/>
              </a:solidFill>
              <a:cs typeface="Times New Roman" pitchFamily="18" charset="0"/>
            </a:endParaRPr>
          </a:p>
          <a:p>
            <a:pPr lvl="1" indent="-342000">
              <a:spcBef>
                <a:spcPts val="0"/>
              </a:spcBef>
              <a:buClr>
                <a:srgbClr val="0033CC"/>
              </a:buClr>
              <a:buFont typeface="Arial" panose="020B0604020202020204" pitchFamily="34" charset="0"/>
              <a:buChar char="•"/>
            </a:pPr>
            <a:r>
              <a:rPr lang="en-US" altLang="el-GR" sz="2200" dirty="0">
                <a:solidFill>
                  <a:prstClr val="black"/>
                </a:solidFill>
                <a:cs typeface="Courier New" pitchFamily="49" charset="0"/>
              </a:rPr>
              <a:t>	</a:t>
            </a:r>
            <a:r>
              <a:rPr lang="el-GR" altLang="el-GR" sz="2200" dirty="0" smtClean="0">
                <a:solidFill>
                  <a:prstClr val="black"/>
                </a:solidFill>
                <a:cs typeface="Courier New" pitchFamily="49" charset="0"/>
              </a:rPr>
              <a:t>	00370100</a:t>
            </a:r>
            <a:r>
              <a:rPr lang="el-GR" altLang="el-GR" sz="2200" dirty="0">
                <a:solidFill>
                  <a:prstClr val="black"/>
                </a:solidFill>
                <a:cs typeface="Courier New" pitchFamily="49" charset="0"/>
              </a:rPr>
              <a:t>	; αρχή </a:t>
            </a:r>
            <a:r>
              <a:rPr lang="en-US" altLang="el-GR" sz="2200" dirty="0">
                <a:solidFill>
                  <a:prstClr val="black"/>
                </a:solidFill>
                <a:cs typeface="Courier New" pitchFamily="49" charset="0"/>
              </a:rPr>
              <a:t>Buffer</a:t>
            </a:r>
            <a:r>
              <a:rPr lang="el-GR" altLang="el-GR" sz="2200" dirty="0">
                <a:solidFill>
                  <a:prstClr val="black"/>
                </a:solidFill>
                <a:cs typeface="Courier New" pitchFamily="49" charset="0"/>
              </a:rPr>
              <a:t> </a:t>
            </a:r>
            <a:r>
              <a:rPr lang="el-GR" altLang="el-GR" sz="2200" dirty="0" smtClean="0">
                <a:solidFill>
                  <a:prstClr val="black"/>
                </a:solidFill>
                <a:cs typeface="Courier New" pitchFamily="49" charset="0"/>
              </a:rPr>
              <a:t>2.</a:t>
            </a:r>
            <a:endParaRPr lang="en-US" altLang="el-GR" sz="2200" dirty="0">
              <a:solidFill>
                <a:prstClr val="black"/>
              </a:solidFill>
              <a:cs typeface="Times New Roman" pitchFamily="18" charset="0"/>
            </a:endParaRPr>
          </a:p>
          <a:p>
            <a:pPr lvl="1" indent="-342000">
              <a:spcBef>
                <a:spcPts val="0"/>
              </a:spcBef>
              <a:buClr>
                <a:srgbClr val="0033CC"/>
              </a:buClr>
              <a:buFont typeface="Arial" panose="020B0604020202020204" pitchFamily="34" charset="0"/>
              <a:buChar char="•"/>
            </a:pPr>
            <a:r>
              <a:rPr lang="el-GR" altLang="el-GR" sz="2200" dirty="0">
                <a:solidFill>
                  <a:prstClr val="black"/>
                </a:solidFill>
                <a:cs typeface="Courier New" pitchFamily="49" charset="0"/>
              </a:rPr>
              <a:t>	</a:t>
            </a:r>
            <a:r>
              <a:rPr lang="el-GR" altLang="el-GR" sz="2200" dirty="0" smtClean="0">
                <a:solidFill>
                  <a:prstClr val="black"/>
                </a:solidFill>
                <a:cs typeface="Courier New" pitchFamily="49" charset="0"/>
              </a:rPr>
              <a:t>	00000000</a:t>
            </a:r>
            <a:r>
              <a:rPr lang="el-GR" altLang="el-GR" sz="2200" dirty="0">
                <a:solidFill>
                  <a:prstClr val="black"/>
                </a:solidFill>
                <a:cs typeface="Courier New" pitchFamily="49" charset="0"/>
              </a:rPr>
              <a:t>	; τέλος λίστας </a:t>
            </a:r>
            <a:r>
              <a:rPr lang="en-US" altLang="el-GR" sz="2200" dirty="0" smtClean="0">
                <a:solidFill>
                  <a:prstClr val="black"/>
                </a:solidFill>
                <a:cs typeface="Courier New" pitchFamily="49" charset="0"/>
              </a:rPr>
              <a:t>TD</a:t>
            </a:r>
            <a:r>
              <a:rPr lang="el-GR" altLang="el-GR" sz="2200" dirty="0" smtClean="0">
                <a:solidFill>
                  <a:prstClr val="black"/>
                </a:solidFill>
                <a:cs typeface="Courier New" pitchFamily="49" charset="0"/>
              </a:rPr>
              <a:t>.</a:t>
            </a:r>
            <a:endParaRPr lang="en-US" altLang="el-GR" sz="2200" dirty="0">
              <a:solidFill>
                <a:prstClr val="black"/>
              </a:solidFill>
              <a:cs typeface="Times New Roman" pitchFamily="18" charset="0"/>
            </a:endParaRPr>
          </a:p>
          <a:p>
            <a:pPr lvl="1" indent="-342000">
              <a:spcBef>
                <a:spcPts val="0"/>
              </a:spcBef>
              <a:buClr>
                <a:srgbClr val="0033CC"/>
              </a:buClr>
              <a:buFont typeface="Arial" panose="020B0604020202020204" pitchFamily="34" charset="0"/>
              <a:buChar char="•"/>
            </a:pPr>
            <a:r>
              <a:rPr lang="el-GR" altLang="el-GR" sz="2200" dirty="0">
                <a:solidFill>
                  <a:prstClr val="black"/>
                </a:solidFill>
                <a:cs typeface="Courier New" pitchFamily="49" charset="0"/>
              </a:rPr>
              <a:t>	</a:t>
            </a:r>
            <a:r>
              <a:rPr lang="el-GR" altLang="el-GR" sz="2200" dirty="0" smtClean="0">
                <a:solidFill>
                  <a:prstClr val="black"/>
                </a:solidFill>
                <a:cs typeface="Courier New" pitchFamily="49" charset="0"/>
              </a:rPr>
              <a:t>	</a:t>
            </a:r>
            <a:r>
              <a:rPr lang="en-US" altLang="el-GR" sz="2200" dirty="0" smtClean="0">
                <a:solidFill>
                  <a:prstClr val="black"/>
                </a:solidFill>
                <a:cs typeface="Courier New" pitchFamily="49" charset="0"/>
              </a:rPr>
              <a:t>003701FF</a:t>
            </a:r>
            <a:r>
              <a:rPr lang="en-US" altLang="el-GR" sz="2200" dirty="0">
                <a:solidFill>
                  <a:prstClr val="black"/>
                </a:solidFill>
                <a:cs typeface="Courier New" pitchFamily="49" charset="0"/>
              </a:rPr>
              <a:t>	</a:t>
            </a:r>
            <a:r>
              <a:rPr lang="en-US" altLang="el-GR" sz="2200" dirty="0" smtClean="0">
                <a:solidFill>
                  <a:prstClr val="black"/>
                </a:solidFill>
                <a:cs typeface="Courier New" pitchFamily="49" charset="0"/>
              </a:rPr>
              <a:t>; </a:t>
            </a:r>
            <a:r>
              <a:rPr lang="el-GR" altLang="el-GR" sz="2200" dirty="0">
                <a:solidFill>
                  <a:prstClr val="black"/>
                </a:solidFill>
                <a:cs typeface="Courier New" pitchFamily="49" charset="0"/>
              </a:rPr>
              <a:t>τέλος </a:t>
            </a:r>
            <a:r>
              <a:rPr lang="en-US" altLang="el-GR" sz="2200" dirty="0">
                <a:solidFill>
                  <a:prstClr val="black"/>
                </a:solidFill>
                <a:cs typeface="Courier New" pitchFamily="49" charset="0"/>
              </a:rPr>
              <a:t>Buffer </a:t>
            </a:r>
            <a:r>
              <a:rPr lang="en-US" altLang="el-GR" sz="2200" dirty="0" smtClean="0">
                <a:solidFill>
                  <a:prstClr val="black"/>
                </a:solidFill>
                <a:cs typeface="Courier New" pitchFamily="49" charset="0"/>
              </a:rPr>
              <a:t>2</a:t>
            </a:r>
            <a:r>
              <a:rPr lang="el-GR" altLang="el-GR" sz="2200" dirty="0" smtClean="0">
                <a:solidFill>
                  <a:prstClr val="black"/>
                </a:solidFill>
                <a:cs typeface="Courier New" pitchFamily="49" charset="0"/>
              </a:rPr>
              <a:t>.</a:t>
            </a:r>
            <a:endParaRPr lang="en-US" altLang="el-GR" sz="2200" dirty="0">
              <a:solidFill>
                <a:prstClr val="black"/>
              </a:solidFill>
              <a:cs typeface="Times New Roman" pitchFamily="18" charset="0"/>
            </a:endParaRPr>
          </a:p>
          <a:p>
            <a:pPr lvl="1" indent="-342000">
              <a:spcBef>
                <a:spcPts val="0"/>
              </a:spcBef>
              <a:buClr>
                <a:srgbClr val="0033CC"/>
              </a:buClr>
              <a:buFont typeface="Arial" panose="020B0604020202020204" pitchFamily="34" charset="0"/>
              <a:buChar char="•"/>
            </a:pPr>
            <a:r>
              <a:rPr lang="en-US" altLang="el-GR" sz="2200" dirty="0">
                <a:solidFill>
                  <a:prstClr val="black"/>
                </a:solidFill>
                <a:cs typeface="Courier New" pitchFamily="49" charset="0"/>
              </a:rPr>
              <a:t>00370000:</a:t>
            </a:r>
            <a:endParaRPr lang="en-US" altLang="el-GR" sz="2200" dirty="0">
              <a:solidFill>
                <a:prstClr val="black"/>
              </a:solidFill>
              <a:cs typeface="Times New Roman" pitchFamily="18" charset="0"/>
            </a:endParaRPr>
          </a:p>
          <a:p>
            <a:pPr lvl="1" indent="-342000">
              <a:spcBef>
                <a:spcPts val="0"/>
              </a:spcBef>
              <a:buClr>
                <a:srgbClr val="0033CC"/>
              </a:buClr>
              <a:buFont typeface="Arial" panose="020B0604020202020204" pitchFamily="34" charset="0"/>
              <a:buChar char="•"/>
            </a:pPr>
            <a:r>
              <a:rPr lang="en-US" altLang="el-GR" sz="2200" dirty="0">
                <a:solidFill>
                  <a:prstClr val="black"/>
                </a:solidFill>
                <a:cs typeface="Courier New" pitchFamily="49" charset="0"/>
              </a:rPr>
              <a:t>	</a:t>
            </a:r>
            <a:r>
              <a:rPr lang="el-GR" altLang="el-GR" sz="2200" dirty="0" smtClean="0">
                <a:solidFill>
                  <a:prstClr val="black"/>
                </a:solidFill>
                <a:cs typeface="Courier New" pitchFamily="49" charset="0"/>
              </a:rPr>
              <a:t>	</a:t>
            </a:r>
            <a:r>
              <a:rPr lang="en-US" altLang="el-GR" sz="2200" dirty="0" smtClean="0">
                <a:solidFill>
                  <a:prstClr val="black"/>
                </a:solidFill>
                <a:cs typeface="Courier New" pitchFamily="49" charset="0"/>
              </a:rPr>
              <a:t>data </a:t>
            </a:r>
            <a:r>
              <a:rPr lang="en-US" altLang="el-GR" sz="2200" dirty="0">
                <a:solidFill>
                  <a:prstClr val="black"/>
                </a:solidFill>
                <a:cs typeface="Courier New" pitchFamily="49" charset="0"/>
              </a:rPr>
              <a:t>buffer 1</a:t>
            </a:r>
            <a:endParaRPr lang="en-US" altLang="el-GR" sz="2200" dirty="0">
              <a:solidFill>
                <a:prstClr val="black"/>
              </a:solidFill>
              <a:cs typeface="Times New Roman" pitchFamily="18" charset="0"/>
            </a:endParaRPr>
          </a:p>
          <a:p>
            <a:pPr lvl="1" indent="-342000">
              <a:spcBef>
                <a:spcPts val="0"/>
              </a:spcBef>
              <a:buClr>
                <a:srgbClr val="0033CC"/>
              </a:buClr>
              <a:buFont typeface="Arial" panose="020B0604020202020204" pitchFamily="34" charset="0"/>
              <a:buChar char="•"/>
            </a:pPr>
            <a:r>
              <a:rPr lang="en-US" altLang="el-GR" sz="2200" dirty="0">
                <a:solidFill>
                  <a:prstClr val="black"/>
                </a:solidFill>
                <a:cs typeface="Courier New" pitchFamily="49" charset="0"/>
              </a:rPr>
              <a:t>003700FF:</a:t>
            </a:r>
            <a:endParaRPr lang="en-US" altLang="el-GR" sz="2200" dirty="0">
              <a:solidFill>
                <a:prstClr val="black"/>
              </a:solidFill>
              <a:cs typeface="Times New Roman" pitchFamily="18" charset="0"/>
            </a:endParaRPr>
          </a:p>
          <a:p>
            <a:pPr lvl="1" indent="-342000">
              <a:spcBef>
                <a:spcPts val="0"/>
              </a:spcBef>
              <a:buClr>
                <a:srgbClr val="0033CC"/>
              </a:buClr>
              <a:buFont typeface="Arial" panose="020B0604020202020204" pitchFamily="34" charset="0"/>
              <a:buChar char="•"/>
            </a:pPr>
            <a:r>
              <a:rPr lang="en-US" altLang="el-GR" sz="2200" dirty="0">
                <a:solidFill>
                  <a:prstClr val="black"/>
                </a:solidFill>
                <a:cs typeface="Courier New" pitchFamily="49" charset="0"/>
              </a:rPr>
              <a:t>00370100:</a:t>
            </a:r>
            <a:endParaRPr lang="en-US" altLang="el-GR" sz="2200" dirty="0">
              <a:solidFill>
                <a:prstClr val="black"/>
              </a:solidFill>
              <a:cs typeface="Times New Roman" pitchFamily="18" charset="0"/>
            </a:endParaRPr>
          </a:p>
          <a:p>
            <a:pPr lvl="1" indent="-342000">
              <a:spcBef>
                <a:spcPts val="0"/>
              </a:spcBef>
              <a:buClr>
                <a:srgbClr val="0033CC"/>
              </a:buClr>
              <a:buFont typeface="Arial" panose="020B0604020202020204" pitchFamily="34" charset="0"/>
              <a:buChar char="•"/>
            </a:pPr>
            <a:r>
              <a:rPr lang="en-US" altLang="el-GR" sz="2200" dirty="0">
                <a:solidFill>
                  <a:prstClr val="black"/>
                </a:solidFill>
                <a:cs typeface="Courier New" pitchFamily="49" charset="0"/>
              </a:rPr>
              <a:t>	</a:t>
            </a:r>
            <a:r>
              <a:rPr lang="el-GR" altLang="el-GR" sz="2200" dirty="0" smtClean="0">
                <a:solidFill>
                  <a:prstClr val="black"/>
                </a:solidFill>
                <a:cs typeface="Courier New" pitchFamily="49" charset="0"/>
              </a:rPr>
              <a:t>	</a:t>
            </a:r>
            <a:r>
              <a:rPr lang="en-US" altLang="el-GR" sz="2200" dirty="0" smtClean="0">
                <a:solidFill>
                  <a:prstClr val="black"/>
                </a:solidFill>
                <a:cs typeface="Courier New" pitchFamily="49" charset="0"/>
              </a:rPr>
              <a:t>data </a:t>
            </a:r>
            <a:r>
              <a:rPr lang="en-US" altLang="el-GR" sz="2200" dirty="0">
                <a:solidFill>
                  <a:prstClr val="black"/>
                </a:solidFill>
                <a:cs typeface="Courier New" pitchFamily="49" charset="0"/>
              </a:rPr>
              <a:t>buffer 2</a:t>
            </a:r>
            <a:endParaRPr lang="en-US" altLang="el-GR" sz="2200" dirty="0">
              <a:solidFill>
                <a:prstClr val="black"/>
              </a:solidFill>
              <a:cs typeface="Times New Roman" pitchFamily="18" charset="0"/>
            </a:endParaRPr>
          </a:p>
          <a:p>
            <a:pPr lvl="1" indent="-342000">
              <a:spcBef>
                <a:spcPts val="0"/>
              </a:spcBef>
              <a:buClr>
                <a:srgbClr val="0033CC"/>
              </a:buClr>
              <a:buFont typeface="Arial" panose="020B0604020202020204" pitchFamily="34" charset="0"/>
              <a:buChar char="•"/>
            </a:pPr>
            <a:r>
              <a:rPr lang="en-US" altLang="el-GR" sz="2200" dirty="0">
                <a:solidFill>
                  <a:prstClr val="black"/>
                </a:solidFill>
                <a:cs typeface="Courier New" pitchFamily="49" charset="0"/>
              </a:rPr>
              <a:t>003701FF:</a:t>
            </a:r>
            <a:endParaRPr lang="en-GB" altLang="el-GR" sz="2200" dirty="0">
              <a:solidFill>
                <a:prstClr val="black"/>
              </a:solidFill>
            </a:endParaRPr>
          </a:p>
          <a:p>
            <a:endParaRPr lang="el-GR" sz="2400" dirty="0"/>
          </a:p>
        </p:txBody>
      </p:sp>
      <p:sp>
        <p:nvSpPr>
          <p:cNvPr id="4" name="Θέση υποσέλιδου 1" descr="."/>
          <p:cNvSpPr>
            <a:spLocks noGrp="1"/>
          </p:cNvSpPr>
          <p:nvPr>
            <p:ph type="ftr" sz="quarter" idx="11"/>
            <p:custDataLst>
              <p:tags r:id="rId2"/>
            </p:custDataLst>
          </p:nvPr>
        </p:nvSpPr>
        <p:spPr/>
        <p:txBody>
          <a:bodyPr/>
          <a:lstStyle/>
          <a:p>
            <a:r>
              <a:rPr lang="en-US" sz="1400" dirty="0" smtClean="0">
                <a:solidFill>
                  <a:schemeClr val="tx1"/>
                </a:solidFill>
              </a:rPr>
              <a:t>USB Device / Host Port</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129E8E64-38FF-4040-BF9E-C0F8B6D6A4DF}" type="slidenum">
              <a:rPr lang="el-GR" sz="1400" smtClean="0">
                <a:solidFill>
                  <a:schemeClr val="tx1"/>
                </a:solidFill>
              </a:rPr>
              <a:pPr/>
              <a:t>42</a:t>
            </a:fld>
            <a:endParaRPr lang="el-GR" sz="1400" dirty="0">
              <a:solidFill>
                <a:schemeClr val="tx1"/>
              </a:solidFill>
            </a:endParaRPr>
          </a:p>
        </p:txBody>
      </p:sp>
      <p:pic>
        <p:nvPicPr>
          <p:cNvPr id="6" name="Εικόνα 1" descr="Εικονίδιο μετάβασης στα περιεχόμενα.">
            <a:hlinkClick r:id="rId4" action="ppaction://hlinksldjump" tooltip="Επιστροφή στα Περιεχόμενα"/>
          </p:cNvPr>
          <p:cNvPicPr>
            <a:picLocks noChangeAspect="1"/>
          </p:cNvPicPr>
          <p:nvPr/>
        </p:nvPicPr>
        <p:blipFill>
          <a:blip r:embed="rId5" cstate="print">
            <a:extLst>
              <a:ext uri="{BEBA8EAE-BF5A-486C-A8C5-ECC9F3942E4B}">
                <a14:imgProps xmlns:a14="http://schemas.microsoft.com/office/drawing/2010/main">
                  <a14:imgLayer r:embed="rId6">
                    <a14:imgEffect>
                      <a14:sharpenSoften amount="100000"/>
                    </a14:imgEffect>
                  </a14:imgLayer>
                </a14:imgProps>
              </a:ext>
              <a:ext uri="{28A0092B-C50C-407E-A947-70E740481C1C}">
                <a14:useLocalDpi xmlns:a14="http://schemas.microsoft.com/office/drawing/2010/main" val="0"/>
              </a:ext>
            </a:extLst>
          </a:blip>
          <a:stretch>
            <a:fillRect/>
          </a:stretch>
        </p:blipFill>
        <p:spPr>
          <a:xfrm>
            <a:off x="467250" y="6021288"/>
            <a:ext cx="576065" cy="651438"/>
          </a:xfrm>
          <a:prstGeom prst="rect">
            <a:avLst/>
          </a:prstGeom>
          <a:scene3d>
            <a:camera prst="isometricOffAxis1Right"/>
            <a:lightRig rig="threePt" dir="t"/>
          </a:scene3d>
        </p:spPr>
      </p:pic>
    </p:spTree>
    <p:custDataLst>
      <p:tags r:id="rId1"/>
    </p:custDataLst>
    <p:extLst>
      <p:ext uri="{BB962C8B-B14F-4D97-AF65-F5344CB8AC3E}">
        <p14:creationId xmlns:p14="http://schemas.microsoft.com/office/powerpoint/2010/main" val="32399591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b="1" dirty="0"/>
              <a:t>Τέλος </a:t>
            </a:r>
            <a:r>
              <a:rPr lang="el-GR" b="1" dirty="0" smtClean="0"/>
              <a:t>πέμπτης</a:t>
            </a:r>
            <a:r>
              <a:rPr lang="fi-FI" b="1" dirty="0" smtClean="0"/>
              <a:t> </a:t>
            </a:r>
            <a:r>
              <a:rPr lang="el-GR" b="1" dirty="0"/>
              <a:t>ε</a:t>
            </a:r>
            <a:r>
              <a:rPr lang="el-GR" b="1" dirty="0" smtClean="0"/>
              <a:t>νότητας</a:t>
            </a:r>
            <a:endParaRPr lang="el-GR" b="1" dirty="0"/>
          </a:p>
        </p:txBody>
      </p:sp>
      <p:sp>
        <p:nvSpPr>
          <p:cNvPr id="3" name="Υπότιτλος 1"/>
          <p:cNvSpPr>
            <a:spLocks noGrp="1"/>
          </p:cNvSpPr>
          <p:nvPr>
            <p:ph type="subTitle" idx="1"/>
          </p:nvPr>
        </p:nvSpPr>
        <p:spPr bwMode="gray"/>
        <p:txBody>
          <a:bodyPr>
            <a:normAutofit/>
          </a:bodyPr>
          <a:lstStyle/>
          <a:p>
            <a:pPr algn="r"/>
            <a:endParaRPr lang="el-GR" sz="2000" dirty="0" smtClean="0">
              <a:solidFill>
                <a:schemeClr val="tx1">
                  <a:lumMod val="65000"/>
                  <a:lumOff val="35000"/>
                </a:schemeClr>
              </a:solidFill>
            </a:endParaRPr>
          </a:p>
          <a:p>
            <a:pPr algn="r"/>
            <a:r>
              <a:rPr lang="el-GR" sz="2000" dirty="0" smtClean="0">
                <a:solidFill>
                  <a:schemeClr val="tx1">
                    <a:lumMod val="65000"/>
                    <a:lumOff val="35000"/>
                  </a:schemeClr>
                </a:solidFill>
              </a:rPr>
              <a:t>Επεξεργασία υλικού: </a:t>
            </a:r>
          </a:p>
          <a:p>
            <a:pPr algn="r"/>
            <a:r>
              <a:rPr lang="el-GR" sz="2000" dirty="0" err="1" smtClean="0">
                <a:solidFill>
                  <a:schemeClr val="tx1">
                    <a:lumMod val="65000"/>
                    <a:lumOff val="35000"/>
                  </a:schemeClr>
                </a:solidFill>
              </a:rPr>
              <a:t>Σοφιανίδου</a:t>
            </a:r>
            <a:r>
              <a:rPr lang="el-GR" sz="2000" dirty="0" smtClean="0">
                <a:solidFill>
                  <a:schemeClr val="tx1">
                    <a:lumMod val="65000"/>
                    <a:lumOff val="35000"/>
                  </a:schemeClr>
                </a:solidFill>
              </a:rPr>
              <a:t> Γεωργία</a:t>
            </a:r>
            <a:endParaRPr lang="el-GR" sz="2000" dirty="0">
              <a:solidFill>
                <a:schemeClr val="tx1">
                  <a:lumMod val="65000"/>
                  <a:lumOff val="35000"/>
                </a:schemeClr>
              </a:solidFill>
            </a:endParaRPr>
          </a:p>
        </p:txBody>
      </p:sp>
      <p:pic>
        <p:nvPicPr>
          <p:cNvPr id="6" name="Εικόνα 1" descr="Λογότυπο για Άδειες χρήσης Creative Commons B Y, NC, ND.">
            <a:hlinkClick r:id="rId3" tooltip="Μετάβαση στην Άδεια Χρήσης"/>
          </p:cNvPr>
          <p:cNvPicPr>
            <a:picLocks noChangeAspect="1" noChangeArrowheads="1"/>
          </p:cNvPicPr>
          <p:nvPr/>
        </p:nvPicPr>
        <p:blipFill>
          <a:blip r:embed="rId4" cstate="print"/>
          <a:srcRect/>
          <a:stretch>
            <a:fillRect/>
          </a:stretch>
        </p:blipFill>
        <p:spPr bwMode="auto">
          <a:xfrm>
            <a:off x="1908175" y="5949950"/>
            <a:ext cx="1584325"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Εικόνα 2" descr="Λογότυπο Επιχειρησιακού Προγράμματος Εκπαίδευση και Δια βίου Μάθηση. ">
            <a:hlinkClick r:id="rId5" tooltip="Μετάβαση στο www.edulll.gr/"/>
          </p:cNvPr>
          <p:cNvPicPr>
            <a:picLocks noChangeAspect="1" noChangeArrowheads="1"/>
          </p:cNvPicPr>
          <p:nvPr/>
        </p:nvPicPr>
        <p:blipFill>
          <a:blip r:embed="rId6" cstate="print"/>
          <a:srcRect/>
          <a:stretch>
            <a:fillRect/>
          </a:stretch>
        </p:blipFill>
        <p:spPr bwMode="auto">
          <a:xfrm>
            <a:off x="3492500" y="5638800"/>
            <a:ext cx="4310063"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3120930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Τίτλος 1"/>
          <p:cNvSpPr>
            <a:spLocks noGrp="1"/>
          </p:cNvSpPr>
          <p:nvPr>
            <p:ph type="title"/>
          </p:nvPr>
        </p:nvSpPr>
        <p:spPr/>
        <p:txBody>
          <a:bodyPr/>
          <a:lstStyle/>
          <a:p>
            <a:pPr eaLnBrk="1" hangingPunct="1"/>
            <a:r>
              <a:rPr lang="el-GR" b="1" dirty="0" smtClean="0"/>
              <a:t>Περιεχόμενα ενότητας</a:t>
            </a:r>
          </a:p>
        </p:txBody>
      </p:sp>
      <p:sp>
        <p:nvSpPr>
          <p:cNvPr id="4" name="Θέση περιεχομένου 1">
            <a:hlinkClick r:id="rId6" action="ppaction://hlinksldjump" tooltip="Μετάβαση στη Διαφάνεια 6"/>
          </p:cNvPr>
          <p:cNvSpPr/>
          <p:nvPr/>
        </p:nvSpPr>
        <p:spPr>
          <a:xfrm>
            <a:off x="809255" y="1906645"/>
            <a:ext cx="7435151"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800" i="1" dirty="0">
                <a:solidFill>
                  <a:srgbClr val="0070C0"/>
                </a:solidFill>
              </a:rPr>
              <a:t>1)  </a:t>
            </a:r>
            <a:r>
              <a:rPr lang="el-GR" sz="2800" i="1" dirty="0" smtClean="0">
                <a:solidFill>
                  <a:srgbClr val="0070C0"/>
                </a:solidFill>
              </a:rPr>
              <a:t>Επικοινωνία μέσω </a:t>
            </a:r>
            <a:r>
              <a:rPr lang="en-US" sz="2800" i="1" dirty="0" smtClean="0">
                <a:solidFill>
                  <a:srgbClr val="0070C0"/>
                </a:solidFill>
              </a:rPr>
              <a:t>USB</a:t>
            </a:r>
            <a:endParaRPr lang="el-GR" i="1" dirty="0">
              <a:solidFill>
                <a:srgbClr val="0070C0"/>
              </a:solidFill>
            </a:endParaRPr>
          </a:p>
        </p:txBody>
      </p:sp>
      <p:sp>
        <p:nvSpPr>
          <p:cNvPr id="14" name="Θέση περιεχομένου 2">
            <a:hlinkClick r:id="rId7" action="ppaction://hlinksldjump" tooltip="Μετάβαση στη Διαφάνεια 20"/>
          </p:cNvPr>
          <p:cNvSpPr/>
          <p:nvPr>
            <p:custDataLst>
              <p:tags r:id="rId2"/>
            </p:custDataLst>
          </p:nvPr>
        </p:nvSpPr>
        <p:spPr>
          <a:xfrm>
            <a:off x="809258" y="2685952"/>
            <a:ext cx="743515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a:solidFill>
                  <a:srgbClr val="0070C0"/>
                </a:solidFill>
              </a:rPr>
              <a:t>2</a:t>
            </a:r>
            <a:r>
              <a:rPr lang="el-GR" sz="2800" i="1" dirty="0" smtClean="0">
                <a:solidFill>
                  <a:srgbClr val="0070C0"/>
                </a:solidFill>
              </a:rPr>
              <a:t>)  </a:t>
            </a:r>
            <a:r>
              <a:rPr lang="en-US" sz="2800" i="1" dirty="0" smtClean="0">
                <a:solidFill>
                  <a:srgbClr val="0070C0"/>
                </a:solidFill>
              </a:rPr>
              <a:t>USB device port </a:t>
            </a:r>
            <a:r>
              <a:rPr lang="el-GR" sz="2800" i="1" dirty="0" smtClean="0">
                <a:solidFill>
                  <a:srgbClr val="0070C0"/>
                </a:solidFill>
              </a:rPr>
              <a:t>και σχετικοί </a:t>
            </a:r>
            <a:r>
              <a:rPr lang="el-GR" sz="2800" i="1" dirty="0" err="1" smtClean="0">
                <a:solidFill>
                  <a:srgbClr val="0070C0"/>
                </a:solidFill>
              </a:rPr>
              <a:t>καταχωρητές</a:t>
            </a:r>
            <a:endParaRPr lang="el-GR" i="1" dirty="0">
              <a:solidFill>
                <a:srgbClr val="0070C0"/>
              </a:solidFill>
            </a:endParaRPr>
          </a:p>
        </p:txBody>
      </p:sp>
      <p:sp>
        <p:nvSpPr>
          <p:cNvPr id="16" name="Θέση περιεχομένου 3">
            <a:hlinkClick r:id="rId8" action="ppaction://hlinksldjump" tooltip="Μετάβαση στη Διαφάνεια 23"/>
          </p:cNvPr>
          <p:cNvSpPr/>
          <p:nvPr>
            <p:custDataLst>
              <p:tags r:id="rId3"/>
            </p:custDataLst>
          </p:nvPr>
        </p:nvSpPr>
        <p:spPr>
          <a:xfrm>
            <a:off x="809254" y="3501008"/>
            <a:ext cx="7435151"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a:solidFill>
                  <a:srgbClr val="0070C0"/>
                </a:solidFill>
              </a:rPr>
              <a:t>3</a:t>
            </a:r>
            <a:r>
              <a:rPr lang="el-GR" sz="2800" i="1" dirty="0" smtClean="0">
                <a:solidFill>
                  <a:srgbClr val="0070C0"/>
                </a:solidFill>
              </a:rPr>
              <a:t>)  Αρχιτεκτονική </a:t>
            </a:r>
            <a:r>
              <a:rPr lang="en-US" sz="2800" i="1" dirty="0" smtClean="0">
                <a:solidFill>
                  <a:srgbClr val="0070C0"/>
                </a:solidFill>
              </a:rPr>
              <a:t>USB Host Port</a:t>
            </a:r>
            <a:endParaRPr lang="el-GR" i="1" dirty="0">
              <a:solidFill>
                <a:srgbClr val="0070C0"/>
              </a:solidFill>
            </a:endParaRPr>
          </a:p>
        </p:txBody>
      </p:sp>
      <p:sp>
        <p:nvSpPr>
          <p:cNvPr id="5" name="Θέση περιεχομένου 4">
            <a:hlinkClick r:id="rId9" action="ppaction://hlinksldjump" tooltip="Μετάβαση στη Διαφάνεια 30"/>
          </p:cNvPr>
          <p:cNvSpPr/>
          <p:nvPr/>
        </p:nvSpPr>
        <p:spPr>
          <a:xfrm>
            <a:off x="809262" y="4293096"/>
            <a:ext cx="7435152"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800" i="1" dirty="0">
                <a:solidFill>
                  <a:srgbClr val="0070C0"/>
                </a:solidFill>
              </a:rPr>
              <a:t>4</a:t>
            </a:r>
            <a:r>
              <a:rPr lang="el-GR" sz="2800" i="1" dirty="0" smtClean="0">
                <a:solidFill>
                  <a:srgbClr val="0070C0"/>
                </a:solidFill>
              </a:rPr>
              <a:t>) </a:t>
            </a:r>
            <a:r>
              <a:rPr lang="en-US" sz="2800" i="1" dirty="0" smtClean="0">
                <a:solidFill>
                  <a:srgbClr val="0070C0"/>
                </a:solidFill>
              </a:rPr>
              <a:t>Transfer </a:t>
            </a:r>
            <a:r>
              <a:rPr lang="el-GR" sz="2800" i="1" dirty="0" smtClean="0">
                <a:solidFill>
                  <a:srgbClr val="0070C0"/>
                </a:solidFill>
              </a:rPr>
              <a:t>και </a:t>
            </a:r>
            <a:r>
              <a:rPr lang="en-US" sz="2800" i="1" dirty="0" smtClean="0">
                <a:solidFill>
                  <a:srgbClr val="0070C0"/>
                </a:solidFill>
              </a:rPr>
              <a:t>Endpoint description </a:t>
            </a:r>
            <a:r>
              <a:rPr lang="el-GR" sz="2800" i="1" dirty="0" smtClean="0">
                <a:solidFill>
                  <a:srgbClr val="0070C0"/>
                </a:solidFill>
              </a:rPr>
              <a:t>στο </a:t>
            </a:r>
            <a:r>
              <a:rPr lang="en-US" sz="2800" i="1" dirty="0" smtClean="0">
                <a:solidFill>
                  <a:srgbClr val="0070C0"/>
                </a:solidFill>
              </a:rPr>
              <a:t>USB Host </a:t>
            </a:r>
          </a:p>
          <a:p>
            <a:pPr lvl="1"/>
            <a:r>
              <a:rPr lang="en-US" sz="2800" i="1" dirty="0" smtClean="0">
                <a:solidFill>
                  <a:srgbClr val="0070C0"/>
                </a:solidFill>
              </a:rPr>
              <a:t>Port</a:t>
            </a:r>
            <a:endParaRPr lang="en-US" sz="2800" i="1" dirty="0">
              <a:solidFill>
                <a:srgbClr val="0070C0"/>
              </a:solidFill>
            </a:endParaRPr>
          </a:p>
        </p:txBody>
      </p:sp>
      <p:sp>
        <p:nvSpPr>
          <p:cNvPr id="13" name="Θέση υποσέλιδου 1" descr="."/>
          <p:cNvSpPr>
            <a:spLocks noGrp="1"/>
          </p:cNvSpPr>
          <p:nvPr>
            <p:ph type="ftr" sz="quarter" idx="11"/>
            <p:custDataLst>
              <p:tags r:id="rId4"/>
            </p:custDataLst>
          </p:nvPr>
        </p:nvSpPr>
        <p:spPr/>
        <p:txBody>
          <a:bodyPr/>
          <a:lstStyle/>
          <a:p>
            <a:r>
              <a:rPr lang="en-US" sz="1400" dirty="0" smtClean="0">
                <a:solidFill>
                  <a:prstClr val="black"/>
                </a:solidFill>
              </a:rPr>
              <a:t>USB Device / Host Port</a:t>
            </a:r>
            <a:endParaRPr lang="en-US" sz="1400" dirty="0">
              <a:solidFill>
                <a:prstClr val="black"/>
              </a:solidFill>
            </a:endParaRPr>
          </a:p>
        </p:txBody>
      </p:sp>
      <p:sp>
        <p:nvSpPr>
          <p:cNvPr id="6" name="Θέση αριθμού διαφάνειας 1" descr="."/>
          <p:cNvSpPr>
            <a:spLocks noGrp="1"/>
          </p:cNvSpPr>
          <p:nvPr>
            <p:ph type="sldNum" sz="quarter" idx="12"/>
          </p:nvPr>
        </p:nvSpPr>
        <p:spPr/>
        <p:txBody>
          <a:bodyPr/>
          <a:lstStyle/>
          <a:p>
            <a:pPr>
              <a:defRPr/>
            </a:pPr>
            <a:fld id="{00AE728C-E611-4819-AE43-A6ECB79E445A}" type="slidenum">
              <a:rPr lang="el-GR" sz="1400" smtClean="0">
                <a:solidFill>
                  <a:prstClr val="black"/>
                </a:solidFill>
              </a:rPr>
              <a:pPr>
                <a:defRPr/>
              </a:pPr>
              <a:t>5</a:t>
            </a:fld>
            <a:endParaRPr lang="el-GR" sz="1400" dirty="0">
              <a:solidFill>
                <a:prstClr val="black"/>
              </a:solidFill>
            </a:endParaRPr>
          </a:p>
        </p:txBody>
      </p:sp>
    </p:spTree>
    <p:custDataLst>
      <p:tags r:id="rId1"/>
    </p:custDataLst>
    <p:extLst>
      <p:ext uri="{BB962C8B-B14F-4D97-AF65-F5344CB8AC3E}">
        <p14:creationId xmlns:p14="http://schemas.microsoft.com/office/powerpoint/2010/main" val="37055138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Ιεραρχία συσκευών</a:t>
            </a:r>
            <a:endParaRPr lang="el-GR" b="1" dirty="0"/>
          </a:p>
        </p:txBody>
      </p:sp>
      <p:pic>
        <p:nvPicPr>
          <p:cNvPr id="6" name="Θέση περιεχομένου 1" descr="Εικόνα στην οποία φαίνεται η ιεραρχία των συσκευών. &#10;"/>
          <p:cNvPicPr>
            <a:picLocks noGrp="1" noChangeAspect="1"/>
          </p:cNvPicPr>
          <p:nvPr>
            <p:ph idx="1"/>
          </p:nvPr>
        </p:nvPicPr>
        <p:blipFill>
          <a:blip r:embed="rId3" cstate="print">
            <a:extLst>
              <a:ext uri="{BEBA8EAE-BF5A-486C-A8C5-ECC9F3942E4B}">
                <a14:imgProps xmlns:a14="http://schemas.microsoft.com/office/drawing/2010/main">
                  <a14:imgLayer r:embed="rId4">
                    <a14:imgEffect>
                      <a14:sharpenSoften amount="20000"/>
                    </a14:imgEffect>
                    <a14:imgEffect>
                      <a14:brightnessContrast bright="8000"/>
                    </a14:imgEffect>
                  </a14:imgLayer>
                </a14:imgProps>
              </a:ext>
              <a:ext uri="{28A0092B-C50C-407E-A947-70E740481C1C}">
                <a14:useLocalDpi xmlns:a14="http://schemas.microsoft.com/office/drawing/2010/main" val="0"/>
              </a:ext>
            </a:extLst>
          </a:blip>
          <a:stretch>
            <a:fillRect/>
          </a:stretch>
        </p:blipFill>
        <p:spPr>
          <a:xfrm>
            <a:off x="1259632" y="1412776"/>
            <a:ext cx="6480720" cy="4752528"/>
          </a:xfrm>
        </p:spPr>
      </p:pic>
      <p:sp>
        <p:nvSpPr>
          <p:cNvPr id="4" name="Θέση υποσέλιδου 1" descr="."/>
          <p:cNvSpPr>
            <a:spLocks noGrp="1"/>
          </p:cNvSpPr>
          <p:nvPr>
            <p:ph type="ftr" sz="quarter" idx="11"/>
            <p:custDataLst>
              <p:tags r:id="rId1"/>
            </p:custDataLst>
          </p:nvPr>
        </p:nvSpPr>
        <p:spPr/>
        <p:txBody>
          <a:bodyPr/>
          <a:lstStyle/>
          <a:p>
            <a:r>
              <a:rPr lang="en-US" sz="1400" dirty="0" smtClean="0">
                <a:solidFill>
                  <a:schemeClr val="tx1"/>
                </a:solidFill>
              </a:rPr>
              <a:t>USB Device / Host Port</a:t>
            </a:r>
            <a:endParaRPr lang="en-US"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129E8E64-38FF-4040-BF9E-C0F8B6D6A4DF}" type="slidenum">
              <a:rPr lang="el-GR" sz="1400" smtClean="0">
                <a:solidFill>
                  <a:schemeClr val="tx1"/>
                </a:solidFill>
              </a:rPr>
              <a:pPr/>
              <a:t>6</a:t>
            </a:fld>
            <a:endParaRPr lang="el-GR" sz="1400" dirty="0">
              <a:solidFill>
                <a:schemeClr val="tx1"/>
              </a:solidFill>
            </a:endParaRPr>
          </a:p>
        </p:txBody>
      </p:sp>
    </p:spTree>
    <p:extLst>
      <p:ext uri="{BB962C8B-B14F-4D97-AF65-F5344CB8AC3E}">
        <p14:creationId xmlns:p14="http://schemas.microsoft.com/office/powerpoint/2010/main" val="14401639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smtClean="0"/>
              <a:t>Μετάδοση πληροφορίας μέσω του </a:t>
            </a:r>
            <a:r>
              <a:rPr lang="en-US" b="1" dirty="0" smtClean="0"/>
              <a:t>USB </a:t>
            </a:r>
            <a:r>
              <a:rPr lang="el-GR" b="1" dirty="0" smtClean="0"/>
              <a:t>διαύλου (1 από 4)</a:t>
            </a:r>
            <a:endParaRPr lang="el-GR" b="1" dirty="0">
              <a:solidFill>
                <a:srgbClr val="FF0000"/>
              </a:solidFill>
            </a:endParaRPr>
          </a:p>
        </p:txBody>
      </p:sp>
      <p:sp>
        <p:nvSpPr>
          <p:cNvPr id="3" name="Θέση περιεχομένου 1"/>
          <p:cNvSpPr>
            <a:spLocks noGrp="1"/>
          </p:cNvSpPr>
          <p:nvPr>
            <p:ph idx="1"/>
          </p:nvPr>
        </p:nvSpPr>
        <p:spPr/>
        <p:txBody>
          <a:bodyPr>
            <a:normAutofit/>
          </a:bodyPr>
          <a:lstStyle/>
          <a:p>
            <a:pPr>
              <a:spcBef>
                <a:spcPct val="0"/>
              </a:spcBef>
              <a:spcAft>
                <a:spcPts val="1200"/>
              </a:spcAft>
              <a:buClr>
                <a:srgbClr val="0033CC"/>
              </a:buClr>
              <a:buFont typeface="Wingdings" panose="05000000000000000000" pitchFamily="2" charset="2"/>
              <a:buChar char="§"/>
            </a:pPr>
            <a:r>
              <a:rPr lang="el-GR" altLang="el-GR" sz="2800" dirty="0">
                <a:cs typeface="Times New Roman" pitchFamily="18" charset="0"/>
              </a:rPr>
              <a:t>Κ</a:t>
            </a:r>
            <a:r>
              <a:rPr lang="el-GR" altLang="el-GR" sz="2800" dirty="0" smtClean="0">
                <a:cs typeface="Times New Roman" pitchFamily="18" charset="0"/>
              </a:rPr>
              <a:t>άθε μεταφορά ξεκινά με ευθύνη του </a:t>
            </a:r>
            <a:r>
              <a:rPr lang="en-US" altLang="el-GR" sz="2800" dirty="0" smtClean="0">
                <a:cs typeface="Times New Roman" pitchFamily="18" charset="0"/>
              </a:rPr>
              <a:t>Host</a:t>
            </a:r>
            <a:r>
              <a:rPr lang="el-GR" altLang="el-GR" sz="2800" dirty="0" smtClean="0">
                <a:cs typeface="Times New Roman" pitchFamily="18" charset="0"/>
              </a:rPr>
              <a:t>. </a:t>
            </a:r>
            <a:endParaRPr lang="en-US" altLang="el-GR" sz="2800" dirty="0" smtClean="0">
              <a:cs typeface="Times New Roman" pitchFamily="18" charset="0"/>
            </a:endParaRPr>
          </a:p>
          <a:p>
            <a:pPr>
              <a:spcBef>
                <a:spcPct val="0"/>
              </a:spcBef>
              <a:spcAft>
                <a:spcPts val="1200"/>
              </a:spcAft>
              <a:buClr>
                <a:srgbClr val="0033CC"/>
              </a:buClr>
              <a:buFont typeface="Wingdings" panose="05000000000000000000" pitchFamily="2" charset="2"/>
              <a:buChar char="§"/>
            </a:pPr>
            <a:r>
              <a:rPr lang="el-GR" altLang="el-GR" sz="2800" dirty="0" smtClean="0">
                <a:cs typeface="Times New Roman" pitchFamily="18" charset="0"/>
              </a:rPr>
              <a:t>Η κάθε μεταφορά αποτελείται από τρία το πολύ πακέτα. </a:t>
            </a:r>
            <a:endParaRPr lang="en-US" altLang="el-GR" sz="2800" dirty="0" smtClean="0">
              <a:cs typeface="Times New Roman" pitchFamily="18" charset="0"/>
            </a:endParaRPr>
          </a:p>
          <a:p>
            <a:pPr>
              <a:spcBef>
                <a:spcPct val="0"/>
              </a:spcBef>
              <a:buClr>
                <a:srgbClr val="0033CC"/>
              </a:buClr>
              <a:buFont typeface="Wingdings" panose="05000000000000000000" pitchFamily="2" charset="2"/>
              <a:buChar char="§"/>
            </a:pPr>
            <a:r>
              <a:rPr lang="el-GR" altLang="el-GR" sz="2800" dirty="0" smtClean="0">
                <a:cs typeface="Times New Roman" pitchFamily="18" charset="0"/>
              </a:rPr>
              <a:t>Το πρώτο που στέλνει ο </a:t>
            </a:r>
            <a:r>
              <a:rPr lang="en-US" altLang="el-GR" sz="2800" dirty="0" smtClean="0">
                <a:cs typeface="Times New Roman" pitchFamily="18" charset="0"/>
              </a:rPr>
              <a:t>HSB Host Controller</a:t>
            </a:r>
            <a:r>
              <a:rPr lang="el-GR" altLang="el-GR" sz="2800" dirty="0" smtClean="0">
                <a:cs typeface="Times New Roman" pitchFamily="18" charset="0"/>
              </a:rPr>
              <a:t> περιλαμβάνει: </a:t>
            </a:r>
          </a:p>
          <a:p>
            <a:pPr lvl="2" indent="-342000">
              <a:spcBef>
                <a:spcPct val="0"/>
              </a:spcBef>
              <a:buClr>
                <a:srgbClr val="663300"/>
              </a:buClr>
              <a:buFont typeface="Wingdings" panose="05000000000000000000" pitchFamily="2" charset="2"/>
              <a:buChar char="§"/>
            </a:pPr>
            <a:r>
              <a:rPr lang="el-GR" altLang="el-GR" dirty="0" smtClean="0">
                <a:cs typeface="Times New Roman" pitchFamily="18" charset="0"/>
              </a:rPr>
              <a:t>Τον τύπο μεταφοράς.</a:t>
            </a:r>
          </a:p>
          <a:p>
            <a:pPr lvl="2" indent="-342000">
              <a:spcBef>
                <a:spcPct val="0"/>
              </a:spcBef>
              <a:buClr>
                <a:srgbClr val="663300"/>
              </a:buClr>
              <a:buFont typeface="Wingdings" panose="05000000000000000000" pitchFamily="2" charset="2"/>
              <a:buChar char="§"/>
            </a:pPr>
            <a:r>
              <a:rPr lang="el-GR" altLang="el-GR" dirty="0" smtClean="0">
                <a:cs typeface="Times New Roman" pitchFamily="18" charset="0"/>
              </a:rPr>
              <a:t>Την κατεύθυνση της μεταφοράς.</a:t>
            </a:r>
          </a:p>
          <a:p>
            <a:pPr lvl="2" indent="-342000">
              <a:spcBef>
                <a:spcPct val="0"/>
              </a:spcBef>
              <a:buClr>
                <a:srgbClr val="663300"/>
              </a:buClr>
              <a:buFont typeface="Wingdings" panose="05000000000000000000" pitchFamily="2" charset="2"/>
              <a:buChar char="§"/>
            </a:pPr>
            <a:r>
              <a:rPr lang="el-GR" altLang="el-GR" dirty="0" smtClean="0">
                <a:cs typeface="Times New Roman" pitchFamily="18" charset="0"/>
              </a:rPr>
              <a:t>Τη διεύθυνση της συσκευής στην οποία απευθύνεται.</a:t>
            </a:r>
            <a:endParaRPr lang="el-GR" altLang="el-GR" dirty="0">
              <a:cs typeface="Times New Roman" pitchFamily="18" charset="0"/>
            </a:endParaRPr>
          </a:p>
          <a:p>
            <a:pPr lvl="2" indent="-342000">
              <a:spcBef>
                <a:spcPct val="0"/>
              </a:spcBef>
              <a:buClr>
                <a:srgbClr val="663300"/>
              </a:buClr>
              <a:buFont typeface="Wingdings" panose="05000000000000000000" pitchFamily="2" charset="2"/>
              <a:buChar char="§"/>
            </a:pPr>
            <a:r>
              <a:rPr lang="el-GR" altLang="el-GR" dirty="0" smtClean="0">
                <a:cs typeface="Times New Roman" pitchFamily="18" charset="0"/>
              </a:rPr>
              <a:t>Τον αριθμό </a:t>
            </a:r>
            <a:r>
              <a:rPr lang="el-GR" altLang="el-GR" b="1" dirty="0" smtClean="0">
                <a:cs typeface="Times New Roman" pitchFamily="18" charset="0"/>
              </a:rPr>
              <a:t>τερματικού σημείου (</a:t>
            </a:r>
            <a:r>
              <a:rPr lang="en-US" altLang="el-GR" b="1" dirty="0" smtClean="0">
                <a:cs typeface="Times New Roman" pitchFamily="18" charset="0"/>
              </a:rPr>
              <a:t>endpoint</a:t>
            </a:r>
            <a:r>
              <a:rPr lang="el-GR" altLang="el-GR" b="1" dirty="0" smtClean="0">
                <a:cs typeface="Times New Roman" pitchFamily="18" charset="0"/>
              </a:rPr>
              <a:t>)</a:t>
            </a:r>
            <a:r>
              <a:rPr lang="el-GR" altLang="el-GR" dirty="0" smtClean="0">
                <a:cs typeface="Times New Roman" pitchFamily="18" charset="0"/>
              </a:rPr>
              <a:t>, το οποίο καθορίζει ένα κανάλι επικοινωνίας (</a:t>
            </a:r>
            <a:r>
              <a:rPr lang="en-US" altLang="el-GR" dirty="0" smtClean="0">
                <a:cs typeface="Times New Roman" pitchFamily="18" charset="0"/>
              </a:rPr>
              <a:t>pipe</a:t>
            </a:r>
            <a:r>
              <a:rPr lang="el-GR" altLang="el-GR" dirty="0" smtClean="0">
                <a:cs typeface="Times New Roman" pitchFamily="18" charset="0"/>
              </a:rPr>
              <a:t>). </a:t>
            </a:r>
            <a:endParaRPr lang="en-US" altLang="el-GR" dirty="0" smtClean="0">
              <a:cs typeface="Times New Roman" pitchFamily="18" charset="0"/>
            </a:endParaRPr>
          </a:p>
        </p:txBody>
      </p:sp>
      <p:sp>
        <p:nvSpPr>
          <p:cNvPr id="4" name="Θέση υποσέλιδου 1" descr="."/>
          <p:cNvSpPr>
            <a:spLocks noGrp="1"/>
          </p:cNvSpPr>
          <p:nvPr>
            <p:ph type="ftr" sz="quarter" idx="11"/>
            <p:custDataLst>
              <p:tags r:id="rId1"/>
            </p:custDataLst>
          </p:nvPr>
        </p:nvSpPr>
        <p:spPr/>
        <p:txBody>
          <a:bodyPr/>
          <a:lstStyle/>
          <a:p>
            <a:r>
              <a:rPr lang="en-US" sz="1400" dirty="0" smtClean="0">
                <a:solidFill>
                  <a:schemeClr val="tx1"/>
                </a:solidFill>
              </a:rPr>
              <a:t>USB Device / Host Port</a:t>
            </a:r>
            <a:endParaRPr lang="en-US"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129E8E64-38FF-4040-BF9E-C0F8B6D6A4DF}" type="slidenum">
              <a:rPr lang="el-GR" sz="1400" smtClean="0">
                <a:solidFill>
                  <a:schemeClr val="tx1"/>
                </a:solidFill>
              </a:rPr>
              <a:pPr/>
              <a:t>7</a:t>
            </a:fld>
            <a:endParaRPr lang="el-GR" sz="1400" dirty="0">
              <a:solidFill>
                <a:schemeClr val="tx1"/>
              </a:solidFill>
            </a:endParaRPr>
          </a:p>
        </p:txBody>
      </p:sp>
    </p:spTree>
    <p:extLst>
      <p:ext uri="{BB962C8B-B14F-4D97-AF65-F5344CB8AC3E}">
        <p14:creationId xmlns:p14="http://schemas.microsoft.com/office/powerpoint/2010/main" val="11025315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smtClean="0"/>
              <a:t>Μετάδοση πληροφορίας μέσω του </a:t>
            </a:r>
            <a:r>
              <a:rPr lang="en-US" b="1" dirty="0" smtClean="0"/>
              <a:t>USB </a:t>
            </a:r>
            <a:r>
              <a:rPr lang="el-GR" b="1" dirty="0" smtClean="0"/>
              <a:t>διαύλου (2 από 4)</a:t>
            </a:r>
            <a:endParaRPr lang="el-GR" dirty="0"/>
          </a:p>
        </p:txBody>
      </p:sp>
      <p:sp>
        <p:nvSpPr>
          <p:cNvPr id="3" name="Θέση περιεχομένου 1"/>
          <p:cNvSpPr>
            <a:spLocks noGrp="1"/>
          </p:cNvSpPr>
          <p:nvPr>
            <p:ph idx="1"/>
          </p:nvPr>
        </p:nvSpPr>
        <p:spPr/>
        <p:txBody>
          <a:bodyPr>
            <a:normAutofit/>
          </a:bodyPr>
          <a:lstStyle/>
          <a:p>
            <a:pPr>
              <a:spcBef>
                <a:spcPts val="0"/>
              </a:spcBef>
              <a:buClr>
                <a:srgbClr val="0033CC"/>
              </a:buClr>
              <a:buFont typeface="Wingdings" panose="05000000000000000000" pitchFamily="2" charset="2"/>
              <a:buChar char="§"/>
            </a:pPr>
            <a:endParaRPr lang="el-GR" altLang="el-GR" sz="2800" dirty="0" smtClean="0">
              <a:cs typeface="Times New Roman" pitchFamily="18" charset="0"/>
            </a:endParaRPr>
          </a:p>
          <a:p>
            <a:pPr>
              <a:spcBef>
                <a:spcPts val="0"/>
              </a:spcBef>
              <a:spcAft>
                <a:spcPts val="600"/>
              </a:spcAft>
              <a:buClr>
                <a:srgbClr val="0033CC"/>
              </a:buClr>
              <a:buFont typeface="Wingdings" panose="05000000000000000000" pitchFamily="2" charset="2"/>
              <a:buChar char="§"/>
            </a:pPr>
            <a:r>
              <a:rPr lang="el-GR" altLang="el-GR" sz="2800" dirty="0" smtClean="0">
                <a:cs typeface="Times New Roman" pitchFamily="18" charset="0"/>
              </a:rPr>
              <a:t>Το πρώτο πακέτο που αποστέλλεται ονομάζεται </a:t>
            </a:r>
            <a:r>
              <a:rPr lang="el-GR" altLang="el-GR" sz="2800" b="1" dirty="0" smtClean="0">
                <a:cs typeface="Times New Roman" pitchFamily="18" charset="0"/>
              </a:rPr>
              <a:t>“</a:t>
            </a:r>
            <a:r>
              <a:rPr lang="en-US" altLang="el-GR" sz="2800" b="1" dirty="0" smtClean="0">
                <a:cs typeface="Times New Roman" pitchFamily="18" charset="0"/>
              </a:rPr>
              <a:t>token</a:t>
            </a:r>
            <a:r>
              <a:rPr lang="el-GR" altLang="el-GR" sz="2800" b="1" dirty="0" smtClean="0">
                <a:cs typeface="Times New Roman" pitchFamily="18" charset="0"/>
              </a:rPr>
              <a:t>”</a:t>
            </a:r>
            <a:r>
              <a:rPr lang="el-GR" altLang="el-GR" sz="2800" dirty="0" smtClean="0">
                <a:cs typeface="Times New Roman" pitchFamily="18" charset="0"/>
              </a:rPr>
              <a:t>. </a:t>
            </a:r>
          </a:p>
          <a:p>
            <a:pPr>
              <a:spcBef>
                <a:spcPts val="0"/>
              </a:spcBef>
              <a:spcAft>
                <a:spcPts val="600"/>
              </a:spcAft>
              <a:buClr>
                <a:srgbClr val="0033CC"/>
              </a:buClr>
              <a:buFont typeface="Wingdings" panose="05000000000000000000" pitchFamily="2" charset="2"/>
              <a:buChar char="§"/>
            </a:pPr>
            <a:r>
              <a:rPr lang="el-GR" altLang="el-GR" sz="2800" dirty="0" smtClean="0">
                <a:cs typeface="Times New Roman" pitchFamily="18" charset="0"/>
              </a:rPr>
              <a:t>Η συσκευή που είναι ο αποστολέας (όχι απαραίτητα αυτός που ζητά τη μεταφορά), στέλνει τα δεδομένα ή δηλώνει ότι δεν έχει κάτι να μεταδώσει. </a:t>
            </a:r>
          </a:p>
          <a:p>
            <a:pPr>
              <a:spcBef>
                <a:spcPts val="0"/>
              </a:spcBef>
              <a:spcAft>
                <a:spcPts val="600"/>
              </a:spcAft>
              <a:buClr>
                <a:srgbClr val="0033CC"/>
              </a:buClr>
              <a:buFont typeface="Wingdings" panose="05000000000000000000" pitchFamily="2" charset="2"/>
              <a:buChar char="§"/>
            </a:pPr>
            <a:r>
              <a:rPr lang="el-GR" altLang="el-GR" sz="2800" dirty="0" smtClean="0">
                <a:cs typeface="Times New Roman" pitchFamily="18" charset="0"/>
              </a:rPr>
              <a:t>Τέλος, ο παραλήπτης των δεδομένων επιστρέφει ένα πακέτο επιβεβαίωσης (</a:t>
            </a:r>
            <a:r>
              <a:rPr lang="en-US" altLang="el-GR" sz="2800" dirty="0" smtClean="0">
                <a:cs typeface="Times New Roman" pitchFamily="18" charset="0"/>
              </a:rPr>
              <a:t>acknowledge</a:t>
            </a:r>
            <a:r>
              <a:rPr lang="el-GR" altLang="el-GR" sz="2800" dirty="0" smtClean="0">
                <a:cs typeface="Times New Roman" pitchFamily="18" charset="0"/>
              </a:rPr>
              <a:t>), για να δηλώσει ότι έλαβε σωστά τα δεδομένα. </a:t>
            </a:r>
            <a:endParaRPr lang="en-US" altLang="el-GR" sz="2800" dirty="0" smtClean="0">
              <a:cs typeface="Times New Roman" pitchFamily="18" charset="0"/>
            </a:endParaRPr>
          </a:p>
          <a:p>
            <a:endParaRPr lang="el-GR" sz="2000" dirty="0"/>
          </a:p>
        </p:txBody>
      </p:sp>
      <p:sp>
        <p:nvSpPr>
          <p:cNvPr id="4" name="Θέση υποσέλιδου 1" descr="."/>
          <p:cNvSpPr>
            <a:spLocks noGrp="1"/>
          </p:cNvSpPr>
          <p:nvPr>
            <p:ph type="ftr" sz="quarter" idx="11"/>
            <p:custDataLst>
              <p:tags r:id="rId1"/>
            </p:custDataLst>
          </p:nvPr>
        </p:nvSpPr>
        <p:spPr/>
        <p:txBody>
          <a:bodyPr/>
          <a:lstStyle/>
          <a:p>
            <a:r>
              <a:rPr lang="en-US" sz="1400" dirty="0" smtClean="0">
                <a:solidFill>
                  <a:schemeClr val="tx1"/>
                </a:solidFill>
              </a:rPr>
              <a:t>USB Device / Host Port</a:t>
            </a:r>
            <a:endParaRPr lang="en-US"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129E8E64-38FF-4040-BF9E-C0F8B6D6A4DF}" type="slidenum">
              <a:rPr lang="el-GR" sz="1400" smtClean="0">
                <a:solidFill>
                  <a:schemeClr val="tx1"/>
                </a:solidFill>
              </a:rPr>
              <a:pPr/>
              <a:t>8</a:t>
            </a:fld>
            <a:endParaRPr lang="el-GR" sz="1400" dirty="0">
              <a:solidFill>
                <a:schemeClr val="tx1"/>
              </a:solidFill>
            </a:endParaRPr>
          </a:p>
        </p:txBody>
      </p:sp>
    </p:spTree>
    <p:extLst>
      <p:ext uri="{BB962C8B-B14F-4D97-AF65-F5344CB8AC3E}">
        <p14:creationId xmlns:p14="http://schemas.microsoft.com/office/powerpoint/2010/main" val="26416459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smtClean="0"/>
              <a:t>Μετάδοση πληροφορίας μέσω του </a:t>
            </a:r>
            <a:r>
              <a:rPr lang="en-US" b="1" dirty="0" smtClean="0"/>
              <a:t>USB </a:t>
            </a:r>
            <a:r>
              <a:rPr lang="el-GR" b="1" dirty="0" smtClean="0"/>
              <a:t>διαύλου (3 από 4)</a:t>
            </a:r>
            <a:endParaRPr lang="el-GR" dirty="0"/>
          </a:p>
        </p:txBody>
      </p:sp>
      <p:sp>
        <p:nvSpPr>
          <p:cNvPr id="3" name="Θέση περιεχομένου 1"/>
          <p:cNvSpPr>
            <a:spLocks noGrp="1"/>
          </p:cNvSpPr>
          <p:nvPr>
            <p:ph idx="1"/>
          </p:nvPr>
        </p:nvSpPr>
        <p:spPr>
          <a:xfrm>
            <a:off x="457200" y="1484784"/>
            <a:ext cx="8229600" cy="4968552"/>
          </a:xfrm>
        </p:spPr>
        <p:txBody>
          <a:bodyPr>
            <a:normAutofit/>
          </a:bodyPr>
          <a:lstStyle/>
          <a:p>
            <a:pPr>
              <a:spcBef>
                <a:spcPts val="0"/>
              </a:spcBef>
              <a:spcAft>
                <a:spcPts val="400"/>
              </a:spcAft>
              <a:buClr>
                <a:srgbClr val="0033CC"/>
              </a:buClr>
              <a:buFont typeface="Wingdings" panose="05000000000000000000" pitchFamily="2" charset="2"/>
              <a:buChar char="§"/>
            </a:pPr>
            <a:r>
              <a:rPr lang="el-GR" altLang="el-GR" sz="2800" dirty="0" smtClean="0">
                <a:cs typeface="Times New Roman" pitchFamily="18" charset="0"/>
              </a:rPr>
              <a:t>Τα κανάλια είναι δύο ειδών: </a:t>
            </a:r>
            <a:r>
              <a:rPr lang="el-GR" altLang="el-GR" sz="2800" b="1" dirty="0" smtClean="0">
                <a:cs typeface="Times New Roman" pitchFamily="18" charset="0"/>
              </a:rPr>
              <a:t>ροής (</a:t>
            </a:r>
            <a:r>
              <a:rPr lang="en-US" altLang="el-GR" sz="2800" b="1" dirty="0" smtClean="0">
                <a:cs typeface="Times New Roman" pitchFamily="18" charset="0"/>
              </a:rPr>
              <a:t>stream</a:t>
            </a:r>
            <a:r>
              <a:rPr lang="el-GR" altLang="el-GR" sz="2800" b="1" dirty="0" smtClean="0">
                <a:cs typeface="Times New Roman" pitchFamily="18" charset="0"/>
              </a:rPr>
              <a:t>)</a:t>
            </a:r>
            <a:r>
              <a:rPr lang="el-GR" altLang="el-GR" sz="2800" dirty="0" smtClean="0">
                <a:cs typeface="Times New Roman" pitchFamily="18" charset="0"/>
              </a:rPr>
              <a:t>, και </a:t>
            </a:r>
            <a:r>
              <a:rPr lang="el-GR" altLang="el-GR" sz="2800" b="1" dirty="0" smtClean="0">
                <a:cs typeface="Times New Roman" pitchFamily="18" charset="0"/>
              </a:rPr>
              <a:t>μηνυμάτων (</a:t>
            </a:r>
            <a:r>
              <a:rPr lang="en-US" altLang="el-GR" sz="2800" b="1" dirty="0" smtClean="0">
                <a:cs typeface="Times New Roman" pitchFamily="18" charset="0"/>
              </a:rPr>
              <a:t>message</a:t>
            </a:r>
            <a:r>
              <a:rPr lang="el-GR" altLang="el-GR" sz="2800" b="1" dirty="0" smtClean="0">
                <a:cs typeface="Times New Roman" pitchFamily="18" charset="0"/>
              </a:rPr>
              <a:t>)</a:t>
            </a:r>
            <a:r>
              <a:rPr lang="el-GR" altLang="el-GR" sz="2800" dirty="0" smtClean="0">
                <a:cs typeface="Times New Roman" pitchFamily="18" charset="0"/>
              </a:rPr>
              <a:t>.</a:t>
            </a:r>
            <a:endParaRPr lang="en-US" altLang="el-GR" sz="2800" dirty="0" smtClean="0">
              <a:cs typeface="Times New Roman" pitchFamily="18" charset="0"/>
            </a:endParaRPr>
          </a:p>
          <a:p>
            <a:pPr>
              <a:spcBef>
                <a:spcPts val="0"/>
              </a:spcBef>
              <a:spcAft>
                <a:spcPts val="400"/>
              </a:spcAft>
              <a:buClr>
                <a:srgbClr val="0033CC"/>
              </a:buClr>
              <a:buFont typeface="Wingdings" panose="05000000000000000000" pitchFamily="2" charset="2"/>
              <a:buChar char="§"/>
            </a:pPr>
            <a:r>
              <a:rPr lang="el-GR" altLang="el-GR" sz="2800" dirty="0" smtClean="0">
                <a:cs typeface="Times New Roman" pitchFamily="18" charset="0"/>
              </a:rPr>
              <a:t>Τα κανάλια ροής</a:t>
            </a:r>
            <a:r>
              <a:rPr lang="en-US" altLang="el-GR" sz="2800" dirty="0" smtClean="0">
                <a:cs typeface="Times New Roman" pitchFamily="18" charset="0"/>
              </a:rPr>
              <a:t>,</a:t>
            </a:r>
            <a:r>
              <a:rPr lang="el-GR" altLang="el-GR" sz="2800" dirty="0" smtClean="0">
                <a:cs typeface="Times New Roman" pitchFamily="18" charset="0"/>
              </a:rPr>
              <a:t> δεν έχουν πακέτα με προκαθορισμένη ροή σύμφωνα με το πρότυπο </a:t>
            </a:r>
            <a:r>
              <a:rPr lang="en-US" altLang="el-GR" sz="2800" dirty="0" smtClean="0">
                <a:cs typeface="Times New Roman" pitchFamily="18" charset="0"/>
              </a:rPr>
              <a:t>USB</a:t>
            </a:r>
            <a:r>
              <a:rPr lang="el-GR" altLang="el-GR" sz="2800" dirty="0">
                <a:cs typeface="Times New Roman" pitchFamily="18" charset="0"/>
              </a:rPr>
              <a:t>.</a:t>
            </a:r>
            <a:r>
              <a:rPr lang="el-GR" altLang="el-GR" sz="2800" dirty="0" smtClean="0">
                <a:cs typeface="Times New Roman" pitchFamily="18" charset="0"/>
              </a:rPr>
              <a:t> </a:t>
            </a:r>
            <a:endParaRPr lang="en-US" altLang="el-GR" sz="2800" dirty="0" smtClean="0">
              <a:cs typeface="Times New Roman" pitchFamily="18" charset="0"/>
            </a:endParaRPr>
          </a:p>
          <a:p>
            <a:pPr>
              <a:spcBef>
                <a:spcPts val="0"/>
              </a:spcBef>
              <a:spcAft>
                <a:spcPts val="400"/>
              </a:spcAft>
              <a:buClr>
                <a:srgbClr val="0033CC"/>
              </a:buClr>
              <a:buFont typeface="Wingdings" panose="05000000000000000000" pitchFamily="2" charset="2"/>
              <a:buChar char="§"/>
            </a:pPr>
            <a:r>
              <a:rPr lang="el-GR" altLang="el-GR" sz="2800" dirty="0">
                <a:cs typeface="Times New Roman" pitchFamily="18" charset="0"/>
              </a:rPr>
              <a:t>Τ</a:t>
            </a:r>
            <a:r>
              <a:rPr lang="el-GR" altLang="el-GR" sz="2800" dirty="0" smtClean="0">
                <a:cs typeface="Times New Roman" pitchFamily="18" charset="0"/>
              </a:rPr>
              <a:t>α κανάλια  μηνυμάτων, έχουν συγκεκριμένη δομή πακέτων με βάση την οποία καθορίζεται η κατεύθυνση, τα χαρακτηριστικά του τερματικού σημείου, και τα λοιπά.</a:t>
            </a:r>
            <a:endParaRPr lang="en-US" altLang="el-GR" sz="2800" dirty="0" smtClean="0">
              <a:cs typeface="Times New Roman" pitchFamily="18" charset="0"/>
            </a:endParaRPr>
          </a:p>
          <a:p>
            <a:pPr>
              <a:spcBef>
                <a:spcPts val="0"/>
              </a:spcBef>
              <a:buClr>
                <a:srgbClr val="0033CC"/>
              </a:buClr>
              <a:buFont typeface="Wingdings" panose="05000000000000000000" pitchFamily="2" charset="2"/>
              <a:buChar char="§"/>
            </a:pPr>
            <a:r>
              <a:rPr lang="el-GR" altLang="el-GR" sz="2800" dirty="0" smtClean="0">
                <a:cs typeface="Times New Roman" pitchFamily="18" charset="0"/>
              </a:rPr>
              <a:t>Με τη σύνδεση ενός τερματικού στον αρχικό υποδοχέα, εγκαθίσταται τουλάχιστον ένα κανάλι μηνυμάτων, το </a:t>
            </a:r>
            <a:r>
              <a:rPr lang="el-GR" altLang="el-GR" sz="2800" b="1" dirty="0" smtClean="0">
                <a:cs typeface="Times New Roman" pitchFamily="18" charset="0"/>
              </a:rPr>
              <a:t>κανάλι ελέγχου (</a:t>
            </a:r>
            <a:r>
              <a:rPr lang="en-US" altLang="el-GR" sz="2800" b="1" dirty="0" smtClean="0">
                <a:cs typeface="Times New Roman" pitchFamily="18" charset="0"/>
              </a:rPr>
              <a:t>control pipe</a:t>
            </a:r>
            <a:r>
              <a:rPr lang="el-GR" altLang="el-GR" sz="2800" b="1" dirty="0" smtClean="0">
                <a:cs typeface="Times New Roman" pitchFamily="18" charset="0"/>
              </a:rPr>
              <a:t>)</a:t>
            </a:r>
            <a:r>
              <a:rPr lang="el-GR" altLang="el-GR" sz="2800" dirty="0" smtClean="0">
                <a:cs typeface="Times New Roman" pitchFamily="18" charset="0"/>
              </a:rPr>
              <a:t>.</a:t>
            </a:r>
            <a:endParaRPr lang="en-US" altLang="el-GR" sz="2800" dirty="0" smtClean="0">
              <a:cs typeface="Times New Roman" pitchFamily="18" charset="0"/>
            </a:endParaRPr>
          </a:p>
          <a:p>
            <a:endParaRPr lang="el-GR" dirty="0"/>
          </a:p>
        </p:txBody>
      </p:sp>
      <p:sp>
        <p:nvSpPr>
          <p:cNvPr id="4" name="Θέση υποσέλιδου 1" descr="."/>
          <p:cNvSpPr>
            <a:spLocks noGrp="1"/>
          </p:cNvSpPr>
          <p:nvPr>
            <p:ph type="ftr" sz="quarter" idx="11"/>
            <p:custDataLst>
              <p:tags r:id="rId1"/>
            </p:custDataLst>
          </p:nvPr>
        </p:nvSpPr>
        <p:spPr/>
        <p:txBody>
          <a:bodyPr/>
          <a:lstStyle/>
          <a:p>
            <a:r>
              <a:rPr lang="en-US" sz="1400" dirty="0" smtClean="0">
                <a:solidFill>
                  <a:schemeClr val="tx1"/>
                </a:solidFill>
              </a:rPr>
              <a:t>USB Device / Host Port</a:t>
            </a:r>
            <a:endParaRPr lang="en-US"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129E8E64-38FF-4040-BF9E-C0F8B6D6A4DF}" type="slidenum">
              <a:rPr lang="el-GR" sz="1400" smtClean="0">
                <a:solidFill>
                  <a:schemeClr val="tx1"/>
                </a:solidFill>
              </a:rPr>
              <a:pPr/>
              <a:t>9</a:t>
            </a:fld>
            <a:endParaRPr lang="el-GR" sz="1400" dirty="0">
              <a:solidFill>
                <a:schemeClr val="tx1"/>
              </a:solidFill>
            </a:endParaRPr>
          </a:p>
        </p:txBody>
      </p:sp>
    </p:spTree>
    <p:extLst>
      <p:ext uri="{BB962C8B-B14F-4D97-AF65-F5344CB8AC3E}">
        <p14:creationId xmlns:p14="http://schemas.microsoft.com/office/powerpoint/2010/main" val="33599322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1/28/2013 1:23:12 P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9,2,3,7,8,"/>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7.xml><?xml version="1.0" encoding="utf-8"?>
<p:tagLst xmlns:a="http://schemas.openxmlformats.org/drawingml/2006/main" xmlns:r="http://schemas.openxmlformats.org/officeDocument/2006/relationships" xmlns:p="http://schemas.openxmlformats.org/presentationml/2006/main">
  <p:tag name="ZHAW.ACCESSIBILITYADDIN.READINGORDER" val="2,6,4,5,7,"/>
</p:tagLst>
</file>

<file path=ppt/tags/tag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3074,3075,5,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 name="ZHAW.ACCESSIBILITYADDIN.TABLEHEADER" val="R0;"/>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3.xml><?xml version="1.0" encoding="utf-8"?>
<p:tagLst xmlns:a="http://schemas.openxmlformats.org/drawingml/2006/main" xmlns:r="http://schemas.openxmlformats.org/officeDocument/2006/relationships" xmlns:p="http://schemas.openxmlformats.org/presentationml/2006/main">
  <p:tag name="ZHAW.ACCESSIBILITYADDIN.READINGORDER" val="2,3,4,5,6,"/>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4098,4099,6,3,"/>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5.xml><?xml version="1.0" encoding="utf-8"?>
<p:tagLst xmlns:a="http://schemas.openxmlformats.org/drawingml/2006/main" xmlns:r="http://schemas.openxmlformats.org/officeDocument/2006/relationships" xmlns:p="http://schemas.openxmlformats.org/presentationml/2006/main">
  <p:tag name="ZHAW.ACCESSIBILITYADDIN.READINGORDER" val="2,3,4,5,6,"/>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6146,4,14,16,5,13,6,"/>
</p:tagLst>
</file>

<file path=ppt/tags/tag60.xml><?xml version="1.0" encoding="utf-8"?>
<p:tagLst xmlns:a="http://schemas.openxmlformats.org/drawingml/2006/main" xmlns:r="http://schemas.openxmlformats.org/officeDocument/2006/relationships" xmlns:p="http://schemas.openxmlformats.org/presentationml/2006/main">
  <p:tag name="ZHAW.ACCESSIBILITYADDIN.READINGORDER" val="2,3,4,5,6,"/>
</p:tagLst>
</file>

<file path=ppt/tags/tag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2.xml><?xml version="1.0" encoding="utf-8"?>
<p:tagLst xmlns:a="http://schemas.openxmlformats.org/drawingml/2006/main" xmlns:r="http://schemas.openxmlformats.org/officeDocument/2006/relationships" xmlns:p="http://schemas.openxmlformats.org/presentationml/2006/main">
  <p:tag name="ZHAW.ACCESSIBILITYADDIN.READINGORDER" val="2,3,6,7,"/>
</p:tagLst>
</file>

<file path=ppt/tags/tag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C837A9C7-8D1C-444F-8EBE-080E01A7DF25}">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362</TotalTime>
  <Words>1569</Words>
  <Application>Microsoft Office PowerPoint</Application>
  <PresentationFormat>Προβολή στην οθόνη (4:3)</PresentationFormat>
  <Paragraphs>334</Paragraphs>
  <Slides>43</Slides>
  <Notes>2</Notes>
  <HiddenSlides>0</HiddenSlides>
  <MMClips>0</MMClips>
  <ScaleCrop>false</ScaleCrop>
  <HeadingPairs>
    <vt:vector size="4" baseType="variant">
      <vt:variant>
        <vt:lpstr>Θέμα</vt:lpstr>
      </vt:variant>
      <vt:variant>
        <vt:i4>1</vt:i4>
      </vt:variant>
      <vt:variant>
        <vt:lpstr>Τίτλοι διαφανειών</vt:lpstr>
      </vt:variant>
      <vt:variant>
        <vt:i4>43</vt:i4>
      </vt:variant>
    </vt:vector>
  </HeadingPairs>
  <TitlesOfParts>
    <vt:vector size="44" baseType="lpstr">
      <vt:lpstr>Θέμα του Office</vt:lpstr>
      <vt:lpstr>Ενσωματωμένα Συστήματα</vt:lpstr>
      <vt:lpstr>Άδειες χρήσης </vt:lpstr>
      <vt:lpstr>Χρηματοδότηση </vt:lpstr>
      <vt:lpstr>Σκοποί ενότητας </vt:lpstr>
      <vt:lpstr>Περιεχόμενα ενότητας</vt:lpstr>
      <vt:lpstr>Ιεραρχία συσκευών</vt:lpstr>
      <vt:lpstr>Μετάδοση πληροφορίας μέσω του USB διαύλου (1 από 4)</vt:lpstr>
      <vt:lpstr>Μετάδοση πληροφορίας μέσω του USB διαύλου (2 από 4)</vt:lpstr>
      <vt:lpstr>Μετάδοση πληροφορίας μέσω του USB διαύλου (3 από 4)</vt:lpstr>
      <vt:lpstr>Μετάδοση πληροφορίας μέσω του USB διαύλου (4 από 4)</vt:lpstr>
      <vt:lpstr>Μεταφορές στον δίαυλο USB</vt:lpstr>
      <vt:lpstr>Τα πεδία του πακέτου token  (1 από 2)</vt:lpstr>
      <vt:lpstr>Τα πεδία του πακέτου token  (2 από 2)</vt:lpstr>
      <vt:lpstr>Δομή USB πακέτων</vt:lpstr>
      <vt:lpstr>Οι USB θύρες του AT91RM9200</vt:lpstr>
      <vt:lpstr>Αρχιτεκτονική USB Device</vt:lpstr>
      <vt:lpstr>Setup and Data Out</vt:lpstr>
      <vt:lpstr>Data In (χωρίς Ping Pong)</vt:lpstr>
      <vt:lpstr>Data In με ping Pong</vt:lpstr>
      <vt:lpstr>Οι καταχωρητές του UDP</vt:lpstr>
      <vt:lpstr>Καταχωρητές χειρισμού των διακοπών</vt:lpstr>
      <vt:lpstr>Καταχωρητής Ελέγχου/Κατάστασης</vt:lpstr>
      <vt:lpstr>Περιγραφή στη C δομής UDP  (1 από 3) </vt:lpstr>
      <vt:lpstr>Περιγραφή στη C δομής UDP  (2 από 3) </vt:lpstr>
      <vt:lpstr>Περιγραφή στη C δομής UDP  (3 από 3) </vt:lpstr>
      <vt:lpstr>Πρώτο παράδειγμα (1 από 2)</vt:lpstr>
      <vt:lpstr>Πρώτο παράδειγμα (2 από 2)</vt:lpstr>
      <vt:lpstr>Δεύτερο παράδειγμα (1 από 2)</vt:lpstr>
      <vt:lpstr>Δεύτερο παράδειγμα (2 από 2)</vt:lpstr>
      <vt:lpstr>Δομές του USB Host Controller</vt:lpstr>
      <vt:lpstr>Ιεραρχία Οδηγών στο USB Host Controller</vt:lpstr>
      <vt:lpstr>Αρχιτεκτονική του USB Host Controller</vt:lpstr>
      <vt:lpstr>Εξυπηρέτηση των Interrupt Endpoints</vt:lpstr>
      <vt:lpstr>Παράδειγμα Εξυπηρέτησης των Interrupt Endpoints</vt:lpstr>
      <vt:lpstr>Δομή Endpoint Descriptor</vt:lpstr>
      <vt:lpstr>Δομή μεταφοράς  (Transfer Descriptor)</vt:lpstr>
      <vt:lpstr>Πεδία Endpoint Descriptor</vt:lpstr>
      <vt:lpstr>Δομή Ισόχρονου  Transfer Descriptor</vt:lpstr>
      <vt:lpstr>Πεδία γενικής δομής TD</vt:lpstr>
      <vt:lpstr>Πεδία Ισόχρονου TD</vt:lpstr>
      <vt:lpstr>Τρίτο παράδειγμα (1 από 2)</vt:lpstr>
      <vt:lpstr>Τρίτο παράδειγμα (2 από 2)</vt:lpstr>
      <vt:lpstr>Τέλος πέμπτης ενότητας</vt:lpstr>
    </vt:vector>
  </TitlesOfParts>
  <Company>Τ.Ε.Ι.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Ενσωματωμένα Συστήματα</dc:title>
  <dc:subject>USB Device / Host Port</dc:subject>
  <dc:creator>Νικόλαος Πετρέλλης</dc:creator>
  <cp:keywords>USB Device/ Host Port, σημεία τερματισμού, κανάλια ελέγχου/δεδομένων, bulk transfer, interrupt characters, setup πακέτα, IN/OUT πακέτα, transfer/endpoint descriptors, ping pong μεταφορά δεδομένων, enumeration.</cp:keywords>
  <dc:description>Το USB Device/ Host Port του Atmel AT91RM9200. Χαρακτηριστικά USB θυρών, κανάλια επικοινωνίας, σημεία τερματισμού, είδη πακέτων. Αρχιτεκτονική του USB device port, καταχωρητές και τρόποι προγραμματισμού. Λειτουργικότητα USB host port.</dc:description>
  <cp:lastModifiedBy>Georgia</cp:lastModifiedBy>
  <cp:revision>87</cp:revision>
  <dcterms:created xsi:type="dcterms:W3CDTF">2013-11-01T10:50:01Z</dcterms:created>
  <dcterms:modified xsi:type="dcterms:W3CDTF">2013-12-12T12:33:59Z</dcterms:modified>
  <cp:category>Εκπαιδευτικό υλικό</cp:category>
  <cp:contentStatus>Τελικό</cp:contentStatus>
</cp:coreProperties>
</file>