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34"/>
  </p:notesMasterIdLst>
  <p:handoutMasterIdLst>
    <p:handoutMasterId r:id="rId35"/>
  </p:handoutMasterIdLst>
  <p:sldIdLst>
    <p:sldId id="257" r:id="rId3"/>
    <p:sldId id="264" r:id="rId4"/>
    <p:sldId id="268" r:id="rId5"/>
    <p:sldId id="269" r:id="rId6"/>
    <p:sldId id="374" r:id="rId7"/>
    <p:sldId id="375" r:id="rId8"/>
    <p:sldId id="376" r:id="rId9"/>
    <p:sldId id="377" r:id="rId10"/>
    <p:sldId id="379" r:id="rId11"/>
    <p:sldId id="380" r:id="rId12"/>
    <p:sldId id="381" r:id="rId13"/>
    <p:sldId id="382" r:id="rId14"/>
    <p:sldId id="383" r:id="rId15"/>
    <p:sldId id="385" r:id="rId16"/>
    <p:sldId id="384" r:id="rId17"/>
    <p:sldId id="386" r:id="rId18"/>
    <p:sldId id="387" r:id="rId19"/>
    <p:sldId id="388" r:id="rId20"/>
    <p:sldId id="389" r:id="rId21"/>
    <p:sldId id="390" r:id="rId22"/>
    <p:sldId id="391" r:id="rId23"/>
    <p:sldId id="392" r:id="rId24"/>
    <p:sldId id="393" r:id="rId25"/>
    <p:sldId id="394" r:id="rId26"/>
    <p:sldId id="326" r:id="rId27"/>
    <p:sldId id="325" r:id="rId28"/>
    <p:sldId id="271" r:id="rId29"/>
    <p:sldId id="258" r:id="rId30"/>
    <p:sldId id="259" r:id="rId31"/>
    <p:sldId id="260" r:id="rId32"/>
    <p:sldId id="261" r:id="rId33"/>
  </p:sldIdLst>
  <p:sldSz cx="9144000" cy="6858000" type="screen4x3"/>
  <p:notesSz cx="6858000" cy="9144000"/>
  <p:custDataLst>
    <p:tags r:id="rId36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03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Μεσαίο στυλ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93D81CF-94F2-401A-BA57-92F5A7B2D0C5}" styleName="Μεσαίο στυλ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71" autoAdjust="0"/>
    <p:restoredTop sz="94665" autoAdjust="0"/>
  </p:normalViewPr>
  <p:slideViewPr>
    <p:cSldViewPr>
      <p:cViewPr>
        <p:scale>
          <a:sx n="77" d="100"/>
          <a:sy n="77" d="100"/>
        </p:scale>
        <p:origin x="1404" y="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1182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94140C-634A-469C-80EE-8160D998D4E9}" type="datetimeFigureOut">
              <a:rPr lang="el-GR" smtClean="0"/>
              <a:t>29/2/2016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8067BF-BCFD-490E-B270-CD2CFEAE25D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18096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1FAE34-A9BA-4005-8175-E6F8E72C8B1C}" type="datetimeFigureOut">
              <a:rPr lang="el-GR" smtClean="0"/>
              <a:t>29/2/2016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0790D-22C5-45BB-A770-83CDE294324C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6082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0790D-22C5-45BB-A770-83CDE294324C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8016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CA508-3B63-4BA9-93AF-AA2EFF565143}" type="slidenum">
              <a:rPr lang="el-GR" smtClean="0">
                <a:solidFill>
                  <a:prstClr val="black"/>
                </a:solidFill>
              </a:rPr>
              <a:pPr/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342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0790D-22C5-45BB-A770-83CDE294324C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8360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0790D-22C5-45BB-A770-83CDE294324C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9653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AE22E-DD62-4521-B101-7E2495C9CCE1}" type="datetime1">
              <a:rPr lang="el-GR" smtClean="0"/>
              <a:t>29/2/2016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162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84346-8110-4DFC-BDA2-BDE40D3A9976}" type="datetime1">
              <a:rPr lang="el-GR" smtClean="0"/>
              <a:t>29/2/2016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4907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3989-89A8-4940-950C-F07B386CB4BF}" type="datetime1">
              <a:rPr lang="el-GR" smtClean="0"/>
              <a:t>29/2/2016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7737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2D324-6217-47E7-9927-443D82AE5283}" type="datetime1">
              <a:rPr lang="el-GR" smtClean="0"/>
              <a:t>29/2/2016</a:t>
            </a:fld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10" name="Τίτλος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1" name="Θέση υποσέλιδου 1" descr="[DECORATIVE]"/>
          <p:cNvSpPr txBox="1">
            <a:spLocks/>
          </p:cNvSpPr>
          <p:nvPr userDrawn="1"/>
        </p:nvSpPr>
        <p:spPr>
          <a:xfrm>
            <a:off x="2608162" y="6356350"/>
            <a:ext cx="365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l-GR" sz="1400" dirty="0" smtClean="0">
                <a:solidFill>
                  <a:prstClr val="black"/>
                </a:solidFill>
              </a:rPr>
              <a:t>Ανάλυση Θέσης Εργασίας.</a:t>
            </a:r>
          </a:p>
        </p:txBody>
      </p:sp>
    </p:spTree>
    <p:extLst>
      <p:ext uri="{BB962C8B-B14F-4D97-AF65-F5344CB8AC3E}">
        <p14:creationId xmlns:p14="http://schemas.microsoft.com/office/powerpoint/2010/main" val="3971063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4FC71-61CC-43D9-BC5E-96AD743CEBE5}" type="datetime1">
              <a:rPr lang="el-GR" smtClean="0"/>
              <a:t>29/2/2016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24200" cy="365125"/>
          </a:xfrm>
        </p:spPr>
        <p:txBody>
          <a:bodyPr/>
          <a:lstStyle>
            <a:lvl1pPr>
              <a:defRPr sz="1200"/>
            </a:lvl1pPr>
          </a:lstStyle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6059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25D-0608-45C2-87C7-BB400EF193E8}" type="datetime1">
              <a:rPr lang="el-GR" smtClean="0"/>
              <a:t>29/2/2016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5588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3E980-2E6A-45A6-9520-E00431845EC8}" type="datetime1">
              <a:rPr lang="el-GR" smtClean="0"/>
              <a:t>29/2/2016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046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0856-8288-4862-A650-B954DA7EE034}" type="datetime1">
              <a:rPr lang="el-GR" smtClean="0"/>
              <a:t>29/2/2016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24200" cy="365125"/>
          </a:xfrm>
        </p:spPr>
        <p:txBody>
          <a:bodyPr/>
          <a:lstStyle>
            <a:lvl1pPr>
              <a:defRPr sz="1200"/>
            </a:lvl1pPr>
          </a:lstStyle>
          <a:p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4798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A5F14-D32D-4BDC-8059-4437A82E41C7}" type="datetime1">
              <a:rPr lang="el-GR" smtClean="0"/>
              <a:t>29/2/2016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397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74567-F998-4CB8-AD51-9B20F15C11EE}" type="datetime1">
              <a:rPr lang="el-GR" smtClean="0"/>
              <a:t>29/2/2016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7292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28C0F-A972-4602-B3B7-59736E4CC419}" type="datetime1">
              <a:rPr lang="el-GR" smtClean="0"/>
              <a:t>29/2/2016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752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45F12-7F0D-41A4-8427-AD801F729A7B}" type="datetime1">
              <a:rPr lang="el-GR" smtClean="0"/>
              <a:t>29/2/2016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EEB8D-302B-4BB7-AB7B-5E18E67E8EE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253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dulll.gr/" TargetMode="External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hyperlink" Target="http://creativecommons.org/licenses/by-nc-sa/4.0/deed.el" TargetMode="External"/><Relationship Id="rId5" Type="http://schemas.openxmlformats.org/officeDocument/2006/relationships/image" Target="../media/image1.jpeg"/><Relationship Id="rId4" Type="http://schemas.openxmlformats.org/officeDocument/2006/relationships/hyperlink" Target="http://www.teilar.gr/" TargetMode="Externa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hyperlink" Target="http://www.edulll.gr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deed.el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6" Type="http://schemas.openxmlformats.org/officeDocument/2006/relationships/image" Target="../media/image3.png"/><Relationship Id="rId5" Type="http://schemas.openxmlformats.org/officeDocument/2006/relationships/hyperlink" Target="http://www.edulll.gr/" TargetMode="Externa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cdev.teilar.gr/courses/LOG104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5" Type="http://schemas.openxmlformats.org/officeDocument/2006/relationships/image" Target="../media/image6.png"/><Relationship Id="rId4" Type="http://schemas.openxmlformats.org/officeDocument/2006/relationships/hyperlink" Target="http://creativecommons.org/licenses/by-nc-sa/4.0/deed.el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Ομάδα 1" descr="Λογότυπο του Τεϊ Θεσσαλίας. Τεχνολογικό εκπαιδευτικό ίδρυμα Θεσσαλίας."/>
          <p:cNvGrpSpPr>
            <a:grpSpLocks/>
          </p:cNvGrpSpPr>
          <p:nvPr/>
        </p:nvGrpSpPr>
        <p:grpSpPr bwMode="auto">
          <a:xfrm>
            <a:off x="611188" y="406400"/>
            <a:ext cx="3455987" cy="1093420"/>
            <a:chOff x="611559" y="406230"/>
            <a:chExt cx="3456384" cy="1093809"/>
          </a:xfrm>
        </p:grpSpPr>
        <p:pic>
          <p:nvPicPr>
            <p:cNvPr id="3" name="Εικόνα 1" descr="Λογότυπο του Τεϊ Θεσσαλίας." title="Λογότυπο του Ιδρύματος.">
              <a:hlinkClick r:id="rId4" tooltip="Μετάβαση στην ιστοσελίδα του Ιδρύματος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gray">
            <a:xfrm>
              <a:off x="611559" y="406230"/>
              <a:ext cx="1079624" cy="1041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6" name="Θέση περιεχομένου 1"/>
            <p:cNvSpPr txBox="1">
              <a:spLocks noChangeArrowheads="1"/>
            </p:cNvSpPr>
            <p:nvPr/>
          </p:nvSpPr>
          <p:spPr bwMode="auto">
            <a:xfrm>
              <a:off x="1810182" y="484376"/>
              <a:ext cx="2257761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l-GR" sz="2000" dirty="0" smtClean="0"/>
                <a:t>Τεχνολογικό Εκπαιδευτικό </a:t>
              </a:r>
            </a:p>
            <a:p>
              <a:pPr eaLnBrk="1" hangingPunct="1"/>
              <a:r>
                <a:rPr lang="el-GR" sz="2000" dirty="0" smtClean="0"/>
                <a:t>Ίδρυμα Θεσσαλίας</a:t>
              </a:r>
              <a:endParaRPr lang="el-GR" sz="2000" dirty="0"/>
            </a:p>
          </p:txBody>
        </p:sp>
      </p:grpSp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6200" y="1676400"/>
            <a:ext cx="8839200" cy="1470025"/>
          </a:xfrm>
        </p:spPr>
        <p:txBody>
          <a:bodyPr>
            <a:normAutofit/>
          </a:bodyPr>
          <a:lstStyle/>
          <a:p>
            <a:r>
              <a:rPr lang="el-GR" b="1" dirty="0">
                <a:solidFill>
                  <a:prstClr val="black"/>
                </a:solidFill>
              </a:rPr>
              <a:t>Διοίκηση Ανθρωπίνων Πόρων</a:t>
            </a:r>
            <a:endParaRPr lang="el-GR" dirty="0"/>
          </a:p>
        </p:txBody>
      </p:sp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1295400" y="2971800"/>
            <a:ext cx="6588967" cy="271433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  <a:defRPr/>
            </a:pPr>
            <a:r>
              <a:rPr lang="el-GR" sz="2800" b="1" dirty="0" smtClean="0">
                <a:solidFill>
                  <a:prstClr val="black"/>
                </a:solidFill>
                <a:ea typeface="+mj-ea"/>
                <a:cs typeface="+mj-cs"/>
              </a:rPr>
              <a:t>Ενότητα 2β:  </a:t>
            </a:r>
            <a:r>
              <a:rPr lang="el-GR" sz="2800" dirty="0">
                <a:solidFill>
                  <a:prstClr val="black"/>
                </a:solidFill>
                <a:ea typeface="+mj-ea"/>
                <a:cs typeface="+mj-cs"/>
              </a:rPr>
              <a:t>Ανάλυση </a:t>
            </a:r>
            <a:r>
              <a:rPr lang="el-GR" sz="2800" dirty="0" smtClean="0">
                <a:solidFill>
                  <a:prstClr val="black"/>
                </a:solidFill>
                <a:ea typeface="+mj-ea"/>
                <a:cs typeface="+mj-cs"/>
              </a:rPr>
              <a:t>Θέσης </a:t>
            </a:r>
            <a:r>
              <a:rPr lang="el-GR" sz="2800" dirty="0">
                <a:solidFill>
                  <a:prstClr val="black"/>
                </a:solidFill>
                <a:ea typeface="+mj-ea"/>
                <a:cs typeface="+mj-cs"/>
              </a:rPr>
              <a:t>Εργασίας.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l-GR" sz="2800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el-GR" sz="2800" dirty="0"/>
              <a:t>   Αναγνωστόπουλος Αχιλλέας 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l-GR" sz="2800" dirty="0"/>
              <a:t>Εργαστηριακό Διδακτικό Προσωπικό,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l-GR" sz="2800" dirty="0"/>
              <a:t>Τμήμα Λογιστικής και Χρηματοοικονομικής,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l-GR" sz="2800" dirty="0"/>
              <a:t>T.E.I. Θεσσαλίας</a:t>
            </a:r>
          </a:p>
        </p:txBody>
      </p:sp>
      <p:pic>
        <p:nvPicPr>
          <p:cNvPr id="9" name="Εικόνα 2" descr=" Λογότυπο για άδειες χρήσης creative commons, b y, n c, s a ">
            <a:hlinkClick r:id="rId6" tooltip="Μετάβαση στην Άδεια Χρήσης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175" y="5971167"/>
            <a:ext cx="1583921" cy="554177"/>
          </a:xfrm>
          <a:prstGeom prst="rect">
            <a:avLst/>
          </a:prstGeom>
        </p:spPr>
      </p:pic>
      <p:pic>
        <p:nvPicPr>
          <p:cNvPr id="8" name="Εικόνα 3" descr="Λογότυπο επιχειρησιακού προγράμματος εκπαίδευση και δια βίου μάθηση του υπουργείου παιδείας, ΕΣΠΑ 2007 - 2013, με τη σημαία της Ευρωπαϊκής Ένωσης, το οποίο συγχρηματοδοτείται από την Ευρωπαϊκή Ένωση (Ευρωπαϊκό κοινωνικό ταμείο) και από εθνικούς πόρους. " title="Λογότυπο χρηματοδότησης">
            <a:hlinkClick r:id="rId8" tooltip="Μετάβαση σε www.edulll.gr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92500" y="5657850"/>
            <a:ext cx="4310063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1</a:t>
            </a:fld>
            <a:endParaRPr lang="el-G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916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b="1" dirty="0"/>
              <a:t>Βήμα 2ο: Επιλογή Μεθόδου                                   Ανάλυσης Εργασίας (1η)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381000" y="1164134"/>
            <a:ext cx="86868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600" b="1" dirty="0" smtClean="0"/>
              <a:t>Παρατήρηση</a:t>
            </a:r>
            <a:endParaRPr lang="el-GR" sz="26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l-GR" sz="2600" dirty="0"/>
              <a:t>Άμεσα (απλώς τον παρατηρεί) ή έμμεσα (εμπλέκεται με ερωτήσεις) ή &amp; με τη χρήση της βιντεοκάμερας καταγράφει τις ενέργειες που κάνει ο φορέας της θέσης εργασίας για τη διεκπεραίωση </a:t>
            </a:r>
            <a:r>
              <a:rPr lang="el-GR" sz="2600" dirty="0" smtClean="0"/>
              <a:t>της</a:t>
            </a:r>
            <a:r>
              <a:rPr lang="en-US" sz="2600" dirty="0" smtClean="0"/>
              <a:t>.</a:t>
            </a:r>
            <a:endParaRPr lang="el-GR" sz="26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l-GR" sz="2600" dirty="0"/>
              <a:t>Στους εργαζομένους απευθύνονται πολλές &amp; συγκεκριμένες ερωτήσεις και με βάση τις απαντήσεις τους συντάσσεται η περιγραφή θέσης εργασίας.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l-GR" sz="2600" dirty="0"/>
              <a:t>Η συνέντευξη μπορεί να είναι ατομική ή ομαδική (3-4 άτομα</a:t>
            </a:r>
            <a:r>
              <a:rPr lang="el-GR" sz="2600" dirty="0" smtClean="0"/>
              <a:t>)</a:t>
            </a:r>
            <a:r>
              <a:rPr lang="en-US" sz="2600" dirty="0" smtClean="0"/>
              <a:t>.</a:t>
            </a:r>
            <a:endParaRPr lang="el-GR" sz="26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l-GR" sz="2600" dirty="0"/>
              <a:t>Ο αναλυτής πρέπει να κρίνει την </a:t>
            </a:r>
            <a:r>
              <a:rPr lang="el-GR" sz="2600" b="1" dirty="0"/>
              <a:t>ποιότητα</a:t>
            </a:r>
            <a:r>
              <a:rPr lang="el-GR" sz="2600" dirty="0"/>
              <a:t> των </a:t>
            </a:r>
            <a:r>
              <a:rPr lang="el-GR" sz="2600" dirty="0" smtClean="0"/>
              <a:t>απαντήσεων</a:t>
            </a:r>
            <a:r>
              <a:rPr lang="en-US" sz="2600" dirty="0" smtClean="0"/>
              <a:t>.</a:t>
            </a:r>
            <a:endParaRPr lang="el-GR" sz="26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l-GR" sz="2600" dirty="0"/>
              <a:t>Οι συνεντεύξεις είναι χρονοβόρες για τα </a:t>
            </a:r>
            <a:r>
              <a:rPr lang="el-GR" sz="2600" dirty="0" smtClean="0"/>
              <a:t>στελέχη</a:t>
            </a:r>
            <a:r>
              <a:rPr lang="en-US" sz="2600" dirty="0" smtClean="0"/>
              <a:t>.</a:t>
            </a:r>
            <a:endParaRPr lang="el-GR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l-GR" sz="2600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10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031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b="1" dirty="0"/>
              <a:t>Βήμα 2ο: Επιλογή Μεθόδου                                   Ανάλυσης Εργασίας (2η)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228600" y="1152525"/>
            <a:ext cx="86868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el-GR" sz="2800" b="1" i="1" dirty="0"/>
              <a:t>Ημερολόγιο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  <a:defRPr/>
            </a:pPr>
            <a:r>
              <a:rPr lang="el-GR" sz="2800" dirty="0"/>
              <a:t>Ο εργαζόμενος του οποίου αναλύεται η θέσης εργασίας, καλείται να συμπληρώσει για ένα χρονικό διάστημα (αρκετά μεγάλο προκειμένου να είναι πλήρης και ακριβή η καταγραφή) καθημερινά τι κάνει βάσει κάποιων οδηγιών που του έχουν δοθεί. (προτείνεται για διοικητικές εργασίες</a:t>
            </a:r>
            <a:r>
              <a:rPr lang="el-GR" sz="2800" dirty="0" smtClean="0"/>
              <a:t>)</a:t>
            </a:r>
            <a:r>
              <a:rPr lang="en-US" sz="2800" dirty="0" smtClean="0"/>
              <a:t>.</a:t>
            </a:r>
            <a:endParaRPr lang="el-GR" sz="2800" dirty="0"/>
          </a:p>
          <a:p>
            <a:pPr marL="914400" lvl="1" indent="-457200" algn="just">
              <a:buFont typeface="Wingdings" panose="05000000000000000000" pitchFamily="2" charset="2"/>
              <a:buChar char="Ø"/>
              <a:defRPr/>
            </a:pPr>
            <a:r>
              <a:rPr lang="el-GR" sz="2800" dirty="0"/>
              <a:t>Παρέχει πολλές και χρήσιμες </a:t>
            </a:r>
            <a:r>
              <a:rPr lang="el-GR" sz="2800" dirty="0" smtClean="0"/>
              <a:t>πληροφορίες</a:t>
            </a:r>
            <a:r>
              <a:rPr lang="en-US" sz="2800" dirty="0" smtClean="0"/>
              <a:t>.</a:t>
            </a:r>
            <a:endParaRPr lang="el-GR" sz="2800" dirty="0"/>
          </a:p>
          <a:p>
            <a:pPr marL="914400" lvl="1" indent="-457200" algn="just">
              <a:buFont typeface="Wingdings" panose="05000000000000000000" pitchFamily="2" charset="2"/>
              <a:buChar char="Ø"/>
              <a:defRPr/>
            </a:pPr>
            <a:r>
              <a:rPr lang="el-GR" sz="2800" dirty="0"/>
              <a:t>Δημιουργεί βάρος στον </a:t>
            </a:r>
            <a:r>
              <a:rPr lang="el-GR" sz="2800" dirty="0" smtClean="0"/>
              <a:t>εργαζόμενο</a:t>
            </a:r>
            <a:r>
              <a:rPr lang="en-US" sz="2800" dirty="0" smtClean="0"/>
              <a:t>.</a:t>
            </a:r>
            <a:endParaRPr lang="el-GR" sz="2800" dirty="0"/>
          </a:p>
          <a:p>
            <a:pPr marL="914400" lvl="1" indent="-457200" algn="just">
              <a:buFont typeface="Wingdings" panose="05000000000000000000" pitchFamily="2" charset="2"/>
              <a:buChar char="Ø"/>
              <a:defRPr/>
            </a:pPr>
            <a:r>
              <a:rPr lang="el-GR" sz="2800" dirty="0"/>
              <a:t>Είναι </a:t>
            </a:r>
            <a:r>
              <a:rPr lang="el-GR" sz="2800" dirty="0" smtClean="0"/>
              <a:t>χρονοβόρα</a:t>
            </a:r>
            <a:r>
              <a:rPr lang="en-US" sz="2800" dirty="0" smtClean="0"/>
              <a:t>.</a:t>
            </a:r>
            <a:endParaRPr lang="el-GR" sz="2800" dirty="0"/>
          </a:p>
          <a:p>
            <a:pPr marL="914400" lvl="1" indent="-457200" algn="just">
              <a:buFont typeface="Wingdings" panose="05000000000000000000" pitchFamily="2" charset="2"/>
              <a:buChar char="Ø"/>
              <a:defRPr/>
            </a:pPr>
            <a:r>
              <a:rPr lang="el-GR" sz="2800" dirty="0"/>
              <a:t>Σοβαρό οικονομικό </a:t>
            </a:r>
            <a:r>
              <a:rPr lang="el-GR" sz="2800" dirty="0" smtClean="0"/>
              <a:t>κόστος</a:t>
            </a:r>
            <a:r>
              <a:rPr lang="en-US" sz="2800" dirty="0" smtClean="0"/>
              <a:t>.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11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604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b="1" dirty="0"/>
              <a:t>Βήμα 2ο: Επιλογή Μεθόδου                                   Ανάλυσης Εργασίας </a:t>
            </a:r>
            <a:r>
              <a:rPr lang="el-GR" b="1" dirty="0" smtClean="0"/>
              <a:t>(</a:t>
            </a:r>
            <a:r>
              <a:rPr lang="en-US" b="1" dirty="0" smtClean="0"/>
              <a:t>3</a:t>
            </a:r>
            <a:r>
              <a:rPr lang="el-GR" b="1" dirty="0" smtClean="0"/>
              <a:t>η</a:t>
            </a:r>
            <a:r>
              <a:rPr lang="el-GR" b="1" dirty="0"/>
              <a:t>)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228600" y="1152525"/>
            <a:ext cx="86868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el-GR" sz="2600" b="1" dirty="0" smtClean="0"/>
              <a:t>Συνέντευξη</a:t>
            </a:r>
            <a:endParaRPr lang="el-GR" sz="2600" b="1" dirty="0"/>
          </a:p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r>
              <a:rPr lang="el-GR" sz="2600" dirty="0"/>
              <a:t>Αποτελεί κοινή μέθοδο για την ανάλυση </a:t>
            </a:r>
            <a:r>
              <a:rPr lang="el-GR" sz="2600" dirty="0" smtClean="0"/>
              <a:t>εργασίας</a:t>
            </a:r>
            <a:r>
              <a:rPr lang="en-US" sz="2600" dirty="0" smtClean="0"/>
              <a:t>.</a:t>
            </a:r>
            <a:endParaRPr lang="el-GR" sz="2600" dirty="0"/>
          </a:p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r>
              <a:rPr lang="el-GR" sz="2600" dirty="0"/>
              <a:t>Διεξάγεται με 2 τρόπους: (α) μη δομημένη ή  (β) </a:t>
            </a:r>
            <a:r>
              <a:rPr lang="el-GR" sz="2600" dirty="0" smtClean="0"/>
              <a:t>δομημένη</a:t>
            </a:r>
            <a:r>
              <a:rPr lang="en-US" sz="2600" dirty="0" smtClean="0"/>
              <a:t>.</a:t>
            </a:r>
            <a:endParaRPr lang="el-GR" sz="2600" dirty="0"/>
          </a:p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r>
              <a:rPr lang="el-GR" sz="2600" dirty="0"/>
              <a:t>Στους εργαζομένους απευθύνονται πολλές (μη δομημένη) &amp; προκαθορισμένες ερωτήσεις (δομημένη) και με βάση τις απαντήσεις τους συντάσσεται η περιγραφή θέσης εργασίας.</a:t>
            </a:r>
          </a:p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r>
              <a:rPr lang="el-GR" sz="2600" dirty="0"/>
              <a:t>Η συνέντευξη μπορεί να είναι ατομική ή ομαδική (3-4 άτομα</a:t>
            </a:r>
            <a:r>
              <a:rPr lang="el-GR" sz="2600" dirty="0" smtClean="0"/>
              <a:t>)</a:t>
            </a:r>
            <a:r>
              <a:rPr lang="en-US" sz="2600" dirty="0" smtClean="0"/>
              <a:t>.</a:t>
            </a:r>
            <a:r>
              <a:rPr lang="el-GR" sz="2600" dirty="0" smtClean="0"/>
              <a:t> </a:t>
            </a:r>
            <a:endParaRPr lang="el-GR" sz="2600" dirty="0"/>
          </a:p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r>
              <a:rPr lang="el-GR" sz="2600" dirty="0"/>
              <a:t>Ο αναλυτής πρέπει να κρίνει την ποιότητα των </a:t>
            </a:r>
            <a:r>
              <a:rPr lang="el-GR" sz="2600" dirty="0" smtClean="0"/>
              <a:t>απαντήσεων</a:t>
            </a:r>
            <a:r>
              <a:rPr lang="en-US" sz="2600" dirty="0" smtClean="0"/>
              <a:t>.</a:t>
            </a:r>
            <a:endParaRPr lang="el-GR" sz="2600" dirty="0"/>
          </a:p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r>
              <a:rPr lang="el-GR" sz="2600" dirty="0"/>
              <a:t>Οι συνεντεύξεις είναι χρονοβόρες για τα </a:t>
            </a:r>
            <a:r>
              <a:rPr lang="el-GR" sz="2600" dirty="0" smtClean="0"/>
              <a:t>στελέχη</a:t>
            </a:r>
            <a:r>
              <a:rPr lang="en-US" sz="2600" dirty="0" smtClean="0"/>
              <a:t>.</a:t>
            </a:r>
            <a:endParaRPr lang="el-GR" sz="2600" dirty="0"/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endParaRPr lang="el-GR" sz="2600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12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513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b="1" dirty="0"/>
              <a:t>Βήμα 2ο: Επιλογή Μεθόδου                                   Ανάλυσης Εργασίας </a:t>
            </a:r>
            <a:r>
              <a:rPr lang="el-GR" b="1" dirty="0" smtClean="0"/>
              <a:t>(</a:t>
            </a:r>
            <a:r>
              <a:rPr lang="en-US" b="1" dirty="0" smtClean="0"/>
              <a:t>4</a:t>
            </a:r>
            <a:r>
              <a:rPr lang="el-GR" b="1" dirty="0" smtClean="0"/>
              <a:t>η</a:t>
            </a:r>
            <a:r>
              <a:rPr lang="el-GR" b="1" dirty="0"/>
              <a:t>)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228600" y="1152525"/>
            <a:ext cx="86868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el-GR" sz="2600" b="1" dirty="0" smtClean="0"/>
              <a:t>Ερωτηματολόγιο</a:t>
            </a:r>
            <a:endParaRPr lang="el-GR" sz="2600" b="1" dirty="0"/>
          </a:p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r>
              <a:rPr lang="el-GR" sz="2600" dirty="0"/>
              <a:t>Δαπανηρή Μέθοδος για Συλλογή </a:t>
            </a:r>
            <a:r>
              <a:rPr lang="el-GR" sz="2600" dirty="0" smtClean="0"/>
              <a:t>Πληροφοριών</a:t>
            </a:r>
            <a:r>
              <a:rPr lang="en-US" sz="2600" dirty="0" smtClean="0"/>
              <a:t>.</a:t>
            </a:r>
            <a:endParaRPr lang="el-GR" sz="2600" dirty="0"/>
          </a:p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r>
              <a:rPr lang="el-GR" sz="2600" dirty="0"/>
              <a:t>Εργαζόμενοι &amp; Προϊστάμενοι λαμβάνουν ερωτηματολόγιο με πολλές &amp; δύσκολες </a:t>
            </a:r>
            <a:r>
              <a:rPr lang="el-GR" sz="2600" dirty="0" smtClean="0"/>
              <a:t>ερωτήσεις</a:t>
            </a:r>
            <a:r>
              <a:rPr lang="en-US" sz="2600" dirty="0" smtClean="0"/>
              <a:t>.</a:t>
            </a:r>
            <a:r>
              <a:rPr lang="el-GR" sz="2600" dirty="0" smtClean="0"/>
              <a:t> </a:t>
            </a:r>
            <a:endParaRPr lang="el-GR" sz="2600" dirty="0"/>
          </a:p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r>
              <a:rPr lang="el-GR" sz="2600" dirty="0"/>
              <a:t>Οι συγκεκριμένοι εργαζόμενοι θα πρέπει να είναι ικανοί να αναλύουν την εργασία τους και τα επιμέρους στοιχεία </a:t>
            </a:r>
            <a:r>
              <a:rPr lang="el-GR" sz="2600" dirty="0" smtClean="0"/>
              <a:t>της</a:t>
            </a:r>
            <a:r>
              <a:rPr lang="en-US" sz="2600" dirty="0" smtClean="0"/>
              <a:t>.</a:t>
            </a:r>
            <a:endParaRPr lang="el-GR" sz="2600" dirty="0"/>
          </a:p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r>
              <a:rPr lang="el-GR" sz="2600" dirty="0"/>
              <a:t>Οι προϊστάμενοι συμπληρώνουν ή και τροποποιούν τις απαντήσεις των εργαζομένων  πριν </a:t>
            </a:r>
            <a:r>
              <a:rPr lang="el-GR" sz="2600" dirty="0" smtClean="0"/>
              <a:t>παραδοθούν</a:t>
            </a:r>
            <a:r>
              <a:rPr lang="en-US" sz="2600" dirty="0" smtClean="0"/>
              <a:t>.</a:t>
            </a:r>
            <a:endParaRPr lang="el-GR" sz="2600" dirty="0"/>
          </a:p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r>
              <a:rPr lang="el-GR" sz="2600" dirty="0"/>
              <a:t>Συνδυασμός απαντήσεων με τη συνέντευξη/παρατήρηση μπορεί να δώσει μεγαλύτερη σαφήνεια και πληρότητα.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13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766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b="1" dirty="0"/>
              <a:t>Βήμα 2ο: Επιλογή Μεθόδου                                   Ανάλυσης Εργασίας (5η)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228600" y="1152525"/>
            <a:ext cx="868680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el-GR" sz="2600" b="1" dirty="0"/>
              <a:t>Καταγραφή κρίσιμων </a:t>
            </a:r>
            <a:r>
              <a:rPr lang="el-GR" sz="2600" b="1" dirty="0" smtClean="0"/>
              <a:t>περιστατικών</a:t>
            </a:r>
            <a:r>
              <a:rPr lang="en-US" sz="2600" b="1" dirty="0" smtClean="0"/>
              <a:t>.</a:t>
            </a:r>
            <a:endParaRPr lang="el-GR" sz="2600" b="1" dirty="0"/>
          </a:p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r>
              <a:rPr lang="el-GR" sz="2600" dirty="0" smtClean="0"/>
              <a:t>Με </a:t>
            </a:r>
            <a:r>
              <a:rPr lang="el-GR" sz="2600" dirty="0"/>
              <a:t>τη μέθοδο αυτή καταγράφονται οι συμπεριφορές που σχετίζονται με τα κρίσιμα καθήκοντα και τις ευθύνες του φορέα της θέσης, που απαιτούνται για την εκτέλεση της εργασίας.</a:t>
            </a:r>
          </a:p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r>
              <a:rPr lang="el-GR" sz="2600" dirty="0" smtClean="0"/>
              <a:t>Τις </a:t>
            </a:r>
            <a:r>
              <a:rPr lang="el-GR" sz="2600" dirty="0"/>
              <a:t>πληροφορίες αυτές τις μεταφέρει ο ίδιος ο εργαζόμενος ή ο άμεσος προϊστάμενος στον αναλυτή εργασίας &amp; ο τελευταίος τις κατηγοριοποιεί ανάλογα με τις απαντήσεις που λαμβάνει.</a:t>
            </a:r>
          </a:p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r>
              <a:rPr lang="el-GR" sz="2600" dirty="0" smtClean="0"/>
              <a:t>Απλή </a:t>
            </a:r>
            <a:r>
              <a:rPr lang="el-GR" sz="2600" dirty="0"/>
              <a:t>&amp; Οικονομικά συμφέρουσα μέθοδο, επικεντρώνεται στις καθοριστικές συμπεριφορές για την επιτυχή ή ανεπιτυχή εκτέλεση </a:t>
            </a:r>
            <a:r>
              <a:rPr lang="en-US" sz="2600" dirty="0" smtClean="0"/>
              <a:t>.</a:t>
            </a:r>
            <a:endParaRPr lang="el-GR" sz="2600" dirty="0"/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endParaRPr lang="el-GR" sz="2600" dirty="0"/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endParaRPr lang="el-GR" sz="2600" dirty="0"/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endParaRPr lang="el-GR" sz="26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14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101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b="1" dirty="0"/>
              <a:t>Βήμα 2ο: Επιλογή Μεθόδου                                   Ανάλυσης Εργασίας (6η)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228600" y="1152525"/>
            <a:ext cx="86868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el-GR" sz="2600" b="1" dirty="0" smtClean="0"/>
              <a:t>Ερωτηματολόγιο</a:t>
            </a:r>
            <a:r>
              <a:rPr lang="en-US" sz="2600" b="1" dirty="0" smtClean="0"/>
              <a:t> </a:t>
            </a:r>
            <a:r>
              <a:rPr lang="el-GR" sz="2600" b="1" dirty="0" smtClean="0"/>
              <a:t>Ανάλυσης Εργασίας</a:t>
            </a:r>
            <a:r>
              <a:rPr lang="en-US" sz="2600" b="1" dirty="0" smtClean="0"/>
              <a:t> </a:t>
            </a:r>
            <a:r>
              <a:rPr lang="el-GR" sz="2600" b="1" dirty="0" smtClean="0"/>
              <a:t>(</a:t>
            </a:r>
            <a:r>
              <a:rPr lang="el-GR" sz="2600" b="1" dirty="0" err="1" smtClean="0"/>
              <a:t>Position</a:t>
            </a:r>
            <a:r>
              <a:rPr lang="el-GR" sz="2600" b="1" dirty="0" smtClean="0"/>
              <a:t> </a:t>
            </a:r>
            <a:r>
              <a:rPr lang="el-GR" sz="2600" b="1" dirty="0" err="1"/>
              <a:t>Analysis</a:t>
            </a:r>
            <a:r>
              <a:rPr lang="el-GR" sz="2600" b="1" dirty="0"/>
              <a:t> </a:t>
            </a:r>
            <a:r>
              <a:rPr lang="el-GR" sz="2600" b="1" dirty="0" err="1"/>
              <a:t>Questionnaire</a:t>
            </a:r>
            <a:r>
              <a:rPr lang="el-GR" sz="2600" b="1" dirty="0" smtClean="0"/>
              <a:t>)</a:t>
            </a:r>
            <a:r>
              <a:rPr lang="en-US" sz="2600" b="1" dirty="0" smtClean="0"/>
              <a:t>.</a:t>
            </a:r>
            <a:endParaRPr lang="el-GR" sz="2600" b="1" dirty="0"/>
          </a:p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r>
              <a:rPr lang="el-GR" sz="2600" dirty="0"/>
              <a:t>Εργαζόμενος απαντά με 5βάθμια κλίμακα σε 194 </a:t>
            </a:r>
            <a:r>
              <a:rPr lang="el-GR" sz="2600" dirty="0" smtClean="0"/>
              <a:t>ερωτήσεις</a:t>
            </a:r>
            <a:r>
              <a:rPr lang="en-US" sz="2600" dirty="0" smtClean="0"/>
              <a:t>.</a:t>
            </a:r>
            <a:endParaRPr lang="el-GR" sz="2600" dirty="0"/>
          </a:p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r>
              <a:rPr lang="el-GR" sz="2600" dirty="0"/>
              <a:t>Ερωτήσεις κατανέμονται σε 6 </a:t>
            </a:r>
            <a:r>
              <a:rPr lang="el-GR" sz="2600" dirty="0" smtClean="0"/>
              <a:t>ενότητες</a:t>
            </a:r>
            <a:r>
              <a:rPr lang="en-US" sz="2600" dirty="0" smtClean="0"/>
              <a:t>.</a:t>
            </a:r>
            <a:endParaRPr lang="el-GR" sz="2600" dirty="0"/>
          </a:p>
        </p:txBody>
      </p:sp>
      <p:graphicFrame>
        <p:nvGraphicFramePr>
          <p:cNvPr id="6" name="Πίνακας 5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82077872"/>
              </p:ext>
            </p:extLst>
          </p:nvPr>
        </p:nvGraphicFramePr>
        <p:xfrm>
          <a:off x="323850" y="3644900"/>
          <a:ext cx="8569325" cy="23370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43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449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693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6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1) Εισαγωγή Πληροφοριών</a:t>
                      </a:r>
                      <a:r>
                        <a:rPr lang="en-US" sz="26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.</a:t>
                      </a:r>
                      <a:endParaRPr lang="el-GR" sz="2600" b="1" dirty="0" smtClean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91444" marR="91444" marT="45699" marB="456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6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2)</a:t>
                      </a:r>
                      <a:r>
                        <a:rPr lang="el-GR" sz="2600" b="1" baseline="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 Πνευματικές Ικανότητες</a:t>
                      </a:r>
                      <a:r>
                        <a:rPr lang="en-US" sz="2600" b="1" baseline="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.</a:t>
                      </a:r>
                      <a:endParaRPr lang="el-GR" sz="2600" b="1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91444" marR="91444" marT="45699" marB="4569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83731">
                <a:tc>
                  <a:txBody>
                    <a:bodyPr/>
                    <a:lstStyle/>
                    <a:p>
                      <a:r>
                        <a:rPr lang="el-GR" sz="26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3)</a:t>
                      </a:r>
                      <a:r>
                        <a:rPr lang="el-GR" sz="2600" b="1" baseline="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 Σωματικές Δραστηριότητες, Κινήσεις &amp; Εργαλεία</a:t>
                      </a:r>
                      <a:r>
                        <a:rPr lang="en-US" sz="2600" b="1" baseline="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.</a:t>
                      </a:r>
                      <a:endParaRPr lang="el-GR" sz="2600" b="1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91444" marR="91444" marT="45699" marB="456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6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4) Σχέσεις Συνεργασίας με άλλους</a:t>
                      </a:r>
                      <a:r>
                        <a:rPr lang="en-US" sz="26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.</a:t>
                      </a:r>
                      <a:endParaRPr lang="el-GR" sz="2600" b="1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91444" marR="91444" marT="45699" marB="4569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83731">
                <a:tc>
                  <a:txBody>
                    <a:bodyPr/>
                    <a:lstStyle/>
                    <a:p>
                      <a:r>
                        <a:rPr lang="el-GR" sz="26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5) Πλαίσιο Εργασίας (Φυσικό</a:t>
                      </a:r>
                      <a:r>
                        <a:rPr lang="el-GR" sz="2600" b="1" baseline="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 &amp; Κοινωνικό Περιβάλλον)</a:t>
                      </a:r>
                      <a:r>
                        <a:rPr lang="en-US" sz="2600" b="1" baseline="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.</a:t>
                      </a:r>
                      <a:endParaRPr lang="el-GR" sz="2600" b="1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91444" marR="91444" marT="45699" marB="456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6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6) Άλλα χαρακτηριστικά</a:t>
                      </a:r>
                      <a:r>
                        <a:rPr lang="el-GR" sz="2600" b="1" baseline="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 εργασίας</a:t>
                      </a:r>
                      <a:r>
                        <a:rPr lang="en-US" sz="2600" b="1" baseline="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.</a:t>
                      </a:r>
                      <a:endParaRPr lang="el-GR" sz="2600" b="1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91444" marR="91444" marT="45699" marB="4569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15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563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b="1" dirty="0"/>
              <a:t>Βήμα 2ο: Επιλογή Μεθόδου                                   Ανάλυσης Εργασίας </a:t>
            </a:r>
            <a:r>
              <a:rPr lang="el-GR" b="1" dirty="0" smtClean="0"/>
              <a:t>(</a:t>
            </a:r>
            <a:r>
              <a:rPr lang="en-US" b="1" dirty="0" smtClean="0"/>
              <a:t>7</a:t>
            </a:r>
            <a:r>
              <a:rPr lang="el-GR" b="1" dirty="0" smtClean="0"/>
              <a:t>η</a:t>
            </a:r>
            <a:r>
              <a:rPr lang="el-GR" b="1" dirty="0"/>
              <a:t>)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228600" y="1152525"/>
            <a:ext cx="86868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el-GR" sz="2600" b="1" dirty="0"/>
              <a:t>Λειτουργική Ανάλυσης </a:t>
            </a:r>
            <a:r>
              <a:rPr lang="el-GR" sz="2600" b="1" dirty="0" smtClean="0"/>
              <a:t>Εργασίας</a:t>
            </a:r>
            <a:r>
              <a:rPr lang="en-US" sz="2600" b="1" dirty="0" smtClean="0"/>
              <a:t> </a:t>
            </a:r>
            <a:r>
              <a:rPr lang="el-GR" sz="2600" b="1" dirty="0" smtClean="0"/>
              <a:t>(</a:t>
            </a:r>
            <a:r>
              <a:rPr lang="el-GR" sz="2600" b="1" dirty="0" err="1" smtClean="0"/>
              <a:t>Functional</a:t>
            </a:r>
            <a:r>
              <a:rPr lang="el-GR" sz="2600" b="1" dirty="0" smtClean="0"/>
              <a:t> </a:t>
            </a:r>
            <a:r>
              <a:rPr lang="el-GR" sz="2600" b="1" dirty="0" err="1"/>
              <a:t>Job</a:t>
            </a:r>
            <a:r>
              <a:rPr lang="el-GR" sz="2600" b="1" dirty="0"/>
              <a:t> </a:t>
            </a:r>
            <a:r>
              <a:rPr lang="el-GR" sz="2600" b="1" dirty="0" err="1"/>
              <a:t>Analysis</a:t>
            </a:r>
            <a:r>
              <a:rPr lang="el-GR" sz="2600" dirty="0" smtClean="0"/>
              <a:t>)</a:t>
            </a:r>
            <a:r>
              <a:rPr lang="en-US" sz="2600" dirty="0" smtClean="0"/>
              <a:t>.</a:t>
            </a:r>
            <a:endParaRPr lang="el-GR" sz="2600" dirty="0"/>
          </a:p>
          <a:p>
            <a:pPr marL="914400" lvl="1" indent="-457200" algn="just">
              <a:buFont typeface="Wingdings" panose="05000000000000000000" pitchFamily="2" charset="2"/>
              <a:buChar char="Ø"/>
              <a:defRPr/>
            </a:pPr>
            <a:r>
              <a:rPr lang="el-GR" sz="2600" dirty="0"/>
              <a:t>Συμβουλεύεται προηγούμενες περιγραφές </a:t>
            </a:r>
            <a:r>
              <a:rPr lang="el-GR" sz="2600" dirty="0" smtClean="0"/>
              <a:t>εργασίας</a:t>
            </a:r>
            <a:r>
              <a:rPr lang="en-US" sz="2600" dirty="0" smtClean="0"/>
              <a:t>.</a:t>
            </a:r>
            <a:r>
              <a:rPr lang="el-GR" sz="2600" dirty="0" smtClean="0"/>
              <a:t> </a:t>
            </a:r>
            <a:endParaRPr lang="el-GR" sz="2600" dirty="0"/>
          </a:p>
          <a:p>
            <a:pPr marL="914400" lvl="1" indent="-457200" algn="just">
              <a:buFont typeface="Wingdings" panose="05000000000000000000" pitchFamily="2" charset="2"/>
              <a:buChar char="Ø"/>
              <a:defRPr/>
            </a:pPr>
            <a:r>
              <a:rPr lang="el-GR" sz="2600" dirty="0" smtClean="0"/>
              <a:t>Καταγράφει</a:t>
            </a:r>
            <a:r>
              <a:rPr lang="en-US" sz="2600" dirty="0" smtClean="0"/>
              <a:t> </a:t>
            </a:r>
            <a:r>
              <a:rPr lang="el-GR" sz="2600" dirty="0" smtClean="0"/>
              <a:t>τι</a:t>
            </a:r>
            <a:r>
              <a:rPr lang="en-US" sz="2600" dirty="0" smtClean="0"/>
              <a:t> </a:t>
            </a:r>
            <a:r>
              <a:rPr lang="el-GR" sz="2600" dirty="0" smtClean="0"/>
              <a:t>κάνει </a:t>
            </a:r>
            <a:r>
              <a:rPr lang="el-GR" sz="2600" dirty="0"/>
              <a:t>ο φορέας θέσης (</a:t>
            </a:r>
            <a:r>
              <a:rPr lang="el-GR" sz="2600" dirty="0" smtClean="0"/>
              <a:t>εργαζόμενο</a:t>
            </a:r>
            <a:r>
              <a:rPr lang="en-US" sz="2600" dirty="0" smtClean="0"/>
              <a:t> </a:t>
            </a:r>
            <a:r>
              <a:rPr lang="el-GR" sz="2600" dirty="0" smtClean="0"/>
              <a:t>/</a:t>
            </a:r>
            <a:r>
              <a:rPr lang="en-US" sz="2600" dirty="0" smtClean="0"/>
              <a:t> </a:t>
            </a:r>
            <a:r>
              <a:rPr lang="el-GR" sz="2600" dirty="0" smtClean="0"/>
              <a:t>προϊστάμενο)</a:t>
            </a:r>
            <a:r>
              <a:rPr lang="en-US" sz="2600" dirty="0" smtClean="0"/>
              <a:t>.</a:t>
            </a:r>
            <a:r>
              <a:rPr lang="el-GR" sz="2600" dirty="0" smtClean="0"/>
              <a:t> </a:t>
            </a:r>
            <a:endParaRPr lang="el-GR" sz="2600" dirty="0"/>
          </a:p>
          <a:p>
            <a:pPr marL="914400" lvl="1" indent="-457200" algn="just">
              <a:buFont typeface="Wingdings" panose="05000000000000000000" pitchFamily="2" charset="2"/>
              <a:buChar char="Ø"/>
              <a:defRPr/>
            </a:pPr>
            <a:r>
              <a:rPr lang="el-GR" sz="2600" dirty="0"/>
              <a:t>Ιεραρχεί (</a:t>
            </a:r>
            <a:r>
              <a:rPr lang="el-GR" sz="2600" dirty="0" smtClean="0"/>
              <a:t>Κατάταξη</a:t>
            </a:r>
            <a:r>
              <a:rPr lang="en-US" sz="2600" dirty="0" smtClean="0"/>
              <a:t> </a:t>
            </a:r>
            <a:r>
              <a:rPr lang="el-GR" sz="2600" dirty="0" smtClean="0"/>
              <a:t>ανά </a:t>
            </a:r>
            <a:r>
              <a:rPr lang="el-GR" sz="2600" dirty="0"/>
              <a:t>βαθμό </a:t>
            </a:r>
            <a:r>
              <a:rPr lang="el-GR" sz="2600" dirty="0" smtClean="0"/>
              <a:t>σπουδαιότητας)</a:t>
            </a:r>
            <a:r>
              <a:rPr lang="en-US" sz="2600" dirty="0" smtClean="0"/>
              <a:t> </a:t>
            </a:r>
            <a:r>
              <a:rPr lang="el-GR" sz="2600" dirty="0" smtClean="0"/>
              <a:t>τις </a:t>
            </a:r>
            <a:r>
              <a:rPr lang="el-GR" sz="2600" dirty="0"/>
              <a:t>λειτουργίες που εκτελεί ο </a:t>
            </a:r>
            <a:r>
              <a:rPr lang="el-GR" sz="2600" dirty="0" smtClean="0"/>
              <a:t>εργαζόμενος</a:t>
            </a:r>
            <a:r>
              <a:rPr lang="en-US" sz="2600" dirty="0" smtClean="0"/>
              <a:t>.</a:t>
            </a:r>
            <a:r>
              <a:rPr lang="el-GR" sz="2600" dirty="0" smtClean="0"/>
              <a:t> </a:t>
            </a:r>
            <a:endParaRPr lang="el-GR" sz="2600" dirty="0"/>
          </a:p>
          <a:p>
            <a:pPr marL="914400" lvl="1" indent="-457200" algn="just">
              <a:buFont typeface="Wingdings" panose="05000000000000000000" pitchFamily="2" charset="2"/>
              <a:buChar char="Ø"/>
              <a:defRPr/>
            </a:pPr>
            <a:r>
              <a:rPr lang="el-GR" sz="2600" b="1" dirty="0"/>
              <a:t>Εστιάζεται σε 3 κύριες ενότητες:</a:t>
            </a:r>
          </a:p>
          <a:p>
            <a:pPr lvl="2" algn="just">
              <a:defRPr/>
            </a:pPr>
            <a:r>
              <a:rPr lang="el-GR" sz="2600" dirty="0"/>
              <a:t>Α) Δεδομένα, πληροφορίες </a:t>
            </a:r>
            <a:r>
              <a:rPr lang="el-GR" sz="2600" dirty="0" smtClean="0"/>
              <a:t>αριθμούς</a:t>
            </a:r>
            <a:r>
              <a:rPr lang="en-US" sz="2600" dirty="0" smtClean="0"/>
              <a:t>.</a:t>
            </a:r>
            <a:endParaRPr lang="el-GR" sz="2600" dirty="0"/>
          </a:p>
          <a:p>
            <a:pPr lvl="2" algn="just">
              <a:defRPr/>
            </a:pPr>
            <a:r>
              <a:rPr lang="el-GR" sz="2600" dirty="0"/>
              <a:t>Β) Ανθρώπους και χρόνο που </a:t>
            </a:r>
            <a:r>
              <a:rPr lang="el-GR" sz="2600" dirty="0" smtClean="0"/>
              <a:t>ξοδεύει</a:t>
            </a:r>
            <a:r>
              <a:rPr lang="en-US" sz="2600" dirty="0" smtClean="0"/>
              <a:t>.</a:t>
            </a:r>
            <a:r>
              <a:rPr lang="el-GR" sz="2600" dirty="0" smtClean="0"/>
              <a:t> </a:t>
            </a:r>
            <a:endParaRPr lang="el-GR" sz="2600" dirty="0"/>
          </a:p>
          <a:p>
            <a:pPr lvl="2" algn="just">
              <a:defRPr/>
            </a:pPr>
            <a:r>
              <a:rPr lang="el-GR" sz="2600" dirty="0"/>
              <a:t>Γ) Ενέργειες που </a:t>
            </a:r>
            <a:r>
              <a:rPr lang="el-GR" sz="2600" dirty="0" smtClean="0"/>
              <a:t>κάνει</a:t>
            </a:r>
            <a:r>
              <a:rPr lang="en-US" sz="2600" dirty="0" smtClean="0"/>
              <a:t>.</a:t>
            </a:r>
            <a:endParaRPr lang="el-GR" sz="2600" dirty="0"/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endParaRPr lang="el-GR" sz="2600" dirty="0"/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endParaRPr lang="el-GR" sz="2600" dirty="0"/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endParaRPr lang="el-GR" sz="26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16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865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>
            <a:noAutofit/>
          </a:bodyPr>
          <a:lstStyle/>
          <a:p>
            <a:r>
              <a:rPr lang="el-GR" sz="5400" b="1" dirty="0" smtClean="0"/>
              <a:t>Περιγραφή </a:t>
            </a:r>
            <a:r>
              <a:rPr lang="el-GR" sz="5400" b="1" dirty="0"/>
              <a:t/>
            </a:r>
            <a:br>
              <a:rPr lang="el-GR" sz="5400" b="1" dirty="0"/>
            </a:br>
            <a:r>
              <a:rPr lang="el-GR" sz="5400" b="1" dirty="0" smtClean="0"/>
              <a:t>Θέσης   Εργασίας</a:t>
            </a:r>
            <a:r>
              <a:rPr lang="el-GR" sz="5400" b="1" dirty="0"/>
              <a:t/>
            </a:r>
            <a:br>
              <a:rPr lang="el-GR" sz="5400" b="1" dirty="0"/>
            </a:br>
            <a:endParaRPr lang="el-GR" sz="5400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5667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l-GR" b="1" dirty="0"/>
              <a:t>Περιγραφή Θέσης </a:t>
            </a:r>
            <a:r>
              <a:rPr lang="el-GR" b="1" dirty="0" smtClean="0"/>
              <a:t>Εργασίας</a:t>
            </a:r>
            <a:r>
              <a:rPr lang="en-US" b="1" dirty="0" smtClean="0"/>
              <a:t> (1)</a:t>
            </a:r>
            <a:endParaRPr lang="el-GR" b="1" dirty="0"/>
          </a:p>
        </p:txBody>
      </p:sp>
      <p:sp>
        <p:nvSpPr>
          <p:cNvPr id="5" name="Ορθογώνιο 4"/>
          <p:cNvSpPr/>
          <p:nvPr/>
        </p:nvSpPr>
        <p:spPr>
          <a:xfrm>
            <a:off x="228600" y="1152525"/>
            <a:ext cx="86868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el-GR" sz="2600" b="1" dirty="0"/>
              <a:t>Ο Αναλυτής Εργασίας </a:t>
            </a:r>
            <a:r>
              <a:rPr lang="el-GR" sz="2600" dirty="0"/>
              <a:t>καθορίζει με την ομάδα </a:t>
            </a:r>
            <a:r>
              <a:rPr lang="el-GR" sz="2600" dirty="0" smtClean="0"/>
              <a:t>εργασίας</a:t>
            </a:r>
            <a:r>
              <a:rPr lang="el-GR" sz="2600" dirty="0"/>
              <a:t>:</a:t>
            </a:r>
            <a:r>
              <a:rPr lang="el-GR" sz="2600" dirty="0" smtClean="0"/>
              <a:t>      </a:t>
            </a:r>
            <a:r>
              <a:rPr lang="el-GR" sz="2600" dirty="0"/>
              <a:t>α) το περιεχόμενό της θέσης, δηλαδή τα καθήκοντά και απαιτήσεις της θέσης Υπευθύνου </a:t>
            </a:r>
            <a:r>
              <a:rPr lang="el-GR" sz="2600" b="1" dirty="0"/>
              <a:t>Ανθρωπίνων Πόρων </a:t>
            </a:r>
            <a:r>
              <a:rPr lang="el-GR" sz="2600" dirty="0"/>
              <a:t>και β) το πλαίσιο στο οποίο λειτουργεί. </a:t>
            </a:r>
          </a:p>
        </p:txBody>
      </p:sp>
      <p:sp>
        <p:nvSpPr>
          <p:cNvPr id="6" name="Στρογγυλεμένο ορθογώνιο 5"/>
          <p:cNvSpPr/>
          <p:nvPr/>
        </p:nvSpPr>
        <p:spPr>
          <a:xfrm>
            <a:off x="250825" y="3716338"/>
            <a:ext cx="8713788" cy="15128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000" dirty="0" smtClean="0">
                <a:solidFill>
                  <a:schemeClr val="tx1"/>
                </a:solidFill>
              </a:rPr>
              <a:t>ΣΗΜΑΝΤΙΚΟ</a:t>
            </a:r>
            <a:r>
              <a:rPr lang="el-GR" sz="2000" dirty="0">
                <a:solidFill>
                  <a:schemeClr val="tx1"/>
                </a:solidFill>
              </a:rPr>
              <a:t>:  </a:t>
            </a:r>
          </a:p>
          <a:p>
            <a:pPr algn="ctr">
              <a:defRPr/>
            </a:pPr>
            <a:r>
              <a:rPr lang="el-GR" sz="2000" dirty="0">
                <a:solidFill>
                  <a:schemeClr val="tx1"/>
                </a:solidFill>
              </a:rPr>
              <a:t>Οριοθέτηση Θέσης Εργασίας ως προς την Ιεραρχική Δομή και τις σχέσεις μεταξύ των εργαζομένων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18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288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l-GR" sz="3200" b="1" dirty="0"/>
              <a:t>Περιγραφή Καθηκόντων</a:t>
            </a:r>
            <a:r>
              <a:rPr lang="el-GR" sz="3200" b="1" dirty="0" smtClean="0"/>
              <a:t>: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l-GR" sz="3200" b="1" dirty="0" smtClean="0"/>
              <a:t>(</a:t>
            </a:r>
            <a:r>
              <a:rPr lang="el-GR" sz="3200" b="1" dirty="0"/>
              <a:t>Παράδειγμα Υπευθύνου Ανθρωπίνων Πόρων)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228600" y="1152525"/>
            <a:ext cx="8686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l-GR" sz="2600" dirty="0" smtClean="0"/>
              <a:t>Σχεδιασμός </a:t>
            </a:r>
            <a:r>
              <a:rPr lang="el-GR" sz="2600" dirty="0"/>
              <a:t>&amp; επίβλεψη συστημάτων προσέλκυσης &amp; επιλογής </a:t>
            </a:r>
            <a:r>
              <a:rPr lang="el-GR" sz="2600" dirty="0" smtClean="0"/>
              <a:t>ΑΠ</a:t>
            </a:r>
            <a:r>
              <a:rPr lang="en-US" sz="2600" dirty="0" smtClean="0"/>
              <a:t>.</a:t>
            </a:r>
            <a:endParaRPr lang="el-GR" sz="2600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l-GR" sz="2600" dirty="0" smtClean="0"/>
              <a:t>Σχεδιασμός/εκτέλεση </a:t>
            </a:r>
            <a:r>
              <a:rPr lang="el-GR" sz="2600" dirty="0"/>
              <a:t>προγραμμάτων εκπαίδευσης ανάπτυξης </a:t>
            </a:r>
            <a:r>
              <a:rPr lang="el-GR" sz="2600" dirty="0" smtClean="0"/>
              <a:t>ΑΠ</a:t>
            </a:r>
            <a:r>
              <a:rPr lang="en-US" sz="2600" dirty="0" smtClean="0"/>
              <a:t>.</a:t>
            </a:r>
            <a:r>
              <a:rPr lang="el-GR" sz="2600" dirty="0" smtClean="0"/>
              <a:t> </a:t>
            </a:r>
            <a:endParaRPr lang="el-GR" sz="2600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l-GR" sz="2600" dirty="0" smtClean="0"/>
              <a:t>Σχεδιασμός </a:t>
            </a:r>
            <a:r>
              <a:rPr lang="el-GR" sz="2600" dirty="0"/>
              <a:t>πλάνου παροχής κινήτρων και υποκίνησης του </a:t>
            </a:r>
            <a:r>
              <a:rPr lang="el-GR" sz="2600" dirty="0" smtClean="0"/>
              <a:t>ΑΠ</a:t>
            </a:r>
            <a:r>
              <a:rPr lang="en-US" sz="2600" dirty="0" smtClean="0"/>
              <a:t>.</a:t>
            </a:r>
            <a:endParaRPr lang="el-GR" sz="2600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l-GR" sz="2600" dirty="0" smtClean="0"/>
              <a:t>Σχεδιασμός </a:t>
            </a:r>
            <a:r>
              <a:rPr lang="el-GR" sz="2600" dirty="0"/>
              <a:t>συστημάτων αξιολόγησης και εφαρμογή </a:t>
            </a:r>
            <a:r>
              <a:rPr lang="el-GR" sz="2600" dirty="0" smtClean="0"/>
              <a:t>τους</a:t>
            </a:r>
            <a:r>
              <a:rPr lang="en-US" sz="2600" dirty="0" smtClean="0"/>
              <a:t>.</a:t>
            </a:r>
            <a:r>
              <a:rPr lang="el-GR" sz="2600" dirty="0" smtClean="0"/>
              <a:t> </a:t>
            </a:r>
            <a:endParaRPr lang="el-GR" sz="2600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l-GR" sz="2600" dirty="0" smtClean="0"/>
              <a:t>Συμμετοχή </a:t>
            </a:r>
            <a:r>
              <a:rPr lang="el-GR" sz="2600" dirty="0"/>
              <a:t>στη λήψη αποφάσεων για τα συστήματα/πολική </a:t>
            </a:r>
            <a:r>
              <a:rPr lang="el-GR" sz="2600" dirty="0" smtClean="0"/>
              <a:t>αμοιβών</a:t>
            </a:r>
            <a:r>
              <a:rPr lang="en-US" sz="2600" dirty="0" smtClean="0"/>
              <a:t>.</a:t>
            </a:r>
            <a:endParaRPr lang="el-GR" sz="2600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l-GR" sz="2600" dirty="0" smtClean="0"/>
              <a:t>Συμμετοχή </a:t>
            </a:r>
            <a:r>
              <a:rPr lang="el-GR" sz="2600" dirty="0"/>
              <a:t>στη διατήρηση &amp; βελτίωση του εργασιακού </a:t>
            </a:r>
            <a:r>
              <a:rPr lang="el-GR" sz="2600" dirty="0" smtClean="0"/>
              <a:t>περιβάλλοντος</a:t>
            </a:r>
            <a:r>
              <a:rPr lang="en-US" sz="2600" dirty="0" smtClean="0"/>
              <a:t>.</a:t>
            </a:r>
            <a:r>
              <a:rPr lang="el-GR" sz="2600" dirty="0" smtClean="0"/>
              <a:t> </a:t>
            </a:r>
            <a:endParaRPr lang="el-GR" sz="2600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l-GR" sz="2600" dirty="0" smtClean="0"/>
              <a:t>Διεξαγωγή </a:t>
            </a:r>
            <a:r>
              <a:rPr lang="el-GR" sz="2600" dirty="0"/>
              <a:t>ερευνών εργασιακής </a:t>
            </a:r>
            <a:r>
              <a:rPr lang="el-GR" sz="2600" dirty="0" smtClean="0"/>
              <a:t>ικανοποίησης</a:t>
            </a:r>
            <a:r>
              <a:rPr lang="en-US" sz="2600" dirty="0" smtClean="0"/>
              <a:t>.</a:t>
            </a:r>
            <a:endParaRPr lang="el-GR" sz="26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19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487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l-GR" b="1" dirty="0" smtClean="0">
                <a:latin typeface="Calibri" panose="020F0502020204030204" pitchFamily="34" charset="0"/>
              </a:rPr>
              <a:t>Χρηματοδότηση</a:t>
            </a:r>
            <a:r>
              <a:rPr lang="el-GR" b="1" dirty="0" smtClean="0"/>
              <a:t> </a:t>
            </a:r>
          </a:p>
        </p:txBody>
      </p:sp>
      <p:sp>
        <p:nvSpPr>
          <p:cNvPr id="4099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l-GR" sz="2000" dirty="0" smtClean="0">
                <a:latin typeface="Calibri" panose="020F0502020204030204" pitchFamily="34" charset="0"/>
              </a:rPr>
              <a:t>Το παρόν εκπαιδευτικό υλικό έχει αναπτυχθεί στο πλαίσιο του εκπαιδευτικού έργου του διδάσκοντα</a:t>
            </a:r>
            <a:r>
              <a:rPr lang="en-US" sz="2000" dirty="0" smtClean="0">
                <a:latin typeface="Calibri" panose="020F0502020204030204" pitchFamily="34" charset="0"/>
              </a:rPr>
              <a:t>.</a:t>
            </a:r>
            <a:r>
              <a:rPr lang="el-GR" sz="2000" dirty="0" smtClean="0">
                <a:latin typeface="Calibri" panose="020F0502020204030204" pitchFamily="34" charset="0"/>
              </a:rPr>
              <a:t> </a:t>
            </a:r>
            <a:endParaRPr lang="en-US" sz="2000" dirty="0" smtClean="0">
              <a:latin typeface="Calibri" panose="020F0502020204030204" pitchFamily="34" charset="0"/>
            </a:endParaRP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l-GR" sz="2000" dirty="0">
                <a:solidFill>
                  <a:prstClr val="black"/>
                </a:solidFill>
                <a:latin typeface="Calibri" panose="020F0502020204030204" pitchFamily="34" charset="0"/>
              </a:rPr>
              <a:t>Το έργο «</a:t>
            </a:r>
            <a:r>
              <a:rPr lang="el-GR" sz="2000" b="1" dirty="0">
                <a:solidFill>
                  <a:prstClr val="black"/>
                </a:solidFill>
                <a:latin typeface="Calibri" panose="020F0502020204030204" pitchFamily="34" charset="0"/>
              </a:rPr>
              <a:t>Ανοικτά Ακαδημαϊκά Μαθήματα στο </a:t>
            </a:r>
            <a:r>
              <a:rPr lang="el-GR" sz="20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Τ.Ε.Ι. </a:t>
            </a:r>
            <a:r>
              <a:rPr lang="el-GR" sz="2000" b="1" dirty="0">
                <a:solidFill>
                  <a:prstClr val="black"/>
                </a:solidFill>
                <a:latin typeface="Calibri" panose="020F0502020204030204" pitchFamily="34" charset="0"/>
              </a:rPr>
              <a:t>Θεσσαλίας</a:t>
            </a:r>
            <a:r>
              <a:rPr lang="el-GR" sz="2000" dirty="0">
                <a:solidFill>
                  <a:prstClr val="black"/>
                </a:solidFill>
                <a:latin typeface="Calibri" panose="020F0502020204030204" pitchFamily="34" charset="0"/>
              </a:rPr>
              <a:t>» έχει χρηματοδοτήσει μόνο τη αναδιαμόρφωση του εκπαιδευτικού υλικού</a:t>
            </a:r>
            <a:r>
              <a:rPr lang="el-GR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.</a:t>
            </a:r>
            <a:endParaRPr lang="el-GR" sz="2000" dirty="0" smtClean="0">
              <a:latin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</a:pPr>
            <a:r>
              <a:rPr lang="el-GR" sz="2000" dirty="0" smtClean="0">
                <a:latin typeface="Calibri" panose="020F0502020204030204" pitchFamily="34" charset="0"/>
              </a:rPr>
              <a:t>Το έργο υλοποιείται στο πλαίσιο του Επιχειρησιακού Προγράμματος  «Εκπαίδευση και Δια Βίου Μάθηση» και συγχρηματοδοτείται από την Ευρωπαϊκή Ένωση (Ευρωπαϊκό Κοινωνικό Ταμείο) και από εθνικούς πόρους</a:t>
            </a:r>
            <a:r>
              <a:rPr lang="en-US" sz="2000" dirty="0" smtClean="0">
                <a:latin typeface="Calibri" panose="020F0502020204030204" pitchFamily="34" charset="0"/>
              </a:rPr>
              <a:t>. </a:t>
            </a:r>
            <a:endParaRPr lang="el-GR" sz="2000" dirty="0" smtClean="0">
              <a:latin typeface="Calibri" panose="020F0502020204030204" pitchFamily="34" charset="0"/>
            </a:endParaRPr>
          </a:p>
        </p:txBody>
      </p:sp>
      <p:pic>
        <p:nvPicPr>
          <p:cNvPr id="6" name="Εικόνα 1" descr=" Λογότυπο επιχειρησιακού προγράμματος εκπαίδευση και δια βίου μάθηση.   ">
            <a:hlinkClick r:id="rId4" tooltip="Μετάβαση σε www.edulll.gr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4221163"/>
            <a:ext cx="7848600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Θέση αριθμού διαφάνειας 1" descr=".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034B054-DA0D-4AD9-A3C5-59235BE4FE8B}" type="slidenum">
              <a:rPr lang="el-GR" sz="1400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 sz="1400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347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l-GR" sz="3200" b="1" dirty="0"/>
              <a:t>Περιγραφή Απαιτήσεων: </a:t>
            </a:r>
            <a:br>
              <a:rPr lang="el-GR" sz="3200" b="1" dirty="0"/>
            </a:br>
            <a:r>
              <a:rPr lang="el-GR" sz="3200" b="1" dirty="0"/>
              <a:t>(Παράδειγμα Υπευθύνου Ανθρωπίνων Πόρων)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228600" y="1152525"/>
            <a:ext cx="86868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l-GR" sz="2600" dirty="0"/>
              <a:t>Φυσικά χαρακτηριστικά (υγεία, εμφάνιση, τρόπος ομιλίας</a:t>
            </a:r>
            <a:r>
              <a:rPr lang="el-GR" sz="2600" dirty="0" smtClean="0"/>
              <a:t>)</a:t>
            </a:r>
            <a:r>
              <a:rPr lang="en-US" sz="2600" dirty="0" smtClean="0"/>
              <a:t>.</a:t>
            </a:r>
            <a:endParaRPr lang="el-GR" sz="2600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l-GR" sz="2600" dirty="0" smtClean="0"/>
              <a:t>Σπουδές</a:t>
            </a:r>
            <a:r>
              <a:rPr lang="en-US" sz="2600" dirty="0" smtClean="0"/>
              <a:t>.</a:t>
            </a:r>
            <a:endParaRPr lang="el-GR" sz="2600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l-GR" sz="2600" dirty="0"/>
              <a:t>Ειδικές γνώσεις (χρήση ειδικών προγραμμάτων  Η/Υ</a:t>
            </a:r>
            <a:r>
              <a:rPr lang="el-GR" sz="2600" dirty="0" smtClean="0"/>
              <a:t>)</a:t>
            </a:r>
            <a:r>
              <a:rPr lang="en-US" sz="2600" dirty="0" smtClean="0"/>
              <a:t>.</a:t>
            </a:r>
            <a:endParaRPr lang="el-GR" sz="2600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l-GR" sz="2600" dirty="0"/>
              <a:t>Επαγγελματική </a:t>
            </a:r>
            <a:r>
              <a:rPr lang="el-GR" sz="2600" dirty="0" smtClean="0"/>
              <a:t>εμπειρία</a:t>
            </a:r>
            <a:r>
              <a:rPr lang="en-US" sz="2600" dirty="0" smtClean="0"/>
              <a:t>.</a:t>
            </a:r>
            <a:endParaRPr lang="el-GR" sz="2600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l-GR" sz="2600" dirty="0"/>
              <a:t>Γενική ευφυΐα (νοητική ικανότητα</a:t>
            </a:r>
            <a:r>
              <a:rPr lang="el-GR" sz="2600" dirty="0" smtClean="0"/>
              <a:t>)</a:t>
            </a:r>
            <a:r>
              <a:rPr lang="en-US" sz="2600" dirty="0" smtClean="0"/>
              <a:t>.</a:t>
            </a:r>
            <a:endParaRPr lang="el-GR" sz="2600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l-GR" sz="2600" dirty="0"/>
              <a:t>Ειδικές δεξιότητες (χρήση μηχανών</a:t>
            </a:r>
            <a:r>
              <a:rPr lang="el-GR" sz="2600" dirty="0" smtClean="0"/>
              <a:t>)</a:t>
            </a:r>
            <a:r>
              <a:rPr lang="en-US" sz="2600" dirty="0" smtClean="0"/>
              <a:t>.</a:t>
            </a:r>
            <a:endParaRPr lang="el-GR" sz="2600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l-GR" sz="2600" dirty="0"/>
              <a:t>Χαρακτηριστικά προσωπικότητας (ηγετικές ικανότητες, αξιοπιστία, αυτενέργεια, σταθερότητα, πρωτοβουλία</a:t>
            </a:r>
            <a:r>
              <a:rPr lang="el-GR" sz="2600" dirty="0" smtClean="0"/>
              <a:t>)</a:t>
            </a:r>
            <a:r>
              <a:rPr lang="en-US" sz="2600" dirty="0" smtClean="0"/>
              <a:t>.</a:t>
            </a:r>
            <a:r>
              <a:rPr lang="el-GR" sz="2600" dirty="0" smtClean="0"/>
              <a:t> </a:t>
            </a:r>
            <a:endParaRPr lang="el-GR" sz="2600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l-GR" sz="2600" dirty="0"/>
              <a:t>Ειδικές απαιτήσεις (οικογενειακές υποχρεώσεις κλπ</a:t>
            </a:r>
            <a:r>
              <a:rPr lang="el-GR" sz="2600" dirty="0" smtClean="0"/>
              <a:t>.)</a:t>
            </a:r>
            <a:r>
              <a:rPr lang="en-US" sz="2600" dirty="0" smtClean="0"/>
              <a:t>.</a:t>
            </a:r>
            <a:endParaRPr lang="el-GR" sz="26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20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393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l-GR" sz="3600" b="1" dirty="0"/>
              <a:t>Περιβάλλον &amp; Συνθήκες Εργασίας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228600" y="1152525"/>
            <a:ext cx="8686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3200" b="1" dirty="0"/>
              <a:t>Οι όροι και οι συνθήκες εργασίας: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l-GR" sz="3200" dirty="0"/>
              <a:t>Ωράριο, βάρδιες, αμοιβή, εκπαίδευση, δυνατότητες εξέλιξης, μετακινήσεις.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l-GR" sz="3200" dirty="0"/>
              <a:t>το εργασιακό </a:t>
            </a:r>
            <a:r>
              <a:rPr lang="el-GR" sz="3200" dirty="0" smtClean="0"/>
              <a:t>περιβάλλον</a:t>
            </a:r>
            <a:r>
              <a:rPr lang="en-US" sz="3200" dirty="0" smtClean="0"/>
              <a:t>.</a:t>
            </a:r>
            <a:r>
              <a:rPr lang="el-GR" sz="3200" dirty="0" smtClean="0"/>
              <a:t> </a:t>
            </a:r>
            <a:endParaRPr lang="el-GR" sz="3200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l-GR" sz="3200" dirty="0"/>
              <a:t>το προσδοκώμενο επίπεδο </a:t>
            </a:r>
            <a:r>
              <a:rPr lang="el-GR" sz="3200" dirty="0" smtClean="0"/>
              <a:t>απόδοσης</a:t>
            </a:r>
            <a:r>
              <a:rPr lang="en-US" sz="3200" dirty="0" smtClean="0"/>
              <a:t>.</a:t>
            </a:r>
            <a:endParaRPr lang="el-GR" sz="3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21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14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l-GR" sz="3600" b="1" dirty="0"/>
              <a:t>Προδιαγραφή Θέσης Εργασίας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228600" y="1152525"/>
            <a:ext cx="8686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l-GR" sz="3200" b="1" dirty="0"/>
              <a:t>Κατάλογος</a:t>
            </a:r>
            <a:r>
              <a:rPr lang="el-GR" sz="3200" dirty="0"/>
              <a:t> με τα ελάχιστο των προσόντων που πρέπει να έχει το άτομο για να εκτελέσει την εργασία του ικανοποιητικώς.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l-GR" sz="3200" dirty="0"/>
              <a:t>Αποτελεί ένα ξεχωριστό φύλλο-έντυπο ή αποτελεί το τελευταίο τμήμα της περιγραφής θέσης εργασίας.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l-GR" sz="3200" dirty="0"/>
              <a:t>Τέλος θεωρείται η πηγή πληροφοριών για τη δημοσιοποίηση της θέσης - π.χ. η αναγγελία νέας θέσης εργασίας στον τύπο ή στο διαδίκτυο.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22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9272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l-GR" sz="3600" b="1" dirty="0"/>
              <a:t>Υπόδειγμα: Ανάλυση Θέσης Εργασίας</a:t>
            </a:r>
          </a:p>
        </p:txBody>
      </p:sp>
      <p:pic>
        <p:nvPicPr>
          <p:cNvPr id="2" name="Εικόνα 1" descr="[DECORATIVE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413" y="914400"/>
            <a:ext cx="6895174" cy="5005250"/>
          </a:xfrm>
          <a:prstGeom prst="rect">
            <a:avLst/>
          </a:prstGeom>
        </p:spPr>
      </p:pic>
      <p:sp>
        <p:nvSpPr>
          <p:cNvPr id="6" name="Ορθογώνιο 5"/>
          <p:cNvSpPr/>
          <p:nvPr/>
        </p:nvSpPr>
        <p:spPr>
          <a:xfrm>
            <a:off x="3278441" y="5919650"/>
            <a:ext cx="3192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Πηγή: </a:t>
            </a:r>
            <a:r>
              <a:rPr lang="en-US" dirty="0" smtClean="0"/>
              <a:t>epistimonikomarketing.gr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23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212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l-GR" sz="3600" b="1" dirty="0"/>
              <a:t>Τι Μάθαμε Σήμερα;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228600" y="1152525"/>
            <a:ext cx="8686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l-GR" sz="3600" dirty="0"/>
              <a:t>Ορισμός &amp; Βασικά Χαρακτηριστικά της Ανάλυσης Θέσης </a:t>
            </a:r>
            <a:r>
              <a:rPr lang="el-GR" sz="3600" dirty="0" smtClean="0"/>
              <a:t>Εργασίας.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l-GR" sz="3600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l-GR" sz="3600" dirty="0"/>
              <a:t>Μεθοδολογία &amp; Πηγές Άντλησης Πληροφόρησης για τις ανάγκες της </a:t>
            </a:r>
            <a:r>
              <a:rPr lang="el-GR" sz="3600" dirty="0" smtClean="0"/>
              <a:t>ΑΘΕ.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l-GR" sz="3600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l-GR" sz="3600" dirty="0"/>
              <a:t>Περιγραφή Τρόπων Συλλογής Στοιχείων &amp; Τεχνικών Ανάλυσης Θέσης </a:t>
            </a:r>
            <a:r>
              <a:rPr lang="el-GR" sz="3600" dirty="0" smtClean="0"/>
              <a:t>Εργασίας.</a:t>
            </a:r>
            <a:endParaRPr lang="el-GR" sz="36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24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971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b="1" dirty="0" smtClean="0"/>
              <a:t>Βιβλιογραφία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Διοίκηση Ανθρωπίνων Πόρων (2002), Κ. </a:t>
            </a:r>
            <a:r>
              <a:rPr lang="el-GR" sz="2800" dirty="0" err="1"/>
              <a:t>Τερζίδης</a:t>
            </a:r>
            <a:r>
              <a:rPr lang="el-GR" sz="2800" dirty="0"/>
              <a:t>, Κ. Τζωρτζάκης Εκδόσεις …… (Σελ. 40-42) </a:t>
            </a:r>
          </a:p>
          <a:p>
            <a:pPr marL="0" indent="0">
              <a:buNone/>
            </a:pPr>
            <a:endParaRPr lang="el-GR" sz="2800" dirty="0"/>
          </a:p>
          <a:p>
            <a:pPr marL="0" indent="0">
              <a:buNone/>
            </a:pPr>
            <a:endParaRPr lang="el-GR" sz="2800" dirty="0"/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00AE728C-E611-4819-AE43-A6ECB79E445A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25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58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Τέλος ενότητας</a:t>
            </a:r>
            <a:endParaRPr lang="el-GR" b="1" dirty="0"/>
          </a:p>
        </p:txBody>
      </p:sp>
      <p:sp>
        <p:nvSpPr>
          <p:cNvPr id="3" name="Υπότιτλος 1"/>
          <p:cNvSpPr>
            <a:spLocks noGrp="1"/>
          </p:cNvSpPr>
          <p:nvPr>
            <p:ph type="subTitle" idx="1"/>
          </p:nvPr>
        </p:nvSpPr>
        <p:spPr bwMode="gray"/>
        <p:txBody>
          <a:bodyPr>
            <a:normAutofit/>
          </a:bodyPr>
          <a:lstStyle/>
          <a:p>
            <a:pPr algn="r"/>
            <a:endParaRPr lang="el-GR" sz="4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/>
            <a:r>
              <a:rPr lang="el-G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Επεξεργασία: Μέγας Χρήστος</a:t>
            </a:r>
            <a:endParaRPr lang="el-G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Εικόνα 1" descr=" Λογότυπο για άδειες χρήσης creative commons, b y, n c, s a ">
            <a:hlinkClick r:id="rId3" tooltip="Μετάβαση στην Άδεια Χρήσης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959" y="5949280"/>
            <a:ext cx="1583921" cy="554177"/>
          </a:xfrm>
          <a:prstGeom prst="rect">
            <a:avLst/>
          </a:prstGeom>
        </p:spPr>
      </p:pic>
      <p:pic>
        <p:nvPicPr>
          <p:cNvPr id="7" name="Εικόνα 2" descr="Λογότυπο επιχειρησιακού προγράμματος εκπαίδευση και δια βίου μάθηση ">
            <a:hlinkClick r:id="rId5" tooltip="Μετάβαση στο www.edulll.gr/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2500" y="5638800"/>
            <a:ext cx="4310063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26</a:t>
            </a:fld>
            <a:endParaRPr lang="el-G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756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cap="none" dirty="0" smtClean="0"/>
              <a:t>Σημειώματα</a:t>
            </a:r>
            <a:endParaRPr lang="el-GR" cap="none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342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l-GR" sz="4000" b="1" dirty="0"/>
              <a:t>Σημείωμα Ιστορικού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Εκδόσεων</a:t>
            </a:r>
            <a:r>
              <a:rPr lang="en-US" sz="4000" b="1" dirty="0" smtClean="0"/>
              <a:t> </a:t>
            </a:r>
            <a:r>
              <a:rPr lang="el-GR" sz="4000" b="1" dirty="0" smtClean="0"/>
              <a:t>Έργου</a:t>
            </a:r>
            <a:endParaRPr lang="el-GR" sz="4000" b="1" dirty="0"/>
          </a:p>
        </p:txBody>
      </p:sp>
      <p:sp>
        <p:nvSpPr>
          <p:cNvPr id="5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l-GR" sz="2000" dirty="0" smtClean="0"/>
          </a:p>
          <a:p>
            <a:pPr marL="0" indent="0">
              <a:spcBef>
                <a:spcPts val="0"/>
              </a:spcBef>
              <a:spcAft>
                <a:spcPts val="4200"/>
              </a:spcAft>
              <a:buNone/>
            </a:pPr>
            <a:r>
              <a:rPr lang="el-GR" sz="2800" dirty="0" smtClean="0"/>
              <a:t>Το </a:t>
            </a:r>
            <a:r>
              <a:rPr lang="el-GR" sz="2800" dirty="0"/>
              <a:t>παρόν έργο αποτελεί την έκδοση </a:t>
            </a:r>
            <a:r>
              <a:rPr lang="en-US" sz="2800" dirty="0" smtClean="0"/>
              <a:t>1</a:t>
            </a:r>
            <a:r>
              <a:rPr lang="el-GR" sz="2800" dirty="0" smtClean="0"/>
              <a:t>.</a:t>
            </a:r>
            <a:r>
              <a:rPr lang="en-US" sz="2800" dirty="0" smtClean="0"/>
              <a:t>00</a:t>
            </a:r>
            <a:r>
              <a:rPr lang="el-GR" sz="2800" dirty="0" smtClean="0"/>
              <a:t>.</a:t>
            </a:r>
            <a:endParaRPr lang="el-GR" sz="2800" dirty="0"/>
          </a:p>
          <a:p>
            <a:endParaRPr lang="el-GR" sz="20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0259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l-GR" b="1" dirty="0"/>
              <a:t>Σημείωμα </a:t>
            </a:r>
            <a:r>
              <a:rPr lang="el-GR" b="1" dirty="0" smtClean="0"/>
              <a:t>Αναφοράς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l-GR" sz="2400" dirty="0" smtClean="0"/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r>
              <a:rPr lang="en-US" sz="2400" dirty="0" smtClean="0"/>
              <a:t>Copyright</a:t>
            </a:r>
            <a:r>
              <a:rPr lang="el-GR" sz="2400" dirty="0" smtClean="0"/>
              <a:t> Τεχνολογικό Εκπαιδευτικό Ίδρυμα Θεσσαλίας</a:t>
            </a:r>
            <a:r>
              <a:rPr lang="en-US" sz="2400" dirty="0" smtClean="0"/>
              <a:t>, </a:t>
            </a:r>
            <a:r>
              <a:rPr lang="el-GR" sz="2400" smtClean="0"/>
              <a:t>Αναγνωστόπουλος Αχιλλέας  </a:t>
            </a:r>
            <a:r>
              <a:rPr lang="el-GR" sz="2400" dirty="0" smtClean="0"/>
              <a:t>2015. </a:t>
            </a:r>
            <a:r>
              <a:rPr lang="el-GR" sz="2400" dirty="0"/>
              <a:t> </a:t>
            </a:r>
            <a:r>
              <a:rPr lang="el-GR" sz="2400" dirty="0" err="1" smtClean="0"/>
              <a:t>Άναγνωστόπουλος</a:t>
            </a:r>
            <a:r>
              <a:rPr lang="el-GR" sz="2400" dirty="0" smtClean="0"/>
              <a:t> Αχιλλέας  </a:t>
            </a:r>
            <a:br>
              <a:rPr lang="el-GR" sz="2400" dirty="0" smtClean="0"/>
            </a:br>
            <a:r>
              <a:rPr lang="el-GR" sz="2400" dirty="0" smtClean="0"/>
              <a:t>«Διοίκηση Ανθρωπίνων Πόρων» Έκδοση 1.0 Λάρισα  01/09/2015 . </a:t>
            </a:r>
            <a:r>
              <a:rPr lang="el-GR" sz="2400" dirty="0"/>
              <a:t>Διαθέσιμο από τη δικτυακή </a:t>
            </a:r>
            <a:r>
              <a:rPr lang="el-GR" sz="2400" dirty="0" smtClean="0"/>
              <a:t>διεύθυνση: </a:t>
            </a:r>
            <a:r>
              <a:rPr lang="en-US" sz="2400" dirty="0">
                <a:solidFill>
                  <a:srgbClr val="FF0000"/>
                </a:solidFill>
                <a:hlinkClick r:id="rId3"/>
              </a:rPr>
              <a:t>http://cdev.teilar.gr/courses/LOG104</a:t>
            </a:r>
            <a:r>
              <a:rPr lang="en-US" sz="2400" dirty="0" smtClean="0">
                <a:solidFill>
                  <a:srgbClr val="FF0000"/>
                </a:solidFill>
                <a:hlinkClick r:id="rId3"/>
              </a:rPr>
              <a:t>/</a:t>
            </a:r>
            <a:r>
              <a:rPr lang="el-GR" sz="2400" dirty="0" smtClean="0">
                <a:solidFill>
                  <a:srgbClr val="FF0000"/>
                </a:solidFill>
              </a:rPr>
              <a:t> </a:t>
            </a:r>
            <a:endParaRPr lang="el-GR" sz="2400" dirty="0"/>
          </a:p>
          <a:p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3510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dirty="0" smtClean="0"/>
              <a:t>Σκοποί ενότητας </a:t>
            </a:r>
          </a:p>
        </p:txBody>
      </p:sp>
      <p:sp>
        <p:nvSpPr>
          <p:cNvPr id="512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eaLnBrk="1" hangingPunct="1">
              <a:spcBef>
                <a:spcPts val="0"/>
              </a:spcBef>
              <a:spcAft>
                <a:spcPts val="1800"/>
              </a:spcAft>
              <a:buNone/>
            </a:pPr>
            <a:r>
              <a:rPr lang="el-GR" dirty="0" smtClean="0"/>
              <a:t>Ο αναγνώστης να μπορεί να :</a:t>
            </a:r>
          </a:p>
          <a:p>
            <a:pPr marL="1314450" lvl="2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l-GR" sz="2800" dirty="0" smtClean="0"/>
              <a:t>Δίδει τον  Ορισμό και τα </a:t>
            </a:r>
            <a:r>
              <a:rPr lang="el-GR" sz="2800" dirty="0"/>
              <a:t>Βασικά Χαρακτηριστικά της Ανάλυσης Θέσης </a:t>
            </a:r>
            <a:r>
              <a:rPr lang="el-GR" sz="2800" dirty="0" smtClean="0"/>
              <a:t>Εργασίας.</a:t>
            </a:r>
            <a:endParaRPr lang="el-GR" sz="2800" dirty="0"/>
          </a:p>
          <a:p>
            <a:pPr marL="1314450" lvl="2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l-GR" sz="2800" dirty="0" smtClean="0"/>
              <a:t>Περιγράφει τη Μεθοδολογία και τις </a:t>
            </a:r>
            <a:r>
              <a:rPr lang="el-GR" sz="2800" dirty="0"/>
              <a:t>Πηγές Άντλησης Πληροφόρησης για τις ανάγκες της </a:t>
            </a:r>
            <a:r>
              <a:rPr lang="el-GR" sz="2800" dirty="0" smtClean="0"/>
              <a:t>Ανάλυσης Θέσης Εργασίας.</a:t>
            </a:r>
            <a:endParaRPr lang="el-GR" sz="2800" dirty="0"/>
          </a:p>
          <a:p>
            <a:pPr marL="1314450" lvl="2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l-GR" sz="2800" dirty="0" smtClean="0"/>
              <a:t>Περιγράφει τους  τρόπους συλλογής στοιχείων </a:t>
            </a:r>
            <a:r>
              <a:rPr lang="el-GR" sz="2800" dirty="0"/>
              <a:t>&amp; </a:t>
            </a:r>
            <a:r>
              <a:rPr lang="el-GR" sz="2800" dirty="0" smtClean="0"/>
              <a:t>τεχνικών </a:t>
            </a:r>
            <a:r>
              <a:rPr lang="el-GR" sz="2800" dirty="0"/>
              <a:t>Ανάλυσης Θέσης </a:t>
            </a:r>
            <a:r>
              <a:rPr lang="el-GR" sz="2800" dirty="0" smtClean="0"/>
              <a:t>Εργασίας.</a:t>
            </a:r>
            <a:endParaRPr lang="el-GR" sz="2800" dirty="0"/>
          </a:p>
        </p:txBody>
      </p:sp>
      <p:sp>
        <p:nvSpPr>
          <p:cNvPr id="3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34B054-DA0D-4AD9-A3C5-59235BE4FE8B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3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36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l-GR" b="1" dirty="0"/>
              <a:t>Σημείωμα </a:t>
            </a:r>
            <a:r>
              <a:rPr lang="el-GR" b="1" dirty="0" smtClean="0"/>
              <a:t>Αδειοδότησης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905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</a:t>
            </a:r>
            <a:r>
              <a:rPr lang="en-US" sz="2000" dirty="0" smtClean="0"/>
              <a:t>Creative Commons</a:t>
            </a:r>
            <a:r>
              <a:rPr lang="el-GR" sz="2000" dirty="0" smtClean="0"/>
              <a:t>: Αναφορά - </a:t>
            </a:r>
            <a:r>
              <a:rPr lang="el-GR" sz="2000" dirty="0"/>
              <a:t>Μη Εμπορική </a:t>
            </a:r>
            <a:r>
              <a:rPr lang="el-GR" sz="2000" dirty="0" smtClean="0"/>
              <a:t>Χρήση - </a:t>
            </a:r>
            <a:r>
              <a:rPr lang="el-GR" sz="2000" dirty="0"/>
              <a:t>Παρόμοια </a:t>
            </a:r>
            <a:r>
              <a:rPr lang="el-GR" sz="2000" dirty="0" smtClean="0"/>
              <a:t>Διανομή, </a:t>
            </a:r>
            <a:r>
              <a:rPr lang="el-GR" sz="2000" dirty="0"/>
              <a:t>4.0 [1] ή μεταγενέστερη, Διεθνής </a:t>
            </a:r>
            <a:r>
              <a:rPr lang="el-GR" sz="2000" dirty="0" smtClean="0"/>
              <a:t>Έκδοση.</a:t>
            </a:r>
            <a:r>
              <a:rPr lang="en-US" sz="2000" dirty="0" smtClean="0"/>
              <a:t> </a:t>
            </a:r>
            <a:r>
              <a:rPr lang="el-GR" sz="2000" dirty="0" smtClean="0"/>
              <a:t>Εξαιρούνται </a:t>
            </a:r>
            <a:r>
              <a:rPr lang="el-GR" sz="2000" dirty="0"/>
              <a:t>τα αυτοτελή έργα τρίτων π.χ. φωτογραφίες, διαγράμματα </a:t>
            </a:r>
            <a:r>
              <a:rPr lang="el-GR" sz="2000" dirty="0" smtClean="0"/>
              <a:t>κ.λπ., τα </a:t>
            </a:r>
            <a:r>
              <a:rPr lang="el-GR" sz="2000" dirty="0"/>
              <a:t>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Εικόνα 1" descr=" Λογότυπο για άδειες χρήσης creative commons, b y, n c, s a " title="Λογότυπο creative commons">
            <a:hlinkClick r:id="rId4" tooltip="Μετάβαση στην Άδεια Χρήσης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422" y="358140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Θέση περιεχομένου 2"/>
          <p:cNvSpPr txBox="1"/>
          <p:nvPr/>
        </p:nvSpPr>
        <p:spPr>
          <a:xfrm>
            <a:off x="533400" y="4224704"/>
            <a:ext cx="8229600" cy="225229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l-GR" sz="1400" dirty="0"/>
              <a:t>[1] </a:t>
            </a:r>
            <a:r>
              <a:rPr lang="en-US" sz="1400" dirty="0" smtClean="0">
                <a:hlinkClick r:id="rId4" tooltip="Μετάβαση στην Άδεια Χρήσης"/>
              </a:rPr>
              <a:t>http://creativecommons.org/licenses/by-nc-sa/4.0/</a:t>
            </a:r>
            <a:endParaRPr lang="el-GR" sz="1400" dirty="0"/>
          </a:p>
          <a:p>
            <a:r>
              <a:rPr lang="el-GR" sz="1400" dirty="0"/>
              <a:t>Ως </a:t>
            </a:r>
            <a:r>
              <a:rPr lang="el-GR" sz="1400" b="1" dirty="0"/>
              <a:t>Μη Εμπορική</a:t>
            </a:r>
            <a:r>
              <a:rPr lang="el-GR" sz="1400" dirty="0"/>
              <a:t> ορίζεται η χρήση: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sz="1400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sz="1400" dirty="0" err="1" smtClean="0"/>
              <a:t>αδειοδόχο</a:t>
            </a:r>
            <a:r>
              <a:rPr lang="el-GR" sz="1400" dirty="0"/>
              <a:t>,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sz="1400" dirty="0"/>
              <a:t>που</a:t>
            </a:r>
            <a:r>
              <a:rPr lang="en-GB" sz="1400" dirty="0"/>
              <a:t> </a:t>
            </a:r>
            <a:r>
              <a:rPr lang="el-GR" sz="1400" dirty="0"/>
              <a:t>δεν περιλαμβάνει οικονομική συναλλαγή ως προϋπόθεση για τη χρήση ή πρόσβαση στο </a:t>
            </a:r>
            <a:r>
              <a:rPr lang="el-GR" sz="1400" dirty="0" smtClean="0"/>
              <a:t>έργο,</a:t>
            </a:r>
            <a:endParaRPr lang="el-GR" sz="1400" dirty="0"/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400" dirty="0"/>
              <a:t>που</a:t>
            </a:r>
            <a:r>
              <a:rPr lang="en-GB" sz="1400" dirty="0"/>
              <a:t> </a:t>
            </a:r>
            <a:r>
              <a:rPr lang="el-GR" sz="1400" dirty="0"/>
              <a:t>δεν προσπορίζει στο διανομέα του έργου και</a:t>
            </a:r>
            <a:r>
              <a:rPr lang="en-GB" sz="1400" dirty="0"/>
              <a:t> </a:t>
            </a:r>
            <a:r>
              <a:rPr lang="el-GR" sz="1400" dirty="0" err="1"/>
              <a:t>αδειοδόχο</a:t>
            </a:r>
            <a:r>
              <a:rPr lang="en-GB" sz="1400" dirty="0"/>
              <a:t> </a:t>
            </a:r>
            <a:r>
              <a:rPr lang="el-GR" sz="1400" dirty="0"/>
              <a:t>έμμεσο οικονομικό όφελος (π.χ. διαφημίσεις) από την προβολή του έργου σε διαδικτυακό </a:t>
            </a:r>
            <a:r>
              <a:rPr lang="el-GR" sz="1400" dirty="0" smtClean="0"/>
              <a:t>τόπο.</a:t>
            </a:r>
            <a:endParaRPr lang="el-GR" sz="1400" dirty="0"/>
          </a:p>
          <a:p>
            <a:r>
              <a:rPr lang="el-GR" sz="1400" dirty="0" smtClean="0"/>
              <a:t>Ο </a:t>
            </a:r>
            <a:r>
              <a:rPr lang="el-GR" sz="1400" dirty="0"/>
              <a:t>δικαιούχος μπορεί να παρέχει στον </a:t>
            </a:r>
            <a:r>
              <a:rPr lang="el-GR" sz="1400" dirty="0" err="1"/>
              <a:t>αδειοδόχο</a:t>
            </a:r>
            <a:r>
              <a:rPr lang="el-GR" sz="1400" dirty="0"/>
              <a:t> ξεχωριστή άδεια να χρησιμοποιεί το έργο για εμπορική χρήση, εφόσον αυτό του ζητηθεί</a:t>
            </a:r>
            <a:r>
              <a:rPr lang="el-GR" sz="1400" dirty="0" smtClean="0"/>
              <a:t>.</a:t>
            </a:r>
            <a:endParaRPr lang="el-GR" sz="1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30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167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l-GR" b="1" dirty="0"/>
              <a:t>Διατήρηση </a:t>
            </a:r>
            <a:r>
              <a:rPr lang="el-GR" b="1" dirty="0" smtClean="0"/>
              <a:t>Σημειωμάτων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l-GR" sz="2400" dirty="0" smtClean="0"/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2" indent="-34747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000" dirty="0" smtClean="0"/>
              <a:t>το</a:t>
            </a:r>
            <a:r>
              <a:rPr lang="en-US" sz="2000" dirty="0" smtClean="0"/>
              <a:t> </a:t>
            </a:r>
            <a:r>
              <a:rPr lang="el-GR" sz="2000" dirty="0" smtClean="0"/>
              <a:t>Σημείωμα</a:t>
            </a:r>
            <a:r>
              <a:rPr lang="en-US" sz="2000" dirty="0" smtClean="0"/>
              <a:t> Αναφοράς</a:t>
            </a:r>
            <a:r>
              <a:rPr lang="el-GR" sz="2000" dirty="0" smtClean="0"/>
              <a:t>,</a:t>
            </a:r>
            <a:endParaRPr lang="el-GR" sz="2000" dirty="0"/>
          </a:p>
          <a:p>
            <a:pPr lvl="2" indent="-34747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000" dirty="0" smtClean="0"/>
              <a:t>το</a:t>
            </a:r>
            <a:r>
              <a:rPr lang="en-US" sz="2000" dirty="0" smtClean="0"/>
              <a:t> </a:t>
            </a:r>
            <a:r>
              <a:rPr lang="el-GR" sz="2000" dirty="0" smtClean="0"/>
              <a:t>Σημείωμα</a:t>
            </a:r>
            <a:r>
              <a:rPr lang="en-US" sz="2000" dirty="0" smtClean="0"/>
              <a:t> Αδειοδότησης</a:t>
            </a:r>
            <a:r>
              <a:rPr lang="el-GR" sz="2000" dirty="0" smtClean="0"/>
              <a:t>,</a:t>
            </a:r>
            <a:endParaRPr lang="el-GR" sz="2000" dirty="0"/>
          </a:p>
          <a:p>
            <a:pPr lvl="2" indent="-34747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000" dirty="0" smtClean="0"/>
              <a:t>τη</a:t>
            </a:r>
            <a:r>
              <a:rPr lang="en-US" sz="2000" dirty="0" smtClean="0"/>
              <a:t> </a:t>
            </a:r>
            <a:r>
              <a:rPr lang="el-GR" sz="2000" dirty="0"/>
              <a:t>Δ</a:t>
            </a:r>
            <a:r>
              <a:rPr lang="el-GR" sz="2000" dirty="0" smtClean="0"/>
              <a:t>ήλωση</a:t>
            </a:r>
            <a:r>
              <a:rPr lang="en-US" sz="2000" dirty="0" smtClean="0"/>
              <a:t> </a:t>
            </a:r>
            <a:r>
              <a:rPr lang="el-GR" sz="2000" dirty="0" smtClean="0"/>
              <a:t>Διατήρησης Σημειωμάτων,</a:t>
            </a:r>
            <a:endParaRPr lang="el-GR" sz="2000" dirty="0"/>
          </a:p>
          <a:p>
            <a:pPr lvl="2" indent="-347472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</a:t>
            </a:r>
            <a:r>
              <a:rPr lang="el-GR" sz="2000" dirty="0" smtClean="0"/>
              <a:t>).</a:t>
            </a:r>
            <a:endParaRPr lang="el-GR" sz="2000" dirty="0"/>
          </a:p>
          <a:p>
            <a:pPr marL="0" indent="0">
              <a:spcBef>
                <a:spcPts val="0"/>
              </a:spcBef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8498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dirty="0" smtClean="0"/>
              <a:t>Περιεχόμενα ενότητας</a:t>
            </a:r>
          </a:p>
        </p:txBody>
      </p:sp>
      <p:sp>
        <p:nvSpPr>
          <p:cNvPr id="14" name="Θέση περιεχομένου 1">
            <a:hlinkClick r:id="" action="ppaction://noaction"/>
          </p:cNvPr>
          <p:cNvSpPr txBox="1"/>
          <p:nvPr/>
        </p:nvSpPr>
        <p:spPr>
          <a:xfrm>
            <a:off x="381000" y="1556792"/>
            <a:ext cx="83820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l-GR" sz="2800" dirty="0">
                <a:solidFill>
                  <a:srgbClr val="1003BD"/>
                </a:solidFill>
              </a:rPr>
              <a:t>1</a:t>
            </a:r>
            <a:r>
              <a:rPr lang="el-GR" sz="2800" dirty="0" smtClean="0">
                <a:solidFill>
                  <a:srgbClr val="1003BD"/>
                </a:solidFill>
              </a:rPr>
              <a:t>) </a:t>
            </a:r>
            <a:r>
              <a:rPr lang="el-GR" sz="2800" dirty="0">
                <a:solidFill>
                  <a:srgbClr val="1003BD"/>
                </a:solidFill>
              </a:rPr>
              <a:t>Τυπική Διαδικασία Ανάλυση της </a:t>
            </a:r>
            <a:r>
              <a:rPr lang="el-GR" sz="2800" dirty="0" smtClean="0">
                <a:solidFill>
                  <a:srgbClr val="1003BD"/>
                </a:solidFill>
              </a:rPr>
              <a:t>Εργασίας. </a:t>
            </a:r>
            <a:endParaRPr lang="el-GR" sz="2800" dirty="0">
              <a:solidFill>
                <a:srgbClr val="1003BD"/>
              </a:solidFill>
            </a:endParaRPr>
          </a:p>
          <a:p>
            <a:pPr>
              <a:spcAft>
                <a:spcPts val="600"/>
              </a:spcAft>
            </a:pPr>
            <a:r>
              <a:rPr lang="el-GR" sz="2800" dirty="0">
                <a:solidFill>
                  <a:srgbClr val="1003BD"/>
                </a:solidFill>
              </a:rPr>
              <a:t>2) Επιλογή Μεθόδου </a:t>
            </a:r>
            <a:r>
              <a:rPr lang="el-GR" sz="2800" dirty="0" smtClean="0">
                <a:solidFill>
                  <a:srgbClr val="1003BD"/>
                </a:solidFill>
              </a:rPr>
              <a:t>Ανάλυσης.</a:t>
            </a:r>
            <a:endParaRPr lang="el-GR" sz="2800" dirty="0">
              <a:solidFill>
                <a:srgbClr val="1003BD"/>
              </a:solidFill>
            </a:endParaRPr>
          </a:p>
          <a:p>
            <a:pPr>
              <a:spcAft>
                <a:spcPts val="600"/>
              </a:spcAft>
            </a:pPr>
            <a:r>
              <a:rPr lang="el-GR" sz="2800" dirty="0">
                <a:solidFill>
                  <a:srgbClr val="1003BD"/>
                </a:solidFill>
              </a:rPr>
              <a:t>3) Έμφαση στα Ερωτηματολόγια (PAQ και </a:t>
            </a:r>
            <a:r>
              <a:rPr lang="el-GR" sz="2800" dirty="0" err="1">
                <a:solidFill>
                  <a:srgbClr val="1003BD"/>
                </a:solidFill>
              </a:rPr>
              <a:t>Functional</a:t>
            </a:r>
            <a:r>
              <a:rPr lang="el-GR" sz="2800" dirty="0" smtClean="0">
                <a:solidFill>
                  <a:srgbClr val="1003BD"/>
                </a:solidFill>
              </a:rPr>
              <a:t>).</a:t>
            </a:r>
            <a:endParaRPr lang="el-GR" sz="2800" dirty="0">
              <a:solidFill>
                <a:srgbClr val="1003BD"/>
              </a:solidFill>
            </a:endParaRPr>
          </a:p>
          <a:p>
            <a:pPr>
              <a:spcAft>
                <a:spcPts val="600"/>
              </a:spcAft>
            </a:pPr>
            <a:r>
              <a:rPr lang="el-GR" sz="2800" dirty="0">
                <a:solidFill>
                  <a:srgbClr val="1003BD"/>
                </a:solidFill>
              </a:rPr>
              <a:t>4) Περιγραφή Θέσης </a:t>
            </a:r>
            <a:r>
              <a:rPr lang="el-GR" sz="2800" dirty="0" smtClean="0">
                <a:solidFill>
                  <a:srgbClr val="1003BD"/>
                </a:solidFill>
              </a:rPr>
              <a:t>Εργασίας. </a:t>
            </a:r>
            <a:endParaRPr lang="el-GR" sz="2800" dirty="0">
              <a:solidFill>
                <a:srgbClr val="1003BD"/>
              </a:solidFill>
            </a:endParaRPr>
          </a:p>
          <a:p>
            <a:pPr>
              <a:spcAft>
                <a:spcPts val="600"/>
              </a:spcAft>
            </a:pPr>
            <a:r>
              <a:rPr lang="el-GR" sz="2800" dirty="0">
                <a:solidFill>
                  <a:srgbClr val="1003BD"/>
                </a:solidFill>
              </a:rPr>
              <a:t>5) Προδιαγραφή Θέσης </a:t>
            </a:r>
            <a:r>
              <a:rPr lang="el-GR" sz="2800" dirty="0" smtClean="0">
                <a:solidFill>
                  <a:srgbClr val="1003BD"/>
                </a:solidFill>
              </a:rPr>
              <a:t>Εργασίας.</a:t>
            </a:r>
            <a:endParaRPr lang="el-GR" sz="2800" dirty="0">
              <a:solidFill>
                <a:srgbClr val="1003BD"/>
              </a:solidFill>
            </a:endParaRPr>
          </a:p>
          <a:p>
            <a:pPr lvl="1">
              <a:spcAft>
                <a:spcPts val="600"/>
              </a:spcAft>
            </a:pPr>
            <a:r>
              <a:rPr lang="el-GR" sz="2800" dirty="0">
                <a:solidFill>
                  <a:srgbClr val="1003BD"/>
                </a:solidFill>
              </a:rPr>
              <a:t/>
            </a:r>
            <a:br>
              <a:rPr lang="el-GR" sz="2800" dirty="0">
                <a:solidFill>
                  <a:srgbClr val="1003BD"/>
                </a:solidFill>
              </a:rPr>
            </a:br>
            <a:endParaRPr lang="el-GR" sz="2800" dirty="0">
              <a:solidFill>
                <a:srgbClr val="1003BD"/>
              </a:solidFill>
            </a:endParaRPr>
          </a:p>
          <a:p>
            <a:r>
              <a:rPr lang="el-GR" sz="2800" dirty="0" smtClean="0">
                <a:solidFill>
                  <a:srgbClr val="1003BD"/>
                </a:solidFill>
              </a:rPr>
              <a:t> </a:t>
            </a:r>
            <a:endParaRPr lang="el-GR" sz="2800" dirty="0">
              <a:solidFill>
                <a:srgbClr val="1003BD"/>
              </a:solidFill>
            </a:endParaRPr>
          </a:p>
          <a:p>
            <a:endParaRPr lang="el-GR" sz="2800" dirty="0">
              <a:solidFill>
                <a:srgbClr val="1003BD"/>
              </a:solidFill>
              <a:latin typeface="+mn-lt"/>
            </a:endParaRPr>
          </a:p>
        </p:txBody>
      </p:sp>
      <p:sp>
        <p:nvSpPr>
          <p:cNvPr id="6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AE728C-E611-4819-AE43-A6ECB79E445A}" type="slidenum">
              <a:rPr lang="el-GR" sz="1400" smtClean="0">
                <a:solidFill>
                  <a:schemeClr val="tx1"/>
                </a:solidFill>
              </a:rPr>
              <a:pPr>
                <a:defRPr/>
              </a:pPr>
              <a:t>4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917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>
            <a:noAutofit/>
          </a:bodyPr>
          <a:lstStyle/>
          <a:p>
            <a:r>
              <a:rPr lang="el-GR" sz="5400" b="1" dirty="0" smtClean="0"/>
              <a:t>Διαδικασία</a:t>
            </a:r>
            <a:r>
              <a:rPr lang="el-GR" sz="5400" b="1" dirty="0"/>
              <a:t/>
            </a:r>
            <a:br>
              <a:rPr lang="el-GR" sz="5400" b="1" dirty="0"/>
            </a:br>
            <a:r>
              <a:rPr lang="el-GR" sz="5400" b="1" dirty="0"/>
              <a:t/>
            </a:r>
            <a:br>
              <a:rPr lang="el-GR" sz="5400" b="1" dirty="0"/>
            </a:br>
            <a:r>
              <a:rPr lang="el-GR" sz="5400" b="1" dirty="0" smtClean="0"/>
              <a:t>Ανάλυσης   Εργασίας</a:t>
            </a:r>
            <a:endParaRPr lang="el-GR" sz="5400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3726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b="1" dirty="0"/>
              <a:t>Βήμα 1ο: Τυπική Διαδικασία                     Ανάλυσης Εργασίας (1η)</a:t>
            </a: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1828800"/>
          </a:xfrm>
        </p:spPr>
        <p:txBody>
          <a:bodyPr>
            <a:noAutofit/>
          </a:bodyPr>
          <a:lstStyle/>
          <a:p>
            <a:r>
              <a:rPr lang="el-GR" sz="2400" dirty="0"/>
              <a:t>Η ανάλυση εργασίας μπορεί να είναι </a:t>
            </a:r>
            <a:r>
              <a:rPr lang="el-GR" sz="2400" b="1" dirty="0"/>
              <a:t>ποιοτική </a:t>
            </a:r>
            <a:r>
              <a:rPr lang="el-GR" sz="2400" dirty="0"/>
              <a:t>(έμφαση στο πρότυπο και στα προκαθορισμένα χαρακτηριστικά) ή ποσοτική (χαρακτηριστικά εργαζομένων, παραγωγικότητα, συνθήκες περιβάλλοντος, μέγεθος ομάδων εργασίας) περιβάλλον</a:t>
            </a:r>
            <a:r>
              <a:rPr lang="el-GR" sz="2400" dirty="0" smtClean="0"/>
              <a:t>)</a:t>
            </a:r>
            <a:r>
              <a:rPr lang="en-US" sz="2400" dirty="0" smtClean="0"/>
              <a:t>.</a:t>
            </a:r>
            <a:endParaRPr lang="el-GR" sz="2400" dirty="0"/>
          </a:p>
        </p:txBody>
      </p:sp>
      <p:sp>
        <p:nvSpPr>
          <p:cNvPr id="5" name="Στρογγυλεμένο ορθογώνιο 4"/>
          <p:cNvSpPr/>
          <p:nvPr/>
        </p:nvSpPr>
        <p:spPr>
          <a:xfrm>
            <a:off x="250825" y="4005263"/>
            <a:ext cx="8713788" cy="23764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500" b="1" dirty="0">
                <a:solidFill>
                  <a:schemeClr val="tx1"/>
                </a:solidFill>
              </a:rPr>
              <a:t>ΣΗΜΑΝΤΙΚΟ:</a:t>
            </a:r>
            <a:r>
              <a:rPr lang="el-GR" sz="2500" dirty="0">
                <a:solidFill>
                  <a:schemeClr val="tx1"/>
                </a:solidFill>
              </a:rPr>
              <a:t>  </a:t>
            </a:r>
          </a:p>
          <a:p>
            <a:pPr algn="just">
              <a:defRPr/>
            </a:pPr>
            <a:r>
              <a:rPr lang="el-GR" sz="2500" dirty="0">
                <a:solidFill>
                  <a:schemeClr val="tx1"/>
                </a:solidFill>
                <a:latin typeface="Arial Narrow" pitchFamily="34" charset="0"/>
              </a:rPr>
              <a:t>Ο αναλυτής πριν ξεκινήσει την έρευνά του χρειάζεται να:</a:t>
            </a:r>
          </a:p>
          <a:p>
            <a:pPr marL="457200" indent="-457200" algn="just">
              <a:buFontTx/>
              <a:buAutoNum type="arabicPeriod"/>
              <a:defRPr/>
            </a:pPr>
            <a:r>
              <a:rPr lang="el-GR" sz="2500" dirty="0">
                <a:solidFill>
                  <a:schemeClr val="tx1"/>
                </a:solidFill>
                <a:latin typeface="Arial Narrow" pitchFamily="34" charset="0"/>
              </a:rPr>
              <a:t>Καταλάβει γιατί διεξάγεται η ανάλυση </a:t>
            </a:r>
            <a:r>
              <a:rPr lang="el-GR" sz="2500" dirty="0" smtClean="0">
                <a:solidFill>
                  <a:schemeClr val="tx1"/>
                </a:solidFill>
                <a:latin typeface="Arial Narrow" pitchFamily="34" charset="0"/>
              </a:rPr>
              <a:t>εργασίας</a:t>
            </a:r>
            <a:r>
              <a:rPr lang="en-US" sz="2500" dirty="0" smtClean="0">
                <a:solidFill>
                  <a:schemeClr val="tx1"/>
                </a:solidFill>
                <a:latin typeface="Arial Narrow" pitchFamily="34" charset="0"/>
              </a:rPr>
              <a:t>.</a:t>
            </a:r>
            <a:endParaRPr lang="el-GR" sz="2500" dirty="0">
              <a:solidFill>
                <a:schemeClr val="tx1"/>
              </a:solidFill>
              <a:latin typeface="Arial Narrow" pitchFamily="34" charset="0"/>
            </a:endParaRPr>
          </a:p>
          <a:p>
            <a:pPr marL="457200" indent="-457200" algn="just">
              <a:buFontTx/>
              <a:buAutoNum type="arabicPeriod"/>
              <a:defRPr/>
            </a:pPr>
            <a:r>
              <a:rPr lang="el-GR" sz="2500" dirty="0">
                <a:solidFill>
                  <a:schemeClr val="tx1"/>
                </a:solidFill>
                <a:latin typeface="Arial Narrow" pitchFamily="34" charset="0"/>
              </a:rPr>
              <a:t>Ξέρει πως θα ολοκληρώσει κατάλληλα την </a:t>
            </a:r>
            <a:r>
              <a:rPr lang="el-GR" sz="2500" dirty="0" smtClean="0">
                <a:solidFill>
                  <a:schemeClr val="tx1"/>
                </a:solidFill>
                <a:latin typeface="Arial Narrow" pitchFamily="34" charset="0"/>
              </a:rPr>
              <a:t>ανάλυση</a:t>
            </a:r>
            <a:r>
              <a:rPr lang="en-US" sz="2500" dirty="0" smtClean="0">
                <a:solidFill>
                  <a:schemeClr val="tx1"/>
                </a:solidFill>
                <a:latin typeface="Arial Narrow" pitchFamily="34" charset="0"/>
              </a:rPr>
              <a:t>.</a:t>
            </a:r>
            <a:endParaRPr lang="el-GR" sz="2500" dirty="0">
              <a:solidFill>
                <a:schemeClr val="tx1"/>
              </a:solidFill>
              <a:latin typeface="Arial Narrow" pitchFamily="34" charset="0"/>
            </a:endParaRPr>
          </a:p>
          <a:p>
            <a:pPr marL="457200" indent="-457200" algn="just">
              <a:buFontTx/>
              <a:buAutoNum type="arabicPeriod"/>
              <a:defRPr/>
            </a:pPr>
            <a:r>
              <a:rPr lang="el-GR" sz="2500" dirty="0">
                <a:solidFill>
                  <a:schemeClr val="tx1"/>
                </a:solidFill>
                <a:latin typeface="Arial Narrow" pitchFamily="34" charset="0"/>
              </a:rPr>
              <a:t>Εντοπίσει ποια είναι τα βασικά καθήκοντα και αρμοδιότητες και ποιες ικανότητες απαιτούνται για τη θέση </a:t>
            </a:r>
            <a:r>
              <a:rPr lang="el-GR" sz="2500" dirty="0" smtClean="0">
                <a:solidFill>
                  <a:schemeClr val="tx1"/>
                </a:solidFill>
                <a:latin typeface="Arial Narrow" pitchFamily="34" charset="0"/>
              </a:rPr>
              <a:t>εργασίας</a:t>
            </a:r>
            <a:r>
              <a:rPr lang="en-US" sz="2500" dirty="0" smtClean="0">
                <a:solidFill>
                  <a:schemeClr val="tx1"/>
                </a:solidFill>
                <a:latin typeface="Arial Narrow" pitchFamily="34" charset="0"/>
              </a:rPr>
              <a:t>.</a:t>
            </a:r>
            <a:r>
              <a:rPr lang="el-GR" sz="25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endParaRPr lang="el-GR" sz="2500" dirty="0">
              <a:solidFill>
                <a:schemeClr val="tx1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6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892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b="1" dirty="0"/>
              <a:t>Βήμα 1ο: Τυπική Διαδικασία                     Ανάλυσης Εργασίας (2η)</a:t>
            </a: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1828800"/>
          </a:xfrm>
        </p:spPr>
        <p:txBody>
          <a:bodyPr>
            <a:noAutofit/>
          </a:bodyPr>
          <a:lstStyle/>
          <a:p>
            <a:r>
              <a:rPr lang="el-GR" sz="2400" dirty="0"/>
              <a:t>Ο Διευθυντής ΑΠ δίνει εντολή σε στέλεχος του τμήματος, Αναλυτή Θέσεων Εργασίας, «να βρει όλες τις πληροφορίες για την θέση Υπευθύνου………………..υποκαταστήματος». </a:t>
            </a:r>
            <a:r>
              <a:rPr lang="en-US" sz="2400" dirty="0" smtClean="0"/>
              <a:t> </a:t>
            </a:r>
            <a:r>
              <a:rPr lang="el-GR" sz="2400" dirty="0" smtClean="0"/>
              <a:t>Ο </a:t>
            </a:r>
            <a:r>
              <a:rPr lang="el-GR" sz="2400" dirty="0"/>
              <a:t>Αναλυτής Θέσης Εργασίας πρέπει προσδιορίσει </a:t>
            </a:r>
            <a:r>
              <a:rPr lang="el-GR" sz="2400" dirty="0" smtClean="0"/>
              <a:t>την:</a:t>
            </a:r>
            <a:endParaRPr lang="el-GR" sz="2400" dirty="0"/>
          </a:p>
          <a:p>
            <a:r>
              <a:rPr lang="el-GR" sz="2400" b="1" dirty="0"/>
              <a:t>Αναγνώριση </a:t>
            </a:r>
            <a:r>
              <a:rPr lang="el-GR" sz="2400" b="1" dirty="0" smtClean="0"/>
              <a:t>εργασίας</a:t>
            </a:r>
            <a:r>
              <a:rPr lang="en-US" sz="2400" b="1" dirty="0" smtClean="0"/>
              <a:t>.</a:t>
            </a:r>
            <a:endParaRPr lang="el-GR" sz="2400" b="1" dirty="0"/>
          </a:p>
          <a:p>
            <a:r>
              <a:rPr lang="el-GR" sz="2400" dirty="0"/>
              <a:t>Τέσσερα είναι τα ακόλουθα βασικά βήματα:</a:t>
            </a:r>
          </a:p>
        </p:txBody>
      </p:sp>
      <p:graphicFrame>
        <p:nvGraphicFramePr>
          <p:cNvPr id="9" name="Πίνακας 8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29203268"/>
              </p:ext>
            </p:extLst>
          </p:nvPr>
        </p:nvGraphicFramePr>
        <p:xfrm>
          <a:off x="468313" y="4292600"/>
          <a:ext cx="8496300" cy="23472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903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059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87760">
                <a:tc>
                  <a:txBody>
                    <a:bodyPr/>
                    <a:lstStyle/>
                    <a:p>
                      <a:r>
                        <a:rPr lang="el-GR" sz="2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Τίτλος εργασίας </a:t>
                      </a:r>
                      <a:endParaRPr lang="el-GR" sz="2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3" marR="91433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600" b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ποιος ο συγκεκριμένος τίτλος της θέσης.</a:t>
                      </a:r>
                      <a:endParaRPr lang="el-GR" sz="2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3" marR="91433" marT="45727" marB="45727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7760">
                <a:tc>
                  <a:txBody>
                    <a:bodyPr/>
                    <a:lstStyle/>
                    <a:p>
                      <a:r>
                        <a:rPr lang="el-GR" sz="2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Υπηρεσία</a:t>
                      </a:r>
                      <a:endParaRPr lang="el-GR" sz="2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3" marR="91433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600" b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σε ποια Διεύθυνση.</a:t>
                      </a:r>
                      <a:endParaRPr lang="el-GR" sz="2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3" marR="91433" marT="45727" marB="45727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7760">
                <a:tc>
                  <a:txBody>
                    <a:bodyPr/>
                    <a:lstStyle/>
                    <a:p>
                      <a:r>
                        <a:rPr lang="el-GR" sz="2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Τμήμα</a:t>
                      </a:r>
                      <a:endParaRPr lang="el-GR" sz="2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3" marR="91433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600" b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στο οποίο ανήκει η θέση μέσα στη δομή της επιχείρησης. </a:t>
                      </a:r>
                      <a:endParaRPr lang="el-GR" sz="2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3" marR="91433" marT="45727" marB="45727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7760">
                <a:tc>
                  <a:txBody>
                    <a:bodyPr/>
                    <a:lstStyle/>
                    <a:p>
                      <a:r>
                        <a:rPr lang="el-GR" sz="2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Ιεραρχία</a:t>
                      </a:r>
                      <a:endParaRPr lang="el-GR" sz="2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3" marR="91433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600" b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ποιος ο Διευθυντής και ο προϊστάμενος του.</a:t>
                      </a:r>
                      <a:endParaRPr lang="el-GR" sz="26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3" marR="91433" marT="45727" marB="45727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7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484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b="1" dirty="0"/>
              <a:t>Βήμα 1ο: Τυπική Διαδικασία                     Ανάλυσης Εργασίας (3η)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304800" y="1524000"/>
            <a:ext cx="86868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600" b="1" dirty="0"/>
              <a:t>Σύνοψη </a:t>
            </a:r>
            <a:r>
              <a:rPr lang="el-GR" sz="2600" b="1" dirty="0" smtClean="0"/>
              <a:t>εργασίας</a:t>
            </a:r>
            <a:r>
              <a:rPr lang="en-US" sz="2600" b="1" dirty="0" smtClean="0"/>
              <a:t>.</a:t>
            </a:r>
            <a:endParaRPr lang="el-GR" sz="2600" b="1" dirty="0"/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l-GR" sz="2600" dirty="0"/>
              <a:t>Συνοπτική περιγραφή του σκοπού της εργασίας, της φύσης και του τρόπου εκτέλεσης των καθηκόντων </a:t>
            </a:r>
            <a:r>
              <a:rPr lang="el-GR" sz="2600" dirty="0" smtClean="0"/>
              <a:t>σας</a:t>
            </a:r>
            <a:r>
              <a:rPr lang="en-US" sz="2600" dirty="0" smtClean="0"/>
              <a:t>.</a:t>
            </a:r>
            <a:endParaRPr lang="el-GR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600" b="1" dirty="0"/>
              <a:t>Ομάδα </a:t>
            </a:r>
            <a:r>
              <a:rPr lang="el-GR" sz="2600" b="1" dirty="0" smtClean="0"/>
              <a:t>εργασίας</a:t>
            </a:r>
            <a:r>
              <a:rPr lang="en-US" sz="2600" b="1" dirty="0" smtClean="0"/>
              <a:t>.</a:t>
            </a:r>
            <a:endParaRPr lang="el-GR" sz="2600" b="1" dirty="0"/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l-GR" sz="2600" dirty="0"/>
              <a:t>Ορίζονται τα πρόσωπα, φορείς θέσεων εργασίας και οι προϊστάμενοι που θα συμμετέχουν και θα βοηθήσουν στην ανάλυση της εργασίας ως πηγές πληροφοριών.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600" b="1" dirty="0"/>
              <a:t>Κατάλληλη μέθοδο ανάλυσης </a:t>
            </a:r>
            <a:r>
              <a:rPr lang="el-GR" sz="2600" dirty="0"/>
              <a:t>(αναλύεται παρακάτω</a:t>
            </a:r>
            <a:r>
              <a:rPr lang="el-GR" sz="2600" dirty="0" smtClean="0"/>
              <a:t>)</a:t>
            </a:r>
            <a:r>
              <a:rPr lang="en-US" sz="2600" dirty="0" smtClean="0"/>
              <a:t>.</a:t>
            </a:r>
            <a:endParaRPr lang="el-GR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600" b="1" dirty="0"/>
              <a:t>Περιγραφή &amp; προδιαγραφή θέσεως εργασίας               </a:t>
            </a:r>
            <a:r>
              <a:rPr lang="el-GR" sz="2600" dirty="0"/>
              <a:t>(αναλύεται παρακάτω</a:t>
            </a:r>
            <a:r>
              <a:rPr lang="el-GR" sz="2600" dirty="0" smtClean="0"/>
              <a:t>)</a:t>
            </a:r>
            <a:r>
              <a:rPr lang="en-US" sz="2600" dirty="0" smtClean="0"/>
              <a:t>.</a:t>
            </a:r>
            <a:endParaRPr lang="el-GR" sz="26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8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947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>
            <a:noAutofit/>
          </a:bodyPr>
          <a:lstStyle/>
          <a:p>
            <a:r>
              <a:rPr lang="el-GR" sz="5400" b="1" dirty="0" smtClean="0"/>
              <a:t>Μέθοδοι   Ανάλυσης </a:t>
            </a:r>
            <a:r>
              <a:rPr lang="el-GR" sz="5400" b="1" dirty="0"/>
              <a:t/>
            </a:r>
            <a:br>
              <a:rPr lang="el-GR" sz="5400" b="1" dirty="0"/>
            </a:br>
            <a:r>
              <a:rPr lang="el-GR" sz="5400" b="1" dirty="0" smtClean="0"/>
              <a:t>Εργασίας</a:t>
            </a:r>
            <a:endParaRPr lang="el-GR" sz="5400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EEB8D-302B-4BB7-AB7B-5E18E67E8EEA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0763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DEFAULTLANGUAGE" val="msoLanguageIDGreek"/>
  <p:tag name="ZHAW.ACCESSIBILITYADDIN.CHECKTIMEDATE" val="29/2/2016 12:46:29 μμ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3,5,4,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3,5,4,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3,5,4,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3,5,4,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3,5,6,4,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TABLEHEADER" val="R0;C0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3,5,4,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3,5,6,4,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3,5,4,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3,5,4,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050,2,6,9,8,4,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3,5,4,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3,5,4,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3,2,6,4,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3,5,4,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6,7,4,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2056,6,4,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4098,4099,6,3,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6146,14,6,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3,2,5,4,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3,2,9,4,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TABLEHEADER" val="R0;C0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3,5,4,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3,5,4,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d = " h t t p : / / w w w . w 3 . o r g / 2 0 0 1 / X M L S c h e m a "   x m l n s : x s i = " h t t p : / / w w w . w 3 . o r g / 2 0 0 1 / X M L S c h e m a - i n s t a n c e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A3E823A2-2BBC-42BE-8015-471B437B121B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1213</TotalTime>
  <Words>1572</Words>
  <Application>Microsoft Office PowerPoint</Application>
  <PresentationFormat>Προβολή στην οθόνη (4:3)</PresentationFormat>
  <Paragraphs>215</Paragraphs>
  <Slides>31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31</vt:i4>
      </vt:variant>
    </vt:vector>
  </HeadingPairs>
  <TitlesOfParts>
    <vt:vector size="32" baseType="lpstr">
      <vt:lpstr>Θέμα του Office</vt:lpstr>
      <vt:lpstr>Διοίκηση Ανθρωπίνων Πόρων</vt:lpstr>
      <vt:lpstr>Χρηματοδότηση </vt:lpstr>
      <vt:lpstr>Σκοποί ενότητας </vt:lpstr>
      <vt:lpstr>Περιεχόμενα ενότητας</vt:lpstr>
      <vt:lpstr>Διαδικασία  Ανάλυσης   Εργασίας</vt:lpstr>
      <vt:lpstr>Βήμα 1ο: Τυπική Διαδικασία                     Ανάλυσης Εργασίας (1η)</vt:lpstr>
      <vt:lpstr>Βήμα 1ο: Τυπική Διαδικασία                     Ανάλυσης Εργασίας (2η)</vt:lpstr>
      <vt:lpstr>Βήμα 1ο: Τυπική Διαδικασία                     Ανάλυσης Εργασίας (3η)</vt:lpstr>
      <vt:lpstr>Μέθοδοι   Ανάλυσης  Εργασίας</vt:lpstr>
      <vt:lpstr>Βήμα 2ο: Επιλογή Μεθόδου                                   Ανάλυσης Εργασίας (1η)</vt:lpstr>
      <vt:lpstr>Βήμα 2ο: Επιλογή Μεθόδου                                   Ανάλυσης Εργασίας (2η)</vt:lpstr>
      <vt:lpstr>Βήμα 2ο: Επιλογή Μεθόδου                                   Ανάλυσης Εργασίας (3η)</vt:lpstr>
      <vt:lpstr>Βήμα 2ο: Επιλογή Μεθόδου                                   Ανάλυσης Εργασίας (4η)</vt:lpstr>
      <vt:lpstr>Βήμα 2ο: Επιλογή Μεθόδου                                   Ανάλυσης Εργασίας (5η)</vt:lpstr>
      <vt:lpstr>Βήμα 2ο: Επιλογή Μεθόδου                                   Ανάλυσης Εργασίας (6η)</vt:lpstr>
      <vt:lpstr>Βήμα 2ο: Επιλογή Μεθόδου                                   Ανάλυσης Εργασίας (7η)</vt:lpstr>
      <vt:lpstr>Περιγραφή  Θέσης   Εργασίας </vt:lpstr>
      <vt:lpstr>Περιγραφή Θέσης Εργασίας (1)</vt:lpstr>
      <vt:lpstr>Περιγραφή Καθηκόντων: (Παράδειγμα Υπευθύνου Ανθρωπίνων Πόρων)</vt:lpstr>
      <vt:lpstr>Περιγραφή Απαιτήσεων:  (Παράδειγμα Υπευθύνου Ανθρωπίνων Πόρων)</vt:lpstr>
      <vt:lpstr>Περιβάλλον &amp; Συνθήκες Εργασίας</vt:lpstr>
      <vt:lpstr>Προδιαγραφή Θέσης Εργασίας</vt:lpstr>
      <vt:lpstr>Υπόδειγμα: Ανάλυση Θέσης Εργασίας</vt:lpstr>
      <vt:lpstr>Τι Μάθαμε Σήμερα;</vt:lpstr>
      <vt:lpstr>Βιβλιογραφία</vt:lpstr>
      <vt:lpstr>Τέλος ενότητας</vt:lpstr>
      <vt:lpstr>Σημειώματα</vt:lpstr>
      <vt:lpstr>Σημείωμα Ιστορικού  Εκδόσεων Έργου</vt:lpstr>
      <vt:lpstr>Σημείωμα Αναφοράς</vt:lpstr>
      <vt:lpstr>Σημείωμα Αδειοδότησης</vt:lpstr>
      <vt:lpstr>Διατήρηση Σημειωμάτων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Διοίκηση Ανθρωπίνων Πόρων</dc:title>
  <cp:lastModifiedBy>Alex</cp:lastModifiedBy>
  <cp:revision>65</cp:revision>
  <dcterms:created xsi:type="dcterms:W3CDTF">2014-09-20T14:32:06Z</dcterms:created>
  <dcterms:modified xsi:type="dcterms:W3CDTF">2016-02-29T10:46:31Z</dcterms:modified>
</cp:coreProperties>
</file>