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302" r:id="rId7"/>
    <p:sldId id="303" r:id="rId8"/>
    <p:sldId id="306" r:id="rId9"/>
    <p:sldId id="346" r:id="rId10"/>
    <p:sldId id="307" r:id="rId11"/>
    <p:sldId id="308" r:id="rId12"/>
    <p:sldId id="309" r:id="rId13"/>
    <p:sldId id="310" r:id="rId14"/>
    <p:sldId id="311" r:id="rId15"/>
    <p:sldId id="347" r:id="rId16"/>
    <p:sldId id="312" r:id="rId17"/>
    <p:sldId id="313" r:id="rId18"/>
    <p:sldId id="314" r:id="rId19"/>
    <p:sldId id="315" r:id="rId20"/>
    <p:sldId id="316" r:id="rId21"/>
    <p:sldId id="317" r:id="rId22"/>
    <p:sldId id="318" r:id="rId23"/>
    <p:sldId id="348" r:id="rId24"/>
    <p:sldId id="319" r:id="rId25"/>
    <p:sldId id="320" r:id="rId26"/>
    <p:sldId id="321" r:id="rId27"/>
    <p:sldId id="322" r:id="rId28"/>
    <p:sldId id="323" r:id="rId29"/>
    <p:sldId id="324" r:id="rId30"/>
    <p:sldId id="325" r:id="rId31"/>
    <p:sldId id="326" r:id="rId32"/>
    <p:sldId id="327" r:id="rId33"/>
    <p:sldId id="349" r:id="rId34"/>
    <p:sldId id="328" r:id="rId35"/>
    <p:sldId id="350"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51" r:id="rId52"/>
    <p:sldId id="344" r:id="rId53"/>
    <p:sldId id="34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0D8232-0D58-43D8-B8FB-517DCD764EB2}"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77622-FF45-4C86-98B3-DE6F4CB87A57}" type="slidenum">
              <a:rPr lang="en-US" smtClean="0"/>
              <a:t>‹#›</a:t>
            </a:fld>
            <a:endParaRPr lang="en-US"/>
          </a:p>
        </p:txBody>
      </p:sp>
    </p:spTree>
    <p:extLst>
      <p:ext uri="{BB962C8B-B14F-4D97-AF65-F5344CB8AC3E}">
        <p14:creationId xmlns:p14="http://schemas.microsoft.com/office/powerpoint/2010/main" val="123063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D8232-0D58-43D8-B8FB-517DCD764EB2}"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77622-FF45-4C86-98B3-DE6F4CB87A57}" type="slidenum">
              <a:rPr lang="en-US" smtClean="0"/>
              <a:t>‹#›</a:t>
            </a:fld>
            <a:endParaRPr lang="en-US"/>
          </a:p>
        </p:txBody>
      </p:sp>
    </p:spTree>
    <p:extLst>
      <p:ext uri="{BB962C8B-B14F-4D97-AF65-F5344CB8AC3E}">
        <p14:creationId xmlns:p14="http://schemas.microsoft.com/office/powerpoint/2010/main" val="121805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D8232-0D58-43D8-B8FB-517DCD764EB2}"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77622-FF45-4C86-98B3-DE6F4CB87A57}" type="slidenum">
              <a:rPr lang="en-US" smtClean="0"/>
              <a:t>‹#›</a:t>
            </a:fld>
            <a:endParaRPr lang="en-US"/>
          </a:p>
        </p:txBody>
      </p:sp>
    </p:spTree>
    <p:extLst>
      <p:ext uri="{BB962C8B-B14F-4D97-AF65-F5344CB8AC3E}">
        <p14:creationId xmlns:p14="http://schemas.microsoft.com/office/powerpoint/2010/main" val="305389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D8232-0D58-43D8-B8FB-517DCD764EB2}"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77622-FF45-4C86-98B3-DE6F4CB87A57}" type="slidenum">
              <a:rPr lang="en-US" smtClean="0"/>
              <a:t>‹#›</a:t>
            </a:fld>
            <a:endParaRPr lang="en-US"/>
          </a:p>
        </p:txBody>
      </p:sp>
    </p:spTree>
    <p:extLst>
      <p:ext uri="{BB962C8B-B14F-4D97-AF65-F5344CB8AC3E}">
        <p14:creationId xmlns:p14="http://schemas.microsoft.com/office/powerpoint/2010/main" val="51663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D8232-0D58-43D8-B8FB-517DCD764EB2}"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77622-FF45-4C86-98B3-DE6F4CB87A57}" type="slidenum">
              <a:rPr lang="en-US" smtClean="0"/>
              <a:t>‹#›</a:t>
            </a:fld>
            <a:endParaRPr lang="en-US"/>
          </a:p>
        </p:txBody>
      </p:sp>
    </p:spTree>
    <p:extLst>
      <p:ext uri="{BB962C8B-B14F-4D97-AF65-F5344CB8AC3E}">
        <p14:creationId xmlns:p14="http://schemas.microsoft.com/office/powerpoint/2010/main" val="80353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0D8232-0D58-43D8-B8FB-517DCD764EB2}"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77622-FF45-4C86-98B3-DE6F4CB87A57}" type="slidenum">
              <a:rPr lang="en-US" smtClean="0"/>
              <a:t>‹#›</a:t>
            </a:fld>
            <a:endParaRPr lang="en-US"/>
          </a:p>
        </p:txBody>
      </p:sp>
    </p:spTree>
    <p:extLst>
      <p:ext uri="{BB962C8B-B14F-4D97-AF65-F5344CB8AC3E}">
        <p14:creationId xmlns:p14="http://schemas.microsoft.com/office/powerpoint/2010/main" val="296604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0D8232-0D58-43D8-B8FB-517DCD764EB2}" type="datetimeFigureOut">
              <a:rPr lang="en-US" smtClean="0"/>
              <a:t>5/15/2015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77622-FF45-4C86-98B3-DE6F4CB87A57}" type="slidenum">
              <a:rPr lang="en-US" smtClean="0"/>
              <a:t>‹#›</a:t>
            </a:fld>
            <a:endParaRPr lang="en-US"/>
          </a:p>
        </p:txBody>
      </p:sp>
    </p:spTree>
    <p:extLst>
      <p:ext uri="{BB962C8B-B14F-4D97-AF65-F5344CB8AC3E}">
        <p14:creationId xmlns:p14="http://schemas.microsoft.com/office/powerpoint/2010/main" val="52937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0D8232-0D58-43D8-B8FB-517DCD764EB2}" type="datetimeFigureOut">
              <a:rPr lang="en-US" smtClean="0"/>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77622-FF45-4C86-98B3-DE6F4CB87A57}" type="slidenum">
              <a:rPr lang="en-US" smtClean="0"/>
              <a:t>‹#›</a:t>
            </a:fld>
            <a:endParaRPr lang="en-US"/>
          </a:p>
        </p:txBody>
      </p:sp>
    </p:spTree>
    <p:extLst>
      <p:ext uri="{BB962C8B-B14F-4D97-AF65-F5344CB8AC3E}">
        <p14:creationId xmlns:p14="http://schemas.microsoft.com/office/powerpoint/2010/main" val="118159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D8232-0D58-43D8-B8FB-517DCD764EB2}" type="datetimeFigureOut">
              <a:rPr lang="en-US" smtClean="0"/>
              <a:t>5/15/2015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77622-FF45-4C86-98B3-DE6F4CB87A57}" type="slidenum">
              <a:rPr lang="en-US" smtClean="0"/>
              <a:t>‹#›</a:t>
            </a:fld>
            <a:endParaRPr lang="en-US"/>
          </a:p>
        </p:txBody>
      </p:sp>
    </p:spTree>
    <p:extLst>
      <p:ext uri="{BB962C8B-B14F-4D97-AF65-F5344CB8AC3E}">
        <p14:creationId xmlns:p14="http://schemas.microsoft.com/office/powerpoint/2010/main" val="106568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D8232-0D58-43D8-B8FB-517DCD764EB2}"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77622-FF45-4C86-98B3-DE6F4CB87A57}" type="slidenum">
              <a:rPr lang="en-US" smtClean="0"/>
              <a:t>‹#›</a:t>
            </a:fld>
            <a:endParaRPr lang="en-US"/>
          </a:p>
        </p:txBody>
      </p:sp>
    </p:spTree>
    <p:extLst>
      <p:ext uri="{BB962C8B-B14F-4D97-AF65-F5344CB8AC3E}">
        <p14:creationId xmlns:p14="http://schemas.microsoft.com/office/powerpoint/2010/main" val="21666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D8232-0D58-43D8-B8FB-517DCD764EB2}"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77622-FF45-4C86-98B3-DE6F4CB87A57}" type="slidenum">
              <a:rPr lang="en-US" smtClean="0"/>
              <a:t>‹#›</a:t>
            </a:fld>
            <a:endParaRPr lang="en-US"/>
          </a:p>
        </p:txBody>
      </p:sp>
    </p:spTree>
    <p:extLst>
      <p:ext uri="{BB962C8B-B14F-4D97-AF65-F5344CB8AC3E}">
        <p14:creationId xmlns:p14="http://schemas.microsoft.com/office/powerpoint/2010/main" val="78659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D8232-0D58-43D8-B8FB-517DCD764EB2}" type="datetimeFigureOut">
              <a:rPr lang="en-US" smtClean="0"/>
              <a:t>5/15/2015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77622-FF45-4C86-98B3-DE6F4CB87A57}" type="slidenum">
              <a:rPr lang="en-US" smtClean="0"/>
              <a:t>‹#›</a:t>
            </a:fld>
            <a:endParaRPr lang="en-US"/>
          </a:p>
        </p:txBody>
      </p:sp>
    </p:spTree>
    <p:extLst>
      <p:ext uri="{BB962C8B-B14F-4D97-AF65-F5344CB8AC3E}">
        <p14:creationId xmlns:p14="http://schemas.microsoft.com/office/powerpoint/2010/main" val="427938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image" Target="../media/image19.wmf"/></Relationships>
</file>

<file path=ppt/slides/_rels/slide5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94611"/>
            <a:ext cx="9144000" cy="1475364"/>
          </a:xfrm>
        </p:spPr>
        <p:txBody>
          <a:bodyPr>
            <a:normAutofit/>
          </a:bodyPr>
          <a:lstStyle/>
          <a:p>
            <a:r>
              <a:rPr lang="el-GR" sz="4400" b="1" dirty="0" smtClean="0">
                <a:latin typeface="+mn-lt"/>
              </a:rPr>
              <a:t>ΕΦΑΡΜΟΓΕΣ ΕΠΙΧΕΙΡΗΣΙΑΚΗΣ ΕΡΕΥΝΑΣ</a:t>
            </a:r>
            <a:endParaRPr lang="en-US" sz="4400" dirty="0">
              <a:latin typeface="+mn-lt"/>
            </a:endParaRPr>
          </a:p>
        </p:txBody>
      </p:sp>
      <p:sp>
        <p:nvSpPr>
          <p:cNvPr id="3" name="Subtitle 2"/>
          <p:cNvSpPr>
            <a:spLocks noGrp="1"/>
          </p:cNvSpPr>
          <p:nvPr>
            <p:ph type="subTitle" idx="1"/>
          </p:nvPr>
        </p:nvSpPr>
        <p:spPr/>
        <p:txBody>
          <a:bodyPr>
            <a:normAutofit fontScale="92500"/>
          </a:bodyPr>
          <a:lstStyle/>
          <a:p>
            <a:r>
              <a:rPr lang="el-GR" sz="2600" b="1" dirty="0" smtClean="0"/>
              <a:t>Ενότητα </a:t>
            </a:r>
            <a:r>
              <a:rPr lang="en-US" sz="2600" b="1" dirty="0" smtClean="0"/>
              <a:t>2</a:t>
            </a:r>
            <a:r>
              <a:rPr lang="el-GR" sz="2600" b="1" dirty="0" smtClean="0"/>
              <a:t>:</a:t>
            </a:r>
            <a:r>
              <a:rPr lang="en-US" sz="2600" dirty="0" smtClean="0"/>
              <a:t> </a:t>
            </a:r>
            <a:r>
              <a:rPr lang="en-US" dirty="0" smtClean="0">
                <a:effectLst/>
                <a:ea typeface="Times New Roman"/>
              </a:rPr>
              <a:t>Scheduling of Loading and Unloading of Crude oil in a Refinery </a:t>
            </a:r>
            <a:endParaRPr lang="en-US" sz="2800" dirty="0" smtClean="0"/>
          </a:p>
          <a:p>
            <a:endParaRPr lang="en-US" sz="1800" dirty="0" smtClean="0"/>
          </a:p>
          <a:p>
            <a:r>
              <a:rPr lang="el-GR" dirty="0" smtClean="0"/>
              <a:t>Γεώργιος Κ.Δ. Σαχαρίδης</a:t>
            </a:r>
          </a:p>
          <a:p>
            <a:r>
              <a:rPr lang="el-GR" dirty="0" smtClean="0"/>
              <a:t>Τμήμα Μηχανολόγων Μηχανικών</a:t>
            </a:r>
          </a:p>
          <a:p>
            <a:endParaRPr lang="en-US" dirty="0"/>
          </a:p>
        </p:txBody>
      </p:sp>
      <p:grpSp>
        <p:nvGrpSpPr>
          <p:cNvPr id="4" name="Group 3" descr="Λογότυπο του Πανεπιστημίου Θεσσαλίας και του προγράμματος &quot;Ανοικτά Ακαδημαϊκά Μαθήματα&quot;"/>
          <p:cNvGrpSpPr/>
          <p:nvPr/>
        </p:nvGrpSpPr>
        <p:grpSpPr>
          <a:xfrm>
            <a:off x="1524000" y="118052"/>
            <a:ext cx="7990656" cy="1303321"/>
            <a:chOff x="467544" y="468279"/>
            <a:chExt cx="7990656" cy="1303321"/>
          </a:xfrm>
        </p:grpSpPr>
        <p:grpSp>
          <p:nvGrpSpPr>
            <p:cNvPr id="5" name="Group 4"/>
            <p:cNvGrpSpPr/>
            <p:nvPr/>
          </p:nvGrpSpPr>
          <p:grpSpPr>
            <a:xfrm>
              <a:off x="467544" y="520290"/>
              <a:ext cx="3960440" cy="1224136"/>
              <a:chOff x="395536" y="520290"/>
              <a:chExt cx="3960440" cy="1224136"/>
            </a:xfrm>
          </p:grpSpPr>
          <p:sp>
            <p:nvSpPr>
              <p:cNvPr id="7" name="TextBox 6"/>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pic>
            <p:nvPicPr>
              <p:cNvPr id="8" name="Picture 8" descr="Λογότυπο Πανεπιστημίου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Λογότυποι του πρόγραμματος &quot;Ανοικτά Ακαδημαϊκά Μαθήματα&quot;"/>
            <p:cNvPicPr>
              <a:picLocks noChangeAspect="1"/>
            </p:cNvPicPr>
            <p:nvPr/>
          </p:nvPicPr>
          <p:blipFill>
            <a:blip r:embed="rId3"/>
            <a:stretch>
              <a:fillRect/>
            </a:stretch>
          </p:blipFill>
          <p:spPr>
            <a:xfrm>
              <a:off x="6489226" y="468279"/>
              <a:ext cx="1968974" cy="1303321"/>
            </a:xfrm>
            <a:prstGeom prst="rect">
              <a:avLst/>
            </a:prstGeom>
          </p:spPr>
        </p:pic>
      </p:grpSp>
      <p:pic>
        <p:nvPicPr>
          <p:cNvPr id="9" name="Picture 2" descr="Λογότυπο Άδειας Χρήσης Creative Commons - Μη Εμπορική Χρήση - Παρόμοια Διανομ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827607"/>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6357711" y="5591690"/>
            <a:ext cx="4310289" cy="1025873"/>
          </a:xfrm>
          <a:prstGeom prst="rect">
            <a:avLst/>
          </a:prstGeom>
          <a:noFill/>
          <a:ln w="12700">
            <a:solidFill>
              <a:schemeClr val="accent1"/>
            </a:solidFill>
          </a:ln>
        </p:spPr>
      </p:pic>
    </p:spTree>
    <p:extLst>
      <p:ext uri="{BB962C8B-B14F-4D97-AF65-F5344CB8AC3E}">
        <p14:creationId xmlns:p14="http://schemas.microsoft.com/office/powerpoint/2010/main" val="98359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Modeling</a:t>
            </a:r>
            <a:endParaRPr lang="en-US" b="1" dirty="0">
              <a:latin typeface="+mn-lt"/>
            </a:endParaRPr>
          </a:p>
        </p:txBody>
      </p:sp>
      <p:sp>
        <p:nvSpPr>
          <p:cNvPr id="3" name="Θέση περιεχομένου 2"/>
          <p:cNvSpPr>
            <a:spLocks noGrp="1"/>
          </p:cNvSpPr>
          <p:nvPr>
            <p:ph idx="1"/>
          </p:nvPr>
        </p:nvSpPr>
        <p:spPr/>
        <p:txBody>
          <a:bodyPr>
            <a:normAutofit/>
          </a:bodyPr>
          <a:lstStyle/>
          <a:p>
            <a:r>
              <a:rPr lang="en-US" sz="3200" dirty="0" smtClean="0"/>
              <a:t>Continuous and binary decision variables:</a:t>
            </a:r>
          </a:p>
          <a:p>
            <a:pPr lvl="1"/>
            <a:r>
              <a:rPr lang="en-US" sz="2800" dirty="0" smtClean="0"/>
              <a:t>The continuous variables correspond to flows from docks to tanks, flows from tanks to CDUs/VDUs, and quantities stored in the tanks. </a:t>
            </a:r>
          </a:p>
          <a:p>
            <a:pPr lvl="1"/>
            <a:r>
              <a:rPr lang="en-US" sz="2800" dirty="0" smtClean="0"/>
              <a:t>Binary variables are used to specify connections between docks and tanks, connections between tanks and CDUs	/VDUs, and also the availability and setup for loading and unloading of the tanks. </a:t>
            </a: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10</a:t>
            </a:fld>
            <a:endParaRPr lang="en-US"/>
          </a:p>
        </p:txBody>
      </p:sp>
    </p:spTree>
    <p:extLst>
      <p:ext uri="{BB962C8B-B14F-4D97-AF65-F5344CB8AC3E}">
        <p14:creationId xmlns:p14="http://schemas.microsoft.com/office/powerpoint/2010/main" val="3219530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Modeling</a:t>
            </a:r>
            <a:endParaRPr lang="en-US" b="1" dirty="0">
              <a:latin typeface="+mn-lt"/>
            </a:endParaRPr>
          </a:p>
        </p:txBody>
      </p:sp>
      <p:sp>
        <p:nvSpPr>
          <p:cNvPr id="3" name="Θέση περιεχομένου 2"/>
          <p:cNvSpPr>
            <a:spLocks noGrp="1"/>
          </p:cNvSpPr>
          <p:nvPr>
            <p:ph idx="1"/>
          </p:nvPr>
        </p:nvSpPr>
        <p:spPr/>
        <p:txBody>
          <a:bodyPr>
            <a:normAutofit/>
          </a:bodyPr>
          <a:lstStyle/>
          <a:p>
            <a:r>
              <a:rPr lang="en-US" sz="3200" dirty="0" smtClean="0"/>
              <a:t>The constraints necessary to describe the system include: </a:t>
            </a:r>
          </a:p>
          <a:p>
            <a:pPr marL="457200" lvl="1" indent="0">
              <a:buNone/>
            </a:pPr>
            <a:r>
              <a:rPr lang="en-US" sz="2800" dirty="0" smtClean="0"/>
              <a:t>a) satisfying operations rules; </a:t>
            </a:r>
          </a:p>
          <a:p>
            <a:pPr marL="457200" lvl="1" indent="0">
              <a:buNone/>
            </a:pPr>
            <a:r>
              <a:rPr lang="en-US" sz="2800" dirty="0" smtClean="0"/>
              <a:t>b) satisfying material balances; </a:t>
            </a:r>
          </a:p>
          <a:p>
            <a:pPr marL="457200" lvl="1" indent="0">
              <a:buNone/>
            </a:pPr>
            <a:r>
              <a:rPr lang="en-US" sz="2800" dirty="0" smtClean="0"/>
              <a:t>c) meeting storage capacity constraints; </a:t>
            </a:r>
          </a:p>
          <a:p>
            <a:pPr marL="457200" lvl="1" indent="0">
              <a:buNone/>
            </a:pPr>
            <a:r>
              <a:rPr lang="en-US" sz="2800" dirty="0" smtClean="0"/>
              <a:t>d) satisfying blend properties; </a:t>
            </a:r>
          </a:p>
          <a:p>
            <a:pPr marL="457200" lvl="1" indent="0">
              <a:buNone/>
            </a:pPr>
            <a:r>
              <a:rPr lang="en-US" sz="2800" dirty="0" smtClean="0"/>
              <a:t>e) establishing a connection between docks and tanks; </a:t>
            </a:r>
          </a:p>
          <a:p>
            <a:pPr marL="457200" lvl="1" indent="0">
              <a:buNone/>
            </a:pPr>
            <a:r>
              <a:rPr lang="en-US" sz="2800" dirty="0" smtClean="0"/>
              <a:t>f) establishing connections between tanks and CDUs/VDUs; and </a:t>
            </a:r>
          </a:p>
          <a:p>
            <a:pPr marL="457200" lvl="1" indent="0">
              <a:buNone/>
            </a:pPr>
            <a:r>
              <a:rPr lang="en-US" sz="2800" dirty="0" smtClean="0"/>
              <a:t>g) setup of tanks for loading or unloading.</a:t>
            </a:r>
            <a:endParaRPr lang="en-US" sz="28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11</a:t>
            </a:fld>
            <a:endParaRPr lang="en-US"/>
          </a:p>
        </p:txBody>
      </p:sp>
    </p:spTree>
    <p:extLst>
      <p:ext uri="{BB962C8B-B14F-4D97-AF65-F5344CB8AC3E}">
        <p14:creationId xmlns:p14="http://schemas.microsoft.com/office/powerpoint/2010/main" val="981893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Reference example</a:t>
            </a:r>
            <a:endParaRPr lang="en-US" b="1" dirty="0">
              <a:latin typeface="+mn-lt"/>
            </a:endParaRPr>
          </a:p>
        </p:txBody>
      </p:sp>
      <p:sp>
        <p:nvSpPr>
          <p:cNvPr id="3" name="Θέση περιεχομένου 2"/>
          <p:cNvSpPr>
            <a:spLocks noGrp="1"/>
          </p:cNvSpPr>
          <p:nvPr>
            <p:ph idx="1"/>
          </p:nvPr>
        </p:nvSpPr>
        <p:spPr/>
        <p:txBody>
          <a:bodyPr>
            <a:noAutofit/>
          </a:bodyPr>
          <a:lstStyle/>
          <a:p>
            <a:r>
              <a:rPr lang="en-US" sz="3200" dirty="0" smtClean="0"/>
              <a:t>The system under study is composed of two docks, six tanks for the loading of crude oil, and two crude distillation units (CDU) fed by these six tanks; </a:t>
            </a:r>
          </a:p>
          <a:p>
            <a:r>
              <a:rPr lang="en-US" sz="3200" dirty="0" smtClean="0"/>
              <a:t>The unloading time of a boat is equal to 36 hours and fixed by contract with the suppliers of crude oil;</a:t>
            </a:r>
          </a:p>
          <a:p>
            <a:r>
              <a:rPr lang="en-US" sz="3200" dirty="0" smtClean="0"/>
              <a:t>The distillation flow for the two CDUs are 270-350 m3/hour for CDU1 and 300-1660 m3/hour for CDU2; </a:t>
            </a:r>
          </a:p>
          <a:p>
            <a:r>
              <a:rPr lang="en-US" sz="3200" dirty="0" smtClean="0"/>
              <a:t>The blends are prepared using the pipelines just before the CDUs. </a:t>
            </a: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12</a:t>
            </a:fld>
            <a:endParaRPr lang="en-US"/>
          </a:p>
        </p:txBody>
      </p:sp>
    </p:spTree>
    <p:extLst>
      <p:ext uri="{BB962C8B-B14F-4D97-AF65-F5344CB8AC3E}">
        <p14:creationId xmlns:p14="http://schemas.microsoft.com/office/powerpoint/2010/main" val="748202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Reference example</a:t>
            </a:r>
            <a:endParaRPr lang="en-US" b="1" dirty="0">
              <a:latin typeface="+mn-lt"/>
            </a:endParaRPr>
          </a:p>
        </p:txBody>
      </p:sp>
      <p:sp>
        <p:nvSpPr>
          <p:cNvPr id="3" name="Θέση περιεχομένου 2"/>
          <p:cNvSpPr>
            <a:spLocks noGrp="1"/>
          </p:cNvSpPr>
          <p:nvPr>
            <p:ph idx="1"/>
          </p:nvPr>
        </p:nvSpPr>
        <p:spPr/>
        <p:txBody>
          <a:bodyPr>
            <a:noAutofit/>
          </a:bodyPr>
          <a:lstStyle/>
          <a:p>
            <a:r>
              <a:rPr lang="en-US" sz="3200" dirty="0" smtClean="0"/>
              <a:t>The period of planning is equal to 30 days (720 hours); </a:t>
            </a:r>
          </a:p>
          <a:p>
            <a:r>
              <a:rPr lang="en-US" sz="3200" dirty="0" smtClean="0"/>
              <a:t>The arrival plan of three boats (when, which type, and what quantity of the crude oil they carry) is known a priori; </a:t>
            </a:r>
          </a:p>
          <a:p>
            <a:r>
              <a:rPr lang="en-US" sz="3200" dirty="0" smtClean="0"/>
              <a:t>The demand of 12 different blends (composed of a maximum of three different types of crude oil) by the two CDUs (when, which type, and what quantities of blend) is given; </a:t>
            </a:r>
          </a:p>
          <a:p>
            <a:r>
              <a:rPr lang="en-US" sz="3200" dirty="0" smtClean="0"/>
              <a:t>The initial state of each tank at the beginning of a scheduling period and their storage capacity is given(100000 m3). </a:t>
            </a:r>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13</a:t>
            </a:fld>
            <a:endParaRPr lang="en-US"/>
          </a:p>
        </p:txBody>
      </p:sp>
    </p:spTree>
    <p:extLst>
      <p:ext uri="{BB962C8B-B14F-4D97-AF65-F5344CB8AC3E}">
        <p14:creationId xmlns:p14="http://schemas.microsoft.com/office/powerpoint/2010/main" val="634437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Reference example</a:t>
            </a:r>
            <a:endParaRPr lang="en-US" b="1" dirty="0">
              <a:latin typeface="+mn-lt"/>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3776" y="1690688"/>
            <a:ext cx="7488832" cy="292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αριθμού διαφάνειας 4"/>
          <p:cNvSpPr>
            <a:spLocks noGrp="1"/>
          </p:cNvSpPr>
          <p:nvPr>
            <p:ph type="sldNum" sz="quarter" idx="12"/>
          </p:nvPr>
        </p:nvSpPr>
        <p:spPr/>
        <p:txBody>
          <a:bodyPr/>
          <a:lstStyle/>
          <a:p>
            <a:fld id="{4CADC33E-7A1F-4808-B8D9-1240BC1770DE}" type="slidenum">
              <a:rPr lang="en-US" smtClean="0"/>
              <a:t>14</a:t>
            </a:fld>
            <a:endParaRPr lang="en-US"/>
          </a:p>
        </p:txBody>
      </p:sp>
      <p:sp>
        <p:nvSpPr>
          <p:cNvPr id="7" name="Ορθογώνιο 3"/>
          <p:cNvSpPr/>
          <p:nvPr/>
        </p:nvSpPr>
        <p:spPr>
          <a:xfrm>
            <a:off x="1847528" y="4599920"/>
            <a:ext cx="8496944" cy="1938992"/>
          </a:xfrm>
          <a:prstGeom prst="rect">
            <a:avLst/>
          </a:prstGeom>
        </p:spPr>
        <p:txBody>
          <a:bodyPr wrap="square">
            <a:spAutoFit/>
          </a:bodyPr>
          <a:lstStyle/>
          <a:p>
            <a:r>
              <a:rPr lang="el-GR" sz="2400" dirty="0" smtClean="0"/>
              <a:t>Το σχήμα έχει 3 παράλληλες γραμμές που απεικονίζουν τον χρονικό ορίζοντα:</a:t>
            </a:r>
          </a:p>
          <a:p>
            <a:pPr marL="285750" indent="-285750">
              <a:buFont typeface="Arial" panose="020B0604020202020204" pitchFamily="34" charset="0"/>
              <a:buChar char="•"/>
            </a:pPr>
            <a:r>
              <a:rPr lang="el-GR" sz="2400" dirty="0" smtClean="0"/>
              <a:t>Αφίξεων των δεξαμενόπλοιων</a:t>
            </a:r>
          </a:p>
          <a:p>
            <a:pPr marL="285750" indent="-285750">
              <a:buFont typeface="Arial" panose="020B0604020202020204" pitchFamily="34" charset="0"/>
              <a:buChar char="•"/>
            </a:pPr>
            <a:r>
              <a:rPr lang="el-GR" sz="2400" dirty="0" smtClean="0"/>
              <a:t>Ζήτηση σε πετρέλαιο ανεξαρτήτως τύπου για κάθε μονάδα διύλισης</a:t>
            </a:r>
            <a:endParaRPr lang="en-US" sz="2400" dirty="0"/>
          </a:p>
        </p:txBody>
      </p:sp>
    </p:spTree>
    <p:extLst>
      <p:ext uri="{BB962C8B-B14F-4D97-AF65-F5344CB8AC3E}">
        <p14:creationId xmlns:p14="http://schemas.microsoft.com/office/powerpoint/2010/main" val="3959271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Reference example</a:t>
            </a:r>
            <a:endParaRPr lang="en-US" dirty="0">
              <a:latin typeface="+mn-lt"/>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8464" y="1690688"/>
            <a:ext cx="4615072" cy="16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3"/>
          <p:cNvSpPr/>
          <p:nvPr/>
        </p:nvSpPr>
        <p:spPr>
          <a:xfrm>
            <a:off x="838200" y="3696308"/>
            <a:ext cx="10893136" cy="2062103"/>
          </a:xfrm>
          <a:prstGeom prst="rect">
            <a:avLst/>
          </a:prstGeom>
        </p:spPr>
        <p:txBody>
          <a:bodyPr wrap="square">
            <a:spAutoFit/>
          </a:bodyPr>
          <a:lstStyle/>
          <a:p>
            <a:r>
              <a:rPr lang="en-US" sz="3200" dirty="0"/>
              <a:t>The objective is to minimize the setup cost of six tanks for the unloading of three boats, which arrive at precise hours, while preparing the 12 blends requested and unloading them towards the CDUs when appropriate.</a:t>
            </a:r>
            <a:endParaRPr lang="en-US" sz="3200" dirty="0"/>
          </a:p>
        </p:txBody>
      </p:sp>
    </p:spTree>
    <p:extLst>
      <p:ext uri="{BB962C8B-B14F-4D97-AF65-F5344CB8AC3E}">
        <p14:creationId xmlns:p14="http://schemas.microsoft.com/office/powerpoint/2010/main" val="110270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Why setup cost is important?</a:t>
            </a:r>
            <a:endParaRPr lang="en-US" b="1" dirty="0">
              <a:latin typeface="+mn-lt"/>
            </a:endParaRPr>
          </a:p>
        </p:txBody>
      </p:sp>
      <p:sp>
        <p:nvSpPr>
          <p:cNvPr id="3" name="Θέση περιεχομένου 2"/>
          <p:cNvSpPr>
            <a:spLocks noGrp="1"/>
          </p:cNvSpPr>
          <p:nvPr>
            <p:ph idx="1"/>
          </p:nvPr>
        </p:nvSpPr>
        <p:spPr/>
        <p:txBody>
          <a:bodyPr>
            <a:normAutofit/>
          </a:bodyPr>
          <a:lstStyle/>
          <a:p>
            <a:r>
              <a:rPr lang="en-US" sz="3200" dirty="0" smtClean="0"/>
              <a:t>The setup of tanks, involving loading the quantities of crude oil at the docks and unloading the quantities of blends or crude oil toward the CDU/VDU, requires a series of operations that are expensive for the refinery. </a:t>
            </a:r>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16</a:t>
            </a:fld>
            <a:endParaRPr lang="en-US"/>
          </a:p>
        </p:txBody>
      </p:sp>
    </p:spTree>
    <p:extLst>
      <p:ext uri="{BB962C8B-B14F-4D97-AF65-F5344CB8AC3E}">
        <p14:creationId xmlns:p14="http://schemas.microsoft.com/office/powerpoint/2010/main" val="3871363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Why setup cost is important?</a:t>
            </a:r>
            <a:endParaRPr lang="en-US" b="1" dirty="0">
              <a:latin typeface="+mn-lt"/>
            </a:endParaRPr>
          </a:p>
        </p:txBody>
      </p:sp>
      <p:sp>
        <p:nvSpPr>
          <p:cNvPr id="3" name="Θέση περιεχομένου 2"/>
          <p:cNvSpPr>
            <a:spLocks noGrp="1"/>
          </p:cNvSpPr>
          <p:nvPr>
            <p:ph idx="1"/>
          </p:nvPr>
        </p:nvSpPr>
        <p:spPr/>
        <p:txBody>
          <a:bodyPr>
            <a:normAutofit lnSpcReduction="10000"/>
          </a:bodyPr>
          <a:lstStyle/>
          <a:p>
            <a:r>
              <a:rPr lang="en-US" sz="3200" dirty="0" smtClean="0"/>
              <a:t>The most critical and expensive operations associated with a tank’s setup at each stage are: </a:t>
            </a:r>
          </a:p>
          <a:p>
            <a:pPr lvl="1"/>
            <a:r>
              <a:rPr lang="en-US" sz="2800" dirty="0" smtClean="0"/>
              <a:t>Before </a:t>
            </a:r>
            <a:r>
              <a:rPr lang="en-US" sz="2800" dirty="0"/>
              <a:t>loading/unloading:</a:t>
            </a:r>
            <a:r>
              <a:rPr lang="en-US" dirty="0"/>
              <a:t>	</a:t>
            </a:r>
          </a:p>
          <a:p>
            <a:pPr lvl="2"/>
            <a:r>
              <a:rPr lang="en-US" sz="2400" dirty="0"/>
              <a:t>Configuring the pipeline network (e.g. opening of valves, configuration of pumps, etc.); </a:t>
            </a:r>
          </a:p>
          <a:p>
            <a:pPr lvl="2"/>
            <a:r>
              <a:rPr lang="en-US" sz="2400" dirty="0"/>
              <a:t>Filling pipelines with crude oil which is a dangerous and lengthy procedure; </a:t>
            </a:r>
          </a:p>
          <a:p>
            <a:pPr lvl="2"/>
            <a:r>
              <a:rPr lang="en-US" sz="2400" dirty="0"/>
              <a:t>Sampling of crude oil for chemical analyses;</a:t>
            </a:r>
          </a:p>
          <a:p>
            <a:pPr lvl="2"/>
            <a:r>
              <a:rPr lang="en-US" sz="2400" dirty="0"/>
              <a:t>Measuring of the crude oil stock in tank before loading/unloading;</a:t>
            </a:r>
          </a:p>
          <a:p>
            <a:pPr lvl="2"/>
            <a:r>
              <a:rPr lang="en-US" sz="2400" dirty="0"/>
              <a:t>Starting the loading/unloading; and</a:t>
            </a:r>
          </a:p>
          <a:p>
            <a:pPr lvl="2"/>
            <a:r>
              <a:rPr lang="en-US" sz="2400" dirty="0"/>
              <a:t>Stopping the loading/unloading</a:t>
            </a:r>
            <a:r>
              <a:rPr lang="en-US" sz="2400" dirty="0" smtClean="0"/>
              <a:t>.</a:t>
            </a:r>
            <a:r>
              <a:rPr lang="en-US" sz="2400" dirty="0"/>
              <a:t> </a:t>
            </a: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17</a:t>
            </a:fld>
            <a:endParaRPr lang="en-US"/>
          </a:p>
        </p:txBody>
      </p:sp>
    </p:spTree>
    <p:extLst>
      <p:ext uri="{BB962C8B-B14F-4D97-AF65-F5344CB8AC3E}">
        <p14:creationId xmlns:p14="http://schemas.microsoft.com/office/powerpoint/2010/main" val="3504972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Why setup cost is important?</a:t>
            </a:r>
            <a:endParaRPr lang="en-US" b="1" dirty="0">
              <a:latin typeface="+mn-lt"/>
            </a:endParaRPr>
          </a:p>
        </p:txBody>
      </p:sp>
      <p:sp>
        <p:nvSpPr>
          <p:cNvPr id="3" name="Θέση περιεχομένου 2"/>
          <p:cNvSpPr>
            <a:spLocks noGrp="1"/>
          </p:cNvSpPr>
          <p:nvPr>
            <p:ph idx="1"/>
          </p:nvPr>
        </p:nvSpPr>
        <p:spPr/>
        <p:txBody>
          <a:bodyPr>
            <a:normAutofit/>
          </a:bodyPr>
          <a:lstStyle/>
          <a:p>
            <a:r>
              <a:rPr lang="en-US" sz="3200" dirty="0" smtClean="0"/>
              <a:t>The most critical and expensive operations associated with a tank’s setup at each stage are: </a:t>
            </a:r>
          </a:p>
          <a:p>
            <a:pPr lvl="1"/>
            <a:r>
              <a:rPr lang="en-US" sz="2800" dirty="0" smtClean="0"/>
              <a:t>After </a:t>
            </a:r>
            <a:r>
              <a:rPr lang="en-US" sz="2800" dirty="0"/>
              <a:t>loading/unloading:</a:t>
            </a:r>
          </a:p>
          <a:p>
            <a:pPr lvl="2"/>
            <a:r>
              <a:rPr lang="en-US" sz="2400" dirty="0"/>
              <a:t>Configuring the pipeline network which is a dangerous and lengthy procedure (e.g. closing of valves, configuration and maintenance of pumps, etc.); </a:t>
            </a:r>
          </a:p>
          <a:p>
            <a:pPr lvl="2"/>
            <a:r>
              <a:rPr lang="en-US" sz="2400" dirty="0"/>
              <a:t>Emptying of pipelines; and</a:t>
            </a:r>
          </a:p>
          <a:p>
            <a:pPr lvl="2"/>
            <a:r>
              <a:rPr lang="en-US" sz="2400" dirty="0"/>
              <a:t>Measuring the crude oil loaded/unloaded in the tanks.</a:t>
            </a:r>
          </a:p>
          <a:p>
            <a:endParaRPr lang="en-US"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18</a:t>
            </a:fld>
            <a:endParaRPr lang="en-US"/>
          </a:p>
        </p:txBody>
      </p:sp>
    </p:spTree>
    <p:extLst>
      <p:ext uri="{BB962C8B-B14F-4D97-AF65-F5344CB8AC3E}">
        <p14:creationId xmlns:p14="http://schemas.microsoft.com/office/powerpoint/2010/main" val="761895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Why setup cost is important?</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t>Costs associated with these operations require that the loading and unloading of tanks be completed with the minimum number of setups. </a:t>
            </a:r>
          </a:p>
          <a:p>
            <a:pPr algn="just"/>
            <a:r>
              <a:rPr lang="en-US" sz="3200" dirty="0" smtClean="0"/>
              <a:t>The minimization of the number of setups is required also for security reasons, as the above operations are complicated and with each start of a new loading and unloading, the system is strained. </a:t>
            </a:r>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19</a:t>
            </a:fld>
            <a:endParaRPr lang="en-US"/>
          </a:p>
        </p:txBody>
      </p:sp>
    </p:spTree>
    <p:extLst>
      <p:ext uri="{BB962C8B-B14F-4D97-AF65-F5344CB8AC3E}">
        <p14:creationId xmlns:p14="http://schemas.microsoft.com/office/powerpoint/2010/main" val="2959611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Refinery</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effectLst/>
                <a:ea typeface="Times New Roman"/>
              </a:rPr>
              <a:t>A refinery is a system composed of docks, pipelines, a series of tanks to store the crude oil (and prepare the different blends), CDUs, VDUs production units</a:t>
            </a:r>
            <a:r>
              <a:rPr lang="el-GR" sz="3200" dirty="0" smtClean="0">
                <a:effectLst/>
                <a:ea typeface="Times New Roman"/>
              </a:rPr>
              <a:t>, </a:t>
            </a:r>
            <a:r>
              <a:rPr lang="en-US" sz="3200" dirty="0"/>
              <a:t>blenders and tanks to store the raw materials and the final products</a:t>
            </a:r>
            <a:r>
              <a:rPr lang="en-US" sz="3200" dirty="0" smtClean="0"/>
              <a:t>.</a:t>
            </a:r>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2</a:t>
            </a:fld>
            <a:endParaRPr lang="en-US"/>
          </a:p>
        </p:txBody>
      </p:sp>
    </p:spTree>
    <p:extLst>
      <p:ext uri="{BB962C8B-B14F-4D97-AF65-F5344CB8AC3E}">
        <p14:creationId xmlns:p14="http://schemas.microsoft.com/office/powerpoint/2010/main" val="3354584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14301"/>
            <a:ext cx="10515600" cy="1080654"/>
          </a:xfrm>
        </p:spPr>
        <p:txBody>
          <a:bodyPr>
            <a:normAutofit/>
          </a:bodyPr>
          <a:lstStyle/>
          <a:p>
            <a:r>
              <a:rPr lang="en-US" b="1" dirty="0" smtClean="0">
                <a:latin typeface="+mn-lt"/>
              </a:rPr>
              <a:t>Current practice – Heuristic approach</a:t>
            </a:r>
            <a:endParaRPr lang="en-US" b="1" dirty="0">
              <a:latin typeface="+mn-lt"/>
            </a:endParaRPr>
          </a:p>
        </p:txBody>
      </p:sp>
      <p:sp>
        <p:nvSpPr>
          <p:cNvPr id="3" name="Θέση περιεχομένου 2"/>
          <p:cNvSpPr>
            <a:spLocks noGrp="1"/>
          </p:cNvSpPr>
          <p:nvPr>
            <p:ph idx="1"/>
          </p:nvPr>
        </p:nvSpPr>
        <p:spPr>
          <a:xfrm>
            <a:off x="834736" y="1194955"/>
            <a:ext cx="10515600" cy="4351338"/>
          </a:xfrm>
        </p:spPr>
        <p:txBody>
          <a:bodyPr>
            <a:noAutofit/>
          </a:bodyPr>
          <a:lstStyle/>
          <a:p>
            <a:r>
              <a:rPr lang="en-US" sz="3200" dirty="0"/>
              <a:t>Currently, the obtained schedule is generated based on managerial experience and on manual calculations giving rise to a unique optimal schedule for each period, separately taking into account all the constraints and minimizing the number of the tanks used. </a:t>
            </a:r>
          </a:p>
          <a:p>
            <a:r>
              <a:rPr lang="en-US" sz="3200" dirty="0"/>
              <a:t>This type of optimization gives for the reference example a sub-optimal solution (feasible solution), leading to twenty-five setups. </a:t>
            </a:r>
          </a:p>
          <a:p>
            <a:r>
              <a:rPr lang="en-US" sz="3200" dirty="0"/>
              <a:t>These 25 setups of six tanks are required for the loading of crude oil quantities transferred by the three boats and the tank unloading, in order to satisfy the request of 12 different blends by the two CDUs. </a:t>
            </a: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20</a:t>
            </a:fld>
            <a:endParaRPr lang="en-US"/>
          </a:p>
        </p:txBody>
      </p:sp>
    </p:spTree>
    <p:extLst>
      <p:ext uri="{BB962C8B-B14F-4D97-AF65-F5344CB8AC3E}">
        <p14:creationId xmlns:p14="http://schemas.microsoft.com/office/powerpoint/2010/main" val="3875089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a:latin typeface="+mn-lt"/>
              </a:rPr>
              <a:t>General context of scheduling of crude oil</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t>The objective is to present a general model which gives the optimal solution for the scheduling of crude oil and can also be used in any equivalent system</a:t>
            </a:r>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21</a:t>
            </a:fld>
            <a:endParaRPr lang="en-US"/>
          </a:p>
        </p:txBody>
      </p:sp>
    </p:spTree>
    <p:extLst>
      <p:ext uri="{BB962C8B-B14F-4D97-AF65-F5344CB8AC3E}">
        <p14:creationId xmlns:p14="http://schemas.microsoft.com/office/powerpoint/2010/main" val="1973208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a:latin typeface="+mn-lt"/>
              </a:rPr>
              <a:t>General context of scheduling of crude oil</a:t>
            </a:r>
            <a:endParaRPr lang="en-US" b="1" dirty="0">
              <a:latin typeface="+mn-lt"/>
            </a:endParaRPr>
          </a:p>
        </p:txBody>
      </p:sp>
      <p:sp>
        <p:nvSpPr>
          <p:cNvPr id="3" name="Θέση περιεχομένου 2"/>
          <p:cNvSpPr>
            <a:spLocks noGrp="1"/>
          </p:cNvSpPr>
          <p:nvPr>
            <p:ph idx="1"/>
          </p:nvPr>
        </p:nvSpPr>
        <p:spPr/>
        <p:txBody>
          <a:bodyPr>
            <a:noAutofit/>
          </a:bodyPr>
          <a:lstStyle/>
          <a:p>
            <a:pPr algn="just"/>
            <a:r>
              <a:rPr lang="en-US" sz="3200" dirty="0" smtClean="0"/>
              <a:t>The potential financial and operational benefits associated with the development of this model are enormous, as an advanced optimization tool for scheduling could allow the refinery to: </a:t>
            </a:r>
          </a:p>
          <a:p>
            <a:pPr algn="just"/>
            <a:r>
              <a:rPr lang="en-US" sz="3200" dirty="0" smtClean="0"/>
              <a:t>a) minimize the flow problems and the loss of crude oil; </a:t>
            </a:r>
          </a:p>
          <a:p>
            <a:pPr algn="just"/>
            <a:r>
              <a:rPr lang="en-US" sz="3200" dirty="0" smtClean="0"/>
              <a:t>b) obtain the optimal periodic plans of production; </a:t>
            </a:r>
          </a:p>
          <a:p>
            <a:pPr algn="just"/>
            <a:r>
              <a:rPr lang="en-US" sz="3200" dirty="0" smtClean="0"/>
              <a:t>c) give direction for the future; </a:t>
            </a: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22</a:t>
            </a:fld>
            <a:endParaRPr lang="en-US"/>
          </a:p>
        </p:txBody>
      </p:sp>
    </p:spTree>
    <p:extLst>
      <p:ext uri="{BB962C8B-B14F-4D97-AF65-F5344CB8AC3E}">
        <p14:creationId xmlns:p14="http://schemas.microsoft.com/office/powerpoint/2010/main" val="1039638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General context of scheduling of crude oil</a:t>
            </a:r>
            <a:endParaRPr lang="en-US" dirty="0">
              <a:latin typeface="+mn-lt"/>
            </a:endParaRPr>
          </a:p>
        </p:txBody>
      </p:sp>
      <p:sp>
        <p:nvSpPr>
          <p:cNvPr id="3" name="Content Placeholder 2"/>
          <p:cNvSpPr>
            <a:spLocks noGrp="1"/>
          </p:cNvSpPr>
          <p:nvPr>
            <p:ph idx="1"/>
          </p:nvPr>
        </p:nvSpPr>
        <p:spPr/>
        <p:txBody>
          <a:bodyPr>
            <a:normAutofit/>
          </a:bodyPr>
          <a:lstStyle/>
          <a:p>
            <a:pPr algn="just"/>
            <a:r>
              <a:rPr lang="en-US" sz="3200" dirty="0" smtClean="0"/>
              <a:t>d) re-optimize the system in case of stochastic events (ex. accidents, machine failures, new arrivals, changes to distillation schedules); and </a:t>
            </a:r>
          </a:p>
          <a:p>
            <a:pPr algn="just"/>
            <a:r>
              <a:rPr lang="en-US" sz="3200" dirty="0" smtClean="0"/>
              <a:t>e) compare the results obtained from various distinct scenarios. Summarizing loading and unloading of crude oil is one of the most critical activities in a refinery. </a:t>
            </a:r>
          </a:p>
          <a:p>
            <a:pPr algn="just"/>
            <a:r>
              <a:rPr lang="en-US" sz="3200" dirty="0" smtClean="0"/>
              <a:t>Better analysis of this activity gives rise to better use of a system’s resources, as well as improved total visibility and control of production units and of the entire supply chain. </a:t>
            </a:r>
          </a:p>
          <a:p>
            <a:endParaRPr lang="en-US" sz="3200" dirty="0"/>
          </a:p>
        </p:txBody>
      </p:sp>
    </p:spTree>
    <p:extLst>
      <p:ext uri="{BB962C8B-B14F-4D97-AF65-F5344CB8AC3E}">
        <p14:creationId xmlns:p14="http://schemas.microsoft.com/office/powerpoint/2010/main" val="3598502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a:latin typeface="+mn-lt"/>
              </a:rPr>
              <a:t>Main features of the system under study</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t>Blending preparation:</a:t>
            </a:r>
          </a:p>
          <a:p>
            <a:pPr lvl="1" algn="just"/>
            <a:r>
              <a:rPr lang="en-US" sz="2800" dirty="0" smtClean="0"/>
              <a:t>The different blends could be produced using the pipelines just before the CDU/VDU in a place called the manifold. In this case, only one type of crude oil can be stored in each tank at a time</a:t>
            </a:r>
          </a:p>
          <a:p>
            <a:pPr lvl="1" algn="just"/>
            <a:r>
              <a:rPr lang="en-US" sz="2800" dirty="0" smtClean="0"/>
              <a:t>The </a:t>
            </a:r>
            <a:r>
              <a:rPr lang="en-US" sz="2800" dirty="0"/>
              <a:t>blends required by the </a:t>
            </a:r>
            <a:r>
              <a:rPr lang="en-US" sz="2800" dirty="0" smtClean="0"/>
              <a:t>CDU/VDU are prepared </a:t>
            </a:r>
            <a:r>
              <a:rPr lang="en-US" sz="2800" dirty="0"/>
              <a:t>in the tanks </a:t>
            </a:r>
            <a:r>
              <a:rPr lang="en-US" sz="2800" dirty="0" smtClean="0"/>
              <a:t>themselves. </a:t>
            </a:r>
            <a:r>
              <a:rPr lang="en-US" sz="2800" dirty="0"/>
              <a:t>In this case, a quantity of a given type of crude oil is already loaded in a tank then stored and kept on standby until a quantity of another type of crude oil is unloaded into the same tank, in order to produce the required blend.</a:t>
            </a:r>
            <a:endParaRPr lang="en-US"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24</a:t>
            </a:fld>
            <a:endParaRPr lang="en-US"/>
          </a:p>
        </p:txBody>
      </p:sp>
    </p:spTree>
    <p:extLst>
      <p:ext uri="{BB962C8B-B14F-4D97-AF65-F5344CB8AC3E}">
        <p14:creationId xmlns:p14="http://schemas.microsoft.com/office/powerpoint/2010/main" val="377037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a:latin typeface="+mn-lt"/>
              </a:rPr>
              <a:t>Main features of the system under study</a:t>
            </a:r>
            <a:endParaRPr lang="en-US" b="1" dirty="0">
              <a:latin typeface="+mn-lt"/>
            </a:endParaRPr>
          </a:p>
        </p:txBody>
      </p:sp>
      <p:sp>
        <p:nvSpPr>
          <p:cNvPr id="3" name="Θέση περιεχομένου 2"/>
          <p:cNvSpPr>
            <a:spLocks noGrp="1"/>
          </p:cNvSpPr>
          <p:nvPr>
            <p:ph idx="1"/>
          </p:nvPr>
        </p:nvSpPr>
        <p:spPr/>
        <p:txBody>
          <a:bodyPr>
            <a:normAutofit lnSpcReduction="10000"/>
          </a:bodyPr>
          <a:lstStyle/>
          <a:p>
            <a:r>
              <a:rPr lang="en-US" sz="3200" dirty="0" smtClean="0"/>
              <a:t>Recipe preparation alternatives:</a:t>
            </a:r>
          </a:p>
          <a:p>
            <a:pPr lvl="1"/>
            <a:r>
              <a:rPr lang="en-US" sz="2800" dirty="0" smtClean="0"/>
              <a:t>The standard recipe preparation. The </a:t>
            </a:r>
            <a:r>
              <a:rPr lang="en-US" sz="2800" dirty="0"/>
              <a:t>required blend must satisfy an exact composition of crude before being distilled in a CDU, regardless of blending mode. For example, the blend required by a CDU must contain 20% of crude oil type A and 80% of crude oil type B for an exact, a priori defined quantity. </a:t>
            </a:r>
            <a:endParaRPr lang="en-US" sz="2800" dirty="0" smtClean="0"/>
          </a:p>
          <a:p>
            <a:pPr lvl="1"/>
            <a:r>
              <a:rPr lang="en-US" sz="2800" dirty="0" smtClean="0"/>
              <a:t>The flexible recipe (relaxation of the standard recipe preparation). The </a:t>
            </a:r>
            <a:r>
              <a:rPr lang="en-US" sz="2800" dirty="0"/>
              <a:t>components of the required blend must satisfy lower and upper bounds. For example, a CDU requires a quantity of a blend, where type A can constitute at least 20% of the total quantity and not more than 50%. </a:t>
            </a: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25</a:t>
            </a:fld>
            <a:endParaRPr lang="en-US"/>
          </a:p>
        </p:txBody>
      </p:sp>
    </p:spTree>
    <p:extLst>
      <p:ext uri="{BB962C8B-B14F-4D97-AF65-F5344CB8AC3E}">
        <p14:creationId xmlns:p14="http://schemas.microsoft.com/office/powerpoint/2010/main" val="2568650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a:latin typeface="+mn-lt"/>
              </a:rPr>
              <a:t>Refinery Rules</a:t>
            </a:r>
            <a:endParaRPr lang="en-US" b="1" dirty="0">
              <a:latin typeface="+mn-lt"/>
            </a:endParaRPr>
          </a:p>
        </p:txBody>
      </p:sp>
      <p:sp>
        <p:nvSpPr>
          <p:cNvPr id="3" name="Θέση περιεχομένου 2"/>
          <p:cNvSpPr>
            <a:spLocks noGrp="1"/>
          </p:cNvSpPr>
          <p:nvPr>
            <p:ph idx="1"/>
          </p:nvPr>
        </p:nvSpPr>
        <p:spPr/>
        <p:txBody>
          <a:bodyPr>
            <a:normAutofit/>
          </a:bodyPr>
          <a:lstStyle/>
          <a:p>
            <a:r>
              <a:rPr lang="en-US" sz="3200" dirty="0" smtClean="0"/>
              <a:t>Rule 1: Physical limitations exist in the system (e.g. tank capacity, flow and pumping rates);</a:t>
            </a:r>
          </a:p>
          <a:p>
            <a:r>
              <a:rPr lang="en-US" sz="3200" dirty="0" smtClean="0"/>
              <a:t>Rule 2: If a given tank is feeding a distillation unit, it cannot be simultaneously loaded and vice versa;</a:t>
            </a:r>
          </a:p>
          <a:p>
            <a:r>
              <a:rPr lang="en-US" sz="3200" dirty="0" smtClean="0"/>
              <a:t>Rule 3: Meet the constraints imposed by the blending type; and</a:t>
            </a:r>
          </a:p>
          <a:p>
            <a:r>
              <a:rPr lang="en-US" sz="3200" dirty="0" smtClean="0"/>
              <a:t>Rule 4: Meet the constraints imposed by the distillation option.</a:t>
            </a:r>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26</a:t>
            </a:fld>
            <a:endParaRPr lang="en-US"/>
          </a:p>
        </p:txBody>
      </p:sp>
    </p:spTree>
    <p:extLst>
      <p:ext uri="{BB962C8B-B14F-4D97-AF65-F5344CB8AC3E}">
        <p14:creationId xmlns:p14="http://schemas.microsoft.com/office/powerpoint/2010/main" val="999004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a:latin typeface="+mn-lt"/>
              </a:rPr>
              <a:t>Mathematical Modeling</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27</a:t>
            </a:fld>
            <a:endParaRPr lang="en-US"/>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5403"/>
          <a:stretch/>
        </p:blipFill>
        <p:spPr bwMode="auto">
          <a:xfrm>
            <a:off x="3035659" y="1409437"/>
            <a:ext cx="6120681" cy="531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816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Decision Variable</a:t>
            </a:r>
            <a:endParaRPr lang="en-US" b="1" dirty="0">
              <a:latin typeface="+mn-lt"/>
            </a:endParaRPr>
          </a:p>
        </p:txBody>
      </p:sp>
      <p:sp>
        <p:nvSpPr>
          <p:cNvPr id="3" name="Θέση περιεχομένου 2"/>
          <p:cNvSpPr>
            <a:spLocks noGrp="1"/>
          </p:cNvSpPr>
          <p:nvPr>
            <p:ph idx="1"/>
          </p:nvPr>
        </p:nvSpPr>
        <p:spPr/>
        <p:txBody>
          <a:bodyPr>
            <a:normAutofit/>
          </a:bodyPr>
          <a:lstStyle/>
          <a:p>
            <a:r>
              <a:rPr lang="en-US" sz="3200" dirty="0" smtClean="0"/>
              <a:t>We consider two types of decision variables (</a:t>
            </a:r>
            <a:r>
              <a:rPr lang="en-US" sz="3200" dirty="0"/>
              <a:t>continuous and </a:t>
            </a:r>
            <a:r>
              <a:rPr lang="en-US" sz="3200" dirty="0" smtClean="0"/>
              <a:t>binary): </a:t>
            </a:r>
          </a:p>
          <a:p>
            <a:pPr lvl="1"/>
            <a:r>
              <a:rPr lang="en-US" sz="2800" dirty="0"/>
              <a:t>The continuous variables are associated with the flow between docks and tanks, flow between tanks and CDUs/VDUs, and the quantities of various types of crude oil in the tanks</a:t>
            </a:r>
            <a:r>
              <a:rPr lang="en-US" sz="2800" dirty="0" smtClean="0"/>
              <a:t>.</a:t>
            </a: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28</a:t>
            </a:fld>
            <a:endParaRPr lang="en-US"/>
          </a:p>
        </p:txBody>
      </p:sp>
    </p:spTree>
    <p:extLst>
      <p:ext uri="{BB962C8B-B14F-4D97-AF65-F5344CB8AC3E}">
        <p14:creationId xmlns:p14="http://schemas.microsoft.com/office/powerpoint/2010/main" val="2385000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Decision Variable</a:t>
            </a:r>
            <a:endParaRPr lang="en-US" b="1" dirty="0">
              <a:latin typeface="+mn-lt"/>
            </a:endParaRPr>
          </a:p>
        </p:txBody>
      </p:sp>
      <p:sp>
        <p:nvSpPr>
          <p:cNvPr id="3" name="Θέση περιεχομένου 2"/>
          <p:cNvSpPr>
            <a:spLocks noGrp="1"/>
          </p:cNvSpPr>
          <p:nvPr>
            <p:ph idx="1"/>
          </p:nvPr>
        </p:nvSpPr>
        <p:spPr/>
        <p:txBody>
          <a:bodyPr>
            <a:normAutofit fontScale="92500" lnSpcReduction="20000"/>
          </a:bodyPr>
          <a:lstStyle/>
          <a:p>
            <a:pPr algn="just"/>
            <a:r>
              <a:rPr lang="en-US" sz="3200" dirty="0" smtClean="0"/>
              <a:t>We consider two types of decision variables (</a:t>
            </a:r>
            <a:r>
              <a:rPr lang="en-US" sz="3200" dirty="0"/>
              <a:t>continuous and </a:t>
            </a:r>
            <a:r>
              <a:rPr lang="en-US" sz="3200" dirty="0" smtClean="0"/>
              <a:t>binary): </a:t>
            </a:r>
          </a:p>
          <a:p>
            <a:pPr lvl="1" algn="just"/>
            <a:r>
              <a:rPr lang="en-US" sz="2800" dirty="0" smtClean="0"/>
              <a:t>The </a:t>
            </a:r>
            <a:r>
              <a:rPr lang="en-US" sz="2800" dirty="0"/>
              <a:t>binary variables represent decisions regarding the loading, unloading and setup of a tank (which is necessary either before the loading of a quantity available at the dock or before unloading crude oil or a blend of crude oil towards the CDU/VDU</a:t>
            </a:r>
            <a:r>
              <a:rPr lang="en-US" sz="2800" dirty="0" smtClean="0"/>
              <a:t>). </a:t>
            </a:r>
            <a:r>
              <a:rPr lang="en-US" sz="2800" dirty="0"/>
              <a:t>The binary variables represent decisions regarding the loading, unloading and setup of a tank (which is necessary either before the loading of a quantity available at the dock or before unloading crude oil or a blend of crude oil towards the CDU/VDU</a:t>
            </a:r>
            <a:r>
              <a:rPr lang="en-US" sz="2800" dirty="0" smtClean="0"/>
              <a:t>). </a:t>
            </a:r>
            <a:r>
              <a:rPr lang="en-US" sz="2800" dirty="0"/>
              <a:t>The binary variables represent decisions regarding the loading, unloading and setup of a tank (which is necessary either before the loading of a quantity available at the dock or before unloading crude oil or a blend of crude oil towards the CDU/VDU).</a:t>
            </a: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29</a:t>
            </a:fld>
            <a:endParaRPr lang="en-US"/>
          </a:p>
        </p:txBody>
      </p:sp>
    </p:spTree>
    <p:extLst>
      <p:ext uri="{BB962C8B-B14F-4D97-AF65-F5344CB8AC3E}">
        <p14:creationId xmlns:p14="http://schemas.microsoft.com/office/powerpoint/2010/main" val="1360928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latin typeface="+mn-lt"/>
              </a:rPr>
              <a:t>The Problem</a:t>
            </a:r>
            <a:endParaRPr lang="en-US"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effectLst/>
                <a:ea typeface="Times New Roman"/>
              </a:rPr>
              <a:t>Once the quantities and the types of crude oil required are known, schedulers must schedule the loading and unloading of tanks. The problem that arises then is how to schedule the transfer of crude oil from the docks to the tanks and from the tanks to the CDUs/VDUs, minimizing the setup cost of the system.</a:t>
            </a:r>
            <a:endParaRPr lang="en-US" sz="3200" dirty="0">
              <a:ea typeface="Times New Roman"/>
            </a:endParaRPr>
          </a:p>
          <a:p>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3</a:t>
            </a:fld>
            <a:endParaRPr lang="en-US"/>
          </a:p>
        </p:txBody>
      </p:sp>
    </p:spTree>
    <p:extLst>
      <p:ext uri="{BB962C8B-B14F-4D97-AF65-F5344CB8AC3E}">
        <p14:creationId xmlns:p14="http://schemas.microsoft.com/office/powerpoint/2010/main" val="2533970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a:latin typeface="+mn-lt"/>
              </a:rPr>
              <a:t>Mathematical Modeling</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30</a:t>
            </a:fld>
            <a:endParaRPr lang="en-US"/>
          </a:p>
        </p:txBody>
      </p:sp>
      <p:pic>
        <p:nvPicPr>
          <p:cNvPr id="4112"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579" y="1843063"/>
            <a:ext cx="7200841" cy="487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523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Constraints</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t>Four groups of constraints which guarantee certain operational conditions:</a:t>
            </a:r>
          </a:p>
          <a:p>
            <a:pPr lvl="1" algn="just"/>
            <a:r>
              <a:rPr lang="en-US" sz="2800" dirty="0" smtClean="0"/>
              <a:t>Constraints </a:t>
            </a:r>
            <a:r>
              <a:rPr lang="en-US" sz="2800" dirty="0"/>
              <a:t>which guarantee that the quantities loaded in tanks are equal to the quantities available to docks in each period </a:t>
            </a:r>
            <a:endParaRPr lang="en-US" sz="2800" dirty="0" smtClean="0"/>
          </a:p>
          <a:p>
            <a:pPr lvl="1" algn="just"/>
            <a:r>
              <a:rPr lang="en-US" sz="2800" dirty="0" smtClean="0"/>
              <a:t>Constraints </a:t>
            </a:r>
            <a:r>
              <a:rPr lang="en-US" sz="2800" dirty="0"/>
              <a:t>expressing that the quantities unloaded towards CDUs/VDUs are equal to the quantities required by </a:t>
            </a:r>
            <a:r>
              <a:rPr lang="en-US" sz="2800" dirty="0" smtClean="0"/>
              <a:t>them</a:t>
            </a:r>
          </a:p>
          <a:p>
            <a:pPr lvl="1" algn="just"/>
            <a:r>
              <a:rPr lang="en-US" sz="2800" dirty="0" smtClean="0"/>
              <a:t>Constraints </a:t>
            </a:r>
            <a:r>
              <a:rPr lang="en-US" sz="2800" dirty="0"/>
              <a:t>expressing the material balance </a:t>
            </a:r>
            <a:endParaRPr lang="en-US" sz="2800" dirty="0" smtClean="0"/>
          </a:p>
          <a:p>
            <a:pPr lvl="1" algn="just"/>
            <a:r>
              <a:rPr lang="en-US" sz="2800" dirty="0" smtClean="0"/>
              <a:t>Constraints </a:t>
            </a:r>
            <a:r>
              <a:rPr lang="en-US" sz="2800" dirty="0"/>
              <a:t>guarantee that quantity stored in a tank is not greater than its storage capacity.</a:t>
            </a: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31</a:t>
            </a:fld>
            <a:endParaRPr lang="en-US"/>
          </a:p>
        </p:txBody>
      </p:sp>
    </p:spTree>
    <p:extLst>
      <p:ext uri="{BB962C8B-B14F-4D97-AF65-F5344CB8AC3E}">
        <p14:creationId xmlns:p14="http://schemas.microsoft.com/office/powerpoint/2010/main" val="44148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Constraints applicable in any case</a:t>
            </a:r>
            <a:endParaRPr lang="en-US" b="1" dirty="0">
              <a:latin typeface="+mn-lt"/>
            </a:endParaRPr>
          </a:p>
        </p:txBody>
      </p:sp>
      <p:sp>
        <p:nvSpPr>
          <p:cNvPr id="3" name="Θέση περιεχομένου 2"/>
          <p:cNvSpPr>
            <a:spLocks noGrp="1"/>
          </p:cNvSpPr>
          <p:nvPr>
            <p:ph idx="1"/>
          </p:nvPr>
        </p:nvSpPr>
        <p:spPr/>
        <p:txBody>
          <a:bodyPr>
            <a:noAutofit/>
          </a:bodyPr>
          <a:lstStyle/>
          <a:p>
            <a:pPr algn="just"/>
            <a:r>
              <a:rPr lang="en-US" sz="3200" dirty="0" smtClean="0"/>
              <a:t>Constraint (1) is a loading constraint and guarantees that the sum of the quantities loaded in tanks, at dock i, for period t, is equal to the quantity available at the dock. </a:t>
            </a:r>
          </a:p>
          <a:p>
            <a:pPr algn="just"/>
            <a:r>
              <a:rPr lang="en-US" sz="3200" dirty="0" smtClean="0"/>
              <a:t>Constraint (2) is an unloading constraint and guarantees that the sum of the quantities unloaded by all the tanks, towards </a:t>
            </a:r>
            <a:r>
              <a:rPr lang="en-US" sz="3200" dirty="0" err="1" smtClean="0"/>
              <a:t>CDUk</a:t>
            </a:r>
            <a:r>
              <a:rPr lang="en-US" sz="3200" dirty="0" smtClean="0"/>
              <a:t>, for period t, is equal to the quantity required by the </a:t>
            </a:r>
            <a:r>
              <a:rPr lang="en-US" sz="3200" dirty="0" err="1" smtClean="0"/>
              <a:t>CDUk</a:t>
            </a:r>
            <a:r>
              <a:rPr lang="en-US" sz="3200" dirty="0" smtClean="0"/>
              <a:t>. </a:t>
            </a: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32</a:t>
            </a:fld>
            <a:endParaRPr lang="en-US"/>
          </a:p>
        </p:txBody>
      </p:sp>
    </p:spTree>
    <p:extLst>
      <p:ext uri="{BB962C8B-B14F-4D97-AF65-F5344CB8AC3E}">
        <p14:creationId xmlns:p14="http://schemas.microsoft.com/office/powerpoint/2010/main" val="481214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Constraints applicable in any case</a:t>
            </a:r>
            <a:endParaRPr lang="en-US" dirty="0">
              <a:latin typeface="+mn-lt"/>
            </a:endParaRPr>
          </a:p>
        </p:txBody>
      </p:sp>
      <p:sp>
        <p:nvSpPr>
          <p:cNvPr id="3" name="Content Placeholder 2"/>
          <p:cNvSpPr>
            <a:spLocks noGrp="1"/>
          </p:cNvSpPr>
          <p:nvPr>
            <p:ph idx="1"/>
          </p:nvPr>
        </p:nvSpPr>
        <p:spPr/>
        <p:txBody>
          <a:bodyPr>
            <a:normAutofit/>
          </a:bodyPr>
          <a:lstStyle/>
          <a:p>
            <a:r>
              <a:rPr lang="en-US" sz="3200" dirty="0" smtClean="0"/>
              <a:t>Constraint (3) is the material balance constraint expressing that the quantity of crude oil, type j, which is stored in tank z, at period t, is equal to the quantity which was stored at period t-1, plus the sum of quantities of the same type that are loaded for this period by all docks </a:t>
            </a:r>
            <a:r>
              <a:rPr lang="en-US" sz="3200" dirty="0" err="1" smtClean="0"/>
              <a:t>i</a:t>
            </a:r>
            <a:r>
              <a:rPr lang="en-US" sz="3200" dirty="0" smtClean="0"/>
              <a:t>, less the sum of the quantities unloaded by this tank towards all CDUs. </a:t>
            </a:r>
          </a:p>
          <a:p>
            <a:endParaRPr lang="en-US" sz="3200" dirty="0"/>
          </a:p>
        </p:txBody>
      </p:sp>
    </p:spTree>
    <p:extLst>
      <p:ext uri="{BB962C8B-B14F-4D97-AF65-F5344CB8AC3E}">
        <p14:creationId xmlns:p14="http://schemas.microsoft.com/office/powerpoint/2010/main" val="4261011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Constraints applicable in any case</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t>The capacity constraint is defined by constraint (4) where the sum of different types of crude oil should be less than or equal to the total storage capacity. </a:t>
            </a:r>
          </a:p>
          <a:p>
            <a:pPr algn="just"/>
            <a:r>
              <a:rPr lang="en-US" sz="3200" dirty="0" smtClean="0"/>
              <a:t>Constraints (5-6) are associated with operation rules and express the connection if a flow between a tank z and dock i or </a:t>
            </a:r>
            <a:r>
              <a:rPr lang="en-US" sz="3200" dirty="0" err="1" smtClean="0"/>
              <a:t>CDUk</a:t>
            </a:r>
            <a:r>
              <a:rPr lang="en-US" sz="3200" dirty="0" smtClean="0"/>
              <a:t> is established for loading or unloading. (Notice that the constant M used in the following equalities takes a value equal to the storage capacity of the tanks</a:t>
            </a:r>
            <a:r>
              <a:rPr lang="en-US" sz="3200" dirty="0" smtClean="0"/>
              <a:t>.</a:t>
            </a:r>
            <a:endParaRPr lang="en-US" sz="3200" dirty="0" smtClean="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34</a:t>
            </a:fld>
            <a:endParaRPr lang="en-US"/>
          </a:p>
        </p:txBody>
      </p:sp>
    </p:spTree>
    <p:extLst>
      <p:ext uri="{BB962C8B-B14F-4D97-AF65-F5344CB8AC3E}">
        <p14:creationId xmlns:p14="http://schemas.microsoft.com/office/powerpoint/2010/main" val="630113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Constraints applicable in any case</a:t>
            </a:r>
            <a:endParaRPr lang="en-US" dirty="0">
              <a:latin typeface="+mn-lt"/>
            </a:endParaRPr>
          </a:p>
        </p:txBody>
      </p:sp>
      <p:sp>
        <p:nvSpPr>
          <p:cNvPr id="3" name="Content Placeholder 2"/>
          <p:cNvSpPr>
            <a:spLocks noGrp="1"/>
          </p:cNvSpPr>
          <p:nvPr>
            <p:ph idx="1"/>
          </p:nvPr>
        </p:nvSpPr>
        <p:spPr/>
        <p:txBody>
          <a:bodyPr>
            <a:normAutofit/>
          </a:bodyPr>
          <a:lstStyle/>
          <a:p>
            <a:pPr algn="just"/>
            <a:r>
              <a:rPr lang="en-US" sz="3200" dirty="0" smtClean="0"/>
              <a:t>Constraint (7) guarantees that loading and unloading does not take place at the same time. We notice that the sum over </a:t>
            </a:r>
            <a:r>
              <a:rPr lang="en-US" sz="3200" dirty="0" err="1" smtClean="0"/>
              <a:t>i</a:t>
            </a:r>
            <a:r>
              <a:rPr lang="en-US" sz="3200" dirty="0" smtClean="0"/>
              <a:t> in constraint (7) results from the fact that a maximum of only one boat unloads crude oil to a tank z in the time period t. </a:t>
            </a:r>
          </a:p>
          <a:p>
            <a:pPr algn="just"/>
            <a:r>
              <a:rPr lang="en-US" sz="3200" dirty="0" smtClean="0"/>
              <a:t>Constraints (8-9) are the setup constraints. These constraints guarantee that during the loading or unloading of a tank z, a setup cost is charged at the beginning of the loading or unloading period.</a:t>
            </a:r>
          </a:p>
          <a:p>
            <a:endParaRPr lang="en-US" sz="3200" dirty="0"/>
          </a:p>
        </p:txBody>
      </p:sp>
    </p:spTree>
    <p:extLst>
      <p:ext uri="{BB962C8B-B14F-4D97-AF65-F5344CB8AC3E}">
        <p14:creationId xmlns:p14="http://schemas.microsoft.com/office/powerpoint/2010/main" val="341622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Objective Function </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t>The objective function for the developed model is to minimize the total number of tank setups necessary for the loading and unloading of the crude oil. </a:t>
            </a:r>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36</a:t>
            </a:fld>
            <a:endParaRPr lang="en-US"/>
          </a:p>
        </p:txBody>
      </p:sp>
    </p:spTree>
    <p:extLst>
      <p:ext uri="{BB962C8B-B14F-4D97-AF65-F5344CB8AC3E}">
        <p14:creationId xmlns:p14="http://schemas.microsoft.com/office/powerpoint/2010/main" val="1576858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Blending in the manifold</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t>When the blend is prepared just before the CDU in the manifold using pipelines, the following decision variables and constraints should be added. The additional decision variable (      ) is a binary variable (0-1) which is equal to 1 if tank z contains type j, for the period t and equal to zero if not. </a:t>
            </a:r>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37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206" y="3176705"/>
            <a:ext cx="657022" cy="48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8420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Blending in the manifold</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effectLst/>
                <a:ea typeface="Times New Roman"/>
              </a:rPr>
              <a:t>Additional constraint should guarantee that only one type </a:t>
            </a:r>
            <a:r>
              <a:rPr lang="en-US" sz="3200" i="1" dirty="0" smtClean="0">
                <a:effectLst/>
                <a:ea typeface="Times New Roman"/>
              </a:rPr>
              <a:t>j</a:t>
            </a:r>
            <a:r>
              <a:rPr lang="en-US" sz="3200" dirty="0" smtClean="0">
                <a:effectLst/>
                <a:ea typeface="Times New Roman"/>
              </a:rPr>
              <a:t> of the crude oil can be stored in a tank </a:t>
            </a:r>
            <a:r>
              <a:rPr lang="en-US" sz="3200" i="1" dirty="0" smtClean="0">
                <a:effectLst/>
                <a:ea typeface="Times New Roman"/>
              </a:rPr>
              <a:t>z</a:t>
            </a:r>
            <a:r>
              <a:rPr lang="en-US" sz="3200" dirty="0" smtClean="0">
                <a:effectLst/>
                <a:ea typeface="Times New Roman"/>
              </a:rPr>
              <a:t>, in the period </a:t>
            </a:r>
            <a:r>
              <a:rPr lang="en-US" sz="3200" i="1" dirty="0" smtClean="0">
                <a:effectLst/>
                <a:ea typeface="Times New Roman"/>
              </a:rPr>
              <a:t>t</a:t>
            </a:r>
            <a:r>
              <a:rPr lang="en-US" sz="3200" dirty="0" smtClean="0">
                <a:effectLst/>
                <a:ea typeface="Times New Roman"/>
              </a:rPr>
              <a:t> and should ensures the coherence between decision variables</a:t>
            </a:r>
          </a:p>
          <a:p>
            <a:pPr algn="just"/>
            <a:endParaRPr lang="en-US" sz="4000" dirty="0">
              <a:ea typeface="Times New Roman"/>
            </a:endParaRP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38</a:t>
            </a:fld>
            <a:endParaRPr lang="en-US"/>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7128"/>
          <a:stretch/>
        </p:blipFill>
        <p:spPr bwMode="auto">
          <a:xfrm>
            <a:off x="10816201" y="2688204"/>
            <a:ext cx="107519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3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smtClean="0">
                <a:latin typeface="+mn-lt"/>
              </a:rPr>
              <a:t>Blending modes – Standard recipe preparation /OM11 - OM12 models</a:t>
            </a:r>
            <a:endParaRPr lang="en-US" b="1" dirty="0">
              <a:latin typeface="+mn-lt"/>
            </a:endParaRPr>
          </a:p>
        </p:txBody>
      </p:sp>
      <p:sp>
        <p:nvSpPr>
          <p:cNvPr id="3" name="Θέση περιεχομένου 2"/>
          <p:cNvSpPr>
            <a:spLocks noGrp="1"/>
          </p:cNvSpPr>
          <p:nvPr>
            <p:ph idx="1"/>
          </p:nvPr>
        </p:nvSpPr>
        <p:spPr/>
        <p:txBody>
          <a:bodyPr>
            <a:normAutofit/>
          </a:bodyPr>
          <a:lstStyle/>
          <a:p>
            <a:r>
              <a:rPr lang="en-US" sz="3200" dirty="0" smtClean="0"/>
              <a:t>Standard recipe preparation </a:t>
            </a:r>
          </a:p>
          <a:p>
            <a:r>
              <a:rPr lang="en-US" sz="3200" dirty="0" smtClean="0"/>
              <a:t>Flexible recipe preparation </a:t>
            </a:r>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39</a:t>
            </a:fld>
            <a:endParaRPr lang="en-US"/>
          </a:p>
        </p:txBody>
      </p:sp>
    </p:spTree>
    <p:extLst>
      <p:ext uri="{BB962C8B-B14F-4D97-AF65-F5344CB8AC3E}">
        <p14:creationId xmlns:p14="http://schemas.microsoft.com/office/powerpoint/2010/main" val="1995663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Refinery</a:t>
            </a:r>
            <a:endParaRPr lang="en-US" b="1" dirty="0">
              <a:latin typeface="+mn-lt"/>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7" r="12843"/>
          <a:stretch/>
        </p:blipFill>
        <p:spPr bwMode="auto">
          <a:xfrm>
            <a:off x="838200" y="1351159"/>
            <a:ext cx="8420146" cy="453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αριθμού διαφάνειας 3"/>
          <p:cNvSpPr>
            <a:spLocks noGrp="1"/>
          </p:cNvSpPr>
          <p:nvPr>
            <p:ph type="sldNum" sz="quarter" idx="12"/>
          </p:nvPr>
        </p:nvSpPr>
        <p:spPr/>
        <p:txBody>
          <a:bodyPr/>
          <a:lstStyle/>
          <a:p>
            <a:fld id="{4CADC33E-7A1F-4808-B8D9-1240BC1770DE}" type="slidenum">
              <a:rPr lang="en-US" smtClean="0"/>
              <a:t>4</a:t>
            </a:fld>
            <a:endParaRPr lang="en-US"/>
          </a:p>
        </p:txBody>
      </p:sp>
      <p:sp>
        <p:nvSpPr>
          <p:cNvPr id="3" name="TextBox 2"/>
          <p:cNvSpPr txBox="1"/>
          <p:nvPr/>
        </p:nvSpPr>
        <p:spPr>
          <a:xfrm>
            <a:off x="9570028" y="350500"/>
            <a:ext cx="2549236" cy="6370975"/>
          </a:xfrm>
          <a:prstGeom prst="rect">
            <a:avLst/>
          </a:prstGeom>
          <a:noFill/>
        </p:spPr>
        <p:txBody>
          <a:bodyPr wrap="square" rtlCol="0">
            <a:spAutoFit/>
          </a:bodyPr>
          <a:lstStyle/>
          <a:p>
            <a:r>
              <a:rPr lang="el-GR" sz="2400" dirty="0" smtClean="0"/>
              <a:t>Στο σχήμα βλέπουμε μια τυπική διάταξη από ένα </a:t>
            </a:r>
            <a:r>
              <a:rPr lang="en-US" sz="2400" dirty="0" smtClean="0"/>
              <a:t>Oil Refinery. </a:t>
            </a:r>
            <a:r>
              <a:rPr lang="el-GR" sz="2400" dirty="0" smtClean="0"/>
              <a:t>Δεξαμενόπλοια</a:t>
            </a:r>
          </a:p>
          <a:p>
            <a:r>
              <a:rPr lang="el-GR" sz="2400" dirty="0" smtClean="0"/>
              <a:t>έρχονται στις αποβάθρες, ξεφορτώνουν το πετρέλαιο στις δεξαμενές, το οποίο</a:t>
            </a:r>
          </a:p>
          <a:p>
            <a:r>
              <a:rPr lang="el-GR" sz="2400" dirty="0" smtClean="0"/>
              <a:t>πετρέλαιο στην συνέχεια περνάει από τις εγκαταστάσεις δυίλισης.</a:t>
            </a:r>
            <a:endParaRPr lang="en-US" sz="2400" dirty="0"/>
          </a:p>
        </p:txBody>
      </p:sp>
    </p:spTree>
    <p:extLst>
      <p:ext uri="{BB962C8B-B14F-4D97-AF65-F5344CB8AC3E}">
        <p14:creationId xmlns:p14="http://schemas.microsoft.com/office/powerpoint/2010/main" val="469240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50611"/>
          </a:xfrm>
        </p:spPr>
        <p:txBody>
          <a:bodyPr/>
          <a:lstStyle/>
          <a:p>
            <a:r>
              <a:rPr lang="en-US" b="1" dirty="0" smtClean="0">
                <a:latin typeface="+mn-lt"/>
              </a:rPr>
              <a:t>Blending in tanks</a:t>
            </a:r>
            <a:endParaRPr lang="en-US" b="1" dirty="0">
              <a:latin typeface="+mn-lt"/>
            </a:endParaRPr>
          </a:p>
        </p:txBody>
      </p:sp>
      <p:sp>
        <p:nvSpPr>
          <p:cNvPr id="3" name="Θέση περιεχομένου 2"/>
          <p:cNvSpPr>
            <a:spLocks noGrp="1"/>
          </p:cNvSpPr>
          <p:nvPr>
            <p:ph idx="1"/>
          </p:nvPr>
        </p:nvSpPr>
        <p:spPr>
          <a:xfrm>
            <a:off x="838200" y="1288473"/>
            <a:ext cx="10515600" cy="4888490"/>
          </a:xfrm>
        </p:spPr>
        <p:txBody>
          <a:bodyPr>
            <a:normAutofit fontScale="92500" lnSpcReduction="10000"/>
          </a:bodyPr>
          <a:lstStyle/>
          <a:p>
            <a:pPr algn="just"/>
            <a:r>
              <a:rPr lang="en-US" sz="3500" dirty="0" smtClean="0"/>
              <a:t>When blend is prepared in the tanks, It is necessary to introduce a new term: the acceptable blend:</a:t>
            </a:r>
          </a:p>
          <a:p>
            <a:pPr algn="just"/>
            <a:r>
              <a:rPr lang="en-US" sz="3500" dirty="0" smtClean="0"/>
              <a:t>Preparation of blend in tank – Standard recipe preparation /OM21 model</a:t>
            </a:r>
          </a:p>
          <a:p>
            <a:pPr lvl="1" algn="just"/>
            <a:r>
              <a:rPr lang="en-US" sz="3000" dirty="0"/>
              <a:t>In order that a tank </a:t>
            </a:r>
            <a:r>
              <a:rPr lang="en-US" sz="3000" i="1" dirty="0"/>
              <a:t>z</a:t>
            </a:r>
            <a:r>
              <a:rPr lang="en-US" sz="3000" dirty="0"/>
              <a:t> is unloaded towards </a:t>
            </a:r>
            <a:r>
              <a:rPr lang="en-US" sz="3000" dirty="0" err="1"/>
              <a:t>CDU</a:t>
            </a:r>
            <a:r>
              <a:rPr lang="en-US" sz="3000" baseline="-25000" dirty="0" err="1"/>
              <a:t>k</a:t>
            </a:r>
            <a:r>
              <a:rPr lang="en-US" sz="3000" dirty="0"/>
              <a:t>, at period </a:t>
            </a:r>
            <a:r>
              <a:rPr lang="en-US" sz="3000" i="1" dirty="0"/>
              <a:t>t</a:t>
            </a:r>
            <a:r>
              <a:rPr lang="en-US" sz="3000" dirty="0"/>
              <a:t>, the quantity of the </a:t>
            </a:r>
            <a:r>
              <a:rPr lang="en-US" sz="3000" i="1" dirty="0"/>
              <a:t>j</a:t>
            </a:r>
            <a:r>
              <a:rPr lang="en-US" sz="3000" dirty="0"/>
              <a:t> type must be equal to the total quantity which exists in the tank multiplied by the rate  required by </a:t>
            </a:r>
            <a:r>
              <a:rPr lang="en-US" sz="3000" dirty="0" err="1"/>
              <a:t>CDU</a:t>
            </a:r>
            <a:r>
              <a:rPr lang="en-US" sz="3000" baseline="-25000" dirty="0" err="1"/>
              <a:t>k</a:t>
            </a:r>
            <a:r>
              <a:rPr lang="en-US" sz="3000" dirty="0"/>
              <a:t>. </a:t>
            </a:r>
            <a:r>
              <a:rPr lang="en-US" sz="3000" dirty="0" smtClean="0"/>
              <a:t>Preparation of blend in tank - Flexible recipe preparation /OM22 model</a:t>
            </a:r>
          </a:p>
          <a:p>
            <a:pPr lvl="1" algn="just"/>
            <a:r>
              <a:rPr lang="en-US" sz="3000" dirty="0"/>
              <a:t>In order that a tank </a:t>
            </a:r>
            <a:r>
              <a:rPr lang="en-US" sz="3000" i="1" dirty="0"/>
              <a:t>z</a:t>
            </a:r>
            <a:r>
              <a:rPr lang="en-US" sz="3000" dirty="0"/>
              <a:t> is unloaded towards </a:t>
            </a:r>
            <a:r>
              <a:rPr lang="en-US" sz="3000" dirty="0" err="1"/>
              <a:t>CDU</a:t>
            </a:r>
            <a:r>
              <a:rPr lang="en-US" sz="3000" baseline="-25000" dirty="0" err="1"/>
              <a:t>k</a:t>
            </a:r>
            <a:r>
              <a:rPr lang="en-US" sz="3000" dirty="0"/>
              <a:t>, at period </a:t>
            </a:r>
            <a:r>
              <a:rPr lang="en-US" sz="3000" i="1" dirty="0"/>
              <a:t>t</a:t>
            </a:r>
            <a:r>
              <a:rPr lang="en-US" sz="3000" dirty="0"/>
              <a:t>, the quantity of the </a:t>
            </a:r>
            <a:r>
              <a:rPr lang="en-US" sz="3000" i="1" dirty="0"/>
              <a:t>j</a:t>
            </a:r>
            <a:r>
              <a:rPr lang="en-US" sz="3000" dirty="0"/>
              <a:t> type must satisfy the upper and lower bounds of the component </a:t>
            </a:r>
            <a:r>
              <a:rPr lang="en-US" sz="3000" i="1" dirty="0"/>
              <a:t>j </a:t>
            </a:r>
            <a:r>
              <a:rPr lang="en-US" sz="3000" dirty="0"/>
              <a:t>required by the </a:t>
            </a:r>
            <a:r>
              <a:rPr lang="en-US" sz="3000" dirty="0" err="1"/>
              <a:t>CDU</a:t>
            </a:r>
            <a:r>
              <a:rPr lang="en-US" sz="3000" baseline="-25000" dirty="0" err="1"/>
              <a:t>k</a:t>
            </a:r>
            <a:r>
              <a:rPr lang="en-US" sz="3000" dirty="0"/>
              <a:t>. </a:t>
            </a: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40</a:t>
            </a:fld>
            <a:endParaRPr lang="en-US"/>
          </a:p>
        </p:txBody>
      </p:sp>
    </p:spTree>
    <p:extLst>
      <p:ext uri="{BB962C8B-B14F-4D97-AF65-F5344CB8AC3E}">
        <p14:creationId xmlns:p14="http://schemas.microsoft.com/office/powerpoint/2010/main" val="1173703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Blending in the manifold and tanks</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t>When a percentage of the crude oil is unloaded from the tank z, to the </a:t>
            </a:r>
            <a:r>
              <a:rPr lang="en-US" sz="3200" dirty="0" err="1" smtClean="0"/>
              <a:t>CDUk</a:t>
            </a:r>
            <a:r>
              <a:rPr lang="en-US" sz="3200" dirty="0" smtClean="0"/>
              <a:t>, in period t then all the types of crude oil are unloaded simultaneously in a quantity which satisfies the proportion of the mixture.</a:t>
            </a:r>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41</a:t>
            </a:fld>
            <a:endParaRPr lang="en-US"/>
          </a:p>
        </p:txBody>
      </p:sp>
    </p:spTree>
    <p:extLst>
      <p:ext uri="{BB962C8B-B14F-4D97-AF65-F5344CB8AC3E}">
        <p14:creationId xmlns:p14="http://schemas.microsoft.com/office/powerpoint/2010/main" val="3937815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Blending in the manifold and tanks</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sv-SE" sz="3200" dirty="0" smtClean="0"/>
              <a:t>Standard recipe preparation / OM31 model</a:t>
            </a:r>
          </a:p>
          <a:p>
            <a:pPr lvl="1" algn="just"/>
            <a:r>
              <a:rPr lang="en-US" sz="2800" dirty="0"/>
              <a:t>The sum of the quantities unloaded by all the tanks, towards </a:t>
            </a:r>
            <a:r>
              <a:rPr lang="en-US" sz="2800" dirty="0" err="1"/>
              <a:t>CDU</a:t>
            </a:r>
            <a:r>
              <a:rPr lang="en-US" sz="2800" baseline="-25000" dirty="0" err="1"/>
              <a:t>k</a:t>
            </a:r>
            <a:r>
              <a:rPr lang="en-US" sz="2800" dirty="0"/>
              <a:t>, for period </a:t>
            </a:r>
            <a:r>
              <a:rPr lang="en-US" sz="2800" i="1" dirty="0"/>
              <a:t>t</a:t>
            </a:r>
            <a:r>
              <a:rPr lang="en-US" sz="2800" dirty="0"/>
              <a:t>, is equal to the quantity required by the </a:t>
            </a:r>
            <a:r>
              <a:rPr lang="en-US" sz="2800" dirty="0" err="1" smtClean="0"/>
              <a:t>CDU</a:t>
            </a:r>
            <a:r>
              <a:rPr lang="en-US" sz="2800" baseline="-25000" dirty="0" err="1" smtClean="0"/>
              <a:t>k</a:t>
            </a:r>
            <a:endParaRPr lang="en-US" sz="2800" baseline="-25000" dirty="0" smtClean="0"/>
          </a:p>
          <a:p>
            <a:pPr algn="just"/>
            <a:r>
              <a:rPr lang="en-US" sz="3200" dirty="0" smtClean="0"/>
              <a:t>Flexible recipe preparation / OM32 model</a:t>
            </a:r>
          </a:p>
          <a:p>
            <a:pPr lvl="1" algn="just"/>
            <a:r>
              <a:rPr lang="en-US" sz="2800" dirty="0"/>
              <a:t>With the flexible distillation, the additional constraints are that the sum of quantities type </a:t>
            </a:r>
            <a:r>
              <a:rPr lang="en-US" sz="2800" i="1" dirty="0"/>
              <a:t>j</a:t>
            </a:r>
            <a:r>
              <a:rPr lang="en-US" sz="2800" dirty="0"/>
              <a:t> unloaded by all tanks, for period </a:t>
            </a:r>
            <a:r>
              <a:rPr lang="en-US" sz="2800" i="1" dirty="0"/>
              <a:t>t</a:t>
            </a:r>
            <a:r>
              <a:rPr lang="en-US" sz="2800" dirty="0"/>
              <a:t>, towards </a:t>
            </a:r>
            <a:r>
              <a:rPr lang="en-US" sz="2800" dirty="0" err="1"/>
              <a:t>CDU</a:t>
            </a:r>
            <a:r>
              <a:rPr lang="en-US" sz="2800" baseline="-25000" dirty="0" err="1"/>
              <a:t>k</a:t>
            </a:r>
            <a:r>
              <a:rPr lang="en-US" sz="2800" dirty="0"/>
              <a:t> satisfies the upper and lower percentage of the quantity required by this </a:t>
            </a:r>
            <a:r>
              <a:rPr lang="en-US" sz="2800" dirty="0" err="1"/>
              <a:t>CDU</a:t>
            </a:r>
            <a:r>
              <a:rPr lang="en-US" sz="2800" baseline="-25000" dirty="0" err="1"/>
              <a:t>k</a:t>
            </a:r>
            <a:endParaRPr lang="en-US" sz="28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42</a:t>
            </a:fld>
            <a:endParaRPr lang="en-US"/>
          </a:p>
        </p:txBody>
      </p:sp>
    </p:spTree>
    <p:extLst>
      <p:ext uri="{BB962C8B-B14F-4D97-AF65-F5344CB8AC3E}">
        <p14:creationId xmlns:p14="http://schemas.microsoft.com/office/powerpoint/2010/main" val="1592115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smtClean="0">
                <a:latin typeface="+mn-lt"/>
              </a:rPr>
              <a:t>Heuristic Optimization vs. Exact Optimization</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43</a:t>
            </a:fld>
            <a:endParaRPr lang="en-US"/>
          </a:p>
        </p:txBody>
      </p:sp>
      <p:graphicFrame>
        <p:nvGraphicFramePr>
          <p:cNvPr id="5" name="Πίνακας 4"/>
          <p:cNvGraphicFramePr>
            <a:graphicFrameLocks noGrp="1"/>
          </p:cNvGraphicFramePr>
          <p:nvPr>
            <p:extLst>
              <p:ext uri="{D42A27DB-BD31-4B8C-83A1-F6EECF244321}">
                <p14:modId xmlns:p14="http://schemas.microsoft.com/office/powerpoint/2010/main" val="222966102"/>
              </p:ext>
            </p:extLst>
          </p:nvPr>
        </p:nvGraphicFramePr>
        <p:xfrm>
          <a:off x="2854911" y="1920013"/>
          <a:ext cx="6392997" cy="4464480"/>
        </p:xfrm>
        <a:graphic>
          <a:graphicData uri="http://schemas.openxmlformats.org/drawingml/2006/table">
            <a:tbl>
              <a:tblPr firstRow="1" firstCol="1" lastRow="1" lastCol="1" bandRow="1" bandCol="1"/>
              <a:tblGrid>
                <a:gridCol w="859705"/>
                <a:gridCol w="1302584"/>
                <a:gridCol w="1302584"/>
                <a:gridCol w="1589876"/>
                <a:gridCol w="1338248"/>
              </a:tblGrid>
              <a:tr h="186020">
                <a:tc>
                  <a:txBody>
                    <a:bodyPr/>
                    <a:lstStyle/>
                    <a:p>
                      <a:pPr algn="ctr">
                        <a:spcAft>
                          <a:spcPts val="0"/>
                        </a:spcAft>
                      </a:pPr>
                      <a:r>
                        <a:rPr lang="en-US" sz="1100" dirty="0">
                          <a:effectLst/>
                          <a:latin typeface="Times New Roman"/>
                          <a:ea typeface="Times New Roman"/>
                        </a:rPr>
                        <a:t>Example</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Model </a:t>
                      </a:r>
                      <a:r>
                        <a:rPr lang="en-US" sz="1100" i="1">
                          <a:effectLst/>
                          <a:latin typeface="Times New Roman"/>
                          <a:ea typeface="Times New Roman"/>
                        </a:rPr>
                        <a:t>HM</a:t>
                      </a:r>
                      <a:r>
                        <a:rPr lang="en-US" sz="1100" i="1" baseline="-25000">
                          <a:effectLst/>
                          <a:latin typeface="Times New Roman"/>
                          <a:ea typeface="Times New Roman"/>
                        </a:rPr>
                        <a:t>11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Model </a:t>
                      </a:r>
                      <a:r>
                        <a:rPr lang="en-US" sz="1100" i="1">
                          <a:effectLst/>
                          <a:latin typeface="Times New Roman"/>
                          <a:ea typeface="Times New Roman"/>
                        </a:rPr>
                        <a:t>OM</a:t>
                      </a:r>
                      <a:r>
                        <a:rPr lang="en-US" sz="1100" i="1" baseline="-25000">
                          <a:effectLst/>
                          <a:latin typeface="Times New Roman"/>
                          <a:ea typeface="Times New Roman"/>
                        </a:rPr>
                        <a:t>11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Relative difference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CPU Resolution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9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8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11.11%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10h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8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7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12.5%</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11h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Ex.3</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14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13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7.14%</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13h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Ex.4</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22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19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13.63%</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17h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Ex.5</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13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12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7.69%</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13h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Model </a:t>
                      </a:r>
                      <a:r>
                        <a:rPr lang="en-US" sz="1100" i="1">
                          <a:effectLst/>
                          <a:latin typeface="Times New Roman"/>
                          <a:ea typeface="Times New Roman"/>
                        </a:rPr>
                        <a:t>HM</a:t>
                      </a:r>
                      <a:r>
                        <a:rPr lang="en-US" sz="1100" i="1" baseline="-25000">
                          <a:effectLst/>
                          <a:latin typeface="Times New Roman"/>
                          <a:ea typeface="Times New Roman"/>
                        </a:rPr>
                        <a:t>12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Model </a:t>
                      </a:r>
                      <a:r>
                        <a:rPr lang="en-US" sz="1100" i="1">
                          <a:effectLst/>
                          <a:latin typeface="Times New Roman"/>
                          <a:ea typeface="Times New Roman"/>
                        </a:rPr>
                        <a:t>OM</a:t>
                      </a:r>
                      <a:r>
                        <a:rPr lang="en-US" sz="1100" i="1" baseline="-25000">
                          <a:effectLst/>
                          <a:latin typeface="Times New Roman"/>
                          <a:ea typeface="Times New Roman"/>
                        </a:rPr>
                        <a:t>12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Ex.6</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effectLst/>
                          <a:latin typeface="Times New Roman"/>
                          <a:ea typeface="Times New Roman"/>
                        </a:rPr>
                        <a:t>16 setups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13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18.75%</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16h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Ex.7</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13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12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7.69%</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15h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Ex.8</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20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15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25%</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17h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Ex.9</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23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18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21.73%</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19h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Ex.10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16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13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18.75%</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16h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Model </a:t>
                      </a:r>
                      <a:r>
                        <a:rPr lang="en-US" sz="1100" i="1">
                          <a:effectLst/>
                          <a:latin typeface="Times New Roman"/>
                          <a:ea typeface="Times New Roman"/>
                        </a:rPr>
                        <a:t>HM</a:t>
                      </a:r>
                      <a:r>
                        <a:rPr lang="en-US" sz="1100" i="1" baseline="-25000">
                          <a:effectLst/>
                          <a:latin typeface="Times New Roman"/>
                          <a:ea typeface="Times New Roman"/>
                        </a:rPr>
                        <a:t>21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Model </a:t>
                      </a:r>
                      <a:r>
                        <a:rPr lang="en-US" sz="1100" i="1">
                          <a:effectLst/>
                          <a:latin typeface="Times New Roman"/>
                          <a:ea typeface="Times New Roman"/>
                        </a:rPr>
                        <a:t>OM</a:t>
                      </a:r>
                      <a:r>
                        <a:rPr lang="en-US" sz="1100" i="1" baseline="-25000">
                          <a:effectLst/>
                          <a:latin typeface="Times New Roman"/>
                          <a:ea typeface="Times New Roman"/>
                        </a:rPr>
                        <a:t>21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Ex.11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23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20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13.04%</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16h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Ex.12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18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15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16.66%</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16h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Ex.13</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19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18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5.26%</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19h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Ex.14</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35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30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14.28%</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22h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Ex.15</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17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15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11.76%</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19h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Model </a:t>
                      </a:r>
                      <a:r>
                        <a:rPr lang="en-US" sz="1100" i="1">
                          <a:effectLst/>
                          <a:latin typeface="Times New Roman"/>
                          <a:ea typeface="Times New Roman"/>
                        </a:rPr>
                        <a:t>HM</a:t>
                      </a:r>
                      <a:r>
                        <a:rPr lang="en-US" sz="1100" i="1" baseline="-25000">
                          <a:effectLst/>
                          <a:latin typeface="Times New Roman"/>
                          <a:ea typeface="Times New Roman"/>
                        </a:rPr>
                        <a:t>22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Model </a:t>
                      </a:r>
                      <a:r>
                        <a:rPr lang="en-US" sz="1100" i="1">
                          <a:effectLst/>
                          <a:latin typeface="Times New Roman"/>
                          <a:ea typeface="Times New Roman"/>
                        </a:rPr>
                        <a:t>OM</a:t>
                      </a:r>
                      <a:r>
                        <a:rPr lang="en-US" sz="1100" i="1" baseline="-25000">
                          <a:effectLst/>
                          <a:latin typeface="Times New Roman"/>
                          <a:ea typeface="Times New Roman"/>
                        </a:rPr>
                        <a:t>22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Ex.16</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33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26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21.87%</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19h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Ex.17</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22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20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9.09%</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18h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Ex.18</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19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16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15.78%</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18h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Ex.19</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22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17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22.72%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17h</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20">
                <a:tc>
                  <a:txBody>
                    <a:bodyPr/>
                    <a:lstStyle/>
                    <a:p>
                      <a:pPr algn="ctr">
                        <a:spcAft>
                          <a:spcPts val="0"/>
                        </a:spcAft>
                      </a:pPr>
                      <a:r>
                        <a:rPr lang="en-US" sz="1100">
                          <a:effectLst/>
                          <a:latin typeface="Times New Roman"/>
                          <a:ea typeface="Times New Roman"/>
                        </a:rPr>
                        <a:t>Ex.20</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32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27 setups</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Times New Roman"/>
                          <a:ea typeface="Times New Roman"/>
                        </a:rPr>
                        <a:t>15.62%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effectLst/>
                          <a:latin typeface="Times New Roman"/>
                          <a:ea typeface="Times New Roman"/>
                        </a:rPr>
                        <a:t>18h</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33488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Time representation</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44</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700808"/>
            <a:ext cx="8176826" cy="319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3"/>
          <p:cNvSpPr/>
          <p:nvPr/>
        </p:nvSpPr>
        <p:spPr>
          <a:xfrm>
            <a:off x="1847528" y="4599920"/>
            <a:ext cx="8496944" cy="1938992"/>
          </a:xfrm>
          <a:prstGeom prst="rect">
            <a:avLst/>
          </a:prstGeom>
        </p:spPr>
        <p:txBody>
          <a:bodyPr wrap="square">
            <a:spAutoFit/>
          </a:bodyPr>
          <a:lstStyle/>
          <a:p>
            <a:r>
              <a:rPr lang="el-GR" sz="2400" dirty="0" smtClean="0"/>
              <a:t>Το σχήμα έχει 3 παράλληλες γραμμές που απεικονίζουν τον χρονικό ορίζοντα:</a:t>
            </a:r>
          </a:p>
          <a:p>
            <a:pPr marL="285750" indent="-285750">
              <a:buFont typeface="Arial" panose="020B0604020202020204" pitchFamily="34" charset="0"/>
              <a:buChar char="•"/>
            </a:pPr>
            <a:r>
              <a:rPr lang="el-GR" sz="2400" dirty="0" smtClean="0"/>
              <a:t>Αφίξεων των δεξαμενόπλοιων</a:t>
            </a:r>
          </a:p>
          <a:p>
            <a:pPr marL="285750" indent="-285750">
              <a:buFont typeface="Arial" panose="020B0604020202020204" pitchFamily="34" charset="0"/>
              <a:buChar char="•"/>
            </a:pPr>
            <a:r>
              <a:rPr lang="el-GR" sz="2400" dirty="0" smtClean="0"/>
              <a:t>Ζήτηση σε πετρέλαιο ανεξαρτήτως τύπου για κάθε μονάδα διύλισης</a:t>
            </a:r>
            <a:endParaRPr lang="en-US" sz="2400" dirty="0"/>
          </a:p>
        </p:txBody>
      </p:sp>
    </p:spTree>
    <p:extLst>
      <p:ext uri="{BB962C8B-B14F-4D97-AF65-F5344CB8AC3E}">
        <p14:creationId xmlns:p14="http://schemas.microsoft.com/office/powerpoint/2010/main" val="564376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Time representation</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45</a:t>
            </a:fld>
            <a:endParaRPr lang="en-US"/>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859"/>
          <a:stretch/>
        </p:blipFill>
        <p:spPr bwMode="auto">
          <a:xfrm>
            <a:off x="838200" y="1690688"/>
            <a:ext cx="496612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3"/>
          <p:cNvSpPr/>
          <p:nvPr/>
        </p:nvSpPr>
        <p:spPr>
          <a:xfrm>
            <a:off x="5951938" y="1690688"/>
            <a:ext cx="6126648" cy="2677656"/>
          </a:xfrm>
          <a:prstGeom prst="rect">
            <a:avLst/>
          </a:prstGeom>
        </p:spPr>
        <p:txBody>
          <a:bodyPr wrap="square">
            <a:spAutoFit/>
          </a:bodyPr>
          <a:lstStyle/>
          <a:p>
            <a:r>
              <a:rPr lang="el-GR" sz="2400" dirty="0" smtClean="0"/>
              <a:t>Το σχήμα έχει 3 παράλληλες γραμμές που απεικονίζουν τον χρονικό ορίζοντα:</a:t>
            </a:r>
          </a:p>
          <a:p>
            <a:pPr marL="285750" indent="-285750">
              <a:buFont typeface="Arial" panose="020B0604020202020204" pitchFamily="34" charset="0"/>
              <a:buChar char="•"/>
            </a:pPr>
            <a:r>
              <a:rPr lang="el-GR" sz="2400" dirty="0" smtClean="0"/>
              <a:t>Αφίξεων των δεξαμενόπλοιων</a:t>
            </a:r>
          </a:p>
          <a:p>
            <a:pPr marL="285750" indent="-285750">
              <a:buFont typeface="Arial" panose="020B0604020202020204" pitchFamily="34" charset="0"/>
              <a:buChar char="•"/>
            </a:pPr>
            <a:r>
              <a:rPr lang="el-GR" sz="2400" dirty="0" smtClean="0"/>
              <a:t>Ζήτηση σε πετρέλαιο ανεξαρτήτως τύπου για κάθε μονάδα διύλισης</a:t>
            </a:r>
          </a:p>
          <a:p>
            <a:r>
              <a:rPr lang="el-GR" sz="2400" dirty="0" smtClean="0"/>
              <a:t>Ο χρονικός ορίζοντας έχει διαιρεθεί σε χρονικές </a:t>
            </a:r>
          </a:p>
          <a:p>
            <a:r>
              <a:rPr lang="el-GR" sz="2400" dirty="0"/>
              <a:t>ζ</a:t>
            </a:r>
            <a:r>
              <a:rPr lang="el-GR" sz="2400" dirty="0" smtClean="0"/>
              <a:t>ώνες.</a:t>
            </a:r>
            <a:endParaRPr lang="en-US" sz="2400" dirty="0"/>
          </a:p>
        </p:txBody>
      </p:sp>
    </p:spTree>
    <p:extLst>
      <p:ext uri="{BB962C8B-B14F-4D97-AF65-F5344CB8AC3E}">
        <p14:creationId xmlns:p14="http://schemas.microsoft.com/office/powerpoint/2010/main" val="684373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9210"/>
            <a:ext cx="10515600" cy="1325563"/>
          </a:xfrm>
        </p:spPr>
        <p:txBody>
          <a:bodyPr/>
          <a:lstStyle/>
          <a:p>
            <a:r>
              <a:rPr lang="en-US" b="1" dirty="0" smtClean="0">
                <a:latin typeface="+mn-lt"/>
              </a:rPr>
              <a:t>Event-based time representation</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46</a:t>
            </a:fld>
            <a:endParaRPr lang="en-US"/>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746"/>
          <a:stretch/>
        </p:blipFill>
        <p:spPr bwMode="auto">
          <a:xfrm>
            <a:off x="838200" y="1088015"/>
            <a:ext cx="851074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Πίνακας 4"/>
          <p:cNvGraphicFramePr>
            <a:graphicFrameLocks noGrp="1"/>
          </p:cNvGraphicFramePr>
          <p:nvPr>
            <p:extLst>
              <p:ext uri="{D42A27DB-BD31-4B8C-83A1-F6EECF244321}">
                <p14:modId xmlns:p14="http://schemas.microsoft.com/office/powerpoint/2010/main" val="4132768384"/>
              </p:ext>
            </p:extLst>
          </p:nvPr>
        </p:nvGraphicFramePr>
        <p:xfrm>
          <a:off x="1100839" y="4173538"/>
          <a:ext cx="8510742" cy="576064"/>
        </p:xfrm>
        <a:graphic>
          <a:graphicData uri="http://schemas.openxmlformats.org/drawingml/2006/table">
            <a:tbl>
              <a:tblPr firstRow="1" firstCol="1" lastRow="1" lastCol="1" bandRow="1" bandCol="1"/>
              <a:tblGrid>
                <a:gridCol w="4255371"/>
                <a:gridCol w="4255371"/>
              </a:tblGrid>
              <a:tr h="576064">
                <a:tc>
                  <a:txBody>
                    <a:bodyPr/>
                    <a:lstStyle/>
                    <a:p>
                      <a:pPr algn="ctr">
                        <a:spcAft>
                          <a:spcPts val="0"/>
                        </a:spcAft>
                      </a:pPr>
                      <a:r>
                        <a:rPr lang="en-US" sz="2000" dirty="0" smtClean="0">
                          <a:effectLst/>
                          <a:latin typeface="Times New Roman"/>
                          <a:ea typeface="Times New Roman"/>
                        </a:rPr>
                        <a:t>Hourly </a:t>
                      </a:r>
                      <a:r>
                        <a:rPr lang="en-US" sz="2000" dirty="0">
                          <a:effectLst/>
                          <a:latin typeface="Times New Roman"/>
                          <a:ea typeface="Times New Roman"/>
                        </a:rPr>
                        <a:t>representation</a:t>
                      </a:r>
                    </a:p>
                  </a:txBody>
                  <a:tcPr marL="68580" marR="68580" marT="0" marB="0">
                    <a:lnL>
                      <a:noFill/>
                    </a:lnL>
                    <a:lnR>
                      <a:noFill/>
                    </a:lnR>
                    <a:lnT>
                      <a:noFill/>
                    </a:lnT>
                    <a:lnB>
                      <a:noFill/>
                    </a:lnB>
                  </a:tcPr>
                </a:tc>
                <a:tc>
                  <a:txBody>
                    <a:bodyPr/>
                    <a:lstStyle/>
                    <a:p>
                      <a:pPr algn="ctr">
                        <a:spcAft>
                          <a:spcPts val="0"/>
                        </a:spcAft>
                      </a:pPr>
                      <a:r>
                        <a:rPr lang="en-US" sz="2000" dirty="0" smtClean="0">
                          <a:effectLst/>
                          <a:latin typeface="Times New Roman"/>
                          <a:ea typeface="Times New Roman"/>
                        </a:rPr>
                        <a:t>Event-based </a:t>
                      </a:r>
                      <a:r>
                        <a:rPr lang="en-US" sz="2000" dirty="0">
                          <a:effectLst/>
                          <a:latin typeface="Times New Roman"/>
                          <a:ea typeface="Times New Roman"/>
                        </a:rPr>
                        <a:t>representation</a:t>
                      </a:r>
                    </a:p>
                  </a:txBody>
                  <a:tcPr marL="68580" marR="68580" marT="0" marB="0">
                    <a:lnL>
                      <a:noFill/>
                    </a:lnL>
                    <a:lnR>
                      <a:noFill/>
                    </a:lnR>
                    <a:lnT>
                      <a:noFill/>
                    </a:lnT>
                    <a:lnB>
                      <a:noFill/>
                    </a:lnB>
                  </a:tcPr>
                </a:tc>
              </a:tr>
            </a:tbl>
          </a:graphicData>
        </a:graphic>
      </p:graphicFrame>
      <p:sp>
        <p:nvSpPr>
          <p:cNvPr id="7" name="Ορθογώνιο 3"/>
          <p:cNvSpPr/>
          <p:nvPr/>
        </p:nvSpPr>
        <p:spPr>
          <a:xfrm>
            <a:off x="592280" y="4782483"/>
            <a:ext cx="10214265" cy="1938992"/>
          </a:xfrm>
          <a:prstGeom prst="rect">
            <a:avLst/>
          </a:prstGeom>
        </p:spPr>
        <p:txBody>
          <a:bodyPr wrap="square">
            <a:spAutoFit/>
          </a:bodyPr>
          <a:lstStyle/>
          <a:p>
            <a:r>
              <a:rPr lang="el-GR" sz="2400" dirty="0" smtClean="0"/>
              <a:t>Το σχήμα έχει 3 παράλληλες γραμμές που απεικονίζουν τον χρονικό ορίζοντα:</a:t>
            </a:r>
          </a:p>
          <a:p>
            <a:pPr marL="285750" indent="-285750">
              <a:buFont typeface="Arial" panose="020B0604020202020204" pitchFamily="34" charset="0"/>
              <a:buChar char="•"/>
            </a:pPr>
            <a:r>
              <a:rPr lang="el-GR" sz="2400" dirty="0" smtClean="0"/>
              <a:t>Αφίξεων των δεξαμενόπλοιων</a:t>
            </a:r>
          </a:p>
          <a:p>
            <a:pPr marL="285750" indent="-285750">
              <a:buFont typeface="Arial" panose="020B0604020202020204" pitchFamily="34" charset="0"/>
              <a:buChar char="•"/>
            </a:pPr>
            <a:r>
              <a:rPr lang="el-GR" sz="2400" dirty="0" smtClean="0"/>
              <a:t>Ζήτηση σε πετρέλαιο ανεξαρτήτως τύπου για κάθε μονάδα διύλισης</a:t>
            </a:r>
          </a:p>
          <a:p>
            <a:r>
              <a:rPr lang="el-GR" sz="2400" dirty="0" smtClean="0"/>
              <a:t>Εκτός της διακριτοποίησης του χρόνου, βλέπουμε και την διακριτοποίηση σε περιόδους.</a:t>
            </a:r>
            <a:endParaRPr lang="en-US" sz="2400" dirty="0"/>
          </a:p>
        </p:txBody>
      </p:sp>
    </p:spTree>
    <p:extLst>
      <p:ext uri="{BB962C8B-B14F-4D97-AF65-F5344CB8AC3E}">
        <p14:creationId xmlns:p14="http://schemas.microsoft.com/office/powerpoint/2010/main" val="2812779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smtClean="0">
                <a:latin typeface="+mn-lt"/>
              </a:rPr>
              <a:t>Reference example - Event based time representation </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47</a:t>
            </a:fld>
            <a:endParaRPr lang="en-US"/>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432"/>
          <a:stretch/>
        </p:blipFill>
        <p:spPr bwMode="auto">
          <a:xfrm>
            <a:off x="1910941" y="1556792"/>
            <a:ext cx="832332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10941" y="6356350"/>
            <a:ext cx="8033159" cy="369332"/>
          </a:xfrm>
          <a:prstGeom prst="rect">
            <a:avLst/>
          </a:prstGeom>
          <a:noFill/>
        </p:spPr>
        <p:txBody>
          <a:bodyPr wrap="square" rtlCol="0">
            <a:spAutoFit/>
          </a:bodyPr>
          <a:lstStyle/>
          <a:p>
            <a:r>
              <a:rPr lang="el-GR" dirty="0" smtClean="0"/>
              <a:t>Παράδειγμα βασιζόμενο στην προηγούμενη αναπαράσταση του χρόνου.</a:t>
            </a:r>
            <a:endParaRPr lang="en-US" dirty="0"/>
          </a:p>
        </p:txBody>
      </p:sp>
    </p:spTree>
    <p:extLst>
      <p:ext uri="{BB962C8B-B14F-4D97-AF65-F5344CB8AC3E}">
        <p14:creationId xmlns:p14="http://schemas.microsoft.com/office/powerpoint/2010/main" val="42408729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Size of the mathematical models</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48</a:t>
            </a:fld>
            <a:endParaRPr lang="en-US"/>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07" r="14201"/>
          <a:stretch/>
        </p:blipFill>
        <p:spPr bwMode="auto">
          <a:xfrm>
            <a:off x="1194640" y="2558882"/>
            <a:ext cx="9830597" cy="261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3066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Linearization of constraints</a:t>
            </a:r>
            <a:endParaRPr lang="en-US" b="1" dirty="0">
              <a:latin typeface="+mn-lt"/>
            </a:endParaRPr>
          </a:p>
        </p:txBody>
      </p:sp>
      <p:sp>
        <p:nvSpPr>
          <p:cNvPr id="3" name="Θέση περιεχομένου 2"/>
          <p:cNvSpPr>
            <a:spLocks noGrp="1"/>
          </p:cNvSpPr>
          <p:nvPr>
            <p:ph idx="1"/>
          </p:nvPr>
        </p:nvSpPr>
        <p:spPr/>
        <p:txBody>
          <a:bodyPr>
            <a:normAutofit/>
          </a:bodyPr>
          <a:lstStyle/>
          <a:p>
            <a:r>
              <a:rPr lang="en-US" sz="3200" dirty="0" smtClean="0"/>
              <a:t>Modeling with bilinear products of continuous and 0-1 decision variables</a:t>
            </a:r>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49</a:t>
            </a:fld>
            <a:endParaRPr lang="en-US"/>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3623" y="3131775"/>
            <a:ext cx="9644753" cy="218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17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Typical Refinery </a:t>
            </a:r>
            <a:endParaRPr lang="en-US" b="1" dirty="0">
              <a:latin typeface="+mn-lt"/>
            </a:endParaRPr>
          </a:p>
        </p:txBody>
      </p:sp>
      <p:sp>
        <p:nvSpPr>
          <p:cNvPr id="3" name="Θέση περιεχομένου 2"/>
          <p:cNvSpPr>
            <a:spLocks noGrp="1"/>
          </p:cNvSpPr>
          <p:nvPr>
            <p:ph idx="1"/>
          </p:nvPr>
        </p:nvSpPr>
        <p:spPr>
          <a:xfrm>
            <a:off x="838200" y="1496291"/>
            <a:ext cx="10515600" cy="4680672"/>
          </a:xfrm>
        </p:spPr>
        <p:txBody>
          <a:bodyPr>
            <a:noAutofit/>
          </a:bodyPr>
          <a:lstStyle/>
          <a:p>
            <a:pPr algn="just"/>
            <a:r>
              <a:rPr lang="en-US" sz="3200" dirty="0" smtClean="0">
                <a:effectLst/>
                <a:ea typeface="Times New Roman"/>
              </a:rPr>
              <a:t>A typical refinery is composed of 1 to 10 tanks for the storage of the crude oil, 2 to 4 CDUs/VDUs and 1 or 2 docks, which can accommodate 4 to 5 vessels per month. </a:t>
            </a:r>
          </a:p>
          <a:p>
            <a:pPr algn="just"/>
            <a:r>
              <a:rPr lang="en-US" sz="3200" dirty="0" smtClean="0">
                <a:effectLst/>
                <a:ea typeface="Times New Roman"/>
              </a:rPr>
              <a:t>The storage capacity of each tank can range from 80000 m</a:t>
            </a:r>
            <a:r>
              <a:rPr lang="en-US" sz="3200" baseline="30000" dirty="0" smtClean="0">
                <a:effectLst/>
                <a:ea typeface="Times New Roman"/>
              </a:rPr>
              <a:t>3</a:t>
            </a:r>
            <a:r>
              <a:rPr lang="en-US" sz="3200" dirty="0" smtClean="0">
                <a:effectLst/>
                <a:ea typeface="Times New Roman"/>
              </a:rPr>
              <a:t> to 150000 m</a:t>
            </a:r>
            <a:r>
              <a:rPr lang="en-US" sz="3200" baseline="30000" dirty="0" smtClean="0">
                <a:effectLst/>
                <a:ea typeface="Times New Roman"/>
              </a:rPr>
              <a:t>3</a:t>
            </a:r>
            <a:r>
              <a:rPr lang="en-US" sz="3200" dirty="0" smtClean="0">
                <a:effectLst/>
                <a:ea typeface="Times New Roman"/>
              </a:rPr>
              <a:t>. Crude oil flows from the docks to the tanks, and its flow depends on the unloading capacity of the boats, ranging from 1000 m</a:t>
            </a:r>
            <a:r>
              <a:rPr lang="en-US" sz="3200" baseline="30000" dirty="0" smtClean="0">
                <a:effectLst/>
                <a:ea typeface="Times New Roman"/>
              </a:rPr>
              <a:t>3</a:t>
            </a:r>
            <a:r>
              <a:rPr lang="en-US" sz="3200" dirty="0" smtClean="0">
                <a:effectLst/>
                <a:ea typeface="Times New Roman"/>
              </a:rPr>
              <a:t>/hour to 5000 m</a:t>
            </a:r>
            <a:r>
              <a:rPr lang="en-US" sz="3200" baseline="30000" dirty="0" smtClean="0">
                <a:effectLst/>
                <a:ea typeface="Times New Roman"/>
              </a:rPr>
              <a:t>3</a:t>
            </a:r>
            <a:r>
              <a:rPr lang="en-US" sz="3200" dirty="0" smtClean="0">
                <a:effectLst/>
                <a:ea typeface="Times New Roman"/>
              </a:rPr>
              <a:t>/hour. Duration of a boat’s unloading is typically defined a priori by contract (ex. 36 hours). </a:t>
            </a:r>
          </a:p>
          <a:p>
            <a:pPr algn="just"/>
            <a:r>
              <a:rPr lang="en-US" sz="3200" dirty="0" smtClean="0">
                <a:effectLst/>
                <a:ea typeface="Times New Roman"/>
              </a:rPr>
              <a:t>Each CDU/VDU has a distillation capacity that can range from 200 m</a:t>
            </a:r>
            <a:r>
              <a:rPr lang="en-US" sz="3200" baseline="30000" dirty="0" smtClean="0">
                <a:effectLst/>
                <a:ea typeface="Times New Roman"/>
              </a:rPr>
              <a:t>3</a:t>
            </a:r>
            <a:r>
              <a:rPr lang="en-US" sz="3200" dirty="0" smtClean="0">
                <a:effectLst/>
                <a:ea typeface="Times New Roman"/>
              </a:rPr>
              <a:t>/hour to 2000 m</a:t>
            </a:r>
            <a:r>
              <a:rPr lang="en-US" sz="3200" baseline="30000" dirty="0" smtClean="0">
                <a:effectLst/>
                <a:ea typeface="Times New Roman"/>
              </a:rPr>
              <a:t>3</a:t>
            </a:r>
            <a:r>
              <a:rPr lang="en-US" sz="3200" dirty="0" smtClean="0">
                <a:effectLst/>
                <a:ea typeface="Times New Roman"/>
              </a:rPr>
              <a:t>/hour. </a:t>
            </a:r>
          </a:p>
          <a:p>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5</a:t>
            </a:fld>
            <a:endParaRPr lang="en-US"/>
          </a:p>
        </p:txBody>
      </p:sp>
    </p:spTree>
    <p:extLst>
      <p:ext uri="{BB962C8B-B14F-4D97-AF65-F5344CB8AC3E}">
        <p14:creationId xmlns:p14="http://schemas.microsoft.com/office/powerpoint/2010/main" val="15060431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Linearization of constraints</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50</a:t>
            </a:fld>
            <a:endParaRPr lang="en-US"/>
          </a:p>
        </p:txBody>
      </p:sp>
      <p:pic>
        <p:nvPicPr>
          <p:cNvPr id="16388" name="Picture 4"/>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10818"/>
          <a:stretch/>
        </p:blipFill>
        <p:spPr bwMode="auto">
          <a:xfrm>
            <a:off x="986540" y="1346914"/>
            <a:ext cx="10585172" cy="292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49197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Linearization of constraints</a:t>
            </a:r>
            <a:endParaRPr lang="en-US" dirty="0">
              <a:latin typeface="+mn-lt"/>
            </a:endParaRPr>
          </a:p>
        </p:txBody>
      </p:sp>
      <p:sp>
        <p:nvSpPr>
          <p:cNvPr id="3" name="Content Placeholder 2"/>
          <p:cNvSpPr>
            <a:spLocks noGrp="1"/>
          </p:cNvSpPr>
          <p:nvPr>
            <p:ph idx="1"/>
          </p:nvPr>
        </p:nvSpPr>
        <p:spPr/>
        <p:txBody>
          <a:bodyPr/>
          <a:lstStyle/>
          <a:p>
            <a:r>
              <a:rPr lang="en-US" dirty="0" smtClean="0"/>
              <a:t>The above formulation corresponds to a nonlinear model where we have a bilinear product of continuous and general integer variable. In order to apply the above method we need a preprocessing step. The general integer variable should be expressed as a function of auxiliary binary variables leading to new bilinear product of binary and continuous variables:</a:t>
            </a:r>
          </a:p>
          <a:p>
            <a:endParaRPr lang="en-US" dirty="0"/>
          </a:p>
        </p:txBody>
      </p:sp>
      <p:graphicFrame>
        <p:nvGraphicFramePr>
          <p:cNvPr id="4" name="Αντικείμενο 9"/>
          <p:cNvGraphicFramePr>
            <a:graphicFrameLocks noChangeAspect="1"/>
          </p:cNvGraphicFramePr>
          <p:nvPr>
            <p:extLst>
              <p:ext uri="{D42A27DB-BD31-4B8C-83A1-F6EECF244321}">
                <p14:modId xmlns:p14="http://schemas.microsoft.com/office/powerpoint/2010/main" val="2685654877"/>
              </p:ext>
            </p:extLst>
          </p:nvPr>
        </p:nvGraphicFramePr>
        <p:xfrm>
          <a:off x="4272435" y="3814986"/>
          <a:ext cx="6670255" cy="393332"/>
        </p:xfrm>
        <a:graphic>
          <a:graphicData uri="http://schemas.openxmlformats.org/presentationml/2006/ole">
            <mc:AlternateContent xmlns:mc="http://schemas.openxmlformats.org/markup-compatibility/2006">
              <mc:Choice xmlns:v="urn:schemas-microsoft-com:vml" Requires="v">
                <p:oleObj spid="_x0000_s3075" name="Εξίσωση" r:id="rId3" imgW="4191000" imgH="254000" progId="Equation.3">
                  <p:embed/>
                </p:oleObj>
              </mc:Choice>
              <mc:Fallback>
                <p:oleObj name="Εξίσωση" r:id="rId3" imgW="41910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435" y="3814986"/>
                        <a:ext cx="6670255" cy="393332"/>
                      </a:xfrm>
                      <a:prstGeom prst="rect">
                        <a:avLst/>
                      </a:prstGeom>
                      <a:noFill/>
                    </p:spPr>
                  </p:pic>
                </p:oleObj>
              </mc:Fallback>
            </mc:AlternateContent>
          </a:graphicData>
        </a:graphic>
      </p:graphicFrame>
      <p:pic>
        <p:nvPicPr>
          <p:cNvPr id="5"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922"/>
          <a:stretch/>
        </p:blipFill>
        <p:spPr bwMode="auto">
          <a:xfrm>
            <a:off x="3280055" y="4714586"/>
            <a:ext cx="8073745" cy="9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876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Linearization of constraints</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52</a:t>
            </a:fld>
            <a:endParaRPr lang="en-US"/>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8547" y="1690687"/>
            <a:ext cx="10504026" cy="212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9155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Linearization of constraints</a:t>
            </a:r>
            <a:endParaRPr lang="en-US" b="1" dirty="0">
              <a:latin typeface="+mn-lt"/>
            </a:endParaRPr>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53</a:t>
            </a:fld>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1441763"/>
            <a:ext cx="10103427" cy="55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33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Refinery</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effectLst/>
                <a:ea typeface="Times New Roman"/>
              </a:rPr>
              <a:t>A refinery is a system composed of docks, pipelines, a series of tanks to store the crude oil (and prepare the different blends), CDUs, VDUs production units</a:t>
            </a:r>
            <a:r>
              <a:rPr lang="el-GR" sz="3200" dirty="0" smtClean="0">
                <a:effectLst/>
                <a:ea typeface="Times New Roman"/>
              </a:rPr>
              <a:t>, </a:t>
            </a:r>
            <a:r>
              <a:rPr lang="en-US" sz="3200" dirty="0"/>
              <a:t>blenders and tanks to store the raw materials and the final products</a:t>
            </a:r>
            <a:r>
              <a:rPr lang="en-US" sz="3200" dirty="0" smtClean="0"/>
              <a:t>.</a:t>
            </a:r>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6</a:t>
            </a:fld>
            <a:endParaRPr lang="en-US"/>
          </a:p>
        </p:txBody>
      </p:sp>
    </p:spTree>
    <p:extLst>
      <p:ext uri="{BB962C8B-B14F-4D97-AF65-F5344CB8AC3E}">
        <p14:creationId xmlns:p14="http://schemas.microsoft.com/office/powerpoint/2010/main" val="2404846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The Problem</a:t>
            </a:r>
            <a:endParaRPr lang="en-US" b="1" dirty="0">
              <a:latin typeface="+mn-lt"/>
            </a:endParaRPr>
          </a:p>
        </p:txBody>
      </p:sp>
      <p:sp>
        <p:nvSpPr>
          <p:cNvPr id="3" name="Θέση περιεχομένου 2"/>
          <p:cNvSpPr>
            <a:spLocks noGrp="1"/>
          </p:cNvSpPr>
          <p:nvPr>
            <p:ph idx="1"/>
          </p:nvPr>
        </p:nvSpPr>
        <p:spPr/>
        <p:txBody>
          <a:bodyPr>
            <a:normAutofit/>
          </a:bodyPr>
          <a:lstStyle/>
          <a:p>
            <a:pPr algn="just"/>
            <a:r>
              <a:rPr lang="en-US" sz="3200" dirty="0" smtClean="0">
                <a:effectLst/>
                <a:ea typeface="Times New Roman"/>
              </a:rPr>
              <a:t>Once the quantities and the types of crude oil required are known, schedulers must schedule the loading and unloading of tanks. The problem that arises then is how to schedule the transfer of crude oil from the docks to the tanks and from the tanks to the CDUs/VDUs, minimizing the setup cost of the system.</a:t>
            </a:r>
            <a:endParaRPr lang="en-US" sz="3200" dirty="0">
              <a:ea typeface="Times New Roman"/>
            </a:endParaRPr>
          </a:p>
          <a:p>
            <a:endParaRPr lang="en-US" sz="3200" dirty="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7</a:t>
            </a:fld>
            <a:endParaRPr lang="en-US"/>
          </a:p>
        </p:txBody>
      </p:sp>
    </p:spTree>
    <p:extLst>
      <p:ext uri="{BB962C8B-B14F-4D97-AF65-F5344CB8AC3E}">
        <p14:creationId xmlns:p14="http://schemas.microsoft.com/office/powerpoint/2010/main" val="1697995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latin typeface="+mn-lt"/>
              </a:rPr>
              <a:t>Data of the system</a:t>
            </a:r>
            <a:endParaRPr lang="en-US" b="1" dirty="0">
              <a:latin typeface="+mn-lt"/>
            </a:endParaRPr>
          </a:p>
        </p:txBody>
      </p:sp>
      <p:sp>
        <p:nvSpPr>
          <p:cNvPr id="3" name="Θέση περιεχομένου 2"/>
          <p:cNvSpPr>
            <a:spLocks noGrp="1"/>
          </p:cNvSpPr>
          <p:nvPr>
            <p:ph idx="1"/>
          </p:nvPr>
        </p:nvSpPr>
        <p:spPr>
          <a:xfrm>
            <a:off x="838200" y="1472334"/>
            <a:ext cx="10515600" cy="4351338"/>
          </a:xfrm>
        </p:spPr>
        <p:txBody>
          <a:bodyPr>
            <a:noAutofit/>
          </a:bodyPr>
          <a:lstStyle/>
          <a:p>
            <a:r>
              <a:rPr lang="en-US" sz="3200" dirty="0" smtClean="0"/>
              <a:t>Dimensions of the refinery; </a:t>
            </a:r>
          </a:p>
          <a:p>
            <a:r>
              <a:rPr lang="en-US" sz="3200" dirty="0" smtClean="0"/>
              <a:t>Arrival dates of vessels based on medium-term planning, </a:t>
            </a:r>
          </a:p>
          <a:p>
            <a:r>
              <a:rPr lang="en-US" sz="3200" dirty="0" smtClean="0"/>
              <a:t>Demand of crude oil by the CDU/VDU; </a:t>
            </a:r>
          </a:p>
          <a:p>
            <a:r>
              <a:rPr lang="en-US" sz="3200" dirty="0" smtClean="0"/>
              <a:t>Initial conditions (quantity and composition in each tank) and the system’s capabilities (operational times, tanks capacity and flow limits</a:t>
            </a:r>
            <a:r>
              <a:rPr lang="en-US" sz="3200" dirty="0" smtClean="0"/>
              <a:t>);</a:t>
            </a:r>
            <a:endParaRPr lang="en-US" sz="3200" dirty="0" smtClean="0"/>
          </a:p>
        </p:txBody>
      </p:sp>
      <p:sp>
        <p:nvSpPr>
          <p:cNvPr id="4" name="Θέση αριθμού διαφάνειας 3"/>
          <p:cNvSpPr>
            <a:spLocks noGrp="1"/>
          </p:cNvSpPr>
          <p:nvPr>
            <p:ph type="sldNum" sz="quarter" idx="12"/>
          </p:nvPr>
        </p:nvSpPr>
        <p:spPr/>
        <p:txBody>
          <a:bodyPr/>
          <a:lstStyle/>
          <a:p>
            <a:fld id="{4CADC33E-7A1F-4808-B8D9-1240BC1770DE}" type="slidenum">
              <a:rPr lang="en-US" smtClean="0"/>
              <a:t>8</a:t>
            </a:fld>
            <a:endParaRPr lang="en-US"/>
          </a:p>
        </p:txBody>
      </p:sp>
    </p:spTree>
    <p:extLst>
      <p:ext uri="{BB962C8B-B14F-4D97-AF65-F5344CB8AC3E}">
        <p14:creationId xmlns:p14="http://schemas.microsoft.com/office/powerpoint/2010/main" val="549819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Data of the system</a:t>
            </a:r>
            <a:endParaRPr lang="en-US" dirty="0">
              <a:latin typeface="+mn-lt"/>
            </a:endParaRPr>
          </a:p>
        </p:txBody>
      </p:sp>
      <p:sp>
        <p:nvSpPr>
          <p:cNvPr id="3" name="Content Placeholder 2"/>
          <p:cNvSpPr>
            <a:spLocks noGrp="1"/>
          </p:cNvSpPr>
          <p:nvPr>
            <p:ph idx="1"/>
          </p:nvPr>
        </p:nvSpPr>
        <p:spPr/>
        <p:txBody>
          <a:bodyPr>
            <a:normAutofit/>
          </a:bodyPr>
          <a:lstStyle/>
          <a:p>
            <a:r>
              <a:rPr lang="en-US" sz="3200" dirty="0" smtClean="0"/>
              <a:t>The number of tanks available for storage and their storage capacity are known;</a:t>
            </a:r>
          </a:p>
          <a:p>
            <a:r>
              <a:rPr lang="en-US" sz="3200" dirty="0" smtClean="0"/>
              <a:t>The production rates; </a:t>
            </a:r>
          </a:p>
          <a:p>
            <a:r>
              <a:rPr lang="en-US" sz="3200" dirty="0" smtClean="0"/>
              <a:t>The recipe preparation alternative; </a:t>
            </a:r>
          </a:p>
          <a:p>
            <a:r>
              <a:rPr lang="en-US" sz="3200" dirty="0" smtClean="0"/>
              <a:t>The blending mode.</a:t>
            </a:r>
          </a:p>
          <a:p>
            <a:endParaRPr lang="en-US" sz="3200" dirty="0"/>
          </a:p>
        </p:txBody>
      </p:sp>
    </p:spTree>
    <p:extLst>
      <p:ext uri="{BB962C8B-B14F-4D97-AF65-F5344CB8AC3E}">
        <p14:creationId xmlns:p14="http://schemas.microsoft.com/office/powerpoint/2010/main" val="2212329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3126</Words>
  <Application>Microsoft Office PowerPoint</Application>
  <PresentationFormat>Widescreen</PresentationFormat>
  <Paragraphs>349</Paragraphs>
  <Slides>53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9" baseType="lpstr">
      <vt:lpstr>Arial</vt:lpstr>
      <vt:lpstr>Calibri</vt:lpstr>
      <vt:lpstr>Calibri Light</vt:lpstr>
      <vt:lpstr>Times New Roman</vt:lpstr>
      <vt:lpstr>Office Theme</vt:lpstr>
      <vt:lpstr>Εξίσωση</vt:lpstr>
      <vt:lpstr>ΕΦΑΡΜΟΓΕΣ ΕΠΙΧΕΙΡΗΣΙΑΚΗΣ ΕΡΕΥΝΑΣ</vt:lpstr>
      <vt:lpstr>Refinery</vt:lpstr>
      <vt:lpstr>The Problem</vt:lpstr>
      <vt:lpstr>Refinery</vt:lpstr>
      <vt:lpstr>Typical Refinery </vt:lpstr>
      <vt:lpstr>Refinery</vt:lpstr>
      <vt:lpstr>The Problem</vt:lpstr>
      <vt:lpstr>Data of the system</vt:lpstr>
      <vt:lpstr>Data of the system</vt:lpstr>
      <vt:lpstr>Modeling</vt:lpstr>
      <vt:lpstr>Modeling</vt:lpstr>
      <vt:lpstr>Reference example</vt:lpstr>
      <vt:lpstr>Reference example</vt:lpstr>
      <vt:lpstr>Reference example</vt:lpstr>
      <vt:lpstr>Reference example</vt:lpstr>
      <vt:lpstr>Why setup cost is important?</vt:lpstr>
      <vt:lpstr>Why setup cost is important?</vt:lpstr>
      <vt:lpstr>Why setup cost is important?</vt:lpstr>
      <vt:lpstr>Why setup cost is important?</vt:lpstr>
      <vt:lpstr>Current practice – Heuristic approach</vt:lpstr>
      <vt:lpstr>General context of scheduling of crude oil</vt:lpstr>
      <vt:lpstr>General context of scheduling of crude oil</vt:lpstr>
      <vt:lpstr>General context of scheduling of crude oil</vt:lpstr>
      <vt:lpstr>Main features of the system under study</vt:lpstr>
      <vt:lpstr>Main features of the system under study</vt:lpstr>
      <vt:lpstr>Refinery Rules</vt:lpstr>
      <vt:lpstr>Mathematical Modeling</vt:lpstr>
      <vt:lpstr>Decision Variable</vt:lpstr>
      <vt:lpstr>Decision Variable</vt:lpstr>
      <vt:lpstr>Mathematical Modeling</vt:lpstr>
      <vt:lpstr>Constraints</vt:lpstr>
      <vt:lpstr>Constraints applicable in any case</vt:lpstr>
      <vt:lpstr>Constraints applicable in any case</vt:lpstr>
      <vt:lpstr>Constraints applicable in any case</vt:lpstr>
      <vt:lpstr>Constraints applicable in any case</vt:lpstr>
      <vt:lpstr>Objective Function </vt:lpstr>
      <vt:lpstr>Blending in the manifold</vt:lpstr>
      <vt:lpstr>Blending in the manifold</vt:lpstr>
      <vt:lpstr>Blending modes – Standard recipe preparation /OM11 - OM12 models</vt:lpstr>
      <vt:lpstr>Blending in tanks</vt:lpstr>
      <vt:lpstr>Blending in the manifold and tanks</vt:lpstr>
      <vt:lpstr>Blending in the manifold and tanks</vt:lpstr>
      <vt:lpstr>Heuristic Optimization vs. Exact Optimization</vt:lpstr>
      <vt:lpstr>Time representation</vt:lpstr>
      <vt:lpstr>Time representation</vt:lpstr>
      <vt:lpstr>Event-based time representation</vt:lpstr>
      <vt:lpstr>Reference example - Event based time representation </vt:lpstr>
      <vt:lpstr>Size of the mathematical models</vt:lpstr>
      <vt:lpstr>Linearization of constraints</vt:lpstr>
      <vt:lpstr>Linearization of constraints</vt:lpstr>
      <vt:lpstr>Linearization of constraints</vt:lpstr>
      <vt:lpstr>Linearization of constraints</vt:lpstr>
      <vt:lpstr>Linearization of constraints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ΕΦΑΡΜΟΓΕΣ ΕΠΙΧΕΙΡΗΣΙΑΚΗΣ ΕΡΕΥΝΑΣ</dc:title>
  <dc:creator>OR</dc:creator>
  <cp:lastModifiedBy>OR</cp:lastModifiedBy>
  <cp:revision>9</cp:revision>
  <dcterms:created xsi:type="dcterms:W3CDTF">2015-05-15T10:22:37Z</dcterms:created>
  <dcterms:modified xsi:type="dcterms:W3CDTF">2015-05-15T11:39:51Z</dcterms:modified>
</cp:coreProperties>
</file>