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sldIdLst>
    <p:sldId id="256" r:id="rId3"/>
    <p:sldId id="257" r:id="rId4"/>
    <p:sldId id="259" r:id="rId5"/>
    <p:sldId id="261" r:id="rId6"/>
    <p:sldId id="262" r:id="rId7"/>
    <p:sldId id="264" r:id="rId8"/>
    <p:sldId id="370" r:id="rId9"/>
    <p:sldId id="371" r:id="rId10"/>
    <p:sldId id="413" r:id="rId11"/>
    <p:sldId id="365" r:id="rId12"/>
    <p:sldId id="366" r:id="rId13"/>
    <p:sldId id="414" r:id="rId14"/>
    <p:sldId id="410" r:id="rId15"/>
    <p:sldId id="411" r:id="rId16"/>
    <p:sldId id="412" r:id="rId17"/>
    <p:sldId id="372" r:id="rId18"/>
    <p:sldId id="415" r:id="rId19"/>
    <p:sldId id="416" r:id="rId20"/>
    <p:sldId id="417" r:id="rId21"/>
    <p:sldId id="418" r:id="rId22"/>
    <p:sldId id="419" r:id="rId23"/>
    <p:sldId id="420" r:id="rId24"/>
    <p:sldId id="421" r:id="rId25"/>
    <p:sldId id="422" r:id="rId26"/>
    <p:sldId id="423" r:id="rId27"/>
    <p:sldId id="424" r:id="rId28"/>
    <p:sldId id="280"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1" autoAdjust="0"/>
    <p:restoredTop sz="99339" autoAdjust="0"/>
  </p:normalViewPr>
  <p:slideViewPr>
    <p:cSldViewPr>
      <p:cViewPr varScale="1">
        <p:scale>
          <a:sx n="50" d="100"/>
          <a:sy n="50" d="100"/>
        </p:scale>
        <p:origin x="42" y="135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61969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31752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236050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727509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296420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13223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829201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66413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52697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3077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720681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083925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148337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164560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3812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05497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29885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81539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63639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06970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5.xml"/><Relationship Id="rId7"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10" Type="http://schemas.openxmlformats.org/officeDocument/2006/relationships/image" Target="../media/image7.emf"/><Relationship Id="rId4" Type="http://schemas.openxmlformats.org/officeDocument/2006/relationships/tags" Target="../tags/tag46.xml"/><Relationship Id="rId9" Type="http://schemas.openxmlformats.org/officeDocument/2006/relationships/image" Target="../media/image6.emf"/></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50.xml"/><Relationship Id="rId7" Type="http://schemas.openxmlformats.org/officeDocument/2006/relationships/slideLayout" Target="../slideLayouts/slideLayout2.xml"/><Relationship Id="rId12" Type="http://schemas.openxmlformats.org/officeDocument/2006/relationships/image" Target="../media/image9.wmf"/><Relationship Id="rId2" Type="http://schemas.openxmlformats.org/officeDocument/2006/relationships/tags" Target="../tags/tag49.xml"/><Relationship Id="rId1" Type="http://schemas.openxmlformats.org/officeDocument/2006/relationships/vmlDrawing" Target="../drawings/vmlDrawing1.vml"/><Relationship Id="rId6" Type="http://schemas.openxmlformats.org/officeDocument/2006/relationships/tags" Target="../tags/tag53.xml"/><Relationship Id="rId11" Type="http://schemas.openxmlformats.org/officeDocument/2006/relationships/oleObject" Target="../embeddings/oleObject2.bin"/><Relationship Id="rId5" Type="http://schemas.openxmlformats.org/officeDocument/2006/relationships/tags" Target="../tags/tag52.xml"/><Relationship Id="rId10" Type="http://schemas.openxmlformats.org/officeDocument/2006/relationships/image" Target="../media/image8.wmf"/><Relationship Id="rId4" Type="http://schemas.openxmlformats.org/officeDocument/2006/relationships/tags" Target="../tags/tag51.xml"/><Relationship Id="rId9"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56.xml"/><Relationship Id="rId7" Type="http://schemas.openxmlformats.org/officeDocument/2006/relationships/notesSlide" Target="../notesSlides/notesSlide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1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6.xml"/><Relationship Id="rId7" Type="http://schemas.openxmlformats.org/officeDocument/2006/relationships/notesSlide" Target="../notesSlides/notesSlide1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notesSlide" Target="../notesSlides/notesSlide1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tags" Target="../tags/tag72.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notesSlide" Target="../notesSlides/notesSlide1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4" Type="http://schemas.openxmlformats.org/officeDocument/2006/relationships/tags" Target="../tags/tag77.xml"/></Relationships>
</file>

<file path=ppt/slides/_rels/slide1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notesSlide" Target="../notesSlides/notesSlide1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1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notesSlide" Target="../notesSlides/notesSlide1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notesSlide" Target="../notesSlides/notesSlide19.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4" Type="http://schemas.openxmlformats.org/officeDocument/2006/relationships/tags" Target="../tags/tag9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notesSlide" Target="../notesSlides/notesSlide2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s>
</file>

<file path=ppt/slides/_rels/slide21.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notesSlide" Target="../notesSlides/notesSlide2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s>
</file>

<file path=ppt/slides/_rels/slide22.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notesSlide" Target="../notesSlides/notesSlide2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11.xml"/><Relationship Id="rId7" Type="http://schemas.openxmlformats.org/officeDocument/2006/relationships/notesSlide" Target="../notesSlides/notesSlide23.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5" Type="http://schemas.openxmlformats.org/officeDocument/2006/relationships/tags" Target="../tags/tag113.xml"/><Relationship Id="rId4" Type="http://schemas.openxmlformats.org/officeDocument/2006/relationships/tags" Target="../tags/tag112.xml"/></Relationships>
</file>

<file path=ppt/slides/_rels/slide24.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notesSlide" Target="../notesSlides/notesSlide24.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21.xml"/><Relationship Id="rId7" Type="http://schemas.openxmlformats.org/officeDocument/2006/relationships/notesSlide" Target="../notesSlides/notesSlide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26.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notesSlide" Target="../notesSlides/notesSlide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s>
</file>

<file path=ppt/slides/_rels/slide27.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131.xml"/><Relationship Id="rId7" Type="http://schemas.openxmlformats.org/officeDocument/2006/relationships/image" Target="../media/image3.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hyperlink" Target="http://www.creativecommons.gr/?page_id=118" TargetMode="External"/><Relationship Id="rId5" Type="http://schemas.openxmlformats.org/officeDocument/2006/relationships/notesSlide" Target="../notesSlides/notesSlide27.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5.xml"/><Relationship Id="rId17" Type="http://schemas.openxmlformats.org/officeDocument/2006/relationships/slide" Target="slide25.xml"/><Relationship Id="rId2" Type="http://schemas.openxmlformats.org/officeDocument/2006/relationships/tags" Target="../tags/tag19.xml"/><Relationship Id="rId16" Type="http://schemas.openxmlformats.org/officeDocument/2006/relationships/slide" Target="slide24.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4.xml"/><Relationship Id="rId5" Type="http://schemas.openxmlformats.org/officeDocument/2006/relationships/tags" Target="../tags/tag22.xml"/><Relationship Id="rId15" Type="http://schemas.openxmlformats.org/officeDocument/2006/relationships/slide" Target="slide20.xml"/><Relationship Id="rId10" Type="http://schemas.openxmlformats.org/officeDocument/2006/relationships/slide" Target="slide10.xml"/><Relationship Id="rId4" Type="http://schemas.openxmlformats.org/officeDocument/2006/relationships/tags" Target="../tags/tag21.xml"/><Relationship Id="rId9" Type="http://schemas.openxmlformats.org/officeDocument/2006/relationships/slide" Target="slide8.xml"/><Relationship Id="rId14"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Μικροοικονομική </a:t>
            </a:r>
            <a:r>
              <a:rPr lang="en-US" smtClean="0"/>
              <a:t>                           </a:t>
            </a:r>
            <a:r>
              <a:rPr lang="el-GR" smtClean="0"/>
              <a:t>Θεωρία και Πολιτική</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5:</a:t>
            </a:r>
            <a:r>
              <a:rPr lang="en-US" sz="2800" dirty="0" smtClean="0"/>
              <a:t> </a:t>
            </a:r>
            <a:r>
              <a:rPr lang="el-GR" sz="2800" dirty="0" smtClean="0"/>
              <a:t>Προσφορά – Παραγωγή – Κόστος.</a:t>
            </a:r>
          </a:p>
          <a:p>
            <a:r>
              <a:rPr lang="el-GR" sz="1600" b="1" dirty="0"/>
              <a:t>Διαλέξεις </a:t>
            </a:r>
            <a:r>
              <a:rPr lang="en-US" sz="1600" b="1" dirty="0" smtClean="0"/>
              <a:t>8</a:t>
            </a:r>
            <a:r>
              <a:rPr lang="el-GR" sz="1600" b="1" dirty="0" smtClean="0"/>
              <a:t> </a:t>
            </a:r>
            <a:r>
              <a:rPr lang="el-GR" sz="1600" b="1" dirty="0"/>
              <a:t>έως </a:t>
            </a:r>
            <a:r>
              <a:rPr lang="en-US" sz="1600" b="1" smtClean="0"/>
              <a:t>9.</a:t>
            </a:r>
            <a:endParaRPr lang="en-US" sz="12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Γεώργιος Θεοδοσίου</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Αναπληρωτής 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smtClean="0"/>
              <a:t>Η Ελαστικότητα Προσφοράς (1)</a:t>
            </a:r>
            <a:endParaRPr lang="en-US" sz="20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
        <p:nvSpPr>
          <p:cNvPr id="6" name="Ορθογώνιο 5"/>
          <p:cNvSpPr/>
          <p:nvPr>
            <p:custDataLst>
              <p:tags r:id="rId5"/>
            </p:custDataLst>
          </p:nvPr>
        </p:nvSpPr>
        <p:spPr>
          <a:xfrm>
            <a:off x="28574" y="1089164"/>
            <a:ext cx="4327401" cy="5324535"/>
          </a:xfrm>
          <a:prstGeom prst="rect">
            <a:avLst/>
          </a:prstGeom>
        </p:spPr>
        <p:txBody>
          <a:bodyPr wrap="square">
            <a:spAutoFit/>
          </a:bodyPr>
          <a:lstStyle/>
          <a:p>
            <a:pPr marL="285750" indent="-285750">
              <a:buFont typeface="Arial" panose="020B0604020202020204" pitchFamily="34" charset="0"/>
              <a:buChar char="•"/>
            </a:pPr>
            <a:r>
              <a:rPr lang="el-GR" sz="2000" dirty="0"/>
              <a:t>Η Ελαστικότητα προσφοράς ως προς τη τιμή ορίζεται ως η ποσοστιαία μεταβολή της προσφερόμενης ποσότητας προς την ποσοστιαία μεταβολή της </a:t>
            </a:r>
            <a:r>
              <a:rPr lang="el-GR" sz="2000" dirty="0" smtClean="0"/>
              <a:t>τιμής.</a:t>
            </a:r>
            <a:endParaRPr lang="el-GR" sz="2000" dirty="0"/>
          </a:p>
          <a:p>
            <a:pPr marL="285750" indent="-285750">
              <a:buFont typeface="Arial" panose="020B0604020202020204" pitchFamily="34" charset="0"/>
              <a:buChar char="•"/>
            </a:pPr>
            <a:r>
              <a:rPr lang="el-GR" sz="2000" dirty="0"/>
              <a:t>Η ελαστικότητα προσφοράς έχει θετικό πρόσημο επειδή η τιμή και η ποσότητα κινούνται ομόρροπα.</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dirty="0"/>
              <a:t>που Q και P η τιμή και η ποσότητα, ενώ </a:t>
            </a:r>
            <a:r>
              <a:rPr lang="el-GR" sz="2000" dirty="0" err="1"/>
              <a:t>dQ</a:t>
            </a:r>
            <a:r>
              <a:rPr lang="el-GR" sz="2000" dirty="0"/>
              <a:t> και </a:t>
            </a:r>
            <a:r>
              <a:rPr lang="el-GR" sz="2000" dirty="0" err="1"/>
              <a:t>dP</a:t>
            </a:r>
            <a:r>
              <a:rPr lang="el-GR" sz="2000" dirty="0"/>
              <a:t> οι μεταβολές της ποσότητας και της τιμής.</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endParaRPr lang="el-GR" sz="2000" dirty="0"/>
          </a:p>
        </p:txBody>
      </p:sp>
      <p:pic>
        <p:nvPicPr>
          <p:cNvPr id="2" name="Εικόνα 1" descr="μαθηματικός τύπος: ελαστικότητα προσφοράς ε ισούται με το λόγο της μεταβολής της ποσότητας ως προς τη μεταβολή της τιμής."/>
          <p:cNvPicPr>
            <a:picLocks noChangeAspect="1"/>
          </p:cNvPicPr>
          <p:nvPr/>
        </p:nvPicPr>
        <p:blipFill>
          <a:blip r:embed="rId9"/>
          <a:stretch>
            <a:fillRect/>
          </a:stretch>
        </p:blipFill>
        <p:spPr>
          <a:xfrm>
            <a:off x="1259632" y="3645024"/>
            <a:ext cx="1440073" cy="1150579"/>
          </a:xfrm>
          <a:prstGeom prst="rect">
            <a:avLst/>
          </a:prstGeom>
        </p:spPr>
      </p:pic>
      <p:sp>
        <p:nvSpPr>
          <p:cNvPr id="4" name="Ορθογώνιο 3"/>
          <p:cNvSpPr/>
          <p:nvPr>
            <p:custDataLst>
              <p:tags r:id="rId6"/>
            </p:custDataLst>
          </p:nvPr>
        </p:nvSpPr>
        <p:spPr>
          <a:xfrm>
            <a:off x="4572000" y="1089164"/>
            <a:ext cx="4572000" cy="1754326"/>
          </a:xfrm>
          <a:prstGeom prst="rect">
            <a:avLst/>
          </a:prstGeom>
          <a:solidFill>
            <a:schemeClr val="bg2">
              <a:lumMod val="90000"/>
            </a:schemeClr>
          </a:solidFill>
        </p:spPr>
        <p:txBody>
          <a:bodyPr>
            <a:spAutoFit/>
          </a:bodyPr>
          <a:lstStyle/>
          <a:p>
            <a:r>
              <a:rPr lang="el-GR" dirty="0"/>
              <a:t>Αν το σημείο εκκίνησης είναι το Α και  το σημείο τερματισμού, τότε η ελαστικότητα προσφοράς είναι:</a:t>
            </a:r>
          </a:p>
          <a:p>
            <a:r>
              <a:rPr lang="el-GR" dirty="0" err="1"/>
              <a:t>dQ</a:t>
            </a:r>
            <a:r>
              <a:rPr lang="el-GR" dirty="0"/>
              <a:t>=Q</a:t>
            </a:r>
            <a:r>
              <a:rPr lang="el-GR" baseline="-25000" dirty="0"/>
              <a:t>1</a:t>
            </a:r>
            <a:r>
              <a:rPr lang="el-GR" dirty="0"/>
              <a:t>-Q</a:t>
            </a:r>
            <a:r>
              <a:rPr lang="el-GR" baseline="-25000" dirty="0"/>
              <a:t>2</a:t>
            </a:r>
            <a:r>
              <a:rPr lang="el-GR" dirty="0"/>
              <a:t>           	Q= Q</a:t>
            </a:r>
            <a:r>
              <a:rPr lang="el-GR" baseline="-25000" dirty="0"/>
              <a:t>1</a:t>
            </a:r>
          </a:p>
          <a:p>
            <a:endParaRPr lang="el-GR" dirty="0"/>
          </a:p>
          <a:p>
            <a:r>
              <a:rPr lang="el-GR" dirty="0"/>
              <a:t> </a:t>
            </a:r>
            <a:r>
              <a:rPr lang="el-GR" dirty="0" err="1" smtClean="0"/>
              <a:t>dP</a:t>
            </a:r>
            <a:r>
              <a:rPr lang="el-GR" dirty="0" smtClean="0"/>
              <a:t>=P</a:t>
            </a:r>
            <a:r>
              <a:rPr lang="el-GR" baseline="-25000" dirty="0" smtClean="0"/>
              <a:t>1</a:t>
            </a:r>
            <a:r>
              <a:rPr lang="el-GR" dirty="0" smtClean="0"/>
              <a:t>-P</a:t>
            </a:r>
            <a:r>
              <a:rPr lang="el-GR" baseline="-25000" dirty="0" smtClean="0"/>
              <a:t>2</a:t>
            </a:r>
            <a:r>
              <a:rPr lang="el-GR" dirty="0" smtClean="0"/>
              <a:t>P</a:t>
            </a:r>
            <a:r>
              <a:rPr lang="el-GR" dirty="0"/>
              <a:t>= P</a:t>
            </a:r>
            <a:r>
              <a:rPr lang="el-GR" baseline="-25000" dirty="0"/>
              <a:t>1</a:t>
            </a:r>
          </a:p>
        </p:txBody>
      </p:sp>
      <p:pic>
        <p:nvPicPr>
          <p:cNvPr id="5" name="Εικόνα 4" descr="καμπύλη μεταβολής πσότητας προς τη τιμή."/>
          <p:cNvPicPr>
            <a:picLocks noChangeAspect="1"/>
          </p:cNvPicPr>
          <p:nvPr/>
        </p:nvPicPr>
        <p:blipFill>
          <a:blip r:embed="rId10"/>
          <a:stretch>
            <a:fillRect/>
          </a:stretch>
        </p:blipFill>
        <p:spPr>
          <a:xfrm>
            <a:off x="4572000" y="2878498"/>
            <a:ext cx="4571660" cy="2448980"/>
          </a:xfrm>
          <a:prstGeom prst="rect">
            <a:avLst/>
          </a:prstGeom>
        </p:spPr>
      </p:pic>
    </p:spTree>
    <p:custDataLst>
      <p:tags r:id="rId1"/>
    </p:custDataLst>
    <p:extLst>
      <p:ext uri="{BB962C8B-B14F-4D97-AF65-F5344CB8AC3E}">
        <p14:creationId xmlns:p14="http://schemas.microsoft.com/office/powerpoint/2010/main" val="82437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600" dirty="0"/>
              <a:t>Η Ελαστικότητα Προσφοράς </a:t>
            </a:r>
            <a:r>
              <a:rPr lang="el-GR" sz="3600" dirty="0" smtClean="0"/>
              <a:t>(2)</a:t>
            </a:r>
            <a:endParaRPr lang="en-US" sz="2000" b="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
        <p:nvSpPr>
          <p:cNvPr id="3" name="Ορθογώνιο 2"/>
          <p:cNvSpPr/>
          <p:nvPr>
            <p:custDataLst>
              <p:tags r:id="rId6"/>
            </p:custDataLst>
          </p:nvPr>
        </p:nvSpPr>
        <p:spPr>
          <a:xfrm>
            <a:off x="323528" y="1201614"/>
            <a:ext cx="3960440" cy="4801314"/>
          </a:xfrm>
          <a:prstGeom prst="rect">
            <a:avLst/>
          </a:prstGeom>
        </p:spPr>
        <p:txBody>
          <a:bodyPr wrap="square">
            <a:spAutoFit/>
          </a:bodyPr>
          <a:lstStyle/>
          <a:p>
            <a:endParaRPr lang="el-GR" dirty="0"/>
          </a:p>
          <a:p>
            <a:pPr marL="285750" indent="-285750">
              <a:buFont typeface="Arial" panose="020B0604020202020204" pitchFamily="34" charset="0"/>
              <a:buChar char="•"/>
            </a:pPr>
            <a:r>
              <a:rPr lang="el-GR" dirty="0"/>
              <a:t>Και    </a:t>
            </a:r>
            <a:r>
              <a:rPr lang="en-US" dirty="0"/>
              <a:t>e=</a:t>
            </a:r>
            <a:r>
              <a:rPr lang="en-US" dirty="0" err="1"/>
              <a:t>oo</a:t>
            </a:r>
            <a:r>
              <a:rPr lang="en-US" dirty="0"/>
              <a:t>      (</a:t>
            </a:r>
            <a:r>
              <a:rPr lang="el-GR" dirty="0"/>
              <a:t>άπειρο</a:t>
            </a:r>
            <a:r>
              <a:rPr lang="el-GR" dirty="0" smtClean="0"/>
              <a:t>)</a:t>
            </a:r>
          </a:p>
          <a:p>
            <a:endParaRPr lang="el-GR" dirty="0"/>
          </a:p>
          <a:p>
            <a:r>
              <a:rPr lang="el-GR" dirty="0" smtClean="0"/>
              <a:t>Επειδή </a:t>
            </a:r>
            <a:r>
              <a:rPr lang="el-GR" dirty="0"/>
              <a:t>η ελαστικότητα προσφοράς ως προς την τιμή μετρά το βαθμό ανταπόκρισης της προσφερόμενης ποσότητας στις μεταβολές της τιμής, τούτο αντανακλάται στη μορφή της καμπύλης προσφοράς.</a:t>
            </a:r>
          </a:p>
          <a:p>
            <a:endParaRPr lang="el-GR" dirty="0"/>
          </a:p>
          <a:p>
            <a:r>
              <a:rPr lang="el-GR" dirty="0"/>
              <a:t>e=0  τελείως ανελαστική</a:t>
            </a:r>
          </a:p>
          <a:p>
            <a:r>
              <a:rPr lang="el-GR" dirty="0"/>
              <a:t>e&lt;1 Ανελαστική προσφορά</a:t>
            </a:r>
          </a:p>
          <a:p>
            <a:r>
              <a:rPr lang="el-GR" dirty="0"/>
              <a:t>e=1 </a:t>
            </a:r>
            <a:r>
              <a:rPr lang="el-GR" dirty="0" err="1"/>
              <a:t>Μοναδιαία</a:t>
            </a:r>
            <a:r>
              <a:rPr lang="el-GR" dirty="0"/>
              <a:t> Ελαστική Προσφορά</a:t>
            </a:r>
          </a:p>
          <a:p>
            <a:r>
              <a:rPr lang="el-GR" dirty="0"/>
              <a:t>e&gt;1 Ελαστική προσφορά</a:t>
            </a:r>
          </a:p>
          <a:p>
            <a:r>
              <a:rPr lang="el-GR" dirty="0"/>
              <a:t>e=       Τελείως Ελαστική προσφορά </a:t>
            </a:r>
          </a:p>
          <a:p>
            <a:endParaRPr lang="el-GR" dirty="0"/>
          </a:p>
          <a:p>
            <a:endParaRPr lang="el-GR" dirty="0"/>
          </a:p>
        </p:txBody>
      </p:sp>
      <p:graphicFrame>
        <p:nvGraphicFramePr>
          <p:cNvPr id="10" name="Object 4"/>
          <p:cNvGraphicFramePr>
            <a:graphicFrameLocks noChangeAspect="1"/>
          </p:cNvGraphicFramePr>
          <p:nvPr>
            <p:extLst>
              <p:ext uri="{D42A27DB-BD31-4B8C-83A1-F6EECF244321}">
                <p14:modId xmlns:p14="http://schemas.microsoft.com/office/powerpoint/2010/main" val="1910222214"/>
              </p:ext>
            </p:extLst>
          </p:nvPr>
        </p:nvGraphicFramePr>
        <p:xfrm>
          <a:off x="4071397" y="835008"/>
          <a:ext cx="5148262" cy="2305050"/>
        </p:xfrm>
        <a:graphic>
          <a:graphicData uri="http://schemas.openxmlformats.org/presentationml/2006/ole">
            <mc:AlternateContent xmlns:mc="http://schemas.openxmlformats.org/markup-compatibility/2006">
              <mc:Choice xmlns:v="urn:schemas-microsoft-com:vml" Requires="v">
                <p:oleObj spid="_x0000_s19536" r:id="rId9" imgW="4215608" imgH="4113782" progId="Visio.Drawing.4">
                  <p:embed/>
                </p:oleObj>
              </mc:Choice>
              <mc:Fallback>
                <p:oleObj r:id="rId9" imgW="4215608" imgH="4113782" progId="Visio.Drawing.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1397" y="835008"/>
                        <a:ext cx="51482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582834926"/>
              </p:ext>
            </p:extLst>
          </p:nvPr>
        </p:nvGraphicFramePr>
        <p:xfrm>
          <a:off x="4142834" y="4148121"/>
          <a:ext cx="5076825" cy="2200275"/>
        </p:xfrm>
        <a:graphic>
          <a:graphicData uri="http://schemas.openxmlformats.org/presentationml/2006/ole">
            <mc:AlternateContent xmlns:mc="http://schemas.openxmlformats.org/markup-compatibility/2006">
              <mc:Choice xmlns:v="urn:schemas-microsoft-com:vml" Requires="v">
                <p:oleObj spid="_x0000_s19537" r:id="rId11" imgW="2454122" imgH="2406956" progId="Visio.Drawing.4">
                  <p:embed/>
                </p:oleObj>
              </mc:Choice>
              <mc:Fallback>
                <p:oleObj r:id="rId11" imgW="2454122" imgH="2406956" progId="Visio.Drawing.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2834" y="4148121"/>
                        <a:ext cx="50768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396110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a:t>Η Ελαστικότητα Προσφοράς </a:t>
            </a:r>
            <a:r>
              <a:rPr lang="el-GR" sz="3600" dirty="0" smtClean="0"/>
              <a:t>(3)</a:t>
            </a:r>
            <a:endParaRPr lang="en-US" sz="20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
        <p:nvSpPr>
          <p:cNvPr id="2" name="Ορθογώνιο 1"/>
          <p:cNvSpPr/>
          <p:nvPr>
            <p:custDataLst>
              <p:tags r:id="rId5"/>
            </p:custDataLst>
          </p:nvPr>
        </p:nvSpPr>
        <p:spPr>
          <a:xfrm>
            <a:off x="251520" y="971116"/>
            <a:ext cx="5112568" cy="5909310"/>
          </a:xfrm>
          <a:prstGeom prst="rect">
            <a:avLst/>
          </a:prstGeom>
        </p:spPr>
        <p:txBody>
          <a:bodyPr wrap="square">
            <a:spAutoFit/>
          </a:bodyPr>
          <a:lstStyle/>
          <a:p>
            <a:r>
              <a:rPr lang="el-GR" dirty="0"/>
              <a:t>Τα αγαθά με e&lt;1 ονομάζονται αγαθά με ανελαστική προσφορά.</a:t>
            </a:r>
          </a:p>
          <a:p>
            <a:endParaRPr lang="el-GR" dirty="0"/>
          </a:p>
          <a:p>
            <a:r>
              <a:rPr lang="el-GR" dirty="0"/>
              <a:t>Η </a:t>
            </a:r>
            <a:r>
              <a:rPr lang="el-GR" dirty="0" err="1"/>
              <a:t>μοναδιαία</a:t>
            </a:r>
            <a:r>
              <a:rPr lang="el-GR" dirty="0"/>
              <a:t> ελαστικότητα απαντάται σπάνια. Η καμπύλη προσφοράς διέρχεται από την αρχή των αξόνων και είναι διχοτόμος .</a:t>
            </a:r>
          </a:p>
          <a:p>
            <a:r>
              <a:rPr lang="el-GR" dirty="0"/>
              <a:t>Εάν η προσφορά είναι καμπύλη και όχι ευθεία, τότε το μέγεθος της ελαστικότητας σε σημείο Α ευρίσκεται από τη εφαπτομένη σε αυτό.</a:t>
            </a:r>
          </a:p>
          <a:p>
            <a:r>
              <a:rPr lang="el-GR" dirty="0"/>
              <a:t>Αν η προέκταση της εφαπτομένης στο σημείο Α  τέμνει τον άξονα Χ τότε η e&lt;1.</a:t>
            </a:r>
          </a:p>
          <a:p>
            <a:r>
              <a:rPr lang="el-GR" dirty="0"/>
              <a:t>Αν η προέκταση της εφαπτομένης στο σημείο Α  τέμνει τον άξονα της τιμής   P τότε η e&gt;1</a:t>
            </a:r>
            <a:r>
              <a:rPr lang="el-GR" dirty="0" smtClean="0"/>
              <a:t>.</a:t>
            </a:r>
          </a:p>
          <a:p>
            <a:endParaRPr lang="el-GR" dirty="0"/>
          </a:p>
          <a:p>
            <a:r>
              <a:rPr lang="el-GR" dirty="0"/>
              <a:t>e=0  τελείως ανελαστική</a:t>
            </a:r>
          </a:p>
          <a:p>
            <a:r>
              <a:rPr lang="el-GR" dirty="0"/>
              <a:t>e&lt;1 Ανελαστική προσφορά</a:t>
            </a:r>
          </a:p>
          <a:p>
            <a:r>
              <a:rPr lang="el-GR" dirty="0"/>
              <a:t>e=1 </a:t>
            </a:r>
            <a:r>
              <a:rPr lang="el-GR" dirty="0" err="1"/>
              <a:t>Μοναδιαία</a:t>
            </a:r>
            <a:r>
              <a:rPr lang="el-GR" dirty="0"/>
              <a:t> Ελαστική Προσφορά</a:t>
            </a:r>
          </a:p>
          <a:p>
            <a:r>
              <a:rPr lang="el-GR" dirty="0"/>
              <a:t>e&gt;1 Ελαστική προσφορά</a:t>
            </a:r>
          </a:p>
          <a:p>
            <a:r>
              <a:rPr lang="el-GR" dirty="0"/>
              <a:t>E=</a:t>
            </a:r>
            <a:r>
              <a:rPr lang="el-GR" dirty="0" err="1"/>
              <a:t>oo</a:t>
            </a:r>
            <a:r>
              <a:rPr lang="el-GR" dirty="0"/>
              <a:t> Τελείως Ελαστική προσφορά </a:t>
            </a:r>
          </a:p>
          <a:p>
            <a:endParaRPr lang="el-GR" dirty="0"/>
          </a:p>
          <a:p>
            <a:endParaRPr lang="el-GR" dirty="0"/>
          </a:p>
        </p:txBody>
      </p:sp>
      <p:pic>
        <p:nvPicPr>
          <p:cNvPr id="4" name="Εικόνα 3" descr="καμπύλη ανελαστικής προσφοράς."/>
          <p:cNvPicPr>
            <a:picLocks noChangeAspect="1"/>
          </p:cNvPicPr>
          <p:nvPr/>
        </p:nvPicPr>
        <p:blipFill>
          <a:blip r:embed="rId8"/>
          <a:stretch>
            <a:fillRect/>
          </a:stretch>
        </p:blipFill>
        <p:spPr>
          <a:xfrm>
            <a:off x="5111796" y="1484784"/>
            <a:ext cx="4032204" cy="4247236"/>
          </a:xfrm>
          <a:prstGeom prst="rect">
            <a:avLst/>
          </a:prstGeom>
        </p:spPr>
      </p:pic>
    </p:spTree>
    <p:custDataLst>
      <p:tags r:id="rId1"/>
    </p:custDataLst>
    <p:extLst>
      <p:ext uri="{BB962C8B-B14F-4D97-AF65-F5344CB8AC3E}">
        <p14:creationId xmlns:p14="http://schemas.microsoft.com/office/powerpoint/2010/main" val="674934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smtClean="0"/>
              <a:t>Παράγοντες καθορίζουν την ελαστικότητα προσφοράς ως προς την τιμή. </a:t>
            </a:r>
            <a:endParaRPr lang="en-US" sz="1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4" name="Ορθογώνιο 3"/>
          <p:cNvSpPr/>
          <p:nvPr>
            <p:custDataLst>
              <p:tags r:id="rId5"/>
            </p:custDataLst>
          </p:nvPr>
        </p:nvSpPr>
        <p:spPr>
          <a:xfrm>
            <a:off x="153903" y="1556792"/>
            <a:ext cx="8856538" cy="3970318"/>
          </a:xfrm>
          <a:prstGeom prst="rect">
            <a:avLst/>
          </a:prstGeom>
        </p:spPr>
        <p:txBody>
          <a:bodyPr wrap="square">
            <a:spAutoFit/>
          </a:bodyPr>
          <a:lstStyle/>
          <a:p>
            <a:pPr marL="285750" indent="-285750">
              <a:buFont typeface="Arial" panose="020B0604020202020204" pitchFamily="34" charset="0"/>
              <a:buChar char="•"/>
            </a:pPr>
            <a:r>
              <a:rPr lang="el-GR" b="1" dirty="0"/>
              <a:t>Η ΔΙΑΘΕΣΙΜΟΤΗΤΑ ΤΩΝ ΕΙΣΡΟΩΝ</a:t>
            </a:r>
            <a:r>
              <a:rPr lang="el-GR" dirty="0"/>
              <a:t>. Η ελαστικότητα προσφοράς ως προ της τιμή τείνει να είναι μεγαλύτερη όταν οι εισροές είναι εύκολα διαθέσιμες και μπορούν να εισέρχονται στην παραγωγή και να εξέρχονται απ’ αυτή με σχετικά χαμηλό κόστος.</a:t>
            </a:r>
          </a:p>
          <a:p>
            <a:r>
              <a:rPr lang="el-GR" dirty="0" smtClean="0"/>
              <a:t>	- Τείνει </a:t>
            </a:r>
            <a:r>
              <a:rPr lang="el-GR" dirty="0"/>
              <a:t>να είναι μικρή όταν οι εισροές είναι δύσκολο να επιτευχθούν και μπορούν </a:t>
            </a:r>
            <a:r>
              <a:rPr lang="el-GR" dirty="0" smtClean="0"/>
              <a:t>	να </a:t>
            </a:r>
            <a:r>
              <a:rPr lang="el-GR" dirty="0"/>
              <a:t>εισέρχονται στην παραγωγή και να εξέρχονται απ’ αυτήν μόνο με ένα σχετικά </a:t>
            </a:r>
            <a:r>
              <a:rPr lang="el-GR" dirty="0" smtClean="0"/>
              <a:t>	υψηλό </a:t>
            </a:r>
            <a:r>
              <a:rPr lang="el-GR" dirty="0"/>
              <a:t>κόστος.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b="1" dirty="0"/>
              <a:t>Ο ΧΡΟΝΟΣ.</a:t>
            </a:r>
            <a:r>
              <a:rPr lang="el-GR" dirty="0"/>
              <a:t> Η ελαστικότητα προσφοράς ως προς την τιμή τείνει να γίνει μεγαλύτερη όταν οι παραγωγοί έχουν περισσότερο χρόνο να αντιδράσουν σε μια μεταβολή της τιμής. Αυτό σημαίνει ότι η μακροπρόθεσμη ελαστικότητα προσφοράς ως προς την τιμή είναι συχνά υψηλότερη από την βραχυπρόθεσμη.</a:t>
            </a:r>
          </a:p>
          <a:p>
            <a:r>
              <a:rPr lang="el-GR" dirty="0" smtClean="0"/>
              <a:t>	- </a:t>
            </a:r>
            <a:r>
              <a:rPr lang="el-GR" dirty="0"/>
              <a:t>Η έλλειψη αντιγριπικών εμβολίων: ο χρόνος είναι το κρίσιμο στοιχείο επειδή το </a:t>
            </a:r>
            <a:r>
              <a:rPr lang="el-GR" dirty="0" smtClean="0"/>
              <a:t>	</a:t>
            </a:r>
            <a:r>
              <a:rPr lang="el-GR" dirty="0" err="1" smtClean="0"/>
              <a:t>αντιγριπιό</a:t>
            </a:r>
            <a:r>
              <a:rPr lang="el-GR" dirty="0" smtClean="0"/>
              <a:t> </a:t>
            </a:r>
            <a:r>
              <a:rPr lang="el-GR" dirty="0"/>
              <a:t>εμβόλιο πρέπει να καλλιεργείται για πολλούς μήνες.</a:t>
            </a:r>
          </a:p>
          <a:p>
            <a:pPr marL="285750" indent="-285750">
              <a:buFont typeface="Arial" panose="020B0604020202020204" pitchFamily="34" charset="0"/>
              <a:buChar char="•"/>
            </a:pPr>
            <a:endParaRPr lang="el-GR" dirty="0"/>
          </a:p>
        </p:txBody>
      </p:sp>
    </p:spTree>
    <p:custDataLst>
      <p:tags r:id="rId1"/>
    </p:custDataLst>
    <p:extLst>
      <p:ext uri="{BB962C8B-B14F-4D97-AF65-F5344CB8AC3E}">
        <p14:creationId xmlns:p14="http://schemas.microsoft.com/office/powerpoint/2010/main" val="2655524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Μια </a:t>
            </a:r>
            <a:r>
              <a:rPr lang="el-GR" sz="3600" dirty="0" smtClean="0"/>
              <a:t>Αγορά</a:t>
            </a:r>
            <a:r>
              <a:rPr lang="el-GR" sz="3200" dirty="0" smtClean="0"/>
              <a:t> </a:t>
            </a:r>
            <a:r>
              <a:rPr lang="el-GR" sz="3200" dirty="0"/>
              <a:t>σε </a:t>
            </a:r>
            <a:r>
              <a:rPr lang="el-GR" sz="3200" dirty="0" smtClean="0"/>
              <a:t>Ανισορροπία.</a:t>
            </a:r>
            <a:endParaRPr lang="en-US" sz="1800" b="0" dirty="0"/>
          </a:p>
        </p:txBody>
      </p:sp>
      <p:sp>
        <p:nvSpPr>
          <p:cNvPr id="9" name="Θέση περιεχομένου 8"/>
          <p:cNvSpPr>
            <a:spLocks noGrp="1"/>
          </p:cNvSpPr>
          <p:nvPr>
            <p:ph idx="1"/>
            <p:custDataLst>
              <p:tags r:id="rId3"/>
            </p:custDataLst>
          </p:nvPr>
        </p:nvSpPr>
        <p:spPr>
          <a:xfrm>
            <a:off x="4355977" y="980728"/>
            <a:ext cx="4680073" cy="3673628"/>
          </a:xfrm>
        </p:spPr>
        <p:txBody>
          <a:bodyPr>
            <a:noAutofit/>
          </a:bodyPr>
          <a:lstStyle/>
          <a:p>
            <a:r>
              <a:rPr lang="el-GR" sz="1600" dirty="0"/>
              <a:t>Η Ελαστικότητα προσφοράς ως προς την τιμή της πίτσας είναι πολύ υψηλή επειδή οι απαιτούμενες εισροές προς επέκταση του κλάδου είναι άμεσα διαθέσιμες.</a:t>
            </a:r>
          </a:p>
          <a:p>
            <a:r>
              <a:rPr lang="el-GR" sz="1600" dirty="0"/>
              <a:t>Η ελαστικότητα προσφοράς ως προς την τιμή είναι συνήθως ουσιαστικά μικρότερη από την τελείως ελαστική προσφορά  για προϊόντα που εξαρτώνται από περιορισμένους φυσικούς πόρους όπως:</a:t>
            </a:r>
          </a:p>
          <a:p>
            <a:r>
              <a:rPr lang="el-GR" sz="1600" dirty="0" smtClean="0"/>
              <a:t>Ο </a:t>
            </a:r>
            <a:r>
              <a:rPr lang="el-GR" sz="1600" dirty="0"/>
              <a:t>χρυσός, ο χαλκός, τα αγροτικά προϊόντα όπως ο καφές ή η μαστίχα Χίου που ευδοκιμούν σε ορισμένα μέρη , ανανεώσιμοι πόροι, όπως ψάρια που μπορούν να εκμεταλλευτούν μέχρι ενός σημείου χωρίς την καταστροφή του πόρου. </a:t>
            </a:r>
          </a:p>
          <a:p>
            <a:r>
              <a:rPr lang="el-GR" sz="1600" dirty="0" smtClean="0"/>
              <a:t>Όταν </a:t>
            </a:r>
            <a:r>
              <a:rPr lang="el-GR" sz="1600" dirty="0"/>
              <a:t>υπάρχει αρκετός χρόνος, οι παραγωγοί μπορούν να μεταβάλλουν σημαντικά την ποσότητα που παράγουν ανταποκρινόμενοι σε μια αύξηση της τιμής, ακόμη και όταν η παραγωγή εξαρτάται από έναν περιορισμένο φυσικό πόρο.</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pic>
        <p:nvPicPr>
          <p:cNvPr id="2" name="Εικόνα 1" descr="εικόνα προϊόντων"/>
          <p:cNvPicPr>
            <a:picLocks noChangeAspect="1"/>
          </p:cNvPicPr>
          <p:nvPr/>
        </p:nvPicPr>
        <p:blipFill>
          <a:blip r:embed="rId8"/>
          <a:stretch>
            <a:fillRect/>
          </a:stretch>
        </p:blipFill>
        <p:spPr>
          <a:xfrm>
            <a:off x="711948" y="1169039"/>
            <a:ext cx="2950720" cy="4822354"/>
          </a:xfrm>
          <a:prstGeom prst="rect">
            <a:avLst/>
          </a:prstGeom>
        </p:spPr>
      </p:pic>
    </p:spTree>
    <p:custDataLst>
      <p:tags r:id="rId1"/>
    </p:custDataLst>
    <p:extLst>
      <p:ext uri="{BB962C8B-B14F-4D97-AF65-F5344CB8AC3E}">
        <p14:creationId xmlns:p14="http://schemas.microsoft.com/office/powerpoint/2010/main" val="3909806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a:t>Τέλειος ανταγωνισμός</a:t>
            </a:r>
            <a:endParaRPr lang="en-US" sz="20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
        <p:nvSpPr>
          <p:cNvPr id="4" name="Ορθογώνιο 3"/>
          <p:cNvSpPr/>
          <p:nvPr>
            <p:custDataLst>
              <p:tags r:id="rId5"/>
            </p:custDataLst>
          </p:nvPr>
        </p:nvSpPr>
        <p:spPr>
          <a:xfrm>
            <a:off x="104966" y="1412776"/>
            <a:ext cx="9039033" cy="3416320"/>
          </a:xfrm>
          <a:prstGeom prst="rect">
            <a:avLst/>
          </a:prstGeom>
        </p:spPr>
        <p:txBody>
          <a:bodyPr wrap="square">
            <a:spAutoFit/>
          </a:bodyPr>
          <a:lstStyle/>
          <a:p>
            <a:pPr algn="ctr"/>
            <a:r>
              <a:rPr lang="el-GR" sz="2400" b="1" dirty="0">
                <a:solidFill>
                  <a:srgbClr val="0000FF"/>
                </a:solidFill>
              </a:rPr>
              <a:t>Χαρακτηριστικά μιας τέλεια ανταγωνιστικής </a:t>
            </a:r>
            <a:r>
              <a:rPr lang="el-GR" sz="2400" b="1" dirty="0" smtClean="0">
                <a:solidFill>
                  <a:srgbClr val="0000FF"/>
                </a:solidFill>
              </a:rPr>
              <a:t>αγοράς</a:t>
            </a:r>
          </a:p>
          <a:p>
            <a:pPr marL="285750" indent="-285750">
              <a:buFont typeface="Arial" panose="020B0604020202020204" pitchFamily="34" charset="0"/>
              <a:buChar char="•"/>
            </a:pPr>
            <a:r>
              <a:rPr lang="el-GR" sz="2400" dirty="0" smtClean="0"/>
              <a:t>Πολλοί </a:t>
            </a:r>
            <a:r>
              <a:rPr lang="el-GR" sz="2400" dirty="0"/>
              <a:t>αγοραστές και πωλητές.</a:t>
            </a:r>
          </a:p>
          <a:p>
            <a:r>
              <a:rPr lang="el-GR" sz="2400" dirty="0" smtClean="0"/>
              <a:t>	 </a:t>
            </a:r>
            <a:r>
              <a:rPr lang="el-GR" sz="2400" dirty="0"/>
              <a:t>- έτσι ώστε κανένα άτομο να μην πιστεύει ότι οι πράξεις του μπορούν να επηρεάσουν την τιμή </a:t>
            </a:r>
            <a:r>
              <a:rPr lang="el-GR" sz="2400" dirty="0" smtClean="0"/>
              <a:t>	της αγορά.</a:t>
            </a:r>
            <a:endParaRPr lang="el-GR" sz="2400" dirty="0"/>
          </a:p>
          <a:p>
            <a:pPr marL="285750" indent="-285750">
              <a:buFont typeface="Arial" panose="020B0604020202020204" pitchFamily="34" charset="0"/>
              <a:buChar char="•"/>
            </a:pPr>
            <a:r>
              <a:rPr lang="el-GR" sz="2400" dirty="0"/>
              <a:t>Οι επιχειρήσεις λαμβάνουν την τιμή ως δεδομένη.</a:t>
            </a:r>
          </a:p>
          <a:p>
            <a:r>
              <a:rPr lang="el-GR" sz="2400" dirty="0" smtClean="0"/>
              <a:t>	 </a:t>
            </a:r>
            <a:r>
              <a:rPr lang="el-GR" sz="2400" dirty="0"/>
              <a:t>- άρα αντιμετωπίζουν μία οριζόντια καμπύλη ζήτησης.</a:t>
            </a:r>
          </a:p>
          <a:p>
            <a:pPr marL="285750" indent="-285750">
              <a:buFont typeface="Arial" panose="020B0604020202020204" pitchFamily="34" charset="0"/>
              <a:buChar char="•"/>
            </a:pPr>
            <a:r>
              <a:rPr lang="el-GR" sz="2400" dirty="0"/>
              <a:t>Το προϊόν είναι ομοιογενές.</a:t>
            </a:r>
          </a:p>
          <a:p>
            <a:pPr marL="285750" indent="-285750">
              <a:buFont typeface="Arial" panose="020B0604020202020204" pitchFamily="34" charset="0"/>
              <a:buChar char="•"/>
            </a:pPr>
            <a:r>
              <a:rPr lang="el-GR" sz="2400" dirty="0"/>
              <a:t>Οι καταναλωτές έχουν τέλεια πληροφόρηση.</a:t>
            </a:r>
          </a:p>
          <a:p>
            <a:pPr marL="285750" indent="-285750">
              <a:buFont typeface="Arial" panose="020B0604020202020204" pitchFamily="34" charset="0"/>
              <a:buChar char="•"/>
            </a:pPr>
            <a:r>
              <a:rPr lang="el-GR" sz="2400" dirty="0"/>
              <a:t>Ελεύθερη είσοδος και έξοδος των επιχειρήσεων. </a:t>
            </a:r>
          </a:p>
        </p:txBody>
      </p:sp>
    </p:spTree>
    <p:custDataLst>
      <p:tags r:id="rId1"/>
    </p:custDataLst>
    <p:extLst>
      <p:ext uri="{BB962C8B-B14F-4D97-AF65-F5344CB8AC3E}">
        <p14:creationId xmlns:p14="http://schemas.microsoft.com/office/powerpoint/2010/main" val="3414099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smtClean="0"/>
              <a:t>Μονοπώλιο (1) </a:t>
            </a:r>
            <a:endParaRPr lang="en-US" sz="2000" b="0" dirty="0"/>
          </a:p>
        </p:txBody>
      </p:sp>
      <p:sp>
        <p:nvSpPr>
          <p:cNvPr id="9" name="Θέση περιεχομένου 8"/>
          <p:cNvSpPr>
            <a:spLocks noGrp="1"/>
          </p:cNvSpPr>
          <p:nvPr>
            <p:ph idx="1"/>
            <p:custDataLst>
              <p:tags r:id="rId3"/>
            </p:custDataLst>
          </p:nvPr>
        </p:nvSpPr>
        <p:spPr>
          <a:xfrm>
            <a:off x="194723" y="1340768"/>
            <a:ext cx="8841327" cy="4513336"/>
          </a:xfrm>
        </p:spPr>
        <p:txBody>
          <a:bodyPr>
            <a:noAutofit/>
          </a:bodyPr>
          <a:lstStyle/>
          <a:p>
            <a:r>
              <a:rPr lang="el-GR" sz="1600" dirty="0"/>
              <a:t>Ένας </a:t>
            </a:r>
            <a:r>
              <a:rPr lang="el-GR" sz="1600" dirty="0" err="1"/>
              <a:t>μονοπωλητής</a:t>
            </a:r>
            <a:endParaRPr lang="el-GR" sz="1600" dirty="0"/>
          </a:p>
          <a:p>
            <a:pPr marL="0" indent="0">
              <a:buNone/>
            </a:pPr>
            <a:r>
              <a:rPr lang="el-GR" sz="1600" dirty="0" smtClean="0"/>
              <a:t>  </a:t>
            </a:r>
            <a:r>
              <a:rPr lang="el-GR" sz="1600" dirty="0"/>
              <a:t>- είναι ο μοναδικός παραγωγός του προϊόντος ενός κλάδου, καθώς και ο μοναδικός δυνητικός παραγωγός.</a:t>
            </a:r>
          </a:p>
          <a:p>
            <a:pPr marL="0" indent="0">
              <a:buNone/>
            </a:pPr>
            <a:r>
              <a:rPr lang="el-GR" sz="1600" dirty="0"/>
              <a:t>   - προστατεύεται από κάποιας μορφής εμπόδια εισόδου στον κλάδο.</a:t>
            </a:r>
          </a:p>
          <a:p>
            <a:pPr marL="0" indent="0">
              <a:buNone/>
            </a:pPr>
            <a:r>
              <a:rPr lang="el-GR" sz="1600" dirty="0"/>
              <a:t>   - αντιμετωπίζει άμεσα την αγοραία καμπύλη ζήτησης.</a:t>
            </a:r>
          </a:p>
          <a:p>
            <a:r>
              <a:rPr lang="el-GR" sz="1600" dirty="0" smtClean="0"/>
              <a:t>- </a:t>
            </a:r>
            <a:r>
              <a:rPr lang="el-GR" sz="1600" dirty="0"/>
              <a:t>σε αντίθεση με την περίπτωση του τέλειου ανταγωνισμού, το οριακό έσοδο (MR) είναι πάντα μικρότερο του μέσου εσόδου (AR).</a:t>
            </a:r>
          </a:p>
          <a:p>
            <a:r>
              <a:rPr lang="el-GR" sz="1600" dirty="0"/>
              <a:t>Αυτή η μορφή οργάνωσης είναι πολύ σπάνια. Οι  ΗΠΑ πλησίασαν αυτή τη μορφή οργάνωσης της αγοράς στο μεταβατικό στάδιο στις αρχές του 21ου αιώνα, στον κλάδο της καλλιέργειας σιτηρών, όταν εκατομμύρια μικροκαλλιεργητές καλλιεργούσαν σιτηρά ίδιου τύπου</a:t>
            </a:r>
            <a:r>
              <a:rPr lang="el-GR" sz="1600" dirty="0" smtClean="0"/>
              <a:t>.</a:t>
            </a: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718028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smtClean="0"/>
              <a:t>Μονοπώλιο (2) </a:t>
            </a:r>
            <a:endParaRPr lang="en-US" sz="2000" b="0" dirty="0"/>
          </a:p>
        </p:txBody>
      </p:sp>
      <p:sp>
        <p:nvSpPr>
          <p:cNvPr id="9" name="Θέση περιεχομένου 8"/>
          <p:cNvSpPr>
            <a:spLocks noGrp="1"/>
          </p:cNvSpPr>
          <p:nvPr>
            <p:ph idx="1"/>
            <p:custDataLst>
              <p:tags r:id="rId3"/>
            </p:custDataLst>
          </p:nvPr>
        </p:nvSpPr>
        <p:spPr>
          <a:xfrm>
            <a:off x="194723" y="1340768"/>
            <a:ext cx="8841327" cy="2736304"/>
          </a:xfrm>
        </p:spPr>
        <p:txBody>
          <a:bodyPr>
            <a:noAutofit/>
          </a:bodyPr>
          <a:lstStyle/>
          <a:p>
            <a:r>
              <a:rPr lang="el-GR" sz="1600" dirty="0"/>
              <a:t>Οι περισσότερες αγορές βρίσκονται μεταξύ των δύο άκρων του μονοπωλίου και του τέλειου ανταγωνισμού</a:t>
            </a:r>
          </a:p>
          <a:p>
            <a:r>
              <a:rPr lang="el-GR" sz="1600" dirty="0"/>
              <a:t>Μια  ανταγωνιστική επιχείρηση</a:t>
            </a:r>
          </a:p>
          <a:p>
            <a:pPr marL="0" indent="0">
              <a:buNone/>
            </a:pPr>
            <a:r>
              <a:rPr lang="el-GR" sz="1600" dirty="0" smtClean="0"/>
              <a:t>	 </a:t>
            </a:r>
            <a:r>
              <a:rPr lang="el-GR" sz="1600" dirty="0"/>
              <a:t>- θα επιθυμούσε να </a:t>
            </a:r>
            <a:r>
              <a:rPr lang="el-GR" sz="1600" dirty="0" err="1"/>
              <a:t>πωλεί</a:t>
            </a:r>
            <a:r>
              <a:rPr lang="el-GR" sz="1600" dirty="0"/>
              <a:t> μεγαλύτερη ποσότητα προϊόντος στην επικρατούσα τιμή.</a:t>
            </a:r>
          </a:p>
          <a:p>
            <a:pPr marL="0" indent="0">
              <a:buNone/>
            </a:pPr>
            <a:r>
              <a:rPr lang="el-GR" sz="1600" dirty="0" smtClean="0"/>
              <a:t>	 - αντιμετωπίζει </a:t>
            </a:r>
            <a:r>
              <a:rPr lang="el-GR" sz="1600" dirty="0"/>
              <a:t>μια καμπύλη ζήτησης με αρνητική κλίση</a:t>
            </a:r>
            <a:r>
              <a:rPr lang="el-GR" sz="1600" dirty="0" smtClean="0"/>
              <a:t>.</a:t>
            </a:r>
          </a:p>
          <a:p>
            <a:pPr marL="0" indent="0">
              <a:buNone/>
            </a:pPr>
            <a:r>
              <a:rPr lang="el-GR" sz="1600" dirty="0"/>
              <a:t>	</a:t>
            </a:r>
            <a:r>
              <a:rPr lang="el-GR" sz="1600" dirty="0" smtClean="0"/>
              <a:t> </a:t>
            </a:r>
            <a:r>
              <a:rPr lang="el-GR" sz="1600" dirty="0"/>
              <a:t>- αναγνωρίζει ότι η τιμή του προϊόντος της εξαρτάται από την ποσότητα που παράγεται και </a:t>
            </a:r>
            <a:r>
              <a:rPr lang="el-GR" sz="1600" dirty="0" smtClean="0"/>
              <a:t>	πωλείται</a:t>
            </a:r>
            <a:r>
              <a:rPr lang="el-GR" sz="1600" dirty="0"/>
              <a:t>.</a:t>
            </a:r>
          </a:p>
          <a:p>
            <a:pPr marL="0" indent="0">
              <a:buNone/>
            </a:pP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17251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Ατελής ανταγωνισμός</a:t>
            </a:r>
            <a:br>
              <a:rPr lang="el-GR" sz="3200" dirty="0"/>
            </a:br>
            <a:r>
              <a:rPr lang="el-GR" sz="3200" dirty="0"/>
              <a:t>ΟΛΙΓΟΠΩΛΙΟ</a:t>
            </a:r>
          </a:p>
        </p:txBody>
      </p:sp>
      <p:sp>
        <p:nvSpPr>
          <p:cNvPr id="9" name="Θέση περιεχομένου 8"/>
          <p:cNvSpPr>
            <a:spLocks noGrp="1"/>
          </p:cNvSpPr>
          <p:nvPr>
            <p:ph idx="1"/>
            <p:custDataLst>
              <p:tags r:id="rId3"/>
            </p:custDataLst>
          </p:nvPr>
        </p:nvSpPr>
        <p:spPr>
          <a:xfrm>
            <a:off x="194723" y="1340768"/>
            <a:ext cx="8841327" cy="2736304"/>
          </a:xfrm>
        </p:spPr>
        <p:txBody>
          <a:bodyPr>
            <a:noAutofit/>
          </a:bodyPr>
          <a:lstStyle/>
          <a:p>
            <a:r>
              <a:rPr lang="el-GR" sz="1600" dirty="0"/>
              <a:t>Στη σημερινή εποχή οι επιχειρήσεις δραστηριοποιούνται σε μορφές οργάνωσης της αγοράς που είναι γνωστές ως ΟΛΙΓΟΠΩΛΙΟ και ΜΟΝΟΠΩΛΙΟΣ ανταγωνισμός.</a:t>
            </a:r>
          </a:p>
          <a:p>
            <a:r>
              <a:rPr lang="el-GR" sz="1600" dirty="0"/>
              <a:t>Στο </a:t>
            </a:r>
            <a:r>
              <a:rPr lang="el-GR" sz="1600" b="1" dirty="0">
                <a:solidFill>
                  <a:srgbClr val="0000FF"/>
                </a:solidFill>
              </a:rPr>
              <a:t>ΟΛΙΓΟΠΩΛΙΟ</a:t>
            </a:r>
            <a:r>
              <a:rPr lang="el-GR" sz="1600" dirty="0"/>
              <a:t> υπάρχουν ελάχιστες επιχειρήσεις στον κλάδο οι οποίες παράγουν είτε κάποιο ομοιογενές είτε κάποιο τυποποιημένο προϊόν (πχ τσιμέντο, χάλυβας και χημικά προϊόντα).</a:t>
            </a:r>
          </a:p>
          <a:p>
            <a:r>
              <a:rPr lang="el-GR" sz="1600" dirty="0"/>
              <a:t>Το εντυπωσιακό χαρακτηριστικό του ΟΛΙΓΟΠΩΛΙΟΥ είναι η αλληλεξάρτηση που υπάρχει ανάμεσα στις επιχειρήσεις που απαρτίζουν τον κλάδο.</a:t>
            </a:r>
          </a:p>
          <a:p>
            <a:r>
              <a:rPr lang="el-GR" sz="1600" dirty="0"/>
              <a:t>Δεδομένου ότι υπάρχουν μερικές επιχειρήσεις στον κλάδο, η τιμολόγηση, η διαφήμιση και οι άλλες προωθητικές ενέργειες επηρεάζουν σημαντικά τις υπόλοιπες επιχειρήσεις και προκαλούν μιμητισμό και αντεκδίκηση.</a:t>
            </a:r>
          </a:p>
          <a:p>
            <a:pPr marL="0" indent="0">
              <a:buNone/>
            </a:pP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299346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a:t>Μονοπωλιακός ανταγωνισμός</a:t>
            </a:r>
          </a:p>
        </p:txBody>
      </p:sp>
      <p:sp>
        <p:nvSpPr>
          <p:cNvPr id="9" name="Θέση περιεχομένου 8"/>
          <p:cNvSpPr>
            <a:spLocks noGrp="1"/>
          </p:cNvSpPr>
          <p:nvPr>
            <p:ph idx="1"/>
            <p:custDataLst>
              <p:tags r:id="rId3"/>
            </p:custDataLst>
          </p:nvPr>
        </p:nvSpPr>
        <p:spPr>
          <a:xfrm>
            <a:off x="194723" y="1340768"/>
            <a:ext cx="8841327" cy="2736304"/>
          </a:xfrm>
        </p:spPr>
        <p:txBody>
          <a:bodyPr>
            <a:noAutofit/>
          </a:bodyPr>
          <a:lstStyle/>
          <a:p>
            <a:r>
              <a:rPr lang="el-GR" sz="1600" dirty="0"/>
              <a:t>Σε έναν κλάδο μονοπωλιακού ανταγωνισμού</a:t>
            </a:r>
          </a:p>
          <a:p>
            <a:r>
              <a:rPr lang="el-GR" sz="1600" dirty="0"/>
              <a:t>   - πολλές επιχειρήσεις και  κανένα εμπόδιο εισόδου.</a:t>
            </a:r>
          </a:p>
          <a:p>
            <a:r>
              <a:rPr lang="el-GR" sz="1600" dirty="0"/>
              <a:t>   - διαφοροποίηση προϊόντος (άρα η επιχείρηση αντιμετωπίζει μια καμπύλη ζήτησης με αρνητική κλίση).</a:t>
            </a:r>
          </a:p>
          <a:p>
            <a:r>
              <a:rPr lang="el-GR" sz="1600" dirty="0"/>
              <a:t>   - η απουσία εμποδίων εισόδου συνεπάγεται ότι τα κέρδη εξανεμίζονται μέσω του ανταγωνισμού</a:t>
            </a:r>
          </a:p>
          <a:p>
            <a:r>
              <a:rPr lang="el-GR" sz="1600" dirty="0"/>
              <a:t>Ο μονοπωλιακός ανταγωνισμός παρουσιάζει στοιχεία ανταγωνισμού και μονοπωλίου.</a:t>
            </a:r>
          </a:p>
          <a:p>
            <a:r>
              <a:rPr lang="el-GR" sz="1600" dirty="0"/>
              <a:t>Το στοιχείο του ανταγωνισμού προκύπτει από το γεγονός ότι υπάρχουν πολλές επιχειρήσεις.</a:t>
            </a:r>
          </a:p>
          <a:p>
            <a:r>
              <a:rPr lang="el-GR" sz="1600" dirty="0"/>
              <a:t>Το στοιχείο του μονοπωλίου προκύπτει από το γεγονός ότι το προϊόν κάθε επιχείρησης διαφέρει κάπως από το προϊόν των άλλων επιχειρήσεων. Επομένως η επιχείρηση ελέγχει κατά κάποιο τρόπο την τιμή που επιβάλλει . </a:t>
            </a:r>
          </a:p>
          <a:p>
            <a:r>
              <a:rPr lang="el-GR" sz="1600" dirty="0"/>
              <a:t>Η  καμπύλη ζήτηση έχει αρνητική κλίση αλλά αρκετά οριζόντια. Επομένως κάθε αύξηση της τιμής θα οδηγήσει σε μείωση των πωλήσεων.</a:t>
            </a:r>
          </a:p>
          <a:p>
            <a:r>
              <a:rPr lang="el-GR" sz="1600" dirty="0"/>
              <a:t>Η οργάνωση αυτή της αγοράς  είναι συνηθισμένη στον τομέα των Υπηρεσιών της οικονομίας.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1071676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Σύγκριση μονοπωλίου και τέλειου ανταγωνισμού </a:t>
            </a:r>
          </a:p>
        </p:txBody>
      </p:sp>
      <p:sp>
        <p:nvSpPr>
          <p:cNvPr id="9" name="Θέση περιεχομένου 8"/>
          <p:cNvSpPr>
            <a:spLocks noGrp="1"/>
          </p:cNvSpPr>
          <p:nvPr>
            <p:ph idx="1"/>
            <p:custDataLst>
              <p:tags r:id="rId3"/>
            </p:custDataLst>
          </p:nvPr>
        </p:nvSpPr>
        <p:spPr>
          <a:xfrm>
            <a:off x="194723" y="1340768"/>
            <a:ext cx="8841327" cy="2736304"/>
          </a:xfrm>
        </p:spPr>
        <p:txBody>
          <a:bodyPr>
            <a:noAutofit/>
          </a:bodyPr>
          <a:lstStyle/>
          <a:p>
            <a:pPr marL="0" indent="0">
              <a:buNone/>
            </a:pPr>
            <a:r>
              <a:rPr lang="el-GR" sz="1600" b="1" dirty="0" smtClean="0"/>
              <a:t>Βλέπουμε </a:t>
            </a:r>
            <a:r>
              <a:rPr lang="el-GR" sz="1600" b="1" dirty="0"/>
              <a:t>λοιπόν ότι, σε σχέση με τον τέλειο ανταγωνισμό,</a:t>
            </a:r>
            <a:r>
              <a:rPr lang="el-GR" sz="1600" dirty="0"/>
              <a:t> το μονοπώλιο συνεπάγεται</a:t>
            </a:r>
          </a:p>
          <a:p>
            <a:pPr marL="0" indent="0">
              <a:buNone/>
            </a:pPr>
            <a:r>
              <a:rPr lang="el-GR" sz="1600" dirty="0"/>
              <a:t>   - υψηλότερη τιμή</a:t>
            </a:r>
          </a:p>
          <a:p>
            <a:pPr marL="0" indent="0">
              <a:buNone/>
            </a:pPr>
            <a:r>
              <a:rPr lang="el-GR" sz="1600" dirty="0"/>
              <a:t>   - χαμηλότερο προϊόν</a:t>
            </a:r>
          </a:p>
          <a:p>
            <a:pPr marL="0" indent="0">
              <a:buNone/>
            </a:pPr>
            <a:r>
              <a:rPr lang="el-GR" sz="1600" b="1" dirty="0"/>
              <a:t>Χάνει πάντα ο καταναλωτής εξαιτίας του μονοπωλίου;</a:t>
            </a:r>
          </a:p>
          <a:p>
            <a:pPr marL="0" indent="0">
              <a:buNone/>
            </a:pPr>
            <a:r>
              <a:rPr lang="el-GR" sz="1600" dirty="0"/>
              <a:t>   - μεταξύ άλλων, αυτό εξαρτάται και από το αν ο </a:t>
            </a:r>
            <a:r>
              <a:rPr lang="el-GR" sz="1600" dirty="0" err="1"/>
              <a:t>μονοπωλητής</a:t>
            </a:r>
            <a:r>
              <a:rPr lang="el-GR" sz="1600" dirty="0"/>
              <a:t> αντιμετωπίζει την ίδια διάρθρωση κόστους.</a:t>
            </a:r>
          </a:p>
          <a:p>
            <a:pPr marL="0" indent="0">
              <a:buNone/>
            </a:pPr>
            <a:r>
              <a:rPr lang="el-GR" sz="1600" dirty="0"/>
              <a:t>   - ίσως να υπάρχει η δυνατότητα επίτευξης οικονομιών κλίμακας.</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54375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a:t>Μονοπώλιο με διαφοροποίηση τιμής</a:t>
            </a:r>
          </a:p>
        </p:txBody>
      </p:sp>
      <p:sp>
        <p:nvSpPr>
          <p:cNvPr id="9" name="Θέση περιεχομένου 8"/>
          <p:cNvSpPr>
            <a:spLocks noGrp="1"/>
          </p:cNvSpPr>
          <p:nvPr>
            <p:ph idx="1"/>
            <p:custDataLst>
              <p:tags r:id="rId3"/>
            </p:custDataLst>
          </p:nvPr>
        </p:nvSpPr>
        <p:spPr>
          <a:xfrm>
            <a:off x="194723" y="1340768"/>
            <a:ext cx="8841327" cy="2736304"/>
          </a:xfrm>
        </p:spPr>
        <p:txBody>
          <a:bodyPr>
            <a:noAutofit/>
          </a:bodyPr>
          <a:lstStyle/>
          <a:p>
            <a:r>
              <a:rPr lang="el-GR" sz="1600" b="1" dirty="0"/>
              <a:t>Έστω ότι ένας </a:t>
            </a:r>
            <a:r>
              <a:rPr lang="el-GR" sz="1600" b="1" dirty="0" err="1"/>
              <a:t>μονοπωλητής</a:t>
            </a:r>
            <a:r>
              <a:rPr lang="el-GR" sz="1600" b="1" dirty="0"/>
              <a:t> </a:t>
            </a:r>
            <a:r>
              <a:rPr lang="el-GR" sz="1600" b="1" dirty="0" err="1"/>
              <a:t>πωλεί</a:t>
            </a:r>
            <a:r>
              <a:rPr lang="el-GR" sz="1600" b="1" dirty="0"/>
              <a:t> το προϊόν του σε δύο ξεχωριστές ομάδες καταναλωτών με διαφορετικές </a:t>
            </a:r>
            <a:r>
              <a:rPr lang="el-GR" sz="1600" b="1" dirty="0" err="1"/>
              <a:t>ελαστικότητες</a:t>
            </a:r>
            <a:r>
              <a:rPr lang="el-GR" sz="1600" b="1" dirty="0"/>
              <a:t> ζήτησης.</a:t>
            </a:r>
          </a:p>
          <a:p>
            <a:pPr marL="0" indent="0">
              <a:buNone/>
            </a:pPr>
            <a:r>
              <a:rPr lang="el-GR" sz="1600" dirty="0" smtClean="0"/>
              <a:t>	   </a:t>
            </a:r>
            <a:r>
              <a:rPr lang="el-GR" sz="1600" dirty="0"/>
              <a:t>- π.χ. επιχειρηματίες που ταξιδεύουν για επαγγελματικούς λόγους μπορεί να είναι λιγότερο </a:t>
            </a:r>
            <a:r>
              <a:rPr lang="el-GR" sz="1600" dirty="0" smtClean="0"/>
              <a:t>	ευαίσθητοι </a:t>
            </a:r>
            <a:r>
              <a:rPr lang="el-GR" sz="1600" dirty="0"/>
              <a:t>στις διακυμάνσεις των τιμών των αεροπορικών εισιτηρίων σε σχέση με τους </a:t>
            </a:r>
            <a:r>
              <a:rPr lang="el-GR" sz="1600" dirty="0" smtClean="0"/>
              <a:t>	τουρίστες</a:t>
            </a:r>
            <a:r>
              <a:rPr lang="el-GR" sz="1600" dirty="0"/>
              <a:t>.</a:t>
            </a:r>
          </a:p>
          <a:p>
            <a:r>
              <a:rPr lang="el-GR" sz="1600" b="1" dirty="0"/>
              <a:t>Ο </a:t>
            </a:r>
            <a:r>
              <a:rPr lang="el-GR" sz="1600" b="1" dirty="0" err="1"/>
              <a:t>μονοπωλητής</a:t>
            </a:r>
            <a:r>
              <a:rPr lang="el-GR" sz="1600" b="1" dirty="0"/>
              <a:t> μπορεί να αυξήσει τα κέρδη του χρεώνοντας υψηλότερες τιμές στους επιχειρηματίες και χαμηλότερες στους τουρίστες.</a:t>
            </a:r>
          </a:p>
          <a:p>
            <a:r>
              <a:rPr lang="el-GR" sz="1600" dirty="0"/>
              <a:t>Η δυνατότητα εφαρμογής διαφοροποιήσεων τιμής είναι μεγαλύτερη για αγαθά που δεν είναι δυνατό να </a:t>
            </a:r>
            <a:r>
              <a:rPr lang="el-GR" sz="1600" dirty="0" err="1"/>
              <a:t>επαναπωληθούν</a:t>
            </a:r>
            <a:r>
              <a:rPr lang="el-GR" sz="1600" dirty="0"/>
              <a:t>, π.χ. επίσκεψη σε οδοντίατρο.     </a:t>
            </a:r>
          </a:p>
          <a:p>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762625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a:t>Μονοπωλιακός </a:t>
            </a:r>
            <a:r>
              <a:rPr lang="el-GR" sz="3600" dirty="0" smtClean="0"/>
              <a:t>ανταγωνισμός (2)</a:t>
            </a:r>
            <a:endParaRPr lang="el-GR" sz="3600" dirty="0"/>
          </a:p>
        </p:txBody>
      </p:sp>
      <p:sp>
        <p:nvSpPr>
          <p:cNvPr id="9" name="Θέση περιεχομένου 8"/>
          <p:cNvSpPr>
            <a:spLocks noGrp="1"/>
          </p:cNvSpPr>
          <p:nvPr>
            <p:ph idx="1"/>
            <p:custDataLst>
              <p:tags r:id="rId3"/>
            </p:custDataLst>
          </p:nvPr>
        </p:nvSpPr>
        <p:spPr>
          <a:xfrm>
            <a:off x="194723" y="1340768"/>
            <a:ext cx="8841327" cy="2736304"/>
          </a:xfrm>
        </p:spPr>
        <p:txBody>
          <a:bodyPr>
            <a:noAutofit/>
          </a:bodyPr>
          <a:lstStyle/>
          <a:p>
            <a:r>
              <a:rPr lang="el-GR" sz="1600" dirty="0"/>
              <a:t>Έστω ότι υπάρχει ένας κλάδος με μικρό αριθμό επιχειρήσεων, οι οποίες παράγουν διαφοροποιημένα προϊόντα. </a:t>
            </a:r>
          </a:p>
          <a:p>
            <a:r>
              <a:rPr lang="el-GR" sz="1600" dirty="0"/>
              <a:t>Κάθε επιχείρηση θα βλέπει τις πωλήσεις της να αυξάνονται όσο αυξάνεται η ζήτηση για τον κλάδο συνολικά και όσο αυξάνεται η τιμή στην οποία πωλούν οι ανταγωνιστές της. </a:t>
            </a:r>
          </a:p>
          <a:p>
            <a:r>
              <a:rPr lang="el-GR" sz="1600" dirty="0"/>
              <a:t>Αν αυξηθούν οι επιχειρήσεις στον κλάδο ή αν η επιχείρηση αυξήσει την τιμή του προϊόντος, οι πωλήσεις της μειώνονται.</a:t>
            </a:r>
          </a:p>
          <a:p>
            <a:r>
              <a:rPr lang="el-GR" sz="1600" dirty="0"/>
              <a:t>Όσο αυξάνεται ο αριθμός των επιχειρήσεων του κλάδου, τόσο αυξάνεται και το μέσο κόστος της κάθε επιχείρησης, αφού θα μειώνεται ο όγκος παραγωγής της και δεν θα δημιουργούνται οι ίδιες οικονομίες κλίμακας. </a:t>
            </a:r>
          </a:p>
          <a:p>
            <a:r>
              <a:rPr lang="el-GR" sz="1600" dirty="0"/>
              <a:t>Η αύξηση του αριθμού των επιχειρήσεων θα οξύνει το μεταξύ τους ανταγωνισμό, με αποτέλεσμα να μειώνεται η τιμή που μπορεί κάθε επιχείρηση να πωλήσει το προϊόν της. </a:t>
            </a:r>
          </a:p>
          <a:p>
            <a:r>
              <a:rPr lang="el-GR" sz="1600" dirty="0"/>
              <a:t>Επίσης, αν η τιμή του προϊόντος είναι μεγαλύτερη από το μέσο κόστος, τότε νέες επιχειρήσεις θα εισχωρήσουν στον κλάδο, ενώ αν η τιμή του προϊόντος υπολείπεται του μέσου κόστους, τότε επιχειρήσεις θα εξέλθουν από την παραγωγή.</a:t>
            </a:r>
          </a:p>
          <a:p>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140203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548680"/>
            <a:ext cx="9036050" cy="940966"/>
          </a:xfrm>
        </p:spPr>
        <p:txBody>
          <a:bodyPr>
            <a:noAutofit/>
          </a:bodyPr>
          <a:lstStyle/>
          <a:p>
            <a:r>
              <a:rPr lang="el-GR" sz="3200" dirty="0"/>
              <a:t>Ολιγοπώλιο, Μονοπωλιακός Ανταγωνισμός</a:t>
            </a:r>
            <a:br>
              <a:rPr lang="el-GR" sz="3200" dirty="0"/>
            </a:br>
            <a:r>
              <a:rPr lang="el-GR" sz="3200" dirty="0"/>
              <a:t>και Διεθνές Εμπόριο</a:t>
            </a:r>
            <a:br>
              <a:rPr lang="el-GR" sz="3200" dirty="0"/>
            </a:br>
            <a:endParaRPr lang="el-GR" sz="3200" dirty="0"/>
          </a:p>
        </p:txBody>
      </p:sp>
      <p:sp>
        <p:nvSpPr>
          <p:cNvPr id="9" name="Θέση περιεχομένου 8"/>
          <p:cNvSpPr>
            <a:spLocks noGrp="1"/>
          </p:cNvSpPr>
          <p:nvPr>
            <p:ph idx="1"/>
            <p:custDataLst>
              <p:tags r:id="rId3"/>
            </p:custDataLst>
          </p:nvPr>
        </p:nvSpPr>
        <p:spPr>
          <a:xfrm>
            <a:off x="194723" y="1340768"/>
            <a:ext cx="8841327" cy="2736304"/>
          </a:xfrm>
        </p:spPr>
        <p:txBody>
          <a:bodyPr>
            <a:noAutofit/>
          </a:bodyPr>
          <a:lstStyle/>
          <a:p>
            <a:r>
              <a:rPr lang="el-GR" sz="1600" dirty="0"/>
              <a:t> Η διεύρυνση της αγοράς που προκαλεί το διεθνές εμπόριο, οδηγεί σε αύξηση της ποικιλίας των προϊόντων (περισσότερες επιχειρήσεις) και σε μείωση της μέσης τιμής τους.</a:t>
            </a:r>
          </a:p>
          <a:p>
            <a:r>
              <a:rPr lang="el-GR" sz="1600" dirty="0"/>
              <a:t>Το υπόδειγμα αυτό επίσης εξηγεί το </a:t>
            </a:r>
            <a:r>
              <a:rPr lang="el-GR" sz="1600" dirty="0" err="1"/>
              <a:t>ενδο</a:t>
            </a:r>
            <a:r>
              <a:rPr lang="el-GR" sz="1600" dirty="0"/>
              <a:t>-κλαδικό διεθνές εμπόριο, κάτι που τα προηγούμενα υποδείγματα δεν μπορούσαν να εξηγήσουν.</a:t>
            </a:r>
          </a:p>
          <a:p>
            <a:r>
              <a:rPr lang="el-GR" sz="1600" dirty="0"/>
              <a:t>Το </a:t>
            </a:r>
            <a:r>
              <a:rPr lang="el-GR" sz="1600" dirty="0" err="1"/>
              <a:t>ενδο</a:t>
            </a:r>
            <a:r>
              <a:rPr lang="el-GR" sz="1600" dirty="0"/>
              <a:t>-κλαδικό εμπόριο αποτελεί σημαντικό μέρος του διεθνούς εμπορίου βιομηχανικών προϊόντων μεταξύ των αναπτυγμένων οικονομιών ενώ το δια-κλαδικό εμπόριο γίνεται μεταξύ ανεπτυγμένων και λιγότερο ανεπτυγμένων χωρών.</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pic>
        <p:nvPicPr>
          <p:cNvPr id="2" name="Εικόνα 1" descr="πίνακας στοιχείων διερεύνυσης της αγοράς σχε σχέση με το ολιγοπώλιο, το μονοπωλιακό ανταγωνισμό και το διεθνές εμπόριο."/>
          <p:cNvPicPr>
            <a:picLocks noChangeAspect="1"/>
          </p:cNvPicPr>
          <p:nvPr/>
        </p:nvPicPr>
        <p:blipFill>
          <a:blip r:embed="rId8"/>
          <a:stretch>
            <a:fillRect/>
          </a:stretch>
        </p:blipFill>
        <p:spPr>
          <a:xfrm>
            <a:off x="503461" y="3441744"/>
            <a:ext cx="8029128" cy="2853175"/>
          </a:xfrm>
          <a:prstGeom prst="rect">
            <a:avLst/>
          </a:prstGeom>
        </p:spPr>
      </p:pic>
    </p:spTree>
    <p:custDataLst>
      <p:tags r:id="rId1"/>
    </p:custDataLst>
    <p:extLst>
      <p:ext uri="{BB962C8B-B14F-4D97-AF65-F5344CB8AC3E}">
        <p14:creationId xmlns:p14="http://schemas.microsoft.com/office/powerpoint/2010/main" val="3859236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a:t>Σύμπραξη και καρτέλ</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
        <p:nvSpPr>
          <p:cNvPr id="5" name="Ορθογώνιο 4"/>
          <p:cNvSpPr/>
          <p:nvPr>
            <p:custDataLst>
              <p:tags r:id="rId5"/>
            </p:custDataLst>
          </p:nvPr>
        </p:nvSpPr>
        <p:spPr>
          <a:xfrm>
            <a:off x="233549" y="1457789"/>
            <a:ext cx="8568952" cy="3970318"/>
          </a:xfrm>
          <a:prstGeom prst="rect">
            <a:avLst/>
          </a:prstGeom>
        </p:spPr>
        <p:txBody>
          <a:bodyPr wrap="square">
            <a:spAutoFit/>
          </a:bodyPr>
          <a:lstStyle/>
          <a:p>
            <a:r>
              <a:rPr lang="el-GR" b="1" dirty="0"/>
              <a:t>ΣΥΜΠΡΑΞΗ</a:t>
            </a:r>
          </a:p>
          <a:p>
            <a:r>
              <a:rPr lang="el-GR" dirty="0" smtClean="0"/>
              <a:t> </a:t>
            </a:r>
            <a:r>
              <a:rPr lang="el-GR" dirty="0"/>
              <a:t>- μια ρητή ή άρρητη συμφωνία μεταξύ των επιχειρήσεων του κλάδου με σκοπό την αποφυγή ή τον περιορισμό του μεταξύ τους ανταγωνισμού.</a:t>
            </a:r>
          </a:p>
          <a:p>
            <a:endParaRPr lang="el-GR" b="1" dirty="0" smtClean="0"/>
          </a:p>
          <a:p>
            <a:r>
              <a:rPr lang="el-GR" b="1" dirty="0" smtClean="0"/>
              <a:t>ΚΑΡΤΕΛ</a:t>
            </a:r>
            <a:endParaRPr lang="el-GR" b="1" dirty="0"/>
          </a:p>
          <a:p>
            <a:r>
              <a:rPr lang="el-GR" dirty="0"/>
              <a:t>   - μια κατάσταση όπου επίσημες συμφωνίες μεταξύ των επιχειρήσεων επιτρέπονται από τον νόμο, π.χ. ο ΟΠΕΚ.</a:t>
            </a:r>
          </a:p>
          <a:p>
            <a:endParaRPr lang="el-GR" dirty="0" smtClean="0"/>
          </a:p>
          <a:p>
            <a:r>
              <a:rPr lang="el-GR" b="1" dirty="0" smtClean="0"/>
              <a:t>Η </a:t>
            </a:r>
            <a:r>
              <a:rPr lang="el-GR" b="1" dirty="0"/>
              <a:t>σύμπραξη είναι δύσκολη αν:</a:t>
            </a:r>
          </a:p>
          <a:p>
            <a:pPr marL="742950" lvl="1" indent="-285750">
              <a:buFont typeface="Arial" panose="020B0604020202020204" pitchFamily="34" charset="0"/>
              <a:buChar char="•"/>
            </a:pPr>
            <a:r>
              <a:rPr lang="el-GR" dirty="0"/>
              <a:t>Υπάρχουν πολλές επιχειρήσεις στον κλάδο.</a:t>
            </a:r>
          </a:p>
          <a:p>
            <a:pPr marL="742950" lvl="1" indent="-285750">
              <a:buFont typeface="Arial" panose="020B0604020202020204" pitchFamily="34" charset="0"/>
              <a:buChar char="•"/>
            </a:pPr>
            <a:r>
              <a:rPr lang="el-GR" dirty="0"/>
              <a:t>Το προϊόν δεν είναι τυποποιημένο.</a:t>
            </a:r>
          </a:p>
          <a:p>
            <a:pPr marL="742950" lvl="1" indent="-285750">
              <a:buFont typeface="Arial" panose="020B0604020202020204" pitchFamily="34" charset="0"/>
              <a:buChar char="•"/>
            </a:pPr>
            <a:r>
              <a:rPr lang="el-GR" dirty="0"/>
              <a:t>Οι συνθήκες ζήτησης και κόστους μεταβάλλονται ραγδαία.</a:t>
            </a:r>
          </a:p>
          <a:p>
            <a:pPr marL="742950" lvl="1" indent="-285750">
              <a:buFont typeface="Arial" panose="020B0604020202020204" pitchFamily="34" charset="0"/>
              <a:buChar char="•"/>
            </a:pPr>
            <a:r>
              <a:rPr lang="el-GR" dirty="0"/>
              <a:t>Δεν υπάρχουν εμπόδια εισόδου.</a:t>
            </a:r>
          </a:p>
          <a:p>
            <a:pPr marL="742950" lvl="1" indent="-285750">
              <a:buFont typeface="Arial" panose="020B0604020202020204" pitchFamily="34" charset="0"/>
              <a:buChar char="•"/>
            </a:pPr>
            <a:r>
              <a:rPr lang="el-GR" dirty="0"/>
              <a:t>Οι επιχειρήσεις έχουν πλεονάζουσα παραγωγική δυνατότητα.</a:t>
            </a:r>
          </a:p>
        </p:txBody>
      </p:sp>
    </p:spTree>
    <p:custDataLst>
      <p:tags r:id="rId1"/>
    </p:custDataLst>
    <p:extLst>
      <p:ext uri="{BB962C8B-B14F-4D97-AF65-F5344CB8AC3E}">
        <p14:creationId xmlns:p14="http://schemas.microsoft.com/office/powerpoint/2010/main" val="1331037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600" dirty="0"/>
              <a:t>Η τεθλασμένη καμπύλη ζήτησης</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
        <p:nvSpPr>
          <p:cNvPr id="5" name="Ορθογώνιο 4"/>
          <p:cNvSpPr/>
          <p:nvPr>
            <p:custDataLst>
              <p:tags r:id="rId5"/>
            </p:custDataLst>
          </p:nvPr>
        </p:nvSpPr>
        <p:spPr>
          <a:xfrm>
            <a:off x="4090927" y="980728"/>
            <a:ext cx="4824598" cy="5909310"/>
          </a:xfrm>
          <a:prstGeom prst="rect">
            <a:avLst/>
          </a:prstGeom>
        </p:spPr>
        <p:txBody>
          <a:bodyPr wrap="square">
            <a:spAutoFit/>
          </a:bodyPr>
          <a:lstStyle/>
          <a:p>
            <a:pPr marL="285750" indent="-285750">
              <a:buFont typeface="Arial" panose="020B0604020202020204" pitchFamily="34" charset="0"/>
              <a:buChar char="•"/>
            </a:pPr>
            <a:r>
              <a:rPr lang="el-GR" sz="1400" dirty="0"/>
              <a:t>Σκεφτείτε πώς μπορεί μια επιχείρηση να αντιλαμβάνεται την καμπύλη ζήτησης που </a:t>
            </a:r>
            <a:r>
              <a:rPr lang="el-GR" sz="1400" b="1" dirty="0"/>
              <a:t>αντιμετωπίζει κάτω από συνθήκες ολιγοπωλίου.</a:t>
            </a:r>
          </a:p>
          <a:p>
            <a:pPr marL="285750" indent="-285750">
              <a:buFont typeface="Arial" panose="020B0604020202020204" pitchFamily="34" charset="0"/>
              <a:buChar char="•"/>
            </a:pPr>
            <a:r>
              <a:rPr lang="el-GR" sz="1400" dirty="0"/>
              <a:t>Μπορεί να παρατηρεί την επικρατούσα τιμή και ποσότητα, αλλά πρέπει να προσπαθεί να προβλέπει τις αντιδράσεις των ανταγωνιστών της σε κάθε μεταβολή της τιμής.</a:t>
            </a:r>
          </a:p>
          <a:p>
            <a:pPr marL="285750" indent="-285750">
              <a:buFont typeface="Arial" panose="020B0604020202020204" pitchFamily="34" charset="0"/>
              <a:buChar char="•"/>
            </a:pPr>
            <a:r>
              <a:rPr lang="el-GR" sz="1400" dirty="0"/>
              <a:t>Η επιχείρηση μπορεί να αναμένει ότι οι ανταγωνιστές της θα αντιδράσουν αν μειώσει την τιμή της, καθώς αυτό θα θεωρηθεί ως μία επιθετική κίνηση.</a:t>
            </a:r>
          </a:p>
          <a:p>
            <a:pPr marL="285750" indent="-285750">
              <a:buFont typeface="Arial" panose="020B0604020202020204" pitchFamily="34" charset="0"/>
              <a:buChar char="•"/>
            </a:pPr>
            <a:r>
              <a:rPr lang="el-GR" sz="1400" dirty="0"/>
              <a:t>Άρα η ζήτηση θα είναι σχετικά ανελαστική ως προς μια μείωση της τιμής.</a:t>
            </a:r>
          </a:p>
          <a:p>
            <a:pPr marL="285750" indent="-285750">
              <a:buFont typeface="Arial" panose="020B0604020202020204" pitchFamily="34" charset="0"/>
              <a:buChar char="•"/>
            </a:pPr>
            <a:r>
              <a:rPr lang="el-GR" sz="1400" dirty="0"/>
              <a:t>Η καμπύλη ζήτησης θα είναι απότομη για τιμές κάτω από την </a:t>
            </a:r>
            <a:r>
              <a:rPr lang="el-GR" sz="1400" dirty="0" smtClean="0"/>
              <a:t>P</a:t>
            </a:r>
            <a:r>
              <a:rPr lang="el-GR" sz="1400" baseline="-25000" dirty="0" smtClean="0"/>
              <a:t>0</a:t>
            </a:r>
          </a:p>
          <a:p>
            <a:endParaRPr lang="el-GR" sz="1050" dirty="0"/>
          </a:p>
          <a:p>
            <a:r>
              <a:rPr lang="el-GR" sz="1400" dirty="0"/>
              <a:t>Αλλά είναι λιγότερο πιθανό ότι οι ανταγωνιστές θα αντιδράσουν σε μία αύξηση της τιμής.</a:t>
            </a:r>
          </a:p>
          <a:p>
            <a:r>
              <a:rPr lang="el-GR" sz="1400" dirty="0"/>
              <a:t>Άρα η ζήτηση θα είναι σχετικά ελαστική πάνω από το </a:t>
            </a:r>
            <a:r>
              <a:rPr lang="el-GR" sz="1400" dirty="0" err="1"/>
              <a:t>Pο</a:t>
            </a:r>
            <a:r>
              <a:rPr lang="el-GR" sz="1400" dirty="0"/>
              <a:t>.</a:t>
            </a:r>
          </a:p>
          <a:p>
            <a:r>
              <a:rPr lang="el-GR" sz="1400" dirty="0"/>
              <a:t>Επομένως, η επιχείρηση αντιλαμβάνεται ότι αντιμετωπίζει μια τεθλασμένη καμπύλη ζήτησης.</a:t>
            </a:r>
          </a:p>
          <a:p>
            <a:r>
              <a:rPr lang="el-GR" sz="1400" b="1" dirty="0"/>
              <a:t>Με δεδομένη την αντίληψη αυτή, η επιχείρηση βλέπει ότι τα έσοδά της θα μειωθούν είτε αυξήσει είτε μειώσει την τιμή.</a:t>
            </a:r>
          </a:p>
          <a:p>
            <a:r>
              <a:rPr lang="el-GR" sz="1400" dirty="0"/>
              <a:t>Άρα η καλύτερη στρατηγική είναι να κρατήσει την τιμή σταθερή στο P0.</a:t>
            </a:r>
          </a:p>
          <a:p>
            <a:r>
              <a:rPr lang="el-GR" sz="1400" dirty="0"/>
              <a:t>Η τιμή θα τείνει να παραμείνει σταθερή, ακόμη και στην περίπτωση αύξησης του οριακού κόστους.</a:t>
            </a:r>
          </a:p>
          <a:p>
            <a:endParaRPr lang="el-GR" sz="1400" dirty="0"/>
          </a:p>
          <a:p>
            <a:endParaRPr lang="el-GR" sz="1400" dirty="0"/>
          </a:p>
        </p:txBody>
      </p:sp>
      <p:pic>
        <p:nvPicPr>
          <p:cNvPr id="2" name="Εικόνα 1" descr="Τεθλασμένη καμπύλη ζήτησης"/>
          <p:cNvPicPr>
            <a:picLocks noChangeAspect="1"/>
          </p:cNvPicPr>
          <p:nvPr/>
        </p:nvPicPr>
        <p:blipFill>
          <a:blip r:embed="rId8"/>
          <a:stretch>
            <a:fillRect/>
          </a:stretch>
        </p:blipFill>
        <p:spPr>
          <a:xfrm>
            <a:off x="251520" y="1247091"/>
            <a:ext cx="3718882" cy="5139373"/>
          </a:xfrm>
          <a:prstGeom prst="rect">
            <a:avLst/>
          </a:prstGeom>
        </p:spPr>
      </p:pic>
    </p:spTree>
    <p:custDataLst>
      <p:tags r:id="rId1"/>
    </p:custDataLst>
    <p:extLst>
      <p:ext uri="{BB962C8B-B14F-4D97-AF65-F5344CB8AC3E}">
        <p14:creationId xmlns:p14="http://schemas.microsoft.com/office/powerpoint/2010/main" val="2652896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custDataLst>
              <p:tags r:id="rId3"/>
            </p:custDataLst>
          </p:nvPr>
        </p:nvSpPr>
        <p:spPr>
          <a:xfrm>
            <a:off x="323528" y="1340768"/>
            <a:ext cx="8568952" cy="3539430"/>
          </a:xfrm>
          <a:prstGeom prst="rect">
            <a:avLst/>
          </a:prstGeom>
        </p:spPr>
        <p:txBody>
          <a:bodyPr wrap="square">
            <a:spAutoFit/>
          </a:bodyPr>
          <a:lstStyle/>
          <a:p>
            <a:r>
              <a:rPr lang="el-GR" sz="1600" dirty="0"/>
              <a:t>ΠΑΠΑΗΛΙΑΣ ΘΕΟΔΩΡΟΣ (2006)  Παραδόσεις Πολιτικής Οικονομίας Εκδόσεις ΑΘ. ΣΤΑΜΟΥΛΗΣ. </a:t>
            </a:r>
            <a:r>
              <a:rPr lang="el-GR" sz="1600" dirty="0" smtClean="0"/>
              <a:t>ΑΘΗΝΑ</a:t>
            </a:r>
          </a:p>
          <a:p>
            <a:endParaRPr lang="el-GR" sz="1600" dirty="0"/>
          </a:p>
          <a:p>
            <a:r>
              <a:rPr lang="el-GR" sz="1600" dirty="0" smtClean="0"/>
              <a:t>D</a:t>
            </a:r>
            <a:r>
              <a:rPr lang="el-GR" sz="1600" dirty="0"/>
              <a:t>. BEGG, S.FISCER, R. DOMBUSCH Εισαγωγή στην Οικονομική ΤΟΜΟΣ Α  </a:t>
            </a:r>
            <a:r>
              <a:rPr lang="el-GR" sz="1600" dirty="0" err="1"/>
              <a:t>Eκ</a:t>
            </a:r>
            <a:r>
              <a:rPr lang="el-GR" sz="1600" dirty="0"/>
              <a:t>. </a:t>
            </a:r>
            <a:r>
              <a:rPr lang="el-GR" sz="1600" dirty="0" smtClean="0"/>
              <a:t>ΚΡΙΤΙΚΗ</a:t>
            </a:r>
          </a:p>
          <a:p>
            <a:endParaRPr lang="el-GR" sz="1600" dirty="0"/>
          </a:p>
          <a:p>
            <a:r>
              <a:rPr lang="el-GR" sz="1600" dirty="0" smtClean="0"/>
              <a:t>SALVATOR </a:t>
            </a:r>
            <a:r>
              <a:rPr lang="el-GR" sz="1600" dirty="0"/>
              <a:t>DOMINICK (2007) Η επιχειρησιακή Οικονομική στο Διεθνές Οικονομικό Περιβάλλον. </a:t>
            </a:r>
            <a:r>
              <a:rPr lang="el-GR" sz="1600" dirty="0" err="1"/>
              <a:t>Εκδ</a:t>
            </a:r>
            <a:r>
              <a:rPr lang="el-GR" sz="1600" dirty="0"/>
              <a:t>. </a:t>
            </a:r>
            <a:r>
              <a:rPr lang="el-GR" sz="1600" dirty="0" smtClean="0"/>
              <a:t>GUTENBERG</a:t>
            </a:r>
          </a:p>
          <a:p>
            <a:endParaRPr lang="el-GR" sz="1600" dirty="0"/>
          </a:p>
          <a:p>
            <a:r>
              <a:rPr lang="el-GR" sz="1600" dirty="0" err="1" smtClean="0"/>
              <a:t>Dominick</a:t>
            </a:r>
            <a:r>
              <a:rPr lang="el-GR" sz="1600" dirty="0" smtClean="0"/>
              <a:t> </a:t>
            </a:r>
            <a:r>
              <a:rPr lang="el-GR" sz="1600" dirty="0" err="1"/>
              <a:t>Salvatore</a:t>
            </a:r>
            <a:r>
              <a:rPr lang="el-GR" sz="1600" dirty="0"/>
              <a:t>  (2012) « ΕΠΙΧΕΙΡΗΣΙΑΚΗ ΟΙΚΟΝΟΜΙΚΗ ΣΤΟ ΔΙΕΘΝΕΣ ΟΙΚΟΝΟΜΙΚΟ ΠΕΡΙΒΑΛΛΟΝ  ΕΚΔ.  </a:t>
            </a:r>
            <a:r>
              <a:rPr lang="el-GR" sz="1600" dirty="0" smtClean="0"/>
              <a:t>GUTENBERG</a:t>
            </a:r>
          </a:p>
          <a:p>
            <a:endParaRPr lang="el-GR" sz="1600" dirty="0"/>
          </a:p>
          <a:p>
            <a:r>
              <a:rPr lang="en-US" sz="1600" dirty="0" smtClean="0"/>
              <a:t>M</a:t>
            </a:r>
            <a:r>
              <a:rPr lang="en-US" sz="1600" dirty="0"/>
              <a:t>. FRIEDMAN “The </a:t>
            </a:r>
            <a:r>
              <a:rPr lang="en-US" sz="1600" dirty="0" err="1"/>
              <a:t>Methology</a:t>
            </a:r>
            <a:r>
              <a:rPr lang="en-US" sz="1600" dirty="0"/>
              <a:t> of Positive Economics”  </a:t>
            </a:r>
            <a:r>
              <a:rPr lang="en-US" sz="1600" dirty="0" err="1"/>
              <a:t>στο</a:t>
            </a:r>
            <a:r>
              <a:rPr lang="en-US" sz="1600" dirty="0"/>
              <a:t> Essays in Positive Economics (Chicago: University of Chicago Press, 1953)</a:t>
            </a:r>
          </a:p>
          <a:p>
            <a:endParaRPr lang="el-GR" sz="1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199715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5" name="TextBox 4"/>
          <p:cNvSpPr txBox="1"/>
          <p:nvPr>
            <p:custDataLst>
              <p:tags r:id="rId3"/>
            </p:custDataLst>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6"/>
          </p:cNvPr>
          <p:cNvPicPr>
            <a:picLocks noChangeAspect="1"/>
          </p:cNvPicPr>
          <p:nvPr/>
        </p:nvPicPr>
        <p:blipFill>
          <a:blip r:embed="rId7"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8"/>
          </p:cNvPr>
          <p:cNvPicPr>
            <a:picLocks noChangeAspect="1" noChangeArrowheads="1"/>
          </p:cNvPicPr>
          <p:nvPr/>
        </p:nvPicPr>
        <p:blipFill>
          <a:blip r:embed="rId9"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fontScale="77500" lnSpcReduction="20000"/>
          </a:bodyPr>
          <a:lstStyle/>
          <a:p>
            <a:pPr lvl="0"/>
            <a:r>
              <a:rPr lang="el-GR" sz="2800" dirty="0" smtClean="0"/>
              <a:t>Να σχεδιάζει ο σπουδαστής την ατομική καμπύλη προσφοράς.</a:t>
            </a:r>
            <a:endParaRPr lang="en-US" sz="2800" dirty="0" smtClean="0"/>
          </a:p>
          <a:p>
            <a:pPr lvl="0"/>
            <a:r>
              <a:rPr lang="el-GR" sz="2800" dirty="0" smtClean="0"/>
              <a:t>Να εξηγεί τους παράγοντες που επηρεάζουν την καμπύλη προσφοράς.</a:t>
            </a:r>
            <a:endParaRPr lang="el-GR" sz="2800" dirty="0" smtClean="0"/>
          </a:p>
          <a:p>
            <a:pPr lvl="0"/>
            <a:r>
              <a:rPr lang="el-GR" sz="2800" dirty="0" smtClean="0"/>
              <a:t>Να ορίζει την ελαστικότητα της προσφοράς.</a:t>
            </a:r>
            <a:endParaRPr lang="el-GR" sz="2800" dirty="0" smtClean="0"/>
          </a:p>
          <a:p>
            <a:pPr lvl="0"/>
            <a:r>
              <a:rPr lang="el-GR" sz="2800" dirty="0" smtClean="0"/>
              <a:t>Να ορίζει την αγορά σε ανισορροπία.</a:t>
            </a:r>
          </a:p>
          <a:p>
            <a:pPr lvl="0"/>
            <a:r>
              <a:rPr lang="el-GR" sz="2800" dirty="0" smtClean="0"/>
              <a:t>Να ορίζει τον τέλειο ανταγωνισμό το μονοπώλιο και το ολιγοπώλιο.</a:t>
            </a:r>
            <a:endParaRPr lang="el-GR" sz="2800" dirty="0" smtClean="0"/>
          </a:p>
          <a:p>
            <a:pPr lvl="0"/>
            <a:r>
              <a:rPr lang="el-GR" sz="2800" dirty="0" smtClean="0"/>
              <a:t>Να συγκρίνει το μονοπώλιο με τον τέλειο ανταγωνισμό.</a:t>
            </a:r>
          </a:p>
          <a:p>
            <a:pPr lvl="0"/>
            <a:r>
              <a:rPr lang="el-GR" sz="2800" dirty="0" smtClean="0"/>
              <a:t>Να ορίζει τις έννοιες σύμπραξη και καρτέλ.</a:t>
            </a:r>
          </a:p>
          <a:p>
            <a:pPr lvl="0"/>
            <a:r>
              <a:rPr lang="el-GR" sz="2800" dirty="0" smtClean="0"/>
              <a:t>Να αναλύει την περίπτωση της τεθλασμένης καμπύλης ζήτησης.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 Θεωρία και Πολιτική</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539552" y="1417638"/>
            <a:ext cx="7272808" cy="2880320"/>
          </a:xfrm>
        </p:spPr>
        <p:txBody>
          <a:bodyPr>
            <a:noAutofit/>
          </a:bodyPr>
          <a:lstStyle/>
          <a:p>
            <a:pPr lvl="1">
              <a:buFont typeface="Wingdings" pitchFamily="2" charset="2"/>
              <a:buChar char="§"/>
            </a:pPr>
            <a:r>
              <a:rPr lang="el-GR" sz="2000" dirty="0">
                <a:hlinkClick r:id="rId8" action="ppaction://hlinksldjump"/>
              </a:rPr>
              <a:t>Η Ατομική Καμπύλη </a:t>
            </a:r>
            <a:r>
              <a:rPr lang="el-GR" sz="2000" dirty="0" smtClean="0">
                <a:hlinkClick r:id="rId8" action="ppaction://hlinksldjump"/>
              </a:rPr>
              <a:t>Προσφοράς</a:t>
            </a:r>
            <a:r>
              <a:rPr lang="el-GR" sz="2000" dirty="0" smtClean="0">
                <a:hlinkClick r:id="rId8" action="ppaction://hlinksldjump"/>
              </a:rPr>
              <a:t>. </a:t>
            </a:r>
            <a:endParaRPr lang="en-US" sz="2000" dirty="0" smtClean="0">
              <a:hlinkClick r:id="" action="ppaction://noaction"/>
            </a:endParaRPr>
          </a:p>
          <a:p>
            <a:pPr lvl="1">
              <a:buFont typeface="Wingdings" pitchFamily="2" charset="2"/>
              <a:buChar char="§"/>
            </a:pPr>
            <a:r>
              <a:rPr lang="el-GR" sz="2000" dirty="0">
                <a:hlinkClick r:id="rId9" action="ppaction://hlinksldjump"/>
              </a:rPr>
              <a:t>Παράγοντες που Επηρεάζουν </a:t>
            </a:r>
            <a:r>
              <a:rPr lang="el-GR" sz="2000" dirty="0" smtClean="0">
                <a:hlinkClick r:id="rId9" action="ppaction://hlinksldjump"/>
              </a:rPr>
              <a:t>την Καμπύλη Προσφοράς</a:t>
            </a:r>
            <a:r>
              <a:rPr lang="el-GR" sz="2000" dirty="0" smtClean="0">
                <a:hlinkClick r:id="" action="ppaction://noaction"/>
              </a:rPr>
              <a:t>. </a:t>
            </a:r>
            <a:endParaRPr lang="en-US" sz="2000" dirty="0" smtClean="0">
              <a:hlinkClick r:id="" action="ppaction://noaction"/>
            </a:endParaRPr>
          </a:p>
          <a:p>
            <a:pPr lvl="1">
              <a:buFont typeface="Wingdings" pitchFamily="2" charset="2"/>
              <a:buChar char="§"/>
            </a:pPr>
            <a:r>
              <a:rPr lang="el-GR" sz="2000" dirty="0">
                <a:hlinkClick r:id="rId10" action="ppaction://hlinksldjump"/>
              </a:rPr>
              <a:t>Ελαστικότητα </a:t>
            </a:r>
            <a:r>
              <a:rPr lang="el-GR" sz="2000" dirty="0" smtClean="0">
                <a:hlinkClick r:id="rId10" action="ppaction://hlinksldjump"/>
              </a:rPr>
              <a:t>Προσφοράς</a:t>
            </a:r>
            <a:r>
              <a:rPr lang="en-US" sz="2000" dirty="0" smtClean="0">
                <a:hlinkClick r:id="" action="ppaction://noaction"/>
              </a:rPr>
              <a:t>.</a:t>
            </a:r>
            <a:endParaRPr lang="el-GR" sz="2000" dirty="0" smtClean="0">
              <a:hlinkClick r:id="" action="ppaction://noaction"/>
            </a:endParaRPr>
          </a:p>
          <a:p>
            <a:pPr lvl="1">
              <a:buFont typeface="Wingdings" pitchFamily="2" charset="2"/>
              <a:buChar char="§"/>
            </a:pPr>
            <a:r>
              <a:rPr lang="el-GR" sz="2000" dirty="0">
                <a:hlinkClick r:id="rId11" action="ppaction://hlinksldjump"/>
              </a:rPr>
              <a:t>Αγορά σε </a:t>
            </a:r>
            <a:r>
              <a:rPr lang="el-GR" sz="2000" dirty="0" smtClean="0">
                <a:hlinkClick r:id="rId11" action="ppaction://hlinksldjump"/>
              </a:rPr>
              <a:t>Ανισορροπία.</a:t>
            </a:r>
            <a:endParaRPr lang="el-GR" sz="2000" dirty="0" smtClean="0">
              <a:hlinkClick r:id="" action="ppaction://noaction"/>
            </a:endParaRPr>
          </a:p>
          <a:p>
            <a:pPr lvl="1">
              <a:buFont typeface="Wingdings" pitchFamily="2" charset="2"/>
              <a:buChar char="§"/>
            </a:pPr>
            <a:r>
              <a:rPr lang="el-GR" sz="2000" dirty="0">
                <a:hlinkClick r:id="rId12" action="ppaction://hlinksldjump"/>
              </a:rPr>
              <a:t>Τέλειος </a:t>
            </a:r>
            <a:r>
              <a:rPr lang="el-GR" sz="2000" dirty="0" smtClean="0">
                <a:hlinkClick r:id="rId12" action="ppaction://hlinksldjump"/>
              </a:rPr>
              <a:t>ανταγωνισμός</a:t>
            </a:r>
            <a:r>
              <a:rPr lang="el-GR" sz="2000" dirty="0" smtClean="0">
                <a:hlinkClick r:id="" action="ppaction://noaction"/>
              </a:rPr>
              <a:t>.</a:t>
            </a:r>
          </a:p>
          <a:p>
            <a:pPr lvl="1">
              <a:buFont typeface="Wingdings" pitchFamily="2" charset="2"/>
              <a:buChar char="§"/>
            </a:pPr>
            <a:r>
              <a:rPr lang="el-GR" sz="2000" dirty="0" smtClean="0">
                <a:hlinkClick r:id="rId13" action="ppaction://hlinksldjump"/>
              </a:rPr>
              <a:t>Μονοπώλιο. </a:t>
            </a:r>
            <a:endParaRPr lang="el-GR" sz="2000" dirty="0" smtClean="0">
              <a:hlinkClick r:id="" action="ppaction://noaction"/>
            </a:endParaRPr>
          </a:p>
          <a:p>
            <a:pPr lvl="1">
              <a:buFont typeface="Wingdings" pitchFamily="2" charset="2"/>
              <a:buChar char="§"/>
            </a:pPr>
            <a:r>
              <a:rPr lang="el-GR" sz="2000" dirty="0" smtClean="0">
                <a:hlinkClick r:id="rId14" action="ppaction://hlinksldjump"/>
              </a:rPr>
              <a:t>Ολιγοπώλιο.</a:t>
            </a:r>
            <a:endParaRPr lang="el-GR" sz="2000" dirty="0" smtClean="0">
              <a:hlinkClick r:id="" action="ppaction://noaction"/>
            </a:endParaRPr>
          </a:p>
          <a:p>
            <a:pPr lvl="1">
              <a:buFont typeface="Wingdings" pitchFamily="2" charset="2"/>
              <a:buChar char="§"/>
            </a:pPr>
            <a:r>
              <a:rPr lang="el-GR" sz="2000" dirty="0" smtClean="0">
                <a:hlinkClick r:id="rId15" action="ppaction://hlinksldjump"/>
              </a:rPr>
              <a:t>Σύγκριση μονοπωλίου και τέλειου ανταγωνισμού. </a:t>
            </a:r>
            <a:endParaRPr lang="el-GR" sz="2000" dirty="0" smtClean="0">
              <a:hlinkClick r:id="" action="ppaction://noaction"/>
            </a:endParaRPr>
          </a:p>
          <a:p>
            <a:pPr lvl="1">
              <a:buFont typeface="Wingdings" pitchFamily="2" charset="2"/>
              <a:buChar char="§"/>
            </a:pPr>
            <a:r>
              <a:rPr lang="el-GR" sz="2000" dirty="0">
                <a:hlinkClick r:id="rId16" action="ppaction://hlinksldjump"/>
              </a:rPr>
              <a:t>Σύμπραξη και </a:t>
            </a:r>
            <a:r>
              <a:rPr lang="el-GR" sz="2000" dirty="0" smtClean="0">
                <a:hlinkClick r:id="rId16" action="ppaction://hlinksldjump"/>
              </a:rPr>
              <a:t>καρτέλ</a:t>
            </a:r>
            <a:r>
              <a:rPr lang="el-GR" sz="2000" dirty="0" smtClean="0">
                <a:hlinkClick r:id="" action="ppaction://noaction"/>
              </a:rPr>
              <a:t>.</a:t>
            </a:r>
          </a:p>
          <a:p>
            <a:pPr lvl="1">
              <a:buFont typeface="Wingdings" pitchFamily="2" charset="2"/>
              <a:buChar char="§"/>
            </a:pPr>
            <a:r>
              <a:rPr lang="el-GR" sz="2000" dirty="0">
                <a:hlinkClick r:id="rId17" action="ppaction://hlinksldjump"/>
              </a:rPr>
              <a:t>Η τεθλασμένη καμπύλη </a:t>
            </a:r>
            <a:r>
              <a:rPr lang="el-GR" sz="2000" dirty="0" smtClean="0">
                <a:hlinkClick r:id="rId17" action="ppaction://hlinksldjump"/>
              </a:rPr>
              <a:t>ζήτησης</a:t>
            </a:r>
            <a:r>
              <a:rPr lang="el-GR" sz="2000" dirty="0" smtClean="0">
                <a:hlinkClick r:id="" action="ppaction://noaction"/>
              </a:rPr>
              <a:t>.</a:t>
            </a:r>
          </a:p>
          <a:p>
            <a:pPr lvl="1">
              <a:buFont typeface="Wingdings" pitchFamily="2" charset="2"/>
              <a:buChar char="§"/>
            </a:pPr>
            <a:endParaRPr lang="el-GR" dirty="0" smtClean="0">
              <a:hlinkClick r:id="" action="ppaction://noaction"/>
            </a:endParaRPr>
          </a:p>
          <a:p>
            <a:pPr marL="457200" lvl="1" indent="0">
              <a:buNone/>
            </a:pPr>
            <a:endParaRPr lang="el-GR" sz="18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 Θεωρία και Πολιτική</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4000" dirty="0"/>
              <a:t>Η </a:t>
            </a:r>
            <a:r>
              <a:rPr lang="el-GR" sz="4000" dirty="0" smtClean="0"/>
              <a:t>Ατομική Καμπύλη Προσφοράς (1).</a:t>
            </a:r>
            <a:endParaRPr lang="en-US" sz="2400" b="0" dirty="0"/>
          </a:p>
        </p:txBody>
      </p:sp>
      <p:sp>
        <p:nvSpPr>
          <p:cNvPr id="9" name="Θέση περιεχομένου 8"/>
          <p:cNvSpPr>
            <a:spLocks noGrp="1"/>
          </p:cNvSpPr>
          <p:nvPr>
            <p:ph idx="1"/>
            <p:custDataLst>
              <p:tags r:id="rId3"/>
            </p:custDataLst>
          </p:nvPr>
        </p:nvSpPr>
        <p:spPr>
          <a:xfrm>
            <a:off x="323528" y="1268760"/>
            <a:ext cx="3528392" cy="2946752"/>
          </a:xfrm>
        </p:spPr>
        <p:txBody>
          <a:bodyPr>
            <a:noAutofit/>
          </a:bodyPr>
          <a:lstStyle/>
          <a:p>
            <a:pPr marL="0" indent="0">
              <a:buNone/>
            </a:pPr>
            <a:r>
              <a:rPr lang="el-GR" sz="1400" b="1" dirty="0">
                <a:solidFill>
                  <a:srgbClr val="0000FF"/>
                </a:solidFill>
              </a:rPr>
              <a:t>Η καμπύλη προσφοράς </a:t>
            </a:r>
            <a:r>
              <a:rPr lang="el-GR" sz="1400" dirty="0"/>
              <a:t>αποτυπώνει τη σχέση  που υπάρχει μεταξύ των </a:t>
            </a:r>
            <a:r>
              <a:rPr lang="el-GR" sz="1400" dirty="0" err="1"/>
              <a:t>προσφερομένων</a:t>
            </a:r>
            <a:r>
              <a:rPr lang="el-GR" sz="1400" dirty="0"/>
              <a:t> ποσοτήτων και της τιμής ενός αγαθού.</a:t>
            </a:r>
          </a:p>
          <a:p>
            <a:pPr marL="0" indent="0">
              <a:buNone/>
            </a:pPr>
            <a:r>
              <a:rPr lang="el-GR" sz="1400" dirty="0"/>
              <a:t>Ο παραγωγός, σε κάθε αύξηση της τιμής αυξάνει την προσφερόμενη ποσότητα. Για το λόγο αυτό η κλίση της καμπύλης Προσφοράς έχει θετική κλίση. (Υπάρχουν περιπτώσεις που η καμπύλη προσφοράς έχει αρνητική κλίση). </a:t>
            </a:r>
          </a:p>
          <a:p>
            <a:pPr marL="0" indent="0">
              <a:buNone/>
            </a:pPr>
            <a:r>
              <a:rPr lang="el-GR" sz="1400" b="1" dirty="0">
                <a:solidFill>
                  <a:srgbClr val="0000FF"/>
                </a:solidFill>
              </a:rPr>
              <a:t>Η αγοραία προσφορά </a:t>
            </a:r>
            <a:r>
              <a:rPr lang="el-GR" sz="1400" dirty="0"/>
              <a:t>ενός αγαθού αποτελεί το άθροισμα των ατομικών καμπυλών προσφοράς.</a:t>
            </a:r>
          </a:p>
          <a:p>
            <a:pPr marL="0" indent="0">
              <a:buNone/>
            </a:pPr>
            <a:endParaRPr lang="el-GR" sz="1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pic>
        <p:nvPicPr>
          <p:cNvPr id="3" name="Εικόνα 2" descr="καμπύλη προσφοράς"/>
          <p:cNvPicPr>
            <a:picLocks noChangeAspect="1"/>
          </p:cNvPicPr>
          <p:nvPr/>
        </p:nvPicPr>
        <p:blipFill>
          <a:blip r:embed="rId8"/>
          <a:stretch>
            <a:fillRect/>
          </a:stretch>
        </p:blipFill>
        <p:spPr>
          <a:xfrm>
            <a:off x="4752728" y="1226569"/>
            <a:ext cx="3600944" cy="3168283"/>
          </a:xfrm>
          <a:prstGeom prst="rect">
            <a:avLst/>
          </a:prstGeom>
        </p:spPr>
      </p:pic>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196874"/>
            <a:ext cx="8229600" cy="940966"/>
          </a:xfrm>
        </p:spPr>
        <p:txBody>
          <a:bodyPr>
            <a:noAutofit/>
          </a:bodyPr>
          <a:lstStyle/>
          <a:p>
            <a:r>
              <a:rPr lang="el-GR" sz="4000" dirty="0"/>
              <a:t>Η Ατομική Καμπύλη Προσφοράς </a:t>
            </a:r>
            <a:r>
              <a:rPr lang="el-GR" sz="4000" dirty="0" smtClean="0"/>
              <a:t>(2). </a:t>
            </a:r>
            <a:endParaRPr lang="en-US" sz="2400" b="0" dirty="0"/>
          </a:p>
        </p:txBody>
      </p:sp>
      <p:sp>
        <p:nvSpPr>
          <p:cNvPr id="9" name="Θέση περιεχομένου 8"/>
          <p:cNvSpPr>
            <a:spLocks noGrp="1"/>
          </p:cNvSpPr>
          <p:nvPr>
            <p:ph idx="1"/>
            <p:custDataLst>
              <p:tags r:id="rId3"/>
            </p:custDataLst>
          </p:nvPr>
        </p:nvSpPr>
        <p:spPr>
          <a:xfrm>
            <a:off x="179512" y="1268760"/>
            <a:ext cx="5184576" cy="2946752"/>
          </a:xfrm>
        </p:spPr>
        <p:txBody>
          <a:bodyPr>
            <a:noAutofit/>
          </a:bodyPr>
          <a:lstStyle/>
          <a:p>
            <a:r>
              <a:rPr lang="el-GR" sz="1100" b="1" dirty="0" smtClean="0">
                <a:solidFill>
                  <a:srgbClr val="0000FF"/>
                </a:solidFill>
                <a:latin typeface="Arial" panose="020B0604020202020204" pitchFamily="34" charset="0"/>
                <a:cs typeface="Arial" panose="020B0604020202020204" pitchFamily="34" charset="0"/>
              </a:rPr>
              <a:t>ΜΕΤΑΒΟΛΕΣ </a:t>
            </a:r>
            <a:r>
              <a:rPr lang="el-GR" sz="1100" b="1" dirty="0">
                <a:solidFill>
                  <a:srgbClr val="0000FF"/>
                </a:solidFill>
                <a:latin typeface="Arial" panose="020B0604020202020204" pitchFamily="34" charset="0"/>
                <a:cs typeface="Arial" panose="020B0604020202020204" pitchFamily="34" charset="0"/>
              </a:rPr>
              <a:t>ΣΤΗΝ ΠΡΟΣΦΕΡΟΜΕΝΗ ΠΟΣΟΤΗΤΑ: </a:t>
            </a:r>
            <a:endParaRPr lang="el-GR" sz="1100" b="1" dirty="0" smtClean="0">
              <a:solidFill>
                <a:srgbClr val="0000FF"/>
              </a:solidFill>
              <a:latin typeface="Arial" panose="020B0604020202020204" pitchFamily="34" charset="0"/>
              <a:cs typeface="Arial" panose="020B0604020202020204" pitchFamily="34" charset="0"/>
            </a:endParaRPr>
          </a:p>
          <a:p>
            <a:pPr marL="0" indent="0">
              <a:buNone/>
            </a:pPr>
            <a:r>
              <a:rPr lang="el-GR" sz="1100" dirty="0" smtClean="0">
                <a:latin typeface="Arial" panose="020B0604020202020204" pitchFamily="34" charset="0"/>
                <a:cs typeface="Arial" panose="020B0604020202020204" pitchFamily="34" charset="0"/>
              </a:rPr>
              <a:t>	Μετακίνηση </a:t>
            </a:r>
            <a:r>
              <a:rPr lang="el-GR" sz="1100" dirty="0">
                <a:latin typeface="Arial" panose="020B0604020202020204" pitchFamily="34" charset="0"/>
                <a:cs typeface="Arial" panose="020B0604020202020204" pitchFamily="34" charset="0"/>
              </a:rPr>
              <a:t>επί  της καμπύλης </a:t>
            </a:r>
            <a:r>
              <a:rPr lang="el-GR" sz="1100" dirty="0" smtClean="0">
                <a:latin typeface="Arial" panose="020B0604020202020204" pitchFamily="34" charset="0"/>
                <a:cs typeface="Arial" panose="020B0604020202020204" pitchFamily="34" charset="0"/>
              </a:rPr>
              <a:t>προσφοράς.</a:t>
            </a:r>
          </a:p>
          <a:p>
            <a:r>
              <a:rPr lang="el-GR" sz="1100" b="1" dirty="0" smtClean="0">
                <a:solidFill>
                  <a:srgbClr val="0000FF"/>
                </a:solidFill>
                <a:latin typeface="Arial" panose="020B0604020202020204" pitchFamily="34" charset="0"/>
                <a:cs typeface="Arial" panose="020B0604020202020204" pitchFamily="34" charset="0"/>
              </a:rPr>
              <a:t>ΜΕΤΑΒΟΛΕΣ </a:t>
            </a:r>
            <a:r>
              <a:rPr lang="el-GR" sz="1100" b="1" dirty="0">
                <a:solidFill>
                  <a:srgbClr val="0000FF"/>
                </a:solidFill>
                <a:latin typeface="Arial" panose="020B0604020202020204" pitchFamily="34" charset="0"/>
                <a:cs typeface="Arial" panose="020B0604020202020204" pitchFamily="34" charset="0"/>
              </a:rPr>
              <a:t>ΤΗΣ ΠΡΟΣΦΟΡΑΣ: </a:t>
            </a:r>
            <a:endParaRPr lang="el-GR" sz="1100" b="1" dirty="0" smtClean="0">
              <a:solidFill>
                <a:srgbClr val="0000FF"/>
              </a:solidFill>
              <a:latin typeface="Arial" panose="020B0604020202020204" pitchFamily="34" charset="0"/>
              <a:cs typeface="Arial" panose="020B0604020202020204" pitchFamily="34" charset="0"/>
            </a:endParaRPr>
          </a:p>
          <a:p>
            <a:pPr marL="0" indent="0">
              <a:buNone/>
            </a:pPr>
            <a:r>
              <a:rPr lang="el-GR" sz="1100" dirty="0" smtClean="0">
                <a:latin typeface="Arial" panose="020B0604020202020204" pitchFamily="34" charset="0"/>
                <a:cs typeface="Arial" panose="020B0604020202020204" pitchFamily="34" charset="0"/>
              </a:rPr>
              <a:t>	Μετατόπιση </a:t>
            </a:r>
            <a:r>
              <a:rPr lang="el-GR" sz="1100" dirty="0">
                <a:latin typeface="Arial" panose="020B0604020202020204" pitchFamily="34" charset="0"/>
                <a:cs typeface="Arial" panose="020B0604020202020204" pitchFamily="34" charset="0"/>
              </a:rPr>
              <a:t>της καμπύλης προσφοράς</a:t>
            </a:r>
            <a:r>
              <a:rPr lang="el-GR" sz="1100" dirty="0" smtClean="0">
                <a:latin typeface="Arial" panose="020B0604020202020204" pitchFamily="34" charset="0"/>
                <a:cs typeface="Arial" panose="020B0604020202020204" pitchFamily="34" charset="0"/>
              </a:rPr>
              <a:t>.</a:t>
            </a:r>
            <a:endParaRPr lang="el-GR" sz="1100" dirty="0">
              <a:latin typeface="Arial" panose="020B0604020202020204" pitchFamily="34" charset="0"/>
              <a:cs typeface="Arial" panose="020B0604020202020204" pitchFamily="34" charset="0"/>
            </a:endParaRPr>
          </a:p>
          <a:p>
            <a:pPr marL="0" indent="0">
              <a:buNone/>
            </a:pPr>
            <a:r>
              <a:rPr lang="el-GR" sz="1100" b="1" dirty="0">
                <a:latin typeface="Arial" panose="020B0604020202020204" pitchFamily="34" charset="0"/>
                <a:cs typeface="Arial" panose="020B0604020202020204" pitchFamily="34" charset="0"/>
              </a:rPr>
              <a:t>ΟΙ ΠΑΡΑΓΟΝΤΕΣ ΠΟΥ ΕΠΗΡΕΑΖΟΥΝ ΤΗΝ ΚΑΜΠΥΛΗ ΠΡΟΣΦΟΡΑΣ (1)</a:t>
            </a:r>
            <a:br>
              <a:rPr lang="el-GR" sz="1100" b="1" dirty="0">
                <a:latin typeface="Arial" panose="020B0604020202020204" pitchFamily="34" charset="0"/>
                <a:cs typeface="Arial" panose="020B0604020202020204" pitchFamily="34" charset="0"/>
              </a:rPr>
            </a:br>
            <a:endParaRPr lang="el-GR" sz="1100" b="1" dirty="0" smtClean="0">
              <a:latin typeface="Arial" panose="020B0604020202020204" pitchFamily="34" charset="0"/>
              <a:cs typeface="Arial" panose="020B0604020202020204" pitchFamily="34" charset="0"/>
            </a:endParaRPr>
          </a:p>
          <a:p>
            <a:pPr marL="0" indent="0">
              <a:buNone/>
            </a:pPr>
            <a:r>
              <a:rPr lang="el-GR" sz="1100" b="1" dirty="0" smtClean="0">
                <a:solidFill>
                  <a:srgbClr val="C00000"/>
                </a:solidFill>
                <a:latin typeface="Arial" panose="020B0604020202020204" pitchFamily="34" charset="0"/>
                <a:cs typeface="Arial" panose="020B0604020202020204" pitchFamily="34" charset="0"/>
              </a:rPr>
              <a:t>Οι </a:t>
            </a:r>
            <a:r>
              <a:rPr lang="el-GR" sz="1100" b="1" dirty="0">
                <a:solidFill>
                  <a:srgbClr val="C00000"/>
                </a:solidFill>
                <a:latin typeface="Arial" panose="020B0604020202020204" pitchFamily="34" charset="0"/>
                <a:cs typeface="Arial" panose="020B0604020202020204" pitchFamily="34" charset="0"/>
              </a:rPr>
              <a:t>βασικότεροι προσδιοριστικοί παράγοντες είναι:</a:t>
            </a:r>
          </a:p>
          <a:p>
            <a:pPr>
              <a:buFont typeface="Wingdings" panose="05000000000000000000" pitchFamily="2" charset="2"/>
              <a:buChar char="v"/>
            </a:pPr>
            <a:r>
              <a:rPr lang="el-GR" sz="1100" b="1" dirty="0">
                <a:latin typeface="Arial" panose="020B0604020202020204" pitchFamily="34" charset="0"/>
                <a:cs typeface="Arial" panose="020B0604020202020204" pitchFamily="34" charset="0"/>
              </a:rPr>
              <a:t>Οι τιμές των παραγωγικών συντελεστών.</a:t>
            </a:r>
            <a:r>
              <a:rPr lang="el-GR" sz="1100" dirty="0">
                <a:latin typeface="Arial" panose="020B0604020202020204" pitchFamily="34" charset="0"/>
                <a:cs typeface="Arial" panose="020B0604020202020204" pitchFamily="34" charset="0"/>
              </a:rPr>
              <a:t> </a:t>
            </a:r>
          </a:p>
          <a:p>
            <a:r>
              <a:rPr lang="el-GR" sz="1100" dirty="0">
                <a:latin typeface="Arial" panose="020B0604020202020204" pitchFamily="34" charset="0"/>
                <a:cs typeface="Arial" panose="020B0604020202020204" pitchFamily="34" charset="0"/>
              </a:rPr>
              <a:t>Η μεταβολή της τιμής ενός ή περισσότερων από τους συντελεστές που χρησιμοποιούνται στην παραγωγή ενός αγαθού συνεπάγεται τη μεταβολή του κόστους παραγωγής του. </a:t>
            </a:r>
          </a:p>
          <a:p>
            <a:r>
              <a:rPr lang="el-GR" sz="1100" dirty="0">
                <a:latin typeface="Arial" panose="020B0604020202020204" pitchFamily="34" charset="0"/>
                <a:cs typeface="Arial" panose="020B0604020202020204" pitchFamily="34" charset="0"/>
              </a:rPr>
              <a:t>Αν υπάρχει αύξηση των τιμών των παραγωγικών συντελεστών, αυξάνεται το κόστος του αγαθού για κάθε επίπεδο παραγωγής, άρα με το ίδιο κόστος, παράγουμε λιγότερο προϊόν. </a:t>
            </a:r>
          </a:p>
          <a:p>
            <a:r>
              <a:rPr lang="el-GR" sz="1100" dirty="0">
                <a:latin typeface="Arial" panose="020B0604020202020204" pitchFamily="34" charset="0"/>
                <a:cs typeface="Arial" panose="020B0604020202020204" pitchFamily="34" charset="0"/>
              </a:rPr>
              <a:t>Η καμπύλη προσφοράς μετατοπίζεται προς τα αριστερά. Το αντίθετο ακριβώς συμβαίνει, όταν μειώνονται οι τιμές των παραγωγικών συντελεστών για το αγαθό, με αποτέλεσμα να μειώνεται το κόστος παραγωγής. Η καμπύλη προσφοράς μετατοπίζεται προς τα </a:t>
            </a:r>
            <a:r>
              <a:rPr lang="el-GR" sz="1100" dirty="0" smtClean="0">
                <a:latin typeface="Arial" panose="020B0604020202020204" pitchFamily="34" charset="0"/>
                <a:cs typeface="Arial" panose="020B0604020202020204" pitchFamily="34" charset="0"/>
              </a:rPr>
              <a:t>δεξιά</a:t>
            </a:r>
            <a:endParaRPr lang="el-GR" sz="1100" dirty="0">
              <a:latin typeface="Arial" panose="020B0604020202020204" pitchFamily="34" charset="0"/>
              <a:cs typeface="Arial" panose="020B0604020202020204" pitchFamily="34" charset="0"/>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pic>
        <p:nvPicPr>
          <p:cNvPr id="2" name="Εικόνα 1" descr="Μετατόπιση της καμπύλης προσφοράς."/>
          <p:cNvPicPr>
            <a:picLocks noChangeAspect="1"/>
          </p:cNvPicPr>
          <p:nvPr/>
        </p:nvPicPr>
        <p:blipFill>
          <a:blip r:embed="rId8"/>
          <a:stretch>
            <a:fillRect/>
          </a:stretch>
        </p:blipFill>
        <p:spPr>
          <a:xfrm>
            <a:off x="5384509" y="1055752"/>
            <a:ext cx="3346994" cy="5511262"/>
          </a:xfrm>
          <a:prstGeom prst="rect">
            <a:avLst/>
          </a:prstGeom>
        </p:spPr>
      </p:pic>
    </p:spTree>
    <p:custDataLst>
      <p:tags r:id="rId1"/>
    </p:custDataLst>
    <p:extLst>
      <p:ext uri="{BB962C8B-B14F-4D97-AF65-F5344CB8AC3E}">
        <p14:creationId xmlns:p14="http://schemas.microsoft.com/office/powerpoint/2010/main" val="177852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sz="2800" dirty="0" smtClean="0"/>
              <a:t>Οι Παράγοντες που Επηρεάζουν την                              Καμπύλη Προσφοράς (2).</a:t>
            </a:r>
            <a:endParaRPr lang="en-US" sz="16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
        <p:nvSpPr>
          <p:cNvPr id="2" name="Ορθογώνιο 1"/>
          <p:cNvSpPr/>
          <p:nvPr>
            <p:custDataLst>
              <p:tags r:id="rId5"/>
            </p:custDataLst>
          </p:nvPr>
        </p:nvSpPr>
        <p:spPr>
          <a:xfrm>
            <a:off x="323528" y="1916832"/>
            <a:ext cx="8712968" cy="3693319"/>
          </a:xfrm>
          <a:prstGeom prst="rect">
            <a:avLst/>
          </a:prstGeom>
        </p:spPr>
        <p:txBody>
          <a:bodyPr wrap="square">
            <a:spAutoFit/>
          </a:bodyPr>
          <a:lstStyle/>
          <a:p>
            <a:pPr marL="285750" indent="-285750">
              <a:buFont typeface="Wingdings" panose="05000000000000000000" pitchFamily="2" charset="2"/>
              <a:buChar char="v"/>
            </a:pPr>
            <a:r>
              <a:rPr lang="el-GR" b="1" dirty="0"/>
              <a:t>Η Τεχνολογία της παραγωγής. </a:t>
            </a:r>
            <a:endParaRPr lang="el-GR" b="1" dirty="0" smtClean="0"/>
          </a:p>
          <a:p>
            <a:endParaRPr lang="el-GR" b="1" dirty="0"/>
          </a:p>
          <a:p>
            <a:pPr marL="285750" indent="-285750">
              <a:buFont typeface="Arial" panose="020B0604020202020204" pitchFamily="34" charset="0"/>
              <a:buChar char="•"/>
            </a:pPr>
            <a:r>
              <a:rPr lang="el-GR" dirty="0"/>
              <a:t>Η μεταβολή στην τεχνολογία έχει ως αποτέλεσμα τη μεταβολή στη συνάρτηση παραγωγής. </a:t>
            </a:r>
          </a:p>
          <a:p>
            <a:pPr marL="285750" indent="-285750">
              <a:buFont typeface="Arial" panose="020B0604020202020204" pitchFamily="34" charset="0"/>
              <a:buChar char="•"/>
            </a:pPr>
            <a:r>
              <a:rPr lang="el-GR" dirty="0"/>
              <a:t>Η βελτίωση οδηγεί σε αύξηση του παραγόμενου αγαθού με ίδια ποσότητα παραγωγικών συντελεστών (ενώ η χειροτέρευση στο αντίθετο), αφού με την ίδια ποσότητα παραγωγικών συντελεστών, και εφόσον οι τιμές τους παραμένουν σταθερές, παράγουμε περισσότερο προϊόν. Αποτέλεσμα είναι να έχουμε μετατόπιση της καμπύλης προσφοράς προς τα δεξιά. </a:t>
            </a:r>
          </a:p>
          <a:p>
            <a:pPr marL="285750" indent="-285750">
              <a:buFont typeface="Arial" panose="020B0604020202020204" pitchFamily="34" charset="0"/>
              <a:buChar char="•"/>
            </a:pPr>
            <a:r>
              <a:rPr lang="el-GR" dirty="0"/>
              <a:t>Το αντίθετο αποτέλεσμα παρουσιάζεται στην καμπύλη προσφοράς, όταν χειροτερεύει η τεχνολογία. Η καμπύλη προσφοράς μετατοπίζεται τότε προς τα αριστερά.</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p:txBody>
      </p:sp>
    </p:spTree>
    <p:custDataLst>
      <p:tags r:id="rId1"/>
    </p:custDataLst>
    <p:extLst>
      <p:ext uri="{BB962C8B-B14F-4D97-AF65-F5344CB8AC3E}">
        <p14:creationId xmlns:p14="http://schemas.microsoft.com/office/powerpoint/2010/main" val="261480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1512168"/>
          </a:xfrm>
        </p:spPr>
        <p:txBody>
          <a:bodyPr>
            <a:noAutofit/>
          </a:bodyPr>
          <a:lstStyle/>
          <a:p>
            <a:r>
              <a:rPr lang="el-GR" sz="2800" dirty="0" smtClean="0"/>
              <a:t>Οι Παράγοντες που Επηρεάζουν την                              Καμπύλη Προσφοράς (3).</a:t>
            </a:r>
            <a:endParaRPr lang="en-US" sz="16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
        <p:nvSpPr>
          <p:cNvPr id="2" name="Ορθογώνιο 1"/>
          <p:cNvSpPr/>
          <p:nvPr>
            <p:custDataLst>
              <p:tags r:id="rId5"/>
            </p:custDataLst>
          </p:nvPr>
        </p:nvSpPr>
        <p:spPr>
          <a:xfrm>
            <a:off x="323528" y="1916832"/>
            <a:ext cx="8712968" cy="3970318"/>
          </a:xfrm>
          <a:prstGeom prst="rect">
            <a:avLst/>
          </a:prstGeom>
        </p:spPr>
        <p:txBody>
          <a:bodyPr wrap="square">
            <a:spAutoFit/>
          </a:bodyPr>
          <a:lstStyle/>
          <a:p>
            <a:pPr marL="285750" indent="-285750">
              <a:buFont typeface="Wingdings" panose="05000000000000000000" pitchFamily="2" charset="2"/>
              <a:buChar char="v"/>
            </a:pPr>
            <a:r>
              <a:rPr lang="el-GR" b="1" dirty="0"/>
              <a:t>Οι καιρικές συνθήκες. </a:t>
            </a:r>
            <a:r>
              <a:rPr lang="el-GR" dirty="0" smtClean="0"/>
              <a:t>(</a:t>
            </a:r>
            <a:r>
              <a:rPr lang="el-GR" dirty="0"/>
              <a:t>κυρίως με την παραγωγή και την προσφορά γεωργικών προϊόντων). Η επίδραση αυτή είναι σημαντική για χώρες που παράγουν κυρίως γεωργικά προϊόντα. </a:t>
            </a:r>
          </a:p>
          <a:p>
            <a:pPr marL="342900" indent="-342900">
              <a:buFont typeface="Arial" panose="020B0604020202020204" pitchFamily="34" charset="0"/>
              <a:buChar char="•"/>
            </a:pPr>
            <a:r>
              <a:rPr lang="el-GR" dirty="0"/>
              <a:t>Οι καλές καιρικές συνθήκες για την παραγωγή των αγαθών αυξάνουν την προσφορά και μετατοπίζουν την καμπύλη προσφοράς προς τα δεξιά, ενώ οι δυσμενείς μειώνουν την προσφορά και μετατοπίζουν την καμπύλη προσφοράς προς τα αριστερά. </a:t>
            </a:r>
          </a:p>
          <a:p>
            <a:pPr marL="285750" indent="-285750">
              <a:buFont typeface="Wingdings" panose="05000000000000000000" pitchFamily="2" charset="2"/>
              <a:buChar char="v"/>
            </a:pPr>
            <a:endParaRPr lang="el-GR" dirty="0"/>
          </a:p>
          <a:p>
            <a:pPr marL="285750" indent="-285750">
              <a:buFont typeface="Wingdings" panose="05000000000000000000" pitchFamily="2" charset="2"/>
              <a:buChar char="v"/>
            </a:pPr>
            <a:r>
              <a:rPr lang="el-GR" b="1" dirty="0"/>
              <a:t>Ο αριθμός των επιχειρήσεων. </a:t>
            </a:r>
          </a:p>
          <a:p>
            <a:pPr marL="285750" indent="-285750">
              <a:buFont typeface="Arial" panose="020B0604020202020204" pitchFamily="34" charset="0"/>
              <a:buChar char="•"/>
            </a:pPr>
            <a:r>
              <a:rPr lang="el-GR" dirty="0"/>
              <a:t>Όσο αυξάνεται ο αριθμός των επιχειρήσεων, αυξάνεται η προσφορά, δηλαδή να μετατοπίζεται η καμπύλη προσφοράς προς τα δεξιά. Τα</a:t>
            </a:r>
          </a:p>
          <a:p>
            <a:pPr marL="285750" indent="-285750">
              <a:buFont typeface="Arial" panose="020B0604020202020204" pitchFamily="34" charset="0"/>
              <a:buChar char="•"/>
            </a:pPr>
            <a:r>
              <a:rPr lang="el-GR" dirty="0"/>
              <a:t>ο αντίθετο συμβαίνει όταν μειώνεται ο αριθμός των επιχειρήσεων, μειώνεται η προσφορά και μετατοπίζεται η καμπύλη προσφοράς προς τα αριστερά</a:t>
            </a:r>
          </a:p>
          <a:p>
            <a:pPr marL="285750" indent="-285750">
              <a:buFont typeface="Wingdings" panose="05000000000000000000" pitchFamily="2" charset="2"/>
              <a:buChar char="v"/>
            </a:pPr>
            <a:endParaRPr lang="el-GR" dirty="0"/>
          </a:p>
          <a:p>
            <a:pPr marL="285750" indent="-285750">
              <a:buFont typeface="Wingdings" panose="05000000000000000000" pitchFamily="2" charset="2"/>
              <a:buChar char="v"/>
            </a:pPr>
            <a:endParaRPr lang="el-GR" dirty="0"/>
          </a:p>
        </p:txBody>
      </p:sp>
    </p:spTree>
    <p:custDataLst>
      <p:tags r:id="rId1"/>
    </p:custDataLst>
    <p:extLst>
      <p:ext uri="{BB962C8B-B14F-4D97-AF65-F5344CB8AC3E}">
        <p14:creationId xmlns:p14="http://schemas.microsoft.com/office/powerpoint/2010/main" val="27934218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12/2015 8:53:20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READINGORDER" val="22,9,8,24,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2,8,24,5,"/>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READINGORDER" val="22,8,24,5,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3,"/>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2,"/>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8,24,2,"/>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8,24,2,"/>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8,24,6,2,4,5,"/>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2,8,24,3,10,11,"/>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22,8,24,2,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2,8,24,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2,9,8,24,2,"/>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2,8,24,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352E899-4015-4C03-931B-63931935135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11492</TotalTime>
  <Words>2132</Words>
  <Application>Microsoft Office PowerPoint</Application>
  <PresentationFormat>Προβολή στην οθόνη (4:3)</PresentationFormat>
  <Paragraphs>285</Paragraphs>
  <Slides>27</Slides>
  <Notes>27</Notes>
  <HiddenSlides>0</HiddenSlides>
  <MMClips>0</MMClips>
  <ScaleCrop>false</ScaleCrop>
  <HeadingPairs>
    <vt:vector size="8" baseType="variant">
      <vt:variant>
        <vt:lpstr>Γραμματοσειρές που χρησιμοποιούνται</vt:lpstr>
      </vt:variant>
      <vt:variant>
        <vt:i4>3</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27</vt:i4>
      </vt:variant>
    </vt:vector>
  </HeadingPairs>
  <TitlesOfParts>
    <vt:vector size="32" baseType="lpstr">
      <vt:lpstr>Arial</vt:lpstr>
      <vt:lpstr>Calibri</vt:lpstr>
      <vt:lpstr>Wingdings</vt:lpstr>
      <vt:lpstr>Θέμα του Office</vt:lpstr>
      <vt:lpstr>Visio.Drawing.4</vt:lpstr>
      <vt:lpstr>Μικροοικονομική                            Θεωρία και Πολιτική</vt:lpstr>
      <vt:lpstr>Άδειες Χρήσης</vt:lpstr>
      <vt:lpstr>Χρηματοδότηση</vt:lpstr>
      <vt:lpstr>Σκοποί  ενότητας</vt:lpstr>
      <vt:lpstr>Περιεχόμενα ενότητας</vt:lpstr>
      <vt:lpstr>Η Ατομική Καμπύλη Προσφοράς (1).</vt:lpstr>
      <vt:lpstr>Η Ατομική Καμπύλη Προσφοράς (2). </vt:lpstr>
      <vt:lpstr>Οι Παράγοντες που Επηρεάζουν την                              Καμπύλη Προσφοράς (2).</vt:lpstr>
      <vt:lpstr>Οι Παράγοντες που Επηρεάζουν την                              Καμπύλη Προσφοράς (3).</vt:lpstr>
      <vt:lpstr>Η Ελαστικότητα Προσφοράς (1)</vt:lpstr>
      <vt:lpstr>Η Ελαστικότητα Προσφοράς (2)</vt:lpstr>
      <vt:lpstr>Η Ελαστικότητα Προσφοράς (3)</vt:lpstr>
      <vt:lpstr>Παράγοντες καθορίζουν την ελαστικότητα προσφοράς ως προς την τιμή. </vt:lpstr>
      <vt:lpstr>Μια Αγορά σε Ανισορροπία.</vt:lpstr>
      <vt:lpstr>Τέλειος ανταγωνισμός</vt:lpstr>
      <vt:lpstr>Μονοπώλιο (1) </vt:lpstr>
      <vt:lpstr>Μονοπώλιο (2) </vt:lpstr>
      <vt:lpstr>Ατελής ανταγωνισμός ΟΛΙΓΟΠΩΛΙΟ</vt:lpstr>
      <vt:lpstr>Μονοπωλιακός ανταγωνισμός</vt:lpstr>
      <vt:lpstr>Σύγκριση μονοπωλίου και τέλειου ανταγωνισμού </vt:lpstr>
      <vt:lpstr>Μονοπώλιο με διαφοροποίηση τιμής</vt:lpstr>
      <vt:lpstr>Μονοπωλιακός ανταγωνισμός (2)</vt:lpstr>
      <vt:lpstr>Ολιγοπώλιο, Μονοπωλιακός Ανταγωνισμός και Διεθνές Εμπόριο </vt:lpstr>
      <vt:lpstr>Σύμπραξη και καρτέλ</vt:lpstr>
      <vt:lpstr>Η τεθλασμένη καμπύλη ζήτησης</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258</cp:revision>
  <dcterms:created xsi:type="dcterms:W3CDTF">2014-04-07T11:24:35Z</dcterms:created>
  <dcterms:modified xsi:type="dcterms:W3CDTF">2015-12-02T06:53:22Z</dcterms:modified>
</cp:coreProperties>
</file>