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  <p:sldMasterId id="2147483660" r:id="rId3"/>
    <p:sldMasterId id="2147483672" r:id="rId4"/>
  </p:sldMasterIdLst>
  <p:notesMasterIdLst>
    <p:notesMasterId r:id="rId38"/>
  </p:notesMasterIdLst>
  <p:sldIdLst>
    <p:sldId id="256" r:id="rId5"/>
    <p:sldId id="257" r:id="rId6"/>
    <p:sldId id="258" r:id="rId7"/>
    <p:sldId id="259" r:id="rId8"/>
    <p:sldId id="293" r:id="rId9"/>
    <p:sldId id="262" r:id="rId10"/>
    <p:sldId id="263" r:id="rId11"/>
    <p:sldId id="264" r:id="rId12"/>
    <p:sldId id="265" r:id="rId13"/>
    <p:sldId id="268" r:id="rId14"/>
    <p:sldId id="269" r:id="rId15"/>
    <p:sldId id="270" r:id="rId16"/>
    <p:sldId id="271" r:id="rId17"/>
    <p:sldId id="273" r:id="rId18"/>
    <p:sldId id="274" r:id="rId19"/>
    <p:sldId id="275" r:id="rId20"/>
    <p:sldId id="276" r:id="rId21"/>
    <p:sldId id="277" r:id="rId22"/>
    <p:sldId id="266" r:id="rId23"/>
    <p:sldId id="267" r:id="rId24"/>
    <p:sldId id="278" r:id="rId25"/>
    <p:sldId id="292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94" r:id="rId36"/>
    <p:sldId id="289" r:id="rId37"/>
  </p:sldIdLst>
  <p:sldSz cx="9144000" cy="6858000" type="screen4x3"/>
  <p:notesSz cx="6858000" cy="9144000"/>
  <p:custDataLst>
    <p:tags r:id="rId39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00"/>
    <a:srgbClr val="CC0099"/>
    <a:srgbClr val="800080"/>
    <a:srgbClr val="990099"/>
    <a:srgbClr val="D834C4"/>
    <a:srgbClr val="660066"/>
    <a:srgbClr val="FF00FF"/>
    <a:srgbClr val="BD079A"/>
    <a:srgbClr val="FFFF00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0" autoAdjust="0"/>
    <p:restoredTop sz="94711" autoAdjust="0"/>
  </p:normalViewPr>
  <p:slideViewPr>
    <p:cSldViewPr>
      <p:cViewPr>
        <p:scale>
          <a:sx n="66" d="100"/>
          <a:sy n="66" d="100"/>
        </p:scale>
        <p:origin x="-1194" y="-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" y="278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ags" Target="tags/tag1.xml"/><Relationship Id="rId3" Type="http://schemas.openxmlformats.org/officeDocument/2006/relationships/slideMaster" Target="slideMasters/slideMaster2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notesMaster" Target="notesMasters/notesMaster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3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932B20-CC73-421F-B563-BD768E9052B1}" type="datetimeFigureOut">
              <a:rPr lang="el-GR" smtClean="0"/>
              <a:t>16/9/2013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386939-E0B8-4B03-BD27-1E4E8D13FD9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104870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386939-E0B8-4B03-BD27-1E4E8D13FD9D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897876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386939-E0B8-4B03-BD27-1E4E8D13FD9D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672507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D209E-1420-4AFC-8AF0-83937870F0A6}" type="datetime1">
              <a:rPr lang="el-GR" smtClean="0"/>
              <a:t>16/9/2013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Εισαγωγή στη </a:t>
            </a:r>
            <a:r>
              <a:rPr lang="en-US" smtClean="0"/>
              <a:t>C</a:t>
            </a:r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379-8D09-42C5-AE1F-DB6F792C5FCB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70883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7F3BB-AAFB-4E57-AE74-91F76DA0562F}" type="datetime1">
              <a:rPr lang="el-GR" smtClean="0"/>
              <a:t>16/9/2013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Εισαγωγή στη </a:t>
            </a:r>
            <a:r>
              <a:rPr lang="en-US" smtClean="0"/>
              <a:t>C</a:t>
            </a:r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379-8D09-42C5-AE1F-DB6F792C5FCB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69918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69FB2-45E6-4FFC-A5EB-85C5AD5D4AA3}" type="datetime1">
              <a:rPr lang="el-GR" smtClean="0"/>
              <a:t>16/9/2013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Εισαγωγή στη </a:t>
            </a:r>
            <a:r>
              <a:rPr lang="en-US" smtClean="0"/>
              <a:t>C</a:t>
            </a:r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379-8D09-42C5-AE1F-DB6F792C5FCB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90767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3/9/2013</a:t>
            </a: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Αρχεία Δομών</a:t>
            </a: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2D86F-0ACD-4CFB-B7E4-E17E1C35555A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04983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3/9/2013</a:t>
            </a: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Αρχεία Δομών</a:t>
            </a: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2D86F-0ACD-4CFB-B7E4-E17E1C35555A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84022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3/9/2013</a:t>
            </a: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Αρχεία Δομών</a:t>
            </a: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2D86F-0ACD-4CFB-B7E4-E17E1C35555A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22534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3/9/2013</a:t>
            </a: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Αρχεία Δομών</a:t>
            </a: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2D86F-0ACD-4CFB-B7E4-E17E1C35555A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7432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3/9/2013</a:t>
            </a: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Αρχεία Δομών</a:t>
            </a: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2D86F-0ACD-4CFB-B7E4-E17E1C35555A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3185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3/9/2013</a:t>
            </a: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Αρχεία Δομών</a:t>
            </a: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2D86F-0ACD-4CFB-B7E4-E17E1C35555A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4185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3/9/2013</a:t>
            </a: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Αρχεία Δομών</a:t>
            </a: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2D86F-0ACD-4CFB-B7E4-E17E1C35555A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0519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3/9/2013</a:t>
            </a: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Αρχεία Δομών</a:t>
            </a: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2D86F-0ACD-4CFB-B7E4-E17E1C35555A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2603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BBE46-DCA9-45CD-A187-A6B2CF0A4437}" type="datetime1">
              <a:rPr lang="el-GR" smtClean="0"/>
              <a:t>16/9/2013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Εισαγωγή στη </a:t>
            </a:r>
            <a:r>
              <a:rPr lang="en-US" smtClean="0"/>
              <a:t>C</a:t>
            </a:r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379-8D09-42C5-AE1F-DB6F792C5FCB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96965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3/9/2013</a:t>
            </a: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Αρχεία Δομών</a:t>
            </a: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2D86F-0ACD-4CFB-B7E4-E17E1C35555A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0434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3/9/2013</a:t>
            </a: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Αρχεία Δομών</a:t>
            </a: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2D86F-0ACD-4CFB-B7E4-E17E1C35555A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99292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3/9/2013</a:t>
            </a: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Αρχεία Δομών</a:t>
            </a: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2D86F-0ACD-4CFB-B7E4-E17E1C35555A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93815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047EE-8C8D-43FD-A6C7-08EA6678C1A0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16/9/2013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Μεταβλητές και Σταθερές</a:t>
            </a: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2D86F-0ACD-4CFB-B7E4-E17E1C35555A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254891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B7BF9-C84D-4014-8A52-4FF990AB4F05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16/9/2013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Μεταβλητές και Σταθερές</a:t>
            </a: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2D86F-0ACD-4CFB-B7E4-E17E1C35555A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64385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57C43-0018-4B3F-BCAB-F8AE31C300AC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16/9/2013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Μεταβλητές και Σταθερές</a:t>
            </a: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2D86F-0ACD-4CFB-B7E4-E17E1C35555A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81864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6FCC-81A5-4825-B668-D67289C3A9A7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16/9/2013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Μεταβλητές και Σταθερές</a:t>
            </a: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2D86F-0ACD-4CFB-B7E4-E17E1C35555A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632467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20AEC-4693-4430-B474-5A29A80CB3E1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16/9/2013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Μεταβλητές και Σταθερές</a:t>
            </a: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2D86F-0ACD-4CFB-B7E4-E17E1C35555A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776427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05053-5A33-4F9B-8AA6-8F267D164E9C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16/9/2013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Μεταβλητές και Σταθερές</a:t>
            </a: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2D86F-0ACD-4CFB-B7E4-E17E1C35555A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497108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39EEC-CF7D-4C88-9B60-E82861BB2316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16/9/2013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Μεταβλητές και Σταθερές</a:t>
            </a: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2D86F-0ACD-4CFB-B7E4-E17E1C35555A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6722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DDD1E-2220-4FC7-9E2D-C6368197426C}" type="datetime1">
              <a:rPr lang="el-GR" smtClean="0"/>
              <a:t>16/9/2013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Εισαγωγή στη </a:t>
            </a:r>
            <a:r>
              <a:rPr lang="en-US" smtClean="0"/>
              <a:t>C</a:t>
            </a:r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379-8D09-42C5-AE1F-DB6F792C5FCB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95155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49FDF-C408-4264-8A8C-3C76F6533E39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16/9/2013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Μεταβλητές και Σταθερές</a:t>
            </a: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2D86F-0ACD-4CFB-B7E4-E17E1C35555A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66207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559DB-3B2F-4DC1-BD07-E947F8856502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16/9/2013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Μεταβλητές και Σταθερές</a:t>
            </a: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2D86F-0ACD-4CFB-B7E4-E17E1C35555A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065701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7D99B-EDC4-43BC-9208-B34EA607D6B2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16/9/2013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Μεταβλητές και Σταθερές</a:t>
            </a: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2D86F-0ACD-4CFB-B7E4-E17E1C35555A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666509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12613-1A66-4686-82F3-4DC9E06A82F0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16/9/2013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Μεταβλητές και Σταθερές</a:t>
            </a: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2D86F-0ACD-4CFB-B7E4-E17E1C35555A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8632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844BD-AB10-4AB7-9151-10E6C5CA67E6}" type="datetime1">
              <a:rPr lang="el-GR" smtClean="0"/>
              <a:t>16/9/2013</a:t>
            </a:fld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Εισαγωγή στη </a:t>
            </a:r>
            <a:r>
              <a:rPr lang="en-US" smtClean="0"/>
              <a:t>C</a:t>
            </a:r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379-8D09-42C5-AE1F-DB6F792C5FCB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23708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23A0D-6E7E-4D4E-89B6-4969177B8267}" type="datetime1">
              <a:rPr lang="el-GR" smtClean="0"/>
              <a:t>16/9/2013</a:t>
            </a:fld>
            <a:endParaRPr lang="el-GR" dirty="0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Εισαγωγή στη </a:t>
            </a:r>
            <a:r>
              <a:rPr lang="en-US" smtClean="0"/>
              <a:t>C</a:t>
            </a:r>
            <a:endParaRPr lang="el-GR" dirty="0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379-8D09-42C5-AE1F-DB6F792C5FCB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59213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63295-CD70-47FA-86B8-76D9D41644DC}" type="datetime1">
              <a:rPr lang="el-GR" smtClean="0"/>
              <a:t>16/9/2013</a:t>
            </a:fld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Εισαγωγή στη </a:t>
            </a:r>
            <a:r>
              <a:rPr lang="en-US" smtClean="0"/>
              <a:t>C</a:t>
            </a:r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379-8D09-42C5-AE1F-DB6F792C5FCB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26832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C36A4-EA87-4027-A52A-30C8CABE0F5E}" type="datetime1">
              <a:rPr lang="el-GR" smtClean="0"/>
              <a:t>16/9/2013</a:t>
            </a:fld>
            <a:endParaRPr lang="el-GR" dirty="0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Εισαγωγή στη </a:t>
            </a:r>
            <a:r>
              <a:rPr lang="en-US" smtClean="0"/>
              <a:t>C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379-8D09-42C5-AE1F-DB6F792C5FCB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49424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9F970-4F71-48D1-95EA-A205CE36F406}" type="datetime1">
              <a:rPr lang="el-GR" smtClean="0"/>
              <a:t>16/9/2013</a:t>
            </a:fld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Εισαγωγή στη </a:t>
            </a:r>
            <a:r>
              <a:rPr lang="en-US" smtClean="0"/>
              <a:t>C</a:t>
            </a:r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379-8D09-42C5-AE1F-DB6F792C5FCB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24433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E8709-DC2C-4222-8F6B-EC5D77AE40A0}" type="datetime1">
              <a:rPr lang="el-GR" smtClean="0"/>
              <a:t>16/9/2013</a:t>
            </a:fld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Εισαγωγή στη </a:t>
            </a:r>
            <a:r>
              <a:rPr lang="en-US" smtClean="0"/>
              <a:t>C</a:t>
            </a:r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379-8D09-42C5-AE1F-DB6F792C5FCB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69826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C4790-B58F-4537-8F21-0401FE70A073}" type="datetime1">
              <a:rPr lang="el-GR" smtClean="0"/>
              <a:t>16/9/2013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 smtClean="0"/>
              <a:t>Εισαγωγή στη </a:t>
            </a:r>
            <a:r>
              <a:rPr lang="en-US" smtClean="0"/>
              <a:t>C</a:t>
            </a:r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CD8379-8D09-42C5-AE1F-DB6F792C5FCB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64954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3/9/2013</a:t>
            </a: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Αρχεία Δομών</a:t>
            </a: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02D86F-0ACD-4CFB-B7E4-E17E1C35555A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4110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D16511-B61B-493E-890A-4C0DD9F4835F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16/9/2013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Μεταβλητές και Σταθερές</a:t>
            </a: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02D86F-0ACD-4CFB-B7E4-E17E1C35555A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8743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1.jpeg"/><Relationship Id="rId7" Type="http://schemas.openxmlformats.org/officeDocument/2006/relationships/hyperlink" Target="http://www.edulll.gr/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2.png"/><Relationship Id="rId5" Type="http://schemas.openxmlformats.org/officeDocument/2006/relationships/hyperlink" Target="http://creativecommons.org/licenses/by-nc-nd/3.0/deed.el" TargetMode="Externa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7.xml"/><Relationship Id="rId5" Type="http://schemas.microsoft.com/office/2007/relationships/hdphoto" Target="../media/hdphoto3.wdp"/><Relationship Id="rId4" Type="http://schemas.openxmlformats.org/officeDocument/2006/relationships/image" Target="../media/image5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microsoft.com/office/2007/relationships/hdphoto" Target="../media/hdphoto3.wdp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8.xml"/><Relationship Id="rId6" Type="http://schemas.openxmlformats.org/officeDocument/2006/relationships/image" Target="../media/image5.jpeg"/><Relationship Id="rId5" Type="http://schemas.openxmlformats.org/officeDocument/2006/relationships/slide" Target="slide5.xml"/><Relationship Id="rId4" Type="http://schemas.microsoft.com/office/2007/relationships/hdphoto" Target="../media/hdphoto4.wdp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microsoft.com/office/2007/relationships/hdphoto" Target="../media/hdphoto3.wdp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6" Type="http://schemas.openxmlformats.org/officeDocument/2006/relationships/image" Target="../media/image5.jpeg"/><Relationship Id="rId5" Type="http://schemas.openxmlformats.org/officeDocument/2006/relationships/slide" Target="slide5.xml"/><Relationship Id="rId4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5" Type="http://schemas.openxmlformats.org/officeDocument/2006/relationships/image" Target="../media/image2.png"/><Relationship Id="rId4" Type="http://schemas.openxmlformats.org/officeDocument/2006/relationships/hyperlink" Target="http://creativecommons.org/licenses/by-nc-nd/3.0/deed.el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2.xml"/><Relationship Id="rId5" Type="http://schemas.microsoft.com/office/2007/relationships/hdphoto" Target="../media/hdphoto3.wdp"/><Relationship Id="rId4" Type="http://schemas.openxmlformats.org/officeDocument/2006/relationships/image" Target="../media/image5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4.xml"/><Relationship Id="rId1" Type="http://schemas.openxmlformats.org/officeDocument/2006/relationships/tags" Target="../tags/tag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6.xml"/><Relationship Id="rId1" Type="http://schemas.openxmlformats.org/officeDocument/2006/relationships/tags" Target="../tags/tag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ulll.gr/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" Target="slide5.xml"/><Relationship Id="rId1" Type="http://schemas.openxmlformats.org/officeDocument/2006/relationships/slideLayout" Target="../slideLayouts/slideLayout24.xml"/><Relationship Id="rId4" Type="http://schemas.microsoft.com/office/2007/relationships/hdphoto" Target="../media/hdphoto3.wdp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nd/3.0/deed.el" TargetMode="Externa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2.xml"/><Relationship Id="rId6" Type="http://schemas.openxmlformats.org/officeDocument/2006/relationships/image" Target="../media/image3.png"/><Relationship Id="rId5" Type="http://schemas.openxmlformats.org/officeDocument/2006/relationships/hyperlink" Target="http://www.edulll.gr/" TargetMode="Externa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27.xml"/><Relationship Id="rId3" Type="http://schemas.openxmlformats.org/officeDocument/2006/relationships/slide" Target="slide6.xml"/><Relationship Id="rId7" Type="http://schemas.openxmlformats.org/officeDocument/2006/relationships/slide" Target="slide19.xml"/><Relationship Id="rId2" Type="http://schemas.openxmlformats.org/officeDocument/2006/relationships/slideLayout" Target="../slideLayouts/slideLayout17.xml"/><Relationship Id="rId1" Type="http://schemas.openxmlformats.org/officeDocument/2006/relationships/tags" Target="../tags/tag5.xml"/><Relationship Id="rId6" Type="http://schemas.openxmlformats.org/officeDocument/2006/relationships/slide" Target="slide17.xml"/><Relationship Id="rId5" Type="http://schemas.openxmlformats.org/officeDocument/2006/relationships/slide" Target="slide14.xml"/><Relationship Id="rId4" Type="http://schemas.openxmlformats.org/officeDocument/2006/relationships/slide" Target="slide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ygwin.com/" TargetMode="External"/><Relationship Id="rId7" Type="http://schemas.microsoft.com/office/2007/relationships/hdphoto" Target="../media/hdphoto3.wdp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image" Target="../media/image5.jpeg"/><Relationship Id="rId5" Type="http://schemas.openxmlformats.org/officeDocument/2006/relationships/slide" Target="slide5.xml"/><Relationship Id="rId4" Type="http://schemas.openxmlformats.org/officeDocument/2006/relationships/hyperlink" Target="http://www.softintegration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Ομάδα 1" descr="Λογότυπο του Τεϊ Θεσσαλίας. Τεχνολογικό Εκπαιδευτικό Ίδρυμα Θεσσαλίας." title="Λογότυπο του Ιδρύματος."/>
          <p:cNvGrpSpPr/>
          <p:nvPr/>
        </p:nvGrpSpPr>
        <p:grpSpPr>
          <a:xfrm>
            <a:off x="611559" y="461813"/>
            <a:ext cx="3456384" cy="1041770"/>
            <a:chOff x="611559" y="461813"/>
            <a:chExt cx="3456384" cy="1041770"/>
          </a:xfrm>
        </p:grpSpPr>
        <p:pic>
          <p:nvPicPr>
            <p:cNvPr id="3" name="Εικόνα 1" descr="Λογότυπο του Τεϊ Θεσσαλίας." title="Λογότυπο του Ιδρύματος.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100000"/>
                      </a14:imgEffect>
                      <a14:imgEffect>
                        <a14:brightnessContrast bright="15000"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gray">
            <a:xfrm>
              <a:off x="611559" y="461813"/>
              <a:ext cx="1080000" cy="10417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Θέση περιεχομένου 1"/>
            <p:cNvSpPr txBox="1"/>
            <p:nvPr/>
          </p:nvSpPr>
          <p:spPr>
            <a:xfrm>
              <a:off x="1810182" y="484376"/>
              <a:ext cx="225776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2000" dirty="0" smtClean="0"/>
                <a:t>Τεχνολογικό Εκπαιδευτικό </a:t>
              </a:r>
            </a:p>
            <a:p>
              <a:r>
                <a:rPr lang="el-GR" sz="2000" dirty="0" smtClean="0"/>
                <a:t>Ίδρυμα Θεσσαλίας</a:t>
              </a:r>
              <a:endParaRPr lang="el-GR" sz="2000" dirty="0"/>
            </a:p>
          </p:txBody>
        </p:sp>
      </p:grpSp>
      <p:sp>
        <p:nvSpPr>
          <p:cNvPr id="4" name="Τίτλος 1"/>
          <p:cNvSpPr>
            <a:spLocks noGrp="1"/>
          </p:cNvSpPr>
          <p:nvPr>
            <p:ph type="ctrTitle"/>
          </p:nvPr>
        </p:nvSpPr>
        <p:spPr>
          <a:xfrm>
            <a:off x="611559" y="1700808"/>
            <a:ext cx="7772400" cy="1470025"/>
          </a:xfrm>
        </p:spPr>
        <p:txBody>
          <a:bodyPr>
            <a:noAutofit/>
          </a:bodyPr>
          <a:lstStyle/>
          <a:p>
            <a:pPr lvl="0">
              <a:spcBef>
                <a:spcPct val="20000"/>
              </a:spcBef>
            </a:pPr>
            <a:r>
              <a:rPr lang="el-GR" sz="2800" b="0" cap="none" dirty="0" smtClean="0">
                <a:latin typeface="+mn-lt"/>
              </a:rPr>
              <a:t>   </a:t>
            </a:r>
            <a:br>
              <a:rPr lang="el-GR" sz="2800" b="0" cap="none" dirty="0" smtClean="0">
                <a:latin typeface="+mn-lt"/>
              </a:rPr>
            </a:br>
            <a:r>
              <a:rPr lang="el-GR" b="1" dirty="0" smtClean="0">
                <a:solidFill>
                  <a:prstClr val="black"/>
                </a:solidFill>
              </a:rPr>
              <a:t>Προγραμματισμός ΗΥ </a:t>
            </a:r>
            <a:r>
              <a:rPr lang="en-US" b="1" dirty="0" smtClean="0">
                <a:solidFill>
                  <a:prstClr val="black"/>
                </a:solidFill>
              </a:rPr>
              <a:t> </a:t>
            </a:r>
            <a:r>
              <a:rPr lang="el-GR" b="1" dirty="0" smtClean="0">
                <a:solidFill>
                  <a:prstClr val="black"/>
                </a:solidFill>
              </a:rPr>
              <a:t> </a:t>
            </a:r>
            <a:r>
              <a:rPr lang="en-US" b="1" dirty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en-US" b="1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en-US" sz="2800" b="0" cap="none" dirty="0" smtClean="0">
                <a:latin typeface="+mn-lt"/>
              </a:rPr>
              <a:t/>
            </a:r>
            <a:br>
              <a:rPr lang="en-US" sz="2800" b="0" cap="none" dirty="0" smtClean="0">
                <a:latin typeface="+mn-lt"/>
              </a:rPr>
            </a:br>
            <a:endParaRPr lang="el-GR" sz="2800" cap="none" dirty="0">
              <a:latin typeface="+mn-lt"/>
            </a:endParaRPr>
          </a:p>
        </p:txBody>
      </p:sp>
      <p:sp>
        <p:nvSpPr>
          <p:cNvPr id="5" name="Θέση περιεχομένου 1"/>
          <p:cNvSpPr>
            <a:spLocks noGrp="1"/>
          </p:cNvSpPr>
          <p:nvPr>
            <p:ph type="subTitle" idx="1"/>
          </p:nvPr>
        </p:nvSpPr>
        <p:spPr>
          <a:xfrm>
            <a:off x="1401291" y="2947031"/>
            <a:ext cx="6400800" cy="2732728"/>
          </a:xfrm>
        </p:spPr>
        <p:txBody>
          <a:bodyPr anchor="ctr">
            <a:noAutofit/>
          </a:bodyPr>
          <a:lstStyle/>
          <a:p>
            <a:pPr>
              <a:spcBef>
                <a:spcPts val="0"/>
              </a:spcBef>
            </a:pPr>
            <a:r>
              <a:rPr lang="el-GR" sz="2800" b="1" dirty="0" smtClean="0">
                <a:solidFill>
                  <a:prstClr val="black"/>
                </a:solidFill>
                <a:ea typeface="+mj-ea"/>
                <a:cs typeface="+mj-cs"/>
              </a:rPr>
              <a:t>Ενότητα 1</a:t>
            </a:r>
            <a:r>
              <a:rPr lang="en-US" sz="2800" b="1" dirty="0" smtClean="0">
                <a:solidFill>
                  <a:prstClr val="black"/>
                </a:solidFill>
                <a:ea typeface="+mj-ea"/>
                <a:cs typeface="+mj-cs"/>
              </a:rPr>
              <a:t>:</a:t>
            </a:r>
            <a:r>
              <a:rPr lang="el-GR" sz="2800" b="1" dirty="0">
                <a:solidFill>
                  <a:prstClr val="black"/>
                </a:solidFill>
                <a:ea typeface="+mj-ea"/>
                <a:cs typeface="+mj-cs"/>
              </a:rPr>
              <a:t> </a:t>
            </a:r>
            <a:r>
              <a:rPr lang="el-GR" sz="2800" b="1" dirty="0" smtClean="0">
                <a:solidFill>
                  <a:prstClr val="black"/>
                </a:solidFill>
                <a:ea typeface="+mj-ea"/>
                <a:cs typeface="+mj-cs"/>
              </a:rPr>
              <a:t> </a:t>
            </a:r>
            <a:r>
              <a:rPr lang="el-GR" sz="2800" dirty="0" smtClean="0">
                <a:solidFill>
                  <a:prstClr val="black"/>
                </a:solidFill>
                <a:ea typeface="+mj-ea"/>
                <a:cs typeface="+mj-cs"/>
              </a:rPr>
              <a:t>Εισαγωγή στη </a:t>
            </a:r>
            <a:r>
              <a:rPr lang="en-US" sz="2800" dirty="0" smtClean="0">
                <a:solidFill>
                  <a:prstClr val="black"/>
                </a:solidFill>
                <a:ea typeface="+mj-ea"/>
                <a:cs typeface="+mj-cs"/>
              </a:rPr>
              <a:t>C.</a:t>
            </a:r>
            <a:r>
              <a:rPr lang="el-GR" sz="2800" dirty="0" smtClean="0">
                <a:solidFill>
                  <a:prstClr val="black"/>
                </a:solidFill>
                <a:ea typeface="+mj-ea"/>
                <a:cs typeface="+mj-cs"/>
              </a:rPr>
              <a:t> </a:t>
            </a:r>
          </a:p>
          <a:p>
            <a:pPr>
              <a:spcBef>
                <a:spcPts val="0"/>
              </a:spcBef>
            </a:pPr>
            <a:endParaRPr lang="el-GR" sz="1200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pPr>
              <a:spcBef>
                <a:spcPts val="0"/>
              </a:spcBef>
            </a:pPr>
            <a:r>
              <a:rPr lang="el-GR" sz="2800" dirty="0" smtClean="0">
                <a:solidFill>
                  <a:prstClr val="black"/>
                </a:solidFill>
                <a:ea typeface="+mj-ea"/>
                <a:cs typeface="+mj-cs"/>
              </a:rPr>
              <a:t> </a:t>
            </a:r>
            <a:r>
              <a:rPr lang="el-GR" sz="4400" b="1" dirty="0" smtClean="0">
                <a:solidFill>
                  <a:schemeClr val="tx1"/>
                </a:solidFill>
                <a:latin typeface="+mj-lt"/>
              </a:rPr>
              <a:t>   </a:t>
            </a:r>
            <a:r>
              <a:rPr lang="el-GR" sz="2800" dirty="0" smtClean="0">
                <a:solidFill>
                  <a:schemeClr val="tx1"/>
                </a:solidFill>
              </a:rPr>
              <a:t>Διδάσκων: </a:t>
            </a:r>
            <a:r>
              <a:rPr lang="el-GR" sz="2800" dirty="0" smtClean="0">
                <a:solidFill>
                  <a:prstClr val="black"/>
                </a:solidFill>
                <a:ea typeface="+mj-ea"/>
                <a:cs typeface="+mj-cs"/>
              </a:rPr>
              <a:t>Ηλίας Κ Σάββας</a:t>
            </a:r>
            <a:r>
              <a:rPr lang="en-US" sz="2800" dirty="0" smtClean="0">
                <a:solidFill>
                  <a:prstClr val="black"/>
                </a:solidFill>
                <a:ea typeface="+mj-ea"/>
                <a:cs typeface="+mj-cs"/>
              </a:rPr>
              <a:t>,</a:t>
            </a:r>
            <a:endParaRPr lang="el-GR" sz="2800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pPr>
              <a:spcBef>
                <a:spcPts val="0"/>
              </a:spcBef>
            </a:pPr>
            <a:r>
              <a:rPr lang="el-GR" sz="2800" dirty="0" smtClean="0">
                <a:solidFill>
                  <a:prstClr val="black"/>
                </a:solidFill>
                <a:ea typeface="+mj-ea"/>
                <a:cs typeface="+mj-cs"/>
              </a:rPr>
              <a:t>Αναπληρωτής Καθηγητής</a:t>
            </a:r>
            <a:r>
              <a:rPr lang="en-US" sz="2800" dirty="0" smtClean="0">
                <a:solidFill>
                  <a:prstClr val="black"/>
                </a:solidFill>
                <a:ea typeface="+mj-ea"/>
                <a:cs typeface="+mj-cs"/>
              </a:rPr>
              <a:t>.</a:t>
            </a:r>
            <a:r>
              <a:rPr lang="el-GR" sz="2800" dirty="0" smtClean="0">
                <a:solidFill>
                  <a:prstClr val="black"/>
                </a:solidFill>
                <a:ea typeface="+mj-ea"/>
                <a:cs typeface="+mj-cs"/>
              </a:rPr>
              <a:t> </a:t>
            </a:r>
            <a:endParaRPr lang="el-GR" sz="2800" dirty="0">
              <a:solidFill>
                <a:prstClr val="black"/>
              </a:solidFill>
              <a:ea typeface="+mj-ea"/>
              <a:cs typeface="+mj-cs"/>
            </a:endParaRPr>
          </a:p>
          <a:p>
            <a:pPr>
              <a:spcBef>
                <a:spcPts val="0"/>
              </a:spcBef>
            </a:pPr>
            <a:r>
              <a:rPr lang="el-GR" sz="2800" dirty="0" smtClean="0">
                <a:solidFill>
                  <a:prstClr val="black"/>
                </a:solidFill>
                <a:ea typeface="+mj-ea"/>
                <a:cs typeface="+mj-cs"/>
              </a:rPr>
              <a:t>Τμήμα </a:t>
            </a:r>
            <a:r>
              <a:rPr lang="el-GR" sz="2800" dirty="0">
                <a:solidFill>
                  <a:prstClr val="black"/>
                </a:solidFill>
                <a:ea typeface="+mj-ea"/>
                <a:cs typeface="+mj-cs"/>
              </a:rPr>
              <a:t>Μηχανικών </a:t>
            </a:r>
            <a:r>
              <a:rPr lang="el-GR" sz="2800" dirty="0" smtClean="0">
                <a:solidFill>
                  <a:prstClr val="black"/>
                </a:solidFill>
                <a:ea typeface="+mj-ea"/>
                <a:cs typeface="+mj-cs"/>
              </a:rPr>
              <a:t>Πληροφορικής,</a:t>
            </a:r>
          </a:p>
          <a:p>
            <a:pPr>
              <a:spcBef>
                <a:spcPts val="0"/>
              </a:spcBef>
            </a:pPr>
            <a:r>
              <a:rPr lang="el-GR" sz="2800" dirty="0" smtClean="0">
                <a:solidFill>
                  <a:prstClr val="black"/>
                </a:solidFill>
                <a:ea typeface="+mj-ea"/>
                <a:cs typeface="+mj-cs"/>
              </a:rPr>
              <a:t>Τεχνολογικής Εκπαίδευσης. </a:t>
            </a:r>
            <a:endParaRPr lang="en-US" sz="4400" b="1" dirty="0" smtClean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1026" name="Εικόνα 1" descr="Λογότυπο για Άδειες χρήσης Creative Commons, B Y, NC, ND." title="Λογότυπο Creative Commons. ">
            <a:hlinkClick r:id="rId5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5949280"/>
            <a:ext cx="1584325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Εικόνα 2" descr="Λογότυπο Επιχειρησιακού Προγράμματος Εκπαίδευση και Δια βίου Μάθηση του Υπουργείου Παιδείας, ΕΣΠΑ 2007 - 2013, με τη σημαία της Ευρωπαϊκής Ένωσης, το οποίο συγχρηματοδοτείται από την Ευρωπαϊκή Ένωση (Ευρωπαϊκό Κοινωνικό Ταμείο) και από εθνικούς πόρους. " title="Λογότυπο Χρηματοδότησης. ">
            <a:hlinkClick r:id="rId7" tooltip="Μετάβαση σε www.edulll.gr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028" y="5657672"/>
            <a:ext cx="4310063" cy="1030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71196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Μια πολύ απλή ερώτηση (;) 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7525" lvl="0" indent="-517525" defTabSz="1008063" fontAlgn="base">
              <a:lnSpc>
                <a:spcPct val="90000"/>
              </a:lnSpc>
              <a:spcAft>
                <a:spcPct val="0"/>
              </a:spcAft>
              <a:buClr>
                <a:srgbClr val="660000"/>
              </a:buClr>
              <a:buSzPct val="70000"/>
              <a:buFont typeface="Wingdings" panose="05000000000000000000" pitchFamily="2" charset="2"/>
              <a:buChar char="o"/>
            </a:pPr>
            <a:r>
              <a:rPr lang="el-GR" dirty="0" smtClean="0">
                <a:solidFill>
                  <a:srgbClr val="000000"/>
                </a:solidFill>
              </a:rPr>
              <a:t>Τί </a:t>
            </a:r>
            <a:r>
              <a:rPr lang="el-GR" dirty="0">
                <a:solidFill>
                  <a:srgbClr val="000000"/>
                </a:solidFill>
              </a:rPr>
              <a:t>είναι </a:t>
            </a:r>
            <a:r>
              <a:rPr lang="el-GR" dirty="0" smtClean="0">
                <a:solidFill>
                  <a:srgbClr val="000000"/>
                </a:solidFill>
              </a:rPr>
              <a:t>ένας </a:t>
            </a:r>
            <a:r>
              <a:rPr lang="el-GR" dirty="0">
                <a:solidFill>
                  <a:srgbClr val="000000"/>
                </a:solidFill>
              </a:rPr>
              <a:t>υπολογιστής (ΗΥ</a:t>
            </a:r>
            <a:r>
              <a:rPr lang="el-GR" dirty="0" smtClean="0">
                <a:solidFill>
                  <a:srgbClr val="000000"/>
                </a:solidFill>
              </a:rPr>
              <a:t>); </a:t>
            </a:r>
            <a:endParaRPr lang="en-US" dirty="0">
              <a:solidFill>
                <a:srgbClr val="000000"/>
              </a:solidFill>
            </a:endParaRPr>
          </a:p>
          <a:p>
            <a:pPr marL="517525" lvl="0" indent="-517525" defTabSz="1008063" fontAlgn="base">
              <a:lnSpc>
                <a:spcPct val="90000"/>
              </a:lnSpc>
              <a:spcAft>
                <a:spcPct val="0"/>
              </a:spcAft>
              <a:buClr>
                <a:srgbClr val="660000"/>
              </a:buClr>
              <a:buSzPct val="70000"/>
              <a:buFont typeface="Wingdings" panose="05000000000000000000" pitchFamily="2" charset="2"/>
              <a:buChar char="o"/>
            </a:pPr>
            <a:r>
              <a:rPr lang="el-GR" dirty="0" smtClean="0">
                <a:solidFill>
                  <a:srgbClr val="000000"/>
                </a:solidFill>
              </a:rPr>
              <a:t>Ένας υπολογιστής, </a:t>
            </a:r>
            <a:r>
              <a:rPr lang="el-GR" dirty="0">
                <a:solidFill>
                  <a:srgbClr val="000000"/>
                </a:solidFill>
              </a:rPr>
              <a:t>είναι μία ηλεκτρική μηχανή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l-GR" dirty="0">
                <a:solidFill>
                  <a:srgbClr val="000000"/>
                </a:solidFill>
              </a:rPr>
              <a:t>πιθανώς η πιο πολύπλοκη μηχανή που ανακαλύφτηκε ποτέ από τον άνθρωπο</a:t>
            </a:r>
            <a:r>
              <a:rPr lang="en-US" dirty="0">
                <a:solidFill>
                  <a:srgbClr val="000000"/>
                </a:solidFill>
              </a:rPr>
              <a:t>.  </a:t>
            </a:r>
          </a:p>
          <a:p>
            <a:pPr marL="517525" lvl="0" indent="-517525" defTabSz="1008063" fontAlgn="base">
              <a:spcAft>
                <a:spcPct val="0"/>
              </a:spcAft>
              <a:buClr>
                <a:srgbClr val="660000"/>
              </a:buClr>
              <a:buSzPct val="70000"/>
              <a:buFont typeface="Wingdings" panose="05000000000000000000" pitchFamily="2" charset="2"/>
              <a:buChar char="o"/>
            </a:pPr>
            <a:endParaRPr lang="en-US" dirty="0">
              <a:solidFill>
                <a:srgbClr val="000000"/>
              </a:solidFill>
            </a:endParaRPr>
          </a:p>
          <a:p>
            <a:pPr marL="517525" lvl="0" indent="-517525" defTabSz="1008063" fontAlgn="base">
              <a:lnSpc>
                <a:spcPct val="90000"/>
              </a:lnSpc>
              <a:spcAft>
                <a:spcPct val="0"/>
              </a:spcAft>
              <a:buClr>
                <a:srgbClr val="660000"/>
              </a:buClr>
              <a:buSzPct val="70000"/>
              <a:buFont typeface="Wingdings" panose="05000000000000000000" pitchFamily="2" charset="2"/>
              <a:buChar char="o"/>
            </a:pPr>
            <a:r>
              <a:rPr lang="el-GR" dirty="0" smtClean="0">
                <a:solidFill>
                  <a:srgbClr val="000000"/>
                </a:solidFill>
              </a:rPr>
              <a:t>Εάν </a:t>
            </a:r>
            <a:r>
              <a:rPr lang="el-GR" dirty="0">
                <a:solidFill>
                  <a:srgbClr val="000000"/>
                </a:solidFill>
              </a:rPr>
              <a:t>όριζα το </a:t>
            </a:r>
            <a:r>
              <a:rPr lang="el-GR" dirty="0" smtClean="0">
                <a:solidFill>
                  <a:srgbClr val="000000"/>
                </a:solidFill>
              </a:rPr>
              <a:t>τί </a:t>
            </a:r>
            <a:r>
              <a:rPr lang="el-GR" dirty="0">
                <a:solidFill>
                  <a:srgbClr val="000000"/>
                </a:solidFill>
              </a:rPr>
              <a:t>είναι </a:t>
            </a:r>
            <a:r>
              <a:rPr lang="el-GR" dirty="0" smtClean="0">
                <a:solidFill>
                  <a:srgbClr val="000000"/>
                </a:solidFill>
              </a:rPr>
              <a:t>ένας υπολογιστής </a:t>
            </a:r>
            <a:r>
              <a:rPr lang="el-GR" dirty="0">
                <a:solidFill>
                  <a:srgbClr val="000000"/>
                </a:solidFill>
              </a:rPr>
              <a:t>θα έλεγα</a:t>
            </a:r>
            <a:r>
              <a:rPr lang="en-US" dirty="0" smtClean="0">
                <a:solidFill>
                  <a:srgbClr val="000000"/>
                </a:solidFill>
              </a:rPr>
              <a:t>:</a:t>
            </a:r>
            <a:r>
              <a:rPr lang="el-GR" dirty="0" smtClean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  <a:p>
            <a:endParaRPr lang="el-GR" dirty="0"/>
          </a:p>
        </p:txBody>
      </p:sp>
      <p:sp>
        <p:nvSpPr>
          <p:cNvPr id="5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Εισαγωγή στη </a:t>
            </a:r>
            <a:r>
              <a:rPr lang="en-US" sz="1400" smtClean="0">
                <a:solidFill>
                  <a:schemeClr val="tx1"/>
                </a:solidFill>
              </a:rPr>
              <a:t>C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6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379-8D09-42C5-AE1F-DB6F792C5FCB}" type="slidenum">
              <a:rPr lang="el-GR" sz="1400" smtClean="0">
                <a:solidFill>
                  <a:schemeClr val="tx1"/>
                </a:solidFill>
              </a:rPr>
              <a:t>10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504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Τι είναι ένας υπολογιστής ; 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7525" lvl="0" indent="-517525" defTabSz="1008063" fontAlgn="base">
              <a:lnSpc>
                <a:spcPct val="90000"/>
              </a:lnSpc>
              <a:spcAft>
                <a:spcPct val="0"/>
              </a:spcAft>
              <a:buClr>
                <a:srgbClr val="660000"/>
              </a:buClr>
              <a:buSzPct val="70000"/>
              <a:buFont typeface="Wingdings" panose="05000000000000000000" pitchFamily="2" charset="2"/>
              <a:buChar char="o"/>
            </a:pPr>
            <a:r>
              <a:rPr lang="el-GR" dirty="0" smtClean="0">
                <a:solidFill>
                  <a:srgbClr val="000000"/>
                </a:solidFill>
              </a:rPr>
              <a:t>Έχει </a:t>
            </a:r>
            <a:r>
              <a:rPr lang="el-GR" dirty="0">
                <a:solidFill>
                  <a:srgbClr val="000000"/>
                </a:solidFill>
              </a:rPr>
              <a:t>συσκευές ε</a:t>
            </a:r>
            <a:r>
              <a:rPr lang="el-GR" dirty="0" smtClean="0">
                <a:solidFill>
                  <a:srgbClr val="000000"/>
                </a:solidFill>
              </a:rPr>
              <a:t>ισόδου ⁄ εξόδου</a:t>
            </a:r>
            <a:r>
              <a:rPr lang="fi-FI" dirty="0" smtClean="0">
                <a:solidFill>
                  <a:srgbClr val="000000"/>
                </a:solidFill>
              </a:rPr>
              <a:t>.</a:t>
            </a:r>
            <a:r>
              <a:rPr lang="el-GR" dirty="0" smtClean="0">
                <a:solidFill>
                  <a:srgbClr val="000000"/>
                </a:solidFill>
              </a:rPr>
              <a:t> </a:t>
            </a:r>
            <a:endParaRPr lang="fi-FI" dirty="0">
              <a:solidFill>
                <a:srgbClr val="000000"/>
              </a:solidFill>
            </a:endParaRPr>
          </a:p>
          <a:p>
            <a:pPr marL="517525" lvl="0" indent="-517525" defTabSz="1008063" fontAlgn="base">
              <a:lnSpc>
                <a:spcPct val="90000"/>
              </a:lnSpc>
              <a:spcAft>
                <a:spcPct val="0"/>
              </a:spcAft>
              <a:buClr>
                <a:srgbClr val="660000"/>
              </a:buClr>
              <a:buSzPct val="70000"/>
              <a:buFont typeface="Wingdings" panose="05000000000000000000" pitchFamily="2" charset="2"/>
              <a:buChar char="o"/>
            </a:pPr>
            <a:r>
              <a:rPr lang="el-GR" dirty="0" smtClean="0">
                <a:solidFill>
                  <a:srgbClr val="000000"/>
                </a:solidFill>
              </a:rPr>
              <a:t>Έχει </a:t>
            </a:r>
            <a:r>
              <a:rPr lang="el-GR" dirty="0">
                <a:solidFill>
                  <a:srgbClr val="000000"/>
                </a:solidFill>
              </a:rPr>
              <a:t>μία μονάδα επεξεργασίας (</a:t>
            </a:r>
            <a:r>
              <a:rPr lang="fi-FI" dirty="0">
                <a:solidFill>
                  <a:srgbClr val="000000"/>
                </a:solidFill>
              </a:rPr>
              <a:t>central processing </a:t>
            </a:r>
            <a:r>
              <a:rPr lang="fi-FI" dirty="0" smtClean="0">
                <a:solidFill>
                  <a:srgbClr val="000000"/>
                </a:solidFill>
              </a:rPr>
              <a:t>unit – </a:t>
            </a:r>
            <a:r>
              <a:rPr lang="en-US" dirty="0" smtClean="0">
                <a:solidFill>
                  <a:srgbClr val="000000"/>
                </a:solidFill>
              </a:rPr>
              <a:t>CPU)</a:t>
            </a:r>
            <a:r>
              <a:rPr lang="el-GR" dirty="0" smtClean="0">
                <a:solidFill>
                  <a:srgbClr val="000000"/>
                </a:solidFill>
              </a:rPr>
              <a:t>,</a:t>
            </a:r>
            <a:r>
              <a:rPr lang="fi-FI" dirty="0" smtClean="0">
                <a:solidFill>
                  <a:srgbClr val="000000"/>
                </a:solidFill>
              </a:rPr>
              <a:t> </a:t>
            </a:r>
            <a:r>
              <a:rPr lang="el-GR" dirty="0">
                <a:solidFill>
                  <a:srgbClr val="000000"/>
                </a:solidFill>
              </a:rPr>
              <a:t>η οποία εκτελεί τις αριθμητικές και λογικές πράξεις</a:t>
            </a:r>
            <a:r>
              <a:rPr lang="fi-FI" dirty="0" smtClean="0">
                <a:solidFill>
                  <a:srgbClr val="000000"/>
                </a:solidFill>
              </a:rPr>
              <a:t>.</a:t>
            </a:r>
            <a:r>
              <a:rPr lang="el-GR" dirty="0" smtClean="0">
                <a:solidFill>
                  <a:srgbClr val="000000"/>
                </a:solidFill>
              </a:rPr>
              <a:t> </a:t>
            </a:r>
            <a:endParaRPr lang="fi-FI" dirty="0">
              <a:solidFill>
                <a:srgbClr val="000000"/>
              </a:solidFill>
            </a:endParaRPr>
          </a:p>
          <a:p>
            <a:pPr marL="517525" lvl="0" indent="-517525" defTabSz="1008063" fontAlgn="base">
              <a:lnSpc>
                <a:spcPct val="90000"/>
              </a:lnSpc>
              <a:spcAft>
                <a:spcPct val="0"/>
              </a:spcAft>
              <a:buClr>
                <a:srgbClr val="660000"/>
              </a:buClr>
              <a:buSzPct val="70000"/>
              <a:buFont typeface="Wingdings" panose="05000000000000000000" pitchFamily="2" charset="2"/>
              <a:buChar char="o"/>
            </a:pPr>
            <a:r>
              <a:rPr lang="el-GR" dirty="0" smtClean="0">
                <a:solidFill>
                  <a:srgbClr val="000000"/>
                </a:solidFill>
              </a:rPr>
              <a:t>Διαθέτει μνήμη, </a:t>
            </a:r>
            <a:r>
              <a:rPr lang="el-GR" dirty="0">
                <a:solidFill>
                  <a:srgbClr val="000000"/>
                </a:solidFill>
              </a:rPr>
              <a:t>ώστε να θυμάται προγράμματα, </a:t>
            </a:r>
            <a:r>
              <a:rPr lang="el-GR" dirty="0" smtClean="0">
                <a:solidFill>
                  <a:srgbClr val="000000"/>
                </a:solidFill>
              </a:rPr>
              <a:t>δεδομένα, </a:t>
            </a:r>
            <a:r>
              <a:rPr lang="el-GR" dirty="0">
                <a:solidFill>
                  <a:srgbClr val="000000"/>
                </a:solidFill>
              </a:rPr>
              <a:t>και πληροφορίες</a:t>
            </a:r>
            <a:r>
              <a:rPr lang="fi-FI" dirty="0">
                <a:solidFill>
                  <a:srgbClr val="000000"/>
                </a:solidFill>
              </a:rPr>
              <a:t>. </a:t>
            </a:r>
          </a:p>
          <a:p>
            <a:pPr marL="517525" lvl="0" indent="-517525" defTabSz="1008063" fontAlgn="base">
              <a:lnSpc>
                <a:spcPct val="90000"/>
              </a:lnSpc>
              <a:spcAft>
                <a:spcPct val="0"/>
              </a:spcAft>
              <a:buClr>
                <a:srgbClr val="660000"/>
              </a:buClr>
              <a:buSzPct val="70000"/>
              <a:buFont typeface="Wingdings" panose="05000000000000000000" pitchFamily="2" charset="2"/>
              <a:buChar char="o"/>
            </a:pPr>
            <a:r>
              <a:rPr lang="el-GR" dirty="0" smtClean="0">
                <a:solidFill>
                  <a:srgbClr val="000000"/>
                </a:solidFill>
              </a:rPr>
              <a:t>Μπορεί </a:t>
            </a:r>
            <a:r>
              <a:rPr lang="el-GR" dirty="0">
                <a:solidFill>
                  <a:srgbClr val="000000"/>
                </a:solidFill>
              </a:rPr>
              <a:t>να εκτελεί σειρές εντολών</a:t>
            </a:r>
            <a:r>
              <a:rPr lang="fi-FI" dirty="0" smtClean="0">
                <a:solidFill>
                  <a:srgbClr val="000000"/>
                </a:solidFill>
              </a:rPr>
              <a:t>.</a:t>
            </a:r>
            <a:r>
              <a:rPr lang="el-GR" dirty="0" smtClean="0">
                <a:solidFill>
                  <a:srgbClr val="000000"/>
                </a:solidFill>
              </a:rPr>
              <a:t> </a:t>
            </a:r>
            <a:endParaRPr lang="fi-FI" dirty="0">
              <a:solidFill>
                <a:srgbClr val="000000"/>
              </a:solidFill>
            </a:endParaRPr>
          </a:p>
          <a:p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Εισαγωγή στη </a:t>
            </a:r>
            <a:r>
              <a:rPr lang="en-US" sz="1400" smtClean="0">
                <a:solidFill>
                  <a:schemeClr val="tx1"/>
                </a:solidFill>
              </a:rPr>
              <a:t>C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379-8D09-42C5-AE1F-DB6F792C5FCB}" type="slidenum">
              <a:rPr lang="el-GR" sz="1400" smtClean="0">
                <a:solidFill>
                  <a:schemeClr val="tx1"/>
                </a:solidFill>
              </a:rPr>
              <a:t>11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6122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 smtClean="0"/>
              <a:t>Μ</a:t>
            </a:r>
            <a:r>
              <a:rPr lang="el-GR" b="1" dirty="0"/>
              <a:t>ί</a:t>
            </a:r>
            <a:r>
              <a:rPr lang="el-GR" b="1" dirty="0" smtClean="0"/>
              <a:t>α (κάπως περίεργη) συγκριτική ματιά </a:t>
            </a:r>
            <a:endParaRPr lang="el-GR" b="1" dirty="0"/>
          </a:p>
        </p:txBody>
      </p:sp>
      <p:sp>
        <p:nvSpPr>
          <p:cNvPr id="4" name="Θέση περιεχομένου 1"/>
          <p:cNvSpPr>
            <a:spLocks noGrp="1"/>
          </p:cNvSpPr>
          <p:nvPr>
            <p:ph type="body" idx="1"/>
          </p:nvPr>
        </p:nvSpPr>
        <p:spPr>
          <a:xfrm>
            <a:off x="107504" y="1535113"/>
            <a:ext cx="4389884" cy="639762"/>
          </a:xfrm>
        </p:spPr>
        <p:txBody>
          <a:bodyPr>
            <a:noAutofit/>
          </a:bodyPr>
          <a:lstStyle/>
          <a:p>
            <a:r>
              <a:rPr lang="el-GR" sz="3200" dirty="0" smtClean="0"/>
              <a:t> Ο άνθρωπος διαθέτει: </a:t>
            </a:r>
            <a:endParaRPr lang="el-GR" sz="3200" dirty="0"/>
          </a:p>
        </p:txBody>
      </p:sp>
      <p:sp>
        <p:nvSpPr>
          <p:cNvPr id="5" name="Θέση περιεχομένου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lvl="0" indent="0" defTabSz="1008063" fontAlgn="base">
              <a:spcAft>
                <a:spcPct val="0"/>
              </a:spcAft>
              <a:buClr>
                <a:srgbClr val="660000"/>
              </a:buClr>
              <a:buSzPct val="70000"/>
              <a:buNone/>
            </a:pPr>
            <a:r>
              <a:rPr lang="el-GR" sz="2800" dirty="0" smtClean="0">
                <a:solidFill>
                  <a:srgbClr val="000000"/>
                </a:solidFill>
              </a:rPr>
              <a:t>1)  εγκέφαλο, </a:t>
            </a:r>
            <a:endParaRPr lang="fi-FI" sz="2800" dirty="0">
              <a:solidFill>
                <a:srgbClr val="000000"/>
              </a:solidFill>
            </a:endParaRPr>
          </a:p>
          <a:p>
            <a:pPr marL="0" lvl="0" indent="0" defTabSz="1008063" fontAlgn="base">
              <a:spcAft>
                <a:spcPct val="0"/>
              </a:spcAft>
              <a:buClr>
                <a:srgbClr val="660000"/>
              </a:buClr>
              <a:buSzPct val="70000"/>
              <a:buNone/>
            </a:pPr>
            <a:r>
              <a:rPr lang="el-GR" sz="2800" dirty="0" smtClean="0">
                <a:solidFill>
                  <a:srgbClr val="000000"/>
                </a:solidFill>
              </a:rPr>
              <a:t>2)  μνήμη</a:t>
            </a:r>
            <a:r>
              <a:rPr lang="el-GR" sz="2800" dirty="0">
                <a:solidFill>
                  <a:srgbClr val="000000"/>
                </a:solidFill>
              </a:rPr>
              <a:t>,</a:t>
            </a:r>
            <a:r>
              <a:rPr lang="el-GR" sz="2800" dirty="0" smtClean="0">
                <a:solidFill>
                  <a:srgbClr val="000000"/>
                </a:solidFill>
              </a:rPr>
              <a:t> </a:t>
            </a:r>
            <a:endParaRPr lang="fi-FI" sz="2800" dirty="0">
              <a:solidFill>
                <a:srgbClr val="000000"/>
              </a:solidFill>
            </a:endParaRPr>
          </a:p>
          <a:p>
            <a:pPr marL="0" lvl="0" indent="0" defTabSz="1008063" fontAlgn="base">
              <a:spcAft>
                <a:spcPct val="0"/>
              </a:spcAft>
              <a:buClr>
                <a:srgbClr val="660000"/>
              </a:buClr>
              <a:buSzPct val="70000"/>
              <a:buNone/>
            </a:pPr>
            <a:r>
              <a:rPr lang="el-GR" sz="2800" dirty="0" smtClean="0">
                <a:solidFill>
                  <a:srgbClr val="000000"/>
                </a:solidFill>
              </a:rPr>
              <a:t>3)  εξωτερική </a:t>
            </a:r>
            <a:r>
              <a:rPr lang="el-GR" sz="2800" dirty="0">
                <a:solidFill>
                  <a:srgbClr val="000000"/>
                </a:solidFill>
              </a:rPr>
              <a:t>μ</a:t>
            </a:r>
            <a:r>
              <a:rPr lang="el-GR" sz="2800" dirty="0" smtClean="0">
                <a:solidFill>
                  <a:srgbClr val="000000"/>
                </a:solidFill>
              </a:rPr>
              <a:t>νήμη,  </a:t>
            </a:r>
          </a:p>
          <a:p>
            <a:pPr marL="0" lvl="0" indent="0" defTabSz="1008063" fontAlgn="base">
              <a:spcAft>
                <a:spcPct val="0"/>
              </a:spcAft>
              <a:buClr>
                <a:srgbClr val="660000"/>
              </a:buClr>
              <a:buSzPct val="70000"/>
              <a:buNone/>
            </a:pPr>
            <a:r>
              <a:rPr lang="el-GR" sz="2800" dirty="0" smtClean="0">
                <a:solidFill>
                  <a:srgbClr val="000000"/>
                </a:solidFill>
              </a:rPr>
              <a:t>  όπως</a:t>
            </a:r>
            <a:r>
              <a:rPr lang="fi-FI" sz="2800" dirty="0" smtClean="0">
                <a:solidFill>
                  <a:srgbClr val="000000"/>
                </a:solidFill>
              </a:rPr>
              <a:t>:</a:t>
            </a:r>
            <a:r>
              <a:rPr lang="el-GR" sz="2800" dirty="0" smtClean="0">
                <a:solidFill>
                  <a:srgbClr val="000000"/>
                </a:solidFill>
              </a:rPr>
              <a:t> </a:t>
            </a:r>
            <a:endParaRPr lang="fi-FI" sz="2800" dirty="0">
              <a:solidFill>
                <a:srgbClr val="000000"/>
              </a:solidFill>
            </a:endParaRPr>
          </a:p>
          <a:p>
            <a:pPr marL="519113" lvl="1" indent="0" defTabSz="1008063" fontAlgn="base">
              <a:spcAft>
                <a:spcPct val="0"/>
              </a:spcAft>
              <a:buClr>
                <a:srgbClr val="999966"/>
              </a:buClr>
              <a:buSzPct val="75000"/>
              <a:buNone/>
            </a:pPr>
            <a:r>
              <a:rPr lang="el-GR" sz="2400" dirty="0" smtClean="0">
                <a:solidFill>
                  <a:srgbClr val="000000"/>
                </a:solidFill>
              </a:rPr>
              <a:t>α</a:t>
            </a:r>
            <a:r>
              <a:rPr lang="el-GR" sz="2400" dirty="0">
                <a:solidFill>
                  <a:srgbClr val="000000"/>
                </a:solidFill>
              </a:rPr>
              <a:t>)</a:t>
            </a:r>
            <a:r>
              <a:rPr lang="el-GR" sz="2400" dirty="0" smtClean="0">
                <a:solidFill>
                  <a:srgbClr val="000000"/>
                </a:solidFill>
              </a:rPr>
              <a:t>  βιβλία</a:t>
            </a:r>
            <a:r>
              <a:rPr lang="el-GR" sz="2400" dirty="0">
                <a:solidFill>
                  <a:srgbClr val="000000"/>
                </a:solidFill>
              </a:rPr>
              <a:t>,</a:t>
            </a:r>
            <a:r>
              <a:rPr lang="el-GR" sz="2400" dirty="0" smtClean="0">
                <a:solidFill>
                  <a:srgbClr val="000000"/>
                </a:solidFill>
              </a:rPr>
              <a:t> </a:t>
            </a:r>
            <a:endParaRPr lang="fi-FI" sz="2400" dirty="0">
              <a:solidFill>
                <a:srgbClr val="000000"/>
              </a:solidFill>
            </a:endParaRPr>
          </a:p>
          <a:p>
            <a:pPr marL="519113" lvl="1" indent="0" defTabSz="1008063" fontAlgn="base">
              <a:spcAft>
                <a:spcPct val="0"/>
              </a:spcAft>
              <a:buClr>
                <a:srgbClr val="999966"/>
              </a:buClr>
              <a:buSzPct val="75000"/>
              <a:buNone/>
            </a:pPr>
            <a:r>
              <a:rPr lang="el-GR" sz="2400" dirty="0" smtClean="0">
                <a:solidFill>
                  <a:srgbClr val="000000"/>
                </a:solidFill>
              </a:rPr>
              <a:t>β</a:t>
            </a:r>
            <a:r>
              <a:rPr lang="el-GR" sz="2400" dirty="0">
                <a:solidFill>
                  <a:srgbClr val="000000"/>
                </a:solidFill>
              </a:rPr>
              <a:t>)</a:t>
            </a:r>
            <a:r>
              <a:rPr lang="el-GR" sz="2400" dirty="0" smtClean="0">
                <a:solidFill>
                  <a:srgbClr val="000000"/>
                </a:solidFill>
              </a:rPr>
              <a:t>  βιβλιοθήκες, </a:t>
            </a:r>
            <a:endParaRPr lang="fi-FI" sz="2400" dirty="0">
              <a:solidFill>
                <a:srgbClr val="000000"/>
              </a:solidFill>
            </a:endParaRPr>
          </a:p>
          <a:p>
            <a:pPr marL="519113" lvl="1" indent="0" defTabSz="1008063" fontAlgn="base">
              <a:spcAft>
                <a:spcPct val="0"/>
              </a:spcAft>
              <a:buClr>
                <a:srgbClr val="999966"/>
              </a:buClr>
              <a:buSzPct val="75000"/>
              <a:buNone/>
            </a:pPr>
            <a:r>
              <a:rPr lang="el-GR" sz="2400" dirty="0" smtClean="0">
                <a:solidFill>
                  <a:srgbClr val="000000"/>
                </a:solidFill>
              </a:rPr>
              <a:t>γ</a:t>
            </a:r>
            <a:r>
              <a:rPr lang="el-GR" sz="2400" dirty="0">
                <a:solidFill>
                  <a:srgbClr val="000000"/>
                </a:solidFill>
              </a:rPr>
              <a:t>)</a:t>
            </a:r>
            <a:r>
              <a:rPr lang="el-GR" sz="2400" dirty="0" smtClean="0">
                <a:solidFill>
                  <a:srgbClr val="000000"/>
                </a:solidFill>
              </a:rPr>
              <a:t>  υπολογιστές. </a:t>
            </a:r>
            <a:endParaRPr lang="fi-FI" sz="2400" dirty="0">
              <a:solidFill>
                <a:srgbClr val="000000"/>
              </a:solidFill>
            </a:endParaRPr>
          </a:p>
          <a:p>
            <a:endParaRPr lang="el-GR" dirty="0"/>
          </a:p>
        </p:txBody>
      </p:sp>
      <p:sp>
        <p:nvSpPr>
          <p:cNvPr id="6" name="Θέση περιεχομένου 3"/>
          <p:cNvSpPr>
            <a:spLocks noGrp="1"/>
          </p:cNvSpPr>
          <p:nvPr>
            <p:ph type="body" sz="quarter" idx="3"/>
          </p:nvPr>
        </p:nvSpPr>
        <p:spPr>
          <a:xfrm>
            <a:off x="4355976" y="1535113"/>
            <a:ext cx="4536505" cy="639762"/>
          </a:xfrm>
        </p:spPr>
        <p:txBody>
          <a:bodyPr>
            <a:noAutofit/>
          </a:bodyPr>
          <a:lstStyle/>
          <a:p>
            <a:r>
              <a:rPr lang="el-GR" sz="3200" dirty="0" smtClean="0"/>
              <a:t> Ο υπολογιστής διαθέτει: </a:t>
            </a:r>
            <a:endParaRPr lang="el-GR" sz="3200" dirty="0"/>
          </a:p>
        </p:txBody>
      </p:sp>
      <p:sp>
        <p:nvSpPr>
          <p:cNvPr id="7" name="Θέση περιεχομένου 4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lvl="0" indent="0" defTabSz="1008063" fontAlgn="base">
              <a:spcAft>
                <a:spcPct val="0"/>
              </a:spcAft>
              <a:buClr>
                <a:srgbClr val="660000"/>
              </a:buClr>
              <a:buSzPct val="70000"/>
              <a:buNone/>
            </a:pPr>
            <a:r>
              <a:rPr lang="el-GR" sz="2800" dirty="0" smtClean="0">
                <a:solidFill>
                  <a:srgbClr val="000000"/>
                </a:solidFill>
              </a:rPr>
              <a:t>1)  </a:t>
            </a:r>
            <a:r>
              <a:rPr lang="fi-FI" sz="2800" dirty="0" smtClean="0">
                <a:solidFill>
                  <a:srgbClr val="000000"/>
                </a:solidFill>
              </a:rPr>
              <a:t>CPU</a:t>
            </a:r>
            <a:r>
              <a:rPr lang="el-GR" sz="2800" dirty="0">
                <a:solidFill>
                  <a:srgbClr val="000000"/>
                </a:solidFill>
              </a:rPr>
              <a:t>,</a:t>
            </a:r>
            <a:r>
              <a:rPr lang="el-GR" sz="2800" dirty="0" smtClean="0">
                <a:solidFill>
                  <a:srgbClr val="000000"/>
                </a:solidFill>
              </a:rPr>
              <a:t> </a:t>
            </a:r>
            <a:endParaRPr lang="fi-FI" sz="2800" dirty="0">
              <a:solidFill>
                <a:srgbClr val="000000"/>
              </a:solidFill>
            </a:endParaRPr>
          </a:p>
          <a:p>
            <a:pPr marL="0" lvl="0" indent="0" defTabSz="1008063" fontAlgn="base">
              <a:spcAft>
                <a:spcPct val="0"/>
              </a:spcAft>
              <a:buClr>
                <a:srgbClr val="660000"/>
              </a:buClr>
              <a:buSzPct val="70000"/>
              <a:buNone/>
            </a:pPr>
            <a:r>
              <a:rPr lang="el-GR" sz="2800" dirty="0" smtClean="0">
                <a:solidFill>
                  <a:srgbClr val="000000"/>
                </a:solidFill>
              </a:rPr>
              <a:t>2)  μνήμη</a:t>
            </a:r>
            <a:r>
              <a:rPr lang="fi-FI" sz="2800" dirty="0" smtClean="0">
                <a:solidFill>
                  <a:srgbClr val="000000"/>
                </a:solidFill>
              </a:rPr>
              <a:t> (</a:t>
            </a:r>
            <a:r>
              <a:rPr lang="en-US" sz="2800" dirty="0" smtClean="0">
                <a:solidFill>
                  <a:srgbClr val="000000"/>
                </a:solidFill>
              </a:rPr>
              <a:t>ram</a:t>
            </a:r>
            <a:r>
              <a:rPr lang="fi-FI" sz="2800" dirty="0" smtClean="0">
                <a:solidFill>
                  <a:srgbClr val="000000"/>
                </a:solidFill>
              </a:rPr>
              <a:t>)</a:t>
            </a:r>
            <a:r>
              <a:rPr lang="el-GR" sz="2800" dirty="0">
                <a:solidFill>
                  <a:srgbClr val="000000"/>
                </a:solidFill>
              </a:rPr>
              <a:t>,</a:t>
            </a:r>
            <a:r>
              <a:rPr lang="el-GR" sz="2800" dirty="0" smtClean="0">
                <a:solidFill>
                  <a:srgbClr val="000000"/>
                </a:solidFill>
              </a:rPr>
              <a:t> </a:t>
            </a:r>
            <a:endParaRPr lang="fi-FI" sz="2800" dirty="0">
              <a:solidFill>
                <a:srgbClr val="000000"/>
              </a:solidFill>
            </a:endParaRPr>
          </a:p>
          <a:p>
            <a:pPr marL="0" lvl="0" indent="0" defTabSz="1008063" fontAlgn="base">
              <a:spcAft>
                <a:spcPct val="0"/>
              </a:spcAft>
              <a:buClr>
                <a:srgbClr val="660000"/>
              </a:buClr>
              <a:buSzPct val="70000"/>
              <a:buNone/>
            </a:pPr>
            <a:r>
              <a:rPr lang="el-GR" sz="2800" dirty="0" smtClean="0">
                <a:solidFill>
                  <a:srgbClr val="000000"/>
                </a:solidFill>
              </a:rPr>
              <a:t>3)  εξωτερική </a:t>
            </a:r>
            <a:r>
              <a:rPr lang="el-GR" sz="2800" dirty="0">
                <a:solidFill>
                  <a:srgbClr val="000000"/>
                </a:solidFill>
              </a:rPr>
              <a:t>μ</a:t>
            </a:r>
            <a:r>
              <a:rPr lang="el-GR" sz="2800" dirty="0" smtClean="0">
                <a:solidFill>
                  <a:srgbClr val="000000"/>
                </a:solidFill>
              </a:rPr>
              <a:t>νήμη</a:t>
            </a:r>
            <a:r>
              <a:rPr lang="fi-FI" sz="2800" dirty="0" smtClean="0">
                <a:solidFill>
                  <a:srgbClr val="000000"/>
                </a:solidFill>
              </a:rPr>
              <a:t> </a:t>
            </a:r>
            <a:endParaRPr lang="el-GR" sz="2800" dirty="0" smtClean="0">
              <a:solidFill>
                <a:srgbClr val="000000"/>
              </a:solidFill>
            </a:endParaRPr>
          </a:p>
          <a:p>
            <a:pPr marL="0" lvl="0" indent="0" defTabSz="1008063" fontAlgn="base">
              <a:spcAft>
                <a:spcPct val="0"/>
              </a:spcAft>
              <a:buClr>
                <a:srgbClr val="660000"/>
              </a:buClr>
              <a:buSzPct val="70000"/>
              <a:buNone/>
            </a:pPr>
            <a:r>
              <a:rPr lang="el-GR" sz="2800" dirty="0">
                <a:solidFill>
                  <a:srgbClr val="000000"/>
                </a:solidFill>
              </a:rPr>
              <a:t> </a:t>
            </a:r>
            <a:r>
              <a:rPr lang="el-GR" sz="2800" dirty="0" smtClean="0">
                <a:solidFill>
                  <a:srgbClr val="000000"/>
                </a:solidFill>
              </a:rPr>
              <a:t> όπως</a:t>
            </a:r>
            <a:r>
              <a:rPr lang="fi-FI" sz="2800" dirty="0" smtClean="0">
                <a:solidFill>
                  <a:srgbClr val="000000"/>
                </a:solidFill>
              </a:rPr>
              <a:t>:</a:t>
            </a:r>
            <a:endParaRPr lang="fi-FI" sz="2800" dirty="0">
              <a:solidFill>
                <a:srgbClr val="000000"/>
              </a:solidFill>
            </a:endParaRPr>
          </a:p>
          <a:p>
            <a:pPr marL="519113" lvl="1" indent="0" defTabSz="1008063" fontAlgn="base">
              <a:spcAft>
                <a:spcPct val="0"/>
              </a:spcAft>
              <a:buClr>
                <a:srgbClr val="999966"/>
              </a:buClr>
              <a:buSzPct val="75000"/>
              <a:buNone/>
            </a:pPr>
            <a:r>
              <a:rPr lang="el-GR" sz="2400" dirty="0" smtClean="0">
                <a:solidFill>
                  <a:srgbClr val="000000"/>
                </a:solidFill>
              </a:rPr>
              <a:t>α</a:t>
            </a:r>
            <a:r>
              <a:rPr lang="el-GR" sz="2400" dirty="0">
                <a:solidFill>
                  <a:srgbClr val="000000"/>
                </a:solidFill>
              </a:rPr>
              <a:t>)</a:t>
            </a:r>
            <a:r>
              <a:rPr lang="el-GR" sz="2400" dirty="0" smtClean="0">
                <a:solidFill>
                  <a:srgbClr val="000000"/>
                </a:solidFill>
              </a:rPr>
              <a:t>  σκληροί δίσκοι</a:t>
            </a:r>
            <a:r>
              <a:rPr lang="en-US" sz="2400" dirty="0">
                <a:solidFill>
                  <a:srgbClr val="000000"/>
                </a:solidFill>
              </a:rPr>
              <a:t>-</a:t>
            </a:r>
            <a:r>
              <a:rPr lang="fi-FI" sz="2400" dirty="0" smtClean="0">
                <a:solidFill>
                  <a:srgbClr val="000000"/>
                </a:solidFill>
              </a:rPr>
              <a:t>Hard disks</a:t>
            </a:r>
            <a:r>
              <a:rPr lang="el-GR" sz="2400" dirty="0" smtClean="0">
                <a:solidFill>
                  <a:srgbClr val="000000"/>
                </a:solidFill>
              </a:rPr>
              <a:t>, </a:t>
            </a:r>
            <a:endParaRPr lang="fi-FI" sz="2400" dirty="0">
              <a:solidFill>
                <a:srgbClr val="000000"/>
              </a:solidFill>
            </a:endParaRPr>
          </a:p>
          <a:p>
            <a:pPr marL="519113" lvl="1" indent="0" defTabSz="1008063" fontAlgn="base">
              <a:spcAft>
                <a:spcPct val="0"/>
              </a:spcAft>
              <a:buClr>
                <a:srgbClr val="999966"/>
              </a:buClr>
              <a:buSzPct val="75000"/>
              <a:buNone/>
            </a:pPr>
            <a:r>
              <a:rPr lang="el-GR" sz="2400" dirty="0" smtClean="0">
                <a:solidFill>
                  <a:srgbClr val="000000"/>
                </a:solidFill>
              </a:rPr>
              <a:t>β</a:t>
            </a:r>
            <a:r>
              <a:rPr lang="el-GR" sz="2400" dirty="0">
                <a:solidFill>
                  <a:srgbClr val="000000"/>
                </a:solidFill>
              </a:rPr>
              <a:t>)</a:t>
            </a:r>
            <a:r>
              <a:rPr lang="el-GR" sz="2400" dirty="0" smtClean="0">
                <a:solidFill>
                  <a:srgbClr val="000000"/>
                </a:solidFill>
              </a:rPr>
              <a:t>  </a:t>
            </a:r>
            <a:r>
              <a:rPr lang="fi-FI" sz="2400" dirty="0" smtClean="0">
                <a:solidFill>
                  <a:srgbClr val="000000"/>
                </a:solidFill>
              </a:rPr>
              <a:t>CDs</a:t>
            </a:r>
            <a:r>
              <a:rPr lang="fi-FI" sz="2400" dirty="0">
                <a:solidFill>
                  <a:srgbClr val="000000"/>
                </a:solidFill>
              </a:rPr>
              <a:t>, </a:t>
            </a:r>
            <a:r>
              <a:rPr lang="fi-FI" sz="2400" dirty="0" smtClean="0">
                <a:solidFill>
                  <a:srgbClr val="000000"/>
                </a:solidFill>
              </a:rPr>
              <a:t>DVDs</a:t>
            </a:r>
            <a:r>
              <a:rPr lang="el-GR" sz="2400" dirty="0" smtClean="0">
                <a:solidFill>
                  <a:srgbClr val="000000"/>
                </a:solidFill>
              </a:rPr>
              <a:t>, </a:t>
            </a:r>
            <a:endParaRPr lang="en-US" sz="2400" dirty="0" smtClean="0">
              <a:solidFill>
                <a:srgbClr val="000000"/>
              </a:solidFill>
            </a:endParaRPr>
          </a:p>
          <a:p>
            <a:pPr marL="519113" lvl="1" indent="0" defTabSz="1008063" fontAlgn="base">
              <a:spcAft>
                <a:spcPct val="0"/>
              </a:spcAft>
              <a:buClr>
                <a:srgbClr val="999966"/>
              </a:buClr>
              <a:buSzPct val="75000"/>
              <a:buNone/>
            </a:pPr>
            <a:r>
              <a:rPr lang="el-GR" sz="2400" dirty="0" smtClean="0">
                <a:solidFill>
                  <a:srgbClr val="000000"/>
                </a:solidFill>
              </a:rPr>
              <a:t>και άλλα. </a:t>
            </a:r>
            <a:endParaRPr lang="fi-FI" sz="2400" dirty="0">
              <a:solidFill>
                <a:srgbClr val="000000"/>
              </a:solidFill>
            </a:endParaRPr>
          </a:p>
          <a:p>
            <a:endParaRPr lang="el-GR" dirty="0"/>
          </a:p>
        </p:txBody>
      </p:sp>
      <p:sp>
        <p:nvSpPr>
          <p:cNvPr id="8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Εισαγωγή στη </a:t>
            </a:r>
            <a:r>
              <a:rPr lang="en-US" sz="1400" smtClean="0">
                <a:solidFill>
                  <a:schemeClr val="tx1"/>
                </a:solidFill>
              </a:rPr>
              <a:t>C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9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379-8D09-42C5-AE1F-DB6F792C5FCB}" type="slidenum">
              <a:rPr lang="el-GR" sz="1400" smtClean="0">
                <a:solidFill>
                  <a:schemeClr val="tx1"/>
                </a:solidFill>
              </a:rPr>
              <a:t>12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8794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Περαιτέρω σύγκριση 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type="body" idx="1"/>
          </p:nvPr>
        </p:nvSpPr>
        <p:spPr>
          <a:xfrm>
            <a:off x="467544" y="1340768"/>
            <a:ext cx="4040188" cy="639762"/>
          </a:xfrm>
        </p:spPr>
        <p:txBody>
          <a:bodyPr>
            <a:normAutofit/>
          </a:bodyPr>
          <a:lstStyle/>
          <a:p>
            <a:r>
              <a:rPr lang="el-GR" sz="3200" dirty="0" smtClean="0"/>
              <a:t>Ο άνθρωπος έχει:</a:t>
            </a:r>
            <a:r>
              <a:rPr lang="en-US" sz="3200" dirty="0" smtClean="0"/>
              <a:t> </a:t>
            </a:r>
            <a:endParaRPr lang="el-GR" sz="3200" dirty="0"/>
          </a:p>
        </p:txBody>
      </p:sp>
      <p:sp>
        <p:nvSpPr>
          <p:cNvPr id="4" name="Θέση περιεχομένου 2"/>
          <p:cNvSpPr>
            <a:spLocks noGrp="1"/>
          </p:cNvSpPr>
          <p:nvPr>
            <p:ph sz="half" idx="2"/>
          </p:nvPr>
        </p:nvSpPr>
        <p:spPr>
          <a:xfrm>
            <a:off x="467544" y="2060849"/>
            <a:ext cx="4042792" cy="4221104"/>
          </a:xfrm>
        </p:spPr>
        <p:txBody>
          <a:bodyPr>
            <a:normAutofit fontScale="85000" lnSpcReduction="20000"/>
          </a:bodyPr>
          <a:lstStyle/>
          <a:p>
            <a:pPr marL="0" lvl="0" indent="0" defTabSz="1008063" fontAlgn="base">
              <a:lnSpc>
                <a:spcPct val="90000"/>
              </a:lnSpc>
              <a:spcAft>
                <a:spcPct val="0"/>
              </a:spcAft>
              <a:buClr>
                <a:srgbClr val="660000"/>
              </a:buClr>
              <a:buSzPct val="70000"/>
              <a:buNone/>
            </a:pPr>
            <a:r>
              <a:rPr lang="el-GR" sz="3300" dirty="0" smtClean="0">
                <a:solidFill>
                  <a:srgbClr val="000000"/>
                </a:solidFill>
              </a:rPr>
              <a:t>1</a:t>
            </a:r>
            <a:r>
              <a:rPr lang="el-GR" sz="3300" dirty="0">
                <a:solidFill>
                  <a:srgbClr val="000000"/>
                </a:solidFill>
              </a:rPr>
              <a:t>)</a:t>
            </a:r>
            <a:r>
              <a:rPr lang="el-GR" sz="3300" dirty="0" smtClean="0">
                <a:solidFill>
                  <a:srgbClr val="000000"/>
                </a:solidFill>
              </a:rPr>
              <a:t>  Ως είσοδο</a:t>
            </a:r>
            <a:r>
              <a:rPr lang="fi-FI" sz="3300" dirty="0" smtClean="0">
                <a:solidFill>
                  <a:srgbClr val="000000"/>
                </a:solidFill>
              </a:rPr>
              <a:t>: </a:t>
            </a:r>
            <a:endParaRPr lang="fi-FI" sz="3300" dirty="0">
              <a:solidFill>
                <a:srgbClr val="000000"/>
              </a:solidFill>
            </a:endParaRPr>
          </a:p>
          <a:p>
            <a:pPr marL="519113" lvl="1" indent="0" defTabSz="1008063" fontAlgn="base">
              <a:lnSpc>
                <a:spcPct val="90000"/>
              </a:lnSpc>
              <a:spcAft>
                <a:spcPct val="0"/>
              </a:spcAft>
              <a:buClr>
                <a:srgbClr val="999966"/>
              </a:buClr>
              <a:buSzPct val="75000"/>
              <a:buNone/>
            </a:pPr>
            <a:r>
              <a:rPr lang="el-GR" sz="2800" dirty="0">
                <a:solidFill>
                  <a:srgbClr val="000000"/>
                </a:solidFill>
              </a:rPr>
              <a:t>α</a:t>
            </a:r>
            <a:r>
              <a:rPr lang="en-US" sz="2800" dirty="0" smtClean="0">
                <a:solidFill>
                  <a:srgbClr val="000000"/>
                </a:solidFill>
              </a:rPr>
              <a:t>)</a:t>
            </a:r>
            <a:r>
              <a:rPr lang="el-GR" sz="2800" dirty="0" smtClean="0">
                <a:solidFill>
                  <a:srgbClr val="000000"/>
                </a:solidFill>
              </a:rPr>
              <a:t>  όραση</a:t>
            </a:r>
            <a:r>
              <a:rPr lang="en-US" sz="2800" dirty="0" smtClean="0">
                <a:solidFill>
                  <a:srgbClr val="000000"/>
                </a:solidFill>
              </a:rPr>
              <a:t>, </a:t>
            </a:r>
            <a:endParaRPr lang="el-GR" sz="2800" dirty="0" smtClean="0">
              <a:solidFill>
                <a:srgbClr val="000000"/>
              </a:solidFill>
            </a:endParaRPr>
          </a:p>
          <a:p>
            <a:pPr marL="519113" lvl="1" indent="0" defTabSz="1008063" fontAlgn="base">
              <a:lnSpc>
                <a:spcPct val="90000"/>
              </a:lnSpc>
              <a:spcAft>
                <a:spcPct val="0"/>
              </a:spcAft>
              <a:buClr>
                <a:srgbClr val="999966"/>
              </a:buClr>
              <a:buSzPct val="75000"/>
              <a:buNone/>
            </a:pPr>
            <a:r>
              <a:rPr lang="el-GR" sz="2800" dirty="0">
                <a:solidFill>
                  <a:srgbClr val="000000"/>
                </a:solidFill>
              </a:rPr>
              <a:t>β</a:t>
            </a:r>
            <a:r>
              <a:rPr lang="el-GR" sz="2800" dirty="0" smtClean="0">
                <a:solidFill>
                  <a:srgbClr val="000000"/>
                </a:solidFill>
              </a:rPr>
              <a:t>)  ακοή, και τα λοιπά</a:t>
            </a:r>
            <a:r>
              <a:rPr lang="el-GR" sz="2800" dirty="0">
                <a:solidFill>
                  <a:srgbClr val="000000"/>
                </a:solidFill>
              </a:rPr>
              <a:t>.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endParaRPr lang="fi-FI" sz="2800" dirty="0">
              <a:solidFill>
                <a:srgbClr val="000000"/>
              </a:solidFill>
            </a:endParaRPr>
          </a:p>
          <a:p>
            <a:pPr marL="0" lvl="0" indent="0" defTabSz="1008063" fontAlgn="base">
              <a:lnSpc>
                <a:spcPct val="90000"/>
              </a:lnSpc>
              <a:spcAft>
                <a:spcPct val="0"/>
              </a:spcAft>
              <a:buClr>
                <a:srgbClr val="660000"/>
              </a:buClr>
              <a:buSzPct val="70000"/>
              <a:buNone/>
            </a:pPr>
            <a:r>
              <a:rPr lang="el-GR" sz="3300" dirty="0" smtClean="0">
                <a:solidFill>
                  <a:srgbClr val="000000"/>
                </a:solidFill>
              </a:rPr>
              <a:t>2)  Ως έξοδο</a:t>
            </a:r>
            <a:r>
              <a:rPr lang="fi-FI" sz="3300" dirty="0" smtClean="0">
                <a:solidFill>
                  <a:srgbClr val="000000"/>
                </a:solidFill>
              </a:rPr>
              <a:t>: </a:t>
            </a:r>
            <a:endParaRPr lang="fi-FI" sz="3300" dirty="0">
              <a:solidFill>
                <a:srgbClr val="000000"/>
              </a:solidFill>
            </a:endParaRPr>
          </a:p>
          <a:p>
            <a:pPr marL="519113" lvl="1" indent="0" defTabSz="1008063" fontAlgn="base">
              <a:lnSpc>
                <a:spcPct val="90000"/>
              </a:lnSpc>
              <a:spcAft>
                <a:spcPct val="0"/>
              </a:spcAft>
              <a:buClr>
                <a:srgbClr val="999966"/>
              </a:buClr>
              <a:buSzPct val="75000"/>
              <a:buNone/>
            </a:pPr>
            <a:r>
              <a:rPr lang="el-GR" sz="2800" dirty="0">
                <a:solidFill>
                  <a:srgbClr val="000000"/>
                </a:solidFill>
              </a:rPr>
              <a:t>α</a:t>
            </a:r>
            <a:r>
              <a:rPr lang="el-GR" sz="2800" dirty="0" smtClean="0">
                <a:solidFill>
                  <a:srgbClr val="000000"/>
                </a:solidFill>
              </a:rPr>
              <a:t>)  γραφή</a:t>
            </a:r>
            <a:r>
              <a:rPr lang="fi-FI" sz="2800" dirty="0" smtClean="0">
                <a:solidFill>
                  <a:srgbClr val="000000"/>
                </a:solidFill>
              </a:rPr>
              <a:t>, </a:t>
            </a:r>
            <a:endParaRPr lang="fi-FI" sz="2800" dirty="0">
              <a:solidFill>
                <a:srgbClr val="000000"/>
              </a:solidFill>
            </a:endParaRPr>
          </a:p>
          <a:p>
            <a:pPr marL="519113" lvl="1" indent="0" defTabSz="1008063" fontAlgn="base">
              <a:lnSpc>
                <a:spcPct val="90000"/>
              </a:lnSpc>
              <a:spcAft>
                <a:spcPct val="0"/>
              </a:spcAft>
              <a:buClr>
                <a:srgbClr val="999966"/>
              </a:buClr>
              <a:buSzPct val="75000"/>
              <a:buNone/>
            </a:pPr>
            <a:r>
              <a:rPr lang="el-GR" sz="2800" dirty="0">
                <a:solidFill>
                  <a:srgbClr val="000000"/>
                </a:solidFill>
              </a:rPr>
              <a:t>β</a:t>
            </a:r>
            <a:r>
              <a:rPr lang="el-GR" sz="2800" dirty="0" smtClean="0">
                <a:solidFill>
                  <a:srgbClr val="000000"/>
                </a:solidFill>
              </a:rPr>
              <a:t>)  ομιλία</a:t>
            </a:r>
            <a:r>
              <a:rPr lang="fi-FI" sz="2800" dirty="0" smtClean="0">
                <a:solidFill>
                  <a:srgbClr val="000000"/>
                </a:solidFill>
              </a:rPr>
              <a:t>,</a:t>
            </a:r>
            <a:r>
              <a:rPr lang="el-GR" sz="2800" dirty="0" smtClean="0">
                <a:solidFill>
                  <a:srgbClr val="000000"/>
                </a:solidFill>
              </a:rPr>
              <a:t> και τα λοιπά.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endParaRPr lang="fi-FI" sz="2800" dirty="0">
              <a:solidFill>
                <a:srgbClr val="000000"/>
              </a:solidFill>
            </a:endParaRPr>
          </a:p>
          <a:p>
            <a:pPr marL="0" lvl="0" indent="0" defTabSz="1008063" fontAlgn="base">
              <a:lnSpc>
                <a:spcPct val="90000"/>
              </a:lnSpc>
              <a:spcAft>
                <a:spcPct val="0"/>
              </a:spcAft>
              <a:buClr>
                <a:srgbClr val="660000"/>
              </a:buClr>
              <a:buSzPct val="70000"/>
              <a:buNone/>
            </a:pPr>
            <a:r>
              <a:rPr lang="el-GR" sz="3300" dirty="0" smtClean="0">
                <a:solidFill>
                  <a:srgbClr val="000000"/>
                </a:solidFill>
              </a:rPr>
              <a:t>3)  Νευρικό Σύστημα</a:t>
            </a:r>
            <a:r>
              <a:rPr lang="el-GR" sz="3300" dirty="0">
                <a:solidFill>
                  <a:srgbClr val="000000"/>
                </a:solidFill>
              </a:rPr>
              <a:t>.</a:t>
            </a:r>
            <a:r>
              <a:rPr lang="en-US" sz="3300" dirty="0" smtClean="0">
                <a:solidFill>
                  <a:srgbClr val="000000"/>
                </a:solidFill>
              </a:rPr>
              <a:t> </a:t>
            </a:r>
            <a:endParaRPr lang="fi-FI" sz="3300" dirty="0">
              <a:solidFill>
                <a:srgbClr val="000000"/>
              </a:solidFill>
            </a:endParaRPr>
          </a:p>
          <a:p>
            <a:pPr marL="0" lvl="0" indent="0" defTabSz="1008063" fontAlgn="base">
              <a:lnSpc>
                <a:spcPct val="90000"/>
              </a:lnSpc>
              <a:spcAft>
                <a:spcPct val="0"/>
              </a:spcAft>
              <a:buClr>
                <a:srgbClr val="660000"/>
              </a:buClr>
              <a:buSzPct val="70000"/>
              <a:buNone/>
            </a:pPr>
            <a:r>
              <a:rPr lang="el-GR" sz="3300" dirty="0" smtClean="0">
                <a:solidFill>
                  <a:srgbClr val="000000"/>
                </a:solidFill>
              </a:rPr>
              <a:t>4)  Αλληλεπίδραση </a:t>
            </a:r>
            <a:r>
              <a:rPr lang="el-GR" sz="3300" dirty="0">
                <a:solidFill>
                  <a:srgbClr val="000000"/>
                </a:solidFill>
              </a:rPr>
              <a:t>με </a:t>
            </a:r>
            <a:r>
              <a:rPr lang="el-GR" sz="3300" dirty="0" smtClean="0">
                <a:solidFill>
                  <a:srgbClr val="000000"/>
                </a:solidFill>
              </a:rPr>
              <a:t>το  </a:t>
            </a:r>
          </a:p>
          <a:p>
            <a:pPr marL="0" lvl="0" indent="0" defTabSz="1008063" fontAlgn="base">
              <a:lnSpc>
                <a:spcPct val="90000"/>
              </a:lnSpc>
              <a:spcAft>
                <a:spcPct val="0"/>
              </a:spcAft>
              <a:buClr>
                <a:srgbClr val="660000"/>
              </a:buClr>
              <a:buSzPct val="70000"/>
              <a:buNone/>
            </a:pPr>
            <a:r>
              <a:rPr lang="el-GR" sz="3300" dirty="0">
                <a:solidFill>
                  <a:srgbClr val="000000"/>
                </a:solidFill>
              </a:rPr>
              <a:t> </a:t>
            </a:r>
            <a:r>
              <a:rPr lang="el-GR" sz="3300" dirty="0" smtClean="0">
                <a:solidFill>
                  <a:srgbClr val="000000"/>
                </a:solidFill>
              </a:rPr>
              <a:t> περιβάλλον</a:t>
            </a:r>
            <a:r>
              <a:rPr lang="fi-FI" sz="3300" dirty="0" smtClean="0">
                <a:solidFill>
                  <a:srgbClr val="000000"/>
                </a:solidFill>
              </a:rPr>
              <a:t> </a:t>
            </a:r>
            <a:r>
              <a:rPr lang="fi-FI" sz="3300" dirty="0">
                <a:solidFill>
                  <a:srgbClr val="000000"/>
                </a:solidFill>
              </a:rPr>
              <a:t>(</a:t>
            </a:r>
            <a:r>
              <a:rPr lang="el-GR" sz="3300" dirty="0">
                <a:solidFill>
                  <a:srgbClr val="000000"/>
                </a:solidFill>
              </a:rPr>
              <a:t>με βάση την </a:t>
            </a:r>
            <a:endParaRPr lang="el-GR" sz="3300" dirty="0" smtClean="0">
              <a:solidFill>
                <a:srgbClr val="000000"/>
              </a:solidFill>
            </a:endParaRPr>
          </a:p>
          <a:p>
            <a:pPr marL="0" lvl="0" indent="0" defTabSz="1008063" fontAlgn="base">
              <a:lnSpc>
                <a:spcPct val="90000"/>
              </a:lnSpc>
              <a:spcAft>
                <a:spcPct val="0"/>
              </a:spcAft>
              <a:buClr>
                <a:srgbClr val="660000"/>
              </a:buClr>
              <a:buSzPct val="70000"/>
              <a:buNone/>
            </a:pPr>
            <a:r>
              <a:rPr lang="el-GR" sz="3300" dirty="0">
                <a:solidFill>
                  <a:srgbClr val="000000"/>
                </a:solidFill>
              </a:rPr>
              <a:t> </a:t>
            </a:r>
            <a:r>
              <a:rPr lang="el-GR" sz="3300" dirty="0" smtClean="0">
                <a:solidFill>
                  <a:srgbClr val="000000"/>
                </a:solidFill>
              </a:rPr>
              <a:t> αποκτηθείσα γνώση</a:t>
            </a:r>
            <a:r>
              <a:rPr lang="en-US" sz="3300" dirty="0" smtClean="0">
                <a:solidFill>
                  <a:srgbClr val="000000"/>
                </a:solidFill>
              </a:rPr>
              <a:t> </a:t>
            </a:r>
            <a:r>
              <a:rPr lang="el-GR" sz="3300" dirty="0" smtClean="0">
                <a:solidFill>
                  <a:srgbClr val="000000"/>
                </a:solidFill>
              </a:rPr>
              <a:t>από</a:t>
            </a:r>
            <a:r>
              <a:rPr lang="en-US" sz="3300" dirty="0" smtClean="0">
                <a:solidFill>
                  <a:srgbClr val="000000"/>
                </a:solidFill>
              </a:rPr>
              <a:t>  </a:t>
            </a:r>
          </a:p>
          <a:p>
            <a:pPr marL="0" lvl="0" indent="0" defTabSz="1008063" fontAlgn="base">
              <a:lnSpc>
                <a:spcPct val="90000"/>
              </a:lnSpc>
              <a:spcAft>
                <a:spcPct val="0"/>
              </a:spcAft>
              <a:buClr>
                <a:srgbClr val="660000"/>
              </a:buClr>
              <a:buSzPct val="70000"/>
              <a:buNone/>
            </a:pPr>
            <a:r>
              <a:rPr lang="en-US" sz="3300" dirty="0">
                <a:solidFill>
                  <a:srgbClr val="000000"/>
                </a:solidFill>
              </a:rPr>
              <a:t> </a:t>
            </a:r>
            <a:r>
              <a:rPr lang="en-US" sz="3300" dirty="0" smtClean="0">
                <a:solidFill>
                  <a:srgbClr val="000000"/>
                </a:solidFill>
              </a:rPr>
              <a:t> </a:t>
            </a:r>
            <a:r>
              <a:rPr lang="el-GR" sz="3300" dirty="0" smtClean="0">
                <a:solidFill>
                  <a:srgbClr val="000000"/>
                </a:solidFill>
              </a:rPr>
              <a:t>σχολείο</a:t>
            </a:r>
            <a:r>
              <a:rPr lang="fi-FI" sz="3300" dirty="0">
                <a:solidFill>
                  <a:srgbClr val="000000"/>
                </a:solidFill>
              </a:rPr>
              <a:t>, </a:t>
            </a:r>
            <a:r>
              <a:rPr lang="el-GR" sz="3300" dirty="0" smtClean="0">
                <a:solidFill>
                  <a:srgbClr val="000000"/>
                </a:solidFill>
              </a:rPr>
              <a:t>γονείς…).</a:t>
            </a:r>
            <a:endParaRPr lang="fi-FI" sz="3300" dirty="0">
              <a:solidFill>
                <a:srgbClr val="000000"/>
              </a:solidFill>
            </a:endParaRPr>
          </a:p>
          <a:p>
            <a:endParaRPr lang="el-GR" dirty="0"/>
          </a:p>
        </p:txBody>
      </p:sp>
      <p:sp>
        <p:nvSpPr>
          <p:cNvPr id="5" name="Θέση περιεχομένου 3"/>
          <p:cNvSpPr>
            <a:spLocks noGrp="1"/>
          </p:cNvSpPr>
          <p:nvPr>
            <p:ph type="body" sz="quarter" idx="3"/>
          </p:nvPr>
        </p:nvSpPr>
        <p:spPr>
          <a:xfrm>
            <a:off x="4644008" y="1340768"/>
            <a:ext cx="4041775" cy="639762"/>
          </a:xfrm>
        </p:spPr>
        <p:txBody>
          <a:bodyPr>
            <a:normAutofit/>
          </a:bodyPr>
          <a:lstStyle/>
          <a:p>
            <a:r>
              <a:rPr lang="el-GR" sz="3200" dirty="0" smtClean="0"/>
              <a:t>Ο υπολογιστής έχει:</a:t>
            </a:r>
            <a:r>
              <a:rPr lang="en-US" sz="3200" dirty="0" smtClean="0"/>
              <a:t> </a:t>
            </a:r>
            <a:endParaRPr lang="el-GR" sz="3200" dirty="0"/>
          </a:p>
        </p:txBody>
      </p:sp>
      <p:sp>
        <p:nvSpPr>
          <p:cNvPr id="6" name="Θέση περιεχομένου 4"/>
          <p:cNvSpPr>
            <a:spLocks noGrp="1"/>
          </p:cNvSpPr>
          <p:nvPr>
            <p:ph sz="quarter" idx="4"/>
          </p:nvPr>
        </p:nvSpPr>
        <p:spPr>
          <a:xfrm>
            <a:off x="4644008" y="2060848"/>
            <a:ext cx="4041775" cy="4206454"/>
          </a:xfrm>
        </p:spPr>
        <p:txBody>
          <a:bodyPr>
            <a:normAutofit fontScale="92500" lnSpcReduction="20000"/>
          </a:bodyPr>
          <a:lstStyle/>
          <a:p>
            <a:pPr marL="0" lvl="0" indent="0" defTabSz="1008063" fontAlgn="base">
              <a:lnSpc>
                <a:spcPct val="90000"/>
              </a:lnSpc>
              <a:spcAft>
                <a:spcPct val="0"/>
              </a:spcAft>
              <a:buClr>
                <a:srgbClr val="660000"/>
              </a:buClr>
              <a:buSzPct val="70000"/>
              <a:buNone/>
            </a:pPr>
            <a:r>
              <a:rPr lang="el-GR" sz="3000" dirty="0" smtClean="0">
                <a:solidFill>
                  <a:srgbClr val="000000"/>
                </a:solidFill>
              </a:rPr>
              <a:t>1)  Ως είσοδο</a:t>
            </a:r>
            <a:r>
              <a:rPr lang="fi-FI" sz="3000" dirty="0" smtClean="0">
                <a:solidFill>
                  <a:srgbClr val="000000"/>
                </a:solidFill>
              </a:rPr>
              <a:t>: </a:t>
            </a:r>
            <a:endParaRPr lang="fi-FI" sz="3000" dirty="0">
              <a:solidFill>
                <a:srgbClr val="000000"/>
              </a:solidFill>
            </a:endParaRPr>
          </a:p>
          <a:p>
            <a:pPr marL="519113" lvl="1" indent="0" defTabSz="1008063" fontAlgn="base">
              <a:lnSpc>
                <a:spcPct val="90000"/>
              </a:lnSpc>
              <a:spcAft>
                <a:spcPct val="0"/>
              </a:spcAft>
              <a:buClr>
                <a:srgbClr val="999966"/>
              </a:buClr>
              <a:buSzPct val="75000"/>
              <a:buNone/>
            </a:pPr>
            <a:r>
              <a:rPr lang="el-GR" sz="2600" dirty="0">
                <a:solidFill>
                  <a:srgbClr val="000000"/>
                </a:solidFill>
              </a:rPr>
              <a:t>α</a:t>
            </a:r>
            <a:r>
              <a:rPr lang="el-GR" sz="2600" dirty="0" smtClean="0">
                <a:solidFill>
                  <a:srgbClr val="000000"/>
                </a:solidFill>
              </a:rPr>
              <a:t>)  πληκτρολόγιο</a:t>
            </a:r>
            <a:r>
              <a:rPr lang="en-US" sz="2600" dirty="0" smtClean="0">
                <a:solidFill>
                  <a:srgbClr val="000000"/>
                </a:solidFill>
              </a:rPr>
              <a:t>,</a:t>
            </a:r>
            <a:r>
              <a:rPr lang="el-GR" sz="2600" dirty="0" smtClean="0">
                <a:solidFill>
                  <a:srgbClr val="000000"/>
                </a:solidFill>
              </a:rPr>
              <a:t> </a:t>
            </a:r>
          </a:p>
          <a:p>
            <a:pPr marL="519113" lvl="1" indent="0" defTabSz="1008063" fontAlgn="base">
              <a:lnSpc>
                <a:spcPct val="90000"/>
              </a:lnSpc>
              <a:spcAft>
                <a:spcPct val="0"/>
              </a:spcAft>
              <a:buClr>
                <a:srgbClr val="999966"/>
              </a:buClr>
              <a:buSzPct val="75000"/>
              <a:buNone/>
            </a:pPr>
            <a:r>
              <a:rPr lang="el-GR" sz="2600" dirty="0">
                <a:solidFill>
                  <a:srgbClr val="000000"/>
                </a:solidFill>
              </a:rPr>
              <a:t>β</a:t>
            </a:r>
            <a:r>
              <a:rPr lang="el-GR" sz="2600" dirty="0" smtClean="0">
                <a:solidFill>
                  <a:srgbClr val="000000"/>
                </a:solidFill>
              </a:rPr>
              <a:t>)  ποντίκι και άλλα.</a:t>
            </a:r>
            <a:r>
              <a:rPr lang="en-US" sz="2600" dirty="0" smtClean="0">
                <a:solidFill>
                  <a:srgbClr val="000000"/>
                </a:solidFill>
              </a:rPr>
              <a:t> </a:t>
            </a:r>
            <a:endParaRPr lang="fi-FI" sz="2600" dirty="0">
              <a:solidFill>
                <a:srgbClr val="000000"/>
              </a:solidFill>
            </a:endParaRPr>
          </a:p>
          <a:p>
            <a:pPr marL="0" lvl="0" indent="0" defTabSz="1008063" fontAlgn="base">
              <a:lnSpc>
                <a:spcPct val="90000"/>
              </a:lnSpc>
              <a:spcAft>
                <a:spcPct val="0"/>
              </a:spcAft>
              <a:buClr>
                <a:srgbClr val="660000"/>
              </a:buClr>
              <a:buSzPct val="70000"/>
              <a:buNone/>
            </a:pPr>
            <a:r>
              <a:rPr lang="el-GR" sz="3000" dirty="0" smtClean="0">
                <a:solidFill>
                  <a:srgbClr val="000000"/>
                </a:solidFill>
              </a:rPr>
              <a:t>2)  Ως έξοδο</a:t>
            </a:r>
            <a:r>
              <a:rPr lang="en-US" sz="3000" dirty="0" smtClean="0">
                <a:solidFill>
                  <a:srgbClr val="000000"/>
                </a:solidFill>
              </a:rPr>
              <a:t>: </a:t>
            </a:r>
            <a:endParaRPr lang="en-US" sz="3000" dirty="0">
              <a:solidFill>
                <a:srgbClr val="000000"/>
              </a:solidFill>
            </a:endParaRPr>
          </a:p>
          <a:p>
            <a:pPr marL="519113" lvl="1" indent="0" defTabSz="1008063" fontAlgn="base">
              <a:lnSpc>
                <a:spcPct val="90000"/>
              </a:lnSpc>
              <a:spcAft>
                <a:spcPct val="0"/>
              </a:spcAft>
              <a:buClr>
                <a:srgbClr val="999966"/>
              </a:buClr>
              <a:buSzPct val="75000"/>
              <a:buNone/>
            </a:pPr>
            <a:r>
              <a:rPr lang="el-GR" sz="2600" dirty="0">
                <a:solidFill>
                  <a:srgbClr val="000000"/>
                </a:solidFill>
              </a:rPr>
              <a:t>α</a:t>
            </a:r>
            <a:r>
              <a:rPr lang="el-GR" sz="2600" dirty="0" smtClean="0">
                <a:solidFill>
                  <a:srgbClr val="000000"/>
                </a:solidFill>
              </a:rPr>
              <a:t>)  εκτυπωτή</a:t>
            </a:r>
            <a:r>
              <a:rPr lang="en-US" sz="2600" dirty="0" smtClean="0">
                <a:solidFill>
                  <a:srgbClr val="000000"/>
                </a:solidFill>
              </a:rPr>
              <a:t>, </a:t>
            </a:r>
            <a:endParaRPr lang="en-US" sz="2600" dirty="0">
              <a:solidFill>
                <a:srgbClr val="000000"/>
              </a:solidFill>
            </a:endParaRPr>
          </a:p>
          <a:p>
            <a:pPr marL="519113" lvl="1" indent="0" defTabSz="1008063" fontAlgn="base">
              <a:lnSpc>
                <a:spcPct val="90000"/>
              </a:lnSpc>
              <a:spcAft>
                <a:spcPct val="0"/>
              </a:spcAft>
              <a:buClr>
                <a:srgbClr val="999966"/>
              </a:buClr>
              <a:buSzPct val="75000"/>
              <a:buNone/>
            </a:pPr>
            <a:r>
              <a:rPr lang="el-GR" sz="2600" dirty="0">
                <a:solidFill>
                  <a:srgbClr val="000000"/>
                </a:solidFill>
              </a:rPr>
              <a:t>β</a:t>
            </a:r>
            <a:r>
              <a:rPr lang="el-GR" sz="2600" dirty="0" smtClean="0">
                <a:solidFill>
                  <a:srgbClr val="000000"/>
                </a:solidFill>
              </a:rPr>
              <a:t>)  οθόνη και άλλα.</a:t>
            </a:r>
            <a:r>
              <a:rPr lang="en-US" sz="2600" dirty="0" smtClean="0">
                <a:solidFill>
                  <a:srgbClr val="000000"/>
                </a:solidFill>
              </a:rPr>
              <a:t> </a:t>
            </a:r>
            <a:endParaRPr lang="en-US" sz="2600" dirty="0">
              <a:solidFill>
                <a:srgbClr val="000000"/>
              </a:solidFill>
            </a:endParaRPr>
          </a:p>
          <a:p>
            <a:pPr marL="0" lvl="0" indent="0" defTabSz="1008063" fontAlgn="base">
              <a:lnSpc>
                <a:spcPct val="90000"/>
              </a:lnSpc>
              <a:spcAft>
                <a:spcPct val="0"/>
              </a:spcAft>
              <a:buClr>
                <a:srgbClr val="660000"/>
              </a:buClr>
              <a:buSzPct val="70000"/>
              <a:buNone/>
            </a:pPr>
            <a:r>
              <a:rPr lang="el-GR" sz="3000" dirty="0" smtClean="0">
                <a:solidFill>
                  <a:srgbClr val="000000"/>
                </a:solidFill>
              </a:rPr>
              <a:t>3)  </a:t>
            </a:r>
            <a:r>
              <a:rPr lang="en-US" sz="3000" dirty="0" smtClean="0">
                <a:solidFill>
                  <a:srgbClr val="000000"/>
                </a:solidFill>
              </a:rPr>
              <a:t>Control units</a:t>
            </a:r>
            <a:r>
              <a:rPr lang="el-GR" sz="3000" dirty="0">
                <a:solidFill>
                  <a:srgbClr val="000000"/>
                </a:solidFill>
              </a:rPr>
              <a:t>.</a:t>
            </a:r>
            <a:endParaRPr lang="en-US" sz="3000" dirty="0">
              <a:solidFill>
                <a:srgbClr val="000000"/>
              </a:solidFill>
            </a:endParaRPr>
          </a:p>
          <a:p>
            <a:pPr marL="0" lvl="0" indent="0" defTabSz="1008063" fontAlgn="base">
              <a:lnSpc>
                <a:spcPct val="90000"/>
              </a:lnSpc>
              <a:spcAft>
                <a:spcPct val="0"/>
              </a:spcAft>
              <a:buClr>
                <a:srgbClr val="660000"/>
              </a:buClr>
              <a:buSzPct val="70000"/>
              <a:buNone/>
            </a:pPr>
            <a:r>
              <a:rPr lang="el-GR" sz="3000" dirty="0" smtClean="0">
                <a:solidFill>
                  <a:srgbClr val="000000"/>
                </a:solidFill>
              </a:rPr>
              <a:t>4)  Αλληλεπίδραση </a:t>
            </a:r>
            <a:r>
              <a:rPr lang="el-GR" sz="3000" dirty="0">
                <a:solidFill>
                  <a:srgbClr val="000000"/>
                </a:solidFill>
              </a:rPr>
              <a:t>με το </a:t>
            </a:r>
            <a:r>
              <a:rPr lang="el-GR" sz="3000" dirty="0" smtClean="0">
                <a:solidFill>
                  <a:srgbClr val="000000"/>
                </a:solidFill>
              </a:rPr>
              <a:t> </a:t>
            </a:r>
          </a:p>
          <a:p>
            <a:pPr marL="0" lvl="0" indent="0" defTabSz="1008063" fontAlgn="base">
              <a:lnSpc>
                <a:spcPct val="90000"/>
              </a:lnSpc>
              <a:spcAft>
                <a:spcPct val="0"/>
              </a:spcAft>
              <a:buClr>
                <a:srgbClr val="660000"/>
              </a:buClr>
              <a:buSzPct val="70000"/>
              <a:buNone/>
            </a:pPr>
            <a:r>
              <a:rPr lang="el-GR" sz="3000" dirty="0">
                <a:solidFill>
                  <a:srgbClr val="000000"/>
                </a:solidFill>
              </a:rPr>
              <a:t> </a:t>
            </a:r>
            <a:r>
              <a:rPr lang="el-GR" sz="3000" dirty="0" smtClean="0">
                <a:solidFill>
                  <a:srgbClr val="000000"/>
                </a:solidFill>
              </a:rPr>
              <a:t> περιβάλλον</a:t>
            </a:r>
            <a:r>
              <a:rPr lang="fi-FI" sz="3000" dirty="0" smtClean="0">
                <a:solidFill>
                  <a:srgbClr val="000000"/>
                </a:solidFill>
              </a:rPr>
              <a:t> </a:t>
            </a:r>
            <a:r>
              <a:rPr lang="fi-FI" sz="3000" dirty="0">
                <a:solidFill>
                  <a:srgbClr val="000000"/>
                </a:solidFill>
              </a:rPr>
              <a:t>(</a:t>
            </a:r>
            <a:r>
              <a:rPr lang="el-GR" sz="3000" dirty="0">
                <a:solidFill>
                  <a:srgbClr val="000000"/>
                </a:solidFill>
              </a:rPr>
              <a:t>με βάση </a:t>
            </a:r>
            <a:r>
              <a:rPr lang="el-GR" sz="3000" dirty="0" smtClean="0">
                <a:solidFill>
                  <a:srgbClr val="000000"/>
                </a:solidFill>
              </a:rPr>
              <a:t> </a:t>
            </a:r>
          </a:p>
          <a:p>
            <a:pPr marL="0" lvl="0" indent="0" defTabSz="1008063" fontAlgn="base">
              <a:lnSpc>
                <a:spcPct val="90000"/>
              </a:lnSpc>
              <a:spcAft>
                <a:spcPct val="0"/>
              </a:spcAft>
              <a:buClr>
                <a:srgbClr val="660000"/>
              </a:buClr>
              <a:buSzPct val="70000"/>
              <a:buNone/>
            </a:pPr>
            <a:r>
              <a:rPr lang="el-GR" sz="3000" dirty="0">
                <a:solidFill>
                  <a:srgbClr val="000000"/>
                </a:solidFill>
              </a:rPr>
              <a:t> </a:t>
            </a:r>
            <a:r>
              <a:rPr lang="el-GR" sz="3000" dirty="0" smtClean="0">
                <a:solidFill>
                  <a:srgbClr val="000000"/>
                </a:solidFill>
              </a:rPr>
              <a:t> οδηγίες</a:t>
            </a:r>
            <a:r>
              <a:rPr lang="el-GR" sz="3000" dirty="0">
                <a:solidFill>
                  <a:srgbClr val="000000"/>
                </a:solidFill>
              </a:rPr>
              <a:t>-</a:t>
            </a:r>
            <a:r>
              <a:rPr lang="el-GR" sz="3000" dirty="0" smtClean="0">
                <a:solidFill>
                  <a:srgbClr val="000000"/>
                </a:solidFill>
              </a:rPr>
              <a:t>προγράμματα </a:t>
            </a:r>
          </a:p>
          <a:p>
            <a:pPr marL="0" lvl="0" indent="0" defTabSz="1008063" fontAlgn="base">
              <a:lnSpc>
                <a:spcPct val="90000"/>
              </a:lnSpc>
              <a:spcAft>
                <a:spcPct val="0"/>
              </a:spcAft>
              <a:buClr>
                <a:srgbClr val="660000"/>
              </a:buClr>
              <a:buSzPct val="70000"/>
              <a:buNone/>
            </a:pPr>
            <a:r>
              <a:rPr lang="el-GR" sz="3000" dirty="0">
                <a:solidFill>
                  <a:srgbClr val="000000"/>
                </a:solidFill>
              </a:rPr>
              <a:t> </a:t>
            </a:r>
            <a:r>
              <a:rPr lang="el-GR" sz="3000" dirty="0" smtClean="0">
                <a:solidFill>
                  <a:srgbClr val="000000"/>
                </a:solidFill>
              </a:rPr>
              <a:t> (</a:t>
            </a:r>
            <a:r>
              <a:rPr lang="en-US" sz="3000" dirty="0">
                <a:solidFill>
                  <a:srgbClr val="000000"/>
                </a:solidFill>
              </a:rPr>
              <a:t>software)</a:t>
            </a:r>
            <a:r>
              <a:rPr lang="el-GR" sz="3000" dirty="0">
                <a:solidFill>
                  <a:srgbClr val="000000"/>
                </a:solidFill>
              </a:rPr>
              <a:t>)</a:t>
            </a:r>
            <a:r>
              <a:rPr lang="fi-FI" sz="3000" dirty="0" smtClean="0">
                <a:solidFill>
                  <a:srgbClr val="000000"/>
                </a:solidFill>
              </a:rPr>
              <a:t>. </a:t>
            </a:r>
            <a:endParaRPr lang="en-US" sz="3000" dirty="0">
              <a:solidFill>
                <a:srgbClr val="000000"/>
              </a:solidFill>
            </a:endParaRPr>
          </a:p>
          <a:p>
            <a:endParaRPr lang="el-GR" dirty="0"/>
          </a:p>
        </p:txBody>
      </p:sp>
      <p:sp>
        <p:nvSpPr>
          <p:cNvPr id="7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Εισαγωγή στη </a:t>
            </a:r>
            <a:r>
              <a:rPr lang="en-US" sz="1400" smtClean="0">
                <a:solidFill>
                  <a:schemeClr val="tx1"/>
                </a:solidFill>
              </a:rPr>
              <a:t>C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8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379-8D09-42C5-AE1F-DB6F792C5FCB}" type="slidenum">
              <a:rPr lang="el-GR" sz="1400" smtClean="0">
                <a:solidFill>
                  <a:schemeClr val="tx1"/>
                </a:solidFill>
              </a:rPr>
              <a:t>13</a:t>
            </a:fld>
            <a:endParaRPr lang="el-GR" sz="1400" dirty="0">
              <a:solidFill>
                <a:schemeClr val="tx1"/>
              </a:solidFill>
            </a:endParaRPr>
          </a:p>
        </p:txBody>
      </p:sp>
      <p:pic>
        <p:nvPicPr>
          <p:cNvPr id="13" name="Εικόνα 1" descr="Εικονίδιο μετάβασης στα Περιεχόμενα.">
            <a:hlinkClick r:id="rId3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71249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Autofit/>
          </a:bodyPr>
          <a:lstStyle/>
          <a:p>
            <a:r>
              <a:rPr lang="el-GR" b="1" dirty="0" smtClean="0"/>
              <a:t>Τι είναι ένας αλγόριθμος ; (1 από 2) 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96544"/>
          </a:xfrm>
        </p:spPr>
        <p:txBody>
          <a:bodyPr>
            <a:normAutofit/>
          </a:bodyPr>
          <a:lstStyle/>
          <a:p>
            <a:pPr marL="517525" lvl="0" indent="-517525" defTabSz="1008063" fontAlgn="base">
              <a:lnSpc>
                <a:spcPct val="90000"/>
              </a:lnSpc>
              <a:spcAft>
                <a:spcPct val="0"/>
              </a:spcAft>
              <a:buClr>
                <a:srgbClr val="660000"/>
              </a:buClr>
              <a:buSzPct val="70000"/>
              <a:buFont typeface="Wingdings" panose="05000000000000000000" pitchFamily="2" charset="2"/>
              <a:buChar char="o"/>
            </a:pPr>
            <a:r>
              <a:rPr lang="el-GR" sz="2800" b="1" dirty="0" smtClean="0">
                <a:solidFill>
                  <a:srgbClr val="000000"/>
                </a:solidFill>
              </a:rPr>
              <a:t>Αλγόριθμος</a:t>
            </a:r>
            <a:r>
              <a:rPr lang="el-GR" sz="2800" dirty="0" smtClean="0">
                <a:solidFill>
                  <a:srgbClr val="000000"/>
                </a:solidFill>
              </a:rPr>
              <a:t>: η </a:t>
            </a:r>
            <a:r>
              <a:rPr lang="el-GR" sz="2800" dirty="0">
                <a:solidFill>
                  <a:srgbClr val="000000"/>
                </a:solidFill>
              </a:rPr>
              <a:t>λέξη προέρχεται από το όνομα του Μαθηματικού </a:t>
            </a: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dirty="0" smtClean="0">
                <a:solidFill>
                  <a:srgbClr val="000000"/>
                </a:solidFill>
              </a:rPr>
              <a:t>al</a:t>
            </a:r>
            <a:r>
              <a:rPr lang="el-GR" sz="2800" dirty="0" smtClean="0">
                <a:solidFill>
                  <a:srgbClr val="000000"/>
                </a:solidFill>
              </a:rPr>
              <a:t>-</a:t>
            </a:r>
            <a:r>
              <a:rPr lang="fi-FI" sz="2800" dirty="0" smtClean="0">
                <a:solidFill>
                  <a:srgbClr val="000000"/>
                </a:solidFill>
              </a:rPr>
              <a:t>Khwārizmī, </a:t>
            </a:r>
            <a:r>
              <a:rPr lang="el-GR" sz="2800" dirty="0">
                <a:solidFill>
                  <a:srgbClr val="000000"/>
                </a:solidFill>
              </a:rPr>
              <a:t>και μεταφέρθηκε στον σύγχρονο </a:t>
            </a:r>
            <a:r>
              <a:rPr lang="el-GR" sz="2800" dirty="0" smtClean="0">
                <a:solidFill>
                  <a:srgbClr val="000000"/>
                </a:solidFill>
              </a:rPr>
              <a:t>κόσμο</a:t>
            </a:r>
            <a:r>
              <a:rPr lang="en-US" sz="2800" dirty="0" smtClean="0">
                <a:solidFill>
                  <a:srgbClr val="000000"/>
                </a:solidFill>
              </a:rPr>
              <a:t>,</a:t>
            </a:r>
            <a:r>
              <a:rPr lang="el-GR" sz="2800" dirty="0" smtClean="0">
                <a:solidFill>
                  <a:srgbClr val="000000"/>
                </a:solidFill>
              </a:rPr>
              <a:t> </a:t>
            </a:r>
            <a:r>
              <a:rPr lang="el-GR" sz="2800" dirty="0">
                <a:solidFill>
                  <a:srgbClr val="000000"/>
                </a:solidFill>
              </a:rPr>
              <a:t>ώστε να ταιριάζει και με την Ελληνική λέξη </a:t>
            </a:r>
            <a:r>
              <a:rPr lang="el-GR" sz="2800" b="1" dirty="0" smtClean="0">
                <a:solidFill>
                  <a:srgbClr val="000000"/>
                </a:solidFill>
              </a:rPr>
              <a:t>αριθμός</a:t>
            </a:r>
            <a:r>
              <a:rPr lang="el-GR" sz="2800" dirty="0" smtClean="0">
                <a:solidFill>
                  <a:srgbClr val="000000"/>
                </a:solidFill>
              </a:rPr>
              <a:t>.</a:t>
            </a:r>
          </a:p>
          <a:p>
            <a:pPr marL="517525" lvl="0" indent="-517525" defTabSz="1008063" fontAlgn="base">
              <a:lnSpc>
                <a:spcPct val="90000"/>
              </a:lnSpc>
              <a:spcAft>
                <a:spcPct val="0"/>
              </a:spcAft>
              <a:buClr>
                <a:srgbClr val="660000"/>
              </a:buClr>
              <a:buSzPct val="70000"/>
              <a:buFont typeface="Wingdings" panose="05000000000000000000" pitchFamily="2" charset="2"/>
              <a:buChar char="o"/>
            </a:pPr>
            <a:r>
              <a:rPr lang="el-GR" sz="2800" dirty="0" smtClean="0">
                <a:solidFill>
                  <a:srgbClr val="000000"/>
                </a:solidFill>
              </a:rPr>
              <a:t>Ο </a:t>
            </a:r>
            <a:r>
              <a:rPr lang="en-US" sz="2800" dirty="0" err="1" smtClean="0">
                <a:solidFill>
                  <a:srgbClr val="000000"/>
                </a:solidFill>
              </a:rPr>
              <a:t>Niklaus</a:t>
            </a:r>
            <a:r>
              <a:rPr lang="el-GR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E</a:t>
            </a:r>
            <a:r>
              <a:rPr lang="en-US" sz="2800" dirty="0" smtClean="0">
                <a:solidFill>
                  <a:srgbClr val="000000"/>
                </a:solidFill>
              </a:rPr>
              <a:t>mil Wirth, </a:t>
            </a:r>
            <a:r>
              <a:rPr lang="el-GR" sz="2800" dirty="0" smtClean="0">
                <a:solidFill>
                  <a:srgbClr val="000000"/>
                </a:solidFill>
              </a:rPr>
              <a:t>ένας Ελβετός επιστήμονας</a:t>
            </a:r>
            <a:r>
              <a:rPr lang="en-US" sz="2800" dirty="0" smtClean="0">
                <a:solidFill>
                  <a:srgbClr val="000000"/>
                </a:solidFill>
              </a:rPr>
              <a:t>, </a:t>
            </a:r>
            <a:r>
              <a:rPr lang="el-GR" sz="2800" dirty="0" smtClean="0">
                <a:solidFill>
                  <a:srgbClr val="000000"/>
                </a:solidFill>
              </a:rPr>
              <a:t>έγραψε το 1975 ένα βιβλίο με τίτλο, αλγόριθμοι </a:t>
            </a:r>
            <a:r>
              <a:rPr lang="el-GR" sz="2800" b="1" dirty="0">
                <a:solidFill>
                  <a:srgbClr val="000000"/>
                </a:solidFill>
              </a:rPr>
              <a:t>+</a:t>
            </a:r>
            <a:r>
              <a:rPr lang="el-GR" sz="2800" dirty="0">
                <a:solidFill>
                  <a:srgbClr val="000000"/>
                </a:solidFill>
              </a:rPr>
              <a:t> δεδομένα </a:t>
            </a:r>
            <a:r>
              <a:rPr lang="el-GR" sz="2800" dirty="0" smtClean="0">
                <a:solidFill>
                  <a:srgbClr val="000000"/>
                </a:solidFill>
              </a:rPr>
              <a:t>= Προγράμματα</a:t>
            </a:r>
            <a:r>
              <a:rPr lang="el-GR" sz="2800" b="1" dirty="0" smtClean="0">
                <a:solidFill>
                  <a:srgbClr val="000000"/>
                </a:solidFill>
              </a:rPr>
              <a:t> </a:t>
            </a:r>
            <a:r>
              <a:rPr lang="el-GR" sz="2800" dirty="0" smtClean="0">
                <a:solidFill>
                  <a:srgbClr val="000000"/>
                </a:solidFill>
              </a:rPr>
              <a:t>.</a:t>
            </a:r>
            <a:endParaRPr lang="el-GR" sz="2800" dirty="0">
              <a:solidFill>
                <a:prstClr val="black"/>
              </a:solidFill>
            </a:endParaRPr>
          </a:p>
          <a:p>
            <a:pPr marL="0" lvl="0" indent="0" defTabSz="1008063" fontAlgn="base">
              <a:lnSpc>
                <a:spcPct val="90000"/>
              </a:lnSpc>
              <a:spcAft>
                <a:spcPct val="0"/>
              </a:spcAft>
              <a:buClr>
                <a:srgbClr val="660000"/>
              </a:buClr>
              <a:buSzPct val="70000"/>
              <a:buNone/>
            </a:pPr>
            <a:r>
              <a:rPr lang="el-GR" sz="2800" dirty="0" smtClean="0">
                <a:solidFill>
                  <a:srgbClr val="000000"/>
                </a:solidFill>
              </a:rPr>
              <a:t>Στα </a:t>
            </a:r>
            <a:r>
              <a:rPr lang="el-GR" sz="2800" dirty="0">
                <a:solidFill>
                  <a:srgbClr val="000000"/>
                </a:solidFill>
              </a:rPr>
              <a:t>Μ</a:t>
            </a:r>
            <a:r>
              <a:rPr lang="el-GR" sz="2800" dirty="0" smtClean="0">
                <a:solidFill>
                  <a:srgbClr val="000000"/>
                </a:solidFill>
              </a:rPr>
              <a:t>αθηματικά</a:t>
            </a:r>
            <a:r>
              <a:rPr lang="el-GR" sz="2800" dirty="0">
                <a:solidFill>
                  <a:srgbClr val="000000"/>
                </a:solidFill>
              </a:rPr>
              <a:t>, </a:t>
            </a:r>
            <a:r>
              <a:rPr lang="el-GR" sz="2800" dirty="0" smtClean="0">
                <a:solidFill>
                  <a:srgbClr val="000000"/>
                </a:solidFill>
              </a:rPr>
              <a:t>Πληροφορική</a:t>
            </a:r>
            <a:r>
              <a:rPr lang="en-US" sz="2800" dirty="0" smtClean="0">
                <a:solidFill>
                  <a:srgbClr val="000000"/>
                </a:solidFill>
              </a:rPr>
              <a:t>,</a:t>
            </a:r>
            <a:r>
              <a:rPr lang="el-GR" sz="2800" dirty="0" smtClean="0">
                <a:solidFill>
                  <a:srgbClr val="000000"/>
                </a:solidFill>
              </a:rPr>
              <a:t> </a:t>
            </a:r>
            <a:r>
              <a:rPr lang="el-GR" sz="2800" dirty="0">
                <a:solidFill>
                  <a:srgbClr val="000000"/>
                </a:solidFill>
              </a:rPr>
              <a:t>και σε άλλες σχετικές επιστήμες,</a:t>
            </a: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el-GR" sz="2800" dirty="0" smtClean="0">
                <a:solidFill>
                  <a:srgbClr val="000000"/>
                </a:solidFill>
              </a:rPr>
              <a:t>ο αλγόριθμος αποτελεί </a:t>
            </a:r>
            <a:r>
              <a:rPr lang="el-GR" sz="2800" dirty="0">
                <a:solidFill>
                  <a:srgbClr val="000000"/>
                </a:solidFill>
              </a:rPr>
              <a:t>μία αποτελεσματική μέθοδο για την επίλυση </a:t>
            </a:r>
            <a:r>
              <a:rPr lang="el-GR" sz="2800" dirty="0" smtClean="0">
                <a:solidFill>
                  <a:srgbClr val="000000"/>
                </a:solidFill>
              </a:rPr>
              <a:t>προβλημάτων</a:t>
            </a:r>
            <a:r>
              <a:rPr lang="en-US" sz="2800" dirty="0" smtClean="0">
                <a:solidFill>
                  <a:srgbClr val="000000"/>
                </a:solidFill>
              </a:rPr>
              <a:t>,</a:t>
            </a:r>
            <a:r>
              <a:rPr lang="el-GR" sz="2800" dirty="0" smtClean="0">
                <a:solidFill>
                  <a:srgbClr val="000000"/>
                </a:solidFill>
              </a:rPr>
              <a:t> </a:t>
            </a:r>
            <a:r>
              <a:rPr lang="el-GR" sz="2800" dirty="0">
                <a:solidFill>
                  <a:srgbClr val="000000"/>
                </a:solidFill>
              </a:rPr>
              <a:t>χρησιμοποιώντας ένα πεπερασμένο αριθμό βημάτων.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endParaRPr lang="fi-FI" sz="2800" dirty="0">
              <a:solidFill>
                <a:srgbClr val="000000"/>
              </a:solidFill>
            </a:endParaRP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Εισαγωγή στη </a:t>
            </a:r>
            <a:r>
              <a:rPr lang="en-US" sz="1400" smtClean="0">
                <a:solidFill>
                  <a:schemeClr val="tx1"/>
                </a:solidFill>
              </a:rPr>
              <a:t>C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379-8D09-42C5-AE1F-DB6F792C5FCB}" type="slidenum">
              <a:rPr lang="el-GR" sz="1400" smtClean="0">
                <a:solidFill>
                  <a:schemeClr val="tx1"/>
                </a:solidFill>
              </a:rPr>
              <a:t>14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999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Autofit/>
          </a:bodyPr>
          <a:lstStyle/>
          <a:p>
            <a:r>
              <a:rPr lang="el-GR" b="1" dirty="0" smtClean="0"/>
              <a:t>Τι είναι ένας αλγόριθμος ; (2 από 2) 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7525" lvl="0" indent="-517525" defTabSz="1008063" fontAlgn="base">
              <a:spcAft>
                <a:spcPct val="0"/>
              </a:spcAft>
              <a:buClr>
                <a:srgbClr val="660000"/>
              </a:buClr>
              <a:buSzPct val="70000"/>
              <a:buFont typeface="Wingdings" panose="05000000000000000000" pitchFamily="2" charset="2"/>
              <a:buChar char="o"/>
            </a:pPr>
            <a:r>
              <a:rPr lang="el-GR" sz="2800" dirty="0">
                <a:solidFill>
                  <a:srgbClr val="000000"/>
                </a:solidFill>
              </a:rPr>
              <a:t>Ο κάθε </a:t>
            </a:r>
            <a:r>
              <a:rPr lang="el-GR" sz="2800" dirty="0" smtClean="0">
                <a:solidFill>
                  <a:srgbClr val="000000"/>
                </a:solidFill>
              </a:rPr>
              <a:t>αλγόριθμος</a:t>
            </a:r>
            <a:r>
              <a:rPr lang="en-US" sz="2800" dirty="0" smtClean="0">
                <a:solidFill>
                  <a:srgbClr val="000000"/>
                </a:solidFill>
              </a:rPr>
              <a:t>,</a:t>
            </a:r>
            <a:r>
              <a:rPr lang="el-GR" sz="2800" dirty="0" smtClean="0">
                <a:solidFill>
                  <a:srgbClr val="000000"/>
                </a:solidFill>
              </a:rPr>
              <a:t> </a:t>
            </a:r>
            <a:r>
              <a:rPr lang="el-GR" sz="2800" dirty="0">
                <a:solidFill>
                  <a:srgbClr val="000000"/>
                </a:solidFill>
              </a:rPr>
              <a:t>αποτελείται από μία σειρά πολύ καλά ορισμένων οδηγιών για την επίλυση ενός προβλήματος.</a:t>
            </a:r>
            <a:r>
              <a:rPr lang="fi-FI" sz="2800" dirty="0">
                <a:solidFill>
                  <a:srgbClr val="000000"/>
                </a:solidFill>
              </a:rPr>
              <a:t> </a:t>
            </a:r>
            <a:endParaRPr lang="el-GR" sz="2800" dirty="0">
              <a:solidFill>
                <a:srgbClr val="000000"/>
              </a:solidFill>
            </a:endParaRPr>
          </a:p>
          <a:p>
            <a:pPr marL="517525" lvl="0" indent="-517525" defTabSz="1008063" fontAlgn="base">
              <a:spcAft>
                <a:spcPct val="0"/>
              </a:spcAft>
              <a:buClr>
                <a:srgbClr val="660000"/>
              </a:buClr>
              <a:buSzPct val="70000"/>
              <a:buFont typeface="Wingdings" panose="05000000000000000000" pitchFamily="2" charset="2"/>
              <a:buChar char="o"/>
            </a:pPr>
            <a:r>
              <a:rPr lang="el-GR" sz="2800" dirty="0">
                <a:solidFill>
                  <a:srgbClr val="000000"/>
                </a:solidFill>
              </a:rPr>
              <a:t>Ξεκινάει από μία αρχική </a:t>
            </a:r>
            <a:r>
              <a:rPr lang="el-GR" sz="2800" dirty="0" smtClean="0">
                <a:solidFill>
                  <a:srgbClr val="000000"/>
                </a:solidFill>
              </a:rPr>
              <a:t>κατάσταση.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endParaRPr lang="el-GR" sz="2800" dirty="0">
              <a:solidFill>
                <a:srgbClr val="000000"/>
              </a:solidFill>
            </a:endParaRPr>
          </a:p>
          <a:p>
            <a:pPr marL="517525" lvl="0" indent="-517525" defTabSz="1008063" fontAlgn="base">
              <a:spcAft>
                <a:spcPct val="0"/>
              </a:spcAft>
              <a:buClr>
                <a:srgbClr val="660000"/>
              </a:buClr>
              <a:buSzPct val="70000"/>
              <a:buFont typeface="Wingdings" panose="05000000000000000000" pitchFamily="2" charset="2"/>
              <a:buChar char="o"/>
            </a:pPr>
            <a:r>
              <a:rPr lang="el-GR" sz="2800" dirty="0">
                <a:solidFill>
                  <a:srgbClr val="000000"/>
                </a:solidFill>
              </a:rPr>
              <a:t>Εμπεριέχει οδηγίες (προτάσεις</a:t>
            </a:r>
            <a:r>
              <a:rPr lang="el-GR" sz="2800" dirty="0" smtClean="0">
                <a:solidFill>
                  <a:srgbClr val="000000"/>
                </a:solidFill>
              </a:rPr>
              <a:t>)</a:t>
            </a:r>
            <a:r>
              <a:rPr lang="en-US" sz="2800" dirty="0" smtClean="0">
                <a:solidFill>
                  <a:srgbClr val="000000"/>
                </a:solidFill>
              </a:rPr>
              <a:t>,</a:t>
            </a:r>
            <a:r>
              <a:rPr lang="el-GR" sz="2800" dirty="0" smtClean="0">
                <a:solidFill>
                  <a:srgbClr val="000000"/>
                </a:solidFill>
              </a:rPr>
              <a:t> </a:t>
            </a:r>
            <a:r>
              <a:rPr lang="el-GR" sz="2800" dirty="0">
                <a:solidFill>
                  <a:srgbClr val="000000"/>
                </a:solidFill>
              </a:rPr>
              <a:t>οι οποίες περιγράφουν επακριβώς τους απαραίτητους υπολογισμούς </a:t>
            </a:r>
            <a:r>
              <a:rPr lang="el-GR" sz="2800" dirty="0" smtClean="0">
                <a:solidFill>
                  <a:srgbClr val="000000"/>
                </a:solidFill>
              </a:rPr>
              <a:t>⁄ πράξεις.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endParaRPr lang="el-GR" sz="2800" dirty="0">
              <a:solidFill>
                <a:srgbClr val="000000"/>
              </a:solidFill>
            </a:endParaRPr>
          </a:p>
          <a:p>
            <a:pPr marL="517525" lvl="0" indent="-517525" defTabSz="1008063" fontAlgn="base">
              <a:spcAft>
                <a:spcPct val="0"/>
              </a:spcAft>
              <a:buClr>
                <a:srgbClr val="660000"/>
              </a:buClr>
              <a:buSzPct val="70000"/>
              <a:buFont typeface="Wingdings" panose="05000000000000000000" pitchFamily="2" charset="2"/>
              <a:buChar char="o"/>
            </a:pPr>
            <a:r>
              <a:rPr lang="el-GR" sz="2800" dirty="0" smtClean="0">
                <a:solidFill>
                  <a:srgbClr val="000000"/>
                </a:solidFill>
              </a:rPr>
              <a:t>Και τελειώνει </a:t>
            </a:r>
            <a:r>
              <a:rPr lang="el-GR" sz="2800" dirty="0">
                <a:solidFill>
                  <a:srgbClr val="000000"/>
                </a:solidFill>
              </a:rPr>
              <a:t>με </a:t>
            </a:r>
            <a:r>
              <a:rPr lang="el-GR" sz="2800" dirty="0" smtClean="0">
                <a:solidFill>
                  <a:srgbClr val="000000"/>
                </a:solidFill>
              </a:rPr>
              <a:t>έναν </a:t>
            </a:r>
            <a:r>
              <a:rPr lang="el-GR" sz="2800" dirty="0">
                <a:solidFill>
                  <a:srgbClr val="000000"/>
                </a:solidFill>
              </a:rPr>
              <a:t>απολύτως σαφή τρόπο</a:t>
            </a:r>
            <a:r>
              <a:rPr lang="el-GR" sz="2800" dirty="0" smtClean="0">
                <a:solidFill>
                  <a:srgbClr val="000000"/>
                </a:solidFill>
              </a:rPr>
              <a:t>.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endParaRPr lang="en-US" sz="2800" dirty="0">
              <a:solidFill>
                <a:srgbClr val="000000"/>
              </a:solidFill>
            </a:endParaRPr>
          </a:p>
          <a:p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Εισαγωγή στη </a:t>
            </a:r>
            <a:r>
              <a:rPr lang="en-US" sz="1400" smtClean="0">
                <a:solidFill>
                  <a:schemeClr val="tx1"/>
                </a:solidFill>
              </a:rPr>
              <a:t>C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379-8D09-42C5-AE1F-DB6F792C5FCB}" type="slidenum">
              <a:rPr lang="el-GR" sz="1400" smtClean="0">
                <a:solidFill>
                  <a:schemeClr val="tx1"/>
                </a:solidFill>
              </a:rPr>
              <a:t>15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2433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864096"/>
          </a:xfrm>
        </p:spPr>
        <p:txBody>
          <a:bodyPr/>
          <a:lstStyle/>
          <a:p>
            <a:r>
              <a:rPr lang="el-GR" b="1" dirty="0" smtClean="0"/>
              <a:t>Περιγραφή αλγορίθμων </a:t>
            </a:r>
            <a:endParaRPr lang="el-GR" b="1" dirty="0"/>
          </a:p>
        </p:txBody>
      </p:sp>
      <p:sp>
        <p:nvSpPr>
          <p:cNvPr id="4" name="Θέση περιεχομένου 1"/>
          <p:cNvSpPr>
            <a:spLocks noGrp="1"/>
          </p:cNvSpPr>
          <p:nvPr>
            <p:ph sz="half" idx="1"/>
          </p:nvPr>
        </p:nvSpPr>
        <p:spPr>
          <a:xfrm>
            <a:off x="251520" y="1600200"/>
            <a:ext cx="3744416" cy="4525963"/>
          </a:xfrm>
        </p:spPr>
        <p:txBody>
          <a:bodyPr>
            <a:normAutofit fontScale="62500" lnSpcReduction="20000"/>
          </a:bodyPr>
          <a:lstStyle/>
          <a:p>
            <a:pPr marL="0" lvl="0" indent="0" defTabSz="1008063" fontAlgn="base">
              <a:lnSpc>
                <a:spcPct val="90000"/>
              </a:lnSpc>
              <a:spcAft>
                <a:spcPct val="0"/>
              </a:spcAft>
              <a:buClr>
                <a:srgbClr val="660000"/>
              </a:buClr>
              <a:buSzPct val="70000"/>
              <a:buNone/>
            </a:pPr>
            <a:r>
              <a:rPr lang="el-GR" sz="4500" dirty="0" smtClean="0">
                <a:solidFill>
                  <a:srgbClr val="000000"/>
                </a:solidFill>
              </a:rPr>
              <a:t>Η περιγραφή</a:t>
            </a:r>
            <a:r>
              <a:rPr lang="en-US" sz="4500" dirty="0" smtClean="0">
                <a:solidFill>
                  <a:srgbClr val="000000"/>
                </a:solidFill>
              </a:rPr>
              <a:t>,</a:t>
            </a:r>
            <a:r>
              <a:rPr lang="el-GR" sz="4500" dirty="0" smtClean="0">
                <a:solidFill>
                  <a:srgbClr val="000000"/>
                </a:solidFill>
              </a:rPr>
              <a:t> μπορεί να γίνει σε φυσική γλώσσα ή διαγραμματικά.</a:t>
            </a:r>
          </a:p>
          <a:p>
            <a:pPr marL="0" lvl="0" indent="0" defTabSz="1008063" fontAlgn="base">
              <a:lnSpc>
                <a:spcPct val="90000"/>
              </a:lnSpc>
              <a:spcAft>
                <a:spcPct val="0"/>
              </a:spcAft>
              <a:buClr>
                <a:srgbClr val="660000"/>
              </a:buClr>
              <a:buSzPct val="70000"/>
              <a:buNone/>
            </a:pPr>
            <a:r>
              <a:rPr lang="el-GR" sz="3400" dirty="0">
                <a:solidFill>
                  <a:srgbClr val="000000"/>
                </a:solidFill>
              </a:rPr>
              <a:t> </a:t>
            </a:r>
            <a:r>
              <a:rPr lang="el-GR" sz="3400" dirty="0" smtClean="0">
                <a:solidFill>
                  <a:srgbClr val="000000"/>
                </a:solidFill>
              </a:rPr>
              <a:t>  </a:t>
            </a:r>
            <a:r>
              <a:rPr lang="el-GR" sz="3800" dirty="0" smtClean="0">
                <a:solidFill>
                  <a:srgbClr val="000000"/>
                </a:solidFill>
              </a:rPr>
              <a:t>1)  Σε φυσική γλώσσα,  </a:t>
            </a:r>
          </a:p>
          <a:p>
            <a:pPr marL="0" lvl="0" indent="0" defTabSz="1008063" fontAlgn="base">
              <a:lnSpc>
                <a:spcPct val="90000"/>
              </a:lnSpc>
              <a:spcAft>
                <a:spcPct val="0"/>
              </a:spcAft>
              <a:buClr>
                <a:srgbClr val="660000"/>
              </a:buClr>
              <a:buSzPct val="70000"/>
              <a:buNone/>
            </a:pPr>
            <a:r>
              <a:rPr lang="el-GR" sz="3800" dirty="0">
                <a:solidFill>
                  <a:srgbClr val="000000"/>
                </a:solidFill>
              </a:rPr>
              <a:t> </a:t>
            </a:r>
            <a:r>
              <a:rPr lang="el-GR" sz="3800" dirty="0" smtClean="0">
                <a:solidFill>
                  <a:srgbClr val="000000"/>
                </a:solidFill>
              </a:rPr>
              <a:t>    γράφουμε</a:t>
            </a:r>
            <a:r>
              <a:rPr lang="fi-FI" sz="3800" dirty="0" smtClean="0">
                <a:solidFill>
                  <a:srgbClr val="000000"/>
                </a:solidFill>
              </a:rPr>
              <a:t>: </a:t>
            </a:r>
            <a:endParaRPr lang="fi-FI" sz="3800" dirty="0">
              <a:solidFill>
                <a:srgbClr val="000000"/>
              </a:solidFill>
            </a:endParaRPr>
          </a:p>
          <a:p>
            <a:pPr marL="517525" lvl="0" indent="-517525" defTabSz="1008063" fontAlgn="base">
              <a:lnSpc>
                <a:spcPct val="90000"/>
              </a:lnSpc>
              <a:spcAft>
                <a:spcPct val="0"/>
              </a:spcAft>
              <a:buClr>
                <a:srgbClr val="660000"/>
              </a:buClr>
              <a:buSzPct val="70000"/>
              <a:buFont typeface="Wingdings" panose="05000000000000000000" pitchFamily="2" charset="2"/>
              <a:buChar char="o"/>
            </a:pPr>
            <a:r>
              <a:rPr lang="el-GR" sz="3200" dirty="0" smtClean="0">
                <a:solidFill>
                  <a:srgbClr val="000000"/>
                </a:solidFill>
              </a:rPr>
              <a:t>Αρχή</a:t>
            </a:r>
            <a:r>
              <a:rPr lang="en-US" sz="3200" dirty="0" smtClean="0">
                <a:solidFill>
                  <a:srgbClr val="000000"/>
                </a:solidFill>
              </a:rPr>
              <a:t>. </a:t>
            </a:r>
            <a:endParaRPr lang="fi-FI" sz="3200" dirty="0">
              <a:solidFill>
                <a:srgbClr val="000000"/>
              </a:solidFill>
            </a:endParaRPr>
          </a:p>
          <a:p>
            <a:pPr marL="1001713" lvl="1" indent="-482600" defTabSz="1008063" fontAlgn="base">
              <a:lnSpc>
                <a:spcPct val="90000"/>
              </a:lnSpc>
              <a:spcAft>
                <a:spcPct val="0"/>
              </a:spcAft>
              <a:buClr>
                <a:schemeClr val="accent3">
                  <a:lumMod val="50000"/>
                </a:schemeClr>
              </a:buClr>
              <a:buSzPct val="75000"/>
              <a:buFont typeface="Wingdings" panose="05000000000000000000" pitchFamily="2" charset="2"/>
              <a:buChar char="n"/>
            </a:pPr>
            <a:r>
              <a:rPr lang="el-GR" sz="3200" dirty="0" smtClean="0">
                <a:solidFill>
                  <a:srgbClr val="000000"/>
                </a:solidFill>
              </a:rPr>
              <a:t>Διάβασε α</a:t>
            </a:r>
            <a:r>
              <a:rPr lang="fi-FI" sz="3200" dirty="0" smtClean="0">
                <a:solidFill>
                  <a:srgbClr val="000000"/>
                </a:solidFill>
              </a:rPr>
              <a:t>,</a:t>
            </a:r>
            <a:r>
              <a:rPr lang="el-GR" sz="3200" dirty="0" smtClean="0">
                <a:solidFill>
                  <a:srgbClr val="000000"/>
                </a:solidFill>
              </a:rPr>
              <a:t> (κόμμα)</a:t>
            </a:r>
            <a:r>
              <a:rPr lang="fi-FI" sz="3200" dirty="0" smtClean="0">
                <a:solidFill>
                  <a:srgbClr val="000000"/>
                </a:solidFill>
              </a:rPr>
              <a:t> </a:t>
            </a:r>
            <a:r>
              <a:rPr lang="el-GR" sz="3200" dirty="0">
                <a:solidFill>
                  <a:srgbClr val="000000"/>
                </a:solidFill>
              </a:rPr>
              <a:t>β</a:t>
            </a:r>
            <a:r>
              <a:rPr lang="el-GR" sz="3200" dirty="0" smtClean="0">
                <a:solidFill>
                  <a:srgbClr val="000000"/>
                </a:solidFill>
              </a:rPr>
              <a:t>.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endParaRPr lang="fi-FI" sz="3200" dirty="0">
              <a:solidFill>
                <a:srgbClr val="000000"/>
              </a:solidFill>
            </a:endParaRPr>
          </a:p>
          <a:p>
            <a:pPr marL="1001713" lvl="1" indent="-482600" defTabSz="1008063" fontAlgn="base">
              <a:lnSpc>
                <a:spcPct val="90000"/>
              </a:lnSpc>
              <a:spcAft>
                <a:spcPct val="0"/>
              </a:spcAft>
              <a:buClr>
                <a:schemeClr val="accent3">
                  <a:lumMod val="50000"/>
                </a:schemeClr>
              </a:buClr>
              <a:buSzPct val="75000"/>
              <a:buFont typeface="Wingdings" panose="05000000000000000000" pitchFamily="2" charset="2"/>
              <a:buChar char="n"/>
            </a:pPr>
            <a:r>
              <a:rPr lang="el-GR" sz="3200" dirty="0">
                <a:solidFill>
                  <a:srgbClr val="000000"/>
                </a:solidFill>
              </a:rPr>
              <a:t>Εάν</a:t>
            </a:r>
            <a:r>
              <a:rPr lang="fi-FI" sz="3200" dirty="0">
                <a:solidFill>
                  <a:srgbClr val="000000"/>
                </a:solidFill>
              </a:rPr>
              <a:t> </a:t>
            </a:r>
            <a:r>
              <a:rPr lang="el-GR" sz="3200" dirty="0">
                <a:solidFill>
                  <a:srgbClr val="000000"/>
                </a:solidFill>
              </a:rPr>
              <a:t>α</a:t>
            </a:r>
            <a:r>
              <a:rPr lang="el-GR" sz="3200" dirty="0" smtClean="0">
                <a:solidFill>
                  <a:srgbClr val="000000"/>
                </a:solidFill>
              </a:rPr>
              <a:t> μεγαλύτερο (</a:t>
            </a:r>
            <a:r>
              <a:rPr lang="fi-FI" sz="3200" dirty="0" smtClean="0">
                <a:solidFill>
                  <a:srgbClr val="000000"/>
                </a:solidFill>
              </a:rPr>
              <a:t>&gt;</a:t>
            </a:r>
            <a:r>
              <a:rPr lang="el-GR" sz="3200" dirty="0" smtClean="0">
                <a:solidFill>
                  <a:srgbClr val="000000"/>
                </a:solidFill>
              </a:rPr>
              <a:t>) του </a:t>
            </a:r>
            <a:r>
              <a:rPr lang="el-GR" sz="3200" dirty="0">
                <a:solidFill>
                  <a:srgbClr val="000000"/>
                </a:solidFill>
              </a:rPr>
              <a:t>β</a:t>
            </a:r>
            <a:r>
              <a:rPr lang="fi-FI" sz="3200" dirty="0" smtClean="0">
                <a:solidFill>
                  <a:srgbClr val="000000"/>
                </a:solidFill>
              </a:rPr>
              <a:t> </a:t>
            </a:r>
            <a:r>
              <a:rPr lang="el-GR" sz="3200" dirty="0" smtClean="0">
                <a:solidFill>
                  <a:srgbClr val="000000"/>
                </a:solidFill>
              </a:rPr>
              <a:t>τότε.</a:t>
            </a:r>
            <a:r>
              <a:rPr lang="fi-FI" sz="3200" dirty="0" smtClean="0">
                <a:solidFill>
                  <a:srgbClr val="000000"/>
                </a:solidFill>
              </a:rPr>
              <a:t> </a:t>
            </a:r>
            <a:endParaRPr lang="fi-FI" sz="3200" dirty="0">
              <a:solidFill>
                <a:srgbClr val="000000"/>
              </a:solidFill>
            </a:endParaRPr>
          </a:p>
          <a:p>
            <a:pPr marL="1519238" lvl="2" indent="-515938" defTabSz="1008063" fontAlgn="base">
              <a:lnSpc>
                <a:spcPct val="90000"/>
              </a:lnSpc>
              <a:spcAft>
                <a:spcPct val="0"/>
              </a:spcAft>
              <a:buClr>
                <a:srgbClr val="660000"/>
              </a:buClr>
              <a:buSzPct val="65000"/>
              <a:buFont typeface="Wingdings" panose="05000000000000000000" pitchFamily="2" charset="2"/>
              <a:buChar char="o"/>
            </a:pPr>
            <a:r>
              <a:rPr lang="el-GR" sz="3200" dirty="0">
                <a:solidFill>
                  <a:srgbClr val="000000"/>
                </a:solidFill>
              </a:rPr>
              <a:t>Εκτύπωσε</a:t>
            </a:r>
            <a:r>
              <a:rPr lang="fi-FI" sz="3200" dirty="0">
                <a:solidFill>
                  <a:srgbClr val="000000"/>
                </a:solidFill>
              </a:rPr>
              <a:t> </a:t>
            </a:r>
            <a:r>
              <a:rPr lang="el-GR" sz="3200" dirty="0">
                <a:solidFill>
                  <a:srgbClr val="000000"/>
                </a:solidFill>
              </a:rPr>
              <a:t>α</a:t>
            </a:r>
            <a:r>
              <a:rPr lang="el-GR" sz="3200" dirty="0" smtClean="0">
                <a:solidFill>
                  <a:srgbClr val="000000"/>
                </a:solidFill>
              </a:rPr>
              <a:t>.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endParaRPr lang="fi-FI" sz="3200" dirty="0">
              <a:solidFill>
                <a:srgbClr val="000000"/>
              </a:solidFill>
            </a:endParaRPr>
          </a:p>
          <a:p>
            <a:pPr marL="1001713" lvl="1" indent="-482600" defTabSz="1008063" fontAlgn="base">
              <a:lnSpc>
                <a:spcPct val="90000"/>
              </a:lnSpc>
              <a:spcAft>
                <a:spcPct val="0"/>
              </a:spcAft>
              <a:buClr>
                <a:schemeClr val="accent3">
                  <a:lumMod val="50000"/>
                </a:schemeClr>
              </a:buClr>
              <a:buSzPct val="75000"/>
              <a:buFont typeface="Wingdings" panose="05000000000000000000" pitchFamily="2" charset="2"/>
              <a:buChar char="n"/>
            </a:pPr>
            <a:r>
              <a:rPr lang="el-GR" sz="3200" dirty="0" smtClean="0">
                <a:solidFill>
                  <a:srgbClr val="000000"/>
                </a:solidFill>
              </a:rPr>
              <a:t>Αλλιώς.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endParaRPr lang="fi-FI" sz="3200" dirty="0">
              <a:solidFill>
                <a:srgbClr val="000000"/>
              </a:solidFill>
            </a:endParaRPr>
          </a:p>
          <a:p>
            <a:pPr marL="1519238" lvl="2" indent="-515938" defTabSz="1008063" fontAlgn="base">
              <a:lnSpc>
                <a:spcPct val="90000"/>
              </a:lnSpc>
              <a:spcAft>
                <a:spcPct val="0"/>
              </a:spcAft>
              <a:buClr>
                <a:srgbClr val="660000"/>
              </a:buClr>
              <a:buSzPct val="65000"/>
              <a:buFont typeface="Wingdings" panose="05000000000000000000" pitchFamily="2" charset="2"/>
              <a:buChar char="o"/>
            </a:pPr>
            <a:r>
              <a:rPr lang="el-GR" sz="3200" dirty="0">
                <a:solidFill>
                  <a:srgbClr val="000000"/>
                </a:solidFill>
              </a:rPr>
              <a:t>Εκτύπωσε</a:t>
            </a:r>
            <a:r>
              <a:rPr lang="fi-FI" sz="3200" dirty="0">
                <a:solidFill>
                  <a:srgbClr val="000000"/>
                </a:solidFill>
              </a:rPr>
              <a:t> </a:t>
            </a:r>
            <a:r>
              <a:rPr lang="el-GR" sz="3200" dirty="0">
                <a:solidFill>
                  <a:srgbClr val="000000"/>
                </a:solidFill>
              </a:rPr>
              <a:t>β</a:t>
            </a:r>
            <a:r>
              <a:rPr lang="el-GR" sz="3200" dirty="0" smtClean="0">
                <a:solidFill>
                  <a:srgbClr val="000000"/>
                </a:solidFill>
              </a:rPr>
              <a:t>.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endParaRPr lang="fi-FI" sz="3200" dirty="0">
              <a:solidFill>
                <a:srgbClr val="000000"/>
              </a:solidFill>
            </a:endParaRPr>
          </a:p>
          <a:p>
            <a:pPr marL="1001713" lvl="1" indent="-482600" defTabSz="1008063" fontAlgn="base">
              <a:lnSpc>
                <a:spcPct val="90000"/>
              </a:lnSpc>
              <a:spcAft>
                <a:spcPct val="0"/>
              </a:spcAft>
              <a:buClr>
                <a:schemeClr val="accent3">
                  <a:lumMod val="50000"/>
                </a:schemeClr>
              </a:buClr>
              <a:buSzPct val="75000"/>
              <a:buFont typeface="Wingdings" panose="05000000000000000000" pitchFamily="2" charset="2"/>
              <a:buChar char="n"/>
            </a:pPr>
            <a:r>
              <a:rPr lang="el-GR" sz="3200" dirty="0" err="1" smtClean="0">
                <a:solidFill>
                  <a:srgbClr val="000000"/>
                </a:solidFill>
              </a:rPr>
              <a:t>Τέλος_του_Εάν</a:t>
            </a:r>
            <a:r>
              <a:rPr lang="el-GR" sz="3200" dirty="0" smtClean="0">
                <a:solidFill>
                  <a:srgbClr val="000000"/>
                </a:solidFill>
              </a:rPr>
              <a:t>. </a:t>
            </a:r>
          </a:p>
          <a:p>
            <a:pPr marL="517525" lvl="0" indent="-517525" defTabSz="1008063" fontAlgn="base">
              <a:lnSpc>
                <a:spcPct val="90000"/>
              </a:lnSpc>
              <a:spcAft>
                <a:spcPct val="0"/>
              </a:spcAft>
              <a:buClr>
                <a:srgbClr val="660000"/>
              </a:buClr>
              <a:buSzPct val="70000"/>
              <a:buFont typeface="Wingdings" panose="05000000000000000000" pitchFamily="2" charset="2"/>
              <a:buChar char="o"/>
            </a:pPr>
            <a:r>
              <a:rPr lang="el-GR" sz="3200" dirty="0" smtClean="0">
                <a:solidFill>
                  <a:srgbClr val="000000"/>
                </a:solidFill>
              </a:rPr>
              <a:t>Τέλος.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endParaRPr lang="fi-FI" sz="3200" dirty="0">
              <a:solidFill>
                <a:srgbClr val="000000"/>
              </a:solidFill>
            </a:endParaRPr>
          </a:p>
          <a:p>
            <a:endParaRPr lang="el-GR" dirty="0"/>
          </a:p>
        </p:txBody>
      </p:sp>
      <p:sp>
        <p:nvSpPr>
          <p:cNvPr id="5" name="Θέση περιεχομένου 2"/>
          <p:cNvSpPr>
            <a:spLocks noGrp="1"/>
          </p:cNvSpPr>
          <p:nvPr>
            <p:ph sz="half" idx="2"/>
          </p:nvPr>
        </p:nvSpPr>
        <p:spPr>
          <a:xfrm>
            <a:off x="4211960" y="1203333"/>
            <a:ext cx="4429000" cy="54006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l-GR" sz="4000" dirty="0"/>
              <a:t> </a:t>
            </a:r>
            <a:r>
              <a:rPr lang="el-GR" sz="4000" dirty="0" smtClean="0"/>
              <a:t>  </a:t>
            </a:r>
            <a:r>
              <a:rPr lang="el-GR" sz="3800" dirty="0" smtClean="0"/>
              <a:t>2) Σε διάγραμμα ροής (</a:t>
            </a:r>
            <a:r>
              <a:rPr lang="en-US" sz="3800" dirty="0" smtClean="0"/>
              <a:t>Flow diagram). </a:t>
            </a:r>
            <a:endParaRPr lang="el-GR" sz="3800" dirty="0"/>
          </a:p>
        </p:txBody>
      </p:sp>
      <p:pic>
        <p:nvPicPr>
          <p:cNvPr id="1026" name="Εικόνα 1" descr="Εικόνα που απεικονίζει το διάγραμμα ροής αλγορίθμου." title="Διάγραμμα ροής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6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4879" y="1912573"/>
            <a:ext cx="3878560" cy="4464496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6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Εισαγωγή στη </a:t>
            </a:r>
            <a:r>
              <a:rPr lang="en-US" sz="1400" smtClean="0">
                <a:solidFill>
                  <a:schemeClr val="tx1"/>
                </a:solidFill>
              </a:rPr>
              <a:t>C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7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379-8D09-42C5-AE1F-DB6F792C5FCB}" type="slidenum">
              <a:rPr lang="el-GR" sz="1400" smtClean="0">
                <a:solidFill>
                  <a:schemeClr val="tx1"/>
                </a:solidFill>
              </a:rPr>
              <a:t>16</a:t>
            </a:fld>
            <a:endParaRPr lang="el-GR" sz="1400" dirty="0">
              <a:solidFill>
                <a:schemeClr val="tx1"/>
              </a:solidFill>
            </a:endParaRPr>
          </a:p>
        </p:txBody>
      </p:sp>
      <p:pic>
        <p:nvPicPr>
          <p:cNvPr id="13" name="Εικόνα 2" descr="Εικονίδιο μετάβασης στα Περιεχόμενα.">
            <a:hlinkClick r:id="rId5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010933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Τι είναι ένα πρόγραμμα ; </a:t>
            </a:r>
            <a:endParaRPr lang="el-GR" b="1" dirty="0"/>
          </a:p>
        </p:txBody>
      </p:sp>
      <p:sp>
        <p:nvSpPr>
          <p:cNvPr id="5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7525" lvl="0" indent="-517525" defTabSz="1008063" fontAlgn="base">
              <a:lnSpc>
                <a:spcPct val="80000"/>
              </a:lnSpc>
              <a:spcAft>
                <a:spcPct val="0"/>
              </a:spcAft>
              <a:buClr>
                <a:srgbClr val="660000"/>
              </a:buClr>
              <a:buSzPct val="70000"/>
              <a:buFont typeface="Wingdings" panose="05000000000000000000" pitchFamily="2" charset="2"/>
              <a:buChar char="o"/>
            </a:pPr>
            <a:r>
              <a:rPr lang="el-GR" sz="2800" dirty="0" smtClean="0">
                <a:solidFill>
                  <a:srgbClr val="000000"/>
                </a:solidFill>
              </a:rPr>
              <a:t>"</a:t>
            </a:r>
            <a:r>
              <a:rPr lang="el-GR" sz="2800" b="1" dirty="0" smtClean="0">
                <a:solidFill>
                  <a:srgbClr val="000000"/>
                </a:solidFill>
              </a:rPr>
              <a:t>Είναι σε θέση να εκτελεί οδηγίες</a:t>
            </a:r>
            <a:r>
              <a:rPr lang="el-GR" sz="2800" dirty="0" smtClean="0">
                <a:solidFill>
                  <a:srgbClr val="000000"/>
                </a:solidFill>
              </a:rPr>
              <a:t>”. </a:t>
            </a:r>
          </a:p>
          <a:p>
            <a:pPr marL="517525" lvl="0" indent="-517525" defTabSz="1008063" fontAlgn="base">
              <a:lnSpc>
                <a:spcPct val="80000"/>
              </a:lnSpc>
              <a:spcAft>
                <a:spcPct val="0"/>
              </a:spcAft>
              <a:buClr>
                <a:srgbClr val="660000"/>
              </a:buClr>
              <a:buSzPct val="70000"/>
              <a:buFont typeface="Wingdings" panose="05000000000000000000" pitchFamily="2" charset="2"/>
              <a:buChar char="o"/>
            </a:pPr>
            <a:r>
              <a:rPr lang="el-GR" sz="2800" dirty="0" smtClean="0">
                <a:solidFill>
                  <a:srgbClr val="000000"/>
                </a:solidFill>
              </a:rPr>
              <a:t>Ένα πρόγραμμα είναι ένα σύνολο οδηγιών, τις οποίες η κεντρική μονάδα επεξεργασίας </a:t>
            </a:r>
            <a:r>
              <a:rPr lang="en-US" sz="2800" dirty="0" smtClean="0">
                <a:solidFill>
                  <a:srgbClr val="000000"/>
                </a:solidFill>
              </a:rPr>
              <a:t>(CPU)</a:t>
            </a:r>
            <a:r>
              <a:rPr lang="el-GR" sz="2800" dirty="0" smtClean="0">
                <a:solidFill>
                  <a:srgbClr val="000000"/>
                </a:solidFill>
              </a:rPr>
              <a:t>,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l-GR" sz="2800" dirty="0" smtClean="0">
                <a:solidFill>
                  <a:srgbClr val="000000"/>
                </a:solidFill>
              </a:rPr>
              <a:t>μεταφράζει σαν αριθμητικές και λογικές πράξεις.</a:t>
            </a:r>
          </a:p>
          <a:p>
            <a:pPr marL="517525" lvl="0" indent="-517525" defTabSz="1008063" fontAlgn="base">
              <a:lnSpc>
                <a:spcPct val="80000"/>
              </a:lnSpc>
              <a:spcAft>
                <a:spcPct val="0"/>
              </a:spcAft>
              <a:buClr>
                <a:srgbClr val="660000"/>
              </a:buClr>
              <a:buSzPct val="70000"/>
              <a:buFont typeface="Wingdings" panose="05000000000000000000" pitchFamily="2" charset="2"/>
              <a:buChar char="o"/>
            </a:pPr>
            <a:r>
              <a:rPr lang="el-GR" sz="2800" dirty="0" smtClean="0">
                <a:solidFill>
                  <a:srgbClr val="000000"/>
                </a:solidFill>
              </a:rPr>
              <a:t>Τα προγράμματα αποθηκεύονται στην μνήμη του υπολογιστή, και συνήθως περιέχουν δεδομένα και οδηγίες. </a:t>
            </a:r>
          </a:p>
          <a:p>
            <a:pPr marL="517525" lvl="0" indent="-517525" defTabSz="1008063" fontAlgn="base">
              <a:lnSpc>
                <a:spcPct val="80000"/>
              </a:lnSpc>
              <a:spcAft>
                <a:spcPct val="0"/>
              </a:spcAft>
              <a:buClr>
                <a:srgbClr val="660000"/>
              </a:buClr>
              <a:buSzPct val="70000"/>
              <a:buFont typeface="Wingdings" panose="05000000000000000000" pitchFamily="2" charset="2"/>
              <a:buChar char="o"/>
            </a:pPr>
            <a:r>
              <a:rPr lang="el-GR" sz="2800" dirty="0" smtClean="0">
                <a:solidFill>
                  <a:srgbClr val="000000"/>
                </a:solidFill>
              </a:rPr>
              <a:t>Συσκευές εισόδου ⁄ εξόδου </a:t>
            </a:r>
            <a:r>
              <a:rPr lang="en-US" sz="2800" dirty="0" smtClean="0">
                <a:solidFill>
                  <a:srgbClr val="000000"/>
                </a:solidFill>
              </a:rPr>
              <a:t>(input-output circuits – I / O)</a:t>
            </a:r>
            <a:r>
              <a:rPr lang="el-GR" sz="2800" dirty="0" smtClean="0">
                <a:solidFill>
                  <a:srgbClr val="000000"/>
                </a:solidFill>
              </a:rPr>
              <a:t>. Οι συσκευές αυτές,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l-GR" sz="2800" dirty="0" smtClean="0">
                <a:solidFill>
                  <a:srgbClr val="000000"/>
                </a:solidFill>
              </a:rPr>
              <a:t>επιτρέπουν την μεταφορά δεδομένων (πληροφοριών), μεταξύ του υπολογιστή και του εξωτερικού του περιβάλλοντος. </a:t>
            </a:r>
          </a:p>
          <a:p>
            <a:endParaRPr lang="el-GR" dirty="0"/>
          </a:p>
        </p:txBody>
      </p:sp>
      <p:sp>
        <p:nvSpPr>
          <p:cNvPr id="6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Εισαγωγή στη </a:t>
            </a:r>
            <a:r>
              <a:rPr lang="en-US" sz="1400" smtClean="0">
                <a:solidFill>
                  <a:schemeClr val="tx1"/>
                </a:solidFill>
              </a:rPr>
              <a:t>C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7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379-8D09-42C5-AE1F-DB6F792C5FCB}" type="slidenum">
              <a:rPr lang="el-GR" sz="1400" smtClean="0">
                <a:solidFill>
                  <a:schemeClr val="tx1"/>
                </a:solidFill>
              </a:rPr>
              <a:t>17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026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640960" cy="1152128"/>
          </a:xfrm>
        </p:spPr>
        <p:txBody>
          <a:bodyPr>
            <a:noAutofit/>
          </a:bodyPr>
          <a:lstStyle/>
          <a:p>
            <a:r>
              <a:rPr lang="el-GR" b="1" dirty="0" smtClean="0"/>
              <a:t>Κωδικοποίηση (προγραμματισμός): 3 βήματα 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67544" y="1484784"/>
            <a:ext cx="8229600" cy="3273227"/>
          </a:xfrm>
        </p:spPr>
        <p:txBody>
          <a:bodyPr>
            <a:normAutofit lnSpcReduction="10000"/>
          </a:bodyPr>
          <a:lstStyle/>
          <a:p>
            <a:pPr marL="606425" lvl="0" indent="-606425" defTabSz="1008063" fontAlgn="base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  <a:buClr>
                <a:schemeClr val="accent3">
                  <a:lumMod val="50000"/>
                </a:schemeClr>
              </a:buClr>
              <a:buSzPct val="80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6550" algn="l"/>
              </a:tabLst>
            </a:pPr>
            <a:r>
              <a:rPr lang="el-GR" sz="2800" dirty="0" smtClean="0">
                <a:solidFill>
                  <a:srgbClr val="000000"/>
                </a:solidFill>
              </a:rPr>
              <a:t>Η διαδικασία </a:t>
            </a:r>
            <a:r>
              <a:rPr lang="en-US" sz="2800" b="1" dirty="0" smtClean="0">
                <a:solidFill>
                  <a:srgbClr val="000000"/>
                </a:solidFill>
              </a:rPr>
              <a:t>Edit</a:t>
            </a:r>
            <a:r>
              <a:rPr lang="en-US" sz="2800" dirty="0">
                <a:solidFill>
                  <a:srgbClr val="000000"/>
                </a:solidFill>
              </a:rPr>
              <a:t>: </a:t>
            </a:r>
            <a:r>
              <a:rPr lang="el-GR" sz="2800" dirty="0">
                <a:solidFill>
                  <a:srgbClr val="000000"/>
                </a:solidFill>
              </a:rPr>
              <a:t>χρήση κάποιου ειδικού προγράμματος </a:t>
            </a:r>
            <a:r>
              <a:rPr lang="en-US" sz="2800" dirty="0">
                <a:solidFill>
                  <a:srgbClr val="000000"/>
                </a:solidFill>
              </a:rPr>
              <a:t>(editor</a:t>
            </a:r>
            <a:r>
              <a:rPr lang="en-US" sz="2800" dirty="0" smtClean="0">
                <a:solidFill>
                  <a:srgbClr val="000000"/>
                </a:solidFill>
              </a:rPr>
              <a:t>)</a:t>
            </a:r>
            <a:r>
              <a:rPr lang="el-GR" sz="2800" dirty="0" smtClean="0">
                <a:solidFill>
                  <a:srgbClr val="000000"/>
                </a:solidFill>
              </a:rPr>
              <a:t>,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l-GR" sz="2800" dirty="0" smtClean="0">
                <a:solidFill>
                  <a:srgbClr val="000000"/>
                </a:solidFill>
              </a:rPr>
              <a:t>για την συγγραφή ή τροποποίηση του προγράμματός μας. </a:t>
            </a:r>
          </a:p>
          <a:p>
            <a:pPr marL="606425" lvl="0" indent="-606425" defTabSz="1008063" fontAlgn="base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  <a:buClr>
                <a:schemeClr val="accent3">
                  <a:lumMod val="50000"/>
                </a:schemeClr>
              </a:buClr>
              <a:buSzPct val="80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6550" algn="l"/>
              </a:tabLst>
            </a:pPr>
            <a:r>
              <a:rPr lang="el-GR" sz="2800" dirty="0" smtClean="0">
                <a:solidFill>
                  <a:srgbClr val="000000"/>
                </a:solidFill>
              </a:rPr>
              <a:t>Η διαδικασία </a:t>
            </a:r>
            <a:r>
              <a:rPr lang="en-US" sz="2800" b="1" dirty="0" smtClean="0">
                <a:solidFill>
                  <a:srgbClr val="000000"/>
                </a:solidFill>
              </a:rPr>
              <a:t>Compile</a:t>
            </a:r>
            <a:r>
              <a:rPr lang="en-US" sz="2800" dirty="0">
                <a:solidFill>
                  <a:srgbClr val="000000"/>
                </a:solidFill>
              </a:rPr>
              <a:t>: </a:t>
            </a:r>
            <a:r>
              <a:rPr lang="el-GR" sz="2800" dirty="0" smtClean="0">
                <a:solidFill>
                  <a:srgbClr val="000000"/>
                </a:solidFill>
              </a:rPr>
              <a:t>μετάφραση του προγράμματος και δημιουργία εκτελέσιμου κώδικα (εκτελέσιμο αρχείο). </a:t>
            </a:r>
          </a:p>
          <a:p>
            <a:pPr marL="606425" lvl="0" indent="-606425" defTabSz="1008063" fontAlgn="base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  <a:buClr>
                <a:schemeClr val="accent3">
                  <a:lumMod val="50000"/>
                </a:schemeClr>
              </a:buClr>
              <a:buSzPct val="80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6550" algn="l"/>
              </a:tabLst>
            </a:pPr>
            <a:r>
              <a:rPr lang="el-GR" sz="2800" dirty="0" smtClean="0">
                <a:solidFill>
                  <a:srgbClr val="000000"/>
                </a:solidFill>
              </a:rPr>
              <a:t>Η διαδικασία </a:t>
            </a:r>
            <a:r>
              <a:rPr lang="en-US" sz="2800" b="1" dirty="0" smtClean="0">
                <a:solidFill>
                  <a:srgbClr val="000000"/>
                </a:solidFill>
              </a:rPr>
              <a:t>Execute</a:t>
            </a:r>
            <a:r>
              <a:rPr lang="el-GR" sz="2800" dirty="0" smtClean="0">
                <a:solidFill>
                  <a:srgbClr val="000000"/>
                </a:solidFill>
              </a:rPr>
              <a:t>: Εκτέλεση (τρέξιμο) του προγράμματος και δοκιμή. </a:t>
            </a:r>
          </a:p>
        </p:txBody>
      </p:sp>
      <p:pic>
        <p:nvPicPr>
          <p:cNvPr id="6" name="Εικόνα 1" descr="Εικόνα που απεικονίζει τις τρείς βασικές λειτουργίες της κωδικοποίησης προγράμματος, και πως αυτές επικοινωνούν μεταξύ τους. Η ροή έχει ως εξής: &#10;Αρχικά, χρήσιμοποιείται κάποιο ειδικό πρόγραμμα, editor, για την συγγραφή ή τροποποίηση του προγράμματός μας. &#10;Στην συνέχεια μεταφράζεται το πρόγραμμα compilation,  και δημιουργείται ο εκτελέσιμος κώδικας-αρχείο. &#10;Έπειτα γίνεται εκτέλεση, execute, του προγράμματος και δοκιμή.&#10;Σε περίπτωση που εντοπισθούν λάθη, επιστροφή στον editor, διόρθωση των λαθών και συνέχιση της ίδιας διαδικασίας. &#10;" title="Διαδικασία συγγραφής, μετάφρασης και εκτέλεσης ενός προγράμματος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926073" y="4797152"/>
            <a:ext cx="7128792" cy="14495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Εισαγωγή στη </a:t>
            </a:r>
            <a:r>
              <a:rPr lang="en-US" sz="1400" smtClean="0">
                <a:solidFill>
                  <a:schemeClr val="tx1"/>
                </a:solidFill>
              </a:rPr>
              <a:t>C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379-8D09-42C5-AE1F-DB6F792C5FCB}" type="slidenum">
              <a:rPr lang="el-GR" sz="1400" smtClean="0">
                <a:solidFill>
                  <a:schemeClr val="tx1"/>
                </a:solidFill>
              </a:rPr>
              <a:t>18</a:t>
            </a:fld>
            <a:endParaRPr lang="el-GR" sz="1400" dirty="0">
              <a:solidFill>
                <a:schemeClr val="tx1"/>
              </a:solidFill>
            </a:endParaRPr>
          </a:p>
        </p:txBody>
      </p:sp>
      <p:pic>
        <p:nvPicPr>
          <p:cNvPr id="11" name="Εικόνα 2" descr="Εικονίδιο μετάβασης στα Περιεχόμενα.">
            <a:hlinkClick r:id="rId5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545519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 smtClean="0"/>
              <a:t>Και τώρα… το πρώτο μας πρόγραμμα </a:t>
            </a:r>
            <a:endParaRPr lang="el-GR" b="1" dirty="0"/>
          </a:p>
        </p:txBody>
      </p:sp>
      <p:sp>
        <p:nvSpPr>
          <p:cNvPr id="3" name="Θέση περιεχομένου 1" descr="Πρόγραμμα: # include, σύμβολο μικρότερου, s t d i o, τελεία,  h, σύμβολο μεγαλύτερου. Enter, int κενό main, άνοιγμα παρένθεσης, κλείσιμο παρένθεσης. Enter, άνοιγμα αγκίστρου. Enter, print f, άνοιγμα παρένθεσης, άνοιγμα διπλών εισαγωγικών, \ n, γεια σας, κλείσιμο διπλών εισαγωγικών, κλείσιμο παρένθεσης, ελληνικό ερωτηματικό. Enter, print f, άνοιγμα παρένθεσης, άνοιγμα διπλών εισαγωγικών, \ n, καλωσορίσατε στον κόσμο της C, θαυμαστικό, \ n,  κλείσιμο διπλών εισαγωγικών, κλείσιμο παρένθεσης, ελληνικό ερωτηματικό. Enter, return, κενό, 0, ελληνικό ερωτηματικό. Enter, κλείσιμο αγκίστρου.&#10;" title="Πρώτο πρόγραμμα σε C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/>
          </a:bodyPr>
          <a:lstStyle/>
          <a:p>
            <a:pPr marL="0" lvl="0" indent="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None/>
            </a:pPr>
            <a:r>
              <a:rPr lang="el-GR" dirty="0">
                <a:solidFill>
                  <a:srgbClr val="000000"/>
                </a:solidFill>
                <a:latin typeface="Arial" panose="020B0604020202020204" pitchFamily="34" charset="0"/>
              </a:rPr>
              <a:t>#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include &lt;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stdio.h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&gt;</a:t>
            </a:r>
          </a:p>
          <a:p>
            <a:pPr marL="0" lvl="0" indent="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None/>
            </a:pP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int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main()</a:t>
            </a:r>
            <a:endParaRPr 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lvl="0" indent="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None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{</a:t>
            </a:r>
          </a:p>
          <a:p>
            <a:pPr marL="0" lvl="0" indent="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None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 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printf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(“\n </a:t>
            </a:r>
            <a:r>
              <a:rPr lang="el-GR" dirty="0">
                <a:solidFill>
                  <a:srgbClr val="000000"/>
                </a:solidFill>
                <a:latin typeface="Arial" panose="020B0604020202020204" pitchFamily="34" charset="0"/>
              </a:rPr>
              <a:t>Γεια </a:t>
            </a:r>
            <a:r>
              <a:rPr lang="el-GR" dirty="0" smtClean="0">
                <a:solidFill>
                  <a:srgbClr val="000000"/>
                </a:solidFill>
                <a:latin typeface="Arial" panose="020B0604020202020204" pitchFamily="34" charset="0"/>
              </a:rPr>
              <a:t>σας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…”);</a:t>
            </a:r>
            <a:endParaRPr 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lvl="0" indent="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None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 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printf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(“\n </a:t>
            </a:r>
            <a:r>
              <a:rPr lang="el-GR" dirty="0">
                <a:solidFill>
                  <a:srgbClr val="000000"/>
                </a:solidFill>
                <a:latin typeface="Arial" panose="020B0604020202020204" pitchFamily="34" charset="0"/>
              </a:rPr>
              <a:t>Καλωσορίσατε στον κόσμο της 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C</a:t>
            </a:r>
            <a:r>
              <a:rPr lang="el-GR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!\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n”);</a:t>
            </a:r>
          </a:p>
          <a:p>
            <a:pPr marL="0" lvl="0" indent="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None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  return 0;</a:t>
            </a:r>
          </a:p>
          <a:p>
            <a:pPr marL="0" lvl="0" indent="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None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}</a:t>
            </a:r>
          </a:p>
          <a:p>
            <a:endParaRPr lang="el-GR" sz="2800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Εισαγωγή στη </a:t>
            </a:r>
            <a:r>
              <a:rPr lang="en-US" sz="1400" smtClean="0">
                <a:solidFill>
                  <a:schemeClr val="tx1"/>
                </a:solidFill>
              </a:rPr>
              <a:t>C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379-8D09-42C5-AE1F-DB6F792C5FCB}" type="slidenum">
              <a:rPr lang="el-GR" sz="1400" smtClean="0">
                <a:solidFill>
                  <a:schemeClr val="tx1"/>
                </a:solidFill>
              </a:rPr>
              <a:t>19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9171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69776"/>
            <a:ext cx="8229600" cy="1143000"/>
          </a:xfrm>
        </p:spPr>
        <p:txBody>
          <a:bodyPr/>
          <a:lstStyle/>
          <a:p>
            <a:r>
              <a:rPr lang="el-GR" b="1" dirty="0" smtClean="0"/>
              <a:t>Άδειες χρήσης 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800" dirty="0" smtClean="0"/>
              <a:t>Το παρόν εκπαιδευτικό υλικό υπόκειται στην παρακάτω άδεια χρήσης </a:t>
            </a:r>
            <a:r>
              <a:rPr lang="en-US" sz="2800" dirty="0" smtClean="0"/>
              <a:t>Creative Commons</a:t>
            </a:r>
            <a:r>
              <a:rPr lang="el-GR" sz="2800" dirty="0" smtClean="0"/>
              <a:t> (</a:t>
            </a:r>
            <a:r>
              <a:rPr lang="en-US" sz="2800" dirty="0" smtClean="0"/>
              <a:t>C C)</a:t>
            </a:r>
            <a:r>
              <a:rPr lang="el-GR" sz="2800" dirty="0" smtClean="0"/>
              <a:t>: </a:t>
            </a:r>
            <a:r>
              <a:rPr lang="el-GR" sz="2400" b="1" dirty="0" smtClean="0"/>
              <a:t>Αναφορά δημιουργού (</a:t>
            </a:r>
            <a:r>
              <a:rPr lang="en-US" sz="2400" b="1" dirty="0" smtClean="0"/>
              <a:t>B Y), </a:t>
            </a:r>
            <a:r>
              <a:rPr lang="el-GR" sz="2400" b="1" dirty="0" smtClean="0"/>
              <a:t>Μη εμπορική χρήση</a:t>
            </a:r>
            <a:r>
              <a:rPr lang="en-US" sz="2400" b="1" dirty="0" smtClean="0"/>
              <a:t> (N</a:t>
            </a:r>
            <a:r>
              <a:rPr lang="el-GR" sz="2400" b="1" dirty="0" smtClean="0"/>
              <a:t> </a:t>
            </a:r>
            <a:r>
              <a:rPr lang="en-US" sz="2400" b="1" dirty="0" smtClean="0"/>
              <a:t>C)</a:t>
            </a:r>
            <a:r>
              <a:rPr lang="en-US" sz="2400" dirty="0" smtClean="0"/>
              <a:t>,</a:t>
            </a:r>
            <a:r>
              <a:rPr lang="el-GR" sz="2400" dirty="0" smtClean="0"/>
              <a:t> </a:t>
            </a:r>
            <a:r>
              <a:rPr lang="el-GR" sz="2400" b="1" dirty="0" smtClean="0"/>
              <a:t>Μη τροποποίηση</a:t>
            </a:r>
            <a:r>
              <a:rPr lang="en-US" sz="2400" b="1" dirty="0"/>
              <a:t> </a:t>
            </a:r>
            <a:r>
              <a:rPr lang="en-US" sz="2400" b="1" dirty="0" smtClean="0"/>
              <a:t>(N</a:t>
            </a:r>
            <a:r>
              <a:rPr lang="el-GR" sz="2400" b="1" dirty="0" smtClean="0"/>
              <a:t> </a:t>
            </a:r>
            <a:r>
              <a:rPr lang="en-US" sz="2400" b="1" dirty="0" smtClean="0"/>
              <a:t>D),</a:t>
            </a:r>
            <a:r>
              <a:rPr lang="en-US" sz="2400" dirty="0" smtClean="0"/>
              <a:t> </a:t>
            </a:r>
            <a:r>
              <a:rPr lang="el-GR" sz="2400" b="1" dirty="0" smtClean="0"/>
              <a:t>3.0</a:t>
            </a:r>
            <a:r>
              <a:rPr lang="en-US" sz="2400" b="1" dirty="0" smtClean="0"/>
              <a:t>,</a:t>
            </a:r>
            <a:r>
              <a:rPr lang="el-GR" sz="2400" b="1" dirty="0" smtClean="0"/>
              <a:t> Μη εισαγόμενο</a:t>
            </a:r>
            <a:r>
              <a:rPr lang="en-US" sz="2400" b="1" dirty="0" smtClean="0"/>
              <a:t>.</a:t>
            </a:r>
            <a:endParaRPr lang="el-GR" sz="2400" b="1" dirty="0" smtClean="0"/>
          </a:p>
          <a:p>
            <a:r>
              <a:rPr lang="el-GR" sz="2800" dirty="0" smtClean="0"/>
              <a:t>Για εκπαιδευτικό υλικό, όπως εικόνες, που υπόκειται σε άλλου τύπου άδειας χρήσης, η άδεια χρήσης αναφέρεται ρητώς. </a:t>
            </a:r>
            <a:endParaRPr lang="el-GR" sz="2800" dirty="0"/>
          </a:p>
        </p:txBody>
      </p:sp>
      <p:pic>
        <p:nvPicPr>
          <p:cNvPr id="1026" name="Εικόνα 1" descr="  Λογότυπο για Άδειες χρήσης Creative Commons, B Y, NC, ND. " title="Λογότυπο Άδειας Χρήσης. ">
            <a:hlinkClick r:id="rId4" tooltip="Μετάβαση στην Άδεια Χρήσης 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834" y="5517232"/>
            <a:ext cx="1584325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379-8D09-42C5-AE1F-DB6F792C5FCB}" type="slidenum">
              <a:rPr lang="el-GR" sz="1400" smtClean="0">
                <a:solidFill>
                  <a:schemeClr val="tx1"/>
                </a:solidFill>
              </a:rPr>
              <a:t>2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35445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 smtClean="0"/>
              <a:t>Πως μπορώ να κάνω το πρώτο μας πρόγραμμα να δουλέψει ; 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7525" lvl="0" indent="-517525" defTabSz="1008063" fontAlgn="base">
              <a:spcAft>
                <a:spcPct val="0"/>
              </a:spcAft>
              <a:buClr>
                <a:srgbClr val="660000"/>
              </a:buClr>
              <a:buSzPct val="70000"/>
              <a:buFont typeface="Wingdings" panose="05000000000000000000" pitchFamily="2" charset="2"/>
              <a:buChar char="o"/>
            </a:pPr>
            <a:r>
              <a:rPr lang="el-GR" dirty="0">
                <a:solidFill>
                  <a:srgbClr val="000000"/>
                </a:solidFill>
              </a:rPr>
              <a:t>Η </a:t>
            </a:r>
            <a:r>
              <a:rPr lang="el-GR" dirty="0" smtClean="0">
                <a:solidFill>
                  <a:srgbClr val="000000"/>
                </a:solidFill>
              </a:rPr>
              <a:t>διαδικασία που ακολουθούμε είναι η εξής: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  <a:p>
            <a:pPr marL="519113" lvl="1" indent="0" defTabSz="1008063" fontAlgn="base">
              <a:spcAft>
                <a:spcPct val="0"/>
              </a:spcAft>
              <a:buClr>
                <a:srgbClr val="999966"/>
              </a:buClr>
              <a:buSzPct val="75000"/>
              <a:buNone/>
            </a:pPr>
            <a:r>
              <a:rPr lang="el-GR" dirty="0" smtClean="0">
                <a:solidFill>
                  <a:srgbClr val="000000"/>
                </a:solidFill>
              </a:rPr>
              <a:t>1)  βεβαιώσου </a:t>
            </a:r>
            <a:r>
              <a:rPr lang="el-GR" dirty="0">
                <a:solidFill>
                  <a:srgbClr val="000000"/>
                </a:solidFill>
              </a:rPr>
              <a:t>ότι κατάλαβες το </a:t>
            </a:r>
            <a:r>
              <a:rPr lang="el-GR" dirty="0" smtClean="0">
                <a:solidFill>
                  <a:srgbClr val="000000"/>
                </a:solidFill>
              </a:rPr>
              <a:t>πρόβλημα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endParaRPr lang="en-US" dirty="0">
              <a:solidFill>
                <a:srgbClr val="000000"/>
              </a:solidFill>
            </a:endParaRPr>
          </a:p>
          <a:p>
            <a:pPr marL="519113" lvl="1" indent="0" defTabSz="1008063" fontAlgn="base">
              <a:spcAft>
                <a:spcPct val="0"/>
              </a:spcAft>
              <a:buClr>
                <a:srgbClr val="999966"/>
              </a:buClr>
              <a:buSzPct val="75000"/>
              <a:buNone/>
            </a:pPr>
            <a:r>
              <a:rPr lang="el-GR" dirty="0" smtClean="0">
                <a:solidFill>
                  <a:srgbClr val="000000"/>
                </a:solidFill>
              </a:rPr>
              <a:t>2)  δημιούργησε </a:t>
            </a:r>
            <a:r>
              <a:rPr lang="el-GR" dirty="0">
                <a:solidFill>
                  <a:srgbClr val="000000"/>
                </a:solidFill>
              </a:rPr>
              <a:t>έναν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l-GR" b="1" dirty="0"/>
              <a:t>αλγόριθμο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l-GR" dirty="0">
                <a:solidFill>
                  <a:srgbClr val="000000"/>
                </a:solidFill>
              </a:rPr>
              <a:t>που να το </a:t>
            </a:r>
            <a:r>
              <a:rPr lang="el-GR" dirty="0" smtClean="0">
                <a:solidFill>
                  <a:srgbClr val="000000"/>
                </a:solidFill>
              </a:rPr>
              <a:t>λύνει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endParaRPr lang="en-US" dirty="0">
              <a:solidFill>
                <a:srgbClr val="000000"/>
              </a:solidFill>
            </a:endParaRPr>
          </a:p>
          <a:p>
            <a:pPr marL="519113" lvl="1" indent="0" defTabSz="1008063" fontAlgn="base">
              <a:spcAft>
                <a:spcPct val="0"/>
              </a:spcAft>
              <a:buClr>
                <a:srgbClr val="999966"/>
              </a:buClr>
              <a:buSzPct val="75000"/>
              <a:buNone/>
            </a:pPr>
            <a:r>
              <a:rPr lang="el-GR" dirty="0" smtClean="0"/>
              <a:t>3)</a:t>
            </a:r>
            <a:r>
              <a:rPr lang="el-GR" b="1" dirty="0" smtClean="0"/>
              <a:t>  κωδικοποίησε</a:t>
            </a:r>
            <a:r>
              <a:rPr lang="en-US" dirty="0" smtClean="0"/>
              <a:t> </a:t>
            </a:r>
            <a:r>
              <a:rPr lang="el-GR" dirty="0">
                <a:solidFill>
                  <a:srgbClr val="000000"/>
                </a:solidFill>
              </a:rPr>
              <a:t>τον αλγόριθμο σε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C, </a:t>
            </a:r>
            <a:endParaRPr lang="en-US" dirty="0">
              <a:solidFill>
                <a:srgbClr val="000000"/>
              </a:solidFill>
            </a:endParaRPr>
          </a:p>
          <a:p>
            <a:pPr marL="519113" lvl="1" indent="0" defTabSz="1008063" fontAlgn="base">
              <a:spcAft>
                <a:spcPct val="0"/>
              </a:spcAft>
              <a:buClr>
                <a:srgbClr val="999966"/>
              </a:buClr>
              <a:buSzPct val="75000"/>
              <a:buNone/>
            </a:pPr>
            <a:r>
              <a:rPr lang="el-GR" dirty="0" smtClean="0">
                <a:solidFill>
                  <a:srgbClr val="000000"/>
                </a:solidFill>
              </a:rPr>
              <a:t>4)  δοκίμασε </a:t>
            </a:r>
            <a:r>
              <a:rPr lang="el-GR" dirty="0">
                <a:solidFill>
                  <a:srgbClr val="000000"/>
                </a:solidFill>
              </a:rPr>
              <a:t>τον </a:t>
            </a:r>
            <a:r>
              <a:rPr lang="el-GR" dirty="0" smtClean="0">
                <a:solidFill>
                  <a:srgbClr val="000000"/>
                </a:solidFill>
              </a:rPr>
              <a:t>(πηγαίο-</a:t>
            </a:r>
            <a:r>
              <a:rPr lang="en-US" dirty="0">
                <a:solidFill>
                  <a:srgbClr val="000000"/>
                </a:solidFill>
              </a:rPr>
              <a:t>s</a:t>
            </a:r>
            <a:r>
              <a:rPr lang="en-US" dirty="0" smtClean="0">
                <a:solidFill>
                  <a:srgbClr val="000000"/>
                </a:solidFill>
              </a:rPr>
              <a:t>ource</a:t>
            </a:r>
            <a:r>
              <a:rPr lang="en-US" dirty="0">
                <a:solidFill>
                  <a:srgbClr val="000000"/>
                </a:solidFill>
              </a:rPr>
              <a:t>) </a:t>
            </a:r>
            <a:r>
              <a:rPr lang="el-GR" dirty="0" smtClean="0">
                <a:solidFill>
                  <a:srgbClr val="000000"/>
                </a:solidFill>
              </a:rPr>
              <a:t>κώδικα. </a:t>
            </a:r>
          </a:p>
          <a:p>
            <a:pPr marL="519113" lvl="1" indent="0" defTabSz="1008063" fontAlgn="base">
              <a:spcAft>
                <a:spcPct val="0"/>
              </a:spcAft>
              <a:buClr>
                <a:srgbClr val="999966"/>
              </a:buClr>
              <a:buSzPct val="75000"/>
              <a:buNone/>
            </a:pPr>
            <a:r>
              <a:rPr lang="el-GR" b="1" dirty="0" smtClean="0">
                <a:solidFill>
                  <a:srgbClr val="000000"/>
                </a:solidFill>
              </a:rPr>
              <a:t>ΑΥΤΌ </a:t>
            </a:r>
            <a:r>
              <a:rPr lang="el-GR" b="1" dirty="0">
                <a:solidFill>
                  <a:srgbClr val="000000"/>
                </a:solidFill>
              </a:rPr>
              <a:t>Ή</a:t>
            </a:r>
            <a:r>
              <a:rPr lang="el-GR" b="1" dirty="0" smtClean="0">
                <a:solidFill>
                  <a:srgbClr val="000000"/>
                </a:solidFill>
              </a:rPr>
              <a:t>ΤΑΝ </a:t>
            </a:r>
            <a:r>
              <a:rPr lang="el-GR" b="1" dirty="0">
                <a:solidFill>
                  <a:srgbClr val="000000"/>
                </a:solidFill>
              </a:rPr>
              <a:t>Ό</a:t>
            </a:r>
            <a:r>
              <a:rPr lang="el-GR" b="1" dirty="0" smtClean="0">
                <a:solidFill>
                  <a:srgbClr val="000000"/>
                </a:solidFill>
              </a:rPr>
              <a:t>ΛΟ</a:t>
            </a:r>
            <a:r>
              <a:rPr lang="el-GR" dirty="0" smtClean="0">
                <a:solidFill>
                  <a:srgbClr val="000000"/>
                </a:solidFill>
              </a:rPr>
              <a:t>.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endParaRPr lang="el-GR" dirty="0">
              <a:solidFill>
                <a:srgbClr val="000000"/>
              </a:solidFill>
            </a:endParaRPr>
          </a:p>
          <a:p>
            <a:pPr marL="576263" indent="-457200" defTabSz="1008063" fontAlgn="base">
              <a:spcAft>
                <a:spcPct val="0"/>
              </a:spcAft>
              <a:buSzPct val="75000"/>
              <a:buFont typeface="Wingdings" pitchFamily="2" charset="2"/>
              <a:buChar char="v"/>
            </a:pPr>
            <a:r>
              <a:rPr lang="el-GR" dirty="0" smtClean="0">
                <a:solidFill>
                  <a:srgbClr val="000000"/>
                </a:solidFill>
              </a:rPr>
              <a:t>Κρίσιμη ακολουθία: Από το πρόβλημα δημιουργούμε τον αλγόριθμο, και από τον αλγόριθμο τον πηγαίο κώδικα.</a:t>
            </a:r>
            <a:endParaRPr lang="en-GB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Εισαγωγή στη </a:t>
            </a:r>
            <a:r>
              <a:rPr lang="en-US" sz="1400" smtClean="0">
                <a:solidFill>
                  <a:schemeClr val="tx1"/>
                </a:solidFill>
              </a:rPr>
              <a:t>C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379-8D09-42C5-AE1F-DB6F792C5FCB}" type="slidenum">
              <a:rPr lang="el-GR" sz="1400" smtClean="0">
                <a:solidFill>
                  <a:schemeClr val="tx1"/>
                </a:solidFill>
              </a:rPr>
              <a:t>20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9793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 smtClean="0"/>
              <a:t>Ανάλυση του πρώτου μας προγράμματος (1 από </a:t>
            </a:r>
            <a:r>
              <a:rPr lang="el-GR" b="1" dirty="0"/>
              <a:t>5</a:t>
            </a:r>
            <a:r>
              <a:rPr lang="el-GR" b="1" dirty="0" smtClean="0"/>
              <a:t>) 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 bwMode="gray"/>
        <p:txBody>
          <a:bodyPr/>
          <a:lstStyle/>
          <a:p>
            <a:pPr marL="0" lvl="0" indent="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None/>
            </a:pPr>
            <a:r>
              <a:rPr lang="el-GR" b="1" dirty="0" smtClean="0"/>
              <a:t>Πρόγραμμα</a:t>
            </a:r>
            <a:r>
              <a:rPr lang="en-US" dirty="0" smtClean="0"/>
              <a:t>,</a:t>
            </a:r>
            <a:r>
              <a:rPr lang="en-GB" sz="2800" dirty="0" smtClean="0"/>
              <a:t> </a:t>
            </a:r>
            <a:r>
              <a:rPr lang="el-GR" sz="2800" dirty="0" smtClean="0"/>
              <a:t>είναι ένα σύνολο </a:t>
            </a:r>
            <a:r>
              <a:rPr lang="el-GR" sz="2800" dirty="0"/>
              <a:t>οδηγιών </a:t>
            </a:r>
            <a:r>
              <a:rPr lang="el-GR" sz="2800" dirty="0" smtClean="0"/>
              <a:t>υπό μορφή προτάσεων και εντολών. </a:t>
            </a:r>
            <a:endParaRPr lang="en-GB" sz="2800" dirty="0"/>
          </a:p>
          <a:p>
            <a:pPr marL="0" lvl="0" indent="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None/>
            </a:pPr>
            <a:r>
              <a:rPr lang="el-GR" b="1" dirty="0" smtClean="0"/>
              <a:t>Οδηγίες</a:t>
            </a:r>
            <a:r>
              <a:rPr lang="el-GR" dirty="0" smtClean="0"/>
              <a:t>,</a:t>
            </a:r>
            <a:r>
              <a:rPr lang="el-GR" b="1" dirty="0" smtClean="0"/>
              <a:t> </a:t>
            </a:r>
            <a:r>
              <a:rPr lang="el-GR" sz="2800" dirty="0" smtClean="0"/>
              <a:t>είναι οι λέξεις </a:t>
            </a:r>
            <a:r>
              <a:rPr lang="el-GR" sz="2800" dirty="0"/>
              <a:t>που καταλαβαίνει η</a:t>
            </a:r>
            <a:r>
              <a:rPr lang="en-GB" sz="2800" dirty="0"/>
              <a:t> C</a:t>
            </a:r>
            <a:r>
              <a:rPr lang="en-GB" sz="2800" dirty="0" smtClean="0"/>
              <a:t>.</a:t>
            </a:r>
            <a:r>
              <a:rPr lang="el-GR" sz="2800" dirty="0" smtClean="0"/>
              <a:t> </a:t>
            </a:r>
            <a:endParaRPr lang="en-GB" sz="2800" dirty="0"/>
          </a:p>
          <a:p>
            <a:pPr marL="0" lvl="0" indent="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None/>
            </a:pPr>
            <a:r>
              <a:rPr lang="el-GR" b="1" dirty="0" smtClean="0">
                <a:solidFill>
                  <a:srgbClr val="993300"/>
                </a:solidFill>
              </a:rPr>
              <a:t>ΠΡΟΣΟΧΉ</a:t>
            </a:r>
            <a:r>
              <a:rPr lang="en-GB" b="1" dirty="0" smtClean="0">
                <a:solidFill>
                  <a:srgbClr val="993300"/>
                </a:solidFill>
              </a:rPr>
              <a:t>: </a:t>
            </a:r>
            <a:r>
              <a:rPr lang="el-GR" b="1" dirty="0">
                <a:solidFill>
                  <a:srgbClr val="993300"/>
                </a:solidFill>
              </a:rPr>
              <a:t>όλες οι προτάσεις και δηλώσεις στην</a:t>
            </a:r>
            <a:r>
              <a:rPr lang="en-GB" b="1" dirty="0">
                <a:solidFill>
                  <a:srgbClr val="993300"/>
                </a:solidFill>
              </a:rPr>
              <a:t> </a:t>
            </a:r>
            <a:r>
              <a:rPr lang="en-GB" b="1" dirty="0" smtClean="0">
                <a:solidFill>
                  <a:srgbClr val="993300"/>
                </a:solidFill>
              </a:rPr>
              <a:t>C</a:t>
            </a:r>
            <a:r>
              <a:rPr lang="el-GR" b="1" dirty="0" smtClean="0">
                <a:solidFill>
                  <a:srgbClr val="993300"/>
                </a:solidFill>
              </a:rPr>
              <a:t>,</a:t>
            </a:r>
            <a:r>
              <a:rPr lang="en-GB" b="1" dirty="0" smtClean="0">
                <a:solidFill>
                  <a:srgbClr val="993300"/>
                </a:solidFill>
              </a:rPr>
              <a:t> </a:t>
            </a:r>
            <a:r>
              <a:rPr lang="el-GR" b="1" dirty="0">
                <a:solidFill>
                  <a:srgbClr val="993300"/>
                </a:solidFill>
              </a:rPr>
              <a:t>τελειώνουν με </a:t>
            </a:r>
            <a:r>
              <a:rPr lang="el-GR" b="1" dirty="0" smtClean="0">
                <a:solidFill>
                  <a:srgbClr val="993300"/>
                </a:solidFill>
              </a:rPr>
              <a:t>ελληνικό ερωτηματικό </a:t>
            </a:r>
            <a:r>
              <a:rPr lang="el-GR" b="1" dirty="0">
                <a:solidFill>
                  <a:srgbClr val="993300"/>
                </a:solidFill>
              </a:rPr>
              <a:t>(</a:t>
            </a:r>
            <a:r>
              <a:rPr lang="en-GB" b="1" dirty="0">
                <a:solidFill>
                  <a:srgbClr val="993300"/>
                </a:solidFill>
              </a:rPr>
              <a:t>semicolon</a:t>
            </a:r>
            <a:r>
              <a:rPr lang="el-GR" b="1" dirty="0">
                <a:solidFill>
                  <a:srgbClr val="993300"/>
                </a:solidFill>
              </a:rPr>
              <a:t>)</a:t>
            </a:r>
            <a:r>
              <a:rPr lang="en-GB" b="1" dirty="0">
                <a:solidFill>
                  <a:srgbClr val="993300"/>
                </a:solidFill>
              </a:rPr>
              <a:t> </a:t>
            </a:r>
            <a:r>
              <a:rPr lang="el-GR" b="1" dirty="0" smtClean="0">
                <a:solidFill>
                  <a:srgbClr val="993300"/>
                </a:solidFill>
              </a:rPr>
              <a:t> (</a:t>
            </a:r>
            <a:r>
              <a:rPr lang="en-GB" b="1" dirty="0" smtClean="0">
                <a:solidFill>
                  <a:srgbClr val="993300"/>
                </a:solidFill>
              </a:rPr>
              <a:t>;</a:t>
            </a:r>
            <a:r>
              <a:rPr lang="el-GR" b="1" dirty="0" smtClean="0">
                <a:solidFill>
                  <a:srgbClr val="993300"/>
                </a:solidFill>
              </a:rPr>
              <a:t>) </a:t>
            </a:r>
            <a:endParaRPr lang="en-US" b="1" dirty="0">
              <a:solidFill>
                <a:srgbClr val="993300"/>
              </a:solidFill>
            </a:endParaRPr>
          </a:p>
          <a:p>
            <a:pPr marL="0" indent="0">
              <a:buNone/>
            </a:pPr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Εισαγωγή στη </a:t>
            </a:r>
            <a:r>
              <a:rPr lang="en-US" sz="1400" smtClean="0">
                <a:solidFill>
                  <a:schemeClr val="tx1"/>
                </a:solidFill>
              </a:rPr>
              <a:t>C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379-8D09-42C5-AE1F-DB6F792C5FCB}" type="slidenum">
              <a:rPr lang="el-GR" sz="1400" smtClean="0">
                <a:solidFill>
                  <a:schemeClr val="tx1"/>
                </a:solidFill>
              </a:rPr>
              <a:t>21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5297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4900" b="1" dirty="0" smtClean="0"/>
              <a:t>Ανάλυση του πρώτου μας προγράμματος (2 από 5)</a:t>
            </a:r>
            <a:endParaRPr lang="el-GR" sz="4900" b="1" dirty="0"/>
          </a:p>
        </p:txBody>
      </p:sp>
      <p:sp>
        <p:nvSpPr>
          <p:cNvPr id="3" name="Θέση περιεχομένου 1" descr="Πρόγραμμα: Η πρώτη εντολή, # include, εκτελείται από τον προεπεξεργαστή, όπως και κάθε εντολή που αρχίζει με #.&#10;Στη συνέχεια επιλέγουμε την ανάλογη βιβλιοθήκη, Header File, η οποία περιέχει τις εντολές που θα χρησιμοποιήσουμε στο πρόγραμμά μας. Για παράδειγμα: &#10;1)  η βιβλιοθήκη s t d i o, τελεία, h, περιέχει την συνάρτηση print f,&#10;2)  η βιβλιοθήκη math, τελεία, h, περιέχει κάποιες έτοιμες μαθηματικές συναρτήσεις, όπως για παράδειγμα, την συνάρτηση s q r t, με την οποία υπολογίζετε η τετραγωνική ρίζα ενός αριθμού.&#10;Στην συνάρτηση main, μπορούμε να βάλουμε παραμέτρους. Εμείς προς το παρόν, δεν βάλαμε καμία παράμετρο.&#10;Τα άγκιστρα, braces, εσωκλείουν ένα σύνολο οδηγιών.&#10;Η εντολή return, κενό, 0, επιστρέφεται από την συνάρτηση main στο λειτουργικό σύστημα.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7525" lvl="0" indent="-517525" defTabSz="1008063" fontAlgn="base">
              <a:lnSpc>
                <a:spcPct val="90000"/>
              </a:lnSpc>
              <a:spcAft>
                <a:spcPct val="0"/>
              </a:spcAft>
              <a:buClr>
                <a:srgbClr val="660000"/>
              </a:buClr>
              <a:buSzPct val="70000"/>
              <a:buFont typeface="Wingdings" panose="05000000000000000000" pitchFamily="2" charset="2"/>
              <a:buChar char="o"/>
            </a:pPr>
            <a:r>
              <a:rPr lang="el-GR" sz="2800" dirty="0">
                <a:solidFill>
                  <a:srgbClr val="000000"/>
                </a:solidFill>
              </a:rPr>
              <a:t>Προεπεξεργαστής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  <a:sym typeface="Symbol"/>
              </a:rPr>
              <a:t>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l-GR" sz="2800" dirty="0" smtClean="0">
                <a:solidFill>
                  <a:srgbClr val="000000"/>
                </a:solidFill>
              </a:rPr>
              <a:t>#</a:t>
            </a:r>
            <a:r>
              <a:rPr lang="en-US" sz="2800" dirty="0">
                <a:solidFill>
                  <a:srgbClr val="000000"/>
                </a:solidFill>
              </a:rPr>
              <a:t>include</a:t>
            </a:r>
          </a:p>
          <a:p>
            <a:pPr marL="517525" lvl="0" indent="-517525" defTabSz="1008063" fontAlgn="base">
              <a:lnSpc>
                <a:spcPct val="90000"/>
              </a:lnSpc>
              <a:spcAft>
                <a:spcPct val="0"/>
              </a:spcAft>
              <a:buClr>
                <a:srgbClr val="660000"/>
              </a:buClr>
              <a:buSzPct val="70000"/>
              <a:buFont typeface="Wingdings" panose="05000000000000000000" pitchFamily="2" charset="2"/>
              <a:buChar char="o"/>
            </a:pPr>
            <a:r>
              <a:rPr lang="en-US" sz="2800" dirty="0">
                <a:solidFill>
                  <a:srgbClr val="000000"/>
                </a:solidFill>
              </a:rPr>
              <a:t>Header Files</a:t>
            </a:r>
            <a:r>
              <a:rPr lang="el-GR" sz="2800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  <a:sym typeface="Symbol"/>
              </a:rPr>
              <a:t></a:t>
            </a:r>
            <a:r>
              <a:rPr lang="el-GR" sz="2800" dirty="0" smtClean="0">
                <a:solidFill>
                  <a:srgbClr val="000000"/>
                </a:solidFill>
              </a:rPr>
              <a:t> </a:t>
            </a:r>
            <a:r>
              <a:rPr lang="en-US" sz="2800" b="1" dirty="0" err="1">
                <a:solidFill>
                  <a:srgbClr val="000000"/>
                </a:solidFill>
              </a:rPr>
              <a:t>stdio.h</a:t>
            </a:r>
            <a:r>
              <a:rPr lang="en-US" sz="2800" b="1" dirty="0">
                <a:solidFill>
                  <a:srgbClr val="000000"/>
                </a:solidFill>
              </a:rPr>
              <a:t>, </a:t>
            </a:r>
            <a:r>
              <a:rPr lang="el-GR" sz="2800" b="1" dirty="0">
                <a:solidFill>
                  <a:srgbClr val="000000"/>
                </a:solidFill>
              </a:rPr>
              <a:t> </a:t>
            </a:r>
            <a:r>
              <a:rPr lang="en-US" sz="2800" b="1" dirty="0" err="1">
                <a:solidFill>
                  <a:srgbClr val="000000"/>
                </a:solidFill>
              </a:rPr>
              <a:t>math.h</a:t>
            </a:r>
            <a:endParaRPr lang="en-US" sz="2800" b="1" dirty="0">
              <a:solidFill>
                <a:srgbClr val="000000"/>
              </a:solidFill>
            </a:endParaRPr>
          </a:p>
          <a:p>
            <a:pPr marL="517525" lvl="0" indent="-517525" defTabSz="1008063" fontAlgn="base">
              <a:lnSpc>
                <a:spcPct val="90000"/>
              </a:lnSpc>
              <a:spcAft>
                <a:spcPct val="0"/>
              </a:spcAft>
              <a:buClr>
                <a:srgbClr val="660000"/>
              </a:buClr>
              <a:buSzPct val="70000"/>
              <a:buFont typeface="Wingdings" panose="05000000000000000000" pitchFamily="2" charset="2"/>
              <a:buChar char="o"/>
            </a:pPr>
            <a:r>
              <a:rPr lang="el-GR" sz="2800" dirty="0">
                <a:solidFill>
                  <a:srgbClr val="000000"/>
                </a:solidFill>
              </a:rPr>
              <a:t>Η συνάρτηση </a:t>
            </a:r>
            <a:r>
              <a:rPr lang="en-US" sz="2800" b="1" dirty="0">
                <a:solidFill>
                  <a:srgbClr val="000000"/>
                </a:solidFill>
              </a:rPr>
              <a:t>main</a:t>
            </a:r>
            <a:r>
              <a:rPr lang="el-GR" sz="2800" dirty="0">
                <a:solidFill>
                  <a:srgbClr val="000000"/>
                </a:solidFill>
              </a:rPr>
              <a:t> με παραμέτρους … ΚΑΜΙΑ</a:t>
            </a:r>
            <a:r>
              <a:rPr lang="en-US" sz="2800" dirty="0">
                <a:solidFill>
                  <a:srgbClr val="000000"/>
                </a:solidFill>
              </a:rPr>
              <a:t>!!!</a:t>
            </a:r>
            <a:r>
              <a:rPr lang="el-GR" sz="2800" dirty="0">
                <a:solidFill>
                  <a:srgbClr val="000000"/>
                </a:solidFill>
              </a:rPr>
              <a:t> (για την ώρα)</a:t>
            </a:r>
            <a:endParaRPr lang="en-US" sz="2800" dirty="0">
              <a:solidFill>
                <a:srgbClr val="000000"/>
              </a:solidFill>
            </a:endParaRPr>
          </a:p>
          <a:p>
            <a:pPr marL="517525" lvl="0" indent="-517525" defTabSz="1008063" fontAlgn="base">
              <a:lnSpc>
                <a:spcPct val="90000"/>
              </a:lnSpc>
              <a:spcAft>
                <a:spcPct val="0"/>
              </a:spcAft>
              <a:buClr>
                <a:srgbClr val="660000"/>
              </a:buClr>
              <a:buSzPct val="70000"/>
              <a:buFont typeface="Wingdings" panose="05000000000000000000" pitchFamily="2" charset="2"/>
              <a:buChar char="o"/>
            </a:pPr>
            <a:r>
              <a:rPr lang="el-GR" sz="2800" dirty="0">
                <a:solidFill>
                  <a:srgbClr val="000000"/>
                </a:solidFill>
              </a:rPr>
              <a:t>Άγκιστρα </a:t>
            </a:r>
            <a:r>
              <a:rPr lang="en-US" sz="2800" dirty="0">
                <a:solidFill>
                  <a:srgbClr val="000000"/>
                </a:solidFill>
              </a:rPr>
              <a:t>(braces): { … }</a:t>
            </a:r>
            <a:r>
              <a:rPr lang="el-GR" sz="2800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  <a:sym typeface="Symbol"/>
              </a:rPr>
              <a:t></a:t>
            </a:r>
            <a:r>
              <a:rPr lang="el-GR" sz="2800" dirty="0" smtClean="0">
                <a:solidFill>
                  <a:srgbClr val="000000"/>
                </a:solidFill>
              </a:rPr>
              <a:t> </a:t>
            </a:r>
            <a:r>
              <a:rPr lang="el-GR" sz="2800" dirty="0">
                <a:solidFill>
                  <a:srgbClr val="000000"/>
                </a:solidFill>
              </a:rPr>
              <a:t>Σύνολο οδηγιών</a:t>
            </a:r>
            <a:endParaRPr lang="en-US" sz="2800" dirty="0">
              <a:solidFill>
                <a:srgbClr val="000000"/>
              </a:solidFill>
            </a:endParaRPr>
          </a:p>
          <a:p>
            <a:pPr marL="517525" lvl="0" indent="-517525" defTabSz="1008063" fontAlgn="base">
              <a:lnSpc>
                <a:spcPct val="90000"/>
              </a:lnSpc>
              <a:spcAft>
                <a:spcPct val="0"/>
              </a:spcAft>
              <a:buClr>
                <a:srgbClr val="660000"/>
              </a:buClr>
              <a:buSzPct val="70000"/>
              <a:buFont typeface="Wingdings" panose="05000000000000000000" pitchFamily="2" charset="2"/>
              <a:buChar char="o"/>
            </a:pPr>
            <a:r>
              <a:rPr lang="el-GR" sz="2800" dirty="0">
                <a:solidFill>
                  <a:srgbClr val="000000"/>
                </a:solidFill>
              </a:rPr>
              <a:t>Γιατί </a:t>
            </a:r>
            <a:r>
              <a:rPr lang="en-US" sz="2800" b="1" dirty="0">
                <a:solidFill>
                  <a:srgbClr val="000000"/>
                </a:solidFill>
              </a:rPr>
              <a:t>return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l-GR" sz="2800" dirty="0">
                <a:solidFill>
                  <a:srgbClr val="000000"/>
                </a:solidFill>
              </a:rPr>
              <a:t>κάτι? </a:t>
            </a:r>
            <a:endParaRPr lang="en-US" sz="2800" dirty="0">
              <a:solidFill>
                <a:srgbClr val="000000"/>
              </a:solidFill>
            </a:endParaRPr>
          </a:p>
          <a:p>
            <a:pPr marL="1001713" lvl="1" indent="-482600" defTabSz="1008063" fontAlgn="base">
              <a:lnSpc>
                <a:spcPct val="90000"/>
              </a:lnSpc>
              <a:spcAft>
                <a:spcPct val="0"/>
              </a:spcAft>
              <a:buClr>
                <a:schemeClr val="accent3">
                  <a:lumMod val="50000"/>
                </a:schemeClr>
              </a:buClr>
              <a:buSzPct val="75000"/>
              <a:buFont typeface="Wingdings" panose="05000000000000000000" pitchFamily="2" charset="2"/>
              <a:buChar char="n"/>
            </a:pPr>
            <a:r>
              <a:rPr lang="el-GR" dirty="0">
                <a:solidFill>
                  <a:srgbClr val="000000"/>
                </a:solidFill>
              </a:rPr>
              <a:t>Γιατί </a:t>
            </a:r>
            <a:r>
              <a:rPr lang="en-US" b="1" dirty="0">
                <a:solidFill>
                  <a:srgbClr val="000000"/>
                </a:solidFill>
              </a:rPr>
              <a:t>return </a:t>
            </a:r>
            <a:r>
              <a:rPr lang="en-US" b="1" dirty="0" smtClean="0">
                <a:solidFill>
                  <a:srgbClr val="000000"/>
                </a:solidFill>
              </a:rPr>
              <a:t>0</a:t>
            </a:r>
            <a:r>
              <a:rPr lang="en-US" dirty="0" smtClean="0">
                <a:solidFill>
                  <a:srgbClr val="000000"/>
                </a:solidFill>
              </a:rPr>
              <a:t>; </a:t>
            </a:r>
            <a:r>
              <a:rPr lang="en-US" dirty="0" smtClean="0">
                <a:solidFill>
                  <a:srgbClr val="000000"/>
                </a:solidFill>
                <a:sym typeface="Symbol"/>
              </a:rPr>
              <a:t> </a:t>
            </a:r>
            <a:r>
              <a:rPr lang="en-US" dirty="0" smtClean="0">
                <a:solidFill>
                  <a:srgbClr val="000000"/>
                </a:solidFill>
              </a:rPr>
              <a:t>0 </a:t>
            </a:r>
            <a:r>
              <a:rPr lang="el-GR" dirty="0">
                <a:solidFill>
                  <a:srgbClr val="000000"/>
                </a:solidFill>
              </a:rPr>
              <a:t>επιστρέφεται από την συνάρτηση</a:t>
            </a:r>
            <a:r>
              <a:rPr lang="en-US" dirty="0">
                <a:solidFill>
                  <a:srgbClr val="000000"/>
                </a:solidFill>
              </a:rPr>
              <a:t> &lt;main&gt; </a:t>
            </a:r>
            <a:r>
              <a:rPr lang="el-GR" dirty="0">
                <a:solidFill>
                  <a:srgbClr val="000000"/>
                </a:solidFill>
              </a:rPr>
              <a:t>στο </a:t>
            </a:r>
            <a:r>
              <a:rPr lang="el-GR" dirty="0" smtClean="0">
                <a:solidFill>
                  <a:srgbClr val="000000"/>
                </a:solidFill>
              </a:rPr>
              <a:t>λειτουργικό </a:t>
            </a:r>
            <a:r>
              <a:rPr lang="el-GR" dirty="0">
                <a:solidFill>
                  <a:srgbClr val="000000"/>
                </a:solidFill>
              </a:rPr>
              <a:t>σ</a:t>
            </a:r>
            <a:r>
              <a:rPr lang="el-GR" dirty="0" smtClean="0">
                <a:solidFill>
                  <a:srgbClr val="000000"/>
                </a:solidFill>
              </a:rPr>
              <a:t>ύστημα</a:t>
            </a:r>
            <a:r>
              <a:rPr lang="en-US" dirty="0">
                <a:solidFill>
                  <a:srgbClr val="000000"/>
                </a:solidFill>
              </a:rPr>
              <a:t>!</a:t>
            </a:r>
          </a:p>
          <a:p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Εισαγωγή στη </a:t>
            </a:r>
            <a:r>
              <a:rPr lang="en-US" sz="1400" smtClean="0">
                <a:solidFill>
                  <a:schemeClr val="tx1"/>
                </a:solidFill>
              </a:rPr>
              <a:t>C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379-8D09-42C5-AE1F-DB6F792C5FCB}" type="slidenum">
              <a:rPr lang="el-GR" sz="1400" smtClean="0">
                <a:solidFill>
                  <a:schemeClr val="tx1"/>
                </a:solidFill>
              </a:rPr>
              <a:t>22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2396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l-GR" b="1" dirty="0" smtClean="0"/>
              <a:t>Ανάλυση του πρώτου μας προγράμματος (</a:t>
            </a:r>
            <a:r>
              <a:rPr lang="en-US" b="1" dirty="0" smtClean="0"/>
              <a:t>3</a:t>
            </a:r>
            <a:r>
              <a:rPr lang="el-GR" b="1" dirty="0" smtClean="0"/>
              <a:t> από </a:t>
            </a:r>
            <a:r>
              <a:rPr lang="en-US" b="1" dirty="0"/>
              <a:t>5</a:t>
            </a:r>
            <a:r>
              <a:rPr lang="el-GR" b="1" dirty="0" smtClean="0"/>
              <a:t>) </a:t>
            </a:r>
            <a:endParaRPr lang="el-GR" b="1" dirty="0"/>
          </a:p>
        </p:txBody>
      </p:sp>
      <p:sp>
        <p:nvSpPr>
          <p:cNvPr id="3" name="Θέση περιεχομένου 1" descr="Πρόγραμμα: Στην πρώτη εντολή: # include,  σύμβολο μικρότερου, s t d i o, τελεία,  h, σύμβολο μεγαλύτερου, η εντολή αυτή εκτελείται από τον προεπεξεργαστή. Η δεύτερη εντολή: int κενό main, άνοιγμα παρένθεσης, κλείσιμο παρένθεσης. Με την εντολή αυτή ξεκινάει το κυρίως πρόγραμμα. Το σύμβολο του ανοιχτού αγκίστρου, δηλώνει ότι ξεκινάει ένα σύνολο οδηγιών-εντολών. Στο παράδειγμά μας έχουμε συμπεριλάβει μέσα στα άγκιστρα τις δύο εντολές print f, γεια σας, print f, καλωσορίσατε στον κόσμο της C, και την εντολή return. Η εντολή return, κενό, 0, ελληνικό ερωτηματικό, επιστρέφει την τιμή της συνάρτησης και την τερματίζει. Και τέλος κλείνουμε το άγκιστρο, το οποίο υποδηλώνει ότι τελειώνει ένα σύνολο οδηγιών.&#10;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25963"/>
          </a:xfrm>
        </p:spPr>
        <p:txBody>
          <a:bodyPr>
            <a:normAutofit lnSpcReduction="10000"/>
          </a:bodyPr>
          <a:lstStyle/>
          <a:p>
            <a:pPr marL="517525" lvl="0" indent="-517525" defTabSz="1008063" fontAlgn="base">
              <a:spcAft>
                <a:spcPct val="0"/>
              </a:spcAft>
              <a:buClr>
                <a:srgbClr val="660000"/>
              </a:buClr>
              <a:buSzPct val="70000"/>
              <a:buFont typeface="Wingdings" panose="05000000000000000000" pitchFamily="2" charset="2"/>
              <a:buChar char="o"/>
            </a:pPr>
            <a:r>
              <a:rPr lang="el-GR" sz="3100" dirty="0">
                <a:solidFill>
                  <a:srgbClr val="000000"/>
                </a:solidFill>
                <a:latin typeface="Times New Roman"/>
              </a:rPr>
              <a:t>#</a:t>
            </a:r>
            <a:r>
              <a:rPr lang="en-US" sz="3100" dirty="0">
                <a:solidFill>
                  <a:srgbClr val="000000"/>
                </a:solidFill>
                <a:latin typeface="Times New Roman"/>
              </a:rPr>
              <a:t>include &lt;</a:t>
            </a:r>
            <a:r>
              <a:rPr lang="en-US" sz="3100" dirty="0" err="1">
                <a:solidFill>
                  <a:srgbClr val="000000"/>
                </a:solidFill>
                <a:latin typeface="Times New Roman"/>
              </a:rPr>
              <a:t>stdio.h</a:t>
            </a:r>
            <a:r>
              <a:rPr lang="en-US" sz="3100" dirty="0">
                <a:solidFill>
                  <a:srgbClr val="000000"/>
                </a:solidFill>
                <a:latin typeface="Times New Roman"/>
              </a:rPr>
              <a:t>&gt;</a:t>
            </a:r>
            <a:r>
              <a:rPr lang="el-GR" sz="310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l-GR" sz="3100" dirty="0">
                <a:latin typeface="Wingdings" panose="05000000000000000000" pitchFamily="2" charset="2"/>
              </a:rPr>
              <a:t></a:t>
            </a:r>
            <a:r>
              <a:rPr lang="el-GR" sz="3100" dirty="0">
                <a:latin typeface="Times New Roman"/>
              </a:rPr>
              <a:t> </a:t>
            </a:r>
            <a:r>
              <a:rPr lang="el-GR" sz="3100" i="1" dirty="0" err="1" smtClean="0">
                <a:latin typeface="Times New Roman"/>
              </a:rPr>
              <a:t>Προεπεξεργαστής</a:t>
            </a:r>
            <a:r>
              <a:rPr lang="el-GR" sz="3100" i="1" dirty="0" smtClean="0">
                <a:latin typeface="Times New Roman"/>
              </a:rPr>
              <a:t>. </a:t>
            </a:r>
            <a:endParaRPr lang="en-US" sz="3100" i="1" dirty="0">
              <a:latin typeface="Times New Roman"/>
            </a:endParaRPr>
          </a:p>
          <a:p>
            <a:pPr marL="517525" lvl="0" indent="-517525" defTabSz="1008063" fontAlgn="base">
              <a:spcAft>
                <a:spcPct val="0"/>
              </a:spcAft>
              <a:buClr>
                <a:srgbClr val="660000"/>
              </a:buClr>
              <a:buSzPct val="70000"/>
              <a:buFont typeface="Wingdings" panose="05000000000000000000" pitchFamily="2" charset="2"/>
              <a:buChar char="o"/>
            </a:pPr>
            <a:r>
              <a:rPr lang="en-US" sz="3100" dirty="0" err="1">
                <a:solidFill>
                  <a:srgbClr val="000000"/>
                </a:solidFill>
                <a:latin typeface="Times New Roman"/>
              </a:rPr>
              <a:t>int</a:t>
            </a:r>
            <a:r>
              <a:rPr lang="en-US" sz="3100" dirty="0">
                <a:solidFill>
                  <a:srgbClr val="000000"/>
                </a:solidFill>
                <a:latin typeface="Times New Roman"/>
              </a:rPr>
              <a:t> main()</a:t>
            </a:r>
            <a:r>
              <a:rPr lang="el-GR" sz="310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l-GR" sz="3100" dirty="0">
                <a:latin typeface="Wingdings" panose="05000000000000000000" pitchFamily="2" charset="2"/>
              </a:rPr>
              <a:t></a:t>
            </a:r>
            <a:r>
              <a:rPr lang="el-GR" sz="3100" dirty="0">
                <a:latin typeface="Times New Roman"/>
              </a:rPr>
              <a:t> </a:t>
            </a:r>
            <a:r>
              <a:rPr lang="el-GR" sz="3100" i="1" dirty="0">
                <a:latin typeface="Times New Roman"/>
              </a:rPr>
              <a:t>Το κυρίως </a:t>
            </a:r>
            <a:r>
              <a:rPr lang="el-GR" sz="3100" i="1" dirty="0" smtClean="0">
                <a:latin typeface="Times New Roman"/>
              </a:rPr>
              <a:t>πρόγραμμα. </a:t>
            </a:r>
            <a:endParaRPr lang="en-US" sz="3100" i="1" dirty="0">
              <a:latin typeface="Times New Roman"/>
            </a:endParaRPr>
          </a:p>
          <a:p>
            <a:pPr marL="517525" lvl="0" indent="-517525" defTabSz="1008063" fontAlgn="base">
              <a:spcAft>
                <a:spcPct val="0"/>
              </a:spcAft>
              <a:buClr>
                <a:srgbClr val="660000"/>
              </a:buClr>
              <a:buSzPct val="70000"/>
              <a:buFont typeface="Wingdings" panose="05000000000000000000" pitchFamily="2" charset="2"/>
              <a:buChar char="o"/>
            </a:pPr>
            <a:r>
              <a:rPr lang="en-US" sz="3100" dirty="0">
                <a:solidFill>
                  <a:srgbClr val="000000"/>
                </a:solidFill>
                <a:latin typeface="Times New Roman"/>
              </a:rPr>
              <a:t>{</a:t>
            </a:r>
            <a:r>
              <a:rPr lang="el-GR" sz="310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l-GR" sz="3100" dirty="0">
                <a:latin typeface="Wingdings" panose="05000000000000000000" pitchFamily="2" charset="2"/>
              </a:rPr>
              <a:t></a:t>
            </a:r>
            <a:r>
              <a:rPr lang="el-GR" sz="3100" dirty="0">
                <a:latin typeface="Times New Roman"/>
              </a:rPr>
              <a:t> </a:t>
            </a:r>
            <a:r>
              <a:rPr lang="el-GR" sz="3100" i="1" dirty="0">
                <a:latin typeface="Times New Roman"/>
              </a:rPr>
              <a:t>Ξεκινάει ένα σύνολο </a:t>
            </a:r>
            <a:r>
              <a:rPr lang="el-GR" sz="3100" i="1" dirty="0" smtClean="0">
                <a:latin typeface="Times New Roman"/>
              </a:rPr>
              <a:t>οδηγιών. </a:t>
            </a:r>
            <a:endParaRPr lang="en-US" sz="3100" i="1" dirty="0">
              <a:latin typeface="Times New Roman"/>
            </a:endParaRPr>
          </a:p>
          <a:p>
            <a:pPr marL="1001713" lvl="1" indent="-482600" defTabSz="1008063" fontAlgn="base">
              <a:spcAft>
                <a:spcPct val="0"/>
              </a:spcAft>
              <a:buClr>
                <a:schemeClr val="accent3">
                  <a:lumMod val="50000"/>
                </a:schemeClr>
              </a:buClr>
              <a:buSzPct val="75000"/>
              <a:buFont typeface="Wingdings" panose="05000000000000000000" pitchFamily="2" charset="2"/>
              <a:buChar char="n"/>
            </a:pPr>
            <a:r>
              <a:rPr lang="en-US" sz="3100" dirty="0" err="1">
                <a:solidFill>
                  <a:srgbClr val="000000"/>
                </a:solidFill>
                <a:latin typeface="Times New Roman"/>
              </a:rPr>
              <a:t>printf</a:t>
            </a:r>
            <a:r>
              <a:rPr lang="en-US" sz="3100" dirty="0">
                <a:solidFill>
                  <a:srgbClr val="000000"/>
                </a:solidFill>
                <a:latin typeface="Times New Roman"/>
              </a:rPr>
              <a:t>(“\n </a:t>
            </a:r>
            <a:r>
              <a:rPr lang="el-GR" sz="2700" dirty="0">
                <a:solidFill>
                  <a:srgbClr val="000000"/>
                </a:solidFill>
                <a:latin typeface="Times New Roman"/>
              </a:rPr>
              <a:t>Γεια σας</a:t>
            </a:r>
            <a:r>
              <a:rPr lang="en-US" sz="3100" dirty="0" smtClean="0">
                <a:solidFill>
                  <a:srgbClr val="000000"/>
                </a:solidFill>
                <a:latin typeface="Times New Roman"/>
              </a:rPr>
              <a:t>..”);</a:t>
            </a:r>
            <a:r>
              <a:rPr lang="el-GR" sz="3100" dirty="0" smtClean="0">
                <a:solidFill>
                  <a:srgbClr val="000000"/>
                </a:solidFill>
                <a:latin typeface="Times New Roman"/>
              </a:rPr>
              <a:t> </a:t>
            </a:r>
            <a:endParaRPr lang="en-US" sz="3100" dirty="0">
              <a:solidFill>
                <a:srgbClr val="000000"/>
              </a:solidFill>
              <a:latin typeface="Times New Roman"/>
            </a:endParaRPr>
          </a:p>
          <a:p>
            <a:pPr marL="1001713" lvl="1" indent="-482600" defTabSz="1008063" fontAlgn="base">
              <a:spcAft>
                <a:spcPct val="0"/>
              </a:spcAft>
              <a:buClr>
                <a:schemeClr val="accent3">
                  <a:lumMod val="50000"/>
                </a:schemeClr>
              </a:buClr>
              <a:buSzPct val="75000"/>
              <a:buFont typeface="Wingdings" panose="05000000000000000000" pitchFamily="2" charset="2"/>
              <a:buChar char="n"/>
            </a:pPr>
            <a:r>
              <a:rPr lang="en-US" sz="3100" dirty="0" err="1">
                <a:solidFill>
                  <a:srgbClr val="000000"/>
                </a:solidFill>
                <a:latin typeface="Times New Roman"/>
              </a:rPr>
              <a:t>printf</a:t>
            </a:r>
            <a:r>
              <a:rPr lang="en-US" sz="3100" dirty="0">
                <a:solidFill>
                  <a:srgbClr val="000000"/>
                </a:solidFill>
                <a:latin typeface="Times New Roman"/>
              </a:rPr>
              <a:t>(“\n </a:t>
            </a:r>
            <a:r>
              <a:rPr lang="el-GR" sz="2700" dirty="0">
                <a:solidFill>
                  <a:srgbClr val="000000"/>
                </a:solidFill>
                <a:latin typeface="Times New Roman"/>
              </a:rPr>
              <a:t>Καλωσορίσατε στον κόσμο της </a:t>
            </a:r>
            <a:r>
              <a:rPr lang="en-US" sz="2700" dirty="0">
                <a:solidFill>
                  <a:srgbClr val="000000"/>
                </a:solidFill>
                <a:latin typeface="Times New Roman"/>
              </a:rPr>
              <a:t>C!</a:t>
            </a:r>
            <a:r>
              <a:rPr lang="en-US" sz="3100" dirty="0">
                <a:solidFill>
                  <a:srgbClr val="000000"/>
                </a:solidFill>
                <a:latin typeface="Times New Roman"/>
              </a:rPr>
              <a:t>\n</a:t>
            </a:r>
            <a:r>
              <a:rPr lang="en-US" sz="3100" dirty="0" smtClean="0">
                <a:solidFill>
                  <a:srgbClr val="000000"/>
                </a:solidFill>
                <a:latin typeface="Times New Roman"/>
              </a:rPr>
              <a:t>”);</a:t>
            </a:r>
            <a:r>
              <a:rPr lang="el-GR" sz="3100" dirty="0" smtClean="0">
                <a:solidFill>
                  <a:srgbClr val="000000"/>
                </a:solidFill>
                <a:latin typeface="Times New Roman"/>
              </a:rPr>
              <a:t> </a:t>
            </a:r>
            <a:endParaRPr lang="en-US" sz="3100" dirty="0">
              <a:solidFill>
                <a:srgbClr val="000000"/>
              </a:solidFill>
              <a:latin typeface="Times New Roman"/>
            </a:endParaRPr>
          </a:p>
          <a:p>
            <a:pPr marL="1001713" lvl="1" indent="-482600" defTabSz="1008063" fontAlgn="base">
              <a:spcAft>
                <a:spcPct val="0"/>
              </a:spcAft>
              <a:buClr>
                <a:schemeClr val="accent3">
                  <a:lumMod val="50000"/>
                </a:schemeClr>
              </a:buClr>
              <a:buSzPct val="75000"/>
              <a:buFont typeface="Wingdings" panose="05000000000000000000" pitchFamily="2" charset="2"/>
              <a:buChar char="n"/>
            </a:pPr>
            <a:r>
              <a:rPr lang="en-US" sz="3100" dirty="0">
                <a:solidFill>
                  <a:srgbClr val="000000"/>
                </a:solidFill>
                <a:latin typeface="Times New Roman"/>
              </a:rPr>
              <a:t>return 0;</a:t>
            </a:r>
            <a:r>
              <a:rPr lang="el-GR" sz="310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l-GR" sz="3100" dirty="0">
                <a:latin typeface="Wingdings" panose="05000000000000000000" pitchFamily="2" charset="2"/>
              </a:rPr>
              <a:t></a:t>
            </a:r>
            <a:r>
              <a:rPr lang="el-GR" sz="3100" dirty="0">
                <a:latin typeface="Times New Roman"/>
              </a:rPr>
              <a:t> </a:t>
            </a:r>
            <a:r>
              <a:rPr lang="el-GR" sz="3100" i="1" dirty="0">
                <a:latin typeface="Times New Roman"/>
              </a:rPr>
              <a:t>Επιστρέφει την τιμή της </a:t>
            </a:r>
            <a:r>
              <a:rPr lang="el-GR" sz="3100" i="1" dirty="0" smtClean="0">
                <a:latin typeface="Times New Roman"/>
              </a:rPr>
              <a:t>συνάρτησης. </a:t>
            </a:r>
            <a:endParaRPr lang="en-US" sz="3100" i="1" dirty="0">
              <a:latin typeface="Times New Roman"/>
            </a:endParaRPr>
          </a:p>
          <a:p>
            <a:pPr marL="517525" lvl="0" indent="-517525" defTabSz="1008063" fontAlgn="base">
              <a:spcAft>
                <a:spcPct val="0"/>
              </a:spcAft>
              <a:buClr>
                <a:srgbClr val="660000"/>
              </a:buClr>
              <a:buSzPct val="70000"/>
              <a:buFont typeface="Wingdings" panose="05000000000000000000" pitchFamily="2" charset="2"/>
              <a:buChar char="o"/>
            </a:pPr>
            <a:r>
              <a:rPr lang="en-US" sz="3100" dirty="0">
                <a:solidFill>
                  <a:srgbClr val="000000"/>
                </a:solidFill>
                <a:latin typeface="Times New Roman"/>
              </a:rPr>
              <a:t>}</a:t>
            </a:r>
            <a:r>
              <a:rPr lang="el-GR" sz="310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l-GR" sz="3100" dirty="0">
                <a:latin typeface="Wingdings" panose="05000000000000000000" pitchFamily="2" charset="2"/>
              </a:rPr>
              <a:t></a:t>
            </a:r>
            <a:r>
              <a:rPr lang="el-GR" sz="3100" dirty="0">
                <a:latin typeface="Times New Roman"/>
              </a:rPr>
              <a:t> </a:t>
            </a:r>
            <a:r>
              <a:rPr lang="el-GR" sz="3100" i="1" dirty="0">
                <a:latin typeface="Times New Roman"/>
              </a:rPr>
              <a:t>Τελειώνει ένα σύνολο </a:t>
            </a:r>
            <a:r>
              <a:rPr lang="el-GR" sz="3100" i="1" dirty="0" smtClean="0">
                <a:latin typeface="Times New Roman"/>
              </a:rPr>
              <a:t>οδηγιών. </a:t>
            </a:r>
            <a:endParaRPr lang="en-US" sz="3100" i="1" dirty="0">
              <a:latin typeface="Times New Roman"/>
            </a:endParaRPr>
          </a:p>
          <a:p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Εισαγωγή στη </a:t>
            </a:r>
            <a:r>
              <a:rPr lang="en-US" sz="1400" smtClean="0">
                <a:solidFill>
                  <a:schemeClr val="tx1"/>
                </a:solidFill>
              </a:rPr>
              <a:t>C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379-8D09-42C5-AE1F-DB6F792C5FCB}" type="slidenum">
              <a:rPr lang="el-GR" sz="1400" smtClean="0">
                <a:solidFill>
                  <a:schemeClr val="tx1"/>
                </a:solidFill>
              </a:rPr>
              <a:t>23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348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 smtClean="0"/>
              <a:t>Ανάλυση του πρώτου μας προγράμματος (</a:t>
            </a:r>
            <a:r>
              <a:rPr lang="en-US" b="1" dirty="0" smtClean="0"/>
              <a:t>4</a:t>
            </a:r>
            <a:r>
              <a:rPr lang="el-GR" b="1" dirty="0" smtClean="0"/>
              <a:t> από </a:t>
            </a:r>
            <a:r>
              <a:rPr lang="en-US" b="1" dirty="0"/>
              <a:t>5</a:t>
            </a:r>
            <a:r>
              <a:rPr lang="el-GR" b="1" dirty="0" smtClean="0"/>
              <a:t>) 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 fontScale="92500" lnSpcReduction="20000"/>
          </a:bodyPr>
          <a:lstStyle/>
          <a:p>
            <a:pPr marL="517525" lvl="0" indent="-517525" defTabSz="1008063" fontAlgn="base">
              <a:spcAft>
                <a:spcPct val="0"/>
              </a:spcAft>
              <a:buClr>
                <a:srgbClr val="660000"/>
              </a:buClr>
              <a:buSzPct val="70000"/>
              <a:buFont typeface="Wingdings" panose="05000000000000000000" pitchFamily="2" charset="2"/>
              <a:buChar char="o"/>
            </a:pPr>
            <a:r>
              <a:rPr lang="el-GR" sz="3000" dirty="0" smtClean="0">
                <a:solidFill>
                  <a:srgbClr val="000000"/>
                </a:solidFill>
              </a:rPr>
              <a:t>Η έξοδος-</a:t>
            </a:r>
            <a:r>
              <a:rPr lang="en-US" sz="3000" dirty="0" smtClean="0">
                <a:solidFill>
                  <a:srgbClr val="000000"/>
                </a:solidFill>
              </a:rPr>
              <a:t>o</a:t>
            </a:r>
            <a:r>
              <a:rPr lang="fi-FI" sz="3000" dirty="0" smtClean="0">
                <a:solidFill>
                  <a:srgbClr val="000000"/>
                </a:solidFill>
              </a:rPr>
              <a:t>utput</a:t>
            </a:r>
            <a:r>
              <a:rPr lang="el-GR" sz="3000" dirty="0" smtClean="0">
                <a:solidFill>
                  <a:srgbClr val="000000"/>
                </a:solidFill>
              </a:rPr>
              <a:t> του προγράμματος γίνεται με</a:t>
            </a:r>
            <a:r>
              <a:rPr lang="fi-FI" sz="3000" dirty="0" smtClean="0">
                <a:solidFill>
                  <a:srgbClr val="000000"/>
                </a:solidFill>
              </a:rPr>
              <a:t>:</a:t>
            </a:r>
            <a:endParaRPr lang="fi-FI" sz="3000" dirty="0">
              <a:solidFill>
                <a:srgbClr val="000000"/>
              </a:solidFill>
            </a:endParaRPr>
          </a:p>
          <a:p>
            <a:pPr marL="1001713" lvl="1" indent="-482600" defTabSz="1008063" fontAlgn="base">
              <a:spcAft>
                <a:spcPct val="0"/>
              </a:spcAft>
              <a:buClr>
                <a:schemeClr val="accent3">
                  <a:lumMod val="50000"/>
                </a:schemeClr>
              </a:buClr>
              <a:buSzPct val="75000"/>
              <a:buFont typeface="Wingdings" panose="05000000000000000000" pitchFamily="2" charset="2"/>
              <a:buChar char="n"/>
            </a:pPr>
            <a:r>
              <a:rPr lang="el-GR" sz="3000" dirty="0" smtClean="0">
                <a:solidFill>
                  <a:srgbClr val="000000"/>
                </a:solidFill>
              </a:rPr>
              <a:t>την </a:t>
            </a:r>
            <a:r>
              <a:rPr lang="el-GR" sz="3000" dirty="0">
                <a:solidFill>
                  <a:srgbClr val="000000"/>
                </a:solidFill>
              </a:rPr>
              <a:t>συνάρτηση</a:t>
            </a:r>
            <a:r>
              <a:rPr lang="fi-FI" sz="3000" dirty="0">
                <a:solidFill>
                  <a:srgbClr val="000000"/>
                </a:solidFill>
              </a:rPr>
              <a:t> </a:t>
            </a:r>
            <a:r>
              <a:rPr lang="en-US" sz="3000" dirty="0" smtClean="0">
                <a:solidFill>
                  <a:srgbClr val="000000"/>
                </a:solidFill>
              </a:rPr>
              <a:t>print</a:t>
            </a:r>
            <a:r>
              <a:rPr lang="fi-FI" sz="3000" dirty="0" smtClean="0">
                <a:solidFill>
                  <a:srgbClr val="000000"/>
                </a:solidFill>
              </a:rPr>
              <a:t>f()</a:t>
            </a:r>
            <a:r>
              <a:rPr lang="el-GR" sz="3000" dirty="0" smtClean="0">
                <a:solidFill>
                  <a:srgbClr val="000000"/>
                </a:solidFill>
              </a:rPr>
              <a:t> </a:t>
            </a:r>
            <a:r>
              <a:rPr lang="fi-FI" sz="3000" dirty="0" smtClean="0">
                <a:solidFill>
                  <a:srgbClr val="000000"/>
                </a:solidFill>
              </a:rPr>
              <a:t>(</a:t>
            </a:r>
            <a:r>
              <a:rPr lang="fi-FI" sz="3000" dirty="0">
                <a:solidFill>
                  <a:srgbClr val="000000"/>
                </a:solidFill>
              </a:rPr>
              <a:t>print formatted</a:t>
            </a:r>
            <a:r>
              <a:rPr lang="fi-FI" sz="3000" dirty="0" smtClean="0">
                <a:solidFill>
                  <a:srgbClr val="000000"/>
                </a:solidFill>
              </a:rPr>
              <a:t>)</a:t>
            </a:r>
            <a:r>
              <a:rPr lang="el-GR" sz="3000" dirty="0" smtClean="0">
                <a:solidFill>
                  <a:srgbClr val="000000"/>
                </a:solidFill>
              </a:rPr>
              <a:t> η οποία</a:t>
            </a:r>
            <a:endParaRPr lang="fi-FI" sz="3000" dirty="0">
              <a:solidFill>
                <a:srgbClr val="000000"/>
              </a:solidFill>
            </a:endParaRPr>
          </a:p>
          <a:p>
            <a:pPr marL="1519238" lvl="2" indent="-515938" defTabSz="1008063" fontAlgn="base">
              <a:spcAft>
                <a:spcPct val="0"/>
              </a:spcAft>
              <a:buClr>
                <a:srgbClr val="660000"/>
              </a:buClr>
              <a:buSzPct val="65000"/>
              <a:buFont typeface="Wingdings" panose="05000000000000000000" pitchFamily="2" charset="2"/>
              <a:buChar char="o"/>
            </a:pPr>
            <a:r>
              <a:rPr lang="el-GR" sz="3000" dirty="0">
                <a:solidFill>
                  <a:srgbClr val="000000"/>
                </a:solidFill>
              </a:rPr>
              <a:t>ε</a:t>
            </a:r>
            <a:r>
              <a:rPr lang="el-GR" sz="3000" dirty="0" smtClean="0">
                <a:solidFill>
                  <a:srgbClr val="000000"/>
                </a:solidFill>
              </a:rPr>
              <a:t>κτυπώνει </a:t>
            </a:r>
            <a:r>
              <a:rPr lang="el-GR" sz="3000" dirty="0">
                <a:solidFill>
                  <a:srgbClr val="000000"/>
                </a:solidFill>
              </a:rPr>
              <a:t>συμβολοσειρές όπως</a:t>
            </a:r>
            <a:r>
              <a:rPr lang="en-US" sz="3000" dirty="0" smtClean="0">
                <a:solidFill>
                  <a:srgbClr val="000000"/>
                </a:solidFill>
              </a:rPr>
              <a:t>:</a:t>
            </a:r>
            <a:r>
              <a:rPr lang="el-GR" sz="3000" dirty="0" smtClean="0">
                <a:solidFill>
                  <a:srgbClr val="000000"/>
                </a:solidFill>
              </a:rPr>
              <a:t> </a:t>
            </a:r>
            <a:endParaRPr lang="en-US" sz="3000" dirty="0">
              <a:solidFill>
                <a:srgbClr val="000000"/>
              </a:solidFill>
            </a:endParaRPr>
          </a:p>
          <a:p>
            <a:pPr marL="2014538" lvl="3" indent="-482600" defTabSz="1008063" fontAlgn="base">
              <a:spcAft>
                <a:spcPct val="0"/>
              </a:spcAft>
              <a:buClr>
                <a:schemeClr val="accent3">
                  <a:lumMod val="50000"/>
                </a:schemeClr>
              </a:buClr>
              <a:buSzPct val="75000"/>
              <a:buFont typeface="Wingdings" panose="05000000000000000000" pitchFamily="2" charset="2"/>
              <a:buChar char="n"/>
            </a:pPr>
            <a:r>
              <a:rPr lang="en-US" sz="3000" dirty="0">
                <a:solidFill>
                  <a:srgbClr val="000000"/>
                </a:solidFill>
              </a:rPr>
              <a:t>“</a:t>
            </a:r>
            <a:r>
              <a:rPr lang="el-GR" sz="3000" dirty="0">
                <a:solidFill>
                  <a:srgbClr val="000000"/>
                </a:solidFill>
              </a:rPr>
              <a:t>Καλωσορίσατε στον κόσμο της </a:t>
            </a:r>
            <a:r>
              <a:rPr lang="en-US" sz="3000" dirty="0">
                <a:solidFill>
                  <a:srgbClr val="000000"/>
                </a:solidFill>
              </a:rPr>
              <a:t>C</a:t>
            </a:r>
            <a:r>
              <a:rPr lang="en-US" sz="3000" dirty="0" smtClean="0">
                <a:solidFill>
                  <a:srgbClr val="000000"/>
                </a:solidFill>
              </a:rPr>
              <a:t>!”</a:t>
            </a:r>
            <a:r>
              <a:rPr lang="el-GR" sz="3000" dirty="0" smtClean="0">
                <a:solidFill>
                  <a:srgbClr val="000000"/>
                </a:solidFill>
              </a:rPr>
              <a:t>. </a:t>
            </a:r>
            <a:endParaRPr lang="el-GR" sz="3000" dirty="0">
              <a:solidFill>
                <a:srgbClr val="000000"/>
              </a:solidFill>
            </a:endParaRPr>
          </a:p>
          <a:p>
            <a:pPr marL="1519238" lvl="2" indent="-515938" defTabSz="1008063" fontAlgn="base">
              <a:spcAft>
                <a:spcPct val="0"/>
              </a:spcAft>
              <a:buClr>
                <a:srgbClr val="660000"/>
              </a:buClr>
              <a:buSzPct val="65000"/>
              <a:buFont typeface="Wingdings" panose="05000000000000000000" pitchFamily="2" charset="2"/>
              <a:buChar char="o"/>
            </a:pPr>
            <a:r>
              <a:rPr lang="el-GR" sz="3000" dirty="0">
                <a:solidFill>
                  <a:srgbClr val="000000"/>
                </a:solidFill>
              </a:rPr>
              <a:t>Αλλά εκτυπώνει </a:t>
            </a:r>
            <a:r>
              <a:rPr lang="el-GR" sz="3000" dirty="0" smtClean="0">
                <a:solidFill>
                  <a:srgbClr val="000000"/>
                </a:solidFill>
              </a:rPr>
              <a:t>και αριθμούς</a:t>
            </a:r>
            <a:r>
              <a:rPr lang="en-US" sz="3000" dirty="0">
                <a:solidFill>
                  <a:srgbClr val="000000"/>
                </a:solidFill>
              </a:rPr>
              <a:t>, </a:t>
            </a:r>
            <a:r>
              <a:rPr lang="el-GR" sz="3000" dirty="0" smtClean="0">
                <a:solidFill>
                  <a:srgbClr val="000000"/>
                </a:solidFill>
              </a:rPr>
              <a:t>και άλλα. </a:t>
            </a:r>
            <a:endParaRPr lang="en-US" sz="3000" dirty="0">
              <a:solidFill>
                <a:srgbClr val="000000"/>
              </a:solidFill>
            </a:endParaRPr>
          </a:p>
          <a:p>
            <a:pPr marL="1001713" lvl="1" indent="-482600" defTabSz="1008063" fontAlgn="base">
              <a:spcAft>
                <a:spcPct val="0"/>
              </a:spcAft>
              <a:buClr>
                <a:schemeClr val="accent3">
                  <a:lumMod val="50000"/>
                </a:schemeClr>
              </a:buClr>
              <a:buSzPct val="75000"/>
              <a:buFont typeface="Wingdings" panose="05000000000000000000" pitchFamily="2" charset="2"/>
              <a:buChar char="n"/>
            </a:pPr>
            <a:r>
              <a:rPr lang="el-GR" sz="3000" b="1" dirty="0" smtClean="0">
                <a:solidFill>
                  <a:srgbClr val="000000"/>
                </a:solidFill>
              </a:rPr>
              <a:t>Δεν</a:t>
            </a:r>
            <a:r>
              <a:rPr lang="el-GR" sz="3000" dirty="0" smtClean="0">
                <a:solidFill>
                  <a:srgbClr val="000000"/>
                </a:solidFill>
              </a:rPr>
              <a:t> εκτυπώνει τους </a:t>
            </a:r>
            <a:r>
              <a:rPr lang="el-GR" sz="3000" dirty="0">
                <a:solidFill>
                  <a:srgbClr val="000000"/>
                </a:solidFill>
              </a:rPr>
              <a:t>ειδικούς χαρακτήρες όπως</a:t>
            </a:r>
            <a:r>
              <a:rPr lang="en-US" sz="3000" dirty="0" smtClean="0">
                <a:solidFill>
                  <a:srgbClr val="000000"/>
                </a:solidFill>
              </a:rPr>
              <a:t>:</a:t>
            </a:r>
            <a:r>
              <a:rPr lang="el-GR" sz="3000" dirty="0" smtClean="0">
                <a:solidFill>
                  <a:srgbClr val="000000"/>
                </a:solidFill>
              </a:rPr>
              <a:t> </a:t>
            </a:r>
            <a:endParaRPr lang="en-US" sz="3000" dirty="0">
              <a:solidFill>
                <a:srgbClr val="000000"/>
              </a:solidFill>
            </a:endParaRPr>
          </a:p>
          <a:p>
            <a:pPr marL="1001713" lvl="1" indent="-482600" defTabSz="1008063" fontAlgn="base">
              <a:spcAft>
                <a:spcPct val="0"/>
              </a:spcAft>
              <a:buClr>
                <a:schemeClr val="accent3">
                  <a:lumMod val="50000"/>
                </a:schemeClr>
              </a:buClr>
              <a:buSzPct val="75000"/>
              <a:buFont typeface="Wingdings" panose="05000000000000000000" pitchFamily="2" charset="2"/>
              <a:buChar char="n"/>
            </a:pPr>
            <a:r>
              <a:rPr lang="el-GR" sz="3000" dirty="0" smtClean="0">
                <a:solidFill>
                  <a:srgbClr val="000000"/>
                </a:solidFill>
              </a:rPr>
              <a:t>Τον χαρακτήρα \ (ανάποδη κάθετος),</a:t>
            </a:r>
            <a:r>
              <a:rPr lang="en-US" sz="3000" dirty="0" smtClean="0">
                <a:solidFill>
                  <a:srgbClr val="000000"/>
                </a:solidFill>
              </a:rPr>
              <a:t> </a:t>
            </a:r>
            <a:r>
              <a:rPr lang="el-GR" sz="3000" dirty="0" smtClean="0">
                <a:solidFill>
                  <a:srgbClr val="000000"/>
                </a:solidFill>
              </a:rPr>
              <a:t>και ότι ακολουθεί μετά από αυτόν. Ο \ αναλόγως με το γράμμα που ακολουθεί, χωρίς να μεσολαβεί μεταξύ τους κενό, εκτελεί διάφορες εντολές</a:t>
            </a:r>
            <a:r>
              <a:rPr lang="en-US" sz="3000" dirty="0" smtClean="0">
                <a:solidFill>
                  <a:srgbClr val="000000"/>
                </a:solidFill>
              </a:rPr>
              <a:t> </a:t>
            </a:r>
            <a:r>
              <a:rPr lang="el-GR" sz="3000" dirty="0" smtClean="0">
                <a:solidFill>
                  <a:srgbClr val="000000"/>
                </a:solidFill>
              </a:rPr>
              <a:t>στην έξοδο του προγράμματος. Π.χ. \</a:t>
            </a:r>
            <a:r>
              <a:rPr lang="en-US" sz="3000" dirty="0" smtClean="0">
                <a:solidFill>
                  <a:srgbClr val="000000"/>
                </a:solidFill>
              </a:rPr>
              <a:t>n = </a:t>
            </a:r>
            <a:r>
              <a:rPr lang="el-GR" sz="3000" dirty="0" smtClean="0">
                <a:solidFill>
                  <a:srgbClr val="000000"/>
                </a:solidFill>
              </a:rPr>
              <a:t>νέα </a:t>
            </a:r>
            <a:r>
              <a:rPr lang="el-GR" sz="3000" dirty="0">
                <a:solidFill>
                  <a:srgbClr val="000000"/>
                </a:solidFill>
              </a:rPr>
              <a:t>γραμμή</a:t>
            </a:r>
            <a:r>
              <a:rPr lang="en-US" sz="3000" dirty="0">
                <a:solidFill>
                  <a:srgbClr val="000000"/>
                </a:solidFill>
              </a:rPr>
              <a:t>, </a:t>
            </a:r>
            <a:r>
              <a:rPr lang="en-US" sz="3000" dirty="0" smtClean="0">
                <a:solidFill>
                  <a:srgbClr val="000000"/>
                </a:solidFill>
              </a:rPr>
              <a:t>\t </a:t>
            </a:r>
            <a:r>
              <a:rPr lang="en-US" sz="3000" dirty="0">
                <a:solidFill>
                  <a:srgbClr val="000000"/>
                </a:solidFill>
              </a:rPr>
              <a:t>= </a:t>
            </a:r>
            <a:r>
              <a:rPr lang="en-US" sz="3000" dirty="0" smtClean="0">
                <a:solidFill>
                  <a:srgbClr val="000000"/>
                </a:solidFill>
              </a:rPr>
              <a:t>tab</a:t>
            </a:r>
            <a:r>
              <a:rPr lang="el-GR" sz="3000" dirty="0" smtClean="0">
                <a:solidFill>
                  <a:srgbClr val="000000"/>
                </a:solidFill>
              </a:rPr>
              <a:t>. </a:t>
            </a:r>
            <a:endParaRPr lang="en-US" sz="3000" dirty="0">
              <a:solidFill>
                <a:srgbClr val="000000"/>
              </a:solidFill>
            </a:endParaRPr>
          </a:p>
          <a:p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Εισαγωγή στη </a:t>
            </a:r>
            <a:r>
              <a:rPr lang="en-US" sz="1400" smtClean="0">
                <a:solidFill>
                  <a:schemeClr val="tx1"/>
                </a:solidFill>
              </a:rPr>
              <a:t>C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379-8D09-42C5-AE1F-DB6F792C5FCB}" type="slidenum">
              <a:rPr lang="el-GR" sz="1400" smtClean="0">
                <a:solidFill>
                  <a:schemeClr val="tx1"/>
                </a:solidFill>
              </a:rPr>
              <a:t>24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2096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 smtClean="0"/>
              <a:t>Ανάλυση του πρώτου μας προγράμματος (</a:t>
            </a:r>
            <a:r>
              <a:rPr lang="en-US" b="1" dirty="0" smtClean="0"/>
              <a:t>5</a:t>
            </a:r>
            <a:r>
              <a:rPr lang="el-GR" b="1" dirty="0" smtClean="0"/>
              <a:t> από </a:t>
            </a:r>
            <a:r>
              <a:rPr lang="en-US" b="1" dirty="0"/>
              <a:t>5</a:t>
            </a:r>
            <a:r>
              <a:rPr lang="el-GR" b="1" dirty="0" smtClean="0"/>
              <a:t>) </a:t>
            </a:r>
            <a:endParaRPr lang="el-GR" b="1" dirty="0"/>
          </a:p>
        </p:txBody>
      </p:sp>
      <p:sp>
        <p:nvSpPr>
          <p:cNvPr id="3" name="Θέση περιεχομένου 1" descr=".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defTabSz="1008063" fontAlgn="base">
              <a:spcAft>
                <a:spcPct val="0"/>
              </a:spcAft>
              <a:buClr>
                <a:srgbClr val="660000"/>
              </a:buClr>
              <a:buSzPct val="70000"/>
              <a:buNone/>
            </a:pPr>
            <a:r>
              <a:rPr lang="el-GR" sz="3100" dirty="0">
                <a:solidFill>
                  <a:srgbClr val="000000"/>
                </a:solidFill>
                <a:latin typeface="Times New Roman"/>
              </a:rPr>
              <a:t>#</a:t>
            </a:r>
            <a:r>
              <a:rPr lang="en-US" sz="3100" dirty="0">
                <a:solidFill>
                  <a:srgbClr val="000000"/>
                </a:solidFill>
                <a:latin typeface="Times New Roman"/>
              </a:rPr>
              <a:t>include &lt;</a:t>
            </a:r>
            <a:r>
              <a:rPr lang="en-US" sz="3100" dirty="0" err="1">
                <a:solidFill>
                  <a:srgbClr val="000000"/>
                </a:solidFill>
                <a:latin typeface="Times New Roman"/>
              </a:rPr>
              <a:t>stdio.h</a:t>
            </a:r>
            <a:r>
              <a:rPr lang="en-US" sz="3100" dirty="0">
                <a:solidFill>
                  <a:srgbClr val="000000"/>
                </a:solidFill>
                <a:latin typeface="Times New Roman"/>
              </a:rPr>
              <a:t>&gt;</a:t>
            </a:r>
            <a:r>
              <a:rPr lang="el-GR" sz="310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l-GR" sz="3100" dirty="0">
                <a:solidFill>
                  <a:prstClr val="black"/>
                </a:solidFill>
                <a:latin typeface="Wingdings" panose="05000000000000000000" pitchFamily="2" charset="2"/>
              </a:rPr>
              <a:t></a:t>
            </a:r>
            <a:r>
              <a:rPr lang="el-GR" sz="3100" dirty="0">
                <a:solidFill>
                  <a:prstClr val="black"/>
                </a:solidFill>
                <a:latin typeface="Times New Roman"/>
              </a:rPr>
              <a:t> </a:t>
            </a:r>
            <a:r>
              <a:rPr lang="el-GR" sz="3100" i="1" dirty="0" err="1">
                <a:solidFill>
                  <a:prstClr val="black"/>
                </a:solidFill>
                <a:latin typeface="Times New Roman"/>
              </a:rPr>
              <a:t>Προεπεξεργαστής</a:t>
            </a:r>
            <a:r>
              <a:rPr lang="el-GR" sz="3100" i="1" dirty="0" smtClean="0">
                <a:solidFill>
                  <a:prstClr val="black"/>
                </a:solidFill>
                <a:latin typeface="Times New Roman"/>
              </a:rPr>
              <a:t>. </a:t>
            </a:r>
            <a:endParaRPr lang="en-US" sz="3100" i="1" dirty="0">
              <a:solidFill>
                <a:prstClr val="black"/>
              </a:solidFill>
              <a:latin typeface="Times New Roman"/>
            </a:endParaRPr>
          </a:p>
          <a:p>
            <a:pPr marL="0" lvl="0" indent="0" defTabSz="1008063" fontAlgn="base">
              <a:spcAft>
                <a:spcPct val="0"/>
              </a:spcAft>
              <a:buClr>
                <a:srgbClr val="660000"/>
              </a:buClr>
              <a:buSzPct val="70000"/>
              <a:buNone/>
            </a:pPr>
            <a:r>
              <a:rPr lang="en-US" sz="3100" dirty="0" err="1">
                <a:solidFill>
                  <a:srgbClr val="000000"/>
                </a:solidFill>
                <a:latin typeface="Times New Roman"/>
              </a:rPr>
              <a:t>int</a:t>
            </a:r>
            <a:r>
              <a:rPr lang="en-US" sz="3100" dirty="0">
                <a:solidFill>
                  <a:srgbClr val="000000"/>
                </a:solidFill>
                <a:latin typeface="Times New Roman"/>
              </a:rPr>
              <a:t> main()</a:t>
            </a:r>
            <a:r>
              <a:rPr lang="el-GR" sz="310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l-GR" sz="3100" dirty="0">
                <a:solidFill>
                  <a:prstClr val="black"/>
                </a:solidFill>
                <a:latin typeface="Wingdings" panose="05000000000000000000" pitchFamily="2" charset="2"/>
              </a:rPr>
              <a:t></a:t>
            </a:r>
            <a:r>
              <a:rPr lang="el-GR" sz="3100" dirty="0">
                <a:solidFill>
                  <a:prstClr val="black"/>
                </a:solidFill>
                <a:latin typeface="Times New Roman"/>
              </a:rPr>
              <a:t> </a:t>
            </a:r>
            <a:r>
              <a:rPr lang="el-GR" sz="3100" i="1" dirty="0">
                <a:solidFill>
                  <a:prstClr val="black"/>
                </a:solidFill>
                <a:latin typeface="Times New Roman"/>
              </a:rPr>
              <a:t>Το κυρίως πρόγραμμα</a:t>
            </a:r>
            <a:r>
              <a:rPr lang="el-GR" sz="3100" i="1" dirty="0" smtClean="0">
                <a:solidFill>
                  <a:prstClr val="black"/>
                </a:solidFill>
                <a:latin typeface="Times New Roman"/>
              </a:rPr>
              <a:t>. </a:t>
            </a:r>
            <a:endParaRPr lang="en-US" sz="3100" i="1" dirty="0">
              <a:solidFill>
                <a:prstClr val="black"/>
              </a:solidFill>
              <a:latin typeface="Times New Roman"/>
            </a:endParaRPr>
          </a:p>
          <a:p>
            <a:pPr marL="0" lvl="0" indent="0" defTabSz="1008063" fontAlgn="base">
              <a:spcAft>
                <a:spcPct val="0"/>
              </a:spcAft>
              <a:buClr>
                <a:srgbClr val="660000"/>
              </a:buClr>
              <a:buSzPct val="70000"/>
              <a:buNone/>
            </a:pPr>
            <a:r>
              <a:rPr lang="en-US" sz="3100" dirty="0">
                <a:solidFill>
                  <a:srgbClr val="000000"/>
                </a:solidFill>
                <a:latin typeface="Times New Roman"/>
              </a:rPr>
              <a:t>{</a:t>
            </a:r>
            <a:r>
              <a:rPr lang="el-GR" sz="310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l-GR" sz="3100" dirty="0">
                <a:solidFill>
                  <a:prstClr val="black"/>
                </a:solidFill>
                <a:latin typeface="Wingdings" panose="05000000000000000000" pitchFamily="2" charset="2"/>
              </a:rPr>
              <a:t></a:t>
            </a:r>
            <a:r>
              <a:rPr lang="el-GR" sz="3100" dirty="0">
                <a:solidFill>
                  <a:prstClr val="black"/>
                </a:solidFill>
                <a:latin typeface="Times New Roman"/>
              </a:rPr>
              <a:t> </a:t>
            </a:r>
            <a:r>
              <a:rPr lang="el-GR" sz="3100" i="1" dirty="0">
                <a:solidFill>
                  <a:prstClr val="black"/>
                </a:solidFill>
                <a:latin typeface="Times New Roman"/>
              </a:rPr>
              <a:t>Ξεκινάει ένα σύνολο οδηγιών</a:t>
            </a:r>
            <a:r>
              <a:rPr lang="el-GR" sz="3100" i="1" dirty="0" smtClean="0">
                <a:solidFill>
                  <a:prstClr val="black"/>
                </a:solidFill>
                <a:latin typeface="Times New Roman"/>
              </a:rPr>
              <a:t>. </a:t>
            </a:r>
            <a:endParaRPr lang="en-US" sz="3100" i="1" dirty="0">
              <a:solidFill>
                <a:prstClr val="black"/>
              </a:solidFill>
              <a:latin typeface="Times New Roman"/>
            </a:endParaRPr>
          </a:p>
          <a:p>
            <a:pPr marL="519113" lvl="1" indent="0" defTabSz="1008063" fontAlgn="base">
              <a:spcAft>
                <a:spcPct val="0"/>
              </a:spcAft>
              <a:buClr>
                <a:srgbClr val="999966"/>
              </a:buClr>
              <a:buSzPct val="75000"/>
              <a:buNone/>
            </a:pPr>
            <a:r>
              <a:rPr lang="en-US" sz="3100" dirty="0" err="1">
                <a:solidFill>
                  <a:srgbClr val="000000"/>
                </a:solidFill>
                <a:latin typeface="Times New Roman"/>
              </a:rPr>
              <a:t>printf</a:t>
            </a:r>
            <a:r>
              <a:rPr lang="en-US" sz="3100" dirty="0">
                <a:solidFill>
                  <a:srgbClr val="000000"/>
                </a:solidFill>
                <a:latin typeface="Times New Roman"/>
              </a:rPr>
              <a:t>(“\n </a:t>
            </a:r>
            <a:r>
              <a:rPr lang="el-GR" sz="2700" dirty="0">
                <a:solidFill>
                  <a:srgbClr val="000000"/>
                </a:solidFill>
                <a:latin typeface="Times New Roman"/>
              </a:rPr>
              <a:t>Γεια σας</a:t>
            </a:r>
            <a:r>
              <a:rPr lang="en-US" sz="3100" dirty="0" smtClean="0">
                <a:solidFill>
                  <a:srgbClr val="000000"/>
                </a:solidFill>
                <a:latin typeface="Times New Roman"/>
              </a:rPr>
              <a:t>..”);</a:t>
            </a:r>
            <a:r>
              <a:rPr lang="el-GR" sz="3100" dirty="0" smtClean="0">
                <a:solidFill>
                  <a:srgbClr val="000000"/>
                </a:solidFill>
                <a:latin typeface="Times New Roman"/>
              </a:rPr>
              <a:t> </a:t>
            </a:r>
            <a:endParaRPr lang="en-US" sz="3100" dirty="0">
              <a:solidFill>
                <a:srgbClr val="000000"/>
              </a:solidFill>
              <a:latin typeface="Times New Roman"/>
            </a:endParaRPr>
          </a:p>
          <a:p>
            <a:pPr marL="519113" lvl="1" indent="0" defTabSz="1008063" fontAlgn="base">
              <a:spcAft>
                <a:spcPct val="0"/>
              </a:spcAft>
              <a:buClr>
                <a:srgbClr val="999966"/>
              </a:buClr>
              <a:buSzPct val="75000"/>
              <a:buNone/>
            </a:pPr>
            <a:r>
              <a:rPr lang="en-US" sz="3100" dirty="0" err="1">
                <a:solidFill>
                  <a:srgbClr val="000000"/>
                </a:solidFill>
                <a:latin typeface="Times New Roman"/>
              </a:rPr>
              <a:t>printf</a:t>
            </a:r>
            <a:r>
              <a:rPr lang="en-US" sz="3100" dirty="0">
                <a:solidFill>
                  <a:srgbClr val="000000"/>
                </a:solidFill>
                <a:latin typeface="Times New Roman"/>
              </a:rPr>
              <a:t>(“\n </a:t>
            </a:r>
            <a:r>
              <a:rPr lang="el-GR" sz="2700" dirty="0">
                <a:solidFill>
                  <a:srgbClr val="000000"/>
                </a:solidFill>
                <a:latin typeface="Times New Roman"/>
              </a:rPr>
              <a:t>Καλωσορίσατε στον κόσμο της </a:t>
            </a:r>
            <a:r>
              <a:rPr lang="en-US" sz="2700" dirty="0">
                <a:solidFill>
                  <a:srgbClr val="000000"/>
                </a:solidFill>
                <a:latin typeface="Times New Roman"/>
              </a:rPr>
              <a:t>C!</a:t>
            </a:r>
            <a:r>
              <a:rPr lang="en-US" sz="3100" dirty="0">
                <a:solidFill>
                  <a:srgbClr val="000000"/>
                </a:solidFill>
                <a:latin typeface="Times New Roman"/>
              </a:rPr>
              <a:t>\n</a:t>
            </a:r>
            <a:r>
              <a:rPr lang="en-US" sz="3100" dirty="0" smtClean="0">
                <a:solidFill>
                  <a:srgbClr val="000000"/>
                </a:solidFill>
                <a:latin typeface="Times New Roman"/>
              </a:rPr>
              <a:t>”);</a:t>
            </a:r>
            <a:r>
              <a:rPr lang="el-GR" sz="3100" dirty="0" smtClean="0">
                <a:solidFill>
                  <a:srgbClr val="000000"/>
                </a:solidFill>
                <a:latin typeface="Times New Roman"/>
              </a:rPr>
              <a:t> </a:t>
            </a:r>
            <a:endParaRPr lang="en-US" sz="3100" dirty="0">
              <a:solidFill>
                <a:srgbClr val="000000"/>
              </a:solidFill>
              <a:latin typeface="Times New Roman"/>
            </a:endParaRPr>
          </a:p>
          <a:p>
            <a:pPr marL="519113" lvl="1" indent="0" defTabSz="1008063" fontAlgn="base">
              <a:spcAft>
                <a:spcPct val="0"/>
              </a:spcAft>
              <a:buClr>
                <a:srgbClr val="999966"/>
              </a:buClr>
              <a:buSzPct val="75000"/>
              <a:buNone/>
            </a:pPr>
            <a:r>
              <a:rPr lang="en-US" sz="3100" dirty="0">
                <a:solidFill>
                  <a:srgbClr val="000000"/>
                </a:solidFill>
                <a:latin typeface="Times New Roman"/>
              </a:rPr>
              <a:t>return 0;</a:t>
            </a:r>
            <a:r>
              <a:rPr lang="el-GR" sz="310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l-GR" sz="3100" dirty="0">
                <a:solidFill>
                  <a:prstClr val="black"/>
                </a:solidFill>
                <a:latin typeface="Wingdings" panose="05000000000000000000" pitchFamily="2" charset="2"/>
              </a:rPr>
              <a:t></a:t>
            </a:r>
            <a:r>
              <a:rPr lang="el-GR" sz="3100" dirty="0">
                <a:solidFill>
                  <a:prstClr val="black"/>
                </a:solidFill>
                <a:latin typeface="Times New Roman"/>
              </a:rPr>
              <a:t> </a:t>
            </a:r>
            <a:r>
              <a:rPr lang="el-GR" sz="3100" i="1" dirty="0">
                <a:solidFill>
                  <a:prstClr val="black"/>
                </a:solidFill>
                <a:latin typeface="Times New Roman"/>
              </a:rPr>
              <a:t>Επιστρέφει την τιμή της συνάρτησης</a:t>
            </a:r>
            <a:r>
              <a:rPr lang="el-GR" sz="3100" i="1" dirty="0" smtClean="0">
                <a:solidFill>
                  <a:prstClr val="black"/>
                </a:solidFill>
                <a:latin typeface="Times New Roman"/>
              </a:rPr>
              <a:t>. </a:t>
            </a:r>
            <a:endParaRPr lang="en-US" sz="3100" i="1" dirty="0">
              <a:solidFill>
                <a:prstClr val="black"/>
              </a:solidFill>
              <a:latin typeface="Times New Roman"/>
            </a:endParaRPr>
          </a:p>
          <a:p>
            <a:pPr marL="0" lvl="0" indent="0" defTabSz="1008063" fontAlgn="base">
              <a:spcAft>
                <a:spcPct val="0"/>
              </a:spcAft>
              <a:buClr>
                <a:srgbClr val="660000"/>
              </a:buClr>
              <a:buSzPct val="70000"/>
              <a:buNone/>
            </a:pPr>
            <a:r>
              <a:rPr lang="en-US" sz="3100" dirty="0">
                <a:solidFill>
                  <a:srgbClr val="000000"/>
                </a:solidFill>
                <a:latin typeface="Times New Roman"/>
              </a:rPr>
              <a:t>}</a:t>
            </a:r>
            <a:r>
              <a:rPr lang="el-GR" sz="310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l-GR" sz="3100" dirty="0">
                <a:solidFill>
                  <a:prstClr val="black"/>
                </a:solidFill>
                <a:latin typeface="Wingdings" panose="05000000000000000000" pitchFamily="2" charset="2"/>
              </a:rPr>
              <a:t></a:t>
            </a:r>
            <a:r>
              <a:rPr lang="el-GR" sz="3100" dirty="0">
                <a:solidFill>
                  <a:prstClr val="black"/>
                </a:solidFill>
                <a:latin typeface="Times New Roman"/>
              </a:rPr>
              <a:t> </a:t>
            </a:r>
            <a:r>
              <a:rPr lang="el-GR" sz="3100" i="1" dirty="0">
                <a:solidFill>
                  <a:prstClr val="black"/>
                </a:solidFill>
                <a:latin typeface="Times New Roman"/>
              </a:rPr>
              <a:t>Τελειώνει ένα σύνολο </a:t>
            </a:r>
            <a:r>
              <a:rPr lang="el-GR" sz="3100" i="1" dirty="0" smtClean="0">
                <a:solidFill>
                  <a:prstClr val="black"/>
                </a:solidFill>
                <a:latin typeface="Times New Roman"/>
              </a:rPr>
              <a:t>οδηγιών. </a:t>
            </a:r>
            <a:endParaRPr lang="en-US" sz="3100" i="1" dirty="0">
              <a:solidFill>
                <a:prstClr val="black"/>
              </a:solidFill>
              <a:latin typeface="Times New Roman"/>
            </a:endParaRPr>
          </a:p>
          <a:p>
            <a:endParaRPr lang="el-GR" dirty="0"/>
          </a:p>
        </p:txBody>
      </p:sp>
      <p:sp>
        <p:nvSpPr>
          <p:cNvPr id="4" name="Θέση περιεχομένου 2" descr="Τμήμα προγράμματος: Οι εντολές print f στο πρώτο μας πρόγραμμα, θα  εκτυπώσουν στην έξοδο του προγράμματος, ότι περιλαμβάνεται μέσα σε αυτές. Δηλαδή: Γεια σας, και Καλοσωρίσατε στον κόσμο της C. Η εντολή print f ουσιαστικά αποτελεί την έξοδο του προγράμματος."/>
          <p:cNvSpPr/>
          <p:nvPr/>
        </p:nvSpPr>
        <p:spPr>
          <a:xfrm>
            <a:off x="827584" y="3356992"/>
            <a:ext cx="7488832" cy="10801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Εισαγωγή στη </a:t>
            </a:r>
            <a:r>
              <a:rPr lang="en-US" sz="1400" smtClean="0">
                <a:solidFill>
                  <a:schemeClr val="tx1"/>
                </a:solidFill>
              </a:rPr>
              <a:t>C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6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379-8D09-42C5-AE1F-DB6F792C5FCB}" type="slidenum">
              <a:rPr lang="el-GR" sz="1400" smtClean="0">
                <a:solidFill>
                  <a:schemeClr val="tx1"/>
                </a:solidFill>
              </a:rPr>
              <a:t>25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53690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el-GR" b="1" dirty="0" smtClean="0"/>
              <a:t>Εκτυπώσεις </a:t>
            </a:r>
            <a:endParaRPr lang="el-GR" b="1" dirty="0"/>
          </a:p>
        </p:txBody>
      </p:sp>
      <p:sp>
        <p:nvSpPr>
          <p:cNvPr id="4" name="Θέση περιεχομένου 1" descr="Τμήμα προγράμματος: Οι δύο εντολές  print f Γεια σας και print f Καλωσορίσατε στον κόσμο της C." title="Οι εντολές print f."/>
          <p:cNvSpPr>
            <a:spLocks noChangeArrowheads="1"/>
          </p:cNvSpPr>
          <p:nvPr/>
        </p:nvSpPr>
        <p:spPr bwMode="auto">
          <a:xfrm>
            <a:off x="323528" y="1844824"/>
            <a:ext cx="8496944" cy="1079361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89964" tIns="46781" rIns="89964" bIns="46781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65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65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indent="-230188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65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65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65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65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65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65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65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defTabSz="44926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r>
              <a:rPr lang="el-GR" sz="3200" dirty="0" err="1" smtClean="0">
                <a:latin typeface="+mn-lt"/>
              </a:rPr>
              <a:t>printf</a:t>
            </a:r>
            <a:r>
              <a:rPr lang="el-GR" sz="3200" dirty="0" smtClean="0">
                <a:latin typeface="+mn-lt"/>
              </a:rPr>
              <a:t>(“\n Γεια σας..”); </a:t>
            </a:r>
          </a:p>
          <a:p>
            <a:pPr defTabSz="44926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r>
              <a:rPr lang="el-GR" sz="3200" dirty="0" err="1" smtClean="0">
                <a:latin typeface="+mn-lt"/>
              </a:rPr>
              <a:t>printf</a:t>
            </a:r>
            <a:r>
              <a:rPr lang="el-GR" sz="3200" dirty="0" smtClean="0">
                <a:latin typeface="+mn-lt"/>
              </a:rPr>
              <a:t>(“\n Καλωσορίσατε στον κόσμο της C!\n”); </a:t>
            </a:r>
            <a:endParaRPr lang="el-GR" sz="3200" dirty="0">
              <a:latin typeface="+mn-lt"/>
            </a:endParaRPr>
          </a:p>
        </p:txBody>
      </p:sp>
      <p:sp>
        <p:nvSpPr>
          <p:cNvPr id="8" name="Θέση περιεχομένου 2"/>
          <p:cNvSpPr txBox="1"/>
          <p:nvPr/>
        </p:nvSpPr>
        <p:spPr>
          <a:xfrm>
            <a:off x="1403648" y="3573016"/>
            <a:ext cx="59766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dirty="0" smtClean="0"/>
              <a:t>Είναι ισοδύναμες με την ακόλουθη μία: </a:t>
            </a:r>
            <a:endParaRPr lang="el-GR" dirty="0"/>
          </a:p>
        </p:txBody>
      </p:sp>
      <p:sp>
        <p:nvSpPr>
          <p:cNvPr id="6" name="Θέση περιεχομένου 3" descr="Τμήμα προγράμματος:  print f, άνοιγμα παρένθεσης, άνοιγμα διπλών εισαγωγικών, \ n, Γεια σας, \ n, Καλωσορίσατε στον κόσμο της C, θαυμαστικό, \ n, κλείσιμο διπλών εισαγωγικών, κλείσιμο παρένθεσης, ερωτηματικό." title="Εντολή print f."/>
          <p:cNvSpPr>
            <a:spLocks noChangeArrowheads="1"/>
          </p:cNvSpPr>
          <p:nvPr/>
        </p:nvSpPr>
        <p:spPr bwMode="auto">
          <a:xfrm>
            <a:off x="567047" y="4837400"/>
            <a:ext cx="8009905" cy="463808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89964" tIns="46781" rIns="89964" bIns="46781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6550" algn="l"/>
                <a:tab pos="8686800" algn="l"/>
                <a:tab pos="94059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6550" algn="l"/>
                <a:tab pos="8686800" algn="l"/>
                <a:tab pos="94059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indent="-230188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6550" algn="l"/>
                <a:tab pos="8686800" algn="l"/>
                <a:tab pos="94059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6550" algn="l"/>
                <a:tab pos="8686800" algn="l"/>
                <a:tab pos="94059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6550" algn="l"/>
                <a:tab pos="8686800" algn="l"/>
                <a:tab pos="94059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6550" algn="l"/>
                <a:tab pos="8686800" algn="l"/>
                <a:tab pos="94059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6550" algn="l"/>
                <a:tab pos="8686800" algn="l"/>
                <a:tab pos="94059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6550" algn="l"/>
                <a:tab pos="8686800" algn="l"/>
                <a:tab pos="94059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5825" algn="l"/>
                <a:tab pos="7956550" algn="l"/>
                <a:tab pos="8686800" algn="l"/>
                <a:tab pos="94059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defTabSz="44926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r>
              <a:rPr lang="el-GR" sz="2400" b="1" dirty="0" err="1" smtClean="0">
                <a:latin typeface="+mn-lt"/>
              </a:rPr>
              <a:t>printf</a:t>
            </a:r>
            <a:r>
              <a:rPr lang="el-GR" sz="2400" b="1" dirty="0" smtClean="0">
                <a:latin typeface="+mn-lt"/>
              </a:rPr>
              <a:t>(“\n Γεια σας.. \n Καλωσορίσατε στον κόσμο της C!\n”); </a:t>
            </a:r>
            <a:endParaRPr lang="el-GR" sz="2400" b="1" dirty="0">
              <a:latin typeface="+mn-lt"/>
            </a:endParaRPr>
          </a:p>
        </p:txBody>
      </p:sp>
      <p:sp>
        <p:nvSpPr>
          <p:cNvPr id="3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Εισαγωγή στη </a:t>
            </a:r>
            <a:r>
              <a:rPr lang="en-US" sz="1400" smtClean="0">
                <a:solidFill>
                  <a:schemeClr val="tx1"/>
                </a:solidFill>
              </a:rPr>
              <a:t>C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7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379-8D09-42C5-AE1F-DB6F792C5FCB}" type="slidenum">
              <a:rPr lang="el-GR" sz="1400" smtClean="0">
                <a:solidFill>
                  <a:schemeClr val="tx1"/>
                </a:solidFill>
              </a:rPr>
              <a:t>26</a:t>
            </a:fld>
            <a:endParaRPr lang="el-GR" sz="1400" dirty="0">
              <a:solidFill>
                <a:schemeClr val="tx1"/>
              </a:solidFill>
            </a:endParaRPr>
          </a:p>
        </p:txBody>
      </p:sp>
      <p:pic>
        <p:nvPicPr>
          <p:cNvPr id="13" name="Εικόνα 1" descr="Εικονίδιο μετάβασης στα Περιεχόμενα.">
            <a:hlinkClick r:id="rId3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58948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Μετάφραση ⁄ Εκτέλεση </a:t>
            </a:r>
            <a:endParaRPr lang="el-GR" b="1" dirty="0"/>
          </a:p>
        </p:txBody>
      </p:sp>
      <p:sp>
        <p:nvSpPr>
          <p:cNvPr id="6" name="Θέση περιεχομένου 1"/>
          <p:cNvSpPr txBox="1"/>
          <p:nvPr/>
        </p:nvSpPr>
        <p:spPr>
          <a:xfrm>
            <a:off x="467544" y="1282805"/>
            <a:ext cx="82089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1008063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660000"/>
              </a:buClr>
              <a:buSzPct val="70000"/>
            </a:pPr>
            <a:r>
              <a:rPr lang="el-GR" sz="2800" dirty="0" smtClean="0">
                <a:solidFill>
                  <a:srgbClr val="000000"/>
                </a:solidFill>
              </a:rPr>
              <a:t>1)  Η μετάφραση-</a:t>
            </a:r>
            <a:r>
              <a:rPr lang="en-US" sz="2800" dirty="0" smtClean="0">
                <a:solidFill>
                  <a:srgbClr val="000000"/>
                </a:solidFill>
              </a:rPr>
              <a:t>compile</a:t>
            </a:r>
            <a:r>
              <a:rPr lang="el-GR" sz="2800" dirty="0" smtClean="0">
                <a:solidFill>
                  <a:srgbClr val="000000"/>
                </a:solidFill>
              </a:rPr>
              <a:t> γίνεται με τις παρακάτω   </a:t>
            </a:r>
          </a:p>
          <a:p>
            <a:pPr lvl="0" defTabSz="1008063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660000"/>
              </a:buClr>
              <a:buSzPct val="70000"/>
            </a:pPr>
            <a:r>
              <a:rPr lang="el-GR" sz="2800" dirty="0">
                <a:solidFill>
                  <a:srgbClr val="000000"/>
                </a:solidFill>
              </a:rPr>
              <a:t> </a:t>
            </a:r>
            <a:r>
              <a:rPr lang="el-GR" sz="2800" dirty="0" smtClean="0">
                <a:solidFill>
                  <a:srgbClr val="000000"/>
                </a:solidFill>
              </a:rPr>
              <a:t> εντολές που δίνονται στην </a:t>
            </a:r>
            <a:r>
              <a:rPr lang="en-US" sz="2800" dirty="0" smtClean="0">
                <a:solidFill>
                  <a:srgbClr val="000000"/>
                </a:solidFill>
              </a:rPr>
              <a:t>command line: </a:t>
            </a:r>
          </a:p>
        </p:txBody>
      </p:sp>
      <p:sp>
        <p:nvSpPr>
          <p:cNvPr id="7" name="Θέση περιεχομένου 2" descr="Επεξήγηση κειμένου: Για linux γράφουμε: gcc, κενό, test, τελεία, c, κενό, παύλα, o, κενό, test, τελεία, out. &#10;Για Windows γράφουμε: gcc, κενό, test, τελεία, c, κενό, παύλα, o, κενό,  test, τελεία, exe."/>
          <p:cNvSpPr txBox="1"/>
          <p:nvPr>
            <p:custDataLst>
              <p:tags r:id="rId2"/>
            </p:custDataLst>
          </p:nvPr>
        </p:nvSpPr>
        <p:spPr>
          <a:xfrm>
            <a:off x="467544" y="2218071"/>
            <a:ext cx="59766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01713" lvl="1" indent="-482600" defTabSz="1008063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3">
                  <a:lumMod val="50000"/>
                </a:schemeClr>
              </a:buClr>
              <a:buSzPct val="75000"/>
              <a:buFont typeface="Wingdings" panose="05000000000000000000" pitchFamily="2" charset="2"/>
              <a:buChar char="n"/>
            </a:pPr>
            <a:r>
              <a:rPr lang="en-US" sz="2800" dirty="0" err="1">
                <a:solidFill>
                  <a:srgbClr val="000000"/>
                </a:solidFill>
              </a:rPr>
              <a:t>gcc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test.c</a:t>
            </a:r>
            <a:r>
              <a:rPr lang="en-US" sz="2800" dirty="0">
                <a:solidFill>
                  <a:srgbClr val="000000"/>
                </a:solidFill>
              </a:rPr>
              <a:t> –o </a:t>
            </a:r>
            <a:r>
              <a:rPr lang="en-US" sz="2800" dirty="0" err="1" smtClean="0">
                <a:solidFill>
                  <a:srgbClr val="000000"/>
                </a:solidFill>
              </a:rPr>
              <a:t>test.out</a:t>
            </a:r>
            <a:r>
              <a:rPr lang="en-US" sz="2800" dirty="0" smtClean="0">
                <a:solidFill>
                  <a:srgbClr val="000000"/>
                </a:solidFill>
              </a:rPr>
              <a:t> (Linux). </a:t>
            </a:r>
            <a:endParaRPr lang="en-US" sz="2800" dirty="0">
              <a:solidFill>
                <a:srgbClr val="000000"/>
              </a:solidFill>
            </a:endParaRPr>
          </a:p>
          <a:p>
            <a:pPr marL="1001713" lvl="1" indent="-482600" defTabSz="1008063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3">
                  <a:lumMod val="50000"/>
                </a:schemeClr>
              </a:buClr>
              <a:buSzPct val="75000"/>
              <a:buFont typeface="Wingdings" panose="05000000000000000000" pitchFamily="2" charset="2"/>
              <a:buChar char="n"/>
            </a:pPr>
            <a:r>
              <a:rPr lang="en-US" sz="2800" dirty="0" err="1">
                <a:solidFill>
                  <a:srgbClr val="000000"/>
                </a:solidFill>
              </a:rPr>
              <a:t>gcc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test.c</a:t>
            </a:r>
            <a:r>
              <a:rPr lang="en-US" sz="2800" dirty="0">
                <a:solidFill>
                  <a:srgbClr val="000000"/>
                </a:solidFill>
              </a:rPr>
              <a:t> –o test.exe (Windows). </a:t>
            </a:r>
          </a:p>
        </p:txBody>
      </p:sp>
      <p:sp>
        <p:nvSpPr>
          <p:cNvPr id="3" name="Θέση περιεχομένου 3"/>
          <p:cNvSpPr>
            <a:spLocks noGrp="1"/>
          </p:cNvSpPr>
          <p:nvPr>
            <p:ph idx="1"/>
          </p:nvPr>
        </p:nvSpPr>
        <p:spPr>
          <a:xfrm>
            <a:off x="457200" y="3140968"/>
            <a:ext cx="8229600" cy="2985195"/>
          </a:xfrm>
        </p:spPr>
        <p:txBody>
          <a:bodyPr>
            <a:normAutofit/>
          </a:bodyPr>
          <a:lstStyle/>
          <a:p>
            <a:pPr marL="0" lvl="0" indent="0" defTabSz="1008063" fontAlgn="base">
              <a:lnSpc>
                <a:spcPct val="90000"/>
              </a:lnSpc>
              <a:spcAft>
                <a:spcPct val="0"/>
              </a:spcAft>
              <a:buClr>
                <a:srgbClr val="660000"/>
              </a:buClr>
              <a:buSzPct val="70000"/>
              <a:buNone/>
            </a:pPr>
            <a:r>
              <a:rPr lang="el-GR" sz="2800" dirty="0" smtClean="0">
                <a:solidFill>
                  <a:srgbClr val="000000"/>
                </a:solidFill>
              </a:rPr>
              <a:t>2)  Εάν δεν υπάρχουν λάθη, μπορούμε να το τρέξουμε    </a:t>
            </a:r>
          </a:p>
          <a:p>
            <a:pPr marL="0" lvl="0" indent="0" defTabSz="1008063" fontAlgn="base">
              <a:lnSpc>
                <a:spcPct val="90000"/>
              </a:lnSpc>
              <a:spcAft>
                <a:spcPct val="0"/>
              </a:spcAft>
              <a:buClr>
                <a:srgbClr val="660000"/>
              </a:buClr>
              <a:buSzPct val="70000"/>
              <a:buNone/>
            </a:pPr>
            <a:r>
              <a:rPr lang="el-GR" sz="2800" dirty="0">
                <a:solidFill>
                  <a:srgbClr val="000000"/>
                </a:solidFill>
              </a:rPr>
              <a:t> </a:t>
            </a:r>
            <a:r>
              <a:rPr lang="el-GR" sz="2800" dirty="0" smtClean="0">
                <a:solidFill>
                  <a:srgbClr val="000000"/>
                </a:solidFill>
              </a:rPr>
              <a:t> (αλλιώς επιστροφή, και διόρθωση του πηγαίου   </a:t>
            </a:r>
          </a:p>
          <a:p>
            <a:pPr marL="0" lvl="0" indent="0" defTabSz="1008063" fontAlgn="base">
              <a:lnSpc>
                <a:spcPct val="90000"/>
              </a:lnSpc>
              <a:spcAft>
                <a:spcPct val="0"/>
              </a:spcAft>
              <a:buClr>
                <a:srgbClr val="660000"/>
              </a:buClr>
              <a:buSzPct val="70000"/>
              <a:buNone/>
            </a:pPr>
            <a:r>
              <a:rPr lang="el-GR" sz="2800" dirty="0" smtClean="0">
                <a:solidFill>
                  <a:srgbClr val="000000"/>
                </a:solidFill>
              </a:rPr>
              <a:t>  κώδικα-προγράμματος). </a:t>
            </a:r>
          </a:p>
          <a:p>
            <a:pPr marL="0" lvl="0" indent="0" defTabSz="1008063" fontAlgn="base">
              <a:lnSpc>
                <a:spcPct val="90000"/>
              </a:lnSpc>
              <a:spcAft>
                <a:spcPct val="0"/>
              </a:spcAft>
              <a:buClr>
                <a:srgbClr val="660000"/>
              </a:buClr>
              <a:buSzPct val="70000"/>
              <a:buNone/>
            </a:pPr>
            <a:r>
              <a:rPr lang="el-GR" sz="2800" dirty="0" smtClean="0">
                <a:solidFill>
                  <a:srgbClr val="000000"/>
                </a:solidFill>
              </a:rPr>
              <a:t>3)  Η εκτέλεση-</a:t>
            </a:r>
            <a:r>
              <a:rPr lang="en-US" sz="2800" dirty="0" smtClean="0">
                <a:solidFill>
                  <a:srgbClr val="000000"/>
                </a:solidFill>
              </a:rPr>
              <a:t>run </a:t>
            </a:r>
            <a:r>
              <a:rPr lang="el-GR" sz="2800" dirty="0" smtClean="0">
                <a:solidFill>
                  <a:srgbClr val="000000"/>
                </a:solidFill>
              </a:rPr>
              <a:t>γίνεται με τις εντολές: </a:t>
            </a:r>
          </a:p>
          <a:p>
            <a:pPr marL="1001713" lvl="1" indent="-482600" defTabSz="1008063" fontAlgn="base">
              <a:lnSpc>
                <a:spcPct val="90000"/>
              </a:lnSpc>
              <a:spcAft>
                <a:spcPct val="0"/>
              </a:spcAft>
              <a:buClr>
                <a:schemeClr val="accent3">
                  <a:lumMod val="50000"/>
                </a:schemeClr>
              </a:buClr>
              <a:buSzPct val="75000"/>
              <a:buFont typeface="Wingdings" panose="05000000000000000000" pitchFamily="2" charset="2"/>
              <a:buChar char="n"/>
            </a:pPr>
            <a:r>
              <a:rPr lang="el-GR" dirty="0" smtClean="0">
                <a:solidFill>
                  <a:srgbClr val="000000"/>
                </a:solidFill>
              </a:rPr>
              <a:t>Για </a:t>
            </a:r>
            <a:r>
              <a:rPr lang="en-US" dirty="0" smtClean="0">
                <a:solidFill>
                  <a:srgbClr val="000000"/>
                </a:solidFill>
              </a:rPr>
              <a:t>Linux</a:t>
            </a:r>
            <a:r>
              <a:rPr lang="el-GR" dirty="0" smtClean="0">
                <a:solidFill>
                  <a:srgbClr val="000000"/>
                </a:solidFill>
              </a:rPr>
              <a:t> γράφουμε </a:t>
            </a:r>
            <a:r>
              <a:rPr lang="en-US" dirty="0" err="1" smtClean="0">
                <a:solidFill>
                  <a:srgbClr val="000000"/>
                </a:solidFill>
              </a:rPr>
              <a:t>test.out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  <a:p>
            <a:pPr marL="1001713" lvl="1" indent="-482600" defTabSz="1008063" fontAlgn="base">
              <a:lnSpc>
                <a:spcPct val="90000"/>
              </a:lnSpc>
              <a:spcAft>
                <a:spcPct val="0"/>
              </a:spcAft>
              <a:buClr>
                <a:schemeClr val="accent3">
                  <a:lumMod val="50000"/>
                </a:schemeClr>
              </a:buClr>
              <a:buSzPct val="75000"/>
              <a:buFont typeface="Wingdings" panose="05000000000000000000" pitchFamily="2" charset="2"/>
              <a:buChar char="n"/>
            </a:pPr>
            <a:r>
              <a:rPr lang="el-GR" dirty="0" smtClean="0">
                <a:solidFill>
                  <a:srgbClr val="000000"/>
                </a:solidFill>
              </a:rPr>
              <a:t>Για </a:t>
            </a:r>
            <a:r>
              <a:rPr lang="en-US" dirty="0" smtClean="0">
                <a:solidFill>
                  <a:srgbClr val="000000"/>
                </a:solidFill>
              </a:rPr>
              <a:t>Windows </a:t>
            </a:r>
            <a:r>
              <a:rPr lang="el-GR" dirty="0" smtClean="0">
                <a:solidFill>
                  <a:srgbClr val="000000"/>
                </a:solidFill>
              </a:rPr>
              <a:t>γράφουμε </a:t>
            </a:r>
            <a:r>
              <a:rPr lang="en-US" dirty="0" smtClean="0">
                <a:solidFill>
                  <a:srgbClr val="000000"/>
                </a:solidFill>
              </a:rPr>
              <a:t>test.exe.</a:t>
            </a:r>
          </a:p>
          <a:p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Εισαγωγή στη </a:t>
            </a:r>
            <a:r>
              <a:rPr lang="en-US" sz="1400" smtClean="0">
                <a:solidFill>
                  <a:schemeClr val="tx1"/>
                </a:solidFill>
              </a:rPr>
              <a:t>C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379-8D09-42C5-AE1F-DB6F792C5FCB}" type="slidenum">
              <a:rPr lang="el-GR" sz="1400" smtClean="0">
                <a:solidFill>
                  <a:schemeClr val="tx1"/>
                </a:solidFill>
              </a:rPr>
              <a:t>27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97207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52128"/>
          </a:xfrm>
        </p:spPr>
        <p:txBody>
          <a:bodyPr/>
          <a:lstStyle/>
          <a:p>
            <a:r>
              <a:rPr lang="el-GR" b="1" dirty="0" smtClean="0"/>
              <a:t>Ένα άλλο πρόγραμμα </a:t>
            </a:r>
            <a:endParaRPr lang="el-GR" b="1" dirty="0"/>
          </a:p>
        </p:txBody>
      </p:sp>
      <p:sp>
        <p:nvSpPr>
          <p:cNvPr id="3" name="Θέση περιεχομένου 1" descr="Πρόγραμμα: # include, σύμβολο μικρότερου, s t d i o, τελεία h, σύμβολο μεγαλύτερου. Enter, int, κενό, main, άνοιγμα κλείσιμο παρένθεσης. Enter, άνοιγμα αγκίστρου. Enter, print f, άνοιγμα παρένθεσης, άνοιγμα εισαγωγικών, \ n, \ t. Η C, \ n, \ n, είναι πολύ απλή και,  κλείσιμο εισαγωγικών, κλείσιμο παρένθεσης, ερωτηματικό. Enter, print f, άνοιγμα παρένθεσης, άνοιγμα εισαγωγικών, \ n, χρήσιμη γλώσσα προγραμματισμού, \ n,  κλείσιμο εισαγωγικών, κλείσιμο παρένθεσης, ερωτηματικό. Enter, print f, άνοιγμα παρένθεσης, άνοιγμα εισαγωγικών, \ n, άλλες βασισμένες στη C γλώσσες, κλείσιμο εισαγωγικών, κλείσιμο παρένθεσης, ερωτηματικό. Enter, print f, άνοιγμα παρένθεσης, άνοιγμα εισαγωγικών, \ n, \ t, C, +, +, κόμμα, \ n, \ t, java, κόμμα, \ n, \ t, C #, κόμμα, \ n, \ t, D, κλείσιμο εισαγωγικών, κλείσιμο παρένθεσης, ερωτηματικό.&#10;Enter, print f, άνοιγμα παρένθεσης, άνοιγμα εισαγωγικών, \ n, \ t, και πολλές ακόμη, \ n, \ n, κλείσιμο εισαγωγικών, κλείσιμο παρένθεσης, ερωτηματικό. Enter, return, κενό, 0, ερωτηματικό. Enter, κλείσιμο αγκίστρου. " title="Το δεύτερο πρόγραμμα σε C.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968552"/>
          </a:xfrm>
        </p:spPr>
        <p:txBody>
          <a:bodyPr>
            <a:noAutofit/>
          </a:bodyPr>
          <a:lstStyle/>
          <a:p>
            <a:pPr marL="0" lvl="0" indent="0" defTabSz="449263" fontAlgn="base" hangingPunct="0">
              <a:lnSpc>
                <a:spcPct val="98000"/>
              </a:lnSpc>
              <a:spcBef>
                <a:spcPts val="600"/>
              </a:spcBef>
              <a:spcAft>
                <a:spcPct val="0"/>
              </a:spcAft>
              <a:buSzPct val="60000"/>
              <a:buNone/>
            </a:pPr>
            <a:r>
              <a:rPr lang="el-GR" sz="2800" dirty="0">
                <a:solidFill>
                  <a:srgbClr val="000000"/>
                </a:solidFill>
              </a:rPr>
              <a:t>#</a:t>
            </a:r>
            <a:r>
              <a:rPr lang="en-US" sz="2800" dirty="0">
                <a:solidFill>
                  <a:srgbClr val="000000"/>
                </a:solidFill>
              </a:rPr>
              <a:t>include &lt;</a:t>
            </a:r>
            <a:r>
              <a:rPr lang="en-US" sz="2800" dirty="0" err="1" smtClean="0">
                <a:solidFill>
                  <a:srgbClr val="000000"/>
                </a:solidFill>
              </a:rPr>
              <a:t>stdio.h</a:t>
            </a:r>
            <a:r>
              <a:rPr lang="en-US" sz="2800" dirty="0" smtClean="0">
                <a:solidFill>
                  <a:srgbClr val="000000"/>
                </a:solidFill>
              </a:rPr>
              <a:t>&gt;</a:t>
            </a:r>
            <a:r>
              <a:rPr lang="el-GR" sz="2800" dirty="0" smtClean="0">
                <a:solidFill>
                  <a:srgbClr val="000000"/>
                </a:solidFill>
              </a:rPr>
              <a:t> </a:t>
            </a:r>
            <a:endParaRPr lang="el-GR" sz="2800" dirty="0">
              <a:solidFill>
                <a:srgbClr val="000000"/>
              </a:solidFill>
            </a:endParaRPr>
          </a:p>
          <a:p>
            <a:pPr marL="0" lvl="0" indent="0" defTabSz="449263" fontAlgn="base" hangingPunct="0">
              <a:lnSpc>
                <a:spcPct val="98000"/>
              </a:lnSpc>
              <a:spcBef>
                <a:spcPts val="600"/>
              </a:spcBef>
              <a:spcAft>
                <a:spcPct val="0"/>
              </a:spcAft>
              <a:buSzPct val="60000"/>
              <a:buNone/>
            </a:pPr>
            <a:r>
              <a:rPr lang="en-US" sz="2800" dirty="0" err="1" smtClean="0">
                <a:solidFill>
                  <a:srgbClr val="000000"/>
                </a:solidFill>
              </a:rPr>
              <a:t>int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main</a:t>
            </a:r>
            <a:r>
              <a:rPr lang="en-US" sz="2800" dirty="0" smtClean="0">
                <a:solidFill>
                  <a:srgbClr val="000000"/>
                </a:solidFill>
              </a:rPr>
              <a:t>()</a:t>
            </a:r>
            <a:r>
              <a:rPr lang="el-GR" sz="2800" dirty="0" smtClean="0">
                <a:solidFill>
                  <a:srgbClr val="000000"/>
                </a:solidFill>
              </a:rPr>
              <a:t> </a:t>
            </a:r>
            <a:endParaRPr lang="en-US" sz="2800" dirty="0">
              <a:solidFill>
                <a:srgbClr val="000000"/>
              </a:solidFill>
            </a:endParaRPr>
          </a:p>
          <a:p>
            <a:pPr marL="0" lvl="0" indent="0" defTabSz="449263" fontAlgn="base" hangingPunct="0">
              <a:lnSpc>
                <a:spcPct val="97000"/>
              </a:lnSpc>
              <a:spcBef>
                <a:spcPts val="600"/>
              </a:spcBef>
              <a:spcAft>
                <a:spcPct val="0"/>
              </a:spcAft>
              <a:buSzPct val="60000"/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{</a:t>
            </a:r>
            <a:r>
              <a:rPr lang="el-GR" sz="2800" dirty="0" smtClean="0">
                <a:solidFill>
                  <a:srgbClr val="000000"/>
                </a:solidFill>
              </a:rPr>
              <a:t> </a:t>
            </a:r>
          </a:p>
          <a:p>
            <a:pPr defTabSz="449263" fontAlgn="base" hangingPunct="0">
              <a:lnSpc>
                <a:spcPct val="97000"/>
              </a:lnSpc>
              <a:spcBef>
                <a:spcPts val="600"/>
              </a:spcBef>
              <a:spcAft>
                <a:spcPct val="0"/>
              </a:spcAft>
              <a:buClr>
                <a:schemeClr val="accent3">
                  <a:lumMod val="50000"/>
                </a:schemeClr>
              </a:buClr>
              <a:buSzPct val="75000"/>
              <a:buFont typeface="Wingdings" pitchFamily="2" charset="2"/>
              <a:buChar char="§"/>
            </a:pPr>
            <a:r>
              <a:rPr lang="en-US" sz="2800" dirty="0" err="1" smtClean="0">
                <a:solidFill>
                  <a:srgbClr val="000000"/>
                </a:solidFill>
              </a:rPr>
              <a:t>printf</a:t>
            </a:r>
            <a:r>
              <a:rPr lang="en-US" sz="2800" dirty="0">
                <a:solidFill>
                  <a:srgbClr val="000000"/>
                </a:solidFill>
              </a:rPr>
              <a:t>(“\n\t</a:t>
            </a:r>
            <a:r>
              <a:rPr lang="el-GR" sz="2800" dirty="0">
                <a:solidFill>
                  <a:srgbClr val="000000"/>
                </a:solidFill>
              </a:rPr>
              <a:t>Η </a:t>
            </a:r>
            <a:r>
              <a:rPr lang="en-US" sz="2800" dirty="0">
                <a:solidFill>
                  <a:srgbClr val="000000"/>
                </a:solidFill>
              </a:rPr>
              <a:t>C\n\n </a:t>
            </a:r>
            <a:r>
              <a:rPr lang="el-GR" sz="2800" dirty="0">
                <a:solidFill>
                  <a:srgbClr val="000000"/>
                </a:solidFill>
              </a:rPr>
              <a:t>είναι πολύ απλή και </a:t>
            </a:r>
            <a:r>
              <a:rPr lang="en-US" sz="2800" dirty="0" smtClean="0">
                <a:solidFill>
                  <a:srgbClr val="000000"/>
                </a:solidFill>
              </a:rPr>
              <a:t>”);</a:t>
            </a:r>
            <a:r>
              <a:rPr lang="el-GR" sz="2800" dirty="0" smtClean="0">
                <a:solidFill>
                  <a:srgbClr val="000000"/>
                </a:solidFill>
              </a:rPr>
              <a:t> </a:t>
            </a:r>
            <a:endParaRPr lang="en-US" sz="2800" dirty="0">
              <a:solidFill>
                <a:srgbClr val="000000"/>
              </a:solidFill>
            </a:endParaRPr>
          </a:p>
          <a:p>
            <a:pPr defTabSz="449263" fontAlgn="base" hangingPunct="0">
              <a:lnSpc>
                <a:spcPct val="97000"/>
              </a:lnSpc>
              <a:spcBef>
                <a:spcPts val="600"/>
              </a:spcBef>
              <a:spcAft>
                <a:spcPct val="0"/>
              </a:spcAft>
              <a:buClr>
                <a:schemeClr val="accent3">
                  <a:lumMod val="50000"/>
                </a:schemeClr>
              </a:buClr>
              <a:buSzPct val="75000"/>
              <a:buFont typeface="Wingdings" pitchFamily="2" charset="2"/>
              <a:buChar char="§"/>
            </a:pPr>
            <a:r>
              <a:rPr lang="en-US" sz="2800" dirty="0" err="1" smtClean="0">
                <a:solidFill>
                  <a:srgbClr val="000000"/>
                </a:solidFill>
              </a:rPr>
              <a:t>printf</a:t>
            </a:r>
            <a:r>
              <a:rPr lang="en-US" sz="2800" dirty="0">
                <a:solidFill>
                  <a:srgbClr val="000000"/>
                </a:solidFill>
              </a:rPr>
              <a:t>(“\n </a:t>
            </a:r>
            <a:r>
              <a:rPr lang="el-GR" sz="2800" dirty="0">
                <a:solidFill>
                  <a:srgbClr val="000000"/>
                </a:solidFill>
              </a:rPr>
              <a:t>χρήσιμη γλώσσα προγραμματισμού</a:t>
            </a:r>
            <a:r>
              <a:rPr lang="en-US" sz="2800" dirty="0">
                <a:solidFill>
                  <a:srgbClr val="000000"/>
                </a:solidFill>
              </a:rPr>
              <a:t>.\n</a:t>
            </a:r>
            <a:r>
              <a:rPr lang="en-US" sz="2800" dirty="0" smtClean="0">
                <a:solidFill>
                  <a:srgbClr val="000000"/>
                </a:solidFill>
              </a:rPr>
              <a:t>”)</a:t>
            </a:r>
            <a:r>
              <a:rPr lang="el-GR" sz="2800" dirty="0" smtClean="0">
                <a:solidFill>
                  <a:srgbClr val="000000"/>
                </a:solidFill>
              </a:rPr>
              <a:t>; </a:t>
            </a:r>
          </a:p>
          <a:p>
            <a:pPr defTabSz="449263" fontAlgn="base" hangingPunct="0">
              <a:lnSpc>
                <a:spcPct val="97000"/>
              </a:lnSpc>
              <a:spcBef>
                <a:spcPts val="600"/>
              </a:spcBef>
              <a:spcAft>
                <a:spcPct val="0"/>
              </a:spcAft>
              <a:buClr>
                <a:schemeClr val="accent3">
                  <a:lumMod val="50000"/>
                </a:schemeClr>
              </a:buClr>
              <a:buSzPct val="75000"/>
              <a:buFont typeface="Wingdings" pitchFamily="2" charset="2"/>
              <a:buChar char="§"/>
            </a:pPr>
            <a:r>
              <a:rPr lang="en-US" sz="2800" dirty="0" err="1" smtClean="0">
                <a:solidFill>
                  <a:srgbClr val="000000"/>
                </a:solidFill>
              </a:rPr>
              <a:t>printf</a:t>
            </a:r>
            <a:r>
              <a:rPr lang="en-US" sz="2800" dirty="0">
                <a:solidFill>
                  <a:srgbClr val="000000"/>
                </a:solidFill>
              </a:rPr>
              <a:t>(“\n </a:t>
            </a:r>
            <a:r>
              <a:rPr lang="el-GR" sz="2800" dirty="0">
                <a:solidFill>
                  <a:srgbClr val="000000"/>
                </a:solidFill>
              </a:rPr>
              <a:t>Άλλες βασισμένες στη </a:t>
            </a:r>
            <a:r>
              <a:rPr lang="en-US" sz="2800" dirty="0">
                <a:solidFill>
                  <a:srgbClr val="000000"/>
                </a:solidFill>
              </a:rPr>
              <a:t>C</a:t>
            </a:r>
            <a:r>
              <a:rPr lang="el-GR" sz="2800" dirty="0">
                <a:solidFill>
                  <a:srgbClr val="000000"/>
                </a:solidFill>
              </a:rPr>
              <a:t> γλώσσες</a:t>
            </a:r>
            <a:r>
              <a:rPr lang="en-US" sz="2800" dirty="0" smtClean="0">
                <a:solidFill>
                  <a:srgbClr val="000000"/>
                </a:solidFill>
              </a:rPr>
              <a:t>:”);</a:t>
            </a:r>
            <a:r>
              <a:rPr lang="el-GR" sz="2800" dirty="0" smtClean="0">
                <a:solidFill>
                  <a:srgbClr val="000000"/>
                </a:solidFill>
              </a:rPr>
              <a:t> </a:t>
            </a:r>
            <a:endParaRPr lang="en-US" sz="2800" dirty="0">
              <a:solidFill>
                <a:srgbClr val="000000"/>
              </a:solidFill>
            </a:endParaRPr>
          </a:p>
          <a:p>
            <a:pPr defTabSz="449263" fontAlgn="base" hangingPunct="0">
              <a:lnSpc>
                <a:spcPct val="97000"/>
              </a:lnSpc>
              <a:spcBef>
                <a:spcPts val="600"/>
              </a:spcBef>
              <a:spcAft>
                <a:spcPct val="0"/>
              </a:spcAft>
              <a:buClr>
                <a:schemeClr val="accent3">
                  <a:lumMod val="50000"/>
                </a:schemeClr>
              </a:buClr>
              <a:buSzPct val="75000"/>
              <a:buFont typeface="Wingdings" pitchFamily="2" charset="2"/>
              <a:buChar char="§"/>
            </a:pPr>
            <a:r>
              <a:rPr lang="en-US" sz="2800" dirty="0" err="1" smtClean="0">
                <a:solidFill>
                  <a:srgbClr val="000000"/>
                </a:solidFill>
              </a:rPr>
              <a:t>printf</a:t>
            </a:r>
            <a:r>
              <a:rPr lang="en-US" sz="2800" dirty="0">
                <a:solidFill>
                  <a:srgbClr val="000000"/>
                </a:solidFill>
              </a:rPr>
              <a:t>(“\</a:t>
            </a:r>
            <a:r>
              <a:rPr lang="en-US" sz="2800" dirty="0" smtClean="0">
                <a:solidFill>
                  <a:srgbClr val="000000"/>
                </a:solidFill>
              </a:rPr>
              <a:t>n\t</a:t>
            </a:r>
            <a:r>
              <a:rPr lang="el-GR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C</a:t>
            </a:r>
            <a:r>
              <a:rPr lang="en-US" sz="2800" dirty="0">
                <a:solidFill>
                  <a:srgbClr val="000000"/>
                </a:solidFill>
              </a:rPr>
              <a:t>++, \</a:t>
            </a:r>
            <a:r>
              <a:rPr lang="en-US" sz="2800" dirty="0" smtClean="0">
                <a:solidFill>
                  <a:srgbClr val="000000"/>
                </a:solidFill>
              </a:rPr>
              <a:t>n\t</a:t>
            </a:r>
            <a:r>
              <a:rPr lang="el-GR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Java,</a:t>
            </a:r>
            <a:r>
              <a:rPr lang="el-GR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\n\t</a:t>
            </a:r>
            <a:r>
              <a:rPr lang="el-GR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C#</a:t>
            </a:r>
            <a:r>
              <a:rPr lang="el-GR" sz="2800" dirty="0" smtClean="0">
                <a:solidFill>
                  <a:srgbClr val="000000"/>
                </a:solidFill>
              </a:rPr>
              <a:t>,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\</a:t>
            </a:r>
            <a:r>
              <a:rPr lang="en-US" sz="2800" dirty="0" smtClean="0">
                <a:solidFill>
                  <a:srgbClr val="000000"/>
                </a:solidFill>
              </a:rPr>
              <a:t>n\t</a:t>
            </a:r>
            <a:r>
              <a:rPr lang="el-GR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D</a:t>
            </a:r>
            <a:r>
              <a:rPr lang="el-GR" sz="2800" dirty="0" smtClean="0">
                <a:solidFill>
                  <a:srgbClr val="000000"/>
                </a:solidFill>
              </a:rPr>
              <a:t>.</a:t>
            </a:r>
            <a:r>
              <a:rPr lang="en-US" sz="2800" dirty="0" smtClean="0">
                <a:solidFill>
                  <a:srgbClr val="000000"/>
                </a:solidFill>
              </a:rPr>
              <a:t>”);</a:t>
            </a:r>
            <a:r>
              <a:rPr lang="el-GR" sz="2800" dirty="0" smtClean="0">
                <a:solidFill>
                  <a:srgbClr val="000000"/>
                </a:solidFill>
              </a:rPr>
              <a:t> </a:t>
            </a:r>
            <a:endParaRPr lang="en-US" sz="2800" dirty="0">
              <a:solidFill>
                <a:srgbClr val="000000"/>
              </a:solidFill>
            </a:endParaRPr>
          </a:p>
          <a:p>
            <a:pPr defTabSz="449263" fontAlgn="base" hangingPunct="0">
              <a:lnSpc>
                <a:spcPct val="97000"/>
              </a:lnSpc>
              <a:spcBef>
                <a:spcPts val="600"/>
              </a:spcBef>
              <a:spcAft>
                <a:spcPct val="0"/>
              </a:spcAft>
              <a:buClr>
                <a:schemeClr val="accent3">
                  <a:lumMod val="50000"/>
                </a:schemeClr>
              </a:buClr>
              <a:buSzPct val="75000"/>
              <a:buFont typeface="Wingdings" pitchFamily="2" charset="2"/>
              <a:buChar char="§"/>
            </a:pPr>
            <a:r>
              <a:rPr lang="en-US" sz="2800" dirty="0" err="1" smtClean="0">
                <a:solidFill>
                  <a:srgbClr val="000000"/>
                </a:solidFill>
              </a:rPr>
              <a:t>printf</a:t>
            </a:r>
            <a:r>
              <a:rPr lang="en-US" sz="2800" dirty="0">
                <a:solidFill>
                  <a:srgbClr val="000000"/>
                </a:solidFill>
              </a:rPr>
              <a:t>(“\n\t </a:t>
            </a:r>
            <a:r>
              <a:rPr lang="el-GR" sz="2800" dirty="0">
                <a:solidFill>
                  <a:srgbClr val="000000"/>
                </a:solidFill>
              </a:rPr>
              <a:t>και πολλές ακόμη… </a:t>
            </a:r>
            <a:r>
              <a:rPr lang="en-US" sz="2800" dirty="0">
                <a:solidFill>
                  <a:srgbClr val="000000"/>
                </a:solidFill>
              </a:rPr>
              <a:t>\n\n</a:t>
            </a:r>
            <a:r>
              <a:rPr lang="en-US" sz="2800" dirty="0" smtClean="0">
                <a:solidFill>
                  <a:srgbClr val="000000"/>
                </a:solidFill>
              </a:rPr>
              <a:t>”</a:t>
            </a:r>
            <a:r>
              <a:rPr lang="el-GR" sz="2800" dirty="0" smtClean="0">
                <a:solidFill>
                  <a:srgbClr val="000000"/>
                </a:solidFill>
              </a:rPr>
              <a:t>); </a:t>
            </a:r>
          </a:p>
          <a:p>
            <a:pPr defTabSz="449263" fontAlgn="base" hangingPunct="0">
              <a:lnSpc>
                <a:spcPct val="97000"/>
              </a:lnSpc>
              <a:spcBef>
                <a:spcPts val="600"/>
              </a:spcBef>
              <a:spcAft>
                <a:spcPct val="0"/>
              </a:spcAft>
              <a:buClr>
                <a:schemeClr val="accent3">
                  <a:lumMod val="50000"/>
                </a:schemeClr>
              </a:buClr>
              <a:buSzPct val="75000"/>
              <a:buFont typeface="Wingdings" pitchFamily="2" charset="2"/>
              <a:buChar char="§"/>
            </a:pPr>
            <a:r>
              <a:rPr lang="en-GB" sz="2800" dirty="0" smtClean="0">
                <a:solidFill>
                  <a:srgbClr val="000000"/>
                </a:solidFill>
              </a:rPr>
              <a:t>return</a:t>
            </a:r>
            <a:r>
              <a:rPr lang="el-GR" sz="2800" dirty="0" smtClean="0">
                <a:solidFill>
                  <a:srgbClr val="000000"/>
                </a:solidFill>
              </a:rPr>
              <a:t> </a:t>
            </a:r>
            <a:r>
              <a:rPr lang="el-GR" sz="2800" dirty="0">
                <a:solidFill>
                  <a:srgbClr val="000000"/>
                </a:solidFill>
              </a:rPr>
              <a:t>0</a:t>
            </a:r>
            <a:r>
              <a:rPr lang="el-GR" sz="2800" dirty="0" smtClean="0">
                <a:solidFill>
                  <a:srgbClr val="000000"/>
                </a:solidFill>
              </a:rPr>
              <a:t>; </a:t>
            </a:r>
          </a:p>
          <a:p>
            <a:pPr marL="0" lvl="0" indent="0" defTabSz="449263" fontAlgn="base" hangingPunct="0">
              <a:lnSpc>
                <a:spcPct val="97000"/>
              </a:lnSpc>
              <a:spcBef>
                <a:spcPts val="600"/>
              </a:spcBef>
              <a:spcAft>
                <a:spcPct val="0"/>
              </a:spcAft>
              <a:buSzPct val="60000"/>
              <a:buNone/>
            </a:pPr>
            <a:r>
              <a:rPr lang="en-US" sz="2800" dirty="0" smtClean="0">
                <a:solidFill>
                  <a:srgbClr val="000000"/>
                </a:solidFill>
                <a:latin typeface="Tahoma" panose="020B0604030504040204" pitchFamily="34" charset="0"/>
              </a:rPr>
              <a:t>}</a:t>
            </a:r>
            <a:r>
              <a:rPr lang="el-GR" sz="2800" dirty="0" smtClean="0">
                <a:solidFill>
                  <a:srgbClr val="000000"/>
                </a:solidFill>
                <a:latin typeface="Tahoma" panose="020B0604030504040204" pitchFamily="34" charset="0"/>
              </a:rPr>
              <a:t> </a:t>
            </a:r>
            <a:endParaRPr lang="en-US" sz="2800" dirty="0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marL="0" lvl="0" indent="0" defTabSz="449263" fontAlgn="base" hangingPunct="0">
              <a:lnSpc>
                <a:spcPct val="97000"/>
              </a:lnSpc>
              <a:spcBef>
                <a:spcPts val="1500"/>
              </a:spcBef>
              <a:spcAft>
                <a:spcPct val="0"/>
              </a:spcAft>
              <a:buSzPct val="60000"/>
              <a:buNone/>
            </a:pPr>
            <a:endParaRPr lang="el-GR" sz="2800" dirty="0">
              <a:solidFill>
                <a:srgbClr val="000000"/>
              </a:solidFill>
            </a:endParaRPr>
          </a:p>
          <a:p>
            <a:endParaRPr lang="el-GR" sz="2800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Εισαγωγή στη </a:t>
            </a:r>
            <a:r>
              <a:rPr lang="en-US" sz="1400" smtClean="0">
                <a:solidFill>
                  <a:schemeClr val="tx1"/>
                </a:solidFill>
              </a:rPr>
              <a:t>C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379-8D09-42C5-AE1F-DB6F792C5FCB}" type="slidenum">
              <a:rPr lang="el-GR" sz="1400" smtClean="0">
                <a:solidFill>
                  <a:schemeClr val="tx1"/>
                </a:solidFill>
              </a:rPr>
              <a:t>28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4070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Εκτελώντας το πρόγραμμα 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65652" y="1196752"/>
            <a:ext cx="8229600" cy="2692896"/>
          </a:xfrm>
        </p:spPr>
        <p:txBody>
          <a:bodyPr>
            <a:noAutofit/>
          </a:bodyPr>
          <a:lstStyle/>
          <a:p>
            <a:pPr marL="0" lvl="0" indent="0" defTabSz="449263" fontAlgn="base" hangingPunct="0">
              <a:lnSpc>
                <a:spcPct val="98000"/>
              </a:lnSpc>
              <a:spcBef>
                <a:spcPts val="600"/>
              </a:spcBef>
              <a:spcAft>
                <a:spcPct val="0"/>
              </a:spcAft>
              <a:buSzPct val="60000"/>
              <a:buNone/>
            </a:pPr>
            <a:r>
              <a:rPr lang="el-GR" sz="2800" dirty="0" smtClean="0">
                <a:solidFill>
                  <a:srgbClr val="000000"/>
                </a:solidFill>
              </a:rPr>
              <a:t>	Στην έξοδο του προγράμματος θα εμφανιστούν τα εξής:  </a:t>
            </a:r>
          </a:p>
          <a:p>
            <a:pPr marL="0" lvl="0" indent="0" defTabSz="449263" fontAlgn="base" hangingPunct="0">
              <a:lnSpc>
                <a:spcPct val="98000"/>
              </a:lnSpc>
              <a:spcBef>
                <a:spcPts val="600"/>
              </a:spcBef>
              <a:spcAft>
                <a:spcPct val="0"/>
              </a:spcAft>
              <a:buSzPct val="60000"/>
              <a:buNone/>
            </a:pPr>
            <a:r>
              <a:rPr lang="el-GR" sz="2000" dirty="0" smtClean="0">
                <a:solidFill>
                  <a:srgbClr val="000000"/>
                </a:solidFill>
              </a:rPr>
              <a:t>Η </a:t>
            </a:r>
            <a:r>
              <a:rPr lang="en-US" sz="2000" dirty="0" smtClean="0">
                <a:solidFill>
                  <a:srgbClr val="000000"/>
                </a:solidFill>
              </a:rPr>
              <a:t>C</a:t>
            </a:r>
            <a:endParaRPr lang="el-GR" sz="2000" dirty="0" smtClean="0">
              <a:solidFill>
                <a:srgbClr val="000000"/>
              </a:solidFill>
            </a:endParaRPr>
          </a:p>
          <a:p>
            <a:pPr marL="0" lvl="0" indent="0" defTabSz="449263" fontAlgn="base" hangingPunct="0">
              <a:lnSpc>
                <a:spcPct val="98000"/>
              </a:lnSpc>
              <a:spcBef>
                <a:spcPts val="600"/>
              </a:spcBef>
              <a:spcAft>
                <a:spcPct val="0"/>
              </a:spcAft>
              <a:buSzPct val="60000"/>
              <a:buNone/>
            </a:pPr>
            <a:endParaRPr lang="el-GR" sz="2000" dirty="0">
              <a:solidFill>
                <a:srgbClr val="000000"/>
              </a:solidFill>
            </a:endParaRPr>
          </a:p>
          <a:p>
            <a:pPr marL="0" lvl="0" indent="0" defTabSz="449263" fontAlgn="base" hangingPunct="0">
              <a:lnSpc>
                <a:spcPct val="98000"/>
              </a:lnSpc>
              <a:spcBef>
                <a:spcPts val="600"/>
              </a:spcBef>
              <a:spcAft>
                <a:spcPct val="0"/>
              </a:spcAft>
              <a:buSzPct val="60000"/>
              <a:buNone/>
            </a:pPr>
            <a:r>
              <a:rPr lang="el-GR" sz="2000" dirty="0" smtClean="0">
                <a:solidFill>
                  <a:srgbClr val="000000"/>
                </a:solidFill>
              </a:rPr>
              <a:t>είναι πολύ απλή και </a:t>
            </a:r>
          </a:p>
          <a:p>
            <a:pPr marL="0" lvl="0" indent="0" defTabSz="449263" fontAlgn="base" hangingPunct="0">
              <a:lnSpc>
                <a:spcPct val="97000"/>
              </a:lnSpc>
              <a:spcBef>
                <a:spcPts val="600"/>
              </a:spcBef>
              <a:spcAft>
                <a:spcPct val="0"/>
              </a:spcAft>
              <a:buSzPct val="60000"/>
              <a:buNone/>
            </a:pPr>
            <a:r>
              <a:rPr lang="el-GR" sz="2000" dirty="0" smtClean="0">
                <a:solidFill>
                  <a:srgbClr val="000000"/>
                </a:solidFill>
              </a:rPr>
              <a:t>χρήσιμη γλώσσα προγραμματισμού. </a:t>
            </a:r>
          </a:p>
          <a:p>
            <a:pPr marL="0" lvl="0" indent="0" defTabSz="449263" fontAlgn="base" hangingPunct="0">
              <a:lnSpc>
                <a:spcPct val="97000"/>
              </a:lnSpc>
              <a:spcBef>
                <a:spcPts val="600"/>
              </a:spcBef>
              <a:spcAft>
                <a:spcPct val="0"/>
              </a:spcAft>
              <a:buSzPct val="60000"/>
              <a:buNone/>
            </a:pPr>
            <a:endParaRPr lang="el-GR" sz="2000" dirty="0" smtClean="0">
              <a:solidFill>
                <a:srgbClr val="000000"/>
              </a:solidFill>
            </a:endParaRPr>
          </a:p>
          <a:p>
            <a:pPr marL="0" lvl="0" indent="0" defTabSz="449263" fontAlgn="base" hangingPunct="0">
              <a:lnSpc>
                <a:spcPct val="97000"/>
              </a:lnSpc>
              <a:spcBef>
                <a:spcPts val="600"/>
              </a:spcBef>
              <a:spcAft>
                <a:spcPct val="0"/>
              </a:spcAft>
              <a:buSzPct val="60000"/>
              <a:buNone/>
            </a:pPr>
            <a:r>
              <a:rPr lang="el-GR" sz="2000" dirty="0" smtClean="0">
                <a:solidFill>
                  <a:srgbClr val="000000"/>
                </a:solidFill>
              </a:rPr>
              <a:t>Άλλες βασισμένες στη </a:t>
            </a:r>
            <a:r>
              <a:rPr lang="en-US" sz="2000" dirty="0" smtClean="0">
                <a:solidFill>
                  <a:srgbClr val="000000"/>
                </a:solidFill>
              </a:rPr>
              <a:t>C</a:t>
            </a:r>
            <a:r>
              <a:rPr lang="el-GR" sz="2000" dirty="0" smtClean="0">
                <a:solidFill>
                  <a:srgbClr val="000000"/>
                </a:solidFill>
              </a:rPr>
              <a:t> γλώσσες: </a:t>
            </a:r>
          </a:p>
          <a:p>
            <a:pPr marL="0" lvl="0" indent="0" defTabSz="449263" fontAlgn="base" hangingPunct="0">
              <a:lnSpc>
                <a:spcPct val="97000"/>
              </a:lnSpc>
              <a:spcBef>
                <a:spcPts val="600"/>
              </a:spcBef>
              <a:spcAft>
                <a:spcPct val="0"/>
              </a:spcAft>
              <a:buSzPct val="60000"/>
              <a:buNone/>
            </a:pPr>
            <a:r>
              <a:rPr lang="en-US" sz="2800" dirty="0">
                <a:solidFill>
                  <a:srgbClr val="000000"/>
                </a:solidFill>
              </a:rPr>
              <a:t>	</a:t>
            </a:r>
            <a:endParaRPr lang="el-GR" sz="2800" dirty="0"/>
          </a:p>
        </p:txBody>
      </p:sp>
      <p:sp>
        <p:nvSpPr>
          <p:cNvPr id="6" name="Θέση περιεχομένου 2" descr="C, +, +,  Java,  C sharp, D,  και πολλές ακόμη. &#10;"/>
          <p:cNvSpPr txBox="1"/>
          <p:nvPr>
            <p:custDataLst>
              <p:tags r:id="rId2"/>
            </p:custDataLst>
          </p:nvPr>
        </p:nvSpPr>
        <p:spPr>
          <a:xfrm>
            <a:off x="475996" y="4293096"/>
            <a:ext cx="8208912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449263" fontAlgn="base" hangingPunct="0">
              <a:lnSpc>
                <a:spcPct val="97000"/>
              </a:lnSpc>
              <a:spcBef>
                <a:spcPts val="600"/>
              </a:spcBef>
              <a:spcAft>
                <a:spcPct val="0"/>
              </a:spcAft>
              <a:buSzPct val="60000"/>
            </a:pPr>
            <a:r>
              <a:rPr lang="en-US" sz="2000" dirty="0" smtClean="0">
                <a:solidFill>
                  <a:srgbClr val="000000"/>
                </a:solidFill>
              </a:rPr>
              <a:t>C++, </a:t>
            </a:r>
          </a:p>
          <a:p>
            <a:pPr lvl="0" defTabSz="449263" fontAlgn="base" hangingPunct="0">
              <a:lnSpc>
                <a:spcPct val="97000"/>
              </a:lnSpc>
              <a:spcBef>
                <a:spcPts val="600"/>
              </a:spcBef>
              <a:spcAft>
                <a:spcPct val="0"/>
              </a:spcAft>
              <a:buSzPct val="60000"/>
            </a:pPr>
            <a:r>
              <a:rPr lang="en-US" sz="2000" dirty="0" smtClean="0">
                <a:solidFill>
                  <a:srgbClr val="000000"/>
                </a:solidFill>
              </a:rPr>
              <a:t>	Java, </a:t>
            </a:r>
          </a:p>
          <a:p>
            <a:pPr lvl="0" defTabSz="449263" fontAlgn="base" hangingPunct="0">
              <a:lnSpc>
                <a:spcPct val="97000"/>
              </a:lnSpc>
              <a:spcBef>
                <a:spcPts val="600"/>
              </a:spcBef>
              <a:spcAft>
                <a:spcPct val="0"/>
              </a:spcAft>
              <a:buSzPct val="60000"/>
            </a:pPr>
            <a:r>
              <a:rPr lang="en-US" sz="2000" dirty="0" smtClean="0">
                <a:solidFill>
                  <a:srgbClr val="000000"/>
                </a:solidFill>
              </a:rPr>
              <a:t>	C#, </a:t>
            </a:r>
          </a:p>
          <a:p>
            <a:pPr lvl="0" defTabSz="449263" fontAlgn="base" hangingPunct="0">
              <a:lnSpc>
                <a:spcPct val="97000"/>
              </a:lnSpc>
              <a:spcBef>
                <a:spcPts val="600"/>
              </a:spcBef>
              <a:spcAft>
                <a:spcPct val="0"/>
              </a:spcAft>
              <a:buSzPct val="60000"/>
            </a:pPr>
            <a:r>
              <a:rPr lang="en-US" sz="2000" dirty="0" smtClean="0">
                <a:solidFill>
                  <a:srgbClr val="000000"/>
                </a:solidFill>
              </a:rPr>
              <a:t>	D, </a:t>
            </a:r>
          </a:p>
          <a:p>
            <a:pPr lvl="0" defTabSz="449263" fontAlgn="base" hangingPunct="0">
              <a:lnSpc>
                <a:spcPct val="97000"/>
              </a:lnSpc>
              <a:spcBef>
                <a:spcPts val="600"/>
              </a:spcBef>
              <a:spcAft>
                <a:spcPct val="0"/>
              </a:spcAft>
              <a:buSzPct val="60000"/>
            </a:pPr>
            <a:r>
              <a:rPr lang="en-US" sz="2000" dirty="0">
                <a:solidFill>
                  <a:srgbClr val="000000"/>
                </a:solidFill>
              </a:rPr>
              <a:t>	 </a:t>
            </a:r>
            <a:r>
              <a:rPr lang="el-GR" sz="2000" dirty="0">
                <a:solidFill>
                  <a:srgbClr val="000000"/>
                </a:solidFill>
              </a:rPr>
              <a:t>και πολλές </a:t>
            </a:r>
            <a:r>
              <a:rPr lang="el-GR" sz="2000" dirty="0" smtClean="0">
                <a:solidFill>
                  <a:srgbClr val="000000"/>
                </a:solidFill>
              </a:rPr>
              <a:t>ακόμη.  </a:t>
            </a:r>
            <a:endParaRPr lang="el-GR" sz="2000" dirty="0">
              <a:solidFill>
                <a:srgbClr val="000000"/>
              </a:solidFill>
            </a:endParaRP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Εισαγωγή στη </a:t>
            </a:r>
            <a:r>
              <a:rPr lang="en-US" sz="1400" smtClean="0">
                <a:solidFill>
                  <a:schemeClr val="tx1"/>
                </a:solidFill>
              </a:rPr>
              <a:t>C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379-8D09-42C5-AE1F-DB6F792C5FCB}" type="slidenum">
              <a:rPr lang="el-GR" sz="1400" smtClean="0">
                <a:solidFill>
                  <a:schemeClr val="tx1"/>
                </a:solidFill>
              </a:rPr>
              <a:t>29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31549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Χρηματοδότηση 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 smtClean="0"/>
              <a:t>Το παρόν εκπαιδευτικό υλικό έχει αναπτυχθεί στα πλαίσια του εκπαιδευτικού έργου του διδάσκοντα</a:t>
            </a:r>
            <a:r>
              <a:rPr lang="en-US" sz="2400" dirty="0"/>
              <a:t>.</a:t>
            </a:r>
            <a:r>
              <a:rPr lang="el-GR" sz="2400" dirty="0" smtClean="0"/>
              <a:t> </a:t>
            </a:r>
          </a:p>
          <a:p>
            <a:r>
              <a:rPr lang="el-GR" sz="2400" dirty="0" smtClean="0"/>
              <a:t>Το έργο υλοποιείται στο πλαίσιο του Επιχειρησιακού Προγράμματος  «Εκπαίδευση και Δια Βίου Μάθηση» και συγχρηματοδοτείται από την Ευρωπαϊκή Ένωση (Ευρωπαϊκό Κοινωνικό Ταμείο) και από εθνικούς πόρους</a:t>
            </a:r>
            <a:r>
              <a:rPr lang="en-US" sz="2400" dirty="0"/>
              <a:t>.</a:t>
            </a:r>
            <a:r>
              <a:rPr lang="en-US" sz="2400" dirty="0" smtClean="0"/>
              <a:t> </a:t>
            </a:r>
            <a:endParaRPr lang="el-GR" sz="2400" dirty="0"/>
          </a:p>
        </p:txBody>
      </p:sp>
      <p:pic>
        <p:nvPicPr>
          <p:cNvPr id="4" name="Εικόνα 1" descr=" Λογότυπο Επιχειρησιακού Προγράμματος Εκπαίδευση και Δια βίου Μάθηση.   " title="Λογότυπο Χρηματοδότησης. ">
            <a:hlinkClick r:id="rId3" tooltip="Μετάβαση σε www.edulll.gr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221088"/>
            <a:ext cx="7848872" cy="20162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379-8D09-42C5-AE1F-DB6F792C5FCB}" type="slidenum">
              <a:rPr lang="el-GR" sz="1400" smtClean="0">
                <a:solidFill>
                  <a:schemeClr val="tx1"/>
                </a:solidFill>
              </a:rPr>
              <a:t>3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35712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Ένα πιο περίπλοκο πρόγραμμα 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type="body" idx="1"/>
          </p:nvPr>
        </p:nvSpPr>
        <p:spPr>
          <a:xfrm>
            <a:off x="611560" y="1628800"/>
            <a:ext cx="3024336" cy="639762"/>
          </a:xfrm>
        </p:spPr>
        <p:txBody>
          <a:bodyPr>
            <a:noAutofit/>
          </a:bodyPr>
          <a:lstStyle/>
          <a:p>
            <a:r>
              <a:rPr lang="el-GR" sz="3200" dirty="0" smtClean="0"/>
              <a:t>Πρόσθεση δύο ακεραίων: </a:t>
            </a:r>
            <a:endParaRPr lang="el-GR" sz="3200" dirty="0"/>
          </a:p>
        </p:txBody>
      </p:sp>
      <p:sp>
        <p:nvSpPr>
          <p:cNvPr id="4" name="Θέση περιεχομένου 2" descr="Πρόγραμμα: # include, σύμβολο μικρότερου, s t d i o , τελεία h, σύμβολο μεγαλύτερου. Enter, int  main, άνοιγμα κλείσιμο παρένθεσης.  Enter, άνοιγμα αγκίστρου. Enter, int, a = 3, κόμμα, b = 7, κόμμα, sum, ερωτηματικό. Enter, sum =, a + b, ερωτηματικό. Enter, print f, άνοιγμα παρένθεσης, άνοιγμα εισαγωγικών, \ n, άθροισμα =, % d, \ n, κλείσιμο εισαγωγικών, κόμμα, sum, κλείσιμο παρένθεσης, ερωτηματικό. Enter, return 0, ερωτηματικό. Enter, κλείσιμο αγκίστρου." title="Πρόγραμμα πρώτου τρόπου πρόσθεσης δύο ακεραίων."/>
          <p:cNvSpPr>
            <a:spLocks noGrp="1"/>
          </p:cNvSpPr>
          <p:nvPr>
            <p:ph sz="half" idx="2"/>
            <p:custDataLst>
              <p:tags r:id="rId1"/>
            </p:custDataLst>
          </p:nvPr>
        </p:nvSpPr>
        <p:spPr>
          <a:xfrm>
            <a:off x="467544" y="2348880"/>
            <a:ext cx="4040188" cy="3816424"/>
          </a:xfrm>
        </p:spPr>
        <p:txBody>
          <a:bodyPr>
            <a:noAutofit/>
          </a:bodyPr>
          <a:lstStyle/>
          <a:p>
            <a:pPr marL="0" lvl="0" indent="-517525" defTabSz="1008063" fontAlgn="base">
              <a:lnSpc>
                <a:spcPct val="83000"/>
              </a:lnSpc>
              <a:spcBef>
                <a:spcPts val="0"/>
              </a:spcBef>
              <a:spcAft>
                <a:spcPct val="0"/>
              </a:spcAft>
              <a:buClr>
                <a:srgbClr val="660000"/>
              </a:buClr>
              <a:buSzPct val="7000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</a:tabLst>
            </a:pPr>
            <a:r>
              <a:rPr lang="en-US" sz="2800" dirty="0" smtClean="0">
                <a:solidFill>
                  <a:srgbClr val="000000"/>
                </a:solidFill>
              </a:rPr>
              <a:t>#include &lt;</a:t>
            </a:r>
            <a:r>
              <a:rPr lang="en-US" sz="2800" dirty="0" err="1" smtClean="0">
                <a:solidFill>
                  <a:srgbClr val="000000"/>
                </a:solidFill>
              </a:rPr>
              <a:t>stdio.h</a:t>
            </a:r>
            <a:r>
              <a:rPr lang="en-US" sz="2800" dirty="0" smtClean="0">
                <a:solidFill>
                  <a:srgbClr val="000000"/>
                </a:solidFill>
              </a:rPr>
              <a:t>&gt; </a:t>
            </a:r>
          </a:p>
          <a:p>
            <a:pPr marL="0" lvl="0" indent="-517525" defTabSz="1008063" fontAlgn="base">
              <a:lnSpc>
                <a:spcPct val="83000"/>
              </a:lnSpc>
              <a:spcBef>
                <a:spcPts val="0"/>
              </a:spcBef>
              <a:spcAft>
                <a:spcPct val="0"/>
              </a:spcAft>
              <a:buClr>
                <a:srgbClr val="660000"/>
              </a:buClr>
              <a:buSzPct val="7000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</a:tabLst>
            </a:pPr>
            <a:r>
              <a:rPr lang="en-US" sz="2800" dirty="0" err="1" smtClean="0">
                <a:solidFill>
                  <a:srgbClr val="000000"/>
                </a:solidFill>
              </a:rPr>
              <a:t>int</a:t>
            </a:r>
            <a:r>
              <a:rPr lang="en-US" sz="2800" dirty="0" smtClean="0">
                <a:solidFill>
                  <a:srgbClr val="000000"/>
                </a:solidFill>
              </a:rPr>
              <a:t> main() </a:t>
            </a:r>
          </a:p>
          <a:p>
            <a:pPr marL="0" lvl="0" indent="-517525" defTabSz="1008063" fontAlgn="base">
              <a:lnSpc>
                <a:spcPct val="83000"/>
              </a:lnSpc>
              <a:spcBef>
                <a:spcPts val="0"/>
              </a:spcBef>
              <a:spcAft>
                <a:spcPct val="0"/>
              </a:spcAft>
              <a:buClr>
                <a:srgbClr val="660000"/>
              </a:buClr>
              <a:buSzPct val="7000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</a:tabLst>
            </a:pPr>
            <a:r>
              <a:rPr lang="en-US" sz="2800" dirty="0" smtClean="0">
                <a:solidFill>
                  <a:srgbClr val="000000"/>
                </a:solidFill>
              </a:rPr>
              <a:t>{ </a:t>
            </a:r>
          </a:p>
          <a:p>
            <a:pPr marL="0" lvl="0" indent="-517525" defTabSz="1008063" fontAlgn="base">
              <a:lnSpc>
                <a:spcPct val="83000"/>
              </a:lnSpc>
              <a:spcBef>
                <a:spcPts val="0"/>
              </a:spcBef>
              <a:spcAft>
                <a:spcPct val="0"/>
              </a:spcAft>
              <a:buClr>
                <a:srgbClr val="660000"/>
              </a:buClr>
              <a:buSzPct val="7000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</a:tabLst>
            </a:pPr>
            <a:r>
              <a:rPr lang="en-US" sz="2800" b="1" dirty="0" smtClean="0">
                <a:solidFill>
                  <a:srgbClr val="000000"/>
                </a:solidFill>
              </a:rPr>
              <a:t>   </a:t>
            </a:r>
            <a:r>
              <a:rPr lang="en-US" sz="2800" b="1" dirty="0" err="1" smtClean="0">
                <a:solidFill>
                  <a:srgbClr val="000000"/>
                </a:solidFill>
              </a:rPr>
              <a:t>int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b="1" dirty="0" smtClean="0">
                <a:solidFill>
                  <a:srgbClr val="000000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=3, </a:t>
            </a:r>
            <a:r>
              <a:rPr lang="en-US" sz="2800" b="1" dirty="0" smtClean="0">
                <a:solidFill>
                  <a:srgbClr val="000000"/>
                </a:solidFill>
              </a:rPr>
              <a:t>b</a:t>
            </a:r>
            <a:r>
              <a:rPr lang="en-US" sz="2800" dirty="0" smtClean="0">
                <a:solidFill>
                  <a:srgbClr val="000000"/>
                </a:solidFill>
              </a:rPr>
              <a:t>=7, sum; </a:t>
            </a:r>
          </a:p>
          <a:p>
            <a:pPr marL="0" lvl="0" indent="-517525" defTabSz="1008063" fontAlgn="base">
              <a:lnSpc>
                <a:spcPct val="83000"/>
              </a:lnSpc>
              <a:spcBef>
                <a:spcPts val="0"/>
              </a:spcBef>
              <a:spcAft>
                <a:spcPct val="0"/>
              </a:spcAft>
              <a:buClr>
                <a:srgbClr val="660000"/>
              </a:buClr>
              <a:buSzPct val="7000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</a:tabLst>
            </a:pPr>
            <a:r>
              <a:rPr lang="en-US" sz="2800" dirty="0" smtClean="0">
                <a:solidFill>
                  <a:srgbClr val="000000"/>
                </a:solidFill>
              </a:rPr>
              <a:t>   sum = a + b; </a:t>
            </a:r>
          </a:p>
          <a:p>
            <a:pPr marL="0" lvl="0" indent="-517525" defTabSz="1008063" fontAlgn="base">
              <a:lnSpc>
                <a:spcPct val="83000"/>
              </a:lnSpc>
              <a:spcBef>
                <a:spcPts val="0"/>
              </a:spcBef>
              <a:spcAft>
                <a:spcPct val="0"/>
              </a:spcAft>
              <a:buClr>
                <a:srgbClr val="660000"/>
              </a:buClr>
              <a:buSzPct val="7000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</a:tabLst>
            </a:pPr>
            <a:r>
              <a:rPr lang="el-GR" sz="2800" dirty="0">
                <a:solidFill>
                  <a:srgbClr val="000000"/>
                </a:solidFill>
              </a:rPr>
              <a:t> </a:t>
            </a:r>
            <a:r>
              <a:rPr lang="el-GR" sz="2800" dirty="0" smtClean="0">
                <a:solidFill>
                  <a:srgbClr val="000000"/>
                </a:solidFill>
              </a:rPr>
              <a:t>  </a:t>
            </a:r>
            <a:r>
              <a:rPr lang="en-US" sz="2800" dirty="0" err="1" smtClean="0">
                <a:solidFill>
                  <a:srgbClr val="000000"/>
                </a:solidFill>
              </a:rPr>
              <a:t>printf</a:t>
            </a:r>
            <a:r>
              <a:rPr lang="en-US" sz="2800" dirty="0" smtClean="0">
                <a:solidFill>
                  <a:srgbClr val="000000"/>
                </a:solidFill>
              </a:rPr>
              <a:t>(“\n </a:t>
            </a:r>
            <a:r>
              <a:rPr lang="el-GR" sz="2800" dirty="0" smtClean="0">
                <a:solidFill>
                  <a:srgbClr val="000000"/>
                </a:solidFill>
              </a:rPr>
              <a:t>Άθροισμα </a:t>
            </a:r>
            <a:r>
              <a:rPr lang="en-US" sz="2800" dirty="0" smtClean="0">
                <a:solidFill>
                  <a:srgbClr val="000000"/>
                </a:solidFill>
              </a:rPr>
              <a:t>=</a:t>
            </a:r>
            <a:r>
              <a:rPr lang="el-GR" sz="2800" dirty="0" smtClean="0">
                <a:solidFill>
                  <a:srgbClr val="000000"/>
                </a:solidFill>
              </a:rPr>
              <a:t>  </a:t>
            </a:r>
          </a:p>
          <a:p>
            <a:pPr marL="0" lvl="0" indent="-517525" defTabSz="1008063" fontAlgn="base">
              <a:lnSpc>
                <a:spcPct val="83000"/>
              </a:lnSpc>
              <a:spcBef>
                <a:spcPts val="0"/>
              </a:spcBef>
              <a:spcAft>
                <a:spcPct val="0"/>
              </a:spcAft>
              <a:buClr>
                <a:srgbClr val="660000"/>
              </a:buClr>
              <a:buSzPct val="7000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</a:tabLst>
            </a:pPr>
            <a:r>
              <a:rPr lang="el-GR" sz="2800" b="1" dirty="0">
                <a:solidFill>
                  <a:srgbClr val="000000"/>
                </a:solidFill>
              </a:rPr>
              <a:t> </a:t>
            </a:r>
            <a:r>
              <a:rPr lang="el-GR" sz="2800" b="1" dirty="0" smtClean="0">
                <a:solidFill>
                  <a:srgbClr val="000000"/>
                </a:solidFill>
              </a:rPr>
              <a:t>  </a:t>
            </a:r>
            <a:r>
              <a:rPr lang="en-US" sz="2800" b="1" dirty="0" smtClean="0">
                <a:solidFill>
                  <a:srgbClr val="000000"/>
                </a:solidFill>
              </a:rPr>
              <a:t>%d</a:t>
            </a:r>
            <a:r>
              <a:rPr lang="el-GR" sz="2800" b="1" dirty="0" smtClean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\n”, sum); </a:t>
            </a:r>
          </a:p>
          <a:p>
            <a:pPr marL="0" lvl="0" indent="-517525" defTabSz="1008063" fontAlgn="base">
              <a:lnSpc>
                <a:spcPct val="83000"/>
              </a:lnSpc>
              <a:spcBef>
                <a:spcPts val="0"/>
              </a:spcBef>
              <a:spcAft>
                <a:spcPct val="0"/>
              </a:spcAft>
              <a:buClr>
                <a:srgbClr val="660000"/>
              </a:buClr>
              <a:buSzPct val="7000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</a:tabLst>
            </a:pPr>
            <a:endParaRPr lang="en-US" sz="2800" dirty="0" smtClean="0">
              <a:solidFill>
                <a:srgbClr val="000000"/>
              </a:solidFill>
            </a:endParaRPr>
          </a:p>
          <a:p>
            <a:pPr marL="0" lvl="0" indent="-517525" defTabSz="1008063" fontAlgn="base">
              <a:lnSpc>
                <a:spcPct val="83000"/>
              </a:lnSpc>
              <a:spcBef>
                <a:spcPts val="0"/>
              </a:spcBef>
              <a:spcAft>
                <a:spcPct val="0"/>
              </a:spcAft>
              <a:buClr>
                <a:srgbClr val="660000"/>
              </a:buClr>
              <a:buSzPct val="7000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</a:tabLst>
            </a:pPr>
            <a:r>
              <a:rPr lang="en-US" sz="2800" dirty="0" smtClean="0">
                <a:solidFill>
                  <a:srgbClr val="000000"/>
                </a:solidFill>
              </a:rPr>
              <a:t>   return 0; </a:t>
            </a:r>
          </a:p>
          <a:p>
            <a:pPr marL="517525" lvl="0" indent="-517525" defTabSz="1008063" fontAlgn="base">
              <a:lnSpc>
                <a:spcPct val="83000"/>
              </a:lnSpc>
              <a:spcAft>
                <a:spcPct val="0"/>
              </a:spcAft>
              <a:buClr>
                <a:srgbClr val="660000"/>
              </a:buClr>
              <a:buSzPct val="7000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</a:tabLst>
            </a:pPr>
            <a:r>
              <a:rPr lang="en-US" sz="2800" dirty="0" smtClean="0">
                <a:solidFill>
                  <a:srgbClr val="000000"/>
                </a:solidFill>
              </a:rPr>
              <a:t>} </a:t>
            </a:r>
          </a:p>
          <a:p>
            <a:pPr marL="0" lvl="0" indent="-517525" defTabSz="1008063" fontAlgn="base">
              <a:lnSpc>
                <a:spcPct val="83000"/>
              </a:lnSpc>
              <a:spcBef>
                <a:spcPts val="0"/>
              </a:spcBef>
              <a:spcAft>
                <a:spcPct val="0"/>
              </a:spcAft>
              <a:buClr>
                <a:srgbClr val="660000"/>
              </a:buClr>
              <a:buSzPct val="7000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endParaRPr lang="el-GR" sz="2800" dirty="0"/>
          </a:p>
        </p:txBody>
      </p:sp>
      <p:sp>
        <p:nvSpPr>
          <p:cNvPr id="5" name="Θέση περιεχομένου 3"/>
          <p:cNvSpPr>
            <a:spLocks noGrp="1"/>
          </p:cNvSpPr>
          <p:nvPr>
            <p:ph type="body" sz="quarter" idx="3"/>
          </p:nvPr>
        </p:nvSpPr>
        <p:spPr>
          <a:xfrm>
            <a:off x="5076056" y="1628800"/>
            <a:ext cx="2160240" cy="639762"/>
          </a:xfrm>
        </p:spPr>
        <p:txBody>
          <a:bodyPr>
            <a:noAutofit/>
          </a:bodyPr>
          <a:lstStyle/>
          <a:p>
            <a:r>
              <a:rPr lang="el-GR" sz="3200" dirty="0" smtClean="0"/>
              <a:t>Ή αλλιώς</a:t>
            </a:r>
            <a:r>
              <a:rPr lang="en-US" sz="3200" dirty="0" smtClean="0"/>
              <a:t>,</a:t>
            </a:r>
            <a:r>
              <a:rPr lang="el-GR" sz="3200" dirty="0" smtClean="0"/>
              <a:t> γράφουμε: </a:t>
            </a:r>
            <a:endParaRPr lang="el-GR" sz="3200" dirty="0"/>
          </a:p>
        </p:txBody>
      </p:sp>
      <p:sp>
        <p:nvSpPr>
          <p:cNvPr id="6" name="Θέση περιεχομένου 4" descr="Πρόγραμμα: # include, σύμβολο μικρότερου, s t d i o , τελεία h, σύμβολο μεγαλύτερου. Enter, int main, άνοιγμα κλείσιμο παρένθεσης. Enter, άνοιγμα αγκίστρου. Enter, print f, άνοιγμα παρένθεσης, άνοιγμα εισαγωγικών, \ n, 3 + 7, =, % d, \ n, κλείσιμο εισαγωγικών, κόμμα, 3 + 7, κλείσιμο παρένθεσης, ερωτηματικό. Enter, return 0, ερωτηματικό. Enter, κλείσιμο αγκίστρου." title="Πρόγραμμα δεύτερου τρόπου πρόσθεσης δύο ακεραίων."/>
          <p:cNvSpPr>
            <a:spLocks noGrp="1"/>
          </p:cNvSpPr>
          <p:nvPr>
            <p:ph sz="quarter" idx="4"/>
            <p:custDataLst>
              <p:tags r:id="rId2"/>
            </p:custDataLst>
          </p:nvPr>
        </p:nvSpPr>
        <p:spPr>
          <a:xfrm>
            <a:off x="4499992" y="2348880"/>
            <a:ext cx="4392488" cy="3816424"/>
          </a:xfrm>
        </p:spPr>
        <p:txBody>
          <a:bodyPr/>
          <a:lstStyle/>
          <a:p>
            <a:pPr marL="0" lvl="0" indent="-517525" defTabSz="1008063" fontAlgn="base">
              <a:lnSpc>
                <a:spcPct val="83000"/>
              </a:lnSpc>
              <a:spcBef>
                <a:spcPts val="0"/>
              </a:spcBef>
              <a:spcAft>
                <a:spcPct val="0"/>
              </a:spcAft>
              <a:buClr>
                <a:srgbClr val="660000"/>
              </a:buClr>
              <a:buSzPct val="70000"/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#include &lt;</a:t>
            </a:r>
            <a:r>
              <a:rPr lang="en-US" sz="2800" dirty="0" err="1" smtClean="0">
                <a:solidFill>
                  <a:srgbClr val="000000"/>
                </a:solidFill>
              </a:rPr>
              <a:t>stdio.h</a:t>
            </a:r>
            <a:r>
              <a:rPr lang="en-US" sz="2800" dirty="0" smtClean="0">
                <a:solidFill>
                  <a:srgbClr val="000000"/>
                </a:solidFill>
              </a:rPr>
              <a:t>&gt; </a:t>
            </a:r>
          </a:p>
          <a:p>
            <a:pPr marL="0" lvl="0" indent="-517525" defTabSz="1008063" fontAlgn="base">
              <a:lnSpc>
                <a:spcPct val="83000"/>
              </a:lnSpc>
              <a:spcBef>
                <a:spcPts val="0"/>
              </a:spcBef>
              <a:spcAft>
                <a:spcPct val="0"/>
              </a:spcAft>
              <a:buClr>
                <a:srgbClr val="660000"/>
              </a:buClr>
              <a:buSzPct val="70000"/>
              <a:buNone/>
            </a:pPr>
            <a:r>
              <a:rPr lang="en-US" sz="2800" dirty="0" err="1" smtClean="0">
                <a:solidFill>
                  <a:srgbClr val="000000"/>
                </a:solidFill>
              </a:rPr>
              <a:t>int</a:t>
            </a:r>
            <a:r>
              <a:rPr lang="en-US" sz="2800" dirty="0" smtClean="0">
                <a:solidFill>
                  <a:srgbClr val="000000"/>
                </a:solidFill>
              </a:rPr>
              <a:t> main() </a:t>
            </a:r>
          </a:p>
          <a:p>
            <a:pPr marL="0" lvl="0" indent="-517525" defTabSz="1008063" fontAlgn="base">
              <a:lnSpc>
                <a:spcPct val="83000"/>
              </a:lnSpc>
              <a:spcBef>
                <a:spcPts val="0"/>
              </a:spcBef>
              <a:spcAft>
                <a:spcPct val="0"/>
              </a:spcAft>
              <a:buClr>
                <a:srgbClr val="660000"/>
              </a:buClr>
              <a:buSzPct val="70000"/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{ </a:t>
            </a:r>
          </a:p>
          <a:p>
            <a:pPr marL="0" lvl="0" indent="-517525" defTabSz="1008063" fontAlgn="base">
              <a:lnSpc>
                <a:spcPct val="83000"/>
              </a:lnSpc>
              <a:spcBef>
                <a:spcPts val="0"/>
              </a:spcBef>
              <a:spcAft>
                <a:spcPct val="0"/>
              </a:spcAft>
              <a:buClr>
                <a:srgbClr val="660000"/>
              </a:buClr>
              <a:buSzPct val="70000"/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</a:t>
            </a:r>
            <a:r>
              <a:rPr lang="en-US" sz="2800" dirty="0" err="1" smtClean="0">
                <a:solidFill>
                  <a:srgbClr val="000000"/>
                </a:solidFill>
              </a:rPr>
              <a:t>printf</a:t>
            </a:r>
            <a:r>
              <a:rPr lang="en-US" sz="2800" dirty="0" smtClean="0">
                <a:solidFill>
                  <a:srgbClr val="000000"/>
                </a:solidFill>
              </a:rPr>
              <a:t>(“\n 3+7</a:t>
            </a:r>
            <a:r>
              <a:rPr lang="el-GR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=</a:t>
            </a:r>
            <a:r>
              <a:rPr lang="el-GR" sz="2800" dirty="0" smtClean="0">
                <a:solidFill>
                  <a:srgbClr val="000000"/>
                </a:solidFill>
              </a:rPr>
              <a:t> </a:t>
            </a:r>
            <a:r>
              <a:rPr lang="en-US" sz="2800" b="1" dirty="0" smtClean="0">
                <a:solidFill>
                  <a:srgbClr val="000000"/>
                </a:solidFill>
              </a:rPr>
              <a:t>%d</a:t>
            </a:r>
            <a:r>
              <a:rPr lang="el-GR" sz="2800" b="1" dirty="0" smtClean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\n”,</a:t>
            </a:r>
            <a:r>
              <a:rPr lang="el-GR" sz="2800" dirty="0" smtClean="0">
                <a:solidFill>
                  <a:srgbClr val="000000"/>
                </a:solidFill>
              </a:rPr>
              <a:t>  </a:t>
            </a:r>
          </a:p>
          <a:p>
            <a:pPr marL="0" lvl="0" indent="-517525" defTabSz="1008063" fontAlgn="base">
              <a:lnSpc>
                <a:spcPct val="83000"/>
              </a:lnSpc>
              <a:spcBef>
                <a:spcPts val="0"/>
              </a:spcBef>
              <a:spcAft>
                <a:spcPct val="0"/>
              </a:spcAft>
              <a:buClr>
                <a:srgbClr val="660000"/>
              </a:buClr>
              <a:buSzPct val="70000"/>
              <a:buNone/>
            </a:pPr>
            <a:r>
              <a:rPr lang="el-GR" sz="2800" dirty="0">
                <a:solidFill>
                  <a:srgbClr val="000000"/>
                </a:solidFill>
              </a:rPr>
              <a:t> </a:t>
            </a:r>
            <a:r>
              <a:rPr lang="el-GR" sz="2800" dirty="0" smtClean="0">
                <a:solidFill>
                  <a:srgbClr val="000000"/>
                </a:solidFill>
              </a:rPr>
              <a:t>  </a:t>
            </a:r>
            <a:r>
              <a:rPr lang="en-US" sz="2800" dirty="0" smtClean="0">
                <a:solidFill>
                  <a:srgbClr val="000000"/>
                </a:solidFill>
              </a:rPr>
              <a:t>3+7); </a:t>
            </a:r>
          </a:p>
          <a:p>
            <a:pPr marL="0" lvl="0" indent="-517525" defTabSz="1008063" fontAlgn="base">
              <a:lnSpc>
                <a:spcPct val="83000"/>
              </a:lnSpc>
              <a:spcBef>
                <a:spcPts val="0"/>
              </a:spcBef>
              <a:spcAft>
                <a:spcPct val="0"/>
              </a:spcAft>
              <a:buClr>
                <a:srgbClr val="660000"/>
              </a:buClr>
              <a:buSzPct val="70000"/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</a:t>
            </a:r>
          </a:p>
          <a:p>
            <a:pPr marL="0" lvl="0" indent="-517525" defTabSz="1008063" fontAlgn="base">
              <a:lnSpc>
                <a:spcPct val="83000"/>
              </a:lnSpc>
              <a:spcBef>
                <a:spcPts val="0"/>
              </a:spcBef>
              <a:spcAft>
                <a:spcPct val="0"/>
              </a:spcAft>
              <a:buClr>
                <a:srgbClr val="660000"/>
              </a:buClr>
              <a:buSzPct val="70000"/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return 0; </a:t>
            </a:r>
            <a:endParaRPr lang="en-US" dirty="0" smtClean="0"/>
          </a:p>
          <a:p>
            <a:pPr marL="517525" lvl="0" indent="-517525" defTabSz="1008063" fontAlgn="base">
              <a:spcAft>
                <a:spcPct val="0"/>
              </a:spcAft>
              <a:buClr>
                <a:srgbClr val="660000"/>
              </a:buClr>
              <a:buSzPct val="70000"/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} </a:t>
            </a:r>
          </a:p>
          <a:p>
            <a:pPr marL="0" lvl="0" indent="-517525" defTabSz="1008063" fontAlgn="base">
              <a:lnSpc>
                <a:spcPct val="83000"/>
              </a:lnSpc>
              <a:spcBef>
                <a:spcPts val="0"/>
              </a:spcBef>
              <a:spcAft>
                <a:spcPct val="0"/>
              </a:spcAft>
              <a:buClr>
                <a:srgbClr val="660000"/>
              </a:buClr>
              <a:buSzPct val="70000"/>
              <a:buNone/>
            </a:pP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7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Εισαγωγή στη </a:t>
            </a:r>
            <a:r>
              <a:rPr lang="en-US" sz="1400" smtClean="0">
                <a:solidFill>
                  <a:schemeClr val="tx1"/>
                </a:solidFill>
              </a:rPr>
              <a:t>C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8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379-8D09-42C5-AE1F-DB6F792C5FCB}" type="slidenum">
              <a:rPr lang="el-GR" sz="1400" smtClean="0">
                <a:solidFill>
                  <a:schemeClr val="tx1"/>
                </a:solidFill>
              </a:rPr>
              <a:t>30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6193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Ανάλυση </a:t>
            </a:r>
            <a:endParaRPr lang="el-GR" b="1" dirty="0"/>
          </a:p>
        </p:txBody>
      </p:sp>
      <p:sp>
        <p:nvSpPr>
          <p:cNvPr id="5" name="Θέση περιεχομένου 1"/>
          <p:cNvSpPr txBox="1"/>
          <p:nvPr/>
        </p:nvSpPr>
        <p:spPr>
          <a:xfrm>
            <a:off x="596054" y="1628800"/>
            <a:ext cx="347189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7525" lvl="0" indent="-517525" defTabSz="1008063" fontAlgn="base">
              <a:spcBef>
                <a:spcPct val="20000"/>
              </a:spcBef>
              <a:spcAft>
                <a:spcPct val="0"/>
              </a:spcAft>
              <a:buClr>
                <a:srgbClr val="660000"/>
              </a:buClr>
              <a:buSzPct val="70000"/>
              <a:buFont typeface="Wingdings" panose="05000000000000000000" pitchFamily="2" charset="2"/>
              <a:buChar char="o"/>
            </a:pPr>
            <a:r>
              <a:rPr lang="el-GR" sz="2800" dirty="0" smtClean="0">
                <a:solidFill>
                  <a:srgbClr val="000000"/>
                </a:solidFill>
              </a:rPr>
              <a:t>Ως μεταβλητές μπορούν να οριστούν</a:t>
            </a:r>
            <a:r>
              <a:rPr lang="fi-FI" sz="2800" dirty="0" smtClean="0">
                <a:solidFill>
                  <a:srgbClr val="000000"/>
                </a:solidFill>
              </a:rPr>
              <a:t>:</a:t>
            </a:r>
            <a:r>
              <a:rPr lang="el-GR" sz="2800" dirty="0" smtClean="0">
                <a:solidFill>
                  <a:srgbClr val="000000"/>
                </a:solidFill>
              </a:rPr>
              <a:t> </a:t>
            </a:r>
            <a:endParaRPr lang="fi-FI" sz="2800" dirty="0">
              <a:solidFill>
                <a:srgbClr val="000000"/>
              </a:solidFill>
            </a:endParaRPr>
          </a:p>
        </p:txBody>
      </p:sp>
      <p:sp>
        <p:nvSpPr>
          <p:cNvPr id="7" name="Θέση περιεχομένου 2"/>
          <p:cNvSpPr txBox="1"/>
          <p:nvPr>
            <p:custDataLst>
              <p:tags r:id="rId2"/>
            </p:custDataLst>
          </p:nvPr>
        </p:nvSpPr>
        <p:spPr>
          <a:xfrm>
            <a:off x="4264248" y="1628800"/>
            <a:ext cx="4464496" cy="12741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7525" lvl="0" indent="-517525" defTabSz="1008063" fontAlgn="base">
              <a:spcBef>
                <a:spcPct val="20000"/>
              </a:spcBef>
              <a:spcAft>
                <a:spcPct val="0"/>
              </a:spcAft>
              <a:buClr>
                <a:srgbClr val="660000"/>
              </a:buClr>
              <a:buSzPct val="70000"/>
              <a:buFont typeface="Wingdings" panose="05000000000000000000" pitchFamily="2" charset="2"/>
              <a:buChar char="o"/>
            </a:pPr>
            <a:r>
              <a:rPr lang="en-US" sz="2400" dirty="0" smtClean="0">
                <a:solidFill>
                  <a:srgbClr val="000000"/>
                </a:solidFill>
              </a:rPr>
              <a:t>da, b, sum, sum1, velocity, vat, force, b12, a1b. </a:t>
            </a:r>
          </a:p>
          <a:p>
            <a:pPr marL="517525" lvl="0" indent="-517525" defTabSz="1008063" fontAlgn="base">
              <a:spcBef>
                <a:spcPct val="20000"/>
              </a:spcBef>
              <a:spcAft>
                <a:spcPct val="0"/>
              </a:spcAft>
              <a:buClr>
                <a:srgbClr val="660000"/>
              </a:buClr>
              <a:buSzPct val="70000"/>
              <a:buFont typeface="Wingdings" panose="05000000000000000000" pitchFamily="2" charset="2"/>
              <a:buChar char="o"/>
            </a:pPr>
            <a:r>
              <a:rPr lang="el-GR" sz="2400" dirty="0" smtClean="0">
                <a:solidFill>
                  <a:srgbClr val="000000"/>
                </a:solidFill>
              </a:rPr>
              <a:t>Αλλά όχι </a:t>
            </a:r>
            <a:r>
              <a:rPr lang="en-US" sz="2400" dirty="0" smtClean="0">
                <a:solidFill>
                  <a:srgbClr val="000000"/>
                </a:solidFill>
              </a:rPr>
              <a:t>1a, 2@, </a:t>
            </a:r>
            <a:r>
              <a:rPr lang="en-US" sz="2400" dirty="0">
                <a:solidFill>
                  <a:srgbClr val="000000"/>
                </a:solidFill>
              </a:rPr>
              <a:t>b</a:t>
            </a:r>
            <a:r>
              <a:rPr lang="en-US" sz="2400" dirty="0" smtClean="0">
                <a:solidFill>
                  <a:srgbClr val="000000"/>
                </a:solidFill>
              </a:rPr>
              <a:t>&amp;. 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3" name="Θέση περιεχομένου 3" descr="Επεξήγηση κειμένου: Case sensitive. Πεζό άλφα, δεν είναι ίδιο με το άλφα κεφαλαίο."/>
          <p:cNvSpPr txBox="1"/>
          <p:nvPr>
            <p:custDataLst>
              <p:tags r:id="rId3"/>
            </p:custDataLst>
          </p:nvPr>
        </p:nvSpPr>
        <p:spPr>
          <a:xfrm>
            <a:off x="4264248" y="2924944"/>
            <a:ext cx="333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7525" lvl="0" indent="-517525" defTabSz="1008063" fontAlgn="base">
              <a:spcBef>
                <a:spcPct val="20000"/>
              </a:spcBef>
              <a:spcAft>
                <a:spcPct val="0"/>
              </a:spcAft>
              <a:buClr>
                <a:srgbClr val="660000"/>
              </a:buClr>
              <a:buSzPct val="70000"/>
              <a:buFont typeface="Wingdings" panose="05000000000000000000" pitchFamily="2" charset="2"/>
              <a:buChar char="o"/>
            </a:pPr>
            <a:r>
              <a:rPr lang="en-US" sz="2400" b="1" dirty="0" smtClean="0">
                <a:solidFill>
                  <a:prstClr val="black"/>
                </a:solidFill>
              </a:rPr>
              <a:t>Case sensitive a</a:t>
            </a:r>
            <a:r>
              <a:rPr lang="el-GR" sz="2400" b="1" dirty="0" smtClean="0">
                <a:solidFill>
                  <a:prstClr val="black"/>
                </a:solidFill>
              </a:rPr>
              <a:t> </a:t>
            </a:r>
            <a:r>
              <a:rPr lang="en-US" sz="2400" b="1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≠</a:t>
            </a:r>
            <a:r>
              <a:rPr lang="el-GR" sz="2400" b="1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A</a:t>
            </a:r>
            <a:r>
              <a:rPr lang="en-US" sz="2400" dirty="0" smtClean="0">
                <a:solidFill>
                  <a:srgbClr val="800000"/>
                </a:solidFill>
                <a:cs typeface="Times New Roman" panose="02020603050405020304" pitchFamily="18" charset="0"/>
              </a:rPr>
              <a:t>.  </a:t>
            </a:r>
            <a:endParaRPr lang="en-US" sz="2400" dirty="0">
              <a:solidFill>
                <a:srgbClr val="8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Θέση περιεχομένου 4"/>
          <p:cNvSpPr txBox="1"/>
          <p:nvPr/>
        </p:nvSpPr>
        <p:spPr>
          <a:xfrm>
            <a:off x="597316" y="3861048"/>
            <a:ext cx="275181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7525" lvl="0" indent="-517525" defTabSz="1008063" fontAlgn="base">
              <a:spcBef>
                <a:spcPct val="20000"/>
              </a:spcBef>
              <a:spcAft>
                <a:spcPct val="0"/>
              </a:spcAft>
              <a:buClr>
                <a:srgbClr val="660000"/>
              </a:buClr>
              <a:buSzPct val="70000"/>
              <a:buFont typeface="Wingdings" panose="05000000000000000000" pitchFamily="2" charset="2"/>
              <a:buChar char="o"/>
            </a:pPr>
            <a:r>
              <a:rPr lang="el-GR" sz="2800" dirty="0">
                <a:solidFill>
                  <a:srgbClr val="000000"/>
                </a:solidFill>
              </a:rPr>
              <a:t>Δήλωση Μεταβλητών</a:t>
            </a:r>
            <a:r>
              <a:rPr lang="fi-FI" sz="2800" dirty="0" smtClean="0">
                <a:solidFill>
                  <a:srgbClr val="000000"/>
                </a:solidFill>
              </a:rPr>
              <a:t>:</a:t>
            </a:r>
            <a:r>
              <a:rPr lang="el-GR" sz="2800" dirty="0" smtClean="0">
                <a:solidFill>
                  <a:srgbClr val="000000"/>
                </a:solidFill>
              </a:rPr>
              <a:t> </a:t>
            </a:r>
            <a:endParaRPr lang="fi-FI" sz="2800" dirty="0">
              <a:solidFill>
                <a:srgbClr val="000000"/>
              </a:solidFill>
            </a:endParaRPr>
          </a:p>
        </p:txBody>
      </p:sp>
      <p:sp>
        <p:nvSpPr>
          <p:cNvPr id="8" name="Θέση περιεχομένου 5"/>
          <p:cNvSpPr txBox="1"/>
          <p:nvPr/>
        </p:nvSpPr>
        <p:spPr>
          <a:xfrm>
            <a:off x="4264248" y="3861048"/>
            <a:ext cx="4268192" cy="2443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7525" lvl="0" indent="-517525" defTabSz="1008063" fontAlgn="base">
              <a:spcBef>
                <a:spcPct val="20000"/>
              </a:spcBef>
              <a:spcAft>
                <a:spcPct val="0"/>
              </a:spcAft>
              <a:buClr>
                <a:srgbClr val="660000"/>
              </a:buClr>
              <a:buSzPct val="70000"/>
              <a:buFont typeface="Wingdings" panose="05000000000000000000" pitchFamily="2" charset="2"/>
              <a:buChar char="o"/>
            </a:pPr>
            <a:r>
              <a:rPr lang="el-GR" sz="24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Για να δηλώσουμε ακεραίους-</a:t>
            </a:r>
            <a:r>
              <a:rPr lang="en-US" sz="24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Integers </a:t>
            </a:r>
            <a:r>
              <a:rPr lang="el-GR" sz="24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γράφουμε</a:t>
            </a:r>
            <a:r>
              <a:rPr lang="en-US" sz="24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,</a:t>
            </a:r>
            <a:r>
              <a:rPr lang="el-GR" sz="24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int</a:t>
            </a:r>
            <a:r>
              <a:rPr lang="en-US" sz="2400" b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, short</a:t>
            </a:r>
            <a:r>
              <a:rPr lang="el-GR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l-GR" sz="24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ή </a:t>
            </a:r>
            <a:r>
              <a:rPr lang="en-US" sz="2400" b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long</a:t>
            </a:r>
            <a:r>
              <a:rPr lang="en-US" sz="24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. </a:t>
            </a:r>
          </a:p>
          <a:p>
            <a:pPr marL="517525" lvl="0" indent="-517525" defTabSz="1008063" fontAlgn="base">
              <a:spcBef>
                <a:spcPct val="20000"/>
              </a:spcBef>
              <a:spcAft>
                <a:spcPct val="0"/>
              </a:spcAft>
              <a:buClr>
                <a:srgbClr val="660000"/>
              </a:buClr>
              <a:buSzPct val="70000"/>
              <a:buFont typeface="Wingdings" panose="05000000000000000000" pitchFamily="2" charset="2"/>
              <a:buChar char="o"/>
            </a:pPr>
            <a:r>
              <a:rPr lang="el-GR" sz="24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Για δήλωση πραγματικών-</a:t>
            </a:r>
            <a:r>
              <a:rPr lang="en-US" sz="24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Real numbers </a:t>
            </a:r>
            <a:r>
              <a:rPr lang="el-GR" sz="24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γράφουμε</a:t>
            </a:r>
            <a:r>
              <a:rPr lang="en-US" sz="24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,</a:t>
            </a:r>
            <a:r>
              <a:rPr lang="el-GR" sz="24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float</a:t>
            </a:r>
            <a:r>
              <a:rPr lang="el-GR" sz="2400" b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l-GR" sz="24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ή</a:t>
            </a:r>
            <a:r>
              <a:rPr lang="el-GR" sz="2400" b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double</a:t>
            </a:r>
            <a:r>
              <a:rPr lang="en-US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. </a:t>
            </a:r>
            <a:endParaRPr lang="en-US" sz="2800" dirty="0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9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Εισαγωγή στη </a:t>
            </a:r>
            <a:r>
              <a:rPr lang="en-US" sz="1400" smtClean="0">
                <a:solidFill>
                  <a:schemeClr val="tx1"/>
                </a:solidFill>
              </a:rPr>
              <a:t>C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10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379-8D09-42C5-AE1F-DB6F792C5FCB}" type="slidenum">
              <a:rPr lang="el-GR" sz="1400" smtClean="0">
                <a:solidFill>
                  <a:schemeClr val="tx1"/>
                </a:solidFill>
              </a:rPr>
              <a:t>31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91323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Αριθμητικοί τελεστές</a:t>
            </a:r>
          </a:p>
        </p:txBody>
      </p:sp>
      <p:sp>
        <p:nvSpPr>
          <p:cNvPr id="14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7525" lvl="0" indent="-517525" defTabSz="1008063">
              <a:buClr>
                <a:srgbClr val="660000"/>
              </a:buClr>
              <a:buSzPct val="70000"/>
              <a:buFont typeface="Wingdings" panose="05000000000000000000" pitchFamily="2" charset="2"/>
              <a:buChar char="o"/>
              <a:defRPr/>
            </a:pPr>
            <a:endParaRPr lang="el-GR" kern="0" dirty="0" smtClean="0">
              <a:solidFill>
                <a:srgbClr val="000000"/>
              </a:solidFill>
            </a:endParaRPr>
          </a:p>
          <a:p>
            <a:pPr marL="517525" lvl="0" indent="-517525" defTabSz="1008063">
              <a:buClr>
                <a:srgbClr val="660000"/>
              </a:buClr>
              <a:buSzPct val="70000"/>
              <a:buFont typeface="Wingdings" panose="05000000000000000000" pitchFamily="2" charset="2"/>
              <a:buChar char="o"/>
              <a:defRPr/>
            </a:pPr>
            <a:r>
              <a:rPr lang="el-GR" kern="0" dirty="0" smtClean="0">
                <a:solidFill>
                  <a:srgbClr val="000000"/>
                </a:solidFill>
              </a:rPr>
              <a:t>Πρόσθεση</a:t>
            </a:r>
            <a:r>
              <a:rPr lang="fi-FI" kern="0" dirty="0" smtClean="0">
                <a:solidFill>
                  <a:srgbClr val="000000"/>
                </a:solidFill>
              </a:rPr>
              <a:t> </a:t>
            </a:r>
            <a:r>
              <a:rPr lang="fi-FI" kern="0" dirty="0">
                <a:solidFill>
                  <a:srgbClr val="000000"/>
                </a:solidFill>
              </a:rPr>
              <a:t>+</a:t>
            </a:r>
            <a:r>
              <a:rPr lang="el-GR" kern="0" dirty="0">
                <a:solidFill>
                  <a:srgbClr val="000000"/>
                </a:solidFill>
              </a:rPr>
              <a:t>,			5 + 3.</a:t>
            </a:r>
          </a:p>
          <a:p>
            <a:pPr marL="517525" lvl="0" indent="-517525" defTabSz="1008063">
              <a:buClr>
                <a:srgbClr val="660000"/>
              </a:buClr>
              <a:buSzPct val="70000"/>
              <a:buFont typeface="Wingdings" panose="05000000000000000000" pitchFamily="2" charset="2"/>
              <a:buChar char="o"/>
              <a:defRPr/>
            </a:pPr>
            <a:r>
              <a:rPr lang="el-GR" kern="0" dirty="0">
                <a:solidFill>
                  <a:srgbClr val="000000"/>
                </a:solidFill>
              </a:rPr>
              <a:t>Αφαίρεση-,			12 -5.</a:t>
            </a:r>
          </a:p>
          <a:p>
            <a:pPr marL="517525" lvl="0" indent="-517525" defTabSz="1008063">
              <a:buClr>
                <a:srgbClr val="660000"/>
              </a:buClr>
              <a:buSzPct val="70000"/>
              <a:buFont typeface="Wingdings" panose="05000000000000000000" pitchFamily="2" charset="2"/>
              <a:buChar char="o"/>
              <a:defRPr/>
            </a:pPr>
            <a:r>
              <a:rPr lang="el-GR" kern="0" dirty="0">
                <a:solidFill>
                  <a:srgbClr val="000000"/>
                </a:solidFill>
              </a:rPr>
              <a:t>Πολλαπλασιασμός</a:t>
            </a:r>
            <a:r>
              <a:rPr lang="fi-FI" kern="0" dirty="0">
                <a:solidFill>
                  <a:srgbClr val="000000"/>
                </a:solidFill>
              </a:rPr>
              <a:t> *</a:t>
            </a:r>
            <a:r>
              <a:rPr lang="el-GR" kern="0" dirty="0">
                <a:solidFill>
                  <a:srgbClr val="000000"/>
                </a:solidFill>
              </a:rPr>
              <a:t>,		3 * 5.</a:t>
            </a:r>
          </a:p>
          <a:p>
            <a:pPr marL="517525" lvl="0" indent="-517525" defTabSz="1008063">
              <a:buClr>
                <a:srgbClr val="660000"/>
              </a:buClr>
              <a:buSzPct val="70000"/>
              <a:buFont typeface="Wingdings" panose="05000000000000000000" pitchFamily="2" charset="2"/>
              <a:buChar char="o"/>
              <a:defRPr/>
            </a:pPr>
            <a:r>
              <a:rPr lang="el-GR" kern="0" dirty="0">
                <a:solidFill>
                  <a:srgbClr val="000000"/>
                </a:solidFill>
              </a:rPr>
              <a:t>Διαίρεση</a:t>
            </a:r>
            <a:r>
              <a:rPr lang="fi-FI" kern="0" dirty="0">
                <a:solidFill>
                  <a:srgbClr val="000000"/>
                </a:solidFill>
              </a:rPr>
              <a:t> /</a:t>
            </a:r>
            <a:r>
              <a:rPr lang="el-GR" kern="0" dirty="0">
                <a:solidFill>
                  <a:srgbClr val="000000"/>
                </a:solidFill>
              </a:rPr>
              <a:t>,			6/3, 3/2, 3.0/2.0.</a:t>
            </a:r>
          </a:p>
          <a:p>
            <a:pPr marL="517525" lvl="0" indent="-517525" defTabSz="1008063">
              <a:buClr>
                <a:srgbClr val="660000"/>
              </a:buClr>
              <a:buSzPct val="70000"/>
              <a:buFont typeface="Wingdings" panose="05000000000000000000" pitchFamily="2" charset="2"/>
              <a:buChar char="o"/>
              <a:defRPr/>
            </a:pPr>
            <a:r>
              <a:rPr lang="el-GR" kern="0" dirty="0">
                <a:solidFill>
                  <a:srgbClr val="000000"/>
                </a:solidFill>
              </a:rPr>
              <a:t>Ακέραιο υπόλοιπο</a:t>
            </a:r>
            <a:r>
              <a:rPr lang="fi-FI" kern="0" dirty="0">
                <a:solidFill>
                  <a:srgbClr val="000000"/>
                </a:solidFill>
              </a:rPr>
              <a:t> %</a:t>
            </a:r>
            <a:r>
              <a:rPr lang="el-GR" kern="0" dirty="0">
                <a:solidFill>
                  <a:srgbClr val="000000"/>
                </a:solidFill>
              </a:rPr>
              <a:t>,	3 % 2 (=1).</a:t>
            </a:r>
          </a:p>
          <a:p>
            <a:endParaRPr lang="el-GR" dirty="0"/>
          </a:p>
        </p:txBody>
      </p:sp>
      <p:sp>
        <p:nvSpPr>
          <p:cNvPr id="2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 sz="1400" smtClean="0">
                <a:solidFill>
                  <a:prstClr val="black"/>
                </a:solidFill>
              </a:rPr>
              <a:t>Εισαγωγή στη </a:t>
            </a:r>
            <a:r>
              <a:rPr lang="en-US" sz="1400" smtClean="0">
                <a:solidFill>
                  <a:prstClr val="black"/>
                </a:solidFill>
              </a:rPr>
              <a:t>C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AE728C-E611-4819-AE43-A6ECB79E445A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32</a:t>
            </a:fld>
            <a:endParaRPr lang="el-GR" sz="1400" dirty="0">
              <a:solidFill>
                <a:prstClr val="black"/>
              </a:solidFill>
            </a:endParaRPr>
          </a:p>
        </p:txBody>
      </p:sp>
      <p:pic>
        <p:nvPicPr>
          <p:cNvPr id="6" name="Εικόνα 1" descr="Εικονίδιο μετάβασης στα Περιεχόμενα.">
            <a:hlinkClick r:id="rId2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3795239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1844824"/>
            <a:ext cx="8229600" cy="1143000"/>
          </a:xfrm>
        </p:spPr>
        <p:txBody>
          <a:bodyPr/>
          <a:lstStyle/>
          <a:p>
            <a:r>
              <a:rPr lang="el-GR" b="1" dirty="0" smtClean="0"/>
              <a:t>Τέλος πρώτης ενότητας </a:t>
            </a:r>
            <a:endParaRPr lang="el-GR" b="1" dirty="0"/>
          </a:p>
        </p:txBody>
      </p:sp>
      <p:pic>
        <p:nvPicPr>
          <p:cNvPr id="3" name="Εικόνα 1" descr="Λογότυπο για Άδειες χρήσης Creative Commons B Y, NC, ND." title="Λογότυπο Creative Commons.">
            <a:hlinkClick r:id="rId3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5949280"/>
            <a:ext cx="1584325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Εικόνα 2" descr="Λογότυπο Επιχειρησιακού Προγράμματος Εκπαίδευση και Δια βίου Μάθηση. " title="Λογότυπο Χρηματοδότησης. ">
            <a:hlinkClick r:id="rId5" tooltip="Μετάβαση στο www.edulll.gr/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028" y="5639073"/>
            <a:ext cx="4310063" cy="1030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861373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Σκοποί ενότητας 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dirty="0"/>
              <a:t>1</a:t>
            </a:r>
            <a:r>
              <a:rPr lang="el-GR" dirty="0" smtClean="0"/>
              <a:t>) Εισαγωγή του αναγνώστη στον κόσμο μίας</a:t>
            </a:r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dirty="0" smtClean="0"/>
              <a:t>   γλώσσας προγραμματισμού</a:t>
            </a:r>
            <a:r>
              <a:rPr lang="el-GR" dirty="0"/>
              <a:t>.</a:t>
            </a:r>
            <a:endParaRPr lang="el-GR" dirty="0" smtClean="0"/>
          </a:p>
          <a:p>
            <a:pPr marL="0" indent="0">
              <a:buNone/>
            </a:pPr>
            <a:r>
              <a:rPr lang="el-GR" dirty="0"/>
              <a:t>2</a:t>
            </a:r>
            <a:r>
              <a:rPr lang="el-GR" dirty="0" smtClean="0"/>
              <a:t>) Την αντίληψη εννοιών όπως τί είναι ένα </a:t>
            </a:r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dirty="0" smtClean="0"/>
              <a:t>   πρόγραμμα, και τί αλγόριθμος</a:t>
            </a:r>
            <a:r>
              <a:rPr lang="el-GR" dirty="0"/>
              <a:t>.</a:t>
            </a:r>
            <a:endParaRPr lang="el-GR" dirty="0" smtClean="0"/>
          </a:p>
          <a:p>
            <a:pPr marL="0" indent="0">
              <a:buNone/>
            </a:pPr>
            <a:r>
              <a:rPr lang="el-GR" dirty="0"/>
              <a:t>3</a:t>
            </a:r>
            <a:r>
              <a:rPr lang="el-GR" dirty="0" smtClean="0"/>
              <a:t>) Την ικανότητα να δημιουργεί και εκτελεί ένα </a:t>
            </a:r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dirty="0" smtClean="0"/>
              <a:t>   απλό πρόγραμμα</a:t>
            </a:r>
            <a:r>
              <a:rPr lang="el-GR" dirty="0"/>
              <a:t>.</a:t>
            </a:r>
            <a:endParaRPr lang="el-GR" dirty="0" smtClean="0"/>
          </a:p>
          <a:p>
            <a:pPr marL="0" indent="0">
              <a:buNone/>
            </a:pPr>
            <a:r>
              <a:rPr lang="el-GR" dirty="0"/>
              <a:t>4</a:t>
            </a:r>
            <a:r>
              <a:rPr lang="el-GR" dirty="0" smtClean="0"/>
              <a:t>) Την δημιουργία ερεθισμάτων για την  </a:t>
            </a:r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dirty="0" smtClean="0"/>
              <a:t>   ανάπτυξη πιο περίπλοκων προγραμμάτων. </a:t>
            </a:r>
          </a:p>
          <a:p>
            <a:endParaRPr lang="el-GR" dirty="0" smtClean="0"/>
          </a:p>
          <a:p>
            <a:endParaRPr lang="el-GR" dirty="0"/>
          </a:p>
        </p:txBody>
      </p:sp>
      <p:sp>
        <p:nvSpPr>
          <p:cNvPr id="8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Εισαγωγή στη </a:t>
            </a:r>
            <a:r>
              <a:rPr lang="en-US" sz="1400" smtClean="0">
                <a:solidFill>
                  <a:schemeClr val="tx1"/>
                </a:solidFill>
              </a:rPr>
              <a:t>C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9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379-8D09-42C5-AE1F-DB6F792C5FCB}" type="slidenum">
              <a:rPr lang="el-GR" sz="1400" smtClean="0">
                <a:solidFill>
                  <a:schemeClr val="tx1"/>
                </a:solidFill>
              </a:rPr>
              <a:t>4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0112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Περιεχόμενα ενότητας</a:t>
            </a:r>
          </a:p>
        </p:txBody>
      </p:sp>
      <p:sp>
        <p:nvSpPr>
          <p:cNvPr id="13" name="Θέση περιεχομένου 1">
            <a:hlinkClick r:id="rId3" action="ppaction://hlinksldjump" tooltip="Μετάβαση στη Διαφάνεια 6"/>
          </p:cNvPr>
          <p:cNvSpPr txBox="1"/>
          <p:nvPr/>
        </p:nvSpPr>
        <p:spPr>
          <a:xfrm>
            <a:off x="704574" y="1611622"/>
            <a:ext cx="7704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i="1" dirty="0">
                <a:solidFill>
                  <a:srgbClr val="0070C0"/>
                </a:solidFill>
              </a:rPr>
              <a:t>1) Ιστορική αναδρομή γλωσσών </a:t>
            </a:r>
            <a:r>
              <a:rPr lang="el-GR" sz="2800" i="1" dirty="0" smtClean="0">
                <a:solidFill>
                  <a:srgbClr val="0070C0"/>
                </a:solidFill>
              </a:rPr>
              <a:t>προγραμματισμού </a:t>
            </a:r>
            <a:endParaRPr lang="el-GR" sz="1400" i="1" dirty="0">
              <a:solidFill>
                <a:srgbClr val="0070C0"/>
              </a:solidFill>
            </a:endParaRPr>
          </a:p>
        </p:txBody>
      </p:sp>
      <p:sp>
        <p:nvSpPr>
          <p:cNvPr id="11" name="Θέση περιεχομένου 2">
            <a:hlinkClick r:id="rId4" action="ppaction://hlinksldjump" tooltip="Μετάβαση στη Διαφάνεια 10"/>
          </p:cNvPr>
          <p:cNvSpPr txBox="1"/>
          <p:nvPr/>
        </p:nvSpPr>
        <p:spPr>
          <a:xfrm>
            <a:off x="709780" y="2346446"/>
            <a:ext cx="7704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i="1" dirty="0" smtClean="0">
                <a:solidFill>
                  <a:srgbClr val="0070C0"/>
                </a:solidFill>
              </a:rPr>
              <a:t>2) Τί είναι ένας υπολογιστής ?</a:t>
            </a:r>
            <a:endParaRPr lang="el-GR" sz="2800" i="1" dirty="0">
              <a:solidFill>
                <a:srgbClr val="0070C0"/>
              </a:solidFill>
            </a:endParaRPr>
          </a:p>
        </p:txBody>
      </p:sp>
      <p:sp>
        <p:nvSpPr>
          <p:cNvPr id="16" name="Θέση περιεχομένου 3">
            <a:hlinkClick r:id="rId5" action="ppaction://hlinksldjump" tooltip="Μετάβαση στη Διαφάνεια 14"/>
          </p:cNvPr>
          <p:cNvSpPr txBox="1"/>
          <p:nvPr/>
        </p:nvSpPr>
        <p:spPr>
          <a:xfrm>
            <a:off x="704574" y="3075406"/>
            <a:ext cx="7704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i="1" dirty="0" smtClean="0">
                <a:solidFill>
                  <a:srgbClr val="0070C0"/>
                </a:solidFill>
              </a:rPr>
              <a:t>3) Τί είναι ένας αλγόριθμος ?</a:t>
            </a:r>
            <a:endParaRPr lang="el-GR" sz="2800" i="1" dirty="0">
              <a:solidFill>
                <a:srgbClr val="0070C0"/>
              </a:solidFill>
            </a:endParaRPr>
          </a:p>
        </p:txBody>
      </p:sp>
      <p:sp>
        <p:nvSpPr>
          <p:cNvPr id="17" name="Θέση περιεχομένου 4">
            <a:hlinkClick r:id="rId6" action="ppaction://hlinksldjump" tooltip="Μετάβαση στη Διαφάνεια 17"/>
          </p:cNvPr>
          <p:cNvSpPr txBox="1"/>
          <p:nvPr/>
        </p:nvSpPr>
        <p:spPr>
          <a:xfrm>
            <a:off x="704574" y="3804366"/>
            <a:ext cx="7704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i="1" dirty="0" smtClean="0">
                <a:solidFill>
                  <a:srgbClr val="0070C0"/>
                </a:solidFill>
              </a:rPr>
              <a:t>4) Τι είναι ένα πρόγραμμα ?</a:t>
            </a:r>
            <a:endParaRPr lang="el-GR" sz="2800" i="1" dirty="0">
              <a:solidFill>
                <a:srgbClr val="0070C0"/>
              </a:solidFill>
            </a:endParaRPr>
          </a:p>
        </p:txBody>
      </p:sp>
      <p:sp>
        <p:nvSpPr>
          <p:cNvPr id="15" name="Θέση περιεχομένου 5">
            <a:hlinkClick r:id="rId7" action="ppaction://hlinksldjump" tooltip="Μετάβαση στη Διαφάνεια 19"/>
          </p:cNvPr>
          <p:cNvSpPr txBox="1"/>
          <p:nvPr/>
        </p:nvSpPr>
        <p:spPr>
          <a:xfrm>
            <a:off x="704574" y="4482390"/>
            <a:ext cx="7704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i="1" dirty="0" smtClean="0">
                <a:solidFill>
                  <a:srgbClr val="0070C0"/>
                </a:solidFill>
              </a:rPr>
              <a:t>5) Τα πρώτα μας προγράμματα σε </a:t>
            </a:r>
            <a:r>
              <a:rPr lang="en-US" sz="2800" i="1" dirty="0" smtClean="0">
                <a:solidFill>
                  <a:srgbClr val="0070C0"/>
                </a:solidFill>
              </a:rPr>
              <a:t>C</a:t>
            </a:r>
            <a:endParaRPr lang="en-US" sz="2800" i="1" dirty="0">
              <a:solidFill>
                <a:srgbClr val="0070C0"/>
              </a:solidFill>
            </a:endParaRPr>
          </a:p>
        </p:txBody>
      </p:sp>
      <p:sp>
        <p:nvSpPr>
          <p:cNvPr id="12" name="Θέση περιεχομένου 6">
            <a:hlinkClick r:id="rId8" action="ppaction://hlinksldjump" tooltip="Μετάβαση στη Διαφάνεια 27"/>
          </p:cNvPr>
          <p:cNvSpPr txBox="1"/>
          <p:nvPr/>
        </p:nvSpPr>
        <p:spPr>
          <a:xfrm>
            <a:off x="704574" y="5171054"/>
            <a:ext cx="7704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i="1" dirty="0" smtClean="0">
                <a:solidFill>
                  <a:srgbClr val="0070C0"/>
                </a:solidFill>
              </a:rPr>
              <a:t>6) Μετάφραση ⁄ Εκτέλεση</a:t>
            </a:r>
            <a:endParaRPr lang="el-GR" sz="3200" i="1" dirty="0">
              <a:solidFill>
                <a:srgbClr val="0070C0"/>
              </a:solidFill>
            </a:endParaRPr>
          </a:p>
        </p:txBody>
      </p:sp>
      <p:sp>
        <p:nvSpPr>
          <p:cNvPr id="3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 sz="1400" smtClean="0">
                <a:solidFill>
                  <a:prstClr val="black"/>
                </a:solidFill>
              </a:rPr>
              <a:t>Εισαγωγή στη </a:t>
            </a:r>
            <a:r>
              <a:rPr lang="en-US" sz="1400" smtClean="0">
                <a:solidFill>
                  <a:prstClr val="black"/>
                </a:solidFill>
              </a:rPr>
              <a:t>C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6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AE728C-E611-4819-AE43-A6ECB79E445A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36375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 smtClean="0"/>
              <a:t>Ιστορική αναδρομή γλωσσών προγραμματισμού (1 από 2) 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>
            <a:normAutofit/>
          </a:bodyPr>
          <a:lstStyle/>
          <a:p>
            <a:pPr marL="517525" lvl="0" indent="-517525" defTabSz="1008063" fontAlgn="base">
              <a:lnSpc>
                <a:spcPct val="90000"/>
              </a:lnSpc>
              <a:spcAft>
                <a:spcPct val="0"/>
              </a:spcAft>
              <a:buClr>
                <a:srgbClr val="660000"/>
              </a:buClr>
              <a:buSzPct val="70000"/>
              <a:buFont typeface="Wingdings" panose="05000000000000000000" pitchFamily="2" charset="2"/>
              <a:buChar char="o"/>
            </a:pPr>
            <a:r>
              <a:rPr lang="el-GR" sz="2800" dirty="0" smtClean="0">
                <a:solidFill>
                  <a:srgbClr val="000000"/>
                </a:solidFill>
              </a:rPr>
              <a:t>1958: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l-GR" sz="2800" dirty="0" smtClean="0">
                <a:solidFill>
                  <a:srgbClr val="000000"/>
                </a:solidFill>
              </a:rPr>
              <a:t>Η πρώτη γλώσσα προγραμματισμού,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b="1" dirty="0">
                <a:solidFill>
                  <a:srgbClr val="000000"/>
                </a:solidFill>
              </a:rPr>
              <a:t>FORTRAN</a:t>
            </a:r>
            <a:r>
              <a:rPr lang="en-US" sz="2800" dirty="0">
                <a:solidFill>
                  <a:srgbClr val="000000"/>
                </a:solidFill>
              </a:rPr>
              <a:t> (</a:t>
            </a:r>
            <a:r>
              <a:rPr lang="en-US" sz="2800" b="1" dirty="0">
                <a:solidFill>
                  <a:srgbClr val="000000"/>
                </a:solidFill>
              </a:rPr>
              <a:t>Fo</a:t>
            </a:r>
            <a:r>
              <a:rPr lang="en-US" sz="2800" dirty="0">
                <a:solidFill>
                  <a:srgbClr val="000000"/>
                </a:solidFill>
              </a:rPr>
              <a:t>rmula </a:t>
            </a:r>
            <a:r>
              <a:rPr lang="en-US" sz="2800" b="1" dirty="0" smtClean="0">
                <a:solidFill>
                  <a:srgbClr val="000000"/>
                </a:solidFill>
              </a:rPr>
              <a:t>Tran</a:t>
            </a:r>
            <a:r>
              <a:rPr lang="en-US" sz="2800" dirty="0" smtClean="0">
                <a:solidFill>
                  <a:srgbClr val="000000"/>
                </a:solidFill>
              </a:rPr>
              <a:t>slation)</a:t>
            </a:r>
            <a:r>
              <a:rPr lang="el-GR" sz="2800" dirty="0" smtClean="0">
                <a:solidFill>
                  <a:srgbClr val="000000"/>
                </a:solidFill>
              </a:rPr>
              <a:t>, με προσανατολισμό στα μαθηματικά.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endParaRPr lang="fi-FI" sz="2800" dirty="0">
              <a:solidFill>
                <a:srgbClr val="000000"/>
              </a:solidFill>
            </a:endParaRPr>
          </a:p>
          <a:p>
            <a:pPr marL="517525" lvl="0" indent="-517525" defTabSz="1008063" fontAlgn="base">
              <a:lnSpc>
                <a:spcPct val="90000"/>
              </a:lnSpc>
              <a:spcAft>
                <a:spcPct val="0"/>
              </a:spcAft>
              <a:buClr>
                <a:srgbClr val="660000"/>
              </a:buClr>
              <a:buSzPct val="70000"/>
              <a:buFont typeface="Wingdings" panose="05000000000000000000" pitchFamily="2" charset="2"/>
              <a:buChar char="o"/>
            </a:pPr>
            <a:r>
              <a:rPr lang="el-GR" sz="2800" dirty="0" smtClean="0">
                <a:solidFill>
                  <a:srgbClr val="000000"/>
                </a:solidFill>
              </a:rPr>
              <a:t>1959</a:t>
            </a:r>
            <a:r>
              <a:rPr lang="fi-FI" sz="2800" dirty="0" smtClean="0">
                <a:solidFill>
                  <a:srgbClr val="000000"/>
                </a:solidFill>
              </a:rPr>
              <a:t>: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l-GR" sz="2800" dirty="0" smtClean="0">
                <a:solidFill>
                  <a:srgbClr val="000000"/>
                </a:solidFill>
              </a:rPr>
              <a:t>Η δεύτερη γλώσσα προγραμματισμού, </a:t>
            </a:r>
            <a:r>
              <a:rPr lang="en-US" sz="2800" b="1" dirty="0">
                <a:solidFill>
                  <a:srgbClr val="000000"/>
                </a:solidFill>
              </a:rPr>
              <a:t>COBOL</a:t>
            </a:r>
            <a:r>
              <a:rPr lang="en-US" sz="2800" dirty="0">
                <a:solidFill>
                  <a:srgbClr val="000000"/>
                </a:solidFill>
              </a:rPr>
              <a:t> (</a:t>
            </a:r>
            <a:r>
              <a:rPr lang="en-US" sz="2800" b="1" dirty="0">
                <a:solidFill>
                  <a:srgbClr val="000000"/>
                </a:solidFill>
              </a:rPr>
              <a:t>Co</a:t>
            </a:r>
            <a:r>
              <a:rPr lang="en-US" sz="2800" dirty="0">
                <a:solidFill>
                  <a:srgbClr val="000000"/>
                </a:solidFill>
              </a:rPr>
              <a:t>mmon </a:t>
            </a:r>
            <a:r>
              <a:rPr lang="en-US" sz="2800" b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usiness </a:t>
            </a:r>
            <a:r>
              <a:rPr lang="en-US" sz="2800" b="1" dirty="0">
                <a:solidFill>
                  <a:srgbClr val="000000"/>
                </a:solidFill>
              </a:rPr>
              <a:t>O</a:t>
            </a:r>
            <a:r>
              <a:rPr lang="en-US" sz="2800" dirty="0">
                <a:solidFill>
                  <a:srgbClr val="000000"/>
                </a:solidFill>
              </a:rPr>
              <a:t>riented </a:t>
            </a:r>
            <a:r>
              <a:rPr lang="en-US" sz="2800" b="1" dirty="0" smtClean="0">
                <a:solidFill>
                  <a:srgbClr val="000000"/>
                </a:solidFill>
              </a:rPr>
              <a:t>L</a:t>
            </a:r>
            <a:r>
              <a:rPr lang="en-US" sz="2800" dirty="0" smtClean="0">
                <a:solidFill>
                  <a:srgbClr val="000000"/>
                </a:solidFill>
              </a:rPr>
              <a:t>anguage)</a:t>
            </a:r>
            <a:r>
              <a:rPr lang="el-GR" sz="2800" dirty="0" smtClean="0">
                <a:solidFill>
                  <a:srgbClr val="000000"/>
                </a:solidFill>
              </a:rPr>
              <a:t>, με προσανατολισμό</a:t>
            </a:r>
            <a:r>
              <a:rPr lang="el-GR" sz="2800" dirty="0">
                <a:solidFill>
                  <a:srgbClr val="000000"/>
                </a:solidFill>
              </a:rPr>
              <a:t> </a:t>
            </a:r>
            <a:r>
              <a:rPr lang="el-GR" sz="2800" dirty="0" smtClean="0">
                <a:solidFill>
                  <a:srgbClr val="000000"/>
                </a:solidFill>
              </a:rPr>
              <a:t>στην διαχείριση </a:t>
            </a:r>
            <a:r>
              <a:rPr lang="el-GR" sz="2800" dirty="0">
                <a:solidFill>
                  <a:srgbClr val="000000"/>
                </a:solidFill>
              </a:rPr>
              <a:t>α</a:t>
            </a:r>
            <a:r>
              <a:rPr lang="el-GR" sz="2800" dirty="0" smtClean="0">
                <a:solidFill>
                  <a:srgbClr val="000000"/>
                </a:solidFill>
              </a:rPr>
              <a:t>ρχείων.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endParaRPr lang="fi-FI" sz="2800" dirty="0">
              <a:solidFill>
                <a:srgbClr val="000000"/>
              </a:solidFill>
            </a:endParaRPr>
          </a:p>
          <a:p>
            <a:pPr marL="517525" lvl="0" indent="-517525" defTabSz="1008063" fontAlgn="base">
              <a:lnSpc>
                <a:spcPct val="90000"/>
              </a:lnSpc>
              <a:spcAft>
                <a:spcPct val="0"/>
              </a:spcAft>
              <a:buClr>
                <a:srgbClr val="660000"/>
              </a:buClr>
              <a:buSzPct val="70000"/>
              <a:buFont typeface="Wingdings" panose="05000000000000000000" pitchFamily="2" charset="2"/>
              <a:buChar char="o"/>
            </a:pPr>
            <a:r>
              <a:rPr lang="el-GR" sz="2800" dirty="0" smtClean="0">
                <a:solidFill>
                  <a:srgbClr val="000000"/>
                </a:solidFill>
              </a:rPr>
              <a:t>1964: </a:t>
            </a:r>
            <a:r>
              <a:rPr lang="en-US" sz="2800" b="1" dirty="0" smtClean="0">
                <a:solidFill>
                  <a:srgbClr val="000000"/>
                </a:solidFill>
              </a:rPr>
              <a:t>BASIC</a:t>
            </a:r>
            <a:r>
              <a:rPr lang="fi-FI" sz="2800" b="1" dirty="0" smtClean="0">
                <a:solidFill>
                  <a:srgbClr val="000000"/>
                </a:solidFill>
              </a:rPr>
              <a:t> </a:t>
            </a:r>
            <a:r>
              <a:rPr lang="el-GR" sz="2800" dirty="0" smtClean="0">
                <a:solidFill>
                  <a:srgbClr val="000000"/>
                </a:solidFill>
              </a:rPr>
              <a:t>–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l-GR" sz="2800" dirty="0" smtClean="0">
                <a:solidFill>
                  <a:srgbClr val="000000"/>
                </a:solidFill>
              </a:rPr>
              <a:t>Μία απλή </a:t>
            </a:r>
            <a:r>
              <a:rPr lang="el-GR" sz="2800" dirty="0">
                <a:solidFill>
                  <a:srgbClr val="000000"/>
                </a:solidFill>
              </a:rPr>
              <a:t>και </a:t>
            </a:r>
            <a:r>
              <a:rPr lang="el-GR" sz="2800" dirty="0" smtClean="0">
                <a:solidFill>
                  <a:srgbClr val="000000"/>
                </a:solidFill>
              </a:rPr>
              <a:t>εύκολη γλώσσα προγραμματισμού.</a:t>
            </a:r>
            <a:r>
              <a:rPr lang="fi-FI" sz="2800" dirty="0" smtClean="0">
                <a:solidFill>
                  <a:srgbClr val="000000"/>
                </a:solidFill>
              </a:rPr>
              <a:t> </a:t>
            </a:r>
            <a:endParaRPr lang="fi-FI" sz="2800" dirty="0">
              <a:solidFill>
                <a:srgbClr val="000000"/>
              </a:solidFill>
            </a:endParaRPr>
          </a:p>
          <a:p>
            <a:pPr marL="517525" lvl="0" indent="-517525" defTabSz="1008063" fontAlgn="base">
              <a:lnSpc>
                <a:spcPct val="90000"/>
              </a:lnSpc>
              <a:spcAft>
                <a:spcPct val="0"/>
              </a:spcAft>
              <a:buClr>
                <a:srgbClr val="660000"/>
              </a:buClr>
              <a:buSzPct val="70000"/>
              <a:buFont typeface="Wingdings" panose="05000000000000000000" pitchFamily="2" charset="2"/>
              <a:buChar char="o"/>
            </a:pPr>
            <a:r>
              <a:rPr lang="el-GR" sz="2800" dirty="0" smtClean="0">
                <a:solidFill>
                  <a:srgbClr val="000000"/>
                </a:solidFill>
              </a:rPr>
              <a:t>1967</a:t>
            </a:r>
            <a:r>
              <a:rPr lang="fi-FI" sz="2800" dirty="0" smtClean="0">
                <a:solidFill>
                  <a:srgbClr val="000000"/>
                </a:solidFill>
              </a:rPr>
              <a:t>: </a:t>
            </a:r>
            <a:r>
              <a:rPr lang="en-US" sz="2800" b="1" dirty="0" smtClean="0">
                <a:solidFill>
                  <a:srgbClr val="000000"/>
                </a:solidFill>
              </a:rPr>
              <a:t>SIMULA</a:t>
            </a:r>
            <a:r>
              <a:rPr lang="fi-FI" sz="2800" b="1" dirty="0" smtClean="0">
                <a:solidFill>
                  <a:srgbClr val="000000"/>
                </a:solidFill>
              </a:rPr>
              <a:t> </a:t>
            </a:r>
            <a:r>
              <a:rPr lang="el-GR" sz="2800" dirty="0" smtClean="0">
                <a:solidFill>
                  <a:srgbClr val="000000"/>
                </a:solidFill>
              </a:rPr>
              <a:t>–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l-GR" sz="2800" dirty="0" smtClean="0">
                <a:solidFill>
                  <a:srgbClr val="000000"/>
                </a:solidFill>
              </a:rPr>
              <a:t>Η γλώσσα αυτή</a:t>
            </a:r>
            <a:r>
              <a:rPr lang="en-US" sz="2800" dirty="0" smtClean="0">
                <a:solidFill>
                  <a:srgbClr val="000000"/>
                </a:solidFill>
              </a:rPr>
              <a:t>,</a:t>
            </a:r>
            <a:r>
              <a:rPr lang="el-GR" sz="2800" dirty="0" smtClean="0">
                <a:solidFill>
                  <a:srgbClr val="000000"/>
                </a:solidFill>
              </a:rPr>
              <a:t> ήταν κατάλληλη για προσομοιώσεις.</a:t>
            </a:r>
            <a:endParaRPr lang="en-US" sz="2800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Εισαγωγή στη </a:t>
            </a:r>
            <a:r>
              <a:rPr lang="en-US" sz="1400" smtClean="0">
                <a:solidFill>
                  <a:schemeClr val="tx1"/>
                </a:solidFill>
              </a:rPr>
              <a:t>C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379-8D09-42C5-AE1F-DB6F792C5FCB}" type="slidenum">
              <a:rPr lang="el-GR" sz="1400" smtClean="0">
                <a:solidFill>
                  <a:schemeClr val="tx1"/>
                </a:solidFill>
              </a:rPr>
              <a:t>6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2289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 smtClean="0"/>
              <a:t>Ιστορική αναδρομή γλωσσών προγραμματισμού (2 από 2) </a:t>
            </a:r>
            <a:endParaRPr lang="el-GR" b="1" dirty="0"/>
          </a:p>
        </p:txBody>
      </p:sp>
      <p:sp>
        <p:nvSpPr>
          <p:cNvPr id="11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 defTabSz="1008063" fontAlgn="base">
              <a:lnSpc>
                <a:spcPct val="90000"/>
              </a:lnSpc>
              <a:spcAft>
                <a:spcPct val="0"/>
              </a:spcAft>
              <a:buSzPct val="100000"/>
              <a:buNone/>
              <a:defRPr/>
            </a:pPr>
            <a:r>
              <a:rPr lang="el-GR" sz="3000" dirty="0" smtClean="0">
                <a:solidFill>
                  <a:srgbClr val="000000"/>
                </a:solidFill>
              </a:rPr>
              <a:t>1) Η </a:t>
            </a:r>
            <a:r>
              <a:rPr lang="en-US" sz="3000" b="1" dirty="0" smtClean="0">
                <a:solidFill>
                  <a:srgbClr val="000000"/>
                </a:solidFill>
              </a:rPr>
              <a:t>BCPL </a:t>
            </a:r>
            <a:r>
              <a:rPr lang="en-US" sz="3000" dirty="0" smtClean="0"/>
              <a:t>(Basic Combined Programming Language), </a:t>
            </a:r>
          </a:p>
          <a:p>
            <a:pPr marL="0" lvl="0" indent="0" defTabSz="1008063" fontAlgn="base">
              <a:lnSpc>
                <a:spcPct val="90000"/>
              </a:lnSpc>
              <a:spcAft>
                <a:spcPct val="0"/>
              </a:spcAft>
              <a:buSzPct val="100000"/>
              <a:buNone/>
              <a:defRPr/>
            </a:pPr>
            <a:r>
              <a:rPr lang="el-GR" sz="3000" dirty="0" smtClean="0">
                <a:solidFill>
                  <a:srgbClr val="000000"/>
                </a:solidFill>
              </a:rPr>
              <a:t>  </a:t>
            </a:r>
            <a:r>
              <a:rPr lang="en-US" sz="3000" dirty="0" smtClean="0">
                <a:solidFill>
                  <a:srgbClr val="000000"/>
                </a:solidFill>
              </a:rPr>
              <a:t>   </a:t>
            </a:r>
            <a:r>
              <a:rPr lang="el-GR" sz="3000" dirty="0" smtClean="0">
                <a:solidFill>
                  <a:srgbClr val="000000"/>
                </a:solidFill>
              </a:rPr>
              <a:t>και η εξέλιξή της αργότερα σε </a:t>
            </a:r>
            <a:r>
              <a:rPr lang="en-US" sz="3000" b="1" dirty="0" smtClean="0">
                <a:solidFill>
                  <a:srgbClr val="000000"/>
                </a:solidFill>
              </a:rPr>
              <a:t>B </a:t>
            </a:r>
            <a:r>
              <a:rPr lang="en-US" sz="3000" dirty="0" smtClean="0">
                <a:solidFill>
                  <a:srgbClr val="000000"/>
                </a:solidFill>
              </a:rPr>
              <a:t>(Programming </a:t>
            </a:r>
          </a:p>
          <a:p>
            <a:pPr marL="0" lvl="0" indent="0" defTabSz="1008063" fontAlgn="base">
              <a:lnSpc>
                <a:spcPct val="90000"/>
              </a:lnSpc>
              <a:spcAft>
                <a:spcPct val="0"/>
              </a:spcAft>
              <a:buSzPct val="100000"/>
              <a:buNone/>
              <a:defRPr/>
            </a:pPr>
            <a:r>
              <a:rPr lang="en-US" sz="3000" dirty="0" smtClean="0">
                <a:solidFill>
                  <a:srgbClr val="000000"/>
                </a:solidFill>
              </a:rPr>
              <a:t>     Language), </a:t>
            </a:r>
            <a:r>
              <a:rPr lang="el-GR" sz="3000" dirty="0" smtClean="0">
                <a:solidFill>
                  <a:srgbClr val="000000"/>
                </a:solidFill>
              </a:rPr>
              <a:t>αποτέλεσαν την βάση για την </a:t>
            </a:r>
            <a:r>
              <a:rPr lang="en-US" sz="3000" b="1" dirty="0" smtClean="0">
                <a:solidFill>
                  <a:srgbClr val="000000"/>
                </a:solidFill>
              </a:rPr>
              <a:t>C</a:t>
            </a:r>
            <a:r>
              <a:rPr lang="el-GR" sz="3000" dirty="0" smtClean="0">
                <a:solidFill>
                  <a:srgbClr val="000000"/>
                </a:solidFill>
              </a:rPr>
              <a:t>, η οποία </a:t>
            </a:r>
            <a:r>
              <a:rPr lang="en-US" sz="3000" dirty="0" smtClean="0">
                <a:solidFill>
                  <a:srgbClr val="000000"/>
                </a:solidFill>
              </a:rPr>
              <a:t> </a:t>
            </a:r>
          </a:p>
          <a:p>
            <a:pPr marL="0" lvl="0" indent="0" defTabSz="1008063" fontAlgn="base">
              <a:lnSpc>
                <a:spcPct val="90000"/>
              </a:lnSpc>
              <a:spcAft>
                <a:spcPct val="0"/>
              </a:spcAft>
              <a:buSzPct val="100000"/>
              <a:buNone/>
              <a:defRPr/>
            </a:pPr>
            <a:r>
              <a:rPr lang="en-US" sz="3000" dirty="0">
                <a:solidFill>
                  <a:srgbClr val="000000"/>
                </a:solidFill>
              </a:rPr>
              <a:t> </a:t>
            </a:r>
            <a:r>
              <a:rPr lang="en-US" sz="3000" dirty="0" smtClean="0">
                <a:solidFill>
                  <a:srgbClr val="000000"/>
                </a:solidFill>
              </a:rPr>
              <a:t>    </a:t>
            </a:r>
            <a:r>
              <a:rPr lang="el-GR" sz="3000" dirty="0" smtClean="0">
                <a:solidFill>
                  <a:srgbClr val="000000"/>
                </a:solidFill>
              </a:rPr>
              <a:t>χαρακτηρίζεται:</a:t>
            </a:r>
            <a:r>
              <a:rPr lang="en-US" sz="3000" dirty="0" smtClean="0">
                <a:solidFill>
                  <a:srgbClr val="000000"/>
                </a:solidFill>
              </a:rPr>
              <a:t> </a:t>
            </a:r>
          </a:p>
          <a:p>
            <a:pPr marL="0" lvl="0" indent="0" defTabSz="1008063" fontAlgn="base">
              <a:lnSpc>
                <a:spcPct val="90000"/>
              </a:lnSpc>
              <a:spcAft>
                <a:spcPct val="0"/>
              </a:spcAft>
              <a:buSzPct val="100000"/>
              <a:buNone/>
              <a:defRPr/>
            </a:pPr>
            <a:r>
              <a:rPr lang="en-US" sz="3000" b="1" dirty="0">
                <a:solidFill>
                  <a:srgbClr val="000000"/>
                </a:solidFill>
              </a:rPr>
              <a:t>	</a:t>
            </a:r>
            <a:r>
              <a:rPr lang="el-GR" sz="2600" b="1" dirty="0" smtClean="0">
                <a:solidFill>
                  <a:srgbClr val="000000"/>
                </a:solidFill>
              </a:rPr>
              <a:t>α)  </a:t>
            </a:r>
            <a:r>
              <a:rPr lang="en-US" sz="2600" b="1" dirty="0">
                <a:solidFill>
                  <a:srgbClr val="000000"/>
                </a:solidFill>
              </a:rPr>
              <a:t>p</a:t>
            </a:r>
            <a:r>
              <a:rPr lang="en-US" sz="2600" b="1" dirty="0" smtClean="0">
                <a:solidFill>
                  <a:srgbClr val="000000"/>
                </a:solidFill>
              </a:rPr>
              <a:t>rocedural </a:t>
            </a:r>
            <a:r>
              <a:rPr lang="en-GB" sz="2600" b="1" dirty="0" smtClean="0">
                <a:solidFill>
                  <a:srgbClr val="000000"/>
                </a:solidFill>
              </a:rPr>
              <a:t>language</a:t>
            </a:r>
            <a:r>
              <a:rPr lang="el-GR" sz="2600" b="1" dirty="0" smtClean="0">
                <a:solidFill>
                  <a:srgbClr val="000000"/>
                </a:solidFill>
              </a:rPr>
              <a:t>,</a:t>
            </a:r>
            <a:r>
              <a:rPr lang="en-US" sz="2600" b="1" dirty="0" smtClean="0">
                <a:solidFill>
                  <a:srgbClr val="000000"/>
                </a:solidFill>
              </a:rPr>
              <a:t> </a:t>
            </a:r>
          </a:p>
          <a:p>
            <a:pPr marL="0" lvl="0" indent="0" defTabSz="1008063" fontAlgn="base">
              <a:lnSpc>
                <a:spcPct val="90000"/>
              </a:lnSpc>
              <a:spcAft>
                <a:spcPct val="0"/>
              </a:spcAft>
              <a:buSzPct val="100000"/>
              <a:buNone/>
              <a:defRPr/>
            </a:pPr>
            <a:r>
              <a:rPr lang="en-US" sz="2600" b="1" dirty="0">
                <a:solidFill>
                  <a:srgbClr val="000000"/>
                </a:solidFill>
              </a:rPr>
              <a:t>	</a:t>
            </a:r>
            <a:r>
              <a:rPr lang="el-GR" sz="2600" b="1" dirty="0" smtClean="0">
                <a:solidFill>
                  <a:srgbClr val="000000"/>
                </a:solidFill>
              </a:rPr>
              <a:t>β)</a:t>
            </a:r>
            <a:r>
              <a:rPr lang="el-GR" sz="2600" b="1" dirty="0">
                <a:solidFill>
                  <a:srgbClr val="000000"/>
                </a:solidFill>
              </a:rPr>
              <a:t> </a:t>
            </a:r>
            <a:r>
              <a:rPr lang="el-GR" sz="2600" b="1" dirty="0" smtClean="0">
                <a:solidFill>
                  <a:srgbClr val="000000"/>
                </a:solidFill>
              </a:rPr>
              <a:t> </a:t>
            </a:r>
            <a:r>
              <a:rPr lang="en-GB" sz="2600" b="1" dirty="0">
                <a:solidFill>
                  <a:srgbClr val="000000"/>
                </a:solidFill>
              </a:rPr>
              <a:t>c</a:t>
            </a:r>
            <a:r>
              <a:rPr lang="en-GB" sz="2600" b="1" dirty="0" smtClean="0">
                <a:solidFill>
                  <a:srgbClr val="000000"/>
                </a:solidFill>
              </a:rPr>
              <a:t>ompilers </a:t>
            </a:r>
            <a:r>
              <a:rPr lang="el-GR" sz="2600" b="1" dirty="0">
                <a:solidFill>
                  <a:srgbClr val="000000"/>
                </a:solidFill>
              </a:rPr>
              <a:t>και</a:t>
            </a:r>
            <a:r>
              <a:rPr lang="en-GB" sz="2600" b="1" dirty="0">
                <a:solidFill>
                  <a:srgbClr val="000000"/>
                </a:solidFill>
              </a:rPr>
              <a:t> </a:t>
            </a:r>
            <a:r>
              <a:rPr lang="el-GR" sz="2600" b="1" dirty="0">
                <a:solidFill>
                  <a:srgbClr val="000000"/>
                </a:solidFill>
              </a:rPr>
              <a:t>λ</a:t>
            </a:r>
            <a:r>
              <a:rPr lang="el-GR" sz="2600" b="1" dirty="0" smtClean="0">
                <a:solidFill>
                  <a:srgbClr val="000000"/>
                </a:solidFill>
              </a:rPr>
              <a:t>ειτουργικά </a:t>
            </a:r>
            <a:r>
              <a:rPr lang="el-GR" sz="2600" b="1" dirty="0">
                <a:solidFill>
                  <a:srgbClr val="000000"/>
                </a:solidFill>
              </a:rPr>
              <a:t>σ</a:t>
            </a:r>
            <a:r>
              <a:rPr lang="el-GR" sz="2600" b="1" dirty="0" smtClean="0">
                <a:solidFill>
                  <a:srgbClr val="000000"/>
                </a:solidFill>
              </a:rPr>
              <a:t>υστήματα </a:t>
            </a:r>
            <a:r>
              <a:rPr lang="el-GR" sz="2600" b="1" dirty="0">
                <a:solidFill>
                  <a:srgbClr val="000000"/>
                </a:solidFill>
              </a:rPr>
              <a:t>(</a:t>
            </a:r>
            <a:r>
              <a:rPr lang="en-US" sz="2600" b="1" dirty="0">
                <a:solidFill>
                  <a:srgbClr val="000000"/>
                </a:solidFill>
              </a:rPr>
              <a:t>Operating </a:t>
            </a:r>
            <a:r>
              <a:rPr lang="en-US" sz="2600" b="1" dirty="0" smtClean="0">
                <a:solidFill>
                  <a:srgbClr val="000000"/>
                </a:solidFill>
              </a:rPr>
              <a:t> 	      systems</a:t>
            </a:r>
            <a:r>
              <a:rPr lang="el-GR" sz="2600" b="1" dirty="0" smtClean="0">
                <a:solidFill>
                  <a:srgbClr val="000000"/>
                </a:solidFill>
              </a:rPr>
              <a:t>),</a:t>
            </a:r>
            <a:r>
              <a:rPr lang="en-US" sz="2600" b="1" dirty="0" smtClean="0">
                <a:solidFill>
                  <a:srgbClr val="000000"/>
                </a:solidFill>
              </a:rPr>
              <a:t> </a:t>
            </a:r>
            <a:endParaRPr lang="en-US" sz="2600" b="1" dirty="0">
              <a:solidFill>
                <a:srgbClr val="000000"/>
              </a:solidFill>
            </a:endParaRPr>
          </a:p>
          <a:p>
            <a:pPr marL="519113" lvl="1" indent="0" defTabSz="1008063" fontAlgn="base">
              <a:lnSpc>
                <a:spcPct val="90000"/>
              </a:lnSpc>
              <a:spcAft>
                <a:spcPct val="0"/>
              </a:spcAft>
              <a:buSzPct val="100000"/>
              <a:buNone/>
              <a:defRPr/>
            </a:pPr>
            <a:r>
              <a:rPr lang="en-US" sz="2600" b="1" dirty="0">
                <a:solidFill>
                  <a:srgbClr val="000000"/>
                </a:solidFill>
              </a:rPr>
              <a:t>	</a:t>
            </a:r>
            <a:r>
              <a:rPr lang="el-GR" sz="2600" b="1" dirty="0" smtClean="0">
                <a:solidFill>
                  <a:srgbClr val="000000"/>
                </a:solidFill>
              </a:rPr>
              <a:t>γ)  </a:t>
            </a:r>
            <a:r>
              <a:rPr lang="en-US" sz="2600" b="1" dirty="0" smtClean="0">
                <a:solidFill>
                  <a:srgbClr val="000000"/>
                </a:solidFill>
              </a:rPr>
              <a:t>SW</a:t>
            </a:r>
            <a:r>
              <a:rPr lang="el-GR" sz="2600" b="1" dirty="0" smtClean="0">
                <a:solidFill>
                  <a:srgbClr val="000000"/>
                </a:solidFill>
              </a:rPr>
              <a:t> </a:t>
            </a:r>
            <a:r>
              <a:rPr lang="el-GR" sz="2600" b="1" dirty="0">
                <a:solidFill>
                  <a:srgbClr val="000000"/>
                </a:solidFill>
              </a:rPr>
              <a:t>(1972 </a:t>
            </a:r>
            <a:r>
              <a:rPr lang="el-GR" sz="2600" b="1" dirty="0" smtClean="0">
                <a:solidFill>
                  <a:srgbClr val="000000"/>
                </a:solidFill>
              </a:rPr>
              <a:t>– </a:t>
            </a:r>
            <a:r>
              <a:rPr lang="en-US" sz="2600" b="1" dirty="0" smtClean="0">
                <a:solidFill>
                  <a:srgbClr val="000000"/>
                </a:solidFill>
              </a:rPr>
              <a:t>DEC </a:t>
            </a:r>
            <a:r>
              <a:rPr lang="en-US" sz="2600" b="1" dirty="0">
                <a:solidFill>
                  <a:srgbClr val="000000"/>
                </a:solidFill>
              </a:rPr>
              <a:t>PDP – 11, Bell </a:t>
            </a:r>
            <a:r>
              <a:rPr lang="en-US" sz="2600" b="1" dirty="0" smtClean="0">
                <a:solidFill>
                  <a:srgbClr val="000000"/>
                </a:solidFill>
              </a:rPr>
              <a:t>laboratories)</a:t>
            </a:r>
            <a:r>
              <a:rPr lang="el-GR" sz="2600" b="1" dirty="0" smtClean="0">
                <a:solidFill>
                  <a:srgbClr val="000000"/>
                </a:solidFill>
              </a:rPr>
              <a:t>.</a:t>
            </a:r>
            <a:r>
              <a:rPr lang="en-US" sz="2600" b="1" dirty="0" smtClean="0">
                <a:solidFill>
                  <a:srgbClr val="000000"/>
                </a:solidFill>
              </a:rPr>
              <a:t> </a:t>
            </a:r>
            <a:endParaRPr lang="en-US" sz="2600" b="1" dirty="0">
              <a:solidFill>
                <a:srgbClr val="000000"/>
              </a:solidFill>
            </a:endParaRPr>
          </a:p>
          <a:p>
            <a:pPr marL="0" lvl="0" indent="0" defTabSz="1008063" fontAlgn="base">
              <a:lnSpc>
                <a:spcPct val="90000"/>
              </a:lnSpc>
              <a:spcAft>
                <a:spcPct val="0"/>
              </a:spcAft>
              <a:buSzPct val="100000"/>
              <a:buNone/>
              <a:defRPr/>
            </a:pPr>
            <a:r>
              <a:rPr lang="el-GR" sz="3000" dirty="0" smtClean="0">
                <a:solidFill>
                  <a:srgbClr val="000000"/>
                </a:solidFill>
              </a:rPr>
              <a:t>2)  </a:t>
            </a:r>
            <a:r>
              <a:rPr lang="en-US" sz="3000" dirty="0" smtClean="0">
                <a:solidFill>
                  <a:srgbClr val="000000"/>
                </a:solidFill>
              </a:rPr>
              <a:t>Pascal</a:t>
            </a:r>
            <a:r>
              <a:rPr lang="en-US" sz="3000" dirty="0">
                <a:solidFill>
                  <a:srgbClr val="000000"/>
                </a:solidFill>
              </a:rPr>
              <a:t>: </a:t>
            </a:r>
            <a:r>
              <a:rPr lang="el-GR" sz="3000" dirty="0">
                <a:solidFill>
                  <a:srgbClr val="000000"/>
                </a:solidFill>
              </a:rPr>
              <a:t>Αλγοριθμική</a:t>
            </a:r>
            <a:r>
              <a:rPr lang="en-US" sz="3000" dirty="0">
                <a:solidFill>
                  <a:srgbClr val="000000"/>
                </a:solidFill>
              </a:rPr>
              <a:t>, </a:t>
            </a:r>
            <a:r>
              <a:rPr lang="el-GR" sz="3000" dirty="0">
                <a:solidFill>
                  <a:srgbClr val="000000"/>
                </a:solidFill>
              </a:rPr>
              <a:t>η </a:t>
            </a:r>
            <a:r>
              <a:rPr lang="en-US" sz="3000" dirty="0">
                <a:solidFill>
                  <a:srgbClr val="000000"/>
                </a:solidFill>
              </a:rPr>
              <a:t>C </a:t>
            </a:r>
            <a:r>
              <a:rPr lang="el-GR" sz="3000" dirty="0">
                <a:solidFill>
                  <a:srgbClr val="000000"/>
                </a:solidFill>
              </a:rPr>
              <a:t>στην </a:t>
            </a:r>
            <a:r>
              <a:rPr lang="el-GR" sz="3000" dirty="0" smtClean="0">
                <a:solidFill>
                  <a:srgbClr val="000000"/>
                </a:solidFill>
              </a:rPr>
              <a:t>εκπαίδευση</a:t>
            </a:r>
            <a:r>
              <a:rPr lang="en-GB" sz="3000" dirty="0">
                <a:solidFill>
                  <a:srgbClr val="000000"/>
                </a:solidFill>
              </a:rPr>
              <a:t>.</a:t>
            </a:r>
          </a:p>
          <a:p>
            <a:pPr marL="0" lvl="0" indent="0" defTabSz="1008063" fontAlgn="base">
              <a:lnSpc>
                <a:spcPct val="90000"/>
              </a:lnSpc>
              <a:spcAft>
                <a:spcPct val="0"/>
              </a:spcAft>
              <a:buSzPct val="100000"/>
              <a:buNone/>
              <a:defRPr/>
            </a:pPr>
            <a:r>
              <a:rPr lang="el-GR" sz="3000" dirty="0" smtClean="0">
                <a:solidFill>
                  <a:srgbClr val="000000"/>
                </a:solidFill>
              </a:rPr>
              <a:t>3)  Αντικειμενοστραφείς</a:t>
            </a:r>
            <a:r>
              <a:rPr lang="en-US" sz="3000" dirty="0" smtClean="0">
                <a:solidFill>
                  <a:srgbClr val="000000"/>
                </a:solidFill>
              </a:rPr>
              <a:t> ⁄ </a:t>
            </a:r>
            <a:r>
              <a:rPr lang="el-GR" sz="3000" dirty="0">
                <a:solidFill>
                  <a:srgbClr val="000000"/>
                </a:solidFill>
              </a:rPr>
              <a:t>Συναρτησιακές</a:t>
            </a:r>
            <a:r>
              <a:rPr lang="el-GR" sz="3000" dirty="0" smtClean="0">
                <a:solidFill>
                  <a:srgbClr val="000000"/>
                </a:solidFill>
              </a:rPr>
              <a:t>.</a:t>
            </a:r>
            <a:r>
              <a:rPr lang="en-US" sz="3000" dirty="0" smtClean="0">
                <a:solidFill>
                  <a:srgbClr val="000000"/>
                </a:solidFill>
              </a:rPr>
              <a:t> </a:t>
            </a:r>
            <a:endParaRPr lang="en-US" sz="3000" dirty="0">
              <a:solidFill>
                <a:srgbClr val="000000"/>
              </a:solidFill>
            </a:endParaRPr>
          </a:p>
          <a:p>
            <a:pPr marL="976313" lvl="1" indent="-457200" defTabSz="1008063" fontAlgn="base">
              <a:lnSpc>
                <a:spcPct val="90000"/>
              </a:lnSpc>
              <a:spcAft>
                <a:spcPct val="0"/>
              </a:spcAft>
              <a:buClr>
                <a:schemeClr val="accent3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sz="2600" dirty="0" smtClean="0">
                <a:solidFill>
                  <a:srgbClr val="000000"/>
                </a:solidFill>
              </a:rPr>
              <a:t>Modula</a:t>
            </a:r>
            <a:r>
              <a:rPr lang="en-US" sz="2600" dirty="0">
                <a:solidFill>
                  <a:srgbClr val="000000"/>
                </a:solidFill>
              </a:rPr>
              <a:t>, ADA, </a:t>
            </a:r>
            <a:r>
              <a:rPr lang="en-US" sz="2600" dirty="0" err="1">
                <a:solidFill>
                  <a:srgbClr val="000000"/>
                </a:solidFill>
              </a:rPr>
              <a:t>Cpp</a:t>
            </a:r>
            <a:r>
              <a:rPr lang="en-US" sz="2600" dirty="0">
                <a:solidFill>
                  <a:srgbClr val="000000"/>
                </a:solidFill>
              </a:rPr>
              <a:t>, Java, Lisp, Prolog, </a:t>
            </a:r>
            <a:r>
              <a:rPr lang="en-US" sz="2600" dirty="0" smtClean="0">
                <a:solidFill>
                  <a:srgbClr val="000000"/>
                </a:solidFill>
              </a:rPr>
              <a:t>Scheme, ML</a:t>
            </a:r>
            <a:r>
              <a:rPr lang="en-US" sz="2600" dirty="0">
                <a:solidFill>
                  <a:srgbClr val="000000"/>
                </a:solidFill>
              </a:rPr>
              <a:t>, Python, Ruby, </a:t>
            </a:r>
            <a:r>
              <a:rPr lang="el-GR" sz="2600" dirty="0">
                <a:solidFill>
                  <a:srgbClr val="000000"/>
                </a:solidFill>
              </a:rPr>
              <a:t>και άλλες</a:t>
            </a:r>
            <a:r>
              <a:rPr lang="el-GR" sz="2600" dirty="0" smtClean="0">
                <a:solidFill>
                  <a:srgbClr val="000000"/>
                </a:solidFill>
              </a:rPr>
              <a:t>.</a:t>
            </a:r>
            <a:r>
              <a:rPr lang="en-US" sz="2600" dirty="0" smtClean="0">
                <a:solidFill>
                  <a:srgbClr val="000000"/>
                </a:solidFill>
              </a:rPr>
              <a:t> </a:t>
            </a:r>
            <a:endParaRPr lang="en-US" sz="2600" dirty="0">
              <a:solidFill>
                <a:srgbClr val="000000"/>
              </a:solidFill>
            </a:endParaRPr>
          </a:p>
          <a:p>
            <a:endParaRPr lang="el-GR" dirty="0"/>
          </a:p>
        </p:txBody>
      </p:sp>
      <p:sp>
        <p:nvSpPr>
          <p:cNvPr id="5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Εισαγωγή στη </a:t>
            </a:r>
            <a:r>
              <a:rPr lang="en-US" sz="1400" smtClean="0">
                <a:solidFill>
                  <a:schemeClr val="tx1"/>
                </a:solidFill>
              </a:rPr>
              <a:t>C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6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379-8D09-42C5-AE1F-DB6F792C5FCB}" type="slidenum">
              <a:rPr lang="el-GR" sz="1400" smtClean="0">
                <a:solidFill>
                  <a:schemeClr val="tx1"/>
                </a:solidFill>
              </a:rPr>
              <a:t>7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4080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301216"/>
            <a:ext cx="8229600" cy="1143000"/>
          </a:xfrm>
        </p:spPr>
        <p:txBody>
          <a:bodyPr/>
          <a:lstStyle/>
          <a:p>
            <a:pPr>
              <a:tabLst>
                <a:tab pos="7896225" algn="l"/>
              </a:tabLst>
            </a:pPr>
            <a:r>
              <a:rPr lang="el-GR" b="1" dirty="0" smtClean="0"/>
              <a:t>Γιατί </a:t>
            </a:r>
            <a:r>
              <a:rPr lang="en-US" b="1" dirty="0" smtClean="0"/>
              <a:t>C</a:t>
            </a:r>
            <a:r>
              <a:rPr lang="el-GR" b="1" dirty="0" smtClean="0"/>
              <a:t> </a:t>
            </a:r>
            <a:r>
              <a:rPr lang="en-US" b="1" dirty="0" smtClean="0"/>
              <a:t>;</a:t>
            </a:r>
            <a:r>
              <a:rPr lang="el-GR" b="1" dirty="0" smtClean="0"/>
              <a:t> 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600199"/>
            <a:ext cx="8229600" cy="4637113"/>
          </a:xfrm>
        </p:spPr>
        <p:txBody>
          <a:bodyPr>
            <a:normAutofit fontScale="55000" lnSpcReduction="20000"/>
          </a:bodyPr>
          <a:lstStyle/>
          <a:p>
            <a:pPr marL="517525" lvl="0" indent="-517525" defTabSz="1008063" fontAlgn="base">
              <a:lnSpc>
                <a:spcPct val="90000"/>
              </a:lnSpc>
              <a:spcAft>
                <a:spcPct val="0"/>
              </a:spcAft>
              <a:buClr>
                <a:srgbClr val="660000"/>
              </a:buClr>
              <a:buSzPct val="70000"/>
              <a:buFont typeface="Wingdings" panose="05000000000000000000" pitchFamily="2" charset="2"/>
              <a:buChar char="o"/>
            </a:pPr>
            <a:r>
              <a:rPr lang="el-GR" sz="5100" dirty="0" smtClean="0">
                <a:solidFill>
                  <a:srgbClr val="000000"/>
                </a:solidFill>
              </a:rPr>
              <a:t>Πλεονεκτήματα </a:t>
            </a:r>
            <a:r>
              <a:rPr lang="el-GR" sz="5100" dirty="0">
                <a:solidFill>
                  <a:srgbClr val="000000"/>
                </a:solidFill>
              </a:rPr>
              <a:t>της</a:t>
            </a:r>
            <a:r>
              <a:rPr lang="fi-FI" sz="5100" dirty="0">
                <a:solidFill>
                  <a:srgbClr val="000000"/>
                </a:solidFill>
              </a:rPr>
              <a:t> C</a:t>
            </a:r>
            <a:r>
              <a:rPr lang="fi-FI" sz="5100" dirty="0" smtClean="0">
                <a:solidFill>
                  <a:srgbClr val="000000"/>
                </a:solidFill>
              </a:rPr>
              <a:t>: </a:t>
            </a:r>
            <a:endParaRPr lang="fi-FI" sz="5100" dirty="0">
              <a:solidFill>
                <a:srgbClr val="000000"/>
              </a:solidFill>
            </a:endParaRPr>
          </a:p>
          <a:p>
            <a:pPr marL="519113" lvl="1" indent="0" defTabSz="1008063" fontAlgn="base">
              <a:lnSpc>
                <a:spcPct val="90000"/>
              </a:lnSpc>
              <a:spcAft>
                <a:spcPct val="0"/>
              </a:spcAft>
              <a:buSzPct val="100000"/>
              <a:buNone/>
            </a:pPr>
            <a:r>
              <a:rPr lang="el-GR" sz="4400" dirty="0" smtClean="0">
                <a:solidFill>
                  <a:srgbClr val="000000"/>
                </a:solidFill>
              </a:rPr>
              <a:t>1) τα </a:t>
            </a:r>
            <a:r>
              <a:rPr lang="en-US" sz="4400" dirty="0" smtClean="0">
                <a:solidFill>
                  <a:srgbClr val="000000"/>
                </a:solidFill>
              </a:rPr>
              <a:t>UNIX </a:t>
            </a:r>
            <a:r>
              <a:rPr lang="en-US" sz="4400" dirty="0">
                <a:solidFill>
                  <a:srgbClr val="000000"/>
                </a:solidFill>
              </a:rPr>
              <a:t>operating systems (Linux, Solaris) </a:t>
            </a:r>
            <a:r>
              <a:rPr lang="el-GR" sz="4400" dirty="0">
                <a:solidFill>
                  <a:srgbClr val="000000"/>
                </a:solidFill>
              </a:rPr>
              <a:t>βασίζονται </a:t>
            </a:r>
          </a:p>
          <a:p>
            <a:pPr marL="519113" lvl="1" indent="0" defTabSz="1008063" fontAlgn="base">
              <a:lnSpc>
                <a:spcPct val="90000"/>
              </a:lnSpc>
              <a:spcAft>
                <a:spcPct val="0"/>
              </a:spcAft>
              <a:buSzPct val="100000"/>
              <a:buNone/>
            </a:pPr>
            <a:r>
              <a:rPr lang="el-GR" sz="4400" dirty="0" smtClean="0">
                <a:solidFill>
                  <a:srgbClr val="000000"/>
                </a:solidFill>
              </a:rPr>
              <a:t> </a:t>
            </a:r>
            <a:r>
              <a:rPr lang="el-GR" sz="4400" dirty="0">
                <a:solidFill>
                  <a:srgbClr val="000000"/>
                </a:solidFill>
              </a:rPr>
              <a:t> </a:t>
            </a:r>
            <a:r>
              <a:rPr lang="el-GR" sz="4400" dirty="0" smtClean="0">
                <a:solidFill>
                  <a:srgbClr val="000000"/>
                </a:solidFill>
              </a:rPr>
              <a:t>  στην </a:t>
            </a:r>
            <a:r>
              <a:rPr lang="en-US" sz="4400" dirty="0" smtClean="0">
                <a:solidFill>
                  <a:srgbClr val="000000"/>
                </a:solidFill>
              </a:rPr>
              <a:t>C,</a:t>
            </a:r>
            <a:endParaRPr lang="en-US" sz="4400" dirty="0">
              <a:solidFill>
                <a:srgbClr val="000000"/>
              </a:solidFill>
            </a:endParaRPr>
          </a:p>
          <a:p>
            <a:pPr marL="519113" lvl="1" indent="0" defTabSz="1008063" fontAlgn="base">
              <a:lnSpc>
                <a:spcPct val="90000"/>
              </a:lnSpc>
              <a:spcAft>
                <a:spcPct val="0"/>
              </a:spcAft>
              <a:buSzPct val="100000"/>
              <a:buNone/>
            </a:pPr>
            <a:r>
              <a:rPr lang="el-GR" sz="4400" dirty="0" smtClean="0">
                <a:solidFill>
                  <a:srgbClr val="000000"/>
                </a:solidFill>
              </a:rPr>
              <a:t>2) είναι συμβατή </a:t>
            </a:r>
            <a:r>
              <a:rPr lang="el-GR" sz="4400" dirty="0">
                <a:solidFill>
                  <a:srgbClr val="000000"/>
                </a:solidFill>
              </a:rPr>
              <a:t>με όλους τους τύπους </a:t>
            </a:r>
            <a:r>
              <a:rPr lang="el-GR" sz="4400" dirty="0" smtClean="0">
                <a:solidFill>
                  <a:srgbClr val="000000"/>
                </a:solidFill>
              </a:rPr>
              <a:t>ηλεκτρονικών  </a:t>
            </a:r>
          </a:p>
          <a:p>
            <a:pPr marL="519113" lvl="1" indent="0" defTabSz="1008063" fontAlgn="base">
              <a:lnSpc>
                <a:spcPct val="90000"/>
              </a:lnSpc>
              <a:spcAft>
                <a:spcPct val="0"/>
              </a:spcAft>
              <a:buSzPct val="100000"/>
              <a:buNone/>
            </a:pPr>
            <a:r>
              <a:rPr lang="el-GR" sz="4400" dirty="0">
                <a:solidFill>
                  <a:srgbClr val="000000"/>
                </a:solidFill>
              </a:rPr>
              <a:t> </a:t>
            </a:r>
            <a:r>
              <a:rPr lang="el-GR" sz="4400" dirty="0" smtClean="0">
                <a:solidFill>
                  <a:srgbClr val="000000"/>
                </a:solidFill>
              </a:rPr>
              <a:t>   υπολογιστών</a:t>
            </a:r>
            <a:r>
              <a:rPr lang="en-US" sz="4400" dirty="0" smtClean="0">
                <a:solidFill>
                  <a:srgbClr val="000000"/>
                </a:solidFill>
              </a:rPr>
              <a:t>, </a:t>
            </a:r>
            <a:endParaRPr lang="en-US" sz="4400" dirty="0">
              <a:solidFill>
                <a:srgbClr val="000000"/>
              </a:solidFill>
            </a:endParaRPr>
          </a:p>
          <a:p>
            <a:pPr marL="519113" lvl="1" indent="0" defTabSz="1008063" fontAlgn="base">
              <a:lnSpc>
                <a:spcPct val="90000"/>
              </a:lnSpc>
              <a:spcAft>
                <a:spcPct val="0"/>
              </a:spcAft>
              <a:buSzPct val="100000"/>
              <a:buNone/>
            </a:pPr>
            <a:r>
              <a:rPr lang="el-GR" sz="4400" dirty="0" smtClean="0">
                <a:solidFill>
                  <a:srgbClr val="000000"/>
                </a:solidFill>
              </a:rPr>
              <a:t>3) είναι λακωνική, δηλαδή απαιτεί μικρό αριθμό </a:t>
            </a:r>
          </a:p>
          <a:p>
            <a:pPr marL="519113" lvl="1" indent="0" defTabSz="1008063" fontAlgn="base">
              <a:lnSpc>
                <a:spcPct val="90000"/>
              </a:lnSpc>
              <a:spcAft>
                <a:spcPct val="0"/>
              </a:spcAft>
              <a:buSzPct val="100000"/>
              <a:buNone/>
            </a:pPr>
            <a:r>
              <a:rPr lang="el-GR" sz="4400" dirty="0">
                <a:solidFill>
                  <a:srgbClr val="000000"/>
                </a:solidFill>
              </a:rPr>
              <a:t> </a:t>
            </a:r>
            <a:r>
              <a:rPr lang="el-GR" sz="4400" dirty="0" smtClean="0">
                <a:solidFill>
                  <a:srgbClr val="000000"/>
                </a:solidFill>
              </a:rPr>
              <a:t>   δεσμευμένων λέξεων</a:t>
            </a:r>
            <a:r>
              <a:rPr lang="en-US" sz="4400" dirty="0" smtClean="0">
                <a:solidFill>
                  <a:srgbClr val="000000"/>
                </a:solidFill>
              </a:rPr>
              <a:t> –</a:t>
            </a:r>
            <a:r>
              <a:rPr lang="el-GR" sz="4400" dirty="0" smtClean="0">
                <a:solidFill>
                  <a:srgbClr val="000000"/>
                </a:solidFill>
              </a:rPr>
              <a:t> </a:t>
            </a:r>
            <a:r>
              <a:rPr lang="en-US" sz="4400" dirty="0" smtClean="0">
                <a:solidFill>
                  <a:srgbClr val="000000"/>
                </a:solidFill>
              </a:rPr>
              <a:t>reserved </a:t>
            </a:r>
            <a:r>
              <a:rPr lang="en-US" sz="4400" dirty="0">
                <a:solidFill>
                  <a:srgbClr val="000000"/>
                </a:solidFill>
              </a:rPr>
              <a:t>‘words</a:t>
            </a:r>
            <a:r>
              <a:rPr lang="en-US" sz="4400" dirty="0" smtClean="0">
                <a:solidFill>
                  <a:srgbClr val="000000"/>
                </a:solidFill>
              </a:rPr>
              <a:t>’</a:t>
            </a:r>
            <a:r>
              <a:rPr lang="en-US" sz="44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, </a:t>
            </a:r>
            <a:endParaRPr lang="en-US" sz="4400" dirty="0">
              <a:solidFill>
                <a:srgbClr val="000000"/>
              </a:solidFill>
            </a:endParaRPr>
          </a:p>
          <a:p>
            <a:pPr marL="519113" lvl="1" indent="0" defTabSz="1008063" fontAlgn="base">
              <a:lnSpc>
                <a:spcPct val="90000"/>
              </a:lnSpc>
              <a:spcAft>
                <a:spcPct val="0"/>
              </a:spcAft>
              <a:buSzPct val="100000"/>
              <a:buNone/>
            </a:pPr>
            <a:r>
              <a:rPr lang="el-GR" sz="4400" dirty="0" smtClean="0">
                <a:solidFill>
                  <a:srgbClr val="000000"/>
                </a:solidFill>
              </a:rPr>
              <a:t>4) είναι διαδικαστική</a:t>
            </a:r>
            <a:r>
              <a:rPr lang="en-US" sz="4400" dirty="0" smtClean="0">
                <a:solidFill>
                  <a:srgbClr val="000000"/>
                </a:solidFill>
              </a:rPr>
              <a:t>, </a:t>
            </a:r>
            <a:endParaRPr lang="el-GR" sz="4400" dirty="0">
              <a:solidFill>
                <a:srgbClr val="000000"/>
              </a:solidFill>
            </a:endParaRPr>
          </a:p>
          <a:p>
            <a:pPr marL="519113" lvl="1" indent="0" defTabSz="1008063" fontAlgn="base">
              <a:lnSpc>
                <a:spcPct val="90000"/>
              </a:lnSpc>
              <a:spcAft>
                <a:spcPct val="0"/>
              </a:spcAft>
              <a:buSzPct val="100000"/>
              <a:buNone/>
            </a:pPr>
            <a:r>
              <a:rPr lang="el-GR" sz="4400" dirty="0" smtClean="0">
                <a:solidFill>
                  <a:srgbClr val="000000"/>
                </a:solidFill>
              </a:rPr>
              <a:t>5) είναι γλώσσα υψηλού </a:t>
            </a:r>
            <a:r>
              <a:rPr lang="el-GR" sz="4400" dirty="0">
                <a:solidFill>
                  <a:srgbClr val="000000"/>
                </a:solidFill>
              </a:rPr>
              <a:t>και ταυτόχρονα </a:t>
            </a:r>
            <a:r>
              <a:rPr lang="el-GR" sz="4400" dirty="0" smtClean="0">
                <a:solidFill>
                  <a:srgbClr val="000000"/>
                </a:solidFill>
              </a:rPr>
              <a:t>χαμηλού </a:t>
            </a:r>
          </a:p>
          <a:p>
            <a:pPr marL="519113" lvl="1" indent="0" defTabSz="1008063" fontAlgn="base">
              <a:lnSpc>
                <a:spcPct val="90000"/>
              </a:lnSpc>
              <a:spcAft>
                <a:spcPct val="0"/>
              </a:spcAft>
              <a:buSzPct val="100000"/>
              <a:buNone/>
            </a:pPr>
            <a:r>
              <a:rPr lang="el-GR" sz="4400" dirty="0">
                <a:solidFill>
                  <a:srgbClr val="000000"/>
                </a:solidFill>
              </a:rPr>
              <a:t> </a:t>
            </a:r>
            <a:r>
              <a:rPr lang="el-GR" sz="4400" dirty="0" smtClean="0">
                <a:solidFill>
                  <a:srgbClr val="000000"/>
                </a:solidFill>
              </a:rPr>
              <a:t>   επιπέδου</a:t>
            </a:r>
            <a:r>
              <a:rPr lang="en-US" sz="4400" dirty="0" smtClean="0">
                <a:solidFill>
                  <a:srgbClr val="000000"/>
                </a:solidFill>
              </a:rPr>
              <a:t>, </a:t>
            </a:r>
            <a:endParaRPr lang="en-US" sz="4400" dirty="0">
              <a:solidFill>
                <a:srgbClr val="000000"/>
              </a:solidFill>
            </a:endParaRPr>
          </a:p>
          <a:p>
            <a:pPr marL="519113" lvl="1" indent="0" defTabSz="1008063" fontAlgn="base">
              <a:lnSpc>
                <a:spcPct val="90000"/>
              </a:lnSpc>
              <a:spcAft>
                <a:spcPct val="0"/>
              </a:spcAft>
              <a:buSzPct val="100000"/>
              <a:buNone/>
            </a:pPr>
            <a:r>
              <a:rPr lang="en-US" sz="4400" dirty="0" smtClean="0">
                <a:solidFill>
                  <a:srgbClr val="000000"/>
                </a:solidFill>
              </a:rPr>
              <a:t>6) </a:t>
            </a:r>
            <a:r>
              <a:rPr lang="el-GR" sz="4400" dirty="0" smtClean="0">
                <a:solidFill>
                  <a:srgbClr val="000000"/>
                </a:solidFill>
              </a:rPr>
              <a:t>δημιουργεί ιδιαίτερα </a:t>
            </a:r>
            <a:r>
              <a:rPr lang="el-GR" sz="4400" dirty="0">
                <a:solidFill>
                  <a:srgbClr val="000000"/>
                </a:solidFill>
              </a:rPr>
              <a:t>γρήγορα εκτελέσιμα </a:t>
            </a:r>
            <a:r>
              <a:rPr lang="el-GR" sz="4400" dirty="0" smtClean="0">
                <a:solidFill>
                  <a:srgbClr val="000000"/>
                </a:solidFill>
              </a:rPr>
              <a:t>αρχεία</a:t>
            </a:r>
            <a:r>
              <a:rPr lang="en-US" sz="4400" dirty="0" smtClean="0">
                <a:solidFill>
                  <a:srgbClr val="000000"/>
                </a:solidFill>
              </a:rPr>
              <a:t>, </a:t>
            </a:r>
            <a:r>
              <a:rPr lang="el-GR" sz="4400" dirty="0" smtClean="0">
                <a:solidFill>
                  <a:srgbClr val="000000"/>
                </a:solidFill>
              </a:rPr>
              <a:t>και</a:t>
            </a:r>
            <a:endParaRPr lang="en-US" sz="4400" dirty="0" smtClean="0">
              <a:solidFill>
                <a:srgbClr val="000000"/>
              </a:solidFill>
            </a:endParaRPr>
          </a:p>
          <a:p>
            <a:pPr marL="519113" lvl="1" indent="0" defTabSz="1008063" fontAlgn="base">
              <a:lnSpc>
                <a:spcPct val="90000"/>
              </a:lnSpc>
              <a:spcAft>
                <a:spcPct val="0"/>
              </a:spcAft>
              <a:buSzPct val="100000"/>
              <a:buNone/>
            </a:pPr>
            <a:r>
              <a:rPr lang="el-GR" sz="4400" dirty="0" smtClean="0">
                <a:solidFill>
                  <a:srgbClr val="000000"/>
                </a:solidFill>
              </a:rPr>
              <a:t>    πολλά άλλα. </a:t>
            </a:r>
            <a:endParaRPr lang="en-US" sz="4400" dirty="0">
              <a:solidFill>
                <a:srgbClr val="000000"/>
              </a:solidFill>
            </a:endParaRPr>
          </a:p>
          <a:p>
            <a:pPr marL="519113" lvl="1" indent="0" defTabSz="1008063" fontAlgn="base">
              <a:lnSpc>
                <a:spcPct val="90000"/>
              </a:lnSpc>
              <a:spcAft>
                <a:spcPct val="0"/>
              </a:spcAft>
              <a:buClr>
                <a:srgbClr val="999966"/>
              </a:buClr>
              <a:buSzPct val="75000"/>
              <a:buNone/>
            </a:pPr>
            <a:r>
              <a:rPr lang="el-GR" sz="4400" dirty="0" smtClean="0">
                <a:solidFill>
                  <a:srgbClr val="000000"/>
                </a:solidFill>
              </a:rPr>
              <a:t> </a:t>
            </a:r>
            <a:endParaRPr lang="el-GR" sz="4400" dirty="0">
              <a:solidFill>
                <a:srgbClr val="000000"/>
              </a:solidFill>
            </a:endParaRP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Εισαγωγή στη </a:t>
            </a:r>
            <a:r>
              <a:rPr lang="en-US" sz="1400" smtClean="0">
                <a:solidFill>
                  <a:schemeClr val="tx1"/>
                </a:solidFill>
              </a:rPr>
              <a:t>C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379-8D09-42C5-AE1F-DB6F792C5FCB}" type="slidenum">
              <a:rPr lang="el-GR" sz="1400" smtClean="0">
                <a:solidFill>
                  <a:schemeClr val="tx1"/>
                </a:solidFill>
              </a:rPr>
              <a:t>8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8396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143000"/>
          </a:xfrm>
        </p:spPr>
        <p:txBody>
          <a:bodyPr>
            <a:noAutofit/>
          </a:bodyPr>
          <a:lstStyle/>
          <a:p>
            <a:r>
              <a:rPr lang="el-GR" b="1" dirty="0" smtClean="0"/>
              <a:t>Πώς</a:t>
            </a:r>
            <a:r>
              <a:rPr lang="el-GR" b="1" baseline="0" dirty="0" smtClean="0"/>
              <a:t> μπορώ να εγκαταστήσω την </a:t>
            </a:r>
            <a:r>
              <a:rPr lang="en-US" b="1" baseline="0" dirty="0" smtClean="0"/>
              <a:t>C</a:t>
            </a:r>
            <a:r>
              <a:rPr lang="el-GR" b="1" baseline="0" dirty="0" smtClean="0"/>
              <a:t> </a:t>
            </a:r>
            <a:r>
              <a:rPr lang="en-US" b="1" baseline="0" dirty="0" smtClean="0"/>
              <a:t>;</a:t>
            </a:r>
            <a:r>
              <a:rPr lang="el-GR" b="1" baseline="0" dirty="0" smtClean="0"/>
              <a:t> 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 bwMode="gray">
          <a:xfrm>
            <a:off x="467544" y="1471474"/>
            <a:ext cx="8229600" cy="4709120"/>
          </a:xfrm>
        </p:spPr>
        <p:txBody>
          <a:bodyPr>
            <a:normAutofit fontScale="32500" lnSpcReduction="20000"/>
          </a:bodyPr>
          <a:lstStyle/>
          <a:p>
            <a:pPr lvl="0" defTabSz="1008063" fontAlgn="base">
              <a:spcAft>
                <a:spcPct val="0"/>
              </a:spcAft>
              <a:buClr>
                <a:schemeClr val="accent3">
                  <a:lumMod val="50000"/>
                </a:schemeClr>
              </a:buClr>
              <a:buSzPct val="100000"/>
              <a:buFont typeface="Wingdings" pitchFamily="2" charset="2"/>
              <a:buChar char="§"/>
            </a:pPr>
            <a:r>
              <a:rPr lang="el-GR" sz="8600" dirty="0" smtClean="0">
                <a:solidFill>
                  <a:srgbClr val="000000"/>
                </a:solidFill>
              </a:rPr>
              <a:t>Σε λειτουργικό σύστημα </a:t>
            </a:r>
            <a:r>
              <a:rPr lang="fi-FI" sz="8600" dirty="0" smtClean="0">
                <a:solidFill>
                  <a:srgbClr val="000000"/>
                </a:solidFill>
              </a:rPr>
              <a:t>Linux</a:t>
            </a:r>
            <a:r>
              <a:rPr lang="el-GR" sz="8600" dirty="0" smtClean="0">
                <a:solidFill>
                  <a:srgbClr val="000000"/>
                </a:solidFill>
              </a:rPr>
              <a:t>, ο</a:t>
            </a:r>
            <a:r>
              <a:rPr lang="fi-FI" sz="8600" dirty="0" smtClean="0">
                <a:solidFill>
                  <a:srgbClr val="000000"/>
                </a:solidFill>
              </a:rPr>
              <a:t> </a:t>
            </a:r>
            <a:r>
              <a:rPr lang="fi-FI" sz="8600" dirty="0">
                <a:solidFill>
                  <a:srgbClr val="000000"/>
                </a:solidFill>
              </a:rPr>
              <a:t>gcc compiler </a:t>
            </a:r>
            <a:r>
              <a:rPr lang="el-GR" sz="8600" dirty="0">
                <a:solidFill>
                  <a:srgbClr val="000000"/>
                </a:solidFill>
              </a:rPr>
              <a:t>είναι ήδη </a:t>
            </a:r>
            <a:r>
              <a:rPr lang="el-GR" sz="8600" dirty="0" smtClean="0">
                <a:solidFill>
                  <a:srgbClr val="000000"/>
                </a:solidFill>
              </a:rPr>
              <a:t>εγκατεστημένος. </a:t>
            </a:r>
            <a:endParaRPr lang="fi-FI" sz="8600" dirty="0">
              <a:solidFill>
                <a:srgbClr val="000000"/>
              </a:solidFill>
            </a:endParaRPr>
          </a:p>
          <a:p>
            <a:pPr lvl="0" defTabSz="1008063" fontAlgn="base">
              <a:spcAft>
                <a:spcPct val="0"/>
              </a:spcAft>
              <a:buClr>
                <a:schemeClr val="accent3">
                  <a:lumMod val="50000"/>
                </a:schemeClr>
              </a:buClr>
              <a:buSzPct val="100000"/>
              <a:buFont typeface="Wingdings" pitchFamily="2" charset="2"/>
              <a:buChar char="§"/>
            </a:pPr>
            <a:r>
              <a:rPr lang="el-GR" sz="8600" dirty="0" smtClean="0">
                <a:solidFill>
                  <a:srgbClr val="000000"/>
                </a:solidFill>
              </a:rPr>
              <a:t>Σε λειτουργικό σύστημα </a:t>
            </a:r>
            <a:r>
              <a:rPr lang="fi-FI" sz="8600" dirty="0" smtClean="0">
                <a:solidFill>
                  <a:srgbClr val="000000"/>
                </a:solidFill>
              </a:rPr>
              <a:t>Windows</a:t>
            </a:r>
            <a:r>
              <a:rPr lang="el-GR" sz="8600" dirty="0" smtClean="0">
                <a:solidFill>
                  <a:srgbClr val="000000"/>
                </a:solidFill>
              </a:rPr>
              <a:t>, μπορώ να κάνω τα εξής: </a:t>
            </a:r>
            <a:endParaRPr lang="fi-FI" sz="8600" dirty="0">
              <a:solidFill>
                <a:srgbClr val="000000"/>
              </a:solidFill>
            </a:endParaRPr>
          </a:p>
          <a:p>
            <a:pPr marL="519113" lvl="1" indent="0" defTabSz="1008063" fontAlgn="base">
              <a:spcAft>
                <a:spcPct val="0"/>
              </a:spcAft>
              <a:buSzPct val="100000"/>
              <a:buNone/>
            </a:pPr>
            <a:r>
              <a:rPr lang="el-GR" sz="8600" dirty="0" smtClean="0">
                <a:solidFill>
                  <a:srgbClr val="000000"/>
                </a:solidFill>
              </a:rPr>
              <a:t>1)  κατέβασμα </a:t>
            </a:r>
            <a:r>
              <a:rPr lang="el-GR" sz="8600" dirty="0">
                <a:solidFill>
                  <a:srgbClr val="000000"/>
                </a:solidFill>
              </a:rPr>
              <a:t>και εγκατάσταση (</a:t>
            </a:r>
            <a:r>
              <a:rPr lang="fi-FI" sz="8600" dirty="0">
                <a:solidFill>
                  <a:srgbClr val="000000"/>
                </a:solidFill>
              </a:rPr>
              <a:t>Download and </a:t>
            </a:r>
            <a:r>
              <a:rPr lang="fi-FI" sz="8600" dirty="0" smtClean="0">
                <a:solidFill>
                  <a:srgbClr val="000000"/>
                </a:solidFill>
              </a:rPr>
              <a:t>  </a:t>
            </a:r>
          </a:p>
          <a:p>
            <a:pPr marL="519113" lvl="1" indent="0" defTabSz="1008063" fontAlgn="base">
              <a:spcAft>
                <a:spcPct val="0"/>
              </a:spcAft>
              <a:buSzPct val="100000"/>
              <a:buNone/>
            </a:pPr>
            <a:r>
              <a:rPr lang="fi-FI" sz="8600" dirty="0">
                <a:solidFill>
                  <a:srgbClr val="000000"/>
                </a:solidFill>
              </a:rPr>
              <a:t> </a:t>
            </a:r>
            <a:r>
              <a:rPr lang="fi-FI" sz="8600" dirty="0" smtClean="0">
                <a:solidFill>
                  <a:srgbClr val="000000"/>
                </a:solidFill>
              </a:rPr>
              <a:t> install</a:t>
            </a:r>
            <a:r>
              <a:rPr lang="el-GR" sz="8600" dirty="0" smtClean="0">
                <a:solidFill>
                  <a:srgbClr val="000000"/>
                </a:solidFill>
              </a:rPr>
              <a:t>),</a:t>
            </a:r>
            <a:r>
              <a:rPr lang="fi-FI" sz="8600" dirty="0" smtClean="0">
                <a:solidFill>
                  <a:srgbClr val="000000"/>
                </a:solidFill>
              </a:rPr>
              <a:t> </a:t>
            </a:r>
            <a:r>
              <a:rPr lang="el-GR" sz="8600" dirty="0" smtClean="0">
                <a:solidFill>
                  <a:srgbClr val="000000"/>
                </a:solidFill>
              </a:rPr>
              <a:t>από το </a:t>
            </a:r>
            <a:r>
              <a:rPr lang="en-US" sz="8600" dirty="0" smtClean="0">
                <a:solidFill>
                  <a:srgbClr val="000000"/>
                </a:solidFill>
              </a:rPr>
              <a:t>link </a:t>
            </a:r>
            <a:r>
              <a:rPr lang="fi-FI" sz="8600" dirty="0" smtClean="0">
                <a:solidFill>
                  <a:srgbClr val="000000"/>
                </a:solidFill>
              </a:rPr>
              <a:t> </a:t>
            </a:r>
            <a:r>
              <a:rPr lang="fi-FI" sz="8600" dirty="0" smtClean="0">
                <a:solidFill>
                  <a:srgbClr val="000000"/>
                </a:solidFill>
                <a:hlinkClick r:id="rId3" tooltip="Μετάβαση σε http://www.cygwin.com/"/>
              </a:rPr>
              <a:t>C y g w i n</a:t>
            </a:r>
            <a:r>
              <a:rPr lang="el-GR" sz="8600" dirty="0" smtClean="0">
                <a:solidFill>
                  <a:srgbClr val="000000"/>
                </a:solidFill>
              </a:rPr>
              <a:t>,</a:t>
            </a:r>
            <a:r>
              <a:rPr lang="en-US" sz="8600" dirty="0" smtClean="0">
                <a:solidFill>
                  <a:srgbClr val="000000"/>
                </a:solidFill>
              </a:rPr>
              <a:t> </a:t>
            </a:r>
            <a:r>
              <a:rPr lang="el-GR" sz="8600" dirty="0" smtClean="0">
                <a:solidFill>
                  <a:srgbClr val="000000"/>
                </a:solidFill>
              </a:rPr>
              <a:t>το οποίο</a:t>
            </a:r>
            <a:r>
              <a:rPr lang="fi-FI" sz="8600" dirty="0" smtClean="0">
                <a:solidFill>
                  <a:srgbClr val="000000"/>
                </a:solidFill>
              </a:rPr>
              <a:t> </a:t>
            </a:r>
            <a:r>
              <a:rPr lang="el-GR" sz="8600" dirty="0" smtClean="0">
                <a:solidFill>
                  <a:srgbClr val="000000"/>
                </a:solidFill>
              </a:rPr>
              <a:t> </a:t>
            </a:r>
          </a:p>
          <a:p>
            <a:pPr marL="519113" lvl="1" indent="0" defTabSz="1008063" fontAlgn="base">
              <a:spcAft>
                <a:spcPct val="0"/>
              </a:spcAft>
              <a:buSzPct val="100000"/>
              <a:buNone/>
            </a:pPr>
            <a:r>
              <a:rPr lang="el-GR" sz="8600" dirty="0">
                <a:solidFill>
                  <a:srgbClr val="000000"/>
                </a:solidFill>
              </a:rPr>
              <a:t> </a:t>
            </a:r>
            <a:r>
              <a:rPr lang="el-GR" sz="8600" dirty="0" smtClean="0">
                <a:solidFill>
                  <a:srgbClr val="000000"/>
                </a:solidFill>
              </a:rPr>
              <a:t> δημιουργεί </a:t>
            </a:r>
            <a:r>
              <a:rPr lang="el-GR" sz="8600" dirty="0">
                <a:solidFill>
                  <a:srgbClr val="000000"/>
                </a:solidFill>
              </a:rPr>
              <a:t>ένα</a:t>
            </a:r>
            <a:r>
              <a:rPr lang="fi-FI" sz="8600" dirty="0">
                <a:solidFill>
                  <a:srgbClr val="000000"/>
                </a:solidFill>
              </a:rPr>
              <a:t> </a:t>
            </a:r>
            <a:r>
              <a:rPr lang="fi-FI" sz="8600" dirty="0" smtClean="0">
                <a:solidFill>
                  <a:srgbClr val="000000"/>
                </a:solidFill>
              </a:rPr>
              <a:t>Linux-like</a:t>
            </a:r>
            <a:r>
              <a:rPr lang="el-GR" sz="8600" dirty="0" smtClean="0">
                <a:solidFill>
                  <a:srgbClr val="000000"/>
                </a:solidFill>
              </a:rPr>
              <a:t> περιβάλλον </a:t>
            </a:r>
            <a:r>
              <a:rPr lang="el-GR" sz="8600" dirty="0">
                <a:solidFill>
                  <a:srgbClr val="000000"/>
                </a:solidFill>
              </a:rPr>
              <a:t>για</a:t>
            </a:r>
            <a:r>
              <a:rPr lang="fi-FI" sz="8600" dirty="0">
                <a:solidFill>
                  <a:srgbClr val="000000"/>
                </a:solidFill>
              </a:rPr>
              <a:t> </a:t>
            </a:r>
            <a:endParaRPr lang="fi-FI" sz="8600" dirty="0" smtClean="0">
              <a:solidFill>
                <a:srgbClr val="000000"/>
              </a:solidFill>
            </a:endParaRPr>
          </a:p>
          <a:p>
            <a:pPr marL="519113" lvl="1" indent="0" defTabSz="1008063" fontAlgn="base">
              <a:spcAft>
                <a:spcPct val="0"/>
              </a:spcAft>
              <a:buSzPct val="100000"/>
              <a:buNone/>
            </a:pPr>
            <a:r>
              <a:rPr lang="fi-FI" sz="8600" dirty="0">
                <a:solidFill>
                  <a:srgbClr val="000000"/>
                </a:solidFill>
              </a:rPr>
              <a:t> </a:t>
            </a:r>
            <a:r>
              <a:rPr lang="fi-FI" sz="8600" dirty="0" smtClean="0">
                <a:solidFill>
                  <a:srgbClr val="000000"/>
                </a:solidFill>
              </a:rPr>
              <a:t> Windows</a:t>
            </a:r>
            <a:r>
              <a:rPr lang="el-GR" sz="8600" dirty="0" smtClean="0">
                <a:solidFill>
                  <a:srgbClr val="000000"/>
                </a:solidFill>
              </a:rPr>
              <a:t>, </a:t>
            </a:r>
            <a:endParaRPr lang="fi-FI" sz="8600" dirty="0">
              <a:solidFill>
                <a:srgbClr val="000000"/>
              </a:solidFill>
            </a:endParaRPr>
          </a:p>
          <a:p>
            <a:pPr marL="519113" lvl="1" indent="0" defTabSz="1008063" fontAlgn="base">
              <a:spcAft>
                <a:spcPct val="0"/>
              </a:spcAft>
              <a:buSzPct val="100000"/>
              <a:buNone/>
            </a:pPr>
            <a:r>
              <a:rPr lang="fi-FI" sz="8600" dirty="0" smtClean="0">
                <a:solidFill>
                  <a:srgbClr val="000000"/>
                </a:solidFill>
              </a:rPr>
              <a:t>2</a:t>
            </a:r>
            <a:r>
              <a:rPr lang="el-GR" sz="8600" dirty="0" smtClean="0">
                <a:solidFill>
                  <a:srgbClr val="000000"/>
                </a:solidFill>
              </a:rPr>
              <a:t>)  κατέβασμα από το </a:t>
            </a:r>
            <a:r>
              <a:rPr lang="en-US" sz="8600" dirty="0" smtClean="0">
                <a:solidFill>
                  <a:srgbClr val="000000"/>
                </a:solidFill>
              </a:rPr>
              <a:t>link</a:t>
            </a:r>
            <a:r>
              <a:rPr lang="fi-FI" sz="8600" dirty="0" smtClean="0">
                <a:solidFill>
                  <a:srgbClr val="000000"/>
                </a:solidFill>
              </a:rPr>
              <a:t> </a:t>
            </a:r>
            <a:r>
              <a:rPr lang="fi-FI" sz="8600" dirty="0" smtClean="0">
                <a:solidFill>
                  <a:srgbClr val="000000"/>
                </a:solidFill>
                <a:hlinkClick r:id="rId3" tooltip="Μετάβαση σε http://www.cygwin.com/"/>
              </a:rPr>
              <a:t>gcc </a:t>
            </a:r>
            <a:r>
              <a:rPr lang="el-GR" sz="8600" dirty="0" smtClean="0">
                <a:solidFill>
                  <a:srgbClr val="000000"/>
                </a:solidFill>
                <a:hlinkClick r:id="rId3" tooltip="Μετάβαση σε http://www.cygwin.com/"/>
              </a:rPr>
              <a:t>για</a:t>
            </a:r>
            <a:r>
              <a:rPr lang="fi-FI" sz="8600" dirty="0" smtClean="0">
                <a:solidFill>
                  <a:srgbClr val="000000"/>
                </a:solidFill>
                <a:hlinkClick r:id="rId3" tooltip="Μετάβαση σε http://www.cygwin.com/"/>
              </a:rPr>
              <a:t> windows</a:t>
            </a:r>
            <a:r>
              <a:rPr lang="el-GR" sz="8600" dirty="0" smtClean="0">
                <a:solidFill>
                  <a:srgbClr val="000000"/>
                </a:solidFill>
              </a:rPr>
              <a:t>, </a:t>
            </a:r>
            <a:endParaRPr lang="fi-FI" sz="8600" dirty="0" smtClean="0">
              <a:solidFill>
                <a:srgbClr val="000000"/>
              </a:solidFill>
            </a:endParaRPr>
          </a:p>
          <a:p>
            <a:pPr marL="519113" lvl="1" indent="0" defTabSz="1008063" fontAlgn="base">
              <a:spcAft>
                <a:spcPct val="0"/>
              </a:spcAft>
              <a:buSzPct val="100000"/>
              <a:buNone/>
            </a:pPr>
            <a:r>
              <a:rPr lang="en-US" sz="8600" dirty="0" smtClean="0">
                <a:solidFill>
                  <a:srgbClr val="000000"/>
                </a:solidFill>
              </a:rPr>
              <a:t>3)  </a:t>
            </a:r>
            <a:r>
              <a:rPr lang="el-GR" sz="8600" dirty="0">
                <a:solidFill>
                  <a:srgbClr val="000000"/>
                </a:solidFill>
              </a:rPr>
              <a:t>κ</a:t>
            </a:r>
            <a:r>
              <a:rPr lang="el-GR" sz="8600" dirty="0" smtClean="0">
                <a:solidFill>
                  <a:srgbClr val="000000"/>
                </a:solidFill>
              </a:rPr>
              <a:t>ατέβασμα από το </a:t>
            </a:r>
            <a:r>
              <a:rPr lang="en-US" sz="8600" dirty="0" smtClean="0">
                <a:solidFill>
                  <a:srgbClr val="000000"/>
                </a:solidFill>
              </a:rPr>
              <a:t>link </a:t>
            </a:r>
            <a:r>
              <a:rPr lang="el-GR" sz="8600" dirty="0" smtClean="0">
                <a:solidFill>
                  <a:srgbClr val="000000"/>
                </a:solidFill>
                <a:hlinkClick r:id="rId4" tooltip="Μετάβαση σε http://www.softintegration.com/"/>
              </a:rPr>
              <a:t>Οποιαδήποτε ελεύθερη </a:t>
            </a:r>
            <a:endParaRPr lang="en-US" sz="8600" dirty="0" smtClean="0">
              <a:solidFill>
                <a:srgbClr val="000000"/>
              </a:solidFill>
              <a:hlinkClick r:id="rId4" tooltip="Μετάβαση σε http://www.softintegration.com/"/>
            </a:endParaRPr>
          </a:p>
          <a:p>
            <a:pPr marL="519113" lvl="1" indent="0" defTabSz="1008063" fontAlgn="base">
              <a:spcAft>
                <a:spcPct val="0"/>
              </a:spcAft>
              <a:buSzPct val="100000"/>
              <a:buNone/>
            </a:pPr>
            <a:r>
              <a:rPr lang="en-US" sz="8600" dirty="0" smtClean="0">
                <a:solidFill>
                  <a:srgbClr val="000000"/>
                </a:solidFill>
                <a:hlinkClick r:id="rId4" tooltip="Μετάβαση σε http://www.softintegration.com/"/>
              </a:rPr>
              <a:t>  </a:t>
            </a:r>
            <a:r>
              <a:rPr lang="el-GR" sz="8600" dirty="0" smtClean="0">
                <a:solidFill>
                  <a:srgbClr val="000000"/>
                </a:solidFill>
                <a:hlinkClick r:id="rId4" tooltip="Μετάβαση σε http://www.softintegration.com/"/>
              </a:rPr>
              <a:t>C από το</a:t>
            </a:r>
            <a:r>
              <a:rPr lang="en-US" sz="8600" dirty="0" smtClean="0">
                <a:solidFill>
                  <a:srgbClr val="000000"/>
                </a:solidFill>
                <a:hlinkClick r:id="rId4" tooltip="Μετάβαση σε http://www.softintegration.com/"/>
              </a:rPr>
              <a:t> Web. </a:t>
            </a:r>
          </a:p>
          <a:p>
            <a:pPr marL="519113" lvl="1" indent="0" defTabSz="1008063" fontAlgn="base">
              <a:spcAft>
                <a:spcPct val="0"/>
              </a:spcAft>
              <a:buSzPct val="100000"/>
              <a:buNone/>
            </a:pPr>
            <a:r>
              <a:rPr lang="en-US" dirty="0">
                <a:solidFill>
                  <a:srgbClr val="000000"/>
                </a:solidFill>
                <a:hlinkClick r:id="rId4" tooltip="Μετάβαση σε http://www.softintegration.com/"/>
              </a:rPr>
              <a:t> </a:t>
            </a:r>
            <a:r>
              <a:rPr lang="en-US" dirty="0" smtClean="0">
                <a:solidFill>
                  <a:srgbClr val="000000"/>
                </a:solidFill>
                <a:hlinkClick r:id="rId4" tooltip="Μετάβαση σε http://www.softintegration.com/"/>
              </a:rPr>
              <a:t> 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Εισαγωγή στη </a:t>
            </a:r>
            <a:r>
              <a:rPr lang="en-US" sz="1400" smtClean="0">
                <a:solidFill>
                  <a:schemeClr val="tx1"/>
                </a:solidFill>
              </a:rPr>
              <a:t>C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8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379-8D09-42C5-AE1F-DB6F792C5FCB}" type="slidenum">
              <a:rPr lang="el-GR" sz="1400" smtClean="0">
                <a:solidFill>
                  <a:schemeClr val="tx1"/>
                </a:solidFill>
              </a:rPr>
              <a:t>9</a:t>
            </a:fld>
            <a:endParaRPr lang="el-GR" sz="1400" dirty="0">
              <a:solidFill>
                <a:schemeClr val="tx1"/>
              </a:solidFill>
            </a:endParaRPr>
          </a:p>
        </p:txBody>
      </p:sp>
      <p:pic>
        <p:nvPicPr>
          <p:cNvPr id="13" name="Εικόνα 1" descr="Εικονίδιο μετάβασης στα Περιεχόμενα.">
            <a:hlinkClick r:id="rId5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99846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HECKTIMEDATE" val="12/9/2013 9:20:22 μμ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4,5,6,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4,8,6,3,7,13,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6,7,3,4,5,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6,4,5,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5,7,3,6,8,9,10,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8,4,5,1026,1027,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4,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1026,9,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4,10,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6146,13,11,16,17,15,12,3,6,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7,8,13,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4,5,6,7,8,13,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4,5,1026,6,7,13,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6,4,5,11,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��< ? x m l   v e r s i o n = " 1 . 0 "   e n c o d i n g = " u t f - 1 6 " ? > < D o c u m e n t S e t t i n g s   x m l n s : x s i = " h t t p : / / w w w . w 3 . o r g / 2 0 0 1 / X M L S c h e m a - i n s t a n c e "   x m l n s : x s d = " h t t p : / / w w w . w 3 . o r g / 2 0 0 1 / X M L S c h e m a "   x m l n s = " h t t p : / / w w w . z h a w . c h / A c c e s s i b i l i t y A d d I n " >  
     < C h e c k R e a d i n g O r d e r > t r u e < / C h e c k R e a d i n g O r d e r >  
     < C h e c k T a b l e H e a d e r > t r u e < / C h e c k T a b l e H e a d e r >  
     < C h e c k S l i d e T i t l e > t r u e < / C h e c k S l i d e T i t l e >  
     < C h e c k L a n g u a g e S e t t i n g > t r u e < / C h e c k L a n g u a g e S e t t i n g >  
     < C h e c k A l t T e x t > t r u e < / C h e c k A l t T e x t >  
     < C h e c k T e x t S i z e > t r u e < / C h e c k T e x t S i z e >  
     < C h e c k S c r e e n T i p > t r u e < / C h e c k S c r e e n T i p >  
     < S h o w S h a p e N a m e C o l u m n > f a l s e < / S h o w S h a p e N a m e C o l u m n >  
     < S h o w I s s u e D e s c r i p t i o n > f a l s e < / S h o w I s s u e D e s c r i p t i o n >  
 < / D o c u m e n t S e t t i n g s > 
</file>

<file path=customXml/itemProps1.xml><?xml version="1.0" encoding="utf-8"?>
<ds:datastoreItem xmlns:ds="http://schemas.openxmlformats.org/officeDocument/2006/customXml" ds:itemID="{83A1F1AC-D01A-42F6-925A-0F1B2654D4CA}">
  <ds:schemaRefs>
    <ds:schemaRef ds:uri="http://www.w3.org/2001/XMLSchema"/>
    <ds:schemaRef ds:uri="http://www.zhaw.ch/AccessibilityAddI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3435</TotalTime>
  <Words>2125</Words>
  <Application>Microsoft Office PowerPoint</Application>
  <PresentationFormat>Προβολή στην οθόνη (4:3)</PresentationFormat>
  <Paragraphs>346</Paragraphs>
  <Slides>33</Slides>
  <Notes>2</Notes>
  <HiddenSlides>0</HiddenSlides>
  <MMClips>0</MMClips>
  <ScaleCrop>false</ScaleCrop>
  <HeadingPairs>
    <vt:vector size="4" baseType="variant">
      <vt:variant>
        <vt:lpstr>Θέμα</vt:lpstr>
      </vt:variant>
      <vt:variant>
        <vt:i4>3</vt:i4>
      </vt:variant>
      <vt:variant>
        <vt:lpstr>Τίτλοι διαφανειών</vt:lpstr>
      </vt:variant>
      <vt:variant>
        <vt:i4>33</vt:i4>
      </vt:variant>
    </vt:vector>
  </HeadingPairs>
  <TitlesOfParts>
    <vt:vector size="36" baseType="lpstr">
      <vt:lpstr>Θέμα του Office</vt:lpstr>
      <vt:lpstr>1_Θέμα του Office</vt:lpstr>
      <vt:lpstr>2_Θέμα του Office</vt:lpstr>
      <vt:lpstr>    Προγραμματισμός ΗΥ     </vt:lpstr>
      <vt:lpstr>Άδειες χρήσης </vt:lpstr>
      <vt:lpstr>Χρηματοδότηση </vt:lpstr>
      <vt:lpstr>Σκοποί ενότητας </vt:lpstr>
      <vt:lpstr>Περιεχόμενα ενότητας</vt:lpstr>
      <vt:lpstr>Ιστορική αναδρομή γλωσσών προγραμματισμού (1 από 2) </vt:lpstr>
      <vt:lpstr>Ιστορική αναδρομή γλωσσών προγραμματισμού (2 από 2) </vt:lpstr>
      <vt:lpstr>Γιατί C ; </vt:lpstr>
      <vt:lpstr>Πώς μπορώ να εγκαταστήσω την C ; </vt:lpstr>
      <vt:lpstr>Μια πολύ απλή ερώτηση (;) </vt:lpstr>
      <vt:lpstr>Τι είναι ένας υπολογιστής ; </vt:lpstr>
      <vt:lpstr>Μία (κάπως περίεργη) συγκριτική ματιά </vt:lpstr>
      <vt:lpstr>Περαιτέρω σύγκριση </vt:lpstr>
      <vt:lpstr>Τι είναι ένας αλγόριθμος ; (1 από 2) </vt:lpstr>
      <vt:lpstr>Τι είναι ένας αλγόριθμος ; (2 από 2) </vt:lpstr>
      <vt:lpstr>Περιγραφή αλγορίθμων </vt:lpstr>
      <vt:lpstr>Τι είναι ένα πρόγραμμα ; </vt:lpstr>
      <vt:lpstr>Κωδικοποίηση (προγραμματισμός): 3 βήματα </vt:lpstr>
      <vt:lpstr>Και τώρα… το πρώτο μας πρόγραμμα </vt:lpstr>
      <vt:lpstr>Πως μπορώ να κάνω το πρώτο μας πρόγραμμα να δουλέψει ; </vt:lpstr>
      <vt:lpstr>Ανάλυση του πρώτου μας προγράμματος (1 από 5) </vt:lpstr>
      <vt:lpstr>Ανάλυση του πρώτου μας προγράμματος (2 από 5)</vt:lpstr>
      <vt:lpstr>Ανάλυση του πρώτου μας προγράμματος (3 από 5) </vt:lpstr>
      <vt:lpstr>Ανάλυση του πρώτου μας προγράμματος (4 από 5) </vt:lpstr>
      <vt:lpstr>Ανάλυση του πρώτου μας προγράμματος (5 από 5) </vt:lpstr>
      <vt:lpstr>Εκτυπώσεις </vt:lpstr>
      <vt:lpstr>Μετάφραση ⁄ Εκτέλεση </vt:lpstr>
      <vt:lpstr>Ένα άλλο πρόγραμμα </vt:lpstr>
      <vt:lpstr>Εκτελώντας το πρόγραμμα </vt:lpstr>
      <vt:lpstr>Ένα πιο περίπλοκο πρόγραμμα </vt:lpstr>
      <vt:lpstr>Ανάλυση </vt:lpstr>
      <vt:lpstr>Αριθμητικοί τελεστές</vt:lpstr>
      <vt:lpstr>Τέλος πρώτης ενότητας </vt:lpstr>
    </vt:vector>
  </TitlesOfParts>
  <Company>Τ.Ε.Ι. Θεσσαλίας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Προγραμματισμός ΗΥ</dc:title>
  <dc:subject>Εισαγωγή στην C</dc:subject>
  <dc:creator>Σάββας Ηλίας</dc:creator>
  <cp:keywords>Εισαγωγή στον προγραμματισμό, εισαγωγή στη C, C</cp:keywords>
  <dc:description>Εισαγωγή στον προγραμματισμό και την C. Δημιουργία απλών προγραμμάτων με μηνύματα εξόδου.</dc:description>
  <cp:lastModifiedBy>Georgia</cp:lastModifiedBy>
  <cp:revision>592</cp:revision>
  <dcterms:created xsi:type="dcterms:W3CDTF">2013-06-27T09:21:19Z</dcterms:created>
  <dcterms:modified xsi:type="dcterms:W3CDTF">2013-09-16T14:26:56Z</dcterms:modified>
  <cp:category>Εκπαιδευτικό Υλικό</cp:category>
  <cp:contentStatus>Τελικό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Επεξεργασία">
    <vt:lpwstr>Γεωργία</vt:lpwstr>
  </property>
</Properties>
</file>