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2.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3.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4.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5.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6.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7.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8.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notesSlides/notesSlide9.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notesSlides/notesSlide10.xml" ContentType="application/vnd.openxmlformats-officedocument.presentationml.notesSlide+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1.xml" ContentType="application/vnd.openxmlformats-officedocument.presentationml.notesSlid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notesSlides/notesSlide12.xml" ContentType="application/vnd.openxmlformats-officedocument.presentationml.notesSlide+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13.xml" ContentType="application/vnd.openxmlformats-officedocument.presentationml.notesSlid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notesSlides/notesSlide14.xml" ContentType="application/vnd.openxmlformats-officedocument.presentationml.notesSlide+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notesSlides/notesSlide15.xml" ContentType="application/vnd.openxmlformats-officedocument.presentationml.notesSlide+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notesSlides/notesSlide16.xml" ContentType="application/vnd.openxmlformats-officedocument.presentationml.notesSlide+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notesSlides/notesSlide17.xml" ContentType="application/vnd.openxmlformats-officedocument.presentationml.notesSlide+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notesSlides/notesSlide18.xml" ContentType="application/vnd.openxmlformats-officedocument.presentationml.notesSlide+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notesSlides/notesSlide19.xml" ContentType="application/vnd.openxmlformats-officedocument.presentationml.notesSlide+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notesSlides/notesSlide20.xml" ContentType="application/vnd.openxmlformats-officedocument.presentationml.notesSlide+xml"/>
  <Override PartName="/ppt/tags/tag101.xml" ContentType="application/vnd.openxmlformats-officedocument.presentationml.tags+xml"/>
  <Override PartName="/ppt/tags/tag102.xml" ContentType="application/vnd.openxmlformats-officedocument.presentationml.tags+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24"/>
  </p:notesMasterIdLst>
  <p:sldIdLst>
    <p:sldId id="256" r:id="rId3"/>
    <p:sldId id="257" r:id="rId4"/>
    <p:sldId id="259" r:id="rId5"/>
    <p:sldId id="261" r:id="rId6"/>
    <p:sldId id="262" r:id="rId7"/>
    <p:sldId id="264" r:id="rId8"/>
    <p:sldId id="404" r:id="rId9"/>
    <p:sldId id="405" r:id="rId10"/>
    <p:sldId id="406" r:id="rId11"/>
    <p:sldId id="407" r:id="rId12"/>
    <p:sldId id="408" r:id="rId13"/>
    <p:sldId id="409" r:id="rId14"/>
    <p:sldId id="410" r:id="rId15"/>
    <p:sldId id="411" r:id="rId16"/>
    <p:sldId id="412" r:id="rId17"/>
    <p:sldId id="413" r:id="rId18"/>
    <p:sldId id="414" r:id="rId19"/>
    <p:sldId id="415" r:id="rId20"/>
    <p:sldId id="418" r:id="rId21"/>
    <p:sldId id="416" r:id="rId22"/>
    <p:sldId id="280" r:id="rId23"/>
  </p:sldIdLst>
  <p:sldSz cx="9144000" cy="6858000" type="screen4x3"/>
  <p:notesSz cx="6858000" cy="9144000"/>
  <p:custDataLst>
    <p:tags r:id="rId25"/>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99339" autoAdjust="0"/>
  </p:normalViewPr>
  <p:slideViewPr>
    <p:cSldViewPr>
      <p:cViewPr varScale="1">
        <p:scale>
          <a:sx n="101" d="100"/>
          <a:sy n="101" d="100"/>
        </p:scale>
        <p:origin x="132" y="270"/>
      </p:cViewPr>
      <p:guideLst>
        <p:guide orient="horz" pos="2160"/>
        <p:guide pos="2880"/>
      </p:guideLst>
    </p:cSldViewPr>
  </p:slideViewPr>
  <p:outlineViewPr>
    <p:cViewPr>
      <p:scale>
        <a:sx n="33" d="100"/>
        <a:sy n="33" d="100"/>
      </p:scale>
      <p:origin x="0" y="276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commentAuthors" Target="commentAuthor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gs" Target="tags/tag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9/3/2015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a:t>
            </a:fld>
            <a:endParaRPr lang="el-GR"/>
          </a:p>
        </p:txBody>
      </p:sp>
    </p:spTree>
    <p:extLst>
      <p:ext uri="{BB962C8B-B14F-4D97-AF65-F5344CB8AC3E}">
        <p14:creationId xmlns:p14="http://schemas.microsoft.com/office/powerpoint/2010/main" val="31421763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a:t>
            </a:fld>
            <a:endParaRPr lang="el-GR"/>
          </a:p>
        </p:txBody>
      </p:sp>
    </p:spTree>
    <p:extLst>
      <p:ext uri="{BB962C8B-B14F-4D97-AF65-F5344CB8AC3E}">
        <p14:creationId xmlns:p14="http://schemas.microsoft.com/office/powerpoint/2010/main" val="25330233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a:t>
            </a:fld>
            <a:endParaRPr lang="el-GR"/>
          </a:p>
        </p:txBody>
      </p:sp>
    </p:spTree>
    <p:extLst>
      <p:ext uri="{BB962C8B-B14F-4D97-AF65-F5344CB8AC3E}">
        <p14:creationId xmlns:p14="http://schemas.microsoft.com/office/powerpoint/2010/main" val="41568307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a:t>
            </a:fld>
            <a:endParaRPr lang="el-GR"/>
          </a:p>
        </p:txBody>
      </p:sp>
    </p:spTree>
    <p:extLst>
      <p:ext uri="{BB962C8B-B14F-4D97-AF65-F5344CB8AC3E}">
        <p14:creationId xmlns:p14="http://schemas.microsoft.com/office/powerpoint/2010/main" val="7537989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a:t>
            </a:fld>
            <a:endParaRPr lang="el-GR"/>
          </a:p>
        </p:txBody>
      </p:sp>
    </p:spTree>
    <p:extLst>
      <p:ext uri="{BB962C8B-B14F-4D97-AF65-F5344CB8AC3E}">
        <p14:creationId xmlns:p14="http://schemas.microsoft.com/office/powerpoint/2010/main" val="14062154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7</a:t>
            </a:fld>
            <a:endParaRPr lang="el-GR"/>
          </a:p>
        </p:txBody>
      </p:sp>
    </p:spTree>
    <p:extLst>
      <p:ext uri="{BB962C8B-B14F-4D97-AF65-F5344CB8AC3E}">
        <p14:creationId xmlns:p14="http://schemas.microsoft.com/office/powerpoint/2010/main" val="6501377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8</a:t>
            </a:fld>
            <a:endParaRPr lang="el-GR"/>
          </a:p>
        </p:txBody>
      </p:sp>
    </p:spTree>
    <p:extLst>
      <p:ext uri="{BB962C8B-B14F-4D97-AF65-F5344CB8AC3E}">
        <p14:creationId xmlns:p14="http://schemas.microsoft.com/office/powerpoint/2010/main" val="14881207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9</a:t>
            </a:fld>
            <a:endParaRPr lang="el-GR"/>
          </a:p>
        </p:txBody>
      </p:sp>
    </p:spTree>
    <p:extLst>
      <p:ext uri="{BB962C8B-B14F-4D97-AF65-F5344CB8AC3E}">
        <p14:creationId xmlns:p14="http://schemas.microsoft.com/office/powerpoint/2010/main" val="35411121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10</a:t>
            </a:fld>
            <a:endParaRPr lang="el-GR"/>
          </a:p>
        </p:txBody>
      </p:sp>
    </p:spTree>
    <p:extLst>
      <p:ext uri="{BB962C8B-B14F-4D97-AF65-F5344CB8AC3E}">
        <p14:creationId xmlns:p14="http://schemas.microsoft.com/office/powerpoint/2010/main" val="7125680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11</a:t>
            </a:fld>
            <a:endParaRPr lang="el-GR"/>
          </a:p>
        </p:txBody>
      </p:sp>
    </p:spTree>
    <p:extLst>
      <p:ext uri="{BB962C8B-B14F-4D97-AF65-F5344CB8AC3E}">
        <p14:creationId xmlns:p14="http://schemas.microsoft.com/office/powerpoint/2010/main" val="41771069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12</a:t>
            </a:fld>
            <a:endParaRPr lang="el-GR"/>
          </a:p>
        </p:txBody>
      </p:sp>
    </p:spTree>
    <p:extLst>
      <p:ext uri="{BB962C8B-B14F-4D97-AF65-F5344CB8AC3E}">
        <p14:creationId xmlns:p14="http://schemas.microsoft.com/office/powerpoint/2010/main" val="29320412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13</a:t>
            </a:fld>
            <a:endParaRPr lang="el-GR"/>
          </a:p>
        </p:txBody>
      </p:sp>
    </p:spTree>
    <p:extLst>
      <p:ext uri="{BB962C8B-B14F-4D97-AF65-F5344CB8AC3E}">
        <p14:creationId xmlns:p14="http://schemas.microsoft.com/office/powerpoint/2010/main" val="42199468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14</a:t>
            </a:fld>
            <a:endParaRPr lang="el-GR"/>
          </a:p>
        </p:txBody>
      </p:sp>
    </p:spTree>
    <p:extLst>
      <p:ext uri="{BB962C8B-B14F-4D97-AF65-F5344CB8AC3E}">
        <p14:creationId xmlns:p14="http://schemas.microsoft.com/office/powerpoint/2010/main" val="32144541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15</a:t>
            </a:fld>
            <a:endParaRPr lang="el-GR"/>
          </a:p>
        </p:txBody>
      </p:sp>
    </p:spTree>
    <p:extLst>
      <p:ext uri="{BB962C8B-B14F-4D97-AF65-F5344CB8AC3E}">
        <p14:creationId xmlns:p14="http://schemas.microsoft.com/office/powerpoint/2010/main" val="31464608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16</a:t>
            </a:fld>
            <a:endParaRPr lang="el-GR"/>
          </a:p>
        </p:txBody>
      </p:sp>
    </p:spTree>
    <p:extLst>
      <p:ext uri="{BB962C8B-B14F-4D97-AF65-F5344CB8AC3E}">
        <p14:creationId xmlns:p14="http://schemas.microsoft.com/office/powerpoint/2010/main" val="19259629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17</a:t>
            </a:fld>
            <a:endParaRPr lang="el-GR"/>
          </a:p>
        </p:txBody>
      </p:sp>
    </p:spTree>
    <p:extLst>
      <p:ext uri="{BB962C8B-B14F-4D97-AF65-F5344CB8AC3E}">
        <p14:creationId xmlns:p14="http://schemas.microsoft.com/office/powerpoint/2010/main" val="42753577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18</a:t>
            </a:fld>
            <a:endParaRPr lang="el-GR"/>
          </a:p>
        </p:txBody>
      </p:sp>
    </p:spTree>
    <p:extLst>
      <p:ext uri="{BB962C8B-B14F-4D97-AF65-F5344CB8AC3E}">
        <p14:creationId xmlns:p14="http://schemas.microsoft.com/office/powerpoint/2010/main" val="455676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19</a:t>
            </a:fld>
            <a:endParaRPr lang="el-GR"/>
          </a:p>
        </p:txBody>
      </p:sp>
    </p:spTree>
    <p:extLst>
      <p:ext uri="{BB962C8B-B14F-4D97-AF65-F5344CB8AC3E}">
        <p14:creationId xmlns:p14="http://schemas.microsoft.com/office/powerpoint/2010/main" val="20638347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20</a:t>
            </a:fld>
            <a:endParaRPr lang="el-GR"/>
          </a:p>
        </p:txBody>
      </p:sp>
    </p:spTree>
    <p:extLst>
      <p:ext uri="{BB962C8B-B14F-4D97-AF65-F5344CB8AC3E}">
        <p14:creationId xmlns:p14="http://schemas.microsoft.com/office/powerpoint/2010/main" val="12821628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21</a:t>
            </a:fld>
            <a:endParaRPr lang="el-GR"/>
          </a:p>
        </p:txBody>
      </p:sp>
    </p:spTree>
    <p:extLst>
      <p:ext uri="{BB962C8B-B14F-4D97-AF65-F5344CB8AC3E}">
        <p14:creationId xmlns:p14="http://schemas.microsoft.com/office/powerpoint/2010/main" val="3017940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p>
            <a:r>
              <a:rPr lang="el-GR" smtClean="0"/>
              <a:t>Στυλ κύριου τίτλου</a:t>
            </a:r>
            <a:endParaRPr lang="el-GR"/>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l-GR"/>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περιεχομένου 2"/>
          <p:cNvSpPr>
            <a:spLocks noGrp="1"/>
          </p:cNvSpPr>
          <p:nvPr>
            <p:ph idx="1"/>
          </p:nvPr>
        </p:nvSpPr>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dirty="0"/>
          </a:p>
        </p:txBody>
      </p:sp>
      <p:sp>
        <p:nvSpPr>
          <p:cNvPr id="6" name="Θέση αριθμού διαφάνειας 5"/>
          <p:cNvSpPr>
            <a:spLocks noGrp="1"/>
          </p:cNvSpPr>
          <p:nvPr>
            <p:ph type="sldNum" sz="quarter" idx="12"/>
          </p:nvPr>
        </p:nvSpPr>
        <p:spPr/>
        <p:txBody>
          <a:bodyPr/>
          <a:lstStyle/>
          <a:p>
            <a:fld id="{53C4726A-630D-4CB4-B088-BAB00F4188E9}" type="slidenum">
              <a:rPr lang="el-GR" smtClean="0"/>
              <a:t>‹#›</a:t>
            </a:fld>
            <a:endParaRPr lang="el-GR" dirty="0"/>
          </a:p>
        </p:txBody>
      </p:sp>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1" cap="none" baseline="0"/>
            </a:lvl1pPr>
          </a:lstStyle>
          <a:p>
            <a:r>
              <a:rPr lang="el-GR"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6"/>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lvl1pPr>
          </a:lstStyle>
          <a:p>
            <a:r>
              <a:rPr lang="el-GR" smtClean="0"/>
              <a:t>Στυλ κύριου τίτλου</a:t>
            </a:r>
            <a:endParaRPr lang="el-GR"/>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9" name="Θέση αριθμού διαφάνειας 8"/>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dirty="0"/>
          </a:p>
        </p:txBody>
      </p:sp>
      <p:sp>
        <p:nvSpPr>
          <p:cNvPr id="5" name="Θέση αριθμού διαφάνειας 4"/>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4" name="Θέση αριθμού διαφάνειας 3"/>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7" name="Θέση αριθμού διαφάνειας 6"/>
          <p:cNvSpPr>
            <a:spLocks noGrp="1"/>
          </p:cNvSpPr>
          <p:nvPr>
            <p:ph type="sldNum" sz="quarter" idx="12"/>
          </p:nvPr>
        </p:nvSpPr>
        <p:spPr/>
        <p:txBody>
          <a:bodyPr/>
          <a:lstStyle/>
          <a:p>
            <a:fld id="{53C4726A-630D-4CB4-B088-BAB00F4188E9}" type="slidenum">
              <a:rPr lang="el-GR" smtClean="0"/>
              <a:t>‹#›</a:t>
            </a:fld>
            <a:endParaRPr lang="el-G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a:lvl1pPr>
          </a:lstStyle>
          <a:p>
            <a:pPr lvl="0"/>
            <a:r>
              <a:rPr lang="el-GR" smtClean="0"/>
              <a:t>Στυλ κύριου τίτλου</a:t>
            </a:r>
            <a:endParaRPr lang="el-GR"/>
          </a:p>
        </p:txBody>
      </p:sp>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smtClean="0"/>
              <a:t>Κάντε κλικ στο εικονίδιο για να προσθέσετε εικόνα</a:t>
            </a:r>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7" name="Θέση αριθμού διαφάνειας 6"/>
          <p:cNvSpPr>
            <a:spLocks noGrp="1"/>
          </p:cNvSpPr>
          <p:nvPr>
            <p:ph type="sldNum" sz="quarter" idx="12"/>
          </p:nvPr>
        </p:nvSpPr>
        <p:spPr/>
        <p:txBody>
          <a:bodyPr/>
          <a:lstStyle/>
          <a:p>
            <a:fld id="{53C4726A-630D-4CB4-B088-BAB00F4188E9}" type="slidenum">
              <a:rPr lang="el-GR" smtClean="0"/>
              <a:t>‹#›</a:t>
            </a:fld>
            <a:endParaRPr lang="el-G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a:lvl1pPr>
          </a:lstStyle>
          <a:p>
            <a:pPr lvl="0"/>
            <a:r>
              <a:rPr lang="el-GR" smtClean="0"/>
              <a:t>Στυλ κύριου τίτλου</a:t>
            </a:r>
            <a:endParaRPr lang="el-GR"/>
          </a:p>
        </p:txBody>
      </p:sp>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αριθμού διαφάνειας 5"/>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p>
            <a:r>
              <a:rPr lang="el-GR" smtClean="0"/>
              <a:t>Στυλ κύριου τίτλου</a:t>
            </a:r>
            <a:endParaRPr lang="el-GR"/>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αριθμού διαφάνειας 5"/>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4238612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Στυλ κύριου τίτλου</a:t>
            </a:r>
            <a:endParaRPr lang="el-GR"/>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αριθμού διαφάνειας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400">
                <a:solidFill>
                  <a:schemeClr val="tx1"/>
                </a:solidFill>
              </a:defRPr>
            </a:lvl1pPr>
          </a:lstStyle>
          <a:p>
            <a:fld id="{53C4726A-630D-4CB4-B088-BAB00F4188E9}" type="slidenum">
              <a:rPr lang="el-GR" smtClean="0"/>
              <a:pPr/>
              <a:t>‹#›</a:t>
            </a:fld>
            <a:endParaRPr lang="el-GR" dirty="0"/>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www.edulll.gr/" TargetMode="External"/><Relationship Id="rId3" Type="http://schemas.openxmlformats.org/officeDocument/2006/relationships/tags" Target="../tags/tag4.xml"/><Relationship Id="rId7" Type="http://schemas.openxmlformats.org/officeDocument/2006/relationships/image" Target="../media/image1.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hyperlink" Target="http://www.teilar.gr/" TargetMode="External"/><Relationship Id="rId5" Type="http://schemas.openxmlformats.org/officeDocument/2006/relationships/notesSlide" Target="../notesSlides/notesSlide1.xml"/><Relationship Id="rId4" Type="http://schemas.openxmlformats.org/officeDocument/2006/relationships/slideLayout" Target="../slideLayouts/slideLayout1.xml"/><Relationship Id="rId9"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7.xml"/><Relationship Id="rId7" Type="http://schemas.openxmlformats.org/officeDocument/2006/relationships/hyperlink" Target="http://www.creativecommons.gr/?page_id=118" TargetMode="Externa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notesSlide" Target="../notesSlides/notesSlide2.xml"/><Relationship Id="rId5" Type="http://schemas.openxmlformats.org/officeDocument/2006/relationships/slideLayout" Target="../slideLayouts/slideLayout2.xml"/><Relationship Id="rId4" Type="http://schemas.openxmlformats.org/officeDocument/2006/relationships/tags" Target="../tags/tag8.xml"/></Relationships>
</file>

<file path=ppt/slides/_rels/slide3.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tags" Target="../tags/tag11.xml"/><Relationship Id="rId7" Type="http://schemas.openxmlformats.org/officeDocument/2006/relationships/hyperlink" Target="http://www.edulll.gr/" TargetMode="Externa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notesSlide" Target="../notesSlides/notesSlide3.xml"/><Relationship Id="rId5" Type="http://schemas.openxmlformats.org/officeDocument/2006/relationships/slideLayout" Target="../slideLayouts/slideLayout2.xml"/><Relationship Id="rId4" Type="http://schemas.openxmlformats.org/officeDocument/2006/relationships/tags" Target="../tags/tag12.xml"/></Relationships>
</file>

<file path=ppt/slides/_rels/slide4.xml.rels><?xml version="1.0" encoding="UTF-8" standalone="yes"?>
<Relationships xmlns="http://schemas.openxmlformats.org/package/2006/relationships"><Relationship Id="rId3" Type="http://schemas.openxmlformats.org/officeDocument/2006/relationships/tags" Target="../tags/tag15.xml"/><Relationship Id="rId7" Type="http://schemas.openxmlformats.org/officeDocument/2006/relationships/notesSlide" Target="../notesSlides/notesSlide4.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slideLayout" Target="../slideLayouts/slideLayout2.xml"/><Relationship Id="rId5" Type="http://schemas.openxmlformats.org/officeDocument/2006/relationships/tags" Target="../tags/tag17.xml"/><Relationship Id="rId4" Type="http://schemas.openxmlformats.org/officeDocument/2006/relationships/tags" Target="../tags/tag16.xml"/></Relationships>
</file>

<file path=ppt/slides/_rels/slide5.xml.rels><?xml version="1.0" encoding="UTF-8" standalone="yes"?>
<Relationships xmlns="http://schemas.openxmlformats.org/package/2006/relationships"><Relationship Id="rId8" Type="http://schemas.openxmlformats.org/officeDocument/2006/relationships/slide" Target="slide6.xml"/><Relationship Id="rId13" Type="http://schemas.openxmlformats.org/officeDocument/2006/relationships/slide" Target="slide19.xml"/><Relationship Id="rId3" Type="http://schemas.openxmlformats.org/officeDocument/2006/relationships/tags" Target="../tags/tag20.xml"/><Relationship Id="rId7" Type="http://schemas.openxmlformats.org/officeDocument/2006/relationships/notesSlide" Target="../notesSlides/notesSlide5.xml"/><Relationship Id="rId12" Type="http://schemas.openxmlformats.org/officeDocument/2006/relationships/slide" Target="slide18.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slideLayout" Target="../slideLayouts/slideLayout2.xml"/><Relationship Id="rId11" Type="http://schemas.openxmlformats.org/officeDocument/2006/relationships/slide" Target="slide17.xml"/><Relationship Id="rId5" Type="http://schemas.openxmlformats.org/officeDocument/2006/relationships/tags" Target="../tags/tag22.xml"/><Relationship Id="rId10" Type="http://schemas.openxmlformats.org/officeDocument/2006/relationships/slide" Target="slide10.xml"/><Relationship Id="rId4" Type="http://schemas.openxmlformats.org/officeDocument/2006/relationships/tags" Target="../tags/tag21.xml"/><Relationship Id="rId9" Type="http://schemas.openxmlformats.org/officeDocument/2006/relationships/slide" Target="slide7.xml"/></Relationships>
</file>

<file path=ppt/slides/_rels/slide6.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25.xml"/><Relationship Id="rId7" Type="http://schemas.openxmlformats.org/officeDocument/2006/relationships/notesSlide" Target="../notesSlides/notesSlide6.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slideLayout" Target="../slideLayouts/slideLayout2.xml"/><Relationship Id="rId5" Type="http://schemas.openxmlformats.org/officeDocument/2006/relationships/tags" Target="../tags/tag27.xml"/><Relationship Id="rId10" Type="http://schemas.microsoft.com/office/2007/relationships/hdphoto" Target="../media/hdphoto1.wdp"/><Relationship Id="rId4" Type="http://schemas.openxmlformats.org/officeDocument/2006/relationships/tags" Target="../tags/tag26.xml"/><Relationship Id="rId9"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tags" Target="../tags/tag30.xml"/><Relationship Id="rId7" Type="http://schemas.openxmlformats.org/officeDocument/2006/relationships/notesSlide" Target="../notesSlides/notesSlide7.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slideLayout" Target="../slideLayouts/slideLayout2.xml"/><Relationship Id="rId5" Type="http://schemas.openxmlformats.org/officeDocument/2006/relationships/tags" Target="../tags/tag32.xml"/><Relationship Id="rId4" Type="http://schemas.openxmlformats.org/officeDocument/2006/relationships/tags" Target="../tags/tag31.xml"/></Relationships>
</file>

<file path=ppt/slides/_rels/slide8.xml.rels><?xml version="1.0" encoding="UTF-8" standalone="yes"?>
<Relationships xmlns="http://schemas.openxmlformats.org/package/2006/relationships"><Relationship Id="rId3" Type="http://schemas.openxmlformats.org/officeDocument/2006/relationships/tags" Target="../tags/tag35.xml"/><Relationship Id="rId7" Type="http://schemas.openxmlformats.org/officeDocument/2006/relationships/notesSlide" Target="../notesSlides/notesSlide8.xml"/><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slideLayout" Target="../slideLayouts/slideLayout2.xml"/><Relationship Id="rId5" Type="http://schemas.openxmlformats.org/officeDocument/2006/relationships/tags" Target="../tags/tag37.xml"/><Relationship Id="rId4" Type="http://schemas.openxmlformats.org/officeDocument/2006/relationships/tags" Target="../tags/tag36.xml"/></Relationships>
</file>

<file path=ppt/slides/_rels/slide9.xml.rels><?xml version="1.0" encoding="UTF-8" standalone="yes"?>
<Relationships xmlns="http://schemas.openxmlformats.org/package/2006/relationships"><Relationship Id="rId8" Type="http://schemas.openxmlformats.org/officeDocument/2006/relationships/hyperlink" Target="https://www.google.com/webmasters/tools/submit-url" TargetMode="External"/><Relationship Id="rId3" Type="http://schemas.openxmlformats.org/officeDocument/2006/relationships/tags" Target="../tags/tag40.xml"/><Relationship Id="rId7" Type="http://schemas.openxmlformats.org/officeDocument/2006/relationships/notesSlide" Target="../notesSlides/notesSlide9.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slideLayout" Target="../slideLayouts/slideLayout2.xml"/><Relationship Id="rId11" Type="http://schemas.microsoft.com/office/2007/relationships/hdphoto" Target="../media/hdphoto1.wdp"/><Relationship Id="rId5" Type="http://schemas.openxmlformats.org/officeDocument/2006/relationships/tags" Target="../tags/tag42.xml"/><Relationship Id="rId10" Type="http://schemas.openxmlformats.org/officeDocument/2006/relationships/image" Target="../media/image4.jpeg"/><Relationship Id="rId4" Type="http://schemas.openxmlformats.org/officeDocument/2006/relationships/tags" Target="../tags/tag41.xml"/><Relationship Id="rId9" Type="http://schemas.openxmlformats.org/officeDocument/2006/relationships/slide" Target="slide6.xml"/></Relationships>
</file>

<file path=ppt/slides/_rels/slide10.xml.rels><?xml version="1.0" encoding="UTF-8" standalone="yes"?>
<Relationships xmlns="http://schemas.openxmlformats.org/package/2006/relationships"><Relationship Id="rId8" Type="http://schemas.openxmlformats.org/officeDocument/2006/relationships/hyperlink" Target="http://www.sitemaps.org/" TargetMode="External"/><Relationship Id="rId3" Type="http://schemas.openxmlformats.org/officeDocument/2006/relationships/tags" Target="../tags/tag45.xml"/><Relationship Id="rId7" Type="http://schemas.openxmlformats.org/officeDocument/2006/relationships/notesSlide" Target="../notesSlides/notesSlide10.xml"/><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slideLayout" Target="../slideLayouts/slideLayout2.xml"/><Relationship Id="rId5" Type="http://schemas.openxmlformats.org/officeDocument/2006/relationships/tags" Target="../tags/tag47.xml"/><Relationship Id="rId4" Type="http://schemas.openxmlformats.org/officeDocument/2006/relationships/tags" Target="../tags/tag46.xml"/></Relationships>
</file>

<file path=ppt/slides/_rels/slide1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50.xml"/><Relationship Id="rId7" Type="http://schemas.openxmlformats.org/officeDocument/2006/relationships/notesSlide" Target="../notesSlides/notesSlide11.xml"/><Relationship Id="rId2" Type="http://schemas.openxmlformats.org/officeDocument/2006/relationships/tags" Target="../tags/tag49.xml"/><Relationship Id="rId1" Type="http://schemas.openxmlformats.org/officeDocument/2006/relationships/tags" Target="../tags/tag48.xml"/><Relationship Id="rId6" Type="http://schemas.openxmlformats.org/officeDocument/2006/relationships/slideLayout" Target="../slideLayouts/slideLayout2.xml"/><Relationship Id="rId11" Type="http://schemas.microsoft.com/office/2007/relationships/hdphoto" Target="../media/hdphoto1.wdp"/><Relationship Id="rId5" Type="http://schemas.openxmlformats.org/officeDocument/2006/relationships/tags" Target="../tags/tag52.xml"/><Relationship Id="rId10" Type="http://schemas.openxmlformats.org/officeDocument/2006/relationships/image" Target="../media/image4.jpeg"/><Relationship Id="rId4" Type="http://schemas.openxmlformats.org/officeDocument/2006/relationships/tags" Target="../tags/tag51.xml"/><Relationship Id="rId9" Type="http://schemas.openxmlformats.org/officeDocument/2006/relationships/slide" Target="slide6.xml"/></Relationships>
</file>

<file path=ppt/slides/_rels/slide12.xml.rels><?xml version="1.0" encoding="UTF-8" standalone="yes"?>
<Relationships xmlns="http://schemas.openxmlformats.org/package/2006/relationships"><Relationship Id="rId3" Type="http://schemas.openxmlformats.org/officeDocument/2006/relationships/tags" Target="../tags/tag55.xml"/><Relationship Id="rId7" Type="http://schemas.openxmlformats.org/officeDocument/2006/relationships/notesSlide" Target="../notesSlides/notesSlide12.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slideLayout" Target="../slideLayouts/slideLayout2.xml"/><Relationship Id="rId5" Type="http://schemas.openxmlformats.org/officeDocument/2006/relationships/tags" Target="../tags/tag57.xml"/><Relationship Id="rId4" Type="http://schemas.openxmlformats.org/officeDocument/2006/relationships/tags" Target="../tags/tag56.xml"/></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60.xml"/><Relationship Id="rId7" Type="http://schemas.openxmlformats.org/officeDocument/2006/relationships/slideLayout" Target="../slideLayouts/slideLayout2.xml"/><Relationship Id="rId2" Type="http://schemas.openxmlformats.org/officeDocument/2006/relationships/tags" Target="../tags/tag59.xml"/><Relationship Id="rId1" Type="http://schemas.openxmlformats.org/officeDocument/2006/relationships/tags" Target="../tags/tag58.xml"/><Relationship Id="rId6" Type="http://schemas.openxmlformats.org/officeDocument/2006/relationships/tags" Target="../tags/tag63.xml"/><Relationship Id="rId11" Type="http://schemas.openxmlformats.org/officeDocument/2006/relationships/image" Target="../media/image8.png"/><Relationship Id="rId5" Type="http://schemas.openxmlformats.org/officeDocument/2006/relationships/tags" Target="../tags/tag62.xml"/><Relationship Id="rId10" Type="http://schemas.openxmlformats.org/officeDocument/2006/relationships/image" Target="../media/image7.png"/><Relationship Id="rId4" Type="http://schemas.openxmlformats.org/officeDocument/2006/relationships/tags" Target="../tags/tag61.xml"/><Relationship Id="rId9"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tags" Target="../tags/tag66.xml"/><Relationship Id="rId7" Type="http://schemas.openxmlformats.org/officeDocument/2006/relationships/notesSlide" Target="../notesSlides/notesSlide14.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slideLayout" Target="../slideLayouts/slideLayout2.xml"/><Relationship Id="rId5" Type="http://schemas.openxmlformats.org/officeDocument/2006/relationships/tags" Target="../tags/tag68.xml"/><Relationship Id="rId4" Type="http://schemas.openxmlformats.org/officeDocument/2006/relationships/tags" Target="../tags/tag67.xml"/></Relationships>
</file>

<file path=ppt/slides/_rels/slide15.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tags" Target="../tags/tag71.xml"/><Relationship Id="rId7" Type="http://schemas.openxmlformats.org/officeDocument/2006/relationships/notesSlide" Target="../notesSlides/notesSlide15.xml"/><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slideLayout" Target="../slideLayouts/slideLayout2.xml"/><Relationship Id="rId5" Type="http://schemas.openxmlformats.org/officeDocument/2006/relationships/tags" Target="../tags/tag73.xml"/><Relationship Id="rId4" Type="http://schemas.openxmlformats.org/officeDocument/2006/relationships/tags" Target="../tags/tag72.xml"/><Relationship Id="rId9" Type="http://schemas.microsoft.com/office/2007/relationships/hdphoto" Target="../media/hdphoto2.wdp"/></Relationships>
</file>

<file path=ppt/slides/_rels/slide16.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76.xml"/><Relationship Id="rId7" Type="http://schemas.openxmlformats.org/officeDocument/2006/relationships/notesSlide" Target="../notesSlides/notesSlide16.xml"/><Relationship Id="rId2" Type="http://schemas.openxmlformats.org/officeDocument/2006/relationships/tags" Target="../tags/tag75.xml"/><Relationship Id="rId1" Type="http://schemas.openxmlformats.org/officeDocument/2006/relationships/tags" Target="../tags/tag74.xml"/><Relationship Id="rId6" Type="http://schemas.openxmlformats.org/officeDocument/2006/relationships/slideLayout" Target="../slideLayouts/slideLayout2.xml"/><Relationship Id="rId5" Type="http://schemas.openxmlformats.org/officeDocument/2006/relationships/tags" Target="../tags/tag78.xml"/><Relationship Id="rId10" Type="http://schemas.microsoft.com/office/2007/relationships/hdphoto" Target="../media/hdphoto1.wdp"/><Relationship Id="rId4" Type="http://schemas.openxmlformats.org/officeDocument/2006/relationships/tags" Target="../tags/tag77.xml"/><Relationship Id="rId9" Type="http://schemas.openxmlformats.org/officeDocument/2006/relationships/image" Target="../media/image4.jpeg"/></Relationships>
</file>

<file path=ppt/slides/_rels/slide1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tags" Target="../tags/tag81.xml"/><Relationship Id="rId7" Type="http://schemas.openxmlformats.org/officeDocument/2006/relationships/notesSlide" Target="../notesSlides/notesSlide17.xml"/><Relationship Id="rId2" Type="http://schemas.openxmlformats.org/officeDocument/2006/relationships/tags" Target="../tags/tag80.xml"/><Relationship Id="rId1" Type="http://schemas.openxmlformats.org/officeDocument/2006/relationships/tags" Target="../tags/tag79.xml"/><Relationship Id="rId6" Type="http://schemas.openxmlformats.org/officeDocument/2006/relationships/slideLayout" Target="../slideLayouts/slideLayout2.xml"/><Relationship Id="rId11" Type="http://schemas.microsoft.com/office/2007/relationships/hdphoto" Target="../media/hdphoto1.wdp"/><Relationship Id="rId5" Type="http://schemas.openxmlformats.org/officeDocument/2006/relationships/tags" Target="../tags/tag83.xml"/><Relationship Id="rId10" Type="http://schemas.openxmlformats.org/officeDocument/2006/relationships/image" Target="../media/image4.jpeg"/><Relationship Id="rId4" Type="http://schemas.openxmlformats.org/officeDocument/2006/relationships/tags" Target="../tags/tag82.xml"/><Relationship Id="rId9" Type="http://schemas.openxmlformats.org/officeDocument/2006/relationships/slide" Target="slide6.xml"/></Relationships>
</file>

<file path=ppt/slides/_rels/slide18.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tags" Target="../tags/tag86.xml"/><Relationship Id="rId7" Type="http://schemas.openxmlformats.org/officeDocument/2006/relationships/notesSlide" Target="../notesSlides/notesSlide18.xml"/><Relationship Id="rId12" Type="http://schemas.microsoft.com/office/2007/relationships/hdphoto" Target="../media/hdphoto1.wdp"/><Relationship Id="rId2" Type="http://schemas.openxmlformats.org/officeDocument/2006/relationships/tags" Target="../tags/tag85.xml"/><Relationship Id="rId1" Type="http://schemas.openxmlformats.org/officeDocument/2006/relationships/tags" Target="../tags/tag84.xml"/><Relationship Id="rId6" Type="http://schemas.openxmlformats.org/officeDocument/2006/relationships/slideLayout" Target="../slideLayouts/slideLayout2.xml"/><Relationship Id="rId11" Type="http://schemas.openxmlformats.org/officeDocument/2006/relationships/image" Target="../media/image4.jpeg"/><Relationship Id="rId5" Type="http://schemas.openxmlformats.org/officeDocument/2006/relationships/tags" Target="../tags/tag88.xml"/><Relationship Id="rId10" Type="http://schemas.openxmlformats.org/officeDocument/2006/relationships/slide" Target="slide6.xml"/><Relationship Id="rId4" Type="http://schemas.openxmlformats.org/officeDocument/2006/relationships/tags" Target="../tags/tag87.xml"/><Relationship Id="rId9" Type="http://schemas.openxmlformats.org/officeDocument/2006/relationships/image" Target="../media/image12.jpeg"/></Relationships>
</file>

<file path=ppt/slides/_rels/slide19.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91.xml"/><Relationship Id="rId7" Type="http://schemas.openxmlformats.org/officeDocument/2006/relationships/notesSlide" Target="../notesSlides/notesSlide19.xml"/><Relationship Id="rId2" Type="http://schemas.openxmlformats.org/officeDocument/2006/relationships/tags" Target="../tags/tag90.xml"/><Relationship Id="rId1" Type="http://schemas.openxmlformats.org/officeDocument/2006/relationships/tags" Target="../tags/tag89.xml"/><Relationship Id="rId6" Type="http://schemas.openxmlformats.org/officeDocument/2006/relationships/slideLayout" Target="../slideLayouts/slideLayout2.xml"/><Relationship Id="rId5" Type="http://schemas.openxmlformats.org/officeDocument/2006/relationships/tags" Target="../tags/tag93.xml"/><Relationship Id="rId10" Type="http://schemas.microsoft.com/office/2007/relationships/hdphoto" Target="../media/hdphoto1.wdp"/><Relationship Id="rId4" Type="http://schemas.openxmlformats.org/officeDocument/2006/relationships/tags" Target="../tags/tag92.xml"/><Relationship Id="rId9" Type="http://schemas.openxmlformats.org/officeDocument/2006/relationships/image" Target="../media/image4.jpeg"/></Relationships>
</file>

<file path=ppt/slides/_rels/slide20.xml.rels><?xml version="1.0" encoding="UTF-8" standalone="yes"?>
<Relationships xmlns="http://schemas.openxmlformats.org/package/2006/relationships"><Relationship Id="rId8" Type="http://schemas.openxmlformats.org/officeDocument/2006/relationships/slideLayout" Target="../slideLayouts/slideLayout2.xml"/><Relationship Id="rId13" Type="http://schemas.openxmlformats.org/officeDocument/2006/relationships/image" Target="../media/image14.jpeg"/><Relationship Id="rId3" Type="http://schemas.openxmlformats.org/officeDocument/2006/relationships/tags" Target="../tags/tag96.xml"/><Relationship Id="rId7" Type="http://schemas.openxmlformats.org/officeDocument/2006/relationships/tags" Target="../tags/tag100.xml"/><Relationship Id="rId12" Type="http://schemas.openxmlformats.org/officeDocument/2006/relationships/hyperlink" Target="http://www.google.com/analytics/" TargetMode="External"/><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tags" Target="../tags/tag99.xml"/><Relationship Id="rId11" Type="http://schemas.openxmlformats.org/officeDocument/2006/relationships/hyperlink" Target="https://www.google.com/webmasters/tools/" TargetMode="External"/><Relationship Id="rId5" Type="http://schemas.openxmlformats.org/officeDocument/2006/relationships/tags" Target="../tags/tag98.xml"/><Relationship Id="rId10" Type="http://schemas.openxmlformats.org/officeDocument/2006/relationships/image" Target="../media/image13.jpeg"/><Relationship Id="rId4" Type="http://schemas.openxmlformats.org/officeDocument/2006/relationships/tags" Target="../tags/tag97.xml"/><Relationship Id="rId9"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1.xml"/><Relationship Id="rId7" Type="http://schemas.openxmlformats.org/officeDocument/2006/relationships/hyperlink" Target="http://www.edulll.gr/" TargetMode="External"/><Relationship Id="rId2" Type="http://schemas.openxmlformats.org/officeDocument/2006/relationships/tags" Target="../tags/tag102.xml"/><Relationship Id="rId1" Type="http://schemas.openxmlformats.org/officeDocument/2006/relationships/tags" Target="../tags/tag101.xml"/><Relationship Id="rId6" Type="http://schemas.openxmlformats.org/officeDocument/2006/relationships/image" Target="../media/image3.png"/><Relationship Id="rId5" Type="http://schemas.openxmlformats.org/officeDocument/2006/relationships/hyperlink" Target="http://www.creativecommons.gr/?page_id=118" TargetMode="External"/><Relationship Id="rId4"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εικόνα Τεχνολογικό Εκπαιδευτικό Ίδρυμα Θεσσαλίας">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66891" y="44624"/>
            <a:ext cx="1210218" cy="1440160"/>
          </a:xfrm>
          <a:prstGeom prst="rect">
            <a:avLst/>
          </a:prstGeom>
          <a:noFill/>
          <a:extLst>
            <a:ext uri="{909E8E84-426E-40DD-AFC4-6F175D3DCCD1}">
              <a14:hiddenFill xmlns:a14="http://schemas.microsoft.com/office/drawing/2010/main">
                <a:solidFill>
                  <a:srgbClr val="FFFFFF"/>
                </a:solidFill>
              </a14:hiddenFill>
            </a:ext>
          </a:extLst>
        </p:spPr>
      </p:pic>
      <p:sp>
        <p:nvSpPr>
          <p:cNvPr id="2" name="Τίτλος 1"/>
          <p:cNvSpPr>
            <a:spLocks noGrp="1"/>
          </p:cNvSpPr>
          <p:nvPr>
            <p:ph type="ctrTitle"/>
            <p:custDataLst>
              <p:tags r:id="rId2"/>
            </p:custDataLst>
          </p:nvPr>
        </p:nvSpPr>
        <p:spPr>
          <a:xfrm>
            <a:off x="685800" y="1382911"/>
            <a:ext cx="7772400" cy="1470025"/>
          </a:xfrm>
        </p:spPr>
        <p:txBody>
          <a:bodyPr/>
          <a:lstStyle/>
          <a:p>
            <a:r>
              <a:rPr lang="el-GR" dirty="0" smtClean="0"/>
              <a:t>Προγραμματισμός </a:t>
            </a:r>
            <a:br>
              <a:rPr lang="el-GR" dirty="0" smtClean="0"/>
            </a:br>
            <a:r>
              <a:rPr lang="el-GR" dirty="0" smtClean="0"/>
              <a:t>Εφαρμογών Διαδικτύου</a:t>
            </a:r>
            <a:endParaRPr lang="el-GR" dirty="0"/>
          </a:p>
        </p:txBody>
      </p:sp>
      <p:sp>
        <p:nvSpPr>
          <p:cNvPr id="3" name="Υπότιτλος 2"/>
          <p:cNvSpPr>
            <a:spLocks noGrp="1"/>
          </p:cNvSpPr>
          <p:nvPr>
            <p:ph type="subTitle" idx="1"/>
            <p:custDataLst>
              <p:tags r:id="rId3"/>
            </p:custDataLst>
          </p:nvPr>
        </p:nvSpPr>
        <p:spPr>
          <a:xfrm>
            <a:off x="683568" y="2708920"/>
            <a:ext cx="7776864" cy="4056856"/>
          </a:xfrm>
        </p:spPr>
        <p:txBody>
          <a:bodyPr>
            <a:noAutofit/>
          </a:bodyPr>
          <a:lstStyle/>
          <a:p>
            <a:r>
              <a:rPr lang="el-GR" sz="2800" b="1" dirty="0"/>
              <a:t>Ενότητα </a:t>
            </a:r>
            <a:r>
              <a:rPr lang="en-US" sz="2800" b="1" dirty="0" smtClean="0"/>
              <a:t>9</a:t>
            </a:r>
            <a:r>
              <a:rPr lang="el-GR" sz="2800" b="1" dirty="0" smtClean="0"/>
              <a:t>:</a:t>
            </a:r>
            <a:r>
              <a:rPr lang="en-US" sz="2800" dirty="0" smtClean="0"/>
              <a:t> SEO (Search Engine Optimization)</a:t>
            </a:r>
            <a:endParaRPr lang="el-GR" sz="2800" dirty="0" smtClean="0"/>
          </a:p>
          <a:p>
            <a:endParaRPr lang="en-US" sz="2800" dirty="0" smtClean="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sz="2800" dirty="0" smtClean="0"/>
              <a:t>Φώτης </a:t>
            </a:r>
            <a:r>
              <a:rPr lang="el-GR" sz="2800" dirty="0" err="1" smtClean="0"/>
              <a:t>Κόκκορας</a:t>
            </a:r>
            <a:r>
              <a:rPr lang="fi-FI" sz="2800" dirty="0" smtClean="0"/>
              <a:t>, </a:t>
            </a:r>
            <a:endParaRPr lang="fi-FI" sz="2800" dirty="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sz="2800" dirty="0" smtClean="0"/>
              <a:t>Καθηγητής Εφαρμογών</a:t>
            </a:r>
            <a:r>
              <a:rPr lang="fi-FI" sz="2800" dirty="0" smtClean="0"/>
              <a:t>,</a:t>
            </a:r>
            <a:endParaRPr lang="fi-FI" sz="2800" dirty="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sz="2800" dirty="0"/>
              <a:t>Τμήμα Μηχανικών Πληροφορικής Τ.Ε.</a:t>
            </a:r>
            <a:r>
              <a:rPr lang="fi-FI" sz="2800" dirty="0" smtClean="0"/>
              <a:t>,</a:t>
            </a:r>
            <a:endParaRPr lang="fi-FI" sz="2800" dirty="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fi-FI" sz="2800" dirty="0"/>
              <a:t>T.E.I. </a:t>
            </a:r>
            <a:r>
              <a:rPr lang="el-GR" sz="2800" dirty="0" smtClean="0"/>
              <a:t>Θεσσαλίας</a:t>
            </a:r>
            <a:endParaRPr lang="fi-FI" sz="2800" dirty="0"/>
          </a:p>
        </p:txBody>
      </p:sp>
      <p:pic>
        <p:nvPicPr>
          <p:cNvPr id="5" name="Picture 3" descr="εικόνα Λογότυπο Επιχειρησιακού Προγράμματος Εκπαίδευση και Δια βίου Μάθηση του Υπουργείου Παιδείας ΕΣΠΑ 2007 2013 με τη σημαία της Ευρωπαϊκής Ένωσης, το οποίο συγχρηματοδοτείται από την Ευρωπαϊκή Ένωση (Ευρωπαϊκό Κοινωνικό Ταμείο) και από εθνικούς πόρους.">
            <a:hlinkClick r:id="rId8"/>
          </p:cNvPr>
          <p:cNvPicPr>
            <a:picLocks noChangeAspect="1" noChangeArrowheads="1"/>
          </p:cNvPicPr>
          <p:nvPr/>
        </p:nvPicPr>
        <p:blipFill>
          <a:blip r:embed="rId9" cstate="print"/>
          <a:srcRect/>
          <a:stretch>
            <a:fillRect/>
          </a:stretch>
        </p:blipFill>
        <p:spPr bwMode="auto">
          <a:xfrm>
            <a:off x="2416856" y="5661248"/>
            <a:ext cx="4310289" cy="1025873"/>
          </a:xfrm>
          <a:prstGeom prst="rect">
            <a:avLst/>
          </a:prstGeom>
          <a:noFill/>
        </p:spPr>
      </p:pic>
    </p:spTree>
    <p:custDataLst>
      <p:tags r:id="rId1"/>
    </p:custDataLst>
    <p:extLst>
      <p:ext uri="{BB962C8B-B14F-4D97-AF65-F5344CB8AC3E}">
        <p14:creationId xmlns:p14="http://schemas.microsoft.com/office/powerpoint/2010/main" val="342819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custDataLst>
              <p:tags r:id="rId2"/>
            </p:custDataLst>
          </p:nvPr>
        </p:nvSpPr>
        <p:spPr/>
        <p:txBody>
          <a:bodyPr/>
          <a:lstStyle/>
          <a:p>
            <a:r>
              <a:rPr lang="el-GR" dirty="0" smtClean="0"/>
              <a:t>Άδειες Χρήσης</a:t>
            </a:r>
            <a:endParaRPr lang="el-GR" dirty="0"/>
          </a:p>
        </p:txBody>
      </p:sp>
      <p:sp>
        <p:nvSpPr>
          <p:cNvPr id="9" name="Subtitle 8"/>
          <p:cNvSpPr>
            <a:spLocks noGrp="1"/>
          </p:cNvSpPr>
          <p:nvPr>
            <p:ph idx="1"/>
            <p:custDataLst>
              <p:tags r:id="rId3"/>
            </p:custDataLst>
          </p:nvPr>
        </p:nvSpPr>
        <p:spPr/>
        <p:txBody>
          <a:bodyPr>
            <a:normAutofit/>
          </a:bodyPr>
          <a:lstStyle/>
          <a:p>
            <a:pPr algn="l"/>
            <a:r>
              <a:rPr lang="el-GR" sz="2800" dirty="0" smtClean="0"/>
              <a:t>Το παρόν εκπαιδευτικό υλικό υπόκειται σε</a:t>
            </a:r>
            <a:r>
              <a:rPr lang="en-US" sz="2800" dirty="0" smtClean="0"/>
              <a:t> </a:t>
            </a:r>
            <a:r>
              <a:rPr lang="el-GR" sz="2800" dirty="0" smtClean="0"/>
              <a:t>άδειες χρήσης </a:t>
            </a:r>
            <a:r>
              <a:rPr lang="en-US" sz="2800" dirty="0" smtClean="0"/>
              <a:t>Creative Commons. </a:t>
            </a:r>
          </a:p>
          <a:p>
            <a:pPr algn="l"/>
            <a:r>
              <a:rPr lang="el-GR" sz="2800" dirty="0" smtClean="0"/>
              <a:t>Για εκπαιδευτικό υλικό, όπως εικόνες, που υπόκειται σε άλλου τύπου άδειας χρήσης, η άδεια χρήσης αναφέρεται ρητώς. </a:t>
            </a:r>
          </a:p>
        </p:txBody>
      </p:sp>
      <p:pic>
        <p:nvPicPr>
          <p:cNvPr id="5" name="7 - Εικόνα" descr="εικόνα Λογότυπο για Άδειες χρήσης Creative Commons BY-NC-ND">
            <a:hlinkClick r:id="rId7"/>
          </p:cNvPr>
          <p:cNvPicPr>
            <a:picLocks noChangeAspect="1"/>
          </p:cNvPicPr>
          <p:nvPr/>
        </p:nvPicPr>
        <p:blipFill>
          <a:blip r:embed="rId8" cstate="print"/>
          <a:stretch>
            <a:fillRect/>
          </a:stretch>
        </p:blipFill>
        <p:spPr>
          <a:xfrm>
            <a:off x="3707904" y="4941168"/>
            <a:ext cx="1581685" cy="553393"/>
          </a:xfrm>
          <a:prstGeom prst="rect">
            <a:avLst/>
          </a:prstGeom>
        </p:spPr>
      </p:pic>
      <p:sp>
        <p:nvSpPr>
          <p:cNvPr id="3" name="Θέση αριθμού διαφάνειας 2"/>
          <p:cNvSpPr>
            <a:spLocks noGrp="1"/>
          </p:cNvSpPr>
          <p:nvPr>
            <p:ph type="sldNum" sz="quarter" idx="12"/>
            <p:custDataLst>
              <p:tags r:id="rId4"/>
            </p:custDataLst>
          </p:nvPr>
        </p:nvSpPr>
        <p:spPr/>
        <p:txBody>
          <a:bodyPr/>
          <a:lstStyle/>
          <a:p>
            <a:fld id="{53C4726A-630D-4CB4-B088-BAB00F4188E9}" type="slidenum">
              <a:rPr lang="el-GR" smtClean="0"/>
              <a:t>2</a:t>
            </a:fld>
            <a:endParaRPr lang="el-GR" dirty="0"/>
          </a:p>
        </p:txBody>
      </p:sp>
    </p:spTree>
    <p:custDataLst>
      <p:tags r:id="rId1"/>
    </p:custDataLst>
    <p:extLst>
      <p:ext uri="{BB962C8B-B14F-4D97-AF65-F5344CB8AC3E}">
        <p14:creationId xmlns:p14="http://schemas.microsoft.com/office/powerpoint/2010/main" val="6729874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l-GR" dirty="0" smtClean="0"/>
              <a:t>Χρηματοδότηση</a:t>
            </a:r>
            <a:endParaRPr lang="el-GR" dirty="0"/>
          </a:p>
        </p:txBody>
      </p:sp>
      <p:sp>
        <p:nvSpPr>
          <p:cNvPr id="3" name="Content Placeholder 2"/>
          <p:cNvSpPr>
            <a:spLocks noGrp="1"/>
          </p:cNvSpPr>
          <p:nvPr>
            <p:ph idx="1"/>
            <p:custDataLst>
              <p:tags r:id="rId3"/>
            </p:custDataLst>
          </p:nvPr>
        </p:nvSpPr>
        <p:spPr>
          <a:xfrm>
            <a:off x="457200" y="1340768"/>
            <a:ext cx="8229600" cy="4525963"/>
          </a:xfrm>
        </p:spPr>
        <p:txBody>
          <a:bodyPr>
            <a:normAutofit/>
          </a:bodyPr>
          <a:lstStyle/>
          <a:p>
            <a:r>
              <a:rPr lang="el-GR" sz="2400" dirty="0" smtClean="0"/>
              <a:t>Το παρόν εκπαιδευτικό υλικό έχει αναπτυχθεί στα πλαίσια του εκπαιδευτικού έργου του διδάσκοντα.</a:t>
            </a:r>
            <a:endParaRPr lang="en-US" sz="2400" dirty="0" smtClean="0"/>
          </a:p>
          <a:p>
            <a:r>
              <a:rPr lang="el-GR" sz="24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5" name="Picture 3" descr="εικόνα Λογότυπο Επιχειρησιακού Προγράμματος Εκπαίδευση και Δια βίου Μάθηση">
            <a:hlinkClick r:id="rId7"/>
          </p:cNvPr>
          <p:cNvPicPr>
            <a:picLocks noChangeAspect="1" noChangeArrowheads="1"/>
          </p:cNvPicPr>
          <p:nvPr/>
        </p:nvPicPr>
        <p:blipFill>
          <a:blip r:embed="rId8" cstate="print"/>
          <a:srcRect/>
          <a:stretch>
            <a:fillRect/>
          </a:stretch>
        </p:blipFill>
        <p:spPr bwMode="auto">
          <a:xfrm>
            <a:off x="1332312" y="5055064"/>
            <a:ext cx="6480048" cy="1542288"/>
          </a:xfrm>
          <a:prstGeom prst="rect">
            <a:avLst/>
          </a:prstGeom>
          <a:noFill/>
        </p:spPr>
      </p:pic>
      <p:sp>
        <p:nvSpPr>
          <p:cNvPr id="6" name="Θέση αριθμού διαφάνειας 5"/>
          <p:cNvSpPr>
            <a:spLocks noGrp="1"/>
          </p:cNvSpPr>
          <p:nvPr>
            <p:ph type="sldNum" sz="quarter" idx="12"/>
            <p:custDataLst>
              <p:tags r:id="rId4"/>
            </p:custDataLst>
          </p:nvPr>
        </p:nvSpPr>
        <p:spPr/>
        <p:txBody>
          <a:bodyPr/>
          <a:lstStyle/>
          <a:p>
            <a:fld id="{53C4726A-630D-4CB4-B088-BAB00F4188E9}" type="slidenum">
              <a:rPr lang="el-GR" smtClean="0"/>
              <a:t>3</a:t>
            </a:fld>
            <a:endParaRPr lang="el-GR" dirty="0"/>
          </a:p>
        </p:txBody>
      </p:sp>
    </p:spTree>
    <p:custDataLst>
      <p:tags r:id="rId1"/>
    </p:custDataLst>
    <p:extLst>
      <p:ext uri="{BB962C8B-B14F-4D97-AF65-F5344CB8AC3E}">
        <p14:creationId xmlns:p14="http://schemas.microsoft.com/office/powerpoint/2010/main" val="16286615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l-GR" dirty="0" smtClean="0"/>
              <a:t>Σκοποί  ενότητας</a:t>
            </a:r>
            <a:endParaRPr lang="el-GR" dirty="0"/>
          </a:p>
        </p:txBody>
      </p:sp>
      <p:sp>
        <p:nvSpPr>
          <p:cNvPr id="3" name="Content Placeholder 2"/>
          <p:cNvSpPr>
            <a:spLocks noGrp="1"/>
          </p:cNvSpPr>
          <p:nvPr>
            <p:ph idx="1"/>
            <p:custDataLst>
              <p:tags r:id="rId3"/>
            </p:custDataLst>
          </p:nvPr>
        </p:nvSpPr>
        <p:spPr>
          <a:xfrm>
            <a:off x="467544" y="1833611"/>
            <a:ext cx="8229600" cy="4525963"/>
          </a:xfrm>
        </p:spPr>
        <p:txBody>
          <a:bodyPr>
            <a:normAutofit fontScale="92500"/>
          </a:bodyPr>
          <a:lstStyle/>
          <a:p>
            <a:pPr marL="0"/>
            <a:r>
              <a:rPr lang="el-GR" sz="2800" dirty="0" smtClean="0"/>
              <a:t>Να αναφέρουν τις βασικές ενέργειες των μηχανών αναζήτησης στο διαδίκτυο. </a:t>
            </a:r>
          </a:p>
          <a:p>
            <a:pPr marL="0"/>
            <a:r>
              <a:rPr lang="el-GR" sz="2800" dirty="0" smtClean="0"/>
              <a:t>Να αναλύει τα στοιχεία του περιεχομένου σε ένα </a:t>
            </a:r>
            <a:r>
              <a:rPr lang="en-US" sz="2800" dirty="0" smtClean="0"/>
              <a:t>site.</a:t>
            </a:r>
          </a:p>
          <a:p>
            <a:pPr marL="0"/>
            <a:r>
              <a:rPr lang="el-GR" sz="2800" dirty="0" smtClean="0"/>
              <a:t>Να περιγράφει τη διαδικασία πλοήγησης σε μια ιστοσελίδα.</a:t>
            </a:r>
          </a:p>
          <a:p>
            <a:pPr marL="0"/>
            <a:r>
              <a:rPr lang="el-GR" sz="2800" dirty="0" smtClean="0"/>
              <a:t>Να ορίζει ορθά τους συνδέσμους (</a:t>
            </a:r>
            <a:r>
              <a:rPr lang="en-US" sz="2800" dirty="0" smtClean="0"/>
              <a:t>links</a:t>
            </a:r>
            <a:r>
              <a:rPr lang="el-GR" sz="2800" dirty="0" smtClean="0"/>
              <a:t>)</a:t>
            </a:r>
            <a:r>
              <a:rPr lang="en-US" sz="2800" dirty="0" smtClean="0"/>
              <a:t>.</a:t>
            </a:r>
          </a:p>
          <a:p>
            <a:pPr marL="0"/>
            <a:r>
              <a:rPr lang="el-GR" sz="2800" dirty="0" smtClean="0"/>
              <a:t>Να ορίζει ορθά τα φιλικά </a:t>
            </a:r>
            <a:r>
              <a:rPr lang="en-US" sz="2800" dirty="0" smtClean="0"/>
              <a:t>URLs.</a:t>
            </a:r>
            <a:r>
              <a:rPr lang="el-GR" sz="2800" dirty="0" smtClean="0"/>
              <a:t> </a:t>
            </a:r>
            <a:endParaRPr lang="en-US" sz="2800" dirty="0" smtClean="0"/>
          </a:p>
          <a:p>
            <a:pPr marL="0"/>
            <a:r>
              <a:rPr lang="el-GR" sz="2800" dirty="0" smtClean="0"/>
              <a:t>Να αποφύγει λάθη που μπορούν να βάλουν σε μαύρη λίστα την ιστοσελίδα μας.</a:t>
            </a:r>
            <a:endParaRPr lang="el-GR" sz="2800" dirty="0"/>
          </a:p>
        </p:txBody>
      </p:sp>
      <p:sp>
        <p:nvSpPr>
          <p:cNvPr id="5" name="Θέση υποσέλιδου 3" descr="."/>
          <p:cNvSpPr txBox="1">
            <a:spLocks/>
          </p:cNvSpPr>
          <p:nvPr>
            <p:custDataLst>
              <p:tags r:id="rId4"/>
            </p:custDataLst>
          </p:nvPr>
        </p:nvSpPr>
        <p:spPr>
          <a:xfrm>
            <a:off x="2987825" y="6381328"/>
            <a:ext cx="3384376"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Εφαρμογών Διαδικτύου</a:t>
            </a:r>
            <a:endParaRPr lang="en-US" sz="1400" dirty="0"/>
          </a:p>
        </p:txBody>
      </p:sp>
      <p:sp>
        <p:nvSpPr>
          <p:cNvPr id="6" name="Slide Number Placeholder 5" descr="."/>
          <p:cNvSpPr>
            <a:spLocks noGrp="1"/>
          </p:cNvSpPr>
          <p:nvPr>
            <p:ph type="sldNum" sz="quarter" idx="12"/>
            <p:custDataLst>
              <p:tags r:id="rId5"/>
            </p:custDataLst>
          </p:nvPr>
        </p:nvSpPr>
        <p:spPr/>
        <p:txBody>
          <a:bodyPr/>
          <a:lstStyle/>
          <a:p>
            <a:fld id="{95390251-5B84-4D2F-A9C7-1C62C4738B3F}" type="slidenum">
              <a:rPr lang="el-GR" smtClean="0"/>
              <a:pPr/>
              <a:t>4</a:t>
            </a:fld>
            <a:endParaRPr lang="el-GR" dirty="0"/>
          </a:p>
        </p:txBody>
      </p:sp>
    </p:spTree>
    <p:custDataLst>
      <p:tags r:id="rId1"/>
    </p:custDataLst>
    <p:extLst>
      <p:ext uri="{BB962C8B-B14F-4D97-AF65-F5344CB8AC3E}">
        <p14:creationId xmlns:p14="http://schemas.microsoft.com/office/powerpoint/2010/main" val="20614974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390364" y="274638"/>
            <a:ext cx="8229600" cy="1143000"/>
          </a:xfrm>
        </p:spPr>
        <p:txBody>
          <a:bodyPr/>
          <a:lstStyle/>
          <a:p>
            <a:r>
              <a:rPr lang="el-GR" dirty="0" smtClean="0"/>
              <a:t>Περιεχόμενα ενότητας</a:t>
            </a:r>
            <a:endParaRPr lang="el-GR" dirty="0"/>
          </a:p>
        </p:txBody>
      </p:sp>
      <p:sp>
        <p:nvSpPr>
          <p:cNvPr id="3" name="Content Placeholder 2"/>
          <p:cNvSpPr>
            <a:spLocks noGrp="1"/>
          </p:cNvSpPr>
          <p:nvPr>
            <p:ph idx="1"/>
            <p:custDataLst>
              <p:tags r:id="rId3"/>
            </p:custDataLst>
          </p:nvPr>
        </p:nvSpPr>
        <p:spPr>
          <a:xfrm>
            <a:off x="0" y="1855365"/>
            <a:ext cx="9036496" cy="4525963"/>
          </a:xfrm>
        </p:spPr>
        <p:txBody>
          <a:bodyPr>
            <a:noAutofit/>
          </a:bodyPr>
          <a:lstStyle/>
          <a:p>
            <a:pPr lvl="1">
              <a:buFont typeface="Wingdings" pitchFamily="2" charset="2"/>
              <a:buChar char="§"/>
            </a:pPr>
            <a:r>
              <a:rPr lang="en-US" sz="2400" dirty="0" smtClean="0">
                <a:hlinkClick r:id="rId8" action="ppaction://hlinksldjump"/>
              </a:rPr>
              <a:t>Search Engine Optimization.</a:t>
            </a:r>
            <a:endParaRPr lang="fi-FI" sz="2400" dirty="0"/>
          </a:p>
          <a:p>
            <a:pPr lvl="1">
              <a:buFont typeface="Wingdings" pitchFamily="2" charset="2"/>
              <a:buChar char="§"/>
            </a:pPr>
            <a:r>
              <a:rPr lang="en-US" sz="2400" dirty="0" smtClean="0">
                <a:hlinkClick r:id="rId9" action="ppaction://hlinksldjump"/>
              </a:rPr>
              <a:t>Crawling</a:t>
            </a:r>
            <a:r>
              <a:rPr lang="en-US" sz="2400" dirty="0" smtClean="0"/>
              <a:t>.</a:t>
            </a:r>
          </a:p>
          <a:p>
            <a:pPr lvl="1">
              <a:buFont typeface="Wingdings" pitchFamily="2" charset="2"/>
              <a:buChar char="§"/>
            </a:pPr>
            <a:r>
              <a:rPr lang="en-US" sz="2400" dirty="0" smtClean="0">
                <a:hlinkClick r:id="rId10" action="ppaction://hlinksldjump"/>
              </a:rPr>
              <a:t>Sitemap.</a:t>
            </a:r>
            <a:endParaRPr lang="en-US" sz="2400" dirty="0" smtClean="0">
              <a:hlinkClick r:id="" action="ppaction://noaction"/>
            </a:endParaRPr>
          </a:p>
          <a:p>
            <a:pPr lvl="1">
              <a:buFont typeface="Wingdings" pitchFamily="2" charset="2"/>
              <a:buChar char="§"/>
            </a:pPr>
            <a:r>
              <a:rPr lang="el-GR" sz="2400" dirty="0" smtClean="0">
                <a:hlinkClick r:id="" action="ppaction://noaction"/>
              </a:rPr>
              <a:t>Περιεχόμενο.</a:t>
            </a:r>
            <a:r>
              <a:rPr lang="en-US" sz="2400" dirty="0" smtClean="0">
                <a:hlinkClick r:id="" action="ppaction://noaction"/>
              </a:rPr>
              <a:t> </a:t>
            </a:r>
            <a:r>
              <a:rPr lang="el-GR" sz="2400" dirty="0" smtClean="0">
                <a:hlinkClick r:id="" action="ppaction://noaction"/>
              </a:rPr>
              <a:t> </a:t>
            </a:r>
            <a:endParaRPr lang="fi-FI" sz="2400" dirty="0"/>
          </a:p>
          <a:p>
            <a:pPr lvl="1">
              <a:buFont typeface="Wingdings" pitchFamily="2" charset="2"/>
              <a:buChar char="§"/>
            </a:pPr>
            <a:r>
              <a:rPr lang="el-GR" sz="2400" dirty="0" smtClean="0">
                <a:hlinkClick r:id="rId11" action="ppaction://hlinksldjump"/>
              </a:rPr>
              <a:t>Πλοήγηση.</a:t>
            </a:r>
            <a:endParaRPr lang="fi-FI" sz="2400" dirty="0"/>
          </a:p>
          <a:p>
            <a:pPr lvl="1">
              <a:buFont typeface="Wingdings" pitchFamily="2" charset="2"/>
              <a:buChar char="§"/>
            </a:pPr>
            <a:r>
              <a:rPr lang="el-GR" sz="2400" dirty="0" smtClean="0">
                <a:hlinkClick r:id="rId12" action="ppaction://hlinksldjump"/>
              </a:rPr>
              <a:t>Σύνδεσμοι.</a:t>
            </a:r>
            <a:endParaRPr lang="el-GR" sz="2400" dirty="0" smtClean="0"/>
          </a:p>
          <a:p>
            <a:pPr lvl="1">
              <a:buFont typeface="Wingdings" pitchFamily="2" charset="2"/>
              <a:buChar char="§"/>
            </a:pPr>
            <a:r>
              <a:rPr lang="el-GR" sz="2400" dirty="0" smtClean="0">
                <a:hlinkClick r:id="rId13" action="ppaction://hlinksldjump"/>
              </a:rPr>
              <a:t>Φιλικά </a:t>
            </a:r>
            <a:r>
              <a:rPr lang="en-US" sz="2400" dirty="0" smtClean="0">
                <a:hlinkClick r:id="rId13" action="ppaction://hlinksldjump"/>
              </a:rPr>
              <a:t>URLs - Black Hat SEO.</a:t>
            </a:r>
            <a:endParaRPr lang="en-US" sz="2400" dirty="0" smtClean="0"/>
          </a:p>
        </p:txBody>
      </p:sp>
      <p:sp>
        <p:nvSpPr>
          <p:cNvPr id="5"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4" name="Slide Number Placeholder 3" descr="."/>
          <p:cNvSpPr>
            <a:spLocks noGrp="1"/>
          </p:cNvSpPr>
          <p:nvPr>
            <p:ph type="sldNum" sz="quarter" idx="12"/>
            <p:custDataLst>
              <p:tags r:id="rId5"/>
            </p:custDataLst>
          </p:nvPr>
        </p:nvSpPr>
        <p:spPr/>
        <p:txBody>
          <a:bodyPr/>
          <a:lstStyle/>
          <a:p>
            <a:fld id="{95390251-5B84-4D2F-A9C7-1C62C4738B3F}" type="slidenum">
              <a:rPr lang="el-GR" smtClean="0"/>
              <a:pPr/>
              <a:t>5</a:t>
            </a:fld>
            <a:endParaRPr lang="el-GR" dirty="0"/>
          </a:p>
        </p:txBody>
      </p:sp>
    </p:spTree>
    <p:custDataLst>
      <p:tags r:id="rId1"/>
    </p:custDataLst>
    <p:extLst>
      <p:ext uri="{BB962C8B-B14F-4D97-AF65-F5344CB8AC3E}">
        <p14:creationId xmlns:p14="http://schemas.microsoft.com/office/powerpoint/2010/main" val="30382952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a:spLocks noGrp="1" noChangeArrowheads="1"/>
          </p:cNvSpPr>
          <p:nvPr>
            <p:ph type="title"/>
            <p:custDataLst>
              <p:tags r:id="rId2"/>
            </p:custDataLst>
          </p:nvPr>
        </p:nvSpPr>
        <p:spPr>
          <a:xfrm>
            <a:off x="457200" y="0"/>
            <a:ext cx="8229600" cy="940966"/>
          </a:xfrm>
        </p:spPr>
        <p:txBody>
          <a:bodyPr>
            <a:noAutofit/>
          </a:bodyPr>
          <a:lstStyle/>
          <a:p>
            <a:r>
              <a:rPr lang="en-US" sz="4000" dirty="0"/>
              <a:t>Search Engine Optimization</a:t>
            </a:r>
            <a:endParaRPr lang="el-GR" sz="4000" dirty="0"/>
          </a:p>
        </p:txBody>
      </p:sp>
      <p:sp>
        <p:nvSpPr>
          <p:cNvPr id="2" name="Ορθογώνιο 1"/>
          <p:cNvSpPr/>
          <p:nvPr>
            <p:custDataLst>
              <p:tags r:id="rId3"/>
            </p:custDataLst>
          </p:nvPr>
        </p:nvSpPr>
        <p:spPr>
          <a:xfrm>
            <a:off x="323528" y="940966"/>
            <a:ext cx="8712968" cy="5155257"/>
          </a:xfrm>
          <a:prstGeom prst="rect">
            <a:avLst/>
          </a:prstGeom>
        </p:spPr>
        <p:txBody>
          <a:bodyPr wrap="square">
            <a:spAutoFit/>
          </a:bodyPr>
          <a:lstStyle/>
          <a:p>
            <a:pPr marL="342900" lvl="0" indent="-342900">
              <a:spcAft>
                <a:spcPts val="300"/>
              </a:spcAft>
              <a:buFont typeface="Wingdings" panose="05000000000000000000" pitchFamily="2" charset="2"/>
              <a:buChar char=""/>
            </a:pPr>
            <a:r>
              <a:rPr lang="el-GR" sz="1600" dirty="0">
                <a:ea typeface="Times New Roman" panose="02020603050405020304" pitchFamily="18" charset="0"/>
              </a:rPr>
              <a:t>Τεχνικές για να βελτιώσουμε την κατάταξη μιας ιστοσελίδας στα αποτελέσματα </a:t>
            </a:r>
            <a:br>
              <a:rPr lang="el-GR" sz="1600" dirty="0">
                <a:ea typeface="Times New Roman" panose="02020603050405020304" pitchFamily="18" charset="0"/>
              </a:rPr>
            </a:br>
            <a:r>
              <a:rPr lang="el-GR" sz="1600" dirty="0">
                <a:ea typeface="Times New Roman" panose="02020603050405020304" pitchFamily="18" charset="0"/>
              </a:rPr>
              <a:t>των μηχανών αναζήτησης, για αναζήτηση χρηστών με δεδομένες λέξεις-κλειδιά.</a:t>
            </a:r>
          </a:p>
          <a:p>
            <a:pPr marL="800100" lvl="1" indent="-342900">
              <a:spcAft>
                <a:spcPts val="300"/>
              </a:spcAft>
              <a:buSzPts val="1800"/>
              <a:buFont typeface="Wingdings" panose="05000000000000000000" pitchFamily="2" charset="2"/>
              <a:buChar char=""/>
            </a:pPr>
            <a:r>
              <a:rPr lang="el-GR" sz="1600" dirty="0">
                <a:ea typeface="Times New Roman" panose="02020603050405020304" pitchFamily="18" charset="0"/>
              </a:rPr>
              <a:t>Βασίζονται στην παραδοχή ότι οι μηχανές αναζήτησης λαμβάνουν δεδομένες παραμέτρους υπόψη τους (θα δούμε ποιες) κατά τον υπολογισμό της σχετικότητας μιας σελίδας με δεδομένο ερώτημα (</a:t>
            </a:r>
            <a:r>
              <a:rPr lang="en-US" sz="1600" dirty="0">
                <a:ea typeface="Times New Roman" panose="02020603050405020304" pitchFamily="18" charset="0"/>
              </a:rPr>
              <a:t>search</a:t>
            </a:r>
            <a:r>
              <a:rPr lang="el-GR" sz="1600" dirty="0">
                <a:ea typeface="Times New Roman" panose="02020603050405020304" pitchFamily="18" charset="0"/>
              </a:rPr>
              <a:t>) του χρήστη.</a:t>
            </a:r>
          </a:p>
          <a:p>
            <a:pPr marL="800100" lvl="1" indent="-342900">
              <a:spcAft>
                <a:spcPts val="300"/>
              </a:spcAft>
              <a:buSzPts val="1800"/>
              <a:buFont typeface="Wingdings" panose="05000000000000000000" pitchFamily="2" charset="2"/>
              <a:buChar char=""/>
            </a:pPr>
            <a:r>
              <a:rPr lang="el-GR" sz="1600" dirty="0">
                <a:ea typeface="Times New Roman" panose="02020603050405020304" pitchFamily="18" charset="0"/>
              </a:rPr>
              <a:t>Το πλήθος των παραμέτρων, θεωρητικά τουλάχιστον, είναι μεγάλο (~200) και </a:t>
            </a:r>
            <a:br>
              <a:rPr lang="el-GR" sz="1600" dirty="0">
                <a:ea typeface="Times New Roman" panose="02020603050405020304" pitchFamily="18" charset="0"/>
              </a:rPr>
            </a:br>
            <a:r>
              <a:rPr lang="el-GR" sz="1600" dirty="0">
                <a:ea typeface="Times New Roman" panose="02020603050405020304" pitchFamily="18" charset="0"/>
              </a:rPr>
              <a:t>μεταβάλλεται με την πάροδο του χρόνου καθώς:</a:t>
            </a:r>
          </a:p>
          <a:p>
            <a:pPr marL="1257300" lvl="2" indent="-342900">
              <a:spcAft>
                <a:spcPts val="300"/>
              </a:spcAft>
              <a:buSzPts val="1600"/>
              <a:buFont typeface="Symbol" panose="05050102010706020507" pitchFamily="18" charset="2"/>
              <a:buChar char=""/>
              <a:tabLst>
                <a:tab pos="990600" algn="l"/>
              </a:tabLst>
            </a:pPr>
            <a:r>
              <a:rPr lang="el-GR" sz="1600" dirty="0">
                <a:ea typeface="Times New Roman" panose="02020603050405020304" pitchFamily="18" charset="0"/>
              </a:rPr>
              <a:t>κάποια στοιχεία χάνουν τη σημαντικότητά τους με τον καιρό</a:t>
            </a:r>
          </a:p>
          <a:p>
            <a:pPr marL="1257300" lvl="2" indent="-342900">
              <a:spcAft>
                <a:spcPts val="300"/>
              </a:spcAft>
              <a:buSzPts val="1600"/>
              <a:buFont typeface="Symbol" panose="05050102010706020507" pitchFamily="18" charset="2"/>
              <a:buChar char=""/>
              <a:tabLst>
                <a:tab pos="990600" algn="l"/>
              </a:tabLst>
            </a:pPr>
            <a:r>
              <a:rPr lang="el-GR" sz="1600" dirty="0">
                <a:ea typeface="Times New Roman" panose="02020603050405020304" pitchFamily="18" charset="0"/>
              </a:rPr>
              <a:t>άλλα στοιχεία καθίστανται πιο σημαντικά</a:t>
            </a:r>
          </a:p>
          <a:p>
            <a:pPr marL="1257300" lvl="2" indent="-342900">
              <a:spcAft>
                <a:spcPts val="300"/>
              </a:spcAft>
              <a:buSzPts val="1600"/>
              <a:buFont typeface="Symbol" panose="05050102010706020507" pitchFamily="18" charset="2"/>
              <a:buChar char=""/>
              <a:tabLst>
                <a:tab pos="990600" algn="l"/>
              </a:tabLst>
            </a:pPr>
            <a:r>
              <a:rPr lang="el-GR" sz="1600" dirty="0">
                <a:ea typeface="Times New Roman" panose="02020603050405020304" pitchFamily="18" charset="0"/>
              </a:rPr>
              <a:t>κάθε μηχανή αναζήτησης έχει δικό της αλγόριθμο κατάταξης</a:t>
            </a:r>
          </a:p>
          <a:p>
            <a:pPr marL="342900" lvl="0" indent="-342900">
              <a:spcAft>
                <a:spcPts val="300"/>
              </a:spcAft>
              <a:buFont typeface="Wingdings" panose="05000000000000000000" pitchFamily="2" charset="2"/>
              <a:buChar char=""/>
            </a:pPr>
            <a:r>
              <a:rPr lang="el-GR" sz="1600" dirty="0">
                <a:ea typeface="Times New Roman" panose="02020603050405020304" pitchFamily="18" charset="0"/>
              </a:rPr>
              <a:t>Οι λειτουργίες που εκτελούν οι μηχανές αναζήτησης συνοπτικά είναι:</a:t>
            </a:r>
          </a:p>
          <a:p>
            <a:pPr marL="800100" lvl="1" indent="-342900">
              <a:spcAft>
                <a:spcPts val="300"/>
              </a:spcAft>
              <a:buSzPts val="1800"/>
              <a:buFont typeface="Wingdings" panose="05000000000000000000" pitchFamily="2" charset="2"/>
              <a:buChar char=""/>
            </a:pPr>
            <a:r>
              <a:rPr lang="en-US" sz="1600" b="1" dirty="0">
                <a:ea typeface="Times New Roman" panose="02020603050405020304" pitchFamily="18" charset="0"/>
              </a:rPr>
              <a:t>Crawling</a:t>
            </a:r>
            <a:r>
              <a:rPr lang="el-GR" sz="1600" b="1" dirty="0">
                <a:ea typeface="Times New Roman" panose="02020603050405020304" pitchFamily="18" charset="0"/>
              </a:rPr>
              <a:t> (Ερπυσμός)</a:t>
            </a:r>
            <a:r>
              <a:rPr lang="el-GR" sz="1600" dirty="0">
                <a:ea typeface="Times New Roman" panose="02020603050405020304" pitchFamily="18" charset="0"/>
              </a:rPr>
              <a:t>: τακτική επίσκεψη και ανάκτηση του περιεχομένου των σελίδων ενός </a:t>
            </a:r>
            <a:r>
              <a:rPr lang="en-US" sz="1600" dirty="0">
                <a:ea typeface="Times New Roman" panose="02020603050405020304" pitchFamily="18" charset="0"/>
              </a:rPr>
              <a:t>site</a:t>
            </a:r>
            <a:r>
              <a:rPr lang="el-GR" sz="1600" dirty="0">
                <a:ea typeface="Times New Roman" panose="02020603050405020304" pitchFamily="18" charset="0"/>
              </a:rPr>
              <a:t> από ένα λογισμικό που καλείται </a:t>
            </a:r>
            <a:r>
              <a:rPr lang="en-US" sz="1600" dirty="0">
                <a:ea typeface="Times New Roman" panose="02020603050405020304" pitchFamily="18" charset="0"/>
              </a:rPr>
              <a:t>web robot</a:t>
            </a:r>
            <a:r>
              <a:rPr lang="el-GR" sz="1600" dirty="0">
                <a:ea typeface="Times New Roman" panose="02020603050405020304" pitchFamily="18" charset="0"/>
              </a:rPr>
              <a:t>, ή </a:t>
            </a:r>
            <a:r>
              <a:rPr lang="en-US" sz="1600" dirty="0">
                <a:ea typeface="Times New Roman" panose="02020603050405020304" pitchFamily="18" charset="0"/>
              </a:rPr>
              <a:t>bot</a:t>
            </a:r>
            <a:r>
              <a:rPr lang="el-GR" sz="1600" dirty="0">
                <a:ea typeface="Times New Roman" panose="02020603050405020304" pitchFamily="18" charset="0"/>
              </a:rPr>
              <a:t>, ή </a:t>
            </a:r>
            <a:r>
              <a:rPr lang="en-US" sz="1600" dirty="0">
                <a:ea typeface="Times New Roman" panose="02020603050405020304" pitchFamily="18" charset="0"/>
              </a:rPr>
              <a:t>crawler</a:t>
            </a:r>
            <a:r>
              <a:rPr lang="el-GR" sz="1600" dirty="0">
                <a:ea typeface="Times New Roman" panose="02020603050405020304" pitchFamily="18" charset="0"/>
              </a:rPr>
              <a:t>, ή </a:t>
            </a:r>
            <a:r>
              <a:rPr lang="el-GR" sz="1600" dirty="0" err="1">
                <a:ea typeface="Times New Roman" panose="02020603050405020304" pitchFamily="18" charset="0"/>
              </a:rPr>
              <a:t>spider</a:t>
            </a:r>
            <a:r>
              <a:rPr lang="el-GR" sz="1600" dirty="0">
                <a:ea typeface="Times New Roman" panose="02020603050405020304" pitchFamily="18" charset="0"/>
              </a:rPr>
              <a:t> (π.χ. </a:t>
            </a:r>
            <a:r>
              <a:rPr lang="en-US" sz="1600" dirty="0">
                <a:ea typeface="Times New Roman" panose="02020603050405020304" pitchFamily="18" charset="0"/>
              </a:rPr>
              <a:t>g</a:t>
            </a:r>
            <a:r>
              <a:rPr lang="el-GR" sz="1600" dirty="0" err="1">
                <a:ea typeface="Times New Roman" panose="02020603050405020304" pitchFamily="18" charset="0"/>
              </a:rPr>
              <a:t>ooglebot</a:t>
            </a:r>
            <a:r>
              <a:rPr lang="el-GR" sz="1600" dirty="0">
                <a:ea typeface="Times New Roman" panose="02020603050405020304" pitchFamily="18" charset="0"/>
              </a:rPr>
              <a:t>, </a:t>
            </a:r>
            <a:r>
              <a:rPr lang="en-US" sz="1600" dirty="0" err="1">
                <a:ea typeface="Times New Roman" panose="02020603050405020304" pitchFamily="18" charset="0"/>
              </a:rPr>
              <a:t>bingbot</a:t>
            </a:r>
            <a:r>
              <a:rPr lang="el-GR" sz="1600" dirty="0">
                <a:ea typeface="Times New Roman" panose="02020603050405020304" pitchFamily="18" charset="0"/>
              </a:rPr>
              <a:t>, </a:t>
            </a:r>
            <a:r>
              <a:rPr lang="el-GR" sz="1600" dirty="0" err="1">
                <a:ea typeface="Times New Roman" panose="02020603050405020304" pitchFamily="18" charset="0"/>
              </a:rPr>
              <a:t>yahoobo</a:t>
            </a:r>
            <a:r>
              <a:rPr lang="en-US" sz="1600" dirty="0">
                <a:ea typeface="Times New Roman" panose="02020603050405020304" pitchFamily="18" charset="0"/>
              </a:rPr>
              <a:t>t</a:t>
            </a:r>
            <a:r>
              <a:rPr lang="el-GR" sz="1600" dirty="0">
                <a:ea typeface="Times New Roman" panose="02020603050405020304" pitchFamily="18" charset="0"/>
              </a:rPr>
              <a:t>, </a:t>
            </a:r>
            <a:r>
              <a:rPr lang="en-US" sz="1600" dirty="0" err="1">
                <a:ea typeface="Times New Roman" panose="02020603050405020304" pitchFamily="18" charset="0"/>
              </a:rPr>
              <a:t>yadex</a:t>
            </a:r>
            <a:r>
              <a:rPr lang="el-GR" sz="1600" dirty="0">
                <a:ea typeface="Times New Roman" panose="02020603050405020304" pitchFamily="18" charset="0"/>
              </a:rPr>
              <a:t>, </a:t>
            </a:r>
            <a:r>
              <a:rPr lang="el-GR" sz="1600" dirty="0" err="1">
                <a:ea typeface="Times New Roman" panose="02020603050405020304" pitchFamily="18" charset="0"/>
              </a:rPr>
              <a:t>κτλ</a:t>
            </a:r>
            <a:r>
              <a:rPr lang="el-GR" sz="1600" dirty="0">
                <a:ea typeface="Times New Roman" panose="02020603050405020304" pitchFamily="18" charset="0"/>
              </a:rPr>
              <a:t>).</a:t>
            </a:r>
          </a:p>
          <a:p>
            <a:pPr marL="1257300" lvl="2" indent="-342900">
              <a:spcAft>
                <a:spcPts val="300"/>
              </a:spcAft>
              <a:buSzPts val="1600"/>
              <a:buFont typeface="Symbol" panose="05050102010706020507" pitchFamily="18" charset="2"/>
              <a:buChar char=""/>
              <a:tabLst>
                <a:tab pos="990600" algn="l"/>
              </a:tabLst>
            </a:pPr>
            <a:r>
              <a:rPr lang="el-GR" sz="1600" dirty="0">
                <a:ea typeface="Times New Roman" panose="02020603050405020304" pitchFamily="18" charset="0"/>
              </a:rPr>
              <a:t>Υπάρχουν πολλές δεκάδες </a:t>
            </a:r>
            <a:r>
              <a:rPr lang="en-US" sz="1600" dirty="0">
                <a:ea typeface="Times New Roman" panose="02020603050405020304" pitchFamily="18" charset="0"/>
              </a:rPr>
              <a:t>bot</a:t>
            </a:r>
            <a:r>
              <a:rPr lang="el-GR" sz="1600" dirty="0">
                <a:ea typeface="Times New Roman" panose="02020603050405020304" pitchFamily="18" charset="0"/>
              </a:rPr>
              <a:t>, λίγα όμως είναι πραγματικά παγκόσμιου βεληνεκούς.</a:t>
            </a:r>
          </a:p>
          <a:p>
            <a:pPr marL="800100" lvl="1" indent="-342900">
              <a:spcAft>
                <a:spcPts val="300"/>
              </a:spcAft>
              <a:buSzPts val="1800"/>
              <a:buFont typeface="Wingdings" panose="05000000000000000000" pitchFamily="2" charset="2"/>
              <a:buChar char=""/>
            </a:pPr>
            <a:r>
              <a:rPr lang="en-US" sz="1600" b="1" dirty="0">
                <a:ea typeface="Times New Roman" panose="02020603050405020304" pitchFamily="18" charset="0"/>
              </a:rPr>
              <a:t>Indexing</a:t>
            </a:r>
            <a:r>
              <a:rPr lang="el-GR" sz="1600" b="1" dirty="0">
                <a:ea typeface="Times New Roman" panose="02020603050405020304" pitchFamily="18" charset="0"/>
              </a:rPr>
              <a:t> (Δεικτοδότηση)</a:t>
            </a:r>
            <a:r>
              <a:rPr lang="el-GR" sz="1600" dirty="0">
                <a:ea typeface="Times New Roman" panose="02020603050405020304" pitchFamily="18" charset="0"/>
              </a:rPr>
              <a:t>: για κάθε σελίδα, κατασκευή ευρετηρίου με όλες τις λέξεις που περιέχονται σε αυτήν, στον τίτλο της, σε ιδιότητες </a:t>
            </a:r>
            <a:r>
              <a:rPr lang="en-US" sz="1600" dirty="0">
                <a:ea typeface="Times New Roman" panose="02020603050405020304" pitchFamily="18" charset="0"/>
              </a:rPr>
              <a:t>alt</a:t>
            </a:r>
            <a:r>
              <a:rPr lang="el-GR" sz="1600" dirty="0">
                <a:ea typeface="Times New Roman" panose="02020603050405020304" pitchFamily="18" charset="0"/>
              </a:rPr>
              <a:t> του στοιχείου </a:t>
            </a:r>
            <a:r>
              <a:rPr lang="en-US" sz="1600" dirty="0" err="1">
                <a:ea typeface="Times New Roman" panose="02020603050405020304" pitchFamily="18" charset="0"/>
              </a:rPr>
              <a:t>img</a:t>
            </a:r>
            <a:r>
              <a:rPr lang="el-GR" sz="1600" dirty="0">
                <a:ea typeface="Times New Roman" panose="02020603050405020304" pitchFamily="18" charset="0"/>
              </a:rPr>
              <a:t>, κ.α. </a:t>
            </a:r>
          </a:p>
          <a:p>
            <a:pPr marL="800100" lvl="1" indent="-342900">
              <a:spcAft>
                <a:spcPts val="300"/>
              </a:spcAft>
              <a:buSzPts val="1800"/>
              <a:buFont typeface="Wingdings" panose="05000000000000000000" pitchFamily="2" charset="2"/>
              <a:buChar char=""/>
            </a:pPr>
            <a:r>
              <a:rPr lang="en-US" sz="1600" b="1" dirty="0">
                <a:ea typeface="Times New Roman" panose="02020603050405020304" pitchFamily="18" charset="0"/>
              </a:rPr>
              <a:t>Serving</a:t>
            </a:r>
            <a:r>
              <a:rPr lang="el-GR" sz="1600" dirty="0">
                <a:ea typeface="Times New Roman" panose="02020603050405020304" pitchFamily="18" charset="0"/>
              </a:rPr>
              <a:t>: ταίριασμα ερωτήματος χρήστη με σελίδες, βαθμολόγηση της σχετικότητας και επιστροφή αποτελεσμάτων.</a:t>
            </a:r>
            <a:endParaRPr lang="el-GR" sz="1600" dirty="0">
              <a:effectLst/>
              <a:ea typeface="Times New Roman" panose="02020603050405020304" pitchFamily="18" charset="0"/>
            </a:endParaRPr>
          </a:p>
        </p:txBody>
      </p:sp>
      <p:pic>
        <p:nvPicPr>
          <p:cNvPr id="6" name="Εικόνα 5" descr="Εικονίδιο μετάβασης στα Περιεχόμενα.">
            <a:hlinkClick r:id="rId8" action="ppaction://hlinksldjump" tooltip="Επιστροφή στα Περιεχόμενα"/>
          </p:cNvPr>
          <p:cNvPicPr>
            <a:picLocks noChangeAspect="1"/>
          </p:cNvPicPr>
          <p:nvPr/>
        </p:nvPicPr>
        <p:blipFill>
          <a:blip r:embed="rId9">
            <a:extLst>
              <a:ext uri="{BEBA8EAE-BF5A-486C-A8C5-ECC9F3942E4B}">
                <a14:imgProps xmlns:a14="http://schemas.microsoft.com/office/drawing/2010/main">
                  <a14:imgLayer r:embed="rId10">
                    <a14:imgEffect>
                      <a14:sharpenSoften amount="100000"/>
                    </a14:imgEffect>
                  </a14:imgLayer>
                </a14:imgProps>
              </a:ext>
              <a:ext uri="{28A0092B-C50C-407E-A947-70E740481C1C}">
                <a14:useLocalDpi xmlns:a14="http://schemas.microsoft.com/office/drawing/2010/main" val="0"/>
              </a:ext>
            </a:extLst>
          </a:blip>
          <a:stretch>
            <a:fillRect/>
          </a:stretch>
        </p:blipFill>
        <p:spPr>
          <a:xfrm>
            <a:off x="323528" y="5919768"/>
            <a:ext cx="576065" cy="651438"/>
          </a:xfrm>
          <a:prstGeom prst="rect">
            <a:avLst/>
          </a:prstGeom>
          <a:scene3d>
            <a:camera prst="isometricOffAxis1Right"/>
            <a:lightRig rig="threePt" dir="t"/>
          </a:scene3d>
        </p:spPr>
      </p:pic>
      <p:sp>
        <p:nvSpPr>
          <p:cNvPr id="8"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2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6</a:t>
            </a:fld>
            <a:endParaRPr lang="el-GR" sz="1400" dirty="0"/>
          </a:p>
        </p:txBody>
      </p:sp>
    </p:spTree>
    <p:custDataLst>
      <p:tags r:id="rId1"/>
    </p:custDataLst>
    <p:extLst>
      <p:ext uri="{BB962C8B-B14F-4D97-AF65-F5344CB8AC3E}">
        <p14:creationId xmlns:p14="http://schemas.microsoft.com/office/powerpoint/2010/main" val="15522734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a:spLocks noGrp="1" noChangeArrowheads="1"/>
          </p:cNvSpPr>
          <p:nvPr>
            <p:ph type="title"/>
            <p:custDataLst>
              <p:tags r:id="rId2"/>
            </p:custDataLst>
          </p:nvPr>
        </p:nvSpPr>
        <p:spPr>
          <a:xfrm>
            <a:off x="457200" y="0"/>
            <a:ext cx="8229600" cy="940966"/>
          </a:xfrm>
        </p:spPr>
        <p:txBody>
          <a:bodyPr>
            <a:noAutofit/>
          </a:bodyPr>
          <a:lstStyle/>
          <a:p>
            <a:r>
              <a:rPr lang="en-US" sz="4000" dirty="0"/>
              <a:t>Crawling (</a:t>
            </a:r>
            <a:r>
              <a:rPr lang="el-GR" sz="4000" dirty="0"/>
              <a:t>Ερπυσμός)</a:t>
            </a:r>
          </a:p>
        </p:txBody>
      </p:sp>
      <p:sp>
        <p:nvSpPr>
          <p:cNvPr id="2" name="Ορθογώνιο 1"/>
          <p:cNvSpPr/>
          <p:nvPr>
            <p:custDataLst>
              <p:tags r:id="rId3"/>
            </p:custDataLst>
          </p:nvPr>
        </p:nvSpPr>
        <p:spPr>
          <a:xfrm>
            <a:off x="119038" y="1047204"/>
            <a:ext cx="8905924" cy="5309146"/>
          </a:xfrm>
          <a:prstGeom prst="rect">
            <a:avLst/>
          </a:prstGeom>
        </p:spPr>
        <p:txBody>
          <a:bodyPr wrap="square">
            <a:spAutoFit/>
          </a:bodyPr>
          <a:lstStyle/>
          <a:p>
            <a:pPr marL="342900" lvl="0" indent="-342900">
              <a:spcAft>
                <a:spcPts val="300"/>
              </a:spcAft>
              <a:buFont typeface="Wingdings" panose="05000000000000000000" pitchFamily="2" charset="2"/>
              <a:buChar char=""/>
            </a:pPr>
            <a:r>
              <a:rPr lang="el-GR" sz="1600" dirty="0">
                <a:ea typeface="Times New Roman" panose="02020603050405020304" pitchFamily="18" charset="0"/>
              </a:rPr>
              <a:t>Ο γενικός τρόπος λειτουργίας είναι:</a:t>
            </a:r>
          </a:p>
          <a:p>
            <a:pPr marL="800100" lvl="1" indent="-342900">
              <a:spcAft>
                <a:spcPts val="300"/>
              </a:spcAft>
              <a:buSzPts val="1800"/>
              <a:buFont typeface="Wingdings" panose="05000000000000000000" pitchFamily="2" charset="2"/>
              <a:buChar char=""/>
            </a:pPr>
            <a:r>
              <a:rPr lang="el-GR" sz="1600" dirty="0">
                <a:ea typeface="Times New Roman" panose="02020603050405020304" pitchFamily="18" charset="0"/>
              </a:rPr>
              <a:t>Ξεκίνα από μια λίστα με URL</a:t>
            </a:r>
            <a:r>
              <a:rPr lang="en-US" sz="1600" dirty="0">
                <a:ea typeface="Times New Roman" panose="02020603050405020304" pitchFamily="18" charset="0"/>
              </a:rPr>
              <a:t>s</a:t>
            </a:r>
            <a:r>
              <a:rPr lang="el-GR" sz="1600" dirty="0">
                <a:ea typeface="Times New Roman" panose="02020603050405020304" pitchFamily="18" charset="0"/>
              </a:rPr>
              <a:t> βάσει προηγούμενων επισκέψεων.</a:t>
            </a:r>
          </a:p>
          <a:p>
            <a:pPr marL="800100" lvl="1" indent="-342900">
              <a:spcAft>
                <a:spcPts val="300"/>
              </a:spcAft>
              <a:buSzPts val="1800"/>
              <a:buFont typeface="Wingdings" panose="05000000000000000000" pitchFamily="2" charset="2"/>
              <a:buChar char=""/>
            </a:pPr>
            <a:r>
              <a:rPr lang="el-GR" sz="1600" dirty="0">
                <a:ea typeface="Times New Roman" panose="02020603050405020304" pitchFamily="18" charset="0"/>
              </a:rPr>
              <a:t>Διέγραψε από τη λίστα σελίδες που δεν υπάρχουν πλέον.</a:t>
            </a:r>
          </a:p>
          <a:p>
            <a:pPr marL="800100" lvl="1" indent="-342900">
              <a:spcAft>
                <a:spcPts val="300"/>
              </a:spcAft>
              <a:buSzPts val="1800"/>
              <a:buFont typeface="Wingdings" panose="05000000000000000000" pitchFamily="2" charset="2"/>
              <a:buChar char=""/>
            </a:pPr>
            <a:r>
              <a:rPr lang="el-GR" sz="1600" dirty="0">
                <a:ea typeface="Times New Roman" panose="02020603050405020304" pitchFamily="18" charset="0"/>
              </a:rPr>
              <a:t>Πρόσθεσε στη λίστα το </a:t>
            </a:r>
            <a:r>
              <a:rPr lang="en-US" sz="1600" dirty="0">
                <a:ea typeface="Times New Roman" panose="02020603050405020304" pitchFamily="18" charset="0"/>
              </a:rPr>
              <a:t>URL </a:t>
            </a:r>
            <a:r>
              <a:rPr lang="el-GR" sz="1600" dirty="0">
                <a:ea typeface="Times New Roman" panose="02020603050405020304" pitchFamily="18" charset="0"/>
              </a:rPr>
              <a:t>νέων σελίδων που εντοπίστηκαν μέσω των συνδέσμων που υπάρχουν στις γνωστές σελίδες.</a:t>
            </a:r>
          </a:p>
          <a:p>
            <a:pPr marL="342900" lvl="0" indent="-342900">
              <a:spcAft>
                <a:spcPts val="300"/>
              </a:spcAft>
              <a:buFont typeface="Wingdings" panose="05000000000000000000" pitchFamily="2" charset="2"/>
              <a:buChar char=""/>
            </a:pPr>
            <a:r>
              <a:rPr lang="el-GR" sz="1600" dirty="0">
                <a:ea typeface="Times New Roman" panose="02020603050405020304" pitchFamily="18" charset="0"/>
              </a:rPr>
              <a:t>Πόσο συχνά επισκέπτεται μια σελίδα ένα </a:t>
            </a:r>
            <a:r>
              <a:rPr lang="en-US" sz="1600" dirty="0">
                <a:ea typeface="Times New Roman" panose="02020603050405020304" pitchFamily="18" charset="0"/>
              </a:rPr>
              <a:t>bot</a:t>
            </a:r>
            <a:r>
              <a:rPr lang="el-GR" sz="1600" dirty="0">
                <a:ea typeface="Times New Roman" panose="02020603050405020304" pitchFamily="18" charset="0"/>
              </a:rPr>
              <a:t>;</a:t>
            </a:r>
          </a:p>
          <a:p>
            <a:pPr marL="800100" lvl="1" indent="-342900">
              <a:spcAft>
                <a:spcPts val="300"/>
              </a:spcAft>
              <a:buSzPts val="1800"/>
              <a:buFont typeface="Wingdings" panose="05000000000000000000" pitchFamily="2" charset="2"/>
              <a:buChar char=""/>
            </a:pPr>
            <a:r>
              <a:rPr lang="el-GR" sz="1600" dirty="0">
                <a:ea typeface="Times New Roman" panose="02020603050405020304" pitchFamily="18" charset="0"/>
              </a:rPr>
              <a:t>Όποτε κρίνει αυτό ότι χρειάζεται! </a:t>
            </a:r>
          </a:p>
          <a:p>
            <a:pPr marL="1257300" lvl="2" indent="-342900">
              <a:spcAft>
                <a:spcPts val="300"/>
              </a:spcAft>
              <a:buSzPts val="1600"/>
              <a:buFont typeface="Symbol" panose="05050102010706020507" pitchFamily="18" charset="2"/>
              <a:buChar char=""/>
              <a:tabLst>
                <a:tab pos="990600" algn="l"/>
              </a:tabLst>
            </a:pPr>
            <a:r>
              <a:rPr lang="el-GR" sz="1600" dirty="0">
                <a:ea typeface="Times New Roman" panose="02020603050405020304" pitchFamily="18" charset="0"/>
              </a:rPr>
              <a:t>Αν το περιεχόμενο δεν αλλάζει μεταξύ επισκέψεων, ο ρυθμός πέφτει (π.χ. μια φορά το μήνα).</a:t>
            </a:r>
          </a:p>
          <a:p>
            <a:pPr marL="1257300" lvl="2" indent="-342900">
              <a:spcAft>
                <a:spcPts val="300"/>
              </a:spcAft>
              <a:buSzPts val="1600"/>
              <a:buFont typeface="Symbol" panose="05050102010706020507" pitchFamily="18" charset="2"/>
              <a:buChar char=""/>
              <a:tabLst>
                <a:tab pos="990600" algn="l"/>
              </a:tabLst>
            </a:pPr>
            <a:r>
              <a:rPr lang="el-GR" sz="1600" dirty="0">
                <a:ea typeface="Times New Roman" panose="02020603050405020304" pitchFamily="18" charset="0"/>
              </a:rPr>
              <a:t>Αν το περιεχόμενο αλλάζει συχνά, ο ρυθμός ανεβαίνει (π.χ. κάθε μέρα)</a:t>
            </a:r>
          </a:p>
          <a:p>
            <a:pPr marL="800100" lvl="1" indent="-342900">
              <a:spcAft>
                <a:spcPts val="300"/>
              </a:spcAft>
              <a:buSzPts val="1800"/>
              <a:buFont typeface="Wingdings" panose="05000000000000000000" pitchFamily="2" charset="2"/>
              <a:buChar char=""/>
            </a:pPr>
            <a:r>
              <a:rPr lang="el-GR" sz="1600" dirty="0">
                <a:ea typeface="Times New Roman" panose="02020603050405020304" pitchFamily="18" charset="0"/>
              </a:rPr>
              <a:t>Μπορούμε να πούμε πόσο συχνά θέλουμε αλλά αυτό δεν δεσμεύει το </a:t>
            </a:r>
            <a:r>
              <a:rPr lang="en-US" sz="1600" dirty="0">
                <a:ea typeface="Times New Roman" panose="02020603050405020304" pitchFamily="18" charset="0"/>
              </a:rPr>
              <a:t>bot</a:t>
            </a:r>
            <a:r>
              <a:rPr lang="el-GR" sz="1600" dirty="0">
                <a:ea typeface="Times New Roman" panose="02020603050405020304" pitchFamily="18" charset="0"/>
              </a:rPr>
              <a:t>.</a:t>
            </a:r>
          </a:p>
          <a:p>
            <a:pPr marL="342900" lvl="0" indent="-342900">
              <a:spcAft>
                <a:spcPts val="300"/>
              </a:spcAft>
              <a:buFont typeface="Wingdings" panose="05000000000000000000" pitchFamily="2" charset="2"/>
              <a:buChar char=""/>
            </a:pPr>
            <a:r>
              <a:rPr lang="el-GR" sz="1600" dirty="0">
                <a:ea typeface="Times New Roman" panose="02020603050405020304" pitchFamily="18" charset="0"/>
              </a:rPr>
              <a:t>Το </a:t>
            </a:r>
            <a:r>
              <a:rPr lang="en-US" sz="1600" dirty="0">
                <a:ea typeface="Times New Roman" panose="02020603050405020304" pitchFamily="18" charset="0"/>
              </a:rPr>
              <a:t>crawling </a:t>
            </a:r>
            <a:r>
              <a:rPr lang="el-GR" sz="1600" dirty="0">
                <a:ea typeface="Times New Roman" panose="02020603050405020304" pitchFamily="18" charset="0"/>
              </a:rPr>
              <a:t>τροφοδοτεί το </a:t>
            </a:r>
            <a:r>
              <a:rPr lang="en-US" sz="1600" dirty="0">
                <a:ea typeface="Times New Roman" panose="02020603050405020304" pitchFamily="18" charset="0"/>
              </a:rPr>
              <a:t>indexing</a:t>
            </a:r>
            <a:endParaRPr lang="el-GR" sz="1600" dirty="0">
              <a:ea typeface="Times New Roman" panose="02020603050405020304" pitchFamily="18" charset="0"/>
            </a:endParaRPr>
          </a:p>
          <a:p>
            <a:pPr marL="800100" lvl="1" indent="-342900">
              <a:spcAft>
                <a:spcPts val="300"/>
              </a:spcAft>
              <a:buSzPts val="1800"/>
              <a:buFont typeface="Wingdings" panose="05000000000000000000" pitchFamily="2" charset="2"/>
              <a:buChar char=""/>
            </a:pPr>
            <a:r>
              <a:rPr lang="el-GR" sz="1600" dirty="0">
                <a:ea typeface="Times New Roman" panose="02020603050405020304" pitchFamily="18" charset="0"/>
              </a:rPr>
              <a:t>Κάθε μηχανή αναζήτησης έχει το δικό της αλγόριθμο </a:t>
            </a:r>
            <a:r>
              <a:rPr lang="en-US" sz="1600" dirty="0">
                <a:ea typeface="Times New Roman" panose="02020603050405020304" pitchFamily="18" charset="0"/>
              </a:rPr>
              <a:t>indexing</a:t>
            </a:r>
            <a:r>
              <a:rPr lang="el-GR" sz="1600" dirty="0">
                <a:ea typeface="Times New Roman" panose="02020603050405020304" pitchFamily="18" charset="0"/>
              </a:rPr>
              <a:t>, ο οποίος λαμβάνει υπόψη διάφορες παραμέτρους. Πρέπει όμως το </a:t>
            </a:r>
            <a:r>
              <a:rPr lang="en-US" sz="1600" dirty="0">
                <a:ea typeface="Times New Roman" panose="02020603050405020304" pitchFamily="18" charset="0"/>
              </a:rPr>
              <a:t>bot </a:t>
            </a:r>
            <a:r>
              <a:rPr lang="el-GR" sz="1600" dirty="0">
                <a:ea typeface="Times New Roman" panose="02020603050405020304" pitchFamily="18" charset="0"/>
              </a:rPr>
              <a:t>να δει τη σελίδα για να γίνει </a:t>
            </a:r>
            <a:r>
              <a:rPr lang="en-US" sz="1600" dirty="0">
                <a:ea typeface="Times New Roman" panose="02020603050405020304" pitchFamily="18" charset="0"/>
              </a:rPr>
              <a:t>indexing </a:t>
            </a:r>
            <a:r>
              <a:rPr lang="el-GR" sz="1600" dirty="0">
                <a:ea typeface="Times New Roman" panose="02020603050405020304" pitchFamily="18" charset="0"/>
              </a:rPr>
              <a:t>σε αυτή</a:t>
            </a:r>
          </a:p>
          <a:p>
            <a:pPr marL="342900" lvl="0" indent="-342900">
              <a:spcAft>
                <a:spcPts val="300"/>
              </a:spcAft>
              <a:buFont typeface="Wingdings" panose="05000000000000000000" pitchFamily="2" charset="2"/>
              <a:buChar char=""/>
            </a:pPr>
            <a:r>
              <a:rPr lang="el-GR" sz="1600" dirty="0">
                <a:ea typeface="Times New Roman" panose="02020603050405020304" pitchFamily="18" charset="0"/>
              </a:rPr>
              <a:t>Επηρεασμός ενός </a:t>
            </a:r>
            <a:r>
              <a:rPr lang="en-US" sz="1600" dirty="0">
                <a:ea typeface="Times New Roman" panose="02020603050405020304" pitchFamily="18" charset="0"/>
              </a:rPr>
              <a:t>crawler</a:t>
            </a:r>
            <a:r>
              <a:rPr lang="el-GR" sz="1600" dirty="0">
                <a:ea typeface="Times New Roman" panose="02020603050405020304" pitchFamily="18" charset="0"/>
              </a:rPr>
              <a:t>/</a:t>
            </a:r>
            <a:r>
              <a:rPr lang="en-US" sz="1600" dirty="0">
                <a:ea typeface="Times New Roman" panose="02020603050405020304" pitchFamily="18" charset="0"/>
              </a:rPr>
              <a:t>bot</a:t>
            </a:r>
            <a:r>
              <a:rPr lang="el-GR" sz="1600" dirty="0">
                <a:ea typeface="Times New Roman" panose="02020603050405020304" pitchFamily="18" charset="0"/>
              </a:rPr>
              <a:t> από μέρους μας:</a:t>
            </a:r>
          </a:p>
          <a:p>
            <a:pPr marL="800100" lvl="1" indent="-342900">
              <a:spcAft>
                <a:spcPts val="300"/>
              </a:spcAft>
              <a:buSzPts val="1800"/>
              <a:buFont typeface="Wingdings" panose="05000000000000000000" pitchFamily="2" charset="2"/>
              <a:buChar char=""/>
            </a:pPr>
            <a:r>
              <a:rPr lang="el-GR" sz="1600" b="1" dirty="0">
                <a:ea typeface="Times New Roman" panose="02020603050405020304" pitchFamily="18" charset="0"/>
              </a:rPr>
              <a:t>σε επίπεδο </a:t>
            </a:r>
            <a:r>
              <a:rPr lang="en-US" sz="1600" b="1" dirty="0">
                <a:ea typeface="Times New Roman" panose="02020603050405020304" pitchFamily="18" charset="0"/>
              </a:rPr>
              <a:t>site</a:t>
            </a:r>
            <a:r>
              <a:rPr lang="el-GR" sz="1600" dirty="0">
                <a:ea typeface="Times New Roman" panose="02020603050405020304" pitchFamily="18" charset="0"/>
              </a:rPr>
              <a:t>: μέσω του αρχείου </a:t>
            </a:r>
            <a:r>
              <a:rPr lang="en-US" sz="1600" b="1" spc="-40" dirty="0">
                <a:solidFill>
                  <a:srgbClr val="FF0000"/>
                </a:solidFill>
                <a:ea typeface="Times New Roman" panose="02020603050405020304" pitchFamily="18" charset="0"/>
              </a:rPr>
              <a:t>robots</a:t>
            </a:r>
            <a:r>
              <a:rPr lang="el-GR" sz="1600" b="1" spc="-40" dirty="0">
                <a:solidFill>
                  <a:srgbClr val="FF0000"/>
                </a:solidFill>
                <a:ea typeface="Times New Roman" panose="02020603050405020304" pitchFamily="18" charset="0"/>
              </a:rPr>
              <a:t>.</a:t>
            </a:r>
            <a:r>
              <a:rPr lang="en-US" sz="1600" b="1" spc="-40" dirty="0">
                <a:solidFill>
                  <a:srgbClr val="FF0000"/>
                </a:solidFill>
                <a:ea typeface="Times New Roman" panose="02020603050405020304" pitchFamily="18" charset="0"/>
              </a:rPr>
              <a:t>txt</a:t>
            </a:r>
            <a:r>
              <a:rPr lang="en-US" sz="1600" dirty="0">
                <a:ea typeface="Times New Roman" panose="02020603050405020304" pitchFamily="18" charset="0"/>
              </a:rPr>
              <a:t> </a:t>
            </a:r>
            <a:r>
              <a:rPr lang="el-GR" sz="1600" dirty="0">
                <a:ea typeface="Times New Roman" panose="02020603050405020304" pitchFamily="18" charset="0"/>
              </a:rPr>
              <a:t>που βάζουμε στον </a:t>
            </a:r>
            <a:r>
              <a:rPr lang="en-US" sz="1600" dirty="0">
                <a:ea typeface="Times New Roman" panose="02020603050405020304" pitchFamily="18" charset="0"/>
              </a:rPr>
              <a:t>root </a:t>
            </a:r>
            <a:r>
              <a:rPr lang="el-GR" sz="1600" dirty="0">
                <a:ea typeface="Times New Roman" panose="02020603050405020304" pitchFamily="18" charset="0"/>
              </a:rPr>
              <a:t>φάκελο του </a:t>
            </a:r>
            <a:r>
              <a:rPr lang="en-US" sz="1600" dirty="0">
                <a:ea typeface="Times New Roman" panose="02020603050405020304" pitchFamily="18" charset="0"/>
              </a:rPr>
              <a:t>site</a:t>
            </a:r>
            <a:endParaRPr lang="el-GR" sz="1600" dirty="0">
              <a:ea typeface="Times New Roman" panose="02020603050405020304" pitchFamily="18" charset="0"/>
            </a:endParaRPr>
          </a:p>
          <a:p>
            <a:pPr marL="800100" lvl="1" indent="-342900">
              <a:spcAft>
                <a:spcPts val="300"/>
              </a:spcAft>
              <a:buSzPts val="1800"/>
              <a:buFont typeface="Wingdings" panose="05000000000000000000" pitchFamily="2" charset="2"/>
              <a:buChar char=""/>
            </a:pPr>
            <a:r>
              <a:rPr lang="el-GR" sz="1600" b="1" dirty="0">
                <a:ea typeface="Times New Roman" panose="02020603050405020304" pitchFamily="18" charset="0"/>
              </a:rPr>
              <a:t>σε επίπεδο σελίδων</a:t>
            </a:r>
            <a:r>
              <a:rPr lang="el-GR" sz="1600" dirty="0">
                <a:ea typeface="Times New Roman" panose="02020603050405020304" pitchFamily="18" charset="0"/>
              </a:rPr>
              <a:t>: με κατάλληλες οδηγίες </a:t>
            </a:r>
            <a:r>
              <a:rPr lang="el-GR" sz="1600" b="1" spc="-40" dirty="0">
                <a:solidFill>
                  <a:srgbClr val="FF0000"/>
                </a:solidFill>
                <a:ea typeface="Times New Roman" panose="02020603050405020304" pitchFamily="18" charset="0"/>
              </a:rPr>
              <a:t>&lt;</a:t>
            </a:r>
            <a:r>
              <a:rPr lang="en-US" sz="1600" b="1" spc="-40" dirty="0">
                <a:solidFill>
                  <a:srgbClr val="FF0000"/>
                </a:solidFill>
                <a:ea typeface="Times New Roman" panose="02020603050405020304" pitchFamily="18" charset="0"/>
              </a:rPr>
              <a:t>meta name</a:t>
            </a:r>
            <a:r>
              <a:rPr lang="el-GR" sz="1600" b="1" spc="-40" dirty="0">
                <a:solidFill>
                  <a:srgbClr val="FF0000"/>
                </a:solidFill>
                <a:ea typeface="Times New Roman" panose="02020603050405020304" pitchFamily="18" charset="0"/>
              </a:rPr>
              <a:t>="</a:t>
            </a:r>
            <a:r>
              <a:rPr lang="en-US" sz="1600" b="1" spc="-40" dirty="0">
                <a:solidFill>
                  <a:srgbClr val="FF0000"/>
                </a:solidFill>
                <a:ea typeface="Times New Roman" panose="02020603050405020304" pitchFamily="18" charset="0"/>
              </a:rPr>
              <a:t>robots</a:t>
            </a:r>
            <a:r>
              <a:rPr lang="el-GR" sz="1600" b="1" spc="-40" dirty="0">
                <a:solidFill>
                  <a:srgbClr val="FF0000"/>
                </a:solidFill>
                <a:ea typeface="Times New Roman" panose="02020603050405020304" pitchFamily="18" charset="0"/>
              </a:rPr>
              <a:t>" ... </a:t>
            </a:r>
            <a:r>
              <a:rPr lang="en-US" sz="1600" b="1" spc="-40" dirty="0">
                <a:solidFill>
                  <a:srgbClr val="FF0000"/>
                </a:solidFill>
                <a:ea typeface="Times New Roman" panose="02020603050405020304" pitchFamily="18" charset="0"/>
              </a:rPr>
              <a:t>&gt;</a:t>
            </a:r>
            <a:r>
              <a:rPr lang="en-US" sz="1600" dirty="0">
                <a:ea typeface="Times New Roman" panose="02020603050405020304" pitchFamily="18" charset="0"/>
              </a:rPr>
              <a:t> </a:t>
            </a:r>
            <a:endParaRPr lang="el-GR" sz="1600" dirty="0">
              <a:ea typeface="Times New Roman" panose="02020603050405020304" pitchFamily="18" charset="0"/>
            </a:endParaRPr>
          </a:p>
          <a:p>
            <a:pPr marL="800100" lvl="1" indent="-342900">
              <a:spcAft>
                <a:spcPts val="300"/>
              </a:spcAft>
              <a:buSzPts val="1800"/>
              <a:buFont typeface="Wingdings" panose="05000000000000000000" pitchFamily="2" charset="2"/>
              <a:buChar char=""/>
            </a:pPr>
            <a:r>
              <a:rPr lang="el-GR" sz="1600" b="1" dirty="0">
                <a:ea typeface="Times New Roman" panose="02020603050405020304" pitchFamily="18" charset="0"/>
              </a:rPr>
              <a:t>σε επίπεδο συνδέσμων</a:t>
            </a:r>
            <a:r>
              <a:rPr lang="el-GR" sz="1600" dirty="0">
                <a:ea typeface="Times New Roman" panose="02020603050405020304" pitchFamily="18" charset="0"/>
              </a:rPr>
              <a:t>: η ιδιότητα </a:t>
            </a:r>
            <a:r>
              <a:rPr lang="en-US" sz="1600" b="1" spc="-40" dirty="0" err="1">
                <a:solidFill>
                  <a:srgbClr val="FF0000"/>
                </a:solidFill>
                <a:ea typeface="Times New Roman" panose="02020603050405020304" pitchFamily="18" charset="0"/>
              </a:rPr>
              <a:t>rel</a:t>
            </a:r>
            <a:r>
              <a:rPr lang="el-GR" sz="1600" b="1" spc="-40" dirty="0">
                <a:solidFill>
                  <a:srgbClr val="FF0000"/>
                </a:solidFill>
                <a:ea typeface="Times New Roman" panose="02020603050405020304" pitchFamily="18" charset="0"/>
              </a:rPr>
              <a:t>="</a:t>
            </a:r>
            <a:r>
              <a:rPr lang="en-US" sz="1600" b="1" spc="-40" dirty="0" err="1">
                <a:solidFill>
                  <a:srgbClr val="FF0000"/>
                </a:solidFill>
                <a:ea typeface="Times New Roman" panose="02020603050405020304" pitchFamily="18" charset="0"/>
              </a:rPr>
              <a:t>nofollow</a:t>
            </a:r>
            <a:r>
              <a:rPr lang="el-GR" sz="1600" b="1" spc="-40" dirty="0">
                <a:solidFill>
                  <a:srgbClr val="FF0000"/>
                </a:solidFill>
                <a:ea typeface="Times New Roman" panose="02020603050405020304" pitchFamily="18" charset="0"/>
              </a:rPr>
              <a:t>"</a:t>
            </a:r>
            <a:r>
              <a:rPr lang="el-GR" sz="1600" dirty="0">
                <a:ea typeface="Times New Roman" panose="02020603050405020304" pitchFamily="18" charset="0"/>
              </a:rPr>
              <a:t> σε </a:t>
            </a:r>
            <a:r>
              <a:rPr lang="en-US" sz="1600" dirty="0">
                <a:ea typeface="Times New Roman" panose="02020603050405020304" pitchFamily="18" charset="0"/>
              </a:rPr>
              <a:t>html </a:t>
            </a:r>
            <a:r>
              <a:rPr lang="el-GR" sz="1600" dirty="0">
                <a:ea typeface="Times New Roman" panose="02020603050405020304" pitchFamily="18" charset="0"/>
              </a:rPr>
              <a:t>στοιχείο </a:t>
            </a:r>
            <a:r>
              <a:rPr lang="el-GR" sz="1600" b="1" spc="-40" dirty="0">
                <a:solidFill>
                  <a:srgbClr val="FF0000"/>
                </a:solidFill>
                <a:ea typeface="Times New Roman" panose="02020603050405020304" pitchFamily="18" charset="0"/>
              </a:rPr>
              <a:t>&lt;</a:t>
            </a:r>
            <a:r>
              <a:rPr lang="en-US" sz="1600" b="1" spc="-40" dirty="0">
                <a:solidFill>
                  <a:srgbClr val="FF0000"/>
                </a:solidFill>
                <a:ea typeface="Times New Roman" panose="02020603050405020304" pitchFamily="18" charset="0"/>
              </a:rPr>
              <a:t>a</a:t>
            </a:r>
            <a:r>
              <a:rPr lang="el-GR" sz="1600" b="1" spc="-40" dirty="0">
                <a:solidFill>
                  <a:srgbClr val="FF0000"/>
                </a:solidFill>
                <a:ea typeface="Times New Roman" panose="02020603050405020304" pitchFamily="18" charset="0"/>
              </a:rPr>
              <a:t>&gt;</a:t>
            </a:r>
            <a:r>
              <a:rPr lang="el-GR" sz="1600" dirty="0">
                <a:ea typeface="Times New Roman" panose="02020603050405020304" pitchFamily="18" charset="0"/>
              </a:rPr>
              <a:t> αποτρέπει το </a:t>
            </a:r>
            <a:r>
              <a:rPr lang="en-US" sz="1600" dirty="0">
                <a:ea typeface="Times New Roman" panose="02020603050405020304" pitchFamily="18" charset="0"/>
              </a:rPr>
              <a:t>bot </a:t>
            </a:r>
            <a:r>
              <a:rPr lang="el-GR" sz="1600" dirty="0">
                <a:ea typeface="Times New Roman" panose="02020603050405020304" pitchFamily="18" charset="0"/>
              </a:rPr>
              <a:t>από το να ακολουθήσει τον σύνδεσμο κατά το </a:t>
            </a:r>
            <a:r>
              <a:rPr lang="en-US" sz="1600" dirty="0">
                <a:ea typeface="Times New Roman" panose="02020603050405020304" pitchFamily="18" charset="0"/>
              </a:rPr>
              <a:t>crawling</a:t>
            </a:r>
            <a:endParaRPr lang="el-GR" sz="1600" dirty="0">
              <a:effectLst/>
              <a:ea typeface="Times New Roman" panose="02020603050405020304" pitchFamily="18" charset="0"/>
            </a:endParaRPr>
          </a:p>
        </p:txBody>
      </p:sp>
      <p:sp>
        <p:nvSpPr>
          <p:cNvPr id="8"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2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7</a:t>
            </a:fld>
            <a:endParaRPr lang="el-GR" sz="1400" dirty="0"/>
          </a:p>
        </p:txBody>
      </p:sp>
    </p:spTree>
    <p:custDataLst>
      <p:tags r:id="rId1"/>
    </p:custDataLst>
    <p:extLst>
      <p:ext uri="{BB962C8B-B14F-4D97-AF65-F5344CB8AC3E}">
        <p14:creationId xmlns:p14="http://schemas.microsoft.com/office/powerpoint/2010/main" val="5070284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200603"/>
            <a:ext cx="8229600" cy="811580"/>
          </a:xfrm>
        </p:spPr>
        <p:txBody>
          <a:bodyPr>
            <a:noAutofit/>
          </a:bodyPr>
          <a:lstStyle/>
          <a:p>
            <a:r>
              <a:rPr lang="en-US" sz="3600" dirty="0"/>
              <a:t>robots.txt  ( </a:t>
            </a:r>
            <a:r>
              <a:rPr lang="en-US" sz="3600" b="0" dirty="0"/>
              <a:t>http://www.robotstxt.org/ </a:t>
            </a:r>
            <a:r>
              <a:rPr lang="en-US" sz="3600" dirty="0"/>
              <a:t>)</a:t>
            </a:r>
            <a:endParaRPr lang="el-GR" sz="3600" dirty="0"/>
          </a:p>
        </p:txBody>
      </p:sp>
      <p:sp>
        <p:nvSpPr>
          <p:cNvPr id="7" name="Rectangle 1"/>
          <p:cNvSpPr>
            <a:spLocks noChangeArrowheads="1"/>
          </p:cNvSpPr>
          <p:nvPr>
            <p:custDataLst>
              <p:tags r:id="rId3"/>
            </p:custDataLst>
          </p:nvPr>
        </p:nvSpPr>
        <p:spPr bwMode="auto">
          <a:xfrm>
            <a:off x="179512" y="1212786"/>
            <a:ext cx="8748464" cy="4278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990600" algn="l"/>
              </a:tabLst>
              <a:defRPr>
                <a:solidFill>
                  <a:schemeClr val="tx1"/>
                </a:solidFill>
                <a:latin typeface="Arial" panose="020B0604020202020204" pitchFamily="34" charset="0"/>
              </a:defRPr>
            </a:lvl1pPr>
            <a:lvl2pPr eaLnBrk="0" fontAlgn="base" hangingPunct="0">
              <a:spcBef>
                <a:spcPct val="0"/>
              </a:spcBef>
              <a:spcAft>
                <a:spcPct val="0"/>
              </a:spcAft>
              <a:tabLst>
                <a:tab pos="990600" algn="l"/>
              </a:tabLst>
              <a:defRPr>
                <a:solidFill>
                  <a:schemeClr val="tx1"/>
                </a:solidFill>
                <a:latin typeface="Arial" panose="020B0604020202020204" pitchFamily="34" charset="0"/>
              </a:defRPr>
            </a:lvl2pPr>
            <a:lvl3pPr eaLnBrk="0" fontAlgn="base" hangingPunct="0">
              <a:spcBef>
                <a:spcPct val="0"/>
              </a:spcBef>
              <a:spcAft>
                <a:spcPct val="0"/>
              </a:spcAft>
              <a:tabLst>
                <a:tab pos="990600" algn="l"/>
              </a:tabLst>
              <a:defRPr>
                <a:solidFill>
                  <a:schemeClr val="tx1"/>
                </a:solidFill>
                <a:latin typeface="Arial" panose="020B0604020202020204" pitchFamily="34" charset="0"/>
              </a:defRPr>
            </a:lvl3pPr>
            <a:lvl4pPr eaLnBrk="0" fontAlgn="base" hangingPunct="0">
              <a:spcBef>
                <a:spcPct val="0"/>
              </a:spcBef>
              <a:spcAft>
                <a:spcPct val="0"/>
              </a:spcAft>
              <a:tabLst>
                <a:tab pos="990600" algn="l"/>
              </a:tabLst>
              <a:defRPr>
                <a:solidFill>
                  <a:schemeClr val="tx1"/>
                </a:solidFill>
                <a:latin typeface="Arial" panose="020B0604020202020204" pitchFamily="34" charset="0"/>
              </a:defRPr>
            </a:lvl4pPr>
            <a:lvl5pPr eaLnBrk="0" fontAlgn="base" hangingPunct="0">
              <a:spcBef>
                <a:spcPct val="0"/>
              </a:spcBef>
              <a:spcAft>
                <a:spcPct val="0"/>
              </a:spcAft>
              <a:tabLst>
                <a:tab pos="990600" algn="l"/>
              </a:tabLst>
              <a:defRPr>
                <a:solidFill>
                  <a:schemeClr val="tx1"/>
                </a:solidFill>
                <a:latin typeface="Arial" panose="020B0604020202020204" pitchFamily="34" charset="0"/>
              </a:defRPr>
            </a:lvl5pPr>
            <a:lvl6pPr eaLnBrk="0" fontAlgn="base" hangingPunct="0">
              <a:spcBef>
                <a:spcPct val="0"/>
              </a:spcBef>
              <a:spcAft>
                <a:spcPct val="0"/>
              </a:spcAft>
              <a:tabLst>
                <a:tab pos="990600" algn="l"/>
              </a:tabLst>
              <a:defRPr>
                <a:solidFill>
                  <a:schemeClr val="tx1"/>
                </a:solidFill>
                <a:latin typeface="Arial" panose="020B0604020202020204" pitchFamily="34" charset="0"/>
              </a:defRPr>
            </a:lvl6pPr>
            <a:lvl7pPr eaLnBrk="0" fontAlgn="base" hangingPunct="0">
              <a:spcBef>
                <a:spcPct val="0"/>
              </a:spcBef>
              <a:spcAft>
                <a:spcPct val="0"/>
              </a:spcAft>
              <a:tabLst>
                <a:tab pos="990600" algn="l"/>
              </a:tabLst>
              <a:defRPr>
                <a:solidFill>
                  <a:schemeClr val="tx1"/>
                </a:solidFill>
                <a:latin typeface="Arial" panose="020B0604020202020204" pitchFamily="34" charset="0"/>
              </a:defRPr>
            </a:lvl7pPr>
            <a:lvl8pPr eaLnBrk="0" fontAlgn="base" hangingPunct="0">
              <a:spcBef>
                <a:spcPct val="0"/>
              </a:spcBef>
              <a:spcAft>
                <a:spcPct val="0"/>
              </a:spcAft>
              <a:tabLst>
                <a:tab pos="990600" algn="l"/>
              </a:tabLst>
              <a:defRPr>
                <a:solidFill>
                  <a:schemeClr val="tx1"/>
                </a:solidFill>
                <a:latin typeface="Arial" panose="020B0604020202020204" pitchFamily="34" charset="0"/>
              </a:defRPr>
            </a:lvl8pPr>
            <a:lvl9pPr eaLnBrk="0" fontAlgn="base" hangingPunct="0">
              <a:spcBef>
                <a:spcPct val="0"/>
              </a:spcBef>
              <a:spcAft>
                <a:spcPct val="0"/>
              </a:spcAft>
              <a:tabLst>
                <a:tab pos="990600" algn="l"/>
              </a:tabLst>
              <a:defRPr>
                <a:solidFill>
                  <a:schemeClr val="tx1"/>
                </a:solidFill>
                <a:latin typeface="Arial" panose="020B0604020202020204" pitchFamily="34" charset="0"/>
              </a:defRPr>
            </a:lvl9p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990600" algn="l"/>
              </a:tabLst>
            </a:pP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Περιέχει οδηγίες προς </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crawlers</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Το κάνει μέσω 4 λέξεων:</a:t>
            </a:r>
            <a:endParaRPr kumimoji="0" lang="el-GR" altLang="el-GR" sz="1600" b="0" i="0" u="none" strike="noStrike" cap="none" normalizeH="0" baseline="0" dirty="0" smtClean="0">
              <a:ln>
                <a:noFill/>
              </a:ln>
              <a:solidFill>
                <a:schemeClr val="tx1"/>
              </a:solidFill>
              <a:effectLst/>
              <a:latin typeface="+mn-lt"/>
            </a:endParaRPr>
          </a:p>
          <a:p>
            <a:pPr marL="742950" lvl="1" indent="-285750">
              <a:buFont typeface="Wingdings" panose="05000000000000000000" pitchFamily="2" charset="2"/>
              <a:buChar char="q"/>
            </a:pPr>
            <a:r>
              <a:rPr kumimoji="0" lang="en-US" altLang="el-GR" sz="1600" b="1" i="0" u="none" strike="noStrike" cap="none" normalizeH="0" baseline="0" dirty="0" smtClean="0">
                <a:ln>
                  <a:noFill/>
                </a:ln>
                <a:solidFill>
                  <a:srgbClr val="0000FF"/>
                </a:solidFill>
                <a:effectLst/>
                <a:latin typeface="+mn-lt"/>
                <a:ea typeface="Times New Roman" panose="02020603050405020304" pitchFamily="18" charset="0"/>
                <a:cs typeface="Courier New" panose="02070309020205020404" pitchFamily="49" charset="0"/>
              </a:rPr>
              <a:t>User</a:t>
            </a:r>
            <a:r>
              <a:rPr kumimoji="0" lang="el-GR" altLang="el-GR" sz="1600" b="1" i="0" u="none" strike="noStrike" cap="none" normalizeH="0" baseline="0" dirty="0" smtClean="0">
                <a:ln>
                  <a:noFill/>
                </a:ln>
                <a:solidFill>
                  <a:srgbClr val="0000FF"/>
                </a:solidFill>
                <a:effectLst/>
                <a:latin typeface="+mn-lt"/>
                <a:ea typeface="Times New Roman" panose="02020603050405020304" pitchFamily="18" charset="0"/>
                <a:cs typeface="Courier New" panose="02070309020205020404" pitchFamily="49" charset="0"/>
              </a:rPr>
              <a:t>-</a:t>
            </a:r>
            <a:r>
              <a:rPr kumimoji="0" lang="en-US" altLang="el-GR" sz="1600" b="1" i="0" u="none" strike="noStrike" cap="none" normalizeH="0" baseline="0" dirty="0" smtClean="0">
                <a:ln>
                  <a:noFill/>
                </a:ln>
                <a:solidFill>
                  <a:srgbClr val="0000FF"/>
                </a:solidFill>
                <a:effectLst/>
                <a:latin typeface="+mn-lt"/>
                <a:ea typeface="Times New Roman" panose="02020603050405020304" pitchFamily="18" charset="0"/>
                <a:cs typeface="Courier New" panose="02070309020205020404" pitchFamily="49" charset="0"/>
              </a:rPr>
              <a:t>agent</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σε ποιο </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bot </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απευθύνεται ( * για όλα, ή το όνομα του </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bot </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για συγκεκριμένο).</a:t>
            </a:r>
            <a:endParaRPr kumimoji="0" lang="el-GR" altLang="el-GR" sz="1600" b="0" i="0" u="none" strike="noStrike" cap="none" normalizeH="0" baseline="0" dirty="0" smtClean="0">
              <a:ln>
                <a:noFill/>
              </a:ln>
              <a:solidFill>
                <a:schemeClr val="tx1"/>
              </a:solidFill>
              <a:effectLst/>
              <a:latin typeface="+mn-lt"/>
            </a:endParaRPr>
          </a:p>
          <a:p>
            <a:pPr marL="742950" lvl="1" indent="-285750">
              <a:buFont typeface="Wingdings" panose="05000000000000000000" pitchFamily="2" charset="2"/>
              <a:buChar char="q"/>
            </a:pPr>
            <a:r>
              <a:rPr kumimoji="0" lang="en-US" altLang="el-GR" sz="1600" b="1" i="0" u="none" strike="noStrike" cap="none" normalizeH="0" baseline="0" dirty="0" smtClean="0">
                <a:ln>
                  <a:noFill/>
                </a:ln>
                <a:solidFill>
                  <a:srgbClr val="0000FF"/>
                </a:solidFill>
                <a:effectLst/>
                <a:latin typeface="+mn-lt"/>
                <a:ea typeface="Times New Roman" panose="02020603050405020304" pitchFamily="18" charset="0"/>
                <a:cs typeface="Courier New" panose="02070309020205020404" pitchFamily="49" charset="0"/>
              </a:rPr>
              <a:t>Disallow</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pattern </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που περιγράφει ρητά τι απαγορεύουμε να δεικτοδοτηθεί.</a:t>
            </a:r>
            <a:endParaRPr kumimoji="0" lang="el-GR" altLang="el-GR" sz="1600" b="0" i="0" u="none" strike="noStrike" cap="none" normalizeH="0" baseline="0" dirty="0" smtClean="0">
              <a:ln>
                <a:noFill/>
              </a:ln>
              <a:solidFill>
                <a:schemeClr val="tx1"/>
              </a:solidFill>
              <a:effectLst/>
              <a:latin typeface="+mn-lt"/>
            </a:endParaRPr>
          </a:p>
          <a:p>
            <a:pPr marL="742950" lvl="1" indent="-285750">
              <a:buFont typeface="Wingdings" panose="05000000000000000000" pitchFamily="2" charset="2"/>
              <a:buChar char="q"/>
            </a:pPr>
            <a:r>
              <a:rPr kumimoji="0" lang="en-US" altLang="el-GR" sz="1600" b="1" i="0" u="none" strike="noStrike" cap="none" normalizeH="0" baseline="0" dirty="0" smtClean="0">
                <a:ln>
                  <a:noFill/>
                </a:ln>
                <a:solidFill>
                  <a:srgbClr val="0000FF"/>
                </a:solidFill>
                <a:effectLst/>
                <a:latin typeface="+mn-lt"/>
                <a:ea typeface="Times New Roman" panose="02020603050405020304" pitchFamily="18" charset="0"/>
                <a:cs typeface="Courier New" panose="02070309020205020404" pitchFamily="49" charset="0"/>
              </a:rPr>
              <a:t>Allow</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pattern </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που περιγράφει ρητά τι επιτρέπουμε να δεικτοδοτηθεί. </a:t>
            </a:r>
            <a:endParaRPr kumimoji="0" lang="el-GR" altLang="el-GR" sz="1600" b="0" i="0" u="none" strike="noStrike" cap="none" normalizeH="0" baseline="0" dirty="0" smtClean="0">
              <a:ln>
                <a:noFill/>
              </a:ln>
              <a:solidFill>
                <a:schemeClr val="tx1"/>
              </a:solidFill>
              <a:effectLst/>
              <a:latin typeface="+mn-lt"/>
            </a:endParaRPr>
          </a:p>
          <a:p>
            <a:pPr marL="1200150" lvl="2" indent="-285750">
              <a:buFont typeface="Arial" panose="020B0604020202020204" pitchFamily="34" charset="0"/>
              <a:buChar char="•"/>
            </a:pP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Χρησιμοποιείται σπάνια μόνο του - συνήθως χρησιμοποιείται σε συνδυασμό με το </a:t>
            </a:r>
            <a:r>
              <a:rPr kumimoji="0" lang="en-US" altLang="el-GR" sz="1600" b="1" i="0" u="none" strike="noStrike" cap="none" normalizeH="0" baseline="0" dirty="0" err="1" smtClean="0">
                <a:ln>
                  <a:noFill/>
                </a:ln>
                <a:solidFill>
                  <a:schemeClr val="tx1"/>
                </a:solidFill>
                <a:effectLst/>
                <a:latin typeface="+mn-lt"/>
                <a:ea typeface="Times New Roman" panose="02020603050405020304" pitchFamily="18" charset="0"/>
                <a:cs typeface="Courier New" panose="02070309020205020404" pitchFamily="49" charset="0"/>
              </a:rPr>
              <a:t>Dissallow</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a:t>
            </a:r>
            <a:endParaRPr kumimoji="0" lang="el-GR" altLang="el-GR" sz="1600" b="0" i="0" u="none" strike="noStrike" cap="none" normalizeH="0" baseline="0" dirty="0" smtClean="0">
              <a:ln>
                <a:noFill/>
              </a:ln>
              <a:solidFill>
                <a:schemeClr val="tx1"/>
              </a:solidFill>
              <a:effectLst/>
              <a:latin typeface="+mn-lt"/>
            </a:endParaRPr>
          </a:p>
          <a:p>
            <a:pPr marL="742950" lvl="1" indent="-285750">
              <a:buFont typeface="Wingdings" panose="05000000000000000000" pitchFamily="2" charset="2"/>
              <a:buChar char="q"/>
            </a:pPr>
            <a:r>
              <a:rPr kumimoji="0" lang="en-US" altLang="el-GR" sz="1600" b="1" i="0" u="none" strike="noStrike" cap="none" normalizeH="0" baseline="0" dirty="0" smtClean="0">
                <a:ln>
                  <a:noFill/>
                </a:ln>
                <a:solidFill>
                  <a:srgbClr val="0000FF"/>
                </a:solidFill>
                <a:effectLst/>
                <a:latin typeface="+mn-lt"/>
                <a:ea typeface="Times New Roman" panose="02020603050405020304" pitchFamily="18" charset="0"/>
                <a:cs typeface="Courier New" panose="02070309020205020404" pitchFamily="49" charset="0"/>
              </a:rPr>
              <a:t>Sitemap</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αρχείο με τις σελίδες που θέλουμε να δει το </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bot</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(βλ. </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slide</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#6)</a:t>
            </a:r>
            <a:endParaRPr kumimoji="0" lang="el-GR" altLang="el-GR" sz="1600" b="0" i="0" u="none" strike="noStrike" cap="none" normalizeH="0" baseline="0" dirty="0" smtClean="0">
              <a:ln>
                <a:noFill/>
              </a:ln>
              <a:solidFill>
                <a:schemeClr val="tx1"/>
              </a:solidFill>
              <a:effectLst/>
              <a:latin typeface="+mn-l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990600" algn="l"/>
              </a:tabLst>
            </a:pP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Παραδείγματα απαγόρευσης </a:t>
            </a:r>
            <a:r>
              <a:rPr kumimoji="0" lang="el-GR" altLang="el-GR" sz="1600" b="0" i="0" u="none" strike="noStrike" cap="none" normalizeH="0" baseline="0" dirty="0" err="1" smtClean="0">
                <a:ln>
                  <a:noFill/>
                </a:ln>
                <a:solidFill>
                  <a:schemeClr val="tx1"/>
                </a:solidFill>
                <a:effectLst/>
                <a:latin typeface="+mn-lt"/>
                <a:ea typeface="Times New Roman" panose="02020603050405020304" pitchFamily="18" charset="0"/>
              </a:rPr>
              <a:t>crawling</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και </a:t>
            </a:r>
            <a:r>
              <a:rPr kumimoji="0" lang="el-GR" altLang="el-GR" sz="1600" b="0" i="0" u="none" strike="noStrike" cap="none" normalizeH="0" baseline="0" dirty="0" err="1" smtClean="0">
                <a:ln>
                  <a:noFill/>
                </a:ln>
                <a:solidFill>
                  <a:schemeClr val="tx1"/>
                </a:solidFill>
                <a:effectLst/>
                <a:latin typeface="+mn-lt"/>
                <a:ea typeface="Times New Roman" panose="02020603050405020304" pitchFamily="18" charset="0"/>
              </a:rPr>
              <a:t>indexing</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a:t>
            </a:r>
            <a:endParaRPr kumimoji="0" lang="el-GR" altLang="el-GR" sz="1600" b="0" i="0" u="none" strike="noStrike" cap="none" normalizeH="0" baseline="0" dirty="0" smtClean="0">
              <a:ln>
                <a:noFill/>
              </a:ln>
              <a:solidFill>
                <a:schemeClr val="tx1"/>
              </a:solidFill>
              <a:effectLst/>
              <a:latin typeface="+mn-lt"/>
            </a:endParaRPr>
          </a:p>
          <a:p>
            <a:pPr marL="742950" lvl="1" indent="-285750">
              <a:buFont typeface="Wingdings" panose="05000000000000000000" pitchFamily="2" charset="2"/>
              <a:buChar char="q"/>
            </a:pP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σε όλο το </a:t>
            </a:r>
            <a:r>
              <a:rPr kumimoji="0" lang="el-GR" altLang="el-GR" sz="1600" b="0" i="0" u="none" strike="noStrike" cap="none" normalizeH="0" baseline="0" dirty="0" err="1" smtClean="0">
                <a:ln>
                  <a:noFill/>
                </a:ln>
                <a:solidFill>
                  <a:schemeClr val="tx1"/>
                </a:solidFill>
                <a:effectLst/>
                <a:latin typeface="+mn-lt"/>
                <a:ea typeface="Times New Roman" panose="02020603050405020304" pitchFamily="18" charset="0"/>
              </a:rPr>
              <a:t>site</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a:t>
            </a:r>
            <a:r>
              <a:rPr kumimoji="0" lang="en-US" altLang="el-GR" sz="1600" b="1" i="0" u="none" strike="noStrike" cap="none" normalizeH="0" baseline="0" dirty="0" smtClean="0">
                <a:ln>
                  <a:noFill/>
                </a:ln>
                <a:solidFill>
                  <a:srgbClr val="0000FF"/>
                </a:solidFill>
                <a:effectLst/>
                <a:latin typeface="+mn-lt"/>
                <a:ea typeface="Times New Roman" panose="02020603050405020304" pitchFamily="18" charset="0"/>
                <a:cs typeface="Courier New" panose="02070309020205020404" pitchFamily="49" charset="0"/>
              </a:rPr>
              <a:t>Disallow</a:t>
            </a:r>
            <a:r>
              <a:rPr kumimoji="0" lang="el-GR" altLang="el-GR" sz="1600" b="1" i="0" u="none" strike="noStrike" cap="none" normalizeH="0" baseline="0" dirty="0" smtClean="0">
                <a:ln>
                  <a:noFill/>
                </a:ln>
                <a:solidFill>
                  <a:srgbClr val="0000FF"/>
                </a:solidFill>
                <a:effectLst/>
                <a:latin typeface="+mn-lt"/>
                <a:ea typeface="Times New Roman" panose="02020603050405020304" pitchFamily="18" charset="0"/>
                <a:cs typeface="Courier New" panose="02070309020205020404" pitchFamily="49" charset="0"/>
              </a:rPr>
              <a:t>: / </a:t>
            </a:r>
            <a:r>
              <a:rPr kumimoji="0" lang="el-GR"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a:t>
            </a:r>
            <a:endParaRPr kumimoji="0" lang="el-GR" altLang="el-GR" sz="1600" b="0" i="0" u="none" strike="noStrike" cap="none" normalizeH="0" baseline="0" dirty="0" smtClean="0">
              <a:ln>
                <a:noFill/>
              </a:ln>
              <a:solidFill>
                <a:schemeClr val="tx1"/>
              </a:solidFill>
              <a:effectLst/>
              <a:latin typeface="+mn-lt"/>
            </a:endParaRPr>
          </a:p>
          <a:p>
            <a:pPr marL="742950" lvl="1" indent="-285750">
              <a:buFont typeface="Wingdings" panose="05000000000000000000" pitchFamily="2" charset="2"/>
              <a:buChar char="q"/>
            </a:pP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στο φάκελο </a:t>
            </a:r>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my-folder</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 (</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που βρίσκεται στο </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root </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φάκελο του </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site)</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a:t>
            </a:r>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Disallow:/my-folder/</a:t>
            </a:r>
            <a:endParaRPr kumimoji="0" lang="el-GR" altLang="el-GR" sz="1600" b="0" i="0" u="none" strike="noStrike" cap="none" normalizeH="0" baseline="0" dirty="0" smtClean="0">
              <a:ln>
                <a:noFill/>
              </a:ln>
              <a:solidFill>
                <a:schemeClr val="tx1"/>
              </a:solidFill>
              <a:effectLst/>
              <a:latin typeface="+mn-lt"/>
            </a:endParaRPr>
          </a:p>
          <a:p>
            <a:pPr marL="742950" lvl="1" indent="-285750">
              <a:buFont typeface="Wingdings" panose="05000000000000000000" pitchFamily="2" charset="2"/>
              <a:buChar char="q"/>
            </a:pP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στο</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 </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αρχείο</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 </a:t>
            </a:r>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my-file.html</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  </a:t>
            </a:r>
            <a:r>
              <a:rPr kumimoji="0" lang="en-US" altLang="el-GR" sz="1600" b="1" i="0" u="none" strike="noStrike" cap="none" normalizeH="0" baseline="0" dirty="0" smtClean="0">
                <a:ln>
                  <a:noFill/>
                </a:ln>
                <a:solidFill>
                  <a:srgbClr val="0000FF"/>
                </a:solidFill>
                <a:effectLst/>
                <a:latin typeface="+mn-lt"/>
                <a:ea typeface="Times New Roman" panose="02020603050405020304" pitchFamily="18" charset="0"/>
                <a:cs typeface="Courier New" panose="02070309020205020404" pitchFamily="49" charset="0"/>
              </a:rPr>
              <a:t>Disallow:/private_file.html </a:t>
            </a:r>
            <a:endParaRPr kumimoji="0" lang="el-GR" altLang="el-GR" sz="1600" b="0" i="0" u="none" strike="noStrike" cap="none" normalizeH="0" baseline="0" dirty="0" smtClean="0">
              <a:ln>
                <a:noFill/>
              </a:ln>
              <a:solidFill>
                <a:schemeClr val="tx1"/>
              </a:solidFill>
              <a:effectLst/>
              <a:latin typeface="+mn-l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990600" algn="l"/>
              </a:tabLst>
            </a:pP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Απόσυρση της εικόνας </a:t>
            </a:r>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my</a:t>
            </a:r>
            <a:r>
              <a:rPr kumimoji="0" lang="el-GR"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a:t>
            </a:r>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dog</a:t>
            </a:r>
            <a:r>
              <a:rPr kumimoji="0" lang="el-GR"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a:t>
            </a:r>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jpg</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από το ευρετήριο του </a:t>
            </a:r>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images</a:t>
            </a:r>
            <a:r>
              <a:rPr kumimoji="0" lang="el-GR"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a:t>
            </a:r>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google</a:t>
            </a:r>
            <a:r>
              <a:rPr kumimoji="0" lang="el-GR"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a:t>
            </a:r>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com</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a:t>
            </a:r>
            <a:endParaRPr kumimoji="0" lang="el-GR" altLang="el-GR" sz="1600" b="0" i="0" u="none" strike="noStrike" cap="none" normalizeH="0" baseline="0" dirty="0" smtClean="0">
              <a:ln>
                <a:noFill/>
              </a:ln>
              <a:solidFill>
                <a:schemeClr val="tx1"/>
              </a:solidFill>
              <a:effectLst/>
              <a:latin typeface="+mn-lt"/>
            </a:endParaRPr>
          </a:p>
          <a:p>
            <a:pPr marL="742950" lvl="1" indent="-285750">
              <a:buFont typeface="Wingdings" panose="05000000000000000000" pitchFamily="2" charset="2"/>
              <a:buChar char="q"/>
            </a:pPr>
            <a:r>
              <a:rPr kumimoji="0" lang="en-US" altLang="el-GR" sz="1600" b="1" i="0" u="none" strike="noStrike" cap="none" normalizeH="0" baseline="0" dirty="0" smtClean="0">
                <a:ln>
                  <a:noFill/>
                </a:ln>
                <a:solidFill>
                  <a:srgbClr val="0000FF"/>
                </a:solidFill>
                <a:effectLst/>
                <a:latin typeface="+mn-lt"/>
                <a:ea typeface="Times New Roman" panose="02020603050405020304" pitchFamily="18" charset="0"/>
                <a:cs typeface="Courier New" panose="02070309020205020404" pitchFamily="49" charset="0"/>
              </a:rPr>
              <a:t>User-agent: </a:t>
            </a:r>
            <a:r>
              <a:rPr kumimoji="0" lang="en-US" altLang="el-GR" sz="1600" b="1" i="0" u="none" strike="noStrike" cap="none" normalizeH="0" baseline="0" dirty="0" err="1" smtClean="0">
                <a:ln>
                  <a:noFill/>
                </a:ln>
                <a:solidFill>
                  <a:srgbClr val="0000FF"/>
                </a:solidFill>
                <a:effectLst/>
                <a:latin typeface="+mn-lt"/>
                <a:ea typeface="Times New Roman" panose="02020603050405020304" pitchFamily="18" charset="0"/>
                <a:cs typeface="Courier New" panose="02070309020205020404" pitchFamily="49" charset="0"/>
              </a:rPr>
              <a:t>Googlebot</a:t>
            </a:r>
            <a:r>
              <a:rPr kumimoji="0" lang="en-US" altLang="el-GR" sz="1600" b="1" i="0" u="none" strike="noStrike" cap="none" normalizeH="0" baseline="0" dirty="0" smtClean="0">
                <a:ln>
                  <a:noFill/>
                </a:ln>
                <a:solidFill>
                  <a:srgbClr val="0000FF"/>
                </a:solidFill>
                <a:effectLst/>
                <a:latin typeface="+mn-lt"/>
                <a:ea typeface="Times New Roman" panose="02020603050405020304" pitchFamily="18" charset="0"/>
                <a:cs typeface="Courier New" panose="02070309020205020404" pitchFamily="49" charset="0"/>
              </a:rPr>
              <a:t>-Image</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  </a:t>
            </a:r>
            <a:endParaRPr kumimoji="0" lang="el-GR" altLang="el-GR" sz="1600" b="0" i="0" u="none" strike="noStrike" cap="none" normalizeH="0" baseline="0" dirty="0" smtClean="0">
              <a:ln>
                <a:noFill/>
              </a:ln>
              <a:solidFill>
                <a:schemeClr val="tx1"/>
              </a:solidFill>
              <a:effectLst/>
              <a:latin typeface="+mn-lt"/>
            </a:endParaRPr>
          </a:p>
          <a:p>
            <a:pPr marL="742950" lvl="1" indent="-285750">
              <a:buFont typeface="Wingdings" panose="05000000000000000000" pitchFamily="2" charset="2"/>
              <a:buChar char="q"/>
            </a:pPr>
            <a:r>
              <a:rPr kumimoji="0" lang="en-US" altLang="el-GR" sz="1600" b="1" i="0" u="none" strike="noStrike" cap="none" normalizeH="0" baseline="0" dirty="0" smtClean="0">
                <a:ln>
                  <a:noFill/>
                </a:ln>
                <a:solidFill>
                  <a:srgbClr val="0000FF"/>
                </a:solidFill>
                <a:effectLst/>
                <a:latin typeface="+mn-lt"/>
                <a:ea typeface="Times New Roman" panose="02020603050405020304" pitchFamily="18" charset="0"/>
                <a:cs typeface="Courier New" panose="02070309020205020404" pitchFamily="49" charset="0"/>
              </a:rPr>
              <a:t>Disallow: /images/my-dog.jpg</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  </a:t>
            </a:r>
            <a:endParaRPr kumimoji="0" lang="el-GR" altLang="el-GR" sz="1600" b="0" i="0" u="none" strike="noStrike" cap="none" normalizeH="0" baseline="0" dirty="0" smtClean="0">
              <a:ln>
                <a:noFill/>
              </a:ln>
              <a:solidFill>
                <a:schemeClr val="tx1"/>
              </a:solidFill>
              <a:effectLst/>
              <a:latin typeface="+mn-l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990600" algn="l"/>
              </a:tabLst>
            </a:pP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Απαγόρευση </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bots </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για όλο το </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site </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χωρίς όμως να μπλοκάρουμε τον </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crawler </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του μηχανισμού διαφήμισης του </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Google</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AdSense</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που πρέπει να βλέπει το περιεχόμενο των σελίδων ώστε να βάλει κατάλληλη διαφήμιση:  </a:t>
            </a:r>
            <a:endParaRPr kumimoji="0" lang="el-GR" altLang="el-GR" sz="1600" b="0" i="0" u="none" strike="noStrike" cap="none" normalizeH="0" baseline="0" dirty="0" smtClean="0">
              <a:ln>
                <a:noFill/>
              </a:ln>
              <a:solidFill>
                <a:schemeClr val="tx1"/>
              </a:solidFill>
              <a:effectLst/>
              <a:latin typeface="+mn-lt"/>
            </a:endParaRPr>
          </a:p>
        </p:txBody>
      </p:sp>
      <p:graphicFrame>
        <p:nvGraphicFramePr>
          <p:cNvPr id="3" name="Πίνακας 2"/>
          <p:cNvGraphicFramePr>
            <a:graphicFrameLocks noGrp="1"/>
          </p:cNvGraphicFramePr>
          <p:nvPr>
            <p:extLst>
              <p:ext uri="{D42A27DB-BD31-4B8C-83A1-F6EECF244321}">
                <p14:modId xmlns:p14="http://schemas.microsoft.com/office/powerpoint/2010/main" val="517588638"/>
              </p:ext>
            </p:extLst>
          </p:nvPr>
        </p:nvGraphicFramePr>
        <p:xfrm>
          <a:off x="499522" y="5617358"/>
          <a:ext cx="8229600" cy="496257"/>
        </p:xfrm>
        <a:graphic>
          <a:graphicData uri="http://schemas.openxmlformats.org/drawingml/2006/table">
            <a:tbl>
              <a:tblPr firstRow="1" firstCol="1" bandRow="1"/>
              <a:tblGrid>
                <a:gridCol w="3207063"/>
                <a:gridCol w="5022537"/>
              </a:tblGrid>
              <a:tr h="496257">
                <a:tc>
                  <a:txBody>
                    <a:bodyPr/>
                    <a:lstStyle/>
                    <a:p>
                      <a:pPr marL="342900" lvl="0" indent="-342900">
                        <a:spcAft>
                          <a:spcPts val="0"/>
                        </a:spcAft>
                        <a:buSzPts val="1800"/>
                        <a:buFont typeface="Wingdings" panose="05000000000000000000" pitchFamily="2" charset="2"/>
                        <a:buChar char=""/>
                      </a:pPr>
                      <a:r>
                        <a:rPr lang="en-US" sz="1600" b="1" spc="-40" dirty="0">
                          <a:solidFill>
                            <a:srgbClr val="0000FF"/>
                          </a:solidFill>
                          <a:effectLst/>
                          <a:latin typeface="Courier New" panose="02070309020205020404" pitchFamily="49" charset="0"/>
                          <a:ea typeface="Times New Roman" panose="02020603050405020304" pitchFamily="18" charset="0"/>
                        </a:rPr>
                        <a:t>User-agent: *</a:t>
                      </a:r>
                      <a:r>
                        <a:rPr lang="el-GR" sz="1600" dirty="0">
                          <a:effectLst/>
                          <a:latin typeface="Times New Roman" panose="02020603050405020304" pitchFamily="18" charset="0"/>
                          <a:ea typeface="Times New Roman" panose="02020603050405020304" pitchFamily="18" charset="0"/>
                        </a:rPr>
                        <a:t>  </a:t>
                      </a:r>
                    </a:p>
                    <a:p>
                      <a:pPr marL="342900" lvl="0" indent="-342900">
                        <a:spcAft>
                          <a:spcPts val="0"/>
                        </a:spcAft>
                        <a:buSzPts val="1800"/>
                        <a:buFont typeface="Wingdings" panose="05000000000000000000" pitchFamily="2" charset="2"/>
                        <a:buChar char=""/>
                      </a:pPr>
                      <a:r>
                        <a:rPr lang="en-US" sz="1600" b="1" spc="-40" dirty="0">
                          <a:solidFill>
                            <a:srgbClr val="0000FF"/>
                          </a:solidFill>
                          <a:effectLst/>
                          <a:latin typeface="Courier New" panose="02070309020205020404" pitchFamily="49" charset="0"/>
                          <a:ea typeface="Times New Roman" panose="02020603050405020304" pitchFamily="18" charset="0"/>
                        </a:rPr>
                        <a:t>Disallow: /</a:t>
                      </a:r>
                      <a:r>
                        <a:rPr lang="en-US" sz="1600" dirty="0">
                          <a:effectLst/>
                          <a:latin typeface="Times New Roman" panose="02020603050405020304" pitchFamily="18" charset="0"/>
                          <a:ea typeface="Times New Roman" panose="02020603050405020304" pitchFamily="18" charset="0"/>
                        </a:rPr>
                        <a:t> </a:t>
                      </a:r>
                      <a:r>
                        <a:rPr lang="el-GR" sz="1600" dirty="0">
                          <a:effectLst/>
                          <a:latin typeface="Times New Roman" panose="02020603050405020304" pitchFamily="18" charset="0"/>
                          <a:ea typeface="Times New Roman" panose="02020603050405020304" pitchFamily="18" charset="0"/>
                        </a:rPr>
                        <a:t>  </a:t>
                      </a:r>
                    </a:p>
                  </a:txBody>
                  <a:tcPr marL="55829" marR="55829"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342900" lvl="0" indent="-342900">
                        <a:spcAft>
                          <a:spcPts val="0"/>
                        </a:spcAft>
                        <a:buSzPts val="1800"/>
                        <a:buFont typeface="Wingdings" panose="05000000000000000000" pitchFamily="2" charset="2"/>
                        <a:buChar char=""/>
                      </a:pPr>
                      <a:r>
                        <a:rPr lang="en-US" sz="1600" b="1" spc="-40" dirty="0">
                          <a:solidFill>
                            <a:srgbClr val="0000FF"/>
                          </a:solidFill>
                          <a:effectLst/>
                          <a:latin typeface="Courier New" panose="02070309020205020404" pitchFamily="49" charset="0"/>
                          <a:ea typeface="Times New Roman" panose="02020603050405020304" pitchFamily="18" charset="0"/>
                        </a:rPr>
                        <a:t>User-agent: </a:t>
                      </a:r>
                      <a:r>
                        <a:rPr lang="en-US" sz="1600" b="1" spc="-40" dirty="0" err="1">
                          <a:solidFill>
                            <a:srgbClr val="0000FF"/>
                          </a:solidFill>
                          <a:effectLst/>
                          <a:latin typeface="Courier New" panose="02070309020205020404" pitchFamily="49" charset="0"/>
                          <a:ea typeface="Times New Roman" panose="02020603050405020304" pitchFamily="18" charset="0"/>
                        </a:rPr>
                        <a:t>Mediapartners</a:t>
                      </a:r>
                      <a:r>
                        <a:rPr lang="en-US" sz="1600" b="1" spc="-40" dirty="0">
                          <a:solidFill>
                            <a:srgbClr val="0000FF"/>
                          </a:solidFill>
                          <a:effectLst/>
                          <a:latin typeface="Courier New" panose="02070309020205020404" pitchFamily="49" charset="0"/>
                          <a:ea typeface="Times New Roman" panose="02020603050405020304" pitchFamily="18" charset="0"/>
                        </a:rPr>
                        <a:t>-Google</a:t>
                      </a:r>
                      <a:r>
                        <a:rPr lang="el-GR" sz="1600" dirty="0">
                          <a:effectLst/>
                          <a:latin typeface="Times New Roman" panose="02020603050405020304" pitchFamily="18" charset="0"/>
                          <a:ea typeface="Times New Roman" panose="02020603050405020304" pitchFamily="18" charset="0"/>
                        </a:rPr>
                        <a:t>    </a:t>
                      </a:r>
                    </a:p>
                    <a:p>
                      <a:pPr marL="342900" lvl="0" indent="-342900">
                        <a:spcAft>
                          <a:spcPts val="0"/>
                        </a:spcAft>
                        <a:buSzPts val="1800"/>
                        <a:buFont typeface="Wingdings" panose="05000000000000000000" pitchFamily="2" charset="2"/>
                        <a:buChar char=""/>
                      </a:pPr>
                      <a:r>
                        <a:rPr lang="en-US" sz="1600" b="1" spc="-40" dirty="0">
                          <a:solidFill>
                            <a:srgbClr val="0000FF"/>
                          </a:solidFill>
                          <a:effectLst/>
                          <a:latin typeface="Courier New" panose="02070309020205020404" pitchFamily="49" charset="0"/>
                          <a:ea typeface="Times New Roman" panose="02020603050405020304" pitchFamily="18" charset="0"/>
                        </a:rPr>
                        <a:t>Allow: /</a:t>
                      </a:r>
                      <a:r>
                        <a:rPr lang="el-GR" sz="1600" dirty="0">
                          <a:effectLst/>
                          <a:latin typeface="Times New Roman" panose="02020603050405020304" pitchFamily="18" charset="0"/>
                          <a:ea typeface="Times New Roman" panose="02020603050405020304" pitchFamily="18" charset="0"/>
                        </a:rPr>
                        <a:t>    </a:t>
                      </a:r>
                    </a:p>
                  </a:txBody>
                  <a:tcPr marL="55829" marR="55829" marT="0" marB="0">
                    <a:lnL w="12700" cap="flat" cmpd="sng" algn="ctr">
                      <a:solidFill>
                        <a:srgbClr val="000000"/>
                      </a:solidFill>
                      <a:prstDash val="solid"/>
                      <a:round/>
                      <a:headEnd type="none" w="med" len="med"/>
                      <a:tailEnd type="none" w="med" len="med"/>
                    </a:lnL>
                    <a:lnR>
                      <a:noFill/>
                    </a:lnR>
                    <a:lnT>
                      <a:noFill/>
                    </a:lnT>
                    <a:lnB>
                      <a:noFill/>
                    </a:lnB>
                  </a:tcPr>
                </a:tc>
              </a:tr>
            </a:tbl>
          </a:graphicData>
        </a:graphic>
      </p:graphicFrame>
      <p:sp>
        <p:nvSpPr>
          <p:cNvPr id="6" name="Θέση υποσέλιδου 3" descr="."/>
          <p:cNvSpPr txBox="1">
            <a:spLocks/>
          </p:cNvSpPr>
          <p:nvPr>
            <p:custDataLst>
              <p:tags r:id="rId4"/>
            </p:custDataLst>
          </p:nvPr>
        </p:nvSpPr>
        <p:spPr>
          <a:xfrm>
            <a:off x="2390967" y="6382220"/>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423174"/>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8</a:t>
            </a:fld>
            <a:endParaRPr lang="el-GR" sz="1400" dirty="0"/>
          </a:p>
        </p:txBody>
      </p:sp>
    </p:spTree>
    <p:custDataLst>
      <p:tags r:id="rId1"/>
    </p:custDataLst>
    <p:extLst>
      <p:ext uri="{BB962C8B-B14F-4D97-AF65-F5344CB8AC3E}">
        <p14:creationId xmlns:p14="http://schemas.microsoft.com/office/powerpoint/2010/main" val="12072061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170756" y="200603"/>
            <a:ext cx="8959924" cy="811580"/>
          </a:xfrm>
        </p:spPr>
        <p:txBody>
          <a:bodyPr>
            <a:noAutofit/>
          </a:bodyPr>
          <a:lstStyle/>
          <a:p>
            <a:r>
              <a:rPr lang="el-GR" dirty="0"/>
              <a:t>Οδηγίες </a:t>
            </a:r>
            <a:r>
              <a:rPr lang="en-US" dirty="0"/>
              <a:t>&lt;meta name="robots</a:t>
            </a:r>
            <a:r>
              <a:rPr lang="en-US" dirty="0" smtClean="0"/>
              <a:t>"... &gt;</a:t>
            </a:r>
            <a:endParaRPr lang="el-GR" dirty="0"/>
          </a:p>
        </p:txBody>
      </p:sp>
      <p:sp>
        <p:nvSpPr>
          <p:cNvPr id="4" name="Ορθογώνιο 3"/>
          <p:cNvSpPr/>
          <p:nvPr>
            <p:custDataLst>
              <p:tags r:id="rId3"/>
            </p:custDataLst>
          </p:nvPr>
        </p:nvSpPr>
        <p:spPr>
          <a:xfrm>
            <a:off x="234937" y="901454"/>
            <a:ext cx="8877115" cy="5424562"/>
          </a:xfrm>
          <a:prstGeom prst="rect">
            <a:avLst/>
          </a:prstGeom>
        </p:spPr>
        <p:txBody>
          <a:bodyPr wrap="square">
            <a:spAutoFit/>
          </a:bodyPr>
          <a:lstStyle/>
          <a:p>
            <a:pPr marL="342900" lvl="0" indent="-342900">
              <a:spcAft>
                <a:spcPts val="300"/>
              </a:spcAft>
              <a:buFont typeface="Wingdings" panose="05000000000000000000" pitchFamily="2" charset="2"/>
              <a:buChar char=""/>
            </a:pPr>
            <a:r>
              <a:rPr lang="el-GR" sz="1600" dirty="0">
                <a:ea typeface="Times New Roman" panose="02020603050405020304" pitchFamily="18" charset="0"/>
              </a:rPr>
              <a:t>Μπαίνουν στον κώδικα μιας σελίδας, στην ενότητα </a:t>
            </a:r>
            <a:r>
              <a:rPr lang="el-GR" sz="1600" b="1" spc="-40" dirty="0">
                <a:ea typeface="Times New Roman" panose="02020603050405020304" pitchFamily="18" charset="0"/>
              </a:rPr>
              <a:t>&lt;</a:t>
            </a:r>
            <a:r>
              <a:rPr lang="en-US" sz="1600" b="1" spc="-40" dirty="0">
                <a:ea typeface="Times New Roman" panose="02020603050405020304" pitchFamily="18" charset="0"/>
              </a:rPr>
              <a:t>head</a:t>
            </a:r>
            <a:r>
              <a:rPr lang="el-GR" sz="1600" b="1" spc="-40" dirty="0">
                <a:ea typeface="Times New Roman" panose="02020603050405020304" pitchFamily="18" charset="0"/>
              </a:rPr>
              <a:t>&gt;</a:t>
            </a:r>
            <a:r>
              <a:rPr lang="el-GR" sz="1600" dirty="0">
                <a:ea typeface="Times New Roman" panose="02020603050405020304" pitchFamily="18" charset="0"/>
              </a:rPr>
              <a:t> (όχι στο </a:t>
            </a:r>
            <a:r>
              <a:rPr lang="el-GR" sz="1600" b="1" spc="-40" dirty="0">
                <a:ea typeface="Times New Roman" panose="02020603050405020304" pitchFamily="18" charset="0"/>
              </a:rPr>
              <a:t>&lt;</a:t>
            </a:r>
            <a:r>
              <a:rPr lang="en-US" sz="1600" b="1" spc="-40" dirty="0">
                <a:ea typeface="Times New Roman" panose="02020603050405020304" pitchFamily="18" charset="0"/>
              </a:rPr>
              <a:t>body</a:t>
            </a:r>
            <a:r>
              <a:rPr lang="el-GR" sz="1600" b="1" spc="-40" dirty="0">
                <a:ea typeface="Times New Roman" panose="02020603050405020304" pitchFamily="18" charset="0"/>
              </a:rPr>
              <a:t>&gt;</a:t>
            </a:r>
            <a:r>
              <a:rPr lang="el-GR" sz="1600" dirty="0">
                <a:ea typeface="Times New Roman" panose="02020603050405020304" pitchFamily="18" charset="0"/>
              </a:rPr>
              <a:t>).</a:t>
            </a:r>
          </a:p>
          <a:p>
            <a:pPr marL="342900" lvl="0" indent="-342900">
              <a:spcAft>
                <a:spcPts val="300"/>
              </a:spcAft>
              <a:buFont typeface="Wingdings" panose="05000000000000000000" pitchFamily="2" charset="2"/>
              <a:buChar char=""/>
            </a:pPr>
            <a:r>
              <a:rPr lang="el-GR" sz="1600" dirty="0">
                <a:ea typeface="Times New Roman" panose="02020603050405020304" pitchFamily="18" charset="0"/>
              </a:rPr>
              <a:t>Παρέχουν έλεγχο σε επίπεδο σελίδας.</a:t>
            </a:r>
          </a:p>
          <a:p>
            <a:pPr marL="800100" lvl="1" indent="-342900">
              <a:spcAft>
                <a:spcPts val="300"/>
              </a:spcAft>
              <a:buSzPts val="1800"/>
              <a:buFont typeface="Wingdings" panose="05000000000000000000" pitchFamily="2" charset="2"/>
              <a:buChar char=""/>
            </a:pPr>
            <a:r>
              <a:rPr lang="en-US" sz="1600" b="1" spc="-40" dirty="0">
                <a:solidFill>
                  <a:srgbClr val="0000FF"/>
                </a:solidFill>
                <a:ea typeface="Times New Roman" panose="02020603050405020304" pitchFamily="18" charset="0"/>
              </a:rPr>
              <a:t>&lt;meta name="robots" content="</a:t>
            </a:r>
            <a:r>
              <a:rPr lang="en-US" sz="1600" b="1" spc="-40" dirty="0" err="1">
                <a:solidFill>
                  <a:srgbClr val="0000FF"/>
                </a:solidFill>
                <a:ea typeface="Times New Roman" panose="02020603050405020304" pitchFamily="18" charset="0"/>
              </a:rPr>
              <a:t>noindex</a:t>
            </a:r>
            <a:r>
              <a:rPr lang="en-US" sz="1600" b="1" spc="-40" dirty="0">
                <a:solidFill>
                  <a:srgbClr val="0000FF"/>
                </a:solidFill>
                <a:ea typeface="Times New Roman" panose="02020603050405020304" pitchFamily="18" charset="0"/>
              </a:rPr>
              <a:t>, follow"&gt;</a:t>
            </a:r>
            <a:r>
              <a:rPr lang="en-US" sz="1600" dirty="0">
                <a:ea typeface="Times New Roman" panose="02020603050405020304" pitchFamily="18" charset="0"/>
              </a:rPr>
              <a:t>   </a:t>
            </a:r>
            <a:endParaRPr lang="el-GR" sz="1600" dirty="0">
              <a:ea typeface="Times New Roman" panose="02020603050405020304" pitchFamily="18" charset="0"/>
            </a:endParaRPr>
          </a:p>
          <a:p>
            <a:pPr marL="1257300" lvl="2" indent="-342900">
              <a:spcAft>
                <a:spcPts val="300"/>
              </a:spcAft>
              <a:buSzPts val="1600"/>
              <a:buFont typeface="Symbol" panose="05050102010706020507" pitchFamily="18" charset="2"/>
              <a:buChar char=""/>
              <a:tabLst>
                <a:tab pos="990600" algn="l"/>
              </a:tabLst>
            </a:pPr>
            <a:r>
              <a:rPr lang="el-GR" sz="1600" dirty="0">
                <a:ea typeface="Times New Roman" panose="02020603050405020304" pitchFamily="18" charset="0"/>
              </a:rPr>
              <a:t>απαγορεύεται το </a:t>
            </a:r>
            <a:r>
              <a:rPr lang="en-US" sz="1600" dirty="0">
                <a:ea typeface="Times New Roman" panose="02020603050405020304" pitchFamily="18" charset="0"/>
              </a:rPr>
              <a:t>indexing</a:t>
            </a:r>
            <a:r>
              <a:rPr lang="el-GR" sz="1600" dirty="0">
                <a:ea typeface="Times New Roman" panose="02020603050405020304" pitchFamily="18" charset="0"/>
              </a:rPr>
              <a:t>, επιτρέπεται το </a:t>
            </a:r>
            <a:r>
              <a:rPr lang="en-US" sz="1600" dirty="0">
                <a:ea typeface="Times New Roman" panose="02020603050405020304" pitchFamily="18" charset="0"/>
              </a:rPr>
              <a:t>crawling</a:t>
            </a:r>
            <a:endParaRPr lang="el-GR" sz="1600" dirty="0">
              <a:ea typeface="Times New Roman" panose="02020603050405020304" pitchFamily="18" charset="0"/>
            </a:endParaRPr>
          </a:p>
          <a:p>
            <a:pPr marL="800100" lvl="1" indent="-342900">
              <a:spcAft>
                <a:spcPts val="300"/>
              </a:spcAft>
              <a:buSzPts val="1800"/>
              <a:buFont typeface="Wingdings" panose="05000000000000000000" pitchFamily="2" charset="2"/>
              <a:buChar char=""/>
            </a:pPr>
            <a:r>
              <a:rPr lang="en-US" sz="1600" b="1" spc="-40" dirty="0">
                <a:solidFill>
                  <a:srgbClr val="0000FF"/>
                </a:solidFill>
                <a:ea typeface="Times New Roman" panose="02020603050405020304" pitchFamily="18" charset="0"/>
              </a:rPr>
              <a:t>&lt;meta name="robots" content="index, </a:t>
            </a:r>
            <a:r>
              <a:rPr lang="en-US" sz="1600" b="1" spc="-40" dirty="0" err="1">
                <a:solidFill>
                  <a:srgbClr val="0000FF"/>
                </a:solidFill>
                <a:ea typeface="Times New Roman" panose="02020603050405020304" pitchFamily="18" charset="0"/>
              </a:rPr>
              <a:t>nofollow</a:t>
            </a:r>
            <a:r>
              <a:rPr lang="en-US" sz="1600" b="1" spc="-40" dirty="0">
                <a:solidFill>
                  <a:srgbClr val="0000FF"/>
                </a:solidFill>
                <a:ea typeface="Times New Roman" panose="02020603050405020304" pitchFamily="18" charset="0"/>
              </a:rPr>
              <a:t>"&gt;</a:t>
            </a:r>
            <a:r>
              <a:rPr lang="en-US" sz="1600" dirty="0">
                <a:ea typeface="Times New Roman" panose="02020603050405020304" pitchFamily="18" charset="0"/>
              </a:rPr>
              <a:t>   </a:t>
            </a:r>
            <a:endParaRPr lang="el-GR" sz="1600" dirty="0">
              <a:ea typeface="Times New Roman" panose="02020603050405020304" pitchFamily="18" charset="0"/>
            </a:endParaRPr>
          </a:p>
          <a:p>
            <a:pPr marL="1257300" lvl="2" indent="-342900">
              <a:spcAft>
                <a:spcPts val="300"/>
              </a:spcAft>
              <a:buSzPts val="1600"/>
              <a:buFont typeface="Symbol" panose="05050102010706020507" pitchFamily="18" charset="2"/>
              <a:buChar char=""/>
              <a:tabLst>
                <a:tab pos="990600" algn="l"/>
              </a:tabLst>
            </a:pPr>
            <a:r>
              <a:rPr lang="el-GR" sz="1600" dirty="0">
                <a:ea typeface="Times New Roman" panose="02020603050405020304" pitchFamily="18" charset="0"/>
              </a:rPr>
              <a:t>επιτρέπεται το </a:t>
            </a:r>
            <a:r>
              <a:rPr lang="en-US" sz="1600" dirty="0">
                <a:ea typeface="Times New Roman" panose="02020603050405020304" pitchFamily="18" charset="0"/>
              </a:rPr>
              <a:t>indexing</a:t>
            </a:r>
            <a:r>
              <a:rPr lang="el-GR" sz="1600" dirty="0">
                <a:ea typeface="Times New Roman" panose="02020603050405020304" pitchFamily="18" charset="0"/>
              </a:rPr>
              <a:t>, απαγορεύεται το </a:t>
            </a:r>
            <a:r>
              <a:rPr lang="en-US" sz="1600" dirty="0">
                <a:ea typeface="Times New Roman" panose="02020603050405020304" pitchFamily="18" charset="0"/>
              </a:rPr>
              <a:t>crawling</a:t>
            </a:r>
            <a:endParaRPr lang="el-GR" sz="1600" dirty="0">
              <a:ea typeface="Times New Roman" panose="02020603050405020304" pitchFamily="18" charset="0"/>
            </a:endParaRPr>
          </a:p>
          <a:p>
            <a:pPr marL="800100" lvl="1" indent="-342900">
              <a:spcAft>
                <a:spcPts val="300"/>
              </a:spcAft>
              <a:buSzPts val="1800"/>
              <a:buFont typeface="Wingdings" panose="05000000000000000000" pitchFamily="2" charset="2"/>
              <a:buChar char=""/>
            </a:pPr>
            <a:r>
              <a:rPr lang="en-US" sz="1600" b="1" spc="-40" dirty="0">
                <a:solidFill>
                  <a:srgbClr val="0000FF"/>
                </a:solidFill>
                <a:ea typeface="Times New Roman" panose="02020603050405020304" pitchFamily="18" charset="0"/>
              </a:rPr>
              <a:t>&lt;meta name="robots" content="</a:t>
            </a:r>
            <a:r>
              <a:rPr lang="en-US" sz="1600" b="1" spc="-40" dirty="0" err="1">
                <a:solidFill>
                  <a:srgbClr val="0000FF"/>
                </a:solidFill>
                <a:ea typeface="Times New Roman" panose="02020603050405020304" pitchFamily="18" charset="0"/>
              </a:rPr>
              <a:t>noindex</a:t>
            </a:r>
            <a:r>
              <a:rPr lang="en-US" sz="1600" b="1" spc="-40" dirty="0">
                <a:solidFill>
                  <a:srgbClr val="0000FF"/>
                </a:solidFill>
                <a:ea typeface="Times New Roman" panose="02020603050405020304" pitchFamily="18" charset="0"/>
              </a:rPr>
              <a:t>, </a:t>
            </a:r>
            <a:r>
              <a:rPr lang="en-US" sz="1600" b="1" spc="-40" dirty="0" err="1">
                <a:solidFill>
                  <a:srgbClr val="0000FF"/>
                </a:solidFill>
                <a:ea typeface="Times New Roman" panose="02020603050405020304" pitchFamily="18" charset="0"/>
              </a:rPr>
              <a:t>nofollow</a:t>
            </a:r>
            <a:r>
              <a:rPr lang="en-US" sz="1600" b="1" spc="-40" dirty="0">
                <a:solidFill>
                  <a:srgbClr val="0000FF"/>
                </a:solidFill>
                <a:ea typeface="Times New Roman" panose="02020603050405020304" pitchFamily="18" charset="0"/>
              </a:rPr>
              <a:t>"&gt;</a:t>
            </a:r>
            <a:r>
              <a:rPr lang="en-US" sz="1600" dirty="0">
                <a:ea typeface="Times New Roman" panose="02020603050405020304" pitchFamily="18" charset="0"/>
              </a:rPr>
              <a:t>   </a:t>
            </a:r>
            <a:endParaRPr lang="el-GR" sz="1600" dirty="0">
              <a:ea typeface="Times New Roman" panose="02020603050405020304" pitchFamily="18" charset="0"/>
            </a:endParaRPr>
          </a:p>
          <a:p>
            <a:pPr marL="1257300" lvl="2" indent="-342900">
              <a:spcAft>
                <a:spcPts val="300"/>
              </a:spcAft>
              <a:buSzPts val="1600"/>
              <a:buFont typeface="Symbol" panose="05050102010706020507" pitchFamily="18" charset="2"/>
              <a:buChar char=""/>
              <a:tabLst>
                <a:tab pos="990600" algn="l"/>
              </a:tabLst>
            </a:pPr>
            <a:r>
              <a:rPr lang="el-GR" sz="1600" dirty="0">
                <a:ea typeface="Times New Roman" panose="02020603050405020304" pitchFamily="18" charset="0"/>
              </a:rPr>
              <a:t>απαγορεύεται το </a:t>
            </a:r>
            <a:r>
              <a:rPr lang="en-US" sz="1600" dirty="0">
                <a:ea typeface="Times New Roman" panose="02020603050405020304" pitchFamily="18" charset="0"/>
              </a:rPr>
              <a:t>indexing KAI </a:t>
            </a:r>
            <a:r>
              <a:rPr lang="el-GR" sz="1600" dirty="0">
                <a:ea typeface="Times New Roman" panose="02020603050405020304" pitchFamily="18" charset="0"/>
              </a:rPr>
              <a:t>το </a:t>
            </a:r>
            <a:r>
              <a:rPr lang="en-US" sz="1600" dirty="0">
                <a:ea typeface="Times New Roman" panose="02020603050405020304" pitchFamily="18" charset="0"/>
              </a:rPr>
              <a:t>crawling</a:t>
            </a:r>
            <a:endParaRPr lang="el-GR" sz="1600" dirty="0">
              <a:ea typeface="Times New Roman" panose="02020603050405020304" pitchFamily="18" charset="0"/>
            </a:endParaRPr>
          </a:p>
          <a:p>
            <a:pPr marL="800100" lvl="1" indent="-342900">
              <a:spcAft>
                <a:spcPts val="300"/>
              </a:spcAft>
              <a:buSzPts val="1800"/>
              <a:buFont typeface="Wingdings" panose="05000000000000000000" pitchFamily="2" charset="2"/>
              <a:buChar char=""/>
            </a:pPr>
            <a:r>
              <a:rPr lang="en-US" sz="1600" b="1" spc="-40" dirty="0">
                <a:solidFill>
                  <a:srgbClr val="0000FF"/>
                </a:solidFill>
                <a:ea typeface="Times New Roman" panose="02020603050405020304" pitchFamily="18" charset="0"/>
              </a:rPr>
              <a:t>&lt;meta name="robots" content="index, follow"&gt;</a:t>
            </a:r>
            <a:r>
              <a:rPr lang="en-US" sz="1600" dirty="0">
                <a:ea typeface="Times New Roman" panose="02020603050405020304" pitchFamily="18" charset="0"/>
              </a:rPr>
              <a:t>   </a:t>
            </a:r>
            <a:endParaRPr lang="el-GR" sz="1600" dirty="0">
              <a:ea typeface="Times New Roman" panose="02020603050405020304" pitchFamily="18" charset="0"/>
            </a:endParaRPr>
          </a:p>
          <a:p>
            <a:pPr marL="1257300" lvl="2" indent="-342900">
              <a:spcAft>
                <a:spcPts val="300"/>
              </a:spcAft>
              <a:buSzPts val="1600"/>
              <a:buFont typeface="Symbol" panose="05050102010706020507" pitchFamily="18" charset="2"/>
              <a:buChar char=""/>
              <a:tabLst>
                <a:tab pos="990600" algn="l"/>
              </a:tabLst>
            </a:pPr>
            <a:r>
              <a:rPr lang="el-GR" sz="1600" dirty="0">
                <a:ea typeface="Times New Roman" panose="02020603050405020304" pitchFamily="18" charset="0"/>
              </a:rPr>
              <a:t>επιτρέπονται το </a:t>
            </a:r>
            <a:r>
              <a:rPr lang="en-US" sz="1600" dirty="0">
                <a:ea typeface="Times New Roman" panose="02020603050405020304" pitchFamily="18" charset="0"/>
              </a:rPr>
              <a:t>indexing KAI</a:t>
            </a:r>
            <a:r>
              <a:rPr lang="el-GR" sz="1600" dirty="0">
                <a:ea typeface="Times New Roman" panose="02020603050405020304" pitchFamily="18" charset="0"/>
              </a:rPr>
              <a:t> το </a:t>
            </a:r>
            <a:r>
              <a:rPr lang="en-US" sz="1600" dirty="0">
                <a:ea typeface="Times New Roman" panose="02020603050405020304" pitchFamily="18" charset="0"/>
              </a:rPr>
              <a:t>crawling</a:t>
            </a:r>
            <a:endParaRPr lang="el-GR" sz="1600" dirty="0">
              <a:ea typeface="Times New Roman" panose="02020603050405020304" pitchFamily="18" charset="0"/>
            </a:endParaRPr>
          </a:p>
          <a:p>
            <a:pPr marL="342900" lvl="0" indent="-342900">
              <a:spcAft>
                <a:spcPts val="300"/>
              </a:spcAft>
              <a:buFont typeface="Wingdings" panose="05000000000000000000" pitchFamily="2" charset="2"/>
              <a:buChar char=""/>
            </a:pPr>
            <a:r>
              <a:rPr lang="el-GR" sz="1600" dirty="0">
                <a:ea typeface="Times New Roman" panose="02020603050405020304" pitchFamily="18" charset="0"/>
              </a:rPr>
              <a:t>Κάποιες μηχανές αντιλαμβάνονται ως </a:t>
            </a:r>
            <a:r>
              <a:rPr lang="en-US" sz="1600" dirty="0">
                <a:ea typeface="Times New Roman" panose="02020603050405020304" pitchFamily="18" charset="0"/>
              </a:rPr>
              <a:t>name </a:t>
            </a:r>
            <a:r>
              <a:rPr lang="el-GR" sz="1600" dirty="0">
                <a:ea typeface="Times New Roman" panose="02020603050405020304" pitchFamily="18" charset="0"/>
              </a:rPr>
              <a:t>τον </a:t>
            </a:r>
            <a:r>
              <a:rPr lang="en-US" sz="1600" dirty="0">
                <a:ea typeface="Times New Roman" panose="02020603050405020304" pitchFamily="18" charset="0"/>
              </a:rPr>
              <a:t>User</a:t>
            </a:r>
            <a:r>
              <a:rPr lang="el-GR" sz="1600" dirty="0">
                <a:ea typeface="Times New Roman" panose="02020603050405020304" pitchFamily="18" charset="0"/>
              </a:rPr>
              <a:t>-</a:t>
            </a:r>
            <a:r>
              <a:rPr lang="en-US" sz="1600" dirty="0">
                <a:ea typeface="Times New Roman" panose="02020603050405020304" pitchFamily="18" charset="0"/>
              </a:rPr>
              <a:t>agent </a:t>
            </a:r>
            <a:r>
              <a:rPr lang="el-GR" sz="1600" dirty="0">
                <a:ea typeface="Times New Roman" panose="02020603050405020304" pitchFamily="18" charset="0"/>
              </a:rPr>
              <a:t>τους:</a:t>
            </a:r>
          </a:p>
          <a:p>
            <a:pPr marL="800100" lvl="1" indent="-342900">
              <a:spcAft>
                <a:spcPts val="300"/>
              </a:spcAft>
              <a:buSzPts val="1800"/>
              <a:buFont typeface="Wingdings" panose="05000000000000000000" pitchFamily="2" charset="2"/>
              <a:buChar char=""/>
            </a:pPr>
            <a:r>
              <a:rPr lang="en-US" sz="1600" b="1" spc="-40" dirty="0">
                <a:solidFill>
                  <a:srgbClr val="0000FF"/>
                </a:solidFill>
                <a:ea typeface="Times New Roman" panose="02020603050405020304" pitchFamily="18" charset="0"/>
              </a:rPr>
              <a:t>&lt;meta name="</a:t>
            </a:r>
            <a:r>
              <a:rPr lang="en-US" sz="1600" b="1" spc="-40" dirty="0" err="1">
                <a:solidFill>
                  <a:srgbClr val="0000FF"/>
                </a:solidFill>
                <a:ea typeface="Times New Roman" panose="02020603050405020304" pitchFamily="18" charset="0"/>
              </a:rPr>
              <a:t>googlebot</a:t>
            </a:r>
            <a:r>
              <a:rPr lang="en-US" sz="1600" b="1" spc="-40" dirty="0">
                <a:solidFill>
                  <a:srgbClr val="0000FF"/>
                </a:solidFill>
                <a:ea typeface="Times New Roman" panose="02020603050405020304" pitchFamily="18" charset="0"/>
              </a:rPr>
              <a:t>" content="</a:t>
            </a:r>
            <a:r>
              <a:rPr lang="en-US" sz="1600" b="1" spc="-40" dirty="0" err="1">
                <a:solidFill>
                  <a:srgbClr val="0000FF"/>
                </a:solidFill>
                <a:ea typeface="Times New Roman" panose="02020603050405020304" pitchFamily="18" charset="0"/>
              </a:rPr>
              <a:t>noindex</a:t>
            </a:r>
            <a:r>
              <a:rPr lang="en-US" sz="1600" b="1" spc="-40" dirty="0">
                <a:solidFill>
                  <a:srgbClr val="0000FF"/>
                </a:solidFill>
                <a:ea typeface="Times New Roman" panose="02020603050405020304" pitchFamily="18" charset="0"/>
              </a:rPr>
              <a:t>"&gt;</a:t>
            </a:r>
            <a:endParaRPr lang="el-GR" sz="1600" dirty="0">
              <a:ea typeface="Times New Roman" panose="02020603050405020304" pitchFamily="18" charset="0"/>
            </a:endParaRPr>
          </a:p>
          <a:p>
            <a:pPr marL="1257300" lvl="2" indent="-342900">
              <a:spcAft>
                <a:spcPts val="300"/>
              </a:spcAft>
              <a:buSzPts val="1600"/>
              <a:buFont typeface="Symbol" panose="05050102010706020507" pitchFamily="18" charset="2"/>
              <a:buChar char=""/>
              <a:tabLst>
                <a:tab pos="990600" algn="l"/>
              </a:tabLst>
            </a:pPr>
            <a:r>
              <a:rPr lang="el-GR" sz="1600" dirty="0">
                <a:ea typeface="Times New Roman" panose="02020603050405020304" pitchFamily="18" charset="0"/>
              </a:rPr>
              <a:t>το </a:t>
            </a:r>
            <a:r>
              <a:rPr lang="en-US" sz="1600" dirty="0" err="1">
                <a:ea typeface="Times New Roman" panose="02020603050405020304" pitchFamily="18" charset="0"/>
              </a:rPr>
              <a:t>googlebot</a:t>
            </a:r>
            <a:r>
              <a:rPr lang="en-US" sz="1600" dirty="0">
                <a:ea typeface="Times New Roman" panose="02020603050405020304" pitchFamily="18" charset="0"/>
              </a:rPr>
              <a:t> </a:t>
            </a:r>
            <a:r>
              <a:rPr lang="el-GR" sz="1600" dirty="0">
                <a:ea typeface="Times New Roman" panose="02020603050405020304" pitchFamily="18" charset="0"/>
              </a:rPr>
              <a:t>δεν θα κάνει </a:t>
            </a:r>
            <a:r>
              <a:rPr lang="en-US" sz="1600" dirty="0">
                <a:ea typeface="Times New Roman" panose="02020603050405020304" pitchFamily="18" charset="0"/>
              </a:rPr>
              <a:t>indexing </a:t>
            </a:r>
            <a:r>
              <a:rPr lang="el-GR" sz="1600" dirty="0">
                <a:ea typeface="Times New Roman" panose="02020603050405020304" pitchFamily="18" charset="0"/>
              </a:rPr>
              <a:t>στη σελίδα – άλλες μηχανές επιτρέπεται να κάνουν</a:t>
            </a:r>
          </a:p>
          <a:p>
            <a:pPr marL="342900" lvl="0" indent="-342900">
              <a:spcAft>
                <a:spcPts val="300"/>
              </a:spcAft>
              <a:buFont typeface="Wingdings" panose="05000000000000000000" pitchFamily="2" charset="2"/>
              <a:buChar char=""/>
            </a:pPr>
            <a:r>
              <a:rPr lang="el-GR" sz="1600" dirty="0">
                <a:ea typeface="Times New Roman" panose="02020603050405020304" pitchFamily="18" charset="0"/>
              </a:rPr>
              <a:t>Υπάρχει δυνατότητα άμεσης υπόδειξης ενός </a:t>
            </a:r>
            <a:r>
              <a:rPr lang="en-US" sz="1600" dirty="0">
                <a:ea typeface="Times New Roman" panose="02020603050405020304" pitchFamily="18" charset="0"/>
              </a:rPr>
              <a:t>site</a:t>
            </a:r>
            <a:r>
              <a:rPr lang="el-GR" sz="1600" dirty="0">
                <a:ea typeface="Times New Roman" panose="02020603050405020304" pitchFamily="18" charset="0"/>
              </a:rPr>
              <a:t> (</a:t>
            </a:r>
            <a:r>
              <a:rPr lang="en-US" sz="1600" dirty="0">
                <a:ea typeface="Times New Roman" panose="02020603050405020304" pitchFamily="18" charset="0"/>
              </a:rPr>
              <a:t>home page</a:t>
            </a:r>
            <a:r>
              <a:rPr lang="el-GR" sz="1600" dirty="0">
                <a:ea typeface="Times New Roman" panose="02020603050405020304" pitchFamily="18" charset="0"/>
              </a:rPr>
              <a:t>) στο </a:t>
            </a:r>
            <a:r>
              <a:rPr lang="en-US" sz="1600" dirty="0">
                <a:ea typeface="Times New Roman" panose="02020603050405020304" pitchFamily="18" charset="0"/>
              </a:rPr>
              <a:t>Google Index</a:t>
            </a:r>
            <a:r>
              <a:rPr lang="el-GR" sz="1600" dirty="0">
                <a:ea typeface="Times New Roman" panose="02020603050405020304" pitchFamily="18" charset="0"/>
              </a:rPr>
              <a:t>:</a:t>
            </a:r>
          </a:p>
          <a:p>
            <a:pPr marL="800100" lvl="1" indent="-342900">
              <a:spcAft>
                <a:spcPts val="300"/>
              </a:spcAft>
              <a:buSzPts val="1800"/>
              <a:buFont typeface="Wingdings" panose="05000000000000000000" pitchFamily="2" charset="2"/>
              <a:buChar char=""/>
            </a:pPr>
            <a:r>
              <a:rPr lang="el-GR" sz="1600" u="sng" dirty="0">
                <a:solidFill>
                  <a:srgbClr val="0000FF"/>
                </a:solidFill>
                <a:ea typeface="Times New Roman" panose="02020603050405020304" pitchFamily="18" charset="0"/>
                <a:hlinkClick r:id="rId8"/>
              </a:rPr>
              <a:t>https://www.google.com/webmasters/tools/submit-url</a:t>
            </a:r>
            <a:r>
              <a:rPr lang="el-GR" sz="1600" dirty="0">
                <a:ea typeface="Times New Roman" panose="02020603050405020304" pitchFamily="18" charset="0"/>
              </a:rPr>
              <a:t> </a:t>
            </a:r>
          </a:p>
          <a:p>
            <a:pPr marL="1257300" lvl="2" indent="-342900">
              <a:spcAft>
                <a:spcPts val="300"/>
              </a:spcAft>
              <a:buSzPts val="1600"/>
              <a:buFont typeface="Symbol" panose="05050102010706020507" pitchFamily="18" charset="2"/>
              <a:buChar char=""/>
              <a:tabLst>
                <a:tab pos="990600" algn="l"/>
              </a:tabLst>
            </a:pPr>
            <a:r>
              <a:rPr lang="en-US" sz="1600" dirty="0" err="1">
                <a:ea typeface="Times New Roman" panose="02020603050405020304" pitchFamily="18" charset="0"/>
              </a:rPr>
              <a:t>Προϋ</a:t>
            </a:r>
            <a:r>
              <a:rPr lang="en-US" sz="1600" dirty="0">
                <a:ea typeface="Times New Roman" panose="02020603050405020304" pitchFamily="18" charset="0"/>
              </a:rPr>
              <a:t>ποθέτει Google Account και login.</a:t>
            </a:r>
            <a:endParaRPr lang="el-GR" sz="1600" dirty="0">
              <a:ea typeface="Times New Roman" panose="02020603050405020304" pitchFamily="18" charset="0"/>
            </a:endParaRPr>
          </a:p>
          <a:p>
            <a:pPr marL="800100" lvl="1" indent="-342900">
              <a:spcAft>
                <a:spcPts val="300"/>
              </a:spcAft>
              <a:buSzPts val="1800"/>
              <a:buFont typeface="Wingdings" panose="05000000000000000000" pitchFamily="2" charset="2"/>
              <a:buChar char=""/>
            </a:pPr>
            <a:r>
              <a:rPr lang="el-GR" sz="1600" dirty="0">
                <a:ea typeface="Times New Roman" panose="02020603050405020304" pitchFamily="18" charset="0"/>
              </a:rPr>
              <a:t>Δεν παρέχεται εγγύηση ότι το </a:t>
            </a:r>
            <a:r>
              <a:rPr lang="en-US" sz="1600" dirty="0" err="1">
                <a:ea typeface="Times New Roman" panose="02020603050405020304" pitchFamily="18" charset="0"/>
              </a:rPr>
              <a:t>googlebot</a:t>
            </a:r>
            <a:r>
              <a:rPr lang="en-US" sz="1600" dirty="0">
                <a:ea typeface="Times New Roman" panose="02020603050405020304" pitchFamily="18" charset="0"/>
              </a:rPr>
              <a:t> </a:t>
            </a:r>
            <a:r>
              <a:rPr lang="el-GR" sz="1600" dirty="0">
                <a:ea typeface="Times New Roman" panose="02020603050405020304" pitchFamily="18" charset="0"/>
              </a:rPr>
              <a:t>θα επισκεφθεί τη σελίδα – εξαρτάται και από το περιεχόμενο.</a:t>
            </a:r>
          </a:p>
          <a:p>
            <a:pPr marL="800100" lvl="1" indent="-342900">
              <a:spcAft>
                <a:spcPts val="300"/>
              </a:spcAft>
              <a:buSzPts val="1800"/>
              <a:buFont typeface="Wingdings" panose="05000000000000000000" pitchFamily="2" charset="2"/>
              <a:buChar char=""/>
            </a:pPr>
            <a:r>
              <a:rPr lang="el-GR" sz="1600" dirty="0">
                <a:ea typeface="Times New Roman" panose="02020603050405020304" pitchFamily="18" charset="0"/>
              </a:rPr>
              <a:t>Παρόμοιο μηχανισμό υπόδειξης έχουν και άλλες μηχανές αναζήτησης.</a:t>
            </a:r>
            <a:endParaRPr lang="el-GR" sz="1600" dirty="0">
              <a:effectLst/>
              <a:ea typeface="Times New Roman" panose="02020603050405020304" pitchFamily="18" charset="0"/>
            </a:endParaRPr>
          </a:p>
        </p:txBody>
      </p:sp>
      <p:pic>
        <p:nvPicPr>
          <p:cNvPr id="7" name="Εικόνα 6" descr="Εικονίδιο μετάβασης στα Περιεχόμενα.">
            <a:hlinkClick r:id="rId9" action="ppaction://hlinksldjump" tooltip="Επιστροφή στα Περιεχόμενα"/>
          </p:cNvPr>
          <p:cNvPicPr>
            <a:picLocks noChangeAspect="1"/>
          </p:cNvPicPr>
          <p:nvPr/>
        </p:nvPicPr>
        <p:blipFill>
          <a:blip r:embed="rId10">
            <a:extLst>
              <a:ext uri="{BEBA8EAE-BF5A-486C-A8C5-ECC9F3942E4B}">
                <a14:imgProps xmlns:a14="http://schemas.microsoft.com/office/drawing/2010/main">
                  <a14:imgLayer r:embed="rId11">
                    <a14:imgEffect>
                      <a14:sharpenSoften amount="100000"/>
                    </a14:imgEffect>
                  </a14:imgLayer>
                </a14:imgProps>
              </a:ext>
              <a:ext uri="{28A0092B-C50C-407E-A947-70E740481C1C}">
                <a14:useLocalDpi xmlns:a14="http://schemas.microsoft.com/office/drawing/2010/main" val="0"/>
              </a:ext>
            </a:extLst>
          </a:blip>
          <a:stretch>
            <a:fillRect/>
          </a:stretch>
        </p:blipFill>
        <p:spPr>
          <a:xfrm>
            <a:off x="323528" y="5919768"/>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4"/>
            </p:custDataLst>
          </p:nvPr>
        </p:nvSpPr>
        <p:spPr>
          <a:xfrm>
            <a:off x="2390967" y="6382220"/>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423174"/>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9</a:t>
            </a:fld>
            <a:endParaRPr lang="el-GR" sz="1400" dirty="0"/>
          </a:p>
        </p:txBody>
      </p:sp>
    </p:spTree>
    <p:custDataLst>
      <p:tags r:id="rId1"/>
    </p:custDataLst>
    <p:extLst>
      <p:ext uri="{BB962C8B-B14F-4D97-AF65-F5344CB8AC3E}">
        <p14:creationId xmlns:p14="http://schemas.microsoft.com/office/powerpoint/2010/main" val="37867955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200603"/>
            <a:ext cx="8229600" cy="811580"/>
          </a:xfrm>
        </p:spPr>
        <p:txBody>
          <a:bodyPr>
            <a:noAutofit/>
          </a:bodyPr>
          <a:lstStyle/>
          <a:p>
            <a:r>
              <a:rPr lang="el-GR" sz="4000" dirty="0"/>
              <a:t>Προσθήκη </a:t>
            </a:r>
            <a:r>
              <a:rPr lang="en-US" sz="4000" dirty="0"/>
              <a:t>Sitemap</a:t>
            </a:r>
            <a:r>
              <a:rPr lang="el-GR" sz="4000" dirty="0"/>
              <a:t> (1/2)</a:t>
            </a:r>
          </a:p>
        </p:txBody>
      </p:sp>
      <p:sp>
        <p:nvSpPr>
          <p:cNvPr id="3" name="Ορθογώνιο 2"/>
          <p:cNvSpPr/>
          <p:nvPr>
            <p:custDataLst>
              <p:tags r:id="rId3"/>
            </p:custDataLst>
          </p:nvPr>
        </p:nvSpPr>
        <p:spPr>
          <a:xfrm>
            <a:off x="125760" y="925348"/>
            <a:ext cx="8892480" cy="5475858"/>
          </a:xfrm>
          <a:prstGeom prst="rect">
            <a:avLst/>
          </a:prstGeom>
        </p:spPr>
        <p:txBody>
          <a:bodyPr wrap="square">
            <a:spAutoFit/>
          </a:bodyPr>
          <a:lstStyle/>
          <a:p>
            <a:pPr marL="342900" lvl="0" indent="-342900">
              <a:spcAft>
                <a:spcPts val="300"/>
              </a:spcAft>
              <a:buFont typeface="Wingdings" panose="05000000000000000000" pitchFamily="2" charset="2"/>
              <a:buChar char=""/>
            </a:pPr>
            <a:r>
              <a:rPr lang="el-GR" dirty="0">
                <a:ea typeface="Times New Roman" panose="02020603050405020304" pitchFamily="18" charset="0"/>
              </a:rPr>
              <a:t>Είναι ένα πρωτόκολλο μέσω του οποίου ενημερώνουμε τα συμβατά με αυτό </a:t>
            </a:r>
            <a:r>
              <a:rPr lang="en-US" dirty="0">
                <a:ea typeface="Times New Roman" panose="02020603050405020304" pitchFamily="18" charset="0"/>
              </a:rPr>
              <a:t>bots</a:t>
            </a:r>
            <a:r>
              <a:rPr lang="el-GR" dirty="0">
                <a:ea typeface="Times New Roman" panose="02020603050405020304" pitchFamily="18" charset="0"/>
              </a:rPr>
              <a:t> (</a:t>
            </a:r>
            <a:r>
              <a:rPr lang="el-GR" dirty="0" err="1">
                <a:ea typeface="Times New Roman" panose="02020603050405020304" pitchFamily="18" charset="0"/>
              </a:rPr>
              <a:t>google</a:t>
            </a:r>
            <a:r>
              <a:rPr lang="el-GR" dirty="0">
                <a:ea typeface="Times New Roman" panose="02020603050405020304" pitchFamily="18" charset="0"/>
              </a:rPr>
              <a:t>, </a:t>
            </a:r>
            <a:r>
              <a:rPr lang="el-GR" dirty="0" err="1">
                <a:ea typeface="Times New Roman" panose="02020603050405020304" pitchFamily="18" charset="0"/>
              </a:rPr>
              <a:t>yahoo</a:t>
            </a:r>
            <a:r>
              <a:rPr lang="el-GR" dirty="0">
                <a:ea typeface="Times New Roman" panose="02020603050405020304" pitchFamily="18" charset="0"/>
              </a:rPr>
              <a:t>, </a:t>
            </a:r>
            <a:r>
              <a:rPr lang="el-GR" dirty="0" err="1">
                <a:ea typeface="Times New Roman" panose="02020603050405020304" pitchFamily="18" charset="0"/>
              </a:rPr>
              <a:t>bing</a:t>
            </a:r>
            <a:r>
              <a:rPr lang="el-GR" dirty="0">
                <a:ea typeface="Times New Roman" panose="02020603050405020304" pitchFamily="18" charset="0"/>
              </a:rPr>
              <a:t>) σχετικά με τις διαθέσιμες σελίδες για </a:t>
            </a:r>
            <a:r>
              <a:rPr lang="el-GR" dirty="0" err="1">
                <a:ea typeface="Times New Roman" panose="02020603050405020304" pitchFamily="18" charset="0"/>
              </a:rPr>
              <a:t>crawling</a:t>
            </a:r>
            <a:r>
              <a:rPr lang="el-GR" dirty="0">
                <a:ea typeface="Times New Roman" panose="02020603050405020304" pitchFamily="18" charset="0"/>
              </a:rPr>
              <a:t> στο </a:t>
            </a:r>
            <a:r>
              <a:rPr lang="en-US" dirty="0">
                <a:ea typeface="Times New Roman" panose="02020603050405020304" pitchFamily="18" charset="0"/>
              </a:rPr>
              <a:t>site </a:t>
            </a:r>
            <a:r>
              <a:rPr lang="el-GR" dirty="0">
                <a:ea typeface="Times New Roman" panose="02020603050405020304" pitchFamily="18" charset="0"/>
              </a:rPr>
              <a:t>μας.</a:t>
            </a:r>
          </a:p>
          <a:p>
            <a:pPr marL="800100" lvl="1" indent="-342900">
              <a:spcAft>
                <a:spcPts val="300"/>
              </a:spcAft>
              <a:buSzPts val="1800"/>
              <a:buFont typeface="Wingdings" panose="05000000000000000000" pitchFamily="2" charset="2"/>
              <a:buChar char=""/>
            </a:pPr>
            <a:r>
              <a:rPr lang="el-GR" u="sng" dirty="0">
                <a:solidFill>
                  <a:srgbClr val="0000FF"/>
                </a:solidFill>
                <a:ea typeface="Times New Roman" panose="02020603050405020304" pitchFamily="18" charset="0"/>
                <a:hlinkClick r:id="rId8"/>
              </a:rPr>
              <a:t>http://www.sitemaps.org/</a:t>
            </a:r>
            <a:r>
              <a:rPr lang="el-GR" dirty="0">
                <a:ea typeface="Times New Roman" panose="02020603050405020304" pitchFamily="18" charset="0"/>
              </a:rPr>
              <a:t> </a:t>
            </a:r>
          </a:p>
          <a:p>
            <a:pPr marL="342900" lvl="0" indent="-342900">
              <a:spcAft>
                <a:spcPts val="300"/>
              </a:spcAft>
              <a:buFont typeface="Wingdings" panose="05000000000000000000" pitchFamily="2" charset="2"/>
              <a:buChar char=""/>
            </a:pPr>
            <a:r>
              <a:rPr lang="el-GR" dirty="0">
                <a:ea typeface="Times New Roman" panose="02020603050405020304" pitchFamily="18" charset="0"/>
              </a:rPr>
              <a:t>Στην πράξη, είναι ένα </a:t>
            </a:r>
            <a:r>
              <a:rPr lang="en-US" dirty="0">
                <a:ea typeface="Times New Roman" panose="02020603050405020304" pitchFamily="18" charset="0"/>
              </a:rPr>
              <a:t>XML </a:t>
            </a:r>
            <a:r>
              <a:rPr lang="el-GR" dirty="0">
                <a:ea typeface="Times New Roman" panose="02020603050405020304" pitchFamily="18" charset="0"/>
              </a:rPr>
              <a:t>αρχείο την ύπαρξη του οποίου ανακοινώνουμε στα </a:t>
            </a:r>
            <a:r>
              <a:rPr lang="en-US" dirty="0">
                <a:ea typeface="Times New Roman" panose="02020603050405020304" pitchFamily="18" charset="0"/>
              </a:rPr>
              <a:t>bots </a:t>
            </a:r>
            <a:r>
              <a:rPr lang="el-GR" dirty="0">
                <a:ea typeface="Times New Roman" panose="02020603050405020304" pitchFamily="18" charset="0"/>
              </a:rPr>
              <a:t>δηλώνοντάς το στο αρχείο </a:t>
            </a:r>
            <a:r>
              <a:rPr lang="en-US" b="1" spc="-40" dirty="0">
                <a:ea typeface="Times New Roman" panose="02020603050405020304" pitchFamily="18" charset="0"/>
              </a:rPr>
              <a:t>robots</a:t>
            </a:r>
            <a:r>
              <a:rPr lang="el-GR" b="1" spc="-40" dirty="0">
                <a:ea typeface="Times New Roman" panose="02020603050405020304" pitchFamily="18" charset="0"/>
              </a:rPr>
              <a:t>.</a:t>
            </a:r>
            <a:r>
              <a:rPr lang="en-US" b="1" spc="-40" dirty="0">
                <a:ea typeface="Times New Roman" panose="02020603050405020304" pitchFamily="18" charset="0"/>
              </a:rPr>
              <a:t>txt</a:t>
            </a:r>
            <a:r>
              <a:rPr lang="el-GR" dirty="0">
                <a:ea typeface="Times New Roman" panose="02020603050405020304" pitchFamily="18" charset="0"/>
              </a:rPr>
              <a:t>. Για παράδειγμα:</a:t>
            </a:r>
          </a:p>
          <a:p>
            <a:pPr marL="800100" lvl="1" indent="-342900">
              <a:spcAft>
                <a:spcPts val="300"/>
              </a:spcAft>
              <a:buSzPts val="1800"/>
              <a:buFont typeface="Wingdings" panose="05000000000000000000" pitchFamily="2" charset="2"/>
              <a:buChar char=""/>
            </a:pPr>
            <a:r>
              <a:rPr lang="en-US" b="1" spc="-40" dirty="0">
                <a:ea typeface="Times New Roman" panose="02020603050405020304" pitchFamily="18" charset="0"/>
              </a:rPr>
              <a:t>Sitemap: http://www.mysite.gr/sitemap.xml</a:t>
            </a:r>
            <a:endParaRPr lang="el-GR" dirty="0">
              <a:ea typeface="Times New Roman" panose="02020603050405020304" pitchFamily="18" charset="0"/>
            </a:endParaRPr>
          </a:p>
          <a:p>
            <a:pPr marL="342900" lvl="0" indent="-342900">
              <a:spcAft>
                <a:spcPts val="300"/>
              </a:spcAft>
              <a:buFont typeface="Wingdings" panose="05000000000000000000" pitchFamily="2" charset="2"/>
              <a:buChar char=""/>
            </a:pPr>
            <a:r>
              <a:rPr lang="el-GR" b="1" dirty="0">
                <a:ea typeface="Times New Roman" panose="02020603050405020304" pitchFamily="18" charset="0"/>
              </a:rPr>
              <a:t>Περιεχόμενο </a:t>
            </a:r>
            <a:r>
              <a:rPr lang="en-US" b="1" dirty="0">
                <a:ea typeface="Times New Roman" panose="02020603050405020304" pitchFamily="18" charset="0"/>
              </a:rPr>
              <a:t>sitemap</a:t>
            </a:r>
            <a:r>
              <a:rPr lang="el-GR" dirty="0">
                <a:ea typeface="Times New Roman" panose="02020603050405020304" pitchFamily="18" charset="0"/>
              </a:rPr>
              <a:t>: όπως στο ακόλουθο παράδειγμα. Μέσα στο </a:t>
            </a:r>
            <a:r>
              <a:rPr lang="en-US" b="1" dirty="0">
                <a:solidFill>
                  <a:srgbClr val="FF0000"/>
                </a:solidFill>
                <a:ea typeface="Times New Roman" panose="02020603050405020304" pitchFamily="18" charset="0"/>
              </a:rPr>
              <a:t>root</a:t>
            </a:r>
            <a:r>
              <a:rPr lang="en-US" dirty="0">
                <a:solidFill>
                  <a:srgbClr val="FF0000"/>
                </a:solidFill>
                <a:ea typeface="Times New Roman" panose="02020603050405020304" pitchFamily="18" charset="0"/>
              </a:rPr>
              <a:t> </a:t>
            </a:r>
            <a:r>
              <a:rPr lang="el-GR" dirty="0">
                <a:ea typeface="Times New Roman" panose="02020603050405020304" pitchFamily="18" charset="0"/>
              </a:rPr>
              <a:t>στοιχείο υπάρχουν </a:t>
            </a:r>
            <a:r>
              <a:rPr lang="el-GR" dirty="0">
                <a:solidFill>
                  <a:srgbClr val="0000FF"/>
                </a:solidFill>
                <a:ea typeface="Times New Roman" panose="02020603050405020304" pitchFamily="18" charset="0"/>
              </a:rPr>
              <a:t>ένα ή περισσότερα </a:t>
            </a:r>
            <a:r>
              <a:rPr lang="el-GR" b="1" spc="-100" dirty="0">
                <a:solidFill>
                  <a:srgbClr val="0000FF"/>
                </a:solidFill>
                <a:ea typeface="Times New Roman" panose="02020603050405020304" pitchFamily="18" charset="0"/>
                <a:cs typeface="Times New Roman" panose="02020603050405020304" pitchFamily="18" charset="0"/>
              </a:rPr>
              <a:t>&lt;</a:t>
            </a:r>
            <a:r>
              <a:rPr lang="en-US" b="1" spc="-100" dirty="0" err="1">
                <a:solidFill>
                  <a:srgbClr val="0000FF"/>
                </a:solidFill>
                <a:ea typeface="Times New Roman" panose="02020603050405020304" pitchFamily="18" charset="0"/>
                <a:cs typeface="Times New Roman" panose="02020603050405020304" pitchFamily="18" charset="0"/>
              </a:rPr>
              <a:t>url</a:t>
            </a:r>
            <a:r>
              <a:rPr lang="el-GR" b="1" spc="-100" dirty="0">
                <a:solidFill>
                  <a:srgbClr val="0000FF"/>
                </a:solidFill>
                <a:ea typeface="Times New Roman" panose="02020603050405020304" pitchFamily="18" charset="0"/>
                <a:cs typeface="Times New Roman" panose="02020603050405020304" pitchFamily="18" charset="0"/>
              </a:rPr>
              <a:t>&gt;</a:t>
            </a:r>
            <a:r>
              <a:rPr lang="el-GR" dirty="0">
                <a:solidFill>
                  <a:srgbClr val="0000FF"/>
                </a:solidFill>
                <a:ea typeface="Times New Roman" panose="02020603050405020304" pitchFamily="18" charset="0"/>
              </a:rPr>
              <a:t> στοιχεία</a:t>
            </a:r>
            <a:r>
              <a:rPr lang="el-GR" dirty="0">
                <a:ea typeface="Times New Roman" panose="02020603050405020304" pitchFamily="18" charset="0"/>
              </a:rPr>
              <a:t>. Κάθε ένα περιγράφει μια σελίδα (</a:t>
            </a:r>
            <a:r>
              <a:rPr lang="en-US" dirty="0">
                <a:ea typeface="Times New Roman" panose="02020603050405020304" pitchFamily="18" charset="0"/>
              </a:rPr>
              <a:t>URL</a:t>
            </a:r>
            <a:r>
              <a:rPr lang="el-GR" dirty="0">
                <a:ea typeface="Times New Roman" panose="02020603050405020304" pitchFamily="18" charset="0"/>
              </a:rPr>
              <a:t>) και λέει το πώς θέλουμε να αντιμετωπιστεί από τα </a:t>
            </a:r>
            <a:r>
              <a:rPr lang="en-US" dirty="0">
                <a:ea typeface="Times New Roman" panose="02020603050405020304" pitchFamily="18" charset="0"/>
              </a:rPr>
              <a:t>bots </a:t>
            </a:r>
            <a:r>
              <a:rPr lang="el-GR" dirty="0">
                <a:ea typeface="Times New Roman" panose="02020603050405020304" pitchFamily="18" charset="0"/>
              </a:rPr>
              <a:t>αυτή η σελίδα.</a:t>
            </a:r>
          </a:p>
          <a:p>
            <a:pPr>
              <a:spcAft>
                <a:spcPts val="200"/>
              </a:spcAft>
            </a:pPr>
            <a:r>
              <a:rPr lang="el-GR" b="1" spc="-100" dirty="0">
                <a:ea typeface="Times New Roman" panose="02020603050405020304" pitchFamily="18" charset="0"/>
                <a:cs typeface="Times New Roman" panose="02020603050405020304" pitchFamily="18" charset="0"/>
              </a:rPr>
              <a:t>	</a:t>
            </a:r>
            <a:r>
              <a:rPr lang="en-US" b="1" spc="-100" dirty="0">
                <a:ea typeface="Times New Roman" panose="02020603050405020304" pitchFamily="18" charset="0"/>
                <a:cs typeface="Times New Roman" panose="02020603050405020304" pitchFamily="18" charset="0"/>
              </a:rPr>
              <a:t>&lt;?xml version="1.0" encoding="UTF-8"?&gt; </a:t>
            </a:r>
            <a:endParaRPr lang="el-GR" b="1" spc="-100" dirty="0">
              <a:ea typeface="Times New Roman" panose="02020603050405020304" pitchFamily="18" charset="0"/>
              <a:cs typeface="Times New Roman" panose="02020603050405020304" pitchFamily="18" charset="0"/>
            </a:endParaRPr>
          </a:p>
          <a:p>
            <a:pPr>
              <a:spcAft>
                <a:spcPts val="200"/>
              </a:spcAft>
            </a:pPr>
            <a:r>
              <a:rPr lang="en-US" b="1" spc="-100" dirty="0">
                <a:ea typeface="Times New Roman" panose="02020603050405020304" pitchFamily="18" charset="0"/>
                <a:cs typeface="Times New Roman" panose="02020603050405020304" pitchFamily="18" charset="0"/>
              </a:rPr>
              <a:t>	&lt;</a:t>
            </a:r>
            <a:r>
              <a:rPr lang="en-US" b="1" spc="-100" dirty="0" err="1">
                <a:solidFill>
                  <a:srgbClr val="FF0000"/>
                </a:solidFill>
                <a:ea typeface="Times New Roman" panose="02020603050405020304" pitchFamily="18" charset="0"/>
                <a:cs typeface="Times New Roman" panose="02020603050405020304" pitchFamily="18" charset="0"/>
              </a:rPr>
              <a:t>urlset</a:t>
            </a:r>
            <a:r>
              <a:rPr lang="en-US" b="1" spc="-100" dirty="0">
                <a:ea typeface="Times New Roman" panose="02020603050405020304" pitchFamily="18" charset="0"/>
                <a:cs typeface="Times New Roman" panose="02020603050405020304" pitchFamily="18" charset="0"/>
              </a:rPr>
              <a:t> </a:t>
            </a:r>
            <a:r>
              <a:rPr lang="en-US" b="1" spc="-100" dirty="0" err="1">
                <a:ea typeface="Times New Roman" panose="02020603050405020304" pitchFamily="18" charset="0"/>
                <a:cs typeface="Times New Roman" panose="02020603050405020304" pitchFamily="18" charset="0"/>
              </a:rPr>
              <a:t>xmlns</a:t>
            </a:r>
            <a:r>
              <a:rPr lang="en-US" b="1" spc="-100" dirty="0">
                <a:ea typeface="Times New Roman" panose="02020603050405020304" pitchFamily="18" charset="0"/>
                <a:cs typeface="Times New Roman" panose="02020603050405020304" pitchFamily="18" charset="0"/>
              </a:rPr>
              <a:t>="http://www.sitemaps.org/schemas/sitemap/0.9"&gt; </a:t>
            </a:r>
            <a:endParaRPr lang="el-GR" b="1" spc="-100" dirty="0">
              <a:ea typeface="Times New Roman" panose="02020603050405020304" pitchFamily="18" charset="0"/>
              <a:cs typeface="Times New Roman" panose="02020603050405020304" pitchFamily="18" charset="0"/>
            </a:endParaRPr>
          </a:p>
          <a:p>
            <a:pPr>
              <a:spcAft>
                <a:spcPts val="200"/>
              </a:spcAft>
            </a:pPr>
            <a:r>
              <a:rPr lang="en-US" b="1" spc="-100" dirty="0">
                <a:solidFill>
                  <a:srgbClr val="0000FF"/>
                </a:solidFill>
                <a:ea typeface="Times New Roman" panose="02020603050405020304" pitchFamily="18" charset="0"/>
                <a:cs typeface="Times New Roman" panose="02020603050405020304" pitchFamily="18" charset="0"/>
              </a:rPr>
              <a:t>		&lt;</a:t>
            </a:r>
            <a:r>
              <a:rPr lang="en-US" b="1" spc="-100" dirty="0" err="1">
                <a:solidFill>
                  <a:srgbClr val="0000FF"/>
                </a:solidFill>
                <a:ea typeface="Times New Roman" panose="02020603050405020304" pitchFamily="18" charset="0"/>
                <a:cs typeface="Times New Roman" panose="02020603050405020304" pitchFamily="18" charset="0"/>
              </a:rPr>
              <a:t>url</a:t>
            </a:r>
            <a:r>
              <a:rPr lang="en-US" b="1" spc="-100" dirty="0">
                <a:solidFill>
                  <a:srgbClr val="0000FF"/>
                </a:solidFill>
                <a:ea typeface="Times New Roman" panose="02020603050405020304" pitchFamily="18" charset="0"/>
                <a:cs typeface="Times New Roman" panose="02020603050405020304" pitchFamily="18" charset="0"/>
              </a:rPr>
              <a:t>&gt; </a:t>
            </a:r>
            <a:endParaRPr lang="el-GR" b="1" spc="-100" dirty="0">
              <a:ea typeface="Times New Roman" panose="02020603050405020304" pitchFamily="18" charset="0"/>
              <a:cs typeface="Times New Roman" panose="02020603050405020304" pitchFamily="18" charset="0"/>
            </a:endParaRPr>
          </a:p>
          <a:p>
            <a:pPr>
              <a:spcAft>
                <a:spcPts val="200"/>
              </a:spcAft>
            </a:pPr>
            <a:r>
              <a:rPr lang="en-US" b="1" spc="-100" dirty="0">
                <a:solidFill>
                  <a:srgbClr val="0000FF"/>
                </a:solidFill>
                <a:ea typeface="Times New Roman" panose="02020603050405020304" pitchFamily="18" charset="0"/>
                <a:cs typeface="Times New Roman" panose="02020603050405020304" pitchFamily="18" charset="0"/>
              </a:rPr>
              <a:t>			&lt;</a:t>
            </a:r>
            <a:r>
              <a:rPr lang="en-US" b="1" spc="-100" dirty="0" err="1">
                <a:solidFill>
                  <a:srgbClr val="0000FF"/>
                </a:solidFill>
                <a:ea typeface="Times New Roman" panose="02020603050405020304" pitchFamily="18" charset="0"/>
                <a:cs typeface="Times New Roman" panose="02020603050405020304" pitchFamily="18" charset="0"/>
              </a:rPr>
              <a:t>loc</a:t>
            </a:r>
            <a:r>
              <a:rPr lang="en-US" b="1" spc="-100" dirty="0">
                <a:solidFill>
                  <a:srgbClr val="0000FF"/>
                </a:solidFill>
                <a:ea typeface="Times New Roman" panose="02020603050405020304" pitchFamily="18" charset="0"/>
                <a:cs typeface="Times New Roman" panose="02020603050405020304" pitchFamily="18" charset="0"/>
              </a:rPr>
              <a:t>&gt;http://www.example.com/index.html&lt;/loc&gt;</a:t>
            </a:r>
            <a:endParaRPr lang="el-GR" b="1" spc="-100" dirty="0">
              <a:ea typeface="Times New Roman" panose="02020603050405020304" pitchFamily="18" charset="0"/>
              <a:cs typeface="Times New Roman" panose="02020603050405020304" pitchFamily="18" charset="0"/>
            </a:endParaRPr>
          </a:p>
          <a:p>
            <a:pPr>
              <a:spcAft>
                <a:spcPts val="200"/>
              </a:spcAft>
            </a:pPr>
            <a:r>
              <a:rPr lang="en-US" b="1" spc="-100" dirty="0">
                <a:solidFill>
                  <a:srgbClr val="00B050"/>
                </a:solidFill>
                <a:ea typeface="Times New Roman" panose="02020603050405020304" pitchFamily="18" charset="0"/>
                <a:cs typeface="Times New Roman" panose="02020603050405020304" pitchFamily="18" charset="0"/>
              </a:rPr>
              <a:t>			&lt;</a:t>
            </a:r>
            <a:r>
              <a:rPr lang="en-US" b="1" spc="-100" dirty="0" err="1">
                <a:solidFill>
                  <a:srgbClr val="00B050"/>
                </a:solidFill>
                <a:ea typeface="Times New Roman" panose="02020603050405020304" pitchFamily="18" charset="0"/>
                <a:cs typeface="Times New Roman" panose="02020603050405020304" pitchFamily="18" charset="0"/>
              </a:rPr>
              <a:t>lastmod</a:t>
            </a:r>
            <a:r>
              <a:rPr lang="en-US" b="1" spc="-100" dirty="0">
                <a:solidFill>
                  <a:srgbClr val="00B050"/>
                </a:solidFill>
                <a:ea typeface="Times New Roman" panose="02020603050405020304" pitchFamily="18" charset="0"/>
                <a:cs typeface="Times New Roman" panose="02020603050405020304" pitchFamily="18" charset="0"/>
              </a:rPr>
              <a:t>&gt;2013-05-25&lt;/</a:t>
            </a:r>
            <a:r>
              <a:rPr lang="en-US" b="1" spc="-100" dirty="0" err="1">
                <a:solidFill>
                  <a:srgbClr val="00B050"/>
                </a:solidFill>
                <a:ea typeface="Times New Roman" panose="02020603050405020304" pitchFamily="18" charset="0"/>
                <a:cs typeface="Times New Roman" panose="02020603050405020304" pitchFamily="18" charset="0"/>
              </a:rPr>
              <a:t>lastmod</a:t>
            </a:r>
            <a:r>
              <a:rPr lang="en-US" b="1" spc="-100" dirty="0">
                <a:solidFill>
                  <a:srgbClr val="00B050"/>
                </a:solidFill>
                <a:ea typeface="Times New Roman" panose="02020603050405020304" pitchFamily="18" charset="0"/>
                <a:cs typeface="Times New Roman" panose="02020603050405020304" pitchFamily="18" charset="0"/>
              </a:rPr>
              <a:t>&gt; </a:t>
            </a:r>
            <a:endParaRPr lang="el-GR" b="1" spc="-100" dirty="0">
              <a:ea typeface="Times New Roman" panose="02020603050405020304" pitchFamily="18" charset="0"/>
              <a:cs typeface="Times New Roman" panose="02020603050405020304" pitchFamily="18" charset="0"/>
            </a:endParaRPr>
          </a:p>
          <a:p>
            <a:pPr>
              <a:spcAft>
                <a:spcPts val="200"/>
              </a:spcAft>
            </a:pPr>
            <a:r>
              <a:rPr lang="en-US" b="1" spc="-100" dirty="0">
                <a:solidFill>
                  <a:srgbClr val="00B050"/>
                </a:solidFill>
                <a:ea typeface="Times New Roman" panose="02020603050405020304" pitchFamily="18" charset="0"/>
                <a:cs typeface="Times New Roman" panose="02020603050405020304" pitchFamily="18" charset="0"/>
              </a:rPr>
              <a:t>			&lt;</a:t>
            </a:r>
            <a:r>
              <a:rPr lang="en-US" b="1" spc="-100" dirty="0" err="1">
                <a:solidFill>
                  <a:srgbClr val="00B050"/>
                </a:solidFill>
                <a:ea typeface="Times New Roman" panose="02020603050405020304" pitchFamily="18" charset="0"/>
                <a:cs typeface="Times New Roman" panose="02020603050405020304" pitchFamily="18" charset="0"/>
              </a:rPr>
              <a:t>changefreq</a:t>
            </a:r>
            <a:r>
              <a:rPr lang="en-US" b="1" spc="-100" dirty="0">
                <a:solidFill>
                  <a:srgbClr val="00B050"/>
                </a:solidFill>
                <a:ea typeface="Times New Roman" panose="02020603050405020304" pitchFamily="18" charset="0"/>
                <a:cs typeface="Times New Roman" panose="02020603050405020304" pitchFamily="18" charset="0"/>
              </a:rPr>
              <a:t>&gt;monthly&lt;/</a:t>
            </a:r>
            <a:r>
              <a:rPr lang="en-US" b="1" spc="-100" dirty="0" err="1">
                <a:solidFill>
                  <a:srgbClr val="00B050"/>
                </a:solidFill>
                <a:ea typeface="Times New Roman" panose="02020603050405020304" pitchFamily="18" charset="0"/>
                <a:cs typeface="Times New Roman" panose="02020603050405020304" pitchFamily="18" charset="0"/>
              </a:rPr>
              <a:t>changefreq</a:t>
            </a:r>
            <a:r>
              <a:rPr lang="en-US" b="1" spc="-100" dirty="0">
                <a:solidFill>
                  <a:srgbClr val="00B050"/>
                </a:solidFill>
                <a:ea typeface="Times New Roman" panose="02020603050405020304" pitchFamily="18" charset="0"/>
                <a:cs typeface="Times New Roman" panose="02020603050405020304" pitchFamily="18" charset="0"/>
              </a:rPr>
              <a:t>&gt; </a:t>
            </a:r>
            <a:endParaRPr lang="el-GR" b="1" spc="-100" dirty="0">
              <a:ea typeface="Times New Roman" panose="02020603050405020304" pitchFamily="18" charset="0"/>
              <a:cs typeface="Times New Roman" panose="02020603050405020304" pitchFamily="18" charset="0"/>
            </a:endParaRPr>
          </a:p>
          <a:p>
            <a:pPr>
              <a:spcAft>
                <a:spcPts val="200"/>
              </a:spcAft>
            </a:pPr>
            <a:r>
              <a:rPr lang="en-US" b="1" spc="-100" dirty="0">
                <a:solidFill>
                  <a:srgbClr val="00B050"/>
                </a:solidFill>
                <a:ea typeface="Times New Roman" panose="02020603050405020304" pitchFamily="18" charset="0"/>
                <a:cs typeface="Times New Roman" panose="02020603050405020304" pitchFamily="18" charset="0"/>
              </a:rPr>
              <a:t>			&lt;priority&gt;0.8&lt;/priority&gt; </a:t>
            </a:r>
            <a:endParaRPr lang="el-GR" b="1" spc="-100" dirty="0">
              <a:ea typeface="Times New Roman" panose="02020603050405020304" pitchFamily="18" charset="0"/>
              <a:cs typeface="Times New Roman" panose="02020603050405020304" pitchFamily="18" charset="0"/>
            </a:endParaRPr>
          </a:p>
          <a:p>
            <a:pPr>
              <a:spcAft>
                <a:spcPts val="200"/>
              </a:spcAft>
            </a:pPr>
            <a:r>
              <a:rPr lang="en-US" b="1" spc="-100" dirty="0">
                <a:solidFill>
                  <a:srgbClr val="0000FF"/>
                </a:solidFill>
                <a:ea typeface="Times New Roman" panose="02020603050405020304" pitchFamily="18" charset="0"/>
                <a:cs typeface="Times New Roman" panose="02020603050405020304" pitchFamily="18" charset="0"/>
              </a:rPr>
              <a:t>		&lt;/</a:t>
            </a:r>
            <a:r>
              <a:rPr lang="en-US" b="1" spc="-100" dirty="0" err="1">
                <a:solidFill>
                  <a:srgbClr val="0000FF"/>
                </a:solidFill>
                <a:ea typeface="Times New Roman" panose="02020603050405020304" pitchFamily="18" charset="0"/>
                <a:cs typeface="Times New Roman" panose="02020603050405020304" pitchFamily="18" charset="0"/>
              </a:rPr>
              <a:t>url</a:t>
            </a:r>
            <a:r>
              <a:rPr lang="en-US" b="1" spc="-100" dirty="0">
                <a:solidFill>
                  <a:srgbClr val="0000FF"/>
                </a:solidFill>
                <a:ea typeface="Times New Roman" panose="02020603050405020304" pitchFamily="18" charset="0"/>
                <a:cs typeface="Times New Roman" panose="02020603050405020304" pitchFamily="18" charset="0"/>
              </a:rPr>
              <a:t>&gt; </a:t>
            </a:r>
            <a:endParaRPr lang="el-GR" b="1" spc="-100" dirty="0">
              <a:ea typeface="Times New Roman" panose="02020603050405020304" pitchFamily="18" charset="0"/>
              <a:cs typeface="Times New Roman" panose="02020603050405020304" pitchFamily="18" charset="0"/>
            </a:endParaRPr>
          </a:p>
          <a:p>
            <a:pPr>
              <a:spcAft>
                <a:spcPts val="200"/>
              </a:spcAft>
            </a:pPr>
            <a:r>
              <a:rPr lang="en-US" b="1" dirty="0">
                <a:ea typeface="Times New Roman" panose="02020603050405020304" pitchFamily="18" charset="0"/>
                <a:cs typeface="Times New Roman" panose="02020603050405020304" pitchFamily="18" charset="0"/>
              </a:rPr>
              <a:t>	&lt;/</a:t>
            </a:r>
            <a:r>
              <a:rPr lang="en-US" b="1" dirty="0" err="1">
                <a:ea typeface="Times New Roman" panose="02020603050405020304" pitchFamily="18" charset="0"/>
                <a:cs typeface="Times New Roman" panose="02020603050405020304" pitchFamily="18" charset="0"/>
              </a:rPr>
              <a:t>urlset</a:t>
            </a:r>
            <a:r>
              <a:rPr lang="en-US" b="1" dirty="0">
                <a:ea typeface="Times New Roman" panose="02020603050405020304" pitchFamily="18" charset="0"/>
                <a:cs typeface="Times New Roman" panose="02020603050405020304" pitchFamily="18" charset="0"/>
              </a:rPr>
              <a:t>&gt;</a:t>
            </a:r>
            <a:endParaRPr lang="el-GR" b="1" spc="-100" dirty="0">
              <a:effectLst/>
              <a:ea typeface="Times New Roman" panose="02020603050405020304" pitchFamily="18" charset="0"/>
              <a:cs typeface="Times New Roman" panose="02020603050405020304" pitchFamily="18" charset="0"/>
            </a:endParaRPr>
          </a:p>
        </p:txBody>
      </p:sp>
      <p:sp>
        <p:nvSpPr>
          <p:cNvPr id="6" name="Θέση υποσέλιδου 3" descr="."/>
          <p:cNvSpPr txBox="1">
            <a:spLocks/>
          </p:cNvSpPr>
          <p:nvPr>
            <p:custDataLst>
              <p:tags r:id="rId4"/>
            </p:custDataLst>
          </p:nvPr>
        </p:nvSpPr>
        <p:spPr>
          <a:xfrm>
            <a:off x="2390967" y="6382220"/>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423174"/>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10</a:t>
            </a:fld>
            <a:endParaRPr lang="el-GR" sz="1400" dirty="0"/>
          </a:p>
        </p:txBody>
      </p:sp>
    </p:spTree>
    <p:custDataLst>
      <p:tags r:id="rId1"/>
    </p:custDataLst>
    <p:extLst>
      <p:ext uri="{BB962C8B-B14F-4D97-AF65-F5344CB8AC3E}">
        <p14:creationId xmlns:p14="http://schemas.microsoft.com/office/powerpoint/2010/main" val="11442873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200603"/>
            <a:ext cx="8229600" cy="811580"/>
          </a:xfrm>
        </p:spPr>
        <p:txBody>
          <a:bodyPr>
            <a:noAutofit/>
          </a:bodyPr>
          <a:lstStyle/>
          <a:p>
            <a:r>
              <a:rPr lang="el-GR" sz="3600" dirty="0"/>
              <a:t>Προσθήκη </a:t>
            </a:r>
            <a:r>
              <a:rPr lang="en-US" sz="3600" dirty="0"/>
              <a:t>Sitemap (2/2)</a:t>
            </a:r>
            <a:endParaRPr lang="el-GR" sz="3600" dirty="0"/>
          </a:p>
        </p:txBody>
      </p:sp>
      <p:sp>
        <p:nvSpPr>
          <p:cNvPr id="4" name="Rectangle 2"/>
          <p:cNvSpPr>
            <a:spLocks noChangeArrowheads="1"/>
          </p:cNvSpPr>
          <p:nvPr>
            <p:custDataLst>
              <p:tags r:id="rId3"/>
            </p:custDataLst>
          </p:nvPr>
        </p:nvSpPr>
        <p:spPr bwMode="auto">
          <a:xfrm>
            <a:off x="0" y="1054665"/>
            <a:ext cx="9144000" cy="4093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990600" algn="l"/>
              </a:tabLst>
              <a:defRPr>
                <a:solidFill>
                  <a:schemeClr val="tx1"/>
                </a:solidFill>
                <a:latin typeface="Arial" panose="020B0604020202020204" pitchFamily="34" charset="0"/>
              </a:defRPr>
            </a:lvl1pPr>
            <a:lvl2pPr eaLnBrk="0" fontAlgn="base" hangingPunct="0">
              <a:spcBef>
                <a:spcPct val="0"/>
              </a:spcBef>
              <a:spcAft>
                <a:spcPct val="0"/>
              </a:spcAft>
              <a:tabLst>
                <a:tab pos="990600" algn="l"/>
              </a:tabLst>
              <a:defRPr>
                <a:solidFill>
                  <a:schemeClr val="tx1"/>
                </a:solidFill>
                <a:latin typeface="Arial" panose="020B0604020202020204" pitchFamily="34" charset="0"/>
              </a:defRPr>
            </a:lvl2pPr>
            <a:lvl3pPr eaLnBrk="0" fontAlgn="base" hangingPunct="0">
              <a:spcBef>
                <a:spcPct val="0"/>
              </a:spcBef>
              <a:spcAft>
                <a:spcPct val="0"/>
              </a:spcAft>
              <a:tabLst>
                <a:tab pos="990600" algn="l"/>
              </a:tabLst>
              <a:defRPr>
                <a:solidFill>
                  <a:schemeClr val="tx1"/>
                </a:solidFill>
                <a:latin typeface="Arial" panose="020B0604020202020204" pitchFamily="34" charset="0"/>
              </a:defRPr>
            </a:lvl3pPr>
            <a:lvl4pPr eaLnBrk="0" fontAlgn="base" hangingPunct="0">
              <a:spcBef>
                <a:spcPct val="0"/>
              </a:spcBef>
              <a:spcAft>
                <a:spcPct val="0"/>
              </a:spcAft>
              <a:tabLst>
                <a:tab pos="990600" algn="l"/>
              </a:tabLst>
              <a:defRPr>
                <a:solidFill>
                  <a:schemeClr val="tx1"/>
                </a:solidFill>
                <a:latin typeface="Arial" panose="020B0604020202020204" pitchFamily="34" charset="0"/>
              </a:defRPr>
            </a:lvl4pPr>
            <a:lvl5pPr eaLnBrk="0" fontAlgn="base" hangingPunct="0">
              <a:spcBef>
                <a:spcPct val="0"/>
              </a:spcBef>
              <a:spcAft>
                <a:spcPct val="0"/>
              </a:spcAft>
              <a:tabLst>
                <a:tab pos="990600" algn="l"/>
              </a:tabLst>
              <a:defRPr>
                <a:solidFill>
                  <a:schemeClr val="tx1"/>
                </a:solidFill>
                <a:latin typeface="Arial" panose="020B0604020202020204" pitchFamily="34" charset="0"/>
              </a:defRPr>
            </a:lvl5pPr>
            <a:lvl6pPr eaLnBrk="0" fontAlgn="base" hangingPunct="0">
              <a:spcBef>
                <a:spcPct val="0"/>
              </a:spcBef>
              <a:spcAft>
                <a:spcPct val="0"/>
              </a:spcAft>
              <a:tabLst>
                <a:tab pos="990600" algn="l"/>
              </a:tabLst>
              <a:defRPr>
                <a:solidFill>
                  <a:schemeClr val="tx1"/>
                </a:solidFill>
                <a:latin typeface="Arial" panose="020B0604020202020204" pitchFamily="34" charset="0"/>
              </a:defRPr>
            </a:lvl6pPr>
            <a:lvl7pPr eaLnBrk="0" fontAlgn="base" hangingPunct="0">
              <a:spcBef>
                <a:spcPct val="0"/>
              </a:spcBef>
              <a:spcAft>
                <a:spcPct val="0"/>
              </a:spcAft>
              <a:tabLst>
                <a:tab pos="990600" algn="l"/>
              </a:tabLst>
              <a:defRPr>
                <a:solidFill>
                  <a:schemeClr val="tx1"/>
                </a:solidFill>
                <a:latin typeface="Arial" panose="020B0604020202020204" pitchFamily="34" charset="0"/>
              </a:defRPr>
            </a:lvl7pPr>
            <a:lvl8pPr eaLnBrk="0" fontAlgn="base" hangingPunct="0">
              <a:spcBef>
                <a:spcPct val="0"/>
              </a:spcBef>
              <a:spcAft>
                <a:spcPct val="0"/>
              </a:spcAft>
              <a:tabLst>
                <a:tab pos="990600" algn="l"/>
              </a:tabLst>
              <a:defRPr>
                <a:solidFill>
                  <a:schemeClr val="tx1"/>
                </a:solidFill>
                <a:latin typeface="Arial" panose="020B0604020202020204" pitchFamily="34" charset="0"/>
              </a:defRPr>
            </a:lvl8pPr>
            <a:lvl9pPr eaLnBrk="0" fontAlgn="base" hangingPunct="0">
              <a:spcBef>
                <a:spcPct val="0"/>
              </a:spcBef>
              <a:spcAft>
                <a:spcPct val="0"/>
              </a:spcAft>
              <a:tabLst>
                <a:tab pos="990600" algn="l"/>
              </a:tabLst>
              <a:defRPr>
                <a:solidFill>
                  <a:schemeClr val="tx1"/>
                </a:solidFill>
                <a:latin typeface="Arial" panose="020B0604020202020204" pitchFamily="34" charset="0"/>
              </a:defRPr>
            </a:lvl9p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990600" algn="l"/>
              </a:tabLst>
            </a:pPr>
            <a:r>
              <a:rPr kumimoji="0" lang="el-GR" altLang="el-GR" sz="2000" b="0" i="0" u="none" strike="noStrike" cap="none" normalizeH="0" baseline="0" dirty="0" smtClean="0">
                <a:ln>
                  <a:noFill/>
                </a:ln>
                <a:solidFill>
                  <a:schemeClr val="tx1"/>
                </a:solidFill>
                <a:effectLst/>
                <a:latin typeface="+mn-lt"/>
                <a:ea typeface="Times New Roman" panose="02020603050405020304" pitchFamily="18" charset="0"/>
              </a:rPr>
              <a:t>Το στοιχείο </a:t>
            </a:r>
            <a:r>
              <a:rPr kumimoji="0" lang="el-GR" altLang="el-GR" sz="20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&lt;</a:t>
            </a:r>
            <a:r>
              <a:rPr kumimoji="0" lang="en-US" altLang="el-GR" sz="2000" b="1" i="0" u="none" strike="noStrike" cap="none" normalizeH="0" baseline="0" dirty="0" err="1" smtClean="0">
                <a:ln>
                  <a:noFill/>
                </a:ln>
                <a:solidFill>
                  <a:schemeClr val="tx1"/>
                </a:solidFill>
                <a:effectLst/>
                <a:latin typeface="+mn-lt"/>
                <a:ea typeface="Times New Roman" panose="02020603050405020304" pitchFamily="18" charset="0"/>
                <a:cs typeface="Courier New" panose="02070309020205020404" pitchFamily="49" charset="0"/>
              </a:rPr>
              <a:t>loc</a:t>
            </a:r>
            <a:r>
              <a:rPr kumimoji="0" lang="el-GR" altLang="el-GR" sz="20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&gt;</a:t>
            </a:r>
            <a:r>
              <a:rPr kumimoji="0" lang="el-GR" altLang="el-GR" sz="2000" b="0" i="0" u="none" strike="noStrike" cap="none" normalizeH="0" baseline="0" dirty="0" smtClean="0">
                <a:ln>
                  <a:noFill/>
                </a:ln>
                <a:solidFill>
                  <a:schemeClr val="tx1"/>
                </a:solidFill>
                <a:effectLst/>
                <a:latin typeface="+mn-lt"/>
                <a:ea typeface="Times New Roman" panose="02020603050405020304" pitchFamily="18" charset="0"/>
              </a:rPr>
              <a:t> είναι υποχρεωτικό και προσδιορίζει μια σελίδα.</a:t>
            </a:r>
            <a:endParaRPr kumimoji="0" lang="el-GR" altLang="el-GR" sz="2000" b="0" i="0" u="none" strike="noStrike" cap="none" normalizeH="0" baseline="0" dirty="0" smtClean="0">
              <a:ln>
                <a:noFill/>
              </a:ln>
              <a:solidFill>
                <a:schemeClr val="tx1"/>
              </a:solidFill>
              <a:effectLst/>
              <a:latin typeface="+mn-l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990600" algn="l"/>
              </a:tabLst>
            </a:pPr>
            <a:r>
              <a:rPr kumimoji="0" lang="el-GR" altLang="el-GR" sz="2000" b="0" i="0" u="none" strike="noStrike" cap="none" normalizeH="0" baseline="0" dirty="0" smtClean="0">
                <a:ln>
                  <a:noFill/>
                </a:ln>
                <a:solidFill>
                  <a:schemeClr val="tx1"/>
                </a:solidFill>
                <a:effectLst/>
                <a:latin typeface="+mn-lt"/>
                <a:ea typeface="Times New Roman" panose="02020603050405020304" pitchFamily="18" charset="0"/>
              </a:rPr>
              <a:t>Τα υπόλοιπα στοιχεία (με πράσινο χρώμα) είναι προαιρετικά:</a:t>
            </a:r>
            <a:endParaRPr kumimoji="0" lang="el-GR" altLang="el-GR" sz="2000" b="0" i="0" u="none" strike="noStrike" cap="none" normalizeH="0" baseline="0" dirty="0" smtClean="0">
              <a:ln>
                <a:noFill/>
              </a:ln>
              <a:solidFill>
                <a:schemeClr val="tx1"/>
              </a:solidFill>
              <a:effectLst/>
              <a:latin typeface="+mn-lt"/>
            </a:endParaRPr>
          </a:p>
          <a:p>
            <a:pPr marL="742950" lvl="1" indent="-285750">
              <a:buFont typeface="Wingdings" panose="05000000000000000000" pitchFamily="2" charset="2"/>
              <a:buChar char="q"/>
            </a:pPr>
            <a:r>
              <a:rPr kumimoji="0" lang="en-US" altLang="el-GR" sz="20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&lt;</a:t>
            </a:r>
            <a:r>
              <a:rPr kumimoji="0" lang="en-US" altLang="el-GR" sz="2000" b="1" i="0" u="none" strike="noStrike" cap="none" normalizeH="0" baseline="0" dirty="0" err="1" smtClean="0">
                <a:ln>
                  <a:noFill/>
                </a:ln>
                <a:solidFill>
                  <a:schemeClr val="tx1"/>
                </a:solidFill>
                <a:effectLst/>
                <a:latin typeface="+mn-lt"/>
                <a:ea typeface="Times New Roman" panose="02020603050405020304" pitchFamily="18" charset="0"/>
                <a:cs typeface="Courier New" panose="02070309020205020404" pitchFamily="49" charset="0"/>
              </a:rPr>
              <a:t>lastmod</a:t>
            </a:r>
            <a:r>
              <a:rPr kumimoji="0" lang="en-US" altLang="el-GR" sz="20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&gt;</a:t>
            </a:r>
            <a:r>
              <a:rPr kumimoji="0" lang="el-GR" altLang="el-GR" sz="2000" b="0" i="0" u="none" strike="noStrike" cap="none" normalizeH="0" baseline="0" dirty="0" smtClean="0">
                <a:ln>
                  <a:noFill/>
                </a:ln>
                <a:solidFill>
                  <a:schemeClr val="tx1"/>
                </a:solidFill>
                <a:effectLst/>
                <a:latin typeface="+mn-lt"/>
                <a:ea typeface="Times New Roman" panose="02020603050405020304" pitchFamily="18" charset="0"/>
              </a:rPr>
              <a:t>   </a:t>
            </a:r>
            <a:endParaRPr kumimoji="0" lang="el-GR" altLang="el-GR" sz="2000" b="0" i="0" u="none" strike="noStrike" cap="none" normalizeH="0" baseline="0" dirty="0" smtClean="0">
              <a:ln>
                <a:noFill/>
              </a:ln>
              <a:solidFill>
                <a:schemeClr val="tx1"/>
              </a:solidFill>
              <a:effectLst/>
              <a:latin typeface="+mn-lt"/>
            </a:endParaRPr>
          </a:p>
          <a:p>
            <a:pPr marL="1200150" lvl="2" indent="-285750">
              <a:buFont typeface="Arial" panose="020B0604020202020204" pitchFamily="34" charset="0"/>
              <a:buChar char="•"/>
            </a:pPr>
            <a:r>
              <a:rPr kumimoji="0" lang="el-GR" altLang="el-GR" sz="2000" b="0" i="0" u="none" strike="noStrike" cap="none" normalizeH="0" baseline="0" dirty="0" smtClean="0">
                <a:ln>
                  <a:noFill/>
                </a:ln>
                <a:solidFill>
                  <a:schemeClr val="tx1"/>
                </a:solidFill>
                <a:effectLst/>
                <a:latin typeface="+mn-lt"/>
                <a:ea typeface="Times New Roman" panose="02020603050405020304" pitchFamily="18" charset="0"/>
              </a:rPr>
              <a:t>Ημερομηνία τελευταίας τροποποίησης του αρχείου σε </a:t>
            </a:r>
            <a:r>
              <a:rPr kumimoji="0" lang="en-US" altLang="el-GR" sz="2000" b="0" i="0" u="none" strike="noStrike" cap="none" normalizeH="0" baseline="0" dirty="0" smtClean="0">
                <a:ln>
                  <a:noFill/>
                </a:ln>
                <a:solidFill>
                  <a:schemeClr val="tx1"/>
                </a:solidFill>
                <a:effectLst/>
                <a:latin typeface="+mn-lt"/>
                <a:ea typeface="Times New Roman" panose="02020603050405020304" pitchFamily="18" charset="0"/>
              </a:rPr>
              <a:t>format</a:t>
            </a:r>
            <a:r>
              <a:rPr kumimoji="0" lang="el-GR" altLang="el-GR" sz="2000" b="0" i="0" u="none" strike="noStrike" cap="none" normalizeH="0" baseline="0" dirty="0" smtClean="0">
                <a:ln>
                  <a:noFill/>
                </a:ln>
                <a:solidFill>
                  <a:schemeClr val="tx1"/>
                </a:solidFill>
                <a:effectLst/>
                <a:latin typeface="+mn-lt"/>
                <a:ea typeface="Times New Roman" panose="02020603050405020304" pitchFamily="18" charset="0"/>
              </a:rPr>
              <a:t> ΥΥΥΥ-ΜΜ-</a:t>
            </a:r>
            <a:r>
              <a:rPr kumimoji="0" lang="en-US" altLang="el-GR" sz="2000" b="0" i="0" u="none" strike="noStrike" cap="none" normalizeH="0" baseline="0" dirty="0" smtClean="0">
                <a:ln>
                  <a:noFill/>
                </a:ln>
                <a:solidFill>
                  <a:schemeClr val="tx1"/>
                </a:solidFill>
                <a:effectLst/>
                <a:latin typeface="+mn-lt"/>
                <a:ea typeface="Times New Roman" panose="02020603050405020304" pitchFamily="18" charset="0"/>
              </a:rPr>
              <a:t>DD</a:t>
            </a:r>
            <a:endParaRPr kumimoji="0" lang="el-GR" altLang="el-GR" sz="2000" b="0" i="0" u="none" strike="noStrike" cap="none" normalizeH="0" baseline="0" dirty="0" smtClean="0">
              <a:ln>
                <a:noFill/>
              </a:ln>
              <a:solidFill>
                <a:schemeClr val="tx1"/>
              </a:solidFill>
              <a:effectLst/>
              <a:latin typeface="+mn-lt"/>
            </a:endParaRPr>
          </a:p>
          <a:p>
            <a:pPr marL="742950" lvl="1" indent="-285750">
              <a:buFont typeface="Wingdings" panose="05000000000000000000" pitchFamily="2" charset="2"/>
              <a:buChar char="q"/>
            </a:pPr>
            <a:r>
              <a:rPr kumimoji="0" lang="en-US" altLang="el-GR" sz="20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&lt;</a:t>
            </a:r>
            <a:r>
              <a:rPr kumimoji="0" lang="en-US" altLang="el-GR" sz="2000" b="1" i="0" u="none" strike="noStrike" cap="none" normalizeH="0" baseline="0" dirty="0" err="1" smtClean="0">
                <a:ln>
                  <a:noFill/>
                </a:ln>
                <a:solidFill>
                  <a:schemeClr val="tx1"/>
                </a:solidFill>
                <a:effectLst/>
                <a:latin typeface="+mn-lt"/>
                <a:ea typeface="Times New Roman" panose="02020603050405020304" pitchFamily="18" charset="0"/>
                <a:cs typeface="Courier New" panose="02070309020205020404" pitchFamily="49" charset="0"/>
              </a:rPr>
              <a:t>changefreq</a:t>
            </a:r>
            <a:r>
              <a:rPr kumimoji="0" lang="en-US" altLang="el-GR" sz="20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&gt;</a:t>
            </a:r>
            <a:r>
              <a:rPr kumimoji="0" lang="en-US" altLang="el-GR" sz="2000" b="0" i="0" u="none" strike="noStrike" cap="none" normalizeH="0" baseline="0" dirty="0" smtClean="0">
                <a:ln>
                  <a:noFill/>
                </a:ln>
                <a:solidFill>
                  <a:schemeClr val="tx1"/>
                </a:solidFill>
                <a:effectLst/>
                <a:latin typeface="+mn-lt"/>
                <a:ea typeface="Times New Roman" panose="02020603050405020304" pitchFamily="18" charset="0"/>
              </a:rPr>
              <a:t> </a:t>
            </a:r>
            <a:r>
              <a:rPr kumimoji="0" lang="el-GR" altLang="el-GR" sz="2000" b="0" i="0" u="none" strike="noStrike" cap="none" normalizeH="0" baseline="0" dirty="0" smtClean="0">
                <a:ln>
                  <a:noFill/>
                </a:ln>
                <a:solidFill>
                  <a:schemeClr val="tx1"/>
                </a:solidFill>
                <a:effectLst/>
                <a:latin typeface="+mn-lt"/>
                <a:ea typeface="Times New Roman" panose="02020603050405020304" pitchFamily="18" charset="0"/>
              </a:rPr>
              <a:t>  </a:t>
            </a:r>
            <a:endParaRPr kumimoji="0" lang="el-GR" altLang="el-GR" sz="2000" b="0" i="0" u="none" strike="noStrike" cap="none" normalizeH="0" baseline="0" dirty="0" smtClean="0">
              <a:ln>
                <a:noFill/>
              </a:ln>
              <a:solidFill>
                <a:schemeClr val="tx1"/>
              </a:solidFill>
              <a:effectLst/>
              <a:latin typeface="+mn-lt"/>
            </a:endParaRPr>
          </a:p>
          <a:p>
            <a:pPr marL="1200150" lvl="2" indent="-285750">
              <a:buFont typeface="Arial" panose="020B0604020202020204" pitchFamily="34" charset="0"/>
              <a:buChar char="•"/>
            </a:pPr>
            <a:r>
              <a:rPr kumimoji="0" lang="el-GR" altLang="el-GR" sz="2000" b="0" i="0" u="none" strike="noStrike" cap="none" normalizeH="0" baseline="0" dirty="0" smtClean="0">
                <a:ln>
                  <a:noFill/>
                </a:ln>
                <a:solidFill>
                  <a:schemeClr val="tx1"/>
                </a:solidFill>
                <a:effectLst/>
                <a:latin typeface="+mn-lt"/>
                <a:ea typeface="Times New Roman" panose="02020603050405020304" pitchFamily="18" charset="0"/>
              </a:rPr>
              <a:t>Πόσο συχνά επιθυμούμε επίσκεψη από το </a:t>
            </a:r>
            <a:r>
              <a:rPr kumimoji="0" lang="en-US" altLang="el-GR" sz="2000" b="0" i="0" u="none" strike="noStrike" cap="none" normalizeH="0" baseline="0" dirty="0" smtClean="0">
                <a:ln>
                  <a:noFill/>
                </a:ln>
                <a:solidFill>
                  <a:schemeClr val="tx1"/>
                </a:solidFill>
                <a:effectLst/>
                <a:latin typeface="+mn-lt"/>
                <a:ea typeface="Times New Roman" panose="02020603050405020304" pitchFamily="18" charset="0"/>
              </a:rPr>
              <a:t>bot</a:t>
            </a:r>
            <a:r>
              <a:rPr kumimoji="0" lang="el-GR" altLang="el-GR" sz="2000" b="0" i="0" u="none" strike="noStrike" cap="none" normalizeH="0" baseline="0" dirty="0" smtClean="0">
                <a:ln>
                  <a:noFill/>
                </a:ln>
                <a:solidFill>
                  <a:schemeClr val="tx1"/>
                </a:solidFill>
                <a:effectLst/>
                <a:latin typeface="+mn-lt"/>
                <a:ea typeface="Times New Roman" panose="02020603050405020304" pitchFamily="18" charset="0"/>
              </a:rPr>
              <a:t>. Αποτελεί υπόδειξη προς το </a:t>
            </a:r>
            <a:r>
              <a:rPr kumimoji="0" lang="en-US" altLang="el-GR" sz="2000" b="0" i="0" u="none" strike="noStrike" cap="none" normalizeH="0" baseline="0" dirty="0" smtClean="0">
                <a:ln>
                  <a:noFill/>
                </a:ln>
                <a:solidFill>
                  <a:schemeClr val="tx1"/>
                </a:solidFill>
                <a:effectLst/>
                <a:latin typeface="+mn-lt"/>
                <a:ea typeface="Times New Roman" panose="02020603050405020304" pitchFamily="18" charset="0"/>
              </a:rPr>
              <a:t>bot </a:t>
            </a:r>
            <a:r>
              <a:rPr kumimoji="0" lang="el-GR" altLang="el-GR" sz="2000" b="0" i="0" u="none" strike="noStrike" cap="none" normalizeH="0" baseline="0" dirty="0" smtClean="0">
                <a:ln>
                  <a:noFill/>
                </a:ln>
                <a:solidFill>
                  <a:schemeClr val="tx1"/>
                </a:solidFill>
                <a:effectLst/>
                <a:latin typeface="+mn-lt"/>
                <a:ea typeface="Times New Roman" panose="02020603050405020304" pitchFamily="18" charset="0"/>
              </a:rPr>
              <a:t>και όχι εντολή! </a:t>
            </a:r>
            <a:r>
              <a:rPr kumimoji="0" lang="en-US" altLang="el-GR" sz="2000" b="0" i="0" u="none" strike="noStrike" cap="none" normalizeH="0" baseline="0" dirty="0" err="1" smtClean="0">
                <a:ln>
                  <a:noFill/>
                </a:ln>
                <a:solidFill>
                  <a:schemeClr val="tx1"/>
                </a:solidFill>
                <a:effectLst/>
                <a:latin typeface="+mn-lt"/>
                <a:ea typeface="Times New Roman" panose="02020603050405020304" pitchFamily="18" charset="0"/>
              </a:rPr>
              <a:t>Δεν</a:t>
            </a:r>
            <a:r>
              <a:rPr kumimoji="0" lang="en-US" altLang="el-GR" sz="2000" b="0" i="0" u="none" strike="noStrike" cap="none" normalizeH="0" baseline="0" dirty="0" smtClean="0">
                <a:ln>
                  <a:noFill/>
                </a:ln>
                <a:solidFill>
                  <a:schemeClr val="tx1"/>
                </a:solidFill>
                <a:effectLst/>
                <a:latin typeface="+mn-lt"/>
                <a:ea typeface="Times New Roman" panose="02020603050405020304" pitchFamily="18" charset="0"/>
              </a:rPr>
              <a:t> </a:t>
            </a:r>
            <a:r>
              <a:rPr kumimoji="0" lang="en-US" altLang="el-GR" sz="2000" b="0" i="0" u="none" strike="noStrike" cap="none" normalizeH="0" baseline="0" dirty="0" err="1" smtClean="0">
                <a:ln>
                  <a:noFill/>
                </a:ln>
                <a:solidFill>
                  <a:schemeClr val="tx1"/>
                </a:solidFill>
                <a:effectLst/>
                <a:latin typeface="+mn-lt"/>
                <a:ea typeface="Times New Roman" panose="02020603050405020304" pitchFamily="18" charset="0"/>
              </a:rPr>
              <a:t>είν</a:t>
            </a:r>
            <a:r>
              <a:rPr kumimoji="0" lang="en-US" altLang="el-GR" sz="2000" b="0" i="0" u="none" strike="noStrike" cap="none" normalizeH="0" baseline="0" dirty="0" smtClean="0">
                <a:ln>
                  <a:noFill/>
                </a:ln>
                <a:solidFill>
                  <a:schemeClr val="tx1"/>
                </a:solidFill>
                <a:effectLst/>
                <a:latin typeface="+mn-lt"/>
                <a:ea typeface="Times New Roman" panose="02020603050405020304" pitchFamily="18" charset="0"/>
              </a:rPr>
              <a:t>αι σίγουρα ότι θα τηρήσει αυτό που ζητάμε.</a:t>
            </a:r>
            <a:endParaRPr kumimoji="0" lang="el-GR" altLang="el-GR" sz="2000" b="0" i="0" u="none" strike="noStrike" cap="none" normalizeH="0" baseline="0" dirty="0" smtClean="0">
              <a:ln>
                <a:noFill/>
              </a:ln>
              <a:solidFill>
                <a:schemeClr val="tx1"/>
              </a:solidFill>
              <a:effectLst/>
              <a:latin typeface="+mn-lt"/>
            </a:endParaRPr>
          </a:p>
          <a:p>
            <a:pPr marL="1200150" lvl="2" indent="-285750">
              <a:buFont typeface="Arial" panose="020B0604020202020204" pitchFamily="34" charset="0"/>
              <a:buChar char="•"/>
            </a:pPr>
            <a:r>
              <a:rPr kumimoji="0" lang="en-US" altLang="el-GR" sz="2000" b="0" i="0" u="none" strike="noStrike" cap="none" normalizeH="0" baseline="0" dirty="0" smtClean="0">
                <a:ln>
                  <a:noFill/>
                </a:ln>
                <a:solidFill>
                  <a:schemeClr val="tx1"/>
                </a:solidFill>
                <a:effectLst/>
                <a:latin typeface="+mn-lt"/>
                <a:ea typeface="Times New Roman" panose="02020603050405020304" pitchFamily="18" charset="0"/>
              </a:rPr>
              <a:t>Επ</a:t>
            </a:r>
            <a:r>
              <a:rPr kumimoji="0" lang="en-US" altLang="el-GR" sz="2000" b="0" i="0" u="none" strike="noStrike" cap="none" normalizeH="0" baseline="0" dirty="0" err="1" smtClean="0">
                <a:ln>
                  <a:noFill/>
                </a:ln>
                <a:solidFill>
                  <a:schemeClr val="tx1"/>
                </a:solidFill>
                <a:effectLst/>
                <a:latin typeface="+mn-lt"/>
                <a:ea typeface="Times New Roman" panose="02020603050405020304" pitchFamily="18" charset="0"/>
              </a:rPr>
              <a:t>ιτρε</a:t>
            </a:r>
            <a:r>
              <a:rPr kumimoji="0" lang="en-US" altLang="el-GR" sz="2000" b="0" i="0" u="none" strike="noStrike" cap="none" normalizeH="0" baseline="0" dirty="0" smtClean="0">
                <a:ln>
                  <a:noFill/>
                </a:ln>
                <a:solidFill>
                  <a:schemeClr val="tx1"/>
                </a:solidFill>
                <a:effectLst/>
                <a:latin typeface="+mn-lt"/>
                <a:ea typeface="Times New Roman" panose="02020603050405020304" pitchFamily="18" charset="0"/>
              </a:rPr>
              <a:t>πτές τιμές: </a:t>
            </a:r>
            <a:r>
              <a:rPr kumimoji="0" lang="en-US" altLang="el-GR" sz="20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always</a:t>
            </a:r>
            <a:r>
              <a:rPr kumimoji="0" lang="en-US" altLang="el-GR" sz="2000" b="0" i="0" u="none" strike="noStrike" cap="none" normalizeH="0" baseline="0" dirty="0" smtClean="0">
                <a:ln>
                  <a:noFill/>
                </a:ln>
                <a:solidFill>
                  <a:schemeClr val="tx1"/>
                </a:solidFill>
                <a:effectLst/>
                <a:latin typeface="+mn-lt"/>
                <a:ea typeface="Times New Roman" panose="02020603050405020304" pitchFamily="18" charset="0"/>
              </a:rPr>
              <a:t>, </a:t>
            </a:r>
            <a:r>
              <a:rPr kumimoji="0" lang="en-US" altLang="el-GR" sz="20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hourly</a:t>
            </a:r>
            <a:r>
              <a:rPr kumimoji="0" lang="en-US" altLang="el-GR" sz="2000" b="0" i="0" u="none" strike="noStrike" cap="none" normalizeH="0" baseline="0" dirty="0" smtClean="0">
                <a:ln>
                  <a:noFill/>
                </a:ln>
                <a:solidFill>
                  <a:schemeClr val="tx1"/>
                </a:solidFill>
                <a:effectLst/>
                <a:latin typeface="+mn-lt"/>
                <a:ea typeface="Times New Roman" panose="02020603050405020304" pitchFamily="18" charset="0"/>
              </a:rPr>
              <a:t>, </a:t>
            </a:r>
            <a:r>
              <a:rPr kumimoji="0" lang="en-US" altLang="el-GR" sz="20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daily</a:t>
            </a:r>
            <a:r>
              <a:rPr kumimoji="0" lang="en-US" altLang="el-GR" sz="2000" b="0" i="0" u="none" strike="noStrike" cap="none" normalizeH="0" baseline="0" dirty="0" smtClean="0">
                <a:ln>
                  <a:noFill/>
                </a:ln>
                <a:solidFill>
                  <a:schemeClr val="tx1"/>
                </a:solidFill>
                <a:effectLst/>
                <a:latin typeface="+mn-lt"/>
                <a:ea typeface="Times New Roman" panose="02020603050405020304" pitchFamily="18" charset="0"/>
              </a:rPr>
              <a:t>, </a:t>
            </a:r>
            <a:r>
              <a:rPr kumimoji="0" lang="en-US" altLang="el-GR" sz="20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weekly</a:t>
            </a:r>
            <a:r>
              <a:rPr kumimoji="0" lang="en-US" altLang="el-GR" sz="2000" b="0" i="0" u="none" strike="noStrike" cap="none" normalizeH="0" baseline="0" dirty="0" smtClean="0">
                <a:ln>
                  <a:noFill/>
                </a:ln>
                <a:solidFill>
                  <a:schemeClr val="tx1"/>
                </a:solidFill>
                <a:effectLst/>
                <a:latin typeface="+mn-lt"/>
                <a:ea typeface="Times New Roman" panose="02020603050405020304" pitchFamily="18" charset="0"/>
              </a:rPr>
              <a:t>, </a:t>
            </a:r>
            <a:r>
              <a:rPr kumimoji="0" lang="en-US" altLang="el-GR" sz="20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monthly</a:t>
            </a:r>
            <a:r>
              <a:rPr kumimoji="0" lang="en-US" altLang="el-GR" sz="2000" b="0" i="0" u="none" strike="noStrike" cap="none" normalizeH="0" baseline="0" dirty="0" smtClean="0">
                <a:ln>
                  <a:noFill/>
                </a:ln>
                <a:solidFill>
                  <a:schemeClr val="tx1"/>
                </a:solidFill>
                <a:effectLst/>
                <a:latin typeface="+mn-lt"/>
                <a:ea typeface="Times New Roman" panose="02020603050405020304" pitchFamily="18" charset="0"/>
              </a:rPr>
              <a:t>, </a:t>
            </a:r>
            <a:r>
              <a:rPr kumimoji="0" lang="en-US" altLang="el-GR" sz="20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yearly</a:t>
            </a:r>
            <a:r>
              <a:rPr kumimoji="0" lang="en-US" altLang="el-GR" sz="2000" b="0" i="0" u="none" strike="noStrike" cap="none" normalizeH="0" baseline="0" dirty="0" smtClean="0">
                <a:ln>
                  <a:noFill/>
                </a:ln>
                <a:solidFill>
                  <a:schemeClr val="tx1"/>
                </a:solidFill>
                <a:effectLst/>
                <a:latin typeface="+mn-lt"/>
                <a:ea typeface="Times New Roman" panose="02020603050405020304" pitchFamily="18" charset="0"/>
              </a:rPr>
              <a:t>, </a:t>
            </a:r>
            <a:r>
              <a:rPr kumimoji="0" lang="en-US" altLang="el-GR" sz="20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never</a:t>
            </a:r>
            <a:endParaRPr kumimoji="0" lang="el-GR" altLang="el-GR" sz="2000" b="0" i="0" u="none" strike="noStrike" cap="none" normalizeH="0" baseline="0" dirty="0" smtClean="0">
              <a:ln>
                <a:noFill/>
              </a:ln>
              <a:solidFill>
                <a:schemeClr val="tx1"/>
              </a:solidFill>
              <a:effectLst/>
              <a:latin typeface="+mn-lt"/>
            </a:endParaRPr>
          </a:p>
          <a:p>
            <a:pPr marL="742950" lvl="1" indent="-285750">
              <a:buFont typeface="Wingdings" panose="05000000000000000000" pitchFamily="2" charset="2"/>
              <a:buChar char="q"/>
            </a:pPr>
            <a:r>
              <a:rPr kumimoji="0" lang="en-US" altLang="el-GR" sz="20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&lt;priority&gt;</a:t>
            </a:r>
            <a:r>
              <a:rPr kumimoji="0" lang="el-GR" altLang="el-GR" sz="2000" b="0" i="0" u="none" strike="noStrike" cap="none" normalizeH="0" baseline="0" dirty="0" smtClean="0">
                <a:ln>
                  <a:noFill/>
                </a:ln>
                <a:solidFill>
                  <a:schemeClr val="tx1"/>
                </a:solidFill>
                <a:effectLst/>
                <a:latin typeface="+mn-lt"/>
                <a:ea typeface="Times New Roman" panose="02020603050405020304" pitchFamily="18" charset="0"/>
              </a:rPr>
              <a:t>  </a:t>
            </a:r>
            <a:endParaRPr kumimoji="0" lang="el-GR" altLang="el-GR" sz="2000" b="0" i="0" u="none" strike="noStrike" cap="none" normalizeH="0" baseline="0" dirty="0" smtClean="0">
              <a:ln>
                <a:noFill/>
              </a:ln>
              <a:solidFill>
                <a:schemeClr val="tx1"/>
              </a:solidFill>
              <a:effectLst/>
              <a:latin typeface="+mn-lt"/>
            </a:endParaRPr>
          </a:p>
          <a:p>
            <a:pPr marL="1200150" lvl="2" indent="-285750">
              <a:buFont typeface="Arial" panose="020B0604020202020204" pitchFamily="34" charset="0"/>
              <a:buChar char="•"/>
            </a:pPr>
            <a:r>
              <a:rPr lang="el-GR" altLang="el-GR" sz="2000" dirty="0">
                <a:latin typeface="+mn-lt"/>
                <a:ea typeface="Times New Roman" panose="02020603050405020304" pitchFamily="18" charset="0"/>
              </a:rPr>
              <a:t>Τιμή μεταξύ 0 και 1 (εξ' ορισμού 0.5) που ορίζει τη σημασία της σελίδας για το </a:t>
            </a:r>
            <a:r>
              <a:rPr lang="en-US" altLang="el-GR" sz="2000" dirty="0">
                <a:latin typeface="+mn-lt"/>
                <a:ea typeface="Times New Roman" panose="02020603050405020304" pitchFamily="18" charset="0"/>
              </a:rPr>
              <a:t>site</a:t>
            </a:r>
            <a:r>
              <a:rPr lang="el-GR" altLang="el-GR" sz="2000" dirty="0">
                <a:latin typeface="+mn-lt"/>
                <a:ea typeface="Times New Roman" panose="02020603050405020304" pitchFamily="18" charset="0"/>
              </a:rPr>
              <a:t> μας. Όσο μεγαλύτερη η τιμή τόσο σημαντικότερη θεωρούμε (και το λέμε στο </a:t>
            </a:r>
            <a:r>
              <a:rPr lang="en-US" altLang="el-GR" sz="2000" dirty="0">
                <a:latin typeface="+mn-lt"/>
                <a:ea typeface="Times New Roman" panose="02020603050405020304" pitchFamily="18" charset="0"/>
              </a:rPr>
              <a:t>bot</a:t>
            </a:r>
            <a:r>
              <a:rPr lang="el-GR" altLang="el-GR" sz="2000" dirty="0">
                <a:latin typeface="+mn-lt"/>
                <a:ea typeface="Times New Roman" panose="02020603050405020304" pitchFamily="18" charset="0"/>
              </a:rPr>
              <a:t>) ότι είναι η σελίδα</a:t>
            </a:r>
            <a:r>
              <a:rPr lang="el-GR" altLang="el-GR" sz="2000" dirty="0" smtClean="0">
                <a:latin typeface="+mn-lt"/>
                <a:ea typeface="Times New Roman" panose="02020603050405020304" pitchFamily="18" charset="0"/>
              </a:rPr>
              <a:t>.</a:t>
            </a:r>
            <a:endParaRPr lang="el-GR" altLang="el-GR" sz="2000" dirty="0">
              <a:latin typeface="+mn-lt"/>
            </a:endParaRPr>
          </a:p>
        </p:txBody>
      </p:sp>
      <p:pic>
        <p:nvPicPr>
          <p:cNvPr id="14337" name="Picture 2" descr="εικοίδιο site map."/>
          <p:cNvPicPr>
            <a:picLocks noChangeAspect="1" noChangeArrowheads="1"/>
          </p:cNvPicPr>
          <p:nvPr/>
        </p:nvPicPr>
        <p:blipFill>
          <a:blip r:embed="rId8" cstate="print">
            <a:extLst>
              <a:ext uri="{28A0092B-C50C-407E-A947-70E740481C1C}">
                <a14:useLocalDpi xmlns:a14="http://schemas.microsoft.com/office/drawing/2010/main" val="0"/>
              </a:ext>
            </a:extLst>
          </a:blip>
          <a:srcRect t="10249" b="1825"/>
          <a:stretch>
            <a:fillRect/>
          </a:stretch>
        </p:blipFill>
        <p:spPr bwMode="auto">
          <a:xfrm>
            <a:off x="5690513" y="4754766"/>
            <a:ext cx="2996287" cy="1668407"/>
          </a:xfrm>
          <a:prstGeom prst="rect">
            <a:avLst/>
          </a:prstGeom>
          <a:noFill/>
          <a:extLst>
            <a:ext uri="{909E8E84-426E-40DD-AFC4-6F175D3DCCD1}">
              <a14:hiddenFill xmlns:a14="http://schemas.microsoft.com/office/drawing/2010/main">
                <a:solidFill>
                  <a:srgbClr val="FFFFFF"/>
                </a:solidFill>
              </a14:hiddenFill>
            </a:ext>
          </a:extLst>
        </p:spPr>
      </p:pic>
      <p:pic>
        <p:nvPicPr>
          <p:cNvPr id="7" name="Εικόνα 6" descr="Εικονίδιο μετάβασης στα Περιεχόμενα.">
            <a:hlinkClick r:id="rId9" action="ppaction://hlinksldjump" tooltip="Επιστροφή στα Περιεχόμενα"/>
          </p:cNvPr>
          <p:cNvPicPr>
            <a:picLocks noChangeAspect="1"/>
          </p:cNvPicPr>
          <p:nvPr/>
        </p:nvPicPr>
        <p:blipFill>
          <a:blip r:embed="rId10">
            <a:extLst>
              <a:ext uri="{BEBA8EAE-BF5A-486C-A8C5-ECC9F3942E4B}">
                <a14:imgProps xmlns:a14="http://schemas.microsoft.com/office/drawing/2010/main">
                  <a14:imgLayer r:embed="rId11">
                    <a14:imgEffect>
                      <a14:sharpenSoften amount="100000"/>
                    </a14:imgEffect>
                  </a14:imgLayer>
                </a14:imgProps>
              </a:ext>
              <a:ext uri="{28A0092B-C50C-407E-A947-70E740481C1C}">
                <a14:useLocalDpi xmlns:a14="http://schemas.microsoft.com/office/drawing/2010/main" val="0"/>
              </a:ext>
            </a:extLst>
          </a:blip>
          <a:stretch>
            <a:fillRect/>
          </a:stretch>
        </p:blipFill>
        <p:spPr>
          <a:xfrm>
            <a:off x="323528" y="5919768"/>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4"/>
            </p:custDataLst>
          </p:nvPr>
        </p:nvSpPr>
        <p:spPr>
          <a:xfrm>
            <a:off x="2390967" y="6382220"/>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423174"/>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11</a:t>
            </a:fld>
            <a:endParaRPr lang="el-GR" sz="1400" dirty="0"/>
          </a:p>
        </p:txBody>
      </p:sp>
    </p:spTree>
    <p:custDataLst>
      <p:tags r:id="rId1"/>
    </p:custDataLst>
    <p:extLst>
      <p:ext uri="{BB962C8B-B14F-4D97-AF65-F5344CB8AC3E}">
        <p14:creationId xmlns:p14="http://schemas.microsoft.com/office/powerpoint/2010/main" val="16554034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200603"/>
            <a:ext cx="8229600" cy="811580"/>
          </a:xfrm>
        </p:spPr>
        <p:txBody>
          <a:bodyPr>
            <a:noAutofit/>
          </a:bodyPr>
          <a:lstStyle/>
          <a:p>
            <a:r>
              <a:rPr lang="el-GR" sz="3600" dirty="0" smtClean="0"/>
              <a:t>Περιεχόμενο</a:t>
            </a:r>
            <a:endParaRPr lang="el-GR" sz="3600" dirty="0"/>
          </a:p>
        </p:txBody>
      </p:sp>
      <p:sp>
        <p:nvSpPr>
          <p:cNvPr id="3" name="Ορθογώνιο 2"/>
          <p:cNvSpPr/>
          <p:nvPr>
            <p:custDataLst>
              <p:tags r:id="rId3"/>
            </p:custDataLst>
          </p:nvPr>
        </p:nvSpPr>
        <p:spPr>
          <a:xfrm>
            <a:off x="22726" y="956673"/>
            <a:ext cx="9143999" cy="4870564"/>
          </a:xfrm>
          <a:prstGeom prst="rect">
            <a:avLst/>
          </a:prstGeom>
        </p:spPr>
        <p:txBody>
          <a:bodyPr wrap="square">
            <a:spAutoFit/>
          </a:bodyPr>
          <a:lstStyle/>
          <a:p>
            <a:pPr marL="342900" lvl="0" indent="-342900">
              <a:spcAft>
                <a:spcPts val="300"/>
              </a:spcAft>
              <a:buFont typeface="Wingdings" panose="05000000000000000000" pitchFamily="2" charset="2"/>
              <a:buChar char=""/>
            </a:pPr>
            <a:r>
              <a:rPr lang="el-GR" sz="1600" dirty="0">
                <a:ea typeface="Times New Roman" panose="02020603050405020304" pitchFamily="18" charset="0"/>
              </a:rPr>
              <a:t>Κυριότερο στοιχείο είναι το </a:t>
            </a:r>
            <a:r>
              <a:rPr lang="el-GR" sz="1600" b="1" dirty="0">
                <a:solidFill>
                  <a:srgbClr val="C00000"/>
                </a:solidFill>
                <a:ea typeface="Times New Roman" panose="02020603050405020304" pitchFamily="18" charset="0"/>
              </a:rPr>
              <a:t>περιεχόμενο</a:t>
            </a:r>
            <a:r>
              <a:rPr lang="el-GR" sz="1600" dirty="0">
                <a:ea typeface="Times New Roman" panose="02020603050405020304" pitchFamily="18" charset="0"/>
              </a:rPr>
              <a:t>. Αν το </a:t>
            </a:r>
            <a:r>
              <a:rPr lang="en-US" sz="1600" dirty="0">
                <a:ea typeface="Times New Roman" panose="02020603050405020304" pitchFamily="18" charset="0"/>
              </a:rPr>
              <a:t>site </a:t>
            </a:r>
            <a:r>
              <a:rPr lang="el-GR" sz="1600" dirty="0">
                <a:ea typeface="Times New Roman" panose="02020603050405020304" pitchFamily="18" charset="0"/>
              </a:rPr>
              <a:t>δεν έχει αξιόλογο ή χρήσιμο για τους χρήστες περιεχόμενο, τότε δύσκολα θα αποκτήσει </a:t>
            </a:r>
            <a:r>
              <a:rPr lang="el-GR" sz="1600" dirty="0" smtClean="0">
                <a:ea typeface="Times New Roman" panose="02020603050405020304" pitchFamily="18" charset="0"/>
              </a:rPr>
              <a:t>επισκεψιμότητα, </a:t>
            </a:r>
            <a:r>
              <a:rPr lang="el-GR" sz="1600" dirty="0">
                <a:ea typeface="Times New Roman" panose="02020603050405020304" pitchFamily="18" charset="0"/>
              </a:rPr>
              <a:t>όσες τεχνικές </a:t>
            </a:r>
            <a:r>
              <a:rPr lang="en-US" sz="1600" dirty="0">
                <a:ea typeface="Times New Roman" panose="02020603050405020304" pitchFamily="18" charset="0"/>
              </a:rPr>
              <a:t>SEO </a:t>
            </a:r>
            <a:r>
              <a:rPr lang="el-GR" sz="1600" dirty="0">
                <a:ea typeface="Times New Roman" panose="02020603050405020304" pitchFamily="18" charset="0"/>
              </a:rPr>
              <a:t>κι αν εφαρμόσουμε. Το καλό περιεχόμενο: </a:t>
            </a:r>
          </a:p>
          <a:p>
            <a:pPr marL="800100" lvl="1" indent="-342900">
              <a:spcAft>
                <a:spcPts val="300"/>
              </a:spcAft>
              <a:buSzPts val="1800"/>
              <a:buFont typeface="Wingdings" panose="05000000000000000000" pitchFamily="2" charset="2"/>
              <a:buChar char=""/>
            </a:pPr>
            <a:r>
              <a:rPr lang="el-GR" sz="1600" dirty="0">
                <a:ea typeface="Times New Roman" panose="02020603050405020304" pitchFamily="18" charset="0"/>
              </a:rPr>
              <a:t>προσελκύει χρήστες και αυτοί άλλους χρήστες</a:t>
            </a:r>
          </a:p>
          <a:p>
            <a:pPr marL="800100" lvl="1" indent="-342900">
              <a:spcAft>
                <a:spcPts val="300"/>
              </a:spcAft>
              <a:buSzPts val="1800"/>
              <a:buFont typeface="Wingdings" panose="05000000000000000000" pitchFamily="2" charset="2"/>
              <a:buChar char=""/>
            </a:pPr>
            <a:r>
              <a:rPr lang="el-GR" sz="1600" dirty="0">
                <a:ea typeface="Times New Roman" panose="02020603050405020304" pitchFamily="18" charset="0"/>
              </a:rPr>
              <a:t>γίνεται αιτία να φτιαχτούν σε άλλα </a:t>
            </a:r>
            <a:r>
              <a:rPr lang="en-US" sz="1600" dirty="0">
                <a:ea typeface="Times New Roman" panose="02020603050405020304" pitchFamily="18" charset="0"/>
              </a:rPr>
              <a:t>sites</a:t>
            </a:r>
            <a:r>
              <a:rPr lang="el-GR" sz="1600" dirty="0">
                <a:ea typeface="Times New Roman" panose="02020603050405020304" pitchFamily="18" charset="0"/>
              </a:rPr>
              <a:t>, σύνδεσμοι προς το δικό μας </a:t>
            </a:r>
            <a:r>
              <a:rPr lang="en-US" sz="1600" dirty="0">
                <a:ea typeface="Times New Roman" panose="02020603050405020304" pitchFamily="18" charset="0"/>
              </a:rPr>
              <a:t>site</a:t>
            </a:r>
            <a:endParaRPr lang="el-GR" sz="1600" dirty="0">
              <a:ea typeface="Times New Roman" panose="02020603050405020304" pitchFamily="18" charset="0"/>
            </a:endParaRPr>
          </a:p>
          <a:p>
            <a:pPr marL="1257300" lvl="2" indent="-342900">
              <a:spcAft>
                <a:spcPts val="300"/>
              </a:spcAft>
              <a:buSzPts val="1600"/>
              <a:buFont typeface="Symbol" panose="05050102010706020507" pitchFamily="18" charset="2"/>
              <a:buChar char=""/>
              <a:tabLst>
                <a:tab pos="990600" algn="l"/>
              </a:tabLst>
            </a:pPr>
            <a:r>
              <a:rPr lang="el-GR" sz="1600" dirty="0">
                <a:ea typeface="Times New Roman" panose="02020603050405020304" pitchFamily="18" charset="0"/>
              </a:rPr>
              <a:t>Αυτό είναι το βασικότερο ίσως χαρακτηριστικό του αλγόριθμου κατάταξης της </a:t>
            </a:r>
            <a:r>
              <a:rPr lang="en-US" sz="1600" dirty="0">
                <a:ea typeface="Times New Roman" panose="02020603050405020304" pitchFamily="18" charset="0"/>
              </a:rPr>
              <a:t>Google</a:t>
            </a:r>
            <a:r>
              <a:rPr lang="el-GR" sz="1600" dirty="0">
                <a:ea typeface="Times New Roman" panose="02020603050405020304" pitchFamily="18" charset="0"/>
              </a:rPr>
              <a:t>, του </a:t>
            </a:r>
            <a:r>
              <a:rPr lang="en-US" sz="1600" dirty="0" err="1">
                <a:ea typeface="Times New Roman" panose="02020603050405020304" pitchFamily="18" charset="0"/>
              </a:rPr>
              <a:t>Pagerank</a:t>
            </a:r>
            <a:r>
              <a:rPr lang="el-GR" sz="1600" dirty="0">
                <a:ea typeface="Times New Roman" panose="02020603050405020304" pitchFamily="18" charset="0"/>
              </a:rPr>
              <a:t> και βασίζεται στην παραδοχή ότι για να δείχνουν άλλα </a:t>
            </a:r>
            <a:r>
              <a:rPr lang="en-US" sz="1600" dirty="0">
                <a:ea typeface="Times New Roman" panose="02020603050405020304" pitchFamily="18" charset="0"/>
              </a:rPr>
              <a:t>site </a:t>
            </a:r>
            <a:r>
              <a:rPr lang="el-GR" sz="1600" dirty="0">
                <a:ea typeface="Times New Roman" panose="02020603050405020304" pitchFamily="18" charset="0"/>
              </a:rPr>
              <a:t>προς στο </a:t>
            </a:r>
            <a:r>
              <a:rPr lang="en-US" sz="1600" dirty="0">
                <a:ea typeface="Times New Roman" panose="02020603050405020304" pitchFamily="18" charset="0"/>
              </a:rPr>
              <a:t>site </a:t>
            </a:r>
            <a:r>
              <a:rPr lang="el-GR" sz="1600" dirty="0">
                <a:ea typeface="Times New Roman" panose="02020603050405020304" pitchFamily="18" charset="0"/>
              </a:rPr>
              <a:t>μας, αυτό θα πρέπει να είναι με κάποιο τρόπο σημαντικό, σημαντικότερα από άλλα με παρόμοιο σε επίπεδο λεξιλογίου περιεχόμενο αλλά χωρίς εξωτερικά </a:t>
            </a:r>
            <a:r>
              <a:rPr lang="en-US" sz="1600" dirty="0">
                <a:ea typeface="Times New Roman" panose="02020603050405020304" pitchFamily="18" charset="0"/>
              </a:rPr>
              <a:t>links </a:t>
            </a:r>
            <a:r>
              <a:rPr lang="el-GR" sz="1600" dirty="0">
                <a:ea typeface="Times New Roman" panose="02020603050405020304" pitchFamily="18" charset="0"/>
              </a:rPr>
              <a:t>να δείχνουν σε αυτά.</a:t>
            </a:r>
          </a:p>
          <a:p>
            <a:pPr marL="342900" lvl="0" indent="-342900">
              <a:spcAft>
                <a:spcPts val="300"/>
              </a:spcAft>
              <a:buFont typeface="Wingdings" panose="05000000000000000000" pitchFamily="2" charset="2"/>
              <a:buChar char=""/>
            </a:pPr>
            <a:r>
              <a:rPr lang="el-GR" sz="1600" dirty="0">
                <a:ea typeface="Times New Roman" panose="02020603050405020304" pitchFamily="18" charset="0"/>
              </a:rPr>
              <a:t>Η αισθητική του περιεχομένου είναι σημαντική. Το κείμενο πρέπει:</a:t>
            </a:r>
          </a:p>
          <a:p>
            <a:pPr marL="800100" lvl="1" indent="-342900">
              <a:spcAft>
                <a:spcPts val="300"/>
              </a:spcAft>
              <a:buSzPts val="1800"/>
              <a:buFont typeface="Wingdings" panose="05000000000000000000" pitchFamily="2" charset="2"/>
              <a:buChar char=""/>
            </a:pPr>
            <a:r>
              <a:rPr lang="el-GR" sz="1600" dirty="0">
                <a:ea typeface="Times New Roman" panose="02020603050405020304" pitchFamily="18" charset="0"/>
              </a:rPr>
              <a:t>να είναι ευανάγνωστο, με κείμενο ορθογραφικά και συντακτικά σωστό</a:t>
            </a:r>
          </a:p>
          <a:p>
            <a:pPr marL="800100" lvl="1" indent="-342900">
              <a:spcAft>
                <a:spcPts val="300"/>
              </a:spcAft>
              <a:buSzPts val="1800"/>
              <a:buFont typeface="Wingdings" panose="05000000000000000000" pitchFamily="2" charset="2"/>
              <a:buChar char=""/>
            </a:pPr>
            <a:r>
              <a:rPr lang="el-GR" sz="1600" dirty="0">
                <a:ea typeface="Times New Roman" panose="02020603050405020304" pitchFamily="18" charset="0"/>
              </a:rPr>
              <a:t>να λέει σύντομα αυτό που θέλει να πει ώστε ο χρήστης (που είναι πάντα βιαστικός!) να κρίνει γρήγορα αν τον ενδιαφέρει ή όχι αυτό που βλέπει</a:t>
            </a:r>
          </a:p>
          <a:p>
            <a:pPr marL="1257300" lvl="2" indent="-342900">
              <a:spcAft>
                <a:spcPts val="300"/>
              </a:spcAft>
              <a:buSzPts val="1600"/>
              <a:buFont typeface="Symbol" panose="05050102010706020507" pitchFamily="18" charset="2"/>
              <a:buChar char=""/>
              <a:tabLst>
                <a:tab pos="990600" algn="l"/>
              </a:tabLst>
            </a:pPr>
            <a:r>
              <a:rPr lang="el-GR" sz="1600" dirty="0">
                <a:ea typeface="Times New Roman" panose="02020603050405020304" pitchFamily="18" charset="0"/>
              </a:rPr>
              <a:t>σε δεύτερο επίπεδο μπορούμε να δώσουμε </a:t>
            </a:r>
            <a:r>
              <a:rPr lang="el-GR" sz="1600" dirty="0" smtClean="0">
                <a:ea typeface="Times New Roman" panose="02020603050405020304" pitchFamily="18" charset="0"/>
              </a:rPr>
              <a:t>περισσότερο / αναλυτικότερο </a:t>
            </a:r>
            <a:r>
              <a:rPr lang="el-GR" sz="1600" dirty="0">
                <a:ea typeface="Times New Roman" panose="02020603050405020304" pitchFamily="18" charset="0"/>
              </a:rPr>
              <a:t>περιεχόμενο καθώς εκεί συνειδητά θα έχει επιλέξει να πάει ο χρήστης</a:t>
            </a:r>
          </a:p>
          <a:p>
            <a:pPr marL="800100" lvl="1" indent="-342900">
              <a:spcAft>
                <a:spcPts val="300"/>
              </a:spcAft>
              <a:buSzPts val="1800"/>
              <a:buFont typeface="Wingdings" panose="05000000000000000000" pitchFamily="2" charset="2"/>
              <a:buChar char=""/>
            </a:pPr>
            <a:r>
              <a:rPr lang="el-GR" sz="1600" dirty="0">
                <a:ea typeface="Times New Roman" panose="02020603050405020304" pitchFamily="18" charset="0"/>
              </a:rPr>
              <a:t>να είναι καλαίσθητο (όχι "φορτωμένες" σελίδες, όχι "παρδαλά", όχι παρωχημένα </a:t>
            </a:r>
            <a:r>
              <a:rPr lang="en-US" sz="1600" dirty="0">
                <a:ea typeface="Times New Roman" panose="02020603050405020304" pitchFamily="18" charset="0"/>
              </a:rPr>
              <a:t>layouts</a:t>
            </a:r>
            <a:r>
              <a:rPr lang="el-GR" sz="1600" dirty="0">
                <a:ea typeface="Times New Roman" panose="02020603050405020304" pitchFamily="18" charset="0"/>
              </a:rPr>
              <a:t>)</a:t>
            </a:r>
          </a:p>
          <a:p>
            <a:pPr marL="1257300" lvl="2" indent="-342900">
              <a:spcAft>
                <a:spcPts val="300"/>
              </a:spcAft>
              <a:buSzPts val="1600"/>
              <a:buFont typeface="Symbol" panose="05050102010706020507" pitchFamily="18" charset="2"/>
              <a:buChar char=""/>
              <a:tabLst>
                <a:tab pos="990600" algn="l"/>
              </a:tabLst>
            </a:pPr>
            <a:r>
              <a:rPr lang="el-GR" sz="1600" dirty="0">
                <a:ea typeface="Times New Roman" panose="02020603050405020304" pitchFamily="18" charset="0"/>
              </a:rPr>
              <a:t>δύσκολα θα έχετε μοναδικό </a:t>
            </a:r>
            <a:r>
              <a:rPr lang="en-US" sz="1600" dirty="0">
                <a:ea typeface="Times New Roman" panose="02020603050405020304" pitchFamily="18" charset="0"/>
              </a:rPr>
              <a:t>site </a:t>
            </a:r>
            <a:r>
              <a:rPr lang="el-GR" sz="1600" dirty="0">
                <a:ea typeface="Times New Roman" panose="02020603050405020304" pitchFamily="18" charset="0"/>
              </a:rPr>
              <a:t>– μεταξύ </a:t>
            </a:r>
            <a:r>
              <a:rPr lang="en-US" sz="1600" dirty="0">
                <a:ea typeface="Times New Roman" panose="02020603050405020304" pitchFamily="18" charset="0"/>
              </a:rPr>
              <a:t>site </a:t>
            </a:r>
            <a:r>
              <a:rPr lang="el-GR" sz="1600" dirty="0">
                <a:ea typeface="Times New Roman" panose="02020603050405020304" pitchFamily="18" charset="0"/>
              </a:rPr>
              <a:t>με παρόμοιο περιεχόμενο, οι χρήστες θα εκτιμήσουν περισσότερο το καλαίσθητο</a:t>
            </a:r>
          </a:p>
        </p:txBody>
      </p:sp>
      <p:sp>
        <p:nvSpPr>
          <p:cNvPr id="6" name="Θέση υποσέλιδου 3" descr="."/>
          <p:cNvSpPr txBox="1">
            <a:spLocks/>
          </p:cNvSpPr>
          <p:nvPr>
            <p:custDataLst>
              <p:tags r:id="rId4"/>
            </p:custDataLst>
          </p:nvPr>
        </p:nvSpPr>
        <p:spPr>
          <a:xfrm>
            <a:off x="2390967" y="6382220"/>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423174"/>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12</a:t>
            </a:fld>
            <a:endParaRPr lang="el-GR" sz="1400" dirty="0"/>
          </a:p>
        </p:txBody>
      </p:sp>
    </p:spTree>
    <p:custDataLst>
      <p:tags r:id="rId1"/>
    </p:custDataLst>
    <p:extLst>
      <p:ext uri="{BB962C8B-B14F-4D97-AF65-F5344CB8AC3E}">
        <p14:creationId xmlns:p14="http://schemas.microsoft.com/office/powerpoint/2010/main" val="36725763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200603"/>
            <a:ext cx="8229600" cy="811580"/>
          </a:xfrm>
        </p:spPr>
        <p:txBody>
          <a:bodyPr>
            <a:noAutofit/>
          </a:bodyPr>
          <a:lstStyle/>
          <a:p>
            <a:r>
              <a:rPr lang="el-GR" sz="3600" dirty="0"/>
              <a:t>Βαρύτητα Περιεχομένου (1/4)</a:t>
            </a:r>
          </a:p>
        </p:txBody>
      </p:sp>
      <p:sp>
        <p:nvSpPr>
          <p:cNvPr id="4" name="Rectangle 16"/>
          <p:cNvSpPr>
            <a:spLocks noChangeArrowheads="1"/>
          </p:cNvSpPr>
          <p:nvPr>
            <p:custDataLst>
              <p:tags r:id="rId3"/>
            </p:custDataLst>
          </p:nvPr>
        </p:nvSpPr>
        <p:spPr bwMode="auto">
          <a:xfrm>
            <a:off x="411390" y="1040846"/>
            <a:ext cx="873261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Η ετικέτα </a:t>
            </a:r>
            <a:r>
              <a:rPr kumimoji="0" lang="en-US" alt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&lt;title&gt;</a:t>
            </a:r>
            <a:endParaRPr kumimoji="0" lang="el-GR" altLang="el-GR" b="0" i="0" u="none" strike="noStrike" cap="none" normalizeH="0" baseline="0" dirty="0" smtClean="0">
              <a:ln>
                <a:noFill/>
              </a:ln>
              <a:solidFill>
                <a:schemeClr val="tx1"/>
              </a:solidFill>
              <a:effectLst/>
              <a:latin typeface="+mn-lt"/>
            </a:endParaRPr>
          </a:p>
          <a:p>
            <a:pPr marL="742950" lvl="1" indent="-285750">
              <a:buFont typeface="Wingdings" panose="05000000000000000000" pitchFamily="2" charset="2"/>
              <a:buChar char="q"/>
            </a:pP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Εκτός του ότι φαίνεται στον τίτλο του παραθύρου του </a:t>
            </a:r>
            <a:r>
              <a:rPr kumimoji="0" lang="el-GR" altLang="el-GR" b="0" i="0" u="none" strike="noStrike" cap="none" normalizeH="0" baseline="0" dirty="0" err="1" smtClean="0">
                <a:ln>
                  <a:noFill/>
                </a:ln>
                <a:solidFill>
                  <a:schemeClr val="tx1"/>
                </a:solidFill>
                <a:effectLst/>
                <a:latin typeface="+mn-lt"/>
                <a:ea typeface="Times New Roman" panose="02020603050405020304" pitchFamily="18" charset="0"/>
              </a:rPr>
              <a:t>browser</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(1) και στα </a:t>
            </a:r>
            <a:r>
              <a:rPr kumimoji="0" lang="el-GR" altLang="el-GR" b="0" i="0" u="none" strike="noStrike" cap="none" normalizeH="0" baseline="0" dirty="0" err="1" smtClean="0">
                <a:ln>
                  <a:noFill/>
                </a:ln>
                <a:solidFill>
                  <a:schemeClr val="tx1"/>
                </a:solidFill>
                <a:effectLst/>
                <a:latin typeface="+mn-lt"/>
                <a:ea typeface="Times New Roman" panose="02020603050405020304" pitchFamily="18" charset="0"/>
              </a:rPr>
              <a:t>Favorites</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(Αγαπημένα) (2), εμφανίζεται και στα αποτελέσματα αναζήτησης (3):</a:t>
            </a:r>
            <a:endParaRPr kumimoji="0" lang="el-GR" altLang="el-GR" b="0" i="0" u="none" strike="noStrike" cap="none" normalizeH="0" baseline="0" dirty="0" smtClean="0">
              <a:ln>
                <a:noFill/>
              </a:ln>
              <a:solidFill>
                <a:schemeClr val="tx1"/>
              </a:solidFill>
              <a:effectLst/>
              <a:latin typeface="+mn-lt"/>
            </a:endParaRPr>
          </a:p>
        </p:txBody>
      </p:sp>
      <p:sp>
        <p:nvSpPr>
          <p:cNvPr id="16" name="Rectangle 17"/>
          <p:cNvSpPr>
            <a:spLocks noChangeArrowheads="1"/>
          </p:cNvSpPr>
          <p:nvPr/>
        </p:nvSpPr>
        <p:spPr bwMode="auto">
          <a:xfrm>
            <a:off x="322359" y="2284266"/>
            <a:ext cx="57606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l-GR" sz="1800" b="0" i="0" u="none" strike="noStrike" cap="none" normalizeH="0" baseline="0" dirty="0" smtClean="0">
                <a:ln>
                  <a:noFill/>
                </a:ln>
                <a:solidFill>
                  <a:srgbClr val="000000"/>
                </a:solidFill>
                <a:effectLst/>
                <a:latin typeface="Arial" panose="020B0604020202020204" pitchFamily="34" charset="0"/>
                <a:ea typeface="Times New Roman" panose="02020603050405020304" pitchFamily="18" charset="0"/>
              </a:rPr>
              <a:t>       (</a:t>
            </a:r>
            <a:r>
              <a:rPr kumimoji="0" lang="el-GR" altLang="el-GR" sz="1800" b="1" i="0" u="none" strike="noStrike" cap="none" normalizeH="0" baseline="0" dirty="0" smtClean="0">
                <a:ln>
                  <a:noFill/>
                </a:ln>
                <a:solidFill>
                  <a:srgbClr val="FF0000"/>
                </a:solidFill>
                <a:effectLst/>
                <a:latin typeface="Arial" panose="020B0604020202020204" pitchFamily="34" charset="0"/>
                <a:ea typeface="Times New Roman" panose="02020603050405020304" pitchFamily="18" charset="0"/>
              </a:rPr>
              <a:t>1</a:t>
            </a:r>
            <a:r>
              <a:rPr kumimoji="0" lang="en-US" altLang="el-GR" sz="1800" b="0" i="0" u="none" strike="noStrike" cap="none" normalizeH="0" baseline="0" dirty="0" smtClean="0">
                <a:ln>
                  <a:noFill/>
                </a:ln>
                <a:solidFill>
                  <a:srgbClr val="000000"/>
                </a:solidFill>
                <a:effectLst/>
                <a:latin typeface="Arial" panose="020B0604020202020204" pitchFamily="34" charset="0"/>
                <a:ea typeface="Times New Roman" panose="02020603050405020304" pitchFamily="18" charset="0"/>
              </a:rPr>
              <a:t>) </a:t>
            </a:r>
            <a:endParaRPr kumimoji="0" lang="en-US" altLang="el-GR" sz="1800" b="0" i="0" u="none" strike="noStrike" cap="none" normalizeH="0" baseline="0" dirty="0" smtClean="0">
              <a:ln>
                <a:noFill/>
              </a:ln>
              <a:solidFill>
                <a:schemeClr val="tx1"/>
              </a:solidFill>
              <a:effectLst/>
              <a:latin typeface="Arial" panose="020B0604020202020204" pitchFamily="34" charset="0"/>
            </a:endParaRPr>
          </a:p>
        </p:txBody>
      </p:sp>
      <p:pic>
        <p:nvPicPr>
          <p:cNvPr id="9231" name="Picture 4" descr="εικόνα browser."/>
          <p:cNvPicPr>
            <a:picLocks noChangeAspect="1" noChangeArrowheads="1"/>
          </p:cNvPicPr>
          <p:nvPr/>
        </p:nvPicPr>
        <p:blipFill>
          <a:blip r:embed="rId9">
            <a:extLst>
              <a:ext uri="{28A0092B-C50C-407E-A947-70E740481C1C}">
                <a14:useLocalDpi xmlns:a14="http://schemas.microsoft.com/office/drawing/2010/main" val="0"/>
              </a:ext>
            </a:extLst>
          </a:blip>
          <a:srcRect r="14253"/>
          <a:stretch>
            <a:fillRect/>
          </a:stretch>
        </p:blipFill>
        <p:spPr bwMode="auto">
          <a:xfrm>
            <a:off x="744834" y="1992839"/>
            <a:ext cx="3800475" cy="109537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17"/>
          <p:cNvSpPr>
            <a:spLocks noChangeArrowheads="1"/>
          </p:cNvSpPr>
          <p:nvPr/>
        </p:nvSpPr>
        <p:spPr bwMode="auto">
          <a:xfrm>
            <a:off x="4518247" y="2284266"/>
            <a:ext cx="57606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l-GR" sz="1800" b="0" i="0" u="none" strike="noStrike" cap="none" normalizeH="0" baseline="0" dirty="0" smtClean="0">
                <a:ln>
                  <a:noFill/>
                </a:ln>
                <a:solidFill>
                  <a:srgbClr val="000000"/>
                </a:solidFill>
                <a:effectLst/>
                <a:latin typeface="Arial" panose="020B0604020202020204" pitchFamily="34" charset="0"/>
                <a:ea typeface="Times New Roman" panose="02020603050405020304" pitchFamily="18" charset="0"/>
              </a:rPr>
              <a:t>       (</a:t>
            </a:r>
            <a:r>
              <a:rPr kumimoji="0" lang="en-US" altLang="el-GR" sz="1800" b="1" i="0" u="none" strike="noStrike" cap="none" normalizeH="0" baseline="0" dirty="0" smtClean="0">
                <a:ln>
                  <a:noFill/>
                </a:ln>
                <a:solidFill>
                  <a:srgbClr val="FF0000"/>
                </a:solidFill>
                <a:effectLst/>
                <a:latin typeface="Arial" panose="020B0604020202020204" pitchFamily="34" charset="0"/>
                <a:ea typeface="Times New Roman" panose="02020603050405020304" pitchFamily="18" charset="0"/>
              </a:rPr>
              <a:t>2</a:t>
            </a:r>
            <a:r>
              <a:rPr kumimoji="0" lang="en-US" altLang="el-GR" sz="1800" b="0" i="0" u="none" strike="noStrike" cap="none" normalizeH="0" baseline="0" dirty="0" smtClean="0">
                <a:ln>
                  <a:noFill/>
                </a:ln>
                <a:solidFill>
                  <a:srgbClr val="000000"/>
                </a:solidFill>
                <a:effectLst/>
                <a:latin typeface="Arial" panose="020B0604020202020204" pitchFamily="34" charset="0"/>
                <a:ea typeface="Times New Roman" panose="02020603050405020304" pitchFamily="18" charset="0"/>
              </a:rPr>
              <a:t>) </a:t>
            </a:r>
            <a:endParaRPr kumimoji="0" lang="en-US" altLang="el-GR" sz="1800" b="0" i="0" u="none" strike="noStrike" cap="none" normalizeH="0" baseline="0" dirty="0" smtClean="0">
              <a:ln>
                <a:noFill/>
              </a:ln>
              <a:solidFill>
                <a:schemeClr val="tx1"/>
              </a:solidFill>
              <a:effectLst/>
              <a:latin typeface="Arial" panose="020B0604020202020204" pitchFamily="34" charset="0"/>
            </a:endParaRPr>
          </a:p>
        </p:txBody>
      </p:sp>
      <p:pic>
        <p:nvPicPr>
          <p:cNvPr id="9230" name="Picture 3" descr="εικόνα αγαπημένα φυλλομετρητή."/>
          <p:cNvPicPr>
            <a:picLocks noChangeAspect="1" noChangeArrowheads="1"/>
          </p:cNvPicPr>
          <p:nvPr/>
        </p:nvPicPr>
        <p:blipFill>
          <a:blip r:embed="rId10">
            <a:extLst>
              <a:ext uri="{28A0092B-C50C-407E-A947-70E740481C1C}">
                <a14:useLocalDpi xmlns:a14="http://schemas.microsoft.com/office/drawing/2010/main" val="0"/>
              </a:ext>
            </a:extLst>
          </a:blip>
          <a:srcRect r="18214"/>
          <a:stretch>
            <a:fillRect/>
          </a:stretch>
        </p:blipFill>
        <p:spPr bwMode="auto">
          <a:xfrm>
            <a:off x="4814197" y="1975773"/>
            <a:ext cx="3562350" cy="110490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18"/>
          <p:cNvSpPr>
            <a:spLocks noChangeArrowheads="1"/>
          </p:cNvSpPr>
          <p:nvPr/>
        </p:nvSpPr>
        <p:spPr bwMode="auto">
          <a:xfrm>
            <a:off x="306634" y="3917719"/>
            <a:ext cx="48478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en-US" altLang="el-GR" sz="1800" b="0" i="0" u="none" strike="noStrike" cap="none" normalizeH="0" baseline="0" dirty="0" smtClean="0">
                <a:ln>
                  <a:noFill/>
                </a:ln>
                <a:solidFill>
                  <a:srgbClr val="000000"/>
                </a:solidFill>
                <a:effectLst/>
                <a:latin typeface="Arial" panose="020B0604020202020204" pitchFamily="34" charset="0"/>
                <a:ea typeface="Times New Roman" panose="02020603050405020304" pitchFamily="18" charset="0"/>
              </a:rPr>
              <a:t>(</a:t>
            </a:r>
            <a:r>
              <a:rPr kumimoji="0" lang="en-US" altLang="el-GR" sz="1800" b="1" i="0" u="none" strike="noStrike" cap="none" normalizeH="0" baseline="0" dirty="0" smtClean="0">
                <a:ln>
                  <a:noFill/>
                </a:ln>
                <a:solidFill>
                  <a:srgbClr val="FF0000"/>
                </a:solidFill>
                <a:effectLst/>
                <a:latin typeface="Arial" panose="020B0604020202020204" pitchFamily="34" charset="0"/>
                <a:ea typeface="Times New Roman" panose="02020603050405020304" pitchFamily="18" charset="0"/>
              </a:rPr>
              <a:t>3</a:t>
            </a:r>
            <a:r>
              <a:rPr kumimoji="0" lang="en-US" altLang="el-GR" sz="1800" b="0" i="0" u="none" strike="noStrike" cap="none" normalizeH="0" baseline="0" dirty="0" smtClean="0">
                <a:ln>
                  <a:noFill/>
                </a:ln>
                <a:solidFill>
                  <a:srgbClr val="000000"/>
                </a:solidFill>
                <a:effectLst/>
                <a:latin typeface="Arial" panose="020B0604020202020204" pitchFamily="34" charset="0"/>
                <a:ea typeface="Times New Roman" panose="02020603050405020304" pitchFamily="18" charset="0"/>
              </a:rPr>
              <a:t>) </a:t>
            </a:r>
            <a:endParaRPr kumimoji="0" lang="en-US" altLang="el-GR" sz="1800" b="0" i="0" u="none" strike="noStrike" cap="none" normalizeH="0" baseline="0" dirty="0" smtClean="0">
              <a:ln>
                <a:noFill/>
              </a:ln>
              <a:solidFill>
                <a:schemeClr val="tx1"/>
              </a:solidFill>
              <a:effectLst/>
              <a:latin typeface="Arial" panose="020B0604020202020204" pitchFamily="34" charset="0"/>
            </a:endParaRPr>
          </a:p>
        </p:txBody>
      </p:sp>
      <p:pic>
        <p:nvPicPr>
          <p:cNvPr id="9229" name="Picture 5" descr="εικόνα αποτελεσμάτων αναζήτησης σε browse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44834" y="3182151"/>
            <a:ext cx="4600575" cy="110490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19"/>
          <p:cNvSpPr>
            <a:spLocks noChangeArrowheads="1"/>
          </p:cNvSpPr>
          <p:nvPr>
            <p:custDataLst>
              <p:tags r:id="rId4"/>
            </p:custDataLst>
          </p:nvPr>
        </p:nvSpPr>
        <p:spPr bwMode="auto">
          <a:xfrm>
            <a:off x="411390" y="4306189"/>
            <a:ext cx="8732610"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742950" lvl="1" indent="-285750" eaLnBrk="0" fontAlgn="base" hangingPunct="0">
              <a:spcBef>
                <a:spcPct val="0"/>
              </a:spcBef>
              <a:spcAft>
                <a:spcPct val="0"/>
              </a:spcAft>
              <a:buFont typeface="Wingdings" panose="05000000000000000000" pitchFamily="2" charset="2"/>
              <a:buChar char="q"/>
            </a:pPr>
            <a:r>
              <a:rPr kumimoji="0" lang="el-GR" altLang="el-GR" sz="1600" b="0" i="0" u="none" strike="noStrike" cap="none" normalizeH="0" baseline="0" dirty="0" smtClean="0">
                <a:ln>
                  <a:noFill/>
                </a:ln>
                <a:solidFill>
                  <a:schemeClr val="tx1"/>
                </a:solidFill>
                <a:effectLst/>
                <a:ea typeface="Times New Roman" panose="02020603050405020304" pitchFamily="18" charset="0"/>
              </a:rPr>
              <a:t>Συνιστάμενο μέγιστο μέγεθος τίτλου: 50 χαρακτήρες</a:t>
            </a:r>
            <a:endParaRPr kumimoji="0" lang="el-GR" altLang="el-GR" sz="1600" b="0" i="0" u="none" strike="noStrike" cap="none" normalizeH="0" baseline="0" dirty="0" smtClean="0">
              <a:ln>
                <a:noFill/>
              </a:ln>
              <a:solidFill>
                <a:schemeClr val="tx1"/>
              </a:solidFill>
              <a:effectLs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l-GR" altLang="el-GR" sz="1600" b="0" i="0" u="none" strike="noStrike" cap="none" normalizeH="0" baseline="0" dirty="0" smtClean="0">
                <a:ln>
                  <a:noFill/>
                </a:ln>
                <a:solidFill>
                  <a:schemeClr val="tx1"/>
                </a:solidFill>
                <a:effectLst/>
                <a:ea typeface="Times New Roman" panose="02020603050405020304" pitchFamily="18" charset="0"/>
              </a:rPr>
              <a:t>Η ετικέτα </a:t>
            </a:r>
            <a:r>
              <a:rPr kumimoji="0" lang="en-US" altLang="el-GR" sz="1600" b="0" i="0" u="none" strike="noStrike" cap="none" normalizeH="0" baseline="0" dirty="0" smtClean="0">
                <a:ln>
                  <a:noFill/>
                </a:ln>
                <a:solidFill>
                  <a:schemeClr val="tx1"/>
                </a:solidFill>
                <a:effectLst/>
                <a:ea typeface="Times New Roman" panose="02020603050405020304" pitchFamily="18" charset="0"/>
              </a:rPr>
              <a:t>m</a:t>
            </a:r>
            <a:r>
              <a:rPr kumimoji="0" lang="el-GR" altLang="el-GR" sz="1600" b="0" i="0" u="none" strike="noStrike" cap="none" normalizeH="0" baseline="0" dirty="0" err="1" smtClean="0">
                <a:ln>
                  <a:noFill/>
                </a:ln>
                <a:solidFill>
                  <a:schemeClr val="tx1"/>
                </a:solidFill>
                <a:effectLst/>
                <a:ea typeface="Times New Roman" panose="02020603050405020304" pitchFamily="18" charset="0"/>
              </a:rPr>
              <a:t>eta</a:t>
            </a:r>
            <a:r>
              <a:rPr kumimoji="0" lang="el-GR" altLang="el-GR" sz="1600" b="0" i="0" u="none" strike="noStrike" cap="none" normalizeH="0" baseline="0" dirty="0" smtClean="0">
                <a:ln>
                  <a:noFill/>
                </a:ln>
                <a:solidFill>
                  <a:schemeClr val="tx1"/>
                </a:solidFill>
                <a:effectLst/>
                <a:ea typeface="Times New Roman" panose="02020603050405020304" pitchFamily="18" charset="0"/>
              </a:rPr>
              <a:t> / </a:t>
            </a:r>
            <a:r>
              <a:rPr kumimoji="0" lang="en-US" altLang="el-GR" sz="1600" b="0" i="0" u="none" strike="noStrike" cap="none" normalizeH="0" baseline="0" dirty="0" smtClean="0">
                <a:ln>
                  <a:noFill/>
                </a:ln>
                <a:solidFill>
                  <a:schemeClr val="tx1"/>
                </a:solidFill>
                <a:effectLst/>
                <a:ea typeface="Times New Roman" panose="02020603050405020304" pitchFamily="18" charset="0"/>
              </a:rPr>
              <a:t>k</a:t>
            </a:r>
            <a:r>
              <a:rPr kumimoji="0" lang="el-GR" altLang="el-GR" sz="1600" b="0" i="0" u="none" strike="noStrike" cap="none" normalizeH="0" baseline="0" dirty="0" err="1" smtClean="0">
                <a:ln>
                  <a:noFill/>
                </a:ln>
                <a:solidFill>
                  <a:schemeClr val="tx1"/>
                </a:solidFill>
                <a:effectLst/>
                <a:ea typeface="Times New Roman" panose="02020603050405020304" pitchFamily="18" charset="0"/>
              </a:rPr>
              <a:t>eywords</a:t>
            </a:r>
            <a:r>
              <a:rPr kumimoji="0" lang="el-GR" altLang="el-GR" sz="1600" b="0" i="0" u="none" strike="noStrike" cap="none" normalizeH="0" baseline="0" dirty="0" smtClean="0">
                <a:ln>
                  <a:noFill/>
                </a:ln>
                <a:solidFill>
                  <a:schemeClr val="tx1"/>
                </a:solidFill>
                <a:effectLst/>
                <a:ea typeface="Times New Roman" panose="02020603050405020304" pitchFamily="18" charset="0"/>
              </a:rPr>
              <a:t> επιτρέπει να ορίσουμε </a:t>
            </a:r>
            <a:r>
              <a:rPr kumimoji="0" lang="en-US" altLang="el-GR" sz="1600" b="0" i="0" u="none" strike="noStrike" cap="none" normalizeH="0" baseline="0" dirty="0" smtClean="0">
                <a:ln>
                  <a:noFill/>
                </a:ln>
                <a:solidFill>
                  <a:schemeClr val="tx1"/>
                </a:solidFill>
                <a:effectLst/>
                <a:ea typeface="Times New Roman" panose="02020603050405020304" pitchFamily="18" charset="0"/>
              </a:rPr>
              <a:t>keywords </a:t>
            </a:r>
            <a:r>
              <a:rPr kumimoji="0" lang="el-GR" altLang="el-GR" sz="1600" b="0" i="0" u="none" strike="noStrike" cap="none" normalizeH="0" baseline="0" dirty="0" smtClean="0">
                <a:ln>
                  <a:noFill/>
                </a:ln>
                <a:solidFill>
                  <a:schemeClr val="tx1"/>
                </a:solidFill>
                <a:effectLst/>
                <a:ea typeface="Times New Roman" panose="02020603050405020304" pitchFamily="18" charset="0"/>
              </a:rPr>
              <a:t>για τη σελίδα.</a:t>
            </a:r>
            <a:endParaRPr kumimoji="0" lang="el-GR" altLang="el-GR" sz="1600" b="0" i="0" u="none" strike="noStrike" cap="none" normalizeH="0" baseline="0" dirty="0" smtClean="0">
              <a:ln>
                <a:noFill/>
              </a:ln>
              <a:solidFill>
                <a:schemeClr val="tx1"/>
              </a:solidFill>
              <a:effectLst/>
            </a:endParaRPr>
          </a:p>
          <a:p>
            <a:pPr marR="0" lvl="0" algn="l" defTabSz="914400" rtl="0" eaLnBrk="0" fontAlgn="base" latinLnBrk="0" hangingPunct="0">
              <a:lnSpc>
                <a:spcPct val="100000"/>
              </a:lnSpc>
              <a:spcBef>
                <a:spcPct val="0"/>
              </a:spcBef>
              <a:spcAft>
                <a:spcPct val="0"/>
              </a:spcAft>
              <a:buClrTx/>
              <a:buSzTx/>
              <a:tabLst/>
            </a:pPr>
            <a:r>
              <a:rPr kumimoji="0" lang="el-GR" altLang="el-GR" sz="16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a:t>
            </a:r>
            <a:r>
              <a:rPr kumimoji="0" lang="en-US" altLang="el-GR" sz="16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&lt;meta name="keywords" content="keyword1, keyword1, keyword2, </a:t>
            </a:r>
            <a:r>
              <a:rPr kumimoji="0" lang="el-GR" altLang="el-GR" sz="1600" b="1" i="0" u="none" strike="noStrike" cap="none" normalizeH="0" baseline="0" dirty="0" err="1" smtClean="0">
                <a:ln>
                  <a:noFill/>
                </a:ln>
                <a:solidFill>
                  <a:schemeClr val="tx1"/>
                </a:solidFill>
                <a:effectLst/>
                <a:ea typeface="Times New Roman" panose="02020603050405020304" pitchFamily="18" charset="0"/>
                <a:cs typeface="Courier New" panose="02070309020205020404" pitchFamily="49" charset="0"/>
              </a:rPr>
              <a:t>κτλ</a:t>
            </a:r>
            <a:r>
              <a:rPr kumimoji="0" lang="en-US" altLang="el-GR" sz="16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"&gt;</a:t>
            </a:r>
            <a:endParaRPr kumimoji="0" lang="el-GR" altLang="el-GR" sz="1600" b="0" i="0" u="none" strike="noStrike" cap="none" normalizeH="0" baseline="0" dirty="0" smtClean="0">
              <a:ln>
                <a:noFill/>
              </a:ln>
              <a:solidFill>
                <a:schemeClr val="tx1"/>
              </a:solidFill>
              <a:effectLst/>
            </a:endParaRPr>
          </a:p>
          <a:p>
            <a:pPr marL="742950" lvl="1" indent="-285750" eaLnBrk="0" fontAlgn="base" hangingPunct="0">
              <a:spcBef>
                <a:spcPct val="0"/>
              </a:spcBef>
              <a:spcAft>
                <a:spcPct val="0"/>
              </a:spcAft>
              <a:buFont typeface="Wingdings" panose="05000000000000000000" pitchFamily="2" charset="2"/>
              <a:buChar char="q"/>
            </a:pPr>
            <a:r>
              <a:rPr kumimoji="0" lang="el-GR" altLang="el-GR" sz="1600" b="0" i="0" u="none" strike="noStrike" cap="none" normalizeH="0" baseline="0" dirty="0" smtClean="0">
                <a:ln>
                  <a:noFill/>
                </a:ln>
                <a:solidFill>
                  <a:schemeClr val="tx1"/>
                </a:solidFill>
                <a:effectLst/>
                <a:ea typeface="Times New Roman" panose="02020603050405020304" pitchFamily="18" charset="0"/>
              </a:rPr>
              <a:t>Κάποιες μηχανές αναζήτησης τα αγνοούν (λόγω συνήθους κακόβουλης χρήσης) καθώς μπορούν και φτιάχνουν μόνες τους λεξιλόγιο από το κείμενο της σελίδας!</a:t>
            </a:r>
            <a:endParaRPr kumimoji="0" lang="el-GR" altLang="el-GR" sz="1600" b="0" i="0" u="none" strike="noStrike" cap="none" normalizeH="0" baseline="0" dirty="0" smtClean="0">
              <a:ln>
                <a:noFill/>
              </a:ln>
              <a:solidFill>
                <a:schemeClr val="tx1"/>
              </a:solidFill>
              <a:effectLst/>
            </a:endParaRPr>
          </a:p>
          <a:p>
            <a:pPr marL="742950" lvl="1" indent="-285750" eaLnBrk="0" fontAlgn="base" hangingPunct="0">
              <a:spcBef>
                <a:spcPct val="0"/>
              </a:spcBef>
              <a:spcAft>
                <a:spcPct val="0"/>
              </a:spcAft>
              <a:buFont typeface="Wingdings" panose="05000000000000000000" pitchFamily="2" charset="2"/>
              <a:buChar char="q"/>
            </a:pPr>
            <a:r>
              <a:rPr kumimoji="0" lang="el-GR" altLang="el-GR" sz="1600" b="0" i="0" u="none" strike="noStrike" cap="none" normalizeH="0" baseline="0" dirty="0" smtClean="0">
                <a:ln>
                  <a:noFill/>
                </a:ln>
                <a:solidFill>
                  <a:schemeClr val="tx1"/>
                </a:solidFill>
                <a:effectLst/>
                <a:ea typeface="Times New Roman" panose="02020603050405020304" pitchFamily="18" charset="0"/>
              </a:rPr>
              <a:t>Αποφεύγετε μεγάλο αριθμό </a:t>
            </a:r>
            <a:r>
              <a:rPr kumimoji="0" lang="el-GR" altLang="el-GR" sz="1600" b="0" i="0" u="none" strike="noStrike" cap="none" normalizeH="0" baseline="0" dirty="0" err="1" smtClean="0">
                <a:ln>
                  <a:noFill/>
                </a:ln>
                <a:solidFill>
                  <a:schemeClr val="tx1"/>
                </a:solidFill>
                <a:effectLst/>
                <a:ea typeface="Times New Roman" panose="02020603050405020304" pitchFamily="18" charset="0"/>
              </a:rPr>
              <a:t>keywords</a:t>
            </a:r>
            <a:r>
              <a:rPr kumimoji="0" lang="el-GR" altLang="el-GR" sz="1600" b="0" i="0" u="none" strike="noStrike" cap="none" normalizeH="0" baseline="0" dirty="0" smtClean="0">
                <a:ln>
                  <a:noFill/>
                </a:ln>
                <a:solidFill>
                  <a:schemeClr val="tx1"/>
                </a:solidFill>
                <a:effectLst/>
                <a:ea typeface="Times New Roman" panose="02020603050405020304" pitchFamily="18" charset="0"/>
              </a:rPr>
              <a:t> (μέχρι 20 είναι </a:t>
            </a:r>
            <a:r>
              <a:rPr kumimoji="0" lang="en-US" altLang="el-GR" sz="1600" b="0" i="0" u="none" strike="noStrike" cap="none" normalizeH="0" baseline="0" dirty="0" smtClean="0">
                <a:ln>
                  <a:noFill/>
                </a:ln>
                <a:solidFill>
                  <a:schemeClr val="tx1"/>
                </a:solidFill>
                <a:effectLst/>
                <a:ea typeface="Times New Roman" panose="02020603050405020304" pitchFamily="18" charset="0"/>
              </a:rPr>
              <a:t>ok</a:t>
            </a:r>
            <a:r>
              <a:rPr kumimoji="0" lang="el-GR" altLang="el-GR" sz="1600" b="0" i="0" u="none" strike="noStrike" cap="none" normalizeH="0" baseline="0" dirty="0" smtClean="0">
                <a:ln>
                  <a:noFill/>
                </a:ln>
                <a:solidFill>
                  <a:schemeClr val="tx1"/>
                </a:solidFill>
                <a:effectLst/>
                <a:ea typeface="Times New Roman" panose="02020603050405020304" pitchFamily="18" charset="0"/>
              </a:rPr>
              <a:t>)</a:t>
            </a:r>
            <a:endParaRPr kumimoji="0" lang="el-GR" altLang="el-GR" sz="1600" b="0" i="0" u="none" strike="noStrike" cap="none" normalizeH="0" baseline="0" dirty="0" smtClean="0">
              <a:ln>
                <a:noFill/>
              </a:ln>
              <a:solidFill>
                <a:schemeClr val="tx1"/>
              </a:solidFill>
              <a:effectLst/>
            </a:endParaRPr>
          </a:p>
          <a:p>
            <a:pPr marL="742950" lvl="1" indent="-285750" eaLnBrk="0" fontAlgn="base" hangingPunct="0">
              <a:spcBef>
                <a:spcPct val="0"/>
              </a:spcBef>
              <a:spcAft>
                <a:spcPct val="0"/>
              </a:spcAft>
              <a:buFont typeface="Wingdings" panose="05000000000000000000" pitchFamily="2" charset="2"/>
              <a:buChar char="q"/>
            </a:pPr>
            <a:r>
              <a:rPr kumimoji="0" lang="el-GR" altLang="el-GR" sz="1600" b="0" i="0" u="none" strike="noStrike" cap="none" normalizeH="0" baseline="0" dirty="0" smtClean="0">
                <a:ln>
                  <a:noFill/>
                </a:ln>
                <a:solidFill>
                  <a:schemeClr val="tx1"/>
                </a:solidFill>
                <a:effectLst/>
                <a:ea typeface="Times New Roman" panose="02020603050405020304" pitchFamily="18" charset="0"/>
              </a:rPr>
              <a:t>Είναι σημαντικό τα </a:t>
            </a:r>
            <a:r>
              <a:rPr kumimoji="0" lang="el-GR" altLang="el-GR" sz="1600" b="0" i="0" u="none" strike="noStrike" cap="none" normalizeH="0" baseline="0" dirty="0" err="1" smtClean="0">
                <a:ln>
                  <a:noFill/>
                </a:ln>
                <a:solidFill>
                  <a:schemeClr val="tx1"/>
                </a:solidFill>
                <a:effectLst/>
                <a:ea typeface="Times New Roman" panose="02020603050405020304" pitchFamily="18" charset="0"/>
              </a:rPr>
              <a:t>keywords</a:t>
            </a:r>
            <a:r>
              <a:rPr kumimoji="0" lang="el-GR" altLang="el-GR" sz="1600" b="0" i="0" u="none" strike="noStrike" cap="none" normalizeH="0" baseline="0" dirty="0" smtClean="0">
                <a:ln>
                  <a:noFill/>
                </a:ln>
                <a:solidFill>
                  <a:schemeClr val="tx1"/>
                </a:solidFill>
                <a:effectLst/>
                <a:ea typeface="Times New Roman" panose="02020603050405020304" pitchFamily="18" charset="0"/>
              </a:rPr>
              <a:t> που χαρακτηρίζουν μια σελίδα, να περιέχονται με κάποιο τρόπο στο περιεχόμενο (κείμενο, </a:t>
            </a:r>
            <a:r>
              <a:rPr kumimoji="0" lang="el-GR" altLang="el-GR" sz="1600" b="0" i="0" u="none" strike="noStrike" cap="none" normalizeH="0" baseline="0" dirty="0" err="1" smtClean="0">
                <a:ln>
                  <a:noFill/>
                </a:ln>
                <a:solidFill>
                  <a:schemeClr val="tx1"/>
                </a:solidFill>
                <a:effectLst/>
                <a:ea typeface="Times New Roman" panose="02020603050405020304" pitchFamily="18" charset="0"/>
              </a:rPr>
              <a:t>κτλ</a:t>
            </a:r>
            <a:r>
              <a:rPr kumimoji="0" lang="el-GR" altLang="el-GR" sz="1600" b="0" i="0" u="none" strike="noStrike" cap="none" normalizeH="0" baseline="0" dirty="0" smtClean="0">
                <a:ln>
                  <a:noFill/>
                </a:ln>
                <a:solidFill>
                  <a:schemeClr val="tx1"/>
                </a:solidFill>
                <a:effectLst/>
                <a:ea typeface="Times New Roman" panose="02020603050405020304" pitchFamily="18" charset="0"/>
              </a:rPr>
              <a:t>) της σελίδας.</a:t>
            </a:r>
            <a:endParaRPr kumimoji="0" lang="el-GR" altLang="el-GR" sz="1600" b="0" i="0" u="none" strike="noStrike" cap="none" normalizeH="0" baseline="0" dirty="0" smtClean="0">
              <a:ln>
                <a:noFill/>
              </a:ln>
              <a:solidFill>
                <a:schemeClr val="tx1"/>
              </a:solidFill>
              <a:effectLst/>
            </a:endParaRPr>
          </a:p>
        </p:txBody>
      </p:sp>
      <p:sp>
        <p:nvSpPr>
          <p:cNvPr id="6" name="Θέση υποσέλιδου 3" descr="."/>
          <p:cNvSpPr txBox="1">
            <a:spLocks/>
          </p:cNvSpPr>
          <p:nvPr>
            <p:custDataLst>
              <p:tags r:id="rId5"/>
            </p:custDataLst>
          </p:nvPr>
        </p:nvSpPr>
        <p:spPr>
          <a:xfrm>
            <a:off x="2390967" y="6382220"/>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6"/>
            </p:custDataLst>
          </p:nvPr>
        </p:nvSpPr>
        <p:spPr>
          <a:xfrm>
            <a:off x="6553200" y="6423174"/>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13</a:t>
            </a:fld>
            <a:endParaRPr lang="el-GR" sz="1400" dirty="0"/>
          </a:p>
        </p:txBody>
      </p:sp>
    </p:spTree>
    <p:custDataLst>
      <p:tags r:id="rId1"/>
    </p:custDataLst>
    <p:extLst>
      <p:ext uri="{BB962C8B-B14F-4D97-AF65-F5344CB8AC3E}">
        <p14:creationId xmlns:p14="http://schemas.microsoft.com/office/powerpoint/2010/main" val="39776620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200603"/>
            <a:ext cx="8229600" cy="811580"/>
          </a:xfrm>
        </p:spPr>
        <p:txBody>
          <a:bodyPr>
            <a:noAutofit/>
          </a:bodyPr>
          <a:lstStyle/>
          <a:p>
            <a:r>
              <a:rPr lang="el-GR" sz="3600" dirty="0"/>
              <a:t>Βαρύτητα Περιεχομένου (2/4)</a:t>
            </a:r>
          </a:p>
        </p:txBody>
      </p:sp>
      <p:sp>
        <p:nvSpPr>
          <p:cNvPr id="3" name="Ορθογώνιο 2"/>
          <p:cNvSpPr/>
          <p:nvPr>
            <p:custDataLst>
              <p:tags r:id="rId3"/>
            </p:custDataLst>
          </p:nvPr>
        </p:nvSpPr>
        <p:spPr>
          <a:xfrm>
            <a:off x="22726" y="869505"/>
            <a:ext cx="9144000" cy="5339923"/>
          </a:xfrm>
          <a:prstGeom prst="rect">
            <a:avLst/>
          </a:prstGeom>
        </p:spPr>
        <p:txBody>
          <a:bodyPr wrap="square">
            <a:spAutoFit/>
          </a:bodyPr>
          <a:lstStyle/>
          <a:p>
            <a:pPr marL="342900" lvl="0" indent="-342900">
              <a:spcAft>
                <a:spcPts val="300"/>
              </a:spcAft>
              <a:buFont typeface="Wingdings" panose="05000000000000000000" pitchFamily="2" charset="2"/>
              <a:buChar char=""/>
            </a:pPr>
            <a:r>
              <a:rPr lang="el-GR" dirty="0">
                <a:ea typeface="Times New Roman" panose="02020603050405020304" pitchFamily="18" charset="0"/>
              </a:rPr>
              <a:t>Χρησιμοποιήστε το ακόλουθο </a:t>
            </a:r>
            <a:r>
              <a:rPr lang="en-US" dirty="0">
                <a:ea typeface="Times New Roman" panose="02020603050405020304" pitchFamily="18" charset="0"/>
              </a:rPr>
              <a:t>meta </a:t>
            </a:r>
            <a:r>
              <a:rPr lang="el-GR" dirty="0">
                <a:ea typeface="Times New Roman" panose="02020603050405020304" pitchFamily="18" charset="0"/>
              </a:rPr>
              <a:t>για να περιγράψετε το περιεχόμενο κάθε σελίδας </a:t>
            </a:r>
          </a:p>
          <a:p>
            <a:pPr>
              <a:spcAft>
                <a:spcPts val="850"/>
              </a:spcAft>
            </a:pPr>
            <a:r>
              <a:rPr lang="el-GR" b="1" spc="-40" dirty="0">
                <a:solidFill>
                  <a:srgbClr val="000000"/>
                </a:solidFill>
                <a:ea typeface="Times New Roman" panose="02020603050405020304" pitchFamily="18" charset="0"/>
              </a:rPr>
              <a:t>		</a:t>
            </a:r>
            <a:r>
              <a:rPr lang="en-US" b="1" spc="-40" dirty="0">
                <a:solidFill>
                  <a:srgbClr val="000000"/>
                </a:solidFill>
                <a:ea typeface="Times New Roman" panose="02020603050405020304" pitchFamily="18" charset="0"/>
              </a:rPr>
              <a:t>&lt;meta </a:t>
            </a:r>
            <a:r>
              <a:rPr lang="en-US" b="1" spc="-40" dirty="0">
                <a:solidFill>
                  <a:srgbClr val="00AF50"/>
                </a:solidFill>
                <a:ea typeface="Times New Roman" panose="02020603050405020304" pitchFamily="18" charset="0"/>
              </a:rPr>
              <a:t>name</a:t>
            </a:r>
            <a:r>
              <a:rPr lang="en-US" b="1" spc="-40" dirty="0">
                <a:solidFill>
                  <a:srgbClr val="000000"/>
                </a:solidFill>
                <a:ea typeface="Times New Roman" panose="02020603050405020304" pitchFamily="18" charset="0"/>
              </a:rPr>
              <a:t>="</a:t>
            </a:r>
            <a:r>
              <a:rPr lang="en-US" b="1" spc="-40" dirty="0">
                <a:solidFill>
                  <a:srgbClr val="FF0000"/>
                </a:solidFill>
                <a:ea typeface="Times New Roman" panose="02020603050405020304" pitchFamily="18" charset="0"/>
              </a:rPr>
              <a:t>description</a:t>
            </a:r>
            <a:r>
              <a:rPr lang="en-US" b="1" spc="-40" dirty="0">
                <a:solidFill>
                  <a:srgbClr val="000000"/>
                </a:solidFill>
                <a:ea typeface="Times New Roman" panose="02020603050405020304" pitchFamily="18" charset="0"/>
              </a:rPr>
              <a:t>" </a:t>
            </a:r>
            <a:r>
              <a:rPr lang="en-US" b="1" spc="-40" dirty="0">
                <a:solidFill>
                  <a:srgbClr val="00AF50"/>
                </a:solidFill>
                <a:ea typeface="Times New Roman" panose="02020603050405020304" pitchFamily="18" charset="0"/>
              </a:rPr>
              <a:t>content</a:t>
            </a:r>
            <a:r>
              <a:rPr lang="en-US" b="1" spc="-40" dirty="0">
                <a:solidFill>
                  <a:srgbClr val="000000"/>
                </a:solidFill>
                <a:ea typeface="Times New Roman" panose="02020603050405020304" pitchFamily="18" charset="0"/>
              </a:rPr>
              <a:t>="</a:t>
            </a:r>
            <a:r>
              <a:rPr lang="en-US" b="1" spc="-40" dirty="0">
                <a:solidFill>
                  <a:srgbClr val="FF0000"/>
                </a:solidFill>
                <a:ea typeface="Times New Roman" panose="02020603050405020304" pitchFamily="18" charset="0"/>
              </a:rPr>
              <a:t>this is my home page</a:t>
            </a:r>
            <a:r>
              <a:rPr lang="en-US" b="1" spc="-40" dirty="0">
                <a:solidFill>
                  <a:srgbClr val="000000"/>
                </a:solidFill>
                <a:ea typeface="Times New Roman" panose="02020603050405020304" pitchFamily="18" charset="0"/>
              </a:rPr>
              <a:t>" /&gt; </a:t>
            </a:r>
            <a:endParaRPr lang="el-GR" dirty="0">
              <a:ea typeface="Times New Roman" panose="02020603050405020304" pitchFamily="18" charset="0"/>
            </a:endParaRPr>
          </a:p>
          <a:p>
            <a:pPr marL="342900" lvl="0" indent="-342900">
              <a:spcAft>
                <a:spcPts val="300"/>
              </a:spcAft>
              <a:buFont typeface="Wingdings" panose="05000000000000000000" pitchFamily="2" charset="2"/>
              <a:buChar char=""/>
            </a:pPr>
            <a:r>
              <a:rPr lang="el-GR" dirty="0">
                <a:ea typeface="Times New Roman" panose="02020603050405020304" pitchFamily="18" charset="0"/>
              </a:rPr>
              <a:t>Μία ή δύο προτάσεις, ή μια μικρή παράγραφος που συνοψίζει αποτελεσματικά το περιεχόμενο της σελίδας είναι το καλύτερο!</a:t>
            </a:r>
          </a:p>
          <a:p>
            <a:pPr marL="800100" lvl="1" indent="-342900">
              <a:spcAft>
                <a:spcPts val="300"/>
              </a:spcAft>
              <a:buSzPts val="1800"/>
              <a:buFont typeface="Wingdings" panose="05000000000000000000" pitchFamily="2" charset="2"/>
              <a:buChar char=""/>
            </a:pPr>
            <a:r>
              <a:rPr lang="el-GR" dirty="0">
                <a:ea typeface="Times New Roman" panose="02020603050405020304" pitchFamily="18" charset="0"/>
              </a:rPr>
              <a:t>Να είναι ενδιαφέρον αν παρουσιαστεί ως </a:t>
            </a:r>
            <a:r>
              <a:rPr lang="en-US" dirty="0">
                <a:ea typeface="Times New Roman" panose="02020603050405020304" pitchFamily="18" charset="0"/>
              </a:rPr>
              <a:t>snippet </a:t>
            </a:r>
            <a:r>
              <a:rPr lang="el-GR" dirty="0">
                <a:ea typeface="Times New Roman" panose="02020603050405020304" pitchFamily="18" charset="0"/>
              </a:rPr>
              <a:t>– είναι η περίληψη της σελίδας!</a:t>
            </a:r>
          </a:p>
          <a:p>
            <a:pPr marL="342900" lvl="0" indent="-342900">
              <a:spcAft>
                <a:spcPts val="300"/>
              </a:spcAft>
              <a:buFont typeface="Wingdings" panose="05000000000000000000" pitchFamily="2" charset="2"/>
              <a:buChar char=""/>
            </a:pPr>
            <a:r>
              <a:rPr lang="el-GR" dirty="0">
                <a:ea typeface="Times New Roman" panose="02020603050405020304" pitchFamily="18" charset="0"/>
              </a:rPr>
              <a:t>Αποφύγετε τα παρακάτω: </a:t>
            </a:r>
          </a:p>
          <a:p>
            <a:pPr marL="800100" lvl="1" indent="-342900">
              <a:spcAft>
                <a:spcPts val="300"/>
              </a:spcAft>
              <a:buSzPts val="1800"/>
              <a:buFont typeface="Wingdings" panose="05000000000000000000" pitchFamily="2" charset="2"/>
              <a:buChar char=""/>
            </a:pPr>
            <a:r>
              <a:rPr lang="el-GR" dirty="0">
                <a:ea typeface="Times New Roman" panose="02020603050405020304" pitchFamily="18" charset="0"/>
              </a:rPr>
              <a:t>Περιγραφές μη σχετικές με τη σελίδα.</a:t>
            </a:r>
          </a:p>
          <a:p>
            <a:pPr marL="800100" lvl="1" indent="-342900">
              <a:spcAft>
                <a:spcPts val="300"/>
              </a:spcAft>
              <a:buSzPts val="1800"/>
              <a:buFont typeface="Wingdings" panose="05000000000000000000" pitchFamily="2" charset="2"/>
              <a:buChar char=""/>
            </a:pPr>
            <a:r>
              <a:rPr lang="el-GR" dirty="0">
                <a:ea typeface="Times New Roman" panose="02020603050405020304" pitchFamily="18" charset="0"/>
              </a:rPr>
              <a:t>Γενικότητες τύπου "μια σελίδα" ή "μια σελίδα για βιβλία".</a:t>
            </a:r>
          </a:p>
          <a:p>
            <a:pPr marL="800100" lvl="1" indent="-342900">
              <a:spcAft>
                <a:spcPts val="300"/>
              </a:spcAft>
              <a:buSzPts val="1800"/>
              <a:buFont typeface="Wingdings" panose="05000000000000000000" pitchFamily="2" charset="2"/>
              <a:buChar char=""/>
            </a:pPr>
            <a:r>
              <a:rPr lang="el-GR" dirty="0">
                <a:ea typeface="Times New Roman" panose="02020603050405020304" pitchFamily="18" charset="0"/>
              </a:rPr>
              <a:t>Το γέμισμα της αποκλειστικά με λέξεις κλειδιά.</a:t>
            </a:r>
          </a:p>
          <a:p>
            <a:pPr marL="800100" lvl="1" indent="-342900">
              <a:spcAft>
                <a:spcPts val="300"/>
              </a:spcAft>
              <a:buSzPts val="1800"/>
              <a:buFont typeface="Wingdings" panose="05000000000000000000" pitchFamily="2" charset="2"/>
              <a:buChar char=""/>
            </a:pPr>
            <a:r>
              <a:rPr lang="el-GR" dirty="0">
                <a:ea typeface="Times New Roman" panose="02020603050405020304" pitchFamily="18" charset="0"/>
              </a:rPr>
              <a:t>Το </a:t>
            </a:r>
            <a:r>
              <a:rPr lang="en-US" dirty="0">
                <a:ea typeface="Times New Roman" panose="02020603050405020304" pitchFamily="18" charset="0"/>
              </a:rPr>
              <a:t>copy</a:t>
            </a:r>
            <a:r>
              <a:rPr lang="el-GR" dirty="0">
                <a:ea typeface="Times New Roman" panose="02020603050405020304" pitchFamily="18" charset="0"/>
              </a:rPr>
              <a:t>-</a:t>
            </a:r>
            <a:r>
              <a:rPr lang="en-US" dirty="0">
                <a:ea typeface="Times New Roman" panose="02020603050405020304" pitchFamily="18" charset="0"/>
              </a:rPr>
              <a:t>paste</a:t>
            </a:r>
            <a:r>
              <a:rPr lang="el-GR" dirty="0">
                <a:ea typeface="Times New Roman" panose="02020603050405020304" pitchFamily="18" charset="0"/>
              </a:rPr>
              <a:t> εκεί μέσα όλου του περιεχομένου της σελίδας.</a:t>
            </a:r>
          </a:p>
          <a:p>
            <a:pPr marL="342900" lvl="0" indent="-342900">
              <a:spcAft>
                <a:spcPts val="300"/>
              </a:spcAft>
              <a:buFont typeface="Wingdings" panose="05000000000000000000" pitchFamily="2" charset="2"/>
              <a:buChar char=""/>
            </a:pPr>
            <a:r>
              <a:rPr lang="el-GR" b="1" dirty="0">
                <a:ea typeface="Times New Roman" panose="02020603050405020304" pitchFamily="18" charset="0"/>
              </a:rPr>
              <a:t>Παράδειγμα καλής περιγραφής:</a:t>
            </a:r>
            <a:endParaRPr lang="el-GR" dirty="0">
              <a:ea typeface="Times New Roman" panose="02020603050405020304" pitchFamily="18" charset="0"/>
            </a:endParaRPr>
          </a:p>
          <a:p>
            <a:pPr marL="800100" lvl="1" indent="-342900">
              <a:spcAft>
                <a:spcPts val="300"/>
              </a:spcAft>
              <a:buSzPts val="1800"/>
              <a:buFont typeface="Wingdings" panose="05000000000000000000" pitchFamily="2" charset="2"/>
              <a:buChar char=""/>
            </a:pPr>
            <a:r>
              <a:rPr lang="el-GR" dirty="0">
                <a:ea typeface="Times New Roman" panose="02020603050405020304" pitchFamily="18" charset="0"/>
              </a:rPr>
              <a:t>Τα βιβλιοπωλεία Παπασωτηρίου είναι ο Νο1 προορισμός για ελληνικά &amp; ξενόγλωσσα βιβλία, </a:t>
            </a:r>
            <a:r>
              <a:rPr lang="en-US" dirty="0">
                <a:ea typeface="Times New Roman" panose="02020603050405020304" pitchFamily="18" charset="0"/>
              </a:rPr>
              <a:t>games</a:t>
            </a:r>
            <a:r>
              <a:rPr lang="el-GR" dirty="0">
                <a:ea typeface="Times New Roman" panose="02020603050405020304" pitchFamily="18" charset="0"/>
              </a:rPr>
              <a:t> και άλλα. Εκμεταλλευτείτε τις προσφορές μας όλο το χρόνο! </a:t>
            </a:r>
          </a:p>
          <a:p>
            <a:pPr marL="285750" indent="-285750">
              <a:spcAft>
                <a:spcPts val="300"/>
              </a:spcAft>
              <a:buFont typeface="Wingdings" panose="05000000000000000000" pitchFamily="2" charset="2"/>
              <a:buChar char="v"/>
            </a:pPr>
            <a:r>
              <a:rPr lang="el-GR" dirty="0">
                <a:ea typeface="Times New Roman" panose="02020603050405020304" pitchFamily="18" charset="0"/>
              </a:rPr>
              <a:t> </a:t>
            </a:r>
            <a:r>
              <a:rPr lang="el-GR" b="1" dirty="0" smtClean="0">
                <a:ea typeface="Times New Roman" panose="02020603050405020304" pitchFamily="18" charset="0"/>
              </a:rPr>
              <a:t>Συνολικά</a:t>
            </a:r>
            <a:r>
              <a:rPr lang="el-GR" b="1" dirty="0">
                <a:ea typeface="Times New Roman" panose="02020603050405020304" pitchFamily="18" charset="0"/>
              </a:rPr>
              <a:t>:</a:t>
            </a:r>
            <a:endParaRPr lang="el-GR" dirty="0">
              <a:ea typeface="Times New Roman" panose="02020603050405020304" pitchFamily="18" charset="0"/>
            </a:endParaRPr>
          </a:p>
          <a:p>
            <a:pPr marL="800100" lvl="1" indent="-342900">
              <a:spcAft>
                <a:spcPts val="300"/>
              </a:spcAft>
              <a:buSzPts val="1800"/>
              <a:buFont typeface="Wingdings" panose="05000000000000000000" pitchFamily="2" charset="2"/>
              <a:buChar char=""/>
            </a:pPr>
            <a:r>
              <a:rPr lang="el-GR" dirty="0">
                <a:ea typeface="Times New Roman" panose="02020603050405020304" pitchFamily="18" charset="0"/>
              </a:rPr>
              <a:t>Μη βάζετε ίδιο </a:t>
            </a:r>
            <a:r>
              <a:rPr lang="en-US" b="1" dirty="0">
                <a:ea typeface="Times New Roman" panose="02020603050405020304" pitchFamily="18" charset="0"/>
              </a:rPr>
              <a:t>description</a:t>
            </a:r>
            <a:r>
              <a:rPr lang="el-GR" dirty="0">
                <a:ea typeface="Times New Roman" panose="02020603050405020304" pitchFamily="18" charset="0"/>
              </a:rPr>
              <a:t>/</a:t>
            </a:r>
            <a:r>
              <a:rPr lang="en-US" b="1" dirty="0">
                <a:ea typeface="Times New Roman" panose="02020603050405020304" pitchFamily="18" charset="0"/>
              </a:rPr>
              <a:t>title</a:t>
            </a:r>
            <a:r>
              <a:rPr lang="el-GR" dirty="0">
                <a:ea typeface="Times New Roman" panose="02020603050405020304" pitchFamily="18" charset="0"/>
              </a:rPr>
              <a:t>/</a:t>
            </a:r>
            <a:r>
              <a:rPr lang="en-US" b="1" dirty="0">
                <a:ea typeface="Times New Roman" panose="02020603050405020304" pitchFamily="18" charset="0"/>
              </a:rPr>
              <a:t>keywords</a:t>
            </a:r>
            <a:r>
              <a:rPr lang="en-US" dirty="0">
                <a:ea typeface="Times New Roman" panose="02020603050405020304" pitchFamily="18" charset="0"/>
              </a:rPr>
              <a:t> </a:t>
            </a:r>
            <a:r>
              <a:rPr lang="el-GR" dirty="0">
                <a:ea typeface="Times New Roman" panose="02020603050405020304" pitchFamily="18" charset="0"/>
              </a:rPr>
              <a:t>σε σελίδες με διαφορετικό περιεχόμενο. Οι σελίδες σας θα φαίνονται ίδιες και κάποιες θα αγνοηθούν από τις μηχανές αναζήτησης και ως επακόλουθο και από τους χρήστες. </a:t>
            </a:r>
            <a:endParaRPr lang="el-GR" dirty="0">
              <a:effectLst/>
              <a:ea typeface="Times New Roman" panose="02020603050405020304" pitchFamily="18" charset="0"/>
            </a:endParaRPr>
          </a:p>
        </p:txBody>
      </p:sp>
      <p:sp>
        <p:nvSpPr>
          <p:cNvPr id="6" name="Θέση υποσέλιδου 3" descr="."/>
          <p:cNvSpPr txBox="1">
            <a:spLocks/>
          </p:cNvSpPr>
          <p:nvPr>
            <p:custDataLst>
              <p:tags r:id="rId4"/>
            </p:custDataLst>
          </p:nvPr>
        </p:nvSpPr>
        <p:spPr>
          <a:xfrm>
            <a:off x="2390967" y="6382220"/>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423174"/>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14</a:t>
            </a:fld>
            <a:endParaRPr lang="el-GR" sz="1400" dirty="0"/>
          </a:p>
        </p:txBody>
      </p:sp>
    </p:spTree>
    <p:custDataLst>
      <p:tags r:id="rId1"/>
    </p:custDataLst>
    <p:extLst>
      <p:ext uri="{BB962C8B-B14F-4D97-AF65-F5344CB8AC3E}">
        <p14:creationId xmlns:p14="http://schemas.microsoft.com/office/powerpoint/2010/main" val="16377016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200603"/>
            <a:ext cx="8229600" cy="811580"/>
          </a:xfrm>
        </p:spPr>
        <p:txBody>
          <a:bodyPr>
            <a:noAutofit/>
          </a:bodyPr>
          <a:lstStyle/>
          <a:p>
            <a:r>
              <a:rPr lang="el-GR" sz="3600" dirty="0"/>
              <a:t>Βαρύτητα Περιεχομένου (3/4)</a:t>
            </a:r>
          </a:p>
        </p:txBody>
      </p:sp>
      <p:sp>
        <p:nvSpPr>
          <p:cNvPr id="9" name="Rectangle 15"/>
          <p:cNvSpPr>
            <a:spLocks noChangeArrowheads="1"/>
          </p:cNvSpPr>
          <p:nvPr>
            <p:custDataLst>
              <p:tags r:id="rId3"/>
            </p:custDataLst>
          </p:nvPr>
        </p:nvSpPr>
        <p:spPr bwMode="auto">
          <a:xfrm>
            <a:off x="179512" y="1168085"/>
            <a:ext cx="8964488" cy="4770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260475" algn="l"/>
              </a:tabLst>
              <a:defRPr>
                <a:solidFill>
                  <a:schemeClr val="tx1"/>
                </a:solidFill>
                <a:latin typeface="Arial" panose="020B0604020202020204" pitchFamily="34" charset="0"/>
              </a:defRPr>
            </a:lvl1pPr>
            <a:lvl2pPr eaLnBrk="0" fontAlgn="base" hangingPunct="0">
              <a:spcBef>
                <a:spcPct val="0"/>
              </a:spcBef>
              <a:spcAft>
                <a:spcPct val="0"/>
              </a:spcAft>
              <a:tabLst>
                <a:tab pos="1260475" algn="l"/>
              </a:tabLst>
              <a:defRPr>
                <a:solidFill>
                  <a:schemeClr val="tx1"/>
                </a:solidFill>
                <a:latin typeface="Arial" panose="020B0604020202020204" pitchFamily="34" charset="0"/>
              </a:defRPr>
            </a:lvl2pPr>
            <a:lvl3pPr eaLnBrk="0" fontAlgn="base" hangingPunct="0">
              <a:spcBef>
                <a:spcPct val="0"/>
              </a:spcBef>
              <a:spcAft>
                <a:spcPct val="0"/>
              </a:spcAft>
              <a:tabLst>
                <a:tab pos="1260475" algn="l"/>
              </a:tabLst>
              <a:defRPr>
                <a:solidFill>
                  <a:schemeClr val="tx1"/>
                </a:solidFill>
                <a:latin typeface="Arial" panose="020B0604020202020204" pitchFamily="34" charset="0"/>
              </a:defRPr>
            </a:lvl3pPr>
            <a:lvl4pPr eaLnBrk="0" fontAlgn="base" hangingPunct="0">
              <a:spcBef>
                <a:spcPct val="0"/>
              </a:spcBef>
              <a:spcAft>
                <a:spcPct val="0"/>
              </a:spcAft>
              <a:tabLst>
                <a:tab pos="1260475" algn="l"/>
              </a:tabLst>
              <a:defRPr>
                <a:solidFill>
                  <a:schemeClr val="tx1"/>
                </a:solidFill>
                <a:latin typeface="Arial" panose="020B0604020202020204" pitchFamily="34" charset="0"/>
              </a:defRPr>
            </a:lvl4pPr>
            <a:lvl5pPr eaLnBrk="0" fontAlgn="base" hangingPunct="0">
              <a:spcBef>
                <a:spcPct val="0"/>
              </a:spcBef>
              <a:spcAft>
                <a:spcPct val="0"/>
              </a:spcAft>
              <a:tabLst>
                <a:tab pos="1260475" algn="l"/>
              </a:tabLst>
              <a:defRPr>
                <a:solidFill>
                  <a:schemeClr val="tx1"/>
                </a:solidFill>
                <a:latin typeface="Arial" panose="020B0604020202020204" pitchFamily="34" charset="0"/>
              </a:defRPr>
            </a:lvl5pPr>
            <a:lvl6pPr eaLnBrk="0" fontAlgn="base" hangingPunct="0">
              <a:spcBef>
                <a:spcPct val="0"/>
              </a:spcBef>
              <a:spcAft>
                <a:spcPct val="0"/>
              </a:spcAft>
              <a:tabLst>
                <a:tab pos="1260475" algn="l"/>
              </a:tabLst>
              <a:defRPr>
                <a:solidFill>
                  <a:schemeClr val="tx1"/>
                </a:solidFill>
                <a:latin typeface="Arial" panose="020B0604020202020204" pitchFamily="34" charset="0"/>
              </a:defRPr>
            </a:lvl6pPr>
            <a:lvl7pPr eaLnBrk="0" fontAlgn="base" hangingPunct="0">
              <a:spcBef>
                <a:spcPct val="0"/>
              </a:spcBef>
              <a:spcAft>
                <a:spcPct val="0"/>
              </a:spcAft>
              <a:tabLst>
                <a:tab pos="1260475" algn="l"/>
              </a:tabLst>
              <a:defRPr>
                <a:solidFill>
                  <a:schemeClr val="tx1"/>
                </a:solidFill>
                <a:latin typeface="Arial" panose="020B0604020202020204" pitchFamily="34" charset="0"/>
              </a:defRPr>
            </a:lvl7pPr>
            <a:lvl8pPr eaLnBrk="0" fontAlgn="base" hangingPunct="0">
              <a:spcBef>
                <a:spcPct val="0"/>
              </a:spcBef>
              <a:spcAft>
                <a:spcPct val="0"/>
              </a:spcAft>
              <a:tabLst>
                <a:tab pos="1260475" algn="l"/>
              </a:tabLst>
              <a:defRPr>
                <a:solidFill>
                  <a:schemeClr val="tx1"/>
                </a:solidFill>
                <a:latin typeface="Arial" panose="020B0604020202020204" pitchFamily="34" charset="0"/>
              </a:defRPr>
            </a:lvl8pPr>
            <a:lvl9pPr eaLnBrk="0" fontAlgn="base" hangingPunct="0">
              <a:spcBef>
                <a:spcPct val="0"/>
              </a:spcBef>
              <a:spcAft>
                <a:spcPct val="0"/>
              </a:spcAft>
              <a:tabLst>
                <a:tab pos="1260475" algn="l"/>
              </a:tabLst>
              <a:defRPr>
                <a:solidFill>
                  <a:schemeClr val="tx1"/>
                </a:solidFill>
                <a:latin typeface="Arial" panose="020B0604020202020204" pitchFamily="34" charset="0"/>
              </a:defRPr>
            </a:lvl9pPr>
          </a:lstStyle>
          <a:p>
            <a:pPr marL="285750" lvl="0" indent="-285750">
              <a:buFont typeface="Wingdings" panose="05000000000000000000" pitchFamily="2" charset="2"/>
              <a:buChar char="v"/>
              <a:tabLst/>
            </a:pPr>
            <a:r>
              <a:rPr lang="el-GR" altLang="el-GR" sz="1600" b="1" dirty="0">
                <a:latin typeface="+mn-lt"/>
                <a:ea typeface="Times New Roman" panose="02020603050405020304" pitchFamily="18" charset="0"/>
              </a:rPr>
              <a:t>Εικόνες</a:t>
            </a:r>
            <a:endParaRPr lang="el-GR" altLang="el-GR" sz="1600" dirty="0">
              <a:latin typeface="+mn-lt"/>
            </a:endParaRPr>
          </a:p>
          <a:p>
            <a:pPr marL="742950" lvl="1" indent="-285750">
              <a:buFont typeface="Wingdings" panose="05000000000000000000" pitchFamily="2" charset="2"/>
              <a:buChar char="q"/>
              <a:tabLst/>
            </a:pPr>
            <a:r>
              <a:rPr lang="el-GR" altLang="el-GR" sz="1600" dirty="0">
                <a:latin typeface="+mn-lt"/>
                <a:ea typeface="Times New Roman" panose="02020603050405020304" pitchFamily="18" charset="0"/>
              </a:rPr>
              <a:t>Δώστε περιεκτικά ονόματα στα αρχεία εικόνων. </a:t>
            </a:r>
            <a:endParaRPr lang="el-GR" altLang="el-GR" sz="1600" dirty="0">
              <a:latin typeface="+mn-lt"/>
            </a:endParaRPr>
          </a:p>
          <a:p>
            <a:pPr marL="742950" lvl="1" indent="-285750">
              <a:buFont typeface="Wingdings" panose="05000000000000000000" pitchFamily="2" charset="2"/>
              <a:buChar char="q"/>
              <a:tabLst/>
            </a:pPr>
            <a:r>
              <a:rPr lang="el-GR" altLang="el-GR" sz="1600" dirty="0">
                <a:latin typeface="+mn-lt"/>
                <a:ea typeface="Times New Roman" panose="02020603050405020304" pitchFamily="18" charset="0"/>
              </a:rPr>
              <a:t>Βάλτε τες κάτω από ένα φάκελο στο </a:t>
            </a:r>
            <a:r>
              <a:rPr lang="en-US" altLang="el-GR" sz="1600" dirty="0">
                <a:latin typeface="+mn-lt"/>
                <a:ea typeface="Times New Roman" panose="02020603050405020304" pitchFamily="18" charset="0"/>
              </a:rPr>
              <a:t>site </a:t>
            </a:r>
            <a:r>
              <a:rPr lang="el-GR" altLang="el-GR" sz="1600" dirty="0">
                <a:latin typeface="+mn-lt"/>
                <a:ea typeface="Times New Roman" panose="02020603050405020304" pitchFamily="18" charset="0"/>
              </a:rPr>
              <a:t>σας.</a:t>
            </a:r>
            <a:endParaRPr lang="el-GR" altLang="el-GR" sz="1600" dirty="0">
              <a:latin typeface="+mn-lt"/>
            </a:endParaRPr>
          </a:p>
          <a:p>
            <a:pPr marL="285750" lvl="0" indent="-285750">
              <a:buFont typeface="Wingdings" panose="05000000000000000000" pitchFamily="2" charset="2"/>
              <a:buChar char="v"/>
              <a:tabLst/>
            </a:pPr>
            <a:r>
              <a:rPr lang="el-GR" altLang="el-GR" sz="1600" b="1" dirty="0">
                <a:latin typeface="+mn-lt"/>
                <a:ea typeface="Times New Roman" panose="02020603050405020304" pitchFamily="18" charset="0"/>
              </a:rPr>
              <a:t>Χρησιμοποιήστε τις ιδιότητες </a:t>
            </a:r>
            <a:r>
              <a:rPr lang="en-US" altLang="el-GR" sz="1600" b="1" dirty="0">
                <a:latin typeface="+mn-lt"/>
                <a:ea typeface="Times New Roman" panose="02020603050405020304" pitchFamily="18" charset="0"/>
                <a:cs typeface="Times New Roman" panose="02020603050405020304" pitchFamily="18" charset="0"/>
              </a:rPr>
              <a:t>alt</a:t>
            </a:r>
            <a:r>
              <a:rPr lang="el-GR" altLang="el-GR" sz="1600" b="1" dirty="0">
                <a:latin typeface="+mn-lt"/>
                <a:ea typeface="Times New Roman" panose="02020603050405020304" pitchFamily="18" charset="0"/>
              </a:rPr>
              <a:t> και </a:t>
            </a:r>
            <a:r>
              <a:rPr lang="en-US" altLang="el-GR" sz="1600" b="1" dirty="0">
                <a:latin typeface="+mn-lt"/>
                <a:ea typeface="Times New Roman" panose="02020603050405020304" pitchFamily="18" charset="0"/>
                <a:cs typeface="Times New Roman" panose="02020603050405020304" pitchFamily="18" charset="0"/>
              </a:rPr>
              <a:t>title</a:t>
            </a:r>
            <a:r>
              <a:rPr lang="el-GR" altLang="el-GR" sz="1600" b="1" dirty="0">
                <a:latin typeface="+mn-lt"/>
                <a:ea typeface="Times New Roman" panose="02020603050405020304" pitchFamily="18" charset="0"/>
              </a:rPr>
              <a:t> σε ετικέτες </a:t>
            </a:r>
            <a:r>
              <a:rPr lang="en-US" altLang="el-GR" sz="1600" b="1" dirty="0" err="1">
                <a:latin typeface="+mn-lt"/>
                <a:ea typeface="Times New Roman" panose="02020603050405020304" pitchFamily="18" charset="0"/>
                <a:cs typeface="Times New Roman" panose="02020603050405020304" pitchFamily="18" charset="0"/>
              </a:rPr>
              <a:t>img</a:t>
            </a:r>
            <a:r>
              <a:rPr lang="el-GR" altLang="el-GR" sz="1600" dirty="0">
                <a:latin typeface="+mn-lt"/>
                <a:ea typeface="Times New Roman" panose="02020603050405020304" pitchFamily="18" charset="0"/>
              </a:rPr>
              <a:t>: Βάζουμε σωστές περιγραφές του τι απεικονίζεται σε μια εικόνα. </a:t>
            </a:r>
            <a:endParaRPr lang="el-GR" altLang="el-GR" sz="1600" dirty="0">
              <a:latin typeface="+mn-lt"/>
            </a:endParaRPr>
          </a:p>
          <a:p>
            <a:pPr marL="742950" lvl="1" indent="-285750">
              <a:buFont typeface="Wingdings" panose="05000000000000000000" pitchFamily="2" charset="2"/>
              <a:buChar char="q"/>
            </a:pP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Το κείμενο εμφανίζεται όταν το </a:t>
            </a:r>
            <a:r>
              <a:rPr kumimoji="0" lang="el-GR" altLang="el-GR" sz="1600" b="0" i="0" u="none" strike="noStrike" cap="none" normalizeH="0" baseline="0" dirty="0" err="1" smtClean="0">
                <a:ln>
                  <a:noFill/>
                </a:ln>
                <a:solidFill>
                  <a:schemeClr val="tx1"/>
                </a:solidFill>
                <a:effectLst/>
                <a:latin typeface="+mn-lt"/>
                <a:ea typeface="Times New Roman" panose="02020603050405020304" pitchFamily="18" charset="0"/>
              </a:rPr>
              <a:t>mouse</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σταματά πάνω σε αυτή. Πέρα από τους </a:t>
            </a:r>
            <a:r>
              <a:rPr kumimoji="0" lang="el-GR" altLang="el-GR" sz="1600" b="0" i="0" u="none" strike="noStrike" cap="none" normalizeH="0" baseline="0" dirty="0" err="1" smtClean="0">
                <a:ln>
                  <a:noFill/>
                </a:ln>
                <a:solidFill>
                  <a:schemeClr val="tx1"/>
                </a:solidFill>
                <a:effectLst/>
                <a:latin typeface="+mn-lt"/>
                <a:ea typeface="Times New Roman" panose="02020603050405020304" pitchFamily="18" charset="0"/>
              </a:rPr>
              <a:t>screen</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a:t>
            </a:r>
            <a:r>
              <a:rPr kumimoji="0" lang="el-GR" altLang="el-GR" sz="1600" b="0" i="0" u="none" strike="noStrike" cap="none" normalizeH="0" baseline="0" dirty="0" err="1" smtClean="0">
                <a:ln>
                  <a:noFill/>
                </a:ln>
                <a:solidFill>
                  <a:schemeClr val="tx1"/>
                </a:solidFill>
                <a:effectLst/>
                <a:latin typeface="+mn-lt"/>
                <a:ea typeface="Times New Roman" panose="02020603050405020304" pitchFamily="18" charset="0"/>
              </a:rPr>
              <a:t>readers</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(των </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AMEA</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εξυπηρετεί και ανάγκες SEO.</a:t>
            </a:r>
            <a:endParaRPr kumimoji="0" lang="el-GR" altLang="el-GR" sz="1600" b="0" i="0" u="none" strike="noStrike" cap="none" normalizeH="0" baseline="0" dirty="0" smtClean="0">
              <a:ln>
                <a:noFill/>
              </a:ln>
              <a:solidFill>
                <a:schemeClr val="tx1"/>
              </a:solidFill>
              <a:effectLst/>
              <a:latin typeface="+mn-l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1260475" algn="l"/>
              </a:tabLst>
            </a:pPr>
            <a:r>
              <a:rPr kumimoji="0" lang="el-GR" altLang="el-GR" sz="1600" b="1" i="0" u="none" strike="noStrike" cap="none" normalizeH="0" baseline="0" dirty="0" smtClean="0">
                <a:ln>
                  <a:noFill/>
                </a:ln>
                <a:solidFill>
                  <a:schemeClr val="tx1"/>
                </a:solidFill>
                <a:effectLst/>
                <a:latin typeface="+mn-lt"/>
                <a:ea typeface="Times New Roman" panose="02020603050405020304" pitchFamily="18" charset="0"/>
              </a:rPr>
              <a:t>Παραδείγματα</a:t>
            </a:r>
            <a:endParaRPr kumimoji="0" lang="el-GR" altLang="el-GR" sz="1600" b="0" i="0" u="none" strike="noStrike" cap="none" normalizeH="0" baseline="0" dirty="0" smtClean="0">
              <a:ln>
                <a:noFill/>
              </a:ln>
              <a:solidFill>
                <a:schemeClr val="tx1"/>
              </a:solidFill>
              <a:effectLst/>
              <a:latin typeface="+mn-lt"/>
            </a:endParaRPr>
          </a:p>
          <a:p>
            <a:pPr marL="742950" lvl="1" indent="-285750">
              <a:buFont typeface="Wingdings" panose="05000000000000000000" pitchFamily="2" charset="2"/>
              <a:buChar char="q"/>
            </a:pP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όχι καλή τακτική:</a:t>
            </a:r>
            <a:endParaRPr kumimoji="0" lang="el-GR" altLang="el-GR" sz="1600" b="0" i="0" u="none" strike="noStrike" cap="none" normalizeH="0" baseline="0" dirty="0" smtClean="0">
              <a:ln>
                <a:noFill/>
              </a:ln>
              <a:solidFill>
                <a:schemeClr val="tx1"/>
              </a:solidFill>
              <a:effectLst/>
              <a:latin typeface="+mn-lt"/>
            </a:endParaRPr>
          </a:p>
          <a:p>
            <a:pPr marR="0" lvl="0" algn="l" defTabSz="914400" rtl="0" eaLnBrk="0" fontAlgn="base" latinLnBrk="0" hangingPunct="0">
              <a:lnSpc>
                <a:spcPct val="100000"/>
              </a:lnSpc>
              <a:spcBef>
                <a:spcPct val="0"/>
              </a:spcBef>
              <a:spcAft>
                <a:spcPct val="0"/>
              </a:spcAft>
              <a:buClrTx/>
              <a:buSzTx/>
              <a:tabLst>
                <a:tab pos="1260475" algn="l"/>
              </a:tabLst>
            </a:pPr>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&lt;</a:t>
            </a:r>
            <a:r>
              <a:rPr kumimoji="0" lang="en-US" altLang="el-GR" sz="1600" b="1" i="0" u="none" strike="noStrike" cap="none" normalizeH="0" baseline="0" dirty="0" err="1" smtClean="0">
                <a:ln>
                  <a:noFill/>
                </a:ln>
                <a:solidFill>
                  <a:schemeClr val="tx1"/>
                </a:solidFill>
                <a:effectLst/>
                <a:latin typeface="+mn-lt"/>
                <a:ea typeface="Times New Roman" panose="02020603050405020304" pitchFamily="18" charset="0"/>
                <a:cs typeface="Courier New" panose="02070309020205020404" pitchFamily="49" charset="0"/>
              </a:rPr>
              <a:t>img</a:t>
            </a:r>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a:t>
            </a:r>
            <a:r>
              <a:rPr kumimoji="0" lang="en-US" altLang="el-GR" sz="1600" b="1" i="0" u="none" strike="noStrike" cap="none" normalizeH="0" baseline="0" dirty="0" err="1" smtClean="0">
                <a:ln>
                  <a:noFill/>
                </a:ln>
                <a:solidFill>
                  <a:schemeClr val="tx1"/>
                </a:solidFill>
                <a:effectLst/>
                <a:latin typeface="+mn-lt"/>
                <a:ea typeface="Times New Roman" panose="02020603050405020304" pitchFamily="18" charset="0"/>
                <a:cs typeface="Courier New" panose="02070309020205020404" pitchFamily="49" charset="0"/>
              </a:rPr>
              <a:t>src</a:t>
            </a:r>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="puppy.jpg" </a:t>
            </a:r>
            <a:r>
              <a:rPr kumimoji="0" lang="en-US" altLang="el-GR" sz="1600" b="1" i="0" u="none" strike="noStrike" cap="none" normalizeH="0" baseline="0" dirty="0" smtClean="0">
                <a:ln>
                  <a:noFill/>
                </a:ln>
                <a:solidFill>
                  <a:srgbClr val="FF0000"/>
                </a:solidFill>
                <a:effectLst/>
                <a:latin typeface="+mn-lt"/>
                <a:ea typeface="Times New Roman" panose="02020603050405020304" pitchFamily="18" charset="0"/>
                <a:cs typeface="Courier New" panose="02070309020205020404" pitchFamily="49" charset="0"/>
              </a:rPr>
              <a:t>alt=""</a:t>
            </a:r>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/&gt;</a:t>
            </a:r>
            <a:endParaRPr kumimoji="0" lang="el-GR" altLang="el-GR" sz="1600" b="0" i="0" u="none" strike="noStrike" cap="none" normalizeH="0" baseline="0" dirty="0" smtClean="0">
              <a:ln>
                <a:noFill/>
              </a:ln>
              <a:solidFill>
                <a:schemeClr val="tx1"/>
              </a:solidFill>
              <a:effectLst/>
              <a:latin typeface="+mn-lt"/>
            </a:endParaRPr>
          </a:p>
          <a:p>
            <a:pPr marL="1200150" lvl="2" indent="-285750">
              <a:buFont typeface="Wingdings" panose="05000000000000000000" pitchFamily="2" charset="2"/>
              <a:buChar char="ü"/>
            </a:pPr>
            <a:r>
              <a:rPr kumimoji="0" lang="el-GR" altLang="el-GR" sz="1600" b="1" i="0" u="none" strike="noStrike" cap="none" normalizeH="0" baseline="0" dirty="0" smtClean="0">
                <a:ln>
                  <a:noFill/>
                </a:ln>
                <a:solidFill>
                  <a:schemeClr val="tx1"/>
                </a:solidFill>
                <a:effectLst/>
                <a:latin typeface="+mn-lt"/>
                <a:ea typeface="Times New Roman" panose="02020603050405020304" pitchFamily="18" charset="0"/>
              </a:rPr>
              <a:t>ναι</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σε εικόνες της </a:t>
            </a:r>
            <a:r>
              <a:rPr kumimoji="0" lang="el-GR" altLang="el-GR" sz="1600" b="0" i="0" u="none" strike="noStrike" cap="none" normalizeH="0" baseline="0" dirty="0" err="1" smtClean="0">
                <a:ln>
                  <a:noFill/>
                </a:ln>
                <a:solidFill>
                  <a:schemeClr val="tx1"/>
                </a:solidFill>
                <a:effectLst/>
                <a:latin typeface="+mn-lt"/>
                <a:ea typeface="Times New Roman" panose="02020603050405020304" pitchFamily="18" charset="0"/>
              </a:rPr>
              <a:t>διεπαφής</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 </a:t>
            </a:r>
            <a:r>
              <a:rPr kumimoji="0" lang="el-GR" altLang="el-GR" sz="1600" b="1" i="0" u="none" strike="noStrike" cap="none" normalizeH="0" baseline="0" dirty="0" smtClean="0">
                <a:ln>
                  <a:noFill/>
                </a:ln>
                <a:solidFill>
                  <a:schemeClr val="tx1"/>
                </a:solidFill>
                <a:effectLst/>
                <a:latin typeface="+mn-lt"/>
                <a:ea typeface="Times New Roman" panose="02020603050405020304" pitchFamily="18" charset="0"/>
              </a:rPr>
              <a:t>όχι</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σε εικόνες περιεχομένου</a:t>
            </a:r>
            <a:endParaRPr kumimoji="0" lang="el-GR" altLang="el-GR" sz="1600" b="0" i="0" u="none" strike="noStrike" cap="none" normalizeH="0" baseline="0" dirty="0" smtClean="0">
              <a:ln>
                <a:noFill/>
              </a:ln>
              <a:solidFill>
                <a:schemeClr val="tx1"/>
              </a:solidFill>
              <a:effectLst/>
              <a:latin typeface="+mn-lt"/>
            </a:endParaRPr>
          </a:p>
          <a:p>
            <a:pPr marL="742950" lvl="1" indent="-285750">
              <a:buFont typeface="Wingdings" panose="05000000000000000000" pitchFamily="2" charset="2"/>
              <a:buChar char="q"/>
            </a:pP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κάπως καλό: </a:t>
            </a:r>
            <a:endParaRPr kumimoji="0" lang="el-GR" altLang="el-GR" sz="1600" b="0" i="0" u="none" strike="noStrike" cap="none" normalizeH="0" baseline="0" dirty="0" smtClean="0">
              <a:ln>
                <a:noFill/>
              </a:ln>
              <a:solidFill>
                <a:schemeClr val="tx1"/>
              </a:solidFill>
              <a:effectLst/>
              <a:latin typeface="+mn-lt"/>
            </a:endParaRPr>
          </a:p>
          <a:p>
            <a:pPr marR="0" lvl="0" algn="l" defTabSz="914400" rtl="0" eaLnBrk="0" fontAlgn="base" latinLnBrk="0" hangingPunct="0">
              <a:lnSpc>
                <a:spcPct val="100000"/>
              </a:lnSpc>
              <a:spcBef>
                <a:spcPct val="0"/>
              </a:spcBef>
              <a:spcAft>
                <a:spcPct val="0"/>
              </a:spcAft>
              <a:buClrTx/>
              <a:buSzTx/>
              <a:tabLst>
                <a:tab pos="1260475" algn="l"/>
              </a:tabLst>
            </a:pPr>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&lt;</a:t>
            </a:r>
            <a:r>
              <a:rPr kumimoji="0" lang="en-US" altLang="el-GR" sz="1600" b="1" i="0" u="none" strike="noStrike" cap="none" normalizeH="0" baseline="0" dirty="0" err="1" smtClean="0">
                <a:ln>
                  <a:noFill/>
                </a:ln>
                <a:solidFill>
                  <a:schemeClr val="tx1"/>
                </a:solidFill>
                <a:effectLst/>
                <a:latin typeface="+mn-lt"/>
                <a:ea typeface="Times New Roman" panose="02020603050405020304" pitchFamily="18" charset="0"/>
                <a:cs typeface="Courier New" panose="02070309020205020404" pitchFamily="49" charset="0"/>
              </a:rPr>
              <a:t>img</a:t>
            </a:r>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a:t>
            </a:r>
            <a:r>
              <a:rPr kumimoji="0" lang="en-US" altLang="el-GR" sz="1600" b="1" i="0" u="none" strike="noStrike" cap="none" normalizeH="0" baseline="0" dirty="0" err="1" smtClean="0">
                <a:ln>
                  <a:noFill/>
                </a:ln>
                <a:solidFill>
                  <a:schemeClr val="tx1"/>
                </a:solidFill>
                <a:effectLst/>
                <a:latin typeface="+mn-lt"/>
                <a:ea typeface="Times New Roman" panose="02020603050405020304" pitchFamily="18" charset="0"/>
                <a:cs typeface="Courier New" panose="02070309020205020404" pitchFamily="49" charset="0"/>
              </a:rPr>
              <a:t>src</a:t>
            </a:r>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="puppy.jpg" </a:t>
            </a:r>
            <a:r>
              <a:rPr kumimoji="0" lang="en-US" altLang="el-GR" sz="1600" b="1" i="0" u="none" strike="noStrike" cap="none" normalizeH="0" baseline="0" dirty="0" smtClean="0">
                <a:ln>
                  <a:noFill/>
                </a:ln>
                <a:solidFill>
                  <a:srgbClr val="0000FF"/>
                </a:solidFill>
                <a:effectLst/>
                <a:latin typeface="+mn-lt"/>
                <a:ea typeface="Times New Roman" panose="02020603050405020304" pitchFamily="18" charset="0"/>
                <a:cs typeface="Courier New" panose="02070309020205020404" pitchFamily="49" charset="0"/>
              </a:rPr>
              <a:t>alt="puppy"</a:t>
            </a:r>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/&gt;</a:t>
            </a:r>
            <a:endParaRPr kumimoji="0" lang="el-GR" altLang="el-GR" sz="1600" b="0" i="0" u="none" strike="noStrike" cap="none" normalizeH="0" baseline="0" dirty="0" smtClean="0">
              <a:ln>
                <a:noFill/>
              </a:ln>
              <a:solidFill>
                <a:schemeClr val="tx1"/>
              </a:solidFill>
              <a:effectLst/>
              <a:latin typeface="+mn-lt"/>
            </a:endParaRPr>
          </a:p>
          <a:p>
            <a:pPr marL="742950" lvl="1" indent="-285750">
              <a:buFont typeface="Wingdings" panose="05000000000000000000" pitchFamily="2" charset="2"/>
              <a:buChar char="q"/>
            </a:pP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ιδανικό: </a:t>
            </a:r>
            <a:endParaRPr kumimoji="0" lang="el-GR" altLang="el-GR" sz="1600" b="0" i="0" u="none" strike="noStrike" cap="none" normalizeH="0" baseline="0" dirty="0" smtClean="0">
              <a:ln>
                <a:noFill/>
              </a:ln>
              <a:solidFill>
                <a:schemeClr val="tx1"/>
              </a:solidFill>
              <a:effectLst/>
              <a:latin typeface="+mn-lt"/>
            </a:endParaRPr>
          </a:p>
          <a:p>
            <a:pPr marR="0" lvl="0" algn="l" defTabSz="914400" rtl="0" eaLnBrk="0" fontAlgn="base" latinLnBrk="0" hangingPunct="0">
              <a:lnSpc>
                <a:spcPct val="100000"/>
              </a:lnSpc>
              <a:spcBef>
                <a:spcPct val="0"/>
              </a:spcBef>
              <a:spcAft>
                <a:spcPct val="0"/>
              </a:spcAft>
              <a:buClrTx/>
              <a:buSzTx/>
              <a:tabLst>
                <a:tab pos="1260475" algn="l"/>
              </a:tabLst>
            </a:pPr>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&lt;</a:t>
            </a:r>
            <a:r>
              <a:rPr kumimoji="0" lang="en-US" altLang="el-GR" sz="1600" b="1" i="0" u="none" strike="noStrike" cap="none" normalizeH="0" baseline="0" dirty="0" err="1" smtClean="0">
                <a:ln>
                  <a:noFill/>
                </a:ln>
                <a:solidFill>
                  <a:schemeClr val="tx1"/>
                </a:solidFill>
                <a:effectLst/>
                <a:latin typeface="+mn-lt"/>
                <a:ea typeface="Times New Roman" panose="02020603050405020304" pitchFamily="18" charset="0"/>
                <a:cs typeface="Courier New" panose="02070309020205020404" pitchFamily="49" charset="0"/>
              </a:rPr>
              <a:t>img</a:t>
            </a:r>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a:t>
            </a:r>
            <a:r>
              <a:rPr kumimoji="0" lang="en-US" altLang="el-GR" sz="1600" b="1" i="0" u="none" strike="noStrike" cap="none" normalizeH="0" baseline="0" dirty="0" err="1" smtClean="0">
                <a:ln>
                  <a:noFill/>
                </a:ln>
                <a:solidFill>
                  <a:schemeClr val="tx1"/>
                </a:solidFill>
                <a:effectLst/>
                <a:latin typeface="+mn-lt"/>
                <a:ea typeface="Times New Roman" panose="02020603050405020304" pitchFamily="18" charset="0"/>
                <a:cs typeface="Courier New" panose="02070309020205020404" pitchFamily="49" charset="0"/>
              </a:rPr>
              <a:t>src</a:t>
            </a:r>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="puppy.jpg" </a:t>
            </a:r>
            <a:r>
              <a:rPr kumimoji="0" lang="en-US" altLang="el-GR" sz="1600" b="1" i="0" u="none" strike="noStrike" cap="none" normalizeH="0" baseline="0" dirty="0" smtClean="0">
                <a:ln>
                  <a:noFill/>
                </a:ln>
                <a:solidFill>
                  <a:srgbClr val="00B050"/>
                </a:solidFill>
                <a:effectLst/>
                <a:latin typeface="+mn-lt"/>
                <a:ea typeface="Times New Roman" panose="02020603050405020304" pitchFamily="18" charset="0"/>
                <a:cs typeface="Courier New" panose="02070309020205020404" pitchFamily="49" charset="0"/>
              </a:rPr>
              <a:t>alt="Dalmatian puppy playing fetch"</a:t>
            </a:r>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&gt;</a:t>
            </a:r>
            <a:endParaRPr kumimoji="0" lang="el-GR" altLang="el-GR" sz="1600" b="0" i="0" u="none" strike="noStrike" cap="none" normalizeH="0" baseline="0" dirty="0" smtClean="0">
              <a:ln>
                <a:noFill/>
              </a:ln>
              <a:solidFill>
                <a:schemeClr val="tx1"/>
              </a:solidFill>
              <a:effectLst/>
              <a:latin typeface="+mn-lt"/>
            </a:endParaRPr>
          </a:p>
          <a:p>
            <a:pPr marL="742950" lvl="1" indent="-285750">
              <a:buFont typeface="Wingdings" panose="05000000000000000000" pitchFamily="2" charset="2"/>
              <a:buChar char="q"/>
            </a:pP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αποφύγετε κάτι σαν το επόμενο: </a:t>
            </a:r>
            <a:endParaRPr kumimoji="0" lang="el-GR" altLang="el-GR" sz="1600" b="0" i="0" u="none" strike="noStrike" cap="none" normalizeH="0" baseline="0" dirty="0" smtClean="0">
              <a:ln>
                <a:noFill/>
              </a:ln>
              <a:solidFill>
                <a:schemeClr val="tx1"/>
              </a:solidFill>
              <a:effectLst/>
              <a:latin typeface="+mn-lt"/>
            </a:endParaRPr>
          </a:p>
          <a:p>
            <a:pPr marR="0" lvl="0" algn="l" defTabSz="914400" rtl="0" eaLnBrk="0" fontAlgn="base" latinLnBrk="0" hangingPunct="0">
              <a:lnSpc>
                <a:spcPct val="100000"/>
              </a:lnSpc>
              <a:spcBef>
                <a:spcPct val="0"/>
              </a:spcBef>
              <a:spcAft>
                <a:spcPct val="0"/>
              </a:spcAft>
              <a:buClrTx/>
              <a:buSzTx/>
              <a:tabLst>
                <a:tab pos="1260475" algn="l"/>
              </a:tabLst>
            </a:pPr>
            <a:r>
              <a:rPr kumimoji="0" lang="el-GR"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a:t>
            </a:r>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&lt;</a:t>
            </a:r>
            <a:r>
              <a:rPr kumimoji="0" lang="en-US" altLang="el-GR" sz="1600" b="1" i="0" u="none" strike="noStrike" cap="none" normalizeH="0" baseline="0" dirty="0" err="1" smtClean="0">
                <a:ln>
                  <a:noFill/>
                </a:ln>
                <a:solidFill>
                  <a:schemeClr val="tx1"/>
                </a:solidFill>
                <a:effectLst/>
                <a:latin typeface="+mn-lt"/>
                <a:ea typeface="Times New Roman" panose="02020603050405020304" pitchFamily="18" charset="0"/>
                <a:cs typeface="Courier New" panose="02070309020205020404" pitchFamily="49" charset="0"/>
              </a:rPr>
              <a:t>img</a:t>
            </a:r>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a:t>
            </a:r>
            <a:r>
              <a:rPr kumimoji="0" lang="en-US" altLang="el-GR" sz="1600" b="1" i="0" u="none" strike="noStrike" cap="none" normalizeH="0" baseline="0" dirty="0" err="1" smtClean="0">
                <a:ln>
                  <a:noFill/>
                </a:ln>
                <a:solidFill>
                  <a:schemeClr val="tx1"/>
                </a:solidFill>
                <a:effectLst/>
                <a:latin typeface="+mn-lt"/>
                <a:ea typeface="Times New Roman" panose="02020603050405020304" pitchFamily="18" charset="0"/>
                <a:cs typeface="Courier New" panose="02070309020205020404" pitchFamily="49" charset="0"/>
              </a:rPr>
              <a:t>src</a:t>
            </a:r>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="puppy.jpg" </a:t>
            </a:r>
            <a:r>
              <a:rPr kumimoji="0" lang="en-US" altLang="el-GR" sz="1600" b="1" i="0" u="none" strike="noStrike" cap="none" normalizeH="0" baseline="0" dirty="0" smtClean="0">
                <a:ln>
                  <a:noFill/>
                </a:ln>
                <a:solidFill>
                  <a:srgbClr val="C00000"/>
                </a:solidFill>
                <a:effectLst/>
                <a:latin typeface="+mn-lt"/>
                <a:ea typeface="Times New Roman" panose="02020603050405020304" pitchFamily="18" charset="0"/>
                <a:cs typeface="Courier New" panose="02070309020205020404" pitchFamily="49" charset="0"/>
              </a:rPr>
              <a:t>alt="puppy dog baby dog puppies doggies pups dog retriever </a:t>
            </a:r>
            <a:r>
              <a:rPr kumimoji="0" lang="el-GR" altLang="el-GR" sz="1600" b="1" i="0" u="none" strike="noStrike" cap="none" normalizeH="0" baseline="0" dirty="0" smtClean="0">
                <a:ln>
                  <a:noFill/>
                </a:ln>
                <a:solidFill>
                  <a:srgbClr val="C00000"/>
                </a:solidFill>
                <a:effectLst/>
                <a:latin typeface="+mn-lt"/>
                <a:ea typeface="Times New Roman" panose="02020603050405020304" pitchFamily="18" charset="0"/>
                <a:cs typeface="Courier New" panose="02070309020205020404" pitchFamily="49" charset="0"/>
              </a:rPr>
              <a:t>		</a:t>
            </a:r>
            <a:r>
              <a:rPr kumimoji="0" lang="en-US" altLang="el-GR" sz="1600" b="1" i="0" u="none" strike="noStrike" cap="none" normalizeH="0" baseline="0" dirty="0" err="1" smtClean="0">
                <a:ln>
                  <a:noFill/>
                </a:ln>
                <a:solidFill>
                  <a:srgbClr val="C00000"/>
                </a:solidFill>
                <a:effectLst/>
                <a:latin typeface="+mn-lt"/>
                <a:ea typeface="Times New Roman" panose="02020603050405020304" pitchFamily="18" charset="0"/>
                <a:cs typeface="Courier New" panose="02070309020205020404" pitchFamily="49" charset="0"/>
              </a:rPr>
              <a:t>labrador</a:t>
            </a:r>
            <a:r>
              <a:rPr kumimoji="0" lang="en-US" altLang="el-GR" sz="1600" b="1" i="0" u="none" strike="noStrike" cap="none" normalizeH="0" baseline="0" dirty="0" smtClean="0">
                <a:ln>
                  <a:noFill/>
                </a:ln>
                <a:solidFill>
                  <a:srgbClr val="C00000"/>
                </a:solidFill>
                <a:effectLst/>
                <a:latin typeface="+mn-lt"/>
                <a:ea typeface="Times New Roman" panose="02020603050405020304" pitchFamily="18" charset="0"/>
                <a:cs typeface="Courier New" panose="02070309020205020404" pitchFamily="49" charset="0"/>
              </a:rPr>
              <a:t> setter</a:t>
            </a:r>
            <a:endParaRPr kumimoji="0" lang="el-GR" altLang="el-GR" sz="1600" b="1" i="0" u="none" strike="noStrike" cap="none" normalizeH="0" baseline="0" dirty="0" smtClean="0">
              <a:ln>
                <a:noFill/>
              </a:ln>
              <a:solidFill>
                <a:srgbClr val="C00000"/>
              </a:solidFill>
              <a:effectLst/>
              <a:latin typeface="+mn-lt"/>
              <a:ea typeface="Times New Roman" panose="02020603050405020304" pitchFamily="18" charset="0"/>
              <a:cs typeface="Courier New" panose="02070309020205020404" pitchFamily="49" charset="0"/>
            </a:endParaRPr>
          </a:p>
          <a:p>
            <a:pPr marR="0" lvl="0" algn="l" defTabSz="914400" rtl="0" eaLnBrk="0" fontAlgn="base" latinLnBrk="0" hangingPunct="0">
              <a:lnSpc>
                <a:spcPct val="100000"/>
              </a:lnSpc>
              <a:spcBef>
                <a:spcPct val="0"/>
              </a:spcBef>
              <a:spcAft>
                <a:spcPct val="0"/>
              </a:spcAft>
              <a:buClrTx/>
              <a:buSzTx/>
              <a:tabLst>
                <a:tab pos="1260475" algn="l"/>
              </a:tabLst>
            </a:pPr>
            <a:r>
              <a:rPr kumimoji="0" lang="en-US" altLang="el-GR" sz="1600" b="1" i="0" u="none" strike="noStrike" cap="none" normalizeH="0" baseline="0" dirty="0" smtClean="0">
                <a:ln>
                  <a:noFill/>
                </a:ln>
                <a:solidFill>
                  <a:srgbClr val="C00000"/>
                </a:solidFill>
                <a:effectLst/>
                <a:latin typeface="+mn-lt"/>
                <a:ea typeface="Times New Roman" panose="02020603050405020304" pitchFamily="18" charset="0"/>
                <a:cs typeface="Courier New" panose="02070309020205020404" pitchFamily="49" charset="0"/>
              </a:rPr>
              <a:t>		    pointer puppy terrier puppies dog food cheap </a:t>
            </a:r>
            <a:r>
              <a:rPr kumimoji="0" lang="en-US" altLang="el-GR" sz="1600" b="1" i="0" u="none" strike="noStrike" cap="none" normalizeH="0" baseline="0" dirty="0" err="1" smtClean="0">
                <a:ln>
                  <a:noFill/>
                </a:ln>
                <a:solidFill>
                  <a:srgbClr val="C00000"/>
                </a:solidFill>
                <a:effectLst/>
                <a:latin typeface="+mn-lt"/>
                <a:ea typeface="Times New Roman" panose="02020603050405020304" pitchFamily="18" charset="0"/>
                <a:cs typeface="Courier New" panose="02070309020205020404" pitchFamily="49" charset="0"/>
              </a:rPr>
              <a:t>dogfood</a:t>
            </a:r>
            <a:r>
              <a:rPr kumimoji="0" lang="en-US" altLang="el-GR" sz="1600" b="1" i="0" u="none" strike="noStrike" cap="none" normalizeH="0" baseline="0" dirty="0" smtClean="0">
                <a:ln>
                  <a:noFill/>
                </a:ln>
                <a:solidFill>
                  <a:srgbClr val="C00000"/>
                </a:solidFill>
                <a:effectLst/>
                <a:latin typeface="+mn-lt"/>
                <a:ea typeface="Times New Roman" panose="02020603050405020304" pitchFamily="18" charset="0"/>
                <a:cs typeface="Courier New" panose="02070309020205020404" pitchFamily="49" charset="0"/>
              </a:rPr>
              <a:t> puppy food"</a:t>
            </a:r>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/&gt;</a:t>
            </a:r>
            <a:endParaRPr kumimoji="0" lang="en-US" altLang="el-GR" sz="1600" b="0" i="0" u="none" strike="noStrike" cap="none" normalizeH="0" baseline="0" dirty="0" smtClean="0">
              <a:ln>
                <a:noFill/>
              </a:ln>
              <a:solidFill>
                <a:schemeClr val="tx1"/>
              </a:solidFill>
              <a:effectLst/>
              <a:latin typeface="+mn-lt"/>
            </a:endParaRPr>
          </a:p>
        </p:txBody>
      </p:sp>
      <p:pic>
        <p:nvPicPr>
          <p:cNvPr id="10" name="Picture 10" descr="εικόνα puppy.jpg"/>
          <p:cNvPicPr/>
          <p:nvPr/>
        </p:nvPicPr>
        <p:blipFill rotWithShape="1">
          <a:blip r:embed="rId8">
            <a:extLst>
              <a:ext uri="{BEBA8EAE-BF5A-486C-A8C5-ECC9F3942E4B}">
                <a14:imgProps xmlns:a14="http://schemas.microsoft.com/office/drawing/2010/main">
                  <a14:imgLayer r:embed="rId9">
                    <a14:imgEffect>
                      <a14:sharpenSoften amount="50000"/>
                    </a14:imgEffect>
                    <a14:imgEffect>
                      <a14:brightnessContrast contrast="20000"/>
                    </a14:imgEffect>
                  </a14:imgLayer>
                </a14:imgProps>
              </a:ext>
              <a:ext uri="{28A0092B-C50C-407E-A947-70E740481C1C}">
                <a14:useLocalDpi xmlns:a14="http://schemas.microsoft.com/office/drawing/2010/main" val="0"/>
              </a:ext>
            </a:extLst>
          </a:blip>
          <a:srcRect t="9746" b="22458"/>
          <a:stretch/>
        </p:blipFill>
        <p:spPr bwMode="auto">
          <a:xfrm>
            <a:off x="6837318" y="2996952"/>
            <a:ext cx="1872208" cy="1791576"/>
          </a:xfrm>
          <a:prstGeom prst="snip2DiagRect">
            <a:avLst/>
          </a:prstGeom>
          <a:solidFill>
            <a:srgbClr val="FFFFFF">
              <a:shade val="85000"/>
            </a:srgbClr>
          </a:solidFill>
          <a:ln w="5715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a:ext uri="{53640926-AAD7-44D8-BBD7-CCE9431645EC}">
              <a14:shadowObscured xmlns:a14="http://schemas.microsoft.com/office/drawing/2010/main"/>
            </a:ext>
          </a:extLst>
        </p:spPr>
      </p:pic>
      <p:sp>
        <p:nvSpPr>
          <p:cNvPr id="6" name="Θέση υποσέλιδου 3" descr="."/>
          <p:cNvSpPr txBox="1">
            <a:spLocks/>
          </p:cNvSpPr>
          <p:nvPr>
            <p:custDataLst>
              <p:tags r:id="rId4"/>
            </p:custDataLst>
          </p:nvPr>
        </p:nvSpPr>
        <p:spPr>
          <a:xfrm>
            <a:off x="2390967" y="6382220"/>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423174"/>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15</a:t>
            </a:fld>
            <a:endParaRPr lang="el-GR" sz="1400" dirty="0"/>
          </a:p>
        </p:txBody>
      </p:sp>
    </p:spTree>
    <p:custDataLst>
      <p:tags r:id="rId1"/>
    </p:custDataLst>
    <p:extLst>
      <p:ext uri="{BB962C8B-B14F-4D97-AF65-F5344CB8AC3E}">
        <p14:creationId xmlns:p14="http://schemas.microsoft.com/office/powerpoint/2010/main" val="16309777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200603"/>
            <a:ext cx="8229600" cy="811580"/>
          </a:xfrm>
        </p:spPr>
        <p:txBody>
          <a:bodyPr>
            <a:noAutofit/>
          </a:bodyPr>
          <a:lstStyle/>
          <a:p>
            <a:r>
              <a:rPr lang="el-GR" sz="3600" dirty="0"/>
              <a:t>Βαρύτητα Περιεχομένου (4/4)</a:t>
            </a:r>
          </a:p>
        </p:txBody>
      </p:sp>
      <p:sp>
        <p:nvSpPr>
          <p:cNvPr id="3" name="Ορθογώνιο 2"/>
          <p:cNvSpPr/>
          <p:nvPr>
            <p:custDataLst>
              <p:tags r:id="rId3"/>
            </p:custDataLst>
          </p:nvPr>
        </p:nvSpPr>
        <p:spPr>
          <a:xfrm>
            <a:off x="53752" y="1362008"/>
            <a:ext cx="9036496" cy="4593565"/>
          </a:xfrm>
          <a:prstGeom prst="rect">
            <a:avLst/>
          </a:prstGeom>
        </p:spPr>
        <p:txBody>
          <a:bodyPr wrap="square">
            <a:spAutoFit/>
          </a:bodyPr>
          <a:lstStyle/>
          <a:p>
            <a:pPr marL="342900" lvl="0" indent="-342900">
              <a:spcAft>
                <a:spcPts val="300"/>
              </a:spcAft>
              <a:buFont typeface="Wingdings" panose="05000000000000000000" pitchFamily="2" charset="2"/>
              <a:buChar char=""/>
            </a:pPr>
            <a:r>
              <a:rPr lang="el-GR" b="1" dirty="0" err="1">
                <a:ea typeface="Times New Roman" panose="02020603050405020304" pitchFamily="18" charset="0"/>
              </a:rPr>
              <a:t>Headings</a:t>
            </a:r>
            <a:r>
              <a:rPr lang="el-GR" b="1" dirty="0">
                <a:ea typeface="Times New Roman" panose="02020603050405020304" pitchFamily="18" charset="0"/>
              </a:rPr>
              <a:t>/</a:t>
            </a:r>
            <a:r>
              <a:rPr lang="en-US" b="1" dirty="0">
                <a:ea typeface="Times New Roman" panose="02020603050405020304" pitchFamily="18" charset="0"/>
              </a:rPr>
              <a:t>Formatting</a:t>
            </a:r>
            <a:r>
              <a:rPr lang="el-GR" dirty="0">
                <a:ea typeface="Times New Roman" panose="02020603050405020304" pitchFamily="18" charset="0"/>
              </a:rPr>
              <a:t>: Οι μηχανές αναζήτησης δίνουν ιδιαίτερη βαρύτητα σε κείμενο που είναι μορφοποιημένο με τις ετικέτες επικεφαλίδας. Θεωρείται καλό:</a:t>
            </a:r>
          </a:p>
          <a:p>
            <a:pPr marL="800100" lvl="1" indent="-342900">
              <a:spcAft>
                <a:spcPts val="300"/>
              </a:spcAft>
              <a:buSzPts val="1800"/>
              <a:buFont typeface="Wingdings" panose="05000000000000000000" pitchFamily="2" charset="2"/>
              <a:buChar char=""/>
            </a:pPr>
            <a:r>
              <a:rPr lang="el-GR" dirty="0">
                <a:ea typeface="Times New Roman" panose="02020603050405020304" pitchFamily="18" charset="0"/>
              </a:rPr>
              <a:t>να υπάρχει μία ετικέτα </a:t>
            </a:r>
            <a:r>
              <a:rPr lang="el-GR" b="1" spc="-150" dirty="0">
                <a:ea typeface="Times New Roman" panose="02020603050405020304" pitchFamily="18" charset="0"/>
                <a:cs typeface="Times New Roman" panose="02020603050405020304" pitchFamily="18" charset="0"/>
              </a:rPr>
              <a:t>&lt;</a:t>
            </a:r>
            <a:r>
              <a:rPr lang="en-US" b="1" spc="-150" dirty="0">
                <a:ea typeface="Times New Roman" panose="02020603050405020304" pitchFamily="18" charset="0"/>
                <a:cs typeface="Times New Roman" panose="02020603050405020304" pitchFamily="18" charset="0"/>
              </a:rPr>
              <a:t>h</a:t>
            </a:r>
            <a:r>
              <a:rPr lang="el-GR" b="1" spc="-150" dirty="0">
                <a:ea typeface="Times New Roman" panose="02020603050405020304" pitchFamily="18" charset="0"/>
                <a:cs typeface="Times New Roman" panose="02020603050405020304" pitchFamily="18" charset="0"/>
              </a:rPr>
              <a:t>1&gt;</a:t>
            </a:r>
            <a:r>
              <a:rPr lang="el-GR" dirty="0">
                <a:ea typeface="Times New Roman" panose="02020603050405020304" pitchFamily="18" charset="0"/>
              </a:rPr>
              <a:t> ή </a:t>
            </a:r>
            <a:r>
              <a:rPr lang="el-GR" b="1" spc="-150" dirty="0">
                <a:ea typeface="Times New Roman" panose="02020603050405020304" pitchFamily="18" charset="0"/>
                <a:cs typeface="Times New Roman" panose="02020603050405020304" pitchFamily="18" charset="0"/>
              </a:rPr>
              <a:t>&lt;</a:t>
            </a:r>
            <a:r>
              <a:rPr lang="en-US" b="1" spc="-150" dirty="0">
                <a:ea typeface="Times New Roman" panose="02020603050405020304" pitchFamily="18" charset="0"/>
                <a:cs typeface="Times New Roman" panose="02020603050405020304" pitchFamily="18" charset="0"/>
              </a:rPr>
              <a:t>h</a:t>
            </a:r>
            <a:r>
              <a:rPr lang="el-GR" b="1" spc="-150" dirty="0">
                <a:ea typeface="Times New Roman" panose="02020603050405020304" pitchFamily="18" charset="0"/>
                <a:cs typeface="Times New Roman" panose="02020603050405020304" pitchFamily="18" charset="0"/>
              </a:rPr>
              <a:t>2&gt;</a:t>
            </a:r>
            <a:r>
              <a:rPr lang="el-GR" dirty="0">
                <a:ea typeface="Times New Roman" panose="02020603050405020304" pitchFamily="18" charset="0"/>
              </a:rPr>
              <a:t> με κατάλληλο κείμενο στο πάνω μέρος της σελίδας</a:t>
            </a:r>
          </a:p>
          <a:p>
            <a:pPr marL="800100" lvl="1" indent="-342900">
              <a:spcAft>
                <a:spcPts val="300"/>
              </a:spcAft>
              <a:buSzPts val="1800"/>
              <a:buFont typeface="Wingdings" panose="05000000000000000000" pitchFamily="2" charset="2"/>
              <a:buChar char=""/>
            </a:pPr>
            <a:r>
              <a:rPr lang="el-GR" dirty="0">
                <a:ea typeface="Times New Roman" panose="02020603050405020304" pitchFamily="18" charset="0"/>
              </a:rPr>
              <a:t>να γίνεται χρήση των ετικετών </a:t>
            </a:r>
            <a:r>
              <a:rPr lang="en-US" b="1" dirty="0">
                <a:ea typeface="Times New Roman" panose="02020603050405020304" pitchFamily="18" charset="0"/>
              </a:rPr>
              <a:t>strong</a:t>
            </a:r>
            <a:r>
              <a:rPr lang="en-US" dirty="0">
                <a:ea typeface="Times New Roman" panose="02020603050405020304" pitchFamily="18" charset="0"/>
              </a:rPr>
              <a:t> </a:t>
            </a:r>
            <a:r>
              <a:rPr lang="el-GR" dirty="0">
                <a:ea typeface="Times New Roman" panose="02020603050405020304" pitchFamily="18" charset="0"/>
              </a:rPr>
              <a:t>και </a:t>
            </a:r>
            <a:r>
              <a:rPr lang="en-US" i="1" dirty="0" err="1">
                <a:ea typeface="Times New Roman" panose="02020603050405020304" pitchFamily="18" charset="0"/>
              </a:rPr>
              <a:t>em</a:t>
            </a:r>
            <a:r>
              <a:rPr lang="en-US" dirty="0">
                <a:ea typeface="Times New Roman" panose="02020603050405020304" pitchFamily="18" charset="0"/>
              </a:rPr>
              <a:t> </a:t>
            </a:r>
            <a:r>
              <a:rPr lang="el-GR" dirty="0">
                <a:ea typeface="Times New Roman" panose="02020603050405020304" pitchFamily="18" charset="0"/>
              </a:rPr>
              <a:t>σε λέξεις που αποτελούν </a:t>
            </a:r>
            <a:r>
              <a:rPr lang="el-GR" dirty="0" err="1">
                <a:ea typeface="Times New Roman" panose="02020603050405020304" pitchFamily="18" charset="0"/>
              </a:rPr>
              <a:t>keywords</a:t>
            </a:r>
            <a:r>
              <a:rPr lang="el-GR" dirty="0">
                <a:ea typeface="Times New Roman" panose="02020603050405020304" pitchFamily="18" charset="0"/>
              </a:rPr>
              <a:t> της σελίδα μας</a:t>
            </a:r>
          </a:p>
          <a:p>
            <a:pPr marL="342900" lvl="0" indent="-342900">
              <a:spcAft>
                <a:spcPts val="300"/>
              </a:spcAft>
              <a:buFont typeface="Wingdings" panose="05000000000000000000" pitchFamily="2" charset="2"/>
              <a:buChar char=""/>
            </a:pPr>
            <a:r>
              <a:rPr lang="el-GR" dirty="0">
                <a:ea typeface="Times New Roman" panose="02020603050405020304" pitchFamily="18" charset="0"/>
              </a:rPr>
              <a:t>Το αρχικό μέρος των σελίδων είναι πιο σημαντικό για τις μηχανές αναζήτησης.</a:t>
            </a:r>
          </a:p>
          <a:p>
            <a:pPr marL="800100" lvl="1" indent="-342900">
              <a:spcAft>
                <a:spcPts val="300"/>
              </a:spcAft>
              <a:buSzPts val="1800"/>
              <a:buFont typeface="Wingdings" panose="05000000000000000000" pitchFamily="2" charset="2"/>
              <a:buChar char=""/>
            </a:pPr>
            <a:r>
              <a:rPr lang="el-GR" dirty="0">
                <a:ea typeface="Times New Roman" panose="02020603050405020304" pitchFamily="18" charset="0"/>
              </a:rPr>
              <a:t>Άρα: είναι καλό το κείμενο που χαρακτηρίζει τη σελίδα να είναι στο πάνω μέρος του αρχείου.</a:t>
            </a:r>
          </a:p>
          <a:p>
            <a:pPr marL="800100" lvl="1" indent="-342900">
              <a:spcAft>
                <a:spcPts val="300"/>
              </a:spcAft>
              <a:buSzPts val="1800"/>
              <a:buFont typeface="Wingdings" panose="05000000000000000000" pitchFamily="2" charset="2"/>
              <a:buChar char=""/>
            </a:pPr>
            <a:r>
              <a:rPr lang="el-GR" b="1" dirty="0">
                <a:ea typeface="Times New Roman" panose="02020603050405020304" pitchFamily="18" charset="0"/>
              </a:rPr>
              <a:t>Πώς</a:t>
            </a:r>
            <a:r>
              <a:rPr lang="el-GR" dirty="0">
                <a:ea typeface="Times New Roman" panose="02020603050405020304" pitchFamily="18" charset="0"/>
              </a:rPr>
              <a:t> μπορεί να γίνει αυτό; π.χ. συνήθως στην αρχή υπάρχουν πολλά </a:t>
            </a:r>
            <a:r>
              <a:rPr lang="el-GR" dirty="0" err="1">
                <a:ea typeface="Times New Roman" panose="02020603050405020304" pitchFamily="18" charset="0"/>
              </a:rPr>
              <a:t>java</a:t>
            </a:r>
            <a:r>
              <a:rPr lang="el-GR" dirty="0">
                <a:ea typeface="Times New Roman" panose="02020603050405020304" pitchFamily="18" charset="0"/>
              </a:rPr>
              <a:t> </a:t>
            </a:r>
            <a:r>
              <a:rPr lang="el-GR" dirty="0" err="1">
                <a:ea typeface="Times New Roman" panose="02020603050405020304" pitchFamily="18" charset="0"/>
              </a:rPr>
              <a:t>scripts</a:t>
            </a:r>
            <a:r>
              <a:rPr lang="el-GR" dirty="0">
                <a:ea typeface="Times New Roman" panose="02020603050405020304" pitchFamily="18" charset="0"/>
              </a:rPr>
              <a:t>!</a:t>
            </a:r>
          </a:p>
          <a:p>
            <a:pPr marL="1257300" lvl="2" indent="-342900">
              <a:spcAft>
                <a:spcPts val="300"/>
              </a:spcAft>
              <a:buSzPts val="1600"/>
              <a:buFont typeface="Symbol" panose="05050102010706020507" pitchFamily="18" charset="2"/>
              <a:buChar char=""/>
              <a:tabLst>
                <a:tab pos="990600" algn="l"/>
              </a:tabLst>
            </a:pPr>
            <a:r>
              <a:rPr lang="el-GR" b="1" dirty="0">
                <a:ea typeface="Times New Roman" panose="02020603050405020304" pitchFamily="18" charset="0"/>
              </a:rPr>
              <a:t>Λύση 1</a:t>
            </a:r>
            <a:r>
              <a:rPr lang="el-GR" dirty="0">
                <a:ea typeface="Times New Roman" panose="02020603050405020304" pitchFamily="18" charset="0"/>
              </a:rPr>
              <a:t>: Μεταφορά των </a:t>
            </a:r>
            <a:r>
              <a:rPr lang="en-US" dirty="0">
                <a:ea typeface="Times New Roman" panose="02020603050405020304" pitchFamily="18" charset="0"/>
              </a:rPr>
              <a:t>scripts</a:t>
            </a:r>
            <a:r>
              <a:rPr lang="el-GR" dirty="0">
                <a:ea typeface="Times New Roman" panose="02020603050405020304" pitchFamily="18" charset="0"/>
              </a:rPr>
              <a:t> σε </a:t>
            </a:r>
            <a:r>
              <a:rPr lang="en-US" dirty="0">
                <a:ea typeface="Times New Roman" panose="02020603050405020304" pitchFamily="18" charset="0"/>
              </a:rPr>
              <a:t>include</a:t>
            </a:r>
            <a:r>
              <a:rPr lang="el-GR" dirty="0">
                <a:ea typeface="Times New Roman" panose="02020603050405020304" pitchFamily="18" charset="0"/>
              </a:rPr>
              <a:t> αρχεία.</a:t>
            </a:r>
          </a:p>
          <a:p>
            <a:pPr marL="1257300" lvl="2" indent="-342900">
              <a:spcAft>
                <a:spcPts val="300"/>
              </a:spcAft>
              <a:buSzPts val="1600"/>
              <a:buFont typeface="Symbol" panose="05050102010706020507" pitchFamily="18" charset="2"/>
              <a:buChar char=""/>
              <a:tabLst>
                <a:tab pos="990600" algn="l"/>
              </a:tabLst>
            </a:pPr>
            <a:r>
              <a:rPr lang="el-GR" b="1" dirty="0">
                <a:ea typeface="Times New Roman" panose="02020603050405020304" pitchFamily="18" charset="0"/>
              </a:rPr>
              <a:t>Λύση 2</a:t>
            </a:r>
            <a:r>
              <a:rPr lang="el-GR" dirty="0">
                <a:ea typeface="Times New Roman" panose="02020603050405020304" pitchFamily="18" charset="0"/>
              </a:rPr>
              <a:t> (λίγο υπερβολική): Ασυμφωνία σειράς </a:t>
            </a:r>
            <a:r>
              <a:rPr lang="en-US" dirty="0">
                <a:ea typeface="Times New Roman" panose="02020603050405020304" pitchFamily="18" charset="0"/>
              </a:rPr>
              <a:t>HTML </a:t>
            </a:r>
            <a:r>
              <a:rPr lang="el-GR" dirty="0">
                <a:ea typeface="Times New Roman" panose="02020603050405020304" pitchFamily="18" charset="0"/>
              </a:rPr>
              <a:t>ετικετών στον κώδικα και εμφάνισης περιεχομένου στη σελίδα. </a:t>
            </a:r>
          </a:p>
          <a:p>
            <a:pPr marL="1714500" lvl="3" indent="-342900">
              <a:spcAft>
                <a:spcPts val="300"/>
              </a:spcAft>
              <a:buSzPts val="1600"/>
              <a:buFont typeface="Wingdings" panose="05000000000000000000" pitchFamily="2" charset="2"/>
              <a:buChar char=""/>
              <a:tabLst>
                <a:tab pos="1260475" algn="l"/>
              </a:tabLst>
            </a:pPr>
            <a:r>
              <a:rPr lang="el-GR" dirty="0">
                <a:ea typeface="Times New Roman" panose="02020603050405020304" pitchFamily="18" charset="0"/>
              </a:rPr>
              <a:t>Προϋποθέτει χρήση </a:t>
            </a:r>
            <a:r>
              <a:rPr lang="en-US" dirty="0">
                <a:ea typeface="Times New Roman" panose="02020603050405020304" pitchFamily="18" charset="0"/>
              </a:rPr>
              <a:t>layers</a:t>
            </a:r>
            <a:r>
              <a:rPr lang="el-GR" dirty="0">
                <a:ea typeface="Times New Roman" panose="02020603050405020304" pitchFamily="18" charset="0"/>
              </a:rPr>
              <a:t> ή/και </a:t>
            </a:r>
            <a:r>
              <a:rPr lang="en-US" dirty="0">
                <a:ea typeface="Times New Roman" panose="02020603050405020304" pitchFamily="18" charset="0"/>
              </a:rPr>
              <a:t>DIVs</a:t>
            </a:r>
            <a:r>
              <a:rPr lang="el-GR" dirty="0">
                <a:ea typeface="Times New Roman" panose="02020603050405020304" pitchFamily="18" charset="0"/>
              </a:rPr>
              <a:t> με απόλυτη τοποθέτηση μέσω </a:t>
            </a:r>
            <a:r>
              <a:rPr lang="en-US" dirty="0">
                <a:ea typeface="Times New Roman" panose="02020603050405020304" pitchFamily="18" charset="0"/>
              </a:rPr>
              <a:t>CSS</a:t>
            </a:r>
            <a:r>
              <a:rPr lang="el-GR" dirty="0">
                <a:ea typeface="Times New Roman" panose="02020603050405020304" pitchFamily="18" charset="0"/>
              </a:rPr>
              <a:t>.</a:t>
            </a:r>
          </a:p>
          <a:p>
            <a:pPr marL="1714500" lvl="3" indent="-342900">
              <a:spcAft>
                <a:spcPts val="300"/>
              </a:spcAft>
              <a:buSzPts val="1600"/>
              <a:buFont typeface="Wingdings" panose="05000000000000000000" pitchFamily="2" charset="2"/>
              <a:buChar char=""/>
              <a:tabLst>
                <a:tab pos="1260475" algn="l"/>
              </a:tabLst>
            </a:pPr>
            <a:r>
              <a:rPr lang="el-GR" dirty="0">
                <a:ea typeface="Times New Roman" panose="02020603050405020304" pitchFamily="18" charset="0"/>
              </a:rPr>
              <a:t>Τα </a:t>
            </a:r>
            <a:r>
              <a:rPr lang="en-US" dirty="0">
                <a:ea typeface="Times New Roman" panose="02020603050405020304" pitchFamily="18" charset="0"/>
              </a:rPr>
              <a:t>DIVs</a:t>
            </a:r>
            <a:r>
              <a:rPr lang="el-GR" dirty="0">
                <a:ea typeface="Times New Roman" panose="02020603050405020304" pitchFamily="18" charset="0"/>
              </a:rPr>
              <a:t> με το σημαντικό περιεχόμενο είναι στην αρχή του αρχείου αλλά μέσω </a:t>
            </a:r>
            <a:r>
              <a:rPr lang="en-US" dirty="0">
                <a:ea typeface="Times New Roman" panose="02020603050405020304" pitchFamily="18" charset="0"/>
              </a:rPr>
              <a:t>CSS</a:t>
            </a:r>
            <a:r>
              <a:rPr lang="el-GR" dirty="0">
                <a:ea typeface="Times New Roman" panose="02020603050405020304" pitchFamily="18" charset="0"/>
              </a:rPr>
              <a:t> εμφανίζεται όπου βολεύει τη σχεδίαση της σελίδας! </a:t>
            </a:r>
            <a:endParaRPr lang="el-GR" dirty="0">
              <a:effectLst/>
              <a:ea typeface="Times New Roman" panose="02020603050405020304" pitchFamily="18" charset="0"/>
            </a:endParaRPr>
          </a:p>
        </p:txBody>
      </p:sp>
      <p:pic>
        <p:nvPicPr>
          <p:cNvPr id="7" name="Εικόνα 6" descr="Εικονίδιο μετάβασης στα Περιεχόμενα.">
            <a:hlinkClick r:id="rId8" action="ppaction://hlinksldjump" tooltip="Επιστροφή στα Περιεχόμενα"/>
          </p:cNvPr>
          <p:cNvPicPr>
            <a:picLocks noChangeAspect="1"/>
          </p:cNvPicPr>
          <p:nvPr/>
        </p:nvPicPr>
        <p:blipFill>
          <a:blip r:embed="rId9">
            <a:extLst>
              <a:ext uri="{BEBA8EAE-BF5A-486C-A8C5-ECC9F3942E4B}">
                <a14:imgProps xmlns:a14="http://schemas.microsoft.com/office/drawing/2010/main">
                  <a14:imgLayer r:embed="rId10">
                    <a14:imgEffect>
                      <a14:sharpenSoften amount="100000"/>
                    </a14:imgEffect>
                  </a14:imgLayer>
                </a14:imgProps>
              </a:ext>
              <a:ext uri="{28A0092B-C50C-407E-A947-70E740481C1C}">
                <a14:useLocalDpi xmlns:a14="http://schemas.microsoft.com/office/drawing/2010/main" val="0"/>
              </a:ext>
            </a:extLst>
          </a:blip>
          <a:stretch>
            <a:fillRect/>
          </a:stretch>
        </p:blipFill>
        <p:spPr>
          <a:xfrm>
            <a:off x="323528" y="5919768"/>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4"/>
            </p:custDataLst>
          </p:nvPr>
        </p:nvSpPr>
        <p:spPr>
          <a:xfrm>
            <a:off x="2390967" y="6382220"/>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423174"/>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16</a:t>
            </a:fld>
            <a:endParaRPr lang="el-GR" sz="1400" dirty="0"/>
          </a:p>
        </p:txBody>
      </p:sp>
    </p:spTree>
    <p:custDataLst>
      <p:tags r:id="rId1"/>
    </p:custDataLst>
    <p:extLst>
      <p:ext uri="{BB962C8B-B14F-4D97-AF65-F5344CB8AC3E}">
        <p14:creationId xmlns:p14="http://schemas.microsoft.com/office/powerpoint/2010/main" val="19531988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200603"/>
            <a:ext cx="8229600" cy="811580"/>
          </a:xfrm>
        </p:spPr>
        <p:txBody>
          <a:bodyPr>
            <a:noAutofit/>
          </a:bodyPr>
          <a:lstStyle/>
          <a:p>
            <a:r>
              <a:rPr lang="el-GR" sz="3600" dirty="0"/>
              <a:t>Πλοήγηση</a:t>
            </a:r>
          </a:p>
        </p:txBody>
      </p:sp>
      <p:sp>
        <p:nvSpPr>
          <p:cNvPr id="4" name="Rectangle 2"/>
          <p:cNvSpPr>
            <a:spLocks noChangeArrowheads="1"/>
          </p:cNvSpPr>
          <p:nvPr>
            <p:custDataLst>
              <p:tags r:id="rId3"/>
            </p:custDataLst>
          </p:nvPr>
        </p:nvSpPr>
        <p:spPr bwMode="auto">
          <a:xfrm>
            <a:off x="289898" y="948258"/>
            <a:ext cx="8424936" cy="550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990600" algn="l"/>
              </a:tabLst>
              <a:defRPr>
                <a:solidFill>
                  <a:schemeClr val="tx1"/>
                </a:solidFill>
                <a:latin typeface="Arial" panose="020B0604020202020204" pitchFamily="34" charset="0"/>
              </a:defRPr>
            </a:lvl1pPr>
            <a:lvl2pPr eaLnBrk="0" fontAlgn="base" hangingPunct="0">
              <a:spcBef>
                <a:spcPct val="0"/>
              </a:spcBef>
              <a:spcAft>
                <a:spcPct val="0"/>
              </a:spcAft>
              <a:tabLst>
                <a:tab pos="990600" algn="l"/>
              </a:tabLst>
              <a:defRPr>
                <a:solidFill>
                  <a:schemeClr val="tx1"/>
                </a:solidFill>
                <a:latin typeface="Arial" panose="020B0604020202020204" pitchFamily="34" charset="0"/>
              </a:defRPr>
            </a:lvl2pPr>
            <a:lvl3pPr eaLnBrk="0" fontAlgn="base" hangingPunct="0">
              <a:spcBef>
                <a:spcPct val="0"/>
              </a:spcBef>
              <a:spcAft>
                <a:spcPct val="0"/>
              </a:spcAft>
              <a:tabLst>
                <a:tab pos="990600" algn="l"/>
              </a:tabLst>
              <a:defRPr>
                <a:solidFill>
                  <a:schemeClr val="tx1"/>
                </a:solidFill>
                <a:latin typeface="Arial" panose="020B0604020202020204" pitchFamily="34" charset="0"/>
              </a:defRPr>
            </a:lvl3pPr>
            <a:lvl4pPr eaLnBrk="0" fontAlgn="base" hangingPunct="0">
              <a:spcBef>
                <a:spcPct val="0"/>
              </a:spcBef>
              <a:spcAft>
                <a:spcPct val="0"/>
              </a:spcAft>
              <a:tabLst>
                <a:tab pos="990600" algn="l"/>
              </a:tabLst>
              <a:defRPr>
                <a:solidFill>
                  <a:schemeClr val="tx1"/>
                </a:solidFill>
                <a:latin typeface="Arial" panose="020B0604020202020204" pitchFamily="34" charset="0"/>
              </a:defRPr>
            </a:lvl4pPr>
            <a:lvl5pPr eaLnBrk="0" fontAlgn="base" hangingPunct="0">
              <a:spcBef>
                <a:spcPct val="0"/>
              </a:spcBef>
              <a:spcAft>
                <a:spcPct val="0"/>
              </a:spcAft>
              <a:tabLst>
                <a:tab pos="990600" algn="l"/>
              </a:tabLst>
              <a:defRPr>
                <a:solidFill>
                  <a:schemeClr val="tx1"/>
                </a:solidFill>
                <a:latin typeface="Arial" panose="020B0604020202020204" pitchFamily="34" charset="0"/>
              </a:defRPr>
            </a:lvl5pPr>
            <a:lvl6pPr eaLnBrk="0" fontAlgn="base" hangingPunct="0">
              <a:spcBef>
                <a:spcPct val="0"/>
              </a:spcBef>
              <a:spcAft>
                <a:spcPct val="0"/>
              </a:spcAft>
              <a:tabLst>
                <a:tab pos="990600" algn="l"/>
              </a:tabLst>
              <a:defRPr>
                <a:solidFill>
                  <a:schemeClr val="tx1"/>
                </a:solidFill>
                <a:latin typeface="Arial" panose="020B0604020202020204" pitchFamily="34" charset="0"/>
              </a:defRPr>
            </a:lvl6pPr>
            <a:lvl7pPr eaLnBrk="0" fontAlgn="base" hangingPunct="0">
              <a:spcBef>
                <a:spcPct val="0"/>
              </a:spcBef>
              <a:spcAft>
                <a:spcPct val="0"/>
              </a:spcAft>
              <a:tabLst>
                <a:tab pos="990600" algn="l"/>
              </a:tabLst>
              <a:defRPr>
                <a:solidFill>
                  <a:schemeClr val="tx1"/>
                </a:solidFill>
                <a:latin typeface="Arial" panose="020B0604020202020204" pitchFamily="34" charset="0"/>
              </a:defRPr>
            </a:lvl7pPr>
            <a:lvl8pPr eaLnBrk="0" fontAlgn="base" hangingPunct="0">
              <a:spcBef>
                <a:spcPct val="0"/>
              </a:spcBef>
              <a:spcAft>
                <a:spcPct val="0"/>
              </a:spcAft>
              <a:tabLst>
                <a:tab pos="990600" algn="l"/>
              </a:tabLst>
              <a:defRPr>
                <a:solidFill>
                  <a:schemeClr val="tx1"/>
                </a:solidFill>
                <a:latin typeface="Arial" panose="020B0604020202020204" pitchFamily="34" charset="0"/>
              </a:defRPr>
            </a:lvl8pPr>
            <a:lvl9pPr eaLnBrk="0" fontAlgn="base" hangingPunct="0">
              <a:spcBef>
                <a:spcPct val="0"/>
              </a:spcBef>
              <a:spcAft>
                <a:spcPct val="0"/>
              </a:spcAft>
              <a:tabLst>
                <a:tab pos="990600" algn="l"/>
              </a:tabLst>
              <a:defRPr>
                <a:solidFill>
                  <a:schemeClr val="tx1"/>
                </a:solidFill>
                <a:latin typeface="Arial" panose="020B0604020202020204" pitchFamily="34" charset="0"/>
              </a:defRPr>
            </a:lvl9p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990600" algn="l"/>
              </a:tabLst>
            </a:pP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Οργανώστε σωστά τις σελίδες σας:</a:t>
            </a:r>
            <a:endParaRPr kumimoji="0" lang="el-GR" altLang="el-GR" sz="1600" b="0" i="0" u="none" strike="noStrike" cap="none" normalizeH="0" baseline="0" dirty="0" smtClean="0">
              <a:ln>
                <a:noFill/>
              </a:ln>
              <a:solidFill>
                <a:schemeClr val="tx1"/>
              </a:solidFill>
              <a:effectLst/>
              <a:latin typeface="+mn-lt"/>
            </a:endParaRPr>
          </a:p>
          <a:p>
            <a:pPr marL="742950" lvl="1" indent="-285750">
              <a:buFont typeface="Wingdings" panose="05000000000000000000" pitchFamily="2" charset="2"/>
              <a:buChar char="q"/>
            </a:pP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Η ιεραρχική οργάνωση είναι κατανοητή από όλους. Οργανώστε σχετικές μεταξύ τους σελίδες κάτω από μια άλλη σελίδα γονέα.</a:t>
            </a:r>
            <a:endParaRPr kumimoji="0" lang="el-GR" altLang="el-GR" sz="1600" b="0" i="0" u="none" strike="noStrike" cap="none" normalizeH="0" baseline="0" dirty="0" smtClean="0">
              <a:ln>
                <a:noFill/>
              </a:ln>
              <a:solidFill>
                <a:schemeClr val="tx1"/>
              </a:solidFill>
              <a:effectLst/>
              <a:latin typeface="+mn-lt"/>
            </a:endParaRPr>
          </a:p>
          <a:p>
            <a:pPr marL="1200150" lvl="2" indent="-285750">
              <a:buFont typeface="Arial" panose="020B0604020202020204" pitchFamily="34" charset="0"/>
              <a:buChar char="•"/>
            </a:pP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Αποφύγετε όμως οργανώσεις μεγάλου βάθους. Το πόσο βαθιά σε σχέση με τη </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home page</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βρίσκεται μια σελίδα, λειτουργεί αρνητικά για τα </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bots</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μετά από κάποιο βάθος. Ένα τυπικό βάθος είναι το 3 ή 4. Αποφύγετε βαθύτερες οργανώσεις.</a:t>
            </a:r>
            <a:endParaRPr kumimoji="0" lang="el-GR" altLang="el-GR" sz="1600" b="0" i="0" u="none" strike="noStrike" cap="none" normalizeH="0" baseline="0" dirty="0" smtClean="0">
              <a:ln>
                <a:noFill/>
              </a:ln>
              <a:solidFill>
                <a:schemeClr val="tx1"/>
              </a:solidFill>
              <a:effectLst/>
              <a:latin typeface="+mn-lt"/>
            </a:endParaRPr>
          </a:p>
          <a:p>
            <a:pPr marL="742950" lvl="1" indent="-285750">
              <a:buFont typeface="Wingdings" panose="05000000000000000000" pitchFamily="2" charset="2"/>
              <a:buChar char="q"/>
            </a:pPr>
            <a:r>
              <a:rPr lang="el-GR" altLang="el-GR" sz="1600" dirty="0" smtClean="0">
                <a:latin typeface="+mn-lt"/>
                <a:ea typeface="Times New Roman" panose="02020603050405020304" pitchFamily="18" charset="0"/>
              </a:rPr>
              <a:t>Χρησιμοποιείστε </a:t>
            </a:r>
            <a:r>
              <a:rPr lang="el-GR" altLang="el-GR" sz="1600" b="1" dirty="0">
                <a:latin typeface="+mn-lt"/>
                <a:ea typeface="Times New Roman" panose="02020603050405020304" pitchFamily="18" charset="0"/>
              </a:rPr>
              <a:t>λίστες </a:t>
            </a:r>
            <a:r>
              <a:rPr lang="en-US" altLang="el-GR" sz="1600" b="1" dirty="0">
                <a:latin typeface="+mn-lt"/>
                <a:ea typeface="Times New Roman" panose="02020603050405020304" pitchFamily="18" charset="0"/>
              </a:rPr>
              <a:t>breadcrumb</a:t>
            </a:r>
            <a:r>
              <a:rPr lang="en-US" altLang="el-GR" sz="1600" dirty="0">
                <a:latin typeface="+mn-lt"/>
                <a:ea typeface="Times New Roman" panose="02020603050405020304" pitchFamily="18" charset="0"/>
              </a:rPr>
              <a:t> </a:t>
            </a:r>
            <a:r>
              <a:rPr lang="el-GR" altLang="el-GR" sz="1600" dirty="0">
                <a:latin typeface="+mn-lt"/>
                <a:ea typeface="Times New Roman" panose="02020603050405020304" pitchFamily="18" charset="0"/>
              </a:rPr>
              <a:t>ως στοιχείο ένδειξης τρέχουσας θέσης αλλά και πλοήγησης. Τα </a:t>
            </a:r>
            <a:r>
              <a:rPr lang="en-US" altLang="el-GR" sz="1600" dirty="0">
                <a:latin typeface="+mn-lt"/>
                <a:ea typeface="Times New Roman" panose="02020603050405020304" pitchFamily="18" charset="0"/>
              </a:rPr>
              <a:t>Web CSM </a:t>
            </a:r>
            <a:r>
              <a:rPr lang="el-GR" altLang="el-GR" sz="1600" dirty="0">
                <a:latin typeface="+mn-lt"/>
                <a:ea typeface="Times New Roman" panose="02020603050405020304" pitchFamily="18" charset="0"/>
              </a:rPr>
              <a:t>παρέχουν έτοιμα τέτοια στοιχεία.</a:t>
            </a:r>
            <a:endParaRPr lang="el-GR" altLang="el-GR" sz="1600" dirty="0">
              <a:latin typeface="+mn-lt"/>
            </a:endParaRPr>
          </a:p>
          <a:p>
            <a:pPr marL="1200150" lvl="2" indent="-285750">
              <a:buFont typeface="Arial" panose="020B0604020202020204" pitchFamily="34" charset="0"/>
              <a:buChar char="•"/>
            </a:pPr>
            <a:r>
              <a:rPr lang="el-GR" altLang="el-GR" sz="1600" dirty="0">
                <a:latin typeface="+mn-lt"/>
                <a:ea typeface="Times New Roman" panose="02020603050405020304" pitchFamily="18" charset="0"/>
              </a:rPr>
              <a:t>π.χ.:  </a:t>
            </a:r>
            <a:r>
              <a:rPr lang="el-GR" altLang="el-GR" sz="1600" b="1" dirty="0">
                <a:solidFill>
                  <a:srgbClr val="0000FF"/>
                </a:solidFill>
                <a:latin typeface="+mn-lt"/>
                <a:ea typeface="Times New Roman" panose="02020603050405020304" pitchFamily="18" charset="0"/>
              </a:rPr>
              <a:t>ΤΕΙ</a:t>
            </a:r>
            <a:r>
              <a:rPr lang="el-GR" altLang="el-GR" sz="1600" dirty="0">
                <a:latin typeface="+mn-lt"/>
                <a:ea typeface="Times New Roman" panose="02020603050405020304" pitchFamily="18" charset="0"/>
              </a:rPr>
              <a:t> &gt;&gt; </a:t>
            </a:r>
            <a:r>
              <a:rPr lang="el-GR" altLang="el-GR" sz="1600" b="1" dirty="0">
                <a:solidFill>
                  <a:srgbClr val="0000FF"/>
                </a:solidFill>
                <a:latin typeface="+mn-lt"/>
                <a:ea typeface="Times New Roman" panose="02020603050405020304" pitchFamily="18" charset="0"/>
              </a:rPr>
              <a:t>Εκπαίδευση</a:t>
            </a:r>
            <a:r>
              <a:rPr lang="el-GR" altLang="el-GR" sz="1600" dirty="0">
                <a:solidFill>
                  <a:srgbClr val="0000FF"/>
                </a:solidFill>
                <a:latin typeface="+mn-lt"/>
                <a:ea typeface="Times New Roman" panose="02020603050405020304" pitchFamily="18" charset="0"/>
              </a:rPr>
              <a:t> </a:t>
            </a:r>
            <a:r>
              <a:rPr lang="el-GR" altLang="el-GR" sz="1600" dirty="0">
                <a:latin typeface="+mn-lt"/>
                <a:ea typeface="Times New Roman" panose="02020603050405020304" pitchFamily="18" charset="0"/>
              </a:rPr>
              <a:t>&gt;&gt; </a:t>
            </a:r>
            <a:r>
              <a:rPr lang="el-GR" altLang="el-GR" sz="1600" b="1" dirty="0">
                <a:latin typeface="+mn-lt"/>
                <a:ea typeface="Times New Roman" panose="02020603050405020304" pitchFamily="18" charset="0"/>
              </a:rPr>
              <a:t>Σχολές</a:t>
            </a:r>
            <a:r>
              <a:rPr lang="el-GR" altLang="el-GR" sz="1600" dirty="0">
                <a:latin typeface="+mn-lt"/>
                <a:ea typeface="Times New Roman" panose="02020603050405020304" pitchFamily="18" charset="0"/>
              </a:rPr>
              <a:t> </a:t>
            </a:r>
            <a:endParaRPr lang="el-GR" altLang="el-GR" sz="1600" dirty="0" smtClean="0">
              <a:latin typeface="+mn-lt"/>
              <a:ea typeface="Times New Roman" panose="02020603050405020304" pitchFamily="18" charset="0"/>
            </a:endParaRPr>
          </a:p>
          <a:p>
            <a:pPr marL="1200150" lvl="2" indent="-285750">
              <a:buFont typeface="Arial" panose="020B0604020202020204" pitchFamily="34" charset="0"/>
              <a:buChar char="•"/>
            </a:pPr>
            <a:endParaRPr lang="el-GR" altLang="el-GR" sz="1600" dirty="0">
              <a:latin typeface="+mn-lt"/>
            </a:endParaRPr>
          </a:p>
          <a:p>
            <a:pPr marL="1200150" lvl="2" indent="-285750">
              <a:buFont typeface="Arial" panose="020B0604020202020204" pitchFamily="34" charset="0"/>
              <a:buChar char="•"/>
            </a:pPr>
            <a:endParaRPr lang="el-GR" altLang="el-GR" sz="1600" dirty="0" smtClean="0">
              <a:latin typeface="+mn-lt"/>
            </a:endParaRPr>
          </a:p>
          <a:p>
            <a:pPr marL="1200150" lvl="2" indent="-285750">
              <a:buFont typeface="Arial" panose="020B0604020202020204" pitchFamily="34" charset="0"/>
              <a:buChar char="•"/>
            </a:pPr>
            <a:endParaRPr lang="el-GR" altLang="el-GR" sz="1600" dirty="0" smtClean="0">
              <a:latin typeface="+mn-lt"/>
            </a:endParaRPr>
          </a:p>
          <a:p>
            <a:pPr marL="1200150" lvl="2" indent="-285750">
              <a:buFont typeface="Arial" panose="020B0604020202020204" pitchFamily="34" charset="0"/>
              <a:buChar char="•"/>
            </a:pPr>
            <a:endParaRPr lang="el-GR" altLang="el-GR" sz="1600" dirty="0">
              <a:latin typeface="+mn-lt"/>
            </a:endParaRPr>
          </a:p>
          <a:p>
            <a:pPr marL="1200150" lvl="2" indent="-285750">
              <a:buFont typeface="Arial" panose="020B0604020202020204" pitchFamily="34" charset="0"/>
              <a:buChar char="•"/>
            </a:pPr>
            <a:endParaRPr lang="el-GR" altLang="el-GR" sz="1600" dirty="0" smtClean="0">
              <a:latin typeface="+mn-lt"/>
            </a:endParaRPr>
          </a:p>
          <a:p>
            <a:pPr marL="1200150" lvl="2" indent="-285750">
              <a:buFont typeface="Arial" panose="020B0604020202020204" pitchFamily="34" charset="0"/>
              <a:buChar char="•"/>
            </a:pPr>
            <a:endParaRPr lang="el-GR" altLang="el-GR" sz="1600" dirty="0">
              <a:latin typeface="+mn-lt"/>
            </a:endParaRPr>
          </a:p>
          <a:p>
            <a:pPr marL="285750" lvl="0" indent="-285750">
              <a:buFont typeface="Wingdings" panose="05000000000000000000" pitchFamily="2" charset="2"/>
              <a:buChar char="v"/>
            </a:pPr>
            <a:r>
              <a:rPr lang="el-GR" altLang="el-GR" sz="1600" dirty="0">
                <a:latin typeface="+mn-lt"/>
                <a:ea typeface="Times New Roman" panose="02020603050405020304" pitchFamily="18" charset="0"/>
              </a:rPr>
              <a:t>Χρησιμοποιήστε </a:t>
            </a:r>
            <a:r>
              <a:rPr lang="en-US" altLang="el-GR" sz="1600" dirty="0">
                <a:latin typeface="+mn-lt"/>
                <a:ea typeface="Times New Roman" panose="02020603050405020304" pitchFamily="18" charset="0"/>
              </a:rPr>
              <a:t>sitemap</a:t>
            </a:r>
            <a:r>
              <a:rPr lang="el-GR" altLang="el-GR" sz="1600" dirty="0">
                <a:latin typeface="+mn-lt"/>
                <a:ea typeface="Times New Roman" panose="02020603050405020304" pitchFamily="18" charset="0"/>
              </a:rPr>
              <a:t> όχι μόνο για τα </a:t>
            </a:r>
            <a:r>
              <a:rPr lang="en-US" altLang="el-GR" sz="1600" dirty="0">
                <a:latin typeface="+mn-lt"/>
                <a:ea typeface="Times New Roman" panose="02020603050405020304" pitchFamily="18" charset="0"/>
              </a:rPr>
              <a:t>bots </a:t>
            </a:r>
            <a:r>
              <a:rPr lang="el-GR" altLang="el-GR" sz="1600" dirty="0">
                <a:latin typeface="+mn-lt"/>
                <a:ea typeface="Times New Roman" panose="02020603050405020304" pitchFamily="18" charset="0"/>
              </a:rPr>
              <a:t>αλλά και για τους χρήστες. Δώστε τους σελίδα περιεχομένων του </a:t>
            </a:r>
            <a:r>
              <a:rPr lang="en-US" altLang="el-GR" sz="1600" dirty="0">
                <a:latin typeface="+mn-lt"/>
                <a:ea typeface="Times New Roman" panose="02020603050405020304" pitchFamily="18" charset="0"/>
              </a:rPr>
              <a:t>site </a:t>
            </a:r>
            <a:r>
              <a:rPr lang="el-GR" altLang="el-GR" sz="1600" dirty="0">
                <a:latin typeface="+mn-lt"/>
                <a:ea typeface="Times New Roman" panose="02020603050405020304" pitchFamily="18" charset="0"/>
              </a:rPr>
              <a:t>με ιεραρχική οργάνωση.</a:t>
            </a:r>
            <a:endParaRPr lang="el-GR" altLang="el-GR" sz="1600" dirty="0">
              <a:latin typeface="+mn-lt"/>
            </a:endParaRPr>
          </a:p>
          <a:p>
            <a:pPr marL="285750" lvl="0" indent="-285750">
              <a:buFont typeface="Wingdings" panose="05000000000000000000" pitchFamily="2" charset="2"/>
              <a:buChar char="v"/>
            </a:pPr>
            <a:r>
              <a:rPr lang="el-GR" altLang="el-GR" sz="1600" dirty="0">
                <a:latin typeface="+mn-lt"/>
                <a:ea typeface="Times New Roman" panose="02020603050405020304" pitchFamily="18" charset="0"/>
              </a:rPr>
              <a:t>Αποφύγετε συνδέσμους με </a:t>
            </a:r>
            <a:r>
              <a:rPr lang="en-US" altLang="el-GR" sz="1600" dirty="0">
                <a:latin typeface="+mn-lt"/>
                <a:ea typeface="Times New Roman" panose="02020603050405020304" pitchFamily="18" charset="0"/>
              </a:rPr>
              <a:t>JavaScript </a:t>
            </a:r>
            <a:r>
              <a:rPr lang="el-GR" altLang="el-GR" sz="1600" dirty="0">
                <a:latin typeface="+mn-lt"/>
                <a:ea typeface="Times New Roman" panose="02020603050405020304" pitchFamily="18" charset="0"/>
              </a:rPr>
              <a:t>αντί για </a:t>
            </a:r>
            <a:r>
              <a:rPr lang="en-US" altLang="el-GR" sz="1600" dirty="0" err="1">
                <a:latin typeface="+mn-lt"/>
                <a:ea typeface="Times New Roman" panose="02020603050405020304" pitchFamily="18" charset="0"/>
              </a:rPr>
              <a:t>href</a:t>
            </a:r>
            <a:r>
              <a:rPr lang="el-GR" altLang="el-GR" sz="1600" dirty="0">
                <a:latin typeface="+mn-lt"/>
                <a:ea typeface="Times New Roman" panose="02020603050405020304" pitchFamily="18" charset="0"/>
              </a:rPr>
              <a:t>.</a:t>
            </a:r>
            <a:endParaRPr lang="el-GR" altLang="el-GR" sz="1600" dirty="0">
              <a:latin typeface="+mn-lt"/>
            </a:endParaRPr>
          </a:p>
          <a:p>
            <a:pPr marL="285750" lvl="0" indent="-285750">
              <a:buFont typeface="Wingdings" panose="05000000000000000000" pitchFamily="2" charset="2"/>
              <a:buChar char="v"/>
            </a:pPr>
            <a:r>
              <a:rPr lang="el-GR" altLang="el-GR" sz="1600" dirty="0">
                <a:latin typeface="+mn-lt"/>
                <a:ea typeface="Times New Roman" panose="02020603050405020304" pitchFamily="18" charset="0"/>
              </a:rPr>
              <a:t>Επανακαθορίστε τις </a:t>
            </a:r>
            <a:r>
              <a:rPr lang="en-US" altLang="el-GR" sz="1600" dirty="0">
                <a:latin typeface="+mn-lt"/>
                <a:ea typeface="Times New Roman" panose="02020603050405020304" pitchFamily="18" charset="0"/>
              </a:rPr>
              <a:t>default </a:t>
            </a:r>
            <a:r>
              <a:rPr lang="el-GR" altLang="el-GR" sz="1600" dirty="0">
                <a:latin typeface="+mn-lt"/>
                <a:ea typeface="Times New Roman" panose="02020603050405020304" pitchFamily="18" charset="0"/>
              </a:rPr>
              <a:t>σελίδες "προβλημάτων" ώστε να είναι στο ύφος του </a:t>
            </a:r>
            <a:r>
              <a:rPr lang="en-US" altLang="el-GR" sz="1600" dirty="0">
                <a:latin typeface="+mn-lt"/>
                <a:ea typeface="Times New Roman" panose="02020603050405020304" pitchFamily="18" charset="0"/>
              </a:rPr>
              <a:t>site</a:t>
            </a:r>
            <a:r>
              <a:rPr lang="el-GR" altLang="el-GR" sz="1600" dirty="0">
                <a:latin typeface="+mn-lt"/>
                <a:ea typeface="Times New Roman" panose="02020603050405020304" pitchFamily="18" charset="0"/>
              </a:rPr>
              <a:t>.</a:t>
            </a:r>
            <a:endParaRPr lang="el-GR" altLang="el-GR" sz="1600" dirty="0">
              <a:latin typeface="+mn-lt"/>
            </a:endParaRPr>
          </a:p>
          <a:p>
            <a:pPr marL="742950" lvl="1" indent="-285750">
              <a:buFont typeface="Wingdings" panose="05000000000000000000" pitchFamily="2" charset="2"/>
              <a:buChar char="q"/>
            </a:pPr>
            <a:r>
              <a:rPr lang="el-GR" altLang="el-GR" sz="1600" dirty="0">
                <a:latin typeface="+mn-lt"/>
                <a:ea typeface="Times New Roman" panose="02020603050405020304" pitchFamily="18" charset="0"/>
              </a:rPr>
              <a:t>π.χ. αν δεν υπάρχει μια σελίδα ο </a:t>
            </a:r>
            <a:r>
              <a:rPr lang="en-US" altLang="el-GR" sz="1600" dirty="0">
                <a:latin typeface="+mn-lt"/>
                <a:ea typeface="Times New Roman" panose="02020603050405020304" pitchFamily="18" charset="0"/>
              </a:rPr>
              <a:t>server </a:t>
            </a:r>
            <a:r>
              <a:rPr lang="el-GR" altLang="el-GR" sz="1600" dirty="0">
                <a:latin typeface="+mn-lt"/>
                <a:ea typeface="Times New Roman" panose="02020603050405020304" pitchFamily="18" charset="0"/>
              </a:rPr>
              <a:t>επιστρέφει την </a:t>
            </a:r>
            <a:r>
              <a:rPr lang="en-US" altLang="el-GR" sz="1600" dirty="0">
                <a:latin typeface="+mn-lt"/>
                <a:ea typeface="Times New Roman" panose="02020603050405020304" pitchFamily="18" charset="0"/>
              </a:rPr>
              <a:t>default </a:t>
            </a:r>
            <a:r>
              <a:rPr lang="el-GR" altLang="el-GR" sz="1600" dirty="0">
                <a:latin typeface="+mn-lt"/>
                <a:ea typeface="Times New Roman" panose="02020603050405020304" pitchFamily="18" charset="0"/>
              </a:rPr>
              <a:t>σελίδα 404 – βελτιώστε την αισθητικά ώστε να μοιάζει με το υπόλοιπο </a:t>
            </a:r>
            <a:r>
              <a:rPr lang="en-US" altLang="el-GR" sz="1600" dirty="0">
                <a:latin typeface="+mn-lt"/>
                <a:ea typeface="Times New Roman" panose="02020603050405020304" pitchFamily="18" charset="0"/>
              </a:rPr>
              <a:t>site</a:t>
            </a:r>
            <a:r>
              <a:rPr lang="el-GR" altLang="el-GR" sz="1600" dirty="0">
                <a:latin typeface="+mn-lt"/>
                <a:ea typeface="Times New Roman" panose="02020603050405020304" pitchFamily="18" charset="0"/>
              </a:rPr>
              <a:t>, βάλτε συνδέσμους προς τη </a:t>
            </a:r>
            <a:r>
              <a:rPr lang="en-US" altLang="el-GR" sz="1600" dirty="0">
                <a:latin typeface="+mn-lt"/>
                <a:ea typeface="Times New Roman" panose="02020603050405020304" pitchFamily="18" charset="0"/>
              </a:rPr>
              <a:t>home</a:t>
            </a:r>
            <a:r>
              <a:rPr lang="el-GR" altLang="el-GR" sz="1600" dirty="0">
                <a:latin typeface="+mn-lt"/>
                <a:ea typeface="Times New Roman" panose="02020603050405020304" pitchFamily="18" charset="0"/>
              </a:rPr>
              <a:t>, κτλ.</a:t>
            </a:r>
            <a:endParaRPr lang="el-GR" altLang="el-GR" sz="1600" dirty="0">
              <a:latin typeface="+mn-lt"/>
            </a:endParaRPr>
          </a:p>
          <a:p>
            <a:pPr marL="742950" lvl="1" indent="-285750">
              <a:buFont typeface="Wingdings" panose="05000000000000000000" pitchFamily="2" charset="2"/>
              <a:buChar char="q"/>
            </a:pPr>
            <a:r>
              <a:rPr lang="el-GR" altLang="el-GR" sz="1600" dirty="0">
                <a:latin typeface="+mn-lt"/>
                <a:ea typeface="Times New Roman" panose="02020603050405020304" pitchFamily="18" charset="0"/>
              </a:rPr>
              <a:t>στον </a:t>
            </a:r>
            <a:r>
              <a:rPr lang="en-US" altLang="el-GR" sz="1600" dirty="0">
                <a:latin typeface="+mn-lt"/>
                <a:ea typeface="Times New Roman" panose="02020603050405020304" pitchFamily="18" charset="0"/>
              </a:rPr>
              <a:t>Apache</a:t>
            </a:r>
            <a:r>
              <a:rPr lang="el-GR" altLang="el-GR" sz="1600" dirty="0">
                <a:latin typeface="+mn-lt"/>
                <a:ea typeface="Times New Roman" panose="02020603050405020304" pitchFamily="18" charset="0"/>
              </a:rPr>
              <a:t>, στο αρχείο .</a:t>
            </a:r>
            <a:r>
              <a:rPr lang="en-US" altLang="el-GR" sz="1600" dirty="0" err="1">
                <a:latin typeface="+mn-lt"/>
                <a:ea typeface="Times New Roman" panose="02020603050405020304" pitchFamily="18" charset="0"/>
              </a:rPr>
              <a:t>htaccess</a:t>
            </a:r>
            <a:r>
              <a:rPr lang="en-US" altLang="el-GR" sz="1600" dirty="0">
                <a:latin typeface="+mn-lt"/>
                <a:ea typeface="Times New Roman" panose="02020603050405020304" pitchFamily="18" charset="0"/>
              </a:rPr>
              <a:t> </a:t>
            </a:r>
            <a:r>
              <a:rPr lang="el-GR" altLang="el-GR" sz="1600" dirty="0">
                <a:latin typeface="+mn-lt"/>
                <a:ea typeface="Times New Roman" panose="02020603050405020304" pitchFamily="18" charset="0"/>
              </a:rPr>
              <a:t>βάζουμε:  </a:t>
            </a:r>
            <a:r>
              <a:rPr lang="el-GR" altLang="el-GR" sz="1600" dirty="0" err="1">
                <a:latin typeface="+mn-lt"/>
                <a:ea typeface="Times New Roman" panose="02020603050405020304" pitchFamily="18" charset="0"/>
              </a:rPr>
              <a:t>ErrorDocument</a:t>
            </a:r>
            <a:r>
              <a:rPr lang="el-GR" altLang="el-GR" sz="1600" dirty="0">
                <a:latin typeface="+mn-lt"/>
                <a:ea typeface="Times New Roman" panose="02020603050405020304" pitchFamily="18" charset="0"/>
              </a:rPr>
              <a:t> 404 /notfound.html,   </a:t>
            </a:r>
            <a:r>
              <a:rPr lang="el-GR" altLang="el-GR" sz="1600" dirty="0" err="1" smtClean="0">
                <a:latin typeface="+mn-lt"/>
                <a:ea typeface="Times New Roman" panose="02020603050405020304" pitchFamily="18" charset="0"/>
              </a:rPr>
              <a:t>κτλ</a:t>
            </a:r>
            <a:endParaRPr lang="el-GR" altLang="el-GR" sz="1600" dirty="0">
              <a:latin typeface="+mn-lt"/>
            </a:endParaRPr>
          </a:p>
        </p:txBody>
      </p:sp>
      <p:pic>
        <p:nvPicPr>
          <p:cNvPr id="15361" name="Picture 1" descr="εικόνα λίστας breadcrum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68148" y="2996952"/>
            <a:ext cx="3754760" cy="1608837"/>
          </a:xfrm>
          <a:prstGeom prst="rect">
            <a:avLst/>
          </a:prstGeom>
          <a:noFill/>
          <a:extLst>
            <a:ext uri="{909E8E84-426E-40DD-AFC4-6F175D3DCCD1}">
              <a14:hiddenFill xmlns:a14="http://schemas.microsoft.com/office/drawing/2010/main">
                <a:solidFill>
                  <a:srgbClr val="FFFFFF"/>
                </a:solidFill>
              </a14:hiddenFill>
            </a:ext>
          </a:extLst>
        </p:spPr>
      </p:pic>
      <p:pic>
        <p:nvPicPr>
          <p:cNvPr id="7" name="Εικόνα 6" descr="Εικονίδιο μετάβασης στα Περιεχόμενα.">
            <a:hlinkClick r:id="rId9" action="ppaction://hlinksldjump" tooltip="Επιστροφή στα Περιεχόμενα"/>
          </p:cNvPr>
          <p:cNvPicPr>
            <a:picLocks noChangeAspect="1"/>
          </p:cNvPicPr>
          <p:nvPr/>
        </p:nvPicPr>
        <p:blipFill>
          <a:blip r:embed="rId10">
            <a:extLst>
              <a:ext uri="{BEBA8EAE-BF5A-486C-A8C5-ECC9F3942E4B}">
                <a14:imgProps xmlns:a14="http://schemas.microsoft.com/office/drawing/2010/main">
                  <a14:imgLayer r:embed="rId11">
                    <a14:imgEffect>
                      <a14:sharpenSoften amount="100000"/>
                    </a14:imgEffect>
                  </a14:imgLayer>
                </a14:imgProps>
              </a:ext>
              <a:ext uri="{28A0092B-C50C-407E-A947-70E740481C1C}">
                <a14:useLocalDpi xmlns:a14="http://schemas.microsoft.com/office/drawing/2010/main" val="0"/>
              </a:ext>
            </a:extLst>
          </a:blip>
          <a:stretch>
            <a:fillRect/>
          </a:stretch>
        </p:blipFill>
        <p:spPr>
          <a:xfrm>
            <a:off x="323528" y="5919768"/>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4"/>
            </p:custDataLst>
          </p:nvPr>
        </p:nvSpPr>
        <p:spPr>
          <a:xfrm>
            <a:off x="2390967" y="6382220"/>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423174"/>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17</a:t>
            </a:fld>
            <a:endParaRPr lang="el-GR" sz="1400" dirty="0"/>
          </a:p>
        </p:txBody>
      </p:sp>
    </p:spTree>
    <p:custDataLst>
      <p:tags r:id="rId1"/>
    </p:custDataLst>
    <p:extLst>
      <p:ext uri="{BB962C8B-B14F-4D97-AF65-F5344CB8AC3E}">
        <p14:creationId xmlns:p14="http://schemas.microsoft.com/office/powerpoint/2010/main" val="486522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200603"/>
            <a:ext cx="8229600" cy="811580"/>
          </a:xfrm>
        </p:spPr>
        <p:txBody>
          <a:bodyPr>
            <a:noAutofit/>
          </a:bodyPr>
          <a:lstStyle/>
          <a:p>
            <a:r>
              <a:rPr lang="el-GR" sz="3600" dirty="0"/>
              <a:t>Σύνδεσμοι</a:t>
            </a:r>
          </a:p>
        </p:txBody>
      </p:sp>
      <p:sp>
        <p:nvSpPr>
          <p:cNvPr id="3" name="Rectangle 2"/>
          <p:cNvSpPr>
            <a:spLocks noChangeArrowheads="1"/>
          </p:cNvSpPr>
          <p:nvPr>
            <p:custDataLst>
              <p:tags r:id="rId3"/>
            </p:custDataLst>
          </p:nvPr>
        </p:nvSpPr>
        <p:spPr bwMode="auto">
          <a:xfrm>
            <a:off x="208062" y="850316"/>
            <a:ext cx="8964488" cy="5878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990600" algn="l"/>
              </a:tabLst>
              <a:defRPr>
                <a:solidFill>
                  <a:schemeClr val="tx1"/>
                </a:solidFill>
                <a:latin typeface="Arial" panose="020B0604020202020204" pitchFamily="34" charset="0"/>
              </a:defRPr>
            </a:lvl1pPr>
            <a:lvl2pPr eaLnBrk="0" fontAlgn="base" hangingPunct="0">
              <a:spcBef>
                <a:spcPct val="0"/>
              </a:spcBef>
              <a:spcAft>
                <a:spcPct val="0"/>
              </a:spcAft>
              <a:tabLst>
                <a:tab pos="990600" algn="l"/>
              </a:tabLst>
              <a:defRPr>
                <a:solidFill>
                  <a:schemeClr val="tx1"/>
                </a:solidFill>
                <a:latin typeface="Arial" panose="020B0604020202020204" pitchFamily="34" charset="0"/>
              </a:defRPr>
            </a:lvl2pPr>
            <a:lvl3pPr eaLnBrk="0" fontAlgn="base" hangingPunct="0">
              <a:spcBef>
                <a:spcPct val="0"/>
              </a:spcBef>
              <a:spcAft>
                <a:spcPct val="0"/>
              </a:spcAft>
              <a:tabLst>
                <a:tab pos="990600" algn="l"/>
              </a:tabLst>
              <a:defRPr>
                <a:solidFill>
                  <a:schemeClr val="tx1"/>
                </a:solidFill>
                <a:latin typeface="Arial" panose="020B0604020202020204" pitchFamily="34" charset="0"/>
              </a:defRPr>
            </a:lvl3pPr>
            <a:lvl4pPr eaLnBrk="0" fontAlgn="base" hangingPunct="0">
              <a:spcBef>
                <a:spcPct val="0"/>
              </a:spcBef>
              <a:spcAft>
                <a:spcPct val="0"/>
              </a:spcAft>
              <a:tabLst>
                <a:tab pos="990600" algn="l"/>
              </a:tabLst>
              <a:defRPr>
                <a:solidFill>
                  <a:schemeClr val="tx1"/>
                </a:solidFill>
                <a:latin typeface="Arial" panose="020B0604020202020204" pitchFamily="34" charset="0"/>
              </a:defRPr>
            </a:lvl4pPr>
            <a:lvl5pPr eaLnBrk="0" fontAlgn="base" hangingPunct="0">
              <a:spcBef>
                <a:spcPct val="0"/>
              </a:spcBef>
              <a:spcAft>
                <a:spcPct val="0"/>
              </a:spcAft>
              <a:tabLst>
                <a:tab pos="990600" algn="l"/>
              </a:tabLst>
              <a:defRPr>
                <a:solidFill>
                  <a:schemeClr val="tx1"/>
                </a:solidFill>
                <a:latin typeface="Arial" panose="020B0604020202020204" pitchFamily="34" charset="0"/>
              </a:defRPr>
            </a:lvl5pPr>
            <a:lvl6pPr eaLnBrk="0" fontAlgn="base" hangingPunct="0">
              <a:spcBef>
                <a:spcPct val="0"/>
              </a:spcBef>
              <a:spcAft>
                <a:spcPct val="0"/>
              </a:spcAft>
              <a:tabLst>
                <a:tab pos="990600" algn="l"/>
              </a:tabLst>
              <a:defRPr>
                <a:solidFill>
                  <a:schemeClr val="tx1"/>
                </a:solidFill>
                <a:latin typeface="Arial" panose="020B0604020202020204" pitchFamily="34" charset="0"/>
              </a:defRPr>
            </a:lvl6pPr>
            <a:lvl7pPr eaLnBrk="0" fontAlgn="base" hangingPunct="0">
              <a:spcBef>
                <a:spcPct val="0"/>
              </a:spcBef>
              <a:spcAft>
                <a:spcPct val="0"/>
              </a:spcAft>
              <a:tabLst>
                <a:tab pos="990600" algn="l"/>
              </a:tabLst>
              <a:defRPr>
                <a:solidFill>
                  <a:schemeClr val="tx1"/>
                </a:solidFill>
                <a:latin typeface="Arial" panose="020B0604020202020204" pitchFamily="34" charset="0"/>
              </a:defRPr>
            </a:lvl7pPr>
            <a:lvl8pPr eaLnBrk="0" fontAlgn="base" hangingPunct="0">
              <a:spcBef>
                <a:spcPct val="0"/>
              </a:spcBef>
              <a:spcAft>
                <a:spcPct val="0"/>
              </a:spcAft>
              <a:tabLst>
                <a:tab pos="990600" algn="l"/>
              </a:tabLst>
              <a:defRPr>
                <a:solidFill>
                  <a:schemeClr val="tx1"/>
                </a:solidFill>
                <a:latin typeface="Arial" panose="020B0604020202020204" pitchFamily="34" charset="0"/>
              </a:defRPr>
            </a:lvl8pPr>
            <a:lvl9pPr eaLnBrk="0" fontAlgn="base" hangingPunct="0">
              <a:spcBef>
                <a:spcPct val="0"/>
              </a:spcBef>
              <a:spcAft>
                <a:spcPct val="0"/>
              </a:spcAft>
              <a:tabLst>
                <a:tab pos="990600" algn="l"/>
              </a:tabLst>
              <a:defRPr>
                <a:solidFill>
                  <a:schemeClr val="tx1"/>
                </a:solidFill>
                <a:latin typeface="Arial" panose="020B0604020202020204" pitchFamily="34" charset="0"/>
              </a:defRPr>
            </a:lvl9p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990600" algn="l"/>
              </a:tabLst>
            </a:pPr>
            <a:r>
              <a:rPr kumimoji="0" lang="el-GR" altLang="el-GR" b="1" i="0" u="none" strike="noStrike" cap="none" normalizeH="0" baseline="0" dirty="0" smtClean="0">
                <a:ln>
                  <a:noFill/>
                </a:ln>
                <a:solidFill>
                  <a:schemeClr val="tx1"/>
                </a:solidFill>
                <a:effectLst/>
                <a:latin typeface="+mn-lt"/>
                <a:ea typeface="Times New Roman" panose="02020603050405020304" pitchFamily="18" charset="0"/>
              </a:rPr>
              <a:t>Προτιμήστε συνδέσμους με κείμενο.</a:t>
            </a:r>
            <a:endParaRPr kumimoji="0" lang="el-GR" altLang="el-GR" b="0" i="0" u="none" strike="noStrike" cap="none" normalizeH="0" baseline="0" dirty="0" smtClean="0">
              <a:ln>
                <a:noFill/>
              </a:ln>
              <a:solidFill>
                <a:schemeClr val="tx1"/>
              </a:solidFill>
              <a:effectLst/>
              <a:latin typeface="+mn-lt"/>
            </a:endParaRPr>
          </a:p>
          <a:p>
            <a:pPr marL="742950" lvl="1" indent="-285750">
              <a:buFont typeface="Wingdings" panose="05000000000000000000" pitchFamily="2" charset="2"/>
              <a:buChar char="q"/>
            </a:pP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Το κείμενο πρέπει να είναι κατατοπιστικό ως προ το που οδηγεί ο σύνδεσμος.</a:t>
            </a:r>
            <a:endParaRPr kumimoji="0" lang="el-GR" altLang="el-GR" b="0" i="0" u="none" strike="noStrike" cap="none" normalizeH="0" baseline="0" dirty="0" smtClean="0">
              <a:ln>
                <a:noFill/>
              </a:ln>
              <a:solidFill>
                <a:schemeClr val="tx1"/>
              </a:solidFill>
              <a:effectLst/>
              <a:latin typeface="+mn-lt"/>
            </a:endParaRPr>
          </a:p>
          <a:p>
            <a:pPr marL="742950" lvl="1" indent="-285750">
              <a:buFont typeface="Wingdings" panose="05000000000000000000" pitchFamily="2" charset="2"/>
              <a:buChar char="q"/>
            </a:pP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Πρόκειται για το κείμενο μεταξύ </a:t>
            </a:r>
            <a:r>
              <a:rPr kumimoji="0" lang="el-GR" altLang="el-GR" b="1" i="0" u="none" strike="noStrike" cap="none" normalizeH="0" baseline="0" dirty="0" smtClean="0">
                <a:ln>
                  <a:noFill/>
                </a:ln>
                <a:solidFill>
                  <a:schemeClr val="tx1"/>
                </a:solidFill>
                <a:effectLst/>
                <a:latin typeface="+mn-lt"/>
                <a:ea typeface="Times New Roman" panose="02020603050405020304" pitchFamily="18" charset="0"/>
                <a:cs typeface="Times New Roman" panose="02020603050405020304" pitchFamily="18" charset="0"/>
              </a:rPr>
              <a:t>&lt;a ....&gt;</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και </a:t>
            </a:r>
            <a:r>
              <a:rPr kumimoji="0" lang="el-GR" altLang="el-GR" b="1" i="0" u="none" strike="noStrike" cap="none" normalizeH="0" baseline="0" dirty="0" smtClean="0">
                <a:ln>
                  <a:noFill/>
                </a:ln>
                <a:solidFill>
                  <a:schemeClr val="tx1"/>
                </a:solidFill>
                <a:effectLst/>
                <a:latin typeface="+mn-lt"/>
                <a:ea typeface="Times New Roman" panose="02020603050405020304" pitchFamily="18" charset="0"/>
                <a:cs typeface="Times New Roman" panose="02020603050405020304" pitchFamily="18" charset="0"/>
              </a:rPr>
              <a:t>&lt;/a&gt;</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Οι μηχανές αναζήτησης το αξιολογούν καλύτερα αν είναι αρκετά περιγραφικό σε σχέση με το που (σε τι σελίδα) οδηγεί. </a:t>
            </a:r>
            <a:endParaRPr kumimoji="0" lang="el-GR" altLang="el-GR" b="0" i="0" u="none" strike="noStrike" cap="none" normalizeH="0" baseline="0" dirty="0" smtClean="0">
              <a:ln>
                <a:noFill/>
              </a:ln>
              <a:solidFill>
                <a:schemeClr val="tx1"/>
              </a:solidFill>
              <a:effectLst/>
              <a:latin typeface="+mn-l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990600" algn="l"/>
              </a:tabLst>
            </a:pP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Για παράδειγμα, από τα 2 παρακάτω, προτιμούμε τον δεύτερο τρόπο:</a:t>
            </a:r>
            <a:endParaRPr kumimoji="0" lang="el-GR" altLang="el-GR" b="0" i="0" u="none" strike="noStrike" cap="none" normalizeH="0" baseline="0" dirty="0" smtClean="0">
              <a:ln>
                <a:noFill/>
              </a:ln>
              <a:solidFill>
                <a:schemeClr val="tx1"/>
              </a:solidFill>
              <a:effectLst/>
              <a:latin typeface="+mn-lt"/>
            </a:endParaRPr>
          </a:p>
          <a:p>
            <a:pPr marL="742950" lvl="1" indent="-285750">
              <a:buFont typeface="Wingdings" panose="05000000000000000000" pitchFamily="2" charset="2"/>
              <a:buChar char="q"/>
            </a:pP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(1)  Δείτε τις προδιαγραφές του Audi A8 </a:t>
            </a:r>
            <a:r>
              <a:rPr kumimoji="0" lang="el-GR" altLang="el-GR" b="1" i="0" u="sng" strike="noStrike" cap="none" normalizeH="0" baseline="0" dirty="0" smtClean="0">
                <a:ln>
                  <a:noFill/>
                </a:ln>
                <a:solidFill>
                  <a:srgbClr val="0000FF"/>
                </a:solidFill>
                <a:effectLst/>
                <a:latin typeface="+mn-lt"/>
                <a:ea typeface="Times New Roman" panose="02020603050405020304" pitchFamily="18" charset="0"/>
              </a:rPr>
              <a:t>εδώ</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(2)   </a:t>
            </a:r>
            <a:r>
              <a:rPr kumimoji="0" lang="el-GR" altLang="el-GR" b="1" i="0" u="sng" strike="noStrike" cap="none" normalizeH="0" baseline="0" dirty="0" smtClean="0">
                <a:ln>
                  <a:noFill/>
                </a:ln>
                <a:solidFill>
                  <a:srgbClr val="0000FF"/>
                </a:solidFill>
                <a:effectLst/>
                <a:latin typeface="+mn-lt"/>
                <a:ea typeface="Times New Roman" panose="02020603050405020304" pitchFamily="18" charset="0"/>
              </a:rPr>
              <a:t>Προδιαγραφές Audi A8 </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a:t>
            </a:r>
            <a:endParaRPr kumimoji="0" lang="el-GR" altLang="el-GR" b="0" i="0" u="none" strike="noStrike" cap="none" normalizeH="0" baseline="0" dirty="0" smtClean="0">
              <a:ln>
                <a:noFill/>
              </a:ln>
              <a:solidFill>
                <a:schemeClr val="tx1"/>
              </a:solidFill>
              <a:effectLst/>
              <a:latin typeface="+mn-lt"/>
            </a:endParaRPr>
          </a:p>
          <a:p>
            <a:pPr marL="742950" lvl="1" indent="-285750">
              <a:buFont typeface="Wingdings" panose="05000000000000000000" pitchFamily="2" charset="2"/>
              <a:buChar char="q"/>
            </a:pP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Παρόμοια μπορούμε να χρησιμοποιήσουμε την ιδιότητα </a:t>
            </a:r>
            <a:r>
              <a:rPr kumimoji="0" lang="en-US" altLang="el-GR" b="1" i="0" u="none" strike="noStrike" cap="none" normalizeH="0" baseline="0" dirty="0" smtClean="0">
                <a:ln>
                  <a:noFill/>
                </a:ln>
                <a:solidFill>
                  <a:schemeClr val="tx1"/>
                </a:solidFill>
                <a:effectLst/>
                <a:latin typeface="+mn-lt"/>
                <a:ea typeface="Times New Roman" panose="02020603050405020304" pitchFamily="18" charset="0"/>
              </a:rPr>
              <a:t>title</a:t>
            </a:r>
            <a:r>
              <a:rPr kumimoji="0" lang="en-US" altLang="el-GR" b="0" i="0" u="none" strike="noStrike" cap="none" normalizeH="0" baseline="0" dirty="0" smtClean="0">
                <a:ln>
                  <a:noFill/>
                </a:ln>
                <a:solidFill>
                  <a:schemeClr val="tx1"/>
                </a:solidFill>
                <a:effectLst/>
                <a:latin typeface="+mn-lt"/>
                <a:ea typeface="Times New Roman" panose="02020603050405020304" pitchFamily="18" charset="0"/>
              </a:rPr>
              <a:t> </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των συνδέσμων.</a:t>
            </a:r>
            <a:endParaRPr kumimoji="0" lang="el-GR" altLang="el-GR" b="0" i="0" u="none" strike="noStrike" cap="none" normalizeH="0" baseline="0" dirty="0" smtClean="0">
              <a:ln>
                <a:noFill/>
              </a:ln>
              <a:solidFill>
                <a:schemeClr val="tx1"/>
              </a:solidFill>
              <a:effectLst/>
              <a:latin typeface="+mn-l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990600" algn="l"/>
              </a:tabLst>
            </a:pPr>
            <a:r>
              <a:rPr kumimoji="0" lang="en-US" altLang="el-GR" b="1" i="0" u="none" strike="noStrike" cap="none" normalizeH="0" baseline="0" dirty="0" smtClean="0">
                <a:ln>
                  <a:noFill/>
                </a:ln>
                <a:solidFill>
                  <a:schemeClr val="tx1"/>
                </a:solidFill>
                <a:effectLst/>
                <a:latin typeface="+mn-lt"/>
                <a:ea typeface="Times New Roman" panose="02020603050405020304" pitchFamily="18" charset="0"/>
              </a:rPr>
              <a:t>Link Trading</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είπαμε ότι οι σελίδες </a:t>
            </a:r>
            <a:r>
              <a:rPr kumimoji="0" lang="el-GR" altLang="el-GR" b="1" i="0" u="none" strike="noStrike" cap="none" normalizeH="0" baseline="0" dirty="0" smtClean="0">
                <a:ln>
                  <a:noFill/>
                </a:ln>
                <a:solidFill>
                  <a:srgbClr val="FF0000"/>
                </a:solidFill>
                <a:effectLst/>
                <a:latin typeface="+mn-lt"/>
                <a:ea typeface="Times New Roman" panose="02020603050405020304" pitchFamily="18" charset="0"/>
              </a:rPr>
              <a:t>προς</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τις οποίες υπάρχουν πολλά </a:t>
            </a:r>
            <a:r>
              <a:rPr kumimoji="0" lang="en-US" altLang="el-GR" b="0" i="0" u="none" strike="noStrike" cap="none" normalizeH="0" baseline="0" dirty="0" smtClean="0">
                <a:ln>
                  <a:noFill/>
                </a:ln>
                <a:solidFill>
                  <a:schemeClr val="tx1"/>
                </a:solidFill>
                <a:effectLst/>
                <a:latin typeface="+mn-lt"/>
                <a:ea typeface="Times New Roman" panose="02020603050405020304" pitchFamily="18" charset="0"/>
              </a:rPr>
              <a:t>link </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από άλλες, ξένες σελίδες, θεωρούνται σημαντικές από το </a:t>
            </a:r>
            <a:r>
              <a:rPr kumimoji="0" lang="en-US" altLang="el-GR" b="0" i="0" u="none" strike="noStrike" cap="none" normalizeH="0" baseline="0" dirty="0" smtClean="0">
                <a:ln>
                  <a:noFill/>
                </a:ln>
                <a:solidFill>
                  <a:schemeClr val="tx1"/>
                </a:solidFill>
                <a:effectLst/>
                <a:latin typeface="+mn-lt"/>
                <a:ea typeface="Times New Roman" panose="02020603050405020304" pitchFamily="18" charset="0"/>
              </a:rPr>
              <a:t>Google</a:t>
            </a:r>
            <a:endParaRPr kumimoji="0" lang="el-GR" altLang="el-GR" b="0" i="0" u="none" strike="noStrike" cap="none" normalizeH="0" baseline="0" dirty="0" smtClean="0">
              <a:ln>
                <a:noFill/>
              </a:ln>
              <a:solidFill>
                <a:schemeClr val="tx1"/>
              </a:solidFill>
              <a:effectLst/>
              <a:latin typeface="+mn-lt"/>
            </a:endParaRPr>
          </a:p>
          <a:p>
            <a:pPr marL="742950" lvl="1" indent="-285750">
              <a:buFont typeface="Wingdings" panose="05000000000000000000" pitchFamily="2" charset="2"/>
              <a:buChar char="q"/>
            </a:pP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σε αυτό το πλαίσιο μπορούμε να φροντίσουμε να υπάρχουν τέτοιες σελίδες</a:t>
            </a:r>
            <a:endParaRPr kumimoji="0" lang="el-GR" altLang="el-GR" b="0" i="0" u="none" strike="noStrike" cap="none" normalizeH="0" baseline="0" dirty="0" smtClean="0">
              <a:ln>
                <a:noFill/>
              </a:ln>
              <a:solidFill>
                <a:schemeClr val="tx1"/>
              </a:solidFill>
              <a:effectLst/>
              <a:latin typeface="+mn-lt"/>
            </a:endParaRPr>
          </a:p>
          <a:p>
            <a:pPr marL="1200150" lvl="2" indent="-285750">
              <a:buFont typeface="Arial" panose="020B0604020202020204" pitchFamily="34" charset="0"/>
              <a:buChar char="•"/>
            </a:pP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με καταχωρήσεις σε </a:t>
            </a:r>
            <a:r>
              <a:rPr kumimoji="0" lang="en-US" altLang="el-GR" b="0" i="0" u="none" strike="noStrike" cap="none" normalizeH="0" baseline="0" dirty="0" smtClean="0">
                <a:ln>
                  <a:noFill/>
                </a:ln>
                <a:solidFill>
                  <a:schemeClr val="tx1"/>
                </a:solidFill>
                <a:effectLst/>
                <a:latin typeface="+mn-lt"/>
                <a:ea typeface="Times New Roman" panose="02020603050405020304" pitchFamily="18" charset="0"/>
              </a:rPr>
              <a:t>forum </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και σε κοινωνικά δίκτυα</a:t>
            </a:r>
            <a:endParaRPr kumimoji="0" lang="el-GR" altLang="el-GR" b="0" i="0" u="none" strike="noStrike" cap="none" normalizeH="0" baseline="0" dirty="0" smtClean="0">
              <a:ln>
                <a:noFill/>
              </a:ln>
              <a:solidFill>
                <a:schemeClr val="tx1"/>
              </a:solidFill>
              <a:effectLst/>
              <a:latin typeface="+mn-lt"/>
            </a:endParaRPr>
          </a:p>
          <a:p>
            <a:pPr marL="1200150" lvl="2" indent="-285750">
              <a:buFont typeface="Arial" panose="020B0604020202020204" pitchFamily="34" charset="0"/>
              <a:buChar char="•"/>
            </a:pP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με ανταλλαγή συνδέσμων (</a:t>
            </a:r>
            <a:r>
              <a:rPr kumimoji="0" lang="en-US" altLang="el-GR" b="0" i="0" u="none" strike="noStrike" cap="none" normalizeH="0" baseline="0" dirty="0" smtClean="0">
                <a:ln>
                  <a:noFill/>
                </a:ln>
                <a:solidFill>
                  <a:schemeClr val="tx1"/>
                </a:solidFill>
                <a:effectLst/>
                <a:latin typeface="+mn-lt"/>
                <a:ea typeface="Times New Roman" panose="02020603050405020304" pitchFamily="18" charset="0"/>
              </a:rPr>
              <a:t>link exchange</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με άλλα </a:t>
            </a:r>
            <a:r>
              <a:rPr kumimoji="0" lang="en-US" altLang="el-GR" b="0" i="0" u="none" strike="noStrike" cap="none" normalizeH="0" baseline="0" dirty="0" smtClean="0">
                <a:ln>
                  <a:noFill/>
                </a:ln>
                <a:solidFill>
                  <a:schemeClr val="tx1"/>
                </a:solidFill>
                <a:effectLst/>
                <a:latin typeface="+mn-lt"/>
                <a:ea typeface="Times New Roman" panose="02020603050405020304" pitchFamily="18" charset="0"/>
              </a:rPr>
              <a:t>sites</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 βάζουμε στο </a:t>
            </a:r>
            <a:r>
              <a:rPr kumimoji="0" lang="en-US" altLang="el-GR" b="0" i="0" u="none" strike="noStrike" cap="none" normalizeH="0" baseline="0" dirty="0" smtClean="0">
                <a:ln>
                  <a:noFill/>
                </a:ln>
                <a:solidFill>
                  <a:schemeClr val="tx1"/>
                </a:solidFill>
                <a:effectLst/>
                <a:latin typeface="+mn-lt"/>
                <a:ea typeface="Times New Roman" panose="02020603050405020304" pitchFamily="18" charset="0"/>
              </a:rPr>
              <a:t>site </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μας </a:t>
            </a:r>
            <a:r>
              <a:rPr kumimoji="0" lang="en-US" altLang="el-GR" b="0" i="0" u="none" strike="noStrike" cap="none" normalizeH="0" baseline="0" dirty="0" smtClean="0">
                <a:ln>
                  <a:noFill/>
                </a:ln>
                <a:solidFill>
                  <a:schemeClr val="tx1"/>
                </a:solidFill>
                <a:effectLst/>
                <a:latin typeface="+mn-lt"/>
                <a:ea typeface="Times New Roman" panose="02020603050405020304" pitchFamily="18" charset="0"/>
              </a:rPr>
              <a:t>links </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προς αυτούς και αυτοί στο δικό τους </a:t>
            </a:r>
            <a:r>
              <a:rPr kumimoji="0" lang="en-US" altLang="el-GR" b="0" i="0" u="none" strike="noStrike" cap="none" normalizeH="0" baseline="0" dirty="0" smtClean="0">
                <a:ln>
                  <a:noFill/>
                </a:ln>
                <a:solidFill>
                  <a:schemeClr val="tx1"/>
                </a:solidFill>
                <a:effectLst/>
                <a:latin typeface="+mn-lt"/>
                <a:ea typeface="Times New Roman" panose="02020603050405020304" pitchFamily="18" charset="0"/>
              </a:rPr>
              <a:t>links </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προς εμάς – έτσι επωφελούμαστε και οι δύο</a:t>
            </a:r>
            <a:r>
              <a:rPr kumimoji="0" lang="en-US" altLang="el-GR" b="0" i="0" u="none" strike="noStrike" cap="none" normalizeH="0" baseline="0" dirty="0" smtClean="0">
                <a:ln>
                  <a:noFill/>
                </a:ln>
                <a:solidFill>
                  <a:schemeClr val="tx1"/>
                </a:solidFill>
                <a:effectLst/>
                <a:latin typeface="+mn-lt"/>
                <a:ea typeface="Times New Roman" panose="02020603050405020304" pitchFamily="18" charset="0"/>
              </a:rPr>
              <a:t>.</a:t>
            </a:r>
            <a:endParaRPr lang="en-US" altLang="el-GR" dirty="0">
              <a:latin typeface="+mn-lt"/>
            </a:endParaRPr>
          </a:p>
          <a:p>
            <a:pPr marL="0" marR="0" lvl="0" indent="0" algn="ctr" defTabSz="914400" rtl="0" eaLnBrk="0" fontAlgn="base" latinLnBrk="0" hangingPunct="0">
              <a:lnSpc>
                <a:spcPct val="100000"/>
              </a:lnSpc>
              <a:spcBef>
                <a:spcPct val="0"/>
              </a:spcBef>
              <a:spcAft>
                <a:spcPct val="0"/>
              </a:spcAft>
              <a:buClrTx/>
              <a:buSzTx/>
              <a:tabLst>
                <a:tab pos="990600" algn="l"/>
              </a:tabLst>
            </a:pPr>
            <a:endParaRPr kumimoji="0" lang="en-US" altLang="el-GR" sz="100" b="1" i="0" u="none" strike="noStrike" cap="none" normalizeH="0" baseline="0" dirty="0" smtClean="0">
              <a:ln>
                <a:noFill/>
              </a:ln>
              <a:solidFill>
                <a:schemeClr val="tx1"/>
              </a:solidFill>
              <a:effectLst/>
              <a:latin typeface="+mn-lt"/>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tabLst>
                <a:tab pos="990600" algn="l"/>
              </a:tabLst>
            </a:pPr>
            <a:r>
              <a:rPr lang="el-GR" altLang="el-GR" sz="3200" b="1" dirty="0" smtClean="0">
                <a:latin typeface="+mn-lt"/>
                <a:ea typeface="Times New Roman" panose="02020603050405020304" pitchFamily="18" charset="0"/>
                <a:cs typeface="Arial" panose="020B0604020202020204" pitchFamily="34" charset="0"/>
              </a:rPr>
              <a:t>Κοινωνικά Δίκτυα</a:t>
            </a:r>
            <a:endParaRPr kumimoji="0" lang="el-GR" altLang="el-GR" sz="3200" b="0" i="0" u="none" strike="noStrike" cap="none" normalizeH="0" baseline="0" dirty="0" smtClean="0">
              <a:ln>
                <a:noFill/>
              </a:ln>
              <a:solidFill>
                <a:schemeClr val="tx1"/>
              </a:solidFill>
              <a:effectLst/>
              <a:latin typeface="+mn-lt"/>
            </a:endParaRPr>
          </a:p>
          <a:p>
            <a:pPr marL="285750" lvl="0" indent="-285750">
              <a:buFont typeface="Wingdings" panose="05000000000000000000" pitchFamily="2" charset="2"/>
              <a:buChar char="v"/>
              <a:tabLst/>
            </a:pPr>
            <a:r>
              <a:rPr lang="el-GR" altLang="el-GR" dirty="0">
                <a:latin typeface="+mn-lt"/>
                <a:ea typeface="Times New Roman" panose="02020603050405020304" pitchFamily="18" charset="0"/>
              </a:rPr>
              <a:t>Η προώθηση </a:t>
            </a:r>
            <a:r>
              <a:rPr lang="en-US" altLang="el-GR" dirty="0">
                <a:latin typeface="+mn-lt"/>
                <a:ea typeface="Times New Roman" panose="02020603050405020304" pitchFamily="18" charset="0"/>
              </a:rPr>
              <a:t>site </a:t>
            </a:r>
            <a:r>
              <a:rPr lang="el-GR" altLang="el-GR" dirty="0">
                <a:latin typeface="+mn-lt"/>
                <a:ea typeface="Times New Roman" panose="02020603050405020304" pitchFamily="18" charset="0"/>
              </a:rPr>
              <a:t>μέσω των κοινωνικών δικτύων (</a:t>
            </a:r>
            <a:r>
              <a:rPr lang="en-US" altLang="el-GR" dirty="0" err="1">
                <a:latin typeface="+mn-lt"/>
                <a:ea typeface="Times New Roman" panose="02020603050405020304" pitchFamily="18" charset="0"/>
              </a:rPr>
              <a:t>facebook</a:t>
            </a:r>
            <a:r>
              <a:rPr lang="el-GR" altLang="el-GR" dirty="0">
                <a:latin typeface="+mn-lt"/>
                <a:ea typeface="Times New Roman" panose="02020603050405020304" pitchFamily="18" charset="0"/>
              </a:rPr>
              <a:t>, </a:t>
            </a:r>
            <a:r>
              <a:rPr lang="el-GR" altLang="el-GR" dirty="0" err="1">
                <a:latin typeface="+mn-lt"/>
                <a:ea typeface="Times New Roman" panose="02020603050405020304" pitchFamily="18" charset="0"/>
              </a:rPr>
              <a:t>κτλ</a:t>
            </a:r>
            <a:r>
              <a:rPr lang="el-GR" altLang="el-GR" dirty="0">
                <a:latin typeface="+mn-lt"/>
                <a:ea typeface="Times New Roman" panose="02020603050405020304" pitchFamily="18" charset="0"/>
              </a:rPr>
              <a:t>) είναι δημοφιλής διότι τα </a:t>
            </a:r>
            <a:r>
              <a:rPr lang="en-US" altLang="el-GR" dirty="0">
                <a:latin typeface="+mn-lt"/>
                <a:ea typeface="Times New Roman" panose="02020603050405020304" pitchFamily="18" charset="0"/>
              </a:rPr>
              <a:t>sites </a:t>
            </a:r>
            <a:r>
              <a:rPr lang="el-GR" altLang="el-GR" dirty="0">
                <a:latin typeface="+mn-lt"/>
                <a:ea typeface="Times New Roman" panose="02020603050405020304" pitchFamily="18" charset="0"/>
              </a:rPr>
              <a:t>αυτών των υπηρεσιών είναι δημοφιλή στους χρήστες. </a:t>
            </a:r>
            <a:endParaRPr lang="el-GR" altLang="el-GR" dirty="0">
              <a:latin typeface="+mn-lt"/>
            </a:endParaRPr>
          </a:p>
          <a:p>
            <a:pPr marL="742950" lvl="1" indent="-285750">
              <a:buFont typeface="Wingdings" panose="05000000000000000000" pitchFamily="2" charset="2"/>
              <a:buChar char="q"/>
              <a:tabLst/>
            </a:pPr>
            <a:r>
              <a:rPr lang="el-GR" altLang="el-GR" dirty="0">
                <a:latin typeface="+mn-lt"/>
                <a:ea typeface="Times New Roman" panose="02020603050405020304" pitchFamily="18" charset="0"/>
              </a:rPr>
              <a:t>Όπου υπάρχουν πολλοί χρήστες είναι καλό μέρος να προβληθεί κανείς! </a:t>
            </a:r>
            <a:endParaRPr lang="el-GR" altLang="el-GR" dirty="0">
              <a:latin typeface="+mn-lt"/>
            </a:endParaRPr>
          </a:p>
          <a:p>
            <a:pPr marL="0" marR="0" lvl="0" indent="0" algn="l" defTabSz="914400" rtl="0" eaLnBrk="0" fontAlgn="base" latinLnBrk="0" hangingPunct="0">
              <a:lnSpc>
                <a:spcPct val="100000"/>
              </a:lnSpc>
              <a:spcBef>
                <a:spcPct val="0"/>
              </a:spcBef>
              <a:spcAft>
                <a:spcPct val="0"/>
              </a:spcAft>
              <a:buClrTx/>
              <a:buSzTx/>
              <a:buFontTx/>
              <a:buNone/>
              <a:tabLst>
                <a:tab pos="990600" algn="l"/>
              </a:tabLst>
            </a:pPr>
            <a:endParaRPr kumimoji="0" lang="el-GR" altLang="el-GR" b="0" i="0" u="none" strike="noStrike" cap="none" normalizeH="0" baseline="0" dirty="0" smtClean="0">
              <a:ln>
                <a:noFill/>
              </a:ln>
              <a:solidFill>
                <a:schemeClr val="tx1"/>
              </a:solidFill>
              <a:effectLst/>
              <a:latin typeface="+mn-lt"/>
            </a:endParaRPr>
          </a:p>
        </p:txBody>
      </p:sp>
      <p:pic>
        <p:nvPicPr>
          <p:cNvPr id="15" name="Picture 12" descr="εiκονα link."/>
          <p:cNvPicPr/>
          <p:nvPr/>
        </p:nvPicPr>
        <p:blipFill>
          <a:blip r:embed="rId8" cstate="print">
            <a:extLst>
              <a:ext uri="{28A0092B-C50C-407E-A947-70E740481C1C}">
                <a14:useLocalDpi xmlns:a14="http://schemas.microsoft.com/office/drawing/2010/main" val="0"/>
              </a:ext>
            </a:extLst>
          </a:blip>
          <a:stretch>
            <a:fillRect/>
          </a:stretch>
        </p:blipFill>
        <p:spPr>
          <a:xfrm>
            <a:off x="7848642" y="353662"/>
            <a:ext cx="1027430" cy="760095"/>
          </a:xfrm>
          <a:prstGeom prst="rect">
            <a:avLst/>
          </a:prstGeom>
        </p:spPr>
      </p:pic>
      <p:pic>
        <p:nvPicPr>
          <p:cNvPr id="16" name="Picture 11" descr="εικόνα like."/>
          <p:cNvPicPr/>
          <p:nvPr/>
        </p:nvPicPr>
        <p:blipFill rotWithShape="1">
          <a:blip r:embed="rId9" cstate="print">
            <a:extLst>
              <a:ext uri="{28A0092B-C50C-407E-A947-70E740481C1C}">
                <a14:useLocalDpi xmlns:a14="http://schemas.microsoft.com/office/drawing/2010/main" val="0"/>
              </a:ext>
            </a:extLst>
          </a:blip>
          <a:srcRect l="9598" t="20930" r="11296" b="24884"/>
          <a:stretch/>
        </p:blipFill>
        <p:spPr bwMode="auto">
          <a:xfrm>
            <a:off x="7620000" y="4979328"/>
            <a:ext cx="1151890" cy="524510"/>
          </a:xfrm>
          <a:prstGeom prst="rect">
            <a:avLst/>
          </a:prstGeom>
          <a:noFill/>
          <a:ln>
            <a:noFill/>
          </a:ln>
          <a:extLst>
            <a:ext uri="{53640926-AAD7-44D8-BBD7-CCE9431645EC}">
              <a14:shadowObscured xmlns:a14="http://schemas.microsoft.com/office/drawing/2010/main"/>
            </a:ext>
          </a:extLst>
        </p:spPr>
      </p:pic>
      <p:pic>
        <p:nvPicPr>
          <p:cNvPr id="8" name="Εικόνα 7" descr="Εικονίδιο μετάβασης στα Περιεχόμενα.">
            <a:hlinkClick r:id="rId10" action="ppaction://hlinksldjump" tooltip="Επιστροφή στα Περιεχόμενα"/>
          </p:cNvPr>
          <p:cNvPicPr>
            <a:picLocks noChangeAspect="1"/>
          </p:cNvPicPr>
          <p:nvPr/>
        </p:nvPicPr>
        <p:blipFill>
          <a:blip r:embed="rId11">
            <a:extLst>
              <a:ext uri="{BEBA8EAE-BF5A-486C-A8C5-ECC9F3942E4B}">
                <a14:imgProps xmlns:a14="http://schemas.microsoft.com/office/drawing/2010/main">
                  <a14:imgLayer r:embed="rId12">
                    <a14:imgEffect>
                      <a14:sharpenSoften amount="100000"/>
                    </a14:imgEffect>
                  </a14:imgLayer>
                </a14:imgProps>
              </a:ext>
              <a:ext uri="{28A0092B-C50C-407E-A947-70E740481C1C}">
                <a14:useLocalDpi xmlns:a14="http://schemas.microsoft.com/office/drawing/2010/main" val="0"/>
              </a:ext>
            </a:extLst>
          </a:blip>
          <a:stretch>
            <a:fillRect/>
          </a:stretch>
        </p:blipFill>
        <p:spPr>
          <a:xfrm>
            <a:off x="208062" y="6077410"/>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4"/>
            </p:custDataLst>
          </p:nvPr>
        </p:nvSpPr>
        <p:spPr>
          <a:xfrm>
            <a:off x="2390967" y="6382220"/>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423174"/>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18</a:t>
            </a:fld>
            <a:endParaRPr lang="el-GR" sz="1400" dirty="0"/>
          </a:p>
        </p:txBody>
      </p:sp>
    </p:spTree>
    <p:custDataLst>
      <p:tags r:id="rId1"/>
    </p:custDataLst>
    <p:extLst>
      <p:ext uri="{BB962C8B-B14F-4D97-AF65-F5344CB8AC3E}">
        <p14:creationId xmlns:p14="http://schemas.microsoft.com/office/powerpoint/2010/main" val="36595746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200603"/>
            <a:ext cx="8229600" cy="811580"/>
          </a:xfrm>
        </p:spPr>
        <p:txBody>
          <a:bodyPr>
            <a:noAutofit/>
          </a:bodyPr>
          <a:lstStyle/>
          <a:p>
            <a:r>
              <a:rPr lang="el-GR" sz="3600" dirty="0" smtClean="0"/>
              <a:t>Φιλικά</a:t>
            </a:r>
            <a:r>
              <a:rPr lang="en-US" sz="3600" dirty="0" smtClean="0"/>
              <a:t> URLs</a:t>
            </a:r>
            <a:endParaRPr lang="el-GR" sz="3600" dirty="0"/>
          </a:p>
        </p:txBody>
      </p:sp>
      <p:sp>
        <p:nvSpPr>
          <p:cNvPr id="4" name="Ορθογώνιο 3"/>
          <p:cNvSpPr/>
          <p:nvPr>
            <p:custDataLst>
              <p:tags r:id="rId3"/>
            </p:custDataLst>
          </p:nvPr>
        </p:nvSpPr>
        <p:spPr>
          <a:xfrm>
            <a:off x="0" y="1008977"/>
            <a:ext cx="9144000" cy="1277273"/>
          </a:xfrm>
          <a:prstGeom prst="rect">
            <a:avLst/>
          </a:prstGeom>
        </p:spPr>
        <p:txBody>
          <a:bodyPr wrap="square">
            <a:spAutoFit/>
          </a:bodyPr>
          <a:lstStyle/>
          <a:p>
            <a:pPr marL="342900" lvl="0" indent="-342900">
              <a:spcAft>
                <a:spcPts val="300"/>
              </a:spcAft>
              <a:buFont typeface="Wingdings" panose="05000000000000000000" pitchFamily="2" charset="2"/>
              <a:buChar char=""/>
            </a:pPr>
            <a:r>
              <a:rPr lang="el-GR" b="1" dirty="0">
                <a:ea typeface="Times New Roman" panose="02020603050405020304" pitchFamily="18" charset="0"/>
              </a:rPr>
              <a:t>Όνομα (</a:t>
            </a:r>
            <a:r>
              <a:rPr lang="el-GR" b="1" dirty="0" err="1">
                <a:ea typeface="Times New Roman" panose="02020603050405020304" pitchFamily="18" charset="0"/>
              </a:rPr>
              <a:t>filename</a:t>
            </a:r>
            <a:r>
              <a:rPr lang="el-GR" b="1" dirty="0">
                <a:ea typeface="Times New Roman" panose="02020603050405020304" pitchFamily="18" charset="0"/>
              </a:rPr>
              <a:t>) Σελίδας</a:t>
            </a:r>
            <a:r>
              <a:rPr lang="el-GR" dirty="0">
                <a:ea typeface="Times New Roman" panose="02020603050405020304" pitchFamily="18" charset="0"/>
              </a:rPr>
              <a:t>: ονομάζουμε το αρχείο με βάση το περιεχόμενο της σελίδας. Τα σύγχρονα CMS το παρέχουν αυτόματα μέσω URL-</a:t>
            </a:r>
            <a:r>
              <a:rPr lang="el-GR" dirty="0" err="1">
                <a:ea typeface="Times New Roman" panose="02020603050405020304" pitchFamily="18" charset="0"/>
              </a:rPr>
              <a:t>rewrite</a:t>
            </a:r>
            <a:r>
              <a:rPr lang="el-GR" dirty="0">
                <a:ea typeface="Times New Roman" panose="02020603050405020304" pitchFamily="18" charset="0"/>
              </a:rPr>
              <a:t> τεχνικών.</a:t>
            </a:r>
          </a:p>
          <a:p>
            <a:pPr marL="800100" lvl="1" indent="-342900">
              <a:spcAft>
                <a:spcPts val="300"/>
              </a:spcAft>
              <a:buSzPts val="1800"/>
              <a:buFont typeface="Wingdings" panose="05000000000000000000" pitchFamily="2" charset="2"/>
              <a:buChar char=""/>
            </a:pPr>
            <a:r>
              <a:rPr lang="el-GR" dirty="0">
                <a:ea typeface="Times New Roman" panose="02020603050405020304" pitchFamily="18" charset="0"/>
              </a:rPr>
              <a:t>URL-</a:t>
            </a:r>
            <a:r>
              <a:rPr lang="el-GR" dirty="0" err="1">
                <a:ea typeface="Times New Roman" panose="02020603050405020304" pitchFamily="18" charset="0"/>
              </a:rPr>
              <a:t>rewrite</a:t>
            </a:r>
            <a:r>
              <a:rPr lang="el-GR" dirty="0">
                <a:ea typeface="Times New Roman" panose="02020603050405020304" pitchFamily="18" charset="0"/>
              </a:rPr>
              <a:t>: Δημιουργία </a:t>
            </a:r>
            <a:r>
              <a:rPr lang="el-GR" dirty="0" err="1">
                <a:ea typeface="Times New Roman" panose="02020603050405020304" pitchFamily="18" charset="0"/>
              </a:rPr>
              <a:t>ψευδοδιευθύνσεων</a:t>
            </a:r>
            <a:r>
              <a:rPr lang="el-GR" dirty="0">
                <a:ea typeface="Times New Roman" panose="02020603050405020304" pitchFamily="18" charset="0"/>
              </a:rPr>
              <a:t> που είναι αναγνώσιμες από άνθρωπο: </a:t>
            </a:r>
          </a:p>
          <a:p>
            <a:pPr marL="1257300" lvl="2" indent="-342900">
              <a:spcAft>
                <a:spcPts val="300"/>
              </a:spcAft>
              <a:buSzPts val="1600"/>
              <a:buFont typeface="Symbol" panose="05050102010706020507" pitchFamily="18" charset="2"/>
              <a:buChar char=""/>
              <a:tabLst>
                <a:tab pos="990600" algn="l"/>
              </a:tabLst>
            </a:pPr>
            <a:r>
              <a:rPr lang="en-US" dirty="0">
                <a:ea typeface="Times New Roman" panose="02020603050405020304" pitchFamily="18" charset="0"/>
              </a:rPr>
              <a:t>π.χ.  </a:t>
            </a:r>
            <a:r>
              <a:rPr lang="en-US" b="1" dirty="0" err="1">
                <a:solidFill>
                  <a:srgbClr val="0000FF"/>
                </a:solidFill>
                <a:ea typeface="Times New Roman" panose="02020603050405020304" pitchFamily="18" charset="0"/>
              </a:rPr>
              <a:t>big_earthquake_in_Japan.php</a:t>
            </a:r>
            <a:r>
              <a:rPr lang="en-US" dirty="0">
                <a:ea typeface="Times New Roman" panose="02020603050405020304" pitchFamily="18" charset="0"/>
              </a:rPr>
              <a:t>        α</a:t>
            </a:r>
            <a:r>
              <a:rPr lang="en-US" dirty="0" err="1">
                <a:ea typeface="Times New Roman" panose="02020603050405020304" pitchFamily="18" charset="0"/>
              </a:rPr>
              <a:t>ντί</a:t>
            </a:r>
            <a:r>
              <a:rPr lang="en-US" dirty="0">
                <a:ea typeface="Times New Roman" panose="02020603050405020304" pitchFamily="18" charset="0"/>
              </a:rPr>
              <a:t> </a:t>
            </a:r>
            <a:r>
              <a:rPr lang="en-US" dirty="0" err="1">
                <a:ea typeface="Times New Roman" panose="02020603050405020304" pitchFamily="18" charset="0"/>
              </a:rPr>
              <a:t>γι</a:t>
            </a:r>
            <a:r>
              <a:rPr lang="en-US" dirty="0">
                <a:ea typeface="Times New Roman" panose="02020603050405020304" pitchFamily="18" charset="0"/>
              </a:rPr>
              <a:t>α       </a:t>
            </a:r>
            <a:r>
              <a:rPr lang="en-US" b="1" dirty="0">
                <a:solidFill>
                  <a:srgbClr val="C00000"/>
                </a:solidFill>
                <a:ea typeface="Times New Roman" panose="02020603050405020304" pitchFamily="18" charset="0"/>
              </a:rPr>
              <a:t>page.php?pageID=3452</a:t>
            </a:r>
            <a:endParaRPr lang="el-GR" dirty="0">
              <a:ea typeface="Times New Roman" panose="02020603050405020304" pitchFamily="18" charset="0"/>
            </a:endParaRPr>
          </a:p>
        </p:txBody>
      </p:sp>
      <p:sp>
        <p:nvSpPr>
          <p:cNvPr id="7" name="Ορθογώνιο 6"/>
          <p:cNvSpPr/>
          <p:nvPr/>
        </p:nvSpPr>
        <p:spPr>
          <a:xfrm>
            <a:off x="22726" y="2492896"/>
            <a:ext cx="9144000" cy="3747180"/>
          </a:xfrm>
          <a:prstGeom prst="rect">
            <a:avLst/>
          </a:prstGeom>
        </p:spPr>
        <p:txBody>
          <a:bodyPr wrap="square">
            <a:spAutoFit/>
          </a:bodyPr>
          <a:lstStyle/>
          <a:p>
            <a:pPr algn="ctr">
              <a:spcAft>
                <a:spcPts val="300"/>
              </a:spcAft>
            </a:pPr>
            <a:r>
              <a:rPr lang="en-US" sz="4000" b="1" kern="1400" spc="-100" dirty="0">
                <a:solidFill>
                  <a:srgbClr val="800080"/>
                </a:solidFill>
                <a:ea typeface="Times New Roman" panose="02020603050405020304" pitchFamily="18" charset="0"/>
              </a:rPr>
              <a:t>Black Hat SEO</a:t>
            </a:r>
            <a:endParaRPr lang="el-GR" sz="4000" b="1" kern="1400" spc="-100" dirty="0">
              <a:ea typeface="Times New Roman" panose="02020603050405020304" pitchFamily="18" charset="0"/>
            </a:endParaRPr>
          </a:p>
          <a:p>
            <a:pPr>
              <a:spcAft>
                <a:spcPts val="300"/>
              </a:spcAft>
            </a:pPr>
            <a:r>
              <a:rPr lang="el-GR" sz="1600" dirty="0">
                <a:ea typeface="Times New Roman" panose="02020603050405020304" pitchFamily="18" charset="0"/>
              </a:rPr>
              <a:t> </a:t>
            </a:r>
          </a:p>
          <a:p>
            <a:pPr marL="342900" lvl="0" indent="-342900">
              <a:spcAft>
                <a:spcPts val="300"/>
              </a:spcAft>
              <a:buFont typeface="Wingdings" panose="05000000000000000000" pitchFamily="2" charset="2"/>
              <a:buChar char=""/>
            </a:pPr>
            <a:r>
              <a:rPr lang="el-GR" sz="1600" dirty="0" smtClean="0">
                <a:ea typeface="Times New Roman" panose="02020603050405020304" pitchFamily="18" charset="0"/>
              </a:rPr>
              <a:t>Προσπάθεια </a:t>
            </a:r>
            <a:r>
              <a:rPr lang="el-GR" sz="1600" dirty="0">
                <a:ea typeface="Times New Roman" panose="02020603050405020304" pitchFamily="18" charset="0"/>
              </a:rPr>
              <a:t>βελτίωσης κατάταξης με μη-ηθικό τρόπο, όπως:</a:t>
            </a:r>
          </a:p>
          <a:p>
            <a:pPr marL="800100" lvl="1" indent="-342900">
              <a:spcAft>
                <a:spcPts val="300"/>
              </a:spcAft>
              <a:buSzPts val="1800"/>
              <a:buFont typeface="Wingdings" panose="05000000000000000000" pitchFamily="2" charset="2"/>
              <a:buChar char=""/>
            </a:pPr>
            <a:r>
              <a:rPr lang="el-GR" sz="1600" dirty="0">
                <a:ea typeface="Times New Roman" panose="02020603050405020304" pitchFamily="18" charset="0"/>
              </a:rPr>
              <a:t>χρήση πολλών δημοφιλών </a:t>
            </a:r>
            <a:r>
              <a:rPr lang="en-US" sz="1600" dirty="0">
                <a:ea typeface="Times New Roman" panose="02020603050405020304" pitchFamily="18" charset="0"/>
              </a:rPr>
              <a:t>keyword </a:t>
            </a:r>
            <a:r>
              <a:rPr lang="el-GR" sz="1600" dirty="0">
                <a:ea typeface="Times New Roman" panose="02020603050405020304" pitchFamily="18" charset="0"/>
              </a:rPr>
              <a:t>αναζήτησης ασχέτως περιεχομένου σελίδας</a:t>
            </a:r>
          </a:p>
          <a:p>
            <a:pPr marL="800100" lvl="1" indent="-342900">
              <a:spcAft>
                <a:spcPts val="300"/>
              </a:spcAft>
              <a:buSzPts val="1800"/>
              <a:buFont typeface="Wingdings" panose="05000000000000000000" pitchFamily="2" charset="2"/>
              <a:buChar char=""/>
            </a:pPr>
            <a:r>
              <a:rPr lang="el-GR" sz="1600" dirty="0">
                <a:ea typeface="Times New Roman" panose="02020603050405020304" pitchFamily="18" charset="0"/>
              </a:rPr>
              <a:t>μη ορατό κείμενο (</a:t>
            </a:r>
            <a:r>
              <a:rPr lang="en-US" sz="1600" dirty="0">
                <a:ea typeface="Times New Roman" panose="02020603050405020304" pitchFamily="18" charset="0"/>
              </a:rPr>
              <a:t>hidden</a:t>
            </a:r>
            <a:r>
              <a:rPr lang="el-GR" sz="1600" dirty="0">
                <a:ea typeface="Times New Roman" panose="02020603050405020304" pitchFamily="18" charset="0"/>
              </a:rPr>
              <a:t>, σε </a:t>
            </a:r>
            <a:r>
              <a:rPr lang="en-US" sz="1600" dirty="0">
                <a:ea typeface="Times New Roman" panose="02020603050405020304" pitchFamily="18" charset="0"/>
              </a:rPr>
              <a:t>html </a:t>
            </a:r>
            <a:r>
              <a:rPr lang="el-GR" sz="1600" dirty="0">
                <a:ea typeface="Times New Roman" panose="02020603050405020304" pitchFamily="18" charset="0"/>
              </a:rPr>
              <a:t>σχόλια, ίδιου χρώματος με το φόντο, </a:t>
            </a:r>
            <a:r>
              <a:rPr lang="el-GR" sz="1600" dirty="0" err="1">
                <a:ea typeface="Times New Roman" panose="02020603050405020304" pitchFamily="18" charset="0"/>
              </a:rPr>
              <a:t>κτλ</a:t>
            </a:r>
            <a:r>
              <a:rPr lang="el-GR" sz="1600" dirty="0">
                <a:ea typeface="Times New Roman" panose="02020603050405020304" pitchFamily="18" charset="0"/>
              </a:rPr>
              <a:t>) με </a:t>
            </a:r>
            <a:br>
              <a:rPr lang="el-GR" sz="1600" dirty="0">
                <a:ea typeface="Times New Roman" panose="02020603050405020304" pitchFamily="18" charset="0"/>
              </a:rPr>
            </a:br>
            <a:r>
              <a:rPr lang="el-GR" sz="1600" dirty="0">
                <a:ea typeface="Times New Roman" panose="02020603050405020304" pitchFamily="18" charset="0"/>
              </a:rPr>
              <a:t>δημοφιλές θέμα αλλά άσχετο με το θέμα της σελίδας</a:t>
            </a:r>
          </a:p>
          <a:p>
            <a:pPr marL="800100" lvl="1" indent="-342900">
              <a:spcAft>
                <a:spcPts val="300"/>
              </a:spcAft>
              <a:buSzPts val="1800"/>
              <a:buFont typeface="Wingdings" panose="05000000000000000000" pitchFamily="2" charset="2"/>
              <a:buChar char=""/>
            </a:pPr>
            <a:r>
              <a:rPr lang="el-GR" sz="1600" dirty="0">
                <a:ea typeface="Times New Roman" panose="02020603050405020304" pitchFamily="18" charset="0"/>
              </a:rPr>
              <a:t>δημιουργία τεχνιτών σελίδων (</a:t>
            </a:r>
            <a:r>
              <a:rPr lang="en-US" sz="1600" dirty="0">
                <a:ea typeface="Times New Roman" panose="02020603050405020304" pitchFamily="18" charset="0"/>
              </a:rPr>
              <a:t>d</a:t>
            </a:r>
            <a:r>
              <a:rPr lang="el-GR" sz="1600" dirty="0" err="1">
                <a:ea typeface="Times New Roman" panose="02020603050405020304" pitchFamily="18" charset="0"/>
              </a:rPr>
              <a:t>oorway</a:t>
            </a:r>
            <a:r>
              <a:rPr lang="el-GR" sz="1600" dirty="0">
                <a:ea typeface="Times New Roman" panose="02020603050405020304" pitchFamily="18" charset="0"/>
              </a:rPr>
              <a:t> </a:t>
            </a:r>
            <a:r>
              <a:rPr lang="en-US" sz="1600" dirty="0">
                <a:ea typeface="Times New Roman" panose="02020603050405020304" pitchFamily="18" charset="0"/>
              </a:rPr>
              <a:t>p</a:t>
            </a:r>
            <a:r>
              <a:rPr lang="el-GR" sz="1600" dirty="0" err="1">
                <a:ea typeface="Times New Roman" panose="02020603050405020304" pitchFamily="18" charset="0"/>
              </a:rPr>
              <a:t>ages</a:t>
            </a:r>
            <a:r>
              <a:rPr lang="el-GR" sz="1600" dirty="0">
                <a:ea typeface="Times New Roman" panose="02020603050405020304" pitchFamily="18" charset="0"/>
              </a:rPr>
              <a:t> - απευθύνονται στις μηχανές αναζήτησης, όχι σε χρήστες) που δείχνουν σε σελίδες των οποίων θέλουμε να βελτιώσουμε την κατάταξη για επιθυμητά </a:t>
            </a:r>
            <a:r>
              <a:rPr lang="en-US" sz="1600" dirty="0">
                <a:ea typeface="Times New Roman" panose="02020603050405020304" pitchFamily="18" charset="0"/>
              </a:rPr>
              <a:t>search keywords</a:t>
            </a:r>
            <a:endParaRPr lang="el-GR" sz="1600" dirty="0">
              <a:ea typeface="Times New Roman" panose="02020603050405020304" pitchFamily="18" charset="0"/>
            </a:endParaRPr>
          </a:p>
          <a:p>
            <a:pPr lvl="1">
              <a:spcAft>
                <a:spcPts val="300"/>
              </a:spcAft>
            </a:pPr>
            <a:r>
              <a:rPr lang="el-GR" sz="1600" dirty="0">
                <a:ea typeface="Times New Roman" panose="02020603050405020304" pitchFamily="18" charset="0"/>
              </a:rPr>
              <a:t> </a:t>
            </a:r>
            <a:endParaRPr lang="el-GR" sz="1600" dirty="0" smtClean="0">
              <a:ea typeface="Times New Roman" panose="02020603050405020304" pitchFamily="18" charset="0"/>
            </a:endParaRPr>
          </a:p>
          <a:p>
            <a:pPr marL="342900" lvl="0" indent="-342900">
              <a:spcAft>
                <a:spcPts val="300"/>
              </a:spcAft>
              <a:buFont typeface="Wingdings" panose="05000000000000000000" pitchFamily="2" charset="2"/>
              <a:buChar char=""/>
            </a:pPr>
            <a:r>
              <a:rPr lang="el-GR" sz="1600" dirty="0" smtClean="0">
                <a:ea typeface="Times New Roman" panose="02020603050405020304" pitchFamily="18" charset="0"/>
              </a:rPr>
              <a:t>Αν γίνει αντιληπτό από τις μηχανές αναζήτησης, πιθανότατα </a:t>
            </a:r>
            <a:r>
              <a:rPr lang="el-GR" sz="1600" b="1" dirty="0" smtClean="0">
                <a:ea typeface="Times New Roman" panose="02020603050405020304" pitchFamily="18" charset="0"/>
              </a:rPr>
              <a:t>η υπό συζήτηση σελίδα/</a:t>
            </a:r>
            <a:r>
              <a:rPr lang="en-US" sz="1600" b="1" dirty="0" smtClean="0">
                <a:ea typeface="Times New Roman" panose="02020603050405020304" pitchFamily="18" charset="0"/>
              </a:rPr>
              <a:t>site</a:t>
            </a:r>
            <a:r>
              <a:rPr lang="el-GR" sz="1600" b="1" dirty="0" smtClean="0">
                <a:ea typeface="Times New Roman" panose="02020603050405020304" pitchFamily="18" charset="0"/>
              </a:rPr>
              <a:t> να μπει σε "μαύρη λίστα"</a:t>
            </a:r>
            <a:r>
              <a:rPr lang="el-GR" sz="1600" dirty="0" smtClean="0">
                <a:ea typeface="Times New Roman" panose="02020603050405020304" pitchFamily="18" charset="0"/>
              </a:rPr>
              <a:t> και οι μηχανές αναζήτησης να την αγνοούν!</a:t>
            </a:r>
            <a:endParaRPr lang="el-GR" sz="1600" dirty="0">
              <a:effectLst/>
              <a:ea typeface="Times New Roman" panose="02020603050405020304" pitchFamily="18" charset="0"/>
            </a:endParaRPr>
          </a:p>
        </p:txBody>
      </p:sp>
      <p:pic>
        <p:nvPicPr>
          <p:cNvPr id="8" name="Εικόνα 7" descr="Εικονίδιο μετάβασης στα Περιεχόμενα.">
            <a:hlinkClick r:id="rId8" action="ppaction://hlinksldjump" tooltip="Επιστροφή στα Περιεχόμενα"/>
          </p:cNvPr>
          <p:cNvPicPr>
            <a:picLocks noChangeAspect="1"/>
          </p:cNvPicPr>
          <p:nvPr/>
        </p:nvPicPr>
        <p:blipFill>
          <a:blip r:embed="rId9" cstate="print">
            <a:extLst>
              <a:ext uri="{BEBA8EAE-BF5A-486C-A8C5-ECC9F3942E4B}">
                <a14:imgProps xmlns:a14="http://schemas.microsoft.com/office/drawing/2010/main">
                  <a14:imgLayer r:embed="rId10">
                    <a14:imgEffect>
                      <a14:sharpenSoften amount="100000"/>
                    </a14:imgEffect>
                  </a14:imgLayer>
                </a14:imgProps>
              </a:ext>
              <a:ext uri="{28A0092B-C50C-407E-A947-70E740481C1C}">
                <a14:useLocalDpi xmlns:a14="http://schemas.microsoft.com/office/drawing/2010/main" val="0"/>
              </a:ext>
            </a:extLst>
          </a:blip>
          <a:stretch>
            <a:fillRect/>
          </a:stretch>
        </p:blipFill>
        <p:spPr>
          <a:xfrm>
            <a:off x="263902" y="6178885"/>
            <a:ext cx="432048" cy="488578"/>
          </a:xfrm>
          <a:prstGeom prst="rect">
            <a:avLst/>
          </a:prstGeom>
          <a:scene3d>
            <a:camera prst="isometricOffAxis1Right"/>
            <a:lightRig rig="threePt" dir="t"/>
          </a:scene3d>
        </p:spPr>
      </p:pic>
      <p:sp>
        <p:nvSpPr>
          <p:cNvPr id="6" name="Θέση υποσέλιδου 3" descr="."/>
          <p:cNvSpPr txBox="1">
            <a:spLocks/>
          </p:cNvSpPr>
          <p:nvPr>
            <p:custDataLst>
              <p:tags r:id="rId4"/>
            </p:custDataLst>
          </p:nvPr>
        </p:nvSpPr>
        <p:spPr>
          <a:xfrm>
            <a:off x="2390967" y="6382220"/>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423174"/>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19</a:t>
            </a:fld>
            <a:endParaRPr lang="el-GR" sz="1400" dirty="0"/>
          </a:p>
        </p:txBody>
      </p:sp>
    </p:spTree>
    <p:custDataLst>
      <p:tags r:id="rId1"/>
    </p:custDataLst>
    <p:extLst>
      <p:ext uri="{BB962C8B-B14F-4D97-AF65-F5344CB8AC3E}">
        <p14:creationId xmlns:p14="http://schemas.microsoft.com/office/powerpoint/2010/main" val="51283223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200603"/>
            <a:ext cx="8229600" cy="811580"/>
          </a:xfrm>
        </p:spPr>
        <p:txBody>
          <a:bodyPr>
            <a:noAutofit/>
          </a:bodyPr>
          <a:lstStyle/>
          <a:p>
            <a:r>
              <a:rPr lang="el-GR" dirty="0" smtClean="0"/>
              <a:t>Επίλογος</a:t>
            </a:r>
            <a:endParaRPr lang="el-GR" dirty="0"/>
          </a:p>
        </p:txBody>
      </p:sp>
      <p:sp>
        <p:nvSpPr>
          <p:cNvPr id="7" name="Rectangle 3"/>
          <p:cNvSpPr>
            <a:spLocks noChangeArrowheads="1"/>
          </p:cNvSpPr>
          <p:nvPr>
            <p:custDataLst>
              <p:tags r:id="rId3"/>
            </p:custDataLst>
          </p:nvPr>
        </p:nvSpPr>
        <p:spPr bwMode="auto">
          <a:xfrm>
            <a:off x="163484" y="1053138"/>
            <a:ext cx="8763279" cy="3139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l-GR" altLang="el-GR" b="0" i="0" u="none" strike="noStrike" cap="none" normalizeH="0" baseline="0" dirty="0" smtClean="0">
                <a:ln>
                  <a:noFill/>
                </a:ln>
                <a:solidFill>
                  <a:schemeClr val="tx1"/>
                </a:solidFill>
                <a:effectLst/>
                <a:ea typeface="Times New Roman" panose="02020603050405020304" pitchFamily="18" charset="0"/>
              </a:rPr>
              <a:t>Η βελτιστοποίηση </a:t>
            </a:r>
            <a:r>
              <a:rPr kumimoji="0" lang="el-GR" altLang="el-GR" b="0" i="0" u="none" strike="noStrike" cap="none" normalizeH="0" baseline="0" dirty="0" err="1" smtClean="0">
                <a:ln>
                  <a:noFill/>
                </a:ln>
                <a:solidFill>
                  <a:schemeClr val="tx1"/>
                </a:solidFill>
                <a:effectLst/>
                <a:ea typeface="Times New Roman" panose="02020603050405020304" pitchFamily="18" charset="0"/>
              </a:rPr>
              <a:t>ιστοχώρων</a:t>
            </a:r>
            <a:r>
              <a:rPr kumimoji="0" lang="el-GR" altLang="el-GR" b="0" i="0" u="none" strike="noStrike" cap="none" normalizeH="0" baseline="0" dirty="0" smtClean="0">
                <a:ln>
                  <a:noFill/>
                </a:ln>
                <a:solidFill>
                  <a:schemeClr val="tx1"/>
                </a:solidFill>
                <a:effectLst/>
                <a:ea typeface="Times New Roman" panose="02020603050405020304" pitchFamily="18" charset="0"/>
              </a:rPr>
              <a:t> βάσει κανόνων </a:t>
            </a:r>
            <a:r>
              <a:rPr kumimoji="0" lang="en-US" altLang="el-GR" b="0" i="0" u="none" strike="noStrike" cap="none" normalizeH="0" baseline="0" dirty="0" smtClean="0">
                <a:ln>
                  <a:noFill/>
                </a:ln>
                <a:solidFill>
                  <a:schemeClr val="tx1"/>
                </a:solidFill>
                <a:effectLst/>
                <a:ea typeface="Times New Roman" panose="02020603050405020304" pitchFamily="18" charset="0"/>
              </a:rPr>
              <a:t>SEO </a:t>
            </a:r>
            <a:r>
              <a:rPr kumimoji="0" lang="el-GR" altLang="el-GR" b="0" i="0" u="none" strike="noStrike" cap="none" normalizeH="0" baseline="0" dirty="0" smtClean="0">
                <a:ln>
                  <a:noFill/>
                </a:ln>
                <a:solidFill>
                  <a:schemeClr val="tx1"/>
                </a:solidFill>
                <a:effectLst/>
                <a:ea typeface="Times New Roman" panose="02020603050405020304" pitchFamily="18" charset="0"/>
              </a:rPr>
              <a:t>και η προώθηση </a:t>
            </a:r>
            <a:r>
              <a:rPr kumimoji="0" lang="en-US" altLang="el-GR" b="0" i="0" u="none" strike="noStrike" cap="none" normalizeH="0" baseline="0" dirty="0" smtClean="0">
                <a:ln>
                  <a:noFill/>
                </a:ln>
                <a:solidFill>
                  <a:schemeClr val="tx1"/>
                </a:solidFill>
                <a:effectLst/>
                <a:ea typeface="Times New Roman" panose="02020603050405020304" pitchFamily="18" charset="0"/>
              </a:rPr>
              <a:t>site</a:t>
            </a:r>
            <a:r>
              <a:rPr kumimoji="0" lang="el-GR" altLang="el-GR" b="0" i="0" u="none" strike="noStrike" cap="none" normalizeH="0" baseline="0" dirty="0" smtClean="0">
                <a:ln>
                  <a:noFill/>
                </a:ln>
                <a:solidFill>
                  <a:schemeClr val="tx1"/>
                </a:solidFill>
                <a:effectLst/>
                <a:ea typeface="Times New Roman" panose="02020603050405020304" pitchFamily="18" charset="0"/>
              </a:rPr>
              <a:t> με πολύπλευρο τρόπο (κοινωνικά δίκτυα, </a:t>
            </a:r>
            <a:r>
              <a:rPr kumimoji="0" lang="en-US" altLang="el-GR" b="0" i="0" u="none" strike="noStrike" cap="none" normalizeH="0" baseline="0" dirty="0" smtClean="0">
                <a:ln>
                  <a:noFill/>
                </a:ln>
                <a:solidFill>
                  <a:schemeClr val="tx1"/>
                </a:solidFill>
                <a:effectLst/>
                <a:ea typeface="Times New Roman" panose="02020603050405020304" pitchFamily="18" charset="0"/>
              </a:rPr>
              <a:t>web </a:t>
            </a:r>
            <a:r>
              <a:rPr kumimoji="0" lang="el-GR" altLang="el-GR" b="0" i="0" u="none" strike="noStrike" cap="none" normalizeH="0" baseline="0" dirty="0" smtClean="0">
                <a:ln>
                  <a:noFill/>
                </a:ln>
                <a:solidFill>
                  <a:schemeClr val="tx1"/>
                </a:solidFill>
                <a:effectLst/>
                <a:ea typeface="Times New Roman" panose="02020603050405020304" pitchFamily="18" charset="0"/>
              </a:rPr>
              <a:t>διαφήμιση, </a:t>
            </a:r>
            <a:br>
              <a:rPr kumimoji="0" lang="el-GR" altLang="el-GR" b="0" i="0" u="none" strike="noStrike" cap="none" normalizeH="0" baseline="0" dirty="0" smtClean="0">
                <a:ln>
                  <a:noFill/>
                </a:ln>
                <a:solidFill>
                  <a:schemeClr val="tx1"/>
                </a:solidFill>
                <a:effectLst/>
                <a:ea typeface="Times New Roman" panose="02020603050405020304" pitchFamily="18" charset="0"/>
              </a:rPr>
            </a:br>
            <a:r>
              <a:rPr kumimoji="0" lang="el-GR" altLang="el-GR" b="0" i="0" u="none" strike="noStrike" cap="none" normalizeH="0" baseline="0" dirty="0" err="1" smtClean="0">
                <a:ln>
                  <a:noFill/>
                </a:ln>
                <a:solidFill>
                  <a:schemeClr val="tx1"/>
                </a:solidFill>
                <a:effectLst/>
                <a:ea typeface="Times New Roman" panose="02020603050405020304" pitchFamily="18" charset="0"/>
              </a:rPr>
              <a:t>κτλ</a:t>
            </a:r>
            <a:r>
              <a:rPr kumimoji="0" lang="el-GR" altLang="el-GR" b="0" i="0" u="none" strike="noStrike" cap="none" normalizeH="0" baseline="0" dirty="0" smtClean="0">
                <a:ln>
                  <a:noFill/>
                </a:ln>
                <a:solidFill>
                  <a:schemeClr val="tx1"/>
                </a:solidFill>
                <a:effectLst/>
                <a:ea typeface="Times New Roman" panose="02020603050405020304" pitchFamily="18" charset="0"/>
              </a:rPr>
              <a:t>) είναι πολύ δημοφιλής αλλά αποτελεί και σημαντικό </a:t>
            </a:r>
            <a:br>
              <a:rPr kumimoji="0" lang="el-GR" altLang="el-GR" b="0" i="0" u="none" strike="noStrike" cap="none" normalizeH="0" baseline="0" dirty="0" smtClean="0">
                <a:ln>
                  <a:noFill/>
                </a:ln>
                <a:solidFill>
                  <a:schemeClr val="tx1"/>
                </a:solidFill>
                <a:effectLst/>
                <a:ea typeface="Times New Roman" panose="02020603050405020304" pitchFamily="18" charset="0"/>
              </a:rPr>
            </a:br>
            <a:r>
              <a:rPr kumimoji="0" lang="el-GR" altLang="el-GR" b="0" i="0" u="none" strike="noStrike" cap="none" normalizeH="0" baseline="0" dirty="0" smtClean="0">
                <a:ln>
                  <a:noFill/>
                </a:ln>
                <a:solidFill>
                  <a:schemeClr val="tx1"/>
                </a:solidFill>
                <a:effectLst/>
                <a:ea typeface="Times New Roman" panose="02020603050405020304" pitchFamily="18" charset="0"/>
              </a:rPr>
              <a:t>επαγγελματικό εφόδιο. </a:t>
            </a:r>
            <a:endParaRPr kumimoji="0" lang="el-GR" altLang="el-GR" b="0" i="0" u="none" strike="noStrike" cap="none" normalizeH="0" baseline="0" dirty="0" smtClean="0">
              <a:ln>
                <a:noFill/>
              </a:ln>
              <a:solidFill>
                <a:schemeClr val="tx1"/>
              </a:solidFill>
              <a:effectLs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l-GR" altLang="el-GR" b="0" i="0" u="none" strike="noStrike" cap="none" normalizeH="0" baseline="0" dirty="0" smtClean="0">
                <a:ln>
                  <a:noFill/>
                </a:ln>
                <a:solidFill>
                  <a:schemeClr val="tx1"/>
                </a:solidFill>
                <a:effectLst/>
                <a:ea typeface="Times New Roman" panose="02020603050405020304" pitchFamily="18" charset="0"/>
              </a:rPr>
              <a:t>Δεν αρκεί όμως να βρίσκουν οι χρήστες το </a:t>
            </a:r>
            <a:r>
              <a:rPr kumimoji="0" lang="en-US" altLang="el-GR" b="0" i="0" u="none" strike="noStrike" cap="none" normalizeH="0" baseline="0" dirty="0" smtClean="0">
                <a:ln>
                  <a:noFill/>
                </a:ln>
                <a:solidFill>
                  <a:schemeClr val="tx1"/>
                </a:solidFill>
                <a:effectLst/>
                <a:ea typeface="Times New Roman" panose="02020603050405020304" pitchFamily="18" charset="0"/>
              </a:rPr>
              <a:t>site</a:t>
            </a:r>
            <a:r>
              <a:rPr kumimoji="0" lang="el-GR" altLang="el-GR" b="0" i="0" u="none" strike="noStrike" cap="none" normalizeH="0" baseline="0" dirty="0" smtClean="0">
                <a:ln>
                  <a:noFill/>
                </a:ln>
                <a:solidFill>
                  <a:schemeClr val="tx1"/>
                </a:solidFill>
                <a:effectLst/>
                <a:ea typeface="Times New Roman" panose="02020603050405020304" pitchFamily="18" charset="0"/>
              </a:rPr>
              <a:t>! </a:t>
            </a:r>
            <a:endParaRPr kumimoji="0" lang="el-GR" altLang="el-GR" b="0" i="0" u="none" strike="noStrike" cap="none" normalizeH="0" baseline="0" dirty="0" smtClean="0">
              <a:ln>
                <a:noFill/>
              </a:ln>
              <a:solidFill>
                <a:schemeClr val="tx1"/>
              </a:solidFill>
              <a:effectLst/>
            </a:endParaRPr>
          </a:p>
          <a:p>
            <a:pPr marL="742950" lvl="1" indent="-285750" eaLnBrk="0" fontAlgn="base" hangingPunct="0">
              <a:spcBef>
                <a:spcPct val="0"/>
              </a:spcBef>
              <a:spcAft>
                <a:spcPct val="0"/>
              </a:spcAft>
              <a:buFont typeface="Wingdings" panose="05000000000000000000" pitchFamily="2" charset="2"/>
              <a:buChar char="q"/>
            </a:pPr>
            <a:r>
              <a:rPr kumimoji="0" lang="el-GR" altLang="el-GR" b="0" i="0" u="none" strike="noStrike" cap="none" normalizeH="0" baseline="0" dirty="0" smtClean="0">
                <a:ln>
                  <a:noFill/>
                </a:ln>
                <a:solidFill>
                  <a:schemeClr val="tx1"/>
                </a:solidFill>
                <a:effectLst/>
                <a:ea typeface="Times New Roman" panose="02020603050405020304" pitchFamily="18" charset="0"/>
              </a:rPr>
              <a:t>πρέπει να παραμένουν</a:t>
            </a:r>
            <a:endParaRPr kumimoji="0" lang="el-GR" altLang="el-GR" b="0" i="0" u="none" strike="noStrike" cap="none" normalizeH="0" baseline="0" dirty="0" smtClean="0">
              <a:ln>
                <a:noFill/>
              </a:ln>
              <a:solidFill>
                <a:schemeClr val="tx1"/>
              </a:solidFill>
              <a:effectLst/>
            </a:endParaRPr>
          </a:p>
          <a:p>
            <a:pPr marL="742950" lvl="1" indent="-285750" eaLnBrk="0" fontAlgn="base" hangingPunct="0">
              <a:spcBef>
                <a:spcPct val="0"/>
              </a:spcBef>
              <a:spcAft>
                <a:spcPct val="0"/>
              </a:spcAft>
              <a:buFont typeface="Wingdings" panose="05000000000000000000" pitchFamily="2" charset="2"/>
              <a:buChar char="q"/>
            </a:pPr>
            <a:r>
              <a:rPr kumimoji="0" lang="el-GR" altLang="el-GR" b="0" i="0" u="none" strike="noStrike" cap="none" normalizeH="0" baseline="0" dirty="0" smtClean="0">
                <a:ln>
                  <a:noFill/>
                </a:ln>
                <a:solidFill>
                  <a:schemeClr val="tx1"/>
                </a:solidFill>
                <a:effectLst/>
                <a:ea typeface="Times New Roman" panose="02020603050405020304" pitchFamily="18" charset="0"/>
              </a:rPr>
              <a:t>πρέπει να ξαναέρθουν</a:t>
            </a:r>
            <a:endParaRPr kumimoji="0" lang="el-GR" altLang="el-GR" b="0" i="0" u="none" strike="noStrike" cap="none" normalizeH="0" baseline="0" dirty="0" smtClean="0">
              <a:ln>
                <a:noFill/>
              </a:ln>
              <a:solidFill>
                <a:schemeClr val="tx1"/>
              </a:solidFill>
              <a:effectLs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l-GR" altLang="el-GR" b="1" i="0" u="none" strike="noStrike" cap="none" normalizeH="0" baseline="0" dirty="0" smtClean="0">
                <a:ln>
                  <a:noFill/>
                </a:ln>
                <a:solidFill>
                  <a:schemeClr val="tx1"/>
                </a:solidFill>
                <a:effectLst/>
                <a:ea typeface="Times New Roman" panose="02020603050405020304" pitchFamily="18" charset="0"/>
              </a:rPr>
              <a:t>Αν το </a:t>
            </a:r>
            <a:r>
              <a:rPr kumimoji="0" lang="en-US" altLang="el-GR" b="1" i="0" u="none" strike="noStrike" cap="none" normalizeH="0" baseline="0" dirty="0" smtClean="0">
                <a:ln>
                  <a:noFill/>
                </a:ln>
                <a:solidFill>
                  <a:schemeClr val="tx1"/>
                </a:solidFill>
                <a:effectLst/>
                <a:ea typeface="Times New Roman" panose="02020603050405020304" pitchFamily="18" charset="0"/>
              </a:rPr>
              <a:t>site</a:t>
            </a:r>
            <a:r>
              <a:rPr kumimoji="0" lang="el-GR" altLang="el-GR" b="1" i="0" u="none" strike="noStrike" cap="none" normalizeH="0" baseline="0" dirty="0" smtClean="0">
                <a:ln>
                  <a:noFill/>
                </a:ln>
                <a:solidFill>
                  <a:schemeClr val="tx1"/>
                </a:solidFill>
                <a:effectLst/>
                <a:ea typeface="Times New Roman" panose="02020603050405020304" pitchFamily="18" charset="0"/>
              </a:rPr>
              <a:t> σας...</a:t>
            </a:r>
            <a:endParaRPr kumimoji="0" lang="el-GR" altLang="el-GR" b="0" i="0" u="none" strike="noStrike" cap="none" normalizeH="0" baseline="0" dirty="0" smtClean="0">
              <a:ln>
                <a:noFill/>
              </a:ln>
              <a:solidFill>
                <a:schemeClr val="tx1"/>
              </a:solidFill>
              <a:effectLst/>
            </a:endParaRPr>
          </a:p>
          <a:p>
            <a:pPr marL="742950" lvl="1" indent="-285750" eaLnBrk="0" fontAlgn="base" hangingPunct="0">
              <a:spcBef>
                <a:spcPct val="0"/>
              </a:spcBef>
              <a:spcAft>
                <a:spcPct val="0"/>
              </a:spcAft>
              <a:buFont typeface="Wingdings" panose="05000000000000000000" pitchFamily="2" charset="2"/>
              <a:buChar char="q"/>
            </a:pPr>
            <a:r>
              <a:rPr kumimoji="0" lang="el-GR" altLang="el-GR" b="0" i="0" u="none" strike="noStrike" cap="none" normalizeH="0" baseline="0" dirty="0" smtClean="0">
                <a:ln>
                  <a:noFill/>
                </a:ln>
                <a:solidFill>
                  <a:schemeClr val="tx1"/>
                </a:solidFill>
                <a:effectLst/>
                <a:ea typeface="Times New Roman" panose="02020603050405020304" pitchFamily="18" charset="0"/>
              </a:rPr>
              <a:t>...δεν έχει ενδιαφέρον περιεχόμενο ή δεν καλύπτει κάποια δεδομένη ανάγκη</a:t>
            </a:r>
            <a:endParaRPr kumimoji="0" lang="el-GR" altLang="el-GR" b="0" i="0" u="none" strike="noStrike" cap="none" normalizeH="0" baseline="0" dirty="0" smtClean="0">
              <a:ln>
                <a:noFill/>
              </a:ln>
              <a:solidFill>
                <a:schemeClr val="tx1"/>
              </a:solidFill>
              <a:effectLst/>
            </a:endParaRPr>
          </a:p>
          <a:p>
            <a:pPr marL="742950" lvl="1" indent="-285750" eaLnBrk="0" fontAlgn="base" hangingPunct="0">
              <a:spcBef>
                <a:spcPct val="0"/>
              </a:spcBef>
              <a:spcAft>
                <a:spcPct val="0"/>
              </a:spcAft>
              <a:buFont typeface="Wingdings" panose="05000000000000000000" pitchFamily="2" charset="2"/>
              <a:buChar char="q"/>
            </a:pPr>
            <a:r>
              <a:rPr kumimoji="0" lang="el-GR" altLang="el-GR" b="0" i="0" u="none" strike="noStrike" cap="none" normalizeH="0" baseline="0" dirty="0" smtClean="0">
                <a:ln>
                  <a:noFill/>
                </a:ln>
                <a:solidFill>
                  <a:schemeClr val="tx1"/>
                </a:solidFill>
                <a:effectLst/>
                <a:ea typeface="Times New Roman" panose="02020603050405020304" pitchFamily="18" charset="0"/>
              </a:rPr>
              <a:t>...δεν είναι ελκυστικό στην εμφάνιση και εύχρηστο στη χρήση</a:t>
            </a:r>
            <a:endParaRPr kumimoji="0" lang="el-GR" altLang="el-GR" b="0" i="0" u="none" strike="noStrike" cap="none" normalizeH="0" baseline="0" dirty="0" smtClean="0">
              <a:ln>
                <a:noFill/>
              </a:ln>
              <a:solidFill>
                <a:schemeClr val="tx1"/>
              </a:solidFill>
              <a:effectLst/>
            </a:endParaRPr>
          </a:p>
          <a:p>
            <a:pPr marR="0" lvl="0" algn="l" defTabSz="914400" rtl="0" eaLnBrk="0" fontAlgn="base" latinLnBrk="0" hangingPunct="0">
              <a:lnSpc>
                <a:spcPct val="100000"/>
              </a:lnSpc>
              <a:spcBef>
                <a:spcPct val="0"/>
              </a:spcBef>
              <a:spcAft>
                <a:spcPct val="0"/>
              </a:spcAft>
              <a:buClrTx/>
              <a:buSzTx/>
              <a:tabLst/>
            </a:pPr>
            <a:r>
              <a:rPr kumimoji="0" lang="el-GR" altLang="el-GR" b="1" i="0" u="none" strike="noStrike" cap="none" normalizeH="0" baseline="0" dirty="0" smtClean="0">
                <a:ln>
                  <a:noFill/>
                </a:ln>
                <a:solidFill>
                  <a:schemeClr val="tx1"/>
                </a:solidFill>
                <a:effectLst/>
                <a:ea typeface="Times New Roman" panose="02020603050405020304" pitchFamily="18" charset="0"/>
              </a:rPr>
              <a:t>	...τότε οι τεχνικές </a:t>
            </a:r>
            <a:r>
              <a:rPr kumimoji="0" lang="en-US" altLang="el-GR" b="1" i="0" u="none" strike="noStrike" cap="none" normalizeH="0" baseline="0" dirty="0" smtClean="0">
                <a:ln>
                  <a:noFill/>
                </a:ln>
                <a:solidFill>
                  <a:schemeClr val="tx1"/>
                </a:solidFill>
                <a:effectLst/>
                <a:ea typeface="Times New Roman" panose="02020603050405020304" pitchFamily="18" charset="0"/>
              </a:rPr>
              <a:t>SEO</a:t>
            </a:r>
            <a:r>
              <a:rPr kumimoji="0" lang="el-GR" altLang="el-GR" b="1" i="0" u="none" strike="noStrike" cap="none" normalizeH="0" baseline="0" dirty="0" smtClean="0">
                <a:ln>
                  <a:noFill/>
                </a:ln>
                <a:solidFill>
                  <a:schemeClr val="tx1"/>
                </a:solidFill>
                <a:effectLst/>
                <a:ea typeface="Times New Roman" panose="02020603050405020304" pitchFamily="18" charset="0"/>
              </a:rPr>
              <a:t> δεν επαρκούν για να γίνει ή να παραμείνει δημοφιλές! </a:t>
            </a:r>
            <a:endParaRPr kumimoji="0" lang="el-GR" altLang="el-GR" b="0" i="0" u="none" strike="noStrike" cap="none" normalizeH="0" baseline="0" dirty="0" smtClean="0">
              <a:ln>
                <a:noFill/>
              </a:ln>
              <a:solidFill>
                <a:schemeClr val="tx1"/>
              </a:solidFill>
              <a:effectLst/>
            </a:endParaRPr>
          </a:p>
        </p:txBody>
      </p:sp>
      <p:pic>
        <p:nvPicPr>
          <p:cNvPr id="3073" name="Picture 9" descr="εικόνα."/>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420604" y="1633272"/>
            <a:ext cx="2281235" cy="158323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5"/>
          <p:cNvSpPr>
            <a:spLocks noChangeArrowheads="1"/>
          </p:cNvSpPr>
          <p:nvPr>
            <p:custDataLst>
              <p:tags r:id="rId4"/>
            </p:custDataLst>
          </p:nvPr>
        </p:nvSpPr>
        <p:spPr bwMode="auto">
          <a:xfrm>
            <a:off x="412859" y="4243967"/>
            <a:ext cx="821077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l-GR" altLang="el-GR" sz="2800" b="1" i="0" u="none" strike="noStrike" cap="none" normalizeH="0" baseline="0" dirty="0" smtClean="0">
                <a:ln>
                  <a:noFill/>
                </a:ln>
                <a:solidFill>
                  <a:schemeClr val="tx1"/>
                </a:solidFill>
                <a:effectLst/>
                <a:latin typeface="Cambria" panose="02040503050406030204" pitchFamily="18" charset="0"/>
                <a:ea typeface="Times New Roman" panose="02020603050405020304" pitchFamily="18" charset="0"/>
                <a:cs typeface="Arial" panose="020B0604020202020204" pitchFamily="34" charset="0"/>
              </a:rPr>
              <a:t>Χρησιμοποιείστε τα σωστά εργαλεία</a:t>
            </a:r>
            <a:endParaRPr kumimoji="0" lang="el-GR" altLang="el-GR" sz="1000" b="0" i="0" u="none" strike="noStrike" cap="none" normalizeH="0" baseline="0" dirty="0" smtClean="0">
              <a:ln>
                <a:noFill/>
              </a:ln>
              <a:solidFill>
                <a:schemeClr val="tx1"/>
              </a:solidFill>
              <a:effectLst/>
            </a:endParaRPr>
          </a:p>
        </p:txBody>
      </p:sp>
      <p:sp>
        <p:nvSpPr>
          <p:cNvPr id="10" name="Rectangle 6"/>
          <p:cNvSpPr>
            <a:spLocks noChangeArrowheads="1"/>
          </p:cNvSpPr>
          <p:nvPr>
            <p:custDataLst>
              <p:tags r:id="rId5"/>
            </p:custDataLst>
          </p:nvPr>
        </p:nvSpPr>
        <p:spPr bwMode="auto">
          <a:xfrm>
            <a:off x="163484" y="4859520"/>
            <a:ext cx="8617638"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l-GR" altLang="el-GR" b="0" i="0" u="none" strike="noStrike" cap="none" normalizeH="0" baseline="0" dirty="0" smtClean="0">
                <a:ln>
                  <a:noFill/>
                </a:ln>
                <a:solidFill>
                  <a:schemeClr val="tx1"/>
                </a:solidFill>
                <a:effectLst/>
                <a:ea typeface="Times New Roman" panose="02020603050405020304" pitchFamily="18" charset="0"/>
              </a:rPr>
              <a:t>Λογισμικά που κάνουν </a:t>
            </a:r>
            <a:r>
              <a:rPr kumimoji="0" lang="en-US" altLang="el-GR" b="0" i="0" u="none" strike="noStrike" cap="none" normalizeH="0" baseline="0" dirty="0" smtClean="0">
                <a:ln>
                  <a:noFill/>
                </a:ln>
                <a:solidFill>
                  <a:schemeClr val="tx1"/>
                </a:solidFill>
                <a:effectLst/>
                <a:ea typeface="Times New Roman" panose="02020603050405020304" pitchFamily="18" charset="0"/>
              </a:rPr>
              <a:t>SEO </a:t>
            </a:r>
            <a:r>
              <a:rPr kumimoji="0" lang="el-GR" altLang="el-GR" b="0" i="0" u="none" strike="noStrike" cap="none" normalizeH="0" baseline="0" dirty="0" smtClean="0">
                <a:ln>
                  <a:noFill/>
                </a:ln>
                <a:solidFill>
                  <a:schemeClr val="tx1"/>
                </a:solidFill>
                <a:effectLst/>
                <a:ea typeface="Times New Roman" panose="02020603050405020304" pitchFamily="18" charset="0"/>
              </a:rPr>
              <a:t>ανάλυση στο </a:t>
            </a:r>
            <a:r>
              <a:rPr kumimoji="0" lang="en-US" altLang="el-GR" b="0" i="0" u="none" strike="noStrike" cap="none" normalizeH="0" baseline="0" dirty="0" smtClean="0">
                <a:ln>
                  <a:noFill/>
                </a:ln>
                <a:solidFill>
                  <a:schemeClr val="tx1"/>
                </a:solidFill>
                <a:effectLst/>
                <a:ea typeface="Times New Roman" panose="02020603050405020304" pitchFamily="18" charset="0"/>
              </a:rPr>
              <a:t>site </a:t>
            </a:r>
            <a:r>
              <a:rPr kumimoji="0" lang="el-GR" altLang="el-GR" b="0" i="0" u="none" strike="noStrike" cap="none" normalizeH="0" baseline="0" dirty="0" smtClean="0">
                <a:ln>
                  <a:noFill/>
                </a:ln>
                <a:solidFill>
                  <a:schemeClr val="tx1"/>
                </a:solidFill>
                <a:effectLst/>
                <a:ea typeface="Times New Roman" panose="02020603050405020304" pitchFamily="18" charset="0"/>
              </a:rPr>
              <a:t>σας.</a:t>
            </a:r>
            <a:endParaRPr kumimoji="0" lang="el-GR" altLang="el-GR" b="0" i="0" u="none" strike="noStrike" cap="none" normalizeH="0" baseline="0" dirty="0" smtClean="0">
              <a:ln>
                <a:noFill/>
              </a:ln>
              <a:solidFill>
                <a:schemeClr val="tx1"/>
              </a:solidFill>
              <a:effectLst/>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n-US" altLang="el-GR" b="0" i="0" u="none" strike="noStrike" cap="none" normalizeH="0" baseline="0" dirty="0" smtClean="0">
                <a:ln>
                  <a:noFill/>
                </a:ln>
                <a:solidFill>
                  <a:schemeClr val="tx1"/>
                </a:solidFill>
                <a:effectLst/>
                <a:ea typeface="Times New Roman" panose="02020603050405020304" pitchFamily="18" charset="0"/>
              </a:rPr>
              <a:t>Google webmaster tools: </a:t>
            </a:r>
            <a:r>
              <a:rPr kumimoji="0" lang="en-US" altLang="el-GR" b="0" i="0" u="none" strike="noStrike" cap="none" normalizeH="0" baseline="0" dirty="0" smtClean="0">
                <a:ln>
                  <a:noFill/>
                </a:ln>
                <a:solidFill>
                  <a:schemeClr val="tx1"/>
                </a:solidFill>
                <a:effectLst/>
                <a:ea typeface="Times New Roman" panose="02020603050405020304" pitchFamily="18" charset="0"/>
                <a:hlinkClick r:id="rId11"/>
              </a:rPr>
              <a:t>https://www.google.com/webmasters/tools/</a:t>
            </a:r>
            <a:r>
              <a:rPr kumimoji="0" lang="en-US" altLang="el-GR" b="0" i="0" u="none" strike="noStrike" cap="none" normalizeH="0" baseline="0" dirty="0" smtClean="0">
                <a:ln>
                  <a:noFill/>
                </a:ln>
                <a:solidFill>
                  <a:schemeClr val="tx1"/>
                </a:solidFill>
                <a:effectLst/>
                <a:ea typeface="Times New Roman" panose="02020603050405020304" pitchFamily="18" charset="0"/>
              </a:rPr>
              <a:t> </a:t>
            </a:r>
            <a:endParaRPr kumimoji="0" lang="el-GR" altLang="el-GR" b="0" i="0" u="none" strike="noStrike" cap="none" normalizeH="0" baseline="0" dirty="0" smtClean="0">
              <a:ln>
                <a:noFill/>
              </a:ln>
              <a:solidFill>
                <a:schemeClr val="tx1"/>
              </a:solidFill>
              <a:effectLst/>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n-US" altLang="el-GR" b="0" i="0" u="none" strike="noStrike" cap="none" normalizeH="0" baseline="0" dirty="0" smtClean="0">
                <a:ln>
                  <a:noFill/>
                </a:ln>
                <a:solidFill>
                  <a:schemeClr val="tx1"/>
                </a:solidFill>
                <a:effectLst/>
                <a:ea typeface="Times New Roman" panose="02020603050405020304" pitchFamily="18" charset="0"/>
              </a:rPr>
              <a:t>Google Analytics: </a:t>
            </a:r>
            <a:r>
              <a:rPr kumimoji="0" lang="en-US" altLang="el-GR" b="0" i="0" u="none" strike="noStrike" cap="none" normalizeH="0" baseline="0" dirty="0" smtClean="0">
                <a:ln>
                  <a:noFill/>
                </a:ln>
                <a:solidFill>
                  <a:schemeClr val="tx1"/>
                </a:solidFill>
                <a:effectLst/>
                <a:ea typeface="Times New Roman" panose="02020603050405020304" pitchFamily="18" charset="0"/>
                <a:hlinkClick r:id="rId12"/>
              </a:rPr>
              <a:t>http://www.google.com/analytics/</a:t>
            </a:r>
            <a:r>
              <a:rPr kumimoji="0" lang="en-US" altLang="el-GR" b="0" i="0" u="none" strike="noStrike" cap="none" normalizeH="0" baseline="0" dirty="0" smtClean="0">
                <a:ln>
                  <a:noFill/>
                </a:ln>
                <a:solidFill>
                  <a:schemeClr val="tx1"/>
                </a:solidFill>
                <a:effectLst/>
                <a:ea typeface="Times New Roman" panose="02020603050405020304" pitchFamily="18" charset="0"/>
              </a:rPr>
              <a:t> </a:t>
            </a:r>
            <a:endParaRPr kumimoji="0" lang="en-US" altLang="el-GR" b="0" i="0" u="none" strike="noStrike" cap="none" normalizeH="0" baseline="0" dirty="0" smtClean="0">
              <a:ln>
                <a:noFill/>
              </a:ln>
              <a:solidFill>
                <a:schemeClr val="tx1"/>
              </a:solidFill>
              <a:effectLst/>
            </a:endParaRPr>
          </a:p>
        </p:txBody>
      </p:sp>
      <p:pic>
        <p:nvPicPr>
          <p:cNvPr id="16" name="Picture 7" descr="εικόνα διακοπών. "/>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004858" y="5567993"/>
            <a:ext cx="1368152" cy="814227"/>
          </a:xfrm>
          <a:prstGeom prst="rect">
            <a:avLst/>
          </a:prstGeom>
          <a:solidFill>
            <a:srgbClr val="FFFFFF">
              <a:shade val="85000"/>
            </a:srgbClr>
          </a:solidFill>
          <a:ln w="381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6" name="Θέση υποσέλιδου 3" descr="."/>
          <p:cNvSpPr txBox="1">
            <a:spLocks/>
          </p:cNvSpPr>
          <p:nvPr>
            <p:custDataLst>
              <p:tags r:id="rId6"/>
            </p:custDataLst>
          </p:nvPr>
        </p:nvSpPr>
        <p:spPr>
          <a:xfrm>
            <a:off x="2390967" y="6382220"/>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7"/>
            </p:custDataLst>
          </p:nvPr>
        </p:nvSpPr>
        <p:spPr>
          <a:xfrm>
            <a:off x="6553200" y="6423174"/>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20</a:t>
            </a:fld>
            <a:endParaRPr lang="el-GR" sz="1400" dirty="0"/>
          </a:p>
        </p:txBody>
      </p:sp>
    </p:spTree>
    <p:custDataLst>
      <p:tags r:id="rId1"/>
    </p:custDataLst>
    <p:extLst>
      <p:ext uri="{BB962C8B-B14F-4D97-AF65-F5344CB8AC3E}">
        <p14:creationId xmlns:p14="http://schemas.microsoft.com/office/powerpoint/2010/main" val="8320246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custDataLst>
              <p:tags r:id="rId2"/>
            </p:custDataLst>
          </p:nvPr>
        </p:nvSpPr>
        <p:spPr>
          <a:xfrm>
            <a:off x="685800" y="2030983"/>
            <a:ext cx="7772400" cy="1470025"/>
          </a:xfrm>
        </p:spPr>
        <p:txBody>
          <a:bodyPr/>
          <a:lstStyle/>
          <a:p>
            <a:r>
              <a:rPr lang="el-GR" dirty="0" smtClean="0"/>
              <a:t>Τέλος Ενότητας</a:t>
            </a:r>
            <a:endParaRPr lang="el-GR" dirty="0"/>
          </a:p>
        </p:txBody>
      </p:sp>
      <p:pic>
        <p:nvPicPr>
          <p:cNvPr id="9" name="7 - Εικόνα" descr="εικόνα Λογότυπο για Άδειες χρήσης Creative Commons">
            <a:hlinkClick r:id="rId5"/>
          </p:cNvPr>
          <p:cNvPicPr>
            <a:picLocks noChangeAspect="1"/>
          </p:cNvPicPr>
          <p:nvPr/>
        </p:nvPicPr>
        <p:blipFill>
          <a:blip r:embed="rId6" cstate="print"/>
          <a:stretch>
            <a:fillRect/>
          </a:stretch>
        </p:blipFill>
        <p:spPr>
          <a:xfrm>
            <a:off x="2080877" y="5827935"/>
            <a:ext cx="1581685" cy="553393"/>
          </a:xfrm>
          <a:prstGeom prst="rect">
            <a:avLst/>
          </a:prstGeom>
        </p:spPr>
      </p:pic>
      <p:pic>
        <p:nvPicPr>
          <p:cNvPr id="10" name="Picture 3" descr="εικόνα Λογότυπο Επιχειρησιακού Προγράμματος Εκπαίδευση και Δια βίου Μάθηση">
            <a:hlinkClick r:id="rId7"/>
          </p:cNvPr>
          <p:cNvPicPr>
            <a:picLocks noChangeAspect="1" noChangeArrowheads="1"/>
          </p:cNvPicPr>
          <p:nvPr/>
        </p:nvPicPr>
        <p:blipFill>
          <a:blip r:embed="rId8" cstate="print"/>
          <a:srcRect/>
          <a:stretch>
            <a:fillRect/>
          </a:stretch>
        </p:blipFill>
        <p:spPr bwMode="auto">
          <a:xfrm>
            <a:off x="3662562" y="5733256"/>
            <a:ext cx="3240360" cy="771224"/>
          </a:xfrm>
          <a:prstGeom prst="rect">
            <a:avLst/>
          </a:prstGeom>
          <a:noFill/>
        </p:spPr>
      </p:pic>
    </p:spTree>
    <p:custDataLst>
      <p:tags r:id="rId1"/>
    </p:custDataLst>
    <p:extLst>
      <p:ext uri="{BB962C8B-B14F-4D97-AF65-F5344CB8AC3E}">
        <p14:creationId xmlns:p14="http://schemas.microsoft.com/office/powerpoint/2010/main" val="2128020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ZHAW.ACCESSIBILITYADDIN.DEFAULTLANGUAGE" val="msoLanguageIDEnglishUS"/>
  <p:tag name="ZHAW.ACCESSIBILITYADDIN.CHECKTIMEDATE" val="23/7/2014 1:35:04 μμ"/>
</p:tagLst>
</file>

<file path=ppt/tags/tag2.xml><?xml version="1.0" encoding="utf-8"?>
<p:tagLst xmlns:a="http://schemas.openxmlformats.org/drawingml/2006/main" xmlns:r="http://schemas.openxmlformats.org/officeDocument/2006/relationships" xmlns:p="http://schemas.openxmlformats.org/presentationml/2006/main">
  <p:tag name="ZHAW.ACCESSIBILITYADDIN.READINGORDER" val="1026,2,3,5,"/>
</p:tagLst>
</file>

<file path=ppt/tags/tag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xml><?xml version="1.0" encoding="utf-8"?>
<p:tagLst xmlns:a="http://schemas.openxmlformats.org/drawingml/2006/main" xmlns:r="http://schemas.openxmlformats.org/officeDocument/2006/relationships" xmlns:p="http://schemas.openxmlformats.org/presentationml/2006/main">
  <p:tag name="ZHAW.ACCESSIBILITYADDIN.READINGORDER" val="8,9,5,3,"/>
</p:tagLst>
</file>

<file path=ppt/tags/tag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1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1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xml><?xml version="1.0" encoding="utf-8"?>
<p:tagLst xmlns:a="http://schemas.openxmlformats.org/drawingml/2006/main" xmlns:r="http://schemas.openxmlformats.org/officeDocument/2006/relationships" xmlns:p="http://schemas.openxmlformats.org/presentationml/2006/main">
  <p:tag name="ZHAW.ACCESSIBILITYADDIN.READINGORDER" val="2,3,5,4,"/>
</p:tagLst>
</file>

<file path=ppt/tags/tag1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3.xml><?xml version="1.0" encoding="utf-8"?>
<p:tagLst xmlns:a="http://schemas.openxmlformats.org/drawingml/2006/main" xmlns:r="http://schemas.openxmlformats.org/officeDocument/2006/relationships" xmlns:p="http://schemas.openxmlformats.org/presentationml/2006/main">
  <p:tag name="ZHAW.ACCESSIBILITYADDIN.READINGORDER" val="22,2,6,8,24,"/>
</p:tagLst>
</file>

<file path=ppt/tags/tag2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8.xml><?xml version="1.0" encoding="utf-8"?>
<p:tagLst xmlns:a="http://schemas.openxmlformats.org/drawingml/2006/main" xmlns:r="http://schemas.openxmlformats.org/officeDocument/2006/relationships" xmlns:p="http://schemas.openxmlformats.org/presentationml/2006/main">
  <p:tag name="ZHAW.ACCESSIBILITYADDIN.READINGORDER" val="22,2,8,24,"/>
</p:tagLst>
</file>

<file path=ppt/tags/tag2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3.xml><?xml version="1.0" encoding="utf-8"?>
<p:tagLst xmlns:a="http://schemas.openxmlformats.org/drawingml/2006/main" xmlns:r="http://schemas.openxmlformats.org/officeDocument/2006/relationships" xmlns:p="http://schemas.openxmlformats.org/presentationml/2006/main">
  <p:tag name="ZHAW.ACCESSIBILITYADDIN.READINGORDER" val="2,7,3,6,14,"/>
</p:tagLst>
</file>

<file path=ppt/tags/tag3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8.xml><?xml version="1.0" encoding="utf-8"?>
<p:tagLst xmlns:a="http://schemas.openxmlformats.org/drawingml/2006/main" xmlns:r="http://schemas.openxmlformats.org/officeDocument/2006/relationships" xmlns:p="http://schemas.openxmlformats.org/presentationml/2006/main">
  <p:tag name="ZHAW.ACCESSIBILITYADDIN.READINGORDER" val="2,4,7,6,14,"/>
</p:tagLst>
</file>

<file path=ppt/tags/tag3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3.xml><?xml version="1.0" encoding="utf-8"?>
<p:tagLst xmlns:a="http://schemas.openxmlformats.org/drawingml/2006/main" xmlns:r="http://schemas.openxmlformats.org/officeDocument/2006/relationships" xmlns:p="http://schemas.openxmlformats.org/presentationml/2006/main">
  <p:tag name="ZHAW.ACCESSIBILITYADDIN.READINGORDER" val="2,3,6,14,"/>
</p:tagLst>
</file>

<file path=ppt/tags/tag4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8.xml><?xml version="1.0" encoding="utf-8"?>
<p:tagLst xmlns:a="http://schemas.openxmlformats.org/drawingml/2006/main" xmlns:r="http://schemas.openxmlformats.org/officeDocument/2006/relationships" xmlns:p="http://schemas.openxmlformats.org/presentationml/2006/main">
  <p:tag name="ZHAW.ACCESSIBILITYADDIN.READINGORDER" val="2,4,14337,7,6,14,"/>
</p:tagLst>
</file>

<file path=ppt/tags/tag4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3.xml><?xml version="1.0" encoding="utf-8"?>
<p:tagLst xmlns:a="http://schemas.openxmlformats.org/drawingml/2006/main" xmlns:r="http://schemas.openxmlformats.org/officeDocument/2006/relationships" xmlns:p="http://schemas.openxmlformats.org/presentationml/2006/main">
  <p:tag name="ZHAW.ACCESSIBILITYADDIN.READINGORDER" val="2,3,6,14,"/>
</p:tagLst>
</file>

<file path=ppt/tags/tag5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8.xml><?xml version="1.0" encoding="utf-8"?>
<p:tagLst xmlns:a="http://schemas.openxmlformats.org/drawingml/2006/main" xmlns:r="http://schemas.openxmlformats.org/officeDocument/2006/relationships" xmlns:p="http://schemas.openxmlformats.org/presentationml/2006/main">
  <p:tag name="ZHAW.ACCESSIBILITYADDIN.READINGORDER" val="2,4,16,9231,8,9230,9,9229,10,6,14,"/>
</p:tagLst>
</file>

<file path=ppt/tags/tag5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4.xml><?xml version="1.0" encoding="utf-8"?>
<p:tagLst xmlns:a="http://schemas.openxmlformats.org/drawingml/2006/main" xmlns:r="http://schemas.openxmlformats.org/officeDocument/2006/relationships" xmlns:p="http://schemas.openxmlformats.org/presentationml/2006/main">
  <p:tag name="ZHAW.ACCESSIBILITYADDIN.READINGORDER" val="2,3,6,14,"/>
</p:tagLst>
</file>

<file path=ppt/tags/tag6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9.xml><?xml version="1.0" encoding="utf-8"?>
<p:tagLst xmlns:a="http://schemas.openxmlformats.org/drawingml/2006/main" xmlns:r="http://schemas.openxmlformats.org/officeDocument/2006/relationships" xmlns:p="http://schemas.openxmlformats.org/presentationml/2006/main">
  <p:tag name="ZHAW.ACCESSIBILITYADDIN.READINGORDER" val="2,9,10,6,14,"/>
</p:tagLst>
</file>

<file path=ppt/tags/tag7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4.xml><?xml version="1.0" encoding="utf-8"?>
<p:tagLst xmlns:a="http://schemas.openxmlformats.org/drawingml/2006/main" xmlns:r="http://schemas.openxmlformats.org/officeDocument/2006/relationships" xmlns:p="http://schemas.openxmlformats.org/presentationml/2006/main">
  <p:tag name="ZHAW.ACCESSIBILITYADDIN.READINGORDER" val="2,3,7,6,14,"/>
</p:tagLst>
</file>

<file path=ppt/tags/tag7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9.xml><?xml version="1.0" encoding="utf-8"?>
<p:tagLst xmlns:a="http://schemas.openxmlformats.org/drawingml/2006/main" xmlns:r="http://schemas.openxmlformats.org/officeDocument/2006/relationships" xmlns:p="http://schemas.openxmlformats.org/presentationml/2006/main">
  <p:tag name="ZHAW.ACCESSIBILITYADDIN.READINGORDER" val="2,4,15361,7,6,14,"/>
</p:tagLst>
</file>

<file path=ppt/tags/tag8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4.xml><?xml version="1.0" encoding="utf-8"?>
<p:tagLst xmlns:a="http://schemas.openxmlformats.org/drawingml/2006/main" xmlns:r="http://schemas.openxmlformats.org/officeDocument/2006/relationships" xmlns:p="http://schemas.openxmlformats.org/presentationml/2006/main">
  <p:tag name="ZHAW.ACCESSIBILITYADDIN.READINGORDER" val="2,3,15,16,8,6,14,"/>
</p:tagLst>
</file>

<file path=ppt/tags/tag8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9.xml><?xml version="1.0" encoding="utf-8"?>
<p:tagLst xmlns:a="http://schemas.openxmlformats.org/drawingml/2006/main" xmlns:r="http://schemas.openxmlformats.org/officeDocument/2006/relationships" xmlns:p="http://schemas.openxmlformats.org/presentationml/2006/main">
  <p:tag name="ZHAW.ACCESSIBILITYADDIN.READINGORDER" val="2,4,7,8,6,14,"/>
</p:tagLst>
</file>

<file path=ppt/tags/tag9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4.xml><?xml version="1.0" encoding="utf-8"?>
<p:tagLst xmlns:a="http://schemas.openxmlformats.org/drawingml/2006/main" xmlns:r="http://schemas.openxmlformats.org/officeDocument/2006/relationships" xmlns:p="http://schemas.openxmlformats.org/presentationml/2006/main">
  <p:tag name="ZHAW.ACCESSIBILITYADDIN.READINGORDER" val="2,7,3073,9,10,16,6,14,"/>
</p:tagLst>
</file>

<file path=ppt/tags/tag9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1.xml><?xml version="1.0" encoding="utf-8"?>
<p:tagLst xmlns:a="http://schemas.openxmlformats.org/drawingml/2006/main" xmlns:r="http://schemas.openxmlformats.org/officeDocument/2006/relationships" xmlns:p="http://schemas.openxmlformats.org/presentationml/2006/main">
  <p:tag name="ZHAW.ACCESSIBILITYADDIN.READINGORDER" val="7,9,10,"/>
</p:tagLst>
</file>

<file path=ppt/tags/tag10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5BE89181-0BAD-4176-9606-4CB08774CF60}">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emplate>Προγραμματισμός IV_Ενότητα 4</Template>
  <TotalTime>5640</TotalTime>
  <Words>2210</Words>
  <Application>Microsoft Office PowerPoint</Application>
  <PresentationFormat>Προβολή στην οθόνη (4:3)</PresentationFormat>
  <Paragraphs>315</Paragraphs>
  <Slides>21</Slides>
  <Notes>21</Notes>
  <HiddenSlides>0</HiddenSlides>
  <MMClips>0</MMClips>
  <ScaleCrop>false</ScaleCrop>
  <HeadingPairs>
    <vt:vector size="6" baseType="variant">
      <vt:variant>
        <vt:lpstr>Γραμματοσειρές που χρησιμοποιούνται</vt:lpstr>
      </vt:variant>
      <vt:variant>
        <vt:i4>7</vt:i4>
      </vt:variant>
      <vt:variant>
        <vt:lpstr>Θέμα</vt:lpstr>
      </vt:variant>
      <vt:variant>
        <vt:i4>1</vt:i4>
      </vt:variant>
      <vt:variant>
        <vt:lpstr>Τίτλοι διαφανειών</vt:lpstr>
      </vt:variant>
      <vt:variant>
        <vt:i4>21</vt:i4>
      </vt:variant>
    </vt:vector>
  </HeadingPairs>
  <TitlesOfParts>
    <vt:vector size="29" baseType="lpstr">
      <vt:lpstr>Arial</vt:lpstr>
      <vt:lpstr>Calibri</vt:lpstr>
      <vt:lpstr>Cambria</vt:lpstr>
      <vt:lpstr>Courier New</vt:lpstr>
      <vt:lpstr>Symbol</vt:lpstr>
      <vt:lpstr>Times New Roman</vt:lpstr>
      <vt:lpstr>Wingdings</vt:lpstr>
      <vt:lpstr>Θέμα του Office</vt:lpstr>
      <vt:lpstr>Προγραμματισμός  Εφαρμογών Διαδικτύου</vt:lpstr>
      <vt:lpstr>Άδειες Χρήσης</vt:lpstr>
      <vt:lpstr>Χρηματοδότηση</vt:lpstr>
      <vt:lpstr>Σκοποί  ενότητας</vt:lpstr>
      <vt:lpstr>Περιεχόμενα ενότητας</vt:lpstr>
      <vt:lpstr>Search Engine Optimization</vt:lpstr>
      <vt:lpstr>Crawling (Ερπυσμός)</vt:lpstr>
      <vt:lpstr>robots.txt  ( http://www.robotstxt.org/ )</vt:lpstr>
      <vt:lpstr>Οδηγίες &lt;meta name="robots"... &gt;</vt:lpstr>
      <vt:lpstr>Προσθήκη Sitemap (1/2)</vt:lpstr>
      <vt:lpstr>Προσθήκη Sitemap (2/2)</vt:lpstr>
      <vt:lpstr>Περιεχόμενο</vt:lpstr>
      <vt:lpstr>Βαρύτητα Περιεχομένου (1/4)</vt:lpstr>
      <vt:lpstr>Βαρύτητα Περιεχομένου (2/4)</vt:lpstr>
      <vt:lpstr>Βαρύτητα Περιεχομένου (3/4)</vt:lpstr>
      <vt:lpstr>Βαρύτητα Περιεχομένου (4/4)</vt:lpstr>
      <vt:lpstr>Πλοήγηση</vt:lpstr>
      <vt:lpstr>Σύνδεσμοι</vt:lpstr>
      <vt:lpstr>Φιλικά URLs</vt:lpstr>
      <vt:lpstr>Επίλογος</vt:lpstr>
      <vt:lpstr>Τέλος Ενότητας</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Προγραμματισμός  Εφαρμογών Διαδικτύου</dc:title>
  <dc:creator>maxos</dc:creator>
  <cp:keywords>Δομές Δεδομένων και Αρχεία, Διαχείριση Αρχείων κειμένου, Εκτύπωση/Αντιγραφή αρχείων κειμένου, Ειδικές διαδικασίες αρχείων κειμένου, Header Files.</cp:keywords>
  <cp:lastModifiedBy>maxos</cp:lastModifiedBy>
  <cp:revision>248</cp:revision>
  <dcterms:created xsi:type="dcterms:W3CDTF">2014-05-12T06:36:11Z</dcterms:created>
  <dcterms:modified xsi:type="dcterms:W3CDTF">2015-03-09T07:31:36Z</dcterms:modified>
</cp:coreProperties>
</file>