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14"/>
  </p:notesMasterIdLst>
  <p:sldIdLst>
    <p:sldId id="256" r:id="rId3"/>
    <p:sldId id="316" r:id="rId4"/>
    <p:sldId id="315" r:id="rId5"/>
    <p:sldId id="261" r:id="rId6"/>
    <p:sldId id="262" r:id="rId7"/>
    <p:sldId id="264" r:id="rId8"/>
    <p:sldId id="266" r:id="rId9"/>
    <p:sldId id="265" r:id="rId10"/>
    <p:sldId id="274" r:id="rId11"/>
    <p:sldId id="288" r:id="rId12"/>
    <p:sldId id="280" r:id="rId13"/>
  </p:sldIdLst>
  <p:sldSz cx="9144000" cy="6858000" type="screen4x3"/>
  <p:notesSz cx="6858000" cy="9144000"/>
  <p:custDataLst>
    <p:tags r:id="rId1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08" autoAdjust="0"/>
    <p:restoredTop sz="99339" autoAdjust="0"/>
  </p:normalViewPr>
  <p:slideViewPr>
    <p:cSldViewPr>
      <p:cViewPr>
        <p:scale>
          <a:sx n="50" d="100"/>
          <a:sy n="50" d="100"/>
        </p:scale>
        <p:origin x="-1764" y="-636"/>
      </p:cViewPr>
      <p:guideLst>
        <p:guide orient="horz" pos="2160"/>
        <p:guide pos="2880"/>
      </p:guideLst>
    </p:cSldViewPr>
  </p:slideViewPr>
  <p:outlineViewPr>
    <p:cViewPr>
      <p:scale>
        <a:sx n="33" d="100"/>
        <a:sy n="33" d="100"/>
      </p:scale>
      <p:origin x="0" y="27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10/10/2005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0DCCA508-3B63-4BA9-93AF-AA2EFF565143}" type="slidenum">
              <a:rPr lang="el-GR" smtClean="0"/>
              <a:pPr/>
              <a:t>3</a:t>
            </a:fld>
            <a:endParaRPr lang="el-GR"/>
          </a:p>
        </p:txBody>
      </p:sp>
    </p:spTree>
    <p:extLst>
      <p:ext uri="{BB962C8B-B14F-4D97-AF65-F5344CB8AC3E}">
        <p14:creationId xmlns:p14="http://schemas.microsoft.com/office/powerpoint/2010/main" val="836342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1406215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3629968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2947138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981724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301794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dirty="0"/>
          </a:p>
        </p:txBody>
      </p:sp>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none" baseline="0"/>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Θέση αριθμού διαφάνειας 8"/>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Στυλ κύριου τίτλου</a:t>
            </a:r>
            <a:endParaRPr lang="el-GR" dirty="0"/>
          </a:p>
        </p:txBody>
      </p:sp>
      <p:sp>
        <p:nvSpPr>
          <p:cNvPr id="5" name="Θέση αριθμού διαφάνειας 4"/>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42386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solidFill>
              </a:defRPr>
            </a:lvl1pPr>
          </a:lstStyle>
          <a:p>
            <a:fld id="{53C4726A-630D-4CB4-B088-BAB00F4188E9}" type="slidenum">
              <a:rPr lang="el-GR" smtClean="0"/>
              <a:pPr/>
              <a:t>‹#›</a:t>
            </a:fld>
            <a:endParaRPr lang="el-GR" dirty="0"/>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hyperlink" Target="http://www.edulll.gr/" TargetMode="External"/><Relationship Id="rId5" Type="http://schemas.openxmlformats.org/officeDocument/2006/relationships/image" Target="../media/image1.jpeg"/><Relationship Id="rId4" Type="http://schemas.openxmlformats.org/officeDocument/2006/relationships/hyperlink" Target="http://www.teilar.gr/"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creativecommons.org/licenses/by-sa/3.0/deed.el" TargetMode="Externa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4.png"/><Relationship Id="rId4" Type="http://schemas.openxmlformats.org/officeDocument/2006/relationships/hyperlink" Target="http://www.edulll.gr/" TargetMode="Externa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slide" Target="slide9.xml"/><Relationship Id="rId4" Type="http://schemas.openxmlformats.org/officeDocument/2006/relationships/slide" Target="slide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4.xml"/><Relationship Id="rId1" Type="http://schemas.openxmlformats.org/officeDocument/2006/relationships/tags" Target="../tags/tag1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15.xml"/><Relationship Id="rId6" Type="http://schemas.openxmlformats.org/officeDocument/2006/relationships/hyperlink" Target="http://www.edulll.gr/" TargetMode="External"/><Relationship Id="rId5" Type="http://schemas.openxmlformats.org/officeDocument/2006/relationships/image" Target="../media/image5.png"/><Relationship Id="rId4" Type="http://schemas.openxmlformats.org/officeDocument/2006/relationships/hyperlink" Target="http://www.creativecommons.gr/?page_id=11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εικόνα Τεχνολογικό Εκπαιδευτικό Ίδρυμα Θεσσαλίας">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6891" y="44624"/>
            <a:ext cx="1210218" cy="144016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nvPr>
        </p:nvSpPr>
        <p:spPr>
          <a:xfrm>
            <a:off x="685800" y="1382911"/>
            <a:ext cx="7772400" cy="1470025"/>
          </a:xfrm>
        </p:spPr>
        <p:txBody>
          <a:bodyPr>
            <a:normAutofit/>
          </a:bodyPr>
          <a:lstStyle/>
          <a:p>
            <a:r>
              <a:rPr lang="el-GR" altLang="el-GR" dirty="0" smtClean="0"/>
              <a:t>Ποιοτικός Έλεγχος Πρώτων Υλών</a:t>
            </a:r>
            <a:endParaRPr lang="el-GR" dirty="0"/>
          </a:p>
        </p:txBody>
      </p:sp>
      <p:sp>
        <p:nvSpPr>
          <p:cNvPr id="3" name="Υπότιτλος 2" descr="Διδάκτωρ Ηλίας Κ. Σάββας, &#10;Αναπληρωτής Καθηγητής,&#10;Τμήμα Μηχανικών Πληροφορικής Τεχνολογικής Εκπαίδευσης,&#10;Tεχνολογικό Εκπαιδευτικό Ίδρυμα Θεσσαλίας&#10;"/>
          <p:cNvSpPr>
            <a:spLocks noGrp="1"/>
          </p:cNvSpPr>
          <p:nvPr>
            <p:ph type="subTitle" idx="1"/>
          </p:nvPr>
        </p:nvSpPr>
        <p:spPr>
          <a:xfrm>
            <a:off x="683568" y="2924944"/>
            <a:ext cx="7776864" cy="4056856"/>
          </a:xfrm>
        </p:spPr>
        <p:txBody>
          <a:bodyPr>
            <a:noAutofit/>
          </a:bodyPr>
          <a:lstStyle/>
          <a:p>
            <a:r>
              <a:rPr lang="el-GR" sz="2800" b="1" dirty="0"/>
              <a:t>Ενότητα </a:t>
            </a:r>
            <a:r>
              <a:rPr lang="en-US" sz="2800" b="1" dirty="0" smtClean="0"/>
              <a:t>1</a:t>
            </a:r>
            <a:r>
              <a:rPr lang="el-GR" sz="2800" b="1" dirty="0" smtClean="0"/>
              <a:t>:</a:t>
            </a:r>
            <a:r>
              <a:rPr lang="en-US" sz="2800" b="1" dirty="0" smtClean="0"/>
              <a:t> </a:t>
            </a:r>
            <a:r>
              <a:rPr lang="el-GR" sz="2800" b="1" dirty="0"/>
              <a:t>Ο Ποιοτικός Έλεγχος σε διάφορα Υλικά</a:t>
            </a:r>
            <a:endParaRPr lang="el-GR" sz="2800" b="1" dirty="0" smtClean="0"/>
          </a:p>
          <a:p>
            <a:pPr>
              <a:lnSpc>
                <a:spcPct val="90000"/>
              </a:lnSpc>
            </a:pPr>
            <a:r>
              <a:rPr lang="el-GR" altLang="el-GR" sz="2800" dirty="0" smtClean="0"/>
              <a:t>Γεώργιος </a:t>
            </a:r>
            <a:r>
              <a:rPr lang="el-GR" altLang="el-GR" sz="2800" dirty="0" err="1" smtClean="0"/>
              <a:t>Νταλός</a:t>
            </a:r>
            <a:r>
              <a:rPr lang="en-US" altLang="el-GR" sz="2800" dirty="0" smtClean="0"/>
              <a:t>,</a:t>
            </a:r>
            <a:endParaRPr lang="el-GR" altLang="el-GR" sz="2800" dirty="0"/>
          </a:p>
          <a:p>
            <a:pPr>
              <a:lnSpc>
                <a:spcPct val="90000"/>
              </a:lnSpc>
            </a:pPr>
            <a:r>
              <a:rPr lang="el-GR" altLang="el-GR" sz="2800" dirty="0" smtClean="0"/>
              <a:t>Καθηγητής</a:t>
            </a:r>
            <a:r>
              <a:rPr lang="en-US" altLang="el-GR" sz="2800" dirty="0" smtClean="0"/>
              <a:t>,</a:t>
            </a:r>
            <a:endParaRPr lang="el-GR" altLang="el-GR"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Τμήμα Σχεδιασμού &amp; Τεχνολογίας Ξύλου και Επίπλου</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fi-FI" sz="2800" dirty="0"/>
              <a:t>T.E.I. </a:t>
            </a:r>
            <a:r>
              <a:rPr lang="el-GR" sz="2800" dirty="0" smtClean="0"/>
              <a:t>Θεσσαλίας</a:t>
            </a:r>
            <a:endParaRPr lang="fi-FI" sz="2800" dirty="0"/>
          </a:p>
        </p:txBody>
      </p:sp>
      <p:pic>
        <p:nvPicPr>
          <p:cNvPr id="5" name="Picture 3" descr="εικόνα Λογότυπο Επιχειρησιακού Προγράμματος Εκπαίδευση και Δια βίου Μάθηση του Υπουργείου Παιδείας ΕΣΠΑ 2007 2013 με τη σημαία της Ευρωπαϊκής Ένωσης, το οποίο συγχρηματοδοτείται από την Ευρωπαϊκή Ένωση (Ευρωπαϊκό Κοινωνικό Ταμείο) και από εθνικούς πόρους.">
            <a:hlinkClick r:id="rId6"/>
          </p:cNvPr>
          <p:cNvPicPr>
            <a:picLocks noChangeAspect="1" noChangeArrowheads="1"/>
          </p:cNvPicPr>
          <p:nvPr/>
        </p:nvPicPr>
        <p:blipFill>
          <a:blip r:embed="rId7" cstate="print"/>
          <a:srcRect/>
          <a:stretch>
            <a:fillRect/>
          </a:stretch>
        </p:blipFill>
        <p:spPr bwMode="auto">
          <a:xfrm>
            <a:off x="2416856" y="5643487"/>
            <a:ext cx="4310289" cy="1025873"/>
          </a:xfrm>
          <a:prstGeom prst="rect">
            <a:avLst/>
          </a:prstGeom>
          <a:noFill/>
        </p:spPr>
      </p:pic>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Τίτλος 1"/>
          <p:cNvSpPr>
            <a:spLocks noGrp="1"/>
          </p:cNvSpPr>
          <p:nvPr>
            <p:ph type="title"/>
          </p:nvPr>
        </p:nvSpPr>
        <p:spPr/>
        <p:txBody>
          <a:bodyPr/>
          <a:lstStyle/>
          <a:p>
            <a:r>
              <a:rPr lang="el-GR" altLang="el-GR" b="1" dirty="0" smtClean="0">
                <a:latin typeface="Calibri" panose="020F0502020204030204" pitchFamily="34" charset="0"/>
              </a:rPr>
              <a:t>Άδειες χρήσης </a:t>
            </a:r>
            <a:endParaRPr lang="el-GR" altLang="el-GR" dirty="0" smtClean="0">
              <a:latin typeface="Calibri" panose="020F0502020204030204" pitchFamily="34" charset="0"/>
            </a:endParaRPr>
          </a:p>
        </p:txBody>
      </p:sp>
      <p:sp>
        <p:nvSpPr>
          <p:cNvPr id="3075" name="Θέση περιεχομένου 1" descr="Το παρόν εκπαιδευτικό υλικό υπόκειται στην παρακάτω άδεια χρήσης Creative Commons (C C): Αναφορά δημιουργού (B Y), Παρόμοια Διανομή (S A), 3.0, Μη εισαγόμενο. &#10;Για εκπαιδευτικό υλικό, όπως εικόνες, που υπόκειται σε άλλου τύπου άδειας χρήσης, η άδεια χρήσης αναφέρεται ρητώς. &#10;"/>
          <p:cNvSpPr>
            <a:spLocks noGrp="1"/>
          </p:cNvSpPr>
          <p:nvPr>
            <p:ph idx="1"/>
          </p:nvPr>
        </p:nvSpPr>
        <p:spPr/>
        <p:txBody>
          <a:bodyPr/>
          <a:lstStyle/>
          <a:p>
            <a:pPr>
              <a:spcBef>
                <a:spcPct val="0"/>
              </a:spcBef>
              <a:spcAft>
                <a:spcPts val="1200"/>
              </a:spcAft>
            </a:pPr>
            <a:r>
              <a:rPr lang="el-GR" altLang="el-GR" sz="2800" dirty="0" smtClean="0">
                <a:latin typeface="Calibri" panose="020F0502020204030204" pitchFamily="34" charset="0"/>
              </a:rPr>
              <a:t>Το παρόν εκπαιδευτικό υλικό υπόκειται στην παρακάτω άδεια χρήσης </a:t>
            </a:r>
            <a:r>
              <a:rPr lang="en-US" altLang="el-GR" sz="2800" dirty="0" smtClean="0">
                <a:latin typeface="Calibri" panose="020F0502020204030204" pitchFamily="34" charset="0"/>
              </a:rPr>
              <a:t>Creative Commons</a:t>
            </a:r>
            <a:r>
              <a:rPr lang="el-GR" altLang="el-GR" sz="2800" dirty="0" smtClean="0">
                <a:latin typeface="Calibri" panose="020F0502020204030204" pitchFamily="34" charset="0"/>
              </a:rPr>
              <a:t> (</a:t>
            </a:r>
            <a:r>
              <a:rPr lang="en-US" altLang="el-GR" sz="2800" dirty="0" smtClean="0">
                <a:latin typeface="Calibri" panose="020F0502020204030204" pitchFamily="34" charset="0"/>
              </a:rPr>
              <a:t>C C)</a:t>
            </a:r>
            <a:r>
              <a:rPr lang="el-GR" altLang="el-GR" sz="2800" dirty="0" smtClean="0">
                <a:latin typeface="Calibri" panose="020F0502020204030204" pitchFamily="34" charset="0"/>
              </a:rPr>
              <a:t>: </a:t>
            </a:r>
            <a:r>
              <a:rPr lang="el-GR" altLang="el-GR" sz="2400" b="1" dirty="0" smtClean="0">
                <a:latin typeface="Calibri" panose="020F0502020204030204" pitchFamily="34" charset="0"/>
              </a:rPr>
              <a:t>Αναφορά δημιουργού</a:t>
            </a:r>
            <a:r>
              <a:rPr lang="en-US" altLang="el-GR" sz="2400" b="1" dirty="0" smtClean="0">
                <a:latin typeface="Calibri" panose="020F0502020204030204" pitchFamily="34" charset="0"/>
              </a:rPr>
              <a:t> (B</a:t>
            </a:r>
            <a:r>
              <a:rPr lang="el-GR" altLang="el-GR" sz="2400" b="1" dirty="0" smtClean="0">
                <a:latin typeface="Calibri" panose="020F0502020204030204" pitchFamily="34" charset="0"/>
              </a:rPr>
              <a:t> </a:t>
            </a:r>
            <a:r>
              <a:rPr lang="en-US" altLang="el-GR" sz="2400" b="1" dirty="0" smtClean="0">
                <a:latin typeface="Calibri" panose="020F0502020204030204" pitchFamily="34" charset="0"/>
              </a:rPr>
              <a:t>Y)</a:t>
            </a:r>
            <a:r>
              <a:rPr lang="en-US" altLang="el-GR" sz="2400" dirty="0" smtClean="0">
                <a:latin typeface="Calibri" panose="020F0502020204030204" pitchFamily="34" charset="0"/>
              </a:rPr>
              <a:t>,</a:t>
            </a:r>
            <a:r>
              <a:rPr lang="el-GR" altLang="el-GR" sz="2400" dirty="0" smtClean="0">
                <a:latin typeface="Calibri" panose="020F0502020204030204" pitchFamily="34" charset="0"/>
              </a:rPr>
              <a:t> </a:t>
            </a:r>
            <a:r>
              <a:rPr lang="el-GR" altLang="el-GR" sz="2400" b="1" dirty="0" smtClean="0">
                <a:latin typeface="Calibri" panose="020F0502020204030204" pitchFamily="34" charset="0"/>
              </a:rPr>
              <a:t>Παρόμοια Διανομή</a:t>
            </a:r>
            <a:r>
              <a:rPr lang="en-US" altLang="el-GR" sz="2400" b="1" dirty="0" smtClean="0">
                <a:latin typeface="Calibri" panose="020F0502020204030204" pitchFamily="34" charset="0"/>
              </a:rPr>
              <a:t> (S A)</a:t>
            </a:r>
            <a:r>
              <a:rPr lang="en-US" altLang="el-GR" sz="2400" dirty="0" smtClean="0">
                <a:latin typeface="Calibri" panose="020F0502020204030204" pitchFamily="34" charset="0"/>
              </a:rPr>
              <a:t>,</a:t>
            </a:r>
            <a:r>
              <a:rPr lang="el-GR" altLang="el-GR" sz="2400" dirty="0" smtClean="0">
                <a:latin typeface="Calibri" panose="020F0502020204030204" pitchFamily="34" charset="0"/>
              </a:rPr>
              <a:t> </a:t>
            </a:r>
            <a:r>
              <a:rPr lang="el-GR" altLang="el-GR" sz="2400" b="1" dirty="0" smtClean="0">
                <a:latin typeface="Calibri" panose="020F0502020204030204" pitchFamily="34" charset="0"/>
              </a:rPr>
              <a:t>3.0</a:t>
            </a:r>
            <a:r>
              <a:rPr lang="en-US" altLang="el-GR" sz="2400" b="1" dirty="0" smtClean="0">
                <a:latin typeface="Calibri" panose="020F0502020204030204" pitchFamily="34" charset="0"/>
              </a:rPr>
              <a:t>,</a:t>
            </a:r>
            <a:r>
              <a:rPr lang="el-GR" altLang="el-GR" sz="2400" b="1" dirty="0" smtClean="0">
                <a:latin typeface="Calibri" panose="020F0502020204030204" pitchFamily="34" charset="0"/>
              </a:rPr>
              <a:t> Μη εισαγόμενο</a:t>
            </a:r>
            <a:r>
              <a:rPr lang="en-US" altLang="el-GR" sz="2400" b="1" dirty="0" smtClean="0">
                <a:latin typeface="Calibri" panose="020F0502020204030204" pitchFamily="34" charset="0"/>
              </a:rPr>
              <a:t>.</a:t>
            </a:r>
            <a:r>
              <a:rPr lang="en-US" altLang="el-GR" sz="2400" dirty="0" smtClean="0">
                <a:latin typeface="Calibri" panose="020F0502020204030204" pitchFamily="34" charset="0"/>
              </a:rPr>
              <a:t> </a:t>
            </a:r>
            <a:endParaRPr lang="el-GR" altLang="el-GR" sz="2400" dirty="0" smtClean="0">
              <a:latin typeface="Calibri" panose="020F0502020204030204" pitchFamily="34" charset="0"/>
            </a:endParaRPr>
          </a:p>
          <a:p>
            <a:r>
              <a:rPr lang="el-GR" altLang="el-GR" sz="2800" dirty="0" smtClean="0">
                <a:latin typeface="Calibri" panose="020F0502020204030204" pitchFamily="34" charset="0"/>
              </a:rPr>
              <a:t>Για εκπαιδευτικό υλικό, όπως εικόνες, που υπόκειται σε άλλου τύπου άδειας χρήσης, η άδεια χρήσης αναφέρεται ρητώς. </a:t>
            </a:r>
          </a:p>
        </p:txBody>
      </p:sp>
      <p:pic>
        <p:nvPicPr>
          <p:cNvPr id="1026" name="Εικόνα 1" descr=" Λογότυπο για Άδειες χρήσης Creative Commons, B Y, S A. ">
            <a:hlinkClick r:id="rId3" tooltip="Μετάβαση στην Άδεια Χρήσης"/>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26656" y="5516563"/>
            <a:ext cx="1690688" cy="591531"/>
          </a:xfrm>
          <a:prstGeom prst="rect">
            <a:avLst/>
          </a:prstGeom>
          <a:noFill/>
          <a:extLst>
            <a:ext uri="{909E8E84-426E-40DD-AFC4-6F175D3DCCD1}">
              <a14:hiddenFill xmlns:a14="http://schemas.microsoft.com/office/drawing/2010/main">
                <a:solidFill>
                  <a:srgbClr val="FFFFFF"/>
                </a:solidFill>
              </a14:hiddenFill>
            </a:ext>
          </a:extLst>
        </p:spPr>
      </p:pic>
      <p:sp>
        <p:nvSpPr>
          <p:cNvPr id="3077" name="Θέση αριθμού διαφάνειας 1" desc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6B1592C4-C974-4E42-A8EF-7721567A32B8}" type="slidenum">
              <a:rPr lang="el-GR" altLang="el-GR" sz="1400">
                <a:solidFill>
                  <a:srgbClr val="000000"/>
                </a:solidFill>
              </a:rPr>
              <a:pPr fontAlgn="base">
                <a:spcBef>
                  <a:spcPct val="0"/>
                </a:spcBef>
                <a:spcAft>
                  <a:spcPct val="0"/>
                </a:spcAft>
              </a:pPr>
              <a:t>2</a:t>
            </a:fld>
            <a:endParaRPr lang="el-GR" altLang="el-GR" sz="1400" dirty="0">
              <a:solidFill>
                <a:srgbClr val="000000"/>
              </a:solidFill>
            </a:endParaRPr>
          </a:p>
        </p:txBody>
      </p:sp>
    </p:spTree>
    <p:custDataLst>
      <p:tags r:id="rId1"/>
    </p:custDataLst>
    <p:extLst>
      <p:ext uri="{BB962C8B-B14F-4D97-AF65-F5344CB8AC3E}">
        <p14:creationId xmlns:p14="http://schemas.microsoft.com/office/powerpoint/2010/main" val="24643096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Τίτλος 1"/>
          <p:cNvSpPr>
            <a:spLocks noGrp="1"/>
          </p:cNvSpPr>
          <p:nvPr>
            <p:ph type="title"/>
          </p:nvPr>
        </p:nvSpPr>
        <p:spPr/>
        <p:txBody>
          <a:bodyPr/>
          <a:lstStyle/>
          <a:p>
            <a:pPr eaLnBrk="1" hangingPunct="1"/>
            <a:r>
              <a:rPr lang="el-GR" b="1" dirty="0" smtClean="0"/>
              <a:t>Χρηματοδότηση </a:t>
            </a:r>
          </a:p>
        </p:txBody>
      </p:sp>
      <p:sp>
        <p:nvSpPr>
          <p:cNvPr id="4099" name="Θέση περιεχομένου 1"/>
          <p:cNvSpPr>
            <a:spLocks noGrp="1"/>
          </p:cNvSpPr>
          <p:nvPr>
            <p:ph idx="1"/>
          </p:nvPr>
        </p:nvSpPr>
        <p:spPr/>
        <p:txBody>
          <a:bodyPr>
            <a:normAutofit/>
          </a:bodyPr>
          <a:lstStyle/>
          <a:p>
            <a:pPr eaLnBrk="1" hangingPunct="1">
              <a:spcBef>
                <a:spcPts val="0"/>
              </a:spcBef>
              <a:spcAft>
                <a:spcPts val="600"/>
              </a:spcAft>
            </a:pPr>
            <a:r>
              <a:rPr lang="el-GR" sz="2000" dirty="0" smtClean="0"/>
              <a:t>Το παρόν εκπαιδευτικό υλικό έχει αναπτυχθεί στα πλαίσια του εκπαιδευτικού έργου του διδάσκοντα. </a:t>
            </a:r>
          </a:p>
          <a:p>
            <a:pPr lvl="0">
              <a:spcBef>
                <a:spcPts val="0"/>
              </a:spcBef>
              <a:spcAft>
                <a:spcPts val="600"/>
              </a:spcAft>
            </a:pPr>
            <a:r>
              <a:rPr lang="el-GR" sz="2000" dirty="0" smtClean="0">
                <a:solidFill>
                  <a:prstClr val="black"/>
                </a:solidFill>
              </a:rPr>
              <a:t>Το έργο «</a:t>
            </a:r>
            <a:r>
              <a:rPr lang="el-GR" sz="2000" b="1" dirty="0" smtClean="0">
                <a:solidFill>
                  <a:prstClr val="black"/>
                </a:solidFill>
              </a:rPr>
              <a:t>Ανοικτά Ακαδημαϊκά Μαθήματα στο ΤΕΙ Θεσσαλίας</a:t>
            </a:r>
            <a:r>
              <a:rPr lang="el-GR" sz="2000" dirty="0" smtClean="0">
                <a:solidFill>
                  <a:prstClr val="black"/>
                </a:solidFill>
              </a:rPr>
              <a:t>» έχει χρηματοδοτήσει μόνο τη αναδιαμόρφωση του εκπαιδευτικού υλικού.</a:t>
            </a:r>
            <a:endParaRPr lang="el-GR" sz="2000" dirty="0" smtClean="0"/>
          </a:p>
          <a:p>
            <a:pPr eaLnBrk="1" hangingPunct="1">
              <a:spcBef>
                <a:spcPts val="0"/>
              </a:spcBef>
            </a:pPr>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 </a:t>
            </a:r>
          </a:p>
        </p:txBody>
      </p:sp>
      <p:pic>
        <p:nvPicPr>
          <p:cNvPr id="6" name="Εικόνα 1" descr=" Λογότυπο Επιχειρησιακού Προγράμματος Εκπαίδευση και Δια βίου Μάθηση.   ">
            <a:hlinkClick r:id="rId4" tooltip="Μετάβαση σε www.edulll.gr"/>
          </p:cNvPr>
          <p:cNvPicPr>
            <a:picLocks noChangeAspect="1" noChangeArrowheads="1"/>
          </p:cNvPicPr>
          <p:nvPr/>
        </p:nvPicPr>
        <p:blipFill>
          <a:blip r:embed="rId5" cstate="print"/>
          <a:srcRect/>
          <a:stretch>
            <a:fillRect/>
          </a:stretch>
        </p:blipFill>
        <p:spPr bwMode="auto">
          <a:xfrm>
            <a:off x="684213" y="4221163"/>
            <a:ext cx="7848600" cy="201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Θέση αριθμού διαφάνειας 1" descr="."/>
          <p:cNvSpPr>
            <a:spLocks noGrp="1"/>
          </p:cNvSpPr>
          <p:nvPr>
            <p:ph type="sldNum" sz="quarter" idx="12"/>
          </p:nvPr>
        </p:nvSpPr>
        <p:spPr/>
        <p:txBody>
          <a:bodyPr/>
          <a:lstStyle/>
          <a:p>
            <a:pPr>
              <a:defRPr/>
            </a:pPr>
            <a:fld id="{E034B054-DA0D-4AD9-A3C5-59235BE4FE8B}" type="slidenum">
              <a:rPr lang="el-GR" sz="1400" smtClean="0">
                <a:solidFill>
                  <a:prstClr val="black"/>
                </a:solidFill>
              </a:rPr>
              <a:pPr>
                <a:defRPr/>
              </a:pPr>
              <a:t>3</a:t>
            </a:fld>
            <a:endParaRPr lang="el-GR" sz="1400" dirty="0">
              <a:solidFill>
                <a:prstClr val="black"/>
              </a:solidFill>
            </a:endParaRPr>
          </a:p>
        </p:txBody>
      </p:sp>
    </p:spTree>
    <p:custDataLst>
      <p:tags r:id="rId1"/>
    </p:custDataLst>
    <p:extLst>
      <p:ext uri="{BB962C8B-B14F-4D97-AF65-F5344CB8AC3E}">
        <p14:creationId xmlns:p14="http://schemas.microsoft.com/office/powerpoint/2010/main" val="401596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Σκοποί  ενότητας</a:t>
            </a:r>
            <a:endParaRPr lang="el-GR" dirty="0"/>
          </a:p>
        </p:txBody>
      </p:sp>
      <p:sp>
        <p:nvSpPr>
          <p:cNvPr id="3" name="Content Placeholder 2"/>
          <p:cNvSpPr>
            <a:spLocks noGrp="1"/>
          </p:cNvSpPr>
          <p:nvPr>
            <p:ph idx="1"/>
          </p:nvPr>
        </p:nvSpPr>
        <p:spPr>
          <a:xfrm>
            <a:off x="467544" y="2409675"/>
            <a:ext cx="8229600" cy="1235349"/>
          </a:xfrm>
        </p:spPr>
        <p:txBody>
          <a:bodyPr>
            <a:noAutofit/>
          </a:bodyPr>
          <a:lstStyle/>
          <a:p>
            <a:r>
              <a:rPr lang="el-GR" sz="2800" dirty="0"/>
              <a:t>Η κατανόηση της έννοιας και του σκοπού των ελέγχων στα διάφορα υλικά που χρησιμοποιούνται στην επιπλοποιία.</a:t>
            </a:r>
          </a:p>
        </p:txBody>
      </p:sp>
      <p:sp>
        <p:nvSpPr>
          <p:cNvPr id="5" name="Θέση υποσέλιδου 3" descr="."/>
          <p:cNvSpPr txBox="1">
            <a:spLocks/>
          </p:cNvSpPr>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Ο Ποιοτικός Έλεγχος σε διάφορα Υλικά</a:t>
            </a:r>
            <a:endParaRPr lang="en-GB" sz="1400" dirty="0">
              <a:cs typeface="Times New Roman" pitchFamily="18" charset="0"/>
            </a:endParaRPr>
          </a:p>
        </p:txBody>
      </p:sp>
      <p:sp>
        <p:nvSpPr>
          <p:cNvPr id="6" name="Slide Number Placeholder 5" descr="."/>
          <p:cNvSpPr>
            <a:spLocks noGrp="1"/>
          </p:cNvSpPr>
          <p:nvPr>
            <p:ph type="sldNum" sz="quarter" idx="12"/>
          </p:nvPr>
        </p:nvSpPr>
        <p:spPr/>
        <p:txBody>
          <a:bodyPr/>
          <a:lstStyle/>
          <a:p>
            <a:fld id="{95390251-5B84-4D2F-A9C7-1C62C4738B3F}" type="slidenum">
              <a:rPr lang="el-GR" smtClean="0"/>
              <a:pPr/>
              <a:t>4</a:t>
            </a:fld>
            <a:endParaRPr lang="el-GR" dirty="0"/>
          </a:p>
        </p:txBody>
      </p:sp>
    </p:spTree>
    <p:custDataLst>
      <p:tags r:id="rId1"/>
    </p:custDataLst>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364" y="274638"/>
            <a:ext cx="8229600" cy="1143000"/>
          </a:xfrm>
        </p:spPr>
        <p:txBody>
          <a:bodyPr/>
          <a:lstStyle/>
          <a:p>
            <a:r>
              <a:rPr lang="el-GR" dirty="0" smtClean="0"/>
              <a:t>Περιεχόμενα ενότητας</a:t>
            </a:r>
            <a:endParaRPr lang="el-GR" dirty="0"/>
          </a:p>
        </p:txBody>
      </p:sp>
      <p:sp>
        <p:nvSpPr>
          <p:cNvPr id="3" name="Content Placeholder 2"/>
          <p:cNvSpPr>
            <a:spLocks noGrp="1"/>
          </p:cNvSpPr>
          <p:nvPr>
            <p:ph idx="1"/>
          </p:nvPr>
        </p:nvSpPr>
        <p:spPr>
          <a:xfrm>
            <a:off x="467544" y="2420888"/>
            <a:ext cx="8208912" cy="1224136"/>
          </a:xfrm>
        </p:spPr>
        <p:txBody>
          <a:bodyPr>
            <a:noAutofit/>
          </a:bodyPr>
          <a:lstStyle/>
          <a:p>
            <a:pPr lvl="0"/>
            <a:r>
              <a:rPr lang="el-GR" sz="2800" dirty="0">
                <a:hlinkClick r:id="rId4" action="ppaction://hlinksldjump"/>
              </a:rPr>
              <a:t>Φορείς </a:t>
            </a:r>
            <a:r>
              <a:rPr lang="el-GR" sz="2800" dirty="0" smtClean="0">
                <a:hlinkClick r:id="rId4" action="ppaction://hlinksldjump"/>
              </a:rPr>
              <a:t>τυποποίησης,</a:t>
            </a:r>
            <a:endParaRPr lang="el-GR" sz="2800" dirty="0" smtClean="0"/>
          </a:p>
          <a:p>
            <a:pPr lvl="0"/>
            <a:r>
              <a:rPr lang="el-GR" sz="2800" dirty="0">
                <a:hlinkClick r:id="rId5" action="ppaction://hlinksldjump"/>
              </a:rPr>
              <a:t>Κριτήρια </a:t>
            </a:r>
            <a:r>
              <a:rPr lang="el-GR" sz="2800" dirty="0" smtClean="0">
                <a:hlinkClick r:id="rId5" action="ppaction://hlinksldjump"/>
              </a:rPr>
              <a:t>επιλογής.</a:t>
            </a:r>
            <a:endParaRPr lang="el-GR" sz="2800" dirty="0"/>
          </a:p>
        </p:txBody>
      </p:sp>
      <p:sp>
        <p:nvSpPr>
          <p:cNvPr id="5" name="Θέση υποσέλιδου 3" descr="."/>
          <p:cNvSpPr txBox="1">
            <a:spLocks/>
          </p:cNvSpPr>
          <p:nvPr/>
        </p:nvSpPr>
        <p:spPr>
          <a:xfrm>
            <a:off x="2909727" y="6382147"/>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Ο Ποιοτικός Έλεγχος σε διάφορα Υλικά</a:t>
            </a:r>
            <a:endParaRPr lang="en-GB" sz="1400" dirty="0">
              <a:cs typeface="Times New Roman" pitchFamily="18" charset="0"/>
            </a:endParaRPr>
          </a:p>
        </p:txBody>
      </p:sp>
      <p:sp>
        <p:nvSpPr>
          <p:cNvPr id="4" name="Slide Number Placeholder 3" descr="."/>
          <p:cNvSpPr>
            <a:spLocks noGrp="1"/>
          </p:cNvSpPr>
          <p:nvPr>
            <p:ph type="sldNum" sz="quarter" idx="12"/>
          </p:nvPr>
        </p:nvSpPr>
        <p:spPr/>
        <p:txBody>
          <a:bodyPr/>
          <a:lstStyle/>
          <a:p>
            <a:fld id="{95390251-5B84-4D2F-A9C7-1C62C4738B3F}" type="slidenum">
              <a:rPr lang="el-GR" smtClean="0"/>
              <a:pPr/>
              <a:t>5</a:t>
            </a:fld>
            <a:endParaRPr lang="el-GR"/>
          </a:p>
        </p:txBody>
      </p:sp>
    </p:spTree>
    <p:custDataLst>
      <p:tags r:id="rId1"/>
    </p:custDataLst>
    <p:extLst>
      <p:ext uri="{BB962C8B-B14F-4D97-AF65-F5344CB8AC3E}">
        <p14:creationId xmlns:p14="http://schemas.microsoft.com/office/powerpoint/2010/main" val="3038295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67544" y="44624"/>
            <a:ext cx="8352928" cy="1080120"/>
          </a:xfrm>
        </p:spPr>
        <p:txBody>
          <a:bodyPr>
            <a:noAutofit/>
          </a:bodyPr>
          <a:lstStyle/>
          <a:p>
            <a:pPr eaLnBrk="0" hangingPunct="0"/>
            <a:r>
              <a:rPr lang="el-GR" dirty="0"/>
              <a:t>Φορείς </a:t>
            </a:r>
            <a:r>
              <a:rPr lang="el-GR" dirty="0" smtClean="0"/>
              <a:t>τυποποίησης (1 από 3)</a:t>
            </a:r>
            <a:endParaRPr lang="el-GR" dirty="0">
              <a:latin typeface="+mn-lt"/>
            </a:endParaRPr>
          </a:p>
        </p:txBody>
      </p:sp>
      <p:sp>
        <p:nvSpPr>
          <p:cNvPr id="7" name="Rectangle 330" descr="Αναφέρατε και περιγράψτε από ποια χώρα είναι οι  Φορείς τυποποίησης που γνωρίζετε; &#10; &#10; Στην Ελλάδα την ευθύνη για την ανάπτυξη και διάδοση της τυποποίησης έχει ο ΕΛ.Ο.Τ. (Ελληνικός Οργανισμός Τυποποίησης) από το 1976 (Ν.372/1976). Είναι ο εθνικός φορέας τυποποίησης και εκδίδει τα ελληνικά πρότυπα. Εκπροσωπεί την Ελλάδα στους διεθνείς οργανισμούς τυποποίησης.&#10;Κάθε χώρα έχει το δικό της φορέα τυποποίησης. Το μέγεθος των εμπορικών συναλλαγών όπως και η εμπειρία καθιέρωσαν  κάποια πρότυπα χωρών περισσότερο από κάποια άλλα.&#10;"/>
          <p:cNvSpPr>
            <a:spLocks noChangeArrowheads="1"/>
          </p:cNvSpPr>
          <p:nvPr/>
        </p:nvSpPr>
        <p:spPr bwMode="auto">
          <a:xfrm>
            <a:off x="755576" y="1512947"/>
            <a:ext cx="7931224" cy="4478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bIns="0">
            <a:spAutoFit/>
          </a:bodyPr>
          <a:lstStyle/>
          <a:p>
            <a:pPr marL="342900" indent="-342900" hangingPunct="0">
              <a:buFont typeface="Arial" panose="020B0604020202020204" pitchFamily="34" charset="0"/>
              <a:buChar char="•"/>
            </a:pPr>
            <a:r>
              <a:rPr lang="el-GR" sz="2400" dirty="0"/>
              <a:t>Αναφέρατε και περιγράψτε από ποια χώρα είναι οι </a:t>
            </a:r>
            <a:r>
              <a:rPr lang="el-GR" sz="2400" dirty="0" smtClean="0"/>
              <a:t>Φορείς </a:t>
            </a:r>
            <a:r>
              <a:rPr lang="el-GR" sz="2400" dirty="0"/>
              <a:t>τυποποίησης που </a:t>
            </a:r>
            <a:r>
              <a:rPr lang="el-GR" sz="2400" dirty="0" smtClean="0"/>
              <a:t>γνωρίζετε; </a:t>
            </a:r>
            <a:endParaRPr lang="el-GR" sz="2400" dirty="0"/>
          </a:p>
          <a:p>
            <a:pPr hangingPunct="0"/>
            <a:r>
              <a:rPr lang="el-GR" sz="2400" dirty="0"/>
              <a:t> </a:t>
            </a:r>
          </a:p>
          <a:p>
            <a:pPr hangingPunct="0"/>
            <a:r>
              <a:rPr lang="el-GR" sz="2400" dirty="0"/>
              <a:t> Στην Ελλάδα την ευθύνη για την ανάπτυξη και διάδοση της τυποποίησης έχει ο ΕΛ.Ο.Τ. (Ελληνικός Οργανισμός Τυποποίησης) από το 1976 (Ν.372/1976). Είναι ο εθνικός φορέας τυποποίησης και εκδίδει τα ελληνικά πρότυπα. Εκπροσωπεί την Ελλάδα στους διεθνείς οργανισμούς τυποποίησης.</a:t>
            </a:r>
          </a:p>
          <a:p>
            <a:pPr hangingPunct="0"/>
            <a:r>
              <a:rPr lang="el-GR" sz="2400" dirty="0"/>
              <a:t>Κάθε χώρα έχει το δικό της φορέα τυποποίησης. Το μέγεθος των εμπορικών συναλλαγών όπως και η εμπειρία καθιέρωσαν  κάποια πρότυπα χωρών περισσότερο από κάποια άλλα.</a:t>
            </a:r>
          </a:p>
        </p:txBody>
      </p:sp>
      <p:sp>
        <p:nvSpPr>
          <p:cNvPr id="5" name="Θέση υποσέλιδου 3" descr="."/>
          <p:cNvSpPr txBox="1">
            <a:spLocks/>
          </p:cNvSpPr>
          <p:nvPr/>
        </p:nvSpPr>
        <p:spPr>
          <a:xfrm>
            <a:off x="3120356" y="6382147"/>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Ο Ποιοτικός Έλεγχος σε διάφορα Υλικά</a:t>
            </a:r>
            <a:endParaRPr lang="en-GB" sz="1400" dirty="0">
              <a:cs typeface="Times New Roman" pitchFamily="18" charset="0"/>
            </a:endParaRPr>
          </a:p>
        </p:txBody>
      </p:sp>
      <p:sp>
        <p:nvSpPr>
          <p:cNvPr id="24" name="Θέση αριθμού διαφάνειας 5" descr="."/>
          <p:cNvSpPr txBox="1">
            <a:spLocks/>
          </p:cNvSpPr>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a:t>
            </a:fld>
            <a:endParaRPr lang="el-GR" sz="1400" dirty="0"/>
          </a:p>
        </p:txBody>
      </p:sp>
    </p:spTree>
    <p:custDataLst>
      <p:tags r:id="rId1"/>
    </p:custDataLst>
    <p:extLst>
      <p:ext uri="{BB962C8B-B14F-4D97-AF65-F5344CB8AC3E}">
        <p14:creationId xmlns:p14="http://schemas.microsoft.com/office/powerpoint/2010/main" val="1552273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467544" y="44624"/>
            <a:ext cx="8352928" cy="1368152"/>
          </a:xfrm>
        </p:spPr>
        <p:txBody>
          <a:bodyPr>
            <a:noAutofit/>
          </a:bodyPr>
          <a:lstStyle/>
          <a:p>
            <a:pPr eaLnBrk="0" hangingPunct="0"/>
            <a:r>
              <a:rPr lang="el-GR" dirty="0"/>
              <a:t>Φορείς τυποποίησης </a:t>
            </a:r>
            <a:r>
              <a:rPr lang="el-GR" dirty="0" smtClean="0"/>
              <a:t>(2 </a:t>
            </a:r>
            <a:r>
              <a:rPr lang="el-GR" dirty="0"/>
              <a:t>από 3)</a:t>
            </a:r>
            <a:endParaRPr lang="el-GR" dirty="0">
              <a:latin typeface="+mn-lt"/>
            </a:endParaRPr>
          </a:p>
        </p:txBody>
      </p:sp>
      <p:sp>
        <p:nvSpPr>
          <p:cNvPr id="20" name="Rectangle 17" descr="Οι πιο γνωστοί φορείς είναι οι πιο κάτω:&#10; &#10;A.S.T.M. Standards (American Standards Association –American Society for Testing and Materials), Ηνωμένες Πολιτείες Αμερικής,&#10;B.S. (British Standards), British Standards Institution, Αγγλία,&#10;D.I.N. (Deutsches Institut fuer Normung), Γερμανία,&#10;Ν.F. (Normae Francaise), L’Association Francaise de Normalisation (ANFOR) Γαλλία.&#10;"/>
          <p:cNvSpPr txBox="1">
            <a:spLocks noChangeArrowheads="1"/>
          </p:cNvSpPr>
          <p:nvPr/>
        </p:nvSpPr>
        <p:spPr>
          <a:xfrm>
            <a:off x="543719" y="1844824"/>
            <a:ext cx="8219256" cy="381642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hangingPunct="0"/>
            <a:r>
              <a:rPr lang="el-GR" sz="2400" dirty="0"/>
              <a:t>Οι πιο γνωστοί φορείς είναι οι πιο κάτω:</a:t>
            </a:r>
          </a:p>
          <a:p>
            <a:pPr algn="l" hangingPunct="0"/>
            <a:r>
              <a:rPr lang="el-GR" sz="2400" dirty="0"/>
              <a:t> </a:t>
            </a:r>
          </a:p>
          <a:p>
            <a:pPr marL="342900" lvl="0" indent="-342900" algn="l" hangingPunct="0">
              <a:buFont typeface="Arial" panose="020B0604020202020204" pitchFamily="34" charset="0"/>
              <a:buChar char="•"/>
            </a:pPr>
            <a:r>
              <a:rPr lang="en-US" sz="2400" dirty="0"/>
              <a:t>A</a:t>
            </a:r>
            <a:r>
              <a:rPr lang="en-GB" sz="2400" dirty="0"/>
              <a:t>.</a:t>
            </a:r>
            <a:r>
              <a:rPr lang="en-US" sz="2400" dirty="0"/>
              <a:t>S</a:t>
            </a:r>
            <a:r>
              <a:rPr lang="en-GB" sz="2400" dirty="0"/>
              <a:t>.</a:t>
            </a:r>
            <a:r>
              <a:rPr lang="en-US" sz="2400" dirty="0"/>
              <a:t>T</a:t>
            </a:r>
            <a:r>
              <a:rPr lang="en-GB" sz="2400" dirty="0"/>
              <a:t>.</a:t>
            </a:r>
            <a:r>
              <a:rPr lang="en-US" sz="2400" dirty="0"/>
              <a:t>M</a:t>
            </a:r>
            <a:r>
              <a:rPr lang="en-GB" sz="2400" dirty="0"/>
              <a:t>.</a:t>
            </a:r>
            <a:r>
              <a:rPr lang="en-US" sz="2400" dirty="0"/>
              <a:t> Standards (American Standards Association –American Society for Testing and Materials), </a:t>
            </a:r>
            <a:r>
              <a:rPr lang="el-GR" sz="2400" dirty="0"/>
              <a:t>Ηνωμένες Πολιτείες </a:t>
            </a:r>
            <a:r>
              <a:rPr lang="el-GR" sz="2400" dirty="0" smtClean="0"/>
              <a:t>Αμερικής,</a:t>
            </a:r>
            <a:endParaRPr lang="el-GR" sz="2400" dirty="0"/>
          </a:p>
          <a:p>
            <a:pPr marL="342900" lvl="0" indent="-342900" algn="l" hangingPunct="0">
              <a:buFont typeface="Arial" panose="020B0604020202020204" pitchFamily="34" charset="0"/>
              <a:buChar char="•"/>
            </a:pPr>
            <a:r>
              <a:rPr lang="en-US" sz="2400" dirty="0"/>
              <a:t>B</a:t>
            </a:r>
            <a:r>
              <a:rPr lang="en-GB" sz="2400" dirty="0"/>
              <a:t>.</a:t>
            </a:r>
            <a:r>
              <a:rPr lang="en-US" sz="2400" dirty="0"/>
              <a:t>S</a:t>
            </a:r>
            <a:r>
              <a:rPr lang="en-GB" sz="2400" dirty="0"/>
              <a:t>.</a:t>
            </a:r>
            <a:r>
              <a:rPr lang="en-US" sz="2400" dirty="0"/>
              <a:t> (British Standards), British Standards Institution, </a:t>
            </a:r>
            <a:r>
              <a:rPr lang="el-GR" sz="2400" dirty="0" smtClean="0"/>
              <a:t>Αγγλία,</a:t>
            </a:r>
            <a:endParaRPr lang="el-GR" sz="2400" dirty="0"/>
          </a:p>
          <a:p>
            <a:pPr marL="342900" lvl="0" indent="-342900" algn="l" hangingPunct="0">
              <a:buFont typeface="Arial" panose="020B0604020202020204" pitchFamily="34" charset="0"/>
              <a:buChar char="•"/>
            </a:pPr>
            <a:r>
              <a:rPr lang="de-DE" sz="2400" dirty="0"/>
              <a:t>D.I.N. (Deutsches Institut </a:t>
            </a:r>
            <a:r>
              <a:rPr lang="de-DE" sz="2400" dirty="0" err="1"/>
              <a:t>fuer</a:t>
            </a:r>
            <a:r>
              <a:rPr lang="de-DE" sz="2400" dirty="0"/>
              <a:t> Normung), </a:t>
            </a:r>
            <a:r>
              <a:rPr lang="el-GR" sz="2400" dirty="0" smtClean="0"/>
              <a:t>Γερμανία,</a:t>
            </a:r>
            <a:endParaRPr lang="el-GR" sz="2400" dirty="0"/>
          </a:p>
          <a:p>
            <a:pPr marL="342900" lvl="0" indent="-342900" algn="l" hangingPunct="0">
              <a:buFont typeface="Arial" panose="020B0604020202020204" pitchFamily="34" charset="0"/>
              <a:buChar char="•"/>
            </a:pPr>
            <a:r>
              <a:rPr lang="en-US" sz="2400" dirty="0"/>
              <a:t>Ν</a:t>
            </a:r>
            <a:r>
              <a:rPr lang="fr-FR" sz="2400" dirty="0"/>
              <a:t>.F. (</a:t>
            </a:r>
            <a:r>
              <a:rPr lang="fr-FR" sz="2400" dirty="0" err="1"/>
              <a:t>Normae</a:t>
            </a:r>
            <a:r>
              <a:rPr lang="fr-FR" sz="2400" dirty="0"/>
              <a:t> </a:t>
            </a:r>
            <a:r>
              <a:rPr lang="fr-FR" sz="2400" dirty="0" err="1"/>
              <a:t>Francaise</a:t>
            </a:r>
            <a:r>
              <a:rPr lang="fr-FR" sz="2400" dirty="0"/>
              <a:t>), L’Association </a:t>
            </a:r>
            <a:r>
              <a:rPr lang="fr-FR" sz="2400" dirty="0" err="1"/>
              <a:t>Francaise</a:t>
            </a:r>
            <a:r>
              <a:rPr lang="fr-FR" sz="2400" dirty="0"/>
              <a:t> de Normalisation (ANFOR) </a:t>
            </a:r>
            <a:r>
              <a:rPr lang="el-GR" sz="2400" dirty="0" smtClean="0"/>
              <a:t>Γαλλία.</a:t>
            </a:r>
            <a:endParaRPr lang="el-GR" sz="2400" dirty="0"/>
          </a:p>
        </p:txBody>
      </p:sp>
      <p:sp>
        <p:nvSpPr>
          <p:cNvPr id="4" name="Θέση υποσέλιδου 3" descr="."/>
          <p:cNvSpPr txBox="1">
            <a:spLocks/>
          </p:cNvSpPr>
          <p:nvPr/>
        </p:nvSpPr>
        <p:spPr>
          <a:xfrm>
            <a:off x="3181325" y="6382147"/>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Ο Ποιοτικός Έλεγχος σε διάφορα Υλικά</a:t>
            </a:r>
            <a:endParaRPr lang="en-GB" sz="1400" dirty="0">
              <a:cs typeface="Times New Roman" pitchFamily="18" charset="0"/>
            </a:endParaRPr>
          </a:p>
        </p:txBody>
      </p:sp>
      <p:sp>
        <p:nvSpPr>
          <p:cNvPr id="14" name="Θέση αριθμού διαφάνειας 5" descr="."/>
          <p:cNvSpPr txBox="1">
            <a:spLocks/>
          </p:cNvSpPr>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7</a:t>
            </a:fld>
            <a:endParaRPr lang="el-GR" sz="1400" dirty="0"/>
          </a:p>
        </p:txBody>
      </p:sp>
    </p:spTree>
    <p:custDataLst>
      <p:tags r:id="rId1"/>
    </p:custDataLst>
    <p:extLst>
      <p:ext uri="{BB962C8B-B14F-4D97-AF65-F5344CB8AC3E}">
        <p14:creationId xmlns:p14="http://schemas.microsoft.com/office/powerpoint/2010/main" val="446662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noChangeArrowheads="1"/>
          </p:cNvSpPr>
          <p:nvPr>
            <p:ph type="title"/>
          </p:nvPr>
        </p:nvSpPr>
        <p:spPr>
          <a:xfrm>
            <a:off x="381000" y="44624"/>
            <a:ext cx="8305800" cy="1296416"/>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eaLnBrk="0" hangingPunct="0"/>
            <a:r>
              <a:rPr lang="el-GR" dirty="0"/>
              <a:t>Φορείς τυποποίησης </a:t>
            </a:r>
            <a:r>
              <a:rPr lang="el-GR" dirty="0" smtClean="0"/>
              <a:t>(3 </a:t>
            </a:r>
            <a:r>
              <a:rPr lang="el-GR" dirty="0"/>
              <a:t>από 3)</a:t>
            </a:r>
            <a:endParaRPr lang="el-GR" dirty="0">
              <a:latin typeface="+mn-lt"/>
            </a:endParaRPr>
          </a:p>
        </p:txBody>
      </p:sp>
      <p:sp>
        <p:nvSpPr>
          <p:cNvPr id="7" name="Rectangle 3" descr="Στην Ευρώπη η Ευρωπαϊκή Επιτροπή Τυποποίησης (C.E.N. Comitie Europien de Normalization) είναι ο υπεύθυνος φορέας τυποποίησης για την Ευρωπαϊκή ένωση σε θέματα Ξύλου – Προϊόντων Ξύλου.&#10;"/>
          <p:cNvSpPr txBox="1">
            <a:spLocks noChangeArrowheads="1"/>
          </p:cNvSpPr>
          <p:nvPr/>
        </p:nvSpPr>
        <p:spPr>
          <a:xfrm>
            <a:off x="580628" y="2132856"/>
            <a:ext cx="8106172" cy="2834914"/>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hangingPunct="0">
              <a:buNone/>
            </a:pPr>
            <a:r>
              <a:rPr lang="el-GR" sz="2800" dirty="0"/>
              <a:t>Στην Ευρώπη η Ευρωπαϊκή Επιτροπή Τυποποίησης (</a:t>
            </a:r>
            <a:r>
              <a:rPr lang="en-US" sz="2800" dirty="0"/>
              <a:t>C</a:t>
            </a:r>
            <a:r>
              <a:rPr lang="el-GR" sz="2800" dirty="0"/>
              <a:t>.</a:t>
            </a:r>
            <a:r>
              <a:rPr lang="en-US" sz="2800" dirty="0"/>
              <a:t>E</a:t>
            </a:r>
            <a:r>
              <a:rPr lang="el-GR" sz="2800" dirty="0"/>
              <a:t>.</a:t>
            </a:r>
            <a:r>
              <a:rPr lang="en-US" sz="2800" dirty="0"/>
              <a:t>N</a:t>
            </a:r>
            <a:r>
              <a:rPr lang="el-GR" sz="2800" dirty="0"/>
              <a:t>. </a:t>
            </a:r>
            <a:r>
              <a:rPr lang="en-US" sz="2800" dirty="0" err="1"/>
              <a:t>Comitie</a:t>
            </a:r>
            <a:r>
              <a:rPr lang="en-US" sz="2800" dirty="0"/>
              <a:t> </a:t>
            </a:r>
            <a:r>
              <a:rPr lang="en-US" sz="2800" dirty="0" err="1"/>
              <a:t>Europien</a:t>
            </a:r>
            <a:r>
              <a:rPr lang="en-US" sz="2800" dirty="0"/>
              <a:t> de Normalization</a:t>
            </a:r>
            <a:r>
              <a:rPr lang="el-GR" sz="2800" dirty="0"/>
              <a:t>) είναι ο υπεύθυνος φορέας τυποποίησης για την Ευρωπαϊκή ένωση σε θέματα Ξύλου – Προϊόντων Ξύλου.</a:t>
            </a:r>
          </a:p>
        </p:txBody>
      </p:sp>
      <p:sp>
        <p:nvSpPr>
          <p:cNvPr id="6" name="Θέση υποσέλιδου 3" descr="."/>
          <p:cNvSpPr txBox="1">
            <a:spLocks/>
          </p:cNvSpPr>
          <p:nvPr/>
        </p:nvSpPr>
        <p:spPr>
          <a:xfrm>
            <a:off x="3181325" y="6382147"/>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Ο Ποιοτικός Έλεγχος σε διάφορα Υλικά</a:t>
            </a:r>
            <a:endParaRPr lang="en-GB" sz="1400" dirty="0">
              <a:cs typeface="Times New Roman" pitchFamily="18" charset="0"/>
            </a:endParaRPr>
          </a:p>
        </p:txBody>
      </p:sp>
      <p:sp>
        <p:nvSpPr>
          <p:cNvPr id="12" name="Θέση αριθμού διαφάνειας 5" descr="."/>
          <p:cNvSpPr txBox="1">
            <a:spLocks/>
          </p:cNvSpPr>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8</a:t>
            </a:fld>
            <a:endParaRPr lang="el-GR" sz="1400" dirty="0"/>
          </a:p>
        </p:txBody>
      </p:sp>
    </p:spTree>
    <p:custDataLst>
      <p:tags r:id="rId1"/>
    </p:custDataLst>
    <p:extLst>
      <p:ext uri="{BB962C8B-B14F-4D97-AF65-F5344CB8AC3E}">
        <p14:creationId xmlns:p14="http://schemas.microsoft.com/office/powerpoint/2010/main" val="4999550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ιτλος 1"/>
          <p:cNvSpPr>
            <a:spLocks noGrp="1" noChangeArrowheads="1"/>
          </p:cNvSpPr>
          <p:nvPr>
            <p:ph type="title"/>
          </p:nvPr>
        </p:nvSpPr>
        <p:spPr>
          <a:xfrm>
            <a:off x="467544" y="-27384"/>
            <a:ext cx="8352928" cy="972890"/>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dirty="0" smtClean="0"/>
              <a:t>Κριτήρια επιλογής (1 από 2)</a:t>
            </a:r>
            <a:endParaRPr lang="el-GR" dirty="0">
              <a:latin typeface="+mn-lt"/>
            </a:endParaRPr>
          </a:p>
        </p:txBody>
      </p:sp>
      <p:sp>
        <p:nvSpPr>
          <p:cNvPr id="2" name="Ορθογώνιο 1"/>
          <p:cNvSpPr/>
          <p:nvPr/>
        </p:nvSpPr>
        <p:spPr>
          <a:xfrm>
            <a:off x="467544" y="908720"/>
            <a:ext cx="8219256" cy="830997"/>
          </a:xfrm>
          <a:prstGeom prst="rect">
            <a:avLst/>
          </a:prstGeom>
        </p:spPr>
        <p:txBody>
          <a:bodyPr wrap="square">
            <a:spAutoFit/>
          </a:bodyPr>
          <a:lstStyle/>
          <a:p>
            <a:pPr marL="342900" indent="-342900" algn="just">
              <a:buFont typeface="Wingdings" panose="05000000000000000000" pitchFamily="2" charset="2"/>
              <a:buChar char="§"/>
            </a:pPr>
            <a:r>
              <a:rPr lang="el-GR" sz="2400" dirty="0" smtClean="0"/>
              <a:t>Συμπληρώστε </a:t>
            </a:r>
            <a:r>
              <a:rPr lang="el-GR" sz="2400" dirty="0"/>
              <a:t>κατάλληλα τον πιο κάτω πίνακα σχετικά με τα κριτήρια επιλογής ενός είδους </a:t>
            </a:r>
            <a:r>
              <a:rPr lang="el-GR" sz="2400" dirty="0" smtClean="0"/>
              <a:t>ξύλου:   </a:t>
            </a:r>
            <a:endParaRPr lang="el-GR" altLang="el-GR" sz="2400" dirty="0"/>
          </a:p>
        </p:txBody>
      </p:sp>
      <p:graphicFrame>
        <p:nvGraphicFramePr>
          <p:cNvPr id="4" name="Πίνακας 3" descr="Πίνακας, κριτήρια επιλογής ενός είδους ξύλου:&#10;1. Αισθητική, &#10;2. Οικονομικότητα,&#10;3. Ανθεκτικότητα,&#10;4. Μηχανική αντοχή,&#10;5. Κατεργασία,&#10;6. Εφαρμογές."/>
          <p:cNvGraphicFramePr>
            <a:graphicFrameLocks noGrp="1"/>
          </p:cNvGraphicFramePr>
          <p:nvPr>
            <p:custDataLst>
              <p:tags r:id="rId2"/>
            </p:custDataLst>
            <p:extLst>
              <p:ext uri="{D42A27DB-BD31-4B8C-83A1-F6EECF244321}">
                <p14:modId xmlns:p14="http://schemas.microsoft.com/office/powerpoint/2010/main" val="2378553686"/>
              </p:ext>
            </p:extLst>
          </p:nvPr>
        </p:nvGraphicFramePr>
        <p:xfrm>
          <a:off x="467544" y="2132856"/>
          <a:ext cx="8219256" cy="3572526"/>
        </p:xfrm>
        <a:graphic>
          <a:graphicData uri="http://schemas.openxmlformats.org/drawingml/2006/table">
            <a:tbl>
              <a:tblPr firstRow="1" bandRow="1">
                <a:tableStyleId>{5C22544A-7EE6-4342-B048-85BDC9FD1C3A}</a:tableStyleId>
              </a:tblPr>
              <a:tblGrid>
                <a:gridCol w="1369876"/>
                <a:gridCol w="1369876"/>
                <a:gridCol w="1369876"/>
                <a:gridCol w="1369876"/>
                <a:gridCol w="1369876"/>
                <a:gridCol w="1369876"/>
              </a:tblGrid>
              <a:tr h="886042">
                <a:tc>
                  <a:txBody>
                    <a:bodyPr/>
                    <a:lstStyle/>
                    <a:p>
                      <a:endParaRPr lang="el-GR" sz="1800" b="1" kern="1200" dirty="0" smtClean="0">
                        <a:solidFill>
                          <a:schemeClr val="lt1"/>
                        </a:solidFill>
                        <a:effectLst/>
                        <a:latin typeface="+mn-lt"/>
                        <a:ea typeface="+mn-ea"/>
                        <a:cs typeface="+mn-cs"/>
                      </a:endParaRPr>
                    </a:p>
                    <a:p>
                      <a:pPr algn="ctr"/>
                      <a:r>
                        <a:rPr lang="el-GR" sz="1800" b="1" kern="1200" dirty="0" smtClean="0">
                          <a:solidFill>
                            <a:schemeClr val="lt1"/>
                          </a:solidFill>
                          <a:effectLst/>
                          <a:latin typeface="+mn-lt"/>
                          <a:ea typeface="+mn-ea"/>
                          <a:cs typeface="+mn-cs"/>
                        </a:rPr>
                        <a:t>Αισθητική</a:t>
                      </a:r>
                      <a:endParaRPr lang="el-GR" dirty="0"/>
                    </a:p>
                  </a:txBody>
                  <a:tcPr/>
                </a:tc>
                <a:tc>
                  <a:txBody>
                    <a:bodyPr/>
                    <a:lstStyle/>
                    <a:p>
                      <a:endParaRPr lang="el-GR" sz="1800" b="1" kern="1200" dirty="0" smtClean="0">
                        <a:solidFill>
                          <a:schemeClr val="lt1"/>
                        </a:solidFill>
                        <a:effectLst/>
                        <a:latin typeface="+mn-lt"/>
                        <a:ea typeface="+mn-ea"/>
                        <a:cs typeface="+mn-cs"/>
                      </a:endParaRPr>
                    </a:p>
                    <a:p>
                      <a:pPr algn="ctr"/>
                      <a:r>
                        <a:rPr lang="el-GR" sz="1800" b="1" kern="1200" dirty="0" smtClean="0">
                          <a:solidFill>
                            <a:schemeClr val="lt1"/>
                          </a:solidFill>
                          <a:effectLst/>
                          <a:latin typeface="+mn-lt"/>
                          <a:ea typeface="+mn-ea"/>
                          <a:cs typeface="+mn-cs"/>
                        </a:rPr>
                        <a:t>Οικονομικό</a:t>
                      </a:r>
                    </a:p>
                    <a:p>
                      <a:pPr algn="ctr"/>
                      <a:r>
                        <a:rPr lang="el-GR" sz="1800" b="1" kern="1200" dirty="0" err="1" smtClean="0">
                          <a:solidFill>
                            <a:schemeClr val="lt1"/>
                          </a:solidFill>
                          <a:effectLst/>
                          <a:latin typeface="+mn-lt"/>
                          <a:ea typeface="+mn-ea"/>
                          <a:cs typeface="+mn-cs"/>
                        </a:rPr>
                        <a:t>τητα</a:t>
                      </a:r>
                      <a:endParaRPr lang="el-GR" dirty="0"/>
                    </a:p>
                  </a:txBody>
                  <a:tcPr/>
                </a:tc>
                <a:tc>
                  <a:txBody>
                    <a:bodyPr/>
                    <a:lstStyle/>
                    <a:p>
                      <a:endParaRPr lang="el-GR" sz="1800" b="1" kern="1200" dirty="0" smtClean="0">
                        <a:solidFill>
                          <a:schemeClr val="lt1"/>
                        </a:solidFill>
                        <a:effectLst/>
                        <a:latin typeface="+mn-lt"/>
                        <a:ea typeface="+mn-ea"/>
                        <a:cs typeface="+mn-cs"/>
                      </a:endParaRPr>
                    </a:p>
                    <a:p>
                      <a:pPr algn="ctr"/>
                      <a:r>
                        <a:rPr lang="el-GR" sz="1800" b="1" kern="1200" dirty="0" smtClean="0">
                          <a:solidFill>
                            <a:schemeClr val="lt1"/>
                          </a:solidFill>
                          <a:effectLst/>
                          <a:latin typeface="+mn-lt"/>
                          <a:ea typeface="+mn-ea"/>
                          <a:cs typeface="+mn-cs"/>
                        </a:rPr>
                        <a:t>Ανθεκτικότητα</a:t>
                      </a:r>
                      <a:endParaRPr lang="el-GR" dirty="0"/>
                    </a:p>
                  </a:txBody>
                  <a:tcPr/>
                </a:tc>
                <a:tc>
                  <a:txBody>
                    <a:bodyPr/>
                    <a:lstStyle/>
                    <a:p>
                      <a:endParaRPr lang="el-GR" sz="1800" b="1" kern="1200" dirty="0" smtClean="0">
                        <a:solidFill>
                          <a:schemeClr val="lt1"/>
                        </a:solidFill>
                        <a:effectLst/>
                        <a:latin typeface="+mn-lt"/>
                        <a:ea typeface="+mn-ea"/>
                        <a:cs typeface="+mn-cs"/>
                      </a:endParaRPr>
                    </a:p>
                    <a:p>
                      <a:pPr algn="ctr"/>
                      <a:r>
                        <a:rPr lang="el-GR" sz="1800" b="1" kern="1200" dirty="0" smtClean="0">
                          <a:solidFill>
                            <a:schemeClr val="lt1"/>
                          </a:solidFill>
                          <a:effectLst/>
                          <a:latin typeface="+mn-lt"/>
                          <a:ea typeface="+mn-ea"/>
                          <a:cs typeface="+mn-cs"/>
                        </a:rPr>
                        <a:t>Μηχανική αντοχή</a:t>
                      </a:r>
                      <a:endParaRPr lang="el-GR" dirty="0"/>
                    </a:p>
                  </a:txBody>
                  <a:tcPr/>
                </a:tc>
                <a:tc>
                  <a:txBody>
                    <a:bodyPr/>
                    <a:lstStyle/>
                    <a:p>
                      <a:endParaRPr lang="el-GR" sz="1800" b="1" kern="1200" dirty="0" smtClean="0">
                        <a:solidFill>
                          <a:schemeClr val="lt1"/>
                        </a:solidFill>
                        <a:effectLst/>
                        <a:latin typeface="+mn-lt"/>
                        <a:ea typeface="+mn-ea"/>
                        <a:cs typeface="+mn-cs"/>
                      </a:endParaRPr>
                    </a:p>
                    <a:p>
                      <a:pPr algn="ctr"/>
                      <a:r>
                        <a:rPr lang="el-GR" sz="1800" b="1" kern="1200" dirty="0" smtClean="0">
                          <a:solidFill>
                            <a:schemeClr val="lt1"/>
                          </a:solidFill>
                          <a:effectLst/>
                          <a:latin typeface="+mn-lt"/>
                          <a:ea typeface="+mn-ea"/>
                          <a:cs typeface="+mn-cs"/>
                        </a:rPr>
                        <a:t>Κατεργασία</a:t>
                      </a:r>
                      <a:endParaRPr lang="el-GR" dirty="0"/>
                    </a:p>
                  </a:txBody>
                  <a:tcPr/>
                </a:tc>
                <a:tc>
                  <a:txBody>
                    <a:bodyPr/>
                    <a:lstStyle/>
                    <a:p>
                      <a:pPr algn="ctr"/>
                      <a:endParaRPr lang="el-GR" sz="1800" b="1" kern="1200" dirty="0" smtClean="0">
                        <a:solidFill>
                          <a:schemeClr val="lt1"/>
                        </a:solidFill>
                        <a:effectLst/>
                        <a:latin typeface="+mn-lt"/>
                        <a:ea typeface="+mn-ea"/>
                        <a:cs typeface="+mn-cs"/>
                      </a:endParaRPr>
                    </a:p>
                    <a:p>
                      <a:pPr algn="ctr"/>
                      <a:r>
                        <a:rPr lang="el-GR" sz="1800" b="1" kern="1200" dirty="0" smtClean="0">
                          <a:solidFill>
                            <a:schemeClr val="lt1"/>
                          </a:solidFill>
                          <a:effectLst/>
                          <a:latin typeface="+mn-lt"/>
                          <a:ea typeface="+mn-ea"/>
                          <a:cs typeface="+mn-cs"/>
                        </a:rPr>
                        <a:t>Εφαρμογές</a:t>
                      </a:r>
                      <a:endParaRPr lang="el-GR" dirty="0"/>
                    </a:p>
                  </a:txBody>
                  <a:tcPr/>
                </a:tc>
              </a:tr>
              <a:tr h="886042">
                <a:tc>
                  <a:txBody>
                    <a:bodyPr/>
                    <a:lstStyle/>
                    <a:p>
                      <a:endParaRPr lang="el-GR"/>
                    </a:p>
                  </a:txBody>
                  <a:tcPr/>
                </a:tc>
                <a:tc>
                  <a:txBody>
                    <a:bodyPr/>
                    <a:lstStyle/>
                    <a:p>
                      <a:endParaRPr lang="el-GR"/>
                    </a:p>
                  </a:txBody>
                  <a:tcPr/>
                </a:tc>
                <a:tc>
                  <a:txBody>
                    <a:bodyPr/>
                    <a:lstStyle/>
                    <a:p>
                      <a:endParaRPr lang="el-GR"/>
                    </a:p>
                  </a:txBody>
                  <a:tcPr/>
                </a:tc>
                <a:tc>
                  <a:txBody>
                    <a:bodyPr/>
                    <a:lstStyle/>
                    <a:p>
                      <a:endParaRPr lang="el-GR"/>
                    </a:p>
                  </a:txBody>
                  <a:tcPr/>
                </a:tc>
                <a:tc>
                  <a:txBody>
                    <a:bodyPr/>
                    <a:lstStyle/>
                    <a:p>
                      <a:endParaRPr lang="el-GR"/>
                    </a:p>
                  </a:txBody>
                  <a:tcPr/>
                </a:tc>
                <a:tc>
                  <a:txBody>
                    <a:bodyPr/>
                    <a:lstStyle/>
                    <a:p>
                      <a:endParaRPr lang="el-GR"/>
                    </a:p>
                  </a:txBody>
                  <a:tcPr/>
                </a:tc>
              </a:tr>
              <a:tr h="886042">
                <a:tc>
                  <a:txBody>
                    <a:bodyPr/>
                    <a:lstStyle/>
                    <a:p>
                      <a:endParaRPr lang="el-GR"/>
                    </a:p>
                  </a:txBody>
                  <a:tcPr/>
                </a:tc>
                <a:tc>
                  <a:txBody>
                    <a:bodyPr/>
                    <a:lstStyle/>
                    <a:p>
                      <a:endParaRPr lang="el-GR"/>
                    </a:p>
                  </a:txBody>
                  <a:tcPr/>
                </a:tc>
                <a:tc>
                  <a:txBody>
                    <a:bodyPr/>
                    <a:lstStyle/>
                    <a:p>
                      <a:endParaRPr lang="el-GR"/>
                    </a:p>
                  </a:txBody>
                  <a:tcPr/>
                </a:tc>
                <a:tc>
                  <a:txBody>
                    <a:bodyPr/>
                    <a:lstStyle/>
                    <a:p>
                      <a:endParaRPr lang="el-GR"/>
                    </a:p>
                  </a:txBody>
                  <a:tcPr/>
                </a:tc>
                <a:tc>
                  <a:txBody>
                    <a:bodyPr/>
                    <a:lstStyle/>
                    <a:p>
                      <a:endParaRPr lang="el-GR"/>
                    </a:p>
                  </a:txBody>
                  <a:tcPr/>
                </a:tc>
                <a:tc>
                  <a:txBody>
                    <a:bodyPr/>
                    <a:lstStyle/>
                    <a:p>
                      <a:endParaRPr lang="el-GR"/>
                    </a:p>
                  </a:txBody>
                  <a:tcPr/>
                </a:tc>
              </a:tr>
              <a:tr h="886042">
                <a:tc>
                  <a:txBody>
                    <a:bodyPr/>
                    <a:lstStyle/>
                    <a:p>
                      <a:endParaRPr lang="el-GR" dirty="0"/>
                    </a:p>
                  </a:txBody>
                  <a:tcPr/>
                </a:tc>
                <a:tc>
                  <a:txBody>
                    <a:bodyPr/>
                    <a:lstStyle/>
                    <a:p>
                      <a:endParaRPr lang="el-GR"/>
                    </a:p>
                  </a:txBody>
                  <a:tcPr/>
                </a:tc>
                <a:tc>
                  <a:txBody>
                    <a:bodyPr/>
                    <a:lstStyle/>
                    <a:p>
                      <a:endParaRPr lang="el-GR"/>
                    </a:p>
                  </a:txBody>
                  <a:tcPr/>
                </a:tc>
                <a:tc>
                  <a:txBody>
                    <a:bodyPr/>
                    <a:lstStyle/>
                    <a:p>
                      <a:endParaRPr lang="el-GR"/>
                    </a:p>
                  </a:txBody>
                  <a:tcPr/>
                </a:tc>
                <a:tc>
                  <a:txBody>
                    <a:bodyPr/>
                    <a:lstStyle/>
                    <a:p>
                      <a:endParaRPr lang="el-GR"/>
                    </a:p>
                  </a:txBody>
                  <a:tcPr/>
                </a:tc>
                <a:tc>
                  <a:txBody>
                    <a:bodyPr/>
                    <a:lstStyle/>
                    <a:p>
                      <a:endParaRPr lang="el-GR" dirty="0"/>
                    </a:p>
                  </a:txBody>
                  <a:tcPr/>
                </a:tc>
              </a:tr>
            </a:tbl>
          </a:graphicData>
        </a:graphic>
      </p:graphicFrame>
      <p:sp>
        <p:nvSpPr>
          <p:cNvPr id="5" name="Θέση υποσέλιδου 3" descr="."/>
          <p:cNvSpPr txBox="1">
            <a:spLocks/>
          </p:cNvSpPr>
          <p:nvPr/>
        </p:nvSpPr>
        <p:spPr>
          <a:xfrm>
            <a:off x="3181325" y="6454155"/>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Ο Ποιοτικός Έλεγχος σε διάφορα Υλικά</a:t>
            </a:r>
            <a:endParaRPr lang="en-GB" sz="1400" dirty="0">
              <a:cs typeface="Times New Roman" pitchFamily="18" charset="0"/>
            </a:endParaRPr>
          </a:p>
        </p:txBody>
      </p:sp>
      <p:sp>
        <p:nvSpPr>
          <p:cNvPr id="9" name="Θέση αριθμού διαφάνειας 5" descr="."/>
          <p:cNvSpPr txBox="1">
            <a:spLocks/>
          </p:cNvSpPr>
          <p:nvPr/>
        </p:nvSpPr>
        <p:spPr>
          <a:xfrm>
            <a:off x="6553200" y="6501185"/>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9</a:t>
            </a:fld>
            <a:endParaRPr lang="el-GR" sz="1400" dirty="0"/>
          </a:p>
        </p:txBody>
      </p:sp>
    </p:spTree>
    <p:custDataLst>
      <p:tags r:id="rId1"/>
    </p:custDataLst>
    <p:extLst>
      <p:ext uri="{BB962C8B-B14F-4D97-AF65-F5344CB8AC3E}">
        <p14:creationId xmlns:p14="http://schemas.microsoft.com/office/powerpoint/2010/main" val="37987708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Τίτλος 1"/>
          <p:cNvSpPr>
            <a:spLocks noGrp="1" noChangeArrowheads="1"/>
          </p:cNvSpPr>
          <p:nvPr>
            <p:ph type="title"/>
          </p:nvPr>
        </p:nvSpPr>
        <p:spPr>
          <a:xfrm>
            <a:off x="395536" y="44624"/>
            <a:ext cx="8424936" cy="792088"/>
          </a:xfrm>
          <a:noFill/>
          <a:ln/>
          <a:extLst>
            <a:ext uri="{91240B29-F687-4F45-9708-019B960494DF}">
              <a14:hiddenLine xmlns:a14="http://schemas.microsoft.com/office/drawing/2010/main" w="9525">
                <a:solidFill>
                  <a:srgbClr val="000000"/>
                </a:solidFill>
                <a:round/>
                <a:headEnd/>
                <a:tailEnd/>
              </a14:hiddenLine>
            </a:ext>
          </a:extLst>
        </p:spPr>
        <p:txBody>
          <a:bodyPr lIns="0" tIns="16624" rIns="0" bIns="0" anchor="ctr">
            <a:noAutofit/>
          </a:bodyPr>
          <a:lstStyle/>
          <a:p>
            <a:pPr>
              <a:lnSpc>
                <a:spcPct val="98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4000" dirty="0"/>
              <a:t>Κριτήρια επιλογής </a:t>
            </a:r>
            <a:r>
              <a:rPr lang="el-GR" sz="4000" dirty="0" smtClean="0"/>
              <a:t>(2 </a:t>
            </a:r>
            <a:r>
              <a:rPr lang="el-GR" sz="4000" dirty="0"/>
              <a:t>από 2)</a:t>
            </a:r>
            <a:endParaRPr lang="el-GR" sz="4000" dirty="0">
              <a:latin typeface="+mn-lt"/>
            </a:endParaRPr>
          </a:p>
        </p:txBody>
      </p:sp>
      <p:sp>
        <p:nvSpPr>
          <p:cNvPr id="2" name="Ορθογώνιο 1"/>
          <p:cNvSpPr/>
          <p:nvPr/>
        </p:nvSpPr>
        <p:spPr>
          <a:xfrm>
            <a:off x="467544" y="836712"/>
            <a:ext cx="8219256" cy="461665"/>
          </a:xfrm>
          <a:prstGeom prst="rect">
            <a:avLst/>
          </a:prstGeom>
        </p:spPr>
        <p:txBody>
          <a:bodyPr wrap="square">
            <a:spAutoFit/>
          </a:bodyPr>
          <a:lstStyle/>
          <a:p>
            <a:pPr algn="just"/>
            <a:r>
              <a:rPr lang="el-GR" sz="2400" dirty="0"/>
              <a:t>Κριτήρια επιλογής ενός είδους ξύλου (δασικού είδους).</a:t>
            </a:r>
            <a:endParaRPr lang="el-GR" altLang="el-GR" sz="2400" dirty="0"/>
          </a:p>
        </p:txBody>
      </p:sp>
      <p:graphicFrame>
        <p:nvGraphicFramePr>
          <p:cNvPr id="6" name="Πίνακας 5" descr="Πίνακας, κριτήρια επιλογής ενός είδους ξύλου:&#10;1. Αισθητική, Χρώμα, Σχεδίαση, Υφή, Καταλληλότητα επιφάνειας για &#10;  επεξεργασία.&#10;2. Οικονομικότητα, Διαθεσιμότητα, Κόστος, Προσφερόμενες διαστάσεις.&#10;3. Ανθεκτικότητα, Φυσική διάρκεια, Ευκολία εμποτισμού με προστατευτικές ουσίες.&#10;4. Μηχανική αντοχή, Πυκνότητα, Σκληρότητα, Πλάτος αυξητικών δακτυλίων, Απόκλιση ινών, Αντοχή. &#10;5. Κατεργασία, Ευκαμψία, Ικανότητα συγκόλλησης, Συμπεριφορά κατά&#10;  την ξήρανση, Κατεργασία με κοπτικά μέσα.&#10;&#10;6. Εφαρμογές, Υγροσκοπικότητα, Ρίκνωση, Διόγκωση.&#10;"/>
          <p:cNvGraphicFramePr>
            <a:graphicFrameLocks noGrp="1"/>
          </p:cNvGraphicFramePr>
          <p:nvPr>
            <p:custDataLst>
              <p:tags r:id="rId2"/>
            </p:custDataLst>
            <p:extLst>
              <p:ext uri="{D42A27DB-BD31-4B8C-83A1-F6EECF244321}">
                <p14:modId xmlns:p14="http://schemas.microsoft.com/office/powerpoint/2010/main" val="3726982223"/>
              </p:ext>
            </p:extLst>
          </p:nvPr>
        </p:nvGraphicFramePr>
        <p:xfrm>
          <a:off x="467544" y="1340768"/>
          <a:ext cx="8219256" cy="4990158"/>
        </p:xfrm>
        <a:graphic>
          <a:graphicData uri="http://schemas.openxmlformats.org/drawingml/2006/table">
            <a:tbl>
              <a:tblPr firstRow="1" bandRow="1">
                <a:tableStyleId>{5C22544A-7EE6-4342-B048-85BDC9FD1C3A}</a:tableStyleId>
              </a:tblPr>
              <a:tblGrid>
                <a:gridCol w="1369876"/>
                <a:gridCol w="1369876"/>
                <a:gridCol w="1369876"/>
                <a:gridCol w="1369876"/>
                <a:gridCol w="1369876"/>
                <a:gridCol w="1369876"/>
              </a:tblGrid>
              <a:tr h="797351">
                <a:tc>
                  <a:txBody>
                    <a:bodyPr/>
                    <a:lstStyle/>
                    <a:p>
                      <a:endParaRPr lang="el-GR" sz="1600" b="1" kern="1200" dirty="0" smtClean="0">
                        <a:solidFill>
                          <a:schemeClr val="lt1"/>
                        </a:solidFill>
                        <a:effectLst/>
                        <a:latin typeface="+mn-lt"/>
                        <a:ea typeface="+mn-ea"/>
                        <a:cs typeface="+mn-cs"/>
                      </a:endParaRPr>
                    </a:p>
                    <a:p>
                      <a:pPr algn="ctr"/>
                      <a:r>
                        <a:rPr lang="el-GR" sz="1600" b="1" kern="1200" dirty="0" smtClean="0">
                          <a:solidFill>
                            <a:schemeClr val="lt1"/>
                          </a:solidFill>
                          <a:effectLst/>
                          <a:latin typeface="+mn-lt"/>
                          <a:ea typeface="+mn-ea"/>
                          <a:cs typeface="+mn-cs"/>
                        </a:rPr>
                        <a:t>Αισθητική</a:t>
                      </a:r>
                      <a:endParaRPr lang="el-GR" sz="1600" dirty="0"/>
                    </a:p>
                  </a:txBody>
                  <a:tcPr/>
                </a:tc>
                <a:tc>
                  <a:txBody>
                    <a:bodyPr/>
                    <a:lstStyle/>
                    <a:p>
                      <a:endParaRPr lang="el-GR" sz="1600" b="1" kern="1200" dirty="0" smtClean="0">
                        <a:solidFill>
                          <a:schemeClr val="lt1"/>
                        </a:solidFill>
                        <a:effectLst/>
                        <a:latin typeface="+mn-lt"/>
                        <a:ea typeface="+mn-ea"/>
                        <a:cs typeface="+mn-cs"/>
                      </a:endParaRPr>
                    </a:p>
                    <a:p>
                      <a:pPr algn="ctr"/>
                      <a:r>
                        <a:rPr lang="el-GR" sz="1600" b="1" kern="1200" dirty="0" smtClean="0">
                          <a:solidFill>
                            <a:schemeClr val="lt1"/>
                          </a:solidFill>
                          <a:effectLst/>
                          <a:latin typeface="+mn-lt"/>
                          <a:ea typeface="+mn-ea"/>
                          <a:cs typeface="+mn-cs"/>
                        </a:rPr>
                        <a:t>Οικονομικό</a:t>
                      </a:r>
                    </a:p>
                    <a:p>
                      <a:pPr algn="ctr"/>
                      <a:r>
                        <a:rPr lang="el-GR" sz="1600" b="1" kern="1200" dirty="0" err="1" smtClean="0">
                          <a:solidFill>
                            <a:schemeClr val="lt1"/>
                          </a:solidFill>
                          <a:effectLst/>
                          <a:latin typeface="+mn-lt"/>
                          <a:ea typeface="+mn-ea"/>
                          <a:cs typeface="+mn-cs"/>
                        </a:rPr>
                        <a:t>τητα</a:t>
                      </a:r>
                      <a:endParaRPr lang="el-GR" sz="1600" dirty="0"/>
                    </a:p>
                  </a:txBody>
                  <a:tcPr/>
                </a:tc>
                <a:tc>
                  <a:txBody>
                    <a:bodyPr/>
                    <a:lstStyle/>
                    <a:p>
                      <a:endParaRPr lang="el-GR" sz="1600" b="1" kern="1200" dirty="0" smtClean="0">
                        <a:solidFill>
                          <a:schemeClr val="lt1"/>
                        </a:solidFill>
                        <a:effectLst/>
                        <a:latin typeface="+mn-lt"/>
                        <a:ea typeface="+mn-ea"/>
                        <a:cs typeface="+mn-cs"/>
                      </a:endParaRPr>
                    </a:p>
                    <a:p>
                      <a:pPr algn="ctr"/>
                      <a:r>
                        <a:rPr lang="el-GR" sz="1600" b="1" kern="1200" dirty="0" smtClean="0">
                          <a:solidFill>
                            <a:schemeClr val="lt1"/>
                          </a:solidFill>
                          <a:effectLst/>
                          <a:latin typeface="+mn-lt"/>
                          <a:ea typeface="+mn-ea"/>
                          <a:cs typeface="+mn-cs"/>
                        </a:rPr>
                        <a:t>Ανθεκτικότητα</a:t>
                      </a:r>
                      <a:endParaRPr lang="el-GR" sz="1600" dirty="0"/>
                    </a:p>
                  </a:txBody>
                  <a:tcPr/>
                </a:tc>
                <a:tc>
                  <a:txBody>
                    <a:bodyPr/>
                    <a:lstStyle/>
                    <a:p>
                      <a:endParaRPr lang="el-GR" sz="1600" b="1" kern="1200" dirty="0" smtClean="0">
                        <a:solidFill>
                          <a:schemeClr val="lt1"/>
                        </a:solidFill>
                        <a:effectLst/>
                        <a:latin typeface="+mn-lt"/>
                        <a:ea typeface="+mn-ea"/>
                        <a:cs typeface="+mn-cs"/>
                      </a:endParaRPr>
                    </a:p>
                    <a:p>
                      <a:pPr algn="ctr"/>
                      <a:r>
                        <a:rPr lang="el-GR" sz="1600" b="1" kern="1200" dirty="0" smtClean="0">
                          <a:solidFill>
                            <a:schemeClr val="lt1"/>
                          </a:solidFill>
                          <a:effectLst/>
                          <a:latin typeface="+mn-lt"/>
                          <a:ea typeface="+mn-ea"/>
                          <a:cs typeface="+mn-cs"/>
                        </a:rPr>
                        <a:t>Μηχανική αντοχή</a:t>
                      </a:r>
                      <a:endParaRPr lang="el-GR" sz="1600" dirty="0"/>
                    </a:p>
                  </a:txBody>
                  <a:tcPr/>
                </a:tc>
                <a:tc>
                  <a:txBody>
                    <a:bodyPr/>
                    <a:lstStyle/>
                    <a:p>
                      <a:endParaRPr lang="el-GR" sz="1600" b="1" kern="1200" dirty="0" smtClean="0">
                        <a:solidFill>
                          <a:schemeClr val="lt1"/>
                        </a:solidFill>
                        <a:effectLst/>
                        <a:latin typeface="+mn-lt"/>
                        <a:ea typeface="+mn-ea"/>
                        <a:cs typeface="+mn-cs"/>
                      </a:endParaRPr>
                    </a:p>
                    <a:p>
                      <a:pPr algn="ctr"/>
                      <a:r>
                        <a:rPr lang="el-GR" sz="1600" b="1" kern="1200" dirty="0" smtClean="0">
                          <a:solidFill>
                            <a:schemeClr val="lt1"/>
                          </a:solidFill>
                          <a:effectLst/>
                          <a:latin typeface="+mn-lt"/>
                          <a:ea typeface="+mn-ea"/>
                          <a:cs typeface="+mn-cs"/>
                        </a:rPr>
                        <a:t>Κατεργασία</a:t>
                      </a:r>
                      <a:endParaRPr lang="el-GR" sz="1600" dirty="0"/>
                    </a:p>
                  </a:txBody>
                  <a:tcPr/>
                </a:tc>
                <a:tc>
                  <a:txBody>
                    <a:bodyPr/>
                    <a:lstStyle/>
                    <a:p>
                      <a:pPr algn="ctr"/>
                      <a:endParaRPr lang="el-GR" sz="1600" b="1" kern="1200" dirty="0" smtClean="0">
                        <a:solidFill>
                          <a:schemeClr val="lt1"/>
                        </a:solidFill>
                        <a:effectLst/>
                        <a:latin typeface="+mn-lt"/>
                        <a:ea typeface="+mn-ea"/>
                        <a:cs typeface="+mn-cs"/>
                      </a:endParaRPr>
                    </a:p>
                    <a:p>
                      <a:pPr algn="ctr"/>
                      <a:r>
                        <a:rPr lang="el-GR" sz="1600" b="1" kern="1200" dirty="0" smtClean="0">
                          <a:solidFill>
                            <a:schemeClr val="lt1"/>
                          </a:solidFill>
                          <a:effectLst/>
                          <a:latin typeface="+mn-lt"/>
                          <a:ea typeface="+mn-ea"/>
                          <a:cs typeface="+mn-cs"/>
                        </a:rPr>
                        <a:t>Εφαρμογές</a:t>
                      </a:r>
                      <a:endParaRPr lang="el-GR" sz="1600" dirty="0"/>
                    </a:p>
                  </a:txBody>
                  <a:tcPr/>
                </a:tc>
              </a:tr>
              <a:tr h="558145">
                <a:tc>
                  <a:txBody>
                    <a:bodyPr/>
                    <a:lstStyle/>
                    <a:p>
                      <a:pPr marL="0" indent="0" algn="ctr" hangingPunct="0">
                        <a:buFontTx/>
                        <a:buNone/>
                      </a:pPr>
                      <a:r>
                        <a:rPr lang="el-GR" sz="1600" kern="1200" dirty="0" smtClean="0">
                          <a:solidFill>
                            <a:schemeClr val="dk1"/>
                          </a:solidFill>
                          <a:effectLst/>
                          <a:latin typeface="+mn-lt"/>
                          <a:ea typeface="+mn-ea"/>
                          <a:cs typeface="+mn-cs"/>
                        </a:rPr>
                        <a:t>Χρώμα</a:t>
                      </a:r>
                    </a:p>
                  </a:txBody>
                  <a:tcPr/>
                </a:tc>
                <a:tc>
                  <a:txBody>
                    <a:bodyPr/>
                    <a:lstStyle/>
                    <a:p>
                      <a:pPr algn="ctr" hangingPunct="0"/>
                      <a:r>
                        <a:rPr lang="el-GR" sz="1600" kern="1200" dirty="0" smtClean="0">
                          <a:solidFill>
                            <a:schemeClr val="dk1"/>
                          </a:solidFill>
                          <a:effectLst/>
                          <a:latin typeface="+mn-lt"/>
                          <a:ea typeface="+mn-ea"/>
                          <a:cs typeface="+mn-cs"/>
                        </a:rPr>
                        <a:t>Διαθεσιμότητα</a:t>
                      </a:r>
                    </a:p>
                  </a:txBody>
                  <a:tcPr/>
                </a:tc>
                <a:tc>
                  <a:txBody>
                    <a:bodyPr/>
                    <a:lstStyle/>
                    <a:p>
                      <a:pPr algn="ctr" hangingPunct="0"/>
                      <a:r>
                        <a:rPr lang="el-GR" sz="1600" kern="1200" dirty="0" smtClean="0">
                          <a:solidFill>
                            <a:schemeClr val="dk1"/>
                          </a:solidFill>
                          <a:effectLst/>
                          <a:latin typeface="+mn-lt"/>
                          <a:ea typeface="+mn-ea"/>
                          <a:cs typeface="+mn-cs"/>
                        </a:rPr>
                        <a:t>Φυσική διάρκεια</a:t>
                      </a:r>
                    </a:p>
                  </a:txBody>
                  <a:tcPr/>
                </a:tc>
                <a:tc>
                  <a:txBody>
                    <a:bodyPr/>
                    <a:lstStyle/>
                    <a:p>
                      <a:pPr algn="ctr" hangingPunct="0"/>
                      <a:r>
                        <a:rPr lang="el-GR" sz="1600" kern="1200" dirty="0" smtClean="0">
                          <a:solidFill>
                            <a:schemeClr val="dk1"/>
                          </a:solidFill>
                          <a:effectLst/>
                          <a:latin typeface="+mn-lt"/>
                          <a:ea typeface="+mn-ea"/>
                          <a:cs typeface="+mn-cs"/>
                        </a:rPr>
                        <a:t>Πυκνότητα</a:t>
                      </a:r>
                    </a:p>
                    <a:p>
                      <a:pPr marL="0" indent="0" algn="ctr" hangingPunct="0">
                        <a:buFontTx/>
                        <a:buNone/>
                      </a:pPr>
                      <a:r>
                        <a:rPr lang="el-GR" sz="1600" kern="1200" dirty="0" smtClean="0">
                          <a:solidFill>
                            <a:schemeClr val="dk1"/>
                          </a:solidFill>
                          <a:effectLst/>
                          <a:latin typeface="+mn-lt"/>
                          <a:ea typeface="+mn-ea"/>
                          <a:cs typeface="+mn-cs"/>
                        </a:rPr>
                        <a:t>Δακτυλίων</a:t>
                      </a:r>
                    </a:p>
                  </a:txBody>
                  <a:tcPr/>
                </a:tc>
                <a:tc>
                  <a:txBody>
                    <a:bodyPr/>
                    <a:lstStyle/>
                    <a:p>
                      <a:pPr algn="ctr" hangingPunct="0"/>
                      <a:r>
                        <a:rPr lang="el-GR" sz="1600" kern="1200" dirty="0" smtClean="0">
                          <a:solidFill>
                            <a:schemeClr val="dk1"/>
                          </a:solidFill>
                          <a:effectLst/>
                          <a:latin typeface="+mn-lt"/>
                          <a:ea typeface="+mn-ea"/>
                          <a:cs typeface="+mn-cs"/>
                        </a:rPr>
                        <a:t>Ευκαμψία</a:t>
                      </a:r>
                    </a:p>
                  </a:txBody>
                  <a:tcPr/>
                </a:tc>
                <a:tc>
                  <a:txBody>
                    <a:bodyPr/>
                    <a:lstStyle/>
                    <a:p>
                      <a:pPr algn="ctr" hangingPunct="0"/>
                      <a:r>
                        <a:rPr lang="el-GR" sz="1600" kern="1200" dirty="0" err="1" smtClean="0">
                          <a:solidFill>
                            <a:schemeClr val="dk1"/>
                          </a:solidFill>
                          <a:effectLst/>
                          <a:latin typeface="+mn-lt"/>
                          <a:ea typeface="+mn-ea"/>
                          <a:cs typeface="+mn-cs"/>
                        </a:rPr>
                        <a:t>Υγροσκοπικότητα</a:t>
                      </a:r>
                      <a:endParaRPr lang="el-GR" sz="1600" kern="1200" dirty="0" smtClean="0">
                        <a:solidFill>
                          <a:schemeClr val="dk1"/>
                        </a:solidFill>
                        <a:effectLst/>
                        <a:latin typeface="+mn-lt"/>
                        <a:ea typeface="+mn-ea"/>
                        <a:cs typeface="+mn-cs"/>
                      </a:endParaRPr>
                    </a:p>
                  </a:txBody>
                  <a:tcPr/>
                </a:tc>
              </a:tr>
              <a:tr h="10365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kern="1200" dirty="0" smtClean="0">
                          <a:solidFill>
                            <a:schemeClr val="dk1"/>
                          </a:solidFill>
                          <a:effectLst/>
                          <a:latin typeface="+mn-lt"/>
                          <a:ea typeface="+mn-ea"/>
                          <a:cs typeface="+mn-cs"/>
                        </a:rPr>
                        <a:t>Σχεδίαση</a:t>
                      </a:r>
                    </a:p>
                    <a:p>
                      <a:endParaRPr lang="el-GR"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kern="1200" dirty="0" smtClean="0">
                          <a:solidFill>
                            <a:schemeClr val="dk1"/>
                          </a:solidFill>
                          <a:effectLst/>
                          <a:latin typeface="+mn-lt"/>
                          <a:ea typeface="+mn-ea"/>
                          <a:cs typeface="+mn-cs"/>
                        </a:rPr>
                        <a:t>Κόστος</a:t>
                      </a:r>
                    </a:p>
                    <a:p>
                      <a:pPr algn="ctr"/>
                      <a:endParaRPr lang="el-GR" sz="1600" dirty="0"/>
                    </a:p>
                  </a:txBody>
                  <a:tcPr/>
                </a:tc>
                <a:tc>
                  <a:txBody>
                    <a:bodyPr/>
                    <a:lstStyle/>
                    <a:p>
                      <a:pPr algn="ctr" hangingPunct="0"/>
                      <a:r>
                        <a:rPr lang="el-GR" sz="1600" kern="1200" dirty="0" smtClean="0">
                          <a:solidFill>
                            <a:schemeClr val="dk1"/>
                          </a:solidFill>
                          <a:effectLst/>
                          <a:latin typeface="+mn-lt"/>
                          <a:ea typeface="+mn-ea"/>
                          <a:cs typeface="+mn-cs"/>
                        </a:rPr>
                        <a:t>Ευκολία εμποτισμού</a:t>
                      </a:r>
                      <a:endParaRPr lang="el-GR"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600" kern="1200" dirty="0" smtClean="0">
                          <a:solidFill>
                            <a:schemeClr val="dk1"/>
                          </a:solidFill>
                          <a:effectLst/>
                          <a:latin typeface="+mn-lt"/>
                          <a:ea typeface="+mn-ea"/>
                          <a:cs typeface="+mn-cs"/>
                        </a:rPr>
                        <a:t>Σκληρότητα</a:t>
                      </a:r>
                    </a:p>
                    <a:p>
                      <a:endParaRPr lang="el-GR" sz="1600" dirty="0"/>
                    </a:p>
                  </a:txBody>
                  <a:tcPr/>
                </a:tc>
                <a:tc>
                  <a:txBody>
                    <a:bodyPr/>
                    <a:lstStyle/>
                    <a:p>
                      <a:pPr algn="ctr" hangingPunct="0"/>
                      <a:r>
                        <a:rPr lang="el-GR" sz="1600" kern="1200" dirty="0" smtClean="0">
                          <a:solidFill>
                            <a:schemeClr val="dk1"/>
                          </a:solidFill>
                          <a:effectLst/>
                          <a:latin typeface="+mn-lt"/>
                          <a:ea typeface="+mn-ea"/>
                          <a:cs typeface="+mn-cs"/>
                        </a:rPr>
                        <a:t>Ικανότητα συγκόλλησης</a:t>
                      </a:r>
                    </a:p>
                    <a:p>
                      <a:endParaRPr lang="el-GR" sz="1600" dirty="0"/>
                    </a:p>
                  </a:txBody>
                  <a:tcPr/>
                </a:tc>
                <a:tc>
                  <a:txBody>
                    <a:bodyPr/>
                    <a:lstStyle/>
                    <a:p>
                      <a:pPr algn="ctr" hangingPunct="0"/>
                      <a:r>
                        <a:rPr lang="el-GR" sz="1600" kern="1200" dirty="0" smtClean="0">
                          <a:solidFill>
                            <a:schemeClr val="dk1"/>
                          </a:solidFill>
                          <a:effectLst/>
                          <a:latin typeface="+mn-lt"/>
                          <a:ea typeface="+mn-ea"/>
                          <a:cs typeface="+mn-cs"/>
                        </a:rPr>
                        <a:t>Ρίκνωση,</a:t>
                      </a:r>
                    </a:p>
                    <a:p>
                      <a:pPr algn="ctr"/>
                      <a:r>
                        <a:rPr lang="el-GR" sz="1600" kern="1200" dirty="0" smtClean="0">
                          <a:solidFill>
                            <a:schemeClr val="dk1"/>
                          </a:solidFill>
                          <a:effectLst/>
                          <a:latin typeface="+mn-lt"/>
                          <a:ea typeface="+mn-ea"/>
                          <a:cs typeface="+mn-cs"/>
                        </a:rPr>
                        <a:t> Διόγκωση</a:t>
                      </a:r>
                      <a:endParaRPr lang="el-GR" sz="1600" dirty="0" smtClean="0"/>
                    </a:p>
                  </a:txBody>
                  <a:tcPr/>
                </a:tc>
              </a:tr>
              <a:tr h="12757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kern="1200" dirty="0" smtClean="0">
                          <a:solidFill>
                            <a:schemeClr val="dk1"/>
                          </a:solidFill>
                          <a:effectLst/>
                          <a:latin typeface="+mn-lt"/>
                          <a:ea typeface="+mn-ea"/>
                          <a:cs typeface="+mn-cs"/>
                        </a:rPr>
                        <a:t>Υφή</a:t>
                      </a:r>
                    </a:p>
                    <a:p>
                      <a:endParaRPr lang="el-GR" sz="1600" dirty="0"/>
                    </a:p>
                  </a:txBody>
                  <a:tcPr/>
                </a:tc>
                <a:tc>
                  <a:txBody>
                    <a:bodyPr/>
                    <a:lstStyle/>
                    <a:p>
                      <a:pPr algn="ctr" hangingPunct="0"/>
                      <a:r>
                        <a:rPr lang="el-GR" sz="1600" kern="1200" dirty="0" smtClean="0">
                          <a:solidFill>
                            <a:schemeClr val="dk1"/>
                          </a:solidFill>
                          <a:effectLst/>
                          <a:latin typeface="+mn-lt"/>
                          <a:ea typeface="+mn-ea"/>
                          <a:cs typeface="+mn-cs"/>
                        </a:rPr>
                        <a:t>Προσφερόμενες</a:t>
                      </a:r>
                    </a:p>
                    <a:p>
                      <a:r>
                        <a:rPr lang="el-GR" sz="1600" kern="1200" dirty="0" smtClean="0">
                          <a:solidFill>
                            <a:schemeClr val="dk1"/>
                          </a:solidFill>
                          <a:effectLst/>
                          <a:latin typeface="+mn-lt"/>
                          <a:ea typeface="+mn-ea"/>
                          <a:cs typeface="+mn-cs"/>
                        </a:rPr>
                        <a:t>  διαστάσεις</a:t>
                      </a:r>
                      <a:endParaRPr lang="el-GR" sz="1600" dirty="0" smtClean="0"/>
                    </a:p>
                  </a:txBody>
                  <a:tcPr/>
                </a:tc>
                <a:tc>
                  <a:txBody>
                    <a:bodyPr/>
                    <a:lstStyle/>
                    <a:p>
                      <a:endParaRPr lang="el-GR" sz="1600" dirty="0"/>
                    </a:p>
                  </a:txBody>
                  <a:tcPr/>
                </a:tc>
                <a:tc>
                  <a:txBody>
                    <a:bodyPr/>
                    <a:lstStyle/>
                    <a:p>
                      <a:pPr algn="ctr" hangingPunct="0"/>
                      <a:r>
                        <a:rPr lang="el-GR" sz="1600" kern="1200" dirty="0" smtClean="0">
                          <a:solidFill>
                            <a:schemeClr val="dk1"/>
                          </a:solidFill>
                          <a:effectLst/>
                          <a:latin typeface="+mn-lt"/>
                          <a:ea typeface="+mn-ea"/>
                          <a:cs typeface="+mn-cs"/>
                        </a:rPr>
                        <a:t>Πλάτος αυξητικών </a:t>
                      </a:r>
                      <a:endParaRPr lang="el-GR" sz="1600" dirty="0"/>
                    </a:p>
                  </a:txBody>
                  <a:tcPr/>
                </a:tc>
                <a:tc>
                  <a:txBody>
                    <a:bodyPr/>
                    <a:lstStyle/>
                    <a:p>
                      <a:pPr algn="ctr" hangingPunct="0"/>
                      <a:r>
                        <a:rPr lang="el-GR" sz="1600" kern="1200" dirty="0" smtClean="0">
                          <a:solidFill>
                            <a:schemeClr val="dk1"/>
                          </a:solidFill>
                          <a:effectLst/>
                          <a:latin typeface="+mn-lt"/>
                          <a:ea typeface="+mn-ea"/>
                          <a:cs typeface="+mn-cs"/>
                        </a:rPr>
                        <a:t>Συμπεριφορά κατά</a:t>
                      </a:r>
                    </a:p>
                    <a:p>
                      <a:pPr algn="ctr" hangingPunct="0"/>
                      <a:r>
                        <a:rPr lang="el-GR" sz="1600" kern="1200" dirty="0" smtClean="0">
                          <a:solidFill>
                            <a:schemeClr val="dk1"/>
                          </a:solidFill>
                          <a:effectLst/>
                          <a:latin typeface="+mn-lt"/>
                          <a:ea typeface="+mn-ea"/>
                          <a:cs typeface="+mn-cs"/>
                        </a:rPr>
                        <a:t>  την ξήρανση</a:t>
                      </a:r>
                    </a:p>
                    <a:p>
                      <a:endParaRPr lang="el-GR" sz="1600" dirty="0"/>
                    </a:p>
                  </a:txBody>
                  <a:tcPr/>
                </a:tc>
                <a:tc>
                  <a:txBody>
                    <a:bodyPr/>
                    <a:lstStyle/>
                    <a:p>
                      <a:endParaRPr lang="el-GR" sz="1600"/>
                    </a:p>
                  </a:txBody>
                  <a:tcPr/>
                </a:tc>
              </a:tr>
              <a:tr h="1275761">
                <a:tc>
                  <a:txBody>
                    <a:bodyPr/>
                    <a:lstStyle/>
                    <a:p>
                      <a:pPr hangingPunct="0"/>
                      <a:r>
                        <a:rPr lang="el-GR" sz="1600" kern="1200" dirty="0" err="1" smtClean="0">
                          <a:solidFill>
                            <a:schemeClr val="dk1"/>
                          </a:solidFill>
                          <a:effectLst/>
                          <a:latin typeface="+mn-lt"/>
                          <a:ea typeface="+mn-ea"/>
                          <a:cs typeface="+mn-cs"/>
                        </a:rPr>
                        <a:t>Καταλληλό</a:t>
                      </a:r>
                      <a:r>
                        <a:rPr lang="el-GR" sz="1600" kern="1200" dirty="0" smtClean="0">
                          <a:solidFill>
                            <a:schemeClr val="dk1"/>
                          </a:solidFill>
                          <a:effectLst/>
                          <a:latin typeface="+mn-lt"/>
                          <a:ea typeface="+mn-ea"/>
                          <a:cs typeface="+mn-cs"/>
                        </a:rPr>
                        <a:t>-</a:t>
                      </a:r>
                    </a:p>
                    <a:p>
                      <a:pPr algn="ctr" hangingPunct="0"/>
                      <a:r>
                        <a:rPr lang="el-GR" sz="1600" kern="1200" dirty="0" smtClean="0">
                          <a:solidFill>
                            <a:schemeClr val="dk1"/>
                          </a:solidFill>
                          <a:effectLst/>
                          <a:latin typeface="+mn-lt"/>
                          <a:ea typeface="+mn-ea"/>
                          <a:cs typeface="+mn-cs"/>
                        </a:rPr>
                        <a:t>  </a:t>
                      </a:r>
                      <a:r>
                        <a:rPr lang="el-GR" sz="1600" kern="1200" dirty="0" err="1" smtClean="0">
                          <a:solidFill>
                            <a:schemeClr val="dk1"/>
                          </a:solidFill>
                          <a:effectLst/>
                          <a:latin typeface="+mn-lt"/>
                          <a:ea typeface="+mn-ea"/>
                          <a:cs typeface="+mn-cs"/>
                        </a:rPr>
                        <a:t>τητα</a:t>
                      </a:r>
                      <a:r>
                        <a:rPr lang="el-GR" sz="1600" kern="1200" dirty="0" smtClean="0">
                          <a:solidFill>
                            <a:schemeClr val="dk1"/>
                          </a:solidFill>
                          <a:effectLst/>
                          <a:latin typeface="+mn-lt"/>
                          <a:ea typeface="+mn-ea"/>
                          <a:cs typeface="+mn-cs"/>
                        </a:rPr>
                        <a:t> </a:t>
                      </a:r>
                      <a:r>
                        <a:rPr lang="el-GR" sz="1600" kern="1200" dirty="0" err="1" smtClean="0">
                          <a:solidFill>
                            <a:schemeClr val="dk1"/>
                          </a:solidFill>
                          <a:effectLst/>
                          <a:latin typeface="+mn-lt"/>
                          <a:ea typeface="+mn-ea"/>
                          <a:cs typeface="+mn-cs"/>
                        </a:rPr>
                        <a:t>επιφά</a:t>
                      </a:r>
                      <a:r>
                        <a:rPr lang="el-GR" sz="1600" kern="1200" dirty="0" smtClean="0">
                          <a:solidFill>
                            <a:schemeClr val="dk1"/>
                          </a:solidFill>
                          <a:effectLst/>
                          <a:latin typeface="+mn-lt"/>
                          <a:ea typeface="+mn-ea"/>
                          <a:cs typeface="+mn-cs"/>
                        </a:rPr>
                        <a:t>-</a:t>
                      </a:r>
                    </a:p>
                    <a:p>
                      <a:pPr marL="0" marR="0" indent="0" algn="l" defTabSz="914400" rtl="0" eaLnBrk="1" fontAlgn="auto" latinLnBrk="0" hangingPunct="0">
                        <a:lnSpc>
                          <a:spcPct val="100000"/>
                        </a:lnSpc>
                        <a:spcBef>
                          <a:spcPts val="0"/>
                        </a:spcBef>
                        <a:spcAft>
                          <a:spcPts val="0"/>
                        </a:spcAft>
                        <a:buClrTx/>
                        <a:buSzTx/>
                        <a:buFontTx/>
                        <a:buNone/>
                        <a:tabLst/>
                        <a:defRPr/>
                      </a:pPr>
                      <a:r>
                        <a:rPr lang="el-GR" sz="1600" kern="1200" dirty="0" smtClean="0">
                          <a:solidFill>
                            <a:schemeClr val="dk1"/>
                          </a:solidFill>
                          <a:effectLst/>
                          <a:latin typeface="+mn-lt"/>
                          <a:ea typeface="+mn-ea"/>
                          <a:cs typeface="+mn-cs"/>
                        </a:rPr>
                        <a:t>  </a:t>
                      </a:r>
                      <a:r>
                        <a:rPr lang="el-GR" sz="1600" kern="1200" dirty="0" err="1" smtClean="0">
                          <a:solidFill>
                            <a:schemeClr val="dk1"/>
                          </a:solidFill>
                          <a:effectLst/>
                          <a:latin typeface="+mn-lt"/>
                          <a:ea typeface="+mn-ea"/>
                          <a:cs typeface="+mn-cs"/>
                        </a:rPr>
                        <a:t>νειας</a:t>
                      </a:r>
                      <a:r>
                        <a:rPr lang="el-GR" sz="1600" kern="1200" dirty="0" smtClean="0">
                          <a:solidFill>
                            <a:schemeClr val="dk1"/>
                          </a:solidFill>
                          <a:effectLst/>
                          <a:latin typeface="+mn-lt"/>
                          <a:ea typeface="+mn-ea"/>
                          <a:cs typeface="+mn-cs"/>
                        </a:rPr>
                        <a:t> για επεξεργασία</a:t>
                      </a:r>
                      <a:endParaRPr lang="el-GR" sz="1600" dirty="0" smtClean="0"/>
                    </a:p>
                  </a:txBody>
                  <a:tcPr/>
                </a:tc>
                <a:tc>
                  <a:txBody>
                    <a:bodyPr/>
                    <a:lstStyle/>
                    <a:p>
                      <a:endParaRPr lang="el-GR" sz="1600" dirty="0"/>
                    </a:p>
                  </a:txBody>
                  <a:tcPr/>
                </a:tc>
                <a:tc>
                  <a:txBody>
                    <a:bodyPr/>
                    <a:lstStyle/>
                    <a:p>
                      <a:endParaRPr lang="el-GR"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kern="1200" dirty="0" smtClean="0">
                          <a:solidFill>
                            <a:schemeClr val="dk1"/>
                          </a:solidFill>
                          <a:effectLst/>
                          <a:latin typeface="+mn-lt"/>
                          <a:ea typeface="+mn-ea"/>
                          <a:cs typeface="+mn-cs"/>
                        </a:rPr>
                        <a:t>Απόκλιση ινών,</a:t>
                      </a:r>
                    </a:p>
                    <a:p>
                      <a:pPr marL="0" marR="0" indent="0" algn="ctr" defTabSz="914400" rtl="0" eaLnBrk="1" fontAlgn="auto" latinLnBrk="0" hangingPunct="1">
                        <a:lnSpc>
                          <a:spcPct val="100000"/>
                        </a:lnSpc>
                        <a:spcBef>
                          <a:spcPts val="0"/>
                        </a:spcBef>
                        <a:spcAft>
                          <a:spcPts val="0"/>
                        </a:spcAft>
                        <a:buClrTx/>
                        <a:buSzTx/>
                        <a:buFontTx/>
                        <a:buNone/>
                        <a:tabLst/>
                        <a:defRPr/>
                      </a:pPr>
                      <a:r>
                        <a:rPr lang="el-GR" sz="1600" kern="1200" dirty="0" smtClean="0">
                          <a:solidFill>
                            <a:schemeClr val="dk1"/>
                          </a:solidFill>
                          <a:effectLst/>
                          <a:latin typeface="+mn-lt"/>
                          <a:ea typeface="+mn-ea"/>
                          <a:cs typeface="+mn-cs"/>
                        </a:rPr>
                        <a:t>Αντοχή</a:t>
                      </a:r>
                    </a:p>
                    <a:p>
                      <a:endParaRPr lang="el-GR" sz="1600" dirty="0"/>
                    </a:p>
                  </a:txBody>
                  <a:tcPr/>
                </a:tc>
                <a:tc>
                  <a:txBody>
                    <a:bodyPr/>
                    <a:lstStyle/>
                    <a:p>
                      <a:pPr algn="ctr" hangingPunct="0"/>
                      <a:r>
                        <a:rPr lang="el-GR" sz="1600" kern="1200" dirty="0" smtClean="0">
                          <a:solidFill>
                            <a:schemeClr val="dk1"/>
                          </a:solidFill>
                          <a:effectLst/>
                          <a:latin typeface="+mn-lt"/>
                          <a:ea typeface="+mn-ea"/>
                          <a:cs typeface="+mn-cs"/>
                        </a:rPr>
                        <a:t>Κατεργασία με </a:t>
                      </a:r>
                    </a:p>
                    <a:p>
                      <a:pPr algn="ctr"/>
                      <a:r>
                        <a:rPr lang="el-GR" sz="1600" kern="1200" dirty="0" smtClean="0">
                          <a:solidFill>
                            <a:schemeClr val="dk1"/>
                          </a:solidFill>
                          <a:effectLst/>
                          <a:latin typeface="+mn-lt"/>
                          <a:ea typeface="+mn-ea"/>
                          <a:cs typeface="+mn-cs"/>
                        </a:rPr>
                        <a:t>  κοπτικά μέσα</a:t>
                      </a:r>
                      <a:endParaRPr lang="el-GR" sz="1600" dirty="0" smtClean="0"/>
                    </a:p>
                  </a:txBody>
                  <a:tcPr/>
                </a:tc>
                <a:tc>
                  <a:txBody>
                    <a:bodyPr/>
                    <a:lstStyle/>
                    <a:p>
                      <a:endParaRPr lang="el-GR" sz="1600" dirty="0"/>
                    </a:p>
                  </a:txBody>
                  <a:tcPr/>
                </a:tc>
              </a:tr>
            </a:tbl>
          </a:graphicData>
        </a:graphic>
      </p:graphicFrame>
      <p:sp>
        <p:nvSpPr>
          <p:cNvPr id="5" name="Θέση υποσέλιδου 3" descr="."/>
          <p:cNvSpPr txBox="1">
            <a:spLocks/>
          </p:cNvSpPr>
          <p:nvPr/>
        </p:nvSpPr>
        <p:spPr>
          <a:xfrm>
            <a:off x="3181325" y="6382147"/>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Ο Ποιοτικός Έλεγχος σε διάφορα Υλικά</a:t>
            </a:r>
            <a:endParaRPr lang="en-GB" sz="1400" dirty="0">
              <a:cs typeface="Times New Roman" pitchFamily="18" charset="0"/>
            </a:endParaRPr>
          </a:p>
        </p:txBody>
      </p:sp>
      <p:sp>
        <p:nvSpPr>
          <p:cNvPr id="11" name="Θέση αριθμού διαφάνειας 5" descr="."/>
          <p:cNvSpPr txBox="1">
            <a:spLocks/>
          </p:cNvSpPr>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10</a:t>
            </a:fld>
            <a:endParaRPr lang="el-GR" sz="1400" dirty="0"/>
          </a:p>
        </p:txBody>
      </p:sp>
    </p:spTree>
    <p:custDataLst>
      <p:tags r:id="rId1"/>
    </p:custDataLst>
    <p:extLst>
      <p:ext uri="{BB962C8B-B14F-4D97-AF65-F5344CB8AC3E}">
        <p14:creationId xmlns:p14="http://schemas.microsoft.com/office/powerpoint/2010/main" val="20667560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a:xfrm>
            <a:off x="685800" y="2030983"/>
            <a:ext cx="7772400" cy="1470025"/>
          </a:xfrm>
        </p:spPr>
        <p:txBody>
          <a:bodyPr/>
          <a:lstStyle/>
          <a:p>
            <a:r>
              <a:rPr lang="el-GR" dirty="0" smtClean="0"/>
              <a:t>Τέλος Ενότητας</a:t>
            </a:r>
            <a:endParaRPr lang="el-GR" dirty="0"/>
          </a:p>
        </p:txBody>
      </p:sp>
      <p:sp>
        <p:nvSpPr>
          <p:cNvPr id="2" name="Ορθογώνιο 1"/>
          <p:cNvSpPr/>
          <p:nvPr/>
        </p:nvSpPr>
        <p:spPr>
          <a:xfrm>
            <a:off x="5004048" y="4110171"/>
            <a:ext cx="3240360" cy="830997"/>
          </a:xfrm>
          <a:prstGeom prst="rect">
            <a:avLst/>
          </a:prstGeom>
        </p:spPr>
        <p:txBody>
          <a:bodyPr wrap="square">
            <a:spAutoFit/>
          </a:bodyPr>
          <a:lstStyle/>
          <a:p>
            <a:r>
              <a:rPr lang="el-GR" sz="2400" dirty="0" smtClean="0">
                <a:solidFill>
                  <a:schemeClr val="tx1">
                    <a:lumMod val="65000"/>
                    <a:lumOff val="35000"/>
                  </a:schemeClr>
                </a:solidFill>
              </a:rPr>
              <a:t>Επεξεργασία </a:t>
            </a:r>
            <a:r>
              <a:rPr lang="el-GR" sz="2400" dirty="0">
                <a:solidFill>
                  <a:schemeClr val="tx1">
                    <a:lumMod val="65000"/>
                    <a:lumOff val="35000"/>
                  </a:schemeClr>
                </a:solidFill>
              </a:rPr>
              <a:t>υλικού</a:t>
            </a:r>
            <a:r>
              <a:rPr lang="el-GR" sz="2400" dirty="0" smtClean="0">
                <a:solidFill>
                  <a:schemeClr val="tx1">
                    <a:lumMod val="65000"/>
                    <a:lumOff val="35000"/>
                  </a:schemeClr>
                </a:solidFill>
              </a:rPr>
              <a:t>:</a:t>
            </a:r>
            <a:endParaRPr lang="el-GR" sz="2400" dirty="0">
              <a:solidFill>
                <a:schemeClr val="tx1">
                  <a:lumMod val="65000"/>
                  <a:lumOff val="35000"/>
                </a:schemeClr>
              </a:solidFill>
            </a:endParaRPr>
          </a:p>
          <a:p>
            <a:r>
              <a:rPr lang="el-GR" sz="2400" dirty="0" err="1" smtClean="0">
                <a:solidFill>
                  <a:schemeClr val="tx1">
                    <a:lumMod val="65000"/>
                    <a:lumOff val="35000"/>
                  </a:schemeClr>
                </a:solidFill>
              </a:rPr>
              <a:t>Χαρτώνας</a:t>
            </a:r>
            <a:r>
              <a:rPr lang="el-GR" sz="2400" dirty="0" smtClean="0">
                <a:solidFill>
                  <a:schemeClr val="tx1">
                    <a:lumMod val="65000"/>
                    <a:lumOff val="35000"/>
                  </a:schemeClr>
                </a:solidFill>
              </a:rPr>
              <a:t> Αλέξανδρος</a:t>
            </a:r>
            <a:endParaRPr lang="el-GR" sz="2400" dirty="0">
              <a:solidFill>
                <a:schemeClr val="tx1">
                  <a:lumMod val="65000"/>
                  <a:lumOff val="35000"/>
                </a:schemeClr>
              </a:solidFill>
            </a:endParaRPr>
          </a:p>
        </p:txBody>
      </p:sp>
      <p:pic>
        <p:nvPicPr>
          <p:cNvPr id="9" name="7 - Εικόνα" descr="εικόνα Λογότυπο για Άδειες χρήσης Creative Commons">
            <a:hlinkClick r:id="rId4"/>
          </p:cNvPr>
          <p:cNvPicPr>
            <a:picLocks noChangeAspect="1"/>
          </p:cNvPicPr>
          <p:nvPr/>
        </p:nvPicPr>
        <p:blipFill>
          <a:blip r:embed="rId5" cstate="print"/>
          <a:stretch>
            <a:fillRect/>
          </a:stretch>
        </p:blipFill>
        <p:spPr>
          <a:xfrm>
            <a:off x="2080877" y="5827935"/>
            <a:ext cx="1581685" cy="553393"/>
          </a:xfrm>
          <a:prstGeom prst="rect">
            <a:avLst/>
          </a:prstGeom>
        </p:spPr>
      </p:pic>
      <p:pic>
        <p:nvPicPr>
          <p:cNvPr id="10" name="Picture 3" descr="εικόνα Λογότυπο Επιχειρησιακού Προγράμματος Εκπαίδευση και Δια βίου Μάθηση">
            <a:hlinkClick r:id="rId6"/>
          </p:cNvPr>
          <p:cNvPicPr>
            <a:picLocks noChangeAspect="1" noChangeArrowheads="1"/>
          </p:cNvPicPr>
          <p:nvPr/>
        </p:nvPicPr>
        <p:blipFill>
          <a:blip r:embed="rId7" cstate="print"/>
          <a:srcRect/>
          <a:stretch>
            <a:fillRect/>
          </a:stretch>
        </p:blipFill>
        <p:spPr bwMode="auto">
          <a:xfrm>
            <a:off x="3662562" y="5733256"/>
            <a:ext cx="3240360" cy="771224"/>
          </a:xfrm>
          <a:prstGeom prst="rect">
            <a:avLst/>
          </a:prstGeom>
          <a:noFill/>
        </p:spPr>
      </p:pic>
    </p:spTree>
    <p:custDataLst>
      <p:tags r:id="rId1"/>
    </p:custDataLst>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10/10/2005 9:26:45 AM"/>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6,2,3,5,"/>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3074,3075,1026,3077,"/>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4098,4099,6,3,"/>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2,3,5,4,"/>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22,7,5,24,"/>
</p:tagLst>
</file>

<file path=ppt/tags/tag8.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20,4,14,"/>
</p:tagLst>
</file>

<file path=ppt/tags/tag10.xml><?xml version="1.0" encoding="utf-8"?>
<p:tagLst xmlns:a="http://schemas.openxmlformats.org/drawingml/2006/main" xmlns:r="http://schemas.openxmlformats.org/officeDocument/2006/relationships" xmlns:p="http://schemas.openxmlformats.org/presentationml/2006/main">
  <p:tag name="ZHAW.ACCESSIBILITYADDIN.READINGORDER" val="9,7,6,12,"/>
</p:tagLst>
</file>

<file path=ppt/tags/tag11.xml><?xml version="1.0" encoding="utf-8"?>
<p:tagLst xmlns:a="http://schemas.openxmlformats.org/drawingml/2006/main" xmlns:r="http://schemas.openxmlformats.org/officeDocument/2006/relationships" xmlns:p="http://schemas.openxmlformats.org/presentationml/2006/main">
  <p:tag name="ZHAW.ACCESSIBILITYADDIN.READINGORDER" val="7,2,4,5,9,"/>
</p:tagLst>
</file>

<file path=ppt/tags/tag12.xml><?xml version="1.0" encoding="utf-8"?>
<p:tagLst xmlns:a="http://schemas.openxmlformats.org/drawingml/2006/main" xmlns:r="http://schemas.openxmlformats.org/officeDocument/2006/relationships" xmlns:p="http://schemas.openxmlformats.org/presentationml/2006/main">
  <p:tag name="ZHAW.ACCESSIBILITYADDIN.TABLEHEADER" val="R0;"/>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9,2,6,5,11,"/>
</p:tagLst>
</file>

<file path=ppt/tags/tag14.xml><?xml version="1.0" encoding="utf-8"?>
<p:tagLst xmlns:a="http://schemas.openxmlformats.org/drawingml/2006/main" xmlns:r="http://schemas.openxmlformats.org/officeDocument/2006/relationships" xmlns:p="http://schemas.openxmlformats.org/presentationml/2006/main">
  <p:tag name="ZHAW.ACCESSIBILITYADDIN.TABLEHEADER" val="R0;"/>
</p:tagLst>
</file>

<file path=ppt/tags/tag15.xml><?xml version="1.0" encoding="utf-8"?>
<p:tagLst xmlns:a="http://schemas.openxmlformats.org/drawingml/2006/main" xmlns:r="http://schemas.openxmlformats.org/officeDocument/2006/relationships" xmlns:p="http://schemas.openxmlformats.org/presentationml/2006/main">
  <p:tag name="ZHAW.ACCESSIBILITYADDIN.READINGORDER" val="7,2,9,10,"/>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70EA9B00-F969-4645-9C23-FADD423FC20C}">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6649</TotalTime>
  <Words>427</Words>
  <Application>Microsoft Office PowerPoint</Application>
  <PresentationFormat>Προβολή στην οθόνη (4:3)</PresentationFormat>
  <Paragraphs>122</Paragraphs>
  <Slides>11</Slides>
  <Notes>9</Notes>
  <HiddenSlides>0</HiddenSlides>
  <MMClips>0</MMClips>
  <ScaleCrop>false</ScaleCrop>
  <HeadingPairs>
    <vt:vector size="4" baseType="variant">
      <vt:variant>
        <vt:lpstr>Θέμα</vt:lpstr>
      </vt:variant>
      <vt:variant>
        <vt:i4>1</vt:i4>
      </vt:variant>
      <vt:variant>
        <vt:lpstr>Τίτλοι διαφανειών</vt:lpstr>
      </vt:variant>
      <vt:variant>
        <vt:i4>11</vt:i4>
      </vt:variant>
    </vt:vector>
  </HeadingPairs>
  <TitlesOfParts>
    <vt:vector size="12" baseType="lpstr">
      <vt:lpstr>Θέμα του Office</vt:lpstr>
      <vt:lpstr>Ποιοτικός Έλεγχος Πρώτων Υλών</vt:lpstr>
      <vt:lpstr>Άδειες χρήσης </vt:lpstr>
      <vt:lpstr>Χρηματοδότηση </vt:lpstr>
      <vt:lpstr>Σκοποί  ενότητας</vt:lpstr>
      <vt:lpstr>Περιεχόμενα ενότητας</vt:lpstr>
      <vt:lpstr>Φορείς τυποποίησης (1 από 3)</vt:lpstr>
      <vt:lpstr>Φορείς τυποποίησης (2 από 3)</vt:lpstr>
      <vt:lpstr>Φορείς τυποποίησης (3 από 3)</vt:lpstr>
      <vt:lpstr>Κριτήρια επιλογής (1 από 2)</vt:lpstr>
      <vt:lpstr>Κριτήρια επιλογής (2 από 2)</vt:lpstr>
      <vt:lpstr>Τέλος Ενότητας</vt:lpstr>
    </vt:vector>
  </TitlesOfParts>
  <Company>Τεχνολογικό Εκπαιδευτικό Ίδρυμα Θεσσαλίας</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Ποιοτικός Έλεγχος Πρώτων Υλών, Εισαγωγικές Έννοιες.</dc:title>
  <dc:creator>Γεώργιος Νταλός</dc:creator>
  <cp:keywords>Ποιοτικός Έλεγχος Πρώτων Υλών, Εισαγωγικές Έννοιες,</cp:keywords>
  <cp:lastModifiedBy>Windows User</cp:lastModifiedBy>
  <cp:revision>568</cp:revision>
  <dcterms:created xsi:type="dcterms:W3CDTF">2012-09-06T09:03:05Z</dcterms:created>
  <dcterms:modified xsi:type="dcterms:W3CDTF">2005-10-10T06:26:56Z</dcterms:modified>
</cp:coreProperties>
</file>