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notesSlides/notesSlide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5.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6.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notesSlides/notesSlide7.xml" ContentType="application/vnd.openxmlformats-officedocument.presentationml.notesSlide+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9.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10.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notesSlides/notesSlide11.xml" ContentType="application/vnd.openxmlformats-officedocument.presentationml.notesSlide+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2.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3.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4.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notesSlides/notesSlide15.xml" ContentType="application/vnd.openxmlformats-officedocument.presentationml.notesSlide+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notesSlides/notesSlide16.xml" ContentType="application/vnd.openxmlformats-officedocument.presentationml.notesSlide+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notesSlides/notesSlide17.xml" ContentType="application/vnd.openxmlformats-officedocument.presentationml.notesSlide+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18.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9.xml" ContentType="application/vnd.openxmlformats-officedocument.presentationml.notesSlid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20.xml" ContentType="application/vnd.openxmlformats-officedocument.presentationml.notesSlid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notesSlides/notesSlide21.xml" ContentType="application/vnd.openxmlformats-officedocument.presentationml.notesSlide+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notesSlides/notesSlide22.xml" ContentType="application/vnd.openxmlformats-officedocument.presentationml.notesSlide+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23.xml" ContentType="application/vnd.openxmlformats-officedocument.presentationml.notesSlid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notesSlides/notesSlide24.xml" ContentType="application/vnd.openxmlformats-officedocument.presentationml.notesSlide+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25.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6.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7.xml" ContentType="application/vnd.openxmlformats-officedocument.presentationml.notesSlid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8.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29.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notesSlides/notesSlide30.xml" ContentType="application/vnd.openxmlformats-officedocument.presentationml.notesSlide+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notesSlides/notesSlide31.xml" ContentType="application/vnd.openxmlformats-officedocument.presentationml.notesSlide+xml"/>
  <Override PartName="/ppt/tags/tag154.xml" ContentType="application/vnd.openxmlformats-officedocument.presentationml.tags+xml"/>
  <Override PartName="/ppt/tags/tag155.xml" ContentType="application/vnd.openxmlformats-officedocument.presentationml.tags+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35"/>
  </p:notesMasterIdLst>
  <p:sldIdLst>
    <p:sldId id="256" r:id="rId3"/>
    <p:sldId id="257" r:id="rId4"/>
    <p:sldId id="259" r:id="rId5"/>
    <p:sldId id="261" r:id="rId6"/>
    <p:sldId id="262" r:id="rId7"/>
    <p:sldId id="264" r:id="rId8"/>
    <p:sldId id="404" r:id="rId9"/>
    <p:sldId id="310" r:id="rId10"/>
    <p:sldId id="373" r:id="rId11"/>
    <p:sldId id="311" r:id="rId12"/>
    <p:sldId id="312" r:id="rId13"/>
    <p:sldId id="313" r:id="rId14"/>
    <p:sldId id="405" r:id="rId15"/>
    <p:sldId id="314" r:id="rId16"/>
    <p:sldId id="315" r:id="rId17"/>
    <p:sldId id="374" r:id="rId18"/>
    <p:sldId id="375" r:id="rId19"/>
    <p:sldId id="316" r:id="rId20"/>
    <p:sldId id="317" r:id="rId21"/>
    <p:sldId id="376" r:id="rId22"/>
    <p:sldId id="377" r:id="rId23"/>
    <p:sldId id="378" r:id="rId24"/>
    <p:sldId id="379" r:id="rId25"/>
    <p:sldId id="380" r:id="rId26"/>
    <p:sldId id="381" r:id="rId27"/>
    <p:sldId id="382" r:id="rId28"/>
    <p:sldId id="383" r:id="rId29"/>
    <p:sldId id="384" r:id="rId30"/>
    <p:sldId id="385" r:id="rId31"/>
    <p:sldId id="386" r:id="rId32"/>
    <p:sldId id="387" r:id="rId33"/>
    <p:sldId id="280" r:id="rId34"/>
  </p:sldIdLst>
  <p:sldSz cx="9144000" cy="6858000" type="screen4x3"/>
  <p:notesSz cx="6858000" cy="9144000"/>
  <p:custDataLst>
    <p:tags r:id="rId36"/>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9339" autoAdjust="0"/>
  </p:normalViewPr>
  <p:slideViewPr>
    <p:cSldViewPr>
      <p:cViewPr varScale="1">
        <p:scale>
          <a:sx n="101" d="100"/>
          <a:sy n="101" d="100"/>
        </p:scale>
        <p:origin x="132" y="270"/>
      </p:cViewPr>
      <p:guideLst>
        <p:guide orient="horz" pos="2160"/>
        <p:guide pos="2880"/>
      </p:guideLst>
    </p:cSldViewPr>
  </p:slideViewPr>
  <p:outlineViewPr>
    <p:cViewPr>
      <p:scale>
        <a:sx n="33" d="100"/>
        <a:sy n="33" d="100"/>
      </p:scale>
      <p:origin x="0" y="27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viewProps" Target="viewProp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gs" Target="tags/tag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9/3/2015</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solidFill>
                <a:srgbClr val="FF0000"/>
              </a:solidFill>
            </a:endParaRPr>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a:t>
            </a:fld>
            <a:endParaRPr lang="el-GR"/>
          </a:p>
        </p:txBody>
      </p:sp>
    </p:spTree>
    <p:extLst>
      <p:ext uri="{BB962C8B-B14F-4D97-AF65-F5344CB8AC3E}">
        <p14:creationId xmlns:p14="http://schemas.microsoft.com/office/powerpoint/2010/main" val="3992812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a:t>
            </a:fld>
            <a:endParaRPr lang="el-GR"/>
          </a:p>
        </p:txBody>
      </p:sp>
    </p:spTree>
    <p:extLst>
      <p:ext uri="{BB962C8B-B14F-4D97-AF65-F5344CB8AC3E}">
        <p14:creationId xmlns:p14="http://schemas.microsoft.com/office/powerpoint/2010/main" val="31421763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a:t>
            </a:fld>
            <a:endParaRPr lang="el-GR"/>
          </a:p>
        </p:txBody>
      </p:sp>
    </p:spTree>
    <p:extLst>
      <p:ext uri="{BB962C8B-B14F-4D97-AF65-F5344CB8AC3E}">
        <p14:creationId xmlns:p14="http://schemas.microsoft.com/office/powerpoint/2010/main" val="2533023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4</a:t>
            </a:fld>
            <a:endParaRPr lang="el-GR"/>
          </a:p>
        </p:txBody>
      </p:sp>
    </p:spTree>
    <p:extLst>
      <p:ext uri="{BB962C8B-B14F-4D97-AF65-F5344CB8AC3E}">
        <p14:creationId xmlns:p14="http://schemas.microsoft.com/office/powerpoint/2010/main" val="4156830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5</a:t>
            </a:fld>
            <a:endParaRPr lang="el-GR"/>
          </a:p>
        </p:txBody>
      </p:sp>
    </p:spTree>
    <p:extLst>
      <p:ext uri="{BB962C8B-B14F-4D97-AF65-F5344CB8AC3E}">
        <p14:creationId xmlns:p14="http://schemas.microsoft.com/office/powerpoint/2010/main" val="7537989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6</a:t>
            </a:fld>
            <a:endParaRPr lang="el-GR"/>
          </a:p>
        </p:txBody>
      </p:sp>
    </p:spTree>
    <p:extLst>
      <p:ext uri="{BB962C8B-B14F-4D97-AF65-F5344CB8AC3E}">
        <p14:creationId xmlns:p14="http://schemas.microsoft.com/office/powerpoint/2010/main" val="1406215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7</a:t>
            </a:fld>
            <a:endParaRPr lang="el-GR"/>
          </a:p>
        </p:txBody>
      </p:sp>
    </p:spTree>
    <p:extLst>
      <p:ext uri="{BB962C8B-B14F-4D97-AF65-F5344CB8AC3E}">
        <p14:creationId xmlns:p14="http://schemas.microsoft.com/office/powerpoint/2010/main" val="6501377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8</a:t>
            </a:fld>
            <a:endParaRPr lang="el-GR"/>
          </a:p>
        </p:txBody>
      </p:sp>
    </p:spTree>
    <p:extLst>
      <p:ext uri="{BB962C8B-B14F-4D97-AF65-F5344CB8AC3E}">
        <p14:creationId xmlns:p14="http://schemas.microsoft.com/office/powerpoint/2010/main" val="30105029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9</a:t>
            </a:fld>
            <a:endParaRPr lang="el-GR"/>
          </a:p>
        </p:txBody>
      </p:sp>
    </p:spTree>
    <p:extLst>
      <p:ext uri="{BB962C8B-B14F-4D97-AF65-F5344CB8AC3E}">
        <p14:creationId xmlns:p14="http://schemas.microsoft.com/office/powerpoint/2010/main" val="2635864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10</a:t>
            </a:fld>
            <a:endParaRPr lang="el-GR"/>
          </a:p>
        </p:txBody>
      </p:sp>
    </p:spTree>
    <p:extLst>
      <p:ext uri="{BB962C8B-B14F-4D97-AF65-F5344CB8AC3E}">
        <p14:creationId xmlns:p14="http://schemas.microsoft.com/office/powerpoint/2010/main" val="8282170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11</a:t>
            </a:fld>
            <a:endParaRPr lang="el-GR"/>
          </a:p>
        </p:txBody>
      </p:sp>
    </p:spTree>
    <p:extLst>
      <p:ext uri="{BB962C8B-B14F-4D97-AF65-F5344CB8AC3E}">
        <p14:creationId xmlns:p14="http://schemas.microsoft.com/office/powerpoint/2010/main" val="1628581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12</a:t>
            </a:fld>
            <a:endParaRPr lang="el-GR"/>
          </a:p>
        </p:txBody>
      </p:sp>
    </p:spTree>
    <p:extLst>
      <p:ext uri="{BB962C8B-B14F-4D97-AF65-F5344CB8AC3E}">
        <p14:creationId xmlns:p14="http://schemas.microsoft.com/office/powerpoint/2010/main" val="22931926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13</a:t>
            </a:fld>
            <a:endParaRPr lang="el-GR"/>
          </a:p>
        </p:txBody>
      </p:sp>
    </p:spTree>
    <p:extLst>
      <p:ext uri="{BB962C8B-B14F-4D97-AF65-F5344CB8AC3E}">
        <p14:creationId xmlns:p14="http://schemas.microsoft.com/office/powerpoint/2010/main" val="1488120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14</a:t>
            </a:fld>
            <a:endParaRPr lang="el-GR"/>
          </a:p>
        </p:txBody>
      </p:sp>
    </p:spTree>
    <p:extLst>
      <p:ext uri="{BB962C8B-B14F-4D97-AF65-F5344CB8AC3E}">
        <p14:creationId xmlns:p14="http://schemas.microsoft.com/office/powerpoint/2010/main" val="1765320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15</a:t>
            </a:fld>
            <a:endParaRPr lang="el-GR"/>
          </a:p>
        </p:txBody>
      </p:sp>
    </p:spTree>
    <p:extLst>
      <p:ext uri="{BB962C8B-B14F-4D97-AF65-F5344CB8AC3E}">
        <p14:creationId xmlns:p14="http://schemas.microsoft.com/office/powerpoint/2010/main" val="7588508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16</a:t>
            </a:fld>
            <a:endParaRPr lang="el-GR"/>
          </a:p>
        </p:txBody>
      </p:sp>
    </p:spTree>
    <p:extLst>
      <p:ext uri="{BB962C8B-B14F-4D97-AF65-F5344CB8AC3E}">
        <p14:creationId xmlns:p14="http://schemas.microsoft.com/office/powerpoint/2010/main" val="9686613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17</a:t>
            </a:fld>
            <a:endParaRPr lang="el-GR"/>
          </a:p>
        </p:txBody>
      </p:sp>
    </p:spTree>
    <p:extLst>
      <p:ext uri="{BB962C8B-B14F-4D97-AF65-F5344CB8AC3E}">
        <p14:creationId xmlns:p14="http://schemas.microsoft.com/office/powerpoint/2010/main" val="2423041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18</a:t>
            </a:fld>
            <a:endParaRPr lang="el-GR"/>
          </a:p>
        </p:txBody>
      </p:sp>
    </p:spTree>
    <p:extLst>
      <p:ext uri="{BB962C8B-B14F-4D97-AF65-F5344CB8AC3E}">
        <p14:creationId xmlns:p14="http://schemas.microsoft.com/office/powerpoint/2010/main" val="24137370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31771395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14676510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115424138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22</a:t>
            </a:fld>
            <a:endParaRPr lang="el-GR"/>
          </a:p>
        </p:txBody>
      </p:sp>
    </p:spTree>
    <p:extLst>
      <p:ext uri="{BB962C8B-B14F-4D97-AF65-F5344CB8AC3E}">
        <p14:creationId xmlns:p14="http://schemas.microsoft.com/office/powerpoint/2010/main" val="8480703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23</a:t>
            </a:fld>
            <a:endParaRPr lang="el-GR"/>
          </a:p>
        </p:txBody>
      </p:sp>
    </p:spTree>
    <p:extLst>
      <p:ext uri="{BB962C8B-B14F-4D97-AF65-F5344CB8AC3E}">
        <p14:creationId xmlns:p14="http://schemas.microsoft.com/office/powerpoint/2010/main" val="3384153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24</a:t>
            </a:fld>
            <a:endParaRPr lang="el-GR"/>
          </a:p>
        </p:txBody>
      </p:sp>
    </p:spTree>
    <p:extLst>
      <p:ext uri="{BB962C8B-B14F-4D97-AF65-F5344CB8AC3E}">
        <p14:creationId xmlns:p14="http://schemas.microsoft.com/office/powerpoint/2010/main" val="14740211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335716562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26</a:t>
            </a:fld>
            <a:endParaRPr lang="el-GR"/>
          </a:p>
        </p:txBody>
      </p:sp>
    </p:spTree>
    <p:extLst>
      <p:ext uri="{BB962C8B-B14F-4D97-AF65-F5344CB8AC3E}">
        <p14:creationId xmlns:p14="http://schemas.microsoft.com/office/powerpoint/2010/main" val="32071564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27</a:t>
            </a:fld>
            <a:endParaRPr lang="el-GR"/>
          </a:p>
        </p:txBody>
      </p:sp>
    </p:spTree>
    <p:extLst>
      <p:ext uri="{BB962C8B-B14F-4D97-AF65-F5344CB8AC3E}">
        <p14:creationId xmlns:p14="http://schemas.microsoft.com/office/powerpoint/2010/main" val="105558598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28</a:t>
            </a:fld>
            <a:endParaRPr lang="el-GR"/>
          </a:p>
        </p:txBody>
      </p:sp>
    </p:spTree>
    <p:extLst>
      <p:ext uri="{BB962C8B-B14F-4D97-AF65-F5344CB8AC3E}">
        <p14:creationId xmlns:p14="http://schemas.microsoft.com/office/powerpoint/2010/main" val="7774330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29</a:t>
            </a:fld>
            <a:endParaRPr lang="el-GR"/>
          </a:p>
        </p:txBody>
      </p:sp>
    </p:spTree>
    <p:extLst>
      <p:ext uri="{BB962C8B-B14F-4D97-AF65-F5344CB8AC3E}">
        <p14:creationId xmlns:p14="http://schemas.microsoft.com/office/powerpoint/2010/main" val="20669955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30</a:t>
            </a:fld>
            <a:endParaRPr lang="el-GR"/>
          </a:p>
        </p:txBody>
      </p:sp>
    </p:spTree>
    <p:extLst>
      <p:ext uri="{BB962C8B-B14F-4D97-AF65-F5344CB8AC3E}">
        <p14:creationId xmlns:p14="http://schemas.microsoft.com/office/powerpoint/2010/main" val="37621832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smtClean="0"/>
              <a:t> </a:t>
            </a: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31</a:t>
            </a:fld>
            <a:endParaRPr lang="el-GR"/>
          </a:p>
        </p:txBody>
      </p:sp>
    </p:spTree>
    <p:extLst>
      <p:ext uri="{BB962C8B-B14F-4D97-AF65-F5344CB8AC3E}">
        <p14:creationId xmlns:p14="http://schemas.microsoft.com/office/powerpoint/2010/main" val="30039303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32</a:t>
            </a:fld>
            <a:endParaRPr lang="el-GR"/>
          </a:p>
        </p:txBody>
      </p:sp>
    </p:spTree>
    <p:extLst>
      <p:ext uri="{BB962C8B-B14F-4D97-AF65-F5344CB8AC3E}">
        <p14:creationId xmlns:p14="http://schemas.microsoft.com/office/powerpoint/2010/main" val="3017940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p>
            <a:r>
              <a:rPr lang="el-GR" smtClean="0"/>
              <a:t>Στυλ κύριου τίτλου</a:t>
            </a:r>
            <a:endParaRPr lang="el-GR"/>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l-GR"/>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3" name="Θέση περιεχομένου 2"/>
          <p:cNvSpPr>
            <a:spLocks noGrp="1"/>
          </p:cNvSpPr>
          <p:nvPr>
            <p:ph idx="1"/>
          </p:nvPr>
        </p:nvSpPr>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dirty="0"/>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dirty="0"/>
          </a:p>
        </p:txBody>
      </p:sp>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1" cap="none" baseline="0"/>
            </a:lvl1pPr>
          </a:lstStyle>
          <a:p>
            <a:r>
              <a:rPr lang="el-GR"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lvl1pPr>
          </a:lstStyle>
          <a:p>
            <a:r>
              <a:rPr lang="el-GR" smtClean="0"/>
              <a:t>Στυλ κύριου τίτλου</a:t>
            </a:r>
            <a:endParaRPr lang="el-GR"/>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9" name="Θέση αριθμού διαφάνειας 8"/>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5" name="Θέση αριθμού διαφάνειας 4"/>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4" name="Θέση αριθμού διαφάνειας 3"/>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l-GR" smtClean="0"/>
              <a:t>Κάντε κλικ στο εικονίδιο για να προσθέσετε εικόνα</a:t>
            </a:r>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7" name="Θέση αριθμού διαφάνειας 6"/>
          <p:cNvSpPr>
            <a:spLocks noGrp="1"/>
          </p:cNvSpPr>
          <p:nvPr>
            <p:ph type="sldNum" sz="quarter" idx="12"/>
          </p:nvPr>
        </p:nvSpPr>
        <p:spPr/>
        <p:txBody>
          <a:bodyPr/>
          <a:lstStyle/>
          <a:p>
            <a:fld id="{53C4726A-630D-4CB4-B088-BAB00F4188E9}" type="slidenum">
              <a:rPr lang="el-GR" smtClean="0"/>
              <a:t>‹#›</a:t>
            </a:fld>
            <a:endParaRPr lang="el-G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a:lvl1pPr>
          </a:lstStyle>
          <a:p>
            <a:pPr lvl="0"/>
            <a:r>
              <a:rPr lang="el-GR" smtClean="0"/>
              <a:t>Στυλ κύριου τίτλου</a:t>
            </a:r>
            <a:endParaRPr lang="el-GR"/>
          </a:p>
        </p:txBody>
      </p:sp>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p>
            <a:r>
              <a:rPr lang="el-GR" smtClean="0"/>
              <a:t>Στυλ κύριου τίτλου</a:t>
            </a:r>
            <a:endParaRPr lang="el-GR"/>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12"/>
          </p:nvPr>
        </p:nvSpPr>
        <p:spPr/>
        <p:txBody>
          <a:bodyPr/>
          <a:lstStyle/>
          <a:p>
            <a:fld id="{53C4726A-630D-4CB4-B088-BAB00F4188E9}" type="slidenum">
              <a:rPr lang="el-GR" smtClean="0"/>
              <a:t>‹#›</a:t>
            </a:fld>
            <a:endParaRPr lang="el-GR"/>
          </a:p>
        </p:txBody>
      </p:sp>
    </p:spTree>
    <p:extLst>
      <p:ext uri="{BB962C8B-B14F-4D97-AF65-F5344CB8AC3E}">
        <p14:creationId xmlns:p14="http://schemas.microsoft.com/office/powerpoint/2010/main" val="42386126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Στυλ κύριου τίτλου</a:t>
            </a:r>
            <a:endParaRPr lang="el-GR"/>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αριθμού διαφάνειας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400">
                <a:solidFill>
                  <a:schemeClr val="tx1"/>
                </a:solidFill>
              </a:defRPr>
            </a:lvl1pPr>
          </a:lstStyle>
          <a:p>
            <a:fld id="{53C4726A-630D-4CB4-B088-BAB00F4188E9}" type="slidenum">
              <a:rPr lang="el-GR" smtClean="0"/>
              <a:pPr/>
              <a:t>‹#›</a:t>
            </a:fld>
            <a:endParaRPr lang="el-GR" dirty="0"/>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hyperlink" Target="http://www.edulll.gr/" TargetMode="External"/><Relationship Id="rId3" Type="http://schemas.openxmlformats.org/officeDocument/2006/relationships/tags" Target="../tags/tag4.xml"/><Relationship Id="rId7" Type="http://schemas.openxmlformats.org/officeDocument/2006/relationships/image" Target="../media/image1.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hyperlink" Target="http://www.teilar.gr/" TargetMode="External"/><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2.jpe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tags" Target="../tags/tag7.xml"/><Relationship Id="rId7" Type="http://schemas.openxmlformats.org/officeDocument/2006/relationships/hyperlink" Target="http://www.creativecommons.gr/?page_id=118" TargetMode="Externa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notesSlide" Target="../notesSlides/notesSlide2.xml"/><Relationship Id="rId5" Type="http://schemas.openxmlformats.org/officeDocument/2006/relationships/slideLayout" Target="../slideLayouts/slideLayout2.xml"/><Relationship Id="rId4" Type="http://schemas.openxmlformats.org/officeDocument/2006/relationships/tags" Target="../tags/tag8.xml"/></Relationships>
</file>

<file path=ppt/slides/_rels/slide3.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tags" Target="../tags/tag11.xml"/><Relationship Id="rId7" Type="http://schemas.openxmlformats.org/officeDocument/2006/relationships/hyperlink" Target="http://www.edulll.gr/" TargetMode="Externa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2.xml"/></Relationships>
</file>

<file path=ppt/slides/_rels/slide4.xml.rels><?xml version="1.0" encoding="UTF-8" standalone="yes"?>
<Relationships xmlns="http://schemas.openxmlformats.org/package/2006/relationships"><Relationship Id="rId3" Type="http://schemas.openxmlformats.org/officeDocument/2006/relationships/tags" Target="../tags/tag15.xml"/><Relationship Id="rId7" Type="http://schemas.openxmlformats.org/officeDocument/2006/relationships/notesSlide" Target="../notesSlides/notesSlide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2.xml"/><Relationship Id="rId5" Type="http://schemas.openxmlformats.org/officeDocument/2006/relationships/tags" Target="../tags/tag17.xml"/><Relationship Id="rId4" Type="http://schemas.openxmlformats.org/officeDocument/2006/relationships/tags" Target="../tags/tag16.xml"/></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13" Type="http://schemas.openxmlformats.org/officeDocument/2006/relationships/slide" Target="slide17.xml"/><Relationship Id="rId3" Type="http://schemas.openxmlformats.org/officeDocument/2006/relationships/tags" Target="../tags/tag20.xml"/><Relationship Id="rId7" Type="http://schemas.openxmlformats.org/officeDocument/2006/relationships/slideLayout" Target="../slideLayouts/slideLayout2.xml"/><Relationship Id="rId12" Type="http://schemas.openxmlformats.org/officeDocument/2006/relationships/slide" Target="slide14.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tags" Target="../tags/tag23.xml"/><Relationship Id="rId11" Type="http://schemas.openxmlformats.org/officeDocument/2006/relationships/slide" Target="slide9.xml"/><Relationship Id="rId5" Type="http://schemas.openxmlformats.org/officeDocument/2006/relationships/tags" Target="../tags/tag22.xml"/><Relationship Id="rId15" Type="http://schemas.openxmlformats.org/officeDocument/2006/relationships/slide" Target="slide30.xml"/><Relationship Id="rId10" Type="http://schemas.openxmlformats.org/officeDocument/2006/relationships/slide" Target="slide8.xml"/><Relationship Id="rId4" Type="http://schemas.openxmlformats.org/officeDocument/2006/relationships/tags" Target="../tags/tag21.xml"/><Relationship Id="rId9" Type="http://schemas.openxmlformats.org/officeDocument/2006/relationships/slide" Target="slide6.xml"/><Relationship Id="rId14" Type="http://schemas.openxmlformats.org/officeDocument/2006/relationships/slide" Target="slide26.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6.xml"/><Relationship Id="rId7"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9" Type="http://schemas.openxmlformats.org/officeDocument/2006/relationships/image" Target="../media/image4.emf"/></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32.xml"/><Relationship Id="rId7" Type="http://schemas.openxmlformats.org/officeDocument/2006/relationships/notesSlide" Target="../notesSlides/notesSlide7.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34.xml"/><Relationship Id="rId10" Type="http://schemas.openxmlformats.org/officeDocument/2006/relationships/image" Target="../media/image6.jpeg"/><Relationship Id="rId4" Type="http://schemas.openxmlformats.org/officeDocument/2006/relationships/tags" Target="../tags/tag33.xml"/><Relationship Id="rId9" Type="http://schemas.openxmlformats.org/officeDocument/2006/relationships/slide" Target="slide6.xml"/></Relationships>
</file>

<file path=ppt/slides/_rels/slide8.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37.xml"/><Relationship Id="rId7" Type="http://schemas.openxmlformats.org/officeDocument/2006/relationships/notesSlide" Target="../notesSlides/notesSlide8.xml"/><Relationship Id="rId2" Type="http://schemas.openxmlformats.org/officeDocument/2006/relationships/tags" Target="../tags/tag36.xml"/><Relationship Id="rId1" Type="http://schemas.openxmlformats.org/officeDocument/2006/relationships/tags" Target="../tags/tag35.xml"/><Relationship Id="rId6" Type="http://schemas.openxmlformats.org/officeDocument/2006/relationships/slideLayout" Target="../slideLayouts/slideLayout2.xml"/><Relationship Id="rId5" Type="http://schemas.openxmlformats.org/officeDocument/2006/relationships/tags" Target="../tags/tag39.xml"/><Relationship Id="rId10" Type="http://schemas.microsoft.com/office/2007/relationships/hdphoto" Target="../media/hdphoto1.wdp"/><Relationship Id="rId4" Type="http://schemas.openxmlformats.org/officeDocument/2006/relationships/tags" Target="../tags/tag38.xml"/><Relationship Id="rId9" Type="http://schemas.openxmlformats.org/officeDocument/2006/relationships/image" Target="../media/image6.jpeg"/></Relationships>
</file>

<file path=ppt/slides/_rels/slide9.xml.rels><?xml version="1.0" encoding="UTF-8" standalone="yes"?>
<Relationships xmlns="http://schemas.openxmlformats.org/package/2006/relationships"><Relationship Id="rId8" Type="http://schemas.openxmlformats.org/officeDocument/2006/relationships/hyperlink" Target="http://www.php.net/manual/en/book.pdo.php" TargetMode="External"/><Relationship Id="rId3" Type="http://schemas.openxmlformats.org/officeDocument/2006/relationships/tags" Target="../tags/tag42.xml"/><Relationship Id="rId7" Type="http://schemas.openxmlformats.org/officeDocument/2006/relationships/notesSlide" Target="../notesSlides/notesSlide9.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slideLayout" Target="../slideLayouts/slideLayout2.xml"/><Relationship Id="rId5" Type="http://schemas.openxmlformats.org/officeDocument/2006/relationships/tags" Target="../tags/tag44.xml"/><Relationship Id="rId4" Type="http://schemas.openxmlformats.org/officeDocument/2006/relationships/tags" Target="../tags/tag43.xml"/></Relationships>
</file>

<file path=ppt/slides/_rels/slide10.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47.xml"/><Relationship Id="rId7" Type="http://schemas.openxmlformats.org/officeDocument/2006/relationships/notesSlide" Target="../notesSlides/notesSlide10.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slideLayout" Target="../slideLayouts/slideLayout2.xml"/><Relationship Id="rId5" Type="http://schemas.openxmlformats.org/officeDocument/2006/relationships/tags" Target="../tags/tag49.xml"/><Relationship Id="rId10" Type="http://schemas.microsoft.com/office/2007/relationships/hdphoto" Target="../media/hdphoto1.wdp"/><Relationship Id="rId4" Type="http://schemas.openxmlformats.org/officeDocument/2006/relationships/tags" Target="../tags/tag48.xml"/><Relationship Id="rId9"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6" Type="http://schemas.openxmlformats.org/officeDocument/2006/relationships/notesSlide" Target="../notesSlides/notesSlide11.xml"/><Relationship Id="rId5" Type="http://schemas.openxmlformats.org/officeDocument/2006/relationships/slideLayout" Target="../slideLayouts/slideLayout2.xml"/><Relationship Id="rId4" Type="http://schemas.openxmlformats.org/officeDocument/2006/relationships/tags" Target="../tags/tag53.xml"/></Relationships>
</file>

<file path=ppt/slides/_rels/slide12.xml.rels><?xml version="1.0" encoding="UTF-8" standalone="yes"?>
<Relationships xmlns="http://schemas.openxmlformats.org/package/2006/relationships"><Relationship Id="rId3" Type="http://schemas.openxmlformats.org/officeDocument/2006/relationships/tags" Target="../tags/tag56.xml"/><Relationship Id="rId7" Type="http://schemas.openxmlformats.org/officeDocument/2006/relationships/notesSlide" Target="../notesSlides/notesSlide12.xml"/><Relationship Id="rId2" Type="http://schemas.openxmlformats.org/officeDocument/2006/relationships/tags" Target="../tags/tag55.xml"/><Relationship Id="rId1" Type="http://schemas.openxmlformats.org/officeDocument/2006/relationships/tags" Target="../tags/tag54.xml"/><Relationship Id="rId6" Type="http://schemas.openxmlformats.org/officeDocument/2006/relationships/slideLayout" Target="../slideLayouts/slideLayout2.xml"/><Relationship Id="rId5" Type="http://schemas.openxmlformats.org/officeDocument/2006/relationships/tags" Target="../tags/tag58.xml"/><Relationship Id="rId4" Type="http://schemas.openxmlformats.org/officeDocument/2006/relationships/tags" Target="../tags/tag57.xml"/></Relationships>
</file>

<file path=ppt/slides/_rels/slide13.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61.xml"/><Relationship Id="rId7" Type="http://schemas.openxmlformats.org/officeDocument/2006/relationships/notesSlide" Target="../notesSlides/notesSlide13.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Layout" Target="../slideLayouts/slideLayout2.xml"/><Relationship Id="rId5" Type="http://schemas.openxmlformats.org/officeDocument/2006/relationships/tags" Target="../tags/tag63.xml"/><Relationship Id="rId10" Type="http://schemas.microsoft.com/office/2007/relationships/hdphoto" Target="../media/hdphoto1.wdp"/><Relationship Id="rId4" Type="http://schemas.openxmlformats.org/officeDocument/2006/relationships/tags" Target="../tags/tag62.xml"/><Relationship Id="rId9" Type="http://schemas.openxmlformats.org/officeDocument/2006/relationships/image" Target="../media/image6.jpeg"/></Relationships>
</file>

<file path=ppt/slides/_rels/slide14.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notesSlide" Target="../notesSlides/notesSlide14.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2.xml"/><Relationship Id="rId5" Type="http://schemas.openxmlformats.org/officeDocument/2006/relationships/tags" Target="../tags/tag68.xml"/><Relationship Id="rId4" Type="http://schemas.openxmlformats.org/officeDocument/2006/relationships/tags" Target="../tags/tag67.xml"/></Relationships>
</file>

<file path=ppt/slides/_rels/slide15.xml.rels><?xml version="1.0" encoding="UTF-8" standalone="yes"?>
<Relationships xmlns="http://schemas.openxmlformats.org/package/2006/relationships"><Relationship Id="rId8" Type="http://schemas.openxmlformats.org/officeDocument/2006/relationships/hyperlink" Target="http://www.php.net/manual/en/security.database.php" TargetMode="External"/><Relationship Id="rId3" Type="http://schemas.openxmlformats.org/officeDocument/2006/relationships/tags" Target="../tags/tag71.xml"/><Relationship Id="rId7" Type="http://schemas.openxmlformats.org/officeDocument/2006/relationships/notesSlide" Target="../notesSlides/notesSlide15.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slideLayout" Target="../slideLayouts/slideLayout2.xml"/><Relationship Id="rId5" Type="http://schemas.openxmlformats.org/officeDocument/2006/relationships/tags" Target="../tags/tag73.xml"/><Relationship Id="rId4" Type="http://schemas.openxmlformats.org/officeDocument/2006/relationships/tags" Target="../tags/tag72.xml"/><Relationship Id="rId9" Type="http://schemas.openxmlformats.org/officeDocument/2006/relationships/image" Target="../media/image7.jpeg"/></Relationships>
</file>

<file path=ppt/slides/_rels/slide1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tags" Target="../tags/tag76.xml"/><Relationship Id="rId7" Type="http://schemas.openxmlformats.org/officeDocument/2006/relationships/notesSlide" Target="../notesSlides/notesSlide16.xml"/><Relationship Id="rId2" Type="http://schemas.openxmlformats.org/officeDocument/2006/relationships/tags" Target="../tags/tag75.xml"/><Relationship Id="rId1" Type="http://schemas.openxmlformats.org/officeDocument/2006/relationships/tags" Target="../tags/tag74.xml"/><Relationship Id="rId6" Type="http://schemas.openxmlformats.org/officeDocument/2006/relationships/slideLayout" Target="../slideLayouts/slideLayout2.xml"/><Relationship Id="rId11" Type="http://schemas.microsoft.com/office/2007/relationships/hdphoto" Target="../media/hdphoto1.wdp"/><Relationship Id="rId5" Type="http://schemas.openxmlformats.org/officeDocument/2006/relationships/tags" Target="../tags/tag78.xml"/><Relationship Id="rId10" Type="http://schemas.openxmlformats.org/officeDocument/2006/relationships/image" Target="../media/image6.jpeg"/><Relationship Id="rId4" Type="http://schemas.openxmlformats.org/officeDocument/2006/relationships/tags" Target="../tags/tag77.xml"/><Relationship Id="rId9" Type="http://schemas.openxmlformats.org/officeDocument/2006/relationships/slide" Target="slide6.xml"/></Relationships>
</file>

<file path=ppt/slides/_rels/slide17.xml.rels><?xml version="1.0" encoding="UTF-8" standalone="yes"?>
<Relationships xmlns="http://schemas.openxmlformats.org/package/2006/relationships"><Relationship Id="rId3" Type="http://schemas.openxmlformats.org/officeDocument/2006/relationships/tags" Target="../tags/tag81.xml"/><Relationship Id="rId7" Type="http://schemas.openxmlformats.org/officeDocument/2006/relationships/notesSlide" Target="../notesSlides/notesSlide17.xml"/><Relationship Id="rId2" Type="http://schemas.openxmlformats.org/officeDocument/2006/relationships/tags" Target="../tags/tag80.xml"/><Relationship Id="rId1" Type="http://schemas.openxmlformats.org/officeDocument/2006/relationships/tags" Target="../tags/tag79.xml"/><Relationship Id="rId6" Type="http://schemas.openxmlformats.org/officeDocument/2006/relationships/slideLayout" Target="../slideLayouts/slideLayout2.xml"/><Relationship Id="rId5" Type="http://schemas.openxmlformats.org/officeDocument/2006/relationships/tags" Target="../tags/tag83.xml"/><Relationship Id="rId4" Type="http://schemas.openxmlformats.org/officeDocument/2006/relationships/tags" Target="../tags/tag82.xml"/></Relationships>
</file>

<file path=ppt/slides/_rels/slide18.xml.rels><?xml version="1.0" encoding="UTF-8" standalone="yes"?>
<Relationships xmlns="http://schemas.openxmlformats.org/package/2006/relationships"><Relationship Id="rId3" Type="http://schemas.openxmlformats.org/officeDocument/2006/relationships/tags" Target="../tags/tag86.xml"/><Relationship Id="rId7" Type="http://schemas.openxmlformats.org/officeDocument/2006/relationships/notesSlide" Target="../notesSlides/notesSlide18.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slideLayout" Target="../slideLayouts/slideLayout2.xml"/><Relationship Id="rId5" Type="http://schemas.openxmlformats.org/officeDocument/2006/relationships/tags" Target="../tags/tag88.xml"/><Relationship Id="rId4" Type="http://schemas.openxmlformats.org/officeDocument/2006/relationships/tags" Target="../tags/tag87.xml"/></Relationships>
</file>

<file path=ppt/slides/_rels/slide19.xml.rels><?xml version="1.0" encoding="UTF-8" standalone="yes"?>
<Relationships xmlns="http://schemas.openxmlformats.org/package/2006/relationships"><Relationship Id="rId8" Type="http://schemas.openxmlformats.org/officeDocument/2006/relationships/hyperlink" Target="http://www.php.net/manual/en/ref.password.php" TargetMode="External"/><Relationship Id="rId3" Type="http://schemas.openxmlformats.org/officeDocument/2006/relationships/tags" Target="../tags/tag91.xml"/><Relationship Id="rId7" Type="http://schemas.openxmlformats.org/officeDocument/2006/relationships/notesSlide" Target="../notesSlides/notesSlide19.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slideLayout" Target="../slideLayouts/slideLayout2.xml"/><Relationship Id="rId5" Type="http://schemas.openxmlformats.org/officeDocument/2006/relationships/tags" Target="../tags/tag93.xml"/><Relationship Id="rId4" Type="http://schemas.openxmlformats.org/officeDocument/2006/relationships/tags" Target="../tags/tag92.xml"/><Relationship Id="rId9" Type="http://schemas.openxmlformats.org/officeDocument/2006/relationships/hyperlink" Target="http://php.net/manual/en/function.crypt.php" TargetMode="External"/></Relationships>
</file>

<file path=ppt/slides/_rels/slide20.xml.rels><?xml version="1.0" encoding="UTF-8" standalone="yes"?>
<Relationships xmlns="http://schemas.openxmlformats.org/package/2006/relationships"><Relationship Id="rId3" Type="http://schemas.openxmlformats.org/officeDocument/2006/relationships/tags" Target="../tags/tag96.xml"/><Relationship Id="rId7" Type="http://schemas.openxmlformats.org/officeDocument/2006/relationships/notesSlide" Target="../notesSlides/notesSlide20.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slideLayout" Target="../slideLayouts/slideLayout2.xml"/><Relationship Id="rId5" Type="http://schemas.openxmlformats.org/officeDocument/2006/relationships/tags" Target="../tags/tag98.xml"/><Relationship Id="rId4" Type="http://schemas.openxmlformats.org/officeDocument/2006/relationships/tags" Target="../tags/tag97.xml"/></Relationships>
</file>

<file path=ppt/slides/_rels/slide21.xml.rels><?xml version="1.0" encoding="UTF-8" standalone="yes"?>
<Relationships xmlns="http://schemas.openxmlformats.org/package/2006/relationships"><Relationship Id="rId3" Type="http://schemas.openxmlformats.org/officeDocument/2006/relationships/tags" Target="../tags/tag101.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notesSlide" Target="../notesSlides/notesSlide21.xml"/><Relationship Id="rId5" Type="http://schemas.openxmlformats.org/officeDocument/2006/relationships/slideLayout" Target="../slideLayouts/slideLayout2.xml"/><Relationship Id="rId4" Type="http://schemas.openxmlformats.org/officeDocument/2006/relationships/tags" Target="../tags/tag102.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05.xml"/><Relationship Id="rId7" Type="http://schemas.openxmlformats.org/officeDocument/2006/relationships/slideLayout" Target="../slideLayouts/slideLayout2.xml"/><Relationship Id="rId2" Type="http://schemas.openxmlformats.org/officeDocument/2006/relationships/tags" Target="../tags/tag104.xml"/><Relationship Id="rId1" Type="http://schemas.openxmlformats.org/officeDocument/2006/relationships/tags" Target="../tags/tag103.xml"/><Relationship Id="rId6" Type="http://schemas.openxmlformats.org/officeDocument/2006/relationships/tags" Target="../tags/tag108.xml"/><Relationship Id="rId5" Type="http://schemas.openxmlformats.org/officeDocument/2006/relationships/tags" Target="../tags/tag107.xml"/><Relationship Id="rId4" Type="http://schemas.openxmlformats.org/officeDocument/2006/relationships/tags" Target="../tags/tag106.xml"/></Relationships>
</file>

<file path=ppt/slides/_rels/slide23.xml.rels><?xml version="1.0" encoding="UTF-8" standalone="yes"?>
<Relationships xmlns="http://schemas.openxmlformats.org/package/2006/relationships"><Relationship Id="rId3" Type="http://schemas.openxmlformats.org/officeDocument/2006/relationships/tags" Target="../tags/tag111.xml"/><Relationship Id="rId7" Type="http://schemas.openxmlformats.org/officeDocument/2006/relationships/notesSlide" Target="../notesSlides/notesSlide23.xml"/><Relationship Id="rId2" Type="http://schemas.openxmlformats.org/officeDocument/2006/relationships/tags" Target="../tags/tag110.xml"/><Relationship Id="rId1" Type="http://schemas.openxmlformats.org/officeDocument/2006/relationships/tags" Target="../tags/tag109.xml"/><Relationship Id="rId6" Type="http://schemas.openxmlformats.org/officeDocument/2006/relationships/slideLayout" Target="../slideLayouts/slideLayout2.xml"/><Relationship Id="rId5" Type="http://schemas.openxmlformats.org/officeDocument/2006/relationships/tags" Target="../tags/tag113.xml"/><Relationship Id="rId4" Type="http://schemas.openxmlformats.org/officeDocument/2006/relationships/tags" Target="../tags/tag112.xml"/></Relationships>
</file>

<file path=ppt/slides/_rels/slide24.xml.rels><?xml version="1.0" encoding="UTF-8" standalone="yes"?>
<Relationships xmlns="http://schemas.openxmlformats.org/package/2006/relationships"><Relationship Id="rId3" Type="http://schemas.openxmlformats.org/officeDocument/2006/relationships/tags" Target="../tags/tag116.xml"/><Relationship Id="rId7" Type="http://schemas.openxmlformats.org/officeDocument/2006/relationships/notesSlide" Target="../notesSlides/notesSlide24.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slideLayout" Target="../slideLayouts/slideLayout2.xml"/><Relationship Id="rId5" Type="http://schemas.openxmlformats.org/officeDocument/2006/relationships/tags" Target="../tags/tag118.xml"/><Relationship Id="rId4" Type="http://schemas.openxmlformats.org/officeDocument/2006/relationships/tags" Target="../tags/tag117.xml"/></Relationships>
</file>

<file path=ppt/slides/_rels/slide25.xml.rels><?xml version="1.0" encoding="UTF-8" standalone="yes"?>
<Relationships xmlns="http://schemas.openxmlformats.org/package/2006/relationships"><Relationship Id="rId8" Type="http://schemas.openxmlformats.org/officeDocument/2006/relationships/slide" Target="slide6.xml"/><Relationship Id="rId3" Type="http://schemas.openxmlformats.org/officeDocument/2006/relationships/tags" Target="../tags/tag121.xml"/><Relationship Id="rId7" Type="http://schemas.openxmlformats.org/officeDocument/2006/relationships/notesSlide" Target="../notesSlides/notesSlide25.xml"/><Relationship Id="rId2" Type="http://schemas.openxmlformats.org/officeDocument/2006/relationships/tags" Target="../tags/tag120.xml"/><Relationship Id="rId1" Type="http://schemas.openxmlformats.org/officeDocument/2006/relationships/tags" Target="../tags/tag119.xml"/><Relationship Id="rId6" Type="http://schemas.openxmlformats.org/officeDocument/2006/relationships/slideLayout" Target="../slideLayouts/slideLayout2.xml"/><Relationship Id="rId5" Type="http://schemas.openxmlformats.org/officeDocument/2006/relationships/tags" Target="../tags/tag123.xml"/><Relationship Id="rId10" Type="http://schemas.microsoft.com/office/2007/relationships/hdphoto" Target="../media/hdphoto1.wdp"/><Relationship Id="rId4" Type="http://schemas.openxmlformats.org/officeDocument/2006/relationships/tags" Target="../tags/tag122.xml"/><Relationship Id="rId9" Type="http://schemas.openxmlformats.org/officeDocument/2006/relationships/image" Target="../media/image6.jpeg"/></Relationships>
</file>

<file path=ppt/slides/_rels/slide2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126.xml"/><Relationship Id="rId7" Type="http://schemas.openxmlformats.org/officeDocument/2006/relationships/notesSlide" Target="../notesSlides/notesSlide26.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slideLayout" Target="../slideLayouts/slideLayout2.xml"/><Relationship Id="rId5" Type="http://schemas.openxmlformats.org/officeDocument/2006/relationships/tags" Target="../tags/tag128.xml"/><Relationship Id="rId4" Type="http://schemas.openxmlformats.org/officeDocument/2006/relationships/tags" Target="../tags/tag127.xml"/><Relationship Id="rId9" Type="http://schemas.microsoft.com/office/2007/relationships/hdphoto" Target="../media/hdphoto2.wdp"/></Relationships>
</file>

<file path=ppt/slides/_rels/slide2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tags" Target="../tags/tag131.xml"/><Relationship Id="rId7" Type="http://schemas.openxmlformats.org/officeDocument/2006/relationships/notesSlide" Target="../notesSlides/notesSlide27.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2.xml"/><Relationship Id="rId5" Type="http://schemas.openxmlformats.org/officeDocument/2006/relationships/tags" Target="../tags/tag133.xml"/><Relationship Id="rId4" Type="http://schemas.openxmlformats.org/officeDocument/2006/relationships/tags" Target="../tags/tag132.xml"/><Relationship Id="rId9" Type="http://schemas.microsoft.com/office/2007/relationships/hdphoto" Target="../media/hdphoto2.wdp"/></Relationships>
</file>

<file path=ppt/slides/_rels/slide28.xml.rels><?xml version="1.0" encoding="UTF-8" standalone="yes"?>
<Relationships xmlns="http://schemas.openxmlformats.org/package/2006/relationships"><Relationship Id="rId8" Type="http://schemas.openxmlformats.org/officeDocument/2006/relationships/hyperlink" Target="http://localhost/results.php" TargetMode="External"/><Relationship Id="rId3" Type="http://schemas.openxmlformats.org/officeDocument/2006/relationships/tags" Target="../tags/tag136.xml"/><Relationship Id="rId7" Type="http://schemas.openxmlformats.org/officeDocument/2006/relationships/notesSlide" Target="../notesSlides/notesSlide28.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2.xml"/><Relationship Id="rId5" Type="http://schemas.openxmlformats.org/officeDocument/2006/relationships/tags" Target="../tags/tag138.xml"/><Relationship Id="rId4" Type="http://schemas.openxmlformats.org/officeDocument/2006/relationships/tags" Target="../tags/tag137.xml"/></Relationships>
</file>

<file path=ppt/slides/_rels/slide2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tags" Target="../tags/tag141.xml"/><Relationship Id="rId7" Type="http://schemas.openxmlformats.org/officeDocument/2006/relationships/notesSlide" Target="../notesSlides/notesSlide29.xml"/><Relationship Id="rId12" Type="http://schemas.microsoft.com/office/2007/relationships/hdphoto" Target="../media/hdphoto1.wdp"/><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slideLayout" Target="../slideLayouts/slideLayout2.xml"/><Relationship Id="rId11" Type="http://schemas.openxmlformats.org/officeDocument/2006/relationships/image" Target="../media/image6.jpeg"/><Relationship Id="rId5" Type="http://schemas.openxmlformats.org/officeDocument/2006/relationships/tags" Target="../tags/tag143.xml"/><Relationship Id="rId10" Type="http://schemas.openxmlformats.org/officeDocument/2006/relationships/slide" Target="slide6.xml"/><Relationship Id="rId4" Type="http://schemas.openxmlformats.org/officeDocument/2006/relationships/tags" Target="../tags/tag142.xml"/><Relationship Id="rId9" Type="http://schemas.openxmlformats.org/officeDocument/2006/relationships/image" Target="../media/image11.png"/></Relationships>
</file>

<file path=ppt/slides/_rels/slide30.xml.rels><?xml version="1.0" encoding="UTF-8" standalone="yes"?>
<Relationships xmlns="http://schemas.openxmlformats.org/package/2006/relationships"><Relationship Id="rId3" Type="http://schemas.openxmlformats.org/officeDocument/2006/relationships/tags" Target="../tags/tag146.xml"/><Relationship Id="rId7" Type="http://schemas.openxmlformats.org/officeDocument/2006/relationships/notesSlide" Target="../notesSlides/notesSlide30.xml"/><Relationship Id="rId2" Type="http://schemas.openxmlformats.org/officeDocument/2006/relationships/tags" Target="../tags/tag145.xml"/><Relationship Id="rId1" Type="http://schemas.openxmlformats.org/officeDocument/2006/relationships/tags" Target="../tags/tag144.xml"/><Relationship Id="rId6" Type="http://schemas.openxmlformats.org/officeDocument/2006/relationships/slideLayout" Target="../slideLayouts/slideLayout2.xml"/><Relationship Id="rId5" Type="http://schemas.openxmlformats.org/officeDocument/2006/relationships/tags" Target="../tags/tag148.xml"/><Relationship Id="rId4" Type="http://schemas.openxmlformats.org/officeDocument/2006/relationships/tags" Target="../tags/tag147.xml"/></Relationships>
</file>

<file path=ppt/slides/_rels/slide31.xml.rels><?xml version="1.0" encoding="UTF-8" standalone="yes"?>
<Relationships xmlns="http://schemas.openxmlformats.org/package/2006/relationships"><Relationship Id="rId3" Type="http://schemas.openxmlformats.org/officeDocument/2006/relationships/tags" Target="../tags/tag151.xml"/><Relationship Id="rId7" Type="http://schemas.openxmlformats.org/officeDocument/2006/relationships/notesSlide" Target="../notesSlides/notesSlide31.xml"/><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slideLayout" Target="../slideLayouts/slideLayout2.xml"/><Relationship Id="rId5" Type="http://schemas.openxmlformats.org/officeDocument/2006/relationships/tags" Target="../tags/tag153.xml"/><Relationship Id="rId4" Type="http://schemas.openxmlformats.org/officeDocument/2006/relationships/tags" Target="../tags/tag152.xml"/></Relationships>
</file>

<file path=ppt/slides/_rels/slide32.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1.xml"/><Relationship Id="rId7" Type="http://schemas.openxmlformats.org/officeDocument/2006/relationships/hyperlink" Target="http://www.edulll.gr/" TargetMode="External"/><Relationship Id="rId2" Type="http://schemas.openxmlformats.org/officeDocument/2006/relationships/tags" Target="../tags/tag155.xml"/><Relationship Id="rId1" Type="http://schemas.openxmlformats.org/officeDocument/2006/relationships/tags" Target="../tags/tag154.xml"/><Relationship Id="rId6" Type="http://schemas.openxmlformats.org/officeDocument/2006/relationships/image" Target="../media/image3.png"/><Relationship Id="rId5" Type="http://schemas.openxmlformats.org/officeDocument/2006/relationships/hyperlink" Target="http://www.creativecommons.gr/?page_id=118" TargetMode="External"/><Relationship Id="rId4"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εικόνα Τεχνολογικό Εκπαιδευτικό Ίδρυμα Θεσσαλίας">
            <a:hlinkClick r:id="rId6"/>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66891" y="44624"/>
            <a:ext cx="1210218" cy="1440160"/>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ctrTitle"/>
            <p:custDataLst>
              <p:tags r:id="rId2"/>
            </p:custDataLst>
          </p:nvPr>
        </p:nvSpPr>
        <p:spPr>
          <a:xfrm>
            <a:off x="685800" y="1382911"/>
            <a:ext cx="7772400" cy="1470025"/>
          </a:xfrm>
        </p:spPr>
        <p:txBody>
          <a:bodyPr/>
          <a:lstStyle/>
          <a:p>
            <a:r>
              <a:rPr lang="el-GR" dirty="0" smtClean="0"/>
              <a:t>Προγραμματισμός </a:t>
            </a:r>
            <a:br>
              <a:rPr lang="el-GR" dirty="0" smtClean="0"/>
            </a:br>
            <a:r>
              <a:rPr lang="el-GR" dirty="0" smtClean="0"/>
              <a:t>Εφαρμογών Διαδικτύου</a:t>
            </a:r>
            <a:endParaRPr lang="el-GR" dirty="0"/>
          </a:p>
        </p:txBody>
      </p:sp>
      <p:sp>
        <p:nvSpPr>
          <p:cNvPr id="3" name="Υπότιτλος 2"/>
          <p:cNvSpPr>
            <a:spLocks noGrp="1"/>
          </p:cNvSpPr>
          <p:nvPr>
            <p:ph type="subTitle" idx="1"/>
            <p:custDataLst>
              <p:tags r:id="rId3"/>
            </p:custDataLst>
          </p:nvPr>
        </p:nvSpPr>
        <p:spPr>
          <a:xfrm>
            <a:off x="683568" y="2708920"/>
            <a:ext cx="7776864" cy="4056856"/>
          </a:xfrm>
        </p:spPr>
        <p:txBody>
          <a:bodyPr>
            <a:noAutofit/>
          </a:bodyPr>
          <a:lstStyle/>
          <a:p>
            <a:r>
              <a:rPr lang="el-GR" sz="2800" b="1" dirty="0"/>
              <a:t>Ενότητα </a:t>
            </a:r>
            <a:r>
              <a:rPr lang="en-US" sz="2800" b="1" dirty="0" smtClean="0"/>
              <a:t>6</a:t>
            </a:r>
            <a:r>
              <a:rPr lang="el-GR" sz="2800" b="1" dirty="0" smtClean="0"/>
              <a:t>:</a:t>
            </a:r>
            <a:r>
              <a:rPr lang="en-US" sz="2800" dirty="0" smtClean="0"/>
              <a:t> PHP &amp; MySQL</a:t>
            </a:r>
            <a:endParaRPr lang="el-GR" sz="2800" dirty="0" smtClean="0"/>
          </a:p>
          <a:p>
            <a:endParaRPr lang="en-US" sz="2800" dirty="0" smtClean="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Φώτης </a:t>
            </a:r>
            <a:r>
              <a:rPr lang="el-GR" sz="2800" dirty="0" err="1" smtClean="0"/>
              <a:t>Κόκκορας</a:t>
            </a:r>
            <a:r>
              <a:rPr lang="fi-FI" sz="2800" dirty="0" smtClean="0"/>
              <a:t>, </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smtClean="0"/>
              <a:t>Καθηγητής Εφαρμογών</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el-GR" sz="2800" dirty="0"/>
              <a:t>Τμήμα Μηχανικών Πληροφορικής Τ.Ε.</a:t>
            </a:r>
            <a:r>
              <a:rPr lang="fi-FI" sz="2800" dirty="0" smtClean="0"/>
              <a:t>,</a:t>
            </a:r>
            <a:endParaRPr lang="fi-FI" sz="2800" dirty="0"/>
          </a:p>
          <a:p>
            <a:pPr>
              <a:lnSpc>
                <a:spcPct val="80000"/>
              </a:lnSpc>
              <a:tabLst>
                <a:tab pos="723900" algn="l"/>
                <a:tab pos="1447800" algn="l"/>
                <a:tab pos="2171700" algn="l"/>
                <a:tab pos="2895600" algn="l"/>
                <a:tab pos="3619500" algn="l"/>
                <a:tab pos="4343400" algn="l"/>
                <a:tab pos="5065713" algn="l"/>
                <a:tab pos="5791200" algn="l"/>
                <a:tab pos="6515100" algn="l"/>
                <a:tab pos="7235825" algn="l"/>
                <a:tab pos="7956550" algn="l"/>
                <a:tab pos="8686800" algn="l"/>
              </a:tabLst>
            </a:pPr>
            <a:r>
              <a:rPr lang="fi-FI" sz="2800" dirty="0"/>
              <a:t>T.E.I. </a:t>
            </a:r>
            <a:r>
              <a:rPr lang="el-GR" sz="2800" dirty="0" smtClean="0"/>
              <a:t>Θεσσαλίας</a:t>
            </a:r>
            <a:endParaRPr lang="fi-FI" sz="2800" dirty="0"/>
          </a:p>
        </p:txBody>
      </p:sp>
      <p:pic>
        <p:nvPicPr>
          <p:cNvPr id="5" name="Picture 3" descr="εικόνα Λογότυπο Επιχειρησιακού Προγράμματος Εκπαίδευση και Δια βίου Μάθηση του Υπουργείου Παιδείας ΕΣΠΑ 2007 2013 με τη σημαία της Ευρωπαϊκής Ένωσης, το οποίο συγχρηματοδοτείται από την Ευρωπαϊκή Ένωση (Ευρωπαϊκό Κοινωνικό Ταμείο) και από εθνικούς πόρους.">
            <a:hlinkClick r:id="rId8"/>
          </p:cNvPr>
          <p:cNvPicPr>
            <a:picLocks noChangeAspect="1" noChangeArrowheads="1"/>
          </p:cNvPicPr>
          <p:nvPr/>
        </p:nvPicPr>
        <p:blipFill>
          <a:blip r:embed="rId9" cstate="print"/>
          <a:srcRect/>
          <a:stretch>
            <a:fillRect/>
          </a:stretch>
        </p:blipFill>
        <p:spPr bwMode="auto">
          <a:xfrm>
            <a:off x="2416856" y="5661248"/>
            <a:ext cx="4310289" cy="1025873"/>
          </a:xfrm>
          <a:prstGeom prst="rect">
            <a:avLst/>
          </a:prstGeom>
          <a:noFill/>
        </p:spPr>
      </p:pic>
    </p:spTree>
    <p:custDataLst>
      <p:tags r:id="rId1"/>
    </p:custDataLst>
    <p:extLst>
      <p:ext uri="{BB962C8B-B14F-4D97-AF65-F5344CB8AC3E}">
        <p14:creationId xmlns:p14="http://schemas.microsoft.com/office/powerpoint/2010/main" val="34281954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custDataLst>
              <p:tags r:id="rId2"/>
            </p:custDataLst>
          </p:nvPr>
        </p:nvSpPr>
        <p:spPr/>
        <p:txBody>
          <a:bodyPr/>
          <a:lstStyle/>
          <a:p>
            <a:r>
              <a:rPr lang="el-GR" dirty="0" smtClean="0"/>
              <a:t>Άδειες Χρήσης</a:t>
            </a:r>
            <a:endParaRPr lang="el-GR" dirty="0"/>
          </a:p>
        </p:txBody>
      </p:sp>
      <p:sp>
        <p:nvSpPr>
          <p:cNvPr id="9" name="Subtitle 8"/>
          <p:cNvSpPr>
            <a:spLocks noGrp="1"/>
          </p:cNvSpPr>
          <p:nvPr>
            <p:ph idx="1"/>
            <p:custDataLst>
              <p:tags r:id="rId3"/>
            </p:custDataLst>
          </p:nvPr>
        </p:nvSpPr>
        <p:spPr/>
        <p:txBody>
          <a:bodyPr>
            <a:normAutofit/>
          </a:bodyPr>
          <a:lstStyle/>
          <a:p>
            <a:pPr algn="l"/>
            <a:r>
              <a:rPr lang="el-GR" sz="2800" dirty="0" smtClean="0"/>
              <a:t>Το παρόν εκπαιδευτικό υλικό υπόκειται σε</a:t>
            </a:r>
            <a:r>
              <a:rPr lang="en-US" sz="2800" dirty="0" smtClean="0"/>
              <a:t> </a:t>
            </a:r>
            <a:r>
              <a:rPr lang="el-GR" sz="2800" dirty="0" smtClean="0"/>
              <a:t>άδειες χρήσης </a:t>
            </a:r>
            <a:r>
              <a:rPr lang="en-US" sz="2800" dirty="0" smtClean="0"/>
              <a:t>Creative Commons. </a:t>
            </a:r>
          </a:p>
          <a:p>
            <a:pPr algn="l"/>
            <a:r>
              <a:rPr lang="el-GR" sz="2800" dirty="0" smtClean="0"/>
              <a:t>Για εκπαιδευτικό υλικό, όπως εικόνες, που υπόκειται σε άλλου τύπου άδειας χρήσης, η άδεια χρήσης αναφέρεται ρητώς. </a:t>
            </a:r>
          </a:p>
        </p:txBody>
      </p:sp>
      <p:pic>
        <p:nvPicPr>
          <p:cNvPr id="5" name="7 - Εικόνα" descr="εικόνα Λογότυπο για Άδειες χρήσης Creative Commons BY-NC-ND">
            <a:hlinkClick r:id="rId7"/>
          </p:cNvPr>
          <p:cNvPicPr>
            <a:picLocks noChangeAspect="1"/>
          </p:cNvPicPr>
          <p:nvPr/>
        </p:nvPicPr>
        <p:blipFill>
          <a:blip r:embed="rId8" cstate="print"/>
          <a:stretch>
            <a:fillRect/>
          </a:stretch>
        </p:blipFill>
        <p:spPr>
          <a:xfrm>
            <a:off x="3707904" y="4941168"/>
            <a:ext cx="1581685" cy="553393"/>
          </a:xfrm>
          <a:prstGeom prst="rect">
            <a:avLst/>
          </a:prstGeom>
        </p:spPr>
      </p:pic>
      <p:sp>
        <p:nvSpPr>
          <p:cNvPr id="3" name="Θέση αριθμού διαφάνειας 2"/>
          <p:cNvSpPr>
            <a:spLocks noGrp="1"/>
          </p:cNvSpPr>
          <p:nvPr>
            <p:ph type="sldNum" sz="quarter" idx="12"/>
            <p:custDataLst>
              <p:tags r:id="rId4"/>
            </p:custDataLst>
          </p:nvPr>
        </p:nvSpPr>
        <p:spPr/>
        <p:txBody>
          <a:bodyPr/>
          <a:lstStyle/>
          <a:p>
            <a:fld id="{53C4726A-630D-4CB4-B088-BAB00F4188E9}" type="slidenum">
              <a:rPr lang="el-GR" smtClean="0"/>
              <a:t>2</a:t>
            </a:fld>
            <a:endParaRPr lang="el-GR" dirty="0"/>
          </a:p>
        </p:txBody>
      </p:sp>
    </p:spTree>
    <p:custDataLst>
      <p:tags r:id="rId1"/>
    </p:custDataLst>
    <p:extLst>
      <p:ext uri="{BB962C8B-B14F-4D97-AF65-F5344CB8AC3E}">
        <p14:creationId xmlns:p14="http://schemas.microsoft.com/office/powerpoint/2010/main" val="6729874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Χρηματοδότηση</a:t>
            </a:r>
            <a:endParaRPr lang="el-GR" dirty="0"/>
          </a:p>
        </p:txBody>
      </p:sp>
      <p:sp>
        <p:nvSpPr>
          <p:cNvPr id="3" name="Content Placeholder 2"/>
          <p:cNvSpPr>
            <a:spLocks noGrp="1"/>
          </p:cNvSpPr>
          <p:nvPr>
            <p:ph idx="1"/>
            <p:custDataLst>
              <p:tags r:id="rId3"/>
            </p:custDataLst>
          </p:nvPr>
        </p:nvSpPr>
        <p:spPr>
          <a:xfrm>
            <a:off x="457200" y="1340768"/>
            <a:ext cx="8229600" cy="4525963"/>
          </a:xfrm>
        </p:spPr>
        <p:txBody>
          <a:bodyPr>
            <a:normAutofit/>
          </a:bodyPr>
          <a:lstStyle/>
          <a:p>
            <a:r>
              <a:rPr lang="el-GR" sz="2400" dirty="0" smtClean="0"/>
              <a:t>Το παρόν εκπαιδευτικό υλικό έχει αναπτυχθεί στα πλαίσια του εκπαιδευτικού έργου του διδάσκοντα.</a:t>
            </a:r>
            <a:endParaRPr lang="en-US" sz="2400" dirty="0" smtClean="0"/>
          </a:p>
          <a:p>
            <a:r>
              <a:rPr lang="el-GR" sz="24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5"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1332312" y="5055064"/>
            <a:ext cx="6480048" cy="1542288"/>
          </a:xfrm>
          <a:prstGeom prst="rect">
            <a:avLst/>
          </a:prstGeom>
          <a:noFill/>
        </p:spPr>
      </p:pic>
      <p:sp>
        <p:nvSpPr>
          <p:cNvPr id="6" name="Θέση αριθμού διαφάνειας 5"/>
          <p:cNvSpPr>
            <a:spLocks noGrp="1"/>
          </p:cNvSpPr>
          <p:nvPr>
            <p:ph type="sldNum" sz="quarter" idx="12"/>
            <p:custDataLst>
              <p:tags r:id="rId4"/>
            </p:custDataLst>
          </p:nvPr>
        </p:nvSpPr>
        <p:spPr/>
        <p:txBody>
          <a:bodyPr/>
          <a:lstStyle/>
          <a:p>
            <a:fld id="{53C4726A-630D-4CB4-B088-BAB00F4188E9}" type="slidenum">
              <a:rPr lang="el-GR" smtClean="0"/>
              <a:t>3</a:t>
            </a:fld>
            <a:endParaRPr lang="el-GR" dirty="0"/>
          </a:p>
        </p:txBody>
      </p:sp>
    </p:spTree>
    <p:custDataLst>
      <p:tags r:id="rId1"/>
    </p:custDataLst>
    <p:extLst>
      <p:ext uri="{BB962C8B-B14F-4D97-AF65-F5344CB8AC3E}">
        <p14:creationId xmlns:p14="http://schemas.microsoft.com/office/powerpoint/2010/main" val="162866154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p:txBody>
          <a:bodyPr/>
          <a:lstStyle/>
          <a:p>
            <a:r>
              <a:rPr lang="el-GR" dirty="0" smtClean="0"/>
              <a:t>Σκοποί  ενότητας</a:t>
            </a:r>
            <a:endParaRPr lang="el-GR" dirty="0"/>
          </a:p>
        </p:txBody>
      </p:sp>
      <p:sp>
        <p:nvSpPr>
          <p:cNvPr id="3" name="Content Placeholder 2"/>
          <p:cNvSpPr>
            <a:spLocks noGrp="1"/>
          </p:cNvSpPr>
          <p:nvPr>
            <p:ph idx="1"/>
            <p:custDataLst>
              <p:tags r:id="rId3"/>
            </p:custDataLst>
          </p:nvPr>
        </p:nvSpPr>
        <p:spPr>
          <a:xfrm>
            <a:off x="467544" y="1833611"/>
            <a:ext cx="8229600" cy="4525963"/>
          </a:xfrm>
        </p:spPr>
        <p:txBody>
          <a:bodyPr>
            <a:normAutofit fontScale="85000" lnSpcReduction="20000"/>
          </a:bodyPr>
          <a:lstStyle/>
          <a:p>
            <a:pPr marL="0"/>
            <a:r>
              <a:rPr lang="el-GR" sz="2800" dirty="0" smtClean="0"/>
              <a:t>Να περιγράφει το βασικό μοντέλο των </a:t>
            </a:r>
            <a:r>
              <a:rPr lang="en-US" sz="2800" dirty="0" smtClean="0"/>
              <a:t>WEB </a:t>
            </a:r>
            <a:r>
              <a:rPr lang="el-GR" sz="2800" dirty="0" smtClean="0"/>
              <a:t>εφαρμογών.  </a:t>
            </a:r>
            <a:endParaRPr lang="en-US" sz="2800" dirty="0" smtClean="0"/>
          </a:p>
          <a:p>
            <a:pPr marL="0"/>
            <a:r>
              <a:rPr lang="el-GR" sz="2800" dirty="0" smtClean="0"/>
              <a:t>Να</a:t>
            </a:r>
            <a:r>
              <a:rPr lang="en-US" sz="2800" dirty="0"/>
              <a:t> </a:t>
            </a:r>
            <a:r>
              <a:rPr lang="el-GR" sz="2800" dirty="0" smtClean="0"/>
              <a:t>αναφέρει πως η γλώσσα </a:t>
            </a:r>
            <a:r>
              <a:rPr lang="en-US" sz="2800" dirty="0" smtClean="0"/>
              <a:t>PHP </a:t>
            </a:r>
            <a:r>
              <a:rPr lang="el-GR" sz="2800" dirty="0" smtClean="0"/>
              <a:t>αξιοποιεί μια βάση δεδομένων σε μια </a:t>
            </a:r>
            <a:r>
              <a:rPr lang="en-US" sz="2800" dirty="0" smtClean="0"/>
              <a:t>WEB</a:t>
            </a:r>
            <a:r>
              <a:rPr lang="el-GR" sz="2800" dirty="0" smtClean="0"/>
              <a:t> εφαρμογή.</a:t>
            </a:r>
          </a:p>
          <a:p>
            <a:pPr marL="0"/>
            <a:r>
              <a:rPr lang="el-GR" sz="2800" dirty="0" smtClean="0"/>
              <a:t>Να περιγράφει τα αντικείμενα </a:t>
            </a:r>
            <a:r>
              <a:rPr lang="en-US" sz="2800" dirty="0" smtClean="0"/>
              <a:t>PDO.</a:t>
            </a:r>
          </a:p>
          <a:p>
            <a:pPr marL="0"/>
            <a:r>
              <a:rPr lang="el-GR" sz="2800" dirty="0" smtClean="0"/>
              <a:t>Να εξηγεί το βασικό </a:t>
            </a:r>
            <a:r>
              <a:rPr lang="en-US" sz="2800" dirty="0" smtClean="0"/>
              <a:t>database security.</a:t>
            </a:r>
          </a:p>
          <a:p>
            <a:pPr marL="0"/>
            <a:r>
              <a:rPr lang="el-GR" sz="2800" dirty="0" smtClean="0"/>
              <a:t>Να ορίζει το </a:t>
            </a:r>
            <a:r>
              <a:rPr lang="en-US" sz="2800" dirty="0" smtClean="0"/>
              <a:t>SQL injection.</a:t>
            </a:r>
          </a:p>
          <a:p>
            <a:pPr marL="0"/>
            <a:r>
              <a:rPr lang="el-GR" sz="2800" dirty="0" smtClean="0"/>
              <a:t>Να εφαρμόζει την κρυπτογράφηση ευαίσθητων δεδομένων. </a:t>
            </a:r>
          </a:p>
          <a:p>
            <a:pPr marL="0"/>
            <a:r>
              <a:rPr lang="el-GR" sz="2800" dirty="0" smtClean="0"/>
              <a:t>Να εφαρμόζει τη σελιδοποίηση κατά την αναζήτηση δεδομένων από μια βάση.</a:t>
            </a:r>
          </a:p>
          <a:p>
            <a:pPr marL="0"/>
            <a:r>
              <a:rPr lang="el-GR" sz="2800" dirty="0" smtClean="0"/>
              <a:t>Να συντάσσει το τμήμα του κώδικα σε </a:t>
            </a:r>
            <a:r>
              <a:rPr lang="en-US" sz="2800" dirty="0" smtClean="0"/>
              <a:t>PHP </a:t>
            </a:r>
            <a:r>
              <a:rPr lang="el-GR" sz="2800" dirty="0" smtClean="0"/>
              <a:t>για το ανέβασμα αρχείων στον </a:t>
            </a:r>
            <a:r>
              <a:rPr lang="en-US" sz="2800" dirty="0" smtClean="0"/>
              <a:t>server.</a:t>
            </a:r>
            <a:r>
              <a:rPr lang="el-GR" sz="2800" dirty="0" smtClean="0"/>
              <a:t> </a:t>
            </a:r>
          </a:p>
          <a:p>
            <a:pPr marL="0" indent="0">
              <a:buNone/>
            </a:pPr>
            <a:endParaRPr lang="el-GR" sz="2800" dirty="0"/>
          </a:p>
        </p:txBody>
      </p:sp>
      <p:sp>
        <p:nvSpPr>
          <p:cNvPr id="5" name="Θέση υποσέλιδου 3" descr="."/>
          <p:cNvSpPr txBox="1">
            <a:spLocks/>
          </p:cNvSpPr>
          <p:nvPr>
            <p:custDataLst>
              <p:tags r:id="rId4"/>
            </p:custDataLst>
          </p:nvPr>
        </p:nvSpPr>
        <p:spPr>
          <a:xfrm>
            <a:off x="3059833" y="6381328"/>
            <a:ext cx="3312368"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Εφαρμογών Διαδικτύου</a:t>
            </a:r>
            <a:endParaRPr lang="en-US" sz="1400" dirty="0"/>
          </a:p>
        </p:txBody>
      </p:sp>
      <p:sp>
        <p:nvSpPr>
          <p:cNvPr id="6" name="Slide Number Placeholder 5" descr="."/>
          <p:cNvSpPr>
            <a:spLocks noGrp="1"/>
          </p:cNvSpPr>
          <p:nvPr>
            <p:ph type="sldNum" sz="quarter" idx="12"/>
            <p:custDataLst>
              <p:tags r:id="rId5"/>
            </p:custDataLst>
          </p:nvPr>
        </p:nvSpPr>
        <p:spPr/>
        <p:txBody>
          <a:bodyPr/>
          <a:lstStyle/>
          <a:p>
            <a:fld id="{95390251-5B84-4D2F-A9C7-1C62C4738B3F}" type="slidenum">
              <a:rPr lang="el-GR" smtClean="0"/>
              <a:pPr/>
              <a:t>4</a:t>
            </a:fld>
            <a:endParaRPr lang="el-GR" dirty="0"/>
          </a:p>
        </p:txBody>
      </p:sp>
    </p:spTree>
    <p:custDataLst>
      <p:tags r:id="rId1"/>
    </p:custDataLst>
    <p:extLst>
      <p:ext uri="{BB962C8B-B14F-4D97-AF65-F5344CB8AC3E}">
        <p14:creationId xmlns:p14="http://schemas.microsoft.com/office/powerpoint/2010/main" val="20614974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390364" y="274638"/>
            <a:ext cx="8229600" cy="1143000"/>
          </a:xfrm>
        </p:spPr>
        <p:txBody>
          <a:bodyPr/>
          <a:lstStyle/>
          <a:p>
            <a:r>
              <a:rPr lang="el-GR" dirty="0" smtClean="0"/>
              <a:t>Περιεχόμενα ενότητας</a:t>
            </a:r>
            <a:endParaRPr lang="el-GR" dirty="0"/>
          </a:p>
        </p:txBody>
      </p:sp>
      <p:sp>
        <p:nvSpPr>
          <p:cNvPr id="3" name="Content Placeholder 2"/>
          <p:cNvSpPr>
            <a:spLocks noGrp="1"/>
          </p:cNvSpPr>
          <p:nvPr>
            <p:ph idx="1"/>
            <p:custDataLst>
              <p:tags r:id="rId3"/>
            </p:custDataLst>
          </p:nvPr>
        </p:nvSpPr>
        <p:spPr>
          <a:xfrm>
            <a:off x="-44203" y="1556792"/>
            <a:ext cx="4572000" cy="4525963"/>
          </a:xfrm>
        </p:spPr>
        <p:txBody>
          <a:bodyPr>
            <a:noAutofit/>
          </a:bodyPr>
          <a:lstStyle/>
          <a:p>
            <a:pPr lvl="1">
              <a:buFont typeface="Wingdings" pitchFamily="2" charset="2"/>
              <a:buChar char="§"/>
            </a:pPr>
            <a:r>
              <a:rPr lang="el-GR" dirty="0" smtClean="0">
                <a:hlinkClick r:id="rId9" action="ppaction://hlinksldjump"/>
              </a:rPr>
              <a:t>Βάσεις Δεδομένων &amp; </a:t>
            </a:r>
            <a:r>
              <a:rPr lang="en-US" dirty="0" smtClean="0">
                <a:hlinkClick r:id="rId9" action="ppaction://hlinksldjump"/>
              </a:rPr>
              <a:t>WWW.</a:t>
            </a:r>
            <a:endParaRPr lang="fi-FI" dirty="0"/>
          </a:p>
          <a:p>
            <a:pPr lvl="1">
              <a:buFont typeface="Wingdings" pitchFamily="2" charset="2"/>
              <a:buChar char="§"/>
            </a:pPr>
            <a:r>
              <a:rPr lang="en-US" dirty="0" smtClean="0">
                <a:hlinkClick r:id="rId10" action="ppaction://hlinksldjump"/>
              </a:rPr>
              <a:t>PHP &amp; </a:t>
            </a:r>
            <a:r>
              <a:rPr lang="en-US" dirty="0" err="1" smtClean="0">
                <a:hlinkClick r:id="rId10" action="ppaction://hlinksldjump"/>
              </a:rPr>
              <a:t>Mysql</a:t>
            </a:r>
            <a:r>
              <a:rPr lang="en-US" dirty="0" smtClean="0">
                <a:hlinkClick r:id="rId10" action="ppaction://hlinksldjump"/>
              </a:rPr>
              <a:t>.</a:t>
            </a:r>
            <a:endParaRPr lang="fi-FI" dirty="0"/>
          </a:p>
          <a:p>
            <a:pPr lvl="1">
              <a:buFont typeface="Wingdings" pitchFamily="2" charset="2"/>
              <a:buChar char="§"/>
            </a:pPr>
            <a:r>
              <a:rPr lang="en-US" dirty="0" smtClean="0">
                <a:hlinkClick r:id="rId11" action="ppaction://hlinksldjump"/>
              </a:rPr>
              <a:t>PDO.</a:t>
            </a:r>
            <a:endParaRPr lang="fi-FI" dirty="0"/>
          </a:p>
          <a:p>
            <a:pPr lvl="1">
              <a:buFont typeface="Wingdings" pitchFamily="2" charset="2"/>
              <a:buChar char="§"/>
            </a:pPr>
            <a:r>
              <a:rPr lang="en-US" dirty="0" smtClean="0">
                <a:hlinkClick r:id="rId12" action="ppaction://hlinksldjump"/>
              </a:rPr>
              <a:t>Database Security.</a:t>
            </a:r>
            <a:endParaRPr lang="el-GR" dirty="0" smtClean="0"/>
          </a:p>
          <a:p>
            <a:pPr lvl="1">
              <a:buFont typeface="Wingdings" pitchFamily="2" charset="2"/>
              <a:buChar char="§"/>
            </a:pPr>
            <a:r>
              <a:rPr lang="el-GR" dirty="0" smtClean="0">
                <a:hlinkClick r:id="rId13" action="ppaction://hlinksldjump"/>
              </a:rPr>
              <a:t>Κρυπτογράφηση.</a:t>
            </a:r>
            <a:endParaRPr lang="fi-FI" dirty="0"/>
          </a:p>
          <a:p>
            <a:pPr lvl="1">
              <a:buSzPct val="45000"/>
              <a:buFont typeface="Wingdings" pitchFamily="2" charset="2"/>
              <a:buChar char="§"/>
            </a:pPr>
            <a:endParaRPr lang="en-US" dirty="0"/>
          </a:p>
          <a:p>
            <a:pPr>
              <a:buFont typeface="Wingdings" pitchFamily="2" charset="2"/>
              <a:buChar char="§"/>
            </a:pPr>
            <a:endParaRPr lang="el-GR" dirty="0"/>
          </a:p>
        </p:txBody>
      </p:sp>
      <p:sp>
        <p:nvSpPr>
          <p:cNvPr id="6" name="Content Placeholder 2"/>
          <p:cNvSpPr txBox="1">
            <a:spLocks/>
          </p:cNvSpPr>
          <p:nvPr>
            <p:custDataLst>
              <p:tags r:id="rId4"/>
            </p:custDataLst>
          </p:nvPr>
        </p:nvSpPr>
        <p:spPr>
          <a:xfrm>
            <a:off x="4267200" y="1556792"/>
            <a:ext cx="4572000" cy="4525963"/>
          </a:xfrm>
          <a:prstGeom prst="rect">
            <a:avLst/>
          </a:prstGeom>
        </p:spPr>
        <p:txBody>
          <a:bodyPr vert="horz" lIns="91440" tIns="45720" rIns="91440" bIns="45720" rtlCol="0">
            <a:noAutofit/>
          </a:bodyPr>
          <a:lstStyle>
            <a:lvl1pPr marL="342900" indent="-342900" algn="l" defTabSz="914400" rtl="0" eaLnBrk="1" latinLnBrk="0" hangingPunct="1">
              <a:spcBef>
                <a:spcPts val="12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ts val="12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ts val="12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ts val="12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buFont typeface="Wingdings" pitchFamily="2" charset="2"/>
              <a:buChar char="§"/>
            </a:pPr>
            <a:r>
              <a:rPr lang="el-GR" dirty="0" smtClean="0">
                <a:hlinkClick r:id="rId14" action="ppaction://hlinksldjump"/>
              </a:rPr>
              <a:t>Σελιδοποίηση.</a:t>
            </a:r>
            <a:endParaRPr lang="fi-FI" dirty="0" smtClean="0"/>
          </a:p>
          <a:p>
            <a:pPr lvl="1">
              <a:buFont typeface="Wingdings" pitchFamily="2" charset="2"/>
              <a:buChar char="§"/>
            </a:pPr>
            <a:r>
              <a:rPr lang="el-GR" dirty="0" smtClean="0">
                <a:hlinkClick r:id="rId15" action="ppaction://hlinksldjump"/>
              </a:rPr>
              <a:t>Ανέβασμα και διακίνηση αρχείων στον </a:t>
            </a:r>
            <a:r>
              <a:rPr lang="en-US" dirty="0" smtClean="0">
                <a:hlinkClick r:id="rId15" action="ppaction://hlinksldjump"/>
              </a:rPr>
              <a:t>server</a:t>
            </a:r>
            <a:r>
              <a:rPr lang="en-US" dirty="0">
                <a:hlinkClick r:id="rId15" action="ppaction://hlinksldjump"/>
              </a:rPr>
              <a:t>.</a:t>
            </a:r>
            <a:r>
              <a:rPr lang="el-GR" dirty="0" smtClean="0">
                <a:hlinkClick r:id="rId15" action="ppaction://hlinksldjump"/>
              </a:rPr>
              <a:t>  </a:t>
            </a:r>
            <a:endParaRPr lang="fi-FI" dirty="0" smtClean="0"/>
          </a:p>
          <a:p>
            <a:pPr lvl="1">
              <a:buSzPct val="45000"/>
              <a:buFont typeface="Wingdings" pitchFamily="2" charset="2"/>
              <a:buChar char="§"/>
            </a:pPr>
            <a:endParaRPr lang="en-US" dirty="0" smtClean="0"/>
          </a:p>
          <a:p>
            <a:pPr>
              <a:buFont typeface="Wingdings" pitchFamily="2" charset="2"/>
              <a:buChar char="§"/>
            </a:pPr>
            <a:endParaRPr lang="el-GR" dirty="0"/>
          </a:p>
        </p:txBody>
      </p:sp>
      <p:sp>
        <p:nvSpPr>
          <p:cNvPr id="5"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4" name="Slide Number Placeholder 3" descr="."/>
          <p:cNvSpPr>
            <a:spLocks noGrp="1"/>
          </p:cNvSpPr>
          <p:nvPr>
            <p:ph type="sldNum" sz="quarter" idx="12"/>
            <p:custDataLst>
              <p:tags r:id="rId6"/>
            </p:custDataLst>
          </p:nvPr>
        </p:nvSpPr>
        <p:spPr/>
        <p:txBody>
          <a:bodyPr/>
          <a:lstStyle/>
          <a:p>
            <a:fld id="{95390251-5B84-4D2F-A9C7-1C62C4738B3F}" type="slidenum">
              <a:rPr lang="el-GR" smtClean="0"/>
              <a:pPr/>
              <a:t>5</a:t>
            </a:fld>
            <a:endParaRPr lang="el-GR" dirty="0"/>
          </a:p>
        </p:txBody>
      </p:sp>
    </p:spTree>
    <p:custDataLst>
      <p:tags r:id="rId1"/>
    </p:custDataLst>
    <p:extLst>
      <p:ext uri="{BB962C8B-B14F-4D97-AF65-F5344CB8AC3E}">
        <p14:creationId xmlns:p14="http://schemas.microsoft.com/office/powerpoint/2010/main" val="303829524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l-GR" sz="4000" dirty="0"/>
              <a:t>Βάσεις Δεδομένων &amp; WWW   (1/2)</a:t>
            </a:r>
            <a:endParaRPr lang="el-GR" sz="4000" dirty="0">
              <a:solidFill>
                <a:srgbClr val="0070C0"/>
              </a:solidFill>
            </a:endParaRPr>
          </a:p>
        </p:txBody>
      </p:sp>
      <p:sp>
        <p:nvSpPr>
          <p:cNvPr id="4" name="Ορθογώνιο 3"/>
          <p:cNvSpPr/>
          <p:nvPr>
            <p:custDataLst>
              <p:tags r:id="rId3"/>
            </p:custDataLst>
          </p:nvPr>
        </p:nvSpPr>
        <p:spPr>
          <a:xfrm>
            <a:off x="35496" y="764704"/>
            <a:ext cx="8651304" cy="1554272"/>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dirty="0">
                <a:ea typeface="Times New Roman" panose="02020603050405020304" pitchFamily="18" charset="0"/>
              </a:rPr>
              <a:t>Οι Βάσεις Δεδομένων χρησιμοποιήθηκαν ως πηγές δεδομένων για τη δημιουργία ιστοσελίδων από τα πρώτα χρόνια ύπαρξης του Παγκόσμιου Ιστού.</a:t>
            </a:r>
          </a:p>
          <a:p>
            <a:pPr marL="342900" lvl="0" indent="-342900">
              <a:spcAft>
                <a:spcPts val="300"/>
              </a:spcAft>
              <a:buFont typeface="Wingdings" panose="05000000000000000000" pitchFamily="2" charset="2"/>
              <a:buChar char=""/>
            </a:pPr>
            <a:r>
              <a:rPr lang="el-GR" dirty="0">
                <a:ea typeface="Times New Roman" panose="02020603050405020304" pitchFamily="18" charset="0"/>
              </a:rPr>
              <a:t>Πρακτικά δε νοείται σύγχρονη εφαρμογή στον Παγκόσμιο Ιστό που να μην συμπεριλαμβάνει διασύνδεση με κάποιας μορφής Βάση Δεδομένων.</a:t>
            </a:r>
          </a:p>
          <a:p>
            <a:pPr marL="342900" lvl="0" indent="-342900">
              <a:spcAft>
                <a:spcPts val="300"/>
              </a:spcAft>
              <a:buFont typeface="Wingdings" panose="05000000000000000000" pitchFamily="2" charset="2"/>
              <a:buChar char=""/>
            </a:pPr>
            <a:r>
              <a:rPr lang="en-US" dirty="0">
                <a:ea typeface="Times New Roman" panose="02020603050405020304" pitchFamily="18" charset="0"/>
              </a:rPr>
              <a:t>T</a:t>
            </a:r>
            <a:r>
              <a:rPr lang="el-GR" dirty="0">
                <a:ea typeface="Times New Roman" panose="02020603050405020304" pitchFamily="18" charset="0"/>
              </a:rPr>
              <a:t>ο κλασικό μοντέλο </a:t>
            </a:r>
            <a:r>
              <a:rPr lang="en-US" dirty="0">
                <a:ea typeface="Times New Roman" panose="02020603050405020304" pitchFamily="18" charset="0"/>
              </a:rPr>
              <a:t>web </a:t>
            </a:r>
            <a:r>
              <a:rPr lang="el-GR" dirty="0">
                <a:ea typeface="Times New Roman" panose="02020603050405020304" pitchFamily="18" charset="0"/>
              </a:rPr>
              <a:t>εφαρμογών:</a:t>
            </a:r>
            <a:endParaRPr lang="el-GR" dirty="0">
              <a:effectLst/>
              <a:ea typeface="Times New Roman" panose="02020603050405020304" pitchFamily="18" charset="0"/>
            </a:endParaRPr>
          </a:p>
        </p:txBody>
      </p:sp>
      <p:pic>
        <p:nvPicPr>
          <p:cNvPr id="7" name="Εικόνα 6" descr="Εικόνα web εφαρμογών client server."/>
          <p:cNvPicPr>
            <a:picLocks noChangeAspect="1"/>
          </p:cNvPicPr>
          <p:nvPr/>
        </p:nvPicPr>
        <p:blipFill>
          <a:blip r:embed="rId9"/>
          <a:stretch>
            <a:fillRect/>
          </a:stretch>
        </p:blipFill>
        <p:spPr>
          <a:xfrm>
            <a:off x="103346" y="2259882"/>
            <a:ext cx="8937308" cy="2206036"/>
          </a:xfrm>
          <a:prstGeom prst="rect">
            <a:avLst/>
          </a:prstGeom>
        </p:spPr>
      </p:pic>
      <p:sp>
        <p:nvSpPr>
          <p:cNvPr id="3" name="Rectangle 22"/>
          <p:cNvSpPr>
            <a:spLocks noChangeArrowheads="1"/>
          </p:cNvSpPr>
          <p:nvPr>
            <p:custDataLst>
              <p:tags r:id="rId4"/>
            </p:custDataLst>
          </p:nvPr>
        </p:nvSpPr>
        <p:spPr bwMode="auto">
          <a:xfrm>
            <a:off x="20773" y="4395472"/>
            <a:ext cx="9102453"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1260475" algn="l"/>
              </a:tabLst>
              <a:defRPr>
                <a:solidFill>
                  <a:schemeClr val="tx1"/>
                </a:solidFill>
                <a:latin typeface="Arial" panose="020B0604020202020204" pitchFamily="34" charset="0"/>
              </a:defRPr>
            </a:lvl1pPr>
            <a:lvl2pPr eaLnBrk="0" fontAlgn="base" hangingPunct="0">
              <a:spcBef>
                <a:spcPct val="0"/>
              </a:spcBef>
              <a:spcAft>
                <a:spcPct val="0"/>
              </a:spcAft>
              <a:tabLst>
                <a:tab pos="1260475" algn="l"/>
              </a:tabLst>
              <a:defRPr>
                <a:solidFill>
                  <a:schemeClr val="tx1"/>
                </a:solidFill>
                <a:latin typeface="Arial" panose="020B0604020202020204" pitchFamily="34" charset="0"/>
              </a:defRPr>
            </a:lvl2pPr>
            <a:lvl3pPr eaLnBrk="0" fontAlgn="base" hangingPunct="0">
              <a:spcBef>
                <a:spcPct val="0"/>
              </a:spcBef>
              <a:spcAft>
                <a:spcPct val="0"/>
              </a:spcAft>
              <a:tabLst>
                <a:tab pos="1260475" algn="l"/>
              </a:tabLst>
              <a:defRPr>
                <a:solidFill>
                  <a:schemeClr val="tx1"/>
                </a:solidFill>
                <a:latin typeface="Arial" panose="020B0604020202020204" pitchFamily="34" charset="0"/>
              </a:defRPr>
            </a:lvl3pPr>
            <a:lvl4pPr eaLnBrk="0" fontAlgn="base" hangingPunct="0">
              <a:spcBef>
                <a:spcPct val="0"/>
              </a:spcBef>
              <a:spcAft>
                <a:spcPct val="0"/>
              </a:spcAft>
              <a:tabLst>
                <a:tab pos="1260475" algn="l"/>
              </a:tabLst>
              <a:defRPr>
                <a:solidFill>
                  <a:schemeClr val="tx1"/>
                </a:solidFill>
                <a:latin typeface="Arial" panose="020B0604020202020204" pitchFamily="34" charset="0"/>
              </a:defRPr>
            </a:lvl4pPr>
            <a:lvl5pPr eaLnBrk="0" fontAlgn="base" hangingPunct="0">
              <a:spcBef>
                <a:spcPct val="0"/>
              </a:spcBef>
              <a:spcAft>
                <a:spcPct val="0"/>
              </a:spcAft>
              <a:tabLst>
                <a:tab pos="1260475" algn="l"/>
              </a:tabLst>
              <a:defRPr>
                <a:solidFill>
                  <a:schemeClr val="tx1"/>
                </a:solidFill>
                <a:latin typeface="Arial" panose="020B0604020202020204" pitchFamily="34" charset="0"/>
              </a:defRPr>
            </a:lvl5pPr>
            <a:lvl6pPr eaLnBrk="0" fontAlgn="base" hangingPunct="0">
              <a:spcBef>
                <a:spcPct val="0"/>
              </a:spcBef>
              <a:spcAft>
                <a:spcPct val="0"/>
              </a:spcAft>
              <a:tabLst>
                <a:tab pos="1260475" algn="l"/>
              </a:tabLst>
              <a:defRPr>
                <a:solidFill>
                  <a:schemeClr val="tx1"/>
                </a:solidFill>
                <a:latin typeface="Arial" panose="020B0604020202020204" pitchFamily="34" charset="0"/>
              </a:defRPr>
            </a:lvl6pPr>
            <a:lvl7pPr eaLnBrk="0" fontAlgn="base" hangingPunct="0">
              <a:spcBef>
                <a:spcPct val="0"/>
              </a:spcBef>
              <a:spcAft>
                <a:spcPct val="0"/>
              </a:spcAft>
              <a:tabLst>
                <a:tab pos="1260475" algn="l"/>
              </a:tabLst>
              <a:defRPr>
                <a:solidFill>
                  <a:schemeClr val="tx1"/>
                </a:solidFill>
                <a:latin typeface="Arial" panose="020B0604020202020204" pitchFamily="34" charset="0"/>
              </a:defRPr>
            </a:lvl7pPr>
            <a:lvl8pPr eaLnBrk="0" fontAlgn="base" hangingPunct="0">
              <a:spcBef>
                <a:spcPct val="0"/>
              </a:spcBef>
              <a:spcAft>
                <a:spcPct val="0"/>
              </a:spcAft>
              <a:tabLst>
                <a:tab pos="1260475" algn="l"/>
              </a:tabLst>
              <a:defRPr>
                <a:solidFill>
                  <a:schemeClr val="tx1"/>
                </a:solidFill>
                <a:latin typeface="Arial" panose="020B0604020202020204" pitchFamily="34" charset="0"/>
              </a:defRPr>
            </a:lvl8pPr>
            <a:lvl9pPr eaLnBrk="0" fontAlgn="base" hangingPunct="0">
              <a:spcBef>
                <a:spcPct val="0"/>
              </a:spcBef>
              <a:spcAft>
                <a:spcPct val="0"/>
              </a:spcAft>
              <a:tabLst>
                <a:tab pos="1260475" algn="l"/>
              </a:tabLst>
              <a:defRPr>
                <a:solidFill>
                  <a:schemeClr val="tx1"/>
                </a:solidFill>
                <a:latin typeface="Arial" panose="020B0604020202020204" pitchFamily="34" charset="0"/>
              </a:defRPr>
            </a:lvl9pPr>
          </a:lstStyle>
          <a:p>
            <a:pPr marL="285750" lvl="0" indent="-285750">
              <a:buFont typeface="Wingdings" panose="05000000000000000000" pitchFamily="2" charset="2"/>
              <a:buChar char="q"/>
            </a:pPr>
            <a:r>
              <a:rPr lang="el-GR" dirty="0">
                <a:latin typeface="+mn-lt"/>
              </a:rPr>
              <a:t>Η υποδομή για </a:t>
            </a:r>
            <a:r>
              <a:rPr lang="en-US" dirty="0">
                <a:latin typeface="+mn-lt"/>
              </a:rPr>
              <a:t>server</a:t>
            </a:r>
            <a:r>
              <a:rPr lang="el-GR" dirty="0">
                <a:latin typeface="+mn-lt"/>
              </a:rPr>
              <a:t>-</a:t>
            </a:r>
            <a:r>
              <a:rPr lang="en-US" dirty="0">
                <a:latin typeface="+mn-lt"/>
              </a:rPr>
              <a:t>side scripting</a:t>
            </a:r>
            <a:r>
              <a:rPr lang="el-GR" dirty="0">
                <a:latin typeface="+mn-lt"/>
              </a:rPr>
              <a:t> (π.χ. </a:t>
            </a:r>
            <a:r>
              <a:rPr lang="en-US" dirty="0">
                <a:latin typeface="+mn-lt"/>
              </a:rPr>
              <a:t>PHP</a:t>
            </a:r>
            <a:r>
              <a:rPr lang="el-GR" dirty="0">
                <a:latin typeface="+mn-lt"/>
              </a:rPr>
              <a:t>) φιλοξενείται στον ίδιο </a:t>
            </a:r>
            <a:r>
              <a:rPr lang="en-US" dirty="0">
                <a:latin typeface="+mn-lt"/>
              </a:rPr>
              <a:t>H</a:t>
            </a:r>
            <a:r>
              <a:rPr lang="el-GR" dirty="0">
                <a:latin typeface="+mn-lt"/>
              </a:rPr>
              <a:t>/</a:t>
            </a:r>
            <a:r>
              <a:rPr lang="en-US" dirty="0">
                <a:latin typeface="+mn-lt"/>
              </a:rPr>
              <a:t>Y </a:t>
            </a:r>
            <a:r>
              <a:rPr lang="el-GR" dirty="0">
                <a:latin typeface="+mn-lt"/>
              </a:rPr>
              <a:t>με τον </a:t>
            </a:r>
            <a:r>
              <a:rPr lang="en-US" dirty="0">
                <a:latin typeface="+mn-lt"/>
              </a:rPr>
              <a:t>web server</a:t>
            </a:r>
            <a:r>
              <a:rPr lang="el-GR" dirty="0">
                <a:latin typeface="+mn-lt"/>
              </a:rPr>
              <a:t>.</a:t>
            </a:r>
          </a:p>
          <a:p>
            <a:pPr marL="285750" lvl="0" indent="-285750">
              <a:buFont typeface="Wingdings" panose="05000000000000000000" pitchFamily="2" charset="2"/>
              <a:buChar char="q"/>
            </a:pPr>
            <a:r>
              <a:rPr lang="el-GR" dirty="0">
                <a:latin typeface="+mn-lt"/>
              </a:rPr>
              <a:t>Ο </a:t>
            </a:r>
            <a:r>
              <a:rPr lang="en-US" dirty="0">
                <a:latin typeface="+mn-lt"/>
              </a:rPr>
              <a:t>database server </a:t>
            </a:r>
            <a:r>
              <a:rPr lang="el-GR" dirty="0">
                <a:latin typeface="+mn-lt"/>
              </a:rPr>
              <a:t>(</a:t>
            </a:r>
            <a:r>
              <a:rPr lang="en-US" dirty="0">
                <a:latin typeface="+mn-lt"/>
              </a:rPr>
              <a:t>MySQL</a:t>
            </a:r>
            <a:r>
              <a:rPr lang="el-GR" dirty="0">
                <a:latin typeface="+mn-lt"/>
              </a:rPr>
              <a:t>, </a:t>
            </a:r>
            <a:r>
              <a:rPr lang="en-US" dirty="0">
                <a:latin typeface="+mn-lt"/>
              </a:rPr>
              <a:t>Oracle</a:t>
            </a:r>
            <a:r>
              <a:rPr lang="el-GR" dirty="0">
                <a:latin typeface="+mn-lt"/>
              </a:rPr>
              <a:t>, </a:t>
            </a:r>
            <a:r>
              <a:rPr lang="en-US" dirty="0">
                <a:latin typeface="+mn-lt"/>
              </a:rPr>
              <a:t>MS SQL Server</a:t>
            </a:r>
            <a:r>
              <a:rPr lang="el-GR" dirty="0">
                <a:latin typeface="+mn-lt"/>
              </a:rPr>
              <a:t>, </a:t>
            </a:r>
            <a:r>
              <a:rPr lang="el-GR" dirty="0" err="1">
                <a:latin typeface="+mn-lt"/>
              </a:rPr>
              <a:t>κτλ</a:t>
            </a:r>
            <a:r>
              <a:rPr lang="el-GR" dirty="0">
                <a:latin typeface="+mn-lt"/>
              </a:rPr>
              <a:t>) δύναται να φιλοξενείται:</a:t>
            </a:r>
          </a:p>
          <a:p>
            <a:pPr marL="742950" lvl="1" indent="-285750">
              <a:buFont typeface="Arial" panose="020B0604020202020204" pitchFamily="34" charset="0"/>
              <a:buChar char="•"/>
            </a:pPr>
            <a:r>
              <a:rPr lang="el-GR" dirty="0">
                <a:latin typeface="+mn-lt"/>
              </a:rPr>
              <a:t> στον ίδιο Η/Υ με τον </a:t>
            </a:r>
            <a:r>
              <a:rPr lang="en-US" dirty="0">
                <a:latin typeface="+mn-lt"/>
              </a:rPr>
              <a:t>web server </a:t>
            </a:r>
            <a:r>
              <a:rPr lang="el-GR" dirty="0">
                <a:latin typeface="+mn-lt"/>
              </a:rPr>
              <a:t> ή </a:t>
            </a:r>
          </a:p>
          <a:p>
            <a:pPr marL="742950" lvl="1" indent="-285750">
              <a:buFont typeface="Arial" panose="020B0604020202020204" pitchFamily="34" charset="0"/>
              <a:buChar char="•"/>
            </a:pPr>
            <a:r>
              <a:rPr lang="el-GR" dirty="0">
                <a:latin typeface="+mn-lt"/>
              </a:rPr>
              <a:t> σε διαφορετικό </a:t>
            </a:r>
            <a:r>
              <a:rPr lang="en-US" dirty="0">
                <a:latin typeface="+mn-lt"/>
              </a:rPr>
              <a:t>H</a:t>
            </a:r>
            <a:r>
              <a:rPr lang="el-GR" dirty="0">
                <a:latin typeface="+mn-lt"/>
              </a:rPr>
              <a:t>/</a:t>
            </a:r>
            <a:r>
              <a:rPr lang="en-US" dirty="0">
                <a:latin typeface="+mn-lt"/>
              </a:rPr>
              <a:t>Y </a:t>
            </a:r>
            <a:r>
              <a:rPr lang="el-GR" dirty="0">
                <a:latin typeface="+mn-lt"/>
              </a:rPr>
              <a:t>αν υπάρχει μεγάλος φόρτος  </a:t>
            </a:r>
          </a:p>
          <a:p>
            <a:pPr marL="1200150" lvl="2" indent="-285750">
              <a:buFont typeface="Wingdings" panose="05000000000000000000" pitchFamily="2" charset="2"/>
              <a:buChar char="ü"/>
            </a:pPr>
            <a:r>
              <a:rPr lang="en-US" dirty="0">
                <a:latin typeface="+mn-lt"/>
              </a:rPr>
              <a:t>web </a:t>
            </a:r>
            <a:r>
              <a:rPr lang="en-US" dirty="0" err="1">
                <a:latin typeface="+mn-lt"/>
              </a:rPr>
              <a:t>φόρτος</a:t>
            </a:r>
            <a:r>
              <a:rPr lang="en-US" dirty="0">
                <a:latin typeface="+mn-lt"/>
              </a:rPr>
              <a:t> (π</a:t>
            </a:r>
            <a:r>
              <a:rPr lang="en-US" dirty="0" err="1">
                <a:latin typeface="+mn-lt"/>
              </a:rPr>
              <a:t>ολλοί</a:t>
            </a:r>
            <a:r>
              <a:rPr lang="en-US" dirty="0">
                <a:latin typeface="+mn-lt"/>
              </a:rPr>
              <a:t> επ</a:t>
            </a:r>
            <a:r>
              <a:rPr lang="en-US" dirty="0" err="1">
                <a:latin typeface="+mn-lt"/>
              </a:rPr>
              <a:t>ισκέ</a:t>
            </a:r>
            <a:r>
              <a:rPr lang="en-US" dirty="0">
                <a:latin typeface="+mn-lt"/>
              </a:rPr>
              <a:t>πτες)</a:t>
            </a:r>
            <a:endParaRPr lang="el-GR" dirty="0">
              <a:latin typeface="+mn-lt"/>
            </a:endParaRPr>
          </a:p>
          <a:p>
            <a:pPr marL="1200150" lvl="2" indent="-285750">
              <a:buFont typeface="Wingdings" panose="05000000000000000000" pitchFamily="2" charset="2"/>
              <a:buChar char="ü"/>
            </a:pPr>
            <a:r>
              <a:rPr lang="en-US" dirty="0">
                <a:latin typeface="+mn-lt"/>
              </a:rPr>
              <a:t>database</a:t>
            </a:r>
            <a:r>
              <a:rPr lang="el-GR" dirty="0">
                <a:latin typeface="+mn-lt"/>
              </a:rPr>
              <a:t> φόρτος (πολύπλοκη εφαρμογή ή/και πολλά δεδομένα)</a:t>
            </a: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q"/>
              <a:tabLst>
                <a:tab pos="1260475" algn="l"/>
              </a:tabLst>
            </a:pPr>
            <a:endParaRPr kumimoji="0" lang="el-GR" altLang="el-GR" sz="1800" b="0" i="0" u="none" strike="noStrike" cap="none" normalizeH="0" baseline="0" dirty="0" smtClean="0">
              <a:ln>
                <a:noFill/>
              </a:ln>
              <a:solidFill>
                <a:schemeClr val="tx1"/>
              </a:solidFill>
              <a:effectLst/>
              <a:latin typeface="+mn-lt"/>
            </a:endParaRPr>
          </a:p>
        </p:txBody>
      </p:sp>
      <p:sp>
        <p:nvSpPr>
          <p:cNvPr id="8"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6</a:t>
            </a:fld>
            <a:endParaRPr lang="el-GR" sz="1400" dirty="0"/>
          </a:p>
        </p:txBody>
      </p:sp>
    </p:spTree>
    <p:custDataLst>
      <p:tags r:id="rId1"/>
    </p:custDataLst>
    <p:extLst>
      <p:ext uri="{BB962C8B-B14F-4D97-AF65-F5344CB8AC3E}">
        <p14:creationId xmlns:p14="http://schemas.microsoft.com/office/powerpoint/2010/main" val="1552273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0"/>
            <a:ext cx="8229600" cy="940966"/>
          </a:xfrm>
        </p:spPr>
        <p:txBody>
          <a:bodyPr>
            <a:noAutofit/>
          </a:bodyPr>
          <a:lstStyle/>
          <a:p>
            <a:r>
              <a:rPr lang="el-GR" sz="4000" dirty="0"/>
              <a:t>Βάσεις Δεδομένων </a:t>
            </a:r>
            <a:r>
              <a:rPr lang="en-US" sz="4000" dirty="0"/>
              <a:t>&amp; WWW</a:t>
            </a:r>
            <a:r>
              <a:rPr lang="el-GR" sz="4000" dirty="0"/>
              <a:t>   (2/2)</a:t>
            </a:r>
          </a:p>
        </p:txBody>
      </p:sp>
      <p:sp>
        <p:nvSpPr>
          <p:cNvPr id="5" name="Ορθογώνιο 4"/>
          <p:cNvSpPr/>
          <p:nvPr>
            <p:custDataLst>
              <p:tags r:id="rId3"/>
            </p:custDataLst>
          </p:nvPr>
        </p:nvSpPr>
        <p:spPr>
          <a:xfrm>
            <a:off x="179512" y="940966"/>
            <a:ext cx="8964488" cy="4616648"/>
          </a:xfrm>
          <a:prstGeom prst="rect">
            <a:avLst/>
          </a:prstGeom>
        </p:spPr>
        <p:txBody>
          <a:bodyPr wrap="square">
            <a:spAutoFit/>
          </a:bodyPr>
          <a:lstStyle/>
          <a:p>
            <a:pPr marL="285750" indent="-285750">
              <a:buFont typeface="Wingdings" panose="05000000000000000000" pitchFamily="2" charset="2"/>
              <a:buChar char="v"/>
            </a:pPr>
            <a:r>
              <a:rPr lang="el-GR" sz="1600" dirty="0" smtClean="0"/>
              <a:t>Το </a:t>
            </a:r>
            <a:r>
              <a:rPr lang="el-GR" sz="1600" dirty="0"/>
              <a:t>μεγαλύτερο μέρος του </a:t>
            </a:r>
            <a:r>
              <a:rPr lang="el-GR" sz="1600" dirty="0" err="1"/>
              <a:t>web</a:t>
            </a:r>
            <a:r>
              <a:rPr lang="el-GR" sz="1600" dirty="0"/>
              <a:t> αποτελείται από ιστοσελίδες που δεν υφίστανται ως αρχεία αλλά </a:t>
            </a:r>
            <a:r>
              <a:rPr lang="el-GR" sz="1600" u="sng" dirty="0"/>
              <a:t>δημιουργούνται δυναμικά,</a:t>
            </a:r>
            <a:r>
              <a:rPr lang="el-GR" sz="1600" dirty="0"/>
              <a:t> τη στιγμή που κάποιος τις ζητά, με βάση:</a:t>
            </a:r>
          </a:p>
          <a:p>
            <a:pPr marL="742950" lvl="1" indent="-285750">
              <a:buFont typeface="Wingdings" panose="05000000000000000000" pitchFamily="2" charset="2"/>
              <a:buChar char="q"/>
            </a:pPr>
            <a:r>
              <a:rPr lang="el-GR" sz="1600" dirty="0" smtClean="0"/>
              <a:t>κάποιο </a:t>
            </a:r>
            <a:r>
              <a:rPr lang="el-GR" sz="1600" b="1" dirty="0"/>
              <a:t>πρότυπο σελίδας</a:t>
            </a:r>
            <a:r>
              <a:rPr lang="el-GR" sz="1600" dirty="0"/>
              <a:t> (</a:t>
            </a:r>
            <a:r>
              <a:rPr lang="el-GR" sz="1600" dirty="0" err="1"/>
              <a:t>page</a:t>
            </a:r>
            <a:r>
              <a:rPr lang="el-GR" sz="1600" dirty="0"/>
              <a:t> </a:t>
            </a:r>
            <a:r>
              <a:rPr lang="el-GR" sz="1600" dirty="0" err="1"/>
              <a:t>template</a:t>
            </a:r>
            <a:r>
              <a:rPr lang="el-GR" sz="1600" dirty="0"/>
              <a:t>)</a:t>
            </a:r>
          </a:p>
          <a:p>
            <a:pPr marL="742950" lvl="1" indent="-285750">
              <a:buFont typeface="Wingdings" panose="05000000000000000000" pitchFamily="2" charset="2"/>
              <a:buChar char="q"/>
            </a:pPr>
            <a:r>
              <a:rPr lang="el-GR" sz="1600" b="1" dirty="0" smtClean="0"/>
              <a:t>δεδομένα</a:t>
            </a:r>
            <a:r>
              <a:rPr lang="el-GR" sz="1600" dirty="0" smtClean="0"/>
              <a:t> </a:t>
            </a:r>
            <a:r>
              <a:rPr lang="el-GR" sz="1600" dirty="0"/>
              <a:t>προερχόμενα από κάποια βάση δεδομένων</a:t>
            </a:r>
          </a:p>
          <a:p>
            <a:pPr marL="742950" lvl="1" indent="-285750">
              <a:buFont typeface="Wingdings" panose="05000000000000000000" pitchFamily="2" charset="2"/>
              <a:buChar char="q"/>
            </a:pPr>
            <a:r>
              <a:rPr lang="el-GR" sz="1600" dirty="0" smtClean="0"/>
              <a:t>κάποια </a:t>
            </a:r>
            <a:r>
              <a:rPr lang="el-GR" sz="1600" b="1" dirty="0" err="1"/>
              <a:t>server-side-scripting</a:t>
            </a:r>
            <a:r>
              <a:rPr lang="el-GR" sz="1600" dirty="0"/>
              <a:t> γλώσσα μέσω της οποίας </a:t>
            </a:r>
          </a:p>
          <a:p>
            <a:pPr lvl="2"/>
            <a:r>
              <a:rPr lang="el-GR" sz="1600" dirty="0"/>
              <a:t>θα προσδιοριστεί ποια θα είναι τα δεδομένα και πώς </a:t>
            </a:r>
          </a:p>
          <a:p>
            <a:pPr lvl="2"/>
            <a:r>
              <a:rPr lang="el-GR" sz="1600" dirty="0"/>
              <a:t>θα ενσωματωθούν στο πρότυπο σελίδας</a:t>
            </a:r>
          </a:p>
          <a:p>
            <a:pPr marL="285750" indent="-285750">
              <a:buFont typeface="Wingdings" panose="05000000000000000000" pitchFamily="2" charset="2"/>
              <a:buChar char="v"/>
            </a:pPr>
            <a:r>
              <a:rPr lang="el-GR" sz="1600" dirty="0" smtClean="0"/>
              <a:t>Αυτό </a:t>
            </a:r>
            <a:r>
              <a:rPr lang="el-GR" sz="1600" dirty="0"/>
              <a:t>το τμήμα του </a:t>
            </a:r>
            <a:r>
              <a:rPr lang="el-GR" sz="1600" dirty="0" err="1"/>
              <a:t>web</a:t>
            </a:r>
            <a:r>
              <a:rPr lang="el-GR" sz="1600" dirty="0"/>
              <a:t> ονομάζεται </a:t>
            </a:r>
            <a:r>
              <a:rPr lang="el-GR" sz="1600" b="1" dirty="0" err="1"/>
              <a:t>deep</a:t>
            </a:r>
            <a:r>
              <a:rPr lang="el-GR" sz="1600" b="1" dirty="0"/>
              <a:t> </a:t>
            </a:r>
            <a:r>
              <a:rPr lang="el-GR" sz="1600" b="1" dirty="0" err="1"/>
              <a:t>web</a:t>
            </a:r>
            <a:r>
              <a:rPr lang="el-GR" sz="1600" dirty="0"/>
              <a:t> </a:t>
            </a:r>
          </a:p>
          <a:p>
            <a:pPr lvl="1"/>
            <a:r>
              <a:rPr lang="el-GR" sz="1600" dirty="0"/>
              <a:t>(βαθύ </a:t>
            </a:r>
            <a:r>
              <a:rPr lang="el-GR" sz="1600" dirty="0" err="1"/>
              <a:t>web</a:t>
            </a:r>
            <a:r>
              <a:rPr lang="el-GR" sz="1600" dirty="0"/>
              <a:t>) και είναι συντριπτικά μεγαλύτερο σε </a:t>
            </a:r>
          </a:p>
          <a:p>
            <a:pPr lvl="1"/>
            <a:r>
              <a:rPr lang="el-GR" sz="1600" dirty="0"/>
              <a:t>μέγεθος από τις στατικές σελίδες.</a:t>
            </a:r>
          </a:p>
          <a:p>
            <a:pPr marL="742950" lvl="1" indent="-285750">
              <a:buFont typeface="Wingdings" panose="05000000000000000000" pitchFamily="2" charset="2"/>
              <a:buChar char="q"/>
            </a:pPr>
            <a:r>
              <a:rPr lang="el-GR" sz="1600" dirty="0" smtClean="0"/>
              <a:t>Αναλογιστείτε </a:t>
            </a:r>
            <a:r>
              <a:rPr lang="el-GR" sz="1600" dirty="0"/>
              <a:t>πόσες ιστοσελίδες βγάζει ένα </a:t>
            </a:r>
            <a:r>
              <a:rPr lang="el-GR" sz="1600" dirty="0" err="1"/>
              <a:t>site</a:t>
            </a:r>
            <a:r>
              <a:rPr lang="el-GR" sz="1600" dirty="0"/>
              <a:t> </a:t>
            </a:r>
          </a:p>
          <a:p>
            <a:pPr lvl="1"/>
            <a:r>
              <a:rPr lang="en-US" sz="1600" dirty="0" smtClean="0"/>
              <a:t>	</a:t>
            </a:r>
            <a:r>
              <a:rPr lang="el-GR" sz="1600" dirty="0" smtClean="0"/>
              <a:t>ηλεκτρονικού </a:t>
            </a:r>
            <a:r>
              <a:rPr lang="el-GR" sz="1600" dirty="0"/>
              <a:t>καταστήματος με κατάλογο μερικών χιλιάδων προϊόντων!</a:t>
            </a:r>
          </a:p>
          <a:p>
            <a:pPr marL="742950" lvl="1" indent="-285750">
              <a:buFont typeface="Wingdings" panose="05000000000000000000" pitchFamily="2" charset="2"/>
              <a:buChar char="q"/>
            </a:pPr>
            <a:r>
              <a:rPr lang="el-GR" sz="1600" dirty="0" smtClean="0"/>
              <a:t>1 </a:t>
            </a:r>
            <a:r>
              <a:rPr lang="el-GR" sz="1600" dirty="0"/>
              <a:t>πρότυπο σελίδας  Χ  χιλιάδες προϊόντα στην </a:t>
            </a:r>
            <a:r>
              <a:rPr lang="el-GR" sz="1600" dirty="0" err="1"/>
              <a:t>database</a:t>
            </a:r>
            <a:r>
              <a:rPr lang="el-GR" sz="1600" dirty="0"/>
              <a:t>  =  χιλιάδες σελίδες </a:t>
            </a:r>
          </a:p>
          <a:p>
            <a:pPr marL="285750" indent="-285750">
              <a:buFont typeface="Wingdings" panose="05000000000000000000" pitchFamily="2" charset="2"/>
              <a:buChar char="v"/>
            </a:pPr>
            <a:r>
              <a:rPr lang="el-GR" sz="1600" dirty="0" smtClean="0"/>
              <a:t>Η </a:t>
            </a:r>
            <a:r>
              <a:rPr lang="el-GR" sz="1600" dirty="0"/>
              <a:t>εξάπλωση των φορητών συσκευών με πρόσβαση στον Παγκόσμιο Ιστό δημιουργεί επιπλέον ανάγκη για </a:t>
            </a:r>
            <a:r>
              <a:rPr lang="el-GR" sz="1600" dirty="0" err="1"/>
              <a:t>server-side</a:t>
            </a:r>
            <a:r>
              <a:rPr lang="el-GR" sz="1600" dirty="0"/>
              <a:t> εφαρμογές με πρόσβαση σε βάσεις δεδομένων.</a:t>
            </a:r>
          </a:p>
          <a:p>
            <a:pPr marL="742950" lvl="1" indent="-285750">
              <a:buFont typeface="Wingdings" panose="05000000000000000000" pitchFamily="2" charset="2"/>
              <a:buChar char="q"/>
            </a:pPr>
            <a:r>
              <a:rPr lang="el-GR" sz="1600" dirty="0" smtClean="0"/>
              <a:t>Τέτοιες </a:t>
            </a:r>
            <a:r>
              <a:rPr lang="el-GR" sz="1600" dirty="0"/>
              <a:t>εφαρμογές δεν παράγουν απαραίτητα ιστοσελίδες! </a:t>
            </a:r>
          </a:p>
          <a:p>
            <a:pPr marL="742950" lvl="1" indent="-285750">
              <a:buFont typeface="Wingdings" panose="05000000000000000000" pitchFamily="2" charset="2"/>
              <a:buChar char="q"/>
            </a:pPr>
            <a:r>
              <a:rPr lang="el-GR" sz="1600" dirty="0" smtClean="0"/>
              <a:t>Μπορεί </a:t>
            </a:r>
            <a:r>
              <a:rPr lang="el-GR" sz="1600" dirty="0"/>
              <a:t>για παράδειγμα να τροφοδοτούν με XML δεδομένα άλλες </a:t>
            </a:r>
          </a:p>
          <a:p>
            <a:pPr lvl="1"/>
            <a:r>
              <a:rPr lang="en-US" sz="1600" dirty="0" smtClean="0"/>
              <a:t>	</a:t>
            </a:r>
            <a:r>
              <a:rPr lang="el-GR" sz="1600" dirty="0" smtClean="0"/>
              <a:t>εφαρμογές</a:t>
            </a:r>
            <a:r>
              <a:rPr lang="el-GR" sz="1600" dirty="0"/>
              <a:t>, γραμμένες για αυτές τις συσκευές (iPhone, </a:t>
            </a:r>
            <a:r>
              <a:rPr lang="el-GR" sz="1600" dirty="0" err="1"/>
              <a:t>Android</a:t>
            </a:r>
            <a:r>
              <a:rPr lang="el-GR" sz="1600" dirty="0"/>
              <a:t>, </a:t>
            </a:r>
            <a:r>
              <a:rPr lang="el-GR" sz="1600" dirty="0" err="1"/>
              <a:t>κτλ</a:t>
            </a:r>
            <a:r>
              <a:rPr lang="el-GR" sz="1600" dirty="0"/>
              <a:t>).</a:t>
            </a:r>
          </a:p>
        </p:txBody>
      </p:sp>
      <p:pic>
        <p:nvPicPr>
          <p:cNvPr id="6" name="Εικόνα 5" descr="Εικόνα αναπαράστασης όγκου δεδομένων ιστοσελίδων και περιεχομένου τους."/>
          <p:cNvPicPr>
            <a:picLocks noChangeAspect="1"/>
          </p:cNvPicPr>
          <p:nvPr/>
        </p:nvPicPr>
        <p:blipFill>
          <a:blip r:embed="rId8"/>
          <a:stretch>
            <a:fillRect/>
          </a:stretch>
        </p:blipFill>
        <p:spPr>
          <a:xfrm>
            <a:off x="5947073" y="1484784"/>
            <a:ext cx="3168352" cy="2235894"/>
          </a:xfrm>
          <a:prstGeom prst="rect">
            <a:avLst/>
          </a:prstGeom>
        </p:spPr>
      </p:pic>
      <p:pic>
        <p:nvPicPr>
          <p:cNvPr id="7" name="Εικόνα 6"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7</a:t>
            </a:fld>
            <a:endParaRPr lang="el-GR" sz="1400" dirty="0"/>
          </a:p>
        </p:txBody>
      </p:sp>
    </p:spTree>
    <p:custDataLst>
      <p:tags r:id="rId1"/>
    </p:custDataLst>
    <p:extLst>
      <p:ext uri="{BB962C8B-B14F-4D97-AF65-F5344CB8AC3E}">
        <p14:creationId xmlns:p14="http://schemas.microsoft.com/office/powerpoint/2010/main" val="507028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0910"/>
            <a:ext cx="8229600" cy="940966"/>
          </a:xfrm>
        </p:spPr>
        <p:txBody>
          <a:bodyPr>
            <a:noAutofit/>
          </a:bodyPr>
          <a:lstStyle/>
          <a:p>
            <a:r>
              <a:rPr lang="en-US" sz="3600" dirty="0"/>
              <a:t>PHP &amp; MySQL</a:t>
            </a:r>
            <a:endParaRPr lang="el-GR" sz="3600" dirty="0"/>
          </a:p>
        </p:txBody>
      </p:sp>
      <p:sp>
        <p:nvSpPr>
          <p:cNvPr id="9" name="Θέση περιεχομένου 8"/>
          <p:cNvSpPr>
            <a:spLocks noGrp="1"/>
          </p:cNvSpPr>
          <p:nvPr>
            <p:ph idx="1"/>
            <p:custDataLst>
              <p:tags r:id="rId3"/>
            </p:custDataLst>
          </p:nvPr>
        </p:nvSpPr>
        <p:spPr>
          <a:xfrm>
            <a:off x="89755" y="844329"/>
            <a:ext cx="8856984" cy="5896990"/>
          </a:xfrm>
        </p:spPr>
        <p:txBody>
          <a:bodyPr>
            <a:noAutofit/>
          </a:bodyPr>
          <a:lstStyle/>
          <a:p>
            <a:pPr lvl="0">
              <a:spcAft>
                <a:spcPts val="300"/>
              </a:spcAft>
              <a:buFont typeface="Wingdings" panose="05000000000000000000" pitchFamily="2" charset="2"/>
              <a:buChar char=""/>
            </a:pPr>
            <a:r>
              <a:rPr lang="el-GR" sz="1400" dirty="0">
                <a:ea typeface="Times New Roman" panose="02020603050405020304" pitchFamily="18" charset="0"/>
              </a:rPr>
              <a:t>Οι επόμενες διαφάνειες περιγράφουν τα απολύτως απαραίτητα που χρειάζεται κάποιος για να αξιοποιήσει μια βάση δεδομένων σε μια </a:t>
            </a:r>
            <a:r>
              <a:rPr lang="en-US" sz="1400" dirty="0">
                <a:ea typeface="Times New Roman" panose="02020603050405020304" pitchFamily="18" charset="0"/>
              </a:rPr>
              <a:t>web </a:t>
            </a:r>
            <a:r>
              <a:rPr lang="el-GR" sz="1400" dirty="0">
                <a:ea typeface="Times New Roman" panose="02020603050405020304" pitchFamily="18" charset="0"/>
              </a:rPr>
              <a:t>εφαρμογή με τη βοήθεια της γλώσσας </a:t>
            </a:r>
            <a:r>
              <a:rPr lang="en-US" sz="1400" dirty="0">
                <a:ea typeface="Times New Roman" panose="02020603050405020304" pitchFamily="18" charset="0"/>
              </a:rPr>
              <a:t>PHP</a:t>
            </a:r>
            <a:r>
              <a:rPr lang="el-GR" sz="1400" dirty="0">
                <a:ea typeface="Times New Roman" panose="02020603050405020304" pitchFamily="18" charset="0"/>
              </a:rPr>
              <a:t>. </a:t>
            </a:r>
          </a:p>
          <a:p>
            <a:pPr lvl="0">
              <a:spcAft>
                <a:spcPts val="300"/>
              </a:spcAft>
              <a:buFont typeface="Wingdings" panose="05000000000000000000" pitchFamily="2" charset="2"/>
              <a:buChar char=""/>
            </a:pPr>
            <a:r>
              <a:rPr lang="el-GR" sz="1400" dirty="0">
                <a:ea typeface="Times New Roman" panose="02020603050405020304" pitchFamily="18" charset="0"/>
              </a:rPr>
              <a:t>Η βάση δεδομένων θεωρείται ότι βρίσκεται σε </a:t>
            </a:r>
            <a:r>
              <a:rPr lang="en-US" sz="1400" dirty="0">
                <a:ea typeface="Times New Roman" panose="02020603050405020304" pitchFamily="18" charset="0"/>
              </a:rPr>
              <a:t>database server </a:t>
            </a:r>
            <a:r>
              <a:rPr lang="el-GR" sz="1400" dirty="0">
                <a:ea typeface="Times New Roman" panose="02020603050405020304" pitchFamily="18" charset="0"/>
              </a:rPr>
              <a:t>τύπου </a:t>
            </a:r>
            <a:r>
              <a:rPr lang="en-US" sz="1400" dirty="0">
                <a:ea typeface="Times New Roman" panose="02020603050405020304" pitchFamily="18" charset="0"/>
              </a:rPr>
              <a:t>MySQL</a:t>
            </a:r>
            <a:r>
              <a:rPr lang="el-GR" sz="1400" dirty="0">
                <a:ea typeface="Times New Roman" panose="02020603050405020304" pitchFamily="18" charset="0"/>
              </a:rPr>
              <a:t>.</a:t>
            </a:r>
          </a:p>
          <a:p>
            <a:pPr lvl="1">
              <a:spcAft>
                <a:spcPts val="300"/>
              </a:spcAft>
              <a:buSzPts val="1800"/>
              <a:buFont typeface="Wingdings" panose="05000000000000000000" pitchFamily="2" charset="2"/>
              <a:buChar char=""/>
            </a:pPr>
            <a:r>
              <a:rPr lang="el-GR" sz="1400" spc="-30" dirty="0">
                <a:ea typeface="Times New Roman" panose="02020603050405020304" pitchFamily="18" charset="0"/>
              </a:rPr>
              <a:t>Εξαιρετικά δημοφιλής συνδυασμός και </a:t>
            </a:r>
            <a:r>
              <a:rPr lang="en-US" sz="1400" spc="-30" dirty="0">
                <a:ea typeface="Times New Roman" panose="02020603050405020304" pitchFamily="18" charset="0"/>
              </a:rPr>
              <a:t>open source </a:t>
            </a:r>
            <a:r>
              <a:rPr lang="el-GR" sz="1400" spc="-30" dirty="0">
                <a:ea typeface="Times New Roman" panose="02020603050405020304" pitchFamily="18" charset="0"/>
              </a:rPr>
              <a:t>σε όλες του τις διαστάσεις.</a:t>
            </a:r>
          </a:p>
          <a:p>
            <a:pPr lvl="1">
              <a:spcAft>
                <a:spcPts val="300"/>
              </a:spcAft>
              <a:buSzPts val="1800"/>
              <a:buFont typeface="Wingdings" panose="05000000000000000000" pitchFamily="2" charset="2"/>
              <a:buChar char=""/>
            </a:pPr>
            <a:r>
              <a:rPr lang="el-GR" sz="1400" spc="-30" dirty="0">
                <a:ea typeface="Times New Roman" panose="02020603050405020304" pitchFamily="18" charset="0"/>
              </a:rPr>
              <a:t>Δεν είναι περιοριστικό καθώς δίνεται έμφαση στην </a:t>
            </a:r>
            <a:r>
              <a:rPr lang="en-US" sz="1400" spc="-30" dirty="0">
                <a:ea typeface="Times New Roman" panose="02020603050405020304" pitchFamily="18" charset="0"/>
              </a:rPr>
              <a:t>PDO</a:t>
            </a:r>
            <a:r>
              <a:rPr lang="el-GR" sz="1400" spc="-30" dirty="0">
                <a:ea typeface="Times New Roman" panose="02020603050405020304" pitchFamily="18" charset="0"/>
              </a:rPr>
              <a:t>, τη βιβλιοθήκη της </a:t>
            </a:r>
            <a:r>
              <a:rPr lang="en-US" sz="1400" spc="-30" dirty="0">
                <a:ea typeface="Times New Roman" panose="02020603050405020304" pitchFamily="18" charset="0"/>
              </a:rPr>
              <a:t>PHP </a:t>
            </a:r>
            <a:r>
              <a:rPr lang="el-GR" sz="1400" spc="-30" dirty="0">
                <a:ea typeface="Times New Roman" panose="02020603050405020304" pitchFamily="18" charset="0"/>
              </a:rPr>
              <a:t>για διασύνδεση με βάσεις δεδομένων που είναι ανεξάρτητη του </a:t>
            </a:r>
            <a:r>
              <a:rPr lang="en-US" sz="1400" spc="-30" dirty="0">
                <a:ea typeface="Times New Roman" panose="02020603050405020304" pitchFamily="18" charset="0"/>
              </a:rPr>
              <a:t>RDBMS </a:t>
            </a:r>
            <a:r>
              <a:rPr lang="el-GR" sz="1400" spc="-30" dirty="0">
                <a:ea typeface="Times New Roman" panose="02020603050405020304" pitchFamily="18" charset="0"/>
              </a:rPr>
              <a:t>που έχει επιλεγεί.</a:t>
            </a:r>
          </a:p>
          <a:p>
            <a:pPr lvl="0">
              <a:spcAft>
                <a:spcPts val="300"/>
              </a:spcAft>
              <a:buFont typeface="Wingdings" panose="05000000000000000000" pitchFamily="2" charset="2"/>
              <a:buChar char=""/>
            </a:pPr>
            <a:r>
              <a:rPr lang="el-GR" sz="1400" dirty="0">
                <a:ea typeface="Times New Roman" panose="02020603050405020304" pitchFamily="18" charset="0"/>
              </a:rPr>
              <a:t>Η </a:t>
            </a:r>
            <a:r>
              <a:rPr lang="en-US" sz="1400" dirty="0">
                <a:ea typeface="Times New Roman" panose="02020603050405020304" pitchFamily="18" charset="0"/>
              </a:rPr>
              <a:t>PHP </a:t>
            </a:r>
            <a:r>
              <a:rPr lang="el-GR" sz="1400" dirty="0">
                <a:ea typeface="Times New Roman" panose="02020603050405020304" pitchFamily="18" charset="0"/>
              </a:rPr>
              <a:t>παρέχει δύο (εξίσου καλές) βιβλιοθήκες για σύνδεση σε βάσεις δεδομένων:</a:t>
            </a:r>
          </a:p>
          <a:p>
            <a:pPr lvl="1">
              <a:spcAft>
                <a:spcPts val="300"/>
              </a:spcAft>
              <a:buSzPts val="1800"/>
              <a:buFont typeface="Wingdings" panose="05000000000000000000" pitchFamily="2" charset="2"/>
              <a:buChar char=""/>
            </a:pPr>
            <a:r>
              <a:rPr lang="en-US" sz="1400" b="1" spc="-30" dirty="0" err="1">
                <a:ea typeface="Times New Roman" panose="02020603050405020304" pitchFamily="18" charset="0"/>
              </a:rPr>
              <a:t>SQLi</a:t>
            </a:r>
            <a:r>
              <a:rPr lang="el-GR" sz="1400" spc="-30" dirty="0">
                <a:ea typeface="Times New Roman" panose="02020603050405020304" pitchFamily="18" charset="0"/>
              </a:rPr>
              <a:t>: εξέλιξη της παλαιότερης βιβλιοθήκης (</a:t>
            </a:r>
            <a:r>
              <a:rPr lang="en-US" sz="1400" spc="-30" dirty="0" err="1">
                <a:ea typeface="Times New Roman" panose="02020603050405020304" pitchFamily="18" charset="0"/>
              </a:rPr>
              <a:t>i</a:t>
            </a:r>
            <a:r>
              <a:rPr lang="el-GR" sz="1400" spc="-30" dirty="0">
                <a:ea typeface="Times New Roman" panose="02020603050405020304" pitchFamily="18" charset="0"/>
              </a:rPr>
              <a:t>=</a:t>
            </a:r>
            <a:r>
              <a:rPr lang="en-US" sz="1400" spc="-30" dirty="0">
                <a:ea typeface="Times New Roman" panose="02020603050405020304" pitchFamily="18" charset="0"/>
              </a:rPr>
              <a:t>improved</a:t>
            </a:r>
            <a:r>
              <a:rPr lang="el-GR" sz="1400" spc="-30" dirty="0">
                <a:ea typeface="Times New Roman" panose="02020603050405020304" pitchFamily="18" charset="0"/>
              </a:rPr>
              <a:t>) που καταργήθηκε. Παρέχει ταυτόχρονα συμβατική αλλά και αντικειμενοστραφή σύνταξη και είναι καλή επιλογή για γρήγορη μετατροπή παλαιών εφαρμογών που ήταν χτισμένες </a:t>
            </a:r>
            <a:r>
              <a:rPr lang="el-GR" sz="1400" b="1" spc="-30" dirty="0">
                <a:solidFill>
                  <a:srgbClr val="0000CC"/>
                </a:solidFill>
                <a:ea typeface="Times New Roman" panose="02020603050405020304" pitchFamily="18" charset="0"/>
              </a:rPr>
              <a:t>με την παλιά βιβλιοθήκη</a:t>
            </a:r>
            <a:r>
              <a:rPr lang="el-GR" sz="1400" spc="-30" dirty="0">
                <a:ea typeface="Times New Roman" panose="02020603050405020304" pitchFamily="18" charset="0"/>
              </a:rPr>
              <a:t> διασύνδεσης </a:t>
            </a:r>
            <a:r>
              <a:rPr lang="en-US" sz="1400" spc="-30" dirty="0">
                <a:ea typeface="Times New Roman" panose="02020603050405020304" pitchFamily="18" charset="0"/>
              </a:rPr>
              <a:t>PHP </a:t>
            </a:r>
            <a:r>
              <a:rPr lang="el-GR" sz="1400" spc="-30" dirty="0">
                <a:ea typeface="Times New Roman" panose="02020603050405020304" pitchFamily="18" charset="0"/>
              </a:rPr>
              <a:t>με βάσεις δεδομένων (εξαιτίας των παρόμοιων εντολών).</a:t>
            </a:r>
          </a:p>
          <a:p>
            <a:pPr lvl="1">
              <a:spcAft>
                <a:spcPts val="300"/>
              </a:spcAft>
              <a:buSzPts val="1600"/>
              <a:buFont typeface="Symbol" panose="05050102010706020507" pitchFamily="18" charset="2"/>
              <a:buChar char=""/>
              <a:tabLst>
                <a:tab pos="990600" algn="l"/>
              </a:tabLst>
            </a:pPr>
            <a:r>
              <a:rPr lang="el-GR" sz="1400" dirty="0">
                <a:ea typeface="Times New Roman" panose="02020603050405020304" pitchFamily="18" charset="0"/>
              </a:rPr>
              <a:t>Η </a:t>
            </a:r>
            <a:r>
              <a:rPr lang="el-GR" sz="1400" b="1" dirty="0">
                <a:solidFill>
                  <a:srgbClr val="0000CC"/>
                </a:solidFill>
                <a:ea typeface="Times New Roman" panose="02020603050405020304" pitchFamily="18" charset="0"/>
              </a:rPr>
              <a:t>παλιά βιβλιοθήκη</a:t>
            </a:r>
            <a:r>
              <a:rPr lang="el-GR" sz="1400" dirty="0">
                <a:solidFill>
                  <a:srgbClr val="0000CC"/>
                </a:solidFill>
                <a:ea typeface="Times New Roman" panose="02020603050405020304" pitchFamily="18" charset="0"/>
              </a:rPr>
              <a:t> </a:t>
            </a:r>
            <a:r>
              <a:rPr lang="el-GR" sz="1400" dirty="0">
                <a:ea typeface="Times New Roman" panose="02020603050405020304" pitchFamily="18" charset="0"/>
              </a:rPr>
              <a:t>έχει επίσημα καταργηθεί εδώ και μερικά χρόνια. </a:t>
            </a:r>
            <a:r>
              <a:rPr lang="en-US" sz="1400" b="1" dirty="0">
                <a:ea typeface="Times New Roman" panose="02020603050405020304" pitchFamily="18" charset="0"/>
              </a:rPr>
              <a:t>DON</a:t>
            </a:r>
            <a:r>
              <a:rPr lang="el-GR" sz="1400" b="1" dirty="0">
                <a:ea typeface="Times New Roman" panose="02020603050405020304" pitchFamily="18" charset="0"/>
              </a:rPr>
              <a:t>'</a:t>
            </a:r>
            <a:r>
              <a:rPr lang="en-US" sz="1400" b="1" dirty="0">
                <a:ea typeface="Times New Roman" panose="02020603050405020304" pitchFamily="18" charset="0"/>
              </a:rPr>
              <a:t>T USE IT</a:t>
            </a:r>
            <a:r>
              <a:rPr lang="el-GR" sz="1400" b="1" dirty="0">
                <a:ea typeface="Times New Roman" panose="02020603050405020304" pitchFamily="18" charset="0"/>
              </a:rPr>
              <a:t>!!!</a:t>
            </a:r>
            <a:endParaRPr lang="el-GR" sz="1400" dirty="0">
              <a:ea typeface="Times New Roman" panose="02020603050405020304" pitchFamily="18" charset="0"/>
            </a:endParaRPr>
          </a:p>
          <a:p>
            <a:pPr lvl="1">
              <a:spcAft>
                <a:spcPts val="300"/>
              </a:spcAft>
              <a:buSzPts val="1800"/>
              <a:buFont typeface="Wingdings" panose="05000000000000000000" pitchFamily="2" charset="2"/>
              <a:buChar char=""/>
            </a:pPr>
            <a:r>
              <a:rPr lang="en-US" sz="1400" b="1" spc="-30" dirty="0">
                <a:ea typeface="Times New Roman" panose="02020603050405020304" pitchFamily="18" charset="0"/>
              </a:rPr>
              <a:t>PDO</a:t>
            </a:r>
            <a:r>
              <a:rPr lang="el-GR" sz="1400" spc="-30" dirty="0">
                <a:ea typeface="Times New Roman" panose="02020603050405020304" pitchFamily="18" charset="0"/>
              </a:rPr>
              <a:t>: μοντέρνα, αντικειμενοστραφής βιβλιοθήκη, προσανατολισμένη στις </a:t>
            </a:r>
            <a:r>
              <a:rPr lang="el-GR" sz="1400" spc="-30" dirty="0" err="1">
                <a:ea typeface="Times New Roman" panose="02020603050405020304" pitchFamily="18" charset="0"/>
              </a:rPr>
              <a:t>νεώτερες</a:t>
            </a:r>
            <a:r>
              <a:rPr lang="el-GR" sz="1400" spc="-30" dirty="0">
                <a:ea typeface="Times New Roman" panose="02020603050405020304" pitchFamily="18" charset="0"/>
              </a:rPr>
              <a:t> εκδόσεις της </a:t>
            </a:r>
            <a:r>
              <a:rPr lang="en-US" sz="1400" spc="-30" dirty="0">
                <a:ea typeface="Times New Roman" panose="02020603050405020304" pitchFamily="18" charset="0"/>
              </a:rPr>
              <a:t>MySQL</a:t>
            </a:r>
            <a:r>
              <a:rPr lang="el-GR" sz="1400" spc="-30" dirty="0">
                <a:ea typeface="Times New Roman" panose="02020603050405020304" pitchFamily="18" charset="0"/>
              </a:rPr>
              <a:t> αν και είναι ανεξάρτητη </a:t>
            </a:r>
            <a:r>
              <a:rPr lang="en-US" sz="1400" spc="-30" dirty="0">
                <a:ea typeface="Times New Roman" panose="02020603050405020304" pitchFamily="18" charset="0"/>
              </a:rPr>
              <a:t>RDBMS</a:t>
            </a:r>
            <a:r>
              <a:rPr lang="el-GR" sz="1400" spc="-30" dirty="0">
                <a:ea typeface="Times New Roman" panose="02020603050405020304" pitchFamily="18" charset="0"/>
              </a:rPr>
              <a:t>. Ενδείκνυται η χρήση της σε νέα </a:t>
            </a:r>
            <a:r>
              <a:rPr lang="en-US" sz="1400" spc="-30" dirty="0">
                <a:ea typeface="Times New Roman" panose="02020603050405020304" pitchFamily="18" charset="0"/>
              </a:rPr>
              <a:t>projects</a:t>
            </a:r>
            <a:r>
              <a:rPr lang="el-GR" sz="1400" spc="-30" dirty="0">
                <a:ea typeface="Times New Roman" panose="02020603050405020304" pitchFamily="18" charset="0"/>
              </a:rPr>
              <a:t>. </a:t>
            </a:r>
          </a:p>
          <a:p>
            <a:pPr lvl="0">
              <a:spcAft>
                <a:spcPts val="300"/>
              </a:spcAft>
              <a:buFont typeface="Wingdings" panose="05000000000000000000" pitchFamily="2" charset="2"/>
              <a:buChar char=""/>
            </a:pPr>
            <a:r>
              <a:rPr lang="el-GR" sz="1400" dirty="0" smtClean="0">
                <a:solidFill>
                  <a:srgbClr val="C00000"/>
                </a:solidFill>
                <a:ea typeface="Times New Roman" panose="02020603050405020304" pitchFamily="18" charset="0"/>
              </a:rPr>
              <a:t>Το </a:t>
            </a:r>
            <a:r>
              <a:rPr lang="el-GR" sz="1400" dirty="0">
                <a:solidFill>
                  <a:srgbClr val="C00000"/>
                </a:solidFill>
                <a:ea typeface="Times New Roman" panose="02020603050405020304" pitchFamily="18" charset="0"/>
              </a:rPr>
              <a:t>κομμάτι "</a:t>
            </a:r>
            <a:r>
              <a:rPr lang="en-US" sz="1400" dirty="0">
                <a:solidFill>
                  <a:srgbClr val="C00000"/>
                </a:solidFill>
                <a:ea typeface="Times New Roman" panose="02020603050405020304" pitchFamily="18" charset="0"/>
              </a:rPr>
              <a:t>PHP</a:t>
            </a:r>
            <a:r>
              <a:rPr lang="el-GR" sz="1400" dirty="0">
                <a:solidFill>
                  <a:srgbClr val="C00000"/>
                </a:solidFill>
                <a:ea typeface="Times New Roman" panose="02020603050405020304" pitchFamily="18" charset="0"/>
              </a:rPr>
              <a:t> και </a:t>
            </a:r>
            <a:r>
              <a:rPr lang="en-US" sz="1400" dirty="0">
                <a:solidFill>
                  <a:srgbClr val="C00000"/>
                </a:solidFill>
                <a:ea typeface="Times New Roman" panose="02020603050405020304" pitchFamily="18" charset="0"/>
              </a:rPr>
              <a:t>MySQL</a:t>
            </a:r>
            <a:r>
              <a:rPr lang="el-GR" sz="1400" dirty="0">
                <a:solidFill>
                  <a:srgbClr val="C00000"/>
                </a:solidFill>
                <a:ea typeface="Times New Roman" panose="02020603050405020304" pitchFamily="18" charset="0"/>
              </a:rPr>
              <a:t>" θα το κάνουμε με τη βιβλιοθήκη </a:t>
            </a:r>
            <a:r>
              <a:rPr lang="en-US" sz="1400" dirty="0">
                <a:solidFill>
                  <a:srgbClr val="C00000"/>
                </a:solidFill>
                <a:ea typeface="Times New Roman" panose="02020603050405020304" pitchFamily="18" charset="0"/>
              </a:rPr>
              <a:t>PDO</a:t>
            </a:r>
            <a:r>
              <a:rPr lang="el-GR" sz="1400" dirty="0">
                <a:solidFill>
                  <a:srgbClr val="C00000"/>
                </a:solidFill>
                <a:ea typeface="Times New Roman" panose="02020603050405020304" pitchFamily="18" charset="0"/>
              </a:rPr>
              <a:t>. Θα δοθούν (για αναφορά) και </a:t>
            </a:r>
            <a:r>
              <a:rPr lang="en-US" sz="1400" dirty="0">
                <a:solidFill>
                  <a:srgbClr val="C00000"/>
                </a:solidFill>
                <a:ea typeface="Times New Roman" panose="02020603050405020304" pitchFamily="18" charset="0"/>
              </a:rPr>
              <a:t>slides</a:t>
            </a:r>
            <a:r>
              <a:rPr lang="el-GR" sz="1400" dirty="0">
                <a:solidFill>
                  <a:srgbClr val="C00000"/>
                </a:solidFill>
                <a:ea typeface="Times New Roman" panose="02020603050405020304" pitchFamily="18" charset="0"/>
              </a:rPr>
              <a:t> για την </a:t>
            </a:r>
            <a:r>
              <a:rPr lang="en-US" sz="1400" dirty="0" err="1">
                <a:solidFill>
                  <a:srgbClr val="C00000"/>
                </a:solidFill>
                <a:ea typeface="Times New Roman" panose="02020603050405020304" pitchFamily="18" charset="0"/>
              </a:rPr>
              <a:t>SQLi</a:t>
            </a:r>
            <a:r>
              <a:rPr lang="el-GR" sz="1400" dirty="0">
                <a:solidFill>
                  <a:srgbClr val="C00000"/>
                </a:solidFill>
                <a:ea typeface="Times New Roman" panose="02020603050405020304" pitchFamily="18" charset="0"/>
              </a:rPr>
              <a:t> αλλά θα είναι εκτός ύλης. Το </a:t>
            </a:r>
            <a:r>
              <a:rPr lang="en-US" sz="1400" dirty="0">
                <a:solidFill>
                  <a:srgbClr val="C00000"/>
                </a:solidFill>
                <a:ea typeface="Times New Roman" panose="02020603050405020304" pitchFamily="18" charset="0"/>
              </a:rPr>
              <a:t>project </a:t>
            </a:r>
            <a:r>
              <a:rPr lang="el-GR" sz="1400" dirty="0">
                <a:solidFill>
                  <a:srgbClr val="C00000"/>
                </a:solidFill>
                <a:ea typeface="Times New Roman" panose="02020603050405020304" pitchFamily="18" charset="0"/>
              </a:rPr>
              <a:t>πρέπει να γίνει σε </a:t>
            </a:r>
            <a:r>
              <a:rPr lang="en-US" sz="1400" dirty="0">
                <a:solidFill>
                  <a:srgbClr val="C00000"/>
                </a:solidFill>
                <a:ea typeface="Times New Roman" panose="02020603050405020304" pitchFamily="18" charset="0"/>
              </a:rPr>
              <a:t>PDO</a:t>
            </a:r>
            <a:r>
              <a:rPr lang="el-GR" sz="1400" dirty="0">
                <a:solidFill>
                  <a:srgbClr val="C00000"/>
                </a:solidFill>
                <a:ea typeface="Times New Roman" panose="02020603050405020304" pitchFamily="18" charset="0"/>
              </a:rPr>
              <a:t>. Θα δεχτώ και </a:t>
            </a:r>
            <a:r>
              <a:rPr lang="en-US" sz="1400" dirty="0" err="1">
                <a:solidFill>
                  <a:srgbClr val="C00000"/>
                </a:solidFill>
                <a:ea typeface="Times New Roman" panose="02020603050405020304" pitchFamily="18" charset="0"/>
              </a:rPr>
              <a:t>SQLi</a:t>
            </a:r>
            <a:r>
              <a:rPr lang="el-GR" sz="1400" dirty="0">
                <a:solidFill>
                  <a:srgbClr val="C00000"/>
                </a:solidFill>
                <a:ea typeface="Times New Roman" panose="02020603050405020304" pitchFamily="18" charset="0"/>
              </a:rPr>
              <a:t> αλλά μόνο με αντικειμενοστραφή σύνταξη.</a:t>
            </a:r>
            <a:endParaRPr lang="el-GR" sz="1400" dirty="0">
              <a:ea typeface="Times New Roman" panose="02020603050405020304" pitchFamily="18" charset="0"/>
            </a:endParaRPr>
          </a:p>
          <a:p>
            <a:pPr marL="0" indent="0">
              <a:buNone/>
            </a:pPr>
            <a:endParaRPr lang="el-GR" sz="1400" dirty="0"/>
          </a:p>
        </p:txBody>
      </p:sp>
      <p:pic>
        <p:nvPicPr>
          <p:cNvPr id="6" name="Εικόνα 5"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8</a:t>
            </a:fld>
            <a:endParaRPr lang="el-GR" sz="1400" dirty="0"/>
          </a:p>
        </p:txBody>
      </p:sp>
    </p:spTree>
    <p:custDataLst>
      <p:tags r:id="rId1"/>
    </p:custDataLst>
    <p:extLst>
      <p:ext uri="{BB962C8B-B14F-4D97-AF65-F5344CB8AC3E}">
        <p14:creationId xmlns:p14="http://schemas.microsoft.com/office/powerpoint/2010/main" val="18649502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a:spLocks noGrp="1" noChangeArrowheads="1"/>
          </p:cNvSpPr>
          <p:nvPr>
            <p:ph type="title"/>
            <p:custDataLst>
              <p:tags r:id="rId2"/>
            </p:custDataLst>
          </p:nvPr>
        </p:nvSpPr>
        <p:spPr>
          <a:xfrm>
            <a:off x="457200" y="-20910"/>
            <a:ext cx="8229600" cy="940966"/>
          </a:xfrm>
        </p:spPr>
        <p:txBody>
          <a:bodyPr>
            <a:noAutofit/>
          </a:bodyPr>
          <a:lstStyle/>
          <a:p>
            <a:r>
              <a:rPr lang="en-US" sz="4000" dirty="0" smtClean="0"/>
              <a:t>PDO </a:t>
            </a:r>
            <a:r>
              <a:rPr lang="en-US" sz="4000" dirty="0"/>
              <a:t>– PHP Data Objects</a:t>
            </a:r>
            <a:endParaRPr lang="el-GR" sz="4000" dirty="0"/>
          </a:p>
        </p:txBody>
      </p:sp>
      <p:sp>
        <p:nvSpPr>
          <p:cNvPr id="9" name="Θέση περιεχομένου 8"/>
          <p:cNvSpPr>
            <a:spLocks noGrp="1"/>
          </p:cNvSpPr>
          <p:nvPr>
            <p:ph idx="1"/>
            <p:custDataLst>
              <p:tags r:id="rId3"/>
            </p:custDataLst>
          </p:nvPr>
        </p:nvSpPr>
        <p:spPr>
          <a:xfrm>
            <a:off x="143508" y="892599"/>
            <a:ext cx="8856984" cy="5057578"/>
          </a:xfrm>
        </p:spPr>
        <p:txBody>
          <a:bodyPr>
            <a:noAutofit/>
          </a:bodyPr>
          <a:lstStyle/>
          <a:p>
            <a:pPr>
              <a:buFont typeface="Wingdings" panose="05000000000000000000" pitchFamily="2" charset="2"/>
              <a:buChar char="v"/>
            </a:pPr>
            <a:r>
              <a:rPr lang="el-GR" sz="1600" dirty="0" smtClean="0"/>
              <a:t>Πρόκειται </a:t>
            </a:r>
            <a:r>
              <a:rPr lang="el-GR" sz="1600" dirty="0"/>
              <a:t>για επέκταση/</a:t>
            </a:r>
            <a:r>
              <a:rPr lang="el-GR" sz="1600" dirty="0" err="1"/>
              <a:t>library</a:t>
            </a:r>
            <a:r>
              <a:rPr lang="el-GR" sz="1600" dirty="0"/>
              <a:t> της PHP που παρέχει μια τυποποιημένη </a:t>
            </a:r>
            <a:r>
              <a:rPr lang="el-GR" sz="1600" dirty="0" err="1"/>
              <a:t>προγραμμα-τιστική</a:t>
            </a:r>
            <a:r>
              <a:rPr lang="el-GR" sz="1600" dirty="0"/>
              <a:t> διεπαφή μεταξύ PHP και του RDBMS (Συστήματος Διαχείρισης Σχεσιακών Βάσεων Δεδομένων) που χρησιμοποιείται.</a:t>
            </a:r>
          </a:p>
          <a:p>
            <a:pPr lvl="1">
              <a:spcBef>
                <a:spcPts val="0"/>
              </a:spcBef>
              <a:buFont typeface="Wingdings" panose="05000000000000000000" pitchFamily="2" charset="2"/>
              <a:buChar char="q"/>
            </a:pPr>
            <a:r>
              <a:rPr lang="el-GR" sz="1600" dirty="0" smtClean="0"/>
              <a:t>Είναι </a:t>
            </a:r>
            <a:r>
              <a:rPr lang="el-GR" sz="1600" dirty="0"/>
              <a:t>επέκταση/</a:t>
            </a:r>
            <a:r>
              <a:rPr lang="el-GR" sz="1600" dirty="0" err="1"/>
              <a:t>extension</a:t>
            </a:r>
            <a:r>
              <a:rPr lang="el-GR" sz="1600" dirty="0"/>
              <a:t> της PHP (από έκδοση 5.1 και μετά) που πρέπει να είναι ενεργοποιημένο στο αρχείο ρυθμίσεων της PHP (php.ini  σε Windows </a:t>
            </a:r>
            <a:r>
              <a:rPr lang="el-GR" sz="1600" dirty="0" smtClean="0"/>
              <a:t>εγκατάσταση).</a:t>
            </a:r>
            <a:endParaRPr lang="en-US" sz="1600" dirty="0" smtClean="0"/>
          </a:p>
          <a:p>
            <a:pPr lvl="2">
              <a:spcBef>
                <a:spcPts val="0"/>
              </a:spcBef>
            </a:pPr>
            <a:r>
              <a:rPr lang="el-GR" sz="1600" dirty="0" smtClean="0"/>
              <a:t>Στις </a:t>
            </a:r>
            <a:r>
              <a:rPr lang="el-GR" sz="1600" dirty="0"/>
              <a:t>πρόσφατες εκδόσεις της PHP είναι ενεργοποιημένη </a:t>
            </a:r>
            <a:r>
              <a:rPr lang="el-GR" sz="1600" dirty="0" err="1"/>
              <a:t>by</a:t>
            </a:r>
            <a:r>
              <a:rPr lang="el-GR" sz="1600" dirty="0"/>
              <a:t> </a:t>
            </a:r>
            <a:r>
              <a:rPr lang="el-GR" sz="1600" dirty="0" err="1"/>
              <a:t>default</a:t>
            </a:r>
            <a:r>
              <a:rPr lang="el-GR" sz="1600" dirty="0"/>
              <a:t>. </a:t>
            </a:r>
            <a:endParaRPr lang="en-US" sz="1600" dirty="0" smtClean="0"/>
          </a:p>
          <a:p>
            <a:pPr>
              <a:spcBef>
                <a:spcPts val="0"/>
              </a:spcBef>
              <a:buFont typeface="Wingdings" panose="05000000000000000000" pitchFamily="2" charset="2"/>
              <a:buChar char="v"/>
            </a:pPr>
            <a:r>
              <a:rPr lang="el-GR" sz="1600" dirty="0" smtClean="0"/>
              <a:t>On-</a:t>
            </a:r>
            <a:r>
              <a:rPr lang="el-GR" sz="1600" dirty="0" err="1" smtClean="0"/>
              <a:t>line</a:t>
            </a:r>
            <a:r>
              <a:rPr lang="el-GR" sz="1600" dirty="0" smtClean="0"/>
              <a:t> </a:t>
            </a:r>
            <a:r>
              <a:rPr lang="el-GR" sz="1600" dirty="0"/>
              <a:t>τεκμηρίωση: </a:t>
            </a:r>
            <a:r>
              <a:rPr lang="el-GR" sz="1600" dirty="0">
                <a:hlinkClick r:id="rId8"/>
              </a:rPr>
              <a:t>http://</a:t>
            </a:r>
            <a:r>
              <a:rPr lang="el-GR" sz="1600" dirty="0" smtClean="0">
                <a:hlinkClick r:id="rId8"/>
              </a:rPr>
              <a:t>www.php.net/manual/en/book.pdo.php</a:t>
            </a:r>
            <a:r>
              <a:rPr lang="en-US" sz="1600" dirty="0" smtClean="0"/>
              <a:t> </a:t>
            </a:r>
            <a:r>
              <a:rPr lang="el-GR" sz="1600" dirty="0" smtClean="0"/>
              <a:t> </a:t>
            </a:r>
            <a:r>
              <a:rPr lang="en-US" sz="1600" dirty="0" smtClean="0"/>
              <a:t> </a:t>
            </a:r>
          </a:p>
          <a:p>
            <a:pPr>
              <a:spcBef>
                <a:spcPts val="0"/>
              </a:spcBef>
              <a:buFont typeface="Wingdings" panose="05000000000000000000" pitchFamily="2" charset="2"/>
              <a:buChar char="v"/>
            </a:pPr>
            <a:r>
              <a:rPr lang="el-GR" sz="1600" b="1" dirty="0" smtClean="0"/>
              <a:t>Βασικά </a:t>
            </a:r>
            <a:r>
              <a:rPr lang="el-GR" sz="1600" b="1" dirty="0"/>
              <a:t>πλεονεκτήματα χρήσης του </a:t>
            </a:r>
            <a:r>
              <a:rPr lang="el-GR" sz="1600" b="1" dirty="0" smtClean="0"/>
              <a:t>PDO:</a:t>
            </a:r>
            <a:endParaRPr lang="en-US" sz="1600" b="1" dirty="0" smtClean="0"/>
          </a:p>
          <a:p>
            <a:pPr lvl="1">
              <a:spcBef>
                <a:spcPts val="0"/>
              </a:spcBef>
              <a:buFont typeface="Wingdings" panose="05000000000000000000" pitchFamily="2" charset="2"/>
              <a:buChar char="q"/>
            </a:pPr>
            <a:r>
              <a:rPr lang="el-GR" sz="1600" dirty="0" smtClean="0"/>
              <a:t>ίδιος </a:t>
            </a:r>
            <a:r>
              <a:rPr lang="el-GR" sz="1600" dirty="0"/>
              <a:t>τρόπος επικοινωνίας με </a:t>
            </a:r>
            <a:r>
              <a:rPr lang="el-GR" sz="1600" dirty="0" err="1"/>
              <a:t>database</a:t>
            </a:r>
            <a:r>
              <a:rPr lang="el-GR" sz="1600" dirty="0"/>
              <a:t>, ασχέτως του RDBMS που </a:t>
            </a:r>
            <a:r>
              <a:rPr lang="el-GR" sz="1600" dirty="0" smtClean="0"/>
              <a:t>χρησιμοποιείται.</a:t>
            </a:r>
            <a:endParaRPr lang="en-US" sz="1600" dirty="0" smtClean="0"/>
          </a:p>
          <a:p>
            <a:pPr lvl="1">
              <a:spcBef>
                <a:spcPts val="0"/>
              </a:spcBef>
              <a:buFont typeface="Wingdings" panose="05000000000000000000" pitchFamily="2" charset="2"/>
              <a:buChar char="q"/>
            </a:pPr>
            <a:r>
              <a:rPr lang="el-GR" sz="1600" dirty="0" smtClean="0"/>
              <a:t>μοντέρνα </a:t>
            </a:r>
            <a:r>
              <a:rPr lang="el-GR" sz="1600" dirty="0"/>
              <a:t>αντικειμενοστραφής σχεδίαση (και υλοποίηση) με ενσωματωμένο μηχανισμό εξαιρέσεων (</a:t>
            </a:r>
            <a:r>
              <a:rPr lang="el-GR" sz="1600" dirty="0" err="1" smtClean="0"/>
              <a:t>exceptions</a:t>
            </a:r>
            <a:r>
              <a:rPr lang="el-GR" sz="1600" dirty="0" smtClean="0"/>
              <a:t>).</a:t>
            </a:r>
            <a:endParaRPr lang="en-US" sz="1600" dirty="0" smtClean="0"/>
          </a:p>
          <a:p>
            <a:pPr lvl="1">
              <a:spcBef>
                <a:spcPts val="0"/>
              </a:spcBef>
              <a:buFont typeface="Wingdings" panose="05000000000000000000" pitchFamily="2" charset="2"/>
              <a:buChar char="q"/>
            </a:pPr>
            <a:r>
              <a:rPr lang="el-GR" sz="1600" dirty="0" smtClean="0"/>
              <a:t>γρήγορη </a:t>
            </a:r>
            <a:r>
              <a:rPr lang="el-GR" sz="1600" dirty="0"/>
              <a:t>διεπαφή (</a:t>
            </a:r>
            <a:r>
              <a:rPr lang="el-GR" sz="1600" dirty="0" err="1"/>
              <a:t>compiled</a:t>
            </a:r>
            <a:r>
              <a:rPr lang="el-GR" sz="1600" dirty="0"/>
              <a:t> C) (σε σχέση με άλλες λύσεις που είναι γραμμένες σε </a:t>
            </a:r>
            <a:r>
              <a:rPr lang="el-GR" sz="1600" dirty="0" smtClean="0"/>
              <a:t>PHP).</a:t>
            </a:r>
            <a:endParaRPr lang="en-US" sz="1600" dirty="0" smtClean="0"/>
          </a:p>
          <a:p>
            <a:pPr lvl="1">
              <a:spcBef>
                <a:spcPts val="0"/>
              </a:spcBef>
              <a:buFont typeface="Wingdings" panose="05000000000000000000" pitchFamily="2" charset="2"/>
              <a:buChar char="q"/>
            </a:pPr>
            <a:r>
              <a:rPr lang="el-GR" sz="1600" dirty="0" smtClean="0"/>
              <a:t>χρήση </a:t>
            </a:r>
            <a:r>
              <a:rPr lang="el-GR" sz="1600" dirty="0" err="1"/>
              <a:t>prepared</a:t>
            </a:r>
            <a:r>
              <a:rPr lang="el-GR" sz="1600" dirty="0"/>
              <a:t> εκφράσεων (μια μορφή </a:t>
            </a:r>
            <a:r>
              <a:rPr lang="el-GR" sz="1600" dirty="0" err="1"/>
              <a:t>compiled</a:t>
            </a:r>
            <a:r>
              <a:rPr lang="el-GR" sz="1600" dirty="0"/>
              <a:t> SQL </a:t>
            </a:r>
            <a:r>
              <a:rPr lang="el-GR" sz="1600" dirty="0" smtClean="0"/>
              <a:t>ερωτημάτων).</a:t>
            </a:r>
            <a:endParaRPr lang="en-US" sz="1600" dirty="0" smtClean="0"/>
          </a:p>
          <a:p>
            <a:pPr lvl="2">
              <a:spcBef>
                <a:spcPts val="0"/>
              </a:spcBef>
            </a:pPr>
            <a:r>
              <a:rPr lang="el-GR" sz="1600" dirty="0" smtClean="0"/>
              <a:t>βέλτιστος </a:t>
            </a:r>
            <a:r>
              <a:rPr lang="el-GR" sz="1600" dirty="0"/>
              <a:t>τρόπος για να εκτελέσουμε ένα ερώτημα πολλές </a:t>
            </a:r>
            <a:r>
              <a:rPr lang="el-GR" sz="1600" dirty="0" smtClean="0"/>
              <a:t>φορές,</a:t>
            </a:r>
            <a:r>
              <a:rPr lang="en-US" sz="1600" dirty="0" smtClean="0"/>
              <a:t> </a:t>
            </a:r>
            <a:r>
              <a:rPr lang="el-GR" sz="1600" dirty="0" smtClean="0"/>
              <a:t>με </a:t>
            </a:r>
            <a:r>
              <a:rPr lang="el-GR" sz="1600" dirty="0"/>
              <a:t>διαφορετικές παραμέτρους κάθε </a:t>
            </a:r>
            <a:r>
              <a:rPr lang="el-GR" sz="1600" dirty="0" smtClean="0"/>
              <a:t>φορά.</a:t>
            </a:r>
            <a:endParaRPr lang="en-US" sz="1600" dirty="0" smtClean="0"/>
          </a:p>
          <a:p>
            <a:pPr lvl="2">
              <a:spcBef>
                <a:spcPts val="0"/>
              </a:spcBef>
            </a:pPr>
            <a:r>
              <a:rPr lang="el-GR" sz="1600" dirty="0" smtClean="0"/>
              <a:t>ασφάλεια </a:t>
            </a:r>
            <a:r>
              <a:rPr lang="el-GR" sz="1600" dirty="0"/>
              <a:t>σε SQL </a:t>
            </a:r>
            <a:r>
              <a:rPr lang="el-GR" sz="1600" dirty="0" err="1" smtClean="0"/>
              <a:t>Injection</a:t>
            </a:r>
            <a:r>
              <a:rPr lang="el-GR" sz="1600" dirty="0" smtClean="0"/>
              <a:t>.</a:t>
            </a:r>
            <a:endParaRPr lang="en-US" sz="1600" dirty="0" smtClean="0"/>
          </a:p>
          <a:p>
            <a:pPr lvl="1">
              <a:spcBef>
                <a:spcPts val="0"/>
              </a:spcBef>
              <a:buFont typeface="Wingdings" panose="05000000000000000000" pitchFamily="2" charset="2"/>
              <a:buChar char="q"/>
            </a:pPr>
            <a:r>
              <a:rPr lang="el-GR" sz="1600" dirty="0" smtClean="0"/>
              <a:t>υποστήριξη </a:t>
            </a:r>
            <a:r>
              <a:rPr lang="el-GR" sz="1600" dirty="0"/>
              <a:t>σε </a:t>
            </a:r>
            <a:r>
              <a:rPr lang="el-GR" sz="1600" dirty="0" err="1"/>
              <a:t>transactions</a:t>
            </a:r>
            <a:r>
              <a:rPr lang="el-GR" sz="1600" dirty="0"/>
              <a:t> (στην </a:t>
            </a:r>
            <a:r>
              <a:rPr lang="el-GR" sz="1600" dirty="0" err="1"/>
              <a:t>MySQL</a:t>
            </a:r>
            <a:r>
              <a:rPr lang="el-GR" sz="1600" dirty="0"/>
              <a:t> μόνο σε συνδυασμό με </a:t>
            </a:r>
            <a:r>
              <a:rPr lang="el-GR" sz="1600" dirty="0" err="1"/>
              <a:t>InnoDB</a:t>
            </a:r>
            <a:r>
              <a:rPr lang="el-GR" sz="1600" dirty="0"/>
              <a:t> </a:t>
            </a:r>
            <a:r>
              <a:rPr lang="el-GR" sz="1600" dirty="0" err="1" smtClean="0"/>
              <a:t>engine</a:t>
            </a:r>
            <a:r>
              <a:rPr lang="el-GR" sz="1600" dirty="0" smtClean="0"/>
              <a:t>).</a:t>
            </a:r>
            <a:endParaRPr lang="en-US" sz="1600" dirty="0" smtClean="0"/>
          </a:p>
          <a:p>
            <a:pPr lvl="2">
              <a:spcBef>
                <a:spcPts val="0"/>
              </a:spcBef>
            </a:pPr>
            <a:r>
              <a:rPr lang="el-GR" sz="1600" dirty="0" smtClean="0"/>
              <a:t>εξασφαλίζει </a:t>
            </a:r>
            <a:r>
              <a:rPr lang="el-GR" sz="1600" dirty="0"/>
              <a:t>ορθή εκτέλεση εντολών ή ελεγχόμενη αναίρεση εκτέλεσης εφόσον αυτή δεν έχει ολοκληρωθεί  (ACID - </a:t>
            </a:r>
            <a:r>
              <a:rPr lang="el-GR" sz="1600" dirty="0" err="1"/>
              <a:t>Atomicity</a:t>
            </a:r>
            <a:r>
              <a:rPr lang="el-GR" sz="1600" dirty="0"/>
              <a:t>, </a:t>
            </a:r>
            <a:r>
              <a:rPr lang="el-GR" sz="1600" dirty="0" err="1" smtClean="0"/>
              <a:t>Consistency</a:t>
            </a:r>
            <a:r>
              <a:rPr lang="el-GR" sz="1600" dirty="0" smtClean="0"/>
              <a:t>,</a:t>
            </a:r>
            <a:r>
              <a:rPr lang="en-US" sz="1600" dirty="0" smtClean="0"/>
              <a:t> </a:t>
            </a:r>
            <a:r>
              <a:rPr lang="en-US" sz="1600" dirty="0" err="1" smtClean="0"/>
              <a:t>i</a:t>
            </a:r>
            <a:r>
              <a:rPr lang="el-GR" sz="1600" dirty="0" err="1" smtClean="0"/>
              <a:t>solation</a:t>
            </a:r>
            <a:r>
              <a:rPr lang="el-GR" sz="1600" dirty="0" smtClean="0"/>
              <a:t> </a:t>
            </a:r>
            <a:r>
              <a:rPr lang="el-GR" sz="1600" dirty="0"/>
              <a:t>and </a:t>
            </a:r>
            <a:r>
              <a:rPr lang="el-GR" sz="1600" dirty="0" err="1"/>
              <a:t>Durability</a:t>
            </a:r>
            <a:r>
              <a:rPr lang="el-GR" sz="1600" dirty="0"/>
              <a:t>).</a:t>
            </a:r>
          </a:p>
          <a:p>
            <a:pPr>
              <a:buFont typeface="Wingdings" panose="05000000000000000000" pitchFamily="2" charset="2"/>
              <a:buChar char="v"/>
            </a:pPr>
            <a:endParaRPr lang="el-GR" sz="1600" dirty="0"/>
          </a:p>
        </p:txBody>
      </p:sp>
      <p:sp>
        <p:nvSpPr>
          <p:cNvPr id="8"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2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9</a:t>
            </a:fld>
            <a:endParaRPr lang="el-GR" sz="1400" dirty="0"/>
          </a:p>
        </p:txBody>
      </p:sp>
    </p:spTree>
    <p:custDataLst>
      <p:tags r:id="rId1"/>
    </p:custDataLst>
    <p:extLst>
      <p:ext uri="{BB962C8B-B14F-4D97-AF65-F5344CB8AC3E}">
        <p14:creationId xmlns:p14="http://schemas.microsoft.com/office/powerpoint/2010/main" val="31248088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n-US" sz="4000" dirty="0"/>
              <a:t>PDO </a:t>
            </a:r>
            <a:r>
              <a:rPr lang="en-US" sz="4000" dirty="0" err="1"/>
              <a:t>σε</a:t>
            </a:r>
            <a:r>
              <a:rPr lang="en-US" sz="4000" dirty="0"/>
              <a:t> </a:t>
            </a:r>
            <a:r>
              <a:rPr lang="en-US" sz="4000" dirty="0" err="1"/>
              <a:t>χρήση</a:t>
            </a:r>
            <a:endParaRPr lang="el-GR" sz="4000" dirty="0"/>
          </a:p>
        </p:txBody>
      </p:sp>
      <p:sp>
        <p:nvSpPr>
          <p:cNvPr id="3" name="Rectangle 2"/>
          <p:cNvSpPr>
            <a:spLocks noChangeArrowheads="1"/>
          </p:cNvSpPr>
          <p:nvPr>
            <p:custDataLst>
              <p:tags r:id="rId3"/>
            </p:custDataLst>
          </p:nvPr>
        </p:nvSpPr>
        <p:spPr bwMode="auto">
          <a:xfrm>
            <a:off x="1" y="1226948"/>
            <a:ext cx="9144000" cy="50167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90600" algn="l"/>
              </a:tabLst>
              <a:defRPr>
                <a:solidFill>
                  <a:schemeClr val="tx1"/>
                </a:solidFill>
                <a:latin typeface="Arial" panose="020B0604020202020204" pitchFamily="34" charset="0"/>
              </a:defRPr>
            </a:lvl1pPr>
            <a:lvl2pPr eaLnBrk="0" fontAlgn="base" hangingPunct="0">
              <a:spcBef>
                <a:spcPct val="0"/>
              </a:spcBef>
              <a:spcAft>
                <a:spcPct val="0"/>
              </a:spcAft>
              <a:tabLst>
                <a:tab pos="990600" algn="l"/>
              </a:tabLst>
              <a:defRPr>
                <a:solidFill>
                  <a:schemeClr val="tx1"/>
                </a:solidFill>
                <a:latin typeface="Arial" panose="020B0604020202020204" pitchFamily="34" charset="0"/>
              </a:defRPr>
            </a:lvl2pPr>
            <a:lvl3pPr eaLnBrk="0" fontAlgn="base" hangingPunct="0">
              <a:spcBef>
                <a:spcPct val="0"/>
              </a:spcBef>
              <a:spcAft>
                <a:spcPct val="0"/>
              </a:spcAft>
              <a:tabLst>
                <a:tab pos="990600" algn="l"/>
              </a:tabLst>
              <a:defRPr>
                <a:solidFill>
                  <a:schemeClr val="tx1"/>
                </a:solidFill>
                <a:latin typeface="Arial" panose="020B0604020202020204" pitchFamily="34" charset="0"/>
              </a:defRPr>
            </a:lvl3pPr>
            <a:lvl4pPr eaLnBrk="0" fontAlgn="base" hangingPunct="0">
              <a:spcBef>
                <a:spcPct val="0"/>
              </a:spcBef>
              <a:spcAft>
                <a:spcPct val="0"/>
              </a:spcAft>
              <a:tabLst>
                <a:tab pos="990600" algn="l"/>
              </a:tabLst>
              <a:defRPr>
                <a:solidFill>
                  <a:schemeClr val="tx1"/>
                </a:solidFill>
                <a:latin typeface="Arial" panose="020B0604020202020204" pitchFamily="34" charset="0"/>
              </a:defRPr>
            </a:lvl4pPr>
            <a:lvl5pPr eaLnBrk="0" fontAlgn="base" hangingPunct="0">
              <a:spcBef>
                <a:spcPct val="0"/>
              </a:spcBef>
              <a:spcAft>
                <a:spcPct val="0"/>
              </a:spcAft>
              <a:tabLst>
                <a:tab pos="990600" algn="l"/>
              </a:tabLst>
              <a:defRPr>
                <a:solidFill>
                  <a:schemeClr val="tx1"/>
                </a:solidFill>
                <a:latin typeface="Arial" panose="020B0604020202020204" pitchFamily="34" charset="0"/>
              </a:defRPr>
            </a:lvl5pPr>
            <a:lvl6pPr eaLnBrk="0" fontAlgn="base" hangingPunct="0">
              <a:spcBef>
                <a:spcPct val="0"/>
              </a:spcBef>
              <a:spcAft>
                <a:spcPct val="0"/>
              </a:spcAft>
              <a:tabLst>
                <a:tab pos="990600" algn="l"/>
              </a:tabLst>
              <a:defRPr>
                <a:solidFill>
                  <a:schemeClr val="tx1"/>
                </a:solidFill>
                <a:latin typeface="Arial" panose="020B0604020202020204" pitchFamily="34" charset="0"/>
              </a:defRPr>
            </a:lvl6pPr>
            <a:lvl7pPr eaLnBrk="0" fontAlgn="base" hangingPunct="0">
              <a:spcBef>
                <a:spcPct val="0"/>
              </a:spcBef>
              <a:spcAft>
                <a:spcPct val="0"/>
              </a:spcAft>
              <a:tabLst>
                <a:tab pos="990600" algn="l"/>
              </a:tabLst>
              <a:defRPr>
                <a:solidFill>
                  <a:schemeClr val="tx1"/>
                </a:solidFill>
                <a:latin typeface="Arial" panose="020B0604020202020204" pitchFamily="34" charset="0"/>
              </a:defRPr>
            </a:lvl7pPr>
            <a:lvl8pPr eaLnBrk="0" fontAlgn="base" hangingPunct="0">
              <a:spcBef>
                <a:spcPct val="0"/>
              </a:spcBef>
              <a:spcAft>
                <a:spcPct val="0"/>
              </a:spcAft>
              <a:tabLst>
                <a:tab pos="990600" algn="l"/>
              </a:tabLst>
              <a:defRPr>
                <a:solidFill>
                  <a:schemeClr val="tx1"/>
                </a:solidFill>
                <a:latin typeface="Arial" panose="020B0604020202020204" pitchFamily="34" charset="0"/>
              </a:defRPr>
            </a:lvl8pPr>
            <a:lvl9pPr eaLnBrk="0" fontAlgn="base" hangingPunct="0">
              <a:spcBef>
                <a:spcPct val="0"/>
              </a:spcBef>
              <a:spcAft>
                <a:spcPct val="0"/>
              </a:spcAft>
              <a:tabLst>
                <a:tab pos="990600" algn="l"/>
              </a:tabLs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Εκκίνηση</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rPr>
              <a:t> PDO:</a:t>
            </a:r>
            <a:b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rPr>
            </a:b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pdoObject</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 new PDO("</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mysql:</a:t>
            </a:r>
            <a:r>
              <a:rPr kumimoji="0" lang="en-US" altLang="el-GR" sz="1600" b="0" i="0" u="none" strike="noStrike" cap="none" normalizeH="0" baseline="0" dirty="0" err="1" smtClean="0">
                <a:ln>
                  <a:noFill/>
                </a:ln>
                <a:solidFill>
                  <a:srgbClr val="FF0000"/>
                </a:solidFill>
                <a:effectLst/>
                <a:latin typeface="+mn-lt"/>
                <a:ea typeface="Times New Roman" panose="02020603050405020304" pitchFamily="18" charset="0"/>
              </a:rPr>
              <a:t>host</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t>
            </a:r>
            <a:r>
              <a:rPr kumimoji="0" lang="en-US" altLang="el-GR" sz="1600" b="0" i="0" u="none" strike="noStrike" cap="none" normalizeH="0" baseline="0" dirty="0" smtClean="0">
                <a:ln>
                  <a:noFill/>
                </a:ln>
                <a:solidFill>
                  <a:srgbClr val="0000FF"/>
                </a:solidFill>
                <a:effectLst/>
                <a:latin typeface="+mn-lt"/>
                <a:ea typeface="Times New Roman" panose="02020603050405020304" pitchFamily="18" charset="0"/>
              </a:rPr>
              <a:t>$</a:t>
            </a:r>
            <a:r>
              <a:rPr kumimoji="0" lang="en-US" altLang="el-GR" sz="1600" b="0" i="0" u="none" strike="noStrike" cap="none" normalizeH="0" baseline="0" dirty="0" err="1" smtClean="0">
                <a:ln>
                  <a:noFill/>
                </a:ln>
                <a:solidFill>
                  <a:srgbClr val="0000FF"/>
                </a:solidFill>
                <a:effectLst/>
                <a:latin typeface="+mn-lt"/>
                <a:ea typeface="Times New Roman" panose="02020603050405020304" pitchFamily="18" charset="0"/>
              </a:rPr>
              <a:t>dbhost</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err="1" smtClean="0">
                <a:ln>
                  <a:noFill/>
                </a:ln>
                <a:solidFill>
                  <a:srgbClr val="FF0000"/>
                </a:solidFill>
                <a:effectLst/>
                <a:latin typeface="+mn-lt"/>
                <a:ea typeface="Times New Roman" panose="02020603050405020304" pitchFamily="18" charset="0"/>
              </a:rPr>
              <a:t>dbname</a:t>
            </a:r>
            <a:r>
              <a:rPr kumimoji="0" lang="en-US" altLang="el-GR" sz="1600" b="0" i="0" u="none" strike="noStrike" cap="none" normalizeH="0" baseline="0" dirty="0" smtClean="0">
                <a:ln>
                  <a:noFill/>
                </a:ln>
                <a:solidFill>
                  <a:srgbClr val="0000FF"/>
                </a:solidFill>
                <a:effectLst/>
                <a:latin typeface="+mn-lt"/>
                <a:ea typeface="Times New Roman" panose="02020603050405020304" pitchFamily="18" charset="0"/>
              </a:rPr>
              <a:t>=$</a:t>
            </a:r>
            <a:r>
              <a:rPr kumimoji="0" lang="en-US" altLang="el-GR" sz="1600" b="0" i="0" u="none" strike="noStrike" cap="none" normalizeH="0" baseline="0" dirty="0" err="1" smtClean="0">
                <a:ln>
                  <a:noFill/>
                </a:ln>
                <a:solidFill>
                  <a:srgbClr val="0000FF"/>
                </a:solidFill>
                <a:effectLst/>
                <a:latin typeface="+mn-lt"/>
                <a:ea typeface="Times New Roman" panose="02020603050405020304" pitchFamily="18" charset="0"/>
              </a:rPr>
              <a:t>dbname</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smtClean="0">
                <a:ln>
                  <a:noFill/>
                </a:ln>
                <a:solidFill>
                  <a:srgbClr val="0000FF"/>
                </a:solidFill>
                <a:effectLst/>
                <a:latin typeface="+mn-lt"/>
                <a:ea typeface="Times New Roman" panose="02020603050405020304" pitchFamily="18" charset="0"/>
              </a:rPr>
              <a:t>$</a:t>
            </a:r>
            <a:r>
              <a:rPr kumimoji="0" lang="en-US" altLang="el-GR" sz="1600" b="0" i="0" u="none" strike="noStrike" cap="none" normalizeH="0" baseline="0" dirty="0" err="1" smtClean="0">
                <a:ln>
                  <a:noFill/>
                </a:ln>
                <a:solidFill>
                  <a:srgbClr val="0000FF"/>
                </a:solidFill>
                <a:effectLst/>
                <a:latin typeface="+mn-lt"/>
                <a:ea typeface="Times New Roman" panose="02020603050405020304" pitchFamily="18" charset="0"/>
              </a:rPr>
              <a:t>dbuser</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smtClean="0">
                <a:ln>
                  <a:noFill/>
                </a:ln>
                <a:solidFill>
                  <a:srgbClr val="0000FF"/>
                </a:solidFill>
                <a:effectLst/>
                <a:latin typeface="+mn-lt"/>
                <a:ea typeface="Times New Roman" panose="02020603050405020304" pitchFamily="18" charset="0"/>
              </a:rPr>
              <a:t>$</a:t>
            </a:r>
            <a:r>
              <a:rPr kumimoji="0" lang="en-US" altLang="el-GR" sz="1600" b="0" i="0" u="none" strike="noStrike" cap="none" normalizeH="0" baseline="0" dirty="0" err="1" smtClean="0">
                <a:ln>
                  <a:noFill/>
                </a:ln>
                <a:solidFill>
                  <a:srgbClr val="0000FF"/>
                </a:solidFill>
                <a:effectLst/>
                <a:latin typeface="+mn-lt"/>
                <a:ea typeface="Times New Roman" panose="02020603050405020304" pitchFamily="18" charset="0"/>
              </a:rPr>
              <a:t>dbpass</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Συγγραφή</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παραμετρικών ερωτημάτων (παράδειγμα ερωτήματος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SELECT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sql</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 'SELECT * FROM movies WHERE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movieCat</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1" i="0" u="none" strike="noStrike" cap="none" normalizeH="0" baseline="0" dirty="0" smtClean="0">
                <a:ln>
                  <a:noFill/>
                </a:ln>
                <a:solidFill>
                  <a:srgbClr val="00CC00"/>
                </a:solidFill>
                <a:effectLst/>
                <a:latin typeface="+mn-lt"/>
                <a:ea typeface="Times New Roman" panose="02020603050405020304" pitchFamily="18" charset="0"/>
              </a:rPr>
              <a:t>:category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AND year &gt; </a:t>
            </a:r>
            <a:r>
              <a:rPr kumimoji="0" lang="en-US" altLang="el-GR" sz="1600" b="1" i="0" u="none" strike="noStrike" cap="none" normalizeH="0" baseline="0" dirty="0" smtClean="0">
                <a:ln>
                  <a:noFill/>
                </a:ln>
                <a:solidFill>
                  <a:srgbClr val="00CC00"/>
                </a:solidFill>
                <a:effectLst/>
                <a:latin typeface="+mn-lt"/>
                <a:ea typeface="Times New Roman" panose="02020603050405020304" pitchFamily="18" charset="0"/>
              </a:rPr>
              <a:t>:year'</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τα </a:t>
            </a:r>
            <a:r>
              <a:rPr kumimoji="0" lang="el-GR" altLang="el-GR" sz="1600" b="1" i="0" u="none" strike="noStrike" cap="none" normalizeH="0" baseline="0" dirty="0" smtClean="0">
                <a:ln>
                  <a:noFill/>
                </a:ln>
                <a:solidFill>
                  <a:srgbClr val="00CC00"/>
                </a:solidFill>
                <a:effectLst/>
                <a:latin typeface="+mn-lt"/>
                <a:ea typeface="Times New Roman" panose="02020603050405020304" pitchFamily="18" charset="0"/>
              </a:rPr>
              <a:t>:</a:t>
            </a:r>
            <a:r>
              <a:rPr kumimoji="0" lang="en-US" altLang="el-GR" sz="1600" b="1" i="0" u="none" strike="noStrike" cap="none" normalizeH="0" baseline="0" dirty="0" smtClean="0">
                <a:ln>
                  <a:noFill/>
                </a:ln>
                <a:solidFill>
                  <a:srgbClr val="00CC00"/>
                </a:solidFill>
                <a:effectLst/>
                <a:latin typeface="+mn-lt"/>
                <a:ea typeface="Times New Roman" panose="02020603050405020304" pitchFamily="18" charset="0"/>
              </a:rPr>
              <a:t>category</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και </a:t>
            </a:r>
            <a:r>
              <a:rPr kumimoji="0" lang="el-GR" altLang="el-GR" sz="1600" b="1" i="0" u="none" strike="noStrike" cap="none" normalizeH="0" baseline="0" dirty="0" smtClean="0">
                <a:ln>
                  <a:noFill/>
                </a:ln>
                <a:solidFill>
                  <a:srgbClr val="00CC00"/>
                </a:solidFill>
                <a:effectLst/>
                <a:latin typeface="+mn-lt"/>
                <a:ea typeface="Times New Roman" panose="02020603050405020304" pitchFamily="18" charset="0"/>
              </a:rPr>
              <a:t>:</a:t>
            </a:r>
            <a:r>
              <a:rPr kumimoji="0" lang="en-US" altLang="el-GR" sz="1600" b="1" i="0" u="none" strike="noStrike" cap="none" normalizeH="0" baseline="0" dirty="0" smtClean="0">
                <a:ln>
                  <a:noFill/>
                </a:ln>
                <a:solidFill>
                  <a:srgbClr val="00CC00"/>
                </a:solidFill>
                <a:effectLst/>
                <a:latin typeface="+mn-lt"/>
                <a:ea typeface="Times New Roman" panose="02020603050405020304" pitchFamily="18" charset="0"/>
              </a:rPr>
              <a:t>year</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είναι παράμετροι και θα πάρουν τιμές μετά το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prepare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Προετοιμασία</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(του προηγούμενου) ερωτήματος:</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$statement =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pdoObject</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prepare($</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sql</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Εκτέλεση</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του ερωτήματος με πέρασμα παραμέτρων στα </a:t>
            </a:r>
            <a:r>
              <a:rPr kumimoji="0" lang="el-GR" altLang="el-GR" sz="1600" b="1" i="0" u="none" strike="noStrike" cap="none" normalizeH="0" baseline="0" dirty="0" smtClean="0">
                <a:ln>
                  <a:noFill/>
                </a:ln>
                <a:solidFill>
                  <a:srgbClr val="00CC00"/>
                </a:solidFill>
                <a:effectLst/>
                <a:latin typeface="+mn-lt"/>
                <a:ea typeface="Times New Roman" panose="02020603050405020304" pitchFamily="18" charset="0"/>
              </a:rPr>
              <a:t>:</a:t>
            </a:r>
            <a:r>
              <a:rPr kumimoji="0" lang="en-US" altLang="el-GR" sz="1600" b="1" i="0" u="none" strike="noStrike" cap="none" normalizeH="0" baseline="0" dirty="0" smtClean="0">
                <a:ln>
                  <a:noFill/>
                </a:ln>
                <a:solidFill>
                  <a:srgbClr val="00CC00"/>
                </a:solidFill>
                <a:effectLst/>
                <a:latin typeface="+mn-lt"/>
                <a:ea typeface="Times New Roman" panose="02020603050405020304" pitchFamily="18" charset="0"/>
              </a:rPr>
              <a:t>category</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και </a:t>
            </a:r>
            <a:r>
              <a:rPr kumimoji="0" lang="el-GR" altLang="el-GR" sz="1600" b="1" i="0" u="none" strike="noStrike" cap="none" normalizeH="0" baseline="0" dirty="0" smtClean="0">
                <a:ln>
                  <a:noFill/>
                </a:ln>
                <a:solidFill>
                  <a:srgbClr val="00CC00"/>
                </a:solidFill>
                <a:effectLst/>
                <a:latin typeface="+mn-lt"/>
                <a:ea typeface="Times New Roman" panose="02020603050405020304" pitchFamily="18" charset="0"/>
              </a:rPr>
              <a:t>:</a:t>
            </a:r>
            <a:r>
              <a:rPr kumimoji="0" lang="en-US" altLang="el-GR" sz="1600" b="1" i="0" u="none" strike="noStrike" cap="none" normalizeH="0" baseline="0" dirty="0" smtClean="0">
                <a:ln>
                  <a:noFill/>
                </a:ln>
                <a:solidFill>
                  <a:srgbClr val="00CC00"/>
                </a:solidFill>
                <a:effectLst/>
                <a:latin typeface="+mn-lt"/>
                <a:ea typeface="Times New Roman" panose="02020603050405020304" pitchFamily="18" charset="0"/>
              </a:rPr>
              <a:t>year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$statement</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execute( array('</a:t>
            </a:r>
            <a:r>
              <a:rPr kumimoji="0" lang="en-US" altLang="el-GR" sz="1600" b="1" i="0" u="none" strike="noStrike" cap="none" normalizeH="0" baseline="0" dirty="0" smtClean="0">
                <a:ln>
                  <a:noFill/>
                </a:ln>
                <a:solidFill>
                  <a:srgbClr val="00CC00"/>
                </a:solidFill>
                <a:effectLst/>
                <a:latin typeface="+mn-lt"/>
                <a:ea typeface="Times New Roman" panose="02020603050405020304" pitchFamily="18" charset="0"/>
              </a:rPr>
              <a:t>:category</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'=&gt;$</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myCategory</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1" i="0" u="none" strike="noStrike" cap="none" normalizeH="0" baseline="0" dirty="0" smtClean="0">
                <a:ln>
                  <a:noFill/>
                </a:ln>
                <a:solidFill>
                  <a:srgbClr val="00CC00"/>
                </a:solidFill>
                <a:effectLst/>
                <a:latin typeface="+mn-lt"/>
                <a:ea typeface="Times New Roman" panose="02020603050405020304" pitchFamily="18" charset="0"/>
              </a:rPr>
              <a:t>:year</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'=&gt;$</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myYear</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η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execute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επιστρέφει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rPr>
              <a:t>false</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αν αποτύχει,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rPr>
              <a:t>true</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διαφορετικά (</a:t>
            </a:r>
            <a:r>
              <a:rPr kumimoji="0" lang="el-GR" altLang="el-GR" sz="1600" b="0" i="0" u="sng" strike="noStrike" cap="none" normalizeH="0" baseline="0" dirty="0" smtClean="0">
                <a:ln>
                  <a:noFill/>
                </a:ln>
                <a:solidFill>
                  <a:schemeClr val="tx1"/>
                </a:solidFill>
                <a:effectLst/>
                <a:latin typeface="+mn-lt"/>
                <a:ea typeface="Times New Roman" panose="02020603050405020304" pitchFamily="18" charset="0"/>
              </a:rPr>
              <a:t>χρήσιμο σε </a:t>
            </a:r>
            <a:r>
              <a:rPr kumimoji="0" lang="en-US" altLang="el-GR" sz="1600" b="0" i="0" u="sng" strike="noStrike" cap="none" normalizeH="0" baseline="0" dirty="0" smtClean="0">
                <a:ln>
                  <a:noFill/>
                </a:ln>
                <a:solidFill>
                  <a:schemeClr val="tx1"/>
                </a:solidFill>
                <a:effectLst/>
                <a:latin typeface="+mn-lt"/>
                <a:ea typeface="Times New Roman" panose="02020603050405020304" pitchFamily="18" charset="0"/>
              </a:rPr>
              <a:t>INSERT</a:t>
            </a:r>
            <a:r>
              <a:rPr kumimoji="0" lang="el-GR" altLang="el-GR" sz="1600" b="0" i="0" u="sng" strike="noStrike" cap="none" normalizeH="0" baseline="0" dirty="0" smtClean="0">
                <a:ln>
                  <a:noFill/>
                </a:ln>
                <a:solidFill>
                  <a:schemeClr val="tx1"/>
                </a:solidFill>
                <a:effectLst/>
                <a:latin typeface="+mn-lt"/>
                <a:ea typeface="Times New Roman" panose="02020603050405020304" pitchFamily="18" charset="0"/>
              </a:rPr>
              <a:t> και </a:t>
            </a:r>
            <a:r>
              <a:rPr kumimoji="0" lang="en-US" altLang="el-GR" sz="1600" b="0" i="0" u="sng" strike="noStrike" cap="none" normalizeH="0" baseline="0" dirty="0" smtClean="0">
                <a:ln>
                  <a:noFill/>
                </a:ln>
                <a:solidFill>
                  <a:schemeClr val="tx1"/>
                </a:solidFill>
                <a:effectLst/>
                <a:latin typeface="+mn-lt"/>
                <a:ea typeface="Times New Roman" panose="02020603050405020304" pitchFamily="18" charset="0"/>
              </a:rPr>
              <a:t>UPDATE</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endParaRPr lang="en-US" altLang="el-GR" sz="1600" dirty="0">
              <a:latin typeface="+mn-lt"/>
            </a:endParaRPr>
          </a:p>
          <a:p>
            <a:pPr marL="285750" lvl="0" indent="-285750">
              <a:buFont typeface="Wingdings" panose="05000000000000000000" pitchFamily="2" charset="2"/>
              <a:buChar char="v"/>
              <a:tabLst/>
            </a:pPr>
            <a:r>
              <a:rPr lang="el-GR" altLang="el-GR" sz="1600" dirty="0">
                <a:latin typeface="+mn-lt"/>
                <a:ea typeface="Times New Roman" panose="02020603050405020304" pitchFamily="18" charset="0"/>
              </a:rPr>
              <a:t>"</a:t>
            </a:r>
            <a:r>
              <a:rPr lang="el-GR" altLang="el-GR" sz="1600" b="1" dirty="0">
                <a:latin typeface="+mn-lt"/>
                <a:ea typeface="Times New Roman" panose="02020603050405020304" pitchFamily="18" charset="0"/>
              </a:rPr>
              <a:t>Κατανάλωση</a:t>
            </a:r>
            <a:r>
              <a:rPr lang="el-GR" altLang="el-GR" sz="1600" dirty="0">
                <a:latin typeface="+mn-lt"/>
                <a:ea typeface="Times New Roman" panose="02020603050405020304" pitchFamily="18" charset="0"/>
              </a:rPr>
              <a:t>" αποτελεσμάτων ερωτήματος:</a:t>
            </a:r>
            <a:r>
              <a:rPr lang="en-US" altLang="el-GR" sz="1600" dirty="0">
                <a:solidFill>
                  <a:srgbClr val="C00000"/>
                </a:solidFill>
                <a:latin typeface="+mn-lt"/>
                <a:ea typeface="Times New Roman" panose="02020603050405020304" pitchFamily="18" charset="0"/>
              </a:rPr>
              <a:t> </a:t>
            </a:r>
            <a:endParaRPr lang="el-GR" altLang="el-GR" sz="1600" dirty="0">
              <a:latin typeface="+mn-lt"/>
            </a:endParaRPr>
          </a:p>
          <a:p>
            <a:pPr lvl="0">
              <a:tabLst/>
            </a:pPr>
            <a:r>
              <a:rPr lang="en-US" altLang="el-GR" sz="1600" b="1" dirty="0">
                <a:latin typeface="+mn-lt"/>
                <a:ea typeface="Times New Roman" panose="02020603050405020304" pitchFamily="18" charset="0"/>
                <a:cs typeface="Courier New" panose="02070309020205020404" pitchFamily="49" charset="0"/>
              </a:rPr>
              <a:t>		while ( $record = $statement -&gt; fetch() )  {</a:t>
            </a:r>
            <a:endParaRPr lang="el-GR" altLang="el-GR" sz="1600" dirty="0">
              <a:latin typeface="+mn-lt"/>
            </a:endParaRPr>
          </a:p>
          <a:p>
            <a:pPr lvl="0">
              <a:tabLst/>
            </a:pPr>
            <a:r>
              <a:rPr lang="el-GR" altLang="el-GR" sz="1600" b="1" dirty="0">
                <a:latin typeface="+mn-lt"/>
                <a:ea typeface="Times New Roman" panose="02020603050405020304" pitchFamily="18" charset="0"/>
                <a:cs typeface="Courier New" panose="02070309020205020404" pitchFamily="49" charset="0"/>
              </a:rPr>
              <a:t>			// δες παράδειγμα </a:t>
            </a:r>
            <a:r>
              <a:rPr lang="en-US" altLang="el-GR" sz="1600" b="1" dirty="0">
                <a:latin typeface="+mn-lt"/>
                <a:ea typeface="Times New Roman" panose="02020603050405020304" pitchFamily="18" charset="0"/>
                <a:cs typeface="Courier New" panose="02070309020205020404" pitchFamily="49" charset="0"/>
              </a:rPr>
              <a:t>SELECT</a:t>
            </a:r>
            <a:r>
              <a:rPr lang="el-GR" altLang="el-GR" sz="1600" b="1" dirty="0">
                <a:latin typeface="+mn-lt"/>
                <a:ea typeface="Times New Roman" panose="02020603050405020304" pitchFamily="18" charset="0"/>
                <a:cs typeface="Courier New" panose="02070309020205020404" pitchFamily="49" charset="0"/>
              </a:rPr>
              <a:t> παρακάτω για χειρισμό του $</a:t>
            </a:r>
            <a:r>
              <a:rPr lang="en-US" altLang="el-GR" sz="1600" b="1" dirty="0">
                <a:latin typeface="+mn-lt"/>
                <a:ea typeface="Times New Roman" panose="02020603050405020304" pitchFamily="18" charset="0"/>
                <a:cs typeface="Courier New" panose="02070309020205020404" pitchFamily="49" charset="0"/>
              </a:rPr>
              <a:t>record</a:t>
            </a:r>
            <a:endParaRPr lang="el-GR" altLang="el-GR" sz="1600" dirty="0">
              <a:latin typeface="+mn-lt"/>
            </a:endParaRPr>
          </a:p>
          <a:p>
            <a:pPr lvl="0">
              <a:tabLst/>
            </a:pPr>
            <a:r>
              <a:rPr lang="el-GR" altLang="el-GR" sz="1600" b="1" dirty="0">
                <a:latin typeface="+mn-lt"/>
                <a:ea typeface="Times New Roman" panose="02020603050405020304" pitchFamily="18" charset="0"/>
                <a:cs typeface="Courier New" panose="02070309020205020404" pitchFamily="49" charset="0"/>
              </a:rPr>
              <a:t>		</a:t>
            </a:r>
            <a:r>
              <a:rPr lang="en-US" altLang="el-GR" sz="1600" b="1" dirty="0">
                <a:latin typeface="+mn-lt"/>
                <a:ea typeface="Times New Roman" panose="02020603050405020304" pitchFamily="18" charset="0"/>
                <a:cs typeface="Courier New" panose="02070309020205020404" pitchFamily="49" charset="0"/>
              </a:rPr>
              <a:t>}</a:t>
            </a:r>
            <a:endParaRPr lang="el-GR" altLang="el-GR" sz="1600" dirty="0">
              <a:latin typeface="+mn-lt"/>
            </a:endParaRPr>
          </a:p>
          <a:p>
            <a:pPr marL="285750" lvl="0" indent="-285750">
              <a:buFont typeface="Wingdings" panose="05000000000000000000" pitchFamily="2" charset="2"/>
              <a:buChar char="v"/>
              <a:tabLst/>
            </a:pPr>
            <a:r>
              <a:rPr lang="el-GR" altLang="el-GR" sz="1600" b="1" dirty="0">
                <a:latin typeface="+mn-lt"/>
                <a:ea typeface="Times New Roman" panose="02020603050405020304" pitchFamily="18" charset="0"/>
              </a:rPr>
              <a:t>Κλείσιμο ερωτήματος</a:t>
            </a:r>
            <a:r>
              <a:rPr lang="el-GR" altLang="el-GR" sz="1600" dirty="0">
                <a:latin typeface="+mn-lt"/>
                <a:ea typeface="Times New Roman" panose="02020603050405020304" pitchFamily="18" charset="0"/>
              </a:rPr>
              <a:t>:  $</a:t>
            </a:r>
            <a:r>
              <a:rPr lang="el-GR" altLang="el-GR" sz="1600" dirty="0" err="1">
                <a:latin typeface="+mn-lt"/>
                <a:ea typeface="Times New Roman" panose="02020603050405020304" pitchFamily="18" charset="0"/>
              </a:rPr>
              <a:t>statement</a:t>
            </a:r>
            <a:r>
              <a:rPr lang="en-US" altLang="el-GR" sz="1600" dirty="0">
                <a:latin typeface="+mn-lt"/>
                <a:ea typeface="Times New Roman" panose="02020603050405020304" pitchFamily="18" charset="0"/>
                <a:cs typeface="Courier New" panose="02070309020205020404" pitchFamily="49" charset="0"/>
              </a:rPr>
              <a:t>-&gt;</a:t>
            </a:r>
            <a:r>
              <a:rPr lang="el-GR" altLang="el-GR" sz="1600" dirty="0" err="1">
                <a:latin typeface="+mn-lt"/>
                <a:ea typeface="Times New Roman" panose="02020603050405020304" pitchFamily="18" charset="0"/>
              </a:rPr>
              <a:t>closeCursor</a:t>
            </a:r>
            <a:r>
              <a:rPr lang="el-GR" altLang="el-GR" sz="1600" dirty="0">
                <a:latin typeface="+mn-lt"/>
                <a:ea typeface="Times New Roman" panose="02020603050405020304" pitchFamily="18" charset="0"/>
              </a:rPr>
              <a:t>();</a:t>
            </a:r>
            <a:endParaRPr lang="el-GR" altLang="el-GR" sz="1600" dirty="0">
              <a:latin typeface="+mn-lt"/>
            </a:endParaRPr>
          </a:p>
          <a:p>
            <a:pPr marL="742950" lvl="1" indent="-285750">
              <a:buFont typeface="Wingdings" panose="05000000000000000000" pitchFamily="2" charset="2"/>
              <a:buChar char="q"/>
              <a:tabLst/>
            </a:pPr>
            <a:r>
              <a:rPr lang="el-GR" altLang="el-GR" sz="1600" dirty="0">
                <a:latin typeface="+mn-lt"/>
                <a:ea typeface="Times New Roman" panose="02020603050405020304" pitchFamily="18" charset="0"/>
              </a:rPr>
              <a:t>μετά από αυτό το σημείο μπορούμε αν χρειάζεται να </a:t>
            </a:r>
            <a:r>
              <a:rPr lang="el-GR" altLang="el-GR" sz="1600" dirty="0" err="1">
                <a:latin typeface="+mn-lt"/>
                <a:ea typeface="Times New Roman" panose="02020603050405020304" pitchFamily="18" charset="0"/>
              </a:rPr>
              <a:t>ξαναεκτελέσουμε</a:t>
            </a:r>
            <a:r>
              <a:rPr lang="el-GR" altLang="el-GR" sz="1600" dirty="0">
                <a:latin typeface="+mn-lt"/>
                <a:ea typeface="Times New Roman" panose="02020603050405020304" pitchFamily="18" charset="0"/>
              </a:rPr>
              <a:t> το ερώτημα με νέες παραμέτρους ή να ορίσουμε και να εκτελέσουμε εντελώς νέο ερώτημα (με το ίδιο </a:t>
            </a:r>
            <a:r>
              <a:rPr lang="en-US" altLang="el-GR" sz="1600" dirty="0">
                <a:latin typeface="+mn-lt"/>
                <a:ea typeface="Times New Roman" panose="02020603050405020304" pitchFamily="18" charset="0"/>
              </a:rPr>
              <a:t>PDO object</a:t>
            </a:r>
            <a:r>
              <a:rPr lang="el-GR" altLang="el-GR" sz="1600" dirty="0">
                <a:latin typeface="+mn-lt"/>
                <a:ea typeface="Times New Roman" panose="02020603050405020304" pitchFamily="18" charset="0"/>
              </a:rPr>
              <a:t>)</a:t>
            </a:r>
            <a:endParaRPr lang="el-GR" altLang="el-GR" sz="1600" dirty="0">
              <a:latin typeface="+mn-lt"/>
            </a:endParaRPr>
          </a:p>
          <a:p>
            <a:pPr marL="285750" lvl="0" indent="-285750">
              <a:buFont typeface="Wingdings" panose="05000000000000000000" pitchFamily="2" charset="2"/>
              <a:buChar char="v"/>
              <a:tabLst/>
            </a:pPr>
            <a:r>
              <a:rPr lang="el-GR" altLang="el-GR" sz="1600" b="1" dirty="0">
                <a:latin typeface="+mn-lt"/>
                <a:ea typeface="Times New Roman" panose="02020603050405020304" pitchFamily="18" charset="0"/>
              </a:rPr>
              <a:t>Καταστροφή</a:t>
            </a:r>
            <a:r>
              <a:rPr lang="el-GR" altLang="el-GR" sz="1600" dirty="0">
                <a:latin typeface="+mn-lt"/>
                <a:ea typeface="Times New Roman" panose="02020603050405020304" pitchFamily="18" charset="0"/>
              </a:rPr>
              <a:t> (</a:t>
            </a:r>
            <a:r>
              <a:rPr lang="en-US" altLang="el-GR" sz="1600" dirty="0">
                <a:latin typeface="+mn-lt"/>
                <a:ea typeface="Times New Roman" panose="02020603050405020304" pitchFamily="18" charset="0"/>
              </a:rPr>
              <a:t>kill</a:t>
            </a:r>
            <a:r>
              <a:rPr lang="el-GR" altLang="el-GR" sz="1600" dirty="0">
                <a:latin typeface="+mn-lt"/>
                <a:ea typeface="Times New Roman" panose="02020603050405020304" pitchFamily="18" charset="0"/>
              </a:rPr>
              <a:t>) ξεκινημένου </a:t>
            </a:r>
            <a:r>
              <a:rPr lang="en-US" altLang="el-GR" sz="1600" dirty="0">
                <a:latin typeface="+mn-lt"/>
                <a:ea typeface="Times New Roman" panose="02020603050405020304" pitchFamily="18" charset="0"/>
              </a:rPr>
              <a:t>PDO Object</a:t>
            </a:r>
            <a:r>
              <a:rPr lang="el-GR" altLang="el-GR" sz="1600" dirty="0">
                <a:latin typeface="+mn-lt"/>
                <a:ea typeface="Times New Roman" panose="02020603050405020304" pitchFamily="18" charset="0"/>
              </a:rPr>
              <a:t>: $</a:t>
            </a:r>
            <a:r>
              <a:rPr lang="en-US" altLang="el-GR" sz="1600" dirty="0" err="1">
                <a:latin typeface="+mn-lt"/>
                <a:ea typeface="Times New Roman" panose="02020603050405020304" pitchFamily="18" charset="0"/>
              </a:rPr>
              <a:t>pdoObject</a:t>
            </a:r>
            <a:r>
              <a:rPr lang="el-GR" altLang="el-GR" sz="1600" dirty="0">
                <a:latin typeface="+mn-lt"/>
                <a:ea typeface="Times New Roman" panose="02020603050405020304" pitchFamily="18" charset="0"/>
              </a:rPr>
              <a:t> = </a:t>
            </a:r>
            <a:r>
              <a:rPr lang="en-US" altLang="el-GR" sz="1600" dirty="0">
                <a:latin typeface="+mn-lt"/>
                <a:ea typeface="Times New Roman" panose="02020603050405020304" pitchFamily="18" charset="0"/>
              </a:rPr>
              <a:t>null</a:t>
            </a:r>
            <a:r>
              <a:rPr lang="el-GR" altLang="el-GR" sz="1600" dirty="0">
                <a:latin typeface="+mn-lt"/>
                <a:ea typeface="Times New Roman" panose="02020603050405020304" pitchFamily="18" charset="0"/>
              </a:rPr>
              <a:t>;</a:t>
            </a:r>
            <a:endParaRPr lang="el-GR" altLang="el-GR" sz="1600" dirty="0">
              <a:latin typeface="+mn-lt"/>
            </a:endParaRPr>
          </a:p>
          <a:p>
            <a:pPr marL="742950" lvl="1" indent="-285750">
              <a:buFont typeface="Wingdings" panose="05000000000000000000" pitchFamily="2" charset="2"/>
              <a:buChar char="q"/>
              <a:tabLst/>
            </a:pPr>
            <a:r>
              <a:rPr lang="el-GR" altLang="el-GR" sz="1600" dirty="0">
                <a:latin typeface="+mn-lt"/>
                <a:ea typeface="Times New Roman" panose="02020603050405020304" pitchFamily="18" charset="0"/>
              </a:rPr>
              <a:t>την εκτελούμε όταν ολοκληρωθούν όλες οι εργασίες με την </a:t>
            </a:r>
            <a:r>
              <a:rPr lang="en-US" altLang="el-GR" sz="1600" dirty="0" smtClean="0">
                <a:latin typeface="+mn-lt"/>
                <a:ea typeface="Times New Roman" panose="02020603050405020304" pitchFamily="18" charset="0"/>
              </a:rPr>
              <a:t>database</a:t>
            </a:r>
            <a:endParaRPr kumimoji="0" lang="el-GR" altLang="el-GR" sz="1600" b="0" i="0" u="none" strike="noStrike" cap="none" normalizeH="0" baseline="0" dirty="0" smtClean="0">
              <a:ln>
                <a:noFill/>
              </a:ln>
              <a:solidFill>
                <a:schemeClr val="tx1"/>
              </a:solidFill>
              <a:effectLst/>
              <a:latin typeface="+mn-lt"/>
            </a:endParaRP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61662" y="607003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10</a:t>
            </a:fld>
            <a:endParaRPr lang="el-GR" sz="1400" dirty="0"/>
          </a:p>
        </p:txBody>
      </p:sp>
    </p:spTree>
    <p:custDataLst>
      <p:tags r:id="rId1"/>
    </p:custDataLst>
    <p:extLst>
      <p:ext uri="{BB962C8B-B14F-4D97-AF65-F5344CB8AC3E}">
        <p14:creationId xmlns:p14="http://schemas.microsoft.com/office/powerpoint/2010/main" val="243133768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133779"/>
            <a:ext cx="8229600" cy="811580"/>
          </a:xfrm>
        </p:spPr>
        <p:txBody>
          <a:bodyPr>
            <a:noAutofit/>
          </a:bodyPr>
          <a:lstStyle/>
          <a:p>
            <a:r>
              <a:rPr lang="el-GR" sz="3200" dirty="0"/>
              <a:t>Διαχείριση Εξαιρέσεων / </a:t>
            </a:r>
            <a:r>
              <a:rPr lang="en-US" sz="3200" dirty="0"/>
              <a:t>Exception Handling</a:t>
            </a:r>
            <a:endParaRPr lang="el-GR" sz="3200" dirty="0"/>
          </a:p>
        </p:txBody>
      </p:sp>
      <p:sp>
        <p:nvSpPr>
          <p:cNvPr id="5" name="Rectangle 3"/>
          <p:cNvSpPr>
            <a:spLocks noChangeArrowheads="1"/>
          </p:cNvSpPr>
          <p:nvPr/>
        </p:nvSpPr>
        <p:spPr bwMode="auto">
          <a:xfrm>
            <a:off x="251520" y="836712"/>
            <a:ext cx="8892480" cy="49859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90600" algn="l"/>
              </a:tabLst>
              <a:defRPr>
                <a:solidFill>
                  <a:schemeClr val="tx1"/>
                </a:solidFill>
                <a:latin typeface="Arial" panose="020B0604020202020204" pitchFamily="34" charset="0"/>
              </a:defRPr>
            </a:lvl1pPr>
            <a:lvl2pPr eaLnBrk="0" fontAlgn="base" hangingPunct="0">
              <a:spcBef>
                <a:spcPct val="0"/>
              </a:spcBef>
              <a:spcAft>
                <a:spcPct val="0"/>
              </a:spcAft>
              <a:tabLst>
                <a:tab pos="990600" algn="l"/>
              </a:tabLst>
              <a:defRPr>
                <a:solidFill>
                  <a:schemeClr val="tx1"/>
                </a:solidFill>
                <a:latin typeface="Arial" panose="020B0604020202020204" pitchFamily="34" charset="0"/>
              </a:defRPr>
            </a:lvl2pPr>
            <a:lvl3pPr eaLnBrk="0" fontAlgn="base" hangingPunct="0">
              <a:spcBef>
                <a:spcPct val="0"/>
              </a:spcBef>
              <a:spcAft>
                <a:spcPct val="0"/>
              </a:spcAft>
              <a:tabLst>
                <a:tab pos="990600" algn="l"/>
              </a:tabLst>
              <a:defRPr>
                <a:solidFill>
                  <a:schemeClr val="tx1"/>
                </a:solidFill>
                <a:latin typeface="Arial" panose="020B0604020202020204" pitchFamily="34" charset="0"/>
              </a:defRPr>
            </a:lvl3pPr>
            <a:lvl4pPr eaLnBrk="0" fontAlgn="base" hangingPunct="0">
              <a:spcBef>
                <a:spcPct val="0"/>
              </a:spcBef>
              <a:spcAft>
                <a:spcPct val="0"/>
              </a:spcAft>
              <a:tabLst>
                <a:tab pos="990600" algn="l"/>
              </a:tabLst>
              <a:defRPr>
                <a:solidFill>
                  <a:schemeClr val="tx1"/>
                </a:solidFill>
                <a:latin typeface="Arial" panose="020B0604020202020204" pitchFamily="34" charset="0"/>
              </a:defRPr>
            </a:lvl4pPr>
            <a:lvl5pPr eaLnBrk="0" fontAlgn="base" hangingPunct="0">
              <a:spcBef>
                <a:spcPct val="0"/>
              </a:spcBef>
              <a:spcAft>
                <a:spcPct val="0"/>
              </a:spcAft>
              <a:tabLst>
                <a:tab pos="990600" algn="l"/>
              </a:tabLst>
              <a:defRPr>
                <a:solidFill>
                  <a:schemeClr val="tx1"/>
                </a:solidFill>
                <a:latin typeface="Arial" panose="020B0604020202020204" pitchFamily="34" charset="0"/>
              </a:defRPr>
            </a:lvl5pPr>
            <a:lvl6pPr eaLnBrk="0" fontAlgn="base" hangingPunct="0">
              <a:spcBef>
                <a:spcPct val="0"/>
              </a:spcBef>
              <a:spcAft>
                <a:spcPct val="0"/>
              </a:spcAft>
              <a:tabLst>
                <a:tab pos="990600" algn="l"/>
              </a:tabLst>
              <a:defRPr>
                <a:solidFill>
                  <a:schemeClr val="tx1"/>
                </a:solidFill>
                <a:latin typeface="Arial" panose="020B0604020202020204" pitchFamily="34" charset="0"/>
              </a:defRPr>
            </a:lvl6pPr>
            <a:lvl7pPr eaLnBrk="0" fontAlgn="base" hangingPunct="0">
              <a:spcBef>
                <a:spcPct val="0"/>
              </a:spcBef>
              <a:spcAft>
                <a:spcPct val="0"/>
              </a:spcAft>
              <a:tabLst>
                <a:tab pos="990600" algn="l"/>
              </a:tabLst>
              <a:defRPr>
                <a:solidFill>
                  <a:schemeClr val="tx1"/>
                </a:solidFill>
                <a:latin typeface="Arial" panose="020B0604020202020204" pitchFamily="34" charset="0"/>
              </a:defRPr>
            </a:lvl7pPr>
            <a:lvl8pPr eaLnBrk="0" fontAlgn="base" hangingPunct="0">
              <a:spcBef>
                <a:spcPct val="0"/>
              </a:spcBef>
              <a:spcAft>
                <a:spcPct val="0"/>
              </a:spcAft>
              <a:tabLst>
                <a:tab pos="990600" algn="l"/>
              </a:tabLst>
              <a:defRPr>
                <a:solidFill>
                  <a:schemeClr val="tx1"/>
                </a:solidFill>
                <a:latin typeface="Arial" panose="020B0604020202020204" pitchFamily="34" charset="0"/>
              </a:defRPr>
            </a:lvl8pPr>
            <a:lvl9pPr eaLnBrk="0" fontAlgn="base" hangingPunct="0">
              <a:spcBef>
                <a:spcPct val="0"/>
              </a:spcBef>
              <a:spcAft>
                <a:spcPct val="0"/>
              </a:spcAft>
              <a:tabLst>
                <a:tab pos="990600" algn="l"/>
              </a:tabLst>
              <a:defRPr>
                <a:solidFill>
                  <a:schemeClr val="tx1"/>
                </a:solidFill>
                <a:latin typeface="Arial" panose="020B0604020202020204" pitchFamily="34" charset="0"/>
              </a:defRPr>
            </a:lvl9pPr>
          </a:lstStyle>
          <a:p>
            <a:r>
              <a:rPr lang="en-US" sz="1600" b="1" dirty="0">
                <a:solidFill>
                  <a:srgbClr val="FF0000"/>
                </a:solidFill>
                <a:latin typeface="+mn-lt"/>
              </a:rPr>
              <a:t>try</a:t>
            </a:r>
            <a:r>
              <a:rPr lang="el-GR" sz="1600" b="1" dirty="0">
                <a:solidFill>
                  <a:srgbClr val="FF0000"/>
                </a:solidFill>
                <a:latin typeface="+mn-lt"/>
              </a:rPr>
              <a:t> {</a:t>
            </a:r>
          </a:p>
          <a:p>
            <a:r>
              <a:rPr lang="el-GR" sz="1600" b="1" i="1" dirty="0">
                <a:latin typeface="+mn-lt"/>
              </a:rPr>
              <a:t>		</a:t>
            </a:r>
            <a:r>
              <a:rPr lang="el-GR" sz="1600" b="1" i="1" dirty="0">
                <a:solidFill>
                  <a:srgbClr val="0000FF"/>
                </a:solidFill>
                <a:latin typeface="+mn-lt"/>
              </a:rPr>
              <a:t>// Στο </a:t>
            </a:r>
            <a:r>
              <a:rPr lang="en-US" sz="1600" b="1" i="1" dirty="0">
                <a:solidFill>
                  <a:srgbClr val="0000FF"/>
                </a:solidFill>
                <a:latin typeface="+mn-lt"/>
              </a:rPr>
              <a:t>try</a:t>
            </a:r>
            <a:r>
              <a:rPr lang="el-GR" sz="1600" b="1" i="1" dirty="0">
                <a:solidFill>
                  <a:srgbClr val="0000FF"/>
                </a:solidFill>
                <a:latin typeface="+mn-lt"/>
              </a:rPr>
              <a:t> τμήμα μπαίνει ο κώδικας που θέλουμε να ελέγξουμε.</a:t>
            </a:r>
            <a:endParaRPr lang="el-GR" sz="1600" b="1" dirty="0">
              <a:solidFill>
                <a:srgbClr val="0000FF"/>
              </a:solidFill>
              <a:latin typeface="+mn-lt"/>
            </a:endParaRPr>
          </a:p>
          <a:p>
            <a:r>
              <a:rPr lang="el-GR" sz="1600" b="1" i="1" dirty="0">
                <a:solidFill>
                  <a:srgbClr val="0000FF"/>
                </a:solidFill>
                <a:latin typeface="+mn-lt"/>
              </a:rPr>
              <a:t>		// Συνήθως είναι η δημιουργία του </a:t>
            </a:r>
            <a:r>
              <a:rPr lang="en-US" sz="1600" b="1" i="1" dirty="0">
                <a:solidFill>
                  <a:srgbClr val="0000FF"/>
                </a:solidFill>
                <a:latin typeface="+mn-lt"/>
              </a:rPr>
              <a:t>PDO</a:t>
            </a:r>
            <a:r>
              <a:rPr lang="el-GR" sz="1600" b="1" i="1" dirty="0">
                <a:solidFill>
                  <a:srgbClr val="0000FF"/>
                </a:solidFill>
                <a:latin typeface="+mn-lt"/>
              </a:rPr>
              <a:t> αντικειμένου, η σύνδεση</a:t>
            </a:r>
            <a:endParaRPr lang="el-GR" sz="1600" b="1" dirty="0">
              <a:solidFill>
                <a:srgbClr val="0000FF"/>
              </a:solidFill>
              <a:latin typeface="+mn-lt"/>
            </a:endParaRPr>
          </a:p>
          <a:p>
            <a:r>
              <a:rPr lang="el-GR" sz="1600" b="1" i="1" dirty="0">
                <a:solidFill>
                  <a:srgbClr val="0000FF"/>
                </a:solidFill>
                <a:latin typeface="+mn-lt"/>
              </a:rPr>
              <a:t>		// σε </a:t>
            </a:r>
            <a:r>
              <a:rPr lang="en-US" sz="1600" b="1" i="1" dirty="0">
                <a:solidFill>
                  <a:srgbClr val="0000FF"/>
                </a:solidFill>
                <a:latin typeface="+mn-lt"/>
              </a:rPr>
              <a:t>database </a:t>
            </a:r>
            <a:r>
              <a:rPr lang="el-GR" sz="1600" b="1" i="1" dirty="0">
                <a:solidFill>
                  <a:srgbClr val="0000FF"/>
                </a:solidFill>
                <a:latin typeface="+mn-lt"/>
              </a:rPr>
              <a:t>(που μπορεί να μην είναι διαθέσιμη), </a:t>
            </a:r>
            <a:r>
              <a:rPr lang="el-GR" sz="1600" b="1" i="1" dirty="0" err="1">
                <a:solidFill>
                  <a:srgbClr val="0000FF"/>
                </a:solidFill>
                <a:latin typeface="+mn-lt"/>
              </a:rPr>
              <a:t>κτλ</a:t>
            </a:r>
            <a:endParaRPr lang="el-GR" sz="1600" b="1" dirty="0">
              <a:solidFill>
                <a:srgbClr val="0000FF"/>
              </a:solidFill>
              <a:latin typeface="+mn-lt"/>
            </a:endParaRPr>
          </a:p>
          <a:p>
            <a:r>
              <a:rPr lang="el-GR" sz="1600" b="1" dirty="0">
                <a:solidFill>
                  <a:srgbClr val="0000FF"/>
                </a:solidFill>
                <a:latin typeface="+mn-lt"/>
              </a:rPr>
              <a:t>	</a:t>
            </a:r>
            <a:r>
              <a:rPr lang="en-US" sz="1600" b="1" dirty="0" smtClean="0">
                <a:latin typeface="+mn-lt"/>
              </a:rPr>
              <a:t>$</a:t>
            </a:r>
            <a:r>
              <a:rPr lang="en-US" sz="1600" b="1" dirty="0" err="1">
                <a:latin typeface="+mn-lt"/>
              </a:rPr>
              <a:t>pdo</a:t>
            </a:r>
            <a:r>
              <a:rPr lang="en-US" sz="1600" b="1" dirty="0">
                <a:latin typeface="+mn-lt"/>
              </a:rPr>
              <a:t> = new PDO("</a:t>
            </a:r>
            <a:r>
              <a:rPr lang="en-US" sz="1600" b="1" dirty="0" err="1">
                <a:latin typeface="+mn-lt"/>
              </a:rPr>
              <a:t>mysql:host</a:t>
            </a:r>
            <a:r>
              <a:rPr lang="en-US" sz="1600" b="1" dirty="0">
                <a:latin typeface="+mn-lt"/>
              </a:rPr>
              <a:t>=$</a:t>
            </a:r>
            <a:r>
              <a:rPr lang="en-US" sz="1600" b="1" dirty="0" err="1">
                <a:latin typeface="+mn-lt"/>
              </a:rPr>
              <a:t>host;dbname</a:t>
            </a:r>
            <a:r>
              <a:rPr lang="en-US" sz="1600" b="1" dirty="0">
                <a:latin typeface="+mn-lt"/>
              </a:rPr>
              <a:t>=$</a:t>
            </a:r>
            <a:r>
              <a:rPr lang="en-US" sz="1600" b="1" dirty="0" err="1">
                <a:latin typeface="+mn-lt"/>
              </a:rPr>
              <a:t>dbname</a:t>
            </a:r>
            <a:r>
              <a:rPr lang="en-US" sz="1600" b="1" dirty="0">
                <a:latin typeface="+mn-lt"/>
              </a:rPr>
              <a:t>;", $</a:t>
            </a:r>
            <a:r>
              <a:rPr lang="en-US" sz="1600" b="1" dirty="0" err="1">
                <a:latin typeface="+mn-lt"/>
              </a:rPr>
              <a:t>dbuser</a:t>
            </a:r>
            <a:r>
              <a:rPr lang="en-US" sz="1600" b="1" dirty="0">
                <a:latin typeface="+mn-lt"/>
              </a:rPr>
              <a:t>, $</a:t>
            </a:r>
            <a:r>
              <a:rPr lang="en-US" sz="1600" b="1" dirty="0" err="1">
                <a:latin typeface="+mn-lt"/>
              </a:rPr>
              <a:t>dbpass</a:t>
            </a:r>
            <a:r>
              <a:rPr lang="en-US" sz="1600" b="1" dirty="0">
                <a:latin typeface="+mn-lt"/>
              </a:rPr>
              <a:t>);</a:t>
            </a:r>
            <a:endParaRPr lang="el-GR" sz="1600" b="1" dirty="0">
              <a:latin typeface="+mn-lt"/>
            </a:endParaRPr>
          </a:p>
          <a:p>
            <a:r>
              <a:rPr lang="el-GR" sz="1600" b="1" dirty="0">
                <a:solidFill>
                  <a:srgbClr val="FF0000"/>
                </a:solidFill>
                <a:latin typeface="+mn-lt"/>
              </a:rPr>
              <a:t>} </a:t>
            </a:r>
            <a:r>
              <a:rPr lang="en-US" sz="1600" b="1" dirty="0">
                <a:solidFill>
                  <a:srgbClr val="FF0000"/>
                </a:solidFill>
                <a:latin typeface="+mn-lt"/>
              </a:rPr>
              <a:t>catch</a:t>
            </a:r>
            <a:r>
              <a:rPr lang="el-GR" sz="1600" b="1" dirty="0">
                <a:solidFill>
                  <a:srgbClr val="FF0000"/>
                </a:solidFill>
                <a:latin typeface="+mn-lt"/>
              </a:rPr>
              <a:t> (</a:t>
            </a:r>
            <a:r>
              <a:rPr lang="en-US" sz="1600" b="1" dirty="0" err="1">
                <a:solidFill>
                  <a:srgbClr val="FF0000"/>
                </a:solidFill>
                <a:latin typeface="+mn-lt"/>
              </a:rPr>
              <a:t>PDOException</a:t>
            </a:r>
            <a:r>
              <a:rPr lang="el-GR" sz="1600" b="1" dirty="0">
                <a:solidFill>
                  <a:srgbClr val="FF0000"/>
                </a:solidFill>
                <a:latin typeface="+mn-lt"/>
              </a:rPr>
              <a:t> $</a:t>
            </a:r>
            <a:r>
              <a:rPr lang="en-US" sz="1600" b="1" dirty="0">
                <a:solidFill>
                  <a:srgbClr val="FF0000"/>
                </a:solidFill>
                <a:latin typeface="+mn-lt"/>
              </a:rPr>
              <a:t>e</a:t>
            </a:r>
            <a:r>
              <a:rPr lang="el-GR" sz="1600" b="1" dirty="0">
                <a:solidFill>
                  <a:srgbClr val="FF0000"/>
                </a:solidFill>
                <a:latin typeface="+mn-lt"/>
              </a:rPr>
              <a:t>) {  //μέσω της $</a:t>
            </a:r>
            <a:r>
              <a:rPr lang="en-US" sz="1600" b="1" dirty="0">
                <a:solidFill>
                  <a:srgbClr val="FF0000"/>
                </a:solidFill>
                <a:latin typeface="+mn-lt"/>
              </a:rPr>
              <a:t>e </a:t>
            </a:r>
            <a:r>
              <a:rPr lang="el-GR" sz="1600" b="1" dirty="0">
                <a:solidFill>
                  <a:srgbClr val="FF0000"/>
                </a:solidFill>
                <a:latin typeface="+mn-lt"/>
              </a:rPr>
              <a:t>βλέπουμε τι "κακό" συνέβη!</a:t>
            </a:r>
          </a:p>
          <a:p>
            <a:r>
              <a:rPr lang="el-GR" sz="1600" b="1" i="1" dirty="0">
                <a:latin typeface="+mn-lt"/>
              </a:rPr>
              <a:t>		</a:t>
            </a:r>
            <a:r>
              <a:rPr lang="el-GR" sz="1600" b="1" i="1" dirty="0">
                <a:solidFill>
                  <a:srgbClr val="0000FF"/>
                </a:solidFill>
                <a:latin typeface="+mn-lt"/>
              </a:rPr>
              <a:t>// Εδώ μέσα θα βρεθούμε μόνο όταν συμβεί κάτι πολύ κακό μέσα στο</a:t>
            </a:r>
            <a:endParaRPr lang="el-GR" sz="1600" b="1" dirty="0">
              <a:solidFill>
                <a:srgbClr val="0000FF"/>
              </a:solidFill>
              <a:latin typeface="+mn-lt"/>
            </a:endParaRPr>
          </a:p>
          <a:p>
            <a:r>
              <a:rPr lang="el-GR" sz="1600" b="1" i="1" dirty="0">
                <a:solidFill>
                  <a:srgbClr val="0000FF"/>
                </a:solidFill>
                <a:latin typeface="+mn-lt"/>
              </a:rPr>
              <a:t>		// </a:t>
            </a:r>
            <a:r>
              <a:rPr lang="el-GR" sz="1600" b="1" i="1" dirty="0" err="1">
                <a:solidFill>
                  <a:srgbClr val="0000FF"/>
                </a:solidFill>
                <a:latin typeface="+mn-lt"/>
              </a:rPr>
              <a:t>try</a:t>
            </a:r>
            <a:r>
              <a:rPr lang="el-GR" sz="1600" b="1" i="1" dirty="0">
                <a:solidFill>
                  <a:srgbClr val="0000FF"/>
                </a:solidFill>
                <a:latin typeface="+mn-lt"/>
              </a:rPr>
              <a:t>{...} κομμάτι του κώδικα, όπως πχ αδυναμία εκκίνησης του PDO.</a:t>
            </a:r>
            <a:endParaRPr lang="el-GR" sz="1600" dirty="0">
              <a:solidFill>
                <a:srgbClr val="0000FF"/>
              </a:solidFill>
              <a:latin typeface="+mn-lt"/>
            </a:endParaRPr>
          </a:p>
          <a:p>
            <a:r>
              <a:rPr lang="el-GR" sz="1600" b="1" i="1" dirty="0">
                <a:solidFill>
                  <a:srgbClr val="0000FF"/>
                </a:solidFill>
                <a:latin typeface="+mn-lt"/>
              </a:rPr>
              <a:t>		// Τύπωσε τα μηνύματα λάθους και διέκοψε την εκτέλεση.</a:t>
            </a:r>
            <a:endParaRPr lang="el-GR" sz="1600" dirty="0">
              <a:solidFill>
                <a:srgbClr val="0000FF"/>
              </a:solidFill>
              <a:latin typeface="+mn-lt"/>
            </a:endParaRPr>
          </a:p>
          <a:p>
            <a:r>
              <a:rPr lang="el-GR" sz="1600" b="1" dirty="0">
                <a:latin typeface="+mn-lt"/>
              </a:rPr>
              <a:t>	</a:t>
            </a:r>
            <a:r>
              <a:rPr lang="en-US" sz="1600" b="1" dirty="0" smtClean="0">
                <a:latin typeface="+mn-lt"/>
              </a:rPr>
              <a:t>print </a:t>
            </a:r>
            <a:r>
              <a:rPr lang="en-US" sz="1600" b="1" dirty="0">
                <a:latin typeface="+mn-lt"/>
              </a:rPr>
              <a:t>"Database Error: " . $e-&gt;</a:t>
            </a:r>
            <a:r>
              <a:rPr lang="en-US" sz="1600" b="1" dirty="0" err="1">
                <a:latin typeface="+mn-lt"/>
              </a:rPr>
              <a:t>getMessage</a:t>
            </a:r>
            <a:r>
              <a:rPr lang="en-US" sz="1600" b="1" dirty="0">
                <a:latin typeface="+mn-lt"/>
              </a:rPr>
              <a:t>();  </a:t>
            </a:r>
            <a:endParaRPr lang="el-GR" sz="1600" dirty="0">
              <a:latin typeface="+mn-lt"/>
            </a:endParaRPr>
          </a:p>
          <a:p>
            <a:r>
              <a:rPr lang="en-US" sz="1600" b="1" i="1" dirty="0">
                <a:latin typeface="+mn-lt"/>
              </a:rPr>
              <a:t>		</a:t>
            </a:r>
            <a:r>
              <a:rPr lang="el-GR" sz="1600" b="1" i="1" dirty="0">
                <a:solidFill>
                  <a:srgbClr val="0000FF"/>
                </a:solidFill>
                <a:latin typeface="+mn-lt"/>
              </a:rPr>
              <a:t>// άμεση διακοπή εκτέλεσης του </a:t>
            </a:r>
            <a:r>
              <a:rPr lang="en-US" sz="1600" b="1" i="1" dirty="0">
                <a:solidFill>
                  <a:srgbClr val="0000FF"/>
                </a:solidFill>
                <a:latin typeface="+mn-lt"/>
              </a:rPr>
              <a:t>PHP</a:t>
            </a:r>
            <a:r>
              <a:rPr lang="el-GR" sz="1600" b="1" i="1" dirty="0">
                <a:solidFill>
                  <a:srgbClr val="0000FF"/>
                </a:solidFill>
                <a:latin typeface="+mn-lt"/>
              </a:rPr>
              <a:t> κώδικα της σελίδας</a:t>
            </a:r>
            <a:endParaRPr lang="el-GR" sz="1600" b="1" dirty="0">
              <a:solidFill>
                <a:srgbClr val="0000FF"/>
              </a:solidFill>
              <a:latin typeface="+mn-lt"/>
            </a:endParaRPr>
          </a:p>
          <a:p>
            <a:r>
              <a:rPr lang="el-GR" sz="1600" b="1" dirty="0">
                <a:latin typeface="+mn-lt"/>
              </a:rPr>
              <a:t>	</a:t>
            </a:r>
            <a:r>
              <a:rPr lang="en-US" sz="1600" b="1" dirty="0" smtClean="0">
                <a:latin typeface="+mn-lt"/>
              </a:rPr>
              <a:t>die</a:t>
            </a:r>
            <a:r>
              <a:rPr lang="el-GR" sz="1600" b="1" dirty="0">
                <a:latin typeface="+mn-lt"/>
              </a:rPr>
              <a:t>("Αδυναμία δημιουργίας </a:t>
            </a:r>
            <a:r>
              <a:rPr lang="en-US" sz="1600" b="1" dirty="0">
                <a:latin typeface="+mn-lt"/>
              </a:rPr>
              <a:t>PDO Object</a:t>
            </a:r>
            <a:r>
              <a:rPr lang="el-GR" sz="1600" b="1" dirty="0">
                <a:latin typeface="+mn-lt"/>
              </a:rPr>
              <a:t>"); </a:t>
            </a:r>
            <a:endParaRPr lang="el-GR" sz="1600" dirty="0">
              <a:latin typeface="+mn-lt"/>
            </a:endParaRPr>
          </a:p>
          <a:p>
            <a:r>
              <a:rPr lang="el-GR" sz="1600" b="1" dirty="0">
                <a:solidFill>
                  <a:srgbClr val="FF0000"/>
                </a:solidFill>
                <a:latin typeface="+mn-lt"/>
              </a:rPr>
              <a:t>}</a:t>
            </a:r>
            <a:r>
              <a:rPr lang="en-US" sz="1600" b="1" dirty="0">
                <a:latin typeface="+mn-lt"/>
              </a:rPr>
              <a:t>	</a:t>
            </a:r>
            <a:endParaRPr lang="el-GR" sz="1600" b="1" dirty="0">
              <a:latin typeface="+mn-lt"/>
            </a:endParaRPr>
          </a:p>
          <a:p>
            <a:pPr marL="285750" lvl="0" indent="-285750">
              <a:buFont typeface="Wingdings" panose="05000000000000000000" pitchFamily="2" charset="2"/>
              <a:buChar char="v"/>
            </a:pPr>
            <a:r>
              <a:rPr lang="el-GR" sz="1600" b="1" dirty="0" err="1">
                <a:latin typeface="+mn-lt"/>
              </a:rPr>
              <a:t>PDOException</a:t>
            </a:r>
            <a:r>
              <a:rPr lang="el-GR" sz="1600" dirty="0">
                <a:latin typeface="+mn-lt"/>
              </a:rPr>
              <a:t>:  προκαθορισμένη κατηγορία εξαιρέσεων του </a:t>
            </a:r>
            <a:r>
              <a:rPr lang="en-US" sz="1600" dirty="0">
                <a:latin typeface="+mn-lt"/>
              </a:rPr>
              <a:t>PDO</a:t>
            </a:r>
            <a:endParaRPr lang="el-GR" sz="1600" dirty="0">
              <a:latin typeface="+mn-lt"/>
            </a:endParaRPr>
          </a:p>
          <a:p>
            <a:pPr marL="742950" lvl="1" indent="-285750">
              <a:buFont typeface="Wingdings" panose="05000000000000000000" pitchFamily="2" charset="2"/>
              <a:buChar char="q"/>
            </a:pPr>
            <a:r>
              <a:rPr lang="el-GR" sz="1600" dirty="0">
                <a:latin typeface="+mn-lt"/>
              </a:rPr>
              <a:t>Βάζοντας πολλές κρίσιμες εντολές στο </a:t>
            </a:r>
            <a:r>
              <a:rPr lang="en-US" sz="1600" dirty="0">
                <a:latin typeface="+mn-lt"/>
              </a:rPr>
              <a:t>try block</a:t>
            </a:r>
            <a:r>
              <a:rPr lang="el-GR" sz="1600" dirty="0">
                <a:latin typeface="+mn-lt"/>
              </a:rPr>
              <a:t>, ίσως χάσουμε τη δυνατότητα να εντοπίσουμε το ακριβές πρόβλημα μιας εξαίρεσης γιατί βλέπουμε μόνο την τελευταία!</a:t>
            </a:r>
          </a:p>
          <a:p>
            <a:pPr marL="742950" lvl="1" indent="-285750">
              <a:buFont typeface="Wingdings" panose="05000000000000000000" pitchFamily="2" charset="2"/>
              <a:buChar char="q"/>
            </a:pPr>
            <a:r>
              <a:rPr lang="en-US" sz="1600" b="1" dirty="0" err="1">
                <a:latin typeface="+mn-lt"/>
              </a:rPr>
              <a:t>getMessage</a:t>
            </a:r>
            <a:r>
              <a:rPr lang="el-GR" sz="1600" b="1" dirty="0">
                <a:latin typeface="+mn-lt"/>
              </a:rPr>
              <a:t>( )</a:t>
            </a:r>
            <a:r>
              <a:rPr lang="el-GR" sz="1600" dirty="0">
                <a:latin typeface="+mn-lt"/>
              </a:rPr>
              <a:t>: μέθοδος του </a:t>
            </a:r>
            <a:r>
              <a:rPr lang="el-GR" sz="1600" dirty="0" err="1">
                <a:latin typeface="+mn-lt"/>
              </a:rPr>
              <a:t>PDOException</a:t>
            </a:r>
            <a:r>
              <a:rPr lang="el-GR" sz="1600" dirty="0">
                <a:latin typeface="+mn-lt"/>
              </a:rPr>
              <a:t> </a:t>
            </a:r>
            <a:r>
              <a:rPr lang="en-US" sz="1600" dirty="0">
                <a:latin typeface="+mn-lt"/>
              </a:rPr>
              <a:t>object </a:t>
            </a:r>
            <a:r>
              <a:rPr lang="el-GR" sz="1600" dirty="0">
                <a:latin typeface="+mn-lt"/>
              </a:rPr>
              <a:t>που επιστρέφει πληροφορίες </a:t>
            </a:r>
            <a:r>
              <a:rPr lang="el-GR" sz="1600" u="sng" dirty="0">
                <a:latin typeface="+mn-lt"/>
              </a:rPr>
              <a:t>για την τελευταία</a:t>
            </a:r>
            <a:r>
              <a:rPr lang="el-GR" sz="1600" dirty="0">
                <a:latin typeface="+mn-lt"/>
              </a:rPr>
              <a:t> εξαίρεση που συνέβη.</a:t>
            </a:r>
          </a:p>
          <a:p>
            <a:pPr marL="285750" lvl="0" indent="-285750">
              <a:buFont typeface="Wingdings" panose="05000000000000000000" pitchFamily="2" charset="2"/>
              <a:buChar char="v"/>
            </a:pPr>
            <a:r>
              <a:rPr lang="en-US" sz="1600" dirty="0">
                <a:latin typeface="+mn-lt"/>
              </a:rPr>
              <a:t>H </a:t>
            </a:r>
            <a:r>
              <a:rPr lang="el-GR" sz="1600" dirty="0">
                <a:latin typeface="+mn-lt"/>
              </a:rPr>
              <a:t>εντολή </a:t>
            </a:r>
            <a:r>
              <a:rPr lang="en-US" sz="1600" b="1" dirty="0">
                <a:latin typeface="+mn-lt"/>
              </a:rPr>
              <a:t>die</a:t>
            </a:r>
            <a:r>
              <a:rPr lang="en-US" sz="1600" dirty="0">
                <a:latin typeface="+mn-lt"/>
              </a:rPr>
              <a:t> </a:t>
            </a:r>
            <a:r>
              <a:rPr lang="el-GR" sz="1600" dirty="0">
                <a:latin typeface="+mn-lt"/>
              </a:rPr>
              <a:t>της </a:t>
            </a:r>
            <a:r>
              <a:rPr lang="en-US" sz="1600" dirty="0">
                <a:latin typeface="+mn-lt"/>
              </a:rPr>
              <a:t>PHP </a:t>
            </a:r>
            <a:r>
              <a:rPr lang="el-GR" sz="1600" dirty="0">
                <a:latin typeface="+mn-lt"/>
              </a:rPr>
              <a:t>τερματίζει την εκτέλεση της </a:t>
            </a:r>
            <a:r>
              <a:rPr lang="en-US" sz="1600" dirty="0">
                <a:latin typeface="+mn-lt"/>
              </a:rPr>
              <a:t>PHP</a:t>
            </a:r>
            <a:r>
              <a:rPr lang="el-GR" sz="1600" dirty="0">
                <a:latin typeface="+mn-lt"/>
              </a:rPr>
              <a:t>, τυπώνοντας το μήνυμα. </a:t>
            </a:r>
          </a:p>
          <a:p>
            <a:pPr lvl="0"/>
            <a:endParaRPr kumimoji="0" lang="el-GR" altLang="el-GR" sz="1400" b="0" i="0" u="none" strike="noStrike" cap="none" normalizeH="0" baseline="0" dirty="0" smtClean="0">
              <a:ln>
                <a:noFill/>
              </a:ln>
              <a:solidFill>
                <a:schemeClr val="tx1"/>
              </a:solidFill>
              <a:effectLst/>
              <a:latin typeface="+mn-lt"/>
            </a:endParaRPr>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11</a:t>
            </a:fld>
            <a:endParaRPr lang="el-GR" sz="1400" dirty="0"/>
          </a:p>
        </p:txBody>
      </p:sp>
    </p:spTree>
    <p:custDataLst>
      <p:tags r:id="rId1"/>
    </p:custDataLst>
    <p:extLst>
      <p:ext uri="{BB962C8B-B14F-4D97-AF65-F5344CB8AC3E}">
        <p14:creationId xmlns:p14="http://schemas.microsoft.com/office/powerpoint/2010/main" val="179594986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dirty="0"/>
              <a:t>Παράδειγμα </a:t>
            </a:r>
            <a:r>
              <a:rPr lang="en-US" dirty="0">
                <a:solidFill>
                  <a:srgbClr val="C00000"/>
                </a:solidFill>
              </a:rPr>
              <a:t>UPDATE</a:t>
            </a:r>
            <a:endParaRPr lang="el-GR" dirty="0">
              <a:solidFill>
                <a:srgbClr val="C00000"/>
              </a:solidFill>
            </a:endParaRPr>
          </a:p>
        </p:txBody>
      </p:sp>
      <p:sp>
        <p:nvSpPr>
          <p:cNvPr id="3" name="Rectangle 2"/>
          <p:cNvSpPr>
            <a:spLocks noChangeArrowheads="1"/>
          </p:cNvSpPr>
          <p:nvPr>
            <p:custDataLst>
              <p:tags r:id="rId3"/>
            </p:custDataLst>
          </p:nvPr>
        </p:nvSpPr>
        <p:spPr bwMode="auto">
          <a:xfrm>
            <a:off x="251520" y="1012183"/>
            <a:ext cx="8892480"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Char char="•"/>
              <a:tabLst/>
            </a:pPr>
            <a:r>
              <a:rPr kumimoji="0" lang="el-GR" altLang="el-GR" sz="1400" b="1" i="0" u="none" strike="noStrike" cap="none" normalizeH="0" baseline="0" dirty="0" smtClean="0">
                <a:ln>
                  <a:noFill/>
                </a:ln>
                <a:solidFill>
                  <a:schemeClr val="tx1"/>
                </a:solidFill>
                <a:effectLst/>
                <a:ea typeface="Times New Roman" panose="02020603050405020304" pitchFamily="18" charset="0"/>
              </a:rPr>
              <a:t>Σενάριο</a:t>
            </a:r>
            <a:r>
              <a:rPr kumimoji="0" lang="el-GR" altLang="el-GR" sz="1400" b="0" i="0" u="none" strike="noStrike" cap="none" normalizeH="0" baseline="0" dirty="0" smtClean="0">
                <a:ln>
                  <a:noFill/>
                </a:ln>
                <a:solidFill>
                  <a:schemeClr val="tx1"/>
                </a:solidFill>
                <a:effectLst/>
                <a:ea typeface="Times New Roman" panose="02020603050405020304" pitchFamily="18" charset="0"/>
              </a:rPr>
              <a:t>: έστω μια φόρμα που στέλνει με </a:t>
            </a:r>
            <a:r>
              <a:rPr kumimoji="0" lang="en-US" altLang="el-GR" sz="1400" b="0" i="0" u="none" strike="noStrike" cap="none" normalizeH="0" baseline="0" dirty="0" smtClean="0">
                <a:ln>
                  <a:noFill/>
                </a:ln>
                <a:solidFill>
                  <a:schemeClr val="tx1"/>
                </a:solidFill>
                <a:effectLst/>
                <a:ea typeface="Times New Roman" panose="02020603050405020304" pitchFamily="18" charset="0"/>
              </a:rPr>
              <a:t>POST </a:t>
            </a:r>
            <a:r>
              <a:rPr kumimoji="0" lang="el-GR" altLang="el-GR" sz="1400" b="0" i="0" u="none" strike="noStrike" cap="none" normalizeH="0" baseline="0" dirty="0" smtClean="0">
                <a:ln>
                  <a:noFill/>
                </a:ln>
                <a:solidFill>
                  <a:schemeClr val="tx1"/>
                </a:solidFill>
                <a:effectLst/>
                <a:ea typeface="Times New Roman" panose="02020603050405020304" pitchFamily="18" charset="0"/>
              </a:rPr>
              <a:t>τον κωδικό (</a:t>
            </a:r>
            <a:r>
              <a:rPr kumimoji="0" lang="en-US" altLang="el-GR" sz="1400" b="0" i="0" u="none" strike="noStrike" cap="none" normalizeH="0" baseline="0" dirty="0" smtClean="0">
                <a:ln>
                  <a:noFill/>
                </a:ln>
                <a:solidFill>
                  <a:schemeClr val="tx1"/>
                </a:solidFill>
                <a:effectLst/>
                <a:ea typeface="Times New Roman" panose="02020603050405020304" pitchFamily="18" charset="0"/>
              </a:rPr>
              <a:t>m</a:t>
            </a:r>
            <a:r>
              <a:rPr kumimoji="0" lang="el-GR" altLang="el-GR" sz="1400" b="0" i="0" u="none" strike="noStrike" cap="none" normalizeH="0" baseline="0" dirty="0" err="1" smtClean="0">
                <a:ln>
                  <a:noFill/>
                </a:ln>
                <a:solidFill>
                  <a:schemeClr val="tx1"/>
                </a:solidFill>
                <a:effectLst/>
                <a:ea typeface="Times New Roman" panose="02020603050405020304" pitchFamily="18" charset="0"/>
              </a:rPr>
              <a:t>ovieID</a:t>
            </a:r>
            <a:r>
              <a:rPr kumimoji="0" lang="el-GR" altLang="el-GR" sz="1400" b="0" i="0" u="none" strike="noStrike" cap="none" normalizeH="0" baseline="0" dirty="0" smtClean="0">
                <a:ln>
                  <a:noFill/>
                </a:ln>
                <a:solidFill>
                  <a:schemeClr val="tx1"/>
                </a:solidFill>
                <a:effectLst/>
                <a:ea typeface="Times New Roman" panose="02020603050405020304" pitchFamily="18" charset="0"/>
              </a:rPr>
              <a:t>), τον τίτλο (</a:t>
            </a:r>
            <a:r>
              <a:rPr kumimoji="0" lang="el-GR" altLang="el-GR" sz="1400" b="0" i="0" u="none" strike="noStrike" cap="none" normalizeH="0" baseline="0" dirty="0" err="1" smtClean="0">
                <a:ln>
                  <a:noFill/>
                </a:ln>
                <a:solidFill>
                  <a:schemeClr val="tx1"/>
                </a:solidFill>
                <a:effectLst/>
                <a:ea typeface="Times New Roman" panose="02020603050405020304" pitchFamily="18" charset="0"/>
              </a:rPr>
              <a:t>movieTitle</a:t>
            </a:r>
            <a:r>
              <a:rPr kumimoji="0" lang="el-GR" altLang="el-GR" sz="1400" b="0" i="0" u="none" strike="noStrike" cap="none" normalizeH="0" baseline="0" dirty="0" smtClean="0">
                <a:ln>
                  <a:noFill/>
                </a:ln>
                <a:solidFill>
                  <a:schemeClr val="tx1"/>
                </a:solidFill>
                <a:effectLst/>
                <a:ea typeface="Times New Roman" panose="02020603050405020304" pitchFamily="18" charset="0"/>
              </a:rPr>
              <a:t>) και το έτος κυκλοφορίας (</a:t>
            </a:r>
            <a:r>
              <a:rPr kumimoji="0" lang="el-GR" altLang="el-GR" sz="1400" b="0" i="0" u="none" strike="noStrike" cap="none" normalizeH="0" baseline="0" dirty="0" err="1" smtClean="0">
                <a:ln>
                  <a:noFill/>
                </a:ln>
                <a:solidFill>
                  <a:schemeClr val="tx1"/>
                </a:solidFill>
                <a:effectLst/>
                <a:ea typeface="Times New Roman" panose="02020603050405020304" pitchFamily="18" charset="0"/>
              </a:rPr>
              <a:t>movieYear</a:t>
            </a:r>
            <a:r>
              <a:rPr kumimoji="0" lang="el-GR" altLang="el-GR" sz="1400" b="0" i="0" u="none" strike="noStrike" cap="none" normalizeH="0" baseline="0" dirty="0" smtClean="0">
                <a:ln>
                  <a:noFill/>
                </a:ln>
                <a:solidFill>
                  <a:schemeClr val="tx1"/>
                </a:solidFill>
                <a:effectLst/>
                <a:ea typeface="Times New Roman" panose="02020603050405020304" pitchFamily="18" charset="0"/>
              </a:rPr>
              <a:t>) μιας κινηματογραφικής ταινίας, στο πλαίσιο μιας </a:t>
            </a:r>
            <a:r>
              <a:rPr kumimoji="0" lang="el-GR" altLang="el-GR" sz="1400" b="1" i="0" u="none" strike="noStrike" cap="none" normalizeH="0" baseline="0" dirty="0" smtClean="0">
                <a:ln>
                  <a:noFill/>
                </a:ln>
                <a:solidFill>
                  <a:srgbClr val="C00000"/>
                </a:solidFill>
                <a:effectLst/>
                <a:ea typeface="Times New Roman" panose="02020603050405020304" pitchFamily="18" charset="0"/>
              </a:rPr>
              <a:t>διαδικασίας μεταβολής στοιχείων</a:t>
            </a:r>
            <a:r>
              <a:rPr kumimoji="0" lang="el-GR" altLang="el-GR" sz="1400" b="0" i="0" u="none" strike="noStrike" cap="none" normalizeH="0" baseline="0" dirty="0" smtClean="0">
                <a:ln>
                  <a:noFill/>
                </a:ln>
                <a:solidFill>
                  <a:schemeClr val="tx1"/>
                </a:solidFill>
                <a:effectLst/>
                <a:ea typeface="Times New Roman" panose="02020603050405020304" pitchFamily="18" charset="0"/>
              </a:rPr>
              <a:t>.</a:t>
            </a:r>
            <a:endParaRPr kumimoji="0" lang="en-US" altLang="el-GR" sz="1400" b="0" i="0" u="none" strike="noStrike" cap="none" normalizeH="0" baseline="0" dirty="0" smtClean="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endParaRPr lang="en-US" altLang="el-GR" sz="1400" dirty="0"/>
          </a:p>
          <a:p>
            <a:pPr lvl="0" eaLnBrk="0" fontAlgn="base" hangingPunct="0">
              <a:spcBef>
                <a:spcPct val="0"/>
              </a:spcBef>
              <a:spcAft>
                <a:spcPct val="0"/>
              </a:spcAft>
            </a:pPr>
            <a:r>
              <a:rPr lang="el-GR" altLang="el-GR" sz="1400" dirty="0">
                <a:ea typeface="Times New Roman" panose="02020603050405020304" pitchFamily="18" charset="0"/>
              </a:rPr>
              <a:t>ο πίνακας λέγεται </a:t>
            </a:r>
            <a:r>
              <a:rPr lang="en-US" altLang="el-GR" sz="1400" b="1" dirty="0">
                <a:ea typeface="Times New Roman" panose="02020603050405020304" pitchFamily="18" charset="0"/>
                <a:cs typeface="Courier New" panose="02070309020205020404" pitchFamily="49" charset="0"/>
              </a:rPr>
              <a:t>movies</a:t>
            </a:r>
            <a:r>
              <a:rPr lang="en-US" altLang="el-GR" sz="1400" dirty="0">
                <a:ea typeface="Times New Roman" panose="02020603050405020304" pitchFamily="18" charset="0"/>
              </a:rPr>
              <a:t> </a:t>
            </a:r>
            <a:r>
              <a:rPr lang="el-GR" altLang="el-GR" sz="1400" dirty="0">
                <a:ea typeface="Times New Roman" panose="02020603050405020304" pitchFamily="18" charset="0"/>
              </a:rPr>
              <a:t>και έχει πεδία </a:t>
            </a:r>
            <a:r>
              <a:rPr lang="en-US" altLang="el-GR" sz="1400" b="1" dirty="0" err="1">
                <a:ea typeface="Times New Roman" panose="02020603050405020304" pitchFamily="18" charset="0"/>
                <a:cs typeface="Courier New" panose="02070309020205020404" pitchFamily="49" charset="0"/>
              </a:rPr>
              <a:t>movieID</a:t>
            </a:r>
            <a:r>
              <a:rPr lang="el-GR" altLang="el-GR" sz="1400" dirty="0">
                <a:ea typeface="Times New Roman" panose="02020603050405020304" pitchFamily="18" charset="0"/>
              </a:rPr>
              <a:t>, </a:t>
            </a:r>
            <a:r>
              <a:rPr lang="en-US" altLang="el-GR" sz="1400" b="1" dirty="0" err="1">
                <a:ea typeface="Times New Roman" panose="02020603050405020304" pitchFamily="18" charset="0"/>
                <a:cs typeface="Courier New" panose="02070309020205020404" pitchFamily="49" charset="0"/>
              </a:rPr>
              <a:t>movieTitle</a:t>
            </a:r>
            <a:r>
              <a:rPr lang="en-US" altLang="el-GR" sz="1400" dirty="0">
                <a:ea typeface="Times New Roman" panose="02020603050405020304" pitchFamily="18" charset="0"/>
              </a:rPr>
              <a:t> </a:t>
            </a:r>
            <a:r>
              <a:rPr lang="el-GR" altLang="el-GR" sz="1400" dirty="0">
                <a:ea typeface="Times New Roman" panose="02020603050405020304" pitchFamily="18" charset="0"/>
              </a:rPr>
              <a:t>και </a:t>
            </a:r>
            <a:r>
              <a:rPr lang="en-US" altLang="el-GR" sz="1400" b="1" dirty="0" err="1">
                <a:ea typeface="Times New Roman" panose="02020603050405020304" pitchFamily="18" charset="0"/>
                <a:cs typeface="Courier New" panose="02070309020205020404" pitchFamily="49" charset="0"/>
              </a:rPr>
              <a:t>movieYear</a:t>
            </a:r>
            <a:endParaRPr lang="el-GR" altLang="el-GR" sz="1400" dirty="0"/>
          </a:p>
          <a:p>
            <a:pPr lvl="0" eaLnBrk="0" fontAlgn="base" hangingPunct="0">
              <a:spcBef>
                <a:spcPct val="0"/>
              </a:spcBef>
              <a:spcAft>
                <a:spcPct val="0"/>
              </a:spcAft>
              <a:buFontTx/>
              <a:buChar char="•"/>
            </a:pPr>
            <a:r>
              <a:rPr lang="el-GR" altLang="el-GR" sz="1400" dirty="0">
                <a:ea typeface="Times New Roman" panose="02020603050405020304" pitchFamily="18" charset="0"/>
              </a:rPr>
              <a:t>Στο αρχείο που παραλαμβάνει τα δεδομένα του </a:t>
            </a:r>
            <a:r>
              <a:rPr lang="en-US" altLang="el-GR" sz="1400" dirty="0">
                <a:ea typeface="Times New Roman" panose="02020603050405020304" pitchFamily="18" charset="0"/>
              </a:rPr>
              <a:t>POST</a:t>
            </a:r>
            <a:r>
              <a:rPr lang="el-GR" altLang="el-GR" sz="1400" dirty="0">
                <a:ea typeface="Times New Roman" panose="02020603050405020304" pitchFamily="18" charset="0"/>
              </a:rPr>
              <a:t> θα έχουμε:</a:t>
            </a:r>
            <a:endParaRPr lang="el-GR" altLang="el-GR" sz="1400" dirty="0"/>
          </a:p>
          <a:p>
            <a:pPr lvl="0" eaLnBrk="0" fontAlgn="base" hangingPunct="0">
              <a:spcBef>
                <a:spcPct val="0"/>
              </a:spcBef>
              <a:spcAft>
                <a:spcPct val="0"/>
              </a:spcAft>
            </a:pPr>
            <a:r>
              <a:rPr lang="el-GR" altLang="el-GR" sz="1400" b="1" i="1" dirty="0">
                <a:solidFill>
                  <a:srgbClr val="0000CC"/>
                </a:solidFill>
                <a:ea typeface="Times New Roman" panose="02020603050405020304" pitchFamily="18" charset="0"/>
                <a:cs typeface="Courier New" panose="02070309020205020404" pitchFamily="49" charset="0"/>
              </a:rPr>
              <a:t>	</a:t>
            </a:r>
            <a:r>
              <a:rPr lang="en-US" altLang="el-GR" sz="1400" b="1" i="1" dirty="0">
                <a:solidFill>
                  <a:srgbClr val="0000CC"/>
                </a:solidFill>
                <a:ea typeface="Times New Roman" panose="02020603050405020304" pitchFamily="18" charset="0"/>
                <a:cs typeface="Courier New" panose="02070309020205020404" pitchFamily="49" charset="0"/>
              </a:rPr>
              <a:t>//</a:t>
            </a:r>
            <a:r>
              <a:rPr lang="el-GR" altLang="el-GR" sz="1400" b="1" i="1" dirty="0">
                <a:solidFill>
                  <a:srgbClr val="0000CC"/>
                </a:solidFill>
                <a:ea typeface="Times New Roman" panose="02020603050405020304" pitchFamily="18" charset="0"/>
                <a:cs typeface="Courier New" panose="02070309020205020404" pitchFamily="49" charset="0"/>
              </a:rPr>
              <a:t>αρχικοποίηση</a:t>
            </a:r>
            <a:r>
              <a:rPr lang="en-US" altLang="el-GR" sz="1400" b="1" i="1" dirty="0">
                <a:solidFill>
                  <a:srgbClr val="0000CC"/>
                </a:solidFill>
                <a:ea typeface="Times New Roman" panose="02020603050405020304" pitchFamily="18" charset="0"/>
                <a:cs typeface="Courier New" panose="02070309020205020404" pitchFamily="49" charset="0"/>
              </a:rPr>
              <a:t> PDO</a:t>
            </a:r>
            <a:endParaRPr lang="el-GR" altLang="el-GR" sz="1400" dirty="0"/>
          </a:p>
          <a:p>
            <a:pPr lvl="0" eaLnBrk="0" fontAlgn="base" hangingPunct="0">
              <a:spcBef>
                <a:spcPct val="0"/>
              </a:spcBef>
              <a:spcAft>
                <a:spcPct val="0"/>
              </a:spcAft>
            </a:pPr>
            <a:r>
              <a:rPr lang="en-US" altLang="el-GR" sz="1400" b="1" dirty="0">
                <a:ea typeface="Times New Roman" panose="02020603050405020304" pitchFamily="18" charset="0"/>
                <a:cs typeface="Courier New" panose="02070309020205020404" pitchFamily="49" charset="0"/>
              </a:rPr>
              <a:t>1	$</a:t>
            </a:r>
            <a:r>
              <a:rPr lang="en-US" altLang="el-GR" sz="1400" b="1" dirty="0" err="1">
                <a:ea typeface="Times New Roman" panose="02020603050405020304" pitchFamily="18" charset="0"/>
                <a:cs typeface="Courier New" panose="02070309020205020404" pitchFamily="49" charset="0"/>
              </a:rPr>
              <a:t>pdoObject</a:t>
            </a:r>
            <a:r>
              <a:rPr lang="en-US" altLang="el-GR" sz="1400" b="1" dirty="0">
                <a:ea typeface="Times New Roman" panose="02020603050405020304" pitchFamily="18" charset="0"/>
                <a:cs typeface="Courier New" panose="02070309020205020404" pitchFamily="49" charset="0"/>
              </a:rPr>
              <a:t> = new PDO("</a:t>
            </a:r>
            <a:r>
              <a:rPr lang="en-US" altLang="el-GR" sz="1400" b="1" dirty="0" err="1">
                <a:ea typeface="Times New Roman" panose="02020603050405020304" pitchFamily="18" charset="0"/>
                <a:cs typeface="Courier New" panose="02070309020205020404" pitchFamily="49" charset="0"/>
              </a:rPr>
              <a:t>mysql:host</a:t>
            </a:r>
            <a:r>
              <a:rPr lang="en-US" altLang="el-GR" sz="1400" b="1" dirty="0">
                <a:ea typeface="Times New Roman" panose="02020603050405020304" pitchFamily="18" charset="0"/>
                <a:cs typeface="Courier New" panose="02070309020205020404" pitchFamily="49" charset="0"/>
              </a:rPr>
              <a:t>=$</a:t>
            </a:r>
            <a:r>
              <a:rPr lang="en-US" altLang="el-GR" sz="1400" b="1" dirty="0" err="1">
                <a:ea typeface="Times New Roman" panose="02020603050405020304" pitchFamily="18" charset="0"/>
                <a:cs typeface="Courier New" panose="02070309020205020404" pitchFamily="49" charset="0"/>
              </a:rPr>
              <a:t>dbhost;dbname</a:t>
            </a:r>
            <a:r>
              <a:rPr lang="en-US" altLang="el-GR" sz="1400" b="1" dirty="0">
                <a:ea typeface="Times New Roman" panose="02020603050405020304" pitchFamily="18" charset="0"/>
                <a:cs typeface="Courier New" panose="02070309020205020404" pitchFamily="49" charset="0"/>
              </a:rPr>
              <a:t>=$</a:t>
            </a:r>
            <a:r>
              <a:rPr lang="en-US" altLang="el-GR" sz="1400" b="1" dirty="0" err="1">
                <a:ea typeface="Times New Roman" panose="02020603050405020304" pitchFamily="18" charset="0"/>
                <a:cs typeface="Courier New" panose="02070309020205020404" pitchFamily="49" charset="0"/>
              </a:rPr>
              <a:t>dbname</a:t>
            </a:r>
            <a:r>
              <a:rPr lang="en-US" altLang="el-GR" sz="1400" b="1" dirty="0">
                <a:ea typeface="Times New Roman" panose="02020603050405020304" pitchFamily="18" charset="0"/>
                <a:cs typeface="Courier New" panose="02070309020205020404" pitchFamily="49" charset="0"/>
              </a:rPr>
              <a:t>;", $</a:t>
            </a:r>
            <a:r>
              <a:rPr lang="en-US" altLang="el-GR" sz="1400" b="1" dirty="0" err="1">
                <a:ea typeface="Times New Roman" panose="02020603050405020304" pitchFamily="18" charset="0"/>
                <a:cs typeface="Courier New" panose="02070309020205020404" pitchFamily="49" charset="0"/>
              </a:rPr>
              <a:t>dbuser</a:t>
            </a:r>
            <a:r>
              <a:rPr lang="en-US" altLang="el-GR" sz="1400" b="1" dirty="0">
                <a:ea typeface="Times New Roman" panose="02020603050405020304" pitchFamily="18" charset="0"/>
                <a:cs typeface="Courier New" panose="02070309020205020404" pitchFamily="49" charset="0"/>
              </a:rPr>
              <a:t>, $</a:t>
            </a:r>
            <a:r>
              <a:rPr lang="en-US" altLang="el-GR" sz="1400" b="1" dirty="0" err="1">
                <a:ea typeface="Times New Roman" panose="02020603050405020304" pitchFamily="18" charset="0"/>
                <a:cs typeface="Courier New" panose="02070309020205020404" pitchFamily="49" charset="0"/>
              </a:rPr>
              <a:t>dbpass</a:t>
            </a:r>
            <a:r>
              <a:rPr lang="en-US" altLang="el-GR" sz="1400" b="1" dirty="0">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i="1" dirty="0">
                <a:solidFill>
                  <a:srgbClr val="0000CC"/>
                </a:solidFill>
                <a:ea typeface="Times New Roman" panose="02020603050405020304" pitchFamily="18" charset="0"/>
                <a:cs typeface="Courier New" panose="02070309020205020404" pitchFamily="49" charset="0"/>
              </a:rPr>
              <a:t>	//</a:t>
            </a:r>
            <a:r>
              <a:rPr lang="el-GR" altLang="el-GR" sz="1400" b="1" i="1" dirty="0">
                <a:solidFill>
                  <a:srgbClr val="0000CC"/>
                </a:solidFill>
                <a:ea typeface="Times New Roman" panose="02020603050405020304" pitchFamily="18" charset="0"/>
                <a:cs typeface="Courier New" panose="02070309020205020404" pitchFamily="49" charset="0"/>
              </a:rPr>
              <a:t>δημιουργία</a:t>
            </a:r>
            <a:r>
              <a:rPr lang="en-US" altLang="el-GR" sz="1400" b="1" i="1" dirty="0">
                <a:solidFill>
                  <a:srgbClr val="0000CC"/>
                </a:solidFill>
                <a:ea typeface="Times New Roman" panose="02020603050405020304" pitchFamily="18" charset="0"/>
                <a:cs typeface="Courier New" panose="02070309020205020404" pitchFamily="49" charset="0"/>
              </a:rPr>
              <a:t> </a:t>
            </a:r>
            <a:r>
              <a:rPr lang="el-GR" altLang="el-GR" sz="1400" b="1" i="1" dirty="0">
                <a:solidFill>
                  <a:srgbClr val="0000CC"/>
                </a:solidFill>
                <a:ea typeface="Times New Roman" panose="02020603050405020304" pitchFamily="18" charset="0"/>
                <a:cs typeface="Courier New" panose="02070309020205020404" pitchFamily="49" charset="0"/>
              </a:rPr>
              <a:t>παραμετρικού</a:t>
            </a:r>
            <a:r>
              <a:rPr lang="en-US" altLang="el-GR" sz="1400" b="1" i="1" dirty="0">
                <a:solidFill>
                  <a:srgbClr val="0000CC"/>
                </a:solidFill>
                <a:ea typeface="Times New Roman" panose="02020603050405020304" pitchFamily="18" charset="0"/>
                <a:cs typeface="Courier New" panose="02070309020205020404" pitchFamily="49" charset="0"/>
              </a:rPr>
              <a:t> </a:t>
            </a:r>
            <a:r>
              <a:rPr lang="el-GR" altLang="el-GR" sz="1400" b="1" i="1" dirty="0">
                <a:solidFill>
                  <a:srgbClr val="0000CC"/>
                </a:solidFill>
                <a:ea typeface="Times New Roman" panose="02020603050405020304" pitchFamily="18" charset="0"/>
                <a:cs typeface="Courier New" panose="02070309020205020404" pitchFamily="49" charset="0"/>
              </a:rPr>
              <a:t>ερωτήματος</a:t>
            </a:r>
            <a:endParaRPr lang="el-GR" altLang="el-GR" sz="1400" dirty="0"/>
          </a:p>
          <a:p>
            <a:pPr lvl="0" eaLnBrk="0" fontAlgn="base" hangingPunct="0">
              <a:spcBef>
                <a:spcPct val="0"/>
              </a:spcBef>
              <a:spcAft>
                <a:spcPct val="0"/>
              </a:spcAft>
            </a:pPr>
            <a:r>
              <a:rPr lang="en-US" altLang="el-GR" sz="1400" b="1" dirty="0">
                <a:ea typeface="Times New Roman" panose="02020603050405020304" pitchFamily="18" charset="0"/>
                <a:cs typeface="Courier New" panose="02070309020205020404" pitchFamily="49" charset="0"/>
              </a:rPr>
              <a:t>2	$</a:t>
            </a:r>
            <a:r>
              <a:rPr lang="en-US" altLang="el-GR" sz="1400" b="1" dirty="0" err="1">
                <a:ea typeface="Times New Roman" panose="02020603050405020304" pitchFamily="18" charset="0"/>
                <a:cs typeface="Courier New" panose="02070309020205020404" pitchFamily="49" charset="0"/>
              </a:rPr>
              <a:t>sql</a:t>
            </a:r>
            <a:r>
              <a:rPr lang="en-US" altLang="el-GR" sz="1400" b="1" dirty="0">
                <a:ea typeface="Times New Roman" panose="02020603050405020304" pitchFamily="18" charset="0"/>
                <a:cs typeface="Courier New" panose="02070309020205020404" pitchFamily="49" charset="0"/>
              </a:rPr>
              <a:t>="UPDATE movies SET </a:t>
            </a:r>
            <a:r>
              <a:rPr lang="en-US" altLang="el-GR" sz="1400" b="1" dirty="0" err="1">
                <a:ea typeface="Times New Roman" panose="02020603050405020304" pitchFamily="18" charset="0"/>
                <a:cs typeface="Courier New" panose="02070309020205020404" pitchFamily="49" charset="0"/>
              </a:rPr>
              <a:t>movieTitle</a:t>
            </a:r>
            <a:r>
              <a:rPr lang="en-US" altLang="el-GR" sz="1400" b="1" dirty="0">
                <a:ea typeface="Times New Roman" panose="02020603050405020304" pitchFamily="18" charset="0"/>
                <a:cs typeface="Courier New" panose="02070309020205020404" pitchFamily="49" charset="0"/>
              </a:rPr>
              <a:t>=</a:t>
            </a:r>
            <a:r>
              <a:rPr lang="en-US" altLang="el-GR" sz="1400" b="1" dirty="0">
                <a:solidFill>
                  <a:srgbClr val="009900"/>
                </a:solidFill>
                <a:ea typeface="Times New Roman" panose="02020603050405020304" pitchFamily="18" charset="0"/>
                <a:cs typeface="Courier New" panose="02070309020205020404" pitchFamily="49" charset="0"/>
              </a:rPr>
              <a:t>:</a:t>
            </a:r>
            <a:r>
              <a:rPr lang="en-US" altLang="el-GR" sz="1400" b="1" dirty="0" err="1">
                <a:solidFill>
                  <a:srgbClr val="009900"/>
                </a:solidFill>
                <a:ea typeface="Times New Roman" panose="02020603050405020304" pitchFamily="18" charset="0"/>
                <a:cs typeface="Courier New" panose="02070309020205020404" pitchFamily="49" charset="0"/>
              </a:rPr>
              <a:t>myMovieTitle</a:t>
            </a:r>
            <a:r>
              <a:rPr lang="en-US" altLang="el-GR" sz="1400" b="1" dirty="0">
                <a:ea typeface="Times New Roman" panose="02020603050405020304" pitchFamily="18" charset="0"/>
                <a:cs typeface="Courier New" panose="02070309020205020404" pitchFamily="49" charset="0"/>
              </a:rPr>
              <a:t>, </a:t>
            </a:r>
            <a:r>
              <a:rPr lang="en-US" altLang="el-GR" sz="1400" b="1" dirty="0" err="1">
                <a:ea typeface="Times New Roman" panose="02020603050405020304" pitchFamily="18" charset="0"/>
                <a:cs typeface="Courier New" panose="02070309020205020404" pitchFamily="49" charset="0"/>
              </a:rPr>
              <a:t>movieYear</a:t>
            </a:r>
            <a:r>
              <a:rPr lang="en-US" altLang="el-GR" sz="1400" b="1" dirty="0">
                <a:ea typeface="Times New Roman" panose="02020603050405020304" pitchFamily="18" charset="0"/>
                <a:cs typeface="Courier New" panose="02070309020205020404" pitchFamily="49" charset="0"/>
              </a:rPr>
              <a:t>=</a:t>
            </a:r>
            <a:r>
              <a:rPr lang="en-US" altLang="el-GR" sz="1400" b="1" dirty="0">
                <a:solidFill>
                  <a:srgbClr val="009900"/>
                </a:solidFill>
                <a:ea typeface="Times New Roman" panose="02020603050405020304" pitchFamily="18" charset="0"/>
                <a:cs typeface="Courier New" panose="02070309020205020404" pitchFamily="49" charset="0"/>
              </a:rPr>
              <a:t>:</a:t>
            </a:r>
            <a:r>
              <a:rPr lang="en-US" altLang="el-GR" sz="1400" b="1" dirty="0" err="1">
                <a:solidFill>
                  <a:srgbClr val="009900"/>
                </a:solidFill>
                <a:ea typeface="Times New Roman" panose="02020603050405020304" pitchFamily="18" charset="0"/>
                <a:cs typeface="Courier New" panose="02070309020205020404" pitchFamily="49" charset="0"/>
              </a:rPr>
              <a:t>myMovieYear</a:t>
            </a:r>
            <a:r>
              <a:rPr lang="en-US" altLang="el-GR" sz="1400" b="1" dirty="0">
                <a:ea typeface="Times New Roman" panose="02020603050405020304" pitchFamily="18" charset="0"/>
                <a:cs typeface="Courier New" panose="02070309020205020404" pitchFamily="49" charset="0"/>
              </a:rPr>
              <a:t>, WHERE </a:t>
            </a:r>
            <a:r>
              <a:rPr lang="en-US" altLang="el-GR" sz="1400" b="1" dirty="0" err="1">
                <a:ea typeface="Times New Roman" panose="02020603050405020304" pitchFamily="18" charset="0"/>
                <a:cs typeface="Courier New" panose="02070309020205020404" pitchFamily="49" charset="0"/>
              </a:rPr>
              <a:t>movieID</a:t>
            </a:r>
            <a:r>
              <a:rPr lang="en-US" altLang="el-GR" sz="1400" b="1" dirty="0">
                <a:ea typeface="Times New Roman" panose="02020603050405020304" pitchFamily="18" charset="0"/>
                <a:cs typeface="Courier New" panose="02070309020205020404" pitchFamily="49" charset="0"/>
              </a:rPr>
              <a:t>=</a:t>
            </a:r>
            <a:r>
              <a:rPr lang="en-US" altLang="el-GR" sz="1400" b="1" dirty="0">
                <a:solidFill>
                  <a:srgbClr val="009900"/>
                </a:solidFill>
                <a:ea typeface="Times New Roman" panose="02020603050405020304" pitchFamily="18" charset="0"/>
                <a:cs typeface="Courier New" panose="02070309020205020404" pitchFamily="49" charset="0"/>
              </a:rPr>
              <a:t>:</a:t>
            </a:r>
            <a:r>
              <a:rPr lang="en-US" altLang="el-GR" sz="1400" b="1" dirty="0" err="1">
                <a:solidFill>
                  <a:srgbClr val="009900"/>
                </a:solidFill>
                <a:ea typeface="Times New Roman" panose="02020603050405020304" pitchFamily="18" charset="0"/>
                <a:cs typeface="Courier New" panose="02070309020205020404" pitchFamily="49" charset="0"/>
              </a:rPr>
              <a:t>myMovieID</a:t>
            </a:r>
            <a:r>
              <a:rPr lang="en-US" altLang="el-GR" sz="1400" b="1" dirty="0">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i="1" dirty="0">
                <a:solidFill>
                  <a:srgbClr val="0000CC"/>
                </a:solidFill>
                <a:ea typeface="Times New Roman" panose="02020603050405020304" pitchFamily="18" charset="0"/>
                <a:cs typeface="Courier New" panose="02070309020205020404" pitchFamily="49" charset="0"/>
              </a:rPr>
              <a:t>	//compile </a:t>
            </a:r>
            <a:r>
              <a:rPr lang="el-GR" altLang="el-GR" sz="1400" b="1" i="1" dirty="0">
                <a:solidFill>
                  <a:srgbClr val="0000CC"/>
                </a:solidFill>
                <a:ea typeface="Times New Roman" panose="02020603050405020304" pitchFamily="18" charset="0"/>
                <a:cs typeface="Courier New" panose="02070309020205020404" pitchFamily="49" charset="0"/>
              </a:rPr>
              <a:t>ερωτήματος</a:t>
            </a:r>
            <a:r>
              <a:rPr lang="en-US" altLang="el-GR" sz="1400" b="1" i="1" dirty="0">
                <a:solidFill>
                  <a:srgbClr val="0000CC"/>
                </a:solidFill>
                <a:ea typeface="Times New Roman" panose="02020603050405020304" pitchFamily="18" charset="0"/>
                <a:cs typeface="Courier New" panose="02070309020205020404" pitchFamily="49" charset="0"/>
              </a:rPr>
              <a:t> </a:t>
            </a:r>
            <a:r>
              <a:rPr lang="el-GR" altLang="el-GR" sz="1400" b="1" i="1" dirty="0">
                <a:solidFill>
                  <a:srgbClr val="0000CC"/>
                </a:solidFill>
                <a:ea typeface="Times New Roman" panose="02020603050405020304" pitchFamily="18" charset="0"/>
                <a:cs typeface="Courier New" panose="02070309020205020404" pitchFamily="49" charset="0"/>
              </a:rPr>
              <a:t>σε</a:t>
            </a:r>
            <a:r>
              <a:rPr lang="en-US" altLang="el-GR" sz="1400" b="1" i="1" dirty="0">
                <a:solidFill>
                  <a:srgbClr val="0000CC"/>
                </a:solidFill>
                <a:ea typeface="Times New Roman" panose="02020603050405020304" pitchFamily="18" charset="0"/>
                <a:cs typeface="Courier New" panose="02070309020205020404" pitchFamily="49" charset="0"/>
              </a:rPr>
              <a:t> PDO</a:t>
            </a:r>
            <a:endParaRPr lang="el-GR" altLang="el-GR" sz="1400" dirty="0"/>
          </a:p>
          <a:p>
            <a:pPr lvl="0" eaLnBrk="0" fontAlgn="base" hangingPunct="0">
              <a:spcBef>
                <a:spcPct val="0"/>
              </a:spcBef>
              <a:spcAft>
                <a:spcPct val="0"/>
              </a:spcAft>
            </a:pPr>
            <a:r>
              <a:rPr lang="en-US" altLang="el-GR" sz="1400" b="1" dirty="0">
                <a:ea typeface="Times New Roman" panose="02020603050405020304" pitchFamily="18" charset="0"/>
                <a:cs typeface="Courier New" panose="02070309020205020404" pitchFamily="49" charset="0"/>
              </a:rPr>
              <a:t>3	$statement = $</a:t>
            </a:r>
            <a:r>
              <a:rPr lang="en-US" altLang="el-GR" sz="1400" b="1" dirty="0" err="1">
                <a:ea typeface="Times New Roman" panose="02020603050405020304" pitchFamily="18" charset="0"/>
                <a:cs typeface="Courier New" panose="02070309020205020404" pitchFamily="49" charset="0"/>
              </a:rPr>
              <a:t>pdoObject</a:t>
            </a:r>
            <a:r>
              <a:rPr lang="en-US" altLang="el-GR" sz="1400" b="1" dirty="0">
                <a:ea typeface="Times New Roman" panose="02020603050405020304" pitchFamily="18" charset="0"/>
                <a:cs typeface="Courier New" panose="02070309020205020404" pitchFamily="49" charset="0"/>
              </a:rPr>
              <a:t>-&gt;prepare($</a:t>
            </a:r>
            <a:r>
              <a:rPr lang="en-US" altLang="el-GR" sz="1400" b="1" dirty="0" err="1">
                <a:ea typeface="Times New Roman" panose="02020603050405020304" pitchFamily="18" charset="0"/>
                <a:cs typeface="Courier New" panose="02070309020205020404" pitchFamily="49" charset="0"/>
              </a:rPr>
              <a:t>sql</a:t>
            </a:r>
            <a:r>
              <a:rPr lang="en-US" altLang="el-GR" sz="1400" b="1" dirty="0">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i="1" dirty="0">
                <a:solidFill>
                  <a:srgbClr val="0000CC"/>
                </a:solidFill>
                <a:ea typeface="Times New Roman" panose="02020603050405020304" pitchFamily="18" charset="0"/>
                <a:cs typeface="Courier New" panose="02070309020205020404" pitchFamily="49" charset="0"/>
              </a:rPr>
              <a:t>	//</a:t>
            </a:r>
            <a:r>
              <a:rPr lang="el-GR" altLang="el-GR" sz="1400" b="1" i="1" dirty="0">
                <a:solidFill>
                  <a:srgbClr val="0000CC"/>
                </a:solidFill>
                <a:ea typeface="Times New Roman" panose="02020603050405020304" pitchFamily="18" charset="0"/>
                <a:cs typeface="Courier New" panose="02070309020205020404" pitchFamily="49" charset="0"/>
              </a:rPr>
              <a:t>πέρασμα</a:t>
            </a:r>
            <a:r>
              <a:rPr lang="en-US" altLang="el-GR" sz="1400" b="1" i="1" dirty="0">
                <a:solidFill>
                  <a:srgbClr val="0000CC"/>
                </a:solidFill>
                <a:ea typeface="Times New Roman" panose="02020603050405020304" pitchFamily="18" charset="0"/>
                <a:cs typeface="Courier New" panose="02070309020205020404" pitchFamily="49" charset="0"/>
              </a:rPr>
              <a:t> </a:t>
            </a:r>
            <a:r>
              <a:rPr lang="el-GR" altLang="el-GR" sz="1400" b="1" i="1" dirty="0" err="1">
                <a:solidFill>
                  <a:srgbClr val="0000CC"/>
                </a:solidFill>
                <a:ea typeface="Times New Roman" panose="02020603050405020304" pitchFamily="18" charset="0"/>
                <a:cs typeface="Courier New" panose="02070309020205020404" pitchFamily="49" charset="0"/>
              </a:rPr>
              <a:t>παραμε΄τρων</a:t>
            </a:r>
            <a:r>
              <a:rPr lang="en-US" altLang="el-GR" sz="1400" b="1" i="1" dirty="0">
                <a:solidFill>
                  <a:srgbClr val="0000CC"/>
                </a:solidFill>
                <a:ea typeface="Times New Roman" panose="02020603050405020304" pitchFamily="18" charset="0"/>
                <a:cs typeface="Courier New" panose="02070309020205020404" pitchFamily="49" charset="0"/>
              </a:rPr>
              <a:t> </a:t>
            </a:r>
            <a:r>
              <a:rPr lang="el-GR" altLang="el-GR" sz="1400" b="1" i="1" dirty="0">
                <a:solidFill>
                  <a:srgbClr val="0000CC"/>
                </a:solidFill>
                <a:ea typeface="Times New Roman" panose="02020603050405020304" pitchFamily="18" charset="0"/>
                <a:cs typeface="Courier New" panose="02070309020205020404" pitchFamily="49" charset="0"/>
              </a:rPr>
              <a:t>και</a:t>
            </a:r>
            <a:r>
              <a:rPr lang="en-US" altLang="el-GR" sz="1400" b="1" i="1" dirty="0">
                <a:solidFill>
                  <a:srgbClr val="0000CC"/>
                </a:solidFill>
                <a:ea typeface="Times New Roman" panose="02020603050405020304" pitchFamily="18" charset="0"/>
                <a:cs typeface="Courier New" panose="02070309020205020404" pitchFamily="49" charset="0"/>
              </a:rPr>
              <a:t> </a:t>
            </a:r>
            <a:r>
              <a:rPr lang="el-GR" altLang="el-GR" sz="1400" b="1" i="1" dirty="0">
                <a:solidFill>
                  <a:srgbClr val="0000CC"/>
                </a:solidFill>
                <a:ea typeface="Times New Roman" panose="02020603050405020304" pitchFamily="18" charset="0"/>
                <a:cs typeface="Courier New" panose="02070309020205020404" pitchFamily="49" charset="0"/>
              </a:rPr>
              <a:t>εκτέλεση</a:t>
            </a:r>
            <a:r>
              <a:rPr lang="en-US" altLang="el-GR" sz="1400" b="1" i="1" dirty="0">
                <a:solidFill>
                  <a:srgbClr val="0000CC"/>
                </a:solidFill>
                <a:ea typeface="Times New Roman" panose="02020603050405020304" pitchFamily="18" charset="0"/>
                <a:cs typeface="Courier New" panose="02070309020205020404" pitchFamily="49" charset="0"/>
              </a:rPr>
              <a:t> </a:t>
            </a:r>
            <a:r>
              <a:rPr lang="el-GR" altLang="el-GR" sz="1400" b="1" i="1" dirty="0">
                <a:solidFill>
                  <a:srgbClr val="0000CC"/>
                </a:solidFill>
                <a:ea typeface="Times New Roman" panose="02020603050405020304" pitchFamily="18" charset="0"/>
                <a:cs typeface="Courier New" panose="02070309020205020404" pitchFamily="49" charset="0"/>
              </a:rPr>
              <a:t>ερωτήματος</a:t>
            </a:r>
            <a:endParaRPr lang="el-GR" altLang="el-GR" sz="1400" dirty="0"/>
          </a:p>
          <a:p>
            <a:pPr lvl="0" eaLnBrk="0" fontAlgn="base" hangingPunct="0">
              <a:spcBef>
                <a:spcPct val="0"/>
              </a:spcBef>
              <a:spcAft>
                <a:spcPct val="0"/>
              </a:spcAft>
            </a:pPr>
            <a:r>
              <a:rPr lang="en-US" altLang="el-GR" sz="1400" b="1" dirty="0">
                <a:ea typeface="Times New Roman" panose="02020603050405020304" pitchFamily="18" charset="0"/>
                <a:cs typeface="Courier New" panose="02070309020205020404" pitchFamily="49" charset="0"/>
              </a:rPr>
              <a:t>4	$statement-&gt;execute( array('</a:t>
            </a:r>
            <a:r>
              <a:rPr lang="en-US" altLang="el-GR" sz="1400" b="1" dirty="0">
                <a:solidFill>
                  <a:srgbClr val="00B050"/>
                </a:solidFill>
                <a:ea typeface="Times New Roman" panose="02020603050405020304" pitchFamily="18" charset="0"/>
                <a:cs typeface="Courier New" panose="02070309020205020404" pitchFamily="49" charset="0"/>
              </a:rPr>
              <a:t>:</a:t>
            </a:r>
            <a:r>
              <a:rPr lang="en-US" altLang="el-GR" sz="1400" b="1" dirty="0" err="1">
                <a:solidFill>
                  <a:srgbClr val="00B050"/>
                </a:solidFill>
                <a:ea typeface="Times New Roman" panose="02020603050405020304" pitchFamily="18" charset="0"/>
                <a:cs typeface="Courier New" panose="02070309020205020404" pitchFamily="49" charset="0"/>
              </a:rPr>
              <a:t>myMovieID</a:t>
            </a:r>
            <a:r>
              <a:rPr lang="en-US" altLang="el-GR" sz="1400" b="1" dirty="0">
                <a:ea typeface="Times New Roman" panose="02020603050405020304" pitchFamily="18" charset="0"/>
                <a:cs typeface="Courier New" panose="02070309020205020404" pitchFamily="49" charset="0"/>
              </a:rPr>
              <a:t>'=&gt;$_POST['</a:t>
            </a:r>
            <a:r>
              <a:rPr lang="en-US" altLang="el-GR" sz="1400" b="1" dirty="0" err="1">
                <a:ea typeface="Times New Roman" panose="02020603050405020304" pitchFamily="18" charset="0"/>
                <a:cs typeface="Courier New" panose="02070309020205020404" pitchFamily="49" charset="0"/>
              </a:rPr>
              <a:t>movieID</a:t>
            </a:r>
            <a:r>
              <a:rPr lang="en-US" altLang="el-GR" sz="1400" b="1" dirty="0">
                <a:ea typeface="Times New Roman" panose="02020603050405020304" pitchFamily="18" charset="0"/>
                <a:cs typeface="Courier New" panose="02070309020205020404" pitchFamily="49" charset="0"/>
              </a:rPr>
              <a:t>'], '</a:t>
            </a:r>
            <a:r>
              <a:rPr lang="en-US" altLang="el-GR" sz="1400" b="1" dirty="0">
                <a:solidFill>
                  <a:srgbClr val="00B050"/>
                </a:solidFill>
                <a:ea typeface="Times New Roman" panose="02020603050405020304" pitchFamily="18" charset="0"/>
                <a:cs typeface="Courier New" panose="02070309020205020404" pitchFamily="49" charset="0"/>
              </a:rPr>
              <a:t>:</a:t>
            </a:r>
            <a:r>
              <a:rPr lang="en-US" altLang="el-GR" sz="1400" b="1" dirty="0" err="1">
                <a:solidFill>
                  <a:srgbClr val="00B050"/>
                </a:solidFill>
                <a:ea typeface="Times New Roman" panose="02020603050405020304" pitchFamily="18" charset="0"/>
                <a:cs typeface="Courier New" panose="02070309020205020404" pitchFamily="49" charset="0"/>
              </a:rPr>
              <a:t>myMovieTitle</a:t>
            </a:r>
            <a:r>
              <a:rPr lang="en-US" altLang="el-GR" sz="1400" b="1" dirty="0">
                <a:ea typeface="Times New Roman" panose="02020603050405020304" pitchFamily="18" charset="0"/>
                <a:cs typeface="Courier New" panose="02070309020205020404" pitchFamily="49" charset="0"/>
              </a:rPr>
              <a:t>'=&gt;$_POST['</a:t>
            </a:r>
            <a:r>
              <a:rPr lang="en-US" altLang="el-GR" sz="1400" b="1" dirty="0" err="1">
                <a:ea typeface="Times New Roman" panose="02020603050405020304" pitchFamily="18" charset="0"/>
                <a:cs typeface="Courier New" panose="02070309020205020404" pitchFamily="49" charset="0"/>
              </a:rPr>
              <a:t>movieTitle</a:t>
            </a:r>
            <a:r>
              <a:rPr lang="en-US" altLang="el-GR" sz="1400" b="1" dirty="0">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dirty="0">
                <a:ea typeface="Times New Roman" panose="02020603050405020304" pitchFamily="18" charset="0"/>
                <a:cs typeface="Courier New" panose="02070309020205020404" pitchFamily="49" charset="0"/>
              </a:rPr>
              <a:t>								 </a:t>
            </a:r>
            <a:r>
              <a:rPr lang="el-GR" altLang="el-GR" sz="1400" b="1" dirty="0">
                <a:ea typeface="Times New Roman" panose="02020603050405020304" pitchFamily="18" charset="0"/>
                <a:cs typeface="Courier New" panose="02070309020205020404" pitchFamily="49" charset="0"/>
              </a:rPr>
              <a:t>'</a:t>
            </a:r>
            <a:r>
              <a:rPr lang="el-GR" altLang="el-GR" sz="1400" b="1" dirty="0">
                <a:solidFill>
                  <a:srgbClr val="00B050"/>
                </a:solidFill>
                <a:ea typeface="Times New Roman" panose="02020603050405020304" pitchFamily="18" charset="0"/>
                <a:cs typeface="Courier New" panose="02070309020205020404" pitchFamily="49" charset="0"/>
              </a:rPr>
              <a:t>:</a:t>
            </a:r>
            <a:r>
              <a:rPr lang="en-US" altLang="el-GR" sz="1400" b="1" dirty="0" err="1">
                <a:solidFill>
                  <a:srgbClr val="00B050"/>
                </a:solidFill>
                <a:ea typeface="Times New Roman" panose="02020603050405020304" pitchFamily="18" charset="0"/>
                <a:cs typeface="Courier New" panose="02070309020205020404" pitchFamily="49" charset="0"/>
              </a:rPr>
              <a:t>myMovieYear</a:t>
            </a:r>
            <a:r>
              <a:rPr lang="el-GR" altLang="el-GR" sz="1400" b="1" dirty="0">
                <a:ea typeface="Times New Roman" panose="02020603050405020304" pitchFamily="18" charset="0"/>
                <a:cs typeface="Courier New" panose="02070309020205020404" pitchFamily="49" charset="0"/>
              </a:rPr>
              <a:t>'=&gt;$_</a:t>
            </a:r>
            <a:r>
              <a:rPr lang="en-US" altLang="el-GR" sz="1400" b="1" dirty="0">
                <a:ea typeface="Times New Roman" panose="02020603050405020304" pitchFamily="18" charset="0"/>
                <a:cs typeface="Courier New" panose="02070309020205020404" pitchFamily="49" charset="0"/>
              </a:rPr>
              <a:t>POST</a:t>
            </a:r>
            <a:r>
              <a:rPr lang="el-GR" altLang="el-GR" sz="1400" b="1" dirty="0">
                <a:ea typeface="Times New Roman" panose="02020603050405020304" pitchFamily="18" charset="0"/>
                <a:cs typeface="Courier New" panose="02070309020205020404" pitchFamily="49" charset="0"/>
              </a:rPr>
              <a:t>['</a:t>
            </a:r>
            <a:r>
              <a:rPr lang="en-US" altLang="el-GR" sz="1400" b="1" dirty="0" err="1">
                <a:ea typeface="Times New Roman" panose="02020603050405020304" pitchFamily="18" charset="0"/>
                <a:cs typeface="Courier New" panose="02070309020205020404" pitchFamily="49" charset="0"/>
              </a:rPr>
              <a:t>movieYear</a:t>
            </a:r>
            <a:r>
              <a:rPr lang="el-GR" altLang="el-GR" sz="1400" b="1" dirty="0">
                <a:ea typeface="Times New Roman" panose="02020603050405020304" pitchFamily="18" charset="0"/>
                <a:cs typeface="Courier New" panose="02070309020205020404" pitchFamily="49" charset="0"/>
              </a:rPr>
              <a:t>'] ) );</a:t>
            </a:r>
            <a:endParaRPr lang="el-GR" altLang="el-GR" sz="1400" dirty="0"/>
          </a:p>
          <a:p>
            <a:pPr lvl="0" eaLnBrk="0" fontAlgn="base" hangingPunct="0">
              <a:spcBef>
                <a:spcPct val="0"/>
              </a:spcBef>
              <a:spcAft>
                <a:spcPct val="0"/>
              </a:spcAft>
            </a:pPr>
            <a:r>
              <a:rPr lang="el-GR" altLang="el-GR" sz="1400" b="1" i="1" dirty="0">
                <a:solidFill>
                  <a:srgbClr val="0000CC"/>
                </a:solidFill>
                <a:ea typeface="Times New Roman" panose="02020603050405020304" pitchFamily="18" charset="0"/>
                <a:cs typeface="Courier New" panose="02070309020205020404" pitchFamily="49" charset="0"/>
              </a:rPr>
              <a:t>	//απελευθέρωση πόρων που δέσμευσε το </a:t>
            </a:r>
            <a:r>
              <a:rPr lang="en-US" altLang="el-GR" sz="1400" b="1" i="1" dirty="0">
                <a:solidFill>
                  <a:srgbClr val="0000CC"/>
                </a:solidFill>
                <a:ea typeface="Times New Roman" panose="02020603050405020304" pitchFamily="18" charset="0"/>
                <a:cs typeface="Courier New" panose="02070309020205020404" pitchFamily="49" charset="0"/>
              </a:rPr>
              <a:t>PDO</a:t>
            </a:r>
            <a:r>
              <a:rPr lang="el-GR" altLang="el-GR" sz="1400" b="1" i="1" dirty="0">
                <a:solidFill>
                  <a:srgbClr val="0000CC"/>
                </a:solidFill>
                <a:ea typeface="Times New Roman" panose="02020603050405020304" pitchFamily="18" charset="0"/>
                <a:cs typeface="Courier New" panose="02070309020205020404" pitchFamily="49" charset="0"/>
              </a:rPr>
              <a:t> στο </a:t>
            </a:r>
            <a:r>
              <a:rPr lang="en-US" altLang="el-GR" sz="1400" b="1" i="1" dirty="0">
                <a:solidFill>
                  <a:srgbClr val="0000CC"/>
                </a:solidFill>
                <a:ea typeface="Times New Roman" panose="02020603050405020304" pitchFamily="18" charset="0"/>
                <a:cs typeface="Courier New" panose="02070309020205020404" pitchFamily="49" charset="0"/>
              </a:rPr>
              <a:t>server</a:t>
            </a:r>
            <a:endParaRPr lang="el-GR" altLang="el-GR" sz="1400" dirty="0"/>
          </a:p>
          <a:p>
            <a:pPr lvl="0" eaLnBrk="0" fontAlgn="base" hangingPunct="0">
              <a:spcBef>
                <a:spcPct val="0"/>
              </a:spcBef>
              <a:spcAft>
                <a:spcPct val="0"/>
              </a:spcAft>
            </a:pPr>
            <a:r>
              <a:rPr lang="en-US" altLang="el-GR" sz="1400" b="1" dirty="0">
                <a:ea typeface="Times New Roman" panose="02020603050405020304" pitchFamily="18" charset="0"/>
                <a:cs typeface="Courier New" panose="02070309020205020404" pitchFamily="49" charset="0"/>
              </a:rPr>
              <a:t>5</a:t>
            </a:r>
            <a:r>
              <a:rPr lang="el-GR" altLang="el-GR" sz="1400" b="1" dirty="0">
                <a:ea typeface="Times New Roman" panose="02020603050405020304" pitchFamily="18" charset="0"/>
                <a:cs typeface="Courier New" panose="02070309020205020404" pitchFamily="49" charset="0"/>
              </a:rPr>
              <a:t>	</a:t>
            </a:r>
            <a:r>
              <a:rPr lang="en-US" altLang="el-GR" sz="1400" b="1" dirty="0">
                <a:ea typeface="Times New Roman" panose="02020603050405020304" pitchFamily="18" charset="0"/>
                <a:cs typeface="Courier New" panose="02070309020205020404" pitchFamily="49" charset="0"/>
              </a:rPr>
              <a:t>$statement-&gt;</a:t>
            </a:r>
            <a:r>
              <a:rPr lang="en-US" altLang="el-GR" sz="1400" b="1" dirty="0" err="1">
                <a:ea typeface="Times New Roman" panose="02020603050405020304" pitchFamily="18" charset="0"/>
                <a:cs typeface="Courier New" panose="02070309020205020404" pitchFamily="49" charset="0"/>
              </a:rPr>
              <a:t>closeCursor</a:t>
            </a:r>
            <a:r>
              <a:rPr lang="en-US" altLang="el-GR" sz="1400" b="1" dirty="0">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dirty="0">
                <a:ea typeface="Times New Roman" panose="02020603050405020304" pitchFamily="18" charset="0"/>
                <a:cs typeface="Courier New" panose="02070309020205020404" pitchFamily="49" charset="0"/>
              </a:rPr>
              <a:t>6</a:t>
            </a:r>
            <a:r>
              <a:rPr lang="el-GR" altLang="el-GR" sz="1400" b="1" dirty="0">
                <a:ea typeface="Times New Roman" panose="02020603050405020304" pitchFamily="18" charset="0"/>
                <a:cs typeface="Courier New" panose="02070309020205020404" pitchFamily="49" charset="0"/>
              </a:rPr>
              <a:t>	</a:t>
            </a:r>
            <a:r>
              <a:rPr lang="en-US" altLang="el-GR" sz="1400" b="1" dirty="0">
                <a:ea typeface="Times New Roman" panose="02020603050405020304" pitchFamily="18" charset="0"/>
                <a:cs typeface="Courier New" panose="02070309020205020404" pitchFamily="49" charset="0"/>
              </a:rPr>
              <a:t>$</a:t>
            </a:r>
            <a:r>
              <a:rPr lang="en-US" altLang="el-GR" sz="1400" b="1" dirty="0" err="1">
                <a:ea typeface="Times New Roman" panose="02020603050405020304" pitchFamily="18" charset="0"/>
                <a:cs typeface="Courier New" panose="02070309020205020404" pitchFamily="49" charset="0"/>
              </a:rPr>
              <a:t>pdoObject</a:t>
            </a:r>
            <a:r>
              <a:rPr lang="en-US" altLang="el-GR" sz="1400" b="1" dirty="0">
                <a:ea typeface="Times New Roman" panose="02020603050405020304" pitchFamily="18" charset="0"/>
                <a:cs typeface="Courier New" panose="02070309020205020404" pitchFamily="49" charset="0"/>
              </a:rPr>
              <a:t> = null;</a:t>
            </a:r>
            <a:endParaRPr lang="el-GR" altLang="el-GR" sz="1400" b="1" dirty="0">
              <a:ea typeface="Times New Roman" panose="02020603050405020304" pitchFamily="18" charset="0"/>
            </a:endParaRPr>
          </a:p>
          <a:p>
            <a:pPr lvl="0" eaLnBrk="0" fontAlgn="base" hangingPunct="0">
              <a:spcBef>
                <a:spcPct val="0"/>
              </a:spcBef>
              <a:spcAft>
                <a:spcPct val="0"/>
              </a:spcAft>
            </a:pPr>
            <a:r>
              <a:rPr lang="el-GR" altLang="el-GR" sz="1400" b="1" dirty="0">
                <a:ea typeface="Times New Roman" panose="02020603050405020304" pitchFamily="18" charset="0"/>
              </a:rPr>
              <a:t>Σημείωση</a:t>
            </a:r>
            <a:r>
              <a:rPr lang="el-GR" altLang="el-GR" sz="1400" dirty="0">
                <a:ea typeface="Times New Roman" panose="02020603050405020304" pitchFamily="18" charset="0"/>
              </a:rPr>
              <a:t>: για λόγους απλότητας, δεν υπάρχει κώδικας παγίδευσης "απρόοπτων" καταστάσεων (</a:t>
            </a:r>
            <a:r>
              <a:rPr lang="en-US" altLang="el-GR" sz="1400" b="1" dirty="0">
                <a:ea typeface="Times New Roman" panose="02020603050405020304" pitchFamily="18" charset="0"/>
                <a:cs typeface="Courier New" panose="02070309020205020404" pitchFamily="49" charset="0"/>
              </a:rPr>
              <a:t>try</a:t>
            </a:r>
            <a:r>
              <a:rPr lang="el-GR" altLang="el-GR" sz="1400" b="1" dirty="0">
                <a:ea typeface="Times New Roman" panose="02020603050405020304" pitchFamily="18" charset="0"/>
                <a:cs typeface="Courier New" panose="02070309020205020404" pitchFamily="49" charset="0"/>
              </a:rPr>
              <a:t>...</a:t>
            </a:r>
            <a:r>
              <a:rPr lang="en-US" altLang="el-GR" sz="1400" b="1" dirty="0">
                <a:ea typeface="Times New Roman" panose="02020603050405020304" pitchFamily="18" charset="0"/>
                <a:cs typeface="Courier New" panose="02070309020205020404" pitchFamily="49" charset="0"/>
              </a:rPr>
              <a:t>catch</a:t>
            </a:r>
            <a:r>
              <a:rPr lang="en-US" altLang="el-GR" sz="1400" dirty="0">
                <a:ea typeface="Times New Roman" panose="02020603050405020304" pitchFamily="18" charset="0"/>
              </a:rPr>
              <a:t> </a:t>
            </a:r>
            <a:r>
              <a:rPr lang="el-GR" altLang="el-GR" sz="1400" dirty="0" err="1">
                <a:ea typeface="Times New Roman" panose="02020603050405020304" pitchFamily="18" charset="0"/>
              </a:rPr>
              <a:t>κτλ</a:t>
            </a:r>
            <a:r>
              <a:rPr lang="el-GR" altLang="el-GR" sz="1400" dirty="0">
                <a:ea typeface="Times New Roman" panose="02020603050405020304" pitchFamily="18" charset="0"/>
              </a:rPr>
              <a:t>), </a:t>
            </a:r>
            <a:r>
              <a:rPr lang="el-GR" altLang="el-GR" sz="1400" b="1" dirty="0">
                <a:solidFill>
                  <a:srgbClr val="C00000"/>
                </a:solidFill>
                <a:ea typeface="Times New Roman" panose="02020603050405020304" pitchFamily="18" charset="0"/>
              </a:rPr>
              <a:t>όπως θα έπρεπε</a:t>
            </a:r>
            <a:r>
              <a:rPr lang="el-GR" altLang="el-GR" sz="1400" dirty="0">
                <a:ea typeface="Times New Roman" panose="02020603050405020304" pitchFamily="18" charset="0"/>
              </a:rPr>
              <a:t>! Δεν υπάρχει ούτε καν έλεγχος αν τελικά έγινε το </a:t>
            </a:r>
            <a:r>
              <a:rPr lang="en-US" altLang="el-GR" sz="1400" dirty="0">
                <a:ea typeface="Times New Roman" panose="02020603050405020304" pitchFamily="18" charset="0"/>
              </a:rPr>
              <a:t>UPDATE</a:t>
            </a:r>
            <a:r>
              <a:rPr lang="el-GR" altLang="el-GR" sz="1400" dirty="0">
                <a:ea typeface="Times New Roman" panose="02020603050405020304" pitchFamily="18" charset="0"/>
              </a:rPr>
              <a:t> (γραμμή 4).</a:t>
            </a:r>
            <a:r>
              <a:rPr lang="el-GR" altLang="el-GR" sz="1400" dirty="0"/>
              <a:t> </a:t>
            </a:r>
          </a:p>
          <a:p>
            <a:pPr marL="0" marR="0" lvl="0" indent="0" algn="l" defTabSz="914400" rtl="0" eaLnBrk="0" fontAlgn="base" latinLnBrk="0" hangingPunct="0">
              <a:lnSpc>
                <a:spcPct val="100000"/>
              </a:lnSpc>
              <a:spcBef>
                <a:spcPct val="0"/>
              </a:spcBef>
              <a:spcAft>
                <a:spcPct val="0"/>
              </a:spcAft>
              <a:buClrTx/>
              <a:buSzTx/>
              <a:buFontTx/>
              <a:buChar char="•"/>
              <a:tabLst/>
            </a:pP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l-GR" altLang="el-GR" sz="1400" b="0" i="0" u="none" strike="noStrike" cap="none" normalizeH="0" baseline="0" dirty="0" smtClean="0">
              <a:ln>
                <a:noFill/>
              </a:ln>
              <a:solidFill>
                <a:schemeClr val="tx1"/>
              </a:solidFill>
              <a:effectLst/>
            </a:endParaRPr>
          </a:p>
        </p:txBody>
      </p:sp>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12</a:t>
            </a:fld>
            <a:endParaRPr lang="el-GR" sz="1400" dirty="0"/>
          </a:p>
        </p:txBody>
      </p:sp>
    </p:spTree>
    <p:custDataLst>
      <p:tags r:id="rId1"/>
    </p:custDataLst>
    <p:extLst>
      <p:ext uri="{BB962C8B-B14F-4D97-AF65-F5344CB8AC3E}">
        <p14:creationId xmlns:p14="http://schemas.microsoft.com/office/powerpoint/2010/main" val="14330366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custDataLst>
              <p:tags r:id="rId2"/>
            </p:custDataLst>
          </p:nvPr>
        </p:nvSpPr>
        <p:spPr>
          <a:xfrm>
            <a:off x="479926" y="200603"/>
            <a:ext cx="8229600" cy="811580"/>
          </a:xfrm>
        </p:spPr>
        <p:txBody>
          <a:bodyPr>
            <a:noAutofit/>
          </a:bodyPr>
          <a:lstStyle/>
          <a:p>
            <a:r>
              <a:rPr lang="el-GR" dirty="0"/>
              <a:t>Παράδειγμα </a:t>
            </a:r>
            <a:r>
              <a:rPr lang="en-US" dirty="0" smtClean="0">
                <a:solidFill>
                  <a:srgbClr val="C00000"/>
                </a:solidFill>
              </a:rPr>
              <a:t>SELECT</a:t>
            </a:r>
            <a:endParaRPr lang="el-GR" dirty="0">
              <a:solidFill>
                <a:srgbClr val="C00000"/>
              </a:solidFill>
            </a:endParaRPr>
          </a:p>
        </p:txBody>
      </p:sp>
      <p:sp>
        <p:nvSpPr>
          <p:cNvPr id="4" name="Rectangle 3"/>
          <p:cNvSpPr>
            <a:spLocks noChangeArrowheads="1"/>
          </p:cNvSpPr>
          <p:nvPr>
            <p:custDataLst>
              <p:tags r:id="rId3"/>
            </p:custDataLst>
          </p:nvPr>
        </p:nvSpPr>
        <p:spPr bwMode="auto">
          <a:xfrm>
            <a:off x="279554" y="914638"/>
            <a:ext cx="8652588"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400" b="0" i="0" u="none" strike="noStrike" cap="none" normalizeH="0" baseline="0" dirty="0" smtClean="0">
                <a:ln>
                  <a:noFill/>
                </a:ln>
                <a:solidFill>
                  <a:schemeClr val="tx1"/>
                </a:solidFill>
                <a:effectLst/>
                <a:ea typeface="Times New Roman" panose="02020603050405020304" pitchFamily="18" charset="0"/>
              </a:rPr>
              <a:t>Στο </a:t>
            </a:r>
            <a:r>
              <a:rPr kumimoji="0" lang="el-GR" altLang="el-GR" sz="1400" b="1" i="0" u="none" strike="noStrike" cap="none" normalizeH="0" baseline="0" dirty="0" smtClean="0">
                <a:ln>
                  <a:noFill/>
                </a:ln>
                <a:solidFill>
                  <a:schemeClr val="tx1"/>
                </a:solidFill>
                <a:effectLst/>
                <a:ea typeface="Times New Roman" panose="02020603050405020304" pitchFamily="18" charset="0"/>
              </a:rPr>
              <a:t>σενάριο</a:t>
            </a:r>
            <a:r>
              <a:rPr kumimoji="0" lang="el-GR" altLang="el-GR" sz="1400" b="0" i="0" u="none" strike="noStrike" cap="none" normalizeH="0" baseline="0" dirty="0" smtClean="0">
                <a:ln>
                  <a:noFill/>
                </a:ln>
                <a:solidFill>
                  <a:schemeClr val="tx1"/>
                </a:solidFill>
                <a:effectLst/>
                <a:ea typeface="Times New Roman" panose="02020603050405020304" pitchFamily="18" charset="0"/>
              </a:rPr>
              <a:t> του προηγούμενου </a:t>
            </a:r>
            <a:r>
              <a:rPr kumimoji="0" lang="en-US" altLang="el-GR" sz="1400" b="0" i="0" u="none" strike="noStrike" cap="none" normalizeH="0" baseline="0" dirty="0" smtClean="0">
                <a:ln>
                  <a:noFill/>
                </a:ln>
                <a:solidFill>
                  <a:schemeClr val="tx1"/>
                </a:solidFill>
                <a:effectLst/>
                <a:ea typeface="Times New Roman" panose="02020603050405020304" pitchFamily="18" charset="0"/>
              </a:rPr>
              <a:t>slide</a:t>
            </a:r>
            <a:r>
              <a:rPr kumimoji="0" lang="el-GR" altLang="el-GR" sz="1400" b="0" i="0" u="none" strike="noStrike" cap="none" normalizeH="0" baseline="0" dirty="0" smtClean="0">
                <a:ln>
                  <a:noFill/>
                </a:ln>
                <a:solidFill>
                  <a:schemeClr val="tx1"/>
                </a:solidFill>
                <a:effectLst/>
                <a:ea typeface="Times New Roman" panose="02020603050405020304" pitchFamily="18" charset="0"/>
              </a:rPr>
              <a:t>, έστω θέλουμε </a:t>
            </a:r>
            <a:r>
              <a:rPr kumimoji="0" lang="el-GR" altLang="el-GR" sz="1400" b="1" i="0" u="none" strike="noStrike" cap="none" normalizeH="0" baseline="0" dirty="0" smtClean="0">
                <a:ln>
                  <a:noFill/>
                </a:ln>
                <a:solidFill>
                  <a:srgbClr val="C00000"/>
                </a:solidFill>
                <a:effectLst/>
                <a:ea typeface="Times New Roman" panose="02020603050405020304" pitchFamily="18" charset="0"/>
              </a:rPr>
              <a:t>να εμφανίσουμε</a:t>
            </a:r>
            <a:r>
              <a:rPr kumimoji="0" lang="el-GR" altLang="el-GR" sz="1400" b="0" i="0" u="none" strike="noStrike" cap="none" normalizeH="0" baseline="0" dirty="0" smtClean="0">
                <a:ln>
                  <a:noFill/>
                </a:ln>
                <a:solidFill>
                  <a:schemeClr val="tx1"/>
                </a:solidFill>
                <a:effectLst/>
                <a:ea typeface="Times New Roman" panose="02020603050405020304" pitchFamily="18" charset="0"/>
              </a:rPr>
              <a:t> σε μια σελίδα τα στοιχεία των ταινιών δεδομένης χρονιάς (με τιμή:  </a:t>
            </a:r>
            <a:r>
              <a:rPr kumimoji="0" lang="el-GR"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$_POST['</a:t>
            </a:r>
            <a:r>
              <a:rPr kumimoji="0" lang="el-GR" altLang="el-GR" sz="14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movieYear</a:t>
            </a:r>
            <a:r>
              <a:rPr kumimoji="0" lang="el-GR"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l-GR" altLang="el-GR" sz="1400" b="0" i="0" u="none" strike="noStrike" cap="none" normalizeH="0" baseline="0" dirty="0" smtClean="0">
                <a:ln>
                  <a:noFill/>
                </a:ln>
                <a:solidFill>
                  <a:schemeClr val="tx1"/>
                </a:solidFill>
                <a:effectLst/>
                <a:ea typeface="Times New Roman" panose="02020603050405020304" pitchFamily="18" charset="0"/>
              </a:rPr>
              <a:t>).</a:t>
            </a:r>
            <a:endParaRPr kumimoji="0" lang="el-GR" altLang="el-GR" sz="14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400" b="0" i="0" u="none" strike="noStrike" cap="none" normalizeH="0" baseline="0" dirty="0" smtClean="0">
                <a:ln>
                  <a:noFill/>
                </a:ln>
                <a:solidFill>
                  <a:schemeClr val="tx1"/>
                </a:solidFill>
                <a:effectLst/>
                <a:ea typeface="Times New Roman" panose="02020603050405020304" pitchFamily="18" charset="0"/>
              </a:rPr>
              <a:t>Στο αρχείο που παραλαμβάνει τα δεδομένα του </a:t>
            </a:r>
            <a:r>
              <a:rPr kumimoji="0" lang="en-US" altLang="el-GR" sz="1400" b="0" i="0" u="none" strike="noStrike" cap="none" normalizeH="0" baseline="0" dirty="0" smtClean="0">
                <a:ln>
                  <a:noFill/>
                </a:ln>
                <a:solidFill>
                  <a:schemeClr val="tx1"/>
                </a:solidFill>
                <a:effectLst/>
                <a:ea typeface="Times New Roman" panose="02020603050405020304" pitchFamily="18" charset="0"/>
              </a:rPr>
              <a:t>POST</a:t>
            </a:r>
            <a:r>
              <a:rPr kumimoji="0" lang="el-GR" altLang="el-GR" sz="1400" b="0" i="0" u="none" strike="noStrike" cap="none" normalizeH="0" baseline="0" dirty="0" smtClean="0">
                <a:ln>
                  <a:noFill/>
                </a:ln>
                <a:solidFill>
                  <a:schemeClr val="tx1"/>
                </a:solidFill>
                <a:effectLst/>
                <a:ea typeface="Times New Roman" panose="02020603050405020304" pitchFamily="18" charset="0"/>
              </a:rPr>
              <a:t> θα έχουμε:</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1	$</a:t>
            </a:r>
            <a:r>
              <a:rPr kumimoji="0" lang="en-US" altLang="el-GR" sz="14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pdoObject</a:t>
            </a: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 new PDO("</a:t>
            </a:r>
            <a:r>
              <a:rPr kumimoji="0" lang="en-US" altLang="el-GR" sz="14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mysql:host</a:t>
            </a: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dbhost;dbname</a:t>
            </a: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dbname</a:t>
            </a: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dbuser</a:t>
            </a: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dbpass</a:t>
            </a: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a:t>
            </a:r>
          </a:p>
          <a:p>
            <a:pPr lvl="0" eaLnBrk="0" fontAlgn="base" hangingPunct="0">
              <a:spcBef>
                <a:spcPct val="0"/>
              </a:spcBef>
              <a:spcAft>
                <a:spcPct val="0"/>
              </a:spcAft>
            </a:pPr>
            <a:r>
              <a:rPr lang="en-US" altLang="el-GR" sz="1400" b="1" dirty="0" smtClean="0">
                <a:ea typeface="Times New Roman" panose="02020603050405020304" pitchFamily="18" charset="0"/>
                <a:cs typeface="Courier New" panose="02070309020205020404" pitchFamily="49" charset="0"/>
              </a:rPr>
              <a:t>	2</a:t>
            </a:r>
            <a:r>
              <a:rPr lang="en-US" altLang="el-GR" sz="1400" b="1" dirty="0">
                <a:ea typeface="Times New Roman" panose="02020603050405020304" pitchFamily="18" charset="0"/>
                <a:cs typeface="Courier New" panose="02070309020205020404" pitchFamily="49" charset="0"/>
              </a:rPr>
              <a:t>	$</a:t>
            </a:r>
            <a:r>
              <a:rPr lang="en-US" altLang="el-GR" sz="1400" b="1" dirty="0" err="1">
                <a:ea typeface="Times New Roman" panose="02020603050405020304" pitchFamily="18" charset="0"/>
                <a:cs typeface="Courier New" panose="02070309020205020404" pitchFamily="49" charset="0"/>
              </a:rPr>
              <a:t>sql</a:t>
            </a:r>
            <a:r>
              <a:rPr lang="en-US" altLang="el-GR" sz="1400" b="1" dirty="0">
                <a:ea typeface="Times New Roman" panose="02020603050405020304" pitchFamily="18" charset="0"/>
                <a:cs typeface="Courier New" panose="02070309020205020404" pitchFamily="49" charset="0"/>
              </a:rPr>
              <a:t> = "SELECT * FROM movies WHERE </a:t>
            </a:r>
            <a:r>
              <a:rPr lang="en-US" altLang="el-GR" sz="1400" b="1" dirty="0" err="1">
                <a:ea typeface="Times New Roman" panose="02020603050405020304" pitchFamily="18" charset="0"/>
                <a:cs typeface="Courier New" panose="02070309020205020404" pitchFamily="49" charset="0"/>
              </a:rPr>
              <a:t>movieYear</a:t>
            </a:r>
            <a:r>
              <a:rPr lang="en-US" altLang="el-GR" sz="1400" b="1" dirty="0">
                <a:ea typeface="Times New Roman" panose="02020603050405020304" pitchFamily="18" charset="0"/>
                <a:cs typeface="Courier New" panose="02070309020205020404" pitchFamily="49" charset="0"/>
              </a:rPr>
              <a:t>=:</a:t>
            </a:r>
            <a:r>
              <a:rPr lang="en-US" altLang="el-GR" sz="1400" b="1" dirty="0" err="1">
                <a:ea typeface="Times New Roman" panose="02020603050405020304" pitchFamily="18" charset="0"/>
                <a:cs typeface="Courier New" panose="02070309020205020404" pitchFamily="49" charset="0"/>
              </a:rPr>
              <a:t>myMovieYear</a:t>
            </a:r>
            <a:r>
              <a:rPr lang="en-US" altLang="el-GR" sz="1400" b="1" dirty="0">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dirty="0" smtClean="0">
                <a:ea typeface="Times New Roman" panose="02020603050405020304" pitchFamily="18" charset="0"/>
                <a:cs typeface="Courier New" panose="02070309020205020404" pitchFamily="49" charset="0"/>
              </a:rPr>
              <a:t>	</a:t>
            </a:r>
            <a:r>
              <a:rPr lang="el-GR" altLang="el-GR" sz="1400" b="1" dirty="0" smtClean="0">
                <a:ea typeface="Times New Roman" panose="02020603050405020304" pitchFamily="18" charset="0"/>
                <a:cs typeface="Courier New" panose="02070309020205020404" pitchFamily="49" charset="0"/>
              </a:rPr>
              <a:t>3</a:t>
            </a:r>
            <a:r>
              <a:rPr lang="el-GR" altLang="el-GR" sz="1400" b="1" dirty="0">
                <a:ea typeface="Times New Roman" panose="02020603050405020304" pitchFamily="18" charset="0"/>
                <a:cs typeface="Courier New" panose="02070309020205020404" pitchFamily="49" charset="0"/>
              </a:rPr>
              <a:t>	$</a:t>
            </a:r>
            <a:r>
              <a:rPr lang="en-US" altLang="el-GR" sz="1400" b="1" dirty="0">
                <a:ea typeface="Times New Roman" panose="02020603050405020304" pitchFamily="18" charset="0"/>
                <a:cs typeface="Courier New" panose="02070309020205020404" pitchFamily="49" charset="0"/>
              </a:rPr>
              <a:t>statement</a:t>
            </a:r>
            <a:r>
              <a:rPr lang="el-GR" altLang="el-GR" sz="1400" b="1" dirty="0">
                <a:ea typeface="Times New Roman" panose="02020603050405020304" pitchFamily="18" charset="0"/>
                <a:cs typeface="Courier New" panose="02070309020205020404" pitchFamily="49" charset="0"/>
              </a:rPr>
              <a:t> = $</a:t>
            </a:r>
            <a:r>
              <a:rPr lang="en-US" altLang="el-GR" sz="1400" b="1" dirty="0" err="1">
                <a:ea typeface="Times New Roman" panose="02020603050405020304" pitchFamily="18" charset="0"/>
                <a:cs typeface="Courier New" panose="02070309020205020404" pitchFamily="49" charset="0"/>
              </a:rPr>
              <a:t>pdoObject</a:t>
            </a:r>
            <a:r>
              <a:rPr lang="el-GR" altLang="el-GR" sz="1400" b="1" dirty="0">
                <a:ea typeface="Times New Roman" panose="02020603050405020304" pitchFamily="18" charset="0"/>
                <a:cs typeface="Courier New" panose="02070309020205020404" pitchFamily="49" charset="0"/>
              </a:rPr>
              <a:t>-&gt;</a:t>
            </a:r>
            <a:r>
              <a:rPr lang="en-US" altLang="el-GR" sz="1400" b="1" dirty="0">
                <a:ea typeface="Times New Roman" panose="02020603050405020304" pitchFamily="18" charset="0"/>
                <a:cs typeface="Courier New" panose="02070309020205020404" pitchFamily="49" charset="0"/>
              </a:rPr>
              <a:t>prepare</a:t>
            </a:r>
            <a:r>
              <a:rPr lang="el-GR" altLang="el-GR" sz="1400" b="1" dirty="0">
                <a:ea typeface="Times New Roman" panose="02020603050405020304" pitchFamily="18" charset="0"/>
                <a:cs typeface="Courier New" panose="02070309020205020404" pitchFamily="49" charset="0"/>
              </a:rPr>
              <a:t>($</a:t>
            </a:r>
            <a:r>
              <a:rPr lang="en-US" altLang="el-GR" sz="1400" b="1" dirty="0" err="1">
                <a:ea typeface="Times New Roman" panose="02020603050405020304" pitchFamily="18" charset="0"/>
                <a:cs typeface="Courier New" panose="02070309020205020404" pitchFamily="49" charset="0"/>
              </a:rPr>
              <a:t>sql</a:t>
            </a:r>
            <a:r>
              <a:rPr lang="el-GR" altLang="el-GR" sz="1400" b="1" dirty="0">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i="1" dirty="0" smtClean="0">
                <a:solidFill>
                  <a:srgbClr val="0000CC"/>
                </a:solidFill>
                <a:ea typeface="Times New Roman" panose="02020603050405020304" pitchFamily="18" charset="0"/>
                <a:cs typeface="Courier New" panose="02070309020205020404" pitchFamily="49" charset="0"/>
              </a:rPr>
              <a:t>	</a:t>
            </a:r>
            <a:r>
              <a:rPr lang="el-GR" altLang="el-GR" sz="1400" b="1" i="1" dirty="0">
                <a:solidFill>
                  <a:srgbClr val="0000CC"/>
                </a:solidFill>
                <a:ea typeface="Times New Roman" panose="02020603050405020304" pitchFamily="18" charset="0"/>
                <a:cs typeface="Courier New" panose="02070309020205020404" pitchFamily="49" charset="0"/>
              </a:rPr>
              <a:t>	//πέρασμα παραμέτρων και εκτέλεση ερωτήματος</a:t>
            </a:r>
            <a:endParaRPr lang="el-GR" altLang="el-GR" sz="1400" dirty="0"/>
          </a:p>
          <a:p>
            <a:pPr lvl="0" eaLnBrk="0" fontAlgn="base" hangingPunct="0">
              <a:spcBef>
                <a:spcPct val="0"/>
              </a:spcBef>
              <a:spcAft>
                <a:spcPct val="0"/>
              </a:spcAft>
            </a:pPr>
            <a:r>
              <a:rPr lang="en-US" altLang="el-GR" sz="1400" b="1" dirty="0" smtClean="0">
                <a:ea typeface="Times New Roman" panose="02020603050405020304" pitchFamily="18" charset="0"/>
                <a:cs typeface="Courier New" panose="02070309020205020404" pitchFamily="49" charset="0"/>
              </a:rPr>
              <a:t>	4</a:t>
            </a:r>
            <a:r>
              <a:rPr lang="en-US" altLang="el-GR" sz="1400" b="1" dirty="0">
                <a:ea typeface="Times New Roman" panose="02020603050405020304" pitchFamily="18" charset="0"/>
                <a:cs typeface="Courier New" panose="02070309020205020404" pitchFamily="49" charset="0"/>
              </a:rPr>
              <a:t>	$statement-&gt;execute( array(':</a:t>
            </a:r>
            <a:r>
              <a:rPr lang="en-US" altLang="el-GR" sz="1400" b="1" dirty="0" err="1">
                <a:ea typeface="Times New Roman" panose="02020603050405020304" pitchFamily="18" charset="0"/>
                <a:cs typeface="Courier New" panose="02070309020205020404" pitchFamily="49" charset="0"/>
              </a:rPr>
              <a:t>myMovieYear</a:t>
            </a:r>
            <a:r>
              <a:rPr lang="en-US" altLang="el-GR" sz="1400" b="1" dirty="0">
                <a:ea typeface="Times New Roman" panose="02020603050405020304" pitchFamily="18" charset="0"/>
                <a:cs typeface="Courier New" panose="02070309020205020404" pitchFamily="49" charset="0"/>
              </a:rPr>
              <a:t>'=&gt;$_POST['</a:t>
            </a:r>
            <a:r>
              <a:rPr lang="en-US" altLang="el-GR" sz="1400" b="1" dirty="0" err="1">
                <a:ea typeface="Times New Roman" panose="02020603050405020304" pitchFamily="18" charset="0"/>
                <a:cs typeface="Courier New" panose="02070309020205020404" pitchFamily="49" charset="0"/>
              </a:rPr>
              <a:t>movieYear</a:t>
            </a:r>
            <a:r>
              <a:rPr lang="en-US" altLang="el-GR" sz="1400" b="1" dirty="0">
                <a:ea typeface="Times New Roman" panose="02020603050405020304" pitchFamily="18" charset="0"/>
                <a:cs typeface="Courier New" panose="02070309020205020404" pitchFamily="49" charset="0"/>
              </a:rPr>
              <a:t>'] ) );</a:t>
            </a:r>
            <a:endParaRPr lang="el-GR" altLang="el-GR" sz="1400" dirty="0"/>
          </a:p>
          <a:p>
            <a:pPr lvl="0" eaLnBrk="0" fontAlgn="base" hangingPunct="0">
              <a:spcBef>
                <a:spcPct val="0"/>
              </a:spcBef>
              <a:spcAft>
                <a:spcPct val="0"/>
              </a:spcAft>
            </a:pPr>
            <a:r>
              <a:rPr lang="en-US" altLang="el-GR" sz="1400" b="1" i="1" dirty="0" smtClean="0">
                <a:solidFill>
                  <a:srgbClr val="0000CC"/>
                </a:solidFill>
                <a:ea typeface="Times New Roman" panose="02020603050405020304" pitchFamily="18" charset="0"/>
                <a:cs typeface="Courier New" panose="02070309020205020404" pitchFamily="49" charset="0"/>
              </a:rPr>
              <a:t>	</a:t>
            </a:r>
            <a:r>
              <a:rPr lang="en-US" altLang="el-GR" sz="1400" b="1" i="1" dirty="0">
                <a:solidFill>
                  <a:srgbClr val="0000CC"/>
                </a:solidFill>
                <a:ea typeface="Times New Roman" panose="02020603050405020304" pitchFamily="18" charset="0"/>
                <a:cs typeface="Courier New" panose="02070309020205020404" pitchFamily="49" charset="0"/>
              </a:rPr>
              <a:t>	//loop "</a:t>
            </a:r>
            <a:r>
              <a:rPr lang="el-GR" altLang="el-GR" sz="1400" b="1" i="1" dirty="0">
                <a:solidFill>
                  <a:srgbClr val="0000CC"/>
                </a:solidFill>
                <a:ea typeface="Times New Roman" panose="02020603050405020304" pitchFamily="18" charset="0"/>
                <a:cs typeface="Courier New" panose="02070309020205020404" pitchFamily="49" charset="0"/>
              </a:rPr>
              <a:t>κατανάλωσης</a:t>
            </a:r>
            <a:r>
              <a:rPr lang="en-US" altLang="el-GR" sz="1400" b="1" i="1" dirty="0">
                <a:solidFill>
                  <a:srgbClr val="0000CC"/>
                </a:solidFill>
                <a:ea typeface="Times New Roman" panose="02020603050405020304" pitchFamily="18" charset="0"/>
                <a:cs typeface="Courier New" panose="02070309020205020404" pitchFamily="49" charset="0"/>
              </a:rPr>
              <a:t>" </a:t>
            </a:r>
            <a:r>
              <a:rPr lang="el-GR" altLang="el-GR" sz="1400" b="1" i="1" dirty="0">
                <a:solidFill>
                  <a:srgbClr val="0000CC"/>
                </a:solidFill>
                <a:ea typeface="Times New Roman" panose="02020603050405020304" pitchFamily="18" charset="0"/>
                <a:cs typeface="Courier New" panose="02070309020205020404" pitchFamily="49" charset="0"/>
              </a:rPr>
              <a:t>αποτελεσμάτων</a:t>
            </a:r>
            <a:r>
              <a:rPr lang="en-US" altLang="el-GR" sz="1400" b="1" i="1" dirty="0">
                <a:solidFill>
                  <a:srgbClr val="0000CC"/>
                </a:solidFill>
                <a:ea typeface="Times New Roman" panose="02020603050405020304" pitchFamily="18" charset="0"/>
                <a:cs typeface="Courier New" panose="02070309020205020404" pitchFamily="49" charset="0"/>
              </a:rPr>
              <a:t> </a:t>
            </a:r>
            <a:r>
              <a:rPr lang="el-GR" altLang="el-GR" sz="1400" b="1" i="1" dirty="0" smtClean="0">
                <a:solidFill>
                  <a:srgbClr val="0000CC"/>
                </a:solidFill>
                <a:ea typeface="Times New Roman" panose="02020603050405020304" pitchFamily="18" charset="0"/>
                <a:cs typeface="Courier New" panose="02070309020205020404" pitchFamily="49" charset="0"/>
              </a:rPr>
              <a:t>ερωτήματος</a:t>
            </a:r>
            <a:endParaRPr lang="el-GR" altLang="el-GR" sz="1400" dirty="0"/>
          </a:p>
        </p:txBody>
      </p:sp>
      <p:sp>
        <p:nvSpPr>
          <p:cNvPr id="5" name="Rectangle 4"/>
          <p:cNvSpPr>
            <a:spLocks noChangeArrowheads="1"/>
          </p:cNvSpPr>
          <p:nvPr/>
        </p:nvSpPr>
        <p:spPr bwMode="auto">
          <a:xfrm>
            <a:off x="279554" y="2993986"/>
            <a:ext cx="8652588" cy="954107"/>
          </a:xfrm>
          <a:prstGeom prst="rect">
            <a:avLst/>
          </a:prstGeom>
          <a:solidFill>
            <a:srgbClr val="D6E3B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5	while ( $record = $statement ─&gt; fetch() )  {  </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6	echo $record['</a:t>
            </a:r>
            <a:r>
              <a:rPr kumimoji="0" lang="en-US" altLang="el-GR" sz="14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movieID</a:t>
            </a: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 '.$record['</a:t>
            </a:r>
            <a:r>
              <a:rPr kumimoji="0" lang="en-US" altLang="el-GR" sz="14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movieYear</a:t>
            </a: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 '.$record['</a:t>
            </a:r>
            <a:r>
              <a:rPr kumimoji="0" lang="en-US" altLang="el-GR" sz="14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movieTitle</a:t>
            </a: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'].'&lt;</a:t>
            </a:r>
            <a:r>
              <a:rPr kumimoji="0" lang="en-US" altLang="el-GR" sz="14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br</a:t>
            </a: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/&gt;';</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r>
              <a:rPr kumimoji="0" lang="el-GR"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7	}   </a:t>
            </a:r>
            <a:r>
              <a:rPr kumimoji="0" lang="el-GR" altLang="el-GR" sz="1400" b="1" i="1" u="none" strike="noStrike" cap="none" normalizeH="0" baseline="0" dirty="0" smtClean="0">
                <a:ln>
                  <a:noFill/>
                </a:ln>
                <a:solidFill>
                  <a:srgbClr val="0000FF"/>
                </a:solidFill>
                <a:effectLst/>
                <a:ea typeface="Times New Roman" panose="02020603050405020304" pitchFamily="18" charset="0"/>
                <a:cs typeface="Courier New" panose="02070309020205020404" pitchFamily="49" charset="0"/>
              </a:rPr>
              <a:t>//όταν εξαντληθούν οι εγγραφές, $</a:t>
            </a:r>
            <a:r>
              <a:rPr kumimoji="0" lang="en-US" altLang="el-GR" sz="1400" b="1" i="1" u="none" strike="noStrike" cap="none" normalizeH="0" baseline="0" dirty="0" smtClean="0">
                <a:ln>
                  <a:noFill/>
                </a:ln>
                <a:solidFill>
                  <a:srgbClr val="0000FF"/>
                </a:solidFill>
                <a:effectLst/>
                <a:ea typeface="Times New Roman" panose="02020603050405020304" pitchFamily="18" charset="0"/>
                <a:cs typeface="Courier New" panose="02070309020205020404" pitchFamily="49" charset="0"/>
              </a:rPr>
              <a:t>record</a:t>
            </a:r>
            <a:r>
              <a:rPr kumimoji="0" lang="el-GR" altLang="el-GR" sz="1400" b="1" i="1" u="none" strike="noStrike" cap="none" normalizeH="0" baseline="0" dirty="0" smtClean="0">
                <a:ln>
                  <a:noFill/>
                </a:ln>
                <a:solidFill>
                  <a:srgbClr val="0000FF"/>
                </a:solidFill>
                <a:effectLst/>
                <a:ea typeface="Times New Roman" panose="02020603050405020304" pitchFamily="18" charset="0"/>
                <a:cs typeface="Courier New" panose="02070309020205020404" pitchFamily="49" charset="0"/>
              </a:rPr>
              <a:t>=</a:t>
            </a:r>
            <a:r>
              <a:rPr kumimoji="0" lang="en-US" altLang="el-GR" sz="1400" b="1" i="1" u="none" strike="noStrike" cap="none" normalizeH="0" baseline="0" dirty="0" smtClean="0">
                <a:ln>
                  <a:noFill/>
                </a:ln>
                <a:solidFill>
                  <a:srgbClr val="0000FF"/>
                </a:solidFill>
                <a:effectLst/>
                <a:ea typeface="Times New Roman" panose="02020603050405020304" pitchFamily="18" charset="0"/>
                <a:cs typeface="Courier New" panose="02070309020205020404" pitchFamily="49" charset="0"/>
              </a:rPr>
              <a:t>false </a:t>
            </a:r>
            <a:r>
              <a:rPr kumimoji="0" lang="el-GR" altLang="el-GR" sz="1400" b="1" i="1" u="none" strike="noStrike" cap="none" normalizeH="0" baseline="0" dirty="0" smtClean="0">
                <a:ln>
                  <a:noFill/>
                </a:ln>
                <a:solidFill>
                  <a:srgbClr val="0000FF"/>
                </a:solidFill>
                <a:effectLst/>
                <a:ea typeface="Times New Roman" panose="02020603050405020304" pitchFamily="18" charset="0"/>
                <a:cs typeface="Courier New" panose="02070309020205020404" pitchFamily="49" charset="0"/>
              </a:rPr>
              <a:t>οπότε έχουμε έξοδο από το </a:t>
            </a:r>
            <a:r>
              <a:rPr kumimoji="0" lang="en-US" altLang="el-GR" sz="1400" b="1" i="1" u="none" strike="noStrike" cap="none" normalizeH="0" baseline="0" dirty="0" smtClean="0">
                <a:ln>
                  <a:noFill/>
                </a:ln>
                <a:solidFill>
                  <a:srgbClr val="0000FF"/>
                </a:solidFill>
                <a:effectLst/>
                <a:ea typeface="Times New Roman" panose="02020603050405020304" pitchFamily="18" charset="0"/>
                <a:cs typeface="Courier New" panose="02070309020205020404" pitchFamily="49" charset="0"/>
              </a:rPr>
              <a:t>while loop</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a:t>
            </a:r>
            <a:endParaRPr kumimoji="0" lang="el-GR" altLang="el-GR" sz="1400" b="0" i="0" u="none" strike="noStrike" cap="none" normalizeH="0" baseline="0" dirty="0" smtClean="0">
              <a:ln>
                <a:noFill/>
              </a:ln>
              <a:solidFill>
                <a:schemeClr val="tx1"/>
              </a:solidFill>
              <a:effectLst/>
            </a:endParaRPr>
          </a:p>
        </p:txBody>
      </p:sp>
      <p:sp>
        <p:nvSpPr>
          <p:cNvPr id="8" name="Rectangle 6"/>
          <p:cNvSpPr>
            <a:spLocks noChangeArrowheads="1"/>
          </p:cNvSpPr>
          <p:nvPr/>
        </p:nvSpPr>
        <p:spPr bwMode="auto">
          <a:xfrm>
            <a:off x="259304" y="3948093"/>
            <a:ext cx="8652588"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n-US" altLang="el-GR" sz="1400" b="1" dirty="0" smtClean="0">
                <a:ea typeface="Times New Roman" panose="02020603050405020304" pitchFamily="18" charset="0"/>
                <a:cs typeface="Courier New" panose="02070309020205020404" pitchFamily="49" charset="0"/>
              </a:rPr>
              <a:t>	</a:t>
            </a:r>
            <a:r>
              <a:rPr lang="el-GR" altLang="el-GR" sz="1400" b="1" dirty="0" smtClean="0">
                <a:ea typeface="Times New Roman" panose="02020603050405020304" pitchFamily="18" charset="0"/>
                <a:cs typeface="Courier New" panose="02070309020205020404" pitchFamily="49" charset="0"/>
              </a:rPr>
              <a:t>8</a:t>
            </a:r>
            <a:r>
              <a:rPr lang="el-GR" altLang="el-GR" sz="1400" b="1" dirty="0">
                <a:ea typeface="Times New Roman" panose="02020603050405020304" pitchFamily="18" charset="0"/>
                <a:cs typeface="Courier New" panose="02070309020205020404" pitchFamily="49" charset="0"/>
              </a:rPr>
              <a:t>	</a:t>
            </a:r>
            <a:r>
              <a:rPr lang="en-US" altLang="el-GR" sz="1400" b="1" dirty="0">
                <a:ea typeface="Times New Roman" panose="02020603050405020304" pitchFamily="18" charset="0"/>
                <a:cs typeface="Courier New" panose="02070309020205020404" pitchFamily="49" charset="0"/>
              </a:rPr>
              <a:t>$statement-&gt;</a:t>
            </a:r>
            <a:r>
              <a:rPr lang="en-US" altLang="el-GR" sz="1400" b="1" dirty="0" err="1">
                <a:ea typeface="Times New Roman" panose="02020603050405020304" pitchFamily="18" charset="0"/>
                <a:cs typeface="Courier New" panose="02070309020205020404" pitchFamily="49" charset="0"/>
              </a:rPr>
              <a:t>closeCursor</a:t>
            </a:r>
            <a:r>
              <a:rPr lang="en-US" altLang="el-GR" sz="1400" b="1" dirty="0">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dirty="0" smtClean="0">
                <a:ea typeface="Times New Roman" panose="02020603050405020304" pitchFamily="18" charset="0"/>
                <a:cs typeface="Courier New" panose="02070309020205020404" pitchFamily="49" charset="0"/>
              </a:rPr>
              <a:t>	</a:t>
            </a:r>
            <a:r>
              <a:rPr lang="el-GR" altLang="el-GR" sz="1400" b="1" dirty="0" smtClean="0">
                <a:ea typeface="Times New Roman" panose="02020603050405020304" pitchFamily="18" charset="0"/>
                <a:cs typeface="Courier New" panose="02070309020205020404" pitchFamily="49" charset="0"/>
              </a:rPr>
              <a:t>9</a:t>
            </a:r>
            <a:r>
              <a:rPr lang="el-GR" altLang="el-GR" sz="1400" b="1" dirty="0">
                <a:ea typeface="Times New Roman" panose="02020603050405020304" pitchFamily="18" charset="0"/>
                <a:cs typeface="Courier New" panose="02070309020205020404" pitchFamily="49" charset="0"/>
              </a:rPr>
              <a:t>	</a:t>
            </a:r>
            <a:r>
              <a:rPr lang="en-US" altLang="el-GR" sz="1400" b="1" dirty="0">
                <a:ea typeface="Times New Roman" panose="02020603050405020304" pitchFamily="18" charset="0"/>
                <a:cs typeface="Courier New" panose="02070309020205020404" pitchFamily="49" charset="0"/>
              </a:rPr>
              <a:t>$</a:t>
            </a:r>
            <a:r>
              <a:rPr lang="en-US" altLang="el-GR" sz="1400" b="1" dirty="0" err="1">
                <a:ea typeface="Times New Roman" panose="02020603050405020304" pitchFamily="18" charset="0"/>
                <a:cs typeface="Courier New" panose="02070309020205020404" pitchFamily="49" charset="0"/>
              </a:rPr>
              <a:t>pdoObject</a:t>
            </a:r>
            <a:r>
              <a:rPr lang="en-US" altLang="el-GR" sz="1400" b="1" dirty="0">
                <a:ea typeface="Times New Roman" panose="02020603050405020304" pitchFamily="18" charset="0"/>
                <a:cs typeface="Courier New" panose="02070309020205020404" pitchFamily="49" charset="0"/>
              </a:rPr>
              <a:t> = null;</a:t>
            </a:r>
            <a:endParaRPr lang="el-GR" altLang="el-GR" sz="1400" dirty="0"/>
          </a:p>
          <a:p>
            <a:pPr marL="285750" lvl="0" indent="-285750" eaLnBrk="0" fontAlgn="base" hangingPunct="0">
              <a:spcBef>
                <a:spcPct val="0"/>
              </a:spcBef>
              <a:spcAft>
                <a:spcPct val="0"/>
              </a:spcAft>
              <a:buFont typeface="Wingdings" panose="05000000000000000000" pitchFamily="2" charset="2"/>
              <a:buChar char="v"/>
            </a:pPr>
            <a:r>
              <a:rPr lang="el-GR" altLang="el-GR" sz="1400" b="1" dirty="0">
                <a:ea typeface="Times New Roman" panose="02020603050405020304" pitchFamily="18" charset="0"/>
              </a:rPr>
              <a:t>Σημείωση</a:t>
            </a:r>
            <a:r>
              <a:rPr lang="el-GR" altLang="el-GR" sz="1400" dirty="0">
                <a:ea typeface="Times New Roman" panose="02020603050405020304" pitchFamily="18" charset="0"/>
              </a:rPr>
              <a:t>: για λόγους απλότητας, δεν υπάρχει κώδικας παγίδευσης "απρόοπτων" καταστάσεων (</a:t>
            </a:r>
            <a:r>
              <a:rPr lang="en-US" altLang="el-GR" sz="1400" b="1" dirty="0">
                <a:ea typeface="Times New Roman" panose="02020603050405020304" pitchFamily="18" charset="0"/>
                <a:cs typeface="Courier New" panose="02070309020205020404" pitchFamily="49" charset="0"/>
              </a:rPr>
              <a:t>try</a:t>
            </a:r>
            <a:r>
              <a:rPr lang="el-GR" altLang="el-GR" sz="1400" b="1" dirty="0">
                <a:ea typeface="Times New Roman" panose="02020603050405020304" pitchFamily="18" charset="0"/>
                <a:cs typeface="Courier New" panose="02070309020205020404" pitchFamily="49" charset="0"/>
              </a:rPr>
              <a:t>...</a:t>
            </a:r>
            <a:r>
              <a:rPr lang="en-US" altLang="el-GR" sz="1400" b="1" dirty="0">
                <a:ea typeface="Times New Roman" panose="02020603050405020304" pitchFamily="18" charset="0"/>
                <a:cs typeface="Courier New" panose="02070309020205020404" pitchFamily="49" charset="0"/>
              </a:rPr>
              <a:t>catch</a:t>
            </a:r>
            <a:r>
              <a:rPr lang="en-US" altLang="el-GR" sz="1400" dirty="0">
                <a:ea typeface="Times New Roman" panose="02020603050405020304" pitchFamily="18" charset="0"/>
              </a:rPr>
              <a:t> </a:t>
            </a:r>
            <a:r>
              <a:rPr lang="el-GR" altLang="el-GR" sz="1400" dirty="0" err="1">
                <a:ea typeface="Times New Roman" panose="02020603050405020304" pitchFamily="18" charset="0"/>
              </a:rPr>
              <a:t>κτλ</a:t>
            </a:r>
            <a:r>
              <a:rPr lang="el-GR" altLang="el-GR" sz="1400" dirty="0">
                <a:ea typeface="Times New Roman" panose="02020603050405020304" pitchFamily="18" charset="0"/>
              </a:rPr>
              <a:t>), </a:t>
            </a:r>
            <a:r>
              <a:rPr lang="el-GR" altLang="el-GR" sz="1400" b="1" dirty="0">
                <a:solidFill>
                  <a:srgbClr val="C00000"/>
                </a:solidFill>
                <a:ea typeface="Times New Roman" panose="02020603050405020304" pitchFamily="18" charset="0"/>
              </a:rPr>
              <a:t>όπως θα έπρεπε</a:t>
            </a:r>
            <a:r>
              <a:rPr lang="el-GR" altLang="el-GR" sz="1400" dirty="0">
                <a:ea typeface="Times New Roman" panose="02020603050405020304" pitchFamily="18" charset="0"/>
              </a:rPr>
              <a:t>!</a:t>
            </a:r>
            <a:endParaRPr lang="el-GR" altLang="el-GR" sz="1400" dirty="0"/>
          </a:p>
          <a:p>
            <a:pPr marL="742950" lvl="1" indent="-285750" eaLnBrk="0" fontAlgn="base" hangingPunct="0">
              <a:spcBef>
                <a:spcPct val="0"/>
              </a:spcBef>
              <a:spcAft>
                <a:spcPct val="0"/>
              </a:spcAft>
              <a:buFont typeface="Wingdings" panose="05000000000000000000" pitchFamily="2" charset="2"/>
              <a:buChar char="q"/>
            </a:pPr>
            <a:r>
              <a:rPr lang="el-GR" altLang="el-GR" sz="1400" dirty="0">
                <a:ea typeface="Times New Roman" panose="02020603050405020304" pitchFamily="18" charset="0"/>
              </a:rPr>
              <a:t>Σημεία ελέγχου μπορεί να είναι η 4 ή/και η 5 γραμμές που επιστρέφουν </a:t>
            </a:r>
            <a:r>
              <a:rPr lang="en-US" altLang="el-GR" sz="1400" dirty="0">
                <a:ea typeface="Times New Roman" panose="02020603050405020304" pitchFamily="18" charset="0"/>
              </a:rPr>
              <a:t>false </a:t>
            </a:r>
            <a:r>
              <a:rPr lang="el-GR" altLang="el-GR" sz="1400" dirty="0">
                <a:ea typeface="Times New Roman" panose="02020603050405020304" pitchFamily="18" charset="0"/>
              </a:rPr>
              <a:t>σε αποτυχία.</a:t>
            </a:r>
            <a:endParaRPr lang="el-GR" altLang="el-GR" sz="1400" dirty="0"/>
          </a:p>
          <a:p>
            <a:pPr marL="742950" lvl="1" indent="-285750" eaLnBrk="0" fontAlgn="base" hangingPunct="0">
              <a:spcBef>
                <a:spcPct val="0"/>
              </a:spcBef>
              <a:spcAft>
                <a:spcPct val="0"/>
              </a:spcAft>
              <a:buFont typeface="Wingdings" panose="05000000000000000000" pitchFamily="2" charset="2"/>
              <a:buChar char="q"/>
            </a:pPr>
            <a:r>
              <a:rPr kumimoji="0" lang="el-GR" altLang="el-GR" sz="1400" b="0" i="0" u="none" strike="noStrike" cap="none" normalizeH="0" baseline="0" dirty="0" smtClean="0">
                <a:ln>
                  <a:noFill/>
                </a:ln>
                <a:solidFill>
                  <a:schemeClr val="tx1"/>
                </a:solidFill>
                <a:effectLst/>
                <a:ea typeface="Times New Roman" panose="02020603050405020304" pitchFamily="18" charset="0"/>
              </a:rPr>
              <a:t>Τα σημεία προσοχής για "απρόοπτα" είναι κύρια οι γραμμές 1 και 3 που δημιουργούν </a:t>
            </a:r>
            <a:br>
              <a:rPr kumimoji="0" lang="el-GR" altLang="el-GR" sz="1400" b="0" i="0" u="none" strike="noStrike" cap="none" normalizeH="0" baseline="0" dirty="0" smtClean="0">
                <a:ln>
                  <a:noFill/>
                </a:ln>
                <a:solidFill>
                  <a:schemeClr val="tx1"/>
                </a:solidFill>
                <a:effectLst/>
                <a:ea typeface="Times New Roman" panose="02020603050405020304" pitchFamily="18" charset="0"/>
              </a:rPr>
            </a:br>
            <a:r>
              <a:rPr kumimoji="0" lang="en-US" altLang="el-GR" sz="1400" b="0" i="0" u="none" strike="noStrike" cap="none" normalizeH="0" baseline="0" dirty="0" smtClean="0">
                <a:ln>
                  <a:noFill/>
                </a:ln>
                <a:solidFill>
                  <a:schemeClr val="tx1"/>
                </a:solidFill>
                <a:effectLst/>
                <a:ea typeface="Times New Roman" panose="02020603050405020304" pitchFamily="18" charset="0"/>
              </a:rPr>
              <a:t>objects </a:t>
            </a:r>
            <a:r>
              <a:rPr kumimoji="0" lang="el-GR" altLang="el-GR" sz="1400" b="0" i="0" u="none" strike="noStrike" cap="none" normalizeH="0" baseline="0" dirty="0" smtClean="0">
                <a:ln>
                  <a:noFill/>
                </a:ln>
                <a:solidFill>
                  <a:schemeClr val="tx1"/>
                </a:solidFill>
                <a:effectLst/>
                <a:ea typeface="Times New Roman" panose="02020603050405020304" pitchFamily="18" charset="0"/>
              </a:rPr>
              <a:t>στη μνήμη της </a:t>
            </a:r>
            <a:r>
              <a:rPr kumimoji="0" lang="en-US" altLang="el-GR" sz="1400" b="0" i="0" u="none" strike="noStrike" cap="none" normalizeH="0" baseline="0" dirty="0" smtClean="0">
                <a:ln>
                  <a:noFill/>
                </a:ln>
                <a:solidFill>
                  <a:schemeClr val="tx1"/>
                </a:solidFill>
                <a:effectLst/>
                <a:ea typeface="Times New Roman" panose="02020603050405020304" pitchFamily="18" charset="0"/>
              </a:rPr>
              <a:t>PHP</a:t>
            </a:r>
            <a:r>
              <a:rPr kumimoji="0" lang="el-GR" altLang="el-GR" sz="1400" b="0" i="0" u="none" strike="noStrike" cap="none" normalizeH="0" baseline="0" dirty="0" smtClean="0">
                <a:ln>
                  <a:noFill/>
                </a:ln>
                <a:solidFill>
                  <a:schemeClr val="tx1"/>
                </a:solidFill>
                <a:effectLst/>
                <a:ea typeface="Times New Roman" panose="02020603050405020304" pitchFamily="18" charset="0"/>
              </a:rPr>
              <a:t>.</a:t>
            </a:r>
            <a:endParaRPr kumimoji="0" lang="el-GR" altLang="el-GR" sz="1400" b="0" i="0" u="none" strike="noStrike" cap="none" normalizeH="0" baseline="0" dirty="0" smtClean="0">
              <a:ln>
                <a:noFill/>
              </a:ln>
              <a:solidFill>
                <a:schemeClr val="tx1"/>
              </a:solidFill>
              <a:effectLst/>
            </a:endParaRPr>
          </a:p>
          <a:p>
            <a:pPr marL="285750" indent="-285750" eaLnBrk="0" fontAlgn="base" hangingPunct="0">
              <a:spcBef>
                <a:spcPct val="0"/>
              </a:spcBef>
              <a:spcAft>
                <a:spcPct val="0"/>
              </a:spcAft>
              <a:buFont typeface="Wingdings" panose="05000000000000000000" pitchFamily="2" charset="2"/>
              <a:buChar char="v"/>
            </a:pPr>
            <a:r>
              <a:rPr kumimoji="0" lang="el-GR" altLang="el-GR" sz="1400" b="0" i="0" u="none" strike="noStrike" cap="none" normalizeH="0" baseline="0" dirty="0" smtClean="0">
                <a:ln>
                  <a:noFill/>
                </a:ln>
                <a:solidFill>
                  <a:schemeClr val="tx1"/>
                </a:solidFill>
                <a:effectLst/>
                <a:ea typeface="Times New Roman" panose="02020603050405020304" pitchFamily="18" charset="0"/>
              </a:rPr>
              <a:t>Πιθανό αποτέλεσμα του κώδικα φαίνεται δεξιά:</a:t>
            </a:r>
            <a:endParaRPr kumimoji="0" lang="el-GR" altLang="el-GR" sz="1400" b="0" i="0" u="none" strike="noStrike" cap="none" normalizeH="0" baseline="0" dirty="0" smtClean="0">
              <a:ln>
                <a:noFill/>
              </a:ln>
              <a:solidFill>
                <a:schemeClr val="tx1"/>
              </a:solidFill>
              <a:effectLst/>
            </a:endParaRPr>
          </a:p>
        </p:txBody>
      </p:sp>
      <p:sp>
        <p:nvSpPr>
          <p:cNvPr id="7" name="Text Box 31"/>
          <p:cNvSpPr txBox="1"/>
          <p:nvPr/>
        </p:nvSpPr>
        <p:spPr>
          <a:xfrm>
            <a:off x="6068640" y="5534495"/>
            <a:ext cx="2686050" cy="847725"/>
          </a:xfrm>
          <a:prstGeom prst="rect">
            <a:avLst/>
          </a:prstGeom>
          <a:gradFill flip="none" rotWithShape="1">
            <a:gsLst>
              <a:gs pos="0">
                <a:schemeClr val="accent4">
                  <a:tint val="50000"/>
                  <a:satMod val="300000"/>
                </a:schemeClr>
              </a:gs>
              <a:gs pos="35000">
                <a:schemeClr val="accent4">
                  <a:tint val="37000"/>
                  <a:satMod val="300000"/>
                </a:schemeClr>
              </a:gs>
              <a:gs pos="100000">
                <a:schemeClr val="accent4">
                  <a:tint val="15000"/>
                  <a:satMod val="350000"/>
                </a:schemeClr>
              </a:gs>
            </a:gsLst>
            <a:path path="circle">
              <a:fillToRect l="50000" t="50000" r="50000" b="50000"/>
            </a:path>
            <a:tileRect/>
          </a:gradFill>
          <a:ln/>
        </p:spPr>
        <p:style>
          <a:lnRef idx="1">
            <a:schemeClr val="accent4"/>
          </a:lnRef>
          <a:fillRef idx="2">
            <a:schemeClr val="accent4"/>
          </a:fillRef>
          <a:effectRef idx="1">
            <a:schemeClr val="accent4"/>
          </a:effectRef>
          <a:fontRef idx="minor">
            <a:schemeClr val="dk1"/>
          </a:fontRef>
        </p:style>
        <p:txBody>
          <a:bodyPr rot="0" spcFirstLastPara="0" vert="horz" wrap="square" lIns="72000" tIns="72000" rIns="72000" bIns="72000" numCol="1" spcCol="0" rtlCol="0" fromWordArt="0" anchor="t" anchorCtr="0" forceAA="0" compatLnSpc="1">
            <a:prstTxWarp prst="textNoShape">
              <a:avLst/>
            </a:prstTxWarp>
            <a:noAutofit/>
          </a:bodyPr>
          <a:lstStyle/>
          <a:p>
            <a:pPr>
              <a:spcAft>
                <a:spcPts val="300"/>
              </a:spcAft>
            </a:pPr>
            <a:r>
              <a:rPr lang="en-US" sz="1500" b="1" dirty="0">
                <a:effectLst/>
                <a:latin typeface="Courier New" panose="02070309020205020404" pitchFamily="49" charset="0"/>
                <a:ea typeface="Times New Roman" panose="02020603050405020304" pitchFamily="18" charset="0"/>
              </a:rPr>
              <a:t>1 – 2009 – Avatar</a:t>
            </a:r>
            <a:endParaRPr lang="el-GR" sz="1100" dirty="0">
              <a:effectLst/>
              <a:latin typeface="Times New Roman" panose="02020603050405020304" pitchFamily="18" charset="0"/>
              <a:ea typeface="Times New Roman" panose="02020603050405020304" pitchFamily="18" charset="0"/>
            </a:endParaRPr>
          </a:p>
          <a:p>
            <a:pPr>
              <a:spcAft>
                <a:spcPts val="300"/>
              </a:spcAft>
            </a:pPr>
            <a:r>
              <a:rPr lang="en-US" sz="1500" b="1" dirty="0">
                <a:effectLst/>
                <a:latin typeface="Courier New" panose="02070309020205020404" pitchFamily="49" charset="0"/>
                <a:ea typeface="Times New Roman" panose="02020603050405020304" pitchFamily="18" charset="0"/>
              </a:rPr>
              <a:t>2 – 2009 – District 9</a:t>
            </a:r>
            <a:endParaRPr lang="el-GR" sz="1100" dirty="0">
              <a:effectLst/>
              <a:latin typeface="Times New Roman" panose="02020603050405020304" pitchFamily="18" charset="0"/>
              <a:ea typeface="Times New Roman" panose="02020603050405020304" pitchFamily="18" charset="0"/>
            </a:endParaRPr>
          </a:p>
          <a:p>
            <a:pPr>
              <a:spcAft>
                <a:spcPts val="300"/>
              </a:spcAft>
            </a:pPr>
            <a:r>
              <a:rPr lang="en-US" sz="1500" b="1" dirty="0">
                <a:effectLst/>
                <a:latin typeface="Courier New" panose="02070309020205020404" pitchFamily="49" charset="0"/>
                <a:ea typeface="Times New Roman" panose="02020603050405020304" pitchFamily="18" charset="0"/>
              </a:rPr>
              <a:t>3 – 2009 – The Reader</a:t>
            </a:r>
            <a:endParaRPr lang="el-GR" sz="1100" dirty="0">
              <a:effectLst/>
              <a:latin typeface="Times New Roman" panose="02020603050405020304" pitchFamily="18" charset="0"/>
              <a:ea typeface="Times New Roman" panose="02020603050405020304" pitchFamily="18" charset="0"/>
            </a:endParaRPr>
          </a:p>
        </p:txBody>
      </p:sp>
      <p:pic>
        <p:nvPicPr>
          <p:cNvPr id="9" name="Εικόνα 8"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82220"/>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423174"/>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13</a:t>
            </a:fld>
            <a:endParaRPr lang="el-GR" sz="1400" dirty="0"/>
          </a:p>
        </p:txBody>
      </p:sp>
    </p:spTree>
    <p:custDataLst>
      <p:tags r:id="rId1"/>
    </p:custDataLst>
    <p:extLst>
      <p:ext uri="{BB962C8B-B14F-4D97-AF65-F5344CB8AC3E}">
        <p14:creationId xmlns:p14="http://schemas.microsoft.com/office/powerpoint/2010/main" val="120720617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a:spLocks noGrp="1"/>
          </p:cNvSpPr>
          <p:nvPr>
            <p:ph type="title"/>
            <p:custDataLst>
              <p:tags r:id="rId2"/>
            </p:custDataLst>
          </p:nvPr>
        </p:nvSpPr>
        <p:spPr>
          <a:xfrm>
            <a:off x="264540" y="260648"/>
            <a:ext cx="8507413" cy="787400"/>
          </a:xfrm>
        </p:spPr>
        <p:txBody>
          <a:bodyPr/>
          <a:lstStyle/>
          <a:p>
            <a:r>
              <a:rPr lang="el-GR" dirty="0"/>
              <a:t>Βασικό </a:t>
            </a:r>
            <a:r>
              <a:rPr lang="el-GR" dirty="0" err="1"/>
              <a:t>Database</a:t>
            </a:r>
            <a:r>
              <a:rPr lang="el-GR" dirty="0"/>
              <a:t> </a:t>
            </a:r>
            <a:r>
              <a:rPr lang="el-GR" dirty="0" err="1"/>
              <a:t>Security</a:t>
            </a:r>
            <a:endParaRPr lang="el-GR" dirty="0"/>
          </a:p>
        </p:txBody>
      </p:sp>
      <p:sp>
        <p:nvSpPr>
          <p:cNvPr id="4" name="Rectangle 3"/>
          <p:cNvSpPr>
            <a:spLocks noChangeArrowheads="1"/>
          </p:cNvSpPr>
          <p:nvPr>
            <p:custDataLst>
              <p:tags r:id="rId3"/>
            </p:custDataLst>
          </p:nvPr>
        </p:nvSpPr>
        <p:spPr bwMode="auto">
          <a:xfrm>
            <a:off x="0" y="1089002"/>
            <a:ext cx="8863633" cy="50629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lvl="0" indent="-285750" eaLnBrk="0" fontAlgn="base" hangingPunct="0">
              <a:spcBef>
                <a:spcPct val="0"/>
              </a:spcBef>
              <a:spcAft>
                <a:spcPct val="0"/>
              </a:spcAft>
              <a:buFont typeface="Wingdings" panose="05000000000000000000" pitchFamily="2" charset="2"/>
              <a:buChar char="v"/>
            </a:pPr>
            <a:r>
              <a:rPr lang="el-GR" altLang="el-GR" sz="1700" dirty="0">
                <a:ea typeface="Times New Roman" panose="02020603050405020304" pitchFamily="18" charset="0"/>
              </a:rPr>
              <a:t>Η εφαρμογή σας ΔΕΝ πρέπει να συνδέεται στην </a:t>
            </a:r>
            <a:r>
              <a:rPr lang="en-US" altLang="el-GR" sz="1700" dirty="0">
                <a:ea typeface="Times New Roman" panose="02020603050405020304" pitchFamily="18" charset="0"/>
              </a:rPr>
              <a:t>database </a:t>
            </a:r>
            <a:r>
              <a:rPr lang="el-GR" altLang="el-GR" sz="1700" dirty="0">
                <a:ea typeface="Times New Roman" panose="02020603050405020304" pitchFamily="18" charset="0"/>
              </a:rPr>
              <a:t>με το λογαριασμό κάποιου </a:t>
            </a:r>
            <a:r>
              <a:rPr lang="el-GR" altLang="el-GR" sz="1700" dirty="0" err="1">
                <a:ea typeface="Times New Roman" panose="02020603050405020304" pitchFamily="18" charset="0"/>
              </a:rPr>
              <a:t>superuser</a:t>
            </a:r>
            <a:r>
              <a:rPr lang="el-GR" altLang="el-GR" sz="1700" dirty="0">
                <a:ea typeface="Times New Roman" panose="02020603050405020304" pitchFamily="18" charset="0"/>
              </a:rPr>
              <a:t> (π.χ. </a:t>
            </a:r>
            <a:r>
              <a:rPr lang="en-US" altLang="el-GR" sz="1700" dirty="0">
                <a:ea typeface="Times New Roman" panose="02020603050405020304" pitchFamily="18" charset="0"/>
              </a:rPr>
              <a:t>root</a:t>
            </a:r>
            <a:r>
              <a:rPr lang="el-GR" altLang="el-GR" sz="1700" dirty="0">
                <a:ea typeface="Times New Roman" panose="02020603050405020304" pitchFamily="18" charset="0"/>
              </a:rPr>
              <a:t> – ο </a:t>
            </a:r>
            <a:r>
              <a:rPr lang="en-US" altLang="el-GR" sz="1700" dirty="0">
                <a:ea typeface="Times New Roman" panose="02020603050405020304" pitchFamily="18" charset="0"/>
              </a:rPr>
              <a:t>default admin </a:t>
            </a:r>
            <a:r>
              <a:rPr lang="el-GR" altLang="el-GR" sz="1700" dirty="0">
                <a:ea typeface="Times New Roman" panose="02020603050405020304" pitchFamily="18" charset="0"/>
              </a:rPr>
              <a:t>του </a:t>
            </a:r>
            <a:r>
              <a:rPr lang="en-US" altLang="el-GR" sz="1700" dirty="0">
                <a:ea typeface="Times New Roman" panose="02020603050405020304" pitchFamily="18" charset="0"/>
              </a:rPr>
              <a:t>MySQL</a:t>
            </a:r>
            <a:r>
              <a:rPr lang="el-GR" altLang="el-GR" sz="1700" dirty="0">
                <a:ea typeface="Times New Roman" panose="02020603050405020304" pitchFamily="18" charset="0"/>
              </a:rPr>
              <a:t>) ή του </a:t>
            </a:r>
            <a:r>
              <a:rPr lang="el-GR" altLang="el-GR" sz="1700" dirty="0" err="1">
                <a:ea typeface="Times New Roman" panose="02020603050405020304" pitchFamily="18" charset="0"/>
              </a:rPr>
              <a:t>database</a:t>
            </a:r>
            <a:r>
              <a:rPr lang="el-GR" altLang="el-GR" sz="1700" dirty="0">
                <a:ea typeface="Times New Roman" panose="02020603050405020304" pitchFamily="18" charset="0"/>
              </a:rPr>
              <a:t> </a:t>
            </a:r>
            <a:r>
              <a:rPr lang="el-GR" altLang="el-GR" sz="1700" dirty="0" err="1">
                <a:ea typeface="Times New Roman" panose="02020603050405020304" pitchFamily="18" charset="0"/>
              </a:rPr>
              <a:t>owner</a:t>
            </a:r>
            <a:r>
              <a:rPr lang="el-GR" altLang="el-GR" sz="1700" dirty="0">
                <a:ea typeface="Times New Roman" panose="02020603050405020304" pitchFamily="18" charset="0"/>
              </a:rPr>
              <a:t>.</a:t>
            </a:r>
            <a:endParaRPr lang="el-GR" altLang="el-GR" sz="1700" dirty="0"/>
          </a:p>
          <a:p>
            <a:pPr marL="742950" lvl="1" indent="-285750" eaLnBrk="0" fontAlgn="base" hangingPunct="0">
              <a:spcBef>
                <a:spcPct val="0"/>
              </a:spcBef>
              <a:spcAft>
                <a:spcPct val="0"/>
              </a:spcAft>
              <a:buFont typeface="Wingdings" panose="05000000000000000000" pitchFamily="2" charset="2"/>
              <a:buChar char="q"/>
            </a:pPr>
            <a:r>
              <a:rPr lang="el-GR" altLang="el-GR" sz="1700" dirty="0">
                <a:ea typeface="Times New Roman" panose="02020603050405020304" pitchFamily="18" charset="0"/>
              </a:rPr>
              <a:t>Αν κάποιος πάρει τον έλεγχο τότε μπορεί, το λιγότερο, να "καταστρέψει" τον </a:t>
            </a:r>
            <a:r>
              <a:rPr lang="en-US" altLang="el-GR" sz="1700" dirty="0">
                <a:ea typeface="Times New Roman" panose="02020603050405020304" pitchFamily="18" charset="0"/>
              </a:rPr>
              <a:t>server</a:t>
            </a:r>
            <a:r>
              <a:rPr lang="el-GR" altLang="el-GR" sz="1700" dirty="0">
                <a:ea typeface="Times New Roman" panose="02020603050405020304" pitchFamily="18" charset="0"/>
              </a:rPr>
              <a:t>.</a:t>
            </a:r>
            <a:endParaRPr lang="el-GR" altLang="el-GR" sz="1700" dirty="0"/>
          </a:p>
          <a:p>
            <a:pPr marL="285750" lvl="0" indent="-285750" eaLnBrk="0" fontAlgn="base" hangingPunct="0">
              <a:spcBef>
                <a:spcPct val="0"/>
              </a:spcBef>
              <a:spcAft>
                <a:spcPct val="0"/>
              </a:spcAft>
              <a:buFont typeface="Wingdings" panose="05000000000000000000" pitchFamily="2" charset="2"/>
              <a:buChar char="v"/>
            </a:pPr>
            <a:r>
              <a:rPr lang="el-GR" altLang="el-GR" sz="1700" dirty="0">
                <a:ea typeface="Times New Roman" panose="02020603050405020304" pitchFamily="18" charset="0"/>
              </a:rPr>
              <a:t>Χρησιμοποιήστε/φτιάξτε </a:t>
            </a:r>
            <a:r>
              <a:rPr lang="en-US" altLang="el-GR" sz="1700" dirty="0">
                <a:ea typeface="Times New Roman" panose="02020603050405020304" pitchFamily="18" charset="0"/>
              </a:rPr>
              <a:t>database users </a:t>
            </a:r>
            <a:r>
              <a:rPr lang="el-GR" altLang="el-GR" sz="1700" dirty="0">
                <a:ea typeface="Times New Roman" panose="02020603050405020304" pitchFamily="18" charset="0"/>
              </a:rPr>
              <a:t>που έχουν ακριβώς τα δικαιώματα που απαιτεί η εφαρμογή – τίποτα λιγότερο – τίποτα περισσότερο!</a:t>
            </a:r>
            <a:endParaRPr lang="el-GR" altLang="el-GR" sz="1700" dirty="0"/>
          </a:p>
          <a:p>
            <a:pPr marL="742950" lvl="1" indent="-285750" eaLnBrk="0" fontAlgn="base" hangingPunct="0">
              <a:spcBef>
                <a:spcPct val="0"/>
              </a:spcBef>
              <a:spcAft>
                <a:spcPct val="0"/>
              </a:spcAft>
              <a:buFont typeface="Wingdings" panose="05000000000000000000" pitchFamily="2" charset="2"/>
              <a:buChar char="q"/>
            </a:pPr>
            <a:r>
              <a:rPr kumimoji="0" lang="el-GR" altLang="el-GR" sz="1700" b="0" i="0" u="none" strike="noStrike" cap="none" normalizeH="0" baseline="0" dirty="0" smtClean="0">
                <a:ln>
                  <a:noFill/>
                </a:ln>
                <a:solidFill>
                  <a:schemeClr val="tx1"/>
                </a:solidFill>
                <a:effectLst/>
                <a:ea typeface="Times New Roman" panose="02020603050405020304" pitchFamily="18" charset="0"/>
              </a:rPr>
              <a:t>Έτσι, αν κάποιος αποκτήσει πρόσβαση στη ΒΔ μέσω των </a:t>
            </a:r>
            <a:r>
              <a:rPr kumimoji="0" lang="el-GR" altLang="el-GR" sz="1700" b="0" i="0" u="none" strike="noStrike" cap="none" normalizeH="0" baseline="0" dirty="0" err="1" smtClean="0">
                <a:ln>
                  <a:noFill/>
                </a:ln>
                <a:solidFill>
                  <a:schemeClr val="tx1"/>
                </a:solidFill>
                <a:effectLst/>
                <a:ea typeface="Times New Roman" panose="02020603050405020304" pitchFamily="18" charset="0"/>
              </a:rPr>
              <a:t>username</a:t>
            </a:r>
            <a:r>
              <a:rPr kumimoji="0" lang="el-GR" altLang="el-GR" sz="1700" b="0" i="0" u="none" strike="noStrike" cap="none" normalizeH="0" baseline="0" dirty="0" smtClean="0">
                <a:ln>
                  <a:noFill/>
                </a:ln>
                <a:solidFill>
                  <a:schemeClr val="tx1"/>
                </a:solidFill>
                <a:effectLst/>
                <a:ea typeface="Times New Roman" panose="02020603050405020304" pitchFamily="18" charset="0"/>
              </a:rPr>
              <a:t>/</a:t>
            </a:r>
            <a:r>
              <a:rPr kumimoji="0" lang="el-GR" altLang="el-GR" sz="1700" b="0" i="0" u="none" strike="noStrike" cap="none" normalizeH="0" baseline="0" dirty="0" err="1" smtClean="0">
                <a:ln>
                  <a:noFill/>
                </a:ln>
                <a:solidFill>
                  <a:schemeClr val="tx1"/>
                </a:solidFill>
                <a:effectLst/>
                <a:ea typeface="Times New Roman" panose="02020603050405020304" pitchFamily="18" charset="0"/>
              </a:rPr>
              <a:t>password</a:t>
            </a:r>
            <a:r>
              <a:rPr kumimoji="0" lang="el-GR" altLang="el-GR" sz="1700" b="0" i="0" u="none" strike="noStrike" cap="none" normalizeH="0" baseline="0" dirty="0" smtClean="0">
                <a:ln>
                  <a:noFill/>
                </a:ln>
                <a:solidFill>
                  <a:schemeClr val="tx1"/>
                </a:solidFill>
                <a:effectLst/>
                <a:ea typeface="Times New Roman" panose="02020603050405020304" pitchFamily="18" charset="0"/>
              </a:rPr>
              <a:t> της εφαρμογής (της </a:t>
            </a:r>
            <a:r>
              <a:rPr kumimoji="0" lang="en-US" altLang="el-GR" sz="1700" b="0" i="0" u="none" strike="noStrike" cap="none" normalizeH="0" baseline="0" dirty="0" smtClean="0">
                <a:ln>
                  <a:noFill/>
                </a:ln>
                <a:solidFill>
                  <a:schemeClr val="tx1"/>
                </a:solidFill>
                <a:effectLst/>
                <a:ea typeface="Times New Roman" panose="02020603050405020304" pitchFamily="18" charset="0"/>
              </a:rPr>
              <a:t>PHP </a:t>
            </a:r>
            <a:r>
              <a:rPr kumimoji="0" lang="el-GR" altLang="el-GR" sz="1700" b="0" i="0" u="none" strike="noStrike" cap="none" normalizeH="0" baseline="0" dirty="0" smtClean="0">
                <a:ln>
                  <a:noFill/>
                </a:ln>
                <a:solidFill>
                  <a:schemeClr val="tx1"/>
                </a:solidFill>
                <a:effectLst/>
                <a:ea typeface="Times New Roman" panose="02020603050405020304" pitchFamily="18" charset="0"/>
              </a:rPr>
              <a:t>δηλαδή), στη χειρότερη περίπτωση θα κάνει ότι κάνει και η εφαρμογή!</a:t>
            </a:r>
            <a:endParaRPr kumimoji="0" lang="el-GR" altLang="el-GR" sz="17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700" b="0" i="0" u="none" strike="noStrike" cap="none" normalizeH="0" baseline="0" dirty="0" smtClean="0">
                <a:ln>
                  <a:noFill/>
                </a:ln>
                <a:solidFill>
                  <a:schemeClr val="tx1"/>
                </a:solidFill>
                <a:effectLst/>
                <a:ea typeface="Times New Roman" panose="02020603050405020304" pitchFamily="18" charset="0"/>
              </a:rPr>
              <a:t>Ελέγξτε στο </a:t>
            </a:r>
            <a:r>
              <a:rPr kumimoji="0" lang="el-GR" altLang="el-GR" sz="1700" b="0" i="0" u="none" strike="noStrike" cap="none" normalizeH="0" baseline="0" dirty="0" err="1" smtClean="0">
                <a:ln>
                  <a:noFill/>
                </a:ln>
                <a:solidFill>
                  <a:schemeClr val="tx1"/>
                </a:solidFill>
                <a:effectLst/>
                <a:ea typeface="Times New Roman" panose="02020603050405020304" pitchFamily="18" charset="0"/>
              </a:rPr>
              <a:t>server</a:t>
            </a:r>
            <a:r>
              <a:rPr kumimoji="0" lang="el-GR" altLang="el-GR" sz="1700" b="0" i="0" u="none" strike="noStrike" cap="none" normalizeH="0" baseline="0" dirty="0" smtClean="0">
                <a:ln>
                  <a:noFill/>
                </a:ln>
                <a:solidFill>
                  <a:schemeClr val="tx1"/>
                </a:solidFill>
                <a:effectLst/>
                <a:ea typeface="Times New Roman" panose="02020603050405020304" pitchFamily="18" charset="0"/>
              </a:rPr>
              <a:t> όσο γίνεται καλύτερα ότι το </a:t>
            </a:r>
            <a:r>
              <a:rPr kumimoji="0" lang="el-GR" altLang="el-GR" sz="1700" b="0" i="0" u="none" strike="noStrike" cap="none" normalizeH="0" baseline="0" dirty="0" err="1" smtClean="0">
                <a:ln>
                  <a:noFill/>
                </a:ln>
                <a:solidFill>
                  <a:schemeClr val="tx1"/>
                </a:solidFill>
                <a:effectLst/>
                <a:ea typeface="Times New Roman" panose="02020603050405020304" pitchFamily="18" charset="0"/>
              </a:rPr>
              <a:t>input</a:t>
            </a:r>
            <a:r>
              <a:rPr kumimoji="0" lang="el-GR" altLang="el-GR" sz="1700" b="0" i="0" u="none" strike="noStrike" cap="none" normalizeH="0" baseline="0" dirty="0" smtClean="0">
                <a:ln>
                  <a:noFill/>
                </a:ln>
                <a:solidFill>
                  <a:schemeClr val="tx1"/>
                </a:solidFill>
                <a:effectLst/>
                <a:ea typeface="Times New Roman" panose="02020603050405020304" pitchFamily="18" charset="0"/>
              </a:rPr>
              <a:t> σε φόρμες είναι του αναμενόμενου τύπου.</a:t>
            </a:r>
            <a:r>
              <a:rPr kumimoji="0" lang="el-GR" altLang="el-GR" sz="1700" b="0" i="0" u="none" strike="noStrike" cap="none" normalizeH="0" baseline="0" dirty="0" smtClean="0">
                <a:ln>
                  <a:noFill/>
                </a:ln>
                <a:solidFill>
                  <a:srgbClr val="C00000"/>
                </a:solidFill>
                <a:effectLst/>
                <a:ea typeface="Times New Roman" panose="02020603050405020304" pitchFamily="18" charset="0"/>
              </a:rPr>
              <a:t> </a:t>
            </a:r>
            <a:endParaRPr kumimoji="0" lang="el-GR" altLang="el-GR" sz="17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700" b="0" i="0" u="none" strike="noStrike" cap="none" normalizeH="0" baseline="0" dirty="0" smtClean="0">
                <a:ln>
                  <a:noFill/>
                </a:ln>
                <a:solidFill>
                  <a:schemeClr val="tx1"/>
                </a:solidFill>
                <a:effectLst/>
                <a:ea typeface="Times New Roman" panose="02020603050405020304" pitchFamily="18" charset="0"/>
              </a:rPr>
              <a:t>Το </a:t>
            </a:r>
            <a:r>
              <a:rPr kumimoji="0" lang="el-GR" altLang="el-GR" sz="1700" b="0" i="0" u="none" strike="noStrike" cap="none" normalizeH="0" baseline="0" dirty="0" err="1" smtClean="0">
                <a:ln>
                  <a:noFill/>
                </a:ln>
                <a:solidFill>
                  <a:schemeClr val="tx1"/>
                </a:solidFill>
                <a:effectLst/>
                <a:ea typeface="Times New Roman" panose="02020603050405020304" pitchFamily="18" charset="0"/>
              </a:rPr>
              <a:t>validation</a:t>
            </a:r>
            <a:r>
              <a:rPr kumimoji="0" lang="el-GR" altLang="el-GR" sz="1700" b="0" i="0" u="none" strike="noStrike" cap="none" normalizeH="0" baseline="0" dirty="0" smtClean="0">
                <a:ln>
                  <a:noFill/>
                </a:ln>
                <a:solidFill>
                  <a:schemeClr val="tx1"/>
                </a:solidFill>
                <a:effectLst/>
                <a:ea typeface="Times New Roman" panose="02020603050405020304" pitchFamily="18" charset="0"/>
              </a:rPr>
              <a:t> στον </a:t>
            </a:r>
            <a:r>
              <a:rPr kumimoji="0" lang="el-GR" altLang="el-GR" sz="1700" b="0" i="0" u="none" strike="noStrike" cap="none" normalizeH="0" baseline="0" dirty="0" err="1" smtClean="0">
                <a:ln>
                  <a:noFill/>
                </a:ln>
                <a:solidFill>
                  <a:schemeClr val="tx1"/>
                </a:solidFill>
                <a:effectLst/>
                <a:ea typeface="Times New Roman" panose="02020603050405020304" pitchFamily="18" charset="0"/>
              </a:rPr>
              <a:t>client</a:t>
            </a:r>
            <a:r>
              <a:rPr kumimoji="0" lang="el-GR" altLang="el-GR" sz="1700" b="0" i="0" u="none" strike="noStrike" cap="none" normalizeH="0" baseline="0" dirty="0" smtClean="0">
                <a:ln>
                  <a:noFill/>
                </a:ln>
                <a:solidFill>
                  <a:schemeClr val="tx1"/>
                </a:solidFill>
                <a:effectLst/>
                <a:ea typeface="Times New Roman" panose="02020603050405020304" pitchFamily="18" charset="0"/>
              </a:rPr>
              <a:t> είναι για χρηστικούς κυρίως λόγους και αποσυμφόρηση του </a:t>
            </a:r>
            <a:r>
              <a:rPr kumimoji="0" lang="el-GR" altLang="el-GR" sz="1700" b="0" i="0" u="none" strike="noStrike" cap="none" normalizeH="0" baseline="0" dirty="0" err="1" smtClean="0">
                <a:ln>
                  <a:noFill/>
                </a:ln>
                <a:solidFill>
                  <a:schemeClr val="tx1"/>
                </a:solidFill>
                <a:effectLst/>
                <a:ea typeface="Times New Roman" panose="02020603050405020304" pitchFamily="18" charset="0"/>
              </a:rPr>
              <a:t>server</a:t>
            </a:r>
            <a:r>
              <a:rPr kumimoji="0" lang="el-GR" altLang="el-GR" sz="1700" b="0" i="0" u="none" strike="noStrike" cap="none" normalizeH="0" baseline="0" dirty="0" smtClean="0">
                <a:ln>
                  <a:noFill/>
                </a:ln>
                <a:solidFill>
                  <a:schemeClr val="tx1"/>
                </a:solidFill>
                <a:effectLst/>
                <a:ea typeface="Times New Roman" panose="02020603050405020304" pitchFamily="18" charset="0"/>
              </a:rPr>
              <a:t> από ελέγχους - μπορεί εύκολα να παρακαμφθεί φτιάχνοντας μια άλλη φόρμα που κάνει POST στην ίδια σελίδα με την αρχική αλλά χωρίς ελέγχους!</a:t>
            </a:r>
            <a:endParaRPr kumimoji="0" lang="el-GR" altLang="el-GR" sz="17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700" b="0" i="0" u="none" strike="noStrike" cap="none" normalizeH="0" baseline="0" dirty="0" smtClean="0">
                <a:ln>
                  <a:noFill/>
                </a:ln>
                <a:solidFill>
                  <a:schemeClr val="tx1"/>
                </a:solidFill>
                <a:effectLst/>
                <a:ea typeface="Times New Roman" panose="02020603050405020304" pitchFamily="18" charset="0"/>
              </a:rPr>
              <a:t>Στο τελικό </a:t>
            </a:r>
            <a:r>
              <a:rPr kumimoji="0" lang="en-US" altLang="el-GR" sz="1700" b="0" i="0" u="none" strike="noStrike" cap="none" normalizeH="0" baseline="0" dirty="0" smtClean="0">
                <a:ln>
                  <a:noFill/>
                </a:ln>
                <a:solidFill>
                  <a:schemeClr val="tx1"/>
                </a:solidFill>
                <a:effectLst/>
                <a:ea typeface="Times New Roman" panose="02020603050405020304" pitchFamily="18" charset="0"/>
              </a:rPr>
              <a:t>site</a:t>
            </a:r>
            <a:r>
              <a:rPr kumimoji="0" lang="el-GR" altLang="el-GR" sz="1700" b="0" i="0" u="none" strike="noStrike" cap="none" normalizeH="0" baseline="0" dirty="0" smtClean="0">
                <a:ln>
                  <a:noFill/>
                </a:ln>
                <a:solidFill>
                  <a:schemeClr val="tx1"/>
                </a:solidFill>
                <a:effectLst/>
                <a:ea typeface="Times New Roman" panose="02020603050405020304" pitchFamily="18" charset="0"/>
              </a:rPr>
              <a:t>, ρυθμίστε </a:t>
            </a:r>
            <a:r>
              <a:rPr kumimoji="0" lang="en-US" altLang="el-GR" sz="1700" b="0" i="0" u="none" strike="noStrike" cap="none" normalizeH="0" baseline="0" dirty="0" smtClean="0">
                <a:ln>
                  <a:noFill/>
                </a:ln>
                <a:solidFill>
                  <a:schemeClr val="tx1"/>
                </a:solidFill>
                <a:effectLst/>
                <a:ea typeface="Times New Roman" panose="02020603050405020304" pitchFamily="18" charset="0"/>
              </a:rPr>
              <a:t>server</a:t>
            </a:r>
            <a:r>
              <a:rPr kumimoji="0" lang="el-GR" altLang="el-GR" sz="1700" b="0" i="0" u="none" strike="noStrike" cap="none" normalizeH="0" baseline="0" dirty="0" smtClean="0">
                <a:ln>
                  <a:noFill/>
                </a:ln>
                <a:solidFill>
                  <a:schemeClr val="tx1"/>
                </a:solidFill>
                <a:effectLst/>
                <a:ea typeface="Times New Roman" panose="02020603050405020304" pitchFamily="18" charset="0"/>
              </a:rPr>
              <a:t>/</a:t>
            </a:r>
            <a:r>
              <a:rPr kumimoji="0" lang="en-US" altLang="el-GR" sz="1700" b="0" i="0" u="none" strike="noStrike" cap="none" normalizeH="0" baseline="0" dirty="0" smtClean="0">
                <a:ln>
                  <a:noFill/>
                </a:ln>
                <a:solidFill>
                  <a:schemeClr val="tx1"/>
                </a:solidFill>
                <a:effectLst/>
                <a:ea typeface="Times New Roman" panose="02020603050405020304" pitchFamily="18" charset="0"/>
              </a:rPr>
              <a:t>PHP </a:t>
            </a:r>
            <a:r>
              <a:rPr kumimoji="0" lang="el-GR" altLang="el-GR" sz="1700" b="0" i="0" u="none" strike="noStrike" cap="none" normalizeH="0" baseline="0" dirty="0" smtClean="0">
                <a:ln>
                  <a:noFill/>
                </a:ln>
                <a:solidFill>
                  <a:schemeClr val="tx1"/>
                </a:solidFill>
                <a:effectLst/>
                <a:ea typeface="Times New Roman" panose="02020603050405020304" pitchFamily="18" charset="0"/>
              </a:rPr>
              <a:t>(στο </a:t>
            </a:r>
            <a:r>
              <a:rPr kumimoji="0" lang="en-US" altLang="el-GR" sz="1700" b="0" i="0" u="none" strike="noStrike" cap="none" normalizeH="0" baseline="0" dirty="0" err="1" smtClean="0">
                <a:ln>
                  <a:noFill/>
                </a:ln>
                <a:solidFill>
                  <a:schemeClr val="tx1"/>
                </a:solidFill>
                <a:effectLst/>
                <a:ea typeface="Times New Roman" panose="02020603050405020304" pitchFamily="18" charset="0"/>
              </a:rPr>
              <a:t>php</a:t>
            </a:r>
            <a:r>
              <a:rPr kumimoji="0" lang="el-GR" altLang="el-GR" sz="1700" b="0" i="0" u="none" strike="noStrike" cap="none" normalizeH="0" baseline="0" dirty="0" smtClean="0">
                <a:ln>
                  <a:noFill/>
                </a:ln>
                <a:solidFill>
                  <a:schemeClr val="tx1"/>
                </a:solidFill>
                <a:effectLst/>
                <a:ea typeface="Times New Roman" panose="02020603050405020304" pitchFamily="18" charset="0"/>
              </a:rPr>
              <a:t>.</a:t>
            </a:r>
            <a:r>
              <a:rPr kumimoji="0" lang="en-US" altLang="el-GR" sz="1700" b="0" i="0" u="none" strike="noStrike" cap="none" normalizeH="0" baseline="0" dirty="0" err="1" smtClean="0">
                <a:ln>
                  <a:noFill/>
                </a:ln>
                <a:solidFill>
                  <a:schemeClr val="tx1"/>
                </a:solidFill>
                <a:effectLst/>
                <a:ea typeface="Times New Roman" panose="02020603050405020304" pitchFamily="18" charset="0"/>
              </a:rPr>
              <a:t>ini</a:t>
            </a:r>
            <a:r>
              <a:rPr kumimoji="0" lang="el-GR" altLang="el-GR" sz="1700" b="0" i="0" u="none" strike="noStrike" cap="none" normalizeH="0" baseline="0" dirty="0" smtClean="0">
                <a:ln>
                  <a:noFill/>
                </a:ln>
                <a:solidFill>
                  <a:schemeClr val="tx1"/>
                </a:solidFill>
                <a:effectLst/>
                <a:ea typeface="Times New Roman" panose="02020603050405020304" pitchFamily="18" charset="0"/>
              </a:rPr>
              <a:t>)να ΜΗΝ βγάζουν αναλυτικά μη­νύματα σφαλμάτων γιατί μπορεί να αποκαλυφθούν ονόματα πεδίων, πινάκων, κτλ.</a:t>
            </a:r>
            <a:endParaRPr kumimoji="0" lang="el-GR" altLang="el-GR" sz="17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700" b="0" i="0" u="none" strike="noStrike" cap="none" normalizeH="0" baseline="0" dirty="0" smtClean="0">
                <a:ln>
                  <a:noFill/>
                </a:ln>
                <a:solidFill>
                  <a:schemeClr val="tx1"/>
                </a:solidFill>
                <a:effectLst/>
                <a:ea typeface="Times New Roman" panose="02020603050405020304" pitchFamily="18" charset="0"/>
              </a:rPr>
              <a:t>Αποφεύγετε όσο γίνετε την υλοποίηση της λογικής της εφαρμογής (</a:t>
            </a:r>
            <a:r>
              <a:rPr kumimoji="0" lang="en-US" altLang="el-GR" sz="1700" b="0" i="0" u="none" strike="noStrike" cap="none" normalizeH="0" baseline="0" dirty="0" smtClean="0">
                <a:ln>
                  <a:noFill/>
                </a:ln>
                <a:solidFill>
                  <a:schemeClr val="tx1"/>
                </a:solidFill>
                <a:effectLst/>
                <a:ea typeface="Times New Roman" panose="02020603050405020304" pitchFamily="18" charset="0"/>
              </a:rPr>
              <a:t>business logic</a:t>
            </a:r>
            <a:r>
              <a:rPr kumimoji="0" lang="el-GR" altLang="el-GR" sz="1700" b="0" i="0" u="none" strike="noStrike" cap="none" normalizeH="0" baseline="0" dirty="0" smtClean="0">
                <a:ln>
                  <a:noFill/>
                </a:ln>
                <a:solidFill>
                  <a:schemeClr val="tx1"/>
                </a:solidFill>
                <a:effectLst/>
                <a:ea typeface="Times New Roman" panose="02020603050405020304" pitchFamily="18" charset="0"/>
              </a:rPr>
              <a:t>) μέσα στις σελίδες (π.χ. κατασκευή </a:t>
            </a:r>
            <a:r>
              <a:rPr kumimoji="0" lang="en-US" altLang="el-GR" sz="1700" b="0" i="0" u="none" strike="noStrike" cap="none" normalizeH="0" baseline="0" dirty="0" smtClean="0">
                <a:ln>
                  <a:noFill/>
                </a:ln>
                <a:solidFill>
                  <a:schemeClr val="tx1"/>
                </a:solidFill>
                <a:effectLst/>
                <a:ea typeface="Times New Roman" panose="02020603050405020304" pitchFamily="18" charset="0"/>
              </a:rPr>
              <a:t>SQL </a:t>
            </a:r>
            <a:r>
              <a:rPr kumimoji="0" lang="el-GR" altLang="el-GR" sz="1700" b="0" i="0" u="none" strike="noStrike" cap="none" normalizeH="0" baseline="0" dirty="0" smtClean="0">
                <a:ln>
                  <a:noFill/>
                </a:ln>
                <a:solidFill>
                  <a:schemeClr val="tx1"/>
                </a:solidFill>
                <a:effectLst/>
                <a:ea typeface="Times New Roman" panose="02020603050405020304" pitchFamily="18" charset="0"/>
              </a:rPr>
              <a:t>ερωτημάτων)</a:t>
            </a:r>
            <a:endParaRPr kumimoji="0" lang="el-GR" altLang="el-GR" sz="1700" b="0" i="0" u="none" strike="noStrike" cap="none" normalizeH="0" baseline="0" dirty="0" smtClean="0">
              <a:ln>
                <a:noFill/>
              </a:ln>
              <a:solidFill>
                <a:schemeClr val="tx1"/>
              </a:solidFill>
              <a:effectLst/>
            </a:endParaRPr>
          </a:p>
          <a:p>
            <a:pPr marL="742950" lvl="1" indent="-285750" eaLnBrk="0" fontAlgn="base" hangingPunct="0">
              <a:spcBef>
                <a:spcPct val="0"/>
              </a:spcBef>
              <a:spcAft>
                <a:spcPct val="0"/>
              </a:spcAft>
              <a:buFont typeface="Wingdings" panose="05000000000000000000" pitchFamily="2" charset="2"/>
              <a:buChar char="q"/>
            </a:pPr>
            <a:r>
              <a:rPr kumimoji="0" lang="el-GR" altLang="el-GR" sz="1700" b="0" i="0" u="none" strike="noStrike" cap="none" normalizeH="0" baseline="0" dirty="0" err="1" smtClean="0">
                <a:ln>
                  <a:noFill/>
                </a:ln>
                <a:solidFill>
                  <a:schemeClr val="tx1"/>
                </a:solidFill>
                <a:effectLst/>
                <a:ea typeface="Times New Roman" panose="02020603050405020304" pitchFamily="18" charset="0"/>
              </a:rPr>
              <a:t>Προτιμείστε</a:t>
            </a:r>
            <a:r>
              <a:rPr kumimoji="0" lang="en-US" altLang="el-GR" sz="1700" b="0" i="0" u="none" strike="noStrike" cap="none" normalizeH="0" baseline="0" dirty="0" smtClean="0">
                <a:ln>
                  <a:noFill/>
                </a:ln>
                <a:solidFill>
                  <a:schemeClr val="tx1"/>
                </a:solidFill>
                <a:effectLst/>
                <a:ea typeface="Times New Roman" panose="02020603050405020304" pitchFamily="18" charset="0"/>
              </a:rPr>
              <a:t> </a:t>
            </a:r>
            <a:r>
              <a:rPr kumimoji="0" lang="el-GR" altLang="el-GR" sz="1700" b="0" i="0" u="none" strike="noStrike" cap="none" normalizeH="0" baseline="0" dirty="0" smtClean="0">
                <a:ln>
                  <a:noFill/>
                </a:ln>
                <a:solidFill>
                  <a:schemeClr val="tx1"/>
                </a:solidFill>
                <a:effectLst/>
                <a:ea typeface="Times New Roman" panose="02020603050405020304" pitchFamily="18" charset="0"/>
              </a:rPr>
              <a:t>τη</a:t>
            </a:r>
            <a:r>
              <a:rPr kumimoji="0" lang="en-US" altLang="el-GR" sz="1700" b="0" i="0" u="none" strike="noStrike" cap="none" normalizeH="0" baseline="0" dirty="0" smtClean="0">
                <a:ln>
                  <a:noFill/>
                </a:ln>
                <a:solidFill>
                  <a:schemeClr val="tx1"/>
                </a:solidFill>
                <a:effectLst/>
                <a:ea typeface="Times New Roman" panose="02020603050405020304" pitchFamily="18" charset="0"/>
              </a:rPr>
              <a:t> </a:t>
            </a:r>
            <a:r>
              <a:rPr kumimoji="0" lang="el-GR" altLang="el-GR" sz="1700" b="0" i="0" u="none" strike="noStrike" cap="none" normalizeH="0" baseline="0" dirty="0" smtClean="0">
                <a:ln>
                  <a:noFill/>
                </a:ln>
                <a:solidFill>
                  <a:schemeClr val="tx1"/>
                </a:solidFill>
                <a:effectLst/>
                <a:ea typeface="Times New Roman" panose="02020603050405020304" pitchFamily="18" charset="0"/>
              </a:rPr>
              <a:t>χρήση</a:t>
            </a:r>
            <a:r>
              <a:rPr kumimoji="0" lang="en-US" altLang="el-GR" sz="1700" b="0" i="0" u="none" strike="noStrike" cap="none" normalizeH="0" baseline="0" dirty="0" smtClean="0">
                <a:ln>
                  <a:noFill/>
                </a:ln>
                <a:solidFill>
                  <a:schemeClr val="tx1"/>
                </a:solidFill>
                <a:effectLst/>
                <a:ea typeface="Times New Roman" panose="02020603050405020304" pitchFamily="18" charset="0"/>
              </a:rPr>
              <a:t> queries/views, stored procedures, triggers </a:t>
            </a:r>
            <a:r>
              <a:rPr kumimoji="0" lang="el-GR" altLang="el-GR" sz="1700" b="0" i="0" u="none" strike="noStrike" cap="none" normalizeH="0" baseline="0" dirty="0" err="1" smtClean="0">
                <a:ln>
                  <a:noFill/>
                </a:ln>
                <a:solidFill>
                  <a:schemeClr val="tx1"/>
                </a:solidFill>
                <a:effectLst/>
                <a:ea typeface="Times New Roman" panose="02020603050405020304" pitchFamily="18" charset="0"/>
              </a:rPr>
              <a:t>κτλ</a:t>
            </a:r>
            <a:r>
              <a:rPr kumimoji="0" lang="en-US" altLang="el-GR" sz="1700" b="0" i="0" u="none" strike="noStrike" cap="none" normalizeH="0" baseline="0" dirty="0" smtClean="0">
                <a:ln>
                  <a:noFill/>
                </a:ln>
                <a:solidFill>
                  <a:schemeClr val="tx1"/>
                </a:solidFill>
                <a:effectLst/>
                <a:ea typeface="Times New Roman" panose="02020603050405020304" pitchFamily="18" charset="0"/>
              </a:rPr>
              <a:t> </a:t>
            </a:r>
            <a:r>
              <a:rPr kumimoji="0" lang="el-GR" altLang="el-GR" sz="1700" b="0" i="0" u="none" strike="noStrike" cap="none" normalizeH="0" baseline="0" dirty="0" smtClean="0">
                <a:ln>
                  <a:noFill/>
                </a:ln>
                <a:solidFill>
                  <a:schemeClr val="tx1"/>
                </a:solidFill>
                <a:effectLst/>
                <a:ea typeface="Times New Roman" panose="02020603050405020304" pitchFamily="18" charset="0"/>
              </a:rPr>
              <a:t>μέσα</a:t>
            </a:r>
            <a:r>
              <a:rPr kumimoji="0" lang="en-US" altLang="el-GR" sz="1700" b="0" i="0" u="none" strike="noStrike" cap="none" normalizeH="0" baseline="0" dirty="0" smtClean="0">
                <a:ln>
                  <a:noFill/>
                </a:ln>
                <a:solidFill>
                  <a:schemeClr val="tx1"/>
                </a:solidFill>
                <a:effectLst/>
                <a:ea typeface="Times New Roman" panose="02020603050405020304" pitchFamily="18" charset="0"/>
              </a:rPr>
              <a:t> </a:t>
            </a:r>
            <a:r>
              <a:rPr kumimoji="0" lang="el-GR" altLang="el-GR" sz="1700" b="0" i="0" u="none" strike="noStrike" cap="none" normalizeH="0" baseline="0" dirty="0" smtClean="0">
                <a:ln>
                  <a:noFill/>
                </a:ln>
                <a:solidFill>
                  <a:schemeClr val="tx1"/>
                </a:solidFill>
                <a:effectLst/>
                <a:ea typeface="Times New Roman" panose="02020603050405020304" pitchFamily="18" charset="0"/>
              </a:rPr>
              <a:t>στο</a:t>
            </a:r>
            <a:r>
              <a:rPr kumimoji="0" lang="en-US" altLang="el-GR" sz="1700" b="0" i="0" u="none" strike="noStrike" cap="none" normalizeH="0" baseline="0" dirty="0" smtClean="0">
                <a:ln>
                  <a:noFill/>
                </a:ln>
                <a:solidFill>
                  <a:schemeClr val="tx1"/>
                </a:solidFill>
                <a:effectLst/>
                <a:ea typeface="Times New Roman" panose="02020603050405020304" pitchFamily="18" charset="0"/>
              </a:rPr>
              <a:t> RDBMS.</a:t>
            </a:r>
            <a:endParaRPr kumimoji="0" lang="el-GR" altLang="el-GR" sz="17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700" b="0" i="0" u="none" strike="noStrike" cap="none" normalizeH="0" baseline="0" dirty="0" smtClean="0">
                <a:ln>
                  <a:noFill/>
                </a:ln>
                <a:solidFill>
                  <a:schemeClr val="tx1"/>
                </a:solidFill>
                <a:effectLst/>
                <a:ea typeface="Times New Roman" panose="02020603050405020304" pitchFamily="18" charset="0"/>
              </a:rPr>
              <a:t>Εγκαταστήστε το </a:t>
            </a:r>
            <a:r>
              <a:rPr kumimoji="0" lang="en-US" altLang="el-GR" sz="1700" b="0" i="0" u="none" strike="noStrike" cap="none" normalizeH="0" baseline="0" dirty="0" smtClean="0">
                <a:ln>
                  <a:noFill/>
                </a:ln>
                <a:solidFill>
                  <a:schemeClr val="tx1"/>
                </a:solidFill>
                <a:effectLst/>
                <a:ea typeface="Times New Roman" panose="02020603050405020304" pitchFamily="18" charset="0"/>
              </a:rPr>
              <a:t>RDBMS</a:t>
            </a:r>
            <a:r>
              <a:rPr kumimoji="0" lang="el-GR" altLang="el-GR" sz="1700" b="0" i="0" u="none" strike="noStrike" cap="none" normalizeH="0" baseline="0" dirty="0" smtClean="0">
                <a:ln>
                  <a:noFill/>
                </a:ln>
                <a:solidFill>
                  <a:schemeClr val="tx1"/>
                </a:solidFill>
                <a:effectLst/>
                <a:ea typeface="Times New Roman" panose="02020603050405020304" pitchFamily="18" charset="0"/>
              </a:rPr>
              <a:t> σε </a:t>
            </a:r>
            <a:r>
              <a:rPr kumimoji="0" lang="el-GR" altLang="el-GR" sz="1700" b="0" i="0" u="none" strike="noStrike" cap="none" normalizeH="0" baseline="0" dirty="0" err="1" smtClean="0">
                <a:ln>
                  <a:noFill/>
                </a:ln>
                <a:solidFill>
                  <a:schemeClr val="tx1"/>
                </a:solidFill>
                <a:effectLst/>
                <a:ea typeface="Times New Roman" panose="02020603050405020304" pitchFamily="18" charset="0"/>
              </a:rPr>
              <a:t>υποδίκτυο</a:t>
            </a:r>
            <a:r>
              <a:rPr kumimoji="0" lang="el-GR" altLang="el-GR" sz="1700" b="0" i="0" u="none" strike="noStrike" cap="none" normalizeH="0" baseline="0" dirty="0" smtClean="0">
                <a:ln>
                  <a:noFill/>
                </a:ln>
                <a:solidFill>
                  <a:schemeClr val="tx1"/>
                </a:solidFill>
                <a:effectLst/>
                <a:ea typeface="Times New Roman" panose="02020603050405020304" pitchFamily="18" charset="0"/>
              </a:rPr>
              <a:t> (εικονικό ή πραγματικό) μη </a:t>
            </a:r>
            <a:r>
              <a:rPr kumimoji="0" lang="el-GR" altLang="el-GR" sz="1700" b="0" i="0" u="none" strike="noStrike" cap="none" normalizeH="0" baseline="0" dirty="0" err="1" smtClean="0">
                <a:ln>
                  <a:noFill/>
                </a:ln>
                <a:solidFill>
                  <a:schemeClr val="tx1"/>
                </a:solidFill>
                <a:effectLst/>
                <a:ea typeface="Times New Roman" panose="02020603050405020304" pitchFamily="18" charset="0"/>
              </a:rPr>
              <a:t>προσβάσιμο</a:t>
            </a:r>
            <a:r>
              <a:rPr kumimoji="0" lang="el-GR" altLang="el-GR" sz="1700" b="0" i="0" u="none" strike="noStrike" cap="none" normalizeH="0" baseline="0" dirty="0" smtClean="0">
                <a:ln>
                  <a:noFill/>
                </a:ln>
                <a:solidFill>
                  <a:schemeClr val="tx1"/>
                </a:solidFill>
                <a:effectLst/>
                <a:ea typeface="Times New Roman" panose="02020603050405020304" pitchFamily="18" charset="0"/>
              </a:rPr>
              <a:t> εξωτερικά!</a:t>
            </a:r>
            <a:endParaRPr lang="en-US" altLang="el-GR" sz="17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14</a:t>
            </a:fld>
            <a:endParaRPr lang="el-GR" sz="1400" dirty="0"/>
          </a:p>
        </p:txBody>
      </p:sp>
    </p:spTree>
    <p:custDataLst>
      <p:tags r:id="rId1"/>
    </p:custDataLst>
    <p:extLst>
      <p:ext uri="{BB962C8B-B14F-4D97-AF65-F5344CB8AC3E}">
        <p14:creationId xmlns:p14="http://schemas.microsoft.com/office/powerpoint/2010/main" val="235064338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noAutofit/>
          </a:bodyPr>
          <a:lstStyle/>
          <a:p>
            <a:r>
              <a:rPr lang="en-US" dirty="0"/>
              <a:t>SQL </a:t>
            </a:r>
            <a:r>
              <a:rPr lang="en-US" dirty="0" smtClean="0"/>
              <a:t>Injection</a:t>
            </a:r>
            <a:endParaRPr lang="el-GR" dirty="0"/>
          </a:p>
        </p:txBody>
      </p:sp>
      <p:sp>
        <p:nvSpPr>
          <p:cNvPr id="8" name="Ορθογώνιο 7"/>
          <p:cNvSpPr/>
          <p:nvPr>
            <p:custDataLst>
              <p:tags r:id="rId3"/>
            </p:custDataLst>
          </p:nvPr>
        </p:nvSpPr>
        <p:spPr>
          <a:xfrm>
            <a:off x="174847" y="1278037"/>
            <a:ext cx="8686800" cy="5078313"/>
          </a:xfrm>
          <a:prstGeom prst="rect">
            <a:avLst/>
          </a:prstGeom>
        </p:spPr>
        <p:txBody>
          <a:bodyPr wrap="square">
            <a:spAutoFit/>
          </a:bodyPr>
          <a:lstStyle/>
          <a:p>
            <a:pPr marL="285750" indent="-285750">
              <a:buFont typeface="Wingdings" panose="05000000000000000000" pitchFamily="2" charset="2"/>
              <a:buChar char="v"/>
            </a:pPr>
            <a:r>
              <a:rPr lang="el-GR" b="1" dirty="0"/>
              <a:t>ΚΑΚΟΒΟΥΛΗ</a:t>
            </a:r>
            <a:r>
              <a:rPr lang="el-GR" dirty="0"/>
              <a:t> τεχνική για παράκαμψη διαδικασιών πιστοποίησης (</a:t>
            </a:r>
            <a:r>
              <a:rPr lang="el-GR" dirty="0" err="1"/>
              <a:t>authentication</a:t>
            </a:r>
            <a:r>
              <a:rPr lang="el-GR" dirty="0"/>
              <a:t> </a:t>
            </a:r>
            <a:r>
              <a:rPr lang="el-GR" dirty="0" err="1"/>
              <a:t>checks</a:t>
            </a:r>
            <a:r>
              <a:rPr lang="el-GR" dirty="0"/>
              <a:t>) και ελέγχων άδειας (</a:t>
            </a:r>
            <a:r>
              <a:rPr lang="el-GR" dirty="0" err="1"/>
              <a:t>authorization</a:t>
            </a:r>
            <a:r>
              <a:rPr lang="el-GR" dirty="0"/>
              <a:t> </a:t>
            </a:r>
            <a:r>
              <a:rPr lang="el-GR" dirty="0" err="1"/>
              <a:t>checks</a:t>
            </a:r>
            <a:r>
              <a:rPr lang="el-GR" dirty="0"/>
              <a:t>), ή ακόμη και απόκτηση πρόσβασης σε λειτουργίες του λειτουργικού συστήματος (OS </a:t>
            </a:r>
            <a:r>
              <a:rPr lang="el-GR" dirty="0" err="1"/>
              <a:t>compromise</a:t>
            </a:r>
            <a:r>
              <a:rPr lang="el-GR" dirty="0" smtClean="0"/>
              <a:t>).</a:t>
            </a:r>
            <a:endParaRPr lang="el-GR" dirty="0"/>
          </a:p>
          <a:p>
            <a:pPr marL="742950" lvl="1" indent="-285750">
              <a:buFont typeface="Wingdings" panose="05000000000000000000" pitchFamily="2" charset="2"/>
              <a:buChar char="q"/>
            </a:pPr>
            <a:r>
              <a:rPr lang="el-GR" dirty="0"/>
              <a:t>Συνήθως γίνεται με μεταβολή ενός αρχικά</a:t>
            </a:r>
            <a:br>
              <a:rPr lang="el-GR" dirty="0"/>
            </a:br>
            <a:r>
              <a:rPr lang="el-GR" dirty="0"/>
              <a:t>ασφαλούς SQL ερωτήματος με τρόπο που</a:t>
            </a:r>
            <a:br>
              <a:rPr lang="el-GR" dirty="0"/>
            </a:br>
            <a:r>
              <a:rPr lang="el-GR" dirty="0"/>
              <a:t>να θέτει σε κίνδυνο την ασφάλεια</a:t>
            </a:r>
            <a:br>
              <a:rPr lang="el-GR" dirty="0"/>
            </a:br>
            <a:r>
              <a:rPr lang="el-GR" dirty="0"/>
              <a:t>δεδομένων ή/και του </a:t>
            </a:r>
            <a:r>
              <a:rPr lang="el-GR" dirty="0" err="1"/>
              <a:t>server</a:t>
            </a:r>
            <a:r>
              <a:rPr lang="el-GR" dirty="0"/>
              <a:t>. </a:t>
            </a:r>
          </a:p>
          <a:p>
            <a:pPr marL="285750" indent="-285750">
              <a:buFont typeface="Wingdings" panose="05000000000000000000" pitchFamily="2" charset="2"/>
              <a:buChar char="v"/>
            </a:pPr>
            <a:endParaRPr lang="el-GR" dirty="0"/>
          </a:p>
          <a:p>
            <a:pPr marL="742950" lvl="1" indent="-285750">
              <a:buFont typeface="Wingdings" panose="05000000000000000000" pitchFamily="2" charset="2"/>
              <a:buChar char="q"/>
            </a:pPr>
            <a:r>
              <a:rPr lang="el-GR" dirty="0"/>
              <a:t>Η μεταβολή μπορεί να γίνει αν το </a:t>
            </a:r>
            <a:r>
              <a:rPr lang="el-GR" dirty="0" err="1"/>
              <a:t>query</a:t>
            </a:r>
            <a:r>
              <a:rPr lang="el-GR" dirty="0"/>
              <a:t/>
            </a:r>
            <a:br>
              <a:rPr lang="el-GR" dirty="0"/>
            </a:br>
            <a:r>
              <a:rPr lang="el-GR" dirty="0"/>
              <a:t>χτίζεται παραμετρικά (κάτι σύνηθες!).</a:t>
            </a:r>
          </a:p>
          <a:p>
            <a:pPr marL="742950" lvl="1" indent="-285750">
              <a:buFont typeface="Wingdings" panose="05000000000000000000" pitchFamily="2" charset="2"/>
              <a:buChar char="q"/>
            </a:pPr>
            <a:r>
              <a:rPr lang="el-GR" b="1" dirty="0"/>
              <a:t>Παράδειγμα</a:t>
            </a:r>
            <a:r>
              <a:rPr lang="el-GR" dirty="0"/>
              <a:t>: </a:t>
            </a:r>
          </a:p>
          <a:p>
            <a:pPr marL="285750" indent="-285750">
              <a:buFont typeface="Wingdings" panose="05000000000000000000" pitchFamily="2" charset="2"/>
              <a:buChar char="v"/>
            </a:pPr>
            <a:r>
              <a:rPr lang="el-GR" dirty="0"/>
              <a:t>Για SQL </a:t>
            </a:r>
            <a:r>
              <a:rPr lang="el-GR" dirty="0" err="1"/>
              <a:t>Injection</a:t>
            </a:r>
            <a:r>
              <a:rPr lang="el-GR" dirty="0"/>
              <a:t> δείτε το τμήμα</a:t>
            </a:r>
            <a:br>
              <a:rPr lang="el-GR" dirty="0"/>
            </a:br>
            <a:r>
              <a:rPr lang="el-GR" dirty="0" err="1"/>
              <a:t>Database</a:t>
            </a:r>
            <a:r>
              <a:rPr lang="el-GR" dirty="0"/>
              <a:t> </a:t>
            </a:r>
            <a:r>
              <a:rPr lang="el-GR" dirty="0" err="1"/>
              <a:t>Security</a:t>
            </a:r>
            <a:r>
              <a:rPr lang="el-GR" dirty="0"/>
              <a:t> της PHP:</a:t>
            </a:r>
          </a:p>
          <a:p>
            <a:pPr marL="742950" lvl="1" indent="-285750">
              <a:buFont typeface="Wingdings" panose="05000000000000000000" pitchFamily="2" charset="2"/>
              <a:buChar char="q"/>
            </a:pPr>
            <a:r>
              <a:rPr lang="el-GR" dirty="0">
                <a:hlinkClick r:id="rId8"/>
              </a:rPr>
              <a:t>http://</a:t>
            </a:r>
            <a:r>
              <a:rPr lang="el-GR" dirty="0" smtClean="0">
                <a:hlinkClick r:id="rId8"/>
              </a:rPr>
              <a:t>www.php.net/manual/en/security.database.php</a:t>
            </a:r>
            <a:r>
              <a:rPr lang="en-US" dirty="0" smtClean="0"/>
              <a:t> </a:t>
            </a:r>
            <a:endParaRPr lang="el-GR" dirty="0"/>
          </a:p>
          <a:p>
            <a:endParaRPr lang="en-US" dirty="0" smtClean="0"/>
          </a:p>
          <a:p>
            <a:endParaRPr lang="en-US" dirty="0"/>
          </a:p>
          <a:p>
            <a:r>
              <a:rPr lang="el-GR" b="1" dirty="0" smtClean="0">
                <a:solidFill>
                  <a:srgbClr val="0000FF"/>
                </a:solidFill>
              </a:rPr>
              <a:t>Η </a:t>
            </a:r>
            <a:r>
              <a:rPr lang="el-GR" b="1" dirty="0">
                <a:solidFill>
                  <a:srgbClr val="0000FF"/>
                </a:solidFill>
              </a:rPr>
              <a:t>PDO σε συνδυασμό με τη χρήση </a:t>
            </a:r>
            <a:r>
              <a:rPr lang="el-GR" b="1" dirty="0" err="1">
                <a:solidFill>
                  <a:srgbClr val="0000FF"/>
                </a:solidFill>
              </a:rPr>
              <a:t>prepared</a:t>
            </a:r>
            <a:r>
              <a:rPr lang="el-GR" b="1" dirty="0">
                <a:solidFill>
                  <a:srgbClr val="0000FF"/>
                </a:solidFill>
              </a:rPr>
              <a:t> ερωτημάτων καλύπτει από SQL </a:t>
            </a:r>
            <a:r>
              <a:rPr lang="el-GR" b="1" dirty="0" err="1">
                <a:solidFill>
                  <a:srgbClr val="0000FF"/>
                </a:solidFill>
              </a:rPr>
              <a:t>Injection</a:t>
            </a:r>
            <a:r>
              <a:rPr lang="el-GR" b="1" dirty="0">
                <a:solidFill>
                  <a:srgbClr val="0000FF"/>
                </a:solidFill>
              </a:rPr>
              <a:t>!</a:t>
            </a:r>
          </a:p>
          <a:p>
            <a:pPr marL="285750" indent="-285750">
              <a:buFont typeface="Wingdings" panose="05000000000000000000" pitchFamily="2" charset="2"/>
              <a:buChar char="v"/>
            </a:pPr>
            <a:endParaRPr lang="el-GR" dirty="0"/>
          </a:p>
        </p:txBody>
      </p:sp>
      <p:pic>
        <p:nvPicPr>
          <p:cNvPr id="7170" name="Picture 46" descr="Εικόνα παραδείγματος sql injection."/>
          <p:cNvPicPr>
            <a:picLocks noChangeAspect="1" noChangeArrowheads="1"/>
          </p:cNvPicPr>
          <p:nvPr/>
        </p:nvPicPr>
        <p:blipFill>
          <a:blip r:embed="rId9">
            <a:extLst>
              <a:ext uri="{28A0092B-C50C-407E-A947-70E740481C1C}">
                <a14:useLocalDpi xmlns:a14="http://schemas.microsoft.com/office/drawing/2010/main" val="0"/>
              </a:ext>
            </a:extLst>
          </a:blip>
          <a:srcRect l="1553" t="3999" r="4210" b="3751"/>
          <a:stretch>
            <a:fillRect/>
          </a:stretch>
        </p:blipFill>
        <p:spPr bwMode="auto">
          <a:xfrm>
            <a:off x="5483499" y="2216555"/>
            <a:ext cx="3481114" cy="2746212"/>
          </a:xfrm>
          <a:prstGeom prst="rect">
            <a:avLst/>
          </a:prstGeom>
          <a:noFill/>
          <a:extLst>
            <a:ext uri="{909E8E84-426E-40DD-AFC4-6F175D3DCCD1}">
              <a14:hiddenFill xmlns:a14="http://schemas.microsoft.com/office/drawing/2010/main">
                <a:solidFill>
                  <a:srgbClr val="FFFFFF"/>
                </a:solidFill>
              </a14:hiddenFill>
            </a:ext>
          </a:extLst>
        </p:spPr>
      </p:pic>
      <p:sp>
        <p:nvSpPr>
          <p:cNvPr id="7" name="Notched Right Arrow 48" descr="[DECORATIVE]"/>
          <p:cNvSpPr/>
          <p:nvPr/>
        </p:nvSpPr>
        <p:spPr>
          <a:xfrm>
            <a:off x="3059832" y="4005064"/>
            <a:ext cx="2000250" cy="438150"/>
          </a:xfrm>
          <a:prstGeom prst="notchedRightArrow">
            <a:avLst/>
          </a:prstGeom>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15</a:t>
            </a:fld>
            <a:endParaRPr lang="el-GR" sz="1400" dirty="0"/>
          </a:p>
        </p:txBody>
      </p:sp>
    </p:spTree>
    <p:custDataLst>
      <p:tags r:id="rId1"/>
    </p:custDataLst>
    <p:extLst>
      <p:ext uri="{BB962C8B-B14F-4D97-AF65-F5344CB8AC3E}">
        <p14:creationId xmlns:p14="http://schemas.microsoft.com/office/powerpoint/2010/main" val="239358698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21320"/>
            <a:ext cx="8507413" cy="787400"/>
          </a:xfrm>
        </p:spPr>
        <p:txBody>
          <a:bodyPr>
            <a:normAutofit/>
          </a:bodyPr>
          <a:lstStyle/>
          <a:p>
            <a:r>
              <a:rPr lang="el-GR" dirty="0"/>
              <a:t>2</a:t>
            </a:r>
            <a:r>
              <a:rPr lang="el-GR" baseline="30000" dirty="0"/>
              <a:t>ο</a:t>
            </a:r>
            <a:r>
              <a:rPr lang="el-GR" dirty="0"/>
              <a:t> </a:t>
            </a:r>
            <a:r>
              <a:rPr lang="en-US" dirty="0"/>
              <a:t>Πα</a:t>
            </a:r>
            <a:r>
              <a:rPr lang="en-US" dirty="0" err="1"/>
              <a:t>ράδειγμ</a:t>
            </a:r>
            <a:r>
              <a:rPr lang="en-US" dirty="0"/>
              <a:t>α SQL Injection</a:t>
            </a:r>
            <a:endParaRPr lang="el-GR" dirty="0"/>
          </a:p>
        </p:txBody>
      </p:sp>
      <p:pic>
        <p:nvPicPr>
          <p:cNvPr id="7" name="Picture 3" descr="Εικόνα δεύτερου παραδείγματος sql injection. "/>
          <p:cNvPicPr/>
          <p:nvPr/>
        </p:nvPicPr>
        <p:blipFill>
          <a:blip r:embed="rId8">
            <a:extLst>
              <a:ext uri="{28A0092B-C50C-407E-A947-70E740481C1C}">
                <a14:useLocalDpi xmlns:a14="http://schemas.microsoft.com/office/drawing/2010/main" val="0"/>
              </a:ext>
            </a:extLst>
          </a:blip>
          <a:srcRect b="9335"/>
          <a:stretch>
            <a:fillRect/>
          </a:stretch>
        </p:blipFill>
        <p:spPr bwMode="auto">
          <a:xfrm>
            <a:off x="457200" y="949674"/>
            <a:ext cx="7578874" cy="4223732"/>
          </a:xfrm>
          <a:prstGeom prst="rect">
            <a:avLst/>
          </a:prstGeom>
          <a:noFill/>
          <a:ln>
            <a:noFill/>
          </a:ln>
        </p:spPr>
      </p:pic>
      <p:sp>
        <p:nvSpPr>
          <p:cNvPr id="4" name="Ορθογώνιο 3"/>
          <p:cNvSpPr/>
          <p:nvPr>
            <p:custDataLst>
              <p:tags r:id="rId3"/>
            </p:custDataLst>
          </p:nvPr>
        </p:nvSpPr>
        <p:spPr>
          <a:xfrm>
            <a:off x="197767" y="5270564"/>
            <a:ext cx="8640960" cy="684803"/>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dirty="0">
                <a:latin typeface="Times New Roman" panose="02020603050405020304" pitchFamily="18" charset="0"/>
                <a:ea typeface="Times New Roman" panose="02020603050405020304" pitchFamily="18" charset="0"/>
              </a:rPr>
              <a:t>Το τελευταίο δίνει πρόσβαση στον οποιοδήποτε γνωρίζει ΜΟΝΟ ένα </a:t>
            </a:r>
            <a:r>
              <a:rPr lang="en-US" dirty="0">
                <a:latin typeface="Times New Roman" panose="02020603050405020304" pitchFamily="18" charset="0"/>
                <a:ea typeface="Times New Roman" panose="02020603050405020304" pitchFamily="18" charset="0"/>
              </a:rPr>
              <a:t>username</a:t>
            </a:r>
            <a:r>
              <a:rPr lang="el-GR" dirty="0">
                <a:latin typeface="Times New Roman" panose="02020603050405020304" pitchFamily="18" charset="0"/>
                <a:ea typeface="Times New Roman" panose="02020603050405020304" pitchFamily="18" charset="0"/>
              </a:rPr>
              <a:t>!!!</a:t>
            </a:r>
          </a:p>
          <a:p>
            <a:pPr marL="342900" lvl="0" indent="-342900">
              <a:spcAft>
                <a:spcPts val="300"/>
              </a:spcAft>
              <a:buFont typeface="Wingdings" panose="05000000000000000000" pitchFamily="2" charset="2"/>
              <a:buChar char=""/>
            </a:pPr>
            <a:r>
              <a:rPr lang="el-GR" b="1" dirty="0">
                <a:latin typeface="Times New Roman" panose="02020603050405020304" pitchFamily="18" charset="0"/>
                <a:ea typeface="Times New Roman" panose="02020603050405020304" pitchFamily="18" charset="0"/>
              </a:rPr>
              <a:t>Σημείωση</a:t>
            </a:r>
            <a:r>
              <a:rPr lang="el-GR" dirty="0">
                <a:latin typeface="Times New Roman" panose="02020603050405020304" pitchFamily="18" charset="0"/>
                <a:ea typeface="Times New Roman" panose="02020603050405020304" pitchFamily="18" charset="0"/>
              </a:rPr>
              <a:t>: χρησιμοποιήθηκε η παλιά βιβλιοθήκη (όχι κάποια από τις </a:t>
            </a:r>
            <a:r>
              <a:rPr lang="en-US" dirty="0" err="1">
                <a:latin typeface="Times New Roman" panose="02020603050405020304" pitchFamily="18" charset="0"/>
                <a:ea typeface="Times New Roman" panose="02020603050405020304" pitchFamily="18" charset="0"/>
              </a:rPr>
              <a:t>SQLi</a:t>
            </a:r>
            <a:r>
              <a:rPr lang="en-US" dirty="0">
                <a:latin typeface="Times New Roman" panose="02020603050405020304" pitchFamily="18" charset="0"/>
                <a:ea typeface="Times New Roman" panose="02020603050405020304" pitchFamily="18" charset="0"/>
              </a:rPr>
              <a:t> </a:t>
            </a:r>
            <a:r>
              <a:rPr lang="el-GR" dirty="0">
                <a:latin typeface="Times New Roman" panose="02020603050405020304" pitchFamily="18" charset="0"/>
                <a:ea typeface="Times New Roman" panose="02020603050405020304" pitchFamily="18" charset="0"/>
              </a:rPr>
              <a:t>ή </a:t>
            </a:r>
            <a:r>
              <a:rPr lang="en-US" dirty="0">
                <a:latin typeface="Times New Roman" panose="02020603050405020304" pitchFamily="18" charset="0"/>
                <a:ea typeface="Times New Roman" panose="02020603050405020304" pitchFamily="18" charset="0"/>
              </a:rPr>
              <a:t>PDO</a:t>
            </a:r>
            <a:r>
              <a:rPr lang="el-GR" dirty="0">
                <a:latin typeface="Times New Roman" panose="02020603050405020304" pitchFamily="18" charset="0"/>
                <a:ea typeface="Times New Roman" panose="02020603050405020304" pitchFamily="18" charset="0"/>
              </a:rPr>
              <a:t>)</a:t>
            </a:r>
            <a:endParaRPr lang="el-GR" dirty="0">
              <a:effectLst/>
              <a:latin typeface="Times New Roman" panose="02020603050405020304" pitchFamily="18" charset="0"/>
              <a:ea typeface="Times New Roman" panose="02020603050405020304" pitchFamily="18" charset="0"/>
            </a:endParaRPr>
          </a:p>
        </p:txBody>
      </p:sp>
      <p:pic>
        <p:nvPicPr>
          <p:cNvPr id="8" name="Εικόνα 7" descr="Εικονίδιο μετάβασης στα Περιεχόμενα.">
            <a:hlinkClick r:id="rId9" action="ppaction://hlinksldjump" tooltip="Επιστροφή στα Περιεχόμενα"/>
          </p:cNvPr>
          <p:cNvPicPr>
            <a:picLocks noChangeAspect="1"/>
          </p:cNvPicPr>
          <p:nvPr/>
        </p:nvPicPr>
        <p:blipFill>
          <a:blip r:embed="rId10">
            <a:extLst>
              <a:ext uri="{BEBA8EAE-BF5A-486C-A8C5-ECC9F3942E4B}">
                <a14:imgProps xmlns:a14="http://schemas.microsoft.com/office/drawing/2010/main">
                  <a14:imgLayer r:embed="rId11">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16</a:t>
            </a:fld>
            <a:endParaRPr lang="el-GR" sz="1400" dirty="0"/>
          </a:p>
        </p:txBody>
      </p:sp>
    </p:spTree>
    <p:custDataLst>
      <p:tags r:id="rId1"/>
    </p:custDataLst>
    <p:extLst>
      <p:ext uri="{BB962C8B-B14F-4D97-AF65-F5344CB8AC3E}">
        <p14:creationId xmlns:p14="http://schemas.microsoft.com/office/powerpoint/2010/main" val="140320849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0" y="63452"/>
            <a:ext cx="9252394" cy="787400"/>
          </a:xfrm>
        </p:spPr>
        <p:txBody>
          <a:bodyPr>
            <a:noAutofit/>
          </a:bodyPr>
          <a:lstStyle/>
          <a:p>
            <a:r>
              <a:rPr lang="el-GR" sz="3600" dirty="0" smtClean="0"/>
              <a:t>Κρυπτογράφηση </a:t>
            </a:r>
            <a:r>
              <a:rPr lang="el-GR" sz="3600" dirty="0"/>
              <a:t>Ευαίσθητων Δεδομένων (1/2)</a:t>
            </a:r>
            <a:endParaRPr lang="el-GR" sz="3600" dirty="0" smtClean="0"/>
          </a:p>
        </p:txBody>
      </p:sp>
      <p:sp>
        <p:nvSpPr>
          <p:cNvPr id="3" name="Ορθογώνιο 2"/>
          <p:cNvSpPr/>
          <p:nvPr>
            <p:custDataLst>
              <p:tags r:id="rId3"/>
            </p:custDataLst>
          </p:nvPr>
        </p:nvSpPr>
        <p:spPr>
          <a:xfrm>
            <a:off x="72133" y="958802"/>
            <a:ext cx="8892480" cy="5386090"/>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dirty="0">
                <a:ea typeface="Times New Roman" panose="02020603050405020304" pitchFamily="18" charset="0"/>
              </a:rPr>
              <a:t>Σε εφαρμογές που διακινούνται πολύτιμα δεδομένα (ό,τι και αν σημαίνει αυτό) κάποια δεδομένα ΔΕΝ πρέπει να αποθηκεύονται στην πρωταρχική τους μορφή.</a:t>
            </a:r>
          </a:p>
          <a:p>
            <a:pPr marL="800100" lvl="1" indent="-342900">
              <a:spcAft>
                <a:spcPts val="300"/>
              </a:spcAft>
              <a:buSzPts val="1800"/>
              <a:buFont typeface="Wingdings" panose="05000000000000000000" pitchFamily="2" charset="2"/>
              <a:buChar char=""/>
            </a:pPr>
            <a:r>
              <a:rPr lang="el-GR" spc="-30" dirty="0">
                <a:ea typeface="Times New Roman" panose="02020603050405020304" pitchFamily="18" charset="0"/>
              </a:rPr>
              <a:t>π.χ. </a:t>
            </a:r>
            <a:r>
              <a:rPr lang="en-US" spc="-30" dirty="0">
                <a:ea typeface="Times New Roman" panose="02020603050405020304" pitchFamily="18" charset="0"/>
              </a:rPr>
              <a:t>passwords</a:t>
            </a:r>
            <a:endParaRPr lang="el-GR" spc="-30" dirty="0">
              <a:ea typeface="Times New Roman" panose="02020603050405020304" pitchFamily="18" charset="0"/>
            </a:endParaRPr>
          </a:p>
          <a:p>
            <a:pPr marL="342900" lvl="0" indent="-342900">
              <a:spcAft>
                <a:spcPts val="300"/>
              </a:spcAft>
              <a:buFont typeface="Wingdings" panose="05000000000000000000" pitchFamily="2" charset="2"/>
              <a:buChar char=""/>
            </a:pPr>
            <a:r>
              <a:rPr lang="el-GR" dirty="0">
                <a:ea typeface="Times New Roman" panose="02020603050405020304" pitchFamily="18" charset="0"/>
              </a:rPr>
              <a:t>Η ενδεικνυόμενη λύση είναι να αποθηκεύονται στην </a:t>
            </a:r>
            <a:r>
              <a:rPr lang="en-US" dirty="0">
                <a:ea typeface="Times New Roman" panose="02020603050405020304" pitchFamily="18" charset="0"/>
              </a:rPr>
              <a:t>database</a:t>
            </a:r>
            <a:r>
              <a:rPr lang="el-GR" dirty="0">
                <a:ea typeface="Times New Roman" panose="02020603050405020304" pitchFamily="18" charset="0"/>
              </a:rPr>
              <a:t> αφού πρώτα κρυπτογραφηθούν.</a:t>
            </a:r>
          </a:p>
          <a:p>
            <a:pPr marL="800100" lvl="1" indent="-342900">
              <a:spcAft>
                <a:spcPts val="300"/>
              </a:spcAft>
              <a:buSzPts val="1800"/>
              <a:buFont typeface="Wingdings" panose="05000000000000000000" pitchFamily="2" charset="2"/>
              <a:buChar char=""/>
            </a:pPr>
            <a:r>
              <a:rPr lang="el-GR" spc="-30" dirty="0">
                <a:ea typeface="Times New Roman" panose="02020603050405020304" pitchFamily="18" charset="0"/>
              </a:rPr>
              <a:t>Η χρήση του ασφαλούς </a:t>
            </a:r>
            <a:r>
              <a:rPr lang="en-US" spc="-30" dirty="0">
                <a:ea typeface="Times New Roman" panose="02020603050405020304" pitchFamily="18" charset="0"/>
              </a:rPr>
              <a:t>https </a:t>
            </a:r>
            <a:r>
              <a:rPr lang="el-GR" spc="-30" dirty="0">
                <a:ea typeface="Times New Roman" panose="02020603050405020304" pitchFamily="18" charset="0"/>
              </a:rPr>
              <a:t>πρωτοκόλλου δεν καταργεί αυτή την ανάγκη καθώς κάποια δεδομένα πρέπει να είναι ασφαλή ΚΑΙ μέσα στην </a:t>
            </a:r>
            <a:r>
              <a:rPr lang="en-US" spc="-30" dirty="0">
                <a:ea typeface="Times New Roman" panose="02020603050405020304" pitchFamily="18" charset="0"/>
              </a:rPr>
              <a:t>database </a:t>
            </a:r>
            <a:r>
              <a:rPr lang="el-GR" spc="-30" dirty="0">
                <a:ea typeface="Times New Roman" panose="02020603050405020304" pitchFamily="18" charset="0"/>
              </a:rPr>
              <a:t>και όχι μόνο όταν διακινούνται πάνω στο δίκτυο. </a:t>
            </a:r>
          </a:p>
          <a:p>
            <a:pPr marL="800100" lvl="1" indent="-342900">
              <a:spcAft>
                <a:spcPts val="300"/>
              </a:spcAft>
              <a:buSzPts val="1600"/>
              <a:buFont typeface="Symbol" panose="05050102010706020507" pitchFamily="18" charset="2"/>
              <a:buChar char=""/>
              <a:tabLst>
                <a:tab pos="990600" algn="l"/>
              </a:tabLst>
            </a:pPr>
            <a:r>
              <a:rPr lang="el-GR" dirty="0">
                <a:ea typeface="Times New Roman" panose="02020603050405020304" pitchFamily="18" charset="0"/>
              </a:rPr>
              <a:t>π.χ. τα </a:t>
            </a:r>
            <a:r>
              <a:rPr lang="en-US" dirty="0">
                <a:ea typeface="Times New Roman" panose="02020603050405020304" pitchFamily="18" charset="0"/>
              </a:rPr>
              <a:t>passwords</a:t>
            </a:r>
            <a:r>
              <a:rPr lang="el-GR" dirty="0">
                <a:ea typeface="Times New Roman" panose="02020603050405020304" pitchFamily="18" charset="0"/>
              </a:rPr>
              <a:t> δεν πρέπει να μπορεί να τα δει ούτε καν ο διαχειριστής του </a:t>
            </a:r>
            <a:r>
              <a:rPr lang="en-US" dirty="0">
                <a:ea typeface="Times New Roman" panose="02020603050405020304" pitchFamily="18" charset="0"/>
              </a:rPr>
              <a:t>RDBMS</a:t>
            </a:r>
            <a:r>
              <a:rPr lang="el-GR" dirty="0">
                <a:ea typeface="Times New Roman" panose="02020603050405020304" pitchFamily="18" charset="0"/>
              </a:rPr>
              <a:t>!</a:t>
            </a:r>
          </a:p>
          <a:p>
            <a:pPr marL="342900" lvl="0" indent="-342900">
              <a:spcAft>
                <a:spcPts val="300"/>
              </a:spcAft>
              <a:buFont typeface="Wingdings" panose="05000000000000000000" pitchFamily="2" charset="2"/>
              <a:buChar char=""/>
            </a:pPr>
            <a:r>
              <a:rPr lang="en-US" dirty="0">
                <a:ea typeface="Times New Roman" panose="02020603050405020304" pitchFamily="18" charset="0"/>
              </a:rPr>
              <a:t>H </a:t>
            </a:r>
            <a:r>
              <a:rPr lang="el-GR" dirty="0">
                <a:ea typeface="Times New Roman" panose="02020603050405020304" pitchFamily="18" charset="0"/>
              </a:rPr>
              <a:t>γλώσσα </a:t>
            </a:r>
            <a:r>
              <a:rPr lang="en-US" dirty="0">
                <a:ea typeface="Times New Roman" panose="02020603050405020304" pitchFamily="18" charset="0"/>
              </a:rPr>
              <a:t>PHP </a:t>
            </a:r>
            <a:r>
              <a:rPr lang="el-GR" dirty="0">
                <a:ea typeface="Times New Roman" panose="02020603050405020304" pitchFamily="18" charset="0"/>
              </a:rPr>
              <a:t>παρέχει συναρτήσεις κρυπτογράφησης όπως η </a:t>
            </a:r>
            <a:r>
              <a:rPr lang="en-US" b="1" dirty="0">
                <a:ea typeface="Times New Roman" panose="02020603050405020304" pitchFamily="18" charset="0"/>
              </a:rPr>
              <a:t>md</a:t>
            </a:r>
            <a:r>
              <a:rPr lang="el-GR" b="1" dirty="0">
                <a:ea typeface="Times New Roman" panose="02020603050405020304" pitchFamily="18" charset="0"/>
              </a:rPr>
              <a:t>5( )</a:t>
            </a:r>
            <a:r>
              <a:rPr lang="el-GR" dirty="0">
                <a:ea typeface="Times New Roman" panose="02020603050405020304" pitchFamily="18" charset="0"/>
              </a:rPr>
              <a:t> και η </a:t>
            </a:r>
            <a:r>
              <a:rPr lang="en-US" b="1" dirty="0" err="1">
                <a:ea typeface="Times New Roman" panose="02020603050405020304" pitchFamily="18" charset="0"/>
              </a:rPr>
              <a:t>sha</a:t>
            </a:r>
            <a:r>
              <a:rPr lang="el-GR" b="1" dirty="0">
                <a:ea typeface="Times New Roman" panose="02020603050405020304" pitchFamily="18" charset="0"/>
              </a:rPr>
              <a:t>1( )</a:t>
            </a:r>
            <a:r>
              <a:rPr lang="el-GR" dirty="0">
                <a:ea typeface="Times New Roman" panose="02020603050405020304" pitchFamily="18" charset="0"/>
              </a:rPr>
              <a:t>, πλην όμως επειδή είναι γρήγορες συναρτήσεις </a:t>
            </a:r>
            <a:r>
              <a:rPr lang="el-GR" b="1" dirty="0">
                <a:ea typeface="Times New Roman" panose="02020603050405020304" pitchFamily="18" charset="0"/>
              </a:rPr>
              <a:t>ευνοούν επιθέσεις </a:t>
            </a:r>
            <a:r>
              <a:rPr lang="en-US" b="1" dirty="0">
                <a:ea typeface="Times New Roman" panose="02020603050405020304" pitchFamily="18" charset="0"/>
              </a:rPr>
              <a:t>brute force</a:t>
            </a:r>
            <a:r>
              <a:rPr lang="el-GR" dirty="0">
                <a:ea typeface="Times New Roman" panose="02020603050405020304" pitchFamily="18" charset="0"/>
              </a:rPr>
              <a:t>.</a:t>
            </a:r>
          </a:p>
          <a:p>
            <a:pPr marL="800100" lvl="1" indent="-342900">
              <a:spcAft>
                <a:spcPts val="300"/>
              </a:spcAft>
              <a:buSzPts val="1800"/>
              <a:buFont typeface="Wingdings" panose="05000000000000000000" pitchFamily="2" charset="2"/>
              <a:buChar char=""/>
            </a:pPr>
            <a:r>
              <a:rPr lang="el-GR" spc="-30" dirty="0">
                <a:ea typeface="Times New Roman" panose="02020603050405020304" pitchFamily="18" charset="0"/>
              </a:rPr>
              <a:t>Θεωρητικά, με περίσσια υπολογιστικής ισχύος και αρκετό χρόνο στη διάθεσή του, ένας κακόβουλος χρήστης μπορεί να μαντέψει το αρχικό </a:t>
            </a:r>
            <a:r>
              <a:rPr lang="en-US" spc="-30" dirty="0">
                <a:ea typeface="Times New Roman" panose="02020603050405020304" pitchFamily="18" charset="0"/>
              </a:rPr>
              <a:t>password </a:t>
            </a:r>
            <a:r>
              <a:rPr lang="el-GR" spc="-30" dirty="0">
                <a:ea typeface="Times New Roman" panose="02020603050405020304" pitchFamily="18" charset="0"/>
              </a:rPr>
              <a:t>που όταν κρυπτογραφηθεί με δεδομένο τρόπο παράγει κρυπτογραφημένο </a:t>
            </a:r>
            <a:r>
              <a:rPr lang="en-US" spc="-30" dirty="0">
                <a:ea typeface="Times New Roman" panose="02020603050405020304" pitchFamily="18" charset="0"/>
              </a:rPr>
              <a:t>password</a:t>
            </a:r>
            <a:r>
              <a:rPr lang="el-GR" spc="-30" dirty="0">
                <a:ea typeface="Times New Roman" panose="02020603050405020304" pitchFamily="18" charset="0"/>
              </a:rPr>
              <a:t> (</a:t>
            </a:r>
            <a:r>
              <a:rPr lang="en-US" spc="-30" dirty="0">
                <a:ea typeface="Times New Roman" panose="02020603050405020304" pitchFamily="18" charset="0"/>
              </a:rPr>
              <a:t>hash</a:t>
            </a:r>
            <a:r>
              <a:rPr lang="el-GR" spc="-30" dirty="0">
                <a:ea typeface="Times New Roman" panose="02020603050405020304" pitchFamily="18" charset="0"/>
              </a:rPr>
              <a:t>) ίδιο με το αποθηκευμένο στην </a:t>
            </a:r>
            <a:r>
              <a:rPr lang="en-US" spc="-30" dirty="0">
                <a:ea typeface="Times New Roman" panose="02020603050405020304" pitchFamily="18" charset="0"/>
              </a:rPr>
              <a:t>database</a:t>
            </a:r>
            <a:r>
              <a:rPr lang="el-GR" spc="-30" dirty="0">
                <a:ea typeface="Times New Roman" panose="02020603050405020304" pitchFamily="18" charset="0"/>
              </a:rPr>
              <a:t> – δεν είναι γενικά εύκολο, είναι όμως εφικτό.</a:t>
            </a:r>
          </a:p>
          <a:p>
            <a:pPr marL="508000">
              <a:spcAft>
                <a:spcPts val="300"/>
              </a:spcAft>
              <a:tabLst>
                <a:tab pos="457200" algn="l"/>
              </a:tabLst>
            </a:pPr>
            <a:r>
              <a:rPr lang="el-GR" spc="-30" dirty="0">
                <a:ea typeface="Times New Roman" panose="02020603050405020304" pitchFamily="18" charset="0"/>
              </a:rPr>
              <a:t> </a:t>
            </a:r>
          </a:p>
          <a:p>
            <a:pPr marL="285750" indent="-285750">
              <a:buFont typeface="Wingdings" panose="05000000000000000000" pitchFamily="2" charset="2"/>
              <a:buChar char="v"/>
            </a:pPr>
            <a:r>
              <a:rPr lang="el-GR" dirty="0">
                <a:ea typeface="Times New Roman" panose="02020603050405020304" pitchFamily="18" charset="0"/>
              </a:rPr>
              <a:t>Οπότε, </a:t>
            </a:r>
            <a:r>
              <a:rPr lang="el-GR" b="1" dirty="0">
                <a:solidFill>
                  <a:srgbClr val="C00000"/>
                </a:solidFill>
                <a:ea typeface="Times New Roman" panose="02020603050405020304" pitchFamily="18" charset="0"/>
              </a:rPr>
              <a:t>πώς κρυπτογραφούμε τα </a:t>
            </a:r>
            <a:r>
              <a:rPr lang="en-US" b="1" dirty="0">
                <a:solidFill>
                  <a:srgbClr val="C00000"/>
                </a:solidFill>
                <a:ea typeface="Times New Roman" panose="02020603050405020304" pitchFamily="18" charset="0"/>
              </a:rPr>
              <a:t>passwords</a:t>
            </a:r>
            <a:r>
              <a:rPr lang="el-GR" b="1" dirty="0">
                <a:solidFill>
                  <a:srgbClr val="C00000"/>
                </a:solidFill>
                <a:ea typeface="Times New Roman" panose="02020603050405020304" pitchFamily="18" charset="0"/>
              </a:rPr>
              <a:t>;</a:t>
            </a: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17</a:t>
            </a:fld>
            <a:endParaRPr lang="el-GR" sz="1400" dirty="0"/>
          </a:p>
        </p:txBody>
      </p:sp>
    </p:spTree>
    <p:custDataLst>
      <p:tags r:id="rId1"/>
    </p:custDataLst>
    <p:extLst>
      <p:ext uri="{BB962C8B-B14F-4D97-AF65-F5344CB8AC3E}">
        <p14:creationId xmlns:p14="http://schemas.microsoft.com/office/powerpoint/2010/main" val="414366470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custDataLst>
              <p:tags r:id="rId2"/>
            </p:custDataLst>
          </p:nvPr>
        </p:nvSpPr>
        <p:spPr>
          <a:xfrm>
            <a:off x="-324544" y="249292"/>
            <a:ext cx="9937104" cy="787400"/>
          </a:xfrm>
        </p:spPr>
        <p:txBody>
          <a:bodyPr>
            <a:noAutofit/>
          </a:bodyPr>
          <a:lstStyle/>
          <a:p>
            <a:r>
              <a:rPr lang="en-US" sz="3600" dirty="0" err="1"/>
              <a:t>Κρυ</a:t>
            </a:r>
            <a:r>
              <a:rPr lang="en-US" sz="3600" dirty="0"/>
              <a:t>πτογράφηση Ευαίσθητων Δεδομένων (2/</a:t>
            </a:r>
            <a:r>
              <a:rPr lang="el-GR" sz="3600" dirty="0"/>
              <a:t>2</a:t>
            </a:r>
            <a:r>
              <a:rPr lang="en-US" sz="3600" dirty="0"/>
              <a:t>)</a:t>
            </a:r>
            <a:r>
              <a:rPr lang="el-GR" sz="3600" dirty="0"/>
              <a:t/>
            </a:r>
            <a:br>
              <a:rPr lang="el-GR" sz="3600" dirty="0"/>
            </a:br>
            <a:endParaRPr lang="el-GR" sz="3600" b="0" dirty="0"/>
          </a:p>
        </p:txBody>
      </p:sp>
      <p:sp>
        <p:nvSpPr>
          <p:cNvPr id="5" name="Rectangle 2"/>
          <p:cNvSpPr>
            <a:spLocks noChangeArrowheads="1"/>
          </p:cNvSpPr>
          <p:nvPr>
            <p:custDataLst>
              <p:tags r:id="rId3"/>
            </p:custDataLst>
          </p:nvPr>
        </p:nvSpPr>
        <p:spPr bwMode="auto">
          <a:xfrm>
            <a:off x="30882" y="881673"/>
            <a:ext cx="8785101" cy="5293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90600" algn="l"/>
              </a:tabLst>
              <a:defRPr>
                <a:solidFill>
                  <a:schemeClr val="tx1"/>
                </a:solidFill>
                <a:latin typeface="Arial" panose="020B0604020202020204" pitchFamily="34" charset="0"/>
              </a:defRPr>
            </a:lvl1pPr>
            <a:lvl2pPr eaLnBrk="0" fontAlgn="base" hangingPunct="0">
              <a:spcBef>
                <a:spcPct val="0"/>
              </a:spcBef>
              <a:spcAft>
                <a:spcPct val="0"/>
              </a:spcAft>
              <a:tabLst>
                <a:tab pos="990600" algn="l"/>
              </a:tabLst>
              <a:defRPr>
                <a:solidFill>
                  <a:schemeClr val="tx1"/>
                </a:solidFill>
                <a:latin typeface="Arial" panose="020B0604020202020204" pitchFamily="34" charset="0"/>
              </a:defRPr>
            </a:lvl2pPr>
            <a:lvl3pPr eaLnBrk="0" fontAlgn="base" hangingPunct="0">
              <a:spcBef>
                <a:spcPct val="0"/>
              </a:spcBef>
              <a:spcAft>
                <a:spcPct val="0"/>
              </a:spcAft>
              <a:tabLst>
                <a:tab pos="990600" algn="l"/>
              </a:tabLst>
              <a:defRPr>
                <a:solidFill>
                  <a:schemeClr val="tx1"/>
                </a:solidFill>
                <a:latin typeface="Arial" panose="020B0604020202020204" pitchFamily="34" charset="0"/>
              </a:defRPr>
            </a:lvl3pPr>
            <a:lvl4pPr eaLnBrk="0" fontAlgn="base" hangingPunct="0">
              <a:spcBef>
                <a:spcPct val="0"/>
              </a:spcBef>
              <a:spcAft>
                <a:spcPct val="0"/>
              </a:spcAft>
              <a:tabLst>
                <a:tab pos="990600" algn="l"/>
              </a:tabLst>
              <a:defRPr>
                <a:solidFill>
                  <a:schemeClr val="tx1"/>
                </a:solidFill>
                <a:latin typeface="Arial" panose="020B0604020202020204" pitchFamily="34" charset="0"/>
              </a:defRPr>
            </a:lvl4pPr>
            <a:lvl5pPr eaLnBrk="0" fontAlgn="base" hangingPunct="0">
              <a:spcBef>
                <a:spcPct val="0"/>
              </a:spcBef>
              <a:spcAft>
                <a:spcPct val="0"/>
              </a:spcAft>
              <a:tabLst>
                <a:tab pos="990600" algn="l"/>
              </a:tabLst>
              <a:defRPr>
                <a:solidFill>
                  <a:schemeClr val="tx1"/>
                </a:solidFill>
                <a:latin typeface="Arial" panose="020B0604020202020204" pitchFamily="34" charset="0"/>
              </a:defRPr>
            </a:lvl5pPr>
            <a:lvl6pPr eaLnBrk="0" fontAlgn="base" hangingPunct="0">
              <a:spcBef>
                <a:spcPct val="0"/>
              </a:spcBef>
              <a:spcAft>
                <a:spcPct val="0"/>
              </a:spcAft>
              <a:tabLst>
                <a:tab pos="990600" algn="l"/>
              </a:tabLst>
              <a:defRPr>
                <a:solidFill>
                  <a:schemeClr val="tx1"/>
                </a:solidFill>
                <a:latin typeface="Arial" panose="020B0604020202020204" pitchFamily="34" charset="0"/>
              </a:defRPr>
            </a:lvl6pPr>
            <a:lvl7pPr eaLnBrk="0" fontAlgn="base" hangingPunct="0">
              <a:spcBef>
                <a:spcPct val="0"/>
              </a:spcBef>
              <a:spcAft>
                <a:spcPct val="0"/>
              </a:spcAft>
              <a:tabLst>
                <a:tab pos="990600" algn="l"/>
              </a:tabLst>
              <a:defRPr>
                <a:solidFill>
                  <a:schemeClr val="tx1"/>
                </a:solidFill>
                <a:latin typeface="Arial" panose="020B0604020202020204" pitchFamily="34" charset="0"/>
              </a:defRPr>
            </a:lvl7pPr>
            <a:lvl8pPr eaLnBrk="0" fontAlgn="base" hangingPunct="0">
              <a:spcBef>
                <a:spcPct val="0"/>
              </a:spcBef>
              <a:spcAft>
                <a:spcPct val="0"/>
              </a:spcAft>
              <a:tabLst>
                <a:tab pos="990600" algn="l"/>
              </a:tabLst>
              <a:defRPr>
                <a:solidFill>
                  <a:schemeClr val="tx1"/>
                </a:solidFill>
                <a:latin typeface="Arial" panose="020B0604020202020204" pitchFamily="34" charset="0"/>
              </a:defRPr>
            </a:lvl8pPr>
            <a:lvl9pPr eaLnBrk="0" fontAlgn="base" hangingPunct="0">
              <a:spcBef>
                <a:spcPct val="0"/>
              </a:spcBef>
              <a:spcAft>
                <a:spcPct val="0"/>
              </a:spcAft>
              <a:tabLst>
                <a:tab pos="990600" algn="l"/>
              </a:tabLs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Χρήση συναρτήσεων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crypt</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ή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hash</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crypt</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υποστηρίζει αρκετούς αλγορίθμους κρυπτογράφησης και εγγυάται τη διαθεσιμότητά τους καθώς υπάρχουν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native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υλοποιήσεις στην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php</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v</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.5.3 και μετά). </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hash</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παρέχει περισσότερους αλγορίθμους κρυπτογράφησης από την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crypt</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αλλά όχι όλους όσους παρέχει η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crypt</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και επιπλέον είναι υλοποιημένη σε επέκταση της </a:t>
            </a:r>
            <a:r>
              <a:rPr kumimoji="0" lang="en-US" altLang="el-GR" sz="1600" b="0" i="0" u="none" strike="noStrike" cap="none" normalizeH="0" baseline="0" dirty="0" err="1" smtClean="0">
                <a:ln>
                  <a:noFill/>
                </a:ln>
                <a:solidFill>
                  <a:schemeClr val="tx1"/>
                </a:solidFill>
                <a:effectLst/>
                <a:latin typeface="+mn-lt"/>
                <a:ea typeface="Times New Roman" panose="02020603050405020304" pitchFamily="18" charset="0"/>
              </a:rPr>
              <a:t>php</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και όχι στον πυρήνα της όπως η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crypt</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Αμφότερες, με κατάλληλο αλγόριθμο, είναι </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υπολογιστικά πολύπλοκες</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(δεν ευνοούν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brute force attacks</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και επιπλέον </a:t>
            </a:r>
            <a:r>
              <a:rPr kumimoji="0" lang="el-GR" altLang="el-GR" sz="1600" b="1" i="0" u="none" strike="noStrike" cap="none" normalizeH="0" baseline="0" dirty="0" smtClean="0">
                <a:ln>
                  <a:noFill/>
                </a:ln>
                <a:solidFill>
                  <a:schemeClr val="tx1"/>
                </a:solidFill>
                <a:effectLst/>
                <a:latin typeface="+mn-lt"/>
                <a:ea typeface="Times New Roman" panose="02020603050405020304" pitchFamily="18" charset="0"/>
              </a:rPr>
              <a:t>υποστηρίζουν </a:t>
            </a: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rPr>
              <a:t>cryptographic salt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6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n-US" altLang="el-GR" sz="1600" b="1" i="0" u="none" strike="noStrike" cap="none" normalizeH="0" baseline="0" dirty="0" smtClean="0">
                <a:ln>
                  <a:noFill/>
                </a:ln>
                <a:solidFill>
                  <a:schemeClr val="tx1"/>
                </a:solidFill>
                <a:effectLst/>
                <a:latin typeface="+mn-lt"/>
                <a:ea typeface="Times New Roman" panose="02020603050405020304" pitchFamily="18" charset="0"/>
              </a:rPr>
              <a:t>cryptographic salt</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τυχαίο αλφαριθμητικό που προστίθεται στο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password</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με σκοπό την αποτροπή εύρεσής του κοιτώντας σε πίνακες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rainbow tables</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με προϋπολογισμένα ζευγάρια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password</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και κρυπτογραφημένου </a:t>
            </a:r>
            <a:r>
              <a:rPr kumimoji="0" lang="en-US" altLang="el-GR" sz="1600" b="0" i="0" u="none" strike="noStrike" cap="none" normalizeH="0" baseline="0" dirty="0" smtClean="0">
                <a:ln>
                  <a:noFill/>
                </a:ln>
                <a:solidFill>
                  <a:schemeClr val="tx1"/>
                </a:solidFill>
                <a:effectLst/>
                <a:latin typeface="+mn-lt"/>
                <a:ea typeface="Times New Roman" panose="02020603050405020304" pitchFamily="18" charset="0"/>
              </a:rPr>
              <a:t>password</a:t>
            </a:r>
            <a:r>
              <a:rPr kumimoji="0" lang="el-GR" altLang="el-GR" sz="1600" b="0" i="0" u="none" strike="noStrike" cap="none" normalizeH="0" baseline="0" dirty="0" smtClean="0">
                <a:ln>
                  <a:noFill/>
                </a:ln>
                <a:solidFill>
                  <a:schemeClr val="tx1"/>
                </a:solidFill>
                <a:effectLst/>
                <a:latin typeface="+mn-lt"/>
                <a:ea typeface="Times New Roman" panose="02020603050405020304" pitchFamily="18" charset="0"/>
              </a:rPr>
              <a:t> (κάτι που επιτρέπει πολλές δοκιμές σε μικρό χρόνο)</a:t>
            </a:r>
            <a:endParaRPr kumimoji="0" lang="el-GR" altLang="el-GR" sz="16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1600" b="1" i="0" u="none" strike="noStrike" cap="none" normalizeH="0" baseline="0" dirty="0" smtClean="0">
                <a:ln>
                  <a:noFill/>
                </a:ln>
                <a:solidFill>
                  <a:srgbClr val="C00000"/>
                </a:solidFill>
                <a:effectLst/>
                <a:latin typeface="+mn-lt"/>
                <a:ea typeface="Times New Roman" panose="02020603050405020304" pitchFamily="18" charset="0"/>
              </a:rPr>
              <a:t>Για κρυπτογραφημένη αποθήκευση </a:t>
            </a:r>
            <a:r>
              <a:rPr kumimoji="0" lang="en-US" altLang="el-GR" sz="1600" b="1" i="0" u="none" strike="noStrike" cap="none" normalizeH="0" baseline="0" dirty="0" smtClean="0">
                <a:ln>
                  <a:noFill/>
                </a:ln>
                <a:solidFill>
                  <a:srgbClr val="C00000"/>
                </a:solidFill>
                <a:effectLst/>
                <a:latin typeface="+mn-lt"/>
                <a:ea typeface="Times New Roman" panose="02020603050405020304" pitchFamily="18" charset="0"/>
              </a:rPr>
              <a:t>password</a:t>
            </a:r>
            <a:r>
              <a:rPr kumimoji="0" lang="el-GR" altLang="el-GR" sz="1600" b="1" i="0" u="none" strike="noStrike" cap="none" normalizeH="0" baseline="0" dirty="0" smtClean="0">
                <a:ln>
                  <a:noFill/>
                </a:ln>
                <a:solidFill>
                  <a:srgbClr val="C00000"/>
                </a:solidFill>
                <a:effectLst/>
                <a:latin typeface="+mn-lt"/>
                <a:ea typeface="Times New Roman" panose="02020603050405020304" pitchFamily="18" charset="0"/>
              </a:rPr>
              <a:t> (και γενικότερα κειμένου):</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600" b="0" i="0" u="none" strike="noStrike" cap="none" normalizeH="0" baseline="0" dirty="0" smtClean="0">
                <a:ln>
                  <a:noFill/>
                </a:ln>
                <a:solidFill>
                  <a:srgbClr val="C00000"/>
                </a:solidFill>
                <a:effectLst/>
                <a:latin typeface="+mn-lt"/>
                <a:ea typeface="Times New Roman" panose="02020603050405020304" pitchFamily="18" charset="0"/>
              </a:rPr>
              <a:t>παράγουμε κατάλληλο </a:t>
            </a:r>
            <a:r>
              <a:rPr kumimoji="0" lang="en-US" altLang="el-GR" sz="1600" b="0" i="0" u="none" strike="noStrike" cap="none" normalizeH="0" baseline="0" dirty="0" smtClean="0">
                <a:ln>
                  <a:noFill/>
                </a:ln>
                <a:solidFill>
                  <a:srgbClr val="C00000"/>
                </a:solidFill>
                <a:effectLst/>
                <a:latin typeface="+mn-lt"/>
                <a:ea typeface="Times New Roman" panose="02020603050405020304" pitchFamily="18" charset="0"/>
              </a:rPr>
              <a:t>salt</a:t>
            </a:r>
            <a:r>
              <a:rPr kumimoji="0" lang="el-GR" altLang="el-GR" sz="1600" b="0" i="0" u="none" strike="noStrike" cap="none" normalizeH="0" baseline="0" dirty="0" smtClean="0">
                <a:ln>
                  <a:noFill/>
                </a:ln>
                <a:solidFill>
                  <a:srgbClr val="C00000"/>
                </a:solidFill>
                <a:effectLst/>
                <a:latin typeface="+mn-lt"/>
                <a:ea typeface="Times New Roman" panose="02020603050405020304" pitchFamily="18" charset="0"/>
              </a:rPr>
              <a:t> (SOS – επηρεάζει το ποιος αλγόριθμος θα χρησιμοποιηθεί!) </a:t>
            </a:r>
            <a:endParaRPr kumimoji="0" lang="el-GR" altLang="el-GR" sz="16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tabLst/>
            </a:pPr>
            <a:r>
              <a:rPr lang="el-GR" altLang="el-GR" sz="1600" dirty="0">
                <a:solidFill>
                  <a:srgbClr val="C00000"/>
                </a:solidFill>
                <a:latin typeface="+mn-lt"/>
                <a:ea typeface="Times New Roman" panose="02020603050405020304" pitchFamily="18" charset="0"/>
              </a:rPr>
              <a:t>κρυπτογραφούμε το </a:t>
            </a:r>
            <a:r>
              <a:rPr lang="en-US" altLang="el-GR" sz="1600" dirty="0">
                <a:solidFill>
                  <a:srgbClr val="C00000"/>
                </a:solidFill>
                <a:latin typeface="+mn-lt"/>
                <a:ea typeface="Times New Roman" panose="02020603050405020304" pitchFamily="18" charset="0"/>
              </a:rPr>
              <a:t>password </a:t>
            </a:r>
            <a:r>
              <a:rPr lang="el-GR" altLang="el-GR" sz="1600" dirty="0">
                <a:solidFill>
                  <a:srgbClr val="C00000"/>
                </a:solidFill>
                <a:latin typeface="+mn-lt"/>
                <a:ea typeface="Times New Roman" panose="02020603050405020304" pitchFamily="18" charset="0"/>
              </a:rPr>
              <a:t>με το </a:t>
            </a:r>
            <a:r>
              <a:rPr lang="en-US" altLang="el-GR" sz="1600" dirty="0">
                <a:solidFill>
                  <a:srgbClr val="C00000"/>
                </a:solidFill>
                <a:latin typeface="+mn-lt"/>
                <a:ea typeface="Times New Roman" panose="02020603050405020304" pitchFamily="18" charset="0"/>
              </a:rPr>
              <a:t>salt </a:t>
            </a:r>
            <a:r>
              <a:rPr lang="el-GR" altLang="el-GR" sz="1600" dirty="0">
                <a:solidFill>
                  <a:srgbClr val="C00000"/>
                </a:solidFill>
                <a:latin typeface="+mn-lt"/>
                <a:ea typeface="Times New Roman" panose="02020603050405020304" pitchFamily="18" charset="0"/>
              </a:rPr>
              <a:t>(π.χ. με την συνάρτηση </a:t>
            </a:r>
            <a:r>
              <a:rPr lang="en-US" altLang="el-GR" sz="1600" b="1" dirty="0">
                <a:solidFill>
                  <a:srgbClr val="C00000"/>
                </a:solidFill>
                <a:latin typeface="+mn-lt"/>
                <a:ea typeface="Times New Roman" panose="02020603050405020304" pitchFamily="18" charset="0"/>
              </a:rPr>
              <a:t>crypt</a:t>
            </a:r>
            <a:r>
              <a:rPr lang="el-GR" altLang="el-GR" sz="1600" dirty="0">
                <a:solidFill>
                  <a:srgbClr val="C00000"/>
                </a:solidFill>
                <a:latin typeface="+mn-lt"/>
                <a:ea typeface="Times New Roman" panose="02020603050405020304" pitchFamily="18" charset="0"/>
              </a:rPr>
              <a:t>)</a:t>
            </a:r>
            <a:endParaRPr lang="el-GR" altLang="el-GR" sz="1600" dirty="0">
              <a:solidFill>
                <a:prstClr val="black"/>
              </a:solidFill>
              <a:latin typeface="+mn-lt"/>
            </a:endParaRPr>
          </a:p>
          <a:p>
            <a:pPr marL="742950" lvl="1" indent="-285750">
              <a:buFont typeface="Wingdings" panose="05000000000000000000" pitchFamily="2" charset="2"/>
              <a:buChar char="q"/>
              <a:tabLst/>
            </a:pPr>
            <a:r>
              <a:rPr lang="el-GR" altLang="el-GR" sz="1600" dirty="0">
                <a:solidFill>
                  <a:srgbClr val="C00000"/>
                </a:solidFill>
                <a:latin typeface="+mn-lt"/>
                <a:ea typeface="Times New Roman" panose="02020603050405020304" pitchFamily="18" charset="0"/>
              </a:rPr>
              <a:t>αποθηκεύουμε στην </a:t>
            </a:r>
            <a:r>
              <a:rPr lang="en-US" altLang="el-GR" sz="1600" dirty="0">
                <a:solidFill>
                  <a:srgbClr val="C00000"/>
                </a:solidFill>
                <a:latin typeface="+mn-lt"/>
                <a:ea typeface="Times New Roman" panose="02020603050405020304" pitchFamily="18" charset="0"/>
              </a:rPr>
              <a:t>database</a:t>
            </a:r>
            <a:r>
              <a:rPr lang="el-GR" altLang="el-GR" sz="1600" dirty="0">
                <a:solidFill>
                  <a:srgbClr val="C00000"/>
                </a:solidFill>
                <a:latin typeface="+mn-lt"/>
                <a:ea typeface="Times New Roman" panose="02020603050405020304" pitchFamily="18" charset="0"/>
              </a:rPr>
              <a:t> τα: </a:t>
            </a:r>
            <a:r>
              <a:rPr lang="en-US" altLang="el-GR" sz="1600" dirty="0">
                <a:solidFill>
                  <a:srgbClr val="C00000"/>
                </a:solidFill>
                <a:latin typeface="+mn-lt"/>
                <a:ea typeface="Times New Roman" panose="02020603050405020304" pitchFamily="18" charset="0"/>
              </a:rPr>
              <a:t>username</a:t>
            </a:r>
            <a:r>
              <a:rPr lang="el-GR" altLang="el-GR" sz="1600" dirty="0">
                <a:solidFill>
                  <a:srgbClr val="C00000"/>
                </a:solidFill>
                <a:latin typeface="+mn-lt"/>
                <a:ea typeface="Times New Roman" panose="02020603050405020304" pitchFamily="18" charset="0"/>
              </a:rPr>
              <a:t>, </a:t>
            </a:r>
            <a:r>
              <a:rPr lang="en-US" altLang="el-GR" sz="1600" dirty="0">
                <a:solidFill>
                  <a:srgbClr val="C00000"/>
                </a:solidFill>
                <a:latin typeface="+mn-lt"/>
                <a:ea typeface="Times New Roman" panose="02020603050405020304" pitchFamily="18" charset="0"/>
              </a:rPr>
              <a:t>salt</a:t>
            </a:r>
            <a:r>
              <a:rPr lang="el-GR" altLang="el-GR" sz="1600" dirty="0">
                <a:solidFill>
                  <a:srgbClr val="C00000"/>
                </a:solidFill>
                <a:latin typeface="+mn-lt"/>
                <a:ea typeface="Times New Roman" panose="02020603050405020304" pitchFamily="18" charset="0"/>
              </a:rPr>
              <a:t>, αποτέλεσμα της κρυπτογράφησης</a:t>
            </a:r>
            <a:endParaRPr lang="el-GR" altLang="el-GR" sz="1600" dirty="0">
              <a:solidFill>
                <a:prstClr val="black"/>
              </a:solidFill>
              <a:latin typeface="+mn-lt"/>
            </a:endParaRPr>
          </a:p>
          <a:p>
            <a:pPr marL="285750" lvl="0" indent="-285750">
              <a:buFont typeface="Wingdings" panose="05000000000000000000" pitchFamily="2" charset="2"/>
              <a:buChar char="v"/>
              <a:tabLst/>
            </a:pPr>
            <a:r>
              <a:rPr lang="el-GR" altLang="el-GR" sz="1600" b="1" dirty="0">
                <a:solidFill>
                  <a:srgbClr val="7030A0"/>
                </a:solidFill>
                <a:latin typeface="+mn-lt"/>
                <a:ea typeface="Times New Roman" panose="02020603050405020304" pitchFamily="18" charset="0"/>
              </a:rPr>
              <a:t>Για επαλήθευση </a:t>
            </a:r>
            <a:r>
              <a:rPr lang="en-US" altLang="el-GR" sz="1600" b="1" dirty="0">
                <a:solidFill>
                  <a:srgbClr val="7030A0"/>
                </a:solidFill>
                <a:latin typeface="+mn-lt"/>
                <a:ea typeface="Times New Roman" panose="02020603050405020304" pitchFamily="18" charset="0"/>
              </a:rPr>
              <a:t>password</a:t>
            </a:r>
            <a:r>
              <a:rPr lang="el-GR" altLang="el-GR" sz="1600" b="1" dirty="0">
                <a:solidFill>
                  <a:srgbClr val="7030A0"/>
                </a:solidFill>
                <a:latin typeface="+mn-lt"/>
                <a:ea typeface="Times New Roman" panose="02020603050405020304" pitchFamily="18" charset="0"/>
              </a:rPr>
              <a:t> (διαπίστευση χρήστη): </a:t>
            </a:r>
            <a:endParaRPr lang="el-GR" altLang="el-GR" sz="1600" dirty="0">
              <a:solidFill>
                <a:prstClr val="black"/>
              </a:solidFill>
              <a:latin typeface="+mn-lt"/>
            </a:endParaRPr>
          </a:p>
          <a:p>
            <a:pPr marL="742950" lvl="1" indent="-285750">
              <a:buFont typeface="Wingdings" panose="05000000000000000000" pitchFamily="2" charset="2"/>
              <a:buChar char="q"/>
              <a:tabLst/>
            </a:pPr>
            <a:r>
              <a:rPr lang="el-GR" altLang="el-GR" sz="1600" dirty="0">
                <a:solidFill>
                  <a:srgbClr val="7030A0"/>
                </a:solidFill>
                <a:latin typeface="+mn-lt"/>
                <a:ea typeface="Times New Roman" panose="02020603050405020304" pitchFamily="18" charset="0"/>
              </a:rPr>
              <a:t>Με βάση το </a:t>
            </a:r>
            <a:r>
              <a:rPr lang="en-US" altLang="el-GR" sz="1600" dirty="0">
                <a:solidFill>
                  <a:srgbClr val="7030A0"/>
                </a:solidFill>
                <a:latin typeface="+mn-lt"/>
                <a:ea typeface="Times New Roman" panose="02020603050405020304" pitchFamily="18" charset="0"/>
              </a:rPr>
              <a:t>username</a:t>
            </a:r>
            <a:r>
              <a:rPr lang="el-GR" altLang="el-GR" sz="1600" dirty="0">
                <a:solidFill>
                  <a:srgbClr val="7030A0"/>
                </a:solidFill>
                <a:latin typeface="+mn-lt"/>
                <a:ea typeface="Times New Roman" panose="02020603050405020304" pitchFamily="18" charset="0"/>
              </a:rPr>
              <a:t> που δίνει ο χρήστης, βρίσκουμε το </a:t>
            </a:r>
            <a:r>
              <a:rPr lang="en-US" altLang="el-GR" sz="1600" dirty="0">
                <a:solidFill>
                  <a:srgbClr val="7030A0"/>
                </a:solidFill>
                <a:latin typeface="+mn-lt"/>
                <a:ea typeface="Times New Roman" panose="02020603050405020304" pitchFamily="18" charset="0"/>
              </a:rPr>
              <a:t>salt</a:t>
            </a:r>
            <a:r>
              <a:rPr lang="el-GR" altLang="el-GR" sz="1600" dirty="0">
                <a:solidFill>
                  <a:srgbClr val="7030A0"/>
                </a:solidFill>
                <a:latin typeface="+mn-lt"/>
                <a:ea typeface="Times New Roman" panose="02020603050405020304" pitchFamily="18" charset="0"/>
              </a:rPr>
              <a:t> που αποθηκεύσαμε για αυτόν στην </a:t>
            </a:r>
            <a:r>
              <a:rPr lang="en-US" altLang="el-GR" sz="1600" dirty="0">
                <a:solidFill>
                  <a:srgbClr val="7030A0"/>
                </a:solidFill>
                <a:latin typeface="+mn-lt"/>
                <a:ea typeface="Times New Roman" panose="02020603050405020304" pitchFamily="18" charset="0"/>
              </a:rPr>
              <a:t>database</a:t>
            </a:r>
            <a:r>
              <a:rPr lang="el-GR" altLang="el-GR" sz="1600" dirty="0">
                <a:solidFill>
                  <a:srgbClr val="7030A0"/>
                </a:solidFill>
                <a:latin typeface="+mn-lt"/>
                <a:ea typeface="Times New Roman" panose="02020603050405020304" pitchFamily="18" charset="0"/>
              </a:rPr>
              <a:t>, κρυπτογραφούμε με ίδιο τρόπο το αποτέλεσμα και το συγκρίνουμε με το κρυπτογραφημένο </a:t>
            </a:r>
            <a:r>
              <a:rPr lang="en-US" altLang="el-GR" sz="1600" dirty="0">
                <a:solidFill>
                  <a:srgbClr val="7030A0"/>
                </a:solidFill>
                <a:latin typeface="+mn-lt"/>
                <a:ea typeface="Times New Roman" panose="02020603050405020304" pitchFamily="18" charset="0"/>
              </a:rPr>
              <a:t>password </a:t>
            </a:r>
            <a:r>
              <a:rPr lang="el-GR" altLang="el-GR" sz="1600" dirty="0">
                <a:solidFill>
                  <a:srgbClr val="7030A0"/>
                </a:solidFill>
                <a:latin typeface="+mn-lt"/>
                <a:ea typeface="Times New Roman" panose="02020603050405020304" pitchFamily="18" charset="0"/>
              </a:rPr>
              <a:t>της ΒΔ. (Υπάρχει και Β τρόπος – θα το δούμε στο τέλος).</a:t>
            </a:r>
            <a:endParaRPr lang="el-GR" altLang="el-GR" sz="1600" dirty="0">
              <a:solidFill>
                <a:prstClr val="black"/>
              </a:solidFill>
              <a:latin typeface="+mn-lt"/>
            </a:endParaRPr>
          </a:p>
          <a:p>
            <a:pPr marL="0" marR="0" lvl="0" indent="0" algn="l" defTabSz="914400" rtl="0" eaLnBrk="0" fontAlgn="base" latinLnBrk="0" hangingPunct="0">
              <a:lnSpc>
                <a:spcPct val="100000"/>
              </a:lnSpc>
              <a:spcBef>
                <a:spcPct val="0"/>
              </a:spcBef>
              <a:spcAft>
                <a:spcPct val="0"/>
              </a:spcAft>
              <a:buClrTx/>
              <a:buSzTx/>
              <a:buFontTx/>
              <a:buNone/>
              <a:tabLst>
                <a:tab pos="990600" algn="l"/>
              </a:tabLst>
            </a:pPr>
            <a:endParaRPr kumimoji="0" lang="el-GR" altLang="el-GR" sz="1600" b="0" i="0" u="none" strike="noStrike" cap="none" normalizeH="0" baseline="0" dirty="0" smtClean="0">
              <a:ln>
                <a:noFill/>
              </a:ln>
              <a:solidFill>
                <a:schemeClr val="tx1"/>
              </a:solidFill>
              <a:effectLst/>
              <a:latin typeface="+mn-lt"/>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18</a:t>
            </a:fld>
            <a:endParaRPr lang="el-GR" sz="1400" dirty="0"/>
          </a:p>
        </p:txBody>
      </p:sp>
    </p:spTree>
    <p:custDataLst>
      <p:tags r:id="rId1"/>
    </p:custDataLst>
    <p:extLst>
      <p:ext uri="{BB962C8B-B14F-4D97-AF65-F5344CB8AC3E}">
        <p14:creationId xmlns:p14="http://schemas.microsoft.com/office/powerpoint/2010/main" val="295635592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30385" y="12096"/>
            <a:ext cx="9227368" cy="729593"/>
          </a:xfrm>
        </p:spPr>
        <p:txBody>
          <a:bodyPr>
            <a:noAutofit/>
          </a:bodyPr>
          <a:lstStyle/>
          <a:p>
            <a:r>
              <a:rPr lang="el-GR" sz="3600" dirty="0"/>
              <a:t>Επιλογή </a:t>
            </a:r>
            <a:r>
              <a:rPr lang="el-GR" sz="3600" dirty="0" smtClean="0"/>
              <a:t>Αλγόριθμου</a:t>
            </a:r>
            <a:r>
              <a:rPr lang="en-US" sz="3600" dirty="0" smtClean="0"/>
              <a:t> </a:t>
            </a:r>
            <a:r>
              <a:rPr lang="el-GR" sz="3600" dirty="0" smtClean="0"/>
              <a:t>Κρυπτογράφησης </a:t>
            </a:r>
            <a:r>
              <a:rPr lang="el-GR" sz="3600" dirty="0"/>
              <a:t>(</a:t>
            </a:r>
            <a:r>
              <a:rPr lang="el-GR" sz="3600" dirty="0" smtClean="0"/>
              <a:t>1/</a:t>
            </a:r>
            <a:r>
              <a:rPr lang="en-US" sz="3600" dirty="0" smtClean="0"/>
              <a:t>3</a:t>
            </a:r>
            <a:r>
              <a:rPr lang="el-GR" sz="3600" dirty="0" smtClean="0"/>
              <a:t>)</a:t>
            </a:r>
            <a:endParaRPr lang="el-GR" sz="3600" dirty="0"/>
          </a:p>
        </p:txBody>
      </p:sp>
      <p:sp>
        <p:nvSpPr>
          <p:cNvPr id="4" name="Ορθογώνιο 3"/>
          <p:cNvSpPr/>
          <p:nvPr>
            <p:custDataLst>
              <p:tags r:id="rId3"/>
            </p:custDataLst>
          </p:nvPr>
        </p:nvSpPr>
        <p:spPr>
          <a:xfrm>
            <a:off x="87261" y="807373"/>
            <a:ext cx="9113615" cy="5193729"/>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1600" dirty="0">
                <a:ea typeface="Times New Roman" panose="02020603050405020304" pitchFamily="18" charset="0"/>
              </a:rPr>
              <a:t>Τα παρακάτω ισχύουν για την </a:t>
            </a:r>
            <a:r>
              <a:rPr lang="en-US" sz="1600" dirty="0">
                <a:ea typeface="Times New Roman" panose="02020603050405020304" pitchFamily="18" charset="0"/>
              </a:rPr>
              <a:t>PHP </a:t>
            </a:r>
            <a:r>
              <a:rPr lang="el-GR" sz="1600" dirty="0">
                <a:ea typeface="Times New Roman" panose="02020603050405020304" pitchFamily="18" charset="0"/>
              </a:rPr>
              <a:t>έκδοσης τουλάχιστον 5.3 (Μάιος 2013). </a:t>
            </a:r>
            <a:r>
              <a:rPr lang="en-US" sz="1600" dirty="0">
                <a:ea typeface="Times New Roman" panose="02020603050405020304" pitchFamily="18" charset="0"/>
              </a:rPr>
              <a:t>H </a:t>
            </a:r>
            <a:r>
              <a:rPr lang="el-GR" sz="1600" dirty="0">
                <a:ea typeface="Times New Roman" panose="02020603050405020304" pitchFamily="18" charset="0"/>
              </a:rPr>
              <a:t>αναμενόμενη έκδοση 5.5 έχει πρόσθετες συναρτήσεις που απλουστεύουν την διαδικασία. Για </a:t>
            </a:r>
            <a:r>
              <a:rPr lang="en-US" sz="1600" dirty="0">
                <a:ea typeface="Times New Roman" panose="02020603050405020304" pitchFamily="18" charset="0"/>
              </a:rPr>
              <a:t>v</a:t>
            </a:r>
            <a:r>
              <a:rPr lang="el-GR" sz="1600" dirty="0">
                <a:ea typeface="Times New Roman" panose="02020603050405020304" pitchFamily="18" charset="0"/>
              </a:rPr>
              <a:t>.5.5 δείτε: </a:t>
            </a:r>
            <a:r>
              <a:rPr lang="el-GR" sz="1600" u="sng" dirty="0">
                <a:solidFill>
                  <a:srgbClr val="0000FF"/>
                </a:solidFill>
                <a:ea typeface="Times New Roman" panose="02020603050405020304" pitchFamily="18" charset="0"/>
                <a:hlinkClick r:id="rId8"/>
              </a:rPr>
              <a:t>http://www.php.net/manual/en/ref.password.php</a:t>
            </a:r>
            <a:r>
              <a:rPr lang="el-GR" sz="1600" dirty="0">
                <a:ea typeface="Times New Roman" panose="02020603050405020304" pitchFamily="18" charset="0"/>
              </a:rPr>
              <a:t> </a:t>
            </a:r>
          </a:p>
          <a:p>
            <a:pPr marL="342900" lvl="0" indent="-342900">
              <a:spcAft>
                <a:spcPts val="300"/>
              </a:spcAft>
              <a:buFont typeface="Wingdings" panose="05000000000000000000" pitchFamily="2" charset="2"/>
              <a:buChar char=""/>
            </a:pPr>
            <a:r>
              <a:rPr lang="el-GR" sz="1600" dirty="0">
                <a:ea typeface="Times New Roman" panose="02020603050405020304" pitchFamily="18" charset="0"/>
              </a:rPr>
              <a:t>Η σύνταξη της συνάρτησης </a:t>
            </a:r>
            <a:r>
              <a:rPr lang="en-US" sz="1600" dirty="0">
                <a:ea typeface="Times New Roman" panose="02020603050405020304" pitchFamily="18" charset="0"/>
              </a:rPr>
              <a:t>crypt</a:t>
            </a:r>
            <a:r>
              <a:rPr lang="el-GR" sz="1600" dirty="0">
                <a:ea typeface="Times New Roman" panose="02020603050405020304" pitchFamily="18" charset="0"/>
              </a:rPr>
              <a:t> στην </a:t>
            </a:r>
            <a:r>
              <a:rPr lang="en-US" sz="1600" dirty="0">
                <a:ea typeface="Times New Roman" panose="02020603050405020304" pitchFamily="18" charset="0"/>
              </a:rPr>
              <a:t>PHP </a:t>
            </a:r>
            <a:r>
              <a:rPr lang="el-GR" sz="1600" dirty="0">
                <a:ea typeface="Times New Roman" panose="02020603050405020304" pitchFamily="18" charset="0"/>
              </a:rPr>
              <a:t>είναι: </a:t>
            </a:r>
            <a:r>
              <a:rPr lang="el-GR" sz="1600" b="1" spc="-50" dirty="0" err="1">
                <a:ea typeface="Times New Roman" panose="02020603050405020304" pitchFamily="18" charset="0"/>
              </a:rPr>
              <a:t>crypt</a:t>
            </a:r>
            <a:r>
              <a:rPr lang="el-GR" sz="1600" b="1" spc="-50" dirty="0">
                <a:ea typeface="Times New Roman" panose="02020603050405020304" pitchFamily="18" charset="0"/>
              </a:rPr>
              <a:t>($</a:t>
            </a:r>
            <a:r>
              <a:rPr lang="el-GR" sz="1600" b="1" spc="-50" dirty="0" err="1">
                <a:ea typeface="Times New Roman" panose="02020603050405020304" pitchFamily="18" charset="0"/>
              </a:rPr>
              <a:t>password</a:t>
            </a:r>
            <a:r>
              <a:rPr lang="el-GR" sz="1600" b="1" spc="-50" dirty="0">
                <a:ea typeface="Times New Roman" panose="02020603050405020304" pitchFamily="18" charset="0"/>
              </a:rPr>
              <a:t>,$</a:t>
            </a:r>
            <a:r>
              <a:rPr lang="el-GR" sz="1600" b="1" spc="-50" dirty="0" err="1">
                <a:ea typeface="Times New Roman" panose="02020603050405020304" pitchFamily="18" charset="0"/>
              </a:rPr>
              <a:t>salt</a:t>
            </a:r>
            <a:r>
              <a:rPr lang="el-GR" sz="1600" b="1" spc="-50" dirty="0">
                <a:ea typeface="Times New Roman" panose="02020603050405020304" pitchFamily="18" charset="0"/>
              </a:rPr>
              <a:t>)</a:t>
            </a:r>
            <a:endParaRPr lang="el-GR" sz="160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600" spc="-30" dirty="0">
                <a:ea typeface="Times New Roman" panose="02020603050405020304" pitchFamily="18" charset="0"/>
              </a:rPr>
              <a:t>Οι δύο παράμετροι είναι αλφαριθμητικά. Η 2</a:t>
            </a:r>
            <a:r>
              <a:rPr lang="el-GR" sz="1600" spc="-30" baseline="30000" dirty="0">
                <a:ea typeface="Times New Roman" panose="02020603050405020304" pitchFamily="18" charset="0"/>
              </a:rPr>
              <a:t>η</a:t>
            </a:r>
            <a:r>
              <a:rPr lang="el-GR" sz="1600" spc="-30" dirty="0">
                <a:ea typeface="Times New Roman" panose="02020603050405020304" pitchFamily="18" charset="0"/>
              </a:rPr>
              <a:t> παράμετρος είναι προαιρετική. Αν δεν την παρέχουμε χρησιμοποιείται </a:t>
            </a:r>
            <a:r>
              <a:rPr lang="en-US" sz="1600" spc="-30" dirty="0">
                <a:ea typeface="Times New Roman" panose="02020603050405020304" pitchFamily="18" charset="0"/>
              </a:rPr>
              <a:t>MD</a:t>
            </a:r>
            <a:r>
              <a:rPr lang="el-GR" sz="1600" spc="-30" dirty="0">
                <a:ea typeface="Times New Roman" panose="02020603050405020304" pitchFamily="18" charset="0"/>
              </a:rPr>
              <a:t>5 αν είναι διαθέσιμος, διαφορετικά ο </a:t>
            </a:r>
            <a:r>
              <a:rPr lang="en-US" sz="1600" spc="-30" dirty="0">
                <a:ea typeface="Times New Roman" panose="02020603050405020304" pitchFamily="18" charset="0"/>
              </a:rPr>
              <a:t>Standard DES</a:t>
            </a:r>
            <a:r>
              <a:rPr lang="el-GR" sz="1600" spc="-30" dirty="0">
                <a:ea typeface="Times New Roman" panose="02020603050405020304" pitchFamily="18" charset="0"/>
              </a:rPr>
              <a:t>. Η συνάρτηση επιστρέφει το κρυπτογραφημένο </a:t>
            </a:r>
            <a:r>
              <a:rPr lang="en-US" sz="1600" spc="-30" dirty="0">
                <a:ea typeface="Times New Roman" panose="02020603050405020304" pitchFamily="18" charset="0"/>
              </a:rPr>
              <a:t>password</a:t>
            </a:r>
            <a:r>
              <a:rPr lang="el-GR" sz="1600" spc="-30" dirty="0">
                <a:ea typeface="Times New Roman" panose="02020603050405020304" pitchFamily="18" charset="0"/>
              </a:rPr>
              <a:t>.</a:t>
            </a:r>
          </a:p>
          <a:p>
            <a:pPr marL="800100" lvl="1" indent="-342900">
              <a:spcAft>
                <a:spcPts val="300"/>
              </a:spcAft>
              <a:buSzPts val="1800"/>
              <a:buFont typeface="Wingdings" panose="05000000000000000000" pitchFamily="2" charset="2"/>
              <a:buChar char=""/>
            </a:pPr>
            <a:r>
              <a:rPr lang="el-GR" sz="1600" spc="-30" dirty="0">
                <a:ea typeface="Times New Roman" panose="02020603050405020304" pitchFamily="18" charset="0"/>
              </a:rPr>
              <a:t>Ανάλογα με το σύστημα στο οποίο τρέχει η </a:t>
            </a:r>
            <a:r>
              <a:rPr lang="en-US" sz="1600" spc="-30" dirty="0">
                <a:ea typeface="Times New Roman" panose="02020603050405020304" pitchFamily="18" charset="0"/>
              </a:rPr>
              <a:t>PHP</a:t>
            </a:r>
            <a:r>
              <a:rPr lang="el-GR" sz="1600" spc="-30" dirty="0">
                <a:ea typeface="Times New Roman" panose="02020603050405020304" pitchFamily="18" charset="0"/>
              </a:rPr>
              <a:t>, υποστηρίζονται διάφοροι αλγόριθμοι κρυπτογράφησης. Αυτό μπορούμε να το μάθουμε ελέγχοντας την τιμή κάποιων σταθερών. Αν είναι 1 υποστηρίζεται ο αλγόριθμος, διαφορετικά δεν υποστηρίζεται. Οι σταθερές είναι:</a:t>
            </a:r>
          </a:p>
          <a:p>
            <a:pPr marL="1257300" lvl="2" indent="-342900">
              <a:spcAft>
                <a:spcPts val="300"/>
              </a:spcAft>
              <a:buSzPts val="1600"/>
              <a:buFont typeface="Symbol" panose="05050102010706020507" pitchFamily="18" charset="2"/>
              <a:buChar char=""/>
              <a:tabLst>
                <a:tab pos="990600" algn="l"/>
                <a:tab pos="990600" algn="l"/>
              </a:tabLst>
            </a:pPr>
            <a:r>
              <a:rPr lang="en-US" sz="1600" b="1" spc="-50" dirty="0">
                <a:ea typeface="Times New Roman" panose="02020603050405020304" pitchFamily="18" charset="0"/>
              </a:rPr>
              <a:t>CRYPT_STD_DES	</a:t>
            </a:r>
            <a:r>
              <a:rPr lang="el-GR" sz="1600" dirty="0">
                <a:ea typeface="Times New Roman" panose="02020603050405020304" pitchFamily="18" charset="0"/>
              </a:rPr>
              <a:t>για</a:t>
            </a:r>
            <a:r>
              <a:rPr lang="en-US" sz="1600" dirty="0">
                <a:ea typeface="Times New Roman" panose="02020603050405020304" pitchFamily="18" charset="0"/>
              </a:rPr>
              <a:t> Standard DES</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990600" algn="l"/>
                <a:tab pos="990600" algn="l"/>
              </a:tabLst>
            </a:pPr>
            <a:r>
              <a:rPr lang="en-US" sz="1600" b="1" spc="-50" dirty="0">
                <a:ea typeface="Times New Roman" panose="02020603050405020304" pitchFamily="18" charset="0"/>
              </a:rPr>
              <a:t>CRYPT_EXT_DES	</a:t>
            </a:r>
            <a:r>
              <a:rPr lang="el-GR" sz="1600" dirty="0">
                <a:ea typeface="Times New Roman" panose="02020603050405020304" pitchFamily="18" charset="0"/>
              </a:rPr>
              <a:t>για</a:t>
            </a:r>
            <a:r>
              <a:rPr lang="en-US" sz="1600" dirty="0">
                <a:ea typeface="Times New Roman" panose="02020603050405020304" pitchFamily="18" charset="0"/>
              </a:rPr>
              <a:t> Extended DES</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990600" algn="l"/>
                <a:tab pos="990600" algn="l"/>
              </a:tabLst>
            </a:pPr>
            <a:r>
              <a:rPr lang="el-GR" sz="1600" b="1" spc="-50" dirty="0">
                <a:ea typeface="Times New Roman" panose="02020603050405020304" pitchFamily="18" charset="0"/>
              </a:rPr>
              <a:t>CRYPT_MD5	</a:t>
            </a:r>
            <a:r>
              <a:rPr lang="el-GR" sz="1600" dirty="0">
                <a:ea typeface="Times New Roman" panose="02020603050405020304" pitchFamily="18" charset="0"/>
              </a:rPr>
              <a:t>για </a:t>
            </a:r>
            <a:r>
              <a:rPr lang="en-US" sz="1600" dirty="0">
                <a:ea typeface="Times New Roman" panose="02020603050405020304" pitchFamily="18" charset="0"/>
              </a:rPr>
              <a:t>MD</a:t>
            </a:r>
            <a:r>
              <a:rPr lang="el-GR" sz="1600" dirty="0">
                <a:ea typeface="Times New Roman" panose="02020603050405020304" pitchFamily="18" charset="0"/>
              </a:rPr>
              <a:t>5</a:t>
            </a:r>
          </a:p>
          <a:p>
            <a:pPr marL="1257300" lvl="2" indent="-342900">
              <a:spcAft>
                <a:spcPts val="300"/>
              </a:spcAft>
              <a:buSzPts val="1600"/>
              <a:buFont typeface="Symbol" panose="05050102010706020507" pitchFamily="18" charset="2"/>
              <a:buChar char=""/>
              <a:tabLst>
                <a:tab pos="990600" algn="l"/>
                <a:tab pos="990600" algn="l"/>
              </a:tabLst>
            </a:pPr>
            <a:r>
              <a:rPr lang="el-GR" sz="1600" b="1" spc="-50" dirty="0">
                <a:ea typeface="Times New Roman" panose="02020603050405020304" pitchFamily="18" charset="0"/>
              </a:rPr>
              <a:t>CRYPT_BLOWFISH	</a:t>
            </a:r>
            <a:r>
              <a:rPr lang="el-GR" sz="1600" dirty="0">
                <a:ea typeface="Times New Roman" panose="02020603050405020304" pitchFamily="18" charset="0"/>
              </a:rPr>
              <a:t>για </a:t>
            </a:r>
            <a:r>
              <a:rPr lang="en-US" sz="1600" dirty="0">
                <a:ea typeface="Times New Roman" panose="02020603050405020304" pitchFamily="18" charset="0"/>
              </a:rPr>
              <a:t>Blowfish </a:t>
            </a:r>
            <a:endParaRPr lang="el-GR" sz="160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990600" algn="l"/>
                <a:tab pos="990600" algn="l"/>
              </a:tabLst>
            </a:pPr>
            <a:r>
              <a:rPr lang="el-GR" sz="1600" b="1" spc="-50" dirty="0">
                <a:ea typeface="Times New Roman" panose="02020603050405020304" pitchFamily="18" charset="0"/>
              </a:rPr>
              <a:t>CRYPT_SHA256	</a:t>
            </a:r>
            <a:r>
              <a:rPr lang="el-GR" sz="1600" dirty="0">
                <a:ea typeface="Times New Roman" panose="02020603050405020304" pitchFamily="18" charset="0"/>
              </a:rPr>
              <a:t>για </a:t>
            </a:r>
            <a:r>
              <a:rPr lang="en-US" sz="1600" dirty="0">
                <a:ea typeface="Times New Roman" panose="02020603050405020304" pitchFamily="18" charset="0"/>
              </a:rPr>
              <a:t>SHA</a:t>
            </a:r>
            <a:r>
              <a:rPr lang="el-GR" sz="1600" dirty="0">
                <a:ea typeface="Times New Roman" panose="02020603050405020304" pitchFamily="18" charset="0"/>
              </a:rPr>
              <a:t>-256</a:t>
            </a:r>
          </a:p>
          <a:p>
            <a:pPr marL="1257300" lvl="2" indent="-342900">
              <a:spcAft>
                <a:spcPts val="300"/>
              </a:spcAft>
              <a:buSzPts val="1600"/>
              <a:buFont typeface="Symbol" panose="05050102010706020507" pitchFamily="18" charset="2"/>
              <a:buChar char=""/>
              <a:tabLst>
                <a:tab pos="990600" algn="l"/>
                <a:tab pos="990600" algn="l"/>
              </a:tabLst>
            </a:pPr>
            <a:r>
              <a:rPr lang="el-GR" sz="1600" b="1" spc="-50" dirty="0">
                <a:ea typeface="Times New Roman" panose="02020603050405020304" pitchFamily="18" charset="0"/>
              </a:rPr>
              <a:t>CRYPT_SHA512	</a:t>
            </a:r>
            <a:r>
              <a:rPr lang="el-GR" sz="1600" dirty="0">
                <a:ea typeface="Times New Roman" panose="02020603050405020304" pitchFamily="18" charset="0"/>
              </a:rPr>
              <a:t>για </a:t>
            </a:r>
            <a:r>
              <a:rPr lang="en-US" sz="1600" dirty="0">
                <a:ea typeface="Times New Roman" panose="02020603050405020304" pitchFamily="18" charset="0"/>
              </a:rPr>
              <a:t>SHA</a:t>
            </a:r>
            <a:r>
              <a:rPr lang="el-GR" sz="1600" dirty="0">
                <a:ea typeface="Times New Roman" panose="02020603050405020304" pitchFamily="18" charset="0"/>
              </a:rPr>
              <a:t>-512</a:t>
            </a:r>
          </a:p>
          <a:p>
            <a:pPr marL="342900" lvl="0" indent="-342900">
              <a:spcAft>
                <a:spcPts val="300"/>
              </a:spcAft>
              <a:buSzPts val="1800"/>
              <a:buFont typeface="Wingdings" panose="05000000000000000000" pitchFamily="2" charset="2"/>
              <a:buChar char=""/>
            </a:pPr>
            <a:r>
              <a:rPr lang="el-GR" sz="1600" spc="-30" dirty="0">
                <a:ea typeface="Times New Roman" panose="02020603050405020304" pitchFamily="18" charset="0"/>
              </a:rPr>
              <a:t>Μπορούμε να καθορίσουμε τον αλγόριθμο κρυπτογράφησης της </a:t>
            </a:r>
            <a:r>
              <a:rPr lang="el-GR" sz="1600" b="1" spc="-50" dirty="0" err="1">
                <a:ea typeface="Times New Roman" panose="02020603050405020304" pitchFamily="18" charset="0"/>
              </a:rPr>
              <a:t>crypt</a:t>
            </a:r>
            <a:r>
              <a:rPr lang="el-GR" sz="1600" b="1" spc="-50" dirty="0">
                <a:ea typeface="Times New Roman" panose="02020603050405020304" pitchFamily="18" charset="0"/>
              </a:rPr>
              <a:t>()</a:t>
            </a:r>
            <a:r>
              <a:rPr lang="el-GR" sz="1600" spc="-30" dirty="0">
                <a:ea typeface="Times New Roman" panose="02020603050405020304" pitchFamily="18" charset="0"/>
              </a:rPr>
              <a:t> μέσω του </a:t>
            </a:r>
            <a:r>
              <a:rPr lang="en-US" sz="1600" spc="-30" dirty="0">
                <a:ea typeface="Times New Roman" panose="02020603050405020304" pitchFamily="18" charset="0"/>
              </a:rPr>
              <a:t>salt </a:t>
            </a:r>
            <a:r>
              <a:rPr lang="el-GR" sz="1600" spc="-30" dirty="0">
                <a:ea typeface="Times New Roman" panose="02020603050405020304" pitchFamily="18" charset="0"/>
              </a:rPr>
              <a:t>που θα δώσουμε! Πλήρης τεκμηρίωση υπάρχει στην διεύθυνση:</a:t>
            </a:r>
          </a:p>
          <a:p>
            <a:pPr marL="1200150" lvl="2" indent="-285750">
              <a:buFont typeface="Arial" panose="020B0604020202020204" pitchFamily="34" charset="0"/>
              <a:buChar char="•"/>
            </a:pPr>
            <a:r>
              <a:rPr lang="el-GR" sz="1600" dirty="0" smtClean="0">
                <a:solidFill>
                  <a:srgbClr val="0000FF"/>
                </a:solidFill>
                <a:ea typeface="Times New Roman" panose="02020603050405020304" pitchFamily="18" charset="0"/>
                <a:hlinkClick r:id="rId9"/>
              </a:rPr>
              <a:t>http</a:t>
            </a:r>
            <a:r>
              <a:rPr lang="el-GR" sz="1600" dirty="0">
                <a:solidFill>
                  <a:srgbClr val="0000FF"/>
                </a:solidFill>
                <a:ea typeface="Times New Roman" panose="02020603050405020304" pitchFamily="18" charset="0"/>
                <a:hlinkClick r:id="rId9"/>
              </a:rPr>
              <a:t>://php.net/manual/en/function.crypt.php</a:t>
            </a:r>
            <a:r>
              <a:rPr lang="el-GR" sz="1600" dirty="0">
                <a:ea typeface="Times New Roman" panose="02020603050405020304" pitchFamily="18" charset="0"/>
              </a:rPr>
              <a:t> </a:t>
            </a:r>
            <a:endParaRPr lang="el-GR" sz="1600"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19</a:t>
            </a:fld>
            <a:endParaRPr lang="el-GR" sz="1400" dirty="0"/>
          </a:p>
        </p:txBody>
      </p:sp>
    </p:spTree>
    <p:custDataLst>
      <p:tags r:id="rId1"/>
    </p:custDataLst>
    <p:extLst>
      <p:ext uri="{BB962C8B-B14F-4D97-AF65-F5344CB8AC3E}">
        <p14:creationId xmlns:p14="http://schemas.microsoft.com/office/powerpoint/2010/main" val="35521137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170384" y="176542"/>
            <a:ext cx="8939336" cy="729593"/>
          </a:xfrm>
        </p:spPr>
        <p:txBody>
          <a:bodyPr>
            <a:noAutofit/>
          </a:bodyPr>
          <a:lstStyle/>
          <a:p>
            <a:r>
              <a:rPr lang="el-GR" sz="3600" dirty="0"/>
              <a:t>Επιλογή Αλγόριθμου Κρυπτογράφησης (</a:t>
            </a:r>
            <a:r>
              <a:rPr lang="el-GR" sz="3600" dirty="0" smtClean="0"/>
              <a:t>2/</a:t>
            </a:r>
            <a:r>
              <a:rPr lang="en-US" sz="3600" dirty="0" smtClean="0"/>
              <a:t>3</a:t>
            </a:r>
            <a:r>
              <a:rPr lang="el-GR" sz="3600" dirty="0" smtClean="0"/>
              <a:t>)</a:t>
            </a:r>
          </a:p>
        </p:txBody>
      </p:sp>
      <p:sp>
        <p:nvSpPr>
          <p:cNvPr id="5" name="Ορθογώνιο 4"/>
          <p:cNvSpPr/>
          <p:nvPr>
            <p:custDataLst>
              <p:tags r:id="rId3"/>
            </p:custDataLst>
          </p:nvPr>
        </p:nvSpPr>
        <p:spPr>
          <a:xfrm>
            <a:off x="161763" y="1004781"/>
            <a:ext cx="8712968" cy="5309146"/>
          </a:xfrm>
          <a:prstGeom prst="rect">
            <a:avLst/>
          </a:prstGeom>
        </p:spPr>
        <p:txBody>
          <a:bodyPr wrap="square">
            <a:spAutoFit/>
          </a:bodyPr>
          <a:lstStyle/>
          <a:p>
            <a:pPr algn="ctr">
              <a:spcAft>
                <a:spcPts val="300"/>
              </a:spcAft>
            </a:pPr>
            <a:r>
              <a:rPr lang="el-GR" sz="1600" b="1" dirty="0">
                <a:solidFill>
                  <a:srgbClr val="FF0000"/>
                </a:solidFill>
                <a:ea typeface="Times New Roman" panose="02020603050405020304" pitchFamily="18" charset="0"/>
                <a:cs typeface="Arial" panose="020B0604020202020204" pitchFamily="34" charset="0"/>
              </a:rPr>
              <a:t>Η δομή του </a:t>
            </a:r>
            <a:r>
              <a:rPr lang="en-US" sz="1600" b="1" dirty="0">
                <a:solidFill>
                  <a:srgbClr val="FF0000"/>
                </a:solidFill>
                <a:ea typeface="Times New Roman" panose="02020603050405020304" pitchFamily="18" charset="0"/>
                <a:cs typeface="Arial" panose="020B0604020202020204" pitchFamily="34" charset="0"/>
              </a:rPr>
              <a:t>salt</a:t>
            </a:r>
            <a:r>
              <a:rPr lang="el-GR" sz="1600" b="1" dirty="0">
                <a:solidFill>
                  <a:srgbClr val="FF0000"/>
                </a:solidFill>
                <a:ea typeface="Times New Roman" panose="02020603050405020304" pitchFamily="18" charset="0"/>
                <a:cs typeface="Arial" panose="020B0604020202020204" pitchFamily="34" charset="0"/>
              </a:rPr>
              <a:t> καθορίζει τον αλγόριθμο κρυπτογράφησης!</a:t>
            </a:r>
            <a:endParaRPr lang="el-GR" sz="1600" dirty="0">
              <a:ea typeface="Times New Roman" panose="02020603050405020304" pitchFamily="18" charset="0"/>
              <a:cs typeface="Arial" panose="020B0604020202020204" pitchFamily="34" charset="0"/>
            </a:endParaRPr>
          </a:p>
          <a:p>
            <a:pPr algn="ctr">
              <a:spcAft>
                <a:spcPts val="300"/>
              </a:spcAft>
            </a:pPr>
            <a:r>
              <a:rPr lang="el-GR" sz="1600" b="1" spc="-40" dirty="0">
                <a:solidFill>
                  <a:srgbClr val="0000CC"/>
                </a:solidFill>
                <a:ea typeface="Times New Roman" panose="02020603050405020304" pitchFamily="18" charset="0"/>
              </a:rPr>
              <a:t>ΠΡΟΣΟΧΗ! Να έχετε επαρκές μήκος στην </a:t>
            </a:r>
            <a:r>
              <a:rPr lang="el-GR" sz="1600" b="1" spc="-40" dirty="0" err="1">
                <a:solidFill>
                  <a:srgbClr val="0000CC"/>
                </a:solidFill>
                <a:ea typeface="Times New Roman" panose="02020603050405020304" pitchFamily="18" charset="0"/>
              </a:rPr>
              <a:t>database</a:t>
            </a:r>
            <a:r>
              <a:rPr lang="el-GR" sz="1600" b="1" spc="-40" dirty="0">
                <a:solidFill>
                  <a:srgbClr val="0000CC"/>
                </a:solidFill>
                <a:ea typeface="Times New Roman" panose="02020603050405020304" pitchFamily="18" charset="0"/>
              </a:rPr>
              <a:t> για την αποθήκευση του παραγόμενου </a:t>
            </a:r>
            <a:r>
              <a:rPr lang="el-GR" sz="1600" b="1" spc="-40" dirty="0" err="1">
                <a:solidFill>
                  <a:srgbClr val="0000CC"/>
                </a:solidFill>
                <a:ea typeface="Times New Roman" panose="02020603050405020304" pitchFamily="18" charset="0"/>
              </a:rPr>
              <a:t>hash</a:t>
            </a:r>
            <a:endParaRPr lang="el-GR" sz="1600" dirty="0">
              <a:ea typeface="Times New Roman" panose="02020603050405020304" pitchFamily="18" charset="0"/>
            </a:endParaRPr>
          </a:p>
          <a:p>
            <a:pPr algn="ctr">
              <a:spcAft>
                <a:spcPts val="0"/>
              </a:spcAft>
            </a:pPr>
            <a:r>
              <a:rPr lang="el-GR" sz="1600" b="1" dirty="0">
                <a:solidFill>
                  <a:srgbClr val="C00000"/>
                </a:solidFill>
                <a:ea typeface="Times New Roman" panose="02020603050405020304" pitchFamily="18" charset="0"/>
              </a:rPr>
              <a:t>Στο παράδειγμα, κρυπτογραφούμε το αλφαριθμητικό '</a:t>
            </a:r>
            <a:r>
              <a:rPr lang="en-US" sz="1600" b="1" dirty="0" err="1">
                <a:solidFill>
                  <a:srgbClr val="C00000"/>
                </a:solidFill>
                <a:ea typeface="Times New Roman" panose="02020603050405020304" pitchFamily="18" charset="0"/>
              </a:rPr>
              <a:t>myusername</a:t>
            </a:r>
            <a:r>
              <a:rPr lang="el-GR" sz="1600" b="1" dirty="0">
                <a:solidFill>
                  <a:srgbClr val="C00000"/>
                </a:solidFill>
                <a:ea typeface="Times New Roman" panose="02020603050405020304" pitchFamily="18" charset="0"/>
              </a:rPr>
              <a:t>'.</a:t>
            </a:r>
            <a:endParaRPr lang="el-GR" sz="1600" dirty="0">
              <a:ea typeface="Times New Roman" panose="02020603050405020304" pitchFamily="18" charset="0"/>
            </a:endParaRPr>
          </a:p>
          <a:p>
            <a:pPr marL="342900" lvl="0" indent="-342900">
              <a:spcAft>
                <a:spcPts val="300"/>
              </a:spcAft>
              <a:buFont typeface="Wingdings" panose="05000000000000000000" pitchFamily="2" charset="2"/>
              <a:buChar char=""/>
            </a:pPr>
            <a:r>
              <a:rPr lang="el-GR" sz="1600" b="1" dirty="0">
                <a:ea typeface="Times New Roman" panose="02020603050405020304" pitchFamily="18" charset="0"/>
              </a:rPr>
              <a:t>Standard DES</a:t>
            </a:r>
            <a:r>
              <a:rPr lang="el-GR" sz="1600" dirty="0">
                <a:ea typeface="Times New Roman" panose="02020603050405020304" pitchFamily="18" charset="0"/>
              </a:rPr>
              <a:t>: </a:t>
            </a:r>
            <a:r>
              <a:rPr lang="en-US" sz="1600" dirty="0">
                <a:ea typeface="Times New Roman" panose="02020603050405020304" pitchFamily="18" charset="0"/>
              </a:rPr>
              <a:t>salt </a:t>
            </a:r>
            <a:r>
              <a:rPr lang="el-GR" sz="1600" dirty="0">
                <a:ea typeface="Times New Roman" panose="02020603050405020304" pitchFamily="18" charset="0"/>
              </a:rPr>
              <a:t>δύο χαρακτήρων από τους "</a:t>
            </a:r>
            <a:r>
              <a:rPr lang="el-GR" sz="1600" b="1" spc="-50" dirty="0">
                <a:ea typeface="Times New Roman" panose="02020603050405020304" pitchFamily="18" charset="0"/>
              </a:rPr>
              <a:t>./0-9A-Za-z</a:t>
            </a:r>
            <a:r>
              <a:rPr lang="el-GR" sz="1600" dirty="0">
                <a:ea typeface="Times New Roman" panose="02020603050405020304" pitchFamily="18" charset="0"/>
              </a:rPr>
              <a:t>"</a:t>
            </a:r>
          </a:p>
          <a:p>
            <a:pPr>
              <a:spcAft>
                <a:spcPts val="300"/>
              </a:spcAft>
            </a:pPr>
            <a:r>
              <a:rPr lang="el-GR" sz="1600" b="1" spc="-100" dirty="0">
                <a:ea typeface="Times New Roman" panose="02020603050405020304" pitchFamily="18" charset="0"/>
                <a:cs typeface="Times New Roman" panose="02020603050405020304" pitchFamily="18" charset="0"/>
              </a:rPr>
              <a:t>	</a:t>
            </a:r>
            <a:r>
              <a:rPr lang="en-US" sz="1600" b="1" spc="-100" dirty="0">
                <a:ea typeface="Times New Roman" panose="02020603050405020304" pitchFamily="18" charset="0"/>
                <a:cs typeface="Times New Roman" panose="02020603050405020304" pitchFamily="18" charset="0"/>
              </a:rPr>
              <a:t>if (CRYPT_STD_DES == 1) { </a:t>
            </a:r>
            <a:endParaRPr lang="el-GR" sz="1600" b="1" spc="-100" dirty="0">
              <a:ea typeface="Times New Roman" panose="02020603050405020304" pitchFamily="18" charset="0"/>
              <a:cs typeface="Times New Roman" panose="02020603050405020304" pitchFamily="18" charset="0"/>
            </a:endParaRPr>
          </a:p>
          <a:p>
            <a:pPr>
              <a:spcAft>
                <a:spcPts val="300"/>
              </a:spcAft>
            </a:pPr>
            <a:r>
              <a:rPr lang="en-US" sz="1600" b="1" spc="-100" dirty="0">
                <a:ea typeface="Times New Roman" panose="02020603050405020304" pitchFamily="18" charset="0"/>
                <a:cs typeface="Times New Roman" panose="02020603050405020304" pitchFamily="18" charset="0"/>
              </a:rPr>
              <a:t>		echo 'Standard DES: ' . crypt('</a:t>
            </a:r>
            <a:r>
              <a:rPr lang="en-US" sz="1600" b="1" spc="-100" dirty="0" err="1">
                <a:ea typeface="Times New Roman" panose="02020603050405020304" pitchFamily="18" charset="0"/>
                <a:cs typeface="Times New Roman" panose="02020603050405020304" pitchFamily="18" charset="0"/>
              </a:rPr>
              <a:t>myusername</a:t>
            </a:r>
            <a:r>
              <a:rPr lang="en-US" sz="1600" b="1" spc="-100" dirty="0">
                <a:ea typeface="Times New Roman" panose="02020603050405020304" pitchFamily="18" charset="0"/>
                <a:cs typeface="Times New Roman" panose="02020603050405020304" pitchFamily="18" charset="0"/>
              </a:rPr>
              <a:t>', '</a:t>
            </a:r>
            <a:r>
              <a:rPr lang="en-US" sz="1600" b="1" spc="-100" dirty="0" err="1">
                <a:solidFill>
                  <a:srgbClr val="0000CC"/>
                </a:solidFill>
                <a:highlight>
                  <a:srgbClr val="00FFFF"/>
                </a:highlight>
                <a:ea typeface="Times New Roman" panose="02020603050405020304" pitchFamily="18" charset="0"/>
                <a:cs typeface="Times New Roman" panose="02020603050405020304" pitchFamily="18" charset="0"/>
              </a:rPr>
              <a:t>ko</a:t>
            </a:r>
            <a:r>
              <a:rPr lang="en-US" sz="1600" b="1" spc="-100" dirty="0">
                <a:ea typeface="Times New Roman" panose="02020603050405020304" pitchFamily="18" charset="0"/>
                <a:cs typeface="Times New Roman" panose="02020603050405020304" pitchFamily="18" charset="0"/>
              </a:rPr>
              <a:t>');</a:t>
            </a:r>
            <a:endParaRPr lang="el-GR" sz="1600" b="1" spc="-100" dirty="0">
              <a:ea typeface="Times New Roman" panose="02020603050405020304" pitchFamily="18" charset="0"/>
              <a:cs typeface="Times New Roman" panose="02020603050405020304" pitchFamily="18" charset="0"/>
            </a:endParaRPr>
          </a:p>
          <a:p>
            <a:pPr>
              <a:spcAft>
                <a:spcPts val="300"/>
              </a:spcAft>
            </a:pPr>
            <a:r>
              <a:rPr lang="en-US" sz="1600" b="1" spc="-100" dirty="0">
                <a:ea typeface="Times New Roman" panose="02020603050405020304" pitchFamily="18" charset="0"/>
                <a:cs typeface="Times New Roman" panose="02020603050405020304" pitchFamily="18" charset="0"/>
              </a:rPr>
              <a:t>	} else echo 'Standard DES is not supported';		</a:t>
            </a:r>
            <a:r>
              <a:rPr lang="en-US" sz="1600" b="1" spc="-100" dirty="0">
                <a:solidFill>
                  <a:srgbClr val="0000CC"/>
                </a:solidFill>
                <a:ea typeface="Times New Roman" panose="02020603050405020304" pitchFamily="18" charset="0"/>
                <a:cs typeface="Times New Roman" panose="02020603050405020304" pitchFamily="18" charset="0"/>
              </a:rPr>
              <a:t>//</a:t>
            </a:r>
            <a:r>
              <a:rPr lang="en-US" sz="1600" b="1" spc="-100" dirty="0">
                <a:solidFill>
                  <a:srgbClr val="0000CC"/>
                </a:solidFill>
                <a:highlight>
                  <a:srgbClr val="FFFF00"/>
                </a:highlight>
                <a:ea typeface="Times New Roman" panose="02020603050405020304" pitchFamily="18" charset="0"/>
                <a:cs typeface="Times New Roman" panose="02020603050405020304" pitchFamily="18" charset="0"/>
              </a:rPr>
              <a:t>ko</a:t>
            </a:r>
            <a:r>
              <a:rPr lang="en-US" sz="1600" b="1" spc="-100" dirty="0">
                <a:solidFill>
                  <a:srgbClr val="0000CC"/>
                </a:solidFill>
                <a:ea typeface="Times New Roman" panose="02020603050405020304" pitchFamily="18" charset="0"/>
                <a:cs typeface="Times New Roman" panose="02020603050405020304" pitchFamily="18" charset="0"/>
              </a:rPr>
              <a:t>Bey1NE0LjtE    </a:t>
            </a:r>
            <a:r>
              <a:rPr lang="en-US" sz="1600" b="1" spc="-100" dirty="0">
                <a:highlight>
                  <a:srgbClr val="D3D3D3"/>
                </a:highlight>
                <a:ea typeface="Times New Roman" panose="02020603050405020304" pitchFamily="18" charset="0"/>
                <a:cs typeface="Times New Roman" panose="02020603050405020304" pitchFamily="18" charset="0"/>
              </a:rPr>
              <a:t>(</a:t>
            </a:r>
            <a:r>
              <a:rPr lang="el-GR" sz="1600" b="1" spc="-100" dirty="0">
                <a:highlight>
                  <a:srgbClr val="D3D3D3"/>
                </a:highlight>
                <a:ea typeface="Times New Roman" panose="02020603050405020304" pitchFamily="18" charset="0"/>
                <a:cs typeface="Times New Roman" panose="02020603050405020304" pitchFamily="18" charset="0"/>
              </a:rPr>
              <a:t>μήκος</a:t>
            </a:r>
            <a:r>
              <a:rPr lang="en-US" sz="1600" b="1" spc="-100" dirty="0">
                <a:highlight>
                  <a:srgbClr val="D3D3D3"/>
                </a:highlight>
                <a:ea typeface="Times New Roman" panose="02020603050405020304" pitchFamily="18" charset="0"/>
                <a:cs typeface="Times New Roman" panose="02020603050405020304" pitchFamily="18" charset="0"/>
              </a:rPr>
              <a:t> 13)</a:t>
            </a:r>
            <a:endParaRPr lang="el-GR" sz="1600" b="1" spc="-100" dirty="0">
              <a:ea typeface="Times New Roman" panose="02020603050405020304" pitchFamily="18" charset="0"/>
              <a:cs typeface="Times New Roman" panose="02020603050405020304" pitchFamily="18" charset="0"/>
            </a:endParaRPr>
          </a:p>
          <a:p>
            <a:pPr marL="342900" lvl="0" indent="-342900">
              <a:spcAft>
                <a:spcPts val="300"/>
              </a:spcAft>
              <a:buFont typeface="Wingdings" panose="05000000000000000000" pitchFamily="2" charset="2"/>
              <a:buChar char=""/>
            </a:pPr>
            <a:r>
              <a:rPr lang="en-US" sz="1600" b="1" dirty="0">
                <a:ea typeface="Times New Roman" panose="02020603050405020304" pitchFamily="18" charset="0"/>
              </a:rPr>
              <a:t>Extended DES</a:t>
            </a:r>
            <a:r>
              <a:rPr lang="el-GR" sz="1600" dirty="0">
                <a:ea typeface="Times New Roman" panose="02020603050405020304" pitchFamily="18" charset="0"/>
              </a:rPr>
              <a:t>: "</a:t>
            </a:r>
            <a:r>
              <a:rPr lang="en-US" sz="1600" dirty="0">
                <a:ea typeface="Times New Roman" panose="02020603050405020304" pitchFamily="18" charset="0"/>
              </a:rPr>
              <a:t>salt</a:t>
            </a:r>
            <a:r>
              <a:rPr lang="el-GR" sz="1600" dirty="0">
                <a:ea typeface="Times New Roman" panose="02020603050405020304" pitchFamily="18" charset="0"/>
              </a:rPr>
              <a:t>" μήκους 9 χαρακτήρων με πρώτο χαρακτήρα το </a:t>
            </a:r>
            <a:r>
              <a:rPr lang="el-GR" sz="1600" b="1" spc="-50" dirty="0">
                <a:ea typeface="Times New Roman" panose="02020603050405020304" pitchFamily="18" charset="0"/>
              </a:rPr>
              <a:t>_</a:t>
            </a:r>
            <a:r>
              <a:rPr lang="el-GR" sz="1600" dirty="0">
                <a:ea typeface="Times New Roman" panose="02020603050405020304" pitchFamily="18" charset="0"/>
              </a:rPr>
              <a:t> ακολουθού­μενο από </a:t>
            </a:r>
            <a:r>
              <a:rPr lang="el-GR" sz="1600" b="1" dirty="0">
                <a:ea typeface="Times New Roman" panose="02020603050405020304" pitchFamily="18" charset="0"/>
              </a:rPr>
              <a:t>4 </a:t>
            </a:r>
            <a:r>
              <a:rPr lang="en-US" sz="1600" b="1" dirty="0">
                <a:ea typeface="Times New Roman" panose="02020603050405020304" pitchFamily="18" charset="0"/>
              </a:rPr>
              <a:t>bytes</a:t>
            </a:r>
            <a:r>
              <a:rPr lang="en-US" sz="1600" dirty="0">
                <a:ea typeface="Times New Roman" panose="02020603050405020304" pitchFamily="18" charset="0"/>
              </a:rPr>
              <a:t> </a:t>
            </a:r>
            <a:r>
              <a:rPr lang="el-GR" sz="1600" dirty="0">
                <a:ea typeface="Times New Roman" panose="02020603050405020304" pitchFamily="18" charset="0"/>
              </a:rPr>
              <a:t>για το πλήθος </a:t>
            </a:r>
            <a:r>
              <a:rPr lang="en-US" sz="1600" dirty="0">
                <a:ea typeface="Times New Roman" panose="02020603050405020304" pitchFamily="18" charset="0"/>
              </a:rPr>
              <a:t>iteration </a:t>
            </a:r>
            <a:r>
              <a:rPr lang="el-GR" sz="1600" dirty="0">
                <a:ea typeface="Times New Roman" panose="02020603050405020304" pitchFamily="18" charset="0"/>
              </a:rPr>
              <a:t>και </a:t>
            </a:r>
            <a:r>
              <a:rPr lang="el-GR" sz="1600" b="1" dirty="0">
                <a:ea typeface="Times New Roman" panose="02020603050405020304" pitchFamily="18" charset="0"/>
              </a:rPr>
              <a:t>4 </a:t>
            </a:r>
            <a:r>
              <a:rPr lang="en-US" sz="1600" b="1" dirty="0">
                <a:ea typeface="Times New Roman" panose="02020603050405020304" pitchFamily="18" charset="0"/>
              </a:rPr>
              <a:t>bytes</a:t>
            </a:r>
            <a:r>
              <a:rPr lang="en-US" sz="1600" dirty="0">
                <a:ea typeface="Times New Roman" panose="02020603050405020304" pitchFamily="18" charset="0"/>
              </a:rPr>
              <a:t> </a:t>
            </a:r>
            <a:r>
              <a:rPr lang="el-GR" sz="1600" dirty="0">
                <a:ea typeface="Times New Roman" panose="02020603050405020304" pitchFamily="18" charset="0"/>
              </a:rPr>
              <a:t>για το </a:t>
            </a:r>
            <a:r>
              <a:rPr lang="en-US" sz="1600" dirty="0">
                <a:ea typeface="Times New Roman" panose="02020603050405020304" pitchFamily="18" charset="0"/>
              </a:rPr>
              <a:t>salt</a:t>
            </a:r>
            <a:r>
              <a:rPr lang="el-GR" sz="1600" dirty="0">
                <a:ea typeface="Times New Roman" panose="02020603050405020304" pitchFamily="18" charset="0"/>
              </a:rPr>
              <a:t>. Περισσότερα </a:t>
            </a:r>
            <a:r>
              <a:rPr lang="en-US" sz="1600" dirty="0">
                <a:ea typeface="Times New Roman" panose="02020603050405020304" pitchFamily="18" charset="0"/>
              </a:rPr>
              <a:t>on</a:t>
            </a:r>
            <a:r>
              <a:rPr lang="el-GR" sz="1600" dirty="0">
                <a:ea typeface="Times New Roman" panose="02020603050405020304" pitchFamily="18" charset="0"/>
              </a:rPr>
              <a:t>-</a:t>
            </a:r>
            <a:r>
              <a:rPr lang="en-US" sz="1600" dirty="0">
                <a:ea typeface="Times New Roman" panose="02020603050405020304" pitchFamily="18" charset="0"/>
              </a:rPr>
              <a:t>line</a:t>
            </a:r>
            <a:endParaRPr lang="el-GR" sz="1600" dirty="0">
              <a:ea typeface="Times New Roman" panose="02020603050405020304" pitchFamily="18" charset="0"/>
            </a:endParaRPr>
          </a:p>
          <a:p>
            <a:pPr>
              <a:spcAft>
                <a:spcPts val="300"/>
              </a:spcAft>
            </a:pPr>
            <a:r>
              <a:rPr lang="el-GR" sz="1600" b="1" spc="-100" dirty="0">
                <a:ea typeface="Times New Roman" panose="02020603050405020304" pitchFamily="18" charset="0"/>
                <a:cs typeface="Times New Roman" panose="02020603050405020304" pitchFamily="18" charset="0"/>
              </a:rPr>
              <a:t>	</a:t>
            </a:r>
            <a:r>
              <a:rPr lang="en-US" sz="1600" b="1" spc="-100" dirty="0">
                <a:ea typeface="Times New Roman" panose="02020603050405020304" pitchFamily="18" charset="0"/>
                <a:cs typeface="Times New Roman" panose="02020603050405020304" pitchFamily="18" charset="0"/>
              </a:rPr>
              <a:t>if (CRYPT_EXT_DES == 1) {</a:t>
            </a:r>
            <a:endParaRPr lang="el-GR" sz="1600" b="1" spc="-100" dirty="0">
              <a:ea typeface="Times New Roman" panose="02020603050405020304" pitchFamily="18" charset="0"/>
              <a:cs typeface="Times New Roman" panose="02020603050405020304" pitchFamily="18" charset="0"/>
            </a:endParaRPr>
          </a:p>
          <a:p>
            <a:pPr>
              <a:spcAft>
                <a:spcPts val="300"/>
              </a:spcAft>
            </a:pPr>
            <a:r>
              <a:rPr lang="en-US" sz="1600" b="1" spc="-100" dirty="0">
                <a:ea typeface="Times New Roman" panose="02020603050405020304" pitchFamily="18" charset="0"/>
                <a:cs typeface="Times New Roman" panose="02020603050405020304" pitchFamily="18" charset="0"/>
              </a:rPr>
              <a:t>		echo 'Extended DES: ' . crypt('</a:t>
            </a:r>
            <a:r>
              <a:rPr lang="en-US" sz="1600" b="1" spc="-100" dirty="0" err="1">
                <a:ea typeface="Times New Roman" panose="02020603050405020304" pitchFamily="18" charset="0"/>
                <a:cs typeface="Times New Roman" panose="02020603050405020304" pitchFamily="18" charset="0"/>
              </a:rPr>
              <a:t>myusername</a:t>
            </a:r>
            <a:r>
              <a:rPr lang="en-US" sz="1600" b="1" spc="-100" dirty="0">
                <a:ea typeface="Times New Roman" panose="02020603050405020304" pitchFamily="18" charset="0"/>
                <a:cs typeface="Times New Roman" panose="02020603050405020304" pitchFamily="18" charset="0"/>
              </a:rPr>
              <a:t>', '</a:t>
            </a:r>
            <a:r>
              <a:rPr lang="en-US" sz="1600" b="1" spc="-100" dirty="0">
                <a:highlight>
                  <a:srgbClr val="FFFF00"/>
                </a:highlight>
                <a:ea typeface="Times New Roman" panose="02020603050405020304" pitchFamily="18" charset="0"/>
                <a:cs typeface="Times New Roman" panose="02020603050405020304" pitchFamily="18" charset="0"/>
              </a:rPr>
              <a:t>_</a:t>
            </a:r>
            <a:r>
              <a:rPr lang="en-US" sz="1600" b="1" spc="-100" dirty="0">
                <a:highlight>
                  <a:srgbClr val="00FF00"/>
                </a:highlight>
                <a:ea typeface="Times New Roman" panose="02020603050405020304" pitchFamily="18" charset="0"/>
                <a:cs typeface="Times New Roman" panose="02020603050405020304" pitchFamily="18" charset="0"/>
              </a:rPr>
              <a:t>J9..</a:t>
            </a:r>
            <a:r>
              <a:rPr lang="en-US" sz="1600" b="1" spc="-100" dirty="0">
                <a:highlight>
                  <a:srgbClr val="00FFFF"/>
                </a:highlight>
                <a:ea typeface="Times New Roman" panose="02020603050405020304" pitchFamily="18" charset="0"/>
                <a:cs typeface="Times New Roman" panose="02020603050405020304" pitchFamily="18" charset="0"/>
              </a:rPr>
              <a:t>kokk</a:t>
            </a:r>
            <a:r>
              <a:rPr lang="en-US" sz="1600" b="1" spc="-100" dirty="0">
                <a:ea typeface="Times New Roman" panose="02020603050405020304" pitchFamily="18" charset="0"/>
                <a:cs typeface="Times New Roman" panose="02020603050405020304" pitchFamily="18" charset="0"/>
              </a:rPr>
              <a:t>');</a:t>
            </a:r>
            <a:endParaRPr lang="el-GR" sz="1600" b="1" spc="-100" dirty="0">
              <a:ea typeface="Times New Roman" panose="02020603050405020304" pitchFamily="18" charset="0"/>
              <a:cs typeface="Times New Roman" panose="02020603050405020304" pitchFamily="18" charset="0"/>
            </a:endParaRPr>
          </a:p>
          <a:p>
            <a:pPr>
              <a:spcAft>
                <a:spcPts val="300"/>
              </a:spcAft>
            </a:pPr>
            <a:r>
              <a:rPr lang="en-US" sz="1600" b="1" spc="-100" dirty="0">
                <a:ea typeface="Times New Roman" panose="02020603050405020304" pitchFamily="18" charset="0"/>
                <a:cs typeface="Times New Roman" panose="02020603050405020304" pitchFamily="18" charset="0"/>
              </a:rPr>
              <a:t>	} else echo ''Extended DES is not supported';		</a:t>
            </a:r>
            <a:r>
              <a:rPr lang="en-US" sz="1600" b="1" spc="-100" dirty="0">
                <a:solidFill>
                  <a:srgbClr val="0000CC"/>
                </a:solidFill>
                <a:ea typeface="Times New Roman" panose="02020603050405020304" pitchFamily="18" charset="0"/>
                <a:cs typeface="Times New Roman" panose="02020603050405020304" pitchFamily="18" charset="0"/>
              </a:rPr>
              <a:t>//</a:t>
            </a:r>
            <a:r>
              <a:rPr lang="en-US" sz="1600" b="1" spc="-100" dirty="0">
                <a:solidFill>
                  <a:srgbClr val="0000CC"/>
                </a:solidFill>
                <a:highlight>
                  <a:srgbClr val="FFFF00"/>
                </a:highlight>
                <a:ea typeface="Times New Roman" panose="02020603050405020304" pitchFamily="18" charset="0"/>
                <a:cs typeface="Times New Roman" panose="02020603050405020304" pitchFamily="18" charset="0"/>
              </a:rPr>
              <a:t>_J9..kokk</a:t>
            </a:r>
            <a:r>
              <a:rPr lang="en-US" sz="1600" b="1" spc="-100" dirty="0">
                <a:solidFill>
                  <a:srgbClr val="0000CC"/>
                </a:solidFill>
                <a:ea typeface="Times New Roman" panose="02020603050405020304" pitchFamily="18" charset="0"/>
                <a:cs typeface="Times New Roman" panose="02020603050405020304" pitchFamily="18" charset="0"/>
              </a:rPr>
              <a:t>u2/6LhSJExc    </a:t>
            </a:r>
            <a:r>
              <a:rPr lang="en-US" sz="1600" b="1" spc="-100" dirty="0">
                <a:highlight>
                  <a:srgbClr val="D3D3D3"/>
                </a:highlight>
                <a:ea typeface="Times New Roman" panose="02020603050405020304" pitchFamily="18" charset="0"/>
                <a:cs typeface="Times New Roman" panose="02020603050405020304" pitchFamily="18" charset="0"/>
              </a:rPr>
              <a:t>(</a:t>
            </a:r>
            <a:r>
              <a:rPr lang="el-GR" sz="1600" b="1" spc="-100" dirty="0">
                <a:highlight>
                  <a:srgbClr val="D3D3D3"/>
                </a:highlight>
                <a:ea typeface="Times New Roman" panose="02020603050405020304" pitchFamily="18" charset="0"/>
                <a:cs typeface="Times New Roman" panose="02020603050405020304" pitchFamily="18" charset="0"/>
              </a:rPr>
              <a:t>μήκος</a:t>
            </a:r>
            <a:r>
              <a:rPr lang="en-US" sz="1600" b="1" spc="-100" dirty="0">
                <a:highlight>
                  <a:srgbClr val="D3D3D3"/>
                </a:highlight>
                <a:ea typeface="Times New Roman" panose="02020603050405020304" pitchFamily="18" charset="0"/>
                <a:cs typeface="Times New Roman" panose="02020603050405020304" pitchFamily="18" charset="0"/>
              </a:rPr>
              <a:t> 20)</a:t>
            </a:r>
            <a:endParaRPr lang="el-GR" sz="1600" b="1" spc="-100" dirty="0">
              <a:ea typeface="Times New Roman" panose="02020603050405020304" pitchFamily="18" charset="0"/>
              <a:cs typeface="Times New Roman" panose="02020603050405020304" pitchFamily="18" charset="0"/>
            </a:endParaRPr>
          </a:p>
          <a:p>
            <a:pPr marL="342900" lvl="0" indent="-342900">
              <a:spcAft>
                <a:spcPts val="300"/>
              </a:spcAft>
              <a:buFont typeface="Wingdings" panose="05000000000000000000" pitchFamily="2" charset="2"/>
              <a:buChar char=""/>
            </a:pPr>
            <a:r>
              <a:rPr lang="en-US" sz="1600" b="1" dirty="0">
                <a:ea typeface="Times New Roman" panose="02020603050405020304" pitchFamily="18" charset="0"/>
              </a:rPr>
              <a:t>MD</a:t>
            </a:r>
            <a:r>
              <a:rPr lang="el-GR" sz="1600" b="1" dirty="0">
                <a:ea typeface="Times New Roman" panose="02020603050405020304" pitchFamily="18" charset="0"/>
              </a:rPr>
              <a:t>5</a:t>
            </a:r>
            <a:r>
              <a:rPr lang="el-GR" sz="1600" dirty="0">
                <a:ea typeface="Times New Roman" panose="02020603050405020304" pitchFamily="18" charset="0"/>
              </a:rPr>
              <a:t>: </a:t>
            </a:r>
            <a:r>
              <a:rPr lang="en-US" sz="1600" dirty="0">
                <a:ea typeface="Times New Roman" panose="02020603050405020304" pitchFamily="18" charset="0"/>
              </a:rPr>
              <a:t>salt </a:t>
            </a:r>
            <a:r>
              <a:rPr lang="el-GR" sz="1600" dirty="0">
                <a:ea typeface="Times New Roman" panose="02020603050405020304" pitchFamily="18" charset="0"/>
              </a:rPr>
              <a:t>μήκος 12 χαρακτήρων που ξεκινά με </a:t>
            </a:r>
            <a:r>
              <a:rPr lang="el-GR" sz="1600" b="1" spc="-50" dirty="0">
                <a:ea typeface="Times New Roman" panose="02020603050405020304" pitchFamily="18" charset="0"/>
              </a:rPr>
              <a:t>$1$</a:t>
            </a:r>
            <a:r>
              <a:rPr lang="el-GR" sz="1600" dirty="0">
                <a:ea typeface="Times New Roman" panose="02020603050405020304" pitchFamily="18" charset="0"/>
              </a:rPr>
              <a:t> και τελειώνει με </a:t>
            </a:r>
            <a:r>
              <a:rPr lang="el-GR" sz="1600" b="1" spc="-50" dirty="0">
                <a:ea typeface="Times New Roman" panose="02020603050405020304" pitchFamily="18" charset="0"/>
              </a:rPr>
              <a:t>$</a:t>
            </a:r>
            <a:endParaRPr lang="el-GR" sz="1600" dirty="0">
              <a:ea typeface="Times New Roman" panose="02020603050405020304" pitchFamily="18" charset="0"/>
            </a:endParaRPr>
          </a:p>
          <a:p>
            <a:pPr>
              <a:spcAft>
                <a:spcPts val="300"/>
              </a:spcAft>
            </a:pPr>
            <a:r>
              <a:rPr lang="el-GR" sz="1600" b="1" spc="-100" dirty="0">
                <a:ea typeface="Times New Roman" panose="02020603050405020304" pitchFamily="18" charset="0"/>
                <a:cs typeface="Times New Roman" panose="02020603050405020304" pitchFamily="18" charset="0"/>
              </a:rPr>
              <a:t>	</a:t>
            </a:r>
            <a:r>
              <a:rPr lang="en-US" sz="1600" b="1" spc="-100" dirty="0">
                <a:ea typeface="Times New Roman" panose="02020603050405020304" pitchFamily="18" charset="0"/>
                <a:cs typeface="Times New Roman" panose="02020603050405020304" pitchFamily="18" charset="0"/>
              </a:rPr>
              <a:t>if (CRYPT_MD5 == 1) {</a:t>
            </a:r>
            <a:endParaRPr lang="el-GR" sz="1600" b="1" spc="-100" dirty="0">
              <a:ea typeface="Times New Roman" panose="02020603050405020304" pitchFamily="18" charset="0"/>
              <a:cs typeface="Times New Roman" panose="02020603050405020304" pitchFamily="18" charset="0"/>
            </a:endParaRPr>
          </a:p>
          <a:p>
            <a:pPr>
              <a:spcAft>
                <a:spcPts val="300"/>
              </a:spcAft>
            </a:pPr>
            <a:r>
              <a:rPr lang="en-US" sz="1600" b="1" spc="-100" dirty="0">
                <a:ea typeface="Times New Roman" panose="02020603050405020304" pitchFamily="18" charset="0"/>
                <a:cs typeface="Times New Roman" panose="02020603050405020304" pitchFamily="18" charset="0"/>
              </a:rPr>
              <a:t>		echo 'MD5: ' . crypt('</a:t>
            </a:r>
            <a:r>
              <a:rPr lang="en-US" sz="1600" b="1" spc="-100" dirty="0" err="1">
                <a:ea typeface="Times New Roman" panose="02020603050405020304" pitchFamily="18" charset="0"/>
                <a:cs typeface="Times New Roman" panose="02020603050405020304" pitchFamily="18" charset="0"/>
              </a:rPr>
              <a:t>myusername</a:t>
            </a:r>
            <a:r>
              <a:rPr lang="en-US" sz="1600" b="1" spc="-100" dirty="0">
                <a:ea typeface="Times New Roman" panose="02020603050405020304" pitchFamily="18" charset="0"/>
                <a:cs typeface="Times New Roman" panose="02020603050405020304" pitchFamily="18" charset="0"/>
              </a:rPr>
              <a:t>', '</a:t>
            </a:r>
            <a:r>
              <a:rPr lang="en-US" sz="1600" b="1" spc="-100" dirty="0">
                <a:highlight>
                  <a:srgbClr val="FFFF00"/>
                </a:highlight>
                <a:ea typeface="Times New Roman" panose="02020603050405020304" pitchFamily="18" charset="0"/>
                <a:cs typeface="Times New Roman" panose="02020603050405020304" pitchFamily="18" charset="0"/>
              </a:rPr>
              <a:t>$</a:t>
            </a:r>
            <a:r>
              <a:rPr lang="en-US" sz="1600" b="1" spc="-100" dirty="0">
                <a:highlight>
                  <a:srgbClr val="FF00FF"/>
                </a:highlight>
                <a:ea typeface="Times New Roman" panose="02020603050405020304" pitchFamily="18" charset="0"/>
                <a:cs typeface="Times New Roman" panose="02020603050405020304" pitchFamily="18" charset="0"/>
              </a:rPr>
              <a:t>1</a:t>
            </a:r>
            <a:r>
              <a:rPr lang="en-US" sz="1600" b="1" spc="-100" dirty="0">
                <a:highlight>
                  <a:srgbClr val="FFFF00"/>
                </a:highlight>
                <a:ea typeface="Times New Roman" panose="02020603050405020304" pitchFamily="18" charset="0"/>
                <a:cs typeface="Times New Roman" panose="02020603050405020304" pitchFamily="18" charset="0"/>
              </a:rPr>
              <a:t>$</a:t>
            </a:r>
            <a:r>
              <a:rPr lang="en-US" sz="1600" b="1" spc="-100" dirty="0">
                <a:highlight>
                  <a:srgbClr val="00FFFF"/>
                </a:highlight>
                <a:ea typeface="Times New Roman" panose="02020603050405020304" pitchFamily="18" charset="0"/>
                <a:cs typeface="Times New Roman" panose="02020603050405020304" pitchFamily="18" charset="0"/>
              </a:rPr>
              <a:t>kokkoras</a:t>
            </a:r>
            <a:r>
              <a:rPr lang="en-US" sz="1600" b="1" spc="-100" dirty="0">
                <a:highlight>
                  <a:srgbClr val="FFFF00"/>
                </a:highlight>
                <a:ea typeface="Times New Roman" panose="02020603050405020304" pitchFamily="18" charset="0"/>
                <a:cs typeface="Times New Roman" panose="02020603050405020304" pitchFamily="18" charset="0"/>
              </a:rPr>
              <a:t>$</a:t>
            </a:r>
            <a:r>
              <a:rPr lang="en-US" sz="1600" b="1" spc="-100" dirty="0">
                <a:ea typeface="Times New Roman" panose="02020603050405020304" pitchFamily="18" charset="0"/>
                <a:cs typeface="Times New Roman" panose="02020603050405020304" pitchFamily="18" charset="0"/>
              </a:rPr>
              <a:t>');</a:t>
            </a:r>
            <a:endParaRPr lang="el-GR" sz="1600" b="1" spc="-100" dirty="0">
              <a:ea typeface="Times New Roman" panose="02020603050405020304" pitchFamily="18" charset="0"/>
              <a:cs typeface="Times New Roman" panose="02020603050405020304" pitchFamily="18" charset="0"/>
            </a:endParaRPr>
          </a:p>
          <a:p>
            <a:pPr>
              <a:spcAft>
                <a:spcPts val="300"/>
              </a:spcAft>
            </a:pPr>
            <a:r>
              <a:rPr lang="en-US" sz="1600" b="1" spc="-100" dirty="0">
                <a:ea typeface="Times New Roman" panose="02020603050405020304" pitchFamily="18" charset="0"/>
                <a:cs typeface="Times New Roman" panose="02020603050405020304" pitchFamily="18" charset="0"/>
              </a:rPr>
              <a:t>	} else echo ' MD5 is not supported';		</a:t>
            </a:r>
            <a:r>
              <a:rPr lang="en-US" sz="1600" b="1" spc="-100" dirty="0">
                <a:solidFill>
                  <a:srgbClr val="0000CC"/>
                </a:solidFill>
                <a:ea typeface="Times New Roman" panose="02020603050405020304" pitchFamily="18" charset="0"/>
                <a:cs typeface="Times New Roman" panose="02020603050405020304" pitchFamily="18" charset="0"/>
              </a:rPr>
              <a:t>//</a:t>
            </a:r>
            <a:r>
              <a:rPr lang="en-US" sz="1600" b="1" spc="-100" dirty="0">
                <a:solidFill>
                  <a:srgbClr val="0000CC"/>
                </a:solidFill>
                <a:highlight>
                  <a:srgbClr val="FFFF00"/>
                </a:highlight>
                <a:ea typeface="Times New Roman" panose="02020603050405020304" pitchFamily="18" charset="0"/>
                <a:cs typeface="Times New Roman" panose="02020603050405020304" pitchFamily="18" charset="0"/>
              </a:rPr>
              <a:t>$1$kokkoras$</a:t>
            </a:r>
            <a:r>
              <a:rPr lang="en-US" sz="1600" b="1" spc="-100" dirty="0">
                <a:solidFill>
                  <a:srgbClr val="0000CC"/>
                </a:solidFill>
                <a:ea typeface="Times New Roman" panose="02020603050405020304" pitchFamily="18" charset="0"/>
                <a:cs typeface="Times New Roman" panose="02020603050405020304" pitchFamily="18" charset="0"/>
              </a:rPr>
              <a:t>93f8HVhV2uelJp.dzs4fe1    </a:t>
            </a:r>
            <a:r>
              <a:rPr lang="en-US" sz="1600" b="1" spc="-100" dirty="0">
                <a:highlight>
                  <a:srgbClr val="D3D3D3"/>
                </a:highlight>
                <a:ea typeface="Times New Roman" panose="02020603050405020304" pitchFamily="18" charset="0"/>
                <a:cs typeface="Times New Roman" panose="02020603050405020304" pitchFamily="18" charset="0"/>
              </a:rPr>
              <a:t>(</a:t>
            </a:r>
            <a:r>
              <a:rPr lang="el-GR" sz="1600" b="1" spc="-100" dirty="0">
                <a:highlight>
                  <a:srgbClr val="D3D3D3"/>
                </a:highlight>
                <a:ea typeface="Times New Roman" panose="02020603050405020304" pitchFamily="18" charset="0"/>
                <a:cs typeface="Times New Roman" panose="02020603050405020304" pitchFamily="18" charset="0"/>
              </a:rPr>
              <a:t>μήκος</a:t>
            </a:r>
            <a:r>
              <a:rPr lang="en-US" sz="1600" b="1" spc="-100" dirty="0">
                <a:highlight>
                  <a:srgbClr val="D3D3D3"/>
                </a:highlight>
                <a:ea typeface="Times New Roman" panose="02020603050405020304" pitchFamily="18" charset="0"/>
                <a:cs typeface="Times New Roman" panose="02020603050405020304" pitchFamily="18" charset="0"/>
              </a:rPr>
              <a:t> 34)</a:t>
            </a:r>
            <a:endParaRPr lang="el-GR" sz="1600" b="1" spc="-100" dirty="0">
              <a:ea typeface="Times New Roman" panose="02020603050405020304" pitchFamily="18" charset="0"/>
              <a:cs typeface="Times New Roman" panose="02020603050405020304" pitchFamily="18" charset="0"/>
            </a:endParaRPr>
          </a:p>
          <a:p>
            <a:pPr marL="342900" lvl="0" indent="-342900">
              <a:spcAft>
                <a:spcPts val="300"/>
              </a:spcAft>
              <a:buFont typeface="Wingdings" panose="05000000000000000000" pitchFamily="2" charset="2"/>
              <a:buChar char=""/>
            </a:pPr>
            <a:r>
              <a:rPr lang="en-US" sz="1600" b="1" dirty="0">
                <a:ea typeface="Times New Roman" panose="02020603050405020304" pitchFamily="18" charset="0"/>
              </a:rPr>
              <a:t>Blowfish</a:t>
            </a:r>
            <a:r>
              <a:rPr lang="el-GR" sz="1600" dirty="0">
                <a:ea typeface="Times New Roman" panose="02020603050405020304" pitchFamily="18" charset="0"/>
              </a:rPr>
              <a:t>: "</a:t>
            </a:r>
            <a:r>
              <a:rPr lang="en-US" sz="1600" dirty="0">
                <a:ea typeface="Times New Roman" panose="02020603050405020304" pitchFamily="18" charset="0"/>
              </a:rPr>
              <a:t>salt</a:t>
            </a:r>
            <a:r>
              <a:rPr lang="el-GR" sz="1600" dirty="0">
                <a:ea typeface="Times New Roman" panose="02020603050405020304" pitchFamily="18" charset="0"/>
              </a:rPr>
              <a:t>" που ξεκινά με "</a:t>
            </a:r>
            <a:r>
              <a:rPr lang="el-GR" sz="1600" b="1" spc="-50" dirty="0">
                <a:ea typeface="Times New Roman" panose="02020603050405020304" pitchFamily="18" charset="0"/>
              </a:rPr>
              <a:t>$2a$</a:t>
            </a:r>
            <a:r>
              <a:rPr lang="el-GR" sz="1600" dirty="0">
                <a:ea typeface="Times New Roman" panose="02020603050405020304" pitchFamily="18" charset="0"/>
              </a:rPr>
              <a:t>" (για &lt; </a:t>
            </a:r>
            <a:r>
              <a:rPr lang="en-US" sz="1600" dirty="0">
                <a:ea typeface="Times New Roman" panose="02020603050405020304" pitchFamily="18" charset="0"/>
              </a:rPr>
              <a:t>v</a:t>
            </a:r>
            <a:r>
              <a:rPr lang="el-GR" sz="1600" dirty="0">
                <a:ea typeface="Times New Roman" panose="02020603050405020304" pitchFamily="18" charset="0"/>
              </a:rPr>
              <a:t>.5.3.7) ή "</a:t>
            </a:r>
            <a:r>
              <a:rPr lang="el-GR" sz="1600" b="1" spc="-50" dirty="0">
                <a:ea typeface="Times New Roman" panose="02020603050405020304" pitchFamily="18" charset="0"/>
              </a:rPr>
              <a:t>$2y$</a:t>
            </a:r>
            <a:r>
              <a:rPr lang="el-GR" sz="1600" dirty="0">
                <a:ea typeface="Times New Roman" panose="02020603050405020304" pitchFamily="18" charset="0"/>
              </a:rPr>
              <a:t>" (για 5.3.7 και </a:t>
            </a:r>
            <a:r>
              <a:rPr lang="el-GR" sz="1600" dirty="0" err="1">
                <a:ea typeface="Times New Roman" panose="02020603050405020304" pitchFamily="18" charset="0"/>
              </a:rPr>
              <a:t>νεώτε­ρη</a:t>
            </a:r>
            <a:r>
              <a:rPr lang="el-GR" sz="1600" dirty="0">
                <a:ea typeface="Times New Roman" panose="02020603050405020304" pitchFamily="18" charset="0"/>
              </a:rPr>
              <a:t> έκδοση), ακολουθούμενο από διψήφια παράμετρο κόστους μεταξύ 04 και 31, α­κολουθούμενο από </a:t>
            </a:r>
            <a:r>
              <a:rPr lang="el-GR" sz="1600" b="1" spc="-50" dirty="0">
                <a:ea typeface="Times New Roman" panose="02020603050405020304" pitchFamily="18" charset="0"/>
              </a:rPr>
              <a:t>$</a:t>
            </a:r>
            <a:r>
              <a:rPr lang="el-GR" sz="1600" dirty="0">
                <a:ea typeface="Times New Roman" panose="02020603050405020304" pitchFamily="18" charset="0"/>
              </a:rPr>
              <a:t>, ακολουθούμενο από 22 χαρακτήρες από τους "</a:t>
            </a:r>
            <a:r>
              <a:rPr lang="el-GR" sz="1600" b="1" spc="-50" dirty="0">
                <a:ea typeface="Times New Roman" panose="02020603050405020304" pitchFamily="18" charset="0"/>
              </a:rPr>
              <a:t>./0-9A-Za-z</a:t>
            </a:r>
            <a:r>
              <a:rPr lang="el-GR" sz="1600" dirty="0">
                <a:ea typeface="Times New Roman" panose="02020603050405020304" pitchFamily="18" charset="0"/>
              </a:rPr>
              <a:t>"</a:t>
            </a:r>
            <a:endParaRPr lang="el-GR" sz="1600" dirty="0">
              <a:effectLst/>
              <a:ea typeface="Times New Roman" panose="02020603050405020304" pitchFamily="18" charset="0"/>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20</a:t>
            </a:fld>
            <a:endParaRPr lang="el-GR" sz="1400" dirty="0"/>
          </a:p>
        </p:txBody>
      </p:sp>
    </p:spTree>
    <p:custDataLst>
      <p:tags r:id="rId1"/>
    </p:custDataLst>
    <p:extLst>
      <p:ext uri="{BB962C8B-B14F-4D97-AF65-F5344CB8AC3E}">
        <p14:creationId xmlns:p14="http://schemas.microsoft.com/office/powerpoint/2010/main" val="18695177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200" dirty="0"/>
              <a:t>Επιλογή Αλγόριθμου Κρυπτογράφησης </a:t>
            </a:r>
            <a:r>
              <a:rPr lang="el-GR" sz="3200" dirty="0" smtClean="0"/>
              <a:t>(</a:t>
            </a:r>
            <a:r>
              <a:rPr lang="en-US" sz="3200" dirty="0" smtClean="0"/>
              <a:t>3</a:t>
            </a:r>
            <a:r>
              <a:rPr lang="el-GR" sz="3200" dirty="0" smtClean="0"/>
              <a:t>/</a:t>
            </a:r>
            <a:r>
              <a:rPr lang="en-US" sz="3200" dirty="0"/>
              <a:t>3</a:t>
            </a:r>
            <a:r>
              <a:rPr lang="el-GR" sz="3200" dirty="0"/>
              <a:t>)</a:t>
            </a:r>
            <a:endParaRPr lang="el-GR" sz="3200" dirty="0" smtClean="0"/>
          </a:p>
        </p:txBody>
      </p:sp>
      <p:sp>
        <p:nvSpPr>
          <p:cNvPr id="2" name="Ορθογώνιο 1"/>
          <p:cNvSpPr/>
          <p:nvPr/>
        </p:nvSpPr>
        <p:spPr>
          <a:xfrm>
            <a:off x="138906" y="693261"/>
            <a:ext cx="9005094" cy="5324535"/>
          </a:xfrm>
          <a:prstGeom prst="rect">
            <a:avLst/>
          </a:prstGeom>
        </p:spPr>
        <p:txBody>
          <a:bodyPr wrap="square">
            <a:spAutoFit/>
          </a:bodyPr>
          <a:lstStyle/>
          <a:p>
            <a:pPr>
              <a:spcAft>
                <a:spcPts val="300"/>
              </a:spcAft>
            </a:pPr>
            <a:r>
              <a:rPr lang="en-US" sz="1500" b="1" spc="-100" dirty="0">
                <a:ea typeface="Times New Roman" panose="02020603050405020304" pitchFamily="18" charset="0"/>
                <a:cs typeface="Times New Roman" panose="02020603050405020304" pitchFamily="18" charset="0"/>
              </a:rPr>
              <a:t>if (CRYPT_BLOWFISH == 1) {</a:t>
            </a:r>
            <a:endParaRPr lang="el-GR" sz="1500" b="1" spc="-100" dirty="0">
              <a:ea typeface="Times New Roman" panose="02020603050405020304" pitchFamily="18" charset="0"/>
              <a:cs typeface="Times New Roman" panose="02020603050405020304" pitchFamily="18" charset="0"/>
            </a:endParaRPr>
          </a:p>
          <a:p>
            <a:pPr>
              <a:spcAft>
                <a:spcPts val="300"/>
              </a:spcAft>
            </a:pPr>
            <a:r>
              <a:rPr lang="en-US" sz="1500" b="1" spc="-100" dirty="0">
                <a:ea typeface="Times New Roman" panose="02020603050405020304" pitchFamily="18" charset="0"/>
                <a:cs typeface="Times New Roman" panose="02020603050405020304" pitchFamily="18" charset="0"/>
              </a:rPr>
              <a:t>		echo 'Blowfish: ' . crypt('</a:t>
            </a:r>
            <a:r>
              <a:rPr lang="en-US" sz="1500" b="1" spc="-100" dirty="0" err="1">
                <a:ea typeface="Times New Roman" panose="02020603050405020304" pitchFamily="18" charset="0"/>
                <a:cs typeface="Times New Roman" panose="02020603050405020304" pitchFamily="18" charset="0"/>
              </a:rPr>
              <a:t>myusername</a:t>
            </a:r>
            <a:r>
              <a:rPr lang="en-US" sz="1500" b="1" spc="-100" dirty="0">
                <a:ea typeface="Times New Roman" panose="02020603050405020304" pitchFamily="18" charset="0"/>
                <a:cs typeface="Times New Roman" panose="02020603050405020304" pitchFamily="18" charset="0"/>
              </a:rPr>
              <a:t>', '</a:t>
            </a:r>
            <a:r>
              <a:rPr lang="en-US" sz="1500" b="1" spc="-100" dirty="0">
                <a:highlight>
                  <a:srgbClr val="FFFF00"/>
                </a:highlight>
                <a:ea typeface="Times New Roman" panose="02020603050405020304" pitchFamily="18" charset="0"/>
                <a:cs typeface="Times New Roman" panose="02020603050405020304" pitchFamily="18" charset="0"/>
              </a:rPr>
              <a:t>$</a:t>
            </a:r>
            <a:r>
              <a:rPr lang="en-US" sz="1500" b="1" spc="-100" dirty="0">
                <a:highlight>
                  <a:srgbClr val="FF00FF"/>
                </a:highlight>
                <a:ea typeface="Times New Roman" panose="02020603050405020304" pitchFamily="18" charset="0"/>
                <a:cs typeface="Times New Roman" panose="02020603050405020304" pitchFamily="18" charset="0"/>
              </a:rPr>
              <a:t>2y</a:t>
            </a:r>
            <a:r>
              <a:rPr lang="en-US" sz="1500" b="1" spc="-100" dirty="0">
                <a:highlight>
                  <a:srgbClr val="FFFF00"/>
                </a:highlight>
                <a:ea typeface="Times New Roman" panose="02020603050405020304" pitchFamily="18" charset="0"/>
                <a:cs typeface="Times New Roman" panose="02020603050405020304" pitchFamily="18" charset="0"/>
              </a:rPr>
              <a:t>$</a:t>
            </a:r>
            <a:r>
              <a:rPr lang="en-US" sz="1500" b="1" spc="-100" dirty="0">
                <a:highlight>
                  <a:srgbClr val="00FF00"/>
                </a:highlight>
                <a:ea typeface="Times New Roman" panose="02020603050405020304" pitchFamily="18" charset="0"/>
                <a:cs typeface="Times New Roman" panose="02020603050405020304" pitchFamily="18" charset="0"/>
              </a:rPr>
              <a:t>07</a:t>
            </a:r>
            <a:r>
              <a:rPr lang="en-US" sz="1500" b="1" spc="-100" dirty="0">
                <a:highlight>
                  <a:srgbClr val="FFFF00"/>
                </a:highlight>
                <a:ea typeface="Times New Roman" panose="02020603050405020304" pitchFamily="18" charset="0"/>
                <a:cs typeface="Times New Roman" panose="02020603050405020304" pitchFamily="18" charset="0"/>
              </a:rPr>
              <a:t>$</a:t>
            </a:r>
            <a:r>
              <a:rPr lang="en-US" sz="1500" b="1" spc="-100" dirty="0">
                <a:highlight>
                  <a:srgbClr val="00FFFF"/>
                </a:highlight>
                <a:ea typeface="Times New Roman" panose="02020603050405020304" pitchFamily="18" charset="0"/>
                <a:cs typeface="Times New Roman" panose="02020603050405020304" pitchFamily="18" charset="0"/>
              </a:rPr>
              <a:t>use.some.silly.string2</a:t>
            </a:r>
            <a:r>
              <a:rPr lang="en-US" sz="1500" b="1" spc="-100" dirty="0">
                <a:ea typeface="Times New Roman" panose="02020603050405020304" pitchFamily="18" charset="0"/>
                <a:cs typeface="Times New Roman" panose="02020603050405020304" pitchFamily="18" charset="0"/>
              </a:rPr>
              <a:t>');</a:t>
            </a:r>
            <a:endParaRPr lang="el-GR" sz="1500" b="1" spc="-100" dirty="0">
              <a:ea typeface="Times New Roman" panose="02020603050405020304" pitchFamily="18" charset="0"/>
              <a:cs typeface="Times New Roman" panose="02020603050405020304" pitchFamily="18" charset="0"/>
            </a:endParaRPr>
          </a:p>
          <a:p>
            <a:pPr>
              <a:spcAft>
                <a:spcPts val="300"/>
              </a:spcAft>
            </a:pPr>
            <a:r>
              <a:rPr lang="en-US" sz="1500" b="1" spc="-100" dirty="0">
                <a:ea typeface="Times New Roman" panose="02020603050405020304" pitchFamily="18" charset="0"/>
                <a:cs typeface="Times New Roman" panose="02020603050405020304" pitchFamily="18" charset="0"/>
              </a:rPr>
              <a:t>	} else echo ''Blowfish is not supported';	</a:t>
            </a:r>
            <a:endParaRPr lang="el-GR" sz="1500" b="1" spc="-100" dirty="0">
              <a:ea typeface="Times New Roman" panose="02020603050405020304" pitchFamily="18" charset="0"/>
              <a:cs typeface="Times New Roman" panose="02020603050405020304" pitchFamily="18" charset="0"/>
            </a:endParaRPr>
          </a:p>
          <a:p>
            <a:pPr>
              <a:spcAft>
                <a:spcPts val="300"/>
              </a:spcAft>
            </a:pPr>
            <a:r>
              <a:rPr lang="en-US" sz="1500" b="1" spc="-100" dirty="0">
                <a:ea typeface="Times New Roman" panose="02020603050405020304" pitchFamily="18" charset="0"/>
                <a:cs typeface="Times New Roman" panose="02020603050405020304" pitchFamily="18" charset="0"/>
              </a:rPr>
              <a:t>			</a:t>
            </a:r>
            <a:r>
              <a:rPr lang="en-US" sz="1500" b="1" spc="-100" dirty="0">
                <a:solidFill>
                  <a:srgbClr val="0000CC"/>
                </a:solidFill>
                <a:ea typeface="Times New Roman" panose="02020603050405020304" pitchFamily="18" charset="0"/>
                <a:cs typeface="Times New Roman" panose="02020603050405020304" pitchFamily="18" charset="0"/>
              </a:rPr>
              <a:t>//</a:t>
            </a:r>
            <a:r>
              <a:rPr lang="en-US" sz="1500" b="1" spc="-100" dirty="0">
                <a:solidFill>
                  <a:srgbClr val="0000CC"/>
                </a:solidFill>
                <a:highlight>
                  <a:srgbClr val="FFFF00"/>
                </a:highlight>
                <a:ea typeface="Times New Roman" panose="02020603050405020304" pitchFamily="18" charset="0"/>
                <a:cs typeface="Times New Roman" panose="02020603050405020304" pitchFamily="18" charset="0"/>
              </a:rPr>
              <a:t>$2y$07$use.some.silly.string</a:t>
            </a:r>
            <a:r>
              <a:rPr lang="en-US" sz="1500" b="1" spc="-100" dirty="0">
                <a:solidFill>
                  <a:srgbClr val="0000CC"/>
                </a:solidFill>
                <a:highlight>
                  <a:srgbClr val="FF0000"/>
                </a:highlight>
                <a:ea typeface="Times New Roman" panose="02020603050405020304" pitchFamily="18" charset="0"/>
                <a:cs typeface="Times New Roman" panose="02020603050405020304" pitchFamily="18" charset="0"/>
              </a:rPr>
              <a:t>u</a:t>
            </a:r>
            <a:r>
              <a:rPr lang="en-US" sz="1500" b="1" spc="-100" dirty="0">
                <a:solidFill>
                  <a:srgbClr val="0000CC"/>
                </a:solidFill>
                <a:ea typeface="Times New Roman" panose="02020603050405020304" pitchFamily="18" charset="0"/>
                <a:cs typeface="Times New Roman" panose="02020603050405020304" pitchFamily="18" charset="0"/>
              </a:rPr>
              <a:t>5pd8Tq3/OFWw7ouIACVgweD4K.cxqzO     </a:t>
            </a:r>
            <a:r>
              <a:rPr lang="en-US" sz="1500" b="1" spc="-100" dirty="0">
                <a:highlight>
                  <a:srgbClr val="D3D3D3"/>
                </a:highlight>
                <a:ea typeface="Times New Roman" panose="02020603050405020304" pitchFamily="18" charset="0"/>
                <a:cs typeface="Times New Roman" panose="02020603050405020304" pitchFamily="18" charset="0"/>
              </a:rPr>
              <a:t>(</a:t>
            </a:r>
            <a:r>
              <a:rPr lang="el-GR" sz="1500" b="1" spc="-100" dirty="0">
                <a:highlight>
                  <a:srgbClr val="D3D3D3"/>
                </a:highlight>
                <a:ea typeface="Times New Roman" panose="02020603050405020304" pitchFamily="18" charset="0"/>
                <a:cs typeface="Times New Roman" panose="02020603050405020304" pitchFamily="18" charset="0"/>
              </a:rPr>
              <a:t>μήκος</a:t>
            </a:r>
            <a:r>
              <a:rPr lang="en-US" sz="1500" b="1" spc="-100" dirty="0">
                <a:highlight>
                  <a:srgbClr val="D3D3D3"/>
                </a:highlight>
                <a:ea typeface="Times New Roman" panose="02020603050405020304" pitchFamily="18" charset="0"/>
                <a:cs typeface="Times New Roman" panose="02020603050405020304" pitchFamily="18" charset="0"/>
              </a:rPr>
              <a:t> 60)</a:t>
            </a:r>
            <a:endParaRPr lang="el-GR" sz="1500" b="1" spc="-100" dirty="0">
              <a:ea typeface="Times New Roman" panose="02020603050405020304" pitchFamily="18" charset="0"/>
              <a:cs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500" b="1" spc="-30" dirty="0">
                <a:solidFill>
                  <a:srgbClr val="FF0000"/>
                </a:solidFill>
                <a:ea typeface="Times New Roman" panose="02020603050405020304" pitchFamily="18" charset="0"/>
              </a:rPr>
              <a:t>Παρατήρηση</a:t>
            </a:r>
            <a:r>
              <a:rPr lang="el-GR" sz="1500" spc="-30" dirty="0">
                <a:ea typeface="Times New Roman" panose="02020603050405020304" pitchFamily="18" charset="0"/>
              </a:rPr>
              <a:t>: Για κάποιο λόγο το </a:t>
            </a:r>
            <a:r>
              <a:rPr lang="en-US" sz="1500" spc="-30" dirty="0">
                <a:ea typeface="Times New Roman" panose="02020603050405020304" pitchFamily="18" charset="0"/>
              </a:rPr>
              <a:t>hash </a:t>
            </a:r>
            <a:r>
              <a:rPr lang="el-GR" sz="1500" spc="-30" dirty="0">
                <a:ea typeface="Times New Roman" panose="02020603050405020304" pitchFamily="18" charset="0"/>
              </a:rPr>
              <a:t>δεν ξεκινά με το </a:t>
            </a:r>
            <a:r>
              <a:rPr lang="en-US" sz="1500" spc="-30" dirty="0">
                <a:ea typeface="Times New Roman" panose="02020603050405020304" pitchFamily="18" charset="0"/>
              </a:rPr>
              <a:t>salt</a:t>
            </a:r>
            <a:r>
              <a:rPr lang="el-GR" sz="1500" spc="-30" dirty="0">
                <a:ea typeface="Times New Roman" panose="02020603050405020304" pitchFamily="18" charset="0"/>
              </a:rPr>
              <a:t>, όπως γίνεται συνήθως! Χάνει τον τελευταίο χαρακτήρα του </a:t>
            </a:r>
            <a:r>
              <a:rPr lang="en-US" sz="1500" spc="-30" dirty="0">
                <a:ea typeface="Times New Roman" panose="02020603050405020304" pitchFamily="18" charset="0"/>
              </a:rPr>
              <a:t>salt</a:t>
            </a:r>
            <a:r>
              <a:rPr lang="el-GR" sz="1500" spc="-30" dirty="0">
                <a:ea typeface="Times New Roman" panose="02020603050405020304" pitchFamily="18" charset="0"/>
              </a:rPr>
              <a:t>. Ίσως είναι κάποιο </a:t>
            </a:r>
            <a:r>
              <a:rPr lang="en-US" sz="1500" spc="-30" dirty="0">
                <a:ea typeface="Times New Roman" panose="02020603050405020304" pitchFamily="18" charset="0"/>
              </a:rPr>
              <a:t>bug</a:t>
            </a:r>
            <a:r>
              <a:rPr lang="el-GR" sz="1500" spc="-30" dirty="0">
                <a:ea typeface="Times New Roman" panose="02020603050405020304" pitchFamily="18" charset="0"/>
              </a:rPr>
              <a:t>…</a:t>
            </a:r>
          </a:p>
          <a:p>
            <a:pPr marL="342900" lvl="0" indent="-342900">
              <a:spcAft>
                <a:spcPts val="300"/>
              </a:spcAft>
              <a:buFont typeface="Wingdings" panose="05000000000000000000" pitchFamily="2" charset="2"/>
              <a:buChar char=""/>
            </a:pPr>
            <a:r>
              <a:rPr lang="en-US" sz="1500" b="1" dirty="0">
                <a:ea typeface="Times New Roman" panose="02020603050405020304" pitchFamily="18" charset="0"/>
              </a:rPr>
              <a:t>SHA</a:t>
            </a:r>
            <a:r>
              <a:rPr lang="el-GR" sz="1500" b="1" dirty="0">
                <a:ea typeface="Times New Roman" panose="02020603050405020304" pitchFamily="18" charset="0"/>
              </a:rPr>
              <a:t>-256</a:t>
            </a:r>
            <a:r>
              <a:rPr lang="el-GR" sz="1500" dirty="0">
                <a:ea typeface="Times New Roman" panose="02020603050405020304" pitchFamily="18" charset="0"/>
              </a:rPr>
              <a:t>: </a:t>
            </a:r>
            <a:r>
              <a:rPr lang="en-US" sz="1500" dirty="0">
                <a:ea typeface="Times New Roman" panose="02020603050405020304" pitchFamily="18" charset="0"/>
              </a:rPr>
              <a:t>To</a:t>
            </a:r>
            <a:r>
              <a:rPr lang="el-GR" sz="1500" dirty="0">
                <a:ea typeface="Times New Roman" panose="02020603050405020304" pitchFamily="18" charset="0"/>
              </a:rPr>
              <a:t> "</a:t>
            </a:r>
            <a:r>
              <a:rPr lang="en-US" sz="1500" dirty="0">
                <a:ea typeface="Times New Roman" panose="02020603050405020304" pitchFamily="18" charset="0"/>
              </a:rPr>
              <a:t>salt</a:t>
            </a:r>
            <a:r>
              <a:rPr lang="el-GR" sz="1500" dirty="0">
                <a:ea typeface="Times New Roman" panose="02020603050405020304" pitchFamily="18" charset="0"/>
              </a:rPr>
              <a:t>" ξεκινάει με </a:t>
            </a:r>
            <a:r>
              <a:rPr lang="el-GR" sz="1500" b="1" spc="-50" dirty="0">
                <a:ea typeface="Times New Roman" panose="02020603050405020304" pitchFamily="18" charset="0"/>
              </a:rPr>
              <a:t>$5$</a:t>
            </a:r>
            <a:r>
              <a:rPr lang="el-GR" sz="1500" dirty="0">
                <a:ea typeface="Times New Roman" panose="02020603050405020304" pitchFamily="18" charset="0"/>
              </a:rPr>
              <a:t> ακολουθούμενο από </a:t>
            </a:r>
            <a:r>
              <a:rPr lang="el-GR" sz="1500" b="1" spc="-50" dirty="0">
                <a:ea typeface="Times New Roman" panose="02020603050405020304" pitchFamily="18" charset="0"/>
              </a:rPr>
              <a:t>16</a:t>
            </a:r>
            <a:r>
              <a:rPr lang="el-GR" sz="1500" dirty="0">
                <a:ea typeface="Times New Roman" panose="02020603050405020304" pitchFamily="18" charset="0"/>
              </a:rPr>
              <a:t> χαρακτήρες. Αν πριν από τους 16 χαρακτήρες βάλουμε το '</a:t>
            </a:r>
            <a:r>
              <a:rPr lang="el-GR" sz="1500" b="1" spc="-50" dirty="0" err="1">
                <a:ea typeface="Times New Roman" panose="02020603050405020304" pitchFamily="18" charset="0"/>
              </a:rPr>
              <a:t>rounds</a:t>
            </a:r>
            <a:r>
              <a:rPr lang="el-GR" sz="1500" b="1" spc="-50" dirty="0">
                <a:ea typeface="Times New Roman" panose="02020603050405020304" pitchFamily="18" charset="0"/>
              </a:rPr>
              <a:t>=N$</a:t>
            </a:r>
            <a:r>
              <a:rPr lang="el-GR" sz="1500" dirty="0">
                <a:ea typeface="Times New Roman" panose="02020603050405020304" pitchFamily="18" charset="0"/>
              </a:rPr>
              <a:t>' (όπου </a:t>
            </a:r>
            <a:r>
              <a:rPr lang="el-GR" sz="1500" b="1" spc="-50" dirty="0">
                <a:ea typeface="Times New Roman" panose="02020603050405020304" pitchFamily="18" charset="0"/>
              </a:rPr>
              <a:t>Ν</a:t>
            </a:r>
            <a:r>
              <a:rPr lang="el-GR" sz="1500" dirty="0">
                <a:ea typeface="Times New Roman" panose="02020603050405020304" pitchFamily="18" charset="0"/>
              </a:rPr>
              <a:t> ακέραιος μεταξύ 1000 και 999999999) τότε ο αλγόριθμος θα τρέξει το </a:t>
            </a:r>
            <a:r>
              <a:rPr lang="en-US" sz="1500" dirty="0">
                <a:ea typeface="Times New Roman" panose="02020603050405020304" pitchFamily="18" charset="0"/>
              </a:rPr>
              <a:t>loop </a:t>
            </a:r>
            <a:r>
              <a:rPr lang="el-GR" sz="1500" dirty="0">
                <a:ea typeface="Times New Roman" panose="02020603050405020304" pitchFamily="18" charset="0"/>
              </a:rPr>
              <a:t>κρυπτογράφησης </a:t>
            </a:r>
            <a:r>
              <a:rPr lang="el-GR" sz="1500" b="1" spc="-50" dirty="0">
                <a:ea typeface="Times New Roman" panose="02020603050405020304" pitchFamily="18" charset="0"/>
              </a:rPr>
              <a:t>Ν</a:t>
            </a:r>
            <a:r>
              <a:rPr lang="el-GR" sz="1500" dirty="0">
                <a:ea typeface="Times New Roman" panose="02020603050405020304" pitchFamily="18" charset="0"/>
              </a:rPr>
              <a:t> φορές. Εξ ορισμού (</a:t>
            </a:r>
            <a:r>
              <a:rPr lang="en-US" sz="1500" dirty="0">
                <a:ea typeface="Times New Roman" panose="02020603050405020304" pitchFamily="18" charset="0"/>
              </a:rPr>
              <a:t>by default</a:t>
            </a:r>
            <a:r>
              <a:rPr lang="el-GR" sz="1500" dirty="0">
                <a:ea typeface="Times New Roman" panose="02020603050405020304" pitchFamily="18" charset="0"/>
              </a:rPr>
              <a:t>) το </a:t>
            </a:r>
            <a:r>
              <a:rPr lang="en-US" sz="1500" dirty="0">
                <a:ea typeface="Times New Roman" panose="02020603050405020304" pitchFamily="18" charset="0"/>
              </a:rPr>
              <a:t>loop </a:t>
            </a:r>
            <a:r>
              <a:rPr lang="el-GR" sz="1500" dirty="0">
                <a:ea typeface="Times New Roman" panose="02020603050405020304" pitchFamily="18" charset="0"/>
              </a:rPr>
              <a:t>κρυπτογράφησης τρέχει 5000 φορές.</a:t>
            </a:r>
          </a:p>
          <a:p>
            <a:pPr marL="800100" lvl="1" indent="-342900">
              <a:spcAft>
                <a:spcPts val="300"/>
              </a:spcAft>
              <a:buSzPts val="1800"/>
              <a:buFont typeface="Wingdings" panose="05000000000000000000" pitchFamily="2" charset="2"/>
              <a:buChar char=""/>
            </a:pPr>
            <a:r>
              <a:rPr lang="en-US" sz="1500" spc="-30" dirty="0">
                <a:ea typeface="Times New Roman" panose="02020603050405020304" pitchFamily="18" charset="0"/>
              </a:rPr>
              <a:t>To N </a:t>
            </a:r>
            <a:r>
              <a:rPr lang="el-GR" sz="1500" spc="-30" dirty="0">
                <a:ea typeface="Times New Roman" panose="02020603050405020304" pitchFamily="18" charset="0"/>
              </a:rPr>
              <a:t>είναι το αντίστοιχο της παραμέτρου </a:t>
            </a:r>
            <a:r>
              <a:rPr lang="en-US" sz="1500" spc="-30" dirty="0">
                <a:ea typeface="Times New Roman" panose="02020603050405020304" pitchFamily="18" charset="0"/>
              </a:rPr>
              <a:t>cost </a:t>
            </a:r>
            <a:r>
              <a:rPr lang="el-GR" sz="1500" spc="-30" dirty="0">
                <a:ea typeface="Times New Roman" panose="02020603050405020304" pitchFamily="18" charset="0"/>
              </a:rPr>
              <a:t>του </a:t>
            </a:r>
            <a:r>
              <a:rPr lang="en-US" sz="1500" spc="-30" dirty="0">
                <a:ea typeface="Times New Roman" panose="02020603050405020304" pitchFamily="18" charset="0"/>
              </a:rPr>
              <a:t>Blowfish</a:t>
            </a:r>
            <a:r>
              <a:rPr lang="el-GR" sz="1500" spc="-30" dirty="0">
                <a:ea typeface="Times New Roman" panose="02020603050405020304" pitchFamily="18" charset="0"/>
              </a:rPr>
              <a:t>.</a:t>
            </a:r>
          </a:p>
          <a:p>
            <a:pPr>
              <a:spcAft>
                <a:spcPts val="300"/>
              </a:spcAft>
            </a:pPr>
            <a:r>
              <a:rPr lang="el-GR" sz="1500" b="1" spc="-100" dirty="0">
                <a:ea typeface="Times New Roman" panose="02020603050405020304" pitchFamily="18" charset="0"/>
                <a:cs typeface="Times New Roman" panose="02020603050405020304" pitchFamily="18" charset="0"/>
              </a:rPr>
              <a:t>	</a:t>
            </a:r>
            <a:r>
              <a:rPr lang="en-US" sz="1500" b="1" spc="-100" dirty="0">
                <a:ea typeface="Times New Roman" panose="02020603050405020304" pitchFamily="18" charset="0"/>
                <a:cs typeface="Times New Roman" panose="02020603050405020304" pitchFamily="18" charset="0"/>
              </a:rPr>
              <a:t>if (CRYPT_SHA256 == 1) {</a:t>
            </a:r>
            <a:endParaRPr lang="el-GR" sz="1500" b="1" spc="-100" dirty="0">
              <a:ea typeface="Times New Roman" panose="02020603050405020304" pitchFamily="18" charset="0"/>
              <a:cs typeface="Times New Roman" panose="02020603050405020304" pitchFamily="18" charset="0"/>
            </a:endParaRPr>
          </a:p>
          <a:p>
            <a:pPr>
              <a:spcAft>
                <a:spcPts val="300"/>
              </a:spcAft>
            </a:pPr>
            <a:r>
              <a:rPr lang="en-US" sz="1500" b="1" spc="-100" dirty="0">
                <a:ea typeface="Times New Roman" panose="02020603050405020304" pitchFamily="18" charset="0"/>
                <a:cs typeface="Times New Roman" panose="02020603050405020304" pitchFamily="18" charset="0"/>
              </a:rPr>
              <a:t>		echo 'SHA-256: ' . crypt('</a:t>
            </a:r>
            <a:r>
              <a:rPr lang="en-US" sz="1500" b="1" spc="-100" dirty="0" err="1">
                <a:ea typeface="Times New Roman" panose="02020603050405020304" pitchFamily="18" charset="0"/>
                <a:cs typeface="Times New Roman" panose="02020603050405020304" pitchFamily="18" charset="0"/>
              </a:rPr>
              <a:t>myusername</a:t>
            </a:r>
            <a:r>
              <a:rPr lang="en-US" sz="1500" b="1" spc="-100" dirty="0">
                <a:ea typeface="Times New Roman" panose="02020603050405020304" pitchFamily="18" charset="0"/>
                <a:cs typeface="Times New Roman" panose="02020603050405020304" pitchFamily="18" charset="0"/>
              </a:rPr>
              <a:t>', '</a:t>
            </a:r>
            <a:r>
              <a:rPr lang="en-US" sz="1500" b="1" spc="-100" dirty="0">
                <a:highlight>
                  <a:srgbClr val="FFFF00"/>
                </a:highlight>
                <a:ea typeface="Times New Roman" panose="02020603050405020304" pitchFamily="18" charset="0"/>
                <a:cs typeface="Times New Roman" panose="02020603050405020304" pitchFamily="18" charset="0"/>
              </a:rPr>
              <a:t>$</a:t>
            </a:r>
            <a:r>
              <a:rPr lang="en-US" sz="1500" b="1" spc="-100" dirty="0">
                <a:highlight>
                  <a:srgbClr val="FF00FF"/>
                </a:highlight>
                <a:ea typeface="Times New Roman" panose="02020603050405020304" pitchFamily="18" charset="0"/>
                <a:cs typeface="Times New Roman" panose="02020603050405020304" pitchFamily="18" charset="0"/>
              </a:rPr>
              <a:t>5</a:t>
            </a:r>
            <a:r>
              <a:rPr lang="en-US" sz="1500" b="1" spc="-100" dirty="0">
                <a:highlight>
                  <a:srgbClr val="FFFF00"/>
                </a:highlight>
                <a:ea typeface="Times New Roman" panose="02020603050405020304" pitchFamily="18" charset="0"/>
                <a:cs typeface="Times New Roman" panose="02020603050405020304" pitchFamily="18" charset="0"/>
              </a:rPr>
              <a:t>$</a:t>
            </a:r>
            <a:r>
              <a:rPr lang="en-US" sz="1500" b="1" spc="-100" dirty="0">
                <a:highlight>
                  <a:srgbClr val="00FF00"/>
                </a:highlight>
                <a:ea typeface="Times New Roman" panose="02020603050405020304" pitchFamily="18" charset="0"/>
                <a:cs typeface="Times New Roman" panose="02020603050405020304" pitchFamily="18" charset="0"/>
              </a:rPr>
              <a:t>rounds=6000</a:t>
            </a:r>
            <a:r>
              <a:rPr lang="en-US" sz="1500" b="1" spc="-100" dirty="0">
                <a:highlight>
                  <a:srgbClr val="FFFF00"/>
                </a:highlight>
                <a:ea typeface="Times New Roman" panose="02020603050405020304" pitchFamily="18" charset="0"/>
                <a:cs typeface="Times New Roman" panose="02020603050405020304" pitchFamily="18" charset="0"/>
              </a:rPr>
              <a:t>$</a:t>
            </a:r>
            <a:r>
              <a:rPr lang="en-US" sz="1500" b="1" spc="-100" dirty="0">
                <a:highlight>
                  <a:srgbClr val="00FFFF"/>
                </a:highlight>
                <a:ea typeface="Times New Roman" panose="02020603050405020304" pitchFamily="18" charset="0"/>
                <a:cs typeface="Times New Roman" panose="02020603050405020304" pitchFamily="18" charset="0"/>
              </a:rPr>
              <a:t>usesomesillystri</a:t>
            </a:r>
            <a:r>
              <a:rPr lang="en-US" sz="1500" b="1" spc="-100" dirty="0">
                <a:ea typeface="Times New Roman" panose="02020603050405020304" pitchFamily="18" charset="0"/>
                <a:cs typeface="Times New Roman" panose="02020603050405020304" pitchFamily="18" charset="0"/>
              </a:rPr>
              <a:t>');</a:t>
            </a:r>
            <a:endParaRPr lang="el-GR" sz="1500" b="1" spc="-100" dirty="0">
              <a:ea typeface="Times New Roman" panose="02020603050405020304" pitchFamily="18" charset="0"/>
              <a:cs typeface="Times New Roman" panose="02020603050405020304" pitchFamily="18" charset="0"/>
            </a:endParaRPr>
          </a:p>
          <a:p>
            <a:pPr>
              <a:spcAft>
                <a:spcPts val="300"/>
              </a:spcAft>
            </a:pPr>
            <a:r>
              <a:rPr lang="en-US" sz="1500" b="1" spc="-100" dirty="0">
                <a:ea typeface="Times New Roman" panose="02020603050405020304" pitchFamily="18" charset="0"/>
                <a:cs typeface="Times New Roman" panose="02020603050405020304" pitchFamily="18" charset="0"/>
              </a:rPr>
              <a:t>	} else echo ''SHA-256 is not supported';</a:t>
            </a:r>
            <a:endParaRPr lang="el-GR" sz="1500" b="1" spc="-100" dirty="0">
              <a:ea typeface="Times New Roman" panose="02020603050405020304" pitchFamily="18" charset="0"/>
              <a:cs typeface="Times New Roman" panose="02020603050405020304" pitchFamily="18" charset="0"/>
            </a:endParaRPr>
          </a:p>
          <a:p>
            <a:pPr>
              <a:spcAft>
                <a:spcPts val="300"/>
              </a:spcAft>
            </a:pPr>
            <a:r>
              <a:rPr lang="en-US" sz="1500" b="1" spc="-100" dirty="0">
                <a:ea typeface="Times New Roman" panose="02020603050405020304" pitchFamily="18" charset="0"/>
                <a:cs typeface="Times New Roman" panose="02020603050405020304" pitchFamily="18" charset="0"/>
              </a:rPr>
              <a:t>	</a:t>
            </a:r>
            <a:r>
              <a:rPr lang="el-GR" sz="1500" b="1" spc="-100" dirty="0">
                <a:solidFill>
                  <a:srgbClr val="0000CC"/>
                </a:solidFill>
                <a:ea typeface="Times New Roman" panose="02020603050405020304" pitchFamily="18" charset="0"/>
                <a:cs typeface="Times New Roman" panose="02020603050405020304" pitchFamily="18" charset="0"/>
              </a:rPr>
              <a:t>//</a:t>
            </a:r>
            <a:r>
              <a:rPr lang="en-US" sz="1500" b="1" spc="-100" dirty="0">
                <a:solidFill>
                  <a:srgbClr val="0000CC"/>
                </a:solidFill>
                <a:highlight>
                  <a:srgbClr val="FFFF00"/>
                </a:highlight>
                <a:ea typeface="Times New Roman" panose="02020603050405020304" pitchFamily="18" charset="0"/>
                <a:cs typeface="Times New Roman" panose="02020603050405020304" pitchFamily="18" charset="0"/>
              </a:rPr>
              <a:t>$5$rounds=6000$usesomesillystri</a:t>
            </a:r>
            <a:r>
              <a:rPr lang="en-US" sz="1500" b="1" spc="-100" dirty="0">
                <a:solidFill>
                  <a:srgbClr val="0000CC"/>
                </a:solidFill>
                <a:ea typeface="Times New Roman" panose="02020603050405020304" pitchFamily="18" charset="0"/>
                <a:cs typeface="Times New Roman" panose="02020603050405020304" pitchFamily="18" charset="0"/>
              </a:rPr>
              <a:t>$lqHyBAkcHU7P0kTRbIutp976BnfKIYclnFMrte8agJ1 </a:t>
            </a:r>
            <a:r>
              <a:rPr lang="en-US" sz="1500" b="1" spc="-100" dirty="0">
                <a:highlight>
                  <a:srgbClr val="D3D3D3"/>
                </a:highlight>
                <a:ea typeface="Times New Roman" panose="02020603050405020304" pitchFamily="18" charset="0"/>
                <a:cs typeface="Times New Roman" panose="02020603050405020304" pitchFamily="18" charset="0"/>
              </a:rPr>
              <a:t>(</a:t>
            </a:r>
            <a:r>
              <a:rPr lang="el-GR" sz="1500" b="1" spc="-100" dirty="0">
                <a:highlight>
                  <a:srgbClr val="D3D3D3"/>
                </a:highlight>
                <a:ea typeface="Times New Roman" panose="02020603050405020304" pitchFamily="18" charset="0"/>
                <a:cs typeface="Times New Roman" panose="02020603050405020304" pitchFamily="18" charset="0"/>
              </a:rPr>
              <a:t>μήκος 75</a:t>
            </a:r>
            <a:r>
              <a:rPr lang="en-US" sz="1500" b="1" spc="-100" dirty="0">
                <a:highlight>
                  <a:srgbClr val="D3D3D3"/>
                </a:highlight>
                <a:ea typeface="Times New Roman" panose="02020603050405020304" pitchFamily="18" charset="0"/>
                <a:cs typeface="Times New Roman" panose="02020603050405020304" pitchFamily="18" charset="0"/>
              </a:rPr>
              <a:t>)</a:t>
            </a:r>
            <a:endParaRPr lang="el-GR" sz="1500" b="1" spc="-100" dirty="0">
              <a:ea typeface="Times New Roman" panose="02020603050405020304" pitchFamily="18" charset="0"/>
              <a:cs typeface="Times New Roman" panose="02020603050405020304" pitchFamily="18" charset="0"/>
            </a:endParaRPr>
          </a:p>
          <a:p>
            <a:pPr marL="342900" lvl="0" indent="-342900">
              <a:spcAft>
                <a:spcPts val="300"/>
              </a:spcAft>
              <a:buFont typeface="Wingdings" panose="05000000000000000000" pitchFamily="2" charset="2"/>
              <a:buChar char=""/>
            </a:pPr>
            <a:r>
              <a:rPr lang="en-US" sz="1500" b="1" dirty="0">
                <a:ea typeface="Times New Roman" panose="02020603050405020304" pitchFamily="18" charset="0"/>
              </a:rPr>
              <a:t>SHA</a:t>
            </a:r>
            <a:r>
              <a:rPr lang="el-GR" sz="1500" b="1" dirty="0">
                <a:ea typeface="Times New Roman" panose="02020603050405020304" pitchFamily="18" charset="0"/>
              </a:rPr>
              <a:t>-512:</a:t>
            </a:r>
            <a:r>
              <a:rPr lang="el-GR" sz="1500" dirty="0">
                <a:ea typeface="Times New Roman" panose="02020603050405020304" pitchFamily="18" charset="0"/>
              </a:rPr>
              <a:t> Το </a:t>
            </a:r>
            <a:r>
              <a:rPr lang="en-US" sz="1500" dirty="0">
                <a:ea typeface="Times New Roman" panose="02020603050405020304" pitchFamily="18" charset="0"/>
              </a:rPr>
              <a:t>salt </a:t>
            </a:r>
            <a:r>
              <a:rPr lang="el-GR" sz="1500" dirty="0">
                <a:ea typeface="Times New Roman" panose="02020603050405020304" pitchFamily="18" charset="0"/>
              </a:rPr>
              <a:t>ορίζεται όπως στον </a:t>
            </a:r>
            <a:r>
              <a:rPr lang="en-US" sz="1500" b="1" dirty="0">
                <a:ea typeface="Times New Roman" panose="02020603050405020304" pitchFamily="18" charset="0"/>
              </a:rPr>
              <a:t>SHA</a:t>
            </a:r>
            <a:r>
              <a:rPr lang="el-GR" sz="1500" b="1" dirty="0">
                <a:ea typeface="Times New Roman" panose="02020603050405020304" pitchFamily="18" charset="0"/>
              </a:rPr>
              <a:t>-256</a:t>
            </a:r>
            <a:r>
              <a:rPr lang="el-GR" sz="1500" dirty="0">
                <a:ea typeface="Times New Roman" panose="02020603050405020304" pitchFamily="18" charset="0"/>
              </a:rPr>
              <a:t>.</a:t>
            </a:r>
          </a:p>
          <a:p>
            <a:pPr>
              <a:spcAft>
                <a:spcPts val="300"/>
              </a:spcAft>
            </a:pPr>
            <a:r>
              <a:rPr lang="el-GR" sz="1500" b="1" spc="-100" dirty="0">
                <a:ea typeface="Times New Roman" panose="02020603050405020304" pitchFamily="18" charset="0"/>
                <a:cs typeface="Times New Roman" panose="02020603050405020304" pitchFamily="18" charset="0"/>
              </a:rPr>
              <a:t>	</a:t>
            </a:r>
            <a:r>
              <a:rPr lang="en-US" sz="1500" b="1" spc="-100" dirty="0">
                <a:ea typeface="Times New Roman" panose="02020603050405020304" pitchFamily="18" charset="0"/>
                <a:cs typeface="Times New Roman" panose="02020603050405020304" pitchFamily="18" charset="0"/>
              </a:rPr>
              <a:t>if (CRYPT_SHA512 == 1) {</a:t>
            </a:r>
            <a:endParaRPr lang="el-GR" sz="1500" b="1" spc="-100" dirty="0">
              <a:ea typeface="Times New Roman" panose="02020603050405020304" pitchFamily="18" charset="0"/>
              <a:cs typeface="Times New Roman" panose="02020603050405020304" pitchFamily="18" charset="0"/>
            </a:endParaRPr>
          </a:p>
          <a:p>
            <a:pPr>
              <a:spcAft>
                <a:spcPts val="300"/>
              </a:spcAft>
            </a:pPr>
            <a:r>
              <a:rPr lang="en-US" sz="1500" b="1" spc="-100" dirty="0">
                <a:ea typeface="Times New Roman" panose="02020603050405020304" pitchFamily="18" charset="0"/>
                <a:cs typeface="Times New Roman" panose="02020603050405020304" pitchFamily="18" charset="0"/>
              </a:rPr>
              <a:t>		echo 'SHA-512: ' . crypt('</a:t>
            </a:r>
            <a:r>
              <a:rPr lang="en-US" sz="1500" b="1" spc="-100" dirty="0" err="1">
                <a:ea typeface="Times New Roman" panose="02020603050405020304" pitchFamily="18" charset="0"/>
                <a:cs typeface="Times New Roman" panose="02020603050405020304" pitchFamily="18" charset="0"/>
              </a:rPr>
              <a:t>myusername</a:t>
            </a:r>
            <a:r>
              <a:rPr lang="en-US" sz="1500" b="1" spc="-100" dirty="0">
                <a:ea typeface="Times New Roman" panose="02020603050405020304" pitchFamily="18" charset="0"/>
                <a:cs typeface="Times New Roman" panose="02020603050405020304" pitchFamily="18" charset="0"/>
              </a:rPr>
              <a:t>', '</a:t>
            </a:r>
            <a:r>
              <a:rPr lang="en-US" sz="1500" b="1" spc="-100" dirty="0">
                <a:highlight>
                  <a:srgbClr val="FFFF00"/>
                </a:highlight>
                <a:ea typeface="Times New Roman" panose="02020603050405020304" pitchFamily="18" charset="0"/>
                <a:cs typeface="Times New Roman" panose="02020603050405020304" pitchFamily="18" charset="0"/>
              </a:rPr>
              <a:t>$</a:t>
            </a:r>
            <a:r>
              <a:rPr lang="en-US" sz="1500" b="1" spc="-100" dirty="0">
                <a:highlight>
                  <a:srgbClr val="FF00FF"/>
                </a:highlight>
                <a:ea typeface="Times New Roman" panose="02020603050405020304" pitchFamily="18" charset="0"/>
                <a:cs typeface="Times New Roman" panose="02020603050405020304" pitchFamily="18" charset="0"/>
              </a:rPr>
              <a:t>6</a:t>
            </a:r>
            <a:r>
              <a:rPr lang="en-US" sz="1500" b="1" spc="-100" dirty="0">
                <a:highlight>
                  <a:srgbClr val="FFFF00"/>
                </a:highlight>
                <a:ea typeface="Times New Roman" panose="02020603050405020304" pitchFamily="18" charset="0"/>
                <a:cs typeface="Times New Roman" panose="02020603050405020304" pitchFamily="18" charset="0"/>
              </a:rPr>
              <a:t>$</a:t>
            </a:r>
            <a:r>
              <a:rPr lang="en-US" sz="1500" b="1" spc="-100" dirty="0">
                <a:highlight>
                  <a:srgbClr val="00FFFF"/>
                </a:highlight>
                <a:ea typeface="Times New Roman" panose="02020603050405020304" pitchFamily="18" charset="0"/>
                <a:cs typeface="Times New Roman" panose="02020603050405020304" pitchFamily="18" charset="0"/>
              </a:rPr>
              <a:t>usesomesillystri</a:t>
            </a:r>
            <a:r>
              <a:rPr lang="en-US" sz="1500" b="1" spc="-100" dirty="0">
                <a:ea typeface="Times New Roman" panose="02020603050405020304" pitchFamily="18" charset="0"/>
                <a:cs typeface="Times New Roman" panose="02020603050405020304" pitchFamily="18" charset="0"/>
              </a:rPr>
              <a:t>');      </a:t>
            </a:r>
            <a:r>
              <a:rPr lang="en-US" sz="1500" b="1" i="1" spc="-100" dirty="0">
                <a:ea typeface="Times New Roman" panose="02020603050405020304" pitchFamily="18" charset="0"/>
                <a:cs typeface="Times New Roman" panose="02020603050405020304" pitchFamily="18" charset="0"/>
              </a:rPr>
              <a:t>//5000 </a:t>
            </a:r>
            <a:r>
              <a:rPr lang="en-US" sz="1500" b="1" i="1" spc="-100" dirty="0" smtClean="0">
                <a:ea typeface="Times New Roman" panose="02020603050405020304" pitchFamily="18" charset="0"/>
                <a:cs typeface="Times New Roman" panose="02020603050405020304" pitchFamily="18" charset="0"/>
              </a:rPr>
              <a:t>rounds</a:t>
            </a:r>
            <a:endParaRPr lang="el-GR" sz="1500" b="1" spc="-100" dirty="0" smtClean="0">
              <a:ea typeface="Times New Roman" panose="02020603050405020304" pitchFamily="18" charset="0"/>
              <a:cs typeface="Times New Roman" panose="02020603050405020304" pitchFamily="18" charset="0"/>
            </a:endParaRPr>
          </a:p>
          <a:p>
            <a:pPr>
              <a:spcAft>
                <a:spcPts val="300"/>
              </a:spcAft>
              <a:tabLst>
                <a:tab pos="8731250" algn="l"/>
              </a:tabLst>
            </a:pPr>
            <a:r>
              <a:rPr lang="en-US" sz="1500" b="1" spc="-100" dirty="0" smtClean="0">
                <a:ea typeface="Times New Roman" panose="02020603050405020304" pitchFamily="18" charset="0"/>
                <a:cs typeface="Times New Roman" panose="02020603050405020304" pitchFamily="18" charset="0"/>
              </a:rPr>
              <a:t>} else echo ' SHA-512 is not supported'; </a:t>
            </a:r>
            <a:r>
              <a:rPr lang="en-US" sz="1500" b="1" spc="-100" dirty="0" smtClean="0">
                <a:highlight>
                  <a:srgbClr val="D3D3D3"/>
                </a:highlight>
                <a:ea typeface="Times New Roman" panose="02020603050405020304" pitchFamily="18" charset="0"/>
                <a:cs typeface="Times New Roman" panose="02020603050405020304" pitchFamily="18" charset="0"/>
              </a:rPr>
              <a:t>(</a:t>
            </a:r>
            <a:r>
              <a:rPr lang="el-GR" sz="1500" b="1" spc="-100" dirty="0" smtClean="0">
                <a:highlight>
                  <a:srgbClr val="D3D3D3"/>
                </a:highlight>
                <a:ea typeface="Times New Roman" panose="02020603050405020304" pitchFamily="18" charset="0"/>
                <a:cs typeface="Times New Roman" panose="02020603050405020304" pitchFamily="18" charset="0"/>
              </a:rPr>
              <a:t>μήκος</a:t>
            </a:r>
            <a:r>
              <a:rPr lang="en-US" sz="1500" b="1" spc="-100" dirty="0" smtClean="0">
                <a:highlight>
                  <a:srgbClr val="D3D3D3"/>
                </a:highlight>
                <a:ea typeface="Times New Roman" panose="02020603050405020304" pitchFamily="18" charset="0"/>
                <a:cs typeface="Times New Roman" panose="02020603050405020304" pitchFamily="18" charset="0"/>
              </a:rPr>
              <a:t> 106)</a:t>
            </a:r>
            <a:endParaRPr lang="el-GR" sz="1500" b="1" spc="-100" dirty="0" smtClean="0">
              <a:ea typeface="Times New Roman" panose="02020603050405020304" pitchFamily="18" charset="0"/>
              <a:cs typeface="Times New Roman" panose="02020603050405020304" pitchFamily="18" charset="0"/>
            </a:endParaRPr>
          </a:p>
          <a:p>
            <a:pPr>
              <a:spcAft>
                <a:spcPts val="300"/>
              </a:spcAft>
            </a:pPr>
            <a:r>
              <a:rPr lang="en-US" sz="1500" b="1" spc="-100" dirty="0" smtClean="0">
                <a:highlight>
                  <a:srgbClr val="FFFF00"/>
                </a:highlight>
                <a:ea typeface="Times New Roman" panose="02020603050405020304" pitchFamily="18" charset="0"/>
                <a:cs typeface="Times New Roman" panose="02020603050405020304" pitchFamily="18" charset="0"/>
              </a:rPr>
              <a:t>              </a:t>
            </a:r>
            <a:r>
              <a:rPr lang="en-US" sz="1500" b="1" spc="-100" dirty="0" smtClean="0">
                <a:solidFill>
                  <a:srgbClr val="0000CC"/>
                </a:solidFill>
                <a:highlight>
                  <a:srgbClr val="FFFF00"/>
                </a:highlight>
                <a:ea typeface="Times New Roman" panose="02020603050405020304" pitchFamily="18" charset="0"/>
                <a:cs typeface="Times New Roman" panose="02020603050405020304" pitchFamily="18" charset="0"/>
              </a:rPr>
              <a:t>$</a:t>
            </a:r>
            <a:r>
              <a:rPr lang="en-US" sz="1500" b="1" spc="-100" dirty="0">
                <a:solidFill>
                  <a:srgbClr val="0000CC"/>
                </a:solidFill>
                <a:highlight>
                  <a:srgbClr val="FFFF00"/>
                </a:highlight>
                <a:ea typeface="Times New Roman" panose="02020603050405020304" pitchFamily="18" charset="0"/>
                <a:cs typeface="Times New Roman" panose="02020603050405020304" pitchFamily="18" charset="0"/>
              </a:rPr>
              <a:t>6$usesomesillystri</a:t>
            </a:r>
            <a:r>
              <a:rPr lang="en-US" sz="1500" b="1" spc="-100" dirty="0">
                <a:solidFill>
                  <a:srgbClr val="0000CC"/>
                </a:solidFill>
                <a:ea typeface="Times New Roman" panose="02020603050405020304" pitchFamily="18" charset="0"/>
                <a:cs typeface="Times New Roman" panose="02020603050405020304" pitchFamily="18" charset="0"/>
              </a:rPr>
              <a:t>$2/bfsiEX0ltg1uKM9K7EoPTUAxNO8hxBxI8qaiSuywM3Qj4saoTaIfuhy6FHyXI944DctqEfN.tQtYKSDLJ4x/</a:t>
            </a:r>
            <a:endParaRPr lang="el-GR" sz="1500" b="1" spc="-100" dirty="0">
              <a:ea typeface="Times New Roman" panose="02020603050405020304" pitchFamily="18" charset="0"/>
              <a:cs typeface="Times New Roman" panose="02020603050405020304" pitchFamily="18" charset="0"/>
            </a:endParaRPr>
          </a:p>
          <a:p>
            <a:r>
              <a:rPr lang="el-GR" sz="1500" b="1" dirty="0">
                <a:solidFill>
                  <a:srgbClr val="C00000"/>
                </a:solidFill>
                <a:ea typeface="Times New Roman" panose="02020603050405020304" pitchFamily="18" charset="0"/>
              </a:rPr>
              <a:t>Σε όλες τις περιπτώσεις, μεγαλύτερο </a:t>
            </a:r>
            <a:r>
              <a:rPr lang="en-US" sz="1500" b="1" dirty="0">
                <a:solidFill>
                  <a:srgbClr val="C00000"/>
                </a:solidFill>
                <a:ea typeface="Times New Roman" panose="02020603050405020304" pitchFamily="18" charset="0"/>
              </a:rPr>
              <a:t>salt</a:t>
            </a:r>
            <a:r>
              <a:rPr lang="el-GR" sz="1500" b="1" dirty="0">
                <a:solidFill>
                  <a:srgbClr val="C00000"/>
                </a:solidFill>
                <a:ea typeface="Times New Roman" panose="02020603050405020304" pitchFamily="18" charset="0"/>
              </a:rPr>
              <a:t> από το ζητούμενο, ΔΕΝ επηρεάζει το </a:t>
            </a:r>
            <a:r>
              <a:rPr lang="en-US" sz="1500" b="1" dirty="0">
                <a:solidFill>
                  <a:srgbClr val="C00000"/>
                </a:solidFill>
                <a:ea typeface="Times New Roman" panose="02020603050405020304" pitchFamily="18" charset="0"/>
              </a:rPr>
              <a:t>hash</a:t>
            </a:r>
            <a:r>
              <a:rPr lang="el-GR" sz="1500" b="1" dirty="0">
                <a:solidFill>
                  <a:srgbClr val="C00000"/>
                </a:solidFill>
                <a:ea typeface="Times New Roman" panose="02020603050405020304" pitchFamily="18" charset="0"/>
              </a:rPr>
              <a:t>.</a:t>
            </a:r>
            <a:endParaRPr lang="el-GR" sz="1500" dirty="0"/>
          </a:p>
        </p:txBody>
      </p:sp>
      <p:sp>
        <p:nvSpPr>
          <p:cNvPr id="6" name="Θέση υποσέλιδου 3" descr="."/>
          <p:cNvSpPr txBox="1">
            <a:spLocks/>
          </p:cNvSpPr>
          <p:nvPr>
            <p:custDataLst>
              <p:tags r:id="rId3"/>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4"/>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21</a:t>
            </a:fld>
            <a:endParaRPr lang="el-GR" sz="1400" dirty="0"/>
          </a:p>
        </p:txBody>
      </p:sp>
    </p:spTree>
    <p:custDataLst>
      <p:tags r:id="rId1"/>
    </p:custDataLst>
    <p:extLst>
      <p:ext uri="{BB962C8B-B14F-4D97-AF65-F5344CB8AC3E}">
        <p14:creationId xmlns:p14="http://schemas.microsoft.com/office/powerpoint/2010/main" val="1379670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600" dirty="0"/>
              <a:t>Παράδειγμα </a:t>
            </a:r>
            <a:r>
              <a:rPr lang="el-GR" sz="3600" dirty="0" err="1"/>
              <a:t>Κρυπτογράφισης</a:t>
            </a:r>
            <a:r>
              <a:rPr lang="en-US" sz="3600" dirty="0"/>
              <a:t> (</a:t>
            </a:r>
            <a:r>
              <a:rPr lang="el-GR" sz="3600" dirty="0"/>
              <a:t>με </a:t>
            </a:r>
            <a:r>
              <a:rPr lang="en-US" sz="3600" dirty="0"/>
              <a:t>PDO)</a:t>
            </a:r>
            <a:endParaRPr lang="el-GR" sz="3600" dirty="0"/>
          </a:p>
        </p:txBody>
      </p:sp>
      <p:sp>
        <p:nvSpPr>
          <p:cNvPr id="2" name="Rectangle 2"/>
          <p:cNvSpPr>
            <a:spLocks noChangeArrowheads="1"/>
          </p:cNvSpPr>
          <p:nvPr>
            <p:custDataLst>
              <p:tags r:id="rId3"/>
            </p:custDataLst>
          </p:nvPr>
        </p:nvSpPr>
        <p:spPr bwMode="auto">
          <a:xfrm>
            <a:off x="155374" y="997396"/>
            <a:ext cx="9175903"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400" b="0" i="0" u="none" strike="noStrike" cap="none" normalizeH="0" baseline="0" dirty="0" smtClean="0">
                <a:ln>
                  <a:noFill/>
                </a:ln>
                <a:solidFill>
                  <a:schemeClr val="tx1"/>
                </a:solidFill>
                <a:effectLst/>
                <a:ea typeface="Times New Roman" panose="02020603050405020304" pitchFamily="18" charset="0"/>
              </a:rPr>
              <a:t>Έστω</a:t>
            </a:r>
            <a:r>
              <a:rPr kumimoji="0" lang="en-US" altLang="el-GR" sz="1400" b="0" i="0" u="none" strike="noStrike" cap="none" normalizeH="0" baseline="0" dirty="0" smtClean="0">
                <a:ln>
                  <a:noFill/>
                </a:ln>
                <a:solidFill>
                  <a:schemeClr val="tx1"/>
                </a:solidFill>
                <a:effectLst/>
                <a:ea typeface="Times New Roman" panose="02020603050405020304" pitchFamily="18" charset="0"/>
              </a:rPr>
              <a:t>  </a:t>
            </a:r>
            <a:r>
              <a:rPr kumimoji="0" lang="el-GR" altLang="el-GR" sz="1400" b="0" i="0" u="none" strike="noStrike" cap="none" normalizeH="0" baseline="0" dirty="0" smtClean="0">
                <a:ln>
                  <a:noFill/>
                </a:ln>
                <a:solidFill>
                  <a:schemeClr val="tx1"/>
                </a:solidFill>
                <a:effectLst/>
                <a:ea typeface="Times New Roman" panose="02020603050405020304" pitchFamily="18" charset="0"/>
              </a:rPr>
              <a:t>πίνακας</a:t>
            </a:r>
            <a:r>
              <a:rPr kumimoji="0" lang="en-US" altLang="el-GR" sz="1400" b="0" i="0" u="none" strike="noStrike" cap="none" normalizeH="0" baseline="0" dirty="0" smtClean="0">
                <a:ln>
                  <a:noFill/>
                </a:ln>
                <a:solidFill>
                  <a:schemeClr val="tx1"/>
                </a:solidFill>
                <a:effectLst/>
                <a:ea typeface="Times New Roman" panose="02020603050405020304" pitchFamily="18" charset="0"/>
              </a:rPr>
              <a:t> (table) </a:t>
            </a:r>
            <a:r>
              <a:rPr kumimoji="0" lang="en-US" altLang="el-GR" sz="1400" b="1" i="0" u="none" strike="noStrike" cap="none" normalizeH="0" baseline="0" dirty="0" smtClean="0">
                <a:ln>
                  <a:noFill/>
                </a:ln>
                <a:solidFill>
                  <a:srgbClr val="C00000"/>
                </a:solidFill>
                <a:effectLst/>
                <a:ea typeface="Times New Roman" panose="02020603050405020304" pitchFamily="18" charset="0"/>
                <a:cs typeface="Courier New" panose="02070309020205020404" pitchFamily="49" charset="0"/>
              </a:rPr>
              <a:t>users</a:t>
            </a:r>
            <a:r>
              <a:rPr kumimoji="0" lang="en-US" altLang="el-GR" sz="1400" b="0" i="0" u="none" strike="noStrike" cap="none" normalizeH="0" baseline="0" dirty="0" smtClean="0">
                <a:ln>
                  <a:noFill/>
                </a:ln>
                <a:solidFill>
                  <a:srgbClr val="C00000"/>
                </a:solidFill>
                <a:effectLst/>
                <a:ea typeface="Times New Roman" panose="02020603050405020304" pitchFamily="18" charset="0"/>
              </a:rPr>
              <a:t> </a:t>
            </a:r>
            <a:r>
              <a:rPr kumimoji="0" lang="el-GR" altLang="el-GR" sz="1400" b="0" i="0" u="none" strike="noStrike" cap="none" normalizeH="0" baseline="0" dirty="0" smtClean="0">
                <a:ln>
                  <a:noFill/>
                </a:ln>
                <a:solidFill>
                  <a:schemeClr val="tx1"/>
                </a:solidFill>
                <a:effectLst/>
                <a:ea typeface="Times New Roman" panose="02020603050405020304" pitchFamily="18" charset="0"/>
              </a:rPr>
              <a:t>με</a:t>
            </a:r>
            <a:r>
              <a:rPr kumimoji="0" lang="en-US" altLang="el-GR" sz="1400" b="0" i="0" u="none" strike="noStrike" cap="none" normalizeH="0" baseline="0" dirty="0" smtClean="0">
                <a:ln>
                  <a:noFill/>
                </a:ln>
                <a:solidFill>
                  <a:schemeClr val="tx1"/>
                </a:solidFill>
                <a:effectLst/>
                <a:ea typeface="Times New Roman" panose="02020603050405020304" pitchFamily="18" charset="0"/>
              </a:rPr>
              <a:t> </a:t>
            </a:r>
            <a:r>
              <a:rPr kumimoji="0" lang="el-GR" altLang="el-GR" sz="1400" b="0" i="0" u="none" strike="noStrike" cap="none" normalizeH="0" baseline="0" dirty="0" smtClean="0">
                <a:ln>
                  <a:noFill/>
                </a:ln>
                <a:solidFill>
                  <a:schemeClr val="tx1"/>
                </a:solidFill>
                <a:effectLst/>
                <a:ea typeface="Times New Roman" panose="02020603050405020304" pitchFamily="18" charset="0"/>
              </a:rPr>
              <a:t>τα</a:t>
            </a:r>
            <a:r>
              <a:rPr kumimoji="0" lang="en-US" altLang="el-GR" sz="1400" b="0" i="0" u="none" strike="noStrike" cap="none" normalizeH="0" baseline="0" dirty="0" smtClean="0">
                <a:ln>
                  <a:noFill/>
                </a:ln>
                <a:solidFill>
                  <a:schemeClr val="tx1"/>
                </a:solidFill>
                <a:effectLst/>
                <a:ea typeface="Times New Roman" panose="02020603050405020304" pitchFamily="18" charset="0"/>
              </a:rPr>
              <a:t> </a:t>
            </a:r>
            <a:r>
              <a:rPr kumimoji="0" lang="el-GR" altLang="el-GR" sz="1400" b="0" i="0" u="none" strike="noStrike" cap="none" normalizeH="0" baseline="0" dirty="0" smtClean="0">
                <a:ln>
                  <a:noFill/>
                </a:ln>
                <a:solidFill>
                  <a:schemeClr val="tx1"/>
                </a:solidFill>
                <a:effectLst/>
                <a:ea typeface="Times New Roman" panose="02020603050405020304" pitchFamily="18" charset="0"/>
              </a:rPr>
              <a:t>πεδία</a:t>
            </a:r>
            <a:r>
              <a:rPr kumimoji="0" lang="en-US" altLang="el-GR" sz="1400" b="0" i="0" u="none" strike="noStrike" cap="none" normalizeH="0" baseline="0" dirty="0" smtClean="0">
                <a:ln>
                  <a:noFill/>
                </a:ln>
                <a:solidFill>
                  <a:schemeClr val="tx1"/>
                </a:solidFill>
                <a:effectLst/>
                <a:ea typeface="Times New Roman" panose="02020603050405020304" pitchFamily="18" charset="0"/>
              </a:rPr>
              <a:t> (fields): </a:t>
            </a:r>
            <a:r>
              <a:rPr kumimoji="0" lang="en-US" altLang="el-GR" sz="1400" b="1" i="0" u="none" strike="noStrike" cap="none" normalizeH="0" baseline="0" dirty="0" smtClean="0">
                <a:ln>
                  <a:noFill/>
                </a:ln>
                <a:solidFill>
                  <a:srgbClr val="7030A0"/>
                </a:solidFill>
                <a:effectLst/>
                <a:ea typeface="Times New Roman" panose="02020603050405020304" pitchFamily="18" charset="0"/>
                <a:cs typeface="Courier New" panose="02070309020205020404" pitchFamily="49" charset="0"/>
              </a:rPr>
              <a:t>username</a:t>
            </a:r>
            <a:r>
              <a:rPr kumimoji="0" lang="en-US" altLang="el-GR" sz="1400" b="0" i="0" u="none" strike="noStrike" cap="none" normalizeH="0" baseline="0" dirty="0" smtClean="0">
                <a:ln>
                  <a:noFill/>
                </a:ln>
                <a:solidFill>
                  <a:schemeClr val="tx1"/>
                </a:solidFill>
                <a:effectLst/>
                <a:ea typeface="Times New Roman" panose="02020603050405020304" pitchFamily="18" charset="0"/>
              </a:rPr>
              <a:t>, </a:t>
            </a:r>
            <a:r>
              <a:rPr kumimoji="0" lang="en-US" altLang="el-GR" sz="1400" b="1" i="0" u="none" strike="noStrike" cap="none" normalizeH="0" baseline="0" dirty="0" smtClean="0">
                <a:ln>
                  <a:noFill/>
                </a:ln>
                <a:solidFill>
                  <a:srgbClr val="7030A0"/>
                </a:solidFill>
                <a:effectLst/>
                <a:ea typeface="Times New Roman" panose="02020603050405020304" pitchFamily="18" charset="0"/>
                <a:cs typeface="Courier New" panose="02070309020205020404" pitchFamily="49" charset="0"/>
              </a:rPr>
              <a:t>password</a:t>
            </a:r>
            <a:r>
              <a:rPr kumimoji="0" lang="en-US" altLang="el-GR" sz="1400" b="0" i="0" u="none" strike="noStrike" cap="none" normalizeH="0" baseline="0" dirty="0" smtClean="0">
                <a:ln>
                  <a:noFill/>
                </a:ln>
                <a:solidFill>
                  <a:schemeClr val="tx1"/>
                </a:solidFill>
                <a:effectLst/>
                <a:ea typeface="Times New Roman" panose="02020603050405020304" pitchFamily="18" charset="0"/>
              </a:rPr>
              <a:t>, </a:t>
            </a:r>
            <a:r>
              <a:rPr kumimoji="0" lang="en-US" altLang="el-GR" sz="1400" b="1" i="0" u="none" strike="noStrike" cap="none" normalizeH="0" baseline="0" dirty="0" smtClean="0">
                <a:ln>
                  <a:noFill/>
                </a:ln>
                <a:solidFill>
                  <a:srgbClr val="7030A0"/>
                </a:solidFill>
                <a:effectLst/>
                <a:ea typeface="Times New Roman" panose="02020603050405020304" pitchFamily="18" charset="0"/>
                <a:cs typeface="Courier New" panose="02070309020205020404" pitchFamily="49" charset="0"/>
              </a:rPr>
              <a:t>salt</a:t>
            </a:r>
            <a:endParaRPr kumimoji="0" lang="el-GR" altLang="el-GR" sz="1400" b="0" i="0" u="none" strike="noStrike" cap="none" normalizeH="0" baseline="0" dirty="0" smtClean="0">
              <a:ln>
                <a:noFill/>
              </a:ln>
              <a:solidFill>
                <a:schemeClr val="tx1"/>
              </a:solidFill>
              <a:effectLs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400" b="0" i="0" u="none" strike="noStrike" cap="none" normalizeH="0" baseline="0" dirty="0" smtClean="0">
                <a:ln>
                  <a:noFill/>
                </a:ln>
                <a:solidFill>
                  <a:schemeClr val="tx1"/>
                </a:solidFill>
                <a:effectLst/>
                <a:ea typeface="Times New Roman" panose="02020603050405020304" pitchFamily="18" charset="0"/>
              </a:rPr>
              <a:t>Έστω τα δεδομένα προς αποθήκευση: </a:t>
            </a:r>
            <a:r>
              <a:rPr kumimoji="0" lang="el-GR" altLang="el-GR" sz="1400" b="1" i="0" u="none" strike="noStrike" cap="none" normalizeH="0" baseline="0" dirty="0" smtClean="0">
                <a:ln>
                  <a:noFill/>
                </a:ln>
                <a:solidFill>
                  <a:srgbClr val="0070C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err="1" smtClean="0">
                <a:ln>
                  <a:noFill/>
                </a:ln>
                <a:solidFill>
                  <a:srgbClr val="0070C0"/>
                </a:solidFill>
                <a:effectLst/>
                <a:ea typeface="Times New Roman" panose="02020603050405020304" pitchFamily="18" charset="0"/>
                <a:cs typeface="Courier New" panose="02070309020205020404" pitchFamily="49" charset="0"/>
              </a:rPr>
              <a:t>myUsername</a:t>
            </a:r>
            <a:r>
              <a:rPr kumimoji="0" lang="el-GR" altLang="el-GR" sz="1400" b="0" i="0" u="none" strike="noStrike" cap="none" normalizeH="0" baseline="0" dirty="0" smtClean="0">
                <a:ln>
                  <a:noFill/>
                </a:ln>
                <a:solidFill>
                  <a:schemeClr val="tx1"/>
                </a:solidFill>
                <a:effectLst/>
                <a:ea typeface="Times New Roman" panose="02020603050405020304" pitchFamily="18" charset="0"/>
              </a:rPr>
              <a:t>, </a:t>
            </a:r>
            <a:r>
              <a:rPr kumimoji="0" lang="el-GR" altLang="el-GR" sz="1400" b="1" i="0" u="none" strike="noStrike" cap="none" normalizeH="0" baseline="0" dirty="0" smtClean="0">
                <a:ln>
                  <a:noFill/>
                </a:ln>
                <a:solidFill>
                  <a:srgbClr val="0070C0"/>
                </a:solidFill>
                <a:effectLst/>
                <a:ea typeface="Times New Roman" panose="02020603050405020304" pitchFamily="18" charset="0"/>
                <a:cs typeface="Courier New" panose="02070309020205020404" pitchFamily="49" charset="0"/>
              </a:rPr>
              <a:t>$</a:t>
            </a:r>
            <a:r>
              <a:rPr kumimoji="0" lang="en-US" altLang="el-GR" sz="1400" b="1" i="0" u="none" strike="noStrike" cap="none" normalizeH="0" baseline="0" dirty="0" err="1" smtClean="0">
                <a:ln>
                  <a:noFill/>
                </a:ln>
                <a:solidFill>
                  <a:srgbClr val="0070C0"/>
                </a:solidFill>
                <a:effectLst/>
                <a:ea typeface="Times New Roman" panose="02020603050405020304" pitchFamily="18" charset="0"/>
                <a:cs typeface="Courier New" panose="02070309020205020404" pitchFamily="49" charset="0"/>
              </a:rPr>
              <a:t>myPassword</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	//εκκίνηση </a:t>
            </a:r>
            <a:r>
              <a:rPr kumimoji="0" lang="en-US"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PDO</a:t>
            </a:r>
            <a:r>
              <a:rPr kumimoji="0" lang="el-GR"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 (πρέπει να έχουν οριστεί πριν οι 4 παράμετροι/μεταβλητές)</a:t>
            </a:r>
            <a:endParaRPr kumimoji="0" lang="en-US"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endParaRPr>
          </a:p>
          <a:p>
            <a:pPr lvl="0" eaLnBrk="0" fontAlgn="base" hangingPunct="0">
              <a:spcBef>
                <a:spcPct val="0"/>
              </a:spcBef>
              <a:spcAft>
                <a:spcPct val="0"/>
              </a:spcAft>
            </a:pPr>
            <a:r>
              <a:rPr lang="en-US" altLang="el-GR" sz="1400" b="1" dirty="0">
                <a:ea typeface="Times New Roman" panose="02020603050405020304" pitchFamily="18" charset="0"/>
                <a:cs typeface="Courier New" panose="02070309020205020404" pitchFamily="49" charset="0"/>
              </a:rPr>
              <a:t>1	$</a:t>
            </a:r>
            <a:r>
              <a:rPr lang="en-US" altLang="el-GR" sz="1400" b="1" dirty="0" err="1">
                <a:ea typeface="Times New Roman" panose="02020603050405020304" pitchFamily="18" charset="0"/>
                <a:cs typeface="Courier New" panose="02070309020205020404" pitchFamily="49" charset="0"/>
              </a:rPr>
              <a:t>pdoObject</a:t>
            </a:r>
            <a:r>
              <a:rPr lang="en-US" altLang="el-GR" sz="1400" b="1" dirty="0">
                <a:ea typeface="Times New Roman" panose="02020603050405020304" pitchFamily="18" charset="0"/>
                <a:cs typeface="Courier New" panose="02070309020205020404" pitchFamily="49" charset="0"/>
              </a:rPr>
              <a:t> = new PDO("</a:t>
            </a:r>
            <a:r>
              <a:rPr lang="en-US" altLang="el-GR" sz="1400" b="1" dirty="0" err="1">
                <a:ea typeface="Times New Roman" panose="02020603050405020304" pitchFamily="18" charset="0"/>
                <a:cs typeface="Courier New" panose="02070309020205020404" pitchFamily="49" charset="0"/>
              </a:rPr>
              <a:t>mysql:host</a:t>
            </a:r>
            <a:r>
              <a:rPr lang="en-US" altLang="el-GR" sz="1400" b="1" dirty="0">
                <a:ea typeface="Times New Roman" panose="02020603050405020304" pitchFamily="18" charset="0"/>
                <a:cs typeface="Courier New" panose="02070309020205020404" pitchFamily="49" charset="0"/>
              </a:rPr>
              <a:t>=$</a:t>
            </a:r>
            <a:r>
              <a:rPr lang="en-US" altLang="el-GR" sz="1400" b="1" dirty="0" err="1">
                <a:ea typeface="Times New Roman" panose="02020603050405020304" pitchFamily="18" charset="0"/>
                <a:cs typeface="Courier New" panose="02070309020205020404" pitchFamily="49" charset="0"/>
              </a:rPr>
              <a:t>dbhost</a:t>
            </a:r>
            <a:r>
              <a:rPr lang="en-US" altLang="el-GR" sz="1400" b="1" dirty="0">
                <a:ea typeface="Times New Roman" panose="02020603050405020304" pitchFamily="18" charset="0"/>
                <a:cs typeface="Courier New" panose="02070309020205020404" pitchFamily="49" charset="0"/>
              </a:rPr>
              <a:t>; </a:t>
            </a:r>
            <a:r>
              <a:rPr lang="en-US" altLang="el-GR" sz="1400" b="1" dirty="0" err="1">
                <a:ea typeface="Times New Roman" panose="02020603050405020304" pitchFamily="18" charset="0"/>
                <a:cs typeface="Courier New" panose="02070309020205020404" pitchFamily="49" charset="0"/>
              </a:rPr>
              <a:t>dbname</a:t>
            </a:r>
            <a:r>
              <a:rPr lang="en-US" altLang="el-GR" sz="1400" b="1" dirty="0">
                <a:ea typeface="Times New Roman" panose="02020603050405020304" pitchFamily="18" charset="0"/>
                <a:cs typeface="Courier New" panose="02070309020205020404" pitchFamily="49" charset="0"/>
              </a:rPr>
              <a:t>=$</a:t>
            </a:r>
            <a:r>
              <a:rPr lang="en-US" altLang="el-GR" sz="1400" b="1" dirty="0" err="1">
                <a:ea typeface="Times New Roman" panose="02020603050405020304" pitchFamily="18" charset="0"/>
                <a:cs typeface="Courier New" panose="02070309020205020404" pitchFamily="49" charset="0"/>
              </a:rPr>
              <a:t>dbname</a:t>
            </a:r>
            <a:r>
              <a:rPr lang="en-US" altLang="el-GR" sz="1400" b="1" dirty="0">
                <a:ea typeface="Times New Roman" panose="02020603050405020304" pitchFamily="18" charset="0"/>
                <a:cs typeface="Courier New" panose="02070309020205020404" pitchFamily="49" charset="0"/>
              </a:rPr>
              <a:t>;", $</a:t>
            </a:r>
            <a:r>
              <a:rPr lang="en-US" altLang="el-GR" sz="1400" b="1" dirty="0" err="1">
                <a:ea typeface="Times New Roman" panose="02020603050405020304" pitchFamily="18" charset="0"/>
                <a:cs typeface="Courier New" panose="02070309020205020404" pitchFamily="49" charset="0"/>
              </a:rPr>
              <a:t>dbuser</a:t>
            </a:r>
            <a:r>
              <a:rPr lang="en-US" altLang="el-GR" sz="1400" b="1" dirty="0">
                <a:ea typeface="Times New Roman" panose="02020603050405020304" pitchFamily="18" charset="0"/>
                <a:cs typeface="Courier New" panose="02070309020205020404" pitchFamily="49" charset="0"/>
              </a:rPr>
              <a:t>, $</a:t>
            </a:r>
            <a:r>
              <a:rPr lang="en-US" altLang="el-GR" sz="1400" b="1" dirty="0" err="1">
                <a:ea typeface="Times New Roman" panose="02020603050405020304" pitchFamily="18" charset="0"/>
                <a:cs typeface="Courier New" panose="02070309020205020404" pitchFamily="49" charset="0"/>
              </a:rPr>
              <a:t>dbpass</a:t>
            </a:r>
            <a:r>
              <a:rPr lang="en-US" altLang="el-GR" sz="1400" b="1" dirty="0">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i="1" dirty="0">
                <a:solidFill>
                  <a:srgbClr val="0033CC"/>
                </a:solidFill>
                <a:ea typeface="Times New Roman" panose="02020603050405020304" pitchFamily="18" charset="0"/>
                <a:cs typeface="Courier New" panose="02070309020205020404" pitchFamily="49" charset="0"/>
              </a:rPr>
              <a:t>	//</a:t>
            </a:r>
            <a:r>
              <a:rPr lang="el-GR" altLang="el-GR" sz="1400" b="1" i="1" dirty="0">
                <a:solidFill>
                  <a:srgbClr val="0033CC"/>
                </a:solidFill>
                <a:ea typeface="Times New Roman" panose="02020603050405020304" pitchFamily="18" charset="0"/>
                <a:cs typeface="Courier New" panose="02070309020205020404" pitchFamily="49" charset="0"/>
              </a:rPr>
              <a:t>διαμόρφωση</a:t>
            </a:r>
            <a:r>
              <a:rPr lang="en-US" altLang="el-GR" sz="1400" b="1" i="1" dirty="0">
                <a:solidFill>
                  <a:srgbClr val="0033CC"/>
                </a:solidFill>
                <a:ea typeface="Times New Roman" panose="02020603050405020304" pitchFamily="18" charset="0"/>
                <a:cs typeface="Courier New" panose="02070309020205020404" pitchFamily="49" charset="0"/>
              </a:rPr>
              <a:t> </a:t>
            </a:r>
            <a:r>
              <a:rPr lang="el-GR" altLang="el-GR" sz="1400" b="1" i="1" dirty="0">
                <a:solidFill>
                  <a:srgbClr val="0033CC"/>
                </a:solidFill>
                <a:ea typeface="Times New Roman" panose="02020603050405020304" pitchFamily="18" charset="0"/>
                <a:cs typeface="Courier New" panose="02070309020205020404" pitchFamily="49" charset="0"/>
              </a:rPr>
              <a:t>παραμετρικού</a:t>
            </a:r>
            <a:r>
              <a:rPr lang="en-US" altLang="el-GR" sz="1400" b="1" i="1" dirty="0">
                <a:solidFill>
                  <a:srgbClr val="0033CC"/>
                </a:solidFill>
                <a:ea typeface="Times New Roman" panose="02020603050405020304" pitchFamily="18" charset="0"/>
                <a:cs typeface="Courier New" panose="02070309020205020404" pitchFamily="49" charset="0"/>
              </a:rPr>
              <a:t> </a:t>
            </a:r>
            <a:r>
              <a:rPr lang="el-GR" altLang="el-GR" sz="1400" b="1" i="1" dirty="0">
                <a:solidFill>
                  <a:srgbClr val="0033CC"/>
                </a:solidFill>
                <a:ea typeface="Times New Roman" panose="02020603050405020304" pitchFamily="18" charset="0"/>
                <a:cs typeface="Courier New" panose="02070309020205020404" pitchFamily="49" charset="0"/>
              </a:rPr>
              <a:t>ερωτήματος</a:t>
            </a:r>
            <a:endParaRPr lang="el-GR" altLang="el-GR" sz="1400" dirty="0"/>
          </a:p>
          <a:p>
            <a:pPr lvl="0" eaLnBrk="0" fontAlgn="base" hangingPunct="0">
              <a:spcBef>
                <a:spcPct val="0"/>
              </a:spcBef>
              <a:spcAft>
                <a:spcPct val="0"/>
              </a:spcAft>
            </a:pPr>
            <a:r>
              <a:rPr lang="en-US" altLang="el-GR" sz="1400" b="1" dirty="0">
                <a:ea typeface="Times New Roman" panose="02020603050405020304" pitchFamily="18" charset="0"/>
                <a:cs typeface="Courier New" panose="02070309020205020404" pitchFamily="49" charset="0"/>
              </a:rPr>
              <a:t>2	$</a:t>
            </a:r>
            <a:r>
              <a:rPr lang="en-US" altLang="el-GR" sz="1400" b="1" dirty="0" err="1">
                <a:ea typeface="Times New Roman" panose="02020603050405020304" pitchFamily="18" charset="0"/>
                <a:cs typeface="Courier New" panose="02070309020205020404" pitchFamily="49" charset="0"/>
              </a:rPr>
              <a:t>sql</a:t>
            </a:r>
            <a:r>
              <a:rPr lang="en-US" altLang="el-GR" sz="1400" b="1" dirty="0">
                <a:ea typeface="Times New Roman" panose="02020603050405020304" pitchFamily="18" charset="0"/>
                <a:cs typeface="Courier New" panose="02070309020205020404" pitchFamily="49" charset="0"/>
              </a:rPr>
              <a:t> = 'INSERT INTO users VALUES (:username, :password, :salt</a:t>
            </a:r>
            <a:r>
              <a:rPr lang="en-US" altLang="el-GR" sz="1400" b="1" dirty="0" smtClean="0">
                <a:ea typeface="Times New Roman" panose="02020603050405020304" pitchFamily="18" charset="0"/>
                <a:cs typeface="Courier New" panose="02070309020205020404" pitchFamily="49" charset="0"/>
              </a:rPr>
              <a:t>)';</a:t>
            </a:r>
            <a:endParaRPr kumimoji="0" lang="el-GR" altLang="el-GR" sz="1400" b="0" i="0" u="none" strike="noStrike" cap="none" normalizeH="0" baseline="0" dirty="0" smtClean="0">
              <a:ln>
                <a:noFill/>
              </a:ln>
              <a:solidFill>
                <a:schemeClr val="tx1"/>
              </a:solidFill>
              <a:effectLst/>
            </a:endParaRPr>
          </a:p>
        </p:txBody>
      </p:sp>
      <p:sp>
        <p:nvSpPr>
          <p:cNvPr id="4" name="Rectangle 3"/>
          <p:cNvSpPr>
            <a:spLocks noChangeArrowheads="1"/>
          </p:cNvSpPr>
          <p:nvPr/>
        </p:nvSpPr>
        <p:spPr bwMode="auto">
          <a:xfrm>
            <a:off x="172142" y="2511836"/>
            <a:ext cx="7316216" cy="1169551"/>
          </a:xfrm>
          <a:prstGeom prst="rect">
            <a:avLst/>
          </a:prstGeom>
          <a:solidFill>
            <a:srgbClr val="E5B8B7"/>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	</a:t>
            </a:r>
            <a:r>
              <a:rPr kumimoji="0" lang="el-GR"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//παραγωγή τυχαίου </a:t>
            </a:r>
            <a:r>
              <a:rPr kumimoji="0" lang="el-GR" altLang="el-GR" sz="1400" b="1" i="1" u="none" strike="noStrike" cap="none" normalizeH="0" baseline="0" dirty="0" err="1" smtClean="0">
                <a:ln>
                  <a:noFill/>
                </a:ln>
                <a:solidFill>
                  <a:srgbClr val="0033CC"/>
                </a:solidFill>
                <a:effectLst/>
                <a:ea typeface="Times New Roman" panose="02020603050405020304" pitchFamily="18" charset="0"/>
                <a:cs typeface="Courier New" panose="02070309020205020404" pitchFamily="49" charset="0"/>
              </a:rPr>
              <a:t>οκταψήφιου</a:t>
            </a:r>
            <a:r>
              <a:rPr kumimoji="0" lang="el-GR"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 αριθμού, ως </a:t>
            </a:r>
            <a:r>
              <a:rPr kumimoji="0" lang="en-US"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salt</a:t>
            </a:r>
            <a:r>
              <a:rPr kumimoji="0" lang="el-GR"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 για</a:t>
            </a:r>
            <a:r>
              <a:rPr kumimoji="0" lang="el-GR" altLang="el-GR" sz="1400" b="1" i="0"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 </a:t>
            </a:r>
            <a:r>
              <a:rPr kumimoji="0" lang="en-US" altLang="el-GR" sz="1400" b="1" i="0"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MD</a:t>
            </a:r>
            <a:r>
              <a:rPr kumimoji="0" lang="el-GR" altLang="el-GR" sz="1400" b="1" i="0"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5</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3	$salt = '$1$'.rand(10000000,99999999).'$';</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	//</a:t>
            </a:r>
            <a:r>
              <a:rPr kumimoji="0" lang="el-GR"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κρυπτογράφηση</a:t>
            </a:r>
            <a:r>
              <a:rPr kumimoji="0" lang="en-US"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 password</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4	$</a:t>
            </a:r>
            <a:r>
              <a:rPr kumimoji="0" lang="en-US" altLang="el-GR" sz="14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encryptedPass</a:t>
            </a: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 crypt($</a:t>
            </a:r>
            <a:r>
              <a:rPr kumimoji="0" lang="en-US" altLang="el-GR" sz="1400" b="1" i="0" u="none" strike="noStrike" cap="none" normalizeH="0" baseline="0" dirty="0" err="1" smtClean="0">
                <a:ln>
                  <a:noFill/>
                </a:ln>
                <a:solidFill>
                  <a:schemeClr val="tx1"/>
                </a:solidFill>
                <a:effectLst/>
                <a:ea typeface="Times New Roman" panose="02020603050405020304" pitchFamily="18" charset="0"/>
                <a:cs typeface="Courier New" panose="02070309020205020404" pitchFamily="49" charset="0"/>
              </a:rPr>
              <a:t>myPassword</a:t>
            </a:r>
            <a:r>
              <a:rPr kumimoji="0" lang="en-US" altLang="el-GR" sz="1400" b="1" i="0" u="none" strike="noStrike" cap="none" normalizeH="0" baseline="0" dirty="0" smtClean="0">
                <a:ln>
                  <a:noFill/>
                </a:ln>
                <a:solidFill>
                  <a:schemeClr val="tx1"/>
                </a:solidFill>
                <a:effectLst/>
                <a:ea typeface="Times New Roman" panose="02020603050405020304" pitchFamily="18" charset="0"/>
                <a:cs typeface="Courier New" panose="02070309020205020404" pitchFamily="49" charset="0"/>
              </a:rPr>
              <a:t>, $salt);  //encrypt the password</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	</a:t>
            </a:r>
            <a:r>
              <a:rPr kumimoji="0" lang="el-GR"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a:t>
            </a:r>
            <a:r>
              <a:rPr kumimoji="0" lang="en-US"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compile </a:t>
            </a:r>
            <a:r>
              <a:rPr kumimoji="0" lang="el-GR"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ερωτήματος σε </a:t>
            </a:r>
            <a:r>
              <a:rPr kumimoji="0" lang="en-US"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PDO</a:t>
            </a:r>
            <a:endParaRPr kumimoji="0" lang="el-GR" altLang="el-GR" sz="1400" b="0" i="0" u="none" strike="noStrike" cap="none" normalizeH="0" baseline="0" dirty="0" smtClean="0">
              <a:ln>
                <a:noFill/>
              </a:ln>
              <a:solidFill>
                <a:schemeClr val="tx1"/>
              </a:solidFill>
              <a:effectLst/>
            </a:endParaRPr>
          </a:p>
        </p:txBody>
      </p:sp>
      <p:sp>
        <p:nvSpPr>
          <p:cNvPr id="9" name="Rectangle 2"/>
          <p:cNvSpPr>
            <a:spLocks noChangeArrowheads="1"/>
          </p:cNvSpPr>
          <p:nvPr>
            <p:custDataLst>
              <p:tags r:id="rId4"/>
            </p:custDataLst>
          </p:nvPr>
        </p:nvSpPr>
        <p:spPr bwMode="auto">
          <a:xfrm>
            <a:off x="172142" y="3736263"/>
            <a:ext cx="9175903" cy="2031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eaLnBrk="0" fontAlgn="base" hangingPunct="0">
              <a:spcBef>
                <a:spcPct val="0"/>
              </a:spcBef>
              <a:spcAft>
                <a:spcPct val="0"/>
              </a:spcAft>
            </a:pPr>
            <a:r>
              <a:rPr lang="el-GR" altLang="el-GR" sz="1400" b="1" dirty="0">
                <a:solidFill>
                  <a:prstClr val="black"/>
                </a:solidFill>
                <a:ea typeface="Times New Roman" panose="02020603050405020304" pitchFamily="18" charset="0"/>
                <a:cs typeface="Courier New" panose="02070309020205020404" pitchFamily="49" charset="0"/>
              </a:rPr>
              <a:t>5	$</a:t>
            </a:r>
            <a:r>
              <a:rPr lang="en-US" altLang="el-GR" sz="1400" b="1" dirty="0">
                <a:solidFill>
                  <a:prstClr val="black"/>
                </a:solidFill>
                <a:ea typeface="Times New Roman" panose="02020603050405020304" pitchFamily="18" charset="0"/>
                <a:cs typeface="Courier New" panose="02070309020205020404" pitchFamily="49" charset="0"/>
              </a:rPr>
              <a:t>statement</a:t>
            </a:r>
            <a:r>
              <a:rPr lang="el-GR" altLang="el-GR" sz="1400" b="1" dirty="0">
                <a:solidFill>
                  <a:prstClr val="black"/>
                </a:solidFill>
                <a:ea typeface="Times New Roman" panose="02020603050405020304" pitchFamily="18" charset="0"/>
                <a:cs typeface="Courier New" panose="02070309020205020404" pitchFamily="49" charset="0"/>
              </a:rPr>
              <a:t> = $</a:t>
            </a:r>
            <a:r>
              <a:rPr lang="en-US" altLang="el-GR" sz="1400" b="1" dirty="0" err="1">
                <a:solidFill>
                  <a:prstClr val="black"/>
                </a:solidFill>
                <a:ea typeface="Times New Roman" panose="02020603050405020304" pitchFamily="18" charset="0"/>
                <a:cs typeface="Courier New" panose="02070309020205020404" pitchFamily="49" charset="0"/>
              </a:rPr>
              <a:t>pdoObject</a:t>
            </a:r>
            <a:r>
              <a:rPr lang="el-GR" altLang="el-GR" sz="1400" b="1" dirty="0">
                <a:solidFill>
                  <a:prstClr val="black"/>
                </a:solidFill>
                <a:ea typeface="Times New Roman" panose="02020603050405020304" pitchFamily="18" charset="0"/>
                <a:cs typeface="Courier New" panose="02070309020205020404" pitchFamily="49" charset="0"/>
              </a:rPr>
              <a:t> -&gt; </a:t>
            </a:r>
            <a:r>
              <a:rPr lang="en-US" altLang="el-GR" sz="1400" b="1" dirty="0">
                <a:solidFill>
                  <a:prstClr val="black"/>
                </a:solidFill>
                <a:ea typeface="Times New Roman" panose="02020603050405020304" pitchFamily="18" charset="0"/>
                <a:cs typeface="Courier New" panose="02070309020205020404" pitchFamily="49" charset="0"/>
              </a:rPr>
              <a:t>prepare</a:t>
            </a:r>
            <a:r>
              <a:rPr lang="el-GR" altLang="el-GR" sz="1400" b="1" dirty="0">
                <a:solidFill>
                  <a:prstClr val="black"/>
                </a:solidFill>
                <a:ea typeface="Times New Roman" panose="02020603050405020304" pitchFamily="18" charset="0"/>
                <a:cs typeface="Courier New" panose="02070309020205020404" pitchFamily="49" charset="0"/>
              </a:rPr>
              <a:t>($</a:t>
            </a:r>
            <a:r>
              <a:rPr lang="en-US" altLang="el-GR" sz="1400" b="1" dirty="0" err="1">
                <a:solidFill>
                  <a:prstClr val="black"/>
                </a:solidFill>
                <a:ea typeface="Times New Roman" panose="02020603050405020304" pitchFamily="18" charset="0"/>
                <a:cs typeface="Courier New" panose="02070309020205020404" pitchFamily="49" charset="0"/>
              </a:rPr>
              <a:t>sql</a:t>
            </a:r>
            <a:r>
              <a:rPr lang="el-GR" altLang="el-GR" sz="1400" b="1" dirty="0">
                <a:solidFill>
                  <a:prstClr val="black"/>
                </a:solidFill>
                <a:ea typeface="Times New Roman" panose="02020603050405020304" pitchFamily="18" charset="0"/>
                <a:cs typeface="Courier New" panose="02070309020205020404" pitchFamily="49" charset="0"/>
              </a:rPr>
              <a:t>);</a:t>
            </a:r>
            <a:endParaRPr lang="el-GR" altLang="el-GR" sz="1400" dirty="0">
              <a:solidFill>
                <a:prstClr val="black"/>
              </a:solidFill>
            </a:endParaRPr>
          </a:p>
          <a:p>
            <a:pPr lvl="0" eaLnBrk="0" fontAlgn="base" hangingPunct="0">
              <a:spcBef>
                <a:spcPct val="0"/>
              </a:spcBef>
              <a:spcAft>
                <a:spcPct val="0"/>
              </a:spcAft>
            </a:pPr>
            <a:r>
              <a:rPr lang="el-GR" altLang="el-GR" sz="1400" b="1" i="1" dirty="0">
                <a:solidFill>
                  <a:srgbClr val="0033CC"/>
                </a:solidFill>
                <a:ea typeface="Times New Roman" panose="02020603050405020304" pitchFamily="18" charset="0"/>
                <a:cs typeface="Courier New" panose="02070309020205020404" pitchFamily="49" charset="0"/>
              </a:rPr>
              <a:t>	//πέρασμα τιμών στις παραμέτρους του ερωτήματος και εκτέλεση</a:t>
            </a:r>
            <a:endParaRPr lang="el-GR" altLang="el-GR" sz="1400" dirty="0">
              <a:solidFill>
                <a:prstClr val="black"/>
              </a:solidFill>
            </a:endParaRPr>
          </a:p>
          <a:p>
            <a:pPr lvl="0" eaLnBrk="0" fontAlgn="base" hangingPunct="0">
              <a:spcBef>
                <a:spcPct val="0"/>
              </a:spcBef>
              <a:spcAft>
                <a:spcPct val="0"/>
              </a:spcAft>
            </a:pPr>
            <a:r>
              <a:rPr lang="en-US" altLang="el-GR" sz="1400" b="1" dirty="0">
                <a:solidFill>
                  <a:prstClr val="black"/>
                </a:solidFill>
                <a:ea typeface="Times New Roman" panose="02020603050405020304" pitchFamily="18" charset="0"/>
                <a:cs typeface="Courier New" panose="02070309020205020404" pitchFamily="49" charset="0"/>
              </a:rPr>
              <a:t>6	$statement-&gt;execute( array(':username =&gt;</a:t>
            </a:r>
            <a:r>
              <a:rPr lang="en-US" altLang="el-GR" sz="1400" b="1" dirty="0">
                <a:solidFill>
                  <a:srgbClr val="009900"/>
                </a:solidFill>
                <a:ea typeface="Times New Roman" panose="02020603050405020304" pitchFamily="18" charset="0"/>
                <a:cs typeface="Courier New" panose="02070309020205020404" pitchFamily="49" charset="0"/>
              </a:rPr>
              <a:t>$</a:t>
            </a:r>
            <a:r>
              <a:rPr lang="en-US" altLang="el-GR" sz="1400" b="1" dirty="0" err="1">
                <a:solidFill>
                  <a:srgbClr val="009900"/>
                </a:solidFill>
                <a:ea typeface="Times New Roman" panose="02020603050405020304" pitchFamily="18" charset="0"/>
                <a:cs typeface="Courier New" panose="02070309020205020404" pitchFamily="49" charset="0"/>
              </a:rPr>
              <a:t>myUsername</a:t>
            </a:r>
            <a:r>
              <a:rPr lang="en-US" altLang="el-GR" sz="1400" b="1" dirty="0">
                <a:solidFill>
                  <a:prstClr val="black"/>
                </a:solidFill>
                <a:ea typeface="Times New Roman" panose="02020603050405020304" pitchFamily="18" charset="0"/>
                <a:cs typeface="Courier New" panose="02070309020205020404" pitchFamily="49" charset="0"/>
              </a:rPr>
              <a:t>, ':password'=&gt;</a:t>
            </a:r>
            <a:r>
              <a:rPr lang="en-US" altLang="el-GR" sz="1400" b="1" dirty="0">
                <a:solidFill>
                  <a:srgbClr val="009900"/>
                </a:solidFill>
                <a:ea typeface="Times New Roman" panose="02020603050405020304" pitchFamily="18" charset="0"/>
                <a:cs typeface="Courier New" panose="02070309020205020404" pitchFamily="49" charset="0"/>
              </a:rPr>
              <a:t>$</a:t>
            </a:r>
            <a:r>
              <a:rPr lang="en-US" altLang="el-GR" sz="1400" b="1" dirty="0" err="1">
                <a:solidFill>
                  <a:srgbClr val="009900"/>
                </a:solidFill>
                <a:ea typeface="Times New Roman" panose="02020603050405020304" pitchFamily="18" charset="0"/>
                <a:cs typeface="Courier New" panose="02070309020205020404" pitchFamily="49" charset="0"/>
              </a:rPr>
              <a:t>encryptedPass</a:t>
            </a:r>
            <a:r>
              <a:rPr lang="en-US" altLang="el-GR" sz="1400" b="1" dirty="0">
                <a:solidFill>
                  <a:prstClr val="black"/>
                </a:solidFill>
                <a:ea typeface="Times New Roman" panose="02020603050405020304" pitchFamily="18" charset="0"/>
                <a:cs typeface="Courier New" panose="02070309020205020404" pitchFamily="49" charset="0"/>
              </a:rPr>
              <a:t>, ':salt'=&gt;</a:t>
            </a:r>
            <a:r>
              <a:rPr lang="en-US" altLang="el-GR" sz="1400" b="1" dirty="0">
                <a:solidFill>
                  <a:srgbClr val="009900"/>
                </a:solidFill>
                <a:ea typeface="Times New Roman" panose="02020603050405020304" pitchFamily="18" charset="0"/>
                <a:cs typeface="Courier New" panose="02070309020205020404" pitchFamily="49" charset="0"/>
              </a:rPr>
              <a:t>$salt</a:t>
            </a:r>
            <a:r>
              <a:rPr lang="en-US" altLang="el-GR" sz="1400" b="1" dirty="0">
                <a:solidFill>
                  <a:prstClr val="black"/>
                </a:solidFill>
                <a:ea typeface="Times New Roman" panose="02020603050405020304" pitchFamily="18" charset="0"/>
                <a:cs typeface="Courier New" panose="02070309020205020404" pitchFamily="49" charset="0"/>
              </a:rPr>
              <a:t>));</a:t>
            </a:r>
            <a:endParaRPr lang="el-GR" altLang="el-GR" sz="1400" dirty="0">
              <a:solidFill>
                <a:prstClr val="black"/>
              </a:solidFill>
            </a:endParaRPr>
          </a:p>
          <a:p>
            <a:pPr lvl="0" eaLnBrk="0" fontAlgn="base" hangingPunct="0">
              <a:spcBef>
                <a:spcPct val="0"/>
              </a:spcBef>
              <a:spcAft>
                <a:spcPct val="0"/>
              </a:spcAft>
            </a:pPr>
            <a:r>
              <a:rPr lang="en-US" altLang="el-GR" sz="1400" b="1" i="1" dirty="0">
                <a:solidFill>
                  <a:srgbClr val="0033CC"/>
                </a:solidFill>
                <a:ea typeface="Times New Roman" panose="02020603050405020304" pitchFamily="18" charset="0"/>
                <a:cs typeface="Courier New" panose="02070309020205020404" pitchFamily="49" charset="0"/>
              </a:rPr>
              <a:t>	</a:t>
            </a:r>
            <a:r>
              <a:rPr lang="el-GR" altLang="el-GR" sz="1400" b="1" i="1" dirty="0">
                <a:solidFill>
                  <a:srgbClr val="0033CC"/>
                </a:solidFill>
                <a:ea typeface="Times New Roman" panose="02020603050405020304" pitchFamily="18" charset="0"/>
                <a:cs typeface="Courier New" panose="02070309020205020404" pitchFamily="49" charset="0"/>
              </a:rPr>
              <a:t>//απελευθέρωση πόρων που δέσμευσε η </a:t>
            </a:r>
            <a:r>
              <a:rPr lang="en-US" altLang="el-GR" sz="1400" b="1" i="1" dirty="0">
                <a:solidFill>
                  <a:srgbClr val="0033CC"/>
                </a:solidFill>
                <a:ea typeface="Times New Roman" panose="02020603050405020304" pitchFamily="18" charset="0"/>
                <a:cs typeface="Courier New" panose="02070309020205020404" pitchFamily="49" charset="0"/>
              </a:rPr>
              <a:t>PDO</a:t>
            </a:r>
            <a:endParaRPr lang="el-GR" altLang="el-GR" sz="1400" dirty="0">
              <a:solidFill>
                <a:prstClr val="black"/>
              </a:solidFill>
            </a:endParaRPr>
          </a:p>
          <a:p>
            <a:pPr lvl="0" eaLnBrk="0" fontAlgn="base" hangingPunct="0">
              <a:spcBef>
                <a:spcPct val="0"/>
              </a:spcBef>
              <a:spcAft>
                <a:spcPct val="0"/>
              </a:spcAft>
            </a:pPr>
            <a:r>
              <a:rPr lang="en-US" altLang="el-GR" sz="1400" b="1" dirty="0">
                <a:solidFill>
                  <a:prstClr val="black"/>
                </a:solidFill>
                <a:ea typeface="Times New Roman" panose="02020603050405020304" pitchFamily="18" charset="0"/>
                <a:cs typeface="Courier New" panose="02070309020205020404" pitchFamily="49" charset="0"/>
              </a:rPr>
              <a:t>7</a:t>
            </a:r>
            <a:r>
              <a:rPr lang="el-GR" altLang="el-GR" sz="1400" b="1" dirty="0">
                <a:solidFill>
                  <a:prstClr val="black"/>
                </a:solidFill>
                <a:ea typeface="Times New Roman" panose="02020603050405020304" pitchFamily="18" charset="0"/>
                <a:cs typeface="Courier New" panose="02070309020205020404" pitchFamily="49" charset="0"/>
              </a:rPr>
              <a:t>	</a:t>
            </a:r>
            <a:r>
              <a:rPr lang="en-US" altLang="el-GR" sz="1400" b="1" dirty="0">
                <a:solidFill>
                  <a:prstClr val="black"/>
                </a:solidFill>
                <a:ea typeface="Times New Roman" panose="02020603050405020304" pitchFamily="18" charset="0"/>
                <a:cs typeface="Courier New" panose="02070309020205020404" pitchFamily="49" charset="0"/>
              </a:rPr>
              <a:t>$statement-&gt;</a:t>
            </a:r>
            <a:r>
              <a:rPr lang="en-US" altLang="el-GR" sz="1400" b="1" dirty="0" err="1">
                <a:solidFill>
                  <a:prstClr val="black"/>
                </a:solidFill>
                <a:ea typeface="Times New Roman" panose="02020603050405020304" pitchFamily="18" charset="0"/>
                <a:cs typeface="Courier New" panose="02070309020205020404" pitchFamily="49" charset="0"/>
              </a:rPr>
              <a:t>closeCursor</a:t>
            </a:r>
            <a:r>
              <a:rPr lang="en-US" altLang="el-GR" sz="1400" b="1" dirty="0">
                <a:solidFill>
                  <a:prstClr val="black"/>
                </a:solidFill>
                <a:ea typeface="Times New Roman" panose="02020603050405020304" pitchFamily="18" charset="0"/>
                <a:cs typeface="Courier New" panose="02070309020205020404" pitchFamily="49" charset="0"/>
              </a:rPr>
              <a:t>();</a:t>
            </a:r>
            <a:endParaRPr lang="el-GR" altLang="el-GR" sz="1400" dirty="0">
              <a:solidFill>
                <a:prstClr val="black"/>
              </a:solidFill>
            </a:endParaRPr>
          </a:p>
          <a:p>
            <a:pPr lvl="0" eaLnBrk="0" fontAlgn="base" hangingPunct="0">
              <a:spcBef>
                <a:spcPct val="0"/>
              </a:spcBef>
              <a:spcAft>
                <a:spcPct val="0"/>
              </a:spcAft>
            </a:pPr>
            <a:r>
              <a:rPr lang="en-US" altLang="el-GR" sz="1400" b="1" dirty="0">
                <a:solidFill>
                  <a:prstClr val="black"/>
                </a:solidFill>
                <a:ea typeface="Times New Roman" panose="02020603050405020304" pitchFamily="18" charset="0"/>
                <a:cs typeface="Courier New" panose="02070309020205020404" pitchFamily="49" charset="0"/>
              </a:rPr>
              <a:t>8	$</a:t>
            </a:r>
            <a:r>
              <a:rPr lang="en-US" altLang="el-GR" sz="1400" b="1" dirty="0" err="1">
                <a:solidFill>
                  <a:prstClr val="black"/>
                </a:solidFill>
                <a:ea typeface="Times New Roman" panose="02020603050405020304" pitchFamily="18" charset="0"/>
                <a:cs typeface="Courier New" panose="02070309020205020404" pitchFamily="49" charset="0"/>
              </a:rPr>
              <a:t>pdoObject</a:t>
            </a:r>
            <a:r>
              <a:rPr lang="en-US" altLang="el-GR" sz="1400" b="1" dirty="0">
                <a:solidFill>
                  <a:prstClr val="black"/>
                </a:solidFill>
                <a:ea typeface="Times New Roman" panose="02020603050405020304" pitchFamily="18" charset="0"/>
                <a:cs typeface="Courier New" panose="02070309020205020404" pitchFamily="49" charset="0"/>
              </a:rPr>
              <a:t>=null;</a:t>
            </a:r>
            <a:endParaRPr lang="el-GR" altLang="el-GR" sz="1400" dirty="0">
              <a:solidFill>
                <a:prstClr val="black"/>
              </a:solidFill>
            </a:endParaRPr>
          </a:p>
          <a:p>
            <a:pPr marL="285750" lvl="0" indent="-285750" eaLnBrk="0" fontAlgn="base" hangingPunct="0">
              <a:spcBef>
                <a:spcPct val="0"/>
              </a:spcBef>
              <a:spcAft>
                <a:spcPct val="0"/>
              </a:spcAft>
              <a:buFont typeface="Wingdings" panose="05000000000000000000" pitchFamily="2" charset="2"/>
              <a:buChar char="v"/>
            </a:pPr>
            <a:endParaRPr lang="en-US" altLang="el-GR" sz="1400" dirty="0" smtClean="0">
              <a:solidFill>
                <a:prstClr val="black"/>
              </a:solidFill>
              <a:ea typeface="Times New Roman" panose="02020603050405020304" pitchFamily="18" charset="0"/>
            </a:endParaRPr>
          </a:p>
          <a:p>
            <a:pPr marL="285750" lvl="0" indent="-285750" eaLnBrk="0" fontAlgn="base" hangingPunct="0">
              <a:spcBef>
                <a:spcPct val="0"/>
              </a:spcBef>
              <a:spcAft>
                <a:spcPct val="0"/>
              </a:spcAft>
              <a:buFont typeface="Wingdings" panose="05000000000000000000" pitchFamily="2" charset="2"/>
              <a:buChar char="v"/>
            </a:pPr>
            <a:r>
              <a:rPr lang="el-GR" altLang="el-GR" sz="1400" dirty="0" smtClean="0">
                <a:solidFill>
                  <a:prstClr val="black"/>
                </a:solidFill>
                <a:ea typeface="Times New Roman" panose="02020603050405020304" pitchFamily="18" charset="0"/>
              </a:rPr>
              <a:t>Τα </a:t>
            </a:r>
            <a:r>
              <a:rPr lang="el-GR" altLang="el-GR" sz="1400" dirty="0">
                <a:solidFill>
                  <a:prstClr val="black"/>
                </a:solidFill>
                <a:ea typeface="Times New Roman" panose="02020603050405020304" pitchFamily="18" charset="0"/>
              </a:rPr>
              <a:t>ίδια βήματα ακολουθούνται και στην περίπτωση χρήσης της βιβλιοθήκης </a:t>
            </a:r>
            <a:r>
              <a:rPr lang="en-US" altLang="el-GR" sz="1400" b="1" dirty="0" err="1">
                <a:solidFill>
                  <a:prstClr val="black"/>
                </a:solidFill>
                <a:ea typeface="Times New Roman" panose="02020603050405020304" pitchFamily="18" charset="0"/>
              </a:rPr>
              <a:t>SQLi</a:t>
            </a:r>
            <a:r>
              <a:rPr lang="el-GR" altLang="el-GR" sz="1400" dirty="0">
                <a:solidFill>
                  <a:prstClr val="black"/>
                </a:solidFill>
                <a:ea typeface="Times New Roman" panose="02020603050405020304" pitchFamily="18" charset="0"/>
              </a:rPr>
              <a:t>.</a:t>
            </a:r>
          </a:p>
          <a:p>
            <a:pPr marL="742950" lvl="1" indent="-285750" eaLnBrk="0" fontAlgn="base" hangingPunct="0">
              <a:spcBef>
                <a:spcPct val="0"/>
              </a:spcBef>
              <a:spcAft>
                <a:spcPct val="0"/>
              </a:spcAft>
              <a:buFont typeface="Wingdings" panose="05000000000000000000" pitchFamily="2" charset="2"/>
              <a:buChar char="q"/>
            </a:pPr>
            <a:r>
              <a:rPr lang="el-GR" altLang="el-GR" sz="1400" dirty="0">
                <a:solidFill>
                  <a:prstClr val="black"/>
                </a:solidFill>
                <a:ea typeface="Times New Roman" panose="02020603050405020304" pitchFamily="18" charset="0"/>
              </a:rPr>
              <a:t>Προφανώς οι εντολές προσαρμόζονται στην "συνταγή" της </a:t>
            </a:r>
            <a:r>
              <a:rPr lang="en-US" altLang="el-GR" sz="1400" b="1" dirty="0" err="1">
                <a:solidFill>
                  <a:prstClr val="black"/>
                </a:solidFill>
                <a:ea typeface="Times New Roman" panose="02020603050405020304" pitchFamily="18" charset="0"/>
              </a:rPr>
              <a:t>SQLi</a:t>
            </a:r>
            <a:r>
              <a:rPr lang="en-US" altLang="el-GR" sz="1400" dirty="0">
                <a:solidFill>
                  <a:prstClr val="black"/>
                </a:solidFill>
                <a:ea typeface="Times New Roman" panose="02020603050405020304" pitchFamily="18" charset="0"/>
              </a:rPr>
              <a:t> </a:t>
            </a:r>
            <a:r>
              <a:rPr lang="el-GR" altLang="el-GR" sz="1400" dirty="0">
                <a:solidFill>
                  <a:prstClr val="black"/>
                </a:solidFill>
                <a:ea typeface="Times New Roman" panose="02020603050405020304" pitchFamily="18" charset="0"/>
              </a:rPr>
              <a:t>    </a:t>
            </a:r>
            <a:r>
              <a:rPr lang="el-GR" altLang="el-GR" sz="1400" b="1" dirty="0">
                <a:solidFill>
                  <a:prstClr val="black"/>
                </a:solidFill>
                <a:ea typeface="Times New Roman" panose="02020603050405020304" pitchFamily="18" charset="0"/>
              </a:rPr>
              <a:t>(βλ. επόμενο </a:t>
            </a:r>
            <a:r>
              <a:rPr lang="en-US" altLang="el-GR" sz="1400" b="1" dirty="0">
                <a:solidFill>
                  <a:prstClr val="black"/>
                </a:solidFill>
                <a:ea typeface="Times New Roman" panose="02020603050405020304" pitchFamily="18" charset="0"/>
              </a:rPr>
              <a:t>slide</a:t>
            </a:r>
            <a:r>
              <a:rPr lang="el-GR" altLang="el-GR" sz="1400" b="1" dirty="0">
                <a:solidFill>
                  <a:prstClr val="black"/>
                </a:solidFill>
                <a:ea typeface="Times New Roman" panose="02020603050405020304" pitchFamily="18" charset="0"/>
              </a:rPr>
              <a:t>)</a:t>
            </a:r>
            <a:r>
              <a:rPr lang="el-GR" altLang="el-GR" sz="1400" dirty="0">
                <a:solidFill>
                  <a:prstClr val="black"/>
                </a:solidFill>
                <a:ea typeface="Times New Roman" panose="02020603050405020304" pitchFamily="18" charset="0"/>
              </a:rPr>
              <a:t>.</a:t>
            </a:r>
            <a:r>
              <a:rPr lang="el-GR" altLang="el-GR" sz="1400" dirty="0">
                <a:solidFill>
                  <a:prstClr val="black"/>
                </a:solidFill>
              </a:rPr>
              <a:t> </a:t>
            </a:r>
          </a:p>
        </p:txBody>
      </p:sp>
      <p:sp>
        <p:nvSpPr>
          <p:cNvPr id="6" name="Θέση υποσέλιδου 3" descr="."/>
          <p:cNvSpPr txBox="1">
            <a:spLocks/>
          </p:cNvSpPr>
          <p:nvPr>
            <p:custDataLst>
              <p:tags r:id="rId5"/>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6"/>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22</a:t>
            </a:fld>
            <a:endParaRPr lang="el-GR" sz="1400" dirty="0"/>
          </a:p>
        </p:txBody>
      </p:sp>
    </p:spTree>
    <p:custDataLst>
      <p:tags r:id="rId1"/>
    </p:custDataLst>
    <p:extLst>
      <p:ext uri="{BB962C8B-B14F-4D97-AF65-F5344CB8AC3E}">
        <p14:creationId xmlns:p14="http://schemas.microsoft.com/office/powerpoint/2010/main" val="37299634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44053" y="628022"/>
            <a:ext cx="8507413" cy="729593"/>
          </a:xfrm>
        </p:spPr>
        <p:txBody>
          <a:bodyPr>
            <a:noAutofit/>
          </a:bodyPr>
          <a:lstStyle/>
          <a:p>
            <a:r>
              <a:rPr lang="el-GR" sz="3600" dirty="0"/>
              <a:t>Παράδειγμα </a:t>
            </a:r>
            <a:r>
              <a:rPr lang="el-GR" sz="3600" dirty="0" err="1"/>
              <a:t>Κρυπτογράφισης</a:t>
            </a:r>
            <a:r>
              <a:rPr lang="el-GR" sz="3600" dirty="0"/>
              <a:t> (με </a:t>
            </a:r>
            <a:r>
              <a:rPr lang="en-US" sz="3600" dirty="0" err="1"/>
              <a:t>SQLi</a:t>
            </a:r>
            <a:r>
              <a:rPr lang="el-GR" sz="3600" dirty="0" smtClean="0"/>
              <a:t>)</a:t>
            </a:r>
            <a:r>
              <a:rPr lang="en-US" sz="3600" dirty="0" smtClean="0"/>
              <a:t/>
            </a:r>
            <a:br>
              <a:rPr lang="en-US" sz="3600" dirty="0" smtClean="0"/>
            </a:br>
            <a:r>
              <a:rPr lang="el-GR" sz="1400" dirty="0"/>
              <a:t>(αλλά και παράδειγμα για αντιπαραβολή στη σύνταξη αντικειμενοστραφούς </a:t>
            </a:r>
            <a:r>
              <a:rPr lang="en-US" sz="1400" dirty="0" err="1"/>
              <a:t>SQLi</a:t>
            </a:r>
            <a:r>
              <a:rPr lang="el-GR" sz="1400" dirty="0"/>
              <a:t> με </a:t>
            </a:r>
            <a:r>
              <a:rPr lang="en-US" sz="1400" dirty="0"/>
              <a:t>PDO</a:t>
            </a:r>
            <a:r>
              <a:rPr lang="el-GR" sz="1400" dirty="0"/>
              <a:t> προηγούμενου </a:t>
            </a:r>
            <a:r>
              <a:rPr lang="en-US" sz="1400" dirty="0"/>
              <a:t>slide</a:t>
            </a:r>
            <a:r>
              <a:rPr lang="el-GR" sz="1400" dirty="0" smtClean="0"/>
              <a:t>)</a:t>
            </a:r>
            <a:endParaRPr lang="el-GR" sz="3600" b="0" dirty="0" smtClean="0"/>
          </a:p>
        </p:txBody>
      </p:sp>
      <p:sp>
        <p:nvSpPr>
          <p:cNvPr id="2" name="Rectangle 2"/>
          <p:cNvSpPr>
            <a:spLocks noChangeArrowheads="1"/>
          </p:cNvSpPr>
          <p:nvPr>
            <p:custDataLst>
              <p:tags r:id="rId3"/>
            </p:custDataLst>
          </p:nvPr>
        </p:nvSpPr>
        <p:spPr bwMode="auto">
          <a:xfrm>
            <a:off x="179511" y="1357615"/>
            <a:ext cx="8262665"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1400" b="0" i="0" u="none" strike="noStrike" cap="none" normalizeH="0" baseline="0" dirty="0" smtClean="0">
                <a:ln>
                  <a:noFill/>
                </a:ln>
                <a:solidFill>
                  <a:schemeClr val="tx1"/>
                </a:solidFill>
                <a:effectLst/>
                <a:ea typeface="Times New Roman" panose="02020603050405020304" pitchFamily="18" charset="0"/>
              </a:rPr>
              <a:t>Αφορά στο παράδειγμα του προηγούμενου </a:t>
            </a:r>
            <a:r>
              <a:rPr kumimoji="0" lang="en-US" altLang="el-GR" sz="1400" b="0" i="0" u="none" strike="noStrike" cap="none" normalizeH="0" baseline="0" dirty="0" smtClean="0">
                <a:ln>
                  <a:noFill/>
                </a:ln>
                <a:solidFill>
                  <a:schemeClr val="tx1"/>
                </a:solidFill>
                <a:effectLst/>
                <a:ea typeface="Times New Roman" panose="02020603050405020304" pitchFamily="18" charset="0"/>
              </a:rPr>
              <a:t>slide</a:t>
            </a:r>
            <a:r>
              <a:rPr kumimoji="0" lang="el-GR" altLang="el-GR" sz="1400" b="0" i="0" u="none" strike="noStrike" cap="none" normalizeH="0" baseline="0" dirty="0" smtClean="0">
                <a:ln>
                  <a:noFill/>
                </a:ln>
                <a:solidFill>
                  <a:schemeClr val="tx1"/>
                </a:solidFill>
                <a:effectLst/>
                <a:ea typeface="Times New Roman" panose="02020603050405020304" pitchFamily="18" charset="0"/>
              </a:rPr>
              <a:t>.</a:t>
            </a:r>
            <a:endParaRPr kumimoji="0" lang="el-GR" altLang="el-GR" sz="1400" b="0" i="0" u="none" strike="noStrike" cap="none" normalizeH="0" baseline="0" dirty="0" smtClean="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l-GR"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		//εκκίνηση </a:t>
            </a:r>
            <a:r>
              <a:rPr kumimoji="0" lang="en-US" altLang="el-GR" sz="1400" b="1" i="1" u="none" strike="noStrike" cap="none" normalizeH="0" baseline="0" dirty="0" err="1" smtClean="0">
                <a:ln>
                  <a:noFill/>
                </a:ln>
                <a:solidFill>
                  <a:srgbClr val="0033CC"/>
                </a:solidFill>
                <a:effectLst/>
                <a:ea typeface="Times New Roman" panose="02020603050405020304" pitchFamily="18" charset="0"/>
                <a:cs typeface="Courier New" panose="02070309020205020404" pitchFamily="49" charset="0"/>
              </a:rPr>
              <a:t>SQLi</a:t>
            </a:r>
            <a:r>
              <a:rPr kumimoji="0" lang="el-GR"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rPr>
              <a:t> (πρέπει να έχουν οριστεί πριν οι 4 παράμετροι/μεταβλητές)</a:t>
            </a:r>
            <a:endParaRPr kumimoji="0" lang="en-US" altLang="el-GR" sz="1400" b="1" i="1" u="none" strike="noStrike" cap="none" normalizeH="0" baseline="0" dirty="0" smtClean="0">
              <a:ln>
                <a:noFill/>
              </a:ln>
              <a:solidFill>
                <a:srgbClr val="0033CC"/>
              </a:solidFill>
              <a:effectLst/>
              <a:ea typeface="Times New Roman" panose="02020603050405020304" pitchFamily="18" charset="0"/>
              <a:cs typeface="Courier New" panose="02070309020205020404" pitchFamily="49" charset="0"/>
            </a:endParaRPr>
          </a:p>
          <a:p>
            <a:pPr lvl="0" eaLnBrk="0" fontAlgn="base" hangingPunct="0">
              <a:spcBef>
                <a:spcPct val="0"/>
              </a:spcBef>
              <a:spcAft>
                <a:spcPct val="0"/>
              </a:spcAft>
            </a:pPr>
            <a:r>
              <a:rPr lang="el-GR" altLang="el-GR" sz="1400" b="1" dirty="0">
                <a:ea typeface="Times New Roman" panose="02020603050405020304" pitchFamily="18" charset="0"/>
                <a:cs typeface="Courier New" panose="02070309020205020404" pitchFamily="49" charset="0"/>
              </a:rPr>
              <a:t>	</a:t>
            </a:r>
            <a:r>
              <a:rPr lang="en-US" altLang="el-GR" sz="1400" b="1" dirty="0">
                <a:ea typeface="Times New Roman" panose="02020603050405020304" pitchFamily="18" charset="0"/>
                <a:cs typeface="Courier New" panose="02070309020205020404" pitchFamily="49" charset="0"/>
              </a:rPr>
              <a:t>1	$</a:t>
            </a:r>
            <a:r>
              <a:rPr lang="en-US" altLang="el-GR" sz="1400" b="1" dirty="0" err="1">
                <a:ea typeface="Times New Roman" panose="02020603050405020304" pitchFamily="18" charset="0"/>
                <a:cs typeface="Courier New" panose="02070309020205020404" pitchFamily="49" charset="0"/>
              </a:rPr>
              <a:t>mysqli</a:t>
            </a:r>
            <a:r>
              <a:rPr lang="en-US" altLang="el-GR" sz="1400" b="1" dirty="0">
                <a:ea typeface="Times New Roman" panose="02020603050405020304" pitchFamily="18" charset="0"/>
                <a:cs typeface="Courier New" panose="02070309020205020404" pitchFamily="49" charset="0"/>
              </a:rPr>
              <a:t> = new </a:t>
            </a:r>
            <a:r>
              <a:rPr lang="en-US" altLang="el-GR" sz="1400" b="1" dirty="0" err="1">
                <a:ea typeface="Times New Roman" panose="02020603050405020304" pitchFamily="18" charset="0"/>
                <a:cs typeface="Courier New" panose="02070309020205020404" pitchFamily="49" charset="0"/>
              </a:rPr>
              <a:t>mysqli</a:t>
            </a:r>
            <a:r>
              <a:rPr lang="en-US" altLang="el-GR" sz="1400" b="1" dirty="0">
                <a:ea typeface="Times New Roman" panose="02020603050405020304" pitchFamily="18" charset="0"/>
                <a:cs typeface="Courier New" panose="02070309020205020404" pitchFamily="49" charset="0"/>
              </a:rPr>
              <a:t>($</a:t>
            </a:r>
            <a:r>
              <a:rPr lang="en-US" altLang="el-GR" sz="1400" b="1" dirty="0" err="1">
                <a:ea typeface="Times New Roman" panose="02020603050405020304" pitchFamily="18" charset="0"/>
                <a:cs typeface="Courier New" panose="02070309020205020404" pitchFamily="49" charset="0"/>
              </a:rPr>
              <a:t>dbhost</a:t>
            </a:r>
            <a:r>
              <a:rPr lang="en-US" altLang="el-GR" sz="1400" b="1" dirty="0">
                <a:ea typeface="Times New Roman" panose="02020603050405020304" pitchFamily="18" charset="0"/>
                <a:cs typeface="Courier New" panose="02070309020205020404" pitchFamily="49" charset="0"/>
              </a:rPr>
              <a:t>, $</a:t>
            </a:r>
            <a:r>
              <a:rPr lang="en-US" altLang="el-GR" sz="1400" b="1" dirty="0" err="1">
                <a:ea typeface="Times New Roman" panose="02020603050405020304" pitchFamily="18" charset="0"/>
                <a:cs typeface="Courier New" panose="02070309020205020404" pitchFamily="49" charset="0"/>
              </a:rPr>
              <a:t>dbuser</a:t>
            </a:r>
            <a:r>
              <a:rPr lang="en-US" altLang="el-GR" sz="1400" b="1" dirty="0">
                <a:ea typeface="Times New Roman" panose="02020603050405020304" pitchFamily="18" charset="0"/>
                <a:cs typeface="Courier New" panose="02070309020205020404" pitchFamily="49" charset="0"/>
              </a:rPr>
              <a:t>, $</a:t>
            </a:r>
            <a:r>
              <a:rPr lang="en-US" altLang="el-GR" sz="1400" b="1" dirty="0" err="1">
                <a:ea typeface="Times New Roman" panose="02020603050405020304" pitchFamily="18" charset="0"/>
                <a:cs typeface="Courier New" panose="02070309020205020404" pitchFamily="49" charset="0"/>
              </a:rPr>
              <a:t>dbpass</a:t>
            </a:r>
            <a:r>
              <a:rPr lang="en-US" altLang="el-GR" sz="1400" b="1" dirty="0">
                <a:ea typeface="Times New Roman" panose="02020603050405020304" pitchFamily="18" charset="0"/>
                <a:cs typeface="Courier New" panose="02070309020205020404" pitchFamily="49" charset="0"/>
              </a:rPr>
              <a:t>, $</a:t>
            </a:r>
            <a:r>
              <a:rPr lang="en-US" altLang="el-GR" sz="1400" b="1" dirty="0" err="1">
                <a:ea typeface="Times New Roman" panose="02020603050405020304" pitchFamily="18" charset="0"/>
                <a:cs typeface="Courier New" panose="02070309020205020404" pitchFamily="49" charset="0"/>
              </a:rPr>
              <a:t>dbname</a:t>
            </a:r>
            <a:r>
              <a:rPr lang="en-US" altLang="el-GR" sz="1400" b="1" dirty="0">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n-US" altLang="el-GR" sz="1400" b="1" i="1" dirty="0">
                <a:solidFill>
                  <a:srgbClr val="0033CC"/>
                </a:solidFill>
                <a:ea typeface="Times New Roman" panose="02020603050405020304" pitchFamily="18" charset="0"/>
                <a:cs typeface="Courier New" panose="02070309020205020404" pitchFamily="49" charset="0"/>
              </a:rPr>
              <a:t>		</a:t>
            </a:r>
            <a:r>
              <a:rPr lang="el-GR" altLang="el-GR" sz="1400" b="1" i="1" dirty="0">
                <a:solidFill>
                  <a:srgbClr val="0033CC"/>
                </a:solidFill>
                <a:ea typeface="Times New Roman" panose="02020603050405020304" pitchFamily="18" charset="0"/>
                <a:cs typeface="Courier New" panose="02070309020205020404" pitchFamily="49" charset="0"/>
              </a:rPr>
              <a:t>//διαμόρφωση παραμετρικού ερωτήματος (για τον πίνακα του προηγούμενου </a:t>
            </a:r>
            <a:r>
              <a:rPr lang="en-US" altLang="el-GR" sz="1400" b="1" i="1" dirty="0">
                <a:solidFill>
                  <a:srgbClr val="0033CC"/>
                </a:solidFill>
                <a:ea typeface="Times New Roman" panose="02020603050405020304" pitchFamily="18" charset="0"/>
                <a:cs typeface="Courier New" panose="02070309020205020404" pitchFamily="49" charset="0"/>
              </a:rPr>
              <a:t>slide</a:t>
            </a:r>
            <a:r>
              <a:rPr lang="el-GR" altLang="el-GR" sz="1400" b="1" i="1" dirty="0">
                <a:solidFill>
                  <a:srgbClr val="0033CC"/>
                </a:solidFill>
                <a:ea typeface="Times New Roman" panose="02020603050405020304" pitchFamily="18" charset="0"/>
                <a:cs typeface="Courier New" panose="02070309020205020404" pitchFamily="49" charset="0"/>
              </a:rPr>
              <a:t>)</a:t>
            </a:r>
            <a:endParaRPr lang="el-GR" altLang="el-GR" sz="1400" dirty="0"/>
          </a:p>
          <a:p>
            <a:pPr lvl="0" eaLnBrk="0" fontAlgn="base" hangingPunct="0">
              <a:spcBef>
                <a:spcPct val="0"/>
              </a:spcBef>
              <a:spcAft>
                <a:spcPct val="0"/>
              </a:spcAft>
            </a:pPr>
            <a:r>
              <a:rPr lang="el-GR" altLang="el-GR" sz="1400" b="1" dirty="0">
                <a:ea typeface="Times New Roman" panose="02020603050405020304" pitchFamily="18" charset="0"/>
                <a:cs typeface="Courier New" panose="02070309020205020404" pitchFamily="49" charset="0"/>
              </a:rPr>
              <a:t>	</a:t>
            </a:r>
            <a:r>
              <a:rPr lang="en-US" altLang="el-GR" sz="1400" b="1" dirty="0">
                <a:ea typeface="Times New Roman" panose="02020603050405020304" pitchFamily="18" charset="0"/>
                <a:cs typeface="Courier New" panose="02070309020205020404" pitchFamily="49" charset="0"/>
              </a:rPr>
              <a:t>2	$</a:t>
            </a:r>
            <a:r>
              <a:rPr lang="en-US" altLang="el-GR" sz="1400" b="1" dirty="0" err="1">
                <a:ea typeface="Times New Roman" panose="02020603050405020304" pitchFamily="18" charset="0"/>
                <a:cs typeface="Courier New" panose="02070309020205020404" pitchFamily="49" charset="0"/>
              </a:rPr>
              <a:t>sql</a:t>
            </a:r>
            <a:r>
              <a:rPr lang="en-US" altLang="el-GR" sz="1400" b="1" dirty="0">
                <a:ea typeface="Times New Roman" panose="02020603050405020304" pitchFamily="18" charset="0"/>
                <a:cs typeface="Courier New" panose="02070309020205020404" pitchFamily="49" charset="0"/>
              </a:rPr>
              <a:t> = 'INSERT INTO users VALUES (?, ?, </a:t>
            </a:r>
            <a:r>
              <a:rPr lang="en-US" altLang="el-GR" sz="1400" b="1" dirty="0" smtClean="0">
                <a:ea typeface="Times New Roman" panose="02020603050405020304" pitchFamily="18" charset="0"/>
                <a:cs typeface="Courier New" panose="02070309020205020404" pitchFamily="49" charset="0"/>
              </a:rPr>
              <a:t>?)';</a:t>
            </a:r>
            <a:endParaRPr lang="en-US" altLang="el-GR" sz="1400" dirty="0"/>
          </a:p>
        </p:txBody>
      </p:sp>
      <p:sp>
        <p:nvSpPr>
          <p:cNvPr id="5" name="Ορθογώνιο 4"/>
          <p:cNvSpPr/>
          <p:nvPr/>
        </p:nvSpPr>
        <p:spPr>
          <a:xfrm>
            <a:off x="201959" y="2501394"/>
            <a:ext cx="8240217" cy="1043876"/>
          </a:xfrm>
          <a:prstGeom prst="rect">
            <a:avLst/>
          </a:prstGeom>
          <a:solidFill>
            <a:schemeClr val="accent6">
              <a:lumMod val="60000"/>
              <a:lumOff val="40000"/>
            </a:schemeClr>
          </a:solidFill>
        </p:spPr>
        <p:txBody>
          <a:bodyPr wrap="square">
            <a:spAutoFit/>
          </a:bodyPr>
          <a:lstStyle/>
          <a:p>
            <a:pPr>
              <a:spcAft>
                <a:spcPts val="200"/>
              </a:spcAft>
            </a:pPr>
            <a:r>
              <a:rPr lang="en-US" sz="1400" b="1" i="1" spc="-100" dirty="0" smtClean="0">
                <a:solidFill>
                  <a:srgbClr val="0033CC"/>
                </a:solidFill>
                <a:ea typeface="Times New Roman" panose="02020603050405020304" pitchFamily="18" charset="0"/>
                <a:cs typeface="Times New Roman" panose="02020603050405020304" pitchFamily="18" charset="0"/>
              </a:rPr>
              <a:t>		</a:t>
            </a:r>
            <a:r>
              <a:rPr lang="el-GR" sz="1400" b="1" i="1" spc="-100" dirty="0" smtClean="0">
                <a:solidFill>
                  <a:srgbClr val="0033CC"/>
                </a:solidFill>
                <a:ea typeface="Times New Roman" panose="02020603050405020304" pitchFamily="18" charset="0"/>
                <a:cs typeface="Times New Roman" panose="02020603050405020304" pitchFamily="18" charset="0"/>
              </a:rPr>
              <a:t>//</a:t>
            </a:r>
            <a:r>
              <a:rPr lang="el-GR" sz="1400" b="1" i="1" spc="-100" dirty="0">
                <a:solidFill>
                  <a:srgbClr val="0033CC"/>
                </a:solidFill>
                <a:ea typeface="Times New Roman" panose="02020603050405020304" pitchFamily="18" charset="0"/>
                <a:cs typeface="Times New Roman" panose="02020603050405020304" pitchFamily="18" charset="0"/>
              </a:rPr>
              <a:t>παραγωγή τυχαίου </a:t>
            </a:r>
            <a:r>
              <a:rPr lang="el-GR" sz="1400" b="1" i="1" spc="-100" dirty="0" err="1">
                <a:solidFill>
                  <a:srgbClr val="0033CC"/>
                </a:solidFill>
                <a:ea typeface="Times New Roman" panose="02020603050405020304" pitchFamily="18" charset="0"/>
                <a:cs typeface="Times New Roman" panose="02020603050405020304" pitchFamily="18" charset="0"/>
              </a:rPr>
              <a:t>οκταψήφιου</a:t>
            </a:r>
            <a:r>
              <a:rPr lang="el-GR" sz="1400" b="1" i="1" spc="-100" dirty="0">
                <a:solidFill>
                  <a:srgbClr val="0033CC"/>
                </a:solidFill>
                <a:ea typeface="Times New Roman" panose="02020603050405020304" pitchFamily="18" charset="0"/>
                <a:cs typeface="Times New Roman" panose="02020603050405020304" pitchFamily="18" charset="0"/>
              </a:rPr>
              <a:t> αριθμού, ως </a:t>
            </a:r>
            <a:r>
              <a:rPr lang="en-US" sz="1400" b="1" i="1" spc="-100" dirty="0">
                <a:solidFill>
                  <a:srgbClr val="0033CC"/>
                </a:solidFill>
                <a:highlight>
                  <a:srgbClr val="00FFFF"/>
                </a:highlight>
                <a:ea typeface="Times New Roman" panose="02020603050405020304" pitchFamily="18" charset="0"/>
                <a:cs typeface="Times New Roman" panose="02020603050405020304" pitchFamily="18" charset="0"/>
              </a:rPr>
              <a:t>salt</a:t>
            </a:r>
            <a:r>
              <a:rPr lang="el-GR" sz="1400" b="1" i="1" spc="-100" dirty="0">
                <a:solidFill>
                  <a:srgbClr val="0033CC"/>
                </a:solidFill>
                <a:highlight>
                  <a:srgbClr val="00FFFF"/>
                </a:highlight>
                <a:ea typeface="Times New Roman" panose="02020603050405020304" pitchFamily="18" charset="0"/>
                <a:cs typeface="Times New Roman" panose="02020603050405020304" pitchFamily="18" charset="0"/>
              </a:rPr>
              <a:t> για </a:t>
            </a:r>
            <a:r>
              <a:rPr lang="en-US" sz="1400" b="1" spc="-100" dirty="0">
                <a:solidFill>
                  <a:srgbClr val="0033CC"/>
                </a:solidFill>
                <a:highlight>
                  <a:srgbClr val="00FFFF"/>
                </a:highlight>
                <a:ea typeface="Times New Roman" panose="02020603050405020304" pitchFamily="18" charset="0"/>
                <a:cs typeface="Times New Roman" panose="02020603050405020304" pitchFamily="18" charset="0"/>
              </a:rPr>
              <a:t>MD</a:t>
            </a:r>
            <a:r>
              <a:rPr lang="el-GR" sz="1400" b="1" spc="-100" dirty="0">
                <a:solidFill>
                  <a:srgbClr val="0033CC"/>
                </a:solidFill>
                <a:highlight>
                  <a:srgbClr val="00FFFF"/>
                </a:highlight>
                <a:ea typeface="Times New Roman" panose="02020603050405020304" pitchFamily="18" charset="0"/>
                <a:cs typeface="Times New Roman" panose="02020603050405020304" pitchFamily="18" charset="0"/>
              </a:rPr>
              <a:t>5</a:t>
            </a:r>
            <a:r>
              <a:rPr lang="el-GR" sz="1400" b="1" spc="-100" dirty="0">
                <a:solidFill>
                  <a:srgbClr val="0033CC"/>
                </a:solidFill>
                <a:ea typeface="Times New Roman" panose="02020603050405020304" pitchFamily="18" charset="0"/>
                <a:cs typeface="Times New Roman" panose="02020603050405020304" pitchFamily="18" charset="0"/>
              </a:rPr>
              <a:t> </a:t>
            </a:r>
            <a:endParaRPr lang="el-GR" sz="1400" b="1" spc="-100" dirty="0">
              <a:ea typeface="Times New Roman" panose="02020603050405020304" pitchFamily="18" charset="0"/>
              <a:cs typeface="Times New Roman" panose="02020603050405020304" pitchFamily="18" charset="0"/>
            </a:endParaRPr>
          </a:p>
          <a:p>
            <a:pPr>
              <a:spcAft>
                <a:spcPts val="300"/>
              </a:spcAft>
            </a:pPr>
            <a:r>
              <a:rPr lang="el-GR" sz="1400" b="1" spc="-100" dirty="0">
                <a:ea typeface="Times New Roman" panose="02020603050405020304" pitchFamily="18" charset="0"/>
                <a:cs typeface="Times New Roman" panose="02020603050405020304" pitchFamily="18" charset="0"/>
              </a:rPr>
              <a:t>	</a:t>
            </a:r>
            <a:r>
              <a:rPr lang="en-US" sz="1400" b="1" spc="-100" dirty="0">
                <a:highlight>
                  <a:srgbClr val="FFFF00"/>
                </a:highlight>
                <a:ea typeface="Times New Roman" panose="02020603050405020304" pitchFamily="18" charset="0"/>
                <a:cs typeface="Times New Roman" panose="02020603050405020304" pitchFamily="18" charset="0"/>
              </a:rPr>
              <a:t>3</a:t>
            </a:r>
            <a:r>
              <a:rPr lang="en-US" sz="1400" b="1" spc="-100" dirty="0">
                <a:ea typeface="Times New Roman" panose="02020603050405020304" pitchFamily="18" charset="0"/>
                <a:cs typeface="Times New Roman" panose="02020603050405020304" pitchFamily="18" charset="0"/>
              </a:rPr>
              <a:t>	$salt = '$1$'.rand(10000000,99999999).'$';</a:t>
            </a:r>
            <a:endParaRPr lang="el-GR" sz="1400" b="1" spc="-100" dirty="0">
              <a:ea typeface="Times New Roman" panose="02020603050405020304" pitchFamily="18" charset="0"/>
              <a:cs typeface="Times New Roman" panose="02020603050405020304" pitchFamily="18" charset="0"/>
            </a:endParaRPr>
          </a:p>
          <a:p>
            <a:pPr>
              <a:spcAft>
                <a:spcPts val="200"/>
              </a:spcAft>
            </a:pPr>
            <a:r>
              <a:rPr lang="en-US" sz="1400" b="1" i="1" spc="-100" dirty="0">
                <a:solidFill>
                  <a:srgbClr val="0033CC"/>
                </a:solidFill>
                <a:ea typeface="Times New Roman" panose="02020603050405020304" pitchFamily="18" charset="0"/>
                <a:cs typeface="Times New Roman" panose="02020603050405020304" pitchFamily="18" charset="0"/>
              </a:rPr>
              <a:t>		//</a:t>
            </a:r>
            <a:r>
              <a:rPr lang="el-GR" sz="1400" b="1" i="1" spc="-100" dirty="0">
                <a:solidFill>
                  <a:srgbClr val="0033CC"/>
                </a:solidFill>
                <a:ea typeface="Times New Roman" panose="02020603050405020304" pitchFamily="18" charset="0"/>
                <a:cs typeface="Times New Roman" panose="02020603050405020304" pitchFamily="18" charset="0"/>
              </a:rPr>
              <a:t>κρυπτογράφηση </a:t>
            </a:r>
            <a:r>
              <a:rPr lang="en-US" sz="1400" b="1" i="1" spc="-100" dirty="0">
                <a:solidFill>
                  <a:srgbClr val="0033CC"/>
                </a:solidFill>
                <a:ea typeface="Times New Roman" panose="02020603050405020304" pitchFamily="18" charset="0"/>
                <a:cs typeface="Times New Roman" panose="02020603050405020304" pitchFamily="18" charset="0"/>
              </a:rPr>
              <a:t>password</a:t>
            </a:r>
            <a:endParaRPr lang="el-GR" sz="1400" b="1" spc="-100" dirty="0">
              <a:ea typeface="Times New Roman" panose="02020603050405020304" pitchFamily="18" charset="0"/>
              <a:cs typeface="Times New Roman" panose="02020603050405020304" pitchFamily="18" charset="0"/>
            </a:endParaRPr>
          </a:p>
          <a:p>
            <a:pPr>
              <a:spcAft>
                <a:spcPts val="200"/>
              </a:spcAft>
            </a:pPr>
            <a:r>
              <a:rPr lang="en-US" sz="1400" b="1" spc="-100" dirty="0">
                <a:ea typeface="Times New Roman" panose="02020603050405020304" pitchFamily="18" charset="0"/>
                <a:cs typeface="Times New Roman" panose="02020603050405020304" pitchFamily="18" charset="0"/>
              </a:rPr>
              <a:t>	</a:t>
            </a:r>
            <a:r>
              <a:rPr lang="en-US" sz="1400" b="1" spc="-100" dirty="0">
                <a:highlight>
                  <a:srgbClr val="FFFF00"/>
                </a:highlight>
                <a:ea typeface="Times New Roman" panose="02020603050405020304" pitchFamily="18" charset="0"/>
                <a:cs typeface="Times New Roman" panose="02020603050405020304" pitchFamily="18" charset="0"/>
              </a:rPr>
              <a:t>4</a:t>
            </a:r>
            <a:r>
              <a:rPr lang="en-US" sz="1400" b="1" spc="-100" dirty="0">
                <a:ea typeface="Times New Roman" panose="02020603050405020304" pitchFamily="18" charset="0"/>
                <a:cs typeface="Times New Roman" panose="02020603050405020304" pitchFamily="18" charset="0"/>
              </a:rPr>
              <a:t>	$</a:t>
            </a:r>
            <a:r>
              <a:rPr lang="en-US" sz="1400" b="1" spc="-100" dirty="0" err="1">
                <a:ea typeface="Times New Roman" panose="02020603050405020304" pitchFamily="18" charset="0"/>
                <a:cs typeface="Times New Roman" panose="02020603050405020304" pitchFamily="18" charset="0"/>
              </a:rPr>
              <a:t>encryptedPass</a:t>
            </a:r>
            <a:r>
              <a:rPr lang="en-US" sz="1400" b="1" spc="-100" dirty="0">
                <a:ea typeface="Times New Roman" panose="02020603050405020304" pitchFamily="18" charset="0"/>
                <a:cs typeface="Times New Roman" panose="02020603050405020304" pitchFamily="18" charset="0"/>
              </a:rPr>
              <a:t> = crypt($</a:t>
            </a:r>
            <a:r>
              <a:rPr lang="en-US" sz="1400" b="1" spc="-100" dirty="0" err="1">
                <a:ea typeface="Times New Roman" panose="02020603050405020304" pitchFamily="18" charset="0"/>
                <a:cs typeface="Times New Roman" panose="02020603050405020304" pitchFamily="18" charset="0"/>
              </a:rPr>
              <a:t>myPassword</a:t>
            </a:r>
            <a:r>
              <a:rPr lang="en-US" sz="1400" b="1" spc="-100" dirty="0">
                <a:ea typeface="Times New Roman" panose="02020603050405020304" pitchFamily="18" charset="0"/>
                <a:cs typeface="Times New Roman" panose="02020603050405020304" pitchFamily="18" charset="0"/>
              </a:rPr>
              <a:t>,$salt); </a:t>
            </a:r>
            <a:endParaRPr lang="el-GR" sz="1400" b="1" spc="-100" dirty="0">
              <a:effectLst/>
              <a:ea typeface="Times New Roman" panose="02020603050405020304" pitchFamily="18" charset="0"/>
              <a:cs typeface="Times New Roman" panose="02020603050405020304" pitchFamily="18" charset="0"/>
            </a:endParaRPr>
          </a:p>
        </p:txBody>
      </p:sp>
      <p:sp>
        <p:nvSpPr>
          <p:cNvPr id="7" name="Ορθογώνιο 6"/>
          <p:cNvSpPr/>
          <p:nvPr/>
        </p:nvSpPr>
        <p:spPr>
          <a:xfrm>
            <a:off x="201959" y="3477330"/>
            <a:ext cx="8484841" cy="2946961"/>
          </a:xfrm>
          <a:prstGeom prst="rect">
            <a:avLst/>
          </a:prstGeom>
        </p:spPr>
        <p:txBody>
          <a:bodyPr wrap="square">
            <a:spAutoFit/>
          </a:bodyPr>
          <a:lstStyle/>
          <a:p>
            <a:pPr>
              <a:spcAft>
                <a:spcPts val="200"/>
              </a:spcAft>
            </a:pPr>
            <a:r>
              <a:rPr lang="en-US" sz="1400" b="1" i="1" spc="-100" dirty="0" smtClean="0">
                <a:solidFill>
                  <a:srgbClr val="0033CC"/>
                </a:solidFill>
                <a:ea typeface="Times New Roman" panose="02020603050405020304" pitchFamily="18" charset="0"/>
                <a:cs typeface="Times New Roman" panose="02020603050405020304" pitchFamily="18" charset="0"/>
              </a:rPr>
              <a:t>		//</a:t>
            </a:r>
            <a:r>
              <a:rPr lang="en-US" sz="1400" b="1" i="1" spc="-100" dirty="0">
                <a:solidFill>
                  <a:srgbClr val="0033CC"/>
                </a:solidFill>
                <a:ea typeface="Times New Roman" panose="02020603050405020304" pitchFamily="18" charset="0"/>
                <a:cs typeface="Times New Roman" panose="02020603050405020304" pitchFamily="18" charset="0"/>
              </a:rPr>
              <a:t>compile </a:t>
            </a:r>
            <a:r>
              <a:rPr lang="el-GR" sz="1400" b="1" i="1" spc="-100" dirty="0">
                <a:solidFill>
                  <a:srgbClr val="0033CC"/>
                </a:solidFill>
                <a:ea typeface="Times New Roman" panose="02020603050405020304" pitchFamily="18" charset="0"/>
                <a:cs typeface="Times New Roman" panose="02020603050405020304" pitchFamily="18" charset="0"/>
              </a:rPr>
              <a:t>ερωτήματος σε </a:t>
            </a:r>
            <a:r>
              <a:rPr lang="en-US" sz="1400" b="1" i="1" spc="-100" dirty="0" err="1">
                <a:solidFill>
                  <a:srgbClr val="0033CC"/>
                </a:solidFill>
                <a:ea typeface="Times New Roman" panose="02020603050405020304" pitchFamily="18" charset="0"/>
                <a:cs typeface="Times New Roman" panose="02020603050405020304" pitchFamily="18" charset="0"/>
              </a:rPr>
              <a:t>SQLi</a:t>
            </a:r>
            <a:endParaRPr lang="el-GR" sz="1400" b="1" spc="-100" dirty="0">
              <a:ea typeface="Times New Roman" panose="02020603050405020304" pitchFamily="18" charset="0"/>
              <a:cs typeface="Times New Roman" panose="02020603050405020304" pitchFamily="18" charset="0"/>
            </a:endParaRPr>
          </a:p>
          <a:p>
            <a:pPr>
              <a:spcAft>
                <a:spcPts val="200"/>
              </a:spcAft>
            </a:pPr>
            <a:r>
              <a:rPr lang="en-US" sz="1400" b="1" spc="-100" dirty="0">
                <a:ea typeface="Times New Roman" panose="02020603050405020304" pitchFamily="18" charset="0"/>
                <a:cs typeface="Times New Roman" panose="02020603050405020304" pitchFamily="18" charset="0"/>
              </a:rPr>
              <a:t>	</a:t>
            </a:r>
            <a:r>
              <a:rPr lang="el-GR" sz="1400" b="1" spc="-100" dirty="0">
                <a:highlight>
                  <a:srgbClr val="FFFF00"/>
                </a:highlight>
                <a:ea typeface="Times New Roman" panose="02020603050405020304" pitchFamily="18" charset="0"/>
                <a:cs typeface="Times New Roman" panose="02020603050405020304" pitchFamily="18" charset="0"/>
              </a:rPr>
              <a:t>5</a:t>
            </a:r>
            <a:r>
              <a:rPr lang="el-GR" sz="1400" b="1" spc="-100" dirty="0">
                <a:ea typeface="Times New Roman" panose="02020603050405020304" pitchFamily="18" charset="0"/>
                <a:cs typeface="Times New Roman" panose="02020603050405020304" pitchFamily="18" charset="0"/>
              </a:rPr>
              <a:t>	$</a:t>
            </a:r>
            <a:r>
              <a:rPr lang="en-US" sz="1400" b="1" spc="-100" dirty="0">
                <a:ea typeface="Times New Roman" panose="02020603050405020304" pitchFamily="18" charset="0"/>
                <a:cs typeface="Times New Roman" panose="02020603050405020304" pitchFamily="18" charset="0"/>
              </a:rPr>
              <a:t>statement</a:t>
            </a:r>
            <a:r>
              <a:rPr lang="el-GR" sz="1400" b="1" spc="-100" dirty="0">
                <a:ea typeface="Times New Roman" panose="02020603050405020304" pitchFamily="18" charset="0"/>
                <a:cs typeface="Times New Roman" panose="02020603050405020304" pitchFamily="18" charset="0"/>
              </a:rPr>
              <a:t> = $</a:t>
            </a:r>
            <a:r>
              <a:rPr lang="en-US" sz="1400" b="1" spc="-100" dirty="0" err="1">
                <a:ea typeface="Times New Roman" panose="02020603050405020304" pitchFamily="18" charset="0"/>
                <a:cs typeface="Times New Roman" panose="02020603050405020304" pitchFamily="18" charset="0"/>
              </a:rPr>
              <a:t>sqli</a:t>
            </a:r>
            <a:r>
              <a:rPr lang="el-GR" sz="1400" b="1" spc="-100" dirty="0">
                <a:ea typeface="Times New Roman" panose="02020603050405020304" pitchFamily="18" charset="0"/>
                <a:cs typeface="Times New Roman" panose="02020603050405020304" pitchFamily="18" charset="0"/>
              </a:rPr>
              <a:t> -&gt; </a:t>
            </a:r>
            <a:r>
              <a:rPr lang="en-US" sz="1400" b="1" spc="-100" dirty="0">
                <a:ea typeface="Times New Roman" panose="02020603050405020304" pitchFamily="18" charset="0"/>
                <a:cs typeface="Times New Roman" panose="02020603050405020304" pitchFamily="18" charset="0"/>
              </a:rPr>
              <a:t>prepare</a:t>
            </a:r>
            <a:r>
              <a:rPr lang="el-GR" sz="1400" b="1" spc="-100" dirty="0">
                <a:ea typeface="Times New Roman" panose="02020603050405020304" pitchFamily="18" charset="0"/>
                <a:cs typeface="Times New Roman" panose="02020603050405020304" pitchFamily="18" charset="0"/>
              </a:rPr>
              <a:t>($</a:t>
            </a:r>
            <a:r>
              <a:rPr lang="en-US" sz="1400" b="1" spc="-100" dirty="0" err="1">
                <a:ea typeface="Times New Roman" panose="02020603050405020304" pitchFamily="18" charset="0"/>
                <a:cs typeface="Times New Roman" panose="02020603050405020304" pitchFamily="18" charset="0"/>
              </a:rPr>
              <a:t>sql</a:t>
            </a:r>
            <a:r>
              <a:rPr lang="el-GR" sz="1400" b="1" spc="-100" dirty="0">
                <a:ea typeface="Times New Roman" panose="02020603050405020304" pitchFamily="18" charset="0"/>
                <a:cs typeface="Times New Roman" panose="02020603050405020304" pitchFamily="18" charset="0"/>
              </a:rPr>
              <a:t>);</a:t>
            </a:r>
          </a:p>
          <a:p>
            <a:pPr>
              <a:spcAft>
                <a:spcPts val="200"/>
              </a:spcAft>
            </a:pPr>
            <a:r>
              <a:rPr lang="el-GR" sz="1400" b="1" i="1" spc="-100" dirty="0">
                <a:solidFill>
                  <a:srgbClr val="0033CC"/>
                </a:solidFill>
                <a:ea typeface="Times New Roman" panose="02020603050405020304" pitchFamily="18" charset="0"/>
                <a:cs typeface="Times New Roman" panose="02020603050405020304" pitchFamily="18" charset="0"/>
              </a:rPr>
              <a:t>		//πέρασμα τιμών στις παραμέτρους του ερωτήματος</a:t>
            </a:r>
            <a:endParaRPr lang="el-GR" sz="1400" b="1" spc="-100" dirty="0">
              <a:ea typeface="Times New Roman" panose="02020603050405020304" pitchFamily="18" charset="0"/>
              <a:cs typeface="Times New Roman" panose="02020603050405020304" pitchFamily="18" charset="0"/>
            </a:endParaRPr>
          </a:p>
          <a:p>
            <a:pPr>
              <a:spcAft>
                <a:spcPts val="200"/>
              </a:spcAft>
            </a:pPr>
            <a:r>
              <a:rPr lang="el-GR" sz="1400" b="1" spc="-100" dirty="0">
                <a:ea typeface="Times New Roman" panose="02020603050405020304" pitchFamily="18" charset="0"/>
                <a:cs typeface="Times New Roman" panose="02020603050405020304" pitchFamily="18" charset="0"/>
              </a:rPr>
              <a:t>	</a:t>
            </a:r>
            <a:r>
              <a:rPr lang="en-US" sz="1400" b="1" spc="-100" dirty="0">
                <a:highlight>
                  <a:srgbClr val="FFFF00"/>
                </a:highlight>
                <a:ea typeface="Times New Roman" panose="02020603050405020304" pitchFamily="18" charset="0"/>
                <a:cs typeface="Times New Roman" panose="02020603050405020304" pitchFamily="18" charset="0"/>
              </a:rPr>
              <a:t>6</a:t>
            </a:r>
            <a:r>
              <a:rPr lang="en-US" sz="1400" b="1" spc="-100" dirty="0">
                <a:ea typeface="Times New Roman" panose="02020603050405020304" pitchFamily="18" charset="0"/>
                <a:cs typeface="Times New Roman" panose="02020603050405020304" pitchFamily="18" charset="0"/>
              </a:rPr>
              <a:t>	$statement-&gt;</a:t>
            </a:r>
            <a:r>
              <a:rPr lang="en-US" sz="1400" b="1" spc="-100" dirty="0" err="1">
                <a:ea typeface="Times New Roman" panose="02020603050405020304" pitchFamily="18" charset="0"/>
                <a:cs typeface="Times New Roman" panose="02020603050405020304" pitchFamily="18" charset="0"/>
              </a:rPr>
              <a:t>bind_param</a:t>
            </a:r>
            <a:r>
              <a:rPr lang="en-US" sz="1400" b="1" spc="-100" dirty="0">
                <a:ea typeface="Times New Roman" panose="02020603050405020304" pitchFamily="18" charset="0"/>
                <a:cs typeface="Times New Roman" panose="02020603050405020304" pitchFamily="18" charset="0"/>
              </a:rPr>
              <a:t>("</a:t>
            </a:r>
            <a:r>
              <a:rPr lang="en-US" sz="1400" b="1" spc="-100" dirty="0" err="1">
                <a:ea typeface="Times New Roman" panose="02020603050405020304" pitchFamily="18" charset="0"/>
                <a:cs typeface="Times New Roman" panose="02020603050405020304" pitchFamily="18" charset="0"/>
              </a:rPr>
              <a:t>sss</a:t>
            </a:r>
            <a:r>
              <a:rPr lang="en-US" sz="1400" b="1" spc="-100" dirty="0">
                <a:ea typeface="Times New Roman" panose="02020603050405020304" pitchFamily="18" charset="0"/>
                <a:cs typeface="Times New Roman" panose="02020603050405020304" pitchFamily="18" charset="0"/>
              </a:rPr>
              <a:t>", $</a:t>
            </a:r>
            <a:r>
              <a:rPr lang="en-US" sz="1400" b="1" spc="-100" dirty="0" err="1">
                <a:ea typeface="Times New Roman" panose="02020603050405020304" pitchFamily="18" charset="0"/>
                <a:cs typeface="Times New Roman" panose="02020603050405020304" pitchFamily="18" charset="0"/>
              </a:rPr>
              <a:t>myUsername</a:t>
            </a:r>
            <a:r>
              <a:rPr lang="en-US" sz="1400" b="1" spc="-100" dirty="0">
                <a:ea typeface="Times New Roman" panose="02020603050405020304" pitchFamily="18" charset="0"/>
                <a:cs typeface="Times New Roman" panose="02020603050405020304" pitchFamily="18" charset="0"/>
              </a:rPr>
              <a:t>, $</a:t>
            </a:r>
            <a:r>
              <a:rPr lang="en-US" sz="1400" b="1" spc="-100" dirty="0" err="1">
                <a:ea typeface="Times New Roman" panose="02020603050405020304" pitchFamily="18" charset="0"/>
                <a:cs typeface="Times New Roman" panose="02020603050405020304" pitchFamily="18" charset="0"/>
              </a:rPr>
              <a:t>encryptedPass</a:t>
            </a:r>
            <a:r>
              <a:rPr lang="en-US" sz="1400" b="1" spc="-100" dirty="0">
                <a:ea typeface="Times New Roman" panose="02020603050405020304" pitchFamily="18" charset="0"/>
                <a:cs typeface="Times New Roman" panose="02020603050405020304" pitchFamily="18" charset="0"/>
              </a:rPr>
              <a:t>, $salt);  </a:t>
            </a:r>
            <a:r>
              <a:rPr lang="en-US" sz="1400" b="1" i="1" spc="-100" dirty="0">
                <a:solidFill>
                  <a:srgbClr val="0033CC"/>
                </a:solidFill>
                <a:ea typeface="Times New Roman" panose="02020603050405020304" pitchFamily="18" charset="0"/>
                <a:cs typeface="Times New Roman" panose="02020603050405020304" pitchFamily="18" charset="0"/>
              </a:rPr>
              <a:t>//"</a:t>
            </a:r>
            <a:r>
              <a:rPr lang="en-US" sz="1400" b="1" i="1" spc="-100" dirty="0" err="1">
                <a:solidFill>
                  <a:srgbClr val="0033CC"/>
                </a:solidFill>
                <a:ea typeface="Times New Roman" panose="02020603050405020304" pitchFamily="18" charset="0"/>
                <a:cs typeface="Times New Roman" panose="02020603050405020304" pitchFamily="18" charset="0"/>
              </a:rPr>
              <a:t>sss</a:t>
            </a:r>
            <a:r>
              <a:rPr lang="en-US" sz="1400" b="1" i="1" spc="-100" dirty="0">
                <a:solidFill>
                  <a:srgbClr val="0033CC"/>
                </a:solidFill>
                <a:ea typeface="Times New Roman" panose="02020603050405020304" pitchFamily="18" charset="0"/>
                <a:cs typeface="Times New Roman" panose="02020603050405020304" pitchFamily="18" charset="0"/>
              </a:rPr>
              <a:t>": 3 </a:t>
            </a:r>
            <a:r>
              <a:rPr lang="el-GR" sz="1400" b="1" i="1" spc="-100" dirty="0">
                <a:solidFill>
                  <a:srgbClr val="0033CC"/>
                </a:solidFill>
                <a:ea typeface="Times New Roman" panose="02020603050405020304" pitchFamily="18" charset="0"/>
                <a:cs typeface="Times New Roman" panose="02020603050405020304" pitchFamily="18" charset="0"/>
              </a:rPr>
              <a:t>αλφαριθμητικά</a:t>
            </a:r>
            <a:endParaRPr lang="el-GR" sz="1400" b="1" spc="-100" dirty="0">
              <a:ea typeface="Times New Roman" panose="02020603050405020304" pitchFamily="18" charset="0"/>
              <a:cs typeface="Times New Roman" panose="02020603050405020304" pitchFamily="18" charset="0"/>
            </a:endParaRPr>
          </a:p>
          <a:p>
            <a:pPr>
              <a:spcAft>
                <a:spcPts val="200"/>
              </a:spcAft>
            </a:pPr>
            <a:r>
              <a:rPr lang="en-US" sz="1400" b="1" spc="-100" dirty="0">
                <a:ea typeface="Times New Roman" panose="02020603050405020304" pitchFamily="18" charset="0"/>
                <a:cs typeface="Times New Roman" panose="02020603050405020304" pitchFamily="18" charset="0"/>
              </a:rPr>
              <a:t>		</a:t>
            </a:r>
            <a:r>
              <a:rPr lang="el-GR" sz="1400" b="1" i="1" spc="-100" dirty="0">
                <a:solidFill>
                  <a:srgbClr val="0033CC"/>
                </a:solidFill>
                <a:ea typeface="Times New Roman" panose="02020603050405020304" pitchFamily="18" charset="0"/>
                <a:cs typeface="Times New Roman" panose="02020603050405020304" pitchFamily="18" charset="0"/>
              </a:rPr>
              <a:t>//εκτέλεση ερωτήματος</a:t>
            </a:r>
            <a:endParaRPr lang="el-GR" sz="1400" b="1" spc="-100" dirty="0">
              <a:ea typeface="Times New Roman" panose="02020603050405020304" pitchFamily="18" charset="0"/>
              <a:cs typeface="Times New Roman" panose="02020603050405020304" pitchFamily="18" charset="0"/>
            </a:endParaRPr>
          </a:p>
          <a:p>
            <a:pPr>
              <a:spcAft>
                <a:spcPts val="200"/>
              </a:spcAft>
            </a:pPr>
            <a:r>
              <a:rPr lang="el-GR" sz="1400" b="1" spc="-100" dirty="0">
                <a:ea typeface="Times New Roman" panose="02020603050405020304" pitchFamily="18" charset="0"/>
                <a:cs typeface="Times New Roman" panose="02020603050405020304" pitchFamily="18" charset="0"/>
              </a:rPr>
              <a:t>	</a:t>
            </a:r>
            <a:r>
              <a:rPr lang="el-GR" sz="1400" b="1" spc="-100" dirty="0">
                <a:highlight>
                  <a:srgbClr val="FFFF00"/>
                </a:highlight>
                <a:ea typeface="Times New Roman" panose="02020603050405020304" pitchFamily="18" charset="0"/>
                <a:cs typeface="Times New Roman" panose="02020603050405020304" pitchFamily="18" charset="0"/>
              </a:rPr>
              <a:t>7</a:t>
            </a:r>
            <a:r>
              <a:rPr lang="el-GR" sz="1400" b="1" spc="-100" dirty="0">
                <a:ea typeface="Times New Roman" panose="02020603050405020304" pitchFamily="18" charset="0"/>
                <a:cs typeface="Times New Roman" panose="02020603050405020304" pitchFamily="18" charset="0"/>
              </a:rPr>
              <a:t>	$</a:t>
            </a:r>
            <a:r>
              <a:rPr lang="en-US" sz="1400" b="1" spc="-100" dirty="0">
                <a:ea typeface="Times New Roman" panose="02020603050405020304" pitchFamily="18" charset="0"/>
                <a:cs typeface="Times New Roman" panose="02020603050405020304" pitchFamily="18" charset="0"/>
              </a:rPr>
              <a:t>statement</a:t>
            </a:r>
            <a:r>
              <a:rPr lang="el-GR" sz="1400" b="1" spc="-100" dirty="0">
                <a:ea typeface="Times New Roman" panose="02020603050405020304" pitchFamily="18" charset="0"/>
                <a:cs typeface="Times New Roman" panose="02020603050405020304" pitchFamily="18" charset="0"/>
              </a:rPr>
              <a:t>-&gt;</a:t>
            </a:r>
            <a:r>
              <a:rPr lang="en-US" sz="1400" b="1" spc="-100" dirty="0">
                <a:ea typeface="Times New Roman" panose="02020603050405020304" pitchFamily="18" charset="0"/>
                <a:cs typeface="Times New Roman" panose="02020603050405020304" pitchFamily="18" charset="0"/>
              </a:rPr>
              <a:t>execute</a:t>
            </a:r>
            <a:r>
              <a:rPr lang="el-GR" sz="1400" b="1" spc="-100" dirty="0">
                <a:ea typeface="Times New Roman" panose="02020603050405020304" pitchFamily="18" charset="0"/>
                <a:cs typeface="Times New Roman" panose="02020603050405020304" pitchFamily="18" charset="0"/>
              </a:rPr>
              <a:t>();</a:t>
            </a:r>
          </a:p>
          <a:p>
            <a:pPr>
              <a:spcAft>
                <a:spcPts val="200"/>
              </a:spcAft>
            </a:pPr>
            <a:r>
              <a:rPr lang="el-GR" sz="1400" b="1" i="1" spc="-100" dirty="0">
                <a:solidFill>
                  <a:srgbClr val="0033CC"/>
                </a:solidFill>
                <a:ea typeface="Times New Roman" panose="02020603050405020304" pitchFamily="18" charset="0"/>
                <a:cs typeface="Times New Roman" panose="02020603050405020304" pitchFamily="18" charset="0"/>
              </a:rPr>
              <a:t>		//απελευθέρωση πόρων που δέσμευσε η </a:t>
            </a:r>
            <a:r>
              <a:rPr lang="en-US" sz="1400" b="1" i="1" spc="-100" dirty="0" err="1">
                <a:solidFill>
                  <a:srgbClr val="0033CC"/>
                </a:solidFill>
                <a:ea typeface="Times New Roman" panose="02020603050405020304" pitchFamily="18" charset="0"/>
                <a:cs typeface="Times New Roman" panose="02020603050405020304" pitchFamily="18" charset="0"/>
              </a:rPr>
              <a:t>SQLi</a:t>
            </a:r>
            <a:endParaRPr lang="el-GR" sz="1400" b="1" spc="-100" dirty="0">
              <a:ea typeface="Times New Roman" panose="02020603050405020304" pitchFamily="18" charset="0"/>
              <a:cs typeface="Times New Roman" panose="02020603050405020304" pitchFamily="18" charset="0"/>
            </a:endParaRPr>
          </a:p>
          <a:p>
            <a:pPr>
              <a:spcAft>
                <a:spcPts val="200"/>
              </a:spcAft>
            </a:pPr>
            <a:r>
              <a:rPr lang="el-GR" sz="1400" b="1" spc="-100" dirty="0">
                <a:ea typeface="Times New Roman" panose="02020603050405020304" pitchFamily="18" charset="0"/>
                <a:cs typeface="Times New Roman" panose="02020603050405020304" pitchFamily="18" charset="0"/>
              </a:rPr>
              <a:t>	</a:t>
            </a:r>
            <a:r>
              <a:rPr lang="en-US" sz="1400" b="1" spc="-100" dirty="0">
                <a:highlight>
                  <a:srgbClr val="FFFF00"/>
                </a:highlight>
                <a:ea typeface="Times New Roman" panose="02020603050405020304" pitchFamily="18" charset="0"/>
                <a:cs typeface="Times New Roman" panose="02020603050405020304" pitchFamily="18" charset="0"/>
              </a:rPr>
              <a:t>8</a:t>
            </a:r>
            <a:r>
              <a:rPr lang="el-GR" sz="1400" b="1" spc="-100" dirty="0">
                <a:ea typeface="Times New Roman" panose="02020603050405020304" pitchFamily="18" charset="0"/>
                <a:cs typeface="Times New Roman" panose="02020603050405020304" pitchFamily="18" charset="0"/>
              </a:rPr>
              <a:t>	</a:t>
            </a:r>
            <a:r>
              <a:rPr lang="en-US" sz="1400" b="1" spc="-100" dirty="0">
                <a:ea typeface="Times New Roman" panose="02020603050405020304" pitchFamily="18" charset="0"/>
                <a:cs typeface="Times New Roman" panose="02020603050405020304" pitchFamily="18" charset="0"/>
              </a:rPr>
              <a:t>$statement-&gt;close();</a:t>
            </a:r>
            <a:endParaRPr lang="el-GR" sz="1400" b="1" spc="-100" dirty="0">
              <a:ea typeface="Times New Roman" panose="02020603050405020304" pitchFamily="18" charset="0"/>
              <a:cs typeface="Times New Roman" panose="02020603050405020304" pitchFamily="18" charset="0"/>
            </a:endParaRPr>
          </a:p>
          <a:p>
            <a:pPr>
              <a:spcAft>
                <a:spcPts val="200"/>
              </a:spcAft>
            </a:pPr>
            <a:r>
              <a:rPr lang="el-GR" sz="1400" b="1" spc="-100" dirty="0">
                <a:ea typeface="Times New Roman" panose="02020603050405020304" pitchFamily="18" charset="0"/>
                <a:cs typeface="Times New Roman" panose="02020603050405020304" pitchFamily="18" charset="0"/>
              </a:rPr>
              <a:t>	</a:t>
            </a:r>
            <a:r>
              <a:rPr lang="en-US" sz="1400" b="1" spc="-100" dirty="0">
                <a:highlight>
                  <a:srgbClr val="FFFF00"/>
                </a:highlight>
                <a:ea typeface="Times New Roman" panose="02020603050405020304" pitchFamily="18" charset="0"/>
                <a:cs typeface="Times New Roman" panose="02020603050405020304" pitchFamily="18" charset="0"/>
              </a:rPr>
              <a:t>9</a:t>
            </a:r>
            <a:r>
              <a:rPr lang="en-US" sz="1400" b="1" spc="-100" dirty="0">
                <a:ea typeface="Times New Roman" panose="02020603050405020304" pitchFamily="18" charset="0"/>
                <a:cs typeface="Times New Roman" panose="02020603050405020304" pitchFamily="18" charset="0"/>
              </a:rPr>
              <a:t>	$</a:t>
            </a:r>
            <a:r>
              <a:rPr lang="en-US" sz="1400" b="1" spc="-100" dirty="0" err="1">
                <a:ea typeface="Times New Roman" panose="02020603050405020304" pitchFamily="18" charset="0"/>
                <a:cs typeface="Times New Roman" panose="02020603050405020304" pitchFamily="18" charset="0"/>
              </a:rPr>
              <a:t>sqli</a:t>
            </a:r>
            <a:r>
              <a:rPr lang="en-US" sz="1400" b="1" spc="-100" dirty="0">
                <a:ea typeface="Times New Roman" panose="02020603050405020304" pitchFamily="18" charset="0"/>
                <a:cs typeface="Times New Roman" panose="02020603050405020304" pitchFamily="18" charset="0"/>
              </a:rPr>
              <a:t>-&gt;close();</a:t>
            </a:r>
            <a:endParaRPr lang="el-GR" sz="1400" b="1" spc="-100" dirty="0">
              <a:ea typeface="Times New Roman" panose="02020603050405020304" pitchFamily="18" charset="0"/>
              <a:cs typeface="Times New Roman" panose="02020603050405020304" pitchFamily="18" charset="0"/>
            </a:endParaRPr>
          </a:p>
          <a:p>
            <a:pPr marL="342900" lvl="0" indent="-342900">
              <a:spcAft>
                <a:spcPts val="300"/>
              </a:spcAft>
              <a:buFont typeface="Wingdings" panose="05000000000000000000" pitchFamily="2" charset="2"/>
              <a:buChar char=""/>
            </a:pPr>
            <a:r>
              <a:rPr lang="el-GR" sz="1400" dirty="0">
                <a:ea typeface="Times New Roman" panose="02020603050405020304" pitchFamily="18" charset="0"/>
              </a:rPr>
              <a:t>Στο παραπάνω παράδειγμα ακολουθήθηκε η αντικειμενοστραφής σύνταξη της </a:t>
            </a:r>
            <a:r>
              <a:rPr lang="en-US" sz="1400" b="1" dirty="0" err="1">
                <a:ea typeface="Times New Roman" panose="02020603050405020304" pitchFamily="18" charset="0"/>
              </a:rPr>
              <a:t>SQLi</a:t>
            </a:r>
            <a:r>
              <a:rPr lang="el-GR" sz="1400" dirty="0">
                <a:ea typeface="Times New Roman" panose="02020603050405020304" pitchFamily="18" charset="0"/>
              </a:rPr>
              <a:t>.</a:t>
            </a:r>
          </a:p>
          <a:p>
            <a:pPr marL="342900" lvl="0" indent="-342900">
              <a:spcAft>
                <a:spcPts val="300"/>
              </a:spcAft>
              <a:buFont typeface="Wingdings" panose="05000000000000000000" pitchFamily="2" charset="2"/>
              <a:buChar char=""/>
            </a:pPr>
            <a:r>
              <a:rPr lang="el-GR" sz="1400" dirty="0">
                <a:ea typeface="Times New Roman" panose="02020603050405020304" pitchFamily="18" charset="0"/>
              </a:rPr>
              <a:t>Σε αμφότερα τα παραδείγματα και για λόγους απλότητας, δεν υπάρχει κώδικας παγίδευσης "απρόοπτων" καταστάσεων (</a:t>
            </a:r>
            <a:r>
              <a:rPr lang="en-US" sz="1400" b="1" dirty="0">
                <a:ea typeface="Times New Roman" panose="02020603050405020304" pitchFamily="18" charset="0"/>
              </a:rPr>
              <a:t>try</a:t>
            </a:r>
            <a:r>
              <a:rPr lang="el-GR" sz="1400" b="1" dirty="0">
                <a:ea typeface="Times New Roman" panose="02020603050405020304" pitchFamily="18" charset="0"/>
              </a:rPr>
              <a:t> {…} </a:t>
            </a:r>
            <a:r>
              <a:rPr lang="en-US" sz="1400" b="1" dirty="0">
                <a:ea typeface="Times New Roman" panose="02020603050405020304" pitchFamily="18" charset="0"/>
              </a:rPr>
              <a:t>catch</a:t>
            </a:r>
            <a:r>
              <a:rPr lang="el-GR" sz="1400" b="1" dirty="0">
                <a:ea typeface="Times New Roman" panose="02020603050405020304" pitchFamily="18" charset="0"/>
              </a:rPr>
              <a:t>{…}</a:t>
            </a:r>
            <a:r>
              <a:rPr lang="el-GR" sz="1400" dirty="0">
                <a:ea typeface="Times New Roman" panose="02020603050405020304" pitchFamily="18" charset="0"/>
              </a:rPr>
              <a:t>), </a:t>
            </a:r>
            <a:r>
              <a:rPr lang="el-GR" sz="1400" b="1" dirty="0">
                <a:solidFill>
                  <a:srgbClr val="C00000"/>
                </a:solidFill>
                <a:ea typeface="Times New Roman" panose="02020603050405020304" pitchFamily="18" charset="0"/>
              </a:rPr>
              <a:t>όπως θα όφειλε</a:t>
            </a:r>
            <a:r>
              <a:rPr lang="el-GR" sz="1400" dirty="0">
                <a:ea typeface="Times New Roman" panose="02020603050405020304" pitchFamily="18" charset="0"/>
              </a:rPr>
              <a:t>. </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23</a:t>
            </a:fld>
            <a:endParaRPr lang="el-GR" sz="1400" dirty="0"/>
          </a:p>
        </p:txBody>
      </p:sp>
    </p:spTree>
    <p:custDataLst>
      <p:tags r:id="rId1"/>
    </p:custDataLst>
    <p:extLst>
      <p:ext uri="{BB962C8B-B14F-4D97-AF65-F5344CB8AC3E}">
        <p14:creationId xmlns:p14="http://schemas.microsoft.com/office/powerpoint/2010/main" val="17347863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600" dirty="0"/>
              <a:t>Επαλήθευση </a:t>
            </a:r>
            <a:r>
              <a:rPr lang="en-US" sz="3600" dirty="0"/>
              <a:t>password</a:t>
            </a:r>
            <a:endParaRPr lang="el-GR" sz="3600" dirty="0"/>
          </a:p>
        </p:txBody>
      </p:sp>
      <p:sp>
        <p:nvSpPr>
          <p:cNvPr id="2" name="Ορθογώνιο 1"/>
          <p:cNvSpPr/>
          <p:nvPr>
            <p:custDataLst>
              <p:tags r:id="rId3"/>
            </p:custDataLst>
          </p:nvPr>
        </p:nvSpPr>
        <p:spPr>
          <a:xfrm>
            <a:off x="162134" y="614364"/>
            <a:ext cx="8712225" cy="5901616"/>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dirty="0">
                <a:ea typeface="Times New Roman" panose="02020603050405020304" pitchFamily="18" charset="0"/>
              </a:rPr>
              <a:t>Κατά την ταυτοποίηση ο χρήστης δίνει </a:t>
            </a:r>
            <a:r>
              <a:rPr lang="el-GR" dirty="0" err="1">
                <a:ea typeface="Times New Roman" panose="02020603050405020304" pitchFamily="18" charset="0"/>
              </a:rPr>
              <a:t>username</a:t>
            </a:r>
            <a:r>
              <a:rPr lang="el-GR" dirty="0">
                <a:ea typeface="Times New Roman" panose="02020603050405020304" pitchFamily="18" charset="0"/>
              </a:rPr>
              <a:t> και </a:t>
            </a:r>
            <a:r>
              <a:rPr lang="en-US" dirty="0">
                <a:ea typeface="Times New Roman" panose="02020603050405020304" pitchFamily="18" charset="0"/>
              </a:rPr>
              <a:t>password</a:t>
            </a:r>
            <a:r>
              <a:rPr lang="el-GR" dirty="0">
                <a:ea typeface="Times New Roman" panose="02020603050405020304" pitchFamily="18" charset="0"/>
              </a:rPr>
              <a:t>. Στη συνέχεια:</a:t>
            </a:r>
          </a:p>
          <a:p>
            <a:pPr marL="342900" marR="70485" lvl="0" indent="-342900">
              <a:spcAft>
                <a:spcPts val="300"/>
              </a:spcAft>
              <a:buSzPts val="1800"/>
              <a:buFont typeface="Wingdings" panose="05000000000000000000" pitchFamily="2" charset="2"/>
              <a:buChar char=""/>
            </a:pPr>
            <a:r>
              <a:rPr lang="el-GR" spc="-30" dirty="0">
                <a:ea typeface="Times New Roman" panose="02020603050405020304" pitchFamily="18" charset="0"/>
              </a:rPr>
              <a:t>Με βάση το </a:t>
            </a:r>
            <a:r>
              <a:rPr lang="en-US" b="1" spc="-30" dirty="0">
                <a:ea typeface="Times New Roman" panose="02020603050405020304" pitchFamily="18" charset="0"/>
              </a:rPr>
              <a:t>username</a:t>
            </a:r>
            <a:r>
              <a:rPr lang="en-US" spc="-30" dirty="0">
                <a:ea typeface="Times New Roman" panose="02020603050405020304" pitchFamily="18" charset="0"/>
              </a:rPr>
              <a:t> </a:t>
            </a:r>
            <a:r>
              <a:rPr lang="el-GR" spc="-30" dirty="0">
                <a:ea typeface="Times New Roman" panose="02020603050405020304" pitchFamily="18" charset="0"/>
              </a:rPr>
              <a:t>του χρήστη βρίσκουμε στην </a:t>
            </a:r>
            <a:r>
              <a:rPr lang="en-US" spc="-30" dirty="0">
                <a:ea typeface="Times New Roman" panose="02020603050405020304" pitchFamily="18" charset="0"/>
              </a:rPr>
              <a:t>database </a:t>
            </a:r>
            <a:r>
              <a:rPr lang="el-GR" spc="-30" dirty="0">
                <a:ea typeface="Times New Roman" panose="02020603050405020304" pitchFamily="18" charset="0"/>
              </a:rPr>
              <a:t>τ</a:t>
            </a:r>
            <a:r>
              <a:rPr lang="en-US" spc="-30" dirty="0">
                <a:ea typeface="Times New Roman" panose="02020603050405020304" pitchFamily="18" charset="0"/>
              </a:rPr>
              <a:t>o </a:t>
            </a:r>
            <a:r>
              <a:rPr lang="el-GR" b="1" spc="-30" dirty="0">
                <a:ea typeface="Times New Roman" panose="02020603050405020304" pitchFamily="18" charset="0"/>
              </a:rPr>
              <a:t>κρυπτογραφημένο </a:t>
            </a:r>
            <a:r>
              <a:rPr lang="en-US" b="1" spc="-30" dirty="0">
                <a:ea typeface="Times New Roman" panose="02020603050405020304" pitchFamily="18" charset="0"/>
              </a:rPr>
              <a:t>password</a:t>
            </a:r>
            <a:r>
              <a:rPr lang="en-US" spc="-30" dirty="0">
                <a:ea typeface="Times New Roman" panose="02020603050405020304" pitchFamily="18" charset="0"/>
              </a:rPr>
              <a:t> </a:t>
            </a:r>
            <a:r>
              <a:rPr lang="el-GR" spc="-30" dirty="0">
                <a:ea typeface="Times New Roman" panose="02020603050405020304" pitchFamily="18" charset="0"/>
              </a:rPr>
              <a:t>(έστω </a:t>
            </a:r>
            <a:r>
              <a:rPr lang="el-GR" b="1" spc="-100" dirty="0">
                <a:ea typeface="Times New Roman" panose="02020603050405020304" pitchFamily="18" charset="0"/>
                <a:cs typeface="Times New Roman" panose="02020603050405020304" pitchFamily="18" charset="0"/>
              </a:rPr>
              <a:t>$</a:t>
            </a:r>
            <a:r>
              <a:rPr lang="en-US" b="1" spc="-100" dirty="0" err="1">
                <a:ea typeface="Times New Roman" panose="02020603050405020304" pitchFamily="18" charset="0"/>
                <a:cs typeface="Times New Roman" panose="02020603050405020304" pitchFamily="18" charset="0"/>
              </a:rPr>
              <a:t>storedHash</a:t>
            </a:r>
            <a:r>
              <a:rPr lang="el-GR" spc="-30" dirty="0">
                <a:ea typeface="Times New Roman" panose="02020603050405020304" pitchFamily="18" charset="0"/>
              </a:rPr>
              <a:t>) και το </a:t>
            </a:r>
            <a:r>
              <a:rPr lang="en-US" b="1" spc="-30" dirty="0">
                <a:ea typeface="Times New Roman" panose="02020603050405020304" pitchFamily="18" charset="0"/>
              </a:rPr>
              <a:t>salt</a:t>
            </a:r>
            <a:r>
              <a:rPr lang="el-GR" spc="-30" dirty="0">
                <a:ea typeface="Times New Roman" panose="02020603050405020304" pitchFamily="18" charset="0"/>
              </a:rPr>
              <a:t> που είχαμε χρησιμοποιήσει για την κρυπτογράφηση.</a:t>
            </a:r>
          </a:p>
          <a:p>
            <a:pPr marL="342900" lvl="0" indent="-342900">
              <a:spcAft>
                <a:spcPts val="300"/>
              </a:spcAft>
              <a:buSzPts val="1800"/>
              <a:buFont typeface="Wingdings" panose="05000000000000000000" pitchFamily="2" charset="2"/>
              <a:buChar char=""/>
            </a:pPr>
            <a:r>
              <a:rPr lang="el-GR" spc="-30" dirty="0">
                <a:ea typeface="Times New Roman" panose="02020603050405020304" pitchFamily="18" charset="0"/>
              </a:rPr>
              <a:t>Κρυπτογραφούμε το </a:t>
            </a:r>
            <a:r>
              <a:rPr lang="en-US" b="1" spc="-30" dirty="0">
                <a:ea typeface="Times New Roman" panose="02020603050405020304" pitchFamily="18" charset="0"/>
              </a:rPr>
              <a:t>password</a:t>
            </a:r>
            <a:r>
              <a:rPr lang="en-US" spc="-30" dirty="0">
                <a:ea typeface="Times New Roman" panose="02020603050405020304" pitchFamily="18" charset="0"/>
              </a:rPr>
              <a:t> </a:t>
            </a:r>
            <a:r>
              <a:rPr lang="el-GR" spc="-30" dirty="0">
                <a:ea typeface="Times New Roman" panose="02020603050405020304" pitchFamily="18" charset="0"/>
              </a:rPr>
              <a:t>που έδωσε ο χρήστης με τον ίδιο τρόπο που το είχαμε κάνει και αρχικά, χρησιμοποιώντας το αποθηκευμένο </a:t>
            </a:r>
            <a:r>
              <a:rPr lang="en-US" b="1" spc="-30" dirty="0">
                <a:ea typeface="Times New Roman" panose="02020603050405020304" pitchFamily="18" charset="0"/>
              </a:rPr>
              <a:t>salt</a:t>
            </a:r>
            <a:r>
              <a:rPr lang="el-GR" spc="-30" dirty="0">
                <a:ea typeface="Times New Roman" panose="02020603050405020304" pitchFamily="18" charset="0"/>
              </a:rPr>
              <a:t>. Έστω παράγεται το</a:t>
            </a:r>
            <a:r>
              <a:rPr lang="en-US" spc="-30" dirty="0">
                <a:ea typeface="Times New Roman" panose="02020603050405020304" pitchFamily="18" charset="0"/>
              </a:rPr>
              <a:t> hash  </a:t>
            </a:r>
            <a:r>
              <a:rPr lang="en-US" b="1" spc="-100" dirty="0">
                <a:ea typeface="Times New Roman" panose="02020603050405020304" pitchFamily="18" charset="0"/>
                <a:cs typeface="Times New Roman" panose="02020603050405020304" pitchFamily="18" charset="0"/>
              </a:rPr>
              <a:t>$</a:t>
            </a:r>
            <a:r>
              <a:rPr lang="en-US" b="1" spc="-100" dirty="0" err="1">
                <a:ea typeface="Times New Roman" panose="02020603050405020304" pitchFamily="18" charset="0"/>
                <a:cs typeface="Times New Roman" panose="02020603050405020304" pitchFamily="18" charset="0"/>
              </a:rPr>
              <a:t>newHash</a:t>
            </a:r>
            <a:r>
              <a:rPr lang="en-US" spc="-30" dirty="0">
                <a:ea typeface="Times New Roman" panose="02020603050405020304" pitchFamily="18" charset="0"/>
              </a:rPr>
              <a:t>.</a:t>
            </a:r>
            <a:endParaRPr lang="el-GR" spc="-30" dirty="0">
              <a:ea typeface="Times New Roman" panose="02020603050405020304" pitchFamily="18" charset="0"/>
            </a:endParaRPr>
          </a:p>
          <a:p>
            <a:pPr marL="342900" lvl="0" indent="-342900">
              <a:spcAft>
                <a:spcPts val="300"/>
              </a:spcAft>
              <a:buSzPts val="1800"/>
              <a:buFont typeface="Wingdings" panose="05000000000000000000" pitchFamily="2" charset="2"/>
              <a:buChar char=""/>
            </a:pPr>
            <a:r>
              <a:rPr lang="el-GR" spc="-30" dirty="0">
                <a:ea typeface="Times New Roman" panose="02020603050405020304" pitchFamily="18" charset="0"/>
              </a:rPr>
              <a:t>Ο χρήστης </a:t>
            </a:r>
            <a:r>
              <a:rPr lang="el-GR" spc="-30" dirty="0" err="1">
                <a:ea typeface="Times New Roman" panose="02020603050405020304" pitchFamily="18" charset="0"/>
              </a:rPr>
              <a:t>ταυτοποιείται</a:t>
            </a:r>
            <a:r>
              <a:rPr lang="el-GR" spc="-30" dirty="0">
                <a:ea typeface="Times New Roman" panose="02020603050405020304" pitchFamily="18" charset="0"/>
              </a:rPr>
              <a:t> εφόσον </a:t>
            </a:r>
            <a:r>
              <a:rPr lang="el-GR" b="1" spc="-100" dirty="0">
                <a:ea typeface="Times New Roman" panose="02020603050405020304" pitchFamily="18" charset="0"/>
                <a:cs typeface="Times New Roman" panose="02020603050405020304" pitchFamily="18" charset="0"/>
              </a:rPr>
              <a:t>$</a:t>
            </a:r>
            <a:r>
              <a:rPr lang="en-US" b="1" spc="-100" dirty="0" err="1">
                <a:ea typeface="Times New Roman" panose="02020603050405020304" pitchFamily="18" charset="0"/>
                <a:cs typeface="Times New Roman" panose="02020603050405020304" pitchFamily="18" charset="0"/>
              </a:rPr>
              <a:t>storedHash</a:t>
            </a:r>
            <a:r>
              <a:rPr lang="el-GR" b="1" spc="-100" dirty="0">
                <a:ea typeface="Times New Roman" panose="02020603050405020304" pitchFamily="18" charset="0"/>
                <a:cs typeface="Times New Roman" panose="02020603050405020304" pitchFamily="18" charset="0"/>
              </a:rPr>
              <a:t>==$</a:t>
            </a:r>
            <a:r>
              <a:rPr lang="en-US" b="1" spc="-100" dirty="0" err="1">
                <a:ea typeface="Times New Roman" panose="02020603050405020304" pitchFamily="18" charset="0"/>
                <a:cs typeface="Times New Roman" panose="02020603050405020304" pitchFamily="18" charset="0"/>
              </a:rPr>
              <a:t>newHash</a:t>
            </a:r>
            <a:endParaRPr lang="el-GR" spc="-30" dirty="0">
              <a:ea typeface="Times New Roman" panose="02020603050405020304" pitchFamily="18" charset="0"/>
            </a:endParaRPr>
          </a:p>
          <a:p>
            <a:pPr marL="342900" lvl="0" indent="-342900">
              <a:spcAft>
                <a:spcPts val="300"/>
              </a:spcAft>
              <a:buFont typeface="Wingdings" panose="05000000000000000000" pitchFamily="2" charset="2"/>
              <a:buChar char=""/>
            </a:pPr>
            <a:r>
              <a:rPr lang="el-GR" dirty="0">
                <a:ea typeface="Times New Roman" panose="02020603050405020304" pitchFamily="18" charset="0"/>
              </a:rPr>
              <a:t>Η </a:t>
            </a:r>
            <a:r>
              <a:rPr lang="en-US" dirty="0">
                <a:ea typeface="Times New Roman" panose="02020603050405020304" pitchFamily="18" charset="0"/>
              </a:rPr>
              <a:t>PHP </a:t>
            </a:r>
            <a:r>
              <a:rPr lang="el-GR" dirty="0">
                <a:ea typeface="Times New Roman" panose="02020603050405020304" pitchFamily="18" charset="0"/>
              </a:rPr>
              <a:t>παρέχει και έναν συντομότερο τρόπο επαλήθευσης:</a:t>
            </a:r>
          </a:p>
          <a:p>
            <a:pPr>
              <a:spcAft>
                <a:spcPts val="0"/>
              </a:spcAft>
            </a:pPr>
            <a:r>
              <a:rPr lang="el-GR" b="1" spc="-100" dirty="0">
                <a:ea typeface="Times New Roman" panose="02020603050405020304" pitchFamily="18" charset="0"/>
                <a:cs typeface="Times New Roman" panose="02020603050405020304" pitchFamily="18" charset="0"/>
              </a:rPr>
              <a:t>	</a:t>
            </a:r>
            <a:r>
              <a:rPr lang="en-US" b="1" spc="-100" dirty="0">
                <a:solidFill>
                  <a:srgbClr val="0000CC"/>
                </a:solidFill>
                <a:ea typeface="Times New Roman" panose="02020603050405020304" pitchFamily="18" charset="0"/>
                <a:cs typeface="Times New Roman" panose="02020603050405020304" pitchFamily="18" charset="0"/>
              </a:rPr>
              <a:t>if</a:t>
            </a:r>
            <a:r>
              <a:rPr lang="en-US" b="1" spc="-100" dirty="0">
                <a:ea typeface="Times New Roman" panose="02020603050405020304" pitchFamily="18" charset="0"/>
                <a:cs typeface="Times New Roman" panose="02020603050405020304" pitchFamily="18" charset="0"/>
              </a:rPr>
              <a:t> </a:t>
            </a:r>
            <a:r>
              <a:rPr lang="en-US" b="1" spc="-100" dirty="0">
                <a:solidFill>
                  <a:srgbClr val="0000CC"/>
                </a:solidFill>
                <a:ea typeface="Times New Roman" panose="02020603050405020304" pitchFamily="18" charset="0"/>
                <a:cs typeface="Times New Roman" panose="02020603050405020304" pitchFamily="18" charset="0"/>
              </a:rPr>
              <a:t>( </a:t>
            </a:r>
            <a:r>
              <a:rPr lang="en-US" b="1" spc="-100" dirty="0">
                <a:ea typeface="Times New Roman" panose="02020603050405020304" pitchFamily="18" charset="0"/>
                <a:cs typeface="Times New Roman" panose="02020603050405020304" pitchFamily="18" charset="0"/>
              </a:rPr>
              <a:t>crypt($password, </a:t>
            </a:r>
            <a:r>
              <a:rPr lang="en-US" b="1" spc="-100" dirty="0">
                <a:solidFill>
                  <a:srgbClr val="FF0000"/>
                </a:solidFill>
                <a:ea typeface="Times New Roman" panose="02020603050405020304" pitchFamily="18" charset="0"/>
                <a:cs typeface="Times New Roman" panose="02020603050405020304" pitchFamily="18" charset="0"/>
              </a:rPr>
              <a:t>$</a:t>
            </a:r>
            <a:r>
              <a:rPr lang="en-US" b="1" spc="-100" dirty="0" err="1">
                <a:solidFill>
                  <a:srgbClr val="FF0000"/>
                </a:solidFill>
                <a:ea typeface="Times New Roman" panose="02020603050405020304" pitchFamily="18" charset="0"/>
                <a:cs typeface="Times New Roman" panose="02020603050405020304" pitchFamily="18" charset="0"/>
              </a:rPr>
              <a:t>hashed_password</a:t>
            </a:r>
            <a:r>
              <a:rPr lang="en-US" b="1" spc="-100" dirty="0">
                <a:ea typeface="Times New Roman" panose="02020603050405020304" pitchFamily="18" charset="0"/>
                <a:cs typeface="Times New Roman" panose="02020603050405020304" pitchFamily="18" charset="0"/>
              </a:rPr>
              <a:t>) == </a:t>
            </a:r>
            <a:r>
              <a:rPr lang="en-US" b="1" spc="-100" dirty="0">
                <a:solidFill>
                  <a:srgbClr val="FF0000"/>
                </a:solidFill>
                <a:ea typeface="Times New Roman" panose="02020603050405020304" pitchFamily="18" charset="0"/>
                <a:cs typeface="Times New Roman" panose="02020603050405020304" pitchFamily="18" charset="0"/>
              </a:rPr>
              <a:t>$</a:t>
            </a:r>
            <a:r>
              <a:rPr lang="en-US" b="1" spc="-100" dirty="0" err="1">
                <a:solidFill>
                  <a:srgbClr val="FF0000"/>
                </a:solidFill>
                <a:ea typeface="Times New Roman" panose="02020603050405020304" pitchFamily="18" charset="0"/>
                <a:cs typeface="Times New Roman" panose="02020603050405020304" pitchFamily="18" charset="0"/>
              </a:rPr>
              <a:t>hashed_password</a:t>
            </a:r>
            <a:r>
              <a:rPr lang="en-US" b="1" spc="-100" dirty="0">
                <a:ea typeface="Times New Roman" panose="02020603050405020304" pitchFamily="18" charset="0"/>
                <a:cs typeface="Times New Roman" panose="02020603050405020304" pitchFamily="18" charset="0"/>
              </a:rPr>
              <a:t> </a:t>
            </a:r>
            <a:r>
              <a:rPr lang="en-US" b="1" spc="-100" dirty="0">
                <a:solidFill>
                  <a:srgbClr val="0000CC"/>
                </a:solidFill>
                <a:ea typeface="Times New Roman" panose="02020603050405020304" pitchFamily="18" charset="0"/>
                <a:cs typeface="Times New Roman" panose="02020603050405020304" pitchFamily="18" charset="0"/>
              </a:rPr>
              <a:t>)</a:t>
            </a:r>
            <a:r>
              <a:rPr lang="en-US" b="1" spc="-100" dirty="0">
                <a:ea typeface="Times New Roman" panose="02020603050405020304" pitchFamily="18" charset="0"/>
                <a:cs typeface="Times New Roman" panose="02020603050405020304" pitchFamily="18" charset="0"/>
              </a:rPr>
              <a:t> </a:t>
            </a:r>
            <a:r>
              <a:rPr lang="en-US" b="1" spc="-100" dirty="0">
                <a:solidFill>
                  <a:srgbClr val="0000CC"/>
                </a:solidFill>
                <a:ea typeface="Times New Roman" panose="02020603050405020304" pitchFamily="18" charset="0"/>
                <a:cs typeface="Times New Roman" panose="02020603050405020304" pitchFamily="18" charset="0"/>
              </a:rPr>
              <a:t>{</a:t>
            </a:r>
            <a:endParaRPr lang="el-GR" b="1" spc="-100" dirty="0">
              <a:ea typeface="Times New Roman" panose="02020603050405020304" pitchFamily="18" charset="0"/>
              <a:cs typeface="Times New Roman" panose="02020603050405020304" pitchFamily="18" charset="0"/>
            </a:endParaRPr>
          </a:p>
          <a:p>
            <a:pPr>
              <a:spcAft>
                <a:spcPts val="0"/>
              </a:spcAft>
            </a:pPr>
            <a:r>
              <a:rPr lang="en-US" b="1" spc="-100" dirty="0">
                <a:ea typeface="Times New Roman" panose="02020603050405020304" pitchFamily="18" charset="0"/>
                <a:cs typeface="Times New Roman" panose="02020603050405020304" pitchFamily="18" charset="0"/>
              </a:rPr>
              <a:t>		echo 'Password verified!';</a:t>
            </a:r>
            <a:endParaRPr lang="el-GR" b="1" spc="-100" dirty="0">
              <a:ea typeface="Times New Roman" panose="02020603050405020304" pitchFamily="18" charset="0"/>
              <a:cs typeface="Times New Roman" panose="02020603050405020304" pitchFamily="18" charset="0"/>
            </a:endParaRPr>
          </a:p>
          <a:p>
            <a:pPr>
              <a:spcAft>
                <a:spcPts val="0"/>
              </a:spcAft>
            </a:pPr>
            <a:r>
              <a:rPr lang="en-US" b="1" spc="-100" dirty="0">
                <a:ea typeface="Times New Roman" panose="02020603050405020304" pitchFamily="18" charset="0"/>
                <a:cs typeface="Times New Roman" panose="02020603050405020304" pitchFamily="18" charset="0"/>
              </a:rPr>
              <a:t>	</a:t>
            </a:r>
            <a:r>
              <a:rPr lang="en-US" b="1" spc="-100" dirty="0">
                <a:solidFill>
                  <a:srgbClr val="0000CC"/>
                </a:solidFill>
                <a:ea typeface="Times New Roman" panose="02020603050405020304" pitchFamily="18" charset="0"/>
                <a:cs typeface="Times New Roman" panose="02020603050405020304" pitchFamily="18" charset="0"/>
              </a:rPr>
              <a:t>}  else</a:t>
            </a:r>
            <a:r>
              <a:rPr lang="en-US" b="1" spc="-100" dirty="0">
                <a:ea typeface="Times New Roman" panose="02020603050405020304" pitchFamily="18" charset="0"/>
                <a:cs typeface="Times New Roman" panose="02020603050405020304" pitchFamily="18" charset="0"/>
              </a:rPr>
              <a:t> echo 'Password not verified!';</a:t>
            </a:r>
            <a:endParaRPr lang="el-GR" b="1" spc="-100" dirty="0">
              <a:ea typeface="Times New Roman" panose="02020603050405020304" pitchFamily="18" charset="0"/>
              <a:cs typeface="Times New Roman" panose="02020603050405020304" pitchFamily="18" charset="0"/>
            </a:endParaRPr>
          </a:p>
          <a:p>
            <a:pPr marL="342900" lvl="0" indent="-342900">
              <a:spcAft>
                <a:spcPts val="300"/>
              </a:spcAft>
              <a:buSzPts val="1800"/>
              <a:buFont typeface="Wingdings" panose="05000000000000000000" pitchFamily="2" charset="2"/>
              <a:buChar char=""/>
            </a:pPr>
            <a:r>
              <a:rPr lang="el-GR" spc="-30" dirty="0">
                <a:solidFill>
                  <a:srgbClr val="0000CC"/>
                </a:solidFill>
                <a:ea typeface="Times New Roman" panose="02020603050405020304" pitchFamily="18" charset="0"/>
              </a:rPr>
              <a:t>Αυτό γίνεται γιατί το πρώτο μέρος του </a:t>
            </a:r>
            <a:r>
              <a:rPr lang="el-GR" b="1" spc="-100" dirty="0">
                <a:solidFill>
                  <a:srgbClr val="0000CC"/>
                </a:solidFill>
                <a:ea typeface="Times New Roman" panose="02020603050405020304" pitchFamily="18" charset="0"/>
                <a:cs typeface="Times New Roman" panose="02020603050405020304" pitchFamily="18" charset="0"/>
              </a:rPr>
              <a:t>$</a:t>
            </a:r>
            <a:r>
              <a:rPr lang="en-US" b="1" spc="-100" dirty="0">
                <a:solidFill>
                  <a:srgbClr val="0000CC"/>
                </a:solidFill>
                <a:ea typeface="Times New Roman" panose="02020603050405020304" pitchFamily="18" charset="0"/>
                <a:cs typeface="Times New Roman" panose="02020603050405020304" pitchFamily="18" charset="0"/>
              </a:rPr>
              <a:t>hashed</a:t>
            </a:r>
            <a:r>
              <a:rPr lang="el-GR" b="1" spc="-100" dirty="0">
                <a:solidFill>
                  <a:srgbClr val="0000CC"/>
                </a:solidFill>
                <a:ea typeface="Times New Roman" panose="02020603050405020304" pitchFamily="18" charset="0"/>
                <a:cs typeface="Times New Roman" panose="02020603050405020304" pitchFamily="18" charset="0"/>
              </a:rPr>
              <a:t>_</a:t>
            </a:r>
            <a:r>
              <a:rPr lang="en-US" b="1" spc="-100" dirty="0">
                <a:solidFill>
                  <a:srgbClr val="0000CC"/>
                </a:solidFill>
                <a:ea typeface="Times New Roman" panose="02020603050405020304" pitchFamily="18" charset="0"/>
                <a:cs typeface="Times New Roman" panose="02020603050405020304" pitchFamily="18" charset="0"/>
              </a:rPr>
              <a:t>password</a:t>
            </a:r>
            <a:r>
              <a:rPr lang="el-GR" spc="-30" dirty="0">
                <a:solidFill>
                  <a:srgbClr val="0000CC"/>
                </a:solidFill>
                <a:ea typeface="Times New Roman" panose="02020603050405020304" pitchFamily="18" charset="0"/>
              </a:rPr>
              <a:t> είναι το </a:t>
            </a:r>
            <a:r>
              <a:rPr lang="en-US" spc="-30" dirty="0">
                <a:solidFill>
                  <a:srgbClr val="0000CC"/>
                </a:solidFill>
                <a:ea typeface="Times New Roman" panose="02020603050405020304" pitchFamily="18" charset="0"/>
              </a:rPr>
              <a:t>salt</a:t>
            </a:r>
            <a:r>
              <a:rPr lang="el-GR" spc="-30" dirty="0">
                <a:solidFill>
                  <a:srgbClr val="0000CC"/>
                </a:solidFill>
                <a:ea typeface="Times New Roman" panose="02020603050405020304" pitchFamily="18" charset="0"/>
              </a:rPr>
              <a:t>!!! Δείτε #16 και #17.</a:t>
            </a:r>
            <a:endParaRPr lang="el-GR" spc="-30" dirty="0">
              <a:ea typeface="Times New Roman" panose="02020603050405020304" pitchFamily="18" charset="0"/>
            </a:endParaRPr>
          </a:p>
          <a:p>
            <a:pPr marL="342900" lvl="0" indent="-342900">
              <a:spcAft>
                <a:spcPts val="300"/>
              </a:spcAft>
              <a:buFont typeface="Wingdings" panose="05000000000000000000" pitchFamily="2" charset="2"/>
              <a:buChar char=""/>
            </a:pPr>
            <a:r>
              <a:rPr lang="el-GR" b="1" dirty="0">
                <a:ea typeface="Times New Roman" panose="02020603050405020304" pitchFamily="18" charset="0"/>
              </a:rPr>
              <a:t>ΥΠΕΝΘΥΜΙΣΗ</a:t>
            </a:r>
            <a:r>
              <a:rPr lang="el-GR" dirty="0">
                <a:ea typeface="Times New Roman" panose="02020603050405020304" pitchFamily="18" charset="0"/>
              </a:rPr>
              <a:t>: η αποθήκευση κρυπτογραφημένου </a:t>
            </a:r>
            <a:r>
              <a:rPr lang="en-US" dirty="0">
                <a:ea typeface="Times New Roman" panose="02020603050405020304" pitchFamily="18" charset="0"/>
              </a:rPr>
              <a:t>password </a:t>
            </a:r>
            <a:r>
              <a:rPr lang="el-GR" dirty="0">
                <a:ea typeface="Times New Roman" panose="02020603050405020304" pitchFamily="18" charset="0"/>
              </a:rPr>
              <a:t>είναι το μισό της υπόθεσης "ασφαλής διαπίστευση χρήστη". Πρέπει επιπλέον να γίνεται διακίνηση των στοιχείων ταυτοποίησης (</a:t>
            </a:r>
            <a:r>
              <a:rPr lang="en-US" dirty="0">
                <a:ea typeface="Times New Roman" panose="02020603050405020304" pitchFamily="18" charset="0"/>
              </a:rPr>
              <a:t>username</a:t>
            </a:r>
            <a:r>
              <a:rPr lang="el-GR" dirty="0">
                <a:ea typeface="Times New Roman" panose="02020603050405020304" pitchFamily="18" charset="0"/>
              </a:rPr>
              <a:t>, </a:t>
            </a:r>
            <a:r>
              <a:rPr lang="en-US" dirty="0">
                <a:ea typeface="Times New Roman" panose="02020603050405020304" pitchFamily="18" charset="0"/>
              </a:rPr>
              <a:t>password</a:t>
            </a:r>
            <a:r>
              <a:rPr lang="el-GR" dirty="0">
                <a:ea typeface="Times New Roman" panose="02020603050405020304" pitchFamily="18" charset="0"/>
              </a:rPr>
              <a:t>, </a:t>
            </a:r>
            <a:r>
              <a:rPr lang="en-US" dirty="0">
                <a:ea typeface="Times New Roman" panose="02020603050405020304" pitchFamily="18" charset="0"/>
              </a:rPr>
              <a:t>salt</a:t>
            </a:r>
            <a:r>
              <a:rPr lang="el-GR" dirty="0">
                <a:ea typeface="Times New Roman" panose="02020603050405020304" pitchFamily="18" charset="0"/>
              </a:rPr>
              <a:t>) με ασφαλή τρόπο. Πρέπει δηλα­δή στις φόρμες εγγραφής-επαλήθευσης-</a:t>
            </a:r>
            <a:r>
              <a:rPr lang="en-US" dirty="0">
                <a:ea typeface="Times New Roman" panose="02020603050405020304" pitchFamily="18" charset="0"/>
              </a:rPr>
              <a:t>login </a:t>
            </a:r>
            <a:r>
              <a:rPr lang="el-GR" dirty="0">
                <a:ea typeface="Times New Roman" panose="02020603050405020304" pitchFamily="18" charset="0"/>
              </a:rPr>
              <a:t>να χρησιμοποιείται το πρωτόκολλο </a:t>
            </a:r>
            <a:r>
              <a:rPr lang="en-US" b="1" dirty="0">
                <a:ea typeface="Times New Roman" panose="02020603050405020304" pitchFamily="18" charset="0"/>
              </a:rPr>
              <a:t>https</a:t>
            </a:r>
            <a:r>
              <a:rPr lang="en-US" dirty="0">
                <a:ea typeface="Times New Roman" panose="02020603050405020304" pitchFamily="18" charset="0"/>
              </a:rPr>
              <a:t> </a:t>
            </a:r>
            <a:r>
              <a:rPr lang="el-GR" dirty="0">
                <a:ea typeface="Times New Roman" panose="02020603050405020304" pitchFamily="18" charset="0"/>
              </a:rPr>
              <a:t>που διακινεί τα δεδομένα κρυπτογραφημένα. </a:t>
            </a:r>
          </a:p>
          <a:p>
            <a:r>
              <a:rPr lang="el-GR" b="1" dirty="0">
                <a:ea typeface="Times New Roman" panose="02020603050405020304" pitchFamily="18" charset="0"/>
              </a:rPr>
              <a:t>ΠΡΟΣΟΧΗ</a:t>
            </a:r>
            <a:r>
              <a:rPr lang="el-GR" dirty="0">
                <a:ea typeface="Times New Roman" panose="02020603050405020304" pitchFamily="18" charset="0"/>
              </a:rPr>
              <a:t>: Στα δύο προηγούμενα παραδείγματα κρυπτογράφησης, </a:t>
            </a:r>
            <a:r>
              <a:rPr lang="el-GR" b="1" dirty="0">
                <a:solidFill>
                  <a:srgbClr val="FF0000"/>
                </a:solidFill>
                <a:ea typeface="Times New Roman" panose="02020603050405020304" pitchFamily="18" charset="0"/>
              </a:rPr>
              <a:t>για απλοποίηση</a:t>
            </a:r>
            <a:r>
              <a:rPr lang="el-GR" dirty="0">
                <a:ea typeface="Times New Roman" panose="02020603050405020304" pitchFamily="18" charset="0"/>
              </a:rPr>
              <a:t> χρησιμοποιήσαμε </a:t>
            </a:r>
            <a:r>
              <a:rPr lang="en-US" dirty="0">
                <a:ea typeface="Times New Roman" panose="02020603050405020304" pitchFamily="18" charset="0"/>
              </a:rPr>
              <a:t>salt </a:t>
            </a:r>
            <a:r>
              <a:rPr lang="el-GR" b="1" dirty="0">
                <a:ea typeface="Times New Roman" panose="02020603050405020304" pitchFamily="18" charset="0"/>
              </a:rPr>
              <a:t>8 ψηφίων</a:t>
            </a:r>
            <a:r>
              <a:rPr lang="el-GR" dirty="0">
                <a:ea typeface="Times New Roman" panose="02020603050405020304" pitchFamily="18" charset="0"/>
              </a:rPr>
              <a:t> και όχι </a:t>
            </a:r>
            <a:r>
              <a:rPr lang="el-GR" b="1" dirty="0">
                <a:ea typeface="Times New Roman" panose="02020603050405020304" pitchFamily="18" charset="0"/>
              </a:rPr>
              <a:t>8</a:t>
            </a:r>
            <a:r>
              <a:rPr lang="el-GR" dirty="0">
                <a:ea typeface="Times New Roman" panose="02020603050405020304" pitchFamily="18" charset="0"/>
              </a:rPr>
              <a:t> </a:t>
            </a:r>
            <a:r>
              <a:rPr lang="el-GR" b="1" dirty="0">
                <a:ea typeface="Times New Roman" panose="02020603050405020304" pitchFamily="18" charset="0"/>
              </a:rPr>
              <a:t>χαρακτήρων</a:t>
            </a:r>
            <a:r>
              <a:rPr lang="el-GR" dirty="0">
                <a:ea typeface="Times New Roman" panose="02020603050405020304" pitchFamily="18" charset="0"/>
              </a:rPr>
              <a:t> γενικότερα.</a:t>
            </a:r>
            <a:endParaRPr lang="el-GR" dirty="0"/>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24</a:t>
            </a:fld>
            <a:endParaRPr lang="el-GR" sz="1400" dirty="0"/>
          </a:p>
        </p:txBody>
      </p:sp>
    </p:spTree>
    <p:custDataLst>
      <p:tags r:id="rId1"/>
    </p:custDataLst>
    <p:extLst>
      <p:ext uri="{BB962C8B-B14F-4D97-AF65-F5344CB8AC3E}">
        <p14:creationId xmlns:p14="http://schemas.microsoft.com/office/powerpoint/2010/main" val="384876837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200" dirty="0"/>
              <a:t>Περιορισμός Αποτελεσμάτων </a:t>
            </a:r>
            <a:r>
              <a:rPr lang="en-US" sz="3200" dirty="0"/>
              <a:t>SQL </a:t>
            </a:r>
            <a:r>
              <a:rPr lang="el-GR" sz="3200" dirty="0"/>
              <a:t>Ερωτήματος</a:t>
            </a:r>
          </a:p>
        </p:txBody>
      </p:sp>
      <p:sp>
        <p:nvSpPr>
          <p:cNvPr id="3" name="Rectangle 2"/>
          <p:cNvSpPr>
            <a:spLocks noChangeArrowheads="1"/>
          </p:cNvSpPr>
          <p:nvPr>
            <p:custDataLst>
              <p:tags r:id="rId3"/>
            </p:custDataLst>
          </p:nvPr>
        </p:nvSpPr>
        <p:spPr bwMode="auto">
          <a:xfrm>
            <a:off x="95363" y="1203680"/>
            <a:ext cx="8964613"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42900" marR="0" lvl="0" indent="-34290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sz="2000" b="0" i="0" u="none" strike="noStrike" cap="none" normalizeH="0" baseline="0" dirty="0" smtClean="0">
                <a:ln>
                  <a:noFill/>
                </a:ln>
                <a:solidFill>
                  <a:schemeClr val="tx1"/>
                </a:solidFill>
                <a:effectLst/>
                <a:ea typeface="Times New Roman" panose="02020603050405020304" pitchFamily="18" charset="0"/>
              </a:rPr>
              <a:t>Μέσω της παραμέτρου </a:t>
            </a:r>
            <a:r>
              <a:rPr kumimoji="0" lang="en-US" altLang="el-GR" sz="2000" b="1" i="0" u="none" strike="noStrike" cap="none" normalizeH="0" baseline="0" dirty="0" smtClean="0">
                <a:ln>
                  <a:noFill/>
                </a:ln>
                <a:solidFill>
                  <a:schemeClr val="tx1"/>
                </a:solidFill>
                <a:effectLst/>
                <a:ea typeface="Times New Roman" panose="02020603050405020304" pitchFamily="18" charset="0"/>
              </a:rPr>
              <a:t>Limit</a:t>
            </a:r>
            <a:r>
              <a:rPr kumimoji="0" lang="el-GR" altLang="el-GR" sz="2000" b="1" i="0" u="none" strike="noStrike" cap="none" normalizeH="0" baseline="0" dirty="0" smtClean="0">
                <a:ln>
                  <a:noFill/>
                </a:ln>
                <a:solidFill>
                  <a:schemeClr val="tx1"/>
                </a:solidFill>
                <a:effectLst/>
                <a:ea typeface="Times New Roman" panose="02020603050405020304" pitchFamily="18" charset="0"/>
              </a:rPr>
              <a:t> Ν, Κ</a:t>
            </a:r>
            <a:r>
              <a:rPr kumimoji="0" lang="el-GR" altLang="el-GR" sz="2000" b="0" i="0" u="none" strike="noStrike" cap="none" normalizeH="0" baseline="0" dirty="0" smtClean="0">
                <a:ln>
                  <a:noFill/>
                </a:ln>
                <a:solidFill>
                  <a:schemeClr val="tx1"/>
                </a:solidFill>
                <a:effectLst/>
                <a:ea typeface="Times New Roman" panose="02020603050405020304" pitchFamily="18" charset="0"/>
              </a:rPr>
              <a:t> (στη </a:t>
            </a:r>
            <a:r>
              <a:rPr kumimoji="0" lang="en-US" altLang="el-GR" sz="2000" b="0" i="0" u="none" strike="noStrike" cap="none" normalizeH="0" baseline="0" dirty="0" smtClean="0">
                <a:ln>
                  <a:noFill/>
                </a:ln>
                <a:solidFill>
                  <a:schemeClr val="tx1"/>
                </a:solidFill>
                <a:effectLst/>
                <a:ea typeface="Times New Roman" panose="02020603050405020304" pitchFamily="18" charset="0"/>
              </a:rPr>
              <a:t>MySQL</a:t>
            </a:r>
            <a:r>
              <a:rPr kumimoji="0" lang="el-GR" altLang="el-GR" sz="2000" b="0" i="0" u="none" strike="noStrike" cap="none" normalizeH="0" baseline="0" dirty="0" smtClean="0">
                <a:ln>
                  <a:noFill/>
                </a:ln>
                <a:solidFill>
                  <a:schemeClr val="tx1"/>
                </a:solidFill>
                <a:effectLst/>
                <a:ea typeface="Times New Roman" panose="02020603050405020304" pitchFamily="18" charset="0"/>
              </a:rPr>
              <a:t>) μπορούμε να επιλέξουμε υποσύνολο των αποτελεσμάτων ενός </a:t>
            </a:r>
            <a:r>
              <a:rPr kumimoji="0" lang="en-US" altLang="el-GR" sz="2000" b="0" i="0" u="none" strike="noStrike" cap="none" normalizeH="0" baseline="0" dirty="0" smtClean="0">
                <a:ln>
                  <a:noFill/>
                </a:ln>
                <a:solidFill>
                  <a:schemeClr val="tx1"/>
                </a:solidFill>
                <a:effectLst/>
                <a:ea typeface="Times New Roman" panose="02020603050405020304" pitchFamily="18" charset="0"/>
              </a:rPr>
              <a:t>SQL </a:t>
            </a:r>
            <a:r>
              <a:rPr kumimoji="0" lang="el-GR" altLang="el-GR" sz="2000" b="0" i="0" u="none" strike="noStrike" cap="none" normalizeH="0" baseline="0" dirty="0" smtClean="0">
                <a:ln>
                  <a:noFill/>
                </a:ln>
                <a:solidFill>
                  <a:schemeClr val="tx1"/>
                </a:solidFill>
                <a:effectLst/>
                <a:ea typeface="Times New Roman" panose="02020603050405020304" pitchFamily="18" charset="0"/>
              </a:rPr>
              <a:t>ερωτήματος, συγκεκριμένα τις πρώτες </a:t>
            </a:r>
            <a:r>
              <a:rPr kumimoji="0" lang="el-GR" altLang="el-GR" sz="2000" b="1" i="0" u="none" strike="noStrike" cap="none" normalizeH="0" baseline="0" dirty="0" smtClean="0">
                <a:ln>
                  <a:noFill/>
                </a:ln>
                <a:solidFill>
                  <a:schemeClr val="tx1"/>
                </a:solidFill>
                <a:effectLst/>
                <a:ea typeface="Times New Roman" panose="02020603050405020304" pitchFamily="18" charset="0"/>
              </a:rPr>
              <a:t>Κ</a:t>
            </a:r>
            <a:r>
              <a:rPr kumimoji="0" lang="el-GR" altLang="el-GR" sz="2000" b="0" i="0" u="none" strike="noStrike" cap="none" normalizeH="0" baseline="0" dirty="0" smtClean="0">
                <a:ln>
                  <a:noFill/>
                </a:ln>
                <a:solidFill>
                  <a:schemeClr val="tx1"/>
                </a:solidFill>
                <a:effectLst/>
                <a:ea typeface="Times New Roman" panose="02020603050405020304" pitchFamily="18" charset="0"/>
              </a:rPr>
              <a:t> εγγραφές αρχίζοντας από αυτή με </a:t>
            </a:r>
            <a:r>
              <a:rPr kumimoji="0" lang="el-GR" altLang="el-GR" sz="2000" b="1" i="0" u="none" strike="noStrike" cap="none" normalizeH="0" baseline="0" dirty="0" smtClean="0">
                <a:ln>
                  <a:noFill/>
                </a:ln>
                <a:solidFill>
                  <a:schemeClr val="tx1"/>
                </a:solidFill>
                <a:effectLst/>
                <a:ea typeface="Times New Roman" panose="02020603050405020304" pitchFamily="18" charset="0"/>
              </a:rPr>
              <a:t>δείκτη</a:t>
            </a:r>
            <a:r>
              <a:rPr kumimoji="0" lang="el-GR" altLang="el-GR" sz="2000" b="0" i="0" u="none" strike="noStrike" cap="none" normalizeH="0" baseline="0" dirty="0" smtClean="0">
                <a:ln>
                  <a:noFill/>
                </a:ln>
                <a:solidFill>
                  <a:schemeClr val="tx1"/>
                </a:solidFill>
                <a:effectLst/>
                <a:ea typeface="Times New Roman" panose="02020603050405020304" pitchFamily="18" charset="0"/>
              </a:rPr>
              <a:t> Ν.</a:t>
            </a:r>
            <a:endParaRPr kumimoji="0" lang="el-GR" altLang="el-GR" sz="2000" b="0" i="0" u="none" strike="noStrike" cap="none" normalizeH="0" baseline="0" dirty="0" smtClean="0">
              <a:ln>
                <a:noFill/>
              </a:ln>
              <a:solidFill>
                <a:schemeClr val="tx1"/>
              </a:solidFill>
              <a:effectLst/>
            </a:endParaRPr>
          </a:p>
          <a:p>
            <a:pPr marL="800100" lvl="1" indent="-342900" eaLnBrk="0" fontAlgn="base" hangingPunct="0">
              <a:spcBef>
                <a:spcPct val="0"/>
              </a:spcBef>
              <a:spcAft>
                <a:spcPct val="0"/>
              </a:spcAft>
              <a:buFont typeface="Wingdings" panose="05000000000000000000" pitchFamily="2" charset="2"/>
              <a:buChar char="q"/>
            </a:pPr>
            <a:r>
              <a:rPr kumimoji="0" lang="el-GR" altLang="el-GR" sz="2000" b="0" i="0" u="none" strike="noStrike" cap="none" normalizeH="0" baseline="0" dirty="0" smtClean="0">
                <a:ln>
                  <a:noFill/>
                </a:ln>
                <a:solidFill>
                  <a:schemeClr val="tx1"/>
                </a:solidFill>
                <a:effectLst/>
                <a:ea typeface="Times New Roman" panose="02020603050405020304" pitchFamily="18" charset="0"/>
              </a:rPr>
              <a:t>Υπενθυμίζεται ότι η πρώτη εγγραφή έχει δείκτη 0, η δεύτερη 1, </a:t>
            </a:r>
            <a:r>
              <a:rPr kumimoji="0" lang="el-GR" altLang="el-GR" sz="2000" b="0" i="0" u="none" strike="noStrike" cap="none" normalizeH="0" baseline="0" dirty="0" err="1" smtClean="0">
                <a:ln>
                  <a:noFill/>
                </a:ln>
                <a:solidFill>
                  <a:schemeClr val="tx1"/>
                </a:solidFill>
                <a:effectLst/>
                <a:ea typeface="Times New Roman" panose="02020603050405020304" pitchFamily="18" charset="0"/>
              </a:rPr>
              <a:t>κ.ο.κ.</a:t>
            </a:r>
            <a:endParaRPr kumimoji="0" lang="el-GR" altLang="el-GR" sz="2000" b="0" i="0" u="none" strike="noStrike" cap="none" normalizeH="0" baseline="0" dirty="0" smtClean="0">
              <a:ln>
                <a:noFill/>
              </a:ln>
              <a:solidFill>
                <a:schemeClr val="tx1"/>
              </a:solidFill>
              <a:effectLst/>
            </a:endParaRPr>
          </a:p>
          <a:p>
            <a:pPr marL="342900" lvl="0" indent="-342900" eaLnBrk="0" fontAlgn="base" hangingPunct="0">
              <a:spcBef>
                <a:spcPct val="0"/>
              </a:spcBef>
              <a:spcAft>
                <a:spcPct val="0"/>
              </a:spcAft>
              <a:buFont typeface="Wingdings" panose="05000000000000000000" pitchFamily="2" charset="2"/>
              <a:buChar char="v"/>
            </a:pPr>
            <a:endParaRPr kumimoji="0" lang="en-US" altLang="el-GR" sz="2000" b="1" i="0" u="none" strike="noStrike" cap="none" normalizeH="0" baseline="0" dirty="0" smtClean="0">
              <a:ln>
                <a:noFill/>
              </a:ln>
              <a:solidFill>
                <a:schemeClr val="tx1"/>
              </a:solidFill>
              <a:effectLst/>
              <a:ea typeface="Times New Roman" panose="02020603050405020304" pitchFamily="18" charset="0"/>
            </a:endParaRPr>
          </a:p>
          <a:p>
            <a:pPr marL="342900" lvl="0" indent="-342900" eaLnBrk="0" fontAlgn="base" hangingPunct="0">
              <a:spcBef>
                <a:spcPct val="0"/>
              </a:spcBef>
              <a:spcAft>
                <a:spcPct val="0"/>
              </a:spcAft>
              <a:buFont typeface="Wingdings" panose="05000000000000000000" pitchFamily="2" charset="2"/>
              <a:buChar char="v"/>
            </a:pPr>
            <a:r>
              <a:rPr kumimoji="0" lang="el-GR" altLang="el-GR" sz="2000" b="1" i="0" u="none" strike="noStrike" cap="none" normalizeH="0" baseline="0" dirty="0" smtClean="0">
                <a:ln>
                  <a:noFill/>
                </a:ln>
                <a:solidFill>
                  <a:schemeClr val="tx1"/>
                </a:solidFill>
                <a:effectLst/>
                <a:ea typeface="Times New Roman" panose="02020603050405020304" pitchFamily="18" charset="0"/>
              </a:rPr>
              <a:t>Παραδείγματα:</a:t>
            </a:r>
            <a:endParaRPr kumimoji="0" lang="en-US" altLang="el-GR" sz="2000" b="1" i="0" u="none" strike="noStrike" cap="none" normalizeH="0" baseline="0" dirty="0" smtClean="0">
              <a:ln>
                <a:noFill/>
              </a:ln>
              <a:solidFill>
                <a:schemeClr val="tx1"/>
              </a:solidFill>
              <a:effectLst/>
              <a:ea typeface="Times New Roman" panose="02020603050405020304" pitchFamily="18" charset="0"/>
            </a:endParaRPr>
          </a:p>
          <a:p>
            <a:pPr lvl="0" eaLnBrk="0" fontAlgn="base" hangingPunct="0">
              <a:spcBef>
                <a:spcPct val="0"/>
              </a:spcBef>
              <a:spcAft>
                <a:spcPct val="0"/>
              </a:spcAft>
            </a:pPr>
            <a:r>
              <a:rPr lang="en-US" altLang="el-GR" sz="2000" b="1" dirty="0">
                <a:solidFill>
                  <a:prstClr val="black"/>
                </a:solidFill>
                <a:ea typeface="Times New Roman" panose="02020603050405020304" pitchFamily="18" charset="0"/>
                <a:cs typeface="Courier New" panose="02070309020205020404" pitchFamily="49" charset="0"/>
              </a:rPr>
              <a:t>		SELECT * FROM </a:t>
            </a:r>
            <a:r>
              <a:rPr lang="en-US" altLang="el-GR" sz="2000" b="1" dirty="0" err="1">
                <a:solidFill>
                  <a:prstClr val="black"/>
                </a:solidFill>
                <a:ea typeface="Times New Roman" panose="02020603050405020304" pitchFamily="18" charset="0"/>
                <a:cs typeface="Courier New" panose="02070309020205020404" pitchFamily="49" charset="0"/>
              </a:rPr>
              <a:t>someTable</a:t>
            </a:r>
            <a:r>
              <a:rPr lang="en-US" altLang="el-GR" sz="2000" b="1" dirty="0">
                <a:solidFill>
                  <a:prstClr val="black"/>
                </a:solidFill>
                <a:ea typeface="Times New Roman" panose="02020603050405020304" pitchFamily="18" charset="0"/>
                <a:cs typeface="Courier New" panose="02070309020205020404" pitchFamily="49" charset="0"/>
              </a:rPr>
              <a:t> LIMIT 0, 10</a:t>
            </a:r>
            <a:endParaRPr lang="el-GR" altLang="el-GR" sz="2000" dirty="0">
              <a:solidFill>
                <a:prstClr val="black"/>
              </a:solidFill>
            </a:endParaRPr>
          </a:p>
          <a:p>
            <a:pPr marL="800100" lvl="1" indent="-342900" eaLnBrk="0" fontAlgn="base" hangingPunct="0">
              <a:spcBef>
                <a:spcPct val="0"/>
              </a:spcBef>
              <a:spcAft>
                <a:spcPct val="0"/>
              </a:spcAft>
              <a:buFont typeface="Wingdings" panose="05000000000000000000" pitchFamily="2" charset="2"/>
              <a:buChar char="q"/>
            </a:pPr>
            <a:r>
              <a:rPr lang="el-GR" altLang="el-GR" sz="2000" dirty="0">
                <a:solidFill>
                  <a:prstClr val="black"/>
                </a:solidFill>
                <a:ea typeface="Times New Roman" panose="02020603050405020304" pitchFamily="18" charset="0"/>
              </a:rPr>
              <a:t>Θα επιστρέψει τις 10 πρώτες εγγραφές από τα αποτελέσματα (αρχίζοντας από αυτή με δείκτη 0 (την πρώτη δηλαδή) μέχρι την εγγραφή με δείκτη 9 (δηλαδή την 10</a:t>
            </a:r>
            <a:r>
              <a:rPr lang="el-GR" altLang="el-GR" sz="2000" baseline="30000" dirty="0">
                <a:solidFill>
                  <a:prstClr val="black"/>
                </a:solidFill>
                <a:ea typeface="Times New Roman" panose="02020603050405020304" pitchFamily="18" charset="0"/>
              </a:rPr>
              <a:t>η</a:t>
            </a:r>
            <a:r>
              <a:rPr lang="el-GR" altLang="el-GR" sz="2000" dirty="0">
                <a:solidFill>
                  <a:prstClr val="black"/>
                </a:solidFill>
                <a:ea typeface="Times New Roman" panose="02020603050405020304" pitchFamily="18" charset="0"/>
              </a:rPr>
              <a:t> )</a:t>
            </a:r>
            <a:endParaRPr lang="el-GR" altLang="el-GR" sz="2000" dirty="0">
              <a:solidFill>
                <a:prstClr val="black"/>
              </a:solidFill>
            </a:endParaRPr>
          </a:p>
          <a:p>
            <a:pPr lvl="0" eaLnBrk="0" fontAlgn="base" hangingPunct="0">
              <a:spcBef>
                <a:spcPct val="0"/>
              </a:spcBef>
              <a:spcAft>
                <a:spcPct val="0"/>
              </a:spcAft>
            </a:pPr>
            <a:r>
              <a:rPr lang="en-US" altLang="el-GR" sz="2000" b="1" dirty="0" smtClean="0">
                <a:solidFill>
                  <a:prstClr val="black"/>
                </a:solidFill>
                <a:ea typeface="Times New Roman" panose="02020603050405020304" pitchFamily="18" charset="0"/>
                <a:cs typeface="Courier New" panose="02070309020205020404" pitchFamily="49" charset="0"/>
              </a:rPr>
              <a:t>	</a:t>
            </a:r>
            <a:r>
              <a:rPr lang="el-GR" altLang="el-GR" sz="2000" b="1" dirty="0">
                <a:solidFill>
                  <a:prstClr val="black"/>
                </a:solidFill>
                <a:ea typeface="Times New Roman" panose="02020603050405020304" pitchFamily="18" charset="0"/>
                <a:cs typeface="Courier New" panose="02070309020205020404" pitchFamily="49" charset="0"/>
              </a:rPr>
              <a:t>	</a:t>
            </a:r>
            <a:r>
              <a:rPr lang="en-US" altLang="el-GR" sz="2000" b="1" dirty="0">
                <a:solidFill>
                  <a:prstClr val="black"/>
                </a:solidFill>
                <a:ea typeface="Times New Roman" panose="02020603050405020304" pitchFamily="18" charset="0"/>
                <a:cs typeface="Courier New" panose="02070309020205020404" pitchFamily="49" charset="0"/>
              </a:rPr>
              <a:t>SELECT</a:t>
            </a:r>
            <a:r>
              <a:rPr lang="el-GR" altLang="el-GR" sz="2000" b="1" dirty="0">
                <a:solidFill>
                  <a:prstClr val="black"/>
                </a:solidFill>
                <a:ea typeface="Times New Roman" panose="02020603050405020304" pitchFamily="18" charset="0"/>
                <a:cs typeface="Courier New" panose="02070309020205020404" pitchFamily="49" charset="0"/>
              </a:rPr>
              <a:t> * </a:t>
            </a:r>
            <a:r>
              <a:rPr lang="en-US" altLang="el-GR" sz="2000" b="1" dirty="0">
                <a:solidFill>
                  <a:prstClr val="black"/>
                </a:solidFill>
                <a:ea typeface="Times New Roman" panose="02020603050405020304" pitchFamily="18" charset="0"/>
                <a:cs typeface="Courier New" panose="02070309020205020404" pitchFamily="49" charset="0"/>
              </a:rPr>
              <a:t>FROM </a:t>
            </a:r>
            <a:r>
              <a:rPr lang="en-US" altLang="el-GR" sz="2000" b="1" dirty="0" err="1">
                <a:solidFill>
                  <a:prstClr val="black"/>
                </a:solidFill>
                <a:ea typeface="Times New Roman" panose="02020603050405020304" pitchFamily="18" charset="0"/>
                <a:cs typeface="Courier New" panose="02070309020205020404" pitchFamily="49" charset="0"/>
              </a:rPr>
              <a:t>someTable</a:t>
            </a:r>
            <a:r>
              <a:rPr lang="en-US" altLang="el-GR" sz="2000" b="1" dirty="0">
                <a:solidFill>
                  <a:prstClr val="black"/>
                </a:solidFill>
                <a:ea typeface="Times New Roman" panose="02020603050405020304" pitchFamily="18" charset="0"/>
                <a:cs typeface="Courier New" panose="02070309020205020404" pitchFamily="49" charset="0"/>
              </a:rPr>
              <a:t> LIMIT </a:t>
            </a:r>
            <a:r>
              <a:rPr lang="el-GR" altLang="el-GR" sz="2000" b="1" dirty="0">
                <a:solidFill>
                  <a:prstClr val="black"/>
                </a:solidFill>
                <a:ea typeface="Times New Roman" panose="02020603050405020304" pitchFamily="18" charset="0"/>
                <a:cs typeface="Courier New" panose="02070309020205020404" pitchFamily="49" charset="0"/>
              </a:rPr>
              <a:t>4, 5</a:t>
            </a:r>
            <a:endParaRPr lang="el-GR" altLang="el-GR" sz="2000" dirty="0">
              <a:solidFill>
                <a:prstClr val="black"/>
              </a:solidFill>
            </a:endParaRPr>
          </a:p>
          <a:p>
            <a:pPr marL="342900" lvl="0" indent="-342900" eaLnBrk="0" fontAlgn="base" hangingPunct="0">
              <a:spcBef>
                <a:spcPct val="0"/>
              </a:spcBef>
              <a:spcAft>
                <a:spcPct val="0"/>
              </a:spcAft>
              <a:buFont typeface="Wingdings" panose="05000000000000000000" pitchFamily="2" charset="2"/>
              <a:buChar char="v"/>
            </a:pPr>
            <a:endParaRPr lang="en-US" altLang="el-GR" sz="2000" dirty="0" smtClean="0">
              <a:solidFill>
                <a:prstClr val="black"/>
              </a:solidFill>
              <a:ea typeface="Times New Roman" panose="02020603050405020304" pitchFamily="18" charset="0"/>
            </a:endParaRPr>
          </a:p>
          <a:p>
            <a:pPr marL="800100" lvl="1" indent="-342900" eaLnBrk="0" fontAlgn="base" hangingPunct="0">
              <a:spcBef>
                <a:spcPct val="0"/>
              </a:spcBef>
              <a:spcAft>
                <a:spcPct val="0"/>
              </a:spcAft>
              <a:buFont typeface="Wingdings" panose="05000000000000000000" pitchFamily="2" charset="2"/>
              <a:buChar char="q"/>
            </a:pPr>
            <a:r>
              <a:rPr lang="el-GR" altLang="el-GR" sz="2000" dirty="0" smtClean="0">
                <a:solidFill>
                  <a:prstClr val="black"/>
                </a:solidFill>
                <a:ea typeface="Times New Roman" panose="02020603050405020304" pitchFamily="18" charset="0"/>
              </a:rPr>
              <a:t>Θα </a:t>
            </a:r>
            <a:r>
              <a:rPr lang="el-GR" altLang="el-GR" sz="2000" dirty="0">
                <a:solidFill>
                  <a:prstClr val="black"/>
                </a:solidFill>
                <a:ea typeface="Times New Roman" panose="02020603050405020304" pitchFamily="18" charset="0"/>
              </a:rPr>
              <a:t>επιστρέψει 5 εγγραφές, αρχίζοντας από αυτή με δείκτη 4, δηλαδή τις εγγραφές με δείκτη 4, 5, 6, 7 και 8 (που αντιστοιχούν στις 5</a:t>
            </a:r>
            <a:r>
              <a:rPr lang="el-GR" altLang="el-GR" sz="2000" baseline="30000" dirty="0">
                <a:solidFill>
                  <a:prstClr val="black"/>
                </a:solidFill>
                <a:ea typeface="Times New Roman" panose="02020603050405020304" pitchFamily="18" charset="0"/>
              </a:rPr>
              <a:t>η</a:t>
            </a:r>
            <a:r>
              <a:rPr lang="el-GR" altLang="el-GR" sz="2000" dirty="0">
                <a:solidFill>
                  <a:prstClr val="black"/>
                </a:solidFill>
                <a:ea typeface="Times New Roman" panose="02020603050405020304" pitchFamily="18" charset="0"/>
              </a:rPr>
              <a:t>, 6</a:t>
            </a:r>
            <a:r>
              <a:rPr lang="el-GR" altLang="el-GR" sz="2000" baseline="30000" dirty="0">
                <a:solidFill>
                  <a:prstClr val="black"/>
                </a:solidFill>
                <a:ea typeface="Times New Roman" panose="02020603050405020304" pitchFamily="18" charset="0"/>
              </a:rPr>
              <a:t>η</a:t>
            </a:r>
            <a:r>
              <a:rPr lang="el-GR" altLang="el-GR" sz="2000" dirty="0">
                <a:solidFill>
                  <a:prstClr val="black"/>
                </a:solidFill>
                <a:ea typeface="Times New Roman" panose="02020603050405020304" pitchFamily="18" charset="0"/>
              </a:rPr>
              <a:t>, ..., 9</a:t>
            </a:r>
            <a:r>
              <a:rPr lang="el-GR" altLang="el-GR" sz="2000" baseline="30000" dirty="0">
                <a:solidFill>
                  <a:prstClr val="black"/>
                </a:solidFill>
                <a:ea typeface="Times New Roman" panose="02020603050405020304" pitchFamily="18" charset="0"/>
              </a:rPr>
              <a:t>η</a:t>
            </a:r>
            <a:r>
              <a:rPr lang="el-GR" altLang="el-GR" sz="2000" dirty="0">
                <a:solidFill>
                  <a:prstClr val="black"/>
                </a:solidFill>
                <a:ea typeface="Times New Roman" panose="02020603050405020304" pitchFamily="18" charset="0"/>
              </a:rPr>
              <a:t> πραγματικές εγγραφές</a:t>
            </a:r>
            <a:r>
              <a:rPr lang="el-GR" altLang="el-GR" sz="2000" dirty="0" smtClean="0">
                <a:solidFill>
                  <a:prstClr val="black"/>
                </a:solidFill>
                <a:ea typeface="Times New Roman" panose="02020603050405020304" pitchFamily="18" charset="0"/>
              </a:rPr>
              <a:t>).</a:t>
            </a:r>
            <a:endParaRPr lang="el-GR" altLang="el-GR" sz="2000" dirty="0">
              <a:solidFill>
                <a:prstClr val="black"/>
              </a:solidFill>
            </a:endParaRPr>
          </a:p>
        </p:txBody>
      </p:sp>
      <p:pic>
        <p:nvPicPr>
          <p:cNvPr id="7" name="Εικόνα 6" descr="Εικονίδιο μετάβασης στα Περιεχόμενα.">
            <a:hlinkClick r:id="rId8" action="ppaction://hlinksldjump" tooltip="Επιστροφή στα Περιεχόμενα"/>
          </p:cNvPr>
          <p:cNvPicPr>
            <a:picLocks noChangeAspect="1"/>
          </p:cNvPicPr>
          <p:nvPr/>
        </p:nvPicPr>
        <p:blipFill>
          <a:blip r:embed="rId9">
            <a:extLst>
              <a:ext uri="{BEBA8EAE-BF5A-486C-A8C5-ECC9F3942E4B}">
                <a14:imgProps xmlns:a14="http://schemas.microsoft.com/office/drawing/2010/main">
                  <a14:imgLayer r:embed="rId10">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25</a:t>
            </a:fld>
            <a:endParaRPr lang="el-GR" sz="1400" dirty="0"/>
          </a:p>
        </p:txBody>
      </p:sp>
    </p:spTree>
    <p:custDataLst>
      <p:tags r:id="rId1"/>
    </p:custDataLst>
    <p:extLst>
      <p:ext uri="{BB962C8B-B14F-4D97-AF65-F5344CB8AC3E}">
        <p14:creationId xmlns:p14="http://schemas.microsoft.com/office/powerpoint/2010/main" val="356524376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31846" y="116632"/>
            <a:ext cx="9252520" cy="729593"/>
          </a:xfrm>
        </p:spPr>
        <p:txBody>
          <a:bodyPr>
            <a:noAutofit/>
          </a:bodyPr>
          <a:lstStyle/>
          <a:p>
            <a:r>
              <a:rPr lang="el-GR" sz="4000" dirty="0"/>
              <a:t>Σελιδοποίηση Εγγραφών ΒΔ με PHP  (1/2)</a:t>
            </a:r>
          </a:p>
        </p:txBody>
      </p:sp>
      <p:sp>
        <p:nvSpPr>
          <p:cNvPr id="3" name="Rectangle 3"/>
          <p:cNvSpPr>
            <a:spLocks noChangeArrowheads="1"/>
          </p:cNvSpPr>
          <p:nvPr>
            <p:custDataLst>
              <p:tags r:id="rId3"/>
            </p:custDataLst>
          </p:nvPr>
        </p:nvSpPr>
        <p:spPr bwMode="auto">
          <a:xfrm>
            <a:off x="-24521" y="1106336"/>
            <a:ext cx="8959822"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pPr>
            <a:r>
              <a:rPr kumimoji="0" lang="el-GR" altLang="el-GR" b="1" i="0" u="none" strike="noStrike" cap="none" normalizeH="0" baseline="0" dirty="0" smtClean="0">
                <a:ln>
                  <a:noFill/>
                </a:ln>
                <a:solidFill>
                  <a:schemeClr val="tx1"/>
                </a:solidFill>
                <a:effectLst/>
                <a:ea typeface="Times New Roman" panose="02020603050405020304" pitchFamily="18" charset="0"/>
              </a:rPr>
              <a:t>Ζητούμενο</a:t>
            </a:r>
            <a:r>
              <a:rPr kumimoji="0" lang="el-GR" altLang="el-GR" b="0" i="0" u="none" strike="noStrike" cap="none" normalizeH="0" baseline="0" dirty="0" smtClean="0">
                <a:ln>
                  <a:noFill/>
                </a:ln>
                <a:solidFill>
                  <a:schemeClr val="tx1"/>
                </a:solidFill>
                <a:effectLst/>
                <a:ea typeface="Times New Roman" panose="02020603050405020304" pitchFamily="18" charset="0"/>
              </a:rPr>
              <a:t>: Να μην εμφανίζονται πολλά δεδομένα εγγραφών σε μία "ατέλειωτη" σελίδα (π.χ. σε σελίδες προβολής αποτελεσμάτων αναζήτησης).</a:t>
            </a:r>
            <a:endParaRPr kumimoji="0" lang="en-US" altLang="el-GR" b="0" i="0" u="none" strike="noStrike" cap="none" normalizeH="0" baseline="0" dirty="0" smtClean="0">
              <a:ln>
                <a:noFill/>
              </a:ln>
              <a:solidFill>
                <a:schemeClr val="tx1"/>
              </a:solidFill>
              <a:effectLst/>
              <a:ea typeface="Times New Roman" panose="02020603050405020304" pitchFamily="18" charset="0"/>
            </a:endParaRPr>
          </a:p>
          <a:p>
            <a:pPr marL="285750" indent="-285750" eaLnBrk="0" fontAlgn="base" hangingPunct="0">
              <a:spcBef>
                <a:spcPct val="0"/>
              </a:spcBef>
              <a:spcAft>
                <a:spcPct val="0"/>
              </a:spcAft>
              <a:buFont typeface="Wingdings" panose="05000000000000000000" pitchFamily="2" charset="2"/>
              <a:buChar char="q"/>
            </a:pPr>
            <a:r>
              <a:rPr lang="el-GR" altLang="el-GR" b="1" dirty="0">
                <a:ea typeface="Times New Roman" panose="02020603050405020304" pitchFamily="18" charset="0"/>
              </a:rPr>
              <a:t>Λύση</a:t>
            </a:r>
            <a:r>
              <a:rPr lang="el-GR" altLang="el-GR" dirty="0">
                <a:ea typeface="Times New Roman" panose="02020603050405020304" pitchFamily="18" charset="0"/>
              </a:rPr>
              <a:t>: Σελιδοποίηση των </a:t>
            </a:r>
            <a:r>
              <a:rPr lang="el-GR" altLang="el-GR" dirty="0" smtClean="0">
                <a:ea typeface="Times New Roman" panose="02020603050405020304" pitchFamily="18" charset="0"/>
              </a:rPr>
              <a:t>αποτελεσμάτων</a:t>
            </a:r>
            <a:endParaRPr lang="en-US" altLang="el-GR" dirty="0" smtClean="0">
              <a:ea typeface="Times New Roman" panose="02020603050405020304" pitchFamily="18" charset="0"/>
            </a:endParaRPr>
          </a:p>
          <a:p>
            <a:pPr marL="285750" indent="-285750" eaLnBrk="0" fontAlgn="base" hangingPunct="0">
              <a:spcBef>
                <a:spcPct val="0"/>
              </a:spcBef>
              <a:spcAft>
                <a:spcPct val="0"/>
              </a:spcAft>
              <a:buFont typeface="Wingdings" panose="05000000000000000000" pitchFamily="2" charset="2"/>
              <a:buChar char="v"/>
            </a:pPr>
            <a:endParaRPr lang="el-GR" altLang="el-GR" dirty="0"/>
          </a:p>
          <a:p>
            <a:pPr marL="285750" lvl="0" indent="-285750" eaLnBrk="0" fontAlgn="base" hangingPunct="0">
              <a:spcBef>
                <a:spcPct val="0"/>
              </a:spcBef>
              <a:spcAft>
                <a:spcPct val="0"/>
              </a:spcAft>
              <a:buFont typeface="Wingdings" panose="05000000000000000000" pitchFamily="2" charset="2"/>
              <a:buChar char="q"/>
            </a:pPr>
            <a:r>
              <a:rPr lang="el-GR" altLang="el-GR" b="1" dirty="0"/>
              <a:t>Παράδειγμα:</a:t>
            </a:r>
            <a:r>
              <a:rPr lang="el-GR" altLang="el-GR" dirty="0"/>
              <a:t> </a:t>
            </a:r>
            <a:r>
              <a:rPr lang="el-GR" altLang="el-GR" dirty="0" err="1"/>
              <a:t>Google</a:t>
            </a:r>
            <a:r>
              <a:rPr lang="el-GR" altLang="el-GR" dirty="0"/>
              <a:t> </a:t>
            </a:r>
            <a:r>
              <a:rPr lang="el-GR" altLang="el-GR" dirty="0" err="1"/>
              <a:t>Search</a:t>
            </a:r>
            <a:r>
              <a:rPr lang="el-GR" altLang="el-GR" dirty="0"/>
              <a:t> </a:t>
            </a:r>
            <a:r>
              <a:rPr lang="el-GR" altLang="el-GR" dirty="0" err="1"/>
              <a:t>Results</a:t>
            </a:r>
            <a:endParaRPr lang="el-GR" altLang="el-GR" dirty="0"/>
          </a:p>
          <a:p>
            <a:pPr marL="285750" lvl="0" indent="-285750" eaLnBrk="0" fontAlgn="base" hangingPunct="0">
              <a:spcBef>
                <a:spcPct val="0"/>
              </a:spcBef>
              <a:spcAft>
                <a:spcPct val="0"/>
              </a:spcAft>
              <a:buFont typeface="Wingdings" panose="05000000000000000000" pitchFamily="2" charset="2"/>
              <a:buChar char="v"/>
            </a:pPr>
            <a:r>
              <a:rPr lang="el-GR" altLang="el-GR" dirty="0"/>
              <a:t>Τι χρειάζεται στο </a:t>
            </a:r>
            <a:r>
              <a:rPr lang="el-GR" altLang="el-GR" dirty="0" err="1"/>
              <a:t>query</a:t>
            </a:r>
            <a:r>
              <a:rPr lang="el-GR" altLang="el-GR" dirty="0"/>
              <a:t>; </a:t>
            </a:r>
          </a:p>
          <a:p>
            <a:pPr marL="742950" lvl="1" indent="-285750" eaLnBrk="0" fontAlgn="base" hangingPunct="0">
              <a:spcBef>
                <a:spcPct val="0"/>
              </a:spcBef>
              <a:spcAft>
                <a:spcPct val="0"/>
              </a:spcAft>
              <a:buFont typeface="Wingdings" panose="05000000000000000000" pitchFamily="2" charset="2"/>
              <a:buChar char="q"/>
            </a:pPr>
            <a:r>
              <a:rPr lang="el-GR" altLang="el-GR" dirty="0"/>
              <a:t>Πλήθος αποτελεσμάτων που θέλουμε σε κάθε σελίδα. Έστω Κ=</a:t>
            </a:r>
            <a:r>
              <a:rPr lang="el-GR" altLang="el-GR" b="1" dirty="0">
                <a:solidFill>
                  <a:srgbClr val="0000FF"/>
                </a:solidFill>
              </a:rPr>
              <a:t>10</a:t>
            </a:r>
            <a:r>
              <a:rPr lang="el-GR" altLang="el-GR" dirty="0"/>
              <a:t>.</a:t>
            </a:r>
          </a:p>
          <a:p>
            <a:pPr marL="742950" lvl="1" indent="-285750" eaLnBrk="0" fontAlgn="base" hangingPunct="0">
              <a:spcBef>
                <a:spcPct val="0"/>
              </a:spcBef>
              <a:spcAft>
                <a:spcPct val="0"/>
              </a:spcAft>
              <a:buFont typeface="Wingdings" panose="05000000000000000000" pitchFamily="2" charset="2"/>
              <a:buChar char="q"/>
            </a:pPr>
            <a:r>
              <a:rPr lang="el-GR" altLang="el-GR" dirty="0"/>
              <a:t>Μια μεταβλητή στο URL που να μας λέει ποιας σελίδας τα αποτελέσματα θα δείξουμε. Έστω ότι είναι να δείξουμε την 3η σελίδα. </a:t>
            </a:r>
          </a:p>
          <a:p>
            <a:pPr marL="742950" lvl="1" indent="-285750" eaLnBrk="0" fontAlgn="base" hangingPunct="0">
              <a:spcBef>
                <a:spcPct val="0"/>
              </a:spcBef>
              <a:spcAft>
                <a:spcPct val="0"/>
              </a:spcAft>
              <a:buFont typeface="Arial" panose="020B0604020202020204" pitchFamily="34" charset="0"/>
              <a:buChar char="•"/>
            </a:pPr>
            <a:r>
              <a:rPr lang="el-GR" altLang="el-GR" dirty="0"/>
              <a:t>Δηλ. θα δείξουμε τις εγγραφές με δείκτη </a:t>
            </a:r>
            <a:r>
              <a:rPr lang="el-GR" altLang="el-GR" b="1" dirty="0"/>
              <a:t>21</a:t>
            </a:r>
            <a:r>
              <a:rPr lang="el-GR" altLang="el-GR" dirty="0"/>
              <a:t> ως </a:t>
            </a:r>
            <a:r>
              <a:rPr lang="el-GR" altLang="el-GR" b="1" dirty="0"/>
              <a:t>30</a:t>
            </a:r>
            <a:r>
              <a:rPr lang="el-GR" altLang="el-GR" dirty="0"/>
              <a:t> (η αρίθμηση των δεικτών ξεκινάει από το 0)</a:t>
            </a:r>
          </a:p>
          <a:p>
            <a:pPr marL="742950" lvl="1" indent="-285750" eaLnBrk="0" fontAlgn="base" hangingPunct="0">
              <a:spcBef>
                <a:spcPct val="0"/>
              </a:spcBef>
              <a:spcAft>
                <a:spcPct val="0"/>
              </a:spcAft>
              <a:buFont typeface="Wingdings" panose="05000000000000000000" pitchFamily="2" charset="2"/>
              <a:buChar char="q"/>
            </a:pPr>
            <a:r>
              <a:rPr lang="el-GR" altLang="el-GR" dirty="0"/>
              <a:t>Προσθέτουμε παράμετρο </a:t>
            </a:r>
            <a:r>
              <a:rPr lang="el-GR" altLang="el-GR" b="1" dirty="0"/>
              <a:t>LIMIT</a:t>
            </a:r>
            <a:r>
              <a:rPr lang="el-GR" altLang="el-GR" dirty="0"/>
              <a:t> </a:t>
            </a:r>
            <a:r>
              <a:rPr lang="el-GR" altLang="el-GR" b="1" dirty="0">
                <a:solidFill>
                  <a:srgbClr val="FF0000"/>
                </a:solidFill>
              </a:rPr>
              <a:t>Ν</a:t>
            </a:r>
            <a:r>
              <a:rPr lang="el-GR" altLang="el-GR" b="1" dirty="0">
                <a:solidFill>
                  <a:srgbClr val="0000FF"/>
                </a:solidFill>
              </a:rPr>
              <a:t>,Κ</a:t>
            </a:r>
            <a:r>
              <a:rPr lang="el-GR" altLang="el-GR" dirty="0"/>
              <a:t> στο τέλος του ερωτήματος που θα φέρει τα δεδομένα: π.χ.   </a:t>
            </a:r>
            <a:r>
              <a:rPr lang="el-GR" altLang="el-GR" b="1" dirty="0"/>
              <a:t>SELECT * FROM </a:t>
            </a:r>
            <a:r>
              <a:rPr lang="el-GR" altLang="el-GR" b="1" dirty="0" err="1"/>
              <a:t>myDATA</a:t>
            </a:r>
            <a:r>
              <a:rPr lang="el-GR" altLang="el-GR" b="1" dirty="0"/>
              <a:t> LIMIT </a:t>
            </a:r>
            <a:r>
              <a:rPr lang="el-GR" altLang="el-GR" b="1" dirty="0">
                <a:solidFill>
                  <a:srgbClr val="FF0000"/>
                </a:solidFill>
              </a:rPr>
              <a:t>20</a:t>
            </a:r>
            <a:r>
              <a:rPr lang="el-GR" altLang="el-GR" b="1" dirty="0"/>
              <a:t>,</a:t>
            </a:r>
            <a:r>
              <a:rPr lang="el-GR" altLang="el-GR" b="1" dirty="0">
                <a:solidFill>
                  <a:srgbClr val="0000FF"/>
                </a:solidFill>
              </a:rPr>
              <a:t>10</a:t>
            </a:r>
          </a:p>
          <a:p>
            <a:pPr marL="742950" lvl="1" indent="-285750" eaLnBrk="0" fontAlgn="base" hangingPunct="0">
              <a:spcBef>
                <a:spcPct val="0"/>
              </a:spcBef>
              <a:spcAft>
                <a:spcPct val="0"/>
              </a:spcAft>
              <a:buFont typeface="Arial" panose="020B0604020202020204" pitchFamily="34" charset="0"/>
              <a:buChar char="•"/>
            </a:pPr>
            <a:r>
              <a:rPr lang="el-GR" altLang="el-GR" dirty="0" err="1"/>
              <a:t>To</a:t>
            </a:r>
            <a:r>
              <a:rPr lang="el-GR" altLang="el-GR" dirty="0"/>
              <a:t> </a:t>
            </a:r>
            <a:r>
              <a:rPr lang="el-GR" altLang="el-GR" b="1" dirty="0">
                <a:solidFill>
                  <a:srgbClr val="FF0000"/>
                </a:solidFill>
              </a:rPr>
              <a:t>20</a:t>
            </a:r>
            <a:r>
              <a:rPr lang="el-GR" altLang="el-GR" dirty="0"/>
              <a:t> ορίζει την πρώτη εγγραφή από τη δεκάδα εγγραφών που μας ενδιαφέρει (συνολικά είναι η 21η εγγραφή των αποτελεσμάτων).</a:t>
            </a:r>
          </a:p>
          <a:p>
            <a:pPr marL="742950" lvl="1" indent="-285750" eaLnBrk="0" fontAlgn="base" hangingPunct="0">
              <a:spcBef>
                <a:spcPct val="0"/>
              </a:spcBef>
              <a:spcAft>
                <a:spcPct val="0"/>
              </a:spcAft>
              <a:buFont typeface="Arial" panose="020B0604020202020204" pitchFamily="34" charset="0"/>
              <a:buChar char="•"/>
            </a:pPr>
            <a:r>
              <a:rPr lang="el-GR" altLang="el-GR" dirty="0" err="1"/>
              <a:t>To</a:t>
            </a:r>
            <a:r>
              <a:rPr lang="el-GR" altLang="el-GR" dirty="0"/>
              <a:t> </a:t>
            </a:r>
            <a:r>
              <a:rPr lang="el-GR" altLang="el-GR" b="1" dirty="0">
                <a:solidFill>
                  <a:srgbClr val="0000FF"/>
                </a:solidFill>
              </a:rPr>
              <a:t>10</a:t>
            </a:r>
            <a:r>
              <a:rPr lang="el-GR" altLang="el-GR" dirty="0"/>
              <a:t> ορίζει πόσες εγγραφές θέλουμε</a:t>
            </a:r>
            <a:r>
              <a:rPr lang="el-GR" altLang="el-GR" dirty="0" smtClean="0"/>
              <a:t>.</a:t>
            </a:r>
            <a:endParaRPr lang="el-GR" altLang="el-GR" dirty="0"/>
          </a:p>
        </p:txBody>
      </p:sp>
      <p:grpSp>
        <p:nvGrpSpPr>
          <p:cNvPr id="9" name="Ομάδα 8" descr="εικόνα σελιδοποίησης της αναζήτησης στο google. "/>
          <p:cNvGrpSpPr/>
          <p:nvPr/>
        </p:nvGrpSpPr>
        <p:grpSpPr>
          <a:xfrm>
            <a:off x="3857007" y="1797477"/>
            <a:ext cx="5237185" cy="893445"/>
            <a:chOff x="3857007" y="1797477"/>
            <a:chExt cx="5237185" cy="893445"/>
          </a:xfrm>
        </p:grpSpPr>
        <p:pic>
          <p:nvPicPr>
            <p:cNvPr id="7" name="Picture 44"/>
            <p:cNvPicPr/>
            <p:nvPr/>
          </p:nvPicPr>
          <p:blipFill rotWithShape="1">
            <a:blip r:embed="rId8">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rcRect l="-701" t="-1841" r="-616" b="3350"/>
            <a:stretch/>
          </p:blipFill>
          <p:spPr bwMode="auto">
            <a:xfrm>
              <a:off x="4787622" y="1797477"/>
              <a:ext cx="4306570" cy="893445"/>
            </a:xfrm>
            <a:prstGeom prst="rect">
              <a:avLst/>
            </a:prstGeom>
            <a:ln w="76200" cap="rnd">
              <a:solidFill>
                <a:schemeClr val="accent3">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sp>
          <p:nvSpPr>
            <p:cNvPr id="8" name="Notched Right Arrow 15"/>
            <p:cNvSpPr/>
            <p:nvPr/>
          </p:nvSpPr>
          <p:spPr>
            <a:xfrm>
              <a:off x="3857007" y="2244199"/>
              <a:ext cx="767715" cy="301625"/>
            </a:xfrm>
            <a:prstGeom prst="notchedRightArrow">
              <a:avLst/>
            </a:prstGeom>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gr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26</a:t>
            </a:fld>
            <a:endParaRPr lang="el-GR" sz="1400" dirty="0"/>
          </a:p>
        </p:txBody>
      </p:sp>
    </p:spTree>
    <p:custDataLst>
      <p:tags r:id="rId1"/>
    </p:custDataLst>
    <p:extLst>
      <p:ext uri="{BB962C8B-B14F-4D97-AF65-F5344CB8AC3E}">
        <p14:creationId xmlns:p14="http://schemas.microsoft.com/office/powerpoint/2010/main" val="32049168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600" dirty="0"/>
              <a:t>Σελιδοποίηση Εγγραφών ΒΔ με </a:t>
            </a:r>
            <a:r>
              <a:rPr lang="en-US" sz="3600" dirty="0"/>
              <a:t>PHP</a:t>
            </a:r>
            <a:r>
              <a:rPr lang="el-GR" sz="3600" dirty="0"/>
              <a:t>  (2/2)</a:t>
            </a:r>
          </a:p>
        </p:txBody>
      </p:sp>
      <p:sp>
        <p:nvSpPr>
          <p:cNvPr id="2" name="Rectangle 4"/>
          <p:cNvSpPr>
            <a:spLocks noChangeArrowheads="1"/>
          </p:cNvSpPr>
          <p:nvPr>
            <p:custDataLst>
              <p:tags r:id="rId3"/>
            </p:custDataLst>
          </p:nvPr>
        </p:nvSpPr>
        <p:spPr bwMode="auto">
          <a:xfrm>
            <a:off x="179513" y="804771"/>
            <a:ext cx="8785100"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tabLst>
                <a:tab pos="990600" algn="l"/>
              </a:tabLst>
              <a:defRPr>
                <a:solidFill>
                  <a:schemeClr val="tx1"/>
                </a:solidFill>
                <a:latin typeface="Arial" panose="020B0604020202020204" pitchFamily="34" charset="0"/>
              </a:defRPr>
            </a:lvl1pPr>
            <a:lvl2pPr eaLnBrk="0" fontAlgn="base" hangingPunct="0">
              <a:spcBef>
                <a:spcPct val="0"/>
              </a:spcBef>
              <a:spcAft>
                <a:spcPct val="0"/>
              </a:spcAft>
              <a:tabLst>
                <a:tab pos="990600" algn="l"/>
              </a:tabLst>
              <a:defRPr>
                <a:solidFill>
                  <a:schemeClr val="tx1"/>
                </a:solidFill>
                <a:latin typeface="Arial" panose="020B0604020202020204" pitchFamily="34" charset="0"/>
              </a:defRPr>
            </a:lvl2pPr>
            <a:lvl3pPr eaLnBrk="0" fontAlgn="base" hangingPunct="0">
              <a:spcBef>
                <a:spcPct val="0"/>
              </a:spcBef>
              <a:spcAft>
                <a:spcPct val="0"/>
              </a:spcAft>
              <a:tabLst>
                <a:tab pos="990600" algn="l"/>
              </a:tabLst>
              <a:defRPr>
                <a:solidFill>
                  <a:schemeClr val="tx1"/>
                </a:solidFill>
                <a:latin typeface="Arial" panose="020B0604020202020204" pitchFamily="34" charset="0"/>
              </a:defRPr>
            </a:lvl3pPr>
            <a:lvl4pPr eaLnBrk="0" fontAlgn="base" hangingPunct="0">
              <a:spcBef>
                <a:spcPct val="0"/>
              </a:spcBef>
              <a:spcAft>
                <a:spcPct val="0"/>
              </a:spcAft>
              <a:tabLst>
                <a:tab pos="990600" algn="l"/>
              </a:tabLst>
              <a:defRPr>
                <a:solidFill>
                  <a:schemeClr val="tx1"/>
                </a:solidFill>
                <a:latin typeface="Arial" panose="020B0604020202020204" pitchFamily="34" charset="0"/>
              </a:defRPr>
            </a:lvl4pPr>
            <a:lvl5pPr eaLnBrk="0" fontAlgn="base" hangingPunct="0">
              <a:spcBef>
                <a:spcPct val="0"/>
              </a:spcBef>
              <a:spcAft>
                <a:spcPct val="0"/>
              </a:spcAft>
              <a:tabLst>
                <a:tab pos="990600" algn="l"/>
              </a:tabLst>
              <a:defRPr>
                <a:solidFill>
                  <a:schemeClr val="tx1"/>
                </a:solidFill>
                <a:latin typeface="Arial" panose="020B0604020202020204" pitchFamily="34" charset="0"/>
              </a:defRPr>
            </a:lvl5pPr>
            <a:lvl6pPr eaLnBrk="0" fontAlgn="base" hangingPunct="0">
              <a:spcBef>
                <a:spcPct val="0"/>
              </a:spcBef>
              <a:spcAft>
                <a:spcPct val="0"/>
              </a:spcAft>
              <a:tabLst>
                <a:tab pos="990600" algn="l"/>
              </a:tabLst>
              <a:defRPr>
                <a:solidFill>
                  <a:schemeClr val="tx1"/>
                </a:solidFill>
                <a:latin typeface="Arial" panose="020B0604020202020204" pitchFamily="34" charset="0"/>
              </a:defRPr>
            </a:lvl6pPr>
            <a:lvl7pPr eaLnBrk="0" fontAlgn="base" hangingPunct="0">
              <a:spcBef>
                <a:spcPct val="0"/>
              </a:spcBef>
              <a:spcAft>
                <a:spcPct val="0"/>
              </a:spcAft>
              <a:tabLst>
                <a:tab pos="990600" algn="l"/>
              </a:tabLst>
              <a:defRPr>
                <a:solidFill>
                  <a:schemeClr val="tx1"/>
                </a:solidFill>
                <a:latin typeface="Arial" panose="020B0604020202020204" pitchFamily="34" charset="0"/>
              </a:defRPr>
            </a:lvl7pPr>
            <a:lvl8pPr eaLnBrk="0" fontAlgn="base" hangingPunct="0">
              <a:spcBef>
                <a:spcPct val="0"/>
              </a:spcBef>
              <a:spcAft>
                <a:spcPct val="0"/>
              </a:spcAft>
              <a:tabLst>
                <a:tab pos="990600" algn="l"/>
              </a:tabLst>
              <a:defRPr>
                <a:solidFill>
                  <a:schemeClr val="tx1"/>
                </a:solidFill>
                <a:latin typeface="Arial" panose="020B0604020202020204" pitchFamily="34" charset="0"/>
              </a:defRPr>
            </a:lvl8pPr>
            <a:lvl9pPr eaLnBrk="0" fontAlgn="base" hangingPunct="0">
              <a:spcBef>
                <a:spcPct val="0"/>
              </a:spcBef>
              <a:spcAft>
                <a:spcPct val="0"/>
              </a:spcAft>
              <a:tabLst>
                <a:tab pos="990600" algn="l"/>
              </a:tabLst>
              <a:defRPr>
                <a:solidFill>
                  <a:schemeClr val="tx1"/>
                </a:solidFill>
                <a:latin typeface="Arial" panose="020B0604020202020204" pitchFamily="34" charset="0"/>
              </a:defRPr>
            </a:lvl9p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1700" b="1" i="0" u="none" strike="noStrike" cap="none" normalizeH="0" baseline="0" dirty="0" smtClean="0">
                <a:ln>
                  <a:noFill/>
                </a:ln>
                <a:solidFill>
                  <a:schemeClr val="tx1"/>
                </a:solidFill>
                <a:effectLst/>
                <a:latin typeface="+mn-lt"/>
                <a:ea typeface="Times New Roman" panose="02020603050405020304" pitchFamily="18" charset="0"/>
              </a:rPr>
              <a:t>Τι άλλη πληροφορία χρειάζεται;</a:t>
            </a:r>
            <a:endParaRPr kumimoji="0" lang="el-GR" altLang="el-GR" sz="17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Το συνολικό πλήθος των αποτελεσμάτων (όχι της σελίδας – αυτό είναι </a:t>
            </a:r>
            <a:r>
              <a:rPr kumimoji="0" lang="el-GR" altLang="el-GR" sz="1700" b="1" i="0" u="none" strike="noStrike" cap="none" normalizeH="0" baseline="0" dirty="0" smtClean="0">
                <a:ln>
                  <a:noFill/>
                </a:ln>
                <a:solidFill>
                  <a:schemeClr val="tx1"/>
                </a:solidFill>
                <a:effectLst/>
                <a:latin typeface="+mn-lt"/>
                <a:ea typeface="Times New Roman" panose="02020603050405020304" pitchFamily="18" charset="0"/>
              </a:rPr>
              <a:t>Κ</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 για να </a:t>
            </a:r>
            <a:b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b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μπορέσουμε να υπολογίσουμε το πλήθος των σελίδων. </a:t>
            </a:r>
            <a:endParaRPr kumimoji="0" lang="el-GR" altLang="el-GR" sz="17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Αυτό υπολογίζεται εκτελώντας παρόμοιο </a:t>
            </a: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query </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αλλά χωρίς το </a:t>
            </a: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LIMIT </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στο τέλος. Π.χ.:</a:t>
            </a:r>
            <a:endParaRPr kumimoji="0" lang="el-GR" altLang="el-GR" sz="1700" b="0" i="0" u="none" strike="noStrike" cap="none" normalizeH="0" baseline="0" dirty="0" smtClean="0">
              <a:ln>
                <a:noFill/>
              </a:ln>
              <a:solidFill>
                <a:schemeClr val="tx1"/>
              </a:solidFill>
              <a:effectLst/>
              <a:latin typeface="+mn-lt"/>
            </a:endParaRPr>
          </a:p>
          <a:p>
            <a:pPr marL="1200150" lvl="2" indent="-285750">
              <a:buFont typeface="Arial" panose="020B0604020202020204" pitchFamily="34" charset="0"/>
              <a:buChar char="•"/>
            </a:pP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SELECT count(*) AS counter FROM </a:t>
            </a:r>
            <a:r>
              <a:rPr kumimoji="0" lang="en-US" altLang="el-GR" sz="17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myDATA</a:t>
            </a:r>
            <a:endParaRPr kumimoji="0" lang="el-GR" altLang="el-GR" sz="1700" b="0" i="0" u="none" strike="noStrike" cap="none" normalizeH="0" baseline="0" dirty="0" smtClean="0">
              <a:ln>
                <a:noFill/>
              </a:ln>
              <a:solidFill>
                <a:schemeClr val="tx1"/>
              </a:solidFill>
              <a:effectLst/>
              <a:latin typeface="+mn-lt"/>
            </a:endParaRPr>
          </a:p>
          <a:p>
            <a:pPr lvl="2">
              <a:buFontTx/>
              <a:buChar char="•"/>
            </a:pP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Αν το αρχικό ερώτημα έχει </a:t>
            </a: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conditions </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a:t>
            </a: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WHERE</a:t>
            </a:r>
            <a:r>
              <a:rPr kumimoji="0" lang="el-GR"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 αυτά πρέπει να κρατηθούν και στο ερώτημα υπολογισμού του πλήθους των αποτελεσμάτων!</a:t>
            </a:r>
            <a:endParaRPr kumimoji="0" lang="el-GR" altLang="el-GR" sz="1700" b="0" i="0" u="none" strike="noStrike" cap="none" normalizeH="0" baseline="0" dirty="0" smtClean="0">
              <a:ln>
                <a:noFill/>
              </a:ln>
              <a:solidFill>
                <a:schemeClr val="tx1"/>
              </a:solidFill>
              <a:effectLst/>
              <a:latin typeface="+mn-lt"/>
            </a:endParaRPr>
          </a:p>
          <a:p>
            <a:pPr marL="742950" lvl="1" indent="-285750">
              <a:buFont typeface="Wingdings" panose="05000000000000000000" pitchFamily="2" charset="2"/>
              <a:buChar char="q"/>
            </a:pP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Σε </a:t>
            </a: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MySQL</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 μπορεί να φανεί χρήσιμη και η μέθοδος </a:t>
            </a:r>
            <a:r>
              <a:rPr kumimoji="0" lang="en-US" altLang="el-GR" sz="17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rowCount</a:t>
            </a:r>
            <a:r>
              <a:rPr kumimoji="0" lang="el-GR"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 του </a:t>
            </a: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PDO</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 που επιστρέφει το πλήθος των εγγραφών που "επηρέασε" (επέλεξε, διέγραψε, μετέβαλε, </a:t>
            </a:r>
            <a:r>
              <a:rPr kumimoji="0" lang="el-GR" altLang="el-GR" sz="1700" b="0" i="0" u="none" strike="noStrike" cap="none" normalizeH="0" baseline="0" dirty="0" err="1" smtClean="0">
                <a:ln>
                  <a:noFill/>
                </a:ln>
                <a:solidFill>
                  <a:schemeClr val="tx1"/>
                </a:solidFill>
                <a:effectLst/>
                <a:latin typeface="+mn-lt"/>
                <a:ea typeface="Times New Roman" panose="02020603050405020304" pitchFamily="18" charset="0"/>
              </a:rPr>
              <a:t>κτλ</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 το </a:t>
            </a: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query</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a:t>
            </a:r>
            <a:endParaRPr kumimoji="0" lang="el-GR" altLang="el-GR" sz="1700" b="0" i="0" u="none" strike="noStrike" cap="none" normalizeH="0" baseline="0" dirty="0" smtClean="0">
              <a:ln>
                <a:noFill/>
              </a:ln>
              <a:solidFill>
                <a:schemeClr val="tx1"/>
              </a:solidFill>
              <a:effectLst/>
              <a:latin typeface="+mn-lt"/>
            </a:endParaRPr>
          </a:p>
          <a:p>
            <a:pPr lvl="2">
              <a:buFontTx/>
              <a:buChar char="•"/>
            </a:pP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σε </a:t>
            </a: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PDO</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a:t>
            </a: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rPr>
              <a:t>MySQL</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n-US"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statement</a:t>
            </a:r>
            <a:r>
              <a:rPr kumimoji="0" lang="el-GR"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-&gt;</a:t>
            </a:r>
            <a:r>
              <a:rPr kumimoji="0" lang="en-US" altLang="el-GR" sz="1700" b="1" i="0" u="none" strike="noStrike" cap="none" normalizeH="0" baseline="0" dirty="0" err="1" smtClean="0">
                <a:ln>
                  <a:noFill/>
                </a:ln>
                <a:solidFill>
                  <a:schemeClr val="tx1"/>
                </a:solidFill>
                <a:effectLst/>
                <a:latin typeface="+mn-lt"/>
                <a:ea typeface="Times New Roman" panose="02020603050405020304" pitchFamily="18" charset="0"/>
                <a:cs typeface="Courier New" panose="02070309020205020404" pitchFamily="49" charset="0"/>
              </a:rPr>
              <a:t>rowCount</a:t>
            </a:r>
            <a:r>
              <a:rPr kumimoji="0" lang="el-GR" altLang="el-GR" sz="1700" b="1"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rPr>
              <a:t>     </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//σε συμφωνία με το </a:t>
            </a:r>
            <a:r>
              <a:rPr kumimoji="0" lang="en-US" altLang="el-GR" sz="1700" b="0"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slide</a:t>
            </a:r>
            <a:r>
              <a:rPr kumimoji="0" lang="el-GR" altLang="el-GR" sz="1700" b="0" i="0" u="none" strike="noStrike" cap="none" normalizeH="0" baseline="0" dirty="0" smtClean="0">
                <a:ln>
                  <a:noFill/>
                </a:ln>
                <a:solidFill>
                  <a:schemeClr val="tx1"/>
                </a:solidFill>
                <a:effectLst/>
                <a:latin typeface="+mn-lt"/>
                <a:ea typeface="Times New Roman" panose="02020603050405020304" pitchFamily="18" charset="0"/>
                <a:cs typeface="Courier New" panose="02070309020205020404" pitchFamily="49" charset="0"/>
              </a:rPr>
              <a:t> 13</a:t>
            </a:r>
            <a:endParaRPr kumimoji="0" lang="el-GR" altLang="el-GR" sz="1700" b="0" i="0" u="none" strike="noStrike" cap="none" normalizeH="0" baseline="0" dirty="0" smtClean="0">
              <a:ln>
                <a:noFill/>
              </a:ln>
              <a:solidFill>
                <a:schemeClr val="tx1"/>
              </a:solidFill>
              <a:effectLst/>
              <a:latin typeface="+mn-lt"/>
            </a:endParaRPr>
          </a:p>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tab pos="990600" algn="l"/>
              </a:tabLst>
            </a:pPr>
            <a:r>
              <a:rPr kumimoji="0" lang="el-GR" altLang="el-GR" sz="1700" b="1" i="0" u="none" strike="noStrike" cap="none" normalizeH="0" baseline="0" dirty="0" smtClean="0">
                <a:ln>
                  <a:noFill/>
                </a:ln>
                <a:solidFill>
                  <a:schemeClr val="tx1"/>
                </a:solidFill>
                <a:effectLst/>
                <a:latin typeface="+mn-lt"/>
                <a:ea typeface="Times New Roman" panose="02020603050405020304" pitchFamily="18" charset="0"/>
              </a:rPr>
              <a:t>Τι χρειάζεται στη σελίδα;</a:t>
            </a:r>
            <a:endParaRPr lang="en-US" altLang="el-GR" sz="1700" b="1" dirty="0">
              <a:latin typeface="+mn-lt"/>
              <a:ea typeface="Times New Roman" panose="02020603050405020304" pitchFamily="18" charset="0"/>
            </a:endParaRPr>
          </a:p>
          <a:p>
            <a:pPr marL="285750" lvl="0" indent="-285750">
              <a:buFont typeface="Wingdings" panose="05000000000000000000" pitchFamily="2" charset="2"/>
              <a:buChar char="q"/>
              <a:tabLst/>
            </a:pPr>
            <a:r>
              <a:rPr lang="el-GR" altLang="el-GR" sz="1700" dirty="0">
                <a:latin typeface="+mn-lt"/>
                <a:ea typeface="Times New Roman" panose="02020603050405020304" pitchFamily="18" charset="0"/>
              </a:rPr>
              <a:t>Σε κατάλληλο μέρος της σελίδας πρέπει να βάλουμε λίστα με </a:t>
            </a:r>
            <a:r>
              <a:rPr lang="en-US" altLang="el-GR" sz="1700" dirty="0">
                <a:latin typeface="+mn-lt"/>
                <a:ea typeface="Times New Roman" panose="02020603050405020304" pitchFamily="18" charset="0"/>
              </a:rPr>
              <a:t>links</a:t>
            </a:r>
            <a:r>
              <a:rPr lang="el-GR" altLang="el-GR" sz="1700" dirty="0">
                <a:latin typeface="+mn-lt"/>
                <a:ea typeface="Times New Roman" panose="02020603050405020304" pitchFamily="18" charset="0"/>
              </a:rPr>
              <a:t> για πλοήγηση </a:t>
            </a:r>
            <a:br>
              <a:rPr lang="el-GR" altLang="el-GR" sz="1700" dirty="0">
                <a:latin typeface="+mn-lt"/>
                <a:ea typeface="Times New Roman" panose="02020603050405020304" pitchFamily="18" charset="0"/>
              </a:rPr>
            </a:br>
            <a:r>
              <a:rPr lang="el-GR" altLang="el-GR" sz="1700" dirty="0">
                <a:latin typeface="+mn-lt"/>
                <a:ea typeface="Times New Roman" panose="02020603050405020304" pitchFamily="18" charset="0"/>
              </a:rPr>
              <a:t>στις σελίδες των αποτελεσμάτων.</a:t>
            </a:r>
            <a:endParaRPr lang="el-GR" altLang="el-GR" sz="1700" dirty="0">
              <a:latin typeface="+mn-lt"/>
            </a:endParaRPr>
          </a:p>
          <a:p>
            <a:pPr marL="285750" lvl="0" indent="-285750">
              <a:buFont typeface="Wingdings" panose="05000000000000000000" pitchFamily="2" charset="2"/>
              <a:buChar char="q"/>
              <a:tabLst/>
            </a:pPr>
            <a:r>
              <a:rPr lang="el-GR" altLang="el-GR" sz="1700" dirty="0">
                <a:latin typeface="+mn-lt"/>
                <a:ea typeface="Times New Roman" panose="02020603050405020304" pitchFamily="18" charset="0"/>
              </a:rPr>
              <a:t>Γίνεται με ένα </a:t>
            </a:r>
            <a:r>
              <a:rPr lang="en-US" altLang="el-GR" sz="1700" dirty="0">
                <a:latin typeface="+mn-lt"/>
                <a:ea typeface="Times New Roman" panose="02020603050405020304" pitchFamily="18" charset="0"/>
              </a:rPr>
              <a:t>loop </a:t>
            </a:r>
            <a:r>
              <a:rPr lang="el-GR" altLang="el-GR" sz="1700" dirty="0">
                <a:latin typeface="+mn-lt"/>
                <a:ea typeface="Times New Roman" panose="02020603050405020304" pitchFamily="18" charset="0"/>
              </a:rPr>
              <a:t>μέσα στο οποίο "γράφουμε" </a:t>
            </a:r>
            <a:r>
              <a:rPr lang="en-US" altLang="el-GR" sz="1700" dirty="0">
                <a:latin typeface="+mn-lt"/>
                <a:ea typeface="Times New Roman" panose="02020603050405020304" pitchFamily="18" charset="0"/>
              </a:rPr>
              <a:t>links</a:t>
            </a:r>
            <a:r>
              <a:rPr lang="el-GR" altLang="el-GR" sz="1700" dirty="0" smtClean="0">
                <a:latin typeface="+mn-lt"/>
                <a:ea typeface="Times New Roman" panose="02020603050405020304" pitchFamily="18" charset="0"/>
              </a:rPr>
              <a:t>.</a:t>
            </a:r>
            <a:endParaRPr lang="en-US" altLang="el-GR" sz="1700" dirty="0">
              <a:latin typeface="+mn-lt"/>
            </a:endParaRPr>
          </a:p>
          <a:p>
            <a:pPr marL="285750" lvl="0" indent="-285750">
              <a:buFont typeface="Wingdings" panose="05000000000000000000" pitchFamily="2" charset="2"/>
              <a:buChar char="q"/>
            </a:pPr>
            <a:r>
              <a:rPr lang="el-GR" altLang="el-GR" sz="1700" dirty="0">
                <a:latin typeface="+mn-lt"/>
                <a:ea typeface="Times New Roman" panose="02020603050405020304" pitchFamily="18" charset="0"/>
              </a:rPr>
              <a:t>Για τα "όρια" του </a:t>
            </a:r>
            <a:r>
              <a:rPr lang="en-US" altLang="el-GR" sz="1700" dirty="0">
                <a:latin typeface="+mn-lt"/>
                <a:ea typeface="Times New Roman" panose="02020603050405020304" pitchFamily="18" charset="0"/>
              </a:rPr>
              <a:t>loop </a:t>
            </a:r>
            <a:r>
              <a:rPr lang="el-GR" altLang="el-GR" sz="1700" dirty="0">
                <a:latin typeface="+mn-lt"/>
                <a:ea typeface="Times New Roman" panose="02020603050405020304" pitchFamily="18" charset="0"/>
              </a:rPr>
              <a:t>πρέπει να ξέρουμε: </a:t>
            </a:r>
            <a:endParaRPr lang="el-GR" altLang="el-GR" sz="1700" dirty="0">
              <a:latin typeface="+mn-lt"/>
            </a:endParaRPr>
          </a:p>
          <a:p>
            <a:pPr marL="285750" lvl="0" indent="-285750">
              <a:buFont typeface="Arial" panose="020B0604020202020204" pitchFamily="34" charset="0"/>
              <a:buChar char="•"/>
            </a:pPr>
            <a:r>
              <a:rPr lang="el-GR" altLang="el-GR" sz="1700" dirty="0">
                <a:latin typeface="+mn-lt"/>
                <a:ea typeface="Times New Roman" panose="02020603050405020304" pitchFamily="18" charset="0"/>
              </a:rPr>
              <a:t>το </a:t>
            </a:r>
            <a:r>
              <a:rPr lang="el-GR" altLang="el-GR" sz="1700" b="1" dirty="0">
                <a:solidFill>
                  <a:srgbClr val="7030A0"/>
                </a:solidFill>
                <a:latin typeface="+mn-lt"/>
                <a:ea typeface="Times New Roman" panose="02020603050405020304" pitchFamily="18" charset="0"/>
              </a:rPr>
              <a:t>σύνολο σελίδων</a:t>
            </a:r>
            <a:r>
              <a:rPr lang="el-GR" altLang="el-GR" sz="1700" dirty="0">
                <a:latin typeface="+mn-lt"/>
                <a:ea typeface="Times New Roman" panose="02020603050405020304" pitchFamily="18" charset="0"/>
              </a:rPr>
              <a:t> (βλ. παραπάνω</a:t>
            </a:r>
            <a:r>
              <a:rPr lang="el-GR" altLang="el-GR" sz="1700" dirty="0" smtClean="0">
                <a:latin typeface="+mn-lt"/>
                <a:ea typeface="Times New Roman" panose="02020603050405020304" pitchFamily="18" charset="0"/>
              </a:rPr>
              <a:t>)</a:t>
            </a:r>
            <a:endParaRPr lang="en-US" altLang="el-GR" sz="1700" dirty="0">
              <a:latin typeface="+mn-lt"/>
            </a:endParaRPr>
          </a:p>
          <a:p>
            <a:pPr marL="285750" lvl="0" indent="-285750">
              <a:buFont typeface="Arial" panose="020B0604020202020204" pitchFamily="34" charset="0"/>
              <a:buChar char="•"/>
            </a:pPr>
            <a:r>
              <a:rPr lang="el-GR" altLang="el-GR" sz="1700" b="1" dirty="0">
                <a:solidFill>
                  <a:srgbClr val="FF0000"/>
                </a:solidFill>
                <a:latin typeface="+mn-lt"/>
                <a:ea typeface="Times New Roman" panose="02020603050405020304" pitchFamily="18" charset="0"/>
              </a:rPr>
              <a:t>τις εγγραφές ανά σελίδα</a:t>
            </a:r>
            <a:r>
              <a:rPr lang="el-GR" altLang="el-GR" sz="1700" dirty="0">
                <a:latin typeface="+mn-lt"/>
                <a:ea typeface="Times New Roman" panose="02020603050405020304" pitchFamily="18" charset="0"/>
              </a:rPr>
              <a:t> (τις έχουμε ήδη προαποφασίσει – βλ. </a:t>
            </a:r>
            <a:r>
              <a:rPr lang="el-GR" altLang="el-GR" sz="1700" b="1" dirty="0">
                <a:latin typeface="+mn-lt"/>
                <a:ea typeface="Times New Roman" panose="02020603050405020304" pitchFamily="18" charset="0"/>
              </a:rPr>
              <a:t>Κ</a:t>
            </a:r>
            <a:r>
              <a:rPr lang="el-GR" altLang="el-GR" sz="1700" dirty="0">
                <a:latin typeface="+mn-lt"/>
                <a:ea typeface="Times New Roman" panose="02020603050405020304" pitchFamily="18" charset="0"/>
              </a:rPr>
              <a:t> σε προηγούμενο </a:t>
            </a:r>
            <a:r>
              <a:rPr lang="en-US" altLang="el-GR" sz="1700" dirty="0">
                <a:latin typeface="+mn-lt"/>
                <a:ea typeface="Times New Roman" panose="02020603050405020304" pitchFamily="18" charset="0"/>
              </a:rPr>
              <a:t>slide</a:t>
            </a:r>
            <a:r>
              <a:rPr lang="el-GR" altLang="el-GR" sz="1700" dirty="0">
                <a:latin typeface="+mn-lt"/>
                <a:ea typeface="Times New Roman" panose="02020603050405020304" pitchFamily="18" charset="0"/>
              </a:rPr>
              <a:t>) </a:t>
            </a:r>
          </a:p>
          <a:p>
            <a:pPr marL="285750" lvl="0" indent="-285750">
              <a:buFont typeface="Arial" panose="020B0604020202020204" pitchFamily="34" charset="0"/>
              <a:buChar char="•"/>
            </a:pPr>
            <a:r>
              <a:rPr lang="el-GR" altLang="el-GR" sz="1700" dirty="0">
                <a:latin typeface="+mn-lt"/>
                <a:ea typeface="Times New Roman" panose="02020603050405020304" pitchFamily="18" charset="0"/>
              </a:rPr>
              <a:t>την </a:t>
            </a:r>
            <a:r>
              <a:rPr lang="el-GR" altLang="el-GR" sz="1700" b="1" dirty="0">
                <a:solidFill>
                  <a:srgbClr val="00B050"/>
                </a:solidFill>
                <a:latin typeface="+mn-lt"/>
                <a:ea typeface="Times New Roman" panose="02020603050405020304" pitchFamily="18" charset="0"/>
              </a:rPr>
              <a:t>τρέχουσα σελίδα</a:t>
            </a:r>
            <a:r>
              <a:rPr lang="el-GR" altLang="el-GR" sz="1700" dirty="0">
                <a:latin typeface="+mn-lt"/>
                <a:ea typeface="Times New Roman" panose="02020603050405020304" pitchFamily="18" charset="0"/>
              </a:rPr>
              <a:t> (για να μην την κάνουμε </a:t>
            </a:r>
            <a:r>
              <a:rPr lang="el-GR" altLang="el-GR" sz="1700" dirty="0" err="1">
                <a:latin typeface="+mn-lt"/>
                <a:ea typeface="Times New Roman" panose="02020603050405020304" pitchFamily="18" charset="0"/>
              </a:rPr>
              <a:t>link</a:t>
            </a:r>
            <a:r>
              <a:rPr lang="el-GR" altLang="el-GR" sz="1700" dirty="0">
                <a:latin typeface="+mn-lt"/>
                <a:ea typeface="Times New Roman" panose="02020603050405020304" pitchFamily="18" charset="0"/>
              </a:rPr>
              <a:t> – βλ. πχ το  5  στην </a:t>
            </a:r>
            <a:r>
              <a:rPr lang="el-GR" altLang="el-GR" sz="1700" dirty="0" err="1">
                <a:latin typeface="+mn-lt"/>
                <a:ea typeface="Times New Roman" panose="02020603050405020304" pitchFamily="18" charset="0"/>
              </a:rPr>
              <a:t>Google</a:t>
            </a:r>
            <a:r>
              <a:rPr lang="el-GR" altLang="el-GR" sz="1700" dirty="0">
                <a:latin typeface="+mn-lt"/>
                <a:ea typeface="Times New Roman" panose="02020603050405020304" pitchFamily="18" charset="0"/>
              </a:rPr>
              <a:t> πλοήγηση)</a:t>
            </a:r>
            <a:r>
              <a:rPr lang="el-GR" altLang="el-GR" sz="1700" dirty="0">
                <a:latin typeface="+mn-lt"/>
              </a:rPr>
              <a:t> </a:t>
            </a:r>
          </a:p>
        </p:txBody>
      </p:sp>
      <p:grpSp>
        <p:nvGrpSpPr>
          <p:cNvPr id="15" name="Ομάδα 14" descr="εικόνα σελιδοποίησης αναζήτησης περιεχομένων στο google ."/>
          <p:cNvGrpSpPr/>
          <p:nvPr/>
        </p:nvGrpSpPr>
        <p:grpSpPr>
          <a:xfrm>
            <a:off x="5508104" y="4135363"/>
            <a:ext cx="3088144" cy="1439704"/>
            <a:chOff x="5220072" y="4144295"/>
            <a:chExt cx="3088144" cy="1439704"/>
          </a:xfrm>
        </p:grpSpPr>
        <p:pic>
          <p:nvPicPr>
            <p:cNvPr id="9" name="Picture 16"/>
            <p:cNvPicPr/>
            <p:nvPr/>
          </p:nvPicPr>
          <p:blipFill rotWithShape="1">
            <a:blip r:embed="rId8">
              <a:extLst>
                <a:ext uri="{BEBA8EAE-BF5A-486C-A8C5-ECC9F3942E4B}">
                  <a14:imgProps xmlns:a14="http://schemas.microsoft.com/office/drawing/2010/main">
                    <a14:imgLayer r:embed="rId9">
                      <a14:imgEffect>
                        <a14:sharpenSoften amount="25000"/>
                      </a14:imgEffect>
                    </a14:imgLayer>
                  </a14:imgProps>
                </a:ext>
                <a:ext uri="{28A0092B-C50C-407E-A947-70E740481C1C}">
                  <a14:useLocalDpi xmlns:a14="http://schemas.microsoft.com/office/drawing/2010/main" val="0"/>
                </a:ext>
              </a:extLst>
            </a:blip>
            <a:srcRect l="-701" t="-1841" r="-616" b="3350"/>
            <a:stretch/>
          </p:blipFill>
          <p:spPr bwMode="auto">
            <a:xfrm>
              <a:off x="5220072" y="4144295"/>
              <a:ext cx="3088144" cy="796672"/>
            </a:xfrm>
            <a:prstGeom prst="rect">
              <a:avLst/>
            </a:prstGeom>
            <a:ln w="76200" cap="rnd">
              <a:solidFill>
                <a:schemeClr val="accent3">
                  <a:lumMod val="60000"/>
                  <a:lumOff val="40000"/>
                </a:schemeClr>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cxnSp>
          <p:nvCxnSpPr>
            <p:cNvPr id="12" name="Straight Arrow Connector 39"/>
            <p:cNvCxnSpPr/>
            <p:nvPr/>
          </p:nvCxnSpPr>
          <p:spPr>
            <a:xfrm flipV="1">
              <a:off x="5846694" y="4725191"/>
              <a:ext cx="575945" cy="657860"/>
            </a:xfrm>
            <a:prstGeom prst="straightConnector1">
              <a:avLst/>
            </a:prstGeom>
            <a:ln>
              <a:solidFill>
                <a:schemeClr val="dk1">
                  <a:alpha val="50000"/>
                </a:schemeClr>
              </a:solidFill>
              <a:tailEnd type="stealth" w="lg" len="lg"/>
            </a:ln>
          </p:spPr>
          <p:style>
            <a:lnRef idx="3">
              <a:schemeClr val="dk1"/>
            </a:lnRef>
            <a:fillRef idx="0">
              <a:schemeClr val="dk1"/>
            </a:fillRef>
            <a:effectRef idx="2">
              <a:schemeClr val="dk1"/>
            </a:effectRef>
            <a:fontRef idx="minor">
              <a:schemeClr val="tx1"/>
            </a:fontRef>
          </p:style>
        </p:cxnSp>
        <p:sp>
          <p:nvSpPr>
            <p:cNvPr id="13" name="Oval 41"/>
            <p:cNvSpPr/>
            <p:nvPr/>
          </p:nvSpPr>
          <p:spPr>
            <a:xfrm>
              <a:off x="5705089" y="5300789"/>
              <a:ext cx="283210" cy="283210"/>
            </a:xfrm>
            <a:prstGeom prst="ellipse">
              <a:avLst/>
            </a:prstGeom>
            <a:noFill/>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l-GR"/>
            </a:p>
          </p:txBody>
        </p:sp>
      </p:gr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27</a:t>
            </a:fld>
            <a:endParaRPr lang="el-GR" sz="1400" dirty="0"/>
          </a:p>
        </p:txBody>
      </p:sp>
    </p:spTree>
    <p:custDataLst>
      <p:tags r:id="rId1"/>
    </p:custDataLst>
    <p:extLst>
      <p:ext uri="{BB962C8B-B14F-4D97-AF65-F5344CB8AC3E}">
        <p14:creationId xmlns:p14="http://schemas.microsoft.com/office/powerpoint/2010/main" val="231731092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4000" dirty="0"/>
              <a:t>Παράδειγμα Σελιδοποίησης    (1/2)</a:t>
            </a:r>
            <a:br>
              <a:rPr lang="el-GR" sz="4000" dirty="0"/>
            </a:br>
            <a:r>
              <a:rPr lang="el-GR" sz="2000" dirty="0"/>
              <a:t>(με βάση το αρχείο pagination_example.zip)</a:t>
            </a:r>
          </a:p>
        </p:txBody>
      </p:sp>
      <p:sp>
        <p:nvSpPr>
          <p:cNvPr id="2" name="Ορθογώνιο 1"/>
          <p:cNvSpPr/>
          <p:nvPr>
            <p:custDataLst>
              <p:tags r:id="rId3"/>
            </p:custDataLst>
          </p:nvPr>
        </p:nvSpPr>
        <p:spPr>
          <a:xfrm>
            <a:off x="76598" y="1052736"/>
            <a:ext cx="9049642" cy="4801314"/>
          </a:xfrm>
          <a:prstGeom prst="rect">
            <a:avLst/>
          </a:prstGeom>
        </p:spPr>
        <p:txBody>
          <a:bodyPr wrap="square">
            <a:spAutoFit/>
          </a:bodyPr>
          <a:lstStyle/>
          <a:p>
            <a:pPr marL="285750" lvl="0" indent="-285750">
              <a:buFont typeface="Wingdings" panose="05000000000000000000" pitchFamily="2" charset="2"/>
              <a:buChar char="v"/>
            </a:pPr>
            <a:r>
              <a:rPr lang="el-GR" dirty="0"/>
              <a:t>Έστω η </a:t>
            </a:r>
            <a:r>
              <a:rPr lang="en-US" dirty="0"/>
              <a:t>database cinema </a:t>
            </a:r>
            <a:r>
              <a:rPr lang="el-GR" dirty="0"/>
              <a:t>που περιέχει ένα πίνακα </a:t>
            </a:r>
            <a:r>
              <a:rPr lang="en-US" dirty="0"/>
              <a:t>movies </a:t>
            </a:r>
            <a:r>
              <a:rPr lang="el-GR" dirty="0"/>
              <a:t>με πεδία </a:t>
            </a:r>
            <a:r>
              <a:rPr lang="en-US" b="1" dirty="0" err="1"/>
              <a:t>movieID</a:t>
            </a:r>
            <a:r>
              <a:rPr lang="en-US" dirty="0"/>
              <a:t> </a:t>
            </a:r>
            <a:r>
              <a:rPr lang="el-GR" dirty="0"/>
              <a:t>και </a:t>
            </a:r>
            <a:r>
              <a:rPr lang="en-US" b="1" dirty="0" err="1"/>
              <a:t>movieTitle</a:t>
            </a:r>
            <a:r>
              <a:rPr lang="el-GR" dirty="0"/>
              <a:t> και 19 καταχωρήσεις συνολικά (δημιουργήστε τη στο </a:t>
            </a:r>
            <a:r>
              <a:rPr lang="en-US" dirty="0"/>
              <a:t>Workbench </a:t>
            </a:r>
            <a:r>
              <a:rPr lang="el-GR" dirty="0"/>
              <a:t>με το </a:t>
            </a:r>
            <a:r>
              <a:rPr lang="en-US" dirty="0" err="1"/>
              <a:t>sql</a:t>
            </a:r>
            <a:r>
              <a:rPr lang="en-US" dirty="0"/>
              <a:t> script cinema</a:t>
            </a:r>
            <a:r>
              <a:rPr lang="el-GR" dirty="0"/>
              <a:t>.</a:t>
            </a:r>
            <a:r>
              <a:rPr lang="en-US" dirty="0" err="1"/>
              <a:t>sql</a:t>
            </a:r>
            <a:r>
              <a:rPr lang="el-GR" dirty="0"/>
              <a:t>).</a:t>
            </a:r>
          </a:p>
          <a:p>
            <a:pPr marL="285750" lvl="0" indent="-285750">
              <a:buFont typeface="Wingdings" panose="05000000000000000000" pitchFamily="2" charset="2"/>
              <a:buChar char="v"/>
            </a:pPr>
            <a:r>
              <a:rPr lang="el-GR" dirty="0"/>
              <a:t>Βάλτε το αρχείο </a:t>
            </a:r>
            <a:r>
              <a:rPr lang="en-US" dirty="0"/>
              <a:t>results</a:t>
            </a:r>
            <a:r>
              <a:rPr lang="el-GR" dirty="0"/>
              <a:t>.</a:t>
            </a:r>
            <a:r>
              <a:rPr lang="en-US" dirty="0" err="1"/>
              <a:t>php</a:t>
            </a:r>
            <a:r>
              <a:rPr lang="en-US" dirty="0"/>
              <a:t> </a:t>
            </a:r>
            <a:r>
              <a:rPr lang="el-GR" dirty="0"/>
              <a:t>στον φάκελο </a:t>
            </a:r>
            <a:r>
              <a:rPr lang="en-US" dirty="0" err="1"/>
              <a:t>htdocs</a:t>
            </a:r>
            <a:r>
              <a:rPr lang="en-US" dirty="0"/>
              <a:t> </a:t>
            </a:r>
            <a:r>
              <a:rPr lang="el-GR" dirty="0"/>
              <a:t>του </a:t>
            </a:r>
            <a:r>
              <a:rPr lang="en-US" dirty="0"/>
              <a:t>XAMP </a:t>
            </a:r>
            <a:r>
              <a:rPr lang="el-GR" dirty="0"/>
              <a:t>σας και με τον </a:t>
            </a:r>
            <a:r>
              <a:rPr lang="en-US" dirty="0"/>
              <a:t>browser </a:t>
            </a:r>
            <a:r>
              <a:rPr lang="el-GR" dirty="0"/>
              <a:t>ζητήστε τη σελίδα </a:t>
            </a:r>
            <a:r>
              <a:rPr lang="en-US" u="sng" dirty="0">
                <a:hlinkClick r:id="rId8"/>
              </a:rPr>
              <a:t>http</a:t>
            </a:r>
            <a:r>
              <a:rPr lang="el-GR" u="sng" dirty="0">
                <a:hlinkClick r:id="rId8"/>
              </a:rPr>
              <a:t>://</a:t>
            </a:r>
            <a:r>
              <a:rPr lang="en-US" u="sng" dirty="0" err="1">
                <a:hlinkClick r:id="rId8"/>
              </a:rPr>
              <a:t>localhost</a:t>
            </a:r>
            <a:r>
              <a:rPr lang="el-GR" u="sng" dirty="0">
                <a:hlinkClick r:id="rId8"/>
              </a:rPr>
              <a:t>/</a:t>
            </a:r>
            <a:r>
              <a:rPr lang="en-US" u="sng" dirty="0">
                <a:hlinkClick r:id="rId8"/>
              </a:rPr>
              <a:t>results</a:t>
            </a:r>
            <a:r>
              <a:rPr lang="el-GR" u="sng" dirty="0">
                <a:hlinkClick r:id="rId8"/>
              </a:rPr>
              <a:t>.</a:t>
            </a:r>
            <a:r>
              <a:rPr lang="en-US" u="sng" dirty="0" err="1">
                <a:hlinkClick r:id="rId8"/>
              </a:rPr>
              <a:t>php</a:t>
            </a:r>
            <a:endParaRPr lang="el-GR" dirty="0"/>
          </a:p>
          <a:p>
            <a:pPr marL="285750" lvl="0" indent="-285750">
              <a:buFont typeface="Wingdings" panose="05000000000000000000" pitchFamily="2" charset="2"/>
              <a:buChar char="v"/>
            </a:pPr>
            <a:r>
              <a:rPr lang="el-GR" dirty="0"/>
              <a:t>Δείτε τα σχόλια στο </a:t>
            </a:r>
            <a:r>
              <a:rPr lang="en-US" dirty="0"/>
              <a:t>results</a:t>
            </a:r>
            <a:r>
              <a:rPr lang="el-GR" dirty="0"/>
              <a:t>.</a:t>
            </a:r>
            <a:r>
              <a:rPr lang="en-US" dirty="0" err="1"/>
              <a:t>php</a:t>
            </a:r>
            <a:r>
              <a:rPr lang="el-GR" dirty="0"/>
              <a:t>. Οι βασικές παράμετροι της σελιδοποίησης είναι:</a:t>
            </a:r>
          </a:p>
          <a:p>
            <a:pPr marL="742950" lvl="1" indent="-285750">
              <a:buFont typeface="Wingdings" panose="05000000000000000000" pitchFamily="2" charset="2"/>
              <a:buChar char="q"/>
            </a:pPr>
            <a:r>
              <a:rPr lang="el-GR" b="1" dirty="0">
                <a:solidFill>
                  <a:srgbClr val="FF0000"/>
                </a:solidFill>
              </a:rPr>
              <a:t>$</a:t>
            </a:r>
            <a:r>
              <a:rPr lang="el-GR" b="1" dirty="0" err="1">
                <a:solidFill>
                  <a:srgbClr val="FF0000"/>
                </a:solidFill>
              </a:rPr>
              <a:t>recordsPerPage</a:t>
            </a:r>
            <a:r>
              <a:rPr lang="el-GR" dirty="0"/>
              <a:t>: πόσα αποτελέσματα ανά σελίδα θέλουμε να δείχνουμε</a:t>
            </a:r>
          </a:p>
          <a:p>
            <a:pPr marL="742950" lvl="1" indent="-285750">
              <a:buFont typeface="Wingdings" panose="05000000000000000000" pitchFamily="2" charset="2"/>
              <a:buChar char="q"/>
            </a:pPr>
            <a:r>
              <a:rPr lang="el-GR" b="1" dirty="0">
                <a:solidFill>
                  <a:srgbClr val="00B050"/>
                </a:solidFill>
              </a:rPr>
              <a:t>$</a:t>
            </a:r>
            <a:r>
              <a:rPr lang="en-US" b="1" dirty="0" err="1">
                <a:solidFill>
                  <a:srgbClr val="00B050"/>
                </a:solidFill>
              </a:rPr>
              <a:t>curP</a:t>
            </a:r>
            <a:r>
              <a:rPr lang="el-GR" b="1" dirty="0" err="1">
                <a:solidFill>
                  <a:srgbClr val="00B050"/>
                </a:solidFill>
              </a:rPr>
              <a:t>age</a:t>
            </a:r>
            <a:r>
              <a:rPr lang="el-GR" dirty="0"/>
              <a:t>: ποια σελίδα αποτελεσμάτων φτιάχνουμε (τροφοδοτείται από παράμετρο στο </a:t>
            </a:r>
            <a:r>
              <a:rPr lang="en-US" dirty="0"/>
              <a:t>URL</a:t>
            </a:r>
            <a:r>
              <a:rPr lang="el-GR" dirty="0"/>
              <a:t> – αν δεν υπάρχει παράμετρος είμαστε στην πρώτη σελίδα)</a:t>
            </a:r>
          </a:p>
          <a:p>
            <a:pPr marL="742950" lvl="1" indent="-285750">
              <a:buFont typeface="Wingdings" panose="05000000000000000000" pitchFamily="2" charset="2"/>
              <a:buChar char="q"/>
            </a:pPr>
            <a:r>
              <a:rPr lang="el-GR" b="1" dirty="0">
                <a:solidFill>
                  <a:srgbClr val="7030A0"/>
                </a:solidFill>
              </a:rPr>
              <a:t>$</a:t>
            </a:r>
            <a:r>
              <a:rPr lang="el-GR" b="1" dirty="0" err="1">
                <a:solidFill>
                  <a:srgbClr val="7030A0"/>
                </a:solidFill>
              </a:rPr>
              <a:t>pages</a:t>
            </a:r>
            <a:r>
              <a:rPr lang="el-GR" dirty="0"/>
              <a:t>: πόσες σελίδες χρειάζονται συνολικά τα αποτελέσματα που θα τυπώσουμε</a:t>
            </a:r>
          </a:p>
          <a:p>
            <a:pPr marL="285750" lvl="0" indent="-285750">
              <a:buFont typeface="Wingdings" panose="05000000000000000000" pitchFamily="2" charset="2"/>
              <a:buChar char="v"/>
            </a:pPr>
            <a:r>
              <a:rPr lang="el-GR" b="1" dirty="0"/>
              <a:t>Παρατήρηση 1</a:t>
            </a:r>
            <a:r>
              <a:rPr lang="el-GR" dirty="0"/>
              <a:t>: Στον κώδικα του παραδείγματος, τα </a:t>
            </a:r>
            <a:r>
              <a:rPr lang="en-US" dirty="0"/>
              <a:t>queries </a:t>
            </a:r>
            <a:r>
              <a:rPr lang="el-GR" dirty="0"/>
              <a:t>υπολογισμού του πλήθους των απαντήσεων και εύρεσης των σχετικών εγγραφών, είναι ενσωματωμένα στο </a:t>
            </a:r>
            <a:r>
              <a:rPr lang="en-US" dirty="0"/>
              <a:t>results</a:t>
            </a:r>
            <a:r>
              <a:rPr lang="el-GR" dirty="0"/>
              <a:t>.</a:t>
            </a:r>
            <a:r>
              <a:rPr lang="en-US" dirty="0" err="1"/>
              <a:t>php</a:t>
            </a:r>
            <a:r>
              <a:rPr lang="el-GR" dirty="0"/>
              <a:t>. Αν το ερώτημα σχηματίζεται δυναμικά, με βάση κάποια φόρμα αναζήτησης, τότε είναι βολικότερο το πλήθος των αποτελεσμάτων και το </a:t>
            </a:r>
            <a:r>
              <a:rPr lang="en-US" dirty="0"/>
              <a:t>query </a:t>
            </a:r>
            <a:r>
              <a:rPr lang="el-GR" dirty="0"/>
              <a:t>αναζήτησης να αποθηκευτούν σε </a:t>
            </a:r>
            <a:r>
              <a:rPr lang="en-US" dirty="0"/>
              <a:t>session </a:t>
            </a:r>
            <a:r>
              <a:rPr lang="el-GR" dirty="0"/>
              <a:t>μεταβλητές πριν κληθεί το </a:t>
            </a:r>
            <a:r>
              <a:rPr lang="en-US" dirty="0"/>
              <a:t>results</a:t>
            </a:r>
            <a:r>
              <a:rPr lang="el-GR" dirty="0"/>
              <a:t>.</a:t>
            </a:r>
            <a:r>
              <a:rPr lang="en-US" dirty="0" err="1"/>
              <a:t>php</a:t>
            </a:r>
            <a:r>
              <a:rPr lang="en-US" dirty="0"/>
              <a:t> </a:t>
            </a:r>
            <a:r>
              <a:rPr lang="el-GR" dirty="0"/>
              <a:t>και </a:t>
            </a:r>
            <a:br>
              <a:rPr lang="el-GR" dirty="0"/>
            </a:br>
            <a:r>
              <a:rPr lang="el-GR" dirty="0"/>
              <a:t>ο κώδικας του </a:t>
            </a:r>
            <a:r>
              <a:rPr lang="en-US" dirty="0"/>
              <a:t>results</a:t>
            </a:r>
            <a:r>
              <a:rPr lang="el-GR" dirty="0"/>
              <a:t>.</a:t>
            </a:r>
            <a:r>
              <a:rPr lang="en-US" dirty="0" err="1"/>
              <a:t>php</a:t>
            </a:r>
            <a:r>
              <a:rPr lang="en-US" dirty="0"/>
              <a:t> </a:t>
            </a:r>
            <a:r>
              <a:rPr lang="el-GR" dirty="0"/>
              <a:t>να τα διαβάζει από εκεί. Αναλογιστείτε ότι τα δεδομένα του </a:t>
            </a:r>
            <a:r>
              <a:rPr lang="en-US" dirty="0"/>
              <a:t>POST </a:t>
            </a:r>
            <a:r>
              <a:rPr lang="el-GR" dirty="0"/>
              <a:t>δεν θα είναι διαθέσιμα στις επόμενες σελίδες!</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28</a:t>
            </a:fld>
            <a:endParaRPr lang="el-GR" sz="1400" dirty="0"/>
          </a:p>
        </p:txBody>
      </p:sp>
    </p:spTree>
    <p:custDataLst>
      <p:tags r:id="rId1"/>
    </p:custDataLst>
    <p:extLst>
      <p:ext uri="{BB962C8B-B14F-4D97-AF65-F5344CB8AC3E}">
        <p14:creationId xmlns:p14="http://schemas.microsoft.com/office/powerpoint/2010/main" val="112633513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dirty="0"/>
              <a:t>Παράδειγμα </a:t>
            </a:r>
            <a:r>
              <a:rPr lang="en-US" dirty="0" err="1"/>
              <a:t>Σελιδο</a:t>
            </a:r>
            <a:r>
              <a:rPr lang="en-US" dirty="0"/>
              <a:t>ποίηση</a:t>
            </a:r>
            <a:r>
              <a:rPr lang="el-GR" dirty="0"/>
              <a:t>ς</a:t>
            </a:r>
            <a:r>
              <a:rPr lang="en-US" dirty="0"/>
              <a:t>   (2/2)</a:t>
            </a:r>
            <a:endParaRPr lang="el-GR" dirty="0"/>
          </a:p>
        </p:txBody>
      </p:sp>
      <p:sp>
        <p:nvSpPr>
          <p:cNvPr id="7" name="Ορθογώνιο 6"/>
          <p:cNvSpPr/>
          <p:nvPr>
            <p:custDataLst>
              <p:tags r:id="rId3"/>
            </p:custDataLst>
          </p:nvPr>
        </p:nvSpPr>
        <p:spPr>
          <a:xfrm>
            <a:off x="107504" y="1239939"/>
            <a:ext cx="8928992" cy="1869743"/>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b="1" dirty="0">
                <a:ea typeface="Times New Roman" panose="02020603050405020304" pitchFamily="18" charset="0"/>
              </a:rPr>
              <a:t>Παρατήρηση 2</a:t>
            </a:r>
            <a:r>
              <a:rPr lang="el-GR" dirty="0">
                <a:ea typeface="Times New Roman" panose="02020603050405020304" pitchFamily="18" charset="0"/>
              </a:rPr>
              <a:t>: Στο </a:t>
            </a:r>
            <a:r>
              <a:rPr lang="en-US" dirty="0">
                <a:ea typeface="Times New Roman" panose="02020603050405020304" pitchFamily="18" charset="0"/>
              </a:rPr>
              <a:t>results</a:t>
            </a:r>
            <a:r>
              <a:rPr lang="el-GR" dirty="0">
                <a:ea typeface="Times New Roman" panose="02020603050405020304" pitchFamily="18" charset="0"/>
              </a:rPr>
              <a:t>.</a:t>
            </a:r>
            <a:r>
              <a:rPr lang="en-US" dirty="0" err="1">
                <a:ea typeface="Times New Roman" panose="02020603050405020304" pitchFamily="18" charset="0"/>
              </a:rPr>
              <a:t>php</a:t>
            </a:r>
            <a:r>
              <a:rPr lang="en-US" dirty="0">
                <a:ea typeface="Times New Roman" panose="02020603050405020304" pitchFamily="18" charset="0"/>
              </a:rPr>
              <a:t> </a:t>
            </a:r>
            <a:r>
              <a:rPr lang="el-GR" dirty="0">
                <a:ea typeface="Times New Roman" panose="02020603050405020304" pitchFamily="18" charset="0"/>
              </a:rPr>
              <a:t>δεν γίνεται χρήση </a:t>
            </a:r>
            <a:r>
              <a:rPr lang="en-US" dirty="0">
                <a:ea typeface="Times New Roman" panose="02020603050405020304" pitchFamily="18" charset="0"/>
              </a:rPr>
              <a:t>prepared </a:t>
            </a:r>
            <a:r>
              <a:rPr lang="el-GR" dirty="0">
                <a:ea typeface="Times New Roman" panose="02020603050405020304" pitchFamily="18" charset="0"/>
              </a:rPr>
              <a:t>ερωτημάτων καθώς όλες οι εμπλεκόμενες παράμετροι είναι ορισμένες από εμάς. Επιπλέον, όλα τα </a:t>
            </a:r>
            <a:r>
              <a:rPr lang="en-US" dirty="0">
                <a:ea typeface="Times New Roman" panose="02020603050405020304" pitchFamily="18" charset="0"/>
              </a:rPr>
              <a:t>queries </a:t>
            </a:r>
            <a:r>
              <a:rPr lang="el-GR" dirty="0">
                <a:ea typeface="Times New Roman" panose="02020603050405020304" pitchFamily="18" charset="0"/>
              </a:rPr>
              <a:t>εκτελούνται μόνο μία φορά.</a:t>
            </a:r>
          </a:p>
          <a:p>
            <a:pPr marL="228600" indent="-228600">
              <a:spcAft>
                <a:spcPts val="300"/>
              </a:spcAft>
              <a:tabLst>
                <a:tab pos="228600" algn="l"/>
                <a:tab pos="457200" algn="l"/>
              </a:tabLst>
            </a:pPr>
            <a:r>
              <a:rPr lang="el-GR" dirty="0">
                <a:ea typeface="Times New Roman" panose="02020603050405020304" pitchFamily="18" charset="0"/>
              </a:rPr>
              <a:t> </a:t>
            </a:r>
          </a:p>
          <a:p>
            <a:pPr marL="342900" lvl="0" indent="-342900">
              <a:spcAft>
                <a:spcPts val="300"/>
              </a:spcAft>
              <a:buFont typeface="Wingdings" panose="05000000000000000000" pitchFamily="2" charset="2"/>
              <a:buChar char=""/>
            </a:pPr>
            <a:r>
              <a:rPr lang="el-GR" dirty="0">
                <a:ea typeface="Times New Roman" panose="02020603050405020304" pitchFamily="18" charset="0"/>
              </a:rPr>
              <a:t>Ακολουθούν οι 1</a:t>
            </a:r>
            <a:r>
              <a:rPr lang="el-GR" baseline="30000" dirty="0">
                <a:ea typeface="Times New Roman" panose="02020603050405020304" pitchFamily="18" charset="0"/>
              </a:rPr>
              <a:t>η</a:t>
            </a:r>
            <a:r>
              <a:rPr lang="el-GR" dirty="0">
                <a:ea typeface="Times New Roman" panose="02020603050405020304" pitchFamily="18" charset="0"/>
              </a:rPr>
              <a:t> και 2</a:t>
            </a:r>
            <a:r>
              <a:rPr lang="el-GR" baseline="30000" dirty="0">
                <a:ea typeface="Times New Roman" panose="02020603050405020304" pitchFamily="18" charset="0"/>
              </a:rPr>
              <a:t>η</a:t>
            </a:r>
            <a:r>
              <a:rPr lang="el-GR" dirty="0">
                <a:ea typeface="Times New Roman" panose="02020603050405020304" pitchFamily="18" charset="0"/>
              </a:rPr>
              <a:t> σελίδες αποτελεσμάτων του παραδείγματος. </a:t>
            </a:r>
          </a:p>
          <a:p>
            <a:pPr marL="800100" lvl="1" indent="-342900">
              <a:spcAft>
                <a:spcPts val="300"/>
              </a:spcAft>
              <a:buSzPts val="1800"/>
              <a:buFont typeface="Wingdings" panose="05000000000000000000" pitchFamily="2" charset="2"/>
              <a:buChar char=""/>
            </a:pPr>
            <a:r>
              <a:rPr lang="el-GR" spc="-30" dirty="0">
                <a:ea typeface="Times New Roman" panose="02020603050405020304" pitchFamily="18" charset="0"/>
              </a:rPr>
              <a:t>Προσέξτε την παράμετρο </a:t>
            </a:r>
            <a:r>
              <a:rPr lang="en-US" b="1" spc="-30" dirty="0">
                <a:ea typeface="Times New Roman" panose="02020603050405020304" pitchFamily="18" charset="0"/>
              </a:rPr>
              <a:t>page</a:t>
            </a:r>
            <a:r>
              <a:rPr lang="en-US" spc="-30" dirty="0">
                <a:ea typeface="Times New Roman" panose="02020603050405020304" pitchFamily="18" charset="0"/>
              </a:rPr>
              <a:t> </a:t>
            </a:r>
            <a:r>
              <a:rPr lang="el-GR" spc="-30" dirty="0">
                <a:ea typeface="Times New Roman" panose="02020603050405020304" pitchFamily="18" charset="0"/>
              </a:rPr>
              <a:t>στο </a:t>
            </a:r>
            <a:r>
              <a:rPr lang="en-US" spc="-30" dirty="0">
                <a:ea typeface="Times New Roman" panose="02020603050405020304" pitchFamily="18" charset="0"/>
              </a:rPr>
              <a:t>URL </a:t>
            </a:r>
            <a:r>
              <a:rPr lang="el-GR" spc="-30" dirty="0">
                <a:ea typeface="Times New Roman" panose="02020603050405020304" pitchFamily="18" charset="0"/>
              </a:rPr>
              <a:t>στην εικόνα δεξιά.</a:t>
            </a:r>
            <a:endParaRPr lang="el-GR" spc="-30" dirty="0">
              <a:effectLst/>
              <a:ea typeface="Times New Roman" panose="02020603050405020304" pitchFamily="18" charset="0"/>
            </a:endParaRPr>
          </a:p>
        </p:txBody>
      </p:sp>
      <p:grpSp>
        <p:nvGrpSpPr>
          <p:cNvPr id="11" name="Ομάδα 10" descr="2 εικόνες με παραδείγματα σελιδοποίησης και τη χρήση της παραμέτρου page."/>
          <p:cNvGrpSpPr/>
          <p:nvPr/>
        </p:nvGrpSpPr>
        <p:grpSpPr>
          <a:xfrm>
            <a:off x="755576" y="3200712"/>
            <a:ext cx="7560840" cy="3017526"/>
            <a:chOff x="323528" y="3199708"/>
            <a:chExt cx="7560840" cy="3017526"/>
          </a:xfrm>
        </p:grpSpPr>
        <p:pic>
          <p:nvPicPr>
            <p:cNvPr id="8" name="Εικόνα 7"/>
            <p:cNvPicPr>
              <a:picLocks noChangeAspect="1"/>
            </p:cNvPicPr>
            <p:nvPr/>
          </p:nvPicPr>
          <p:blipFill>
            <a:blip r:embed="rId8"/>
            <a:stretch>
              <a:fillRect/>
            </a:stretch>
          </p:blipFill>
          <p:spPr>
            <a:xfrm>
              <a:off x="323528" y="3199708"/>
              <a:ext cx="3719388" cy="3017526"/>
            </a:xfrm>
            <a:prstGeom prst="rect">
              <a:avLst/>
            </a:prstGeom>
          </p:spPr>
        </p:pic>
        <p:pic>
          <p:nvPicPr>
            <p:cNvPr id="9" name="Εικόνα 8"/>
            <p:cNvPicPr>
              <a:picLocks noChangeAspect="1"/>
            </p:cNvPicPr>
            <p:nvPr/>
          </p:nvPicPr>
          <p:blipFill>
            <a:blip r:embed="rId9"/>
            <a:stretch>
              <a:fillRect/>
            </a:stretch>
          </p:blipFill>
          <p:spPr>
            <a:xfrm>
              <a:off x="4186073" y="3216820"/>
              <a:ext cx="3698295" cy="3000414"/>
            </a:xfrm>
            <a:prstGeom prst="rect">
              <a:avLst/>
            </a:prstGeom>
          </p:spPr>
        </p:pic>
      </p:grpSp>
      <p:pic>
        <p:nvPicPr>
          <p:cNvPr id="12" name="Εικόνα 11" descr="Εικονίδιο μετάβασης στα Περιεχόμενα.">
            <a:hlinkClick r:id="rId10" action="ppaction://hlinksldjump" tooltip="Επιστροφή στα Περιεχόμενα"/>
          </p:cNvPr>
          <p:cNvPicPr>
            <a:picLocks noChangeAspect="1"/>
          </p:cNvPicPr>
          <p:nvPr/>
        </p:nvPicPr>
        <p:blipFill>
          <a:blip r:embed="rId11">
            <a:extLst>
              <a:ext uri="{BEBA8EAE-BF5A-486C-A8C5-ECC9F3942E4B}">
                <a14:imgProps xmlns:a14="http://schemas.microsoft.com/office/drawing/2010/main">
                  <a14:imgLayer r:embed="rId12">
                    <a14:imgEffect>
                      <a14:sharpenSoften amount="100000"/>
                    </a14:imgEffect>
                  </a14:imgLayer>
                </a14:imgProps>
              </a:ext>
              <a:ext uri="{28A0092B-C50C-407E-A947-70E740481C1C}">
                <a14:useLocalDpi xmlns:a14="http://schemas.microsoft.com/office/drawing/2010/main" val="0"/>
              </a:ext>
            </a:extLst>
          </a:blip>
          <a:stretch>
            <a:fillRect/>
          </a:stretch>
        </p:blipFill>
        <p:spPr>
          <a:xfrm>
            <a:off x="169167" y="5989677"/>
            <a:ext cx="576065" cy="651438"/>
          </a:xfrm>
          <a:prstGeom prst="rect">
            <a:avLst/>
          </a:prstGeom>
          <a:scene3d>
            <a:camera prst="isometricOffAxis1Right"/>
            <a:lightRig rig="threePt" dir="t"/>
          </a:scene3d>
        </p:spPr>
      </p:pic>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29</a:t>
            </a:fld>
            <a:endParaRPr lang="el-GR" sz="1400" dirty="0"/>
          </a:p>
        </p:txBody>
      </p:sp>
    </p:spTree>
    <p:custDataLst>
      <p:tags r:id="rId1"/>
    </p:custDataLst>
    <p:extLst>
      <p:ext uri="{BB962C8B-B14F-4D97-AF65-F5344CB8AC3E}">
        <p14:creationId xmlns:p14="http://schemas.microsoft.com/office/powerpoint/2010/main" val="39146844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457200" y="115887"/>
            <a:ext cx="8507413" cy="729593"/>
          </a:xfrm>
        </p:spPr>
        <p:txBody>
          <a:bodyPr>
            <a:noAutofit/>
          </a:bodyPr>
          <a:lstStyle/>
          <a:p>
            <a:r>
              <a:rPr lang="el-GR" sz="3200" dirty="0"/>
              <a:t>Ανέβασμα Αρχείων στο Server, από τον </a:t>
            </a:r>
            <a:r>
              <a:rPr lang="el-GR" sz="3200" dirty="0" err="1"/>
              <a:t>Client</a:t>
            </a:r>
            <a:endParaRPr lang="el-GR" sz="3200" dirty="0" smtClean="0"/>
          </a:p>
        </p:txBody>
      </p:sp>
      <p:sp>
        <p:nvSpPr>
          <p:cNvPr id="3" name="Ορθογώνιο 2"/>
          <p:cNvSpPr/>
          <p:nvPr>
            <p:custDataLst>
              <p:tags r:id="rId3"/>
            </p:custDataLst>
          </p:nvPr>
        </p:nvSpPr>
        <p:spPr>
          <a:xfrm>
            <a:off x="196279" y="886434"/>
            <a:ext cx="8947721" cy="4901342"/>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sz="1400" dirty="0">
                <a:ea typeface="Times New Roman" panose="02020603050405020304" pitchFamily="18" charset="0"/>
              </a:rPr>
              <a:t>Μπορεί να γίνει με </a:t>
            </a:r>
            <a:r>
              <a:rPr lang="el-GR" sz="1400" u="sng" dirty="0">
                <a:ea typeface="Times New Roman" panose="02020603050405020304" pitchFamily="18" charset="0"/>
              </a:rPr>
              <a:t>2 τρόπους</a:t>
            </a:r>
            <a:r>
              <a:rPr lang="el-GR" sz="1400" dirty="0">
                <a:ea typeface="Times New Roman" panose="02020603050405020304" pitchFamily="18" charset="0"/>
              </a:rPr>
              <a:t>:</a:t>
            </a:r>
          </a:p>
          <a:p>
            <a:pPr marL="800100" lvl="1" indent="-342900">
              <a:spcAft>
                <a:spcPts val="300"/>
              </a:spcAft>
              <a:buSzPts val="1800"/>
              <a:buFont typeface="Wingdings" panose="05000000000000000000" pitchFamily="2" charset="2"/>
              <a:buChar char=""/>
            </a:pPr>
            <a:r>
              <a:rPr lang="el-GR" sz="1400" spc="-30" dirty="0">
                <a:ea typeface="Times New Roman" panose="02020603050405020304" pitchFamily="18" charset="0"/>
              </a:rPr>
              <a:t>Το αρχείο αποθηκεύεται </a:t>
            </a:r>
            <a:r>
              <a:rPr lang="el-GR" sz="1400" b="1" spc="-30" dirty="0">
                <a:ea typeface="Times New Roman" panose="02020603050405020304" pitchFamily="18" charset="0"/>
              </a:rPr>
              <a:t>στο </a:t>
            </a:r>
            <a:r>
              <a:rPr lang="en-US" sz="1400" b="1" spc="-30" dirty="0">
                <a:ea typeface="Times New Roman" panose="02020603050405020304" pitchFamily="18" charset="0"/>
              </a:rPr>
              <a:t>file system</a:t>
            </a:r>
            <a:r>
              <a:rPr lang="el-GR" sz="1400" b="1" spc="-30" dirty="0">
                <a:ea typeface="Times New Roman" panose="02020603050405020304" pitchFamily="18" charset="0"/>
              </a:rPr>
              <a:t> του </a:t>
            </a:r>
            <a:r>
              <a:rPr lang="en-US" sz="1400" b="1" spc="-30" dirty="0">
                <a:ea typeface="Times New Roman" panose="02020603050405020304" pitchFamily="18" charset="0"/>
              </a:rPr>
              <a:t>web server</a:t>
            </a:r>
            <a:r>
              <a:rPr lang="el-GR" sz="1400" spc="-30" dirty="0">
                <a:ea typeface="Times New Roman" panose="02020603050405020304" pitchFamily="18" charset="0"/>
              </a:rPr>
              <a:t> και κάποια </a:t>
            </a:r>
            <a:r>
              <a:rPr lang="el-GR" sz="1400" spc="-30" dirty="0" err="1">
                <a:ea typeface="Times New Roman" panose="02020603050405020304" pitchFamily="18" charset="0"/>
              </a:rPr>
              <a:t>μεταδεδομένα</a:t>
            </a:r>
            <a:r>
              <a:rPr lang="el-GR" sz="1400" spc="-30" dirty="0">
                <a:ea typeface="Times New Roman" panose="02020603050405020304" pitchFamily="18" charset="0"/>
              </a:rPr>
              <a:t> (π.χ. όνομα αρχείου, τίτλος, σχόλια, μέγεθος, </a:t>
            </a:r>
            <a:r>
              <a:rPr lang="el-GR" sz="1400" spc="-30" dirty="0" err="1">
                <a:ea typeface="Times New Roman" panose="02020603050405020304" pitchFamily="18" charset="0"/>
              </a:rPr>
              <a:t>κτλ</a:t>
            </a:r>
            <a:r>
              <a:rPr lang="el-GR" sz="1400" spc="-30" dirty="0">
                <a:ea typeface="Times New Roman" panose="02020603050405020304" pitchFamily="18" charset="0"/>
              </a:rPr>
              <a:t>) στην </a:t>
            </a:r>
            <a:r>
              <a:rPr lang="en-US" sz="1400" spc="-30" dirty="0">
                <a:ea typeface="Times New Roman" panose="02020603050405020304" pitchFamily="18" charset="0"/>
              </a:rPr>
              <a:t>database</a:t>
            </a:r>
            <a:r>
              <a:rPr lang="el-GR" sz="1400" spc="-30" dirty="0">
                <a:ea typeface="Times New Roman" panose="02020603050405020304" pitchFamily="18" charset="0"/>
              </a:rPr>
              <a:t>.</a:t>
            </a:r>
          </a:p>
          <a:p>
            <a:pPr marL="1257300" lvl="2" indent="-342900">
              <a:spcAft>
                <a:spcPts val="300"/>
              </a:spcAft>
              <a:buSzPts val="1600"/>
              <a:buFont typeface="Symbol" panose="05050102010706020507" pitchFamily="18" charset="2"/>
              <a:buChar char=""/>
              <a:tabLst>
                <a:tab pos="990600" algn="l"/>
              </a:tabLst>
            </a:pPr>
            <a:r>
              <a:rPr lang="el-GR" sz="1400" dirty="0">
                <a:ea typeface="Times New Roman" panose="02020603050405020304" pitchFamily="18" charset="0"/>
              </a:rPr>
              <a:t>Πρέπει να επιτρέπεται από τις ρυθμίσεις στο </a:t>
            </a:r>
            <a:r>
              <a:rPr lang="en-US" sz="1400" dirty="0" err="1">
                <a:ea typeface="Times New Roman" panose="02020603050405020304" pitchFamily="18" charset="0"/>
              </a:rPr>
              <a:t>php</a:t>
            </a:r>
            <a:r>
              <a:rPr lang="el-GR" sz="1400" dirty="0">
                <a:ea typeface="Times New Roman" panose="02020603050405020304" pitchFamily="18" charset="0"/>
              </a:rPr>
              <a:t>.</a:t>
            </a:r>
            <a:r>
              <a:rPr lang="en-US" sz="1400" dirty="0" err="1">
                <a:ea typeface="Times New Roman" panose="02020603050405020304" pitchFamily="18" charset="0"/>
              </a:rPr>
              <a:t>ini</a:t>
            </a:r>
            <a:r>
              <a:rPr lang="el-GR" sz="1400" dirty="0">
                <a:ea typeface="Times New Roman" panose="02020603050405020304" pitchFamily="18" charset="0"/>
              </a:rPr>
              <a:t> .</a:t>
            </a:r>
          </a:p>
          <a:p>
            <a:pPr marL="1257300" lvl="2" indent="-342900">
              <a:spcAft>
                <a:spcPts val="300"/>
              </a:spcAft>
              <a:buSzPts val="1600"/>
              <a:buFont typeface="Symbol" panose="05050102010706020507" pitchFamily="18" charset="2"/>
              <a:buChar char=""/>
              <a:tabLst>
                <a:tab pos="990600" algn="l"/>
              </a:tabLst>
            </a:pPr>
            <a:r>
              <a:rPr lang="el-GR" sz="1400" dirty="0">
                <a:ea typeface="Times New Roman" panose="02020603050405020304" pitchFamily="18" charset="0"/>
              </a:rPr>
              <a:t>Πρέπει να λάβουμε υπόψη το θέμα μεγέθους του αρχείου.</a:t>
            </a:r>
          </a:p>
          <a:p>
            <a:pPr marL="800100" lvl="1" indent="-342900">
              <a:spcAft>
                <a:spcPts val="300"/>
              </a:spcAft>
              <a:buSzPts val="1800"/>
              <a:buFont typeface="Wingdings" panose="05000000000000000000" pitchFamily="2" charset="2"/>
              <a:buChar char=""/>
            </a:pPr>
            <a:r>
              <a:rPr lang="el-GR" sz="1400" spc="-30" dirty="0">
                <a:ea typeface="Times New Roman" panose="02020603050405020304" pitchFamily="18" charset="0"/>
              </a:rPr>
              <a:t>Αρχείο και </a:t>
            </a:r>
            <a:r>
              <a:rPr lang="el-GR" sz="1400" spc="-30" dirty="0" err="1">
                <a:ea typeface="Times New Roman" panose="02020603050405020304" pitchFamily="18" charset="0"/>
              </a:rPr>
              <a:t>μεταδεδομένα</a:t>
            </a:r>
            <a:r>
              <a:rPr lang="el-GR" sz="1400" spc="-30" dirty="0">
                <a:ea typeface="Times New Roman" panose="02020603050405020304" pitchFamily="18" charset="0"/>
              </a:rPr>
              <a:t> αποθηκεύεται </a:t>
            </a:r>
            <a:r>
              <a:rPr lang="el-GR" sz="1400" b="1" spc="-30" dirty="0">
                <a:ea typeface="Times New Roman" panose="02020603050405020304" pitchFamily="18" charset="0"/>
              </a:rPr>
              <a:t>σε κάποιον πίνακα (</a:t>
            </a:r>
            <a:r>
              <a:rPr lang="en-US" sz="1400" b="1" spc="-30" dirty="0">
                <a:ea typeface="Times New Roman" panose="02020603050405020304" pitchFamily="18" charset="0"/>
              </a:rPr>
              <a:t>table</a:t>
            </a:r>
            <a:r>
              <a:rPr lang="el-GR" sz="1400" b="1" spc="-30" dirty="0">
                <a:ea typeface="Times New Roman" panose="02020603050405020304" pitchFamily="18" charset="0"/>
              </a:rPr>
              <a:t>) της </a:t>
            </a:r>
            <a:r>
              <a:rPr lang="en-US" sz="1400" b="1" spc="-30" dirty="0">
                <a:ea typeface="Times New Roman" panose="02020603050405020304" pitchFamily="18" charset="0"/>
              </a:rPr>
              <a:t>database</a:t>
            </a:r>
            <a:r>
              <a:rPr lang="en-US" sz="1400" spc="-30" dirty="0">
                <a:ea typeface="Times New Roman" panose="02020603050405020304" pitchFamily="18" charset="0"/>
              </a:rPr>
              <a:t> </a:t>
            </a:r>
            <a:r>
              <a:rPr lang="el-GR" sz="1400" spc="-30" dirty="0">
                <a:ea typeface="Times New Roman" panose="02020603050405020304" pitchFamily="18" charset="0"/>
              </a:rPr>
              <a:t>του </a:t>
            </a:r>
            <a:r>
              <a:rPr lang="en-US" sz="1400" spc="-30" dirty="0">
                <a:ea typeface="Times New Roman" panose="02020603050405020304" pitchFamily="18" charset="0"/>
              </a:rPr>
              <a:t>site</a:t>
            </a:r>
            <a:r>
              <a:rPr lang="el-GR" sz="1400" spc="-30" dirty="0">
                <a:ea typeface="Times New Roman" panose="02020603050405020304" pitchFamily="18" charset="0"/>
              </a:rPr>
              <a:t>. Το αρχείο αποθηκεύεται σε πεδίο (</a:t>
            </a:r>
            <a:r>
              <a:rPr lang="en-US" sz="1400" spc="-30" dirty="0">
                <a:ea typeface="Times New Roman" panose="02020603050405020304" pitchFamily="18" charset="0"/>
              </a:rPr>
              <a:t>field</a:t>
            </a:r>
            <a:r>
              <a:rPr lang="el-GR" sz="1400" spc="-30" dirty="0">
                <a:ea typeface="Times New Roman" panose="02020603050405020304" pitchFamily="18" charset="0"/>
              </a:rPr>
              <a:t>) τύπου </a:t>
            </a:r>
            <a:r>
              <a:rPr lang="en-US" sz="1400" spc="-30" dirty="0">
                <a:ea typeface="Times New Roman" panose="02020603050405020304" pitchFamily="18" charset="0"/>
              </a:rPr>
              <a:t>BLOB</a:t>
            </a:r>
            <a:r>
              <a:rPr lang="el-GR" sz="1400" spc="-30" dirty="0">
                <a:ea typeface="Times New Roman" panose="02020603050405020304" pitchFamily="18" charset="0"/>
              </a:rPr>
              <a:t> (</a:t>
            </a:r>
            <a:r>
              <a:rPr lang="en-US" sz="1400" spc="-30" dirty="0">
                <a:ea typeface="Times New Roman" panose="02020603050405020304" pitchFamily="18" charset="0"/>
              </a:rPr>
              <a:t>Binary Large </a:t>
            </a:r>
            <a:r>
              <a:rPr lang="en-US" sz="1400" spc="-30" dirty="0" err="1">
                <a:ea typeface="Times New Roman" panose="02020603050405020304" pitchFamily="18" charset="0"/>
              </a:rPr>
              <a:t>OBject</a:t>
            </a:r>
            <a:r>
              <a:rPr lang="el-GR" sz="1400" spc="-30" dirty="0">
                <a:ea typeface="Times New Roman" panose="02020603050405020304" pitchFamily="18" charset="0"/>
              </a:rPr>
              <a:t>).</a:t>
            </a:r>
          </a:p>
          <a:p>
            <a:pPr marL="1257300" lvl="2" indent="-342900">
              <a:spcAft>
                <a:spcPts val="300"/>
              </a:spcAft>
              <a:buSzPts val="1600"/>
              <a:buFont typeface="Symbol" panose="05050102010706020507" pitchFamily="18" charset="2"/>
              <a:buChar char=""/>
              <a:tabLst>
                <a:tab pos="990600" algn="l"/>
              </a:tabLst>
            </a:pPr>
            <a:r>
              <a:rPr lang="el-GR" sz="1400" dirty="0">
                <a:ea typeface="Times New Roman" panose="02020603050405020304" pitchFamily="18" charset="0"/>
              </a:rPr>
              <a:t>Δεν είναι ιδιαίτερα κομψή λύση καθώς: </a:t>
            </a:r>
          </a:p>
          <a:p>
            <a:pPr marL="1714500" lvl="3" indent="-342900">
              <a:spcAft>
                <a:spcPts val="300"/>
              </a:spcAft>
              <a:buSzPts val="1600"/>
              <a:buFont typeface="Wingdings" panose="05000000000000000000" pitchFamily="2" charset="2"/>
              <a:buChar char=""/>
              <a:tabLst>
                <a:tab pos="1260475" algn="l"/>
              </a:tabLst>
            </a:pPr>
            <a:r>
              <a:rPr lang="el-GR" sz="1400" dirty="0">
                <a:ea typeface="Times New Roman" panose="02020603050405020304" pitchFamily="18" charset="0"/>
              </a:rPr>
              <a:t>τα </a:t>
            </a:r>
            <a:r>
              <a:rPr lang="en-US" sz="1400" dirty="0">
                <a:ea typeface="Times New Roman" panose="02020603050405020304" pitchFamily="18" charset="0"/>
              </a:rPr>
              <a:t>Binary</a:t>
            </a:r>
            <a:r>
              <a:rPr lang="el-GR" sz="1400" dirty="0">
                <a:ea typeface="Times New Roman" panose="02020603050405020304" pitchFamily="18" charset="0"/>
              </a:rPr>
              <a:t> αρχεία είναι συνήθως μεγάλα σε μέγεθος και "φορτώνουμε" την </a:t>
            </a:r>
            <a:r>
              <a:rPr lang="en-US" sz="1400" dirty="0">
                <a:ea typeface="Times New Roman" panose="02020603050405020304" pitchFamily="18" charset="0"/>
              </a:rPr>
              <a:t>database</a:t>
            </a:r>
            <a:endParaRPr lang="el-GR" sz="1400" dirty="0">
              <a:ea typeface="Times New Roman" panose="02020603050405020304" pitchFamily="18" charset="0"/>
            </a:endParaRPr>
          </a:p>
          <a:p>
            <a:pPr marL="1714500" lvl="3" indent="-342900">
              <a:spcAft>
                <a:spcPts val="300"/>
              </a:spcAft>
              <a:buSzPts val="1600"/>
              <a:buFont typeface="Wingdings" panose="05000000000000000000" pitchFamily="2" charset="2"/>
              <a:buChar char=""/>
              <a:tabLst>
                <a:tab pos="1260475" algn="l"/>
              </a:tabLst>
            </a:pPr>
            <a:r>
              <a:rPr lang="el-GR" sz="1400" dirty="0">
                <a:ea typeface="Times New Roman" panose="02020603050405020304" pitchFamily="18" charset="0"/>
              </a:rPr>
              <a:t>απαιτεί περισσότερη εργασία σε επίπεδο κώδικα (κυρίως στην ανακατασκευή του αρχείου όταν κάποιος ζητάει να το "κατεβάσει".</a:t>
            </a:r>
          </a:p>
          <a:p>
            <a:pPr marL="1257300" lvl="2" indent="-342900">
              <a:spcAft>
                <a:spcPts val="300"/>
              </a:spcAft>
              <a:buSzPts val="1600"/>
              <a:buFont typeface="Symbol" panose="05050102010706020507" pitchFamily="18" charset="2"/>
              <a:buChar char=""/>
              <a:tabLst>
                <a:tab pos="990600" algn="l"/>
              </a:tabLst>
            </a:pPr>
            <a:r>
              <a:rPr lang="el-GR" sz="1400" dirty="0">
                <a:ea typeface="Times New Roman" panose="02020603050405020304" pitchFamily="18" charset="0"/>
              </a:rPr>
              <a:t>Μερικές φορές όμως είναι "επιβεβλημένη" λύση:</a:t>
            </a:r>
          </a:p>
          <a:p>
            <a:pPr marL="1714500" lvl="3" indent="-342900">
              <a:spcAft>
                <a:spcPts val="300"/>
              </a:spcAft>
              <a:buSzPts val="1600"/>
              <a:buFont typeface="Wingdings" panose="05000000000000000000" pitchFamily="2" charset="2"/>
              <a:buChar char=""/>
              <a:tabLst>
                <a:tab pos="1260475" algn="l"/>
              </a:tabLst>
            </a:pPr>
            <a:r>
              <a:rPr lang="el-GR" sz="1400" dirty="0">
                <a:ea typeface="Times New Roman" panose="02020603050405020304" pitchFamily="18" charset="0"/>
              </a:rPr>
              <a:t>π.χ. αποθήκευση </a:t>
            </a:r>
            <a:r>
              <a:rPr lang="en-US" sz="1400" dirty="0">
                <a:ea typeface="Times New Roman" panose="02020603050405020304" pitchFamily="18" charset="0"/>
              </a:rPr>
              <a:t>PDF</a:t>
            </a:r>
            <a:r>
              <a:rPr lang="el-GR" sz="1400" dirty="0">
                <a:ea typeface="Times New Roman" panose="02020603050405020304" pitchFamily="18" charset="0"/>
              </a:rPr>
              <a:t> ως </a:t>
            </a:r>
            <a:r>
              <a:rPr lang="en-US" sz="1400" dirty="0">
                <a:ea typeface="Times New Roman" panose="02020603050405020304" pitchFamily="18" charset="0"/>
              </a:rPr>
              <a:t>BLOB</a:t>
            </a:r>
            <a:r>
              <a:rPr lang="el-GR" sz="1400" dirty="0">
                <a:ea typeface="Times New Roman" panose="02020603050405020304" pitchFamily="18" charset="0"/>
              </a:rPr>
              <a:t> σε </a:t>
            </a:r>
            <a:r>
              <a:rPr lang="en-US" sz="1400" dirty="0">
                <a:ea typeface="Times New Roman" panose="02020603050405020304" pitchFamily="18" charset="0"/>
              </a:rPr>
              <a:t>Microsoft SQL Server</a:t>
            </a:r>
            <a:r>
              <a:rPr lang="el-GR" sz="1400" dirty="0">
                <a:ea typeface="Times New Roman" panose="02020603050405020304" pitchFamily="18" charset="0"/>
              </a:rPr>
              <a:t> για αξιοποίηση της υποδομής </a:t>
            </a:r>
            <a:br>
              <a:rPr lang="el-GR" sz="1400" dirty="0">
                <a:ea typeface="Times New Roman" panose="02020603050405020304" pitchFamily="18" charset="0"/>
              </a:rPr>
            </a:br>
            <a:r>
              <a:rPr lang="en-US" sz="1400" dirty="0">
                <a:ea typeface="Times New Roman" panose="02020603050405020304" pitchFamily="18" charset="0"/>
              </a:rPr>
              <a:t>indexing</a:t>
            </a:r>
            <a:r>
              <a:rPr lang="el-GR" sz="1400" dirty="0">
                <a:ea typeface="Times New Roman" panose="02020603050405020304" pitchFamily="18" charset="0"/>
              </a:rPr>
              <a:t> (ευρετηρίου) του </a:t>
            </a:r>
            <a:r>
              <a:rPr lang="en-US" sz="1400" dirty="0">
                <a:ea typeface="Times New Roman" panose="02020603050405020304" pitchFamily="18" charset="0"/>
              </a:rPr>
              <a:t>SQL server</a:t>
            </a:r>
            <a:r>
              <a:rPr lang="el-GR" sz="1400" dirty="0">
                <a:ea typeface="Times New Roman" panose="02020603050405020304" pitchFamily="18" charset="0"/>
              </a:rPr>
              <a:t> ώστε να δίνεται δυνατότητα αναζήτησης μέσα στο περιεχόμενο των αρχείων </a:t>
            </a:r>
            <a:r>
              <a:rPr lang="en-US" sz="1400" dirty="0">
                <a:ea typeface="Times New Roman" panose="02020603050405020304" pitchFamily="18" charset="0"/>
              </a:rPr>
              <a:t>PDF</a:t>
            </a:r>
            <a:r>
              <a:rPr lang="el-GR" sz="1400" dirty="0">
                <a:ea typeface="Times New Roman" panose="02020603050405020304" pitchFamily="18" charset="0"/>
              </a:rPr>
              <a:t> (</a:t>
            </a:r>
            <a:r>
              <a:rPr lang="en-US" sz="1400" dirty="0">
                <a:ea typeface="Times New Roman" panose="02020603050405020304" pitchFamily="18" charset="0"/>
              </a:rPr>
              <a:t>full</a:t>
            </a:r>
            <a:r>
              <a:rPr lang="el-GR" sz="1400" dirty="0">
                <a:ea typeface="Times New Roman" panose="02020603050405020304" pitchFamily="18" charset="0"/>
              </a:rPr>
              <a:t>-</a:t>
            </a:r>
            <a:r>
              <a:rPr lang="en-US" sz="1400" dirty="0">
                <a:ea typeface="Times New Roman" panose="02020603050405020304" pitchFamily="18" charset="0"/>
              </a:rPr>
              <a:t>text</a:t>
            </a:r>
            <a:r>
              <a:rPr lang="el-GR" sz="1400" dirty="0">
                <a:ea typeface="Times New Roman" panose="02020603050405020304" pitchFamily="18" charset="0"/>
              </a:rPr>
              <a:t>-</a:t>
            </a:r>
            <a:r>
              <a:rPr lang="en-US" sz="1400" dirty="0">
                <a:ea typeface="Times New Roman" panose="02020603050405020304" pitchFamily="18" charset="0"/>
              </a:rPr>
              <a:t>search</a:t>
            </a:r>
            <a:r>
              <a:rPr lang="el-GR" sz="1400" dirty="0">
                <a:ea typeface="Times New Roman" panose="02020603050405020304" pitchFamily="18" charset="0"/>
              </a:rPr>
              <a:t>)</a:t>
            </a:r>
          </a:p>
          <a:p>
            <a:pPr marL="342900" lvl="0" indent="-342900">
              <a:spcAft>
                <a:spcPts val="300"/>
              </a:spcAft>
              <a:buFont typeface="Wingdings" panose="05000000000000000000" pitchFamily="2" charset="2"/>
              <a:buChar char=""/>
            </a:pPr>
            <a:r>
              <a:rPr lang="el-GR" sz="1400" dirty="0">
                <a:ea typeface="Times New Roman" panose="02020603050405020304" pitchFamily="18" charset="0"/>
              </a:rPr>
              <a:t>Και στην δύο περιπτώσεις, στην μεριά του </a:t>
            </a:r>
            <a:r>
              <a:rPr lang="en-US" sz="1400" dirty="0">
                <a:ea typeface="Times New Roman" panose="02020603050405020304" pitchFamily="18" charset="0"/>
              </a:rPr>
              <a:t>client </a:t>
            </a:r>
            <a:r>
              <a:rPr lang="el-GR" sz="1400" dirty="0">
                <a:ea typeface="Times New Roman" panose="02020603050405020304" pitchFamily="18" charset="0"/>
              </a:rPr>
              <a:t>χρειαζόμαστε μια κατάλληλα στημένη φόρμα που θα επιτρέψει στον χρήστη να κάνει </a:t>
            </a:r>
            <a:r>
              <a:rPr lang="en-US" sz="1400" dirty="0">
                <a:ea typeface="Times New Roman" panose="02020603050405020304" pitchFamily="18" charset="0"/>
              </a:rPr>
              <a:t>upload</a:t>
            </a:r>
            <a:r>
              <a:rPr lang="el-GR" sz="1400" dirty="0">
                <a:ea typeface="Times New Roman" panose="02020603050405020304" pitchFamily="18" charset="0"/>
              </a:rPr>
              <a:t>.</a:t>
            </a:r>
          </a:p>
          <a:p>
            <a:pPr marL="800100" lvl="1" indent="-342900">
              <a:spcAft>
                <a:spcPts val="300"/>
              </a:spcAft>
              <a:buSzPts val="1800"/>
              <a:buFont typeface="Wingdings" panose="05000000000000000000" pitchFamily="2" charset="2"/>
              <a:buChar char=""/>
            </a:pPr>
            <a:r>
              <a:rPr lang="el-GR" sz="1400" spc="-30" dirty="0">
                <a:ea typeface="Times New Roman" panose="02020603050405020304" pitchFamily="18" charset="0"/>
              </a:rPr>
              <a:t>Βασική ιδιότητα φόρμας</a:t>
            </a:r>
            <a:r>
              <a:rPr lang="en-US" sz="1400" spc="-30" dirty="0">
                <a:ea typeface="Times New Roman" panose="02020603050405020304" pitchFamily="18" charset="0"/>
              </a:rPr>
              <a:t>:  </a:t>
            </a:r>
            <a:r>
              <a:rPr lang="en-US" sz="1400" b="1" spc="-50" dirty="0">
                <a:ea typeface="Times New Roman" panose="02020603050405020304" pitchFamily="18" charset="0"/>
              </a:rPr>
              <a:t>&lt;form ... </a:t>
            </a:r>
            <a:r>
              <a:rPr lang="en-US" sz="1400" b="1" spc="-50" dirty="0" err="1">
                <a:solidFill>
                  <a:srgbClr val="C00000"/>
                </a:solidFill>
                <a:ea typeface="Times New Roman" panose="02020603050405020304" pitchFamily="18" charset="0"/>
              </a:rPr>
              <a:t>enctype</a:t>
            </a:r>
            <a:r>
              <a:rPr lang="en-US" sz="1400" b="1" spc="-50" dirty="0">
                <a:solidFill>
                  <a:srgbClr val="C00000"/>
                </a:solidFill>
                <a:ea typeface="Times New Roman" panose="02020603050405020304" pitchFamily="18" charset="0"/>
              </a:rPr>
              <a:t>="multipart/form-data"</a:t>
            </a:r>
            <a:r>
              <a:rPr lang="en-US" sz="1400" b="1" spc="-50" dirty="0">
                <a:ea typeface="Times New Roman" panose="02020603050405020304" pitchFamily="18" charset="0"/>
              </a:rPr>
              <a:t> ... &gt;</a:t>
            </a:r>
            <a:endParaRPr lang="el-GR" sz="1400" spc="-30" dirty="0">
              <a:ea typeface="Times New Roman" panose="02020603050405020304" pitchFamily="18" charset="0"/>
            </a:endParaRPr>
          </a:p>
          <a:p>
            <a:pPr marL="800100" lvl="1" indent="-342900">
              <a:spcAft>
                <a:spcPts val="300"/>
              </a:spcAft>
              <a:buSzPts val="1800"/>
              <a:buFont typeface="Wingdings" panose="05000000000000000000" pitchFamily="2" charset="2"/>
              <a:buChar char=""/>
            </a:pPr>
            <a:r>
              <a:rPr lang="el-GR" sz="1400" spc="-30" dirty="0">
                <a:ea typeface="Times New Roman" panose="02020603050405020304" pitchFamily="18" charset="0"/>
              </a:rPr>
              <a:t>Βασικό στοιχείο μέσα στη φόρμα:  </a:t>
            </a:r>
            <a:r>
              <a:rPr lang="el-GR" sz="1400" b="1" spc="-50" dirty="0">
                <a:ea typeface="Times New Roman" panose="02020603050405020304" pitchFamily="18" charset="0"/>
              </a:rPr>
              <a:t>&lt;</a:t>
            </a:r>
            <a:r>
              <a:rPr lang="en-US" sz="1400" b="1" spc="-50" dirty="0">
                <a:ea typeface="Times New Roman" panose="02020603050405020304" pitchFamily="18" charset="0"/>
              </a:rPr>
              <a:t>input</a:t>
            </a:r>
            <a:r>
              <a:rPr lang="el-GR" sz="1400" b="1" spc="-50" dirty="0">
                <a:ea typeface="Times New Roman" panose="02020603050405020304" pitchFamily="18" charset="0"/>
              </a:rPr>
              <a:t> ... </a:t>
            </a:r>
            <a:r>
              <a:rPr lang="en-US" sz="1400" b="1" spc="-50" dirty="0">
                <a:solidFill>
                  <a:srgbClr val="C00000"/>
                </a:solidFill>
                <a:ea typeface="Times New Roman" panose="02020603050405020304" pitchFamily="18" charset="0"/>
              </a:rPr>
              <a:t>type</a:t>
            </a:r>
            <a:r>
              <a:rPr lang="el-GR" sz="1400" b="1" spc="-50" dirty="0">
                <a:solidFill>
                  <a:srgbClr val="C00000"/>
                </a:solidFill>
                <a:ea typeface="Times New Roman" panose="02020603050405020304" pitchFamily="18" charset="0"/>
              </a:rPr>
              <a:t>="</a:t>
            </a:r>
            <a:r>
              <a:rPr lang="en-US" sz="1400" b="1" spc="-50" dirty="0">
                <a:solidFill>
                  <a:srgbClr val="C00000"/>
                </a:solidFill>
                <a:ea typeface="Times New Roman" panose="02020603050405020304" pitchFamily="18" charset="0"/>
              </a:rPr>
              <a:t>file</a:t>
            </a:r>
            <a:r>
              <a:rPr lang="el-GR" sz="1400" b="1" spc="-50" dirty="0">
                <a:solidFill>
                  <a:srgbClr val="C00000"/>
                </a:solidFill>
                <a:ea typeface="Times New Roman" panose="02020603050405020304" pitchFamily="18" charset="0"/>
              </a:rPr>
              <a:t>"</a:t>
            </a:r>
            <a:r>
              <a:rPr lang="el-GR" sz="1400" b="1" spc="-50" dirty="0">
                <a:ea typeface="Times New Roman" panose="02020603050405020304" pitchFamily="18" charset="0"/>
              </a:rPr>
              <a:t> ... /&gt;</a:t>
            </a:r>
            <a:endParaRPr lang="el-GR" sz="1400" spc="-30" dirty="0">
              <a:ea typeface="Times New Roman" panose="02020603050405020304" pitchFamily="18" charset="0"/>
            </a:endParaRPr>
          </a:p>
          <a:p>
            <a:pPr marL="1257300" lvl="2" indent="-342900">
              <a:spcAft>
                <a:spcPts val="300"/>
              </a:spcAft>
              <a:buSzPts val="1600"/>
              <a:buFont typeface="Symbol" panose="05050102010706020507" pitchFamily="18" charset="2"/>
              <a:buChar char=""/>
              <a:tabLst>
                <a:tab pos="990600" algn="l"/>
              </a:tabLst>
            </a:pPr>
            <a:r>
              <a:rPr lang="el-GR" sz="1400" dirty="0">
                <a:ea typeface="Times New Roman" panose="02020603050405020304" pitchFamily="18" charset="0"/>
              </a:rPr>
              <a:t>δίνει στον χρήστη της σελίδας δυνατότητα </a:t>
            </a:r>
            <a:r>
              <a:rPr lang="en-US" sz="1400" dirty="0">
                <a:ea typeface="Times New Roman" panose="02020603050405020304" pitchFamily="18" charset="0"/>
              </a:rPr>
              <a:t>browsing</a:t>
            </a:r>
            <a:r>
              <a:rPr lang="el-GR" sz="1400" dirty="0">
                <a:ea typeface="Times New Roman" panose="02020603050405020304" pitchFamily="18" charset="0"/>
              </a:rPr>
              <a:t> στο </a:t>
            </a:r>
            <a:r>
              <a:rPr lang="en-US" sz="1400" dirty="0">
                <a:ea typeface="Times New Roman" panose="02020603050405020304" pitchFamily="18" charset="0"/>
              </a:rPr>
              <a:t>file system</a:t>
            </a:r>
            <a:r>
              <a:rPr lang="el-GR" sz="1400" dirty="0">
                <a:ea typeface="Times New Roman" panose="02020603050405020304" pitchFamily="18" charset="0"/>
              </a:rPr>
              <a:t> του υπολογιστή του.</a:t>
            </a: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30</a:t>
            </a:fld>
            <a:endParaRPr lang="el-GR" sz="1400" dirty="0"/>
          </a:p>
        </p:txBody>
      </p:sp>
    </p:spTree>
    <p:custDataLst>
      <p:tags r:id="rId1"/>
    </p:custDataLst>
    <p:extLst>
      <p:ext uri="{BB962C8B-B14F-4D97-AF65-F5344CB8AC3E}">
        <p14:creationId xmlns:p14="http://schemas.microsoft.com/office/powerpoint/2010/main" val="6740652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p:cNvSpPr>
            <a:spLocks noGrp="1" noChangeArrowheads="1"/>
          </p:cNvSpPr>
          <p:nvPr>
            <p:ph type="title"/>
            <p:custDataLst>
              <p:tags r:id="rId2"/>
            </p:custDataLst>
          </p:nvPr>
        </p:nvSpPr>
        <p:spPr>
          <a:xfrm>
            <a:off x="609866" y="229584"/>
            <a:ext cx="8507413" cy="729593"/>
          </a:xfrm>
        </p:spPr>
        <p:txBody>
          <a:bodyPr>
            <a:noAutofit/>
          </a:bodyPr>
          <a:lstStyle/>
          <a:p>
            <a:r>
              <a:rPr lang="el-GR" sz="3600" dirty="0"/>
              <a:t>Διακίνηση Αρχείων Μεταξύ </a:t>
            </a:r>
            <a:r>
              <a:rPr lang="en-US" sz="3600" dirty="0"/>
              <a:t>Client</a:t>
            </a:r>
            <a:r>
              <a:rPr lang="el-GR" sz="3600" dirty="0"/>
              <a:t>-</a:t>
            </a:r>
            <a:r>
              <a:rPr lang="en-US" sz="3600" dirty="0"/>
              <a:t>Server</a:t>
            </a:r>
            <a:r>
              <a:rPr lang="el-GR" sz="3600" dirty="0"/>
              <a:t/>
            </a:r>
            <a:br>
              <a:rPr lang="el-GR" sz="3600" dirty="0"/>
            </a:br>
            <a:r>
              <a:rPr lang="el-GR" sz="3600" b="0" dirty="0"/>
              <a:t>Τι περιλαμβάνει;</a:t>
            </a:r>
          </a:p>
        </p:txBody>
      </p:sp>
      <p:sp>
        <p:nvSpPr>
          <p:cNvPr id="3" name="Ορθογώνιο 2"/>
          <p:cNvSpPr/>
          <p:nvPr>
            <p:custDataLst>
              <p:tags r:id="rId3"/>
            </p:custDataLst>
          </p:nvPr>
        </p:nvSpPr>
        <p:spPr>
          <a:xfrm>
            <a:off x="251520" y="1446873"/>
            <a:ext cx="9036496" cy="4747453"/>
          </a:xfrm>
          <a:prstGeom prst="rect">
            <a:avLst/>
          </a:prstGeom>
        </p:spPr>
        <p:txBody>
          <a:bodyPr wrap="square">
            <a:spAutoFit/>
          </a:bodyPr>
          <a:lstStyle/>
          <a:p>
            <a:pPr marL="342900" lvl="0" indent="-342900">
              <a:spcAft>
                <a:spcPts val="300"/>
              </a:spcAft>
              <a:buFont typeface="Wingdings" panose="05000000000000000000" pitchFamily="2" charset="2"/>
              <a:buChar char=""/>
            </a:pPr>
            <a:r>
              <a:rPr lang="el-GR" dirty="0">
                <a:ea typeface="Times New Roman" panose="02020603050405020304" pitchFamily="18" charset="0"/>
              </a:rPr>
              <a:t>Ρυθμίσεις σε </a:t>
            </a:r>
            <a:r>
              <a:rPr lang="en-US" dirty="0">
                <a:ea typeface="Times New Roman" panose="02020603050405020304" pitchFamily="18" charset="0"/>
              </a:rPr>
              <a:t>PHP</a:t>
            </a:r>
            <a:endParaRPr lang="el-GR" dirty="0">
              <a:ea typeface="Times New Roman" panose="02020603050405020304" pitchFamily="18" charset="0"/>
            </a:endParaRPr>
          </a:p>
          <a:p>
            <a:pPr marL="228600" indent="-228600">
              <a:spcAft>
                <a:spcPts val="300"/>
              </a:spcAft>
              <a:tabLst>
                <a:tab pos="228600" algn="l"/>
                <a:tab pos="457200" algn="l"/>
              </a:tabLst>
            </a:pPr>
            <a:r>
              <a:rPr lang="el-GR" dirty="0">
                <a:ea typeface="Times New Roman" panose="02020603050405020304" pitchFamily="18" charset="0"/>
              </a:rPr>
              <a:t> </a:t>
            </a:r>
          </a:p>
          <a:p>
            <a:pPr marL="342900" lvl="0" indent="-342900">
              <a:spcAft>
                <a:spcPts val="300"/>
              </a:spcAft>
              <a:buFont typeface="Wingdings" panose="05000000000000000000" pitchFamily="2" charset="2"/>
              <a:buChar char=""/>
            </a:pPr>
            <a:r>
              <a:rPr lang="el-GR" dirty="0">
                <a:ea typeface="Times New Roman" panose="02020603050405020304" pitchFamily="18" charset="0"/>
              </a:rPr>
              <a:t>Υποδομή για τον </a:t>
            </a:r>
            <a:r>
              <a:rPr lang="en-US" dirty="0">
                <a:ea typeface="Times New Roman" panose="02020603050405020304" pitchFamily="18" charset="0"/>
              </a:rPr>
              <a:t>client</a:t>
            </a:r>
            <a:r>
              <a:rPr lang="el-GR" dirty="0">
                <a:ea typeface="Times New Roman" panose="02020603050405020304" pitchFamily="18" charset="0"/>
              </a:rPr>
              <a:t> (κατάλληλη </a:t>
            </a:r>
            <a:r>
              <a:rPr lang="en-US" dirty="0">
                <a:ea typeface="Times New Roman" panose="02020603050405020304" pitchFamily="18" charset="0"/>
              </a:rPr>
              <a:t>form</a:t>
            </a:r>
            <a:r>
              <a:rPr lang="el-GR" dirty="0">
                <a:ea typeface="Times New Roman" panose="02020603050405020304" pitchFamily="18" charset="0"/>
              </a:rPr>
              <a:t>)</a:t>
            </a:r>
          </a:p>
          <a:p>
            <a:pPr marL="228600" indent="-228600">
              <a:spcAft>
                <a:spcPts val="300"/>
              </a:spcAft>
              <a:tabLst>
                <a:tab pos="228600" algn="l"/>
                <a:tab pos="457200" algn="l"/>
              </a:tabLst>
            </a:pPr>
            <a:r>
              <a:rPr lang="el-GR" dirty="0">
                <a:ea typeface="Times New Roman" panose="02020603050405020304" pitchFamily="18" charset="0"/>
              </a:rPr>
              <a:t> </a:t>
            </a:r>
          </a:p>
          <a:p>
            <a:pPr marL="342900" lvl="0" indent="-342900">
              <a:spcAft>
                <a:spcPts val="300"/>
              </a:spcAft>
              <a:buFont typeface="Wingdings" panose="05000000000000000000" pitchFamily="2" charset="2"/>
              <a:buChar char=""/>
            </a:pPr>
            <a:r>
              <a:rPr lang="el-GR" dirty="0">
                <a:ea typeface="Times New Roman" panose="02020603050405020304" pitchFamily="18" charset="0"/>
              </a:rPr>
              <a:t>Υποδοχή αρχείου στον </a:t>
            </a:r>
            <a:r>
              <a:rPr lang="en-US" dirty="0">
                <a:ea typeface="Times New Roman" panose="02020603050405020304" pitchFamily="18" charset="0"/>
              </a:rPr>
              <a:t>server</a:t>
            </a:r>
            <a:endParaRPr lang="el-GR" dirty="0">
              <a:ea typeface="Times New Roman" panose="02020603050405020304" pitchFamily="18" charset="0"/>
            </a:endParaRPr>
          </a:p>
          <a:p>
            <a:pPr marL="228600" indent="-228600">
              <a:spcAft>
                <a:spcPts val="300"/>
              </a:spcAft>
              <a:tabLst>
                <a:tab pos="228600" algn="l"/>
                <a:tab pos="457200" algn="l"/>
              </a:tabLst>
            </a:pPr>
            <a:r>
              <a:rPr lang="el-GR" dirty="0">
                <a:ea typeface="Times New Roman" panose="02020603050405020304" pitchFamily="18" charset="0"/>
              </a:rPr>
              <a:t> </a:t>
            </a:r>
          </a:p>
          <a:p>
            <a:pPr marL="800100" lvl="1" indent="-342900">
              <a:spcAft>
                <a:spcPts val="300"/>
              </a:spcAft>
              <a:buSzPts val="1800"/>
              <a:buFont typeface="Wingdings" panose="05000000000000000000" pitchFamily="2" charset="2"/>
              <a:buChar char=""/>
            </a:pPr>
            <a:r>
              <a:rPr lang="el-GR" spc="-30" dirty="0">
                <a:ea typeface="Times New Roman" panose="02020603050405020304" pitchFamily="18" charset="0"/>
              </a:rPr>
              <a:t>Που θα αποθηκευτεί;</a:t>
            </a:r>
          </a:p>
          <a:p>
            <a:pPr marL="228600" indent="-228600">
              <a:spcAft>
                <a:spcPts val="300"/>
              </a:spcAft>
              <a:tabLst>
                <a:tab pos="228600" algn="l"/>
                <a:tab pos="457200" algn="l"/>
              </a:tabLst>
            </a:pPr>
            <a:r>
              <a:rPr lang="el-GR" dirty="0">
                <a:ea typeface="Times New Roman" panose="02020603050405020304" pitchFamily="18" charset="0"/>
              </a:rPr>
              <a:t> </a:t>
            </a:r>
          </a:p>
          <a:p>
            <a:pPr marL="342900" lvl="0" indent="-342900">
              <a:spcAft>
                <a:spcPts val="300"/>
              </a:spcAft>
              <a:buFont typeface="Wingdings" panose="05000000000000000000" pitchFamily="2" charset="2"/>
              <a:buChar char=""/>
            </a:pPr>
            <a:r>
              <a:rPr lang="el-GR" dirty="0">
                <a:ea typeface="Times New Roman" panose="02020603050405020304" pitchFamily="18" charset="0"/>
              </a:rPr>
              <a:t>Ανάκτηση </a:t>
            </a:r>
            <a:r>
              <a:rPr lang="el-GR" dirty="0" smtClean="0">
                <a:ea typeface="Times New Roman" panose="02020603050405020304" pitchFamily="18" charset="0"/>
              </a:rPr>
              <a:t>υποθηκευμένων </a:t>
            </a:r>
            <a:r>
              <a:rPr lang="el-GR" dirty="0">
                <a:ea typeface="Times New Roman" panose="02020603050405020304" pitchFamily="18" charset="0"/>
              </a:rPr>
              <a:t>αρχείων</a:t>
            </a:r>
          </a:p>
          <a:p>
            <a:pPr marL="228600" indent="-228600">
              <a:spcAft>
                <a:spcPts val="300"/>
              </a:spcAft>
              <a:tabLst>
                <a:tab pos="228600" algn="l"/>
                <a:tab pos="457200" algn="l"/>
              </a:tabLst>
            </a:pPr>
            <a:r>
              <a:rPr lang="el-GR" dirty="0">
                <a:ea typeface="Times New Roman" panose="02020603050405020304" pitchFamily="18" charset="0"/>
              </a:rPr>
              <a:t> </a:t>
            </a:r>
          </a:p>
          <a:p>
            <a:pPr marL="342900" lvl="0" indent="-342900">
              <a:spcAft>
                <a:spcPts val="300"/>
              </a:spcAft>
              <a:buFont typeface="Wingdings" panose="05000000000000000000" pitchFamily="2" charset="2"/>
              <a:buChar char=""/>
            </a:pPr>
            <a:r>
              <a:rPr lang="el-GR" dirty="0">
                <a:ea typeface="Times New Roman" panose="02020603050405020304" pitchFamily="18" charset="0"/>
              </a:rPr>
              <a:t>ΜΙΜΕ</a:t>
            </a:r>
            <a:r>
              <a:rPr lang="en-US" dirty="0">
                <a:ea typeface="Times New Roman" panose="02020603050405020304" pitchFamily="18" charset="0"/>
              </a:rPr>
              <a:t> types </a:t>
            </a:r>
            <a:r>
              <a:rPr lang="el-GR" dirty="0">
                <a:ea typeface="Times New Roman" panose="02020603050405020304" pitchFamily="18" charset="0"/>
              </a:rPr>
              <a:t>για αρχεία</a:t>
            </a:r>
          </a:p>
          <a:p>
            <a:pPr>
              <a:spcAft>
                <a:spcPts val="300"/>
              </a:spcAft>
            </a:pPr>
            <a:r>
              <a:rPr lang="el-GR" dirty="0">
                <a:ea typeface="Times New Roman" panose="02020603050405020304" pitchFamily="18" charset="0"/>
              </a:rPr>
              <a:t> </a:t>
            </a:r>
          </a:p>
          <a:p>
            <a:pPr>
              <a:spcAft>
                <a:spcPts val="300"/>
              </a:spcAft>
            </a:pPr>
            <a:r>
              <a:rPr lang="el-GR" dirty="0">
                <a:ea typeface="Times New Roman" panose="02020603050405020304" pitchFamily="18" charset="0"/>
              </a:rPr>
              <a:t> </a:t>
            </a:r>
          </a:p>
          <a:p>
            <a:pPr algn="ctr">
              <a:spcAft>
                <a:spcPts val="300"/>
              </a:spcAft>
            </a:pPr>
            <a:r>
              <a:rPr lang="el-GR" b="1" dirty="0">
                <a:ea typeface="Times New Roman" panose="02020603050405020304" pitchFamily="18" charset="0"/>
              </a:rPr>
              <a:t>Δείτε τα επόμενα </a:t>
            </a:r>
            <a:r>
              <a:rPr lang="en-US" b="1" dirty="0">
                <a:ea typeface="Times New Roman" panose="02020603050405020304" pitchFamily="18" charset="0"/>
              </a:rPr>
              <a:t>slides </a:t>
            </a:r>
            <a:r>
              <a:rPr lang="el-GR" b="1" dirty="0">
                <a:ea typeface="Times New Roman" panose="02020603050405020304" pitchFamily="18" charset="0"/>
              </a:rPr>
              <a:t>(</a:t>
            </a:r>
            <a:r>
              <a:rPr lang="el-GR" b="1" spc="-100" dirty="0">
                <a:solidFill>
                  <a:srgbClr val="0000CC"/>
                </a:solidFill>
                <a:ea typeface="Times New Roman" panose="02020603050405020304" pitchFamily="18" charset="0"/>
              </a:rPr>
              <a:t>06-PHP-&amp;-MySQL-files.pdf</a:t>
            </a:r>
            <a:r>
              <a:rPr lang="el-GR" b="1" dirty="0">
                <a:ea typeface="Times New Roman" panose="02020603050405020304" pitchFamily="18" charset="0"/>
              </a:rPr>
              <a:t>)</a:t>
            </a:r>
            <a:br>
              <a:rPr lang="el-GR" b="1" dirty="0">
                <a:ea typeface="Times New Roman" panose="02020603050405020304" pitchFamily="18" charset="0"/>
              </a:rPr>
            </a:br>
            <a:r>
              <a:rPr lang="el-GR" b="1" dirty="0">
                <a:ea typeface="Times New Roman" panose="02020603050405020304" pitchFamily="18" charset="0"/>
              </a:rPr>
              <a:t>καθώς και το παράδειγμα στο εργαστήριο.</a:t>
            </a:r>
            <a:endParaRPr lang="el-GR" dirty="0">
              <a:effectLst/>
              <a:ea typeface="Times New Roman" panose="02020603050405020304" pitchFamily="18" charset="0"/>
            </a:endParaRPr>
          </a:p>
        </p:txBody>
      </p:sp>
      <p:sp>
        <p:nvSpPr>
          <p:cNvPr id="6" name="Θέση υποσέλιδου 3" descr="."/>
          <p:cNvSpPr txBox="1">
            <a:spLocks/>
          </p:cNvSpPr>
          <p:nvPr>
            <p:custDataLst>
              <p:tags r:id="rId4"/>
            </p:custDataLst>
          </p:nvPr>
        </p:nvSpPr>
        <p:spPr>
          <a:xfrm>
            <a:off x="2390967" y="6315396"/>
            <a:ext cx="4254561" cy="503237"/>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l-GR" sz="1400" dirty="0"/>
              <a:t>Προγραμματισμός </a:t>
            </a:r>
            <a:r>
              <a:rPr lang="el-GR" sz="1400" dirty="0" smtClean="0"/>
              <a:t>Εφαρμογών </a:t>
            </a:r>
            <a:r>
              <a:rPr lang="el-GR" sz="1400" dirty="0"/>
              <a:t>Διαδικτύου</a:t>
            </a:r>
            <a:endParaRPr lang="en-US" sz="1400" dirty="0"/>
          </a:p>
        </p:txBody>
      </p:sp>
      <p:sp>
        <p:nvSpPr>
          <p:cNvPr id="14" name="Θέση αριθμού διαφάνειας 5" descr="."/>
          <p:cNvSpPr txBox="1">
            <a:spLocks/>
          </p:cNvSpPr>
          <p:nvPr>
            <p:custDataLst>
              <p:tags r:id="rId5"/>
            </p:custDataLst>
          </p:nvPr>
        </p:nvSpPr>
        <p:spPr>
          <a:xfrm>
            <a:off x="6553200" y="6356350"/>
            <a:ext cx="2133600" cy="365125"/>
          </a:xfrm>
          <a:prstGeom prst="rect">
            <a:avLst/>
          </a:prstGeom>
        </p:spPr>
        <p:txBody>
          <a:bodyPr/>
          <a:ls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53C4726A-630D-4CB4-B088-BAB00F4188E9}" type="slidenum">
              <a:rPr lang="el-GR" sz="1400" smtClean="0"/>
              <a:pPr algn="r"/>
              <a:t>31</a:t>
            </a:fld>
            <a:endParaRPr lang="el-GR" sz="1400" dirty="0"/>
          </a:p>
        </p:txBody>
      </p:sp>
    </p:spTree>
    <p:custDataLst>
      <p:tags r:id="rId1"/>
    </p:custDataLst>
    <p:extLst>
      <p:ext uri="{BB962C8B-B14F-4D97-AF65-F5344CB8AC3E}">
        <p14:creationId xmlns:p14="http://schemas.microsoft.com/office/powerpoint/2010/main" val="13309959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p:cNvSpPr>
            <a:spLocks noGrp="1"/>
          </p:cNvSpPr>
          <p:nvPr>
            <p:ph type="ctrTitle"/>
            <p:custDataLst>
              <p:tags r:id="rId2"/>
            </p:custDataLst>
          </p:nvPr>
        </p:nvSpPr>
        <p:spPr>
          <a:xfrm>
            <a:off x="685800" y="2030983"/>
            <a:ext cx="7772400" cy="1470025"/>
          </a:xfrm>
        </p:spPr>
        <p:txBody>
          <a:bodyPr/>
          <a:lstStyle/>
          <a:p>
            <a:r>
              <a:rPr lang="el-GR" dirty="0" smtClean="0"/>
              <a:t>Τέλος Ενότητας</a:t>
            </a:r>
            <a:endParaRPr lang="el-GR" dirty="0"/>
          </a:p>
        </p:txBody>
      </p:sp>
      <p:pic>
        <p:nvPicPr>
          <p:cNvPr id="9" name="7 - Εικόνα" descr="εικόνα Λογότυπο για Άδειες χρήσης Creative Commons">
            <a:hlinkClick r:id="rId5"/>
          </p:cNvPr>
          <p:cNvPicPr>
            <a:picLocks noChangeAspect="1"/>
          </p:cNvPicPr>
          <p:nvPr/>
        </p:nvPicPr>
        <p:blipFill>
          <a:blip r:embed="rId6" cstate="print"/>
          <a:stretch>
            <a:fillRect/>
          </a:stretch>
        </p:blipFill>
        <p:spPr>
          <a:xfrm>
            <a:off x="2080877" y="5827935"/>
            <a:ext cx="1581685" cy="553393"/>
          </a:xfrm>
          <a:prstGeom prst="rect">
            <a:avLst/>
          </a:prstGeom>
        </p:spPr>
      </p:pic>
      <p:pic>
        <p:nvPicPr>
          <p:cNvPr id="10" name="Picture 3" descr="εικόνα Λογότυπο Επιχειρησιακού Προγράμματος Εκπαίδευση και Δια βίου Μάθηση">
            <a:hlinkClick r:id="rId7"/>
          </p:cNvPr>
          <p:cNvPicPr>
            <a:picLocks noChangeAspect="1" noChangeArrowheads="1"/>
          </p:cNvPicPr>
          <p:nvPr/>
        </p:nvPicPr>
        <p:blipFill>
          <a:blip r:embed="rId8" cstate="print"/>
          <a:srcRect/>
          <a:stretch>
            <a:fillRect/>
          </a:stretch>
        </p:blipFill>
        <p:spPr bwMode="auto">
          <a:xfrm>
            <a:off x="3662562" y="5733256"/>
            <a:ext cx="3240360" cy="771224"/>
          </a:xfrm>
          <a:prstGeom prst="rect">
            <a:avLst/>
          </a:prstGeom>
          <a:noFill/>
        </p:spPr>
      </p:pic>
    </p:spTree>
    <p:custDataLst>
      <p:tags r:id="rId1"/>
    </p:custDataLst>
    <p:extLst>
      <p:ext uri="{BB962C8B-B14F-4D97-AF65-F5344CB8AC3E}">
        <p14:creationId xmlns:p14="http://schemas.microsoft.com/office/powerpoint/2010/main" val="2128020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DEFAULTLANGUAGE" val="msoLanguageIDEnglishUS"/>
  <p:tag name="ZHAW.ACCESSIBILITYADDIN.CHECKTIMEDATE" val="22/7/2014 10:42:44 π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6,2,3,5,"/>
</p:tagLst>
</file>

<file path=ppt/tags/tag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8,9,5,3,"/>
</p:tagLst>
</file>

<file path=ppt/tags/tag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1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8.xml><?xml version="1.0" encoding="utf-8"?>
<p:tagLst xmlns:a="http://schemas.openxmlformats.org/drawingml/2006/main" xmlns:r="http://schemas.openxmlformats.org/officeDocument/2006/relationships" xmlns:p="http://schemas.openxmlformats.org/presentationml/2006/main">
  <p:tag name="ZHAW.ACCESSIBILITYADDIN.READINGORDER" val="2,3,6,5,4,"/>
</p:tagLst>
</file>

<file path=ppt/tags/tag1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4.xml><?xml version="1.0" encoding="utf-8"?>
<p:tagLst xmlns:a="http://schemas.openxmlformats.org/drawingml/2006/main" xmlns:r="http://schemas.openxmlformats.org/officeDocument/2006/relationships" xmlns:p="http://schemas.openxmlformats.org/presentationml/2006/main">
  <p:tag name="ZHAW.ACCESSIBILITYADDIN.READINGORDER" val="22,4,7,3,8,24,"/>
</p:tagLst>
</file>

<file path=ppt/tags/tag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2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0.xml><?xml version="1.0" encoding="utf-8"?>
<p:tagLst xmlns:a="http://schemas.openxmlformats.org/drawingml/2006/main" xmlns:r="http://schemas.openxmlformats.org/officeDocument/2006/relationships" xmlns:p="http://schemas.openxmlformats.org/presentationml/2006/main">
  <p:tag name="ZHAW.ACCESSIBILITYADDIN.READINGORDER" val="22,5,6,7,8,24,"/>
</p:tagLst>
</file>

<file path=ppt/tags/tag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5.xml><?xml version="1.0" encoding="utf-8"?>
<p:tagLst xmlns:a="http://schemas.openxmlformats.org/drawingml/2006/main" xmlns:r="http://schemas.openxmlformats.org/officeDocument/2006/relationships" xmlns:p="http://schemas.openxmlformats.org/presentationml/2006/main">
  <p:tag name="ZHAW.ACCESSIBILITYADDIN.READINGORDER" val="22,9,6,8,24,"/>
</p:tagLst>
</file>

<file path=ppt/tags/tag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3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0.xml><?xml version="1.0" encoding="utf-8"?>
<p:tagLst xmlns:a="http://schemas.openxmlformats.org/drawingml/2006/main" xmlns:r="http://schemas.openxmlformats.org/officeDocument/2006/relationships" xmlns:p="http://schemas.openxmlformats.org/presentationml/2006/main">
  <p:tag name="ZHAW.ACCESSIBILITYADDIN.READINGORDER" val="22,9,8,24,"/>
</p:tagLst>
</file>

<file path=ppt/tags/tag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5.xml><?xml version="1.0" encoding="utf-8"?>
<p:tagLst xmlns:a="http://schemas.openxmlformats.org/drawingml/2006/main" xmlns:r="http://schemas.openxmlformats.org/officeDocument/2006/relationships" xmlns:p="http://schemas.openxmlformats.org/presentationml/2006/main">
  <p:tag name="ZHAW.ACCESSIBILITYADDIN.READINGORDER" val="2,3,7,6,14,"/>
</p:tagLst>
</file>

<file path=ppt/tags/tag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49.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0.xml><?xml version="1.0" encoding="utf-8"?>
<p:tagLst xmlns:a="http://schemas.openxmlformats.org/drawingml/2006/main" xmlns:r="http://schemas.openxmlformats.org/officeDocument/2006/relationships" xmlns:p="http://schemas.openxmlformats.org/presentationml/2006/main">
  <p:tag name="ZHAW.ACCESSIBILITYADDIN.READINGORDER" val="2,5,6,14,"/>
</p:tagLst>
</file>

<file path=ppt/tags/tag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4.xml><?xml version="1.0" encoding="utf-8"?>
<p:tagLst xmlns:a="http://schemas.openxmlformats.org/drawingml/2006/main" xmlns:r="http://schemas.openxmlformats.org/officeDocument/2006/relationships" xmlns:p="http://schemas.openxmlformats.org/presentationml/2006/main">
  <p:tag name="ZHAW.ACCESSIBILITYADDIN.READINGORDER" val="2,3,6,14,"/>
</p:tagLst>
</file>

<file path=ppt/tags/tag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59.xml><?xml version="1.0" encoding="utf-8"?>
<p:tagLst xmlns:a="http://schemas.openxmlformats.org/drawingml/2006/main" xmlns:r="http://schemas.openxmlformats.org/officeDocument/2006/relationships" xmlns:p="http://schemas.openxmlformats.org/presentationml/2006/main">
  <p:tag name="ZHAW.ACCESSIBILITYADDIN.READINGORDER" val="2,4,5,8,7,9,6,14,"/>
</p:tagLst>
</file>

<file path=ppt/tags/tag6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4.xml><?xml version="1.0" encoding="utf-8"?>
<p:tagLst xmlns:a="http://schemas.openxmlformats.org/drawingml/2006/main" xmlns:r="http://schemas.openxmlformats.org/officeDocument/2006/relationships" xmlns:p="http://schemas.openxmlformats.org/presentationml/2006/main">
  <p:tag name="ZHAW.ACCESSIBILITYADDIN.READINGORDER" val="9,4,6,14,"/>
</p:tagLst>
</file>

<file path=ppt/tags/tag6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69.xml><?xml version="1.0" encoding="utf-8"?>
<p:tagLst xmlns:a="http://schemas.openxmlformats.org/drawingml/2006/main" xmlns:r="http://schemas.openxmlformats.org/officeDocument/2006/relationships" xmlns:p="http://schemas.openxmlformats.org/presentationml/2006/main">
  <p:tag name="ZHAW.ACCESSIBILITYADDIN.READINGORDER" val="10,8,7170,7,6,14,"/>
</p:tagLst>
</file>

<file path=ppt/tags/tag7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4.xml><?xml version="1.0" encoding="utf-8"?>
<p:tagLst xmlns:a="http://schemas.openxmlformats.org/drawingml/2006/main" xmlns:r="http://schemas.openxmlformats.org/officeDocument/2006/relationships" xmlns:p="http://schemas.openxmlformats.org/presentationml/2006/main">
  <p:tag name="ZHAW.ACCESSIBILITYADDIN.READINGORDER" val="10,7,4,8,6,14,"/>
</p:tagLst>
</file>

<file path=ppt/tags/tag7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79.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8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4.xml><?xml version="1.0" encoding="utf-8"?>
<p:tagLst xmlns:a="http://schemas.openxmlformats.org/drawingml/2006/main" xmlns:r="http://schemas.openxmlformats.org/officeDocument/2006/relationships" xmlns:p="http://schemas.openxmlformats.org/presentationml/2006/main">
  <p:tag name="ZHAW.ACCESSIBILITYADDIN.READINGORDER" val="7,5,6,14,"/>
</p:tagLst>
</file>

<file path=ppt/tags/tag8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89.xml><?xml version="1.0" encoding="utf-8"?>
<p:tagLst xmlns:a="http://schemas.openxmlformats.org/drawingml/2006/main" xmlns:r="http://schemas.openxmlformats.org/officeDocument/2006/relationships" xmlns:p="http://schemas.openxmlformats.org/presentationml/2006/main">
  <p:tag name="ZHAW.ACCESSIBILITYADDIN.READINGORDER" val="10,4,6,14,"/>
</p:tagLst>
</file>

<file path=ppt/tags/tag9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4.xml><?xml version="1.0" encoding="utf-8"?>
<p:tagLst xmlns:a="http://schemas.openxmlformats.org/drawingml/2006/main" xmlns:r="http://schemas.openxmlformats.org/officeDocument/2006/relationships" xmlns:p="http://schemas.openxmlformats.org/presentationml/2006/main">
  <p:tag name="ZHAW.ACCESSIBILITYADDIN.READINGORDER" val="10,5,6,14,"/>
</p:tagLst>
</file>

<file path=ppt/tags/tag9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99.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0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3.xml><?xml version="1.0" encoding="utf-8"?>
<p:tagLst xmlns:a="http://schemas.openxmlformats.org/drawingml/2006/main" xmlns:r="http://schemas.openxmlformats.org/officeDocument/2006/relationships" xmlns:p="http://schemas.openxmlformats.org/presentationml/2006/main">
  <p:tag name="ZHAW.ACCESSIBILITYADDIN.READINGORDER" val="10,2,4,9,6,14,"/>
</p:tagLst>
</file>

<file path=ppt/tags/tag104.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09.xml><?xml version="1.0" encoding="utf-8"?>
<p:tagLst xmlns:a="http://schemas.openxmlformats.org/drawingml/2006/main" xmlns:r="http://schemas.openxmlformats.org/officeDocument/2006/relationships" xmlns:p="http://schemas.openxmlformats.org/presentationml/2006/main">
  <p:tag name="ZHAW.ACCESSIBILITYADDIN.READINGORDER" val="10,2,5,7,6,14,"/>
</p:tagLst>
</file>

<file path=ppt/tags/tag11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4.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1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19.xml><?xml version="1.0" encoding="utf-8"?>
<p:tagLst xmlns:a="http://schemas.openxmlformats.org/drawingml/2006/main" xmlns:r="http://schemas.openxmlformats.org/officeDocument/2006/relationships" xmlns:p="http://schemas.openxmlformats.org/presentationml/2006/main">
  <p:tag name="ZHAW.ACCESSIBILITYADDIN.READINGORDER" val="10,3,7,6,14,"/>
</p:tagLst>
</file>

<file path=ppt/tags/tag12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4.xml><?xml version="1.0" encoding="utf-8"?>
<p:tagLst xmlns:a="http://schemas.openxmlformats.org/drawingml/2006/main" xmlns:r="http://schemas.openxmlformats.org/officeDocument/2006/relationships" xmlns:p="http://schemas.openxmlformats.org/presentationml/2006/main">
  <p:tag name="ZHAW.ACCESSIBILITYADDIN.READINGORDER" val="10,3,9,6,14,"/>
</p:tagLst>
</file>

<file path=ppt/tags/tag12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29.xml><?xml version="1.0" encoding="utf-8"?>
<p:tagLst xmlns:a="http://schemas.openxmlformats.org/drawingml/2006/main" xmlns:r="http://schemas.openxmlformats.org/officeDocument/2006/relationships" xmlns:p="http://schemas.openxmlformats.org/presentationml/2006/main">
  <p:tag name="ZHAW.ACCESSIBILITYADDIN.READINGORDER" val="10,2,15,6,14,"/>
</p:tagLst>
</file>

<file path=ppt/tags/tag13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4.xml><?xml version="1.0" encoding="utf-8"?>
<p:tagLst xmlns:a="http://schemas.openxmlformats.org/drawingml/2006/main" xmlns:r="http://schemas.openxmlformats.org/officeDocument/2006/relationships" xmlns:p="http://schemas.openxmlformats.org/presentationml/2006/main">
  <p:tag name="ZHAW.ACCESSIBILITYADDIN.READINGORDER" val="10,2,6,14,"/>
</p:tagLst>
</file>

<file path=ppt/tags/tag13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39.xml><?xml version="1.0" encoding="utf-8"?>
<p:tagLst xmlns:a="http://schemas.openxmlformats.org/drawingml/2006/main" xmlns:r="http://schemas.openxmlformats.org/officeDocument/2006/relationships" xmlns:p="http://schemas.openxmlformats.org/presentationml/2006/main">
  <p:tag name="ZHAW.ACCESSIBILITYADDIN.READINGORDER" val="10,7,11,12,6,14,"/>
</p:tagLst>
</file>

<file path=ppt/tags/tag14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4.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14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6.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7.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8.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49.xml><?xml version="1.0" encoding="utf-8"?>
<p:tagLst xmlns:a="http://schemas.openxmlformats.org/drawingml/2006/main" xmlns:r="http://schemas.openxmlformats.org/officeDocument/2006/relationships" xmlns:p="http://schemas.openxmlformats.org/presentationml/2006/main">
  <p:tag name="ZHAW.ACCESSIBILITYADDIN.READINGORDER" val="10,3,6,14,"/>
</p:tagLst>
</file>

<file path=ppt/tags/tag150.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1.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2.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3.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ags/tag154.xml><?xml version="1.0" encoding="utf-8"?>
<p:tagLst xmlns:a="http://schemas.openxmlformats.org/drawingml/2006/main" xmlns:r="http://schemas.openxmlformats.org/officeDocument/2006/relationships" xmlns:p="http://schemas.openxmlformats.org/presentationml/2006/main">
  <p:tag name="ZHAW.ACCESSIBILITYADDIN.READINGORDER" val="7,9,10,"/>
</p:tagLst>
</file>

<file path=ppt/tags/tag155.xml><?xml version="1.0" encoding="utf-8"?>
<p:tagLst xmlns:a="http://schemas.openxmlformats.org/drawingml/2006/main" xmlns:r="http://schemas.openxmlformats.org/officeDocument/2006/relationships" xmlns:p="http://schemas.openxmlformats.org/presentationml/2006/main">
  <p:tag name="ZHAW.ACCESSIBILITYADDIN.CONFIRMEDLANGUAGE" val="msoLanguageIDGreek"/>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C1681B53-7929-451B-86BA-574AF8913D46}">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emplate>Προγραμματισμός IV_Ενότητα 4</Template>
  <TotalTime>8990</TotalTime>
  <Words>2844</Words>
  <Application>Microsoft Office PowerPoint</Application>
  <PresentationFormat>Προβολή στην οθόνη (4:3)</PresentationFormat>
  <Paragraphs>503</Paragraphs>
  <Slides>32</Slides>
  <Notes>32</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32</vt:i4>
      </vt:variant>
    </vt:vector>
  </HeadingPairs>
  <TitlesOfParts>
    <vt:vector size="39" baseType="lpstr">
      <vt:lpstr>Arial</vt:lpstr>
      <vt:lpstr>Calibri</vt:lpstr>
      <vt:lpstr>Courier New</vt:lpstr>
      <vt:lpstr>Symbol</vt:lpstr>
      <vt:lpstr>Times New Roman</vt:lpstr>
      <vt:lpstr>Wingdings</vt:lpstr>
      <vt:lpstr>Θέμα του Office</vt:lpstr>
      <vt:lpstr>Προγραμματισμός  Εφαρμογών Διαδικτύου</vt:lpstr>
      <vt:lpstr>Άδειες Χρήσης</vt:lpstr>
      <vt:lpstr>Χρηματοδότηση</vt:lpstr>
      <vt:lpstr>Σκοποί  ενότητας</vt:lpstr>
      <vt:lpstr>Περιεχόμενα ενότητας</vt:lpstr>
      <vt:lpstr>Βάσεις Δεδομένων &amp; WWW   (1/2)</vt:lpstr>
      <vt:lpstr>Βάσεις Δεδομένων &amp; WWW   (2/2)</vt:lpstr>
      <vt:lpstr>PHP &amp; MySQL</vt:lpstr>
      <vt:lpstr>PDO – PHP Data Objects</vt:lpstr>
      <vt:lpstr>PDO σε χρήση</vt:lpstr>
      <vt:lpstr>Διαχείριση Εξαιρέσεων / Exception Handling</vt:lpstr>
      <vt:lpstr>Παράδειγμα UPDATE</vt:lpstr>
      <vt:lpstr>Παράδειγμα SELECT</vt:lpstr>
      <vt:lpstr>Βασικό Database Security</vt:lpstr>
      <vt:lpstr>SQL Injection</vt:lpstr>
      <vt:lpstr>2ο Παράδειγμα SQL Injection</vt:lpstr>
      <vt:lpstr>Κρυπτογράφηση Ευαίσθητων Δεδομένων (1/2)</vt:lpstr>
      <vt:lpstr>Κρυπτογράφηση Ευαίσθητων Δεδομένων (2/2) </vt:lpstr>
      <vt:lpstr>Επιλογή Αλγόριθμου Κρυπτογράφησης (1/3)</vt:lpstr>
      <vt:lpstr>Επιλογή Αλγόριθμου Κρυπτογράφησης (2/3)</vt:lpstr>
      <vt:lpstr>Επιλογή Αλγόριθμου Κρυπτογράφησης (3/3)</vt:lpstr>
      <vt:lpstr>Παράδειγμα Κρυπτογράφισης (με PDO)</vt:lpstr>
      <vt:lpstr>Παράδειγμα Κρυπτογράφισης (με SQLi) (αλλά και παράδειγμα για αντιπαραβολή στη σύνταξη αντικειμενοστραφούς SQLi με PDO προηγούμενου slide)</vt:lpstr>
      <vt:lpstr>Επαλήθευση password</vt:lpstr>
      <vt:lpstr>Περιορισμός Αποτελεσμάτων SQL Ερωτήματος</vt:lpstr>
      <vt:lpstr>Σελιδοποίηση Εγγραφών ΒΔ με PHP  (1/2)</vt:lpstr>
      <vt:lpstr>Σελιδοποίηση Εγγραφών ΒΔ με PHP  (2/2)</vt:lpstr>
      <vt:lpstr>Παράδειγμα Σελιδοποίησης    (1/2) (με βάση το αρχείο pagination_example.zip)</vt:lpstr>
      <vt:lpstr>Παράδειγμα Σελιδοποίησης   (2/2)</vt:lpstr>
      <vt:lpstr>Ανέβασμα Αρχείων στο Server, από τον Client</vt:lpstr>
      <vt:lpstr>Διακίνηση Αρχείων Μεταξύ Client-Server Τι περιλαμβάνει;</vt:lpstr>
      <vt:lpstr>Τέλος Ενότητας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Προγραμματισμός  Εφαρμογών Διαδικτύου</dc:title>
  <dc:creator>maxos</dc:creator>
  <cp:keywords>Δομές Δεδομένων και Αρχεία, Διαχείριση Αρχείων κειμένου, Εκτύπωση/Αντιγραφή αρχείων κειμένου, Ειδικές διαδικασίες αρχείων κειμένου, Header Files.</cp:keywords>
  <cp:lastModifiedBy>maxos</cp:lastModifiedBy>
  <cp:revision>143</cp:revision>
  <dcterms:created xsi:type="dcterms:W3CDTF">2014-05-12T06:36:11Z</dcterms:created>
  <dcterms:modified xsi:type="dcterms:W3CDTF">2015-03-09T07:30:17Z</dcterms:modified>
</cp:coreProperties>
</file>