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8"/>
  </p:notesMasterIdLst>
  <p:sldIdLst>
    <p:sldId id="256" r:id="rId3"/>
    <p:sldId id="316" r:id="rId4"/>
    <p:sldId id="315" r:id="rId5"/>
    <p:sldId id="261" r:id="rId6"/>
    <p:sldId id="262" r:id="rId7"/>
    <p:sldId id="264" r:id="rId8"/>
    <p:sldId id="266" r:id="rId9"/>
    <p:sldId id="265" r:id="rId10"/>
    <p:sldId id="274" r:id="rId11"/>
    <p:sldId id="317" r:id="rId12"/>
    <p:sldId id="318" r:id="rId13"/>
    <p:sldId id="319" r:id="rId14"/>
    <p:sldId id="320" r:id="rId15"/>
    <p:sldId id="321" r:id="rId16"/>
    <p:sldId id="280" r:id="rId17"/>
  </p:sldIdLst>
  <p:sldSz cx="9144000" cy="6858000" type="screen4x3"/>
  <p:notesSz cx="6858000" cy="9144000"/>
  <p:custDataLst>
    <p:tags r:id="rId1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08" autoAdjust="0"/>
    <p:restoredTop sz="99339" autoAdjust="0"/>
  </p:normalViewPr>
  <p:slideViewPr>
    <p:cSldViewPr>
      <p:cViewPr>
        <p:scale>
          <a:sx n="50" d="100"/>
          <a:sy n="50" d="100"/>
        </p:scale>
        <p:origin x="-1764" y="-636"/>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10/10/2005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0DCCA508-3B63-4BA9-93AF-AA2EFF565143}" type="slidenum">
              <a:rPr lang="el-GR" smtClean="0"/>
              <a:pPr/>
              <a:t>3</a:t>
            </a:fld>
            <a:endParaRPr lang="el-GR"/>
          </a:p>
        </p:txBody>
      </p:sp>
    </p:spTree>
    <p:extLst>
      <p:ext uri="{BB962C8B-B14F-4D97-AF65-F5344CB8AC3E}">
        <p14:creationId xmlns:p14="http://schemas.microsoft.com/office/powerpoint/2010/main" val="836342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hyperlink" Target="http://www.edulll.gr/" TargetMode="External"/><Relationship Id="rId5" Type="http://schemas.openxmlformats.org/officeDocument/2006/relationships/image" Target="../media/image1.jpeg"/><Relationship Id="rId4" Type="http://schemas.openxmlformats.org/officeDocument/2006/relationships/hyperlink" Target="http://www.teilar.gr/"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creativecommons.org/licenses/by-sa/3.0/deed.el" TargetMode="Externa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hyperlink" Target="http://www.edulll.gr/"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slide" Target="slide12.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slide" Target="slide10.xml"/><Relationship Id="rId5" Type="http://schemas.openxmlformats.org/officeDocument/2006/relationships/slide" Target="slide8.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hyperlink" Target="http://www.edulll.gr/" TargetMode="External"/><Relationship Id="rId5" Type="http://schemas.openxmlformats.org/officeDocument/2006/relationships/image" Target="../media/image9.png"/><Relationship Id="rId4" Type="http://schemas.openxmlformats.org/officeDocument/2006/relationships/hyperlink" Target="http://www.creativecommons.gr/?page_id=11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1382911"/>
            <a:ext cx="7772400" cy="1470025"/>
          </a:xfrm>
        </p:spPr>
        <p:txBody>
          <a:bodyPr>
            <a:normAutofit/>
          </a:bodyPr>
          <a:lstStyle/>
          <a:p>
            <a:r>
              <a:rPr lang="el-GR" altLang="el-GR" dirty="0" smtClean="0"/>
              <a:t>Ποιοτικός Έλεγχος Πρώτων Υλών</a:t>
            </a:r>
            <a:endParaRPr lang="el-GR" dirty="0"/>
          </a:p>
        </p:txBody>
      </p:sp>
      <p:sp>
        <p:nvSpPr>
          <p:cNvPr id="3" name="Υπότιτλος 2" descr="Διδάκτωρ Ηλίας Κ. Σάββας, &#10;Αναπληρωτής Καθηγητής,&#10;Τμήμα Μηχανικών Πληροφορικής Τεχνολογικής Εκπαίδευσης,&#10;Tεχνολογικό Εκπαιδευτικό Ίδρυμα Θεσσαλίας&#10;"/>
          <p:cNvSpPr>
            <a:spLocks noGrp="1"/>
          </p:cNvSpPr>
          <p:nvPr>
            <p:ph type="subTitle" idx="1"/>
          </p:nvPr>
        </p:nvSpPr>
        <p:spPr>
          <a:xfrm>
            <a:off x="683568" y="2708920"/>
            <a:ext cx="7776864" cy="4056856"/>
          </a:xfrm>
        </p:spPr>
        <p:txBody>
          <a:bodyPr>
            <a:noAutofit/>
          </a:bodyPr>
          <a:lstStyle/>
          <a:p>
            <a:r>
              <a:rPr lang="el-GR" sz="2800" b="1" dirty="0"/>
              <a:t>Ενότητα </a:t>
            </a:r>
            <a:r>
              <a:rPr lang="en-US" sz="2800" b="1" dirty="0" smtClean="0"/>
              <a:t>2</a:t>
            </a:r>
            <a:r>
              <a:rPr lang="el-GR" sz="2800" b="1" dirty="0" smtClean="0"/>
              <a:t>:</a:t>
            </a:r>
            <a:r>
              <a:rPr lang="en-US" sz="2800" b="1" dirty="0" smtClean="0"/>
              <a:t> </a:t>
            </a:r>
            <a:r>
              <a:rPr lang="el-GR" sz="2800" b="1" dirty="0"/>
              <a:t>Μηχανικές Ιδιότητες του Ξύλου και των σύνθετων συγκολλημένων προϊόντων</a:t>
            </a:r>
            <a:endParaRPr lang="el-GR" sz="2800" b="1" dirty="0" smtClean="0"/>
          </a:p>
          <a:p>
            <a:pPr>
              <a:lnSpc>
                <a:spcPct val="90000"/>
              </a:lnSpc>
            </a:pPr>
            <a:r>
              <a:rPr lang="el-GR" altLang="el-GR" sz="2800" dirty="0" smtClean="0"/>
              <a:t>Γεώργιος </a:t>
            </a:r>
            <a:r>
              <a:rPr lang="el-GR" altLang="el-GR" sz="2800" dirty="0" err="1" smtClean="0"/>
              <a:t>Νταλός</a:t>
            </a:r>
            <a:r>
              <a:rPr lang="en-US" altLang="el-GR" sz="2800" dirty="0" smtClean="0"/>
              <a:t>,</a:t>
            </a:r>
            <a:endParaRPr lang="el-GR" altLang="el-GR" sz="2800" dirty="0"/>
          </a:p>
          <a:p>
            <a:pPr>
              <a:lnSpc>
                <a:spcPct val="90000"/>
              </a:lnSpc>
            </a:pPr>
            <a:r>
              <a:rPr lang="el-GR" altLang="el-GR" sz="2800" dirty="0" smtClean="0"/>
              <a:t>Καθηγητής</a:t>
            </a:r>
            <a:r>
              <a:rPr lang="en-US" altLang="el-GR" sz="2800" dirty="0" smtClean="0"/>
              <a:t>,</a:t>
            </a:r>
            <a:endParaRPr lang="el-GR" altLang="el-GR"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Τμήμα Σχεδιασμού &amp; Τεχνολογίας Ξύλου και Επίπλου</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6"/>
          </p:cNvPr>
          <p:cNvPicPr>
            <a:picLocks noChangeAspect="1" noChangeArrowheads="1"/>
          </p:cNvPicPr>
          <p:nvPr/>
        </p:nvPicPr>
        <p:blipFill>
          <a:blip r:embed="rId7" cstate="print"/>
          <a:srcRect/>
          <a:stretch>
            <a:fillRect/>
          </a:stretch>
        </p:blipFill>
        <p:spPr bwMode="auto">
          <a:xfrm>
            <a:off x="2416856" y="5715495"/>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Τίτλος 1"/>
          <p:cNvSpPr>
            <a:spLocks noGrp="1"/>
          </p:cNvSpPr>
          <p:nvPr>
            <p:ph type="title"/>
          </p:nvPr>
        </p:nvSpPr>
        <p:spPr/>
        <p:txBody>
          <a:bodyPr/>
          <a:lstStyle/>
          <a:p>
            <a:r>
              <a:rPr lang="el-GR" altLang="el-GR" b="1" dirty="0" smtClean="0">
                <a:latin typeface="Calibri" panose="020F0502020204030204" pitchFamily="34" charset="0"/>
              </a:rPr>
              <a:t>Άδειες χρήσης </a:t>
            </a:r>
            <a:endParaRPr lang="el-GR" altLang="el-GR" dirty="0" smtClean="0">
              <a:latin typeface="Calibri" panose="020F0502020204030204" pitchFamily="34" charset="0"/>
            </a:endParaRPr>
          </a:p>
        </p:txBody>
      </p:sp>
      <p:sp>
        <p:nvSpPr>
          <p:cNvPr id="3075" name="Θέση περιεχομένου 1" descr="Το παρόν εκπαιδευτικό υλικό υπόκειται στην παρακάτω άδεια χρήσης Creative Commons (C C): Αναφορά δημιουργού (B Y), Παρόμοια Διανομή (S A), 3.0, Μη εισαγόμενο. &#10;Για εκπαιδευτικό υλικό, όπως εικόνες, που υπόκειται σε άλλου τύπου άδειας χρήσης, η άδεια χρήσης αναφέρεται ρητώς. &#10;"/>
          <p:cNvSpPr>
            <a:spLocks noGrp="1"/>
          </p:cNvSpPr>
          <p:nvPr>
            <p:ph idx="1"/>
          </p:nvPr>
        </p:nvSpPr>
        <p:spPr/>
        <p:txBody>
          <a:bodyPr/>
          <a:lstStyle/>
          <a:p>
            <a:pPr>
              <a:spcBef>
                <a:spcPct val="0"/>
              </a:spcBef>
              <a:spcAft>
                <a:spcPts val="1200"/>
              </a:spcAft>
            </a:pPr>
            <a:r>
              <a:rPr lang="el-GR" altLang="el-GR" sz="2800" dirty="0" smtClean="0">
                <a:latin typeface="Calibri" panose="020F0502020204030204" pitchFamily="34" charset="0"/>
              </a:rPr>
              <a:t>Το παρόν εκπαιδευτικό υλικό υπόκειται στην παρακάτω άδεια χρήσης </a:t>
            </a:r>
            <a:r>
              <a:rPr lang="en-US" altLang="el-GR" sz="2800" dirty="0" smtClean="0">
                <a:latin typeface="Calibri" panose="020F0502020204030204" pitchFamily="34" charset="0"/>
              </a:rPr>
              <a:t>Creative Commons</a:t>
            </a:r>
            <a:r>
              <a:rPr lang="el-GR" altLang="el-GR" sz="2800" dirty="0" smtClean="0">
                <a:latin typeface="Calibri" panose="020F0502020204030204" pitchFamily="34" charset="0"/>
              </a:rPr>
              <a:t> (</a:t>
            </a:r>
            <a:r>
              <a:rPr lang="en-US" altLang="el-GR" sz="2800" dirty="0" smtClean="0">
                <a:latin typeface="Calibri" panose="020F0502020204030204" pitchFamily="34" charset="0"/>
              </a:rPr>
              <a:t>C C)</a:t>
            </a:r>
            <a:r>
              <a:rPr lang="el-GR" altLang="el-GR" sz="2800" dirty="0" smtClean="0">
                <a:latin typeface="Calibri" panose="020F0502020204030204" pitchFamily="34" charset="0"/>
              </a:rPr>
              <a:t>: </a:t>
            </a:r>
            <a:r>
              <a:rPr lang="el-GR" altLang="el-GR" sz="2400" b="1" dirty="0" smtClean="0">
                <a:latin typeface="Calibri" panose="020F0502020204030204" pitchFamily="34" charset="0"/>
              </a:rPr>
              <a:t>Αναφορά δημιουργού</a:t>
            </a:r>
            <a:r>
              <a:rPr lang="en-US" altLang="el-GR" sz="2400" b="1" dirty="0" smtClean="0">
                <a:latin typeface="Calibri" panose="020F0502020204030204" pitchFamily="34" charset="0"/>
              </a:rPr>
              <a:t> (B</a:t>
            </a:r>
            <a:r>
              <a:rPr lang="el-GR" altLang="el-GR" sz="2400" b="1" dirty="0" smtClean="0">
                <a:latin typeface="Calibri" panose="020F0502020204030204" pitchFamily="34" charset="0"/>
              </a:rPr>
              <a:t> </a:t>
            </a:r>
            <a:r>
              <a:rPr lang="en-US" altLang="el-GR" sz="2400" b="1" dirty="0" smtClean="0">
                <a:latin typeface="Calibri" panose="020F0502020204030204" pitchFamily="34" charset="0"/>
              </a:rPr>
              <a:t>Y)</a:t>
            </a:r>
            <a:r>
              <a:rPr lang="en-US" altLang="el-GR" sz="2400" dirty="0" smtClean="0">
                <a:latin typeface="Calibri" panose="020F0502020204030204" pitchFamily="34" charset="0"/>
              </a:rPr>
              <a:t>,</a:t>
            </a:r>
            <a:r>
              <a:rPr lang="el-GR" altLang="el-GR" sz="2400" dirty="0" smtClean="0">
                <a:latin typeface="Calibri" panose="020F0502020204030204" pitchFamily="34" charset="0"/>
              </a:rPr>
              <a:t> </a:t>
            </a:r>
            <a:r>
              <a:rPr lang="el-GR" altLang="el-GR" sz="2400" b="1" dirty="0" smtClean="0">
                <a:latin typeface="Calibri" panose="020F0502020204030204" pitchFamily="34" charset="0"/>
              </a:rPr>
              <a:t>Παρόμοια Διανομή</a:t>
            </a:r>
            <a:r>
              <a:rPr lang="en-US" altLang="el-GR" sz="2400" b="1" dirty="0" smtClean="0">
                <a:latin typeface="Calibri" panose="020F0502020204030204" pitchFamily="34" charset="0"/>
              </a:rPr>
              <a:t> (S A)</a:t>
            </a:r>
            <a:r>
              <a:rPr lang="en-US" altLang="el-GR" sz="2400" dirty="0" smtClean="0">
                <a:latin typeface="Calibri" panose="020F0502020204030204" pitchFamily="34" charset="0"/>
              </a:rPr>
              <a:t>,</a:t>
            </a:r>
            <a:r>
              <a:rPr lang="el-GR" altLang="el-GR" sz="2400" dirty="0" smtClean="0">
                <a:latin typeface="Calibri" panose="020F0502020204030204" pitchFamily="34" charset="0"/>
              </a:rPr>
              <a:t> </a:t>
            </a:r>
            <a:r>
              <a:rPr lang="el-GR" altLang="el-GR" sz="2400" b="1" dirty="0" smtClean="0">
                <a:latin typeface="Calibri" panose="020F0502020204030204" pitchFamily="34" charset="0"/>
              </a:rPr>
              <a:t>3.0</a:t>
            </a:r>
            <a:r>
              <a:rPr lang="en-US" altLang="el-GR" sz="2400" b="1" dirty="0" smtClean="0">
                <a:latin typeface="Calibri" panose="020F0502020204030204" pitchFamily="34" charset="0"/>
              </a:rPr>
              <a:t>,</a:t>
            </a:r>
            <a:r>
              <a:rPr lang="el-GR" altLang="el-GR" sz="2400" b="1" dirty="0" smtClean="0">
                <a:latin typeface="Calibri" panose="020F0502020204030204" pitchFamily="34" charset="0"/>
              </a:rPr>
              <a:t> Μη εισαγόμενο</a:t>
            </a:r>
            <a:r>
              <a:rPr lang="en-US" altLang="el-GR" sz="2400" b="1" dirty="0" smtClean="0">
                <a:latin typeface="Calibri" panose="020F0502020204030204" pitchFamily="34" charset="0"/>
              </a:rPr>
              <a:t>.</a:t>
            </a:r>
            <a:r>
              <a:rPr lang="en-US" altLang="el-GR" sz="2400" dirty="0" smtClean="0">
                <a:latin typeface="Calibri" panose="020F0502020204030204" pitchFamily="34" charset="0"/>
              </a:rPr>
              <a:t> </a:t>
            </a:r>
            <a:endParaRPr lang="el-GR" altLang="el-GR" sz="2400" dirty="0" smtClean="0">
              <a:latin typeface="Calibri" panose="020F0502020204030204" pitchFamily="34" charset="0"/>
            </a:endParaRPr>
          </a:p>
          <a:p>
            <a:r>
              <a:rPr lang="el-GR" altLang="el-GR" sz="2800" dirty="0" smtClean="0">
                <a:latin typeface="Calibri" panose="020F0502020204030204" pitchFamily="34" charset="0"/>
              </a:rPr>
              <a:t>Για εκπαιδευτικό υλικό, όπως εικόνες, που υπόκειται σε άλλου τύπου άδειας χρήσης, η άδεια χρήσης αναφέρεται ρητώς. </a:t>
            </a:r>
          </a:p>
        </p:txBody>
      </p:sp>
      <p:pic>
        <p:nvPicPr>
          <p:cNvPr id="1026" name="Εικόνα 1" descr=" Λογότυπο για Άδειες χρήσης Creative Commons, B Y, S A. ">
            <a:hlinkClick r:id="rId3" tooltip="Μετάβαση στην Άδεια Χρήσης"/>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6656" y="5516563"/>
            <a:ext cx="1690688" cy="591531"/>
          </a:xfrm>
          <a:prstGeom prst="rect">
            <a:avLst/>
          </a:prstGeom>
          <a:noFill/>
          <a:extLst>
            <a:ext uri="{909E8E84-426E-40DD-AFC4-6F175D3DCCD1}">
              <a14:hiddenFill xmlns:a14="http://schemas.microsoft.com/office/drawing/2010/main">
                <a:solidFill>
                  <a:srgbClr val="FFFFFF"/>
                </a:solidFill>
              </a14:hiddenFill>
            </a:ext>
          </a:extLst>
        </p:spPr>
      </p:pic>
      <p:sp>
        <p:nvSpPr>
          <p:cNvPr id="3077" name="Θέση αριθμού διαφάνειας 1" desc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B1592C4-C974-4E42-A8EF-7721567A32B8}" type="slidenum">
              <a:rPr lang="el-GR" altLang="el-GR" sz="1400">
                <a:solidFill>
                  <a:srgbClr val="000000"/>
                </a:solidFill>
              </a:rPr>
              <a:pPr fontAlgn="base">
                <a:spcBef>
                  <a:spcPct val="0"/>
                </a:spcBef>
                <a:spcAft>
                  <a:spcPct val="0"/>
                </a:spcAft>
              </a:pPr>
              <a:t>2</a:t>
            </a:fld>
            <a:endParaRPr lang="el-GR" altLang="el-GR" sz="1400" dirty="0">
              <a:solidFill>
                <a:srgbClr val="000000"/>
              </a:solidFill>
            </a:endParaRPr>
          </a:p>
        </p:txBody>
      </p:sp>
    </p:spTree>
    <p:custDataLst>
      <p:tags r:id="rId1"/>
    </p:custDataLst>
    <p:extLst>
      <p:ext uri="{BB962C8B-B14F-4D97-AF65-F5344CB8AC3E}">
        <p14:creationId xmlns:p14="http://schemas.microsoft.com/office/powerpoint/2010/main" val="24643096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Τίτλος 1"/>
          <p:cNvSpPr>
            <a:spLocks noGrp="1"/>
          </p:cNvSpPr>
          <p:nvPr>
            <p:ph type="title"/>
          </p:nvPr>
        </p:nvSpPr>
        <p:spPr/>
        <p:txBody>
          <a:bodyPr/>
          <a:lstStyle/>
          <a:p>
            <a:pPr eaLnBrk="1" hangingPunct="1"/>
            <a:r>
              <a:rPr lang="el-GR" b="1" dirty="0" smtClean="0"/>
              <a:t>Χρηματοδότηση </a:t>
            </a:r>
          </a:p>
        </p:txBody>
      </p:sp>
      <p:sp>
        <p:nvSpPr>
          <p:cNvPr id="4099" name="Θέση περιεχομένου 1"/>
          <p:cNvSpPr>
            <a:spLocks noGrp="1"/>
          </p:cNvSpPr>
          <p:nvPr>
            <p:ph idx="1"/>
          </p:nvPr>
        </p:nvSpPr>
        <p:spPr/>
        <p:txBody>
          <a:bodyPr>
            <a:normAutofit/>
          </a:bodyPr>
          <a:lstStyle/>
          <a:p>
            <a:pPr eaLnBrk="1" hangingPunct="1">
              <a:spcBef>
                <a:spcPts val="0"/>
              </a:spcBef>
              <a:spcAft>
                <a:spcPts val="600"/>
              </a:spcAft>
            </a:pPr>
            <a:r>
              <a:rPr lang="el-GR" sz="2000" dirty="0" smtClean="0"/>
              <a:t>Το παρόν εκπαιδευτικό υλικό έχει αναπτυχθεί στα πλαίσια του εκπαιδευτικού έργου του διδάσκοντα. </a:t>
            </a:r>
          </a:p>
          <a:p>
            <a:pPr lvl="0">
              <a:spcBef>
                <a:spcPts val="0"/>
              </a:spcBef>
              <a:spcAft>
                <a:spcPts val="600"/>
              </a:spcAft>
            </a:pPr>
            <a:r>
              <a:rPr lang="el-GR" sz="2000" dirty="0" smtClean="0">
                <a:solidFill>
                  <a:prstClr val="black"/>
                </a:solidFill>
              </a:rPr>
              <a:t>Το έργο «</a:t>
            </a:r>
            <a:r>
              <a:rPr lang="el-GR" sz="2000" b="1" dirty="0" smtClean="0">
                <a:solidFill>
                  <a:prstClr val="black"/>
                </a:solidFill>
              </a:rPr>
              <a:t>Ανοικτά Ακαδημαϊκά Μαθήματα στο ΤΕΙ Θεσσαλίας</a:t>
            </a:r>
            <a:r>
              <a:rPr lang="el-GR" sz="2000" dirty="0" smtClean="0">
                <a:solidFill>
                  <a:prstClr val="black"/>
                </a:solidFill>
              </a:rPr>
              <a:t>» έχει χρηματοδοτήσει μόνο τη αναδιαμόρφωση του εκπαιδευτικού υλικού.</a:t>
            </a:r>
            <a:endParaRPr lang="el-GR" sz="2000" dirty="0" smtClean="0"/>
          </a:p>
          <a:p>
            <a:pPr eaLnBrk="1" hangingPunct="1">
              <a:spcBef>
                <a:spcPts val="0"/>
              </a:spcBef>
            </a:pPr>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 </a:t>
            </a:r>
          </a:p>
        </p:txBody>
      </p:sp>
      <p:pic>
        <p:nvPicPr>
          <p:cNvPr id="6" name="Εικόνα 1" descr=" Λογότυπο Επιχειρησιακού Προγράμματος Εκπαίδευση και Δια βίου Μάθηση.   ">
            <a:hlinkClick r:id="rId4" tooltip="Μετάβαση σε www.edulll.gr"/>
          </p:cNvPr>
          <p:cNvPicPr>
            <a:picLocks noChangeAspect="1" noChangeArrowheads="1"/>
          </p:cNvPicPr>
          <p:nvPr/>
        </p:nvPicPr>
        <p:blipFill>
          <a:blip r:embed="rId5" cstate="print"/>
          <a:srcRect/>
          <a:stretch>
            <a:fillRect/>
          </a:stretch>
        </p:blipFill>
        <p:spPr bwMode="auto">
          <a:xfrm>
            <a:off x="684213" y="4221163"/>
            <a:ext cx="7848600"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Θέση αριθμού διαφάνειας 1" descr="."/>
          <p:cNvSpPr>
            <a:spLocks noGrp="1"/>
          </p:cNvSpPr>
          <p:nvPr>
            <p:ph type="sldNum" sz="quarter" idx="12"/>
          </p:nvPr>
        </p:nvSpPr>
        <p:spPr/>
        <p:txBody>
          <a:bodyPr/>
          <a:lstStyle/>
          <a:p>
            <a:pPr>
              <a:defRPr/>
            </a:pPr>
            <a:fld id="{E034B054-DA0D-4AD9-A3C5-59235BE4FE8B}" type="slidenum">
              <a:rPr lang="el-GR" sz="1400" smtClean="0">
                <a:solidFill>
                  <a:prstClr val="black"/>
                </a:solidFill>
              </a:rPr>
              <a:pPr>
                <a:defRPr/>
              </a:pPr>
              <a:t>3</a:t>
            </a:fld>
            <a:endParaRPr lang="el-GR" sz="1400" dirty="0">
              <a:solidFill>
                <a:prstClr val="black"/>
              </a:solidFill>
            </a:endParaRPr>
          </a:p>
        </p:txBody>
      </p:sp>
    </p:spTree>
    <p:custDataLst>
      <p:tags r:id="rId1"/>
    </p:custDataLst>
    <p:extLst>
      <p:ext uri="{BB962C8B-B14F-4D97-AF65-F5344CB8AC3E}">
        <p14:creationId xmlns:p14="http://schemas.microsoft.com/office/powerpoint/2010/main" val="401596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a:xfrm>
            <a:off x="467544" y="2409675"/>
            <a:ext cx="8229600" cy="1235349"/>
          </a:xfrm>
        </p:spPr>
        <p:txBody>
          <a:bodyPr>
            <a:noAutofit/>
          </a:bodyPr>
          <a:lstStyle/>
          <a:p>
            <a:r>
              <a:rPr lang="el-GR" sz="2800" dirty="0"/>
              <a:t>Σκοπός της ενότητας αυτής είναι η εισαγωγή αλλά και η κατανόηση των προδιαγραφών που αφορούν τα σύνθετα συγκολλημένα προϊόντα ξύλου. </a:t>
            </a:r>
          </a:p>
        </p:txBody>
      </p:sp>
      <p:sp>
        <p:nvSpPr>
          <p:cNvPr id="5" name="Θέση υποσέλιδου 3" descr="."/>
          <p:cNvSpPr txBox="1">
            <a:spLocks/>
          </p:cNvSpPr>
          <p:nvPr/>
        </p:nvSpPr>
        <p:spPr>
          <a:xfrm>
            <a:off x="3181325" y="6309320"/>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Μηχανικές Ιδιότητες του Ξύλου και των σύνθετων συγκολλημένων προϊόντων</a:t>
            </a:r>
            <a:endParaRPr lang="en-GB" sz="1400" dirty="0">
              <a:cs typeface="Times New Roman" pitchFamily="18" charset="0"/>
            </a:endParaRPr>
          </a:p>
        </p:txBody>
      </p:sp>
      <p:sp>
        <p:nvSpPr>
          <p:cNvPr id="6" name="Slide Number Placeholder 5" descr="."/>
          <p:cNvSpPr>
            <a:spLocks noGrp="1"/>
          </p:cNvSpPr>
          <p:nvPr>
            <p:ph type="sldNum" sz="quarter" idx="12"/>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nvPr>
        </p:nvSpPr>
        <p:spPr>
          <a:xfrm>
            <a:off x="467544" y="2276872"/>
            <a:ext cx="8208912" cy="2376264"/>
          </a:xfrm>
        </p:spPr>
        <p:txBody>
          <a:bodyPr>
            <a:noAutofit/>
          </a:bodyPr>
          <a:lstStyle/>
          <a:p>
            <a:pPr lvl="0"/>
            <a:r>
              <a:rPr lang="el-GR" sz="2800" dirty="0" smtClean="0">
                <a:hlinkClick r:id="rId4" action="ppaction://hlinksldjump"/>
              </a:rPr>
              <a:t>Κυκλικές </a:t>
            </a:r>
            <a:r>
              <a:rPr lang="el-GR" sz="2800" dirty="0">
                <a:hlinkClick r:id="rId4" action="ppaction://hlinksldjump"/>
              </a:rPr>
              <a:t>φορτίσεις του </a:t>
            </a:r>
            <a:r>
              <a:rPr lang="el-GR" sz="2800" dirty="0" smtClean="0">
                <a:hlinkClick r:id="rId4" action="ppaction://hlinksldjump"/>
              </a:rPr>
              <a:t>επίπλου,</a:t>
            </a:r>
            <a:endParaRPr lang="el-GR" sz="2800" dirty="0" smtClean="0"/>
          </a:p>
          <a:p>
            <a:pPr lvl="0"/>
            <a:r>
              <a:rPr lang="el-GR" altLang="el-GR" sz="2800" dirty="0">
                <a:cs typeface="Times New Roman" pitchFamily="18" charset="0"/>
                <a:hlinkClick r:id="rId5" action="ppaction://hlinksldjump"/>
              </a:rPr>
              <a:t>Προσδιορισμός της </a:t>
            </a:r>
            <a:r>
              <a:rPr lang="el-GR" altLang="el-GR" sz="2800" dirty="0" smtClean="0">
                <a:cs typeface="Times New Roman" pitchFamily="18" charset="0"/>
                <a:hlinkClick r:id="rId5" action="ppaction://hlinksldjump"/>
              </a:rPr>
              <a:t>πυκνότητας,</a:t>
            </a:r>
            <a:endParaRPr lang="el-GR" altLang="el-GR" sz="2800" dirty="0" smtClean="0">
              <a:cs typeface="Times New Roman" pitchFamily="18" charset="0"/>
            </a:endParaRPr>
          </a:p>
          <a:p>
            <a:pPr lvl="0"/>
            <a:r>
              <a:rPr lang="el-GR" altLang="el-GR" sz="2800" dirty="0">
                <a:cs typeface="Times New Roman" pitchFamily="18" charset="0"/>
                <a:hlinkClick r:id="rId6" action="ppaction://hlinksldjump"/>
              </a:rPr>
              <a:t>Προσδιορισμός της περιεχόμενης </a:t>
            </a:r>
            <a:r>
              <a:rPr lang="el-GR" altLang="el-GR" sz="2800" dirty="0" smtClean="0">
                <a:cs typeface="Times New Roman" pitchFamily="18" charset="0"/>
                <a:hlinkClick r:id="rId6" action="ppaction://hlinksldjump"/>
              </a:rPr>
              <a:t>υγρασίας,</a:t>
            </a:r>
            <a:endParaRPr lang="el-GR" altLang="el-GR" sz="2800" dirty="0" smtClean="0">
              <a:cs typeface="Times New Roman" pitchFamily="18" charset="0"/>
            </a:endParaRPr>
          </a:p>
          <a:p>
            <a:pPr lvl="0"/>
            <a:r>
              <a:rPr lang="el-GR" altLang="el-GR" sz="2800" dirty="0">
                <a:cs typeface="Times New Roman" pitchFamily="18" charset="0"/>
                <a:hlinkClick r:id="rId7" action="ppaction://hlinksldjump"/>
              </a:rPr>
              <a:t>Αντοχή σε </a:t>
            </a:r>
            <a:r>
              <a:rPr lang="el-GR" altLang="el-GR" sz="2800" dirty="0" smtClean="0">
                <a:cs typeface="Times New Roman" pitchFamily="18" charset="0"/>
                <a:hlinkClick r:id="rId7" action="ppaction://hlinksldjump"/>
              </a:rPr>
              <a:t>θλίψη.</a:t>
            </a:r>
            <a:endParaRPr lang="el-GR" altLang="el-GR" sz="2800" dirty="0" smtClean="0">
              <a:cs typeface="Times New Roman" pitchFamily="18" charset="0"/>
            </a:endParaRPr>
          </a:p>
          <a:p>
            <a:pPr lvl="0"/>
            <a:endParaRPr lang="el-GR" sz="2800" dirty="0" smtClean="0"/>
          </a:p>
          <a:p>
            <a:pPr lvl="0"/>
            <a:endParaRPr lang="el-GR" sz="2800" dirty="0"/>
          </a:p>
        </p:txBody>
      </p:sp>
      <p:sp>
        <p:nvSpPr>
          <p:cNvPr id="5" name="Θέση υποσέλιδου 3" descr="."/>
          <p:cNvSpPr txBox="1">
            <a:spLocks/>
          </p:cNvSpPr>
          <p:nvPr/>
        </p:nvSpPr>
        <p:spPr>
          <a:xfrm>
            <a:off x="2909727" y="6309320"/>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Μηχανικές Ιδιότητες του Ξύλου και των σύνθετων συγκολλημένων προϊόντων</a:t>
            </a:r>
            <a:endParaRPr lang="en-GB" sz="1400" dirty="0">
              <a:cs typeface="Times New Roman" pitchFamily="18" charset="0"/>
            </a:endParaRPr>
          </a:p>
        </p:txBody>
      </p:sp>
      <p:sp>
        <p:nvSpPr>
          <p:cNvPr id="4" name="Slide Number Placeholder 3" descr="."/>
          <p:cNvSpPr>
            <a:spLocks noGrp="1"/>
          </p:cNvSpPr>
          <p:nvPr>
            <p:ph type="sldNum" sz="quarter" idx="12"/>
          </p:nvPr>
        </p:nvSpPr>
        <p:spPr/>
        <p:txBody>
          <a:bodyPr/>
          <a:lstStyle/>
          <a:p>
            <a:fld id="{95390251-5B84-4D2F-A9C7-1C62C4738B3F}" type="slidenum">
              <a:rPr lang="el-GR" smtClean="0"/>
              <a:pPr/>
              <a:t>5</a:t>
            </a:fld>
            <a:endParaRPr lang="el-GR"/>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67544" y="44624"/>
            <a:ext cx="8352928" cy="1080120"/>
          </a:xfrm>
        </p:spPr>
        <p:txBody>
          <a:bodyPr>
            <a:noAutofit/>
          </a:bodyPr>
          <a:lstStyle/>
          <a:p>
            <a:pPr eaLnBrk="0" hangingPunct="0"/>
            <a:r>
              <a:rPr lang="el-GR" dirty="0" smtClean="0"/>
              <a:t>Κυκλικές φορτίσεις του επίπλου </a:t>
            </a:r>
            <a:br>
              <a:rPr lang="el-GR" dirty="0" smtClean="0"/>
            </a:br>
            <a:r>
              <a:rPr lang="el-GR" dirty="0" smtClean="0"/>
              <a:t>(1 από 2)</a:t>
            </a:r>
            <a:endParaRPr lang="el-GR" dirty="0">
              <a:latin typeface="+mn-lt"/>
            </a:endParaRPr>
          </a:p>
        </p:txBody>
      </p:sp>
      <p:sp>
        <p:nvSpPr>
          <p:cNvPr id="7" name="Rectangle 330"/>
          <p:cNvSpPr>
            <a:spLocks noChangeArrowheads="1"/>
          </p:cNvSpPr>
          <p:nvPr/>
        </p:nvSpPr>
        <p:spPr bwMode="auto">
          <a:xfrm>
            <a:off x="755576" y="1132002"/>
            <a:ext cx="7931224"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bIns="0">
            <a:spAutoFit/>
          </a:bodyPr>
          <a:lstStyle/>
          <a:p>
            <a:pPr hangingPunct="0"/>
            <a:r>
              <a:rPr lang="el-GR" sz="2400" dirty="0"/>
              <a:t>Με βάση το ποιό κάτω σχήμα περιγράψτε τις κυκλικές φορτίσεις του </a:t>
            </a:r>
            <a:r>
              <a:rPr lang="el-GR" sz="2400" dirty="0" smtClean="0"/>
              <a:t>επίπλου</a:t>
            </a:r>
            <a:r>
              <a:rPr lang="el-GR" sz="2400" dirty="0"/>
              <a:t>:</a:t>
            </a:r>
            <a:r>
              <a:rPr lang="el-GR" sz="2400" dirty="0" smtClean="0"/>
              <a:t> </a:t>
            </a:r>
            <a:endParaRPr lang="el-GR" sz="2400" dirty="0"/>
          </a:p>
        </p:txBody>
      </p:sp>
      <p:pic>
        <p:nvPicPr>
          <p:cNvPr id="1025" name="Picture 1" descr="."/>
          <p:cNvPicPr>
            <a:picLocks noChangeAspect="1" noChangeArrowheads="1"/>
          </p:cNvPicPr>
          <p:nvPr/>
        </p:nvPicPr>
        <p:blipFill>
          <a:blip r:embed="rId5">
            <a:extLst>
              <a:ext uri="{28A0092B-C50C-407E-A947-70E740481C1C}">
                <a14:useLocalDpi xmlns:a14="http://schemas.microsoft.com/office/drawing/2010/main" val="0"/>
              </a:ext>
            </a:extLst>
          </a:blip>
          <a:srcRect b="47250"/>
          <a:stretch>
            <a:fillRect/>
          </a:stretch>
        </p:blipFill>
        <p:spPr bwMode="auto">
          <a:xfrm>
            <a:off x="1199369" y="2006264"/>
            <a:ext cx="7032848" cy="4303056"/>
          </a:xfrm>
          <a:prstGeom prst="rect">
            <a:avLst/>
          </a:prstGeom>
          <a:noFill/>
          <a:extLst>
            <a:ext uri="{909E8E84-426E-40DD-AFC4-6F175D3DCCD1}">
              <a14:hiddenFill xmlns:a14="http://schemas.microsoft.com/office/drawing/2010/main">
                <a:solidFill>
                  <a:srgbClr val="FFFFFF"/>
                </a:solidFill>
              </a14:hiddenFill>
            </a:ext>
          </a:extLst>
        </p:spPr>
      </p:pic>
      <p:sp>
        <p:nvSpPr>
          <p:cNvPr id="5" name="Θέση υποσέλιδου 3" descr="."/>
          <p:cNvSpPr txBox="1">
            <a:spLocks/>
          </p:cNvSpPr>
          <p:nvPr/>
        </p:nvSpPr>
        <p:spPr>
          <a:xfrm>
            <a:off x="3120356"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Μηχανικές Ιδιότητες του Ξύλου και των σύνθετων συγκολλημένων προϊόντων</a:t>
            </a:r>
            <a:endParaRPr lang="en-GB" sz="1400" dirty="0">
              <a:cs typeface="Times New Roman" pitchFamily="18" charset="0"/>
            </a:endParaRPr>
          </a:p>
        </p:txBody>
      </p:sp>
      <p:sp>
        <p:nvSpPr>
          <p:cNvPr id="2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467544" y="44624"/>
            <a:ext cx="8352928" cy="1368152"/>
          </a:xfrm>
        </p:spPr>
        <p:txBody>
          <a:bodyPr>
            <a:noAutofit/>
          </a:bodyPr>
          <a:lstStyle/>
          <a:p>
            <a:pPr eaLnBrk="0" hangingPunct="0"/>
            <a:r>
              <a:rPr lang="el-GR" dirty="0"/>
              <a:t>Κ</a:t>
            </a:r>
            <a:r>
              <a:rPr lang="el-GR" dirty="0" smtClean="0"/>
              <a:t>υκλικές φορτίσεις του επίπλου </a:t>
            </a:r>
            <a:br>
              <a:rPr lang="el-GR" dirty="0" smtClean="0"/>
            </a:br>
            <a:r>
              <a:rPr lang="el-GR" dirty="0" smtClean="0"/>
              <a:t>(2 από 2)</a:t>
            </a:r>
            <a:endParaRPr lang="el-GR" dirty="0">
              <a:latin typeface="+mn-lt"/>
            </a:endParaRPr>
          </a:p>
        </p:txBody>
      </p:sp>
      <p:pic>
        <p:nvPicPr>
          <p:cNvPr id="2049" name="Picture 1" descr="."/>
          <p:cNvPicPr>
            <a:picLocks noChangeAspect="1" noChangeArrowheads="1"/>
          </p:cNvPicPr>
          <p:nvPr/>
        </p:nvPicPr>
        <p:blipFill>
          <a:blip r:embed="rId4">
            <a:extLst>
              <a:ext uri="{28A0092B-C50C-407E-A947-70E740481C1C}">
                <a14:useLocalDpi xmlns:a14="http://schemas.microsoft.com/office/drawing/2010/main" val="0"/>
              </a:ext>
            </a:extLst>
          </a:blip>
          <a:srcRect t="47250"/>
          <a:stretch>
            <a:fillRect/>
          </a:stretch>
        </p:blipFill>
        <p:spPr bwMode="auto">
          <a:xfrm>
            <a:off x="611560" y="1458457"/>
            <a:ext cx="8005043" cy="4897894"/>
          </a:xfrm>
          <a:prstGeom prst="rect">
            <a:avLst/>
          </a:prstGeom>
          <a:noFill/>
          <a:extLst>
            <a:ext uri="{909E8E84-426E-40DD-AFC4-6F175D3DCCD1}">
              <a14:hiddenFill xmlns:a14="http://schemas.microsoft.com/office/drawing/2010/main">
                <a:solidFill>
                  <a:srgbClr val="FFFFFF"/>
                </a:solidFill>
              </a14:hiddenFill>
            </a:ext>
          </a:extLst>
        </p:spPr>
      </p:pic>
      <p:sp>
        <p:nvSpPr>
          <p:cNvPr id="4" name="Θέση υποσέλιδου 3" descr="."/>
          <p:cNvSpPr txBox="1">
            <a:spLocks/>
          </p:cNvSpPr>
          <p:nvPr/>
        </p:nvSpPr>
        <p:spPr>
          <a:xfrm>
            <a:off x="3181325"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Μηχανικές Ιδιότητες του Ξύλου και των σύνθετων συγκολλημένων προϊόντων</a:t>
            </a:r>
            <a:endParaRPr lang="en-GB" sz="1400" dirty="0">
              <a:cs typeface="Times New Roman" pitchFamily="18" charset="0"/>
            </a:endParaRPr>
          </a:p>
        </p:txBody>
      </p:sp>
      <p:sp>
        <p:nvSpPr>
          <p:cNvPr id="1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noChangeArrowheads="1"/>
          </p:cNvSpPr>
          <p:nvPr>
            <p:ph type="title"/>
          </p:nvPr>
        </p:nvSpPr>
        <p:spPr>
          <a:xfrm>
            <a:off x="381000" y="44624"/>
            <a:ext cx="8305800" cy="1296416"/>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eaLnBrk="0" hangingPunct="0"/>
            <a:r>
              <a:rPr lang="el-GR" altLang="el-GR" dirty="0" smtClean="0">
                <a:cs typeface="Times New Roman" pitchFamily="18" charset="0"/>
              </a:rPr>
              <a:t>Προσδιορισμός </a:t>
            </a:r>
            <a:r>
              <a:rPr lang="el-GR" altLang="el-GR" dirty="0">
                <a:cs typeface="Times New Roman" pitchFamily="18" charset="0"/>
              </a:rPr>
              <a:t>της </a:t>
            </a:r>
            <a:r>
              <a:rPr lang="el-GR" altLang="el-GR" dirty="0" smtClean="0">
                <a:cs typeface="Times New Roman" pitchFamily="18" charset="0"/>
              </a:rPr>
              <a:t>πυκνότητας</a:t>
            </a:r>
            <a:br>
              <a:rPr lang="el-GR" altLang="el-GR" dirty="0" smtClean="0">
                <a:cs typeface="Times New Roman" pitchFamily="18" charset="0"/>
              </a:rPr>
            </a:br>
            <a:r>
              <a:rPr lang="el-GR" altLang="el-GR" dirty="0" smtClean="0">
                <a:cs typeface="Times New Roman" pitchFamily="18" charset="0"/>
              </a:rPr>
              <a:t>(1 από 2)</a:t>
            </a:r>
            <a:endParaRPr lang="el-GR" dirty="0">
              <a:latin typeface="+mn-lt"/>
            </a:endParaRPr>
          </a:p>
        </p:txBody>
      </p:sp>
      <p:sp>
        <p:nvSpPr>
          <p:cNvPr id="7" name="Rectangle 3" descr="Να προσδιοριστεί η πυκνότητα σε δείγμα πεύκου ορθογωνικής διατομής με διαστάσεις του (μήκος τέσσερα κόμμα δύο εκατοστά, πλάτος δύο εκατοστά, πάχος δύο εκατοστά) με παχύμετρο με ακρίβεια δύο δεκαδικών και βάρος εννιά κόμμα ογδοντα δύο γραμμάρια. &#10;"/>
          <p:cNvSpPr txBox="1">
            <a:spLocks noChangeArrowheads="1"/>
          </p:cNvSpPr>
          <p:nvPr/>
        </p:nvSpPr>
        <p:spPr>
          <a:xfrm>
            <a:off x="580628" y="2132856"/>
            <a:ext cx="8106172" cy="2834914"/>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hangingPunct="0">
              <a:buNone/>
            </a:pPr>
            <a:r>
              <a:rPr lang="el-GR" sz="2800" dirty="0"/>
              <a:t>Να προσδιοριστεί η πυκνότητα σε δείγμα πεύκου </a:t>
            </a:r>
            <a:r>
              <a:rPr lang="el-GR" sz="2800" dirty="0" err="1"/>
              <a:t>ορθογωνικής</a:t>
            </a:r>
            <a:r>
              <a:rPr lang="el-GR" sz="2800" dirty="0"/>
              <a:t> διατομής με διαστάσεις του (μήκος 4,2 εκ, πλάτος 2 εκ, πάχος 2 εκ) με </a:t>
            </a:r>
            <a:r>
              <a:rPr lang="el-GR" sz="2800" dirty="0" err="1"/>
              <a:t>παχύμετρο</a:t>
            </a:r>
            <a:r>
              <a:rPr lang="el-GR" sz="2800" dirty="0"/>
              <a:t> με ακρίβεια 2 δεκαδικών και βάρος 9,82 γραμμάρια. </a:t>
            </a:r>
          </a:p>
        </p:txBody>
      </p:sp>
      <p:sp>
        <p:nvSpPr>
          <p:cNvPr id="6" name="Θέση υποσέλιδου 3" descr="."/>
          <p:cNvSpPr txBox="1">
            <a:spLocks/>
          </p:cNvSpPr>
          <p:nvPr/>
        </p:nvSpPr>
        <p:spPr>
          <a:xfrm>
            <a:off x="3181325"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Μηχανικές Ιδιότητες του Ξύλου και των σύνθετων συγκολλημένων προϊόντων</a:t>
            </a:r>
            <a:endParaRPr lang="en-GB" sz="1400" dirty="0">
              <a:cs typeface="Times New Roman" pitchFamily="18" charset="0"/>
            </a:endParaRPr>
          </a:p>
        </p:txBody>
      </p:sp>
      <p:sp>
        <p:nvSpPr>
          <p:cNvPr id="12"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ιτλος 1"/>
          <p:cNvSpPr>
            <a:spLocks noGrp="1" noChangeArrowheads="1"/>
          </p:cNvSpPr>
          <p:nvPr>
            <p:ph type="title"/>
          </p:nvPr>
        </p:nvSpPr>
        <p:spPr>
          <a:xfrm>
            <a:off x="467544" y="116632"/>
            <a:ext cx="8352928" cy="1152128"/>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altLang="el-GR" dirty="0">
                <a:cs typeface="Times New Roman" pitchFamily="18" charset="0"/>
              </a:rPr>
              <a:t>Προσδιορισμός της πυκνότητας</a:t>
            </a:r>
            <a:br>
              <a:rPr lang="el-GR" altLang="el-GR" dirty="0">
                <a:cs typeface="Times New Roman" pitchFamily="18" charset="0"/>
              </a:rPr>
            </a:br>
            <a:r>
              <a:rPr lang="el-GR" altLang="el-GR" dirty="0" smtClean="0">
                <a:cs typeface="Times New Roman" pitchFamily="18" charset="0"/>
              </a:rPr>
              <a:t>(2 </a:t>
            </a:r>
            <a:r>
              <a:rPr lang="el-GR" altLang="el-GR" dirty="0">
                <a:cs typeface="Times New Roman" pitchFamily="18" charset="0"/>
              </a:rPr>
              <a:t>από 2)</a:t>
            </a:r>
            <a:endParaRPr lang="el-GR" dirty="0">
              <a:latin typeface="+mn-lt"/>
            </a:endParaRPr>
          </a:p>
        </p:txBody>
      </p:sp>
      <p:sp>
        <p:nvSpPr>
          <p:cNvPr id="2" name="Ορθογώνιο 1" descr="Πρώτα βρίσκουμε τον όγκο του δείγματος πολλαπλασιάζοντας τις διαστάσεις: μήκος επί πλάτος επί πάχος και ζυγίζουμε το δοκίμιο μας με ακρίβεια δύο δεκαδικών. Στη συνέχεια από τον τύπο της πυκνότητας   βρίσκουμε την πυκνότητα σε μονάδες γραμμάρια ανα κυβικά εκατοστά.&#10;"/>
          <p:cNvSpPr/>
          <p:nvPr/>
        </p:nvSpPr>
        <p:spPr>
          <a:xfrm>
            <a:off x="467544" y="1556792"/>
            <a:ext cx="8219256" cy="1569660"/>
          </a:xfrm>
          <a:prstGeom prst="rect">
            <a:avLst/>
          </a:prstGeom>
        </p:spPr>
        <p:txBody>
          <a:bodyPr wrap="square">
            <a:spAutoFit/>
          </a:bodyPr>
          <a:lstStyle/>
          <a:p>
            <a:pPr hangingPunct="0"/>
            <a:r>
              <a:rPr lang="el-GR" sz="2400" dirty="0"/>
              <a:t>Πρώτα βρίσκουμε τον όγκο του </a:t>
            </a:r>
            <a:r>
              <a:rPr lang="el-GR" sz="2400" dirty="0" smtClean="0"/>
              <a:t>δείγματος </a:t>
            </a:r>
            <a:r>
              <a:rPr lang="el-GR" sz="2400" dirty="0"/>
              <a:t>πολλαπλασιάζοντας τις διαστάσεις: μήκος </a:t>
            </a:r>
            <a:r>
              <a:rPr lang="en-US" sz="2400" dirty="0"/>
              <a:t>x</a:t>
            </a:r>
            <a:r>
              <a:rPr lang="el-GR" sz="2400" dirty="0"/>
              <a:t> πλάτος </a:t>
            </a:r>
            <a:r>
              <a:rPr lang="en-US" sz="2400" dirty="0"/>
              <a:t>x</a:t>
            </a:r>
            <a:r>
              <a:rPr lang="el-GR" sz="2400" dirty="0"/>
              <a:t> πάχος και ζυγίζουμε το δοκίμιο μας με ακρίβεια 2 δεκαδικών. Στη συνέχεια από τον τύπο της πυκνότητας   βρίσκουμε την πυκνότητα σε μονάδες </a:t>
            </a:r>
            <a:r>
              <a:rPr lang="en-US" sz="2400" dirty="0"/>
              <a:t>gr</a:t>
            </a:r>
            <a:r>
              <a:rPr lang="el-GR" sz="2400" dirty="0"/>
              <a:t>/</a:t>
            </a:r>
            <a:r>
              <a:rPr lang="en-US" sz="2400" dirty="0"/>
              <a:t>cm</a:t>
            </a:r>
            <a:r>
              <a:rPr lang="el-GR" sz="2400" baseline="30000" dirty="0"/>
              <a:t>3</a:t>
            </a:r>
            <a:r>
              <a:rPr lang="el-GR" sz="2400" dirty="0"/>
              <a:t>.</a:t>
            </a:r>
          </a:p>
        </p:txBody>
      </p:sp>
      <p:pic>
        <p:nvPicPr>
          <p:cNvPr id="8" name="Picture 2" descr=".&#10;"/>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5328" b="-47311"/>
          <a:stretch/>
        </p:blipFill>
        <p:spPr bwMode="auto">
          <a:xfrm>
            <a:off x="152400" y="3336384"/>
            <a:ext cx="8724900" cy="246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Μηχανικές Ιδιότητες του Ξύλου και των σύνθετων συγκολλημένων προϊόντων</a:t>
            </a:r>
            <a:endParaRPr lang="en-GB" sz="1400" dirty="0">
              <a:cs typeface="Times New Roman" pitchFamily="18" charset="0"/>
            </a:endParaRPr>
          </a:p>
        </p:txBody>
      </p:sp>
      <p:sp>
        <p:nvSpPr>
          <p:cNvPr id="9" name="Θέση αριθμού διαφάνειας 5" descr="."/>
          <p:cNvSpPr txBox="1">
            <a:spLocks/>
          </p:cNvSpPr>
          <p:nvPr/>
        </p:nvSpPr>
        <p:spPr>
          <a:xfrm>
            <a:off x="6553200" y="6501185"/>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467544" y="44624"/>
            <a:ext cx="8352928" cy="1368152"/>
          </a:xfrm>
        </p:spPr>
        <p:txBody>
          <a:bodyPr>
            <a:noAutofit/>
          </a:bodyPr>
          <a:lstStyle/>
          <a:p>
            <a:pPr eaLnBrk="0" hangingPunct="0"/>
            <a:r>
              <a:rPr lang="el-GR" altLang="el-GR" dirty="0" smtClean="0">
                <a:cs typeface="Times New Roman" pitchFamily="18" charset="0"/>
              </a:rPr>
              <a:t>Προσδιορισμός </a:t>
            </a:r>
            <a:r>
              <a:rPr lang="el-GR" altLang="el-GR" dirty="0">
                <a:cs typeface="Times New Roman" pitchFamily="18" charset="0"/>
              </a:rPr>
              <a:t>της περιεχόμενης </a:t>
            </a:r>
            <a:r>
              <a:rPr lang="el-GR" altLang="el-GR" dirty="0" smtClean="0">
                <a:cs typeface="Times New Roman" pitchFamily="18" charset="0"/>
              </a:rPr>
              <a:t>υγρασίας </a:t>
            </a:r>
            <a:r>
              <a:rPr lang="el-GR" dirty="0" smtClean="0"/>
              <a:t>(1 </a:t>
            </a:r>
            <a:r>
              <a:rPr lang="el-GR" dirty="0" smtClean="0"/>
              <a:t>από 2)</a:t>
            </a:r>
            <a:endParaRPr lang="el-GR" dirty="0">
              <a:latin typeface="+mn-lt"/>
            </a:endParaRPr>
          </a:p>
        </p:txBody>
      </p:sp>
      <p:sp>
        <p:nvSpPr>
          <p:cNvPr id="5" name="Ορθογώνιο 4" descr="Να  υπολογιστεί η περιεχόμενη υγρασία σε  δείγμα πεύκου με αρχικό βάρος εννιά κόμμα ογδοντα δύο γραμμάρια και τελικό οκτώ κόμμα εβδομηντα εφτά.&#10;"/>
          <p:cNvSpPr/>
          <p:nvPr/>
        </p:nvSpPr>
        <p:spPr>
          <a:xfrm>
            <a:off x="539552" y="2636912"/>
            <a:ext cx="8147248" cy="1384995"/>
          </a:xfrm>
          <a:prstGeom prst="rect">
            <a:avLst/>
          </a:prstGeom>
        </p:spPr>
        <p:txBody>
          <a:bodyPr wrap="square">
            <a:spAutoFit/>
          </a:bodyPr>
          <a:lstStyle/>
          <a:p>
            <a:pPr hangingPunct="0"/>
            <a:r>
              <a:rPr lang="el-GR" sz="2800" dirty="0"/>
              <a:t>Να  υπολογιστεί η περιεχόμενη υγρασία σε  δείγμα πεύκου με αρχικό βάρος 9,82 γραμμάρια και τελικό </a:t>
            </a:r>
            <a:r>
              <a:rPr lang="el-GR" sz="2800" dirty="0" smtClean="0"/>
              <a:t>8,77.</a:t>
            </a:r>
            <a:endParaRPr lang="el-GR" sz="2800" dirty="0"/>
          </a:p>
        </p:txBody>
      </p:sp>
      <p:sp>
        <p:nvSpPr>
          <p:cNvPr id="4" name="Θέση υποσέλιδου 3" descr="."/>
          <p:cNvSpPr txBox="1">
            <a:spLocks/>
          </p:cNvSpPr>
          <p:nvPr/>
        </p:nvSpPr>
        <p:spPr>
          <a:xfrm>
            <a:off x="3181325"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Μηχανικές Ιδιότητες του Ξύλου και των σύνθετων συγκολλημένων προϊόντων</a:t>
            </a:r>
            <a:endParaRPr lang="en-GB" sz="1400" dirty="0">
              <a:cs typeface="Times New Roman" pitchFamily="18" charset="0"/>
            </a:endParaRPr>
          </a:p>
        </p:txBody>
      </p:sp>
      <p:sp>
        <p:nvSpPr>
          <p:cNvPr id="1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641609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467544" y="44624"/>
            <a:ext cx="8352928" cy="1368152"/>
          </a:xfrm>
        </p:spPr>
        <p:txBody>
          <a:bodyPr>
            <a:noAutofit/>
          </a:bodyPr>
          <a:lstStyle/>
          <a:p>
            <a:pPr eaLnBrk="0" hangingPunct="0"/>
            <a:r>
              <a:rPr lang="el-GR" altLang="el-GR" dirty="0">
                <a:cs typeface="Times New Roman" pitchFamily="18" charset="0"/>
              </a:rPr>
              <a:t>Προσδιορισμός της περιεχόμενης </a:t>
            </a:r>
            <a:r>
              <a:rPr lang="el-GR" altLang="el-GR" dirty="0" smtClean="0">
                <a:cs typeface="Times New Roman" pitchFamily="18" charset="0"/>
              </a:rPr>
              <a:t>υγρασίας </a:t>
            </a:r>
            <a:r>
              <a:rPr lang="el-GR" dirty="0" smtClean="0"/>
              <a:t>(2 </a:t>
            </a:r>
            <a:r>
              <a:rPr lang="el-GR" dirty="0"/>
              <a:t>από 2)</a:t>
            </a:r>
            <a:endParaRPr lang="el-GR" dirty="0">
              <a:latin typeface="+mn-lt"/>
            </a:endParaRPr>
          </a:p>
        </p:txBody>
      </p:sp>
      <p:sp>
        <p:nvSpPr>
          <p:cNvPr id="5" name="Ορθογώνιο 4" descr="Πρώτα  ζυγίζουμε το δείγμα μας και το τοποθετούμε σε ξηραντήριο σε θερμοκρασία εκατόν τρείς σύν πλην δύο βαθμούς κελσίου. Σε χρονικά διαστήματα έξι ωρών ζυγίζουμε το δείγμα μας έως ότου αποκτήσει σταθερό βάρος. Στη συνέχεια από τον αντίστοιχο τύπο υπολογίζουμε την υγρασία.&#10;"/>
          <p:cNvSpPr/>
          <p:nvPr/>
        </p:nvSpPr>
        <p:spPr>
          <a:xfrm>
            <a:off x="467544" y="1412776"/>
            <a:ext cx="8219256" cy="1938992"/>
          </a:xfrm>
          <a:prstGeom prst="rect">
            <a:avLst/>
          </a:prstGeom>
        </p:spPr>
        <p:txBody>
          <a:bodyPr wrap="square">
            <a:spAutoFit/>
          </a:bodyPr>
          <a:lstStyle/>
          <a:p>
            <a:pPr hangingPunct="0"/>
            <a:r>
              <a:rPr lang="el-GR" sz="2400" dirty="0"/>
              <a:t>Πρώτα  ζυγίζουμε το δείγμα μας και το τοποθετούμε σε ξηραντήριο σε θερμοκρασία 103±2 </a:t>
            </a:r>
            <a:r>
              <a:rPr lang="en-US" sz="2400" dirty="0"/>
              <a:t>C</a:t>
            </a:r>
            <a:r>
              <a:rPr lang="el-GR" sz="2400" baseline="30000" dirty="0"/>
              <a:t>ο</a:t>
            </a:r>
            <a:r>
              <a:rPr lang="el-GR" sz="2400" dirty="0"/>
              <a:t>. Σε χρονικά διαστήματα 6 ωρών ζυγίζουμε το δείγμα μας έως ότου αποκτήσει σταθερό βάρος. Στη συνέχεια από τον αντίστοιχο τύπο υπολογίζουμε την υγρασία.</a:t>
            </a:r>
          </a:p>
        </p:txBody>
      </p:sp>
      <p:pic>
        <p:nvPicPr>
          <p:cNvPr id="8" name="Picture 1" desc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2274" b="-42274"/>
          <a:stretch/>
        </p:blipFill>
        <p:spPr bwMode="auto">
          <a:xfrm>
            <a:off x="35496" y="3284984"/>
            <a:ext cx="9067800" cy="3073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Θέση υποσέλιδου 3" descr="."/>
          <p:cNvSpPr txBox="1">
            <a:spLocks/>
          </p:cNvSpPr>
          <p:nvPr/>
        </p:nvSpPr>
        <p:spPr>
          <a:xfrm>
            <a:off x="3181325" y="6309320"/>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Μηχανικές Ιδιότητες του Ξύλου και των σύνθετων συγκολλημένων προϊόντων</a:t>
            </a:r>
            <a:endParaRPr lang="en-GB" sz="1400" dirty="0">
              <a:cs typeface="Times New Roman" pitchFamily="18" charset="0"/>
            </a:endParaRPr>
          </a:p>
        </p:txBody>
      </p:sp>
      <p:sp>
        <p:nvSpPr>
          <p:cNvPr id="1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641609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467544" y="44624"/>
            <a:ext cx="8352928" cy="1368152"/>
          </a:xfrm>
        </p:spPr>
        <p:txBody>
          <a:bodyPr>
            <a:noAutofit/>
          </a:bodyPr>
          <a:lstStyle/>
          <a:p>
            <a:pPr eaLnBrk="0" hangingPunct="0"/>
            <a:r>
              <a:rPr lang="el-GR" altLang="el-GR" dirty="0" smtClean="0">
                <a:cs typeface="Times New Roman" pitchFamily="18" charset="0"/>
              </a:rPr>
              <a:t>Αντοχή σε θλίψη</a:t>
            </a:r>
            <a:r>
              <a:rPr lang="el-GR" dirty="0" smtClean="0"/>
              <a:t/>
            </a:r>
            <a:br>
              <a:rPr lang="el-GR" dirty="0" smtClean="0"/>
            </a:br>
            <a:r>
              <a:rPr lang="el-GR" dirty="0" smtClean="0"/>
              <a:t>(1 από 3)</a:t>
            </a:r>
            <a:endParaRPr lang="el-GR" dirty="0">
              <a:latin typeface="+mn-lt"/>
            </a:endParaRPr>
          </a:p>
        </p:txBody>
      </p:sp>
      <p:sp>
        <p:nvSpPr>
          <p:cNvPr id="5" name="Ορθογώνιο 4" descr=" Να προσδιορίσετε την αντοχή ξύλου οξιάς σε θλίψη όταν οι διαστάσεις του είναι δεκαεννιά κόμμα δεκαεννιά επί δεκαεννιά κόμμα ενενήντα χιλιοστά, το μήκος του σαραντα δύο κόμμα δέκα χιλιοστά και η δύναμη θραύσης εικοσι τέσσερις χιλιάδες τετρακόσια Newton . &#10; &#10;"/>
          <p:cNvSpPr/>
          <p:nvPr/>
        </p:nvSpPr>
        <p:spPr>
          <a:xfrm>
            <a:off x="467544" y="2549222"/>
            <a:ext cx="8219256" cy="1815882"/>
          </a:xfrm>
          <a:prstGeom prst="rect">
            <a:avLst/>
          </a:prstGeom>
        </p:spPr>
        <p:txBody>
          <a:bodyPr wrap="square">
            <a:spAutoFit/>
          </a:bodyPr>
          <a:lstStyle/>
          <a:p>
            <a:pPr hangingPunct="0"/>
            <a:r>
              <a:rPr lang="el-GR" sz="2800" dirty="0"/>
              <a:t> Να προσδιορίσετε την αντοχή ξύλου οξιάς σε θλίψη όταν οι διαστάσεις του είναι 19,19Χ19,90 χιλ. το μήκος του 42,10 χιλ. και η δύναμη θραύσης 24.400 </a:t>
            </a:r>
            <a:r>
              <a:rPr lang="en-US" sz="2800" dirty="0"/>
              <a:t>Newton </a:t>
            </a:r>
            <a:r>
              <a:rPr lang="el-GR" sz="2800" dirty="0"/>
              <a:t>. </a:t>
            </a:r>
          </a:p>
          <a:p>
            <a:pPr hangingPunct="0"/>
            <a:r>
              <a:rPr lang="en-US" sz="2800" dirty="0"/>
              <a:t> </a:t>
            </a:r>
            <a:endParaRPr lang="el-GR" sz="2800" dirty="0"/>
          </a:p>
        </p:txBody>
      </p:sp>
      <p:sp>
        <p:nvSpPr>
          <p:cNvPr id="4" name="Θέση υποσέλιδου 3" descr="."/>
          <p:cNvSpPr txBox="1">
            <a:spLocks/>
          </p:cNvSpPr>
          <p:nvPr/>
        </p:nvSpPr>
        <p:spPr>
          <a:xfrm>
            <a:off x="3181325"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Μηχανικές Ιδιότητες του Ξύλου και των σύνθετων συγκολλημένων προϊόντων</a:t>
            </a:r>
            <a:endParaRPr lang="en-GB" sz="1400" dirty="0">
              <a:cs typeface="Times New Roman" pitchFamily="18" charset="0"/>
            </a:endParaRPr>
          </a:p>
        </p:txBody>
      </p:sp>
      <p:sp>
        <p:nvSpPr>
          <p:cNvPr id="1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64160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467544" y="44624"/>
            <a:ext cx="8352928" cy="1368152"/>
          </a:xfrm>
        </p:spPr>
        <p:txBody>
          <a:bodyPr>
            <a:noAutofit/>
          </a:bodyPr>
          <a:lstStyle/>
          <a:p>
            <a:pPr eaLnBrk="0" hangingPunct="0"/>
            <a:r>
              <a:rPr lang="el-GR" altLang="el-GR" dirty="0">
                <a:cs typeface="Times New Roman" pitchFamily="18" charset="0"/>
              </a:rPr>
              <a:t>Α</a:t>
            </a:r>
            <a:r>
              <a:rPr lang="el-GR" altLang="el-GR" dirty="0" smtClean="0">
                <a:cs typeface="Times New Roman" pitchFamily="18" charset="0"/>
              </a:rPr>
              <a:t>ντοχή </a:t>
            </a:r>
            <a:r>
              <a:rPr lang="el-GR" altLang="el-GR" dirty="0">
                <a:cs typeface="Times New Roman" pitchFamily="18" charset="0"/>
              </a:rPr>
              <a:t>σε θλίψη</a:t>
            </a:r>
            <a:r>
              <a:rPr lang="el-GR" dirty="0" smtClean="0"/>
              <a:t/>
            </a:r>
            <a:br>
              <a:rPr lang="el-GR" dirty="0" smtClean="0"/>
            </a:br>
            <a:r>
              <a:rPr lang="el-GR" dirty="0" smtClean="0"/>
              <a:t>(2 από </a:t>
            </a:r>
            <a:r>
              <a:rPr lang="el-GR" dirty="0" smtClean="0"/>
              <a:t>3)</a:t>
            </a:r>
            <a:endParaRPr lang="el-GR" dirty="0">
              <a:latin typeface="+mn-lt"/>
            </a:endParaRPr>
          </a:p>
        </p:txBody>
      </p:sp>
      <p:sp>
        <p:nvSpPr>
          <p:cNvPr id="5" name="Ορθογώνιο 4" descr="Τοποθετούμε τα δοκίμια σε θάλαμο κλιματισμού σε κανονικές συνθήκες, δηλαδή θερμοκρασία είκοσι βαθμούς κελσίου σύν πλήν ένα και υγρασία εξηνταπέντε τοις εκατό συν πλην ένα, εώς ότου αποκτήσουν σταθερό βάρος. &#10;Προσδιορίζουμε τις διαστάσεις χρησιμοποιώντας παχύμετρο με ακρίβεια δύο δεκαδικών και ζυγίζουμε το δοκίμιο μας. Προετοιμάουμε τη μηχανή αντοχής και τοποθετούμε το δοκίμιο έτσι ώστε να δέχεται τη φόρτιση αξονικά. Όταν ολοκληρωθεί το πείραμα τοποθετούμε το δοκίμιο σε ξηραντήριο μέχρι να αποκτήσει απόλυτα ξηρή μάζα. Τέλος υπολογίζουμε την πυκνότητα και την περιεχόμενη υγρασία του σύμφωνα με τους τύπους που είπαμε παραπάνω."/>
          <p:cNvSpPr/>
          <p:nvPr/>
        </p:nvSpPr>
        <p:spPr>
          <a:xfrm>
            <a:off x="467544" y="1884888"/>
            <a:ext cx="8219256" cy="3416320"/>
          </a:xfrm>
          <a:prstGeom prst="rect">
            <a:avLst/>
          </a:prstGeom>
        </p:spPr>
        <p:txBody>
          <a:bodyPr wrap="square">
            <a:spAutoFit/>
          </a:bodyPr>
          <a:lstStyle/>
          <a:p>
            <a:pPr hangingPunct="0"/>
            <a:r>
              <a:rPr lang="el-GR" sz="2400" dirty="0"/>
              <a:t>Τοποθετούμε τα δοκίμια σε θάλαμο κλιματισμού σε </a:t>
            </a:r>
            <a:r>
              <a:rPr lang="el-GR" sz="2400" dirty="0" err="1"/>
              <a:t>κ.σ</a:t>
            </a:r>
            <a:r>
              <a:rPr lang="el-GR" sz="2400" dirty="0"/>
              <a:t>. (20±1 C</a:t>
            </a:r>
            <a:r>
              <a:rPr lang="el-GR" sz="2400" baseline="30000" dirty="0"/>
              <a:t>0</a:t>
            </a:r>
            <a:r>
              <a:rPr lang="el-GR" sz="2400" dirty="0"/>
              <a:t>  65±3 % </a:t>
            </a:r>
            <a:r>
              <a:rPr lang="el-GR" sz="2400" dirty="0" err="1"/>
              <a:t>σχ.υγρ</a:t>
            </a:r>
            <a:r>
              <a:rPr lang="el-GR" sz="2400" dirty="0"/>
              <a:t>.) έως ότου αποκτήσουν σταθερό βάρος. Προσδιορίζουμε τις διαστάσεις χρησιμοποιώντας </a:t>
            </a:r>
            <a:r>
              <a:rPr lang="el-GR" sz="2400" dirty="0" err="1"/>
              <a:t>παχύμετρο</a:t>
            </a:r>
            <a:r>
              <a:rPr lang="el-GR" sz="2400" dirty="0"/>
              <a:t> με ακρίβεια 2 δεκαδικών και ζυγίζουμε το δοκίμιο μας. Προετοιμάζουμε τη μηχανή αντοχής και τοποθετούμε το δοκίμιο έτσι ώστε να δέχεται τη φόρτιση αξονικά. Όταν ολοκληρωθεί το πείραμα τοποθετούμε το δοκίμιο σε ξηραντήριο μέχρι να αποκτήσει απόλυτα ξηρή μάζα. Τέλος υπολογίζουμε την πυκνότητα και την περιεχόμενη υγρασία του.</a:t>
            </a:r>
          </a:p>
        </p:txBody>
      </p:sp>
      <p:sp>
        <p:nvSpPr>
          <p:cNvPr id="4" name="Θέση υποσέλιδου 3" descr="."/>
          <p:cNvSpPr txBox="1">
            <a:spLocks/>
          </p:cNvSpPr>
          <p:nvPr/>
        </p:nvSpPr>
        <p:spPr>
          <a:xfrm>
            <a:off x="3181325"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Μηχανικές Ιδιότητες του Ξύλου και των σύνθετων συγκολλημένων προϊόντων</a:t>
            </a:r>
            <a:endParaRPr lang="en-GB" sz="1400" dirty="0">
              <a:cs typeface="Times New Roman" pitchFamily="18" charset="0"/>
            </a:endParaRPr>
          </a:p>
        </p:txBody>
      </p:sp>
      <p:sp>
        <p:nvSpPr>
          <p:cNvPr id="1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64160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467544" y="44624"/>
            <a:ext cx="8352928" cy="1368152"/>
          </a:xfrm>
        </p:spPr>
        <p:txBody>
          <a:bodyPr>
            <a:noAutofit/>
          </a:bodyPr>
          <a:lstStyle/>
          <a:p>
            <a:pPr eaLnBrk="0" hangingPunct="0"/>
            <a:r>
              <a:rPr lang="el-GR" altLang="el-GR" dirty="0">
                <a:cs typeface="Times New Roman" pitchFamily="18" charset="0"/>
              </a:rPr>
              <a:t>Α</a:t>
            </a:r>
            <a:r>
              <a:rPr lang="el-GR" altLang="el-GR" dirty="0" smtClean="0">
                <a:cs typeface="Times New Roman" pitchFamily="18" charset="0"/>
              </a:rPr>
              <a:t>ντοχή </a:t>
            </a:r>
            <a:r>
              <a:rPr lang="el-GR" altLang="el-GR" dirty="0">
                <a:cs typeface="Times New Roman" pitchFamily="18" charset="0"/>
              </a:rPr>
              <a:t>σε θλίψη</a:t>
            </a:r>
            <a:r>
              <a:rPr lang="el-GR" dirty="0" smtClean="0"/>
              <a:t/>
            </a:r>
            <a:br>
              <a:rPr lang="el-GR" dirty="0" smtClean="0"/>
            </a:br>
            <a:r>
              <a:rPr lang="el-GR" dirty="0" smtClean="0"/>
              <a:t>(3 </a:t>
            </a:r>
            <a:r>
              <a:rPr lang="el-GR" dirty="0" smtClean="0"/>
              <a:t>από </a:t>
            </a:r>
            <a:r>
              <a:rPr lang="el-GR" dirty="0" smtClean="0"/>
              <a:t>3)</a:t>
            </a:r>
            <a:endParaRPr lang="el-GR" dirty="0">
              <a:latin typeface="+mn-lt"/>
            </a:endParaRPr>
          </a:p>
        </p:txBody>
      </p:sp>
      <p:pic>
        <p:nvPicPr>
          <p:cNvPr id="7" name="Picture 1" desc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9828" b="-49828"/>
          <a:stretch/>
        </p:blipFill>
        <p:spPr bwMode="auto">
          <a:xfrm>
            <a:off x="231080" y="2215480"/>
            <a:ext cx="8661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Θέση υποσέλιδου 3" descr="."/>
          <p:cNvSpPr txBox="1">
            <a:spLocks/>
          </p:cNvSpPr>
          <p:nvPr/>
        </p:nvSpPr>
        <p:spPr>
          <a:xfrm>
            <a:off x="3181325"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Μηχανικές Ιδιότητες του Ξύλου και των σύνθετων συγκολλημένων προϊόντων</a:t>
            </a:r>
            <a:endParaRPr lang="en-GB" sz="1400" dirty="0">
              <a:cs typeface="Times New Roman" pitchFamily="18" charset="0"/>
            </a:endParaRPr>
          </a:p>
        </p:txBody>
      </p:sp>
      <p:sp>
        <p:nvSpPr>
          <p:cNvPr id="1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5471279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a:xfrm>
            <a:off x="685800" y="2030983"/>
            <a:ext cx="7772400" cy="1470025"/>
          </a:xfrm>
        </p:spPr>
        <p:txBody>
          <a:bodyPr/>
          <a:lstStyle/>
          <a:p>
            <a:r>
              <a:rPr lang="el-GR" dirty="0" smtClean="0"/>
              <a:t>Τέλος Ενότητας</a:t>
            </a:r>
            <a:endParaRPr lang="el-GR" dirty="0"/>
          </a:p>
        </p:txBody>
      </p:sp>
      <p:sp>
        <p:nvSpPr>
          <p:cNvPr id="2" name="Ορθογώνιο 1"/>
          <p:cNvSpPr/>
          <p:nvPr/>
        </p:nvSpPr>
        <p:spPr>
          <a:xfrm>
            <a:off x="5004048" y="4110171"/>
            <a:ext cx="3240360" cy="830997"/>
          </a:xfrm>
          <a:prstGeom prst="rect">
            <a:avLst/>
          </a:prstGeom>
        </p:spPr>
        <p:txBody>
          <a:bodyPr wrap="square">
            <a:spAutoFit/>
          </a:bodyPr>
          <a:lstStyle/>
          <a:p>
            <a:r>
              <a:rPr lang="el-GR" sz="2400" dirty="0" smtClean="0">
                <a:solidFill>
                  <a:schemeClr val="tx1">
                    <a:lumMod val="65000"/>
                    <a:lumOff val="35000"/>
                  </a:schemeClr>
                </a:solidFill>
              </a:rPr>
              <a:t>Επεξεργασία </a:t>
            </a:r>
            <a:r>
              <a:rPr lang="el-GR" sz="2400" dirty="0">
                <a:solidFill>
                  <a:schemeClr val="tx1">
                    <a:lumMod val="65000"/>
                    <a:lumOff val="35000"/>
                  </a:schemeClr>
                </a:solidFill>
              </a:rPr>
              <a:t>υλικού</a:t>
            </a:r>
            <a:r>
              <a:rPr lang="el-GR" sz="2400" dirty="0" smtClean="0">
                <a:solidFill>
                  <a:schemeClr val="tx1">
                    <a:lumMod val="65000"/>
                    <a:lumOff val="35000"/>
                  </a:schemeClr>
                </a:solidFill>
              </a:rPr>
              <a:t>:</a:t>
            </a:r>
            <a:endParaRPr lang="el-GR" sz="2400" dirty="0">
              <a:solidFill>
                <a:schemeClr val="tx1">
                  <a:lumMod val="65000"/>
                  <a:lumOff val="35000"/>
                </a:schemeClr>
              </a:solidFill>
            </a:endParaRPr>
          </a:p>
          <a:p>
            <a:r>
              <a:rPr lang="el-GR" sz="2400" dirty="0" err="1" smtClean="0">
                <a:solidFill>
                  <a:schemeClr val="tx1">
                    <a:lumMod val="65000"/>
                    <a:lumOff val="35000"/>
                  </a:schemeClr>
                </a:solidFill>
              </a:rPr>
              <a:t>Χαρτώνας</a:t>
            </a:r>
            <a:r>
              <a:rPr lang="el-GR" sz="2400" dirty="0" smtClean="0">
                <a:solidFill>
                  <a:schemeClr val="tx1">
                    <a:lumMod val="65000"/>
                    <a:lumOff val="35000"/>
                  </a:schemeClr>
                </a:solidFill>
              </a:rPr>
              <a:t> Αλέξανδρος</a:t>
            </a:r>
            <a:endParaRPr lang="el-GR" sz="2400" dirty="0">
              <a:solidFill>
                <a:schemeClr val="tx1">
                  <a:lumMod val="65000"/>
                  <a:lumOff val="35000"/>
                </a:schemeClr>
              </a:solidFill>
            </a:endParaRPr>
          </a:p>
        </p:txBody>
      </p:sp>
      <p:pic>
        <p:nvPicPr>
          <p:cNvPr id="9" name="7 - Εικόνα" descr="εικόνα Λογότυπο για Άδειες χρήσης Creative Commons">
            <a:hlinkClick r:id="rId4"/>
          </p:cNvPr>
          <p:cNvPicPr>
            <a:picLocks noChangeAspect="1"/>
          </p:cNvPicPr>
          <p:nvPr/>
        </p:nvPicPr>
        <p:blipFill>
          <a:blip r:embed="rId5"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6"/>
          </p:cNvPr>
          <p:cNvPicPr>
            <a:picLocks noChangeAspect="1" noChangeArrowheads="1"/>
          </p:cNvPicPr>
          <p:nvPr/>
        </p:nvPicPr>
        <p:blipFill>
          <a:blip r:embed="rId7"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10/10/2005 9:25:39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3074,3075,1026,3077,"/>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4098,4099,6,3,"/>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2,7,1025,5,24,"/>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2049,4,14,"/>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9,7,6,12,"/>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7,2,8,5,9,"/>
</p:tagLst>
</file>

<file path=ppt/tags/tag12.xml><?xml version="1.0" encoding="utf-8"?>
<p:tagLst xmlns:a="http://schemas.openxmlformats.org/drawingml/2006/main" xmlns:r="http://schemas.openxmlformats.org/officeDocument/2006/relationships" xmlns:p="http://schemas.openxmlformats.org/presentationml/2006/main">
  <p:tag name="ZHAW.ACCESSIBILITYADDIN.READINGORDER" val="2,5,4,14,"/>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5,8,4,14,"/>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2,5,4,14,"/>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5,4,14,"/>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7,4,14,"/>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7,2,9,1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684FDB3-9EA9-462A-B67B-7DBDAEAD6209}">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6679</TotalTime>
  <Words>638</Words>
  <Application>Microsoft Office PowerPoint</Application>
  <PresentationFormat>Προβολή στην οθόνη (4:3)</PresentationFormat>
  <Paragraphs>88</Paragraphs>
  <Slides>15</Slides>
  <Notes>14</Notes>
  <HiddenSlides>0</HiddenSlides>
  <MMClips>0</MMClips>
  <ScaleCrop>false</ScaleCrop>
  <HeadingPairs>
    <vt:vector size="4" baseType="variant">
      <vt:variant>
        <vt:lpstr>Θέμα</vt:lpstr>
      </vt:variant>
      <vt:variant>
        <vt:i4>1</vt:i4>
      </vt:variant>
      <vt:variant>
        <vt:lpstr>Τίτλοι διαφανειών</vt:lpstr>
      </vt:variant>
      <vt:variant>
        <vt:i4>15</vt:i4>
      </vt:variant>
    </vt:vector>
  </HeadingPairs>
  <TitlesOfParts>
    <vt:vector size="16" baseType="lpstr">
      <vt:lpstr>Θέμα του Office</vt:lpstr>
      <vt:lpstr>Ποιοτικός Έλεγχος Πρώτων Υλών</vt:lpstr>
      <vt:lpstr>Άδειες χρήσης </vt:lpstr>
      <vt:lpstr>Χρηματοδότηση </vt:lpstr>
      <vt:lpstr>Σκοποί  ενότητας</vt:lpstr>
      <vt:lpstr>Περιεχόμενα ενότητας</vt:lpstr>
      <vt:lpstr>Κυκλικές φορτίσεις του επίπλου  (1 από 2)</vt:lpstr>
      <vt:lpstr>Κυκλικές φορτίσεις του επίπλου  (2 από 2)</vt:lpstr>
      <vt:lpstr>Προσδιορισμός της πυκνότητας (1 από 2)</vt:lpstr>
      <vt:lpstr>Προσδιορισμός της πυκνότητας (2 από 2)</vt:lpstr>
      <vt:lpstr>Προσδιορισμός της περιεχόμενης υγρασίας (1 από 2)</vt:lpstr>
      <vt:lpstr>Προσδιορισμός της περιεχόμενης υγρασίας (2 από 2)</vt:lpstr>
      <vt:lpstr>Αντοχή σε θλίψη (1 από 3)</vt:lpstr>
      <vt:lpstr>Αντοχή σε θλίψη (2 από 3)</vt:lpstr>
      <vt:lpstr>Αντοχή σε θλίψη (3 από 3)</vt:lpstr>
      <vt:lpstr>Τέλος Ενότητας</vt:lpstr>
    </vt:vector>
  </TitlesOfParts>
  <Company>Τεχνολογικό Εκπαιδευτικό Ίδρυμα Θεσσαλίας</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Ποιοτικός Έλεγχος Πρώτων Υλών, Εισαγωγικές Έννοιες.</dc:title>
  <dc:subject>Μηχανικές Ιδιότητες του Ξύλου και των σύνθετων συγκολλημένων προϊόντων.</dc:subject>
  <dc:creator>Γεώργιος Νταλός</dc:creator>
  <cp:keywords>Ποιοτικός Έλεγχος Πρώτων Υλών, Μηχανικές Ιδιότητες του Ξύλου και των σύνθετων συγκολλημένων προϊόντων.</cp:keywords>
  <cp:lastModifiedBy>Windows User</cp:lastModifiedBy>
  <cp:revision>574</cp:revision>
  <dcterms:created xsi:type="dcterms:W3CDTF">2012-09-06T09:03:05Z</dcterms:created>
  <dcterms:modified xsi:type="dcterms:W3CDTF">2005-10-10T06:25:57Z</dcterms:modified>
</cp:coreProperties>
</file>