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3.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4.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5.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6.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7.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9.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notesSlides/notesSlide10.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11.xml" ContentType="application/vnd.openxmlformats-officedocument.presentationml.notesSlide+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notesSlides/notesSlide12.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13.xml" ContentType="application/vnd.openxmlformats-officedocument.presentationml.notesSlid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notesSlides/notesSlide14.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15.xml" ContentType="application/vnd.openxmlformats-officedocument.presentationml.notesSlid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16.xml" ContentType="application/vnd.openxmlformats-officedocument.presentationml.notesSlid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notesSlides/notesSlide17.xml" ContentType="application/vnd.openxmlformats-officedocument.presentationml.notesSlide+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18.xml" ContentType="application/vnd.openxmlformats-officedocument.presentationml.notesSlid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19.xml" ContentType="application/vnd.openxmlformats-officedocument.presentationml.notesSlid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20.xml" ContentType="application/vnd.openxmlformats-officedocument.presentationml.notesSlid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notesSlides/notesSlide21.xml" ContentType="application/vnd.openxmlformats-officedocument.presentationml.notesSlide+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22.xml" ContentType="application/vnd.openxmlformats-officedocument.presentationml.notesSlide+xml"/>
  <Override PartName="/ppt/tags/tag108.xml" ContentType="application/vnd.openxmlformats-officedocument.presentationml.tags+xml"/>
  <Override PartName="/ppt/tags/tag109.xml" ContentType="application/vnd.openxmlformats-officedocument.presentationml.tags+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26"/>
  </p:notesMasterIdLst>
  <p:sldIdLst>
    <p:sldId id="256" r:id="rId3"/>
    <p:sldId id="257" r:id="rId4"/>
    <p:sldId id="259" r:id="rId5"/>
    <p:sldId id="261" r:id="rId6"/>
    <p:sldId id="262" r:id="rId7"/>
    <p:sldId id="264" r:id="rId8"/>
    <p:sldId id="310" r:id="rId9"/>
    <p:sldId id="266" r:id="rId10"/>
    <p:sldId id="311" r:id="rId11"/>
    <p:sldId id="312" r:id="rId12"/>
    <p:sldId id="313" r:id="rId13"/>
    <p:sldId id="314" r:id="rId14"/>
    <p:sldId id="321" r:id="rId15"/>
    <p:sldId id="315" r:id="rId16"/>
    <p:sldId id="316" r:id="rId17"/>
    <p:sldId id="322" r:id="rId18"/>
    <p:sldId id="323" r:id="rId19"/>
    <p:sldId id="317" r:id="rId20"/>
    <p:sldId id="318" r:id="rId21"/>
    <p:sldId id="319" r:id="rId22"/>
    <p:sldId id="320" r:id="rId23"/>
    <p:sldId id="324" r:id="rId24"/>
    <p:sldId id="280" r:id="rId25"/>
  </p:sldIdLst>
  <p:sldSz cx="9144000" cy="6858000" type="screen4x3"/>
  <p:notesSz cx="6858000" cy="9144000"/>
  <p:custDataLst>
    <p:tags r:id="rId27"/>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9339" autoAdjust="0"/>
  </p:normalViewPr>
  <p:slideViewPr>
    <p:cSldViewPr>
      <p:cViewPr varScale="1">
        <p:scale>
          <a:sx n="101" d="100"/>
          <a:sy n="101" d="100"/>
        </p:scale>
        <p:origin x="132" y="270"/>
      </p:cViewPr>
      <p:guideLst>
        <p:guide orient="horz" pos="2160"/>
        <p:guide pos="2880"/>
      </p:guideLst>
    </p:cSldViewPr>
  </p:slideViewPr>
  <p:outlineViewPr>
    <p:cViewPr>
      <p:scale>
        <a:sx n="33" d="100"/>
        <a:sy n="33" d="100"/>
      </p:scale>
      <p:origin x="0" y="276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gs" Target="tags/tag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17/7/2014</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3142176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a:t>
            </a:fld>
            <a:endParaRPr lang="el-GR"/>
          </a:p>
        </p:txBody>
      </p:sp>
    </p:spTree>
    <p:extLst>
      <p:ext uri="{BB962C8B-B14F-4D97-AF65-F5344CB8AC3E}">
        <p14:creationId xmlns:p14="http://schemas.microsoft.com/office/powerpoint/2010/main" val="2533023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a:t>
            </a:fld>
            <a:endParaRPr lang="el-GR"/>
          </a:p>
        </p:txBody>
      </p:sp>
    </p:spTree>
    <p:extLst>
      <p:ext uri="{BB962C8B-B14F-4D97-AF65-F5344CB8AC3E}">
        <p14:creationId xmlns:p14="http://schemas.microsoft.com/office/powerpoint/2010/main" val="4156830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a:t>
            </a:fld>
            <a:endParaRPr lang="el-GR"/>
          </a:p>
        </p:txBody>
      </p:sp>
    </p:spTree>
    <p:extLst>
      <p:ext uri="{BB962C8B-B14F-4D97-AF65-F5344CB8AC3E}">
        <p14:creationId xmlns:p14="http://schemas.microsoft.com/office/powerpoint/2010/main" val="7537989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a:t>
            </a:fld>
            <a:endParaRPr lang="el-GR"/>
          </a:p>
        </p:txBody>
      </p:sp>
    </p:spTree>
    <p:extLst>
      <p:ext uri="{BB962C8B-B14F-4D97-AF65-F5344CB8AC3E}">
        <p14:creationId xmlns:p14="http://schemas.microsoft.com/office/powerpoint/2010/main" val="14062154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a:t>
            </a:fld>
            <a:endParaRPr lang="el-GR"/>
          </a:p>
        </p:txBody>
      </p:sp>
    </p:spTree>
    <p:extLst>
      <p:ext uri="{BB962C8B-B14F-4D97-AF65-F5344CB8AC3E}">
        <p14:creationId xmlns:p14="http://schemas.microsoft.com/office/powerpoint/2010/main" val="30105029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a:t>
            </a:fld>
            <a:endParaRPr lang="el-GR"/>
          </a:p>
        </p:txBody>
      </p:sp>
    </p:spTree>
    <p:extLst>
      <p:ext uri="{BB962C8B-B14F-4D97-AF65-F5344CB8AC3E}">
        <p14:creationId xmlns:p14="http://schemas.microsoft.com/office/powerpoint/2010/main" val="36299682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9</a:t>
            </a:fld>
            <a:endParaRPr lang="el-GR"/>
          </a:p>
        </p:txBody>
      </p:sp>
    </p:spTree>
    <p:extLst>
      <p:ext uri="{BB962C8B-B14F-4D97-AF65-F5344CB8AC3E}">
        <p14:creationId xmlns:p14="http://schemas.microsoft.com/office/powerpoint/2010/main" val="8282170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10</a:t>
            </a:fld>
            <a:endParaRPr lang="el-GR"/>
          </a:p>
        </p:txBody>
      </p:sp>
    </p:spTree>
    <p:extLst>
      <p:ext uri="{BB962C8B-B14F-4D97-AF65-F5344CB8AC3E}">
        <p14:creationId xmlns:p14="http://schemas.microsoft.com/office/powerpoint/2010/main" val="16285811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11</a:t>
            </a:fld>
            <a:endParaRPr lang="el-GR"/>
          </a:p>
        </p:txBody>
      </p:sp>
    </p:spTree>
    <p:extLst>
      <p:ext uri="{BB962C8B-B14F-4D97-AF65-F5344CB8AC3E}">
        <p14:creationId xmlns:p14="http://schemas.microsoft.com/office/powerpoint/2010/main" val="22931926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12</a:t>
            </a:fld>
            <a:endParaRPr lang="el-GR"/>
          </a:p>
        </p:txBody>
      </p:sp>
    </p:spTree>
    <p:extLst>
      <p:ext uri="{BB962C8B-B14F-4D97-AF65-F5344CB8AC3E}">
        <p14:creationId xmlns:p14="http://schemas.microsoft.com/office/powerpoint/2010/main" val="1765320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13</a:t>
            </a:fld>
            <a:endParaRPr lang="el-GR"/>
          </a:p>
        </p:txBody>
      </p:sp>
    </p:spTree>
    <p:extLst>
      <p:ext uri="{BB962C8B-B14F-4D97-AF65-F5344CB8AC3E}">
        <p14:creationId xmlns:p14="http://schemas.microsoft.com/office/powerpoint/2010/main" val="11256309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14</a:t>
            </a:fld>
            <a:endParaRPr lang="el-GR"/>
          </a:p>
        </p:txBody>
      </p:sp>
    </p:spTree>
    <p:extLst>
      <p:ext uri="{BB962C8B-B14F-4D97-AF65-F5344CB8AC3E}">
        <p14:creationId xmlns:p14="http://schemas.microsoft.com/office/powerpoint/2010/main" val="7588508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15</a:t>
            </a:fld>
            <a:endParaRPr lang="el-GR"/>
          </a:p>
        </p:txBody>
      </p:sp>
    </p:spTree>
    <p:extLst>
      <p:ext uri="{BB962C8B-B14F-4D97-AF65-F5344CB8AC3E}">
        <p14:creationId xmlns:p14="http://schemas.microsoft.com/office/powerpoint/2010/main" val="24137370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16</a:t>
            </a:fld>
            <a:endParaRPr lang="el-GR"/>
          </a:p>
        </p:txBody>
      </p:sp>
    </p:spTree>
    <p:extLst>
      <p:ext uri="{BB962C8B-B14F-4D97-AF65-F5344CB8AC3E}">
        <p14:creationId xmlns:p14="http://schemas.microsoft.com/office/powerpoint/2010/main" val="42109227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17</a:t>
            </a:fld>
            <a:endParaRPr lang="el-GR"/>
          </a:p>
        </p:txBody>
      </p:sp>
    </p:spTree>
    <p:extLst>
      <p:ext uri="{BB962C8B-B14F-4D97-AF65-F5344CB8AC3E}">
        <p14:creationId xmlns:p14="http://schemas.microsoft.com/office/powerpoint/2010/main" val="35221446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18</a:t>
            </a:fld>
            <a:endParaRPr lang="el-GR"/>
          </a:p>
        </p:txBody>
      </p:sp>
    </p:spTree>
    <p:extLst>
      <p:ext uri="{BB962C8B-B14F-4D97-AF65-F5344CB8AC3E}">
        <p14:creationId xmlns:p14="http://schemas.microsoft.com/office/powerpoint/2010/main" val="31771395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19</a:t>
            </a:fld>
            <a:endParaRPr lang="el-GR"/>
          </a:p>
        </p:txBody>
      </p:sp>
    </p:spTree>
    <p:extLst>
      <p:ext uri="{BB962C8B-B14F-4D97-AF65-F5344CB8AC3E}">
        <p14:creationId xmlns:p14="http://schemas.microsoft.com/office/powerpoint/2010/main" val="14076799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20</a:t>
            </a:fld>
            <a:endParaRPr lang="el-GR"/>
          </a:p>
        </p:txBody>
      </p:sp>
    </p:spTree>
    <p:extLst>
      <p:ext uri="{BB962C8B-B14F-4D97-AF65-F5344CB8AC3E}">
        <p14:creationId xmlns:p14="http://schemas.microsoft.com/office/powerpoint/2010/main" val="18457956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21</a:t>
            </a:fld>
            <a:endParaRPr lang="el-GR"/>
          </a:p>
        </p:txBody>
      </p:sp>
    </p:spTree>
    <p:extLst>
      <p:ext uri="{BB962C8B-B14F-4D97-AF65-F5344CB8AC3E}">
        <p14:creationId xmlns:p14="http://schemas.microsoft.com/office/powerpoint/2010/main" val="6984394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22</a:t>
            </a:fld>
            <a:endParaRPr lang="el-GR"/>
          </a:p>
        </p:txBody>
      </p:sp>
    </p:spTree>
    <p:extLst>
      <p:ext uri="{BB962C8B-B14F-4D97-AF65-F5344CB8AC3E}">
        <p14:creationId xmlns:p14="http://schemas.microsoft.com/office/powerpoint/2010/main" val="31800290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23</a:t>
            </a:fld>
            <a:endParaRPr lang="el-GR"/>
          </a:p>
        </p:txBody>
      </p:sp>
    </p:spTree>
    <p:extLst>
      <p:ext uri="{BB962C8B-B14F-4D97-AF65-F5344CB8AC3E}">
        <p14:creationId xmlns:p14="http://schemas.microsoft.com/office/powerpoint/2010/main" val="301794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p>
            <a:r>
              <a:rPr lang="el-GR" smtClean="0"/>
              <a:t>Στυλ κύριου τίτλου</a:t>
            </a:r>
            <a:endParaRPr lang="el-GR"/>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l-GR"/>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idx="1"/>
          </p:nvPr>
        </p:nvSpPr>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dirty="0"/>
          </a:p>
        </p:txBody>
      </p:sp>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1" cap="none" baseline="0"/>
            </a:lvl1pPr>
          </a:lstStyle>
          <a:p>
            <a:r>
              <a:rPr lang="el-GR"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smtClean="0"/>
              <a:t>Στυλ κύριου τίτλου</a:t>
            </a:r>
            <a:endParaRPr lang="el-GR"/>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Θέση αριθμού διαφάνειας 8"/>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5" name="Θέση αριθμού διαφάνειας 4"/>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a:lvl1pPr>
          </a:lstStyle>
          <a:p>
            <a:pPr lvl="0"/>
            <a:r>
              <a:rPr lang="el-GR" smtClean="0"/>
              <a:t>Στυλ κύριου τίτλου</a:t>
            </a:r>
            <a:endParaRPr lang="el-GR"/>
          </a:p>
        </p:txBody>
      </p:sp>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smtClean="0"/>
              <a:t>Κάντε κλικ στο εικονίδιο για να προσθέσετε εικόνα</a:t>
            </a:r>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a:lvl1pPr>
          </a:lstStyle>
          <a:p>
            <a:pPr lvl="0"/>
            <a:r>
              <a:rPr lang="el-GR" smtClean="0"/>
              <a:t>Στυλ κύριου τίτλου</a:t>
            </a:r>
            <a:endParaRPr lang="el-GR"/>
          </a:p>
        </p:txBody>
      </p:sp>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4238612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Στυλ κύριου τίτλου</a:t>
            </a:r>
            <a:endParaRPr lang="el-GR"/>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a:solidFill>
                  <a:schemeClr val="tx1"/>
                </a:solidFill>
              </a:defRPr>
            </a:lvl1pPr>
          </a:lstStyle>
          <a:p>
            <a:fld id="{53C4726A-630D-4CB4-B088-BAB00F4188E9}" type="slidenum">
              <a:rPr lang="el-GR" smtClean="0"/>
              <a:pPr/>
              <a:t>‹#›</a:t>
            </a:fld>
            <a:endParaRPr lang="el-GR" dirty="0"/>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www.edulll.gr/" TargetMode="External"/><Relationship Id="rId3" Type="http://schemas.openxmlformats.org/officeDocument/2006/relationships/tags" Target="../tags/tag4.xml"/><Relationship Id="rId7" Type="http://schemas.openxmlformats.org/officeDocument/2006/relationships/image" Target="../media/image1.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hyperlink" Target="http://www.teilar.gr/" TargetMode="External"/><Relationship Id="rId5" Type="http://schemas.openxmlformats.org/officeDocument/2006/relationships/notesSlide" Target="../notesSlides/notesSlide1.xml"/><Relationship Id="rId4" Type="http://schemas.openxmlformats.org/officeDocument/2006/relationships/slideLayout" Target="../slideLayouts/slideLayout1.xml"/><Relationship Id="rId9"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7.xml"/><Relationship Id="rId7" Type="http://schemas.openxmlformats.org/officeDocument/2006/relationships/hyperlink" Target="http://www.creativecommons.gr/?page_id=118" TargetMode="Externa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notesSlide" Target="../notesSlides/notesSlide2.xml"/><Relationship Id="rId5" Type="http://schemas.openxmlformats.org/officeDocument/2006/relationships/slideLayout" Target="../slideLayouts/slideLayout2.xml"/><Relationship Id="rId4" Type="http://schemas.openxmlformats.org/officeDocument/2006/relationships/tags" Target="../tags/tag8.xml"/></Relationships>
</file>

<file path=ppt/slides/_rels/slide3.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tags" Target="../tags/tag11.xml"/><Relationship Id="rId7" Type="http://schemas.openxmlformats.org/officeDocument/2006/relationships/hyperlink" Target="http://www.edulll.gr/" TargetMode="Externa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tags" Target="../tags/tag12.xml"/></Relationships>
</file>

<file path=ppt/slides/_rels/slide4.xml.rels><?xml version="1.0" encoding="UTF-8" standalone="yes"?>
<Relationships xmlns="http://schemas.openxmlformats.org/package/2006/relationships"><Relationship Id="rId3" Type="http://schemas.openxmlformats.org/officeDocument/2006/relationships/tags" Target="../tags/tag15.xml"/><Relationship Id="rId7" Type="http://schemas.openxmlformats.org/officeDocument/2006/relationships/notesSlide" Target="../notesSlides/notesSlide4.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Layout" Target="../slideLayouts/slideLayout2.xml"/><Relationship Id="rId5" Type="http://schemas.openxmlformats.org/officeDocument/2006/relationships/tags" Target="../tags/tag17.xml"/><Relationship Id="rId4" Type="http://schemas.openxmlformats.org/officeDocument/2006/relationships/tags" Target="../tags/tag16.xml"/></Relationships>
</file>

<file path=ppt/slides/_rels/slide5.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20.xml"/><Relationship Id="rId7" Type="http://schemas.openxmlformats.org/officeDocument/2006/relationships/notesSlide" Target="../notesSlides/notesSlide5.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slideLayout" Target="../slideLayouts/slideLayout2.xml"/><Relationship Id="rId11" Type="http://schemas.openxmlformats.org/officeDocument/2006/relationships/slide" Target="slide18.xml"/><Relationship Id="rId5" Type="http://schemas.openxmlformats.org/officeDocument/2006/relationships/tags" Target="../tags/tag22.xml"/><Relationship Id="rId10" Type="http://schemas.openxmlformats.org/officeDocument/2006/relationships/slide" Target="slide14.xml"/><Relationship Id="rId4" Type="http://schemas.openxmlformats.org/officeDocument/2006/relationships/tags" Target="../tags/tag21.xml"/><Relationship Id="rId9" Type="http://schemas.openxmlformats.org/officeDocument/2006/relationships/slide" Target="slide12.xml"/></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25.xml"/><Relationship Id="rId7" Type="http://schemas.openxmlformats.org/officeDocument/2006/relationships/notesSlide" Target="../notesSlides/notesSlide6.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slideLayout" Target="../slideLayouts/slideLayout2.xml"/><Relationship Id="rId5" Type="http://schemas.openxmlformats.org/officeDocument/2006/relationships/tags" Target="../tags/tag27.xml"/><Relationship Id="rId4" Type="http://schemas.openxmlformats.org/officeDocument/2006/relationships/tags" Target="../tags/tag26.xml"/></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30.xml"/><Relationship Id="rId7" Type="http://schemas.openxmlformats.org/officeDocument/2006/relationships/notesSlide" Target="../notesSlides/notesSlide7.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slideLayout" Target="../slideLayouts/slideLayout2.xml"/><Relationship Id="rId5" Type="http://schemas.openxmlformats.org/officeDocument/2006/relationships/tags" Target="../tags/tag32.xml"/><Relationship Id="rId4" Type="http://schemas.openxmlformats.org/officeDocument/2006/relationships/tags" Target="../tags/tag31.xml"/></Relationships>
</file>

<file path=ppt/slides/_rels/slide8.xml.rels><?xml version="1.0" encoding="UTF-8" standalone="yes"?>
<Relationships xmlns="http://schemas.openxmlformats.org/package/2006/relationships"><Relationship Id="rId3" Type="http://schemas.openxmlformats.org/officeDocument/2006/relationships/tags" Target="../tags/tag35.xml"/><Relationship Id="rId7" Type="http://schemas.openxmlformats.org/officeDocument/2006/relationships/notesSlide" Target="../notesSlides/notesSlide8.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slideLayout" Target="../slideLayouts/slideLayout1.xml"/><Relationship Id="rId5" Type="http://schemas.openxmlformats.org/officeDocument/2006/relationships/tags" Target="../tags/tag37.xml"/><Relationship Id="rId4" Type="http://schemas.openxmlformats.org/officeDocument/2006/relationships/tags" Target="../tags/tag36.xml"/></Relationships>
</file>

<file path=ppt/slides/_rels/slide9.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ags" Target="../tags/tag40.xml"/><Relationship Id="rId7" Type="http://schemas.openxmlformats.org/officeDocument/2006/relationships/notesSlide" Target="../notesSlides/notesSlide9.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slideLayout" Target="../slideLayouts/slideLayout2.xml"/><Relationship Id="rId5" Type="http://schemas.openxmlformats.org/officeDocument/2006/relationships/tags" Target="../tags/tag42.xml"/><Relationship Id="rId4" Type="http://schemas.openxmlformats.org/officeDocument/2006/relationships/tags" Target="../tags/tag41.xml"/></Relationships>
</file>

<file path=ppt/slides/_rels/slide10.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tags" Target="../tags/tag45.xml"/><Relationship Id="rId7" Type="http://schemas.openxmlformats.org/officeDocument/2006/relationships/notesSlide" Target="../notesSlides/notesSlide10.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slideLayout" Target="../slideLayouts/slideLayout2.xml"/><Relationship Id="rId5" Type="http://schemas.openxmlformats.org/officeDocument/2006/relationships/tags" Target="../tags/tag47.xml"/><Relationship Id="rId10" Type="http://schemas.openxmlformats.org/officeDocument/2006/relationships/image" Target="../media/image7.emf"/><Relationship Id="rId4" Type="http://schemas.openxmlformats.org/officeDocument/2006/relationships/tags" Target="../tags/tag46.xml"/><Relationship Id="rId9" Type="http://schemas.microsoft.com/office/2007/relationships/hdphoto" Target="../media/hdphoto1.wdp"/></Relationships>
</file>

<file path=ppt/slides/_rels/slide11.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50.xml"/><Relationship Id="rId7" Type="http://schemas.openxmlformats.org/officeDocument/2006/relationships/image" Target="../media/image8.png"/><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notesSlide" Target="../notesSlides/notesSlide11.xml"/><Relationship Id="rId5" Type="http://schemas.openxmlformats.org/officeDocument/2006/relationships/slideLayout" Target="../slideLayouts/slideLayout2.xml"/><Relationship Id="rId10" Type="http://schemas.microsoft.com/office/2007/relationships/hdphoto" Target="../media/hdphoto2.wdp"/><Relationship Id="rId4" Type="http://schemas.openxmlformats.org/officeDocument/2006/relationships/tags" Target="../tags/tag51.xml"/><Relationship Id="rId9" Type="http://schemas.openxmlformats.org/officeDocument/2006/relationships/image" Target="../media/image9.jpeg"/></Relationships>
</file>

<file path=ppt/slides/_rels/slide1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54.xml"/><Relationship Id="rId7" Type="http://schemas.openxmlformats.org/officeDocument/2006/relationships/notesSlide" Target="../notesSlides/notesSlide12.xml"/><Relationship Id="rId2" Type="http://schemas.openxmlformats.org/officeDocument/2006/relationships/tags" Target="../tags/tag53.xml"/><Relationship Id="rId1" Type="http://schemas.openxmlformats.org/officeDocument/2006/relationships/tags" Target="../tags/tag52.xml"/><Relationship Id="rId6" Type="http://schemas.openxmlformats.org/officeDocument/2006/relationships/slideLayout" Target="../slideLayouts/slideLayout2.xml"/><Relationship Id="rId5" Type="http://schemas.openxmlformats.org/officeDocument/2006/relationships/tags" Target="../tags/tag56.xml"/><Relationship Id="rId4" Type="http://schemas.openxmlformats.org/officeDocument/2006/relationships/tags" Target="../tags/tag55.xml"/></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59.xml"/><Relationship Id="rId7" Type="http://schemas.openxmlformats.org/officeDocument/2006/relationships/slideLayout" Target="../slideLayouts/slideLayout2.xml"/><Relationship Id="rId12" Type="http://schemas.microsoft.com/office/2007/relationships/hdphoto" Target="../media/hdphoto2.wdp"/><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tags" Target="../tags/tag62.xml"/><Relationship Id="rId11" Type="http://schemas.openxmlformats.org/officeDocument/2006/relationships/image" Target="../media/image9.jpeg"/><Relationship Id="rId5" Type="http://schemas.openxmlformats.org/officeDocument/2006/relationships/tags" Target="../tags/tag61.xml"/><Relationship Id="rId10" Type="http://schemas.openxmlformats.org/officeDocument/2006/relationships/slide" Target="slide12.xml"/><Relationship Id="rId4" Type="http://schemas.openxmlformats.org/officeDocument/2006/relationships/tags" Target="../tags/tag60.xml"/><Relationship Id="rId9" Type="http://schemas.openxmlformats.org/officeDocument/2006/relationships/hyperlink" Target="http://openclass.teilar.gr/courses/CS318/"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tags" Target="../tags/tag65.xml"/><Relationship Id="rId7" Type="http://schemas.openxmlformats.org/officeDocument/2006/relationships/notesSlide" Target="../notesSlides/notesSlide14.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slideLayout" Target="../slideLayouts/slideLayout2.xml"/><Relationship Id="rId5" Type="http://schemas.openxmlformats.org/officeDocument/2006/relationships/tags" Target="../tags/tag67.xml"/><Relationship Id="rId4" Type="http://schemas.openxmlformats.org/officeDocument/2006/relationships/tags" Target="../tags/tag66.xml"/></Relationships>
</file>

<file path=ppt/slides/_rels/slide1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70.xml"/><Relationship Id="rId7" Type="http://schemas.openxmlformats.org/officeDocument/2006/relationships/notesSlide" Target="../notesSlides/notesSlide15.xml"/><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slideLayout" Target="../slideLayouts/slideLayout2.xml"/><Relationship Id="rId5" Type="http://schemas.openxmlformats.org/officeDocument/2006/relationships/tags" Target="../tags/tag72.xml"/><Relationship Id="rId4" Type="http://schemas.openxmlformats.org/officeDocument/2006/relationships/tags" Target="../tags/tag71.xml"/><Relationship Id="rId9"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tags" Target="../tags/tag75.xml"/><Relationship Id="rId7" Type="http://schemas.openxmlformats.org/officeDocument/2006/relationships/notesSlide" Target="../notesSlides/notesSlide16.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slideLayout" Target="../slideLayouts/slideLayout2.xml"/><Relationship Id="rId5" Type="http://schemas.openxmlformats.org/officeDocument/2006/relationships/tags" Target="../tags/tag77.xml"/><Relationship Id="rId4" Type="http://schemas.openxmlformats.org/officeDocument/2006/relationships/tags" Target="../tags/tag76.xml"/></Relationships>
</file>

<file path=ppt/slides/_rels/slide17.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tags" Target="../tags/tag80.xml"/><Relationship Id="rId7" Type="http://schemas.openxmlformats.org/officeDocument/2006/relationships/notesSlide" Target="../notesSlides/notesSlide17.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slideLayout" Target="../slideLayouts/slideLayout2.xml"/><Relationship Id="rId5" Type="http://schemas.openxmlformats.org/officeDocument/2006/relationships/tags" Target="../tags/tag82.xml"/><Relationship Id="rId10" Type="http://schemas.microsoft.com/office/2007/relationships/hdphoto" Target="../media/hdphoto2.wdp"/><Relationship Id="rId4" Type="http://schemas.openxmlformats.org/officeDocument/2006/relationships/tags" Target="../tags/tag81.xml"/><Relationship Id="rId9" Type="http://schemas.openxmlformats.org/officeDocument/2006/relationships/image" Target="../media/image9.jpeg"/></Relationships>
</file>

<file path=ppt/slides/_rels/slide18.xml.rels><?xml version="1.0" encoding="UTF-8" standalone="yes"?>
<Relationships xmlns="http://schemas.openxmlformats.org/package/2006/relationships"><Relationship Id="rId8" Type="http://schemas.openxmlformats.org/officeDocument/2006/relationships/hyperlink" Target="http://notepad-plus-plus.org/" TargetMode="External"/><Relationship Id="rId13" Type="http://schemas.openxmlformats.org/officeDocument/2006/relationships/hyperlink" Target="http://dev.mysql.com/downloads/workbench/" TargetMode="External"/><Relationship Id="rId3" Type="http://schemas.openxmlformats.org/officeDocument/2006/relationships/tags" Target="../tags/tag85.xml"/><Relationship Id="rId7" Type="http://schemas.openxmlformats.org/officeDocument/2006/relationships/notesSlide" Target="../notesSlides/notesSlide18.xml"/><Relationship Id="rId12" Type="http://schemas.openxmlformats.org/officeDocument/2006/relationships/hyperlink" Target="http://www.apachefriends.org/en/xampp-windows.html#646" TargetMode="External"/><Relationship Id="rId2" Type="http://schemas.openxmlformats.org/officeDocument/2006/relationships/tags" Target="../tags/tag84.xml"/><Relationship Id="rId1" Type="http://schemas.openxmlformats.org/officeDocument/2006/relationships/tags" Target="../tags/tag83.xml"/><Relationship Id="rId6" Type="http://schemas.openxmlformats.org/officeDocument/2006/relationships/slideLayout" Target="../slideLayouts/slideLayout2.xml"/><Relationship Id="rId11" Type="http://schemas.openxmlformats.org/officeDocument/2006/relationships/hyperlink" Target="https://www.getfirebug.com/" TargetMode="External"/><Relationship Id="rId5" Type="http://schemas.openxmlformats.org/officeDocument/2006/relationships/tags" Target="../tags/tag87.xml"/><Relationship Id="rId10" Type="http://schemas.openxmlformats.org/officeDocument/2006/relationships/hyperlink" Target="http://www.mozilla.org/" TargetMode="External"/><Relationship Id="rId4" Type="http://schemas.openxmlformats.org/officeDocument/2006/relationships/tags" Target="../tags/tag86.xml"/><Relationship Id="rId9" Type="http://schemas.openxmlformats.org/officeDocument/2006/relationships/hyperlink" Target="http://www.pspad.com/" TargetMode="External"/></Relationships>
</file>

<file path=ppt/slides/_rels/slide19.xml.rels><?xml version="1.0" encoding="UTF-8" standalone="yes"?>
<Relationships xmlns="http://schemas.openxmlformats.org/package/2006/relationships"><Relationship Id="rId8" Type="http://schemas.openxmlformats.org/officeDocument/2006/relationships/hyperlink" Target="http://en.wikipedia.org/wiki/Comparison_of_HTML_editors" TargetMode="External"/><Relationship Id="rId3" Type="http://schemas.openxmlformats.org/officeDocument/2006/relationships/tags" Target="../tags/tag90.xml"/><Relationship Id="rId7" Type="http://schemas.openxmlformats.org/officeDocument/2006/relationships/notesSlide" Target="../notesSlides/notesSlide19.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slideLayout" Target="../slideLayouts/slideLayout2.xml"/><Relationship Id="rId5" Type="http://schemas.openxmlformats.org/officeDocument/2006/relationships/tags" Target="../tags/tag92.xml"/><Relationship Id="rId4" Type="http://schemas.openxmlformats.org/officeDocument/2006/relationships/tags" Target="../tags/tag91.xml"/></Relationships>
</file>

<file path=ppt/slides/_rels/slide20.xml.rels><?xml version="1.0" encoding="UTF-8" standalone="yes"?>
<Relationships xmlns="http://schemas.openxmlformats.org/package/2006/relationships"><Relationship Id="rId8" Type="http://schemas.openxmlformats.org/officeDocument/2006/relationships/hyperlink" Target="http://www.microsoft.com/web/webmatrix/" TargetMode="External"/><Relationship Id="rId3" Type="http://schemas.openxmlformats.org/officeDocument/2006/relationships/tags" Target="../tags/tag95.xml"/><Relationship Id="rId7" Type="http://schemas.openxmlformats.org/officeDocument/2006/relationships/notesSlide" Target="../notesSlides/notesSlide20.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slideLayout" Target="../slideLayouts/slideLayout2.xml"/><Relationship Id="rId5" Type="http://schemas.openxmlformats.org/officeDocument/2006/relationships/tags" Target="../tags/tag97.xml"/><Relationship Id="rId4" Type="http://schemas.openxmlformats.org/officeDocument/2006/relationships/tags" Target="../tags/tag96.xml"/></Relationships>
</file>

<file path=ppt/slides/_rels/slide21.xml.rels><?xml version="1.0" encoding="UTF-8" standalone="yes"?>
<Relationships xmlns="http://schemas.openxmlformats.org/package/2006/relationships"><Relationship Id="rId3" Type="http://schemas.openxmlformats.org/officeDocument/2006/relationships/tags" Target="../tags/tag100.xml"/><Relationship Id="rId7" Type="http://schemas.openxmlformats.org/officeDocument/2006/relationships/notesSlide" Target="../notesSlides/notesSlide21.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slideLayout" Target="../slideLayouts/slideLayout2.xml"/><Relationship Id="rId5" Type="http://schemas.openxmlformats.org/officeDocument/2006/relationships/tags" Target="../tags/tag102.xml"/><Relationship Id="rId4" Type="http://schemas.openxmlformats.org/officeDocument/2006/relationships/tags" Target="../tags/tag101.xml"/></Relationships>
</file>

<file path=ppt/slides/_rels/slide2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tags" Target="../tags/tag105.xml"/><Relationship Id="rId7" Type="http://schemas.openxmlformats.org/officeDocument/2006/relationships/notesSlide" Target="../notesSlides/notesSlide22.xml"/><Relationship Id="rId2" Type="http://schemas.openxmlformats.org/officeDocument/2006/relationships/tags" Target="../tags/tag104.xml"/><Relationship Id="rId1" Type="http://schemas.openxmlformats.org/officeDocument/2006/relationships/tags" Target="../tags/tag103.xml"/><Relationship Id="rId6" Type="http://schemas.openxmlformats.org/officeDocument/2006/relationships/slideLayout" Target="../slideLayouts/slideLayout2.xml"/><Relationship Id="rId11" Type="http://schemas.microsoft.com/office/2007/relationships/hdphoto" Target="../media/hdphoto2.wdp"/><Relationship Id="rId5" Type="http://schemas.openxmlformats.org/officeDocument/2006/relationships/tags" Target="../tags/tag107.xml"/><Relationship Id="rId10" Type="http://schemas.openxmlformats.org/officeDocument/2006/relationships/image" Target="../media/image9.jpeg"/><Relationship Id="rId4" Type="http://schemas.openxmlformats.org/officeDocument/2006/relationships/tags" Target="../tags/tag106.xml"/><Relationship Id="rId9" Type="http://schemas.openxmlformats.org/officeDocument/2006/relationships/slide" Target="slide18.xml"/></Relationships>
</file>

<file path=ppt/slides/_rels/slide23.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1.xml"/><Relationship Id="rId7" Type="http://schemas.openxmlformats.org/officeDocument/2006/relationships/hyperlink" Target="http://www.edulll.gr/" TargetMode="Externa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image" Target="../media/image3.png"/><Relationship Id="rId5" Type="http://schemas.openxmlformats.org/officeDocument/2006/relationships/hyperlink" Target="http://www.creativecommons.gr/?page_id=118" TargetMode="External"/><Relationship Id="rId4"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ικόνα. Τεχνολογικό Εκπαιδευτικό Ίδρυμα Θεσσαλίας.">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66891" y="44624"/>
            <a:ext cx="1210218" cy="1440160"/>
          </a:xfrm>
          <a:prstGeom prst="rect">
            <a:avLst/>
          </a:prstGeom>
          <a:noFill/>
          <a:extLst>
            <a:ext uri="{909E8E84-426E-40DD-AFC4-6F175D3DCCD1}">
              <a14:hiddenFill xmlns:a14="http://schemas.microsoft.com/office/drawing/2010/main">
                <a:solidFill>
                  <a:srgbClr val="FFFFFF"/>
                </a:solidFill>
              </a14:hiddenFill>
            </a:ext>
          </a:extLst>
        </p:spPr>
      </p:pic>
      <p:sp>
        <p:nvSpPr>
          <p:cNvPr id="2" name="Τίτλος 1"/>
          <p:cNvSpPr>
            <a:spLocks noGrp="1"/>
          </p:cNvSpPr>
          <p:nvPr>
            <p:ph type="ctrTitle"/>
            <p:custDataLst>
              <p:tags r:id="rId2"/>
            </p:custDataLst>
          </p:nvPr>
        </p:nvSpPr>
        <p:spPr>
          <a:xfrm>
            <a:off x="685800" y="1382911"/>
            <a:ext cx="7772400" cy="1470025"/>
          </a:xfrm>
        </p:spPr>
        <p:txBody>
          <a:bodyPr/>
          <a:lstStyle/>
          <a:p>
            <a:r>
              <a:rPr lang="el-GR" dirty="0" smtClean="0"/>
              <a:t>Προγραμματισμός </a:t>
            </a:r>
            <a:br>
              <a:rPr lang="el-GR" dirty="0" smtClean="0"/>
            </a:br>
            <a:r>
              <a:rPr lang="el-GR" dirty="0" smtClean="0"/>
              <a:t>Εφαρμογών Διαδικτύου</a:t>
            </a:r>
            <a:endParaRPr lang="el-GR" dirty="0"/>
          </a:p>
        </p:txBody>
      </p:sp>
      <p:sp>
        <p:nvSpPr>
          <p:cNvPr id="3" name="Υπότιτλος 2"/>
          <p:cNvSpPr>
            <a:spLocks noGrp="1"/>
          </p:cNvSpPr>
          <p:nvPr>
            <p:ph type="subTitle" idx="1"/>
            <p:custDataLst>
              <p:tags r:id="rId3"/>
            </p:custDataLst>
          </p:nvPr>
        </p:nvSpPr>
        <p:spPr>
          <a:xfrm>
            <a:off x="683568" y="2708920"/>
            <a:ext cx="7776864" cy="4056856"/>
          </a:xfrm>
        </p:spPr>
        <p:txBody>
          <a:bodyPr>
            <a:noAutofit/>
          </a:bodyPr>
          <a:lstStyle/>
          <a:p>
            <a:r>
              <a:rPr lang="el-GR" sz="2800" b="1" dirty="0"/>
              <a:t>Ενότητα </a:t>
            </a:r>
            <a:r>
              <a:rPr lang="el-GR" sz="2800" b="1" dirty="0" smtClean="0"/>
              <a:t>1:</a:t>
            </a:r>
            <a:r>
              <a:rPr lang="en-US" sz="2800" dirty="0" smtClean="0"/>
              <a:t> </a:t>
            </a:r>
            <a:r>
              <a:rPr lang="el-GR" sz="2800" dirty="0" smtClean="0"/>
              <a:t>Εισαγωγή στον Παγκόσμιο Ιστό και Οδηγίες για το Μάθημα.</a:t>
            </a:r>
          </a:p>
          <a:p>
            <a:endParaRPr lang="en-US" sz="1600" dirty="0" smtClean="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smtClean="0"/>
              <a:t>Φώτης </a:t>
            </a:r>
            <a:r>
              <a:rPr lang="el-GR" sz="2800" dirty="0" err="1" smtClean="0"/>
              <a:t>Κόκκορας</a:t>
            </a:r>
            <a:r>
              <a:rPr lang="fi-FI" sz="2800" dirty="0" smtClean="0"/>
              <a:t>, </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smtClean="0"/>
              <a:t>Καθηγητής Εφαρμογών</a:t>
            </a:r>
            <a:r>
              <a:rPr lang="fi-FI" sz="2800" dirty="0" smtClean="0"/>
              <a:t>,</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a:t>Τμήμα Μηχανικών Πληροφορικής Τ.Ε.</a:t>
            </a:r>
            <a:r>
              <a:rPr lang="fi-FI" sz="2800" dirty="0" smtClean="0"/>
              <a:t>,</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fi-FI" sz="2800" dirty="0"/>
              <a:t>T.E.I. </a:t>
            </a:r>
            <a:r>
              <a:rPr lang="el-GR" sz="2800" dirty="0" smtClean="0"/>
              <a:t>Θεσσαλίας</a:t>
            </a:r>
            <a:endParaRPr lang="fi-FI" sz="2800" dirty="0"/>
          </a:p>
        </p:txBody>
      </p:sp>
      <p:pic>
        <p:nvPicPr>
          <p:cNvPr id="5" name="Picture 3" descr="εικόνα. Λογότυπο Επιχειρησιακού Προγράμματος Εκπαίδευση και Δια βίου Μάθηση του Υπουργείου Παιδείας. ΕΣΠΑ 2007 2013 με τη σημαία της Ευρωπαϊκής Ένωσης, το οποίο συγχρηματοδοτείται από την Ευρωπαϊκή Ένωση, (Ευρωπαϊκό Κοινωνικό Ταμείο), και από εθνικούς πόρους.">
            <a:hlinkClick r:id="rId8"/>
          </p:cNvPr>
          <p:cNvPicPr>
            <a:picLocks noChangeAspect="1" noChangeArrowheads="1"/>
          </p:cNvPicPr>
          <p:nvPr/>
        </p:nvPicPr>
        <p:blipFill>
          <a:blip r:embed="rId9" cstate="print"/>
          <a:srcRect/>
          <a:stretch>
            <a:fillRect/>
          </a:stretch>
        </p:blipFill>
        <p:spPr bwMode="auto">
          <a:xfrm>
            <a:off x="2416856" y="5661248"/>
            <a:ext cx="4310289" cy="1025873"/>
          </a:xfrm>
          <a:prstGeom prst="rect">
            <a:avLst/>
          </a:prstGeom>
          <a:noFill/>
        </p:spPr>
      </p:pic>
    </p:spTree>
    <p:custDataLst>
      <p:tags r:id="rId1"/>
    </p:custDataLst>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custDataLst>
              <p:tags r:id="rId2"/>
            </p:custDataLst>
          </p:nvPr>
        </p:nvSpPr>
        <p:spPr/>
        <p:txBody>
          <a:bodyPr/>
          <a:lstStyle/>
          <a:p>
            <a:r>
              <a:rPr lang="el-GR" dirty="0" smtClean="0"/>
              <a:t>Άδειες Χρήσης</a:t>
            </a:r>
            <a:endParaRPr lang="el-GR" dirty="0"/>
          </a:p>
        </p:txBody>
      </p:sp>
      <p:sp>
        <p:nvSpPr>
          <p:cNvPr id="9" name="Subtitle 8"/>
          <p:cNvSpPr>
            <a:spLocks noGrp="1"/>
          </p:cNvSpPr>
          <p:nvPr>
            <p:ph idx="1"/>
            <p:custDataLst>
              <p:tags r:id="rId3"/>
            </p:custDataLst>
          </p:nvPr>
        </p:nvSpPr>
        <p:spPr/>
        <p:txBody>
          <a:bodyPr>
            <a:normAutofit/>
          </a:bodyPr>
          <a:lstStyle/>
          <a:p>
            <a:pPr algn="l"/>
            <a:r>
              <a:rPr lang="el-GR" sz="2800" dirty="0" smtClean="0"/>
              <a:t>Το παρόν εκπαιδευτικό υλικό υπόκειται σε</a:t>
            </a:r>
            <a:r>
              <a:rPr lang="en-US" sz="2800" dirty="0" smtClean="0"/>
              <a:t> </a:t>
            </a:r>
            <a:r>
              <a:rPr lang="el-GR" sz="2800" dirty="0" smtClean="0"/>
              <a:t>άδειες χρήσης </a:t>
            </a:r>
            <a:r>
              <a:rPr lang="en-US" sz="2800" dirty="0" smtClean="0"/>
              <a:t>Creative Commons. </a:t>
            </a:r>
          </a:p>
          <a:p>
            <a:pPr algn="l"/>
            <a:r>
              <a:rPr lang="el-GR" sz="2800" dirty="0" smtClean="0"/>
              <a:t>Για εκπαιδευτικό υλικό, όπως εικόνες, που υπόκειται σε άλλου τύπου άδειας χρήσης, η άδεια χρήσης αναφέρεται ρητώς. </a:t>
            </a:r>
          </a:p>
        </p:txBody>
      </p:sp>
      <p:pic>
        <p:nvPicPr>
          <p:cNvPr id="5" name="7 - Εικόνα" descr="εικόνα Λογότυπο για Άδειες χρήσης Creative Commons BY-NC-ND">
            <a:hlinkClick r:id="rId7"/>
          </p:cNvPr>
          <p:cNvPicPr>
            <a:picLocks noChangeAspect="1"/>
          </p:cNvPicPr>
          <p:nvPr/>
        </p:nvPicPr>
        <p:blipFill>
          <a:blip r:embed="rId8" cstate="print"/>
          <a:stretch>
            <a:fillRect/>
          </a:stretch>
        </p:blipFill>
        <p:spPr>
          <a:xfrm>
            <a:off x="3707904" y="4941168"/>
            <a:ext cx="1581685" cy="553393"/>
          </a:xfrm>
          <a:prstGeom prst="rect">
            <a:avLst/>
          </a:prstGeom>
        </p:spPr>
      </p:pic>
      <p:sp>
        <p:nvSpPr>
          <p:cNvPr id="3" name="Θέση αριθμού διαφάνειας 2"/>
          <p:cNvSpPr>
            <a:spLocks noGrp="1"/>
          </p:cNvSpPr>
          <p:nvPr>
            <p:ph type="sldNum" sz="quarter" idx="12"/>
            <p:custDataLst>
              <p:tags r:id="rId4"/>
            </p:custDataLst>
          </p:nvPr>
        </p:nvSpPr>
        <p:spPr/>
        <p:txBody>
          <a:bodyPr/>
          <a:lstStyle/>
          <a:p>
            <a:fld id="{53C4726A-630D-4CB4-B088-BAB00F4188E9}" type="slidenum">
              <a:rPr lang="el-GR" smtClean="0"/>
              <a:t>2</a:t>
            </a:fld>
            <a:endParaRPr lang="el-GR" dirty="0"/>
          </a:p>
        </p:txBody>
      </p:sp>
    </p:spTree>
    <p:custDataLst>
      <p:tags r:id="rId1"/>
    </p:custDataLst>
    <p:extLst>
      <p:ext uri="{BB962C8B-B14F-4D97-AF65-F5344CB8AC3E}">
        <p14:creationId xmlns:p14="http://schemas.microsoft.com/office/powerpoint/2010/main" val="6729874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l-GR" dirty="0" smtClean="0"/>
              <a:t>Χρηματοδότηση</a:t>
            </a:r>
            <a:endParaRPr lang="el-GR" dirty="0"/>
          </a:p>
        </p:txBody>
      </p:sp>
      <p:sp>
        <p:nvSpPr>
          <p:cNvPr id="3" name="Content Placeholder 2"/>
          <p:cNvSpPr>
            <a:spLocks noGrp="1"/>
          </p:cNvSpPr>
          <p:nvPr>
            <p:ph idx="1"/>
            <p:custDataLst>
              <p:tags r:id="rId3"/>
            </p:custDataLst>
          </p:nvPr>
        </p:nvSpPr>
        <p:spPr>
          <a:xfrm>
            <a:off x="457200" y="1340768"/>
            <a:ext cx="8229600" cy="4525963"/>
          </a:xfrm>
        </p:spPr>
        <p:txBody>
          <a:bodyPr>
            <a:normAutofit/>
          </a:bodyPr>
          <a:lstStyle/>
          <a:p>
            <a:r>
              <a:rPr lang="el-GR" sz="2400" dirty="0" smtClean="0"/>
              <a:t>Το παρόν εκπαιδευτικό υλικό έχει αναπτυχθεί στα πλαίσια του εκπαιδευτικού έργου του διδάσκοντα.</a:t>
            </a:r>
            <a:endParaRPr lang="en-US" sz="2400" dirty="0" smtClean="0"/>
          </a:p>
          <a:p>
            <a:r>
              <a:rPr lang="el-GR" sz="24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5" name="Picture 3" descr="εικόνα Λογότυπο Επιχειρησιακού Προγράμματος Εκπαίδευση και Δια βίου Μάθηση">
            <a:hlinkClick r:id="rId7"/>
          </p:cNvPr>
          <p:cNvPicPr>
            <a:picLocks noChangeAspect="1" noChangeArrowheads="1"/>
          </p:cNvPicPr>
          <p:nvPr/>
        </p:nvPicPr>
        <p:blipFill>
          <a:blip r:embed="rId8" cstate="print"/>
          <a:srcRect/>
          <a:stretch>
            <a:fillRect/>
          </a:stretch>
        </p:blipFill>
        <p:spPr bwMode="auto">
          <a:xfrm>
            <a:off x="1332312" y="5055064"/>
            <a:ext cx="6480048" cy="1542288"/>
          </a:xfrm>
          <a:prstGeom prst="rect">
            <a:avLst/>
          </a:prstGeom>
          <a:noFill/>
        </p:spPr>
      </p:pic>
      <p:sp>
        <p:nvSpPr>
          <p:cNvPr id="6" name="Θέση αριθμού διαφάνειας 5"/>
          <p:cNvSpPr>
            <a:spLocks noGrp="1"/>
          </p:cNvSpPr>
          <p:nvPr>
            <p:ph type="sldNum" sz="quarter" idx="12"/>
            <p:custDataLst>
              <p:tags r:id="rId4"/>
            </p:custDataLst>
          </p:nvPr>
        </p:nvSpPr>
        <p:spPr/>
        <p:txBody>
          <a:bodyPr/>
          <a:lstStyle/>
          <a:p>
            <a:fld id="{53C4726A-630D-4CB4-B088-BAB00F4188E9}" type="slidenum">
              <a:rPr lang="el-GR" smtClean="0"/>
              <a:t>3</a:t>
            </a:fld>
            <a:endParaRPr lang="el-GR" dirty="0"/>
          </a:p>
        </p:txBody>
      </p:sp>
    </p:spTree>
    <p:custDataLst>
      <p:tags r:id="rId1"/>
    </p:custDataLst>
    <p:extLst>
      <p:ext uri="{BB962C8B-B14F-4D97-AF65-F5344CB8AC3E}">
        <p14:creationId xmlns:p14="http://schemas.microsoft.com/office/powerpoint/2010/main" val="16286615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l-GR" dirty="0" smtClean="0"/>
              <a:t>Σκοποί  ενότητας</a:t>
            </a:r>
            <a:endParaRPr lang="el-GR" dirty="0"/>
          </a:p>
        </p:txBody>
      </p:sp>
      <p:sp>
        <p:nvSpPr>
          <p:cNvPr id="3" name="Content Placeholder 2"/>
          <p:cNvSpPr>
            <a:spLocks noGrp="1"/>
          </p:cNvSpPr>
          <p:nvPr>
            <p:ph idx="1"/>
            <p:custDataLst>
              <p:tags r:id="rId3"/>
            </p:custDataLst>
          </p:nvPr>
        </p:nvSpPr>
        <p:spPr>
          <a:xfrm>
            <a:off x="467544" y="1833611"/>
            <a:ext cx="8229600" cy="4525963"/>
          </a:xfrm>
        </p:spPr>
        <p:txBody>
          <a:bodyPr>
            <a:normAutofit/>
          </a:bodyPr>
          <a:lstStyle/>
          <a:p>
            <a:pPr lvl="0"/>
            <a:r>
              <a:rPr lang="el-GR" sz="2800" dirty="0" smtClean="0"/>
              <a:t>Να ορίζει τον παγκόσμιο ιστό. </a:t>
            </a:r>
            <a:endParaRPr lang="en-US" sz="2800" dirty="0" smtClean="0"/>
          </a:p>
          <a:p>
            <a:pPr lvl="0"/>
            <a:r>
              <a:rPr lang="el-GR" sz="2800" dirty="0" smtClean="0"/>
              <a:t>Να περιγράφει τις υπηρεσίες του διαδικτύου.</a:t>
            </a:r>
          </a:p>
          <a:p>
            <a:pPr lvl="0"/>
            <a:r>
              <a:rPr lang="el-GR" sz="2800" dirty="0" smtClean="0"/>
              <a:t>Να αναγνωρίζει την τεχνολογία </a:t>
            </a:r>
            <a:r>
              <a:rPr lang="en-US" sz="2800" dirty="0"/>
              <a:t>client server</a:t>
            </a:r>
            <a:r>
              <a:rPr lang="el-GR" sz="2800" dirty="0" smtClean="0"/>
              <a:t>.</a:t>
            </a:r>
          </a:p>
          <a:p>
            <a:pPr lvl="0"/>
            <a:r>
              <a:rPr lang="el-GR" sz="2800" dirty="0" smtClean="0"/>
              <a:t>Να </a:t>
            </a:r>
            <a:r>
              <a:rPr lang="el-GR" sz="2800" dirty="0" smtClean="0"/>
              <a:t>πληροφορηθεί για </a:t>
            </a:r>
            <a:r>
              <a:rPr lang="el-GR" sz="2800" dirty="0" smtClean="0"/>
              <a:t>τη βιβλιογραφία του μαθήματος</a:t>
            </a:r>
            <a:r>
              <a:rPr lang="el-GR" sz="2800" dirty="0"/>
              <a:t>. </a:t>
            </a:r>
            <a:endParaRPr lang="el-GR" sz="2800" dirty="0" smtClean="0"/>
          </a:p>
          <a:p>
            <a:pPr lvl="0"/>
            <a:r>
              <a:rPr lang="el-GR" sz="2800" dirty="0" smtClean="0"/>
              <a:t>Να </a:t>
            </a:r>
            <a:r>
              <a:rPr lang="el-GR" sz="2800" dirty="0" err="1" smtClean="0"/>
              <a:t>ενημερώθεί</a:t>
            </a:r>
            <a:r>
              <a:rPr lang="el-GR" sz="2800" dirty="0" smtClean="0"/>
              <a:t> για το προτεινόμενο </a:t>
            </a:r>
            <a:r>
              <a:rPr lang="el-GR" sz="2800" dirty="0"/>
              <a:t>Εκπαιδευτικό Υλικό.   </a:t>
            </a:r>
          </a:p>
        </p:txBody>
      </p:sp>
      <p:sp>
        <p:nvSpPr>
          <p:cNvPr id="5" name="Θέση υποσέλιδου 3" descr="."/>
          <p:cNvSpPr txBox="1">
            <a:spLocks/>
          </p:cNvSpPr>
          <p:nvPr>
            <p:custDataLst>
              <p:tags r:id="rId4"/>
            </p:custDataLst>
          </p:nvPr>
        </p:nvSpPr>
        <p:spPr>
          <a:xfrm>
            <a:off x="3181325" y="6381328"/>
            <a:ext cx="3190875"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Δομές Δεδομένων και Αρχεία</a:t>
            </a:r>
            <a:endParaRPr lang="en-US" sz="1400" dirty="0"/>
          </a:p>
        </p:txBody>
      </p:sp>
      <p:sp>
        <p:nvSpPr>
          <p:cNvPr id="6" name="Slide Number Placeholder 5" descr="."/>
          <p:cNvSpPr>
            <a:spLocks noGrp="1"/>
          </p:cNvSpPr>
          <p:nvPr>
            <p:ph type="sldNum" sz="quarter" idx="12"/>
            <p:custDataLst>
              <p:tags r:id="rId5"/>
            </p:custDataLst>
          </p:nvPr>
        </p:nvSpPr>
        <p:spPr/>
        <p:txBody>
          <a:bodyPr/>
          <a:lstStyle/>
          <a:p>
            <a:fld id="{95390251-5B84-4D2F-A9C7-1C62C4738B3F}" type="slidenum">
              <a:rPr lang="el-GR" smtClean="0"/>
              <a:pPr/>
              <a:t>4</a:t>
            </a:fld>
            <a:endParaRPr lang="el-GR" dirty="0"/>
          </a:p>
        </p:txBody>
      </p:sp>
    </p:spTree>
    <p:custDataLst>
      <p:tags r:id="rId1"/>
    </p:custDataLst>
    <p:extLst>
      <p:ext uri="{BB962C8B-B14F-4D97-AF65-F5344CB8AC3E}">
        <p14:creationId xmlns:p14="http://schemas.microsoft.com/office/powerpoint/2010/main" val="20614974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390364" y="274638"/>
            <a:ext cx="8229600" cy="1143000"/>
          </a:xfrm>
        </p:spPr>
        <p:txBody>
          <a:bodyPr/>
          <a:lstStyle/>
          <a:p>
            <a:r>
              <a:rPr lang="el-GR" dirty="0" smtClean="0"/>
              <a:t>Περιεχόμενα ενότητας</a:t>
            </a:r>
            <a:endParaRPr lang="el-GR" dirty="0"/>
          </a:p>
        </p:txBody>
      </p:sp>
      <p:sp>
        <p:nvSpPr>
          <p:cNvPr id="3" name="Content Placeholder 2"/>
          <p:cNvSpPr>
            <a:spLocks noGrp="1"/>
          </p:cNvSpPr>
          <p:nvPr>
            <p:ph idx="1"/>
            <p:custDataLst>
              <p:tags r:id="rId3"/>
            </p:custDataLst>
          </p:nvPr>
        </p:nvSpPr>
        <p:spPr>
          <a:xfrm>
            <a:off x="0" y="1855365"/>
            <a:ext cx="9036496" cy="4525963"/>
          </a:xfrm>
        </p:spPr>
        <p:txBody>
          <a:bodyPr>
            <a:noAutofit/>
          </a:bodyPr>
          <a:lstStyle/>
          <a:p>
            <a:pPr lvl="1">
              <a:buFont typeface="Wingdings" pitchFamily="2" charset="2"/>
              <a:buChar char="§"/>
            </a:pPr>
            <a:r>
              <a:rPr lang="el-GR" dirty="0" smtClean="0">
                <a:hlinkClick r:id="rId8" action="ppaction://hlinksldjump"/>
              </a:rPr>
              <a:t>Παγκόσμιος Ιστός. </a:t>
            </a:r>
            <a:endParaRPr lang="fi-FI" dirty="0"/>
          </a:p>
          <a:p>
            <a:pPr lvl="1">
              <a:buFont typeface="Wingdings" pitchFamily="2" charset="2"/>
              <a:buChar char="§"/>
            </a:pPr>
            <a:r>
              <a:rPr lang="en-US" dirty="0" smtClean="0">
                <a:hlinkClick r:id="rId9" action="ppaction://hlinksldjump"/>
              </a:rPr>
              <a:t>692 – </a:t>
            </a:r>
            <a:r>
              <a:rPr lang="el-GR" dirty="0" smtClean="0">
                <a:hlinkClick r:id="rId9" action="ppaction://hlinksldjump"/>
              </a:rPr>
              <a:t>Προγραμματισμός Εφαρμογών Διαδικτύου</a:t>
            </a:r>
            <a:r>
              <a:rPr lang="el-GR" dirty="0" smtClean="0">
                <a:hlinkClick r:id="" action="ppaction://noaction"/>
              </a:rPr>
              <a:t>.</a:t>
            </a:r>
            <a:endParaRPr lang="fi-FI" dirty="0"/>
          </a:p>
          <a:p>
            <a:pPr lvl="1">
              <a:buFont typeface="Wingdings" pitchFamily="2" charset="2"/>
              <a:buChar char="§"/>
            </a:pPr>
            <a:r>
              <a:rPr lang="el-GR" dirty="0" smtClean="0">
                <a:hlinkClick r:id="rId10" action="ppaction://hlinksldjump"/>
              </a:rPr>
              <a:t>Βιβλιογραφία</a:t>
            </a:r>
            <a:r>
              <a:rPr lang="en-GB" dirty="0" smtClean="0">
                <a:hlinkClick r:id="" action="ppaction://noaction"/>
              </a:rPr>
              <a:t>.</a:t>
            </a:r>
            <a:endParaRPr lang="el-GR" dirty="0" smtClean="0"/>
          </a:p>
          <a:p>
            <a:pPr lvl="1">
              <a:buFont typeface="Wingdings" pitchFamily="2" charset="2"/>
              <a:buChar char="§"/>
            </a:pPr>
            <a:r>
              <a:rPr lang="el-GR" dirty="0" smtClean="0">
                <a:hlinkClick r:id="rId11" action="ppaction://hlinksldjump"/>
              </a:rPr>
              <a:t>Απαραίτητο Λογισμικό.  </a:t>
            </a:r>
            <a:endParaRPr lang="fi-FI" dirty="0"/>
          </a:p>
          <a:p>
            <a:pPr lvl="1">
              <a:buSzPct val="45000"/>
              <a:buFont typeface="Wingdings" pitchFamily="2" charset="2"/>
              <a:buChar char="§"/>
            </a:pPr>
            <a:endParaRPr lang="en-US" dirty="0"/>
          </a:p>
          <a:p>
            <a:pPr>
              <a:buFont typeface="Wingdings" pitchFamily="2" charset="2"/>
              <a:buChar char="§"/>
            </a:pPr>
            <a:endParaRPr lang="el-GR" dirty="0"/>
          </a:p>
        </p:txBody>
      </p:sp>
      <p:sp>
        <p:nvSpPr>
          <p:cNvPr id="5"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4" name="Slide Number Placeholder 3" descr="."/>
          <p:cNvSpPr>
            <a:spLocks noGrp="1"/>
          </p:cNvSpPr>
          <p:nvPr>
            <p:ph type="sldNum" sz="quarter" idx="12"/>
            <p:custDataLst>
              <p:tags r:id="rId5"/>
            </p:custDataLst>
          </p:nvPr>
        </p:nvSpPr>
        <p:spPr/>
        <p:txBody>
          <a:bodyPr/>
          <a:lstStyle/>
          <a:p>
            <a:fld id="{95390251-5B84-4D2F-A9C7-1C62C4738B3F}" type="slidenum">
              <a:rPr lang="el-GR" smtClean="0"/>
              <a:pPr/>
              <a:t>5</a:t>
            </a:fld>
            <a:endParaRPr lang="el-GR" dirty="0"/>
          </a:p>
        </p:txBody>
      </p:sp>
    </p:spTree>
    <p:custDataLst>
      <p:tags r:id="rId1"/>
    </p:custDataLst>
    <p:extLst>
      <p:ext uri="{BB962C8B-B14F-4D97-AF65-F5344CB8AC3E}">
        <p14:creationId xmlns:p14="http://schemas.microsoft.com/office/powerpoint/2010/main" val="30382952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descr="Παγκόσμιος Ιστός.&#10;World Wide Web.&#10; ή&#10; W,W,W.&#10; ή Web 1."/>
          <p:cNvSpPr>
            <a:spLocks noGrp="1" noChangeArrowheads="1"/>
          </p:cNvSpPr>
          <p:nvPr>
            <p:ph type="title"/>
            <p:custDataLst>
              <p:tags r:id="rId2"/>
            </p:custDataLst>
          </p:nvPr>
        </p:nvSpPr>
        <p:spPr>
          <a:xfrm>
            <a:off x="457200" y="260648"/>
            <a:ext cx="8229600" cy="940966"/>
          </a:xfrm>
        </p:spPr>
        <p:txBody>
          <a:bodyPr>
            <a:noAutofit/>
          </a:bodyPr>
          <a:lstStyle/>
          <a:p>
            <a:r>
              <a:rPr lang="el-GR" dirty="0"/>
              <a:t>Παγκόσμιος </a:t>
            </a:r>
            <a:r>
              <a:rPr lang="el-GR" dirty="0" smtClean="0"/>
              <a:t>Ιστός</a:t>
            </a:r>
            <a:br>
              <a:rPr lang="el-GR" dirty="0" smtClean="0"/>
            </a:br>
            <a:r>
              <a:rPr lang="el-GR" sz="2800" b="0" dirty="0"/>
              <a:t>World </a:t>
            </a:r>
            <a:r>
              <a:rPr lang="el-GR" sz="2800" b="0" dirty="0" err="1"/>
              <a:t>Wide</a:t>
            </a:r>
            <a:r>
              <a:rPr lang="el-GR" sz="2800" b="0" dirty="0"/>
              <a:t> Web ή WWW ή </a:t>
            </a:r>
            <a:r>
              <a:rPr lang="el-GR" sz="2800" b="0" dirty="0" smtClean="0"/>
              <a:t>Web</a:t>
            </a:r>
            <a:r>
              <a:rPr lang="en-US" sz="2800" b="0" dirty="0" smtClean="0"/>
              <a:t> (1)</a:t>
            </a:r>
            <a:r>
              <a:rPr lang="el-GR" sz="2800" b="0" dirty="0" smtClean="0"/>
              <a:t>,</a:t>
            </a:r>
            <a:endParaRPr lang="en-US" sz="2800" b="0" dirty="0"/>
          </a:p>
        </p:txBody>
      </p:sp>
      <p:sp>
        <p:nvSpPr>
          <p:cNvPr id="9" name="Θέση περιεχομένου 8"/>
          <p:cNvSpPr>
            <a:spLocks noGrp="1"/>
          </p:cNvSpPr>
          <p:nvPr>
            <p:ph idx="1"/>
            <p:custDataLst>
              <p:tags r:id="rId3"/>
            </p:custDataLst>
          </p:nvPr>
        </p:nvSpPr>
        <p:spPr>
          <a:xfrm>
            <a:off x="390364" y="1457522"/>
            <a:ext cx="8363272" cy="4525963"/>
          </a:xfrm>
        </p:spPr>
        <p:txBody>
          <a:bodyPr>
            <a:normAutofit fontScale="25000" lnSpcReduction="20000"/>
          </a:bodyPr>
          <a:lstStyle/>
          <a:p>
            <a:pPr>
              <a:buFont typeface="Wingdings" panose="05000000000000000000" pitchFamily="2" charset="2"/>
              <a:buChar char="v"/>
            </a:pPr>
            <a:r>
              <a:rPr lang="el-GR" sz="8800" b="1" dirty="0" err="1" smtClean="0"/>
              <a:t>To</a:t>
            </a:r>
            <a:r>
              <a:rPr lang="el-GR" sz="8800" b="1" dirty="0" smtClean="0"/>
              <a:t> </a:t>
            </a:r>
            <a:r>
              <a:rPr lang="el-GR" sz="8800" b="1" dirty="0"/>
              <a:t>Web είναι η περισσότερο διαδεδομένη υπηρεσία/εφαρμογή στο Internet.</a:t>
            </a:r>
          </a:p>
          <a:p>
            <a:pPr lvl="1">
              <a:buFont typeface="Wingdings" panose="05000000000000000000" pitchFamily="2" charset="2"/>
              <a:buChar char="q"/>
            </a:pPr>
            <a:r>
              <a:rPr lang="el-GR" sz="8800" dirty="0" smtClean="0"/>
              <a:t>Internet</a:t>
            </a:r>
            <a:r>
              <a:rPr lang="en-US" sz="8800" dirty="0" smtClean="0"/>
              <a:t> -&gt;</a:t>
            </a:r>
            <a:r>
              <a:rPr lang="el-GR" sz="8800" dirty="0" smtClean="0"/>
              <a:t>  το </a:t>
            </a:r>
            <a:r>
              <a:rPr lang="el-GR" sz="8800" dirty="0"/>
              <a:t>Διαδίκτυο</a:t>
            </a:r>
          </a:p>
          <a:p>
            <a:pPr lvl="2">
              <a:buFont typeface="Wingdings" panose="05000000000000000000" pitchFamily="2" charset="2"/>
              <a:buChar char="Ø"/>
            </a:pPr>
            <a:r>
              <a:rPr lang="el-GR" sz="8800" dirty="0" smtClean="0"/>
              <a:t> Πρόκειται </a:t>
            </a:r>
            <a:r>
              <a:rPr lang="el-GR" sz="8800" dirty="0"/>
              <a:t>για την υποδομή δικτύωσης (</a:t>
            </a:r>
            <a:r>
              <a:rPr lang="el-GR" sz="8800" dirty="0" err="1"/>
              <a:t>networking</a:t>
            </a:r>
            <a:r>
              <a:rPr lang="el-GR" sz="8800" dirty="0"/>
              <a:t> </a:t>
            </a:r>
            <a:r>
              <a:rPr lang="el-GR" sz="8800" dirty="0" err="1"/>
              <a:t>infrastructure</a:t>
            </a:r>
            <a:r>
              <a:rPr lang="el-GR" sz="8800" dirty="0"/>
              <a:t>).</a:t>
            </a:r>
          </a:p>
          <a:p>
            <a:pPr lvl="2">
              <a:buFont typeface="Wingdings" panose="05000000000000000000" pitchFamily="2" charset="2"/>
              <a:buChar char="Ø"/>
            </a:pPr>
            <a:r>
              <a:rPr lang="el-GR" sz="8800" dirty="0" smtClean="0"/>
              <a:t> Είναι </a:t>
            </a:r>
            <a:r>
              <a:rPr lang="el-GR" sz="8800" dirty="0"/>
              <a:t>ένα τεράστιο δίκτυο δικτύων (</a:t>
            </a:r>
            <a:r>
              <a:rPr lang="el-GR" sz="8800" dirty="0" err="1"/>
              <a:t>network</a:t>
            </a:r>
            <a:r>
              <a:rPr lang="el-GR" sz="8800" dirty="0"/>
              <a:t> of </a:t>
            </a:r>
            <a:r>
              <a:rPr lang="el-GR" sz="8800" dirty="0" err="1"/>
              <a:t>networks</a:t>
            </a:r>
            <a:r>
              <a:rPr lang="el-GR" sz="8800" dirty="0"/>
              <a:t>).</a:t>
            </a:r>
          </a:p>
          <a:p>
            <a:pPr lvl="1">
              <a:buFont typeface="Wingdings" panose="05000000000000000000" pitchFamily="2" charset="2"/>
              <a:buChar char="q"/>
            </a:pPr>
            <a:r>
              <a:rPr lang="el-GR" sz="8800" dirty="0" smtClean="0"/>
              <a:t>Παγκόσμιος </a:t>
            </a:r>
            <a:r>
              <a:rPr lang="el-GR" sz="8800" dirty="0"/>
              <a:t>Ιστός </a:t>
            </a:r>
            <a:r>
              <a:rPr lang="en-US" sz="8800" dirty="0" smtClean="0"/>
              <a:t>-&gt;</a:t>
            </a:r>
            <a:r>
              <a:rPr lang="el-GR" sz="8800" dirty="0" smtClean="0"/>
              <a:t> </a:t>
            </a:r>
            <a:r>
              <a:rPr lang="el-GR" sz="8800" dirty="0"/>
              <a:t>υπηρεσία (</a:t>
            </a:r>
            <a:r>
              <a:rPr lang="el-GR" sz="8800" dirty="0" err="1"/>
              <a:t>service</a:t>
            </a:r>
            <a:r>
              <a:rPr lang="el-GR" sz="8800" dirty="0"/>
              <a:t>) του Διαδικτύου</a:t>
            </a:r>
          </a:p>
          <a:p>
            <a:pPr lvl="2">
              <a:buFont typeface="Wingdings" panose="05000000000000000000" pitchFamily="2" charset="2"/>
              <a:buChar char="Ø"/>
            </a:pPr>
            <a:r>
              <a:rPr lang="el-GR" sz="8800" dirty="0" smtClean="0"/>
              <a:t> Είναι </a:t>
            </a:r>
            <a:r>
              <a:rPr lang="el-GR" sz="8800" dirty="0"/>
              <a:t>ένα μοντέλο διαμοιρασμού πληροφορίας χτισμένο </a:t>
            </a:r>
            <a:r>
              <a:rPr lang="el-GR" sz="8800" dirty="0" smtClean="0"/>
              <a:t> πάνω </a:t>
            </a:r>
            <a:r>
              <a:rPr lang="el-GR" sz="8800" dirty="0"/>
              <a:t>στο Internet.</a:t>
            </a:r>
          </a:p>
          <a:p>
            <a:pPr lvl="2">
              <a:buFont typeface="Wingdings" panose="05000000000000000000" pitchFamily="2" charset="2"/>
              <a:buChar char="Ø"/>
            </a:pPr>
            <a:r>
              <a:rPr lang="el-GR" sz="8800" dirty="0" smtClean="0"/>
              <a:t> Το </a:t>
            </a:r>
            <a:r>
              <a:rPr lang="el-GR" sz="8800" dirty="0"/>
              <a:t>Web είναι μια υπηρεσία στο Internet, ή πιο απλά ένα "τμήμα" του </a:t>
            </a:r>
            <a:r>
              <a:rPr lang="el-GR" sz="8800" dirty="0" smtClean="0"/>
              <a:t>Internet (εκ των πραγμάτων, το μεγαλύτερο)!</a:t>
            </a:r>
          </a:p>
          <a:p>
            <a:pPr lvl="1">
              <a:buFont typeface="Wingdings" panose="05000000000000000000" pitchFamily="2" charset="2"/>
              <a:buChar char="q"/>
            </a:pPr>
            <a:r>
              <a:rPr lang="el-GR" sz="8800" dirty="0" smtClean="0"/>
              <a:t>Για </a:t>
            </a:r>
            <a:r>
              <a:rPr lang="el-GR" sz="8800" dirty="0"/>
              <a:t>τον απλό κόσμο, το Web είναι το Internet. Στην πραγματικότητα δεν είναι!</a:t>
            </a:r>
          </a:p>
          <a:p>
            <a:endParaRPr lang="el-GR" dirty="0"/>
          </a:p>
        </p:txBody>
      </p:sp>
      <p:pic>
        <p:nvPicPr>
          <p:cNvPr id="10" name="Εικόνα 9" descr="Εικονίδιο word wide web."/>
          <p:cNvPicPr>
            <a:picLocks noChangeAspect="1"/>
          </p:cNvPicPr>
          <p:nvPr/>
        </p:nvPicPr>
        <p:blipFill>
          <a:blip r:embed="rId8"/>
          <a:stretch>
            <a:fillRect/>
          </a:stretch>
        </p:blipFill>
        <p:spPr>
          <a:xfrm>
            <a:off x="7524328" y="1772816"/>
            <a:ext cx="1511939" cy="1280271"/>
          </a:xfrm>
          <a:prstGeom prst="rect">
            <a:avLst/>
          </a:prstGeom>
        </p:spPr>
      </p:pic>
      <p:sp>
        <p:nvSpPr>
          <p:cNvPr id="8"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2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6</a:t>
            </a:fld>
            <a:endParaRPr lang="el-GR" sz="1400" dirty="0"/>
          </a:p>
        </p:txBody>
      </p:sp>
    </p:spTree>
    <p:custDataLst>
      <p:tags r:id="rId1"/>
    </p:custDataLst>
    <p:extLst>
      <p:ext uri="{BB962C8B-B14F-4D97-AF65-F5344CB8AC3E}">
        <p14:creationId xmlns:p14="http://schemas.microsoft.com/office/powerpoint/2010/main" val="15522734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descr="Παγκόσμιος Ιστός.&#10;World Wide Web.&#10; ή&#10; W,W,W.&#10; ή Web 2."/>
          <p:cNvSpPr>
            <a:spLocks noGrp="1" noChangeArrowheads="1"/>
          </p:cNvSpPr>
          <p:nvPr>
            <p:ph type="title"/>
            <p:custDataLst>
              <p:tags r:id="rId2"/>
            </p:custDataLst>
          </p:nvPr>
        </p:nvSpPr>
        <p:spPr>
          <a:xfrm>
            <a:off x="457200" y="260648"/>
            <a:ext cx="8229600" cy="940966"/>
          </a:xfrm>
        </p:spPr>
        <p:txBody>
          <a:bodyPr>
            <a:noAutofit/>
          </a:bodyPr>
          <a:lstStyle/>
          <a:p>
            <a:r>
              <a:rPr lang="el-GR" dirty="0"/>
              <a:t>Παγκόσμιος </a:t>
            </a:r>
            <a:r>
              <a:rPr lang="el-GR" dirty="0" smtClean="0"/>
              <a:t>Ιστός </a:t>
            </a:r>
            <a:br>
              <a:rPr lang="el-GR" dirty="0" smtClean="0"/>
            </a:br>
            <a:r>
              <a:rPr lang="el-GR" sz="2800" b="0" dirty="0"/>
              <a:t>World </a:t>
            </a:r>
            <a:r>
              <a:rPr lang="el-GR" sz="2800" b="0" dirty="0" err="1"/>
              <a:t>Wide</a:t>
            </a:r>
            <a:r>
              <a:rPr lang="el-GR" sz="2800" b="0" dirty="0"/>
              <a:t> Web ή WWW ή </a:t>
            </a:r>
            <a:r>
              <a:rPr lang="el-GR" sz="2800" b="0" dirty="0" smtClean="0"/>
              <a:t>Web (</a:t>
            </a:r>
            <a:r>
              <a:rPr lang="en-US" sz="2800" b="0" dirty="0"/>
              <a:t>2</a:t>
            </a:r>
            <a:r>
              <a:rPr lang="el-GR" sz="2800" b="0" dirty="0" smtClean="0"/>
              <a:t>)</a:t>
            </a:r>
            <a:endParaRPr lang="en-US" sz="2800" b="0" dirty="0"/>
          </a:p>
        </p:txBody>
      </p:sp>
      <p:sp>
        <p:nvSpPr>
          <p:cNvPr id="9" name="Θέση περιεχομένου 8"/>
          <p:cNvSpPr>
            <a:spLocks noGrp="1"/>
          </p:cNvSpPr>
          <p:nvPr>
            <p:ph idx="1"/>
            <p:custDataLst>
              <p:tags r:id="rId3"/>
            </p:custDataLst>
          </p:nvPr>
        </p:nvSpPr>
        <p:spPr>
          <a:xfrm>
            <a:off x="390364" y="1457523"/>
            <a:ext cx="7854044" cy="4059710"/>
          </a:xfrm>
        </p:spPr>
        <p:txBody>
          <a:bodyPr>
            <a:normAutofit fontScale="70000" lnSpcReduction="20000"/>
          </a:bodyPr>
          <a:lstStyle/>
          <a:p>
            <a:pPr>
              <a:buFont typeface="Wingdings" panose="05000000000000000000" pitchFamily="2" charset="2"/>
              <a:buChar char="v"/>
            </a:pPr>
            <a:r>
              <a:rPr lang="el-GR" sz="3400" b="1" dirty="0" smtClean="0"/>
              <a:t>Άλλες </a:t>
            </a:r>
            <a:r>
              <a:rPr lang="el-GR" sz="3400" b="1" dirty="0"/>
              <a:t>(όχι όλες!) υπηρεσίες στο Internet:</a:t>
            </a:r>
          </a:p>
          <a:p>
            <a:pPr lvl="1">
              <a:buFont typeface="Wingdings" panose="05000000000000000000" pitchFamily="2" charset="2"/>
              <a:buChar char="q"/>
            </a:pPr>
            <a:r>
              <a:rPr lang="el-GR" sz="3400" b="1" dirty="0" smtClean="0"/>
              <a:t>e-</a:t>
            </a:r>
            <a:r>
              <a:rPr lang="el-GR" sz="3400" b="1" dirty="0" err="1" smtClean="0"/>
              <a:t>mail</a:t>
            </a:r>
            <a:r>
              <a:rPr lang="el-GR" sz="3400" b="1" dirty="0"/>
              <a:t>:</a:t>
            </a:r>
            <a:r>
              <a:rPr lang="el-GR" sz="3400" dirty="0"/>
              <a:t> ηλεκτρονική αλληλογραφία</a:t>
            </a:r>
          </a:p>
          <a:p>
            <a:pPr lvl="1">
              <a:buFont typeface="Wingdings" panose="05000000000000000000" pitchFamily="2" charset="2"/>
              <a:buChar char="q"/>
            </a:pPr>
            <a:r>
              <a:rPr lang="el-GR" sz="3400" b="1" dirty="0" smtClean="0"/>
              <a:t>ftp</a:t>
            </a:r>
            <a:r>
              <a:rPr lang="el-GR" sz="3400" b="1" dirty="0"/>
              <a:t>:</a:t>
            </a:r>
            <a:r>
              <a:rPr lang="el-GR" sz="3400" dirty="0"/>
              <a:t> μεταφορά αρχείων – έχει υποσκελιστεί σε μεγάλο βαθμό από το </a:t>
            </a:r>
            <a:r>
              <a:rPr lang="el-GR" sz="3400" dirty="0" err="1"/>
              <a:t>web</a:t>
            </a:r>
            <a:r>
              <a:rPr lang="el-GR" sz="3400" dirty="0"/>
              <a:t> </a:t>
            </a:r>
          </a:p>
          <a:p>
            <a:pPr lvl="1">
              <a:buFont typeface="Wingdings" panose="05000000000000000000" pitchFamily="2" charset="2"/>
              <a:buChar char="q"/>
            </a:pPr>
            <a:r>
              <a:rPr lang="en-US" sz="3400" b="1" dirty="0" smtClean="0"/>
              <a:t>N</a:t>
            </a:r>
            <a:r>
              <a:rPr lang="el-GR" sz="3400" b="1" dirty="0" err="1" smtClean="0"/>
              <a:t>ewsgroups</a:t>
            </a:r>
            <a:r>
              <a:rPr lang="en-US" sz="3400" b="1" dirty="0" smtClean="0"/>
              <a:t> </a:t>
            </a:r>
            <a:r>
              <a:rPr lang="el-GR" sz="3400" b="1" dirty="0" smtClean="0"/>
              <a:t>/</a:t>
            </a:r>
            <a:r>
              <a:rPr lang="el-GR" sz="3400" b="1" dirty="0" err="1" smtClean="0"/>
              <a:t>usenet</a:t>
            </a:r>
            <a:r>
              <a:rPr lang="el-GR" sz="3400" b="1" dirty="0"/>
              <a:t>:</a:t>
            </a:r>
            <a:r>
              <a:rPr lang="el-GR" sz="3400" dirty="0"/>
              <a:t> θεματικές λίστες ηλεκτρονικού ταχυδρομείου (ασύγχρονη συζήτηση) – έχουν υποσκελιστεί από τα </a:t>
            </a:r>
            <a:r>
              <a:rPr lang="el-GR" sz="3400" dirty="0" err="1"/>
              <a:t>forums</a:t>
            </a:r>
            <a:r>
              <a:rPr lang="el-GR" sz="3400" dirty="0"/>
              <a:t> του Web.</a:t>
            </a:r>
          </a:p>
          <a:p>
            <a:pPr lvl="1">
              <a:buFont typeface="Wingdings" panose="05000000000000000000" pitchFamily="2" charset="2"/>
              <a:buChar char="q"/>
            </a:pPr>
            <a:r>
              <a:rPr lang="el-GR" sz="3400" b="1" dirty="0" err="1" smtClean="0"/>
              <a:t>chat</a:t>
            </a:r>
            <a:r>
              <a:rPr lang="el-GR" sz="3400" b="1" dirty="0"/>
              <a:t>:</a:t>
            </a:r>
            <a:r>
              <a:rPr lang="el-GR" sz="3400" dirty="0"/>
              <a:t> σύγχρονη συζήτηση με γραπτά μηνύματα</a:t>
            </a:r>
          </a:p>
          <a:p>
            <a:pPr lvl="1">
              <a:buFont typeface="Wingdings" panose="05000000000000000000" pitchFamily="2" charset="2"/>
              <a:buChar char="q"/>
            </a:pPr>
            <a:r>
              <a:rPr lang="el-GR" sz="3400" dirty="0" smtClean="0"/>
              <a:t>Ομότιμα </a:t>
            </a:r>
            <a:r>
              <a:rPr lang="el-GR" sz="3400" dirty="0"/>
              <a:t>Δίκτυα ανταλλαγής αρχείων </a:t>
            </a:r>
            <a:r>
              <a:rPr lang="en-US" sz="3400" dirty="0" smtClean="0"/>
              <a:t>                         </a:t>
            </a:r>
            <a:r>
              <a:rPr lang="el-GR" sz="3400" dirty="0" smtClean="0"/>
              <a:t>(</a:t>
            </a:r>
            <a:r>
              <a:rPr lang="el-GR" sz="3400" dirty="0"/>
              <a:t>P2P – </a:t>
            </a:r>
            <a:r>
              <a:rPr lang="el-GR" sz="3400" dirty="0" err="1"/>
              <a:t>Peer</a:t>
            </a:r>
            <a:r>
              <a:rPr lang="el-GR" sz="3400" dirty="0"/>
              <a:t> </a:t>
            </a:r>
            <a:r>
              <a:rPr lang="el-GR" sz="3400" dirty="0" err="1"/>
              <a:t>to</a:t>
            </a:r>
            <a:r>
              <a:rPr lang="el-GR" sz="3400" dirty="0"/>
              <a:t> </a:t>
            </a:r>
            <a:r>
              <a:rPr lang="el-GR" sz="3400" dirty="0" err="1"/>
              <a:t>Peer</a:t>
            </a:r>
            <a:r>
              <a:rPr lang="el-GR" sz="3400" dirty="0"/>
              <a:t>)</a:t>
            </a:r>
          </a:p>
          <a:p>
            <a:endParaRPr lang="el-GR" dirty="0"/>
          </a:p>
        </p:txBody>
      </p:sp>
      <p:pic>
        <p:nvPicPr>
          <p:cNvPr id="10" name="Εικόνα 9" descr="Εικονίδιο word wide web"/>
          <p:cNvPicPr>
            <a:picLocks noChangeAspect="1"/>
          </p:cNvPicPr>
          <p:nvPr/>
        </p:nvPicPr>
        <p:blipFill>
          <a:blip r:embed="rId8"/>
          <a:stretch>
            <a:fillRect/>
          </a:stretch>
        </p:blipFill>
        <p:spPr>
          <a:xfrm>
            <a:off x="6541715" y="4514600"/>
            <a:ext cx="1511939" cy="1280271"/>
          </a:xfrm>
          <a:prstGeom prst="rect">
            <a:avLst/>
          </a:prstGeom>
        </p:spPr>
      </p:pic>
      <p:sp>
        <p:nvSpPr>
          <p:cNvPr id="8"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2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7</a:t>
            </a:fld>
            <a:endParaRPr lang="el-GR" sz="1400" dirty="0"/>
          </a:p>
        </p:txBody>
      </p:sp>
    </p:spTree>
    <p:custDataLst>
      <p:tags r:id="rId1"/>
    </p:custDataLst>
    <p:extLst>
      <p:ext uri="{BB962C8B-B14F-4D97-AF65-F5344CB8AC3E}">
        <p14:creationId xmlns:p14="http://schemas.microsoft.com/office/powerpoint/2010/main" val="18649502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custDataLst>
              <p:tags r:id="rId2"/>
            </p:custDataLst>
          </p:nvPr>
        </p:nvSpPr>
        <p:spPr>
          <a:xfrm>
            <a:off x="685800" y="44624"/>
            <a:ext cx="7772400" cy="1628800"/>
          </a:xfrm>
        </p:spPr>
        <p:txBody>
          <a:bodyPr>
            <a:noAutofit/>
          </a:bodyPr>
          <a:lstStyle/>
          <a:p>
            <a:r>
              <a:rPr lang="el-GR" dirty="0"/>
              <a:t>Λίγη πρώιμη Ιστορία...</a:t>
            </a:r>
            <a:br>
              <a:rPr lang="el-GR" dirty="0"/>
            </a:br>
            <a:endParaRPr lang="el-GR" dirty="0"/>
          </a:p>
        </p:txBody>
      </p:sp>
      <p:sp>
        <p:nvSpPr>
          <p:cNvPr id="9" name="Rectangle 3"/>
          <p:cNvSpPr txBox="1">
            <a:spLocks noChangeArrowheads="1"/>
          </p:cNvSpPr>
          <p:nvPr>
            <p:custDataLst>
              <p:tags r:id="rId3"/>
            </p:custDataLst>
          </p:nvPr>
        </p:nvSpPr>
        <p:spPr>
          <a:xfrm>
            <a:off x="408619" y="1268760"/>
            <a:ext cx="8219256" cy="4741863"/>
          </a:xfrm>
          <a:prstGeom prst="rect">
            <a:avLst/>
          </a:prstGeom>
        </p:spPr>
        <p:txBody>
          <a:bodyPr vert="horz" lIns="91440" tIns="45720" rIns="91440" bIns="45720" rtlCol="0">
            <a:normAutofit fontScale="85000" lnSpcReduction="20000"/>
          </a:bodyPr>
          <a:lstStyle>
            <a:lvl1pPr marL="0" indent="0" algn="ctr" defTabSz="914400" rtl="0" eaLnBrk="1" latinLnBrk="0" hangingPunct="1">
              <a:spcBef>
                <a:spcPct val="20000"/>
              </a:spcBef>
              <a:buFont typeface="Arial" pitchFamily="34" charset="0"/>
              <a:buNone/>
              <a:defRPr sz="3200" kern="1200">
                <a:solidFill>
                  <a:schemeClr val="tx1"/>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57200" lvl="0" indent="-457200" algn="l">
              <a:buFont typeface="Wingdings" panose="05000000000000000000" pitchFamily="2" charset="2"/>
              <a:buChar char="v"/>
            </a:pPr>
            <a:r>
              <a:rPr lang="el-GR" sz="2200" b="1" dirty="0"/>
              <a:t>1945</a:t>
            </a:r>
            <a:r>
              <a:rPr lang="el-GR" sz="2200" dirty="0"/>
              <a:t>: Ο </a:t>
            </a:r>
            <a:r>
              <a:rPr lang="en-US" sz="2200" b="1" dirty="0" err="1"/>
              <a:t>Vannevar</a:t>
            </a:r>
            <a:r>
              <a:rPr lang="en-US" sz="2200" b="1" dirty="0"/>
              <a:t> Bush</a:t>
            </a:r>
            <a:r>
              <a:rPr lang="el-GR" sz="2200" dirty="0"/>
              <a:t>, επιστημονικός σύμβουλος του προέδρου Ρούσβελτ (</a:t>
            </a:r>
            <a:r>
              <a:rPr lang="en-US" sz="2200" dirty="0"/>
              <a:t>USA</a:t>
            </a:r>
            <a:r>
              <a:rPr lang="el-GR" sz="2200" dirty="0"/>
              <a:t>) και με αφορμή την δυσκολία διαχείρισης του τεράστιου όγκου πληροφορίας κατά τον 2</a:t>
            </a:r>
            <a:r>
              <a:rPr lang="el-GR" sz="2200" baseline="30000" dirty="0"/>
              <a:t>ο</a:t>
            </a:r>
            <a:r>
              <a:rPr lang="el-GR" sz="2200" dirty="0"/>
              <a:t> παγκόσμιο πόλεμο, περιέγραψε μια μηχανή (την ονόμασε </a:t>
            </a:r>
            <a:r>
              <a:rPr lang="en-US" sz="2200" b="1" dirty="0" err="1"/>
              <a:t>Memex</a:t>
            </a:r>
            <a:r>
              <a:rPr lang="el-GR" sz="2200" dirty="0"/>
              <a:t>) που θα μπορούσε:</a:t>
            </a:r>
          </a:p>
          <a:p>
            <a:pPr marL="914400" lvl="1" indent="-457200" algn="l">
              <a:buFont typeface="Wingdings" panose="05000000000000000000" pitchFamily="2" charset="2"/>
              <a:buChar char="q"/>
            </a:pPr>
            <a:r>
              <a:rPr lang="el-GR" sz="2200" dirty="0">
                <a:solidFill>
                  <a:schemeClr val="tx1"/>
                </a:solidFill>
              </a:rPr>
              <a:t>να παρουσιάζει "στο πάτημα ενός κουμπιού" κείμενο και εικόνες που θα ήταν </a:t>
            </a:r>
            <a:r>
              <a:rPr lang="el-GR" sz="2200" dirty="0" err="1">
                <a:solidFill>
                  <a:schemeClr val="tx1"/>
                </a:solidFill>
              </a:rPr>
              <a:t>αποθηκευμένα</a:t>
            </a:r>
            <a:r>
              <a:rPr lang="el-GR" sz="2200" dirty="0">
                <a:solidFill>
                  <a:schemeClr val="tx1"/>
                </a:solidFill>
              </a:rPr>
              <a:t> σε </a:t>
            </a:r>
            <a:r>
              <a:rPr lang="el-GR" sz="2200" b="1" dirty="0">
                <a:solidFill>
                  <a:schemeClr val="tx1"/>
                </a:solidFill>
              </a:rPr>
              <a:t>μικροφίλμ</a:t>
            </a:r>
            <a:r>
              <a:rPr lang="el-GR" sz="2200" dirty="0">
                <a:solidFill>
                  <a:schemeClr val="tx1"/>
                </a:solidFill>
              </a:rPr>
              <a:t>, και </a:t>
            </a:r>
          </a:p>
          <a:p>
            <a:pPr marL="914400" lvl="1" indent="-457200" algn="l">
              <a:buFont typeface="Wingdings" panose="05000000000000000000" pitchFamily="2" charset="2"/>
              <a:buChar char="q"/>
            </a:pPr>
            <a:r>
              <a:rPr lang="el-GR" sz="2200" dirty="0">
                <a:solidFill>
                  <a:schemeClr val="tx1"/>
                </a:solidFill>
              </a:rPr>
              <a:t>να ακολουθεί προκαθορισμένες συσχετίσεις (</a:t>
            </a:r>
            <a:r>
              <a:rPr lang="el-GR" sz="2200" b="1" dirty="0">
                <a:solidFill>
                  <a:schemeClr val="tx1"/>
                </a:solidFill>
              </a:rPr>
              <a:t>συνδέσμους</a:t>
            </a:r>
            <a:r>
              <a:rPr lang="el-GR" sz="2200" dirty="0">
                <a:solidFill>
                  <a:schemeClr val="tx1"/>
                </a:solidFill>
              </a:rPr>
              <a:t>) μεταξύ τους.</a:t>
            </a:r>
          </a:p>
          <a:p>
            <a:pPr marL="457200" lvl="0" indent="-457200" algn="l">
              <a:buFont typeface="Wingdings" panose="05000000000000000000" pitchFamily="2" charset="2"/>
              <a:buChar char="v"/>
            </a:pPr>
            <a:r>
              <a:rPr lang="el-GR" sz="2200" b="1" dirty="0"/>
              <a:t>1963</a:t>
            </a:r>
            <a:r>
              <a:rPr lang="el-GR" sz="2200" dirty="0"/>
              <a:t>: Ο </a:t>
            </a:r>
            <a:r>
              <a:rPr lang="en-US" sz="2200" b="1" dirty="0"/>
              <a:t>Theodor</a:t>
            </a:r>
            <a:r>
              <a:rPr lang="el-GR" sz="2200" b="1" dirty="0"/>
              <a:t> (</a:t>
            </a:r>
            <a:r>
              <a:rPr lang="en-US" sz="2200" b="1" dirty="0"/>
              <a:t>Ted</a:t>
            </a:r>
            <a:r>
              <a:rPr lang="el-GR" sz="2200" b="1" dirty="0"/>
              <a:t>) </a:t>
            </a:r>
            <a:r>
              <a:rPr lang="en-US" sz="2200" b="1" dirty="0"/>
              <a:t>Nelson</a:t>
            </a:r>
            <a:r>
              <a:rPr lang="el-GR" sz="2200" dirty="0"/>
              <a:t>, </a:t>
            </a:r>
            <a:r>
              <a:rPr lang="el-GR" sz="2200" dirty="0" err="1"/>
              <a:t>αμερικανός</a:t>
            </a:r>
            <a:r>
              <a:rPr lang="el-GR" sz="2200" dirty="0"/>
              <a:t> φιλόσοφος και λάτρης της πληροφορικής εισάγει τον όρο </a:t>
            </a:r>
            <a:r>
              <a:rPr lang="en-US" sz="2200" b="1" dirty="0"/>
              <a:t>hypertext</a:t>
            </a:r>
            <a:r>
              <a:rPr lang="el-GR" sz="2200" dirty="0"/>
              <a:t> (</a:t>
            </a:r>
            <a:r>
              <a:rPr lang="el-GR" sz="2200" b="1" dirty="0"/>
              <a:t>υπερκείμενο</a:t>
            </a:r>
            <a:r>
              <a:rPr lang="el-GR" sz="2200" dirty="0"/>
              <a:t>) για να περιγράψει το </a:t>
            </a:r>
            <a:r>
              <a:rPr lang="el-GR" sz="2200" b="1" dirty="0"/>
              <a:t>μη γραμμικό κείμενο</a:t>
            </a:r>
            <a:r>
              <a:rPr lang="el-GR" sz="2200" dirty="0"/>
              <a:t>:</a:t>
            </a:r>
          </a:p>
          <a:p>
            <a:pPr marL="914400" lvl="1" indent="-457200" algn="l">
              <a:buFont typeface="Wingdings" panose="05000000000000000000" pitchFamily="2" charset="2"/>
              <a:buChar char="q"/>
            </a:pPr>
            <a:r>
              <a:rPr lang="el-GR" sz="2200" dirty="0">
                <a:solidFill>
                  <a:schemeClr val="tx1"/>
                </a:solidFill>
              </a:rPr>
              <a:t>δηλαδή τμήματα κειμένου που είναι διασυνδεμένα με </a:t>
            </a:r>
            <a:r>
              <a:rPr lang="el-GR" sz="2200" b="1" dirty="0">
                <a:solidFill>
                  <a:schemeClr val="tx1"/>
                </a:solidFill>
              </a:rPr>
              <a:t>συνδέσμους</a:t>
            </a:r>
            <a:r>
              <a:rPr lang="el-GR" sz="2200" dirty="0">
                <a:solidFill>
                  <a:schemeClr val="tx1"/>
                </a:solidFill>
              </a:rPr>
              <a:t> (</a:t>
            </a:r>
            <a:r>
              <a:rPr lang="en-US" sz="2200" b="1" dirty="0">
                <a:solidFill>
                  <a:schemeClr val="tx1"/>
                </a:solidFill>
              </a:rPr>
              <a:t>links</a:t>
            </a:r>
            <a:r>
              <a:rPr lang="el-GR" sz="2200" dirty="0">
                <a:solidFill>
                  <a:schemeClr val="tx1"/>
                </a:solidFill>
              </a:rPr>
              <a:t>) και μπορεί κανείς να </a:t>
            </a:r>
            <a:r>
              <a:rPr lang="el-GR" sz="2200" b="1" dirty="0" err="1">
                <a:solidFill>
                  <a:schemeClr val="tx1"/>
                </a:solidFill>
              </a:rPr>
              <a:t>πλοηγηθεί</a:t>
            </a:r>
            <a:r>
              <a:rPr lang="el-GR" sz="2200" dirty="0">
                <a:solidFill>
                  <a:schemeClr val="tx1"/>
                </a:solidFill>
              </a:rPr>
              <a:t> σε αυτά και να τα μελετήσει.</a:t>
            </a:r>
          </a:p>
          <a:p>
            <a:pPr marL="914400" lvl="1" indent="-457200" algn="l">
              <a:buFont typeface="Wingdings" panose="05000000000000000000" pitchFamily="2" charset="2"/>
              <a:buChar char="q"/>
            </a:pPr>
            <a:r>
              <a:rPr lang="el-GR" sz="2200" dirty="0">
                <a:solidFill>
                  <a:schemeClr val="tx1"/>
                </a:solidFill>
              </a:rPr>
              <a:t>Ο όρος </a:t>
            </a:r>
            <a:r>
              <a:rPr lang="en-US" sz="2200" b="1" dirty="0">
                <a:solidFill>
                  <a:schemeClr val="tx1"/>
                </a:solidFill>
              </a:rPr>
              <a:t>hypermedia</a:t>
            </a:r>
            <a:r>
              <a:rPr lang="el-GR" sz="2200" dirty="0">
                <a:solidFill>
                  <a:schemeClr val="tx1"/>
                </a:solidFill>
              </a:rPr>
              <a:t> (</a:t>
            </a:r>
            <a:r>
              <a:rPr lang="el-GR" sz="2200" dirty="0" err="1">
                <a:solidFill>
                  <a:schemeClr val="tx1"/>
                </a:solidFill>
              </a:rPr>
              <a:t>υπερμέσα</a:t>
            </a:r>
            <a:r>
              <a:rPr lang="el-GR" sz="2200" dirty="0">
                <a:solidFill>
                  <a:schemeClr val="tx1"/>
                </a:solidFill>
              </a:rPr>
              <a:t>) (προτάθηκε από τον ίδιο) αναφέρεται στο εμπλουτισμένο με επιπλέον μέσα (</a:t>
            </a:r>
            <a:r>
              <a:rPr lang="en-US" sz="2200" dirty="0">
                <a:solidFill>
                  <a:schemeClr val="tx1"/>
                </a:solidFill>
              </a:rPr>
              <a:t>media</a:t>
            </a:r>
            <a:r>
              <a:rPr lang="el-GR" sz="2200" dirty="0">
                <a:solidFill>
                  <a:schemeClr val="tx1"/>
                </a:solidFill>
              </a:rPr>
              <a:t>) υπερκείμενο (εικόνες, </a:t>
            </a:r>
            <a:r>
              <a:rPr lang="en-US" sz="2200" dirty="0">
                <a:solidFill>
                  <a:schemeClr val="tx1"/>
                </a:solidFill>
              </a:rPr>
              <a:t>video</a:t>
            </a:r>
            <a:r>
              <a:rPr lang="el-GR" sz="2200" dirty="0">
                <a:solidFill>
                  <a:schemeClr val="tx1"/>
                </a:solidFill>
              </a:rPr>
              <a:t>, ήχο, </a:t>
            </a:r>
            <a:r>
              <a:rPr lang="el-GR" sz="2200" dirty="0" err="1">
                <a:solidFill>
                  <a:schemeClr val="tx1"/>
                </a:solidFill>
              </a:rPr>
              <a:t>κτλ</a:t>
            </a:r>
            <a:r>
              <a:rPr lang="el-GR" sz="2200" dirty="0">
                <a:solidFill>
                  <a:schemeClr val="tx1"/>
                </a:solidFill>
              </a:rPr>
              <a:t>)</a:t>
            </a:r>
          </a:p>
          <a:p>
            <a:pPr marL="457200" lvl="0" indent="-457200" algn="l">
              <a:buFont typeface="Wingdings" panose="05000000000000000000" pitchFamily="2" charset="2"/>
              <a:buChar char="v"/>
            </a:pPr>
            <a:r>
              <a:rPr lang="el-GR" sz="2200" b="1" dirty="0"/>
              <a:t>1993</a:t>
            </a:r>
            <a:r>
              <a:rPr lang="el-GR" sz="2200" dirty="0"/>
              <a:t>: γίνεται διαθέσιμος ο πρώτος γραφικός </a:t>
            </a:r>
            <a:r>
              <a:rPr lang="en-US" sz="2200" dirty="0"/>
              <a:t>browser </a:t>
            </a:r>
            <a:r>
              <a:rPr lang="el-GR" sz="2200" dirty="0"/>
              <a:t>(</a:t>
            </a:r>
            <a:r>
              <a:rPr lang="en-US" sz="2200" dirty="0"/>
              <a:t>Mosaic</a:t>
            </a:r>
            <a:r>
              <a:rPr lang="el-GR" sz="2200" dirty="0"/>
              <a:t>) – το </a:t>
            </a:r>
            <a:r>
              <a:rPr lang="en-US" sz="2200" dirty="0"/>
              <a:t>web </a:t>
            </a:r>
            <a:r>
              <a:rPr lang="el-GR" sz="2200" dirty="0"/>
              <a:t>αριθμεί παγκοσμίως 200 αξιόπιστους </a:t>
            </a:r>
            <a:r>
              <a:rPr lang="en-US" sz="2200" dirty="0"/>
              <a:t>servers</a:t>
            </a:r>
            <a:endParaRPr lang="el-GR" sz="2200" dirty="0"/>
          </a:p>
          <a:p>
            <a:pPr marL="457200" indent="-457200" algn="l">
              <a:buClr>
                <a:schemeClr val="tx1"/>
              </a:buClr>
              <a:buFont typeface="Wingdings" panose="05000000000000000000" pitchFamily="2" charset="2"/>
              <a:buChar char="v"/>
            </a:pPr>
            <a:endParaRPr lang="el-GR" sz="2800" dirty="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8</a:t>
            </a:fld>
            <a:endParaRPr lang="el-GR" sz="1400" dirty="0"/>
          </a:p>
        </p:txBody>
      </p:sp>
    </p:spTree>
    <p:custDataLst>
      <p:tags r:id="rId1"/>
    </p:custDataLst>
    <p:extLst>
      <p:ext uri="{BB962C8B-B14F-4D97-AF65-F5344CB8AC3E}">
        <p14:creationId xmlns:p14="http://schemas.microsoft.com/office/powerpoint/2010/main" val="446662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l-GR" dirty="0"/>
              <a:t>Ο Παγκόσμιος Ιστός στην Πράξη</a:t>
            </a:r>
          </a:p>
        </p:txBody>
      </p:sp>
      <p:sp>
        <p:nvSpPr>
          <p:cNvPr id="8" name="Θέση περιεχομένου 7"/>
          <p:cNvSpPr>
            <a:spLocks noGrp="1"/>
          </p:cNvSpPr>
          <p:nvPr>
            <p:ph idx="1"/>
            <p:custDataLst>
              <p:tags r:id="rId3"/>
            </p:custDataLst>
          </p:nvPr>
        </p:nvSpPr>
        <p:spPr>
          <a:xfrm>
            <a:off x="316791" y="945756"/>
            <a:ext cx="8555869" cy="3348143"/>
          </a:xfrm>
        </p:spPr>
        <p:txBody>
          <a:bodyPr>
            <a:noAutofit/>
          </a:bodyPr>
          <a:lstStyle/>
          <a:p>
            <a:pPr lvl="0">
              <a:spcBef>
                <a:spcPts val="0"/>
              </a:spcBef>
              <a:buFont typeface="Wingdings" panose="05000000000000000000" pitchFamily="2" charset="2"/>
              <a:buChar char="v"/>
            </a:pPr>
            <a:r>
              <a:rPr lang="el-GR" sz="2000" dirty="0"/>
              <a:t>Ισχυρότατο μέσο για την αναζήτηση, εύρεση και προσπέλαση </a:t>
            </a:r>
            <a:r>
              <a:rPr lang="el-GR" sz="2000" dirty="0" smtClean="0"/>
              <a:t>πληροφοριών.</a:t>
            </a:r>
            <a:r>
              <a:rPr lang="en-US" sz="2000" dirty="0" smtClean="0"/>
              <a:t> </a:t>
            </a:r>
          </a:p>
          <a:p>
            <a:pPr lvl="0">
              <a:spcBef>
                <a:spcPts val="0"/>
              </a:spcBef>
              <a:buFont typeface="Wingdings" panose="05000000000000000000" pitchFamily="2" charset="2"/>
              <a:buChar char="v"/>
            </a:pPr>
            <a:r>
              <a:rPr lang="el-GR" sz="2000" dirty="0" smtClean="0"/>
              <a:t>Οι </a:t>
            </a:r>
            <a:r>
              <a:rPr lang="el-GR" sz="2000" dirty="0"/>
              <a:t>πληροφορίες είναι οργανωμένες σε σελίδες που ονομάζονται ιστοσελίδες.</a:t>
            </a:r>
          </a:p>
          <a:p>
            <a:pPr lvl="1">
              <a:spcBef>
                <a:spcPts val="0"/>
              </a:spcBef>
              <a:buFont typeface="Wingdings" panose="05000000000000000000" pitchFamily="2" charset="2"/>
              <a:buChar char="q"/>
            </a:pPr>
            <a:r>
              <a:rPr lang="el-GR" sz="1800" b="1" dirty="0"/>
              <a:t>ιστοσελίδα</a:t>
            </a:r>
            <a:r>
              <a:rPr lang="el-GR" sz="1800" dirty="0"/>
              <a:t>: ιστός + σελίδα,  δηλαδή σελίδα του (παγκόσμιου) ιστού</a:t>
            </a:r>
          </a:p>
          <a:p>
            <a:pPr lvl="1">
              <a:spcBef>
                <a:spcPts val="0"/>
              </a:spcBef>
              <a:buFont typeface="Wingdings" panose="05000000000000000000" pitchFamily="2" charset="2"/>
              <a:buChar char="q"/>
            </a:pPr>
            <a:r>
              <a:rPr lang="el-GR" sz="1800" dirty="0" err="1"/>
              <a:t>ιστ</a:t>
            </a:r>
            <a:r>
              <a:rPr lang="el-GR" sz="1800" b="1" dirty="0" err="1">
                <a:solidFill>
                  <a:srgbClr val="C00000"/>
                </a:solidFill>
              </a:rPr>
              <a:t>ι</a:t>
            </a:r>
            <a:r>
              <a:rPr lang="el-GR" sz="1800" dirty="0" err="1"/>
              <a:t>οσελίδα</a:t>
            </a:r>
            <a:r>
              <a:rPr lang="el-GR" sz="1800" dirty="0"/>
              <a:t>: </a:t>
            </a:r>
            <a:r>
              <a:rPr lang="el-GR" sz="1800" i="1" dirty="0"/>
              <a:t>"εφεύρεση" αδιάβαστου φοιτητή – δε χρησιμεύει πουθενά!!!</a:t>
            </a:r>
            <a:endParaRPr lang="el-GR" sz="1800" dirty="0"/>
          </a:p>
          <a:p>
            <a:pPr eaLnBrk="0" fontAlgn="base" hangingPunct="0">
              <a:spcBef>
                <a:spcPts val="0"/>
              </a:spcBef>
              <a:spcAft>
                <a:spcPct val="0"/>
              </a:spcAft>
              <a:buFont typeface="Wingdings" panose="05000000000000000000" pitchFamily="2" charset="2"/>
              <a:buChar char="v"/>
              <a:tabLst>
                <a:tab pos="450850" algn="l"/>
              </a:tabLst>
            </a:pPr>
            <a:r>
              <a:rPr lang="el-GR" sz="2000" dirty="0" smtClean="0">
                <a:ea typeface="Times New Roman" panose="02020603050405020304" pitchFamily="18" charset="0"/>
              </a:rPr>
              <a:t>Οι </a:t>
            </a:r>
            <a:r>
              <a:rPr lang="el-GR" sz="2000" dirty="0">
                <a:ea typeface="Times New Roman" panose="02020603050405020304" pitchFamily="18" charset="0"/>
              </a:rPr>
              <a:t>ιστοσελίδες:</a:t>
            </a:r>
            <a:endParaRPr lang="el-GR" sz="2000" dirty="0"/>
          </a:p>
          <a:p>
            <a:pPr lvl="1" eaLnBrk="0" fontAlgn="base" hangingPunct="0">
              <a:spcBef>
                <a:spcPts val="0"/>
              </a:spcBef>
              <a:spcAft>
                <a:spcPct val="0"/>
              </a:spcAft>
              <a:buFont typeface="Wingdings" panose="05000000000000000000" pitchFamily="2" charset="2"/>
              <a:buChar char="q"/>
              <a:tabLst>
                <a:tab pos="450850" algn="l"/>
              </a:tabLst>
            </a:pPr>
            <a:r>
              <a:rPr lang="el-GR" sz="1800" dirty="0">
                <a:ea typeface="Times New Roman" panose="02020603050405020304" pitchFamily="18" charset="0"/>
              </a:rPr>
              <a:t>μπορεί να περιέχουν κείμενο, εικόνες, </a:t>
            </a:r>
            <a:r>
              <a:rPr lang="en-US" sz="1800" dirty="0">
                <a:ea typeface="Times New Roman" panose="02020603050405020304" pitchFamily="18" charset="0"/>
              </a:rPr>
              <a:t>video</a:t>
            </a:r>
            <a:r>
              <a:rPr lang="el-GR" sz="1800" dirty="0">
                <a:ea typeface="Times New Roman" panose="02020603050405020304" pitchFamily="18" charset="0"/>
              </a:rPr>
              <a:t>, ήχο, </a:t>
            </a:r>
            <a:br>
              <a:rPr lang="el-GR" sz="1800" dirty="0">
                <a:ea typeface="Times New Roman" panose="02020603050405020304" pitchFamily="18" charset="0"/>
              </a:rPr>
            </a:br>
            <a:r>
              <a:rPr lang="el-GR" sz="1800" dirty="0">
                <a:ea typeface="Times New Roman" panose="02020603050405020304" pitchFamily="18" charset="0"/>
              </a:rPr>
              <a:t>μικρές (ή και μεγαλύτερες πλέον!) εφαρμογές</a:t>
            </a:r>
            <a:endParaRPr lang="el-GR" sz="1800" dirty="0"/>
          </a:p>
          <a:p>
            <a:pPr lvl="2" eaLnBrk="0" fontAlgn="base" hangingPunct="0">
              <a:spcBef>
                <a:spcPts val="0"/>
              </a:spcBef>
              <a:spcAft>
                <a:spcPct val="0"/>
              </a:spcAft>
              <a:buFont typeface="Wingdings" panose="05000000000000000000" pitchFamily="2" charset="2"/>
              <a:buChar char="§"/>
              <a:tabLst>
                <a:tab pos="450850" algn="l"/>
              </a:tabLst>
            </a:pPr>
            <a:r>
              <a:rPr lang="el-GR" sz="1800" dirty="0">
                <a:ea typeface="Times New Roman" panose="02020603050405020304" pitchFamily="18" charset="0"/>
              </a:rPr>
              <a:t>δηλαδή το </a:t>
            </a:r>
            <a:r>
              <a:rPr lang="en-US" sz="1800" dirty="0">
                <a:ea typeface="Times New Roman" panose="02020603050405020304" pitchFamily="18" charset="0"/>
              </a:rPr>
              <a:t>web </a:t>
            </a:r>
            <a:r>
              <a:rPr lang="el-GR" sz="1800" dirty="0">
                <a:ea typeface="Times New Roman" panose="02020603050405020304" pitchFamily="18" charset="0"/>
              </a:rPr>
              <a:t>είναι "</a:t>
            </a:r>
            <a:r>
              <a:rPr lang="el-GR" sz="1800" dirty="0" err="1">
                <a:ea typeface="Times New Roman" panose="02020603050405020304" pitchFamily="18" charset="0"/>
              </a:rPr>
              <a:t>πολυμεσικό</a:t>
            </a:r>
            <a:r>
              <a:rPr lang="el-GR" sz="1800" dirty="0">
                <a:ea typeface="Times New Roman" panose="02020603050405020304" pitchFamily="18" charset="0"/>
              </a:rPr>
              <a:t>" (</a:t>
            </a:r>
            <a:r>
              <a:rPr lang="en-US" sz="1800" dirty="0">
                <a:ea typeface="Times New Roman" panose="02020603050405020304" pitchFamily="18" charset="0"/>
              </a:rPr>
              <a:t>multimedia</a:t>
            </a:r>
            <a:r>
              <a:rPr lang="el-GR" sz="1800" dirty="0">
                <a:ea typeface="Times New Roman" panose="02020603050405020304" pitchFamily="18" charset="0"/>
              </a:rPr>
              <a:t>)</a:t>
            </a:r>
            <a:endParaRPr lang="el-GR" sz="1800" dirty="0"/>
          </a:p>
          <a:p>
            <a:pPr lvl="1" eaLnBrk="0" fontAlgn="base" hangingPunct="0">
              <a:spcBef>
                <a:spcPts val="0"/>
              </a:spcBef>
              <a:spcAft>
                <a:spcPct val="0"/>
              </a:spcAft>
              <a:buFont typeface="Wingdings" panose="05000000000000000000" pitchFamily="2" charset="2"/>
              <a:buChar char="q"/>
              <a:tabLst>
                <a:tab pos="450850" algn="l"/>
              </a:tabLst>
            </a:pPr>
            <a:r>
              <a:rPr lang="el-GR" sz="1800" dirty="0">
                <a:ea typeface="Times New Roman" panose="02020603050405020304" pitchFamily="18" charset="0"/>
              </a:rPr>
              <a:t>μπορεί να συνδέονται μεταξύ τους με συνδέσμους (</a:t>
            </a:r>
            <a:r>
              <a:rPr lang="en-US" sz="1800" dirty="0">
                <a:ea typeface="Times New Roman" panose="02020603050405020304" pitchFamily="18" charset="0"/>
              </a:rPr>
              <a:t>links</a:t>
            </a:r>
            <a:r>
              <a:rPr lang="el-GR" sz="1800" dirty="0">
                <a:ea typeface="Times New Roman" panose="02020603050405020304" pitchFamily="18" charset="0"/>
              </a:rPr>
              <a:t>/</a:t>
            </a:r>
            <a:r>
              <a:rPr lang="en-US" sz="1800" dirty="0">
                <a:ea typeface="Times New Roman" panose="02020603050405020304" pitchFamily="18" charset="0"/>
              </a:rPr>
              <a:t>hyperlinks</a:t>
            </a:r>
            <a:r>
              <a:rPr lang="el-GR" sz="1800" dirty="0">
                <a:ea typeface="Times New Roman" panose="02020603050405020304" pitchFamily="18" charset="0"/>
              </a:rPr>
              <a:t>)</a:t>
            </a:r>
            <a:endParaRPr lang="el-GR" sz="1800" dirty="0"/>
          </a:p>
          <a:p>
            <a:pPr lvl="1" eaLnBrk="0" fontAlgn="base" hangingPunct="0">
              <a:spcBef>
                <a:spcPts val="0"/>
              </a:spcBef>
              <a:spcAft>
                <a:spcPct val="0"/>
              </a:spcAft>
              <a:buFont typeface="Wingdings" panose="05000000000000000000" pitchFamily="2" charset="2"/>
              <a:buChar char="q"/>
              <a:tabLst>
                <a:tab pos="450850" algn="l"/>
              </a:tabLst>
            </a:pPr>
            <a:r>
              <a:rPr lang="el-GR" sz="1800" dirty="0">
                <a:ea typeface="Times New Roman" panose="02020603050405020304" pitchFamily="18" charset="0"/>
              </a:rPr>
              <a:t>έχουν μοναδική διεύθυνση μέσω της οποίας μπορούμε να τις προσδιορίσουμε</a:t>
            </a:r>
            <a:endParaRPr lang="el-GR" sz="1800" dirty="0"/>
          </a:p>
          <a:p>
            <a:pPr lvl="1" eaLnBrk="0" fontAlgn="base" hangingPunct="0">
              <a:spcBef>
                <a:spcPts val="0"/>
              </a:spcBef>
              <a:spcAft>
                <a:spcPct val="0"/>
              </a:spcAft>
              <a:buFont typeface="Wingdings" panose="05000000000000000000" pitchFamily="2" charset="2"/>
              <a:buChar char="q"/>
              <a:tabLst>
                <a:tab pos="450850" algn="l"/>
              </a:tabLst>
            </a:pPr>
            <a:r>
              <a:rPr lang="el-GR" sz="1800" dirty="0">
                <a:ea typeface="Times New Roman" panose="02020603050405020304" pitchFamily="18" charset="0"/>
              </a:rPr>
              <a:t>είναι αρχεία (</a:t>
            </a:r>
            <a:r>
              <a:rPr lang="en-US" sz="1800" dirty="0">
                <a:ea typeface="Times New Roman" panose="02020603050405020304" pitchFamily="18" charset="0"/>
              </a:rPr>
              <a:t>files</a:t>
            </a:r>
            <a:r>
              <a:rPr lang="el-GR" sz="1800" dirty="0">
                <a:ea typeface="Times New Roman" panose="02020603050405020304" pitchFamily="18" charset="0"/>
              </a:rPr>
              <a:t>) σε κάποιο υπολογιστικό σύστημα</a:t>
            </a:r>
            <a:endParaRPr lang="el-GR" sz="1800" dirty="0"/>
          </a:p>
          <a:p>
            <a:pPr lvl="0" eaLnBrk="0" fontAlgn="base" hangingPunct="0">
              <a:spcBef>
                <a:spcPts val="0"/>
              </a:spcBef>
              <a:spcAft>
                <a:spcPct val="0"/>
              </a:spcAft>
              <a:buFont typeface="Wingdings" panose="05000000000000000000" pitchFamily="2" charset="2"/>
              <a:buChar char="v"/>
              <a:tabLst>
                <a:tab pos="450850" algn="l"/>
              </a:tabLst>
            </a:pPr>
            <a:r>
              <a:rPr lang="el-GR" sz="2000" dirty="0">
                <a:ea typeface="Times New Roman" panose="02020603050405020304" pitchFamily="18" charset="0"/>
              </a:rPr>
              <a:t>Ένας </a:t>
            </a:r>
            <a:r>
              <a:rPr lang="el-GR" sz="2000" b="1" dirty="0" err="1">
                <a:ea typeface="Times New Roman" panose="02020603050405020304" pitchFamily="18" charset="0"/>
              </a:rPr>
              <a:t>ιστοτόπος</a:t>
            </a:r>
            <a:r>
              <a:rPr lang="el-GR" sz="2000" dirty="0">
                <a:ea typeface="Times New Roman" panose="02020603050405020304" pitchFamily="18" charset="0"/>
              </a:rPr>
              <a:t> (</a:t>
            </a:r>
            <a:r>
              <a:rPr lang="en-US" sz="2000" b="1" dirty="0">
                <a:ea typeface="Times New Roman" panose="02020603050405020304" pitchFamily="18" charset="0"/>
              </a:rPr>
              <a:t>web site</a:t>
            </a:r>
            <a:r>
              <a:rPr lang="el-GR" sz="2000" dirty="0">
                <a:ea typeface="Times New Roman" panose="02020603050405020304" pitchFamily="18" charset="0"/>
              </a:rPr>
              <a:t>) είναι ένα σύνολο ιστοσελίδων που βρίσκονται </a:t>
            </a:r>
            <a:br>
              <a:rPr lang="el-GR" sz="2000" dirty="0">
                <a:ea typeface="Times New Roman" panose="02020603050405020304" pitchFamily="18" charset="0"/>
              </a:rPr>
            </a:br>
            <a:r>
              <a:rPr lang="el-GR" sz="2000" dirty="0">
                <a:ea typeface="Times New Roman" panose="02020603050405020304" pitchFamily="18" charset="0"/>
              </a:rPr>
              <a:t>σε </a:t>
            </a:r>
            <a:r>
              <a:rPr lang="el-GR" sz="2000" dirty="0" err="1">
                <a:ea typeface="Times New Roman" panose="02020603050405020304" pitchFamily="18" charset="0"/>
              </a:rPr>
              <a:t>διακομιστή</a:t>
            </a:r>
            <a:r>
              <a:rPr lang="el-GR" sz="2000" dirty="0">
                <a:ea typeface="Times New Roman" panose="02020603050405020304" pitchFamily="18" charset="0"/>
              </a:rPr>
              <a:t> (</a:t>
            </a:r>
            <a:r>
              <a:rPr lang="en-US" sz="2000" dirty="0">
                <a:ea typeface="Times New Roman" panose="02020603050405020304" pitchFamily="18" charset="0"/>
              </a:rPr>
              <a:t>web server</a:t>
            </a:r>
            <a:r>
              <a:rPr lang="el-GR" sz="2000" dirty="0">
                <a:ea typeface="Times New Roman" panose="02020603050405020304" pitchFamily="18" charset="0"/>
              </a:rPr>
              <a:t>) δεδομένης διεύθυνσης (</a:t>
            </a:r>
            <a:r>
              <a:rPr lang="en-US" sz="2000" dirty="0">
                <a:ea typeface="Times New Roman" panose="02020603050405020304" pitchFamily="18" charset="0"/>
              </a:rPr>
              <a:t>domain name</a:t>
            </a:r>
            <a:r>
              <a:rPr lang="el-GR" sz="2000" dirty="0">
                <a:ea typeface="Times New Roman" panose="02020603050405020304" pitchFamily="18" charset="0"/>
              </a:rPr>
              <a:t>) και </a:t>
            </a:r>
            <a:br>
              <a:rPr lang="el-GR" sz="2000" dirty="0">
                <a:ea typeface="Times New Roman" panose="02020603050405020304" pitchFamily="18" charset="0"/>
              </a:rPr>
            </a:br>
            <a:r>
              <a:rPr lang="el-GR" sz="2000" dirty="0">
                <a:ea typeface="Times New Roman" panose="02020603050405020304" pitchFamily="18" charset="0"/>
              </a:rPr>
              <a:t>είναι </a:t>
            </a:r>
            <a:r>
              <a:rPr lang="el-GR" sz="2000" dirty="0" err="1">
                <a:ea typeface="Times New Roman" panose="02020603050405020304" pitchFamily="18" charset="0"/>
              </a:rPr>
              <a:t>προσβάσιμες</a:t>
            </a:r>
            <a:r>
              <a:rPr lang="el-GR" sz="2000" dirty="0">
                <a:ea typeface="Times New Roman" panose="02020603050405020304" pitchFamily="18" charset="0"/>
              </a:rPr>
              <a:t> μέσω του Παγκόσμιου Ιστού.</a:t>
            </a:r>
            <a:endParaRPr lang="el-GR" sz="2000" dirty="0"/>
          </a:p>
          <a:p>
            <a:pPr lvl="0" eaLnBrk="0" fontAlgn="base" hangingPunct="0">
              <a:spcBef>
                <a:spcPts val="0"/>
              </a:spcBef>
              <a:spcAft>
                <a:spcPct val="0"/>
              </a:spcAft>
              <a:buFont typeface="Wingdings" panose="05000000000000000000" pitchFamily="2" charset="2"/>
              <a:buChar char="v"/>
              <a:tabLst>
                <a:tab pos="450850" algn="l"/>
              </a:tabLst>
            </a:pPr>
            <a:r>
              <a:rPr lang="el-GR" sz="2000" dirty="0">
                <a:ea typeface="Times New Roman" panose="02020603050405020304" pitchFamily="18" charset="0"/>
              </a:rPr>
              <a:t>Ο Παγκόσμιος Ιστός αποτελεί υλοποίηση και επέκταση της ιδέας των </a:t>
            </a:r>
            <a:r>
              <a:rPr lang="el-GR" sz="2000" b="1" dirty="0" err="1">
                <a:ea typeface="Times New Roman" panose="02020603050405020304" pitchFamily="18" charset="0"/>
              </a:rPr>
              <a:t>υπερμέσων</a:t>
            </a:r>
            <a:r>
              <a:rPr lang="el-GR" sz="2000" b="1" dirty="0">
                <a:ea typeface="Times New Roman" panose="02020603050405020304" pitchFamily="18" charset="0"/>
              </a:rPr>
              <a:t> </a:t>
            </a:r>
            <a:r>
              <a:rPr lang="el-GR" sz="2000" dirty="0">
                <a:ea typeface="Times New Roman" panose="02020603050405020304" pitchFamily="18" charset="0"/>
              </a:rPr>
              <a:t>(</a:t>
            </a:r>
            <a:r>
              <a:rPr lang="en-US" sz="2000" b="1" dirty="0">
                <a:ea typeface="Times New Roman" panose="02020603050405020304" pitchFamily="18" charset="0"/>
              </a:rPr>
              <a:t>hypermedia</a:t>
            </a:r>
            <a:r>
              <a:rPr lang="el-GR" sz="2000" dirty="0">
                <a:ea typeface="Times New Roman" panose="02020603050405020304" pitchFamily="18" charset="0"/>
              </a:rPr>
              <a:t>) – μη γραμμικά διασυνδεμένα μέσα (</a:t>
            </a:r>
            <a:r>
              <a:rPr lang="en-US" sz="2000" dirty="0">
                <a:ea typeface="Times New Roman" panose="02020603050405020304" pitchFamily="18" charset="0"/>
              </a:rPr>
              <a:t>media</a:t>
            </a:r>
            <a:r>
              <a:rPr lang="el-GR" sz="2000" dirty="0">
                <a:ea typeface="Times New Roman" panose="02020603050405020304" pitchFamily="18" charset="0"/>
              </a:rPr>
              <a:t>).</a:t>
            </a:r>
            <a:endParaRPr lang="el-GR" sz="2000" dirty="0"/>
          </a:p>
        </p:txBody>
      </p:sp>
      <p:pic>
        <p:nvPicPr>
          <p:cNvPr id="3082" name="Picture 36" descr="Εικονίδιο word wide web"/>
          <p:cNvPicPr>
            <a:picLocks noChangeAspect="1" noChangeArrowheads="1"/>
          </p:cNvPicPr>
          <p:nvPr/>
        </p:nvPicPr>
        <p:blipFill>
          <a:blip r:embed="rId8">
            <a:extLst>
              <a:ext uri="{28A0092B-C50C-407E-A947-70E740481C1C}">
                <a14:useLocalDpi xmlns:a14="http://schemas.microsoft.com/office/drawing/2010/main" val="0"/>
              </a:ext>
            </a:extLst>
          </a:blip>
          <a:srcRect l="3371" t="17166" r="2248" b="2853"/>
          <a:stretch>
            <a:fillRect/>
          </a:stretch>
        </p:blipFill>
        <p:spPr bwMode="auto">
          <a:xfrm>
            <a:off x="6625962" y="2561448"/>
            <a:ext cx="1988075" cy="1078243"/>
          </a:xfrm>
          <a:prstGeom prst="rect">
            <a:avLst/>
          </a:prstGeom>
          <a:noFill/>
          <a:extLst>
            <a:ext uri="{909E8E84-426E-40DD-AFC4-6F175D3DCCD1}">
              <a14:hiddenFill xmlns:a14="http://schemas.microsoft.com/office/drawing/2010/main">
                <a:solidFill>
                  <a:srgbClr val="FFFFFF"/>
                </a:solidFill>
              </a14:hiddenFill>
            </a:ext>
          </a:extLst>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9</a:t>
            </a:fld>
            <a:endParaRPr lang="el-GR" sz="1400" dirty="0"/>
          </a:p>
        </p:txBody>
      </p:sp>
    </p:spTree>
    <p:custDataLst>
      <p:tags r:id="rId1"/>
    </p:custDataLst>
    <p:extLst>
      <p:ext uri="{BB962C8B-B14F-4D97-AF65-F5344CB8AC3E}">
        <p14:creationId xmlns:p14="http://schemas.microsoft.com/office/powerpoint/2010/main" val="24313376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l-GR" dirty="0"/>
              <a:t>Μια ματιά στα ενδότερα...</a:t>
            </a:r>
          </a:p>
        </p:txBody>
      </p:sp>
      <p:sp>
        <p:nvSpPr>
          <p:cNvPr id="8" name="Θέση περιεχομένου 7"/>
          <p:cNvSpPr>
            <a:spLocks noGrp="1"/>
          </p:cNvSpPr>
          <p:nvPr>
            <p:ph idx="1"/>
            <p:custDataLst>
              <p:tags r:id="rId3"/>
            </p:custDataLst>
          </p:nvPr>
        </p:nvSpPr>
        <p:spPr>
          <a:xfrm>
            <a:off x="316791" y="945756"/>
            <a:ext cx="8555869" cy="3348143"/>
          </a:xfrm>
        </p:spPr>
        <p:txBody>
          <a:bodyPr>
            <a:noAutofit/>
          </a:bodyPr>
          <a:lstStyle/>
          <a:p>
            <a:pPr lvl="0">
              <a:spcBef>
                <a:spcPts val="0"/>
              </a:spcBef>
              <a:buFont typeface="Wingdings" panose="05000000000000000000" pitchFamily="2" charset="2"/>
              <a:buChar char="v"/>
            </a:pPr>
            <a:r>
              <a:rPr lang="el-GR" sz="2000" dirty="0" smtClean="0"/>
              <a:t>Οι </a:t>
            </a:r>
            <a:r>
              <a:rPr lang="el-GR" sz="2000" dirty="0"/>
              <a:t>περισσότερες υπηρεσίες/εφαρμογές στο Internet αποτελούνται από 2 τμήματα λογισμικού: τον πελάτη (</a:t>
            </a:r>
            <a:r>
              <a:rPr lang="el-GR" sz="2000" dirty="0" err="1"/>
              <a:t>client</a:t>
            </a:r>
            <a:r>
              <a:rPr lang="el-GR" sz="2000" dirty="0"/>
              <a:t>) και τον </a:t>
            </a:r>
            <a:r>
              <a:rPr lang="el-GR" sz="2000" dirty="0" err="1"/>
              <a:t>διακομιστή</a:t>
            </a:r>
            <a:r>
              <a:rPr lang="el-GR" sz="2000" dirty="0"/>
              <a:t> (</a:t>
            </a:r>
            <a:r>
              <a:rPr lang="el-GR" sz="2000" dirty="0" err="1"/>
              <a:t>server</a:t>
            </a:r>
            <a:r>
              <a:rPr lang="el-GR" sz="2000" dirty="0"/>
              <a:t>).</a:t>
            </a:r>
          </a:p>
          <a:p>
            <a:pPr lvl="0">
              <a:spcBef>
                <a:spcPts val="0"/>
              </a:spcBef>
              <a:buFont typeface="Wingdings" panose="05000000000000000000" pitchFamily="2" charset="2"/>
              <a:buChar char="v"/>
            </a:pPr>
            <a:r>
              <a:rPr lang="el-GR" sz="2000" dirty="0" smtClean="0"/>
              <a:t>Τα </a:t>
            </a:r>
            <a:r>
              <a:rPr lang="el-GR" sz="2000" dirty="0"/>
              <a:t>παραπάνω δύο λογισμικά επικοινωνούν με βάση ένα σύνολο κανόνων που ορίζουν το λεγόμενο πρωτόκολλο επικοινωνίας. </a:t>
            </a:r>
          </a:p>
          <a:p>
            <a:pPr lvl="0">
              <a:spcBef>
                <a:spcPts val="0"/>
              </a:spcBef>
              <a:buFont typeface="Wingdings" panose="05000000000000000000" pitchFamily="2" charset="2"/>
              <a:buChar char="v"/>
            </a:pPr>
            <a:r>
              <a:rPr lang="el-GR" sz="2000" dirty="0" smtClean="0"/>
              <a:t>Στην </a:t>
            </a:r>
            <a:r>
              <a:rPr lang="el-GR" sz="2000" dirty="0"/>
              <a:t>υπηρεσία του Παγκόσμιου Ιστού:</a:t>
            </a:r>
          </a:p>
          <a:p>
            <a:pPr lvl="1">
              <a:spcBef>
                <a:spcPts val="0"/>
              </a:spcBef>
              <a:buFont typeface="Wingdings" panose="05000000000000000000" pitchFamily="2" charset="2"/>
              <a:buChar char="q"/>
            </a:pPr>
            <a:r>
              <a:rPr lang="el-GR" sz="2000" dirty="0" smtClean="0"/>
              <a:t>ο </a:t>
            </a:r>
            <a:r>
              <a:rPr lang="el-GR" sz="2000" dirty="0"/>
              <a:t>πελάτης είναι το λογισμικό πλοήγησης (</a:t>
            </a:r>
            <a:r>
              <a:rPr lang="el-GR" sz="2000" dirty="0" err="1"/>
              <a:t>browser</a:t>
            </a:r>
            <a:r>
              <a:rPr lang="el-GR" sz="2000" dirty="0"/>
              <a:t>)</a:t>
            </a:r>
          </a:p>
          <a:p>
            <a:pPr lvl="2">
              <a:spcBef>
                <a:spcPts val="0"/>
              </a:spcBef>
              <a:buFont typeface="Wingdings" panose="05000000000000000000" pitchFamily="2" charset="2"/>
              <a:buChar char="§"/>
            </a:pPr>
            <a:r>
              <a:rPr lang="el-GR" sz="1600" dirty="0" smtClean="0"/>
              <a:t>Internet </a:t>
            </a:r>
            <a:r>
              <a:rPr lang="el-GR" sz="1600" dirty="0"/>
              <a:t>Explorer, </a:t>
            </a:r>
            <a:r>
              <a:rPr lang="el-GR" sz="1600" dirty="0" err="1"/>
              <a:t>Firefox</a:t>
            </a:r>
            <a:r>
              <a:rPr lang="el-GR" sz="1600" dirty="0"/>
              <a:t>, </a:t>
            </a:r>
            <a:r>
              <a:rPr lang="el-GR" sz="1600" dirty="0" err="1"/>
              <a:t>Chrome</a:t>
            </a:r>
            <a:r>
              <a:rPr lang="el-GR" sz="1600" dirty="0"/>
              <a:t>, κτλ.</a:t>
            </a:r>
          </a:p>
          <a:p>
            <a:pPr lvl="1">
              <a:spcBef>
                <a:spcPts val="0"/>
              </a:spcBef>
              <a:buFont typeface="Wingdings" panose="05000000000000000000" pitchFamily="2" charset="2"/>
              <a:buChar char="q"/>
            </a:pPr>
            <a:r>
              <a:rPr lang="el-GR" sz="2000" dirty="0" smtClean="0"/>
              <a:t>ο </a:t>
            </a:r>
            <a:r>
              <a:rPr lang="el-GR" sz="2000" dirty="0" err="1"/>
              <a:t>διακομιστής</a:t>
            </a:r>
            <a:r>
              <a:rPr lang="el-GR" sz="2000" dirty="0"/>
              <a:t> είναι ο </a:t>
            </a:r>
            <a:r>
              <a:rPr lang="el-GR" sz="2000" dirty="0" err="1"/>
              <a:t>web</a:t>
            </a:r>
            <a:r>
              <a:rPr lang="el-GR" sz="2000" dirty="0"/>
              <a:t> </a:t>
            </a:r>
            <a:r>
              <a:rPr lang="el-GR" sz="2000" dirty="0" err="1"/>
              <a:t>server</a:t>
            </a:r>
            <a:endParaRPr lang="el-GR" sz="2000" dirty="0"/>
          </a:p>
          <a:p>
            <a:pPr lvl="2">
              <a:spcBef>
                <a:spcPts val="0"/>
              </a:spcBef>
              <a:buFont typeface="Wingdings" panose="05000000000000000000" pitchFamily="2" charset="2"/>
              <a:buChar char="§"/>
            </a:pPr>
            <a:r>
              <a:rPr lang="en-US" sz="1600" dirty="0" smtClean="0"/>
              <a:t> </a:t>
            </a:r>
            <a:r>
              <a:rPr lang="el-GR" sz="1600" dirty="0" err="1" smtClean="0"/>
              <a:t>Apache</a:t>
            </a:r>
            <a:r>
              <a:rPr lang="el-GR" sz="1600" dirty="0"/>
              <a:t>, IIS, </a:t>
            </a:r>
            <a:r>
              <a:rPr lang="el-GR" sz="1600" dirty="0" err="1"/>
              <a:t>κτλ</a:t>
            </a:r>
            <a:endParaRPr lang="el-GR" sz="1600" dirty="0"/>
          </a:p>
          <a:p>
            <a:pPr lvl="1">
              <a:spcBef>
                <a:spcPts val="0"/>
              </a:spcBef>
              <a:buFont typeface="Wingdings" panose="05000000000000000000" pitchFamily="2" charset="2"/>
              <a:buChar char="q"/>
            </a:pPr>
            <a:r>
              <a:rPr lang="el-GR" sz="2000" dirty="0" smtClean="0"/>
              <a:t>το </a:t>
            </a:r>
            <a:r>
              <a:rPr lang="el-GR" sz="2000" dirty="0"/>
              <a:t>πρωτόκολλο είναι το HTTP (</a:t>
            </a:r>
            <a:r>
              <a:rPr lang="el-GR" sz="2000" dirty="0" err="1"/>
              <a:t>Hypertext</a:t>
            </a:r>
            <a:r>
              <a:rPr lang="el-GR" sz="2000" dirty="0"/>
              <a:t> </a:t>
            </a:r>
            <a:r>
              <a:rPr lang="el-GR" sz="2000" dirty="0" err="1"/>
              <a:t>Transfer</a:t>
            </a:r>
            <a:r>
              <a:rPr lang="el-GR" sz="2000" dirty="0"/>
              <a:t> </a:t>
            </a:r>
            <a:r>
              <a:rPr lang="el-GR" sz="2000" dirty="0" err="1"/>
              <a:t>Protocol</a:t>
            </a:r>
            <a:r>
              <a:rPr lang="el-GR" sz="2000" dirty="0"/>
              <a:t>) </a:t>
            </a:r>
          </a:p>
          <a:p>
            <a:pPr lvl="1">
              <a:spcBef>
                <a:spcPts val="0"/>
              </a:spcBef>
              <a:buFont typeface="Wingdings" panose="05000000000000000000" pitchFamily="2" charset="2"/>
              <a:buChar char="q"/>
            </a:pPr>
            <a:endParaRPr lang="el-GR" sz="1800" dirty="0"/>
          </a:p>
        </p:txBody>
      </p:sp>
      <p:pic>
        <p:nvPicPr>
          <p:cNvPr id="11" name="Picture 35" descr="Εικονίδιο word wide web"/>
          <p:cNvPicPr/>
          <p:nvPr/>
        </p:nvPicPr>
        <p:blipFill rotWithShape="1">
          <a:blip r:embed="rId8">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val="0"/>
              </a:ext>
            </a:extLst>
          </a:blip>
          <a:srcRect l="5843" t="17316" r="4707" b="10173"/>
          <a:stretch/>
        </p:blipFill>
        <p:spPr bwMode="auto">
          <a:xfrm>
            <a:off x="6702678" y="2178269"/>
            <a:ext cx="2227132" cy="1228040"/>
          </a:xfrm>
          <a:prstGeom prst="rect">
            <a:avLst/>
          </a:prstGeom>
          <a:ln>
            <a:noFill/>
          </a:ln>
          <a:extLst>
            <a:ext uri="{53640926-AAD7-44D8-BBD7-CCE9431645EC}">
              <a14:shadowObscured xmlns:a14="http://schemas.microsoft.com/office/drawing/2010/main"/>
            </a:ext>
          </a:extLst>
        </p:spPr>
      </p:pic>
      <p:pic>
        <p:nvPicPr>
          <p:cNvPr id="5" name="Εικόνα 4" descr="Εικόνα βασικής αναπαράστασης λειτουργίας πρωτοκόλλου HTTP. &#10;Οι χρήστες του διαδικτύου χρησιμοποιόντας την προσωπικής τους συσκευή και ένα πρόγραμμα περιήγησης στον ιστό στέλνουν http κλίσεις σε έναν server και αυτός απαντά μεσω του πρωτοκόλλου HTTP."/>
          <p:cNvPicPr>
            <a:picLocks noChangeAspect="1"/>
          </p:cNvPicPr>
          <p:nvPr/>
        </p:nvPicPr>
        <p:blipFill>
          <a:blip r:embed="rId10"/>
          <a:stretch>
            <a:fillRect/>
          </a:stretch>
        </p:blipFill>
        <p:spPr>
          <a:xfrm>
            <a:off x="0" y="4181831"/>
            <a:ext cx="10404648" cy="2213622"/>
          </a:xfrm>
          <a:prstGeom prst="rect">
            <a:avLst/>
          </a:prstGeom>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10</a:t>
            </a:fld>
            <a:endParaRPr lang="el-GR" sz="1400" dirty="0"/>
          </a:p>
        </p:txBody>
      </p:sp>
    </p:spTree>
    <p:custDataLst>
      <p:tags r:id="rId1"/>
    </p:custDataLst>
    <p:extLst>
      <p:ext uri="{BB962C8B-B14F-4D97-AF65-F5344CB8AC3E}">
        <p14:creationId xmlns:p14="http://schemas.microsoft.com/office/powerpoint/2010/main" val="17959498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79926" y="133779"/>
            <a:ext cx="8229600" cy="811580"/>
          </a:xfrm>
        </p:spPr>
        <p:txBody>
          <a:bodyPr>
            <a:noAutofit/>
          </a:bodyPr>
          <a:lstStyle/>
          <a:p>
            <a:r>
              <a:rPr lang="en-US" sz="4000" dirty="0"/>
              <a:t>URL: Uniform Resource Locator</a:t>
            </a:r>
            <a:r>
              <a:rPr lang="el-GR" sz="4000" dirty="0"/>
              <a:t/>
            </a:r>
            <a:br>
              <a:rPr lang="el-GR" sz="4000" dirty="0"/>
            </a:br>
            <a:r>
              <a:rPr lang="en-US" sz="2400" b="0" dirty="0"/>
              <a:t>URI: Uniform Resource Identifier</a:t>
            </a:r>
            <a:endParaRPr lang="el-GR" sz="2400" b="0" dirty="0"/>
          </a:p>
        </p:txBody>
      </p:sp>
      <p:sp>
        <p:nvSpPr>
          <p:cNvPr id="8" name="Θέση περιεχομένου 7"/>
          <p:cNvSpPr>
            <a:spLocks noGrp="1"/>
          </p:cNvSpPr>
          <p:nvPr>
            <p:ph idx="1"/>
            <p:custDataLst>
              <p:tags r:id="rId2"/>
            </p:custDataLst>
          </p:nvPr>
        </p:nvSpPr>
        <p:spPr>
          <a:xfrm>
            <a:off x="316791" y="945756"/>
            <a:ext cx="8555869" cy="4787500"/>
          </a:xfrm>
        </p:spPr>
        <p:txBody>
          <a:bodyPr>
            <a:noAutofit/>
          </a:bodyPr>
          <a:lstStyle/>
          <a:p>
            <a:pPr>
              <a:spcBef>
                <a:spcPts val="0"/>
              </a:spcBef>
              <a:buFont typeface="Wingdings" panose="05000000000000000000" pitchFamily="2" charset="2"/>
              <a:buChar char="v"/>
            </a:pPr>
            <a:r>
              <a:rPr lang="el-GR" sz="2200" dirty="0" smtClean="0"/>
              <a:t>Πρόκειται </a:t>
            </a:r>
            <a:r>
              <a:rPr lang="el-GR" sz="2200" dirty="0"/>
              <a:t>για τις διευθύνσεις που προσδιορίζουν μοναδικά μια ιστοσελίδα (URL) ή έναν "πόρο" (</a:t>
            </a:r>
            <a:r>
              <a:rPr lang="el-GR" sz="2200" dirty="0" err="1"/>
              <a:t>resource</a:t>
            </a:r>
            <a:r>
              <a:rPr lang="el-GR" sz="2200" dirty="0"/>
              <a:t>) γενικότερα (URI). </a:t>
            </a:r>
          </a:p>
          <a:p>
            <a:pPr>
              <a:spcBef>
                <a:spcPts val="0"/>
              </a:spcBef>
              <a:buFont typeface="Wingdings" panose="05000000000000000000" pitchFamily="2" charset="2"/>
              <a:buChar char="v"/>
            </a:pPr>
            <a:r>
              <a:rPr lang="el-GR" sz="2200" dirty="0" smtClean="0"/>
              <a:t>Παράδειγμα</a:t>
            </a:r>
            <a:r>
              <a:rPr lang="el-GR" sz="2200" dirty="0"/>
              <a:t>: </a:t>
            </a:r>
            <a:r>
              <a:rPr lang="el-GR" sz="2200" dirty="0">
                <a:solidFill>
                  <a:srgbClr val="C00000"/>
                </a:solidFill>
              </a:rPr>
              <a:t>http:</a:t>
            </a:r>
            <a:r>
              <a:rPr lang="el-GR" sz="2200" dirty="0"/>
              <a:t>//</a:t>
            </a:r>
            <a:r>
              <a:rPr lang="el-GR" sz="2200" dirty="0">
                <a:solidFill>
                  <a:schemeClr val="tx2">
                    <a:lumMod val="60000"/>
                    <a:lumOff val="40000"/>
                  </a:schemeClr>
                </a:solidFill>
              </a:rPr>
              <a:t>www.teilar.gr</a:t>
            </a:r>
            <a:r>
              <a:rPr lang="el-GR" sz="2200" dirty="0"/>
              <a:t>/</a:t>
            </a:r>
            <a:r>
              <a:rPr lang="el-GR" sz="2200" dirty="0">
                <a:solidFill>
                  <a:schemeClr val="accent3">
                    <a:lumMod val="50000"/>
                  </a:schemeClr>
                </a:solidFill>
              </a:rPr>
              <a:t>staff</a:t>
            </a:r>
            <a:r>
              <a:rPr lang="el-GR" sz="2200" dirty="0"/>
              <a:t>/</a:t>
            </a:r>
            <a:r>
              <a:rPr lang="el-GR" sz="2200" dirty="0">
                <a:solidFill>
                  <a:schemeClr val="accent6">
                    <a:lumMod val="75000"/>
                  </a:schemeClr>
                </a:solidFill>
              </a:rPr>
              <a:t>professors</a:t>
            </a:r>
            <a:r>
              <a:rPr lang="el-GR" sz="2200" dirty="0"/>
              <a:t>.html</a:t>
            </a:r>
          </a:p>
          <a:p>
            <a:pPr lvl="1">
              <a:spcBef>
                <a:spcPts val="0"/>
              </a:spcBef>
              <a:buFont typeface="Wingdings" panose="05000000000000000000" pitchFamily="2" charset="2"/>
              <a:buChar char="q"/>
            </a:pPr>
            <a:r>
              <a:rPr lang="el-GR" sz="1800" b="1" dirty="0" smtClean="0">
                <a:solidFill>
                  <a:srgbClr val="C00000"/>
                </a:solidFill>
              </a:rPr>
              <a:t>http</a:t>
            </a:r>
            <a:r>
              <a:rPr lang="el-GR" sz="1800" b="1" dirty="0">
                <a:solidFill>
                  <a:srgbClr val="C00000"/>
                </a:solidFill>
              </a:rPr>
              <a:t>: </a:t>
            </a:r>
            <a:r>
              <a:rPr lang="el-GR" sz="1800" dirty="0"/>
              <a:t>το πρωτόκολλο επικοινωνίας (εναλλακτικά </a:t>
            </a:r>
            <a:r>
              <a:rPr lang="el-GR" sz="1800" dirty="0" err="1"/>
              <a:t>https</a:t>
            </a:r>
            <a:r>
              <a:rPr lang="el-GR" sz="1800" dirty="0"/>
              <a:t> – </a:t>
            </a:r>
            <a:r>
              <a:rPr lang="el-GR" sz="1800" dirty="0" err="1"/>
              <a:t>secure</a:t>
            </a:r>
            <a:r>
              <a:rPr lang="el-GR" sz="1800" dirty="0"/>
              <a:t> </a:t>
            </a:r>
            <a:r>
              <a:rPr lang="el-GR" sz="1800" dirty="0" err="1"/>
              <a:t>http</a:t>
            </a:r>
            <a:r>
              <a:rPr lang="el-GR" sz="1800" dirty="0"/>
              <a:t>)</a:t>
            </a:r>
          </a:p>
          <a:p>
            <a:pPr lvl="1">
              <a:spcBef>
                <a:spcPts val="0"/>
              </a:spcBef>
              <a:buFont typeface="Wingdings" panose="05000000000000000000" pitchFamily="2" charset="2"/>
              <a:buChar char="q"/>
            </a:pPr>
            <a:r>
              <a:rPr lang="el-GR" sz="1800" dirty="0" smtClean="0">
                <a:solidFill>
                  <a:srgbClr val="0070C0"/>
                </a:solidFill>
              </a:rPr>
              <a:t>www.teilar.gr</a:t>
            </a:r>
            <a:r>
              <a:rPr lang="el-GR" sz="1800" dirty="0">
                <a:solidFill>
                  <a:srgbClr val="0070C0"/>
                </a:solidFill>
              </a:rPr>
              <a:t>:</a:t>
            </a:r>
            <a:r>
              <a:rPr lang="el-GR" sz="1800" dirty="0"/>
              <a:t> </a:t>
            </a:r>
            <a:r>
              <a:rPr lang="el-GR" sz="1800" dirty="0" err="1"/>
              <a:t>domain</a:t>
            </a:r>
            <a:r>
              <a:rPr lang="el-GR" sz="1800" dirty="0"/>
              <a:t> </a:t>
            </a:r>
            <a:r>
              <a:rPr lang="el-GR" sz="1800" dirty="0" err="1"/>
              <a:t>name</a:t>
            </a:r>
            <a:r>
              <a:rPr lang="el-GR" sz="1800" dirty="0"/>
              <a:t> του </a:t>
            </a:r>
            <a:r>
              <a:rPr lang="el-GR" sz="1800" dirty="0" err="1" smtClean="0"/>
              <a:t>διακομιστή</a:t>
            </a:r>
            <a:r>
              <a:rPr lang="en-US" sz="1800" dirty="0" smtClean="0"/>
              <a:t>.</a:t>
            </a:r>
            <a:endParaRPr lang="el-GR" sz="1800" dirty="0"/>
          </a:p>
          <a:p>
            <a:pPr lvl="1">
              <a:spcBef>
                <a:spcPts val="0"/>
              </a:spcBef>
              <a:buFont typeface="Wingdings" panose="05000000000000000000" pitchFamily="2" charset="2"/>
              <a:buChar char="q"/>
            </a:pPr>
            <a:r>
              <a:rPr lang="el-GR" sz="1800" dirty="0" err="1" smtClean="0">
                <a:solidFill>
                  <a:schemeClr val="accent3">
                    <a:lumMod val="50000"/>
                  </a:schemeClr>
                </a:solidFill>
              </a:rPr>
              <a:t>staff</a:t>
            </a:r>
            <a:r>
              <a:rPr lang="el-GR" sz="1800" dirty="0">
                <a:solidFill>
                  <a:schemeClr val="accent3">
                    <a:lumMod val="50000"/>
                  </a:schemeClr>
                </a:solidFill>
              </a:rPr>
              <a:t>:</a:t>
            </a:r>
            <a:r>
              <a:rPr lang="el-GR" sz="1800" dirty="0"/>
              <a:t> φάκελος (</a:t>
            </a:r>
            <a:r>
              <a:rPr lang="el-GR" sz="1800" dirty="0" err="1"/>
              <a:t>folder</a:t>
            </a:r>
            <a:r>
              <a:rPr lang="el-GR" sz="1800" dirty="0"/>
              <a:t>) στο σύστημα αρχείων του </a:t>
            </a:r>
            <a:r>
              <a:rPr lang="el-GR" sz="1800" dirty="0" err="1" smtClean="0"/>
              <a:t>διακομιστή</a:t>
            </a:r>
            <a:r>
              <a:rPr lang="en-US" sz="1800" dirty="0" smtClean="0"/>
              <a:t>.</a:t>
            </a:r>
            <a:endParaRPr lang="el-GR" sz="1800" dirty="0"/>
          </a:p>
          <a:p>
            <a:pPr lvl="1">
              <a:spcBef>
                <a:spcPts val="0"/>
              </a:spcBef>
              <a:buFont typeface="Wingdings" panose="05000000000000000000" pitchFamily="2" charset="2"/>
              <a:buChar char="q"/>
            </a:pPr>
            <a:r>
              <a:rPr lang="el-GR" sz="1800" dirty="0" smtClean="0">
                <a:solidFill>
                  <a:schemeClr val="accent6">
                    <a:lumMod val="50000"/>
                  </a:schemeClr>
                </a:solidFill>
              </a:rPr>
              <a:t>professors.html</a:t>
            </a:r>
            <a:r>
              <a:rPr lang="el-GR" sz="1800" dirty="0">
                <a:solidFill>
                  <a:schemeClr val="accent6">
                    <a:lumMod val="50000"/>
                  </a:schemeClr>
                </a:solidFill>
              </a:rPr>
              <a:t>:</a:t>
            </a:r>
            <a:r>
              <a:rPr lang="el-GR" sz="1800" dirty="0"/>
              <a:t> αρχείο που αντιστοιχεί στην ιστοσελίδα που βλέπει ο χρήστης</a:t>
            </a:r>
          </a:p>
          <a:p>
            <a:pPr lvl="1">
              <a:spcBef>
                <a:spcPts val="0"/>
              </a:spcBef>
              <a:buFont typeface="Wingdings" panose="05000000000000000000" pitchFamily="2" charset="2"/>
              <a:buChar char="q"/>
            </a:pPr>
            <a:r>
              <a:rPr lang="el-GR" sz="1800" dirty="0" smtClean="0">
                <a:solidFill>
                  <a:srgbClr val="7030A0"/>
                </a:solidFill>
              </a:rPr>
              <a:t>Σημείωση</a:t>
            </a:r>
            <a:r>
              <a:rPr lang="el-GR" sz="1800" dirty="0">
                <a:solidFill>
                  <a:srgbClr val="7030A0"/>
                </a:solidFill>
              </a:rPr>
              <a:t>:</a:t>
            </a:r>
            <a:r>
              <a:rPr lang="el-GR" sz="1800" dirty="0"/>
              <a:t> τελευταία, συναντά κανείς όλο και πιο συχνά φαινομενικές </a:t>
            </a:r>
            <a:r>
              <a:rPr lang="el-GR" sz="1800" dirty="0" err="1"/>
              <a:t>αποκλί</a:t>
            </a:r>
            <a:r>
              <a:rPr lang="el-GR" sz="1800" dirty="0"/>
              <a:t>–σεις από τα παραπάνω, καθώς οι </a:t>
            </a:r>
            <a:r>
              <a:rPr lang="el-GR" sz="1800" dirty="0" err="1"/>
              <a:t>web</a:t>
            </a:r>
            <a:r>
              <a:rPr lang="el-GR" sz="1800" dirty="0"/>
              <a:t> </a:t>
            </a:r>
            <a:r>
              <a:rPr lang="el-GR" sz="1800" dirty="0" err="1"/>
              <a:t>servers</a:t>
            </a:r>
            <a:r>
              <a:rPr lang="el-GR" sz="1800" dirty="0"/>
              <a:t> μετατρέπουν τις πραγματικές διευθύνσεις σε άλλες, πιο φιλικές στον χρήστη. Θα το δούμε προς το τέλος, όταν μιλήσουμε για SEO και URL </a:t>
            </a:r>
            <a:r>
              <a:rPr lang="el-GR" sz="1800" dirty="0" err="1"/>
              <a:t>rewrite</a:t>
            </a:r>
            <a:r>
              <a:rPr lang="el-GR" sz="1800" dirty="0"/>
              <a:t>.</a:t>
            </a:r>
          </a:p>
          <a:p>
            <a:pPr>
              <a:spcBef>
                <a:spcPts val="0"/>
              </a:spcBef>
              <a:buFont typeface="Wingdings" panose="05000000000000000000" pitchFamily="2" charset="2"/>
              <a:buChar char="v"/>
            </a:pPr>
            <a:r>
              <a:rPr lang="el-GR" sz="2200" dirty="0" smtClean="0"/>
              <a:t>Μια </a:t>
            </a:r>
            <a:r>
              <a:rPr lang="el-GR" sz="2200" dirty="0"/>
              <a:t>διεύθυνση μπορεί να "δείχνει" σε εικόνα, ήχο, </a:t>
            </a:r>
            <a:r>
              <a:rPr lang="el-GR" sz="2200" dirty="0" err="1"/>
              <a:t>video</a:t>
            </a:r>
            <a:r>
              <a:rPr lang="el-GR" sz="2200" dirty="0"/>
              <a:t>, εφαρμογή, συνδυασμό αυτών (δηλαδή σε ιστοσελίδα), κτλ.</a:t>
            </a:r>
          </a:p>
          <a:p>
            <a:pPr>
              <a:spcBef>
                <a:spcPts val="0"/>
              </a:spcBef>
              <a:buFont typeface="Wingdings" panose="05000000000000000000" pitchFamily="2" charset="2"/>
              <a:buChar char="v"/>
            </a:pPr>
            <a:r>
              <a:rPr lang="el-GR" sz="2200" dirty="0" smtClean="0"/>
              <a:t>ΑΡΑ</a:t>
            </a:r>
            <a:r>
              <a:rPr lang="el-GR" sz="2200" dirty="0"/>
              <a:t>, το </a:t>
            </a:r>
            <a:r>
              <a:rPr lang="el-GR" sz="2200" dirty="0" err="1"/>
              <a:t>web</a:t>
            </a:r>
            <a:r>
              <a:rPr lang="el-GR" sz="2200" dirty="0"/>
              <a:t> αποτελείται κατά κύριο λόγο από διασυνδεμένες ιστοσελίδες.</a:t>
            </a:r>
          </a:p>
          <a:p>
            <a:pPr marL="457200" lvl="1" indent="0">
              <a:spcBef>
                <a:spcPts val="0"/>
              </a:spcBef>
              <a:buNone/>
            </a:pPr>
            <a:endParaRPr lang="el-GR" sz="1800" dirty="0"/>
          </a:p>
          <a:p>
            <a:pPr marL="457200" lvl="1" indent="0" algn="ctr">
              <a:spcBef>
                <a:spcPts val="0"/>
              </a:spcBef>
              <a:buNone/>
            </a:pPr>
            <a:r>
              <a:rPr lang="el-GR" sz="2400" b="1" dirty="0"/>
              <a:t>Πώς φτιάχνονται όμως οι </a:t>
            </a:r>
            <a:r>
              <a:rPr lang="el-GR" sz="2400" b="1" dirty="0" smtClean="0"/>
              <a:t>ιστοσελίδες</a:t>
            </a:r>
            <a:r>
              <a:rPr lang="en-US" sz="2400" b="1" dirty="0" smtClean="0"/>
              <a:t> ;</a:t>
            </a:r>
            <a:endParaRPr lang="el-GR" sz="2400" b="1" dirty="0"/>
          </a:p>
          <a:p>
            <a:pPr lvl="1">
              <a:spcBef>
                <a:spcPts val="0"/>
              </a:spcBef>
              <a:buFont typeface="Wingdings" panose="05000000000000000000" pitchFamily="2" charset="2"/>
              <a:buChar char="q"/>
            </a:pPr>
            <a:endParaRPr lang="el-GR" sz="1800" dirty="0"/>
          </a:p>
        </p:txBody>
      </p:sp>
      <p:pic>
        <p:nvPicPr>
          <p:cNvPr id="10" name="Picture 33" descr="Εικονίδιο word wide web"/>
          <p:cNvPicPr/>
          <p:nvPr/>
        </p:nvPicPr>
        <p:blipFill>
          <a:blip r:embed="rId7" cstate="print">
            <a:extLst>
              <a:ext uri="{28A0092B-C50C-407E-A947-70E740481C1C}">
                <a14:useLocalDpi xmlns:a14="http://schemas.microsoft.com/office/drawing/2010/main" val="0"/>
              </a:ext>
            </a:extLst>
          </a:blip>
          <a:stretch>
            <a:fillRect/>
          </a:stretch>
        </p:blipFill>
        <p:spPr>
          <a:xfrm>
            <a:off x="7742310" y="1628800"/>
            <a:ext cx="1101725" cy="1101725"/>
          </a:xfrm>
          <a:prstGeom prst="rect">
            <a:avLst/>
          </a:prstGeom>
        </p:spPr>
      </p:pic>
      <p:pic>
        <p:nvPicPr>
          <p:cNvPr id="7" name="Εικόνα 1"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467250" y="6021288"/>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11</a:t>
            </a:fld>
            <a:endParaRPr lang="el-GR" sz="1400" dirty="0"/>
          </a:p>
        </p:txBody>
      </p:sp>
    </p:spTree>
    <p:custDataLst>
      <p:tags r:id="rId1"/>
    </p:custDataLst>
    <p:extLst>
      <p:ext uri="{BB962C8B-B14F-4D97-AF65-F5344CB8AC3E}">
        <p14:creationId xmlns:p14="http://schemas.microsoft.com/office/powerpoint/2010/main" val="14330366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l-GR" sz="3200" dirty="0" smtClean="0"/>
              <a:t>6</a:t>
            </a:r>
            <a:r>
              <a:rPr lang="en-US" sz="3200" dirty="0" smtClean="0"/>
              <a:t>92</a:t>
            </a:r>
            <a:r>
              <a:rPr lang="el-GR" sz="3200" dirty="0" smtClean="0"/>
              <a:t> </a:t>
            </a:r>
            <a:r>
              <a:rPr lang="el-GR" sz="3200" dirty="0"/>
              <a:t>– </a:t>
            </a:r>
            <a:r>
              <a:rPr lang="el-GR" sz="3200" dirty="0" smtClean="0"/>
              <a:t>Προγραμματισμός Εφαρμογών Διαδικτύου</a:t>
            </a:r>
            <a:endParaRPr lang="el-GR" sz="3200" dirty="0"/>
          </a:p>
        </p:txBody>
      </p:sp>
      <p:sp>
        <p:nvSpPr>
          <p:cNvPr id="8" name="Θέση περιεχομένου 7"/>
          <p:cNvSpPr>
            <a:spLocks noGrp="1"/>
          </p:cNvSpPr>
          <p:nvPr>
            <p:ph idx="1"/>
            <p:custDataLst>
              <p:tags r:id="rId3"/>
            </p:custDataLst>
          </p:nvPr>
        </p:nvSpPr>
        <p:spPr>
          <a:xfrm>
            <a:off x="316791" y="945756"/>
            <a:ext cx="8555869" cy="5219548"/>
          </a:xfrm>
        </p:spPr>
        <p:txBody>
          <a:bodyPr>
            <a:noAutofit/>
          </a:bodyPr>
          <a:lstStyle/>
          <a:p>
            <a:pPr>
              <a:spcBef>
                <a:spcPts val="0"/>
              </a:spcBef>
              <a:buFont typeface="Wingdings" panose="05000000000000000000" pitchFamily="2" charset="2"/>
              <a:buChar char="v"/>
            </a:pPr>
            <a:r>
              <a:rPr lang="el-GR" sz="2000" b="1" dirty="0" smtClean="0"/>
              <a:t>Στόχοι </a:t>
            </a:r>
            <a:r>
              <a:rPr lang="el-GR" sz="2000" b="1" dirty="0"/>
              <a:t>του Μαθήματος</a:t>
            </a:r>
          </a:p>
          <a:p>
            <a:pPr lvl="1">
              <a:spcBef>
                <a:spcPts val="0"/>
              </a:spcBef>
              <a:buFont typeface="Arial" panose="020B0604020202020204" pitchFamily="34" charset="0"/>
              <a:buChar char="•"/>
            </a:pPr>
            <a:r>
              <a:rPr lang="el-GR" sz="1600" dirty="0" smtClean="0"/>
              <a:t>Να </a:t>
            </a:r>
            <a:r>
              <a:rPr lang="el-GR" sz="1600" dirty="0"/>
              <a:t>γνωρίσετε "εκ των έσω" τις τεχνολογίες που χρησιμοποιείτε καθημερινά!</a:t>
            </a:r>
          </a:p>
          <a:p>
            <a:pPr lvl="1">
              <a:spcBef>
                <a:spcPts val="0"/>
              </a:spcBef>
              <a:buFont typeface="Arial" panose="020B0604020202020204" pitchFamily="34" charset="0"/>
              <a:buChar char="•"/>
            </a:pPr>
            <a:r>
              <a:rPr lang="el-GR" sz="1600" dirty="0" smtClean="0"/>
              <a:t>Να </a:t>
            </a:r>
            <a:r>
              <a:rPr lang="el-GR" sz="1600" dirty="0"/>
              <a:t>είστε σε θέση να αναπτύξετε σύνθετα </a:t>
            </a:r>
            <a:r>
              <a:rPr lang="en-US" sz="1600" dirty="0"/>
              <a:t>web sites.</a:t>
            </a:r>
          </a:p>
          <a:p>
            <a:pPr lvl="1">
              <a:spcBef>
                <a:spcPts val="0"/>
              </a:spcBef>
              <a:buFont typeface="Arial" panose="020B0604020202020204" pitchFamily="34" charset="0"/>
              <a:buChar char="•"/>
            </a:pPr>
            <a:r>
              <a:rPr lang="el-GR" sz="1600" dirty="0" smtClean="0"/>
              <a:t>Να </a:t>
            </a:r>
            <a:r>
              <a:rPr lang="el-GR" sz="1600" dirty="0"/>
              <a:t>μάθετε κάτι </a:t>
            </a:r>
            <a:r>
              <a:rPr lang="el-GR" sz="1600" b="1" dirty="0"/>
              <a:t>άμεσα χρήσιμο</a:t>
            </a:r>
            <a:r>
              <a:rPr lang="el-GR" sz="1600" dirty="0"/>
              <a:t> και </a:t>
            </a:r>
            <a:r>
              <a:rPr lang="el-GR" sz="1600" b="1" dirty="0" smtClean="0"/>
              <a:t>προσοδοφόρο</a:t>
            </a:r>
            <a:r>
              <a:rPr lang="en-US" sz="1600" dirty="0" smtClean="0"/>
              <a:t>.</a:t>
            </a:r>
            <a:endParaRPr lang="el-GR" sz="1600" dirty="0"/>
          </a:p>
          <a:p>
            <a:pPr>
              <a:spcBef>
                <a:spcPts val="0"/>
              </a:spcBef>
              <a:buFont typeface="Wingdings" panose="05000000000000000000" pitchFamily="2" charset="2"/>
              <a:buChar char="v"/>
            </a:pPr>
            <a:r>
              <a:rPr lang="el-GR" sz="2000" b="1" dirty="0" smtClean="0"/>
              <a:t>Περιεχόμενο </a:t>
            </a:r>
            <a:r>
              <a:rPr lang="el-GR" sz="2000" b="1" dirty="0"/>
              <a:t>Μαθήματος</a:t>
            </a:r>
          </a:p>
          <a:p>
            <a:pPr marL="457200" lvl="1" indent="0">
              <a:spcBef>
                <a:spcPts val="0"/>
              </a:spcBef>
              <a:buNone/>
            </a:pPr>
            <a:r>
              <a:rPr lang="el-GR" sz="1600" dirty="0"/>
              <a:t>1.	</a:t>
            </a:r>
            <a:r>
              <a:rPr lang="en-US" sz="1600" b="1" dirty="0">
                <a:solidFill>
                  <a:srgbClr val="00B050"/>
                </a:solidFill>
              </a:rPr>
              <a:t>HTML</a:t>
            </a:r>
            <a:r>
              <a:rPr lang="en-US" sz="1600" dirty="0">
                <a:solidFill>
                  <a:srgbClr val="00B050"/>
                </a:solidFill>
              </a:rPr>
              <a:t> </a:t>
            </a:r>
            <a:r>
              <a:rPr lang="en-US" sz="1600" dirty="0"/>
              <a:t>(</a:t>
            </a:r>
            <a:r>
              <a:rPr lang="el-GR" sz="1600" dirty="0"/>
              <a:t>γλώσσα συγγραφής ιστοσελίδων</a:t>
            </a:r>
            <a:r>
              <a:rPr lang="el-GR" sz="1600" dirty="0" smtClean="0"/>
              <a:t>)</a:t>
            </a:r>
            <a:r>
              <a:rPr lang="en-US" sz="1600" dirty="0" smtClean="0"/>
              <a:t>.</a:t>
            </a:r>
            <a:endParaRPr lang="el-GR" sz="1600" dirty="0"/>
          </a:p>
          <a:p>
            <a:pPr marL="457200" lvl="1" indent="0">
              <a:spcBef>
                <a:spcPts val="0"/>
              </a:spcBef>
              <a:buNone/>
            </a:pPr>
            <a:r>
              <a:rPr lang="el-GR" sz="1600" dirty="0"/>
              <a:t>2.	</a:t>
            </a:r>
            <a:r>
              <a:rPr lang="en-US" sz="1600" b="1" dirty="0">
                <a:solidFill>
                  <a:srgbClr val="00B050"/>
                </a:solidFill>
              </a:rPr>
              <a:t>CSS</a:t>
            </a:r>
            <a:r>
              <a:rPr lang="en-US" sz="1600" dirty="0"/>
              <a:t> (</a:t>
            </a:r>
            <a:r>
              <a:rPr lang="el-GR" sz="1600" dirty="0"/>
              <a:t>γλώσσα </a:t>
            </a:r>
            <a:r>
              <a:rPr lang="el-GR" sz="1600" dirty="0" err="1"/>
              <a:t>χωροθέτηση</a:t>
            </a:r>
            <a:r>
              <a:rPr lang="el-GR" sz="1600" dirty="0"/>
              <a:t> σελίδας και μορφοποίησης περιεχομένου</a:t>
            </a:r>
            <a:r>
              <a:rPr lang="el-GR" sz="1600" dirty="0" smtClean="0"/>
              <a:t>)</a:t>
            </a:r>
            <a:r>
              <a:rPr lang="en-US" sz="1600" dirty="0" smtClean="0"/>
              <a:t>.</a:t>
            </a:r>
            <a:endParaRPr lang="el-GR" sz="1600" dirty="0"/>
          </a:p>
          <a:p>
            <a:pPr marL="457200" lvl="1" indent="0">
              <a:spcBef>
                <a:spcPts val="0"/>
              </a:spcBef>
              <a:buNone/>
            </a:pPr>
            <a:r>
              <a:rPr lang="el-GR" sz="1600" dirty="0"/>
              <a:t>3.	</a:t>
            </a:r>
            <a:r>
              <a:rPr lang="en-US" sz="1600" dirty="0"/>
              <a:t>Client Side Scripting: </a:t>
            </a:r>
            <a:r>
              <a:rPr lang="el-GR" sz="1600" dirty="0"/>
              <a:t>γλώσσα προγραμματισμού </a:t>
            </a:r>
            <a:r>
              <a:rPr lang="en-US" sz="1600" b="1" dirty="0" smtClean="0">
                <a:solidFill>
                  <a:srgbClr val="FF0000"/>
                </a:solidFill>
              </a:rPr>
              <a:t>JavaScript.</a:t>
            </a:r>
            <a:endParaRPr lang="en-US" sz="1600" b="1" dirty="0">
              <a:solidFill>
                <a:srgbClr val="FF0000"/>
              </a:solidFill>
            </a:endParaRPr>
          </a:p>
          <a:p>
            <a:pPr marL="457200" lvl="1" indent="0">
              <a:spcBef>
                <a:spcPts val="0"/>
              </a:spcBef>
              <a:buNone/>
            </a:pPr>
            <a:r>
              <a:rPr lang="en-US" sz="1600" dirty="0"/>
              <a:t>4.	Server Side Scripting: </a:t>
            </a:r>
            <a:r>
              <a:rPr lang="el-GR" sz="1600" dirty="0"/>
              <a:t>γλώσσα προγραμματισμού </a:t>
            </a:r>
            <a:r>
              <a:rPr lang="en-US" sz="1600" b="1" dirty="0" smtClean="0">
                <a:solidFill>
                  <a:srgbClr val="FF0000"/>
                </a:solidFill>
              </a:rPr>
              <a:t>PHP.</a:t>
            </a:r>
            <a:endParaRPr lang="en-US" sz="1600" b="1" dirty="0">
              <a:solidFill>
                <a:srgbClr val="FF0000"/>
              </a:solidFill>
            </a:endParaRPr>
          </a:p>
          <a:p>
            <a:pPr marL="457200" lvl="1" indent="0">
              <a:spcBef>
                <a:spcPts val="0"/>
              </a:spcBef>
              <a:buNone/>
            </a:pPr>
            <a:r>
              <a:rPr lang="en-US" sz="1600" dirty="0"/>
              <a:t>5.	</a:t>
            </a:r>
            <a:r>
              <a:rPr lang="en-US" sz="1600" b="1" dirty="0"/>
              <a:t>PHP &amp; MySQL </a:t>
            </a:r>
            <a:r>
              <a:rPr lang="en-US" sz="1600" dirty="0"/>
              <a:t>(</a:t>
            </a:r>
            <a:r>
              <a:rPr lang="el-GR" sz="1600" dirty="0"/>
              <a:t>βιβλιοθήκες </a:t>
            </a:r>
            <a:r>
              <a:rPr lang="en-US" sz="1600" dirty="0" err="1"/>
              <a:t>SQLi</a:t>
            </a:r>
            <a:r>
              <a:rPr lang="en-US" sz="1600" dirty="0"/>
              <a:t> </a:t>
            </a:r>
            <a:r>
              <a:rPr lang="el-GR" sz="1600" dirty="0"/>
              <a:t>και </a:t>
            </a:r>
            <a:r>
              <a:rPr lang="en-US" sz="1600" dirty="0"/>
              <a:t>PDO / </a:t>
            </a:r>
            <a:r>
              <a:rPr lang="el-GR" sz="1600" dirty="0"/>
              <a:t>ασφάλεια</a:t>
            </a:r>
            <a:r>
              <a:rPr lang="el-GR" sz="1600" dirty="0" smtClean="0"/>
              <a:t>)</a:t>
            </a:r>
            <a:r>
              <a:rPr lang="en-US" sz="1600" dirty="0" smtClean="0"/>
              <a:t>.</a:t>
            </a:r>
            <a:endParaRPr lang="el-GR" sz="1600" dirty="0"/>
          </a:p>
          <a:p>
            <a:pPr marL="457200" lvl="1" indent="0">
              <a:spcBef>
                <a:spcPts val="0"/>
              </a:spcBef>
              <a:buNone/>
            </a:pPr>
            <a:r>
              <a:rPr lang="el-GR" sz="1600" dirty="0"/>
              <a:t>6.	</a:t>
            </a:r>
            <a:r>
              <a:rPr lang="en-US" sz="1600" b="1" dirty="0">
                <a:solidFill>
                  <a:srgbClr val="00B050"/>
                </a:solidFill>
              </a:rPr>
              <a:t>XML</a:t>
            </a:r>
            <a:r>
              <a:rPr lang="en-US" sz="1600" dirty="0"/>
              <a:t> (</a:t>
            </a:r>
            <a:r>
              <a:rPr lang="el-GR" sz="1600" dirty="0"/>
              <a:t>γενική γλώσσα κωδικοποίησης δεδομένων), </a:t>
            </a:r>
            <a:r>
              <a:rPr lang="en-US" sz="1600" dirty="0"/>
              <a:t>XML </a:t>
            </a:r>
            <a:r>
              <a:rPr lang="el-GR" sz="1600" dirty="0"/>
              <a:t>και </a:t>
            </a:r>
            <a:r>
              <a:rPr lang="en-US" sz="1600" dirty="0" smtClean="0"/>
              <a:t>PHP.</a:t>
            </a:r>
            <a:endParaRPr lang="en-US" sz="1600" dirty="0"/>
          </a:p>
          <a:p>
            <a:pPr marL="457200" lvl="1" indent="0">
              <a:spcBef>
                <a:spcPts val="0"/>
              </a:spcBef>
              <a:buNone/>
            </a:pPr>
            <a:r>
              <a:rPr lang="en-US" sz="1600" dirty="0"/>
              <a:t>7.	</a:t>
            </a:r>
            <a:r>
              <a:rPr lang="en-US" sz="1600" b="1" dirty="0">
                <a:solidFill>
                  <a:srgbClr val="FF0000"/>
                </a:solidFill>
              </a:rPr>
              <a:t>AJAX/JQuery</a:t>
            </a:r>
            <a:r>
              <a:rPr lang="en-US" sz="1600" dirty="0"/>
              <a:t> (</a:t>
            </a:r>
            <a:r>
              <a:rPr lang="el-GR" sz="1600" dirty="0"/>
              <a:t>προχωρημένο </a:t>
            </a:r>
            <a:r>
              <a:rPr lang="en-US" sz="1600" dirty="0"/>
              <a:t>client side scripting </a:t>
            </a:r>
            <a:r>
              <a:rPr lang="el-GR" sz="1600" dirty="0"/>
              <a:t>για </a:t>
            </a:r>
            <a:r>
              <a:rPr lang="en-US" sz="1600" dirty="0"/>
              <a:t>web </a:t>
            </a:r>
            <a:r>
              <a:rPr lang="el-GR" sz="1600" dirty="0"/>
              <a:t>εφαρμογές πλούσιας αλληλεπίδρασης / </a:t>
            </a:r>
            <a:r>
              <a:rPr lang="en-US" sz="1600" dirty="0"/>
              <a:t>Rich Internet Applications </a:t>
            </a:r>
            <a:r>
              <a:rPr lang="el-GR" sz="1600" dirty="0"/>
              <a:t>ή </a:t>
            </a:r>
            <a:r>
              <a:rPr lang="en-US" sz="1600" dirty="0"/>
              <a:t>RIAs</a:t>
            </a:r>
            <a:r>
              <a:rPr lang="en-US" sz="1600" dirty="0" smtClean="0"/>
              <a:t>).</a:t>
            </a:r>
            <a:endParaRPr lang="en-US" sz="1600" dirty="0"/>
          </a:p>
          <a:p>
            <a:pPr marL="457200" lvl="1" indent="0">
              <a:spcBef>
                <a:spcPts val="0"/>
              </a:spcBef>
              <a:buNone/>
            </a:pPr>
            <a:r>
              <a:rPr lang="en-US" sz="1600" dirty="0"/>
              <a:t>8.	</a:t>
            </a:r>
            <a:r>
              <a:rPr lang="en-US" sz="1600" b="1" dirty="0"/>
              <a:t>SEO</a:t>
            </a:r>
            <a:r>
              <a:rPr lang="en-US" sz="1600" dirty="0"/>
              <a:t> (Search Engine Optimization</a:t>
            </a:r>
            <a:r>
              <a:rPr lang="en-US" sz="1600" dirty="0" smtClean="0"/>
              <a:t>).</a:t>
            </a:r>
            <a:endParaRPr lang="en-US" sz="1600" dirty="0"/>
          </a:p>
          <a:p>
            <a:pPr marL="457200" lvl="1" indent="0">
              <a:spcBef>
                <a:spcPts val="0"/>
              </a:spcBef>
              <a:buNone/>
            </a:pPr>
            <a:r>
              <a:rPr lang="en-US" sz="1600" b="1" dirty="0">
                <a:solidFill>
                  <a:srgbClr val="0000FF"/>
                </a:solidFill>
              </a:rPr>
              <a:t>9.	</a:t>
            </a:r>
            <a:r>
              <a:rPr lang="en-US" sz="1600" b="1" dirty="0" smtClean="0">
                <a:solidFill>
                  <a:srgbClr val="0000FF"/>
                </a:solidFill>
              </a:rPr>
              <a:t>HTML 5 / APIs / </a:t>
            </a:r>
            <a:r>
              <a:rPr lang="en-US" sz="1600" b="1" dirty="0" err="1" smtClean="0">
                <a:solidFill>
                  <a:srgbClr val="0000FF"/>
                </a:solidFill>
              </a:rPr>
              <a:t>Geolocation</a:t>
            </a:r>
            <a:r>
              <a:rPr lang="en-US" sz="1600" b="1" dirty="0" smtClean="0">
                <a:solidFill>
                  <a:srgbClr val="0000FF"/>
                </a:solidFill>
              </a:rPr>
              <a:t> / Google Maps</a:t>
            </a:r>
            <a:endParaRPr lang="en-US" sz="1600" b="1" dirty="0">
              <a:solidFill>
                <a:srgbClr val="0000FF"/>
              </a:solidFill>
            </a:endParaRPr>
          </a:p>
          <a:p>
            <a:pPr marL="457200" lvl="1" indent="0">
              <a:spcBef>
                <a:spcPts val="0"/>
              </a:spcBef>
              <a:buNone/>
            </a:pPr>
            <a:r>
              <a:rPr lang="en-US" sz="1600" dirty="0"/>
              <a:t>10.	"</a:t>
            </a:r>
            <a:r>
              <a:rPr lang="el-GR" sz="1600" dirty="0"/>
              <a:t>Καλές πρακτικές" (</a:t>
            </a:r>
            <a:r>
              <a:rPr lang="en-US" sz="1600" dirty="0"/>
              <a:t>best practices) </a:t>
            </a:r>
            <a:r>
              <a:rPr lang="el-GR" sz="1600" dirty="0"/>
              <a:t>σε </a:t>
            </a:r>
            <a:r>
              <a:rPr lang="en-US" sz="1600" dirty="0"/>
              <a:t>Web </a:t>
            </a:r>
            <a:r>
              <a:rPr lang="en-US" sz="1600" dirty="0" smtClean="0"/>
              <a:t>Development.</a:t>
            </a:r>
            <a:endParaRPr lang="en-US" sz="1600" dirty="0"/>
          </a:p>
          <a:p>
            <a:pPr>
              <a:spcBef>
                <a:spcPts val="0"/>
              </a:spcBef>
              <a:buFont typeface="Wingdings" panose="05000000000000000000" pitchFamily="2" charset="2"/>
              <a:buChar char="v"/>
            </a:pPr>
            <a:r>
              <a:rPr lang="el-GR" sz="2000" b="1" dirty="0" smtClean="0"/>
              <a:t>Θα </a:t>
            </a:r>
            <a:r>
              <a:rPr lang="el-GR" sz="2000" b="1" dirty="0"/>
              <a:t>δούμε και θα εφαρμόσουμε τα απολύτως χρήσιμα όλων των παραπάνω!</a:t>
            </a:r>
          </a:p>
          <a:p>
            <a:pPr marL="457200" lvl="1" indent="0">
              <a:spcBef>
                <a:spcPts val="0"/>
              </a:spcBef>
              <a:buNone/>
            </a:pPr>
            <a:endParaRPr lang="el-GR" sz="1800" dirty="0"/>
          </a:p>
        </p:txBody>
      </p:sp>
      <p:pic>
        <p:nvPicPr>
          <p:cNvPr id="10" name="Picture 33" descr="Εικονίδιο word wide web"/>
          <p:cNvPicPr/>
          <p:nvPr/>
        </p:nvPicPr>
        <p:blipFill>
          <a:blip r:embed="rId8" cstate="print">
            <a:extLst>
              <a:ext uri="{28A0092B-C50C-407E-A947-70E740481C1C}">
                <a14:useLocalDpi xmlns:a14="http://schemas.microsoft.com/office/drawing/2010/main" val="0"/>
              </a:ext>
            </a:extLst>
          </a:blip>
          <a:stretch>
            <a:fillRect/>
          </a:stretch>
        </p:blipFill>
        <p:spPr>
          <a:xfrm>
            <a:off x="7342465" y="1700808"/>
            <a:ext cx="1101725" cy="1101725"/>
          </a:xfrm>
          <a:prstGeom prst="rect">
            <a:avLst/>
          </a:prstGeom>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12</a:t>
            </a:fld>
            <a:endParaRPr lang="el-GR" sz="1400" dirty="0"/>
          </a:p>
        </p:txBody>
      </p:sp>
    </p:spTree>
    <p:custDataLst>
      <p:tags r:id="rId1"/>
    </p:custDataLst>
    <p:extLst>
      <p:ext uri="{BB962C8B-B14F-4D97-AF65-F5344CB8AC3E}">
        <p14:creationId xmlns:p14="http://schemas.microsoft.com/office/powerpoint/2010/main" val="23506433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16632"/>
            <a:ext cx="8229600" cy="811580"/>
          </a:xfrm>
        </p:spPr>
        <p:txBody>
          <a:bodyPr>
            <a:noAutofit/>
          </a:bodyPr>
          <a:lstStyle/>
          <a:p>
            <a:r>
              <a:rPr lang="el-GR" sz="3200" dirty="0" smtClean="0"/>
              <a:t>Διαδικαστικά</a:t>
            </a:r>
            <a:endParaRPr lang="el-GR" sz="3200" dirty="0"/>
          </a:p>
        </p:txBody>
      </p:sp>
      <p:sp>
        <p:nvSpPr>
          <p:cNvPr id="8" name="Θέση περιεχομένου 7"/>
          <p:cNvSpPr>
            <a:spLocks noGrp="1"/>
          </p:cNvSpPr>
          <p:nvPr>
            <p:ph idx="1"/>
            <p:custDataLst>
              <p:tags r:id="rId3"/>
            </p:custDataLst>
          </p:nvPr>
        </p:nvSpPr>
        <p:spPr>
          <a:xfrm>
            <a:off x="316791" y="945756"/>
            <a:ext cx="8555869" cy="5219548"/>
          </a:xfrm>
        </p:spPr>
        <p:txBody>
          <a:bodyPr>
            <a:noAutofit/>
          </a:bodyPr>
          <a:lstStyle/>
          <a:p>
            <a:pPr>
              <a:spcBef>
                <a:spcPts val="0"/>
              </a:spcBef>
              <a:buFont typeface="Wingdings" panose="05000000000000000000" pitchFamily="2" charset="2"/>
              <a:buChar char="v"/>
            </a:pPr>
            <a:r>
              <a:rPr lang="el-GR" sz="1600" b="1" dirty="0" smtClean="0"/>
              <a:t>Ιστοσελίδα </a:t>
            </a:r>
            <a:r>
              <a:rPr lang="el-GR" sz="1600" b="1" dirty="0"/>
              <a:t>Μαθήματος: </a:t>
            </a:r>
            <a:r>
              <a:rPr lang="el-GR" sz="1600" b="1" dirty="0">
                <a:hlinkClick r:id="rId9"/>
              </a:rPr>
              <a:t>http://openclass.teilar.gr/courses/CS318</a:t>
            </a:r>
            <a:r>
              <a:rPr lang="el-GR" sz="1600" b="1" dirty="0" smtClean="0">
                <a:hlinkClick r:id="rId9"/>
              </a:rPr>
              <a:t>/</a:t>
            </a:r>
            <a:r>
              <a:rPr lang="el-GR" sz="1600" b="1" dirty="0" smtClean="0"/>
              <a:t> </a:t>
            </a:r>
            <a:endParaRPr lang="el-GR" sz="1600" b="1" dirty="0"/>
          </a:p>
          <a:p>
            <a:pPr lvl="1">
              <a:spcBef>
                <a:spcPts val="0"/>
              </a:spcBef>
              <a:buFont typeface="Wingdings" panose="05000000000000000000" pitchFamily="2" charset="2"/>
              <a:buChar char="q"/>
            </a:pPr>
            <a:r>
              <a:rPr lang="el-GR" sz="1600" dirty="0" smtClean="0"/>
              <a:t>Αφορά </a:t>
            </a:r>
            <a:r>
              <a:rPr lang="el-GR" sz="1600" dirty="0"/>
              <a:t>σε Θεωρία και Εργαστήριο (ΤΟ ΜΑΘΗΜΑ ΕΙΝΑΙ ΕΝΑ!)</a:t>
            </a:r>
          </a:p>
          <a:p>
            <a:pPr lvl="1">
              <a:spcBef>
                <a:spcPts val="0"/>
              </a:spcBef>
              <a:buFont typeface="Wingdings" panose="05000000000000000000" pitchFamily="2" charset="2"/>
              <a:buChar char="q"/>
            </a:pPr>
            <a:r>
              <a:rPr lang="el-GR" sz="1600" dirty="0" smtClean="0"/>
              <a:t>Θα </a:t>
            </a:r>
            <a:r>
              <a:rPr lang="el-GR" sz="1600" dirty="0"/>
              <a:t>γίνεται </a:t>
            </a:r>
            <a:r>
              <a:rPr lang="el-GR" sz="1600" b="1" dirty="0"/>
              <a:t>εκτενής </a:t>
            </a:r>
            <a:r>
              <a:rPr lang="el-GR" sz="1600" b="1" dirty="0" smtClean="0"/>
              <a:t>χρήση</a:t>
            </a:r>
          </a:p>
          <a:p>
            <a:pPr lvl="2">
              <a:spcBef>
                <a:spcPts val="0"/>
              </a:spcBef>
            </a:pPr>
            <a:r>
              <a:rPr lang="el-GR" sz="1600" dirty="0" smtClean="0"/>
              <a:t>ανακοινώσεις</a:t>
            </a:r>
            <a:r>
              <a:rPr lang="el-GR" sz="1600" dirty="0"/>
              <a:t>, διανομή </a:t>
            </a:r>
            <a:r>
              <a:rPr lang="el-GR" sz="1600" dirty="0" err="1"/>
              <a:t>slides</a:t>
            </a:r>
            <a:r>
              <a:rPr lang="el-GR" sz="1600" dirty="0"/>
              <a:t>, εκφωνήσεις και κώδικες εργαστηριακών ασκήσεων, απαντήσεις, </a:t>
            </a:r>
            <a:r>
              <a:rPr lang="el-GR" sz="1600" dirty="0" err="1"/>
              <a:t>forum</a:t>
            </a:r>
            <a:r>
              <a:rPr lang="el-GR" sz="1600" dirty="0"/>
              <a:t> για απορίες, </a:t>
            </a:r>
            <a:r>
              <a:rPr lang="el-GR" sz="1600" dirty="0" err="1"/>
              <a:t>project</a:t>
            </a:r>
            <a:r>
              <a:rPr lang="el-GR" sz="1600" dirty="0"/>
              <a:t> </a:t>
            </a:r>
            <a:r>
              <a:rPr lang="el-GR" sz="1600" dirty="0" err="1"/>
              <a:t>support</a:t>
            </a:r>
            <a:r>
              <a:rPr lang="el-GR" sz="1600" dirty="0"/>
              <a:t>, ....όλα!</a:t>
            </a:r>
          </a:p>
          <a:p>
            <a:pPr lvl="1">
              <a:spcBef>
                <a:spcPts val="0"/>
              </a:spcBef>
              <a:buFont typeface="Wingdings" panose="05000000000000000000" pitchFamily="2" charset="2"/>
              <a:buChar char="q"/>
            </a:pPr>
            <a:r>
              <a:rPr lang="el-GR" sz="1600" dirty="0" smtClean="0"/>
              <a:t>Κάντε </a:t>
            </a:r>
            <a:r>
              <a:rPr lang="el-GR" sz="1600" dirty="0"/>
              <a:t>εγγραφή εντός του Μαρτίου – μετά θα κλειδωθείτε εκτός!</a:t>
            </a:r>
          </a:p>
          <a:p>
            <a:pPr lvl="1">
              <a:spcBef>
                <a:spcPts val="0"/>
              </a:spcBef>
              <a:buFont typeface="Wingdings" panose="05000000000000000000" pitchFamily="2" charset="2"/>
              <a:buChar char="q"/>
            </a:pPr>
            <a:r>
              <a:rPr lang="el-GR" sz="1600" b="1" dirty="0" smtClean="0">
                <a:solidFill>
                  <a:schemeClr val="accent6">
                    <a:lumMod val="75000"/>
                  </a:schemeClr>
                </a:solidFill>
              </a:rPr>
              <a:t>Να </a:t>
            </a:r>
            <a:r>
              <a:rPr lang="el-GR" sz="1600" b="1" dirty="0">
                <a:solidFill>
                  <a:schemeClr val="accent6">
                    <a:lumMod val="75000"/>
                  </a:schemeClr>
                </a:solidFill>
              </a:rPr>
              <a:t>μπείτε στην ομάδα χρηστών που σας αφορά – οδηγίες στις ανακοινώσεις.</a:t>
            </a:r>
          </a:p>
          <a:p>
            <a:pPr lvl="1">
              <a:spcBef>
                <a:spcPts val="0"/>
              </a:spcBef>
              <a:buFont typeface="Wingdings" panose="05000000000000000000" pitchFamily="2" charset="2"/>
              <a:buChar char="q"/>
            </a:pPr>
            <a:r>
              <a:rPr lang="el-GR" sz="1600" dirty="0" smtClean="0"/>
              <a:t>Να </a:t>
            </a:r>
            <a:r>
              <a:rPr lang="el-GR" sz="1600" dirty="0"/>
              <a:t>έχετε ως χρήστες του </a:t>
            </a:r>
            <a:r>
              <a:rPr lang="el-GR" sz="1600" dirty="0" err="1"/>
              <a:t>eClass</a:t>
            </a:r>
            <a:r>
              <a:rPr lang="el-GR" sz="1600" dirty="0"/>
              <a:t> email που το βλέπετε καθημερινά – θα σας στέλνεται email πολύ συχνά μέσω του </a:t>
            </a:r>
            <a:r>
              <a:rPr lang="el-GR" sz="1600" dirty="0" err="1" smtClean="0"/>
              <a:t>eClass</a:t>
            </a:r>
            <a:r>
              <a:rPr lang="el-GR" sz="1600" dirty="0" smtClean="0"/>
              <a:t>/μαθήματος.</a:t>
            </a:r>
          </a:p>
          <a:p>
            <a:pPr lvl="2">
              <a:spcBef>
                <a:spcPts val="0"/>
              </a:spcBef>
            </a:pPr>
            <a:r>
              <a:rPr lang="el-GR" sz="1600" dirty="0" smtClean="0"/>
              <a:t>Δείτε </a:t>
            </a:r>
            <a:r>
              <a:rPr lang="el-GR" sz="1600" dirty="0"/>
              <a:t>τις ανακοινώσεις στο </a:t>
            </a:r>
            <a:r>
              <a:rPr lang="el-GR" sz="1600" dirty="0" err="1"/>
              <a:t>eClass</a:t>
            </a:r>
            <a:r>
              <a:rPr lang="el-GR" sz="1600" dirty="0"/>
              <a:t> για ζητήματα σχετικά με το δηλωμένο ονοματεπώνυμό σας, το δηλωμένο email σας, κτλ.</a:t>
            </a:r>
          </a:p>
          <a:p>
            <a:pPr>
              <a:spcBef>
                <a:spcPts val="0"/>
              </a:spcBef>
              <a:buFont typeface="Wingdings" panose="05000000000000000000" pitchFamily="2" charset="2"/>
              <a:buChar char="v"/>
            </a:pPr>
            <a:r>
              <a:rPr lang="el-GR" sz="1600" b="1" dirty="0" smtClean="0"/>
              <a:t>Αξιολόγηση</a:t>
            </a:r>
            <a:endParaRPr lang="el-GR" sz="1600" b="1" dirty="0"/>
          </a:p>
          <a:p>
            <a:pPr>
              <a:spcBef>
                <a:spcPts val="0"/>
              </a:spcBef>
              <a:buFont typeface="Wingdings" panose="05000000000000000000" pitchFamily="2" charset="2"/>
              <a:buChar char="v"/>
            </a:pPr>
            <a:r>
              <a:rPr lang="el-GR" sz="1600" b="1" dirty="0" smtClean="0"/>
              <a:t>Θεωρία </a:t>
            </a:r>
            <a:r>
              <a:rPr lang="el-GR" sz="1600" b="1" dirty="0"/>
              <a:t>50%:</a:t>
            </a:r>
            <a:r>
              <a:rPr lang="el-GR" sz="1600" dirty="0"/>
              <a:t> γραπτή εξέταση στο τέλος του εξαμήνου</a:t>
            </a:r>
          </a:p>
          <a:p>
            <a:pPr>
              <a:spcBef>
                <a:spcPts val="0"/>
              </a:spcBef>
              <a:buFont typeface="Wingdings" panose="05000000000000000000" pitchFamily="2" charset="2"/>
              <a:buChar char="v"/>
            </a:pPr>
            <a:r>
              <a:rPr lang="el-GR" sz="1600" b="1" dirty="0" smtClean="0"/>
              <a:t>Εργαστήριο </a:t>
            </a:r>
            <a:r>
              <a:rPr lang="el-GR" sz="1600" b="1" dirty="0"/>
              <a:t>50%: </a:t>
            </a:r>
          </a:p>
          <a:p>
            <a:pPr lvl="1">
              <a:spcBef>
                <a:spcPts val="0"/>
              </a:spcBef>
              <a:buFont typeface="Wingdings" panose="05000000000000000000" pitchFamily="2" charset="2"/>
              <a:buChar char="q"/>
            </a:pPr>
            <a:r>
              <a:rPr lang="el-GR" sz="1600" b="1" dirty="0" smtClean="0"/>
              <a:t>Υποχρεωτικές </a:t>
            </a:r>
            <a:r>
              <a:rPr lang="el-GR" sz="1600" b="1" dirty="0"/>
              <a:t>Εργασίες και Project</a:t>
            </a:r>
            <a:r>
              <a:rPr lang="el-GR" sz="1600" dirty="0"/>
              <a:t>: </a:t>
            </a:r>
            <a:r>
              <a:rPr lang="el-GR" sz="1600" b="1" dirty="0">
                <a:solidFill>
                  <a:schemeClr val="accent6">
                    <a:lumMod val="75000"/>
                  </a:schemeClr>
                </a:solidFill>
              </a:rPr>
              <a:t>ανά 2 άτομα </a:t>
            </a:r>
            <a:r>
              <a:rPr lang="el-GR" sz="1600" dirty="0"/>
              <a:t>/ </a:t>
            </a:r>
            <a:endParaRPr lang="el-GR" sz="1600" dirty="0" smtClean="0"/>
          </a:p>
          <a:p>
            <a:pPr lvl="2">
              <a:spcBef>
                <a:spcPts val="0"/>
              </a:spcBef>
              <a:buFont typeface="Wingdings" panose="05000000000000000000" pitchFamily="2" charset="2"/>
              <a:buChar char="q"/>
            </a:pPr>
            <a:r>
              <a:rPr lang="el-GR" sz="1600" dirty="0" smtClean="0"/>
              <a:t>Η </a:t>
            </a:r>
            <a:r>
              <a:rPr lang="el-GR" sz="1600" dirty="0"/>
              <a:t>συνεισφορά σε βαθμό εργαστηρίου θα αναλυθεί προσεχώς.</a:t>
            </a:r>
          </a:p>
          <a:p>
            <a:pPr lvl="1">
              <a:spcBef>
                <a:spcPts val="0"/>
              </a:spcBef>
              <a:buFont typeface="Wingdings" panose="05000000000000000000" pitchFamily="2" charset="2"/>
              <a:buChar char="q"/>
            </a:pPr>
            <a:r>
              <a:rPr lang="el-GR" sz="1600" b="1" dirty="0" smtClean="0"/>
              <a:t>Γραπτή </a:t>
            </a:r>
            <a:r>
              <a:rPr lang="el-GR" sz="1600" b="1" dirty="0"/>
              <a:t>Εξέταση </a:t>
            </a:r>
            <a:r>
              <a:rPr lang="el-GR" sz="1600" dirty="0"/>
              <a:t>στο τέλος του εξαμήνου</a:t>
            </a:r>
          </a:p>
          <a:p>
            <a:pPr marL="457200" lvl="1" indent="0">
              <a:spcBef>
                <a:spcPts val="0"/>
              </a:spcBef>
              <a:buNone/>
            </a:pPr>
            <a:endParaRPr lang="el-GR" sz="1800" dirty="0"/>
          </a:p>
        </p:txBody>
      </p:sp>
      <p:sp>
        <p:nvSpPr>
          <p:cNvPr id="7" name="Cloud 37" descr="Όποιος πραγματικά κάνει τα projects θα είναι έτοιμος και για εξετάσεις χωρίς επιπλέον διάβασμα."/>
          <p:cNvSpPr/>
          <p:nvPr>
            <p:custDataLst>
              <p:tags r:id="rId4"/>
            </p:custDataLst>
          </p:nvPr>
        </p:nvSpPr>
        <p:spPr>
          <a:xfrm>
            <a:off x="6012160" y="3356992"/>
            <a:ext cx="2961005" cy="1482725"/>
          </a:xfrm>
          <a:custGeom>
            <a:avLst/>
            <a:gdLst>
              <a:gd name="connsiteX0" fmla="*/ 3900 w 43200"/>
              <a:gd name="connsiteY0" fmla="*/ 14370 h 43200"/>
              <a:gd name="connsiteX1" fmla="*/ 5623 w 43200"/>
              <a:gd name="connsiteY1" fmla="*/ 6907 h 43200"/>
              <a:gd name="connsiteX2" fmla="*/ 14005 w 43200"/>
              <a:gd name="connsiteY2" fmla="*/ 5202 h 43200"/>
              <a:gd name="connsiteX3" fmla="*/ 22456 w 43200"/>
              <a:gd name="connsiteY3" fmla="*/ 3432 h 43200"/>
              <a:gd name="connsiteX4" fmla="*/ 25749 w 43200"/>
              <a:gd name="connsiteY4" fmla="*/ 200 h 43200"/>
              <a:gd name="connsiteX5" fmla="*/ 29833 w 43200"/>
              <a:gd name="connsiteY5" fmla="*/ 2481 h 43200"/>
              <a:gd name="connsiteX6" fmla="*/ 35463 w 43200"/>
              <a:gd name="connsiteY6" fmla="*/ 690 h 43200"/>
              <a:gd name="connsiteX7" fmla="*/ 38318 w 43200"/>
              <a:gd name="connsiteY7" fmla="*/ 5576 h 43200"/>
              <a:gd name="connsiteX8" fmla="*/ 41982 w 43200"/>
              <a:gd name="connsiteY8" fmla="*/ 10318 h 43200"/>
              <a:gd name="connsiteX9" fmla="*/ 41818 w 43200"/>
              <a:gd name="connsiteY9" fmla="*/ 15460 h 43200"/>
              <a:gd name="connsiteX10" fmla="*/ 43016 w 43200"/>
              <a:gd name="connsiteY10" fmla="*/ 23322 h 43200"/>
              <a:gd name="connsiteX11" fmla="*/ 37404 w 43200"/>
              <a:gd name="connsiteY11" fmla="*/ 30204 h 43200"/>
              <a:gd name="connsiteX12" fmla="*/ 35395 w 43200"/>
              <a:gd name="connsiteY12" fmla="*/ 36101 h 43200"/>
              <a:gd name="connsiteX13" fmla="*/ 28555 w 43200"/>
              <a:gd name="connsiteY13" fmla="*/ 36815 h 43200"/>
              <a:gd name="connsiteX14" fmla="*/ 23667 w 43200"/>
              <a:gd name="connsiteY14" fmla="*/ 43106 h 43200"/>
              <a:gd name="connsiteX15" fmla="*/ 16480 w 43200"/>
              <a:gd name="connsiteY15" fmla="*/ 39266 h 43200"/>
              <a:gd name="connsiteX16" fmla="*/ 5804 w 43200"/>
              <a:gd name="connsiteY16" fmla="*/ 35472 h 43200"/>
              <a:gd name="connsiteX17" fmla="*/ 1110 w 43200"/>
              <a:gd name="connsiteY17" fmla="*/ 31250 h 43200"/>
              <a:gd name="connsiteX18" fmla="*/ 2113 w 43200"/>
              <a:gd name="connsiteY18" fmla="*/ 25551 h 43200"/>
              <a:gd name="connsiteX19" fmla="*/ -5 w 43200"/>
              <a:gd name="connsiteY19" fmla="*/ 19704 h 43200"/>
              <a:gd name="connsiteX20" fmla="*/ 3863 w 43200"/>
              <a:gd name="connsiteY20" fmla="*/ 14507 h 43200"/>
              <a:gd name="connsiteX21" fmla="*/ 3900 w 43200"/>
              <a:gd name="connsiteY21" fmla="*/ 14370 h 43200"/>
              <a:gd name="connsiteX0" fmla="*/ 4693 w 43200"/>
              <a:gd name="connsiteY0" fmla="*/ 26177 h 43200"/>
              <a:gd name="connsiteX1" fmla="*/ 2160 w 43200"/>
              <a:gd name="connsiteY1" fmla="*/ 25380 h 43200"/>
              <a:gd name="connsiteX2" fmla="*/ 6928 w 43200"/>
              <a:gd name="connsiteY2" fmla="*/ 34899 h 43200"/>
              <a:gd name="connsiteX3" fmla="*/ 5820 w 43200"/>
              <a:gd name="connsiteY3" fmla="*/ 35280 h 43200"/>
              <a:gd name="connsiteX4" fmla="*/ 16478 w 43200"/>
              <a:gd name="connsiteY4" fmla="*/ 39090 h 43200"/>
              <a:gd name="connsiteX5" fmla="*/ 15810 w 43200"/>
              <a:gd name="connsiteY5" fmla="*/ 37350 h 43200"/>
              <a:gd name="connsiteX6" fmla="*/ 28827 w 43200"/>
              <a:gd name="connsiteY6" fmla="*/ 34751 h 43200"/>
              <a:gd name="connsiteX7" fmla="*/ 28560 w 43200"/>
              <a:gd name="connsiteY7" fmla="*/ 36660 h 43200"/>
              <a:gd name="connsiteX8" fmla="*/ 34129 w 43200"/>
              <a:gd name="connsiteY8" fmla="*/ 22954 h 43200"/>
              <a:gd name="connsiteX9" fmla="*/ 37380 w 43200"/>
              <a:gd name="connsiteY9" fmla="*/ 30090 h 43200"/>
              <a:gd name="connsiteX10" fmla="*/ 41798 w 43200"/>
              <a:gd name="connsiteY10" fmla="*/ 15354 h 43200"/>
              <a:gd name="connsiteX11" fmla="*/ 40350 w 43200"/>
              <a:gd name="connsiteY11" fmla="*/ 18030 h 43200"/>
              <a:gd name="connsiteX12" fmla="*/ 38324 w 43200"/>
              <a:gd name="connsiteY12" fmla="*/ 5426 h 43200"/>
              <a:gd name="connsiteX13" fmla="*/ 38400 w 43200"/>
              <a:gd name="connsiteY13" fmla="*/ 6690 h 43200"/>
              <a:gd name="connsiteX14" fmla="*/ 29078 w 43200"/>
              <a:gd name="connsiteY14" fmla="*/ 3952 h 43200"/>
              <a:gd name="connsiteX15" fmla="*/ 29820 w 43200"/>
              <a:gd name="connsiteY15" fmla="*/ 2340 h 43200"/>
              <a:gd name="connsiteX16" fmla="*/ 22141 w 43200"/>
              <a:gd name="connsiteY16" fmla="*/ 4720 h 43200"/>
              <a:gd name="connsiteX17" fmla="*/ 22500 w 43200"/>
              <a:gd name="connsiteY17" fmla="*/ 3330 h 43200"/>
              <a:gd name="connsiteX18" fmla="*/ 14000 w 43200"/>
              <a:gd name="connsiteY18" fmla="*/ 5192 h 43200"/>
              <a:gd name="connsiteX19" fmla="*/ 15300 w 43200"/>
              <a:gd name="connsiteY19" fmla="*/ 6540 h 43200"/>
              <a:gd name="connsiteX20" fmla="*/ 4127 w 43200"/>
              <a:gd name="connsiteY20" fmla="*/ 15789 h 43200"/>
              <a:gd name="connsiteX21" fmla="*/ 3900 w 43200"/>
              <a:gd name="connsiteY21" fmla="*/ 14370 h 43200"/>
              <a:gd name="connsiteX0" fmla="*/ 3936 w 43256"/>
              <a:gd name="connsiteY0" fmla="*/ 14229 h 43219"/>
              <a:gd name="connsiteX1" fmla="*/ 5659 w 43256"/>
              <a:gd name="connsiteY1" fmla="*/ 6766 h 43219"/>
              <a:gd name="connsiteX2" fmla="*/ 14041 w 43256"/>
              <a:gd name="connsiteY2" fmla="*/ 5061 h 43219"/>
              <a:gd name="connsiteX3" fmla="*/ 22492 w 43256"/>
              <a:gd name="connsiteY3" fmla="*/ 3291 h 43219"/>
              <a:gd name="connsiteX4" fmla="*/ 25785 w 43256"/>
              <a:gd name="connsiteY4" fmla="*/ 59 h 43219"/>
              <a:gd name="connsiteX5" fmla="*/ 29869 w 43256"/>
              <a:gd name="connsiteY5" fmla="*/ 2340 h 43219"/>
              <a:gd name="connsiteX6" fmla="*/ 35499 w 43256"/>
              <a:gd name="connsiteY6" fmla="*/ 549 h 43219"/>
              <a:gd name="connsiteX7" fmla="*/ 38354 w 43256"/>
              <a:gd name="connsiteY7" fmla="*/ 5435 h 43219"/>
              <a:gd name="connsiteX8" fmla="*/ 42018 w 43256"/>
              <a:gd name="connsiteY8" fmla="*/ 10177 h 43219"/>
              <a:gd name="connsiteX9" fmla="*/ 41854 w 43256"/>
              <a:gd name="connsiteY9" fmla="*/ 15319 h 43219"/>
              <a:gd name="connsiteX10" fmla="*/ 43052 w 43256"/>
              <a:gd name="connsiteY10" fmla="*/ 23181 h 43219"/>
              <a:gd name="connsiteX11" fmla="*/ 37440 w 43256"/>
              <a:gd name="connsiteY11" fmla="*/ 30063 h 43219"/>
              <a:gd name="connsiteX12" fmla="*/ 35431 w 43256"/>
              <a:gd name="connsiteY12" fmla="*/ 35960 h 43219"/>
              <a:gd name="connsiteX13" fmla="*/ 28591 w 43256"/>
              <a:gd name="connsiteY13" fmla="*/ 36674 h 43219"/>
              <a:gd name="connsiteX14" fmla="*/ 23703 w 43256"/>
              <a:gd name="connsiteY14" fmla="*/ 42965 h 43219"/>
              <a:gd name="connsiteX15" fmla="*/ 16516 w 43256"/>
              <a:gd name="connsiteY15" fmla="*/ 39125 h 43219"/>
              <a:gd name="connsiteX16" fmla="*/ 5840 w 43256"/>
              <a:gd name="connsiteY16" fmla="*/ 35331 h 43219"/>
              <a:gd name="connsiteX17" fmla="*/ 1146 w 43256"/>
              <a:gd name="connsiteY17" fmla="*/ 31109 h 43219"/>
              <a:gd name="connsiteX18" fmla="*/ 2149 w 43256"/>
              <a:gd name="connsiteY18" fmla="*/ 25410 h 43219"/>
              <a:gd name="connsiteX19" fmla="*/ 31 w 43256"/>
              <a:gd name="connsiteY19" fmla="*/ 19563 h 43219"/>
              <a:gd name="connsiteX20" fmla="*/ 3899 w 43256"/>
              <a:gd name="connsiteY20" fmla="*/ 14366 h 43219"/>
              <a:gd name="connsiteX21" fmla="*/ 3936 w 43256"/>
              <a:gd name="connsiteY21" fmla="*/ 14229 h 43219"/>
              <a:gd name="connsiteX0" fmla="*/ 4729 w 43256"/>
              <a:gd name="connsiteY0" fmla="*/ 26036 h 43219"/>
              <a:gd name="connsiteX1" fmla="*/ 2196 w 43256"/>
              <a:gd name="connsiteY1" fmla="*/ 25239 h 43219"/>
              <a:gd name="connsiteX2" fmla="*/ 6964 w 43256"/>
              <a:gd name="connsiteY2" fmla="*/ 34758 h 43219"/>
              <a:gd name="connsiteX3" fmla="*/ 5856 w 43256"/>
              <a:gd name="connsiteY3" fmla="*/ 35139 h 43219"/>
              <a:gd name="connsiteX4" fmla="*/ 16514 w 43256"/>
              <a:gd name="connsiteY4" fmla="*/ 38949 h 43219"/>
              <a:gd name="connsiteX5" fmla="*/ 15846 w 43256"/>
              <a:gd name="connsiteY5" fmla="*/ 37209 h 43219"/>
              <a:gd name="connsiteX6" fmla="*/ 28863 w 43256"/>
              <a:gd name="connsiteY6" fmla="*/ 34610 h 43219"/>
              <a:gd name="connsiteX7" fmla="*/ 28596 w 43256"/>
              <a:gd name="connsiteY7" fmla="*/ 36519 h 43219"/>
              <a:gd name="connsiteX8" fmla="*/ 37971 w 43256"/>
              <a:gd name="connsiteY8" fmla="*/ 23030 h 43219"/>
              <a:gd name="connsiteX9" fmla="*/ 37416 w 43256"/>
              <a:gd name="connsiteY9" fmla="*/ 29949 h 43219"/>
              <a:gd name="connsiteX10" fmla="*/ 41834 w 43256"/>
              <a:gd name="connsiteY10" fmla="*/ 15213 h 43219"/>
              <a:gd name="connsiteX11" fmla="*/ 40386 w 43256"/>
              <a:gd name="connsiteY11" fmla="*/ 17889 h 43219"/>
              <a:gd name="connsiteX12" fmla="*/ 38360 w 43256"/>
              <a:gd name="connsiteY12" fmla="*/ 5285 h 43219"/>
              <a:gd name="connsiteX13" fmla="*/ 38436 w 43256"/>
              <a:gd name="connsiteY13" fmla="*/ 6549 h 43219"/>
              <a:gd name="connsiteX14" fmla="*/ 29114 w 43256"/>
              <a:gd name="connsiteY14" fmla="*/ 3811 h 43219"/>
              <a:gd name="connsiteX15" fmla="*/ 29856 w 43256"/>
              <a:gd name="connsiteY15" fmla="*/ 2199 h 43219"/>
              <a:gd name="connsiteX16" fmla="*/ 22177 w 43256"/>
              <a:gd name="connsiteY16" fmla="*/ 4579 h 43219"/>
              <a:gd name="connsiteX17" fmla="*/ 22536 w 43256"/>
              <a:gd name="connsiteY17" fmla="*/ 3189 h 43219"/>
              <a:gd name="connsiteX18" fmla="*/ 14036 w 43256"/>
              <a:gd name="connsiteY18" fmla="*/ 5051 h 43219"/>
              <a:gd name="connsiteX19" fmla="*/ 15336 w 43256"/>
              <a:gd name="connsiteY19" fmla="*/ 6399 h 43219"/>
              <a:gd name="connsiteX20" fmla="*/ 4163 w 43256"/>
              <a:gd name="connsiteY20" fmla="*/ 15648 h 43219"/>
              <a:gd name="connsiteX21" fmla="*/ 3936 w 43256"/>
              <a:gd name="connsiteY21" fmla="*/ 14229 h 43219"/>
              <a:gd name="connsiteX0" fmla="*/ 3936 w 43256"/>
              <a:gd name="connsiteY0" fmla="*/ 14229 h 43219"/>
              <a:gd name="connsiteX1" fmla="*/ 5659 w 43256"/>
              <a:gd name="connsiteY1" fmla="*/ 6766 h 43219"/>
              <a:gd name="connsiteX2" fmla="*/ 14041 w 43256"/>
              <a:gd name="connsiteY2" fmla="*/ 5061 h 43219"/>
              <a:gd name="connsiteX3" fmla="*/ 22492 w 43256"/>
              <a:gd name="connsiteY3" fmla="*/ 3291 h 43219"/>
              <a:gd name="connsiteX4" fmla="*/ 25785 w 43256"/>
              <a:gd name="connsiteY4" fmla="*/ 59 h 43219"/>
              <a:gd name="connsiteX5" fmla="*/ 29869 w 43256"/>
              <a:gd name="connsiteY5" fmla="*/ 2340 h 43219"/>
              <a:gd name="connsiteX6" fmla="*/ 35499 w 43256"/>
              <a:gd name="connsiteY6" fmla="*/ 549 h 43219"/>
              <a:gd name="connsiteX7" fmla="*/ 38354 w 43256"/>
              <a:gd name="connsiteY7" fmla="*/ 5435 h 43219"/>
              <a:gd name="connsiteX8" fmla="*/ 42018 w 43256"/>
              <a:gd name="connsiteY8" fmla="*/ 10177 h 43219"/>
              <a:gd name="connsiteX9" fmla="*/ 41854 w 43256"/>
              <a:gd name="connsiteY9" fmla="*/ 15319 h 43219"/>
              <a:gd name="connsiteX10" fmla="*/ 43052 w 43256"/>
              <a:gd name="connsiteY10" fmla="*/ 23181 h 43219"/>
              <a:gd name="connsiteX11" fmla="*/ 37440 w 43256"/>
              <a:gd name="connsiteY11" fmla="*/ 30063 h 43219"/>
              <a:gd name="connsiteX12" fmla="*/ 35431 w 43256"/>
              <a:gd name="connsiteY12" fmla="*/ 35960 h 43219"/>
              <a:gd name="connsiteX13" fmla="*/ 28591 w 43256"/>
              <a:gd name="connsiteY13" fmla="*/ 36674 h 43219"/>
              <a:gd name="connsiteX14" fmla="*/ 23703 w 43256"/>
              <a:gd name="connsiteY14" fmla="*/ 42965 h 43219"/>
              <a:gd name="connsiteX15" fmla="*/ 16516 w 43256"/>
              <a:gd name="connsiteY15" fmla="*/ 39125 h 43219"/>
              <a:gd name="connsiteX16" fmla="*/ 5840 w 43256"/>
              <a:gd name="connsiteY16" fmla="*/ 35331 h 43219"/>
              <a:gd name="connsiteX17" fmla="*/ 1146 w 43256"/>
              <a:gd name="connsiteY17" fmla="*/ 31109 h 43219"/>
              <a:gd name="connsiteX18" fmla="*/ 2149 w 43256"/>
              <a:gd name="connsiteY18" fmla="*/ 25410 h 43219"/>
              <a:gd name="connsiteX19" fmla="*/ 31 w 43256"/>
              <a:gd name="connsiteY19" fmla="*/ 19563 h 43219"/>
              <a:gd name="connsiteX20" fmla="*/ 3899 w 43256"/>
              <a:gd name="connsiteY20" fmla="*/ 14366 h 43219"/>
              <a:gd name="connsiteX21" fmla="*/ 3936 w 43256"/>
              <a:gd name="connsiteY21" fmla="*/ 14229 h 43219"/>
              <a:gd name="connsiteX0" fmla="*/ 4729 w 43256"/>
              <a:gd name="connsiteY0" fmla="*/ 26036 h 43219"/>
              <a:gd name="connsiteX1" fmla="*/ 2196 w 43256"/>
              <a:gd name="connsiteY1" fmla="*/ 25239 h 43219"/>
              <a:gd name="connsiteX2" fmla="*/ 6964 w 43256"/>
              <a:gd name="connsiteY2" fmla="*/ 34758 h 43219"/>
              <a:gd name="connsiteX3" fmla="*/ 5856 w 43256"/>
              <a:gd name="connsiteY3" fmla="*/ 35139 h 43219"/>
              <a:gd name="connsiteX4" fmla="*/ 16514 w 43256"/>
              <a:gd name="connsiteY4" fmla="*/ 38949 h 43219"/>
              <a:gd name="connsiteX5" fmla="*/ 15846 w 43256"/>
              <a:gd name="connsiteY5" fmla="*/ 37209 h 43219"/>
              <a:gd name="connsiteX6" fmla="*/ 28863 w 43256"/>
              <a:gd name="connsiteY6" fmla="*/ 34610 h 43219"/>
              <a:gd name="connsiteX7" fmla="*/ 28596 w 43256"/>
              <a:gd name="connsiteY7" fmla="*/ 36519 h 43219"/>
              <a:gd name="connsiteX8" fmla="*/ 40223 w 43256"/>
              <a:gd name="connsiteY8" fmla="*/ 23247 h 43219"/>
              <a:gd name="connsiteX9" fmla="*/ 37416 w 43256"/>
              <a:gd name="connsiteY9" fmla="*/ 29949 h 43219"/>
              <a:gd name="connsiteX10" fmla="*/ 41834 w 43256"/>
              <a:gd name="connsiteY10" fmla="*/ 15213 h 43219"/>
              <a:gd name="connsiteX11" fmla="*/ 40386 w 43256"/>
              <a:gd name="connsiteY11" fmla="*/ 17889 h 43219"/>
              <a:gd name="connsiteX12" fmla="*/ 38360 w 43256"/>
              <a:gd name="connsiteY12" fmla="*/ 5285 h 43219"/>
              <a:gd name="connsiteX13" fmla="*/ 38436 w 43256"/>
              <a:gd name="connsiteY13" fmla="*/ 6549 h 43219"/>
              <a:gd name="connsiteX14" fmla="*/ 29114 w 43256"/>
              <a:gd name="connsiteY14" fmla="*/ 3811 h 43219"/>
              <a:gd name="connsiteX15" fmla="*/ 29856 w 43256"/>
              <a:gd name="connsiteY15" fmla="*/ 2199 h 43219"/>
              <a:gd name="connsiteX16" fmla="*/ 22177 w 43256"/>
              <a:gd name="connsiteY16" fmla="*/ 4579 h 43219"/>
              <a:gd name="connsiteX17" fmla="*/ 22536 w 43256"/>
              <a:gd name="connsiteY17" fmla="*/ 3189 h 43219"/>
              <a:gd name="connsiteX18" fmla="*/ 14036 w 43256"/>
              <a:gd name="connsiteY18" fmla="*/ 5051 h 43219"/>
              <a:gd name="connsiteX19" fmla="*/ 15336 w 43256"/>
              <a:gd name="connsiteY19" fmla="*/ 6399 h 43219"/>
              <a:gd name="connsiteX20" fmla="*/ 4163 w 43256"/>
              <a:gd name="connsiteY20" fmla="*/ 15648 h 43219"/>
              <a:gd name="connsiteX21" fmla="*/ 3936 w 43256"/>
              <a:gd name="connsiteY21" fmla="*/ 14229 h 43219"/>
              <a:gd name="connsiteX0" fmla="*/ 3936 w 43256"/>
              <a:gd name="connsiteY0" fmla="*/ 14229 h 43219"/>
              <a:gd name="connsiteX1" fmla="*/ 5659 w 43256"/>
              <a:gd name="connsiteY1" fmla="*/ 6766 h 43219"/>
              <a:gd name="connsiteX2" fmla="*/ 14041 w 43256"/>
              <a:gd name="connsiteY2" fmla="*/ 5061 h 43219"/>
              <a:gd name="connsiteX3" fmla="*/ 22492 w 43256"/>
              <a:gd name="connsiteY3" fmla="*/ 3291 h 43219"/>
              <a:gd name="connsiteX4" fmla="*/ 25785 w 43256"/>
              <a:gd name="connsiteY4" fmla="*/ 59 h 43219"/>
              <a:gd name="connsiteX5" fmla="*/ 29869 w 43256"/>
              <a:gd name="connsiteY5" fmla="*/ 2340 h 43219"/>
              <a:gd name="connsiteX6" fmla="*/ 35499 w 43256"/>
              <a:gd name="connsiteY6" fmla="*/ 549 h 43219"/>
              <a:gd name="connsiteX7" fmla="*/ 38354 w 43256"/>
              <a:gd name="connsiteY7" fmla="*/ 5435 h 43219"/>
              <a:gd name="connsiteX8" fmla="*/ 42018 w 43256"/>
              <a:gd name="connsiteY8" fmla="*/ 10177 h 43219"/>
              <a:gd name="connsiteX9" fmla="*/ 41854 w 43256"/>
              <a:gd name="connsiteY9" fmla="*/ 15319 h 43219"/>
              <a:gd name="connsiteX10" fmla="*/ 43052 w 43256"/>
              <a:gd name="connsiteY10" fmla="*/ 23181 h 43219"/>
              <a:gd name="connsiteX11" fmla="*/ 37440 w 43256"/>
              <a:gd name="connsiteY11" fmla="*/ 30063 h 43219"/>
              <a:gd name="connsiteX12" fmla="*/ 35431 w 43256"/>
              <a:gd name="connsiteY12" fmla="*/ 35960 h 43219"/>
              <a:gd name="connsiteX13" fmla="*/ 28591 w 43256"/>
              <a:gd name="connsiteY13" fmla="*/ 36674 h 43219"/>
              <a:gd name="connsiteX14" fmla="*/ 23703 w 43256"/>
              <a:gd name="connsiteY14" fmla="*/ 42965 h 43219"/>
              <a:gd name="connsiteX15" fmla="*/ 16516 w 43256"/>
              <a:gd name="connsiteY15" fmla="*/ 39125 h 43219"/>
              <a:gd name="connsiteX16" fmla="*/ 5840 w 43256"/>
              <a:gd name="connsiteY16" fmla="*/ 35331 h 43219"/>
              <a:gd name="connsiteX17" fmla="*/ 1146 w 43256"/>
              <a:gd name="connsiteY17" fmla="*/ 31109 h 43219"/>
              <a:gd name="connsiteX18" fmla="*/ 2149 w 43256"/>
              <a:gd name="connsiteY18" fmla="*/ 25410 h 43219"/>
              <a:gd name="connsiteX19" fmla="*/ 31 w 43256"/>
              <a:gd name="connsiteY19" fmla="*/ 19563 h 43219"/>
              <a:gd name="connsiteX20" fmla="*/ 3899 w 43256"/>
              <a:gd name="connsiteY20" fmla="*/ 14366 h 43219"/>
              <a:gd name="connsiteX21" fmla="*/ 3936 w 43256"/>
              <a:gd name="connsiteY21" fmla="*/ 14229 h 43219"/>
              <a:gd name="connsiteX0" fmla="*/ 4729 w 43256"/>
              <a:gd name="connsiteY0" fmla="*/ 26036 h 43219"/>
              <a:gd name="connsiteX1" fmla="*/ 2196 w 43256"/>
              <a:gd name="connsiteY1" fmla="*/ 25239 h 43219"/>
              <a:gd name="connsiteX2" fmla="*/ 6964 w 43256"/>
              <a:gd name="connsiteY2" fmla="*/ 34758 h 43219"/>
              <a:gd name="connsiteX3" fmla="*/ 5856 w 43256"/>
              <a:gd name="connsiteY3" fmla="*/ 35139 h 43219"/>
              <a:gd name="connsiteX4" fmla="*/ 16514 w 43256"/>
              <a:gd name="connsiteY4" fmla="*/ 38949 h 43219"/>
              <a:gd name="connsiteX5" fmla="*/ 15846 w 43256"/>
              <a:gd name="connsiteY5" fmla="*/ 37209 h 43219"/>
              <a:gd name="connsiteX6" fmla="*/ 28863 w 43256"/>
              <a:gd name="connsiteY6" fmla="*/ 34610 h 43219"/>
              <a:gd name="connsiteX7" fmla="*/ 28596 w 43256"/>
              <a:gd name="connsiteY7" fmla="*/ 36519 h 43219"/>
              <a:gd name="connsiteX8" fmla="*/ 40223 w 43256"/>
              <a:gd name="connsiteY8" fmla="*/ 23247 h 43219"/>
              <a:gd name="connsiteX9" fmla="*/ 37416 w 43256"/>
              <a:gd name="connsiteY9" fmla="*/ 29949 h 43219"/>
              <a:gd name="connsiteX10" fmla="*/ 41834 w 43256"/>
              <a:gd name="connsiteY10" fmla="*/ 15213 h 43219"/>
              <a:gd name="connsiteX11" fmla="*/ 40742 w 43256"/>
              <a:gd name="connsiteY11" fmla="*/ 19843 h 43219"/>
              <a:gd name="connsiteX12" fmla="*/ 38360 w 43256"/>
              <a:gd name="connsiteY12" fmla="*/ 5285 h 43219"/>
              <a:gd name="connsiteX13" fmla="*/ 38436 w 43256"/>
              <a:gd name="connsiteY13" fmla="*/ 6549 h 43219"/>
              <a:gd name="connsiteX14" fmla="*/ 29114 w 43256"/>
              <a:gd name="connsiteY14" fmla="*/ 3811 h 43219"/>
              <a:gd name="connsiteX15" fmla="*/ 29856 w 43256"/>
              <a:gd name="connsiteY15" fmla="*/ 2199 h 43219"/>
              <a:gd name="connsiteX16" fmla="*/ 22177 w 43256"/>
              <a:gd name="connsiteY16" fmla="*/ 4579 h 43219"/>
              <a:gd name="connsiteX17" fmla="*/ 22536 w 43256"/>
              <a:gd name="connsiteY17" fmla="*/ 3189 h 43219"/>
              <a:gd name="connsiteX18" fmla="*/ 14036 w 43256"/>
              <a:gd name="connsiteY18" fmla="*/ 5051 h 43219"/>
              <a:gd name="connsiteX19" fmla="*/ 15336 w 43256"/>
              <a:gd name="connsiteY19" fmla="*/ 6399 h 43219"/>
              <a:gd name="connsiteX20" fmla="*/ 4163 w 43256"/>
              <a:gd name="connsiteY20" fmla="*/ 15648 h 43219"/>
              <a:gd name="connsiteX21" fmla="*/ 3936 w 43256"/>
              <a:gd name="connsiteY21" fmla="*/ 14229 h 43219"/>
              <a:gd name="connsiteX0" fmla="*/ 3936 w 43256"/>
              <a:gd name="connsiteY0" fmla="*/ 14229 h 43219"/>
              <a:gd name="connsiteX1" fmla="*/ 5659 w 43256"/>
              <a:gd name="connsiteY1" fmla="*/ 6766 h 43219"/>
              <a:gd name="connsiteX2" fmla="*/ 14041 w 43256"/>
              <a:gd name="connsiteY2" fmla="*/ 5061 h 43219"/>
              <a:gd name="connsiteX3" fmla="*/ 22492 w 43256"/>
              <a:gd name="connsiteY3" fmla="*/ 3291 h 43219"/>
              <a:gd name="connsiteX4" fmla="*/ 25785 w 43256"/>
              <a:gd name="connsiteY4" fmla="*/ 59 h 43219"/>
              <a:gd name="connsiteX5" fmla="*/ 29869 w 43256"/>
              <a:gd name="connsiteY5" fmla="*/ 2340 h 43219"/>
              <a:gd name="connsiteX6" fmla="*/ 35499 w 43256"/>
              <a:gd name="connsiteY6" fmla="*/ 549 h 43219"/>
              <a:gd name="connsiteX7" fmla="*/ 38354 w 43256"/>
              <a:gd name="connsiteY7" fmla="*/ 5435 h 43219"/>
              <a:gd name="connsiteX8" fmla="*/ 42018 w 43256"/>
              <a:gd name="connsiteY8" fmla="*/ 10177 h 43219"/>
              <a:gd name="connsiteX9" fmla="*/ 41854 w 43256"/>
              <a:gd name="connsiteY9" fmla="*/ 15319 h 43219"/>
              <a:gd name="connsiteX10" fmla="*/ 43052 w 43256"/>
              <a:gd name="connsiteY10" fmla="*/ 23181 h 43219"/>
              <a:gd name="connsiteX11" fmla="*/ 37440 w 43256"/>
              <a:gd name="connsiteY11" fmla="*/ 30063 h 43219"/>
              <a:gd name="connsiteX12" fmla="*/ 35431 w 43256"/>
              <a:gd name="connsiteY12" fmla="*/ 35960 h 43219"/>
              <a:gd name="connsiteX13" fmla="*/ 28591 w 43256"/>
              <a:gd name="connsiteY13" fmla="*/ 36674 h 43219"/>
              <a:gd name="connsiteX14" fmla="*/ 23703 w 43256"/>
              <a:gd name="connsiteY14" fmla="*/ 42965 h 43219"/>
              <a:gd name="connsiteX15" fmla="*/ 16516 w 43256"/>
              <a:gd name="connsiteY15" fmla="*/ 39125 h 43219"/>
              <a:gd name="connsiteX16" fmla="*/ 5840 w 43256"/>
              <a:gd name="connsiteY16" fmla="*/ 35331 h 43219"/>
              <a:gd name="connsiteX17" fmla="*/ 1146 w 43256"/>
              <a:gd name="connsiteY17" fmla="*/ 31109 h 43219"/>
              <a:gd name="connsiteX18" fmla="*/ 2149 w 43256"/>
              <a:gd name="connsiteY18" fmla="*/ 25410 h 43219"/>
              <a:gd name="connsiteX19" fmla="*/ 31 w 43256"/>
              <a:gd name="connsiteY19" fmla="*/ 19563 h 43219"/>
              <a:gd name="connsiteX20" fmla="*/ 3899 w 43256"/>
              <a:gd name="connsiteY20" fmla="*/ 14366 h 43219"/>
              <a:gd name="connsiteX21" fmla="*/ 3936 w 43256"/>
              <a:gd name="connsiteY21" fmla="*/ 14229 h 43219"/>
              <a:gd name="connsiteX0" fmla="*/ 4729 w 43256"/>
              <a:gd name="connsiteY0" fmla="*/ 26036 h 43219"/>
              <a:gd name="connsiteX1" fmla="*/ 2196 w 43256"/>
              <a:gd name="connsiteY1" fmla="*/ 25239 h 43219"/>
              <a:gd name="connsiteX2" fmla="*/ 6964 w 43256"/>
              <a:gd name="connsiteY2" fmla="*/ 34758 h 43219"/>
              <a:gd name="connsiteX3" fmla="*/ 5856 w 43256"/>
              <a:gd name="connsiteY3" fmla="*/ 35139 h 43219"/>
              <a:gd name="connsiteX4" fmla="*/ 16514 w 43256"/>
              <a:gd name="connsiteY4" fmla="*/ 38949 h 43219"/>
              <a:gd name="connsiteX5" fmla="*/ 15846 w 43256"/>
              <a:gd name="connsiteY5" fmla="*/ 37209 h 43219"/>
              <a:gd name="connsiteX6" fmla="*/ 28863 w 43256"/>
              <a:gd name="connsiteY6" fmla="*/ 34610 h 43219"/>
              <a:gd name="connsiteX7" fmla="*/ 28596 w 43256"/>
              <a:gd name="connsiteY7" fmla="*/ 36519 h 43219"/>
              <a:gd name="connsiteX8" fmla="*/ 40223 w 43256"/>
              <a:gd name="connsiteY8" fmla="*/ 23247 h 43219"/>
              <a:gd name="connsiteX9" fmla="*/ 37416 w 43256"/>
              <a:gd name="connsiteY9" fmla="*/ 29949 h 43219"/>
              <a:gd name="connsiteX10" fmla="*/ 41834 w 43256"/>
              <a:gd name="connsiteY10" fmla="*/ 15213 h 43219"/>
              <a:gd name="connsiteX11" fmla="*/ 40742 w 43256"/>
              <a:gd name="connsiteY11" fmla="*/ 19843 h 43219"/>
              <a:gd name="connsiteX12" fmla="*/ 38360 w 43256"/>
              <a:gd name="connsiteY12" fmla="*/ 5285 h 43219"/>
              <a:gd name="connsiteX13" fmla="*/ 38436 w 43256"/>
              <a:gd name="connsiteY13" fmla="*/ 6549 h 43219"/>
              <a:gd name="connsiteX14" fmla="*/ 29114 w 43256"/>
              <a:gd name="connsiteY14" fmla="*/ 3811 h 43219"/>
              <a:gd name="connsiteX15" fmla="*/ 29856 w 43256"/>
              <a:gd name="connsiteY15" fmla="*/ 2199 h 43219"/>
              <a:gd name="connsiteX16" fmla="*/ 22177 w 43256"/>
              <a:gd name="connsiteY16" fmla="*/ 4579 h 43219"/>
              <a:gd name="connsiteX17" fmla="*/ 22536 w 43256"/>
              <a:gd name="connsiteY17" fmla="*/ 3189 h 43219"/>
              <a:gd name="connsiteX18" fmla="*/ 14036 w 43256"/>
              <a:gd name="connsiteY18" fmla="*/ 5051 h 43219"/>
              <a:gd name="connsiteX19" fmla="*/ 15336 w 43256"/>
              <a:gd name="connsiteY19" fmla="*/ 6399 h 43219"/>
              <a:gd name="connsiteX20" fmla="*/ 4637 w 43256"/>
              <a:gd name="connsiteY20" fmla="*/ 18688 h 43219"/>
              <a:gd name="connsiteX21" fmla="*/ 3936 w 43256"/>
              <a:gd name="connsiteY21" fmla="*/ 14229 h 43219"/>
              <a:gd name="connsiteX0" fmla="*/ 3936 w 43256"/>
              <a:gd name="connsiteY0" fmla="*/ 14229 h 43219"/>
              <a:gd name="connsiteX1" fmla="*/ 5659 w 43256"/>
              <a:gd name="connsiteY1" fmla="*/ 6766 h 43219"/>
              <a:gd name="connsiteX2" fmla="*/ 14041 w 43256"/>
              <a:gd name="connsiteY2" fmla="*/ 5061 h 43219"/>
              <a:gd name="connsiteX3" fmla="*/ 22492 w 43256"/>
              <a:gd name="connsiteY3" fmla="*/ 3291 h 43219"/>
              <a:gd name="connsiteX4" fmla="*/ 25785 w 43256"/>
              <a:gd name="connsiteY4" fmla="*/ 59 h 43219"/>
              <a:gd name="connsiteX5" fmla="*/ 29869 w 43256"/>
              <a:gd name="connsiteY5" fmla="*/ 2340 h 43219"/>
              <a:gd name="connsiteX6" fmla="*/ 35499 w 43256"/>
              <a:gd name="connsiteY6" fmla="*/ 549 h 43219"/>
              <a:gd name="connsiteX7" fmla="*/ 38354 w 43256"/>
              <a:gd name="connsiteY7" fmla="*/ 5435 h 43219"/>
              <a:gd name="connsiteX8" fmla="*/ 42018 w 43256"/>
              <a:gd name="connsiteY8" fmla="*/ 10177 h 43219"/>
              <a:gd name="connsiteX9" fmla="*/ 41854 w 43256"/>
              <a:gd name="connsiteY9" fmla="*/ 15319 h 43219"/>
              <a:gd name="connsiteX10" fmla="*/ 43052 w 43256"/>
              <a:gd name="connsiteY10" fmla="*/ 23181 h 43219"/>
              <a:gd name="connsiteX11" fmla="*/ 37440 w 43256"/>
              <a:gd name="connsiteY11" fmla="*/ 30063 h 43219"/>
              <a:gd name="connsiteX12" fmla="*/ 35431 w 43256"/>
              <a:gd name="connsiteY12" fmla="*/ 35960 h 43219"/>
              <a:gd name="connsiteX13" fmla="*/ 28591 w 43256"/>
              <a:gd name="connsiteY13" fmla="*/ 36674 h 43219"/>
              <a:gd name="connsiteX14" fmla="*/ 23703 w 43256"/>
              <a:gd name="connsiteY14" fmla="*/ 42965 h 43219"/>
              <a:gd name="connsiteX15" fmla="*/ 16516 w 43256"/>
              <a:gd name="connsiteY15" fmla="*/ 39125 h 43219"/>
              <a:gd name="connsiteX16" fmla="*/ 5840 w 43256"/>
              <a:gd name="connsiteY16" fmla="*/ 35331 h 43219"/>
              <a:gd name="connsiteX17" fmla="*/ 1146 w 43256"/>
              <a:gd name="connsiteY17" fmla="*/ 31109 h 43219"/>
              <a:gd name="connsiteX18" fmla="*/ 2149 w 43256"/>
              <a:gd name="connsiteY18" fmla="*/ 25410 h 43219"/>
              <a:gd name="connsiteX19" fmla="*/ 31 w 43256"/>
              <a:gd name="connsiteY19" fmla="*/ 19563 h 43219"/>
              <a:gd name="connsiteX20" fmla="*/ 3899 w 43256"/>
              <a:gd name="connsiteY20" fmla="*/ 14366 h 43219"/>
              <a:gd name="connsiteX21" fmla="*/ 3936 w 43256"/>
              <a:gd name="connsiteY21" fmla="*/ 14229 h 43219"/>
              <a:gd name="connsiteX0" fmla="*/ 4729 w 43256"/>
              <a:gd name="connsiteY0" fmla="*/ 26036 h 43219"/>
              <a:gd name="connsiteX1" fmla="*/ 2196 w 43256"/>
              <a:gd name="connsiteY1" fmla="*/ 25239 h 43219"/>
              <a:gd name="connsiteX2" fmla="*/ 6964 w 43256"/>
              <a:gd name="connsiteY2" fmla="*/ 34758 h 43219"/>
              <a:gd name="connsiteX3" fmla="*/ 5856 w 43256"/>
              <a:gd name="connsiteY3" fmla="*/ 35139 h 43219"/>
              <a:gd name="connsiteX4" fmla="*/ 16514 w 43256"/>
              <a:gd name="connsiteY4" fmla="*/ 38949 h 43219"/>
              <a:gd name="connsiteX5" fmla="*/ 15846 w 43256"/>
              <a:gd name="connsiteY5" fmla="*/ 37209 h 43219"/>
              <a:gd name="connsiteX6" fmla="*/ 28863 w 43256"/>
              <a:gd name="connsiteY6" fmla="*/ 34610 h 43219"/>
              <a:gd name="connsiteX7" fmla="*/ 28596 w 43256"/>
              <a:gd name="connsiteY7" fmla="*/ 36519 h 43219"/>
              <a:gd name="connsiteX8" fmla="*/ 40223 w 43256"/>
              <a:gd name="connsiteY8" fmla="*/ 23247 h 43219"/>
              <a:gd name="connsiteX9" fmla="*/ 37416 w 43256"/>
              <a:gd name="connsiteY9" fmla="*/ 29949 h 43219"/>
              <a:gd name="connsiteX10" fmla="*/ 41834 w 43256"/>
              <a:gd name="connsiteY10" fmla="*/ 15213 h 43219"/>
              <a:gd name="connsiteX11" fmla="*/ 40742 w 43256"/>
              <a:gd name="connsiteY11" fmla="*/ 19843 h 43219"/>
              <a:gd name="connsiteX12" fmla="*/ 38360 w 43256"/>
              <a:gd name="connsiteY12" fmla="*/ 5285 h 43219"/>
              <a:gd name="connsiteX13" fmla="*/ 38436 w 43256"/>
              <a:gd name="connsiteY13" fmla="*/ 6549 h 43219"/>
              <a:gd name="connsiteX14" fmla="*/ 29114 w 43256"/>
              <a:gd name="connsiteY14" fmla="*/ 3811 h 43219"/>
              <a:gd name="connsiteX15" fmla="*/ 29856 w 43256"/>
              <a:gd name="connsiteY15" fmla="*/ 2199 h 43219"/>
              <a:gd name="connsiteX16" fmla="*/ 22177 w 43256"/>
              <a:gd name="connsiteY16" fmla="*/ 4579 h 43219"/>
              <a:gd name="connsiteX17" fmla="*/ 22536 w 43256"/>
              <a:gd name="connsiteY17" fmla="*/ 3189 h 43219"/>
              <a:gd name="connsiteX18" fmla="*/ 14036 w 43256"/>
              <a:gd name="connsiteY18" fmla="*/ 5051 h 43219"/>
              <a:gd name="connsiteX19" fmla="*/ 15336 w 43256"/>
              <a:gd name="connsiteY19" fmla="*/ 6399 h 43219"/>
              <a:gd name="connsiteX20" fmla="*/ 3926 w 43256"/>
              <a:gd name="connsiteY20" fmla="*/ 14562 h 43219"/>
              <a:gd name="connsiteX21" fmla="*/ 3936 w 43256"/>
              <a:gd name="connsiteY21" fmla="*/ 14229 h 43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256" h="43219">
                <a:moveTo>
                  <a:pt x="3936" y="14229"/>
                </a:moveTo>
                <a:cubicBezTo>
                  <a:pt x="3665" y="11516"/>
                  <a:pt x="4297" y="8780"/>
                  <a:pt x="5659" y="6766"/>
                </a:cubicBezTo>
                <a:cubicBezTo>
                  <a:pt x="7811" y="3585"/>
                  <a:pt x="11300" y="2876"/>
                  <a:pt x="14041" y="5061"/>
                </a:cubicBezTo>
                <a:cubicBezTo>
                  <a:pt x="15714" y="768"/>
                  <a:pt x="19950" y="-119"/>
                  <a:pt x="22492" y="3291"/>
                </a:cubicBezTo>
                <a:cubicBezTo>
                  <a:pt x="23133" y="1542"/>
                  <a:pt x="24364" y="333"/>
                  <a:pt x="25785" y="59"/>
                </a:cubicBezTo>
                <a:cubicBezTo>
                  <a:pt x="27349" y="-243"/>
                  <a:pt x="28911" y="629"/>
                  <a:pt x="29869" y="2340"/>
                </a:cubicBezTo>
                <a:cubicBezTo>
                  <a:pt x="31251" y="126"/>
                  <a:pt x="33537" y="-601"/>
                  <a:pt x="35499" y="549"/>
                </a:cubicBezTo>
                <a:cubicBezTo>
                  <a:pt x="36994" y="1425"/>
                  <a:pt x="38066" y="3259"/>
                  <a:pt x="38354" y="5435"/>
                </a:cubicBezTo>
                <a:cubicBezTo>
                  <a:pt x="40082" y="6077"/>
                  <a:pt x="41458" y="7857"/>
                  <a:pt x="42018" y="10177"/>
                </a:cubicBezTo>
                <a:cubicBezTo>
                  <a:pt x="42425" y="11861"/>
                  <a:pt x="42367" y="13690"/>
                  <a:pt x="41854" y="15319"/>
                </a:cubicBezTo>
                <a:cubicBezTo>
                  <a:pt x="43115" y="17553"/>
                  <a:pt x="43556" y="20449"/>
                  <a:pt x="43052" y="23181"/>
                </a:cubicBezTo>
                <a:cubicBezTo>
                  <a:pt x="42382" y="26813"/>
                  <a:pt x="40164" y="29533"/>
                  <a:pt x="37440" y="30063"/>
                </a:cubicBezTo>
                <a:cubicBezTo>
                  <a:pt x="37427" y="32330"/>
                  <a:pt x="36694" y="34480"/>
                  <a:pt x="35431" y="35960"/>
                </a:cubicBezTo>
                <a:cubicBezTo>
                  <a:pt x="33512" y="38209"/>
                  <a:pt x="30740" y="38498"/>
                  <a:pt x="28591" y="36674"/>
                </a:cubicBezTo>
                <a:cubicBezTo>
                  <a:pt x="27896" y="39807"/>
                  <a:pt x="26035" y="42202"/>
                  <a:pt x="23703" y="42965"/>
                </a:cubicBezTo>
                <a:cubicBezTo>
                  <a:pt x="20955" y="43864"/>
                  <a:pt x="18087" y="42332"/>
                  <a:pt x="16516" y="39125"/>
                </a:cubicBezTo>
                <a:cubicBezTo>
                  <a:pt x="12808" y="42169"/>
                  <a:pt x="7992" y="40458"/>
                  <a:pt x="5840" y="35331"/>
                </a:cubicBezTo>
                <a:cubicBezTo>
                  <a:pt x="3726" y="35668"/>
                  <a:pt x="1741" y="33883"/>
                  <a:pt x="1146" y="31109"/>
                </a:cubicBezTo>
                <a:cubicBezTo>
                  <a:pt x="715" y="29102"/>
                  <a:pt x="1096" y="26936"/>
                  <a:pt x="2149" y="25410"/>
                </a:cubicBezTo>
                <a:cubicBezTo>
                  <a:pt x="655" y="24213"/>
                  <a:pt x="-177" y="21916"/>
                  <a:pt x="31" y="19563"/>
                </a:cubicBezTo>
                <a:cubicBezTo>
                  <a:pt x="275" y="16808"/>
                  <a:pt x="1881" y="14650"/>
                  <a:pt x="3899" y="14366"/>
                </a:cubicBezTo>
                <a:cubicBezTo>
                  <a:pt x="3911" y="14320"/>
                  <a:pt x="3924" y="14275"/>
                  <a:pt x="3936" y="14229"/>
                </a:cubicBezTo>
                <a:close/>
              </a:path>
              <a:path w="43256" h="43219" fill="none" extrusionOk="0">
                <a:moveTo>
                  <a:pt x="4729" y="26036"/>
                </a:moveTo>
                <a:cubicBezTo>
                  <a:pt x="3845" y="26130"/>
                  <a:pt x="2961" y="25852"/>
                  <a:pt x="2196" y="25239"/>
                </a:cubicBezTo>
                <a:moveTo>
                  <a:pt x="6964" y="34758"/>
                </a:moveTo>
                <a:cubicBezTo>
                  <a:pt x="6609" y="34951"/>
                  <a:pt x="6236" y="35079"/>
                  <a:pt x="5856" y="35139"/>
                </a:cubicBezTo>
                <a:moveTo>
                  <a:pt x="16514" y="38949"/>
                </a:moveTo>
                <a:cubicBezTo>
                  <a:pt x="16247" y="38403"/>
                  <a:pt x="16023" y="37820"/>
                  <a:pt x="15846" y="37209"/>
                </a:cubicBezTo>
                <a:moveTo>
                  <a:pt x="28863" y="34610"/>
                </a:moveTo>
                <a:cubicBezTo>
                  <a:pt x="28824" y="35257"/>
                  <a:pt x="28734" y="35897"/>
                  <a:pt x="28596" y="36519"/>
                </a:cubicBezTo>
                <a:moveTo>
                  <a:pt x="40223" y="23247"/>
                </a:moveTo>
                <a:cubicBezTo>
                  <a:pt x="42227" y="24575"/>
                  <a:pt x="37434" y="26917"/>
                  <a:pt x="37416" y="29949"/>
                </a:cubicBezTo>
                <a:moveTo>
                  <a:pt x="41834" y="15213"/>
                </a:moveTo>
                <a:cubicBezTo>
                  <a:pt x="41509" y="16245"/>
                  <a:pt x="41370" y="19115"/>
                  <a:pt x="40742" y="19843"/>
                </a:cubicBezTo>
                <a:moveTo>
                  <a:pt x="38360" y="5285"/>
                </a:moveTo>
                <a:cubicBezTo>
                  <a:pt x="38415" y="5702"/>
                  <a:pt x="38441" y="6125"/>
                  <a:pt x="38436" y="6549"/>
                </a:cubicBezTo>
                <a:moveTo>
                  <a:pt x="29114" y="3811"/>
                </a:moveTo>
                <a:cubicBezTo>
                  <a:pt x="29303" y="3228"/>
                  <a:pt x="29552" y="2685"/>
                  <a:pt x="29856" y="2199"/>
                </a:cubicBezTo>
                <a:moveTo>
                  <a:pt x="22177" y="4579"/>
                </a:moveTo>
                <a:cubicBezTo>
                  <a:pt x="22254" y="4097"/>
                  <a:pt x="22375" y="3630"/>
                  <a:pt x="22536" y="3189"/>
                </a:cubicBezTo>
                <a:moveTo>
                  <a:pt x="14036" y="5051"/>
                </a:moveTo>
                <a:cubicBezTo>
                  <a:pt x="14508" y="5427"/>
                  <a:pt x="14944" y="5880"/>
                  <a:pt x="15336" y="6399"/>
                </a:cubicBezTo>
                <a:moveTo>
                  <a:pt x="3926" y="14562"/>
                </a:moveTo>
                <a:cubicBezTo>
                  <a:pt x="3823" y="14098"/>
                  <a:pt x="3984" y="14710"/>
                  <a:pt x="3936" y="14229"/>
                </a:cubicBezTo>
              </a:path>
            </a:pathLst>
          </a:custGeom>
          <a:solidFill>
            <a:schemeClr val="accent1">
              <a:lumMod val="40000"/>
              <a:lumOff val="60000"/>
            </a:schemeClr>
          </a:solidFill>
          <a:ln>
            <a:solidFill>
              <a:srgbClr val="0070C0"/>
            </a:solidFill>
          </a:ln>
        </p:spPr>
        <p:style>
          <a:lnRef idx="2">
            <a:schemeClr val="accent6"/>
          </a:lnRef>
          <a:fillRef idx="1">
            <a:schemeClr val="lt1"/>
          </a:fillRef>
          <a:effectRef idx="0">
            <a:schemeClr val="accent6"/>
          </a:effectRef>
          <a:fontRef idx="minor">
            <a:schemeClr val="dk1"/>
          </a:fontRef>
        </p:style>
        <p:txBody>
          <a:bodyPr rot="0" spcFirstLastPara="0" vert="horz" wrap="square" lIns="108000" tIns="72000" rIns="108000" bIns="0" numCol="1" spcCol="0" rtlCol="0" fromWordArt="0" anchor="ctr" anchorCtr="0" forceAA="0" compatLnSpc="1">
            <a:prstTxWarp prst="textNoShape">
              <a:avLst/>
            </a:prstTxWarp>
            <a:noAutofit/>
          </a:bodyPr>
          <a:lstStyle/>
          <a:p>
            <a:pPr algn="ctr">
              <a:spcAft>
                <a:spcPts val="300"/>
              </a:spcAft>
            </a:pPr>
            <a:r>
              <a:rPr lang="el-GR" sz="1600" b="1" dirty="0">
                <a:effectLst/>
                <a:latin typeface="Times New Roman" panose="02020603050405020304" pitchFamily="18" charset="0"/>
                <a:ea typeface="Times New Roman" panose="02020603050405020304" pitchFamily="18" charset="0"/>
              </a:rPr>
              <a:t>Όποιος πραγματικά κάνει</a:t>
            </a:r>
            <a:br>
              <a:rPr lang="el-GR" sz="1600" b="1" dirty="0">
                <a:effectLst/>
                <a:latin typeface="Times New Roman" panose="02020603050405020304" pitchFamily="18" charset="0"/>
                <a:ea typeface="Times New Roman" panose="02020603050405020304" pitchFamily="18" charset="0"/>
              </a:rPr>
            </a:br>
            <a:r>
              <a:rPr lang="el-GR" sz="1600" b="1" dirty="0">
                <a:effectLst/>
                <a:latin typeface="Times New Roman" panose="02020603050405020304" pitchFamily="18" charset="0"/>
                <a:ea typeface="Times New Roman" panose="02020603050405020304" pitchFamily="18" charset="0"/>
              </a:rPr>
              <a:t>τα </a:t>
            </a:r>
            <a:r>
              <a:rPr lang="en-US" sz="1600" b="1" dirty="0">
                <a:effectLst/>
                <a:latin typeface="Times New Roman" panose="02020603050405020304" pitchFamily="18" charset="0"/>
                <a:ea typeface="Times New Roman" panose="02020603050405020304" pitchFamily="18" charset="0"/>
              </a:rPr>
              <a:t>projects</a:t>
            </a:r>
            <a:r>
              <a:rPr lang="el-GR" sz="1600" b="1" dirty="0">
                <a:effectLst/>
                <a:latin typeface="Times New Roman" panose="02020603050405020304" pitchFamily="18" charset="0"/>
                <a:ea typeface="Times New Roman" panose="02020603050405020304" pitchFamily="18" charset="0"/>
              </a:rPr>
              <a:t>, θα είναι έτοιμος και για εξετάσεις χωρίς επιπλέον διάβασμα!</a:t>
            </a:r>
            <a:endParaRPr lang="el-GR" sz="1100" dirty="0">
              <a:effectLst/>
              <a:latin typeface="Times New Roman" panose="02020603050405020304" pitchFamily="18" charset="0"/>
              <a:ea typeface="Times New Roman" panose="02020603050405020304" pitchFamily="18" charset="0"/>
            </a:endParaRPr>
          </a:p>
        </p:txBody>
      </p:sp>
      <p:pic>
        <p:nvPicPr>
          <p:cNvPr id="9" name="Εικόνα 1" descr="Εικονίδιο μετάβασης στα Περιεχόμενα.">
            <a:hlinkClick r:id="rId10" action="ppaction://hlinksldjump" tooltip="Επιστροφή στα Περιεχόμενα"/>
          </p:cNvPr>
          <p:cNvPicPr>
            <a:picLocks noChangeAspect="1"/>
          </p:cNvPicPr>
          <p:nvPr/>
        </p:nvPicPr>
        <p:blipFill>
          <a:blip r:embed="rId11">
            <a:extLst>
              <a:ext uri="{BEBA8EAE-BF5A-486C-A8C5-ECC9F3942E4B}">
                <a14:imgProps xmlns:a14="http://schemas.microsoft.com/office/drawing/2010/main">
                  <a14:imgLayer r:embed="rId12">
                    <a14:imgEffect>
                      <a14:sharpenSoften amount="100000"/>
                    </a14:imgEffect>
                  </a14:imgLayer>
                </a14:imgProps>
              </a:ext>
              <a:ext uri="{28A0092B-C50C-407E-A947-70E740481C1C}">
                <a14:useLocalDpi xmlns:a14="http://schemas.microsoft.com/office/drawing/2010/main" val="0"/>
              </a:ext>
            </a:extLst>
          </a:blip>
          <a:stretch>
            <a:fillRect/>
          </a:stretch>
        </p:blipFill>
        <p:spPr>
          <a:xfrm>
            <a:off x="467250" y="6021288"/>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5"/>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6"/>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13</a:t>
            </a:fld>
            <a:endParaRPr lang="el-GR" sz="1400" dirty="0"/>
          </a:p>
        </p:txBody>
      </p:sp>
    </p:spTree>
    <p:custDataLst>
      <p:tags r:id="rId1"/>
    </p:custDataLst>
    <p:extLst>
      <p:ext uri="{BB962C8B-B14F-4D97-AF65-F5344CB8AC3E}">
        <p14:creationId xmlns:p14="http://schemas.microsoft.com/office/powerpoint/2010/main" val="13398780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l-GR" sz="4000" dirty="0"/>
              <a:t>Βιβλιογραφία</a:t>
            </a:r>
          </a:p>
        </p:txBody>
      </p:sp>
      <p:sp>
        <p:nvSpPr>
          <p:cNvPr id="7" name="Rectangle 10"/>
          <p:cNvSpPr>
            <a:spLocks noChangeArrowheads="1"/>
          </p:cNvSpPr>
          <p:nvPr>
            <p:custDataLst>
              <p:tags r:id="rId3"/>
            </p:custDataLst>
          </p:nvPr>
        </p:nvSpPr>
        <p:spPr bwMode="auto">
          <a:xfrm>
            <a:off x="251520" y="824668"/>
            <a:ext cx="864096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50850" algn="l"/>
              </a:tabLst>
              <a:defRPr>
                <a:solidFill>
                  <a:schemeClr val="tx1"/>
                </a:solidFill>
                <a:latin typeface="Arial" panose="020B0604020202020204" pitchFamily="34" charset="0"/>
              </a:defRPr>
            </a:lvl1pPr>
            <a:lvl2pPr eaLnBrk="0" fontAlgn="base" hangingPunct="0">
              <a:spcBef>
                <a:spcPct val="0"/>
              </a:spcBef>
              <a:spcAft>
                <a:spcPct val="0"/>
              </a:spcAft>
              <a:tabLst>
                <a:tab pos="450850" algn="l"/>
              </a:tabLst>
              <a:defRPr>
                <a:solidFill>
                  <a:schemeClr val="tx1"/>
                </a:solidFill>
                <a:latin typeface="Arial" panose="020B0604020202020204" pitchFamily="34" charset="0"/>
              </a:defRPr>
            </a:lvl2pPr>
            <a:lvl3pPr eaLnBrk="0" fontAlgn="base" hangingPunct="0">
              <a:spcBef>
                <a:spcPct val="0"/>
              </a:spcBef>
              <a:spcAft>
                <a:spcPct val="0"/>
              </a:spcAft>
              <a:tabLst>
                <a:tab pos="450850" algn="l"/>
              </a:tabLst>
              <a:defRPr>
                <a:solidFill>
                  <a:schemeClr val="tx1"/>
                </a:solidFill>
                <a:latin typeface="Arial" panose="020B0604020202020204" pitchFamily="34" charset="0"/>
              </a:defRPr>
            </a:lvl3pPr>
            <a:lvl4pPr eaLnBrk="0" fontAlgn="base" hangingPunct="0">
              <a:spcBef>
                <a:spcPct val="0"/>
              </a:spcBef>
              <a:spcAft>
                <a:spcPct val="0"/>
              </a:spcAft>
              <a:tabLst>
                <a:tab pos="450850" algn="l"/>
              </a:tabLst>
              <a:defRPr>
                <a:solidFill>
                  <a:schemeClr val="tx1"/>
                </a:solidFill>
                <a:latin typeface="Arial" panose="020B0604020202020204" pitchFamily="34" charset="0"/>
              </a:defRPr>
            </a:lvl4pPr>
            <a:lvl5pPr eaLnBrk="0" fontAlgn="base" hangingPunct="0">
              <a:spcBef>
                <a:spcPct val="0"/>
              </a:spcBef>
              <a:spcAft>
                <a:spcPct val="0"/>
              </a:spcAft>
              <a:tabLst>
                <a:tab pos="450850" algn="l"/>
              </a:tabLst>
              <a:defRPr>
                <a:solidFill>
                  <a:schemeClr val="tx1"/>
                </a:solidFill>
                <a:latin typeface="Arial" panose="020B0604020202020204" pitchFamily="34" charset="0"/>
              </a:defRPr>
            </a:lvl5pPr>
            <a:lvl6pPr eaLnBrk="0" fontAlgn="base" hangingPunct="0">
              <a:spcBef>
                <a:spcPct val="0"/>
              </a:spcBef>
              <a:spcAft>
                <a:spcPct val="0"/>
              </a:spcAft>
              <a:tabLst>
                <a:tab pos="450850" algn="l"/>
              </a:tabLst>
              <a:defRPr>
                <a:solidFill>
                  <a:schemeClr val="tx1"/>
                </a:solidFill>
                <a:latin typeface="Arial" panose="020B0604020202020204" pitchFamily="34" charset="0"/>
              </a:defRPr>
            </a:lvl6pPr>
            <a:lvl7pPr eaLnBrk="0" fontAlgn="base" hangingPunct="0">
              <a:spcBef>
                <a:spcPct val="0"/>
              </a:spcBef>
              <a:spcAft>
                <a:spcPct val="0"/>
              </a:spcAft>
              <a:tabLst>
                <a:tab pos="450850" algn="l"/>
              </a:tabLst>
              <a:defRPr>
                <a:solidFill>
                  <a:schemeClr val="tx1"/>
                </a:solidFill>
                <a:latin typeface="Arial" panose="020B0604020202020204" pitchFamily="34" charset="0"/>
              </a:defRPr>
            </a:lvl7pPr>
            <a:lvl8pPr eaLnBrk="0" fontAlgn="base" hangingPunct="0">
              <a:spcBef>
                <a:spcPct val="0"/>
              </a:spcBef>
              <a:spcAft>
                <a:spcPct val="0"/>
              </a:spcAft>
              <a:tabLst>
                <a:tab pos="450850" algn="l"/>
              </a:tabLst>
              <a:defRPr>
                <a:solidFill>
                  <a:schemeClr val="tx1"/>
                </a:solidFill>
                <a:latin typeface="Arial" panose="020B0604020202020204" pitchFamily="34" charset="0"/>
              </a:defRPr>
            </a:lvl8pPr>
            <a:lvl9pPr eaLnBrk="0" fontAlgn="base" hangingPunct="0">
              <a:spcBef>
                <a:spcPct val="0"/>
              </a:spcBef>
              <a:spcAft>
                <a:spcPct val="0"/>
              </a:spcAft>
              <a:tabLst>
                <a:tab pos="450850" algn="l"/>
              </a:tabLst>
              <a:defRPr>
                <a:solidFill>
                  <a:schemeClr val="tx1"/>
                </a:solidFill>
                <a:latin typeface="Arial" panose="020B0604020202020204" pitchFamily="34" charset="0"/>
              </a:defRPr>
            </a:lvl9p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450850" algn="l"/>
              </a:tabLst>
            </a:pPr>
            <a:r>
              <a:rPr kumimoji="0" lang="el-GR"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Το βιβλίο #1 παρακάτω είναι το προτεινόμενο – καλύπτει όλη την ύλη.</a:t>
            </a:r>
            <a:endParaRPr kumimoji="0" lang="el-GR" b="0" i="0" u="none" strike="noStrike" cap="none" normalizeH="0" baseline="0" dirty="0" smtClean="0">
              <a:ln>
                <a:noFill/>
              </a:ln>
              <a:solidFill>
                <a:schemeClr val="tx1"/>
              </a:solidFill>
              <a:effectLst/>
              <a:latin typeface="Arial" panose="020B0604020202020204" pitchFamily="34" charset="0"/>
            </a:endParaRPr>
          </a:p>
          <a:p>
            <a:pPr marL="742950" lvl="1" indent="-285750">
              <a:buFont typeface="Wingdings" panose="05000000000000000000" pitchFamily="2" charset="2"/>
              <a:buChar char="q"/>
            </a:pPr>
            <a:r>
              <a:rPr kumimoji="0" lang="el-GR"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Τα </a:t>
            </a:r>
            <a:r>
              <a:rPr kumimoji="0" lang="en-US"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slides</a:t>
            </a:r>
            <a:r>
              <a:rPr kumimoji="0" lang="el-GR"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που σας δίνω σας καλύπτουν 100% για μια γρήγορη επανάληψη.</a:t>
            </a:r>
            <a:endParaRPr kumimoji="0" lang="el-GR" b="0" i="0" u="none" strike="noStrike" cap="none" normalizeH="0" baseline="0" dirty="0" smtClean="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450850" algn="l"/>
              </a:tabLst>
            </a:pPr>
            <a:r>
              <a:rPr kumimoji="0" lang="el-GR"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Μερικές επιπλέον προτάσεις:</a:t>
            </a:r>
            <a:endParaRPr kumimoji="0" lang="el-GR" b="0" i="0" u="none" strike="noStrike" cap="none" normalizeH="0" baseline="0" dirty="0" smtClean="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450850" algn="l"/>
              </a:tabLst>
            </a:pPr>
            <a:endParaRPr kumimoji="0" lang="el-GR" b="0" i="0" u="none" strike="noStrike" cap="none" normalizeH="0" baseline="0" dirty="0" smtClean="0">
              <a:ln>
                <a:noFill/>
              </a:ln>
              <a:solidFill>
                <a:schemeClr val="tx1"/>
              </a:solidFill>
              <a:effectLst/>
              <a:latin typeface="Arial" panose="020B0604020202020204" pitchFamily="34" charset="0"/>
            </a:endParaRPr>
          </a:p>
        </p:txBody>
      </p:sp>
      <p:pic>
        <p:nvPicPr>
          <p:cNvPr id="12" name="Θέση περιεχομένου 11" descr="Εικόνες τριών βιβλίων. Πρώτο βιβλίο , Ανάπτυξη Διαδικτυακών Εφαρμογών του Παναγιώτη Κεντερλή, έκδοση 2009, καλύπτει σχεδόν το 100% της ύλης. Δευτερο βιβλίο , Ανάπτυξη WEB εφαρμογών με php και my s. q. l . 4η έκδοση μεταφρασμένο.  Γκιούρδας και ΣΙΑ ΕΕ έκδοση 2001. ίσως το καλύτερο για PHP και my s. q. l.  Διαδικτυακός τόπος, www.w3schools.com περιέχει tutorials για τα πάντα. Διαδικτυακός τόπος www.php.net/manual/en. on line τεκμηρίωση της PHP."/>
          <p:cNvPicPr>
            <a:picLocks noGrp="1" noChangeAspect="1"/>
          </p:cNvPicPr>
          <p:nvPr>
            <p:ph idx="1"/>
          </p:nvPr>
        </p:nvPicPr>
        <p:blipFill>
          <a:blip r:embed="rId8"/>
          <a:stretch>
            <a:fillRect/>
          </a:stretch>
        </p:blipFill>
        <p:spPr>
          <a:xfrm>
            <a:off x="280988" y="2022643"/>
            <a:ext cx="8539484" cy="4105183"/>
          </a:xfrm>
          <a:prstGeom prst="rect">
            <a:avLst/>
          </a:prstGeom>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14</a:t>
            </a:fld>
            <a:endParaRPr lang="el-GR" sz="1400" dirty="0"/>
          </a:p>
        </p:txBody>
      </p:sp>
    </p:spTree>
    <p:custDataLst>
      <p:tags r:id="rId1"/>
    </p:custDataLst>
    <p:extLst>
      <p:ext uri="{BB962C8B-B14F-4D97-AF65-F5344CB8AC3E}">
        <p14:creationId xmlns:p14="http://schemas.microsoft.com/office/powerpoint/2010/main" val="23935869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l-GR" sz="4000" dirty="0" smtClean="0"/>
              <a:t>Βιβλιογραφία</a:t>
            </a:r>
            <a:r>
              <a:rPr lang="en-US" sz="4000" dirty="0" smtClean="0"/>
              <a:t> (</a:t>
            </a:r>
            <a:r>
              <a:rPr lang="el-GR" sz="4000" dirty="0" smtClean="0"/>
              <a:t>συνέχεια</a:t>
            </a:r>
            <a:r>
              <a:rPr lang="en-US" sz="4000" dirty="0" smtClean="0"/>
              <a:t>)</a:t>
            </a:r>
            <a:endParaRPr lang="el-GR" sz="4000" dirty="0"/>
          </a:p>
        </p:txBody>
      </p:sp>
      <p:sp>
        <p:nvSpPr>
          <p:cNvPr id="3" name="Θέση περιεχομένου 2"/>
          <p:cNvSpPr>
            <a:spLocks noGrp="1"/>
          </p:cNvSpPr>
          <p:nvPr>
            <p:ph idx="1"/>
            <p:custDataLst>
              <p:tags r:id="rId3"/>
            </p:custDataLst>
          </p:nvPr>
        </p:nvSpPr>
        <p:spPr>
          <a:xfrm>
            <a:off x="457200" y="986314"/>
            <a:ext cx="7931224" cy="5139850"/>
          </a:xfrm>
        </p:spPr>
        <p:txBody>
          <a:bodyPr>
            <a:normAutofit fontScale="55000" lnSpcReduction="20000"/>
          </a:bodyPr>
          <a:lstStyle/>
          <a:p>
            <a:pPr>
              <a:buFont typeface="Wingdings" panose="05000000000000000000" pitchFamily="2" charset="2"/>
              <a:buChar char="v"/>
            </a:pPr>
            <a:r>
              <a:rPr lang="el-GR" dirty="0" smtClean="0"/>
              <a:t>Ένα </a:t>
            </a:r>
            <a:r>
              <a:rPr lang="el-GR" dirty="0"/>
              <a:t>εξαιρετικό βιβλίο για εμβάθυνση σε PHP είναι το ακόλουθο:</a:t>
            </a:r>
          </a:p>
          <a:p>
            <a:pPr lvl="1"/>
            <a:r>
              <a:rPr lang="el-GR" sz="2900" dirty="0"/>
              <a:t>PHP </a:t>
            </a:r>
            <a:r>
              <a:rPr lang="el-GR" sz="2900" dirty="0" err="1"/>
              <a:t>Cookbook</a:t>
            </a:r>
            <a:r>
              <a:rPr lang="el-GR" sz="2900" dirty="0"/>
              <a:t>, 2nd </a:t>
            </a:r>
            <a:r>
              <a:rPr lang="el-GR" sz="2900" dirty="0" err="1"/>
              <a:t>Edition</a:t>
            </a:r>
            <a:r>
              <a:rPr lang="el-GR" sz="2900" dirty="0"/>
              <a:t> </a:t>
            </a:r>
          </a:p>
          <a:p>
            <a:pPr lvl="1"/>
            <a:r>
              <a:rPr lang="el-GR" sz="2900" dirty="0" err="1"/>
              <a:t>Adam</a:t>
            </a:r>
            <a:r>
              <a:rPr lang="el-GR" sz="2900" dirty="0"/>
              <a:t> </a:t>
            </a:r>
            <a:r>
              <a:rPr lang="el-GR" sz="2900" dirty="0" err="1"/>
              <a:t>Trachtenberg</a:t>
            </a:r>
            <a:r>
              <a:rPr lang="el-GR" sz="2900" dirty="0"/>
              <a:t>, </a:t>
            </a:r>
            <a:r>
              <a:rPr lang="el-GR" sz="2900" dirty="0" err="1"/>
              <a:t>David</a:t>
            </a:r>
            <a:r>
              <a:rPr lang="el-GR" sz="2900" dirty="0"/>
              <a:t> </a:t>
            </a:r>
            <a:r>
              <a:rPr lang="el-GR" sz="2900" dirty="0" err="1"/>
              <a:t>Sklar</a:t>
            </a:r>
            <a:endParaRPr lang="el-GR" sz="2900" dirty="0"/>
          </a:p>
          <a:p>
            <a:pPr lvl="1"/>
            <a:r>
              <a:rPr lang="el-GR" sz="2900" dirty="0" err="1"/>
              <a:t>O'Reilly</a:t>
            </a:r>
            <a:r>
              <a:rPr lang="el-GR" sz="2900" dirty="0"/>
              <a:t> </a:t>
            </a:r>
            <a:r>
              <a:rPr lang="el-GR" sz="2900" dirty="0" err="1"/>
              <a:t>Media</a:t>
            </a:r>
            <a:r>
              <a:rPr lang="el-GR" sz="2900" dirty="0"/>
              <a:t>, 2006</a:t>
            </a:r>
          </a:p>
          <a:p>
            <a:pPr lvl="1"/>
            <a:r>
              <a:rPr lang="el-GR" sz="2900" dirty="0"/>
              <a:t>ISBN: 978-0-596-10101-5</a:t>
            </a:r>
          </a:p>
          <a:p>
            <a:pPr lvl="1"/>
            <a:r>
              <a:rPr lang="el-GR" sz="2900" dirty="0"/>
              <a:t>816 σελίδες, </a:t>
            </a:r>
            <a:r>
              <a:rPr lang="el-GR" sz="2900" b="1" dirty="0">
                <a:solidFill>
                  <a:srgbClr val="FF0000"/>
                </a:solidFill>
              </a:rPr>
              <a:t>Αγγλική γλώσσα</a:t>
            </a:r>
          </a:p>
          <a:p>
            <a:pPr>
              <a:buFont typeface="Wingdings" panose="05000000000000000000" pitchFamily="2" charset="2"/>
              <a:buChar char="v"/>
            </a:pPr>
            <a:r>
              <a:rPr lang="el-GR" dirty="0" smtClean="0"/>
              <a:t>Το </a:t>
            </a:r>
            <a:r>
              <a:rPr lang="el-GR" dirty="0"/>
              <a:t>βιβλίο είναι γεμάτο με λύσεις-συνταγές για </a:t>
            </a:r>
            <a:r>
              <a:rPr lang="el-GR" dirty="0" smtClean="0"/>
              <a:t>συγκεκριμένα</a:t>
            </a:r>
            <a:r>
              <a:rPr lang="el-GR" dirty="0"/>
              <a:t>, κοινά προβλήματα και καλύπτει σχεδόν τα πάντα:</a:t>
            </a:r>
          </a:p>
          <a:p>
            <a:pPr lvl="1">
              <a:buFont typeface="Wingdings" panose="05000000000000000000" pitchFamily="2" charset="2"/>
              <a:buChar char="q"/>
            </a:pPr>
            <a:r>
              <a:rPr lang="el-GR" sz="2900" dirty="0" smtClean="0"/>
              <a:t>αλφαριθμητικά</a:t>
            </a:r>
            <a:r>
              <a:rPr lang="el-GR" sz="2900" dirty="0"/>
              <a:t>, αριθμούς, ημερομηνίες, πίνακες, συναρτήσεις, αντικειμενοστραφή PHP, </a:t>
            </a:r>
            <a:r>
              <a:rPr lang="el-GR" sz="2900" dirty="0" err="1"/>
              <a:t>web</a:t>
            </a:r>
            <a:r>
              <a:rPr lang="el-GR" sz="2900" dirty="0"/>
              <a:t>/</a:t>
            </a:r>
            <a:r>
              <a:rPr lang="el-GR" sz="2900" dirty="0" err="1"/>
              <a:t>sessions</a:t>
            </a:r>
            <a:r>
              <a:rPr lang="el-GR" sz="2900" dirty="0"/>
              <a:t>, φόρμες, </a:t>
            </a:r>
            <a:r>
              <a:rPr lang="el-GR" sz="2900" dirty="0" err="1"/>
              <a:t>databases</a:t>
            </a:r>
            <a:r>
              <a:rPr lang="el-GR" sz="2900" dirty="0"/>
              <a:t>, XML, </a:t>
            </a:r>
            <a:r>
              <a:rPr lang="el-GR" sz="2900" dirty="0" err="1"/>
              <a:t>web</a:t>
            </a:r>
            <a:r>
              <a:rPr lang="el-GR" sz="2900" dirty="0"/>
              <a:t> </a:t>
            </a:r>
            <a:r>
              <a:rPr lang="el-GR" sz="2900" dirty="0" err="1"/>
              <a:t>services</a:t>
            </a:r>
            <a:r>
              <a:rPr lang="el-GR" sz="2900" dirty="0"/>
              <a:t>, ασφάλεια, αρχεία, επιδόσεις, διαχείριση σφαλμάτων, κτλ.</a:t>
            </a:r>
          </a:p>
          <a:p>
            <a:pPr lvl="1">
              <a:buFont typeface="Wingdings" panose="05000000000000000000" pitchFamily="2" charset="2"/>
              <a:buChar char="q"/>
            </a:pPr>
            <a:r>
              <a:rPr lang="el-GR" sz="2900" dirty="0" smtClean="0"/>
              <a:t>η </a:t>
            </a:r>
            <a:r>
              <a:rPr lang="el-GR" sz="2900" dirty="0"/>
              <a:t>1η έκδοση του βιβλίου είναι πλέον αρκετά παλιά (2002), αποφύγετέ την καθώς πολλά πράγματα έχουν </a:t>
            </a:r>
            <a:r>
              <a:rPr lang="el-GR" sz="2900" dirty="0" smtClean="0"/>
              <a:t>εξελιχθεί</a:t>
            </a:r>
          </a:p>
          <a:p>
            <a:pPr>
              <a:buFont typeface="Wingdings" panose="05000000000000000000" pitchFamily="2" charset="2"/>
              <a:buChar char="v"/>
            </a:pPr>
            <a:r>
              <a:rPr lang="el-GR" dirty="0" smtClean="0"/>
              <a:t>Δεν είναι βιβλίο για να μάθεις </a:t>
            </a:r>
            <a:r>
              <a:rPr lang="en-US" dirty="0" smtClean="0"/>
              <a:t>PHP </a:t>
            </a:r>
            <a:r>
              <a:rPr lang="el-GR" dirty="0" smtClean="0"/>
              <a:t>από το μηδέν. Προϋποθέτει βασική αντίληψη της γλώσσας και σαφώς γνώσεις προγραμματισμού.</a:t>
            </a:r>
          </a:p>
          <a:p>
            <a:pPr lvl="1">
              <a:buFont typeface="Wingdings" panose="05000000000000000000" pitchFamily="2" charset="2"/>
              <a:buChar char="q"/>
            </a:pPr>
            <a:r>
              <a:rPr lang="el-GR" sz="2900" dirty="0" smtClean="0"/>
              <a:t>Συνίσταται σε όσους θέλουν να ασχοληθούν με προοπτική.</a:t>
            </a:r>
            <a:endParaRPr lang="el-GR" sz="2900" dirty="0"/>
          </a:p>
          <a:p>
            <a:endParaRPr lang="el-GR" dirty="0"/>
          </a:p>
        </p:txBody>
      </p:sp>
      <p:grpSp>
        <p:nvGrpSpPr>
          <p:cNvPr id="5" name="Ομάδα 4" descr="Εικονίδιο βιβλίου Php Cookbook"/>
          <p:cNvGrpSpPr/>
          <p:nvPr/>
        </p:nvGrpSpPr>
        <p:grpSpPr>
          <a:xfrm>
            <a:off x="4422812" y="1197528"/>
            <a:ext cx="4582373" cy="2431175"/>
            <a:chOff x="4422812" y="1197528"/>
            <a:chExt cx="4582373" cy="2431175"/>
          </a:xfrm>
        </p:grpSpPr>
        <p:pic>
          <p:nvPicPr>
            <p:cNvPr id="8" name="Εικόνα 7" descr="Εικόνα του βιβλίου php cookbook. "/>
            <p:cNvPicPr>
              <a:picLocks noChangeAspect="1"/>
            </p:cNvPicPr>
            <p:nvPr/>
          </p:nvPicPr>
          <p:blipFill>
            <a:blip r:embed="rId8"/>
            <a:stretch>
              <a:fillRect/>
            </a:stretch>
          </p:blipFill>
          <p:spPr>
            <a:xfrm>
              <a:off x="6300192" y="1197528"/>
              <a:ext cx="2704993" cy="2431175"/>
            </a:xfrm>
            <a:prstGeom prst="rect">
              <a:avLst/>
            </a:prstGeom>
          </p:spPr>
        </p:pic>
        <p:pic>
          <p:nvPicPr>
            <p:cNvPr id="4" name="Εικόνα 3"/>
            <p:cNvPicPr>
              <a:picLocks noChangeAspect="1"/>
            </p:cNvPicPr>
            <p:nvPr/>
          </p:nvPicPr>
          <p:blipFill>
            <a:blip r:embed="rId9"/>
            <a:stretch>
              <a:fillRect/>
            </a:stretch>
          </p:blipFill>
          <p:spPr>
            <a:xfrm>
              <a:off x="4422812" y="1340768"/>
              <a:ext cx="1807760" cy="1750241"/>
            </a:xfrm>
            <a:prstGeom prst="rect">
              <a:avLst/>
            </a:prstGeom>
          </p:spPr>
        </p:pic>
      </p:gr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15</a:t>
            </a:fld>
            <a:endParaRPr lang="el-GR" sz="1400" dirty="0"/>
          </a:p>
        </p:txBody>
      </p:sp>
    </p:spTree>
    <p:custDataLst>
      <p:tags r:id="rId1"/>
    </p:custDataLst>
    <p:extLst>
      <p:ext uri="{BB962C8B-B14F-4D97-AF65-F5344CB8AC3E}">
        <p14:creationId xmlns:p14="http://schemas.microsoft.com/office/powerpoint/2010/main" val="29563559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l-GR" sz="4000" dirty="0" smtClean="0"/>
              <a:t>Βιβλιογραφία</a:t>
            </a:r>
            <a:r>
              <a:rPr lang="en-US" sz="4000" dirty="0" smtClean="0"/>
              <a:t> </a:t>
            </a:r>
            <a:r>
              <a:rPr lang="el-GR" sz="4000" dirty="0" smtClean="0"/>
              <a:t>- Σχόλια</a:t>
            </a:r>
            <a:endParaRPr lang="el-GR" sz="4000" dirty="0"/>
          </a:p>
        </p:txBody>
      </p:sp>
      <p:sp>
        <p:nvSpPr>
          <p:cNvPr id="3" name="Θέση περιεχομένου 2"/>
          <p:cNvSpPr>
            <a:spLocks noGrp="1"/>
          </p:cNvSpPr>
          <p:nvPr>
            <p:ph idx="1"/>
            <p:custDataLst>
              <p:tags r:id="rId3"/>
            </p:custDataLst>
          </p:nvPr>
        </p:nvSpPr>
        <p:spPr>
          <a:xfrm>
            <a:off x="192656" y="889821"/>
            <a:ext cx="8843840" cy="5328417"/>
          </a:xfrm>
        </p:spPr>
        <p:txBody>
          <a:bodyPr>
            <a:noAutofit/>
          </a:bodyPr>
          <a:lstStyle/>
          <a:p>
            <a:pPr>
              <a:lnSpc>
                <a:spcPts val="1500"/>
              </a:lnSpc>
              <a:buFont typeface="Wingdings" panose="05000000000000000000" pitchFamily="2" charset="2"/>
              <a:buChar char="v"/>
            </a:pPr>
            <a:r>
              <a:rPr lang="el-GR" sz="1800" dirty="0" smtClean="0"/>
              <a:t>Το </a:t>
            </a:r>
            <a:r>
              <a:rPr lang="el-GR" sz="1800" dirty="0"/>
              <a:t>πρώτο είναι πλήρες ως προς την ύλη. </a:t>
            </a:r>
          </a:p>
          <a:p>
            <a:pPr lvl="1">
              <a:lnSpc>
                <a:spcPts val="1500"/>
              </a:lnSpc>
              <a:buFont typeface="Wingdings" panose="05000000000000000000" pitchFamily="2" charset="2"/>
              <a:buChar char="q"/>
            </a:pPr>
            <a:r>
              <a:rPr lang="el-GR" sz="1800" dirty="0" smtClean="0"/>
              <a:t>Έχει </a:t>
            </a:r>
            <a:r>
              <a:rPr lang="el-GR" sz="1800" dirty="0"/>
              <a:t>αρκετά επιπλέον πράγματα (1200 σελίδες!!!).</a:t>
            </a:r>
          </a:p>
          <a:p>
            <a:pPr>
              <a:lnSpc>
                <a:spcPts val="1500"/>
              </a:lnSpc>
              <a:buFont typeface="Wingdings" panose="05000000000000000000" pitchFamily="2" charset="2"/>
              <a:buChar char="v"/>
            </a:pPr>
            <a:r>
              <a:rPr lang="el-GR" sz="1800" dirty="0" smtClean="0"/>
              <a:t>Η </a:t>
            </a:r>
            <a:r>
              <a:rPr lang="el-GR" sz="1800" dirty="0"/>
              <a:t>αγγλική έκδοση του 2ου θεωρείται ίσως το καλύτερο για PHP και </a:t>
            </a:r>
            <a:r>
              <a:rPr lang="el-GR" sz="1800" dirty="0" err="1"/>
              <a:t>MySQL</a:t>
            </a:r>
            <a:r>
              <a:rPr lang="el-GR" sz="1800" dirty="0"/>
              <a:t>. </a:t>
            </a:r>
          </a:p>
          <a:p>
            <a:pPr lvl="1">
              <a:lnSpc>
                <a:spcPts val="1500"/>
              </a:lnSpc>
              <a:buFont typeface="Wingdings" panose="05000000000000000000" pitchFamily="2" charset="2"/>
              <a:buChar char="q"/>
            </a:pPr>
            <a:r>
              <a:rPr lang="el-GR" sz="1800" dirty="0" smtClean="0"/>
              <a:t>Δεν </a:t>
            </a:r>
            <a:r>
              <a:rPr lang="el-GR" sz="1800" dirty="0"/>
              <a:t>έχω εικόνα για την ποιότητα της μετάφρασης. Εκτιμώ ότι </a:t>
            </a:r>
            <a:r>
              <a:rPr lang="el-GR" sz="1800" dirty="0" err="1"/>
              <a:t>θα'ναι</a:t>
            </a:r>
            <a:r>
              <a:rPr lang="el-GR" sz="1800" dirty="0"/>
              <a:t> εξίσου καλή.</a:t>
            </a:r>
          </a:p>
          <a:p>
            <a:pPr>
              <a:lnSpc>
                <a:spcPts val="1500"/>
              </a:lnSpc>
              <a:buFont typeface="Wingdings" panose="05000000000000000000" pitchFamily="2" charset="2"/>
              <a:buChar char="v"/>
            </a:pPr>
            <a:r>
              <a:rPr lang="el-GR" sz="1800" dirty="0" smtClean="0"/>
              <a:t>Η </a:t>
            </a:r>
            <a:r>
              <a:rPr lang="el-GR" sz="1800" dirty="0"/>
              <a:t>καλύτερη πηγή πληροφόρησης για κάποιον έμπειρο προγραμματιστή είναι το ίδιο το </a:t>
            </a:r>
            <a:r>
              <a:rPr lang="el-GR" sz="1800" dirty="0" err="1"/>
              <a:t>web</a:t>
            </a:r>
            <a:r>
              <a:rPr lang="el-GR" sz="1800" dirty="0"/>
              <a:t>. Δεν μπορείτε όμως να "μάθετε" μόνο με το </a:t>
            </a:r>
            <a:r>
              <a:rPr lang="el-GR" sz="1800" dirty="0" err="1"/>
              <a:t>Google</a:t>
            </a:r>
            <a:r>
              <a:rPr lang="el-GR" sz="1800" dirty="0"/>
              <a:t>!</a:t>
            </a:r>
          </a:p>
          <a:p>
            <a:pPr lvl="1">
              <a:lnSpc>
                <a:spcPts val="1500"/>
              </a:lnSpc>
              <a:buFont typeface="Wingdings" panose="05000000000000000000" pitchFamily="2" charset="2"/>
              <a:buChar char="q"/>
            </a:pPr>
            <a:r>
              <a:rPr lang="el-GR" sz="1800" dirty="0" smtClean="0"/>
              <a:t>Κανείς </a:t>
            </a:r>
            <a:r>
              <a:rPr lang="el-GR" sz="1800" dirty="0"/>
              <a:t>δεν ελέγχει την ποιότητα αυτών που βρίσκετε στο </a:t>
            </a:r>
            <a:r>
              <a:rPr lang="el-GR" sz="1800" dirty="0" err="1"/>
              <a:t>web</a:t>
            </a:r>
            <a:r>
              <a:rPr lang="el-GR" sz="1800" dirty="0"/>
              <a:t>. Στην καλύτερη περίπτωση βασίζεστε στην κρίση του πλήθους. Άρα χρειάζονται και βιβλία! </a:t>
            </a:r>
          </a:p>
          <a:p>
            <a:pPr>
              <a:lnSpc>
                <a:spcPts val="1500"/>
              </a:lnSpc>
              <a:buFont typeface="Wingdings" panose="05000000000000000000" pitchFamily="2" charset="2"/>
              <a:buChar char="v"/>
            </a:pPr>
            <a:r>
              <a:rPr lang="el-GR" sz="1800" dirty="0" smtClean="0"/>
              <a:t>Τα </a:t>
            </a:r>
            <a:r>
              <a:rPr lang="el-GR" sz="1800" dirty="0"/>
              <a:t>δύο </a:t>
            </a:r>
            <a:r>
              <a:rPr lang="el-GR" sz="1800" dirty="0" err="1"/>
              <a:t>site</a:t>
            </a:r>
            <a:r>
              <a:rPr lang="el-GR" sz="1800" dirty="0"/>
              <a:t> που αναφέρθηκαν έχουν υλικό για τα πάντα (ειδικά το W3 </a:t>
            </a:r>
            <a:r>
              <a:rPr lang="el-GR" sz="1800" dirty="0" err="1"/>
              <a:t>Schools</a:t>
            </a:r>
            <a:r>
              <a:rPr lang="el-GR" sz="1800" dirty="0"/>
              <a:t>) και επιπλέον ενημερώνονται. Είναι OK για πρώτη ενημέρωση.</a:t>
            </a:r>
          </a:p>
          <a:p>
            <a:pPr>
              <a:lnSpc>
                <a:spcPts val="1500"/>
              </a:lnSpc>
              <a:buFont typeface="Wingdings" panose="05000000000000000000" pitchFamily="2" charset="2"/>
              <a:buChar char="v"/>
            </a:pPr>
            <a:r>
              <a:rPr lang="el-GR" sz="1800" b="1" dirty="0" smtClean="0"/>
              <a:t>Το </a:t>
            </a:r>
            <a:r>
              <a:rPr lang="el-GR" sz="1800" b="1" dirty="0" err="1"/>
              <a:t>Google</a:t>
            </a:r>
            <a:r>
              <a:rPr lang="el-GR" sz="1800" b="1" dirty="0"/>
              <a:t> είναι ΟΚ </a:t>
            </a:r>
            <a:r>
              <a:rPr lang="el-GR" sz="1800" dirty="0"/>
              <a:t>για να βρείτε τεκμηρίωση εντολών, κτλ.</a:t>
            </a:r>
          </a:p>
          <a:p>
            <a:pPr lvl="1">
              <a:lnSpc>
                <a:spcPts val="1500"/>
              </a:lnSpc>
              <a:buFont typeface="Wingdings" panose="05000000000000000000" pitchFamily="2" charset="2"/>
              <a:buChar char="q"/>
            </a:pPr>
            <a:r>
              <a:rPr lang="el-GR" sz="1800" dirty="0" smtClean="0"/>
              <a:t>Έστω </a:t>
            </a:r>
            <a:r>
              <a:rPr lang="el-GR" sz="1800" dirty="0"/>
              <a:t>θέλετε κάτι για την εντολή </a:t>
            </a:r>
            <a:r>
              <a:rPr lang="el-GR" sz="1800" dirty="0" err="1"/>
              <a:t>echo</a:t>
            </a:r>
            <a:r>
              <a:rPr lang="el-GR" sz="1800" dirty="0"/>
              <a:t>: Δώστε στο </a:t>
            </a:r>
            <a:r>
              <a:rPr lang="el-GR" sz="1800" dirty="0" err="1"/>
              <a:t>Google</a:t>
            </a:r>
            <a:r>
              <a:rPr lang="el-GR" sz="1800" dirty="0"/>
              <a:t>: </a:t>
            </a:r>
            <a:r>
              <a:rPr lang="el-GR" sz="1800" dirty="0" err="1"/>
              <a:t>php</a:t>
            </a:r>
            <a:r>
              <a:rPr lang="el-GR" sz="1800" dirty="0"/>
              <a:t> </a:t>
            </a:r>
            <a:r>
              <a:rPr lang="el-GR" sz="1800" dirty="0" err="1"/>
              <a:t>echo</a:t>
            </a:r>
            <a:endParaRPr lang="el-GR" sz="1800" dirty="0"/>
          </a:p>
          <a:p>
            <a:pPr lvl="1">
              <a:lnSpc>
                <a:spcPts val="1500"/>
              </a:lnSpc>
              <a:buFont typeface="Wingdings" panose="05000000000000000000" pitchFamily="2" charset="2"/>
              <a:buChar char="q"/>
            </a:pPr>
            <a:r>
              <a:rPr lang="el-GR" sz="1800" dirty="0" smtClean="0"/>
              <a:t>Έστω </a:t>
            </a:r>
            <a:r>
              <a:rPr lang="el-GR" sz="1800" dirty="0"/>
              <a:t>θέλετε κάτι για την ιδιότητα </a:t>
            </a:r>
            <a:r>
              <a:rPr lang="el-GR" sz="1800" dirty="0" err="1"/>
              <a:t>color</a:t>
            </a:r>
            <a:r>
              <a:rPr lang="el-GR" sz="1800" dirty="0"/>
              <a:t> της CSS: Δώστε στο </a:t>
            </a:r>
            <a:r>
              <a:rPr lang="el-GR" sz="1800" dirty="0" err="1"/>
              <a:t>Google</a:t>
            </a:r>
            <a:r>
              <a:rPr lang="el-GR" sz="1800" dirty="0"/>
              <a:t>: </a:t>
            </a:r>
            <a:r>
              <a:rPr lang="el-GR" sz="1800" dirty="0" err="1"/>
              <a:t>css</a:t>
            </a:r>
            <a:r>
              <a:rPr lang="el-GR" sz="1800" dirty="0"/>
              <a:t> </a:t>
            </a:r>
            <a:r>
              <a:rPr lang="el-GR" sz="1800" dirty="0" err="1"/>
              <a:t>color</a:t>
            </a:r>
            <a:endParaRPr lang="el-GR" sz="1800" dirty="0"/>
          </a:p>
          <a:p>
            <a:pPr lvl="1">
              <a:lnSpc>
                <a:spcPts val="1500"/>
              </a:lnSpc>
              <a:buFont typeface="Wingdings" panose="05000000000000000000" pitchFamily="2" charset="2"/>
              <a:buChar char="q"/>
            </a:pPr>
            <a:r>
              <a:rPr lang="el-GR" sz="1800" dirty="0" smtClean="0"/>
              <a:t>Έστω </a:t>
            </a:r>
            <a:r>
              <a:rPr lang="el-GR" sz="1800" dirty="0"/>
              <a:t>θέλετε κάτι για την ετικέτα </a:t>
            </a:r>
            <a:r>
              <a:rPr lang="el-GR" sz="1800" dirty="0" err="1"/>
              <a:t>div</a:t>
            </a:r>
            <a:r>
              <a:rPr lang="el-GR" sz="1800" dirty="0"/>
              <a:t> της HTML: Δώστε στο </a:t>
            </a:r>
            <a:r>
              <a:rPr lang="el-GR" sz="1800" dirty="0" err="1"/>
              <a:t>Google</a:t>
            </a:r>
            <a:r>
              <a:rPr lang="el-GR" sz="1800" dirty="0"/>
              <a:t>: </a:t>
            </a:r>
            <a:r>
              <a:rPr lang="el-GR" sz="1800" dirty="0" err="1"/>
              <a:t>html</a:t>
            </a:r>
            <a:r>
              <a:rPr lang="el-GR" sz="1800" dirty="0"/>
              <a:t> </a:t>
            </a:r>
            <a:r>
              <a:rPr lang="el-GR" sz="1800" dirty="0" err="1"/>
              <a:t>div</a:t>
            </a:r>
            <a:endParaRPr lang="el-GR" sz="1800" dirty="0"/>
          </a:p>
          <a:p>
            <a:pPr marL="800100" lvl="2" indent="0">
              <a:lnSpc>
                <a:spcPts val="1500"/>
              </a:lnSpc>
              <a:buNone/>
            </a:pPr>
            <a:r>
              <a:rPr lang="el-GR" sz="1800" dirty="0"/>
              <a:t>99.9% το πρώτο αποτέλεσμα είναι αυτό που θέλετε (αγγλικό </a:t>
            </a:r>
            <a:r>
              <a:rPr lang="el-GR" sz="1800" dirty="0" err="1"/>
              <a:t>Google</a:t>
            </a:r>
            <a:r>
              <a:rPr lang="el-GR" sz="1800" dirty="0"/>
              <a:t>)</a:t>
            </a:r>
          </a:p>
          <a:p>
            <a:pPr>
              <a:lnSpc>
                <a:spcPts val="1500"/>
              </a:lnSpc>
              <a:buFont typeface="Wingdings" panose="05000000000000000000" pitchFamily="2" charset="2"/>
              <a:buChar char="v"/>
            </a:pPr>
            <a:r>
              <a:rPr lang="el-GR" sz="1800" b="1" dirty="0" smtClean="0"/>
              <a:t>Το </a:t>
            </a:r>
            <a:r>
              <a:rPr lang="el-GR" sz="1800" b="1" dirty="0" err="1"/>
              <a:t>Google</a:t>
            </a:r>
            <a:r>
              <a:rPr lang="el-GR" sz="1800" b="1" dirty="0"/>
              <a:t> ΔΕΝ είναι και τόσο ΟΚ </a:t>
            </a:r>
            <a:r>
              <a:rPr lang="el-GR" sz="1800" dirty="0"/>
              <a:t>για "λύσεις", αν δεν έχετε αντίληψη των πραγμάτων με τα οποία ασχολείστε. Αυτό πρέπει να προσέξετε στο μάθημα</a:t>
            </a:r>
            <a:r>
              <a:rPr lang="el-GR" sz="1800" dirty="0" smtClean="0"/>
              <a:t>!</a:t>
            </a:r>
            <a:endParaRPr lang="el-GR" sz="1800" dirty="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16</a:t>
            </a:fld>
            <a:endParaRPr lang="el-GR" sz="1400" dirty="0"/>
          </a:p>
        </p:txBody>
      </p:sp>
    </p:spTree>
    <p:custDataLst>
      <p:tags r:id="rId1"/>
    </p:custDataLst>
    <p:extLst>
      <p:ext uri="{BB962C8B-B14F-4D97-AF65-F5344CB8AC3E}">
        <p14:creationId xmlns:p14="http://schemas.microsoft.com/office/powerpoint/2010/main" val="90531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l-GR" sz="4000" dirty="0" smtClean="0"/>
              <a:t>Επικοινωνία</a:t>
            </a:r>
            <a:endParaRPr lang="el-GR" sz="4000" dirty="0"/>
          </a:p>
        </p:txBody>
      </p:sp>
      <p:sp>
        <p:nvSpPr>
          <p:cNvPr id="3" name="Θέση περιεχομένου 2"/>
          <p:cNvSpPr>
            <a:spLocks noGrp="1"/>
          </p:cNvSpPr>
          <p:nvPr>
            <p:ph idx="1"/>
            <p:custDataLst>
              <p:tags r:id="rId3"/>
            </p:custDataLst>
          </p:nvPr>
        </p:nvSpPr>
        <p:spPr>
          <a:xfrm>
            <a:off x="192656" y="889821"/>
            <a:ext cx="8843840" cy="5328417"/>
          </a:xfrm>
        </p:spPr>
        <p:txBody>
          <a:bodyPr>
            <a:noAutofit/>
          </a:bodyPr>
          <a:lstStyle/>
          <a:p>
            <a:pPr>
              <a:lnSpc>
                <a:spcPts val="1600"/>
              </a:lnSpc>
              <a:buFont typeface="Wingdings" panose="05000000000000000000" pitchFamily="2" charset="2"/>
              <a:buChar char="v"/>
            </a:pPr>
            <a:r>
              <a:rPr lang="el-GR" sz="1800" b="1" dirty="0" smtClean="0"/>
              <a:t>καλύτερα</a:t>
            </a:r>
            <a:r>
              <a:rPr lang="el-GR" sz="1800" dirty="0" smtClean="0"/>
              <a:t> </a:t>
            </a:r>
            <a:r>
              <a:rPr lang="el-GR" sz="1800" dirty="0"/>
              <a:t>στο </a:t>
            </a:r>
            <a:r>
              <a:rPr lang="el-GR" sz="1800" dirty="0" err="1"/>
              <a:t>forum</a:t>
            </a:r>
            <a:r>
              <a:rPr lang="el-GR" sz="1800" dirty="0"/>
              <a:t> του μαθήματος στο </a:t>
            </a:r>
            <a:r>
              <a:rPr lang="el-GR" sz="1800" dirty="0" err="1"/>
              <a:t>eClass</a:t>
            </a:r>
            <a:endParaRPr lang="el-GR" sz="1800" dirty="0"/>
          </a:p>
          <a:p>
            <a:pPr lvl="1">
              <a:lnSpc>
                <a:spcPts val="1600"/>
              </a:lnSpc>
              <a:buFont typeface="Wingdings" panose="05000000000000000000" pitchFamily="2" charset="2"/>
              <a:buChar char="q"/>
            </a:pPr>
            <a:r>
              <a:rPr lang="el-GR" sz="1800" dirty="0" smtClean="0"/>
              <a:t>αν </a:t>
            </a:r>
            <a:r>
              <a:rPr lang="el-GR" sz="1800" dirty="0"/>
              <a:t>δεν είναι προσωπικό, υποβάλετε την ερώτηση στο </a:t>
            </a:r>
            <a:r>
              <a:rPr lang="el-GR" sz="1800" dirty="0" err="1"/>
              <a:t>forum</a:t>
            </a:r>
            <a:r>
              <a:rPr lang="el-GR" sz="1800" dirty="0"/>
              <a:t> του μαθήματος</a:t>
            </a:r>
          </a:p>
          <a:p>
            <a:pPr lvl="1">
              <a:lnSpc>
                <a:spcPts val="1600"/>
              </a:lnSpc>
              <a:buFont typeface="Wingdings" panose="05000000000000000000" pitchFamily="2" charset="2"/>
              <a:buChar char="q"/>
            </a:pPr>
            <a:r>
              <a:rPr lang="el-GR" sz="1800" dirty="0" smtClean="0"/>
              <a:t>μπορείτε </a:t>
            </a:r>
            <a:r>
              <a:rPr lang="el-GR" sz="1800" dirty="0"/>
              <a:t>να απαντάτε και οι ίδιοι σε συμφοιτητές σας, αν γνωρίζετε.</a:t>
            </a:r>
          </a:p>
          <a:p>
            <a:pPr>
              <a:lnSpc>
                <a:spcPts val="1600"/>
              </a:lnSpc>
              <a:buFont typeface="Wingdings" panose="05000000000000000000" pitchFamily="2" charset="2"/>
              <a:buChar char="v"/>
            </a:pPr>
            <a:r>
              <a:rPr lang="el-GR" sz="1800" dirty="0" smtClean="0"/>
              <a:t>στα </a:t>
            </a:r>
            <a:r>
              <a:rPr lang="el-GR" sz="1800" dirty="0"/>
              <a:t>διαλείμματα των παραδόσεων / εργαστηρίων</a:t>
            </a:r>
          </a:p>
          <a:p>
            <a:pPr>
              <a:lnSpc>
                <a:spcPts val="1600"/>
              </a:lnSpc>
              <a:buFont typeface="Wingdings" panose="05000000000000000000" pitchFamily="2" charset="2"/>
              <a:buChar char="v"/>
            </a:pPr>
            <a:r>
              <a:rPr lang="el-GR" sz="1800" dirty="0" smtClean="0"/>
              <a:t>email</a:t>
            </a:r>
            <a:r>
              <a:rPr lang="el-GR" sz="1800" dirty="0"/>
              <a:t>: fkokkoras@teilar.gr </a:t>
            </a:r>
          </a:p>
          <a:p>
            <a:pPr lvl="1">
              <a:lnSpc>
                <a:spcPts val="1600"/>
              </a:lnSpc>
              <a:buFont typeface="Wingdings" panose="05000000000000000000" pitchFamily="2" charset="2"/>
              <a:buChar char="q"/>
            </a:pPr>
            <a:r>
              <a:rPr lang="el-GR" sz="1800" dirty="0" smtClean="0"/>
              <a:t>Δεν </a:t>
            </a:r>
            <a:r>
              <a:rPr lang="el-GR" sz="1800" dirty="0"/>
              <a:t>υποχρεούμαι να απαντήσω σε email σαν τα ακόλουθα:</a:t>
            </a:r>
          </a:p>
          <a:p>
            <a:pPr lvl="1">
              <a:lnSpc>
                <a:spcPts val="1600"/>
              </a:lnSpc>
            </a:pPr>
            <a:r>
              <a:rPr lang="el-GR" sz="1800" dirty="0" smtClean="0"/>
              <a:t>χωρίς </a:t>
            </a:r>
            <a:r>
              <a:rPr lang="el-GR" sz="1800" dirty="0"/>
              <a:t>ονοματεπώνυμο του αποστολέα στα Ελληνικά</a:t>
            </a:r>
          </a:p>
          <a:p>
            <a:pPr lvl="1">
              <a:lnSpc>
                <a:spcPts val="1600"/>
              </a:lnSpc>
            </a:pPr>
            <a:r>
              <a:rPr lang="el-GR" sz="1800" dirty="0" smtClean="0"/>
              <a:t>γραμμένο </a:t>
            </a:r>
            <a:r>
              <a:rPr lang="el-GR" sz="1800" dirty="0"/>
              <a:t>σε </a:t>
            </a:r>
            <a:r>
              <a:rPr lang="el-GR" sz="1800" dirty="0" err="1"/>
              <a:t>greeklish</a:t>
            </a:r>
            <a:endParaRPr lang="el-GR" sz="1800" dirty="0"/>
          </a:p>
          <a:p>
            <a:pPr lvl="1">
              <a:lnSpc>
                <a:spcPts val="1600"/>
              </a:lnSpc>
            </a:pPr>
            <a:r>
              <a:rPr lang="el-GR" sz="1800" dirty="0" smtClean="0"/>
              <a:t>αν </a:t>
            </a:r>
            <a:r>
              <a:rPr lang="el-GR" sz="1800" dirty="0"/>
              <a:t>το θέμα είναι καθαρά γύρω από το μάθημα και θα </a:t>
            </a:r>
            <a:r>
              <a:rPr lang="el-GR" sz="1800" dirty="0" smtClean="0"/>
              <a:t>μπορούσε να </a:t>
            </a:r>
            <a:r>
              <a:rPr lang="el-GR" sz="1800" dirty="0"/>
              <a:t>ενδιαφέρει και άλλους (υπάρχει το </a:t>
            </a:r>
            <a:r>
              <a:rPr lang="el-GR" sz="1800" dirty="0" err="1"/>
              <a:t>forum</a:t>
            </a:r>
            <a:r>
              <a:rPr lang="el-GR" sz="1800" dirty="0"/>
              <a:t> για τέτοιες ερωτήσεις)</a:t>
            </a:r>
          </a:p>
          <a:p>
            <a:pPr lvl="1">
              <a:lnSpc>
                <a:spcPts val="1600"/>
              </a:lnSpc>
              <a:buFont typeface="Wingdings" panose="05000000000000000000" pitchFamily="2" charset="2"/>
              <a:buChar char="q"/>
            </a:pPr>
            <a:r>
              <a:rPr lang="el-GR" sz="1800" dirty="0" smtClean="0"/>
              <a:t>Γενικά </a:t>
            </a:r>
            <a:r>
              <a:rPr lang="el-GR" sz="1800" dirty="0"/>
              <a:t>αποφεύγετε το email για θέματα του μαθήματος. </a:t>
            </a:r>
          </a:p>
          <a:p>
            <a:pPr>
              <a:lnSpc>
                <a:spcPts val="1600"/>
              </a:lnSpc>
              <a:buFont typeface="Wingdings" panose="05000000000000000000" pitchFamily="2" charset="2"/>
              <a:buChar char="v"/>
            </a:pPr>
            <a:r>
              <a:rPr lang="el-GR" sz="1800" dirty="0" smtClean="0"/>
              <a:t>Για </a:t>
            </a:r>
            <a:r>
              <a:rPr lang="el-GR" sz="1800" dirty="0"/>
              <a:t>ώρες φοιτητών δείτε στη σελίδα μου στο CS</a:t>
            </a:r>
          </a:p>
          <a:p>
            <a:pPr marL="0" indent="0" algn="ctr">
              <a:lnSpc>
                <a:spcPts val="1600"/>
              </a:lnSpc>
              <a:buNone/>
            </a:pPr>
            <a:r>
              <a:rPr lang="el-GR" b="1" dirty="0" smtClean="0"/>
              <a:t>Γραφείο</a:t>
            </a:r>
            <a:endParaRPr lang="el-GR" b="1" dirty="0"/>
          </a:p>
          <a:p>
            <a:pPr>
              <a:lnSpc>
                <a:spcPts val="1600"/>
              </a:lnSpc>
              <a:buFont typeface="Wingdings" panose="05000000000000000000" pitchFamily="2" charset="2"/>
              <a:buChar char="v"/>
            </a:pPr>
            <a:r>
              <a:rPr lang="el-GR" sz="1800" dirty="0" err="1" smtClean="0"/>
              <a:t>you</a:t>
            </a:r>
            <a:r>
              <a:rPr lang="el-GR" sz="1800" dirty="0" smtClean="0"/>
              <a:t> </a:t>
            </a:r>
            <a:r>
              <a:rPr lang="el-GR" sz="1800" dirty="0" err="1"/>
              <a:t>can't</a:t>
            </a:r>
            <a:r>
              <a:rPr lang="el-GR" sz="1800" dirty="0"/>
              <a:t> </a:t>
            </a:r>
            <a:r>
              <a:rPr lang="el-GR" sz="1800" dirty="0" err="1"/>
              <a:t>miss</a:t>
            </a:r>
            <a:r>
              <a:rPr lang="el-GR" sz="1800" dirty="0"/>
              <a:t> </a:t>
            </a:r>
            <a:r>
              <a:rPr lang="el-GR" sz="1800" dirty="0" err="1"/>
              <a:t>it</a:t>
            </a:r>
            <a:r>
              <a:rPr lang="el-GR" sz="1800" dirty="0"/>
              <a:t> </a:t>
            </a:r>
          </a:p>
        </p:txBody>
      </p:sp>
      <p:pic>
        <p:nvPicPr>
          <p:cNvPr id="7" name="Εικόνα 1"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467250" y="6021288"/>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17</a:t>
            </a:fld>
            <a:endParaRPr lang="el-GR" sz="1400" dirty="0"/>
          </a:p>
        </p:txBody>
      </p:sp>
    </p:spTree>
    <p:custDataLst>
      <p:tags r:id="rId1"/>
    </p:custDataLst>
    <p:extLst>
      <p:ext uri="{BB962C8B-B14F-4D97-AF65-F5344CB8AC3E}">
        <p14:creationId xmlns:p14="http://schemas.microsoft.com/office/powerpoint/2010/main" val="19772782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l-GR" sz="4000" dirty="0" smtClean="0"/>
              <a:t>Λογισμικό που θα Χρειαστείτε</a:t>
            </a:r>
            <a:endParaRPr lang="el-GR" sz="4000" dirty="0"/>
          </a:p>
        </p:txBody>
      </p:sp>
      <p:sp>
        <p:nvSpPr>
          <p:cNvPr id="3" name="Θέση περιεχομένου 2"/>
          <p:cNvSpPr>
            <a:spLocks noGrp="1"/>
          </p:cNvSpPr>
          <p:nvPr>
            <p:ph idx="1"/>
            <p:custDataLst>
              <p:tags r:id="rId3"/>
            </p:custDataLst>
          </p:nvPr>
        </p:nvSpPr>
        <p:spPr>
          <a:xfrm>
            <a:off x="408619" y="986314"/>
            <a:ext cx="8411853" cy="5539030"/>
          </a:xfrm>
        </p:spPr>
        <p:txBody>
          <a:bodyPr>
            <a:normAutofit fontScale="70000" lnSpcReduction="20000"/>
          </a:bodyPr>
          <a:lstStyle/>
          <a:p>
            <a:pPr>
              <a:buFont typeface="Wingdings" panose="05000000000000000000" pitchFamily="2" charset="2"/>
              <a:buChar char="v"/>
            </a:pPr>
            <a:r>
              <a:rPr lang="el-GR" dirty="0" smtClean="0"/>
              <a:t>Καταρχήν, στο εργαστήριο </a:t>
            </a:r>
            <a:r>
              <a:rPr lang="en-US" dirty="0" smtClean="0"/>
              <a:t>UNIX </a:t>
            </a:r>
            <a:r>
              <a:rPr lang="el-GR" dirty="0" smtClean="0"/>
              <a:t>όλα τα </a:t>
            </a:r>
            <a:r>
              <a:rPr lang="en-US" dirty="0" smtClean="0"/>
              <a:t>PCs </a:t>
            </a:r>
            <a:r>
              <a:rPr lang="el-GR" dirty="0" smtClean="0"/>
              <a:t>είναι </a:t>
            </a:r>
            <a:r>
              <a:rPr lang="en-US" dirty="0" smtClean="0"/>
              <a:t>Linux PCs. </a:t>
            </a:r>
            <a:r>
              <a:rPr lang="el-GR" dirty="0" smtClean="0"/>
              <a:t>Δεν μας ενοχλεί αυτό καθώς δουλεύουμε με </a:t>
            </a:r>
            <a:r>
              <a:rPr lang="en-US" dirty="0" smtClean="0"/>
              <a:t>cross-platform </a:t>
            </a:r>
            <a:r>
              <a:rPr lang="el-GR" dirty="0" smtClean="0"/>
              <a:t>λογισμικά. </a:t>
            </a:r>
          </a:p>
          <a:p>
            <a:pPr>
              <a:buFont typeface="Wingdings" panose="05000000000000000000" pitchFamily="2" charset="2"/>
              <a:buChar char="v"/>
            </a:pPr>
            <a:r>
              <a:rPr lang="el-GR" dirty="0" smtClean="0"/>
              <a:t>Για </a:t>
            </a:r>
            <a:r>
              <a:rPr lang="el-GR" dirty="0"/>
              <a:t>όσο δεν εμπλέκεται η γλώσσα </a:t>
            </a:r>
            <a:r>
              <a:rPr lang="en-US" dirty="0"/>
              <a:t>PHP </a:t>
            </a:r>
            <a:r>
              <a:rPr lang="el-GR" dirty="0"/>
              <a:t>χρειαζόμαστε έναν καλό </a:t>
            </a:r>
            <a:r>
              <a:rPr lang="en-US" dirty="0"/>
              <a:t>text editor </a:t>
            </a:r>
            <a:r>
              <a:rPr lang="el-GR" dirty="0"/>
              <a:t>που να χρωματίζει </a:t>
            </a:r>
            <a:r>
              <a:rPr lang="en-US" dirty="0"/>
              <a:t>HTML/</a:t>
            </a:r>
            <a:r>
              <a:rPr lang="en-US" dirty="0" err="1"/>
              <a:t>Javascript</a:t>
            </a:r>
            <a:r>
              <a:rPr lang="en-US" dirty="0"/>
              <a:t>/PHP </a:t>
            </a:r>
            <a:r>
              <a:rPr lang="el-GR" dirty="0"/>
              <a:t>και έναν </a:t>
            </a:r>
            <a:r>
              <a:rPr lang="en-US" dirty="0"/>
              <a:t>browser. </a:t>
            </a:r>
            <a:r>
              <a:rPr lang="el-GR" dirty="0"/>
              <a:t>Σε </a:t>
            </a:r>
            <a:r>
              <a:rPr lang="en-US" dirty="0"/>
              <a:t>Win OS: </a:t>
            </a:r>
          </a:p>
          <a:p>
            <a:pPr lvl="1">
              <a:buFont typeface="Wingdings" panose="05000000000000000000" pitchFamily="2" charset="2"/>
              <a:buChar char="q"/>
            </a:pPr>
            <a:r>
              <a:rPr lang="en-US" b="1" dirty="0" smtClean="0"/>
              <a:t>Notepad</a:t>
            </a:r>
            <a:r>
              <a:rPr lang="en-US" b="1" dirty="0"/>
              <a:t>++</a:t>
            </a:r>
            <a:r>
              <a:rPr lang="en-US" dirty="0"/>
              <a:t>: </a:t>
            </a:r>
            <a:r>
              <a:rPr lang="en-US" dirty="0">
                <a:hlinkClick r:id="rId8"/>
              </a:rPr>
              <a:t>http://notepad-plus-plus.org</a:t>
            </a:r>
            <a:r>
              <a:rPr lang="en-US" dirty="0" smtClean="0">
                <a:hlinkClick r:id="rId8"/>
              </a:rPr>
              <a:t>/</a:t>
            </a:r>
            <a:r>
              <a:rPr lang="el-GR" dirty="0" smtClean="0"/>
              <a:t> </a:t>
            </a:r>
            <a:r>
              <a:rPr lang="en-US" dirty="0" smtClean="0"/>
              <a:t> </a:t>
            </a:r>
            <a:endParaRPr lang="en-US" dirty="0"/>
          </a:p>
          <a:p>
            <a:pPr lvl="2">
              <a:buFont typeface="Wingdings" panose="05000000000000000000" pitchFamily="2" charset="2"/>
              <a:buChar char="§"/>
            </a:pPr>
            <a:r>
              <a:rPr lang="el-GR" dirty="0" smtClean="0"/>
              <a:t>Πολύ </a:t>
            </a:r>
            <a:r>
              <a:rPr lang="el-GR" dirty="0"/>
              <a:t>καλός και "ελαφρύς" ο </a:t>
            </a:r>
            <a:r>
              <a:rPr lang="en-US" dirty="0" err="1"/>
              <a:t>PSPad</a:t>
            </a:r>
            <a:r>
              <a:rPr lang="en-US" dirty="0"/>
              <a:t>: </a:t>
            </a:r>
            <a:r>
              <a:rPr lang="en-US" dirty="0">
                <a:hlinkClick r:id="rId9"/>
              </a:rPr>
              <a:t>http://www.pspad.com</a:t>
            </a:r>
            <a:r>
              <a:rPr lang="en-US" dirty="0" smtClean="0">
                <a:hlinkClick r:id="rId9"/>
              </a:rPr>
              <a:t>/</a:t>
            </a:r>
            <a:r>
              <a:rPr lang="el-GR" dirty="0" smtClean="0"/>
              <a:t> </a:t>
            </a:r>
            <a:r>
              <a:rPr lang="en-US" dirty="0" smtClean="0"/>
              <a:t> </a:t>
            </a:r>
            <a:endParaRPr lang="en-US" dirty="0"/>
          </a:p>
          <a:p>
            <a:pPr lvl="1">
              <a:buFont typeface="Wingdings" panose="05000000000000000000" pitchFamily="2" charset="2"/>
              <a:buChar char="q"/>
            </a:pPr>
            <a:r>
              <a:rPr lang="en-US" b="1" dirty="0" smtClean="0"/>
              <a:t>Firefox</a:t>
            </a:r>
            <a:r>
              <a:rPr lang="en-US" b="1" dirty="0"/>
              <a:t>:</a:t>
            </a:r>
            <a:r>
              <a:rPr lang="en-US" dirty="0"/>
              <a:t> </a:t>
            </a:r>
            <a:r>
              <a:rPr lang="en-US" dirty="0">
                <a:hlinkClick r:id="rId10"/>
              </a:rPr>
              <a:t>http://www.mozilla.org</a:t>
            </a:r>
            <a:r>
              <a:rPr lang="en-US" dirty="0" smtClean="0">
                <a:hlinkClick r:id="rId10"/>
              </a:rPr>
              <a:t>/</a:t>
            </a:r>
            <a:r>
              <a:rPr lang="el-GR" dirty="0" smtClean="0"/>
              <a:t> </a:t>
            </a:r>
            <a:endParaRPr lang="en-US" dirty="0"/>
          </a:p>
          <a:p>
            <a:pPr lvl="2"/>
            <a:r>
              <a:rPr lang="el-GR" dirty="0" smtClean="0"/>
              <a:t>με </a:t>
            </a:r>
            <a:r>
              <a:rPr lang="el-GR" dirty="0"/>
              <a:t>πρόσθετο (</a:t>
            </a:r>
            <a:r>
              <a:rPr lang="en-US" dirty="0"/>
              <a:t>plugin) </a:t>
            </a:r>
            <a:r>
              <a:rPr lang="en-US" dirty="0" err="1"/>
              <a:t>FireBug</a:t>
            </a:r>
            <a:r>
              <a:rPr lang="en-US" dirty="0"/>
              <a:t> ( </a:t>
            </a:r>
            <a:r>
              <a:rPr lang="en-US" dirty="0">
                <a:hlinkClick r:id="rId11"/>
              </a:rPr>
              <a:t>https://www.getfirebug.com</a:t>
            </a:r>
            <a:r>
              <a:rPr lang="en-US" dirty="0" smtClean="0">
                <a:hlinkClick r:id="rId11"/>
              </a:rPr>
              <a:t>/</a:t>
            </a:r>
            <a:r>
              <a:rPr lang="en-US" dirty="0" smtClean="0"/>
              <a:t> </a:t>
            </a:r>
            <a:r>
              <a:rPr lang="en-US" dirty="0"/>
              <a:t>)</a:t>
            </a:r>
          </a:p>
          <a:p>
            <a:pPr>
              <a:buFont typeface="Wingdings" panose="05000000000000000000" pitchFamily="2" charset="2"/>
              <a:buChar char="v"/>
            </a:pPr>
            <a:r>
              <a:rPr lang="el-GR" dirty="0" smtClean="0"/>
              <a:t>Όταν </a:t>
            </a:r>
            <a:r>
              <a:rPr lang="el-GR" dirty="0"/>
              <a:t>"μπούμε" σε </a:t>
            </a:r>
            <a:r>
              <a:rPr lang="en-US" dirty="0"/>
              <a:t>PHP </a:t>
            </a:r>
            <a:r>
              <a:rPr lang="el-GR" dirty="0"/>
              <a:t>θα χρειαστείτε:</a:t>
            </a:r>
          </a:p>
          <a:p>
            <a:pPr lvl="1">
              <a:buFont typeface="Wingdings" panose="05000000000000000000" pitchFamily="2" charset="2"/>
              <a:buChar char="q"/>
            </a:pPr>
            <a:r>
              <a:rPr lang="en-US" b="1" dirty="0" smtClean="0"/>
              <a:t>XAMP</a:t>
            </a:r>
            <a:r>
              <a:rPr lang="en-US" b="1" dirty="0"/>
              <a:t>:</a:t>
            </a:r>
            <a:r>
              <a:rPr lang="en-US" dirty="0"/>
              <a:t> </a:t>
            </a:r>
            <a:r>
              <a:rPr lang="el-GR" dirty="0"/>
              <a:t>περιβάλλον για </a:t>
            </a:r>
            <a:r>
              <a:rPr lang="en-US" dirty="0"/>
              <a:t>web development (Apache, PHP, MySQL)</a:t>
            </a:r>
          </a:p>
          <a:p>
            <a:pPr lvl="2"/>
            <a:r>
              <a:rPr lang="en-US" dirty="0" smtClean="0">
                <a:hlinkClick r:id="rId12"/>
              </a:rPr>
              <a:t>http</a:t>
            </a:r>
            <a:r>
              <a:rPr lang="en-US" dirty="0">
                <a:hlinkClick r:id="rId12"/>
              </a:rPr>
              <a:t>://</a:t>
            </a:r>
            <a:r>
              <a:rPr lang="en-US" dirty="0" smtClean="0">
                <a:hlinkClick r:id="rId12"/>
              </a:rPr>
              <a:t>www.apachefriends.org/en/xampp-windows.html#646</a:t>
            </a:r>
            <a:r>
              <a:rPr lang="el-GR" dirty="0" smtClean="0"/>
              <a:t> </a:t>
            </a:r>
            <a:r>
              <a:rPr lang="en-US" dirty="0" smtClean="0"/>
              <a:t>(</a:t>
            </a:r>
            <a:r>
              <a:rPr lang="en-US" dirty="0"/>
              <a:t>portable </a:t>
            </a:r>
            <a:r>
              <a:rPr lang="el-GR" dirty="0"/>
              <a:t>έκδοση για </a:t>
            </a:r>
            <a:r>
              <a:rPr lang="en-US" dirty="0"/>
              <a:t>win)</a:t>
            </a:r>
          </a:p>
          <a:p>
            <a:pPr lvl="1">
              <a:buFont typeface="Wingdings" panose="05000000000000000000" pitchFamily="2" charset="2"/>
              <a:buChar char="q"/>
            </a:pPr>
            <a:r>
              <a:rPr lang="en-US" b="1" dirty="0" smtClean="0"/>
              <a:t>MySQL </a:t>
            </a:r>
            <a:r>
              <a:rPr lang="en-US" b="1" dirty="0"/>
              <a:t>Workbench:</a:t>
            </a:r>
            <a:r>
              <a:rPr lang="en-US" dirty="0"/>
              <a:t> </a:t>
            </a:r>
            <a:r>
              <a:rPr lang="en-US" dirty="0">
                <a:hlinkClick r:id="rId13"/>
              </a:rPr>
              <a:t>http://dev.mysql.com/downloads/workbench</a:t>
            </a:r>
            <a:r>
              <a:rPr lang="en-US" dirty="0" smtClean="0">
                <a:hlinkClick r:id="rId13"/>
              </a:rPr>
              <a:t>/</a:t>
            </a:r>
            <a:r>
              <a:rPr lang="en-US" dirty="0" smtClean="0"/>
              <a:t> </a:t>
            </a:r>
            <a:r>
              <a:rPr lang="el-GR" dirty="0"/>
              <a:t>για εργασίες στον </a:t>
            </a:r>
            <a:r>
              <a:rPr lang="en-US" dirty="0"/>
              <a:t>MySQL server.</a:t>
            </a:r>
          </a:p>
          <a:p>
            <a:pPr marL="0" indent="0">
              <a:buNone/>
            </a:pPr>
            <a:endParaRPr lang="el-GR" dirty="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18</a:t>
            </a:fld>
            <a:endParaRPr lang="el-GR" sz="1400" dirty="0"/>
          </a:p>
        </p:txBody>
      </p:sp>
    </p:spTree>
    <p:custDataLst>
      <p:tags r:id="rId1"/>
    </p:custDataLst>
    <p:extLst>
      <p:ext uri="{BB962C8B-B14F-4D97-AF65-F5344CB8AC3E}">
        <p14:creationId xmlns:p14="http://schemas.microsoft.com/office/powerpoint/2010/main" val="3552113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l-GR" sz="4000" dirty="0" smtClean="0"/>
              <a:t>Άλλα Λογισμικά</a:t>
            </a:r>
            <a:endParaRPr lang="el-GR" sz="4000" dirty="0"/>
          </a:p>
        </p:txBody>
      </p:sp>
      <p:sp>
        <p:nvSpPr>
          <p:cNvPr id="3" name="Θέση περιεχομένου 2"/>
          <p:cNvSpPr>
            <a:spLocks noGrp="1"/>
          </p:cNvSpPr>
          <p:nvPr>
            <p:ph idx="1"/>
            <p:custDataLst>
              <p:tags r:id="rId3"/>
            </p:custDataLst>
          </p:nvPr>
        </p:nvSpPr>
        <p:spPr>
          <a:xfrm>
            <a:off x="408619" y="986314"/>
            <a:ext cx="8411853" cy="5539030"/>
          </a:xfrm>
        </p:spPr>
        <p:txBody>
          <a:bodyPr>
            <a:normAutofit/>
          </a:bodyPr>
          <a:lstStyle/>
          <a:p>
            <a:pPr lvl="0">
              <a:buFont typeface="Wingdings" panose="05000000000000000000" pitchFamily="2" charset="2"/>
              <a:buChar char="v"/>
            </a:pPr>
            <a:r>
              <a:rPr lang="el-GR" b="1" dirty="0" smtClean="0"/>
              <a:t> WYSI</a:t>
            </a:r>
            <a:r>
              <a:rPr lang="en-US" b="1" dirty="0"/>
              <a:t>W</a:t>
            </a:r>
            <a:r>
              <a:rPr lang="el-GR" b="1" dirty="0"/>
              <a:t>YG </a:t>
            </a:r>
            <a:r>
              <a:rPr lang="el-GR" b="1" dirty="0" err="1"/>
              <a:t>editors</a:t>
            </a:r>
            <a:r>
              <a:rPr lang="el-GR" b="1" dirty="0"/>
              <a:t> </a:t>
            </a:r>
            <a:r>
              <a:rPr lang="el-GR" dirty="0"/>
              <a:t>(δεν χρειάζονται για το εργαστήριο – έχουν αρκετές ευκολίες αλλά είναι δεσμευτικά αν κανείς τα χρησιμοποιήσει εκτενώς): </a:t>
            </a:r>
          </a:p>
          <a:p>
            <a:pPr lvl="1">
              <a:buFont typeface="Wingdings" panose="05000000000000000000" pitchFamily="2" charset="2"/>
              <a:buChar char="q"/>
            </a:pPr>
            <a:r>
              <a:rPr lang="en-US" b="1" dirty="0" err="1"/>
              <a:t>DreamWeaver</a:t>
            </a:r>
            <a:r>
              <a:rPr lang="en-US" dirty="0"/>
              <a:t> (Adobe) </a:t>
            </a:r>
            <a:r>
              <a:rPr lang="el-GR" dirty="0"/>
              <a:t>ή </a:t>
            </a:r>
            <a:r>
              <a:rPr lang="en-US" b="1" dirty="0"/>
              <a:t>Expression Web</a:t>
            </a:r>
            <a:r>
              <a:rPr lang="en-US" dirty="0"/>
              <a:t> (Microsoft)</a:t>
            </a:r>
            <a:endParaRPr lang="el-GR" dirty="0"/>
          </a:p>
          <a:p>
            <a:pPr lvl="2"/>
            <a:r>
              <a:rPr lang="el-GR" dirty="0"/>
              <a:t>το 2</a:t>
            </a:r>
            <a:r>
              <a:rPr lang="el-GR" baseline="30000" dirty="0"/>
              <a:t>ο</a:t>
            </a:r>
            <a:r>
              <a:rPr lang="el-GR" dirty="0"/>
              <a:t> είναι διαθέσιμο και δωρεάν με Ακαδημαϊκή Άδεια Χρήσης</a:t>
            </a:r>
          </a:p>
          <a:p>
            <a:pPr lvl="1">
              <a:buFont typeface="Wingdings" panose="05000000000000000000" pitchFamily="2" charset="2"/>
              <a:buChar char="q"/>
            </a:pPr>
            <a:r>
              <a:rPr lang="el-GR" dirty="0"/>
              <a:t>Τι </a:t>
            </a:r>
            <a:r>
              <a:rPr lang="el-GR" b="1" dirty="0"/>
              <a:t>άλλο</a:t>
            </a:r>
            <a:r>
              <a:rPr lang="el-GR" dirty="0"/>
              <a:t> υπάρχει: </a:t>
            </a:r>
            <a:r>
              <a:rPr lang="en-US" sz="2400" u="sng" dirty="0">
                <a:hlinkClick r:id="rId8"/>
              </a:rPr>
              <a:t>http</a:t>
            </a:r>
            <a:r>
              <a:rPr lang="el-GR" sz="2400" u="sng" dirty="0">
                <a:hlinkClick r:id="rId8"/>
              </a:rPr>
              <a:t>://</a:t>
            </a:r>
            <a:r>
              <a:rPr lang="en-US" sz="2400" u="sng" dirty="0">
                <a:hlinkClick r:id="rId8"/>
              </a:rPr>
              <a:t>en</a:t>
            </a:r>
            <a:r>
              <a:rPr lang="el-GR" sz="2400" u="sng" dirty="0">
                <a:hlinkClick r:id="rId8"/>
              </a:rPr>
              <a:t>.</a:t>
            </a:r>
            <a:r>
              <a:rPr lang="en-US" sz="2400" u="sng" dirty="0" err="1">
                <a:hlinkClick r:id="rId8"/>
              </a:rPr>
              <a:t>wikipedia</a:t>
            </a:r>
            <a:r>
              <a:rPr lang="el-GR" sz="2400" u="sng" dirty="0">
                <a:hlinkClick r:id="rId8"/>
              </a:rPr>
              <a:t>.</a:t>
            </a:r>
            <a:r>
              <a:rPr lang="en-US" sz="2400" u="sng" dirty="0">
                <a:hlinkClick r:id="rId8"/>
              </a:rPr>
              <a:t>org</a:t>
            </a:r>
            <a:r>
              <a:rPr lang="el-GR" sz="2400" u="sng" dirty="0">
                <a:hlinkClick r:id="rId8"/>
              </a:rPr>
              <a:t>/</a:t>
            </a:r>
            <a:r>
              <a:rPr lang="en-US" sz="2400" u="sng" dirty="0">
                <a:hlinkClick r:id="rId8"/>
              </a:rPr>
              <a:t>wiki</a:t>
            </a:r>
            <a:r>
              <a:rPr lang="el-GR" sz="2400" u="sng" dirty="0">
                <a:hlinkClick r:id="rId8"/>
              </a:rPr>
              <a:t>/</a:t>
            </a:r>
            <a:r>
              <a:rPr lang="en-US" sz="2400" u="sng" dirty="0">
                <a:hlinkClick r:id="rId8"/>
              </a:rPr>
              <a:t>Comparison</a:t>
            </a:r>
            <a:r>
              <a:rPr lang="el-GR" sz="2400" u="sng" dirty="0">
                <a:hlinkClick r:id="rId8"/>
              </a:rPr>
              <a:t>_</a:t>
            </a:r>
            <a:r>
              <a:rPr lang="en-US" sz="2400" u="sng" dirty="0">
                <a:hlinkClick r:id="rId8"/>
              </a:rPr>
              <a:t>of</a:t>
            </a:r>
            <a:r>
              <a:rPr lang="el-GR" sz="2400" u="sng" dirty="0">
                <a:hlinkClick r:id="rId8"/>
              </a:rPr>
              <a:t>_</a:t>
            </a:r>
            <a:r>
              <a:rPr lang="en-US" sz="2400" u="sng" dirty="0">
                <a:hlinkClick r:id="rId8"/>
              </a:rPr>
              <a:t>HTML</a:t>
            </a:r>
            <a:r>
              <a:rPr lang="el-GR" sz="2400" u="sng" dirty="0">
                <a:hlinkClick r:id="rId8"/>
              </a:rPr>
              <a:t>_</a:t>
            </a:r>
            <a:r>
              <a:rPr lang="en-US" sz="2400" u="sng" dirty="0">
                <a:hlinkClick r:id="rId8"/>
              </a:rPr>
              <a:t>editors</a:t>
            </a:r>
            <a:r>
              <a:rPr lang="en-US" sz="2400" dirty="0"/>
              <a:t> </a:t>
            </a:r>
            <a:endParaRPr lang="el-GR" sz="2400" dirty="0"/>
          </a:p>
          <a:p>
            <a:pPr marL="0" indent="0">
              <a:buNone/>
            </a:pPr>
            <a:endParaRPr lang="el-GR" dirty="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19</a:t>
            </a:fld>
            <a:endParaRPr lang="el-GR" sz="1400" dirty="0"/>
          </a:p>
        </p:txBody>
      </p:sp>
    </p:spTree>
    <p:custDataLst>
      <p:tags r:id="rId1"/>
    </p:custDataLst>
    <p:extLst>
      <p:ext uri="{BB962C8B-B14F-4D97-AF65-F5344CB8AC3E}">
        <p14:creationId xmlns:p14="http://schemas.microsoft.com/office/powerpoint/2010/main" val="31665297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251520" y="133779"/>
            <a:ext cx="8892480" cy="811580"/>
          </a:xfrm>
        </p:spPr>
        <p:txBody>
          <a:bodyPr>
            <a:noAutofit/>
          </a:bodyPr>
          <a:lstStyle/>
          <a:p>
            <a:r>
              <a:rPr lang="el-GR" sz="3200" dirty="0"/>
              <a:t>Λογισμικά που Χρησιμοποιεί η Αγορά Εργασίας</a:t>
            </a:r>
          </a:p>
        </p:txBody>
      </p:sp>
      <p:sp>
        <p:nvSpPr>
          <p:cNvPr id="3" name="Θέση περιεχομένου 2"/>
          <p:cNvSpPr>
            <a:spLocks noGrp="1"/>
          </p:cNvSpPr>
          <p:nvPr>
            <p:ph idx="1"/>
            <p:custDataLst>
              <p:tags r:id="rId3"/>
            </p:custDataLst>
          </p:nvPr>
        </p:nvSpPr>
        <p:spPr>
          <a:xfrm>
            <a:off x="408619" y="986314"/>
            <a:ext cx="8411853" cy="5539030"/>
          </a:xfrm>
        </p:spPr>
        <p:txBody>
          <a:bodyPr>
            <a:normAutofit fontScale="92500" lnSpcReduction="20000"/>
          </a:bodyPr>
          <a:lstStyle/>
          <a:p>
            <a:pPr lvl="0">
              <a:buFont typeface="Wingdings" panose="05000000000000000000" pitchFamily="2" charset="2"/>
              <a:buChar char="v"/>
            </a:pPr>
            <a:r>
              <a:rPr lang="el-GR" dirty="0" smtClean="0"/>
              <a:t>Για </a:t>
            </a:r>
            <a:r>
              <a:rPr lang="el-GR" dirty="0"/>
              <a:t>ανάπτυξη Δυναμικών Ιστοσελίδων χρειάζεστε:</a:t>
            </a:r>
          </a:p>
          <a:p>
            <a:pPr lvl="1">
              <a:buFont typeface="Wingdings" panose="05000000000000000000" pitchFamily="2" charset="2"/>
              <a:buChar char="q"/>
            </a:pPr>
            <a:r>
              <a:rPr lang="el-GR" dirty="0" smtClean="0"/>
              <a:t> </a:t>
            </a:r>
            <a:r>
              <a:rPr lang="en-US" dirty="0" err="1" smtClean="0"/>
              <a:t>Εφ</a:t>
            </a:r>
            <a:r>
              <a:rPr lang="en-US" dirty="0" smtClean="0"/>
              <a:t>αρμογή/editor </a:t>
            </a:r>
            <a:r>
              <a:rPr lang="en-US" dirty="0"/>
              <a:t>ανάπτυξης ιστοσελίδων</a:t>
            </a:r>
            <a:endParaRPr lang="el-GR" dirty="0"/>
          </a:p>
          <a:p>
            <a:pPr lvl="1">
              <a:buFont typeface="Wingdings" panose="05000000000000000000" pitchFamily="2" charset="2"/>
              <a:buChar char="q"/>
            </a:pPr>
            <a:r>
              <a:rPr lang="el-GR" b="1" dirty="0" smtClean="0"/>
              <a:t> </a:t>
            </a:r>
            <a:r>
              <a:rPr lang="en-US" b="1" dirty="0" smtClean="0"/>
              <a:t>Web </a:t>
            </a:r>
            <a:r>
              <a:rPr lang="en-US" b="1" dirty="0"/>
              <a:t>Server</a:t>
            </a:r>
            <a:r>
              <a:rPr lang="el-GR" dirty="0"/>
              <a:t> – Έχετε τις εξής κύριες επιλογές:</a:t>
            </a:r>
          </a:p>
          <a:p>
            <a:pPr lvl="2"/>
            <a:r>
              <a:rPr lang="en-US" b="1" dirty="0"/>
              <a:t>Apache</a:t>
            </a:r>
            <a:r>
              <a:rPr lang="en-US" dirty="0"/>
              <a:t> (www.apache.org): open source – "</a:t>
            </a:r>
            <a:r>
              <a:rPr lang="en-US" dirty="0" err="1"/>
              <a:t>servίρει</a:t>
            </a:r>
            <a:r>
              <a:rPr lang="en-US" dirty="0"/>
              <a:t>" π</a:t>
            </a:r>
            <a:r>
              <a:rPr lang="en-US" dirty="0" err="1"/>
              <a:t>άνω</a:t>
            </a:r>
            <a:r>
              <a:rPr lang="en-US" dirty="0"/>
              <a:t> από </a:t>
            </a:r>
            <a:r>
              <a:rPr lang="en-US" dirty="0" err="1"/>
              <a:t>το</a:t>
            </a:r>
            <a:r>
              <a:rPr lang="en-US" dirty="0"/>
              <a:t> </a:t>
            </a:r>
            <a:r>
              <a:rPr lang="en-US" dirty="0" err="1"/>
              <a:t>μισό</a:t>
            </a:r>
            <a:r>
              <a:rPr lang="en-US" dirty="0"/>
              <a:t> web (2008)</a:t>
            </a:r>
            <a:endParaRPr lang="el-GR" dirty="0"/>
          </a:p>
          <a:p>
            <a:pPr lvl="3">
              <a:buFont typeface="Wingdings" panose="05000000000000000000" pitchFamily="2" charset="2"/>
              <a:buChar char="ü"/>
            </a:pPr>
            <a:r>
              <a:rPr lang="el-GR" dirty="0"/>
              <a:t>εκδόσεις για όλα τα λειτουργικά συστήματα</a:t>
            </a:r>
          </a:p>
          <a:p>
            <a:pPr lvl="2"/>
            <a:r>
              <a:rPr lang="en-US" b="1" dirty="0"/>
              <a:t>IIS</a:t>
            </a:r>
            <a:r>
              <a:rPr lang="en-US" dirty="0"/>
              <a:t> – </a:t>
            </a:r>
            <a:r>
              <a:rPr lang="el-GR" dirty="0"/>
              <a:t>Ο</a:t>
            </a:r>
            <a:r>
              <a:rPr lang="en-US" dirty="0"/>
              <a:t> web server </a:t>
            </a:r>
            <a:r>
              <a:rPr lang="el-GR" dirty="0"/>
              <a:t>της</a:t>
            </a:r>
            <a:r>
              <a:rPr lang="en-US" dirty="0"/>
              <a:t> Microsoft.</a:t>
            </a:r>
            <a:endParaRPr lang="el-GR" dirty="0"/>
          </a:p>
          <a:p>
            <a:pPr lvl="3">
              <a:buFont typeface="Wingdings" panose="05000000000000000000" pitchFamily="2" charset="2"/>
              <a:buChar char="ü"/>
            </a:pPr>
            <a:r>
              <a:rPr lang="el-GR" dirty="0"/>
              <a:t>Υπάρχει στις </a:t>
            </a:r>
            <a:r>
              <a:rPr lang="en-US" dirty="0"/>
              <a:t>Pro</a:t>
            </a:r>
            <a:r>
              <a:rPr lang="el-GR" dirty="0"/>
              <a:t> εκδόσεις των </a:t>
            </a:r>
            <a:r>
              <a:rPr lang="en-US" dirty="0"/>
              <a:t>Windows </a:t>
            </a:r>
            <a:r>
              <a:rPr lang="el-GR" dirty="0"/>
              <a:t>(αλλά δεν εγκαθίσταται </a:t>
            </a:r>
            <a:r>
              <a:rPr lang="en-US" dirty="0"/>
              <a:t>by default</a:t>
            </a:r>
            <a:r>
              <a:rPr lang="el-GR" dirty="0"/>
              <a:t> – πρέπει να το ζητήσουμε και μπορεί να γίνει και εκ των υστέρων). </a:t>
            </a:r>
          </a:p>
          <a:p>
            <a:pPr lvl="3">
              <a:buFont typeface="Wingdings" panose="05000000000000000000" pitchFamily="2" charset="2"/>
              <a:buChar char="ü"/>
            </a:pPr>
            <a:r>
              <a:rPr lang="el-GR" dirty="0"/>
              <a:t>Δημοφιλές το </a:t>
            </a:r>
            <a:r>
              <a:rPr lang="en-US" dirty="0"/>
              <a:t>MS </a:t>
            </a:r>
            <a:r>
              <a:rPr lang="en-US" dirty="0" err="1"/>
              <a:t>WebMatrix</a:t>
            </a:r>
            <a:r>
              <a:rPr lang="el-GR" dirty="0"/>
              <a:t>: </a:t>
            </a:r>
            <a:r>
              <a:rPr lang="en-US" u="sng" dirty="0">
                <a:hlinkClick r:id="rId8"/>
              </a:rPr>
              <a:t>http</a:t>
            </a:r>
            <a:r>
              <a:rPr lang="el-GR" u="sng" dirty="0">
                <a:hlinkClick r:id="rId8"/>
              </a:rPr>
              <a:t>://</a:t>
            </a:r>
            <a:r>
              <a:rPr lang="en-US" u="sng" dirty="0">
                <a:hlinkClick r:id="rId8"/>
              </a:rPr>
              <a:t>www</a:t>
            </a:r>
            <a:r>
              <a:rPr lang="el-GR" u="sng" dirty="0">
                <a:hlinkClick r:id="rId8"/>
              </a:rPr>
              <a:t>.</a:t>
            </a:r>
            <a:r>
              <a:rPr lang="en-US" u="sng" dirty="0" err="1">
                <a:hlinkClick r:id="rId8"/>
              </a:rPr>
              <a:t>microsoft</a:t>
            </a:r>
            <a:r>
              <a:rPr lang="el-GR" u="sng" dirty="0">
                <a:hlinkClick r:id="rId8"/>
              </a:rPr>
              <a:t>.</a:t>
            </a:r>
            <a:r>
              <a:rPr lang="en-US" u="sng" dirty="0">
                <a:hlinkClick r:id="rId8"/>
              </a:rPr>
              <a:t>com</a:t>
            </a:r>
            <a:r>
              <a:rPr lang="el-GR" u="sng" dirty="0">
                <a:hlinkClick r:id="rId8"/>
              </a:rPr>
              <a:t>/</a:t>
            </a:r>
            <a:r>
              <a:rPr lang="en-US" u="sng" dirty="0">
                <a:hlinkClick r:id="rId8"/>
              </a:rPr>
              <a:t>web</a:t>
            </a:r>
            <a:r>
              <a:rPr lang="el-GR" u="sng" dirty="0">
                <a:hlinkClick r:id="rId8"/>
              </a:rPr>
              <a:t>/</a:t>
            </a:r>
            <a:r>
              <a:rPr lang="en-US" u="sng" dirty="0" err="1">
                <a:hlinkClick r:id="rId8"/>
              </a:rPr>
              <a:t>webmatrix</a:t>
            </a:r>
            <a:r>
              <a:rPr lang="el-GR" u="sng" dirty="0">
                <a:hlinkClick r:id="rId8"/>
              </a:rPr>
              <a:t>/</a:t>
            </a:r>
            <a:r>
              <a:rPr lang="el-GR" dirty="0"/>
              <a:t> </a:t>
            </a:r>
          </a:p>
          <a:p>
            <a:pPr lvl="1">
              <a:buFont typeface="Wingdings" panose="05000000000000000000" pitchFamily="2" charset="2"/>
              <a:buChar char="q"/>
            </a:pPr>
            <a:r>
              <a:rPr lang="el-GR" dirty="0" smtClean="0"/>
              <a:t> Τους</a:t>
            </a:r>
            <a:r>
              <a:rPr lang="en-US" dirty="0" smtClean="0"/>
              <a:t> </a:t>
            </a:r>
            <a:r>
              <a:rPr lang="en-US" dirty="0"/>
              <a:t>3 "</a:t>
            </a:r>
            <a:r>
              <a:rPr lang="el-GR" dirty="0"/>
              <a:t>μεγάλους</a:t>
            </a:r>
            <a:r>
              <a:rPr lang="en-US" dirty="0"/>
              <a:t>" browsers (Internet Explorer, Firefox, Chrome)</a:t>
            </a:r>
            <a:endParaRPr lang="el-GR" dirty="0"/>
          </a:p>
          <a:p>
            <a:pPr lvl="0">
              <a:buFont typeface="Wingdings" panose="05000000000000000000" pitchFamily="2" charset="2"/>
              <a:buChar char="v"/>
            </a:pPr>
            <a:endParaRPr lang="el-GR" dirty="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20</a:t>
            </a:fld>
            <a:endParaRPr lang="el-GR" sz="1400" dirty="0"/>
          </a:p>
        </p:txBody>
      </p:sp>
    </p:spTree>
    <p:custDataLst>
      <p:tags r:id="rId1"/>
    </p:custDataLst>
    <p:extLst>
      <p:ext uri="{BB962C8B-B14F-4D97-AF65-F5344CB8AC3E}">
        <p14:creationId xmlns:p14="http://schemas.microsoft.com/office/powerpoint/2010/main" val="37222560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168305" y="152407"/>
            <a:ext cx="8892480" cy="811580"/>
          </a:xfrm>
        </p:spPr>
        <p:txBody>
          <a:bodyPr>
            <a:noAutofit/>
          </a:bodyPr>
          <a:lstStyle/>
          <a:p>
            <a:r>
              <a:rPr lang="el-GR" sz="4000" dirty="0"/>
              <a:t>...συνέχεια...</a:t>
            </a:r>
          </a:p>
        </p:txBody>
      </p:sp>
      <p:sp>
        <p:nvSpPr>
          <p:cNvPr id="3" name="Θέση περιεχομένου 2"/>
          <p:cNvSpPr>
            <a:spLocks noGrp="1"/>
          </p:cNvSpPr>
          <p:nvPr>
            <p:ph idx="1"/>
            <p:custDataLst>
              <p:tags r:id="rId3"/>
            </p:custDataLst>
          </p:nvPr>
        </p:nvSpPr>
        <p:spPr>
          <a:xfrm>
            <a:off x="168305" y="963987"/>
            <a:ext cx="8796183" cy="5539030"/>
          </a:xfrm>
        </p:spPr>
        <p:txBody>
          <a:bodyPr>
            <a:normAutofit fontScale="47500" lnSpcReduction="20000"/>
          </a:bodyPr>
          <a:lstStyle/>
          <a:p>
            <a:pPr lvl="0">
              <a:buFont typeface="Wingdings" panose="05000000000000000000" pitchFamily="2" charset="2"/>
              <a:buChar char="v"/>
            </a:pPr>
            <a:r>
              <a:rPr lang="el-GR" sz="4200" b="1" dirty="0"/>
              <a:t>Server-</a:t>
            </a:r>
            <a:r>
              <a:rPr lang="el-GR" sz="4200" b="1" dirty="0" err="1"/>
              <a:t>Side</a:t>
            </a:r>
            <a:r>
              <a:rPr lang="el-GR" sz="4200" b="1" dirty="0"/>
              <a:t> </a:t>
            </a:r>
            <a:r>
              <a:rPr lang="el-GR" sz="4200" b="1" dirty="0" err="1"/>
              <a:t>Scripting</a:t>
            </a:r>
            <a:r>
              <a:rPr lang="el-GR" sz="4200" b="1" dirty="0"/>
              <a:t> </a:t>
            </a:r>
            <a:r>
              <a:rPr lang="el-GR" sz="4200" b="1" dirty="0" err="1"/>
              <a:t>Language</a:t>
            </a:r>
            <a:r>
              <a:rPr lang="en-US" sz="4200" b="1" dirty="0"/>
              <a:t>s</a:t>
            </a:r>
            <a:r>
              <a:rPr lang="el-GR" sz="4200" dirty="0"/>
              <a:t>: οι πιο διαδεδομένες τεχνολογίες </a:t>
            </a:r>
            <a:r>
              <a:rPr lang="el-GR" sz="4200" dirty="0" smtClean="0"/>
              <a:t>είναι:</a:t>
            </a:r>
            <a:endParaRPr lang="el-GR" sz="4200" dirty="0"/>
          </a:p>
          <a:p>
            <a:pPr lvl="1">
              <a:buFont typeface="Wingdings" panose="05000000000000000000" pitchFamily="2" charset="2"/>
              <a:buChar char="q"/>
            </a:pPr>
            <a:r>
              <a:rPr lang="en-US" sz="3800" b="1" dirty="0"/>
              <a:t>PHP</a:t>
            </a:r>
            <a:r>
              <a:rPr lang="en-US" sz="3800" dirty="0"/>
              <a:t> (www.php.net)</a:t>
            </a:r>
            <a:endParaRPr lang="el-GR" sz="3800" dirty="0"/>
          </a:p>
          <a:p>
            <a:pPr lvl="2"/>
            <a:r>
              <a:rPr lang="en-US" sz="3400" dirty="0"/>
              <a:t>de-facto standard (</a:t>
            </a:r>
            <a:r>
              <a:rPr lang="en-US" sz="3400" dirty="0" err="1"/>
              <a:t>με</a:t>
            </a:r>
            <a:r>
              <a:rPr lang="en-US" sz="3400" dirty="0"/>
              <a:t> Apache) </a:t>
            </a:r>
            <a:r>
              <a:rPr lang="en-US" sz="3400" dirty="0" err="1"/>
              <a:t>γι</a:t>
            </a:r>
            <a:r>
              <a:rPr lang="en-US" sz="3400" dirty="0"/>
              <a:t>α non-windows περιβάλλοντα (Unix, Linux, κτλ)</a:t>
            </a:r>
            <a:endParaRPr lang="el-GR" sz="3400" dirty="0"/>
          </a:p>
          <a:p>
            <a:pPr lvl="2"/>
            <a:r>
              <a:rPr lang="el-GR" sz="3400" dirty="0"/>
              <a:t>πλέον και για </a:t>
            </a:r>
            <a:r>
              <a:rPr lang="en-US" sz="3400" dirty="0"/>
              <a:t>IIS</a:t>
            </a:r>
            <a:r>
              <a:rPr lang="el-GR" sz="3400" dirty="0"/>
              <a:t> με επίσημη υποστήριξη από </a:t>
            </a:r>
            <a:r>
              <a:rPr lang="en-US" sz="3400" dirty="0"/>
              <a:t>Microsoft</a:t>
            </a:r>
            <a:r>
              <a:rPr lang="el-GR" sz="3400" dirty="0"/>
              <a:t> (</a:t>
            </a:r>
            <a:r>
              <a:rPr lang="en-US" sz="3400" dirty="0"/>
              <a:t>http</a:t>
            </a:r>
            <a:r>
              <a:rPr lang="el-GR" sz="3400" dirty="0"/>
              <a:t>://</a:t>
            </a:r>
            <a:r>
              <a:rPr lang="en-US" sz="3400" dirty="0"/>
              <a:t>www</a:t>
            </a:r>
            <a:r>
              <a:rPr lang="el-GR" sz="3400" dirty="0"/>
              <a:t>.</a:t>
            </a:r>
            <a:r>
              <a:rPr lang="en-US" sz="3400" dirty="0" err="1"/>
              <a:t>iis</a:t>
            </a:r>
            <a:r>
              <a:rPr lang="el-GR" sz="3400" dirty="0"/>
              <a:t>.</a:t>
            </a:r>
            <a:r>
              <a:rPr lang="en-US" sz="3400" dirty="0"/>
              <a:t>net</a:t>
            </a:r>
            <a:r>
              <a:rPr lang="el-GR" sz="3400" dirty="0"/>
              <a:t>/)</a:t>
            </a:r>
          </a:p>
          <a:p>
            <a:pPr lvl="1">
              <a:buFont typeface="Wingdings" panose="05000000000000000000" pitchFamily="2" charset="2"/>
              <a:buChar char="q"/>
            </a:pPr>
            <a:r>
              <a:rPr lang="en-US" sz="3400" b="1" dirty="0"/>
              <a:t>ASP / ASP.NET</a:t>
            </a:r>
            <a:endParaRPr lang="el-GR" sz="3400" dirty="0"/>
          </a:p>
          <a:p>
            <a:pPr lvl="2"/>
            <a:r>
              <a:rPr lang="el-GR" sz="2900" dirty="0"/>
              <a:t>Η "επίσημη" λύση σε πλατφόρμες </a:t>
            </a:r>
            <a:r>
              <a:rPr lang="en-US" sz="2900" dirty="0"/>
              <a:t>MS</a:t>
            </a:r>
            <a:r>
              <a:rPr lang="el-GR" sz="2900" dirty="0"/>
              <a:t> – Συνοδεύει τον </a:t>
            </a:r>
            <a:r>
              <a:rPr lang="en-US" sz="2900" dirty="0"/>
              <a:t>IIS</a:t>
            </a:r>
            <a:r>
              <a:rPr lang="el-GR" sz="2900" dirty="0"/>
              <a:t> – (χρήση </a:t>
            </a:r>
            <a:r>
              <a:rPr lang="en-US" sz="2900" dirty="0"/>
              <a:t>Visual Studio</a:t>
            </a:r>
            <a:r>
              <a:rPr lang="el-GR" sz="2900" dirty="0"/>
              <a:t>)</a:t>
            </a:r>
          </a:p>
          <a:p>
            <a:pPr lvl="1">
              <a:buFont typeface="Wingdings" panose="05000000000000000000" pitchFamily="2" charset="2"/>
              <a:buChar char="q"/>
            </a:pPr>
            <a:r>
              <a:rPr lang="en-US" sz="3400" b="1" dirty="0"/>
              <a:t>JSP</a:t>
            </a:r>
            <a:r>
              <a:rPr lang="en-US" sz="3400" dirty="0"/>
              <a:t> </a:t>
            </a:r>
            <a:r>
              <a:rPr lang="el-GR" sz="3400" dirty="0" smtClean="0"/>
              <a:t> </a:t>
            </a:r>
            <a:r>
              <a:rPr lang="en-US" sz="3400" dirty="0" smtClean="0"/>
              <a:t> </a:t>
            </a:r>
            <a:r>
              <a:rPr lang="en-US" sz="3400" dirty="0"/>
              <a:t>Java Server Pages</a:t>
            </a:r>
            <a:endParaRPr lang="el-GR" sz="3400" dirty="0"/>
          </a:p>
          <a:p>
            <a:pPr lvl="2"/>
            <a:r>
              <a:rPr lang="el-GR" sz="2900" dirty="0"/>
              <a:t>Η γνωστή </a:t>
            </a:r>
            <a:r>
              <a:rPr lang="en-US" sz="2900" dirty="0"/>
              <a:t>Java</a:t>
            </a:r>
            <a:r>
              <a:rPr lang="el-GR" sz="2900" dirty="0"/>
              <a:t> σε έκδοση για </a:t>
            </a:r>
            <a:r>
              <a:rPr lang="en-US" sz="2900" dirty="0"/>
              <a:t>Server Side Scripting</a:t>
            </a:r>
            <a:r>
              <a:rPr lang="el-GR" sz="2900" dirty="0"/>
              <a:t> – Απαιτεί την εγκατάσταση του </a:t>
            </a:r>
            <a:r>
              <a:rPr lang="en-US" sz="2900" dirty="0"/>
              <a:t>Tomcat</a:t>
            </a:r>
            <a:r>
              <a:rPr lang="el-GR" sz="2900" dirty="0"/>
              <a:t> (</a:t>
            </a:r>
            <a:r>
              <a:rPr lang="en-US" sz="2900" dirty="0"/>
              <a:t>application server</a:t>
            </a:r>
            <a:r>
              <a:rPr lang="el-GR" sz="2900" dirty="0"/>
              <a:t>) σε συνεργασία με τον </a:t>
            </a:r>
            <a:r>
              <a:rPr lang="en-US" sz="2900" dirty="0"/>
              <a:t>Apache web server</a:t>
            </a:r>
            <a:r>
              <a:rPr lang="el-GR" sz="2900" dirty="0"/>
              <a:t>.</a:t>
            </a:r>
          </a:p>
          <a:p>
            <a:pPr lvl="2"/>
            <a:r>
              <a:rPr lang="el-GR" sz="2900" dirty="0"/>
              <a:t>Διαδεδομένη λύση σε </a:t>
            </a:r>
            <a:r>
              <a:rPr lang="en-US" sz="2900" dirty="0"/>
              <a:t>enterprise</a:t>
            </a:r>
            <a:r>
              <a:rPr lang="el-GR" sz="2900" dirty="0"/>
              <a:t> περιβάλλοντα (μεγάλες εταιρικές εφαρμογές).</a:t>
            </a:r>
          </a:p>
          <a:p>
            <a:pPr lvl="0">
              <a:buFont typeface="Wingdings" panose="05000000000000000000" pitchFamily="2" charset="2"/>
              <a:buChar char="v"/>
            </a:pPr>
            <a:r>
              <a:rPr lang="el-GR" sz="3800" b="1" dirty="0"/>
              <a:t>Σύστημα Διαχείρισης Βάσης Δεδομένων</a:t>
            </a:r>
            <a:endParaRPr lang="el-GR" sz="3800" dirty="0"/>
          </a:p>
          <a:p>
            <a:pPr lvl="1">
              <a:buFont typeface="Wingdings" panose="05000000000000000000" pitchFamily="2" charset="2"/>
              <a:buChar char="q"/>
            </a:pPr>
            <a:r>
              <a:rPr lang="en-US" sz="3400" b="1" dirty="0"/>
              <a:t>MySQL</a:t>
            </a:r>
            <a:r>
              <a:rPr lang="el-GR" sz="3400" dirty="0"/>
              <a:t>: </a:t>
            </a:r>
            <a:r>
              <a:rPr lang="en-US" sz="3400" dirty="0"/>
              <a:t>open source</a:t>
            </a:r>
            <a:r>
              <a:rPr lang="el-GR" sz="3400" dirty="0"/>
              <a:t> με έκδοση για όλα τα Λειτουργικά Συστήματα</a:t>
            </a:r>
          </a:p>
          <a:p>
            <a:pPr lvl="1">
              <a:buFont typeface="Wingdings" panose="05000000000000000000" pitchFamily="2" charset="2"/>
              <a:buChar char="q"/>
            </a:pPr>
            <a:r>
              <a:rPr lang="en-US" sz="3400" b="1" dirty="0"/>
              <a:t>MS SQL Server</a:t>
            </a:r>
            <a:r>
              <a:rPr lang="en-US" sz="3400" dirty="0"/>
              <a:t> (</a:t>
            </a:r>
            <a:r>
              <a:rPr lang="en-US" sz="3400" dirty="0" err="1"/>
              <a:t>μόνο</a:t>
            </a:r>
            <a:r>
              <a:rPr lang="en-US" sz="3400" dirty="0"/>
              <a:t> </a:t>
            </a:r>
            <a:r>
              <a:rPr lang="en-US" sz="3400" dirty="0" err="1"/>
              <a:t>σε</a:t>
            </a:r>
            <a:r>
              <a:rPr lang="en-US" sz="3400" dirty="0"/>
              <a:t> Windows πλα</a:t>
            </a:r>
            <a:r>
              <a:rPr lang="en-US" sz="3400" dirty="0" err="1"/>
              <a:t>τφόρμες</a:t>
            </a:r>
            <a:r>
              <a:rPr lang="en-US" sz="3400" dirty="0"/>
              <a:t>, </a:t>
            </a:r>
            <a:r>
              <a:rPr lang="en-US" sz="3400" dirty="0" err="1"/>
              <a:t>δωρεάν</a:t>
            </a:r>
            <a:r>
              <a:rPr lang="en-US" sz="3400" dirty="0"/>
              <a:t> η developer edition)</a:t>
            </a:r>
            <a:endParaRPr lang="el-GR" sz="3400" dirty="0"/>
          </a:p>
          <a:p>
            <a:pPr lvl="1">
              <a:buFont typeface="Wingdings" panose="05000000000000000000" pitchFamily="2" charset="2"/>
              <a:buChar char="q"/>
            </a:pPr>
            <a:r>
              <a:rPr lang="el-GR" sz="3400" dirty="0"/>
              <a:t>...γενικά υποστηρίζονται όλα τα διαδεδομένα Συστήματα Διαχείρισης Βάσεων Δεδομένων (</a:t>
            </a:r>
            <a:r>
              <a:rPr lang="en-US" sz="3400" dirty="0"/>
              <a:t>RDBMS</a:t>
            </a:r>
            <a:r>
              <a:rPr lang="el-GR" sz="3400" dirty="0"/>
              <a:t>) όπως </a:t>
            </a:r>
            <a:r>
              <a:rPr lang="en-US" sz="3400" dirty="0"/>
              <a:t>Oracle</a:t>
            </a:r>
            <a:r>
              <a:rPr lang="el-GR" sz="3400" dirty="0"/>
              <a:t>, </a:t>
            </a:r>
            <a:r>
              <a:rPr lang="en-US" sz="3400" dirty="0"/>
              <a:t>DB</a:t>
            </a:r>
            <a:r>
              <a:rPr lang="el-GR" sz="3400" dirty="0"/>
              <a:t>2 (της </a:t>
            </a:r>
            <a:r>
              <a:rPr lang="en-US" sz="3400" dirty="0"/>
              <a:t>IBM</a:t>
            </a:r>
            <a:r>
              <a:rPr lang="el-GR" sz="3400" dirty="0"/>
              <a:t>), </a:t>
            </a:r>
            <a:r>
              <a:rPr lang="en-US" sz="3400" dirty="0"/>
              <a:t>Sybase</a:t>
            </a:r>
            <a:r>
              <a:rPr lang="el-GR" sz="3400" dirty="0"/>
              <a:t>, </a:t>
            </a:r>
            <a:r>
              <a:rPr lang="el-GR" sz="3400" dirty="0" err="1"/>
              <a:t>κτλ</a:t>
            </a:r>
            <a:endParaRPr lang="el-GR" sz="3400" dirty="0"/>
          </a:p>
          <a:p>
            <a:pPr lvl="0">
              <a:buFont typeface="Wingdings" panose="05000000000000000000" pitchFamily="2" charset="2"/>
              <a:buChar char="v"/>
            </a:pPr>
            <a:r>
              <a:rPr lang="el-GR" sz="3800" dirty="0" smtClean="0"/>
              <a:t>Υπάρχουν και αρκετά ολοκληρωμένα περιβάλλοντα (</a:t>
            </a:r>
            <a:r>
              <a:rPr lang="en-US" sz="3800" dirty="0" smtClean="0"/>
              <a:t>IDE</a:t>
            </a:r>
            <a:r>
              <a:rPr lang="el-GR" sz="3800" dirty="0" smtClean="0"/>
              <a:t>) για ανάπτυξη </a:t>
            </a:r>
            <a:r>
              <a:rPr lang="el-GR" sz="3800" dirty="0" err="1" smtClean="0"/>
              <a:t>web</a:t>
            </a:r>
            <a:r>
              <a:rPr lang="el-GR" sz="3800" dirty="0" smtClean="0"/>
              <a:t> εφαρμογών με PHP: </a:t>
            </a:r>
            <a:r>
              <a:rPr lang="el-GR" sz="3800" b="1" dirty="0" err="1" smtClean="0">
                <a:solidFill>
                  <a:srgbClr val="FF0000"/>
                </a:solidFill>
              </a:rPr>
              <a:t>NetBeans</a:t>
            </a:r>
            <a:r>
              <a:rPr lang="el-GR" sz="3800" b="1" dirty="0" smtClean="0">
                <a:solidFill>
                  <a:srgbClr val="FF0000"/>
                </a:solidFill>
              </a:rPr>
              <a:t> for PHP</a:t>
            </a:r>
            <a:r>
              <a:rPr lang="el-GR" sz="3800" dirty="0" smtClean="0"/>
              <a:t>, </a:t>
            </a:r>
            <a:r>
              <a:rPr lang="el-GR" sz="3800" dirty="0" err="1" smtClean="0"/>
              <a:t>CakePHP</a:t>
            </a:r>
            <a:r>
              <a:rPr lang="el-GR" sz="3800" dirty="0" smtClean="0"/>
              <a:t>, </a:t>
            </a:r>
            <a:r>
              <a:rPr lang="en-US" sz="3800" dirty="0" err="1" smtClean="0"/>
              <a:t>Zend</a:t>
            </a:r>
            <a:r>
              <a:rPr lang="el-GR" sz="3800" dirty="0" smtClean="0"/>
              <a:t>, </a:t>
            </a:r>
            <a:r>
              <a:rPr lang="el-GR" sz="3800" dirty="0" err="1" smtClean="0"/>
              <a:t>κτλ</a:t>
            </a:r>
            <a:endParaRPr lang="el-GR" sz="3800" dirty="0" smtClean="0"/>
          </a:p>
          <a:p>
            <a:pPr lvl="0">
              <a:buFont typeface="Wingdings" panose="05000000000000000000" pitchFamily="2" charset="2"/>
              <a:buChar char="v"/>
            </a:pPr>
            <a:endParaRPr lang="el-GR" dirty="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21</a:t>
            </a:fld>
            <a:endParaRPr lang="el-GR" sz="1400" dirty="0"/>
          </a:p>
        </p:txBody>
      </p:sp>
    </p:spTree>
    <p:custDataLst>
      <p:tags r:id="rId1"/>
    </p:custDataLst>
    <p:extLst>
      <p:ext uri="{BB962C8B-B14F-4D97-AF65-F5344CB8AC3E}">
        <p14:creationId xmlns:p14="http://schemas.microsoft.com/office/powerpoint/2010/main" val="26673277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168305" y="152407"/>
            <a:ext cx="8892480" cy="811580"/>
          </a:xfrm>
        </p:spPr>
        <p:txBody>
          <a:bodyPr>
            <a:noAutofit/>
          </a:bodyPr>
          <a:lstStyle/>
          <a:p>
            <a:r>
              <a:rPr lang="en-US" sz="4000" dirty="0" smtClean="0"/>
              <a:t>Last but not least…</a:t>
            </a:r>
            <a:endParaRPr lang="el-GR" sz="4000" dirty="0"/>
          </a:p>
        </p:txBody>
      </p:sp>
      <p:sp>
        <p:nvSpPr>
          <p:cNvPr id="3" name="Θέση περιεχομένου 2"/>
          <p:cNvSpPr>
            <a:spLocks noGrp="1"/>
          </p:cNvSpPr>
          <p:nvPr>
            <p:ph idx="1"/>
            <p:custDataLst>
              <p:tags r:id="rId3"/>
            </p:custDataLst>
          </p:nvPr>
        </p:nvSpPr>
        <p:spPr>
          <a:xfrm>
            <a:off x="168305" y="963987"/>
            <a:ext cx="8796183" cy="5539030"/>
          </a:xfrm>
        </p:spPr>
        <p:txBody>
          <a:bodyPr>
            <a:normAutofit fontScale="62500" lnSpcReduction="20000"/>
          </a:bodyPr>
          <a:lstStyle/>
          <a:p>
            <a:pPr lvl="0">
              <a:buFont typeface="Wingdings" panose="05000000000000000000" pitchFamily="2" charset="2"/>
              <a:buChar char="v"/>
            </a:pPr>
            <a:r>
              <a:rPr lang="el-GR" dirty="0" smtClean="0"/>
              <a:t>Το </a:t>
            </a:r>
            <a:r>
              <a:rPr lang="el-GR" dirty="0"/>
              <a:t>μάθημα είναι εύκολο αλλά ως πολυσυλλεκτικό (συνδυασμός </a:t>
            </a:r>
            <a:r>
              <a:rPr lang="el-GR" dirty="0" err="1"/>
              <a:t>τεχνολο</a:t>
            </a:r>
            <a:r>
              <a:rPr lang="el-GR" dirty="0"/>
              <a:t>-γιών) έχει τεράστια ύλη (HTML, CSS, </a:t>
            </a:r>
            <a:r>
              <a:rPr lang="el-GR" dirty="0" err="1"/>
              <a:t>JavaScript</a:t>
            </a:r>
            <a:r>
              <a:rPr lang="el-GR" dirty="0"/>
              <a:t>, PHP, XML, DTD, </a:t>
            </a:r>
            <a:r>
              <a:rPr lang="el-GR" dirty="0" err="1"/>
              <a:t>κτλ</a:t>
            </a:r>
            <a:r>
              <a:rPr lang="el-GR" dirty="0"/>
              <a:t>), και απαιτεί συγκροτημένο μυαλό και στοιχειώδη "υποδομή".</a:t>
            </a:r>
          </a:p>
          <a:p>
            <a:pPr lvl="1">
              <a:buFont typeface="Wingdings" panose="05000000000000000000" pitchFamily="2" charset="2"/>
              <a:buChar char="q"/>
            </a:pPr>
            <a:r>
              <a:rPr lang="el-GR" dirty="0" smtClean="0"/>
              <a:t>Η </a:t>
            </a:r>
            <a:r>
              <a:rPr lang="el-GR" dirty="0"/>
              <a:t>παρακολούθηση θεωρίας και εργαστηρίου σταδιακά θα γίνεται δυσκολότερη και σύντομα αδύνατη αν δεν κάνετε μόνοι σας τα εργαστήρια!</a:t>
            </a:r>
          </a:p>
          <a:p>
            <a:pPr lvl="0">
              <a:buFont typeface="Wingdings" panose="05000000000000000000" pitchFamily="2" charset="2"/>
              <a:buChar char="v"/>
            </a:pPr>
            <a:r>
              <a:rPr lang="el-GR" dirty="0" smtClean="0"/>
              <a:t>Θα </a:t>
            </a:r>
            <a:r>
              <a:rPr lang="el-GR" dirty="0"/>
              <a:t>ασχοληθούμε συνολικά με το 25% της ύλης που περιλαμβάνουν στην πλήρη τους εκδοχή τα θέματα που θα μας απασχολήσουν,</a:t>
            </a:r>
          </a:p>
          <a:p>
            <a:pPr lvl="1">
              <a:buFont typeface="Wingdings" panose="05000000000000000000" pitchFamily="2" charset="2"/>
              <a:buChar char="q"/>
            </a:pPr>
            <a:r>
              <a:rPr lang="el-GR" dirty="0" smtClean="0"/>
              <a:t>...</a:t>
            </a:r>
            <a:r>
              <a:rPr lang="el-GR" dirty="0"/>
              <a:t>αλλά, αυτό το 25% επαρκεί για να κάνετε δουλειά επαγγελματικού επιπέδου!</a:t>
            </a:r>
          </a:p>
          <a:p>
            <a:pPr lvl="0">
              <a:buFont typeface="Wingdings" panose="05000000000000000000" pitchFamily="2" charset="2"/>
              <a:buChar char="v"/>
            </a:pPr>
            <a:r>
              <a:rPr lang="el-GR" dirty="0" smtClean="0"/>
              <a:t>Δεν </a:t>
            </a:r>
            <a:r>
              <a:rPr lang="el-GR" dirty="0"/>
              <a:t>είναι κάτι που το διαβάζεις και το μαθαίνεις πριν τις εξετάσεις!</a:t>
            </a:r>
          </a:p>
          <a:p>
            <a:pPr lvl="1">
              <a:buFont typeface="Wingdings" panose="05000000000000000000" pitchFamily="2" charset="2"/>
              <a:buChar char="q"/>
            </a:pPr>
            <a:r>
              <a:rPr lang="el-GR" dirty="0" smtClean="0"/>
              <a:t>πρέπει </a:t>
            </a:r>
            <a:r>
              <a:rPr lang="el-GR" dirty="0"/>
              <a:t>να ξέρετε τι υπάρχει - τι όπλα έχετε!</a:t>
            </a:r>
          </a:p>
          <a:p>
            <a:pPr lvl="1">
              <a:buFont typeface="Wingdings" panose="05000000000000000000" pitchFamily="2" charset="2"/>
              <a:buChar char="q"/>
            </a:pPr>
            <a:r>
              <a:rPr lang="el-GR" dirty="0" smtClean="0"/>
              <a:t>πρέπει </a:t>
            </a:r>
            <a:r>
              <a:rPr lang="el-GR" dirty="0"/>
              <a:t>να εξασκηθείτε για να ξέρετε πώς να τα χρησιμοποιήσετε!</a:t>
            </a:r>
          </a:p>
          <a:p>
            <a:pPr lvl="2"/>
            <a:r>
              <a:rPr lang="el-GR" sz="2900" dirty="0" smtClean="0"/>
              <a:t>αυτό </a:t>
            </a:r>
            <a:r>
              <a:rPr lang="el-GR" sz="2900" dirty="0"/>
              <a:t>το παρέχει το εργαστήριο και κυρίως τα </a:t>
            </a:r>
            <a:r>
              <a:rPr lang="el-GR" sz="2900" dirty="0" err="1"/>
              <a:t>projects</a:t>
            </a:r>
            <a:endParaRPr lang="el-GR" sz="2900" dirty="0"/>
          </a:p>
          <a:p>
            <a:pPr lvl="1">
              <a:buFont typeface="Wingdings" panose="05000000000000000000" pitchFamily="2" charset="2"/>
              <a:buChar char="q"/>
            </a:pPr>
            <a:r>
              <a:rPr lang="el-GR" dirty="0" smtClean="0"/>
              <a:t>πρέπει </a:t>
            </a:r>
            <a:r>
              <a:rPr lang="el-GR" dirty="0"/>
              <a:t>να ξέρετε τις "καλές πρακτικές"</a:t>
            </a:r>
          </a:p>
          <a:p>
            <a:pPr lvl="0">
              <a:buFont typeface="Wingdings" panose="05000000000000000000" pitchFamily="2" charset="2"/>
              <a:buChar char="v"/>
            </a:pPr>
            <a:r>
              <a:rPr lang="el-GR" dirty="0" smtClean="0"/>
              <a:t>Όσοι </a:t>
            </a:r>
            <a:r>
              <a:rPr lang="el-GR" dirty="0"/>
              <a:t>ασχοληθούν σοβαρά παίρνουν &gt;8 και βάζουν καλή υποθήκη για μελλοντική επαγγελματική απασχόληση. </a:t>
            </a:r>
          </a:p>
          <a:p>
            <a:pPr lvl="0">
              <a:buFont typeface="Wingdings" panose="05000000000000000000" pitchFamily="2" charset="2"/>
              <a:buChar char="v"/>
            </a:pPr>
            <a:endParaRPr lang="el-GR" dirty="0"/>
          </a:p>
        </p:txBody>
      </p:sp>
      <p:pic>
        <p:nvPicPr>
          <p:cNvPr id="7" name="Picture 47" descr="Εικονίδιο παγκόσμιου ιστού."/>
          <p:cNvPicPr/>
          <p:nvPr/>
        </p:nvPicPr>
        <p:blipFill>
          <a:blip r:embed="rId8">
            <a:extLst>
              <a:ext uri="{28A0092B-C50C-407E-A947-70E740481C1C}">
                <a14:useLocalDpi xmlns:a14="http://schemas.microsoft.com/office/drawing/2010/main" val="0"/>
              </a:ext>
            </a:extLst>
          </a:blip>
          <a:srcRect/>
          <a:stretch>
            <a:fillRect/>
          </a:stretch>
        </p:blipFill>
        <p:spPr bwMode="auto">
          <a:xfrm>
            <a:off x="7432104" y="4016284"/>
            <a:ext cx="1676400" cy="1676400"/>
          </a:xfrm>
          <a:prstGeom prst="rect">
            <a:avLst/>
          </a:prstGeom>
          <a:noFill/>
          <a:ln>
            <a:noFill/>
          </a:ln>
        </p:spPr>
      </p:pic>
      <p:pic>
        <p:nvPicPr>
          <p:cNvPr id="8" name="Εικόνα 1" descr="Εικονίδιο μετάβασης στα Περιεχόμενα.">
            <a:hlinkClick r:id="rId9" action="ppaction://hlinksldjump" tooltip="Επιστροφή στα Περιεχόμενα"/>
          </p:cNvPr>
          <p:cNvPicPr>
            <a:picLocks noChangeAspect="1"/>
          </p:cNvPicPr>
          <p:nvPr/>
        </p:nvPicPr>
        <p:blipFill>
          <a:blip r:embed="rId10">
            <a:extLst>
              <a:ext uri="{BEBA8EAE-BF5A-486C-A8C5-ECC9F3942E4B}">
                <a14:imgProps xmlns:a14="http://schemas.microsoft.com/office/drawing/2010/main">
                  <a14:imgLayer r:embed="rId11">
                    <a14:imgEffect>
                      <a14:sharpenSoften amount="100000"/>
                    </a14:imgEffect>
                  </a14:imgLayer>
                </a14:imgProps>
              </a:ext>
              <a:ext uri="{28A0092B-C50C-407E-A947-70E740481C1C}">
                <a14:useLocalDpi xmlns:a14="http://schemas.microsoft.com/office/drawing/2010/main" val="0"/>
              </a:ext>
            </a:extLst>
          </a:blip>
          <a:stretch>
            <a:fillRect/>
          </a:stretch>
        </p:blipFill>
        <p:spPr>
          <a:xfrm>
            <a:off x="467250" y="6021288"/>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22</a:t>
            </a:fld>
            <a:endParaRPr lang="el-GR" sz="1400" dirty="0"/>
          </a:p>
        </p:txBody>
      </p:sp>
    </p:spTree>
    <p:custDataLst>
      <p:tags r:id="rId1"/>
    </p:custDataLst>
    <p:extLst>
      <p:ext uri="{BB962C8B-B14F-4D97-AF65-F5344CB8AC3E}">
        <p14:creationId xmlns:p14="http://schemas.microsoft.com/office/powerpoint/2010/main" val="19898135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custDataLst>
              <p:tags r:id="rId2"/>
            </p:custDataLst>
          </p:nvPr>
        </p:nvSpPr>
        <p:spPr>
          <a:xfrm>
            <a:off x="685800" y="2030983"/>
            <a:ext cx="7772400" cy="1470025"/>
          </a:xfrm>
        </p:spPr>
        <p:txBody>
          <a:bodyPr/>
          <a:lstStyle/>
          <a:p>
            <a:r>
              <a:rPr lang="el-GR" dirty="0" smtClean="0"/>
              <a:t>Τέλος Ενότητας</a:t>
            </a:r>
            <a:endParaRPr lang="el-GR" dirty="0"/>
          </a:p>
        </p:txBody>
      </p:sp>
      <p:pic>
        <p:nvPicPr>
          <p:cNvPr id="9" name="7 - Εικόνα" descr="εικόνα Λογότυπο για Άδειες χρήσης Creative Commons">
            <a:hlinkClick r:id="rId5"/>
          </p:cNvPr>
          <p:cNvPicPr>
            <a:picLocks noChangeAspect="1"/>
          </p:cNvPicPr>
          <p:nvPr/>
        </p:nvPicPr>
        <p:blipFill>
          <a:blip r:embed="rId6" cstate="print"/>
          <a:stretch>
            <a:fillRect/>
          </a:stretch>
        </p:blipFill>
        <p:spPr>
          <a:xfrm>
            <a:off x="2080877" y="5827935"/>
            <a:ext cx="1581685" cy="553393"/>
          </a:xfrm>
          <a:prstGeom prst="rect">
            <a:avLst/>
          </a:prstGeom>
        </p:spPr>
      </p:pic>
      <p:pic>
        <p:nvPicPr>
          <p:cNvPr id="10" name="Picture 3" descr="εικόνα Λογότυπο Επιχειρησιακού Προγράμματος Εκπαίδευση και Δια βίου Μάθηση">
            <a:hlinkClick r:id="rId7"/>
          </p:cNvPr>
          <p:cNvPicPr>
            <a:picLocks noChangeAspect="1" noChangeArrowheads="1"/>
          </p:cNvPicPr>
          <p:nvPr/>
        </p:nvPicPr>
        <p:blipFill>
          <a:blip r:embed="rId8" cstate="print"/>
          <a:srcRect/>
          <a:stretch>
            <a:fillRect/>
          </a:stretch>
        </p:blipFill>
        <p:spPr bwMode="auto">
          <a:xfrm>
            <a:off x="3662562" y="5733256"/>
            <a:ext cx="3240360" cy="771224"/>
          </a:xfrm>
          <a:prstGeom prst="rect">
            <a:avLst/>
          </a:prstGeom>
          <a:noFill/>
        </p:spPr>
      </p:pic>
    </p:spTree>
    <p:custDataLst>
      <p:tags r:id="rId1"/>
    </p:custDataLst>
    <p:extLst>
      <p:ext uri="{BB962C8B-B14F-4D97-AF65-F5344CB8AC3E}">
        <p14:creationId xmlns:p14="http://schemas.microsoft.com/office/powerpoint/2010/main" val="2128020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ZHAW.ACCESSIBILITYADDIN.DEFAULTLANGUAGE" val="msoLanguageIDEnglishUS"/>
  <p:tag name="ZHAW.ACCESSIBILITYADDIN.CHECKTIMEDATE" val="17/7/2014 4:37:56 μμ"/>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1026,2,3,5,"/>
</p:tagLst>
</file>

<file path=ppt/tags/tag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xml><?xml version="1.0" encoding="utf-8"?>
<p:tagLst xmlns:a="http://schemas.openxmlformats.org/drawingml/2006/main" xmlns:r="http://schemas.openxmlformats.org/officeDocument/2006/relationships" xmlns:p="http://schemas.openxmlformats.org/presentationml/2006/main">
  <p:tag name="ZHAW.ACCESSIBILITYADDIN.READINGORDER" val="8,9,5,3,"/>
</p:tagLst>
</file>

<file path=ppt/tags/tag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1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1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xml><?xml version="1.0" encoding="utf-8"?>
<p:tagLst xmlns:a="http://schemas.openxmlformats.org/drawingml/2006/main" xmlns:r="http://schemas.openxmlformats.org/officeDocument/2006/relationships" xmlns:p="http://schemas.openxmlformats.org/presentationml/2006/main">
  <p:tag name="ZHAW.ACCESSIBILITYADDIN.READINGORDER" val="2,3,5,4,"/>
</p:tagLst>
</file>

<file path=ppt/tags/tag1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3.xml><?xml version="1.0" encoding="utf-8"?>
<p:tagLst xmlns:a="http://schemas.openxmlformats.org/drawingml/2006/main" xmlns:r="http://schemas.openxmlformats.org/officeDocument/2006/relationships" xmlns:p="http://schemas.openxmlformats.org/presentationml/2006/main">
  <p:tag name="ZHAW.ACCESSIBILITYADDIN.READINGORDER" val="22,9,10,8,24,"/>
</p:tagLst>
</file>

<file path=ppt/tags/tag2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8.xml><?xml version="1.0" encoding="utf-8"?>
<p:tagLst xmlns:a="http://schemas.openxmlformats.org/drawingml/2006/main" xmlns:r="http://schemas.openxmlformats.org/officeDocument/2006/relationships" xmlns:p="http://schemas.openxmlformats.org/presentationml/2006/main">
  <p:tag name="ZHAW.ACCESSIBILITYADDIN.READINGORDER" val="22,9,10,8,24,"/>
</p:tagLst>
</file>

<file path=ppt/tags/tag2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3.xml><?xml version="1.0" encoding="utf-8"?>
<p:tagLst xmlns:a="http://schemas.openxmlformats.org/drawingml/2006/main" xmlns:r="http://schemas.openxmlformats.org/officeDocument/2006/relationships" xmlns:p="http://schemas.openxmlformats.org/presentationml/2006/main">
  <p:tag name="ZHAW.ACCESSIBILITYADDIN.READINGORDER" val="2,9,6,14,"/>
</p:tagLst>
</file>

<file path=ppt/tags/tag3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8.xml><?xml version="1.0" encoding="utf-8"?>
<p:tagLst xmlns:a="http://schemas.openxmlformats.org/drawingml/2006/main" xmlns:r="http://schemas.openxmlformats.org/officeDocument/2006/relationships" xmlns:p="http://schemas.openxmlformats.org/presentationml/2006/main">
  <p:tag name="ZHAW.ACCESSIBILITYADDIN.READINGORDER" val="2,8,3082,6,14,"/>
</p:tagLst>
</file>

<file path=ppt/tags/tag3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3.xml><?xml version="1.0" encoding="utf-8"?>
<p:tagLst xmlns:a="http://schemas.openxmlformats.org/drawingml/2006/main" xmlns:r="http://schemas.openxmlformats.org/officeDocument/2006/relationships" xmlns:p="http://schemas.openxmlformats.org/presentationml/2006/main">
  <p:tag name="ZHAW.ACCESSIBILITYADDIN.READINGORDER" val="2,8,11,5,6,14,"/>
</p:tagLst>
</file>

<file path=ppt/tags/tag4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8.xml><?xml version="1.0" encoding="utf-8"?>
<p:tagLst xmlns:a="http://schemas.openxmlformats.org/drawingml/2006/main" xmlns:r="http://schemas.openxmlformats.org/officeDocument/2006/relationships" xmlns:p="http://schemas.openxmlformats.org/presentationml/2006/main">
  <p:tag name="ZHAW.ACCESSIBILITYADDIN.READINGORDER" val="2,8,10,7,6,14,"/>
</p:tagLst>
</file>

<file path=ppt/tags/tag4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2.xml><?xml version="1.0" encoding="utf-8"?>
<p:tagLst xmlns:a="http://schemas.openxmlformats.org/drawingml/2006/main" xmlns:r="http://schemas.openxmlformats.org/officeDocument/2006/relationships" xmlns:p="http://schemas.openxmlformats.org/presentationml/2006/main">
  <p:tag name="ZHAW.ACCESSIBILITYADDIN.READINGORDER" val="2,8,10,6,14,"/>
</p:tagLst>
</file>

<file path=ppt/tags/tag5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7.xml><?xml version="1.0" encoding="utf-8"?>
<p:tagLst xmlns:a="http://schemas.openxmlformats.org/drawingml/2006/main" xmlns:r="http://schemas.openxmlformats.org/officeDocument/2006/relationships" xmlns:p="http://schemas.openxmlformats.org/presentationml/2006/main">
  <p:tag name="ZHAW.ACCESSIBILITYADDIN.READINGORDER" val="2,8,7,9,6,14,"/>
</p:tagLst>
</file>

<file path=ppt/tags/tag5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3.xml><?xml version="1.0" encoding="utf-8"?>
<p:tagLst xmlns:a="http://schemas.openxmlformats.org/drawingml/2006/main" xmlns:r="http://schemas.openxmlformats.org/officeDocument/2006/relationships" xmlns:p="http://schemas.openxmlformats.org/presentationml/2006/main">
  <p:tag name="ZHAW.ACCESSIBILITYADDIN.READINGORDER" val="2,7,12,6,14,"/>
</p:tagLst>
</file>

<file path=ppt/tags/tag6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8.xml><?xml version="1.0" encoding="utf-8"?>
<p:tagLst xmlns:a="http://schemas.openxmlformats.org/drawingml/2006/main" xmlns:r="http://schemas.openxmlformats.org/officeDocument/2006/relationships" xmlns:p="http://schemas.openxmlformats.org/presentationml/2006/main">
  <p:tag name="ZHAW.ACCESSIBILITYADDIN.READINGORDER" val="2,3,5,6,14,"/>
</p:tagLst>
</file>

<file path=ppt/tags/tag6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3.xml><?xml version="1.0" encoding="utf-8"?>
<p:tagLst xmlns:a="http://schemas.openxmlformats.org/drawingml/2006/main" xmlns:r="http://schemas.openxmlformats.org/officeDocument/2006/relationships" xmlns:p="http://schemas.openxmlformats.org/presentationml/2006/main">
  <p:tag name="ZHAW.ACCESSIBILITYADDIN.READINGORDER" val="2,3,6,14,"/>
</p:tagLst>
</file>

<file path=ppt/tags/tag7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8.xml><?xml version="1.0" encoding="utf-8"?>
<p:tagLst xmlns:a="http://schemas.openxmlformats.org/drawingml/2006/main" xmlns:r="http://schemas.openxmlformats.org/officeDocument/2006/relationships" xmlns:p="http://schemas.openxmlformats.org/presentationml/2006/main">
  <p:tag name="ZHAW.ACCESSIBILITYADDIN.READINGORDER" val="2,3,7,6,14,"/>
</p:tagLst>
</file>

<file path=ppt/tags/tag7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3.xml><?xml version="1.0" encoding="utf-8"?>
<p:tagLst xmlns:a="http://schemas.openxmlformats.org/drawingml/2006/main" xmlns:r="http://schemas.openxmlformats.org/officeDocument/2006/relationships" xmlns:p="http://schemas.openxmlformats.org/presentationml/2006/main">
  <p:tag name="ZHAW.ACCESSIBILITYADDIN.READINGORDER" val="2,3,6,14,"/>
</p:tagLst>
</file>

<file path=ppt/tags/tag8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8.xml><?xml version="1.0" encoding="utf-8"?>
<p:tagLst xmlns:a="http://schemas.openxmlformats.org/drawingml/2006/main" xmlns:r="http://schemas.openxmlformats.org/officeDocument/2006/relationships" xmlns:p="http://schemas.openxmlformats.org/presentationml/2006/main">
  <p:tag name="ZHAW.ACCESSIBILITYADDIN.READINGORDER" val="2,3,6,14,"/>
</p:tagLst>
</file>

<file path=ppt/tags/tag8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3.xml><?xml version="1.0" encoding="utf-8"?>
<p:tagLst xmlns:a="http://schemas.openxmlformats.org/drawingml/2006/main" xmlns:r="http://schemas.openxmlformats.org/officeDocument/2006/relationships" xmlns:p="http://schemas.openxmlformats.org/presentationml/2006/main">
  <p:tag name="ZHAW.ACCESSIBILITYADDIN.READINGORDER" val="2,3,6,14,"/>
</p:tagLst>
</file>

<file path=ppt/tags/tag9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8.xml><?xml version="1.0" encoding="utf-8"?>
<p:tagLst xmlns:a="http://schemas.openxmlformats.org/drawingml/2006/main" xmlns:r="http://schemas.openxmlformats.org/officeDocument/2006/relationships" xmlns:p="http://schemas.openxmlformats.org/presentationml/2006/main">
  <p:tag name="ZHAW.ACCESSIBILITYADDIN.READINGORDER" val="2,3,6,14,"/>
</p:tagLst>
</file>

<file path=ppt/tags/tag9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3.xml><?xml version="1.0" encoding="utf-8"?>
<p:tagLst xmlns:a="http://schemas.openxmlformats.org/drawingml/2006/main" xmlns:r="http://schemas.openxmlformats.org/officeDocument/2006/relationships" xmlns:p="http://schemas.openxmlformats.org/presentationml/2006/main">
  <p:tag name="ZHAW.ACCESSIBILITYADDIN.READINGORDER" val="2,3,7,8,6,14,"/>
</p:tagLst>
</file>

<file path=ppt/tags/tag10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8.xml><?xml version="1.0" encoding="utf-8"?>
<p:tagLst xmlns:a="http://schemas.openxmlformats.org/drawingml/2006/main" xmlns:r="http://schemas.openxmlformats.org/officeDocument/2006/relationships" xmlns:p="http://schemas.openxmlformats.org/presentationml/2006/main">
  <p:tag name="ZHAW.ACCESSIBILITYADDIN.READINGORDER" val="7,9,10,"/>
</p:tagLst>
</file>

<file path=ppt/tags/tag10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A8DDE3A2-D4C1-4275-8630-7AF2EA9BF931}">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emplate>Προγραμματισμός IV_Ενότητα 1</Template>
  <TotalTime>161</TotalTime>
  <Words>2325</Words>
  <Application>Microsoft Office PowerPoint</Application>
  <PresentationFormat>Προβολή στην οθόνη (4:3)</PresentationFormat>
  <Paragraphs>293</Paragraphs>
  <Slides>23</Slides>
  <Notes>23</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23</vt:i4>
      </vt:variant>
    </vt:vector>
  </HeadingPairs>
  <TitlesOfParts>
    <vt:vector size="28" baseType="lpstr">
      <vt:lpstr>Arial</vt:lpstr>
      <vt:lpstr>Calibri</vt:lpstr>
      <vt:lpstr>Times New Roman</vt:lpstr>
      <vt:lpstr>Wingdings</vt:lpstr>
      <vt:lpstr>Θέμα του Office</vt:lpstr>
      <vt:lpstr>Προγραμματισμός  Εφαρμογών Διαδικτύου</vt:lpstr>
      <vt:lpstr>Άδειες Χρήσης</vt:lpstr>
      <vt:lpstr>Χρηματοδότηση</vt:lpstr>
      <vt:lpstr>Σκοποί  ενότητας</vt:lpstr>
      <vt:lpstr>Περιεχόμενα ενότητας</vt:lpstr>
      <vt:lpstr>Παγκόσμιος Ιστός World Wide Web ή WWW ή Web (1),</vt:lpstr>
      <vt:lpstr>Παγκόσμιος Ιστός  World Wide Web ή WWW ή Web (2)</vt:lpstr>
      <vt:lpstr>Λίγη πρώιμη Ιστορία... </vt:lpstr>
      <vt:lpstr>Ο Παγκόσμιος Ιστός στην Πράξη</vt:lpstr>
      <vt:lpstr>Μια ματιά στα ενδότερα...</vt:lpstr>
      <vt:lpstr>URL: Uniform Resource Locator URI: Uniform Resource Identifier</vt:lpstr>
      <vt:lpstr>692 – Προγραμματισμός Εφαρμογών Διαδικτύου</vt:lpstr>
      <vt:lpstr>Διαδικαστικά</vt:lpstr>
      <vt:lpstr>Βιβλιογραφία</vt:lpstr>
      <vt:lpstr>Βιβλιογραφία (συνέχεια)</vt:lpstr>
      <vt:lpstr>Βιβλιογραφία - Σχόλια</vt:lpstr>
      <vt:lpstr>Επικοινωνία</vt:lpstr>
      <vt:lpstr>Λογισμικό που θα Χρειαστείτε</vt:lpstr>
      <vt:lpstr>Άλλα Λογισμικά</vt:lpstr>
      <vt:lpstr>Λογισμικά που Χρησιμοποιεί η Αγορά Εργασίας</vt:lpstr>
      <vt:lpstr>...συνέχεια...</vt:lpstr>
      <vt:lpstr>Last but not least…</vt:lpstr>
      <vt:lpstr>Τέλος Ενότητας</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Προγραμματισμός  Εφαρμογών Διαδικτύου</dc:title>
  <dc:creator>maxos</dc:creator>
  <cp:keywords>Δομές Δεδομένων και Αρχεία, Διαχείριση Αρχείων κειμένου, Εκτύπωση/Αντιγραφή αρχείων κειμένου, Ειδικές διαδικασίες αρχείων κειμένου, Header Files.</cp:keywords>
  <cp:lastModifiedBy>maxos</cp:lastModifiedBy>
  <cp:revision>49</cp:revision>
  <dcterms:created xsi:type="dcterms:W3CDTF">2014-04-07T11:24:35Z</dcterms:created>
  <dcterms:modified xsi:type="dcterms:W3CDTF">2014-07-17T14:17:17Z</dcterms:modified>
</cp:coreProperties>
</file>