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5"/>
  </p:notesMasterIdLst>
  <p:handoutMasterIdLst>
    <p:handoutMasterId r:id="rId36"/>
  </p:handoutMasterIdLst>
  <p:sldIdLst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91" r:id="rId17"/>
    <p:sldId id="272" r:id="rId18"/>
    <p:sldId id="277" r:id="rId19"/>
    <p:sldId id="278" r:id="rId20"/>
    <p:sldId id="279" r:id="rId21"/>
    <p:sldId id="280" r:id="rId22"/>
    <p:sldId id="281" r:id="rId23"/>
    <p:sldId id="286" r:id="rId24"/>
    <p:sldId id="282" r:id="rId25"/>
    <p:sldId id="283" r:id="rId26"/>
    <p:sldId id="284" r:id="rId27"/>
    <p:sldId id="285" r:id="rId28"/>
    <p:sldId id="288" r:id="rId29"/>
    <p:sldId id="289" r:id="rId30"/>
    <p:sldId id="290" r:id="rId31"/>
    <p:sldId id="292" r:id="rId32"/>
    <p:sldId id="293" r:id="rId33"/>
    <p:sldId id="262" r:id="rId34"/>
  </p:sldIdLst>
  <p:sldSz cx="9144000" cy="6858000" type="screen4x3"/>
  <p:notesSz cx="6858000" cy="9144000"/>
  <p:custDataLst>
    <p:tags r:id="rId37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86369" autoAdjust="0"/>
  </p:normalViewPr>
  <p:slideViewPr>
    <p:cSldViewPr>
      <p:cViewPr>
        <p:scale>
          <a:sx n="66" d="100"/>
          <a:sy n="66" d="100"/>
        </p:scale>
        <p:origin x="-106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6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DEEF8-91CF-43A7-9C63-6EF0B6382453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4C13-CE47-4BA1-A4D9-BCBA86B9828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215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081F-3ABD-4FDA-AE9F-3F9AAB52EDFE}" type="datetimeFigureOut">
              <a:rPr lang="el-GR" smtClean="0"/>
              <a:t>10/2/2014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595EC-31B5-4FE2-9AD0-355B36B01B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56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4CBB-4C0D-42EC-90B2-2CF55688AF08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1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BDCF-F245-4491-B658-E596E094933B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48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A856-2BE7-4FBD-AFE9-5E7B40881864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57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070B-51BF-4697-B005-087C01FF6DF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31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318B3-C328-4CAA-A5EE-16FBAF7CFD2D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65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2A44-6C3F-4022-9A10-C18AA496641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06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06362-3B58-4DCD-B062-30261BF97AFE}" type="datetime1">
              <a:rPr lang="el-GR" smtClean="0"/>
              <a:t>10/2/2014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0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6116-3F59-4217-9211-173B96A20F8A}" type="datetime1">
              <a:rPr lang="el-GR" smtClean="0"/>
              <a:t>10/2/2014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85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7B57-D6BB-482A-9586-1BE3A2D51E53}" type="datetime1">
              <a:rPr lang="el-GR" smtClean="0"/>
              <a:t>10/2/2014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905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4FF8-E15E-4F22-8E0D-0A4126C4818F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61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0ABE-E30F-40C0-90BE-E20DF273E46E}" type="datetime1">
              <a:rPr lang="el-GR" smtClean="0"/>
              <a:t>10/2/2014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800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FDCA-C927-4243-A0BC-0F72D82FE41C}" type="datetime1">
              <a:rPr lang="el-GR" smtClean="0"/>
              <a:t>10/2/2014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Potigam nomater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CC12-D00C-4A9A-82EA-111DE1DD81B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554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sa/3.0/deed.el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teilar.gr/" TargetMode="Externa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hyperlink" Target="http://www.edulll.gr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6.emf"/><Relationship Id="rId2" Type="http://schemas.openxmlformats.org/officeDocument/2006/relationships/tags" Target="../tags/tag3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7.emf"/><Relationship Id="rId2" Type="http://schemas.openxmlformats.org/officeDocument/2006/relationships/tags" Target="../tags/tag5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7" Type="http://schemas.openxmlformats.org/officeDocument/2006/relationships/image" Target="../media/image8.emf"/><Relationship Id="rId2" Type="http://schemas.openxmlformats.org/officeDocument/2006/relationships/tags" Target="../tags/tag6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Relationship Id="rId5" Type="http://schemas.microsoft.com/office/2007/relationships/hdphoto" Target="../media/hdphoto1.wdp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0.xml"/><Relationship Id="rId7" Type="http://schemas.openxmlformats.org/officeDocument/2006/relationships/hyperlink" Target="http://www.edulll.gr/" TargetMode="Externa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hyperlink" Target="http://www.edulll.gr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sa/3.0/deed.e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27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6.xml"/><Relationship Id="rId12" Type="http://schemas.openxmlformats.org/officeDocument/2006/relationships/slide" Target="slide26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slide" Target="slide15.xml"/><Relationship Id="rId5" Type="http://schemas.openxmlformats.org/officeDocument/2006/relationships/tags" Target="../tags/tag20.xml"/><Relationship Id="rId10" Type="http://schemas.openxmlformats.org/officeDocument/2006/relationships/slide" Target="slide16.xml"/><Relationship Id="rId4" Type="http://schemas.openxmlformats.org/officeDocument/2006/relationships/tags" Target="../tags/tag19.xml"/><Relationship Id="rId9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5.emf"/><Relationship Id="rId2" Type="http://schemas.openxmlformats.org/officeDocument/2006/relationships/tags" Target="../tags/tag2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5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582613" y="1772816"/>
            <a:ext cx="7949827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</a:rPr>
              <a:t>Διοίκηση Ποιότητας</a:t>
            </a:r>
            <a:endParaRPr lang="el-GR" altLang="el-GR" dirty="0" smtClean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71600" y="3140968"/>
            <a:ext cx="7128792" cy="2316088"/>
          </a:xfrm>
        </p:spPr>
        <p:txBody>
          <a:bodyPr rtlCol="0"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9</a:t>
            </a:r>
            <a:r>
              <a:rPr lang="en-US" sz="28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Τσέλιος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 Δημήτριος, 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Καθηγητής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Εφαρμογών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Τμήμα Διοίκησης Επιχειρήσεων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7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9" tooltip="Μετάβαση σε www.edulll.g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327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Παράδειγμα διαγράμματος </a:t>
            </a:r>
            <a:r>
              <a:rPr lang="en-US" b="1" dirty="0"/>
              <a:t>fishbone</a:t>
            </a:r>
            <a:endParaRPr lang="el-GR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594313"/>
              </p:ext>
            </p:extLst>
          </p:nvPr>
        </p:nvGraphicFramePr>
        <p:xfrm>
          <a:off x="236443" y="1268760"/>
          <a:ext cx="8671114" cy="4741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6" imgW="4441680" imgH="3002040" progId="">
                  <p:embed/>
                </p:oleObj>
              </mc:Choice>
              <mc:Fallback>
                <p:oleObj r:id="rId6" imgW="4441680" imgH="30020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43" y="1268760"/>
                        <a:ext cx="8671114" cy="4741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738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Φύλλα ελέγχου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Είναι ειδικές τυποποιημένες φόρμες που απαιτούν συμπλήρωση.</a:t>
            </a:r>
          </a:p>
          <a:p>
            <a:r>
              <a:rPr lang="el-GR" dirty="0"/>
              <a:t>Η τελική μορφή τους εξαρτάται από τις ανάγκες της παραγωγικής λειτουργίας της επιχείρησης.</a:t>
            </a:r>
          </a:p>
          <a:p>
            <a:r>
              <a:rPr lang="el-GR" dirty="0"/>
              <a:t>Ενδεικτικά τα φύλλα ελέγχου περιλαμβάνουν</a:t>
            </a:r>
          </a:p>
          <a:p>
            <a:pPr lvl="1"/>
            <a:r>
              <a:rPr lang="el-GR" dirty="0"/>
              <a:t>Το είδος</a:t>
            </a:r>
          </a:p>
          <a:p>
            <a:pPr lvl="1"/>
            <a:r>
              <a:rPr lang="el-GR" dirty="0"/>
              <a:t>Χρονική διάρκεια</a:t>
            </a:r>
          </a:p>
          <a:p>
            <a:pPr lvl="1"/>
            <a:r>
              <a:rPr lang="el-GR" dirty="0"/>
              <a:t>Αριθμός συμβάντων</a:t>
            </a:r>
          </a:p>
          <a:p>
            <a:pPr lvl="1"/>
            <a:r>
              <a:rPr lang="el-GR" dirty="0"/>
              <a:t>Κόστος</a:t>
            </a:r>
          </a:p>
          <a:p>
            <a:pPr lvl="1"/>
            <a:r>
              <a:rPr lang="el-GR" dirty="0"/>
              <a:t>Χαρακτηριστικά της διαδικασίας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59732" y="6356350"/>
            <a:ext cx="4824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5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Παράδειγμα φύλλου ελέγχου</a:t>
            </a:r>
            <a:endParaRPr lang="el-GR" b="1" dirty="0">
              <a:effectLst/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92006967"/>
              </p:ext>
            </p:extLst>
          </p:nvPr>
        </p:nvGraphicFramePr>
        <p:xfrm>
          <a:off x="539551" y="1052738"/>
          <a:ext cx="8130314" cy="4904999"/>
        </p:xfrm>
        <a:graphic>
          <a:graphicData uri="http://schemas.openxmlformats.org/drawingml/2006/table">
            <a:tbl>
              <a:tblPr firstRow="1" firstCol="1"/>
              <a:tblGrid>
                <a:gridCol w="3545393"/>
                <a:gridCol w="2431272"/>
                <a:gridCol w="2153649"/>
              </a:tblGrid>
              <a:tr h="870260"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Κωδικός υλικού:………..</a:t>
                      </a:r>
                    </a:p>
                    <a:p>
                      <a:pPr marL="342900" marR="0" lvl="0" indent="-341313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endParaRPr kumimoji="0" lang="el-GR" altLang="el-G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342900" marR="0" lvl="0" indent="-341313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Ημερομηνία: ../../..</a:t>
                      </a:r>
                    </a:p>
                  </a:txBody>
                  <a:tcPr marL="90000" marR="90000" marT="5738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Προμηθευτής: …….</a:t>
                      </a:r>
                    </a:p>
                    <a:p>
                      <a:pPr marL="342900" marR="0" lvl="0" indent="-341313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endParaRPr kumimoji="0" lang="el-GR" altLang="el-G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342900" marR="0" lvl="0" indent="-341313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Ποσότητα:………..</a:t>
                      </a:r>
                    </a:p>
                  </a:txBody>
                  <a:tcPr marL="90000" marR="90000" marT="5738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Αρ. Τιμ………..</a:t>
                      </a:r>
                    </a:p>
                    <a:p>
                      <a:pPr marL="342900" marR="0" lvl="0" indent="-341313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endParaRPr kumimoji="0" lang="el-GR" altLang="el-G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342900" marR="0" lvl="0" indent="-341313" algn="l" defTabSz="457200" rtl="0" eaLnBrk="0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Τιμή μον.:……..</a:t>
                      </a:r>
                    </a:p>
                  </a:txBody>
                  <a:tcPr marL="90000" marR="90000" marT="57384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7890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l-GR" altLang="el-G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ΕΛΕΓΧΟΣ</a:t>
                      </a:r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ΝΑΙ</a:t>
                      </a:r>
                    </a:p>
                  </a:txBody>
                  <a:tcPr marL="90000" marR="90000" marT="57384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ΟΧΙ</a:t>
                      </a:r>
                    </a:p>
                  </a:txBody>
                  <a:tcPr marL="90000" marR="90000" marT="57384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8700"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endParaRPr kumimoji="0" lang="el-GR" altLang="el-G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Έντυπο παραγγελίας</a:t>
                      </a:r>
                    </a:p>
                  </a:txBody>
                  <a:tcPr marL="90000" marR="90000" marT="57384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8700"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endParaRPr kumimoji="0" lang="el-GR" altLang="el-G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Συμφωνία με την παραγγελία</a:t>
                      </a:r>
                    </a:p>
                  </a:txBody>
                  <a:tcPr marL="90000" marR="90000" marT="57384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21887"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endParaRPr kumimoji="0" lang="el-GR" altLang="el-G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Ετικέτες σε κάθε συσκευασία</a:t>
                      </a:r>
                    </a:p>
                  </a:txBody>
                  <a:tcPr marL="90000" marR="90000" marT="57384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8700"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endParaRPr kumimoji="0" lang="el-GR" altLang="el-G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Καλή κατάσταση</a:t>
                      </a:r>
                    </a:p>
                  </a:txBody>
                  <a:tcPr marL="90000" marR="90000" marT="57384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8700"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endParaRPr kumimoji="0" lang="el-GR" altLang="el-GR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Ειδικές συνθήκες μεταφοράς</a:t>
                      </a:r>
                    </a:p>
                  </a:txBody>
                  <a:tcPr marL="90000" marR="90000" marT="57384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40162">
                <a:tc>
                  <a:txBody>
                    <a:bodyPr/>
                    <a:lstStyle>
                      <a:lvl1pPr marL="342900" indent="-341313">
                        <a:spcBef>
                          <a:spcPts val="8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342900" marR="0" lvl="0" indent="-341313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el-GR" altLang="el-GR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Ειδικές συνθήκες φύλαξης</a:t>
                      </a:r>
                    </a:p>
                  </a:txBody>
                  <a:tcPr marL="90000" marR="90000" marT="57384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1pPr>
                      <a:lvl2pPr>
                        <a:spcBef>
                          <a:spcPts val="7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2pPr>
                      <a:lvl3pPr>
                        <a:spcBef>
                          <a:spcPts val="6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5pPr>
                      <a:lvl6pPr marL="25146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6pPr>
                      <a:lvl7pPr marL="29718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7pPr>
                      <a:lvl8pPr marL="34290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8pPr>
                      <a:lvl9pPr marL="3886200" indent="-228600" defTabSz="457200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b="1">
                          <a:solidFill>
                            <a:srgbClr val="FFFFFF"/>
                          </a:solidFill>
                          <a:latin typeface="Arial" charset="0"/>
                          <a:ea typeface="WenQuanYi Micro Hei" charset="0"/>
                          <a:cs typeface="WenQuanYi Micro He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8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l-GR" altLang="el-G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90000" marR="90000" marT="714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123728" y="6356350"/>
            <a:ext cx="4896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30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518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/>
              <a:t>Διαγράμματα ροής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01558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l-GR" dirty="0" smtClean="0"/>
              <a:t>Χρησιμοποιούνται </a:t>
            </a:r>
            <a:r>
              <a:rPr lang="el-GR" dirty="0"/>
              <a:t>για την απεικόνιση μιας </a:t>
            </a:r>
            <a:r>
              <a:rPr lang="el-GR" b="1" dirty="0"/>
              <a:t>συγκεκριμένης παραγωγικής διαδικασίας.</a:t>
            </a:r>
          </a:p>
          <a:p>
            <a:pPr>
              <a:spcAft>
                <a:spcPts val="1200"/>
              </a:spcAft>
            </a:pPr>
            <a:r>
              <a:rPr lang="el-GR" dirty="0"/>
              <a:t>Αποτελούνται από διάφορα σύμβολα που εκφράζουν διαφορετικές λειτουργίες.</a:t>
            </a:r>
          </a:p>
          <a:p>
            <a:pPr>
              <a:spcAft>
                <a:spcPts val="1200"/>
              </a:spcAft>
            </a:pPr>
            <a:r>
              <a:rPr lang="el-GR" dirty="0"/>
              <a:t>Συνήθως είναι τμήματα των οδηγιών εργασίας στα </a:t>
            </a:r>
            <a:r>
              <a:rPr lang="el-GR" dirty="0" smtClean="0"/>
              <a:t>Σ.Δ.Π.</a:t>
            </a:r>
            <a:endParaRPr lang="el-GR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1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Διαγράμματα ροής </a:t>
            </a:r>
            <a:r>
              <a:rPr lang="en-US" b="1" dirty="0" smtClean="0"/>
              <a:t>(</a:t>
            </a:r>
            <a:r>
              <a:rPr lang="el-GR" b="1" dirty="0" smtClean="0"/>
              <a:t>2</a:t>
            </a:r>
            <a:r>
              <a:rPr lang="en-US" b="1" dirty="0" smtClean="0"/>
              <a:t>/2)</a:t>
            </a:r>
            <a:endParaRPr lang="el-GR" b="1" dirty="0">
              <a:effectLst/>
            </a:endParaRPr>
          </a:p>
        </p:txBody>
      </p:sp>
      <p:grpSp>
        <p:nvGrpSpPr>
          <p:cNvPr id="7" name="Group 2" descr="Σχεδιάγραμμα το οποίο δείχνει τα σχήματα που χρησιμοποιούνται για τα διαγράμματα ροής. Ειδικότερα, το παραλληλογραμμο χρησιμοποιείται για να δείξει κάποια δραστηριότητα, ο ρόμβος σε όρθια θέση μια απόφαση, οι γραμμές με βέλη δείχνουν την κατεύθυνση, και ένα καμπυλομένο παραλληλόγραμμο δείχνει την αρχή και το τέλος του διαγράμματος."/>
          <p:cNvGrpSpPr>
            <a:grpSpLocks/>
          </p:cNvGrpSpPr>
          <p:nvPr/>
        </p:nvGrpSpPr>
        <p:grpSpPr bwMode="auto">
          <a:xfrm>
            <a:off x="975370" y="1643118"/>
            <a:ext cx="7193260" cy="4506225"/>
            <a:chOff x="470" y="1419"/>
            <a:chExt cx="3863" cy="2234"/>
          </a:xfrm>
        </p:grpSpPr>
        <p:sp>
          <p:nvSpPr>
            <p:cNvPr id="8" name="AutoShape 3" descr="Σχεδιάγραμμα το οποίο δείχνει τα σχήματα που χρησιμοποιούνται για τα διαγράμματα ροής. Ειδικότερα, το παραλληλογραμμο χρησιμοποιείται για να δείξει κάποια δραστηριότητα, ο ρόμβος σε όρθια θέση μια απόφαση, οι γραμμές με βέλη δείχνουν την κατεύθυνση, και ένα καμπυλομένο παραλληλόγραμμο δείχνει την αρχή και το τέλος του διαγράμματος."/>
            <p:cNvSpPr>
              <a:spLocks noChangeArrowheads="1"/>
            </p:cNvSpPr>
            <p:nvPr/>
          </p:nvSpPr>
          <p:spPr bwMode="auto">
            <a:xfrm>
              <a:off x="470" y="1558"/>
              <a:ext cx="1214" cy="697"/>
            </a:xfrm>
            <a:prstGeom prst="flowChartProcess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endParaRPr lang="el-GR" altLang="el-GR" dirty="0" smtClean="0">
                <a:solidFill>
                  <a:srgbClr val="000000"/>
                </a:solidFill>
              </a:endParaRPr>
            </a:p>
            <a:p>
              <a:pPr algn="ctr">
                <a:buClrTx/>
                <a:buFontTx/>
                <a:buNone/>
              </a:pPr>
              <a:r>
                <a:rPr lang="el-GR" altLang="el-GR" dirty="0" smtClean="0">
                  <a:solidFill>
                    <a:srgbClr val="000000"/>
                  </a:solidFill>
                </a:rPr>
                <a:t>Δραστηριότητα</a:t>
              </a:r>
              <a:endParaRPr lang="el-GR" altLang="el-GR" dirty="0">
                <a:solidFill>
                  <a:srgbClr val="000000"/>
                </a:solidFill>
              </a:endParaRPr>
            </a:p>
          </p:txBody>
        </p:sp>
        <p:sp>
          <p:nvSpPr>
            <p:cNvPr id="10" name="AutoShape 4" descr="[DECORATIVE]"/>
            <p:cNvSpPr>
              <a:spLocks noChangeArrowheads="1"/>
            </p:cNvSpPr>
            <p:nvPr/>
          </p:nvSpPr>
          <p:spPr bwMode="auto">
            <a:xfrm>
              <a:off x="470" y="2536"/>
              <a:ext cx="1212" cy="558"/>
            </a:xfrm>
            <a:prstGeom prst="flowChartTerminator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l-GR" altLang="el-GR" dirty="0" smtClean="0">
                  <a:solidFill>
                    <a:srgbClr val="000000"/>
                  </a:solidFill>
                </a:rPr>
                <a:t>Αρχή - Τέλος</a:t>
              </a:r>
            </a:p>
          </p:txBody>
        </p:sp>
        <p:sp>
          <p:nvSpPr>
            <p:cNvPr id="11" name="AutoShape 5" descr="[DECORATIVE]"/>
            <p:cNvSpPr>
              <a:spLocks noChangeArrowheads="1"/>
            </p:cNvSpPr>
            <p:nvPr/>
          </p:nvSpPr>
          <p:spPr bwMode="auto">
            <a:xfrm>
              <a:off x="2790" y="1419"/>
              <a:ext cx="1543" cy="1483"/>
            </a:xfrm>
            <a:prstGeom prst="diamond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endParaRPr lang="el-GR" altLang="el-GR" dirty="0" smtClean="0">
                <a:solidFill>
                  <a:srgbClr val="000000"/>
                </a:solidFill>
              </a:endParaRPr>
            </a:p>
            <a:p>
              <a:pPr>
                <a:buClrTx/>
                <a:buFontTx/>
                <a:buNone/>
              </a:pPr>
              <a:r>
                <a:rPr lang="el-GR" altLang="el-GR" dirty="0" smtClean="0">
                  <a:solidFill>
                    <a:srgbClr val="000000"/>
                  </a:solidFill>
                </a:rPr>
                <a:t>Απόφαση</a:t>
              </a:r>
              <a:endParaRPr lang="el-GR" altLang="el-GR" dirty="0">
                <a:solidFill>
                  <a:srgbClr val="000000"/>
                </a:solidFill>
              </a:endParaRPr>
            </a:p>
          </p:txBody>
        </p:sp>
        <p:sp>
          <p:nvSpPr>
            <p:cNvPr id="12" name="Line 6" descr="[DECORATIVE]"/>
            <p:cNvSpPr>
              <a:spLocks noChangeShapeType="1"/>
            </p:cNvSpPr>
            <p:nvPr/>
          </p:nvSpPr>
          <p:spPr bwMode="auto">
            <a:xfrm>
              <a:off x="3059" y="2955"/>
              <a:ext cx="0" cy="55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solid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3" name="Text Box 7" descr="[DECORATIVE]"/>
            <p:cNvSpPr txBox="1">
              <a:spLocks noChangeArrowheads="1"/>
            </p:cNvSpPr>
            <p:nvPr/>
          </p:nvSpPr>
          <p:spPr bwMode="auto">
            <a:xfrm>
              <a:off x="3121" y="3095"/>
              <a:ext cx="882" cy="5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dirty="0">
                  <a:solidFill>
                    <a:srgbClr val="000000"/>
                  </a:solidFill>
                </a:rPr>
                <a:t>Ροή</a:t>
              </a:r>
              <a:r>
                <a:rPr lang="el-GR" altLang="el-GR" sz="1200" dirty="0">
                  <a:solidFill>
                    <a:srgbClr val="000000"/>
                  </a:solidFill>
                </a:rPr>
                <a:t> </a:t>
              </a:r>
              <a:r>
                <a:rPr lang="el-GR" altLang="el-GR" dirty="0">
                  <a:solidFill>
                    <a:srgbClr val="000000"/>
                  </a:solidFill>
                </a:rPr>
                <a:t>δεδομένων</a:t>
              </a:r>
            </a:p>
          </p:txBody>
        </p:sp>
      </p:grp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31740" y="6356350"/>
            <a:ext cx="468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79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-653287" y="1912914"/>
            <a:ext cx="5770053" cy="1143000"/>
          </a:xfrm>
        </p:spPr>
        <p:txBody>
          <a:bodyPr>
            <a:normAutofit fontScale="90000"/>
          </a:bodyPr>
          <a:lstStyle/>
          <a:p>
            <a:r>
              <a:rPr lang="el-GR" altLang="el-GR" b="1" dirty="0"/>
              <a:t>Παράδειγμα διαγράμματος ροής</a:t>
            </a:r>
            <a:endParaRPr lang="el-GR" b="1" dirty="0">
              <a:effectLst/>
            </a:endParaRPr>
          </a:p>
        </p:txBody>
      </p:sp>
      <p:grpSp>
        <p:nvGrpSpPr>
          <p:cNvPr id="8" name="Group 2" descr="Σχέδιο που παρουσιάζει ένα παράδειγμα ροής  μιας αίτησης για αγορά ενός προιόντος."/>
          <p:cNvGrpSpPr>
            <a:grpSpLocks/>
          </p:cNvGrpSpPr>
          <p:nvPr/>
        </p:nvGrpSpPr>
        <p:grpSpPr bwMode="auto">
          <a:xfrm>
            <a:off x="3971592" y="1127"/>
            <a:ext cx="4631764" cy="6091923"/>
            <a:chOff x="753" y="1166"/>
            <a:chExt cx="1693" cy="3059"/>
          </a:xfrm>
        </p:grpSpPr>
        <p:sp>
          <p:nvSpPr>
            <p:cNvPr id="10" name="AutoShape 3" descr="Σχέδιο που παρουσιάζει ένα παράδειγμα ροής  μιας αίτησης για αγορά ενός προιόντος."/>
            <p:cNvSpPr>
              <a:spLocks noChangeArrowheads="1"/>
            </p:cNvSpPr>
            <p:nvPr/>
          </p:nvSpPr>
          <p:spPr bwMode="auto">
            <a:xfrm>
              <a:off x="1007" y="1166"/>
              <a:ext cx="359" cy="215"/>
            </a:xfrm>
            <a:prstGeom prst="flowChartTerminator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sz="1600" b="1" dirty="0">
                  <a:solidFill>
                    <a:srgbClr val="000000"/>
                  </a:solidFill>
                </a:rPr>
                <a:t>Αρχή</a:t>
              </a:r>
            </a:p>
          </p:txBody>
        </p:sp>
        <p:sp>
          <p:nvSpPr>
            <p:cNvPr id="11" name="AutoShape 4" descr="[DECORATIVE]"/>
            <p:cNvSpPr>
              <a:spLocks noChangeArrowheads="1"/>
            </p:cNvSpPr>
            <p:nvPr/>
          </p:nvSpPr>
          <p:spPr bwMode="auto">
            <a:xfrm>
              <a:off x="936" y="1441"/>
              <a:ext cx="502" cy="288"/>
            </a:xfrm>
            <a:prstGeom prst="flowChartProcess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Αίτηση για αγορά</a:t>
              </a:r>
            </a:p>
          </p:txBody>
        </p:sp>
        <p:cxnSp>
          <p:nvCxnSpPr>
            <p:cNvPr id="12" name="AutoShape 5" descr="[DECORATIVE]"/>
            <p:cNvCxnSpPr>
              <a:cxnSpLocks noChangeShapeType="1"/>
              <a:stCxn id="10" idx="2"/>
              <a:endCxn id="11" idx="0"/>
            </p:cNvCxnSpPr>
            <p:nvPr/>
          </p:nvCxnSpPr>
          <p:spPr bwMode="auto">
            <a:xfrm>
              <a:off x="1186" y="1381"/>
              <a:ext cx="1" cy="6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" name="AutoShape 6" descr="[DECORATIVE]"/>
            <p:cNvSpPr>
              <a:spLocks noChangeArrowheads="1"/>
            </p:cNvSpPr>
            <p:nvPr/>
          </p:nvSpPr>
          <p:spPr bwMode="auto">
            <a:xfrm>
              <a:off x="753" y="1806"/>
              <a:ext cx="869" cy="611"/>
            </a:xfrm>
            <a:prstGeom prst="diamond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Υπάρχει τέτοιο προϊόν</a:t>
              </a:r>
            </a:p>
          </p:txBody>
        </p:sp>
        <p:cxnSp>
          <p:nvCxnSpPr>
            <p:cNvPr id="14" name="AutoShape 7" descr="[DECORATIVE]"/>
            <p:cNvCxnSpPr>
              <a:cxnSpLocks noChangeShapeType="1"/>
              <a:stCxn id="11" idx="2"/>
              <a:endCxn id="13" idx="0"/>
            </p:cNvCxnSpPr>
            <p:nvPr/>
          </p:nvCxnSpPr>
          <p:spPr bwMode="auto">
            <a:xfrm>
              <a:off x="1187" y="1729"/>
              <a:ext cx="1" cy="7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5" name="AutoShape 8" descr="[DECORATIVE]"/>
            <p:cNvSpPr>
              <a:spLocks noChangeArrowheads="1"/>
            </p:cNvSpPr>
            <p:nvPr/>
          </p:nvSpPr>
          <p:spPr bwMode="auto">
            <a:xfrm>
              <a:off x="753" y="2507"/>
              <a:ext cx="869" cy="598"/>
            </a:xfrm>
            <a:prstGeom prst="diamond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Υπάρχει διαθέσιμη ποσότητα</a:t>
              </a:r>
            </a:p>
          </p:txBody>
        </p:sp>
        <p:cxnSp>
          <p:nvCxnSpPr>
            <p:cNvPr id="16" name="AutoShape 9" descr="[DECORATIVE]"/>
            <p:cNvCxnSpPr>
              <a:cxnSpLocks noChangeShapeType="1"/>
              <a:stCxn id="13" idx="2"/>
              <a:endCxn id="15" idx="0"/>
            </p:cNvCxnSpPr>
            <p:nvPr/>
          </p:nvCxnSpPr>
          <p:spPr bwMode="auto">
            <a:xfrm>
              <a:off x="1187" y="2417"/>
              <a:ext cx="0" cy="9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7" name="AutoShape 10" descr="[DECORATIVE]"/>
            <p:cNvSpPr>
              <a:spLocks noChangeArrowheads="1"/>
            </p:cNvSpPr>
            <p:nvPr/>
          </p:nvSpPr>
          <p:spPr bwMode="auto">
            <a:xfrm>
              <a:off x="936" y="3222"/>
              <a:ext cx="502" cy="280"/>
            </a:xfrm>
            <a:prstGeom prst="flowChartProcess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sz="1600">
                  <a:solidFill>
                    <a:srgbClr val="000000"/>
                  </a:solidFill>
                </a:rPr>
                <a:t>Εκτέλεση πώλησης</a:t>
              </a:r>
            </a:p>
          </p:txBody>
        </p:sp>
        <p:sp>
          <p:nvSpPr>
            <p:cNvPr id="18" name="AutoShape 11" descr="[DECORATIVE]"/>
            <p:cNvSpPr>
              <a:spLocks noChangeArrowheads="1"/>
            </p:cNvSpPr>
            <p:nvPr/>
          </p:nvSpPr>
          <p:spPr bwMode="auto">
            <a:xfrm>
              <a:off x="1944" y="3240"/>
              <a:ext cx="502" cy="443"/>
            </a:xfrm>
            <a:prstGeom prst="flowChartProcess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Διαδικασία απόρριψης της αίτησης </a:t>
              </a:r>
            </a:p>
          </p:txBody>
        </p:sp>
        <p:sp>
          <p:nvSpPr>
            <p:cNvPr id="19" name="AutoShape 12" descr="[DECORATIVE]"/>
            <p:cNvSpPr>
              <a:spLocks noChangeArrowheads="1"/>
            </p:cNvSpPr>
            <p:nvPr/>
          </p:nvSpPr>
          <p:spPr bwMode="auto">
            <a:xfrm>
              <a:off x="936" y="3600"/>
              <a:ext cx="502" cy="323"/>
            </a:xfrm>
            <a:prstGeom prst="flowChartProcess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Ενημέρωση αποθήκης</a:t>
              </a:r>
            </a:p>
          </p:txBody>
        </p:sp>
        <p:cxnSp>
          <p:nvCxnSpPr>
            <p:cNvPr id="20" name="AutoShape 13" descr="[DECORATIVE]"/>
            <p:cNvCxnSpPr>
              <a:cxnSpLocks noChangeShapeType="1"/>
              <a:stCxn id="15" idx="2"/>
              <a:endCxn id="17" idx="0"/>
            </p:cNvCxnSpPr>
            <p:nvPr/>
          </p:nvCxnSpPr>
          <p:spPr bwMode="auto">
            <a:xfrm flipH="1">
              <a:off x="1187" y="3105"/>
              <a:ext cx="1" cy="1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4" descr="[DECORATIVE]"/>
            <p:cNvCxnSpPr>
              <a:cxnSpLocks noChangeShapeType="1"/>
              <a:stCxn id="17" idx="2"/>
              <a:endCxn id="19" idx="0"/>
            </p:cNvCxnSpPr>
            <p:nvPr/>
          </p:nvCxnSpPr>
          <p:spPr bwMode="auto">
            <a:xfrm>
              <a:off x="1187" y="3502"/>
              <a:ext cx="0" cy="98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5" descr="[DECORATIVE]"/>
            <p:cNvCxnSpPr>
              <a:cxnSpLocks noChangeShapeType="1"/>
              <a:stCxn id="13" idx="3"/>
              <a:endCxn id="18" idx="0"/>
            </p:cNvCxnSpPr>
            <p:nvPr/>
          </p:nvCxnSpPr>
          <p:spPr bwMode="auto">
            <a:xfrm>
              <a:off x="1622" y="2112"/>
              <a:ext cx="573" cy="1129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16" descr="[DECORATIVE]"/>
            <p:cNvCxnSpPr>
              <a:cxnSpLocks noChangeShapeType="1"/>
              <a:stCxn id="15" idx="3"/>
            </p:cNvCxnSpPr>
            <p:nvPr/>
          </p:nvCxnSpPr>
          <p:spPr bwMode="auto">
            <a:xfrm>
              <a:off x="1622" y="2806"/>
              <a:ext cx="574" cy="6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4" name="AutoShape 17" descr="[DECORATIVE]"/>
            <p:cNvSpPr>
              <a:spLocks noChangeArrowheads="1"/>
            </p:cNvSpPr>
            <p:nvPr/>
          </p:nvSpPr>
          <p:spPr bwMode="auto">
            <a:xfrm>
              <a:off x="1008" y="4032"/>
              <a:ext cx="359" cy="193"/>
            </a:xfrm>
            <a:prstGeom prst="flowChartTerminator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el-GR" altLang="el-GR" sz="1600" b="1" dirty="0">
                  <a:solidFill>
                    <a:srgbClr val="000000"/>
                  </a:solidFill>
                </a:rPr>
                <a:t>Τέλος</a:t>
              </a:r>
            </a:p>
          </p:txBody>
        </p:sp>
        <p:cxnSp>
          <p:nvCxnSpPr>
            <p:cNvPr id="25" name="AutoShape 18" descr="[DECORATIVE]"/>
            <p:cNvCxnSpPr>
              <a:cxnSpLocks noChangeShapeType="1"/>
              <a:stCxn id="19" idx="2"/>
              <a:endCxn id="24" idx="0"/>
            </p:cNvCxnSpPr>
            <p:nvPr/>
          </p:nvCxnSpPr>
          <p:spPr bwMode="auto">
            <a:xfrm>
              <a:off x="1187" y="3923"/>
              <a:ext cx="1" cy="109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19" descr="[DECORATIVE]"/>
            <p:cNvCxnSpPr>
              <a:cxnSpLocks noChangeShapeType="1"/>
              <a:stCxn id="18" idx="2"/>
              <a:endCxn id="24" idx="3"/>
            </p:cNvCxnSpPr>
            <p:nvPr/>
          </p:nvCxnSpPr>
          <p:spPr bwMode="auto">
            <a:xfrm rot="5400000">
              <a:off x="1558" y="3492"/>
              <a:ext cx="446" cy="828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7" name="Text Box 20" descr="[DECORATIVE]"/>
            <p:cNvSpPr txBox="1">
              <a:spLocks noChangeArrowheads="1"/>
            </p:cNvSpPr>
            <p:nvPr/>
          </p:nvSpPr>
          <p:spPr bwMode="auto">
            <a:xfrm>
              <a:off x="1607" y="1947"/>
              <a:ext cx="287" cy="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ΟΧΙ</a:t>
              </a:r>
            </a:p>
          </p:txBody>
        </p:sp>
        <p:sp>
          <p:nvSpPr>
            <p:cNvPr id="28" name="Text Box 21" descr="[DECORATIVE]"/>
            <p:cNvSpPr txBox="1">
              <a:spLocks noChangeArrowheads="1"/>
            </p:cNvSpPr>
            <p:nvPr/>
          </p:nvSpPr>
          <p:spPr bwMode="auto">
            <a:xfrm>
              <a:off x="1607" y="2634"/>
              <a:ext cx="287" cy="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ΟΧΙ</a:t>
              </a:r>
            </a:p>
          </p:txBody>
        </p:sp>
        <p:sp>
          <p:nvSpPr>
            <p:cNvPr id="29" name="Text Box 22" descr="[DECORATIVE]"/>
            <p:cNvSpPr txBox="1">
              <a:spLocks noChangeArrowheads="1"/>
            </p:cNvSpPr>
            <p:nvPr/>
          </p:nvSpPr>
          <p:spPr bwMode="auto">
            <a:xfrm>
              <a:off x="1283" y="2478"/>
              <a:ext cx="287" cy="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ΝΑΙ</a:t>
              </a:r>
            </a:p>
          </p:txBody>
        </p:sp>
        <p:sp>
          <p:nvSpPr>
            <p:cNvPr id="30" name="Text Box 23" descr="[DECORATIVE]"/>
            <p:cNvSpPr txBox="1">
              <a:spLocks noChangeArrowheads="1"/>
            </p:cNvSpPr>
            <p:nvPr/>
          </p:nvSpPr>
          <p:spPr bwMode="auto">
            <a:xfrm>
              <a:off x="1343" y="3032"/>
              <a:ext cx="287" cy="1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rgbClr val="FFFFFF"/>
                  </a:solidFill>
                  <a:latin typeface="Times New Roman" pitchFamily="16" charset="0"/>
                  <a:ea typeface="WenQuanYi Micro Hei" charset="0"/>
                  <a:cs typeface="WenQuanYi Micro Hei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l-GR" altLang="el-GR" sz="1600" dirty="0">
                  <a:solidFill>
                    <a:srgbClr val="000000"/>
                  </a:solidFill>
                </a:rPr>
                <a:t>ΝΑΙ</a:t>
              </a:r>
            </a:p>
          </p:txBody>
        </p:sp>
      </p:grp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231740" y="6356350"/>
            <a:ext cx="4680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92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Διαγράμματα ελέγχου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68760"/>
            <a:ext cx="8229600" cy="508759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l-GR" altLang="el-GR" sz="2800" dirty="0" smtClean="0"/>
              <a:t>Χρησιμοποιούνται </a:t>
            </a:r>
            <a:r>
              <a:rPr lang="el-GR" altLang="el-GR" sz="2800" dirty="0"/>
              <a:t>στο στατιστικό έλεγχο ποιότητας.</a:t>
            </a:r>
          </a:p>
          <a:p>
            <a:pPr>
              <a:spcAft>
                <a:spcPts val="1200"/>
              </a:spcAft>
            </a:pPr>
            <a:r>
              <a:rPr lang="el-GR" altLang="el-GR" sz="2800" dirty="0"/>
              <a:t>Διακρίνονται σε δυο κύριες κατηγορίες: </a:t>
            </a:r>
            <a:endParaRPr lang="el-GR" altLang="el-GR" sz="2800" dirty="0" smtClean="0"/>
          </a:p>
          <a:p>
            <a:pPr lvl="1">
              <a:spcAft>
                <a:spcPts val="1200"/>
              </a:spcAft>
            </a:pPr>
            <a:r>
              <a:rPr lang="el-GR" altLang="el-GR" b="1" dirty="0" smtClean="0"/>
              <a:t>δεδομένων</a:t>
            </a:r>
            <a:r>
              <a:rPr lang="el-GR" altLang="el-GR" dirty="0" smtClean="0"/>
              <a:t> </a:t>
            </a:r>
            <a:r>
              <a:rPr lang="el-GR" altLang="el-GR" dirty="0"/>
              <a:t>και </a:t>
            </a:r>
            <a:endParaRPr lang="el-GR" altLang="el-GR" dirty="0" smtClean="0"/>
          </a:p>
          <a:p>
            <a:pPr lvl="1">
              <a:spcAft>
                <a:spcPts val="1200"/>
              </a:spcAft>
            </a:pPr>
            <a:r>
              <a:rPr lang="el-GR" altLang="el-GR" b="1" dirty="0" smtClean="0"/>
              <a:t>ιδιοτήτων</a:t>
            </a:r>
            <a:r>
              <a:rPr lang="el-GR" altLang="el-GR" dirty="0"/>
              <a:t>.</a:t>
            </a:r>
          </a:p>
          <a:p>
            <a:pPr>
              <a:spcAft>
                <a:spcPts val="1200"/>
              </a:spcAft>
            </a:pPr>
            <a:r>
              <a:rPr lang="el-GR" altLang="el-GR" sz="2800" dirty="0"/>
              <a:t>Αποτελούν το κυριότερο «εν σειρά» έλεγχο κατά την παραγωγή.</a:t>
            </a:r>
            <a:endParaRPr lang="el-GR" sz="28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424693" y="6356350"/>
            <a:ext cx="4294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0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Παράδειγμα διαγράμματος ελέγχου</a:t>
            </a:r>
            <a:endParaRPr lang="el-GR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376779"/>
              </p:ext>
            </p:extLst>
          </p:nvPr>
        </p:nvGraphicFramePr>
        <p:xfrm>
          <a:off x="467544" y="1340768"/>
          <a:ext cx="8219256" cy="4967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6" imgW="4441680" imgH="3002040" progId="">
                  <p:embed/>
                </p:oleObj>
              </mc:Choice>
              <mc:Fallback>
                <p:oleObj r:id="rId6" imgW="4441680" imgH="300204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40768"/>
                        <a:ext cx="8219256" cy="4967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447764" y="6356349"/>
            <a:ext cx="4248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117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Διαγράμματα διασποράς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r>
              <a:rPr lang="el-GR" dirty="0"/>
              <a:t>Αναπαριστούν τη σχέση μεταξύ δυο μεταβλητών.</a:t>
            </a:r>
          </a:p>
          <a:p>
            <a:r>
              <a:rPr lang="el-GR" dirty="0"/>
              <a:t>Τα είδη σχέσεων είναι: θετική, αρνητική και απροσδιόριστη.</a:t>
            </a:r>
          </a:p>
          <a:p>
            <a:r>
              <a:rPr lang="el-GR" dirty="0"/>
              <a:t>Χρησιμοποιούνται στον εντοπισμό της συσχέτισης της μιας μεταβλητής από την άλλη.</a:t>
            </a:r>
          </a:p>
          <a:p>
            <a:r>
              <a:rPr lang="el-GR" dirty="0"/>
              <a:t>Δεν αποτελούν στατιστική απόδειξη για την ύπαρξη σχέσης, απλά μια ένδειξη.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50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Παράδειγμα διαγράμματος διασποράς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417442"/>
              </p:ext>
            </p:extLst>
          </p:nvPr>
        </p:nvGraphicFramePr>
        <p:xfrm>
          <a:off x="395288" y="1490642"/>
          <a:ext cx="8291512" cy="4591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r:id="rId6" imgW="4441680" imgH="3002040" progId="">
                  <p:embed/>
                </p:oleObj>
              </mc:Choice>
              <mc:Fallback>
                <p:oleObj r:id="rId6" imgW="4441680" imgH="30020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90642"/>
                        <a:ext cx="8291512" cy="4591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443944" y="6356350"/>
            <a:ext cx="4256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75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 (C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 (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B Y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 (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S A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)</a:t>
            </a:r>
            <a:r>
              <a:rPr lang="el-GR" altLang="el-GR" sz="2400" dirty="0" smtClean="0">
                <a:latin typeface="Calibri" panose="020F0502020204030204" pitchFamily="34" charset="0"/>
              </a:rPr>
              <a:t>,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3.0, Μη εισαγόμενο.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7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856"/>
            <a:ext cx="8229600" cy="952872"/>
          </a:xfrm>
        </p:spPr>
        <p:txBody>
          <a:bodyPr>
            <a:normAutofit/>
          </a:bodyPr>
          <a:lstStyle/>
          <a:p>
            <a:r>
              <a:rPr lang="el-GR" b="1" dirty="0"/>
              <a:t>Ιστογράμματα</a:t>
            </a:r>
            <a:endParaRPr lang="el-GR" b="1" dirty="0">
              <a:effectLst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l-GR" sz="2400" dirty="0"/>
              <a:t>Χρησιμοποιούνται για την απεικόνιση και σύγκριση των μεγεθών συγκεκριμένων μεταβλητών.</a:t>
            </a:r>
          </a:p>
          <a:p>
            <a:pPr>
              <a:spcAft>
                <a:spcPts val="600"/>
              </a:spcAft>
            </a:pPr>
            <a:r>
              <a:rPr lang="el-GR" sz="2400" dirty="0"/>
              <a:t>Το ιστόγραμμα αποτελείται από μια σειρά </a:t>
            </a:r>
            <a:r>
              <a:rPr lang="el-GR" sz="2400" b="1" dirty="0"/>
              <a:t>εφαπτόμενων ορθογωνίων παραλληλογράμμων </a:t>
            </a:r>
            <a:r>
              <a:rPr lang="el-GR" sz="2400" dirty="0"/>
              <a:t>που έχουν σαν βάση τον οριζόντιο άξονα.</a:t>
            </a:r>
          </a:p>
          <a:p>
            <a:pPr>
              <a:spcAft>
                <a:spcPts val="600"/>
              </a:spcAft>
            </a:pPr>
            <a:r>
              <a:rPr lang="el-GR" sz="2400" dirty="0"/>
              <a:t>Το </a:t>
            </a:r>
            <a:r>
              <a:rPr lang="el-GR" sz="2400" b="1" dirty="0"/>
              <a:t>ύψος</a:t>
            </a:r>
            <a:r>
              <a:rPr lang="el-GR" sz="2400" dirty="0"/>
              <a:t> των ορθογωνίων είναι ανάλογο με τη </a:t>
            </a:r>
            <a:r>
              <a:rPr lang="el-GR" sz="2400" b="1" dirty="0"/>
              <a:t>συχνότητα</a:t>
            </a:r>
            <a:r>
              <a:rPr lang="el-GR" sz="2400" dirty="0"/>
              <a:t> εμφάνισης των τιμών που αντιπροσωπεύουν. </a:t>
            </a:r>
          </a:p>
          <a:p>
            <a:pPr>
              <a:spcAft>
                <a:spcPts val="600"/>
              </a:spcAft>
            </a:pPr>
            <a:r>
              <a:rPr lang="el-GR" sz="2400" dirty="0"/>
              <a:t>Οι πληροφορίες που εξάγονται είναι η κεντρική τάση και η μεταβλητότητα των δεδομένων (εύρος και τυπική απόκλιση). </a:t>
            </a:r>
          </a:p>
          <a:p>
            <a:pPr>
              <a:spcAft>
                <a:spcPts val="600"/>
              </a:spcAft>
            </a:pPr>
            <a:r>
              <a:rPr lang="el-GR" sz="2400" dirty="0"/>
              <a:t>Όταν το ιστόγραμμα αναφέρεται σε μετρήσεις ενός χαρακτηριστικού ενός προϊόντος, τότε μπορεί να χρησιμεύσει για να διαπιστωθεί κατά πόσο το χαρακτηριστικό παίρνει τιμές ασύμβατες με κάποιες δεδομένες προδιαγραφές.</a:t>
            </a:r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39752" y="6356350"/>
            <a:ext cx="446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4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Παράδειγμα ιστογράμματος</a:t>
            </a:r>
            <a:endParaRPr lang="el-GR" sz="3600" b="1" dirty="0">
              <a:effectLst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100090"/>
              </p:ext>
            </p:extLst>
          </p:nvPr>
        </p:nvGraphicFramePr>
        <p:xfrm>
          <a:off x="323850" y="1196752"/>
          <a:ext cx="8640638" cy="5040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4" imgW="4441680" imgH="3002040" progId="">
                  <p:embed/>
                </p:oleObj>
              </mc:Choice>
              <mc:Fallback>
                <p:oleObj r:id="rId4" imgW="4441680" imgH="30020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96752"/>
                        <a:ext cx="8640638" cy="5040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79948" y="6356350"/>
            <a:ext cx="418410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041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Συμπληρωματικά εργαλεία ποιότητας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l-GR" dirty="0"/>
              <a:t>Ανάπτυξη Λειτουργίας Ποιότητας </a:t>
            </a:r>
            <a:r>
              <a:rPr lang="el-GR" dirty="0" smtClean="0"/>
              <a:t>(</a:t>
            </a:r>
            <a:r>
              <a:rPr lang="en-US" dirty="0" smtClean="0"/>
              <a:t>Q.F.D.</a:t>
            </a:r>
            <a:r>
              <a:rPr lang="el-GR" dirty="0" smtClean="0"/>
              <a:t>)</a:t>
            </a:r>
            <a:endParaRPr lang="el-GR" dirty="0"/>
          </a:p>
          <a:p>
            <a:pPr>
              <a:spcAft>
                <a:spcPts val="1200"/>
              </a:spcAft>
            </a:pPr>
            <a:r>
              <a:rPr lang="el-GR" dirty="0"/>
              <a:t>Έλεγχος ανταγωνιστικότητας μέσω δεικτών </a:t>
            </a:r>
            <a:r>
              <a:rPr lang="el-GR" dirty="0" smtClean="0"/>
              <a:t>(</a:t>
            </a:r>
            <a:r>
              <a:rPr lang="en-US" dirty="0" smtClean="0"/>
              <a:t>benchmarking</a:t>
            </a:r>
            <a:r>
              <a:rPr lang="el-GR" dirty="0" smtClean="0"/>
              <a:t>)</a:t>
            </a:r>
            <a:endParaRPr lang="el-GR" dirty="0"/>
          </a:p>
          <a:p>
            <a:pPr>
              <a:spcAft>
                <a:spcPts val="1200"/>
              </a:spcAft>
            </a:pPr>
            <a:r>
              <a:rPr lang="el-GR" dirty="0"/>
              <a:t>Διαγράμματα συσχετισμών</a:t>
            </a:r>
          </a:p>
          <a:p>
            <a:pPr>
              <a:spcAft>
                <a:spcPts val="1200"/>
              </a:spcAft>
            </a:pPr>
            <a:r>
              <a:rPr lang="el-GR" dirty="0"/>
              <a:t>Διαγράμματα συγγένειας</a:t>
            </a:r>
          </a:p>
          <a:p>
            <a:pPr>
              <a:spcAft>
                <a:spcPts val="1200"/>
              </a:spcAft>
            </a:pPr>
            <a:r>
              <a:rPr lang="el-GR" dirty="0"/>
              <a:t>Ανάλυση πολλών μεταβλητών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47764" y="6356350"/>
            <a:ext cx="424847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Έλεγχος ανταγωνιστικότητας μέσω δεικτών </a:t>
            </a:r>
            <a:r>
              <a:rPr lang="el-GR" b="1" dirty="0" smtClean="0"/>
              <a:t>(</a:t>
            </a:r>
            <a:r>
              <a:rPr lang="en-US" b="1" dirty="0" smtClean="0"/>
              <a:t>benchmarking</a:t>
            </a:r>
            <a:r>
              <a:rPr lang="el-GR" b="1" dirty="0" smtClean="0"/>
              <a:t>)</a:t>
            </a:r>
            <a:endParaRPr lang="el-GR" b="1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sz="2800" dirty="0"/>
              <a:t>Ο όρος </a:t>
            </a:r>
            <a:r>
              <a:rPr lang="en-US" sz="2800" b="1" dirty="0" smtClean="0"/>
              <a:t>benchmarking</a:t>
            </a:r>
            <a:r>
              <a:rPr lang="el-GR" sz="2800" dirty="0" smtClean="0"/>
              <a:t> </a:t>
            </a:r>
            <a:r>
              <a:rPr lang="el-GR" sz="2800" dirty="0"/>
              <a:t>αναφέρεται στον έλεγχο ή τη σύγκριση της ανταγωνιστικότητας μιας επιχείρησης χρησιμοποιώντας σαν δείκτες τις επιδόσεις άλλων ομοειδών ισχυρότερων επιχειρήσεων.</a:t>
            </a:r>
          </a:p>
          <a:p>
            <a:pPr>
              <a:spcAft>
                <a:spcPts val="600"/>
              </a:spcAft>
            </a:pPr>
            <a:r>
              <a:rPr lang="el-GR" sz="2800" b="1" dirty="0"/>
              <a:t>Στόχοι του </a:t>
            </a:r>
            <a:r>
              <a:rPr lang="en-US" sz="2800" b="1" dirty="0" smtClean="0"/>
              <a:t>benchmarking</a:t>
            </a:r>
            <a:r>
              <a:rPr lang="el-GR" sz="2800" b="1" dirty="0" smtClean="0"/>
              <a:t>:</a:t>
            </a:r>
            <a:endParaRPr lang="en-US" sz="2800" b="1" dirty="0" smtClean="0"/>
          </a:p>
          <a:p>
            <a:pPr lvl="1">
              <a:spcAft>
                <a:spcPts val="600"/>
              </a:spcAft>
            </a:pPr>
            <a:r>
              <a:rPr lang="el-GR" dirty="0" smtClean="0"/>
              <a:t>Αναζήτηση </a:t>
            </a:r>
            <a:r>
              <a:rPr lang="el-GR" dirty="0"/>
              <a:t>των καλύτερων πρακτικών και τεχνικών άλλων επιχειρήσεων.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Εφαρμογή αυτών των πρακτικών στην ίδια την επιχείρηση.</a:t>
            </a:r>
          </a:p>
        </p:txBody>
      </p:sp>
      <p:pic>
        <p:nvPicPr>
          <p:cNvPr id="32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24847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33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Κατηγορίες </a:t>
            </a:r>
            <a:r>
              <a:rPr lang="en-US" b="1" dirty="0" smtClean="0"/>
              <a:t>benchmarking</a:t>
            </a:r>
            <a:r>
              <a:rPr lang="el-GR" b="1" dirty="0" smtClean="0"/>
              <a:t> </a:t>
            </a:r>
            <a:r>
              <a:rPr lang="en-US" b="1" dirty="0" smtClean="0"/>
              <a:t>(</a:t>
            </a:r>
            <a:r>
              <a:rPr lang="el-GR" b="1" dirty="0" smtClean="0"/>
              <a:t>1</a:t>
            </a:r>
            <a:r>
              <a:rPr lang="en-US" b="1" dirty="0" smtClean="0"/>
              <a:t>/3)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el-GR" b="1" dirty="0" smtClean="0"/>
          </a:p>
          <a:p>
            <a:pPr>
              <a:spcAft>
                <a:spcPts val="1200"/>
              </a:spcAft>
            </a:pPr>
            <a:r>
              <a:rPr lang="el-GR" b="1" dirty="0" smtClean="0"/>
              <a:t>Εσωτερικός </a:t>
            </a:r>
            <a:r>
              <a:rPr lang="el-GR" b="1" dirty="0"/>
              <a:t>έλεγχος</a:t>
            </a:r>
          </a:p>
          <a:p>
            <a:pPr>
              <a:spcAft>
                <a:spcPts val="1200"/>
              </a:spcAft>
            </a:pPr>
            <a:r>
              <a:rPr lang="el-GR" b="1" dirty="0"/>
              <a:t>Ανταγωνιστικός έλεγχος</a:t>
            </a:r>
          </a:p>
          <a:p>
            <a:pPr>
              <a:spcAft>
                <a:spcPts val="1200"/>
              </a:spcAft>
            </a:pPr>
            <a:r>
              <a:rPr lang="el-GR" b="1" dirty="0"/>
              <a:t>Λειτουργικός ή γενικός έλεγχος</a:t>
            </a:r>
          </a:p>
          <a:p>
            <a:pPr>
              <a:spcAft>
                <a:spcPts val="1200"/>
              </a:spcAft>
            </a:pPr>
            <a:endParaRPr lang="el-GR" dirty="0"/>
          </a:p>
          <a:p>
            <a:pPr>
              <a:spcAft>
                <a:spcPts val="12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4396308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1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Κατηγορίες </a:t>
            </a:r>
            <a:r>
              <a:rPr lang="en-US" b="1" dirty="0" smtClean="0"/>
              <a:t>benchmarking</a:t>
            </a:r>
            <a:r>
              <a:rPr lang="el-GR" b="1" dirty="0" smtClean="0"/>
              <a:t> </a:t>
            </a:r>
            <a:r>
              <a:rPr lang="en-US" b="1" dirty="0" smtClean="0"/>
              <a:t>(</a:t>
            </a:r>
            <a:r>
              <a:rPr lang="el-GR" b="1" dirty="0" smtClean="0"/>
              <a:t>2</a:t>
            </a:r>
            <a:r>
              <a:rPr lang="en-US" b="1" dirty="0" smtClean="0"/>
              <a:t>/3)</a:t>
            </a:r>
            <a:endParaRPr lang="el-GR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l-GR" dirty="0"/>
              <a:t>Ο εσωτερικός έλεγχος χρησιμοποιείται από εταιρείες που διαθέτουν παραρτήματα με παρόμοιες αρμοδιότητες και λειτουργίες.</a:t>
            </a:r>
          </a:p>
          <a:p>
            <a:pPr>
              <a:spcAft>
                <a:spcPts val="600"/>
              </a:spcAft>
            </a:pPr>
            <a:r>
              <a:rPr lang="el-GR" dirty="0"/>
              <a:t>Με τον ανταγωνιστικό έλεγχο γίνεται σύγκριση μεταξύ των συγγενών τμημάτων με άλλες πιο ισχυρές επιχειρήσεις.</a:t>
            </a:r>
          </a:p>
          <a:p>
            <a:pPr>
              <a:spcAft>
                <a:spcPts val="600"/>
              </a:spcAft>
            </a:pPr>
            <a:r>
              <a:rPr lang="el-GR" dirty="0"/>
              <a:t>Μειονεκτήματα του ανταγωνιστικού ελέγχου είναι η λήψη των πληροφοριών.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608512" cy="365125"/>
          </a:xfrm>
        </p:spPr>
        <p:txBody>
          <a:bodyPr/>
          <a:lstStyle/>
          <a:p>
            <a:r>
              <a:rPr lang="el-GR" dirty="0" smtClean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Κατηγορίες </a:t>
            </a:r>
            <a:r>
              <a:rPr lang="en-US" b="1" dirty="0"/>
              <a:t>benchmarking </a:t>
            </a:r>
            <a:r>
              <a:rPr lang="en-US" b="1" dirty="0" smtClean="0"/>
              <a:t>(3/3)</a:t>
            </a:r>
            <a:endParaRPr lang="el-GR" b="1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 λειτουργικός ή γενικός έλεγχος συγκρίνει ειδικές λειτουργίες της εταιρείας με τις αντίστοιχες της συγκρινόμενης επιχείρησης.</a:t>
            </a:r>
          </a:p>
          <a:p>
            <a:r>
              <a:rPr lang="el-GR" dirty="0"/>
              <a:t>Το πλεονέκτημα του είναι η ευκολότερη παροχή πληροφοριών.</a:t>
            </a:r>
          </a:p>
          <a:p>
            <a:r>
              <a:rPr lang="el-GR" dirty="0"/>
              <a:t>Χρειάζεται προσοχή όταν υπεισέρχονται ειδικοί παράγοντες που οδηγούν σε επισφαλή συμπεράσματα.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24847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Διαδικασία εφαρμογής του </a:t>
            </a:r>
            <a:r>
              <a:rPr lang="en-US" altLang="el-GR" b="1" dirty="0" smtClean="0"/>
              <a:t>benchmarking</a:t>
            </a:r>
            <a:r>
              <a:rPr lang="el-GR" altLang="el-GR" b="1" dirty="0" smtClean="0"/>
              <a:t>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1</a:t>
            </a:r>
            <a:r>
              <a:rPr lang="en-US" altLang="el-GR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l-GR" b="1" dirty="0"/>
              <a:t>Καθορισμός των σκοπών και των δεικτών ελέγχου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Χρήση εξωτερικών συμβούλων που θα βοηθήσουν στη διαμόρφωση των δεικτών.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Εκπαίδευση της ομάδας του </a:t>
            </a:r>
            <a:r>
              <a:rPr lang="en-US" dirty="0" smtClean="0"/>
              <a:t>benchmarking</a:t>
            </a:r>
            <a:r>
              <a:rPr lang="el-GR" dirty="0" smtClean="0"/>
              <a:t>.</a:t>
            </a:r>
            <a:endParaRPr lang="el-GR" dirty="0"/>
          </a:p>
          <a:p>
            <a:pPr>
              <a:spcAft>
                <a:spcPts val="600"/>
              </a:spcAft>
            </a:pPr>
            <a:r>
              <a:rPr lang="el-GR" b="1" dirty="0"/>
              <a:t>Ανάλυση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Είναι καλύτερος ο ανταγωνισμός;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Γιατί είναι καλύτερος;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Τι μπορούμε να μάθουμε από τον ανταγωνισμό;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Πως θα εφαρμοστούν αυτά που θα μάθουμε;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46449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altLang="el-GR" b="1" dirty="0"/>
              <a:t>Διαδικασία εφαρμογής του </a:t>
            </a:r>
            <a:r>
              <a:rPr lang="en-US" altLang="el-GR" b="1" dirty="0" smtClean="0"/>
              <a:t>benchmarking</a:t>
            </a:r>
            <a:r>
              <a:rPr lang="el-GR" altLang="el-GR" b="1" dirty="0" smtClean="0"/>
              <a:t>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2</a:t>
            </a:r>
            <a:r>
              <a:rPr lang="en-US" altLang="el-GR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r>
              <a:rPr lang="el-GR" sz="2800" b="1" dirty="0"/>
              <a:t>Ολοκλήρωση</a:t>
            </a:r>
          </a:p>
          <a:p>
            <a:pPr lvl="1"/>
            <a:r>
              <a:rPr lang="el-GR" sz="2400" dirty="0"/>
              <a:t>Χρήση της πληροφόρησης που προέρχεται από την προηγούμενη φάση.</a:t>
            </a:r>
          </a:p>
          <a:p>
            <a:pPr lvl="1"/>
            <a:r>
              <a:rPr lang="el-GR" sz="2400" dirty="0"/>
              <a:t>Απαιτείται η συμμετοχή των εργαζομένων.</a:t>
            </a:r>
          </a:p>
          <a:p>
            <a:r>
              <a:rPr lang="el-GR" sz="2800" b="1" dirty="0"/>
              <a:t>Δράση</a:t>
            </a:r>
          </a:p>
          <a:p>
            <a:pPr lvl="1"/>
            <a:r>
              <a:rPr lang="el-GR" sz="2400" dirty="0"/>
              <a:t>Αλλαγή της στρατηγικής με βάση τα αποτελέσματα του προηγούμενου σταδίου.</a:t>
            </a:r>
          </a:p>
          <a:p>
            <a:pPr lvl="1"/>
            <a:r>
              <a:rPr lang="el-GR" sz="2400" dirty="0"/>
              <a:t>Πιθανόν να χρειαστεί η εφαρμογή της μεθόδου εκ νέου.</a:t>
            </a:r>
          </a:p>
          <a:p>
            <a:r>
              <a:rPr lang="el-GR" sz="2800" b="1" dirty="0"/>
              <a:t>Ωριμότητα</a:t>
            </a:r>
          </a:p>
          <a:p>
            <a:pPr lvl="1"/>
            <a:r>
              <a:rPr lang="el-GR" sz="2400" dirty="0"/>
              <a:t>Εξετάζεται αν έχει επιτευχθεί ηγετική θέση στη αγορά και εκτιμάται αν η διαδικασία ελέγχου έχει καταστεί τμήμα της επιχείρησης.</a:t>
            </a:r>
          </a:p>
          <a:p>
            <a:pPr marL="0" indent="0">
              <a:buNone/>
            </a:pPr>
            <a:endParaRPr lang="el-GR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0851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Διαγράμματα </a:t>
            </a:r>
            <a:r>
              <a:rPr lang="el-GR" altLang="el-GR" b="1" dirty="0" smtClean="0"/>
              <a:t>συσχετίσεων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1</a:t>
            </a:r>
            <a:r>
              <a:rPr lang="en-US" altLang="el-GR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Χρησιμοποιούνται για την κατανόηση σύνθετων σχέσεων αιτίας- αποτελέσματος.</a:t>
            </a:r>
          </a:p>
          <a:p>
            <a:pPr>
              <a:spcAft>
                <a:spcPts val="600"/>
              </a:spcAft>
            </a:pPr>
            <a:r>
              <a:rPr lang="el-GR" dirty="0"/>
              <a:t>Τότε υπάρχουν πολλαπλά συσχετιζόμενα προβλήματα.</a:t>
            </a:r>
          </a:p>
          <a:p>
            <a:pPr>
              <a:spcAft>
                <a:spcPts val="600"/>
              </a:spcAft>
            </a:pPr>
            <a:r>
              <a:rPr lang="el-GR" dirty="0"/>
              <a:t>Δεν είναι δυνατή η απόλυτη ιεράρχηση των αιτίων.</a:t>
            </a:r>
          </a:p>
          <a:p>
            <a:pPr>
              <a:spcAft>
                <a:spcPts val="600"/>
              </a:spcAft>
            </a:pPr>
            <a:r>
              <a:rPr lang="el-GR" dirty="0"/>
              <a:t>Είναι μια πιο ελεύθερη απόδοση των διαγραμμάτων αιτίας- αποτελέσματος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60851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μόνο 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τη</a:t>
            </a:r>
            <a:r>
              <a:rPr lang="el-GR" sz="2000">
                <a:solidFill>
                  <a:prstClr val="black"/>
                </a:solidFill>
                <a:latin typeface="Calibri" panose="020F0502020204030204" pitchFamily="34" charset="0"/>
              </a:rPr>
              <a:t>ν</a:t>
            </a:r>
            <a:r>
              <a:rPr lang="el-GR" sz="200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8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Διαγράμματα </a:t>
            </a:r>
            <a:r>
              <a:rPr lang="el-GR" altLang="el-GR" b="1" dirty="0" smtClean="0"/>
              <a:t>συσχετίσεων </a:t>
            </a:r>
            <a:r>
              <a:rPr lang="en-US" altLang="el-GR" b="1" dirty="0" smtClean="0"/>
              <a:t>(</a:t>
            </a:r>
            <a:r>
              <a:rPr lang="el-GR" altLang="el-GR" b="1" dirty="0" smtClean="0"/>
              <a:t>2</a:t>
            </a:r>
            <a:r>
              <a:rPr lang="en-US" altLang="el-GR" b="1" dirty="0" smtClean="0"/>
              <a:t>/2)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Αναζητούνται οι βασικές αιτίες και προβλήματα γράφονται σε κάρτες σχήματος οβάλ ή τετράγωνα.</a:t>
            </a:r>
          </a:p>
          <a:p>
            <a:pPr>
              <a:spcAft>
                <a:spcPts val="600"/>
              </a:spcAft>
            </a:pPr>
            <a:r>
              <a:rPr lang="el-GR" dirty="0"/>
              <a:t>Οι κάρτες τοποθετούνται γύρω από ένα κεντρικό θέμα με τέτοιο τρόπο που η απόσταση τους να εκφράζει τη σχέση που έχουν με το κεντρικό.</a:t>
            </a:r>
          </a:p>
          <a:p>
            <a:pPr>
              <a:spcAft>
                <a:spcPts val="600"/>
              </a:spcAft>
            </a:pPr>
            <a:r>
              <a:rPr lang="el-GR" dirty="0"/>
              <a:t>Οι συσχετίσεις παρουσιάζονται με βέλη που δείχνουν από τις αιτίες στα αποτελέσματα.</a:t>
            </a:r>
          </a:p>
          <a:p>
            <a:pPr>
              <a:spcAft>
                <a:spcPts val="600"/>
              </a:spcAft>
            </a:pPr>
            <a:r>
              <a:rPr lang="el-GR" dirty="0"/>
              <a:t>Οι κύριες αιτίες και αποτελέσματα έχουν διαφορετική ένδειξη.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2844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8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Διαγράμματα συγγένειας</a:t>
            </a:r>
            <a:endParaRPr lang="el-GR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l-GR" dirty="0"/>
              <a:t>Χρησιμοποιούνται για την ταξινόμηση θεμάτων που δεν είναι σαφή στην κατανόηση.</a:t>
            </a:r>
          </a:p>
          <a:p>
            <a:pPr>
              <a:spcAft>
                <a:spcPts val="600"/>
              </a:spcAft>
            </a:pPr>
            <a:r>
              <a:rPr lang="el-GR" dirty="0"/>
              <a:t>Τα βασικά βήματα για την κατασκευή του διαγράμματος είναι: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Καθορισμός του θέματος για ανάλυση.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Συλλογή όλων των διαθέσιμων πληροφοριών και ιδεών για το εξεταζόμενο θέμα σε κάρτες.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Διαχωρισμός των καρτών σε ομάδες που παρουσιάζουν συγγένεια ή ομοιότητα.</a:t>
            </a:r>
          </a:p>
          <a:p>
            <a:pPr lvl="1">
              <a:spcAft>
                <a:spcPts val="600"/>
              </a:spcAft>
            </a:pPr>
            <a:r>
              <a:rPr lang="el-GR" dirty="0"/>
              <a:t>Τακτοποίηση της κάθε ομάδας σε λογική σειρά.</a:t>
            </a:r>
          </a:p>
          <a:p>
            <a:pPr>
              <a:spcAft>
                <a:spcPts val="600"/>
              </a:spcAft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9772" y="6356350"/>
            <a:ext cx="4104456" cy="365125"/>
          </a:xfrm>
        </p:spPr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CC12-D00C-4A9A-82EA-111DE1DD81B3}" type="slidenum">
              <a:rPr lang="el-GR" smtClean="0"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44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Rectangle 2"/>
          <p:cNvSpPr/>
          <p:nvPr/>
        </p:nvSpPr>
        <p:spPr>
          <a:xfrm>
            <a:off x="4977434" y="4653136"/>
            <a:ext cx="3242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«Χρήστος Μέγας»</a:t>
            </a:r>
            <a:endParaRPr lang="el-G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4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6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47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l-GR" altLang="el-GR" b="1" dirty="0" smtClean="0"/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</a:t>
            </a:r>
            <a:r>
              <a:rPr lang="el-GR" sz="2800" dirty="0" smtClean="0"/>
              <a:t>.</a:t>
            </a:r>
            <a:r>
              <a:rPr lang="en-US" sz="2800" dirty="0" smtClean="0"/>
              <a:t>  TO DO 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2. </a:t>
            </a:r>
            <a:r>
              <a:rPr lang="en-US" sz="2800" dirty="0" smtClean="0"/>
              <a:t>TO</a:t>
            </a:r>
            <a:r>
              <a:rPr lang="el-GR" sz="2800" dirty="0" smtClean="0"/>
              <a:t> </a:t>
            </a:r>
            <a:r>
              <a:rPr lang="en-US" sz="2800" dirty="0" smtClean="0"/>
              <a:t>DO</a:t>
            </a:r>
            <a:endParaRPr lang="el-GR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3. </a:t>
            </a:r>
            <a:r>
              <a:rPr lang="en-US" sz="2800" dirty="0" smtClean="0"/>
              <a:t>TO DO</a:t>
            </a:r>
            <a:endParaRPr lang="el-GR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800" dirty="0" smtClean="0"/>
              <a:t>4. </a:t>
            </a:r>
            <a:r>
              <a:rPr lang="en-US" sz="2800" dirty="0" smtClean="0"/>
              <a:t>TO DO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619672" y="6381328"/>
            <a:ext cx="4904184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92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  <a:r>
              <a:rPr lang="en-US" altLang="el-GR" b="1" dirty="0" smtClean="0">
                <a:solidFill>
                  <a:srgbClr val="333333"/>
                </a:solidFill>
              </a:rPr>
              <a:t> </a:t>
            </a:r>
            <a:endParaRPr lang="el-GR" altLang="el-GR" b="1" dirty="0" smtClean="0">
              <a:solidFill>
                <a:srgbClr val="333333"/>
              </a:solidFill>
            </a:endParaRPr>
          </a:p>
        </p:txBody>
      </p:sp>
      <p:sp>
        <p:nvSpPr>
          <p:cNvPr id="4" name="Θέση περιεχομένου 1">
            <a:hlinkClick r:id="rId8" action="ppaction://hlinksldjump" tooltip="Μετάβαση στη Διαφάνεια 6"/>
          </p:cNvPr>
          <p:cNvSpPr/>
          <p:nvPr>
            <p:custDataLst>
              <p:tags r:id="rId3"/>
            </p:custDataLst>
          </p:nvPr>
        </p:nvSpPr>
        <p:spPr>
          <a:xfrm>
            <a:off x="809078" y="162880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1. Το </a:t>
            </a:r>
            <a:r>
              <a:rPr lang="en-US" sz="2800" i="1" u="sng" dirty="0" smtClean="0">
                <a:solidFill>
                  <a:srgbClr val="0070C0"/>
                </a:solidFill>
                <a:hlinkClick r:id="rId8" action="ppaction://hlinksldjump"/>
              </a:rPr>
              <a:t>p </a:t>
            </a:r>
            <a:r>
              <a:rPr lang="el-GR" sz="2800" i="1" u="sng" dirty="0" smtClean="0">
                <a:solidFill>
                  <a:srgbClr val="0070C0"/>
                </a:solidFill>
                <a:hlinkClick r:id="rId8" action="ppaction://hlinksldjump"/>
              </a:rPr>
              <a:t>διάγραμμα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9" action="ppaction://hlinksldjump"/>
          </p:cNvPr>
          <p:cNvSpPr/>
          <p:nvPr>
            <p:custDataLst>
              <p:tags r:id="rId4"/>
            </p:custDataLst>
          </p:nvPr>
        </p:nvSpPr>
        <p:spPr>
          <a:xfrm>
            <a:off x="827350" y="234888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 smtClean="0">
                <a:solidFill>
                  <a:srgbClr val="0070C0"/>
                </a:solidFill>
                <a:hlinkClick r:id="rId10" action="ppaction://hlinksldjump"/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  <a:hlinkClick r:id="rId10" action="ppaction://hlinksldjump"/>
              </a:rPr>
              <a:t>. Το </a:t>
            </a:r>
            <a:r>
              <a:rPr lang="en-US" sz="2800" i="1" dirty="0" smtClean="0">
                <a:solidFill>
                  <a:srgbClr val="0070C0"/>
                </a:solidFill>
                <a:hlinkClick r:id="rId10" action="ppaction://hlinksldjump"/>
              </a:rPr>
              <a:t>c </a:t>
            </a:r>
            <a:r>
              <a:rPr lang="el-GR" sz="2800" i="1" dirty="0" smtClean="0">
                <a:solidFill>
                  <a:srgbClr val="0070C0"/>
                </a:solidFill>
                <a:hlinkClick r:id="rId10" action="ppaction://hlinksldjump"/>
              </a:rPr>
              <a:t>διάγραμμα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1">
            <a:hlinkClick r:id="rId11" action="ppaction://hlinksldjump" tooltip="Μετάβαση στη Διαφάνεια 6"/>
          </p:cNvPr>
          <p:cNvSpPr/>
          <p:nvPr/>
        </p:nvSpPr>
        <p:spPr>
          <a:xfrm>
            <a:off x="809078" y="2852936"/>
            <a:ext cx="75072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3. Δειγματοληψία αποδοχής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9" name="Θέση περιεχομένου 1">
            <a:hlinkClick r:id="rId13" action="ppaction://hlinksldjump" tooltip="Μετάβαση στη Διαφάνεια 6"/>
          </p:cNvPr>
          <p:cNvSpPr/>
          <p:nvPr/>
        </p:nvSpPr>
        <p:spPr>
          <a:xfrm>
            <a:off x="755576" y="3573016"/>
            <a:ext cx="750728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u="sng" dirty="0">
                <a:solidFill>
                  <a:srgbClr val="0070C0"/>
                </a:solidFill>
                <a:hlinkClick r:id="rId12" action="ppaction://hlinksldjump"/>
              </a:rPr>
              <a:t>4</a:t>
            </a: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. Ο </a:t>
            </a:r>
            <a:r>
              <a:rPr lang="en-US" sz="2800" i="1" u="sng" dirty="0" err="1" smtClean="0">
                <a:solidFill>
                  <a:srgbClr val="0070C0"/>
                </a:solidFill>
                <a:hlinkClick r:id="rId12" action="ppaction://hlinksldjump"/>
              </a:rPr>
              <a:t>Tagushi</a:t>
            </a:r>
            <a:r>
              <a:rPr lang="en-US" sz="2800" i="1" u="sng" dirty="0" smtClean="0">
                <a:solidFill>
                  <a:srgbClr val="0070C0"/>
                </a:solidFill>
                <a:hlinkClick r:id="rId12" action="ppaction://hlinksldjump"/>
              </a:rPr>
              <a:t> </a:t>
            </a:r>
            <a:r>
              <a:rPr lang="el-GR" sz="2800" i="1" u="sng" dirty="0" smtClean="0">
                <a:solidFill>
                  <a:srgbClr val="0070C0"/>
                </a:solidFill>
                <a:hlinkClick r:id="rId12" action="ppaction://hlinksldjump"/>
              </a:rPr>
              <a:t>και ο ποιοτικός έλεγχος</a:t>
            </a:r>
            <a:endParaRPr lang="el-GR" i="1" u="sng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2339752" y="6356350"/>
            <a:ext cx="4464496" cy="385018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2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/>
              <a:t>Ποια είναι τα πιο γνωστά εργαλεία της </a:t>
            </a:r>
            <a:r>
              <a:rPr lang="el-GR" b="1" dirty="0" smtClean="0"/>
              <a:t> Διοίκησης Ολικής Ποιότητας ΔΟΠ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Είναι μια φιλοσοφία διοίκησης επιχειρήσεων που αναπτύχθηκε στην Ιαπωνία τη δεκαετία του 1950.</a:t>
            </a:r>
          </a:p>
          <a:p>
            <a:r>
              <a:rPr lang="el-GR" dirty="0"/>
              <a:t>Μεταδόθηκε τις δεκαετίες του 1970 και 1980 στις ΗΠΑ και στην Ευρώπη.</a:t>
            </a:r>
          </a:p>
          <a:p>
            <a:r>
              <a:rPr lang="el-GR" dirty="0"/>
              <a:t>«Είναι το σύστημα διοίκησης με βάση το οποίο επιδιώκεται η μεγιστοποίηση της αξίας ενός προϊόντος προσφέροντας ικανοποίηση στον πελάτη και στην κοινωνία και με τη συμμετοχή του εργαζόμενου». </a:t>
            </a:r>
          </a:p>
        </p:txBody>
      </p:sp>
      <p:sp>
        <p:nvSpPr>
          <p:cNvPr id="2" name="Θέση υποσέλιδου 1" descr=".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2267744" y="6356350"/>
            <a:ext cx="4248472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9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Διάγραμμα </a:t>
            </a:r>
            <a:r>
              <a:rPr lang="en-US" b="1" dirty="0"/>
              <a:t>Pareto</a:t>
            </a:r>
            <a:endParaRPr lang="el-GR" b="1" dirty="0">
              <a:effectLst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sz="4600" b="1" dirty="0"/>
              <a:t>Η αρχή του </a:t>
            </a:r>
            <a:r>
              <a:rPr lang="en-US" sz="4600" b="1" dirty="0" smtClean="0"/>
              <a:t>Pareto</a:t>
            </a:r>
          </a:p>
          <a:p>
            <a:pPr marL="0" indent="0">
              <a:buNone/>
            </a:pPr>
            <a:r>
              <a:rPr lang="el-GR" sz="4000" dirty="0" smtClean="0"/>
              <a:t>Το </a:t>
            </a:r>
            <a:r>
              <a:rPr lang="el-GR" sz="4000" dirty="0"/>
              <a:t>80% ενός προβλήματος οφείλεται στο 20% των </a:t>
            </a:r>
            <a:r>
              <a:rPr lang="el-GR" sz="4000" dirty="0" smtClean="0"/>
              <a:t>αιτίων.</a:t>
            </a:r>
          </a:p>
          <a:p>
            <a:pPr marL="0" indent="0">
              <a:buNone/>
            </a:pPr>
            <a:endParaRPr lang="el-GR" sz="4000" dirty="0"/>
          </a:p>
          <a:p>
            <a:pPr>
              <a:spcAft>
                <a:spcPts val="600"/>
              </a:spcAft>
            </a:pPr>
            <a:r>
              <a:rPr lang="el-GR" sz="4000" dirty="0"/>
              <a:t>Χρησιμοποιείται σε συνδυασμό με άλλα εργαλεία όπως το διάγραμμα αιτίου- αποτελέσματος.</a:t>
            </a:r>
          </a:p>
          <a:p>
            <a:pPr>
              <a:spcAft>
                <a:spcPts val="600"/>
              </a:spcAft>
            </a:pPr>
            <a:r>
              <a:rPr lang="el-GR" sz="4000" dirty="0"/>
              <a:t>Στόχος του είναι η συγκέντρωση στα πιο σημαντικά αίτια.</a:t>
            </a:r>
          </a:p>
          <a:p>
            <a:pPr>
              <a:spcAft>
                <a:spcPts val="600"/>
              </a:spcAft>
            </a:pPr>
            <a:r>
              <a:rPr lang="el-GR" sz="4000" dirty="0"/>
              <a:t>Επαναληπτική χρήση μέχρι να φτάσουμε σε μια ισορροπία μεταξύ των αιτίων.</a:t>
            </a:r>
          </a:p>
        </p:txBody>
      </p:sp>
      <p:sp>
        <p:nvSpPr>
          <p:cNvPr id="5" name="Θέση υποσέλιδου 1" descr=".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2123728" y="6356350"/>
            <a:ext cx="446449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/>
              <a:t>Παράδειγμα διαγράμματος </a:t>
            </a:r>
            <a:r>
              <a:rPr lang="en-US" b="1" dirty="0"/>
              <a:t>Pareto</a:t>
            </a:r>
            <a:endParaRPr lang="el-GR" b="1" dirty="0">
              <a:effectLst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59430"/>
              </p:ext>
            </p:extLst>
          </p:nvPr>
        </p:nvGraphicFramePr>
        <p:xfrm>
          <a:off x="971600" y="1196753"/>
          <a:ext cx="7554147" cy="5159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6" imgW="4441680" imgH="3002040" progId="">
                  <p:embed/>
                </p:oleObj>
              </mc:Choice>
              <mc:Fallback>
                <p:oleObj r:id="rId6" imgW="4441680" imgH="30020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96753"/>
                        <a:ext cx="7554147" cy="5159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Θέση υποσέλιδου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03748" y="6356350"/>
            <a:ext cx="4536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973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Διάγραμμα </a:t>
            </a:r>
            <a:r>
              <a:rPr lang="el-GR" b="1" dirty="0" smtClean="0"/>
              <a:t>αιτίου - </a:t>
            </a:r>
            <a:r>
              <a:rPr lang="el-GR" b="1" dirty="0"/>
              <a:t>αποτελέσματος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el-GR" sz="3600" dirty="0"/>
              <a:t>Δημιουργήθηκε από τον Ιάπωνα </a:t>
            </a:r>
            <a:r>
              <a:rPr lang="en-US" sz="3600" dirty="0" smtClean="0"/>
              <a:t>Ishikawa</a:t>
            </a:r>
            <a:r>
              <a:rPr lang="el-GR" sz="3600" dirty="0" smtClean="0"/>
              <a:t>.</a:t>
            </a:r>
            <a:endParaRPr lang="el-GR" sz="3600" dirty="0"/>
          </a:p>
          <a:p>
            <a:r>
              <a:rPr lang="el-GR" sz="3600" dirty="0"/>
              <a:t>Λέγεται και διάγραμμα ψαροκόκαλου- </a:t>
            </a:r>
            <a:r>
              <a:rPr lang="en-US" sz="3600" dirty="0" smtClean="0"/>
              <a:t>fishbone</a:t>
            </a:r>
            <a:r>
              <a:rPr lang="el-GR" sz="3600" dirty="0" smtClean="0"/>
              <a:t>.</a:t>
            </a:r>
            <a:endParaRPr lang="el-GR" sz="3600" dirty="0"/>
          </a:p>
          <a:p>
            <a:r>
              <a:rPr lang="el-GR" sz="3600" dirty="0"/>
              <a:t>Βοηθάει στην κατάτμηση των αιτίων ενός προβλήματος σε μικρότερα που είναι πιο αντιμετωπίσιμα.</a:t>
            </a:r>
          </a:p>
          <a:p>
            <a:r>
              <a:rPr lang="el-GR" sz="3600" dirty="0"/>
              <a:t>Συνήθως συνεργάζεται με άλλα εργαλεία ποιότητας όπως είναι το </a:t>
            </a:r>
            <a:r>
              <a:rPr lang="en-US" sz="3600" dirty="0" smtClean="0"/>
              <a:t>Pareto</a:t>
            </a:r>
            <a:r>
              <a:rPr lang="el-GR" sz="3600" dirty="0" smtClean="0"/>
              <a:t>, </a:t>
            </a:r>
            <a:r>
              <a:rPr lang="el-GR" sz="3600" dirty="0"/>
              <a:t>η τεχνική </a:t>
            </a:r>
            <a:r>
              <a:rPr lang="en-US" sz="3600" dirty="0" smtClean="0"/>
              <a:t>brainstorming</a:t>
            </a:r>
            <a:r>
              <a:rPr lang="el-GR" sz="3600" dirty="0" smtClean="0"/>
              <a:t> </a:t>
            </a:r>
            <a:r>
              <a:rPr lang="el-GR" sz="3600" dirty="0" err="1" smtClean="0"/>
              <a:t>κ.λ.π</a:t>
            </a:r>
            <a:r>
              <a:rPr lang="el-GR" sz="3600" dirty="0"/>
              <a:t>.</a:t>
            </a:r>
          </a:p>
          <a:p>
            <a:endParaRPr lang="el-GR" sz="3600" dirty="0"/>
          </a:p>
        </p:txBody>
      </p:sp>
      <p:sp>
        <p:nvSpPr>
          <p:cNvPr id="6" name="Θέση υποσέλιδου 1" descr=".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95736" y="6356350"/>
            <a:ext cx="4752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Εργαλεία και μέθοδοι της Διοίκησης Ολικής Ποιότητας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C4726A-630D-4CB4-B088-BAB00F4188E9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04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DEFAULTLANGUAGE" val="msoLanguageIDGreek"/>
  <p:tag name="ZHAW.ACCESSIBILITYADDIN.CHECKTIMEDATE" val="7/2/2014 11:49:07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9,8,6153,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2,6,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10,5,6,4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3,6,4,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8,6,4,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C0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5,6,4,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7,6,4,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8,6,4,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5,6,4,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5,6,4,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6,4,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6,2,3,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32,4,5,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Greek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 t r u e 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B6D844D-94EE-4AEF-B184-B0C4B04C4517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1402</Words>
  <Application>Microsoft Office PowerPoint</Application>
  <PresentationFormat>On-screen Show (4:3)</PresentationFormat>
  <Paragraphs>243</Paragraphs>
  <Slides>32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Θέμα του Office</vt:lpstr>
      <vt:lpstr>Διοίκηση Ποιότητας</vt:lpstr>
      <vt:lpstr>Άδειες χρήσης </vt:lpstr>
      <vt:lpstr>Χρηματοδότηση </vt:lpstr>
      <vt:lpstr>Σκοποί ενότητας </vt:lpstr>
      <vt:lpstr>Περιεχόμενα ενότητας </vt:lpstr>
      <vt:lpstr>Ποια είναι τα πιο γνωστά εργαλεία της  Διοίκησης Ολικής Ποιότητας ΔΟΠ</vt:lpstr>
      <vt:lpstr>Διάγραμμα Pareto</vt:lpstr>
      <vt:lpstr>Παράδειγμα διαγράμματος Pareto</vt:lpstr>
      <vt:lpstr>Διάγραμμα αιτίου - αποτελέσματος</vt:lpstr>
      <vt:lpstr>Παράδειγμα διαγράμματος fishbone</vt:lpstr>
      <vt:lpstr>Φύλλα ελέγχου</vt:lpstr>
      <vt:lpstr>Παράδειγμα φύλλου ελέγχου</vt:lpstr>
      <vt:lpstr>Διαγράμματα ροής (1/2)</vt:lpstr>
      <vt:lpstr>Διαγράμματα ροής (2/2)</vt:lpstr>
      <vt:lpstr>Παράδειγμα διαγράμματος ροής</vt:lpstr>
      <vt:lpstr>Διαγράμματα ελέγχου</vt:lpstr>
      <vt:lpstr>Παράδειγμα διαγράμματος ελέγχου</vt:lpstr>
      <vt:lpstr>Διαγράμματα διασποράς</vt:lpstr>
      <vt:lpstr>Παράδειγμα διαγράμματος διασποράς</vt:lpstr>
      <vt:lpstr>Ιστογράμματα</vt:lpstr>
      <vt:lpstr>Παράδειγμα ιστογράμματος</vt:lpstr>
      <vt:lpstr>Συμπληρωματικά εργαλεία ποιότητας</vt:lpstr>
      <vt:lpstr>Έλεγχος ανταγωνιστικότητας μέσω δεικτών (benchmarking)</vt:lpstr>
      <vt:lpstr>Κατηγορίες benchmarking (1/3)</vt:lpstr>
      <vt:lpstr>Κατηγορίες benchmarking (2/3)</vt:lpstr>
      <vt:lpstr>Κατηγορίες benchmarking (3/3)</vt:lpstr>
      <vt:lpstr>Διαδικασία εφαρμογής του benchmarking (1/2)</vt:lpstr>
      <vt:lpstr>Διαδικασία εφαρμογής του benchmarking (2/2)</vt:lpstr>
      <vt:lpstr>Διαγράμματα συσχετίσεων (1/2)</vt:lpstr>
      <vt:lpstr>Διαγράμματα συσχετίσεων (2/2)</vt:lpstr>
      <vt:lpstr>Διαγράμματα συγγένειας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Ποιότητας</dc:title>
  <dc:creator>Τσέλιος Δημήτριος</dc:creator>
  <dc:description>ΑΝΟΙΧΤΑ ΑΚΑΔΗΜΑΙΚΑ ΜΑΘΗΜΑΤΑ </dc:description>
  <cp:lastModifiedBy>chris</cp:lastModifiedBy>
  <cp:revision>266</cp:revision>
  <dcterms:created xsi:type="dcterms:W3CDTF">2014-01-04T17:23:58Z</dcterms:created>
  <dcterms:modified xsi:type="dcterms:W3CDTF">2014-02-10T08:36:36Z</dcterms:modified>
  <cp:category>Εκπαιδευτικό υλικό</cp:category>
  <cp:contentStatus>Τελικό</cp:contentStatus>
</cp:coreProperties>
</file>