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notesSlides/notesSlide1.xml" ContentType="application/vnd.openxmlformats-officedocument.presentationml.notesSlide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notesSlides/notesSlide2.xml" ContentType="application/vnd.openxmlformats-officedocument.presentationml.notesSlide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notesSlides/notesSlide3.xml" ContentType="application/vnd.openxmlformats-officedocument.presentationml.notesSlide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notesSlides/notesSlide4.xml" ContentType="application/vnd.openxmlformats-officedocument.presentationml.notesSlide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2"/>
  </p:sldMasterIdLst>
  <p:notesMasterIdLst>
    <p:notesMasterId r:id="rId35"/>
  </p:notesMasterIdLst>
  <p:handoutMasterIdLst>
    <p:handoutMasterId r:id="rId36"/>
  </p:handoutMasterIdLst>
  <p:sldIdLst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91" r:id="rId17"/>
    <p:sldId id="272" r:id="rId18"/>
    <p:sldId id="277" r:id="rId19"/>
    <p:sldId id="278" r:id="rId20"/>
    <p:sldId id="279" r:id="rId21"/>
    <p:sldId id="280" r:id="rId22"/>
    <p:sldId id="281" r:id="rId23"/>
    <p:sldId id="286" r:id="rId24"/>
    <p:sldId id="282" r:id="rId25"/>
    <p:sldId id="283" r:id="rId26"/>
    <p:sldId id="284" r:id="rId27"/>
    <p:sldId id="285" r:id="rId28"/>
    <p:sldId id="288" r:id="rId29"/>
    <p:sldId id="289" r:id="rId30"/>
    <p:sldId id="290" r:id="rId31"/>
    <p:sldId id="292" r:id="rId32"/>
    <p:sldId id="293" r:id="rId33"/>
    <p:sldId id="262" r:id="rId34"/>
  </p:sldIdLst>
  <p:sldSz cx="9144000" cy="6858000" type="screen4x3"/>
  <p:notesSz cx="6858000" cy="9144000"/>
  <p:custDataLst>
    <p:tags r:id="rId37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7853C-536D-4A76-A0AE-DD22124D55A5}" styleName="Themed Style 1 - Accent 3">
    <a:tblBg>
      <a:fillRef idx="2">
        <a:schemeClr val="accent3"/>
      </a:fillRef>
      <a:effectRef idx="1">
        <a:schemeClr val="accent3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Ref idx="1">
              <a:schemeClr val="accent3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  <a:fill>
          <a:solidFill>
            <a:schemeClr val="accent3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3"/>
            </a:lnRef>
          </a:left>
          <a:right>
            <a:lnRef idx="2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Ref idx="1">
              <a:schemeClr val="accent3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2">
              <a:schemeClr val="accent3"/>
            </a:lnRef>
          </a:top>
          <a:bottom>
            <a:lnRef idx="2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3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719" autoAdjust="0"/>
    <p:restoredTop sz="86369" autoAdjust="0"/>
  </p:normalViewPr>
  <p:slideViewPr>
    <p:cSldViewPr>
      <p:cViewPr>
        <p:scale>
          <a:sx n="66" d="100"/>
          <a:sy n="66" d="100"/>
        </p:scale>
        <p:origin x="-1062" y="-60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48" y="969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>
      <p:cViewPr varScale="1">
        <p:scale>
          <a:sx n="84" d="100"/>
          <a:sy n="84" d="100"/>
        </p:scale>
        <p:origin x="-1968" y="-7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viewProps" Target="viewProps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1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tags" Target="tags/tag1.xml"/><Relationship Id="rId40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handoutMaster" Target="handoutMasters/handoutMaster1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notesMaster" Target="notesMasters/notesMaster1.xml"/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5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2DEEF8-91CF-43A7-9C63-6EF0B6382453}" type="datetimeFigureOut">
              <a:rPr lang="el-GR" smtClean="0"/>
              <a:t>10/2/2014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E7B4C13-CE47-4BA1-A4D9-BCBA86B9828C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42151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35081F-3ABD-4FDA-AE9F-3F9AAB52EDFE}" type="datetimeFigureOut">
              <a:rPr lang="el-GR" smtClean="0"/>
              <a:t>10/2/2014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8D595EC-31B5-4FE2-9AD0-355B36B01B6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135645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Θέση εικόνας διαφάνειας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2531" name="Θέση σημειώσεων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l-GR" altLang="el-GR" smtClean="0"/>
          </a:p>
        </p:txBody>
      </p:sp>
      <p:sp>
        <p:nvSpPr>
          <p:cNvPr id="22532" name="Θέση αριθμού διαφάνειας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F3D61881-B8B8-4D07-9007-E6099A58A147}" type="slidenum">
              <a:rPr lang="el-GR" altLang="el-GR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>
              <a:solidFill>
                <a:srgbClr val="000000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6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4713859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l-GR" dirty="0" smtClean="0"/>
              <a:t>  </a:t>
            </a:r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BA60D4E-153C-481E-9C52-31B1E4926C1F}" type="slidenum">
              <a:rPr lang="el-GR" smtClean="0"/>
              <a:t>7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17244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324CBB-4C0D-42EC-90B2-2CF55688AF08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41818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86BDCF-F245-4491-B658-E596E094933B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464855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8DA856-2BE7-4FBD-AFE9-5E7B40881864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557383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93070B-51BF-4697-B005-087C01FF6DFD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073188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2318B3-C328-4CAA-A5EE-16FBAF7CFD2D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386562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E82A44-6C3F-4022-9A10-C18AA496641E}" type="datetime1">
              <a:rPr lang="el-GR" smtClean="0"/>
              <a:t>10/2/2014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580640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306362-3B58-4DCD-B062-30261BF97AFE}" type="datetime1">
              <a:rPr lang="el-GR" smtClean="0"/>
              <a:t>10/2/2014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340990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016116-3F59-4217-9211-173B96A20F8A}" type="datetime1">
              <a:rPr lang="el-GR" smtClean="0"/>
              <a:t>10/2/2014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578532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517B57-D6BB-482A-9586-1BE3A2D51E53}" type="datetime1">
              <a:rPr lang="el-GR" smtClean="0"/>
              <a:t>10/2/2014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90535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FD4FF8-E15E-4F22-8E0D-0A4126C4818F}" type="datetime1">
              <a:rPr lang="el-GR" smtClean="0"/>
              <a:t>10/2/2014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846197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D0ABE-E30F-40C0-90BE-E20DF273E46E}" type="datetime1">
              <a:rPr lang="el-GR" smtClean="0"/>
              <a:t>10/2/2014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38000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83FFDCA-C927-4243-A0BC-0F72D82FE41C}" type="datetime1">
              <a:rPr lang="el-GR" smtClean="0"/>
              <a:t>10/2/2014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Potigam nomater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B5CC12-D00C-4A9A-82EA-111DE1DD81B3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855453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tags" Target="../tags/tag4.xml"/><Relationship Id="rId7" Type="http://schemas.openxmlformats.org/officeDocument/2006/relationships/hyperlink" Target="http://creativecommons.org/licenses/by-sa/3.0/deed.el" TargetMode="Externa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1.jpeg"/><Relationship Id="rId5" Type="http://schemas.openxmlformats.org/officeDocument/2006/relationships/hyperlink" Target="http://www.teilar.gr/" TargetMode="External"/><Relationship Id="rId10" Type="http://schemas.openxmlformats.org/officeDocument/2006/relationships/image" Target="../media/image3.png"/><Relationship Id="rId4" Type="http://schemas.openxmlformats.org/officeDocument/2006/relationships/slideLayout" Target="../slideLayouts/slideLayout1.xml"/><Relationship Id="rId9" Type="http://schemas.openxmlformats.org/officeDocument/2006/relationships/hyperlink" Target="http://www.edulll.gr/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7" Type="http://schemas.openxmlformats.org/officeDocument/2006/relationships/image" Target="../media/image6.emf"/><Relationship Id="rId2" Type="http://schemas.openxmlformats.org/officeDocument/2006/relationships/tags" Target="../tags/tag35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tags" Target="../tags/tag40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4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tags" Target="../tags/tag43.xml"/><Relationship Id="rId2" Type="http://schemas.openxmlformats.org/officeDocument/2006/relationships/tags" Target="../tags/tag42.xml"/><Relationship Id="rId1" Type="http://schemas.openxmlformats.org/officeDocument/2006/relationships/tags" Target="../tags/tag41.xml"/><Relationship Id="rId5" Type="http://schemas.openxmlformats.org/officeDocument/2006/relationships/slideLayout" Target="../slideLayouts/slideLayout7.xml"/><Relationship Id="rId4" Type="http://schemas.openxmlformats.org/officeDocument/2006/relationships/tags" Target="../tags/tag44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tags" Target="../tags/tag47.xml"/><Relationship Id="rId2" Type="http://schemas.openxmlformats.org/officeDocument/2006/relationships/tags" Target="../tags/tag46.xml"/><Relationship Id="rId1" Type="http://schemas.openxmlformats.org/officeDocument/2006/relationships/tags" Target="../tags/tag45.xml"/><Relationship Id="rId4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tags" Target="../tags/tag50.xml"/><Relationship Id="rId2" Type="http://schemas.openxmlformats.org/officeDocument/2006/relationships/tags" Target="../tags/tag49.xml"/><Relationship Id="rId1" Type="http://schemas.openxmlformats.org/officeDocument/2006/relationships/tags" Target="../tags/tag48.xml"/><Relationship Id="rId4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tags" Target="../tags/tag53.xml"/><Relationship Id="rId2" Type="http://schemas.openxmlformats.org/officeDocument/2006/relationships/tags" Target="../tags/tag52.xml"/><Relationship Id="rId1" Type="http://schemas.openxmlformats.org/officeDocument/2006/relationships/tags" Target="../tags/tag51.xml"/><Relationship Id="rId4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tags" Target="../tags/tag56.xml"/><Relationship Id="rId2" Type="http://schemas.openxmlformats.org/officeDocument/2006/relationships/tags" Target="../tags/tag55.xml"/><Relationship Id="rId1" Type="http://schemas.openxmlformats.org/officeDocument/2006/relationships/tags" Target="../tags/tag54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5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tags" Target="../tags/tag59.xml"/><Relationship Id="rId7" Type="http://schemas.openxmlformats.org/officeDocument/2006/relationships/image" Target="../media/image7.emf"/><Relationship Id="rId2" Type="http://schemas.openxmlformats.org/officeDocument/2006/relationships/tags" Target="../tags/tag58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0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tags" Target="../tags/tag63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4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tags" Target="../tags/tag65.xml"/><Relationship Id="rId7" Type="http://schemas.openxmlformats.org/officeDocument/2006/relationships/image" Target="../media/image8.emf"/><Relationship Id="rId2" Type="http://schemas.openxmlformats.org/officeDocument/2006/relationships/tags" Target="../tags/tag64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4.bin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6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tags" Target="../tags/tag7.xml"/><Relationship Id="rId2" Type="http://schemas.openxmlformats.org/officeDocument/2006/relationships/tags" Target="../tags/tag6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sa/3.0/deed.el" TargetMode="External"/><Relationship Id="rId4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tags" Target="../tags/tag69.xml"/><Relationship Id="rId2" Type="http://schemas.openxmlformats.org/officeDocument/2006/relationships/tags" Target="../tags/tag68.xml"/><Relationship Id="rId1" Type="http://schemas.openxmlformats.org/officeDocument/2006/relationships/tags" Target="../tags/tag67.xml"/><Relationship Id="rId4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tags" Target="../tags/tag70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9.emf"/><Relationship Id="rId4" Type="http://schemas.openxmlformats.org/officeDocument/2006/relationships/oleObject" Target="../embeddings/oleObject5.bin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1.xml"/><Relationship Id="rId5" Type="http://schemas.microsoft.com/office/2007/relationships/hdphoto" Target="../media/hdphoto1.wdp"/><Relationship Id="rId4" Type="http://schemas.openxmlformats.org/officeDocument/2006/relationships/image" Target="../media/image10.jpeg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3" Type="http://schemas.openxmlformats.org/officeDocument/2006/relationships/tags" Target="../tags/tag10.xml"/><Relationship Id="rId7" Type="http://schemas.openxmlformats.org/officeDocument/2006/relationships/hyperlink" Target="http://www.edulll.gr/" TargetMode="Externa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6" Type="http://schemas.openxmlformats.org/officeDocument/2006/relationships/notesSlide" Target="../notesSlides/notesSlide1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7" Type="http://schemas.openxmlformats.org/officeDocument/2006/relationships/image" Target="../media/image3.png"/><Relationship Id="rId2" Type="http://schemas.openxmlformats.org/officeDocument/2006/relationships/tags" Target="../tags/tag73.xml"/><Relationship Id="rId1" Type="http://schemas.openxmlformats.org/officeDocument/2006/relationships/tags" Target="../tags/tag72.xml"/><Relationship Id="rId6" Type="http://schemas.openxmlformats.org/officeDocument/2006/relationships/hyperlink" Target="http://www.edulll.gr/" TargetMode="External"/><Relationship Id="rId5" Type="http://schemas.openxmlformats.org/officeDocument/2006/relationships/image" Target="../media/image2.png"/><Relationship Id="rId4" Type="http://schemas.openxmlformats.org/officeDocument/2006/relationships/hyperlink" Target="http://creativecommons.org/licenses/by-sa/3.0/deed.e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tags" Target="../tags/tag14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6" Type="http://schemas.openxmlformats.org/officeDocument/2006/relationships/notesSlide" Target="../notesSlides/notesSlide2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1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slide" Target="slide6.xml"/><Relationship Id="rId13" Type="http://schemas.openxmlformats.org/officeDocument/2006/relationships/slide" Target="slide27.xml"/><Relationship Id="rId3" Type="http://schemas.openxmlformats.org/officeDocument/2006/relationships/tags" Target="../tags/tag18.xml"/><Relationship Id="rId7" Type="http://schemas.openxmlformats.org/officeDocument/2006/relationships/slideLayout" Target="../slideLayouts/slideLayout6.xml"/><Relationship Id="rId12" Type="http://schemas.openxmlformats.org/officeDocument/2006/relationships/slide" Target="slide26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6" Type="http://schemas.openxmlformats.org/officeDocument/2006/relationships/tags" Target="../tags/tag21.xml"/><Relationship Id="rId11" Type="http://schemas.openxmlformats.org/officeDocument/2006/relationships/slide" Target="slide15.xml"/><Relationship Id="rId5" Type="http://schemas.openxmlformats.org/officeDocument/2006/relationships/tags" Target="../tags/tag20.xml"/><Relationship Id="rId10" Type="http://schemas.openxmlformats.org/officeDocument/2006/relationships/slide" Target="slide16.xml"/><Relationship Id="rId4" Type="http://schemas.openxmlformats.org/officeDocument/2006/relationships/tags" Target="../tags/tag19.xml"/><Relationship Id="rId9" Type="http://schemas.openxmlformats.org/officeDocument/2006/relationships/slide" Target="slide1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tags" Target="../tags/tag24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6" Type="http://schemas.openxmlformats.org/officeDocument/2006/relationships/notesSlide" Target="../notesSlides/notesSlide3.xml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2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tags" Target="../tags/tag28.xml"/><Relationship Id="rId2" Type="http://schemas.openxmlformats.org/officeDocument/2006/relationships/tags" Target="../tags/tag27.xml"/><Relationship Id="rId1" Type="http://schemas.openxmlformats.org/officeDocument/2006/relationships/tags" Target="../tags/tag26.xml"/><Relationship Id="rId5" Type="http://schemas.openxmlformats.org/officeDocument/2006/relationships/notesSlide" Target="../notesSlides/notesSlide4.xml"/><Relationship Id="rId4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7" Type="http://schemas.openxmlformats.org/officeDocument/2006/relationships/image" Target="../media/image5.emf"/><Relationship Id="rId2" Type="http://schemas.openxmlformats.org/officeDocument/2006/relationships/tags" Target="../tags/tag29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Layout" Target="../slideLayouts/slideLayout2.xml"/><Relationship Id="rId4" Type="http://schemas.openxmlformats.org/officeDocument/2006/relationships/tags" Target="../tags/tag3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tags" Target="../tags/tag34.xml"/><Relationship Id="rId2" Type="http://schemas.openxmlformats.org/officeDocument/2006/relationships/tags" Target="../tags/tag33.xml"/><Relationship Id="rId1" Type="http://schemas.openxmlformats.org/officeDocument/2006/relationships/tags" Target="../tags/tag32.xml"/><Relationship Id="rId4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Εικόνα 1" descr="Λογότυπο Τεχνολογικό Εκπαιδευτικό Ίδρυμα Θεσσαλίας.">
            <a:hlinkClick r:id="rId5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2613" y="449263"/>
            <a:ext cx="3455987" cy="1146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Τίτλος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>
          <a:xfrm>
            <a:off x="582613" y="1772816"/>
            <a:ext cx="7949827" cy="1236663"/>
          </a:xfrm>
        </p:spPr>
        <p:txBody>
          <a:bodyPr>
            <a:noAutofit/>
          </a:bodyPr>
          <a:lstStyle/>
          <a:p>
            <a:r>
              <a:rPr lang="el-GR" altLang="el-GR" b="1" dirty="0" smtClean="0">
                <a:solidFill>
                  <a:srgbClr val="000000"/>
                </a:solidFill>
              </a:rPr>
              <a:t>Διοίκηση Ποιότητας</a:t>
            </a:r>
            <a:endParaRPr lang="el-GR" altLang="el-GR" dirty="0" smtClean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  <p:custDataLst>
              <p:tags r:id="rId3"/>
            </p:custDataLst>
          </p:nvPr>
        </p:nvSpPr>
        <p:spPr>
          <a:xfrm>
            <a:off x="971600" y="3140968"/>
            <a:ext cx="7128792" cy="2316088"/>
          </a:xfrm>
        </p:spPr>
        <p:txBody>
          <a:bodyPr rtlCol="0">
            <a:normAutofit fontScale="92500" lnSpcReduction="10000"/>
          </a:bodyPr>
          <a:lstStyle/>
          <a:p>
            <a:pPr>
              <a:spcBef>
                <a:spcPts val="0"/>
              </a:spcBef>
              <a:spcAft>
                <a:spcPts val="1800"/>
              </a:spcAft>
              <a:defRPr/>
            </a:pP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9</a:t>
            </a:r>
            <a:r>
              <a:rPr lang="en-US" sz="28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2800" b="1" dirty="0" smtClean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 </a:t>
            </a:r>
            <a:r>
              <a:rPr lang="el-GR" sz="2800" b="1" dirty="0">
                <a:solidFill>
                  <a:prstClr val="black"/>
                </a:solidFill>
                <a:cs typeface="Arial" charset="0"/>
              </a:rPr>
              <a:t>   </a:t>
            </a:r>
            <a:r>
              <a:rPr lang="el-GR" sz="2800" dirty="0">
                <a:solidFill>
                  <a:prstClr val="black"/>
                </a:solidFill>
                <a:cs typeface="Arial" charset="0"/>
              </a:rPr>
              <a:t>Διδάσκων: </a:t>
            </a:r>
            <a:r>
              <a:rPr lang="el-GR" sz="2800" dirty="0" err="1" smtClean="0">
                <a:solidFill>
                  <a:prstClr val="black"/>
                </a:solidFill>
                <a:cs typeface="Arial" charset="0"/>
              </a:rPr>
              <a:t>Τσέλιος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 Δημήτριος, </a:t>
            </a:r>
          </a:p>
          <a:p>
            <a:pPr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2800" dirty="0">
                <a:solidFill>
                  <a:prstClr val="black"/>
                </a:solidFill>
                <a:cs typeface="Arial" charset="0"/>
              </a:rPr>
              <a:t>Καθηγητής 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Εφαρμογών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Τμήμα Διοίκησης Επιχειρήσεων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pPr fontAlgn="auto"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l-GR" dirty="0"/>
          </a:p>
        </p:txBody>
      </p:sp>
      <p:pic>
        <p:nvPicPr>
          <p:cNvPr id="9" name="Εικόνα 2" descr=" Λογότυπο για Άδειες χρήσης Creative Commons, B Y, S A. ">
            <a:hlinkClick r:id="rId7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 title="Λογότυπο Χρηματοδότησης. ">
            <a:hlinkClick r:id="rId9" tooltip="Μετάβαση σε www.edulll.gr"/>
          </p:cNvPr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232724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Παράδειγμα διαγράμματος </a:t>
            </a:r>
            <a:r>
              <a:rPr lang="en-US" b="1" dirty="0"/>
              <a:t>fishbone</a:t>
            </a:r>
            <a:endParaRPr lang="el-GR" b="1" dirty="0"/>
          </a:p>
        </p:txBody>
      </p:sp>
      <p:graphicFrame>
        <p:nvGraphicFramePr>
          <p:cNvPr id="2" name="Object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9594313"/>
              </p:ext>
            </p:extLst>
          </p:nvPr>
        </p:nvGraphicFramePr>
        <p:xfrm>
          <a:off x="236443" y="1268760"/>
          <a:ext cx="8671114" cy="474139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80" r:id="rId6" imgW="4441680" imgH="3002040" progId="">
                  <p:embed/>
                </p:oleObj>
              </mc:Choice>
              <mc:Fallback>
                <p:oleObj r:id="rId6" imgW="4441680" imgH="300204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6443" y="1268760"/>
                        <a:ext cx="8671114" cy="4741391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303748" y="6356350"/>
            <a:ext cx="4536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6738012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Φύλλα ελέγχου</a:t>
            </a:r>
            <a:endParaRPr lang="el-GR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Είναι ειδικές τυποποιημένες φόρμες που απαιτούν συμπλήρωση.</a:t>
            </a:r>
          </a:p>
          <a:p>
            <a:r>
              <a:rPr lang="el-GR" dirty="0"/>
              <a:t>Η τελική μορφή τους εξαρτάται από τις ανάγκες της παραγωγικής λειτουργίας της επιχείρησης.</a:t>
            </a:r>
          </a:p>
          <a:p>
            <a:r>
              <a:rPr lang="el-GR" dirty="0"/>
              <a:t>Ενδεικτικά τα φύλλα ελέγχου περιλαμβάνουν</a:t>
            </a:r>
          </a:p>
          <a:p>
            <a:pPr lvl="1"/>
            <a:r>
              <a:rPr lang="el-GR" dirty="0"/>
              <a:t>Το είδος</a:t>
            </a:r>
          </a:p>
          <a:p>
            <a:pPr lvl="1"/>
            <a:r>
              <a:rPr lang="el-GR" dirty="0"/>
              <a:t>Χρονική διάρκεια</a:t>
            </a:r>
          </a:p>
          <a:p>
            <a:pPr lvl="1"/>
            <a:r>
              <a:rPr lang="el-GR" dirty="0"/>
              <a:t>Αριθμός συμβάντων</a:t>
            </a:r>
          </a:p>
          <a:p>
            <a:pPr lvl="1"/>
            <a:r>
              <a:rPr lang="el-GR" dirty="0"/>
              <a:t>Κόστος</a:t>
            </a:r>
          </a:p>
          <a:p>
            <a:pPr lvl="1"/>
            <a:r>
              <a:rPr lang="el-GR" dirty="0"/>
              <a:t>Χαρακτηριστικά της διαδικασίας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159732" y="6356350"/>
            <a:ext cx="482453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6450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 idx="4294967295"/>
          </p:nvPr>
        </p:nvSpPr>
        <p:spPr>
          <a:xfrm>
            <a:off x="457200" y="53752"/>
            <a:ext cx="8229600" cy="1143000"/>
          </a:xfrm>
        </p:spPr>
        <p:txBody>
          <a:bodyPr>
            <a:normAutofit/>
          </a:bodyPr>
          <a:lstStyle/>
          <a:p>
            <a:r>
              <a:rPr lang="el-GR" b="1" dirty="0"/>
              <a:t>Παράδειγμα φύλλου ελέγχου</a:t>
            </a:r>
            <a:endParaRPr lang="el-GR" b="1" dirty="0">
              <a:effectLst/>
            </a:endParaRPr>
          </a:p>
        </p:txBody>
      </p:sp>
      <p:graphicFrame>
        <p:nvGraphicFramePr>
          <p:cNvPr id="8" name="Group 2"/>
          <p:cNvGraphicFramePr>
            <a:graphicFrameLocks noGrp="1"/>
          </p:cNvGraphicFramePr>
          <p:nvPr>
            <p:custDataLst>
              <p:tags r:id="rId2"/>
            </p:custDataLst>
            <p:extLst>
              <p:ext uri="{D42A27DB-BD31-4B8C-83A1-F6EECF244321}">
                <p14:modId xmlns:p14="http://schemas.microsoft.com/office/powerpoint/2010/main" val="2692006967"/>
              </p:ext>
            </p:extLst>
          </p:nvPr>
        </p:nvGraphicFramePr>
        <p:xfrm>
          <a:off x="539551" y="1052738"/>
          <a:ext cx="8130314" cy="4904999"/>
        </p:xfrm>
        <a:graphic>
          <a:graphicData uri="http://schemas.openxmlformats.org/drawingml/2006/table">
            <a:tbl>
              <a:tblPr firstRow="1" firstCol="1"/>
              <a:tblGrid>
                <a:gridCol w="3545393"/>
                <a:gridCol w="2431272"/>
                <a:gridCol w="2153649"/>
              </a:tblGrid>
              <a:tr h="870260"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Κωδικός υλικού:………..</a:t>
                      </a:r>
                    </a:p>
                    <a:p>
                      <a:pPr marL="342900" marR="0" lvl="0" indent="-341313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endParaRPr kumimoji="0" lang="el-GR" altLang="el-GR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  <a:p>
                      <a:pPr marL="342900" marR="0" lvl="0" indent="-341313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Ημερομηνία: ../../..</a:t>
                      </a:r>
                    </a:p>
                  </a:txBody>
                  <a:tcPr marL="90000" marR="90000" marT="57384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Προμηθευτής: …….</a:t>
                      </a:r>
                    </a:p>
                    <a:p>
                      <a:pPr marL="342900" marR="0" lvl="0" indent="-341313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endParaRPr kumimoji="0" lang="el-GR" altLang="el-GR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  <a:p>
                      <a:pPr marL="342900" marR="0" lvl="0" indent="-341313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Ποσότητα:………..</a:t>
                      </a:r>
                    </a:p>
                  </a:txBody>
                  <a:tcPr marL="90000" marR="90000" marT="57384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Αρ. Τιμ………..</a:t>
                      </a:r>
                    </a:p>
                    <a:p>
                      <a:pPr marL="342900" marR="0" lvl="0" indent="-341313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endParaRPr kumimoji="0" lang="el-GR" altLang="el-GR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  <a:p>
                      <a:pPr marL="342900" marR="0" lvl="0" indent="-341313" algn="l" defTabSz="457200" rtl="0" eaLnBrk="0" fontAlgn="base" latinLnBrk="0" hangingPunct="0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Τιμή μον.:……..</a:t>
                      </a:r>
                    </a:p>
                  </a:txBody>
                  <a:tcPr marL="90000" marR="90000" marT="57384" marB="46800" horzOverflow="overflow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97890"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r>
                        <a:rPr kumimoji="0" lang="el-GR" altLang="el-G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WenQuanYi Micro Hei" charset="0"/>
                          <a:cs typeface="WenQuanYi Micro Hei" charset="0"/>
                        </a:rPr>
                        <a:t>ΕΛΕΓΧΟΣ</a:t>
                      </a:r>
                    </a:p>
                  </a:txBody>
                  <a:tcPr marL="90000" marR="90000" marT="7149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ΝΑΙ</a:t>
                      </a:r>
                    </a:p>
                  </a:txBody>
                  <a:tcPr marL="90000" marR="90000" marT="57384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600" b="1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ΟΧΙ</a:t>
                      </a:r>
                    </a:p>
                  </a:txBody>
                  <a:tcPr marL="90000" marR="90000" marT="57384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618700"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endParaRPr kumimoji="0" lang="el-GR" altLang="el-GR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Έντυπο παραγγελίας</a:t>
                      </a:r>
                    </a:p>
                  </a:txBody>
                  <a:tcPr marL="90000" marR="90000" marT="57384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marL="90000" marR="90000" marT="7149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18700"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endParaRPr kumimoji="0" lang="el-GR" altLang="el-GR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Συμφωνία με την παραγγελία</a:t>
                      </a:r>
                    </a:p>
                  </a:txBody>
                  <a:tcPr marL="90000" marR="90000" marT="57384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marL="90000" marR="90000" marT="7149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21887"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endParaRPr kumimoji="0" lang="el-GR" altLang="el-GR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Ετικέτες σε κάθε συσκευασία</a:t>
                      </a:r>
                    </a:p>
                  </a:txBody>
                  <a:tcPr marL="90000" marR="90000" marT="57384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marL="90000" marR="90000" marT="7149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18700"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endParaRPr kumimoji="0" lang="el-GR" altLang="el-GR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Καλή κατάσταση</a:t>
                      </a:r>
                    </a:p>
                  </a:txBody>
                  <a:tcPr marL="90000" marR="90000" marT="57384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marL="90000" marR="90000" marT="7149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618700"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endParaRPr kumimoji="0" lang="el-GR" altLang="el-GR" sz="1600" b="0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6" charset="0"/>
                        <a:cs typeface="Times New Roman" pitchFamily="16" charset="0"/>
                      </a:endParaRPr>
                    </a:p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Ειδικές συνθήκες μεταφοράς</a:t>
                      </a:r>
                    </a:p>
                  </a:txBody>
                  <a:tcPr marL="90000" marR="90000" marT="57384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marL="90000" marR="90000" marT="7149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40162">
                <a:tc>
                  <a:txBody>
                    <a:bodyPr/>
                    <a:lstStyle>
                      <a:lvl1pPr marL="342900" indent="-341313">
                        <a:spcBef>
                          <a:spcPts val="8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342900" marR="0" lvl="0" indent="-341313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342900" algn="l"/>
                          <a:tab pos="1257300" algn="l"/>
                          <a:tab pos="2171700" algn="l"/>
                          <a:tab pos="3086100" algn="l"/>
                          <a:tab pos="4000500" algn="l"/>
                          <a:tab pos="4914900" algn="l"/>
                          <a:tab pos="5829300" algn="l"/>
                          <a:tab pos="6743700" algn="l"/>
                          <a:tab pos="7658100" algn="l"/>
                          <a:tab pos="8572500" algn="l"/>
                          <a:tab pos="9486900" algn="l"/>
                          <a:tab pos="10401300" algn="l"/>
                        </a:tabLst>
                      </a:pPr>
                      <a:r>
                        <a:rPr kumimoji="0" lang="el-GR" altLang="el-GR" sz="1600" b="0" i="0" u="none" strike="noStrike" cap="none" normalizeH="0" baseline="0" noProof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6" charset="0"/>
                          <a:cs typeface="Times New Roman" pitchFamily="16" charset="0"/>
                        </a:rPr>
                        <a:t>Ειδικές συνθήκες φύλαξης</a:t>
                      </a:r>
                    </a:p>
                  </a:txBody>
                  <a:tcPr marL="90000" marR="90000" marT="57384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endParaRPr lang="el-GR"/>
                    </a:p>
                  </a:txBody>
                  <a:tcPr marL="90000" marR="90000" marT="7149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>
                      <a:lvl1pPr>
                        <a:spcBef>
                          <a:spcPts val="8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8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1pPr>
                      <a:lvl2pPr>
                        <a:spcBef>
                          <a:spcPts val="7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4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2pPr>
                      <a:lvl3pPr>
                        <a:spcBef>
                          <a:spcPts val="6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sz="2000"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3pPr>
                      <a:lvl4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4pPr>
                      <a:lvl5pPr>
                        <a:spcBef>
                          <a:spcPts val="500"/>
                        </a:spcBef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5pPr>
                      <a:lvl6pPr marL="25146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6pPr>
                      <a:lvl7pPr marL="29718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7pPr>
                      <a:lvl8pPr marL="34290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8pPr>
                      <a:lvl9pPr marL="3886200" indent="-228600" defTabSz="457200" fontAlgn="base">
                        <a:spcBef>
                          <a:spcPts val="500"/>
                        </a:spcBef>
                        <a:spcAft>
                          <a:spcPct val="0"/>
                        </a:spcAft>
                        <a:buClr>
                          <a:srgbClr val="000000"/>
                        </a:buClr>
                        <a:buSzPct val="100000"/>
                        <a:buFont typeface="Times New Roman" pitchFamily="16" charset="0"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  <a:defRPr b="1">
                          <a:solidFill>
                            <a:srgbClr val="FFFFFF"/>
                          </a:solidFill>
                          <a:latin typeface="Arial" charset="0"/>
                          <a:ea typeface="WenQuanYi Micro Hei" charset="0"/>
                          <a:cs typeface="WenQuanYi Micro Hei" charset="0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93000"/>
                        </a:lnSpc>
                        <a:spcBef>
                          <a:spcPts val="700"/>
                        </a:spcBef>
                        <a:spcAft>
                          <a:spcPct val="0"/>
                        </a:spcAft>
                        <a:buClrTx/>
                        <a:buSzPct val="80000"/>
                        <a:buFontTx/>
                        <a:buNone/>
                        <a:tabLst>
                          <a:tab pos="0" algn="l"/>
                          <a:tab pos="914400" algn="l"/>
                          <a:tab pos="1828800" algn="l"/>
                          <a:tab pos="2743200" algn="l"/>
                          <a:tab pos="3657600" algn="l"/>
                          <a:tab pos="4572000" algn="l"/>
                          <a:tab pos="5486400" algn="l"/>
                          <a:tab pos="6400800" algn="l"/>
                          <a:tab pos="7315200" algn="l"/>
                          <a:tab pos="8229600" algn="l"/>
                          <a:tab pos="9144000" algn="l"/>
                          <a:tab pos="10058400" algn="l"/>
                        </a:tabLst>
                      </a:pPr>
                      <a:endParaRPr kumimoji="0" lang="el-GR" altLang="el-GR" sz="1600" b="1" i="0" u="none" strike="noStrike" cap="none" normalizeH="0" baseline="0" noProof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WenQuanYi Micro Hei" charset="0"/>
                        <a:cs typeface="WenQuanYi Micro Hei" charset="0"/>
                      </a:endParaRPr>
                    </a:p>
                  </a:txBody>
                  <a:tcPr marL="90000" marR="90000" marT="71496" marB="4680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123728" y="6356350"/>
            <a:ext cx="489654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530093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518"/>
            <a:ext cx="8229600" cy="1143000"/>
          </a:xfrm>
        </p:spPr>
        <p:txBody>
          <a:bodyPr>
            <a:normAutofit/>
          </a:bodyPr>
          <a:lstStyle/>
          <a:p>
            <a:r>
              <a:rPr lang="el-GR" b="1" dirty="0"/>
              <a:t>Διαγράμματα ροής </a:t>
            </a:r>
            <a:r>
              <a:rPr lang="en-US" b="1" dirty="0" smtClean="0"/>
              <a:t>(</a:t>
            </a:r>
            <a:r>
              <a:rPr lang="el-GR" b="1" dirty="0" smtClean="0"/>
              <a:t>1</a:t>
            </a:r>
            <a:r>
              <a:rPr lang="en-US" b="1" dirty="0" smtClean="0"/>
              <a:t>/2)</a:t>
            </a:r>
            <a:endParaRPr lang="el-GR" b="1" dirty="0">
              <a:effectLst/>
            </a:endParaRP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67544" y="1340768"/>
            <a:ext cx="8219256" cy="5015582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l-GR" dirty="0" smtClean="0"/>
              <a:t>Χρησιμοποιούνται </a:t>
            </a:r>
            <a:r>
              <a:rPr lang="el-GR" dirty="0"/>
              <a:t>για την απεικόνιση μιας </a:t>
            </a:r>
            <a:r>
              <a:rPr lang="el-GR" b="1" dirty="0"/>
              <a:t>συγκεκριμένης παραγωγικής διαδικασίας.</a:t>
            </a:r>
          </a:p>
          <a:p>
            <a:pPr>
              <a:spcAft>
                <a:spcPts val="1200"/>
              </a:spcAft>
            </a:pPr>
            <a:r>
              <a:rPr lang="el-GR" dirty="0"/>
              <a:t>Αποτελούνται από διάφορα σύμβολα που εκφράζουν διαφορετικές λειτουργίες.</a:t>
            </a:r>
          </a:p>
          <a:p>
            <a:pPr>
              <a:spcAft>
                <a:spcPts val="1200"/>
              </a:spcAft>
            </a:pPr>
            <a:r>
              <a:rPr lang="el-GR" dirty="0"/>
              <a:t>Συνήθως είναι τμήματα των οδηγιών εργασίας στα </a:t>
            </a:r>
            <a:r>
              <a:rPr lang="el-GR" dirty="0" smtClean="0"/>
              <a:t>Σ.Δ.Π.</a:t>
            </a:r>
            <a:endParaRPr lang="el-GR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195736" y="6356350"/>
            <a:ext cx="4752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25188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Διαγράμματα ροής </a:t>
            </a:r>
            <a:r>
              <a:rPr lang="en-US" b="1" dirty="0" smtClean="0"/>
              <a:t>(</a:t>
            </a:r>
            <a:r>
              <a:rPr lang="el-GR" b="1" dirty="0" smtClean="0"/>
              <a:t>2</a:t>
            </a:r>
            <a:r>
              <a:rPr lang="en-US" b="1" dirty="0" smtClean="0"/>
              <a:t>/2)</a:t>
            </a:r>
            <a:endParaRPr lang="el-GR" b="1" dirty="0">
              <a:effectLst/>
            </a:endParaRPr>
          </a:p>
        </p:txBody>
      </p:sp>
      <p:grpSp>
        <p:nvGrpSpPr>
          <p:cNvPr id="7" name="Group 2" descr="Σχεδιάγραμμα το οποίο δείχνει τα σχήματα που χρησιμοποιούνται για τα διαγράμματα ροής. Ειδικότερα, το παραλληλογραμμο χρησιμοποιείται για να δείξει κάποια δραστηριότητα, ο ρόμβος σε όρθια θέση μια απόφαση, οι γραμμές με βέλη δείχνουν την κατεύθυνση, και ένα καμπυλομένο παραλληλόγραμμο δείχνει την αρχή και το τέλος του διαγράμματος."/>
          <p:cNvGrpSpPr>
            <a:grpSpLocks/>
          </p:cNvGrpSpPr>
          <p:nvPr/>
        </p:nvGrpSpPr>
        <p:grpSpPr bwMode="auto">
          <a:xfrm>
            <a:off x="975370" y="1643118"/>
            <a:ext cx="7193260" cy="4506225"/>
            <a:chOff x="470" y="1419"/>
            <a:chExt cx="3863" cy="2234"/>
          </a:xfrm>
        </p:grpSpPr>
        <p:sp>
          <p:nvSpPr>
            <p:cNvPr id="8" name="AutoShape 3" descr="Σχεδιάγραμμα το οποίο δείχνει τα σχήματα που χρησιμοποιούνται για τα διαγράμματα ροής. Ειδικότερα, το παραλληλογραμμο χρησιμοποιείται για να δείξει κάποια δραστηριότητα, ο ρόμβος σε όρθια θέση μια απόφαση, οι γραμμές με βέλη δείχνουν την κατεύθυνση, και ένα καμπυλομένο παραλληλόγραμμο δείχνει την αρχή και το τέλος του διαγράμματος."/>
            <p:cNvSpPr>
              <a:spLocks noChangeArrowheads="1"/>
            </p:cNvSpPr>
            <p:nvPr/>
          </p:nvSpPr>
          <p:spPr bwMode="auto">
            <a:xfrm>
              <a:off x="470" y="1558"/>
              <a:ext cx="1214" cy="697"/>
            </a:xfrm>
            <a:prstGeom prst="flowChartProcess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9pPr>
            </a:lstStyle>
            <a:p>
              <a:pPr algn="ctr">
                <a:buClrTx/>
                <a:buFontTx/>
                <a:buNone/>
              </a:pPr>
              <a:endParaRPr lang="el-GR" altLang="el-GR" dirty="0" smtClean="0">
                <a:solidFill>
                  <a:srgbClr val="000000"/>
                </a:solidFill>
              </a:endParaRPr>
            </a:p>
            <a:p>
              <a:pPr algn="ctr">
                <a:buClrTx/>
                <a:buFontTx/>
                <a:buNone/>
              </a:pPr>
              <a:r>
                <a:rPr lang="el-GR" altLang="el-GR" dirty="0" smtClean="0">
                  <a:solidFill>
                    <a:srgbClr val="000000"/>
                  </a:solidFill>
                </a:rPr>
                <a:t>Δραστηριότητα</a:t>
              </a:r>
              <a:endParaRPr lang="el-GR" altLang="el-GR" dirty="0">
                <a:solidFill>
                  <a:srgbClr val="000000"/>
                </a:solidFill>
              </a:endParaRPr>
            </a:p>
          </p:txBody>
        </p:sp>
        <p:sp>
          <p:nvSpPr>
            <p:cNvPr id="10" name="AutoShape 4" descr="[DECORATIVE]"/>
            <p:cNvSpPr>
              <a:spLocks noChangeArrowheads="1"/>
            </p:cNvSpPr>
            <p:nvPr/>
          </p:nvSpPr>
          <p:spPr bwMode="auto">
            <a:xfrm>
              <a:off x="470" y="2536"/>
              <a:ext cx="1212" cy="558"/>
            </a:xfrm>
            <a:prstGeom prst="flowChartTerminator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9pPr>
            </a:lstStyle>
            <a:p>
              <a:pPr>
                <a:buClrTx/>
                <a:buFontTx/>
                <a:buNone/>
              </a:pPr>
              <a:r>
                <a:rPr lang="el-GR" altLang="el-GR" dirty="0" smtClean="0">
                  <a:solidFill>
                    <a:srgbClr val="000000"/>
                  </a:solidFill>
                </a:rPr>
                <a:t>Αρχή - Τέλος</a:t>
              </a:r>
            </a:p>
          </p:txBody>
        </p:sp>
        <p:sp>
          <p:nvSpPr>
            <p:cNvPr id="11" name="AutoShape 5" descr="[DECORATIVE]"/>
            <p:cNvSpPr>
              <a:spLocks noChangeArrowheads="1"/>
            </p:cNvSpPr>
            <p:nvPr/>
          </p:nvSpPr>
          <p:spPr bwMode="auto">
            <a:xfrm>
              <a:off x="2790" y="1419"/>
              <a:ext cx="1543" cy="1483"/>
            </a:xfrm>
            <a:prstGeom prst="diamond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9pPr>
            </a:lstStyle>
            <a:p>
              <a:pPr>
                <a:buClrTx/>
                <a:buFontTx/>
                <a:buNone/>
              </a:pPr>
              <a:endParaRPr lang="el-GR" altLang="el-GR" dirty="0" smtClean="0">
                <a:solidFill>
                  <a:srgbClr val="000000"/>
                </a:solidFill>
              </a:endParaRPr>
            </a:p>
            <a:p>
              <a:pPr>
                <a:buClrTx/>
                <a:buFontTx/>
                <a:buNone/>
              </a:pPr>
              <a:r>
                <a:rPr lang="el-GR" altLang="el-GR" dirty="0" smtClean="0">
                  <a:solidFill>
                    <a:srgbClr val="000000"/>
                  </a:solidFill>
                </a:rPr>
                <a:t>Απόφαση</a:t>
              </a:r>
              <a:endParaRPr lang="el-GR" altLang="el-GR" dirty="0">
                <a:solidFill>
                  <a:srgbClr val="000000"/>
                </a:solidFill>
              </a:endParaRPr>
            </a:p>
          </p:txBody>
        </p:sp>
        <p:sp>
          <p:nvSpPr>
            <p:cNvPr id="12" name="Line 6" descr="[DECORATIVE]"/>
            <p:cNvSpPr>
              <a:spLocks noChangeShapeType="1"/>
            </p:cNvSpPr>
            <p:nvPr/>
          </p:nvSpPr>
          <p:spPr bwMode="auto">
            <a:xfrm>
              <a:off x="3059" y="2955"/>
              <a:ext cx="0" cy="558"/>
            </a:xfrm>
            <a:prstGeom prst="line">
              <a:avLst/>
            </a:prstGeom>
            <a:noFill/>
            <a:ln w="22225">
              <a:solidFill>
                <a:srgbClr val="000000"/>
              </a:solidFill>
              <a:prstDash val="solid"/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l-GR"/>
            </a:p>
          </p:txBody>
        </p:sp>
        <p:sp>
          <p:nvSpPr>
            <p:cNvPr id="13" name="Text Box 7" descr="[DECORATIVE]"/>
            <p:cNvSpPr txBox="1">
              <a:spLocks noChangeArrowheads="1"/>
            </p:cNvSpPr>
            <p:nvPr/>
          </p:nvSpPr>
          <p:spPr bwMode="auto">
            <a:xfrm>
              <a:off x="3121" y="3095"/>
              <a:ext cx="882" cy="55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el-GR" altLang="el-GR" dirty="0">
                  <a:solidFill>
                    <a:srgbClr val="000000"/>
                  </a:solidFill>
                </a:rPr>
                <a:t>Ροή</a:t>
              </a:r>
              <a:r>
                <a:rPr lang="el-GR" altLang="el-GR" sz="1200" dirty="0">
                  <a:solidFill>
                    <a:srgbClr val="000000"/>
                  </a:solidFill>
                </a:rPr>
                <a:t> </a:t>
              </a:r>
              <a:r>
                <a:rPr lang="el-GR" altLang="el-GR" dirty="0">
                  <a:solidFill>
                    <a:srgbClr val="000000"/>
                  </a:solidFill>
                </a:rPr>
                <a:t>δεδομένων</a:t>
              </a:r>
            </a:p>
          </p:txBody>
        </p:sp>
      </p:grp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231740" y="6356350"/>
            <a:ext cx="4680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28795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-653287" y="1912914"/>
            <a:ext cx="5770053" cy="1143000"/>
          </a:xfrm>
        </p:spPr>
        <p:txBody>
          <a:bodyPr>
            <a:normAutofit fontScale="90000"/>
          </a:bodyPr>
          <a:lstStyle/>
          <a:p>
            <a:r>
              <a:rPr lang="el-GR" altLang="el-GR" b="1" dirty="0"/>
              <a:t>Παράδειγμα διαγράμματος ροής</a:t>
            </a:r>
            <a:endParaRPr lang="el-GR" b="1" dirty="0">
              <a:effectLst/>
            </a:endParaRPr>
          </a:p>
        </p:txBody>
      </p:sp>
      <p:grpSp>
        <p:nvGrpSpPr>
          <p:cNvPr id="8" name="Group 2" descr="Σχέδιο που παρουσιάζει ένα παράδειγμα ροής  μιας αίτησης για αγορά ενός προιόντος."/>
          <p:cNvGrpSpPr>
            <a:grpSpLocks/>
          </p:cNvGrpSpPr>
          <p:nvPr/>
        </p:nvGrpSpPr>
        <p:grpSpPr bwMode="auto">
          <a:xfrm>
            <a:off x="3971592" y="1127"/>
            <a:ext cx="4631764" cy="6091923"/>
            <a:chOff x="753" y="1166"/>
            <a:chExt cx="1693" cy="3059"/>
          </a:xfrm>
        </p:grpSpPr>
        <p:sp>
          <p:nvSpPr>
            <p:cNvPr id="10" name="AutoShape 3" descr="Σχέδιο που παρουσιάζει ένα παράδειγμα ροής  μιας αίτησης για αγορά ενός προιόντος."/>
            <p:cNvSpPr>
              <a:spLocks noChangeArrowheads="1"/>
            </p:cNvSpPr>
            <p:nvPr/>
          </p:nvSpPr>
          <p:spPr bwMode="auto">
            <a:xfrm>
              <a:off x="1007" y="1166"/>
              <a:ext cx="359" cy="215"/>
            </a:xfrm>
            <a:prstGeom prst="flowChartTerminator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el-GR" altLang="el-GR" sz="1600" b="1" dirty="0">
                  <a:solidFill>
                    <a:srgbClr val="000000"/>
                  </a:solidFill>
                </a:rPr>
                <a:t>Αρχή</a:t>
              </a:r>
            </a:p>
          </p:txBody>
        </p:sp>
        <p:sp>
          <p:nvSpPr>
            <p:cNvPr id="11" name="AutoShape 4" descr="[DECORATIVE]"/>
            <p:cNvSpPr>
              <a:spLocks noChangeArrowheads="1"/>
            </p:cNvSpPr>
            <p:nvPr/>
          </p:nvSpPr>
          <p:spPr bwMode="auto">
            <a:xfrm>
              <a:off x="936" y="1441"/>
              <a:ext cx="502" cy="288"/>
            </a:xfrm>
            <a:prstGeom prst="flowChartProcess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el-GR" altLang="el-GR" sz="1600" dirty="0">
                  <a:solidFill>
                    <a:srgbClr val="000000"/>
                  </a:solidFill>
                </a:rPr>
                <a:t>Αίτηση για αγορά</a:t>
              </a:r>
            </a:p>
          </p:txBody>
        </p:sp>
        <p:cxnSp>
          <p:nvCxnSpPr>
            <p:cNvPr id="12" name="AutoShape 5" descr="[DECORATIVE]"/>
            <p:cNvCxnSpPr>
              <a:cxnSpLocks noChangeShapeType="1"/>
              <a:stCxn id="10" idx="2"/>
              <a:endCxn id="11" idx="0"/>
            </p:cNvCxnSpPr>
            <p:nvPr/>
          </p:nvCxnSpPr>
          <p:spPr bwMode="auto">
            <a:xfrm>
              <a:off x="1186" y="1381"/>
              <a:ext cx="1" cy="60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13" name="AutoShape 6" descr="[DECORATIVE]"/>
            <p:cNvSpPr>
              <a:spLocks noChangeArrowheads="1"/>
            </p:cNvSpPr>
            <p:nvPr/>
          </p:nvSpPr>
          <p:spPr bwMode="auto">
            <a:xfrm>
              <a:off x="753" y="1806"/>
              <a:ext cx="869" cy="611"/>
            </a:xfrm>
            <a:prstGeom prst="diamond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el-GR" altLang="el-GR" sz="1600" dirty="0">
                  <a:solidFill>
                    <a:srgbClr val="000000"/>
                  </a:solidFill>
                </a:rPr>
                <a:t>Υπάρχει τέτοιο προϊόν</a:t>
              </a:r>
            </a:p>
          </p:txBody>
        </p:sp>
        <p:cxnSp>
          <p:nvCxnSpPr>
            <p:cNvPr id="14" name="AutoShape 7" descr="[DECORATIVE]"/>
            <p:cNvCxnSpPr>
              <a:cxnSpLocks noChangeShapeType="1"/>
              <a:stCxn id="11" idx="2"/>
              <a:endCxn id="13" idx="0"/>
            </p:cNvCxnSpPr>
            <p:nvPr/>
          </p:nvCxnSpPr>
          <p:spPr bwMode="auto">
            <a:xfrm>
              <a:off x="1187" y="1729"/>
              <a:ext cx="1" cy="77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15" name="AutoShape 8" descr="[DECORATIVE]"/>
            <p:cNvSpPr>
              <a:spLocks noChangeArrowheads="1"/>
            </p:cNvSpPr>
            <p:nvPr/>
          </p:nvSpPr>
          <p:spPr bwMode="auto">
            <a:xfrm>
              <a:off x="753" y="2507"/>
              <a:ext cx="869" cy="598"/>
            </a:xfrm>
            <a:prstGeom prst="diamond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el-GR" altLang="el-GR" sz="1600" dirty="0">
                  <a:solidFill>
                    <a:srgbClr val="000000"/>
                  </a:solidFill>
                </a:rPr>
                <a:t>Υπάρχει διαθέσιμη ποσότητα</a:t>
              </a:r>
            </a:p>
          </p:txBody>
        </p:sp>
        <p:cxnSp>
          <p:nvCxnSpPr>
            <p:cNvPr id="16" name="AutoShape 9" descr="[DECORATIVE]"/>
            <p:cNvCxnSpPr>
              <a:cxnSpLocks noChangeShapeType="1"/>
              <a:stCxn id="13" idx="2"/>
              <a:endCxn id="15" idx="0"/>
            </p:cNvCxnSpPr>
            <p:nvPr/>
          </p:nvCxnSpPr>
          <p:spPr bwMode="auto">
            <a:xfrm>
              <a:off x="1187" y="2417"/>
              <a:ext cx="0" cy="90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17" name="AutoShape 10" descr="[DECORATIVE]"/>
            <p:cNvSpPr>
              <a:spLocks noChangeArrowheads="1"/>
            </p:cNvSpPr>
            <p:nvPr/>
          </p:nvSpPr>
          <p:spPr bwMode="auto">
            <a:xfrm>
              <a:off x="936" y="3222"/>
              <a:ext cx="502" cy="280"/>
            </a:xfrm>
            <a:prstGeom prst="flowChartProcess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el-GR" altLang="el-GR" sz="1600">
                  <a:solidFill>
                    <a:srgbClr val="000000"/>
                  </a:solidFill>
                </a:rPr>
                <a:t>Εκτέλεση πώλησης</a:t>
              </a:r>
            </a:p>
          </p:txBody>
        </p:sp>
        <p:sp>
          <p:nvSpPr>
            <p:cNvPr id="18" name="AutoShape 11" descr="[DECORATIVE]"/>
            <p:cNvSpPr>
              <a:spLocks noChangeArrowheads="1"/>
            </p:cNvSpPr>
            <p:nvPr/>
          </p:nvSpPr>
          <p:spPr bwMode="auto">
            <a:xfrm>
              <a:off x="1944" y="3240"/>
              <a:ext cx="502" cy="443"/>
            </a:xfrm>
            <a:prstGeom prst="flowChartProcess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el-GR" altLang="el-GR" sz="1600" dirty="0">
                  <a:solidFill>
                    <a:srgbClr val="000000"/>
                  </a:solidFill>
                </a:rPr>
                <a:t>Διαδικασία απόρριψης της αίτησης </a:t>
              </a:r>
            </a:p>
          </p:txBody>
        </p:sp>
        <p:sp>
          <p:nvSpPr>
            <p:cNvPr id="19" name="AutoShape 12" descr="[DECORATIVE]"/>
            <p:cNvSpPr>
              <a:spLocks noChangeArrowheads="1"/>
            </p:cNvSpPr>
            <p:nvPr/>
          </p:nvSpPr>
          <p:spPr bwMode="auto">
            <a:xfrm>
              <a:off x="936" y="3600"/>
              <a:ext cx="502" cy="323"/>
            </a:xfrm>
            <a:prstGeom prst="flowChartProcess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el-GR" altLang="el-GR" sz="1600" dirty="0">
                  <a:solidFill>
                    <a:srgbClr val="000000"/>
                  </a:solidFill>
                </a:rPr>
                <a:t>Ενημέρωση αποθήκης</a:t>
              </a:r>
            </a:p>
          </p:txBody>
        </p:sp>
        <p:cxnSp>
          <p:nvCxnSpPr>
            <p:cNvPr id="20" name="AutoShape 13" descr="[DECORATIVE]"/>
            <p:cNvCxnSpPr>
              <a:cxnSpLocks noChangeShapeType="1"/>
              <a:stCxn id="15" idx="2"/>
              <a:endCxn id="17" idx="0"/>
            </p:cNvCxnSpPr>
            <p:nvPr/>
          </p:nvCxnSpPr>
          <p:spPr bwMode="auto">
            <a:xfrm flipH="1">
              <a:off x="1187" y="3105"/>
              <a:ext cx="1" cy="117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1" name="AutoShape 14" descr="[DECORATIVE]"/>
            <p:cNvCxnSpPr>
              <a:cxnSpLocks noChangeShapeType="1"/>
              <a:stCxn id="17" idx="2"/>
              <a:endCxn id="19" idx="0"/>
            </p:cNvCxnSpPr>
            <p:nvPr/>
          </p:nvCxnSpPr>
          <p:spPr bwMode="auto">
            <a:xfrm>
              <a:off x="1187" y="3502"/>
              <a:ext cx="0" cy="98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2" name="AutoShape 15" descr="[DECORATIVE]"/>
            <p:cNvCxnSpPr>
              <a:cxnSpLocks noChangeShapeType="1"/>
              <a:stCxn id="13" idx="3"/>
              <a:endCxn id="18" idx="0"/>
            </p:cNvCxnSpPr>
            <p:nvPr/>
          </p:nvCxnSpPr>
          <p:spPr bwMode="auto">
            <a:xfrm>
              <a:off x="1622" y="2112"/>
              <a:ext cx="573" cy="1129"/>
            </a:xfrm>
            <a:prstGeom prst="bentConnector2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3" name="AutoShape 16" descr="[DECORATIVE]"/>
            <p:cNvCxnSpPr>
              <a:cxnSpLocks noChangeShapeType="1"/>
              <a:stCxn id="15" idx="3"/>
            </p:cNvCxnSpPr>
            <p:nvPr/>
          </p:nvCxnSpPr>
          <p:spPr bwMode="auto">
            <a:xfrm>
              <a:off x="1622" y="2806"/>
              <a:ext cx="574" cy="6"/>
            </a:xfrm>
            <a:prstGeom prst="bentConnector3">
              <a:avLst>
                <a:gd name="adj1" fmla="val 50000"/>
              </a:avLst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24" name="AutoShape 17" descr="[DECORATIVE]"/>
            <p:cNvSpPr>
              <a:spLocks noChangeArrowheads="1"/>
            </p:cNvSpPr>
            <p:nvPr/>
          </p:nvSpPr>
          <p:spPr bwMode="auto">
            <a:xfrm>
              <a:off x="1008" y="4032"/>
              <a:ext cx="359" cy="193"/>
            </a:xfrm>
            <a:prstGeom prst="flowChartTerminator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9pPr>
            </a:lstStyle>
            <a:p>
              <a:pPr algn="ctr">
                <a:buClrTx/>
                <a:buFontTx/>
                <a:buNone/>
              </a:pPr>
              <a:r>
                <a:rPr lang="el-GR" altLang="el-GR" sz="1600" b="1" dirty="0">
                  <a:solidFill>
                    <a:srgbClr val="000000"/>
                  </a:solidFill>
                </a:rPr>
                <a:t>Τέλος</a:t>
              </a:r>
            </a:p>
          </p:txBody>
        </p:sp>
        <p:cxnSp>
          <p:nvCxnSpPr>
            <p:cNvPr id="25" name="AutoShape 18" descr="[DECORATIVE]"/>
            <p:cNvCxnSpPr>
              <a:cxnSpLocks noChangeShapeType="1"/>
              <a:stCxn id="19" idx="2"/>
              <a:endCxn id="24" idx="0"/>
            </p:cNvCxnSpPr>
            <p:nvPr/>
          </p:nvCxnSpPr>
          <p:spPr bwMode="auto">
            <a:xfrm>
              <a:off x="1187" y="3923"/>
              <a:ext cx="1" cy="109"/>
            </a:xfrm>
            <a:prstGeom prst="straightConnector1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cxnSp>
          <p:nvCxnSpPr>
            <p:cNvPr id="26" name="AutoShape 19" descr="[DECORATIVE]"/>
            <p:cNvCxnSpPr>
              <a:cxnSpLocks noChangeShapeType="1"/>
              <a:stCxn id="18" idx="2"/>
              <a:endCxn id="24" idx="3"/>
            </p:cNvCxnSpPr>
            <p:nvPr/>
          </p:nvCxnSpPr>
          <p:spPr bwMode="auto">
            <a:xfrm rot="5400000">
              <a:off x="1558" y="3492"/>
              <a:ext cx="446" cy="828"/>
            </a:xfrm>
            <a:prstGeom prst="bentConnector2">
              <a:avLst/>
            </a:prstGeom>
            <a:noFill/>
            <a:ln w="9360">
              <a:solidFill>
                <a:srgbClr val="000000"/>
              </a:solidFill>
              <a:miter lim="800000"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</p:cxnSp>
        <p:sp>
          <p:nvSpPr>
            <p:cNvPr id="27" name="Text Box 20" descr="[DECORATIVE]"/>
            <p:cNvSpPr txBox="1">
              <a:spLocks noChangeArrowheads="1"/>
            </p:cNvSpPr>
            <p:nvPr/>
          </p:nvSpPr>
          <p:spPr bwMode="auto">
            <a:xfrm>
              <a:off x="1607" y="1947"/>
              <a:ext cx="287" cy="1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9pPr>
            </a:lstStyle>
            <a:p>
              <a:pPr>
                <a:buClrTx/>
                <a:buFontTx/>
                <a:buNone/>
              </a:pPr>
              <a:r>
                <a:rPr lang="el-GR" altLang="el-GR" sz="1600" dirty="0">
                  <a:solidFill>
                    <a:srgbClr val="000000"/>
                  </a:solidFill>
                </a:rPr>
                <a:t>ΟΧΙ</a:t>
              </a:r>
            </a:p>
          </p:txBody>
        </p:sp>
        <p:sp>
          <p:nvSpPr>
            <p:cNvPr id="28" name="Text Box 21" descr="[DECORATIVE]"/>
            <p:cNvSpPr txBox="1">
              <a:spLocks noChangeArrowheads="1"/>
            </p:cNvSpPr>
            <p:nvPr/>
          </p:nvSpPr>
          <p:spPr bwMode="auto">
            <a:xfrm>
              <a:off x="1607" y="2634"/>
              <a:ext cx="287" cy="1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9pPr>
            </a:lstStyle>
            <a:p>
              <a:pPr>
                <a:buClrTx/>
                <a:buFontTx/>
                <a:buNone/>
              </a:pPr>
              <a:r>
                <a:rPr lang="el-GR" altLang="el-GR" sz="1600" dirty="0">
                  <a:solidFill>
                    <a:srgbClr val="000000"/>
                  </a:solidFill>
                </a:rPr>
                <a:t>ΟΧΙ</a:t>
              </a:r>
            </a:p>
          </p:txBody>
        </p:sp>
        <p:sp>
          <p:nvSpPr>
            <p:cNvPr id="29" name="Text Box 22" descr="[DECORATIVE]"/>
            <p:cNvSpPr txBox="1">
              <a:spLocks noChangeArrowheads="1"/>
            </p:cNvSpPr>
            <p:nvPr/>
          </p:nvSpPr>
          <p:spPr bwMode="auto">
            <a:xfrm>
              <a:off x="1283" y="2478"/>
              <a:ext cx="287" cy="1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9pPr>
            </a:lstStyle>
            <a:p>
              <a:pPr>
                <a:buClrTx/>
                <a:buFontTx/>
                <a:buNone/>
              </a:pPr>
              <a:r>
                <a:rPr lang="el-GR" altLang="el-GR" sz="1600" dirty="0">
                  <a:solidFill>
                    <a:srgbClr val="000000"/>
                  </a:solidFill>
                </a:rPr>
                <a:t>ΝΑΙ</a:t>
              </a:r>
            </a:p>
          </p:txBody>
        </p:sp>
        <p:sp>
          <p:nvSpPr>
            <p:cNvPr id="30" name="Text Box 23" descr="[DECORATIVE]"/>
            <p:cNvSpPr txBox="1">
              <a:spLocks noChangeArrowheads="1"/>
            </p:cNvSpPr>
            <p:nvPr/>
          </p:nvSpPr>
          <p:spPr bwMode="auto">
            <a:xfrm>
              <a:off x="1343" y="3032"/>
              <a:ext cx="287" cy="14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rgbClr val="808080"/>
                  </a:solidFill>
                  <a:round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rgbClr val="808080"/>
                    </a:outerShdw>
                  </a:effectLst>
                </a14:hiddenEffects>
              </a:ext>
            </a:extLst>
          </p:spPr>
          <p:txBody>
            <a:bodyPr lIns="90000" tIns="46800" rIns="90000" bIns="46800"/>
            <a:lstStyle>
              <a:lvl1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1pPr>
              <a:lvl2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2pPr>
              <a:lvl3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3pPr>
              <a:lvl4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4pPr>
              <a:lvl5pPr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5pPr>
              <a:lvl6pPr marL="25146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6pPr>
              <a:lvl7pPr marL="29718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7pPr>
              <a:lvl8pPr marL="34290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8pPr>
              <a:lvl9pPr marL="3886200" indent="-228600" defTabSz="457200" fontAlgn="base">
                <a:spcBef>
                  <a:spcPct val="0"/>
                </a:spcBef>
                <a:spcAft>
                  <a:spcPct val="0"/>
                </a:spcAft>
                <a:buClr>
                  <a:srgbClr val="000000"/>
                </a:buClr>
                <a:buSzPct val="100000"/>
                <a:buFont typeface="Times New Roman" pitchFamily="16" charset="0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rgbClr val="FFFFFF"/>
                  </a:solidFill>
                  <a:latin typeface="Times New Roman" pitchFamily="16" charset="0"/>
                  <a:ea typeface="WenQuanYi Micro Hei" charset="0"/>
                  <a:cs typeface="WenQuanYi Micro Hei" charset="0"/>
                </a:defRPr>
              </a:lvl9pPr>
            </a:lstStyle>
            <a:p>
              <a:pPr>
                <a:buClrTx/>
                <a:buFontTx/>
                <a:buNone/>
              </a:pPr>
              <a:r>
                <a:rPr lang="el-GR" altLang="el-GR" sz="1600" dirty="0">
                  <a:solidFill>
                    <a:srgbClr val="000000"/>
                  </a:solidFill>
                </a:rPr>
                <a:t>ΝΑΙ</a:t>
              </a:r>
            </a:p>
          </p:txBody>
        </p:sp>
      </p:grp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231740" y="6356350"/>
            <a:ext cx="468052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4392061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b="1" dirty="0"/>
              <a:t>Διαγράμματα ελέγχου</a:t>
            </a:r>
            <a:endParaRPr lang="el-GR" b="1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>
          <a:xfrm>
            <a:off x="457200" y="1268760"/>
            <a:ext cx="8229600" cy="5087590"/>
          </a:xfrm>
        </p:spPr>
        <p:txBody>
          <a:bodyPr>
            <a:noAutofit/>
          </a:bodyPr>
          <a:lstStyle/>
          <a:p>
            <a:pPr>
              <a:spcAft>
                <a:spcPts val="1200"/>
              </a:spcAft>
            </a:pPr>
            <a:r>
              <a:rPr lang="el-GR" altLang="el-GR" sz="2800" dirty="0" smtClean="0"/>
              <a:t>Χρησιμοποιούνται </a:t>
            </a:r>
            <a:r>
              <a:rPr lang="el-GR" altLang="el-GR" sz="2800" dirty="0"/>
              <a:t>στο στατιστικό έλεγχο ποιότητας.</a:t>
            </a:r>
          </a:p>
          <a:p>
            <a:pPr>
              <a:spcAft>
                <a:spcPts val="1200"/>
              </a:spcAft>
            </a:pPr>
            <a:r>
              <a:rPr lang="el-GR" altLang="el-GR" sz="2800" dirty="0"/>
              <a:t>Διακρίνονται σε δυο κύριες κατηγορίες: </a:t>
            </a:r>
            <a:endParaRPr lang="el-GR" altLang="el-GR" sz="2800" dirty="0" smtClean="0"/>
          </a:p>
          <a:p>
            <a:pPr lvl="1">
              <a:spcAft>
                <a:spcPts val="1200"/>
              </a:spcAft>
            </a:pPr>
            <a:r>
              <a:rPr lang="el-GR" altLang="el-GR" b="1" dirty="0" smtClean="0"/>
              <a:t>δεδομένων</a:t>
            </a:r>
            <a:r>
              <a:rPr lang="el-GR" altLang="el-GR" dirty="0" smtClean="0"/>
              <a:t> </a:t>
            </a:r>
            <a:r>
              <a:rPr lang="el-GR" altLang="el-GR" dirty="0"/>
              <a:t>και </a:t>
            </a:r>
            <a:endParaRPr lang="el-GR" altLang="el-GR" dirty="0" smtClean="0"/>
          </a:p>
          <a:p>
            <a:pPr lvl="1">
              <a:spcAft>
                <a:spcPts val="1200"/>
              </a:spcAft>
            </a:pPr>
            <a:r>
              <a:rPr lang="el-GR" altLang="el-GR" b="1" dirty="0" smtClean="0"/>
              <a:t>ιδιοτήτων</a:t>
            </a:r>
            <a:r>
              <a:rPr lang="el-GR" altLang="el-GR" dirty="0"/>
              <a:t>.</a:t>
            </a:r>
          </a:p>
          <a:p>
            <a:pPr>
              <a:spcAft>
                <a:spcPts val="1200"/>
              </a:spcAft>
            </a:pPr>
            <a:r>
              <a:rPr lang="el-GR" altLang="el-GR" sz="2800" dirty="0"/>
              <a:t>Αποτελούν το κυριότερο «εν σειρά» έλεγχο κατά την παραγωγή.</a:t>
            </a:r>
            <a:endParaRPr lang="el-GR" sz="2800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424693" y="6356350"/>
            <a:ext cx="42946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671019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/>
              <a:t>Παράδειγμα διαγράμματος ελέγχου</a:t>
            </a:r>
            <a:endParaRPr lang="el-GR" b="1" dirty="0"/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79376779"/>
              </p:ext>
            </p:extLst>
          </p:nvPr>
        </p:nvGraphicFramePr>
        <p:xfrm>
          <a:off x="467544" y="1340768"/>
          <a:ext cx="8219256" cy="496795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r:id="rId6" imgW="4441680" imgH="3002040" progId="">
                  <p:embed/>
                </p:oleObj>
              </mc:Choice>
              <mc:Fallback>
                <p:oleObj r:id="rId6" imgW="4441680" imgH="300204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7544" y="1340768"/>
                        <a:ext cx="8219256" cy="496795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447764" y="6356349"/>
            <a:ext cx="424847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16117925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Διαγράμματα διασποράς</a:t>
            </a:r>
            <a:endParaRPr lang="el-GR" b="1" dirty="0"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340768"/>
            <a:ext cx="8229600" cy="4896544"/>
          </a:xfrm>
        </p:spPr>
        <p:txBody>
          <a:bodyPr>
            <a:normAutofit/>
          </a:bodyPr>
          <a:lstStyle/>
          <a:p>
            <a:r>
              <a:rPr lang="el-GR" dirty="0"/>
              <a:t>Αναπαριστούν τη σχέση μεταξύ δυο μεταβλητών.</a:t>
            </a:r>
          </a:p>
          <a:p>
            <a:r>
              <a:rPr lang="el-GR" dirty="0"/>
              <a:t>Τα είδη σχέσεων είναι: θετική, αρνητική και απροσδιόριστη.</a:t>
            </a:r>
          </a:p>
          <a:p>
            <a:r>
              <a:rPr lang="el-GR" dirty="0"/>
              <a:t>Χρησιμοποιούνται στον εντοπισμό της συσχέτισης της μιας μεταβλητής από την άλλη.</a:t>
            </a:r>
          </a:p>
          <a:p>
            <a:r>
              <a:rPr lang="el-GR" dirty="0"/>
              <a:t>Δεν αποτελούν στατιστική απόδειξη για την ύπαρξη σχέσης, απλά μια ένδειξη.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339752" y="6356350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035001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Παράδειγμα διαγράμματος διασποράς</a:t>
            </a: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45417442"/>
              </p:ext>
            </p:extLst>
          </p:nvPr>
        </p:nvGraphicFramePr>
        <p:xfrm>
          <a:off x="395288" y="1490642"/>
          <a:ext cx="8291512" cy="459107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1" r:id="rId6" imgW="4441680" imgH="3002040" progId="">
                  <p:embed/>
                </p:oleObj>
              </mc:Choice>
              <mc:Fallback>
                <p:oleObj r:id="rId6" imgW="4441680" imgH="300204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490642"/>
                        <a:ext cx="8291512" cy="4591072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443944" y="6356350"/>
            <a:ext cx="42561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19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47500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l-GR" altLang="el-GR" b="1" dirty="0" smtClean="0">
                <a:latin typeface="Calibri" panose="020F0502020204030204" pitchFamily="34" charset="0"/>
              </a:rPr>
              <a:t>Άδειες χρήσης </a:t>
            </a:r>
            <a:endParaRPr lang="el-GR" altLang="el-GR" dirty="0" smtClean="0">
              <a:latin typeface="Calibri" panose="020F0502020204030204" pitchFamily="34" charset="0"/>
            </a:endParaRPr>
          </a:p>
        </p:txBody>
      </p:sp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spcBef>
                <a:spcPct val="0"/>
              </a:spcBef>
              <a:spcAft>
                <a:spcPts val="1200"/>
              </a:spcAft>
            </a:pPr>
            <a:r>
              <a:rPr lang="el-GR" altLang="el-GR" sz="2800" dirty="0" smtClean="0">
                <a:latin typeface="Calibri" panose="020F0502020204030204" pitchFamily="34" charset="0"/>
              </a:rPr>
              <a:t>Το παρόν εκπαιδευτικό υλικό υπόκειται στην παρακάτω άδεια χρήσης </a:t>
            </a:r>
            <a:r>
              <a:rPr lang="en-US" altLang="el-GR" sz="2800" dirty="0" smtClean="0">
                <a:latin typeface="Calibri" panose="020F0502020204030204" pitchFamily="34" charset="0"/>
              </a:rPr>
              <a:t>Creative Commons (C C)</a:t>
            </a:r>
            <a:r>
              <a:rPr lang="el-GR" altLang="el-GR" sz="2800" dirty="0" smtClean="0">
                <a:latin typeface="Calibri" panose="020F0502020204030204" pitchFamily="34" charset="0"/>
              </a:rPr>
              <a:t>: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Αναφορά δημιουργού (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B Y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)</a:t>
            </a:r>
            <a:r>
              <a:rPr lang="el-GR" altLang="el-GR" sz="2400" dirty="0" smtClean="0">
                <a:latin typeface="Calibri" panose="020F0502020204030204" pitchFamily="34" charset="0"/>
              </a:rPr>
              <a:t>,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Παρόμοια Διανομή (</a:t>
            </a:r>
            <a:r>
              <a:rPr lang="en-US" altLang="el-GR" sz="2400" b="1" dirty="0" smtClean="0">
                <a:latin typeface="Calibri" panose="020F0502020204030204" pitchFamily="34" charset="0"/>
              </a:rPr>
              <a:t>S A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)</a:t>
            </a:r>
            <a:r>
              <a:rPr lang="el-GR" altLang="el-GR" sz="2400" dirty="0" smtClean="0">
                <a:latin typeface="Calibri" panose="020F0502020204030204" pitchFamily="34" charset="0"/>
              </a:rPr>
              <a:t>, </a:t>
            </a:r>
            <a:r>
              <a:rPr lang="el-GR" altLang="el-GR" sz="2400" b="1" dirty="0" smtClean="0">
                <a:latin typeface="Calibri" panose="020F0502020204030204" pitchFamily="34" charset="0"/>
              </a:rPr>
              <a:t>3.0, Μη εισαγόμενο.</a:t>
            </a:r>
            <a:r>
              <a:rPr lang="el-GR" altLang="el-GR" sz="2400" dirty="0" smtClean="0">
                <a:latin typeface="Calibri" panose="020F0502020204030204" pitchFamily="34" charset="0"/>
              </a:rPr>
              <a:t> </a:t>
            </a:r>
          </a:p>
          <a:p>
            <a:r>
              <a:rPr lang="el-GR" altLang="el-GR" sz="2800" dirty="0" smtClean="0">
                <a:latin typeface="Calibri" panose="020F0502020204030204" pitchFamily="34" charset="0"/>
              </a:rPr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pic>
        <p:nvPicPr>
          <p:cNvPr id="1026" name="Εικόνα 1" descr=" Λογότυπο για Άδειες χρήσης Creative Commons, B Y, S A. 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26656" y="5516563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7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6B1592C4-C974-4E42-A8EF-7721567A32B8}" type="slidenum">
              <a:rPr lang="el-GR" altLang="el-GR" sz="1400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l-GR" altLang="el-GR" sz="1400" dirty="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817033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>
          <a:xfrm>
            <a:off x="457200" y="27856"/>
            <a:ext cx="8229600" cy="952872"/>
          </a:xfrm>
        </p:spPr>
        <p:txBody>
          <a:bodyPr>
            <a:normAutofit/>
          </a:bodyPr>
          <a:lstStyle/>
          <a:p>
            <a:r>
              <a:rPr lang="el-GR" b="1" dirty="0"/>
              <a:t>Ιστογράμματα</a:t>
            </a:r>
            <a:endParaRPr lang="el-GR" b="1" dirty="0">
              <a:effectLst/>
            </a:endParaRP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764704"/>
            <a:ext cx="8229600" cy="5361459"/>
          </a:xfrm>
        </p:spPr>
        <p:txBody>
          <a:bodyPr>
            <a:noAutofit/>
          </a:bodyPr>
          <a:lstStyle/>
          <a:p>
            <a:pPr>
              <a:spcAft>
                <a:spcPts val="600"/>
              </a:spcAft>
            </a:pPr>
            <a:r>
              <a:rPr lang="el-GR" sz="2400" dirty="0"/>
              <a:t>Χρησιμοποιούνται για την απεικόνιση και σύγκριση των μεγεθών συγκεκριμένων μεταβλητών.</a:t>
            </a:r>
          </a:p>
          <a:p>
            <a:pPr>
              <a:spcAft>
                <a:spcPts val="600"/>
              </a:spcAft>
            </a:pPr>
            <a:r>
              <a:rPr lang="el-GR" sz="2400" dirty="0"/>
              <a:t>Το ιστόγραμμα αποτελείται από μια σειρά </a:t>
            </a:r>
            <a:r>
              <a:rPr lang="el-GR" sz="2400" b="1" dirty="0"/>
              <a:t>εφαπτόμενων ορθογωνίων παραλληλογράμμων </a:t>
            </a:r>
            <a:r>
              <a:rPr lang="el-GR" sz="2400" dirty="0"/>
              <a:t>που έχουν σαν βάση τον οριζόντιο άξονα.</a:t>
            </a:r>
          </a:p>
          <a:p>
            <a:pPr>
              <a:spcAft>
                <a:spcPts val="600"/>
              </a:spcAft>
            </a:pPr>
            <a:r>
              <a:rPr lang="el-GR" sz="2400" dirty="0"/>
              <a:t>Το </a:t>
            </a:r>
            <a:r>
              <a:rPr lang="el-GR" sz="2400" b="1" dirty="0"/>
              <a:t>ύψος</a:t>
            </a:r>
            <a:r>
              <a:rPr lang="el-GR" sz="2400" dirty="0"/>
              <a:t> των ορθογωνίων είναι ανάλογο με τη </a:t>
            </a:r>
            <a:r>
              <a:rPr lang="el-GR" sz="2400" b="1" dirty="0"/>
              <a:t>συχνότητα</a:t>
            </a:r>
            <a:r>
              <a:rPr lang="el-GR" sz="2400" dirty="0"/>
              <a:t> εμφάνισης των τιμών που αντιπροσωπεύουν. </a:t>
            </a:r>
          </a:p>
          <a:p>
            <a:pPr>
              <a:spcAft>
                <a:spcPts val="600"/>
              </a:spcAft>
            </a:pPr>
            <a:r>
              <a:rPr lang="el-GR" sz="2400" dirty="0"/>
              <a:t>Οι πληροφορίες που εξάγονται είναι η κεντρική τάση και η μεταβλητότητα των δεδομένων (εύρος και τυπική απόκλιση). </a:t>
            </a:r>
          </a:p>
          <a:p>
            <a:pPr>
              <a:spcAft>
                <a:spcPts val="600"/>
              </a:spcAft>
            </a:pPr>
            <a:r>
              <a:rPr lang="el-GR" sz="2400" dirty="0"/>
              <a:t>Όταν το ιστόγραμμα αναφέρεται σε μετρήσεις ενός χαρακτηριστικού ενός προϊόντος, τότε μπορεί να χρησιμεύσει για να διαπιστωθεί κατά πόσο το χαρακτηριστικό παίρνει τιμές ασύμβατες με κάποιες δεδομένες προδιαγραφές.</a:t>
            </a:r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339752" y="6356350"/>
            <a:ext cx="446449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20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814983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Παράδειγμα ιστογράμματος</a:t>
            </a:r>
            <a:endParaRPr lang="el-GR" sz="3600" b="1" dirty="0">
              <a:effectLst/>
            </a:endParaRPr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59100090"/>
              </p:ext>
            </p:extLst>
          </p:nvPr>
        </p:nvGraphicFramePr>
        <p:xfrm>
          <a:off x="323850" y="1196752"/>
          <a:ext cx="8640638" cy="504053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r:id="rId4" imgW="4441680" imgH="3002040" progId="">
                  <p:embed/>
                </p:oleObj>
              </mc:Choice>
              <mc:Fallback>
                <p:oleObj r:id="rId4" imgW="4441680" imgH="300204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1196752"/>
                        <a:ext cx="8640638" cy="5040536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>
          <a:xfrm>
            <a:off x="2479948" y="6356350"/>
            <a:ext cx="418410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21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6041233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Συμπληρωματικά εργαλεία ποιότητας</a:t>
            </a:r>
            <a:endParaRPr lang="el-GR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r>
              <a:rPr lang="el-GR" dirty="0"/>
              <a:t>Ανάπτυξη Λειτουργίας Ποιότητας </a:t>
            </a:r>
            <a:r>
              <a:rPr lang="el-GR" dirty="0" smtClean="0"/>
              <a:t>(</a:t>
            </a:r>
            <a:r>
              <a:rPr lang="en-US" dirty="0" smtClean="0"/>
              <a:t>Q.F.D.</a:t>
            </a:r>
            <a:r>
              <a:rPr lang="el-GR" dirty="0" smtClean="0"/>
              <a:t>)</a:t>
            </a:r>
            <a:endParaRPr lang="el-GR" dirty="0"/>
          </a:p>
          <a:p>
            <a:pPr>
              <a:spcAft>
                <a:spcPts val="1200"/>
              </a:spcAft>
            </a:pPr>
            <a:r>
              <a:rPr lang="el-GR" dirty="0"/>
              <a:t>Έλεγχος ανταγωνιστικότητας μέσω δεικτών </a:t>
            </a:r>
            <a:r>
              <a:rPr lang="el-GR" dirty="0" smtClean="0"/>
              <a:t>(</a:t>
            </a:r>
            <a:r>
              <a:rPr lang="en-US" dirty="0" smtClean="0"/>
              <a:t>benchmarking</a:t>
            </a:r>
            <a:r>
              <a:rPr lang="el-GR" dirty="0" smtClean="0"/>
              <a:t>)</a:t>
            </a:r>
            <a:endParaRPr lang="el-GR" dirty="0"/>
          </a:p>
          <a:p>
            <a:pPr>
              <a:spcAft>
                <a:spcPts val="1200"/>
              </a:spcAft>
            </a:pPr>
            <a:r>
              <a:rPr lang="el-GR" dirty="0"/>
              <a:t>Διαγράμματα συσχετισμών</a:t>
            </a:r>
          </a:p>
          <a:p>
            <a:pPr>
              <a:spcAft>
                <a:spcPts val="1200"/>
              </a:spcAft>
            </a:pPr>
            <a:r>
              <a:rPr lang="el-GR" dirty="0"/>
              <a:t>Διαγράμματα συγγένειας</a:t>
            </a:r>
          </a:p>
          <a:p>
            <a:pPr>
              <a:spcAft>
                <a:spcPts val="1200"/>
              </a:spcAft>
            </a:pPr>
            <a:r>
              <a:rPr lang="el-GR" dirty="0"/>
              <a:t>Ανάλυση πολλών μεταβλητών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47764" y="6356350"/>
            <a:ext cx="4248472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22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47684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Έλεγχος ανταγωνιστικότητας μέσω δεικτών </a:t>
            </a:r>
            <a:r>
              <a:rPr lang="el-GR" b="1" dirty="0" smtClean="0"/>
              <a:t>(</a:t>
            </a:r>
            <a:r>
              <a:rPr lang="en-US" b="1" dirty="0" smtClean="0"/>
              <a:t>benchmarking</a:t>
            </a:r>
            <a:r>
              <a:rPr lang="el-GR" b="1" dirty="0" smtClean="0"/>
              <a:t>)</a:t>
            </a:r>
            <a:endParaRPr lang="el-GR" b="1" dirty="0">
              <a:effectLst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l-GR" sz="2800" dirty="0"/>
              <a:t>Ο όρος </a:t>
            </a:r>
            <a:r>
              <a:rPr lang="en-US" sz="2800" b="1" dirty="0" smtClean="0"/>
              <a:t>benchmarking</a:t>
            </a:r>
            <a:r>
              <a:rPr lang="el-GR" sz="2800" dirty="0" smtClean="0"/>
              <a:t> </a:t>
            </a:r>
            <a:r>
              <a:rPr lang="el-GR" sz="2800" dirty="0"/>
              <a:t>αναφέρεται στον έλεγχο ή τη σύγκριση της ανταγωνιστικότητας μιας επιχείρησης χρησιμοποιώντας σαν δείκτες τις επιδόσεις άλλων ομοειδών ισχυρότερων επιχειρήσεων.</a:t>
            </a:r>
          </a:p>
          <a:p>
            <a:pPr>
              <a:spcAft>
                <a:spcPts val="600"/>
              </a:spcAft>
            </a:pPr>
            <a:r>
              <a:rPr lang="el-GR" sz="2800" b="1" dirty="0"/>
              <a:t>Στόχοι του </a:t>
            </a:r>
            <a:r>
              <a:rPr lang="en-US" sz="2800" b="1" dirty="0" smtClean="0"/>
              <a:t>benchmarking</a:t>
            </a:r>
            <a:r>
              <a:rPr lang="el-GR" sz="2800" b="1" dirty="0" smtClean="0"/>
              <a:t>:</a:t>
            </a:r>
            <a:endParaRPr lang="en-US" sz="2800" b="1" dirty="0" smtClean="0"/>
          </a:p>
          <a:p>
            <a:pPr lvl="1">
              <a:spcAft>
                <a:spcPts val="600"/>
              </a:spcAft>
            </a:pPr>
            <a:r>
              <a:rPr lang="el-GR" dirty="0" smtClean="0"/>
              <a:t>Αναζήτηση </a:t>
            </a:r>
            <a:r>
              <a:rPr lang="el-GR" dirty="0"/>
              <a:t>των καλύτερων πρακτικών και τεχνικών άλλων επιχειρήσεων.</a:t>
            </a:r>
          </a:p>
          <a:p>
            <a:pPr lvl="1">
              <a:spcAft>
                <a:spcPts val="600"/>
              </a:spcAft>
            </a:pPr>
            <a:r>
              <a:rPr lang="el-GR" dirty="0"/>
              <a:t>Εφαρμογή αυτών των πρακτικών στην ίδια την επιχείρηση.</a:t>
            </a:r>
          </a:p>
        </p:txBody>
      </p:sp>
      <p:pic>
        <p:nvPicPr>
          <p:cNvPr id="32" name="Εικόνα 1" descr="Εικονίδιο μετάβασης στα Περιεχόμενα.">
            <a:hlinkClick r:id="rId3" action="ppaction://hlinksldjump" tooltip="Επιστροφή στα Περιεχόμενα"/>
          </p:cNvPr>
          <p:cNvPicPr>
            <a:picLocks noChangeAspect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harpenSoften amoun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7250" y="6021288"/>
            <a:ext cx="576065" cy="651438"/>
          </a:xfrm>
          <a:prstGeom prst="rect">
            <a:avLst/>
          </a:prstGeom>
          <a:scene3d>
            <a:camera prst="isometricOffAxis1Right"/>
            <a:lightRig rig="threePt" dir="t"/>
          </a:scene3d>
        </p:spPr>
      </p:pic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248472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23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8833997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Κατηγορίες </a:t>
            </a:r>
            <a:r>
              <a:rPr lang="en-US" b="1" dirty="0" smtClean="0"/>
              <a:t>benchmarking</a:t>
            </a:r>
            <a:r>
              <a:rPr lang="el-GR" b="1" dirty="0" smtClean="0"/>
              <a:t> </a:t>
            </a:r>
            <a:r>
              <a:rPr lang="en-US" b="1" dirty="0" smtClean="0"/>
              <a:t>(</a:t>
            </a:r>
            <a:r>
              <a:rPr lang="el-GR" b="1" dirty="0" smtClean="0"/>
              <a:t>1</a:t>
            </a:r>
            <a:r>
              <a:rPr lang="en-US" b="1" dirty="0" smtClean="0"/>
              <a:t>/3)</a:t>
            </a:r>
            <a:endParaRPr lang="el-GR" b="1" dirty="0">
              <a:effectLst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1200"/>
              </a:spcAft>
            </a:pPr>
            <a:endParaRPr lang="el-GR" b="1" dirty="0" smtClean="0"/>
          </a:p>
          <a:p>
            <a:pPr>
              <a:spcAft>
                <a:spcPts val="1200"/>
              </a:spcAft>
            </a:pPr>
            <a:r>
              <a:rPr lang="el-GR" b="1" dirty="0" smtClean="0"/>
              <a:t>Εσωτερικός </a:t>
            </a:r>
            <a:r>
              <a:rPr lang="el-GR" b="1" dirty="0"/>
              <a:t>έλεγχος</a:t>
            </a:r>
          </a:p>
          <a:p>
            <a:pPr>
              <a:spcAft>
                <a:spcPts val="1200"/>
              </a:spcAft>
            </a:pPr>
            <a:r>
              <a:rPr lang="el-GR" b="1" dirty="0"/>
              <a:t>Ανταγωνιστικός έλεγχος</a:t>
            </a:r>
          </a:p>
          <a:p>
            <a:pPr>
              <a:spcAft>
                <a:spcPts val="1200"/>
              </a:spcAft>
            </a:pPr>
            <a:r>
              <a:rPr lang="el-GR" b="1" dirty="0"/>
              <a:t>Λειτουργικός ή γενικός έλεγχος</a:t>
            </a:r>
          </a:p>
          <a:p>
            <a:pPr>
              <a:spcAft>
                <a:spcPts val="1200"/>
              </a:spcAft>
            </a:pPr>
            <a:endParaRPr lang="el-GR" dirty="0"/>
          </a:p>
          <a:p>
            <a:pPr>
              <a:spcAft>
                <a:spcPts val="1200"/>
              </a:spcAft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95736" y="6356350"/>
            <a:ext cx="4396308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24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91765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Κατηγορίες </a:t>
            </a:r>
            <a:r>
              <a:rPr lang="en-US" b="1" dirty="0" smtClean="0"/>
              <a:t>benchmarking</a:t>
            </a:r>
            <a:r>
              <a:rPr lang="el-GR" b="1" dirty="0" smtClean="0"/>
              <a:t> </a:t>
            </a:r>
            <a:r>
              <a:rPr lang="en-US" b="1" dirty="0" smtClean="0"/>
              <a:t>(</a:t>
            </a:r>
            <a:r>
              <a:rPr lang="el-GR" b="1" dirty="0" smtClean="0"/>
              <a:t>2</a:t>
            </a:r>
            <a:r>
              <a:rPr lang="en-US" b="1" dirty="0" smtClean="0"/>
              <a:t>/3)</a:t>
            </a:r>
            <a:endParaRPr lang="el-GR" b="1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spcAft>
                <a:spcPts val="600"/>
              </a:spcAft>
            </a:pPr>
            <a:r>
              <a:rPr lang="el-GR" dirty="0"/>
              <a:t>Ο εσωτερικός έλεγχος χρησιμοποιείται από εταιρείες που διαθέτουν παραρτήματα με παρόμοιες αρμοδιότητες και λειτουργίες.</a:t>
            </a:r>
          </a:p>
          <a:p>
            <a:pPr>
              <a:spcAft>
                <a:spcPts val="600"/>
              </a:spcAft>
            </a:pPr>
            <a:r>
              <a:rPr lang="el-GR" dirty="0"/>
              <a:t>Με τον ανταγωνιστικό έλεγχο γίνεται σύγκριση μεταξύ των συγγενών τμημάτων με άλλες πιο ισχυρές επιχειρήσεις.</a:t>
            </a:r>
          </a:p>
          <a:p>
            <a:pPr>
              <a:spcAft>
                <a:spcPts val="600"/>
              </a:spcAft>
            </a:pPr>
            <a:r>
              <a:rPr lang="el-GR" dirty="0"/>
              <a:t>Μειονεκτήματα του ανταγωνιστικού ελέγχου είναι η λήψη των πληροφοριών.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123728" y="6356350"/>
            <a:ext cx="4608512" cy="365125"/>
          </a:xfrm>
        </p:spPr>
        <p:txBody>
          <a:bodyPr/>
          <a:lstStyle/>
          <a:p>
            <a:r>
              <a:rPr lang="el-GR" dirty="0" smtClean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25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60349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Κατηγορίες </a:t>
            </a:r>
            <a:r>
              <a:rPr lang="en-US" b="1" dirty="0"/>
              <a:t>benchmarking </a:t>
            </a:r>
            <a:r>
              <a:rPr lang="en-US" b="1" dirty="0" smtClean="0"/>
              <a:t>(3/3)</a:t>
            </a:r>
            <a:endParaRPr lang="el-GR" b="1" dirty="0">
              <a:effectLst/>
            </a:endParaRP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l-GR" dirty="0"/>
              <a:t>Ο λειτουργικός ή γενικός έλεγχος συγκρίνει ειδικές λειτουργίες της εταιρείας με τις αντίστοιχες της συγκρινόμενης επιχείρησης.</a:t>
            </a:r>
          </a:p>
          <a:p>
            <a:r>
              <a:rPr lang="el-GR" dirty="0"/>
              <a:t>Το πλεονέκτημα του είναι η ευκολότερη παροχή πληροφοριών.</a:t>
            </a:r>
          </a:p>
          <a:p>
            <a:r>
              <a:rPr lang="el-GR" dirty="0"/>
              <a:t>Χρειάζεται προσοχή όταν υπεισέρχονται ειδικοί παράγοντες που οδηγούν σε επισφαλή συμπεράσματα. 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411760" y="6356350"/>
            <a:ext cx="4248472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26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267263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/>
              <a:t>Διαδικασία εφαρμογής του </a:t>
            </a:r>
            <a:r>
              <a:rPr lang="en-US" altLang="el-GR" b="1" dirty="0" smtClean="0"/>
              <a:t>benchmarking</a:t>
            </a:r>
            <a:r>
              <a:rPr lang="el-GR" altLang="el-GR" b="1" dirty="0" smtClean="0"/>
              <a:t> </a:t>
            </a:r>
            <a:r>
              <a:rPr lang="en-US" altLang="el-GR" b="1" dirty="0" smtClean="0"/>
              <a:t>(</a:t>
            </a:r>
            <a:r>
              <a:rPr lang="el-GR" altLang="el-GR" b="1" dirty="0" smtClean="0"/>
              <a:t>1</a:t>
            </a:r>
            <a:r>
              <a:rPr lang="en-US" altLang="el-GR" b="1" dirty="0" smtClean="0"/>
              <a:t>/2)</a:t>
            </a:r>
            <a:endParaRPr lang="el-GR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752528"/>
          </a:xfrm>
        </p:spPr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l-GR" b="1" dirty="0"/>
              <a:t>Καθορισμός των σκοπών και των δεικτών ελέγχου</a:t>
            </a:r>
          </a:p>
          <a:p>
            <a:pPr lvl="1">
              <a:spcAft>
                <a:spcPts val="600"/>
              </a:spcAft>
            </a:pPr>
            <a:r>
              <a:rPr lang="el-GR" dirty="0"/>
              <a:t>Χρήση εξωτερικών συμβούλων που θα βοηθήσουν στη διαμόρφωση των δεικτών.</a:t>
            </a:r>
          </a:p>
          <a:p>
            <a:pPr lvl="1">
              <a:spcAft>
                <a:spcPts val="600"/>
              </a:spcAft>
            </a:pPr>
            <a:r>
              <a:rPr lang="el-GR" dirty="0"/>
              <a:t>Εκπαίδευση της ομάδας του </a:t>
            </a:r>
            <a:r>
              <a:rPr lang="en-US" dirty="0" smtClean="0"/>
              <a:t>benchmarking</a:t>
            </a:r>
            <a:r>
              <a:rPr lang="el-GR" dirty="0" smtClean="0"/>
              <a:t>.</a:t>
            </a:r>
            <a:endParaRPr lang="el-GR" dirty="0"/>
          </a:p>
          <a:p>
            <a:pPr>
              <a:spcAft>
                <a:spcPts val="600"/>
              </a:spcAft>
            </a:pPr>
            <a:r>
              <a:rPr lang="el-GR" b="1" dirty="0"/>
              <a:t>Ανάλυση</a:t>
            </a:r>
          </a:p>
          <a:p>
            <a:pPr lvl="1">
              <a:spcAft>
                <a:spcPts val="600"/>
              </a:spcAft>
            </a:pPr>
            <a:r>
              <a:rPr lang="el-GR" dirty="0"/>
              <a:t>Είναι καλύτερος ο ανταγωνισμός;</a:t>
            </a:r>
          </a:p>
          <a:p>
            <a:pPr lvl="1">
              <a:spcAft>
                <a:spcPts val="600"/>
              </a:spcAft>
            </a:pPr>
            <a:r>
              <a:rPr lang="el-GR" dirty="0"/>
              <a:t>Γιατί είναι καλύτερος;</a:t>
            </a:r>
          </a:p>
          <a:p>
            <a:pPr lvl="1">
              <a:spcAft>
                <a:spcPts val="600"/>
              </a:spcAft>
            </a:pPr>
            <a:r>
              <a:rPr lang="el-GR" dirty="0"/>
              <a:t>Τι μπορούμε να μάθουμε από τον ανταγωνισμό;</a:t>
            </a:r>
          </a:p>
          <a:p>
            <a:pPr lvl="1">
              <a:spcAft>
                <a:spcPts val="600"/>
              </a:spcAft>
            </a:pPr>
            <a:r>
              <a:rPr lang="el-GR" dirty="0"/>
              <a:t>Πως θα εφαρμοστούν αυτά που θα μάθουμε;</a:t>
            </a:r>
          </a:p>
          <a:p>
            <a:pPr>
              <a:spcAft>
                <a:spcPts val="600"/>
              </a:spcAft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46449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1401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l-GR" altLang="el-GR" b="1" dirty="0"/>
              <a:t>Διαδικασία εφαρμογής του </a:t>
            </a:r>
            <a:r>
              <a:rPr lang="en-US" altLang="el-GR" b="1" dirty="0" smtClean="0"/>
              <a:t>benchmarking</a:t>
            </a:r>
            <a:r>
              <a:rPr lang="el-GR" altLang="el-GR" b="1" dirty="0" smtClean="0"/>
              <a:t> </a:t>
            </a:r>
            <a:r>
              <a:rPr lang="en-US" altLang="el-GR" b="1" dirty="0" smtClean="0"/>
              <a:t>(</a:t>
            </a:r>
            <a:r>
              <a:rPr lang="el-GR" altLang="el-GR" b="1" dirty="0" smtClean="0"/>
              <a:t>2</a:t>
            </a:r>
            <a:r>
              <a:rPr lang="en-US" altLang="el-GR" b="1" dirty="0" smtClean="0"/>
              <a:t>/2)</a:t>
            </a:r>
            <a:endParaRPr lang="el-GR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184576"/>
          </a:xfrm>
        </p:spPr>
        <p:txBody>
          <a:bodyPr>
            <a:noAutofit/>
          </a:bodyPr>
          <a:lstStyle/>
          <a:p>
            <a:r>
              <a:rPr lang="el-GR" sz="2800" b="1" dirty="0"/>
              <a:t>Ολοκλήρωση</a:t>
            </a:r>
          </a:p>
          <a:p>
            <a:pPr lvl="1"/>
            <a:r>
              <a:rPr lang="el-GR" sz="2400" dirty="0"/>
              <a:t>Χρήση της πληροφόρησης που προέρχεται από την προηγούμενη φάση.</a:t>
            </a:r>
          </a:p>
          <a:p>
            <a:pPr lvl="1"/>
            <a:r>
              <a:rPr lang="el-GR" sz="2400" dirty="0"/>
              <a:t>Απαιτείται η συμμετοχή των εργαζομένων.</a:t>
            </a:r>
          </a:p>
          <a:p>
            <a:r>
              <a:rPr lang="el-GR" sz="2800" b="1" dirty="0"/>
              <a:t>Δράση</a:t>
            </a:r>
          </a:p>
          <a:p>
            <a:pPr lvl="1"/>
            <a:r>
              <a:rPr lang="el-GR" sz="2400" dirty="0"/>
              <a:t>Αλλαγή της στρατηγικής με βάση τα αποτελέσματα του προηγούμενου σταδίου.</a:t>
            </a:r>
          </a:p>
          <a:p>
            <a:pPr lvl="1"/>
            <a:r>
              <a:rPr lang="el-GR" sz="2400" dirty="0"/>
              <a:t>Πιθανόν να χρειαστεί η εφαρμογή της μεθόδου εκ νέου.</a:t>
            </a:r>
          </a:p>
          <a:p>
            <a:r>
              <a:rPr lang="el-GR" sz="2800" b="1" dirty="0"/>
              <a:t>Ωριμότητα</a:t>
            </a:r>
          </a:p>
          <a:p>
            <a:pPr lvl="1"/>
            <a:r>
              <a:rPr lang="el-GR" sz="2400" dirty="0"/>
              <a:t>Εξετάζεται αν έχει επιτευχθεί ηγετική θέση στη αγορά και εκτιμάται αν η διαδικασία ελέγχου έχει καταστεί τμήμα της επιχείρησης.</a:t>
            </a:r>
          </a:p>
          <a:p>
            <a:pPr marL="0" indent="0">
              <a:buNone/>
            </a:pPr>
            <a:endParaRPr lang="el-GR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67744" y="6356350"/>
            <a:ext cx="4608512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66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b="1" dirty="0"/>
              <a:t>Διαγράμματα </a:t>
            </a:r>
            <a:r>
              <a:rPr lang="el-GR" altLang="el-GR" b="1" dirty="0" smtClean="0"/>
              <a:t>συσχετίσεων </a:t>
            </a:r>
            <a:r>
              <a:rPr lang="en-US" altLang="el-GR" b="1" dirty="0" smtClean="0"/>
              <a:t>(</a:t>
            </a:r>
            <a:r>
              <a:rPr lang="el-GR" altLang="el-GR" b="1" dirty="0" smtClean="0"/>
              <a:t>1</a:t>
            </a:r>
            <a:r>
              <a:rPr lang="en-US" altLang="el-GR" b="1" dirty="0" smtClean="0"/>
              <a:t>/2)</a:t>
            </a:r>
            <a:endParaRPr lang="el-GR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spcAft>
                <a:spcPts val="600"/>
              </a:spcAft>
            </a:pPr>
            <a:r>
              <a:rPr lang="el-GR" dirty="0"/>
              <a:t>Χρησιμοποιούνται για την κατανόηση σύνθετων σχέσεων αιτίας- αποτελέσματος.</a:t>
            </a:r>
          </a:p>
          <a:p>
            <a:pPr>
              <a:spcAft>
                <a:spcPts val="600"/>
              </a:spcAft>
            </a:pPr>
            <a:r>
              <a:rPr lang="el-GR" dirty="0"/>
              <a:t>Τότε υπάρχουν πολλαπλά συσχετιζόμενα προβλήματα.</a:t>
            </a:r>
          </a:p>
          <a:p>
            <a:pPr>
              <a:spcAft>
                <a:spcPts val="600"/>
              </a:spcAft>
            </a:pPr>
            <a:r>
              <a:rPr lang="el-GR" dirty="0"/>
              <a:t>Δεν είναι δυνατή η απόλυτη ιεράρχηση των αιτίων.</a:t>
            </a:r>
          </a:p>
          <a:p>
            <a:pPr>
              <a:spcAft>
                <a:spcPts val="600"/>
              </a:spcAft>
            </a:pPr>
            <a:r>
              <a:rPr lang="el-GR" dirty="0"/>
              <a:t>Είναι μια πιο ελεύθερη απόδοση των διαγραμμάτων αιτίας- αποτελέσματος</a:t>
            </a:r>
          </a:p>
          <a:p>
            <a:pPr>
              <a:spcAft>
                <a:spcPts val="600"/>
              </a:spcAft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267744" y="6356350"/>
            <a:ext cx="4608512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29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06648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pPr eaLnBrk="1" hangingPunct="1"/>
            <a:r>
              <a:rPr lang="el-GR" b="1" dirty="0" smtClean="0">
                <a:latin typeface="Calibri" panose="020F0502020204030204" pitchFamily="34" charset="0"/>
              </a:rPr>
              <a:t>Χρηματοδότηση</a:t>
            </a:r>
            <a:r>
              <a:rPr lang="el-GR" b="1" dirty="0" smtClean="0"/>
              <a:t> </a:t>
            </a:r>
          </a:p>
        </p:txBody>
      </p:sp>
      <p:sp>
        <p:nvSpPr>
          <p:cNvPr id="4099" name="Θέση περιεχομένου 1"/>
          <p:cNvSpPr>
            <a:spLocks noGrp="1"/>
          </p:cNvSpPr>
          <p:nvPr>
            <p:ph idx="1"/>
            <p:custDataLst>
              <p:tags r:id="rId3"/>
            </p:custDataLst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>
                <a:latin typeface="Calibri" panose="020F0502020204030204" pitchFamily="34" charset="0"/>
              </a:rPr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>
                <a:latin typeface="Calibri" panose="020F0502020204030204" pitchFamily="34" charset="0"/>
              </a:rPr>
              <a:t>.</a:t>
            </a:r>
            <a:r>
              <a:rPr lang="el-GR" sz="2000" dirty="0" smtClean="0">
                <a:latin typeface="Calibri" panose="020F0502020204030204" pitchFamily="34" charset="0"/>
              </a:rPr>
              <a:t> </a:t>
            </a:r>
            <a:endParaRPr lang="en-US" sz="2000" dirty="0" smtClean="0">
              <a:latin typeface="Calibri" panose="020F0502020204030204" pitchFamily="34" charset="0"/>
            </a:endParaRPr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  <a:latin typeface="Calibri" panose="020F0502020204030204" pitchFamily="34" charset="0"/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» έχει χρηματοδοτήσει </a:t>
            </a:r>
            <a:r>
              <a:rPr lang="el-GR" sz="2000">
                <a:solidFill>
                  <a:prstClr val="black"/>
                </a:solidFill>
                <a:latin typeface="Calibri" panose="020F0502020204030204" pitchFamily="34" charset="0"/>
              </a:rPr>
              <a:t>μόνο </a:t>
            </a:r>
            <a:r>
              <a:rPr lang="el-GR" sz="2000" smtClean="0">
                <a:solidFill>
                  <a:prstClr val="black"/>
                </a:solidFill>
                <a:latin typeface="Calibri" panose="020F0502020204030204" pitchFamily="34" charset="0"/>
              </a:rPr>
              <a:t>τη</a:t>
            </a:r>
            <a:r>
              <a:rPr lang="el-GR" sz="2000">
                <a:solidFill>
                  <a:prstClr val="black"/>
                </a:solidFill>
                <a:latin typeface="Calibri" panose="020F0502020204030204" pitchFamily="34" charset="0"/>
              </a:rPr>
              <a:t>ν</a:t>
            </a:r>
            <a:r>
              <a:rPr lang="el-GR" sz="2000" smtClean="0">
                <a:solidFill>
                  <a:prstClr val="black"/>
                </a:solidFill>
                <a:latin typeface="Calibri" panose="020F0502020204030204" pitchFamily="34" charset="0"/>
              </a:rPr>
              <a:t> </a:t>
            </a:r>
            <a:r>
              <a:rPr lang="el-GR" sz="2000" dirty="0">
                <a:solidFill>
                  <a:prstClr val="black"/>
                </a:solidFill>
                <a:latin typeface="Calibri" panose="020F0502020204030204" pitchFamily="34" charset="0"/>
              </a:rPr>
              <a:t>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  <a:latin typeface="Calibri" panose="020F0502020204030204" pitchFamily="34" charset="0"/>
              </a:rPr>
              <a:t>.</a:t>
            </a:r>
            <a:endParaRPr lang="el-GR" sz="2000" dirty="0" smtClean="0">
              <a:latin typeface="Calibri" panose="020F0502020204030204" pitchFamily="34" charset="0"/>
            </a:endParaRPr>
          </a:p>
          <a:p>
            <a:pPr eaLnBrk="1" hangingPunct="1">
              <a:spcBef>
                <a:spcPts val="0"/>
              </a:spcBef>
            </a:pPr>
            <a:r>
              <a:rPr lang="el-GR" sz="2000" dirty="0" smtClean="0">
                <a:latin typeface="Calibri" panose="020F0502020204030204" pitchFamily="34" charset="0"/>
              </a:rPr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>
                <a:latin typeface="Calibri" panose="020F0502020204030204" pitchFamily="34" charset="0"/>
              </a:rPr>
              <a:t>. </a:t>
            </a:r>
            <a:endParaRPr lang="el-GR" sz="2000" dirty="0" smtClean="0">
              <a:latin typeface="Calibri" panose="020F0502020204030204" pitchFamily="34" charset="0"/>
            </a:endParaRPr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6628795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b="1" dirty="0"/>
              <a:t>Διαγράμματα </a:t>
            </a:r>
            <a:r>
              <a:rPr lang="el-GR" altLang="el-GR" b="1" dirty="0" smtClean="0"/>
              <a:t>συσχετίσεων </a:t>
            </a:r>
            <a:r>
              <a:rPr lang="en-US" altLang="el-GR" b="1" dirty="0" smtClean="0"/>
              <a:t>(</a:t>
            </a:r>
            <a:r>
              <a:rPr lang="el-GR" altLang="el-GR" b="1" dirty="0" smtClean="0"/>
              <a:t>2</a:t>
            </a:r>
            <a:r>
              <a:rPr lang="en-US" altLang="el-GR" b="1" dirty="0" smtClean="0"/>
              <a:t>/2)</a:t>
            </a:r>
            <a:endParaRPr lang="el-GR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l-GR" dirty="0"/>
              <a:t>Αναζητούνται οι βασικές αιτίες και προβλήματα γράφονται σε κάρτες σχήματος οβάλ ή τετράγωνα.</a:t>
            </a:r>
          </a:p>
          <a:p>
            <a:pPr>
              <a:spcAft>
                <a:spcPts val="600"/>
              </a:spcAft>
            </a:pPr>
            <a:r>
              <a:rPr lang="el-GR" dirty="0"/>
              <a:t>Οι κάρτες τοποθετούνται γύρω από ένα κεντρικό θέμα με τέτοιο τρόπο που η απόσταση τους να εκφράζει τη σχέση που έχουν με το κεντρικό.</a:t>
            </a:r>
          </a:p>
          <a:p>
            <a:pPr>
              <a:spcAft>
                <a:spcPts val="600"/>
              </a:spcAft>
            </a:pPr>
            <a:r>
              <a:rPr lang="el-GR" dirty="0"/>
              <a:t>Οι συσχετίσεις παρουσιάζονται με βέλη που δείχνουν από τις αιτίες στα αποτελέσματα.</a:t>
            </a:r>
          </a:p>
          <a:p>
            <a:pPr>
              <a:spcAft>
                <a:spcPts val="600"/>
              </a:spcAft>
            </a:pPr>
            <a:r>
              <a:rPr lang="el-GR" dirty="0"/>
              <a:t>Οι κύριες αιτίες και αποτελέσματα έχουν διαφορετική ένδειξη.</a:t>
            </a:r>
          </a:p>
          <a:p>
            <a:pPr>
              <a:spcAft>
                <a:spcPts val="600"/>
              </a:spcAft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339752" y="6356350"/>
            <a:ext cx="428447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z="1400" smtClean="0">
                <a:solidFill>
                  <a:schemeClr val="tx1"/>
                </a:solidFill>
              </a:rPr>
              <a:t>30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45842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l-GR" altLang="el-GR" b="1" dirty="0"/>
              <a:t>Διαγράμματα συγγένειας</a:t>
            </a:r>
            <a:endParaRPr lang="el-GR" b="1" dirty="0">
              <a:effectLst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spcAft>
                <a:spcPts val="600"/>
              </a:spcAft>
            </a:pPr>
            <a:r>
              <a:rPr lang="el-GR" dirty="0"/>
              <a:t>Χρησιμοποιούνται για την ταξινόμηση θεμάτων που δεν είναι σαφή στην κατανόηση.</a:t>
            </a:r>
          </a:p>
          <a:p>
            <a:pPr>
              <a:spcAft>
                <a:spcPts val="600"/>
              </a:spcAft>
            </a:pPr>
            <a:r>
              <a:rPr lang="el-GR" dirty="0"/>
              <a:t>Τα βασικά βήματα για την κατασκευή του διαγράμματος είναι:</a:t>
            </a:r>
          </a:p>
          <a:p>
            <a:pPr lvl="1">
              <a:spcAft>
                <a:spcPts val="600"/>
              </a:spcAft>
            </a:pPr>
            <a:r>
              <a:rPr lang="el-GR" dirty="0"/>
              <a:t>Καθορισμός του θέματος για ανάλυση.</a:t>
            </a:r>
          </a:p>
          <a:p>
            <a:pPr lvl="1">
              <a:spcAft>
                <a:spcPts val="600"/>
              </a:spcAft>
            </a:pPr>
            <a:r>
              <a:rPr lang="el-GR" dirty="0"/>
              <a:t>Συλλογή όλων των διαθέσιμων πληροφοριών και ιδεών για το εξεταζόμενο θέμα σε κάρτες.</a:t>
            </a:r>
          </a:p>
          <a:p>
            <a:pPr lvl="1">
              <a:spcAft>
                <a:spcPts val="600"/>
              </a:spcAft>
            </a:pPr>
            <a:r>
              <a:rPr lang="el-GR" dirty="0"/>
              <a:t>Διαχωρισμός των καρτών σε ομάδες που παρουσιάζουν συγγένεια ή ομοιότητα.</a:t>
            </a:r>
          </a:p>
          <a:p>
            <a:pPr lvl="1">
              <a:spcAft>
                <a:spcPts val="600"/>
              </a:spcAft>
            </a:pPr>
            <a:r>
              <a:rPr lang="el-GR" dirty="0"/>
              <a:t>Τακτοποίηση της κάθε ομάδας σε λογική σειρά.</a:t>
            </a:r>
          </a:p>
          <a:p>
            <a:pPr>
              <a:spcAft>
                <a:spcPts val="600"/>
              </a:spcAft>
            </a:pPr>
            <a:endParaRPr lang="el-GR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19772" y="6356350"/>
            <a:ext cx="4104456" cy="365125"/>
          </a:xfrm>
        </p:spPr>
        <p:txBody>
          <a:bodyPr/>
          <a:lstStyle/>
          <a:p>
            <a:r>
              <a:rPr lang="el-GR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B5CC12-D00C-4A9A-82EA-111DE1DD81B3}" type="slidenum">
              <a:rPr lang="el-GR" smtClean="0"/>
              <a:t>31</a:t>
            </a:fld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094409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  <p:custDataLst>
              <p:tags r:id="rId2"/>
            </p:custDataLst>
          </p:nvPr>
        </p:nvSpPr>
        <p:spPr/>
        <p:txBody>
          <a:bodyPr>
            <a:normAutofit/>
          </a:bodyPr>
          <a:lstStyle/>
          <a:p>
            <a:r>
              <a:rPr lang="el-GR" b="1" dirty="0" smtClean="0"/>
              <a:t>Τέλος ενότητας</a:t>
            </a:r>
            <a:endParaRPr lang="el-GR" b="1" dirty="0"/>
          </a:p>
        </p:txBody>
      </p:sp>
      <p:sp>
        <p:nvSpPr>
          <p:cNvPr id="3" name="Rectangle 2"/>
          <p:cNvSpPr/>
          <p:nvPr/>
        </p:nvSpPr>
        <p:spPr>
          <a:xfrm>
            <a:off x="4977434" y="4653136"/>
            <a:ext cx="324261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/>
            <a:r>
              <a:rPr lang="el-GR" dirty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Επεξεργασία: </a:t>
            </a:r>
            <a:r>
              <a:rPr lang="el-G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«Χρήστος Μέγας»</a:t>
            </a:r>
            <a:endParaRPr lang="el-G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pic>
        <p:nvPicPr>
          <p:cNvPr id="8" name="Εικόνα 1" descr=" Λογότυπο για Άδειες χρήσης Creative Commons, B Y, S A. ">
            <a:hlinkClick r:id="rId4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52600" y="5943600"/>
            <a:ext cx="1690688" cy="5915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Εικόνα 2" descr="Λογότυπο Επιχειρησιακού Προγράμματος Εκπαίδευση και Δια βίου Μάθηση. ">
            <a:hlinkClick r:id="rId6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224795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/>
          <a:lstStyle/>
          <a:p>
            <a:r>
              <a:rPr lang="el-GR" altLang="el-GR" b="1" dirty="0" smtClean="0"/>
              <a:t>Σκοποί ενότητας </a:t>
            </a:r>
          </a:p>
        </p:txBody>
      </p:sp>
      <p:sp>
        <p:nvSpPr>
          <p:cNvPr id="2" name="Θέση περιεχομένου 1"/>
          <p:cNvSpPr>
            <a:spLocks noGrp="1"/>
          </p:cNvSpPr>
          <p:nvPr>
            <p:ph idx="1"/>
            <p:custDataLst>
              <p:tags r:id="rId2"/>
            </p:custDataLst>
          </p:nvPr>
        </p:nvSpPr>
        <p:spPr/>
        <p:txBody>
          <a:bodyPr rtlCol="0">
            <a:normAutofit/>
          </a:bodyPr>
          <a:lstStyle/>
          <a:p>
            <a:pPr marL="0" indent="0">
              <a:spcBef>
                <a:spcPts val="0"/>
              </a:spcBef>
              <a:buNone/>
            </a:pPr>
            <a:endParaRPr lang="en-US" sz="20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n-US" sz="2800" dirty="0" smtClean="0"/>
              <a:t>1</a:t>
            </a:r>
            <a:r>
              <a:rPr lang="el-GR" sz="2800" dirty="0" smtClean="0"/>
              <a:t>.</a:t>
            </a:r>
            <a:r>
              <a:rPr lang="en-US" sz="2800" dirty="0" smtClean="0"/>
              <a:t>  TO DO </a:t>
            </a:r>
            <a:endParaRPr lang="el-GR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l-GR" sz="2800" dirty="0" smtClean="0"/>
              <a:t>2. </a:t>
            </a:r>
            <a:r>
              <a:rPr lang="en-US" sz="2800" dirty="0" smtClean="0"/>
              <a:t>TO</a:t>
            </a:r>
            <a:r>
              <a:rPr lang="el-GR" sz="2800" dirty="0" smtClean="0"/>
              <a:t> </a:t>
            </a:r>
            <a:r>
              <a:rPr lang="en-US" sz="2800" dirty="0" smtClean="0"/>
              <a:t>DO</a:t>
            </a:r>
            <a:endParaRPr lang="el-GR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l-GR" sz="2800" dirty="0" smtClean="0"/>
              <a:t>3. </a:t>
            </a:r>
            <a:r>
              <a:rPr lang="en-US" sz="2800" dirty="0" smtClean="0"/>
              <a:t>TO DO</a:t>
            </a:r>
            <a:endParaRPr lang="el-GR" sz="2800" dirty="0" smtClean="0"/>
          </a:p>
          <a:p>
            <a:pPr marL="0" indent="0">
              <a:spcBef>
                <a:spcPts val="0"/>
              </a:spcBef>
              <a:buNone/>
            </a:pPr>
            <a:r>
              <a:rPr lang="el-GR" sz="2800" dirty="0" smtClean="0"/>
              <a:t>4. </a:t>
            </a:r>
            <a:r>
              <a:rPr lang="en-US" sz="2800" dirty="0" smtClean="0"/>
              <a:t>TO DO</a:t>
            </a:r>
            <a:endParaRPr lang="en-US" dirty="0" smtClean="0"/>
          </a:p>
          <a:p>
            <a:pPr marL="0" indent="0">
              <a:spcBef>
                <a:spcPts val="0"/>
              </a:spcBef>
              <a:buNone/>
            </a:pPr>
            <a:endParaRPr lang="el-GR" dirty="0" smtClean="0"/>
          </a:p>
        </p:txBody>
      </p:sp>
      <p:sp>
        <p:nvSpPr>
          <p:cNvPr id="7" name="Θέση υποσέλιδου 1" descr=".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1619672" y="6381328"/>
            <a:ext cx="4904184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5125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D7AF2AC6-652D-4AD1-A671-8B499591D49C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4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4269210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/>
          <a:lstStyle/>
          <a:p>
            <a:r>
              <a:rPr lang="el-GR" altLang="el-GR" b="1" dirty="0" smtClean="0">
                <a:solidFill>
                  <a:srgbClr val="333333"/>
                </a:solidFill>
              </a:rPr>
              <a:t>Περιεχόμενα ενότητας</a:t>
            </a:r>
            <a:r>
              <a:rPr lang="en-US" altLang="el-GR" b="1" dirty="0" smtClean="0">
                <a:solidFill>
                  <a:srgbClr val="333333"/>
                </a:solidFill>
              </a:rPr>
              <a:t> </a:t>
            </a:r>
            <a:endParaRPr lang="el-GR" altLang="el-GR" b="1" dirty="0" smtClean="0">
              <a:solidFill>
                <a:srgbClr val="333333"/>
              </a:solidFill>
            </a:endParaRPr>
          </a:p>
        </p:txBody>
      </p:sp>
      <p:sp>
        <p:nvSpPr>
          <p:cNvPr id="4" name="Θέση περιεχομένου 1">
            <a:hlinkClick r:id="rId8" action="ppaction://hlinksldjump" tooltip="Μετάβαση στη Διαφάνεια 6"/>
          </p:cNvPr>
          <p:cNvSpPr/>
          <p:nvPr>
            <p:custDataLst>
              <p:tags r:id="rId3"/>
            </p:custDataLst>
          </p:nvPr>
        </p:nvSpPr>
        <p:spPr>
          <a:xfrm>
            <a:off x="809078" y="162880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u="sng" dirty="0" smtClean="0">
                <a:solidFill>
                  <a:srgbClr val="0070C0"/>
                </a:solidFill>
                <a:hlinkClick r:id="rId8" action="ppaction://hlinksldjump"/>
              </a:rPr>
              <a:t>1. Το </a:t>
            </a:r>
            <a:r>
              <a:rPr lang="en-US" sz="2800" i="1" u="sng" dirty="0" smtClean="0">
                <a:solidFill>
                  <a:srgbClr val="0070C0"/>
                </a:solidFill>
                <a:hlinkClick r:id="rId8" action="ppaction://hlinksldjump"/>
              </a:rPr>
              <a:t>p </a:t>
            </a:r>
            <a:r>
              <a:rPr lang="el-GR" sz="2800" i="1" u="sng" dirty="0" smtClean="0">
                <a:solidFill>
                  <a:srgbClr val="0070C0"/>
                </a:solidFill>
                <a:hlinkClick r:id="rId8" action="ppaction://hlinksldjump"/>
              </a:rPr>
              <a:t>διάγραμμα</a:t>
            </a:r>
            <a:endParaRPr lang="el-GR" i="1" u="sng" dirty="0">
              <a:solidFill>
                <a:srgbClr val="0070C0"/>
              </a:solidFill>
            </a:endParaRPr>
          </a:p>
        </p:txBody>
      </p:sp>
      <p:sp>
        <p:nvSpPr>
          <p:cNvPr id="14" name="Θέση περιεχομένου 2">
            <a:hlinkClick r:id="rId9" action="ppaction://hlinksldjump"/>
          </p:cNvPr>
          <p:cNvSpPr/>
          <p:nvPr>
            <p:custDataLst>
              <p:tags r:id="rId4"/>
            </p:custDataLst>
          </p:nvPr>
        </p:nvSpPr>
        <p:spPr>
          <a:xfrm>
            <a:off x="827350" y="2348880"/>
            <a:ext cx="7507288" cy="4318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i="1" dirty="0" smtClean="0">
                <a:solidFill>
                  <a:srgbClr val="0070C0"/>
                </a:solidFill>
                <a:hlinkClick r:id="rId10" action="ppaction://hlinksldjump"/>
              </a:rPr>
              <a:t>2</a:t>
            </a:r>
            <a:r>
              <a:rPr lang="el-GR" sz="2800" i="1" dirty="0" smtClean="0">
                <a:solidFill>
                  <a:srgbClr val="0070C0"/>
                </a:solidFill>
                <a:hlinkClick r:id="rId10" action="ppaction://hlinksldjump"/>
              </a:rPr>
              <a:t>. Το </a:t>
            </a:r>
            <a:r>
              <a:rPr lang="en-US" sz="2800" i="1" dirty="0" smtClean="0">
                <a:solidFill>
                  <a:srgbClr val="0070C0"/>
                </a:solidFill>
                <a:hlinkClick r:id="rId10" action="ppaction://hlinksldjump"/>
              </a:rPr>
              <a:t>c </a:t>
            </a:r>
            <a:r>
              <a:rPr lang="el-GR" sz="2800" i="1" dirty="0" smtClean="0">
                <a:solidFill>
                  <a:srgbClr val="0070C0"/>
                </a:solidFill>
                <a:hlinkClick r:id="rId10" action="ppaction://hlinksldjump"/>
              </a:rPr>
              <a:t>διάγραμμα</a:t>
            </a:r>
            <a:endParaRPr lang="el-GR" i="1" dirty="0">
              <a:solidFill>
                <a:srgbClr val="0070C0"/>
              </a:solidFill>
            </a:endParaRPr>
          </a:p>
        </p:txBody>
      </p:sp>
      <p:sp>
        <p:nvSpPr>
          <p:cNvPr id="16" name="Θέση περιεχομένου 1">
            <a:hlinkClick r:id="rId11" action="ppaction://hlinksldjump" tooltip="Μετάβαση στη Διαφάνεια 6"/>
          </p:cNvPr>
          <p:cNvSpPr/>
          <p:nvPr/>
        </p:nvSpPr>
        <p:spPr>
          <a:xfrm>
            <a:off x="809078" y="2852936"/>
            <a:ext cx="7507288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u="sng" dirty="0" smtClean="0">
                <a:solidFill>
                  <a:srgbClr val="0070C0"/>
                </a:solidFill>
                <a:hlinkClick r:id="rId12" action="ppaction://hlinksldjump"/>
              </a:rPr>
              <a:t>3. Δειγματοληψία αποδοχής</a:t>
            </a:r>
            <a:endParaRPr lang="el-GR" i="1" u="sng" dirty="0">
              <a:solidFill>
                <a:srgbClr val="0070C0"/>
              </a:solidFill>
            </a:endParaRPr>
          </a:p>
        </p:txBody>
      </p:sp>
      <p:sp>
        <p:nvSpPr>
          <p:cNvPr id="9" name="Θέση περιεχομένου 1">
            <a:hlinkClick r:id="rId13" action="ppaction://hlinksldjump" tooltip="Μετάβαση στη Διαφάνεια 6"/>
          </p:cNvPr>
          <p:cNvSpPr/>
          <p:nvPr/>
        </p:nvSpPr>
        <p:spPr>
          <a:xfrm>
            <a:off x="755576" y="3573016"/>
            <a:ext cx="7507288" cy="79208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l-GR" sz="2800" i="1" u="sng" dirty="0">
                <a:solidFill>
                  <a:srgbClr val="0070C0"/>
                </a:solidFill>
                <a:hlinkClick r:id="rId12" action="ppaction://hlinksldjump"/>
              </a:rPr>
              <a:t>4</a:t>
            </a:r>
            <a:r>
              <a:rPr lang="el-GR" sz="2800" i="1" u="sng" dirty="0" smtClean="0">
                <a:solidFill>
                  <a:srgbClr val="0070C0"/>
                </a:solidFill>
                <a:hlinkClick r:id="rId12" action="ppaction://hlinksldjump"/>
              </a:rPr>
              <a:t>. Ο </a:t>
            </a:r>
            <a:r>
              <a:rPr lang="en-US" sz="2800" i="1" u="sng" dirty="0" err="1" smtClean="0">
                <a:solidFill>
                  <a:srgbClr val="0070C0"/>
                </a:solidFill>
                <a:hlinkClick r:id="rId12" action="ppaction://hlinksldjump"/>
              </a:rPr>
              <a:t>Tagushi</a:t>
            </a:r>
            <a:r>
              <a:rPr lang="en-US" sz="2800" i="1" u="sng" dirty="0" smtClean="0">
                <a:solidFill>
                  <a:srgbClr val="0070C0"/>
                </a:solidFill>
                <a:hlinkClick r:id="rId12" action="ppaction://hlinksldjump"/>
              </a:rPr>
              <a:t> </a:t>
            </a:r>
            <a:r>
              <a:rPr lang="el-GR" sz="2800" i="1" u="sng" dirty="0" smtClean="0">
                <a:solidFill>
                  <a:srgbClr val="0070C0"/>
                </a:solidFill>
                <a:hlinkClick r:id="rId12" action="ppaction://hlinksldjump"/>
              </a:rPr>
              <a:t>και ο ποιοτικός έλεγχος</a:t>
            </a:r>
            <a:endParaRPr lang="el-GR" i="1" u="sng" dirty="0">
              <a:solidFill>
                <a:srgbClr val="0070C0"/>
              </a:solidFill>
            </a:endParaRPr>
          </a:p>
        </p:txBody>
      </p:sp>
      <p:sp>
        <p:nvSpPr>
          <p:cNvPr id="8" name="Θέση υποσέλιδου 1" descr="."/>
          <p:cNvSpPr>
            <a:spLocks noGrp="1"/>
          </p:cNvSpPr>
          <p:nvPr>
            <p:ph type="ftr" sz="quarter" idx="11"/>
            <p:custDataLst>
              <p:tags r:id="rId5"/>
            </p:custDataLst>
          </p:nvPr>
        </p:nvSpPr>
        <p:spPr>
          <a:xfrm>
            <a:off x="2339752" y="6356350"/>
            <a:ext cx="4464496" cy="385018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153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6"/>
            </p:custDataLst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BC9E2987-2DF3-4883-B675-0E329C0F7C88}" type="slidenum">
              <a:rPr lang="el-GR" altLang="el-GR" sz="1400">
                <a:solidFill>
                  <a:srgbClr val="000000"/>
                </a:solidFill>
                <a:latin typeface="+mn-lt"/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5</a:t>
            </a:fld>
            <a:endParaRPr lang="el-GR" altLang="el-GR" sz="1400" dirty="0">
              <a:solidFill>
                <a:srgbClr val="000000"/>
              </a:solidFill>
              <a:latin typeface="+mn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931238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Τίτλος 1"/>
          <p:cNvSpPr>
            <a:spLocks noGrp="1"/>
          </p:cNvSpPr>
          <p:nvPr>
            <p:ph type="title"/>
            <p:custDataLst>
              <p:tags r:id="rId2"/>
            </p:custDataLst>
          </p:nvPr>
        </p:nvSpPr>
        <p:spPr/>
        <p:txBody>
          <a:bodyPr>
            <a:normAutofit fontScale="90000"/>
          </a:bodyPr>
          <a:lstStyle/>
          <a:p>
            <a:r>
              <a:rPr lang="el-GR" altLang="el-GR" b="1" dirty="0"/>
              <a:t>Ποια είναι τα πιο γνωστά εργαλεία της </a:t>
            </a:r>
            <a:r>
              <a:rPr lang="el-GR" b="1" dirty="0" smtClean="0"/>
              <a:t> Διοίκησης Ολικής Ποιότητας ΔΟΠ</a:t>
            </a:r>
            <a:endParaRPr lang="el-GR" b="1" dirty="0">
              <a:effectLst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l-GR" dirty="0"/>
              <a:t>Είναι μια φιλοσοφία διοίκησης επιχειρήσεων που αναπτύχθηκε στην Ιαπωνία τη δεκαετία του 1950.</a:t>
            </a:r>
          </a:p>
          <a:p>
            <a:r>
              <a:rPr lang="el-GR" dirty="0"/>
              <a:t>Μεταδόθηκε τις δεκαετίες του 1970 και 1980 στις ΗΠΑ και στην Ευρώπη.</a:t>
            </a:r>
          </a:p>
          <a:p>
            <a:r>
              <a:rPr lang="el-GR" dirty="0"/>
              <a:t>«Είναι το σύστημα διοίκησης με βάση το οποίο επιδιώκεται η μεγιστοποίηση της αξίας ενός προϊόντος προσφέροντας ικανοποίηση στον πελάτη και στην κοινωνία και με τη συμμετοχή του εργαζόμενου». </a:t>
            </a:r>
          </a:p>
        </p:txBody>
      </p:sp>
      <p:sp>
        <p:nvSpPr>
          <p:cNvPr id="2" name="Θέση υποσέλιδου 1" descr="."/>
          <p:cNvSpPr>
            <a:spLocks noGrp="1"/>
          </p:cNvSpPr>
          <p:nvPr>
            <p:ph type="ftr" sz="quarter" idx="11"/>
            <p:custDataLst>
              <p:tags r:id="rId3"/>
            </p:custDataLst>
          </p:nvPr>
        </p:nvSpPr>
        <p:spPr>
          <a:xfrm>
            <a:off x="2267744" y="6356350"/>
            <a:ext cx="4248472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4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t>6</a:t>
            </a:fld>
            <a:endParaRPr lang="el-GR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190292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  <p:custDataLst>
              <p:tags r:id="rId1"/>
            </p:custDataLst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Διάγραμμα </a:t>
            </a:r>
            <a:r>
              <a:rPr lang="en-US" b="1" dirty="0"/>
              <a:t>Pareto</a:t>
            </a:r>
            <a:endParaRPr lang="el-GR" b="1" dirty="0">
              <a:effectLst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l-GR" sz="4600" b="1" dirty="0"/>
              <a:t>Η αρχή του </a:t>
            </a:r>
            <a:r>
              <a:rPr lang="en-US" sz="4600" b="1" dirty="0" smtClean="0"/>
              <a:t>Pareto</a:t>
            </a:r>
          </a:p>
          <a:p>
            <a:pPr marL="0" indent="0">
              <a:buNone/>
            </a:pPr>
            <a:r>
              <a:rPr lang="el-GR" sz="4000" dirty="0" smtClean="0"/>
              <a:t>Το </a:t>
            </a:r>
            <a:r>
              <a:rPr lang="el-GR" sz="4000" dirty="0"/>
              <a:t>80% ενός προβλήματος οφείλεται στο 20% των </a:t>
            </a:r>
            <a:r>
              <a:rPr lang="el-GR" sz="4000" dirty="0" smtClean="0"/>
              <a:t>αιτίων.</a:t>
            </a:r>
          </a:p>
          <a:p>
            <a:pPr marL="0" indent="0">
              <a:buNone/>
            </a:pPr>
            <a:endParaRPr lang="el-GR" sz="4000" dirty="0"/>
          </a:p>
          <a:p>
            <a:pPr>
              <a:spcAft>
                <a:spcPts val="600"/>
              </a:spcAft>
            </a:pPr>
            <a:r>
              <a:rPr lang="el-GR" sz="4000" dirty="0"/>
              <a:t>Χρησιμοποιείται σε συνδυασμό με άλλα εργαλεία όπως το διάγραμμα αιτίου- αποτελέσματος.</a:t>
            </a:r>
          </a:p>
          <a:p>
            <a:pPr>
              <a:spcAft>
                <a:spcPts val="600"/>
              </a:spcAft>
            </a:pPr>
            <a:r>
              <a:rPr lang="el-GR" sz="4000" dirty="0"/>
              <a:t>Στόχος του είναι η συγκέντρωση στα πιο σημαντικά αίτια.</a:t>
            </a:r>
          </a:p>
          <a:p>
            <a:pPr>
              <a:spcAft>
                <a:spcPts val="600"/>
              </a:spcAft>
            </a:pPr>
            <a:r>
              <a:rPr lang="el-GR" sz="4000" dirty="0"/>
              <a:t>Επαναληπτική χρήση μέχρι να φτάσουμε σε μια ισορροπία μεταξύ των αιτίων.</a:t>
            </a:r>
          </a:p>
        </p:txBody>
      </p:sp>
      <p:sp>
        <p:nvSpPr>
          <p:cNvPr id="5" name="Θέση υποσέλιδου 1" descr="."/>
          <p:cNvSpPr>
            <a:spLocks noGrp="1"/>
          </p:cNvSpPr>
          <p:nvPr>
            <p:ph type="ftr" sz="quarter" idx="11"/>
            <p:custDataLst>
              <p:tags r:id="rId2"/>
            </p:custDataLst>
          </p:nvPr>
        </p:nvSpPr>
        <p:spPr>
          <a:xfrm>
            <a:off x="2123728" y="6356350"/>
            <a:ext cx="4464496" cy="365125"/>
          </a:xfrm>
        </p:spPr>
        <p:txBody>
          <a:bodyPr/>
          <a:lstStyle/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>
            <a:spLocks noGrp="1"/>
          </p:cNvSpPr>
          <p:nvPr>
            <p:ph type="sldNum" sz="quarter" idx="12"/>
            <p:custDataLst>
              <p:tags r:id="rId3"/>
            </p:custDataLst>
          </p:nvPr>
        </p:nvSpPr>
        <p:spPr/>
        <p:txBody>
          <a:bodyPr/>
          <a:lstStyle/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t>7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702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>
              <a:defRPr/>
            </a:pPr>
            <a:r>
              <a:rPr lang="el-GR" b="1" dirty="0"/>
              <a:t>Παράδειγμα διαγράμματος </a:t>
            </a:r>
            <a:r>
              <a:rPr lang="en-US" b="1" dirty="0"/>
              <a:t>Pareto</a:t>
            </a:r>
            <a:endParaRPr lang="el-GR" b="1" dirty="0">
              <a:effectLst/>
            </a:endParaRPr>
          </a:p>
        </p:txBody>
      </p:sp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5459430"/>
              </p:ext>
            </p:extLst>
          </p:nvPr>
        </p:nvGraphicFramePr>
        <p:xfrm>
          <a:off x="971600" y="1196753"/>
          <a:ext cx="7554147" cy="515959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6" r:id="rId6" imgW="4441680" imgH="3002040" progId="">
                  <p:embed/>
                </p:oleObj>
              </mc:Choice>
              <mc:Fallback>
                <p:oleObj r:id="rId6" imgW="4441680" imgH="3002040" progId="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71600" y="1196753"/>
                        <a:ext cx="7554147" cy="515959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Θέση υποσέλιδου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2303748" y="6356350"/>
            <a:ext cx="45365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4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8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2"/>
    </p:custDataLst>
    <p:extLst>
      <p:ext uri="{BB962C8B-B14F-4D97-AF65-F5344CB8AC3E}">
        <p14:creationId xmlns:p14="http://schemas.microsoft.com/office/powerpoint/2010/main" val="2397391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l-GR" b="1" dirty="0"/>
              <a:t>Διάγραμμα </a:t>
            </a:r>
            <a:r>
              <a:rPr lang="el-GR" b="1" dirty="0" smtClean="0"/>
              <a:t>αιτίου - </a:t>
            </a:r>
            <a:r>
              <a:rPr lang="el-GR" b="1" dirty="0"/>
              <a:t>αποτελέσματος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412776"/>
            <a:ext cx="8229600" cy="4713387"/>
          </a:xfrm>
        </p:spPr>
        <p:txBody>
          <a:bodyPr>
            <a:normAutofit fontScale="92500" lnSpcReduction="10000"/>
          </a:bodyPr>
          <a:lstStyle/>
          <a:p>
            <a:r>
              <a:rPr lang="el-GR" sz="3600" dirty="0"/>
              <a:t>Δημιουργήθηκε από τον Ιάπωνα </a:t>
            </a:r>
            <a:r>
              <a:rPr lang="en-US" sz="3600" dirty="0" smtClean="0"/>
              <a:t>Ishikawa</a:t>
            </a:r>
            <a:r>
              <a:rPr lang="el-GR" sz="3600" dirty="0" smtClean="0"/>
              <a:t>.</a:t>
            </a:r>
            <a:endParaRPr lang="el-GR" sz="3600" dirty="0"/>
          </a:p>
          <a:p>
            <a:r>
              <a:rPr lang="el-GR" sz="3600" dirty="0"/>
              <a:t>Λέγεται και διάγραμμα ψαροκόκαλου- </a:t>
            </a:r>
            <a:r>
              <a:rPr lang="en-US" sz="3600" dirty="0" smtClean="0"/>
              <a:t>fishbone</a:t>
            </a:r>
            <a:r>
              <a:rPr lang="el-GR" sz="3600" dirty="0" smtClean="0"/>
              <a:t>.</a:t>
            </a:r>
            <a:endParaRPr lang="el-GR" sz="3600" dirty="0"/>
          </a:p>
          <a:p>
            <a:r>
              <a:rPr lang="el-GR" sz="3600" dirty="0"/>
              <a:t>Βοηθάει στην κατάτμηση των αιτίων ενός προβλήματος σε μικρότερα που είναι πιο αντιμετωπίσιμα.</a:t>
            </a:r>
          </a:p>
          <a:p>
            <a:r>
              <a:rPr lang="el-GR" sz="3600" dirty="0"/>
              <a:t>Συνήθως συνεργάζεται με άλλα εργαλεία ποιότητας όπως είναι το </a:t>
            </a:r>
            <a:r>
              <a:rPr lang="en-US" sz="3600" dirty="0" smtClean="0"/>
              <a:t>Pareto</a:t>
            </a:r>
            <a:r>
              <a:rPr lang="el-GR" sz="3600" dirty="0" smtClean="0"/>
              <a:t>, </a:t>
            </a:r>
            <a:r>
              <a:rPr lang="el-GR" sz="3600" dirty="0"/>
              <a:t>η τεχνική </a:t>
            </a:r>
            <a:r>
              <a:rPr lang="en-US" sz="3600" dirty="0" smtClean="0"/>
              <a:t>brainstorming</a:t>
            </a:r>
            <a:r>
              <a:rPr lang="el-GR" sz="3600" dirty="0" smtClean="0"/>
              <a:t> </a:t>
            </a:r>
            <a:r>
              <a:rPr lang="el-GR" sz="3600" dirty="0" err="1" smtClean="0"/>
              <a:t>κ.λ.π</a:t>
            </a:r>
            <a:r>
              <a:rPr lang="el-GR" sz="3600" dirty="0"/>
              <a:t>.</a:t>
            </a:r>
          </a:p>
          <a:p>
            <a:endParaRPr lang="el-GR" sz="3600" dirty="0"/>
          </a:p>
        </p:txBody>
      </p:sp>
      <p:sp>
        <p:nvSpPr>
          <p:cNvPr id="6" name="Θέση υποσέλιδου 1" descr="."/>
          <p:cNvSpPr txBox="1">
            <a:spLocks/>
          </p:cNvSpPr>
          <p:nvPr>
            <p:custDataLst>
              <p:tags r:id="rId2"/>
            </p:custDataLst>
          </p:nvPr>
        </p:nvSpPr>
        <p:spPr>
          <a:xfrm>
            <a:off x="2195736" y="6356350"/>
            <a:ext cx="47525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ct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l-GR" sz="1400" dirty="0">
                <a:solidFill>
                  <a:prstClr val="black"/>
                </a:solidFill>
                <a:cs typeface="Arial" charset="0"/>
              </a:rPr>
              <a:t>Εργαλεία και μέθοδοι της Διοίκησης Ολικής Ποιότητας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4" name="Θέση αριθμού διαφάνειας 1" descr="."/>
          <p:cNvSpPr txBox="1">
            <a:spLocks/>
          </p:cNvSpPr>
          <p:nvPr>
            <p:custDataLst>
              <p:tags r:id="rId3"/>
            </p:custDataLst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l-GR"/>
            </a:defPPr>
            <a:lvl1pPr marL="0" algn="r" defTabSz="9144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53C4726A-630D-4CB4-B088-BAB00F4188E9}" type="slidenum">
              <a:rPr lang="el-GR" sz="1400" smtClean="0">
                <a:solidFill>
                  <a:schemeClr val="tx1"/>
                </a:solidFill>
              </a:rPr>
              <a:pPr/>
              <a:t>9</a:t>
            </a:fld>
            <a:endParaRPr lang="el-GR" sz="1400" dirty="0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40407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DEFAULTLANGUAGE" val="msoLanguageIDGreek"/>
  <p:tag name="ZHAW.ACCESSIBILITYADDIN.CHECKTIMEDATE" val="7/2/2014 11:49:07 πμ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6146,4,14,16,9,8,6153,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050,2051,3,9,8,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2,6,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10,5,6,4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3,6,4,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8,6,4,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TABLEHEADER" val="R0;C0;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5,6,4,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7,6,4,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074,3075,1026,3077,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8,6,4,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EnglishUS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5,6,4,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5,6,4,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9,2,6,4,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6,2,3,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6,32,4,5,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2,3,8,7,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098,4099,6,3,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ONFIRMEDLANGUAGE" val="msoLanguageIDGreek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 t r u e 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CB6D844D-94EE-4AEF-B184-B0C4B04C4517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868</TotalTime>
  <Words>1402</Words>
  <Application>Microsoft Office PowerPoint</Application>
  <PresentationFormat>On-screen Show (4:3)</PresentationFormat>
  <Paragraphs>243</Paragraphs>
  <Slides>32</Slides>
  <Notes>4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0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Θέμα του Office</vt:lpstr>
      <vt:lpstr>Διοίκηση Ποιότητας</vt:lpstr>
      <vt:lpstr>Άδειες χρήσης </vt:lpstr>
      <vt:lpstr>Χρηματοδότηση </vt:lpstr>
      <vt:lpstr>Σκοποί ενότητας </vt:lpstr>
      <vt:lpstr>Περιεχόμενα ενότητας </vt:lpstr>
      <vt:lpstr>Ποια είναι τα πιο γνωστά εργαλεία της  Διοίκησης Ολικής Ποιότητας ΔΟΠ</vt:lpstr>
      <vt:lpstr>Διάγραμμα Pareto</vt:lpstr>
      <vt:lpstr>Παράδειγμα διαγράμματος Pareto</vt:lpstr>
      <vt:lpstr>Διάγραμμα αιτίου - αποτελέσματος</vt:lpstr>
      <vt:lpstr>Παράδειγμα διαγράμματος fishbone</vt:lpstr>
      <vt:lpstr>Φύλλα ελέγχου</vt:lpstr>
      <vt:lpstr>Παράδειγμα φύλλου ελέγχου</vt:lpstr>
      <vt:lpstr>Διαγράμματα ροής (1/2)</vt:lpstr>
      <vt:lpstr>Διαγράμματα ροής (2/2)</vt:lpstr>
      <vt:lpstr>Παράδειγμα διαγράμματος ροής</vt:lpstr>
      <vt:lpstr>Διαγράμματα ελέγχου</vt:lpstr>
      <vt:lpstr>Παράδειγμα διαγράμματος ελέγχου</vt:lpstr>
      <vt:lpstr>Διαγράμματα διασποράς</vt:lpstr>
      <vt:lpstr>Παράδειγμα διαγράμματος διασποράς</vt:lpstr>
      <vt:lpstr>Ιστογράμματα</vt:lpstr>
      <vt:lpstr>Παράδειγμα ιστογράμματος</vt:lpstr>
      <vt:lpstr>Συμπληρωματικά εργαλεία ποιότητας</vt:lpstr>
      <vt:lpstr>Έλεγχος ανταγωνιστικότητας μέσω δεικτών (benchmarking)</vt:lpstr>
      <vt:lpstr>Κατηγορίες benchmarking (1/3)</vt:lpstr>
      <vt:lpstr>Κατηγορίες benchmarking (2/3)</vt:lpstr>
      <vt:lpstr>Κατηγορίες benchmarking (3/3)</vt:lpstr>
      <vt:lpstr>Διαδικασία εφαρμογής του benchmarking (1/2)</vt:lpstr>
      <vt:lpstr>Διαδικασία εφαρμογής του benchmarking (2/2)</vt:lpstr>
      <vt:lpstr>Διαγράμματα συσχετίσεων (1/2)</vt:lpstr>
      <vt:lpstr>Διαγράμματα συσχετίσεων (2/2)</vt:lpstr>
      <vt:lpstr>Διαγράμματα συγγένειας</vt:lpstr>
      <vt:lpstr>Τέλος ενότητας</vt:lpstr>
    </vt:vector>
  </TitlesOfParts>
  <Company>Τ.Ε.Ι. Θεσσαλίας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Διοίκηση Ποιότητας</dc:title>
  <dc:creator>Τσέλιος Δημήτριος</dc:creator>
  <dc:description>ΑΝΟΙΧΤΑ ΑΚΑΔΗΜΑΙΚΑ ΜΑΘΗΜΑΤΑ </dc:description>
  <cp:lastModifiedBy>chris</cp:lastModifiedBy>
  <cp:revision>266</cp:revision>
  <dcterms:created xsi:type="dcterms:W3CDTF">2014-01-04T17:23:58Z</dcterms:created>
  <dcterms:modified xsi:type="dcterms:W3CDTF">2014-02-10T08:36:36Z</dcterms:modified>
  <cp:category>Εκπαιδευτικό υλικό</cp:category>
  <cp:contentStatus>Τελικό</cp:contentStatus>
</cp:coreProperties>
</file>