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309"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280"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7.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jpeg"/><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hyperlink" Target="https://pithos.grnet.gr/" TargetMode="Externa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48.xml"/><Relationship Id="rId7" Type="http://schemas.openxmlformats.org/officeDocument/2006/relationships/image" Target="../media/image23.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2.jpeg"/><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5.xml"/><Relationship Id="rId7" Type="http://schemas.openxmlformats.org/officeDocument/2006/relationships/slide" Target="slide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1.xml"/><Relationship Id="rId11" Type="http://schemas.openxmlformats.org/officeDocument/2006/relationships/slide" Target="slide19.xml"/><Relationship Id="rId5" Type="http://schemas.openxmlformats.org/officeDocument/2006/relationships/slide" Target="slide7.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a:t>
            </a:r>
            <a:r>
              <a:rPr lang="en-US" sz="2800" b="1" dirty="0" smtClean="0"/>
              <a:t>2 </a:t>
            </a:r>
            <a:r>
              <a:rPr lang="el-GR" sz="2800" b="1" dirty="0" smtClean="0"/>
              <a:t>(Μέρος </a:t>
            </a:r>
            <a:r>
              <a:rPr lang="en-US" sz="2800" b="1" dirty="0"/>
              <a:t>B</a:t>
            </a:r>
            <a:r>
              <a:rPr lang="el-GR" sz="2800" b="1" dirty="0" smtClean="0"/>
              <a:t>):</a:t>
            </a:r>
            <a:r>
              <a:rPr lang="en-US" sz="2800" dirty="0" smtClean="0"/>
              <a:t> </a:t>
            </a:r>
            <a:r>
              <a:rPr lang="el-GR" sz="2800" dirty="0"/>
              <a:t>Είδη </a:t>
            </a:r>
            <a:r>
              <a:rPr lang="el-GR" sz="2800" dirty="0" smtClean="0"/>
              <a:t>μνήμης.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071987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Μνήμη </a:t>
            </a:r>
            <a:r>
              <a:rPr lang="el-GR" dirty="0" smtClean="0"/>
              <a:t>(5 </a:t>
            </a:r>
            <a:r>
              <a:rPr lang="el-GR" dirty="0"/>
              <a:t>από </a:t>
            </a:r>
            <a:r>
              <a:rPr lang="el-GR" dirty="0" smtClean="0"/>
              <a:t>4)</a:t>
            </a:r>
            <a:endParaRPr lang="el-GR" dirty="0"/>
          </a:p>
        </p:txBody>
      </p:sp>
      <p:sp>
        <p:nvSpPr>
          <p:cNvPr id="7" name="4 - TextBox"/>
          <p:cNvSpPr txBox="1"/>
          <p:nvPr/>
        </p:nvSpPr>
        <p:spPr>
          <a:xfrm>
            <a:off x="467544" y="1527175"/>
            <a:ext cx="8219256" cy="461665"/>
          </a:xfrm>
          <a:prstGeom prst="rect">
            <a:avLst/>
          </a:prstGeom>
          <a:noFill/>
        </p:spPr>
        <p:txBody>
          <a:bodyPr wrap="square" rtlCol="0">
            <a:spAutoFit/>
          </a:bodyPr>
          <a:lstStyle/>
          <a:p>
            <a:r>
              <a:rPr lang="el-GR" sz="2400" dirty="0" smtClean="0"/>
              <a:t>Σχηματική παράσταση μνήμης.</a:t>
            </a:r>
            <a:endParaRPr lang="el-GR" sz="2400" dirty="0"/>
          </a:p>
        </p:txBody>
      </p:sp>
      <p:graphicFrame>
        <p:nvGraphicFramePr>
          <p:cNvPr id="6" name="3 - Θέση περιεχομένου" descr="Πίνακας Σχηματικής παράστασης μνήμης.&#10;"/>
          <p:cNvGraphicFramePr>
            <a:graphicFrameLocks noGrp="1"/>
          </p:cNvGraphicFramePr>
          <p:nvPr>
            <p:ph sz="quarter" idx="1"/>
            <p:custDataLst>
              <p:tags r:id="rId2"/>
            </p:custDataLst>
            <p:extLst>
              <p:ext uri="{D42A27DB-BD31-4B8C-83A1-F6EECF244321}">
                <p14:modId xmlns:p14="http://schemas.microsoft.com/office/powerpoint/2010/main" val="3604862141"/>
              </p:ext>
            </p:extLst>
          </p:nvPr>
        </p:nvGraphicFramePr>
        <p:xfrm>
          <a:off x="2051720" y="2420888"/>
          <a:ext cx="5400600" cy="3542784"/>
        </p:xfrm>
        <a:graphic>
          <a:graphicData uri="http://schemas.openxmlformats.org/drawingml/2006/table">
            <a:tbl>
              <a:tblPr firstRow="1" bandRow="1">
                <a:tableStyleId>{5C22544A-7EE6-4342-B048-85BDC9FD1C3A}</a:tableStyleId>
              </a:tblPr>
              <a:tblGrid>
                <a:gridCol w="1800200"/>
                <a:gridCol w="3600400"/>
              </a:tblGrid>
              <a:tr h="442848">
                <a:tc>
                  <a:txBody>
                    <a:bodyPr/>
                    <a:lstStyle/>
                    <a:p>
                      <a:pPr algn="ctr"/>
                      <a:r>
                        <a:rPr lang="el-GR" dirty="0" smtClean="0"/>
                        <a:t>Διεύθυνση</a:t>
                      </a:r>
                      <a:endParaRPr lang="el-GR" dirty="0"/>
                    </a:p>
                  </a:txBody>
                  <a:tcPr/>
                </a:tc>
                <a:tc>
                  <a:txBody>
                    <a:bodyPr/>
                    <a:lstStyle/>
                    <a:p>
                      <a:pPr algn="ctr"/>
                      <a:r>
                        <a:rPr lang="el-GR" dirty="0" smtClean="0"/>
                        <a:t>Περιεχόμενα</a:t>
                      </a:r>
                      <a:endParaRPr lang="el-GR" dirty="0"/>
                    </a:p>
                  </a:txBody>
                  <a:tcPr/>
                </a:tc>
              </a:tr>
              <a:tr h="442848">
                <a:tc>
                  <a:txBody>
                    <a:bodyPr/>
                    <a:lstStyle/>
                    <a:p>
                      <a:pPr algn="ctr"/>
                      <a:r>
                        <a:rPr lang="el-GR" dirty="0" smtClean="0"/>
                        <a:t>001</a:t>
                      </a:r>
                      <a:endParaRPr lang="el-GR" dirty="0"/>
                    </a:p>
                  </a:txBody>
                  <a:tcPr/>
                </a:tc>
                <a:tc>
                  <a:txBody>
                    <a:bodyPr/>
                    <a:lstStyle/>
                    <a:p>
                      <a:pPr algn="ctr"/>
                      <a:r>
                        <a:rPr lang="el-GR" dirty="0" smtClean="0"/>
                        <a:t>0000000000000000</a:t>
                      </a:r>
                      <a:endParaRPr lang="el-GR" dirty="0"/>
                    </a:p>
                  </a:txBody>
                  <a:tcPr/>
                </a:tc>
              </a:tr>
              <a:tr h="442848">
                <a:tc>
                  <a:txBody>
                    <a:bodyPr/>
                    <a:lstStyle/>
                    <a:p>
                      <a:pPr algn="ctr"/>
                      <a:r>
                        <a:rPr lang="el-GR" dirty="0" smtClean="0"/>
                        <a:t>002</a:t>
                      </a:r>
                      <a:endParaRPr lang="el-GR" dirty="0"/>
                    </a:p>
                  </a:txBody>
                  <a:tcPr/>
                </a:tc>
                <a:tc>
                  <a:txBody>
                    <a:bodyPr/>
                    <a:lstStyle/>
                    <a:p>
                      <a:pPr algn="ctr"/>
                      <a:r>
                        <a:rPr lang="el-GR" dirty="0" smtClean="0"/>
                        <a:t>0011101110101010</a:t>
                      </a:r>
                      <a:endParaRPr lang="el-GR" dirty="0"/>
                    </a:p>
                  </a:txBody>
                  <a:tcPr/>
                </a:tc>
              </a:tr>
              <a:tr h="442848">
                <a:tc>
                  <a:txBody>
                    <a:bodyPr/>
                    <a:lstStyle/>
                    <a:p>
                      <a:pPr algn="ctr"/>
                      <a:r>
                        <a:rPr lang="el-GR" dirty="0" smtClean="0"/>
                        <a:t>003</a:t>
                      </a:r>
                      <a:endParaRPr lang="el-GR" dirty="0"/>
                    </a:p>
                  </a:txBody>
                  <a:tcPr/>
                </a:tc>
                <a:tc>
                  <a:txBody>
                    <a:bodyPr/>
                    <a:lstStyle/>
                    <a:p>
                      <a:pPr algn="ctr"/>
                      <a:r>
                        <a:rPr lang="el-GR" dirty="0" smtClean="0"/>
                        <a:t>1100100101010101</a:t>
                      </a:r>
                      <a:endParaRPr lang="el-GR" dirty="0"/>
                    </a:p>
                  </a:txBody>
                  <a:tcPr/>
                </a:tc>
              </a:tr>
              <a:tr h="442848">
                <a:tc>
                  <a:txBody>
                    <a:bodyPr/>
                    <a:lstStyle/>
                    <a:p>
                      <a:pPr algn="ctr"/>
                      <a:r>
                        <a:rPr lang="el-GR" dirty="0" smtClean="0"/>
                        <a:t>004</a:t>
                      </a:r>
                      <a:endParaRPr lang="el-GR" dirty="0"/>
                    </a:p>
                  </a:txBody>
                  <a:tcPr/>
                </a:tc>
                <a:tc>
                  <a:txBody>
                    <a:bodyPr/>
                    <a:lstStyle/>
                    <a:p>
                      <a:pPr algn="ctr"/>
                      <a:r>
                        <a:rPr lang="el-GR" dirty="0" smtClean="0"/>
                        <a:t>1111111111111111</a:t>
                      </a:r>
                      <a:endParaRPr lang="el-GR" dirty="0"/>
                    </a:p>
                  </a:txBody>
                  <a:tcPr/>
                </a:tc>
              </a:tr>
              <a:tr h="442848">
                <a:tc>
                  <a:txBody>
                    <a:bodyPr/>
                    <a:lstStyle/>
                    <a:p>
                      <a:pPr algn="ctr"/>
                      <a:r>
                        <a:rPr lang="el-GR" dirty="0" smtClean="0"/>
                        <a:t>005</a:t>
                      </a:r>
                      <a:endParaRPr lang="el-GR" dirty="0"/>
                    </a:p>
                  </a:txBody>
                  <a:tcPr/>
                </a:tc>
                <a:tc>
                  <a:txBody>
                    <a:bodyPr/>
                    <a:lstStyle/>
                    <a:p>
                      <a:pPr algn="ctr"/>
                      <a:r>
                        <a:rPr lang="el-GR" dirty="0" smtClean="0"/>
                        <a:t>1000001000010011</a:t>
                      </a:r>
                      <a:endParaRPr lang="el-GR" dirty="0"/>
                    </a:p>
                  </a:txBody>
                  <a:tcPr/>
                </a:tc>
              </a:tr>
              <a:tr h="442848">
                <a:tc>
                  <a:txBody>
                    <a:bodyPr/>
                    <a:lstStyle/>
                    <a:p>
                      <a:pPr algn="ctr"/>
                      <a:r>
                        <a:rPr lang="el-GR" dirty="0" smtClean="0"/>
                        <a:t>006</a:t>
                      </a:r>
                      <a:endParaRPr lang="el-GR" dirty="0"/>
                    </a:p>
                  </a:txBody>
                  <a:tcPr/>
                </a:tc>
                <a:tc>
                  <a:txBody>
                    <a:bodyPr/>
                    <a:lstStyle/>
                    <a:p>
                      <a:pPr algn="ctr"/>
                      <a:r>
                        <a:rPr lang="el-GR" dirty="0" smtClean="0"/>
                        <a:t>1111000010000010</a:t>
                      </a:r>
                      <a:endParaRPr lang="el-GR" dirty="0"/>
                    </a:p>
                  </a:txBody>
                  <a:tcPr/>
                </a:tc>
              </a:tr>
              <a:tr h="442848">
                <a:tc>
                  <a:txBody>
                    <a:bodyPr/>
                    <a:lstStyle/>
                    <a:p>
                      <a:pPr algn="ctr"/>
                      <a:r>
                        <a:rPr lang="el-GR" dirty="0" smtClean="0"/>
                        <a:t>007</a:t>
                      </a:r>
                      <a:endParaRPr lang="el-GR" dirty="0"/>
                    </a:p>
                  </a:txBody>
                  <a:tcPr/>
                </a:tc>
                <a:tc>
                  <a:txBody>
                    <a:bodyPr/>
                    <a:lstStyle/>
                    <a:p>
                      <a:pPr algn="ctr"/>
                      <a:r>
                        <a:rPr lang="el-GR" dirty="0" smtClean="0"/>
                        <a:t>1111111111111110</a:t>
                      </a:r>
                      <a:endParaRPr lang="el-GR" dirty="0"/>
                    </a:p>
                  </a:txBody>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Χαρακτηριστικά Κύριας Μνήμης</a:t>
            </a:r>
          </a:p>
        </p:txBody>
      </p:sp>
      <p:sp>
        <p:nvSpPr>
          <p:cNvPr id="7" name="Ορθογώνιο 6" descr="Ταχύτητα ανάγνωσης και εγγραφής:&#10;Είναι ο χρόνος που χρειάζεται η ΚΜΕ για να διαβάσει ή να γράψει ένα αντίγραφο σ’ οποιαδήποτε θέση μνήμης,&#10;Η ταχύτητα μετριέται σε nanosecond (δηλαδή δέκα στην μείον εννιά second),&#10;Χωρητικότητα της κυρίας μνήμης:&#10;Όσο περισσότερη τόσο καλύτερα,&#10;Virtual Μνήμη.&#10;&#10;&#10;"/>
          <p:cNvSpPr/>
          <p:nvPr/>
        </p:nvSpPr>
        <p:spPr>
          <a:xfrm>
            <a:off x="467544" y="1956896"/>
            <a:ext cx="8219256" cy="3416320"/>
          </a:xfrm>
          <a:prstGeom prst="rect">
            <a:avLst/>
          </a:prstGeom>
        </p:spPr>
        <p:txBody>
          <a:bodyPr wrap="square">
            <a:spAutoFit/>
          </a:bodyPr>
          <a:lstStyle/>
          <a:p>
            <a:pPr marL="342900" indent="-342900">
              <a:buFont typeface="Wingdings" panose="05000000000000000000" pitchFamily="2" charset="2"/>
              <a:buChar char="§"/>
            </a:pPr>
            <a:r>
              <a:rPr lang="el-GR" sz="2400" dirty="0"/>
              <a:t>Ταχύτητα ανάγνωσης και </a:t>
            </a:r>
            <a:r>
              <a:rPr lang="el-GR" sz="2400" dirty="0" smtClean="0"/>
              <a:t>εγγραφής:</a:t>
            </a:r>
            <a:endParaRPr lang="el-GR" sz="2400" dirty="0"/>
          </a:p>
          <a:p>
            <a:pPr marL="800100" lvl="1" indent="-342900">
              <a:buFont typeface="Wingdings" panose="05000000000000000000" pitchFamily="2" charset="2"/>
              <a:buChar char="v"/>
            </a:pPr>
            <a:r>
              <a:rPr lang="el-GR" sz="2400" dirty="0"/>
              <a:t>Είναι ο χρόνος που χρειάζεται η ΚΜΕ για να διαβάσει ή να γράψει ένα αντίγραφο σ’ οποιαδήποτε θέση </a:t>
            </a:r>
            <a:r>
              <a:rPr lang="el-GR" sz="2400" dirty="0" smtClean="0"/>
              <a:t>μνήμης,</a:t>
            </a:r>
            <a:endParaRPr lang="el-GR" sz="2400" dirty="0"/>
          </a:p>
          <a:p>
            <a:pPr marL="800100" lvl="1" indent="-342900">
              <a:buFont typeface="Wingdings" panose="05000000000000000000" pitchFamily="2" charset="2"/>
              <a:buChar char="v"/>
            </a:pPr>
            <a:r>
              <a:rPr lang="el-GR" sz="2400" dirty="0"/>
              <a:t>Η ταχύτητα μετριέται σε </a:t>
            </a:r>
            <a:r>
              <a:rPr lang="en-US" sz="2400" dirty="0"/>
              <a:t>nanosecond (ns (10</a:t>
            </a:r>
            <a:r>
              <a:rPr lang="en-US" sz="2400" baseline="30000" dirty="0"/>
              <a:t>−9</a:t>
            </a:r>
            <a:r>
              <a:rPr lang="en-US" sz="2400" dirty="0"/>
              <a:t> s</a:t>
            </a:r>
            <a:r>
              <a:rPr lang="en-US" sz="2400" dirty="0" smtClean="0"/>
              <a:t>))</a:t>
            </a:r>
            <a:r>
              <a:rPr lang="el-GR" sz="2400" dirty="0" smtClean="0"/>
              <a:t>,</a:t>
            </a:r>
            <a:endParaRPr lang="el-GR" sz="2400" dirty="0"/>
          </a:p>
          <a:p>
            <a:pPr marL="342900" indent="-342900">
              <a:buFont typeface="Wingdings" panose="05000000000000000000" pitchFamily="2" charset="2"/>
              <a:buChar char="§"/>
            </a:pPr>
            <a:r>
              <a:rPr lang="el-GR" sz="2400" dirty="0"/>
              <a:t>Χωρητικότητα της κυρίας </a:t>
            </a:r>
            <a:r>
              <a:rPr lang="el-GR" sz="2400" dirty="0" smtClean="0"/>
              <a:t>μνήμης:</a:t>
            </a:r>
            <a:endParaRPr lang="en-US" sz="2400" dirty="0"/>
          </a:p>
          <a:p>
            <a:pPr marL="800100" lvl="1" indent="-342900">
              <a:buFont typeface="Wingdings" panose="05000000000000000000" pitchFamily="2" charset="2"/>
              <a:buChar char="v"/>
            </a:pPr>
            <a:r>
              <a:rPr lang="el-GR" sz="2400" dirty="0"/>
              <a:t>Όσο περισσότερη τόσο </a:t>
            </a:r>
            <a:r>
              <a:rPr lang="el-GR" sz="2400" dirty="0" smtClean="0"/>
              <a:t>καλύτερα,</a:t>
            </a:r>
            <a:endParaRPr lang="el-GR" sz="2400" dirty="0"/>
          </a:p>
          <a:p>
            <a:pPr marL="800100" lvl="1" indent="-342900">
              <a:buFont typeface="Wingdings" panose="05000000000000000000" pitchFamily="2" charset="2"/>
              <a:buChar char="v"/>
            </a:pPr>
            <a:r>
              <a:rPr lang="en-US" sz="2400" dirty="0" smtClean="0"/>
              <a:t>Virtual </a:t>
            </a:r>
            <a:r>
              <a:rPr lang="el-GR" sz="2400" dirty="0" smtClean="0"/>
              <a:t>Μνήμη.</a:t>
            </a:r>
            <a:endParaRPr lang="el-GR" sz="2400" dirty="0"/>
          </a:p>
          <a:p>
            <a:pPr lvl="1">
              <a:buNone/>
            </a:pPr>
            <a:endParaRPr lang="el-GR" sz="2400" dirty="0"/>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Τι είναι εικονική μνήμη</a:t>
            </a:r>
            <a:r>
              <a:rPr lang="el-GR" dirty="0" smtClean="0"/>
              <a:t>; (1 από 2)</a:t>
            </a:r>
            <a:endParaRPr lang="el-GR" dirty="0"/>
          </a:p>
        </p:txBody>
      </p:sp>
      <p:sp>
        <p:nvSpPr>
          <p:cNvPr id="3" name="Ορθογώνιο 2" descr="Αν στον υπολογιστή δεν επαρκεί η μνήμη τυχαίας προσπέλασης (RAM) για την εκτέλεση ενός προγράμματος ή μιας εφαρμογής, τα Windows χρησιμοποιούν εικονική μνήμη για να καλύψουν το κενό αυτό.&#10;Ο υπολογιστής μπορεί να διαβάζει δεδομένα από τη RAM πολύ πιο γρήγορα σε σχέση με έναν σκληρό δίσκο.&#10;Η εκτέλεση ενός προγράμματος γίνεται με καθυστέρηση εξαιτίας της προσπέλασης στον σκληρό δίσκο.&#10;"/>
          <p:cNvSpPr/>
          <p:nvPr/>
        </p:nvSpPr>
        <p:spPr>
          <a:xfrm>
            <a:off x="467544" y="1966188"/>
            <a:ext cx="8219256" cy="3046988"/>
          </a:xfrm>
          <a:prstGeom prst="rect">
            <a:avLst/>
          </a:prstGeom>
        </p:spPr>
        <p:txBody>
          <a:bodyPr wrap="square">
            <a:spAutoFit/>
          </a:bodyPr>
          <a:lstStyle/>
          <a:p>
            <a:pPr marL="342900" indent="-342900">
              <a:buFont typeface="Wingdings" panose="05000000000000000000" pitchFamily="2" charset="2"/>
              <a:buChar char="§"/>
            </a:pPr>
            <a:r>
              <a:rPr lang="el-GR" sz="2400" dirty="0"/>
              <a:t>Αν στον υπολογιστή δεν επαρκεί η μνήμη τυχαίας προσπέλασης (RAM) για την εκτέλεση ενός προγράμματος ή μιας εφαρμογής, τα Windows χρησιμοποιούν εικονική μνήμη για να καλύψουν το κενό αυτό.</a:t>
            </a:r>
          </a:p>
          <a:p>
            <a:pPr marL="342900" indent="-342900">
              <a:buFont typeface="Wingdings" panose="05000000000000000000" pitchFamily="2" charset="2"/>
              <a:buChar char="§"/>
            </a:pPr>
            <a:r>
              <a:rPr lang="el-GR" sz="2400" dirty="0"/>
              <a:t>Ο υπολογιστής μπορεί να διαβάζει δεδομένα από τη RAM πολύ πιο γρήγορα σε σχέση με έναν σκληρό </a:t>
            </a:r>
            <a:r>
              <a:rPr lang="el-GR" sz="2400" dirty="0" smtClean="0"/>
              <a:t>δίσκο.</a:t>
            </a:r>
            <a:endParaRPr lang="el-GR" sz="2400" dirty="0"/>
          </a:p>
          <a:p>
            <a:pPr marL="342900" indent="-342900">
              <a:buFont typeface="Wingdings" panose="05000000000000000000" pitchFamily="2" charset="2"/>
              <a:buChar char="§"/>
            </a:pPr>
            <a:r>
              <a:rPr lang="el-GR" sz="2400" dirty="0"/>
              <a:t>Η εκτέλεση ενός προγράμματος γίνεται με καθυστέρηση εξαιτίας της προσπέλασης στον σκληρό </a:t>
            </a:r>
            <a:r>
              <a:rPr lang="el-GR" sz="2400" dirty="0" smtClean="0"/>
              <a:t>δίσκο.</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Τι είναι εικονική μνήμη; </a:t>
            </a:r>
            <a:r>
              <a:rPr lang="el-GR" dirty="0" smtClean="0"/>
              <a:t>(2 </a:t>
            </a:r>
            <a:r>
              <a:rPr lang="el-GR" dirty="0"/>
              <a:t>από 2)</a:t>
            </a:r>
          </a:p>
        </p:txBody>
      </p:sp>
      <p:sp>
        <p:nvSpPr>
          <p:cNvPr id="13" name="Rectangle 3" descr="Η εικονική μνήμη συνδυάζει τη RAM του υπολογιστή σας με προσωρινό χώρο στον σκληρό δίσκο σας. Όταν η RAM είναι χαμηλή, η εικονική μνήμη μετακινεί δεδομένα από τη RAM σε έναν χώρο που ονομάζεται αρχείο σελιδοποίησης. Η μετακίνηση δεδομένων από και προς το αρχείο σελιδοποίησης ελευθερώνει τη RAM ώστε να ολοκληρώσει το έργο της.&#10;"/>
          <p:cNvSpPr>
            <a:spLocks noGrp="1" noChangeArrowheads="1"/>
          </p:cNvSpPr>
          <p:nvPr>
            <p:ph type="body" idx="1"/>
          </p:nvPr>
        </p:nvSpPr>
        <p:spPr>
          <a:xfrm>
            <a:off x="467544" y="2132856"/>
            <a:ext cx="8219256" cy="2736304"/>
          </a:xfrm>
        </p:spPr>
        <p:txBody>
          <a:bodyPr>
            <a:noAutofit/>
          </a:bodyPr>
          <a:lstStyle/>
          <a:p>
            <a:pPr marL="342900" indent="-342900">
              <a:buFont typeface="Wingdings" panose="05000000000000000000" pitchFamily="2" charset="2"/>
              <a:buChar char="§"/>
            </a:pPr>
            <a:r>
              <a:rPr lang="el-GR" b="0" dirty="0"/>
              <a:t>Η εικονική μνήμη συνδυάζει τη RAM του υπολογιστή σας με προσωρινό χώρο στον σκληρό δίσκο σας. Όταν η RAM είναι χαμηλή, η εικονική μνήμη μετακινεί δεδομένα από τη RAM σε έναν χώρο που ονομάζεται</a:t>
            </a:r>
            <a:r>
              <a:rPr lang="el-GR" b="0" u="sng" dirty="0"/>
              <a:t> </a:t>
            </a:r>
            <a:r>
              <a:rPr lang="el-GR" b="0" i="1" u="sng" dirty="0"/>
              <a:t>αρχείο σελιδοποίησης</a:t>
            </a:r>
            <a:r>
              <a:rPr lang="el-GR" b="0" u="sng" dirty="0"/>
              <a:t>. </a:t>
            </a:r>
            <a:r>
              <a:rPr lang="el-GR" b="0" dirty="0"/>
              <a:t>Η μετακίνηση δεδομένων από και προς το αρχείο σελιδοποίησης ελευθερώνει τη RAM ώστε να ολοκληρώσει το έργο της.</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Εικονική μνήμη</a:t>
            </a:r>
          </a:p>
        </p:txBody>
      </p:sp>
      <p:pic>
        <p:nvPicPr>
          <p:cNvPr id="8" name="Picture 2" descr="Εικόνα, παρουσιάζεται ο τρόπος λειτουργίας της εικονικής μνήμης"/>
          <p:cNvPicPr>
            <a:picLocks noChangeAspect="1" noChangeArrowheads="1"/>
          </p:cNvPicPr>
          <p:nvPr/>
        </p:nvPicPr>
        <p:blipFill>
          <a:blip r:embed="rId4" cstate="print"/>
          <a:srcRect/>
          <a:stretch>
            <a:fillRect/>
          </a:stretch>
        </p:blipFill>
        <p:spPr bwMode="auto">
          <a:xfrm>
            <a:off x="652979" y="1628800"/>
            <a:ext cx="7835491" cy="3816424"/>
          </a:xfrm>
          <a:prstGeom prst="rect">
            <a:avLst/>
          </a:prstGeom>
          <a:noFill/>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Είδη </a:t>
            </a:r>
            <a:r>
              <a:rPr lang="el-GR" dirty="0" smtClean="0"/>
              <a:t>μνήμης (1 από 2)</a:t>
            </a:r>
            <a:endParaRPr lang="el-GR" dirty="0"/>
          </a:p>
        </p:txBody>
      </p:sp>
      <p:sp>
        <p:nvSpPr>
          <p:cNvPr id="6" name="TextBox 4" descr="Μνήμη τυχαίας προσπέλασης (RAM – Random Access Memory):&#10;Άμεσης προσπέλασης από την ΚΜΕ,&#10;Βρίσκεται  σε μικρά ηλεκτρονικά τσιπ που τοποθετούνται στην μητρική κάρτα,&#10;Ο χρόνος προσπέλασης είναι ο ίδιος,&#10;Όταν ο Η/Υ λειτουργεί εκεί βρίσκεται το λειτουργικό σύστημα, &#10;Αποθηκεύονται προσωρινά οι εντολές και τα δεδομένα, περιμένοντας την ανάκληση τους για επεξεργασία,&#10;Αποθηκεύονται τα αποτελέσματα της εκτέλεσης εντολών,&#10;Όταν για οποιαδήποτε αιτία σταματήσει η λειτουργία του Η/Υ τα περιεχόμενα θα χαθούν,&#10;Περιφερική μνήμη (δίσκοι , δισκέτες).&#10;"/>
          <p:cNvSpPr txBox="1">
            <a:spLocks noChangeArrowheads="1"/>
          </p:cNvSpPr>
          <p:nvPr/>
        </p:nvSpPr>
        <p:spPr bwMode="auto">
          <a:xfrm>
            <a:off x="395537" y="1052736"/>
            <a:ext cx="829126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Μνήμη τυχαίας προσπέλασης (</a:t>
            </a:r>
            <a:r>
              <a:rPr lang="en-US" sz="2400" dirty="0"/>
              <a:t>RAM – Random Access Memory</a:t>
            </a:r>
            <a:r>
              <a:rPr lang="en-US" sz="2400" dirty="0" smtClean="0"/>
              <a:t>)</a:t>
            </a:r>
            <a:r>
              <a:rPr lang="el-GR" sz="2400" dirty="0" smtClean="0"/>
              <a:t>:</a:t>
            </a:r>
            <a:endParaRPr lang="en-US" sz="2400" dirty="0"/>
          </a:p>
          <a:p>
            <a:pPr marL="800100" lvl="1" indent="-342900">
              <a:buFont typeface="Wingdings" panose="05000000000000000000" pitchFamily="2" charset="2"/>
              <a:buChar char="v"/>
            </a:pPr>
            <a:r>
              <a:rPr lang="el-GR" sz="2400" dirty="0"/>
              <a:t>Άμεσης προσπέλασης από την </a:t>
            </a:r>
            <a:r>
              <a:rPr lang="el-GR" sz="2400" dirty="0" smtClean="0"/>
              <a:t>ΚΜΕ,</a:t>
            </a:r>
            <a:endParaRPr lang="el-GR" sz="2400" dirty="0"/>
          </a:p>
          <a:p>
            <a:pPr marL="800100" lvl="1" indent="-342900">
              <a:buFont typeface="Wingdings" panose="05000000000000000000" pitchFamily="2" charset="2"/>
              <a:buChar char="v"/>
            </a:pPr>
            <a:r>
              <a:rPr lang="el-GR" sz="2400" dirty="0"/>
              <a:t>Βρίσκεται  σε μικρά ηλεκτρονικά τσιπ που τοποθετούνται στην μητρική </a:t>
            </a:r>
            <a:r>
              <a:rPr lang="el-GR" sz="2400" dirty="0" smtClean="0"/>
              <a:t>κάρτα,</a:t>
            </a:r>
            <a:endParaRPr lang="el-GR" sz="2400" dirty="0"/>
          </a:p>
          <a:p>
            <a:pPr marL="800100" lvl="1" indent="-342900">
              <a:buFont typeface="Wingdings" panose="05000000000000000000" pitchFamily="2" charset="2"/>
              <a:buChar char="v"/>
            </a:pPr>
            <a:r>
              <a:rPr lang="el-GR" sz="2400" dirty="0"/>
              <a:t>Ο χρόνος προσπέλασης είναι ο </a:t>
            </a:r>
            <a:r>
              <a:rPr lang="el-GR" sz="2400" dirty="0" smtClean="0"/>
              <a:t>ίδιος,</a:t>
            </a:r>
            <a:endParaRPr lang="el-GR" sz="2400" dirty="0"/>
          </a:p>
          <a:p>
            <a:pPr marL="800100" lvl="1" indent="-342900">
              <a:buFont typeface="Wingdings" panose="05000000000000000000" pitchFamily="2" charset="2"/>
              <a:buChar char="v"/>
            </a:pPr>
            <a:r>
              <a:rPr lang="el-GR" sz="2400" dirty="0"/>
              <a:t>Όταν ο Η/Υ λειτουργεί εκεί βρίσκεται το λειτουργικό </a:t>
            </a:r>
            <a:r>
              <a:rPr lang="el-GR" sz="2400" dirty="0" smtClean="0"/>
              <a:t>σύστημα, </a:t>
            </a:r>
            <a:endParaRPr lang="el-GR" sz="2400" dirty="0"/>
          </a:p>
          <a:p>
            <a:pPr marL="800100" lvl="1" indent="-342900">
              <a:buFont typeface="Wingdings" panose="05000000000000000000" pitchFamily="2" charset="2"/>
              <a:buChar char="v"/>
            </a:pPr>
            <a:r>
              <a:rPr lang="el-GR" sz="2400" dirty="0"/>
              <a:t>Αποθηκεύονται </a:t>
            </a:r>
            <a:r>
              <a:rPr lang="el-GR" sz="2400" b="1" u="sng" dirty="0"/>
              <a:t>προσωρινά</a:t>
            </a:r>
            <a:r>
              <a:rPr lang="el-GR" sz="2400" dirty="0"/>
              <a:t> οι εντολές και τα </a:t>
            </a:r>
            <a:r>
              <a:rPr lang="el-GR" sz="2400" dirty="0" smtClean="0"/>
              <a:t>δεδομένα, </a:t>
            </a:r>
            <a:r>
              <a:rPr lang="el-GR" sz="2400" dirty="0"/>
              <a:t>περιμένοντας την ανάκληση τους για </a:t>
            </a:r>
            <a:r>
              <a:rPr lang="el-GR" sz="2400" dirty="0" smtClean="0"/>
              <a:t>επεξεργασία,</a:t>
            </a:r>
            <a:endParaRPr lang="el-GR" sz="2400" dirty="0"/>
          </a:p>
          <a:p>
            <a:pPr marL="800100" lvl="1" indent="-342900">
              <a:buFont typeface="Wingdings" panose="05000000000000000000" pitchFamily="2" charset="2"/>
              <a:buChar char="v"/>
            </a:pPr>
            <a:r>
              <a:rPr lang="el-GR" sz="2400" dirty="0"/>
              <a:t>Αποθηκεύονται τα αποτελέσματα της εκτέλεσης </a:t>
            </a:r>
            <a:r>
              <a:rPr lang="el-GR" sz="2400" dirty="0" smtClean="0"/>
              <a:t>εντολών,</a:t>
            </a:r>
            <a:endParaRPr lang="el-GR" sz="2400" dirty="0"/>
          </a:p>
          <a:p>
            <a:pPr marL="800100" lvl="1" indent="-342900">
              <a:buFont typeface="Wingdings" panose="05000000000000000000" pitchFamily="2" charset="2"/>
              <a:buChar char="v"/>
            </a:pPr>
            <a:r>
              <a:rPr lang="el-GR" sz="2400" dirty="0"/>
              <a:t>Όταν για οποιαδήποτε αιτία σταματήσει η λειτουργία του Η/Υ τα περιεχόμενα θα </a:t>
            </a:r>
            <a:r>
              <a:rPr lang="el-GR" sz="2400" dirty="0" smtClean="0"/>
              <a:t>χαθούν,</a:t>
            </a:r>
            <a:endParaRPr lang="el-GR" sz="2400" dirty="0"/>
          </a:p>
          <a:p>
            <a:pPr marL="800100" lvl="1" indent="-342900">
              <a:buFont typeface="Wingdings" panose="05000000000000000000" pitchFamily="2" charset="2"/>
              <a:buChar char="v"/>
            </a:pPr>
            <a:r>
              <a:rPr lang="el-GR" sz="2400" dirty="0"/>
              <a:t>Περιφερική μνήμη (δίσκοι , δισκέτες</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044451"/>
          </a:xfrm>
        </p:spPr>
        <p:txBody>
          <a:bodyPr>
            <a:normAutofit/>
          </a:bodyPr>
          <a:lstStyle/>
          <a:p>
            <a:r>
              <a:rPr lang="el-GR" dirty="0"/>
              <a:t>Είδη μνήμης </a:t>
            </a:r>
            <a:r>
              <a:rPr lang="el-GR" dirty="0" smtClean="0"/>
              <a:t>(2 </a:t>
            </a:r>
            <a:r>
              <a:rPr lang="el-GR" dirty="0"/>
              <a:t>από 2)</a:t>
            </a:r>
          </a:p>
        </p:txBody>
      </p:sp>
      <p:sp>
        <p:nvSpPr>
          <p:cNvPr id="2" name="Ορθογώνιο 1" descr="Λανθάνουσα ή κρυφή μνήμη (Cache):&#10;Είδος γρήγορης μνήμης που αποθηκεύονται δεδομένα που χρησιμοποιούνται συχνά από τον επεξεργαστή,&#10;Όταν ο επεξεργαστής δεν βρίσκει αυτά που χρειάζεται στην κρυφή , τα αναζητά στην πιο αργή RAM,&#10;Περιορισμένο μέγεθος λόγου υψηλού κόστους,&#10;Ενσωματωμένη. &#10;Μνήμη μόνο για ανάγνωση (ROM- Read only memory):&#10;Μη Πτητική μνήμη,&#10;Μόνιμη,&#10;BIOS (Basic Input Output System).&#10;"/>
          <p:cNvSpPr/>
          <p:nvPr/>
        </p:nvSpPr>
        <p:spPr>
          <a:xfrm>
            <a:off x="467544" y="1362248"/>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Λανθάνουσα ή κρυφή μνήμη</a:t>
            </a:r>
            <a:r>
              <a:rPr lang="en-US" sz="2400" dirty="0"/>
              <a:t> (Cache</a:t>
            </a:r>
            <a:r>
              <a:rPr lang="en-US" sz="2400" dirty="0" smtClean="0"/>
              <a:t>)</a:t>
            </a:r>
            <a:r>
              <a:rPr lang="el-GR" sz="2400" dirty="0" smtClean="0"/>
              <a:t>:</a:t>
            </a:r>
            <a:endParaRPr lang="el-GR" sz="2400" dirty="0"/>
          </a:p>
          <a:p>
            <a:pPr marL="800100" lvl="1" indent="-342900">
              <a:buFont typeface="Wingdings" panose="05000000000000000000" pitchFamily="2" charset="2"/>
              <a:buChar char="v"/>
            </a:pPr>
            <a:r>
              <a:rPr lang="el-GR" sz="2400" dirty="0"/>
              <a:t>Είδος γρήγορης μνήμης που αποθηκεύονται δεδομένα που χρησιμοποιούνται συχνά από τον </a:t>
            </a:r>
            <a:r>
              <a:rPr lang="el-GR" sz="2400" dirty="0" smtClean="0"/>
              <a:t>επεξεργαστή,</a:t>
            </a:r>
            <a:endParaRPr lang="el-GR" sz="2400" dirty="0"/>
          </a:p>
          <a:p>
            <a:pPr marL="800100" lvl="1" indent="-342900">
              <a:buFont typeface="Wingdings" panose="05000000000000000000" pitchFamily="2" charset="2"/>
              <a:buChar char="v"/>
            </a:pPr>
            <a:r>
              <a:rPr lang="el-GR" sz="2400" dirty="0"/>
              <a:t>Όταν ο επεξεργαστής δεν βρίσκει αυτά που χρειάζεται στην κρυφή , τα αναζητά στην πιο αργή </a:t>
            </a:r>
            <a:r>
              <a:rPr lang="en-US" sz="2400" dirty="0" smtClean="0"/>
              <a:t>RAM</a:t>
            </a:r>
            <a:r>
              <a:rPr lang="el-GR" sz="2400" dirty="0" smtClean="0"/>
              <a:t>,</a:t>
            </a:r>
            <a:endParaRPr lang="el-GR" sz="2400" dirty="0"/>
          </a:p>
          <a:p>
            <a:pPr marL="800100" lvl="1" indent="-342900">
              <a:buFont typeface="Wingdings" panose="05000000000000000000" pitchFamily="2" charset="2"/>
              <a:buChar char="v"/>
            </a:pPr>
            <a:r>
              <a:rPr lang="el-GR" sz="2400" dirty="0"/>
              <a:t>Περιορισμένο μέγεθος λόγου υψηλού </a:t>
            </a:r>
            <a:r>
              <a:rPr lang="el-GR" sz="2400" dirty="0" smtClean="0"/>
              <a:t>κόστους,</a:t>
            </a:r>
            <a:endParaRPr lang="el-GR" sz="2400" dirty="0"/>
          </a:p>
          <a:p>
            <a:pPr marL="800100" lvl="1" indent="-342900">
              <a:buFont typeface="Wingdings" panose="05000000000000000000" pitchFamily="2" charset="2"/>
              <a:buChar char="v"/>
            </a:pPr>
            <a:r>
              <a:rPr lang="el-GR" sz="2400" dirty="0" smtClean="0"/>
              <a:t>Ενσωματωμένη.</a:t>
            </a:r>
            <a:r>
              <a:rPr lang="en-US" sz="2400" dirty="0" smtClean="0"/>
              <a:t> </a:t>
            </a:r>
            <a:endParaRPr lang="el-GR" sz="2400" dirty="0"/>
          </a:p>
          <a:p>
            <a:pPr marL="342900" indent="-342900">
              <a:buFont typeface="Wingdings" panose="05000000000000000000" pitchFamily="2" charset="2"/>
              <a:buChar char="§"/>
            </a:pPr>
            <a:r>
              <a:rPr lang="el-GR" sz="2400" dirty="0"/>
              <a:t>Μνήμη μόνο για ανάγνωση</a:t>
            </a:r>
            <a:r>
              <a:rPr lang="en-US" sz="2400" dirty="0"/>
              <a:t> (ROM- Read only memory</a:t>
            </a:r>
            <a:r>
              <a:rPr lang="en-US" sz="2400" dirty="0" smtClean="0"/>
              <a:t>)</a:t>
            </a:r>
            <a:r>
              <a:rPr lang="el-GR" sz="2400" dirty="0" smtClean="0"/>
              <a:t>:</a:t>
            </a:r>
            <a:endParaRPr lang="el-GR" sz="2400" dirty="0"/>
          </a:p>
          <a:p>
            <a:pPr marL="800100" lvl="1" indent="-342900">
              <a:buFont typeface="Wingdings" panose="05000000000000000000" pitchFamily="2" charset="2"/>
              <a:buChar char="v"/>
            </a:pPr>
            <a:r>
              <a:rPr lang="el-GR" sz="2400" dirty="0"/>
              <a:t>Μη Πτητική </a:t>
            </a:r>
            <a:r>
              <a:rPr lang="el-GR" sz="2400" dirty="0" smtClean="0"/>
              <a:t>μνήμη,</a:t>
            </a:r>
            <a:endParaRPr lang="el-GR" sz="2400" dirty="0"/>
          </a:p>
          <a:p>
            <a:pPr marL="800100" lvl="1" indent="-342900">
              <a:buFont typeface="Wingdings" panose="05000000000000000000" pitchFamily="2" charset="2"/>
              <a:buChar char="v"/>
            </a:pPr>
            <a:r>
              <a:rPr lang="el-GR" sz="2400" dirty="0" smtClean="0"/>
              <a:t>Μόνιμη,</a:t>
            </a:r>
            <a:endParaRPr lang="el-GR" sz="2400" dirty="0"/>
          </a:p>
          <a:p>
            <a:pPr marL="800100" lvl="1" indent="-342900">
              <a:buFont typeface="Wingdings" panose="05000000000000000000" pitchFamily="2" charset="2"/>
              <a:buChar char="v"/>
            </a:pPr>
            <a:r>
              <a:rPr lang="en-US" sz="2400" dirty="0"/>
              <a:t>BIOS (Basic Input Output System</a:t>
            </a:r>
            <a:r>
              <a:rPr lang="en-US" sz="2400" dirty="0" smtClean="0"/>
              <a:t>)</a:t>
            </a:r>
            <a:r>
              <a:rPr lang="el-GR" sz="2400" dirty="0" smtClean="0"/>
              <a:t>.</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sz="4000" dirty="0" smtClean="0"/>
              <a:t>Κρυφή </a:t>
            </a:r>
            <a:r>
              <a:rPr lang="el-GR" sz="4000" dirty="0"/>
              <a:t>μνήμη</a:t>
            </a:r>
          </a:p>
        </p:txBody>
      </p:sp>
      <p:sp>
        <p:nvSpPr>
          <p:cNvPr id="10" name="TextBox 4"/>
          <p:cNvSpPr txBox="1">
            <a:spLocks noChangeArrowheads="1"/>
          </p:cNvSpPr>
          <p:nvPr>
            <p:custDataLst>
              <p:tags r:id="rId2"/>
            </p:custDataLst>
          </p:nvPr>
        </p:nvSpPr>
        <p:spPr bwMode="auto">
          <a:xfrm>
            <a:off x="539552" y="1556792"/>
            <a:ext cx="44532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t>Intel Core i3 540 (1156, 3.06GHz, Cache 4MB, Box)</a:t>
            </a:r>
          </a:p>
          <a:p>
            <a:endParaRPr lang="en-US" sz="2400" dirty="0"/>
          </a:p>
        </p:txBody>
      </p:sp>
      <p:pic>
        <p:nvPicPr>
          <p:cNvPr id="8" name="Picture 2" descr="."/>
          <p:cNvPicPr>
            <a:picLocks noChangeAspect="1" noChangeArrowheads="1"/>
          </p:cNvPicPr>
          <p:nvPr/>
        </p:nvPicPr>
        <p:blipFill>
          <a:blip r:embed="rId6" cstate="print"/>
          <a:srcRect/>
          <a:stretch>
            <a:fillRect/>
          </a:stretch>
        </p:blipFill>
        <p:spPr bwMode="auto">
          <a:xfrm>
            <a:off x="5436096" y="1268760"/>
            <a:ext cx="2381250" cy="2381250"/>
          </a:xfrm>
          <a:prstGeom prst="rect">
            <a:avLst/>
          </a:prstGeom>
          <a:noFill/>
        </p:spPr>
      </p:pic>
      <p:sp>
        <p:nvSpPr>
          <p:cNvPr id="9" name="4 - TextBox"/>
          <p:cNvSpPr txBox="1"/>
          <p:nvPr>
            <p:custDataLst>
              <p:tags r:id="rId3"/>
            </p:custDataLst>
          </p:nvPr>
        </p:nvSpPr>
        <p:spPr>
          <a:xfrm>
            <a:off x="986433" y="4220676"/>
            <a:ext cx="3888432" cy="1569660"/>
          </a:xfrm>
          <a:prstGeom prst="rect">
            <a:avLst/>
          </a:prstGeom>
          <a:noFill/>
        </p:spPr>
        <p:txBody>
          <a:bodyPr wrap="square" rtlCol="0">
            <a:spAutoFit/>
          </a:bodyPr>
          <a:lstStyle/>
          <a:p>
            <a:r>
              <a:rPr lang="en-US" sz="2400" b="1" dirty="0" smtClean="0"/>
              <a:t>AMD Phenom II X4 955 (sAM3, Cache 8MB, 3.2GHz, Box)</a:t>
            </a:r>
          </a:p>
          <a:p>
            <a:endParaRPr lang="en-US" sz="2400" dirty="0"/>
          </a:p>
        </p:txBody>
      </p:sp>
      <p:pic>
        <p:nvPicPr>
          <p:cNvPr id="11" name="Picture 4" descr="."/>
          <p:cNvPicPr>
            <a:picLocks noChangeAspect="1" noChangeArrowheads="1"/>
          </p:cNvPicPr>
          <p:nvPr/>
        </p:nvPicPr>
        <p:blipFill>
          <a:blip r:embed="rId7" cstate="print"/>
          <a:srcRect/>
          <a:stretch>
            <a:fillRect/>
          </a:stretch>
        </p:blipFill>
        <p:spPr bwMode="auto">
          <a:xfrm>
            <a:off x="6026993" y="3716620"/>
            <a:ext cx="2381250" cy="2381250"/>
          </a:xfrm>
          <a:prstGeom prst="rect">
            <a:avLst/>
          </a:prstGeom>
          <a:noFill/>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16632"/>
            <a:ext cx="7772400" cy="930027"/>
          </a:xfrm>
        </p:spPr>
        <p:txBody>
          <a:bodyPr/>
          <a:lstStyle/>
          <a:p>
            <a:pPr algn="ctr"/>
            <a:r>
              <a:rPr lang="el-GR" dirty="0"/>
              <a:t>Βοηθητικές Μνήμες</a:t>
            </a:r>
          </a:p>
        </p:txBody>
      </p:sp>
      <p:sp>
        <p:nvSpPr>
          <p:cNvPr id="11" name="TextBox 4" descr="Ανάλογα με τον τρόπο λειτουργίας τους:&#10;Μαγνητικά μέσα,&#10;Οπτικά μέσα,&#10;Ηλεκτρικά (παραδείγματος χάριν usb),&#10;Αποτελούνται:&#10;Από το φυσικό μέσο αποθήκευσης,&#10;Τον μηχανισμό / οδηγό (drive) (υπεύθυνος για την ανάγνωση και εγγραφή των πληροφοριών),&#10;Ελεγκτής (controller) είναι ειδικό κύκλωμα που εξασφαλίζει την επικοινωνία με το υπόλοιπο σύστημα.&#10;"/>
          <p:cNvSpPr txBox="1">
            <a:spLocks noChangeArrowheads="1"/>
          </p:cNvSpPr>
          <p:nvPr>
            <p:custDataLst>
              <p:tags r:id="rId2"/>
            </p:custDataLst>
          </p:nvPr>
        </p:nvSpPr>
        <p:spPr bwMode="auto">
          <a:xfrm>
            <a:off x="539751" y="1484784"/>
            <a:ext cx="8147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Ανάλογα με τον τρόπο λειτουργίας </a:t>
            </a:r>
            <a:r>
              <a:rPr lang="el-GR" sz="2400" dirty="0" smtClean="0"/>
              <a:t>τους:</a:t>
            </a:r>
            <a:endParaRPr lang="el-GR" sz="2400" dirty="0"/>
          </a:p>
          <a:p>
            <a:pPr marL="800100" lvl="1" indent="-342900">
              <a:buFont typeface="Wingdings" panose="05000000000000000000" pitchFamily="2" charset="2"/>
              <a:buChar char="v"/>
            </a:pPr>
            <a:r>
              <a:rPr lang="el-GR" sz="2400" dirty="0"/>
              <a:t>Μαγνητικά </a:t>
            </a:r>
            <a:r>
              <a:rPr lang="el-GR" sz="2400" dirty="0" smtClean="0"/>
              <a:t>μέσα,</a:t>
            </a:r>
            <a:endParaRPr lang="el-GR" sz="2400" dirty="0"/>
          </a:p>
          <a:p>
            <a:pPr marL="800100" lvl="1" indent="-342900">
              <a:buFont typeface="Wingdings" panose="05000000000000000000" pitchFamily="2" charset="2"/>
              <a:buChar char="v"/>
            </a:pPr>
            <a:r>
              <a:rPr lang="el-GR" sz="2400" dirty="0"/>
              <a:t>Οπτικά </a:t>
            </a:r>
            <a:r>
              <a:rPr lang="el-GR" sz="2400" dirty="0" smtClean="0"/>
              <a:t>μέσα,</a:t>
            </a:r>
            <a:endParaRPr lang="el-GR" sz="2400" dirty="0"/>
          </a:p>
          <a:p>
            <a:pPr marL="800100" lvl="1" indent="-342900">
              <a:buFont typeface="Wingdings" panose="05000000000000000000" pitchFamily="2" charset="2"/>
              <a:buChar char="v"/>
            </a:pPr>
            <a:r>
              <a:rPr lang="el-GR" sz="2400" dirty="0"/>
              <a:t>Ηλεκτρικά (</a:t>
            </a:r>
            <a:r>
              <a:rPr lang="el-GR" sz="2400" dirty="0" smtClean="0"/>
              <a:t>π.χ. </a:t>
            </a:r>
            <a:r>
              <a:rPr lang="en-US" sz="2400" dirty="0" err="1"/>
              <a:t>usb</a:t>
            </a:r>
            <a:r>
              <a:rPr lang="en-US" sz="2400" dirty="0" smtClean="0"/>
              <a:t>)</a:t>
            </a:r>
            <a:r>
              <a:rPr lang="el-GR" sz="2400" dirty="0" smtClean="0"/>
              <a:t>,</a:t>
            </a:r>
            <a:endParaRPr lang="el-GR" sz="2400" dirty="0"/>
          </a:p>
          <a:p>
            <a:pPr marL="342900" indent="-342900">
              <a:buFont typeface="Wingdings" panose="05000000000000000000" pitchFamily="2" charset="2"/>
              <a:buChar char="§"/>
            </a:pPr>
            <a:r>
              <a:rPr lang="el-GR" sz="2400" dirty="0" smtClean="0"/>
              <a:t>Αποτελούνται:</a:t>
            </a:r>
            <a:endParaRPr lang="el-GR" sz="2400" dirty="0"/>
          </a:p>
          <a:p>
            <a:pPr marL="800100" lvl="1" indent="-342900">
              <a:buFont typeface="Wingdings" panose="05000000000000000000" pitchFamily="2" charset="2"/>
              <a:buChar char="v"/>
            </a:pPr>
            <a:r>
              <a:rPr lang="el-GR" sz="2400" dirty="0"/>
              <a:t>Από το φυσικό μέσο </a:t>
            </a:r>
            <a:r>
              <a:rPr lang="el-GR" sz="2400" dirty="0" smtClean="0"/>
              <a:t>αποθήκευσης,</a:t>
            </a:r>
            <a:endParaRPr lang="el-GR" sz="2400" dirty="0"/>
          </a:p>
          <a:p>
            <a:pPr marL="800100" lvl="1" indent="-342900">
              <a:buFont typeface="Wingdings" panose="05000000000000000000" pitchFamily="2" charset="2"/>
              <a:buChar char="v"/>
            </a:pPr>
            <a:r>
              <a:rPr lang="el-GR" sz="2400" dirty="0" smtClean="0"/>
              <a:t>Τον </a:t>
            </a:r>
            <a:r>
              <a:rPr lang="el-GR" sz="2400" dirty="0"/>
              <a:t>μηχανισμό / οδηγό (</a:t>
            </a:r>
            <a:r>
              <a:rPr lang="en-US" sz="2400" dirty="0"/>
              <a:t>drive)</a:t>
            </a:r>
            <a:r>
              <a:rPr lang="el-GR" sz="2400" dirty="0"/>
              <a:t> (υπεύθυνος για την ανάγνωση και εγγραφή των πληροφοριών</a:t>
            </a:r>
            <a:r>
              <a:rPr lang="el-GR" sz="2400" dirty="0" smtClean="0"/>
              <a:t>),</a:t>
            </a:r>
            <a:endParaRPr lang="el-GR" sz="2400" dirty="0"/>
          </a:p>
          <a:p>
            <a:pPr marL="342900" indent="-342900">
              <a:buFont typeface="Wingdings" panose="05000000000000000000" pitchFamily="2" charset="2"/>
              <a:buChar char="§"/>
            </a:pPr>
            <a:r>
              <a:rPr lang="el-GR" sz="2400" dirty="0"/>
              <a:t>Ελεγκτής (</a:t>
            </a:r>
            <a:r>
              <a:rPr lang="en-US" sz="2400" dirty="0"/>
              <a:t>controller) </a:t>
            </a:r>
            <a:r>
              <a:rPr lang="el-GR" sz="2400" dirty="0"/>
              <a:t>είναι ειδικό κύκλωμα που εξασφαλίζει την επικοινωνία με το υπόλοιπο </a:t>
            </a:r>
            <a:r>
              <a:rPr lang="el-GR" sz="2400" dirty="0" smtClean="0"/>
              <a:t>σύστημα.</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5"/>
            <a:ext cx="8352928"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Περιφερειακές Μνήμες</a:t>
            </a:r>
          </a:p>
        </p:txBody>
      </p:sp>
      <p:sp>
        <p:nvSpPr>
          <p:cNvPr id="6" name="2 - Θέση περιεχομένου"/>
          <p:cNvSpPr>
            <a:spLocks noGrp="1"/>
          </p:cNvSpPr>
          <p:nvPr>
            <p:ph sz="quarter" idx="1"/>
          </p:nvPr>
        </p:nvSpPr>
        <p:spPr>
          <a:xfrm>
            <a:off x="612648" y="1600200"/>
            <a:ext cx="8153400" cy="3196952"/>
          </a:xfrm>
        </p:spPr>
        <p:txBody>
          <a:bodyPr>
            <a:noAutofit/>
          </a:bodyPr>
          <a:lstStyle/>
          <a:p>
            <a:r>
              <a:rPr lang="el-GR" sz="2400" dirty="0" smtClean="0"/>
              <a:t>Μαγνητικός ή σκληρός δίσκος,</a:t>
            </a:r>
          </a:p>
          <a:p>
            <a:r>
              <a:rPr lang="el-GR" sz="2400" dirty="0" smtClean="0"/>
              <a:t>Εξωτερικός σκληρός δίσκος,</a:t>
            </a:r>
          </a:p>
          <a:p>
            <a:r>
              <a:rPr lang="el-GR" sz="2400" dirty="0" smtClean="0"/>
              <a:t>Μαγνητική δισκέτα,</a:t>
            </a:r>
          </a:p>
          <a:p>
            <a:r>
              <a:rPr lang="el-GR" sz="2400" dirty="0" smtClean="0"/>
              <a:t>Μαγνητική ταινία,</a:t>
            </a:r>
          </a:p>
          <a:p>
            <a:r>
              <a:rPr lang="el-GR" sz="2400" dirty="0" smtClean="0"/>
              <a:t>Αφαιρούμενος δίσκος </a:t>
            </a:r>
            <a:r>
              <a:rPr lang="en-US" sz="2400" dirty="0" smtClean="0"/>
              <a:t>USB Stick</a:t>
            </a:r>
            <a:r>
              <a:rPr lang="el-GR" sz="2400" dirty="0" smtClean="0"/>
              <a:t>,</a:t>
            </a:r>
          </a:p>
          <a:p>
            <a:r>
              <a:rPr lang="el-GR" sz="2400" dirty="0" smtClean="0"/>
              <a:t>Μηχανισμός Οπτικών Δίσκων,</a:t>
            </a:r>
          </a:p>
          <a:p>
            <a:r>
              <a:rPr lang="el-GR" sz="2400" dirty="0" smtClean="0"/>
              <a:t>Κάρτες Μνήμες.</a:t>
            </a:r>
            <a:endParaRPr 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Μαγνητικός ή σκληρός </a:t>
            </a:r>
            <a:r>
              <a:rPr lang="el-GR" dirty="0" smtClean="0"/>
              <a:t>δίσκος</a:t>
            </a:r>
            <a:br>
              <a:rPr lang="el-GR" dirty="0" smtClean="0"/>
            </a:br>
            <a:r>
              <a:rPr lang="el-GR" dirty="0" smtClean="0"/>
              <a:t>(1 από 4)</a:t>
            </a:r>
            <a:endParaRPr lang="el-GR" dirty="0"/>
          </a:p>
        </p:txBody>
      </p:sp>
      <p:sp>
        <p:nvSpPr>
          <p:cNvPr id="6" name="2 - Θέση περιεχομένου" descr="Μεγάλη ταχύτητα,&#10;Αξιοπιστία,&#10;Άμεση προσπέλαση,&#10;Βρίσκονται μέσα στο κουτί της κεντρικής μονάδας και συνδέονται με ειδική καλωδίωση με την μητρική κάρτα,&#10;1 ηλεκτρονικός υπολογιστής μπορεί να έχει πολλούς δίσκους,&#10;1 δίσκος μπορεί να χωριστεί σε δύο ή περισσότερες λογικές μονάδες.&#10;"/>
          <p:cNvSpPr>
            <a:spLocks noGrp="1"/>
          </p:cNvSpPr>
          <p:nvPr>
            <p:ph sz="quarter" idx="1"/>
          </p:nvPr>
        </p:nvSpPr>
        <p:spPr>
          <a:xfrm>
            <a:off x="612648" y="1600200"/>
            <a:ext cx="8153400" cy="3773016"/>
          </a:xfrm>
        </p:spPr>
        <p:txBody>
          <a:bodyPr>
            <a:noAutofit/>
          </a:bodyPr>
          <a:lstStyle/>
          <a:p>
            <a:pPr>
              <a:buFont typeface="Wingdings" panose="05000000000000000000" pitchFamily="2" charset="2"/>
              <a:buChar char="§"/>
            </a:pPr>
            <a:r>
              <a:rPr lang="el-GR" sz="2400" dirty="0"/>
              <a:t>Μεγάλη </a:t>
            </a:r>
            <a:r>
              <a:rPr lang="el-GR" sz="2400" dirty="0" smtClean="0"/>
              <a:t>ταχύτητα,</a:t>
            </a:r>
            <a:endParaRPr lang="el-GR" sz="2400" dirty="0"/>
          </a:p>
          <a:p>
            <a:pPr>
              <a:buFont typeface="Wingdings" panose="05000000000000000000" pitchFamily="2" charset="2"/>
              <a:buChar char="§"/>
            </a:pPr>
            <a:r>
              <a:rPr lang="el-GR" sz="2400" dirty="0" smtClean="0"/>
              <a:t>Αξιοπιστία,</a:t>
            </a:r>
            <a:endParaRPr lang="el-GR" sz="2400" dirty="0"/>
          </a:p>
          <a:p>
            <a:pPr>
              <a:buFont typeface="Wingdings" panose="05000000000000000000" pitchFamily="2" charset="2"/>
              <a:buChar char="§"/>
            </a:pPr>
            <a:r>
              <a:rPr lang="el-GR" sz="2400" dirty="0"/>
              <a:t>Άμεση </a:t>
            </a:r>
            <a:r>
              <a:rPr lang="el-GR" sz="2400" dirty="0" smtClean="0"/>
              <a:t>προσπέλαση,</a:t>
            </a:r>
            <a:endParaRPr lang="el-GR" sz="2400" dirty="0"/>
          </a:p>
          <a:p>
            <a:pPr>
              <a:buFont typeface="Wingdings" panose="05000000000000000000" pitchFamily="2" charset="2"/>
              <a:buChar char="§"/>
            </a:pPr>
            <a:r>
              <a:rPr lang="el-GR" sz="2400" dirty="0"/>
              <a:t>Βρίσκονται μέσα στο κουτί της κεντρικής μονάδας και συνδέονται με ειδική καλωδίωση με την μητρική </a:t>
            </a:r>
            <a:r>
              <a:rPr lang="el-GR" sz="2400" dirty="0" smtClean="0"/>
              <a:t>κάρτα,</a:t>
            </a:r>
            <a:endParaRPr lang="el-GR" sz="2400" dirty="0"/>
          </a:p>
          <a:p>
            <a:pPr>
              <a:buFont typeface="Wingdings" panose="05000000000000000000" pitchFamily="2" charset="2"/>
              <a:buChar char="§"/>
            </a:pPr>
            <a:r>
              <a:rPr lang="el-GR" sz="2400" dirty="0"/>
              <a:t>1 Η/Υ μπορεί να έχει πολλούς </a:t>
            </a:r>
            <a:r>
              <a:rPr lang="el-GR" sz="2400" dirty="0" smtClean="0"/>
              <a:t>δίσκους,</a:t>
            </a:r>
            <a:endParaRPr lang="el-GR" sz="2400" dirty="0"/>
          </a:p>
          <a:p>
            <a:pPr>
              <a:buFont typeface="Wingdings" panose="05000000000000000000" pitchFamily="2" charset="2"/>
              <a:buChar char="§"/>
            </a:pPr>
            <a:r>
              <a:rPr lang="el-GR" sz="2400" dirty="0"/>
              <a:t>1 δίσκος μπορεί να χωριστεί σε δύο ή περισσότερες λογικές </a:t>
            </a:r>
            <a:r>
              <a:rPr lang="el-GR" sz="2400" dirty="0" smtClean="0"/>
              <a:t>μονάδες.</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Μαγνητικός ή σκληρός δίσκος</a:t>
            </a:r>
            <a:br>
              <a:rPr lang="el-GR" dirty="0"/>
            </a:br>
            <a:r>
              <a:rPr lang="el-GR" dirty="0" smtClean="0"/>
              <a:t>(2 </a:t>
            </a:r>
            <a:r>
              <a:rPr lang="el-GR" dirty="0"/>
              <a:t>από </a:t>
            </a:r>
            <a:r>
              <a:rPr lang="el-GR" dirty="0" smtClean="0"/>
              <a:t>4)</a:t>
            </a:r>
            <a:endParaRPr lang="el-GR" dirty="0"/>
          </a:p>
        </p:txBody>
      </p:sp>
      <p:sp>
        <p:nvSpPr>
          <p:cNvPr id="9" name="Rectangle 2"/>
          <p:cNvSpPr txBox="1">
            <a:spLocks noChangeArrowheads="1"/>
          </p:cNvSpPr>
          <p:nvPr>
            <p:custDataLst>
              <p:tags r:id="rId2"/>
            </p:custDataLst>
          </p:nvPr>
        </p:nvSpPr>
        <p:spPr>
          <a:xfrm>
            <a:off x="467544" y="1628800"/>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2400" dirty="0"/>
              <a:t>Αποτελείται από ομοαξονικούς δίσκους (μεταλλικές πλάκες) που έχουν στην επιφάνεια τους λεπτή στρώση από μαγνητικό </a:t>
            </a:r>
            <a:r>
              <a:rPr lang="el-GR" sz="2400" dirty="0" smtClean="0"/>
              <a:t>υλικό,</a:t>
            </a:r>
            <a:endParaRPr lang="el-GR" sz="2400" dirty="0"/>
          </a:p>
          <a:p>
            <a:pPr>
              <a:buFont typeface="Wingdings" panose="05000000000000000000" pitchFamily="2" charset="2"/>
              <a:buChar char="§"/>
            </a:pPr>
            <a:r>
              <a:rPr lang="el-GR" sz="2400" dirty="0"/>
              <a:t>Πολύ κοντά στην επιφάνεια κάθε δίσκου υπάρχει μια κεφαλή η οποία με την οποία με την βοήθεια ενός ηλεκτρομαγνήτη μπορεί να διαβάζει και να γράφει πάνω στο μαγνητικό </a:t>
            </a:r>
            <a:r>
              <a:rPr lang="el-GR" sz="2400" dirty="0" smtClean="0"/>
              <a:t>υλικό,</a:t>
            </a:r>
            <a:endParaRPr lang="el-GR" sz="2400" dirty="0"/>
          </a:p>
          <a:p>
            <a:pPr>
              <a:buFont typeface="Wingdings" panose="05000000000000000000" pitchFamily="2" charset="2"/>
              <a:buChar char="§"/>
            </a:pPr>
            <a:r>
              <a:rPr lang="el-GR" sz="2400" dirty="0"/>
              <a:t>Οι πλάκες είναι χωρισμένες σε πολύ μικρά τμήματα που ονομάζονται </a:t>
            </a:r>
            <a:r>
              <a:rPr lang="el-GR" sz="2400" dirty="0" smtClean="0"/>
              <a:t>τομείς,</a:t>
            </a:r>
            <a:endParaRPr lang="el-GR" sz="2400" dirty="0"/>
          </a:p>
          <a:p>
            <a:pPr>
              <a:buFont typeface="Wingdings" panose="05000000000000000000" pitchFamily="2" charset="2"/>
              <a:buChar char="§"/>
            </a:pPr>
            <a:r>
              <a:rPr lang="el-GR" sz="2400" dirty="0"/>
              <a:t>Η αποθήκευση των δεδομένων γίνεται με το μαγνητισμό ή απομαγνητισμό σημείων στους </a:t>
            </a:r>
            <a:r>
              <a:rPr lang="el-GR" sz="2400" dirty="0" smtClean="0"/>
              <a:t>τομείς</a:t>
            </a:r>
            <a:r>
              <a:rPr lang="el-GR" sz="2400" dirty="0"/>
              <a:t>.</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fontScale="90000"/>
          </a:bodyPr>
          <a:lstStyle/>
          <a:p>
            <a:r>
              <a:rPr lang="el-GR" dirty="0"/>
              <a:t>Μαγνητικός ή σκληρός δίσκος</a:t>
            </a:r>
            <a:br>
              <a:rPr lang="el-GR" dirty="0"/>
            </a:br>
            <a:r>
              <a:rPr lang="el-GR" dirty="0" smtClean="0"/>
              <a:t>(3 </a:t>
            </a:r>
            <a:r>
              <a:rPr lang="el-GR" dirty="0"/>
              <a:t>από </a:t>
            </a:r>
            <a:r>
              <a:rPr lang="el-GR" dirty="0" smtClean="0"/>
              <a:t>4)</a:t>
            </a:r>
            <a:endParaRPr lang="en-US" dirty="0"/>
          </a:p>
        </p:txBody>
      </p:sp>
      <p:sp>
        <p:nvSpPr>
          <p:cNvPr id="2" name="Ορθογώνιο 1" descr="Ένα απομαγνητισμένο σημείο αντιστοιχεί σε 0 και ένα μαγνητισμένο σε 1,&#10;Κατηγορίες ανάλογα:&#10;Φυσικό μέγεθος (3,5 ή 2,5 ίντσες),&#10;Αποθηκευτική ικανότητα (1 ΤΒ) (οι πρώτοι ηλεκτρονικοί υπολογιστές της ΙΒΜ είχαν 10-20 ΜΒ),&#10;Ταχύτητα πρόσβασης στα δεδομένα.&#10;"/>
          <p:cNvSpPr/>
          <p:nvPr/>
        </p:nvSpPr>
        <p:spPr>
          <a:xfrm>
            <a:off x="467544" y="1412776"/>
            <a:ext cx="8208912" cy="2677656"/>
          </a:xfrm>
          <a:prstGeom prst="rect">
            <a:avLst/>
          </a:prstGeom>
        </p:spPr>
        <p:txBody>
          <a:bodyPr wrap="square">
            <a:spAutoFit/>
          </a:bodyPr>
          <a:lstStyle/>
          <a:p>
            <a:pPr marL="342900" indent="-342900">
              <a:buFont typeface="Wingdings" panose="05000000000000000000" pitchFamily="2" charset="2"/>
              <a:buChar char="§"/>
            </a:pPr>
            <a:r>
              <a:rPr lang="el-GR" sz="2400" dirty="0"/>
              <a:t>Ένα απομαγνητισμένο σημείο αντιστοιχεί σε 0 και ένα μαγνητισμένο σε </a:t>
            </a:r>
            <a:r>
              <a:rPr lang="el-GR" sz="2400" dirty="0" smtClean="0"/>
              <a:t>1,</a:t>
            </a:r>
            <a:endParaRPr lang="el-GR" sz="2400" dirty="0"/>
          </a:p>
          <a:p>
            <a:pPr marL="342900" indent="-342900">
              <a:buFont typeface="Wingdings" panose="05000000000000000000" pitchFamily="2" charset="2"/>
              <a:buChar char="§"/>
            </a:pPr>
            <a:r>
              <a:rPr lang="el-GR" sz="2400" dirty="0"/>
              <a:t>Κατηγορίες </a:t>
            </a:r>
            <a:r>
              <a:rPr lang="el-GR" sz="2400" dirty="0" smtClean="0"/>
              <a:t>ανάλογα:</a:t>
            </a:r>
            <a:endParaRPr lang="el-GR" sz="2400" dirty="0"/>
          </a:p>
          <a:p>
            <a:pPr marL="800100" lvl="1" indent="-342900">
              <a:buFont typeface="Wingdings" panose="05000000000000000000" pitchFamily="2" charset="2"/>
              <a:buChar char="v"/>
            </a:pPr>
            <a:r>
              <a:rPr lang="el-GR" sz="2400" dirty="0"/>
              <a:t>Φυσικό μέγεθος (3,5 ή 2,5 ίντσες</a:t>
            </a:r>
            <a:r>
              <a:rPr lang="el-GR" sz="2400" dirty="0" smtClean="0"/>
              <a:t>),</a:t>
            </a:r>
            <a:endParaRPr lang="el-GR" sz="2400" dirty="0"/>
          </a:p>
          <a:p>
            <a:pPr marL="800100" lvl="1" indent="-342900">
              <a:buFont typeface="Wingdings" panose="05000000000000000000" pitchFamily="2" charset="2"/>
              <a:buChar char="v"/>
            </a:pPr>
            <a:r>
              <a:rPr lang="el-GR" sz="2400" dirty="0"/>
              <a:t>Αποθηκευτική ικανότητα (1 ΤΒ) (οι πρώτοι Η/Υ της ΙΒΜ είχαν 10-20 ΜΒ</a:t>
            </a:r>
            <a:r>
              <a:rPr lang="el-GR" sz="2400" dirty="0" smtClean="0"/>
              <a:t>),</a:t>
            </a:r>
            <a:endParaRPr lang="el-GR" sz="2400" dirty="0"/>
          </a:p>
          <a:p>
            <a:pPr marL="800100" lvl="1" indent="-342900">
              <a:buFont typeface="Wingdings" panose="05000000000000000000" pitchFamily="2" charset="2"/>
              <a:buChar char="v"/>
            </a:pPr>
            <a:r>
              <a:rPr lang="el-GR" sz="2400" dirty="0"/>
              <a:t>Ταχύτητα πρόσβασης στα </a:t>
            </a:r>
            <a:r>
              <a:rPr lang="el-GR" sz="2400" dirty="0" smtClean="0"/>
              <a:t>δεδομένα.</a:t>
            </a:r>
            <a:endParaRPr lang="el-GR" sz="2400" dirty="0"/>
          </a:p>
        </p:txBody>
      </p:sp>
      <p:pic>
        <p:nvPicPr>
          <p:cNvPr id="6" name="Picture 2" descr="."/>
          <p:cNvPicPr>
            <a:picLocks noChangeAspect="1" noChangeArrowheads="1"/>
          </p:cNvPicPr>
          <p:nvPr/>
        </p:nvPicPr>
        <p:blipFill>
          <a:blip r:embed="rId4" cstate="print"/>
          <a:srcRect/>
          <a:stretch>
            <a:fillRect/>
          </a:stretch>
        </p:blipFill>
        <p:spPr bwMode="auto">
          <a:xfrm>
            <a:off x="1475656" y="4221088"/>
            <a:ext cx="2664296" cy="1913450"/>
          </a:xfrm>
          <a:prstGeom prst="rect">
            <a:avLst/>
          </a:prstGeom>
          <a:noFill/>
        </p:spPr>
      </p:pic>
      <p:pic>
        <p:nvPicPr>
          <p:cNvPr id="8" name="Picture 12" descr="εικόνα μαγνητικού ή σκληρού δίσκου."/>
          <p:cNvPicPr>
            <a:picLocks noChangeAspect="1" noChangeArrowheads="1"/>
          </p:cNvPicPr>
          <p:nvPr/>
        </p:nvPicPr>
        <p:blipFill>
          <a:blip r:embed="rId5" cstate="print"/>
          <a:srcRect/>
          <a:stretch>
            <a:fillRect/>
          </a:stretch>
        </p:blipFill>
        <p:spPr bwMode="auto">
          <a:xfrm>
            <a:off x="6012160" y="3501008"/>
            <a:ext cx="2808312" cy="2808312"/>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Μαγνητικός ή σκληρός δίσκος</a:t>
            </a:r>
            <a:br>
              <a:rPr lang="el-GR" dirty="0"/>
            </a:br>
            <a:r>
              <a:rPr lang="el-GR" dirty="0" smtClean="0"/>
              <a:t>(4 </a:t>
            </a:r>
            <a:r>
              <a:rPr lang="el-GR" dirty="0"/>
              <a:t>από 4)</a:t>
            </a:r>
          </a:p>
        </p:txBody>
      </p:sp>
      <p:sp>
        <p:nvSpPr>
          <p:cNvPr id="8" name="2 - Θέση περιεχομένου"/>
          <p:cNvSpPr>
            <a:spLocks noGrp="1"/>
          </p:cNvSpPr>
          <p:nvPr>
            <p:ph sz="quarter" idx="1"/>
            <p:custDataLst>
              <p:tags r:id="rId2"/>
            </p:custDataLst>
          </p:nvPr>
        </p:nvSpPr>
        <p:spPr>
          <a:xfrm>
            <a:off x="4427984" y="2320280"/>
            <a:ext cx="3989286" cy="2116832"/>
          </a:xfrm>
        </p:spPr>
        <p:txBody>
          <a:bodyPr>
            <a:normAutofit/>
          </a:bodyPr>
          <a:lstStyle/>
          <a:p>
            <a:r>
              <a:rPr lang="en-US" sz="2800" b="1" dirty="0" smtClean="0"/>
              <a:t>Seagate ST500DM002 500GB HDD 3.5" (16MB Cache, 7200RPM, </a:t>
            </a:r>
            <a:r>
              <a:rPr lang="en-US" sz="2800" b="1" dirty="0" err="1" smtClean="0"/>
              <a:t>Sata</a:t>
            </a:r>
            <a:r>
              <a:rPr lang="en-US" sz="2800" b="1" dirty="0" smtClean="0"/>
              <a:t> 6Gb/s)</a:t>
            </a:r>
            <a:endParaRPr lang="en-US" sz="2800" dirty="0" smtClean="0"/>
          </a:p>
          <a:p>
            <a:endParaRPr lang="el-GR" sz="2800" dirty="0"/>
          </a:p>
        </p:txBody>
      </p:sp>
      <p:pic>
        <p:nvPicPr>
          <p:cNvPr id="9" name="Picture 2" descr="."/>
          <p:cNvPicPr>
            <a:picLocks noChangeAspect="1" noChangeArrowheads="1"/>
          </p:cNvPicPr>
          <p:nvPr/>
        </p:nvPicPr>
        <p:blipFill>
          <a:blip r:embed="rId4" cstate="print"/>
          <a:srcRect/>
          <a:stretch>
            <a:fillRect/>
          </a:stretch>
        </p:blipFill>
        <p:spPr bwMode="auto">
          <a:xfrm>
            <a:off x="971600" y="1988840"/>
            <a:ext cx="3168352" cy="3168352"/>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dirty="0"/>
              <a:t>Εξωτερικός σκληρός </a:t>
            </a:r>
            <a:r>
              <a:rPr lang="el-GR" dirty="0" smtClean="0"/>
              <a:t>δίσκος (1 από 4)</a:t>
            </a:r>
            <a:endParaRPr lang="el-GR" dirty="0"/>
          </a:p>
        </p:txBody>
      </p:sp>
      <p:sp>
        <p:nvSpPr>
          <p:cNvPr id="4" name="Ορθογώνιο 3" descr="Μεταλλικό περίβλημα,&#10;Συνδέεται μέσω θύρας USB, FireWire ή eSata.&#10;"/>
          <p:cNvSpPr/>
          <p:nvPr>
            <p:custDataLst>
              <p:tags r:id="rId2"/>
            </p:custDataLst>
          </p:nvPr>
        </p:nvSpPr>
        <p:spPr>
          <a:xfrm>
            <a:off x="467545" y="1229851"/>
            <a:ext cx="8208912" cy="830997"/>
          </a:xfrm>
          <a:prstGeom prst="rect">
            <a:avLst/>
          </a:prstGeom>
        </p:spPr>
        <p:txBody>
          <a:bodyPr wrap="square">
            <a:spAutoFit/>
          </a:bodyPr>
          <a:lstStyle/>
          <a:p>
            <a:pPr marL="342900" indent="-342900">
              <a:buFont typeface="Wingdings" panose="05000000000000000000" pitchFamily="2" charset="2"/>
              <a:buChar char="§"/>
            </a:pPr>
            <a:r>
              <a:rPr lang="el-GR" sz="2400" dirty="0"/>
              <a:t>Μεταλλικό </a:t>
            </a:r>
            <a:r>
              <a:rPr lang="el-GR" sz="2400" dirty="0" smtClean="0"/>
              <a:t>περίβλημα,</a:t>
            </a:r>
            <a:endParaRPr lang="el-GR" sz="2400" dirty="0"/>
          </a:p>
          <a:p>
            <a:pPr marL="342900" indent="-342900">
              <a:buFont typeface="Wingdings" panose="05000000000000000000" pitchFamily="2" charset="2"/>
              <a:buChar char="§"/>
            </a:pPr>
            <a:r>
              <a:rPr lang="el-GR" sz="2400" dirty="0"/>
              <a:t>Συνδέεται μέσω θύρας </a:t>
            </a:r>
            <a:r>
              <a:rPr lang="en-US" sz="2400" dirty="0"/>
              <a:t>USB, FireWire </a:t>
            </a:r>
            <a:r>
              <a:rPr lang="el-GR" sz="2400" dirty="0"/>
              <a:t>ή </a:t>
            </a:r>
            <a:r>
              <a:rPr lang="en-US" sz="2400" dirty="0" err="1" smtClean="0"/>
              <a:t>eSata</a:t>
            </a:r>
            <a:r>
              <a:rPr lang="el-GR" sz="2400" dirty="0" smtClean="0"/>
              <a:t>.</a:t>
            </a:r>
            <a:endParaRPr lang="el-GR" sz="2400" dirty="0"/>
          </a:p>
        </p:txBody>
      </p:sp>
      <p:pic>
        <p:nvPicPr>
          <p:cNvPr id="8" name="Picture 10" descr="Εικόνα εξωτερικού σκληρού δίσκου σύνδεσης USB."/>
          <p:cNvPicPr>
            <a:picLocks noChangeAspect="1" noChangeArrowheads="1"/>
          </p:cNvPicPr>
          <p:nvPr/>
        </p:nvPicPr>
        <p:blipFill>
          <a:blip r:embed="rId4" cstate="print"/>
          <a:srcRect/>
          <a:stretch>
            <a:fillRect/>
          </a:stretch>
        </p:blipFill>
        <p:spPr bwMode="auto">
          <a:xfrm>
            <a:off x="467545" y="2789684"/>
            <a:ext cx="3137925" cy="2353444"/>
          </a:xfrm>
          <a:prstGeom prst="rect">
            <a:avLst/>
          </a:prstGeom>
          <a:noFill/>
        </p:spPr>
      </p:pic>
      <p:pic>
        <p:nvPicPr>
          <p:cNvPr id="6" name="Picture 4" descr="Εικόνα εξωτερικού σκληρού δίσκου σύνδεσης Firewire."/>
          <p:cNvPicPr>
            <a:picLocks noChangeAspect="1" noChangeArrowheads="1"/>
          </p:cNvPicPr>
          <p:nvPr/>
        </p:nvPicPr>
        <p:blipFill>
          <a:blip r:embed="rId5" cstate="print"/>
          <a:srcRect/>
          <a:stretch>
            <a:fillRect/>
          </a:stretch>
        </p:blipFill>
        <p:spPr bwMode="auto">
          <a:xfrm>
            <a:off x="3707904" y="3068960"/>
            <a:ext cx="2465851" cy="1849388"/>
          </a:xfrm>
          <a:prstGeom prst="rect">
            <a:avLst/>
          </a:prstGeom>
          <a:noFill/>
        </p:spPr>
      </p:pic>
      <p:pic>
        <p:nvPicPr>
          <p:cNvPr id="7" name="Picture 8" descr="Εικόνα εξωτερικού σκληρού δίσκου σύνδεσης eSATA."/>
          <p:cNvPicPr>
            <a:picLocks noChangeAspect="1" noChangeArrowheads="1"/>
          </p:cNvPicPr>
          <p:nvPr/>
        </p:nvPicPr>
        <p:blipFill>
          <a:blip r:embed="rId6" cstate="print"/>
          <a:srcRect/>
          <a:stretch>
            <a:fillRect/>
          </a:stretch>
        </p:blipFill>
        <p:spPr bwMode="auto">
          <a:xfrm>
            <a:off x="6516216" y="3356992"/>
            <a:ext cx="2376264" cy="1521333"/>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Εξωτερικός σκληρός δίσκος </a:t>
            </a:r>
            <a:r>
              <a:rPr lang="el-GR" dirty="0" smtClean="0"/>
              <a:t>(2 </a:t>
            </a:r>
            <a:r>
              <a:rPr lang="el-GR" dirty="0"/>
              <a:t>από 4)</a:t>
            </a:r>
          </a:p>
        </p:txBody>
      </p:sp>
      <p:sp>
        <p:nvSpPr>
          <p:cNvPr id="6" name="2 - Θέση περιεχομένου" descr="Seagate Expansion Black 500GB External HDD USB3.0 (2.5&quot;, STAX500202)  89 € &#10;&#10;"/>
          <p:cNvSpPr>
            <a:spLocks noGrp="1"/>
          </p:cNvSpPr>
          <p:nvPr>
            <p:ph sz="quarter" idx="1"/>
            <p:custDataLst>
              <p:tags r:id="rId2"/>
            </p:custDataLst>
          </p:nvPr>
        </p:nvSpPr>
        <p:spPr>
          <a:xfrm>
            <a:off x="612648" y="1600200"/>
            <a:ext cx="3527304" cy="1540768"/>
          </a:xfrm>
        </p:spPr>
        <p:txBody>
          <a:bodyPr>
            <a:noAutofit/>
          </a:bodyPr>
          <a:lstStyle/>
          <a:p>
            <a:pPr marL="0" indent="0">
              <a:buNone/>
            </a:pPr>
            <a:r>
              <a:rPr lang="en-US" sz="2400" dirty="0" smtClean="0"/>
              <a:t>Seagate Expansion Black 500GB External HDD USB3.0 (2.5", STAX500202)</a:t>
            </a:r>
            <a:r>
              <a:rPr lang="el-GR" sz="2400" dirty="0" smtClean="0"/>
              <a:t>  89 € </a:t>
            </a:r>
            <a:endParaRPr lang="en-US" sz="2400" dirty="0" smtClean="0"/>
          </a:p>
          <a:p>
            <a:pPr marL="0" indent="0">
              <a:buNone/>
            </a:pPr>
            <a:endParaRPr lang="el-GR" sz="2400" dirty="0"/>
          </a:p>
        </p:txBody>
      </p:sp>
      <p:pic>
        <p:nvPicPr>
          <p:cNvPr id="9" name="Picture 2" descr="."/>
          <p:cNvPicPr>
            <a:picLocks noChangeAspect="1" noChangeArrowheads="1"/>
          </p:cNvPicPr>
          <p:nvPr/>
        </p:nvPicPr>
        <p:blipFill>
          <a:blip r:embed="rId5" cstate="print"/>
          <a:srcRect/>
          <a:stretch>
            <a:fillRect/>
          </a:stretch>
        </p:blipFill>
        <p:spPr bwMode="auto">
          <a:xfrm>
            <a:off x="4860032" y="1412776"/>
            <a:ext cx="2880320" cy="1944216"/>
          </a:xfrm>
          <a:prstGeom prst="rect">
            <a:avLst/>
          </a:prstGeom>
          <a:noFill/>
        </p:spPr>
      </p:pic>
      <p:sp>
        <p:nvSpPr>
          <p:cNvPr id="10" name="4 - TextBox" descr="Seagate Expansion (2 TB , 3.5'' , USB 3.0 ) 149,00 € &#10;"/>
          <p:cNvSpPr txBox="1"/>
          <p:nvPr>
            <p:custDataLst>
              <p:tags r:id="rId3"/>
            </p:custDataLst>
          </p:nvPr>
        </p:nvSpPr>
        <p:spPr>
          <a:xfrm>
            <a:off x="827584" y="3861048"/>
            <a:ext cx="2880320" cy="1200329"/>
          </a:xfrm>
          <a:prstGeom prst="rect">
            <a:avLst/>
          </a:prstGeom>
          <a:noFill/>
        </p:spPr>
        <p:txBody>
          <a:bodyPr wrap="square" rtlCol="0">
            <a:spAutoFit/>
          </a:bodyPr>
          <a:lstStyle/>
          <a:p>
            <a:r>
              <a:rPr lang="en-US" sz="2400" dirty="0"/>
              <a:t>Seagate Expansion (2 TB , 3.5'' , USB 3.0 </a:t>
            </a:r>
            <a:r>
              <a:rPr lang="en-US" sz="2400" dirty="0" smtClean="0"/>
              <a:t>)</a:t>
            </a:r>
            <a:r>
              <a:rPr lang="el-GR" sz="2400" dirty="0" smtClean="0"/>
              <a:t> </a:t>
            </a:r>
            <a:r>
              <a:rPr lang="el-GR" sz="2400" dirty="0"/>
              <a:t>149,00 € </a:t>
            </a:r>
          </a:p>
        </p:txBody>
      </p:sp>
      <p:pic>
        <p:nvPicPr>
          <p:cNvPr id="11" name="Picture 4" descr="."/>
          <p:cNvPicPr>
            <a:picLocks noChangeAspect="1" noChangeArrowheads="1"/>
          </p:cNvPicPr>
          <p:nvPr/>
        </p:nvPicPr>
        <p:blipFill>
          <a:blip r:embed="rId6" cstate="print"/>
          <a:srcRect/>
          <a:stretch>
            <a:fillRect/>
          </a:stretch>
        </p:blipFill>
        <p:spPr bwMode="auto">
          <a:xfrm>
            <a:off x="4932040" y="3501008"/>
            <a:ext cx="2232248" cy="2232248"/>
          </a:xfrm>
          <a:prstGeom prst="rect">
            <a:avLst/>
          </a:prstGeom>
          <a:noFill/>
        </p:spPr>
      </p:pic>
      <p:sp>
        <p:nvSpPr>
          <p:cNvPr id="12" name="6 - TextBox" descr="Οι δίσκοι 3,5 ιντσών χρειάζονται ξεχωριστή τροφοδοσία.&#10;"/>
          <p:cNvSpPr txBox="1"/>
          <p:nvPr/>
        </p:nvSpPr>
        <p:spPr>
          <a:xfrm>
            <a:off x="611560" y="5589240"/>
            <a:ext cx="8064896" cy="461665"/>
          </a:xfrm>
          <a:prstGeom prst="rect">
            <a:avLst/>
          </a:prstGeom>
          <a:noFill/>
        </p:spPr>
        <p:txBody>
          <a:bodyPr wrap="square" rtlCol="0">
            <a:spAutoFit/>
          </a:bodyPr>
          <a:lstStyle/>
          <a:p>
            <a:r>
              <a:rPr lang="el-GR" sz="2400" dirty="0" smtClean="0"/>
              <a:t>Οι δίσκοι 3,5’’ χρειάζονται ξεχωριστή τροφοδοσία.</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Εξωτερικός σκληρός δίσκος </a:t>
            </a:r>
            <a:r>
              <a:rPr lang="el-GR" dirty="0" smtClean="0"/>
              <a:t>(3 </a:t>
            </a:r>
            <a:r>
              <a:rPr lang="el-GR" dirty="0"/>
              <a:t>από 4)</a:t>
            </a:r>
          </a:p>
        </p:txBody>
      </p:sp>
      <p:sp>
        <p:nvSpPr>
          <p:cNvPr id="6" name="Rectangle 4" descr="NAS (Network Attached Storage):&#10;Είναι κατάλληλοι για οικιακούς χρήστες ή μικρομεσαίες επιχειρήσεις, &#10;Συνδέονται στο τοπικό δίκτυο,&#10;Δέχονται 2 ή 4 σκληρούς δίσκους,&#10;Διαθέτουν δικό τους επεξεργαστή και λειτουργικό (βασική έκδοση linux).&#10;"/>
          <p:cNvSpPr txBox="1">
            <a:spLocks noChangeArrowheads="1"/>
          </p:cNvSpPr>
          <p:nvPr>
            <p:custDataLst>
              <p:tags r:id="rId2"/>
            </p:custDataLst>
          </p:nvPr>
        </p:nvSpPr>
        <p:spPr>
          <a:xfrm>
            <a:off x="467545" y="1052736"/>
            <a:ext cx="8280920" cy="32403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NAS (Network Attached Storage</a:t>
            </a:r>
            <a:r>
              <a:rPr lang="en-US" sz="2400" dirty="0" smtClean="0"/>
              <a:t>)</a:t>
            </a:r>
            <a:r>
              <a:rPr lang="el-GR" sz="2400" dirty="0" smtClean="0"/>
              <a:t>:</a:t>
            </a:r>
            <a:endParaRPr lang="el-GR" sz="2400" dirty="0"/>
          </a:p>
          <a:p>
            <a:r>
              <a:rPr lang="el-GR" sz="2400" dirty="0"/>
              <a:t>Είναι κατάλληλοι για οικιακούς χρήστες ή μικρομεσαίες </a:t>
            </a:r>
            <a:r>
              <a:rPr lang="el-GR" sz="2400" dirty="0" smtClean="0"/>
              <a:t>επιχειρήσεις, </a:t>
            </a:r>
            <a:endParaRPr lang="el-GR" sz="2400" dirty="0"/>
          </a:p>
          <a:p>
            <a:r>
              <a:rPr lang="el-GR" sz="2400" dirty="0"/>
              <a:t>Συνδέονται στο τοπικό </a:t>
            </a:r>
            <a:r>
              <a:rPr lang="el-GR" sz="2400" dirty="0" smtClean="0"/>
              <a:t>δίκτυο,</a:t>
            </a:r>
            <a:endParaRPr lang="el-GR" sz="2400" dirty="0"/>
          </a:p>
          <a:p>
            <a:r>
              <a:rPr lang="el-GR" sz="2400" dirty="0"/>
              <a:t>Δέχονται 2 ή 4 σκληρούς </a:t>
            </a:r>
            <a:r>
              <a:rPr lang="el-GR" sz="2400" dirty="0" smtClean="0"/>
              <a:t>δίσκους,</a:t>
            </a:r>
            <a:endParaRPr lang="el-GR" sz="2400" dirty="0"/>
          </a:p>
          <a:p>
            <a:r>
              <a:rPr lang="el-GR" sz="2400" dirty="0"/>
              <a:t>Διαθέτουν δικό τους επεξεργαστή και λειτουργικό (βασική έκδοση </a:t>
            </a:r>
            <a:r>
              <a:rPr lang="en-US" sz="2400" dirty="0" err="1"/>
              <a:t>linux</a:t>
            </a:r>
            <a:r>
              <a:rPr lang="en-US" sz="2400" dirty="0" smtClean="0"/>
              <a:t>)</a:t>
            </a:r>
            <a:r>
              <a:rPr lang="el-GR" sz="2400" dirty="0" smtClean="0"/>
              <a:t>.</a:t>
            </a:r>
            <a:endParaRPr lang="el-GR" sz="2400" dirty="0"/>
          </a:p>
        </p:txBody>
      </p:sp>
      <p:pic>
        <p:nvPicPr>
          <p:cNvPr id="8" name="Picture 2" descr="Εικόνα NAS (Network Attached Storage)."/>
          <p:cNvPicPr>
            <a:picLocks noChangeAspect="1" noChangeArrowheads="1"/>
          </p:cNvPicPr>
          <p:nvPr/>
        </p:nvPicPr>
        <p:blipFill>
          <a:blip r:embed="rId4" cstate="print"/>
          <a:srcRect/>
          <a:stretch>
            <a:fillRect/>
          </a:stretch>
        </p:blipFill>
        <p:spPr bwMode="auto">
          <a:xfrm>
            <a:off x="4067944" y="3883729"/>
            <a:ext cx="2819489" cy="2497597"/>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Εξωτερικός σκληρός δίσκος </a:t>
            </a:r>
            <a:r>
              <a:rPr lang="el-GR" dirty="0" smtClean="0"/>
              <a:t>(4 </a:t>
            </a:r>
            <a:r>
              <a:rPr lang="el-GR" dirty="0"/>
              <a:t>από 4)</a:t>
            </a:r>
          </a:p>
        </p:txBody>
      </p:sp>
      <p:sp>
        <p:nvSpPr>
          <p:cNvPr id="8" name="2 - Θέση περιεχομένου" descr="Seagate BlackArmor NAS 440 12TB Network Storage Server (STAU12000200)&#10;1.775,99 €&#10;"/>
          <p:cNvSpPr>
            <a:spLocks noGrp="1"/>
          </p:cNvSpPr>
          <p:nvPr>
            <p:ph sz="quarter" idx="1"/>
            <p:custDataLst>
              <p:tags r:id="rId2"/>
            </p:custDataLst>
          </p:nvPr>
        </p:nvSpPr>
        <p:spPr>
          <a:xfrm>
            <a:off x="4283968" y="2356284"/>
            <a:ext cx="4266056" cy="1864804"/>
          </a:xfrm>
        </p:spPr>
        <p:txBody>
          <a:bodyPr>
            <a:normAutofit/>
          </a:bodyPr>
          <a:lstStyle/>
          <a:p>
            <a:pPr marL="0" indent="0">
              <a:buNone/>
            </a:pPr>
            <a:r>
              <a:rPr lang="en-US" sz="2400" dirty="0" smtClean="0"/>
              <a:t>Seagate </a:t>
            </a:r>
            <a:r>
              <a:rPr lang="en-US" sz="2400" dirty="0" err="1" smtClean="0"/>
              <a:t>BlackArmor</a:t>
            </a:r>
            <a:r>
              <a:rPr lang="en-US" sz="2400" dirty="0" smtClean="0"/>
              <a:t> NAS 440 12TB Network Storage Server (STAU12000200)</a:t>
            </a:r>
          </a:p>
          <a:p>
            <a:pPr marL="0" indent="0">
              <a:buNone/>
            </a:pPr>
            <a:r>
              <a:rPr lang="el-GR" sz="2400" dirty="0" smtClean="0"/>
              <a:t>1.775,99 €</a:t>
            </a:r>
            <a:endParaRPr lang="el-GR" sz="2400" dirty="0"/>
          </a:p>
        </p:txBody>
      </p:sp>
      <p:pic>
        <p:nvPicPr>
          <p:cNvPr id="9" name="Picture 2" descr="."/>
          <p:cNvPicPr>
            <a:picLocks noChangeAspect="1" noChangeArrowheads="1"/>
          </p:cNvPicPr>
          <p:nvPr/>
        </p:nvPicPr>
        <p:blipFill>
          <a:blip r:embed="rId4" cstate="print"/>
          <a:srcRect/>
          <a:stretch>
            <a:fillRect/>
          </a:stretch>
        </p:blipFill>
        <p:spPr bwMode="auto">
          <a:xfrm>
            <a:off x="755576" y="1844824"/>
            <a:ext cx="3240360" cy="3240360"/>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Διαδικτυακή αποθήκευση</a:t>
            </a:r>
          </a:p>
        </p:txBody>
      </p:sp>
      <p:sp>
        <p:nvSpPr>
          <p:cNvPr id="6" name="Rectangle 4" descr="Ένας διαφορετικός τρόπος αποθήκευσης είναι η διαδικτυακή αποθήκευση αντί της τοπικής,&#10;Υπάρχουν πολλές υπηρεσίες οι οποίες προσφέρουν αποθηκευτικό χώρο δωρεάν ή με μικρό μηνιαίο αντίτιμο,&#10;Πίθος (από το Εθνικό Δίκτυο Έρευνας και Τεχνολογίας),&#10;Παρέχεται στα μέλη της ελληνικής ακαδημαϊκής και ερευνητικής κοινότητας,&#10;50GB /χρήστη, &#10;https://pithos.grnet.gr/ .&#10;"/>
          <p:cNvSpPr txBox="1">
            <a:spLocks noChangeArrowheads="1"/>
          </p:cNvSpPr>
          <p:nvPr/>
        </p:nvSpPr>
        <p:spPr>
          <a:xfrm>
            <a:off x="467545" y="1628800"/>
            <a:ext cx="8280920" cy="410363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2400" dirty="0"/>
              <a:t>Ένας διαφορετικός τρόπος αποθήκευσης είναι η διαδικτυακή αποθήκευση αντί της </a:t>
            </a:r>
            <a:r>
              <a:rPr lang="el-GR" sz="2400" dirty="0" smtClean="0"/>
              <a:t>τοπικής,</a:t>
            </a:r>
            <a:endParaRPr lang="el-GR" sz="2400" dirty="0"/>
          </a:p>
          <a:p>
            <a:pPr>
              <a:buFont typeface="Wingdings" panose="05000000000000000000" pitchFamily="2" charset="2"/>
              <a:buChar char="§"/>
            </a:pPr>
            <a:r>
              <a:rPr lang="el-GR" sz="2400" dirty="0"/>
              <a:t>Υπάρχουν πολλές υπηρεσίες οι οποίες προσφέρουν αποθηκευτικό χώρο δωρεάν ή με μικρό μηνιαίο </a:t>
            </a:r>
            <a:r>
              <a:rPr lang="el-GR" sz="2400" dirty="0" smtClean="0"/>
              <a:t>αντίτιμο,</a:t>
            </a:r>
            <a:endParaRPr lang="el-GR" sz="2400" dirty="0"/>
          </a:p>
          <a:p>
            <a:pPr>
              <a:buFont typeface="Wingdings" panose="05000000000000000000" pitchFamily="2" charset="2"/>
              <a:buChar char="§"/>
            </a:pPr>
            <a:r>
              <a:rPr lang="el-GR" sz="2400" dirty="0"/>
              <a:t>Πίθος (από το Εθνικό Δίκτυο Έρευνας και Τεχνολογίας</a:t>
            </a:r>
            <a:r>
              <a:rPr lang="el-GR" sz="2400" dirty="0" smtClean="0"/>
              <a:t>),</a:t>
            </a:r>
            <a:endParaRPr lang="el-GR" sz="2400" dirty="0"/>
          </a:p>
          <a:p>
            <a:pPr>
              <a:buFont typeface="Wingdings" panose="05000000000000000000" pitchFamily="2" charset="2"/>
              <a:buChar char="§"/>
            </a:pPr>
            <a:r>
              <a:rPr lang="el-GR" sz="2400" dirty="0"/>
              <a:t>Παρέχεται στα μέλη της ελληνικής ακαδημαϊκής και ερευνητικής </a:t>
            </a:r>
            <a:r>
              <a:rPr lang="el-GR" sz="2400" dirty="0" smtClean="0"/>
              <a:t>κοινότητας,</a:t>
            </a:r>
            <a:endParaRPr lang="el-GR" sz="2400" dirty="0"/>
          </a:p>
          <a:p>
            <a:pPr>
              <a:buFont typeface="Wingdings" panose="05000000000000000000" pitchFamily="2" charset="2"/>
              <a:buChar char="§"/>
            </a:pPr>
            <a:r>
              <a:rPr lang="el-GR" sz="2400" dirty="0"/>
              <a:t>50</a:t>
            </a:r>
            <a:r>
              <a:rPr lang="en-US" sz="2400" dirty="0"/>
              <a:t>GB /</a:t>
            </a:r>
            <a:r>
              <a:rPr lang="el-GR" sz="2400" dirty="0" smtClean="0"/>
              <a:t>χρήστη, </a:t>
            </a:r>
            <a:endParaRPr lang="el-GR" sz="2400" dirty="0"/>
          </a:p>
          <a:p>
            <a:pPr>
              <a:buFont typeface="Wingdings" panose="05000000000000000000" pitchFamily="2" charset="2"/>
              <a:buChar char="§"/>
            </a:pPr>
            <a:r>
              <a:rPr lang="en-US" sz="2400" dirty="0">
                <a:hlinkClick r:id="rId3"/>
              </a:rPr>
              <a:t>https://pithos.grnet.gr</a:t>
            </a:r>
            <a:r>
              <a:rPr lang="en-US" sz="2400" dirty="0" smtClean="0">
                <a:hlinkClick r:id="rId3"/>
              </a:rPr>
              <a:t>/</a:t>
            </a:r>
            <a:r>
              <a:rPr lang="el-GR" sz="2400" dirty="0" smtClean="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Μαγνητική δισκέτα</a:t>
            </a:r>
          </a:p>
        </p:txBody>
      </p:sp>
      <p:sp>
        <p:nvSpPr>
          <p:cNvPr id="6" name="Rectangle 4"/>
          <p:cNvSpPr txBox="1">
            <a:spLocks noChangeArrowheads="1"/>
          </p:cNvSpPr>
          <p:nvPr/>
        </p:nvSpPr>
        <p:spPr>
          <a:xfrm>
            <a:off x="467545" y="1052736"/>
            <a:ext cx="8280920"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Στους οδηγούς εύκαμπτου δίσκου χρησιμοποιείται για εγγραφή και ανάγνωση δεδομένων η μαγνητική </a:t>
            </a:r>
            <a:r>
              <a:rPr lang="el-GR" sz="2400" dirty="0" smtClean="0"/>
              <a:t>δισκέτα,</a:t>
            </a:r>
            <a:endParaRPr lang="el-GR" sz="2400" dirty="0"/>
          </a:p>
          <a:p>
            <a:r>
              <a:rPr lang="el-GR" sz="2400" dirty="0"/>
              <a:t>Η δισκέτα είναι κατασκευασμένη από λεπτό στρογγυλό φύλλο φτιαγμένο από πλαστικό και επιστρωμένο από ειδικό μαγνητικό υλικό, όπου πάνω σε αυτό εγγράφονται τα </a:t>
            </a:r>
            <a:r>
              <a:rPr lang="el-GR" sz="2400" dirty="0" smtClean="0"/>
              <a:t>δεδομένα,</a:t>
            </a:r>
            <a:endParaRPr lang="el-GR" sz="2400" dirty="0"/>
          </a:p>
          <a:p>
            <a:r>
              <a:rPr lang="el-GR" sz="2400" dirty="0"/>
              <a:t>Μια τετράγωνη πλαστική θήκη προστατεύει αυτό το μαγνητικό </a:t>
            </a:r>
            <a:r>
              <a:rPr lang="el-GR" sz="2400" dirty="0" smtClean="0"/>
              <a:t>υλικό.</a:t>
            </a:r>
            <a:endParaRPr lang="el-GR" sz="2400" dirty="0"/>
          </a:p>
        </p:txBody>
      </p:sp>
      <p:pic>
        <p:nvPicPr>
          <p:cNvPr id="8" name="Picture 2" descr="Εικόνα μαγνητικής δισκέτας."/>
          <p:cNvPicPr>
            <a:picLocks noChangeAspect="1" noChangeArrowheads="1"/>
          </p:cNvPicPr>
          <p:nvPr/>
        </p:nvPicPr>
        <p:blipFill>
          <a:blip r:embed="rId3" cstate="print"/>
          <a:srcRect/>
          <a:stretch>
            <a:fillRect/>
          </a:stretch>
        </p:blipFill>
        <p:spPr bwMode="auto">
          <a:xfrm>
            <a:off x="2411760" y="4365104"/>
            <a:ext cx="3831020" cy="1961907"/>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Μαγνητική ταινία</a:t>
            </a:r>
          </a:p>
        </p:txBody>
      </p:sp>
      <p:sp>
        <p:nvSpPr>
          <p:cNvPr id="6" name="Rectangle 4"/>
          <p:cNvSpPr txBox="1">
            <a:spLocks noChangeArrowheads="1"/>
          </p:cNvSpPr>
          <p:nvPr/>
        </p:nvSpPr>
        <p:spPr>
          <a:xfrm>
            <a:off x="467545" y="1124744"/>
            <a:ext cx="8280920" cy="20162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μεγάλα συστήματα υπολογιστών,</a:t>
            </a:r>
          </a:p>
          <a:p>
            <a:r>
              <a:rPr lang="el-GR" sz="2400" dirty="0" smtClean="0"/>
              <a:t>Για αντίγραφα ασφαλείας (</a:t>
            </a:r>
            <a:r>
              <a:rPr lang="en-US" sz="2400" dirty="0" smtClean="0"/>
              <a:t>backup</a:t>
            </a:r>
            <a:r>
              <a:rPr lang="el-GR" sz="2400" dirty="0" smtClean="0"/>
              <a:t>),</a:t>
            </a:r>
          </a:p>
          <a:p>
            <a:r>
              <a:rPr lang="el-GR" sz="2400" dirty="0" smtClean="0"/>
              <a:t>Καρούλια,</a:t>
            </a:r>
          </a:p>
          <a:p>
            <a:r>
              <a:rPr lang="el-GR" sz="2400" dirty="0" smtClean="0"/>
              <a:t>Κασέτες.</a:t>
            </a:r>
            <a:endParaRPr lang="el-GR" sz="2400" dirty="0"/>
          </a:p>
        </p:txBody>
      </p:sp>
      <p:pic>
        <p:nvPicPr>
          <p:cNvPr id="8" name="Picture 2" descr="Εικόνα, καρούλι φίλμ."/>
          <p:cNvPicPr>
            <a:picLocks noChangeAspect="1" noChangeArrowheads="1"/>
          </p:cNvPicPr>
          <p:nvPr/>
        </p:nvPicPr>
        <p:blipFill>
          <a:blip r:embed="rId3" cstate="print"/>
          <a:srcRect/>
          <a:stretch>
            <a:fillRect/>
          </a:stretch>
        </p:blipFill>
        <p:spPr bwMode="auto">
          <a:xfrm>
            <a:off x="5494412" y="1988841"/>
            <a:ext cx="2857500" cy="2143125"/>
          </a:xfrm>
          <a:prstGeom prst="rect">
            <a:avLst/>
          </a:prstGeom>
          <a:noFill/>
        </p:spPr>
      </p:pic>
      <p:pic>
        <p:nvPicPr>
          <p:cNvPr id="9" name="Picture 4" descr="Εικόνα απεικόνιση μαγνητικών κασετών."/>
          <p:cNvPicPr>
            <a:picLocks noChangeAspect="1" noChangeArrowheads="1"/>
          </p:cNvPicPr>
          <p:nvPr/>
        </p:nvPicPr>
        <p:blipFill>
          <a:blip r:embed="rId4" cstate="print"/>
          <a:srcRect/>
          <a:stretch>
            <a:fillRect/>
          </a:stretch>
        </p:blipFill>
        <p:spPr bwMode="auto">
          <a:xfrm>
            <a:off x="2123728" y="2489623"/>
            <a:ext cx="2952328" cy="3891705"/>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Αφαιρούμενος δίσκος </a:t>
            </a:r>
            <a:r>
              <a:rPr lang="en-US" dirty="0"/>
              <a:t>USB </a:t>
            </a:r>
            <a:r>
              <a:rPr lang="en-US" dirty="0" smtClean="0"/>
              <a:t>Stick</a:t>
            </a:r>
            <a:r>
              <a:rPr lang="el-GR" dirty="0" smtClean="0"/>
              <a:t> </a:t>
            </a:r>
            <a:br>
              <a:rPr lang="el-GR" dirty="0" smtClean="0"/>
            </a:br>
            <a:r>
              <a:rPr lang="el-GR" dirty="0" smtClean="0"/>
              <a:t>(1 από 2)</a:t>
            </a:r>
            <a:endParaRPr lang="el-GR" dirty="0"/>
          </a:p>
        </p:txBody>
      </p:sp>
      <p:sp>
        <p:nvSpPr>
          <p:cNvPr id="6" name="Rectangle 4"/>
          <p:cNvSpPr txBox="1">
            <a:spLocks noChangeArrowheads="1"/>
          </p:cNvSpPr>
          <p:nvPr/>
        </p:nvSpPr>
        <p:spPr>
          <a:xfrm>
            <a:off x="467545" y="1484784"/>
            <a:ext cx="8280920" cy="16561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Δεν απαιτούν ξεχωριστή παροχή ρεύματος,</a:t>
            </a:r>
          </a:p>
          <a:p>
            <a:r>
              <a:rPr lang="el-GR" sz="2800" dirty="0" smtClean="0"/>
              <a:t>Μεγάλη αποθηκευτική ικανότητα,</a:t>
            </a:r>
          </a:p>
          <a:p>
            <a:r>
              <a:rPr lang="el-GR" sz="2800" dirty="0" smtClean="0"/>
              <a:t>Υψηλή ταχύτητα.</a:t>
            </a:r>
          </a:p>
          <a:p>
            <a:endParaRPr lang="el-GR" sz="2800" dirty="0"/>
          </a:p>
        </p:txBody>
      </p:sp>
      <p:pic>
        <p:nvPicPr>
          <p:cNvPr id="8" name="Picture 2" descr="εικόνα δίσκου USB Stick."/>
          <p:cNvPicPr>
            <a:picLocks noChangeAspect="1" noChangeArrowheads="1"/>
          </p:cNvPicPr>
          <p:nvPr/>
        </p:nvPicPr>
        <p:blipFill>
          <a:blip r:embed="rId3" cstate="print"/>
          <a:srcRect/>
          <a:stretch>
            <a:fillRect/>
          </a:stretch>
        </p:blipFill>
        <p:spPr bwMode="auto">
          <a:xfrm>
            <a:off x="4644380" y="2780928"/>
            <a:ext cx="2160240" cy="3323448"/>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Αφαιρούμενος δίσκος </a:t>
            </a:r>
            <a:r>
              <a:rPr lang="en-US" dirty="0"/>
              <a:t>USB Stick</a:t>
            </a:r>
            <a:r>
              <a:rPr lang="el-GR" dirty="0"/>
              <a:t> </a:t>
            </a:r>
            <a:br>
              <a:rPr lang="el-GR" dirty="0"/>
            </a:br>
            <a:r>
              <a:rPr lang="el-GR" dirty="0" smtClean="0"/>
              <a:t>(2 </a:t>
            </a:r>
            <a:r>
              <a:rPr lang="el-GR" dirty="0"/>
              <a:t>από 2)</a:t>
            </a:r>
          </a:p>
        </p:txBody>
      </p:sp>
      <p:sp>
        <p:nvSpPr>
          <p:cNvPr id="8" name="2 - Θέση περιεχομένου" descr="Emtec USB Stick C400 16GB Yellow 11,00 €&#10;"/>
          <p:cNvSpPr>
            <a:spLocks noGrp="1"/>
          </p:cNvSpPr>
          <p:nvPr>
            <p:ph sz="quarter" idx="1"/>
            <p:custDataLst>
              <p:tags r:id="rId2"/>
            </p:custDataLst>
          </p:nvPr>
        </p:nvSpPr>
        <p:spPr>
          <a:xfrm>
            <a:off x="612648" y="1600200"/>
            <a:ext cx="4967464" cy="909092"/>
          </a:xfrm>
        </p:spPr>
        <p:txBody>
          <a:bodyPr>
            <a:normAutofit/>
          </a:bodyPr>
          <a:lstStyle/>
          <a:p>
            <a:r>
              <a:rPr lang="en-US" sz="2400" dirty="0" err="1" smtClean="0"/>
              <a:t>Emtec</a:t>
            </a:r>
            <a:r>
              <a:rPr lang="en-US" sz="2400" dirty="0" smtClean="0"/>
              <a:t> USB Stick C400 16GB Yellow</a:t>
            </a:r>
            <a:r>
              <a:rPr lang="el-GR" sz="2400" dirty="0" smtClean="0"/>
              <a:t> 11,00 €</a:t>
            </a:r>
            <a:endParaRPr lang="el-GR" sz="2400" dirty="0"/>
          </a:p>
        </p:txBody>
      </p:sp>
      <p:pic>
        <p:nvPicPr>
          <p:cNvPr id="9" name="Picture 2" descr="."/>
          <p:cNvPicPr>
            <a:picLocks noChangeAspect="1" noChangeArrowheads="1"/>
          </p:cNvPicPr>
          <p:nvPr/>
        </p:nvPicPr>
        <p:blipFill>
          <a:blip r:embed="rId6" cstate="print"/>
          <a:srcRect/>
          <a:stretch>
            <a:fillRect/>
          </a:stretch>
        </p:blipFill>
        <p:spPr bwMode="auto">
          <a:xfrm>
            <a:off x="6300192" y="1196752"/>
            <a:ext cx="1905000" cy="1905000"/>
          </a:xfrm>
          <a:prstGeom prst="rect">
            <a:avLst/>
          </a:prstGeom>
          <a:noFill/>
        </p:spPr>
      </p:pic>
      <p:sp>
        <p:nvSpPr>
          <p:cNvPr id="10" name="4 - TextBox" descr="Transcend JetFlash 500 64GB Usb Stick 2.0 68,99 € &#10;"/>
          <p:cNvSpPr txBox="1"/>
          <p:nvPr>
            <p:custDataLst>
              <p:tags r:id="rId3"/>
            </p:custDataLst>
          </p:nvPr>
        </p:nvSpPr>
        <p:spPr>
          <a:xfrm>
            <a:off x="395536" y="3284984"/>
            <a:ext cx="3600400" cy="830997"/>
          </a:xfrm>
          <a:prstGeom prst="rect">
            <a:avLst/>
          </a:prstGeom>
          <a:noFill/>
        </p:spPr>
        <p:txBody>
          <a:bodyPr wrap="square" rtlCol="0">
            <a:spAutoFit/>
          </a:bodyPr>
          <a:lstStyle/>
          <a:p>
            <a:r>
              <a:rPr lang="en-US" sz="2400" dirty="0" smtClean="0"/>
              <a:t>Transcend </a:t>
            </a:r>
            <a:r>
              <a:rPr lang="en-US" sz="2400" dirty="0" err="1" smtClean="0"/>
              <a:t>JetFlash</a:t>
            </a:r>
            <a:r>
              <a:rPr lang="en-US" sz="2400" dirty="0" smtClean="0"/>
              <a:t> 500 64GB </a:t>
            </a:r>
            <a:r>
              <a:rPr lang="en-US" sz="2400" dirty="0" err="1" smtClean="0"/>
              <a:t>Usb</a:t>
            </a:r>
            <a:r>
              <a:rPr lang="en-US" sz="2400" dirty="0" smtClean="0"/>
              <a:t> Stick 2.0</a:t>
            </a:r>
            <a:r>
              <a:rPr lang="el-GR" sz="2400" dirty="0" smtClean="0"/>
              <a:t> 68,99 € </a:t>
            </a:r>
            <a:endParaRPr lang="el-GR" sz="2400" dirty="0"/>
          </a:p>
        </p:txBody>
      </p:sp>
      <p:pic>
        <p:nvPicPr>
          <p:cNvPr id="11" name="Picture 4" descr="."/>
          <p:cNvPicPr>
            <a:picLocks noChangeAspect="1" noChangeArrowheads="1"/>
          </p:cNvPicPr>
          <p:nvPr/>
        </p:nvPicPr>
        <p:blipFill>
          <a:blip r:embed="rId7" cstate="print"/>
          <a:srcRect/>
          <a:stretch>
            <a:fillRect/>
          </a:stretch>
        </p:blipFill>
        <p:spPr bwMode="auto">
          <a:xfrm>
            <a:off x="3995936" y="2564904"/>
            <a:ext cx="2664296" cy="2901124"/>
          </a:xfrm>
          <a:prstGeom prst="rect">
            <a:avLst/>
          </a:prstGeom>
          <a:noFill/>
        </p:spPr>
      </p:pic>
      <p:sp>
        <p:nvSpPr>
          <p:cNvPr id="12" name="6 - TextBox" descr="Kingston DataTraveler HyperX 3.0 256GΒ 303,94 €&#10;"/>
          <p:cNvSpPr txBox="1"/>
          <p:nvPr>
            <p:custDataLst>
              <p:tags r:id="rId4"/>
            </p:custDataLst>
          </p:nvPr>
        </p:nvSpPr>
        <p:spPr>
          <a:xfrm>
            <a:off x="1187624" y="4941168"/>
            <a:ext cx="4176464" cy="830997"/>
          </a:xfrm>
          <a:prstGeom prst="rect">
            <a:avLst/>
          </a:prstGeom>
          <a:noFill/>
        </p:spPr>
        <p:txBody>
          <a:bodyPr wrap="square" rtlCol="0">
            <a:spAutoFit/>
          </a:bodyPr>
          <a:lstStyle/>
          <a:p>
            <a:r>
              <a:rPr lang="sv-SE" sz="2400" dirty="0" smtClean="0"/>
              <a:t>Kingston DataTraveler HyperX 3.0 256GΒ</a:t>
            </a:r>
            <a:r>
              <a:rPr lang="el-GR" sz="2400" dirty="0" smtClean="0"/>
              <a:t> 303,94 €</a:t>
            </a:r>
            <a:endParaRPr lang="sv-SE" sz="2400" dirty="0"/>
          </a:p>
        </p:txBody>
      </p:sp>
      <p:pic>
        <p:nvPicPr>
          <p:cNvPr id="13" name="Picture 2" descr="."/>
          <p:cNvPicPr>
            <a:picLocks noChangeAspect="1" noChangeArrowheads="1"/>
          </p:cNvPicPr>
          <p:nvPr/>
        </p:nvPicPr>
        <p:blipFill>
          <a:blip r:embed="rId8" cstate="print"/>
          <a:srcRect/>
          <a:stretch>
            <a:fillRect/>
          </a:stretch>
        </p:blipFill>
        <p:spPr bwMode="auto">
          <a:xfrm>
            <a:off x="5796136" y="4869160"/>
            <a:ext cx="2448272" cy="930345"/>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Μηχανισμός Οπτικών </a:t>
            </a:r>
            <a:r>
              <a:rPr lang="el-GR" dirty="0" smtClean="0"/>
              <a:t>Δίσκων</a:t>
            </a:r>
            <a:br>
              <a:rPr lang="el-GR" dirty="0" smtClean="0"/>
            </a:br>
            <a:r>
              <a:rPr lang="el-GR" dirty="0" smtClean="0"/>
              <a:t>(1 από </a:t>
            </a:r>
            <a:r>
              <a:rPr lang="en-US" dirty="0" smtClean="0"/>
              <a:t>4</a:t>
            </a:r>
            <a:r>
              <a:rPr lang="el-GR" dirty="0" smtClean="0"/>
              <a:t>)</a:t>
            </a:r>
            <a:endParaRPr lang="el-GR" dirty="0"/>
          </a:p>
        </p:txBody>
      </p:sp>
      <p:sp>
        <p:nvSpPr>
          <p:cNvPr id="6" name="Rectangle 4" descr="CD –ROM (compact disk – read only memory), &#10;Μεγάλη αποθηκευτική ικανότητα (650ΜΒ ή 700ΜΒ),&#10;Γρήγορη προσπέλαση στα δεδομένα,&#10;Χαμηλή τιμή (CD),&#10;Μέσο μεταφοράς και διανομής έτοιμων προγραμμάτων,&#10;Ταχύτητα περιστροφής:&#10;όσο πιο γρήγορα περιστρέφεται ο δίσκος , τόσο περισσότερες πληροφορίες μεταφέρονται στον ηλεκτρονικό υπολογιστή,&#10;Πολλαπλάσιο της βασικής ταχύτητας (150 ΚΒ/sec) π.χ. 52Χ. &#10;&#10;"/>
          <p:cNvSpPr txBox="1">
            <a:spLocks noChangeArrowheads="1"/>
          </p:cNvSpPr>
          <p:nvPr>
            <p:custDataLst>
              <p:tags r:id="rId2"/>
            </p:custDataLst>
          </p:nvPr>
        </p:nvSpPr>
        <p:spPr>
          <a:xfrm>
            <a:off x="467545" y="1556792"/>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a:t>CD –ROM (compact disk – read only memory</a:t>
            </a:r>
            <a:r>
              <a:rPr lang="en-US" sz="2400" dirty="0" smtClean="0"/>
              <a:t>)</a:t>
            </a:r>
            <a:r>
              <a:rPr lang="el-GR" sz="2400" dirty="0" smtClean="0"/>
              <a:t>,</a:t>
            </a:r>
            <a:r>
              <a:rPr lang="en-US" sz="2400" dirty="0" smtClean="0"/>
              <a:t> </a:t>
            </a:r>
            <a:endParaRPr lang="en-US" sz="2400" dirty="0"/>
          </a:p>
          <a:p>
            <a:pPr>
              <a:buFont typeface="Wingdings" panose="05000000000000000000" pitchFamily="2" charset="2"/>
              <a:buChar char="§"/>
            </a:pPr>
            <a:r>
              <a:rPr lang="el-GR" sz="2400" dirty="0"/>
              <a:t>Μεγάλη αποθηκευτική ικανότητα (650ΜΒ ή 700ΜΒ</a:t>
            </a:r>
            <a:r>
              <a:rPr lang="el-GR" sz="2400" dirty="0" smtClean="0"/>
              <a:t>),</a:t>
            </a:r>
            <a:endParaRPr lang="el-GR" sz="2400" dirty="0"/>
          </a:p>
          <a:p>
            <a:pPr>
              <a:buFont typeface="Wingdings" panose="05000000000000000000" pitchFamily="2" charset="2"/>
              <a:buChar char="§"/>
            </a:pPr>
            <a:r>
              <a:rPr lang="el-GR" sz="2400" dirty="0"/>
              <a:t>Γρήγορη προσπέλαση στα </a:t>
            </a:r>
            <a:r>
              <a:rPr lang="el-GR" sz="2400" dirty="0" smtClean="0"/>
              <a:t>δεδομένα,</a:t>
            </a:r>
            <a:endParaRPr lang="el-GR" sz="2400" dirty="0"/>
          </a:p>
          <a:p>
            <a:pPr>
              <a:buFont typeface="Wingdings" panose="05000000000000000000" pitchFamily="2" charset="2"/>
              <a:buChar char="§"/>
            </a:pPr>
            <a:r>
              <a:rPr lang="el-GR" sz="2400" dirty="0"/>
              <a:t>Χαμηλή τιμή (</a:t>
            </a:r>
            <a:r>
              <a:rPr lang="en-US" sz="2400" dirty="0"/>
              <a:t>CD</a:t>
            </a:r>
            <a:r>
              <a:rPr lang="en-US" sz="2400" dirty="0" smtClean="0"/>
              <a:t>)</a:t>
            </a:r>
            <a:r>
              <a:rPr lang="el-GR" sz="2400" dirty="0" smtClean="0"/>
              <a:t>,</a:t>
            </a:r>
            <a:endParaRPr lang="el-GR" sz="2400" dirty="0"/>
          </a:p>
          <a:p>
            <a:pPr>
              <a:buFont typeface="Wingdings" panose="05000000000000000000" pitchFamily="2" charset="2"/>
              <a:buChar char="§"/>
            </a:pPr>
            <a:r>
              <a:rPr lang="el-GR" sz="2400" dirty="0"/>
              <a:t>Μέσο μεταφοράς και διανομής έτοιμων </a:t>
            </a:r>
            <a:r>
              <a:rPr lang="el-GR" sz="2400" dirty="0" smtClean="0"/>
              <a:t>προγραμμάτων,</a:t>
            </a:r>
            <a:endParaRPr lang="el-GR" sz="2400" dirty="0"/>
          </a:p>
          <a:p>
            <a:pPr>
              <a:buFont typeface="Wingdings" panose="05000000000000000000" pitchFamily="2" charset="2"/>
              <a:buChar char="§"/>
            </a:pPr>
            <a:r>
              <a:rPr lang="el-GR" sz="2400" dirty="0"/>
              <a:t>Ταχύτητα </a:t>
            </a:r>
            <a:r>
              <a:rPr lang="el-GR" sz="2400" dirty="0" smtClean="0"/>
              <a:t>περιστροφής:</a:t>
            </a:r>
            <a:endParaRPr lang="el-GR" sz="2400" dirty="0"/>
          </a:p>
          <a:p>
            <a:pPr lvl="1">
              <a:buFont typeface="Arial" panose="020B0604020202020204" pitchFamily="34" charset="0"/>
              <a:buChar char="•"/>
            </a:pPr>
            <a:r>
              <a:rPr lang="el-GR" sz="2400" dirty="0"/>
              <a:t>όσο πιο γρήγορα περιστρέφεται ο δίσκος , τόσο περισσότερες πληροφορίες μεταφέρονται στον </a:t>
            </a:r>
            <a:r>
              <a:rPr lang="el-GR" sz="2400" dirty="0" smtClean="0"/>
              <a:t>Η/Υ,</a:t>
            </a:r>
            <a:endParaRPr lang="el-GR" sz="2400" dirty="0"/>
          </a:p>
          <a:p>
            <a:pPr lvl="1">
              <a:buFont typeface="Arial" panose="020B0604020202020204" pitchFamily="34" charset="0"/>
              <a:buChar char="•"/>
            </a:pPr>
            <a:r>
              <a:rPr lang="el-GR" sz="2400" dirty="0"/>
              <a:t>Πολλαπλάσιο της βασικής ταχύτητας (150 ΚΒ/</a:t>
            </a:r>
            <a:r>
              <a:rPr lang="en-US" sz="2400" dirty="0"/>
              <a:t>sec) </a:t>
            </a:r>
            <a:r>
              <a:rPr lang="el-GR" sz="2400" dirty="0" smtClean="0"/>
              <a:t>π.χ. 52Χ. </a:t>
            </a:r>
            <a:endParaRPr lang="el-GR" sz="2400" dirty="0"/>
          </a:p>
          <a:p>
            <a:pPr>
              <a:buFont typeface="Wingdings" panose="05000000000000000000" pitchFamily="2" charset="2"/>
              <a:buChar char="§"/>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Μηχανισμός Οπτικών Δίσκων</a:t>
            </a:r>
            <a:br>
              <a:rPr lang="el-GR" dirty="0"/>
            </a:br>
            <a:r>
              <a:rPr lang="el-GR" dirty="0" smtClean="0"/>
              <a:t>(2 </a:t>
            </a:r>
            <a:r>
              <a:rPr lang="el-GR" dirty="0"/>
              <a:t>από </a:t>
            </a:r>
            <a:r>
              <a:rPr lang="en-US" dirty="0" smtClean="0"/>
              <a:t>4</a:t>
            </a:r>
            <a:r>
              <a:rPr lang="el-GR" dirty="0" smtClean="0"/>
              <a:t>)</a:t>
            </a:r>
            <a:endParaRPr lang="el-GR" dirty="0"/>
          </a:p>
        </p:txBody>
      </p:sp>
      <p:pic>
        <p:nvPicPr>
          <p:cNvPr id="8" name="Picture 2" descr="Εικόνα, Οδηγός CD-ROM&#10;"/>
          <p:cNvPicPr>
            <a:picLocks noChangeAspect="1" noChangeArrowheads="1"/>
          </p:cNvPicPr>
          <p:nvPr/>
        </p:nvPicPr>
        <p:blipFill>
          <a:blip r:embed="rId3" cstate="print"/>
          <a:srcRect/>
          <a:stretch>
            <a:fillRect/>
          </a:stretch>
        </p:blipFill>
        <p:spPr bwMode="auto">
          <a:xfrm>
            <a:off x="1096913" y="2204864"/>
            <a:ext cx="2466975" cy="1847851"/>
          </a:xfrm>
          <a:prstGeom prst="rect">
            <a:avLst/>
          </a:prstGeom>
          <a:noFill/>
        </p:spPr>
      </p:pic>
      <p:pic>
        <p:nvPicPr>
          <p:cNvPr id="9" name="Picture 4" descr="Εικονα Οπτικός δίσκος&#10;"/>
          <p:cNvPicPr>
            <a:picLocks noChangeAspect="1" noChangeArrowheads="1"/>
          </p:cNvPicPr>
          <p:nvPr/>
        </p:nvPicPr>
        <p:blipFill>
          <a:blip r:embed="rId4" cstate="print"/>
          <a:srcRect/>
          <a:stretch>
            <a:fillRect/>
          </a:stretch>
        </p:blipFill>
        <p:spPr bwMode="auto">
          <a:xfrm>
            <a:off x="5148064" y="2564904"/>
            <a:ext cx="2143125" cy="2143125"/>
          </a:xfrm>
          <a:prstGeom prst="rect">
            <a:avLst/>
          </a:prstGeom>
          <a:noFill/>
        </p:spPr>
      </p:pic>
      <p:sp>
        <p:nvSpPr>
          <p:cNvPr id="10" name="5 - TextBox" descr="."/>
          <p:cNvSpPr txBox="1"/>
          <p:nvPr/>
        </p:nvSpPr>
        <p:spPr>
          <a:xfrm>
            <a:off x="1024905" y="4149080"/>
            <a:ext cx="2448272" cy="461665"/>
          </a:xfrm>
          <a:prstGeom prst="rect">
            <a:avLst/>
          </a:prstGeom>
          <a:noFill/>
        </p:spPr>
        <p:txBody>
          <a:bodyPr wrap="square" rtlCol="0">
            <a:spAutoFit/>
          </a:bodyPr>
          <a:lstStyle/>
          <a:p>
            <a:r>
              <a:rPr lang="el-GR" sz="2400" dirty="0" smtClean="0"/>
              <a:t>Οδηγός </a:t>
            </a:r>
            <a:r>
              <a:rPr lang="en-US" sz="2400" dirty="0" smtClean="0"/>
              <a:t>CD-ROM</a:t>
            </a:r>
            <a:endParaRPr lang="el-GR" sz="2400" dirty="0"/>
          </a:p>
        </p:txBody>
      </p:sp>
      <p:sp>
        <p:nvSpPr>
          <p:cNvPr id="11" name="6 - TextBox" descr="."/>
          <p:cNvSpPr txBox="1"/>
          <p:nvPr/>
        </p:nvSpPr>
        <p:spPr>
          <a:xfrm>
            <a:off x="5220072" y="4869160"/>
            <a:ext cx="2376264" cy="461665"/>
          </a:xfrm>
          <a:prstGeom prst="rect">
            <a:avLst/>
          </a:prstGeom>
          <a:noFill/>
        </p:spPr>
        <p:txBody>
          <a:bodyPr wrap="square" rtlCol="0">
            <a:spAutoFit/>
          </a:bodyPr>
          <a:lstStyle/>
          <a:p>
            <a:r>
              <a:rPr lang="el-GR" sz="2400" dirty="0" smtClean="0"/>
              <a:t>Οπτικός δίσκος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Μηχανισμός Οπτικών Δίσκων</a:t>
            </a:r>
            <a:br>
              <a:rPr lang="el-GR" dirty="0"/>
            </a:br>
            <a:r>
              <a:rPr lang="el-GR" dirty="0" smtClean="0"/>
              <a:t>(3 </a:t>
            </a:r>
            <a:r>
              <a:rPr lang="el-GR" dirty="0"/>
              <a:t>από </a:t>
            </a:r>
            <a:r>
              <a:rPr lang="el-GR" dirty="0" smtClean="0"/>
              <a:t>4)</a:t>
            </a:r>
            <a:endParaRPr lang="el-GR" dirty="0"/>
          </a:p>
        </p:txBody>
      </p:sp>
      <p:sp>
        <p:nvSpPr>
          <p:cNvPr id="6" name="Rectangle 4" descr="Ακτίνα λέιζερ που ανακλάται από την επιφάνεια του δίσκου,&#10;Ένα φωτοκύτταρο ανιχνεύει την ανακλώμενη ακτίνα και από την διαφορά έντασης αρχικής – ανακλώμενης καταλαβαίνει εάν πρόκειται για 1 ή 0,&#10;CD-R (CD-Recorder -&gt;γράφονται 1 φορά),&#10;CD- ReWritable (γράφονται περισσότερες φορές),&#10;DVD (Digital Versatile Disk) (μέχρι 17 GB)Q &#10; Μονής στρώσης DVD στα 4,7 GB,&#10;Διπλής στρώσης  - 8,5 GB.&#10;"/>
          <p:cNvSpPr txBox="1">
            <a:spLocks noChangeArrowheads="1"/>
          </p:cNvSpPr>
          <p:nvPr/>
        </p:nvSpPr>
        <p:spPr>
          <a:xfrm>
            <a:off x="467545" y="1412776"/>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a:t>Ακτίνα λέιζερ που ανακλάται από την επιφάνεια του </a:t>
            </a:r>
            <a:r>
              <a:rPr lang="el-GR" sz="2200" dirty="0" smtClean="0"/>
              <a:t>δίσκου</a:t>
            </a:r>
            <a:r>
              <a:rPr lang="en-US" sz="2200" dirty="0" smtClean="0"/>
              <a:t>,</a:t>
            </a:r>
            <a:endParaRPr lang="el-GR" sz="2200" dirty="0"/>
          </a:p>
          <a:p>
            <a:r>
              <a:rPr lang="el-GR" sz="2200" dirty="0"/>
              <a:t>Ένα φωτοκύτταρο ανιχνεύει την ανακλώμενη ακτίνα και από την διαφορά έντασης αρχικής – ανακλώμενης καταλαβαίνει εάν πρόκειται για 1 ή </a:t>
            </a:r>
            <a:r>
              <a:rPr lang="el-GR" sz="2200" dirty="0" smtClean="0"/>
              <a:t>0</a:t>
            </a:r>
            <a:r>
              <a:rPr lang="en-US" sz="2200" dirty="0" smtClean="0"/>
              <a:t>,</a:t>
            </a:r>
            <a:endParaRPr lang="el-GR" sz="2200" dirty="0"/>
          </a:p>
          <a:p>
            <a:r>
              <a:rPr lang="en-US" sz="2200" dirty="0"/>
              <a:t>CD-R (CD-Recorder -&gt;</a:t>
            </a:r>
            <a:r>
              <a:rPr lang="el-GR" sz="2200" dirty="0"/>
              <a:t>γράφονται 1 φορά</a:t>
            </a:r>
            <a:r>
              <a:rPr lang="el-GR" sz="2200" dirty="0" smtClean="0"/>
              <a:t>)</a:t>
            </a:r>
            <a:r>
              <a:rPr lang="en-US" sz="2200" dirty="0" smtClean="0"/>
              <a:t>,</a:t>
            </a:r>
            <a:endParaRPr lang="en-US" sz="2200" dirty="0"/>
          </a:p>
          <a:p>
            <a:r>
              <a:rPr lang="en-US" sz="2200" dirty="0"/>
              <a:t>CD- </a:t>
            </a:r>
            <a:r>
              <a:rPr lang="en-US" sz="2200" dirty="0" err="1"/>
              <a:t>ReWritable</a:t>
            </a:r>
            <a:r>
              <a:rPr lang="el-GR" sz="2200" dirty="0"/>
              <a:t> (γράφονται περισσότερες φορές</a:t>
            </a:r>
            <a:r>
              <a:rPr lang="el-GR" sz="2200" dirty="0" smtClean="0"/>
              <a:t>)</a:t>
            </a:r>
            <a:r>
              <a:rPr lang="en-US" sz="2200" dirty="0" smtClean="0"/>
              <a:t>,</a:t>
            </a:r>
            <a:endParaRPr lang="en-US" sz="2200" dirty="0"/>
          </a:p>
          <a:p>
            <a:r>
              <a:rPr lang="en-US" sz="2200" dirty="0"/>
              <a:t>DVD (Digital Versatile Disk) (</a:t>
            </a:r>
            <a:r>
              <a:rPr lang="el-GR" sz="2200" dirty="0"/>
              <a:t>μέχρι </a:t>
            </a:r>
            <a:r>
              <a:rPr lang="en-US" sz="2200" dirty="0"/>
              <a:t>17 </a:t>
            </a:r>
            <a:r>
              <a:rPr lang="en-US" sz="2200" dirty="0" smtClean="0"/>
              <a:t>GB)Q</a:t>
            </a:r>
            <a:r>
              <a:rPr lang="el-GR" sz="2200" dirty="0" smtClean="0"/>
              <a:t> </a:t>
            </a:r>
            <a:endParaRPr lang="el-GR" sz="2200" dirty="0"/>
          </a:p>
          <a:p>
            <a:pPr lvl="1"/>
            <a:r>
              <a:rPr lang="el-GR" sz="2200" dirty="0"/>
              <a:t> Μονής στρώσης DVD στα 4,7 </a:t>
            </a:r>
            <a:r>
              <a:rPr lang="el-GR" sz="2200" dirty="0" smtClean="0"/>
              <a:t>GB</a:t>
            </a:r>
            <a:r>
              <a:rPr lang="en-US" sz="2200" dirty="0" smtClean="0"/>
              <a:t>,</a:t>
            </a:r>
            <a:endParaRPr lang="en-US" sz="2200" dirty="0"/>
          </a:p>
          <a:p>
            <a:pPr lvl="1"/>
            <a:r>
              <a:rPr lang="el-GR" sz="2200" dirty="0"/>
              <a:t>Διπλής στρώσης  - 8,5 </a:t>
            </a:r>
            <a:r>
              <a:rPr lang="en-US" sz="2200" dirty="0" smtClean="0"/>
              <a:t>GB.</a:t>
            </a:r>
            <a:endParaRPr lang="el-GR" sz="2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Μηχανισμός Οπτικών Δίσκων</a:t>
            </a:r>
            <a:br>
              <a:rPr lang="el-GR" dirty="0"/>
            </a:br>
            <a:r>
              <a:rPr lang="el-GR" dirty="0" smtClean="0"/>
              <a:t>(4 </a:t>
            </a:r>
            <a:r>
              <a:rPr lang="el-GR" dirty="0"/>
              <a:t>από 4)</a:t>
            </a:r>
          </a:p>
        </p:txBody>
      </p:sp>
      <p:sp>
        <p:nvSpPr>
          <p:cNvPr id="6" name="Rectangle 4" descr="Blu-ray:&#10;Ένας μονής στρώσης δίσκος Βlu-ray μπορεί να αποθηκεύσει 25 GB,&#10;50 GB,&#10;Παραδείγματος χάριν 1,80 € για 25 GB. &#10;"/>
          <p:cNvSpPr txBox="1">
            <a:spLocks noChangeArrowheads="1"/>
          </p:cNvSpPr>
          <p:nvPr>
            <p:custDataLst>
              <p:tags r:id="rId2"/>
            </p:custDataLst>
          </p:nvPr>
        </p:nvSpPr>
        <p:spPr>
          <a:xfrm>
            <a:off x="467545" y="1412776"/>
            <a:ext cx="8280920" cy="27363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Blu-ray</a:t>
            </a:r>
            <a:r>
              <a:rPr lang="el-GR" sz="2400" dirty="0" smtClean="0"/>
              <a:t>:</a:t>
            </a:r>
            <a:endParaRPr lang="en-US" sz="2400" dirty="0"/>
          </a:p>
          <a:p>
            <a:pPr lvl="1"/>
            <a:r>
              <a:rPr lang="el-GR" sz="2400" dirty="0"/>
              <a:t>Ένας μονής στρώσης δίσκος </a:t>
            </a:r>
            <a:r>
              <a:rPr lang="el-GR" sz="2400" dirty="0" err="1"/>
              <a:t>Βlu</a:t>
            </a:r>
            <a:r>
              <a:rPr lang="el-GR" sz="2400" dirty="0"/>
              <a:t>-</a:t>
            </a:r>
            <a:r>
              <a:rPr lang="el-GR" sz="2400" dirty="0" err="1"/>
              <a:t>ray</a:t>
            </a:r>
            <a:r>
              <a:rPr lang="el-GR" sz="2400" dirty="0"/>
              <a:t> μπορεί να αποθηκεύσει 25 </a:t>
            </a:r>
            <a:r>
              <a:rPr lang="el-GR" sz="2400" dirty="0" smtClean="0"/>
              <a:t>GB,</a:t>
            </a:r>
            <a:endParaRPr lang="en-US" sz="2400" dirty="0"/>
          </a:p>
          <a:p>
            <a:pPr lvl="1"/>
            <a:r>
              <a:rPr lang="en-US" sz="2400" dirty="0"/>
              <a:t>50 </a:t>
            </a:r>
            <a:r>
              <a:rPr lang="el-GR" sz="2400" dirty="0" smtClean="0"/>
              <a:t>GB,</a:t>
            </a:r>
            <a:endParaRPr lang="el-GR" sz="2400" dirty="0"/>
          </a:p>
          <a:p>
            <a:pPr lvl="1"/>
            <a:r>
              <a:rPr lang="el-GR" sz="2400" dirty="0" smtClean="0"/>
              <a:t>Π.χ. </a:t>
            </a:r>
            <a:r>
              <a:rPr lang="el-GR" sz="2400" b="1" dirty="0"/>
              <a:t>1,80 €</a:t>
            </a:r>
            <a:r>
              <a:rPr lang="el-GR" sz="2400" dirty="0"/>
              <a:t> για </a:t>
            </a:r>
            <a:r>
              <a:rPr lang="en-US" sz="2400" dirty="0"/>
              <a:t>25 </a:t>
            </a:r>
            <a:r>
              <a:rPr lang="en-US" sz="2400" dirty="0" smtClean="0"/>
              <a:t>GB</a:t>
            </a:r>
            <a:r>
              <a:rPr lang="el-GR" sz="2400" dirty="0" smtClean="0"/>
              <a:t>.</a:t>
            </a:r>
            <a:r>
              <a:rPr lang="en-US" sz="2400" dirty="0"/>
              <a:t> </a:t>
            </a:r>
            <a:endParaRPr lang="el-GR" sz="2400" dirty="0"/>
          </a:p>
        </p:txBody>
      </p:sp>
      <p:pic>
        <p:nvPicPr>
          <p:cNvPr id="8" name="Picture 2" descr="Εικόνα logo Blue RAy"/>
          <p:cNvPicPr>
            <a:picLocks noChangeAspect="1" noChangeArrowheads="1"/>
          </p:cNvPicPr>
          <p:nvPr/>
        </p:nvPicPr>
        <p:blipFill>
          <a:blip r:embed="rId4" cstate="print"/>
          <a:srcRect/>
          <a:stretch>
            <a:fillRect/>
          </a:stretch>
        </p:blipFill>
        <p:spPr bwMode="auto">
          <a:xfrm>
            <a:off x="3346524" y="4365104"/>
            <a:ext cx="2040962" cy="1080120"/>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Κάρτες Μνήμες</a:t>
            </a:r>
          </a:p>
        </p:txBody>
      </p:sp>
      <p:sp>
        <p:nvSpPr>
          <p:cNvPr id="6" name="Rectangle 4"/>
          <p:cNvSpPr txBox="1">
            <a:spLocks noChangeArrowheads="1"/>
          </p:cNvSpPr>
          <p:nvPr/>
        </p:nvSpPr>
        <p:spPr>
          <a:xfrm>
            <a:off x="467545" y="1988840"/>
            <a:ext cx="8280920" cy="23762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Στα κινητά τηλέφωνα,</a:t>
            </a:r>
          </a:p>
          <a:p>
            <a:r>
              <a:rPr lang="el-GR" sz="2800" dirty="0" smtClean="0"/>
              <a:t>Υψηλής ευκρίνειας ψηφιακές κάμερες,</a:t>
            </a:r>
          </a:p>
          <a:p>
            <a:r>
              <a:rPr lang="el-GR" sz="2800" dirty="0" smtClean="0"/>
              <a:t>Ποικιλίες τύπου και χωρητικότητας,</a:t>
            </a:r>
          </a:p>
          <a:p>
            <a:r>
              <a:rPr lang="el-GR" sz="2800" dirty="0" smtClean="0"/>
              <a:t>Τεχνολογία στερεάς κατάστασης. </a:t>
            </a:r>
          </a:p>
          <a:p>
            <a:endParaRPr lang="el-GR" sz="2800" dirty="0" smtClean="0"/>
          </a:p>
          <a:p>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Αποθηκευτικά μέσα στερεής </a:t>
            </a:r>
            <a:r>
              <a:rPr lang="el-GR" dirty="0" smtClean="0"/>
              <a:t>κατάστασης</a:t>
            </a:r>
            <a:r>
              <a:rPr lang="en-US" dirty="0" smtClean="0"/>
              <a:t> (</a:t>
            </a:r>
            <a:r>
              <a:rPr lang="el-GR" dirty="0" smtClean="0"/>
              <a:t>1 από 3)</a:t>
            </a:r>
            <a:endParaRPr lang="el-GR" dirty="0"/>
          </a:p>
        </p:txBody>
      </p:sp>
      <p:sp>
        <p:nvSpPr>
          <p:cNvPr id="6" name="Rectangle 4" descr="Τα αποθηκευτικά μέσα στερεής κατάστασης είναι συσκευές αποθήκευσης δεδομένων κλειστού τύπου, χωρίς κινούμενα μέρη, στις οποίες τα δεδομένα αποθηκεύονται ηλεκτρονικά σε κυκλώματα μνήμης, παρόμοια με αυτά που χρησιμοποιούνται για την προσωρινή αποθήκευση των δεδομένων πριν και μετά την επεξεργασία τους από τον κεντρικό επεξεργαστή ενός ηλεκτρονικού υπολογιστή, κοινός γνωστά και ως RAM (Random Access Memory – Μνήμη Τυχαίας Προσπέλασης).&#10;"/>
          <p:cNvSpPr txBox="1">
            <a:spLocks noChangeArrowheads="1"/>
          </p:cNvSpPr>
          <p:nvPr/>
        </p:nvSpPr>
        <p:spPr>
          <a:xfrm>
            <a:off x="467545" y="1916832"/>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Τα αποθηκευτικά μέσα στερεής κατάστασης είναι συσκευές αποθήκευσης δεδομένων κλειστού τύπου, χωρίς κινούμενα μέρη, στις οποίες τα δεδομένα αποθηκεύονται ηλεκτρονικά σε κυκλώματα μνήμης, παρόμοια με αυτά που χρησιμοποιούνται για την προσωρινή αποθήκευση των δεδομένων πριν και μετά την επεξεργασία τους από τον κεντρικό επεξεργαστή ενός ηλεκτρονικού υπολογιστή, κοινός γνωστά και ως RAM (</a:t>
            </a:r>
            <a:r>
              <a:rPr lang="el-GR" sz="2400" dirty="0" err="1"/>
              <a:t>Random</a:t>
            </a:r>
            <a:r>
              <a:rPr lang="el-GR" sz="2400" dirty="0"/>
              <a:t> Access </a:t>
            </a:r>
            <a:r>
              <a:rPr lang="el-GR" sz="2400" dirty="0" err="1"/>
              <a:t>Memory</a:t>
            </a:r>
            <a:r>
              <a:rPr lang="el-GR" sz="2400" dirty="0"/>
              <a:t> – Μνήμη Τυχαίας Προσπέλασης</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Αποθηκευτικά μέσα στερεής κατάστασης</a:t>
            </a:r>
            <a:r>
              <a:rPr lang="en-US" dirty="0"/>
              <a:t> </a:t>
            </a:r>
            <a:r>
              <a:rPr lang="en-US" dirty="0" smtClean="0"/>
              <a:t>(</a:t>
            </a:r>
            <a:r>
              <a:rPr lang="el-GR" dirty="0" smtClean="0"/>
              <a:t>2 </a:t>
            </a:r>
            <a:r>
              <a:rPr lang="el-GR" dirty="0"/>
              <a:t>από 3)</a:t>
            </a:r>
          </a:p>
        </p:txBody>
      </p:sp>
      <p:sp>
        <p:nvSpPr>
          <p:cNvPr id="6" name="Rectangle 4" descr="H κύρια διαφοροποίησή της μνήμης που χρησιμοποιείται στα αποθηκευτικά μέσα στερεής κατάστασης, σε σχέση με τη μνήμη RAM που χρησιμοποιείται σήμερα στους ηλεκτρονικούς υπολογιστές, έγκειται στο χαρακτηριστικό της να διατηρεί τα αποθηκευμένα σε αυτή δεδομένα και μετά την παύση τροφοδοσίας της με ηλεκτρική ενέργεια. Αντιθέτως, η μνήμη RAM των ηλεκτρονικών υπολογιστών χάνει τελείως το περιεχόμενό της, όταν αυτή δε τροφοδοτείται με ηλεκτρική ενέργεια. Η διαφοροποίηση αυτή ήταν η αιτία χαρακτηρισμού της κοινής μνήμης RAM σε ασταθή μνήμη και της μνήμης που διατηρεί τα δεδομένα της χωρίς τη σπατάλη επιπλέον ηλεκτρική ενέργειας, σε μη ασταθή μνήμη.&#10;"/>
          <p:cNvSpPr txBox="1">
            <a:spLocks noChangeArrowheads="1"/>
          </p:cNvSpPr>
          <p:nvPr/>
        </p:nvSpPr>
        <p:spPr>
          <a:xfrm>
            <a:off x="467545" y="1556792"/>
            <a:ext cx="8280920"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H κύρια διαφοροποίησή της μνήμης που χρησιμοποιείται στα αποθηκευτικά μέσα στερεής κατάστασης, σε σχέση με τη μνήμη RAM που χρησιμοποιείται σήμερα στους ηλεκτρονικούς υπολογιστές, έγκειται στο χαρακτηριστικό της να διατηρεί τα αποθηκευμένα σε αυτή δεδομένα και μετά την παύση τροφοδοσίας της με ηλεκτρική ενέργεια. Αντιθέτως, η μνήμη RAM των ηλεκτρονικών υπολογιστών χάνει τελείως το περιεχόμενό της, όταν αυτή δε τροφοδοτείται με ηλεκτρική ενέργεια. Η διαφοροποίηση αυτή ήταν η αιτία χαρακτηρισμού της κοινής μνήμης RAM σε ασταθή μνήμη και της μνήμης που διατηρεί τα δεδομένα της χωρίς τη σπατάλη επιπλέον ηλεκτρική ενέργειας, σε μη ασταθή </a:t>
            </a:r>
            <a:r>
              <a:rPr lang="el-GR" sz="2400" dirty="0" smtClean="0"/>
              <a:t>μνήμη.</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1179210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a:t>Σκοπός της ενότητας είναι η παρουσίαση της μνήμης του </a:t>
            </a:r>
            <a:r>
              <a:rPr lang="el-GR" sz="2800" dirty="0" smtClean="0"/>
              <a:t>ηλεκτρονικού υπολογιστή. </a:t>
            </a:r>
            <a:r>
              <a:rPr lang="el-GR" sz="2800" dirty="0"/>
              <a:t>Σκοπός είναι ο σπουδαστής να κατανοήσει ποια είναι συμβολή της μνήμης στην λειτουργία του </a:t>
            </a:r>
            <a:r>
              <a:rPr lang="el-GR" sz="2800" dirty="0"/>
              <a:t>ηλεκτρονικού υπολογιστή</a:t>
            </a:r>
            <a:r>
              <a:rPr lang="el-GR" sz="2800" dirty="0" smtClean="0"/>
              <a:t>, </a:t>
            </a:r>
            <a:r>
              <a:rPr lang="el-GR" sz="2800" dirty="0"/>
              <a:t>ποια είναι τα είδη της μνήμης που μπορεί να έχει ένας </a:t>
            </a:r>
            <a:r>
              <a:rPr lang="el-GR" sz="2800" dirty="0"/>
              <a:t>ηλεκτρονικού υπολογιστή</a:t>
            </a:r>
            <a:r>
              <a:rPr lang="el-GR" sz="2800" dirty="0" smtClean="0"/>
              <a:t> </a:t>
            </a:r>
            <a:r>
              <a:rPr lang="el-GR" sz="2800" dirty="0"/>
              <a:t>και πως δουλεύει και συμβάλει στην ταχύτητα του και στην λειτουργία του το κάθε είδος μνήμης που χρησιμοποιείται.</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Αποθηκευτικά μέσα στερεής κατάστασης</a:t>
            </a:r>
            <a:r>
              <a:rPr lang="en-US" dirty="0"/>
              <a:t> </a:t>
            </a:r>
            <a:r>
              <a:rPr lang="en-US" dirty="0" smtClean="0"/>
              <a:t>(</a:t>
            </a:r>
            <a:r>
              <a:rPr lang="el-GR" dirty="0"/>
              <a:t>3</a:t>
            </a:r>
            <a:r>
              <a:rPr lang="el-GR" dirty="0" smtClean="0"/>
              <a:t> </a:t>
            </a:r>
            <a:r>
              <a:rPr lang="el-GR" dirty="0"/>
              <a:t>από 3)</a:t>
            </a:r>
          </a:p>
        </p:txBody>
      </p:sp>
      <p:sp>
        <p:nvSpPr>
          <p:cNvPr id="6" name="Rectangle 4"/>
          <p:cNvSpPr txBox="1">
            <a:spLocks noChangeArrowheads="1"/>
          </p:cNvSpPr>
          <p:nvPr/>
        </p:nvSpPr>
        <p:spPr>
          <a:xfrm>
            <a:off x="467545" y="1412776"/>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Τα </a:t>
            </a:r>
            <a:r>
              <a:rPr lang="el-GR" sz="2200" dirty="0"/>
              <a:t>πλεονεκτήματα των αποθηκευτικών μέσων στερεής κατάστασης έναντι των συμβατικών αποθηκευτικών μέσων όπως οι σκληροί και οι οπτικοί δίσκοι είναι πολλά. Μερικά από αυτά είναι η </a:t>
            </a:r>
            <a:r>
              <a:rPr lang="el-GR" sz="2200" b="1" dirty="0"/>
              <a:t>μεγάλη τους αντοχή σε ισχυρά χτυπήματα, δονήσεις και πτώσεις, οι χαμηλές ενεργειακές απαιτήσεις για τη λειτουργία τους, το μικρό τους μέγεθος και βάρος σαν αποθηκευτική συσκευή και μέσο αποθήκευσης ταυτόχρονα, η υψηλή ταχύτητα πρόσβασης στα δεδομένα τους και η αθόρυβη λειτουργία τους</a:t>
            </a:r>
            <a:r>
              <a:rPr lang="el-GR" sz="2200" dirty="0"/>
              <a:t>. Ωστόσο η μικρή τους χωρητική ικανότητα και το υψηλό τους κόστος σε σχέση με αυτή, καθιστά τα αποθηκευτικά μέσα στερεής κατάστασης μια αρκετά ακριβή λύση και περιορίζει τη χρήση τους μόνο σε ειδικές εφαρμογές, κυρίως όπου απαιτείται μια φορητή, ελαφριά και ενεργειακά οικονομική αποθηκευτική συσκευή.</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2523424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412776"/>
            <a:ext cx="8208912" cy="4525963"/>
          </a:xfrm>
        </p:spPr>
        <p:txBody>
          <a:bodyPr>
            <a:noAutofit/>
          </a:bodyPr>
          <a:lstStyle/>
          <a:p>
            <a:r>
              <a:rPr lang="el-GR" sz="2400" dirty="0" smtClean="0">
                <a:hlinkClick r:id="rId4" action="ppaction://hlinksldjump"/>
              </a:rPr>
              <a:t>Τι είναι η μνήμη του ηλεκτρονικού υπολογιστή, </a:t>
            </a:r>
            <a:endParaRPr lang="el-GR" sz="2400" dirty="0" smtClean="0"/>
          </a:p>
          <a:p>
            <a:r>
              <a:rPr lang="el-GR" sz="2400" dirty="0" smtClean="0">
                <a:hlinkClick r:id="rId5" action="ppaction://hlinksldjump"/>
              </a:rPr>
              <a:t>Πως χωρίζεται και τι  περιέχει το κάθε τμήμα,</a:t>
            </a:r>
            <a:endParaRPr lang="el-GR" sz="2400" dirty="0" smtClean="0"/>
          </a:p>
          <a:p>
            <a:r>
              <a:rPr lang="el-GR" sz="2400" dirty="0" smtClean="0">
                <a:hlinkClick r:id="rId6" action="ppaction://hlinksldjump"/>
              </a:rPr>
              <a:t>Χαρακτηριστικά Κύριας Μνήμης,</a:t>
            </a:r>
            <a:endParaRPr lang="el-GR" sz="2400" dirty="0" smtClean="0"/>
          </a:p>
          <a:p>
            <a:r>
              <a:rPr lang="el-GR" sz="2400" dirty="0" smtClean="0">
                <a:hlinkClick r:id="rId7" action="ppaction://hlinksldjump"/>
              </a:rPr>
              <a:t>Εικονική μνήμη,</a:t>
            </a:r>
            <a:endParaRPr lang="el-GR" sz="2400" dirty="0" smtClean="0"/>
          </a:p>
          <a:p>
            <a:r>
              <a:rPr lang="el-GR" sz="2400" dirty="0" smtClean="0">
                <a:hlinkClick r:id="rId8" action="ppaction://hlinksldjump"/>
              </a:rPr>
              <a:t>Μνήμη τυχαίας προσπέλασης (</a:t>
            </a:r>
            <a:r>
              <a:rPr lang="en-US" sz="2400" dirty="0" smtClean="0">
                <a:hlinkClick r:id="rId8" action="ppaction://hlinksldjump"/>
              </a:rPr>
              <a:t>RAM</a:t>
            </a:r>
            <a:r>
              <a:rPr lang="el-GR" sz="2400" dirty="0" smtClean="0">
                <a:hlinkClick r:id="rId8" action="ppaction://hlinksldjump"/>
              </a:rPr>
              <a:t>),</a:t>
            </a:r>
            <a:endParaRPr lang="el-GR" sz="2400" dirty="0" smtClean="0"/>
          </a:p>
          <a:p>
            <a:r>
              <a:rPr lang="el-GR" sz="2400" dirty="0" smtClean="0">
                <a:hlinkClick r:id="rId9" action="ppaction://hlinksldjump"/>
              </a:rPr>
              <a:t>Λανθάνουσα ή κρυφή μνήμη (</a:t>
            </a:r>
            <a:r>
              <a:rPr lang="en-US" sz="2400" dirty="0" smtClean="0">
                <a:hlinkClick r:id="rId9" action="ppaction://hlinksldjump"/>
              </a:rPr>
              <a:t>Cache</a:t>
            </a:r>
            <a:r>
              <a:rPr lang="el-GR" sz="2400" dirty="0" smtClean="0">
                <a:hlinkClick r:id="rId9" action="ppaction://hlinksldjump"/>
              </a:rPr>
              <a:t>),</a:t>
            </a:r>
            <a:endParaRPr lang="el-GR" sz="2400" dirty="0" smtClean="0"/>
          </a:p>
          <a:p>
            <a:r>
              <a:rPr lang="el-GR" sz="2400" dirty="0" smtClean="0">
                <a:hlinkClick r:id="rId9" action="ppaction://hlinksldjump"/>
              </a:rPr>
              <a:t>Μνήμη μόνο για ανάγνωση (</a:t>
            </a:r>
            <a:r>
              <a:rPr lang="en-US" sz="2400" dirty="0" smtClean="0">
                <a:hlinkClick r:id="rId9" action="ppaction://hlinksldjump"/>
              </a:rPr>
              <a:t>ROM</a:t>
            </a:r>
            <a:r>
              <a:rPr lang="el-GR" sz="2400" dirty="0" smtClean="0">
                <a:hlinkClick r:id="rId9" action="ppaction://hlinksldjump"/>
              </a:rPr>
              <a:t>),</a:t>
            </a:r>
            <a:endParaRPr lang="el-GR" sz="2400" dirty="0" smtClean="0"/>
          </a:p>
          <a:p>
            <a:r>
              <a:rPr lang="el-GR" sz="2400" dirty="0" smtClean="0">
                <a:hlinkClick r:id="rId10" action="ppaction://hlinksldjump"/>
              </a:rPr>
              <a:t>Βοηθητικές Μνήμες,</a:t>
            </a:r>
            <a:endParaRPr lang="el-GR" sz="2400" dirty="0" smtClean="0"/>
          </a:p>
          <a:p>
            <a:r>
              <a:rPr lang="el-GR" sz="2400" dirty="0" smtClean="0">
                <a:hlinkClick r:id="rId11" action="ppaction://hlinksldjump"/>
              </a:rPr>
              <a:t>Περιφερειακές Μνήμες.</a:t>
            </a:r>
            <a:endParaRPr lang="el-GR" sz="2400" dirty="0" smtClean="0"/>
          </a:p>
          <a:p>
            <a:pPr>
              <a:buFont typeface="Wingdings" pitchFamily="2" charset="2"/>
              <a:buChar char="§"/>
            </a:pPr>
            <a:endParaRPr lang="el-GR" sz="24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Μνήμη (1 από 5)</a:t>
            </a:r>
            <a:endParaRPr lang="el-GR" dirty="0"/>
          </a:p>
        </p:txBody>
      </p:sp>
      <p:sp>
        <p:nvSpPr>
          <p:cNvPr id="23" name="Rectangle 3"/>
          <p:cNvSpPr>
            <a:spLocks noGrp="1" noChangeArrowheads="1"/>
          </p:cNvSpPr>
          <p:nvPr>
            <p:ph idx="1"/>
          </p:nvPr>
        </p:nvSpPr>
        <p:spPr>
          <a:xfrm>
            <a:off x="457200" y="1672208"/>
            <a:ext cx="8229600" cy="2908920"/>
          </a:xfrm>
        </p:spPr>
        <p:txBody>
          <a:bodyPr>
            <a:normAutofit/>
          </a:bodyPr>
          <a:lstStyle/>
          <a:p>
            <a:r>
              <a:rPr lang="el-GR" dirty="0" smtClean="0"/>
              <a:t>Μνήμη:</a:t>
            </a:r>
            <a:endParaRPr lang="el-GR" dirty="0"/>
          </a:p>
          <a:p>
            <a:pPr lvl="1"/>
            <a:r>
              <a:rPr lang="el-GR" dirty="0"/>
              <a:t>Κύρια </a:t>
            </a:r>
            <a:r>
              <a:rPr lang="el-GR" dirty="0" smtClean="0"/>
              <a:t>μνήμη,</a:t>
            </a:r>
            <a:endParaRPr lang="el-GR" dirty="0"/>
          </a:p>
          <a:p>
            <a:pPr lvl="1"/>
            <a:r>
              <a:rPr lang="el-GR" dirty="0"/>
              <a:t>Δευτερεύουσα ή </a:t>
            </a:r>
            <a:r>
              <a:rPr lang="el-GR" dirty="0" smtClean="0"/>
              <a:t>βοηθητική μνήμη.</a:t>
            </a:r>
            <a:endParaRPr lang="el-GR" dirty="0"/>
          </a:p>
          <a:p>
            <a:endParaRPr 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a:t>Μνήμη </a:t>
            </a:r>
            <a:r>
              <a:rPr lang="el-GR" dirty="0" smtClean="0"/>
              <a:t>(2 </a:t>
            </a:r>
            <a:r>
              <a:rPr lang="el-GR" dirty="0"/>
              <a:t>από </a:t>
            </a:r>
            <a:r>
              <a:rPr lang="el-GR" dirty="0" smtClean="0"/>
              <a:t>5)</a:t>
            </a:r>
            <a:endParaRPr lang="el-GR" dirty="0"/>
          </a:p>
        </p:txBody>
      </p:sp>
      <p:sp>
        <p:nvSpPr>
          <p:cNvPr id="9" name="Rectangle 3" descr="Κύρια Μνήμη:&#10;&#10;Αποτελείται από μικρές κάρτες επέκτασης που τοποθετούνται σε ειδικές υποδοχές της μητρικής κάρτας,&#10;Η ΚΜΕ έχει άμεση πρόσβαση,&#10;Κύρια Μνήμη, αποθηκεύονται:&#10;Οι οδηγίες που αποτελούν το πρόγραμμα,&#10;Τα δεδομένα,&#10;Τα αποτελέσματα που θα προκύψουν από την επεξεργασία του προγράμματος,&#10;"/>
          <p:cNvSpPr txBox="1">
            <a:spLocks noChangeArrowheads="1"/>
          </p:cNvSpPr>
          <p:nvPr>
            <p:custDataLst>
              <p:tags r:id="rId2"/>
            </p:custDataLst>
          </p:nvPr>
        </p:nvSpPr>
        <p:spPr>
          <a:xfrm>
            <a:off x="467544" y="1495449"/>
            <a:ext cx="8219256"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Κύρια </a:t>
            </a:r>
            <a:r>
              <a:rPr lang="el-GR" sz="2400" dirty="0" smtClean="0"/>
              <a:t>Μνήμη:</a:t>
            </a:r>
          </a:p>
          <a:p>
            <a:pPr algn="l"/>
            <a:endParaRPr lang="el-GR" sz="2400" dirty="0"/>
          </a:p>
          <a:p>
            <a:pPr marL="342900" indent="-342900" algn="l">
              <a:buFont typeface="Wingdings" panose="05000000000000000000" pitchFamily="2" charset="2"/>
              <a:buChar char="§"/>
            </a:pPr>
            <a:r>
              <a:rPr lang="el-GR" sz="2400" dirty="0" smtClean="0"/>
              <a:t>Αποτελείται </a:t>
            </a:r>
            <a:r>
              <a:rPr lang="el-GR" sz="2400" dirty="0"/>
              <a:t>από μικρές κάρτες επέκτασης που τοποθετούνται σε ειδικές υποδοχές της μητρικής </a:t>
            </a:r>
            <a:r>
              <a:rPr lang="el-GR" sz="2400" dirty="0" smtClean="0"/>
              <a:t>κάρτας,</a:t>
            </a:r>
            <a:endParaRPr lang="en-US" sz="2400" dirty="0"/>
          </a:p>
          <a:p>
            <a:pPr marL="342900" indent="-342900" algn="l">
              <a:buFont typeface="Wingdings" panose="05000000000000000000" pitchFamily="2" charset="2"/>
              <a:buChar char="§"/>
            </a:pPr>
            <a:r>
              <a:rPr lang="el-GR" sz="2400" dirty="0"/>
              <a:t>Η ΚΜΕ έχει άμεση </a:t>
            </a:r>
            <a:r>
              <a:rPr lang="el-GR" sz="2400" dirty="0" smtClean="0"/>
              <a:t>πρόσβαση,</a:t>
            </a:r>
            <a:endParaRPr lang="el-GR" sz="2400" dirty="0"/>
          </a:p>
          <a:p>
            <a:pPr marL="342900" indent="-342900" algn="l">
              <a:buFont typeface="Wingdings" panose="05000000000000000000" pitchFamily="2" charset="2"/>
              <a:buChar char="§"/>
            </a:pPr>
            <a:r>
              <a:rPr lang="el-GR" sz="2400" dirty="0"/>
              <a:t>Κύρια Μνήμη, </a:t>
            </a:r>
            <a:r>
              <a:rPr lang="el-GR" sz="2400" dirty="0" smtClean="0"/>
              <a:t>αποθηκεύονται:</a:t>
            </a:r>
            <a:endParaRPr lang="el-GR" sz="2400" dirty="0"/>
          </a:p>
          <a:p>
            <a:pPr lvl="1" algn="l">
              <a:buFont typeface="Wingdings" pitchFamily="2" charset="2"/>
              <a:buChar char="v"/>
            </a:pPr>
            <a:r>
              <a:rPr lang="el-GR" sz="2400" dirty="0">
                <a:solidFill>
                  <a:schemeClr val="tx1"/>
                </a:solidFill>
              </a:rPr>
              <a:t>Οι οδηγίες που αποτελούν το </a:t>
            </a:r>
            <a:r>
              <a:rPr lang="el-GR" sz="2400" dirty="0" smtClean="0">
                <a:solidFill>
                  <a:schemeClr val="tx1"/>
                </a:solidFill>
              </a:rPr>
              <a:t>πρόγραμμα,</a:t>
            </a:r>
            <a:endParaRPr lang="el-GR" sz="2400" dirty="0">
              <a:solidFill>
                <a:schemeClr val="tx1"/>
              </a:solidFill>
            </a:endParaRPr>
          </a:p>
          <a:p>
            <a:pPr lvl="1" algn="l">
              <a:buFont typeface="Wingdings" pitchFamily="2" charset="2"/>
              <a:buChar char="v"/>
            </a:pPr>
            <a:r>
              <a:rPr lang="el-GR" sz="2400" dirty="0">
                <a:solidFill>
                  <a:schemeClr val="tx1"/>
                </a:solidFill>
              </a:rPr>
              <a:t>Τα </a:t>
            </a:r>
            <a:r>
              <a:rPr lang="el-GR" sz="2400" dirty="0" smtClean="0">
                <a:solidFill>
                  <a:schemeClr val="tx1"/>
                </a:solidFill>
              </a:rPr>
              <a:t>δεδομένα,</a:t>
            </a:r>
            <a:endParaRPr lang="el-GR" sz="2400" dirty="0">
              <a:solidFill>
                <a:schemeClr val="tx1"/>
              </a:solidFill>
            </a:endParaRPr>
          </a:p>
          <a:p>
            <a:pPr lvl="1" algn="l">
              <a:buFont typeface="Wingdings" pitchFamily="2" charset="2"/>
              <a:buChar char="v"/>
            </a:pPr>
            <a:r>
              <a:rPr lang="el-GR" sz="2400" dirty="0">
                <a:solidFill>
                  <a:schemeClr val="tx1"/>
                </a:solidFill>
              </a:rPr>
              <a:t>Τα αποτελέσματα που θα προκύψουν από </a:t>
            </a:r>
            <a:r>
              <a:rPr lang="el-GR" sz="2400" dirty="0" smtClean="0">
                <a:solidFill>
                  <a:schemeClr val="tx1"/>
                </a:solidFill>
              </a:rPr>
              <a:t>την </a:t>
            </a:r>
            <a:r>
              <a:rPr lang="el-GR" sz="2400" dirty="0">
                <a:solidFill>
                  <a:schemeClr val="tx1"/>
                </a:solidFill>
              </a:rPr>
              <a:t>επεξεργασία του </a:t>
            </a:r>
            <a:r>
              <a:rPr lang="el-GR" sz="2400" dirty="0" smtClean="0">
                <a:solidFill>
                  <a:schemeClr val="tx1"/>
                </a:solidFill>
              </a:rPr>
              <a:t>προγράμματος,</a:t>
            </a:r>
            <a:endParaRPr lang="el-GR" sz="2400" dirty="0">
              <a:solidFill>
                <a:schemeClr val="tx1"/>
              </a:solidFill>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Μνήμη </a:t>
            </a:r>
            <a:r>
              <a:rPr lang="el-GR" dirty="0" smtClean="0"/>
              <a:t>(3 </a:t>
            </a:r>
            <a:r>
              <a:rPr lang="el-GR" dirty="0"/>
              <a:t>από </a:t>
            </a:r>
            <a:r>
              <a:rPr lang="el-GR" dirty="0" smtClean="0"/>
              <a:t>5)</a:t>
            </a:r>
            <a:endParaRPr lang="el-GR" dirty="0"/>
          </a:p>
        </p:txBody>
      </p:sp>
      <p:sp>
        <p:nvSpPr>
          <p:cNvPr id="2" name="Ορθογώνιο 1" descr="Είναι χωρισμένη σε ίσα τμήματα, και το κάθε τμήμα χαρακτηρίζεται:&#10;Από το περιεχόμενο,&#10;Τη διεύθυνση του,&#10;Το μέγεθος κάθε τμήματος είναι 16 ή 64 bit (word):&#10;Η κάθε λέξη χρησιμοποιείται από την από την μονάδα ελέγχου σαν οδηγία,&#10;από την αριθμητική και λογική μονάδα  σαν μια ποσότητα,&#10;Η διεύθυνση χρησιμοποιείται για την άμεση προσπέλαση (εγγραφή ή ανάγνωση) από την ΚΜΕ.&#10;"/>
          <p:cNvSpPr/>
          <p:nvPr/>
        </p:nvSpPr>
        <p:spPr>
          <a:xfrm>
            <a:off x="467544" y="1659572"/>
            <a:ext cx="8219256" cy="4154984"/>
          </a:xfrm>
          <a:prstGeom prst="rect">
            <a:avLst/>
          </a:prstGeom>
        </p:spPr>
        <p:txBody>
          <a:bodyPr wrap="square">
            <a:spAutoFit/>
          </a:bodyPr>
          <a:lstStyle/>
          <a:p>
            <a:pPr marL="342900" indent="-342900">
              <a:buFont typeface="Wingdings" panose="05000000000000000000" pitchFamily="2" charset="2"/>
              <a:buChar char="§"/>
            </a:pPr>
            <a:r>
              <a:rPr lang="el-GR" sz="2400" dirty="0"/>
              <a:t>Είναι χωρισμένη σε ίσα τμήματα, και το κάθε τμήμα </a:t>
            </a:r>
            <a:r>
              <a:rPr lang="el-GR" sz="2400" dirty="0" smtClean="0"/>
              <a:t>χαρακτηρίζεται:</a:t>
            </a:r>
            <a:endParaRPr lang="el-GR" sz="2400" dirty="0"/>
          </a:p>
          <a:p>
            <a:pPr marL="800100" lvl="1" indent="-342900">
              <a:buFont typeface="Wingdings" panose="05000000000000000000" pitchFamily="2" charset="2"/>
              <a:buChar char="v"/>
            </a:pPr>
            <a:r>
              <a:rPr lang="el-GR" sz="2400" dirty="0"/>
              <a:t>Από το </a:t>
            </a:r>
            <a:r>
              <a:rPr lang="el-GR" sz="2400" dirty="0" smtClean="0"/>
              <a:t>περιεχόμενο,</a:t>
            </a:r>
            <a:endParaRPr lang="el-GR" sz="2400" dirty="0"/>
          </a:p>
          <a:p>
            <a:pPr marL="800100" lvl="1" indent="-342900">
              <a:buFont typeface="Wingdings" panose="05000000000000000000" pitchFamily="2" charset="2"/>
              <a:buChar char="v"/>
            </a:pPr>
            <a:r>
              <a:rPr lang="el-GR" sz="2400" dirty="0"/>
              <a:t>Τη διεύθυνση </a:t>
            </a:r>
            <a:r>
              <a:rPr lang="el-GR" sz="2400" dirty="0" smtClean="0"/>
              <a:t>του,</a:t>
            </a:r>
            <a:endParaRPr lang="el-GR" sz="2400" dirty="0"/>
          </a:p>
          <a:p>
            <a:pPr marL="342900" indent="-342900">
              <a:buFont typeface="Wingdings" panose="05000000000000000000" pitchFamily="2" charset="2"/>
              <a:buChar char="§"/>
            </a:pPr>
            <a:r>
              <a:rPr lang="el-GR" sz="2400" dirty="0"/>
              <a:t>Το μέγεθος κάθε τμήματος είναι 16 ή 64 </a:t>
            </a:r>
            <a:r>
              <a:rPr lang="en-US" sz="2400" dirty="0"/>
              <a:t>bit </a:t>
            </a:r>
            <a:r>
              <a:rPr lang="el-GR" sz="2400" dirty="0"/>
              <a:t>(</a:t>
            </a:r>
            <a:r>
              <a:rPr lang="en-US" sz="2400" dirty="0"/>
              <a:t>word</a:t>
            </a:r>
            <a:r>
              <a:rPr lang="en-US" sz="2400" dirty="0" smtClean="0"/>
              <a:t>)</a:t>
            </a:r>
            <a:r>
              <a:rPr lang="el-GR" sz="2400" dirty="0" smtClean="0"/>
              <a:t>:</a:t>
            </a:r>
            <a:endParaRPr lang="en-US" sz="2400" dirty="0"/>
          </a:p>
          <a:p>
            <a:pPr marL="800100" lvl="1" indent="-342900">
              <a:buFont typeface="Wingdings" panose="05000000000000000000" pitchFamily="2" charset="2"/>
              <a:buChar char="v"/>
            </a:pPr>
            <a:r>
              <a:rPr lang="el-GR" sz="2400" dirty="0"/>
              <a:t>Η κάθε λέξη χρησιμοποιείται από την από την μονάδα ελέγχου σαν </a:t>
            </a:r>
            <a:r>
              <a:rPr lang="el-GR" sz="2400" dirty="0" smtClean="0"/>
              <a:t>οδηγία,</a:t>
            </a:r>
            <a:endParaRPr lang="el-GR" sz="2400" dirty="0"/>
          </a:p>
          <a:p>
            <a:pPr marL="800100" lvl="1" indent="-342900">
              <a:buFont typeface="Wingdings" panose="05000000000000000000" pitchFamily="2" charset="2"/>
              <a:buChar char="v"/>
            </a:pPr>
            <a:r>
              <a:rPr lang="el-GR" sz="2400" dirty="0"/>
              <a:t>από την αριθμητική και λογική μονάδα  σαν μια </a:t>
            </a:r>
            <a:r>
              <a:rPr lang="el-GR" sz="2400" dirty="0" smtClean="0"/>
              <a:t>ποσότητα,</a:t>
            </a:r>
            <a:endParaRPr lang="el-GR" sz="2400" dirty="0"/>
          </a:p>
          <a:p>
            <a:pPr marL="342900" indent="-342900">
              <a:buFont typeface="Wingdings" panose="05000000000000000000" pitchFamily="2" charset="2"/>
              <a:buChar char="§"/>
            </a:pPr>
            <a:r>
              <a:rPr lang="el-GR" sz="2400" dirty="0"/>
              <a:t>Η διεύθυνση χρησιμοποιείται για την άμεση προσπέλαση (εγγραφή ή ανάγνωση) από την </a:t>
            </a:r>
            <a:r>
              <a:rPr lang="el-GR" sz="2400" dirty="0" smtClean="0"/>
              <a:t>ΚΜΕ.</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Μνήμη </a:t>
            </a:r>
            <a:r>
              <a:rPr lang="el-GR" dirty="0" smtClean="0"/>
              <a:t>(4 </a:t>
            </a:r>
            <a:r>
              <a:rPr lang="el-GR" dirty="0"/>
              <a:t>από 5</a:t>
            </a:r>
            <a:r>
              <a:rPr lang="el-GR" dirty="0" smtClean="0"/>
              <a:t>)</a:t>
            </a:r>
            <a:endParaRPr lang="el-GR" dirty="0"/>
          </a:p>
        </p:txBody>
      </p:sp>
      <p:pic>
        <p:nvPicPr>
          <p:cNvPr id="8" name="Picture 6" descr="Εικόνα, παρουσιάζεται το περιεχόμενο μιας θέσης μνήμης. Το πρώτο τμήμα περιέχει την διεύθυνση της θέσης μνήμης και το δεύτερο τα περιεχόμενα  "/>
          <p:cNvPicPr>
            <a:picLocks noChangeAspect="1" noChangeArrowheads="1"/>
          </p:cNvPicPr>
          <p:nvPr/>
        </p:nvPicPr>
        <p:blipFill>
          <a:blip r:embed="rId4" cstate="print"/>
          <a:srcRect/>
          <a:stretch>
            <a:fillRect/>
          </a:stretch>
        </p:blipFill>
        <p:spPr bwMode="auto">
          <a:xfrm>
            <a:off x="1543433" y="2204864"/>
            <a:ext cx="6196919" cy="3168352"/>
          </a:xfrm>
          <a:prstGeom prst="rect">
            <a:avLst/>
          </a:prstGeom>
          <a:noFill/>
        </p:spPr>
      </p:pic>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Είδη μνήμης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35:4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6,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8,9,11,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6,8,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8,6,7,5,3,"/>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6,9,10,11,12,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8,9,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8,9,10,11,12,13,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Swedish"/>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8,9,10,11,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E68B6BC-F7A1-4B3F-A924-EC2A99E9299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4225</TotalTime>
  <Words>1953</Words>
  <Application>Microsoft Office PowerPoint</Application>
  <PresentationFormat>Προβολή στην οθόνη (4:3)</PresentationFormat>
  <Paragraphs>321</Paragraphs>
  <Slides>41</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Πληροφορική</vt:lpstr>
      <vt:lpstr>Άδειες Χρήσης</vt:lpstr>
      <vt:lpstr>Χρηματοδότηση</vt:lpstr>
      <vt:lpstr>Σκοποί  ενότητας</vt:lpstr>
      <vt:lpstr>Περιεχόμενα ενότητας</vt:lpstr>
      <vt:lpstr>Μνήμη (1 από 5)</vt:lpstr>
      <vt:lpstr>Μνήμη (2 από 5)</vt:lpstr>
      <vt:lpstr>Μνήμη (3 από 5)</vt:lpstr>
      <vt:lpstr>Μνήμη (4 από 5)</vt:lpstr>
      <vt:lpstr>Μνήμη (5 από 4)</vt:lpstr>
      <vt:lpstr>Χαρακτηριστικά Κύριας Μνήμης</vt:lpstr>
      <vt:lpstr>Τι είναι εικονική μνήμη; (1 από 2)</vt:lpstr>
      <vt:lpstr>Τι είναι εικονική μνήμη; (2 από 2)</vt:lpstr>
      <vt:lpstr>Εικονική μνήμη</vt:lpstr>
      <vt:lpstr>Είδη μνήμης (1 από 2)</vt:lpstr>
      <vt:lpstr>Είδη μνήμης (2 από 2)</vt:lpstr>
      <vt:lpstr>Κρυφή μνήμη</vt:lpstr>
      <vt:lpstr>Βοηθητικές Μνήμες</vt:lpstr>
      <vt:lpstr>Περιφερειακές Μνήμες</vt:lpstr>
      <vt:lpstr>Μαγνητικός ή σκληρός δίσκος (1 από 4)</vt:lpstr>
      <vt:lpstr>Μαγνητικός ή σκληρός δίσκος (2 από 4)</vt:lpstr>
      <vt:lpstr>Μαγνητικός ή σκληρός δίσκος (3 από 4)</vt:lpstr>
      <vt:lpstr>Μαγνητικός ή σκληρός δίσκος (4 από 4)</vt:lpstr>
      <vt:lpstr>Εξωτερικός σκληρός δίσκος (1 από 4)</vt:lpstr>
      <vt:lpstr>Εξωτερικός σκληρός δίσκος (2 από 4)</vt:lpstr>
      <vt:lpstr>Εξωτερικός σκληρός δίσκος (3 από 4)</vt:lpstr>
      <vt:lpstr>Εξωτερικός σκληρός δίσκος (4 από 4)</vt:lpstr>
      <vt:lpstr>Διαδικτυακή αποθήκευση</vt:lpstr>
      <vt:lpstr>Μαγνητική δισκέτα</vt:lpstr>
      <vt:lpstr>Μαγνητική ταινία</vt:lpstr>
      <vt:lpstr>Αφαιρούμενος δίσκος USB Stick  (1 από 2)</vt:lpstr>
      <vt:lpstr>Αφαιρούμενος δίσκος USB Stick  (2 από 2)</vt:lpstr>
      <vt:lpstr>Μηχανισμός Οπτικών Δίσκων (1 από 4)</vt:lpstr>
      <vt:lpstr>Μηχανισμός Οπτικών Δίσκων (2 από 4)</vt:lpstr>
      <vt:lpstr>Μηχανισμός Οπτικών Δίσκων (3 από 4)</vt:lpstr>
      <vt:lpstr>Μηχανισμός Οπτικών Δίσκων (4 από 4)</vt:lpstr>
      <vt:lpstr>Κάρτες Μνήμες</vt:lpstr>
      <vt:lpstr>Αποθηκευτικά μέσα στερεής κατάστασης (1 από 3)</vt:lpstr>
      <vt:lpstr>Αποθηκευτικά μέσα στερεής κατάστασης (2 από 3)</vt:lpstr>
      <vt:lpstr>Αποθηκευτικά μέσα στερεής κατάστασης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Είδη μνήμης.</dc:subject>
  <dc:creator>Δήμητρα Αβραμούλη</dc:creator>
  <cp:keywords>Είδη μνήμης</cp:keywords>
  <cp:lastModifiedBy>Windows User</cp:lastModifiedBy>
  <cp:revision>345</cp:revision>
  <dcterms:created xsi:type="dcterms:W3CDTF">2012-09-06T09:03:05Z</dcterms:created>
  <dcterms:modified xsi:type="dcterms:W3CDTF">2005-10-02T03:36:00Z</dcterms:modified>
</cp:coreProperties>
</file>